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19" r:id="rId3"/>
    <p:sldId id="422" r:id="rId4"/>
    <p:sldId id="420" r:id="rId5"/>
    <p:sldId id="421" r:id="rId6"/>
    <p:sldId id="423" r:id="rId7"/>
    <p:sldId id="424" r:id="rId8"/>
    <p:sldId id="425" r:id="rId9"/>
    <p:sldId id="426" r:id="rId10"/>
    <p:sldId id="429" r:id="rId11"/>
    <p:sldId id="427" r:id="rId12"/>
    <p:sldId id="428" r:id="rId1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11DF"/>
    <a:srgbClr val="188C0E"/>
    <a:srgbClr val="0000FF"/>
    <a:srgbClr val="00642D"/>
    <a:srgbClr val="1273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15" autoAdjust="0"/>
    <p:restoredTop sz="93848" autoAdjust="0"/>
  </p:normalViewPr>
  <p:slideViewPr>
    <p:cSldViewPr>
      <p:cViewPr varScale="1">
        <p:scale>
          <a:sx n="117" d="100"/>
          <a:sy n="117" d="100"/>
        </p:scale>
        <p:origin x="1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8" y="804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96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075D80E-3CA5-A135-7C7E-C57AB3EBFA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D23AA52-792F-6B83-3BDE-3D99B4EC6E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A346CF9-9107-47BB-AE58-99A6BA948001}" type="datetimeFigureOut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A2A227B-E27A-7B08-260E-D6F48BA679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6DED30B-9C9B-D64E-8C0E-26B2F28A11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C89A163-0307-417C-AE1F-3B46807946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26190AE-3ABB-85E6-480F-1C1106ECA3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D124516-0CD6-492B-AD21-8875087CF8A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667AA9D-938A-4B84-AB98-E066034892F4}" type="datetimeFigureOut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48D2725-0CDC-22F4-981E-DEA1408181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AAA5E1D-C645-DFB4-337C-EE79E3167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74ECF54-0296-B36E-62FF-A504928857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86E7E61-1EE6-5BF2-79A7-B697BAA12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02ECAB-9A69-4E37-AFEB-5E4FF17CFE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1BB0D637-4130-D0BA-F6F4-3154264F11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85F357BC-DE09-8184-42A8-1B794CEE25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268E0B09-CBF4-44E1-D6E8-B5C3102B7D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5311847E-DAF4-44E7-94E1-58DFACC23C4D}" type="slidenum">
              <a:rPr lang="ja-JP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612A572-6F53-1EBE-F796-709FB92CD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B5942-24D7-4333-AE35-8D11BB895A83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1BE545-172F-5FB3-B841-65CB9FCF9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549857-1521-5327-DDB8-64E4D316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ACC2-968B-4C28-8EBF-D68E8E30D3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537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76ACD5-E8BE-A09E-D8EC-4E33440FC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4F1E5-BCE7-4738-9B95-EEA8B63ABEAD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58B1C4-CFA4-1571-5A9D-8A2F1F3C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CF8CDD-53C1-A1F5-CE48-2DC3F0CC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902A6-9D01-4A00-8D8B-707CA3660D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918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EE83D48-B181-3547-91F9-45C0C2A94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5FEE1-0FC7-4DD8-BD12-47AFE3C23EBB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A6E744-7F72-0728-D0CE-C04F8CFB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034FBF-7510-3F77-DE4D-0258DDB0C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A5F86-2F4B-43F3-814C-A81B3FE970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18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BA9830-7C56-DDCF-FCB4-BA5AC653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BF396-1F52-4C97-938E-28985C080073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614A6D-A0F8-C306-787F-7FB3B2AB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CEDF40-0F3F-2986-91B7-BA612FC3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38824-A589-47F4-9A26-7FB914E7FE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95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AC6051B-F862-673A-0472-7A78A88CC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BDC9A-1C71-49D8-8839-A473C991A35C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E290C6-830E-0971-7F5C-C3102A6FA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338B20-3587-59C2-47C9-196AD87C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5D6D1-E619-4AF4-9DEA-6AC95527A6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28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AEC1D50-5A8A-97A6-2B27-A7AD470C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66593-BAB5-431D-B7F7-549277A1B5D8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007208D-A953-2549-A54A-A6AB92B28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E9375FF-D0EB-5D2A-7F20-A02CE4AD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1F544-62FA-4537-AAB0-1D362C74D1F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874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B0E34E0-5D76-5A08-763E-F9EDE7EBE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44765-1E6E-488E-A5F9-3A43D15741F4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6420EA8-9893-8455-CE73-FCDBC5426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453508E-0095-E675-499B-6AE117293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EE498-46B4-4F25-9900-DFD07FD26E1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284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DB0C1AF-2017-C4B7-0D46-E0EF32662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42C6F-2656-4D26-AB05-129E3D550555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4784E22-2114-7D75-95D4-C01FCE128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DF3BCA-3939-BF30-0578-6631F24E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CD284-9424-4B81-83F6-B47F3DC756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167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6943AF9-23EC-CE23-A6A7-3523BB73E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56B43-3BAD-4098-BFDC-A4CD4F2BFEEA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04614A9-3FC3-E192-3A53-6AA836143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4A4B077-B686-4D11-DBC6-1CB12804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B2F4E-19E9-4D80-81E5-73F771DAEE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95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E37A65B-30CE-A1BD-448C-71E997D6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D8279-9BAE-4DEE-8963-5BDD2DCF1BC1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29CEB05-5DF6-D6A0-95B3-58E8F08D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623D7B0-970D-D34A-D2BA-0B375377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86295-5C37-4C6B-8096-0170868F71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556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AAD47E7-EC63-7486-C7CE-D07995F7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DE00B-2657-4E9E-BC07-C073FEA7A931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09BC7B3-3A39-0024-5FE8-59E2D027E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29BEBAB-1357-B2CE-A675-766E9EB3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E183D-4C0D-4570-A818-3A7CA2A3A6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234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1578C3F-1F9A-EE0D-F3D3-B2B444FA72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35F2C66-8EE9-BDD1-DAFD-E8AADA520E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33A180-EE44-917C-2DA5-67E610265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54B742F-D85F-4766-B94B-313E98BBF8FB}" type="datetime1">
              <a:rPr lang="ja-JP" altLang="en-US"/>
              <a:pPr>
                <a:defRPr/>
              </a:pPr>
              <a:t>2026/2/13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3CBA3F-5D4E-226D-6B72-C581596F6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D7B9184-78DE-F73E-94F3-1E6766A43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1BBEC6FC-7B91-4DEA-9DAD-549D6FBBA4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Helvetica" pitchFamily="34" charset="0"/>
          <a:ea typeface="HG丸ｺﾞｼｯｸM-PRO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340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hyperlink" Target="https://klog.icrr.u-tokyo.ac.jp/osl/?r=36340" TargetMode="External"/><Relationship Id="rId7" Type="http://schemas.openxmlformats.org/officeDocument/2006/relationships/image" Target="../media/image16.emf"/><Relationship Id="rId2" Type="http://schemas.openxmlformats.org/officeDocument/2006/relationships/hyperlink" Target="https://klog.icrr.u-tokyo.ac.jp/osl/?r=1457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10" Type="http://schemas.openxmlformats.org/officeDocument/2006/relationships/image" Target="../media/image23.emf"/><Relationship Id="rId4" Type="http://schemas.openxmlformats.org/officeDocument/2006/relationships/image" Target="../media/image8.emf"/><Relationship Id="rId9" Type="http://schemas.openxmlformats.org/officeDocument/2006/relationships/image" Target="../media/image2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340" TargetMode="External"/><Relationship Id="rId2" Type="http://schemas.openxmlformats.org/officeDocument/2006/relationships/hyperlink" Target="https://klog.icrr.u-tokyo.ac.jp/osl/?r=3624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wdoc.icrr.u-tokyo.ac.jp/cgi-bin/private/DocDB/ShowDocument?docid=17194" TargetMode="External"/><Relationship Id="rId4" Type="http://schemas.openxmlformats.org/officeDocument/2006/relationships/hyperlink" Target="https://klog.icrr.u-tokyo.ac.jp/osl/?r=3628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emf"/><Relationship Id="rId7" Type="http://schemas.openxmlformats.org/officeDocument/2006/relationships/hyperlink" Target="https://gwdoc.icrr.u-tokyo.ac.jp/cgi-bin/DocDB/ShowDocument?docid=5744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11" Type="http://schemas.openxmlformats.org/officeDocument/2006/relationships/hyperlink" Target="https://klog.icrr.u-tokyo.ac.jp/osl/?r=14575" TargetMode="External"/><Relationship Id="rId5" Type="http://schemas.openxmlformats.org/officeDocument/2006/relationships/image" Target="../media/image4.emf"/><Relationship Id="rId10" Type="http://schemas.openxmlformats.org/officeDocument/2006/relationships/image" Target="../media/image8.emf"/><Relationship Id="rId4" Type="http://schemas.openxmlformats.org/officeDocument/2006/relationships/image" Target="../media/image3.emf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283" TargetMode="External"/><Relationship Id="rId2" Type="http://schemas.openxmlformats.org/officeDocument/2006/relationships/hyperlink" Target="https://gwdoc.icrr.u-tokyo.ac.jp/cgi-bin/private/DocDB/ShowDocument?docid=334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log.icrr.u-tokyo.ac.jp/osl/?r=36249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hyperlink" Target="https://klog.icrr.u-tokyo.ac.jp/osl/?r=36249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log.icrr.u-tokyo.ac.jp/osl/?r=36340" TargetMode="External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173C033D-52E9-D5BF-32DD-E513F6F12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05038"/>
            <a:ext cx="9144000" cy="18303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Helvetica" pitchFamily="34" charset="0"/>
              </a:rPr>
              <a:t>Power recycling cavity length and power recycling gain measurements</a:t>
            </a:r>
            <a:endParaRPr lang="ja-JP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Helvetica" pitchFamily="34" charset="0"/>
            </a:endParaRPr>
          </a:p>
        </p:txBody>
      </p:sp>
      <p:sp>
        <p:nvSpPr>
          <p:cNvPr id="4099" name="サブタイトル 2">
            <a:extLst>
              <a:ext uri="{FF2B5EF4-FFF2-40B4-BE49-F238E27FC236}">
                <a16:creationId xmlns:a16="http://schemas.microsoft.com/office/drawing/2014/main" id="{6397980A-D101-70CC-1968-BCFF23C56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97425"/>
            <a:ext cx="9144000" cy="1897063"/>
          </a:xfrm>
        </p:spPr>
        <p:txBody>
          <a:bodyPr/>
          <a:lstStyle/>
          <a:p>
            <a:pPr eaLnBrk="1" hangingPunct="1"/>
            <a:r>
              <a:rPr lang="en-US" altLang="ja-JP" sz="2800" dirty="0">
                <a:solidFill>
                  <a:schemeClr val="tx1"/>
                </a:solidFill>
                <a:cs typeface="Helvetica" panose="020B0604020202020204" pitchFamily="34" charset="0"/>
              </a:rPr>
              <a:t>Yuta </a:t>
            </a:r>
            <a:r>
              <a:rPr lang="en-US" altLang="ja-JP" sz="2800" dirty="0" err="1">
                <a:solidFill>
                  <a:schemeClr val="tx1"/>
                </a:solidFill>
                <a:cs typeface="Helvetica" panose="020B0604020202020204" pitchFamily="34" charset="0"/>
              </a:rPr>
              <a:t>Michimura</a:t>
            </a:r>
            <a:endParaRPr lang="en-US" altLang="ja-JP" sz="2400" dirty="0">
              <a:solidFill>
                <a:schemeClr val="tx1"/>
              </a:solidFill>
              <a:cs typeface="Helvetica" panose="020B0604020202020204" pitchFamily="34" charset="0"/>
            </a:endParaRPr>
          </a:p>
          <a:p>
            <a:pPr eaLnBrk="1" hangingPunct="1"/>
            <a:r>
              <a:rPr lang="en-US" altLang="ja-JP" sz="2400" dirty="0">
                <a:solidFill>
                  <a:schemeClr val="tx1"/>
                </a:solidFill>
                <a:cs typeface="Helvetica" panose="020B0604020202020204" pitchFamily="34" charset="0"/>
              </a:rPr>
              <a:t>RESCEU, University of Tokyo</a:t>
            </a:r>
          </a:p>
          <a:p>
            <a:pPr eaLnBrk="1" hangingPunct="1"/>
            <a:r>
              <a:rPr lang="en-US" altLang="ja-JP" sz="2400" dirty="0">
                <a:solidFill>
                  <a:schemeClr val="tx1"/>
                </a:solidFill>
                <a:cs typeface="Helvetica" panose="020B0604020202020204" pitchFamily="34" charset="0"/>
              </a:rPr>
              <a:t>Kavli IPMU, WPI, UTIAS, University of Tokyo</a:t>
            </a:r>
            <a:endParaRPr lang="en-US" altLang="ja-JP" sz="2400" i="1" dirty="0">
              <a:solidFill>
                <a:schemeClr val="tx1"/>
              </a:solidFill>
              <a:cs typeface="Helvetica" panose="020B0604020202020204" pitchFamily="34" charset="0"/>
            </a:endParaRPr>
          </a:p>
        </p:txBody>
      </p:sp>
      <p:sp>
        <p:nvSpPr>
          <p:cNvPr id="6" name="pptTeX_Preamble" descr="\documentclass[12pt]{jarticle}&#10;\pagestyle{empty}&#10;\usepackage{amsmath}&#10;\usepackage[dvips]{color}" hidden="1">
            <a:extLst>
              <a:ext uri="{FF2B5EF4-FFF2-40B4-BE49-F238E27FC236}">
                <a16:creationId xmlns:a16="http://schemas.microsoft.com/office/drawing/2014/main" id="{4B4D0E59-F607-7B4C-9E54-A53A1074806E}"/>
              </a:ext>
            </a:extLst>
          </p:cNvPr>
          <p:cNvSpPr txBox="1"/>
          <p:nvPr/>
        </p:nvSpPr>
        <p:spPr>
          <a:xfrm>
            <a:off x="-1651000" y="-635000"/>
            <a:ext cx="1651000" cy="635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ja-JP" altLang="en-US" dirty="0">
              <a:latin typeface="Arial" charset="0"/>
              <a:ea typeface="ＭＳ Ｐゴシック" charset="-128"/>
            </a:endParaRPr>
          </a:p>
        </p:txBody>
      </p:sp>
      <p:sp>
        <p:nvSpPr>
          <p:cNvPr id="4101" name="サブタイトル 2">
            <a:extLst>
              <a:ext uri="{FF2B5EF4-FFF2-40B4-BE49-F238E27FC236}">
                <a16:creationId xmlns:a16="http://schemas.microsoft.com/office/drawing/2014/main" id="{3BB91FF2-0C99-B93D-0EDC-FA990AED3D1A}"/>
              </a:ext>
            </a:extLst>
          </p:cNvPr>
          <p:cNvSpPr txBox="1">
            <a:spLocks/>
          </p:cNvSpPr>
          <p:nvPr/>
        </p:nvSpPr>
        <p:spPr bwMode="auto">
          <a:xfrm>
            <a:off x="4724400" y="188913"/>
            <a:ext cx="44196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r>
              <a:rPr lang="en-US" altLang="ja-JP" sz="1800" dirty="0">
                <a:cs typeface="Helvetica" panose="020B0604020202020204" pitchFamily="34" charset="0"/>
              </a:rPr>
              <a:t>February 13, 2026</a:t>
            </a:r>
          </a:p>
        </p:txBody>
      </p:sp>
      <p:sp>
        <p:nvSpPr>
          <p:cNvPr id="4102" name="サブタイトル 2">
            <a:extLst>
              <a:ext uri="{FF2B5EF4-FFF2-40B4-BE49-F238E27FC236}">
                <a16:creationId xmlns:a16="http://schemas.microsoft.com/office/drawing/2014/main" id="{97AD3459-D667-9DBA-90D8-0F79629C8741}"/>
              </a:ext>
            </a:extLst>
          </p:cNvPr>
          <p:cNvSpPr txBox="1">
            <a:spLocks/>
          </p:cNvSpPr>
          <p:nvPr/>
        </p:nvSpPr>
        <p:spPr bwMode="auto">
          <a:xfrm>
            <a:off x="0" y="188913"/>
            <a:ext cx="579596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ja-JP" sz="1800" dirty="0"/>
              <a:t>JGW-G2617195</a:t>
            </a:r>
            <a:endParaRPr lang="en-US" altLang="ja-JP" sz="1800" dirty="0">
              <a:cs typeface="Helvetica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A784F-40BD-2A66-70AA-DB1E7FE6F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31FC360-BFA8-021D-AB95-53EF12CCD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73332"/>
            <a:ext cx="4572000" cy="3384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BA1F1AA-4C6C-9C6D-B02F-6B471C5CA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f2 PRG in PRFPMI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36BDBA68-94C3-D82B-3208-31EB58E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069782E7-029B-716A-D474-9906D7EF5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4896197"/>
          </a:xfrm>
        </p:spPr>
        <p:txBody>
          <a:bodyPr/>
          <a:lstStyle/>
          <a:p>
            <a:r>
              <a:rPr lang="en-US" altLang="ja-JP" sz="2000" dirty="0"/>
              <a:t>Using the estimated f2 sideband PRG for PRX and PRY,</a:t>
            </a:r>
            <a:br>
              <a:rPr lang="en-US" altLang="ja-JP" sz="2000" dirty="0"/>
            </a:br>
            <a:r>
              <a:rPr lang="en-US" altLang="ja-JP" sz="2000" dirty="0"/>
              <a:t>calibration factor for POP90                         </a:t>
            </a:r>
            <a:br>
              <a:rPr lang="en-US" altLang="ja-JP" sz="2000" dirty="0"/>
            </a:br>
            <a:r>
              <a:rPr lang="en-US" altLang="ja-JP" sz="2000" dirty="0"/>
              <a:t>can be estimated to be </a:t>
            </a:r>
            <a:r>
              <a:rPr lang="en-US" altLang="ja-JP" sz="2000" b="1" dirty="0"/>
              <a:t>1.88(9)</a:t>
            </a:r>
            <a:r>
              <a:rPr lang="en-US" altLang="ja-JP" sz="2000" dirty="0"/>
              <a:t>.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Using this calibration factor, f2 PRG in PRFPMI is estimated to be</a:t>
            </a:r>
            <a:br>
              <a:rPr lang="en-US" altLang="ja-JP" sz="2000" dirty="0"/>
            </a:br>
            <a:r>
              <a:rPr lang="en-US" altLang="ja-JP" sz="2000" b="1" dirty="0"/>
              <a:t>    f2 sideband PRG for PRFPMI 2.44+/-0.12</a:t>
            </a:r>
          </a:p>
          <a:p>
            <a:endParaRPr lang="en-US" altLang="ja-JP" sz="2000" b="1" dirty="0"/>
          </a:p>
          <a:p>
            <a:r>
              <a:rPr lang="en-US" altLang="ja-JP" sz="2000" dirty="0"/>
              <a:t>This is quite low compared with</a:t>
            </a:r>
            <a:br>
              <a:rPr lang="en-US" altLang="ja-JP" sz="2000" dirty="0"/>
            </a:br>
            <a:r>
              <a:rPr lang="en-US" altLang="ja-JP" sz="2000" dirty="0"/>
              <a:t>carrier PRG in PRFPMI estimated</a:t>
            </a:r>
            <a:br>
              <a:rPr lang="en-US" altLang="ja-JP" sz="2000" dirty="0"/>
            </a:br>
            <a:r>
              <a:rPr lang="en-US" altLang="ja-JP" sz="2000" dirty="0"/>
              <a:t>from TRX and TRY (~13 now)</a:t>
            </a:r>
          </a:p>
          <a:p>
            <a:r>
              <a:rPr lang="en-US" altLang="ja-JP" sz="2000" dirty="0"/>
              <a:t>This is probably mostly due to </a:t>
            </a:r>
            <a:br>
              <a:rPr lang="en-US" altLang="ja-JP" sz="2000" dirty="0"/>
            </a:br>
            <a:r>
              <a:rPr lang="en-US" altLang="ja-JP" sz="2000" dirty="0"/>
              <a:t>f2 detuning (see next page)</a:t>
            </a:r>
            <a:br>
              <a:rPr lang="en-US" altLang="ja-JP" sz="2000" dirty="0"/>
            </a:br>
            <a:endParaRPr lang="en-US" altLang="ja-JP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CB9EB8-3729-C35E-5919-E19983652169}"/>
              </a:ext>
            </a:extLst>
          </p:cNvPr>
          <p:cNvSpPr txBox="1"/>
          <p:nvPr/>
        </p:nvSpPr>
        <p:spPr>
          <a:xfrm>
            <a:off x="7633091" y="134076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hlinkClick r:id="rId3"/>
              </a:rPr>
              <a:t>klog #36340</a:t>
            </a:r>
            <a:r>
              <a:rPr lang="en-US" altLang="ja-JP" sz="1800" dirty="0">
                <a:hlinkClick r:id="rId3"/>
              </a:rPr>
              <a:t> </a:t>
            </a:r>
            <a:endParaRPr lang="ja-JP" altLang="en-US" dirty="0"/>
          </a:p>
        </p:txBody>
      </p:sp>
      <p:pic>
        <p:nvPicPr>
          <p:cNvPr id="8" name="図 7" descr="%pptTeX&#10;\begin{document}&#10;\begin{align*}&#10; \sqrt{I^2+Q^2}/P_{\rm IMC}&#10;\end{align*}&#10;\end{document}">
            <a:extLst>
              <a:ext uri="{FF2B5EF4-FFF2-40B4-BE49-F238E27FC236}">
                <a16:creationId xmlns:a16="http://schemas.microsoft.com/office/drawing/2014/main" id="{642FEDF7-1B24-591F-C091-2E95D6022A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944" y="1340768"/>
            <a:ext cx="1804319" cy="32757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3B64FF-DED1-1567-1EB3-365813A7D3B7}"/>
              </a:ext>
            </a:extLst>
          </p:cNvPr>
          <p:cNvSpPr txBox="1"/>
          <p:nvPr/>
        </p:nvSpPr>
        <p:spPr>
          <a:xfrm>
            <a:off x="6084168" y="2060848"/>
            <a:ext cx="288032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s-ES" altLang="ja-JP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K1:LAS-POW_IMC_DC_INMON</a:t>
            </a:r>
            <a:endParaRPr lang="en-US" altLang="ja-JP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34D4EA37-39F5-40E4-C864-AACD2D36723D}"/>
              </a:ext>
            </a:extLst>
          </p:cNvPr>
          <p:cNvCxnSpPr>
            <a:cxnSpLocks/>
          </p:cNvCxnSpPr>
          <p:nvPr/>
        </p:nvCxnSpPr>
        <p:spPr>
          <a:xfrm flipH="1" flipV="1">
            <a:off x="4427984" y="1628800"/>
            <a:ext cx="432048" cy="360040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33DE0044-0B14-65A3-F9B4-08CE273BD82B}"/>
              </a:ext>
            </a:extLst>
          </p:cNvPr>
          <p:cNvCxnSpPr>
            <a:cxnSpLocks/>
          </p:cNvCxnSpPr>
          <p:nvPr/>
        </p:nvCxnSpPr>
        <p:spPr>
          <a:xfrm flipV="1">
            <a:off x="4860032" y="1700808"/>
            <a:ext cx="144016" cy="288032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079EB47D-5F25-3E30-6E9E-456A1ACC0A2E}"/>
              </a:ext>
            </a:extLst>
          </p:cNvPr>
          <p:cNvCxnSpPr>
            <a:cxnSpLocks/>
          </p:cNvCxnSpPr>
          <p:nvPr/>
        </p:nvCxnSpPr>
        <p:spPr>
          <a:xfrm flipH="1" flipV="1">
            <a:off x="5796136" y="1700808"/>
            <a:ext cx="432048" cy="360040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79CED61-37C5-0E9F-B5D3-1C13A420A6E6}"/>
              </a:ext>
            </a:extLst>
          </p:cNvPr>
          <p:cNvSpPr txBox="1"/>
          <p:nvPr/>
        </p:nvSpPr>
        <p:spPr>
          <a:xfrm>
            <a:off x="2483768" y="1988840"/>
            <a:ext cx="352839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s-ES" altLang="ja-JP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K1:LSC-POP_PDA2_RF90_I_ERR_DQ</a:t>
            </a:r>
          </a:p>
          <a:p>
            <a:r>
              <a:rPr lang="es-ES" altLang="ja-JP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K1:LSC-POP_PDA2_RF90_Q_ERR_DQ</a:t>
            </a:r>
            <a:endParaRPr lang="en-US" altLang="ja-JP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47745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79C50-E1ED-96B2-9E6D-1FC47E9D2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95024-FD9B-955E-3CEE-57CD76F7D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Losses in PRC for PRFPMI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EAD4256-BD93-7D94-9653-4FCF86B1C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F4B50E50-2D5E-2A16-9A05-0FCE12A56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4896197"/>
          </a:xfrm>
        </p:spPr>
        <p:txBody>
          <a:bodyPr/>
          <a:lstStyle/>
          <a:p>
            <a:r>
              <a:rPr lang="en-US" altLang="ja-JP" sz="2000" dirty="0"/>
              <a:t>Schnupp asymmetry of                             (</a:t>
            </a:r>
            <a:r>
              <a:rPr lang="en-US" altLang="ja-JP" sz="2000" dirty="0">
                <a:hlinkClick r:id="rId2"/>
              </a:rPr>
              <a:t>klog #14575</a:t>
            </a:r>
            <a:r>
              <a:rPr lang="en-US" altLang="ja-JP" sz="2000" dirty="0"/>
              <a:t>) gives loss-less Michelson reflectivity for f2 of</a:t>
            </a:r>
          </a:p>
          <a:p>
            <a:endParaRPr lang="en-US" altLang="ja-JP" sz="2000" dirty="0"/>
          </a:p>
          <a:p>
            <a:r>
              <a:rPr lang="en-US" altLang="ja-JP" sz="2000" dirty="0"/>
              <a:t>This gives f2 PRG of                = </a:t>
            </a:r>
            <a:r>
              <a:rPr lang="en-US" altLang="ja-JP" sz="2000" b="1" dirty="0"/>
              <a:t>36.62(4)</a:t>
            </a:r>
            <a:r>
              <a:rPr lang="en-US" altLang="ja-JP" sz="2000" dirty="0"/>
              <a:t>, if PRC length is perfectly matched with f2.</a:t>
            </a:r>
          </a:p>
          <a:p>
            <a:r>
              <a:rPr lang="en-US" altLang="ja-JP" sz="2000" dirty="0"/>
              <a:t>The finesse for loss-less PRC is</a:t>
            </a:r>
            <a:br>
              <a:rPr lang="en-US" altLang="ja-JP" sz="2000" dirty="0"/>
            </a:br>
            <a:br>
              <a:rPr lang="en-US" altLang="ja-JP" sz="2000" dirty="0"/>
            </a:br>
            <a:r>
              <a:rPr lang="en-US" altLang="ja-JP" sz="1200" dirty="0"/>
              <a:t> </a:t>
            </a:r>
            <a:endParaRPr lang="en-US" altLang="ja-JP" sz="2000" dirty="0"/>
          </a:p>
          <a:p>
            <a:r>
              <a:rPr lang="en-US" altLang="ja-JP" sz="2000" dirty="0"/>
              <a:t>The FSR for PRC using the measured value 66.540(5) m is   </a:t>
            </a:r>
            <a:br>
              <a:rPr lang="en-US" altLang="ja-JP" sz="2000" dirty="0"/>
            </a:br>
            <a:r>
              <a:rPr lang="en-US" altLang="ja-JP" sz="2000" dirty="0"/>
              <a:t>          = </a:t>
            </a:r>
            <a:r>
              <a:rPr lang="en-US" altLang="ja-JP" sz="2000" b="1" dirty="0"/>
              <a:t>2.25272(17) </a:t>
            </a:r>
            <a:r>
              <a:rPr lang="en-US" altLang="ja-JP" sz="2000" b="1" dirty="0" err="1"/>
              <a:t>MHz.</a:t>
            </a:r>
            <a:endParaRPr lang="en-US" altLang="ja-JP" sz="2000" b="1" dirty="0"/>
          </a:p>
          <a:p>
            <a:r>
              <a:rPr lang="en-US" altLang="ja-JP" sz="2000" dirty="0"/>
              <a:t>Using the measured f2 detuning    , PRG for detune f2 is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To explain measured f2 PRG in PRFPMI of </a:t>
            </a:r>
            <a:r>
              <a:rPr lang="en-US" altLang="ja-JP" sz="2000" b="1" dirty="0"/>
              <a:t>2.44(12)</a:t>
            </a:r>
            <a:r>
              <a:rPr lang="en-US" altLang="ja-JP" sz="2000" dirty="0"/>
              <a:t>, 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</a:rPr>
              <a:t>additional 12.6-16.1% loss</a:t>
            </a:r>
            <a:r>
              <a:rPr lang="en-US" altLang="ja-JP" sz="2000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en-US" altLang="ja-JP" sz="2000" dirty="0"/>
              <a:t>is necessary. This is consistent with loss measurements in PRX and PRY.</a:t>
            </a:r>
            <a:endParaRPr lang="en-US" altLang="ja-JP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3F1EC9-6C6B-2291-17E9-DF0CE51EE067}"/>
              </a:ext>
            </a:extLst>
          </p:cNvPr>
          <p:cNvSpPr txBox="1"/>
          <p:nvPr/>
        </p:nvSpPr>
        <p:spPr>
          <a:xfrm>
            <a:off x="7633091" y="134076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hlinkClick r:id="rId3"/>
              </a:rPr>
              <a:t>klog #36340</a:t>
            </a:r>
            <a:r>
              <a:rPr lang="en-US" altLang="ja-JP" sz="1800" dirty="0">
                <a:hlinkClick r:id="rId3"/>
              </a:rPr>
              <a:t> </a:t>
            </a:r>
            <a:endParaRPr lang="ja-JP" altLang="en-US" dirty="0"/>
          </a:p>
        </p:txBody>
      </p:sp>
      <p:pic>
        <p:nvPicPr>
          <p:cNvPr id="19" name="図 18" descr="%pptTeX&#10;\begin{document}&#10;\begin{align*}&#10; l_{\rm as} = 3.36(1) \,\rm{m}&#10;\end{align*}&#10;\end{document}">
            <a:extLst>
              <a:ext uri="{FF2B5EF4-FFF2-40B4-BE49-F238E27FC236}">
                <a16:creationId xmlns:a16="http://schemas.microsoft.com/office/drawing/2014/main" id="{0CB8A63A-6E39-0598-578C-B478C87E9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888" y="1052736"/>
            <a:ext cx="1880347" cy="303445"/>
          </a:xfrm>
          <a:prstGeom prst="rect">
            <a:avLst/>
          </a:prstGeom>
        </p:spPr>
      </p:pic>
      <p:pic>
        <p:nvPicPr>
          <p:cNvPr id="22" name="図 21" descr="%pptTeX&#10;\begin{document}&#10;\begin{align*}&#10; r_{\rm mi}^2 = \cos{(f_2 l_{\rm as}/(\pi c))} = 0.97455(15)&#10;\end{align*}&#10;\end{document}">
            <a:extLst>
              <a:ext uri="{FF2B5EF4-FFF2-40B4-BE49-F238E27FC236}">
                <a16:creationId xmlns:a16="http://schemas.microsoft.com/office/drawing/2014/main" id="{EE6DCCBC-6A94-3436-D6AD-F2A9FB7728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5656" y="1628800"/>
            <a:ext cx="4578805" cy="335449"/>
          </a:xfrm>
          <a:prstGeom prst="rect">
            <a:avLst/>
          </a:prstGeom>
        </p:spPr>
      </p:pic>
      <p:pic>
        <p:nvPicPr>
          <p:cNvPr id="25" name="図 24" descr="%pptTeX&#10;\begin{document}&#10;\begin{align*}&#10; \mathcal{F}_{\rm pr} = \frac{\pi \sqrt{r_{\rm p} r_{\rm mi}}}{1-r_{\rm p} r_{\rm mi}} = 24.25(6)&#10;\end{align*}&#10;\end{document}">
            <a:extLst>
              <a:ext uri="{FF2B5EF4-FFF2-40B4-BE49-F238E27FC236}">
                <a16:creationId xmlns:a16="http://schemas.microsoft.com/office/drawing/2014/main" id="{FF8F5571-D757-AE04-9F25-E5CCAC78C4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4008" y="2564904"/>
            <a:ext cx="3490371" cy="713570"/>
          </a:xfrm>
          <a:prstGeom prst="rect">
            <a:avLst/>
          </a:prstGeom>
        </p:spPr>
      </p:pic>
      <p:pic>
        <p:nvPicPr>
          <p:cNvPr id="28" name="図 27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107EF127-118A-061F-F631-C6E1F8DD8F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2168" y="4289833"/>
            <a:ext cx="123848" cy="219287"/>
          </a:xfrm>
          <a:prstGeom prst="rect">
            <a:avLst/>
          </a:prstGeom>
        </p:spPr>
      </p:pic>
      <p:pic>
        <p:nvPicPr>
          <p:cNvPr id="34" name="図 33" descr="%pptTeX&#10;\begin{document}&#10;\begin{align*}&#10; G_{\rm pr,tuned}&#10;\end{align*}&#10;\end{document}">
            <a:extLst>
              <a:ext uri="{FF2B5EF4-FFF2-40B4-BE49-F238E27FC236}">
                <a16:creationId xmlns:a16="http://schemas.microsoft.com/office/drawing/2014/main" id="{4937DE87-315F-7827-450C-3D935FF7BD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856" y="2060848"/>
            <a:ext cx="1013411" cy="298704"/>
          </a:xfrm>
          <a:prstGeom prst="rect">
            <a:avLst/>
          </a:prstGeom>
        </p:spPr>
      </p:pic>
      <p:pic>
        <p:nvPicPr>
          <p:cNvPr id="37" name="図 36" descr="%pptTeX&#10;\begin{document}&#10;\begin{align*}&#10; \nu_{PRC}&#10;\end{align*}&#10;\end{document}">
            <a:extLst>
              <a:ext uri="{FF2B5EF4-FFF2-40B4-BE49-F238E27FC236}">
                <a16:creationId xmlns:a16="http://schemas.microsoft.com/office/drawing/2014/main" id="{525AD576-6289-58C7-3DBC-251EEA4B13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592" y="3965353"/>
            <a:ext cx="622813" cy="183727"/>
          </a:xfrm>
          <a:prstGeom prst="rect">
            <a:avLst/>
          </a:prstGeom>
        </p:spPr>
      </p:pic>
      <p:pic>
        <p:nvPicPr>
          <p:cNvPr id="39" name="図 38" descr="%pptTeX&#10;\begin{document}&#10;\begin{align*}&#10; G_{\rm pr,detuned} = \frac{G_{\rm pr,tuned}}{1+(2 \mathcal{F}_{\rm pr} \delta/\nu_{\rm PRC})^2} = 3.41(32)&#10;\end{align*}&#10;\end{document}">
            <a:extLst>
              <a:ext uri="{FF2B5EF4-FFF2-40B4-BE49-F238E27FC236}">
                <a16:creationId xmlns:a16="http://schemas.microsoft.com/office/drawing/2014/main" id="{56770527-6BCB-7B58-0298-078D581B58D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15617" y="4581128"/>
            <a:ext cx="5492185" cy="71001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29FE12A-38D6-F6EE-8660-6F47D086698D}"/>
              </a:ext>
            </a:extLst>
          </p:cNvPr>
          <p:cNvSpPr txBox="1"/>
          <p:nvPr/>
        </p:nvSpPr>
        <p:spPr>
          <a:xfrm>
            <a:off x="2843808" y="5301208"/>
            <a:ext cx="288032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* HWHM is ~0.0242 MHz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39670694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3408F-4F8C-31E8-3790-2F25968BD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80184B-29B6-EC23-88BE-31801996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B6F11091-CEA1-BC47-D02E-6AEBFB5F0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5040213"/>
          </a:xfrm>
        </p:spPr>
        <p:txBody>
          <a:bodyPr/>
          <a:lstStyle/>
          <a:p>
            <a:r>
              <a:rPr lang="en-US" altLang="ja-JP" sz="2800" dirty="0"/>
              <a:t>It would be nice to have an independent method to measure PRC length</a:t>
            </a:r>
            <a:br>
              <a:rPr lang="en-US" altLang="ja-JP" sz="2800" dirty="0"/>
            </a:br>
            <a:r>
              <a:rPr lang="en-US" altLang="ja-JP" sz="2800" dirty="0"/>
              <a:t>  - Inject auxiliary beam to do cavity scan?</a:t>
            </a:r>
            <a:br>
              <a:rPr lang="en-US" altLang="ja-JP" sz="2800" dirty="0"/>
            </a:br>
            <a:r>
              <a:rPr lang="en-US" altLang="ja-JP" sz="2800" dirty="0"/>
              <a:t>  - Kick PRM during PRMI lock to do cavity scan?</a:t>
            </a:r>
          </a:p>
          <a:p>
            <a:endParaRPr lang="en-US" altLang="ja-JP" sz="2800" dirty="0"/>
          </a:p>
          <a:p>
            <a:r>
              <a:rPr lang="en-US" altLang="ja-JP" sz="2800" dirty="0"/>
              <a:t>I first thought carrier PRG and sideband PRG in PRFPMI and arm cavity finesse would give independent measurements of arm losses, PRC losses and ITM reflectivity, but distinguishing these losses </a:t>
            </a:r>
            <a:r>
              <a:rPr lang="en-US" altLang="ja-JP" sz="2800"/>
              <a:t>seems tricky </a:t>
            </a:r>
            <a:r>
              <a:rPr lang="en-US" altLang="ja-JP" sz="2800" dirty="0"/>
              <a:t>in current detuned case </a:t>
            </a:r>
            <a:endParaRPr lang="en-US" altLang="ja-JP" sz="2000" dirty="0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2627AFDD-8446-E13E-1B7D-31EA9DFA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0750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2433F-9983-3054-E580-7C7E785EB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4CCB00-8F84-ADBA-F30F-1215B35BE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Scope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コンテンツ プレースホルダ 2">
            <a:extLst>
              <a:ext uri="{FF2B5EF4-FFF2-40B4-BE49-F238E27FC236}">
                <a16:creationId xmlns:a16="http://schemas.microsoft.com/office/drawing/2014/main" id="{07639589-E613-DA68-F4F4-0033F1BD6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5040213"/>
          </a:xfrm>
        </p:spPr>
        <p:txBody>
          <a:bodyPr/>
          <a:lstStyle/>
          <a:p>
            <a:r>
              <a:rPr lang="en-US" altLang="ja-JP" sz="2800" dirty="0"/>
              <a:t>This slide explains recent measurements of</a:t>
            </a:r>
            <a:br>
              <a:rPr lang="en-US" altLang="ja-JP" sz="2800" dirty="0"/>
            </a:br>
            <a:r>
              <a:rPr lang="en-US" altLang="ja-JP" sz="2800" dirty="0"/>
              <a:t>  - Power recycling cavity length</a:t>
            </a:r>
            <a:br>
              <a:rPr lang="en-US" altLang="ja-JP" sz="2800" dirty="0"/>
            </a:br>
            <a:r>
              <a:rPr lang="en-US" altLang="ja-JP" sz="2800" dirty="0"/>
              <a:t>  - Power recycling gain</a:t>
            </a:r>
            <a:br>
              <a:rPr lang="en-US" altLang="ja-JP" sz="2800" dirty="0"/>
            </a:br>
            <a:r>
              <a:rPr lang="en-US" altLang="ja-JP" sz="2800" dirty="0"/>
              <a:t>  - Beam Splitter T and R for s-pol and p-pol</a:t>
            </a:r>
            <a:br>
              <a:rPr lang="en-US" altLang="ja-JP" sz="2800" dirty="0"/>
            </a:br>
            <a:r>
              <a:rPr lang="en-US" altLang="ja-JP" sz="2800" dirty="0"/>
              <a:t>using PRX and PRY (and ITMX/Y single bounce)</a:t>
            </a:r>
          </a:p>
          <a:p>
            <a:r>
              <a:rPr lang="en-US" altLang="ja-JP" sz="2800" dirty="0"/>
              <a:t>See </a:t>
            </a:r>
            <a:r>
              <a:rPr lang="en-US" altLang="ja-JP" sz="2800" dirty="0">
                <a:hlinkClick r:id="rId2"/>
              </a:rPr>
              <a:t>klog #36249</a:t>
            </a:r>
            <a:r>
              <a:rPr lang="en-US" altLang="ja-JP" sz="2800" dirty="0"/>
              <a:t> and </a:t>
            </a:r>
            <a:r>
              <a:rPr lang="en-US" altLang="ja-JP" sz="2800" dirty="0">
                <a:hlinkClick r:id="rId3"/>
              </a:rPr>
              <a:t>klog #36340</a:t>
            </a:r>
            <a:endParaRPr lang="en-US" altLang="ja-JP" sz="2800" dirty="0"/>
          </a:p>
          <a:p>
            <a:r>
              <a:rPr lang="en-US" altLang="ja-JP" sz="2800" dirty="0"/>
              <a:t>See, also, </a:t>
            </a:r>
            <a:r>
              <a:rPr lang="en-US" altLang="ja-JP" sz="2800" dirty="0">
                <a:hlinkClick r:id="rId4"/>
              </a:rPr>
              <a:t>klog #36283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en-US" altLang="ja-JP" sz="2800" dirty="0"/>
              <a:t>See </a:t>
            </a:r>
            <a:r>
              <a:rPr lang="en-US" altLang="ja-JP" sz="2800" dirty="0">
                <a:hlinkClick r:id="rId5"/>
              </a:rPr>
              <a:t>JGW-T2617194</a:t>
            </a:r>
            <a:r>
              <a:rPr lang="en-US" altLang="ja-JP" sz="2800" dirty="0"/>
              <a:t> for simulations and how to deal with f2-PRCL mismatch</a:t>
            </a:r>
          </a:p>
          <a:p>
            <a:endParaRPr lang="en-US" altLang="ja-JP" sz="2000" dirty="0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DDF0F8BA-A3A3-417B-8FCF-F317A0D9E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6593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85CCB-570C-2A4A-483F-BC8254C8E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7B0D3-8AEA-3EB6-C119-9B92BE8F3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Configuration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BFCA6542-61FC-65EF-5176-B03B531C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4" name="フローチャート: 手操作入力 3">
            <a:extLst>
              <a:ext uri="{FF2B5EF4-FFF2-40B4-BE49-F238E27FC236}">
                <a16:creationId xmlns:a16="http://schemas.microsoft.com/office/drawing/2014/main" id="{D3DE9FB8-E1BD-8972-7EF5-150771C170E6}"/>
              </a:ext>
            </a:extLst>
          </p:cNvPr>
          <p:cNvSpPr/>
          <p:nvPr/>
        </p:nvSpPr>
        <p:spPr>
          <a:xfrm rot="16200000" flipH="1">
            <a:off x="7776369" y="3249167"/>
            <a:ext cx="431800" cy="360362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フローチャート: 手操作入力 4">
            <a:extLst>
              <a:ext uri="{FF2B5EF4-FFF2-40B4-BE49-F238E27FC236}">
                <a16:creationId xmlns:a16="http://schemas.microsoft.com/office/drawing/2014/main" id="{BDC73770-51DE-32F4-D8C1-E675028626C1}"/>
              </a:ext>
            </a:extLst>
          </p:cNvPr>
          <p:cNvSpPr/>
          <p:nvPr/>
        </p:nvSpPr>
        <p:spPr>
          <a:xfrm rot="10800000" flipH="1">
            <a:off x="5795963" y="1268761"/>
            <a:ext cx="431800" cy="360362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フローチャート: 手操作入力 5">
            <a:extLst>
              <a:ext uri="{FF2B5EF4-FFF2-40B4-BE49-F238E27FC236}">
                <a16:creationId xmlns:a16="http://schemas.microsoft.com/office/drawing/2014/main" id="{F1D573C6-C449-AAA6-5535-B0F38168A0E0}"/>
              </a:ext>
            </a:extLst>
          </p:cNvPr>
          <p:cNvSpPr/>
          <p:nvPr/>
        </p:nvSpPr>
        <p:spPr>
          <a:xfrm rot="5400000" flipH="1" flipV="1">
            <a:off x="1368425" y="3321398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ローチャート: 手操作入力 6">
            <a:extLst>
              <a:ext uri="{FF2B5EF4-FFF2-40B4-BE49-F238E27FC236}">
                <a16:creationId xmlns:a16="http://schemas.microsoft.com/office/drawing/2014/main" id="{F89B8232-5720-0D4E-64A9-54F145BEE267}"/>
              </a:ext>
            </a:extLst>
          </p:cNvPr>
          <p:cNvSpPr/>
          <p:nvPr/>
        </p:nvSpPr>
        <p:spPr>
          <a:xfrm rot="5400000">
            <a:off x="3024188" y="2816573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ローチャート: 手操作入力 7">
            <a:extLst>
              <a:ext uri="{FF2B5EF4-FFF2-40B4-BE49-F238E27FC236}">
                <a16:creationId xmlns:a16="http://schemas.microsoft.com/office/drawing/2014/main" id="{99CADE90-CEA7-5F6A-11F3-A36FBB42335B}"/>
              </a:ext>
            </a:extLst>
          </p:cNvPr>
          <p:cNvSpPr/>
          <p:nvPr/>
        </p:nvSpPr>
        <p:spPr>
          <a:xfrm rot="5400000" flipH="1" flipV="1">
            <a:off x="576263" y="2816573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1B53135E-C2CC-33F9-6D47-1C686D008C0D}"/>
              </a:ext>
            </a:extLst>
          </p:cNvPr>
          <p:cNvCxnSpPr>
            <a:cxnSpLocks/>
            <a:endCxn id="7" idx="2"/>
          </p:cNvCxnSpPr>
          <p:nvPr/>
        </p:nvCxnSpPr>
        <p:spPr>
          <a:xfrm>
            <a:off x="0" y="2924523"/>
            <a:ext cx="313213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86CCF24-7D21-1EE9-DFBE-41C6FC8D32CF}"/>
              </a:ext>
            </a:extLst>
          </p:cNvPr>
          <p:cNvCxnSpPr>
            <a:stCxn id="6" idx="2"/>
            <a:endCxn id="7" idx="2"/>
          </p:cNvCxnSpPr>
          <p:nvPr/>
        </p:nvCxnSpPr>
        <p:spPr>
          <a:xfrm flipV="1">
            <a:off x="1692275" y="2924523"/>
            <a:ext cx="1439863" cy="504825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847C50BE-1B5B-B52C-AF16-F870313DD48F}"/>
              </a:ext>
            </a:extLst>
          </p:cNvPr>
          <p:cNvCxnSpPr>
            <a:stCxn id="6" idx="2"/>
          </p:cNvCxnSpPr>
          <p:nvPr/>
        </p:nvCxnSpPr>
        <p:spPr>
          <a:xfrm>
            <a:off x="1692275" y="3429348"/>
            <a:ext cx="6480175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C57301F-FCB9-9C02-9D62-21102A786BDC}"/>
              </a:ext>
            </a:extLst>
          </p:cNvPr>
          <p:cNvCxnSpPr>
            <a:cxnSpLocks/>
            <a:stCxn id="5" idx="2"/>
            <a:endCxn id="47" idx="2"/>
          </p:cNvCxnSpPr>
          <p:nvPr/>
        </p:nvCxnSpPr>
        <p:spPr>
          <a:xfrm>
            <a:off x="6011863" y="1268761"/>
            <a:ext cx="173" cy="3600399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D103C1-2860-4F3B-7217-413C2A803323}"/>
              </a:ext>
            </a:extLst>
          </p:cNvPr>
          <p:cNvCxnSpPr>
            <a:cxnSpLocks/>
            <a:stCxn id="7" idx="2"/>
            <a:endCxn id="19" idx="2"/>
          </p:cNvCxnSpPr>
          <p:nvPr/>
        </p:nvCxnSpPr>
        <p:spPr>
          <a:xfrm flipV="1">
            <a:off x="3132138" y="2873723"/>
            <a:ext cx="473075" cy="5080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AD7C32D-8BDF-87AE-FA48-66647BB67B67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3131840" y="2873636"/>
            <a:ext cx="473460" cy="1347452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5ECAED2-CEEB-AB0D-A584-D3D500B4DBA9}"/>
              </a:ext>
            </a:extLst>
          </p:cNvPr>
          <p:cNvSpPr/>
          <p:nvPr/>
        </p:nvSpPr>
        <p:spPr>
          <a:xfrm rot="2700000" flipH="1">
            <a:off x="3476625" y="2799111"/>
            <a:ext cx="319088" cy="873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F81694A9-5876-1FD1-8497-170643260AFC}"/>
              </a:ext>
            </a:extLst>
          </p:cNvPr>
          <p:cNvCxnSpPr/>
          <p:nvPr/>
        </p:nvCxnSpPr>
        <p:spPr>
          <a:xfrm>
            <a:off x="250825" y="2924523"/>
            <a:ext cx="21748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フローチャート: 手操作入力 21">
            <a:extLst>
              <a:ext uri="{FF2B5EF4-FFF2-40B4-BE49-F238E27FC236}">
                <a16:creationId xmlns:a16="http://schemas.microsoft.com/office/drawing/2014/main" id="{6C3FC511-38C7-D2AD-5879-0F77B0B7EE21}"/>
              </a:ext>
            </a:extLst>
          </p:cNvPr>
          <p:cNvSpPr/>
          <p:nvPr/>
        </p:nvSpPr>
        <p:spPr>
          <a:xfrm rot="8100000" flipH="1">
            <a:off x="5881688" y="3405536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テキスト ボックス 60">
            <a:extLst>
              <a:ext uri="{FF2B5EF4-FFF2-40B4-BE49-F238E27FC236}">
                <a16:creationId xmlns:a16="http://schemas.microsoft.com/office/drawing/2014/main" id="{5F4A7BFC-13C8-5D20-3C5A-D53323477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348261"/>
            <a:ext cx="698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PRM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64">
            <a:extLst>
              <a:ext uri="{FF2B5EF4-FFF2-40B4-BE49-F238E27FC236}">
                <a16:creationId xmlns:a16="http://schemas.microsoft.com/office/drawing/2014/main" id="{73F9EF9B-511D-0AAA-EF9A-BD14CC19B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50" y="2348261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PR2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65">
            <a:extLst>
              <a:ext uri="{FF2B5EF4-FFF2-40B4-BE49-F238E27FC236}">
                <a16:creationId xmlns:a16="http://schemas.microsoft.com/office/drawing/2014/main" id="{D9067EEC-2D09-EDB2-F1DD-2E76303D3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645248"/>
            <a:ext cx="635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PR3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75">
            <a:extLst>
              <a:ext uri="{FF2B5EF4-FFF2-40B4-BE49-F238E27FC236}">
                <a16:creationId xmlns:a16="http://schemas.microsoft.com/office/drawing/2014/main" id="{BA7DD40F-C4BD-5B8A-81A5-86F6E5E64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9975" y="2995961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BS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76">
            <a:extLst>
              <a:ext uri="{FF2B5EF4-FFF2-40B4-BE49-F238E27FC236}">
                <a16:creationId xmlns:a16="http://schemas.microsoft.com/office/drawing/2014/main" id="{A97C409F-43DF-4F91-6482-18E490E73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2853086"/>
            <a:ext cx="736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ITMX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77">
            <a:extLst>
              <a:ext uri="{FF2B5EF4-FFF2-40B4-BE49-F238E27FC236}">
                <a16:creationId xmlns:a16="http://schemas.microsoft.com/office/drawing/2014/main" id="{07F16F83-3272-DC59-6B17-2D92406E2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1268761"/>
            <a:ext cx="7350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ITMY</a:t>
            </a:r>
            <a:endParaRPr lang="ja-JP" altLang="en-US" sz="1800" b="1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81">
            <a:extLst>
              <a:ext uri="{FF2B5EF4-FFF2-40B4-BE49-F238E27FC236}">
                <a16:creationId xmlns:a16="http://schemas.microsoft.com/office/drawing/2014/main" id="{8D357175-53B5-260F-A681-8ECAA4271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672" y="4221088"/>
            <a:ext cx="187743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POP_PDA1_DC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POP_SPOL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POP_PPOL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6" name="フローチャート: 手操作入力 45">
            <a:extLst>
              <a:ext uri="{FF2B5EF4-FFF2-40B4-BE49-F238E27FC236}">
                <a16:creationId xmlns:a16="http://schemas.microsoft.com/office/drawing/2014/main" id="{23FD8C39-A59D-3FCF-9F9D-F839A89D5468}"/>
              </a:ext>
            </a:extLst>
          </p:cNvPr>
          <p:cNvSpPr/>
          <p:nvPr/>
        </p:nvSpPr>
        <p:spPr>
          <a:xfrm>
            <a:off x="6516216" y="4221088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7" name="フローチャート: 手操作入力 46">
            <a:extLst>
              <a:ext uri="{FF2B5EF4-FFF2-40B4-BE49-F238E27FC236}">
                <a16:creationId xmlns:a16="http://schemas.microsoft.com/office/drawing/2014/main" id="{055ABE6A-8665-8061-F72B-4987D35B2764}"/>
              </a:ext>
            </a:extLst>
          </p:cNvPr>
          <p:cNvSpPr/>
          <p:nvPr/>
        </p:nvSpPr>
        <p:spPr>
          <a:xfrm flipH="1" flipV="1">
            <a:off x="5796136" y="4869160"/>
            <a:ext cx="431800" cy="215900"/>
          </a:xfrm>
          <a:prstGeom prst="flowChartManualInpu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テキスト ボックス 65">
            <a:extLst>
              <a:ext uri="{FF2B5EF4-FFF2-40B4-BE49-F238E27FC236}">
                <a16:creationId xmlns:a16="http://schemas.microsoft.com/office/drawing/2014/main" id="{14C6B16C-7D29-DF8D-1A3B-AE05C4E25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810" y="5013176"/>
            <a:ext cx="6335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SR3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0" name="テキスト ボックス 65">
            <a:extLst>
              <a:ext uri="{FF2B5EF4-FFF2-40B4-BE49-F238E27FC236}">
                <a16:creationId xmlns:a16="http://schemas.microsoft.com/office/drawing/2014/main" id="{C9DCDE35-96F3-1F4F-DD40-0BF7A9D41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264" y="4149080"/>
            <a:ext cx="6335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SR2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2042444B-3CE9-879B-D292-1535C1ACFAC8}"/>
              </a:ext>
            </a:extLst>
          </p:cNvPr>
          <p:cNvCxnSpPr>
            <a:cxnSpLocks/>
            <a:stCxn id="46" idx="2"/>
            <a:endCxn id="47" idx="2"/>
          </p:cNvCxnSpPr>
          <p:nvPr/>
        </p:nvCxnSpPr>
        <p:spPr>
          <a:xfrm flipH="1">
            <a:off x="6012036" y="4436988"/>
            <a:ext cx="720080" cy="432172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3F2A85C2-5EDD-BB8D-46BF-A81844D1B748}"/>
              </a:ext>
            </a:extLst>
          </p:cNvPr>
          <p:cNvCxnSpPr>
            <a:cxnSpLocks/>
            <a:endCxn id="46" idx="2"/>
          </p:cNvCxnSpPr>
          <p:nvPr/>
        </p:nvCxnSpPr>
        <p:spPr>
          <a:xfrm flipV="1">
            <a:off x="6732116" y="4436988"/>
            <a:ext cx="0" cy="936228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6A83A2B-9383-9DDE-3786-98B978C22D6F}"/>
              </a:ext>
            </a:extLst>
          </p:cNvPr>
          <p:cNvCxnSpPr>
            <a:cxnSpLocks/>
          </p:cNvCxnSpPr>
          <p:nvPr/>
        </p:nvCxnSpPr>
        <p:spPr>
          <a:xfrm>
            <a:off x="6732240" y="6093296"/>
            <a:ext cx="720080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テキスト ボックス 81">
            <a:extLst>
              <a:ext uri="{FF2B5EF4-FFF2-40B4-BE49-F238E27FC236}">
                <a16:creationId xmlns:a16="http://schemas.microsoft.com/office/drawing/2014/main" id="{7BC34D4A-2ACD-AE42-0940-BC048D04D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275" y="5877272"/>
            <a:ext cx="17107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AS_PDA1_DC</a:t>
            </a:r>
          </a:p>
        </p:txBody>
      </p:sp>
      <p:sp>
        <p:nvSpPr>
          <p:cNvPr id="7171" name="テキスト ボックス 81">
            <a:extLst>
              <a:ext uri="{FF2B5EF4-FFF2-40B4-BE49-F238E27FC236}">
                <a16:creationId xmlns:a16="http://schemas.microsoft.com/office/drawing/2014/main" id="{623DB612-A08B-C66A-2AB6-95031CE17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24" y="5373216"/>
            <a:ext cx="3929281" cy="36933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SRM, OMMT1, OMMT2, OFI, OSTM</a:t>
            </a:r>
          </a:p>
        </p:txBody>
      </p:sp>
      <p:cxnSp>
        <p:nvCxnSpPr>
          <p:cNvPr id="7173" name="直線コネクタ 7172">
            <a:extLst>
              <a:ext uri="{FF2B5EF4-FFF2-40B4-BE49-F238E27FC236}">
                <a16:creationId xmlns:a16="http://schemas.microsoft.com/office/drawing/2014/main" id="{5070DBFD-EDD8-F08C-92FA-0ADEE167C444}"/>
              </a:ext>
            </a:extLst>
          </p:cNvPr>
          <p:cNvCxnSpPr>
            <a:cxnSpLocks/>
          </p:cNvCxnSpPr>
          <p:nvPr/>
        </p:nvCxnSpPr>
        <p:spPr>
          <a:xfrm flipV="1">
            <a:off x="6732240" y="5733256"/>
            <a:ext cx="0" cy="36004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5" name="直線矢印コネクタ 7174">
            <a:extLst>
              <a:ext uri="{FF2B5EF4-FFF2-40B4-BE49-F238E27FC236}">
                <a16:creationId xmlns:a16="http://schemas.microsoft.com/office/drawing/2014/main" id="{DCACF4A1-4C5A-CCA2-7D4F-535B41706135}"/>
              </a:ext>
            </a:extLst>
          </p:cNvPr>
          <p:cNvCxnSpPr>
            <a:cxnSpLocks/>
          </p:cNvCxnSpPr>
          <p:nvPr/>
        </p:nvCxnSpPr>
        <p:spPr>
          <a:xfrm flipV="1">
            <a:off x="6948264" y="6237312"/>
            <a:ext cx="792088" cy="216024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テキスト ボックス 7175">
            <a:extLst>
              <a:ext uri="{FF2B5EF4-FFF2-40B4-BE49-F238E27FC236}">
                <a16:creationId xmlns:a16="http://schemas.microsoft.com/office/drawing/2014/main" id="{5CEA9F88-4655-A847-0DCC-C245F2ACB32A}"/>
              </a:ext>
            </a:extLst>
          </p:cNvPr>
          <p:cNvSpPr txBox="1"/>
          <p:nvPr/>
        </p:nvSpPr>
        <p:spPr>
          <a:xfrm>
            <a:off x="3923928" y="6237312"/>
            <a:ext cx="3096344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This is basically s-pol power</a:t>
            </a:r>
            <a:endParaRPr lang="ja-JP" altLang="en-US" dirty="0"/>
          </a:p>
        </p:txBody>
      </p:sp>
      <p:cxnSp>
        <p:nvCxnSpPr>
          <p:cNvPr id="7177" name="直線コネクタ 7176">
            <a:extLst>
              <a:ext uri="{FF2B5EF4-FFF2-40B4-BE49-F238E27FC236}">
                <a16:creationId xmlns:a16="http://schemas.microsoft.com/office/drawing/2014/main" id="{5C65CF10-3DFF-5977-8BA9-525742DA7AB0}"/>
              </a:ext>
            </a:extLst>
          </p:cNvPr>
          <p:cNvCxnSpPr>
            <a:cxnSpLocks/>
          </p:cNvCxnSpPr>
          <p:nvPr/>
        </p:nvCxnSpPr>
        <p:spPr>
          <a:xfrm flipH="1">
            <a:off x="6732240" y="4077072"/>
            <a:ext cx="216024" cy="360164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9" name="直線コネクタ 7178">
            <a:extLst>
              <a:ext uri="{FF2B5EF4-FFF2-40B4-BE49-F238E27FC236}">
                <a16:creationId xmlns:a16="http://schemas.microsoft.com/office/drawing/2014/main" id="{3DE6E227-2F03-880B-5AFA-76D6F145E8C1}"/>
              </a:ext>
            </a:extLst>
          </p:cNvPr>
          <p:cNvCxnSpPr>
            <a:cxnSpLocks/>
          </p:cNvCxnSpPr>
          <p:nvPr/>
        </p:nvCxnSpPr>
        <p:spPr>
          <a:xfrm flipH="1">
            <a:off x="5292080" y="4077072"/>
            <a:ext cx="1656184" cy="288032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テキスト ボックス 81">
            <a:extLst>
              <a:ext uri="{FF2B5EF4-FFF2-40B4-BE49-F238E27FC236}">
                <a16:creationId xmlns:a16="http://schemas.microsoft.com/office/drawing/2014/main" id="{CEE6FD74-0087-F2DE-74E9-5D0052FF5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4221088"/>
            <a:ext cx="14285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POS_SPOL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POS_PPOL</a:t>
            </a:r>
            <a:endParaRPr lang="ja-JP" altLang="en-US" sz="1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82" name="正方形/長方形 7181">
            <a:extLst>
              <a:ext uri="{FF2B5EF4-FFF2-40B4-BE49-F238E27FC236}">
                <a16:creationId xmlns:a16="http://schemas.microsoft.com/office/drawing/2014/main" id="{7B6EB9A6-D252-4AC9-E60A-D07D3A79CF30}"/>
              </a:ext>
            </a:extLst>
          </p:cNvPr>
          <p:cNvSpPr/>
          <p:nvPr/>
        </p:nvSpPr>
        <p:spPr>
          <a:xfrm rot="2700000" flipH="1">
            <a:off x="6860396" y="4033085"/>
            <a:ext cx="319088" cy="873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7187" name="図 7186" descr="%pptTeX&#10;\begin{document}&#10;\begin{align*}&#10; T_{\rm p}=10.35\%&#10;\end{align*}&#10;\end{document}">
            <a:extLst>
              <a:ext uri="{FF2B5EF4-FFF2-40B4-BE49-F238E27FC236}">
                <a16:creationId xmlns:a16="http://schemas.microsoft.com/office/drawing/2014/main" id="{7FC80D50-AA93-2E1F-0AFC-216B39C64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060848"/>
            <a:ext cx="1608833" cy="312928"/>
          </a:xfrm>
          <a:prstGeom prst="rect">
            <a:avLst/>
          </a:prstGeom>
        </p:spPr>
      </p:pic>
      <p:pic>
        <p:nvPicPr>
          <p:cNvPr id="7190" name="図 7189" descr="%pptTeX&#10;\begin{document}&#10;\begin{align*}&#10; R_{\rm IX,s/p}&#10;\end{align*}&#10;\end{document}">
            <a:extLst>
              <a:ext uri="{FF2B5EF4-FFF2-40B4-BE49-F238E27FC236}">
                <a16:creationId xmlns:a16="http://schemas.microsoft.com/office/drawing/2014/main" id="{CAE6FE5C-C213-4C0F-D043-C6B0C61E2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344" y="3717032"/>
            <a:ext cx="815730" cy="304631"/>
          </a:xfrm>
          <a:prstGeom prst="rect">
            <a:avLst/>
          </a:prstGeom>
        </p:spPr>
      </p:pic>
      <p:pic>
        <p:nvPicPr>
          <p:cNvPr id="7193" name="図 7192" descr="%pptTeX&#10;\begin{document}&#10;\begin{align*}&#10; R_{\rm IY,s/p}&#10;\end{align*}&#10;\end{document}">
            <a:extLst>
              <a:ext uri="{FF2B5EF4-FFF2-40B4-BE49-F238E27FC236}">
                <a16:creationId xmlns:a16="http://schemas.microsoft.com/office/drawing/2014/main" id="{D922CF8D-D4BC-1F81-EA34-51B0743D61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4" y="1628800"/>
            <a:ext cx="821684" cy="304631"/>
          </a:xfrm>
          <a:prstGeom prst="rect">
            <a:avLst/>
          </a:prstGeom>
        </p:spPr>
      </p:pic>
      <p:pic>
        <p:nvPicPr>
          <p:cNvPr id="7196" name="図 7195" descr="%pptTeX&#10;\begin{document}&#10;\begin{align*}&#10; R_{\rm BS,s/p}&#10;\end{align*}&#10;\end{document}">
            <a:extLst>
              <a:ext uri="{FF2B5EF4-FFF2-40B4-BE49-F238E27FC236}">
                <a16:creationId xmlns:a16="http://schemas.microsoft.com/office/drawing/2014/main" id="{BA354003-4509-6D1E-60E6-DA587BB50A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056" y="2996952"/>
            <a:ext cx="849074" cy="304631"/>
          </a:xfrm>
          <a:prstGeom prst="rect">
            <a:avLst/>
          </a:prstGeom>
        </p:spPr>
      </p:pic>
      <p:pic>
        <p:nvPicPr>
          <p:cNvPr id="7199" name="図 7198" descr="%pptTeX&#10;\begin{document}&#10;\begin{align*}&#10; T_{\rm BS,s/p}&#10;\end{align*}&#10;\end{document}">
            <a:extLst>
              <a:ext uri="{FF2B5EF4-FFF2-40B4-BE49-F238E27FC236}">
                <a16:creationId xmlns:a16="http://schemas.microsoft.com/office/drawing/2014/main" id="{574DA685-54A8-243E-2FD6-0FB29993D8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2200" y="3501008"/>
            <a:ext cx="803822" cy="303445"/>
          </a:xfrm>
          <a:prstGeom prst="rect">
            <a:avLst/>
          </a:prstGeom>
        </p:spPr>
      </p:pic>
      <p:sp>
        <p:nvSpPr>
          <p:cNvPr id="7209" name="テキスト ボックス 7208">
            <a:extLst>
              <a:ext uri="{FF2B5EF4-FFF2-40B4-BE49-F238E27FC236}">
                <a16:creationId xmlns:a16="http://schemas.microsoft.com/office/drawing/2014/main" id="{33458F47-2097-0F44-5B8F-C9BCC94CA562}"/>
              </a:ext>
            </a:extLst>
          </p:cNvPr>
          <p:cNvSpPr txBox="1"/>
          <p:nvPr/>
        </p:nvSpPr>
        <p:spPr>
          <a:xfrm>
            <a:off x="611560" y="1628800"/>
            <a:ext cx="184997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altLang="ja-JP" b="0" i="0" dirty="0">
                <a:solidFill>
                  <a:srgbClr val="000000"/>
                </a:solidFill>
                <a:effectLst/>
                <a:latin typeface="+mj-lt"/>
                <a:ea typeface="Noto Sans JP" panose="020B0200000000000000" pitchFamily="50" charset="-128"/>
                <a:hlinkClick r:id="rId7" tooltip="JGW-L1605744-v1"/>
              </a:rPr>
              <a:t>JGW-L1605744</a:t>
            </a:r>
            <a:endParaRPr lang="en-US" altLang="ja-JP" b="0" i="0" dirty="0">
              <a:solidFill>
                <a:srgbClr val="000000"/>
              </a:solidFill>
              <a:effectLst/>
              <a:latin typeface="+mj-lt"/>
              <a:ea typeface="Noto Sans JP" panose="020B0200000000000000" pitchFamily="50" charset="-128"/>
            </a:endParaRPr>
          </a:p>
        </p:txBody>
      </p:sp>
      <p:cxnSp>
        <p:nvCxnSpPr>
          <p:cNvPr id="7212" name="直線矢印コネクタ 7211">
            <a:extLst>
              <a:ext uri="{FF2B5EF4-FFF2-40B4-BE49-F238E27FC236}">
                <a16:creationId xmlns:a16="http://schemas.microsoft.com/office/drawing/2014/main" id="{9A13E614-0EA6-C304-AB40-518E0CF74FBA}"/>
              </a:ext>
            </a:extLst>
          </p:cNvPr>
          <p:cNvCxnSpPr>
            <a:cxnSpLocks/>
          </p:cNvCxnSpPr>
          <p:nvPr/>
        </p:nvCxnSpPr>
        <p:spPr>
          <a:xfrm flipH="1">
            <a:off x="6876256" y="1124744"/>
            <a:ext cx="648072" cy="576064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14" name="テキスト ボックス 7213">
            <a:extLst>
              <a:ext uri="{FF2B5EF4-FFF2-40B4-BE49-F238E27FC236}">
                <a16:creationId xmlns:a16="http://schemas.microsoft.com/office/drawing/2014/main" id="{FC3E0082-9FE4-46CB-6775-B271C7B483F6}"/>
              </a:ext>
            </a:extLst>
          </p:cNvPr>
          <p:cNvSpPr txBox="1"/>
          <p:nvPr/>
        </p:nvSpPr>
        <p:spPr>
          <a:xfrm>
            <a:off x="6444208" y="476672"/>
            <a:ext cx="28803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s-pol to s-pol or</a:t>
            </a:r>
          </a:p>
          <a:p>
            <a:r>
              <a:rPr lang="en-US" altLang="ja-JP" dirty="0"/>
              <a:t>s-pol to p-pol conversion</a:t>
            </a:r>
            <a:endParaRPr lang="ja-JP" altLang="en-US" dirty="0"/>
          </a:p>
        </p:txBody>
      </p:sp>
      <p:pic>
        <p:nvPicPr>
          <p:cNvPr id="7216" name="図 7215" descr="%pptTeX&#10;\begin{document}&#10;\begin{align*}&#10; L_{\rm PRY} = L_{\rm PRC} - l_{\rm as}/2&#10;\end{align*}&#10;\end{document}">
            <a:extLst>
              <a:ext uri="{FF2B5EF4-FFF2-40B4-BE49-F238E27FC236}">
                <a16:creationId xmlns:a16="http://schemas.microsoft.com/office/drawing/2014/main" id="{96C0BE2B-B42D-A05F-BBFA-96FC72A38C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858" y="1772816"/>
            <a:ext cx="2671069" cy="303445"/>
          </a:xfrm>
          <a:prstGeom prst="rect">
            <a:avLst/>
          </a:prstGeom>
        </p:spPr>
      </p:pic>
      <p:pic>
        <p:nvPicPr>
          <p:cNvPr id="7218" name="図 7217" descr="%pptTeX&#10;\begin{document}&#10;\begin{align*}&#10; L_{\rm PRX} = L_{\rm PRC} + l_{\rm as}/2&#10;\end{align*}&#10;\end{document}">
            <a:extLst>
              <a:ext uri="{FF2B5EF4-FFF2-40B4-BE49-F238E27FC236}">
                <a16:creationId xmlns:a16="http://schemas.microsoft.com/office/drawing/2014/main" id="{F610B904-B5C2-4CD2-D823-4F97667669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72201" y="2492896"/>
            <a:ext cx="2679405" cy="303445"/>
          </a:xfrm>
          <a:prstGeom prst="rect">
            <a:avLst/>
          </a:prstGeom>
        </p:spPr>
      </p:pic>
      <p:pic>
        <p:nvPicPr>
          <p:cNvPr id="12" name="図 11" descr="%pptTeX&#10;\begin{document}&#10;\begin{align*}&#10; l_{\rm as} = 3.36(1) \,\rm{m}&#10;\end{align*}&#10;\end{document}">
            <a:extLst>
              <a:ext uri="{FF2B5EF4-FFF2-40B4-BE49-F238E27FC236}">
                <a16:creationId xmlns:a16="http://schemas.microsoft.com/office/drawing/2014/main" id="{FC1B7E06-B1DB-6867-516B-DA6E277322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11760" y="1052736"/>
            <a:ext cx="1880347" cy="303445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CCCBFC7-EECD-00CE-9DC4-D4112922B987}"/>
              </a:ext>
            </a:extLst>
          </p:cNvPr>
          <p:cNvSpPr txBox="1"/>
          <p:nvPr/>
        </p:nvSpPr>
        <p:spPr>
          <a:xfrm>
            <a:off x="2699792" y="1268760"/>
            <a:ext cx="1454155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0" i="0" dirty="0">
                <a:effectLst/>
                <a:latin typeface="+mj-lt"/>
                <a:hlinkClick r:id="rId11"/>
              </a:rPr>
              <a:t>klog #14575</a:t>
            </a:r>
            <a:endParaRPr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24595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40F2F-7DC4-A62A-711F-576497F27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1DBDBE-64E3-784D-84B3-58DBD8BC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 ratios from ITM single bounce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F7924263-C985-DB46-DD09-BE25102B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86C44DE5-FE9D-85CD-B414-F98B09072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From AS and POS_SPOL, ITM reflectivity of s-pol to s-pol can be measured</a:t>
            </a:r>
          </a:p>
          <a:p>
            <a:pPr marL="0" indent="0">
              <a:buNone/>
            </a:pPr>
            <a:endParaRPr lang="en-US" altLang="ja-JP" sz="2800" dirty="0"/>
          </a:p>
          <a:p>
            <a:r>
              <a:rPr lang="en-US" altLang="ja-JP" sz="2400" dirty="0"/>
              <a:t>Next, using POP_SPOL, BS T:R for s-pol can be measured</a:t>
            </a:r>
          </a:p>
          <a:p>
            <a:pPr marL="0" indent="0">
              <a:buNone/>
            </a:pPr>
            <a:br>
              <a:rPr lang="en-US" altLang="ja-JP" sz="2400" dirty="0"/>
            </a:br>
            <a:endParaRPr lang="en-US" altLang="ja-JP" sz="2400" dirty="0"/>
          </a:p>
          <a:p>
            <a:r>
              <a:rPr lang="en-US" altLang="ja-JP" sz="2400" dirty="0"/>
              <a:t>Then, using POP_PPOL and POS_PPOL, BS T:R for p-pol and ITM reflectivity of s-pol to p-pol can be measured</a:t>
            </a:r>
            <a:endParaRPr lang="en-US" altLang="ja-JP" sz="2800" dirty="0"/>
          </a:p>
          <a:p>
            <a:endParaRPr lang="en-US" altLang="ja-JP" sz="2000" dirty="0"/>
          </a:p>
        </p:txBody>
      </p:sp>
      <p:pic>
        <p:nvPicPr>
          <p:cNvPr id="12" name="図 11" descr="%pptTeX&#10;\begin{document}&#10;\begin{align*}&#10; \frac{P_{\rm AS}^{X} }{P_{\rm AS}^{Y}} = \frac{P_{\rm POS\_SPOL}^{X} }{P_{\rm POS\_SPOL}^{Y}} = \frac{R_{\rm IX,s}}{R_{\rm IY,s}}&#10;\end{align*}&#10;\end{document}">
            <a:extLst>
              <a:ext uri="{FF2B5EF4-FFF2-40B4-BE49-F238E27FC236}">
                <a16:creationId xmlns:a16="http://schemas.microsoft.com/office/drawing/2014/main" id="{13F1AAA5-3C23-1391-81EA-FD6DF7B43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9" y="1484785"/>
            <a:ext cx="3318889" cy="747945"/>
          </a:xfrm>
          <a:prstGeom prst="rect">
            <a:avLst/>
          </a:prstGeom>
        </p:spPr>
      </p:pic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717787D3-B99F-9DE5-BDCA-0A274DA5B6E1}"/>
              </a:ext>
            </a:extLst>
          </p:cNvPr>
          <p:cNvCxnSpPr>
            <a:cxnSpLocks/>
          </p:cNvCxnSpPr>
          <p:nvPr/>
        </p:nvCxnSpPr>
        <p:spPr>
          <a:xfrm flipV="1">
            <a:off x="3470086" y="2073622"/>
            <a:ext cx="720080" cy="72008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DC1D6ED-9D77-BF61-9D9E-808EB35F9824}"/>
              </a:ext>
            </a:extLst>
          </p:cNvPr>
          <p:cNvSpPr txBox="1"/>
          <p:nvPr/>
        </p:nvSpPr>
        <p:spPr>
          <a:xfrm>
            <a:off x="-36512" y="1700808"/>
            <a:ext cx="388306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Power when ITMX single bounce</a:t>
            </a:r>
          </a:p>
          <a:p>
            <a:r>
              <a:rPr lang="en-US" altLang="ja-JP" dirty="0"/>
              <a:t>                     ITMY single bounce</a:t>
            </a:r>
            <a:endParaRPr lang="ja-JP" altLang="en-US" dirty="0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668BD4B0-5401-C741-4CC0-7068CB2984E0}"/>
              </a:ext>
            </a:extLst>
          </p:cNvPr>
          <p:cNvCxnSpPr>
            <a:cxnSpLocks/>
          </p:cNvCxnSpPr>
          <p:nvPr/>
        </p:nvCxnSpPr>
        <p:spPr>
          <a:xfrm flipV="1">
            <a:off x="3470086" y="1641574"/>
            <a:ext cx="792088" cy="216024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 descr="%pptTeX&#10;\begin{document}&#10;\begin{align*}&#10; \frac{P_{\rm POP\_SPOL}^{X} }{P_{\rm POP\_SPOL}^{Y}} = \frac{T_{\rm BS,s}^2 R_{\rm IX,s}}{R_{\rm BS,s}^2 R_{\rm IY,s}}&#10;\end{align*}&#10;\end{document}">
            <a:extLst>
              <a:ext uri="{FF2B5EF4-FFF2-40B4-BE49-F238E27FC236}">
                <a16:creationId xmlns:a16="http://schemas.microsoft.com/office/drawing/2014/main" id="{CA240FEE-52F9-AE1A-078E-92BDE5C8B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2774093"/>
            <a:ext cx="3024336" cy="798923"/>
          </a:xfrm>
          <a:prstGeom prst="rect">
            <a:avLst/>
          </a:prstGeom>
        </p:spPr>
      </p:pic>
      <p:pic>
        <p:nvPicPr>
          <p:cNvPr id="32" name="図 31" descr="%pptTeX&#10;\begin{document}&#10;\begin{align*}&#10; \frac{P_{\rm POP\_PPOL}^{X} }{P_{\rm POP\_PPOL}^{Y}} \frac{P_{\rm POS\_PPOL}^{Y} }{P_{\rm POS\_PPOL}^{X}}  = \frac{T_{\rm BS,s} R_{\rm IX,p} T_{\rm BS,p}}{R_{\rm BS,s} R_{\rm IY,p} R_{\rm BS,p}} \frac{R_{\rm IY,p} T_{\rm BS,p}}{R_{\rm IX,p} R_{\rm BS,p}} = \frac{T_{\rm BS,s} T_{\rm BS,p}^2}{R_{\rm BS,s} R_{\rm BS,p}^2}&#10;\end{align*}&#10;\end{document}">
            <a:extLst>
              <a:ext uri="{FF2B5EF4-FFF2-40B4-BE49-F238E27FC236}">
                <a16:creationId xmlns:a16="http://schemas.microsoft.com/office/drawing/2014/main" id="{CFFFDF70-2135-4253-D5D6-83967B3CA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9" y="4509120"/>
            <a:ext cx="7235983" cy="696124"/>
          </a:xfrm>
          <a:prstGeom prst="rect">
            <a:avLst/>
          </a:prstGeom>
        </p:spPr>
      </p:pic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50CA5A5-6C86-8A7D-C614-B1801F503654}"/>
              </a:ext>
            </a:extLst>
          </p:cNvPr>
          <p:cNvSpPr/>
          <p:nvPr/>
        </p:nvSpPr>
        <p:spPr>
          <a:xfrm>
            <a:off x="6948264" y="1412776"/>
            <a:ext cx="720080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345A292-37EB-BF3A-C754-C7FCB1394486}"/>
              </a:ext>
            </a:extLst>
          </p:cNvPr>
          <p:cNvSpPr/>
          <p:nvPr/>
        </p:nvSpPr>
        <p:spPr>
          <a:xfrm>
            <a:off x="6012160" y="2702085"/>
            <a:ext cx="666936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C8E87B4-002D-63D8-B46A-40EE6F3A6411}"/>
              </a:ext>
            </a:extLst>
          </p:cNvPr>
          <p:cNvSpPr/>
          <p:nvPr/>
        </p:nvSpPr>
        <p:spPr>
          <a:xfrm>
            <a:off x="7668344" y="4365104"/>
            <a:ext cx="648072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 descr="%pptTeX&#10;\begin{document}&#10;\begin{align*}&#10; \frac{P_{\rm POP\_PPOL}^{X} }{P_{\rm POP\_PPOL}^{Y}} \frac{P_{\rm POS\_PPOL}^{X} }{P_{\rm POS\_PPOL}^{Y}}  = \frac{T_{\rm BS,s} R_{\rm IX,p} T_{\rm BS,p}}{R_{\rm BS,s} R_{\rm IY,p} R_{\rm BS,p}} \frac{R_{\rm IX,p} R_{\rm BS,p}}{R_{\rm IY,p} T_{\rm BS,p}} = \frac{T_{\rm BS,s} R_{\rm IX,p}^2}{R_{\rm BS,s} R_{\rm IY,p}^2}&#10;\end{align*}&#10;\end{document}">
            <a:extLst>
              <a:ext uri="{FF2B5EF4-FFF2-40B4-BE49-F238E27FC236}">
                <a16:creationId xmlns:a16="http://schemas.microsoft.com/office/drawing/2014/main" id="{EEC5B8EB-9F38-BE68-C109-2CE92952BA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608" y="5373216"/>
            <a:ext cx="7210308" cy="696124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17C3AB2-A3B0-BEC9-0E31-6C4BB860EC0E}"/>
              </a:ext>
            </a:extLst>
          </p:cNvPr>
          <p:cNvSpPr/>
          <p:nvPr/>
        </p:nvSpPr>
        <p:spPr>
          <a:xfrm>
            <a:off x="7668344" y="5301208"/>
            <a:ext cx="648072" cy="864096"/>
          </a:xfrm>
          <a:prstGeom prst="rect">
            <a:avLst/>
          </a:prstGeom>
          <a:noFill/>
          <a:ln>
            <a:solidFill>
              <a:srgbClr val="FB11D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40196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0854B-95ED-2082-1D2B-F7337C64B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17FE0-AA87-861D-423F-0BDCF1DC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 ratios from ITM single bounce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A92F39A-55AA-D5C3-E2AD-2008C6D8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8B1E0F13-D78D-48BD-1664-47304B232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Results are the following </a:t>
            </a:r>
            <a:r>
              <a:rPr lang="en-US" altLang="ja-JP" sz="1800" dirty="0"/>
              <a:t>(no significant loss in BS assumed)</a:t>
            </a:r>
            <a:r>
              <a:rPr lang="en-US" altLang="ja-JP" sz="2400" dirty="0"/>
              <a:t>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ITM reflectivity ratio X/Y for s-pol	1.039+/-0.005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T/R ratio for s-pol			0.998+/-0.012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 for s-pol  				0.4995+/-0.0030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R for s-pol  				0.5005+/-0.0030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T/R ratio for p-pol			4.025+/-0.031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T for p-pol				0.8010+/-0.0012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BS R for p-pol				0.1990+/-0.0012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ITM p-pol conversion ratio X/Y	0.663+/-0.005</a:t>
            </a:r>
          </a:p>
          <a:p>
            <a:r>
              <a:rPr lang="en-US" altLang="ja-JP" sz="2400" dirty="0"/>
              <a:t>BS T:R=50:50 for s-pol and 80:20 for p-pol </a:t>
            </a:r>
            <a:r>
              <a:rPr lang="en-US" altLang="ja-JP" sz="2400" dirty="0">
                <a:solidFill>
                  <a:srgbClr val="188C0E"/>
                </a:solidFill>
              </a:rPr>
              <a:t>consistent</a:t>
            </a:r>
            <a:r>
              <a:rPr lang="en-US" altLang="ja-JP" sz="2400" dirty="0"/>
              <a:t> with Hirose-</a:t>
            </a:r>
            <a:r>
              <a:rPr lang="en-US" altLang="ja-JP" sz="2400" dirty="0" err="1"/>
              <a:t>san’s</a:t>
            </a:r>
            <a:r>
              <a:rPr lang="en-US" altLang="ja-JP" sz="2400" dirty="0"/>
              <a:t> characterizations and coating design (</a:t>
            </a:r>
            <a:r>
              <a:rPr lang="en-US" altLang="ja-JP" sz="2400" dirty="0">
                <a:hlinkClick r:id="rId2"/>
              </a:rPr>
              <a:t>JGW-T1503347</a:t>
            </a:r>
            <a:r>
              <a:rPr lang="en-US" altLang="ja-JP" sz="2400" dirty="0"/>
              <a:t>)</a:t>
            </a:r>
          </a:p>
          <a:p>
            <a:r>
              <a:rPr lang="en-US" altLang="ja-JP" sz="2400" dirty="0"/>
              <a:t>ITM p-pol conversion is 6-7% for X and 9-10% for Y (</a:t>
            </a:r>
            <a:r>
              <a:rPr lang="en-US" altLang="ja-JP" sz="2400" dirty="0">
                <a:hlinkClick r:id="rId3"/>
              </a:rPr>
              <a:t>klog #36283</a:t>
            </a:r>
            <a:r>
              <a:rPr lang="en-US" altLang="ja-JP" sz="2400" dirty="0"/>
              <a:t>). This asymmetry explains ITM reflectivity asymmetry for s-pol as well.</a:t>
            </a:r>
            <a:endParaRPr lang="en-US" altLang="ja-JP" sz="2800" dirty="0"/>
          </a:p>
          <a:p>
            <a:endParaRPr lang="en-US" altLang="ja-JP" sz="2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D89F76-908C-260B-A0A6-9CA1E530E094}"/>
              </a:ext>
            </a:extLst>
          </p:cNvPr>
          <p:cNvSpPr txBox="1"/>
          <p:nvPr/>
        </p:nvSpPr>
        <p:spPr>
          <a:xfrm>
            <a:off x="7650088" y="836712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>
                <a:hlinkClick r:id="rId4"/>
              </a:rPr>
              <a:t>klog #36249</a:t>
            </a:r>
            <a:r>
              <a:rPr lang="en-US" altLang="ja-JP" sz="1800" dirty="0"/>
              <a:t>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175519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4F87B-9750-C633-FC0B-08AFD0924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F2605B65-A01F-1899-7CF3-94DF4B7314E2}"/>
              </a:ext>
            </a:extLst>
          </p:cNvPr>
          <p:cNvCxnSpPr>
            <a:cxnSpLocks/>
          </p:cNvCxnSpPr>
          <p:nvPr/>
        </p:nvCxnSpPr>
        <p:spPr>
          <a:xfrm>
            <a:off x="745232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A60FB91-7A7F-1980-DCB9-4C838D8C565C}"/>
              </a:ext>
            </a:extLst>
          </p:cNvPr>
          <p:cNvCxnSpPr>
            <a:cxnSpLocks/>
          </p:cNvCxnSpPr>
          <p:nvPr/>
        </p:nvCxnSpPr>
        <p:spPr>
          <a:xfrm>
            <a:off x="457200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CDD0ECC3-2151-CF1C-DA31-D5806918921B}"/>
              </a:ext>
            </a:extLst>
          </p:cNvPr>
          <p:cNvCxnSpPr>
            <a:cxnSpLocks/>
          </p:cNvCxnSpPr>
          <p:nvPr/>
        </p:nvCxnSpPr>
        <p:spPr>
          <a:xfrm>
            <a:off x="97160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DABAF6BB-1FF0-8165-3B3F-06D359779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PRC resonant conditions: Design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ADCF1C2F-37C4-9221-4260-A89597B8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E221B702-D0B6-5404-2B91-09D4133F2774}"/>
              </a:ext>
            </a:extLst>
          </p:cNvPr>
          <p:cNvCxnSpPr/>
          <p:nvPr/>
        </p:nvCxnSpPr>
        <p:spPr>
          <a:xfrm>
            <a:off x="251520" y="27089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982875A-54C3-55A4-7ECB-76FBE4D0D57D}"/>
              </a:ext>
            </a:extLst>
          </p:cNvPr>
          <p:cNvCxnSpPr/>
          <p:nvPr/>
        </p:nvCxnSpPr>
        <p:spPr>
          <a:xfrm>
            <a:off x="251520" y="45091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25B5241-2C42-AA53-C84C-0C7527C915D9}"/>
              </a:ext>
            </a:extLst>
          </p:cNvPr>
          <p:cNvCxnSpPr/>
          <p:nvPr/>
        </p:nvCxnSpPr>
        <p:spPr>
          <a:xfrm>
            <a:off x="251520" y="63093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E9B754E-0584-2317-6D3E-9E99D238A221}"/>
              </a:ext>
            </a:extLst>
          </p:cNvPr>
          <p:cNvSpPr txBox="1"/>
          <p:nvPr/>
        </p:nvSpPr>
        <p:spPr>
          <a:xfrm>
            <a:off x="179512" y="4869160"/>
            <a:ext cx="266429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sideband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12" name="フリーフォーム 69">
            <a:extLst>
              <a:ext uri="{FF2B5EF4-FFF2-40B4-BE49-F238E27FC236}">
                <a16:creationId xmlns:a16="http://schemas.microsoft.com/office/drawing/2014/main" id="{13D23626-2CCC-5094-6E15-D3862A9F2635}"/>
              </a:ext>
            </a:extLst>
          </p:cNvPr>
          <p:cNvSpPr/>
          <p:nvPr/>
        </p:nvSpPr>
        <p:spPr>
          <a:xfrm>
            <a:off x="6115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13" name="フリーフォーム 69">
            <a:extLst>
              <a:ext uri="{FF2B5EF4-FFF2-40B4-BE49-F238E27FC236}">
                <a16:creationId xmlns:a16="http://schemas.microsoft.com/office/drawing/2014/main" id="{07AB4B81-BEB8-E9FC-CC10-DDEA6B2E39AF}"/>
              </a:ext>
            </a:extLst>
          </p:cNvPr>
          <p:cNvSpPr/>
          <p:nvPr/>
        </p:nvSpPr>
        <p:spPr>
          <a:xfrm>
            <a:off x="125963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7" name="フリーフォーム 69">
            <a:extLst>
              <a:ext uri="{FF2B5EF4-FFF2-40B4-BE49-F238E27FC236}">
                <a16:creationId xmlns:a16="http://schemas.microsoft.com/office/drawing/2014/main" id="{692EE09F-E9AB-1225-D7FE-03C07359B435}"/>
              </a:ext>
            </a:extLst>
          </p:cNvPr>
          <p:cNvSpPr/>
          <p:nvPr/>
        </p:nvSpPr>
        <p:spPr>
          <a:xfrm>
            <a:off x="8275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CAF6BC25-3B49-4BE7-03E5-82707F6D3A75}"/>
              </a:ext>
            </a:extLst>
          </p:cNvPr>
          <p:cNvCxnSpPr/>
          <p:nvPr/>
        </p:nvCxnSpPr>
        <p:spPr>
          <a:xfrm>
            <a:off x="1115616" y="2636912"/>
            <a:ext cx="43204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フリーフォーム 69">
            <a:extLst>
              <a:ext uri="{FF2B5EF4-FFF2-40B4-BE49-F238E27FC236}">
                <a16:creationId xmlns:a16="http://schemas.microsoft.com/office/drawing/2014/main" id="{50C7810C-6F2F-EAE6-99A0-18D2A85A5A7C}"/>
              </a:ext>
            </a:extLst>
          </p:cNvPr>
          <p:cNvSpPr/>
          <p:nvPr/>
        </p:nvSpPr>
        <p:spPr>
          <a:xfrm>
            <a:off x="140364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6" name="フリーフォーム 69">
            <a:extLst>
              <a:ext uri="{FF2B5EF4-FFF2-40B4-BE49-F238E27FC236}">
                <a16:creationId xmlns:a16="http://schemas.microsoft.com/office/drawing/2014/main" id="{C669F0E1-AE71-82B3-5F91-6484B34E663E}"/>
              </a:ext>
            </a:extLst>
          </p:cNvPr>
          <p:cNvSpPr/>
          <p:nvPr/>
        </p:nvSpPr>
        <p:spPr>
          <a:xfrm>
            <a:off x="154766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7" name="フリーフォーム 69">
            <a:extLst>
              <a:ext uri="{FF2B5EF4-FFF2-40B4-BE49-F238E27FC236}">
                <a16:creationId xmlns:a16="http://schemas.microsoft.com/office/drawing/2014/main" id="{C1D675EC-705B-396D-FD0B-C92777A1C3C0}"/>
              </a:ext>
            </a:extLst>
          </p:cNvPr>
          <p:cNvSpPr/>
          <p:nvPr/>
        </p:nvSpPr>
        <p:spPr>
          <a:xfrm>
            <a:off x="44279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8" name="フリーフォーム 69">
            <a:extLst>
              <a:ext uri="{FF2B5EF4-FFF2-40B4-BE49-F238E27FC236}">
                <a16:creationId xmlns:a16="http://schemas.microsoft.com/office/drawing/2014/main" id="{FFAD4A92-3B26-2190-0472-F56A24A6D634}"/>
              </a:ext>
            </a:extLst>
          </p:cNvPr>
          <p:cNvSpPr/>
          <p:nvPr/>
        </p:nvSpPr>
        <p:spPr>
          <a:xfrm>
            <a:off x="730830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9" name="フリーフォーム 69">
            <a:extLst>
              <a:ext uri="{FF2B5EF4-FFF2-40B4-BE49-F238E27FC236}">
                <a16:creationId xmlns:a16="http://schemas.microsoft.com/office/drawing/2014/main" id="{B661D527-5592-B3AD-4B8B-7C7F642D9DA1}"/>
              </a:ext>
            </a:extLst>
          </p:cNvPr>
          <p:cNvSpPr/>
          <p:nvPr/>
        </p:nvSpPr>
        <p:spPr>
          <a:xfrm>
            <a:off x="4067944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30" name="フリーフォーム 69">
            <a:extLst>
              <a:ext uri="{FF2B5EF4-FFF2-40B4-BE49-F238E27FC236}">
                <a16:creationId xmlns:a16="http://schemas.microsoft.com/office/drawing/2014/main" id="{DF2BFB2A-98F1-821F-C8D5-33349D936550}"/>
              </a:ext>
            </a:extLst>
          </p:cNvPr>
          <p:cNvSpPr/>
          <p:nvPr/>
        </p:nvSpPr>
        <p:spPr>
          <a:xfrm>
            <a:off x="4355976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1" name="フリーフォーム 69">
            <a:extLst>
              <a:ext uri="{FF2B5EF4-FFF2-40B4-BE49-F238E27FC236}">
                <a16:creationId xmlns:a16="http://schemas.microsoft.com/office/drawing/2014/main" id="{96BE7294-27E1-2D3B-797A-745417C5D2E1}"/>
              </a:ext>
            </a:extLst>
          </p:cNvPr>
          <p:cNvSpPr/>
          <p:nvPr/>
        </p:nvSpPr>
        <p:spPr>
          <a:xfrm>
            <a:off x="637220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2" name="フリーフォーム 69">
            <a:extLst>
              <a:ext uri="{FF2B5EF4-FFF2-40B4-BE49-F238E27FC236}">
                <a16:creationId xmlns:a16="http://schemas.microsoft.com/office/drawing/2014/main" id="{CC746286-3A7E-2425-1C07-0B8422BC2705}"/>
              </a:ext>
            </a:extLst>
          </p:cNvPr>
          <p:cNvSpPr/>
          <p:nvPr/>
        </p:nvSpPr>
        <p:spPr>
          <a:xfrm>
            <a:off x="702027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33" name="フリーフォーム 69">
            <a:extLst>
              <a:ext uri="{FF2B5EF4-FFF2-40B4-BE49-F238E27FC236}">
                <a16:creationId xmlns:a16="http://schemas.microsoft.com/office/drawing/2014/main" id="{544B7EDC-2043-BF41-33D6-0AC5387A9A24}"/>
              </a:ext>
            </a:extLst>
          </p:cNvPr>
          <p:cNvSpPr/>
          <p:nvPr/>
        </p:nvSpPr>
        <p:spPr>
          <a:xfrm>
            <a:off x="716428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4" name="フリーフォーム 69">
            <a:extLst>
              <a:ext uri="{FF2B5EF4-FFF2-40B4-BE49-F238E27FC236}">
                <a16:creationId xmlns:a16="http://schemas.microsoft.com/office/drawing/2014/main" id="{2135C2E6-A8A9-841C-6BDC-87E024F778F5}"/>
              </a:ext>
            </a:extLst>
          </p:cNvPr>
          <p:cNvSpPr/>
          <p:nvPr/>
        </p:nvSpPr>
        <p:spPr>
          <a:xfrm>
            <a:off x="78123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E921F69D-9FCB-AC7C-DCC7-EB6C01C62697}"/>
              </a:ext>
            </a:extLst>
          </p:cNvPr>
          <p:cNvCxnSpPr>
            <a:cxnSpLocks/>
          </p:cNvCxnSpPr>
          <p:nvPr/>
        </p:nvCxnSpPr>
        <p:spPr>
          <a:xfrm>
            <a:off x="971600" y="227687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722B4D7-4F07-C741-5EA4-49253E529113}"/>
              </a:ext>
            </a:extLst>
          </p:cNvPr>
          <p:cNvSpPr txBox="1"/>
          <p:nvPr/>
        </p:nvSpPr>
        <p:spPr>
          <a:xfrm>
            <a:off x="179512" y="908720"/>
            <a:ext cx="208823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FF0000"/>
                </a:solidFill>
                <a:latin typeface="+mj-lt"/>
              </a:rPr>
              <a:t>PRC in PRFPMI</a:t>
            </a:r>
            <a:endParaRPr lang="ja-JP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47FB0A0-1D07-8B4C-906F-855D36A3E32C}"/>
              </a:ext>
            </a:extLst>
          </p:cNvPr>
          <p:cNvSpPr txBox="1"/>
          <p:nvPr/>
        </p:nvSpPr>
        <p:spPr>
          <a:xfrm>
            <a:off x="1043608" y="1988840"/>
            <a:ext cx="115212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2.251 MHz</a:t>
            </a:r>
            <a:endParaRPr lang="ja-JP" altLang="en-US" sz="1400" dirty="0">
              <a:latin typeface="+mj-lt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B651572-5B72-AE18-0E5B-431511E9A7F6}"/>
              </a:ext>
            </a:extLst>
          </p:cNvPr>
          <p:cNvSpPr txBox="1"/>
          <p:nvPr/>
        </p:nvSpPr>
        <p:spPr>
          <a:xfrm>
            <a:off x="611560" y="2708920"/>
            <a:ext cx="79208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Carrier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A2365DF-B5F8-62E4-38FF-983E8A4DF432}"/>
              </a:ext>
            </a:extLst>
          </p:cNvPr>
          <p:cNvSpPr txBox="1"/>
          <p:nvPr/>
        </p:nvSpPr>
        <p:spPr>
          <a:xfrm>
            <a:off x="4211960" y="270892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f2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AA30A0C-DC31-7328-4DAE-7F504F2FA73A}"/>
              </a:ext>
            </a:extLst>
          </p:cNvPr>
          <p:cNvSpPr txBox="1"/>
          <p:nvPr/>
        </p:nvSpPr>
        <p:spPr>
          <a:xfrm>
            <a:off x="6948264" y="2708920"/>
            <a:ext cx="50405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2*f2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9988A856-2195-1744-8033-96A241042D8B}"/>
              </a:ext>
            </a:extLst>
          </p:cNvPr>
          <p:cNvCxnSpPr>
            <a:cxnSpLocks/>
          </p:cNvCxnSpPr>
          <p:nvPr/>
        </p:nvCxnSpPr>
        <p:spPr>
          <a:xfrm>
            <a:off x="971600" y="2420888"/>
            <a:ext cx="360040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DFB3589-03DF-F957-05D0-49557D5D0E54}"/>
              </a:ext>
            </a:extLst>
          </p:cNvPr>
          <p:cNvSpPr txBox="1"/>
          <p:nvPr/>
        </p:nvSpPr>
        <p:spPr>
          <a:xfrm>
            <a:off x="2411760" y="2132856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45.015898 MHz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7CDB3739-7306-351F-9474-C02C65CECC0E}"/>
              </a:ext>
            </a:extLst>
          </p:cNvPr>
          <p:cNvSpPr txBox="1"/>
          <p:nvPr/>
        </p:nvSpPr>
        <p:spPr>
          <a:xfrm>
            <a:off x="413995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20FSR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7D5BA5B-9A61-F541-61F3-C0A6C165FEA9}"/>
              </a:ext>
            </a:extLst>
          </p:cNvPr>
          <p:cNvSpPr txBox="1"/>
          <p:nvPr/>
        </p:nvSpPr>
        <p:spPr>
          <a:xfrm>
            <a:off x="774035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14CA96D-FC17-06C0-3905-544F1796A099}"/>
              </a:ext>
            </a:extLst>
          </p:cNvPr>
          <p:cNvSpPr txBox="1"/>
          <p:nvPr/>
        </p:nvSpPr>
        <p:spPr>
          <a:xfrm>
            <a:off x="702027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98E6083-9E45-4398-8DB1-299D49BDC086}"/>
              </a:ext>
            </a:extLst>
          </p:cNvPr>
          <p:cNvSpPr txBox="1"/>
          <p:nvPr/>
        </p:nvSpPr>
        <p:spPr>
          <a:xfrm>
            <a:off x="630019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40E2F1-A9FC-0154-7094-326A89D165BC}"/>
              </a:ext>
            </a:extLst>
          </p:cNvPr>
          <p:cNvSpPr txBox="1"/>
          <p:nvPr/>
        </p:nvSpPr>
        <p:spPr>
          <a:xfrm>
            <a:off x="179512" y="3068960"/>
            <a:ext cx="252028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carrier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57" name="フリーフォーム 69">
            <a:extLst>
              <a:ext uri="{FF2B5EF4-FFF2-40B4-BE49-F238E27FC236}">
                <a16:creationId xmlns:a16="http://schemas.microsoft.com/office/drawing/2014/main" id="{D2B8BDCB-40B9-ED1C-F53A-7E5FE79086DF}"/>
              </a:ext>
            </a:extLst>
          </p:cNvPr>
          <p:cNvSpPr/>
          <p:nvPr/>
        </p:nvSpPr>
        <p:spPr>
          <a:xfrm>
            <a:off x="755576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59" name="フリーフォーム 69">
            <a:extLst>
              <a:ext uri="{FF2B5EF4-FFF2-40B4-BE49-F238E27FC236}">
                <a16:creationId xmlns:a16="http://schemas.microsoft.com/office/drawing/2014/main" id="{E59CA4AA-3B1F-EFE0-2295-19247A07B8BB}"/>
              </a:ext>
            </a:extLst>
          </p:cNvPr>
          <p:cNvSpPr/>
          <p:nvPr/>
        </p:nvSpPr>
        <p:spPr>
          <a:xfrm>
            <a:off x="4211960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1" name="フリーフォーム 69">
            <a:extLst>
              <a:ext uri="{FF2B5EF4-FFF2-40B4-BE49-F238E27FC236}">
                <a16:creationId xmlns:a16="http://schemas.microsoft.com/office/drawing/2014/main" id="{BB406E4D-9195-7B05-829C-1C448B4CFB24}"/>
              </a:ext>
            </a:extLst>
          </p:cNvPr>
          <p:cNvSpPr/>
          <p:nvPr/>
        </p:nvSpPr>
        <p:spPr>
          <a:xfrm>
            <a:off x="6948264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2" name="フリーフォーム 69">
            <a:extLst>
              <a:ext uri="{FF2B5EF4-FFF2-40B4-BE49-F238E27FC236}">
                <a16:creationId xmlns:a16="http://schemas.microsoft.com/office/drawing/2014/main" id="{9F0E2DCF-7BA9-0022-22A6-2227C530E7E1}"/>
              </a:ext>
            </a:extLst>
          </p:cNvPr>
          <p:cNvSpPr/>
          <p:nvPr/>
        </p:nvSpPr>
        <p:spPr>
          <a:xfrm>
            <a:off x="467544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63" name="フリーフォーム 69">
            <a:extLst>
              <a:ext uri="{FF2B5EF4-FFF2-40B4-BE49-F238E27FC236}">
                <a16:creationId xmlns:a16="http://schemas.microsoft.com/office/drawing/2014/main" id="{AFE8266A-15C5-003A-5D63-5F1A631F0B44}"/>
              </a:ext>
            </a:extLst>
          </p:cNvPr>
          <p:cNvSpPr/>
          <p:nvPr/>
        </p:nvSpPr>
        <p:spPr>
          <a:xfrm>
            <a:off x="7236296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7168" name="直線矢印コネクタ 7167">
            <a:extLst>
              <a:ext uri="{FF2B5EF4-FFF2-40B4-BE49-F238E27FC236}">
                <a16:creationId xmlns:a16="http://schemas.microsoft.com/office/drawing/2014/main" id="{0A4A6ADA-2635-AE16-B419-738F86F1E28B}"/>
              </a:ext>
            </a:extLst>
          </p:cNvPr>
          <p:cNvCxnSpPr>
            <a:cxnSpLocks/>
          </p:cNvCxnSpPr>
          <p:nvPr/>
        </p:nvCxnSpPr>
        <p:spPr>
          <a:xfrm>
            <a:off x="971600" y="3645024"/>
            <a:ext cx="648072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0" name="直線矢印コネクタ 7169">
            <a:extLst>
              <a:ext uri="{FF2B5EF4-FFF2-40B4-BE49-F238E27FC236}">
                <a16:creationId xmlns:a16="http://schemas.microsoft.com/office/drawing/2014/main" id="{D037E6BD-6BAF-137E-A73C-52196442B073}"/>
              </a:ext>
            </a:extLst>
          </p:cNvPr>
          <p:cNvCxnSpPr>
            <a:cxnSpLocks/>
          </p:cNvCxnSpPr>
          <p:nvPr/>
        </p:nvCxnSpPr>
        <p:spPr>
          <a:xfrm>
            <a:off x="971600" y="4005064"/>
            <a:ext cx="792088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3" name="テキスト ボックス 7172">
            <a:extLst>
              <a:ext uri="{FF2B5EF4-FFF2-40B4-BE49-F238E27FC236}">
                <a16:creationId xmlns:a16="http://schemas.microsoft.com/office/drawing/2014/main" id="{4BFBC6B7-356C-4F4B-E9CE-B0BE3A9D3C3D}"/>
              </a:ext>
            </a:extLst>
          </p:cNvPr>
          <p:cNvSpPr txBox="1"/>
          <p:nvPr/>
        </p:nvSpPr>
        <p:spPr>
          <a:xfrm>
            <a:off x="1043608" y="3356992"/>
            <a:ext cx="115212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2.196 MHz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74" name="テキスト ボックス 7173">
            <a:extLst>
              <a:ext uri="{FF2B5EF4-FFF2-40B4-BE49-F238E27FC236}">
                <a16:creationId xmlns:a16="http://schemas.microsoft.com/office/drawing/2014/main" id="{AEC6ECE5-F606-B30E-6431-A35DAF56DF44}"/>
              </a:ext>
            </a:extLst>
          </p:cNvPr>
          <p:cNvSpPr txBox="1"/>
          <p:nvPr/>
        </p:nvSpPr>
        <p:spPr>
          <a:xfrm>
            <a:off x="971600" y="3717032"/>
            <a:ext cx="115212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2.309 MHz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7175" name="直線矢印コネクタ 7174">
            <a:extLst>
              <a:ext uri="{FF2B5EF4-FFF2-40B4-BE49-F238E27FC236}">
                <a16:creationId xmlns:a16="http://schemas.microsoft.com/office/drawing/2014/main" id="{0B484A29-556C-F755-0A0E-BFB20A841399}"/>
              </a:ext>
            </a:extLst>
          </p:cNvPr>
          <p:cNvCxnSpPr>
            <a:cxnSpLocks/>
          </p:cNvCxnSpPr>
          <p:nvPr/>
        </p:nvCxnSpPr>
        <p:spPr>
          <a:xfrm>
            <a:off x="6300192" y="3933056"/>
            <a:ext cx="1152128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テキスト ボックス 7177">
            <a:extLst>
              <a:ext uri="{FF2B5EF4-FFF2-40B4-BE49-F238E27FC236}">
                <a16:creationId xmlns:a16="http://schemas.microsoft.com/office/drawing/2014/main" id="{B2E962D2-B83B-EF6F-3292-97A96FBC5A3B}"/>
              </a:ext>
            </a:extLst>
          </p:cNvPr>
          <p:cNvSpPr txBox="1"/>
          <p:nvPr/>
        </p:nvSpPr>
        <p:spPr>
          <a:xfrm>
            <a:off x="8100392" y="27089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79" name="テキスト ボックス 7178">
            <a:extLst>
              <a:ext uri="{FF2B5EF4-FFF2-40B4-BE49-F238E27FC236}">
                <a16:creationId xmlns:a16="http://schemas.microsoft.com/office/drawing/2014/main" id="{6593BD25-2027-BC5F-9531-603CD64D8C1A}"/>
              </a:ext>
            </a:extLst>
          </p:cNvPr>
          <p:cNvSpPr txBox="1"/>
          <p:nvPr/>
        </p:nvSpPr>
        <p:spPr>
          <a:xfrm>
            <a:off x="8100392" y="45091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0" name="テキスト ボックス 7179">
            <a:extLst>
              <a:ext uri="{FF2B5EF4-FFF2-40B4-BE49-F238E27FC236}">
                <a16:creationId xmlns:a16="http://schemas.microsoft.com/office/drawing/2014/main" id="{23531A51-A122-A9FB-7A7B-50D9F2C8B281}"/>
              </a:ext>
            </a:extLst>
          </p:cNvPr>
          <p:cNvSpPr txBox="1"/>
          <p:nvPr/>
        </p:nvSpPr>
        <p:spPr>
          <a:xfrm>
            <a:off x="8100392" y="63093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1" name="テキスト ボックス 7180">
            <a:extLst>
              <a:ext uri="{FF2B5EF4-FFF2-40B4-BE49-F238E27FC236}">
                <a16:creationId xmlns:a16="http://schemas.microsoft.com/office/drawing/2014/main" id="{9D2C3DB7-611C-9ACF-FBF0-72BDAB88B51D}"/>
              </a:ext>
            </a:extLst>
          </p:cNvPr>
          <p:cNvSpPr txBox="1"/>
          <p:nvPr/>
        </p:nvSpPr>
        <p:spPr>
          <a:xfrm>
            <a:off x="5148064" y="3573016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be the same for X and Y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7183" name="直線矢印コネクタ 7182">
            <a:extLst>
              <a:ext uri="{FF2B5EF4-FFF2-40B4-BE49-F238E27FC236}">
                <a16:creationId xmlns:a16="http://schemas.microsoft.com/office/drawing/2014/main" id="{84D186F3-9313-B22D-AEC0-E1322B665A94}"/>
              </a:ext>
            </a:extLst>
          </p:cNvPr>
          <p:cNvCxnSpPr>
            <a:cxnSpLocks/>
          </p:cNvCxnSpPr>
          <p:nvPr/>
        </p:nvCxnSpPr>
        <p:spPr>
          <a:xfrm>
            <a:off x="6300192" y="6021288"/>
            <a:ext cx="108012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5" name="テキスト ボックス 7184">
            <a:extLst>
              <a:ext uri="{FF2B5EF4-FFF2-40B4-BE49-F238E27FC236}">
                <a16:creationId xmlns:a16="http://schemas.microsoft.com/office/drawing/2014/main" id="{C38C0D32-CC98-BDC4-2268-CAC420D04F0C}"/>
              </a:ext>
            </a:extLst>
          </p:cNvPr>
          <p:cNvSpPr txBox="1"/>
          <p:nvPr/>
        </p:nvSpPr>
        <p:spPr>
          <a:xfrm>
            <a:off x="899592" y="45091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carrier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6" name="テキスト ボックス 7185">
            <a:extLst>
              <a:ext uri="{FF2B5EF4-FFF2-40B4-BE49-F238E27FC236}">
                <a16:creationId xmlns:a16="http://schemas.microsoft.com/office/drawing/2014/main" id="{138687FD-BE22-6108-1BF3-335879C28026}"/>
              </a:ext>
            </a:extLst>
          </p:cNvPr>
          <p:cNvSpPr txBox="1"/>
          <p:nvPr/>
        </p:nvSpPr>
        <p:spPr>
          <a:xfrm>
            <a:off x="3347864" y="63093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f2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7" name="テキスト ボックス 7186">
            <a:extLst>
              <a:ext uri="{FF2B5EF4-FFF2-40B4-BE49-F238E27FC236}">
                <a16:creationId xmlns:a16="http://schemas.microsoft.com/office/drawing/2014/main" id="{F4CF990D-1FA8-414E-F040-6ECA93375A33}"/>
              </a:ext>
            </a:extLst>
          </p:cNvPr>
          <p:cNvSpPr txBox="1"/>
          <p:nvPr/>
        </p:nvSpPr>
        <p:spPr>
          <a:xfrm>
            <a:off x="5148064" y="5589240"/>
            <a:ext cx="1224136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be the same for X and 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C6C2091-4B89-23C6-C43E-F6A3DFAEDFD6}"/>
              </a:ext>
            </a:extLst>
          </p:cNvPr>
          <p:cNvSpPr txBox="1"/>
          <p:nvPr/>
        </p:nvSpPr>
        <p:spPr>
          <a:xfrm>
            <a:off x="3995936" y="3212976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A79E82-78F1-2D59-E568-C9504D9D2D68}"/>
              </a:ext>
            </a:extLst>
          </p:cNvPr>
          <p:cNvSpPr txBox="1"/>
          <p:nvPr/>
        </p:nvSpPr>
        <p:spPr>
          <a:xfrm>
            <a:off x="6876256" y="4869160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FD02E5-23D5-7C0C-6531-B731BB01AAF0}"/>
              </a:ext>
            </a:extLst>
          </p:cNvPr>
          <p:cNvSpPr txBox="1"/>
          <p:nvPr/>
        </p:nvSpPr>
        <p:spPr>
          <a:xfrm>
            <a:off x="395536" y="5210036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24D3A88-BC50-2956-DC5F-B186599DD612}"/>
              </a:ext>
            </a:extLst>
          </p:cNvPr>
          <p:cNvSpPr txBox="1"/>
          <p:nvPr/>
        </p:nvSpPr>
        <p:spPr>
          <a:xfrm>
            <a:off x="6876256" y="1268760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042999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11355-DBA9-145E-858F-FC1A1D1B9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938AB54C-F564-B254-FA40-F810FBD5A071}"/>
              </a:ext>
            </a:extLst>
          </p:cNvPr>
          <p:cNvCxnSpPr>
            <a:cxnSpLocks/>
          </p:cNvCxnSpPr>
          <p:nvPr/>
        </p:nvCxnSpPr>
        <p:spPr>
          <a:xfrm>
            <a:off x="7308304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EE0E6AD4-781E-6B02-6E48-42242B980AFE}"/>
              </a:ext>
            </a:extLst>
          </p:cNvPr>
          <p:cNvCxnSpPr>
            <a:cxnSpLocks/>
          </p:cNvCxnSpPr>
          <p:nvPr/>
        </p:nvCxnSpPr>
        <p:spPr>
          <a:xfrm>
            <a:off x="4499992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27B12496-2528-D3E3-DFFE-26C78762732C}"/>
              </a:ext>
            </a:extLst>
          </p:cNvPr>
          <p:cNvCxnSpPr>
            <a:cxnSpLocks/>
          </p:cNvCxnSpPr>
          <p:nvPr/>
        </p:nvCxnSpPr>
        <p:spPr>
          <a:xfrm>
            <a:off x="971600" y="1340768"/>
            <a:ext cx="0" cy="49685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3934D346-0EA3-7B71-1776-558C4834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PRC resonant conditions: Detuned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8C2BCE46-8F0A-F522-AB61-D8E086A5B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376954D3-E961-AA3C-FFB6-0B7544DD4279}"/>
              </a:ext>
            </a:extLst>
          </p:cNvPr>
          <p:cNvCxnSpPr/>
          <p:nvPr/>
        </p:nvCxnSpPr>
        <p:spPr>
          <a:xfrm>
            <a:off x="251520" y="27089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C6E7E2B3-D17E-A7AC-EFF7-B61FFF2FBDE5}"/>
              </a:ext>
            </a:extLst>
          </p:cNvPr>
          <p:cNvCxnSpPr/>
          <p:nvPr/>
        </p:nvCxnSpPr>
        <p:spPr>
          <a:xfrm>
            <a:off x="251520" y="45091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63D125D3-C32D-F08B-51B5-07E40EA72F92}"/>
              </a:ext>
            </a:extLst>
          </p:cNvPr>
          <p:cNvCxnSpPr/>
          <p:nvPr/>
        </p:nvCxnSpPr>
        <p:spPr>
          <a:xfrm>
            <a:off x="251520" y="6309320"/>
            <a:ext cx="864096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1A936A7-2E92-7F1E-DC44-4C6CEE9A55F8}"/>
              </a:ext>
            </a:extLst>
          </p:cNvPr>
          <p:cNvSpPr txBox="1"/>
          <p:nvPr/>
        </p:nvSpPr>
        <p:spPr>
          <a:xfrm>
            <a:off x="179512" y="4869160"/>
            <a:ext cx="266429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sideband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12" name="フリーフォーム 69">
            <a:extLst>
              <a:ext uri="{FF2B5EF4-FFF2-40B4-BE49-F238E27FC236}">
                <a16:creationId xmlns:a16="http://schemas.microsoft.com/office/drawing/2014/main" id="{A164DD3C-46DE-F713-5B74-7F7741D16794}"/>
              </a:ext>
            </a:extLst>
          </p:cNvPr>
          <p:cNvSpPr/>
          <p:nvPr/>
        </p:nvSpPr>
        <p:spPr>
          <a:xfrm>
            <a:off x="6115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13" name="フリーフォーム 69">
            <a:extLst>
              <a:ext uri="{FF2B5EF4-FFF2-40B4-BE49-F238E27FC236}">
                <a16:creationId xmlns:a16="http://schemas.microsoft.com/office/drawing/2014/main" id="{DE504942-FE69-F8B3-87FD-AAA400D34D02}"/>
              </a:ext>
            </a:extLst>
          </p:cNvPr>
          <p:cNvSpPr/>
          <p:nvPr/>
        </p:nvSpPr>
        <p:spPr>
          <a:xfrm>
            <a:off x="125963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7" name="フリーフォーム 69">
            <a:extLst>
              <a:ext uri="{FF2B5EF4-FFF2-40B4-BE49-F238E27FC236}">
                <a16:creationId xmlns:a16="http://schemas.microsoft.com/office/drawing/2014/main" id="{19942EEE-9B03-341F-8098-44ACF6173F7B}"/>
              </a:ext>
            </a:extLst>
          </p:cNvPr>
          <p:cNvSpPr/>
          <p:nvPr/>
        </p:nvSpPr>
        <p:spPr>
          <a:xfrm>
            <a:off x="8275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4604A206-4329-DD1B-6806-2AB1769ED5F9}"/>
              </a:ext>
            </a:extLst>
          </p:cNvPr>
          <p:cNvCxnSpPr/>
          <p:nvPr/>
        </p:nvCxnSpPr>
        <p:spPr>
          <a:xfrm>
            <a:off x="1115616" y="2636912"/>
            <a:ext cx="432048" cy="0"/>
          </a:xfrm>
          <a:prstGeom prst="line">
            <a:avLst/>
          </a:prstGeom>
          <a:ln w="25400" cap="rnd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フリーフォーム 69">
            <a:extLst>
              <a:ext uri="{FF2B5EF4-FFF2-40B4-BE49-F238E27FC236}">
                <a16:creationId xmlns:a16="http://schemas.microsoft.com/office/drawing/2014/main" id="{66B857B9-2B7C-6F3F-4AC4-632B15925301}"/>
              </a:ext>
            </a:extLst>
          </p:cNvPr>
          <p:cNvSpPr/>
          <p:nvPr/>
        </p:nvSpPr>
        <p:spPr>
          <a:xfrm>
            <a:off x="140364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6" name="フリーフォーム 69">
            <a:extLst>
              <a:ext uri="{FF2B5EF4-FFF2-40B4-BE49-F238E27FC236}">
                <a16:creationId xmlns:a16="http://schemas.microsoft.com/office/drawing/2014/main" id="{13484688-13A1-B4D5-4474-66438B83729C}"/>
              </a:ext>
            </a:extLst>
          </p:cNvPr>
          <p:cNvSpPr/>
          <p:nvPr/>
        </p:nvSpPr>
        <p:spPr>
          <a:xfrm>
            <a:off x="154766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7" name="フリーフォーム 69">
            <a:extLst>
              <a:ext uri="{FF2B5EF4-FFF2-40B4-BE49-F238E27FC236}">
                <a16:creationId xmlns:a16="http://schemas.microsoft.com/office/drawing/2014/main" id="{A86B6F24-488D-7DFC-7086-3D7EC5B779E4}"/>
              </a:ext>
            </a:extLst>
          </p:cNvPr>
          <p:cNvSpPr/>
          <p:nvPr/>
        </p:nvSpPr>
        <p:spPr>
          <a:xfrm>
            <a:off x="442798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8" name="フリーフォーム 69">
            <a:extLst>
              <a:ext uri="{FF2B5EF4-FFF2-40B4-BE49-F238E27FC236}">
                <a16:creationId xmlns:a16="http://schemas.microsoft.com/office/drawing/2014/main" id="{F6F44334-073E-A55F-B58D-B0854C4F0273}"/>
              </a:ext>
            </a:extLst>
          </p:cNvPr>
          <p:cNvSpPr/>
          <p:nvPr/>
        </p:nvSpPr>
        <p:spPr>
          <a:xfrm>
            <a:off x="7308304" y="1412776"/>
            <a:ext cx="288032" cy="1224136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29" name="フリーフォーム 69">
            <a:extLst>
              <a:ext uri="{FF2B5EF4-FFF2-40B4-BE49-F238E27FC236}">
                <a16:creationId xmlns:a16="http://schemas.microsoft.com/office/drawing/2014/main" id="{B88C5FDF-E5F3-24EC-5320-8612614E1189}"/>
              </a:ext>
            </a:extLst>
          </p:cNvPr>
          <p:cNvSpPr/>
          <p:nvPr/>
        </p:nvSpPr>
        <p:spPr>
          <a:xfrm>
            <a:off x="4067944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30" name="フリーフォーム 69">
            <a:extLst>
              <a:ext uri="{FF2B5EF4-FFF2-40B4-BE49-F238E27FC236}">
                <a16:creationId xmlns:a16="http://schemas.microsoft.com/office/drawing/2014/main" id="{C256F3D3-93E0-10F5-D2F2-1B0833DC43DE}"/>
              </a:ext>
            </a:extLst>
          </p:cNvPr>
          <p:cNvSpPr/>
          <p:nvPr/>
        </p:nvSpPr>
        <p:spPr>
          <a:xfrm>
            <a:off x="4355976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26CDB28-3B10-DB18-4B9E-122A6E30C1E2}"/>
              </a:ext>
            </a:extLst>
          </p:cNvPr>
          <p:cNvSpPr txBox="1"/>
          <p:nvPr/>
        </p:nvSpPr>
        <p:spPr>
          <a:xfrm>
            <a:off x="179512" y="908720"/>
            <a:ext cx="208823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FF0000"/>
                </a:solidFill>
                <a:latin typeface="+mj-lt"/>
              </a:rPr>
              <a:t>PRC in PRFPMI</a:t>
            </a:r>
            <a:endParaRPr lang="ja-JP" altLang="en-US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8CB4771-57CE-CADE-1659-7884431D6E86}"/>
              </a:ext>
            </a:extLst>
          </p:cNvPr>
          <p:cNvSpPr txBox="1"/>
          <p:nvPr/>
        </p:nvSpPr>
        <p:spPr>
          <a:xfrm>
            <a:off x="611560" y="2708920"/>
            <a:ext cx="79208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Carrier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73BA2B4-7318-D13F-8B9C-D320802EDC59}"/>
              </a:ext>
            </a:extLst>
          </p:cNvPr>
          <p:cNvSpPr txBox="1"/>
          <p:nvPr/>
        </p:nvSpPr>
        <p:spPr>
          <a:xfrm>
            <a:off x="4211960" y="270892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f2</a:t>
            </a:r>
            <a:endParaRPr lang="ja-JP" altLang="en-US" sz="1400" dirty="0">
              <a:latin typeface="+mj-lt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31816AC-A874-A5D3-C64B-BB0B2EBA6E07}"/>
              </a:ext>
            </a:extLst>
          </p:cNvPr>
          <p:cNvSpPr txBox="1"/>
          <p:nvPr/>
        </p:nvSpPr>
        <p:spPr>
          <a:xfrm>
            <a:off x="6948264" y="2708920"/>
            <a:ext cx="50405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2*f2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447EE686-BFC9-FE3B-D22E-1E1B73F669B8}"/>
              </a:ext>
            </a:extLst>
          </p:cNvPr>
          <p:cNvSpPr txBox="1"/>
          <p:nvPr/>
        </p:nvSpPr>
        <p:spPr>
          <a:xfrm>
            <a:off x="413995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20FSR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E7CAD7B0-43C1-FB8B-1009-907853245ED8}"/>
              </a:ext>
            </a:extLst>
          </p:cNvPr>
          <p:cNvSpPr txBox="1"/>
          <p:nvPr/>
        </p:nvSpPr>
        <p:spPr>
          <a:xfrm>
            <a:off x="7020272" y="1052736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D00B93-BFB7-D127-A8B5-62ED6C2801BC}"/>
              </a:ext>
            </a:extLst>
          </p:cNvPr>
          <p:cNvSpPr txBox="1"/>
          <p:nvPr/>
        </p:nvSpPr>
        <p:spPr>
          <a:xfrm>
            <a:off x="179512" y="3068960"/>
            <a:ext cx="252028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PRX</a:t>
            </a:r>
            <a:r>
              <a:rPr lang="en-US" altLang="ja-JP" sz="2000" b="1" dirty="0">
                <a:latin typeface="+mj-lt"/>
              </a:rPr>
              <a:t>/</a:t>
            </a:r>
            <a:r>
              <a:rPr lang="en-US" altLang="ja-JP" sz="20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PRY</a:t>
            </a:r>
            <a:r>
              <a:rPr lang="en-US" altLang="ja-JP" sz="2000" b="1" dirty="0">
                <a:latin typeface="+mj-lt"/>
              </a:rPr>
              <a:t> carrier</a:t>
            </a:r>
            <a:endParaRPr lang="ja-JP" altLang="en-US" sz="2000" b="1" dirty="0">
              <a:latin typeface="+mj-lt"/>
            </a:endParaRPr>
          </a:p>
        </p:txBody>
      </p:sp>
      <p:sp>
        <p:nvSpPr>
          <p:cNvPr id="57" name="フリーフォーム 69">
            <a:extLst>
              <a:ext uri="{FF2B5EF4-FFF2-40B4-BE49-F238E27FC236}">
                <a16:creationId xmlns:a16="http://schemas.microsoft.com/office/drawing/2014/main" id="{BC77B4EC-047F-D6B2-7859-3B90F31A71A0}"/>
              </a:ext>
            </a:extLst>
          </p:cNvPr>
          <p:cNvSpPr/>
          <p:nvPr/>
        </p:nvSpPr>
        <p:spPr>
          <a:xfrm>
            <a:off x="683568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59" name="フリーフォーム 69">
            <a:extLst>
              <a:ext uri="{FF2B5EF4-FFF2-40B4-BE49-F238E27FC236}">
                <a16:creationId xmlns:a16="http://schemas.microsoft.com/office/drawing/2014/main" id="{8FE00ED9-F277-DF20-0282-8DFCE8A45589}"/>
              </a:ext>
            </a:extLst>
          </p:cNvPr>
          <p:cNvSpPr/>
          <p:nvPr/>
        </p:nvSpPr>
        <p:spPr>
          <a:xfrm>
            <a:off x="4139952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1" name="フリーフォーム 69">
            <a:extLst>
              <a:ext uri="{FF2B5EF4-FFF2-40B4-BE49-F238E27FC236}">
                <a16:creationId xmlns:a16="http://schemas.microsoft.com/office/drawing/2014/main" id="{0CDE44D3-9C4B-C334-2638-8A6CE8517D00}"/>
              </a:ext>
            </a:extLst>
          </p:cNvPr>
          <p:cNvSpPr/>
          <p:nvPr/>
        </p:nvSpPr>
        <p:spPr>
          <a:xfrm>
            <a:off x="6876256" y="5516587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2" name="フリーフォーム 69">
            <a:extLst>
              <a:ext uri="{FF2B5EF4-FFF2-40B4-BE49-F238E27FC236}">
                <a16:creationId xmlns:a16="http://schemas.microsoft.com/office/drawing/2014/main" id="{E5494BB6-0C7C-4C7E-1883-1066791865C7}"/>
              </a:ext>
            </a:extLst>
          </p:cNvPr>
          <p:cNvSpPr/>
          <p:nvPr/>
        </p:nvSpPr>
        <p:spPr>
          <a:xfrm>
            <a:off x="395536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63" name="フリーフォーム 69">
            <a:extLst>
              <a:ext uri="{FF2B5EF4-FFF2-40B4-BE49-F238E27FC236}">
                <a16:creationId xmlns:a16="http://schemas.microsoft.com/office/drawing/2014/main" id="{79E0B089-E619-C214-25DD-46A3F35A0DC1}"/>
              </a:ext>
            </a:extLst>
          </p:cNvPr>
          <p:cNvSpPr/>
          <p:nvPr/>
        </p:nvSpPr>
        <p:spPr>
          <a:xfrm>
            <a:off x="7164288" y="55172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7178" name="テキスト ボックス 7177">
            <a:extLst>
              <a:ext uri="{FF2B5EF4-FFF2-40B4-BE49-F238E27FC236}">
                <a16:creationId xmlns:a16="http://schemas.microsoft.com/office/drawing/2014/main" id="{0CEDD4E0-D42C-F115-1285-85EB8E8302F1}"/>
              </a:ext>
            </a:extLst>
          </p:cNvPr>
          <p:cNvSpPr txBox="1"/>
          <p:nvPr/>
        </p:nvSpPr>
        <p:spPr>
          <a:xfrm>
            <a:off x="8100392" y="27089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79" name="テキスト ボックス 7178">
            <a:extLst>
              <a:ext uri="{FF2B5EF4-FFF2-40B4-BE49-F238E27FC236}">
                <a16:creationId xmlns:a16="http://schemas.microsoft.com/office/drawing/2014/main" id="{D8DCBBDC-F778-D84C-45FA-5178D0C06477}"/>
              </a:ext>
            </a:extLst>
          </p:cNvPr>
          <p:cNvSpPr txBox="1"/>
          <p:nvPr/>
        </p:nvSpPr>
        <p:spPr>
          <a:xfrm>
            <a:off x="8100392" y="45091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0" name="テキスト ボックス 7179">
            <a:extLst>
              <a:ext uri="{FF2B5EF4-FFF2-40B4-BE49-F238E27FC236}">
                <a16:creationId xmlns:a16="http://schemas.microsoft.com/office/drawing/2014/main" id="{371099B5-DB8F-D275-4C08-79AFCC95122F}"/>
              </a:ext>
            </a:extLst>
          </p:cNvPr>
          <p:cNvSpPr txBox="1"/>
          <p:nvPr/>
        </p:nvSpPr>
        <p:spPr>
          <a:xfrm>
            <a:off x="8100392" y="6309320"/>
            <a:ext cx="102170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Frequency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5" name="テキスト ボックス 7184">
            <a:extLst>
              <a:ext uri="{FF2B5EF4-FFF2-40B4-BE49-F238E27FC236}">
                <a16:creationId xmlns:a16="http://schemas.microsoft.com/office/drawing/2014/main" id="{B14DC83B-FB2B-68BF-99CA-00822EFA92D0}"/>
              </a:ext>
            </a:extLst>
          </p:cNvPr>
          <p:cNvSpPr txBox="1"/>
          <p:nvPr/>
        </p:nvSpPr>
        <p:spPr>
          <a:xfrm>
            <a:off x="899592" y="45091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carrier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7186" name="テキスト ボックス 7185">
            <a:extLst>
              <a:ext uri="{FF2B5EF4-FFF2-40B4-BE49-F238E27FC236}">
                <a16:creationId xmlns:a16="http://schemas.microsoft.com/office/drawing/2014/main" id="{E0B662F6-3806-EBE0-1F15-AA9D3264933C}"/>
              </a:ext>
            </a:extLst>
          </p:cNvPr>
          <p:cNvSpPr txBox="1"/>
          <p:nvPr/>
        </p:nvSpPr>
        <p:spPr>
          <a:xfrm>
            <a:off x="3347864" y="6309320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+mj-lt"/>
              </a:rPr>
              <a:t>Locked on f2 resonance</a:t>
            </a:r>
            <a:endParaRPr lang="ja-JP" altLang="en-US" sz="1400" dirty="0">
              <a:latin typeface="+mj-lt"/>
            </a:endParaRPr>
          </a:p>
        </p:txBody>
      </p:sp>
      <p:sp>
        <p:nvSpPr>
          <p:cNvPr id="3" name="フリーフォーム 69">
            <a:extLst>
              <a:ext uri="{FF2B5EF4-FFF2-40B4-BE49-F238E27FC236}">
                <a16:creationId xmlns:a16="http://schemas.microsoft.com/office/drawing/2014/main" id="{5FA7D054-71BC-9BFA-2F67-644B902EB596}"/>
              </a:ext>
            </a:extLst>
          </p:cNvPr>
          <p:cNvSpPr/>
          <p:nvPr/>
        </p:nvSpPr>
        <p:spPr>
          <a:xfrm>
            <a:off x="637220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4" name="フリーフォーム 69">
            <a:extLst>
              <a:ext uri="{FF2B5EF4-FFF2-40B4-BE49-F238E27FC236}">
                <a16:creationId xmlns:a16="http://schemas.microsoft.com/office/drawing/2014/main" id="{2BCC5DA3-1881-1527-E5E9-4BB0B18B5628}"/>
              </a:ext>
            </a:extLst>
          </p:cNvPr>
          <p:cNvSpPr/>
          <p:nvPr/>
        </p:nvSpPr>
        <p:spPr>
          <a:xfrm>
            <a:off x="7020272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3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0" name="フリーフォーム 69">
            <a:extLst>
              <a:ext uri="{FF2B5EF4-FFF2-40B4-BE49-F238E27FC236}">
                <a16:creationId xmlns:a16="http://schemas.microsoft.com/office/drawing/2014/main" id="{D3CE1A40-92E7-489F-6560-8466B41E2FBD}"/>
              </a:ext>
            </a:extLst>
          </p:cNvPr>
          <p:cNvSpPr/>
          <p:nvPr/>
        </p:nvSpPr>
        <p:spPr>
          <a:xfrm>
            <a:off x="7164288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sp>
        <p:nvSpPr>
          <p:cNvPr id="14" name="フリーフォーム 69">
            <a:extLst>
              <a:ext uri="{FF2B5EF4-FFF2-40B4-BE49-F238E27FC236}">
                <a16:creationId xmlns:a16="http://schemas.microsoft.com/office/drawing/2014/main" id="{C44D637C-FE8E-9866-06B2-208EB9776B5E}"/>
              </a:ext>
            </a:extLst>
          </p:cNvPr>
          <p:cNvSpPr/>
          <p:nvPr/>
        </p:nvSpPr>
        <p:spPr>
          <a:xfrm>
            <a:off x="7812360" y="3717032"/>
            <a:ext cx="720080" cy="72072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CE7BD9D-0E07-FF85-F09E-88DA8D26C94D}"/>
              </a:ext>
            </a:extLst>
          </p:cNvPr>
          <p:cNvSpPr txBox="1"/>
          <p:nvPr/>
        </p:nvSpPr>
        <p:spPr>
          <a:xfrm>
            <a:off x="774035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CEC4CA-85A2-F214-70D8-9E2A97584681}"/>
              </a:ext>
            </a:extLst>
          </p:cNvPr>
          <p:cNvSpPr txBox="1"/>
          <p:nvPr/>
        </p:nvSpPr>
        <p:spPr>
          <a:xfrm>
            <a:off x="6300192" y="3356992"/>
            <a:ext cx="86409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40FSR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0781470A-0C34-AE1B-8CF7-4043723AF80B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6372200" y="3933056"/>
            <a:ext cx="864096" cy="9292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E0010B3-B07F-9555-AFED-C33929A30836}"/>
              </a:ext>
            </a:extLst>
          </p:cNvPr>
          <p:cNvSpPr txBox="1"/>
          <p:nvPr/>
        </p:nvSpPr>
        <p:spPr>
          <a:xfrm>
            <a:off x="5004048" y="3573016"/>
            <a:ext cx="136815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not be the same for X and Y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4465A842-19E6-C7E3-7F1B-CA08FE032689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6372200" y="3942348"/>
            <a:ext cx="864096" cy="422756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6" name="直線矢印コネクタ 7175">
            <a:extLst>
              <a:ext uri="{FF2B5EF4-FFF2-40B4-BE49-F238E27FC236}">
                <a16:creationId xmlns:a16="http://schemas.microsoft.com/office/drawing/2014/main" id="{CB75A422-6227-8EA3-9DE8-69D2A6279C66}"/>
              </a:ext>
            </a:extLst>
          </p:cNvPr>
          <p:cNvCxnSpPr>
            <a:cxnSpLocks/>
            <a:stCxn id="7177" idx="3"/>
          </p:cNvCxnSpPr>
          <p:nvPr/>
        </p:nvCxnSpPr>
        <p:spPr>
          <a:xfrm flipV="1">
            <a:off x="6372200" y="5661248"/>
            <a:ext cx="864096" cy="8130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テキスト ボックス 7176">
            <a:extLst>
              <a:ext uri="{FF2B5EF4-FFF2-40B4-BE49-F238E27FC236}">
                <a16:creationId xmlns:a16="http://schemas.microsoft.com/office/drawing/2014/main" id="{C4F1BD3A-2115-4900-5236-D41CF83860DA}"/>
              </a:ext>
            </a:extLst>
          </p:cNvPr>
          <p:cNvSpPr txBox="1"/>
          <p:nvPr/>
        </p:nvSpPr>
        <p:spPr>
          <a:xfrm>
            <a:off x="5004048" y="5373216"/>
            <a:ext cx="1368152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POP90 will not be the same for X and Y</a:t>
            </a:r>
            <a:endParaRPr lang="ja-JP" altLang="en-US" sz="1400" dirty="0">
              <a:latin typeface="+mj-lt"/>
            </a:endParaRPr>
          </a:p>
        </p:txBody>
      </p:sp>
      <p:cxnSp>
        <p:nvCxnSpPr>
          <p:cNvPr id="7184" name="直線矢印コネクタ 7183">
            <a:extLst>
              <a:ext uri="{FF2B5EF4-FFF2-40B4-BE49-F238E27FC236}">
                <a16:creationId xmlns:a16="http://schemas.microsoft.com/office/drawing/2014/main" id="{50A99E08-83BC-61F8-8E47-BF0C8DCF0D56}"/>
              </a:ext>
            </a:extLst>
          </p:cNvPr>
          <p:cNvCxnSpPr>
            <a:cxnSpLocks/>
            <a:stCxn id="7177" idx="3"/>
          </p:cNvCxnSpPr>
          <p:nvPr/>
        </p:nvCxnSpPr>
        <p:spPr>
          <a:xfrm>
            <a:off x="6372200" y="5742548"/>
            <a:ext cx="864096" cy="422756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2A650D-6D93-4FE1-E88F-ADA9DA50C664}"/>
              </a:ext>
            </a:extLst>
          </p:cNvPr>
          <p:cNvSpPr txBox="1"/>
          <p:nvPr/>
        </p:nvSpPr>
        <p:spPr>
          <a:xfrm>
            <a:off x="3923928" y="3212976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9E4CE5C-FBB5-D684-DA20-85955E986C6E}"/>
              </a:ext>
            </a:extLst>
          </p:cNvPr>
          <p:cNvSpPr txBox="1"/>
          <p:nvPr/>
        </p:nvSpPr>
        <p:spPr>
          <a:xfrm>
            <a:off x="395536" y="5210036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195338E-9917-D5EC-6D2B-DE259743041A}"/>
              </a:ext>
            </a:extLst>
          </p:cNvPr>
          <p:cNvSpPr txBox="1"/>
          <p:nvPr/>
        </p:nvSpPr>
        <p:spPr>
          <a:xfrm>
            <a:off x="6732240" y="4869160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AEF4795-8C4E-59E6-DDD9-37D8EC04D566}"/>
              </a:ext>
            </a:extLst>
          </p:cNvPr>
          <p:cNvSpPr txBox="1"/>
          <p:nvPr/>
        </p:nvSpPr>
        <p:spPr>
          <a:xfrm>
            <a:off x="1979712" y="1412776"/>
            <a:ext cx="2304256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i="1" dirty="0">
                <a:latin typeface="+mj-lt"/>
              </a:rPr>
              <a:t>I am not so sure what carrier/sideband lock means in detuned case.</a:t>
            </a:r>
          </a:p>
          <a:p>
            <a:pPr algn="ctr"/>
            <a:r>
              <a:rPr lang="en-US" altLang="ja-JP" sz="1400" i="1" dirty="0">
                <a:latin typeface="+mj-lt"/>
              </a:rPr>
              <a:t>We locked with 3*f2 (REFL135).</a:t>
            </a:r>
            <a:endParaRPr lang="ja-JP" altLang="en-US" sz="1400" i="1" dirty="0">
              <a:latin typeface="+mj-lt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637A617-A41A-3270-CB4C-540816332BD1}"/>
              </a:ext>
            </a:extLst>
          </p:cNvPr>
          <p:cNvSpPr txBox="1"/>
          <p:nvPr/>
        </p:nvSpPr>
        <p:spPr>
          <a:xfrm>
            <a:off x="6732240" y="1268760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+mj-lt"/>
              </a:rPr>
              <a:t>anti-resonant</a:t>
            </a:r>
            <a:endParaRPr lang="ja-JP" alt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463484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9D08E-8D6C-E254-7275-495545FC0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C346987-CC5A-ADBE-E728-02F2A23DCBF2}"/>
              </a:ext>
            </a:extLst>
          </p:cNvPr>
          <p:cNvCxnSpPr>
            <a:cxnSpLocks/>
            <a:stCxn id="20" idx="4"/>
          </p:cNvCxnSpPr>
          <p:nvPr/>
        </p:nvCxnSpPr>
        <p:spPr>
          <a:xfrm>
            <a:off x="6732240" y="2780928"/>
            <a:ext cx="0" cy="20882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EE4324A0-81A5-F22C-5D17-0EE7DFF39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PRGs for PRX and PRY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3AE67AAF-1C07-72DB-6390-6714C9AA6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EF100388-0B78-F30A-4E6A-DC4E91767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From power ratio at POP_DC and AS_DC when ITM single bounce and PRX/PRY, carrier PRG for carrier lock can be estimated: 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Carrier PRG for PRX	0.341+/-0.006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Carrier PRG for PRY	0.330+/-0.009</a:t>
            </a:r>
          </a:p>
          <a:p>
            <a:r>
              <a:rPr lang="en-US" altLang="ja-JP" sz="2400" dirty="0"/>
              <a:t>f2 PRG is given by</a:t>
            </a:r>
            <a:endParaRPr lang="en-US" altLang="ja-JP" sz="2800" dirty="0"/>
          </a:p>
          <a:p>
            <a:endParaRPr lang="en-US" altLang="ja-JP" sz="2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060218-717F-4E47-CEE6-3AADB2087760}"/>
              </a:ext>
            </a:extLst>
          </p:cNvPr>
          <p:cNvSpPr txBox="1"/>
          <p:nvPr/>
        </p:nvSpPr>
        <p:spPr>
          <a:xfrm>
            <a:off x="7684369" y="170080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>
                <a:hlinkClick r:id="rId2"/>
              </a:rPr>
              <a:t>klog #36249</a:t>
            </a:r>
            <a:r>
              <a:rPr lang="en-US" altLang="ja-JP" sz="1800" dirty="0"/>
              <a:t> </a:t>
            </a:r>
            <a:endParaRPr lang="ja-JP" altLang="en-US" dirty="0"/>
          </a:p>
        </p:txBody>
      </p:sp>
      <p:sp>
        <p:nvSpPr>
          <p:cNvPr id="4" name="フリーフォーム 69">
            <a:extLst>
              <a:ext uri="{FF2B5EF4-FFF2-40B4-BE49-F238E27FC236}">
                <a16:creationId xmlns:a16="http://schemas.microsoft.com/office/drawing/2014/main" id="{427BE45D-94A7-9719-AD88-2D36998C913A}"/>
              </a:ext>
            </a:extLst>
          </p:cNvPr>
          <p:cNvSpPr/>
          <p:nvPr/>
        </p:nvSpPr>
        <p:spPr>
          <a:xfrm>
            <a:off x="4572000" y="2708920"/>
            <a:ext cx="4320480" cy="216088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D5D5817B-9ED1-5369-8C52-4B070312F0A0}"/>
              </a:ext>
            </a:extLst>
          </p:cNvPr>
          <p:cNvCxnSpPr>
            <a:cxnSpLocks/>
          </p:cNvCxnSpPr>
          <p:nvPr/>
        </p:nvCxnSpPr>
        <p:spPr>
          <a:xfrm flipH="1">
            <a:off x="6804248" y="2708920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EAD9968-ADC7-F182-7411-0E6B459C0166}"/>
              </a:ext>
            </a:extLst>
          </p:cNvPr>
          <p:cNvSpPr txBox="1"/>
          <p:nvPr/>
        </p:nvSpPr>
        <p:spPr>
          <a:xfrm>
            <a:off x="7020272" y="2492896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Carrier PRG</a:t>
            </a:r>
            <a:endParaRPr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6E9382A-CE0C-8130-9030-2510564D5BFB}"/>
              </a:ext>
            </a:extLst>
          </p:cNvPr>
          <p:cNvCxnSpPr>
            <a:cxnSpLocks/>
          </p:cNvCxnSpPr>
          <p:nvPr/>
        </p:nvCxnSpPr>
        <p:spPr>
          <a:xfrm flipH="1">
            <a:off x="7301691" y="3429000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3CC16159-359B-AB98-DD29-ADA882BCF466}"/>
              </a:ext>
            </a:extLst>
          </p:cNvPr>
          <p:cNvCxnSpPr>
            <a:cxnSpLocks/>
          </p:cNvCxnSpPr>
          <p:nvPr/>
        </p:nvCxnSpPr>
        <p:spPr>
          <a:xfrm>
            <a:off x="5364088" y="4293096"/>
            <a:ext cx="296416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5CD295F-E75F-BAE7-5E75-FBF9BC199BA7}"/>
              </a:ext>
            </a:extLst>
          </p:cNvPr>
          <p:cNvSpPr txBox="1"/>
          <p:nvPr/>
        </p:nvSpPr>
        <p:spPr>
          <a:xfrm>
            <a:off x="7020272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F7FF790-CA23-CD06-8221-3D90CB6642DF}"/>
              </a:ext>
            </a:extLst>
          </p:cNvPr>
          <p:cNvSpPr txBox="1"/>
          <p:nvPr/>
        </p:nvSpPr>
        <p:spPr>
          <a:xfrm>
            <a:off x="4427984" y="4149080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PRY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6AF15A64-FE23-088B-632F-F23CFDD01C10}"/>
              </a:ext>
            </a:extLst>
          </p:cNvPr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C0EB2193-8027-B99A-DC28-F8FCACD27315}"/>
              </a:ext>
            </a:extLst>
          </p:cNvPr>
          <p:cNvSpPr/>
          <p:nvPr/>
        </p:nvSpPr>
        <p:spPr>
          <a:xfrm>
            <a:off x="7380312" y="3789040"/>
            <a:ext cx="144016" cy="144016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A10ECE6B-3C8A-FD66-C65A-80BD4C0F8007}"/>
              </a:ext>
            </a:extLst>
          </p:cNvPr>
          <p:cNvSpPr/>
          <p:nvPr/>
        </p:nvSpPr>
        <p:spPr>
          <a:xfrm>
            <a:off x="5940152" y="3789040"/>
            <a:ext cx="144016" cy="14401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BAE9D89A-D5BD-7CD6-D51E-EA0A71F7347E}"/>
              </a:ext>
            </a:extLst>
          </p:cNvPr>
          <p:cNvSpPr/>
          <p:nvPr/>
        </p:nvSpPr>
        <p:spPr>
          <a:xfrm>
            <a:off x="7164288" y="3356992"/>
            <a:ext cx="144016" cy="14401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AD3FF8AE-4747-425E-8A83-98F896394184}"/>
              </a:ext>
            </a:extLst>
          </p:cNvPr>
          <p:cNvSpPr/>
          <p:nvPr/>
        </p:nvSpPr>
        <p:spPr>
          <a:xfrm>
            <a:off x="5724128" y="4221088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0E8366E-EC06-B0A2-3076-C60AB698722C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601216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2A447E51-CF0F-1D66-E2F8-F6ED96D6D092}"/>
              </a:ext>
            </a:extLst>
          </p:cNvPr>
          <p:cNvCxnSpPr>
            <a:cxnSpLocks/>
            <a:stCxn id="21" idx="4"/>
          </p:cNvCxnSpPr>
          <p:nvPr/>
        </p:nvCxnSpPr>
        <p:spPr>
          <a:xfrm>
            <a:off x="745232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0E2D27B2-CCE1-586A-A36C-96C1D875B499}"/>
              </a:ext>
            </a:extLst>
          </p:cNvPr>
          <p:cNvCxnSpPr>
            <a:cxnSpLocks/>
          </p:cNvCxnSpPr>
          <p:nvPr/>
        </p:nvCxnSpPr>
        <p:spPr>
          <a:xfrm>
            <a:off x="7236296" y="3501008"/>
            <a:ext cx="0" cy="13681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58DBF93E-A75C-59C5-4EF4-461E577E0049}"/>
              </a:ext>
            </a:extLst>
          </p:cNvPr>
          <p:cNvCxnSpPr>
            <a:cxnSpLocks/>
          </p:cNvCxnSpPr>
          <p:nvPr/>
        </p:nvCxnSpPr>
        <p:spPr>
          <a:xfrm>
            <a:off x="5796136" y="4365104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E8B820D-A67C-DAA8-DF86-EFE4AF7FE02A}"/>
              </a:ext>
            </a:extLst>
          </p:cNvPr>
          <p:cNvCxnSpPr>
            <a:cxnSpLocks/>
          </p:cNvCxnSpPr>
          <p:nvPr/>
        </p:nvCxnSpPr>
        <p:spPr>
          <a:xfrm flipH="1">
            <a:off x="723629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CC8531CF-43F3-A111-D3D1-B43FDD8EED97}"/>
              </a:ext>
            </a:extLst>
          </p:cNvPr>
          <p:cNvCxnSpPr>
            <a:cxnSpLocks/>
          </p:cNvCxnSpPr>
          <p:nvPr/>
        </p:nvCxnSpPr>
        <p:spPr>
          <a:xfrm flipH="1">
            <a:off x="579613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871D87B-5758-29A6-7767-C58D11E44887}"/>
              </a:ext>
            </a:extLst>
          </p:cNvPr>
          <p:cNvSpPr txBox="1"/>
          <p:nvPr/>
        </p:nvSpPr>
        <p:spPr>
          <a:xfrm>
            <a:off x="7596336" y="3212976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PRX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75243F6-2C85-4DF7-BECE-E226BA0568F1}"/>
              </a:ext>
            </a:extLst>
          </p:cNvPr>
          <p:cNvSpPr txBox="1"/>
          <p:nvPr/>
        </p:nvSpPr>
        <p:spPr>
          <a:xfrm>
            <a:off x="5436096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pic>
        <p:nvPicPr>
          <p:cNvPr id="56" name="図 55" descr="%pptTeX&#10;\begin{document}&#10;\begin{align*}&#10; G_{\rm pr,sb} = \frac{G_{\rm pr,cr}}{1+(\frac{2 \mathcal{F}_{\rm pr} \Delta}{\nu_{\rm PRC}})^2}&#10;\end{align*}&#10;\end{document}">
            <a:extLst>
              <a:ext uri="{FF2B5EF4-FFF2-40B4-BE49-F238E27FC236}">
                <a16:creationId xmlns:a16="http://schemas.microsoft.com/office/drawing/2014/main" id="{847F53E2-F66D-7B44-F331-80EC918A7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9" y="3356992"/>
            <a:ext cx="2841294" cy="859595"/>
          </a:xfrm>
          <a:prstGeom prst="rect">
            <a:avLst/>
          </a:prstGeom>
        </p:spPr>
      </p:pic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BAD2455-9EF7-2292-5EE8-926C4B652E5C}"/>
              </a:ext>
            </a:extLst>
          </p:cNvPr>
          <p:cNvCxnSpPr>
            <a:cxnSpLocks/>
          </p:cNvCxnSpPr>
          <p:nvPr/>
        </p:nvCxnSpPr>
        <p:spPr>
          <a:xfrm flipH="1" flipV="1">
            <a:off x="3275856" y="4221088"/>
            <a:ext cx="144016" cy="360040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C6A1A408-827D-5E46-9953-016699BE66A5}"/>
              </a:ext>
            </a:extLst>
          </p:cNvPr>
          <p:cNvSpPr txBox="1"/>
          <p:nvPr/>
        </p:nvSpPr>
        <p:spPr>
          <a:xfrm>
            <a:off x="2483768" y="4509120"/>
            <a:ext cx="1492464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FSR of PRC</a:t>
            </a:r>
            <a:endParaRPr lang="en-US" altLang="ja-JP" sz="1800" dirty="0"/>
          </a:p>
        </p:txBody>
      </p:sp>
      <p:cxnSp>
        <p:nvCxnSpPr>
          <p:cNvPr id="7168" name="直線矢印コネクタ 7167">
            <a:extLst>
              <a:ext uri="{FF2B5EF4-FFF2-40B4-BE49-F238E27FC236}">
                <a16:creationId xmlns:a16="http://schemas.microsoft.com/office/drawing/2014/main" id="{DF39D18F-E0CC-94DF-C7E7-C7D0FA49431F}"/>
              </a:ext>
            </a:extLst>
          </p:cNvPr>
          <p:cNvCxnSpPr>
            <a:cxnSpLocks/>
          </p:cNvCxnSpPr>
          <p:nvPr/>
        </p:nvCxnSpPr>
        <p:spPr>
          <a:xfrm flipV="1">
            <a:off x="1979712" y="3933056"/>
            <a:ext cx="1152128" cy="864096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テキスト ボックス 7169">
            <a:extLst>
              <a:ext uri="{FF2B5EF4-FFF2-40B4-BE49-F238E27FC236}">
                <a16:creationId xmlns:a16="http://schemas.microsoft.com/office/drawing/2014/main" id="{B41B9857-1F97-9D5F-3717-0ABE8668FD85}"/>
              </a:ext>
            </a:extLst>
          </p:cNvPr>
          <p:cNvSpPr txBox="1"/>
          <p:nvPr/>
        </p:nvSpPr>
        <p:spPr>
          <a:xfrm>
            <a:off x="395536" y="4797152"/>
            <a:ext cx="403244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Finesse of PRC</a:t>
            </a:r>
          </a:p>
          <a:p>
            <a:r>
              <a:rPr lang="en-US" altLang="ja-JP" b="1" dirty="0">
                <a:solidFill>
                  <a:srgbClr val="FB11DF"/>
                </a:solidFill>
              </a:rPr>
              <a:t>3.71(14) with optical loss of 13(5)%</a:t>
            </a:r>
            <a:endParaRPr lang="en-US" altLang="ja-JP" sz="1800" dirty="0">
              <a:solidFill>
                <a:srgbClr val="FB11DF"/>
              </a:solidFill>
            </a:endParaRPr>
          </a:p>
        </p:txBody>
      </p:sp>
      <p:pic>
        <p:nvPicPr>
          <p:cNvPr id="7177" name="図 7176" descr="%pptTeX&#10;\begin{document}&#10;\begin{align*}&#10; \mathcal{F}_{\rm pr} = \frac{\pi \sqrt{r_{\rm p} t_{\rm BS}^2 r_{\rm loss}}}{1-r_{\rm p}t_{\rm BS}^2 r_{\rm loss}}&#10;\end{align*}&#10;\end{document}">
            <a:extLst>
              <a:ext uri="{FF2B5EF4-FFF2-40B4-BE49-F238E27FC236}">
                <a16:creationId xmlns:a16="http://schemas.microsoft.com/office/drawing/2014/main" id="{948C0A65-BBA7-C703-4134-4D12AF8A94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5445225"/>
            <a:ext cx="2666310" cy="819497"/>
          </a:xfrm>
          <a:prstGeom prst="rect">
            <a:avLst/>
          </a:prstGeom>
        </p:spPr>
      </p:pic>
      <p:cxnSp>
        <p:nvCxnSpPr>
          <p:cNvPr id="7178" name="直線矢印コネクタ 7177">
            <a:extLst>
              <a:ext uri="{FF2B5EF4-FFF2-40B4-BE49-F238E27FC236}">
                <a16:creationId xmlns:a16="http://schemas.microsoft.com/office/drawing/2014/main" id="{902FB641-D42B-823E-F714-D5C96F2DD043}"/>
              </a:ext>
            </a:extLst>
          </p:cNvPr>
          <p:cNvCxnSpPr>
            <a:cxnSpLocks/>
          </p:cNvCxnSpPr>
          <p:nvPr/>
        </p:nvCxnSpPr>
        <p:spPr>
          <a:xfrm flipH="1" flipV="1">
            <a:off x="3563888" y="3933056"/>
            <a:ext cx="1224136" cy="1512168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テキスト ボックス 7179">
            <a:extLst>
              <a:ext uri="{FF2B5EF4-FFF2-40B4-BE49-F238E27FC236}">
                <a16:creationId xmlns:a16="http://schemas.microsoft.com/office/drawing/2014/main" id="{2C353C42-EB33-F961-11CE-2353BAF46ADD}"/>
              </a:ext>
            </a:extLst>
          </p:cNvPr>
          <p:cNvSpPr txBox="1"/>
          <p:nvPr/>
        </p:nvSpPr>
        <p:spPr>
          <a:xfrm>
            <a:off x="4572000" y="5373216"/>
            <a:ext cx="403244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Detuning</a:t>
            </a:r>
          </a:p>
          <a:p>
            <a:endParaRPr lang="en-US" altLang="ja-JP" sz="1800" dirty="0"/>
          </a:p>
        </p:txBody>
      </p:sp>
      <p:pic>
        <p:nvPicPr>
          <p:cNvPr id="7189" name="図 7188" descr="%pptTeX&#10;\begin{document}&#10;\begin{align*}&#10; \Delta = -20 \nu_{\rm PRC} \frac{l_{\rm as}}{2 L_{\rm PRC}} \pm \delta&#10;\end{align*}&#10;\end{document}">
            <a:extLst>
              <a:ext uri="{FF2B5EF4-FFF2-40B4-BE49-F238E27FC236}">
                <a16:creationId xmlns:a16="http://schemas.microsoft.com/office/drawing/2014/main" id="{31793041-36B9-D0EF-84C7-BC876D57AF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2040" y="5517232"/>
            <a:ext cx="3347364" cy="710481"/>
          </a:xfrm>
          <a:prstGeom prst="rect">
            <a:avLst/>
          </a:prstGeom>
        </p:spPr>
      </p:pic>
      <p:pic>
        <p:nvPicPr>
          <p:cNvPr id="7194" name="図 7193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22ADD25D-11A4-8F9D-F8E3-5F4DA6EE70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8304" y="4581128"/>
            <a:ext cx="130923" cy="231815"/>
          </a:xfrm>
          <a:prstGeom prst="rect">
            <a:avLst/>
          </a:prstGeom>
        </p:spPr>
      </p:pic>
      <p:pic>
        <p:nvPicPr>
          <p:cNvPr id="7195" name="図 7194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7185E244-51F2-80FC-C81C-4BD3AEDED5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8144" y="4581128"/>
            <a:ext cx="130923" cy="231815"/>
          </a:xfrm>
          <a:prstGeom prst="rect">
            <a:avLst/>
          </a:prstGeom>
        </p:spPr>
      </p:pic>
      <p:cxnSp>
        <p:nvCxnSpPr>
          <p:cNvPr id="7196" name="直線矢印コネクタ 7195">
            <a:extLst>
              <a:ext uri="{FF2B5EF4-FFF2-40B4-BE49-F238E27FC236}">
                <a16:creationId xmlns:a16="http://schemas.microsoft.com/office/drawing/2014/main" id="{40842AC9-9BA6-EFF7-E8DE-F778940BCCBE}"/>
              </a:ext>
            </a:extLst>
          </p:cNvPr>
          <p:cNvCxnSpPr>
            <a:cxnSpLocks/>
          </p:cNvCxnSpPr>
          <p:nvPr/>
        </p:nvCxnSpPr>
        <p:spPr>
          <a:xfrm>
            <a:off x="6732240" y="407707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9" name="直線矢印コネクタ 7198">
            <a:extLst>
              <a:ext uri="{FF2B5EF4-FFF2-40B4-BE49-F238E27FC236}">
                <a16:creationId xmlns:a16="http://schemas.microsoft.com/office/drawing/2014/main" id="{1B4DA27A-DD04-8B68-176A-945DB40C386A}"/>
              </a:ext>
            </a:extLst>
          </p:cNvPr>
          <p:cNvCxnSpPr>
            <a:cxnSpLocks/>
          </p:cNvCxnSpPr>
          <p:nvPr/>
        </p:nvCxnSpPr>
        <p:spPr>
          <a:xfrm flipH="1">
            <a:off x="6012160" y="371703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1" name="テキスト ボックス 7200">
            <a:extLst>
              <a:ext uri="{FF2B5EF4-FFF2-40B4-BE49-F238E27FC236}">
                <a16:creationId xmlns:a16="http://schemas.microsoft.com/office/drawing/2014/main" id="{C922ED57-8677-E6D5-74EB-870E42A5A44B}"/>
              </a:ext>
            </a:extLst>
          </p:cNvPr>
          <p:cNvSpPr txBox="1"/>
          <p:nvPr/>
        </p:nvSpPr>
        <p:spPr>
          <a:xfrm>
            <a:off x="4355976" y="3068960"/>
            <a:ext cx="2376264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Detuning from Schnupp asymmetry</a:t>
            </a:r>
          </a:p>
        </p:txBody>
      </p:sp>
      <p:sp>
        <p:nvSpPr>
          <p:cNvPr id="7202" name="テキスト ボックス 7201">
            <a:extLst>
              <a:ext uri="{FF2B5EF4-FFF2-40B4-BE49-F238E27FC236}">
                <a16:creationId xmlns:a16="http://schemas.microsoft.com/office/drawing/2014/main" id="{2214B1F7-8EB4-4585-6857-96B14F2E3CA3}"/>
              </a:ext>
            </a:extLst>
          </p:cNvPr>
          <p:cNvSpPr txBox="1"/>
          <p:nvPr/>
        </p:nvSpPr>
        <p:spPr>
          <a:xfrm>
            <a:off x="467544" y="6309320"/>
            <a:ext cx="403244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(HWHM is therefore ~0.303 MHz)</a:t>
            </a:r>
            <a:endParaRPr lang="en-US" altLang="ja-JP" sz="1800" dirty="0"/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A0D7FBDE-A9FB-8653-515E-7920508E9C8E}"/>
              </a:ext>
            </a:extLst>
          </p:cNvPr>
          <p:cNvCxnSpPr>
            <a:cxnSpLocks/>
            <a:stCxn id="7202" idx="3"/>
          </p:cNvCxnSpPr>
          <p:nvPr/>
        </p:nvCxnSpPr>
        <p:spPr>
          <a:xfrm flipH="1" flipV="1">
            <a:off x="3635896" y="5445224"/>
            <a:ext cx="864096" cy="1048762"/>
          </a:xfrm>
          <a:prstGeom prst="straightConnector1">
            <a:avLst/>
          </a:prstGeom>
          <a:ln w="25400">
            <a:solidFill>
              <a:srgbClr val="FB11DF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4163A06-A65B-CD2C-2D23-68311FD98810}"/>
              </a:ext>
            </a:extLst>
          </p:cNvPr>
          <p:cNvSpPr txBox="1"/>
          <p:nvPr/>
        </p:nvSpPr>
        <p:spPr>
          <a:xfrm>
            <a:off x="4499992" y="6211669"/>
            <a:ext cx="331236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FB11DF"/>
                </a:solidFill>
              </a:rPr>
              <a:t>Optical loss estimated</a:t>
            </a:r>
          </a:p>
          <a:p>
            <a:r>
              <a:rPr lang="en-US" altLang="ja-JP" b="1" dirty="0">
                <a:solidFill>
                  <a:srgbClr val="FB11DF"/>
                </a:solidFill>
              </a:rPr>
              <a:t>from carrier PRG for PRX/Y</a:t>
            </a:r>
            <a:endParaRPr lang="en-US" altLang="ja-JP" sz="1800" b="1" dirty="0">
              <a:solidFill>
                <a:srgbClr val="FB11DF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6477F97-CEC0-F088-B5F1-6A018F03EE42}"/>
              </a:ext>
            </a:extLst>
          </p:cNvPr>
          <p:cNvSpPr txBox="1"/>
          <p:nvPr/>
        </p:nvSpPr>
        <p:spPr>
          <a:xfrm>
            <a:off x="4932040" y="2852936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1.135 MHz</a:t>
            </a:r>
            <a:endParaRPr lang="ja-JP" altLang="en-US" b="1" dirty="0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B1EB26EC-A22A-367D-C6E1-62C252CD520A}"/>
              </a:ext>
            </a:extLst>
          </p:cNvPr>
          <p:cNvCxnSpPr>
            <a:cxnSpLocks/>
            <a:stCxn id="24" idx="6"/>
          </p:cNvCxnSpPr>
          <p:nvPr/>
        </p:nvCxnSpPr>
        <p:spPr>
          <a:xfrm>
            <a:off x="5868144" y="4293096"/>
            <a:ext cx="288032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D77CEE5D-3C3D-D047-3631-79F538E75EAC}"/>
              </a:ext>
            </a:extLst>
          </p:cNvPr>
          <p:cNvCxnSpPr>
            <a:cxnSpLocks/>
          </p:cNvCxnSpPr>
          <p:nvPr/>
        </p:nvCxnSpPr>
        <p:spPr>
          <a:xfrm>
            <a:off x="7308304" y="3429000"/>
            <a:ext cx="144016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F7135152-0EE0-094B-F86D-08335AC18A58}"/>
              </a:ext>
            </a:extLst>
          </p:cNvPr>
          <p:cNvCxnSpPr>
            <a:cxnSpLocks/>
          </p:cNvCxnSpPr>
          <p:nvPr/>
        </p:nvCxnSpPr>
        <p:spPr>
          <a:xfrm>
            <a:off x="8673334" y="3475493"/>
            <a:ext cx="0" cy="745595"/>
          </a:xfrm>
          <a:prstGeom prst="straightConnector1">
            <a:avLst/>
          </a:prstGeom>
          <a:ln w="25400">
            <a:solidFill>
              <a:srgbClr val="7030A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7DD3444-77E4-B4F8-84C0-A99C0067736C}"/>
              </a:ext>
            </a:extLst>
          </p:cNvPr>
          <p:cNvSpPr txBox="1"/>
          <p:nvPr/>
        </p:nvSpPr>
        <p:spPr>
          <a:xfrm>
            <a:off x="7812360" y="3717032"/>
            <a:ext cx="144016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This ratio is measured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13289064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1CC6-948C-1B50-EA39-640123CB2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D5BF17C9-B228-6FE5-AC17-8D2350B5C3B5}"/>
              </a:ext>
            </a:extLst>
          </p:cNvPr>
          <p:cNvCxnSpPr>
            <a:cxnSpLocks/>
            <a:stCxn id="20" idx="4"/>
          </p:cNvCxnSpPr>
          <p:nvPr/>
        </p:nvCxnSpPr>
        <p:spPr>
          <a:xfrm>
            <a:off x="6732240" y="2780928"/>
            <a:ext cx="0" cy="20882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379A4EA9-DCEF-3D5B-7710-9FECCE0EE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PRGs for PRX and PRY</a:t>
            </a: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8177D463-2BF1-2C33-A23E-C71CFEE6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HG丸ｺﾞｼｯｸM-PRO" panose="020F0600000000000000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B3CFB-A3FE-4A77-AAE0-29E7A2CADF6C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ja-JP" altLang="en-US" sz="1200" dirty="0">
              <a:solidFill>
                <a:srgbClr val="898989"/>
              </a:solidFill>
            </a:endParaRPr>
          </a:p>
        </p:txBody>
      </p:sp>
      <p:sp>
        <p:nvSpPr>
          <p:cNvPr id="10" name="コンテンツ プレースホルダ 2">
            <a:extLst>
              <a:ext uri="{FF2B5EF4-FFF2-40B4-BE49-F238E27FC236}">
                <a16:creationId xmlns:a16="http://schemas.microsoft.com/office/drawing/2014/main" id="{E17F6864-837B-70CF-ADE4-41BFEEE44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507288" cy="1223789"/>
          </a:xfrm>
        </p:spPr>
        <p:txBody>
          <a:bodyPr/>
          <a:lstStyle/>
          <a:p>
            <a:r>
              <a:rPr lang="en-US" altLang="ja-JP" sz="2400" dirty="0"/>
              <a:t>From POP90 </a:t>
            </a:r>
            <a:r>
              <a:rPr lang="ja-JP" altLang="en-US" sz="2400" dirty="0"/>
              <a:t>√</a:t>
            </a:r>
            <a:r>
              <a:rPr lang="en-US" altLang="ja-JP" sz="2400" dirty="0"/>
              <a:t>(I</a:t>
            </a:r>
            <a:r>
              <a:rPr lang="en-US" altLang="ja-JP" sz="2400" baseline="30000" dirty="0"/>
              <a:t>2</a:t>
            </a:r>
            <a:r>
              <a:rPr lang="en-US" altLang="ja-JP" sz="2400" dirty="0"/>
              <a:t>+Q</a:t>
            </a:r>
            <a:r>
              <a:rPr lang="en-US" altLang="ja-JP" sz="2400" baseline="30000" dirty="0"/>
              <a:t>2</a:t>
            </a:r>
            <a:r>
              <a:rPr lang="en-US" altLang="ja-JP" sz="2400" dirty="0"/>
              <a:t>) ratios in PRX and PRY sideband locks, f2 detuning    can be estimated: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Estimated f2 detuning of PRC    0.0599+/-0.0033 MHz</a:t>
            </a:r>
          </a:p>
          <a:p>
            <a:r>
              <a:rPr lang="en-US" altLang="ja-JP" sz="2400" dirty="0"/>
              <a:t>From this detuning PRC length can be</a:t>
            </a:r>
            <a:br>
              <a:rPr lang="en-US" altLang="ja-JP" sz="2400" dirty="0"/>
            </a:br>
            <a:r>
              <a:rPr lang="en-US" altLang="ja-JP" sz="2400" dirty="0"/>
              <a:t>estimated:</a:t>
            </a:r>
            <a:br>
              <a:rPr lang="en-US" altLang="ja-JP" sz="2400" dirty="0"/>
            </a:br>
            <a:r>
              <a:rPr lang="en-US" altLang="ja-JP" sz="2400" b="1" dirty="0">
                <a:solidFill>
                  <a:srgbClr val="7030A0"/>
                </a:solidFill>
              </a:rPr>
              <a:t>  Average PRC length</a:t>
            </a:r>
            <a:br>
              <a:rPr lang="en-US" altLang="ja-JP" sz="2400" b="1" dirty="0">
                <a:solidFill>
                  <a:srgbClr val="7030A0"/>
                </a:solidFill>
              </a:rPr>
            </a:br>
            <a:r>
              <a:rPr lang="en-US" altLang="ja-JP" sz="2400" b="1" dirty="0">
                <a:solidFill>
                  <a:srgbClr val="7030A0"/>
                </a:solidFill>
              </a:rPr>
              <a:t>      66.540+/-0.005 m</a:t>
            </a:r>
          </a:p>
          <a:p>
            <a:endParaRPr lang="en-US" altLang="ja-JP" sz="2400" dirty="0"/>
          </a:p>
          <a:p>
            <a:r>
              <a:rPr lang="en-US" altLang="ja-JP" sz="2400" dirty="0"/>
              <a:t>Using carrier PRG,</a:t>
            </a:r>
            <a:br>
              <a:rPr lang="en-US" altLang="ja-JP" sz="2400" dirty="0"/>
            </a:br>
            <a:r>
              <a:rPr lang="en-US" altLang="ja-JP" sz="2400" dirty="0"/>
              <a:t>f2 PRG can be estimated:</a:t>
            </a:r>
            <a:br>
              <a:rPr lang="en-US" altLang="ja-JP" sz="2400" dirty="0"/>
            </a:br>
            <a:r>
              <a:rPr lang="en-US" altLang="ja-JP" sz="2400" b="1" dirty="0"/>
              <a:t>  f2 sideband PRG for PRX</a:t>
            </a:r>
            <a:br>
              <a:rPr lang="en-US" altLang="ja-JP" sz="2400" b="1" dirty="0"/>
            </a:br>
            <a:r>
              <a:rPr lang="en-US" altLang="ja-JP" sz="2400" b="1" dirty="0"/>
              <a:t>      0.0244+/-0.0017</a:t>
            </a:r>
            <a:br>
              <a:rPr lang="en-US" altLang="ja-JP" sz="2400" b="1" dirty="0"/>
            </a:br>
            <a:r>
              <a:rPr lang="en-US" altLang="ja-JP" sz="2400" b="1" dirty="0"/>
              <a:t>  f2 sideband PRG for PRY</a:t>
            </a:r>
            <a:br>
              <a:rPr lang="en-US" altLang="ja-JP" sz="2400" b="1" dirty="0"/>
            </a:br>
            <a:r>
              <a:rPr lang="en-US" altLang="ja-JP" sz="2400" b="1" dirty="0"/>
              <a:t>      0.0200+/-0.0014</a:t>
            </a:r>
            <a:endParaRPr lang="en-US" altLang="ja-JP" sz="2000" b="1" dirty="0"/>
          </a:p>
        </p:txBody>
      </p:sp>
      <p:sp>
        <p:nvSpPr>
          <p:cNvPr id="4" name="フリーフォーム 69">
            <a:extLst>
              <a:ext uri="{FF2B5EF4-FFF2-40B4-BE49-F238E27FC236}">
                <a16:creationId xmlns:a16="http://schemas.microsoft.com/office/drawing/2014/main" id="{2BF7B6D2-0AD7-EC45-EC83-4EC3A67E5AA7}"/>
              </a:ext>
            </a:extLst>
          </p:cNvPr>
          <p:cNvSpPr/>
          <p:nvPr/>
        </p:nvSpPr>
        <p:spPr>
          <a:xfrm>
            <a:off x="4572000" y="2708920"/>
            <a:ext cx="4320480" cy="2160885"/>
          </a:xfrm>
          <a:custGeom>
            <a:avLst/>
            <a:gdLst>
              <a:gd name="connsiteX0" fmla="*/ 0 w 2882900"/>
              <a:gd name="connsiteY0" fmla="*/ 2153708 h 2164291"/>
              <a:gd name="connsiteX1" fmla="*/ 723900 w 2882900"/>
              <a:gd name="connsiteY1" fmla="*/ 1798108 h 2164291"/>
              <a:gd name="connsiteX2" fmla="*/ 1441450 w 2882900"/>
              <a:gd name="connsiteY2" fmla="*/ 1058 h 2164291"/>
              <a:gd name="connsiteX3" fmla="*/ 2165350 w 2882900"/>
              <a:gd name="connsiteY3" fmla="*/ 1804458 h 2164291"/>
              <a:gd name="connsiteX4" fmla="*/ 2882900 w 2882900"/>
              <a:gd name="connsiteY4" fmla="*/ 2160058 h 216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900" h="2164291">
                <a:moveTo>
                  <a:pt x="0" y="2153708"/>
                </a:moveTo>
                <a:cubicBezTo>
                  <a:pt x="241829" y="2155295"/>
                  <a:pt x="483658" y="2156883"/>
                  <a:pt x="723900" y="1798108"/>
                </a:cubicBezTo>
                <a:cubicBezTo>
                  <a:pt x="964142" y="1439333"/>
                  <a:pt x="1201208" y="0"/>
                  <a:pt x="1441450" y="1058"/>
                </a:cubicBezTo>
                <a:cubicBezTo>
                  <a:pt x="1681692" y="2116"/>
                  <a:pt x="1925108" y="1444625"/>
                  <a:pt x="2165350" y="1804458"/>
                </a:cubicBezTo>
                <a:cubicBezTo>
                  <a:pt x="2405592" y="2164291"/>
                  <a:pt x="2644246" y="2162174"/>
                  <a:pt x="2882900" y="2160058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C00000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08C73551-0103-CED3-8F61-6A91119B25C3}"/>
              </a:ext>
            </a:extLst>
          </p:cNvPr>
          <p:cNvCxnSpPr>
            <a:cxnSpLocks/>
          </p:cNvCxnSpPr>
          <p:nvPr/>
        </p:nvCxnSpPr>
        <p:spPr>
          <a:xfrm flipH="1">
            <a:off x="6804248" y="2708920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73FB7C-96BA-C9D7-EFBA-A85C2A851387}"/>
              </a:ext>
            </a:extLst>
          </p:cNvPr>
          <p:cNvSpPr txBox="1"/>
          <p:nvPr/>
        </p:nvSpPr>
        <p:spPr>
          <a:xfrm>
            <a:off x="7020272" y="2492896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Carrier PRG</a:t>
            </a:r>
            <a:endParaRPr lang="ja-JP" altLang="en-US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B62B6BAB-5358-352E-9588-BAC935620A16}"/>
              </a:ext>
            </a:extLst>
          </p:cNvPr>
          <p:cNvCxnSpPr>
            <a:cxnSpLocks/>
          </p:cNvCxnSpPr>
          <p:nvPr/>
        </p:nvCxnSpPr>
        <p:spPr>
          <a:xfrm flipH="1">
            <a:off x="7301691" y="3429000"/>
            <a:ext cx="288032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697C0DF9-CCFE-1417-2149-ACBEE98BE3EA}"/>
              </a:ext>
            </a:extLst>
          </p:cNvPr>
          <p:cNvCxnSpPr>
            <a:cxnSpLocks/>
          </p:cNvCxnSpPr>
          <p:nvPr/>
        </p:nvCxnSpPr>
        <p:spPr>
          <a:xfrm>
            <a:off x="5364088" y="4293096"/>
            <a:ext cx="296416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3C28B20-3225-17DE-F034-24A60F9ABFC8}"/>
              </a:ext>
            </a:extLst>
          </p:cNvPr>
          <p:cNvSpPr txBox="1"/>
          <p:nvPr/>
        </p:nvSpPr>
        <p:spPr>
          <a:xfrm>
            <a:off x="7020272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8618B33-D5AA-A0C4-6925-A4AF7F42A49E}"/>
              </a:ext>
            </a:extLst>
          </p:cNvPr>
          <p:cNvSpPr txBox="1"/>
          <p:nvPr/>
        </p:nvSpPr>
        <p:spPr>
          <a:xfrm>
            <a:off x="4427984" y="4149080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PRY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4EC0F165-E8BC-9AFD-D650-DE8C74088EB5}"/>
              </a:ext>
            </a:extLst>
          </p:cNvPr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915C451D-A22C-30C2-977E-1250800B8E1B}"/>
              </a:ext>
            </a:extLst>
          </p:cNvPr>
          <p:cNvSpPr/>
          <p:nvPr/>
        </p:nvSpPr>
        <p:spPr>
          <a:xfrm>
            <a:off x="7380312" y="3789040"/>
            <a:ext cx="144016" cy="144016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D69990F-BDDD-E2EC-A68A-00B5BF57A152}"/>
              </a:ext>
            </a:extLst>
          </p:cNvPr>
          <p:cNvSpPr/>
          <p:nvPr/>
        </p:nvSpPr>
        <p:spPr>
          <a:xfrm>
            <a:off x="5940152" y="3789040"/>
            <a:ext cx="144016" cy="144016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D13727C8-4438-4480-1792-C663DED77F02}"/>
              </a:ext>
            </a:extLst>
          </p:cNvPr>
          <p:cNvSpPr/>
          <p:nvPr/>
        </p:nvSpPr>
        <p:spPr>
          <a:xfrm>
            <a:off x="7164288" y="3356992"/>
            <a:ext cx="144016" cy="14401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E600CA99-5561-5AAA-0090-3C9D51490973}"/>
              </a:ext>
            </a:extLst>
          </p:cNvPr>
          <p:cNvSpPr/>
          <p:nvPr/>
        </p:nvSpPr>
        <p:spPr>
          <a:xfrm>
            <a:off x="5724128" y="4221088"/>
            <a:ext cx="144016" cy="14401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73E9A96-B09F-DEDD-815A-BC66D16B10B7}"/>
              </a:ext>
            </a:extLst>
          </p:cNvPr>
          <p:cNvCxnSpPr>
            <a:cxnSpLocks/>
            <a:stCxn id="22" idx="4"/>
          </p:cNvCxnSpPr>
          <p:nvPr/>
        </p:nvCxnSpPr>
        <p:spPr>
          <a:xfrm>
            <a:off x="601216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57560CD3-4DDD-841C-C18E-48271819237E}"/>
              </a:ext>
            </a:extLst>
          </p:cNvPr>
          <p:cNvCxnSpPr>
            <a:cxnSpLocks/>
            <a:stCxn id="21" idx="4"/>
          </p:cNvCxnSpPr>
          <p:nvPr/>
        </p:nvCxnSpPr>
        <p:spPr>
          <a:xfrm>
            <a:off x="7452320" y="3933056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07A69DEC-0234-4F3B-60B6-722033123110}"/>
              </a:ext>
            </a:extLst>
          </p:cNvPr>
          <p:cNvCxnSpPr>
            <a:cxnSpLocks/>
          </p:cNvCxnSpPr>
          <p:nvPr/>
        </p:nvCxnSpPr>
        <p:spPr>
          <a:xfrm>
            <a:off x="7236296" y="3501008"/>
            <a:ext cx="0" cy="136815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D01FB606-2C40-5F9A-D08F-097541F86F14}"/>
              </a:ext>
            </a:extLst>
          </p:cNvPr>
          <p:cNvCxnSpPr>
            <a:cxnSpLocks/>
          </p:cNvCxnSpPr>
          <p:nvPr/>
        </p:nvCxnSpPr>
        <p:spPr>
          <a:xfrm>
            <a:off x="5796136" y="4365104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1D5D5FB-9954-AEF1-8B49-E599577CFE91}"/>
              </a:ext>
            </a:extLst>
          </p:cNvPr>
          <p:cNvCxnSpPr>
            <a:cxnSpLocks/>
          </p:cNvCxnSpPr>
          <p:nvPr/>
        </p:nvCxnSpPr>
        <p:spPr>
          <a:xfrm flipH="1">
            <a:off x="723629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1F56CC49-898E-D978-ACBD-E017816172DC}"/>
              </a:ext>
            </a:extLst>
          </p:cNvPr>
          <p:cNvCxnSpPr>
            <a:cxnSpLocks/>
          </p:cNvCxnSpPr>
          <p:nvPr/>
        </p:nvCxnSpPr>
        <p:spPr>
          <a:xfrm flipH="1">
            <a:off x="5796136" y="4941168"/>
            <a:ext cx="21602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1301F7A-F063-B4D1-35D8-978B20043209}"/>
              </a:ext>
            </a:extLst>
          </p:cNvPr>
          <p:cNvSpPr txBox="1"/>
          <p:nvPr/>
        </p:nvSpPr>
        <p:spPr>
          <a:xfrm>
            <a:off x="7596336" y="3212976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PRG for PRX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9DE6D01-3B30-07CD-EF8B-AA0720531369}"/>
              </a:ext>
            </a:extLst>
          </p:cNvPr>
          <p:cNvSpPr txBox="1"/>
          <p:nvPr/>
        </p:nvSpPr>
        <p:spPr>
          <a:xfrm>
            <a:off x="5436096" y="494116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f2</a:t>
            </a:r>
            <a:r>
              <a:rPr lang="en-US" altLang="ja-JP" sz="1800" dirty="0"/>
              <a:t> detuning</a:t>
            </a:r>
          </a:p>
        </p:txBody>
      </p:sp>
      <p:pic>
        <p:nvPicPr>
          <p:cNvPr id="7194" name="図 7193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C1D558C2-CE19-6A59-3A7A-BFB50EAB1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4581128"/>
            <a:ext cx="130923" cy="231815"/>
          </a:xfrm>
          <a:prstGeom prst="rect">
            <a:avLst/>
          </a:prstGeom>
        </p:spPr>
      </p:pic>
      <p:pic>
        <p:nvPicPr>
          <p:cNvPr id="7195" name="図 7194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C090F973-5D52-31A3-C71A-AE7AE0CDB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144" y="4581128"/>
            <a:ext cx="130923" cy="231815"/>
          </a:xfrm>
          <a:prstGeom prst="rect">
            <a:avLst/>
          </a:prstGeom>
        </p:spPr>
      </p:pic>
      <p:cxnSp>
        <p:nvCxnSpPr>
          <p:cNvPr id="7196" name="直線矢印コネクタ 7195">
            <a:extLst>
              <a:ext uri="{FF2B5EF4-FFF2-40B4-BE49-F238E27FC236}">
                <a16:creationId xmlns:a16="http://schemas.microsoft.com/office/drawing/2014/main" id="{33525283-1123-FAE3-86BB-6EC8EF9E62A2}"/>
              </a:ext>
            </a:extLst>
          </p:cNvPr>
          <p:cNvCxnSpPr>
            <a:cxnSpLocks/>
          </p:cNvCxnSpPr>
          <p:nvPr/>
        </p:nvCxnSpPr>
        <p:spPr>
          <a:xfrm>
            <a:off x="6732240" y="407707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9" name="直線矢印コネクタ 7198">
            <a:extLst>
              <a:ext uri="{FF2B5EF4-FFF2-40B4-BE49-F238E27FC236}">
                <a16:creationId xmlns:a16="http://schemas.microsoft.com/office/drawing/2014/main" id="{E6D7C7FC-6A47-A68C-D685-8E36694AA357}"/>
              </a:ext>
            </a:extLst>
          </p:cNvPr>
          <p:cNvCxnSpPr>
            <a:cxnSpLocks/>
          </p:cNvCxnSpPr>
          <p:nvPr/>
        </p:nvCxnSpPr>
        <p:spPr>
          <a:xfrm flipH="1">
            <a:off x="6012160" y="3717032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1" name="テキスト ボックス 7200">
            <a:extLst>
              <a:ext uri="{FF2B5EF4-FFF2-40B4-BE49-F238E27FC236}">
                <a16:creationId xmlns:a16="http://schemas.microsoft.com/office/drawing/2014/main" id="{FD5463F4-7C0F-458B-F4DF-BD0153D3825C}"/>
              </a:ext>
            </a:extLst>
          </p:cNvPr>
          <p:cNvSpPr txBox="1"/>
          <p:nvPr/>
        </p:nvSpPr>
        <p:spPr>
          <a:xfrm>
            <a:off x="4355976" y="3068960"/>
            <a:ext cx="2376264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dirty="0"/>
              <a:t>Detuning from Schnupp asymmetry</a:t>
            </a:r>
          </a:p>
        </p:txBody>
      </p:sp>
      <p:pic>
        <p:nvPicPr>
          <p:cNvPr id="6" name="図 5" descr="%pptTeX&#10;\begin{document}&#10;\begin{align*}&#10; \delta&#10;\end{align*}&#10;\end{document}">
            <a:extLst>
              <a:ext uri="{FF2B5EF4-FFF2-40B4-BE49-F238E27FC236}">
                <a16:creationId xmlns:a16="http://schemas.microsoft.com/office/drawing/2014/main" id="{D469DF26-05F2-6A6C-F5FD-FB4042D21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1412776"/>
            <a:ext cx="162673" cy="28803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CBE176A-D409-4146-9BE2-D2B4F286187A}"/>
              </a:ext>
            </a:extLst>
          </p:cNvPr>
          <p:cNvSpPr txBox="1"/>
          <p:nvPr/>
        </p:nvSpPr>
        <p:spPr>
          <a:xfrm>
            <a:off x="7633091" y="1340768"/>
            <a:ext cx="14939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hlinkClick r:id="rId3"/>
              </a:rPr>
              <a:t>klog #36340</a:t>
            </a:r>
            <a:r>
              <a:rPr lang="en-US" altLang="ja-JP" sz="1800" dirty="0">
                <a:hlinkClick r:id="rId3"/>
              </a:rPr>
              <a:t> </a:t>
            </a:r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06A3348-55F1-86B5-B2FA-28F55C7697CF}"/>
              </a:ext>
            </a:extLst>
          </p:cNvPr>
          <p:cNvSpPr txBox="1"/>
          <p:nvPr/>
        </p:nvSpPr>
        <p:spPr>
          <a:xfrm>
            <a:off x="6444208" y="2276872"/>
            <a:ext cx="720080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/>
              <a:t>0.34</a:t>
            </a:r>
            <a:endParaRPr lang="ja-JP" altLang="en-US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548919-6A5A-6DE4-5941-5CE0AFBEF6E5}"/>
              </a:ext>
            </a:extLst>
          </p:cNvPr>
          <p:cNvSpPr txBox="1"/>
          <p:nvPr/>
        </p:nvSpPr>
        <p:spPr>
          <a:xfrm>
            <a:off x="7164288" y="2996952"/>
            <a:ext cx="10081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/>
              <a:t>0.0244</a:t>
            </a:r>
            <a:endParaRPr lang="ja-JP" altLang="en-US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2120651-1384-C681-9B59-3C88CCA6CAFD}"/>
              </a:ext>
            </a:extLst>
          </p:cNvPr>
          <p:cNvSpPr txBox="1"/>
          <p:nvPr/>
        </p:nvSpPr>
        <p:spPr>
          <a:xfrm>
            <a:off x="5004048" y="3861048"/>
            <a:ext cx="100811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sz="1800" b="1" dirty="0"/>
              <a:t>0.0200</a:t>
            </a:r>
            <a:endParaRPr lang="ja-JP" altLang="en-US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7FF7B61-179D-C8B3-6B5B-856756EF7B7A}"/>
              </a:ext>
            </a:extLst>
          </p:cNvPr>
          <p:cNvSpPr txBox="1"/>
          <p:nvPr/>
        </p:nvSpPr>
        <p:spPr>
          <a:xfrm>
            <a:off x="5364088" y="5229200"/>
            <a:ext cx="151216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0.0599 MHz</a:t>
            </a:r>
            <a:endParaRPr lang="ja-JP" altLang="en-US" b="1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73F9BBA-D4F3-B2B8-23FD-328915367D6F}"/>
              </a:ext>
            </a:extLst>
          </p:cNvPr>
          <p:cNvSpPr txBox="1"/>
          <p:nvPr/>
        </p:nvSpPr>
        <p:spPr>
          <a:xfrm>
            <a:off x="4932040" y="2852936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1.135 MHz</a:t>
            </a:r>
            <a:endParaRPr lang="ja-JP" altLang="en-US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F647C46-60A4-D880-C5AA-BC3F2A1EBA5D}"/>
              </a:ext>
            </a:extLst>
          </p:cNvPr>
          <p:cNvSpPr txBox="1"/>
          <p:nvPr/>
        </p:nvSpPr>
        <p:spPr>
          <a:xfrm>
            <a:off x="7020272" y="5229200"/>
            <a:ext cx="151216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0.0599 MHz</a:t>
            </a:r>
            <a:endParaRPr lang="ja-JP" altLang="en-US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01A0477-6DB8-CE5C-C16D-2F55A5379EBD}"/>
              </a:ext>
            </a:extLst>
          </p:cNvPr>
          <p:cNvSpPr txBox="1"/>
          <p:nvPr/>
        </p:nvSpPr>
        <p:spPr>
          <a:xfrm>
            <a:off x="5292080" y="5517232"/>
            <a:ext cx="3672408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* HWHM is ~0.303 MHz</a:t>
            </a:r>
            <a:br>
              <a:rPr lang="en-US" altLang="ja-JP" dirty="0"/>
            </a:br>
            <a:r>
              <a:rPr lang="en-US" altLang="ja-JP" sz="1200" dirty="0"/>
              <a:t>This measurement possible due to large Schnupp asymmetry</a:t>
            </a:r>
            <a:endParaRPr lang="en-US" altLang="ja-JP" sz="18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2E0E8AB-FF54-7837-E9B4-0C2B6E3E9BA9}"/>
              </a:ext>
            </a:extLst>
          </p:cNvPr>
          <p:cNvSpPr txBox="1"/>
          <p:nvPr/>
        </p:nvSpPr>
        <p:spPr>
          <a:xfrm>
            <a:off x="683568" y="6381328"/>
            <a:ext cx="7848872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* These values do not mean that f2 power is enhanced by these amounts</a:t>
            </a:r>
            <a:endParaRPr lang="en-US" altLang="ja-JP" sz="1800" dirty="0"/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A262FBF4-03EB-494E-A38F-9F7667D65B8B}"/>
              </a:ext>
            </a:extLst>
          </p:cNvPr>
          <p:cNvCxnSpPr>
            <a:cxnSpLocks/>
          </p:cNvCxnSpPr>
          <p:nvPr/>
        </p:nvCxnSpPr>
        <p:spPr>
          <a:xfrm>
            <a:off x="5868144" y="4293096"/>
            <a:ext cx="288032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397F2AA1-98E0-C1B5-1DB5-6009206997E2}"/>
              </a:ext>
            </a:extLst>
          </p:cNvPr>
          <p:cNvCxnSpPr>
            <a:cxnSpLocks/>
          </p:cNvCxnSpPr>
          <p:nvPr/>
        </p:nvCxnSpPr>
        <p:spPr>
          <a:xfrm>
            <a:off x="7308304" y="3429000"/>
            <a:ext cx="144016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C7B4FA88-F747-0048-35A5-4BD5BF8F575E}"/>
              </a:ext>
            </a:extLst>
          </p:cNvPr>
          <p:cNvCxnSpPr>
            <a:cxnSpLocks/>
          </p:cNvCxnSpPr>
          <p:nvPr/>
        </p:nvCxnSpPr>
        <p:spPr>
          <a:xfrm>
            <a:off x="8673334" y="3475493"/>
            <a:ext cx="0" cy="745595"/>
          </a:xfrm>
          <a:prstGeom prst="straightConnector1">
            <a:avLst/>
          </a:prstGeom>
          <a:ln w="25400">
            <a:solidFill>
              <a:srgbClr val="7030A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16DBD14-A947-F5FA-0368-2D64904FD38B}"/>
              </a:ext>
            </a:extLst>
          </p:cNvPr>
          <p:cNvSpPr txBox="1"/>
          <p:nvPr/>
        </p:nvSpPr>
        <p:spPr>
          <a:xfrm>
            <a:off x="7812360" y="3717032"/>
            <a:ext cx="144016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This ratio is measured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5118952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rnational (Helvetica)">
      <a:majorFont>
        <a:latin typeface="Helvetica"/>
        <a:ea typeface="HG丸ｺﾞｼｯｸM-PRO"/>
        <a:cs typeface=""/>
      </a:majorFont>
      <a:minorFont>
        <a:latin typeface="Helvetica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accent3">
            <a:lumMod val="40000"/>
            <a:lumOff val="60000"/>
          </a:schemeClr>
        </a:solidFill>
        <a:ln>
          <a:noFill/>
        </a:ln>
      </a:spPr>
      <a:bodyPr wrap="square" rtlCol="0">
        <a:spAutoFit/>
      </a:bodyPr>
      <a:lstStyle>
        <a:defPPr algn="ctr">
          <a:defRPr kumimoji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36145</TotalTime>
  <Words>1167</Words>
  <Application>Microsoft Office PowerPoint</Application>
  <PresentationFormat>画面に合わせる (4:3)</PresentationFormat>
  <Paragraphs>177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Helvetica</vt:lpstr>
      <vt:lpstr>Office テーマ</vt:lpstr>
      <vt:lpstr>Power recycling cavity length and power recycling gain measurements</vt:lpstr>
      <vt:lpstr>Scope</vt:lpstr>
      <vt:lpstr>Configuration</vt:lpstr>
      <vt:lpstr>BS ratios from ITM single bounce</vt:lpstr>
      <vt:lpstr>BS ratios from ITM single bounce</vt:lpstr>
      <vt:lpstr>PRC resonant conditions: Design</vt:lpstr>
      <vt:lpstr>PRC resonant conditions: Detuned</vt:lpstr>
      <vt:lpstr>PRGs for PRX and PRY</vt:lpstr>
      <vt:lpstr>PRGs for PRX and PRY</vt:lpstr>
      <vt:lpstr>f2 PRG in PRFPMI</vt:lpstr>
      <vt:lpstr>Losses in PRC for PRFPMI</vt:lpstr>
      <vt:lpstr>Next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yuta</dc:creator>
  <cp:lastModifiedBy>道村　唯太</cp:lastModifiedBy>
  <cp:revision>2107</cp:revision>
  <dcterms:created xsi:type="dcterms:W3CDTF">2010-03-08T07:48:03Z</dcterms:created>
  <dcterms:modified xsi:type="dcterms:W3CDTF">2026-02-13T03:56:12Z</dcterms:modified>
</cp:coreProperties>
</file>