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416" r:id="rId3"/>
    <p:sldId id="417" r:id="rId4"/>
    <p:sldId id="418" r:id="rId5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1DF"/>
    <a:srgbClr val="0000FF"/>
    <a:srgbClr val="188C0E"/>
    <a:srgbClr val="00642D"/>
    <a:srgbClr val="127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5" autoAdjust="0"/>
    <p:restoredTop sz="93848" autoAdjust="0"/>
  </p:normalViewPr>
  <p:slideViewPr>
    <p:cSldViewPr>
      <p:cViewPr varScale="1">
        <p:scale>
          <a:sx n="68" d="100"/>
          <a:sy n="68" d="100"/>
        </p:scale>
        <p:origin x="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8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9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C075D80E-3CA5-A135-7C7E-C57AB3EBF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D23AA52-792F-6B83-3BDE-3D99B4EC6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346CF9-9107-47BB-AE58-99A6BA948001}" type="datetimeFigureOut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A2A227B-E27A-7B08-260E-D6F48BA679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6DED30B-9C9B-D64E-8C0E-26B2F28A11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89A163-0307-417C-AE1F-3B46807946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A26190AE-3ABB-85E6-480F-1C1106ECA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D124516-0CD6-492B-AD21-8875087CF8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67AA9D-938A-4B84-AB98-E066034892F4}" type="datetimeFigureOut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148D2725-0CDC-22F4-981E-DEA1408181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8AAA5E1D-C645-DFB4-337C-EE79E3167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74ECF54-0296-B36E-62FF-A50492885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6E7E61-1EE6-5BF2-79A7-B697BAA12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02ECAB-9A69-4E37-AFEB-5E4FF17CFE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B0D637-4130-D0BA-F6F4-3154264F11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85F357BC-DE09-8184-42A8-1B794CEE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268E0B09-CBF4-44E1-D6E8-B5C3102B7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311847E-DAF4-44E7-94E1-58DFACC23C4D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12A572-6F53-1EBE-F796-709FB92C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5942-24D7-4333-AE35-8D11BB895A83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1BE545-172F-5FB3-B841-65CB9FC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B549857-1521-5327-DDB8-64E4D31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ACC2-968B-4C28-8EBF-D68E8E30D3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37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76ACD5-E8BE-A09E-D8EC-4E33440F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F1E5-BCE7-4738-9B95-EEA8B63ABEAD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358B1C4-CFA4-1571-5A9D-8A2F1F3C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F8CDD-53C1-A1F5-CE48-2DC3F0CC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02A6-9D01-4A00-8D8B-707CA3660D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918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EE83D48-B181-3547-91F9-45C0C2A9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FEE1-0FC7-4DD8-BD12-47AFE3C23EBB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3A6E744-7F72-0728-D0CE-C04F8CFB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9034FBF-7510-3F77-DE4D-0258DDB0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5F86-2F4B-43F3-814C-A81B3FE970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18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BA9830-7C56-DDCF-FCB4-BA5AC653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F396-1F52-4C97-938E-28985C080073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614A6D-A0F8-C306-787F-7FB3B2AB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ACEDF40-0F3F-2986-91B7-BA612FC3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8824-A589-47F4-9A26-7FB914E7FE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C6051B-F862-673A-0472-7A78A88C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DC9A-1C71-49D8-8839-A473C991A35C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FE290C6-830E-0971-7F5C-C3102A6F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338B20-3587-59C2-47C9-196AD87C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D6D1-E619-4AF4-9DEA-6AC95527A6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8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AEC1D50-5A8A-97A6-2B27-A7AD470C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6593-BAB5-431D-B7F7-549277A1B5D8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007208D-A953-2549-A54A-A6AB92B2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E9375FF-D0EB-5D2A-7F20-A02CE4AD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F544-62FA-4537-AAB0-1D362C74D1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7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B0E34E0-5D76-5A08-763E-F9EDE7EB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4765-1E6E-488E-A5F9-3A43D15741F4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6420EA8-9893-8455-CE73-FCDBC542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C453508E-0095-E675-499B-6AE11729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E498-46B4-4F25-9900-DFD07FD26E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28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DB0C1AF-2017-C4B7-0D46-E0EF3266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2C6F-2656-4D26-AB05-129E3D550555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4784E22-2114-7D75-95D4-C01FCE12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48DF3BCA-3939-BF30-0578-6631F24E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D284-9424-4B81-83F6-B47F3DC756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A6943AF9-23EC-CE23-A6A7-3523BB73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6B43-3BAD-4098-BFDC-A4CD4F2BFEEA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504614A9-3FC3-E192-3A53-6AA83614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4A4B077-B686-4D11-DBC6-1CB12804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2F4E-19E9-4D80-81E5-73F771DAEE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E37A65B-30CE-A1BD-448C-71E997D6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8279-9BAE-4DEE-8963-5BDD2DCF1BC1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29CEB05-5DF6-D6A0-95B3-58E8F08D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4623D7B0-970D-D34A-D2BA-0B375377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6295-5C37-4C6B-8096-0170868F71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5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AAD47E7-EC63-7486-C7CE-D07995F7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E00B-2657-4E9E-BC07-C073FEA7A931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109BC7B3-3A39-0024-5FE8-59E2D027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129BEBAB-1357-B2CE-A675-766E9EB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183D-4C0D-4570-A818-3A7CA2A3A6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3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81578C3F-1F9A-EE0D-F3D3-B2B444FA72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C35F2C66-8EE9-BDD1-DAFD-E8AADA520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33A180-EE44-917C-2DA5-67E610265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4B742F-D85F-4766-B94B-313E98BBF8FB}" type="datetime1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73CBA3F-5D4E-226D-6B72-C581596F6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7B9184-78DE-F73E-94F3-1E6766A43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1BBEC6FC-7B91-4DEA-9DAD-549D6FBBA4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161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D1101992/publi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wdoc.icrr.u-tokyo.ac.jp/cgi-bin/private/DocDB/ShowDocument?docid=1617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gwdoc.icrr.u-tokyo.ac.jp/cgi-bin/private/DocDB/ShowDocument?docid=1670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wdoc.icrr.u-tokyo.ac.jp/cgi-bin/private/DocDB/ShowDocument?docid=17008" TargetMode="External"/><Relationship Id="rId5" Type="http://schemas.openxmlformats.org/officeDocument/2006/relationships/hyperlink" Target="https://gwdoc.icrr.u-tokyo.ac.jp/cgi-bin/private/DocDB/ShowDocument?docid=16705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private/DocDB/ShowDocument?docid=1699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>
            <a:extLst>
              <a:ext uri="{FF2B5EF4-FFF2-40B4-BE49-F238E27FC236}">
                <a16:creationId xmlns:a16="http://schemas.microsoft.com/office/drawing/2014/main" id="{173C033D-52E9-D5BF-32DD-E513F6F12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5038"/>
            <a:ext cx="9144000" cy="1830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Status report for</a:t>
            </a:r>
            <a:b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in-vac RF PDs and RF QPDs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6397980A-D101-70CC-1968-BCFF23C56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97425"/>
            <a:ext cx="9144000" cy="1897063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sz="2800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sz="24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cs typeface="Helvetica" panose="020B0604020202020204" pitchFamily="34" charset="0"/>
              </a:rPr>
              <a:t>RESCEU, University of Tokyo</a:t>
            </a: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cs typeface="Helvetica" panose="020B0604020202020204" pitchFamily="34" charset="0"/>
              </a:rPr>
              <a:t>with Huali Chen, Ryan Yang, Ray-Kuang Lee, Yoichi Aso </a:t>
            </a:r>
            <a:r>
              <a:rPr lang="en-US" altLang="ja-JP" sz="2400" i="1" dirty="0">
                <a:solidFill>
                  <a:schemeClr val="tx1"/>
                </a:solidFill>
                <a:cs typeface="Helvetica" panose="020B0604020202020204" pitchFamily="34" charset="0"/>
              </a:rPr>
              <a:t>et al.</a:t>
            </a:r>
          </a:p>
        </p:txBody>
      </p:sp>
      <p:sp>
        <p:nvSpPr>
          <p:cNvPr id="6" name="pptTeX_Preamble" descr="\documentclass[12pt]{jarticle}&#10;\pagestyle{empty}&#10;\usepackage{amsmath}&#10;\usepackage[dvips]{color}" hidden="1">
            <a:extLst>
              <a:ext uri="{FF2B5EF4-FFF2-40B4-BE49-F238E27FC236}">
                <a16:creationId xmlns:a16="http://schemas.microsoft.com/office/drawing/2014/main" id="{4B4D0E59-F607-7B4C-9E54-A53A1074806E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3BB91FF2-0C99-B93D-0EDC-FA990AED3D1A}"/>
              </a:ext>
            </a:extLst>
          </p:cNvPr>
          <p:cNvSpPr txBox="1">
            <a:spLocks/>
          </p:cNvSpPr>
          <p:nvPr/>
        </p:nvSpPr>
        <p:spPr bwMode="auto">
          <a:xfrm>
            <a:off x="4724400" y="188913"/>
            <a:ext cx="441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December 9, 2025</a:t>
            </a:r>
          </a:p>
        </p:txBody>
      </p:sp>
      <p:sp>
        <p:nvSpPr>
          <p:cNvPr id="4102" name="サブタイトル 2">
            <a:extLst>
              <a:ext uri="{FF2B5EF4-FFF2-40B4-BE49-F238E27FC236}">
                <a16:creationId xmlns:a16="http://schemas.microsoft.com/office/drawing/2014/main" id="{97AD3459-D667-9DBA-90D8-0F79629C8741}"/>
              </a:ext>
            </a:extLst>
          </p:cNvPr>
          <p:cNvSpPr txBox="1">
            <a:spLocks/>
          </p:cNvSpPr>
          <p:nvPr/>
        </p:nvSpPr>
        <p:spPr bwMode="auto">
          <a:xfrm>
            <a:off x="0" y="188913"/>
            <a:ext cx="57959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/>
              <a:t>JGW-G2517020</a:t>
            </a:r>
            <a:endParaRPr lang="en-US" altLang="ja-JP" sz="1800" dirty="0"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図 3">
            <a:extLst>
              <a:ext uri="{FF2B5EF4-FFF2-40B4-BE49-F238E27FC236}">
                <a16:creationId xmlns:a16="http://schemas.microsoft.com/office/drawing/2014/main" id="{7763D5AD-F0B7-B66E-3D55-8C9A2B35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72" y="-6350"/>
            <a:ext cx="2045492" cy="300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1448B6-3DBC-E272-9E2E-1A084725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Fabrication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コンテンツ プレースホルダ 2">
            <a:extLst>
              <a:ext uri="{FF2B5EF4-FFF2-40B4-BE49-F238E27FC236}">
                <a16:creationId xmlns:a16="http://schemas.microsoft.com/office/drawing/2014/main" id="{58D7DE8B-5213-2473-7722-EA4683A8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r>
              <a:rPr lang="en-US" altLang="ja-JP" sz="2800" b="1" dirty="0"/>
              <a:t>In-vac RF PD enclosure</a:t>
            </a:r>
            <a:br>
              <a:rPr lang="en-US" altLang="ja-JP" sz="2400" dirty="0"/>
            </a:br>
            <a:r>
              <a:rPr lang="en-US" altLang="ja-JP" sz="2400" dirty="0"/>
              <a:t> </a:t>
            </a:r>
            <a:r>
              <a:rPr lang="en-US" altLang="ja-JP" sz="2000" dirty="0"/>
              <a:t> - Drawings </a:t>
            </a:r>
            <a:r>
              <a:rPr lang="en-US" altLang="ja-JP" sz="2000" dirty="0">
                <a:hlinkClick r:id="rId3"/>
              </a:rPr>
              <a:t>JGW-D2416111</a:t>
            </a:r>
            <a:r>
              <a:rPr lang="en-US" altLang="ja-JP" sz="2000" dirty="0"/>
              <a:t> </a:t>
            </a:r>
            <a:br>
              <a:rPr lang="en-US" altLang="ja-JP" sz="2000" dirty="0"/>
            </a:br>
            <a:r>
              <a:rPr lang="en-US" altLang="ja-JP" sz="1600" dirty="0"/>
              <a:t>        (based on </a:t>
            </a:r>
            <a:r>
              <a:rPr lang="en-US" altLang="ja-JP" sz="1600" dirty="0">
                <a:hlinkClick r:id="rId4"/>
              </a:rPr>
              <a:t>LIGO-D1101992</a:t>
            </a:r>
            <a:r>
              <a:rPr lang="en-US" altLang="ja-JP" sz="1600" dirty="0"/>
              <a:t> but with a resealable lid)</a:t>
            </a:r>
            <a:br>
              <a:rPr lang="en-US" altLang="ja-JP" sz="2000" dirty="0"/>
            </a:br>
            <a:r>
              <a:rPr lang="en-US" altLang="ja-JP" sz="2000" dirty="0"/>
              <a:t>  - </a:t>
            </a:r>
            <a:r>
              <a:rPr lang="en-US" altLang="ja-JP" sz="2000" dirty="0">
                <a:solidFill>
                  <a:srgbClr val="00B050"/>
                </a:solidFill>
              </a:rPr>
              <a:t>Ordered</a:t>
            </a:r>
            <a:r>
              <a:rPr lang="ja-JP" altLang="en-US" sz="2000" dirty="0"/>
              <a:t> </a:t>
            </a:r>
            <a:r>
              <a:rPr lang="en-US" altLang="ja-JP" sz="2000" dirty="0"/>
              <a:t>April</a:t>
            </a:r>
            <a:r>
              <a:rPr lang="ja-JP" altLang="en-US" sz="2000" dirty="0"/>
              <a:t> </a:t>
            </a:r>
            <a:r>
              <a:rPr lang="en-US" altLang="ja-JP" sz="2000" dirty="0"/>
              <a:t>2025</a:t>
            </a:r>
            <a:r>
              <a:rPr lang="ja-JP" altLang="en-US" sz="2000" dirty="0"/>
              <a:t> </a:t>
            </a:r>
            <a:r>
              <a:rPr lang="en-US" altLang="ja-JP" sz="2000" dirty="0"/>
              <a:t>to</a:t>
            </a:r>
            <a:r>
              <a:rPr lang="ja-JP" altLang="en-US" sz="2000" dirty="0"/>
              <a:t> </a:t>
            </a:r>
            <a:r>
              <a:rPr lang="en-US" altLang="ja-JP" sz="2000" dirty="0" err="1"/>
              <a:t>Onodenki</a:t>
            </a:r>
            <a:br>
              <a:rPr lang="en-US" altLang="ja-JP" sz="2000" dirty="0"/>
            </a:br>
            <a:r>
              <a:rPr lang="ja-JP" altLang="en-US" sz="2000" dirty="0"/>
              <a:t>  </a:t>
            </a:r>
            <a:r>
              <a:rPr lang="en-US" altLang="ja-JP" sz="2000" dirty="0"/>
              <a:t>-</a:t>
            </a:r>
            <a:r>
              <a:rPr lang="ja-JP" altLang="en-US" sz="2000" dirty="0"/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Waiting</a:t>
            </a:r>
            <a:r>
              <a:rPr lang="en-US" altLang="ja-JP" sz="2000" dirty="0"/>
              <a:t> for 5xSMP connectors</a:t>
            </a:r>
            <a:r>
              <a:rPr lang="ja-JP" altLang="en-US" sz="2000" dirty="0"/>
              <a:t> </a:t>
            </a:r>
            <a:r>
              <a:rPr lang="en-US" altLang="ja-JP" sz="2000" dirty="0"/>
              <a:t>(</a:t>
            </a:r>
            <a:r>
              <a:rPr lang="ja-JP" altLang="en-US" sz="2000" dirty="0"/>
              <a:t>⑮ </a:t>
            </a:r>
            <a:r>
              <a:rPr lang="en-US" altLang="ja-JP" sz="2000" dirty="0"/>
              <a:t>in the drawing)</a:t>
            </a:r>
            <a:br>
              <a:rPr lang="en-US" altLang="ja-JP" sz="2000" dirty="0"/>
            </a:br>
            <a:r>
              <a:rPr lang="en-US" altLang="ja-JP" sz="2000" dirty="0"/>
              <a:t>    to arrive from </a:t>
            </a:r>
            <a:r>
              <a:rPr lang="en-US" altLang="ja-JP" sz="2000" dirty="0" err="1"/>
              <a:t>WinConn</a:t>
            </a:r>
            <a:r>
              <a:rPr lang="en-US" altLang="ja-JP" sz="2000" dirty="0"/>
              <a:t> </a:t>
            </a:r>
            <a:r>
              <a:rPr lang="en-US" altLang="ja-JP" sz="1600" dirty="0"/>
              <a:t>(Ordered SUS version but Al version</a:t>
            </a:r>
            <a:br>
              <a:rPr lang="en-US" altLang="ja-JP" sz="1600" dirty="0"/>
            </a:br>
            <a:r>
              <a:rPr lang="en-US" altLang="ja-JP" sz="1600" dirty="0"/>
              <a:t>      arrived. Re-ordered in October 2025. Should arrive in February 2026)</a:t>
            </a:r>
            <a:br>
              <a:rPr lang="en-US" altLang="ja-JP" sz="1600" dirty="0"/>
            </a:br>
            <a:r>
              <a:rPr lang="ja-JP" altLang="en-US" sz="2000" dirty="0"/>
              <a:t> </a:t>
            </a:r>
            <a:r>
              <a:rPr lang="en-US" altLang="ja-JP" sz="2000" dirty="0"/>
              <a:t>-</a:t>
            </a:r>
            <a:r>
              <a:rPr lang="ja-JP" altLang="en-US" sz="2000" dirty="0"/>
              <a:t> </a:t>
            </a:r>
            <a:r>
              <a:rPr lang="en-US" altLang="ja-JP" sz="2000" dirty="0"/>
              <a:t>~2 month for the fabrication after the receipt of the connectors</a:t>
            </a:r>
          </a:p>
          <a:p>
            <a:r>
              <a:rPr lang="en-US" altLang="ja-JP" sz="2800" b="1" dirty="0"/>
              <a:t>In-vac RF QPD enclosure</a:t>
            </a:r>
            <a:br>
              <a:rPr lang="en-US" altLang="ja-JP" sz="2400" dirty="0"/>
            </a:br>
            <a:r>
              <a:rPr lang="en-US" altLang="ja-JP" sz="2000" dirty="0"/>
              <a:t>  - </a:t>
            </a:r>
            <a:r>
              <a:rPr lang="en-US" altLang="ja-JP" sz="2000" dirty="0">
                <a:solidFill>
                  <a:srgbClr val="FF0000"/>
                </a:solidFill>
              </a:rPr>
              <a:t>Requested the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design</a:t>
            </a:r>
            <a:r>
              <a:rPr lang="ja-JP" altLang="en-US" sz="2000" dirty="0"/>
              <a:t> </a:t>
            </a:r>
            <a:r>
              <a:rPr lang="en-US" altLang="ja-JP" sz="2000" dirty="0"/>
              <a:t>to</a:t>
            </a:r>
            <a:r>
              <a:rPr lang="ja-JP" altLang="en-US" sz="2000" dirty="0"/>
              <a:t> </a:t>
            </a:r>
            <a:r>
              <a:rPr lang="en-US" altLang="ja-JP" sz="2000" dirty="0" err="1"/>
              <a:t>Onodenki</a:t>
            </a:r>
            <a:r>
              <a:rPr lang="en-US" altLang="ja-JP" sz="2000" dirty="0"/>
              <a:t> in November 2025</a:t>
            </a:r>
            <a:br>
              <a:rPr lang="en-US" altLang="ja-JP" sz="2000" dirty="0"/>
            </a:br>
            <a:r>
              <a:rPr lang="en-US" altLang="ja-JP" sz="2000" dirty="0"/>
              <a:t>  - Hoping to order in FY2026</a:t>
            </a:r>
            <a:br>
              <a:rPr lang="en-US" altLang="ja-JP" sz="2000" dirty="0"/>
            </a:br>
            <a:r>
              <a:rPr lang="en-US" altLang="ja-JP" sz="2000" dirty="0"/>
              <a:t>  - Connectors were already arrived, except for the 5xSMP and DB15</a:t>
            </a:r>
          </a:p>
          <a:p>
            <a:r>
              <a:rPr lang="en-US" altLang="ja-JP" sz="2800" b="1" dirty="0"/>
              <a:t>In-vac DC PDs and DC QPDs for TMS</a:t>
            </a:r>
            <a:br>
              <a:rPr lang="en-US" altLang="ja-JP" sz="2400" dirty="0"/>
            </a:br>
            <a:r>
              <a:rPr lang="en-US" altLang="ja-JP" sz="2000" dirty="0"/>
              <a:t>  - </a:t>
            </a:r>
            <a:r>
              <a:rPr lang="en-US" altLang="ja-JP" sz="2000" dirty="0">
                <a:solidFill>
                  <a:srgbClr val="FF0000"/>
                </a:solidFill>
              </a:rPr>
              <a:t>No design yet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15D8DCC2-5E12-E1FC-CB95-514C5647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783C2-F0CC-4283-A495-76B826443409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0344FB7-BE6B-CA37-7084-738D81A02977}"/>
              </a:ext>
            </a:extLst>
          </p:cNvPr>
          <p:cNvCxnSpPr>
            <a:cxnSpLocks/>
          </p:cNvCxnSpPr>
          <p:nvPr/>
        </p:nvCxnSpPr>
        <p:spPr>
          <a:xfrm flipV="1">
            <a:off x="6300192" y="260648"/>
            <a:ext cx="1440160" cy="2160240"/>
          </a:xfrm>
          <a:prstGeom prst="straightConnector1">
            <a:avLst/>
          </a:prstGeom>
          <a:ln w="25400">
            <a:solidFill>
              <a:srgbClr val="FB11D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810A667-AF3E-7313-1338-9466596A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1052596" cy="2060848"/>
          </a:xfrm>
          <a:prstGeom prst="rect">
            <a:avLst/>
          </a:prstGeom>
        </p:spPr>
      </p:pic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7E905F3-22E8-E36D-30D0-FA8C0CB67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76" y="1772816"/>
            <a:ext cx="2238424" cy="2160240"/>
          </a:xfrm>
          <a:prstGeom prst="rect">
            <a:avLst/>
          </a:prstGeom>
        </p:spPr>
      </p:pic>
      <p:pic>
        <p:nvPicPr>
          <p:cNvPr id="7174" name="圖片 7">
            <a:extLst>
              <a:ext uri="{FF2B5EF4-FFF2-40B4-BE49-F238E27FC236}">
                <a16:creationId xmlns:a16="http://schemas.microsoft.com/office/drawing/2014/main" id="{E9D3F54F-6384-9CDC-14EE-3CE4FDB4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46137"/>
            <a:ext cx="2483768" cy="12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8FC1DB9-BA25-39C8-8CD7-3A1AB46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Layout Design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コンテンツ プレースホルダ 2">
            <a:extLst>
              <a:ext uri="{FF2B5EF4-FFF2-40B4-BE49-F238E27FC236}">
                <a16:creationId xmlns:a16="http://schemas.microsoft.com/office/drawing/2014/main" id="{6261E1C4-2397-A2B0-A33D-7085697F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507288" cy="5040213"/>
          </a:xfrm>
        </p:spPr>
        <p:txBody>
          <a:bodyPr/>
          <a:lstStyle/>
          <a:p>
            <a:r>
              <a:rPr lang="en-US" altLang="ja-JP" sz="2800" b="1" dirty="0"/>
              <a:t>AS / OMC</a:t>
            </a:r>
            <a:br>
              <a:rPr lang="en-US" altLang="ja-JP" sz="2400" dirty="0"/>
            </a:br>
            <a:r>
              <a:rPr lang="en-US" altLang="ja-JP" sz="2000" dirty="0"/>
              <a:t>  - Basic 3D layout </a:t>
            </a:r>
            <a:r>
              <a:rPr lang="en-US" altLang="ja-JP" sz="2000" dirty="0">
                <a:solidFill>
                  <a:srgbClr val="00B050"/>
                </a:solidFill>
              </a:rPr>
              <a:t>design completed</a:t>
            </a:r>
            <a:r>
              <a:rPr lang="en-US" altLang="ja-JP" sz="2000" dirty="0"/>
              <a:t>. 3D CAD: </a:t>
            </a:r>
            <a:r>
              <a:rPr lang="en-US" altLang="ja-JP" sz="2000" dirty="0">
                <a:hlinkClick r:id="rId5"/>
              </a:rPr>
              <a:t>JGW-D2516705</a:t>
            </a:r>
            <a:br>
              <a:rPr lang="en-US" altLang="ja-JP" sz="2000" dirty="0">
                <a:hlinkClick r:id="rId5"/>
              </a:rPr>
            </a:br>
            <a:r>
              <a:rPr lang="en-US" altLang="ja-JP" sz="2000" dirty="0"/>
              <a:t>  - </a:t>
            </a:r>
            <a:r>
              <a:rPr lang="en-US" altLang="ja-JP" sz="2000" dirty="0">
                <a:solidFill>
                  <a:srgbClr val="FF0000"/>
                </a:solidFill>
              </a:rPr>
              <a:t>Periscope</a:t>
            </a:r>
            <a:r>
              <a:rPr lang="en-US" altLang="ja-JP" sz="2000" dirty="0"/>
              <a:t> design, quoting ongoing: </a:t>
            </a:r>
            <a:r>
              <a:rPr lang="en-US" altLang="ja-JP" sz="2000" dirty="0">
                <a:hlinkClick r:id="rId6"/>
              </a:rPr>
              <a:t>JGW-D2517008</a:t>
            </a:r>
            <a:br>
              <a:rPr lang="en-US" altLang="ja-JP" sz="2000" dirty="0"/>
            </a:br>
            <a:r>
              <a:rPr lang="en-US" altLang="ja-JP" sz="2000" dirty="0"/>
              <a:t>  - Layout CAD need to be updated to include </a:t>
            </a:r>
            <a:br>
              <a:rPr lang="en-US" altLang="ja-JP" sz="2000" dirty="0"/>
            </a:br>
            <a:r>
              <a:rPr lang="en-US" altLang="ja-JP" sz="2000" dirty="0"/>
              <a:t>      updated periscope</a:t>
            </a:r>
            <a:br>
              <a:rPr lang="en-US" altLang="ja-JP" sz="2000" dirty="0"/>
            </a:br>
            <a:r>
              <a:rPr lang="en-US" altLang="ja-JP" sz="2000" dirty="0"/>
              <a:t>      updated </a:t>
            </a:r>
            <a:r>
              <a:rPr lang="en-US" altLang="ja-JP" sz="2000" dirty="0">
                <a:solidFill>
                  <a:srgbClr val="FF0000"/>
                </a:solidFill>
              </a:rPr>
              <a:t>baseplates</a:t>
            </a:r>
            <a:r>
              <a:rPr lang="en-US" altLang="ja-JP" sz="2000" dirty="0"/>
              <a:t> for RF QPDs (to be designed),</a:t>
            </a:r>
            <a:br>
              <a:rPr lang="en-US" altLang="ja-JP" sz="2000" dirty="0"/>
            </a:br>
            <a:r>
              <a:rPr lang="en-US" altLang="ja-JP" sz="2000" dirty="0"/>
              <a:t>      updated </a:t>
            </a:r>
            <a:r>
              <a:rPr lang="en-US" altLang="ja-JP" sz="2000" dirty="0">
                <a:solidFill>
                  <a:srgbClr val="FF0000"/>
                </a:solidFill>
              </a:rPr>
              <a:t>beam diverter</a:t>
            </a:r>
            <a:r>
              <a:rPr lang="en-US" altLang="ja-JP" sz="2000" dirty="0"/>
              <a:t> (to be designed),</a:t>
            </a:r>
            <a:br>
              <a:rPr lang="en-US" altLang="ja-JP" sz="2000" dirty="0"/>
            </a:br>
            <a:r>
              <a:rPr lang="en-US" altLang="ja-JP" sz="2000" dirty="0"/>
              <a:t>      beam dumps</a:t>
            </a:r>
            <a:br>
              <a:rPr lang="en-US" altLang="ja-JP" sz="2000" dirty="0"/>
            </a:br>
            <a:r>
              <a:rPr lang="en-US" altLang="ja-JP" sz="2000" dirty="0"/>
              <a:t>  - Weigh estimated for OMC VIS table design</a:t>
            </a:r>
          </a:p>
          <a:p>
            <a:r>
              <a:rPr lang="en-US" altLang="ja-JP" sz="2800" b="1" dirty="0"/>
              <a:t>REFL</a:t>
            </a:r>
            <a:br>
              <a:rPr lang="en-US" altLang="ja-JP" sz="2400" dirty="0"/>
            </a:br>
            <a:r>
              <a:rPr lang="en-US" altLang="ja-JP" sz="2000" dirty="0"/>
              <a:t>  - Basic layout design </a:t>
            </a:r>
            <a:r>
              <a:rPr lang="en-US" altLang="ja-JP" sz="2000" dirty="0">
                <a:solidFill>
                  <a:srgbClr val="00B050"/>
                </a:solidFill>
              </a:rPr>
              <a:t>completed</a:t>
            </a:r>
            <a:r>
              <a:rPr lang="en-US" altLang="ja-JP" sz="2000" dirty="0"/>
              <a:t> in 2D. </a:t>
            </a:r>
            <a:r>
              <a:rPr lang="en-US" altLang="ja-JP" sz="2000" dirty="0">
                <a:hlinkClick r:id="rId7"/>
              </a:rPr>
              <a:t>JGW-G2516702</a:t>
            </a:r>
            <a:br>
              <a:rPr lang="en-US" altLang="ja-JP" sz="2000" dirty="0"/>
            </a:br>
            <a:r>
              <a:rPr lang="en-US" altLang="ja-JP" sz="2000" dirty="0"/>
              <a:t>  - Uchiyama-</a:t>
            </a:r>
            <a:r>
              <a:rPr lang="en-US" altLang="ja-JP" sz="2000" dirty="0" err="1"/>
              <a:t>san</a:t>
            </a:r>
            <a:r>
              <a:rPr lang="en-US" altLang="ja-JP" sz="2000" dirty="0"/>
              <a:t> started to consider new vacuum tank</a:t>
            </a:r>
            <a:br>
              <a:rPr lang="en-US" altLang="ja-JP" sz="2000" dirty="0"/>
            </a:br>
            <a:r>
              <a:rPr lang="en-US" altLang="ja-JP" sz="2000" dirty="0"/>
              <a:t>    (Now assuming φ 800mm tank on REFL table)</a:t>
            </a:r>
          </a:p>
          <a:p>
            <a:r>
              <a:rPr lang="en-US" altLang="ja-JP" sz="2800" b="1" dirty="0"/>
              <a:t>POP / POPF / Green X</a:t>
            </a:r>
            <a:br>
              <a:rPr lang="en-US" altLang="ja-JP" sz="2400" dirty="0"/>
            </a:br>
            <a:r>
              <a:rPr lang="en-US" altLang="ja-JP" sz="2000" dirty="0"/>
              <a:t>  - Started layout design based on </a:t>
            </a:r>
            <a:r>
              <a:rPr lang="en-US" altLang="ja-JP" sz="2000" dirty="0">
                <a:hlinkClick r:id="rId8"/>
              </a:rPr>
              <a:t>JGW-T2416178</a:t>
            </a:r>
            <a:br>
              <a:rPr lang="en-US" altLang="ja-JP" sz="2000" dirty="0"/>
            </a:br>
            <a:r>
              <a:rPr lang="en-US" altLang="ja-JP" sz="2000" dirty="0"/>
              <a:t>  - </a:t>
            </a:r>
            <a:r>
              <a:rPr lang="en-US" altLang="ja-JP" sz="2000" dirty="0">
                <a:solidFill>
                  <a:srgbClr val="00B050"/>
                </a:solidFill>
              </a:rPr>
              <a:t>Almost complete </a:t>
            </a:r>
            <a:r>
              <a:rPr lang="en-US" altLang="ja-JP" sz="2000" dirty="0"/>
              <a:t>except for POP forward path</a:t>
            </a:r>
            <a:br>
              <a:rPr lang="en-US" altLang="ja-JP" sz="2000" dirty="0"/>
            </a:br>
            <a:r>
              <a:rPr lang="en-US" altLang="ja-JP" sz="2000" dirty="0"/>
              <a:t>     and Green X path</a:t>
            </a:r>
          </a:p>
          <a:p>
            <a:endParaRPr lang="en-US" altLang="ja-JP" sz="2400" dirty="0"/>
          </a:p>
        </p:txBody>
      </p:sp>
      <p:sp>
        <p:nvSpPr>
          <p:cNvPr id="7172" name="スライド番号プレースホルダ 3">
            <a:extLst>
              <a:ext uri="{FF2B5EF4-FFF2-40B4-BE49-F238E27FC236}">
                <a16:creationId xmlns:a16="http://schemas.microsoft.com/office/drawing/2014/main" id="{07C756FD-ABDB-F7DB-7AF5-F770ACDA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B3CFB-A3FE-4A77-AAE0-29E7A2CADF6C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538E9-DF6B-3F1F-CC74-F1C78ACDA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6D39F-A0AC-59FD-8803-7600AEC9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Cabling Design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コンテンツ プレースホルダ 2">
            <a:extLst>
              <a:ext uri="{FF2B5EF4-FFF2-40B4-BE49-F238E27FC236}">
                <a16:creationId xmlns:a16="http://schemas.microsoft.com/office/drawing/2014/main" id="{1E20E7F9-44C7-6818-0BA3-FBA9662D0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507288" cy="5040213"/>
          </a:xfrm>
        </p:spPr>
        <p:txBody>
          <a:bodyPr/>
          <a:lstStyle/>
          <a:p>
            <a:r>
              <a:rPr lang="en-US" altLang="ja-JP" sz="2800" b="1" dirty="0"/>
              <a:t>RF cabling</a:t>
            </a:r>
            <a:br>
              <a:rPr lang="en-US" altLang="ja-JP" sz="2400" dirty="0"/>
            </a:br>
            <a:r>
              <a:rPr lang="en-US" altLang="ja-JP" sz="2000" dirty="0"/>
              <a:t>  - </a:t>
            </a:r>
            <a:r>
              <a:rPr lang="en-US" altLang="ja-JP" sz="2000" dirty="0">
                <a:solidFill>
                  <a:srgbClr val="FF0000"/>
                </a:solidFill>
              </a:rPr>
              <a:t>Started</a:t>
            </a:r>
            <a:r>
              <a:rPr lang="en-US" altLang="ja-JP" sz="2000" dirty="0"/>
              <a:t> the discussions and quotations: </a:t>
            </a:r>
            <a:r>
              <a:rPr lang="en-US" altLang="ja-JP" sz="2000" dirty="0">
                <a:hlinkClick r:id="rId2"/>
              </a:rPr>
              <a:t>JGW-T2516991</a:t>
            </a:r>
            <a:br>
              <a:rPr lang="en-US" altLang="ja-JP" sz="2000" dirty="0"/>
            </a:br>
            <a:r>
              <a:rPr lang="en-US" altLang="ja-JP" sz="2000" dirty="0"/>
              <a:t>  - First meeting on December 1, 2025</a:t>
            </a:r>
            <a:br>
              <a:rPr lang="en-US" altLang="ja-JP" sz="2000" dirty="0"/>
            </a:br>
            <a:r>
              <a:rPr lang="en-US" altLang="ja-JP" sz="2000" dirty="0"/>
              <a:t>  - Cabling of the in-air part also needs to be considered</a:t>
            </a:r>
          </a:p>
          <a:p>
            <a:r>
              <a:rPr lang="en-US" altLang="ja-JP" sz="2800" b="1" dirty="0" err="1"/>
              <a:t>Dsub</a:t>
            </a:r>
            <a:r>
              <a:rPr lang="en-US" altLang="ja-JP" sz="2800" b="1" dirty="0"/>
              <a:t> 9pin and 15pin cabling</a:t>
            </a:r>
            <a:br>
              <a:rPr lang="en-US" altLang="ja-JP" sz="2400" dirty="0"/>
            </a:br>
            <a:r>
              <a:rPr lang="en-US" altLang="ja-JP" sz="2000" dirty="0"/>
              <a:t>  - </a:t>
            </a:r>
            <a:r>
              <a:rPr lang="en-US" altLang="ja-JP" sz="2000" dirty="0">
                <a:solidFill>
                  <a:srgbClr val="FF0000"/>
                </a:solidFill>
              </a:rPr>
              <a:t>Not started</a:t>
            </a:r>
          </a:p>
        </p:txBody>
      </p:sp>
      <p:sp>
        <p:nvSpPr>
          <p:cNvPr id="7172" name="スライド番号プレースホルダ 3">
            <a:extLst>
              <a:ext uri="{FF2B5EF4-FFF2-40B4-BE49-F238E27FC236}">
                <a16:creationId xmlns:a16="http://schemas.microsoft.com/office/drawing/2014/main" id="{F979C0A4-DBB8-737A-3189-5FA437E4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B3CFB-A3FE-4A77-AAE0-29E7A2CADF6C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5616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35851</TotalTime>
  <Words>375</Words>
  <Application>Microsoft Office PowerPoint</Application>
  <PresentationFormat>画面に合わせる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テーマ</vt:lpstr>
      <vt:lpstr>Status report for in-vac RF PDs and RF QPDs</vt:lpstr>
      <vt:lpstr>Status of Fabrication</vt:lpstr>
      <vt:lpstr>Status of Layout Design</vt:lpstr>
      <vt:lpstr>Status of Cabling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Black Tube for AS Port</dc:title>
  <dc:creator>yuta</dc:creator>
  <cp:lastModifiedBy>道村　唯太</cp:lastModifiedBy>
  <cp:revision>2073</cp:revision>
  <dcterms:created xsi:type="dcterms:W3CDTF">2010-03-08T07:48:03Z</dcterms:created>
  <dcterms:modified xsi:type="dcterms:W3CDTF">2025-12-03T16:22:39Z</dcterms:modified>
</cp:coreProperties>
</file>