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416" r:id="rId3"/>
    <p:sldId id="417" r:id="rId4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11DF"/>
    <a:srgbClr val="0000FF"/>
    <a:srgbClr val="188C0E"/>
    <a:srgbClr val="00642D"/>
    <a:srgbClr val="127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5" autoAdjust="0"/>
    <p:restoredTop sz="93848" autoAdjust="0"/>
  </p:normalViewPr>
  <p:slideViewPr>
    <p:cSldViewPr>
      <p:cViewPr varScale="1">
        <p:scale>
          <a:sx n="99" d="100"/>
          <a:sy n="99" d="100"/>
        </p:scale>
        <p:origin x="10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8" y="8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9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C075D80E-3CA5-A135-7C7E-C57AB3EBFA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D23AA52-792F-6B83-3BDE-3D99B4EC6E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A346CF9-9107-47BB-AE58-99A6BA948001}" type="datetimeFigureOut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A2A227B-E27A-7B08-260E-D6F48BA679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6DED30B-9C9B-D64E-8C0E-26B2F28A11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89A163-0307-417C-AE1F-3B46807946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A26190AE-3ABB-85E6-480F-1C1106ECA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D124516-0CD6-492B-AD21-8875087CF8A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667AA9D-938A-4B84-AB98-E066034892F4}" type="datetimeFigureOut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148D2725-0CDC-22F4-981E-DEA1408181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8AAA5E1D-C645-DFB4-337C-EE79E3167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74ECF54-0296-B36E-62FF-A504928857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6E7E61-1EE6-5BF2-79A7-B697BAA12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602ECAB-9A69-4E37-AFEB-5E4FF17CFEE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>
            <a:extLst>
              <a:ext uri="{FF2B5EF4-FFF2-40B4-BE49-F238E27FC236}">
                <a16:creationId xmlns:a16="http://schemas.microsoft.com/office/drawing/2014/main" id="{1BB0D637-4130-D0BA-F6F4-3154264F11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>
            <a:extLst>
              <a:ext uri="{FF2B5EF4-FFF2-40B4-BE49-F238E27FC236}">
                <a16:creationId xmlns:a16="http://schemas.microsoft.com/office/drawing/2014/main" id="{85F357BC-DE09-8184-42A8-1B794CEE25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>
            <a:extLst>
              <a:ext uri="{FF2B5EF4-FFF2-40B4-BE49-F238E27FC236}">
                <a16:creationId xmlns:a16="http://schemas.microsoft.com/office/drawing/2014/main" id="{268E0B09-CBF4-44E1-D6E8-B5C3102B7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311847E-DAF4-44E7-94E1-58DFACC23C4D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12A572-6F53-1EBE-F796-709FB92CD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B5942-24D7-4333-AE35-8D11BB895A83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1BE545-172F-5FB3-B841-65CB9FCF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B549857-1521-5327-DDB8-64E4D31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BACC2-968B-4C28-8EBF-D68E8E30D3E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2537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76ACD5-E8BE-A09E-D8EC-4E33440F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4F1E5-BCE7-4738-9B95-EEA8B63ABEAD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358B1C4-CFA4-1571-5A9D-8A2F1F3C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F8CDD-53C1-A1F5-CE48-2DC3F0CC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02A6-9D01-4A00-8D8B-707CA3660D1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918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EE83D48-B181-3547-91F9-45C0C2A9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5FEE1-0FC7-4DD8-BD12-47AFE3C23EBB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3A6E744-7F72-0728-D0CE-C04F8CFB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9034FBF-7510-3F77-DE4D-0258DDB0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A5F86-2F4B-43F3-814C-A81B3FE9708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318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BA9830-7C56-DDCF-FCB4-BA5AC653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F396-1F52-4C97-938E-28985C080073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7614A6D-A0F8-C306-787F-7FB3B2AB6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ACEDF40-0F3F-2986-91B7-BA612FC3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38824-A589-47F4-9A26-7FB914E7FE9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295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C6051B-F862-673A-0472-7A78A88CC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DC9A-1C71-49D8-8839-A473C991A35C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FE290C6-830E-0971-7F5C-C3102A6F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338B20-3587-59C2-47C9-196AD87C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D6D1-E619-4AF4-9DEA-6AC95527A6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52803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AEC1D50-5A8A-97A6-2B27-A7AD470C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6593-BAB5-431D-B7F7-549277A1B5D8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D007208D-A953-2549-A54A-A6AB92B2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0E9375FF-D0EB-5D2A-7F20-A02CE4AD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F544-62FA-4537-AAB0-1D362C74D1F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487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2B0E34E0-5D76-5A08-763E-F9EDE7EBE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4765-1E6E-488E-A5F9-3A43D15741F4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6420EA8-9893-8455-CE73-FCDBC5426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C453508E-0095-E675-499B-6AE117293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EE498-46B4-4F25-9900-DFD07FD26E1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284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DB0C1AF-2017-C4B7-0D46-E0EF3266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2C6F-2656-4D26-AB05-129E3D550555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4784E22-2114-7D75-95D4-C01FCE128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48DF3BCA-3939-BF30-0578-6631F24E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CD284-9424-4B81-83F6-B47F3DC7564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1673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A6943AF9-23EC-CE23-A6A7-3523BB73E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6B43-3BAD-4098-BFDC-A4CD4F2BFEEA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504614A9-3FC3-E192-3A53-6AA83614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64A4B077-B686-4D11-DBC6-1CB12804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2F4E-19E9-4D80-81E5-73F771DAEEF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295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E37A65B-30CE-A1BD-448C-71E997D6E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8279-9BAE-4DEE-8963-5BDD2DCF1BC1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D29CEB05-5DF6-D6A0-95B3-58E8F08DA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4623D7B0-970D-D34A-D2BA-0B375377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86295-5C37-4C6B-8096-0170868F713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556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AAD47E7-EC63-7486-C7CE-D07995F7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E00B-2657-4E9E-BC07-C073FEA7A931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109BC7B3-3A39-0024-5FE8-59E2D027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129BEBAB-1357-B2CE-A675-766E9EB3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E183D-4C0D-4570-A818-3A7CA2A3A6D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0234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81578C3F-1F9A-EE0D-F3D3-B2B444FA72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C35F2C66-8EE9-BDD1-DAFD-E8AADA520E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33A180-EE44-917C-2DA5-67E610265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54B742F-D85F-4766-B94B-313E98BBF8FB}" type="datetime1">
              <a:rPr lang="ja-JP" altLang="en-US"/>
              <a:pPr>
                <a:defRPr/>
              </a:pPr>
              <a:t>2025/7/30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73CBA3F-5D4E-226D-6B72-C581596F6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7B9184-78DE-F73E-94F3-1E6766A437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1BBEC6FC-7B91-4DEA-9DAD-549D6FBBA4E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cc.ligo.org/LIGO-D1101992/public" TargetMode="External"/><Relationship Id="rId2" Type="http://schemas.openxmlformats.org/officeDocument/2006/relationships/hyperlink" Target="https://gwdoc.icrr.u-tokyo.ac.jp/cgi-bin/private/DocDB/ShowDocument?docid=1611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wdoc.icrr.u-tokyo.ac.jp/cgi-bin/private/DocDB/ShowDocument?docid=16705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wdoc.icrr.u-tokyo.ac.jp/cgi-bin/private/DocDB/ShowDocument?docid=16178" TargetMode="External"/><Relationship Id="rId5" Type="http://schemas.openxmlformats.org/officeDocument/2006/relationships/hyperlink" Target="https://gwdoc.icrr.u-tokyo.ac.jp/cgi-bin/private/DocDB/ShowDocument?docid=16702" TargetMode="External"/><Relationship Id="rId4" Type="http://schemas.openxmlformats.org/officeDocument/2006/relationships/hyperlink" Target="https://dcc.ligo.org/LIGO-D1201410/publ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>
            <a:extLst>
              <a:ext uri="{FF2B5EF4-FFF2-40B4-BE49-F238E27FC236}">
                <a16:creationId xmlns:a16="http://schemas.microsoft.com/office/drawing/2014/main" id="{173C033D-52E9-D5BF-32DD-E513F6F12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5038"/>
            <a:ext cx="9144000" cy="183038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Status report for</a:t>
            </a:r>
            <a:b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</a:br>
            <a:r>
              <a:rPr lang="en-US" altLang="ja-JP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in-Vac PD and QPD enclosure and layout design</a:t>
            </a:r>
            <a:endParaRPr lang="ja-JP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 pitchFamily="34" charset="0"/>
            </a:endParaRPr>
          </a:p>
        </p:txBody>
      </p:sp>
      <p:sp>
        <p:nvSpPr>
          <p:cNvPr id="4099" name="サブタイトル 2">
            <a:extLst>
              <a:ext uri="{FF2B5EF4-FFF2-40B4-BE49-F238E27FC236}">
                <a16:creationId xmlns:a16="http://schemas.microsoft.com/office/drawing/2014/main" id="{6397980A-D101-70CC-1968-BCFF23C56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797425"/>
            <a:ext cx="9144000" cy="1897063"/>
          </a:xfrm>
        </p:spPr>
        <p:txBody>
          <a:bodyPr/>
          <a:lstStyle/>
          <a:p>
            <a:pPr eaLnBrk="1" hangingPunct="1"/>
            <a:r>
              <a:rPr lang="en-US" altLang="ja-JP" sz="2800" dirty="0">
                <a:solidFill>
                  <a:schemeClr val="tx1"/>
                </a:solidFill>
                <a:cs typeface="Helvetica" panose="020B0604020202020204" pitchFamily="34" charset="0"/>
              </a:rPr>
              <a:t>Yuta </a:t>
            </a:r>
            <a:r>
              <a:rPr lang="en-US" altLang="ja-JP" sz="2800" dirty="0" err="1">
                <a:solidFill>
                  <a:schemeClr val="tx1"/>
                </a:solidFill>
                <a:cs typeface="Helvetica" panose="020B0604020202020204" pitchFamily="34" charset="0"/>
              </a:rPr>
              <a:t>Michimura</a:t>
            </a:r>
            <a:endParaRPr lang="en-US" altLang="ja-JP" sz="24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400" dirty="0">
                <a:solidFill>
                  <a:schemeClr val="tx1"/>
                </a:solidFill>
                <a:cs typeface="Helvetica" panose="020B0604020202020204" pitchFamily="34" charset="0"/>
              </a:rPr>
              <a:t>RESCEU, University of Tokyo</a:t>
            </a:r>
          </a:p>
          <a:p>
            <a:pPr eaLnBrk="1" hangingPunct="1"/>
            <a:r>
              <a:rPr lang="en-US" altLang="ja-JP" sz="2400" dirty="0">
                <a:solidFill>
                  <a:schemeClr val="tx1"/>
                </a:solidFill>
                <a:cs typeface="Helvetica" panose="020B0604020202020204" pitchFamily="34" charset="0"/>
              </a:rPr>
              <a:t>with Huali Chen, Ryan Yang, Ray-Kuang Lee, Yoichi Aso </a:t>
            </a:r>
            <a:r>
              <a:rPr lang="en-US" altLang="ja-JP" sz="2400" i="1" dirty="0">
                <a:solidFill>
                  <a:schemeClr val="tx1"/>
                </a:solidFill>
                <a:cs typeface="Helvetica" panose="020B0604020202020204" pitchFamily="34" charset="0"/>
              </a:rPr>
              <a:t>et al.</a:t>
            </a:r>
          </a:p>
        </p:txBody>
      </p:sp>
      <p:sp>
        <p:nvSpPr>
          <p:cNvPr id="6" name="pptTeX_Preamble" descr="\documentclass[12pt]{jarticle}&#10;\pagestyle{empty}&#10;\usepackage{amsmath}&#10;\usepackage[dvips]{color}" hidden="1">
            <a:extLst>
              <a:ext uri="{FF2B5EF4-FFF2-40B4-BE49-F238E27FC236}">
                <a16:creationId xmlns:a16="http://schemas.microsoft.com/office/drawing/2014/main" id="{4B4D0E59-F607-7B4C-9E54-A53A1074806E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4101" name="サブタイトル 2">
            <a:extLst>
              <a:ext uri="{FF2B5EF4-FFF2-40B4-BE49-F238E27FC236}">
                <a16:creationId xmlns:a16="http://schemas.microsoft.com/office/drawing/2014/main" id="{3BB91FF2-0C99-B93D-0EDC-FA990AED3D1A}"/>
              </a:ext>
            </a:extLst>
          </p:cNvPr>
          <p:cNvSpPr txBox="1">
            <a:spLocks/>
          </p:cNvSpPr>
          <p:nvPr/>
        </p:nvSpPr>
        <p:spPr bwMode="auto">
          <a:xfrm>
            <a:off x="4724400" y="188913"/>
            <a:ext cx="4419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</a:rPr>
              <a:t>July 30, 2025</a:t>
            </a:r>
          </a:p>
        </p:txBody>
      </p:sp>
      <p:sp>
        <p:nvSpPr>
          <p:cNvPr id="4102" name="サブタイトル 2">
            <a:extLst>
              <a:ext uri="{FF2B5EF4-FFF2-40B4-BE49-F238E27FC236}">
                <a16:creationId xmlns:a16="http://schemas.microsoft.com/office/drawing/2014/main" id="{97AD3459-D667-9DBA-90D8-0F79629C8741}"/>
              </a:ext>
            </a:extLst>
          </p:cNvPr>
          <p:cNvSpPr txBox="1">
            <a:spLocks/>
          </p:cNvSpPr>
          <p:nvPr/>
        </p:nvSpPr>
        <p:spPr bwMode="auto">
          <a:xfrm>
            <a:off x="0" y="188913"/>
            <a:ext cx="57959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/>
              <a:t>JGW-G2516769</a:t>
            </a:r>
            <a:endParaRPr lang="en-US" altLang="ja-JP" sz="1800" dirty="0"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1448B6-3DBC-E272-9E2E-1A084725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Fabrication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コンテンツ プレースホルダ 2">
            <a:extLst>
              <a:ext uri="{FF2B5EF4-FFF2-40B4-BE49-F238E27FC236}">
                <a16:creationId xmlns:a16="http://schemas.microsoft.com/office/drawing/2014/main" id="{58D7DE8B-5213-2473-7722-EA4683A89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876925"/>
          </a:xfrm>
        </p:spPr>
        <p:txBody>
          <a:bodyPr/>
          <a:lstStyle/>
          <a:p>
            <a:r>
              <a:rPr lang="en-US" altLang="ja-JP" sz="2800" b="1" dirty="0"/>
              <a:t>In-vac RF PD enclosure</a:t>
            </a:r>
            <a:br>
              <a:rPr lang="en-US" altLang="ja-JP" sz="2400" dirty="0"/>
            </a:br>
            <a:r>
              <a:rPr lang="en-US" altLang="ja-JP" sz="2400" dirty="0"/>
              <a:t> </a:t>
            </a:r>
            <a:r>
              <a:rPr lang="en-US" altLang="ja-JP" sz="2000" dirty="0"/>
              <a:t> - Drawings </a:t>
            </a:r>
            <a:r>
              <a:rPr lang="en-US" altLang="ja-JP" sz="2000" dirty="0">
                <a:hlinkClick r:id="rId2"/>
              </a:rPr>
              <a:t>JGW-D2416111</a:t>
            </a:r>
            <a:r>
              <a:rPr lang="en-US" altLang="ja-JP" sz="2000" dirty="0"/>
              <a:t> </a:t>
            </a:r>
            <a:br>
              <a:rPr lang="en-US" altLang="ja-JP" sz="2000" dirty="0"/>
            </a:br>
            <a:r>
              <a:rPr lang="en-US" altLang="ja-JP" sz="1600" dirty="0"/>
              <a:t>        (based on </a:t>
            </a:r>
            <a:r>
              <a:rPr lang="en-US" altLang="ja-JP" sz="1600" dirty="0">
                <a:hlinkClick r:id="rId3"/>
              </a:rPr>
              <a:t>LIGO-D1101992</a:t>
            </a:r>
            <a:r>
              <a:rPr lang="en-US" altLang="ja-JP" sz="1600" dirty="0"/>
              <a:t> but with a resealable lid)</a:t>
            </a:r>
            <a:br>
              <a:rPr lang="en-US" altLang="ja-JP" sz="2000" dirty="0"/>
            </a:br>
            <a:r>
              <a:rPr lang="en-US" altLang="ja-JP" sz="2000" dirty="0"/>
              <a:t>  - Ordered</a:t>
            </a:r>
            <a:r>
              <a:rPr lang="ja-JP" altLang="en-US" sz="2000" dirty="0"/>
              <a:t> </a:t>
            </a:r>
            <a:r>
              <a:rPr lang="en-US" altLang="ja-JP" sz="2000" dirty="0"/>
              <a:t>April</a:t>
            </a:r>
            <a:r>
              <a:rPr lang="ja-JP" altLang="en-US" sz="2000" dirty="0"/>
              <a:t> </a:t>
            </a:r>
            <a:r>
              <a:rPr lang="en-US" altLang="ja-JP" sz="2000" dirty="0"/>
              <a:t>2025</a:t>
            </a:r>
            <a:r>
              <a:rPr lang="ja-JP" altLang="en-US" sz="2000" dirty="0"/>
              <a:t> </a:t>
            </a:r>
            <a:r>
              <a:rPr lang="en-US" altLang="ja-JP" sz="2000" dirty="0"/>
              <a:t>to</a:t>
            </a:r>
            <a:r>
              <a:rPr lang="ja-JP" altLang="en-US" sz="2000" dirty="0"/>
              <a:t> </a:t>
            </a:r>
            <a:r>
              <a:rPr lang="en-US" altLang="ja-JP" sz="2000" dirty="0" err="1"/>
              <a:t>Onodenki</a:t>
            </a:r>
            <a:br>
              <a:rPr lang="en-US" altLang="ja-JP" sz="2000" dirty="0"/>
            </a:br>
            <a:r>
              <a:rPr lang="ja-JP" altLang="en-US" sz="2000" dirty="0"/>
              <a:t>  </a:t>
            </a:r>
            <a:r>
              <a:rPr lang="en-US" altLang="ja-JP" sz="2000" dirty="0"/>
              <a:t>-</a:t>
            </a:r>
            <a:r>
              <a:rPr lang="ja-JP" altLang="en-US" sz="2000" dirty="0"/>
              <a:t> </a:t>
            </a:r>
            <a:r>
              <a:rPr lang="en-US" altLang="ja-JP" sz="2000" dirty="0"/>
              <a:t>Waiting for 5xSMP connectors to arrive from </a:t>
            </a:r>
            <a:r>
              <a:rPr lang="en-US" altLang="ja-JP" sz="2000" dirty="0" err="1"/>
              <a:t>WinConn</a:t>
            </a:r>
            <a:br>
              <a:rPr lang="en-US" altLang="ja-JP" sz="2000" dirty="0"/>
            </a:br>
            <a:r>
              <a:rPr lang="en-US" altLang="ja-JP" sz="1600" dirty="0"/>
              <a:t>        (Originally to be shipped on April 2 but delayed multiple times. Last update on July 17 saying they are to be shipped on July 24 but not received yet)</a:t>
            </a:r>
            <a:br>
              <a:rPr lang="en-US" altLang="ja-JP" sz="1600" dirty="0"/>
            </a:br>
            <a:r>
              <a:rPr lang="ja-JP" altLang="en-US" sz="2000" dirty="0"/>
              <a:t> </a:t>
            </a:r>
            <a:r>
              <a:rPr lang="en-US" altLang="ja-JP" sz="2000" dirty="0"/>
              <a:t>-</a:t>
            </a:r>
            <a:r>
              <a:rPr lang="ja-JP" altLang="en-US" sz="2000" dirty="0"/>
              <a:t> </a:t>
            </a:r>
            <a:r>
              <a:rPr lang="en-US" altLang="ja-JP" sz="2000" dirty="0"/>
              <a:t>~2 month the for fabrication after the receipt of the connectors</a:t>
            </a:r>
          </a:p>
          <a:p>
            <a:r>
              <a:rPr lang="en-US" altLang="ja-JP" sz="2800" b="1" dirty="0"/>
              <a:t>In-vac RF QPD enclosure</a:t>
            </a:r>
            <a:br>
              <a:rPr lang="en-US" altLang="ja-JP" sz="2400" dirty="0"/>
            </a:br>
            <a:r>
              <a:rPr lang="en-US" altLang="ja-JP" sz="2000" dirty="0"/>
              <a:t>  - No design yet</a:t>
            </a:r>
            <a:br>
              <a:rPr lang="en-US" altLang="ja-JP" sz="2000" dirty="0"/>
            </a:br>
            <a:r>
              <a:rPr lang="en-US" altLang="ja-JP" sz="2000" dirty="0"/>
              <a:t>  - Hoping to start this year after the completion of RF PD enclosures</a:t>
            </a:r>
          </a:p>
          <a:p>
            <a:r>
              <a:rPr lang="en-US" altLang="ja-JP" sz="2800" b="1" dirty="0"/>
              <a:t>In-vac DC PDs and DC QPDs for TMS</a:t>
            </a:r>
            <a:br>
              <a:rPr lang="en-US" altLang="ja-JP" sz="2400" dirty="0"/>
            </a:br>
            <a:r>
              <a:rPr lang="en-US" altLang="ja-JP" sz="2000" dirty="0"/>
              <a:t>  - No design yet</a:t>
            </a:r>
            <a:endParaRPr lang="en-US" altLang="ja-JP" sz="2400" dirty="0"/>
          </a:p>
        </p:txBody>
      </p:sp>
      <p:sp>
        <p:nvSpPr>
          <p:cNvPr id="6148" name="スライド番号プレースホルダ 3">
            <a:extLst>
              <a:ext uri="{FF2B5EF4-FFF2-40B4-BE49-F238E27FC236}">
                <a16:creationId xmlns:a16="http://schemas.microsoft.com/office/drawing/2014/main" id="{15D8DCC2-5E12-E1FC-CB95-514C5647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36783C2-F0CC-4283-A495-76B826443409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6149" name="図 3">
            <a:extLst>
              <a:ext uri="{FF2B5EF4-FFF2-40B4-BE49-F238E27FC236}">
                <a16:creationId xmlns:a16="http://schemas.microsoft.com/office/drawing/2014/main" id="{7763D5AD-F0B7-B66E-3D55-8C9A2B35B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38" y="-6350"/>
            <a:ext cx="18002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圖片 7">
            <a:extLst>
              <a:ext uri="{FF2B5EF4-FFF2-40B4-BE49-F238E27FC236}">
                <a16:creationId xmlns:a16="http://schemas.microsoft.com/office/drawing/2014/main" id="{E9D3F54F-6384-9CDC-14EE-3CE4FDB49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73216"/>
            <a:ext cx="2483768" cy="12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8FC1DB9-BA25-39C8-8CD7-3A1AB4612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Layout Design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コンテンツ プレースホルダ 2">
            <a:extLst>
              <a:ext uri="{FF2B5EF4-FFF2-40B4-BE49-F238E27FC236}">
                <a16:creationId xmlns:a16="http://schemas.microsoft.com/office/drawing/2014/main" id="{6261E1C4-2397-A2B0-A33D-7085697F6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040213"/>
          </a:xfrm>
        </p:spPr>
        <p:txBody>
          <a:bodyPr/>
          <a:lstStyle/>
          <a:p>
            <a:r>
              <a:rPr lang="en-US" altLang="ja-JP" sz="2800" b="1" dirty="0"/>
              <a:t>AS / OMC</a:t>
            </a:r>
            <a:br>
              <a:rPr lang="en-US" altLang="ja-JP" sz="2400" dirty="0"/>
            </a:br>
            <a:r>
              <a:rPr lang="en-US" altLang="ja-JP" sz="2000" dirty="0"/>
              <a:t>  - Basic 3D layout design completed. 3D CAD: </a:t>
            </a:r>
            <a:r>
              <a:rPr lang="en-US" altLang="ja-JP" sz="2000" dirty="0">
                <a:hlinkClick r:id="rId3"/>
              </a:rPr>
              <a:t>JGW-D2516705</a:t>
            </a:r>
            <a:br>
              <a:rPr lang="en-US" altLang="ja-JP" sz="2000" dirty="0">
                <a:hlinkClick r:id="rId3"/>
              </a:rPr>
            </a:br>
            <a:r>
              <a:rPr lang="en-US" altLang="ja-JP" sz="2000" dirty="0"/>
              <a:t>  - Periscope design started </a:t>
            </a:r>
            <a:br>
              <a:rPr lang="en-US" altLang="ja-JP" sz="2000" dirty="0"/>
            </a:br>
            <a:r>
              <a:rPr lang="en-US" altLang="ja-JP" sz="2000" dirty="0"/>
              <a:t>      (following </a:t>
            </a:r>
            <a:r>
              <a:rPr lang="en-US" altLang="ja-JP" sz="2000" dirty="0">
                <a:hlinkClick r:id="rId4" tooltip="LIGO-D1201410-v1"/>
              </a:rPr>
              <a:t>LIGO-D1201410</a:t>
            </a:r>
            <a:r>
              <a:rPr lang="en-US" altLang="ja-JP" sz="2000" dirty="0"/>
              <a:t>)</a:t>
            </a:r>
            <a:br>
              <a:rPr lang="en-US" altLang="ja-JP" sz="2000" dirty="0"/>
            </a:br>
            <a:r>
              <a:rPr lang="en-US" altLang="ja-JP" sz="2000" dirty="0"/>
              <a:t>  - Layout CAD need to be updated to include </a:t>
            </a:r>
            <a:br>
              <a:rPr lang="en-US" altLang="ja-JP" sz="2000" dirty="0"/>
            </a:br>
            <a:r>
              <a:rPr lang="en-US" altLang="ja-JP" sz="2000" dirty="0"/>
              <a:t>      fast beam shutter (and new OFI location),</a:t>
            </a:r>
            <a:br>
              <a:rPr lang="en-US" altLang="ja-JP" sz="2000" dirty="0"/>
            </a:br>
            <a:r>
              <a:rPr lang="en-US" altLang="ja-JP" sz="2000" dirty="0"/>
              <a:t>      beam diverter,</a:t>
            </a:r>
            <a:br>
              <a:rPr lang="en-US" altLang="ja-JP" sz="2000" dirty="0"/>
            </a:br>
            <a:r>
              <a:rPr lang="en-US" altLang="ja-JP" sz="2000" dirty="0"/>
              <a:t>      periscopes,</a:t>
            </a:r>
            <a:br>
              <a:rPr lang="en-US" altLang="ja-JP" sz="2000" dirty="0"/>
            </a:br>
            <a:r>
              <a:rPr lang="en-US" altLang="ja-JP" sz="2000" dirty="0"/>
              <a:t>      base plate for RF QPD paths,</a:t>
            </a:r>
            <a:br>
              <a:rPr lang="en-US" altLang="ja-JP" sz="2000" dirty="0"/>
            </a:br>
            <a:r>
              <a:rPr lang="en-US" altLang="ja-JP" sz="2000" dirty="0"/>
              <a:t>      beam dumps</a:t>
            </a:r>
            <a:br>
              <a:rPr lang="en-US" altLang="ja-JP" sz="2000" dirty="0"/>
            </a:br>
            <a:r>
              <a:rPr lang="en-US" altLang="ja-JP" sz="2000" dirty="0"/>
              <a:t>  - Need to align with new OMC vibration isolation table design</a:t>
            </a:r>
          </a:p>
          <a:p>
            <a:r>
              <a:rPr lang="en-US" altLang="ja-JP" sz="2800" b="1" dirty="0"/>
              <a:t>REFL</a:t>
            </a:r>
            <a:br>
              <a:rPr lang="en-US" altLang="ja-JP" sz="2400" dirty="0"/>
            </a:br>
            <a:r>
              <a:rPr lang="en-US" altLang="ja-JP" sz="2000" dirty="0"/>
              <a:t>  - Basic layout design completed in 2D. </a:t>
            </a:r>
            <a:r>
              <a:rPr lang="en-US" altLang="ja-JP" sz="2000" dirty="0">
                <a:hlinkClick r:id="rId5"/>
              </a:rPr>
              <a:t>JGW-G2516702</a:t>
            </a:r>
            <a:br>
              <a:rPr lang="en-US" altLang="ja-JP" sz="2000" dirty="0"/>
            </a:br>
            <a:r>
              <a:rPr lang="en-US" altLang="ja-JP" sz="2000" dirty="0"/>
              <a:t>  - Need to start designing new vacuum tank</a:t>
            </a:r>
            <a:br>
              <a:rPr lang="en-US" altLang="ja-JP" sz="2000" dirty="0"/>
            </a:br>
            <a:r>
              <a:rPr lang="en-US" altLang="ja-JP" sz="2000" dirty="0"/>
              <a:t>    (Now assuming φ 800mm tank on REFL table)</a:t>
            </a:r>
          </a:p>
          <a:p>
            <a:r>
              <a:rPr lang="en-US" altLang="ja-JP" sz="2800" b="1" dirty="0"/>
              <a:t>POP</a:t>
            </a:r>
            <a:br>
              <a:rPr lang="en-US" altLang="ja-JP" sz="2400" dirty="0"/>
            </a:br>
            <a:r>
              <a:rPr lang="en-US" altLang="ja-JP" sz="2000" dirty="0"/>
              <a:t>  - Started layout design based on </a:t>
            </a:r>
            <a:r>
              <a:rPr lang="en-US" altLang="ja-JP" sz="2000" dirty="0">
                <a:hlinkClick r:id="rId6"/>
              </a:rPr>
              <a:t>JGW-T2416178</a:t>
            </a:r>
            <a:endParaRPr lang="en-US" altLang="ja-JP" sz="2000" dirty="0"/>
          </a:p>
          <a:p>
            <a:endParaRPr lang="en-US" altLang="ja-JP" sz="2400" dirty="0"/>
          </a:p>
        </p:txBody>
      </p:sp>
      <p:sp>
        <p:nvSpPr>
          <p:cNvPr id="7172" name="スライド番号プレースホルダ 3">
            <a:extLst>
              <a:ext uri="{FF2B5EF4-FFF2-40B4-BE49-F238E27FC236}">
                <a16:creationId xmlns:a16="http://schemas.microsoft.com/office/drawing/2014/main" id="{07C756FD-ABDB-F7DB-7AF5-F770ACDA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BB3CFB-A3FE-4A77-AAE0-29E7A2CADF6C}" type="slidenum">
              <a:rPr lang="ja-JP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1200" dirty="0">
              <a:solidFill>
                <a:srgbClr val="898989"/>
              </a:solidFill>
            </a:endParaRPr>
          </a:p>
        </p:txBody>
      </p:sp>
      <p:pic>
        <p:nvPicPr>
          <p:cNvPr id="7173" name="図 4" descr="ダイアグラム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B4C4AD54-4033-687F-1DEC-3FB450D1E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73238"/>
            <a:ext cx="2411412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wrap="square" rtlCol="0">
        <a:spAutoFit/>
      </a:bodyPr>
      <a:lstStyle>
        <a:defPPr algn="ctr"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35824</TotalTime>
  <Words>306</Words>
  <Application>Microsoft Office PowerPoint</Application>
  <PresentationFormat>画面に合わせる (4:3)</PresentationFormat>
  <Paragraphs>17</Paragraphs>
  <Slides>3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Arial</vt:lpstr>
      <vt:lpstr>ＭＳ Ｐゴシック</vt:lpstr>
      <vt:lpstr>Helvetica</vt:lpstr>
      <vt:lpstr>HG丸ｺﾞｼｯｸM-PRO</vt:lpstr>
      <vt:lpstr>Calibri</vt:lpstr>
      <vt:lpstr>Office テーマ</vt:lpstr>
      <vt:lpstr>Status report for in-Vac PD and QPD enclosure and layout design</vt:lpstr>
      <vt:lpstr>Status of Fabrication</vt:lpstr>
      <vt:lpstr>Status of Layout Design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Black Tube for AS Port</dc:title>
  <dc:creator>yuta</dc:creator>
  <cp:lastModifiedBy>道村　唯太</cp:lastModifiedBy>
  <cp:revision>2070</cp:revision>
  <dcterms:created xsi:type="dcterms:W3CDTF">2010-03-08T07:48:03Z</dcterms:created>
  <dcterms:modified xsi:type="dcterms:W3CDTF">2025-07-30T05:35:10Z</dcterms:modified>
</cp:coreProperties>
</file>