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0279975" cy="42808525"/>
  <p:notesSz cx="6805613" cy="9939338"/>
  <p:defaultTextStyle>
    <a:defPPr>
      <a:defRPr lang="ja-JP"/>
    </a:defPPr>
    <a:lvl1pPr algn="l" rtl="0" eaLnBrk="0" fontAlgn="base" hangingPunct="0">
      <a:spcBef>
        <a:spcPct val="0"/>
      </a:spcBef>
      <a:spcAft>
        <a:spcPct val="0"/>
      </a:spcAft>
      <a:defRPr kumimoji="1" sz="3100" kern="1200">
        <a:solidFill>
          <a:schemeClr val="tx1"/>
        </a:solidFill>
        <a:latin typeface="Tahoma" panose="020B0604030504040204" pitchFamily="34" charset="0"/>
        <a:ea typeface="HGP創英角ｺﾞｼｯｸUB" panose="020B0900000000000000" pitchFamily="50" charset="-128"/>
        <a:cs typeface="+mn-cs"/>
      </a:defRPr>
    </a:lvl1pPr>
    <a:lvl2pPr marL="496888" indent="-39688" algn="l" rtl="0" eaLnBrk="0" fontAlgn="base" hangingPunct="0">
      <a:spcBef>
        <a:spcPct val="0"/>
      </a:spcBef>
      <a:spcAft>
        <a:spcPct val="0"/>
      </a:spcAft>
      <a:defRPr kumimoji="1" sz="3100" kern="1200">
        <a:solidFill>
          <a:schemeClr val="tx1"/>
        </a:solidFill>
        <a:latin typeface="Tahoma" panose="020B0604030504040204" pitchFamily="34" charset="0"/>
        <a:ea typeface="HGP創英角ｺﾞｼｯｸUB" panose="020B0900000000000000" pitchFamily="50" charset="-128"/>
        <a:cs typeface="+mn-cs"/>
      </a:defRPr>
    </a:lvl2pPr>
    <a:lvl3pPr marL="995363" indent="-80963" algn="l" rtl="0" eaLnBrk="0" fontAlgn="base" hangingPunct="0">
      <a:spcBef>
        <a:spcPct val="0"/>
      </a:spcBef>
      <a:spcAft>
        <a:spcPct val="0"/>
      </a:spcAft>
      <a:defRPr kumimoji="1" sz="3100" kern="1200">
        <a:solidFill>
          <a:schemeClr val="tx1"/>
        </a:solidFill>
        <a:latin typeface="Tahoma" panose="020B0604030504040204" pitchFamily="34" charset="0"/>
        <a:ea typeface="HGP創英角ｺﾞｼｯｸUB" panose="020B0900000000000000" pitchFamily="50" charset="-128"/>
        <a:cs typeface="+mn-cs"/>
      </a:defRPr>
    </a:lvl3pPr>
    <a:lvl4pPr marL="1493838" indent="-122238" algn="l" rtl="0" eaLnBrk="0" fontAlgn="base" hangingPunct="0">
      <a:spcBef>
        <a:spcPct val="0"/>
      </a:spcBef>
      <a:spcAft>
        <a:spcPct val="0"/>
      </a:spcAft>
      <a:defRPr kumimoji="1" sz="3100" kern="1200">
        <a:solidFill>
          <a:schemeClr val="tx1"/>
        </a:solidFill>
        <a:latin typeface="Tahoma" panose="020B0604030504040204" pitchFamily="34" charset="0"/>
        <a:ea typeface="HGP創英角ｺﾞｼｯｸUB" panose="020B0900000000000000" pitchFamily="50" charset="-128"/>
        <a:cs typeface="+mn-cs"/>
      </a:defRPr>
    </a:lvl4pPr>
    <a:lvl5pPr marL="1992313" indent="-163513" algn="l" rtl="0" eaLnBrk="0" fontAlgn="base" hangingPunct="0">
      <a:spcBef>
        <a:spcPct val="0"/>
      </a:spcBef>
      <a:spcAft>
        <a:spcPct val="0"/>
      </a:spcAft>
      <a:defRPr kumimoji="1" sz="3100" kern="1200">
        <a:solidFill>
          <a:schemeClr val="tx1"/>
        </a:solidFill>
        <a:latin typeface="Tahoma" panose="020B0604030504040204" pitchFamily="34" charset="0"/>
        <a:ea typeface="HGP創英角ｺﾞｼｯｸUB" panose="020B0900000000000000" pitchFamily="50" charset="-128"/>
        <a:cs typeface="+mn-cs"/>
      </a:defRPr>
    </a:lvl5pPr>
    <a:lvl6pPr marL="2286000" algn="l" defTabSz="914400" rtl="0" eaLnBrk="1" latinLnBrk="0" hangingPunct="1">
      <a:defRPr kumimoji="1" sz="3100" kern="1200">
        <a:solidFill>
          <a:schemeClr val="tx1"/>
        </a:solidFill>
        <a:latin typeface="Tahoma" panose="020B0604030504040204" pitchFamily="34" charset="0"/>
        <a:ea typeface="HGP創英角ｺﾞｼｯｸUB" panose="020B0900000000000000" pitchFamily="50" charset="-128"/>
        <a:cs typeface="+mn-cs"/>
      </a:defRPr>
    </a:lvl6pPr>
    <a:lvl7pPr marL="2743200" algn="l" defTabSz="914400" rtl="0" eaLnBrk="1" latinLnBrk="0" hangingPunct="1">
      <a:defRPr kumimoji="1" sz="3100" kern="1200">
        <a:solidFill>
          <a:schemeClr val="tx1"/>
        </a:solidFill>
        <a:latin typeface="Tahoma" panose="020B0604030504040204" pitchFamily="34" charset="0"/>
        <a:ea typeface="HGP創英角ｺﾞｼｯｸUB" panose="020B0900000000000000" pitchFamily="50" charset="-128"/>
        <a:cs typeface="+mn-cs"/>
      </a:defRPr>
    </a:lvl7pPr>
    <a:lvl8pPr marL="3200400" algn="l" defTabSz="914400" rtl="0" eaLnBrk="1" latinLnBrk="0" hangingPunct="1">
      <a:defRPr kumimoji="1" sz="3100" kern="1200">
        <a:solidFill>
          <a:schemeClr val="tx1"/>
        </a:solidFill>
        <a:latin typeface="Tahoma" panose="020B0604030504040204" pitchFamily="34" charset="0"/>
        <a:ea typeface="HGP創英角ｺﾞｼｯｸUB" panose="020B0900000000000000" pitchFamily="50" charset="-128"/>
        <a:cs typeface="+mn-cs"/>
      </a:defRPr>
    </a:lvl8pPr>
    <a:lvl9pPr marL="3657600" algn="l" defTabSz="914400" rtl="0" eaLnBrk="1" latinLnBrk="0" hangingPunct="1">
      <a:defRPr kumimoji="1" sz="3100" kern="1200">
        <a:solidFill>
          <a:schemeClr val="tx1"/>
        </a:solidFill>
        <a:latin typeface="Tahoma" panose="020B0604030504040204" pitchFamily="34" charset="0"/>
        <a:ea typeface="HGP創英角ｺﾞｼｯｸUB" panose="020B0900000000000000" pitchFamily="50" charset="-128"/>
        <a:cs typeface="+mn-cs"/>
      </a:defRPr>
    </a:lvl9pPr>
  </p:defaultTextStyle>
  <p:extLst>
    <p:ext uri="{EFAFB233-063F-42B5-8137-9DF3F51BA10A}">
      <p15:sldGuideLst xmlns:p15="http://schemas.microsoft.com/office/powerpoint/2012/main">
        <p15:guide id="1" orient="horz" pos="13484">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0BD"/>
    <a:srgbClr val="32CD32"/>
    <a:srgbClr val="FFA200"/>
    <a:srgbClr val="08C0C0"/>
    <a:srgbClr val="4AAE4A"/>
    <a:srgbClr val="FFB73A"/>
    <a:srgbClr val="FF7D0B"/>
    <a:srgbClr val="007C00"/>
    <a:srgbClr val="9567BD"/>
    <a:srgbClr val="0F6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457" autoAdjust="0"/>
    <p:restoredTop sz="93318" autoAdjust="0"/>
  </p:normalViewPr>
  <p:slideViewPr>
    <p:cSldViewPr>
      <p:cViewPr>
        <p:scale>
          <a:sx n="21" d="100"/>
          <a:sy n="21" d="100"/>
        </p:scale>
        <p:origin x="1407" y="-1089"/>
      </p:cViewPr>
      <p:guideLst>
        <p:guide orient="horz" pos="13484"/>
        <p:guide pos="9537"/>
      </p:guideLst>
    </p:cSldViewPr>
  </p:slideViewPr>
  <p:notesTextViewPr>
    <p:cViewPr>
      <p:scale>
        <a:sx n="400" d="100"/>
        <a:sy n="4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D2368EF-C221-D6F1-10C8-CA553A3798B6}"/>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a:extLst>
              <a:ext uri="{FF2B5EF4-FFF2-40B4-BE49-F238E27FC236}">
                <a16:creationId xmlns:a16="http://schemas.microsoft.com/office/drawing/2014/main" id="{AA8D645A-F220-DF4F-1237-1E3E7250B9B5}"/>
              </a:ext>
            </a:extLst>
          </p:cNvPr>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pPr>
              <a:defRPr/>
            </a:pPr>
            <a:fld id="{34243E9C-C02A-42FB-B9D4-CB3DCA921ADE}" type="datetimeFigureOut">
              <a:rPr lang="ja-JP" altLang="en-US"/>
              <a:pPr>
                <a:defRPr/>
              </a:pPr>
              <a:t>2025/5/16</a:t>
            </a:fld>
            <a:endParaRPr lang="ja-JP" altLang="en-US"/>
          </a:p>
        </p:txBody>
      </p:sp>
      <p:sp>
        <p:nvSpPr>
          <p:cNvPr id="4" name="スライド イメージ プレースホルダー 3">
            <a:extLst>
              <a:ext uri="{FF2B5EF4-FFF2-40B4-BE49-F238E27FC236}">
                <a16:creationId xmlns:a16="http://schemas.microsoft.com/office/drawing/2014/main" id="{BE8FECC5-43D9-50C9-5B36-B2E4ADAA2673}"/>
              </a:ext>
            </a:extLst>
          </p:cNvPr>
          <p:cNvSpPr>
            <a:spLocks noGrp="1" noRot="1" noChangeAspect="1"/>
          </p:cNvSpPr>
          <p:nvPr>
            <p:ph type="sldImg" idx="2"/>
          </p:nvPr>
        </p:nvSpPr>
        <p:spPr>
          <a:xfrm>
            <a:off x="2216150" y="1243013"/>
            <a:ext cx="2373313" cy="335438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6843F619-8BD7-6976-C1B7-37B216C210B1}"/>
              </a:ext>
            </a:extLst>
          </p:cNvPr>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5505E6B7-D9F4-71D3-3D7D-714A0F2F50A3}"/>
              </a:ext>
            </a:extLst>
          </p:cNvPr>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a:extLst>
              <a:ext uri="{FF2B5EF4-FFF2-40B4-BE49-F238E27FC236}">
                <a16:creationId xmlns:a16="http://schemas.microsoft.com/office/drawing/2014/main" id="{A5759A3F-4465-A326-A446-404CF3EC67FD}"/>
              </a:ext>
            </a:extLst>
          </p:cNvPr>
          <p:cNvSpPr>
            <a:spLocks noGrp="1"/>
          </p:cNvSpPr>
          <p:nvPr>
            <p:ph type="sldNum" sz="quarter" idx="5"/>
          </p:nvPr>
        </p:nvSpPr>
        <p:spPr>
          <a:xfrm>
            <a:off x="3854450" y="9440863"/>
            <a:ext cx="2949575"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20F840F-B4D4-42AF-9697-12377B8CF6B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a:extLst>
              <a:ext uri="{FF2B5EF4-FFF2-40B4-BE49-F238E27FC236}">
                <a16:creationId xmlns:a16="http://schemas.microsoft.com/office/drawing/2014/main" id="{5D924DDF-8A26-1419-5AE7-D92B7579B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a:extLst>
              <a:ext uri="{FF2B5EF4-FFF2-40B4-BE49-F238E27FC236}">
                <a16:creationId xmlns:a16="http://schemas.microsoft.com/office/drawing/2014/main" id="{18AB4D89-53F6-6C3E-5CEC-985A3F3C0D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4100" name="スライド番号プレースホルダー 3">
            <a:extLst>
              <a:ext uri="{FF2B5EF4-FFF2-40B4-BE49-F238E27FC236}">
                <a16:creationId xmlns:a16="http://schemas.microsoft.com/office/drawing/2014/main" id="{41F0F7CD-B2E9-A9DD-45D8-26D0F81F40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9D7960-1BA6-46E4-9F31-B6F9BF636B1C}" type="slidenum">
              <a:rPr lang="ja-JP" altLang="en-US"/>
              <a:pPr/>
              <a:t>1</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736" y="13298654"/>
            <a:ext cx="25738504" cy="9175093"/>
          </a:xfrm>
        </p:spPr>
        <p:txBody>
          <a:bodyPr/>
          <a:lstStyle/>
          <a:p>
            <a:r>
              <a:rPr lang="ja-JP" altLang="en-US"/>
              <a:t>マスタ タイトルの書式設定</a:t>
            </a:r>
          </a:p>
        </p:txBody>
      </p:sp>
      <p:sp>
        <p:nvSpPr>
          <p:cNvPr id="3" name="サブタイトル 2"/>
          <p:cNvSpPr>
            <a:spLocks noGrp="1"/>
          </p:cNvSpPr>
          <p:nvPr>
            <p:ph type="subTitle" idx="1"/>
          </p:nvPr>
        </p:nvSpPr>
        <p:spPr>
          <a:xfrm>
            <a:off x="4541471" y="24257650"/>
            <a:ext cx="21197034" cy="10940128"/>
          </a:xfrm>
        </p:spPr>
        <p:txBody>
          <a:bodyPr/>
          <a:lstStyle>
            <a:lvl1pPr marL="0" indent="0" algn="ctr">
              <a:buNone/>
              <a:defRPr/>
            </a:lvl1pPr>
            <a:lvl2pPr marL="498302" indent="0" algn="ctr">
              <a:buNone/>
              <a:defRPr/>
            </a:lvl2pPr>
            <a:lvl3pPr marL="996605" indent="0" algn="ctr">
              <a:buNone/>
              <a:defRPr/>
            </a:lvl3pPr>
            <a:lvl4pPr marL="1494907" indent="0" algn="ctr">
              <a:buNone/>
              <a:defRPr/>
            </a:lvl4pPr>
            <a:lvl5pPr marL="1993209" indent="0" algn="ctr">
              <a:buNone/>
              <a:defRPr/>
            </a:lvl5pPr>
            <a:lvl6pPr marL="2491511" indent="0" algn="ctr">
              <a:buNone/>
              <a:defRPr/>
            </a:lvl6pPr>
            <a:lvl7pPr marL="2989814" indent="0" algn="ctr">
              <a:buNone/>
              <a:defRPr/>
            </a:lvl7pPr>
            <a:lvl8pPr marL="3488116" indent="0" algn="ctr">
              <a:buNone/>
              <a:defRPr/>
            </a:lvl8pPr>
            <a:lvl9pPr marL="3986418"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53CD327B-A2E1-8703-B216-E0C50678095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40944A1-A5CF-F7A4-9E48-692B4FCFE67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FE69AD8-FC3D-D54B-5B93-5255B9074EF5}"/>
              </a:ext>
            </a:extLst>
          </p:cNvPr>
          <p:cNvSpPr>
            <a:spLocks noGrp="1" noChangeArrowheads="1"/>
          </p:cNvSpPr>
          <p:nvPr>
            <p:ph type="sldNum" sz="quarter" idx="12"/>
          </p:nvPr>
        </p:nvSpPr>
        <p:spPr>
          <a:ln/>
        </p:spPr>
        <p:txBody>
          <a:bodyPr/>
          <a:lstStyle>
            <a:lvl1pPr>
              <a:defRPr/>
            </a:lvl1pPr>
          </a:lstStyle>
          <a:p>
            <a:pPr>
              <a:defRPr/>
            </a:pPr>
            <a:fld id="{35E9F4BE-F005-4E76-8868-EA52ADE03479}" type="slidenum">
              <a:rPr lang="en-US" altLang="ja-JP"/>
              <a:pPr>
                <a:defRPr/>
              </a:pPr>
              <a:t>‹#›</a:t>
            </a:fld>
            <a:endParaRPr lang="en-US" altLang="ja-JP"/>
          </a:p>
        </p:txBody>
      </p:sp>
    </p:spTree>
    <p:extLst>
      <p:ext uri="{BB962C8B-B14F-4D97-AF65-F5344CB8AC3E}">
        <p14:creationId xmlns:p14="http://schemas.microsoft.com/office/powerpoint/2010/main" val="358947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54CE113-780C-F74D-BC57-91856B56DCE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F85B265-9B13-DA07-33CA-7FDF6B1557E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689EA27-307A-2184-AFF8-806B70480B1E}"/>
              </a:ext>
            </a:extLst>
          </p:cNvPr>
          <p:cNvSpPr>
            <a:spLocks noGrp="1" noChangeArrowheads="1"/>
          </p:cNvSpPr>
          <p:nvPr>
            <p:ph type="sldNum" sz="quarter" idx="12"/>
          </p:nvPr>
        </p:nvSpPr>
        <p:spPr>
          <a:ln/>
        </p:spPr>
        <p:txBody>
          <a:bodyPr/>
          <a:lstStyle>
            <a:lvl1pPr>
              <a:defRPr/>
            </a:lvl1pPr>
          </a:lstStyle>
          <a:p>
            <a:pPr>
              <a:defRPr/>
            </a:pPr>
            <a:fld id="{41E5C0C3-BFA0-4E80-8975-D0E1EADEB7D4}" type="slidenum">
              <a:rPr lang="en-US" altLang="ja-JP"/>
              <a:pPr>
                <a:defRPr/>
              </a:pPr>
              <a:t>‹#›</a:t>
            </a:fld>
            <a:endParaRPr lang="en-US" altLang="ja-JP"/>
          </a:p>
        </p:txBody>
      </p:sp>
    </p:spTree>
    <p:extLst>
      <p:ext uri="{BB962C8B-B14F-4D97-AF65-F5344CB8AC3E}">
        <p14:creationId xmlns:p14="http://schemas.microsoft.com/office/powerpoint/2010/main" val="54411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53945" y="1715291"/>
            <a:ext cx="6812206" cy="36523698"/>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513824" y="1715291"/>
            <a:ext cx="20271919" cy="36523698"/>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52A2968-A7AD-6926-DC19-321DABD9FE3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8F2679E-8E1F-F5EA-9A08-7237E214412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93947DA-E05A-69E5-F786-568E4C7E729D}"/>
              </a:ext>
            </a:extLst>
          </p:cNvPr>
          <p:cNvSpPr>
            <a:spLocks noGrp="1" noChangeArrowheads="1"/>
          </p:cNvSpPr>
          <p:nvPr>
            <p:ph type="sldNum" sz="quarter" idx="12"/>
          </p:nvPr>
        </p:nvSpPr>
        <p:spPr>
          <a:ln/>
        </p:spPr>
        <p:txBody>
          <a:bodyPr/>
          <a:lstStyle>
            <a:lvl1pPr>
              <a:defRPr/>
            </a:lvl1pPr>
          </a:lstStyle>
          <a:p>
            <a:pPr>
              <a:defRPr/>
            </a:pPr>
            <a:fld id="{E324F57A-7CCE-45D9-93F5-55DF1658D436}" type="slidenum">
              <a:rPr lang="en-US" altLang="ja-JP"/>
              <a:pPr>
                <a:defRPr/>
              </a:pPr>
              <a:t>‹#›</a:t>
            </a:fld>
            <a:endParaRPr lang="en-US" altLang="ja-JP"/>
          </a:p>
        </p:txBody>
      </p:sp>
    </p:spTree>
    <p:extLst>
      <p:ext uri="{BB962C8B-B14F-4D97-AF65-F5344CB8AC3E}">
        <p14:creationId xmlns:p14="http://schemas.microsoft.com/office/powerpoint/2010/main" val="424369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2F53C0E-B122-ECDF-07C2-F784E1833BA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644D30D-2CCE-5BB5-F22E-59E2BEF8B56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75F084A-4DEE-333E-C6E4-7CA2134326CC}"/>
              </a:ext>
            </a:extLst>
          </p:cNvPr>
          <p:cNvSpPr>
            <a:spLocks noGrp="1" noChangeArrowheads="1"/>
          </p:cNvSpPr>
          <p:nvPr>
            <p:ph type="sldNum" sz="quarter" idx="12"/>
          </p:nvPr>
        </p:nvSpPr>
        <p:spPr>
          <a:ln/>
        </p:spPr>
        <p:txBody>
          <a:bodyPr/>
          <a:lstStyle>
            <a:lvl1pPr>
              <a:defRPr/>
            </a:lvl1pPr>
          </a:lstStyle>
          <a:p>
            <a:pPr>
              <a:defRPr/>
            </a:pPr>
            <a:fld id="{82B4331B-133A-42A6-BF0D-C99DD59803F7}" type="slidenum">
              <a:rPr lang="en-US" altLang="ja-JP"/>
              <a:pPr>
                <a:defRPr/>
              </a:pPr>
              <a:t>‹#›</a:t>
            </a:fld>
            <a:endParaRPr lang="en-US" altLang="ja-JP"/>
          </a:p>
        </p:txBody>
      </p:sp>
    </p:spTree>
    <p:extLst>
      <p:ext uri="{BB962C8B-B14F-4D97-AF65-F5344CB8AC3E}">
        <p14:creationId xmlns:p14="http://schemas.microsoft.com/office/powerpoint/2010/main" val="381046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632" y="27508127"/>
            <a:ext cx="25738504" cy="8502698"/>
          </a:xfrm>
        </p:spPr>
        <p:txBody>
          <a:bodyPr anchor="t"/>
          <a:lstStyle>
            <a:lvl1pPr algn="l">
              <a:defRPr sz="4400" b="1" cap="all"/>
            </a:lvl1pPr>
          </a:lstStyle>
          <a:p>
            <a:r>
              <a:rPr lang="ja-JP" altLang="en-US"/>
              <a:t>マスタ タイトルの書式設定</a:t>
            </a:r>
          </a:p>
        </p:txBody>
      </p:sp>
      <p:sp>
        <p:nvSpPr>
          <p:cNvPr id="3" name="テキスト プレースホルダ 2"/>
          <p:cNvSpPr>
            <a:spLocks noGrp="1"/>
          </p:cNvSpPr>
          <p:nvPr>
            <p:ph type="body" idx="1"/>
          </p:nvPr>
        </p:nvSpPr>
        <p:spPr>
          <a:xfrm>
            <a:off x="2391632" y="18144352"/>
            <a:ext cx="25738504" cy="9363776"/>
          </a:xfrm>
        </p:spPr>
        <p:txBody>
          <a:bodyPr anchor="b"/>
          <a:lstStyle>
            <a:lvl1pPr marL="0" indent="0">
              <a:buNone/>
              <a:defRPr sz="2200"/>
            </a:lvl1pPr>
            <a:lvl2pPr marL="498302" indent="0">
              <a:buNone/>
              <a:defRPr sz="2000"/>
            </a:lvl2pPr>
            <a:lvl3pPr marL="996605" indent="0">
              <a:buNone/>
              <a:defRPr sz="1700"/>
            </a:lvl3pPr>
            <a:lvl4pPr marL="1494907" indent="0">
              <a:buNone/>
              <a:defRPr sz="1500"/>
            </a:lvl4pPr>
            <a:lvl5pPr marL="1993209" indent="0">
              <a:buNone/>
              <a:defRPr sz="1500"/>
            </a:lvl5pPr>
            <a:lvl6pPr marL="2491511" indent="0">
              <a:buNone/>
              <a:defRPr sz="1500"/>
            </a:lvl6pPr>
            <a:lvl7pPr marL="2989814" indent="0">
              <a:buNone/>
              <a:defRPr sz="1500"/>
            </a:lvl7pPr>
            <a:lvl8pPr marL="3488116" indent="0">
              <a:buNone/>
              <a:defRPr sz="1500"/>
            </a:lvl8pPr>
            <a:lvl9pPr marL="3986418" indent="0">
              <a:buNone/>
              <a:defRPr sz="15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E9F004DC-D2CB-79F1-6C54-93A29D18520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6E6507B-0684-34F2-8316-388BE3828E1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1DD7CCE-0D89-97A4-F4BF-256C8BE9D265}"/>
              </a:ext>
            </a:extLst>
          </p:cNvPr>
          <p:cNvSpPr>
            <a:spLocks noGrp="1" noChangeArrowheads="1"/>
          </p:cNvSpPr>
          <p:nvPr>
            <p:ph type="sldNum" sz="quarter" idx="12"/>
          </p:nvPr>
        </p:nvSpPr>
        <p:spPr>
          <a:ln/>
        </p:spPr>
        <p:txBody>
          <a:bodyPr/>
          <a:lstStyle>
            <a:lvl1pPr>
              <a:defRPr/>
            </a:lvl1pPr>
          </a:lstStyle>
          <a:p>
            <a:pPr>
              <a:defRPr/>
            </a:pPr>
            <a:fld id="{FDF1BAF8-C994-4772-9D09-E67B20260243}" type="slidenum">
              <a:rPr lang="en-US" altLang="ja-JP"/>
              <a:pPr>
                <a:defRPr/>
              </a:pPr>
              <a:t>‹#›</a:t>
            </a:fld>
            <a:endParaRPr lang="en-US" altLang="ja-JP"/>
          </a:p>
        </p:txBody>
      </p:sp>
    </p:spTree>
    <p:extLst>
      <p:ext uri="{BB962C8B-B14F-4D97-AF65-F5344CB8AC3E}">
        <p14:creationId xmlns:p14="http://schemas.microsoft.com/office/powerpoint/2010/main" val="409407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513824" y="9988142"/>
            <a:ext cx="13542063" cy="2825084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15224090" y="9988142"/>
            <a:ext cx="13542062" cy="2825084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E120E0F9-EA65-4A1B-F682-AB99D245F1F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98D04E3-816D-50C2-9DA0-18CA4B71B59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143C41E-5F9A-548C-95BE-929CA2EE08F9}"/>
              </a:ext>
            </a:extLst>
          </p:cNvPr>
          <p:cNvSpPr>
            <a:spLocks noGrp="1" noChangeArrowheads="1"/>
          </p:cNvSpPr>
          <p:nvPr>
            <p:ph type="sldNum" sz="quarter" idx="12"/>
          </p:nvPr>
        </p:nvSpPr>
        <p:spPr>
          <a:ln/>
        </p:spPr>
        <p:txBody>
          <a:bodyPr/>
          <a:lstStyle>
            <a:lvl1pPr>
              <a:defRPr/>
            </a:lvl1pPr>
          </a:lstStyle>
          <a:p>
            <a:pPr>
              <a:defRPr/>
            </a:pPr>
            <a:fld id="{9C3E9400-FEC9-4CBA-B8B7-309370CB49F9}" type="slidenum">
              <a:rPr lang="en-US" altLang="ja-JP"/>
              <a:pPr>
                <a:defRPr/>
              </a:pPr>
              <a:t>‹#›</a:t>
            </a:fld>
            <a:endParaRPr lang="en-US" altLang="ja-JP"/>
          </a:p>
        </p:txBody>
      </p:sp>
    </p:spTree>
    <p:extLst>
      <p:ext uri="{BB962C8B-B14F-4D97-AF65-F5344CB8AC3E}">
        <p14:creationId xmlns:p14="http://schemas.microsoft.com/office/powerpoint/2010/main" val="187098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824" y="1713576"/>
            <a:ext cx="27252328" cy="7135612"/>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1513824" y="9581617"/>
            <a:ext cx="13379116" cy="3994914"/>
          </a:xfrm>
        </p:spPr>
        <p:txBody>
          <a:bodyPr anchor="b"/>
          <a:lstStyle>
            <a:lvl1pPr marL="0" indent="0">
              <a:buNone/>
              <a:defRPr sz="2600" b="1"/>
            </a:lvl1pPr>
            <a:lvl2pPr marL="498302" indent="0">
              <a:buNone/>
              <a:defRPr sz="2200" b="1"/>
            </a:lvl2pPr>
            <a:lvl3pPr marL="996605" indent="0">
              <a:buNone/>
              <a:defRPr sz="2000" b="1"/>
            </a:lvl3pPr>
            <a:lvl4pPr marL="1494907" indent="0">
              <a:buNone/>
              <a:defRPr sz="1700" b="1"/>
            </a:lvl4pPr>
            <a:lvl5pPr marL="1993209" indent="0">
              <a:buNone/>
              <a:defRPr sz="1700" b="1"/>
            </a:lvl5pPr>
            <a:lvl6pPr marL="2491511" indent="0">
              <a:buNone/>
              <a:defRPr sz="1700" b="1"/>
            </a:lvl6pPr>
            <a:lvl7pPr marL="2989814" indent="0">
              <a:buNone/>
              <a:defRPr sz="1700" b="1"/>
            </a:lvl7pPr>
            <a:lvl8pPr marL="3488116" indent="0">
              <a:buNone/>
              <a:defRPr sz="1700" b="1"/>
            </a:lvl8pPr>
            <a:lvl9pPr marL="3986418" indent="0">
              <a:buNone/>
              <a:defRPr sz="17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1513824" y="13576531"/>
            <a:ext cx="13379116" cy="2466417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15381779" y="9581617"/>
            <a:ext cx="13384372" cy="3994914"/>
          </a:xfrm>
        </p:spPr>
        <p:txBody>
          <a:bodyPr anchor="b"/>
          <a:lstStyle>
            <a:lvl1pPr marL="0" indent="0">
              <a:buNone/>
              <a:defRPr sz="2600" b="1"/>
            </a:lvl1pPr>
            <a:lvl2pPr marL="498302" indent="0">
              <a:buNone/>
              <a:defRPr sz="2200" b="1"/>
            </a:lvl2pPr>
            <a:lvl3pPr marL="996605" indent="0">
              <a:buNone/>
              <a:defRPr sz="2000" b="1"/>
            </a:lvl3pPr>
            <a:lvl4pPr marL="1494907" indent="0">
              <a:buNone/>
              <a:defRPr sz="1700" b="1"/>
            </a:lvl4pPr>
            <a:lvl5pPr marL="1993209" indent="0">
              <a:buNone/>
              <a:defRPr sz="1700" b="1"/>
            </a:lvl5pPr>
            <a:lvl6pPr marL="2491511" indent="0">
              <a:buNone/>
              <a:defRPr sz="1700" b="1"/>
            </a:lvl6pPr>
            <a:lvl7pPr marL="2989814" indent="0">
              <a:buNone/>
              <a:defRPr sz="1700" b="1"/>
            </a:lvl7pPr>
            <a:lvl8pPr marL="3488116" indent="0">
              <a:buNone/>
              <a:defRPr sz="1700" b="1"/>
            </a:lvl8pPr>
            <a:lvl9pPr marL="3986418" indent="0">
              <a:buNone/>
              <a:defRPr sz="17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15381779" y="13576531"/>
            <a:ext cx="13384372" cy="2466417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55EA1B05-496A-62F0-4633-C4D5942A329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3F05A2E6-EB42-7E08-DC62-BD038999C7C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C34D24A2-6617-A93A-EAF2-BE6DB98EF102}"/>
              </a:ext>
            </a:extLst>
          </p:cNvPr>
          <p:cNvSpPr>
            <a:spLocks noGrp="1" noChangeArrowheads="1"/>
          </p:cNvSpPr>
          <p:nvPr>
            <p:ph type="sldNum" sz="quarter" idx="12"/>
          </p:nvPr>
        </p:nvSpPr>
        <p:spPr>
          <a:ln/>
        </p:spPr>
        <p:txBody>
          <a:bodyPr/>
          <a:lstStyle>
            <a:lvl1pPr>
              <a:defRPr/>
            </a:lvl1pPr>
          </a:lstStyle>
          <a:p>
            <a:pPr>
              <a:defRPr/>
            </a:pPr>
            <a:fld id="{F3550432-77CF-4421-9E5D-10091370B726}" type="slidenum">
              <a:rPr lang="en-US" altLang="ja-JP"/>
              <a:pPr>
                <a:defRPr/>
              </a:pPr>
              <a:t>‹#›</a:t>
            </a:fld>
            <a:endParaRPr lang="en-US" altLang="ja-JP"/>
          </a:p>
        </p:txBody>
      </p:sp>
    </p:spTree>
    <p:extLst>
      <p:ext uri="{BB962C8B-B14F-4D97-AF65-F5344CB8AC3E}">
        <p14:creationId xmlns:p14="http://schemas.microsoft.com/office/powerpoint/2010/main" val="275498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8A595A29-7E59-64D0-9950-35BCC728FF1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FA5EFCA9-BB0C-3760-386B-E96A9CE9FD7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92454D2-BD06-399B-4C22-68D8FE963FB8}"/>
              </a:ext>
            </a:extLst>
          </p:cNvPr>
          <p:cNvSpPr>
            <a:spLocks noGrp="1" noChangeArrowheads="1"/>
          </p:cNvSpPr>
          <p:nvPr>
            <p:ph type="sldNum" sz="quarter" idx="12"/>
          </p:nvPr>
        </p:nvSpPr>
        <p:spPr>
          <a:ln/>
        </p:spPr>
        <p:txBody>
          <a:bodyPr/>
          <a:lstStyle>
            <a:lvl1pPr>
              <a:defRPr/>
            </a:lvl1pPr>
          </a:lstStyle>
          <a:p>
            <a:pPr>
              <a:defRPr/>
            </a:pPr>
            <a:fld id="{9456A362-A6C1-4B18-BE95-F6AE37A1C026}" type="slidenum">
              <a:rPr lang="en-US" altLang="ja-JP"/>
              <a:pPr>
                <a:defRPr/>
              </a:pPr>
              <a:t>‹#›</a:t>
            </a:fld>
            <a:endParaRPr lang="en-US" altLang="ja-JP"/>
          </a:p>
        </p:txBody>
      </p:sp>
    </p:spTree>
    <p:extLst>
      <p:ext uri="{BB962C8B-B14F-4D97-AF65-F5344CB8AC3E}">
        <p14:creationId xmlns:p14="http://schemas.microsoft.com/office/powerpoint/2010/main" val="175961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C2802A-EC24-33E8-D2E8-C4B8B7D4EF3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048C8720-93DF-1910-0F59-F729A5D03D8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4B332EA8-7654-669F-3792-D1BCF4548A2E}"/>
              </a:ext>
            </a:extLst>
          </p:cNvPr>
          <p:cNvSpPr>
            <a:spLocks noGrp="1" noChangeArrowheads="1"/>
          </p:cNvSpPr>
          <p:nvPr>
            <p:ph type="sldNum" sz="quarter" idx="12"/>
          </p:nvPr>
        </p:nvSpPr>
        <p:spPr>
          <a:ln/>
        </p:spPr>
        <p:txBody>
          <a:bodyPr/>
          <a:lstStyle>
            <a:lvl1pPr>
              <a:defRPr/>
            </a:lvl1pPr>
          </a:lstStyle>
          <a:p>
            <a:pPr>
              <a:defRPr/>
            </a:pPr>
            <a:fld id="{F514EC3A-B68A-4309-AD93-20365849E503}" type="slidenum">
              <a:rPr lang="en-US" altLang="ja-JP"/>
              <a:pPr>
                <a:defRPr/>
              </a:pPr>
              <a:t>‹#›</a:t>
            </a:fld>
            <a:endParaRPr lang="en-US" altLang="ja-JP"/>
          </a:p>
        </p:txBody>
      </p:sp>
    </p:spTree>
    <p:extLst>
      <p:ext uri="{BB962C8B-B14F-4D97-AF65-F5344CB8AC3E}">
        <p14:creationId xmlns:p14="http://schemas.microsoft.com/office/powerpoint/2010/main" val="17029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3824" y="1704999"/>
            <a:ext cx="9962501" cy="7252252"/>
          </a:xfrm>
        </p:spPr>
        <p:txBody>
          <a:bodyPr anchor="b"/>
          <a:lstStyle>
            <a:lvl1pPr algn="l">
              <a:defRPr sz="2200" b="1"/>
            </a:lvl1pPr>
          </a:lstStyle>
          <a:p>
            <a:r>
              <a:rPr lang="ja-JP" altLang="en-US"/>
              <a:t>マスタ タイトルの書式設定</a:t>
            </a:r>
          </a:p>
        </p:txBody>
      </p:sp>
      <p:sp>
        <p:nvSpPr>
          <p:cNvPr id="3" name="コンテンツ プレースホルダ 2"/>
          <p:cNvSpPr>
            <a:spLocks noGrp="1"/>
          </p:cNvSpPr>
          <p:nvPr>
            <p:ph idx="1"/>
          </p:nvPr>
        </p:nvSpPr>
        <p:spPr>
          <a:xfrm>
            <a:off x="11839012" y="1705000"/>
            <a:ext cx="16927140" cy="36535704"/>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1513824" y="8957251"/>
            <a:ext cx="9962501" cy="29283453"/>
          </a:xfrm>
        </p:spPr>
        <p:txBody>
          <a:bodyPr/>
          <a:lstStyle>
            <a:lvl1pPr marL="0" indent="0">
              <a:buNone/>
              <a:defRPr sz="1500"/>
            </a:lvl1pPr>
            <a:lvl2pPr marL="498302" indent="0">
              <a:buNone/>
              <a:defRPr sz="1300"/>
            </a:lvl2pPr>
            <a:lvl3pPr marL="996605" indent="0">
              <a:buNone/>
              <a:defRPr sz="1100"/>
            </a:lvl3pPr>
            <a:lvl4pPr marL="1494907" indent="0">
              <a:buNone/>
              <a:defRPr sz="1000"/>
            </a:lvl4pPr>
            <a:lvl5pPr marL="1993209" indent="0">
              <a:buNone/>
              <a:defRPr sz="1000"/>
            </a:lvl5pPr>
            <a:lvl6pPr marL="2491511" indent="0">
              <a:buNone/>
              <a:defRPr sz="1000"/>
            </a:lvl6pPr>
            <a:lvl7pPr marL="2989814" indent="0">
              <a:buNone/>
              <a:defRPr sz="1000"/>
            </a:lvl7pPr>
            <a:lvl8pPr marL="3488116" indent="0">
              <a:buNone/>
              <a:defRPr sz="1000"/>
            </a:lvl8pPr>
            <a:lvl9pPr marL="3986418" indent="0">
              <a:buNone/>
              <a:defRPr sz="10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AA8F9A24-51E4-CC9E-2E27-0A14CE7E47E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10B9208-DE9B-1521-E250-29AC389331C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714F695-9E91-DF27-2FFA-F13C4104FD59}"/>
              </a:ext>
            </a:extLst>
          </p:cNvPr>
          <p:cNvSpPr>
            <a:spLocks noGrp="1" noChangeArrowheads="1"/>
          </p:cNvSpPr>
          <p:nvPr>
            <p:ph type="sldNum" sz="quarter" idx="12"/>
          </p:nvPr>
        </p:nvSpPr>
        <p:spPr>
          <a:ln/>
        </p:spPr>
        <p:txBody>
          <a:bodyPr/>
          <a:lstStyle>
            <a:lvl1pPr>
              <a:defRPr/>
            </a:lvl1pPr>
          </a:lstStyle>
          <a:p>
            <a:pPr>
              <a:defRPr/>
            </a:pPr>
            <a:fld id="{BBE706AE-2095-425A-BE01-7540D69FE7E0}" type="slidenum">
              <a:rPr lang="en-US" altLang="ja-JP"/>
              <a:pPr>
                <a:defRPr/>
              </a:pPr>
              <a:t>‹#›</a:t>
            </a:fld>
            <a:endParaRPr lang="en-US" altLang="ja-JP"/>
          </a:p>
        </p:txBody>
      </p:sp>
    </p:spTree>
    <p:extLst>
      <p:ext uri="{BB962C8B-B14F-4D97-AF65-F5344CB8AC3E}">
        <p14:creationId xmlns:p14="http://schemas.microsoft.com/office/powerpoint/2010/main" val="231506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4399" y="29966139"/>
            <a:ext cx="18169387" cy="3536931"/>
          </a:xfrm>
        </p:spPr>
        <p:txBody>
          <a:bodyPr anchor="b"/>
          <a:lstStyle>
            <a:lvl1pPr algn="l">
              <a:defRPr sz="2200" b="1"/>
            </a:lvl1pPr>
          </a:lstStyle>
          <a:p>
            <a:r>
              <a:rPr lang="ja-JP" altLang="en-US"/>
              <a:t>マスタ タイトルの書式設定</a:t>
            </a:r>
          </a:p>
        </p:txBody>
      </p:sp>
      <p:sp>
        <p:nvSpPr>
          <p:cNvPr id="3" name="図プレースホルダ 2"/>
          <p:cNvSpPr>
            <a:spLocks noGrp="1"/>
          </p:cNvSpPr>
          <p:nvPr>
            <p:ph type="pic" idx="1"/>
          </p:nvPr>
        </p:nvSpPr>
        <p:spPr>
          <a:xfrm>
            <a:off x="5934399" y="3825100"/>
            <a:ext cx="18169387" cy="25684772"/>
          </a:xfrm>
        </p:spPr>
        <p:txBody>
          <a:bodyPr/>
          <a:lstStyle>
            <a:lvl1pPr marL="0" indent="0">
              <a:buNone/>
              <a:defRPr sz="3500"/>
            </a:lvl1pPr>
            <a:lvl2pPr marL="498302" indent="0">
              <a:buNone/>
              <a:defRPr sz="3100"/>
            </a:lvl2pPr>
            <a:lvl3pPr marL="996605" indent="0">
              <a:buNone/>
              <a:defRPr sz="2600"/>
            </a:lvl3pPr>
            <a:lvl4pPr marL="1494907" indent="0">
              <a:buNone/>
              <a:defRPr sz="2200"/>
            </a:lvl4pPr>
            <a:lvl5pPr marL="1993209" indent="0">
              <a:buNone/>
              <a:defRPr sz="2200"/>
            </a:lvl5pPr>
            <a:lvl6pPr marL="2491511" indent="0">
              <a:buNone/>
              <a:defRPr sz="2200"/>
            </a:lvl6pPr>
            <a:lvl7pPr marL="2989814" indent="0">
              <a:buNone/>
              <a:defRPr sz="2200"/>
            </a:lvl7pPr>
            <a:lvl8pPr marL="3488116" indent="0">
              <a:buNone/>
              <a:defRPr sz="2200"/>
            </a:lvl8pPr>
            <a:lvl9pPr marL="3986418" indent="0">
              <a:buNone/>
              <a:defRPr sz="2200"/>
            </a:lvl9pPr>
          </a:lstStyle>
          <a:p>
            <a:pPr lvl="0"/>
            <a:endParaRPr lang="ja-JP" altLang="en-US" noProof="0"/>
          </a:p>
        </p:txBody>
      </p:sp>
      <p:sp>
        <p:nvSpPr>
          <p:cNvPr id="4" name="テキスト プレースホルダ 3"/>
          <p:cNvSpPr>
            <a:spLocks noGrp="1"/>
          </p:cNvSpPr>
          <p:nvPr>
            <p:ph type="body" sz="half" idx="2"/>
          </p:nvPr>
        </p:nvSpPr>
        <p:spPr>
          <a:xfrm>
            <a:off x="5934399" y="33503069"/>
            <a:ext cx="18169387" cy="5024089"/>
          </a:xfrm>
        </p:spPr>
        <p:txBody>
          <a:bodyPr/>
          <a:lstStyle>
            <a:lvl1pPr marL="0" indent="0">
              <a:buNone/>
              <a:defRPr sz="1500"/>
            </a:lvl1pPr>
            <a:lvl2pPr marL="498302" indent="0">
              <a:buNone/>
              <a:defRPr sz="1300"/>
            </a:lvl2pPr>
            <a:lvl3pPr marL="996605" indent="0">
              <a:buNone/>
              <a:defRPr sz="1100"/>
            </a:lvl3pPr>
            <a:lvl4pPr marL="1494907" indent="0">
              <a:buNone/>
              <a:defRPr sz="1000"/>
            </a:lvl4pPr>
            <a:lvl5pPr marL="1993209" indent="0">
              <a:buNone/>
              <a:defRPr sz="1000"/>
            </a:lvl5pPr>
            <a:lvl6pPr marL="2491511" indent="0">
              <a:buNone/>
              <a:defRPr sz="1000"/>
            </a:lvl6pPr>
            <a:lvl7pPr marL="2989814" indent="0">
              <a:buNone/>
              <a:defRPr sz="1000"/>
            </a:lvl7pPr>
            <a:lvl8pPr marL="3488116" indent="0">
              <a:buNone/>
              <a:defRPr sz="1000"/>
            </a:lvl8pPr>
            <a:lvl9pPr marL="3986418" indent="0">
              <a:buNone/>
              <a:defRPr sz="10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8FC2CD75-E3E8-9EF9-F266-2400995A880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6B9153C7-E3EB-69A3-F213-902123C4BD8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A62F798-46DA-B481-708E-74199244EA9B}"/>
              </a:ext>
            </a:extLst>
          </p:cNvPr>
          <p:cNvSpPr>
            <a:spLocks noGrp="1" noChangeArrowheads="1"/>
          </p:cNvSpPr>
          <p:nvPr>
            <p:ph type="sldNum" sz="quarter" idx="12"/>
          </p:nvPr>
        </p:nvSpPr>
        <p:spPr>
          <a:ln/>
        </p:spPr>
        <p:txBody>
          <a:bodyPr/>
          <a:lstStyle>
            <a:lvl1pPr>
              <a:defRPr/>
            </a:lvl1pPr>
          </a:lstStyle>
          <a:p>
            <a:pPr>
              <a:defRPr/>
            </a:pPr>
            <a:fld id="{0C1185FE-AA45-4BE9-9EC9-255C44CEFAE2}" type="slidenum">
              <a:rPr lang="en-US" altLang="ja-JP"/>
              <a:pPr>
                <a:defRPr/>
              </a:pPr>
              <a:t>‹#›</a:t>
            </a:fld>
            <a:endParaRPr lang="en-US" altLang="ja-JP"/>
          </a:p>
        </p:txBody>
      </p:sp>
    </p:spTree>
    <p:extLst>
      <p:ext uri="{BB962C8B-B14F-4D97-AF65-F5344CB8AC3E}">
        <p14:creationId xmlns:p14="http://schemas.microsoft.com/office/powerpoint/2010/main" val="116895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B80721-356F-C34C-FFA6-8F68C5F27658}"/>
              </a:ext>
            </a:extLst>
          </p:cNvPr>
          <p:cNvSpPr>
            <a:spLocks noGrp="1" noChangeArrowheads="1"/>
          </p:cNvSpPr>
          <p:nvPr>
            <p:ph type="title"/>
          </p:nvPr>
        </p:nvSpPr>
        <p:spPr bwMode="auto">
          <a:xfrm>
            <a:off x="1514475" y="1714500"/>
            <a:ext cx="27251025"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8632" tIns="199315" rIns="398632" bIns="199315"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BE43F753-8CF6-2BB8-CA84-4813BFA20C1D}"/>
              </a:ext>
            </a:extLst>
          </p:cNvPr>
          <p:cNvSpPr>
            <a:spLocks noGrp="1" noChangeArrowheads="1"/>
          </p:cNvSpPr>
          <p:nvPr>
            <p:ph type="body" idx="1"/>
          </p:nvPr>
        </p:nvSpPr>
        <p:spPr bwMode="auto">
          <a:xfrm>
            <a:off x="1514475" y="9988550"/>
            <a:ext cx="27251025" cy="282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8632" tIns="199315" rIns="398632" bIns="19931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39DEA22A-1397-F185-3C1E-3AF67BC933EB}"/>
              </a:ext>
            </a:extLst>
          </p:cNvPr>
          <p:cNvSpPr>
            <a:spLocks noGrp="1" noChangeArrowheads="1"/>
          </p:cNvSpPr>
          <p:nvPr>
            <p:ph type="dt" sz="half" idx="2"/>
          </p:nvPr>
        </p:nvSpPr>
        <p:spPr bwMode="auto">
          <a:xfrm>
            <a:off x="1514475" y="38979475"/>
            <a:ext cx="7065963" cy="2978150"/>
          </a:xfrm>
          <a:prstGeom prst="rect">
            <a:avLst/>
          </a:prstGeom>
          <a:noFill/>
          <a:ln w="9525">
            <a:noFill/>
            <a:miter lim="800000"/>
            <a:headEnd/>
            <a:tailEnd/>
          </a:ln>
          <a:effectLst/>
        </p:spPr>
        <p:txBody>
          <a:bodyPr vert="horz" wrap="square" lIns="398632" tIns="199315" rIns="398632" bIns="199315" numCol="1" anchor="t" anchorCtr="0" compatLnSpc="1">
            <a:prstTxWarp prst="textNoShape">
              <a:avLst/>
            </a:prstTxWarp>
          </a:bodyPr>
          <a:lstStyle>
            <a:lvl1pPr eaLnBrk="1" hangingPunct="1">
              <a:defRPr sz="6100">
                <a:latin typeface="Helvetica" pitchFamily="34" charset="0"/>
                <a:ea typeface="HG丸ｺﾞｼｯｸM-PRO"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598063CC-CCBD-BCC8-C3B5-0AE1C9FAB4ED}"/>
              </a:ext>
            </a:extLst>
          </p:cNvPr>
          <p:cNvSpPr>
            <a:spLocks noGrp="1" noChangeArrowheads="1"/>
          </p:cNvSpPr>
          <p:nvPr>
            <p:ph type="ftr" sz="quarter" idx="3"/>
          </p:nvPr>
        </p:nvSpPr>
        <p:spPr bwMode="auto">
          <a:xfrm>
            <a:off x="10345738" y="38979475"/>
            <a:ext cx="9588500" cy="2978150"/>
          </a:xfrm>
          <a:prstGeom prst="rect">
            <a:avLst/>
          </a:prstGeom>
          <a:noFill/>
          <a:ln w="9525">
            <a:noFill/>
            <a:miter lim="800000"/>
            <a:headEnd/>
            <a:tailEnd/>
          </a:ln>
          <a:effectLst/>
        </p:spPr>
        <p:txBody>
          <a:bodyPr vert="horz" wrap="square" lIns="398632" tIns="199315" rIns="398632" bIns="199315" numCol="1" anchor="t" anchorCtr="0" compatLnSpc="1">
            <a:prstTxWarp prst="textNoShape">
              <a:avLst/>
            </a:prstTxWarp>
          </a:bodyPr>
          <a:lstStyle>
            <a:lvl1pPr algn="ctr" eaLnBrk="1" hangingPunct="1">
              <a:defRPr sz="6100">
                <a:latin typeface="Helvetica" pitchFamily="34" charset="0"/>
                <a:ea typeface="HG丸ｺﾞｼｯｸM-PRO"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622AC908-126E-00F6-90F3-40B84363C3E1}"/>
              </a:ext>
            </a:extLst>
          </p:cNvPr>
          <p:cNvSpPr>
            <a:spLocks noGrp="1" noChangeArrowheads="1"/>
          </p:cNvSpPr>
          <p:nvPr>
            <p:ph type="sldNum" sz="quarter" idx="4"/>
          </p:nvPr>
        </p:nvSpPr>
        <p:spPr bwMode="auto">
          <a:xfrm>
            <a:off x="21699538" y="38979475"/>
            <a:ext cx="7065962" cy="2978150"/>
          </a:xfrm>
          <a:prstGeom prst="rect">
            <a:avLst/>
          </a:prstGeom>
          <a:noFill/>
          <a:ln w="9525">
            <a:noFill/>
            <a:miter lim="800000"/>
            <a:headEnd/>
            <a:tailEnd/>
          </a:ln>
          <a:effectLst/>
        </p:spPr>
        <p:txBody>
          <a:bodyPr vert="horz" wrap="square" lIns="398632" tIns="199315" rIns="398632" bIns="199315" numCol="1" anchor="t" anchorCtr="0" compatLnSpc="1">
            <a:prstTxWarp prst="textNoShape">
              <a:avLst/>
            </a:prstTxWarp>
          </a:bodyPr>
          <a:lstStyle>
            <a:lvl1pPr algn="r" eaLnBrk="1" hangingPunct="1">
              <a:defRPr sz="6100" smtClean="0">
                <a:latin typeface="Helvetica" panose="020B0604020202020204" pitchFamily="34" charset="0"/>
                <a:ea typeface="HG丸ｺﾞｼｯｸM-PRO" panose="020F0600000000000000" pitchFamily="50" charset="-128"/>
              </a:defRPr>
            </a:lvl1pPr>
          </a:lstStyle>
          <a:p>
            <a:pPr>
              <a:defRPr/>
            </a:pPr>
            <a:fld id="{B2EC2326-DB67-4E97-A165-B881C36BFC8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86213" rtl="0" eaLnBrk="0" fontAlgn="base" hangingPunct="0">
        <a:spcBef>
          <a:spcPct val="0"/>
        </a:spcBef>
        <a:spcAft>
          <a:spcPct val="0"/>
        </a:spcAft>
        <a:defRPr kumimoji="1" sz="19200">
          <a:solidFill>
            <a:schemeClr val="tx2"/>
          </a:solidFill>
          <a:latin typeface="+mj-lt"/>
          <a:ea typeface="+mj-ea"/>
          <a:cs typeface="+mj-cs"/>
        </a:defRPr>
      </a:lvl1pPr>
      <a:lvl2pPr algn="ctr" defTabSz="3986213" rtl="0" eaLnBrk="0" fontAlgn="base" hangingPunct="0">
        <a:spcBef>
          <a:spcPct val="0"/>
        </a:spcBef>
        <a:spcAft>
          <a:spcPct val="0"/>
        </a:spcAft>
        <a:defRPr kumimoji="1" sz="19200">
          <a:solidFill>
            <a:schemeClr val="tx2"/>
          </a:solidFill>
          <a:latin typeface="Helvetica" pitchFamily="34" charset="0"/>
          <a:ea typeface="HG丸ｺﾞｼｯｸM-PRO" pitchFamily="50" charset="-128"/>
        </a:defRPr>
      </a:lvl2pPr>
      <a:lvl3pPr algn="ctr" defTabSz="3986213" rtl="0" eaLnBrk="0" fontAlgn="base" hangingPunct="0">
        <a:spcBef>
          <a:spcPct val="0"/>
        </a:spcBef>
        <a:spcAft>
          <a:spcPct val="0"/>
        </a:spcAft>
        <a:defRPr kumimoji="1" sz="19200">
          <a:solidFill>
            <a:schemeClr val="tx2"/>
          </a:solidFill>
          <a:latin typeface="Helvetica" pitchFamily="34" charset="0"/>
          <a:ea typeface="HG丸ｺﾞｼｯｸM-PRO" pitchFamily="50" charset="-128"/>
        </a:defRPr>
      </a:lvl3pPr>
      <a:lvl4pPr algn="ctr" defTabSz="3986213" rtl="0" eaLnBrk="0" fontAlgn="base" hangingPunct="0">
        <a:spcBef>
          <a:spcPct val="0"/>
        </a:spcBef>
        <a:spcAft>
          <a:spcPct val="0"/>
        </a:spcAft>
        <a:defRPr kumimoji="1" sz="19200">
          <a:solidFill>
            <a:schemeClr val="tx2"/>
          </a:solidFill>
          <a:latin typeface="Helvetica" pitchFamily="34" charset="0"/>
          <a:ea typeface="HG丸ｺﾞｼｯｸM-PRO" pitchFamily="50" charset="-128"/>
        </a:defRPr>
      </a:lvl4pPr>
      <a:lvl5pPr algn="ctr" defTabSz="3986213" rtl="0" eaLnBrk="0" fontAlgn="base" hangingPunct="0">
        <a:spcBef>
          <a:spcPct val="0"/>
        </a:spcBef>
        <a:spcAft>
          <a:spcPct val="0"/>
        </a:spcAft>
        <a:defRPr kumimoji="1" sz="19200">
          <a:solidFill>
            <a:schemeClr val="tx2"/>
          </a:solidFill>
          <a:latin typeface="Helvetica" pitchFamily="34" charset="0"/>
          <a:ea typeface="HG丸ｺﾞｼｯｸM-PRO" pitchFamily="50" charset="-128"/>
        </a:defRPr>
      </a:lvl5pPr>
      <a:lvl6pPr marL="498302" algn="ctr" defTabSz="3986418" rtl="0" fontAlgn="base">
        <a:spcBef>
          <a:spcPct val="0"/>
        </a:spcBef>
        <a:spcAft>
          <a:spcPct val="0"/>
        </a:spcAft>
        <a:defRPr kumimoji="1" sz="19200">
          <a:solidFill>
            <a:schemeClr val="tx2"/>
          </a:solidFill>
          <a:latin typeface="Arial" charset="0"/>
          <a:ea typeface="ＭＳ Ｐゴシック" pitchFamily="50" charset="-128"/>
        </a:defRPr>
      </a:lvl6pPr>
      <a:lvl7pPr marL="996605" algn="ctr" defTabSz="3986418" rtl="0" fontAlgn="base">
        <a:spcBef>
          <a:spcPct val="0"/>
        </a:spcBef>
        <a:spcAft>
          <a:spcPct val="0"/>
        </a:spcAft>
        <a:defRPr kumimoji="1" sz="19200">
          <a:solidFill>
            <a:schemeClr val="tx2"/>
          </a:solidFill>
          <a:latin typeface="Arial" charset="0"/>
          <a:ea typeface="ＭＳ Ｐゴシック" pitchFamily="50" charset="-128"/>
        </a:defRPr>
      </a:lvl7pPr>
      <a:lvl8pPr marL="1494907" algn="ctr" defTabSz="3986418" rtl="0" fontAlgn="base">
        <a:spcBef>
          <a:spcPct val="0"/>
        </a:spcBef>
        <a:spcAft>
          <a:spcPct val="0"/>
        </a:spcAft>
        <a:defRPr kumimoji="1" sz="19200">
          <a:solidFill>
            <a:schemeClr val="tx2"/>
          </a:solidFill>
          <a:latin typeface="Arial" charset="0"/>
          <a:ea typeface="ＭＳ Ｐゴシック" pitchFamily="50" charset="-128"/>
        </a:defRPr>
      </a:lvl8pPr>
      <a:lvl9pPr marL="1993209" algn="ctr" defTabSz="3986418" rtl="0" fontAlgn="base">
        <a:spcBef>
          <a:spcPct val="0"/>
        </a:spcBef>
        <a:spcAft>
          <a:spcPct val="0"/>
        </a:spcAft>
        <a:defRPr kumimoji="1" sz="19200">
          <a:solidFill>
            <a:schemeClr val="tx2"/>
          </a:solidFill>
          <a:latin typeface="Arial" charset="0"/>
          <a:ea typeface="ＭＳ Ｐゴシック" pitchFamily="50" charset="-128"/>
        </a:defRPr>
      </a:lvl9pPr>
    </p:titleStyle>
    <p:bodyStyle>
      <a:lvl1pPr marL="1493838" indent="-1493838" algn="l" defTabSz="3986213" rtl="0" eaLnBrk="0" fontAlgn="base" hangingPunct="0">
        <a:spcBef>
          <a:spcPct val="20000"/>
        </a:spcBef>
        <a:spcAft>
          <a:spcPct val="0"/>
        </a:spcAft>
        <a:buChar char="•"/>
        <a:defRPr kumimoji="1" sz="14000">
          <a:solidFill>
            <a:schemeClr val="tx1"/>
          </a:solidFill>
          <a:latin typeface="+mn-lt"/>
          <a:ea typeface="+mn-ea"/>
          <a:cs typeface="+mn-cs"/>
        </a:defRPr>
      </a:lvl1pPr>
      <a:lvl2pPr marL="3238500" indent="-1244600" algn="l" defTabSz="3986213" rtl="0" eaLnBrk="0" fontAlgn="base" hangingPunct="0">
        <a:spcBef>
          <a:spcPct val="20000"/>
        </a:spcBef>
        <a:spcAft>
          <a:spcPct val="0"/>
        </a:spcAft>
        <a:buChar char="–"/>
        <a:defRPr kumimoji="1" sz="12200">
          <a:solidFill>
            <a:schemeClr val="tx1"/>
          </a:solidFill>
          <a:latin typeface="+mj-lt"/>
          <a:ea typeface="+mj-ea"/>
        </a:defRPr>
      </a:lvl2pPr>
      <a:lvl3pPr marL="4981575" indent="-995363" algn="l" defTabSz="3986213" rtl="0" eaLnBrk="0" fontAlgn="base" hangingPunct="0">
        <a:spcBef>
          <a:spcPct val="20000"/>
        </a:spcBef>
        <a:spcAft>
          <a:spcPct val="0"/>
        </a:spcAft>
        <a:buChar char="•"/>
        <a:defRPr kumimoji="1" sz="10500">
          <a:solidFill>
            <a:schemeClr val="tx1"/>
          </a:solidFill>
          <a:latin typeface="+mj-lt"/>
          <a:ea typeface="+mj-ea"/>
        </a:defRPr>
      </a:lvl3pPr>
      <a:lvl4pPr marL="6975475" indent="-995363" algn="l" defTabSz="3986213" rtl="0" eaLnBrk="0" fontAlgn="base" hangingPunct="0">
        <a:spcBef>
          <a:spcPct val="20000"/>
        </a:spcBef>
        <a:spcAft>
          <a:spcPct val="0"/>
        </a:spcAft>
        <a:buChar char="–"/>
        <a:defRPr kumimoji="1" sz="8700">
          <a:solidFill>
            <a:schemeClr val="tx1"/>
          </a:solidFill>
          <a:latin typeface="+mj-lt"/>
          <a:ea typeface="+mj-ea"/>
        </a:defRPr>
      </a:lvl4pPr>
      <a:lvl5pPr marL="8969375" indent="-995363" algn="l" defTabSz="3986213" rtl="0" eaLnBrk="0" fontAlgn="base" hangingPunct="0">
        <a:spcBef>
          <a:spcPct val="20000"/>
        </a:spcBef>
        <a:spcAft>
          <a:spcPct val="0"/>
        </a:spcAft>
        <a:buChar char="»"/>
        <a:defRPr kumimoji="1" sz="8700">
          <a:solidFill>
            <a:schemeClr val="tx1"/>
          </a:solidFill>
          <a:latin typeface="+mj-lt"/>
          <a:ea typeface="+mj-ea"/>
        </a:defRPr>
      </a:lvl5pPr>
      <a:lvl6pPr marL="9467743" indent="-996605" algn="l" defTabSz="3986418" rtl="0" fontAlgn="base">
        <a:spcBef>
          <a:spcPct val="20000"/>
        </a:spcBef>
        <a:spcAft>
          <a:spcPct val="0"/>
        </a:spcAft>
        <a:buChar char="»"/>
        <a:defRPr kumimoji="1" sz="8700">
          <a:solidFill>
            <a:schemeClr val="tx1"/>
          </a:solidFill>
          <a:latin typeface="+mj-lt"/>
          <a:ea typeface="+mj-ea"/>
        </a:defRPr>
      </a:lvl6pPr>
      <a:lvl7pPr marL="9966046" indent="-996605" algn="l" defTabSz="3986418" rtl="0" fontAlgn="base">
        <a:spcBef>
          <a:spcPct val="20000"/>
        </a:spcBef>
        <a:spcAft>
          <a:spcPct val="0"/>
        </a:spcAft>
        <a:buChar char="»"/>
        <a:defRPr kumimoji="1" sz="8700">
          <a:solidFill>
            <a:schemeClr val="tx1"/>
          </a:solidFill>
          <a:latin typeface="+mj-lt"/>
          <a:ea typeface="+mj-ea"/>
        </a:defRPr>
      </a:lvl7pPr>
      <a:lvl8pPr marL="10464348" indent="-996605" algn="l" defTabSz="3986418" rtl="0" fontAlgn="base">
        <a:spcBef>
          <a:spcPct val="20000"/>
        </a:spcBef>
        <a:spcAft>
          <a:spcPct val="0"/>
        </a:spcAft>
        <a:buChar char="»"/>
        <a:defRPr kumimoji="1" sz="8700">
          <a:solidFill>
            <a:schemeClr val="tx1"/>
          </a:solidFill>
          <a:latin typeface="+mj-lt"/>
          <a:ea typeface="+mj-ea"/>
        </a:defRPr>
      </a:lvl8pPr>
      <a:lvl9pPr marL="10962650" indent="-996605" algn="l" defTabSz="3986418" rtl="0" fontAlgn="base">
        <a:spcBef>
          <a:spcPct val="20000"/>
        </a:spcBef>
        <a:spcAft>
          <a:spcPct val="0"/>
        </a:spcAft>
        <a:buChar char="»"/>
        <a:defRPr kumimoji="1" sz="8700">
          <a:solidFill>
            <a:schemeClr val="tx1"/>
          </a:solidFill>
          <a:latin typeface="+mj-lt"/>
          <a:ea typeface="+mj-ea"/>
        </a:defRPr>
      </a:lvl9pPr>
    </p:bodyStyle>
    <p:otherStyle>
      <a:defPPr>
        <a:defRPr lang="ja-JP"/>
      </a:defPPr>
      <a:lvl1pPr marL="0" algn="l" defTabSz="996605" rtl="0" eaLnBrk="1" latinLnBrk="0" hangingPunct="1">
        <a:defRPr kumimoji="1" sz="2000" kern="1200">
          <a:solidFill>
            <a:schemeClr val="tx1"/>
          </a:solidFill>
          <a:latin typeface="+mn-lt"/>
          <a:ea typeface="+mn-ea"/>
          <a:cs typeface="+mn-cs"/>
        </a:defRPr>
      </a:lvl1pPr>
      <a:lvl2pPr marL="498302" algn="l" defTabSz="996605" rtl="0" eaLnBrk="1" latinLnBrk="0" hangingPunct="1">
        <a:defRPr kumimoji="1" sz="2000" kern="1200">
          <a:solidFill>
            <a:schemeClr val="tx1"/>
          </a:solidFill>
          <a:latin typeface="+mn-lt"/>
          <a:ea typeface="+mn-ea"/>
          <a:cs typeface="+mn-cs"/>
        </a:defRPr>
      </a:lvl2pPr>
      <a:lvl3pPr marL="996605" algn="l" defTabSz="996605" rtl="0" eaLnBrk="1" latinLnBrk="0" hangingPunct="1">
        <a:defRPr kumimoji="1" sz="2000" kern="1200">
          <a:solidFill>
            <a:schemeClr val="tx1"/>
          </a:solidFill>
          <a:latin typeface="+mn-lt"/>
          <a:ea typeface="+mn-ea"/>
          <a:cs typeface="+mn-cs"/>
        </a:defRPr>
      </a:lvl3pPr>
      <a:lvl4pPr marL="1494907" algn="l" defTabSz="996605" rtl="0" eaLnBrk="1" latinLnBrk="0" hangingPunct="1">
        <a:defRPr kumimoji="1" sz="2000" kern="1200">
          <a:solidFill>
            <a:schemeClr val="tx1"/>
          </a:solidFill>
          <a:latin typeface="+mn-lt"/>
          <a:ea typeface="+mn-ea"/>
          <a:cs typeface="+mn-cs"/>
        </a:defRPr>
      </a:lvl4pPr>
      <a:lvl5pPr marL="1993209" algn="l" defTabSz="996605" rtl="0" eaLnBrk="1" latinLnBrk="0" hangingPunct="1">
        <a:defRPr kumimoji="1" sz="2000" kern="1200">
          <a:solidFill>
            <a:schemeClr val="tx1"/>
          </a:solidFill>
          <a:latin typeface="+mn-lt"/>
          <a:ea typeface="+mn-ea"/>
          <a:cs typeface="+mn-cs"/>
        </a:defRPr>
      </a:lvl5pPr>
      <a:lvl6pPr marL="2491511" algn="l" defTabSz="996605" rtl="0" eaLnBrk="1" latinLnBrk="0" hangingPunct="1">
        <a:defRPr kumimoji="1" sz="2000" kern="1200">
          <a:solidFill>
            <a:schemeClr val="tx1"/>
          </a:solidFill>
          <a:latin typeface="+mn-lt"/>
          <a:ea typeface="+mn-ea"/>
          <a:cs typeface="+mn-cs"/>
        </a:defRPr>
      </a:lvl6pPr>
      <a:lvl7pPr marL="2989814" algn="l" defTabSz="996605" rtl="0" eaLnBrk="1" latinLnBrk="0" hangingPunct="1">
        <a:defRPr kumimoji="1" sz="2000" kern="1200">
          <a:solidFill>
            <a:schemeClr val="tx1"/>
          </a:solidFill>
          <a:latin typeface="+mn-lt"/>
          <a:ea typeface="+mn-ea"/>
          <a:cs typeface="+mn-cs"/>
        </a:defRPr>
      </a:lvl7pPr>
      <a:lvl8pPr marL="3488116" algn="l" defTabSz="996605" rtl="0" eaLnBrk="1" latinLnBrk="0" hangingPunct="1">
        <a:defRPr kumimoji="1" sz="2000" kern="1200">
          <a:solidFill>
            <a:schemeClr val="tx1"/>
          </a:solidFill>
          <a:latin typeface="+mn-lt"/>
          <a:ea typeface="+mn-ea"/>
          <a:cs typeface="+mn-cs"/>
        </a:defRPr>
      </a:lvl8pPr>
      <a:lvl9pPr marL="3986418" algn="l" defTabSz="996605"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s://doi.org/10.1103/PhysRevX.13.011048" TargetMode="External"/><Relationship Id="rId18" Type="http://schemas.openxmlformats.org/officeDocument/2006/relationships/hyperlink" Target="https://gwdoc.icrr.u-tokyo.ac.jp/cgi-bin/private/DocDB/ShowDocument?docid=16670" TargetMode="External"/><Relationship Id="rId26" Type="http://schemas.openxmlformats.org/officeDocument/2006/relationships/image" Target="../media/image12.png"/><Relationship Id="rId3" Type="http://schemas.openxmlformats.org/officeDocument/2006/relationships/image" Target="../media/image1.png"/><Relationship Id="rId21" Type="http://schemas.openxmlformats.org/officeDocument/2006/relationships/hyperlink" Target="https://gwdoc.icrr.u-tokyo.ac.jp/cgi-bin/private/DocDB/ShowDocument?docid=16564" TargetMode="External"/><Relationship Id="rId7" Type="http://schemas.openxmlformats.org/officeDocument/2006/relationships/image" Target="../media/image5.png"/><Relationship Id="rId12" Type="http://schemas.openxmlformats.org/officeDocument/2006/relationships/hyperlink" Target="https://doi.org/10.1103/PhysRevD.97.122003" TargetMode="External"/><Relationship Id="rId17" Type="http://schemas.openxmlformats.org/officeDocument/2006/relationships/image" Target="../media/image8.png"/><Relationship Id="rId25" Type="http://schemas.openxmlformats.org/officeDocument/2006/relationships/hyperlink" Target="https://doi.org/10.1103/PhysRevD.110.123005" TargetMode="External"/><Relationship Id="rId33"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hyperlink" Target="https://dcc.ligo.org/ligo-t2000012/public" TargetMode="External"/><Relationship Id="rId20" Type="http://schemas.openxmlformats.org/officeDocument/2006/relationships/hyperlink" Target="LIGO-T2300041" TargetMode="External"/><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gwdoc.icrr.u-tokyo.ac.jp/cgi-bin/private/DocDB/ShowDocument?docid=16593" TargetMode="External"/><Relationship Id="rId24" Type="http://schemas.openxmlformats.org/officeDocument/2006/relationships/image" Target="../media/image11.png"/><Relationship Id="rId32" Type="http://schemas.openxmlformats.org/officeDocument/2006/relationships/image" Target="../media/image18.png"/><Relationship Id="rId5" Type="http://schemas.openxmlformats.org/officeDocument/2006/relationships/image" Target="../media/image3.png"/><Relationship Id="rId15" Type="http://schemas.openxmlformats.org/officeDocument/2006/relationships/image" Target="../media/image7.png"/><Relationship Id="rId23" Type="http://schemas.openxmlformats.org/officeDocument/2006/relationships/image" Target="../media/image10.png"/><Relationship Id="rId28" Type="http://schemas.openxmlformats.org/officeDocument/2006/relationships/image" Target="../media/image14.png"/><Relationship Id="rId10" Type="http://schemas.openxmlformats.org/officeDocument/2006/relationships/hyperlink" Target="https://gwdoc.icrr.u-tokyo.ac.jp/cgi-bin/private/DocDB/ShowDocument?docid=16311" TargetMode="External"/><Relationship Id="rId19" Type="http://schemas.openxmlformats.org/officeDocument/2006/relationships/hyperlink" Target="https://dcc.ligo.org/LIGO-T1800042/public" TargetMode="External"/><Relationship Id="rId31"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hyperlink" Target="mailto:michimura@resceu.s.u-tokyo.ac.jp" TargetMode="External"/><Relationship Id="rId14" Type="http://schemas.openxmlformats.org/officeDocument/2006/relationships/hyperlink" Target="https://indico2.riken.jp/event/5141/contributions/25515/attachments/13608/20417/Tanaka_Masaomi_tanaka_20250424.pdf" TargetMode="External"/><Relationship Id="rId22" Type="http://schemas.openxmlformats.org/officeDocument/2006/relationships/image" Target="../media/image9.png"/><Relationship Id="rId27" Type="http://schemas.openxmlformats.org/officeDocument/2006/relationships/image" Target="../media/image13.png"/><Relationship Id="rId30" Type="http://schemas.openxmlformats.org/officeDocument/2006/relationships/image" Target="../media/image16.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58C26E7-4143-D433-7071-B4A00CF43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9379" y="161902"/>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212" name="図 3211" descr="グラフ, ヒストグラム&#10;&#10;AI によって生成されたコンテンツは間違っている可能性があります。">
            <a:extLst>
              <a:ext uri="{FF2B5EF4-FFF2-40B4-BE49-F238E27FC236}">
                <a16:creationId xmlns:a16="http://schemas.microsoft.com/office/drawing/2014/main" id="{150A6BD1-9E52-2177-8A9B-CB7C77F5A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2075" y="12691294"/>
            <a:ext cx="9248713" cy="6802672"/>
          </a:xfrm>
          <a:prstGeom prst="rect">
            <a:avLst/>
          </a:prstGeom>
        </p:spPr>
      </p:pic>
      <p:pic>
        <p:nvPicPr>
          <p:cNvPr id="3137" name="図 3136" descr="グラフ&#10;&#10;AI によって生成されたコンテンツは間違っている可能性があります。">
            <a:extLst>
              <a:ext uri="{FF2B5EF4-FFF2-40B4-BE49-F238E27FC236}">
                <a16:creationId xmlns:a16="http://schemas.microsoft.com/office/drawing/2014/main" id="{617D06A4-FC43-5559-D08E-0427D59129AA}"/>
              </a:ext>
            </a:extLst>
          </p:cNvPr>
          <p:cNvPicPr>
            <a:picLocks noChangeAspect="1"/>
          </p:cNvPicPr>
          <p:nvPr/>
        </p:nvPicPr>
        <p:blipFill>
          <a:blip r:embed="rId5">
            <a:extLst>
              <a:ext uri="{28A0092B-C50C-407E-A947-70E740481C1C}">
                <a14:useLocalDpi xmlns:a14="http://schemas.microsoft.com/office/drawing/2010/main" val="0"/>
              </a:ext>
            </a:extLst>
          </a:blip>
          <a:srcRect r="11715"/>
          <a:stretch/>
        </p:blipFill>
        <p:spPr>
          <a:xfrm>
            <a:off x="7363123" y="25580726"/>
            <a:ext cx="8161596" cy="5568707"/>
          </a:xfrm>
          <a:prstGeom prst="rect">
            <a:avLst/>
          </a:prstGeom>
        </p:spPr>
      </p:pic>
      <p:sp>
        <p:nvSpPr>
          <p:cNvPr id="3149" name="Rectangle 19">
            <a:extLst>
              <a:ext uri="{FF2B5EF4-FFF2-40B4-BE49-F238E27FC236}">
                <a16:creationId xmlns:a16="http://schemas.microsoft.com/office/drawing/2014/main" id="{EC330B5D-6C8D-BE62-EDE9-205D69CEE7B8}"/>
              </a:ext>
            </a:extLst>
          </p:cNvPr>
          <p:cNvSpPr>
            <a:spLocks/>
          </p:cNvSpPr>
          <p:nvPr/>
        </p:nvSpPr>
        <p:spPr bwMode="auto">
          <a:xfrm>
            <a:off x="12907739" y="27524942"/>
            <a:ext cx="650819" cy="553998"/>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3600" b="1" dirty="0">
                <a:solidFill>
                  <a:srgbClr val="BD00BD"/>
                </a:solidFill>
                <a:latin typeface="Meiryo UI" panose="020B0604030504040204" pitchFamily="50" charset="-128"/>
                <a:ea typeface="Meiryo UI" panose="020B0604030504040204" pitchFamily="50" charset="-128"/>
                <a:sym typeface="Helvetica Neue Light" charset="0"/>
              </a:rPr>
              <a:t>HL</a:t>
            </a:r>
          </a:p>
        </p:txBody>
      </p:sp>
      <p:sp>
        <p:nvSpPr>
          <p:cNvPr id="3150" name="Rectangle 19">
            <a:extLst>
              <a:ext uri="{FF2B5EF4-FFF2-40B4-BE49-F238E27FC236}">
                <a16:creationId xmlns:a16="http://schemas.microsoft.com/office/drawing/2014/main" id="{19BF5FB3-9653-83E3-9DDB-9D147215480B}"/>
              </a:ext>
            </a:extLst>
          </p:cNvPr>
          <p:cNvSpPr>
            <a:spLocks/>
          </p:cNvSpPr>
          <p:nvPr/>
        </p:nvSpPr>
        <p:spPr bwMode="auto">
          <a:xfrm>
            <a:off x="12043643" y="28965102"/>
            <a:ext cx="962892" cy="553998"/>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3600" b="1" dirty="0">
                <a:solidFill>
                  <a:srgbClr val="08C0C0"/>
                </a:solidFill>
                <a:latin typeface="Meiryo UI" panose="020B0604030504040204" pitchFamily="50" charset="-128"/>
                <a:ea typeface="Meiryo UI" panose="020B0604030504040204" pitchFamily="50" charset="-128"/>
                <a:sym typeface="Helvetica Neue Light" charset="0"/>
              </a:rPr>
              <a:t>HLV</a:t>
            </a:r>
          </a:p>
        </p:txBody>
      </p:sp>
      <p:sp>
        <p:nvSpPr>
          <p:cNvPr id="3151" name="Rectangle 19">
            <a:extLst>
              <a:ext uri="{FF2B5EF4-FFF2-40B4-BE49-F238E27FC236}">
                <a16:creationId xmlns:a16="http://schemas.microsoft.com/office/drawing/2014/main" id="{44BB0790-1C04-74B0-136F-0859938B2B9C}"/>
              </a:ext>
            </a:extLst>
          </p:cNvPr>
          <p:cNvSpPr>
            <a:spLocks/>
          </p:cNvSpPr>
          <p:nvPr/>
        </p:nvSpPr>
        <p:spPr bwMode="auto">
          <a:xfrm>
            <a:off x="10631061" y="29332693"/>
            <a:ext cx="1305935" cy="553998"/>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3600" b="1" dirty="0">
                <a:latin typeface="Meiryo UI" panose="020B0604030504040204" pitchFamily="50" charset="-128"/>
                <a:ea typeface="Meiryo UI" panose="020B0604030504040204" pitchFamily="50" charset="-128"/>
                <a:sym typeface="Helvetica Neue Light" charset="0"/>
              </a:rPr>
              <a:t>HLVK</a:t>
            </a:r>
          </a:p>
        </p:txBody>
      </p:sp>
      <p:cxnSp>
        <p:nvCxnSpPr>
          <p:cNvPr id="3160" name="直線矢印コネクタ 3159">
            <a:extLst>
              <a:ext uri="{FF2B5EF4-FFF2-40B4-BE49-F238E27FC236}">
                <a16:creationId xmlns:a16="http://schemas.microsoft.com/office/drawing/2014/main" id="{73EB2BAB-4DC2-2640-64C2-F23A95B3CD44}"/>
              </a:ext>
            </a:extLst>
          </p:cNvPr>
          <p:cNvCxnSpPr>
            <a:cxnSpLocks/>
          </p:cNvCxnSpPr>
          <p:nvPr/>
        </p:nvCxnSpPr>
        <p:spPr bwMode="auto">
          <a:xfrm flipV="1">
            <a:off x="12647285" y="30765302"/>
            <a:ext cx="0" cy="504056"/>
          </a:xfrm>
          <a:prstGeom prst="straightConnector1">
            <a:avLst/>
          </a:prstGeom>
          <a:solidFill>
            <a:schemeClr val="accent1"/>
          </a:solidFill>
          <a:ln w="25400" cap="rnd" cmpd="sng" algn="ctr">
            <a:solidFill>
              <a:schemeClr val="accent6">
                <a:lumMod val="75000"/>
              </a:schemeClr>
            </a:solidFill>
            <a:prstDash val="solid"/>
            <a:round/>
            <a:headEnd type="none" w="med" len="med"/>
            <a:tailEnd type="arrow"/>
          </a:ln>
          <a:effectLst/>
        </p:spPr>
      </p:cxnSp>
      <p:cxnSp>
        <p:nvCxnSpPr>
          <p:cNvPr id="3161" name="直線矢印コネクタ 3160">
            <a:extLst>
              <a:ext uri="{FF2B5EF4-FFF2-40B4-BE49-F238E27FC236}">
                <a16:creationId xmlns:a16="http://schemas.microsoft.com/office/drawing/2014/main" id="{5D07F4B6-9508-0A80-D4F0-1CAE5FEDC111}"/>
              </a:ext>
            </a:extLst>
          </p:cNvPr>
          <p:cNvCxnSpPr>
            <a:cxnSpLocks/>
          </p:cNvCxnSpPr>
          <p:nvPr/>
        </p:nvCxnSpPr>
        <p:spPr bwMode="auto">
          <a:xfrm flipV="1">
            <a:off x="13367365" y="30765302"/>
            <a:ext cx="0" cy="1008112"/>
          </a:xfrm>
          <a:prstGeom prst="straightConnector1">
            <a:avLst/>
          </a:prstGeom>
          <a:solidFill>
            <a:schemeClr val="accent1"/>
          </a:solidFill>
          <a:ln w="25400" cap="rnd" cmpd="sng" algn="ctr">
            <a:solidFill>
              <a:schemeClr val="accent6">
                <a:lumMod val="75000"/>
              </a:schemeClr>
            </a:solidFill>
            <a:prstDash val="solid"/>
            <a:round/>
            <a:headEnd type="none" w="med" len="med"/>
            <a:tailEnd type="arrow"/>
          </a:ln>
          <a:effectLst/>
        </p:spPr>
      </p:cxnSp>
      <p:sp>
        <p:nvSpPr>
          <p:cNvPr id="3164" name="Rectangle 19">
            <a:extLst>
              <a:ext uri="{FF2B5EF4-FFF2-40B4-BE49-F238E27FC236}">
                <a16:creationId xmlns:a16="http://schemas.microsoft.com/office/drawing/2014/main" id="{549BAF53-2D32-C859-04C1-4ECA9CC9EFCD}"/>
              </a:ext>
            </a:extLst>
          </p:cNvPr>
          <p:cNvSpPr>
            <a:spLocks/>
          </p:cNvSpPr>
          <p:nvPr/>
        </p:nvSpPr>
        <p:spPr bwMode="auto">
          <a:xfrm>
            <a:off x="10531475" y="31269358"/>
            <a:ext cx="2539157" cy="430887"/>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2800" b="1" dirty="0">
                <a:solidFill>
                  <a:schemeClr val="accent6">
                    <a:lumMod val="75000"/>
                  </a:schemeClr>
                </a:solidFill>
                <a:latin typeface="Meiryo UI" panose="020B0604030504040204" pitchFamily="50" charset="-128"/>
                <a:ea typeface="Meiryo UI" panose="020B0604030504040204" pitchFamily="50" charset="-128"/>
                <a:sym typeface="Helvetica Neue Light" charset="0"/>
              </a:rPr>
              <a:t>GRB230307A</a:t>
            </a:r>
          </a:p>
        </p:txBody>
      </p:sp>
      <p:sp>
        <p:nvSpPr>
          <p:cNvPr id="3165" name="Rectangle 19">
            <a:extLst>
              <a:ext uri="{FF2B5EF4-FFF2-40B4-BE49-F238E27FC236}">
                <a16:creationId xmlns:a16="http://schemas.microsoft.com/office/drawing/2014/main" id="{75733AA2-531D-08F8-F636-9DE175F459E2}"/>
              </a:ext>
            </a:extLst>
          </p:cNvPr>
          <p:cNvSpPr>
            <a:spLocks/>
          </p:cNvSpPr>
          <p:nvPr/>
        </p:nvSpPr>
        <p:spPr bwMode="auto">
          <a:xfrm>
            <a:off x="12384806" y="31773414"/>
            <a:ext cx="2539157" cy="430887"/>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2800" b="1" dirty="0">
                <a:solidFill>
                  <a:schemeClr val="accent6">
                    <a:lumMod val="75000"/>
                  </a:schemeClr>
                </a:solidFill>
                <a:latin typeface="Meiryo UI" panose="020B0604030504040204" pitchFamily="50" charset="-128"/>
                <a:ea typeface="Meiryo UI" panose="020B0604030504040204" pitchFamily="50" charset="-128"/>
                <a:sym typeface="Helvetica Neue Light" charset="0"/>
              </a:rPr>
              <a:t>GRB211211A</a:t>
            </a:r>
          </a:p>
        </p:txBody>
      </p:sp>
      <p:sp>
        <p:nvSpPr>
          <p:cNvPr id="3175" name="正方形/長方形 3174">
            <a:extLst>
              <a:ext uri="{FF2B5EF4-FFF2-40B4-BE49-F238E27FC236}">
                <a16:creationId xmlns:a16="http://schemas.microsoft.com/office/drawing/2014/main" id="{1501A220-005A-EF16-D3F8-A72081629312}"/>
              </a:ext>
            </a:extLst>
          </p:cNvPr>
          <p:cNvSpPr/>
          <p:nvPr/>
        </p:nvSpPr>
        <p:spPr bwMode="auto">
          <a:xfrm>
            <a:off x="14275891" y="26084782"/>
            <a:ext cx="1512168" cy="30243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3186" name="Rectangle 19">
            <a:extLst>
              <a:ext uri="{FF2B5EF4-FFF2-40B4-BE49-F238E27FC236}">
                <a16:creationId xmlns:a16="http://schemas.microsoft.com/office/drawing/2014/main" id="{3AF8FDCA-AB87-6C52-A782-82A0D4C23C7B}"/>
              </a:ext>
            </a:extLst>
          </p:cNvPr>
          <p:cNvSpPr>
            <a:spLocks/>
          </p:cNvSpPr>
          <p:nvPr/>
        </p:nvSpPr>
        <p:spPr bwMode="auto">
          <a:xfrm>
            <a:off x="8587259" y="28142491"/>
            <a:ext cx="2117567" cy="430887"/>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2800" b="1" dirty="0">
                <a:solidFill>
                  <a:srgbClr val="FFA200"/>
                </a:solidFill>
                <a:latin typeface="Meiryo UI" panose="020B0604030504040204" pitchFamily="50" charset="-128"/>
                <a:ea typeface="Meiryo UI" panose="020B0604030504040204" pitchFamily="50" charset="-128"/>
                <a:sym typeface="Helvetica Neue Light" charset="0"/>
              </a:rPr>
              <a:t>GW170817</a:t>
            </a:r>
          </a:p>
        </p:txBody>
      </p:sp>
      <p:sp>
        <p:nvSpPr>
          <p:cNvPr id="3187" name="Rectangle 19">
            <a:extLst>
              <a:ext uri="{FF2B5EF4-FFF2-40B4-BE49-F238E27FC236}">
                <a16:creationId xmlns:a16="http://schemas.microsoft.com/office/drawing/2014/main" id="{73190787-7643-D158-B606-6E107AEE4FCD}"/>
              </a:ext>
            </a:extLst>
          </p:cNvPr>
          <p:cNvSpPr>
            <a:spLocks/>
          </p:cNvSpPr>
          <p:nvPr/>
        </p:nvSpPr>
        <p:spPr bwMode="auto">
          <a:xfrm>
            <a:off x="9235331" y="26300806"/>
            <a:ext cx="2117567" cy="430887"/>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2800" b="1" dirty="0">
                <a:solidFill>
                  <a:srgbClr val="BFBF00"/>
                </a:solidFill>
                <a:latin typeface="Meiryo UI" panose="020B0604030504040204" pitchFamily="50" charset="-128"/>
                <a:ea typeface="Meiryo UI" panose="020B0604030504040204" pitchFamily="50" charset="-128"/>
                <a:sym typeface="Helvetica Neue Light" charset="0"/>
              </a:rPr>
              <a:t>GW190425</a:t>
            </a:r>
          </a:p>
        </p:txBody>
      </p:sp>
      <p:sp>
        <p:nvSpPr>
          <p:cNvPr id="3188" name="Rectangle 19">
            <a:extLst>
              <a:ext uri="{FF2B5EF4-FFF2-40B4-BE49-F238E27FC236}">
                <a16:creationId xmlns:a16="http://schemas.microsoft.com/office/drawing/2014/main" id="{F37251D3-CF60-D523-C237-FEB013B4AF25}"/>
              </a:ext>
            </a:extLst>
          </p:cNvPr>
          <p:cNvSpPr>
            <a:spLocks/>
          </p:cNvSpPr>
          <p:nvPr/>
        </p:nvSpPr>
        <p:spPr bwMode="auto">
          <a:xfrm>
            <a:off x="9019307" y="26948878"/>
            <a:ext cx="2635914" cy="615553"/>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2000" b="1" dirty="0">
                <a:solidFill>
                  <a:srgbClr val="0F6DAF"/>
                </a:solidFill>
                <a:latin typeface="Meiryo UI" panose="020B0604030504040204" pitchFamily="50" charset="-128"/>
                <a:ea typeface="Meiryo UI" panose="020B0604030504040204" pitchFamily="50" charset="-128"/>
                <a:sym typeface="Helvetica Neue Light" charset="0"/>
              </a:rPr>
              <a:t>1</a:t>
            </a:r>
            <a:r>
              <a:rPr lang="ja-JP" altLang="en-US" sz="2000" b="1" dirty="0">
                <a:solidFill>
                  <a:srgbClr val="0F6DAF"/>
                </a:solidFill>
                <a:latin typeface="Meiryo UI" panose="020B0604030504040204" pitchFamily="50" charset="-128"/>
                <a:ea typeface="Meiryo UI" panose="020B0604030504040204" pitchFamily="50" charset="-128"/>
                <a:sym typeface="Helvetica Neue Light" charset="0"/>
              </a:rPr>
              <a:t> </a:t>
            </a:r>
            <a:r>
              <a:rPr lang="en-US" altLang="ja-JP" sz="2000" b="1" dirty="0">
                <a:solidFill>
                  <a:srgbClr val="0F6DAF"/>
                </a:solidFill>
                <a:latin typeface="Meiryo UI" panose="020B0604030504040204" pitchFamily="50" charset="-128"/>
                <a:ea typeface="Meiryo UI" panose="020B0604030504040204" pitchFamily="50" charset="-128"/>
                <a:sym typeface="Helvetica Neue Light" charset="0"/>
              </a:rPr>
              <a:t>m class telescope</a:t>
            </a:r>
          </a:p>
          <a:p>
            <a:pPr>
              <a:defRPr/>
            </a:pPr>
            <a:r>
              <a:rPr lang="en-US" altLang="ja-JP" sz="2000" b="1" dirty="0">
                <a:solidFill>
                  <a:srgbClr val="0F6DAF"/>
                </a:solidFill>
                <a:latin typeface="Meiryo UI" panose="020B0604030504040204" pitchFamily="50" charset="-128"/>
                <a:ea typeface="Meiryo UI" panose="020B0604030504040204" pitchFamily="50" charset="-128"/>
                <a:sym typeface="Helvetica Neue Light" charset="0"/>
              </a:rPr>
              <a:t>(</a:t>
            </a:r>
            <a:r>
              <a:rPr lang="en-US" altLang="ja-JP" sz="2000" b="1" dirty="0" err="1">
                <a:solidFill>
                  <a:srgbClr val="0F6DAF"/>
                </a:solidFill>
                <a:latin typeface="Meiryo UI" panose="020B0604030504040204" pitchFamily="50" charset="-128"/>
                <a:ea typeface="Meiryo UI" panose="020B0604030504040204" pitchFamily="50" charset="-128"/>
                <a:sym typeface="Helvetica Neue Light" charset="0"/>
              </a:rPr>
              <a:t>FoV</a:t>
            </a:r>
            <a:r>
              <a:rPr lang="en-US" altLang="ja-JP" sz="2000" b="1" dirty="0">
                <a:solidFill>
                  <a:srgbClr val="0F6DAF"/>
                </a:solidFill>
                <a:latin typeface="Meiryo UI" panose="020B0604030504040204" pitchFamily="50" charset="-128"/>
                <a:ea typeface="Meiryo UI" panose="020B0604030504040204" pitchFamily="50" charset="-128"/>
                <a:sym typeface="Helvetica Neue Light" charset="0"/>
              </a:rPr>
              <a:t> x100)</a:t>
            </a:r>
          </a:p>
        </p:txBody>
      </p:sp>
      <p:sp>
        <p:nvSpPr>
          <p:cNvPr id="3189" name="Rectangle 19">
            <a:extLst>
              <a:ext uri="{FF2B5EF4-FFF2-40B4-BE49-F238E27FC236}">
                <a16:creationId xmlns:a16="http://schemas.microsoft.com/office/drawing/2014/main" id="{FB097CFC-AEA7-89C2-E204-2D349EA2A056}"/>
              </a:ext>
            </a:extLst>
          </p:cNvPr>
          <p:cNvSpPr>
            <a:spLocks/>
          </p:cNvSpPr>
          <p:nvPr/>
        </p:nvSpPr>
        <p:spPr bwMode="auto">
          <a:xfrm>
            <a:off x="10531475" y="27740966"/>
            <a:ext cx="1269578" cy="307777"/>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2000" b="1" dirty="0">
                <a:solidFill>
                  <a:srgbClr val="0F6DAF"/>
                </a:solidFill>
                <a:latin typeface="Meiryo UI" panose="020B0604030504040204" pitchFamily="50" charset="-128"/>
                <a:ea typeface="Meiryo UI" panose="020B0604030504040204" pitchFamily="50" charset="-128"/>
                <a:sym typeface="Helvetica Neue Light" charset="0"/>
              </a:rPr>
              <a:t>4</a:t>
            </a:r>
            <a:r>
              <a:rPr lang="ja-JP" altLang="en-US" sz="2000" b="1" dirty="0">
                <a:solidFill>
                  <a:srgbClr val="0F6DAF"/>
                </a:solidFill>
                <a:latin typeface="Meiryo UI" panose="020B0604030504040204" pitchFamily="50" charset="-128"/>
                <a:ea typeface="Meiryo UI" panose="020B0604030504040204" pitchFamily="50" charset="-128"/>
                <a:sym typeface="Helvetica Neue Light" charset="0"/>
              </a:rPr>
              <a:t> </a:t>
            </a:r>
            <a:r>
              <a:rPr lang="en-US" altLang="ja-JP" sz="2000" b="1" dirty="0">
                <a:solidFill>
                  <a:srgbClr val="0F6DAF"/>
                </a:solidFill>
                <a:latin typeface="Meiryo UI" panose="020B0604030504040204" pitchFamily="50" charset="-128"/>
                <a:ea typeface="Meiryo UI" panose="020B0604030504040204" pitchFamily="50" charset="-128"/>
                <a:sym typeface="Helvetica Neue Light" charset="0"/>
              </a:rPr>
              <a:t>m class</a:t>
            </a:r>
          </a:p>
        </p:txBody>
      </p:sp>
      <p:sp>
        <p:nvSpPr>
          <p:cNvPr id="3190" name="Rectangle 19">
            <a:extLst>
              <a:ext uri="{FF2B5EF4-FFF2-40B4-BE49-F238E27FC236}">
                <a16:creationId xmlns:a16="http://schemas.microsoft.com/office/drawing/2014/main" id="{58ECBF1A-48FB-A2A1-8974-AA02292A16B4}"/>
              </a:ext>
            </a:extLst>
          </p:cNvPr>
          <p:cNvSpPr>
            <a:spLocks/>
          </p:cNvSpPr>
          <p:nvPr/>
        </p:nvSpPr>
        <p:spPr bwMode="auto">
          <a:xfrm>
            <a:off x="12403683" y="28419816"/>
            <a:ext cx="2232248" cy="584775"/>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000" b="1" dirty="0">
                <a:solidFill>
                  <a:srgbClr val="0F6DAF"/>
                </a:solidFill>
                <a:latin typeface="Meiryo UI" panose="020B0604030504040204" pitchFamily="50" charset="-128"/>
                <a:ea typeface="Meiryo UI" panose="020B0604030504040204" pitchFamily="50" charset="-128"/>
                <a:sym typeface="Helvetica Neue Light" charset="0"/>
              </a:rPr>
              <a:t>8</a:t>
            </a:r>
            <a:r>
              <a:rPr lang="ja-JP" altLang="en-US" sz="2000" b="1" dirty="0">
                <a:solidFill>
                  <a:srgbClr val="0F6DAF"/>
                </a:solidFill>
                <a:latin typeface="Meiryo UI" panose="020B0604030504040204" pitchFamily="50" charset="-128"/>
                <a:ea typeface="Meiryo UI" panose="020B0604030504040204" pitchFamily="50" charset="-128"/>
                <a:sym typeface="Helvetica Neue Light" charset="0"/>
              </a:rPr>
              <a:t> </a:t>
            </a:r>
            <a:r>
              <a:rPr lang="en-US" altLang="ja-JP" sz="2000" b="1" dirty="0">
                <a:solidFill>
                  <a:srgbClr val="0F6DAF"/>
                </a:solidFill>
                <a:latin typeface="Meiryo UI" panose="020B0604030504040204" pitchFamily="50" charset="-128"/>
                <a:ea typeface="Meiryo UI" panose="020B0604030504040204" pitchFamily="50" charset="-128"/>
                <a:sym typeface="Helvetica Neue Light" charset="0"/>
              </a:rPr>
              <a:t>m class</a:t>
            </a:r>
          </a:p>
          <a:p>
            <a:pPr>
              <a:defRPr/>
            </a:pPr>
            <a:r>
              <a:rPr lang="en-US" altLang="ja-JP" sz="1800" b="1" dirty="0">
                <a:solidFill>
                  <a:srgbClr val="0F6DAF"/>
                </a:solidFill>
                <a:latin typeface="Meiryo UI" panose="020B0604030504040204" pitchFamily="50" charset="-128"/>
                <a:ea typeface="Meiryo UI" panose="020B0604030504040204" pitchFamily="50" charset="-128"/>
                <a:sym typeface="Helvetica Neue Light" charset="0"/>
              </a:rPr>
              <a:t>(Rubin, Subaru)</a:t>
            </a:r>
          </a:p>
        </p:txBody>
      </p:sp>
      <p:sp>
        <p:nvSpPr>
          <p:cNvPr id="3192" name="Rectangle 19">
            <a:extLst>
              <a:ext uri="{FF2B5EF4-FFF2-40B4-BE49-F238E27FC236}">
                <a16:creationId xmlns:a16="http://schemas.microsoft.com/office/drawing/2014/main" id="{B104DC60-445C-29C5-E228-73639A1436DF}"/>
              </a:ext>
            </a:extLst>
          </p:cNvPr>
          <p:cNvSpPr>
            <a:spLocks/>
          </p:cNvSpPr>
          <p:nvPr/>
        </p:nvSpPr>
        <p:spPr bwMode="auto">
          <a:xfrm rot="475849">
            <a:off x="11854001" y="26673917"/>
            <a:ext cx="3363421" cy="615553"/>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2000" b="1" dirty="0">
                <a:solidFill>
                  <a:srgbClr val="0F6DAF"/>
                </a:solidFill>
                <a:latin typeface="Meiryo UI" panose="020B0604030504040204" pitchFamily="50" charset="-128"/>
                <a:ea typeface="Meiryo UI" panose="020B0604030504040204" pitchFamily="50" charset="-128"/>
                <a:sym typeface="Helvetica Neue Light" charset="0"/>
              </a:rPr>
              <a:t>Hard to EM follow up</a:t>
            </a:r>
          </a:p>
          <a:p>
            <a:pPr>
              <a:defRPr/>
            </a:pPr>
            <a:r>
              <a:rPr lang="en-US" altLang="ja-JP" sz="2000" b="1" dirty="0">
                <a:solidFill>
                  <a:srgbClr val="0F6DAF"/>
                </a:solidFill>
                <a:latin typeface="Meiryo UI" panose="020B0604030504040204" pitchFamily="50" charset="-128"/>
                <a:ea typeface="Meiryo UI" panose="020B0604030504040204" pitchFamily="50" charset="-128"/>
                <a:sym typeface="Helvetica Neue Light" charset="0"/>
              </a:rPr>
              <a:t>(far + not well localized)</a:t>
            </a:r>
          </a:p>
        </p:txBody>
      </p:sp>
      <p:sp>
        <p:nvSpPr>
          <p:cNvPr id="3194" name="矢印: 左 3193">
            <a:extLst>
              <a:ext uri="{FF2B5EF4-FFF2-40B4-BE49-F238E27FC236}">
                <a16:creationId xmlns:a16="http://schemas.microsoft.com/office/drawing/2014/main" id="{9A48FFE6-BB0F-6306-9CBE-2116BD630C39}"/>
              </a:ext>
            </a:extLst>
          </p:cNvPr>
          <p:cNvSpPr/>
          <p:nvPr/>
        </p:nvSpPr>
        <p:spPr bwMode="auto">
          <a:xfrm rot="8719216">
            <a:off x="12169252" y="27193012"/>
            <a:ext cx="661552" cy="648072"/>
          </a:xfrm>
          <a:prstGeom prst="leftArrow">
            <a:avLst>
              <a:gd name="adj1" fmla="val 50000"/>
              <a:gd name="adj2" fmla="val 50000"/>
            </a:avLst>
          </a:prstGeom>
          <a:noFill/>
          <a:ln w="25400" cap="flat" cmpd="sng" algn="ctr">
            <a:solidFill>
              <a:srgbClr val="0F6DA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ahoma" pitchFamily="34" charset="0"/>
              <a:ea typeface="HGP創英角ｺﾞｼｯｸUB" pitchFamily="50" charset="-128"/>
            </a:endParaRPr>
          </a:p>
        </p:txBody>
      </p:sp>
      <p:pic>
        <p:nvPicPr>
          <p:cNvPr id="3136" name="図 3135" descr="グラフ, 折れ線グラフ&#10;&#10;AI によって生成されたコンテンツは間違っている可能性があります。">
            <a:extLst>
              <a:ext uri="{FF2B5EF4-FFF2-40B4-BE49-F238E27FC236}">
                <a16:creationId xmlns:a16="http://schemas.microsoft.com/office/drawing/2014/main" id="{A3E8D5FD-101C-9A98-5157-CC0A604EC1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39987" y="25556635"/>
            <a:ext cx="9710947" cy="5568707"/>
          </a:xfrm>
          <a:prstGeom prst="rect">
            <a:avLst/>
          </a:prstGeom>
        </p:spPr>
      </p:pic>
      <p:sp>
        <p:nvSpPr>
          <p:cNvPr id="3153" name="Rectangle 19">
            <a:extLst>
              <a:ext uri="{FF2B5EF4-FFF2-40B4-BE49-F238E27FC236}">
                <a16:creationId xmlns:a16="http://schemas.microsoft.com/office/drawing/2014/main" id="{8401AD30-CE97-DE6C-8BF3-094ACBFFA1DC}"/>
              </a:ext>
            </a:extLst>
          </p:cNvPr>
          <p:cNvSpPr>
            <a:spLocks/>
          </p:cNvSpPr>
          <p:nvPr/>
        </p:nvSpPr>
        <p:spPr bwMode="auto">
          <a:xfrm>
            <a:off x="20386438" y="28796995"/>
            <a:ext cx="962892" cy="553998"/>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3600" b="1" dirty="0">
                <a:solidFill>
                  <a:srgbClr val="08C0C0"/>
                </a:solidFill>
                <a:latin typeface="Meiryo UI" panose="020B0604030504040204" pitchFamily="50" charset="-128"/>
                <a:ea typeface="Meiryo UI" panose="020B0604030504040204" pitchFamily="50" charset="-128"/>
                <a:sym typeface="Helvetica Neue Light" charset="0"/>
              </a:rPr>
              <a:t>HLV</a:t>
            </a:r>
          </a:p>
        </p:txBody>
      </p:sp>
      <p:sp>
        <p:nvSpPr>
          <p:cNvPr id="3154" name="Rectangle 19">
            <a:extLst>
              <a:ext uri="{FF2B5EF4-FFF2-40B4-BE49-F238E27FC236}">
                <a16:creationId xmlns:a16="http://schemas.microsoft.com/office/drawing/2014/main" id="{F13653E5-9CCB-7B3E-BB61-E2EA3C614A9D}"/>
              </a:ext>
            </a:extLst>
          </p:cNvPr>
          <p:cNvSpPr>
            <a:spLocks/>
          </p:cNvSpPr>
          <p:nvPr/>
        </p:nvSpPr>
        <p:spPr bwMode="auto">
          <a:xfrm>
            <a:off x="18154190" y="29805107"/>
            <a:ext cx="650819" cy="553998"/>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3600" b="1" dirty="0">
                <a:solidFill>
                  <a:srgbClr val="BD00BD"/>
                </a:solidFill>
                <a:latin typeface="Meiryo UI" panose="020B0604030504040204" pitchFamily="50" charset="-128"/>
                <a:ea typeface="Meiryo UI" panose="020B0604030504040204" pitchFamily="50" charset="-128"/>
                <a:sym typeface="Helvetica Neue Light" charset="0"/>
              </a:rPr>
              <a:t>HL</a:t>
            </a:r>
          </a:p>
        </p:txBody>
      </p:sp>
      <p:sp>
        <p:nvSpPr>
          <p:cNvPr id="3155" name="Rectangle 19">
            <a:extLst>
              <a:ext uri="{FF2B5EF4-FFF2-40B4-BE49-F238E27FC236}">
                <a16:creationId xmlns:a16="http://schemas.microsoft.com/office/drawing/2014/main" id="{60DB0734-A768-A133-54B2-30F7E3794363}"/>
              </a:ext>
            </a:extLst>
          </p:cNvPr>
          <p:cNvSpPr>
            <a:spLocks/>
          </p:cNvSpPr>
          <p:nvPr/>
        </p:nvSpPr>
        <p:spPr bwMode="auto">
          <a:xfrm>
            <a:off x="19954390" y="27644867"/>
            <a:ext cx="1305935" cy="553998"/>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3600" b="1" dirty="0">
                <a:latin typeface="Meiryo UI" panose="020B0604030504040204" pitchFamily="50" charset="-128"/>
                <a:ea typeface="Meiryo UI" panose="020B0604030504040204" pitchFamily="50" charset="-128"/>
                <a:sym typeface="Helvetica Neue Light" charset="0"/>
              </a:rPr>
              <a:t>HLVK</a:t>
            </a:r>
          </a:p>
        </p:txBody>
      </p:sp>
      <p:sp>
        <p:nvSpPr>
          <p:cNvPr id="3156" name="Rectangle 19">
            <a:extLst>
              <a:ext uri="{FF2B5EF4-FFF2-40B4-BE49-F238E27FC236}">
                <a16:creationId xmlns:a16="http://schemas.microsoft.com/office/drawing/2014/main" id="{B6EE4929-5FF0-A0CB-0EA8-D64C8C778862}"/>
              </a:ext>
            </a:extLst>
          </p:cNvPr>
          <p:cNvSpPr>
            <a:spLocks/>
          </p:cNvSpPr>
          <p:nvPr/>
        </p:nvSpPr>
        <p:spPr bwMode="auto">
          <a:xfrm>
            <a:off x="18236331" y="26732854"/>
            <a:ext cx="3240360" cy="861774"/>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800" b="1" dirty="0">
                <a:solidFill>
                  <a:srgbClr val="FFA200"/>
                </a:solidFill>
                <a:latin typeface="Meiryo UI" panose="020B0604030504040204" pitchFamily="50" charset="-128"/>
                <a:ea typeface="Meiryo UI" panose="020B0604030504040204" pitchFamily="50" charset="-128"/>
                <a:sym typeface="Helvetica Neue Light" charset="0"/>
              </a:rPr>
              <a:t>BB40 gives best &lt; 1 deg</a:t>
            </a:r>
            <a:r>
              <a:rPr lang="en-US" altLang="ja-JP" sz="2800" b="1" baseline="30000" dirty="0">
                <a:solidFill>
                  <a:srgbClr val="FFA200"/>
                </a:solidFill>
                <a:latin typeface="Meiryo UI" panose="020B0604030504040204" pitchFamily="50" charset="-128"/>
                <a:ea typeface="Meiryo UI" panose="020B0604030504040204" pitchFamily="50" charset="-128"/>
                <a:sym typeface="Helvetica Neue Light" charset="0"/>
              </a:rPr>
              <a:t>2</a:t>
            </a:r>
            <a:r>
              <a:rPr lang="en-US" altLang="ja-JP" sz="2800" b="1" dirty="0">
                <a:solidFill>
                  <a:srgbClr val="FFA200"/>
                </a:solidFill>
                <a:latin typeface="Meiryo UI" panose="020B0604030504040204" pitchFamily="50" charset="-128"/>
                <a:ea typeface="Meiryo UI" panose="020B0604030504040204" pitchFamily="50" charset="-128"/>
                <a:sym typeface="Helvetica Neue Light" charset="0"/>
              </a:rPr>
              <a:t> rate</a:t>
            </a:r>
            <a:endParaRPr lang="en-US" altLang="ja-JP" sz="2800" b="1" dirty="0">
              <a:latin typeface="Meiryo UI" panose="020B0604030504040204" pitchFamily="50" charset="-128"/>
              <a:ea typeface="Meiryo UI" panose="020B0604030504040204" pitchFamily="50" charset="-128"/>
              <a:sym typeface="Helvetica Neue Light" charset="0"/>
            </a:endParaRPr>
          </a:p>
        </p:txBody>
      </p:sp>
      <p:sp>
        <p:nvSpPr>
          <p:cNvPr id="3176" name="正方形/長方形 3175">
            <a:extLst>
              <a:ext uri="{FF2B5EF4-FFF2-40B4-BE49-F238E27FC236}">
                <a16:creationId xmlns:a16="http://schemas.microsoft.com/office/drawing/2014/main" id="{FC924AF7-ACFE-0A2D-6949-CA5E057A6225}"/>
              </a:ext>
            </a:extLst>
          </p:cNvPr>
          <p:cNvSpPr/>
          <p:nvPr/>
        </p:nvSpPr>
        <p:spPr bwMode="auto">
          <a:xfrm>
            <a:off x="21620707" y="26060691"/>
            <a:ext cx="3384376" cy="24482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ahoma" pitchFamily="34" charset="0"/>
              <a:ea typeface="HGP創英角ｺﾞｼｯｸUB" pitchFamily="50" charset="-128"/>
            </a:endParaRPr>
          </a:p>
        </p:txBody>
      </p:sp>
      <p:pic>
        <p:nvPicPr>
          <p:cNvPr id="3074" name="図 4">
            <a:extLst>
              <a:ext uri="{FF2B5EF4-FFF2-40B4-BE49-F238E27FC236}">
                <a16:creationId xmlns:a16="http://schemas.microsoft.com/office/drawing/2014/main" id="{06F33BFF-74D9-CC20-4E8A-53BA08DB800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02537" y="344936"/>
            <a:ext cx="593725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8">
            <a:extLst>
              <a:ext uri="{FF2B5EF4-FFF2-40B4-BE49-F238E27FC236}">
                <a16:creationId xmlns:a16="http://schemas.microsoft.com/office/drawing/2014/main" id="{4364DB4A-A87F-6D1C-E363-3E19EB5655A6}"/>
              </a:ext>
            </a:extLst>
          </p:cNvPr>
          <p:cNvSpPr txBox="1">
            <a:spLocks noChangeArrowheads="1"/>
          </p:cNvSpPr>
          <p:nvPr/>
        </p:nvSpPr>
        <p:spPr bwMode="auto">
          <a:xfrm>
            <a:off x="13339787" y="233910"/>
            <a:ext cx="11338739" cy="59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660" tIns="49830" rIns="99660" bIns="49830">
            <a:spAutoFit/>
          </a:bodyPr>
          <a:lstStyle>
            <a:lvl1pPr defTabSz="3986213">
              <a:spcBef>
                <a:spcPct val="20000"/>
              </a:spcBef>
              <a:buChar char="•"/>
              <a:defRPr kumimoji="1" sz="14000">
                <a:solidFill>
                  <a:schemeClr val="tx1"/>
                </a:solidFill>
                <a:latin typeface="Helvetica" panose="020B0604020202020204" pitchFamily="34" charset="0"/>
                <a:ea typeface="HG丸ｺﾞｼｯｸM-PRO" panose="020F0600000000000000" pitchFamily="50" charset="-128"/>
              </a:defRPr>
            </a:lvl1pPr>
            <a:lvl2pPr marL="3238500" indent="-1244600" defTabSz="3986213">
              <a:spcBef>
                <a:spcPct val="20000"/>
              </a:spcBef>
              <a:buChar char="–"/>
              <a:defRPr kumimoji="1" sz="12200">
                <a:solidFill>
                  <a:schemeClr val="tx1"/>
                </a:solidFill>
                <a:latin typeface="Helvetica" panose="020B0604020202020204" pitchFamily="34" charset="0"/>
                <a:ea typeface="HG丸ｺﾞｼｯｸM-PRO" panose="020F0600000000000000" pitchFamily="50" charset="-128"/>
              </a:defRPr>
            </a:lvl2pPr>
            <a:lvl3pPr marL="4981575" indent="-995363" defTabSz="3986213">
              <a:spcBef>
                <a:spcPct val="20000"/>
              </a:spcBef>
              <a:buChar char="•"/>
              <a:defRPr kumimoji="1" sz="10500">
                <a:solidFill>
                  <a:schemeClr val="tx1"/>
                </a:solidFill>
                <a:latin typeface="Helvetica" panose="020B0604020202020204" pitchFamily="34" charset="0"/>
                <a:ea typeface="HG丸ｺﾞｼｯｸM-PRO" panose="020F0600000000000000" pitchFamily="50" charset="-128"/>
              </a:defRPr>
            </a:lvl3pPr>
            <a:lvl4pPr marL="6975475" indent="-995363" defTabSz="3986213">
              <a:spcBef>
                <a:spcPct val="20000"/>
              </a:spcBef>
              <a:buChar char="–"/>
              <a:defRPr kumimoji="1" sz="8700">
                <a:solidFill>
                  <a:schemeClr val="tx1"/>
                </a:solidFill>
                <a:latin typeface="Helvetica" panose="020B0604020202020204" pitchFamily="34" charset="0"/>
                <a:ea typeface="HG丸ｺﾞｼｯｸM-PRO" panose="020F0600000000000000" pitchFamily="50" charset="-128"/>
              </a:defRPr>
            </a:lvl4pPr>
            <a:lvl5pPr marL="8969375" indent="-995363" defTabSz="3986213">
              <a:spcBef>
                <a:spcPct val="20000"/>
              </a:spcBef>
              <a:buChar char="»"/>
              <a:defRPr kumimoji="1" sz="8700">
                <a:solidFill>
                  <a:schemeClr val="tx1"/>
                </a:solidFill>
                <a:latin typeface="Helvetica" panose="020B0604020202020204" pitchFamily="34" charset="0"/>
                <a:ea typeface="HG丸ｺﾞｼｯｸM-PRO" panose="020F0600000000000000" pitchFamily="50" charset="-128"/>
              </a:defRPr>
            </a:lvl5pPr>
            <a:lvl6pPr marL="9426575" indent="-995363" defTabSz="3986213" eaLnBrk="0" fontAlgn="base" hangingPunct="0">
              <a:spcBef>
                <a:spcPct val="20000"/>
              </a:spcBef>
              <a:spcAft>
                <a:spcPct val="0"/>
              </a:spcAft>
              <a:buChar char="»"/>
              <a:defRPr kumimoji="1" sz="8700">
                <a:solidFill>
                  <a:schemeClr val="tx1"/>
                </a:solidFill>
                <a:latin typeface="Helvetica" panose="020B0604020202020204" pitchFamily="34" charset="0"/>
                <a:ea typeface="HG丸ｺﾞｼｯｸM-PRO" panose="020F0600000000000000" pitchFamily="50" charset="-128"/>
              </a:defRPr>
            </a:lvl6pPr>
            <a:lvl7pPr marL="9883775" indent="-995363" defTabSz="3986213" eaLnBrk="0" fontAlgn="base" hangingPunct="0">
              <a:spcBef>
                <a:spcPct val="20000"/>
              </a:spcBef>
              <a:spcAft>
                <a:spcPct val="0"/>
              </a:spcAft>
              <a:buChar char="»"/>
              <a:defRPr kumimoji="1" sz="8700">
                <a:solidFill>
                  <a:schemeClr val="tx1"/>
                </a:solidFill>
                <a:latin typeface="Helvetica" panose="020B0604020202020204" pitchFamily="34" charset="0"/>
                <a:ea typeface="HG丸ｺﾞｼｯｸM-PRO" panose="020F0600000000000000" pitchFamily="50" charset="-128"/>
              </a:defRPr>
            </a:lvl7pPr>
            <a:lvl8pPr marL="10340975" indent="-995363" defTabSz="3986213" eaLnBrk="0" fontAlgn="base" hangingPunct="0">
              <a:spcBef>
                <a:spcPct val="20000"/>
              </a:spcBef>
              <a:spcAft>
                <a:spcPct val="0"/>
              </a:spcAft>
              <a:buChar char="»"/>
              <a:defRPr kumimoji="1" sz="8700">
                <a:solidFill>
                  <a:schemeClr val="tx1"/>
                </a:solidFill>
                <a:latin typeface="Helvetica" panose="020B0604020202020204" pitchFamily="34" charset="0"/>
                <a:ea typeface="HG丸ｺﾞｼｯｸM-PRO" panose="020F0600000000000000" pitchFamily="50" charset="-128"/>
              </a:defRPr>
            </a:lvl8pPr>
            <a:lvl9pPr marL="10798175" indent="-995363" defTabSz="3986213" eaLnBrk="0" fontAlgn="base" hangingPunct="0">
              <a:spcBef>
                <a:spcPct val="20000"/>
              </a:spcBef>
              <a:spcAft>
                <a:spcPct val="0"/>
              </a:spcAft>
              <a:buChar char="»"/>
              <a:defRPr kumimoji="1" sz="8700">
                <a:solidFill>
                  <a:schemeClr val="tx1"/>
                </a:solidFill>
                <a:latin typeface="Helvetica" panose="020B0604020202020204" pitchFamily="34" charset="0"/>
                <a:ea typeface="HG丸ｺﾞｼｯｸM-PRO" panose="020F0600000000000000" pitchFamily="50" charset="-128"/>
              </a:defRPr>
            </a:lvl9pPr>
          </a:lstStyle>
          <a:p>
            <a:pPr eaLnBrk="1" hangingPunct="1">
              <a:spcBef>
                <a:spcPct val="0"/>
              </a:spcBef>
              <a:buFontTx/>
              <a:buNone/>
            </a:pPr>
            <a:r>
              <a:rPr lang="en-US" altLang="ja-JP" sz="3200" dirty="0">
                <a:latin typeface="Meiryo UI" panose="020B0604030504040204" pitchFamily="50" charset="-128"/>
                <a:ea typeface="Meiryo UI" panose="020B0604030504040204" pitchFamily="50" charset="-128"/>
              </a:rPr>
              <a:t>GWADW2025 (Cocoa Beach, Florida, May 18-23, 2025)</a:t>
            </a:r>
          </a:p>
        </p:txBody>
      </p:sp>
      <p:sp>
        <p:nvSpPr>
          <p:cNvPr id="2" name="Text Box 4">
            <a:extLst>
              <a:ext uri="{FF2B5EF4-FFF2-40B4-BE49-F238E27FC236}">
                <a16:creationId xmlns:a16="http://schemas.microsoft.com/office/drawing/2014/main" id="{4960C0F5-F105-A577-A8AA-0F7024C57652}"/>
              </a:ext>
            </a:extLst>
          </p:cNvPr>
          <p:cNvSpPr txBox="1">
            <a:spLocks noChangeArrowheads="1"/>
          </p:cNvSpPr>
          <p:nvPr/>
        </p:nvSpPr>
        <p:spPr bwMode="auto">
          <a:xfrm>
            <a:off x="666749" y="737966"/>
            <a:ext cx="23402229" cy="3178399"/>
          </a:xfrm>
          <a:prstGeom prst="rect">
            <a:avLst/>
          </a:prstGeom>
          <a:noFill/>
          <a:ln w="9525">
            <a:noFill/>
            <a:miter lim="800000"/>
            <a:headEnd/>
            <a:tailEnd/>
          </a:ln>
          <a:effectLst/>
        </p:spPr>
        <p:txBody>
          <a:bodyPr wrap="square" lIns="99660" tIns="49830" rIns="99660" bIns="49830">
            <a:spAutoFit/>
          </a:bodyPr>
          <a:lstStyle/>
          <a:p>
            <a:pPr defTabSz="3986418" eaLnBrk="1" hangingPunct="1">
              <a:defRPr/>
            </a:pPr>
            <a:r>
              <a:rPr lang="en-US" altLang="ja-JP" sz="10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Preparing               for the Era of</a:t>
            </a:r>
            <a:br>
              <a:rPr lang="en-US" altLang="ja-JP" sz="10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en-US" altLang="ja-JP" sz="10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Multi-Messenger Astronomy</a:t>
            </a:r>
          </a:p>
        </p:txBody>
      </p:sp>
      <p:sp>
        <p:nvSpPr>
          <p:cNvPr id="3078" name="角丸四角形 2">
            <a:extLst>
              <a:ext uri="{FF2B5EF4-FFF2-40B4-BE49-F238E27FC236}">
                <a16:creationId xmlns:a16="http://schemas.microsoft.com/office/drawing/2014/main" id="{2F898B89-D895-033F-57F6-7B0E38845688}"/>
              </a:ext>
            </a:extLst>
          </p:cNvPr>
          <p:cNvSpPr>
            <a:spLocks noChangeArrowheads="1"/>
          </p:cNvSpPr>
          <p:nvPr/>
        </p:nvSpPr>
        <p:spPr bwMode="auto">
          <a:xfrm>
            <a:off x="666379" y="3978326"/>
            <a:ext cx="13033448" cy="8712968"/>
          </a:xfrm>
          <a:prstGeom prst="roundRect">
            <a:avLst>
              <a:gd name="adj" fmla="val 8810"/>
            </a:avLst>
          </a:prstGeom>
          <a:solidFill>
            <a:srgbClr val="FF6C0C">
              <a:alpha val="10196"/>
            </a:srgbClr>
          </a:solidFill>
          <a:ln w="50800" algn="ctr">
            <a:solidFill>
              <a:srgbClr val="FF6C0C"/>
            </a:solidFill>
            <a:round/>
            <a:headEnd/>
            <a:tailEnd/>
          </a:ln>
        </p:spPr>
        <p:txBody>
          <a:bodyPr/>
          <a:lstStyle>
            <a:lvl1pPr defTabSz="3657600">
              <a:defRPr kumimoji="1" sz="3100">
                <a:solidFill>
                  <a:schemeClr val="tx1"/>
                </a:solidFill>
                <a:latin typeface="Tahoma" panose="020B0604030504040204" pitchFamily="34" charset="0"/>
                <a:ea typeface="HGP創英角ｺﾞｼｯｸUB" panose="020B0900000000000000" pitchFamily="50" charset="-128"/>
              </a:defRPr>
            </a:lvl1pPr>
            <a:lvl2pPr defTabSz="3657600">
              <a:defRPr kumimoji="1" sz="3100">
                <a:solidFill>
                  <a:schemeClr val="tx1"/>
                </a:solidFill>
                <a:latin typeface="Tahoma" panose="020B0604030504040204" pitchFamily="34" charset="0"/>
                <a:ea typeface="HGP創英角ｺﾞｼｯｸUB" panose="020B0900000000000000" pitchFamily="50" charset="-128"/>
              </a:defRPr>
            </a:lvl2pPr>
            <a:lvl3pPr defTabSz="3657600">
              <a:defRPr kumimoji="1" sz="3100">
                <a:solidFill>
                  <a:schemeClr val="tx1"/>
                </a:solidFill>
                <a:latin typeface="Tahoma" panose="020B0604030504040204" pitchFamily="34" charset="0"/>
                <a:ea typeface="HGP創英角ｺﾞｼｯｸUB" panose="020B0900000000000000" pitchFamily="50" charset="-128"/>
              </a:defRPr>
            </a:lvl3pPr>
            <a:lvl4pPr defTabSz="3657600">
              <a:defRPr kumimoji="1" sz="3100">
                <a:solidFill>
                  <a:schemeClr val="tx1"/>
                </a:solidFill>
                <a:latin typeface="Tahoma" panose="020B0604030504040204" pitchFamily="34" charset="0"/>
                <a:ea typeface="HGP創英角ｺﾞｼｯｸUB" panose="020B0900000000000000" pitchFamily="50" charset="-128"/>
              </a:defRPr>
            </a:lvl4pPr>
            <a:lvl5pPr defTabSz="3657600">
              <a:defRPr kumimoji="1" sz="3100">
                <a:solidFill>
                  <a:schemeClr val="tx1"/>
                </a:solidFill>
                <a:latin typeface="Tahoma" panose="020B0604030504040204" pitchFamily="34" charset="0"/>
                <a:ea typeface="HGP創英角ｺﾞｼｯｸUB" panose="020B0900000000000000" pitchFamily="50" charset="-128"/>
              </a:defRPr>
            </a:lvl5pPr>
            <a:lvl6pPr marL="2449513" indent="-163513" defTabSz="3657600" eaLnBrk="0" fontAlgn="base" hangingPunct="0">
              <a:spcBef>
                <a:spcPct val="0"/>
              </a:spcBef>
              <a:spcAft>
                <a:spcPct val="0"/>
              </a:spcAft>
              <a:defRPr kumimoji="1" sz="3100">
                <a:solidFill>
                  <a:schemeClr val="tx1"/>
                </a:solidFill>
                <a:latin typeface="Tahoma" panose="020B0604030504040204" pitchFamily="34" charset="0"/>
                <a:ea typeface="HGP創英角ｺﾞｼｯｸUB" panose="020B0900000000000000" pitchFamily="50" charset="-128"/>
              </a:defRPr>
            </a:lvl6pPr>
            <a:lvl7pPr marL="2906713" indent="-163513" defTabSz="3657600" eaLnBrk="0" fontAlgn="base" hangingPunct="0">
              <a:spcBef>
                <a:spcPct val="0"/>
              </a:spcBef>
              <a:spcAft>
                <a:spcPct val="0"/>
              </a:spcAft>
              <a:defRPr kumimoji="1" sz="3100">
                <a:solidFill>
                  <a:schemeClr val="tx1"/>
                </a:solidFill>
                <a:latin typeface="Tahoma" panose="020B0604030504040204" pitchFamily="34" charset="0"/>
                <a:ea typeface="HGP創英角ｺﾞｼｯｸUB" panose="020B0900000000000000" pitchFamily="50" charset="-128"/>
              </a:defRPr>
            </a:lvl7pPr>
            <a:lvl8pPr marL="3363913" indent="-163513" defTabSz="3657600" eaLnBrk="0" fontAlgn="base" hangingPunct="0">
              <a:spcBef>
                <a:spcPct val="0"/>
              </a:spcBef>
              <a:spcAft>
                <a:spcPct val="0"/>
              </a:spcAft>
              <a:defRPr kumimoji="1" sz="3100">
                <a:solidFill>
                  <a:schemeClr val="tx1"/>
                </a:solidFill>
                <a:latin typeface="Tahoma" panose="020B0604030504040204" pitchFamily="34" charset="0"/>
                <a:ea typeface="HGP創英角ｺﾞｼｯｸUB" panose="020B0900000000000000" pitchFamily="50" charset="-128"/>
              </a:defRPr>
            </a:lvl8pPr>
            <a:lvl9pPr marL="3821113" indent="-163513" defTabSz="3657600" eaLnBrk="0" fontAlgn="base" hangingPunct="0">
              <a:spcBef>
                <a:spcPct val="0"/>
              </a:spcBef>
              <a:spcAft>
                <a:spcPct val="0"/>
              </a:spcAft>
              <a:defRPr kumimoji="1" sz="3100">
                <a:solidFill>
                  <a:schemeClr val="tx1"/>
                </a:solidFill>
                <a:latin typeface="Tahoma" panose="020B0604030504040204" pitchFamily="34" charset="0"/>
                <a:ea typeface="HGP創英角ｺﾞｼｯｸUB" panose="020B0900000000000000" pitchFamily="50" charset="-128"/>
              </a:defRPr>
            </a:lvl9pPr>
          </a:lstStyle>
          <a:p>
            <a:pPr eaLnBrk="1" hangingPunct="1"/>
            <a:r>
              <a:rPr lang="en-US" altLang="ja-JP" sz="3600" dirty="0">
                <a:latin typeface="Meiryo UI" panose="020B0604030504040204" pitchFamily="50" charset="-128"/>
                <a:ea typeface="Meiryo UI" panose="020B0604030504040204" pitchFamily="50" charset="-128"/>
              </a:rPr>
              <a:t>The LIGO-Virgo-KAGRA collaboration has detected over 300 events so far,</a:t>
            </a:r>
            <a:r>
              <a:rPr lang="ja-JP" altLang="en-US" sz="3600" dirty="0">
                <a:latin typeface="Meiryo UI" panose="020B0604030504040204" pitchFamily="50" charset="-128"/>
                <a:ea typeface="Meiryo UI" panose="020B0604030504040204" pitchFamily="50" charset="-128"/>
              </a:rPr>
              <a:t> </a:t>
            </a:r>
            <a:r>
              <a:rPr lang="en-US" altLang="ja-JP" sz="3600" dirty="0">
                <a:latin typeface="Meiryo UI" panose="020B0604030504040204" pitchFamily="50" charset="-128"/>
                <a:ea typeface="Meiryo UI" panose="020B0604030504040204" pitchFamily="50" charset="-128"/>
              </a:rPr>
              <a:t>but multi-messenger observations have only been realized once, with GW170817. GW190425, which is believed to have originated from a binary neutron star (BNS) merger, had poor sky localization, and there have also been events, such as GRB211211A and GRB230307A, that were missed because gravitational wave detectors were not operational at the time. In this context, </a:t>
            </a:r>
            <a:r>
              <a:rPr lang="en-US" altLang="ja-JP" sz="3600" b="1" dirty="0">
                <a:latin typeface="Meiryo UI" panose="020B0604030504040204" pitchFamily="50" charset="-128"/>
                <a:ea typeface="Meiryo UI" panose="020B0604030504040204" pitchFamily="50" charset="-128"/>
              </a:rPr>
              <a:t>improving sky localization and increasing the duty cycle of multiple detectors through KAGRA’s operation and upgrades is becoming increasingly important</a:t>
            </a:r>
            <a:r>
              <a:rPr lang="en-US" altLang="ja-JP" sz="3600" dirty="0">
                <a:latin typeface="Meiryo UI" panose="020B0604030504040204" pitchFamily="50" charset="-128"/>
                <a:ea typeface="Meiryo UI" panose="020B0604030504040204" pitchFamily="50" charset="-128"/>
              </a:rPr>
              <a:t>. This will be essential for capturing the rare BNS merger events and achieving the sky localization precision required for electromagnetic follow-up observations.</a:t>
            </a:r>
            <a:endParaRPr lang="ja-JP" altLang="en-US" sz="3600" dirty="0">
              <a:latin typeface="Meiryo UI" panose="020B0604030504040204" pitchFamily="50" charset="-128"/>
              <a:ea typeface="Meiryo UI" panose="020B0604030504040204" pitchFamily="50" charset="-128"/>
            </a:endParaRPr>
          </a:p>
        </p:txBody>
      </p:sp>
      <p:sp>
        <p:nvSpPr>
          <p:cNvPr id="3080" name="テキスト ボックス 211">
            <a:extLst>
              <a:ext uri="{FF2B5EF4-FFF2-40B4-BE49-F238E27FC236}">
                <a16:creationId xmlns:a16="http://schemas.microsoft.com/office/drawing/2014/main" id="{0183A3E8-3431-9177-54CA-846EE5DFCF13}"/>
              </a:ext>
            </a:extLst>
          </p:cNvPr>
          <p:cNvSpPr txBox="1">
            <a:spLocks noChangeArrowheads="1"/>
          </p:cNvSpPr>
          <p:nvPr/>
        </p:nvSpPr>
        <p:spPr bwMode="auto">
          <a:xfrm>
            <a:off x="13987859" y="4050334"/>
            <a:ext cx="15625736" cy="1015663"/>
          </a:xfrm>
          <a:prstGeom prst="rect">
            <a:avLst/>
          </a:prstGeom>
          <a:solidFill>
            <a:srgbClr val="FF6C0C">
              <a:alpha val="70195"/>
            </a:srgbClr>
          </a:solidFill>
          <a:ln>
            <a:noFill/>
          </a:ln>
        </p:spPr>
        <p:txBody>
          <a:bodyPr wrap="square">
            <a:spAutoFit/>
          </a:bodyPr>
          <a:lstStyle/>
          <a:p>
            <a:r>
              <a:rPr lang="en-US" altLang="ja-JP" sz="6000" b="1" dirty="0">
                <a:latin typeface="Meiryo UI" panose="020B0604030504040204" pitchFamily="50" charset="-128"/>
                <a:ea typeface="Meiryo UI" panose="020B0604030504040204" pitchFamily="50" charset="-128"/>
              </a:rPr>
              <a:t>O4c Target: 10 Mpc</a:t>
            </a:r>
            <a:endParaRPr lang="ja-JP" altLang="en-US" sz="6000" b="1" dirty="0">
              <a:latin typeface="Meiryo UI" panose="020B0604030504040204" pitchFamily="50" charset="-128"/>
              <a:ea typeface="Meiryo UI" panose="020B0604030504040204" pitchFamily="50" charset="-128"/>
            </a:endParaRPr>
          </a:p>
        </p:txBody>
      </p:sp>
      <p:sp>
        <p:nvSpPr>
          <p:cNvPr id="3082" name="Text Box 5">
            <a:extLst>
              <a:ext uri="{FF2B5EF4-FFF2-40B4-BE49-F238E27FC236}">
                <a16:creationId xmlns:a16="http://schemas.microsoft.com/office/drawing/2014/main" id="{7198449D-CF22-160D-269D-7E099DD98843}"/>
              </a:ext>
            </a:extLst>
          </p:cNvPr>
          <p:cNvSpPr txBox="1">
            <a:spLocks noChangeArrowheads="1"/>
          </p:cNvSpPr>
          <p:nvPr/>
        </p:nvSpPr>
        <p:spPr bwMode="auto">
          <a:xfrm rot="-5400000">
            <a:off x="26046682" y="664841"/>
            <a:ext cx="24590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660" tIns="49830" rIns="99660" bIns="49830">
            <a:spAutoFit/>
          </a:bodyPr>
          <a:lstStyle>
            <a:lvl1pPr defTabSz="3986213">
              <a:spcBef>
                <a:spcPct val="20000"/>
              </a:spcBef>
              <a:buChar char="•"/>
              <a:defRPr kumimoji="1" sz="14000">
                <a:solidFill>
                  <a:schemeClr val="tx1"/>
                </a:solidFill>
                <a:latin typeface="Helvetica" panose="020B0604020202020204" pitchFamily="34" charset="0"/>
                <a:ea typeface="HG丸ｺﾞｼｯｸM-PRO" panose="020F0600000000000000" pitchFamily="50" charset="-128"/>
              </a:defRPr>
            </a:lvl1pPr>
            <a:lvl2pPr marL="3238500" indent="-1244600" defTabSz="3986213">
              <a:spcBef>
                <a:spcPct val="20000"/>
              </a:spcBef>
              <a:buChar char="–"/>
              <a:defRPr kumimoji="1" sz="12200">
                <a:solidFill>
                  <a:schemeClr val="tx1"/>
                </a:solidFill>
                <a:latin typeface="Helvetica" panose="020B0604020202020204" pitchFamily="34" charset="0"/>
                <a:ea typeface="HG丸ｺﾞｼｯｸM-PRO" panose="020F0600000000000000" pitchFamily="50" charset="-128"/>
              </a:defRPr>
            </a:lvl2pPr>
            <a:lvl3pPr marL="4981575" indent="-995363" defTabSz="3986213">
              <a:spcBef>
                <a:spcPct val="20000"/>
              </a:spcBef>
              <a:buChar char="•"/>
              <a:defRPr kumimoji="1" sz="10500">
                <a:solidFill>
                  <a:schemeClr val="tx1"/>
                </a:solidFill>
                <a:latin typeface="Helvetica" panose="020B0604020202020204" pitchFamily="34" charset="0"/>
                <a:ea typeface="HG丸ｺﾞｼｯｸM-PRO" panose="020F0600000000000000" pitchFamily="50" charset="-128"/>
              </a:defRPr>
            </a:lvl3pPr>
            <a:lvl4pPr marL="6975475" indent="-995363" defTabSz="3986213">
              <a:spcBef>
                <a:spcPct val="20000"/>
              </a:spcBef>
              <a:buChar char="–"/>
              <a:defRPr kumimoji="1" sz="8700">
                <a:solidFill>
                  <a:schemeClr val="tx1"/>
                </a:solidFill>
                <a:latin typeface="Helvetica" panose="020B0604020202020204" pitchFamily="34" charset="0"/>
                <a:ea typeface="HG丸ｺﾞｼｯｸM-PRO" panose="020F0600000000000000" pitchFamily="50" charset="-128"/>
              </a:defRPr>
            </a:lvl4pPr>
            <a:lvl5pPr marL="8969375" indent="-995363" defTabSz="3986213">
              <a:spcBef>
                <a:spcPct val="20000"/>
              </a:spcBef>
              <a:buChar char="»"/>
              <a:defRPr kumimoji="1" sz="8700">
                <a:solidFill>
                  <a:schemeClr val="tx1"/>
                </a:solidFill>
                <a:latin typeface="Helvetica" panose="020B0604020202020204" pitchFamily="34" charset="0"/>
                <a:ea typeface="HG丸ｺﾞｼｯｸM-PRO" panose="020F0600000000000000" pitchFamily="50" charset="-128"/>
              </a:defRPr>
            </a:lvl5pPr>
            <a:lvl6pPr marL="9426575" indent="-995363" defTabSz="3986213" eaLnBrk="0" fontAlgn="base" hangingPunct="0">
              <a:spcBef>
                <a:spcPct val="20000"/>
              </a:spcBef>
              <a:spcAft>
                <a:spcPct val="0"/>
              </a:spcAft>
              <a:buChar char="»"/>
              <a:defRPr kumimoji="1" sz="8700">
                <a:solidFill>
                  <a:schemeClr val="tx1"/>
                </a:solidFill>
                <a:latin typeface="Helvetica" panose="020B0604020202020204" pitchFamily="34" charset="0"/>
                <a:ea typeface="HG丸ｺﾞｼｯｸM-PRO" panose="020F0600000000000000" pitchFamily="50" charset="-128"/>
              </a:defRPr>
            </a:lvl6pPr>
            <a:lvl7pPr marL="9883775" indent="-995363" defTabSz="3986213" eaLnBrk="0" fontAlgn="base" hangingPunct="0">
              <a:spcBef>
                <a:spcPct val="20000"/>
              </a:spcBef>
              <a:spcAft>
                <a:spcPct val="0"/>
              </a:spcAft>
              <a:buChar char="»"/>
              <a:defRPr kumimoji="1" sz="8700">
                <a:solidFill>
                  <a:schemeClr val="tx1"/>
                </a:solidFill>
                <a:latin typeface="Helvetica" panose="020B0604020202020204" pitchFamily="34" charset="0"/>
                <a:ea typeface="HG丸ｺﾞｼｯｸM-PRO" panose="020F0600000000000000" pitchFamily="50" charset="-128"/>
              </a:defRPr>
            </a:lvl7pPr>
            <a:lvl8pPr marL="10340975" indent="-995363" defTabSz="3986213" eaLnBrk="0" fontAlgn="base" hangingPunct="0">
              <a:spcBef>
                <a:spcPct val="20000"/>
              </a:spcBef>
              <a:spcAft>
                <a:spcPct val="0"/>
              </a:spcAft>
              <a:buChar char="»"/>
              <a:defRPr kumimoji="1" sz="8700">
                <a:solidFill>
                  <a:schemeClr val="tx1"/>
                </a:solidFill>
                <a:latin typeface="Helvetica" panose="020B0604020202020204" pitchFamily="34" charset="0"/>
                <a:ea typeface="HG丸ｺﾞｼｯｸM-PRO" panose="020F0600000000000000" pitchFamily="50" charset="-128"/>
              </a:defRPr>
            </a:lvl8pPr>
            <a:lvl9pPr marL="10798175" indent="-995363" defTabSz="3986213" eaLnBrk="0" fontAlgn="base" hangingPunct="0">
              <a:spcBef>
                <a:spcPct val="20000"/>
              </a:spcBef>
              <a:spcAft>
                <a:spcPct val="0"/>
              </a:spcAft>
              <a:buChar char="»"/>
              <a:defRPr kumimoji="1" sz="8700">
                <a:solidFill>
                  <a:schemeClr val="tx1"/>
                </a:solidFill>
                <a:latin typeface="Helvetica" panose="020B0604020202020204" pitchFamily="34" charset="0"/>
                <a:ea typeface="HG丸ｺﾞｼｯｸM-PRO" panose="020F0600000000000000" pitchFamily="50" charset="-128"/>
              </a:defRPr>
            </a:lvl9pPr>
          </a:lstStyle>
          <a:p>
            <a:pPr eaLnBrk="1" hangingPunct="1">
              <a:spcBef>
                <a:spcPct val="0"/>
              </a:spcBef>
              <a:buFontTx/>
              <a:buNone/>
            </a:pPr>
            <a:r>
              <a:rPr lang="en-US" altLang="ja-JP" sz="3200" dirty="0">
                <a:latin typeface="Consolas" panose="020B0609020204030204" pitchFamily="49" charset="0"/>
                <a:ea typeface="Meiryo UI" panose="020B0604030504040204" pitchFamily="50" charset="-128"/>
              </a:rPr>
              <a:t>Download online</a:t>
            </a:r>
          </a:p>
        </p:txBody>
      </p:sp>
      <p:sp>
        <p:nvSpPr>
          <p:cNvPr id="3083" name="テキスト ボックス 211">
            <a:extLst>
              <a:ext uri="{FF2B5EF4-FFF2-40B4-BE49-F238E27FC236}">
                <a16:creationId xmlns:a16="http://schemas.microsoft.com/office/drawing/2014/main" id="{67E41650-3920-C287-7DD6-0C5A5F65EBCB}"/>
              </a:ext>
            </a:extLst>
          </p:cNvPr>
          <p:cNvSpPr txBox="1">
            <a:spLocks noChangeArrowheads="1"/>
          </p:cNvSpPr>
          <p:nvPr/>
        </p:nvSpPr>
        <p:spPr bwMode="auto">
          <a:xfrm>
            <a:off x="522363" y="12979326"/>
            <a:ext cx="13897544" cy="1015663"/>
          </a:xfrm>
          <a:prstGeom prst="rect">
            <a:avLst/>
          </a:prstGeom>
          <a:solidFill>
            <a:srgbClr val="FF6C0C">
              <a:alpha val="70195"/>
            </a:srgbClr>
          </a:solidFill>
          <a:ln>
            <a:noFill/>
          </a:ln>
        </p:spPr>
        <p:txBody>
          <a:bodyPr wrap="square">
            <a:spAutoFit/>
          </a:bodyPr>
          <a:lstStyle/>
          <a:p>
            <a:r>
              <a:rPr lang="en-US" altLang="ja-JP" sz="6000" b="1" dirty="0">
                <a:latin typeface="Meiryo UI" panose="020B0604030504040204" pitchFamily="50" charset="-128"/>
                <a:ea typeface="Meiryo UI" panose="020B0604030504040204" pitchFamily="50" charset="-128"/>
              </a:rPr>
              <a:t>O5 Target: 25-130 Mpc</a:t>
            </a:r>
            <a:endParaRPr lang="ja-JP" altLang="en-US" sz="6000" b="1" dirty="0">
              <a:latin typeface="Meiryo UI" panose="020B0604030504040204" pitchFamily="50" charset="-128"/>
              <a:ea typeface="Meiryo UI" panose="020B0604030504040204" pitchFamily="50" charset="-128"/>
            </a:endParaRPr>
          </a:p>
        </p:txBody>
      </p:sp>
      <p:pic>
        <p:nvPicPr>
          <p:cNvPr id="3106" name="図 5">
            <a:extLst>
              <a:ext uri="{FF2B5EF4-FFF2-40B4-BE49-F238E27FC236}">
                <a16:creationId xmlns:a16="http://schemas.microsoft.com/office/drawing/2014/main" id="{B4B69018-8166-3F66-1556-7DC0E2881E7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80947" y="521942"/>
            <a:ext cx="2646462" cy="19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CB965F08-787C-3AEB-47EB-680742C2C02C}"/>
              </a:ext>
            </a:extLst>
          </p:cNvPr>
          <p:cNvSpPr txBox="1">
            <a:spLocks noChangeArrowheads="1"/>
          </p:cNvSpPr>
          <p:nvPr/>
        </p:nvSpPr>
        <p:spPr bwMode="auto">
          <a:xfrm>
            <a:off x="21116651" y="2466158"/>
            <a:ext cx="8838676" cy="15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660" tIns="49830" rIns="99660" bIns="49830">
            <a:spAutoFit/>
          </a:bodyPr>
          <a:lstStyle>
            <a:lvl1pPr defTabSz="3986213">
              <a:spcBef>
                <a:spcPct val="20000"/>
              </a:spcBef>
              <a:buChar char="•"/>
              <a:defRPr kumimoji="1" sz="14000">
                <a:solidFill>
                  <a:schemeClr val="tx1"/>
                </a:solidFill>
                <a:latin typeface="Helvetica" panose="020B0604020202020204" pitchFamily="34" charset="0"/>
                <a:ea typeface="HG丸ｺﾞｼｯｸM-PRO" panose="020F0600000000000000" pitchFamily="50" charset="-128"/>
              </a:defRPr>
            </a:lvl1pPr>
            <a:lvl2pPr marL="3238500" indent="-1244600" defTabSz="3986213">
              <a:spcBef>
                <a:spcPct val="20000"/>
              </a:spcBef>
              <a:buChar char="–"/>
              <a:defRPr kumimoji="1" sz="12200">
                <a:solidFill>
                  <a:schemeClr val="tx1"/>
                </a:solidFill>
                <a:latin typeface="Helvetica" panose="020B0604020202020204" pitchFamily="34" charset="0"/>
                <a:ea typeface="HG丸ｺﾞｼｯｸM-PRO" panose="020F0600000000000000" pitchFamily="50" charset="-128"/>
              </a:defRPr>
            </a:lvl2pPr>
            <a:lvl3pPr marL="4981575" indent="-995363" defTabSz="3986213">
              <a:spcBef>
                <a:spcPct val="20000"/>
              </a:spcBef>
              <a:buChar char="•"/>
              <a:defRPr kumimoji="1" sz="10500">
                <a:solidFill>
                  <a:schemeClr val="tx1"/>
                </a:solidFill>
                <a:latin typeface="Helvetica" panose="020B0604020202020204" pitchFamily="34" charset="0"/>
                <a:ea typeface="HG丸ｺﾞｼｯｸM-PRO" panose="020F0600000000000000" pitchFamily="50" charset="-128"/>
              </a:defRPr>
            </a:lvl3pPr>
            <a:lvl4pPr marL="6975475" indent="-995363" defTabSz="3986213">
              <a:spcBef>
                <a:spcPct val="20000"/>
              </a:spcBef>
              <a:buChar char="–"/>
              <a:defRPr kumimoji="1" sz="8700">
                <a:solidFill>
                  <a:schemeClr val="tx1"/>
                </a:solidFill>
                <a:latin typeface="Helvetica" panose="020B0604020202020204" pitchFamily="34" charset="0"/>
                <a:ea typeface="HG丸ｺﾞｼｯｸM-PRO" panose="020F0600000000000000" pitchFamily="50" charset="-128"/>
              </a:defRPr>
            </a:lvl4pPr>
            <a:lvl5pPr marL="8969375" indent="-995363" defTabSz="3986213">
              <a:spcBef>
                <a:spcPct val="20000"/>
              </a:spcBef>
              <a:buChar char="»"/>
              <a:defRPr kumimoji="1" sz="8700">
                <a:solidFill>
                  <a:schemeClr val="tx1"/>
                </a:solidFill>
                <a:latin typeface="Helvetica" panose="020B0604020202020204" pitchFamily="34" charset="0"/>
                <a:ea typeface="HG丸ｺﾞｼｯｸM-PRO" panose="020F0600000000000000" pitchFamily="50" charset="-128"/>
              </a:defRPr>
            </a:lvl5pPr>
            <a:lvl6pPr marL="9426575" indent="-995363" defTabSz="3986213" eaLnBrk="0" fontAlgn="base" hangingPunct="0">
              <a:spcBef>
                <a:spcPct val="20000"/>
              </a:spcBef>
              <a:spcAft>
                <a:spcPct val="0"/>
              </a:spcAft>
              <a:buChar char="»"/>
              <a:defRPr kumimoji="1" sz="8700">
                <a:solidFill>
                  <a:schemeClr val="tx1"/>
                </a:solidFill>
                <a:latin typeface="Helvetica" panose="020B0604020202020204" pitchFamily="34" charset="0"/>
                <a:ea typeface="HG丸ｺﾞｼｯｸM-PRO" panose="020F0600000000000000" pitchFamily="50" charset="-128"/>
              </a:defRPr>
            </a:lvl6pPr>
            <a:lvl7pPr marL="9883775" indent="-995363" defTabSz="3986213" eaLnBrk="0" fontAlgn="base" hangingPunct="0">
              <a:spcBef>
                <a:spcPct val="20000"/>
              </a:spcBef>
              <a:spcAft>
                <a:spcPct val="0"/>
              </a:spcAft>
              <a:buChar char="»"/>
              <a:defRPr kumimoji="1" sz="8700">
                <a:solidFill>
                  <a:schemeClr val="tx1"/>
                </a:solidFill>
                <a:latin typeface="Helvetica" panose="020B0604020202020204" pitchFamily="34" charset="0"/>
                <a:ea typeface="HG丸ｺﾞｼｯｸM-PRO" panose="020F0600000000000000" pitchFamily="50" charset="-128"/>
              </a:defRPr>
            </a:lvl7pPr>
            <a:lvl8pPr marL="10340975" indent="-995363" defTabSz="3986213" eaLnBrk="0" fontAlgn="base" hangingPunct="0">
              <a:spcBef>
                <a:spcPct val="20000"/>
              </a:spcBef>
              <a:spcAft>
                <a:spcPct val="0"/>
              </a:spcAft>
              <a:buChar char="»"/>
              <a:defRPr kumimoji="1" sz="8700">
                <a:solidFill>
                  <a:schemeClr val="tx1"/>
                </a:solidFill>
                <a:latin typeface="Helvetica" panose="020B0604020202020204" pitchFamily="34" charset="0"/>
                <a:ea typeface="HG丸ｺﾞｼｯｸM-PRO" panose="020F0600000000000000" pitchFamily="50" charset="-128"/>
              </a:defRPr>
            </a:lvl8pPr>
            <a:lvl9pPr marL="10798175" indent="-995363" defTabSz="3986213" eaLnBrk="0" fontAlgn="base" hangingPunct="0">
              <a:spcBef>
                <a:spcPct val="20000"/>
              </a:spcBef>
              <a:spcAft>
                <a:spcPct val="0"/>
              </a:spcAft>
              <a:buChar char="»"/>
              <a:defRPr kumimoji="1" sz="8700">
                <a:solidFill>
                  <a:schemeClr val="tx1"/>
                </a:solidFill>
                <a:latin typeface="Helvetica" panose="020B0604020202020204" pitchFamily="34" charset="0"/>
                <a:ea typeface="HG丸ｺﾞｼｯｸM-PRO" panose="020F0600000000000000" pitchFamily="50" charset="-128"/>
              </a:defRPr>
            </a:lvl9pPr>
          </a:lstStyle>
          <a:p>
            <a:pPr eaLnBrk="1" hangingPunct="1">
              <a:spcBef>
                <a:spcPct val="0"/>
              </a:spcBef>
              <a:buFontTx/>
              <a:buNone/>
            </a:pPr>
            <a:r>
              <a:rPr lang="en-US" altLang="ja-JP" sz="3600" dirty="0">
                <a:latin typeface="Meiryo UI" panose="020B0604030504040204" pitchFamily="50" charset="-128"/>
                <a:ea typeface="Meiryo UI" panose="020B0604030504040204" pitchFamily="50" charset="-128"/>
              </a:rPr>
              <a:t>Yuta </a:t>
            </a:r>
            <a:r>
              <a:rPr lang="en-US" altLang="ja-JP" sz="3600" dirty="0" err="1">
                <a:latin typeface="Meiryo UI" panose="020B0604030504040204" pitchFamily="50" charset="-128"/>
                <a:ea typeface="Meiryo UI" panose="020B0604030504040204" pitchFamily="50" charset="-128"/>
              </a:rPr>
              <a:t>Michimura</a:t>
            </a:r>
            <a:r>
              <a:rPr lang="ja-JP" altLang="en-US" sz="3600" dirty="0">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for</a:t>
            </a:r>
            <a:r>
              <a:rPr lang="ja-JP" altLang="en-US" sz="2800" dirty="0">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the</a:t>
            </a:r>
            <a:r>
              <a:rPr lang="ja-JP" altLang="en-US" sz="2800" dirty="0">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KAGRA</a:t>
            </a:r>
            <a:r>
              <a:rPr lang="ja-JP" altLang="en-US" sz="2800" dirty="0">
                <a:latin typeface="Meiryo UI" panose="020B0604030504040204" pitchFamily="50" charset="-128"/>
                <a:ea typeface="Meiryo UI" panose="020B0604030504040204" pitchFamily="50" charset="-128"/>
              </a:rPr>
              <a:t> </a:t>
            </a:r>
            <a:r>
              <a:rPr lang="en-US" altLang="ja-JP" sz="2800" dirty="0">
                <a:latin typeface="Meiryo UI" panose="020B0604030504040204" pitchFamily="50" charset="-128"/>
                <a:ea typeface="Meiryo UI" panose="020B0604030504040204" pitchFamily="50" charset="-128"/>
              </a:rPr>
              <a:t>Collaboration</a:t>
            </a:r>
          </a:p>
          <a:p>
            <a:pPr eaLnBrk="1" hangingPunct="1">
              <a:spcBef>
                <a:spcPct val="0"/>
              </a:spcBef>
              <a:buFontTx/>
              <a:buNone/>
            </a:pPr>
            <a:r>
              <a:rPr lang="en-US" altLang="ja-JP" sz="2800" dirty="0">
                <a:latin typeface="Meiryo UI" panose="020B0604030504040204" pitchFamily="50" charset="-128"/>
                <a:ea typeface="Meiryo UI" panose="020B0604030504040204" pitchFamily="50" charset="-128"/>
              </a:rPr>
              <a:t>RESCEU, University of Tokyo</a:t>
            </a:r>
          </a:p>
          <a:p>
            <a:pPr eaLnBrk="1" hangingPunct="1">
              <a:spcBef>
                <a:spcPct val="0"/>
              </a:spcBef>
              <a:buFontTx/>
              <a:buNone/>
            </a:pPr>
            <a:r>
              <a:rPr lang="en-US" altLang="ja-JP" sz="2800" dirty="0">
                <a:latin typeface="Meiryo UI" panose="020B0604030504040204" pitchFamily="50" charset="-128"/>
                <a:ea typeface="Meiryo UI" panose="020B0604030504040204" pitchFamily="50" charset="-128"/>
                <a:hlinkClick r:id="rId9"/>
              </a:rPr>
              <a:t>michimura@resceu.s.u-tokyo.ac.jp</a:t>
            </a:r>
            <a:endParaRPr lang="en-US" altLang="ja-JP" sz="2800" dirty="0">
              <a:latin typeface="Meiryo UI" panose="020B0604030504040204" pitchFamily="50" charset="-128"/>
              <a:ea typeface="Meiryo UI" panose="020B0604030504040204" pitchFamily="50" charset="-128"/>
            </a:endParaRPr>
          </a:p>
        </p:txBody>
      </p:sp>
      <p:sp>
        <p:nvSpPr>
          <p:cNvPr id="19" name="テキスト ボックス 252">
            <a:extLst>
              <a:ext uri="{FF2B5EF4-FFF2-40B4-BE49-F238E27FC236}">
                <a16:creationId xmlns:a16="http://schemas.microsoft.com/office/drawing/2014/main" id="{B120849A-7101-B7ED-1E59-A4E84480CDD0}"/>
              </a:ext>
            </a:extLst>
          </p:cNvPr>
          <p:cNvSpPr txBox="1">
            <a:spLocks noChangeArrowheads="1"/>
          </p:cNvSpPr>
          <p:nvPr/>
        </p:nvSpPr>
        <p:spPr bwMode="auto">
          <a:xfrm>
            <a:off x="594371" y="19964102"/>
            <a:ext cx="14401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Arial" panose="020B0604020202020204" pitchFamily="34" charset="0"/>
              <a:buChar char="•"/>
            </a:pPr>
            <a:r>
              <a:rPr lang="en-US" altLang="ja-JP" sz="3200" dirty="0">
                <a:latin typeface="Meiryo UI" panose="020B0604030504040204" pitchFamily="50" charset="-128"/>
                <a:ea typeface="Meiryo UI" panose="020B0604030504040204" pitchFamily="50" charset="-128"/>
              </a:rPr>
              <a:t>Considering 4 plans (all having designed Q suspensions and mirrors)</a:t>
            </a:r>
            <a:br>
              <a:rPr lang="en-US" altLang="ja-JP" sz="3200" dirty="0">
                <a:latin typeface="Meiryo UI" panose="020B0604030504040204" pitchFamily="50" charset="-128"/>
                <a:ea typeface="Meiryo UI" panose="020B0604030504040204" pitchFamily="50" charset="-128"/>
              </a:rPr>
            </a:br>
            <a:r>
              <a:rPr lang="en-US" altLang="ja-JP" sz="3200" dirty="0">
                <a:latin typeface="Meiryo UI" panose="020B0604030504040204" pitchFamily="50" charset="-128"/>
                <a:ea typeface="Meiryo UI" panose="020B0604030504040204" pitchFamily="50" charset="-128"/>
              </a:rPr>
              <a:t>  - </a:t>
            </a:r>
            <a:r>
              <a:rPr lang="en-US" altLang="ja-JP" sz="3200" b="1" dirty="0" err="1">
                <a:latin typeface="Meiryo UI" panose="020B0604030504040204" pitchFamily="50" charset="-128"/>
                <a:ea typeface="Meiryo UI" panose="020B0604030504040204" pitchFamily="50" charset="-128"/>
              </a:rPr>
              <a:t>bKAGRA</a:t>
            </a:r>
            <a:r>
              <a:rPr lang="en-US" altLang="ja-JP" sz="3200" b="1" dirty="0">
                <a:latin typeface="Meiryo UI" panose="020B0604030504040204" pitchFamily="50" charset="-128"/>
                <a:ea typeface="Meiryo UI" panose="020B0604030504040204" pitchFamily="50" charset="-128"/>
              </a:rPr>
              <a:t> DRSE</a:t>
            </a:r>
            <a:r>
              <a:rPr lang="en-US" altLang="ja-JP" sz="3200" dirty="0">
                <a:latin typeface="Meiryo UI" panose="020B0604030504040204" pitchFamily="50" charset="-128"/>
                <a:ea typeface="Meiryo UI" panose="020B0604030504040204" pitchFamily="50" charset="-128"/>
              </a:rPr>
              <a:t>: original design sensitivity as a reference</a:t>
            </a:r>
          </a:p>
          <a:p>
            <a:r>
              <a:rPr lang="en-US" altLang="ja-JP" sz="3200" dirty="0">
                <a:latin typeface="Meiryo UI" panose="020B0604030504040204" pitchFamily="50" charset="-128"/>
                <a:ea typeface="Meiryo UI" panose="020B0604030504040204" pitchFamily="50" charset="-128"/>
              </a:rPr>
              <a:t>     -</a:t>
            </a:r>
            <a:r>
              <a:rPr lang="en-US" altLang="ja-JP" sz="3200" dirty="0">
                <a:solidFill>
                  <a:srgbClr val="FF7D0B"/>
                </a:solidFill>
                <a:latin typeface="Meiryo UI" panose="020B0604030504040204" pitchFamily="50" charset="-128"/>
                <a:ea typeface="Meiryo UI" panose="020B0604030504040204" pitchFamily="50" charset="-128"/>
              </a:rPr>
              <a:t> </a:t>
            </a:r>
            <a:r>
              <a:rPr lang="en-US" altLang="ja-JP" sz="3200" b="1" dirty="0">
                <a:solidFill>
                  <a:srgbClr val="FF7D0B"/>
                </a:solidFill>
                <a:latin typeface="Meiryo UI" panose="020B0604030504040204" pitchFamily="50" charset="-128"/>
                <a:ea typeface="Meiryo UI" panose="020B0604030504040204" pitchFamily="50" charset="-128"/>
              </a:rPr>
              <a:t>BB40</a:t>
            </a:r>
            <a:r>
              <a:rPr lang="en-US" altLang="ja-JP" sz="3200" dirty="0">
                <a:latin typeface="Meiryo UI" panose="020B0604030504040204" pitchFamily="50" charset="-128"/>
                <a:ea typeface="Meiryo UI" panose="020B0604030504040204" pitchFamily="50" charset="-128"/>
              </a:rPr>
              <a:t>: broadband upgrade with 40 kg mirror (all others 23 kg)</a:t>
            </a:r>
          </a:p>
          <a:p>
            <a:r>
              <a:rPr lang="en-US" altLang="ja-JP" sz="3200" dirty="0">
                <a:latin typeface="Meiryo UI" panose="020B0604030504040204" pitchFamily="50" charset="-128"/>
                <a:ea typeface="Meiryo UI" panose="020B0604030504040204" pitchFamily="50" charset="-128"/>
              </a:rPr>
              <a:t>     - </a:t>
            </a:r>
            <a:r>
              <a:rPr lang="en-US" altLang="ja-JP" sz="3200" b="1" dirty="0" err="1">
                <a:solidFill>
                  <a:srgbClr val="4AAE4A"/>
                </a:solidFill>
                <a:latin typeface="Meiryo UI" panose="020B0604030504040204" pitchFamily="50" charset="-128"/>
                <a:ea typeface="Meiryo UI" panose="020B0604030504040204" pitchFamily="50" charset="-128"/>
              </a:rPr>
              <a:t>HFmod</a:t>
            </a:r>
            <a:r>
              <a:rPr lang="en-US" altLang="ja-JP" sz="3200" dirty="0">
                <a:latin typeface="Meiryo UI" panose="020B0604030504040204" pitchFamily="50" charset="-128"/>
                <a:ea typeface="Meiryo UI" panose="020B0604030504040204" pitchFamily="50" charset="-128"/>
              </a:rPr>
              <a:t>: high frequency upgrade with higher power</a:t>
            </a:r>
            <a:br>
              <a:rPr lang="en-US" altLang="ja-JP" sz="3200" dirty="0">
                <a:latin typeface="Meiryo UI" panose="020B0604030504040204" pitchFamily="50" charset="-128"/>
                <a:ea typeface="Meiryo UI" panose="020B0604030504040204" pitchFamily="50" charset="-128"/>
              </a:rPr>
            </a:br>
            <a:r>
              <a:rPr lang="en-US" altLang="ja-JP" sz="3200" dirty="0">
                <a:latin typeface="Meiryo UI" panose="020B0604030504040204" pitchFamily="50" charset="-128"/>
                <a:ea typeface="Meiryo UI" panose="020B0604030504040204" pitchFamily="50" charset="-128"/>
              </a:rPr>
              <a:t>     - </a:t>
            </a:r>
            <a:r>
              <a:rPr lang="en-US" altLang="ja-JP" sz="3200" b="1" dirty="0">
                <a:solidFill>
                  <a:srgbClr val="1E76B4"/>
                </a:solidFill>
                <a:latin typeface="Meiryo UI" panose="020B0604030504040204" pitchFamily="50" charset="-128"/>
                <a:ea typeface="Meiryo UI" panose="020B0604030504040204" pitchFamily="50" charset="-128"/>
              </a:rPr>
              <a:t>HF2k</a:t>
            </a:r>
            <a:r>
              <a:rPr lang="en-US" altLang="ja-JP" sz="3200" dirty="0">
                <a:latin typeface="Meiryo UI" panose="020B0604030504040204" pitchFamily="50" charset="-128"/>
                <a:ea typeface="Meiryo UI" panose="020B0604030504040204" pitchFamily="50" charset="-128"/>
              </a:rPr>
              <a:t> or </a:t>
            </a:r>
            <a:r>
              <a:rPr lang="en-US" altLang="ja-JP" sz="3200" b="1" dirty="0">
                <a:solidFill>
                  <a:srgbClr val="9567BD"/>
                </a:solidFill>
                <a:latin typeface="Meiryo UI" panose="020B0604030504040204" pitchFamily="50" charset="-128"/>
                <a:ea typeface="Meiryo UI" panose="020B0604030504040204" pitchFamily="50" charset="-128"/>
              </a:rPr>
              <a:t>HF3k</a:t>
            </a:r>
            <a:r>
              <a:rPr lang="en-US" altLang="ja-JP" sz="3200" dirty="0">
                <a:latin typeface="Meiryo UI" panose="020B0604030504040204" pitchFamily="50" charset="-128"/>
                <a:ea typeface="Meiryo UI" panose="020B0604030504040204" pitchFamily="50" charset="-128"/>
              </a:rPr>
              <a:t>: dips at 2 kHz or 3 kHz with T</a:t>
            </a:r>
            <a:r>
              <a:rPr lang="en-US" altLang="ja-JP" sz="3200" baseline="-25000" dirty="0">
                <a:latin typeface="Meiryo UI" panose="020B0604030504040204" pitchFamily="50" charset="-128"/>
                <a:ea typeface="Meiryo UI" panose="020B0604030504040204" pitchFamily="50" charset="-128"/>
              </a:rPr>
              <a:t>SRM</a:t>
            </a:r>
            <a:r>
              <a:rPr lang="en-US" altLang="ja-JP" sz="3200" dirty="0">
                <a:latin typeface="Meiryo UI" panose="020B0604030504040204" pitchFamily="50" charset="-128"/>
                <a:ea typeface="Meiryo UI" panose="020B0604030504040204" pitchFamily="50" charset="-128"/>
              </a:rPr>
              <a:t>=0.5%</a:t>
            </a:r>
          </a:p>
          <a:p>
            <a:pPr marL="457200" indent="-457200">
              <a:buFont typeface="Arial" panose="020B0604020202020204" pitchFamily="34" charset="0"/>
              <a:buChar char="•"/>
            </a:pPr>
            <a:r>
              <a:rPr lang="en-US" altLang="ja-JP" sz="3200" dirty="0">
                <a:latin typeface="Meiryo UI" panose="020B0604030504040204" pitchFamily="50" charset="-128"/>
                <a:ea typeface="Meiryo UI" panose="020B0604030504040204" pitchFamily="50" charset="-128"/>
              </a:rPr>
              <a:t>Frequency dependent squeezing and better coating are not in the baseline plan due to limited resources</a:t>
            </a:r>
          </a:p>
          <a:p>
            <a:pPr marL="457200" indent="-457200">
              <a:buFont typeface="Arial" panose="020B0604020202020204" pitchFamily="34" charset="0"/>
              <a:buChar char="•"/>
            </a:pPr>
            <a:r>
              <a:rPr lang="en-US" altLang="ja-JP" sz="3200" dirty="0">
                <a:latin typeface="Meiryo UI" panose="020B0604030504040204" pitchFamily="50" charset="-128"/>
                <a:ea typeface="Meiryo UI" panose="020B0604030504040204" pitchFamily="50" charset="-128"/>
              </a:rPr>
              <a:t>We usually assume a 100% single detector duty factor but reducing it to, e.g., 80% significantly alters the sky localization distribution across the sky.</a:t>
            </a:r>
          </a:p>
        </p:txBody>
      </p:sp>
      <p:sp>
        <p:nvSpPr>
          <p:cNvPr id="3090" name="テキスト ボックス 252">
            <a:extLst>
              <a:ext uri="{FF2B5EF4-FFF2-40B4-BE49-F238E27FC236}">
                <a16:creationId xmlns:a16="http://schemas.microsoft.com/office/drawing/2014/main" id="{A255482E-E809-EFF4-285A-1934FD841C8C}"/>
              </a:ext>
            </a:extLst>
          </p:cNvPr>
          <p:cNvSpPr txBox="1">
            <a:spLocks noChangeArrowheads="1"/>
          </p:cNvSpPr>
          <p:nvPr/>
        </p:nvSpPr>
        <p:spPr bwMode="auto">
          <a:xfrm>
            <a:off x="594371" y="14059446"/>
            <a:ext cx="1310545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Arial" panose="020B0604020202020204" pitchFamily="34" charset="0"/>
              <a:buChar char="•"/>
            </a:pPr>
            <a:r>
              <a:rPr lang="en-US" altLang="ja-JP" sz="3200" dirty="0">
                <a:latin typeface="Meiryo UI" panose="020B0604030504040204" pitchFamily="50" charset="-128"/>
                <a:ea typeface="Meiryo UI" panose="020B0604030504040204" pitchFamily="50" charset="-128"/>
              </a:rPr>
              <a:t>Less birefringent ITMs under final polishing</a:t>
            </a:r>
          </a:p>
          <a:p>
            <a:pPr marL="457200" indent="-457200">
              <a:buFont typeface="Arial" panose="020B0604020202020204" pitchFamily="34" charset="0"/>
              <a:buChar char="•"/>
            </a:pPr>
            <a:r>
              <a:rPr lang="en-US" altLang="ja-JP" sz="3200" dirty="0">
                <a:latin typeface="Meiryo UI" panose="020B0604030504040204" pitchFamily="50" charset="-128"/>
                <a:ea typeface="Meiryo UI" panose="020B0604030504040204" pitchFamily="50" charset="-128"/>
              </a:rPr>
              <a:t>Better OMC vibration isolation and in-vac PD/QPDs under development</a:t>
            </a:r>
          </a:p>
          <a:p>
            <a:pPr marL="457200" indent="-457200">
              <a:buFont typeface="Arial" panose="020B0604020202020204" pitchFamily="34" charset="0"/>
              <a:buChar char="•"/>
            </a:pPr>
            <a:r>
              <a:rPr lang="en-US" altLang="ja-JP" sz="3200" dirty="0">
                <a:latin typeface="Meiryo UI" panose="020B0604030504040204" pitchFamily="50" charset="-128"/>
                <a:ea typeface="Meiryo UI" panose="020B0604030504040204" pitchFamily="50" charset="-128"/>
              </a:rPr>
              <a:t>Higher Q suspensions and mirrors required for 50+ Mpc</a:t>
            </a:r>
          </a:p>
          <a:p>
            <a:r>
              <a:rPr lang="en-US" altLang="ja-JP" sz="2800" dirty="0">
                <a:latin typeface="Meiryo UI" panose="020B0604030504040204" pitchFamily="50" charset="-128"/>
                <a:ea typeface="Meiryo UI" panose="020B0604030504040204" pitchFamily="50" charset="-128"/>
              </a:rPr>
              <a:t>     Sapphire blade spring loss angle: 3.6×10</a:t>
            </a:r>
            <a:r>
              <a:rPr lang="en-US" altLang="ja-JP" sz="2800" baseline="30000" dirty="0">
                <a:latin typeface="Meiryo UI" panose="020B0604030504040204" pitchFamily="50" charset="-128"/>
                <a:ea typeface="Meiryo UI" panose="020B0604030504040204" pitchFamily="50" charset="-128"/>
              </a:rPr>
              <a:t>-5</a:t>
            </a:r>
            <a:r>
              <a:rPr lang="en-US" altLang="ja-JP" sz="2800" dirty="0">
                <a:latin typeface="Meiryo UI" panose="020B0604030504040204" pitchFamily="50" charset="-128"/>
                <a:ea typeface="Meiryo UI" panose="020B0604030504040204" pitchFamily="50" charset="-128"/>
              </a:rPr>
              <a:t> (Design: 7×10</a:t>
            </a:r>
            <a:r>
              <a:rPr lang="en-US" altLang="ja-JP" sz="2800" baseline="30000" dirty="0">
                <a:latin typeface="Meiryo UI" panose="020B0604030504040204" pitchFamily="50" charset="-128"/>
                <a:ea typeface="Meiryo UI" panose="020B0604030504040204" pitchFamily="50" charset="-128"/>
              </a:rPr>
              <a:t>-7</a:t>
            </a:r>
            <a:r>
              <a:rPr lang="en-US" altLang="ja-JP" sz="2800" dirty="0">
                <a:latin typeface="Meiryo UI" panose="020B0604030504040204" pitchFamily="50" charset="-128"/>
                <a:ea typeface="Meiryo UI" panose="020B0604030504040204" pitchFamily="50" charset="-128"/>
              </a:rPr>
              <a:t>) </a:t>
            </a:r>
          </a:p>
          <a:p>
            <a:r>
              <a:rPr lang="en-US" altLang="ja-JP" sz="2800" dirty="0">
                <a:latin typeface="Meiryo UI" panose="020B0604030504040204" pitchFamily="50" charset="-128"/>
                <a:ea typeface="Meiryo UI" panose="020B0604030504040204" pitchFamily="50" charset="-128"/>
              </a:rPr>
              <a:t>     Sapphire suspension loss angle: 10</a:t>
            </a:r>
            <a:r>
              <a:rPr lang="en-US" altLang="ja-JP" sz="2800" baseline="30000" dirty="0">
                <a:latin typeface="Meiryo UI" panose="020B0604030504040204" pitchFamily="50" charset="-128"/>
                <a:ea typeface="Meiryo UI" panose="020B0604030504040204" pitchFamily="50" charset="-128"/>
              </a:rPr>
              <a:t>-5</a:t>
            </a:r>
            <a:r>
              <a:rPr lang="en-US" altLang="ja-JP" sz="2800" dirty="0">
                <a:latin typeface="Meiryo UI" panose="020B0604030504040204" pitchFamily="50" charset="-128"/>
                <a:ea typeface="Meiryo UI" panose="020B0604030504040204" pitchFamily="50" charset="-128"/>
              </a:rPr>
              <a:t> to 10</a:t>
            </a:r>
            <a:r>
              <a:rPr lang="en-US" altLang="ja-JP" sz="2800" baseline="30000" dirty="0">
                <a:latin typeface="Meiryo UI" panose="020B0604030504040204" pitchFamily="50" charset="-128"/>
                <a:ea typeface="Meiryo UI" panose="020B0604030504040204" pitchFamily="50" charset="-128"/>
              </a:rPr>
              <a:t>-4</a:t>
            </a:r>
            <a:r>
              <a:rPr lang="en-US" altLang="ja-JP" sz="2800" dirty="0">
                <a:latin typeface="Meiryo UI" panose="020B0604030504040204" pitchFamily="50" charset="-128"/>
                <a:ea typeface="Meiryo UI" panose="020B0604030504040204" pitchFamily="50" charset="-128"/>
              </a:rPr>
              <a:t> at 80 K (Design: 2×10</a:t>
            </a:r>
            <a:r>
              <a:rPr lang="en-US" altLang="ja-JP" sz="2800" baseline="30000" dirty="0">
                <a:latin typeface="Meiryo UI" panose="020B0604030504040204" pitchFamily="50" charset="-128"/>
                <a:ea typeface="Meiryo UI" panose="020B0604030504040204" pitchFamily="50" charset="-128"/>
              </a:rPr>
              <a:t>-7</a:t>
            </a:r>
            <a:r>
              <a:rPr lang="en-US" altLang="ja-JP" sz="2800" dirty="0">
                <a:latin typeface="Meiryo UI" panose="020B0604030504040204" pitchFamily="50" charset="-128"/>
                <a:ea typeface="Meiryo UI" panose="020B0604030504040204" pitchFamily="50" charset="-128"/>
              </a:rPr>
              <a:t>)</a:t>
            </a:r>
          </a:p>
          <a:p>
            <a:r>
              <a:rPr lang="en-US" altLang="ja-JP" sz="2800" dirty="0">
                <a:latin typeface="Meiryo UI" panose="020B0604030504040204" pitchFamily="50" charset="-128"/>
                <a:ea typeface="Meiryo UI" panose="020B0604030504040204" pitchFamily="50" charset="-128"/>
              </a:rPr>
              <a:t>     Sapphire mirror loss angle: 1×10</a:t>
            </a:r>
            <a:r>
              <a:rPr lang="en-US" altLang="ja-JP" sz="2800" baseline="30000" dirty="0">
                <a:latin typeface="Meiryo UI" panose="020B0604030504040204" pitchFamily="50" charset="-128"/>
                <a:ea typeface="Meiryo UI" panose="020B0604030504040204" pitchFamily="50" charset="-128"/>
              </a:rPr>
              <a:t>-6</a:t>
            </a:r>
            <a:r>
              <a:rPr lang="en-US" altLang="ja-JP" sz="2800" dirty="0">
                <a:latin typeface="Meiryo UI" panose="020B0604030504040204" pitchFamily="50" charset="-128"/>
                <a:ea typeface="Meiryo UI" panose="020B0604030504040204" pitchFamily="50" charset="-128"/>
              </a:rPr>
              <a:t> at 80 K (Design: 1×10</a:t>
            </a:r>
            <a:r>
              <a:rPr lang="en-US" altLang="ja-JP" sz="2800" baseline="30000" dirty="0">
                <a:latin typeface="Meiryo UI" panose="020B0604030504040204" pitchFamily="50" charset="-128"/>
                <a:ea typeface="Meiryo UI" panose="020B0604030504040204" pitchFamily="50" charset="-128"/>
              </a:rPr>
              <a:t>-8</a:t>
            </a:r>
            <a:r>
              <a:rPr lang="en-US" altLang="ja-JP" sz="2800" dirty="0">
                <a:latin typeface="Meiryo UI" panose="020B0604030504040204" pitchFamily="50" charset="-128"/>
                <a:ea typeface="Meiryo UI" panose="020B0604030504040204" pitchFamily="50" charset="-128"/>
              </a:rPr>
              <a:t>)</a:t>
            </a:r>
          </a:p>
          <a:p>
            <a:pPr marL="457200" indent="-457200">
              <a:buFont typeface="Arial" panose="020B0604020202020204" pitchFamily="34" charset="0"/>
              <a:buChar char="•"/>
            </a:pPr>
            <a:r>
              <a:rPr lang="en-US" altLang="ja-JP" sz="3200" dirty="0">
                <a:latin typeface="Meiryo UI" panose="020B0604030504040204" pitchFamily="50" charset="-128"/>
                <a:ea typeface="Meiryo UI" panose="020B0604030504040204" pitchFamily="50" charset="-128"/>
              </a:rPr>
              <a:t>Achieving 127 Mpc would allow us to improve BNS sky localization at 135 Mpc from </a:t>
            </a:r>
            <a:br>
              <a:rPr lang="en-US" altLang="ja-JP" sz="3200" dirty="0">
                <a:latin typeface="Meiryo UI" panose="020B0604030504040204" pitchFamily="50" charset="-128"/>
                <a:ea typeface="Meiryo UI" panose="020B0604030504040204" pitchFamily="50" charset="-128"/>
              </a:rPr>
            </a:br>
            <a:r>
              <a:rPr lang="en-US" altLang="ja-JP" sz="3200" dirty="0">
                <a:latin typeface="Meiryo UI" panose="020B0604030504040204" pitchFamily="50" charset="-128"/>
                <a:ea typeface="Meiryo UI" panose="020B0604030504040204" pitchFamily="50" charset="-128"/>
              </a:rPr>
              <a:t>HLV 1.55 deg</a:t>
            </a:r>
            <a:r>
              <a:rPr lang="en-US" altLang="ja-JP" sz="3200" baseline="30000" dirty="0">
                <a:latin typeface="Meiryo UI" panose="020B0604030504040204" pitchFamily="50" charset="-128"/>
                <a:ea typeface="Meiryo UI" panose="020B0604030504040204" pitchFamily="50" charset="-128"/>
              </a:rPr>
              <a:t>2</a:t>
            </a:r>
            <a:r>
              <a:rPr lang="en-US" altLang="ja-JP" sz="3200" dirty="0">
                <a:latin typeface="Meiryo UI" panose="020B0604030504040204" pitchFamily="50" charset="-128"/>
                <a:ea typeface="Meiryo UI" panose="020B0604030504040204" pitchFamily="50" charset="-128"/>
              </a:rPr>
              <a:t> to HLVK 0.81 deg</a:t>
            </a:r>
            <a:r>
              <a:rPr lang="en-US" altLang="ja-JP" sz="3200" baseline="30000" dirty="0">
                <a:latin typeface="Meiryo UI" panose="020B0604030504040204" pitchFamily="50" charset="-128"/>
                <a:ea typeface="Meiryo UI" panose="020B0604030504040204" pitchFamily="50" charset="-128"/>
              </a:rPr>
              <a:t>2</a:t>
            </a:r>
            <a:r>
              <a:rPr lang="en-US" altLang="ja-JP" sz="3200" dirty="0">
                <a:latin typeface="Meiryo UI" panose="020B0604030504040204" pitchFamily="50" charset="-128"/>
                <a:ea typeface="Meiryo UI" panose="020B0604030504040204" pitchFamily="50" charset="-128"/>
              </a:rPr>
              <a:t> (median)</a:t>
            </a:r>
          </a:p>
        </p:txBody>
      </p:sp>
      <p:graphicFrame>
        <p:nvGraphicFramePr>
          <p:cNvPr id="3091" name="表 3090">
            <a:extLst>
              <a:ext uri="{FF2B5EF4-FFF2-40B4-BE49-F238E27FC236}">
                <a16:creationId xmlns:a16="http://schemas.microsoft.com/office/drawing/2014/main" id="{DE456861-68A3-A423-FFC9-762AE0492044}"/>
              </a:ext>
            </a:extLst>
          </p:cNvPr>
          <p:cNvGraphicFramePr>
            <a:graphicFrameLocks noGrp="1"/>
          </p:cNvGraphicFramePr>
          <p:nvPr>
            <p:extLst>
              <p:ext uri="{D42A27DB-BD31-4B8C-83A1-F6EECF244321}">
                <p14:modId xmlns:p14="http://schemas.microsoft.com/office/powerpoint/2010/main" val="244658927"/>
              </p:ext>
            </p:extLst>
          </p:nvPr>
        </p:nvGraphicFramePr>
        <p:xfrm>
          <a:off x="594371" y="32372198"/>
          <a:ext cx="21386377" cy="10058400"/>
        </p:xfrm>
        <a:graphic>
          <a:graphicData uri="http://schemas.openxmlformats.org/drawingml/2006/table">
            <a:tbl>
              <a:tblPr>
                <a:tableStyleId>{5C22544A-7EE6-4342-B048-85BDC9FD1C3A}</a:tableStyleId>
              </a:tblPr>
              <a:tblGrid>
                <a:gridCol w="5530959">
                  <a:extLst>
                    <a:ext uri="{9D8B030D-6E8A-4147-A177-3AD203B41FA5}">
                      <a16:colId xmlns:a16="http://schemas.microsoft.com/office/drawing/2014/main" val="3326838174"/>
                    </a:ext>
                  </a:extLst>
                </a:gridCol>
                <a:gridCol w="2212384">
                  <a:extLst>
                    <a:ext uri="{9D8B030D-6E8A-4147-A177-3AD203B41FA5}">
                      <a16:colId xmlns:a16="http://schemas.microsoft.com/office/drawing/2014/main" val="1003793316"/>
                    </a:ext>
                  </a:extLst>
                </a:gridCol>
                <a:gridCol w="2359876">
                  <a:extLst>
                    <a:ext uri="{9D8B030D-6E8A-4147-A177-3AD203B41FA5}">
                      <a16:colId xmlns:a16="http://schemas.microsoft.com/office/drawing/2014/main" val="3668232332"/>
                    </a:ext>
                  </a:extLst>
                </a:gridCol>
                <a:gridCol w="2286130">
                  <a:extLst>
                    <a:ext uri="{9D8B030D-6E8A-4147-A177-3AD203B41FA5}">
                      <a16:colId xmlns:a16="http://schemas.microsoft.com/office/drawing/2014/main" val="2705051934"/>
                    </a:ext>
                  </a:extLst>
                </a:gridCol>
                <a:gridCol w="2212384">
                  <a:extLst>
                    <a:ext uri="{9D8B030D-6E8A-4147-A177-3AD203B41FA5}">
                      <a16:colId xmlns:a16="http://schemas.microsoft.com/office/drawing/2014/main" val="1789385519"/>
                    </a:ext>
                  </a:extLst>
                </a:gridCol>
                <a:gridCol w="2286130">
                  <a:extLst>
                    <a:ext uri="{9D8B030D-6E8A-4147-A177-3AD203B41FA5}">
                      <a16:colId xmlns:a16="http://schemas.microsoft.com/office/drawing/2014/main" val="2797060655"/>
                    </a:ext>
                  </a:extLst>
                </a:gridCol>
                <a:gridCol w="2286130">
                  <a:extLst>
                    <a:ext uri="{9D8B030D-6E8A-4147-A177-3AD203B41FA5}">
                      <a16:colId xmlns:a16="http://schemas.microsoft.com/office/drawing/2014/main" val="2804923928"/>
                    </a:ext>
                  </a:extLst>
                </a:gridCol>
                <a:gridCol w="2212384">
                  <a:extLst>
                    <a:ext uri="{9D8B030D-6E8A-4147-A177-3AD203B41FA5}">
                      <a16:colId xmlns:a16="http://schemas.microsoft.com/office/drawing/2014/main" val="423865413"/>
                    </a:ext>
                  </a:extLst>
                </a:gridCol>
              </a:tblGrid>
              <a:tr h="457294">
                <a:tc>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3600" b="1" dirty="0">
                          <a:solidFill>
                            <a:srgbClr val="BD00BD"/>
                          </a:solidFill>
                        </a:rPr>
                        <a:t>HL</a:t>
                      </a:r>
                      <a:endParaRPr kumimoji="1" lang="ja-JP" altLang="en-US" sz="3600" b="1" dirty="0">
                        <a:solidFill>
                          <a:srgbClr val="BD00B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3600" b="1">
                          <a:solidFill>
                            <a:srgbClr val="08C0C0"/>
                          </a:solidFill>
                        </a:rPr>
                        <a:t>HLV</a:t>
                      </a:r>
                      <a:endParaRPr kumimoji="1" lang="ja-JP" altLang="en-US" sz="3600" b="1" dirty="0">
                        <a:solidFill>
                          <a:srgbClr val="08C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3600" b="1" dirty="0" err="1"/>
                        <a:t>bKAGRA</a:t>
                      </a:r>
                      <a:endParaRPr kumimoji="1" lang="ja-JP" alt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3600" b="1" dirty="0">
                          <a:solidFill>
                            <a:srgbClr val="FFA200"/>
                          </a:solidFill>
                        </a:rPr>
                        <a:t>BB40</a:t>
                      </a:r>
                      <a:endParaRPr kumimoji="1" lang="ja-JP" altLang="en-US" sz="3600" b="1" dirty="0">
                        <a:solidFill>
                          <a:srgbClr val="FFA2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3600" b="1" dirty="0" err="1">
                          <a:solidFill>
                            <a:srgbClr val="4AAE4A"/>
                          </a:solidFill>
                        </a:rPr>
                        <a:t>HFmod</a:t>
                      </a:r>
                      <a:endParaRPr kumimoji="1" lang="ja-JP" altLang="en-US" sz="3600" b="1" dirty="0">
                        <a:solidFill>
                          <a:srgbClr val="4AAE4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3600" b="1" dirty="0">
                          <a:solidFill>
                            <a:srgbClr val="0F6DAF"/>
                          </a:solidFill>
                        </a:rPr>
                        <a:t>HF2k</a:t>
                      </a:r>
                      <a:endParaRPr kumimoji="1" lang="ja-JP" altLang="en-US" sz="3600" b="1" dirty="0">
                        <a:solidFill>
                          <a:srgbClr val="0F6DA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3600" b="1" dirty="0">
                          <a:solidFill>
                            <a:srgbClr val="9567BD"/>
                          </a:solidFill>
                        </a:rPr>
                        <a:t>HF3k</a:t>
                      </a:r>
                      <a:endParaRPr kumimoji="1" lang="ja-JP" altLang="en-US" sz="3600" b="1" dirty="0">
                        <a:solidFill>
                          <a:srgbClr val="9567B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8400514"/>
                  </a:ext>
                </a:extLst>
              </a:tr>
              <a:tr h="457294">
                <a:tc>
                  <a:txBody>
                    <a:bodyPr/>
                    <a:lstStyle/>
                    <a:p>
                      <a:r>
                        <a:rPr kumimoji="1" lang="en-US" altLang="ja-JP" sz="3600" b="1" dirty="0"/>
                        <a:t>BNS range (1.4-1.4 M</a:t>
                      </a:r>
                      <a:r>
                        <a:rPr kumimoji="1" lang="ja-JP" altLang="en-US" sz="2000" b="1" i="0" kern="1200" dirty="0">
                          <a:solidFill>
                            <a:schemeClr val="dk1"/>
                          </a:solidFill>
                          <a:effectLst/>
                          <a:latin typeface="+mn-lt"/>
                          <a:ea typeface="+mn-ea"/>
                          <a:cs typeface="+mn-cs"/>
                        </a:rPr>
                        <a:t>☉</a:t>
                      </a:r>
                      <a:r>
                        <a:rPr kumimoji="1" lang="en-US" altLang="ja-JP" sz="3600" b="1" dirty="0"/>
                        <a:t>)</a:t>
                      </a:r>
                      <a:endParaRPr kumimoji="1" lang="ja-JP" alt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670 Mpc</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a:t>273 Mpc</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152 Mpc</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r"/>
                      <a:r>
                        <a:rPr kumimoji="1" lang="en-US" altLang="ja-JP" sz="3600" dirty="0"/>
                        <a:t>153 Mpc</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0000"/>
                      </a:srgbClr>
                    </a:solidFill>
                  </a:tcPr>
                </a:tc>
                <a:tc>
                  <a:txBody>
                    <a:bodyPr/>
                    <a:lstStyle/>
                    <a:p>
                      <a:pPr algn="r"/>
                      <a:r>
                        <a:rPr kumimoji="1" lang="en-US" altLang="ja-JP" sz="3600" dirty="0"/>
                        <a:t>133 Mpc</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20000"/>
                      </a:srgbClr>
                    </a:solidFill>
                  </a:tcPr>
                </a:tc>
                <a:tc>
                  <a:txBody>
                    <a:bodyPr/>
                    <a:lstStyle/>
                    <a:p>
                      <a:pPr algn="r"/>
                      <a:r>
                        <a:rPr kumimoji="1" lang="en-US" altLang="ja-JP" sz="3600" dirty="0"/>
                        <a:t>109 Mpc</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104 Mpc</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3666041"/>
                  </a:ext>
                </a:extLst>
              </a:tr>
              <a:tr h="457294">
                <a:tc>
                  <a:txBody>
                    <a:bodyPr/>
                    <a:lstStyle/>
                    <a:p>
                      <a:r>
                        <a:rPr kumimoji="1" lang="en-US" altLang="ja-JP" sz="3600" b="1" dirty="0"/>
                        <a:t>Median localization </a:t>
                      </a:r>
                      <a:r>
                        <a:rPr kumimoji="1" lang="en-US" altLang="ja-JP" sz="3600" b="0" baseline="30000" dirty="0"/>
                        <a:t>[1]</a:t>
                      </a:r>
                      <a:endParaRPr kumimoji="1" lang="ja-JP" altLang="en-US" sz="3600" b="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10.6 deg</a:t>
                      </a:r>
                      <a:r>
                        <a:rPr kumimoji="1" lang="en-US" altLang="ja-JP" sz="3600" baseline="30000" dirty="0"/>
                        <a:t>2</a:t>
                      </a:r>
                      <a:endParaRPr kumimoji="1" lang="ja-JP" altLang="en-US" sz="36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96605" rtl="0" eaLnBrk="1" fontAlgn="auto" latinLnBrk="0" hangingPunct="1">
                        <a:lnSpc>
                          <a:spcPct val="100000"/>
                        </a:lnSpc>
                        <a:spcBef>
                          <a:spcPts val="0"/>
                        </a:spcBef>
                        <a:spcAft>
                          <a:spcPts val="0"/>
                        </a:spcAft>
                        <a:buClrTx/>
                        <a:buSzTx/>
                        <a:buFontTx/>
                        <a:buNone/>
                        <a:tabLst/>
                        <a:defRPr/>
                      </a:pPr>
                      <a:r>
                        <a:rPr kumimoji="1" lang="en-US" altLang="ja-JP" sz="3600" dirty="0"/>
                        <a:t>0.55 deg</a:t>
                      </a:r>
                      <a:r>
                        <a:rPr kumimoji="1" lang="en-US" altLang="ja-JP" sz="3600" baseline="30000" dirty="0"/>
                        <a:t>2</a:t>
                      </a:r>
                      <a:endParaRPr kumimoji="1" lang="ja-JP" altLang="en-US" sz="36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96605" rtl="0" eaLnBrk="1" fontAlgn="auto" latinLnBrk="0" hangingPunct="1">
                        <a:lnSpc>
                          <a:spcPct val="100000"/>
                        </a:lnSpc>
                        <a:spcBef>
                          <a:spcPts val="0"/>
                        </a:spcBef>
                        <a:spcAft>
                          <a:spcPts val="0"/>
                        </a:spcAft>
                        <a:buClrTx/>
                        <a:buSzTx/>
                        <a:buFontTx/>
                        <a:buNone/>
                        <a:tabLst/>
                        <a:defRPr/>
                      </a:pPr>
                      <a:r>
                        <a:rPr kumimoji="1" lang="en-US" altLang="ja-JP" sz="3600" dirty="0"/>
                        <a:t>0.37 deg</a:t>
                      </a:r>
                      <a:r>
                        <a:rPr kumimoji="1" lang="en-US" altLang="ja-JP" sz="3600" baseline="30000" dirty="0"/>
                        <a:t>2</a:t>
                      </a:r>
                      <a:endParaRPr kumimoji="1" lang="ja-JP" altLang="en-US" sz="36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96605" rtl="0" eaLnBrk="1" fontAlgn="auto" latinLnBrk="0" hangingPunct="1">
                        <a:lnSpc>
                          <a:spcPct val="100000"/>
                        </a:lnSpc>
                        <a:spcBef>
                          <a:spcPts val="0"/>
                        </a:spcBef>
                        <a:spcAft>
                          <a:spcPts val="0"/>
                        </a:spcAft>
                        <a:buClrTx/>
                        <a:buSzTx/>
                        <a:buFontTx/>
                        <a:buNone/>
                        <a:tabLst/>
                        <a:defRPr/>
                      </a:pPr>
                      <a:r>
                        <a:rPr kumimoji="1" lang="en-US" altLang="ja-JP" sz="3600" dirty="0"/>
                        <a:t>0.28 deg</a:t>
                      </a:r>
                      <a:r>
                        <a:rPr kumimoji="1" lang="en-US" altLang="ja-JP" sz="3600" baseline="30000" dirty="0"/>
                        <a:t>2</a:t>
                      </a:r>
                      <a:endParaRPr kumimoji="1" lang="ja-JP" altLang="en-US" sz="36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20000"/>
                      </a:srgbClr>
                    </a:solidFill>
                  </a:tcPr>
                </a:tc>
                <a:tc>
                  <a:txBody>
                    <a:bodyPr/>
                    <a:lstStyle/>
                    <a:p>
                      <a:pPr marL="0" marR="0" lvl="0" indent="0" algn="r" defTabSz="996605" rtl="0" eaLnBrk="1" fontAlgn="auto" latinLnBrk="0" hangingPunct="1">
                        <a:lnSpc>
                          <a:spcPct val="100000"/>
                        </a:lnSpc>
                        <a:spcBef>
                          <a:spcPts val="0"/>
                        </a:spcBef>
                        <a:spcAft>
                          <a:spcPts val="0"/>
                        </a:spcAft>
                        <a:buClrTx/>
                        <a:buSzTx/>
                        <a:buFontTx/>
                        <a:buNone/>
                        <a:tabLst/>
                        <a:defRPr/>
                      </a:pPr>
                      <a:r>
                        <a:rPr kumimoji="1" lang="en-US" altLang="ja-JP" sz="3600" dirty="0"/>
                        <a:t>0.23 deg</a:t>
                      </a:r>
                      <a:r>
                        <a:rPr kumimoji="1" lang="en-US" altLang="ja-JP" sz="3600" baseline="30000" dirty="0"/>
                        <a:t>2</a:t>
                      </a:r>
                      <a:endParaRPr kumimoji="1" lang="ja-JP" altLang="en-US" sz="36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0000"/>
                      </a:srgbClr>
                    </a:solidFill>
                  </a:tcPr>
                </a:tc>
                <a:tc>
                  <a:txBody>
                    <a:bodyPr/>
                    <a:lstStyle/>
                    <a:p>
                      <a:pPr marL="0" marR="0" lvl="0" indent="0" algn="r" defTabSz="996605" rtl="0" eaLnBrk="1" fontAlgn="auto" latinLnBrk="0" hangingPunct="1">
                        <a:lnSpc>
                          <a:spcPct val="100000"/>
                        </a:lnSpc>
                        <a:spcBef>
                          <a:spcPts val="0"/>
                        </a:spcBef>
                        <a:spcAft>
                          <a:spcPts val="0"/>
                        </a:spcAft>
                        <a:buClrTx/>
                        <a:buSzTx/>
                        <a:buFontTx/>
                        <a:buNone/>
                        <a:tabLst/>
                        <a:defRPr/>
                      </a:pPr>
                      <a:r>
                        <a:rPr kumimoji="1" lang="en-US" altLang="ja-JP" sz="3600" dirty="0"/>
                        <a:t>0.27 deg</a:t>
                      </a:r>
                      <a:r>
                        <a:rPr kumimoji="1" lang="en-US" altLang="ja-JP" sz="3600" baseline="30000" dirty="0"/>
                        <a:t>2</a:t>
                      </a:r>
                      <a:endParaRPr kumimoji="1" lang="ja-JP" altLang="en-US" sz="36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marL="0" marR="0" lvl="0" indent="0" algn="r" defTabSz="996605" rtl="0" eaLnBrk="1" fontAlgn="auto" latinLnBrk="0" hangingPunct="1">
                        <a:lnSpc>
                          <a:spcPct val="100000"/>
                        </a:lnSpc>
                        <a:spcBef>
                          <a:spcPts val="0"/>
                        </a:spcBef>
                        <a:spcAft>
                          <a:spcPts val="0"/>
                        </a:spcAft>
                        <a:buClrTx/>
                        <a:buSzTx/>
                        <a:buFontTx/>
                        <a:buNone/>
                        <a:tabLst/>
                        <a:defRPr/>
                      </a:pPr>
                      <a:r>
                        <a:rPr kumimoji="1" lang="en-US" altLang="ja-JP" sz="3600" dirty="0"/>
                        <a:t>0.30 deg</a:t>
                      </a:r>
                      <a:r>
                        <a:rPr kumimoji="1" lang="en-US" altLang="ja-JP" sz="3600" baseline="30000" dirty="0"/>
                        <a:t>2</a:t>
                      </a:r>
                      <a:endParaRPr kumimoji="1" lang="ja-JP" altLang="en-US" sz="36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7463324"/>
                  </a:ext>
                </a:extLst>
              </a:tr>
              <a:tr h="457294">
                <a:tc>
                  <a:txBody>
                    <a:bodyPr/>
                    <a:lstStyle/>
                    <a:p>
                      <a:r>
                        <a:rPr kumimoji="1" lang="en-US" altLang="ja-JP" sz="3600" b="1" dirty="0"/>
                        <a:t>&lt; 10 deg</a:t>
                      </a:r>
                      <a:r>
                        <a:rPr kumimoji="1" lang="en-US" altLang="ja-JP" sz="3600" b="1" baseline="30000" dirty="0"/>
                        <a:t>2 </a:t>
                      </a:r>
                      <a:r>
                        <a:rPr kumimoji="1" lang="en-US" altLang="ja-JP" sz="3600" b="1" dirty="0"/>
                        <a:t>rate </a:t>
                      </a:r>
                      <a:r>
                        <a:rPr kumimoji="1" lang="en-US" altLang="ja-JP" sz="3600" b="0" baseline="30000" dirty="0"/>
                        <a:t>[2]</a:t>
                      </a:r>
                      <a:endParaRPr kumimoji="1" lang="ja-JP" altLang="en-US" sz="3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1.1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5.3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5.5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r"/>
                      <a:r>
                        <a:rPr kumimoji="1" lang="en-US" altLang="ja-JP" sz="3600" dirty="0"/>
                        <a:t>5.6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0000"/>
                      </a:srgbClr>
                    </a:solidFill>
                  </a:tcPr>
                </a:tc>
                <a:tc>
                  <a:txBody>
                    <a:bodyPr/>
                    <a:lstStyle/>
                    <a:p>
                      <a:pPr algn="r"/>
                      <a:r>
                        <a:rPr kumimoji="1" lang="en-US" altLang="ja-JP" sz="3600" dirty="0"/>
                        <a:t>5.5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20000"/>
                      </a:srgbClr>
                    </a:solidFill>
                  </a:tcPr>
                </a:tc>
                <a:tc>
                  <a:txBody>
                    <a:bodyPr/>
                    <a:lstStyle/>
                    <a:p>
                      <a:pPr algn="r"/>
                      <a:r>
                        <a:rPr kumimoji="1" lang="en-US" altLang="ja-JP" sz="3600" dirty="0"/>
                        <a:t>5.4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5.4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7138891"/>
                  </a:ext>
                </a:extLst>
              </a:tr>
              <a:tr h="457294">
                <a:tc>
                  <a:txBody>
                    <a:bodyPr/>
                    <a:lstStyle/>
                    <a:p>
                      <a:r>
                        <a:rPr kumimoji="1" lang="en-US" altLang="ja-JP" sz="3600" b="1" dirty="0"/>
                        <a:t>&lt; 1 deg</a:t>
                      </a:r>
                      <a:r>
                        <a:rPr kumimoji="1" lang="en-US" altLang="ja-JP" sz="3600" b="1" baseline="30000" dirty="0"/>
                        <a:t>2 </a:t>
                      </a:r>
                      <a:r>
                        <a:rPr kumimoji="1" lang="en-US" altLang="ja-JP" sz="3600" b="1" dirty="0"/>
                        <a:t>rate </a:t>
                      </a:r>
                      <a:r>
                        <a:rPr kumimoji="1" lang="en-US" altLang="ja-JP" sz="3600" b="0" baseline="30000" dirty="0"/>
                        <a:t>[2]</a:t>
                      </a:r>
                      <a:endParaRPr kumimoji="1" lang="ja-JP" altLang="en-US" sz="3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0.04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2.1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2.4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r"/>
                      <a:r>
                        <a:rPr kumimoji="1" lang="en-US" altLang="ja-JP" sz="3600" dirty="0"/>
                        <a:t>2.5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0000"/>
                      </a:srgbClr>
                    </a:solidFill>
                  </a:tcPr>
                </a:tc>
                <a:tc>
                  <a:txBody>
                    <a:bodyPr/>
                    <a:lstStyle/>
                    <a:p>
                      <a:pPr algn="r"/>
                      <a:r>
                        <a:rPr kumimoji="1" lang="en-US" altLang="ja-JP" sz="3600" dirty="0"/>
                        <a:t>2.4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20000"/>
                      </a:srgbClr>
                    </a:solidFill>
                  </a:tcPr>
                </a:tc>
                <a:tc>
                  <a:txBody>
                    <a:bodyPr/>
                    <a:lstStyle/>
                    <a:p>
                      <a:pPr algn="r"/>
                      <a:r>
                        <a:rPr kumimoji="1" lang="en-US" altLang="ja-JP" sz="3600" dirty="0"/>
                        <a:t>2.2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2.1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047529"/>
                  </a:ext>
                </a:extLst>
              </a:tr>
              <a:tr h="457294">
                <a:tc>
                  <a:txBody>
                    <a:bodyPr/>
                    <a:lstStyle/>
                    <a:p>
                      <a:r>
                        <a:rPr kumimoji="1" lang="en-US" altLang="ja-JP" sz="3600" b="1" dirty="0"/>
                        <a:t>Post-merger rate </a:t>
                      </a:r>
                      <a:r>
                        <a:rPr kumimoji="1" lang="en-US" altLang="ja-JP" sz="3600" b="0" baseline="30000" dirty="0"/>
                        <a:t>[3]</a:t>
                      </a:r>
                      <a:endParaRPr kumimoji="1" lang="ja-JP" altLang="en-US" sz="3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r"/>
                      <a:r>
                        <a:rPr kumimoji="1" lang="en-US" altLang="ja-JP" sz="3600" dirty="0"/>
                        <a:t>&lt; 10</a:t>
                      </a:r>
                      <a:r>
                        <a:rPr kumimoji="1" lang="en-US" altLang="ja-JP" sz="3600" baseline="30000" dirty="0"/>
                        <a:t>-3</a:t>
                      </a:r>
                      <a:r>
                        <a:rPr kumimoji="1" lang="en-US" altLang="ja-JP" sz="3600" dirty="0"/>
                        <a:t>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&lt; 0.06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20000"/>
                      </a:srgbClr>
                    </a:solidFill>
                  </a:tcPr>
                </a:tc>
                <a:tc>
                  <a:txBody>
                    <a:bodyPr/>
                    <a:lstStyle/>
                    <a:p>
                      <a:pPr algn="r"/>
                      <a:r>
                        <a:rPr kumimoji="1" lang="en-US" altLang="ja-JP" sz="3600" dirty="0"/>
                        <a:t>&lt; 0.1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r"/>
                      <a:r>
                        <a:rPr kumimoji="1" lang="en-US" altLang="ja-JP" sz="3600" dirty="0"/>
                        <a:t>&lt; 0.2 /yr</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0000"/>
                      </a:srgbClr>
                    </a:solidFill>
                  </a:tcPr>
                </a:tc>
                <a:extLst>
                  <a:ext uri="{0D108BD9-81ED-4DB2-BD59-A6C34878D82A}">
                    <a16:rowId xmlns:a16="http://schemas.microsoft.com/office/drawing/2014/main" val="3233325468"/>
                  </a:ext>
                </a:extLst>
              </a:tr>
              <a:tr h="457294">
                <a:tc gridSpan="4">
                  <a:txBody>
                    <a:bodyPr/>
                    <a:lstStyle/>
                    <a:p>
                      <a:r>
                        <a:rPr kumimoji="1" lang="en-US" altLang="ja-JP" sz="3600" b="1" dirty="0"/>
                        <a:t>Tidal deformability</a:t>
                      </a:r>
                      <a:r>
                        <a:rPr kumimoji="1" lang="ja-JP" altLang="en-US" sz="3600" b="1" dirty="0"/>
                        <a:t> </a:t>
                      </a:r>
                      <a:r>
                        <a:rPr kumimoji="1" lang="en-US" altLang="ja-JP" sz="3600" b="1" dirty="0"/>
                        <a:t>improvement </a:t>
                      </a:r>
                      <a:r>
                        <a:rPr kumimoji="1" lang="en-US" altLang="ja-JP" sz="3200" b="1" dirty="0"/>
                        <a:t>compared with HL case</a:t>
                      </a:r>
                      <a:r>
                        <a:rPr kumimoji="1" lang="en-US" altLang="ja-JP" sz="3600" b="1" dirty="0"/>
                        <a:t> </a:t>
                      </a:r>
                      <a:r>
                        <a:rPr kumimoji="1" lang="en-US" altLang="ja-JP" sz="3600" b="0" baseline="30000" dirty="0"/>
                        <a:t>[4]</a:t>
                      </a:r>
                      <a:endParaRPr kumimoji="1" lang="ja-JP" alt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~25%</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3600" dirty="0"/>
                        <a:t>~55%</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0000"/>
                      </a:srgbClr>
                    </a:solidFill>
                  </a:tcPr>
                </a:tc>
                <a:tc>
                  <a:txBody>
                    <a:bodyPr/>
                    <a:lstStyle/>
                    <a:p>
                      <a:pPr algn="r"/>
                      <a:r>
                        <a:rPr kumimoji="1" lang="en-US" altLang="ja-JP" sz="3600" dirty="0"/>
                        <a:t>~45%</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r"/>
                      <a:r>
                        <a:rPr kumimoji="1" lang="en-US" altLang="ja-JP" sz="3600" dirty="0"/>
                        <a:t>~30%</a:t>
                      </a:r>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20000"/>
                      </a:srgbClr>
                    </a:solidFill>
                  </a:tcPr>
                </a:tc>
                <a:extLst>
                  <a:ext uri="{0D108BD9-81ED-4DB2-BD59-A6C34878D82A}">
                    <a16:rowId xmlns:a16="http://schemas.microsoft.com/office/drawing/2014/main" val="1487621574"/>
                  </a:ext>
                </a:extLst>
              </a:tr>
              <a:tr h="457294">
                <a:tc gridSpan="3">
                  <a:txBody>
                    <a:bodyPr/>
                    <a:lstStyle/>
                    <a:p>
                      <a:pPr algn="r"/>
                      <a:r>
                        <a:rPr kumimoji="1" lang="en-US" altLang="ja-JP" sz="2800" b="1" dirty="0"/>
                        <a:t>Intracavity power per arm</a:t>
                      </a:r>
                      <a:endParaRPr kumimoji="1" lang="ja-JP"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r"/>
                      <a:r>
                        <a:rPr kumimoji="1" lang="en-US" altLang="ja-JP" sz="2800" b="0" dirty="0"/>
                        <a:t>0.34 MW</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0" dirty="0"/>
                        <a:t>0.34 MW</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0" dirty="0"/>
                        <a:t>0.75 MW</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1" dirty="0">
                          <a:solidFill>
                            <a:schemeClr val="tx1"/>
                          </a:solidFill>
                        </a:rPr>
                        <a:t>1.3 MW</a:t>
                      </a:r>
                      <a:endParaRPr kumimoji="1" lang="ja-JP" alt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1" dirty="0">
                          <a:solidFill>
                            <a:schemeClr val="tx1"/>
                          </a:solidFill>
                        </a:rPr>
                        <a:t>1.3 MW</a:t>
                      </a:r>
                      <a:endParaRPr kumimoji="1" lang="ja-JP" alt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73879"/>
                  </a:ext>
                </a:extLst>
              </a:tr>
              <a:tr h="457294">
                <a:tc gridSpan="3">
                  <a:txBody>
                    <a:bodyPr/>
                    <a:lstStyle/>
                    <a:p>
                      <a:pPr algn="r"/>
                      <a:r>
                        <a:rPr kumimoji="1" lang="en-US" altLang="ja-JP" sz="2800" b="1" dirty="0"/>
                        <a:t>ITM Transmission</a:t>
                      </a:r>
                      <a:endParaRPr kumimoji="1" lang="ja-JP"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r"/>
                      <a:r>
                        <a:rPr kumimoji="1" lang="en-US" altLang="ja-JP" sz="2800" b="0" dirty="0"/>
                        <a:t>0.4%</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0" dirty="0"/>
                        <a:t>0.4%</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0" dirty="0"/>
                        <a:t>0.4%</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1" dirty="0">
                          <a:solidFill>
                            <a:schemeClr val="tx1"/>
                          </a:solidFill>
                        </a:rPr>
                        <a:t>0.2%</a:t>
                      </a:r>
                      <a:endParaRPr kumimoji="1" lang="ja-JP" alt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0" dirty="0"/>
                        <a:t>0.4%</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8762735"/>
                  </a:ext>
                </a:extLst>
              </a:tr>
              <a:tr h="457294">
                <a:tc gridSpan="3">
                  <a:txBody>
                    <a:bodyPr/>
                    <a:lstStyle/>
                    <a:p>
                      <a:pPr algn="r"/>
                      <a:r>
                        <a:rPr kumimoji="1" lang="en-US" altLang="ja-JP" sz="2800" b="1" dirty="0"/>
                        <a:t>SRM Transmission</a:t>
                      </a:r>
                      <a:endParaRPr kumimoji="1" lang="ja-JP"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r"/>
                      <a:r>
                        <a:rPr kumimoji="1" lang="en-US" altLang="ja-JP" sz="2800" b="0" dirty="0"/>
                        <a:t>15% (DRSE)</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0" dirty="0"/>
                        <a:t>15%</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0" dirty="0"/>
                        <a:t>4%</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1" dirty="0"/>
                        <a:t>0.5%</a:t>
                      </a:r>
                      <a:endParaRPr kumimoji="1" lang="ja-JP"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1" dirty="0"/>
                        <a:t>0.5%</a:t>
                      </a:r>
                      <a:endParaRPr kumimoji="1" lang="ja-JP"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7125173"/>
                  </a:ext>
                </a:extLst>
              </a:tr>
              <a:tr h="457294">
                <a:tc gridSpan="3">
                  <a:txBody>
                    <a:bodyPr/>
                    <a:lstStyle/>
                    <a:p>
                      <a:pPr algn="r"/>
                      <a:r>
                        <a:rPr kumimoji="1" lang="en-US" altLang="ja-JP" sz="2800" b="1" dirty="0"/>
                        <a:t>Frequency independent squeezing</a:t>
                      </a:r>
                      <a:endParaRPr kumimoji="1" lang="ja-JP"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r"/>
                      <a:r>
                        <a:rPr kumimoji="1" lang="en-US" altLang="ja-JP" sz="2800" b="0" dirty="0"/>
                        <a:t>0 dB</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0" dirty="0"/>
                        <a:t>10 dB input</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0" dirty="0"/>
                        <a:t>10 dB input</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0" dirty="0"/>
                        <a:t>10 dB input</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800" b="0" dirty="0"/>
                        <a:t>10 dB input</a:t>
                      </a:r>
                      <a:endParaRPr kumimoji="1" lang="ja-JP" altLang="en-US" sz="2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667473"/>
                  </a:ext>
                </a:extLst>
              </a:tr>
              <a:tr h="457294">
                <a:tc rowSpan="2" gridSpan="3">
                  <a:txBody>
                    <a:bodyPr/>
                    <a:lstStyle/>
                    <a:p>
                      <a:r>
                        <a:rPr kumimoji="1" lang="en-US" altLang="ja-JP" sz="3200" b="0" dirty="0">
                          <a:solidFill>
                            <a:schemeClr val="tx1">
                              <a:lumMod val="50000"/>
                              <a:lumOff val="50000"/>
                            </a:schemeClr>
                          </a:solidFill>
                        </a:rPr>
                        <a:t>[1] For GW170817-like binary at 135 Mpc</a:t>
                      </a:r>
                    </a:p>
                    <a:p>
                      <a:r>
                        <a:rPr kumimoji="1" lang="en-US" altLang="ja-JP" sz="3200" b="0" dirty="0">
                          <a:solidFill>
                            <a:schemeClr val="tx1">
                              <a:lumMod val="50000"/>
                              <a:lumOff val="50000"/>
                            </a:schemeClr>
                          </a:solidFill>
                        </a:rPr>
                        <a:t>[2] Detection rate for 80% duty factor case</a:t>
                      </a:r>
                    </a:p>
                    <a:p>
                      <a:r>
                        <a:rPr kumimoji="1" lang="en-US" altLang="ja-JP" sz="3200" b="0" dirty="0">
                          <a:solidFill>
                            <a:schemeClr val="tx1">
                              <a:lumMod val="50000"/>
                              <a:lumOff val="50000"/>
                            </a:schemeClr>
                          </a:solidFill>
                        </a:rPr>
                        <a:t>[3] Detection rate with SNR&gt;5. Depend</a:t>
                      </a:r>
                      <a:r>
                        <a:rPr kumimoji="1" lang="ja-JP" altLang="en-US" sz="3200" b="0" dirty="0">
                          <a:solidFill>
                            <a:schemeClr val="tx1">
                              <a:lumMod val="50000"/>
                              <a:lumOff val="50000"/>
                            </a:schemeClr>
                          </a:solidFill>
                        </a:rPr>
                        <a:t> </a:t>
                      </a:r>
                      <a:r>
                        <a:rPr kumimoji="1" lang="en-US" altLang="ja-JP" sz="3200" b="0" dirty="0">
                          <a:solidFill>
                            <a:schemeClr val="tx1">
                              <a:lumMod val="50000"/>
                              <a:lumOff val="50000"/>
                            </a:schemeClr>
                          </a:solidFill>
                        </a:rPr>
                        <a:t>on</a:t>
                      </a:r>
                      <a:r>
                        <a:rPr kumimoji="1" lang="ja-JP" altLang="en-US" sz="3200" b="0" dirty="0">
                          <a:solidFill>
                            <a:schemeClr val="tx1">
                              <a:lumMod val="50000"/>
                              <a:lumOff val="50000"/>
                            </a:schemeClr>
                          </a:solidFill>
                        </a:rPr>
                        <a:t> </a:t>
                      </a:r>
                      <a:r>
                        <a:rPr kumimoji="1" lang="en-US" altLang="ja-JP" sz="3200" b="0" dirty="0">
                          <a:solidFill>
                            <a:schemeClr val="tx1">
                              <a:lumMod val="50000"/>
                              <a:lumOff val="50000"/>
                            </a:schemeClr>
                          </a:solidFill>
                        </a:rPr>
                        <a:t>neutron star equation of state and BNS event rate. See H. </a:t>
                      </a:r>
                      <a:r>
                        <a:rPr kumimoji="1" lang="en-US" altLang="ja-JP" sz="3200" b="0" dirty="0" err="1">
                          <a:solidFill>
                            <a:schemeClr val="tx1">
                              <a:lumMod val="50000"/>
                              <a:lumOff val="50000"/>
                            </a:schemeClr>
                          </a:solidFill>
                        </a:rPr>
                        <a:t>Tagoshi</a:t>
                      </a:r>
                      <a:r>
                        <a:rPr kumimoji="1" lang="en-US" altLang="ja-JP" sz="3200" b="0" dirty="0">
                          <a:solidFill>
                            <a:schemeClr val="tx1">
                              <a:lumMod val="50000"/>
                              <a:lumOff val="50000"/>
                            </a:schemeClr>
                          </a:solidFill>
                        </a:rPr>
                        <a:t> &amp; S. Morisaki, </a:t>
                      </a:r>
                      <a:r>
                        <a:rPr kumimoji="1" lang="en-US" altLang="ja-JP" sz="3200" b="0" dirty="0">
                          <a:solidFill>
                            <a:schemeClr val="tx1">
                              <a:lumMod val="50000"/>
                              <a:lumOff val="50000"/>
                            </a:schemeClr>
                          </a:solidFill>
                          <a:hlinkClick r:id="rId10">
                            <a:extLst>
                              <a:ext uri="{A12FA001-AC4F-418D-AE19-62706E023703}">
                                <ahyp:hlinkClr xmlns:ahyp="http://schemas.microsoft.com/office/drawing/2018/hyperlinkcolor" val="tx"/>
                              </a:ext>
                            </a:extLst>
                          </a:hlinkClick>
                        </a:rPr>
                        <a:t>JGW-P2416311</a:t>
                      </a:r>
                      <a:r>
                        <a:rPr kumimoji="1" lang="en-US" altLang="ja-JP" sz="3200" b="0" dirty="0">
                          <a:solidFill>
                            <a:schemeClr val="tx1">
                              <a:lumMod val="50000"/>
                              <a:lumOff val="50000"/>
                            </a:schemeClr>
                          </a:solidFill>
                        </a:rPr>
                        <a:t> for details.</a:t>
                      </a:r>
                    </a:p>
                    <a:p>
                      <a:r>
                        <a:rPr kumimoji="1" lang="en-US" altLang="ja-JP" sz="3200" b="0" dirty="0">
                          <a:solidFill>
                            <a:schemeClr val="tx1">
                              <a:lumMod val="50000"/>
                              <a:lumOff val="50000"/>
                            </a:schemeClr>
                          </a:solidFill>
                        </a:rPr>
                        <a:t>[4] Reduction of estimation error due to addition of KAGRA. See S. Morisaki, </a:t>
                      </a:r>
                      <a:r>
                        <a:rPr kumimoji="1" lang="en-US" altLang="ja-JP" sz="3200" b="0" dirty="0">
                          <a:solidFill>
                            <a:schemeClr val="tx1">
                              <a:lumMod val="50000"/>
                              <a:lumOff val="50000"/>
                            </a:schemeClr>
                          </a:solidFill>
                          <a:hlinkClick r:id="rId11">
                            <a:extLst>
                              <a:ext uri="{A12FA001-AC4F-418D-AE19-62706E023703}">
                                <ahyp:hlinkClr xmlns:ahyp="http://schemas.microsoft.com/office/drawing/2018/hyperlinkcolor" val="tx"/>
                              </a:ext>
                            </a:extLst>
                          </a:hlinkClick>
                        </a:rPr>
                        <a:t>JGW-G2516593</a:t>
                      </a:r>
                      <a:r>
                        <a:rPr kumimoji="1" lang="en-US" altLang="ja-JP" sz="3200" b="0" dirty="0">
                          <a:solidFill>
                            <a:schemeClr val="tx1">
                              <a:lumMod val="50000"/>
                              <a:lumOff val="50000"/>
                            </a:schemeClr>
                          </a:solidFill>
                        </a:rPr>
                        <a:t> for 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r>
                        <a:rPr kumimoji="1" lang="en-US" altLang="ja-JP" sz="3600" b="1" dirty="0"/>
                        <a:t>Which KAGRA O6 plan do you like?</a:t>
                      </a:r>
                      <a:endParaRPr kumimoji="1" lang="ja-JP" altLang="en-US"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D0B">
                        <a:alpha val="50000"/>
                      </a:srgbClr>
                    </a:solidFill>
                  </a:tcPr>
                </a:tc>
                <a:tc hMerge="1">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0087108"/>
                  </a:ext>
                </a:extLst>
              </a:tr>
              <a:tr h="2046932">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977661"/>
                  </a:ext>
                </a:extLst>
              </a:tr>
            </a:tbl>
          </a:graphicData>
        </a:graphic>
      </p:graphicFrame>
      <p:sp>
        <p:nvSpPr>
          <p:cNvPr id="3" name="テキスト ボックス 211">
            <a:extLst>
              <a:ext uri="{FF2B5EF4-FFF2-40B4-BE49-F238E27FC236}">
                <a16:creationId xmlns:a16="http://schemas.microsoft.com/office/drawing/2014/main" id="{38008151-4348-60C5-6561-DFC20CF3FDB4}"/>
              </a:ext>
            </a:extLst>
          </p:cNvPr>
          <p:cNvSpPr txBox="1">
            <a:spLocks noChangeArrowheads="1"/>
          </p:cNvSpPr>
          <p:nvPr/>
        </p:nvSpPr>
        <p:spPr bwMode="auto">
          <a:xfrm>
            <a:off x="22268779" y="27540602"/>
            <a:ext cx="7416824" cy="1569660"/>
          </a:xfrm>
          <a:prstGeom prst="rect">
            <a:avLst/>
          </a:prstGeom>
          <a:solidFill>
            <a:srgbClr val="FF6C0C">
              <a:alpha val="70195"/>
            </a:srgbClr>
          </a:solidFill>
          <a:ln>
            <a:noFill/>
          </a:ln>
        </p:spPr>
        <p:txBody>
          <a:bodyPr wrap="square">
            <a:spAutoFit/>
          </a:bodyPr>
          <a:lstStyle/>
          <a:p>
            <a:r>
              <a:rPr lang="en-US" altLang="ja-JP" sz="4800" b="1" dirty="0">
                <a:latin typeface="Meiryo UI" panose="020B0604030504040204" pitchFamily="50" charset="-128"/>
                <a:ea typeface="Meiryo UI" panose="020B0604030504040204" pitchFamily="50" charset="-128"/>
              </a:rPr>
              <a:t>Methods and </a:t>
            </a:r>
          </a:p>
          <a:p>
            <a:r>
              <a:rPr lang="en-US" altLang="ja-JP" sz="4800" b="1" dirty="0">
                <a:latin typeface="Meiryo UI" panose="020B0604030504040204" pitchFamily="50" charset="-128"/>
                <a:ea typeface="Meiryo UI" panose="020B0604030504040204" pitchFamily="50" charset="-128"/>
              </a:rPr>
              <a:t>Acknowledgements</a:t>
            </a:r>
            <a:endParaRPr lang="ja-JP" altLang="en-US" sz="4800" b="1" dirty="0">
              <a:latin typeface="Meiryo UI" panose="020B0604030504040204" pitchFamily="50" charset="-128"/>
              <a:ea typeface="Meiryo UI" panose="020B0604030504040204" pitchFamily="50" charset="-128"/>
            </a:endParaRPr>
          </a:p>
        </p:txBody>
      </p:sp>
      <p:sp>
        <p:nvSpPr>
          <p:cNvPr id="46" name="テキスト ボックス 252">
            <a:extLst>
              <a:ext uri="{FF2B5EF4-FFF2-40B4-BE49-F238E27FC236}">
                <a16:creationId xmlns:a16="http://schemas.microsoft.com/office/drawing/2014/main" id="{B5E55771-49B4-E993-9C55-91A0E7C701F3}"/>
              </a:ext>
            </a:extLst>
          </p:cNvPr>
          <p:cNvSpPr txBox="1">
            <a:spLocks noChangeArrowheads="1"/>
          </p:cNvSpPr>
          <p:nvPr/>
        </p:nvSpPr>
        <p:spPr bwMode="auto">
          <a:xfrm>
            <a:off x="22196771" y="29196786"/>
            <a:ext cx="7776864" cy="134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Arial" panose="020B0604020202020204" pitchFamily="34" charset="0"/>
              <a:buChar char="•"/>
            </a:pP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rPr>
              <a:t>Sky localization estimated via Fisher analysis using the </a:t>
            </a:r>
            <a:r>
              <a:rPr lang="en-US" altLang="ja-JP" sz="2800" dirty="0" err="1">
                <a:solidFill>
                  <a:schemeClr val="tx1">
                    <a:lumMod val="65000"/>
                    <a:lumOff val="35000"/>
                  </a:schemeClr>
                </a:solidFill>
                <a:latin typeface="Meiryo UI" panose="020B0604030504040204" pitchFamily="50" charset="-128"/>
                <a:ea typeface="Meiryo UI" panose="020B0604030504040204" pitchFamily="50" charset="-128"/>
              </a:rPr>
              <a:t>IMRPhenomD</a:t>
            </a: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rPr>
              <a:t> waveform for a GW170817-like binary at redshift z = 0.03 (135 Mpc), sampled over 1944 uniformly distributed combinations of source location and polarization angle [see YM+, </a:t>
            </a: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hlinkClick r:id="rId12">
                  <a:extLst>
                    <a:ext uri="{A12FA001-AC4F-418D-AE19-62706E023703}">
                      <ahyp:hlinkClr xmlns:ahyp="http://schemas.microsoft.com/office/drawing/2018/hyperlinkcolor" val="tx"/>
                    </a:ext>
                  </a:extLst>
                </a:hlinkClick>
              </a:rPr>
              <a:t>PRD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hlinkClick r:id="rId12">
                  <a:extLst>
                    <a:ext uri="{A12FA001-AC4F-418D-AE19-62706E023703}">
                      <ahyp:hlinkClr xmlns:ahyp="http://schemas.microsoft.com/office/drawing/2018/hyperlinkcolor" val="tx"/>
                    </a:ext>
                  </a:extLst>
                </a:hlinkClick>
              </a:rPr>
              <a:t>102</a:t>
            </a: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hlinkClick r:id="rId12">
                  <a:extLst>
                    <a:ext uri="{A12FA001-AC4F-418D-AE19-62706E023703}">
                      <ahyp:hlinkClr xmlns:ahyp="http://schemas.microsoft.com/office/drawing/2018/hyperlinkcolor" val="tx"/>
                    </a:ext>
                  </a:extLst>
                </a:hlinkClick>
              </a:rPr>
              <a:t>, 022008 (2018)</a:t>
            </a: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rPr>
              <a:t> for details].</a:t>
            </a:r>
          </a:p>
          <a:p>
            <a:pPr marL="457200" indent="-457200">
              <a:buFont typeface="Arial" panose="020B0604020202020204" pitchFamily="34" charset="0"/>
              <a:buChar char="•"/>
            </a:pP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rPr>
              <a:t>This was repeated for all combinations of detectors, and the resulting sky localization distributions were combined according to the network duty factor to obtain the actual sky localization distribution.</a:t>
            </a:r>
          </a:p>
          <a:p>
            <a:pPr marL="457200" indent="-457200">
              <a:buFont typeface="Arial" panose="020B0604020202020204" pitchFamily="34" charset="0"/>
              <a:buChar char="•"/>
            </a:pP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rPr>
              <a:t>Sky localization as a function of distance was plotted using ΔΩ ∝ (SNR)</a:t>
            </a:r>
            <a:r>
              <a:rPr lang="en-US" altLang="ja-JP" sz="2800" baseline="30000" dirty="0">
                <a:solidFill>
                  <a:schemeClr val="tx1">
                    <a:lumMod val="65000"/>
                    <a:lumOff val="35000"/>
                  </a:schemeClr>
                </a:solidFill>
                <a:latin typeface="Meiryo UI" panose="020B0604030504040204" pitchFamily="50" charset="-128"/>
                <a:ea typeface="Meiryo UI" panose="020B0604030504040204" pitchFamily="50" charset="-128"/>
              </a:rPr>
              <a:t>-2</a:t>
            </a: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rPr>
              <a:t>  ∝ d², up to the BNS range (the sky-averaged distance at which a BNS signal can be detected with SNR = 8).</a:t>
            </a:r>
          </a:p>
          <a:p>
            <a:pPr marL="457200" indent="-457200">
              <a:buFont typeface="Arial" panose="020B0604020202020204" pitchFamily="34" charset="0"/>
              <a:buChar char="•"/>
            </a:pP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rPr>
              <a:t>Event rate was estimated using O3b estimate of 105.5 /Gpc</a:t>
            </a:r>
            <a:r>
              <a:rPr lang="en-US" altLang="ja-JP" sz="2800" baseline="30000" dirty="0">
                <a:solidFill>
                  <a:schemeClr val="tx1">
                    <a:lumMod val="65000"/>
                    <a:lumOff val="35000"/>
                  </a:schemeClr>
                </a:solidFill>
                <a:latin typeface="Meiryo UI" panose="020B0604030504040204" pitchFamily="50" charset="-128"/>
                <a:ea typeface="Meiryo UI" panose="020B0604030504040204" pitchFamily="50" charset="-128"/>
              </a:rPr>
              <a:t>3</a:t>
            </a: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rPr>
              <a:t>/yr, multiplied by volume 4π/3*L</a:t>
            </a:r>
            <a:r>
              <a:rPr lang="en-US" altLang="ja-JP" sz="2800" baseline="30000" dirty="0">
                <a:solidFill>
                  <a:schemeClr val="tx1">
                    <a:lumMod val="65000"/>
                    <a:lumOff val="35000"/>
                  </a:schemeClr>
                </a:solidFill>
                <a:latin typeface="Meiryo UI" panose="020B0604030504040204" pitchFamily="50" charset="-128"/>
                <a:ea typeface="Meiryo UI" panose="020B0604030504040204" pitchFamily="50" charset="-128"/>
              </a:rPr>
              <a:t>3</a:t>
            </a: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rPr>
              <a:t> , assuming all the BNS are 1.4-1.4M</a:t>
            </a:r>
            <a:r>
              <a:rPr lang="en-US" altLang="ja-JP" sz="2800" baseline="-25000" dirty="0">
                <a:solidFill>
                  <a:schemeClr val="tx1">
                    <a:lumMod val="65000"/>
                    <a:lumOff val="35000"/>
                  </a:schemeClr>
                </a:solidFill>
                <a:latin typeface="Meiryo UI" panose="020B0604030504040204" pitchFamily="50" charset="-128"/>
                <a:ea typeface="Meiryo UI" panose="020B0604030504040204" pitchFamily="50" charset="-128"/>
              </a:rPr>
              <a:t>☉</a:t>
            </a: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rPr>
              <a:t> [LVK, </a:t>
            </a: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hlinkClick r:id="rId13">
                  <a:extLst>
                    <a:ext uri="{A12FA001-AC4F-418D-AE19-62706E023703}">
                      <ahyp:hlinkClr xmlns:ahyp="http://schemas.microsoft.com/office/drawing/2018/hyperlinkcolor" val="tx"/>
                    </a:ext>
                  </a:extLst>
                </a:hlinkClick>
              </a:rPr>
              <a:t>PRX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hlinkClick r:id="rId13">
                  <a:extLst>
                    <a:ext uri="{A12FA001-AC4F-418D-AE19-62706E023703}">
                      <ahyp:hlinkClr xmlns:ahyp="http://schemas.microsoft.com/office/drawing/2018/hyperlinkcolor" val="tx"/>
                    </a:ext>
                  </a:extLst>
                </a:hlinkClick>
              </a:rPr>
              <a:t>13</a:t>
            </a: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hlinkClick r:id="rId13">
                  <a:extLst>
                    <a:ext uri="{A12FA001-AC4F-418D-AE19-62706E023703}">
                      <ahyp:hlinkClr xmlns:ahyp="http://schemas.microsoft.com/office/drawing/2018/hyperlinkcolor" val="tx"/>
                    </a:ext>
                  </a:extLst>
                </a:hlinkClick>
              </a:rPr>
              <a:t>, 011048 (2023)</a:t>
            </a: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rPr>
              <a:t>]</a:t>
            </a:r>
          </a:p>
          <a:p>
            <a:pPr marL="457200" indent="-457200">
              <a:buFont typeface="Arial" panose="020B0604020202020204" pitchFamily="34" charset="0"/>
              <a:buChar char="•"/>
            </a:pPr>
            <a:r>
              <a:rPr lang="en-US" altLang="ja-JP" sz="2800" dirty="0">
                <a:solidFill>
                  <a:schemeClr val="tx1">
                    <a:lumMod val="65000"/>
                    <a:lumOff val="35000"/>
                  </a:schemeClr>
                </a:solidFill>
                <a:latin typeface="Meiryo UI" panose="020B0604030504040204" pitchFamily="50" charset="-128"/>
                <a:ea typeface="Meiryo UI" panose="020B0604030504040204" pitchFamily="50" charset="-128"/>
              </a:rPr>
              <a:t>Treatment of beyond BNS range and  BNS mass distribution is of future work.</a:t>
            </a:r>
          </a:p>
          <a:p>
            <a:pPr marL="457200" indent="-457200">
              <a:buFont typeface="Arial" panose="020B0604020202020204" pitchFamily="34" charset="0"/>
              <a:buChar char="•"/>
            </a:pPr>
            <a:r>
              <a:rPr lang="en-US" altLang="ja-JP" sz="2800" dirty="0">
                <a:latin typeface="Meiryo UI" panose="020B0604030504040204" pitchFamily="50" charset="-128"/>
                <a:ea typeface="Meiryo UI" panose="020B0604030504040204" pitchFamily="50" charset="-128"/>
              </a:rPr>
              <a:t>We would like to thank </a:t>
            </a:r>
            <a:r>
              <a:rPr lang="en-US" altLang="ja-JP" sz="2800" dirty="0">
                <a:latin typeface="Meiryo UI" panose="020B0604030504040204" pitchFamily="50" charset="-128"/>
                <a:ea typeface="Meiryo UI" panose="020B0604030504040204" pitchFamily="50" charset="-128"/>
                <a:hlinkClick r:id="rId14"/>
              </a:rPr>
              <a:t>Masaomi Tanaka</a:t>
            </a:r>
            <a:r>
              <a:rPr lang="en-US" altLang="ja-JP" sz="2800" dirty="0">
                <a:latin typeface="Meiryo UI" panose="020B0604030504040204" pitchFamily="50" charset="-128"/>
                <a:ea typeface="Meiryo UI" panose="020B0604030504040204" pitchFamily="50" charset="-128"/>
              </a:rPr>
              <a:t> for his invaluable input on sky localization requirements from the perspective of optical and infrared follow-up observations.</a:t>
            </a:r>
          </a:p>
        </p:txBody>
      </p:sp>
      <p:pic>
        <p:nvPicPr>
          <p:cNvPr id="29" name="図 28" descr="グラフ, 散布図&#10;&#10;AI によって生成されたコンテンツは間違っている可能性があります。">
            <a:extLst>
              <a:ext uri="{FF2B5EF4-FFF2-40B4-BE49-F238E27FC236}">
                <a16:creationId xmlns:a16="http://schemas.microsoft.com/office/drawing/2014/main" id="{A0E5B400-ECC6-AA24-8E61-1AD29ADFE12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908739" y="6426598"/>
            <a:ext cx="7979330" cy="6041372"/>
          </a:xfrm>
          <a:prstGeom prst="rect">
            <a:avLst/>
          </a:prstGeom>
        </p:spPr>
      </p:pic>
      <p:sp>
        <p:nvSpPr>
          <p:cNvPr id="9" name="テキスト ボックス 252">
            <a:extLst>
              <a:ext uri="{FF2B5EF4-FFF2-40B4-BE49-F238E27FC236}">
                <a16:creationId xmlns:a16="http://schemas.microsoft.com/office/drawing/2014/main" id="{1FE4984F-4C67-475B-0EAF-E772B38A654A}"/>
              </a:ext>
            </a:extLst>
          </p:cNvPr>
          <p:cNvSpPr txBox="1">
            <a:spLocks noChangeArrowheads="1"/>
          </p:cNvSpPr>
          <p:nvPr/>
        </p:nvSpPr>
        <p:spPr bwMode="auto">
          <a:xfrm>
            <a:off x="26373235" y="9594950"/>
            <a:ext cx="3240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b="1" dirty="0">
                <a:solidFill>
                  <a:srgbClr val="007C00"/>
                </a:solidFill>
                <a:latin typeface="Meiryo UI" panose="020B0604030504040204" pitchFamily="50" charset="-128"/>
                <a:ea typeface="Meiryo UI" panose="020B0604030504040204" pitchFamily="50" charset="-128"/>
              </a:rPr>
              <a:t>O4 target: 10 Mpc</a:t>
            </a:r>
          </a:p>
        </p:txBody>
      </p:sp>
      <p:cxnSp>
        <p:nvCxnSpPr>
          <p:cNvPr id="3085" name="直線矢印コネクタ 3084">
            <a:extLst>
              <a:ext uri="{FF2B5EF4-FFF2-40B4-BE49-F238E27FC236}">
                <a16:creationId xmlns:a16="http://schemas.microsoft.com/office/drawing/2014/main" id="{FFEB173C-F6C6-A733-7EF8-58A4DF380614}"/>
              </a:ext>
            </a:extLst>
          </p:cNvPr>
          <p:cNvCxnSpPr>
            <a:cxnSpLocks/>
          </p:cNvCxnSpPr>
          <p:nvPr/>
        </p:nvCxnSpPr>
        <p:spPr bwMode="auto">
          <a:xfrm flipH="1" flipV="1">
            <a:off x="27309339" y="8514830"/>
            <a:ext cx="144016" cy="108012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093" name="テキスト ボックス 252">
            <a:extLst>
              <a:ext uri="{FF2B5EF4-FFF2-40B4-BE49-F238E27FC236}">
                <a16:creationId xmlns:a16="http://schemas.microsoft.com/office/drawing/2014/main" id="{36A40552-15B2-EC39-1FCA-9BF1BB5EAEB0}"/>
              </a:ext>
            </a:extLst>
          </p:cNvPr>
          <p:cNvSpPr txBox="1">
            <a:spLocks noChangeArrowheads="1"/>
          </p:cNvSpPr>
          <p:nvPr/>
        </p:nvSpPr>
        <p:spPr bwMode="auto">
          <a:xfrm>
            <a:off x="27597371" y="8442822"/>
            <a:ext cx="22322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b="1" dirty="0">
                <a:solidFill>
                  <a:srgbClr val="007C00"/>
                </a:solidFill>
                <a:latin typeface="Meiryo UI" panose="020B0604030504040204" pitchFamily="50" charset="-128"/>
                <a:ea typeface="Meiryo UI" panose="020B0604030504040204" pitchFamily="50" charset="-128"/>
              </a:rPr>
              <a:t>O5 target:</a:t>
            </a:r>
          </a:p>
          <a:p>
            <a:r>
              <a:rPr lang="en-US" altLang="ja-JP" sz="2400" b="1" dirty="0">
                <a:solidFill>
                  <a:srgbClr val="007C00"/>
                </a:solidFill>
                <a:latin typeface="Meiryo UI" panose="020B0604030504040204" pitchFamily="50" charset="-128"/>
                <a:ea typeface="Meiryo UI" panose="020B0604030504040204" pitchFamily="50" charset="-128"/>
              </a:rPr>
              <a:t>25-130 Mpc</a:t>
            </a:r>
          </a:p>
        </p:txBody>
      </p:sp>
      <p:cxnSp>
        <p:nvCxnSpPr>
          <p:cNvPr id="3095" name="直線矢印コネクタ 3094">
            <a:extLst>
              <a:ext uri="{FF2B5EF4-FFF2-40B4-BE49-F238E27FC236}">
                <a16:creationId xmlns:a16="http://schemas.microsoft.com/office/drawing/2014/main" id="{4C3324FB-F8F3-0C8C-D40F-F1B1F080D445}"/>
              </a:ext>
            </a:extLst>
          </p:cNvPr>
          <p:cNvCxnSpPr>
            <a:cxnSpLocks/>
          </p:cNvCxnSpPr>
          <p:nvPr/>
        </p:nvCxnSpPr>
        <p:spPr bwMode="auto">
          <a:xfrm flipH="1" flipV="1">
            <a:off x="27813395" y="8154790"/>
            <a:ext cx="72008" cy="36004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098" name="直線矢印コネクタ 3097">
            <a:extLst>
              <a:ext uri="{FF2B5EF4-FFF2-40B4-BE49-F238E27FC236}">
                <a16:creationId xmlns:a16="http://schemas.microsoft.com/office/drawing/2014/main" id="{76330DC7-C422-E6C7-4D47-E52FA6585C5D}"/>
              </a:ext>
            </a:extLst>
          </p:cNvPr>
          <p:cNvCxnSpPr>
            <a:cxnSpLocks/>
          </p:cNvCxnSpPr>
          <p:nvPr/>
        </p:nvCxnSpPr>
        <p:spPr bwMode="auto">
          <a:xfrm flipH="1" flipV="1">
            <a:off x="28605483" y="7866758"/>
            <a:ext cx="144016" cy="28803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102" name="テキスト ボックス 252">
            <a:extLst>
              <a:ext uri="{FF2B5EF4-FFF2-40B4-BE49-F238E27FC236}">
                <a16:creationId xmlns:a16="http://schemas.microsoft.com/office/drawing/2014/main" id="{713266B0-9C4C-1838-E62A-84C76FDEF662}"/>
              </a:ext>
            </a:extLst>
          </p:cNvPr>
          <p:cNvSpPr txBox="1">
            <a:spLocks noChangeArrowheads="1"/>
          </p:cNvSpPr>
          <p:nvPr/>
        </p:nvSpPr>
        <p:spPr bwMode="auto">
          <a:xfrm>
            <a:off x="28677491" y="8082782"/>
            <a:ext cx="86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b="1" dirty="0">
                <a:solidFill>
                  <a:srgbClr val="007C00"/>
                </a:solidFill>
                <a:latin typeface="Meiryo UI" panose="020B0604030504040204" pitchFamily="50" charset="-128"/>
                <a:ea typeface="Meiryo UI" panose="020B0604030504040204" pitchFamily="50" charset="-128"/>
              </a:rPr>
              <a:t>O6?</a:t>
            </a:r>
          </a:p>
        </p:txBody>
      </p:sp>
      <p:sp>
        <p:nvSpPr>
          <p:cNvPr id="3103" name="テキスト ボックス 252">
            <a:extLst>
              <a:ext uri="{FF2B5EF4-FFF2-40B4-BE49-F238E27FC236}">
                <a16:creationId xmlns:a16="http://schemas.microsoft.com/office/drawing/2014/main" id="{11EC6E37-35A5-63B4-862D-94FC70721522}"/>
              </a:ext>
            </a:extLst>
          </p:cNvPr>
          <p:cNvSpPr txBox="1">
            <a:spLocks noChangeArrowheads="1"/>
          </p:cNvSpPr>
          <p:nvPr/>
        </p:nvSpPr>
        <p:spPr bwMode="auto">
          <a:xfrm>
            <a:off x="24645043" y="10603062"/>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b="1" dirty="0">
                <a:solidFill>
                  <a:srgbClr val="007C00"/>
                </a:solidFill>
                <a:latin typeface="Meiryo UI" panose="020B0604030504040204" pitchFamily="50" charset="-128"/>
                <a:ea typeface="Meiryo UI" panose="020B0604030504040204" pitchFamily="50" charset="-128"/>
              </a:rPr>
              <a:t>KAGRA</a:t>
            </a:r>
          </a:p>
        </p:txBody>
      </p:sp>
      <p:sp>
        <p:nvSpPr>
          <p:cNvPr id="3107" name="テキスト ボックス 252">
            <a:extLst>
              <a:ext uri="{FF2B5EF4-FFF2-40B4-BE49-F238E27FC236}">
                <a16:creationId xmlns:a16="http://schemas.microsoft.com/office/drawing/2014/main" id="{7B5EF71D-7A68-DBA6-69AB-79AD1128ADFD}"/>
              </a:ext>
            </a:extLst>
          </p:cNvPr>
          <p:cNvSpPr txBox="1">
            <a:spLocks noChangeArrowheads="1"/>
          </p:cNvSpPr>
          <p:nvPr/>
        </p:nvSpPr>
        <p:spPr bwMode="auto">
          <a:xfrm>
            <a:off x="24357011" y="8298806"/>
            <a:ext cx="1224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b="1" dirty="0">
                <a:solidFill>
                  <a:srgbClr val="08C0C0"/>
                </a:solidFill>
                <a:latin typeface="Meiryo UI" panose="020B0604030504040204" pitchFamily="50" charset="-128"/>
                <a:ea typeface="Meiryo UI" panose="020B0604030504040204" pitchFamily="50" charset="-128"/>
              </a:rPr>
              <a:t>Virgo</a:t>
            </a:r>
          </a:p>
        </p:txBody>
      </p:sp>
      <p:sp>
        <p:nvSpPr>
          <p:cNvPr id="3111" name="テキスト ボックス 252">
            <a:extLst>
              <a:ext uri="{FF2B5EF4-FFF2-40B4-BE49-F238E27FC236}">
                <a16:creationId xmlns:a16="http://schemas.microsoft.com/office/drawing/2014/main" id="{A8F6F5AF-FBE6-6F9C-B10C-5198645EDB38}"/>
              </a:ext>
            </a:extLst>
          </p:cNvPr>
          <p:cNvSpPr txBox="1">
            <a:spLocks noChangeArrowheads="1"/>
          </p:cNvSpPr>
          <p:nvPr/>
        </p:nvSpPr>
        <p:spPr bwMode="auto">
          <a:xfrm>
            <a:off x="23132875" y="7794750"/>
            <a:ext cx="1224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b="1" dirty="0">
                <a:solidFill>
                  <a:srgbClr val="BD00BD"/>
                </a:solidFill>
                <a:latin typeface="Meiryo UI" panose="020B0604030504040204" pitchFamily="50" charset="-128"/>
                <a:ea typeface="Meiryo UI" panose="020B0604030504040204" pitchFamily="50" charset="-128"/>
              </a:rPr>
              <a:t>LIGO</a:t>
            </a:r>
          </a:p>
        </p:txBody>
      </p:sp>
      <p:sp>
        <p:nvSpPr>
          <p:cNvPr id="3119" name="テキスト ボックス 252">
            <a:extLst>
              <a:ext uri="{FF2B5EF4-FFF2-40B4-BE49-F238E27FC236}">
                <a16:creationId xmlns:a16="http://schemas.microsoft.com/office/drawing/2014/main" id="{30ECC92E-887A-B56C-8F13-69E9FD3B3157}"/>
              </a:ext>
            </a:extLst>
          </p:cNvPr>
          <p:cNvSpPr txBox="1">
            <a:spLocks noChangeArrowheads="1"/>
          </p:cNvSpPr>
          <p:nvPr/>
        </p:nvSpPr>
        <p:spPr bwMode="auto">
          <a:xfrm>
            <a:off x="25324804" y="13267358"/>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hlinkClick r:id="rId16">
                  <a:extLst>
                    <a:ext uri="{A12FA001-AC4F-418D-AE19-62706E023703}">
                      <ahyp:hlinkClr xmlns:ahyp="http://schemas.microsoft.com/office/drawing/2018/hyperlinkcolor" val="tx"/>
                    </a:ext>
                  </a:extLst>
                </a:hlinkClick>
              </a:rPr>
              <a:t>LIGO-T2000012</a:t>
            </a:r>
            <a:endParaRPr lang="en-US" altLang="ja-JP" sz="24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10" name="テキスト ボックス 252">
            <a:extLst>
              <a:ext uri="{FF2B5EF4-FFF2-40B4-BE49-F238E27FC236}">
                <a16:creationId xmlns:a16="http://schemas.microsoft.com/office/drawing/2014/main" id="{BB32FB28-0120-07B1-34AD-A1D9997BED7E}"/>
              </a:ext>
            </a:extLst>
          </p:cNvPr>
          <p:cNvSpPr txBox="1">
            <a:spLocks noChangeArrowheads="1"/>
          </p:cNvSpPr>
          <p:nvPr/>
        </p:nvSpPr>
        <p:spPr bwMode="auto">
          <a:xfrm>
            <a:off x="14059867" y="5130454"/>
            <a:ext cx="157697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Arial" panose="020B0604020202020204" pitchFamily="34" charset="0"/>
              <a:buChar char="•"/>
            </a:pPr>
            <a:r>
              <a:rPr lang="en-US" altLang="ja-JP" sz="3200" dirty="0">
                <a:latin typeface="Meiryo UI" panose="020B0604030504040204" pitchFamily="50" charset="-128"/>
                <a:ea typeface="Meiryo UI" panose="020B0604030504040204" pitchFamily="50" charset="-128"/>
              </a:rPr>
              <a:t>BNS range of 6.9 Mpc achieved with 90 K, 10 W input</a:t>
            </a:r>
          </a:p>
          <a:p>
            <a:pPr marL="457200" indent="-457200">
              <a:buFont typeface="Arial" panose="020B0604020202020204" pitchFamily="34" charset="0"/>
              <a:buChar char="•"/>
            </a:pPr>
            <a:r>
              <a:rPr lang="en-US" altLang="ja-JP" sz="3200" dirty="0">
                <a:latin typeface="Meiryo UI" panose="020B0604030504040204" pitchFamily="50" charset="-128"/>
                <a:ea typeface="Meiryo UI" panose="020B0604030504040204" pitchFamily="50" charset="-128"/>
              </a:rPr>
              <a:t>10 Mpc target can be achieved by 40 K, 20 W input, removing 116 Hz peak</a:t>
            </a:r>
          </a:p>
        </p:txBody>
      </p:sp>
      <p:pic>
        <p:nvPicPr>
          <p:cNvPr id="34" name="図 33">
            <a:extLst>
              <a:ext uri="{FF2B5EF4-FFF2-40B4-BE49-F238E27FC236}">
                <a16:creationId xmlns:a16="http://schemas.microsoft.com/office/drawing/2014/main" id="{91C9C2DD-2580-0BBF-5584-6FAFB09FD590}"/>
              </a:ext>
            </a:extLst>
          </p:cNvPr>
          <p:cNvPicPr>
            <a:picLocks noChangeAspect="1"/>
          </p:cNvPicPr>
          <p:nvPr/>
        </p:nvPicPr>
        <p:blipFill>
          <a:blip r:embed="rId17"/>
          <a:stretch>
            <a:fillRect/>
          </a:stretch>
        </p:blipFill>
        <p:spPr>
          <a:xfrm>
            <a:off x="13915851" y="6138566"/>
            <a:ext cx="7992888" cy="6413374"/>
          </a:xfrm>
          <a:prstGeom prst="rect">
            <a:avLst/>
          </a:prstGeom>
        </p:spPr>
      </p:pic>
      <p:sp>
        <p:nvSpPr>
          <p:cNvPr id="55" name="テキスト ボックス 252">
            <a:extLst>
              <a:ext uri="{FF2B5EF4-FFF2-40B4-BE49-F238E27FC236}">
                <a16:creationId xmlns:a16="http://schemas.microsoft.com/office/drawing/2014/main" id="{D0FCEB25-FF9A-F081-5876-31853F65DE7A}"/>
              </a:ext>
            </a:extLst>
          </p:cNvPr>
          <p:cNvSpPr txBox="1">
            <a:spLocks noChangeArrowheads="1"/>
          </p:cNvSpPr>
          <p:nvPr/>
        </p:nvSpPr>
        <p:spPr bwMode="auto">
          <a:xfrm>
            <a:off x="18596371" y="7434710"/>
            <a:ext cx="28803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rPr>
              <a:t>O4c sensitivity</a:t>
            </a:r>
          </a:p>
          <a:p>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rPr>
              <a:t>plot by K. Komori</a:t>
            </a:r>
          </a:p>
          <a:p>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hlinkClick r:id="rId18">
                  <a:extLst>
                    <a:ext uri="{A12FA001-AC4F-418D-AE19-62706E023703}">
                      <ahyp:hlinkClr xmlns:ahyp="http://schemas.microsoft.com/office/drawing/2018/hyperlinkcolor" val="tx"/>
                    </a:ext>
                  </a:extLst>
                </a:hlinkClick>
              </a:rPr>
              <a:t>JGW-G2516670</a:t>
            </a:r>
            <a:endParaRPr lang="en-US" altLang="ja-JP" sz="24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61" name="テキスト ボックス 252">
            <a:extLst>
              <a:ext uri="{FF2B5EF4-FFF2-40B4-BE49-F238E27FC236}">
                <a16:creationId xmlns:a16="http://schemas.microsoft.com/office/drawing/2014/main" id="{109D2C88-4C5F-0EBC-1C76-148DD149E679}"/>
              </a:ext>
            </a:extLst>
          </p:cNvPr>
          <p:cNvSpPr txBox="1">
            <a:spLocks noChangeArrowheads="1"/>
          </p:cNvSpPr>
          <p:nvPr/>
        </p:nvSpPr>
        <p:spPr bwMode="auto">
          <a:xfrm>
            <a:off x="24140987" y="9306918"/>
            <a:ext cx="12241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000" b="1" dirty="0">
                <a:solidFill>
                  <a:srgbClr val="32CD32"/>
                </a:solidFill>
                <a:latin typeface="Meiryo UI" panose="020B0604030504040204" pitchFamily="50" charset="-128"/>
                <a:ea typeface="Meiryo UI" panose="020B0604030504040204" pitchFamily="50" charset="-128"/>
              </a:rPr>
              <a:t>TAMA</a:t>
            </a:r>
          </a:p>
        </p:txBody>
      </p:sp>
      <p:cxnSp>
        <p:nvCxnSpPr>
          <p:cNvPr id="3123" name="直線矢印コネクタ 3122">
            <a:extLst>
              <a:ext uri="{FF2B5EF4-FFF2-40B4-BE49-F238E27FC236}">
                <a16:creationId xmlns:a16="http://schemas.microsoft.com/office/drawing/2014/main" id="{674F541E-99EF-83DD-B620-733457D9727F}"/>
              </a:ext>
            </a:extLst>
          </p:cNvPr>
          <p:cNvCxnSpPr>
            <a:cxnSpLocks/>
          </p:cNvCxnSpPr>
          <p:nvPr/>
        </p:nvCxnSpPr>
        <p:spPr bwMode="auto">
          <a:xfrm flipH="1">
            <a:off x="24244684" y="12691294"/>
            <a:ext cx="1080120" cy="43204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089" name="テキスト ボックス 252">
            <a:extLst>
              <a:ext uri="{FF2B5EF4-FFF2-40B4-BE49-F238E27FC236}">
                <a16:creationId xmlns:a16="http://schemas.microsoft.com/office/drawing/2014/main" id="{05EC1B0F-F9C9-D96B-426D-D750D634A2FA}"/>
              </a:ext>
            </a:extLst>
          </p:cNvPr>
          <p:cNvSpPr txBox="1">
            <a:spLocks noChangeArrowheads="1"/>
          </p:cNvSpPr>
          <p:nvPr/>
        </p:nvSpPr>
        <p:spPr bwMode="auto">
          <a:xfrm>
            <a:off x="25324804" y="12475270"/>
            <a:ext cx="28803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hlinkClick r:id="rId19">
                  <a:extLst>
                    <a:ext uri="{A12FA001-AC4F-418D-AE19-62706E023703}">
                      <ahyp:hlinkClr xmlns:ahyp="http://schemas.microsoft.com/office/drawing/2018/hyperlinkcolor" val="tx"/>
                    </a:ext>
                  </a:extLst>
                </a:hlinkClick>
              </a:rPr>
              <a:t>LIGO-T1800042</a:t>
            </a:r>
          </a:p>
          <a:p>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hlinkClick r:id="rId20" action="ppaction://hlinkfile">
                  <a:extLst>
                    <a:ext uri="{A12FA001-AC4F-418D-AE19-62706E023703}">
                      <ahyp:hlinkClr xmlns:ahyp="http://schemas.microsoft.com/office/drawing/2018/hyperlinkcolor" val="tx"/>
                    </a:ext>
                  </a:extLst>
                </a:hlinkClick>
              </a:rPr>
              <a:t>LIGO-T2300041</a:t>
            </a:r>
            <a:endParaRPr lang="en-US" altLang="ja-JP" sz="2400" dirty="0">
              <a:solidFill>
                <a:schemeClr val="tx1">
                  <a:lumMod val="50000"/>
                  <a:lumOff val="50000"/>
                </a:schemeClr>
              </a:solidFill>
              <a:latin typeface="Meiryo UI" panose="020B0604030504040204" pitchFamily="50" charset="-128"/>
              <a:ea typeface="Meiryo UI" panose="020B0604030504040204" pitchFamily="50" charset="-128"/>
            </a:endParaRPr>
          </a:p>
        </p:txBody>
      </p:sp>
      <p:cxnSp>
        <p:nvCxnSpPr>
          <p:cNvPr id="3099" name="直線矢印コネクタ 3098">
            <a:extLst>
              <a:ext uri="{FF2B5EF4-FFF2-40B4-BE49-F238E27FC236}">
                <a16:creationId xmlns:a16="http://schemas.microsoft.com/office/drawing/2014/main" id="{55A5F8E4-7D4A-B27B-0B36-4E59EDAE84D3}"/>
              </a:ext>
            </a:extLst>
          </p:cNvPr>
          <p:cNvCxnSpPr>
            <a:cxnSpLocks/>
          </p:cNvCxnSpPr>
          <p:nvPr/>
        </p:nvCxnSpPr>
        <p:spPr bwMode="auto">
          <a:xfrm flipH="1">
            <a:off x="24244684" y="13051334"/>
            <a:ext cx="1152128" cy="36004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127" name="直線矢印コネクタ 3126">
            <a:extLst>
              <a:ext uri="{FF2B5EF4-FFF2-40B4-BE49-F238E27FC236}">
                <a16:creationId xmlns:a16="http://schemas.microsoft.com/office/drawing/2014/main" id="{F5B19792-F804-2F0E-12FC-5CC9D6D2140D}"/>
              </a:ext>
            </a:extLst>
          </p:cNvPr>
          <p:cNvCxnSpPr>
            <a:cxnSpLocks/>
          </p:cNvCxnSpPr>
          <p:nvPr/>
        </p:nvCxnSpPr>
        <p:spPr bwMode="auto">
          <a:xfrm flipH="1">
            <a:off x="24316692" y="13483382"/>
            <a:ext cx="936104" cy="21602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129" name="直線矢印コネクタ 3128">
            <a:extLst>
              <a:ext uri="{FF2B5EF4-FFF2-40B4-BE49-F238E27FC236}">
                <a16:creationId xmlns:a16="http://schemas.microsoft.com/office/drawing/2014/main" id="{ECEAB80D-E85C-5C77-3F37-CBDBE3795018}"/>
              </a:ext>
            </a:extLst>
          </p:cNvPr>
          <p:cNvCxnSpPr>
            <a:cxnSpLocks/>
          </p:cNvCxnSpPr>
          <p:nvPr/>
        </p:nvCxnSpPr>
        <p:spPr bwMode="auto">
          <a:xfrm flipH="1">
            <a:off x="24316692" y="13555390"/>
            <a:ext cx="936104" cy="36004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116" name="テキスト ボックス 252">
            <a:extLst>
              <a:ext uri="{FF2B5EF4-FFF2-40B4-BE49-F238E27FC236}">
                <a16:creationId xmlns:a16="http://schemas.microsoft.com/office/drawing/2014/main" id="{5B7E0EE7-6C3F-5196-8E00-FC49C1704F35}"/>
              </a:ext>
            </a:extLst>
          </p:cNvPr>
          <p:cNvSpPr txBox="1">
            <a:spLocks noChangeArrowheads="1"/>
          </p:cNvSpPr>
          <p:nvPr/>
        </p:nvSpPr>
        <p:spPr bwMode="auto">
          <a:xfrm>
            <a:off x="24604724" y="14563502"/>
            <a:ext cx="4320480" cy="830997"/>
          </a:xfrm>
          <a:prstGeom prst="rect">
            <a:avLst/>
          </a:prstGeom>
          <a:solidFill>
            <a:schemeClr val="bg1"/>
          </a:solidFill>
          <a:ln>
            <a:noFill/>
          </a:ln>
        </p:spPr>
        <p:txBody>
          <a:bodyPr wrap="square">
            <a:spAutoFit/>
          </a:bodyPr>
          <a:lstStyle/>
          <a:p>
            <a:r>
              <a:rPr lang="en-US" altLang="ja-JP" sz="2400" b="1" dirty="0">
                <a:latin typeface="Meiryo UI" panose="020B0604030504040204" pitchFamily="50" charset="-128"/>
                <a:ea typeface="Meiryo UI" panose="020B0604030504040204" pitchFamily="50" charset="-128"/>
              </a:rPr>
              <a:t>KAGRA O6 options</a:t>
            </a:r>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rPr>
              <a:t>:</a:t>
            </a:r>
          </a:p>
          <a:p>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rPr>
              <a:t>K. Komori, </a:t>
            </a:r>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hlinkClick r:id="rId21">
                  <a:extLst>
                    <a:ext uri="{A12FA001-AC4F-418D-AE19-62706E023703}">
                      <ahyp:hlinkClr xmlns:ahyp="http://schemas.microsoft.com/office/drawing/2018/hyperlinkcolor" val="tx"/>
                    </a:ext>
                  </a:extLst>
                </a:hlinkClick>
              </a:rPr>
              <a:t>JGW-L2516564</a:t>
            </a:r>
            <a:endParaRPr lang="en-US" altLang="ja-JP" sz="2400" dirty="0">
              <a:solidFill>
                <a:schemeClr val="tx1">
                  <a:lumMod val="50000"/>
                  <a:lumOff val="50000"/>
                </a:schemeClr>
              </a:solidFill>
              <a:latin typeface="Meiryo UI" panose="020B0604030504040204" pitchFamily="50" charset="-128"/>
              <a:ea typeface="Meiryo UI" panose="020B0604030504040204" pitchFamily="50" charset="-128"/>
            </a:endParaRPr>
          </a:p>
        </p:txBody>
      </p:sp>
      <p:cxnSp>
        <p:nvCxnSpPr>
          <p:cNvPr id="3133" name="直線矢印コネクタ 3132">
            <a:extLst>
              <a:ext uri="{FF2B5EF4-FFF2-40B4-BE49-F238E27FC236}">
                <a16:creationId xmlns:a16="http://schemas.microsoft.com/office/drawing/2014/main" id="{4E700B63-C1AE-026B-74F0-4740A95DEB1A}"/>
              </a:ext>
            </a:extLst>
          </p:cNvPr>
          <p:cNvCxnSpPr>
            <a:cxnSpLocks/>
          </p:cNvCxnSpPr>
          <p:nvPr/>
        </p:nvCxnSpPr>
        <p:spPr bwMode="auto">
          <a:xfrm flipH="1">
            <a:off x="24964764" y="14059446"/>
            <a:ext cx="576064" cy="144016"/>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135" name="テキスト ボックス 252">
            <a:extLst>
              <a:ext uri="{FF2B5EF4-FFF2-40B4-BE49-F238E27FC236}">
                <a16:creationId xmlns:a16="http://schemas.microsoft.com/office/drawing/2014/main" id="{4DAFC1D4-789C-A784-C208-418743BFD06D}"/>
              </a:ext>
            </a:extLst>
          </p:cNvPr>
          <p:cNvSpPr txBox="1">
            <a:spLocks noChangeArrowheads="1"/>
          </p:cNvSpPr>
          <p:nvPr/>
        </p:nvSpPr>
        <p:spPr bwMode="auto">
          <a:xfrm>
            <a:off x="25540828" y="13771414"/>
            <a:ext cx="2664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rPr>
              <a:t>KAGRA O5 High</a:t>
            </a:r>
          </a:p>
          <a:p>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rPr>
              <a:t>(default design)</a:t>
            </a:r>
          </a:p>
        </p:txBody>
      </p:sp>
      <p:pic>
        <p:nvPicPr>
          <p:cNvPr id="3138" name="図 3137" descr="グラフ が含まれている画像&#10;&#10;AI によって生成されたコンテンツは間違っている可能性があります。">
            <a:extLst>
              <a:ext uri="{FF2B5EF4-FFF2-40B4-BE49-F238E27FC236}">
                <a16:creationId xmlns:a16="http://schemas.microsoft.com/office/drawing/2014/main" id="{FA88CDB7-F6B5-9758-ECD1-A851F50B78A6}"/>
              </a:ext>
            </a:extLst>
          </p:cNvPr>
          <p:cNvPicPr>
            <a:picLocks noChangeAspect="1"/>
          </p:cNvPicPr>
          <p:nvPr/>
        </p:nvPicPr>
        <p:blipFill>
          <a:blip r:embed="rId22">
            <a:extLst>
              <a:ext uri="{28A0092B-C50C-407E-A947-70E740481C1C}">
                <a14:useLocalDpi xmlns:a14="http://schemas.microsoft.com/office/drawing/2010/main" val="0"/>
              </a:ext>
            </a:extLst>
          </a:blip>
          <a:srcRect r="35236"/>
          <a:stretch/>
        </p:blipFill>
        <p:spPr>
          <a:xfrm>
            <a:off x="666379" y="26948878"/>
            <a:ext cx="6733405" cy="5266954"/>
          </a:xfrm>
          <a:prstGeom prst="rect">
            <a:avLst/>
          </a:prstGeom>
        </p:spPr>
      </p:pic>
      <p:sp>
        <p:nvSpPr>
          <p:cNvPr id="3139" name="Rectangle 19">
            <a:extLst>
              <a:ext uri="{FF2B5EF4-FFF2-40B4-BE49-F238E27FC236}">
                <a16:creationId xmlns:a16="http://schemas.microsoft.com/office/drawing/2014/main" id="{4F530041-981C-5949-26D0-86559D474A47}"/>
              </a:ext>
            </a:extLst>
          </p:cNvPr>
          <p:cNvSpPr>
            <a:spLocks/>
          </p:cNvSpPr>
          <p:nvPr/>
        </p:nvSpPr>
        <p:spPr bwMode="auto">
          <a:xfrm>
            <a:off x="1242443" y="25364702"/>
            <a:ext cx="5040560" cy="861774"/>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800" dirty="0">
                <a:latin typeface="Meiryo UI" panose="020B0604030504040204" pitchFamily="50" charset="-128"/>
                <a:ea typeface="Meiryo UI" panose="020B0604030504040204" pitchFamily="50" charset="-128"/>
                <a:sym typeface="Helvetica Neue Light" charset="0"/>
              </a:rPr>
              <a:t>Some are completely missed due to limited duty factor</a:t>
            </a:r>
          </a:p>
        </p:txBody>
      </p:sp>
      <p:cxnSp>
        <p:nvCxnSpPr>
          <p:cNvPr id="3140" name="直線矢印コネクタ 3139">
            <a:extLst>
              <a:ext uri="{FF2B5EF4-FFF2-40B4-BE49-F238E27FC236}">
                <a16:creationId xmlns:a16="http://schemas.microsoft.com/office/drawing/2014/main" id="{BB7168BD-1EC3-6F08-546E-E7A6EAA7C4D3}"/>
              </a:ext>
            </a:extLst>
          </p:cNvPr>
          <p:cNvCxnSpPr>
            <a:cxnSpLocks/>
          </p:cNvCxnSpPr>
          <p:nvPr/>
        </p:nvCxnSpPr>
        <p:spPr bwMode="auto">
          <a:xfrm>
            <a:off x="6138987" y="25940766"/>
            <a:ext cx="720080" cy="144016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141" name="直線矢印コネクタ 3140">
            <a:extLst>
              <a:ext uri="{FF2B5EF4-FFF2-40B4-BE49-F238E27FC236}">
                <a16:creationId xmlns:a16="http://schemas.microsoft.com/office/drawing/2014/main" id="{59CADA79-1ACF-6DD9-A454-1EE3634D27FB}"/>
              </a:ext>
            </a:extLst>
          </p:cNvPr>
          <p:cNvCxnSpPr>
            <a:cxnSpLocks/>
          </p:cNvCxnSpPr>
          <p:nvPr/>
        </p:nvCxnSpPr>
        <p:spPr bwMode="auto">
          <a:xfrm flipV="1">
            <a:off x="5202883" y="28965102"/>
            <a:ext cx="648072" cy="64807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142" name="Rectangle 19">
            <a:extLst>
              <a:ext uri="{FF2B5EF4-FFF2-40B4-BE49-F238E27FC236}">
                <a16:creationId xmlns:a16="http://schemas.microsoft.com/office/drawing/2014/main" id="{03461DAA-154F-FCB9-62E8-3460AEC1F6FF}"/>
              </a:ext>
            </a:extLst>
          </p:cNvPr>
          <p:cNvSpPr>
            <a:spLocks/>
          </p:cNvSpPr>
          <p:nvPr/>
        </p:nvSpPr>
        <p:spPr bwMode="auto">
          <a:xfrm>
            <a:off x="3906739" y="29613174"/>
            <a:ext cx="3528392" cy="1292662"/>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800" dirty="0">
                <a:latin typeface="Meiryo UI" panose="020B0604030504040204" pitchFamily="50" charset="-128"/>
                <a:ea typeface="Meiryo UI" panose="020B0604030504040204" pitchFamily="50" charset="-128"/>
                <a:sym typeface="Helvetica Neue Light" charset="0"/>
              </a:rPr>
              <a:t>Single detector detections cannot</a:t>
            </a:r>
            <a:r>
              <a:rPr lang="ja-JP" altLang="en-US" sz="2800" dirty="0">
                <a:latin typeface="Meiryo UI" panose="020B0604030504040204" pitchFamily="50" charset="-128"/>
                <a:ea typeface="Meiryo UI" panose="020B0604030504040204" pitchFamily="50" charset="-128"/>
                <a:sym typeface="Helvetica Neue Light" charset="0"/>
              </a:rPr>
              <a:t> </a:t>
            </a:r>
            <a:r>
              <a:rPr lang="en-US" altLang="ja-JP" sz="2800" dirty="0">
                <a:latin typeface="Meiryo UI" panose="020B0604030504040204" pitchFamily="50" charset="-128"/>
                <a:ea typeface="Meiryo UI" panose="020B0604030504040204" pitchFamily="50" charset="-128"/>
                <a:sym typeface="Helvetica Neue Light" charset="0"/>
              </a:rPr>
              <a:t>localize</a:t>
            </a:r>
          </a:p>
        </p:txBody>
      </p:sp>
      <p:sp>
        <p:nvSpPr>
          <p:cNvPr id="3143" name="Rectangle 19">
            <a:extLst>
              <a:ext uri="{FF2B5EF4-FFF2-40B4-BE49-F238E27FC236}">
                <a16:creationId xmlns:a16="http://schemas.microsoft.com/office/drawing/2014/main" id="{D5E52570-FDA8-048A-7214-0C8317C372C6}"/>
              </a:ext>
            </a:extLst>
          </p:cNvPr>
          <p:cNvSpPr>
            <a:spLocks/>
          </p:cNvSpPr>
          <p:nvPr/>
        </p:nvSpPr>
        <p:spPr bwMode="auto">
          <a:xfrm>
            <a:off x="4870440" y="28173014"/>
            <a:ext cx="650819" cy="553998"/>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3600" b="1" dirty="0">
                <a:solidFill>
                  <a:srgbClr val="BD00BD"/>
                </a:solidFill>
                <a:latin typeface="Meiryo UI" panose="020B0604030504040204" pitchFamily="50" charset="-128"/>
                <a:ea typeface="Meiryo UI" panose="020B0604030504040204" pitchFamily="50" charset="-128"/>
                <a:sym typeface="Helvetica Neue Light" charset="0"/>
              </a:rPr>
              <a:t>HL</a:t>
            </a:r>
          </a:p>
        </p:txBody>
      </p:sp>
      <p:sp>
        <p:nvSpPr>
          <p:cNvPr id="3144" name="Rectangle 19">
            <a:extLst>
              <a:ext uri="{FF2B5EF4-FFF2-40B4-BE49-F238E27FC236}">
                <a16:creationId xmlns:a16="http://schemas.microsoft.com/office/drawing/2014/main" id="{1C401FCF-3AE1-4C28-EABE-500F48DBA358}"/>
              </a:ext>
            </a:extLst>
          </p:cNvPr>
          <p:cNvSpPr>
            <a:spLocks/>
          </p:cNvSpPr>
          <p:nvPr/>
        </p:nvSpPr>
        <p:spPr bwMode="auto">
          <a:xfrm>
            <a:off x="4006344" y="27668958"/>
            <a:ext cx="962892" cy="553998"/>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3600" b="1" dirty="0">
                <a:solidFill>
                  <a:srgbClr val="08C0C0"/>
                </a:solidFill>
                <a:latin typeface="Meiryo UI" panose="020B0604030504040204" pitchFamily="50" charset="-128"/>
                <a:ea typeface="Meiryo UI" panose="020B0604030504040204" pitchFamily="50" charset="-128"/>
                <a:sym typeface="Helvetica Neue Light" charset="0"/>
              </a:rPr>
              <a:t>HLV</a:t>
            </a:r>
          </a:p>
        </p:txBody>
      </p:sp>
      <p:sp>
        <p:nvSpPr>
          <p:cNvPr id="3145" name="Rectangle 19">
            <a:extLst>
              <a:ext uri="{FF2B5EF4-FFF2-40B4-BE49-F238E27FC236}">
                <a16:creationId xmlns:a16="http://schemas.microsoft.com/office/drawing/2014/main" id="{8396B100-B088-AC50-E93A-B8F21D055A15}"/>
              </a:ext>
            </a:extLst>
          </p:cNvPr>
          <p:cNvSpPr>
            <a:spLocks/>
          </p:cNvSpPr>
          <p:nvPr/>
        </p:nvSpPr>
        <p:spPr bwMode="auto">
          <a:xfrm>
            <a:off x="1918112" y="27452934"/>
            <a:ext cx="1305935" cy="553998"/>
          </a:xfrm>
          <a:prstGeom prst="rect">
            <a:avLst/>
          </a:prstGeom>
          <a:noFill/>
          <a:ln w="12700" cap="flat">
            <a:noFill/>
            <a:miter lim="800000"/>
            <a:headEnd type="none" w="med" len="med"/>
            <a:tailEnd type="none" w="med" len="med"/>
          </a:ln>
        </p:spPr>
        <p:txBody>
          <a:bodyPr wrap="none" lIns="0" tIns="0" rIns="0" bIns="0" anchor="b">
            <a:spAutoFit/>
          </a:bodyPr>
          <a:lstStyle/>
          <a:p>
            <a:pPr>
              <a:defRPr/>
            </a:pPr>
            <a:r>
              <a:rPr lang="en-US" altLang="ja-JP" sz="3600" b="1" dirty="0">
                <a:latin typeface="Meiryo UI" panose="020B0604030504040204" pitchFamily="50" charset="-128"/>
                <a:ea typeface="Meiryo UI" panose="020B0604030504040204" pitchFamily="50" charset="-128"/>
                <a:sym typeface="Helvetica Neue Light" charset="0"/>
              </a:rPr>
              <a:t>HLVK</a:t>
            </a:r>
          </a:p>
        </p:txBody>
      </p:sp>
      <p:cxnSp>
        <p:nvCxnSpPr>
          <p:cNvPr id="3146" name="直線矢印コネクタ 3145">
            <a:extLst>
              <a:ext uri="{FF2B5EF4-FFF2-40B4-BE49-F238E27FC236}">
                <a16:creationId xmlns:a16="http://schemas.microsoft.com/office/drawing/2014/main" id="{7EA958BE-71C9-6469-9E90-7FC2CC1C2179}"/>
              </a:ext>
            </a:extLst>
          </p:cNvPr>
          <p:cNvCxnSpPr>
            <a:cxnSpLocks/>
          </p:cNvCxnSpPr>
          <p:nvPr/>
        </p:nvCxnSpPr>
        <p:spPr bwMode="auto">
          <a:xfrm flipH="1">
            <a:off x="5230480" y="26804862"/>
            <a:ext cx="288032" cy="496505"/>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147" name="Rectangle 19">
            <a:extLst>
              <a:ext uri="{FF2B5EF4-FFF2-40B4-BE49-F238E27FC236}">
                <a16:creationId xmlns:a16="http://schemas.microsoft.com/office/drawing/2014/main" id="{B12C2C16-630D-E2FF-1AAC-13D5BC9C94EF}"/>
              </a:ext>
            </a:extLst>
          </p:cNvPr>
          <p:cNvSpPr>
            <a:spLocks/>
          </p:cNvSpPr>
          <p:nvPr/>
        </p:nvSpPr>
        <p:spPr bwMode="auto">
          <a:xfrm>
            <a:off x="882403" y="26372814"/>
            <a:ext cx="6048672" cy="430887"/>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800" dirty="0">
                <a:latin typeface="Meiryo UI" panose="020B0604030504040204" pitchFamily="50" charset="-128"/>
                <a:ea typeface="Meiryo UI" panose="020B0604030504040204" pitchFamily="50" charset="-128"/>
                <a:sym typeface="Helvetica Neue Light" charset="0"/>
              </a:rPr>
              <a:t>HLVK covers 90+% of events</a:t>
            </a:r>
          </a:p>
        </p:txBody>
      </p:sp>
      <p:cxnSp>
        <p:nvCxnSpPr>
          <p:cNvPr id="3167" name="直線矢印コネクタ 3166">
            <a:extLst>
              <a:ext uri="{FF2B5EF4-FFF2-40B4-BE49-F238E27FC236}">
                <a16:creationId xmlns:a16="http://schemas.microsoft.com/office/drawing/2014/main" id="{9F7AF91A-D304-5BDF-2282-56998927A295}"/>
              </a:ext>
            </a:extLst>
          </p:cNvPr>
          <p:cNvCxnSpPr>
            <a:cxnSpLocks/>
          </p:cNvCxnSpPr>
          <p:nvPr/>
        </p:nvCxnSpPr>
        <p:spPr bwMode="auto">
          <a:xfrm flipV="1">
            <a:off x="16580147" y="30477270"/>
            <a:ext cx="432048" cy="72008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168" name="Rectangle 19">
            <a:extLst>
              <a:ext uri="{FF2B5EF4-FFF2-40B4-BE49-F238E27FC236}">
                <a16:creationId xmlns:a16="http://schemas.microsoft.com/office/drawing/2014/main" id="{1F8F6884-2569-E641-6DD0-5D378B6FCC4A}"/>
              </a:ext>
            </a:extLst>
          </p:cNvPr>
          <p:cNvSpPr>
            <a:spLocks/>
          </p:cNvSpPr>
          <p:nvPr/>
        </p:nvSpPr>
        <p:spPr bwMode="auto">
          <a:xfrm>
            <a:off x="15932075" y="31197350"/>
            <a:ext cx="6912768" cy="861774"/>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800" dirty="0">
                <a:latin typeface="Meiryo UI" panose="020B0604030504040204" pitchFamily="50" charset="-128"/>
                <a:ea typeface="Meiryo UI" panose="020B0604030504040204" pitchFamily="50" charset="-128"/>
                <a:sym typeface="Helvetica Neue Light" charset="0"/>
              </a:rPr>
              <a:t>Low rate for HL due to low probability</a:t>
            </a:r>
          </a:p>
          <a:p>
            <a:pPr>
              <a:defRPr/>
            </a:pPr>
            <a:r>
              <a:rPr lang="en-US" altLang="ja-JP" sz="2800" dirty="0">
                <a:latin typeface="Meiryo UI" panose="020B0604030504040204" pitchFamily="50" charset="-128"/>
                <a:ea typeface="Meiryo UI" panose="020B0604030504040204" pitchFamily="50" charset="-128"/>
                <a:sym typeface="Helvetica Neue Light" charset="0"/>
              </a:rPr>
              <a:t>of &lt; 1</a:t>
            </a:r>
            <a:r>
              <a:rPr lang="ja-JP" altLang="en-US" sz="2800" dirty="0">
                <a:latin typeface="Meiryo UI" panose="020B0604030504040204" pitchFamily="50" charset="-128"/>
                <a:ea typeface="Meiryo UI" panose="020B0604030504040204" pitchFamily="50" charset="-128"/>
                <a:sym typeface="Helvetica Neue Light" charset="0"/>
              </a:rPr>
              <a:t> </a:t>
            </a:r>
            <a:r>
              <a:rPr lang="en-US" altLang="ja-JP" sz="2800" dirty="0">
                <a:latin typeface="Meiryo UI" panose="020B0604030504040204" pitchFamily="50" charset="-128"/>
                <a:ea typeface="Meiryo UI" panose="020B0604030504040204" pitchFamily="50" charset="-128"/>
                <a:sym typeface="Helvetica Neue Light" charset="0"/>
              </a:rPr>
              <a:t>deg</a:t>
            </a:r>
            <a:r>
              <a:rPr lang="en-US" altLang="ja-JP" sz="2800" baseline="30000" dirty="0">
                <a:latin typeface="Meiryo UI" panose="020B0604030504040204" pitchFamily="50" charset="-128"/>
                <a:ea typeface="Meiryo UI" panose="020B0604030504040204" pitchFamily="50" charset="-128"/>
                <a:sym typeface="Helvetica Neue Light" charset="0"/>
              </a:rPr>
              <a:t>2 </a:t>
            </a:r>
            <a:r>
              <a:rPr lang="en-US" altLang="ja-JP" sz="2800" dirty="0">
                <a:latin typeface="Meiryo UI" panose="020B0604030504040204" pitchFamily="50" charset="-128"/>
                <a:ea typeface="Meiryo UI" panose="020B0604030504040204" pitchFamily="50" charset="-128"/>
                <a:sym typeface="Helvetica Neue Light" charset="0"/>
              </a:rPr>
              <a:t>(saturates at ~80 Mpc)</a:t>
            </a:r>
            <a:endParaRPr lang="en-US" altLang="ja-JP" sz="2800" baseline="30000" dirty="0">
              <a:latin typeface="Meiryo UI" panose="020B0604030504040204" pitchFamily="50" charset="-128"/>
              <a:ea typeface="Meiryo UI" panose="020B0604030504040204" pitchFamily="50" charset="-128"/>
              <a:sym typeface="Helvetica Neue Light" charset="0"/>
            </a:endParaRPr>
          </a:p>
        </p:txBody>
      </p:sp>
      <p:cxnSp>
        <p:nvCxnSpPr>
          <p:cNvPr id="3179" name="直線矢印コネクタ 3178">
            <a:extLst>
              <a:ext uri="{FF2B5EF4-FFF2-40B4-BE49-F238E27FC236}">
                <a16:creationId xmlns:a16="http://schemas.microsoft.com/office/drawing/2014/main" id="{4806FAD3-37AF-913A-D853-E21C8B498F23}"/>
              </a:ext>
            </a:extLst>
          </p:cNvPr>
          <p:cNvCxnSpPr>
            <a:cxnSpLocks/>
          </p:cNvCxnSpPr>
          <p:nvPr/>
        </p:nvCxnSpPr>
        <p:spPr bwMode="auto">
          <a:xfrm>
            <a:off x="19100427" y="27596950"/>
            <a:ext cx="216024" cy="872480"/>
          </a:xfrm>
          <a:prstGeom prst="straightConnector1">
            <a:avLst/>
          </a:prstGeom>
          <a:solidFill>
            <a:schemeClr val="accent1"/>
          </a:solidFill>
          <a:ln w="25400" cap="rnd" cmpd="sng" algn="ctr">
            <a:solidFill>
              <a:srgbClr val="FFB73A"/>
            </a:solidFill>
            <a:prstDash val="solid"/>
            <a:round/>
            <a:headEnd type="none" w="med" len="med"/>
            <a:tailEnd type="arrow"/>
          </a:ln>
          <a:effectLst/>
        </p:spPr>
      </p:cxnSp>
      <p:cxnSp>
        <p:nvCxnSpPr>
          <p:cNvPr id="3182" name="直線矢印コネクタ 3181">
            <a:extLst>
              <a:ext uri="{FF2B5EF4-FFF2-40B4-BE49-F238E27FC236}">
                <a16:creationId xmlns:a16="http://schemas.microsoft.com/office/drawing/2014/main" id="{E0F761B7-D6B0-B1ED-1B24-648A23CF97EA}"/>
              </a:ext>
            </a:extLst>
          </p:cNvPr>
          <p:cNvCxnSpPr>
            <a:cxnSpLocks/>
          </p:cNvCxnSpPr>
          <p:nvPr/>
        </p:nvCxnSpPr>
        <p:spPr bwMode="auto">
          <a:xfrm>
            <a:off x="17228219" y="28821086"/>
            <a:ext cx="288032" cy="1016496"/>
          </a:xfrm>
          <a:prstGeom prst="straightConnector1">
            <a:avLst/>
          </a:prstGeom>
          <a:solidFill>
            <a:schemeClr val="accent1"/>
          </a:solidFill>
          <a:ln w="25400" cap="rnd" cmpd="sng" algn="ctr">
            <a:solidFill>
              <a:srgbClr val="4AAE4A"/>
            </a:solidFill>
            <a:prstDash val="solid"/>
            <a:round/>
            <a:headEnd type="none" w="med" len="med"/>
            <a:tailEnd type="arrow"/>
          </a:ln>
          <a:effectLst/>
        </p:spPr>
      </p:cxnSp>
      <p:sp>
        <p:nvSpPr>
          <p:cNvPr id="3183" name="Rectangle 19">
            <a:extLst>
              <a:ext uri="{FF2B5EF4-FFF2-40B4-BE49-F238E27FC236}">
                <a16:creationId xmlns:a16="http://schemas.microsoft.com/office/drawing/2014/main" id="{446BB836-A0F1-761D-4549-69749A6665DF}"/>
              </a:ext>
            </a:extLst>
          </p:cNvPr>
          <p:cNvSpPr>
            <a:spLocks/>
          </p:cNvSpPr>
          <p:nvPr/>
        </p:nvSpPr>
        <p:spPr bwMode="auto">
          <a:xfrm>
            <a:off x="15932075" y="27668958"/>
            <a:ext cx="3096344" cy="1107996"/>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400" b="1" dirty="0" err="1">
                <a:solidFill>
                  <a:srgbClr val="4AAE4A"/>
                </a:solidFill>
                <a:latin typeface="Meiryo UI" panose="020B0604030504040204" pitchFamily="50" charset="-128"/>
                <a:ea typeface="Meiryo UI" panose="020B0604030504040204" pitchFamily="50" charset="-128"/>
                <a:sym typeface="Helvetica Neue Light" charset="0"/>
              </a:rPr>
              <a:t>HFmod</a:t>
            </a:r>
            <a:r>
              <a:rPr lang="en-US" altLang="ja-JP" sz="2400" b="1" dirty="0">
                <a:solidFill>
                  <a:srgbClr val="4AAE4A"/>
                </a:solidFill>
                <a:latin typeface="Meiryo UI" panose="020B0604030504040204" pitchFamily="50" charset="-128"/>
                <a:ea typeface="Meiryo UI" panose="020B0604030504040204" pitchFamily="50" charset="-128"/>
                <a:sym typeface="Helvetica Neue Light" charset="0"/>
              </a:rPr>
              <a:t> gives best &lt; 1 deg</a:t>
            </a:r>
            <a:r>
              <a:rPr lang="en-US" altLang="ja-JP" sz="2400" b="1" baseline="30000" dirty="0">
                <a:solidFill>
                  <a:srgbClr val="4AAE4A"/>
                </a:solidFill>
                <a:latin typeface="Meiryo UI" panose="020B0604030504040204" pitchFamily="50" charset="-128"/>
                <a:ea typeface="Meiryo UI" panose="020B0604030504040204" pitchFamily="50" charset="-128"/>
                <a:sym typeface="Helvetica Neue Light" charset="0"/>
              </a:rPr>
              <a:t>2</a:t>
            </a:r>
            <a:r>
              <a:rPr lang="en-US" altLang="ja-JP" sz="2400" b="1" dirty="0">
                <a:solidFill>
                  <a:srgbClr val="4AAE4A"/>
                </a:solidFill>
                <a:latin typeface="Meiryo UI" panose="020B0604030504040204" pitchFamily="50" charset="-128"/>
                <a:ea typeface="Meiryo UI" panose="020B0604030504040204" pitchFamily="50" charset="-128"/>
                <a:sym typeface="Helvetica Neue Light" charset="0"/>
              </a:rPr>
              <a:t> rate for close events</a:t>
            </a:r>
          </a:p>
        </p:txBody>
      </p:sp>
      <p:sp>
        <p:nvSpPr>
          <p:cNvPr id="3198" name="矢印: 左 3197">
            <a:extLst>
              <a:ext uri="{FF2B5EF4-FFF2-40B4-BE49-F238E27FC236}">
                <a16:creationId xmlns:a16="http://schemas.microsoft.com/office/drawing/2014/main" id="{53103A21-921C-AE8B-58B4-ADC6EAEC06A3}"/>
              </a:ext>
            </a:extLst>
          </p:cNvPr>
          <p:cNvSpPr/>
          <p:nvPr/>
        </p:nvSpPr>
        <p:spPr bwMode="auto">
          <a:xfrm rot="16200000">
            <a:off x="26481247" y="22261036"/>
            <a:ext cx="792088" cy="1296144"/>
          </a:xfrm>
          <a:prstGeom prst="leftArrow">
            <a:avLst>
              <a:gd name="adj1" fmla="val 50000"/>
              <a:gd name="adj2" fmla="val 50000"/>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3199" name="Rectangle 19">
            <a:extLst>
              <a:ext uri="{FF2B5EF4-FFF2-40B4-BE49-F238E27FC236}">
                <a16:creationId xmlns:a16="http://schemas.microsoft.com/office/drawing/2014/main" id="{46E2F653-80DA-30F3-92C9-49BAEF0B95BA}"/>
              </a:ext>
            </a:extLst>
          </p:cNvPr>
          <p:cNvSpPr>
            <a:spLocks/>
          </p:cNvSpPr>
          <p:nvPr/>
        </p:nvSpPr>
        <p:spPr bwMode="auto">
          <a:xfrm>
            <a:off x="24068979" y="22369103"/>
            <a:ext cx="2304256" cy="984885"/>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3200" dirty="0">
                <a:latin typeface="Meiryo UI" panose="020B0604030504040204" pitchFamily="50" charset="-128"/>
                <a:ea typeface="Meiryo UI" panose="020B0604030504040204" pitchFamily="50" charset="-128"/>
                <a:sym typeface="Helvetica Neue Light" charset="0"/>
              </a:rPr>
              <a:t>Adding</a:t>
            </a:r>
          </a:p>
          <a:p>
            <a:pPr>
              <a:defRPr/>
            </a:pPr>
            <a:r>
              <a:rPr lang="en-US" altLang="ja-JP" sz="3200" dirty="0">
                <a:latin typeface="Meiryo UI" panose="020B0604030504040204" pitchFamily="50" charset="-128"/>
                <a:ea typeface="Meiryo UI" panose="020B0604030504040204" pitchFamily="50" charset="-128"/>
                <a:sym typeface="Helvetica Neue Light" charset="0"/>
              </a:rPr>
              <a:t>KAGRA O6</a:t>
            </a:r>
          </a:p>
        </p:txBody>
      </p:sp>
      <p:pic>
        <p:nvPicPr>
          <p:cNvPr id="3200" name="図 3199" descr="ダイアグラム&#10;&#10;AI によって生成されたコンテンツは間違っている可能性があります。">
            <a:extLst>
              <a:ext uri="{FF2B5EF4-FFF2-40B4-BE49-F238E27FC236}">
                <a16:creationId xmlns:a16="http://schemas.microsoft.com/office/drawing/2014/main" id="{06C4D334-7BF5-5ECC-DC68-ADAAE01CD4F8}"/>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924963" y="18120631"/>
            <a:ext cx="5892406" cy="4147727"/>
          </a:xfrm>
          <a:prstGeom prst="rect">
            <a:avLst/>
          </a:prstGeom>
        </p:spPr>
      </p:pic>
      <p:pic>
        <p:nvPicPr>
          <p:cNvPr id="3201" name="図 3200" descr="ダイアグラム&#10;&#10;AI によって生成されたコンテンツは間違っている可能性があります。">
            <a:extLst>
              <a:ext uri="{FF2B5EF4-FFF2-40B4-BE49-F238E27FC236}">
                <a16:creationId xmlns:a16="http://schemas.microsoft.com/office/drawing/2014/main" id="{A87B019E-BF8C-E92B-BBEB-45C85732836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3924963" y="23377215"/>
            <a:ext cx="5892406" cy="4147727"/>
          </a:xfrm>
          <a:prstGeom prst="rect">
            <a:avLst/>
          </a:prstGeom>
        </p:spPr>
      </p:pic>
      <p:sp>
        <p:nvSpPr>
          <p:cNvPr id="3207" name="Rectangle 19">
            <a:extLst>
              <a:ext uri="{FF2B5EF4-FFF2-40B4-BE49-F238E27FC236}">
                <a16:creationId xmlns:a16="http://schemas.microsoft.com/office/drawing/2014/main" id="{AE28F8DD-8893-9B8B-415D-5629FC11FD91}"/>
              </a:ext>
            </a:extLst>
          </p:cNvPr>
          <p:cNvSpPr>
            <a:spLocks/>
          </p:cNvSpPr>
          <p:nvPr/>
        </p:nvSpPr>
        <p:spPr bwMode="auto">
          <a:xfrm>
            <a:off x="6715051" y="24428598"/>
            <a:ext cx="8136904" cy="1292662"/>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800" dirty="0">
                <a:latin typeface="Meiryo UI" panose="020B0604030504040204" pitchFamily="50" charset="-128"/>
                <a:ea typeface="Meiryo UI" panose="020B0604030504040204" pitchFamily="50" charset="-128"/>
                <a:sym typeface="Helvetica Neue Light" charset="0"/>
              </a:rPr>
              <a:t>Large fraction is not well localized in HLV case due to limited duty factor and antenna pattern</a:t>
            </a:r>
          </a:p>
          <a:p>
            <a:pPr>
              <a:defRPr/>
            </a:pPr>
            <a:r>
              <a:rPr lang="en-US" altLang="ja-JP" sz="2800" dirty="0">
                <a:latin typeface="Meiryo UI" panose="020B0604030504040204" pitchFamily="50" charset="-128"/>
                <a:ea typeface="Meiryo UI" panose="020B0604030504040204" pitchFamily="50" charset="-128"/>
                <a:sym typeface="Helvetica Neue Light" charset="0"/>
              </a:rPr>
              <a:t>but mostly covered by HLVK</a:t>
            </a:r>
          </a:p>
        </p:txBody>
      </p:sp>
      <p:cxnSp>
        <p:nvCxnSpPr>
          <p:cNvPr id="3208" name="直線矢印コネクタ 3207">
            <a:extLst>
              <a:ext uri="{FF2B5EF4-FFF2-40B4-BE49-F238E27FC236}">
                <a16:creationId xmlns:a16="http://schemas.microsoft.com/office/drawing/2014/main" id="{E5860CB2-B1CC-2AB3-CDCD-966A8E9D27F9}"/>
              </a:ext>
            </a:extLst>
          </p:cNvPr>
          <p:cNvCxnSpPr>
            <a:cxnSpLocks/>
          </p:cNvCxnSpPr>
          <p:nvPr/>
        </p:nvCxnSpPr>
        <p:spPr bwMode="auto">
          <a:xfrm>
            <a:off x="8371235" y="25796750"/>
            <a:ext cx="432048" cy="187220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210" name="右中かっこ 3209">
            <a:extLst>
              <a:ext uri="{FF2B5EF4-FFF2-40B4-BE49-F238E27FC236}">
                <a16:creationId xmlns:a16="http://schemas.microsoft.com/office/drawing/2014/main" id="{AB0411A2-01BF-4B42-CE44-3CB53FC92680}"/>
              </a:ext>
            </a:extLst>
          </p:cNvPr>
          <p:cNvSpPr/>
          <p:nvPr/>
        </p:nvSpPr>
        <p:spPr bwMode="auto">
          <a:xfrm>
            <a:off x="24244684" y="14635510"/>
            <a:ext cx="360040" cy="936104"/>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3213" name="Rectangle 19">
            <a:extLst>
              <a:ext uri="{FF2B5EF4-FFF2-40B4-BE49-F238E27FC236}">
                <a16:creationId xmlns:a16="http://schemas.microsoft.com/office/drawing/2014/main" id="{F4C53107-48B7-1041-6F08-C3107E1D5EE0}"/>
              </a:ext>
            </a:extLst>
          </p:cNvPr>
          <p:cNvSpPr>
            <a:spLocks/>
          </p:cNvSpPr>
          <p:nvPr/>
        </p:nvSpPr>
        <p:spPr bwMode="auto">
          <a:xfrm>
            <a:off x="25293115" y="15499606"/>
            <a:ext cx="4752528" cy="1661993"/>
          </a:xfrm>
          <a:prstGeom prst="rect">
            <a:avLst/>
          </a:prstGeom>
          <a:solidFill>
            <a:schemeClr val="bg1">
              <a:alpha val="50000"/>
            </a:schemeClr>
          </a:solidFill>
          <a:ln w="12700" cap="flat">
            <a:noFill/>
            <a:miter lim="800000"/>
            <a:headEnd type="none" w="med" len="med"/>
            <a:tailEnd type="none" w="med" len="med"/>
          </a:ln>
        </p:spPr>
        <p:txBody>
          <a:bodyPr wrap="square" lIns="0" tIns="0" rIns="0" bIns="0" anchor="b">
            <a:spAutoFit/>
          </a:bodyPr>
          <a:lstStyle/>
          <a:p>
            <a:pPr>
              <a:defRPr/>
            </a:pPr>
            <a:r>
              <a:rPr lang="en-US" altLang="ja-JP" sz="2400" b="1" dirty="0">
                <a:solidFill>
                  <a:srgbClr val="FF0000"/>
                </a:solidFill>
                <a:latin typeface="Meiryo UI" panose="020B0604030504040204" pitchFamily="50" charset="-128"/>
                <a:ea typeface="Meiryo UI" panose="020B0604030504040204" pitchFamily="50" charset="-128"/>
                <a:sym typeface="Helvetica Neue Light" charset="0"/>
              </a:rPr>
              <a:t>Post-merger signal example</a:t>
            </a:r>
            <a:br>
              <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sym typeface="Helvetica Neue Light" charset="0"/>
              </a:rPr>
            </a:br>
            <a:r>
              <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sym typeface="Helvetica Neue Light" charset="0"/>
              </a:rPr>
              <a:t>  </a:t>
            </a:r>
            <a:r>
              <a:rPr lang="en-US" altLang="ja-JP" sz="1800" dirty="0">
                <a:solidFill>
                  <a:schemeClr val="tx1">
                    <a:lumMod val="65000"/>
                    <a:lumOff val="35000"/>
                  </a:schemeClr>
                </a:solidFill>
                <a:latin typeface="Meiryo UI" panose="020B0604030504040204" pitchFamily="50" charset="-128"/>
                <a:ea typeface="Meiryo UI" panose="020B0604030504040204" pitchFamily="50" charset="-128"/>
                <a:sym typeface="Helvetica Neue Light" charset="0"/>
              </a:rPr>
              <a:t>R. Harada+, </a:t>
            </a:r>
            <a:r>
              <a:rPr lang="en-US" altLang="ja-JP" sz="1800" dirty="0">
                <a:solidFill>
                  <a:schemeClr val="tx1">
                    <a:lumMod val="65000"/>
                    <a:lumOff val="35000"/>
                  </a:schemeClr>
                </a:solidFill>
                <a:latin typeface="Meiryo UI" panose="020B0604030504040204" pitchFamily="50" charset="-128"/>
                <a:ea typeface="Meiryo UI" panose="020B0604030504040204" pitchFamily="50" charset="-128"/>
                <a:sym typeface="Helvetica Neue Light" charset="0"/>
                <a:hlinkClick r:id="rId25">
                  <a:extLst>
                    <a:ext uri="{A12FA001-AC4F-418D-AE19-62706E023703}">
                      <ahyp:hlinkClr xmlns:ahyp="http://schemas.microsoft.com/office/drawing/2018/hyperlinkcolor" val="tx"/>
                    </a:ext>
                  </a:extLst>
                </a:hlinkClick>
              </a:rPr>
              <a:t>PRD </a:t>
            </a:r>
            <a:r>
              <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sym typeface="Helvetica Neue Light" charset="0"/>
                <a:hlinkClick r:id="rId25">
                  <a:extLst>
                    <a:ext uri="{A12FA001-AC4F-418D-AE19-62706E023703}">
                      <ahyp:hlinkClr xmlns:ahyp="http://schemas.microsoft.com/office/drawing/2018/hyperlinkcolor" val="tx"/>
                    </a:ext>
                  </a:extLst>
                </a:hlinkClick>
              </a:rPr>
              <a:t>110</a:t>
            </a:r>
            <a:r>
              <a:rPr lang="en-US" altLang="ja-JP" sz="1800" dirty="0">
                <a:solidFill>
                  <a:schemeClr val="tx1">
                    <a:lumMod val="65000"/>
                    <a:lumOff val="35000"/>
                  </a:schemeClr>
                </a:solidFill>
                <a:latin typeface="Meiryo UI" panose="020B0604030504040204" pitchFamily="50" charset="-128"/>
                <a:ea typeface="Meiryo UI" panose="020B0604030504040204" pitchFamily="50" charset="-128"/>
                <a:sym typeface="Helvetica Neue Light" charset="0"/>
                <a:hlinkClick r:id="rId25">
                  <a:extLst>
                    <a:ext uri="{A12FA001-AC4F-418D-AE19-62706E023703}">
                      <ahyp:hlinkClr xmlns:ahyp="http://schemas.microsoft.com/office/drawing/2018/hyperlinkcolor" val="tx"/>
                    </a:ext>
                  </a:extLst>
                </a:hlinkClick>
              </a:rPr>
              <a:t>, 123005 (2024)</a:t>
            </a:r>
            <a:endParaRPr lang="en-US" altLang="ja-JP" sz="1800" dirty="0">
              <a:solidFill>
                <a:schemeClr val="tx1">
                  <a:lumMod val="65000"/>
                  <a:lumOff val="35000"/>
                </a:schemeClr>
              </a:solidFill>
              <a:latin typeface="Meiryo UI" panose="020B0604030504040204" pitchFamily="50" charset="-128"/>
              <a:ea typeface="Meiryo UI" panose="020B0604030504040204" pitchFamily="50" charset="-128"/>
              <a:sym typeface="Helvetica Neue Light" charset="0"/>
            </a:endParaRPr>
          </a:p>
          <a:p>
            <a:pPr>
              <a:defRPr/>
            </a:pPr>
            <a:endParaRPr lang="en-US" altLang="ja-JP" sz="1800" dirty="0">
              <a:solidFill>
                <a:schemeClr val="tx1">
                  <a:lumMod val="65000"/>
                  <a:lumOff val="35000"/>
                </a:schemeClr>
              </a:solidFill>
              <a:latin typeface="Meiryo UI" panose="020B0604030504040204" pitchFamily="50" charset="-128"/>
              <a:ea typeface="Meiryo UI" panose="020B0604030504040204" pitchFamily="50" charset="-128"/>
              <a:sym typeface="Helvetica Neue Light" charset="0"/>
            </a:endParaRPr>
          </a:p>
          <a:p>
            <a:pPr>
              <a:defRPr/>
            </a:pP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sym typeface="Helvetica Neue Light" charset="0"/>
              </a:rPr>
              <a:t>Less than ~0.2 detections/yr. Even if detected, limited signal-to-noise ratios would make extracting neutron star physics challenging.</a:t>
            </a:r>
          </a:p>
        </p:txBody>
      </p:sp>
      <p:sp>
        <p:nvSpPr>
          <p:cNvPr id="3214" name="テキスト ボックス 252">
            <a:extLst>
              <a:ext uri="{FF2B5EF4-FFF2-40B4-BE49-F238E27FC236}">
                <a16:creationId xmlns:a16="http://schemas.microsoft.com/office/drawing/2014/main" id="{0FEEFD6A-7B9D-B2E9-F1E8-5A7804CABFF3}"/>
              </a:ext>
            </a:extLst>
          </p:cNvPr>
          <p:cNvSpPr txBox="1">
            <a:spLocks noChangeArrowheads="1"/>
          </p:cNvSpPr>
          <p:nvPr/>
        </p:nvSpPr>
        <p:spPr bwMode="auto">
          <a:xfrm rot="2043004">
            <a:off x="19612262" y="15081504"/>
            <a:ext cx="4306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rPr>
              <a:t>1.4-1.4M</a:t>
            </a:r>
            <a:r>
              <a:rPr lang="en-US" altLang="ja-JP" sz="2400" baseline="-2500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2400" dirty="0">
                <a:solidFill>
                  <a:schemeClr val="tx1">
                    <a:lumMod val="50000"/>
                    <a:lumOff val="50000"/>
                  </a:schemeClr>
                </a:solidFill>
                <a:latin typeface="Meiryo UI" panose="020B0604030504040204" pitchFamily="50" charset="-128"/>
                <a:ea typeface="Meiryo UI" panose="020B0604030504040204" pitchFamily="50" charset="-128"/>
              </a:rPr>
              <a:t> BNS at 100 Mpc</a:t>
            </a:r>
          </a:p>
        </p:txBody>
      </p:sp>
      <p:cxnSp>
        <p:nvCxnSpPr>
          <p:cNvPr id="3218" name="直線矢印コネクタ 3217">
            <a:extLst>
              <a:ext uri="{FF2B5EF4-FFF2-40B4-BE49-F238E27FC236}">
                <a16:creationId xmlns:a16="http://schemas.microsoft.com/office/drawing/2014/main" id="{B3AF1120-E2D1-8D13-201C-C88F18578527}"/>
              </a:ext>
            </a:extLst>
          </p:cNvPr>
          <p:cNvCxnSpPr>
            <a:cxnSpLocks/>
          </p:cNvCxnSpPr>
          <p:nvPr/>
        </p:nvCxnSpPr>
        <p:spPr bwMode="auto">
          <a:xfrm flipH="1">
            <a:off x="24676732" y="15859646"/>
            <a:ext cx="544375" cy="576064"/>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pic>
        <p:nvPicPr>
          <p:cNvPr id="3221" name="図 3220">
            <a:extLst>
              <a:ext uri="{FF2B5EF4-FFF2-40B4-BE49-F238E27FC236}">
                <a16:creationId xmlns:a16="http://schemas.microsoft.com/office/drawing/2014/main" id="{7DFE6BA7-42C5-7EE8-5AA6-657B321D36F0}"/>
              </a:ext>
            </a:extLst>
          </p:cNvPr>
          <p:cNvPicPr>
            <a:picLocks noChangeAspect="1"/>
          </p:cNvPicPr>
          <p:nvPr/>
        </p:nvPicPr>
        <p:blipFill>
          <a:blip r:embed="rId26"/>
          <a:stretch>
            <a:fillRect/>
          </a:stretch>
        </p:blipFill>
        <p:spPr>
          <a:xfrm>
            <a:off x="25180788" y="17299806"/>
            <a:ext cx="4682682" cy="796577"/>
          </a:xfrm>
          <a:prstGeom prst="rect">
            <a:avLst/>
          </a:prstGeom>
        </p:spPr>
      </p:pic>
      <p:grpSp>
        <p:nvGrpSpPr>
          <p:cNvPr id="3226" name="グループ化 16">
            <a:extLst>
              <a:ext uri="{FF2B5EF4-FFF2-40B4-BE49-F238E27FC236}">
                <a16:creationId xmlns:a16="http://schemas.microsoft.com/office/drawing/2014/main" id="{04350A0B-D2AE-296E-A933-591C02FEB777}"/>
              </a:ext>
            </a:extLst>
          </p:cNvPr>
          <p:cNvGrpSpPr>
            <a:grpSpLocks/>
          </p:cNvGrpSpPr>
          <p:nvPr/>
        </p:nvGrpSpPr>
        <p:grpSpPr bwMode="auto">
          <a:xfrm>
            <a:off x="13699827" y="14059446"/>
            <a:ext cx="2276652" cy="4941887"/>
            <a:chOff x="11341617" y="9960088"/>
            <a:chExt cx="3097213" cy="6723062"/>
          </a:xfrm>
        </p:grpSpPr>
        <p:pic>
          <p:nvPicPr>
            <p:cNvPr id="3227" name="図 54">
              <a:extLst>
                <a:ext uri="{FF2B5EF4-FFF2-40B4-BE49-F238E27FC236}">
                  <a16:creationId xmlns:a16="http://schemas.microsoft.com/office/drawing/2014/main" id="{C238808E-D3E4-F3F7-5BED-E1FAB61AF2BC}"/>
                </a:ext>
              </a:extLst>
            </p:cNvPr>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1341617" y="11831750"/>
              <a:ext cx="3097213"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28" name="直線コネクタ 3227">
              <a:extLst>
                <a:ext uri="{FF2B5EF4-FFF2-40B4-BE49-F238E27FC236}">
                  <a16:creationId xmlns:a16="http://schemas.microsoft.com/office/drawing/2014/main" id="{E6FF99DD-AD45-5368-441A-159BAD5FD6E7}"/>
                </a:ext>
              </a:extLst>
            </p:cNvPr>
            <p:cNvCxnSpPr/>
            <p:nvPr/>
          </p:nvCxnSpPr>
          <p:spPr bwMode="auto">
            <a:xfrm flipV="1">
              <a:off x="11559104" y="10320451"/>
              <a:ext cx="0" cy="2039937"/>
            </a:xfrm>
            <a:prstGeom prst="line">
              <a:avLst/>
            </a:prstGeom>
            <a:solidFill>
              <a:schemeClr val="accent1"/>
            </a:solidFill>
            <a:ln w="12700" cap="flat" cmpd="sng" algn="ctr">
              <a:solidFill>
                <a:schemeClr val="bg2">
                  <a:lumMod val="50000"/>
                </a:schemeClr>
              </a:solidFill>
              <a:prstDash val="solid"/>
              <a:round/>
              <a:headEnd type="none" w="med" len="med"/>
              <a:tailEnd type="none" w="med" len="med"/>
            </a:ln>
            <a:effectLst/>
          </p:spPr>
        </p:cxnSp>
        <p:cxnSp>
          <p:nvCxnSpPr>
            <p:cNvPr id="3229" name="直線コネクタ 3228">
              <a:extLst>
                <a:ext uri="{FF2B5EF4-FFF2-40B4-BE49-F238E27FC236}">
                  <a16:creationId xmlns:a16="http://schemas.microsoft.com/office/drawing/2014/main" id="{5F994653-4892-6D63-84B3-2D51A0860CF5}"/>
                </a:ext>
              </a:extLst>
            </p:cNvPr>
            <p:cNvCxnSpPr/>
            <p:nvPr/>
          </p:nvCxnSpPr>
          <p:spPr bwMode="auto">
            <a:xfrm flipV="1">
              <a:off x="13359330" y="10439513"/>
              <a:ext cx="0" cy="2039938"/>
            </a:xfrm>
            <a:prstGeom prst="line">
              <a:avLst/>
            </a:prstGeom>
            <a:solidFill>
              <a:schemeClr val="accent1"/>
            </a:solidFill>
            <a:ln w="12700" cap="flat" cmpd="sng" algn="ctr">
              <a:solidFill>
                <a:schemeClr val="bg2">
                  <a:lumMod val="50000"/>
                </a:schemeClr>
              </a:solidFill>
              <a:prstDash val="solid"/>
              <a:round/>
              <a:headEnd type="none" w="med" len="med"/>
              <a:tailEnd type="none" w="med" len="med"/>
            </a:ln>
            <a:effectLst/>
          </p:spPr>
        </p:cxnSp>
        <p:cxnSp>
          <p:nvCxnSpPr>
            <p:cNvPr id="3230" name="直線コネクタ 3229">
              <a:extLst>
                <a:ext uri="{FF2B5EF4-FFF2-40B4-BE49-F238E27FC236}">
                  <a16:creationId xmlns:a16="http://schemas.microsoft.com/office/drawing/2014/main" id="{A02C8D32-7CF1-FA1F-23E3-9B1E4D29237D}"/>
                </a:ext>
              </a:extLst>
            </p:cNvPr>
            <p:cNvCxnSpPr/>
            <p:nvPr/>
          </p:nvCxnSpPr>
          <p:spPr bwMode="auto">
            <a:xfrm flipV="1">
              <a:off x="14151493" y="10247426"/>
              <a:ext cx="0" cy="2039937"/>
            </a:xfrm>
            <a:prstGeom prst="line">
              <a:avLst/>
            </a:prstGeom>
            <a:solidFill>
              <a:schemeClr val="accent1"/>
            </a:solidFill>
            <a:ln w="12700" cap="flat" cmpd="sng" algn="ctr">
              <a:solidFill>
                <a:schemeClr val="bg2">
                  <a:lumMod val="50000"/>
                </a:schemeClr>
              </a:solidFill>
              <a:prstDash val="solid"/>
              <a:round/>
              <a:headEnd type="none" w="med" len="med"/>
              <a:tailEnd type="none" w="med" len="med"/>
            </a:ln>
            <a:effectLst/>
          </p:spPr>
        </p:cxnSp>
        <p:cxnSp>
          <p:nvCxnSpPr>
            <p:cNvPr id="3231" name="直線コネクタ 3230">
              <a:extLst>
                <a:ext uri="{FF2B5EF4-FFF2-40B4-BE49-F238E27FC236}">
                  <a16:creationId xmlns:a16="http://schemas.microsoft.com/office/drawing/2014/main" id="{DB258B87-9957-6394-D488-75DF6136462A}"/>
                </a:ext>
              </a:extLst>
            </p:cNvPr>
            <p:cNvCxnSpPr/>
            <p:nvPr/>
          </p:nvCxnSpPr>
          <p:spPr bwMode="auto">
            <a:xfrm flipV="1">
              <a:off x="12206804" y="9960088"/>
              <a:ext cx="0" cy="2039938"/>
            </a:xfrm>
            <a:prstGeom prst="line">
              <a:avLst/>
            </a:prstGeom>
            <a:solidFill>
              <a:schemeClr val="accent1"/>
            </a:solidFill>
            <a:ln w="12700" cap="flat" cmpd="sng" algn="ctr">
              <a:solidFill>
                <a:schemeClr val="bg2">
                  <a:lumMod val="50000"/>
                </a:schemeClr>
              </a:solidFill>
              <a:prstDash val="solid"/>
              <a:round/>
              <a:headEnd type="none" w="med" len="med"/>
              <a:tailEnd type="none" w="med" len="med"/>
            </a:ln>
            <a:effectLst/>
          </p:spPr>
        </p:cxnSp>
      </p:grpSp>
      <p:cxnSp>
        <p:nvCxnSpPr>
          <p:cNvPr id="3232" name="直線矢印コネクタ 3231">
            <a:extLst>
              <a:ext uri="{FF2B5EF4-FFF2-40B4-BE49-F238E27FC236}">
                <a16:creationId xmlns:a16="http://schemas.microsoft.com/office/drawing/2014/main" id="{10750E9B-18B0-8AC1-8BD1-F89B114B3291}"/>
              </a:ext>
            </a:extLst>
          </p:cNvPr>
          <p:cNvCxnSpPr>
            <a:cxnSpLocks/>
          </p:cNvCxnSpPr>
          <p:nvPr/>
        </p:nvCxnSpPr>
        <p:spPr bwMode="auto">
          <a:xfrm flipV="1">
            <a:off x="11899627" y="15787638"/>
            <a:ext cx="2304256" cy="504056"/>
          </a:xfrm>
          <a:prstGeom prst="straightConnector1">
            <a:avLst/>
          </a:prstGeom>
          <a:solidFill>
            <a:schemeClr val="accent1"/>
          </a:solidFill>
          <a:ln w="25400" cap="flat" cmpd="sng" algn="ctr">
            <a:solidFill>
              <a:schemeClr val="accent5">
                <a:lumMod val="75000"/>
              </a:schemeClr>
            </a:solidFill>
            <a:prstDash val="solid"/>
            <a:round/>
            <a:headEnd type="none" w="med" len="med"/>
            <a:tailEnd type="arrow"/>
          </a:ln>
          <a:effectLst/>
        </p:spPr>
      </p:cxnSp>
      <p:cxnSp>
        <p:nvCxnSpPr>
          <p:cNvPr id="3235" name="直線矢印コネクタ 3234">
            <a:extLst>
              <a:ext uri="{FF2B5EF4-FFF2-40B4-BE49-F238E27FC236}">
                <a16:creationId xmlns:a16="http://schemas.microsoft.com/office/drawing/2014/main" id="{A46F2497-B472-788A-304E-741DFB45284B}"/>
              </a:ext>
            </a:extLst>
          </p:cNvPr>
          <p:cNvCxnSpPr>
            <a:cxnSpLocks/>
          </p:cNvCxnSpPr>
          <p:nvPr/>
        </p:nvCxnSpPr>
        <p:spPr bwMode="auto">
          <a:xfrm>
            <a:off x="13411795" y="16723742"/>
            <a:ext cx="432048" cy="216024"/>
          </a:xfrm>
          <a:prstGeom prst="straightConnector1">
            <a:avLst/>
          </a:prstGeom>
          <a:solidFill>
            <a:schemeClr val="accent1"/>
          </a:solidFill>
          <a:ln w="25400" cap="flat" cmpd="sng" algn="ctr">
            <a:solidFill>
              <a:schemeClr val="accent5">
                <a:lumMod val="75000"/>
              </a:schemeClr>
            </a:solidFill>
            <a:prstDash val="solid"/>
            <a:round/>
            <a:headEnd type="none" w="med" len="med"/>
            <a:tailEnd type="arrow"/>
          </a:ln>
          <a:effectLst/>
        </p:spPr>
      </p:cxnSp>
      <p:cxnSp>
        <p:nvCxnSpPr>
          <p:cNvPr id="3237" name="直線矢印コネクタ 3236">
            <a:extLst>
              <a:ext uri="{FF2B5EF4-FFF2-40B4-BE49-F238E27FC236}">
                <a16:creationId xmlns:a16="http://schemas.microsoft.com/office/drawing/2014/main" id="{2E86C01E-2E2F-4BF9-7988-64B4829A1A22}"/>
              </a:ext>
            </a:extLst>
          </p:cNvPr>
          <p:cNvCxnSpPr>
            <a:cxnSpLocks/>
          </p:cNvCxnSpPr>
          <p:nvPr/>
        </p:nvCxnSpPr>
        <p:spPr bwMode="auto">
          <a:xfrm>
            <a:off x="11827619" y="17155790"/>
            <a:ext cx="1944216" cy="720080"/>
          </a:xfrm>
          <a:prstGeom prst="straightConnector1">
            <a:avLst/>
          </a:prstGeom>
          <a:solidFill>
            <a:schemeClr val="accent1"/>
          </a:solidFill>
          <a:ln w="25400" cap="flat" cmpd="sng" algn="ctr">
            <a:solidFill>
              <a:schemeClr val="accent5">
                <a:lumMod val="75000"/>
              </a:schemeClr>
            </a:solidFill>
            <a:prstDash val="solid"/>
            <a:round/>
            <a:headEnd type="none" w="med" len="med"/>
            <a:tailEnd type="arrow"/>
          </a:ln>
          <a:effectLst/>
        </p:spPr>
      </p:cxnSp>
      <p:pic>
        <p:nvPicPr>
          <p:cNvPr id="3240" name="図 3239">
            <a:extLst>
              <a:ext uri="{FF2B5EF4-FFF2-40B4-BE49-F238E27FC236}">
                <a16:creationId xmlns:a16="http://schemas.microsoft.com/office/drawing/2014/main" id="{140FD7F9-C199-F879-BAB9-3A8D26F18D59}"/>
              </a:ext>
            </a:extLst>
          </p:cNvPr>
          <p:cNvPicPr>
            <a:picLocks noChangeAspect="1"/>
          </p:cNvPicPr>
          <p:nvPr/>
        </p:nvPicPr>
        <p:blipFill>
          <a:blip r:embed="rId28"/>
          <a:stretch>
            <a:fillRect/>
          </a:stretch>
        </p:blipFill>
        <p:spPr>
          <a:xfrm>
            <a:off x="15139987" y="19172014"/>
            <a:ext cx="4505672" cy="3298052"/>
          </a:xfrm>
          <a:prstGeom prst="rect">
            <a:avLst/>
          </a:prstGeom>
        </p:spPr>
      </p:pic>
      <p:pic>
        <p:nvPicPr>
          <p:cNvPr id="3242" name="図 3241">
            <a:extLst>
              <a:ext uri="{FF2B5EF4-FFF2-40B4-BE49-F238E27FC236}">
                <a16:creationId xmlns:a16="http://schemas.microsoft.com/office/drawing/2014/main" id="{F16C5B18-D445-E58D-1647-0C7D62CAF542}"/>
              </a:ext>
            </a:extLst>
          </p:cNvPr>
          <p:cNvPicPr>
            <a:picLocks noChangeAspect="1"/>
          </p:cNvPicPr>
          <p:nvPr/>
        </p:nvPicPr>
        <p:blipFill>
          <a:blip r:embed="rId29"/>
          <a:stretch>
            <a:fillRect/>
          </a:stretch>
        </p:blipFill>
        <p:spPr>
          <a:xfrm>
            <a:off x="20828619" y="20540166"/>
            <a:ext cx="2717796" cy="2664296"/>
          </a:xfrm>
          <a:prstGeom prst="rect">
            <a:avLst/>
          </a:prstGeom>
        </p:spPr>
      </p:pic>
      <p:sp>
        <p:nvSpPr>
          <p:cNvPr id="3243" name="Rectangle 19">
            <a:extLst>
              <a:ext uri="{FF2B5EF4-FFF2-40B4-BE49-F238E27FC236}">
                <a16:creationId xmlns:a16="http://schemas.microsoft.com/office/drawing/2014/main" id="{DBEFBBC7-D5DA-9509-8498-204675655A53}"/>
              </a:ext>
            </a:extLst>
          </p:cNvPr>
          <p:cNvSpPr>
            <a:spLocks/>
          </p:cNvSpPr>
          <p:nvPr/>
        </p:nvSpPr>
        <p:spPr bwMode="auto">
          <a:xfrm>
            <a:off x="17547940" y="17011774"/>
            <a:ext cx="2520280" cy="1477328"/>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400" dirty="0">
                <a:latin typeface="Meiryo UI" panose="020B0604030504040204" pitchFamily="50" charset="-128"/>
                <a:ea typeface="Meiryo UI" panose="020B0604030504040204" pitchFamily="50" charset="-128"/>
                <a:sym typeface="Helvetica Neue Light" charset="0"/>
              </a:rPr>
              <a:t>Sensitivity curves used for sky localization calculations</a:t>
            </a:r>
          </a:p>
        </p:txBody>
      </p:sp>
      <p:sp>
        <p:nvSpPr>
          <p:cNvPr id="3244" name="Rectangle 19">
            <a:extLst>
              <a:ext uri="{FF2B5EF4-FFF2-40B4-BE49-F238E27FC236}">
                <a16:creationId xmlns:a16="http://schemas.microsoft.com/office/drawing/2014/main" id="{58F49ECA-6941-21CE-23E1-26BBD85C847E}"/>
              </a:ext>
            </a:extLst>
          </p:cNvPr>
          <p:cNvSpPr>
            <a:spLocks/>
          </p:cNvSpPr>
          <p:nvPr/>
        </p:nvSpPr>
        <p:spPr bwMode="auto">
          <a:xfrm>
            <a:off x="19748499" y="19604062"/>
            <a:ext cx="3096344" cy="861774"/>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800" b="1" dirty="0">
                <a:solidFill>
                  <a:schemeClr val="accent6">
                    <a:lumMod val="75000"/>
                  </a:schemeClr>
                </a:solidFill>
                <a:latin typeface="Meiryo UI" panose="020B0604030504040204" pitchFamily="50" charset="-128"/>
                <a:ea typeface="Meiryo UI" panose="020B0604030504040204" pitchFamily="50" charset="-128"/>
                <a:sym typeface="Helvetica Neue Light" charset="0"/>
              </a:rPr>
              <a:t>New sapphire crystals for O5</a:t>
            </a:r>
          </a:p>
        </p:txBody>
      </p:sp>
      <p:pic>
        <p:nvPicPr>
          <p:cNvPr id="3245" name="図 3244">
            <a:extLst>
              <a:ext uri="{FF2B5EF4-FFF2-40B4-BE49-F238E27FC236}">
                <a16:creationId xmlns:a16="http://schemas.microsoft.com/office/drawing/2014/main" id="{117BBFC9-E601-6542-4847-13318347B89E}"/>
              </a:ext>
            </a:extLst>
          </p:cNvPr>
          <p:cNvPicPr>
            <a:picLocks noChangeAspect="1"/>
          </p:cNvPicPr>
          <p:nvPr/>
        </p:nvPicPr>
        <p:blipFill>
          <a:blip r:embed="rId30"/>
          <a:stretch>
            <a:fillRect/>
          </a:stretch>
        </p:blipFill>
        <p:spPr>
          <a:xfrm>
            <a:off x="14995971" y="22556390"/>
            <a:ext cx="3293844" cy="2952222"/>
          </a:xfrm>
          <a:prstGeom prst="rect">
            <a:avLst/>
          </a:prstGeom>
        </p:spPr>
      </p:pic>
      <p:sp>
        <p:nvSpPr>
          <p:cNvPr id="3246" name="Rectangle 19">
            <a:extLst>
              <a:ext uri="{FF2B5EF4-FFF2-40B4-BE49-F238E27FC236}">
                <a16:creationId xmlns:a16="http://schemas.microsoft.com/office/drawing/2014/main" id="{087ECD9B-E4B6-4D43-EF65-7906D9345C4B}"/>
              </a:ext>
            </a:extLst>
          </p:cNvPr>
          <p:cNvSpPr>
            <a:spLocks/>
          </p:cNvSpPr>
          <p:nvPr/>
        </p:nvSpPr>
        <p:spPr bwMode="auto">
          <a:xfrm>
            <a:off x="15284003" y="22556390"/>
            <a:ext cx="3240360" cy="861774"/>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800" b="1" dirty="0">
                <a:solidFill>
                  <a:schemeClr val="accent6">
                    <a:lumMod val="75000"/>
                  </a:schemeClr>
                </a:solidFill>
                <a:latin typeface="Meiryo UI" panose="020B0604030504040204" pitchFamily="50" charset="-128"/>
                <a:ea typeface="Meiryo UI" panose="020B0604030504040204" pitchFamily="50" charset="-128"/>
                <a:sym typeface="Helvetica Neue Light" charset="0"/>
              </a:rPr>
              <a:t>OMC vibration isolation for O5</a:t>
            </a:r>
          </a:p>
        </p:txBody>
      </p:sp>
      <p:pic>
        <p:nvPicPr>
          <p:cNvPr id="6" name="図 5">
            <a:extLst>
              <a:ext uri="{FF2B5EF4-FFF2-40B4-BE49-F238E27FC236}">
                <a16:creationId xmlns:a16="http://schemas.microsoft.com/office/drawing/2014/main" id="{50F1EF49-62D8-047C-D2D3-7099E4FDE0BD}"/>
              </a:ext>
            </a:extLst>
          </p:cNvPr>
          <p:cNvPicPr>
            <a:picLocks noChangeAspect="1"/>
          </p:cNvPicPr>
          <p:nvPr/>
        </p:nvPicPr>
        <p:blipFill>
          <a:blip r:embed="rId31"/>
          <a:stretch>
            <a:fillRect/>
          </a:stretch>
        </p:blipFill>
        <p:spPr>
          <a:xfrm>
            <a:off x="18380347" y="22556390"/>
            <a:ext cx="2088232" cy="3086285"/>
          </a:xfrm>
          <a:prstGeom prst="rect">
            <a:avLst/>
          </a:prstGeom>
        </p:spPr>
      </p:pic>
      <p:sp>
        <p:nvSpPr>
          <p:cNvPr id="3249" name="Rectangle 19">
            <a:extLst>
              <a:ext uri="{FF2B5EF4-FFF2-40B4-BE49-F238E27FC236}">
                <a16:creationId xmlns:a16="http://schemas.microsoft.com/office/drawing/2014/main" id="{0085CB2F-B7DF-AAD1-2649-A4DD04962F8F}"/>
              </a:ext>
            </a:extLst>
          </p:cNvPr>
          <p:cNvSpPr>
            <a:spLocks/>
          </p:cNvSpPr>
          <p:nvPr/>
        </p:nvSpPr>
        <p:spPr bwMode="auto">
          <a:xfrm>
            <a:off x="20108539" y="24500606"/>
            <a:ext cx="3600400" cy="861774"/>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800" b="1" dirty="0">
                <a:solidFill>
                  <a:schemeClr val="accent6">
                    <a:lumMod val="75000"/>
                  </a:schemeClr>
                </a:solidFill>
                <a:latin typeface="Meiryo UI" panose="020B0604030504040204" pitchFamily="50" charset="-128"/>
                <a:ea typeface="Meiryo UI" panose="020B0604030504040204" pitchFamily="50" charset="-128"/>
                <a:sym typeface="Helvetica Neue Light" charset="0"/>
              </a:rPr>
              <a:t>In-vac RF PD with a resealable lid</a:t>
            </a:r>
          </a:p>
        </p:txBody>
      </p:sp>
      <p:pic>
        <p:nvPicPr>
          <p:cNvPr id="4" name="Picture 2" descr="undefined">
            <a:extLst>
              <a:ext uri="{FF2B5EF4-FFF2-40B4-BE49-F238E27FC236}">
                <a16:creationId xmlns:a16="http://schemas.microsoft.com/office/drawing/2014/main" id="{B98C07E7-9A27-2EB7-E6EB-26CDA8E27418}"/>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867179" y="30837310"/>
            <a:ext cx="2576286" cy="144916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211">
            <a:extLst>
              <a:ext uri="{FF2B5EF4-FFF2-40B4-BE49-F238E27FC236}">
                <a16:creationId xmlns:a16="http://schemas.microsoft.com/office/drawing/2014/main" id="{6BBC6C51-CE01-41EA-2948-E50046143898}"/>
              </a:ext>
            </a:extLst>
          </p:cNvPr>
          <p:cNvSpPr txBox="1">
            <a:spLocks noChangeArrowheads="1"/>
          </p:cNvSpPr>
          <p:nvPr/>
        </p:nvSpPr>
        <p:spPr bwMode="auto">
          <a:xfrm>
            <a:off x="594371" y="18955990"/>
            <a:ext cx="13825536" cy="1016000"/>
          </a:xfrm>
          <a:prstGeom prst="rect">
            <a:avLst/>
          </a:prstGeom>
          <a:solidFill>
            <a:srgbClr val="FF6C0C">
              <a:alpha val="70195"/>
            </a:srgbClr>
          </a:solidFill>
          <a:ln>
            <a:noFill/>
          </a:ln>
        </p:spPr>
        <p:txBody>
          <a:bodyPr wrap="square">
            <a:spAutoFit/>
          </a:bodyPr>
          <a:lstStyle/>
          <a:p>
            <a:r>
              <a:rPr lang="en-US" altLang="ja-JP" sz="6000" b="1" dirty="0">
                <a:latin typeface="Meiryo UI" panose="020B0604030504040204" pitchFamily="50" charset="-128"/>
                <a:ea typeface="Meiryo UI" panose="020B0604030504040204" pitchFamily="50" charset="-128"/>
              </a:rPr>
              <a:t>Comparing upgrade plans for O6</a:t>
            </a:r>
            <a:endParaRPr lang="ja-JP" altLang="en-US" sz="6000" b="1" dirty="0">
              <a:latin typeface="Meiryo UI" panose="020B0604030504040204" pitchFamily="50" charset="-128"/>
              <a:ea typeface="Meiryo UI" panose="020B0604030504040204" pitchFamily="50" charset="-128"/>
            </a:endParaRPr>
          </a:p>
        </p:txBody>
      </p:sp>
      <p:cxnSp>
        <p:nvCxnSpPr>
          <p:cNvPr id="7" name="直線矢印コネクタ 6">
            <a:extLst>
              <a:ext uri="{FF2B5EF4-FFF2-40B4-BE49-F238E27FC236}">
                <a16:creationId xmlns:a16="http://schemas.microsoft.com/office/drawing/2014/main" id="{D2447290-5F26-CECC-CEDF-DFA8FCF48132}"/>
              </a:ext>
            </a:extLst>
          </p:cNvPr>
          <p:cNvCxnSpPr>
            <a:cxnSpLocks/>
          </p:cNvCxnSpPr>
          <p:nvPr/>
        </p:nvCxnSpPr>
        <p:spPr bwMode="auto">
          <a:xfrm>
            <a:off x="17444243" y="10387038"/>
            <a:ext cx="72008" cy="432048"/>
          </a:xfrm>
          <a:prstGeom prst="straightConnector1">
            <a:avLst/>
          </a:prstGeom>
          <a:solidFill>
            <a:schemeClr val="accent1"/>
          </a:solidFill>
          <a:ln w="25400" cap="rnd" cmpd="sng" algn="ctr">
            <a:solidFill>
              <a:schemeClr val="tx1"/>
            </a:solidFill>
            <a:prstDash val="solid"/>
            <a:round/>
            <a:headEnd type="none" w="med" len="med"/>
            <a:tailEnd type="arrow"/>
          </a:ln>
          <a:effectLst/>
        </p:spPr>
      </p:cxnSp>
      <p:sp>
        <p:nvSpPr>
          <p:cNvPr id="11" name="Rectangle 19">
            <a:extLst>
              <a:ext uri="{FF2B5EF4-FFF2-40B4-BE49-F238E27FC236}">
                <a16:creationId xmlns:a16="http://schemas.microsoft.com/office/drawing/2014/main" id="{B19A998E-D549-1C4C-6795-6BC1B40D6131}"/>
              </a:ext>
            </a:extLst>
          </p:cNvPr>
          <p:cNvSpPr>
            <a:spLocks/>
          </p:cNvSpPr>
          <p:nvPr/>
        </p:nvSpPr>
        <p:spPr bwMode="auto">
          <a:xfrm>
            <a:off x="14923963" y="10675070"/>
            <a:ext cx="2088232" cy="1107996"/>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400" dirty="0">
                <a:latin typeface="Meiryo UI" panose="020B0604030504040204" pitchFamily="50" charset="-128"/>
                <a:ea typeface="Meiryo UI" panose="020B0604030504040204" pitchFamily="50" charset="-128"/>
                <a:sym typeface="Helvetica Neue Light" charset="0"/>
              </a:rPr>
              <a:t>Input jitter?</a:t>
            </a:r>
          </a:p>
          <a:p>
            <a:pPr>
              <a:defRPr/>
            </a:pPr>
            <a:r>
              <a:rPr lang="en-US" altLang="ja-JP" sz="2400" dirty="0">
                <a:latin typeface="Meiryo UI" panose="020B0604030504040204" pitchFamily="50" charset="-128"/>
                <a:ea typeface="Meiryo UI" panose="020B0604030504040204" pitchFamily="50" charset="-128"/>
                <a:sym typeface="Helvetica Neue Light" charset="0"/>
              </a:rPr>
              <a:t>Can also be seen at CARM</a:t>
            </a:r>
          </a:p>
        </p:txBody>
      </p:sp>
      <p:cxnSp>
        <p:nvCxnSpPr>
          <p:cNvPr id="14" name="直線矢印コネクタ 13">
            <a:extLst>
              <a:ext uri="{FF2B5EF4-FFF2-40B4-BE49-F238E27FC236}">
                <a16:creationId xmlns:a16="http://schemas.microsoft.com/office/drawing/2014/main" id="{86871756-B3F4-D42F-0724-62BEFBF667B7}"/>
              </a:ext>
            </a:extLst>
          </p:cNvPr>
          <p:cNvCxnSpPr>
            <a:cxnSpLocks/>
          </p:cNvCxnSpPr>
          <p:nvPr/>
        </p:nvCxnSpPr>
        <p:spPr bwMode="auto">
          <a:xfrm>
            <a:off x="16292115" y="10387038"/>
            <a:ext cx="1152128" cy="0"/>
          </a:xfrm>
          <a:prstGeom prst="straightConnector1">
            <a:avLst/>
          </a:prstGeom>
          <a:solidFill>
            <a:schemeClr val="accent1"/>
          </a:solidFill>
          <a:ln w="25400" cap="rnd" cmpd="sng" algn="ctr">
            <a:solidFill>
              <a:schemeClr val="tx1"/>
            </a:solidFill>
            <a:prstDash val="solid"/>
            <a:round/>
            <a:headEnd type="none" w="med" len="med"/>
            <a:tailEnd type="none"/>
          </a:ln>
          <a:effectLst/>
        </p:spPr>
      </p:cxnSp>
      <p:sp>
        <p:nvSpPr>
          <p:cNvPr id="20" name="Rectangle 19">
            <a:extLst>
              <a:ext uri="{FF2B5EF4-FFF2-40B4-BE49-F238E27FC236}">
                <a16:creationId xmlns:a16="http://schemas.microsoft.com/office/drawing/2014/main" id="{2B2B95EF-D1BA-7C7C-28CA-5E040F09F0BB}"/>
              </a:ext>
            </a:extLst>
          </p:cNvPr>
          <p:cNvSpPr>
            <a:spLocks/>
          </p:cNvSpPr>
          <p:nvPr/>
        </p:nvSpPr>
        <p:spPr bwMode="auto">
          <a:xfrm rot="16200000">
            <a:off x="17088849" y="8870224"/>
            <a:ext cx="1368152" cy="369332"/>
          </a:xfrm>
          <a:prstGeom prst="rect">
            <a:avLst/>
          </a:prstGeom>
          <a:noFill/>
          <a:ln w="12700" cap="flat">
            <a:noFill/>
            <a:miter lim="800000"/>
            <a:headEnd type="none" w="med" len="med"/>
            <a:tailEnd type="none" w="med" len="med"/>
          </a:ln>
        </p:spPr>
        <p:txBody>
          <a:bodyPr wrap="square" lIns="0" tIns="0" rIns="0" bIns="0" anchor="b">
            <a:spAutoFit/>
          </a:bodyPr>
          <a:lstStyle/>
          <a:p>
            <a:pPr>
              <a:defRPr/>
            </a:pPr>
            <a:r>
              <a:rPr lang="en-US" altLang="ja-JP" sz="2400" dirty="0">
                <a:latin typeface="Meiryo UI" panose="020B0604030504040204" pitchFamily="50" charset="-128"/>
                <a:ea typeface="Meiryo UI" panose="020B0604030504040204" pitchFamily="50" charset="-128"/>
                <a:sym typeface="Helvetica Neue Light" charset="0"/>
              </a:rPr>
              <a:t>Violins</a:t>
            </a:r>
          </a:p>
        </p:txBody>
      </p:sp>
      <p:cxnSp>
        <p:nvCxnSpPr>
          <p:cNvPr id="24" name="直線矢印コネクタ 23">
            <a:extLst>
              <a:ext uri="{FF2B5EF4-FFF2-40B4-BE49-F238E27FC236}">
                <a16:creationId xmlns:a16="http://schemas.microsoft.com/office/drawing/2014/main" id="{85A18295-AD97-7C10-AA81-647EAF82942D}"/>
              </a:ext>
            </a:extLst>
          </p:cNvPr>
          <p:cNvCxnSpPr>
            <a:cxnSpLocks/>
          </p:cNvCxnSpPr>
          <p:nvPr/>
        </p:nvCxnSpPr>
        <p:spPr bwMode="auto">
          <a:xfrm flipV="1">
            <a:off x="16148099" y="10387038"/>
            <a:ext cx="144016" cy="288032"/>
          </a:xfrm>
          <a:prstGeom prst="straightConnector1">
            <a:avLst/>
          </a:prstGeom>
          <a:solidFill>
            <a:schemeClr val="accent1"/>
          </a:solidFill>
          <a:ln w="25400" cap="rnd" cmpd="sng" algn="ctr">
            <a:solidFill>
              <a:schemeClr val="tx1"/>
            </a:solidFill>
            <a:prstDash val="solid"/>
            <a:round/>
            <a:headEnd type="none" w="med" len="med"/>
            <a:tailEnd type="none"/>
          </a:ln>
          <a:effectLst/>
        </p:spPr>
      </p:cxnSp>
      <p:pic>
        <p:nvPicPr>
          <p:cNvPr id="8" name="Picture 2" descr="恐竜化石、スプリング８でスキャン成功 福井県立大 - 産経ニュース">
            <a:extLst>
              <a:ext uri="{FF2B5EF4-FFF2-40B4-BE49-F238E27FC236}">
                <a16:creationId xmlns:a16="http://schemas.microsoft.com/office/drawing/2014/main" id="{3F3C2A44-98E4-FE6E-5130-2C42B90349B1}"/>
              </a:ext>
            </a:extLst>
          </p:cNvPr>
          <p:cNvPicPr>
            <a:picLocks noChangeAspect="1" noChangeArrowheads="1"/>
          </p:cNvPicPr>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85332">
            <a:off x="12087728" y="12186973"/>
            <a:ext cx="5975623" cy="2579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rnational (Helvetica)">
      <a:majorFont>
        <a:latin typeface="Helvetica"/>
        <a:ea typeface="HG丸ｺﾞｼｯｸM-PRO"/>
        <a:cs typeface=""/>
      </a:majorFont>
      <a:minorFont>
        <a:latin typeface="Helvetica"/>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576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ahoma" pitchFamily="34" charset="0"/>
            <a:ea typeface="HGP創英角ｺﾞｼｯｸUB"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576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ahoma" pitchFamily="34" charset="0"/>
            <a:ea typeface="HGP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9441</TotalTime>
  <Words>1165</Words>
  <Application>Microsoft Office PowerPoint</Application>
  <PresentationFormat>ユーザー設定</PresentationFormat>
  <Paragraphs>171</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Helvetica</vt:lpstr>
      <vt:lpstr>Meiryo UI</vt:lpstr>
      <vt:lpstr>游ゴシック</vt:lpstr>
      <vt:lpstr>Arial</vt:lpstr>
      <vt:lpstr>Consolas</vt:lpstr>
      <vt:lpstr>Tahoma</vt:lpstr>
      <vt:lpstr>標準デザイン</vt:lpstr>
      <vt:lpstr>PowerPoint プレゼンテーション</vt:lpstr>
    </vt:vector>
  </TitlesOfParts>
  <Company>TSUBONO-LAB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yuta</dc:creator>
  <cp:lastModifiedBy>道村　唯太</cp:lastModifiedBy>
  <cp:revision>830</cp:revision>
  <dcterms:created xsi:type="dcterms:W3CDTF">2008-01-06T16:04:07Z</dcterms:created>
  <dcterms:modified xsi:type="dcterms:W3CDTF">2025-05-16T00:51:45Z</dcterms:modified>
</cp:coreProperties>
</file>