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0279975" cy="42808525"/>
  <p:notesSz cx="6805613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1pPr>
    <a:lvl2pPr marL="496888" indent="-39688" algn="l" rtl="0" eaLnBrk="0" fontAlgn="base" hangingPunct="0">
      <a:spcBef>
        <a:spcPct val="0"/>
      </a:spcBef>
      <a:spcAft>
        <a:spcPct val="0"/>
      </a:spcAft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2pPr>
    <a:lvl3pPr marL="995363" indent="-80963" algn="l" rtl="0" eaLnBrk="0" fontAlgn="base" hangingPunct="0">
      <a:spcBef>
        <a:spcPct val="0"/>
      </a:spcBef>
      <a:spcAft>
        <a:spcPct val="0"/>
      </a:spcAft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3pPr>
    <a:lvl4pPr marL="1493838" indent="-122238" algn="l" rtl="0" eaLnBrk="0" fontAlgn="base" hangingPunct="0">
      <a:spcBef>
        <a:spcPct val="0"/>
      </a:spcBef>
      <a:spcAft>
        <a:spcPct val="0"/>
      </a:spcAft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4pPr>
    <a:lvl5pPr marL="1992313" indent="-163513" algn="l" rtl="0" eaLnBrk="0" fontAlgn="base" hangingPunct="0">
      <a:spcBef>
        <a:spcPct val="0"/>
      </a:spcBef>
      <a:spcAft>
        <a:spcPct val="0"/>
      </a:spcAft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5pPr>
    <a:lvl6pPr marL="2286000" algn="l" defTabSz="914400" rtl="0" eaLnBrk="1" latinLnBrk="0" hangingPunct="1"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6pPr>
    <a:lvl7pPr marL="2743200" algn="l" defTabSz="914400" rtl="0" eaLnBrk="1" latinLnBrk="0" hangingPunct="1"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7pPr>
    <a:lvl8pPr marL="3200400" algn="l" defTabSz="914400" rtl="0" eaLnBrk="1" latinLnBrk="0" hangingPunct="1"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8pPr>
    <a:lvl9pPr marL="3657600" algn="l" defTabSz="914400" rtl="0" eaLnBrk="1" latinLnBrk="0" hangingPunct="1"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4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0B"/>
    <a:srgbClr val="08C0C0"/>
    <a:srgbClr val="BD00BD"/>
    <a:srgbClr val="9567BD"/>
    <a:srgbClr val="0F6DAF"/>
    <a:srgbClr val="4AAE4A"/>
    <a:srgbClr val="FFA200"/>
    <a:srgbClr val="BFBF00"/>
    <a:srgbClr val="1E76B4"/>
    <a:srgbClr val="FFF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457" autoAdjust="0"/>
    <p:restoredTop sz="93318" autoAdjust="0"/>
  </p:normalViewPr>
  <p:slideViewPr>
    <p:cSldViewPr>
      <p:cViewPr>
        <p:scale>
          <a:sx n="42" d="100"/>
          <a:sy n="42" d="100"/>
        </p:scale>
        <p:origin x="432" y="30"/>
      </p:cViewPr>
      <p:guideLst>
        <p:guide orient="horz" pos="13484"/>
        <p:guide pos="9537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D2368EF-C221-D6F1-10C8-CA553A3798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A8D645A-F220-DF4F-1237-1E3E7250B9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243E9C-C02A-42FB-B9D4-CB3DCA921ADE}" type="datetimeFigureOut">
              <a:rPr lang="ja-JP" altLang="en-US"/>
              <a:pPr>
                <a:defRPr/>
              </a:pPr>
              <a:t>2025/5/2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BE8FECC5-43D9-50C9-5B36-B2E4ADAA26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3013"/>
            <a:ext cx="237331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6843F619-8BD7-6976-C1B7-37B216C21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05E6B7-D9F4-71D3-3D7D-714A0F2F50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759A3F-4465-A326-A446-404CF3EC6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20F840F-B4D4-42AF-9697-12377B8CF6B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ー 1">
            <a:extLst>
              <a:ext uri="{FF2B5EF4-FFF2-40B4-BE49-F238E27FC236}">
                <a16:creationId xmlns:a16="http://schemas.microsoft.com/office/drawing/2014/main" id="{5D924DDF-8A26-1419-5AE7-D92B7579BC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ー 2">
            <a:extLst>
              <a:ext uri="{FF2B5EF4-FFF2-40B4-BE49-F238E27FC236}">
                <a16:creationId xmlns:a16="http://schemas.microsoft.com/office/drawing/2014/main" id="{18AB4D89-53F6-6C3E-5CEC-985A3F3C0D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4100" name="スライド番号プレースホルダー 3">
            <a:extLst>
              <a:ext uri="{FF2B5EF4-FFF2-40B4-BE49-F238E27FC236}">
                <a16:creationId xmlns:a16="http://schemas.microsoft.com/office/drawing/2014/main" id="{41F0F7CD-B2E9-A9DD-45D8-26D0F81F4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E9D7960-1BA6-46E4-9F31-B6F9BF636B1C}" type="slidenum">
              <a:rPr lang="ja-JP" altLang="en-US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70736" y="13298654"/>
            <a:ext cx="25738504" cy="9175093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1471" y="24257650"/>
            <a:ext cx="21197034" cy="10940128"/>
          </a:xfrm>
        </p:spPr>
        <p:txBody>
          <a:bodyPr/>
          <a:lstStyle>
            <a:lvl1pPr marL="0" indent="0" algn="ctr">
              <a:buNone/>
              <a:defRPr/>
            </a:lvl1pPr>
            <a:lvl2pPr marL="498302" indent="0" algn="ctr">
              <a:buNone/>
              <a:defRPr/>
            </a:lvl2pPr>
            <a:lvl3pPr marL="996605" indent="0" algn="ctr">
              <a:buNone/>
              <a:defRPr/>
            </a:lvl3pPr>
            <a:lvl4pPr marL="1494907" indent="0" algn="ctr">
              <a:buNone/>
              <a:defRPr/>
            </a:lvl4pPr>
            <a:lvl5pPr marL="1993209" indent="0" algn="ctr">
              <a:buNone/>
              <a:defRPr/>
            </a:lvl5pPr>
            <a:lvl6pPr marL="2491511" indent="0" algn="ctr">
              <a:buNone/>
              <a:defRPr/>
            </a:lvl6pPr>
            <a:lvl7pPr marL="2989814" indent="0" algn="ctr">
              <a:buNone/>
              <a:defRPr/>
            </a:lvl7pPr>
            <a:lvl8pPr marL="3488116" indent="0" algn="ctr">
              <a:buNone/>
              <a:defRPr/>
            </a:lvl8pPr>
            <a:lvl9pPr marL="3986418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CD327B-A2E1-8703-B216-E0C5067809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0944A1-A5CF-F7A4-9E48-692B4FCFE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E69AD8-FC3D-D54B-5B93-5255B9074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9F4BE-F005-4E76-8868-EA52ADE034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947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4CE113-780C-F74D-BC57-91856B56D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85B265-9B13-DA07-33CA-7FDF6B155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89EA27-307A-2184-AFF8-806B70480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5C0C3-BFA0-4E80-8975-D0E1EADEB7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411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953945" y="1715291"/>
            <a:ext cx="6812206" cy="36523698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13824" y="1715291"/>
            <a:ext cx="20271919" cy="36523698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2A2968-A7AD-6926-DC19-321DABD9F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F2679E-8E1F-F5EA-9A08-7237E2144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3947DA-E05A-69E5-F786-568E4C7E7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4F57A-7CCE-45D9-93F5-55DF1658D4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369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F53C0E-B122-ECDF-07C2-F784E1833B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44D30D-2CCE-5BB5-F22E-59E2BEF8B5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5F084A-4DEE-333E-C6E4-7CA213432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331B-133A-42A6-BF0D-C99DD59803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046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1632" y="27508127"/>
            <a:ext cx="25738504" cy="850269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91632" y="18144352"/>
            <a:ext cx="25738504" cy="9363776"/>
          </a:xfrm>
        </p:spPr>
        <p:txBody>
          <a:bodyPr anchor="b"/>
          <a:lstStyle>
            <a:lvl1pPr marL="0" indent="0">
              <a:buNone/>
              <a:defRPr sz="2200"/>
            </a:lvl1pPr>
            <a:lvl2pPr marL="498302" indent="0">
              <a:buNone/>
              <a:defRPr sz="2000"/>
            </a:lvl2pPr>
            <a:lvl3pPr marL="996605" indent="0">
              <a:buNone/>
              <a:defRPr sz="1700"/>
            </a:lvl3pPr>
            <a:lvl4pPr marL="1494907" indent="0">
              <a:buNone/>
              <a:defRPr sz="1500"/>
            </a:lvl4pPr>
            <a:lvl5pPr marL="1993209" indent="0">
              <a:buNone/>
              <a:defRPr sz="1500"/>
            </a:lvl5pPr>
            <a:lvl6pPr marL="2491511" indent="0">
              <a:buNone/>
              <a:defRPr sz="1500"/>
            </a:lvl6pPr>
            <a:lvl7pPr marL="2989814" indent="0">
              <a:buNone/>
              <a:defRPr sz="1500"/>
            </a:lvl7pPr>
            <a:lvl8pPr marL="3488116" indent="0">
              <a:buNone/>
              <a:defRPr sz="1500"/>
            </a:lvl8pPr>
            <a:lvl9pPr marL="3986418" indent="0">
              <a:buNone/>
              <a:defRPr sz="15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F004DC-D2CB-79F1-6C54-93A29D1852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E6507B-0684-34F2-8316-388BE3828E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DD7CCE-0D89-97A4-F4BF-256C8BE9D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1BAF8-C994-4772-9D09-E67B202602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407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13824" y="9988142"/>
            <a:ext cx="13542063" cy="2825084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224090" y="9988142"/>
            <a:ext cx="13542062" cy="2825084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20E0F9-EA65-4A1B-F682-AB99D245F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8D04E3-816D-50C2-9DA0-18CA4B71B5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43C41E-5F9A-548C-95BE-929CA2EE0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E9400-FEC9-4CBA-B8B7-309370CB49F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098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824" y="1713576"/>
            <a:ext cx="27252328" cy="7135612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3824" y="9581617"/>
            <a:ext cx="13379116" cy="399491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302" indent="0">
              <a:buNone/>
              <a:defRPr sz="2200" b="1"/>
            </a:lvl2pPr>
            <a:lvl3pPr marL="996605" indent="0">
              <a:buNone/>
              <a:defRPr sz="2000" b="1"/>
            </a:lvl3pPr>
            <a:lvl4pPr marL="1494907" indent="0">
              <a:buNone/>
              <a:defRPr sz="1700" b="1"/>
            </a:lvl4pPr>
            <a:lvl5pPr marL="1993209" indent="0">
              <a:buNone/>
              <a:defRPr sz="1700" b="1"/>
            </a:lvl5pPr>
            <a:lvl6pPr marL="2491511" indent="0">
              <a:buNone/>
              <a:defRPr sz="1700" b="1"/>
            </a:lvl6pPr>
            <a:lvl7pPr marL="2989814" indent="0">
              <a:buNone/>
              <a:defRPr sz="1700" b="1"/>
            </a:lvl7pPr>
            <a:lvl8pPr marL="3488116" indent="0">
              <a:buNone/>
              <a:defRPr sz="1700" b="1"/>
            </a:lvl8pPr>
            <a:lvl9pPr marL="3986418" indent="0">
              <a:buNone/>
              <a:defRPr sz="17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3824" y="13576531"/>
            <a:ext cx="13379116" cy="2466417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81779" y="9581617"/>
            <a:ext cx="13384372" cy="399491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302" indent="0">
              <a:buNone/>
              <a:defRPr sz="2200" b="1"/>
            </a:lvl2pPr>
            <a:lvl3pPr marL="996605" indent="0">
              <a:buNone/>
              <a:defRPr sz="2000" b="1"/>
            </a:lvl3pPr>
            <a:lvl4pPr marL="1494907" indent="0">
              <a:buNone/>
              <a:defRPr sz="1700" b="1"/>
            </a:lvl4pPr>
            <a:lvl5pPr marL="1993209" indent="0">
              <a:buNone/>
              <a:defRPr sz="1700" b="1"/>
            </a:lvl5pPr>
            <a:lvl6pPr marL="2491511" indent="0">
              <a:buNone/>
              <a:defRPr sz="1700" b="1"/>
            </a:lvl6pPr>
            <a:lvl7pPr marL="2989814" indent="0">
              <a:buNone/>
              <a:defRPr sz="1700" b="1"/>
            </a:lvl7pPr>
            <a:lvl8pPr marL="3488116" indent="0">
              <a:buNone/>
              <a:defRPr sz="1700" b="1"/>
            </a:lvl8pPr>
            <a:lvl9pPr marL="3986418" indent="0">
              <a:buNone/>
              <a:defRPr sz="17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81779" y="13576531"/>
            <a:ext cx="13384372" cy="2466417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EA1B05-496A-62F0-4633-C4D5942A3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05A2E6-EB42-7E08-DC62-BD038999C7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4D24A2-6617-A93A-EAF2-BE6DB98EF1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0432-77CF-4421-9E5D-10091370B7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498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595A29-7E59-64D0-9950-35BCC728F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5EFCA9-BB0C-3760-386B-E96A9CE9F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2454D2-BD06-399B-4C22-68D8FE963F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6A362-A6C1-4B18-BE95-F6AE37A1C0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961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C2802A-EC24-33E8-D2E8-C4B8B7D4E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8C8720-93DF-1910-0F59-F729A5D03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332EA8-7654-669F-3792-D1BCF4548A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4EC3A-B68A-4309-AD93-20365849E5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29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824" y="1704999"/>
            <a:ext cx="9962501" cy="725225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39012" y="1705000"/>
            <a:ext cx="16927140" cy="3653570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3824" y="8957251"/>
            <a:ext cx="9962501" cy="29283453"/>
          </a:xfrm>
        </p:spPr>
        <p:txBody>
          <a:bodyPr/>
          <a:lstStyle>
            <a:lvl1pPr marL="0" indent="0">
              <a:buNone/>
              <a:defRPr sz="1500"/>
            </a:lvl1pPr>
            <a:lvl2pPr marL="498302" indent="0">
              <a:buNone/>
              <a:defRPr sz="1300"/>
            </a:lvl2pPr>
            <a:lvl3pPr marL="996605" indent="0">
              <a:buNone/>
              <a:defRPr sz="1100"/>
            </a:lvl3pPr>
            <a:lvl4pPr marL="1494907" indent="0">
              <a:buNone/>
              <a:defRPr sz="1000"/>
            </a:lvl4pPr>
            <a:lvl5pPr marL="1993209" indent="0">
              <a:buNone/>
              <a:defRPr sz="1000"/>
            </a:lvl5pPr>
            <a:lvl6pPr marL="2491511" indent="0">
              <a:buNone/>
              <a:defRPr sz="1000"/>
            </a:lvl6pPr>
            <a:lvl7pPr marL="2989814" indent="0">
              <a:buNone/>
              <a:defRPr sz="1000"/>
            </a:lvl7pPr>
            <a:lvl8pPr marL="3488116" indent="0">
              <a:buNone/>
              <a:defRPr sz="1000"/>
            </a:lvl8pPr>
            <a:lvl9pPr marL="3986418" indent="0">
              <a:buNone/>
              <a:defRPr sz="10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8F9A24-51E4-CC9E-2E27-0A14CE7E4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B9208-DE9B-1521-E250-29AC389331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14F695-9E91-DF27-2FFA-F13C4104FD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706AE-2095-425A-BE01-7540D69FE7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506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4399" y="29966139"/>
            <a:ext cx="18169387" cy="35369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34399" y="3825100"/>
            <a:ext cx="18169387" cy="25684772"/>
          </a:xfrm>
        </p:spPr>
        <p:txBody>
          <a:bodyPr/>
          <a:lstStyle>
            <a:lvl1pPr marL="0" indent="0">
              <a:buNone/>
              <a:defRPr sz="3500"/>
            </a:lvl1pPr>
            <a:lvl2pPr marL="498302" indent="0">
              <a:buNone/>
              <a:defRPr sz="3100"/>
            </a:lvl2pPr>
            <a:lvl3pPr marL="996605" indent="0">
              <a:buNone/>
              <a:defRPr sz="2600"/>
            </a:lvl3pPr>
            <a:lvl4pPr marL="1494907" indent="0">
              <a:buNone/>
              <a:defRPr sz="2200"/>
            </a:lvl4pPr>
            <a:lvl5pPr marL="1993209" indent="0">
              <a:buNone/>
              <a:defRPr sz="2200"/>
            </a:lvl5pPr>
            <a:lvl6pPr marL="2491511" indent="0">
              <a:buNone/>
              <a:defRPr sz="2200"/>
            </a:lvl6pPr>
            <a:lvl7pPr marL="2989814" indent="0">
              <a:buNone/>
              <a:defRPr sz="2200"/>
            </a:lvl7pPr>
            <a:lvl8pPr marL="3488116" indent="0">
              <a:buNone/>
              <a:defRPr sz="2200"/>
            </a:lvl8pPr>
            <a:lvl9pPr marL="3986418" indent="0">
              <a:buNone/>
              <a:defRPr sz="22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34399" y="33503069"/>
            <a:ext cx="18169387" cy="5024089"/>
          </a:xfrm>
        </p:spPr>
        <p:txBody>
          <a:bodyPr/>
          <a:lstStyle>
            <a:lvl1pPr marL="0" indent="0">
              <a:buNone/>
              <a:defRPr sz="1500"/>
            </a:lvl1pPr>
            <a:lvl2pPr marL="498302" indent="0">
              <a:buNone/>
              <a:defRPr sz="1300"/>
            </a:lvl2pPr>
            <a:lvl3pPr marL="996605" indent="0">
              <a:buNone/>
              <a:defRPr sz="1100"/>
            </a:lvl3pPr>
            <a:lvl4pPr marL="1494907" indent="0">
              <a:buNone/>
              <a:defRPr sz="1000"/>
            </a:lvl4pPr>
            <a:lvl5pPr marL="1993209" indent="0">
              <a:buNone/>
              <a:defRPr sz="1000"/>
            </a:lvl5pPr>
            <a:lvl6pPr marL="2491511" indent="0">
              <a:buNone/>
              <a:defRPr sz="1000"/>
            </a:lvl6pPr>
            <a:lvl7pPr marL="2989814" indent="0">
              <a:buNone/>
              <a:defRPr sz="1000"/>
            </a:lvl7pPr>
            <a:lvl8pPr marL="3488116" indent="0">
              <a:buNone/>
              <a:defRPr sz="1000"/>
            </a:lvl8pPr>
            <a:lvl9pPr marL="3986418" indent="0">
              <a:buNone/>
              <a:defRPr sz="10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2CD75-E3E8-9EF9-F266-2400995A88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9153C7-E3EB-69A3-F213-902123C4B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62F798-46DA-B481-708E-74199244E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185FE-AA45-4BE9-9EC9-255C44CEFA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895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B80721-356F-C34C-FFA6-8F68C5F27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8632" tIns="199315" rIns="398632" bIns="1993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43F753-8CF6-2BB8-CA84-4813BFA20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88550"/>
            <a:ext cx="27251025" cy="282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8632" tIns="199315" rIns="398632" bIns="199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9DEA22A-1397-F185-3C1E-3AF67BC933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475" y="38979475"/>
            <a:ext cx="7065963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8632" tIns="199315" rIns="398632" bIns="1993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100">
                <a:latin typeface="Helvetica" pitchFamily="34" charset="0"/>
                <a:ea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98063CC-CCBD-BCC8-C3B5-0AE1C9FAB4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738" y="38979475"/>
            <a:ext cx="95885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8632" tIns="199315" rIns="398632" bIns="1993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100">
                <a:latin typeface="Helvetica" pitchFamily="34" charset="0"/>
                <a:ea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22AC908-126E-00F6-90F3-40B84363C3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9538" y="38979475"/>
            <a:ext cx="7065962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8632" tIns="199315" rIns="398632" bIns="1993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100" smtClean="0"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B2EC2326-DB67-4E97-A165-B881C36BFC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86213" rtl="0" eaLnBrk="0" fontAlgn="base" hangingPunct="0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86213" rtl="0" eaLnBrk="0" fontAlgn="base" hangingPunct="0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Helvetica" pitchFamily="34" charset="0"/>
          <a:ea typeface="HG丸ｺﾞｼｯｸM-PRO" pitchFamily="50" charset="-128"/>
        </a:defRPr>
      </a:lvl2pPr>
      <a:lvl3pPr algn="ctr" defTabSz="3986213" rtl="0" eaLnBrk="0" fontAlgn="base" hangingPunct="0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Helvetica" pitchFamily="34" charset="0"/>
          <a:ea typeface="HG丸ｺﾞｼｯｸM-PRO" pitchFamily="50" charset="-128"/>
        </a:defRPr>
      </a:lvl3pPr>
      <a:lvl4pPr algn="ctr" defTabSz="3986213" rtl="0" eaLnBrk="0" fontAlgn="base" hangingPunct="0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Helvetica" pitchFamily="34" charset="0"/>
          <a:ea typeface="HG丸ｺﾞｼｯｸM-PRO" pitchFamily="50" charset="-128"/>
        </a:defRPr>
      </a:lvl4pPr>
      <a:lvl5pPr algn="ctr" defTabSz="3986213" rtl="0" eaLnBrk="0" fontAlgn="base" hangingPunct="0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Helvetica" pitchFamily="34" charset="0"/>
          <a:ea typeface="HG丸ｺﾞｼｯｸM-PRO" pitchFamily="50" charset="-128"/>
        </a:defRPr>
      </a:lvl5pPr>
      <a:lvl6pPr marL="498302" algn="ctr" defTabSz="3986418" rtl="0" fontAlgn="base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96605" algn="ctr" defTabSz="3986418" rtl="0" fontAlgn="base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494907" algn="ctr" defTabSz="3986418" rtl="0" fontAlgn="base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993209" algn="ctr" defTabSz="3986418" rtl="0" fontAlgn="base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1493838" indent="-1493838" algn="l" defTabSz="3986213" rtl="0" eaLnBrk="0" fontAlgn="base" hangingPunct="0">
        <a:spcBef>
          <a:spcPct val="20000"/>
        </a:spcBef>
        <a:spcAft>
          <a:spcPct val="0"/>
        </a:spcAft>
        <a:buChar char="•"/>
        <a:defRPr kumimoji="1" sz="14000">
          <a:solidFill>
            <a:schemeClr val="tx1"/>
          </a:solidFill>
          <a:latin typeface="+mn-lt"/>
          <a:ea typeface="+mn-ea"/>
          <a:cs typeface="+mn-cs"/>
        </a:defRPr>
      </a:lvl1pPr>
      <a:lvl2pPr marL="3238500" indent="-1244600" algn="l" defTabSz="3986213" rtl="0" eaLnBrk="0" fontAlgn="base" hangingPunct="0">
        <a:spcBef>
          <a:spcPct val="20000"/>
        </a:spcBef>
        <a:spcAft>
          <a:spcPct val="0"/>
        </a:spcAft>
        <a:buChar char="–"/>
        <a:defRPr kumimoji="1" sz="12200">
          <a:solidFill>
            <a:schemeClr val="tx1"/>
          </a:solidFill>
          <a:latin typeface="+mj-lt"/>
          <a:ea typeface="+mj-ea"/>
        </a:defRPr>
      </a:lvl2pPr>
      <a:lvl3pPr marL="4981575" indent="-995363" algn="l" defTabSz="3986213" rtl="0" eaLnBrk="0" fontAlgn="base" hangingPunct="0">
        <a:spcBef>
          <a:spcPct val="20000"/>
        </a:spcBef>
        <a:spcAft>
          <a:spcPct val="0"/>
        </a:spcAft>
        <a:buChar char="•"/>
        <a:defRPr kumimoji="1" sz="10500">
          <a:solidFill>
            <a:schemeClr val="tx1"/>
          </a:solidFill>
          <a:latin typeface="+mj-lt"/>
          <a:ea typeface="+mj-ea"/>
        </a:defRPr>
      </a:lvl3pPr>
      <a:lvl4pPr marL="6975475" indent="-995363" algn="l" defTabSz="3986213" rtl="0" eaLnBrk="0" fontAlgn="base" hangingPunct="0">
        <a:spcBef>
          <a:spcPct val="20000"/>
        </a:spcBef>
        <a:spcAft>
          <a:spcPct val="0"/>
        </a:spcAft>
        <a:buChar char="–"/>
        <a:defRPr kumimoji="1" sz="8700">
          <a:solidFill>
            <a:schemeClr val="tx1"/>
          </a:solidFill>
          <a:latin typeface="+mj-lt"/>
          <a:ea typeface="+mj-ea"/>
        </a:defRPr>
      </a:lvl4pPr>
      <a:lvl5pPr marL="8969375" indent="-995363" algn="l" defTabSz="3986213" rtl="0" eaLnBrk="0" fontAlgn="base" hangingPunct="0">
        <a:spcBef>
          <a:spcPct val="20000"/>
        </a:spcBef>
        <a:spcAft>
          <a:spcPct val="0"/>
        </a:spcAft>
        <a:buChar char="»"/>
        <a:defRPr kumimoji="1" sz="8700">
          <a:solidFill>
            <a:schemeClr val="tx1"/>
          </a:solidFill>
          <a:latin typeface="+mj-lt"/>
          <a:ea typeface="+mj-ea"/>
        </a:defRPr>
      </a:lvl5pPr>
      <a:lvl6pPr marL="9467743" indent="-996605" algn="l" defTabSz="3986418" rtl="0" fontAlgn="base">
        <a:spcBef>
          <a:spcPct val="20000"/>
        </a:spcBef>
        <a:spcAft>
          <a:spcPct val="0"/>
        </a:spcAft>
        <a:buChar char="»"/>
        <a:defRPr kumimoji="1" sz="8700">
          <a:solidFill>
            <a:schemeClr val="tx1"/>
          </a:solidFill>
          <a:latin typeface="+mj-lt"/>
          <a:ea typeface="+mj-ea"/>
        </a:defRPr>
      </a:lvl6pPr>
      <a:lvl7pPr marL="9966046" indent="-996605" algn="l" defTabSz="3986418" rtl="0" fontAlgn="base">
        <a:spcBef>
          <a:spcPct val="20000"/>
        </a:spcBef>
        <a:spcAft>
          <a:spcPct val="0"/>
        </a:spcAft>
        <a:buChar char="»"/>
        <a:defRPr kumimoji="1" sz="8700">
          <a:solidFill>
            <a:schemeClr val="tx1"/>
          </a:solidFill>
          <a:latin typeface="+mj-lt"/>
          <a:ea typeface="+mj-ea"/>
        </a:defRPr>
      </a:lvl7pPr>
      <a:lvl8pPr marL="10464348" indent="-996605" algn="l" defTabSz="3986418" rtl="0" fontAlgn="base">
        <a:spcBef>
          <a:spcPct val="20000"/>
        </a:spcBef>
        <a:spcAft>
          <a:spcPct val="0"/>
        </a:spcAft>
        <a:buChar char="»"/>
        <a:defRPr kumimoji="1" sz="8700">
          <a:solidFill>
            <a:schemeClr val="tx1"/>
          </a:solidFill>
          <a:latin typeface="+mj-lt"/>
          <a:ea typeface="+mj-ea"/>
        </a:defRPr>
      </a:lvl8pPr>
      <a:lvl9pPr marL="10962650" indent="-996605" algn="l" defTabSz="3986418" rtl="0" fontAlgn="base">
        <a:spcBef>
          <a:spcPct val="20000"/>
        </a:spcBef>
        <a:spcAft>
          <a:spcPct val="0"/>
        </a:spcAft>
        <a:buChar char="»"/>
        <a:defRPr kumimoji="1" sz="8700">
          <a:solidFill>
            <a:schemeClr val="tx1"/>
          </a:solidFill>
          <a:latin typeface="+mj-lt"/>
          <a:ea typeface="+mj-ea"/>
        </a:defRPr>
      </a:lvl9pPr>
    </p:bodyStyle>
    <p:otherStyle>
      <a:defPPr>
        <a:defRPr lang="ja-JP"/>
      </a:defPPr>
      <a:lvl1pPr marL="0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302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05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907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3209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1511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814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8116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6418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gwdoc.icrr.u-tokyo.ac.jp/cgi-bin/private/DocDB/ShowDocument?docid=16311" TargetMode="External"/><Relationship Id="rId18" Type="http://schemas.openxmlformats.org/officeDocument/2006/relationships/hyperlink" Target="https://dcc.ligo.org/LIGO-T2300041/public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hyperlink" Target="https://indico2.riken.jp/event/5141/contributions/25515/attachments/13608/20417/Tanaka_Masaomi_tanaka_20250424.pdf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doi.org/10.1103/PhysRevX.13.011048" TargetMode="External"/><Relationship Id="rId20" Type="http://schemas.openxmlformats.org/officeDocument/2006/relationships/hyperlink" Target="https://gwdoc.icrr.u-tokyo.ac.jp/cgi-bin/private/DocDB/ShowDocument?docid=1656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hyperlink" Target="https://doi.org/10.1103/PhysRevD.97.122003" TargetMode="External"/><Relationship Id="rId23" Type="http://schemas.openxmlformats.org/officeDocument/2006/relationships/image" Target="../media/image12.png"/><Relationship Id="rId10" Type="http://schemas.openxmlformats.org/officeDocument/2006/relationships/hyperlink" Target="mailto:michimura@resceu.s.u-tokyo.ac.jp" TargetMode="External"/><Relationship Id="rId19" Type="http://schemas.openxmlformats.org/officeDocument/2006/relationships/hyperlink" Target="https://dcc.ligo.org/ligo-t2000012/public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s://gwdoc.icrr.u-tokyo.ac.jp/cgi-bin/private/DocDB/ShowDocument?docid=16593" TargetMode="External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図 3085" descr="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CA52C21-0498-269D-894F-D4E87944F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057" y="22196350"/>
            <a:ext cx="9244602" cy="5568707"/>
          </a:xfrm>
          <a:prstGeom prst="rect">
            <a:avLst/>
          </a:prstGeom>
        </p:spPr>
      </p:pic>
      <p:pic>
        <p:nvPicPr>
          <p:cNvPr id="55" name="図 54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71EC58A-BB5E-35D6-955F-3627D32FE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055" y="27812974"/>
            <a:ext cx="10332740" cy="5568707"/>
          </a:xfrm>
          <a:prstGeom prst="rect">
            <a:avLst/>
          </a:prstGeom>
        </p:spPr>
      </p:pic>
      <p:pic>
        <p:nvPicPr>
          <p:cNvPr id="30" name="図 29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2123A98-0AF9-37F4-9CFB-B7ADD958D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8" y="27812974"/>
            <a:ext cx="10341885" cy="5568707"/>
          </a:xfrm>
          <a:prstGeom prst="rect">
            <a:avLst/>
          </a:prstGeom>
        </p:spPr>
      </p:pic>
      <p:pic>
        <p:nvPicPr>
          <p:cNvPr id="13" name="図 12" descr="グラフ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A91F552-0C83-D06B-984E-FE2C0C2621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7" y="22196350"/>
            <a:ext cx="9244602" cy="5568707"/>
          </a:xfrm>
          <a:prstGeom prst="rect">
            <a:avLst/>
          </a:prstGeom>
        </p:spPr>
      </p:pic>
      <p:pic>
        <p:nvPicPr>
          <p:cNvPr id="37" name="図 36" descr="ヒスト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14FA039-BCDF-4833-2A2E-25AA7C4084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651" y="8082782"/>
            <a:ext cx="8790199" cy="6696744"/>
          </a:xfrm>
          <a:prstGeom prst="rect">
            <a:avLst/>
          </a:prstGeom>
        </p:spPr>
      </p:pic>
      <p:pic>
        <p:nvPicPr>
          <p:cNvPr id="3074" name="図 4">
            <a:extLst>
              <a:ext uri="{FF2B5EF4-FFF2-40B4-BE49-F238E27FC236}">
                <a16:creationId xmlns:a16="http://schemas.microsoft.com/office/drawing/2014/main" id="{06F33BFF-74D9-CC20-4E8A-53BA08DB80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9" y="344936"/>
            <a:ext cx="593725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8">
            <a:extLst>
              <a:ext uri="{FF2B5EF4-FFF2-40B4-BE49-F238E27FC236}">
                <a16:creationId xmlns:a16="http://schemas.microsoft.com/office/drawing/2014/main" id="{4364DB4A-A87F-6D1C-E363-3E19EB565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5174" y="159042"/>
            <a:ext cx="11867281" cy="59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660" tIns="49830" rIns="99660" bIns="49830">
            <a:spAutoFit/>
          </a:bodyPr>
          <a:lstStyle>
            <a:lvl1pPr defTabSz="3986213">
              <a:spcBef>
                <a:spcPct val="20000"/>
              </a:spcBef>
              <a:buChar char="•"/>
              <a:defRPr kumimoji="1" sz="14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3238500" indent="-1244600" defTabSz="3986213">
              <a:spcBef>
                <a:spcPct val="20000"/>
              </a:spcBef>
              <a:buChar char="–"/>
              <a:defRPr kumimoji="1" sz="12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4981575" indent="-995363" defTabSz="3986213">
              <a:spcBef>
                <a:spcPct val="20000"/>
              </a:spcBef>
              <a:buChar char="•"/>
              <a:defRPr kumimoji="1" sz="105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6975475" indent="-995363" defTabSz="3986213">
              <a:spcBef>
                <a:spcPct val="20000"/>
              </a:spcBef>
              <a:buChar char="–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8969375" indent="-995363" defTabSz="3986213">
              <a:spcBef>
                <a:spcPct val="20000"/>
              </a:spcBef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94265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98837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103409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107981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JGWC 2025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年研究会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 (JAXA, Sagamihara, May 9-10, 2025)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960C0F5-F105-A577-A8AA-0F7024C57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49" y="737966"/>
            <a:ext cx="23402229" cy="317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660" tIns="49830" rIns="99660" bIns="49830">
            <a:spAutoFit/>
          </a:bodyPr>
          <a:lstStyle/>
          <a:p>
            <a:pPr defTabSz="3986418" eaLnBrk="1" hangingPunct="1">
              <a:defRPr/>
            </a:pPr>
            <a:r>
              <a:rPr lang="en-US" altLang="ja-JP" sz="10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             upgrade choices based on sky localization capability</a:t>
            </a:r>
          </a:p>
        </p:txBody>
      </p:sp>
      <p:sp>
        <p:nvSpPr>
          <p:cNvPr id="3078" name="角丸四角形 2">
            <a:extLst>
              <a:ext uri="{FF2B5EF4-FFF2-40B4-BE49-F238E27FC236}">
                <a16:creationId xmlns:a16="http://schemas.microsoft.com/office/drawing/2014/main" id="{2F898B89-D895-033F-57F6-7B0E38845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1" y="3978326"/>
            <a:ext cx="15265200" cy="10369152"/>
          </a:xfrm>
          <a:prstGeom prst="roundRect">
            <a:avLst>
              <a:gd name="adj" fmla="val 8810"/>
            </a:avLst>
          </a:prstGeom>
          <a:solidFill>
            <a:srgbClr val="FF6C0C">
              <a:alpha val="10196"/>
            </a:srgbClr>
          </a:solidFill>
          <a:ln w="50800" algn="ctr">
            <a:solidFill>
              <a:srgbClr val="FF6C0C"/>
            </a:solidFill>
            <a:round/>
            <a:headEnd/>
            <a:tailEnd/>
          </a:ln>
        </p:spPr>
        <p:txBody>
          <a:bodyPr/>
          <a:lstStyle>
            <a:lvl1pPr defTabSz="3657600"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1pPr>
            <a:lvl2pPr defTabSz="3657600"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2pPr>
            <a:lvl3pPr defTabSz="3657600"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3pPr>
            <a:lvl4pPr defTabSz="3657600"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4pPr>
            <a:lvl5pPr defTabSz="3657600"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5pPr>
            <a:lvl6pPr marL="2449513" indent="-163513" defTabSz="3657600" eaLnBrk="0" fontAlgn="base" hangingPunct="0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6pPr>
            <a:lvl7pPr marL="2906713" indent="-163513" defTabSz="3657600" eaLnBrk="0" fontAlgn="base" hangingPunct="0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7pPr>
            <a:lvl8pPr marL="3363913" indent="-163513" defTabSz="3657600" eaLnBrk="0" fontAlgn="base" hangingPunct="0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8pPr>
            <a:lvl9pPr marL="3821113" indent="-163513" defTabSz="3657600" eaLnBrk="0" fontAlgn="base" hangingPunct="0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9pPr>
          </a:lstStyle>
          <a:p>
            <a:pPr eaLnBrk="1" hangingPunct="1"/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A </a:t>
            </a: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high-frequency upgrade of KAGRA is under consideration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, aiming to target post-merger signals of binary neutron star (BNS) coalescences. However, given the </a:t>
            </a: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low BNS merger rate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, focusing solely on post-merger signal detection may not be an effective strategy. Even if a post-merger signal is detected, extracting neutron star physics would be challenging due to limited signal-to-noise ratio. An important question is whether to prioritize maximizing the BNS range to increase the detection rate, or to enhance high-frequency sensitivity to improve sky localization and tidal deformability. In this study, we estimate the sky localization capability of the LIGO-Virgo-KAGRA network, incorporating the detectors' duty factors. We find that, for the same BNS detections, the </a:t>
            </a: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high-frequency upgrade yields approximately 20% better sky localization 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than the broadband option. However, </a:t>
            </a: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in terms of the number of events per year localized to within 1 deg², the broadband upgrade performs better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. Notably, with the addition of KAGRA to the network, this number increases by a factor of about </a:t>
            </a: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1.5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endParaRPr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80" name="テキスト ボックス 211">
            <a:extLst>
              <a:ext uri="{FF2B5EF4-FFF2-40B4-BE49-F238E27FC236}">
                <a16:creationId xmlns:a16="http://schemas.microsoft.com/office/drawing/2014/main" id="{0183A3E8-3431-9177-54CA-846EE5DFC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0067" y="4050334"/>
            <a:ext cx="13897544" cy="1015663"/>
          </a:xfrm>
          <a:prstGeom prst="rect">
            <a:avLst/>
          </a:prstGeom>
          <a:solidFill>
            <a:srgbClr val="FF6C0C">
              <a:alpha val="70195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KAGRA upgrade options in 2030s</a:t>
            </a:r>
            <a:endParaRPr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82" name="Text Box 5">
            <a:extLst>
              <a:ext uri="{FF2B5EF4-FFF2-40B4-BE49-F238E27FC236}">
                <a16:creationId xmlns:a16="http://schemas.microsoft.com/office/drawing/2014/main" id="{7198449D-CF22-160D-269D-7E099DD9884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5680194" y="837407"/>
            <a:ext cx="24590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660" tIns="49830" rIns="99660" bIns="49830">
            <a:spAutoFit/>
          </a:bodyPr>
          <a:lstStyle>
            <a:lvl1pPr defTabSz="3986213">
              <a:spcBef>
                <a:spcPct val="20000"/>
              </a:spcBef>
              <a:buChar char="•"/>
              <a:defRPr kumimoji="1" sz="14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3238500" indent="-1244600" defTabSz="3986213">
              <a:spcBef>
                <a:spcPct val="20000"/>
              </a:spcBef>
              <a:buChar char="–"/>
              <a:defRPr kumimoji="1" sz="12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4981575" indent="-995363" defTabSz="3986213">
              <a:spcBef>
                <a:spcPct val="20000"/>
              </a:spcBef>
              <a:buChar char="•"/>
              <a:defRPr kumimoji="1" sz="105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6975475" indent="-995363" defTabSz="3986213">
              <a:spcBef>
                <a:spcPct val="20000"/>
              </a:spcBef>
              <a:buChar char="–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8969375" indent="-995363" defTabSz="3986213">
              <a:spcBef>
                <a:spcPct val="20000"/>
              </a:spcBef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94265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98837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103409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107981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200">
                <a:latin typeface="Consolas" panose="020B0609020204030204" pitchFamily="49" charset="0"/>
                <a:ea typeface="Meiryo UI" panose="020B0604030504040204" pitchFamily="50" charset="-128"/>
              </a:rPr>
              <a:t>Download online</a:t>
            </a:r>
          </a:p>
        </p:txBody>
      </p:sp>
      <p:sp>
        <p:nvSpPr>
          <p:cNvPr id="3083" name="テキスト ボックス 211">
            <a:extLst>
              <a:ext uri="{FF2B5EF4-FFF2-40B4-BE49-F238E27FC236}">
                <a16:creationId xmlns:a16="http://schemas.microsoft.com/office/drawing/2014/main" id="{67E41650-3920-C287-7DD6-0C5A5F65E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63" y="14566404"/>
            <a:ext cx="19802200" cy="1015663"/>
          </a:xfrm>
          <a:prstGeom prst="rect">
            <a:avLst/>
          </a:prstGeom>
          <a:solidFill>
            <a:srgbClr val="FF6C0C">
              <a:alpha val="70195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Sky localization capability including duty factor</a:t>
            </a:r>
            <a:endParaRPr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106" name="図 5">
            <a:extLst>
              <a:ext uri="{FF2B5EF4-FFF2-40B4-BE49-F238E27FC236}">
                <a16:creationId xmlns:a16="http://schemas.microsoft.com/office/drawing/2014/main" id="{B4B69018-8166-3F66-1556-7DC0E288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186" y="232023"/>
            <a:ext cx="2646462" cy="194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>
            <a:extLst>
              <a:ext uri="{FF2B5EF4-FFF2-40B4-BE49-F238E27FC236}">
                <a16:creationId xmlns:a16="http://schemas.microsoft.com/office/drawing/2014/main" id="{CB965F08-787C-3AEB-47EB-680742C2C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02464" y="2248218"/>
            <a:ext cx="7232580" cy="16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660" tIns="49830" rIns="99660" bIns="49830">
            <a:spAutoFit/>
          </a:bodyPr>
          <a:lstStyle>
            <a:lvl1pPr defTabSz="3986213">
              <a:spcBef>
                <a:spcPct val="20000"/>
              </a:spcBef>
              <a:buChar char="•"/>
              <a:defRPr kumimoji="1" sz="14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3238500" indent="-1244600" defTabSz="3986213">
              <a:spcBef>
                <a:spcPct val="20000"/>
              </a:spcBef>
              <a:buChar char="–"/>
              <a:defRPr kumimoji="1" sz="12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4981575" indent="-995363" defTabSz="3986213">
              <a:spcBef>
                <a:spcPct val="20000"/>
              </a:spcBef>
              <a:buChar char="•"/>
              <a:defRPr kumimoji="1" sz="105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6975475" indent="-995363" defTabSz="3986213">
              <a:spcBef>
                <a:spcPct val="20000"/>
              </a:spcBef>
              <a:buChar char="–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8969375" indent="-995363" defTabSz="3986213">
              <a:spcBef>
                <a:spcPct val="20000"/>
              </a:spcBef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94265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98837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103409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107981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Yuta </a:t>
            </a:r>
            <a:r>
              <a:rPr lang="en-US" altLang="ja-JP" sz="3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Michimura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RESCEU, University of Tokyo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hlinkClick r:id="rId10"/>
              </a:rPr>
              <a:t>michimura@resceu.s.u-tokyo.ac.jp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211">
            <a:extLst>
              <a:ext uri="{FF2B5EF4-FFF2-40B4-BE49-F238E27FC236}">
                <a16:creationId xmlns:a16="http://schemas.microsoft.com/office/drawing/2014/main" id="{6BBC6C51-CE01-41EA-2948-E50046143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379" y="33421710"/>
            <a:ext cx="11823618" cy="1016000"/>
          </a:xfrm>
          <a:prstGeom prst="rect">
            <a:avLst/>
          </a:prstGeom>
          <a:solidFill>
            <a:srgbClr val="FF6C0C">
              <a:alpha val="70195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Comparison of upgrades</a:t>
            </a:r>
            <a:endParaRPr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D6CEB0E-B861-5AE2-6E8E-B78D06B041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9" y="16875309"/>
            <a:ext cx="10387605" cy="5266954"/>
          </a:xfrm>
          <a:prstGeom prst="rect">
            <a:avLst/>
          </a:prstGeom>
        </p:spPr>
      </p:pic>
      <p:pic>
        <p:nvPicPr>
          <p:cNvPr id="18" name="図 17" descr="グラフ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86C8563-2C32-568C-5327-997325E252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062" y="16875309"/>
            <a:ext cx="10396749" cy="5266954"/>
          </a:xfrm>
          <a:prstGeom prst="rect">
            <a:avLst/>
          </a:prstGeom>
        </p:spPr>
      </p:pic>
      <p:sp>
        <p:nvSpPr>
          <p:cNvPr id="19" name="テキスト ボックス 252">
            <a:extLst>
              <a:ext uri="{FF2B5EF4-FFF2-40B4-BE49-F238E27FC236}">
                <a16:creationId xmlns:a16="http://schemas.microsoft.com/office/drawing/2014/main" id="{B120849A-7101-B7ED-1E59-A4E84480C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0067" y="5130454"/>
            <a:ext cx="1368152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KAGRA 10yr Task Force considers 15 upgrade options for 2030s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Here we consider 4 options out of them</a:t>
            </a:r>
            <a:b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  - </a:t>
            </a:r>
            <a:r>
              <a:rPr lang="en-US" altLang="ja-JP" sz="32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bKAGRA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DRSE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: original design sensitivity as a reference</a:t>
            </a:r>
          </a:p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     -</a:t>
            </a:r>
            <a:r>
              <a:rPr lang="en-US" altLang="ja-JP" sz="3200" dirty="0">
                <a:solidFill>
                  <a:srgbClr val="FF7D0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3200" b="1" dirty="0">
                <a:solidFill>
                  <a:srgbClr val="FF7D0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BB40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: broadband upgrade</a:t>
            </a:r>
          </a:p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     - </a:t>
            </a:r>
            <a:r>
              <a:rPr lang="en-US" altLang="ja-JP" sz="3200" b="1" dirty="0" err="1">
                <a:solidFill>
                  <a:srgbClr val="4AAE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HFmod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: high frequency upgrade</a:t>
            </a:r>
            <a:b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     - </a:t>
            </a:r>
            <a:r>
              <a:rPr lang="en-US" altLang="ja-JP" sz="3200" b="1" dirty="0">
                <a:solidFill>
                  <a:srgbClr val="1E76B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HF2k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 or </a:t>
            </a:r>
            <a:r>
              <a:rPr lang="en-US" altLang="ja-JP" sz="3200" b="1" dirty="0">
                <a:solidFill>
                  <a:srgbClr val="9567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HF3k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: dips at 2 kHz or 3 kHz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All assume high-Q</a:t>
            </a:r>
            <a:b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suspensions as planned,</a:t>
            </a:r>
            <a:b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frequency independent</a:t>
            </a:r>
            <a:b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squeezing (10 dB input)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D382D4-5A25-CD76-6C45-3CBC5EE0FD5D}"/>
              </a:ext>
            </a:extLst>
          </p:cNvPr>
          <p:cNvSpPr>
            <a:spLocks/>
          </p:cNvSpPr>
          <p:nvPr/>
        </p:nvSpPr>
        <p:spPr bwMode="auto">
          <a:xfrm>
            <a:off x="6210995" y="17667397"/>
            <a:ext cx="650819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BD00BD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</a:t>
            </a: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4D7C4CE0-58BE-73AB-AE8F-22F21784CC14}"/>
              </a:ext>
            </a:extLst>
          </p:cNvPr>
          <p:cNvSpPr>
            <a:spLocks/>
          </p:cNvSpPr>
          <p:nvPr/>
        </p:nvSpPr>
        <p:spPr bwMode="auto">
          <a:xfrm>
            <a:off x="4624072" y="17667397"/>
            <a:ext cx="962892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08C0C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</a:t>
            </a:r>
          </a:p>
        </p:txBody>
      </p:sp>
      <p:sp>
        <p:nvSpPr>
          <p:cNvPr id="22" name="矢印: 左 21">
            <a:extLst>
              <a:ext uri="{FF2B5EF4-FFF2-40B4-BE49-F238E27FC236}">
                <a16:creationId xmlns:a16="http://schemas.microsoft.com/office/drawing/2014/main" id="{8E910F12-0685-C38B-C861-9F2B5E67B9CC}"/>
              </a:ext>
            </a:extLst>
          </p:cNvPr>
          <p:cNvSpPr/>
          <p:nvPr/>
        </p:nvSpPr>
        <p:spPr bwMode="auto">
          <a:xfrm>
            <a:off x="4194771" y="18963541"/>
            <a:ext cx="1224136" cy="648072"/>
          </a:xfrm>
          <a:prstGeom prst="leftArrow">
            <a:avLst>
              <a:gd name="adj1" fmla="val 50000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657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2B97072A-8CA0-C82B-7032-0667E22CAA25}"/>
              </a:ext>
            </a:extLst>
          </p:cNvPr>
          <p:cNvSpPr>
            <a:spLocks/>
          </p:cNvSpPr>
          <p:nvPr/>
        </p:nvSpPr>
        <p:spPr bwMode="auto">
          <a:xfrm>
            <a:off x="4050755" y="19611613"/>
            <a:ext cx="7848872" cy="49244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Better localization from larger network</a:t>
            </a: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658B0E97-64D4-9F52-59DC-46EA47101168}"/>
              </a:ext>
            </a:extLst>
          </p:cNvPr>
          <p:cNvSpPr>
            <a:spLocks/>
          </p:cNvSpPr>
          <p:nvPr/>
        </p:nvSpPr>
        <p:spPr bwMode="auto">
          <a:xfrm>
            <a:off x="2178547" y="17667397"/>
            <a:ext cx="1305935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HLVK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728CA110-31CD-A23E-5F69-3663BB13E92D}"/>
              </a:ext>
            </a:extLst>
          </p:cNvPr>
          <p:cNvSpPr>
            <a:spLocks/>
          </p:cNvSpPr>
          <p:nvPr/>
        </p:nvSpPr>
        <p:spPr bwMode="auto">
          <a:xfrm>
            <a:off x="1674491" y="18739966"/>
            <a:ext cx="2952328" cy="98488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4AAE4A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Best is</a:t>
            </a:r>
          </a:p>
          <a:p>
            <a:pPr>
              <a:defRPr/>
            </a:pPr>
            <a:r>
              <a:rPr lang="en-US" altLang="ja-JP" sz="3200" b="1" dirty="0" err="1">
                <a:solidFill>
                  <a:srgbClr val="4AAE4A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HFmod</a:t>
            </a:r>
            <a:endParaRPr lang="en-US" altLang="ja-JP" sz="3200" b="1" dirty="0">
              <a:solidFill>
                <a:srgbClr val="4AAE4A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 charset="0"/>
            </a:endParaRP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63EBFEDA-A43F-7C94-604A-5111DFD65798}"/>
              </a:ext>
            </a:extLst>
          </p:cNvPr>
          <p:cNvSpPr>
            <a:spLocks/>
          </p:cNvSpPr>
          <p:nvPr/>
        </p:nvSpPr>
        <p:spPr bwMode="auto">
          <a:xfrm>
            <a:off x="19028419" y="19611613"/>
            <a:ext cx="4392488" cy="147732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Some are completely missed due to limited duty factor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CC5BBEB4-AC46-DB75-DCDD-2F931EE46DB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8452355" y="17451373"/>
            <a:ext cx="648072" cy="21602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73A7DC95-C010-CDFD-A77B-6E0629FCC92A}"/>
              </a:ext>
            </a:extLst>
          </p:cNvPr>
          <p:cNvCxnSpPr>
            <a:cxnSpLocks/>
          </p:cNvCxnSpPr>
          <p:nvPr/>
        </p:nvCxnSpPr>
        <p:spPr bwMode="auto">
          <a:xfrm flipV="1">
            <a:off x="17156211" y="18819525"/>
            <a:ext cx="288032" cy="6480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Rectangle 19">
            <a:extLst>
              <a:ext uri="{FF2B5EF4-FFF2-40B4-BE49-F238E27FC236}">
                <a16:creationId xmlns:a16="http://schemas.microsoft.com/office/drawing/2014/main" id="{DA3E5BD9-5725-25C2-728D-567E4DA0ECAC}"/>
              </a:ext>
            </a:extLst>
          </p:cNvPr>
          <p:cNvSpPr>
            <a:spLocks/>
          </p:cNvSpPr>
          <p:nvPr/>
        </p:nvSpPr>
        <p:spPr bwMode="auto">
          <a:xfrm>
            <a:off x="15356011" y="19395589"/>
            <a:ext cx="3528392" cy="147732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Single detector detections cannot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 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localize</a:t>
            </a:r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8C622B1E-D651-075E-E120-2D29BE03BC09}"/>
              </a:ext>
            </a:extLst>
          </p:cNvPr>
          <p:cNvSpPr>
            <a:spLocks/>
          </p:cNvSpPr>
          <p:nvPr/>
        </p:nvSpPr>
        <p:spPr bwMode="auto">
          <a:xfrm>
            <a:off x="16364123" y="18099445"/>
            <a:ext cx="650819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BD00BD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</a:t>
            </a:r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BDFDD475-BECF-402E-0CA2-D2773E8EB47F}"/>
              </a:ext>
            </a:extLst>
          </p:cNvPr>
          <p:cNvSpPr>
            <a:spLocks/>
          </p:cNvSpPr>
          <p:nvPr/>
        </p:nvSpPr>
        <p:spPr bwMode="auto">
          <a:xfrm>
            <a:off x="15500027" y="17595389"/>
            <a:ext cx="962892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08C0C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</a:t>
            </a:r>
          </a:p>
        </p:txBody>
      </p:sp>
      <p:sp>
        <p:nvSpPr>
          <p:cNvPr id="41" name="Rectangle 19">
            <a:extLst>
              <a:ext uri="{FF2B5EF4-FFF2-40B4-BE49-F238E27FC236}">
                <a16:creationId xmlns:a16="http://schemas.microsoft.com/office/drawing/2014/main" id="{0AB9B3FD-3D75-D62B-BCC9-44F961CD2EDA}"/>
              </a:ext>
            </a:extLst>
          </p:cNvPr>
          <p:cNvSpPr>
            <a:spLocks/>
          </p:cNvSpPr>
          <p:nvPr/>
        </p:nvSpPr>
        <p:spPr bwMode="auto">
          <a:xfrm>
            <a:off x="13411795" y="17379365"/>
            <a:ext cx="1305935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HLVK</a:t>
            </a: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1DD2835-3734-0B1D-6039-979FD7B42E51}"/>
              </a:ext>
            </a:extLst>
          </p:cNvPr>
          <p:cNvCxnSpPr>
            <a:cxnSpLocks/>
          </p:cNvCxnSpPr>
          <p:nvPr/>
        </p:nvCxnSpPr>
        <p:spPr bwMode="auto">
          <a:xfrm flipH="1">
            <a:off x="16724163" y="16731293"/>
            <a:ext cx="288032" cy="4965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Rectangle 19">
            <a:extLst>
              <a:ext uri="{FF2B5EF4-FFF2-40B4-BE49-F238E27FC236}">
                <a16:creationId xmlns:a16="http://schemas.microsoft.com/office/drawing/2014/main" id="{43703EA0-A156-7509-5506-E71FA338A023}"/>
              </a:ext>
            </a:extLst>
          </p:cNvPr>
          <p:cNvSpPr>
            <a:spLocks/>
          </p:cNvSpPr>
          <p:nvPr/>
        </p:nvSpPr>
        <p:spPr bwMode="auto">
          <a:xfrm>
            <a:off x="17084203" y="16371254"/>
            <a:ext cx="6048672" cy="49244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HLVK covers 90+% of events</a:t>
            </a:r>
          </a:p>
        </p:txBody>
      </p:sp>
      <p:sp>
        <p:nvSpPr>
          <p:cNvPr id="47" name="Rectangle 19">
            <a:extLst>
              <a:ext uri="{FF2B5EF4-FFF2-40B4-BE49-F238E27FC236}">
                <a16:creationId xmlns:a16="http://schemas.microsoft.com/office/drawing/2014/main" id="{0C02FFAE-9CCD-293B-EEE9-ADA87C5F975F}"/>
              </a:ext>
            </a:extLst>
          </p:cNvPr>
          <p:cNvSpPr>
            <a:spLocks/>
          </p:cNvSpPr>
          <p:nvPr/>
        </p:nvSpPr>
        <p:spPr bwMode="auto">
          <a:xfrm>
            <a:off x="5850955" y="24292133"/>
            <a:ext cx="650819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BD00BD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</a:t>
            </a:r>
          </a:p>
        </p:txBody>
      </p:sp>
      <p:sp>
        <p:nvSpPr>
          <p:cNvPr id="48" name="Rectangle 19">
            <a:extLst>
              <a:ext uri="{FF2B5EF4-FFF2-40B4-BE49-F238E27FC236}">
                <a16:creationId xmlns:a16="http://schemas.microsoft.com/office/drawing/2014/main" id="{6D36BBEB-F81A-73E0-A407-A9B17A46E26D}"/>
              </a:ext>
            </a:extLst>
          </p:cNvPr>
          <p:cNvSpPr>
            <a:spLocks/>
          </p:cNvSpPr>
          <p:nvPr/>
        </p:nvSpPr>
        <p:spPr bwMode="auto">
          <a:xfrm>
            <a:off x="5130875" y="25444261"/>
            <a:ext cx="962892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08C0C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</a:t>
            </a:r>
          </a:p>
        </p:txBody>
      </p:sp>
      <p:sp>
        <p:nvSpPr>
          <p:cNvPr id="49" name="Rectangle 19">
            <a:extLst>
              <a:ext uri="{FF2B5EF4-FFF2-40B4-BE49-F238E27FC236}">
                <a16:creationId xmlns:a16="http://schemas.microsoft.com/office/drawing/2014/main" id="{2B70803A-8599-8912-F7A2-6069F88B39B2}"/>
              </a:ext>
            </a:extLst>
          </p:cNvPr>
          <p:cNvSpPr>
            <a:spLocks/>
          </p:cNvSpPr>
          <p:nvPr/>
        </p:nvSpPr>
        <p:spPr bwMode="auto">
          <a:xfrm>
            <a:off x="3176868" y="25804301"/>
            <a:ext cx="1305935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HLVK</a:t>
            </a:r>
          </a:p>
        </p:txBody>
      </p:sp>
      <p:sp>
        <p:nvSpPr>
          <p:cNvPr id="50" name="Rectangle 19">
            <a:extLst>
              <a:ext uri="{FF2B5EF4-FFF2-40B4-BE49-F238E27FC236}">
                <a16:creationId xmlns:a16="http://schemas.microsoft.com/office/drawing/2014/main" id="{0AB9826F-0E84-A703-34F4-2DCB291D7108}"/>
              </a:ext>
            </a:extLst>
          </p:cNvPr>
          <p:cNvSpPr>
            <a:spLocks/>
          </p:cNvSpPr>
          <p:nvPr/>
        </p:nvSpPr>
        <p:spPr bwMode="auto">
          <a:xfrm>
            <a:off x="1602483" y="24796189"/>
            <a:ext cx="2117567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rgbClr val="FFA2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GW170817</a:t>
            </a:r>
          </a:p>
        </p:txBody>
      </p:sp>
      <p:sp>
        <p:nvSpPr>
          <p:cNvPr id="51" name="Rectangle 19">
            <a:extLst>
              <a:ext uri="{FF2B5EF4-FFF2-40B4-BE49-F238E27FC236}">
                <a16:creationId xmlns:a16="http://schemas.microsoft.com/office/drawing/2014/main" id="{3F6254F1-BC8B-A06C-4AF4-6685A2410A06}"/>
              </a:ext>
            </a:extLst>
          </p:cNvPr>
          <p:cNvSpPr>
            <a:spLocks/>
          </p:cNvSpPr>
          <p:nvPr/>
        </p:nvSpPr>
        <p:spPr bwMode="auto">
          <a:xfrm>
            <a:off x="1890515" y="22923981"/>
            <a:ext cx="2117567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rgbClr val="BFBF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GW190425</a:t>
            </a:r>
          </a:p>
        </p:txBody>
      </p:sp>
      <p:sp>
        <p:nvSpPr>
          <p:cNvPr id="52" name="Rectangle 19">
            <a:extLst>
              <a:ext uri="{FF2B5EF4-FFF2-40B4-BE49-F238E27FC236}">
                <a16:creationId xmlns:a16="http://schemas.microsoft.com/office/drawing/2014/main" id="{A9045068-E174-0477-07AC-4CDA9B174680}"/>
              </a:ext>
            </a:extLst>
          </p:cNvPr>
          <p:cNvSpPr>
            <a:spLocks/>
          </p:cNvSpPr>
          <p:nvPr/>
        </p:nvSpPr>
        <p:spPr bwMode="auto">
          <a:xfrm>
            <a:off x="1530475" y="23572053"/>
            <a:ext cx="263591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1</a:t>
            </a:r>
            <a:r>
              <a:rPr lang="ja-JP" altLang="en-US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 </a:t>
            </a:r>
            <a:r>
              <a:rPr lang="en-US" altLang="ja-JP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m class telescope</a:t>
            </a:r>
          </a:p>
        </p:txBody>
      </p:sp>
      <p:sp>
        <p:nvSpPr>
          <p:cNvPr id="53" name="Rectangle 19">
            <a:extLst>
              <a:ext uri="{FF2B5EF4-FFF2-40B4-BE49-F238E27FC236}">
                <a16:creationId xmlns:a16="http://schemas.microsoft.com/office/drawing/2014/main" id="{D72D9449-F52A-C23A-CC94-F406C883041C}"/>
              </a:ext>
            </a:extLst>
          </p:cNvPr>
          <p:cNvSpPr>
            <a:spLocks/>
          </p:cNvSpPr>
          <p:nvPr/>
        </p:nvSpPr>
        <p:spPr bwMode="auto">
          <a:xfrm>
            <a:off x="3618707" y="24292133"/>
            <a:ext cx="1269578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4</a:t>
            </a:r>
            <a:r>
              <a:rPr lang="ja-JP" altLang="en-US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 </a:t>
            </a:r>
            <a:r>
              <a:rPr lang="en-US" altLang="ja-JP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m class</a:t>
            </a:r>
          </a:p>
        </p:txBody>
      </p:sp>
      <p:sp>
        <p:nvSpPr>
          <p:cNvPr id="54" name="Rectangle 19">
            <a:extLst>
              <a:ext uri="{FF2B5EF4-FFF2-40B4-BE49-F238E27FC236}">
                <a16:creationId xmlns:a16="http://schemas.microsoft.com/office/drawing/2014/main" id="{FCC89005-22F9-4CAB-8535-FE7707DFAF0D}"/>
              </a:ext>
            </a:extLst>
          </p:cNvPr>
          <p:cNvSpPr>
            <a:spLocks/>
          </p:cNvSpPr>
          <p:nvPr/>
        </p:nvSpPr>
        <p:spPr bwMode="auto">
          <a:xfrm>
            <a:off x="5130875" y="25084221"/>
            <a:ext cx="1269578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8</a:t>
            </a:r>
            <a:r>
              <a:rPr lang="ja-JP" altLang="en-US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 </a:t>
            </a:r>
            <a:r>
              <a:rPr lang="en-US" altLang="ja-JP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m class</a:t>
            </a:r>
          </a:p>
        </p:txBody>
      </p:sp>
      <p:sp>
        <p:nvSpPr>
          <p:cNvPr id="56" name="矢印: 左 55">
            <a:extLst>
              <a:ext uri="{FF2B5EF4-FFF2-40B4-BE49-F238E27FC236}">
                <a16:creationId xmlns:a16="http://schemas.microsoft.com/office/drawing/2014/main" id="{8E0B6539-8BB9-F642-FFE1-C7E97A22F4B9}"/>
              </a:ext>
            </a:extLst>
          </p:cNvPr>
          <p:cNvSpPr/>
          <p:nvPr/>
        </p:nvSpPr>
        <p:spPr bwMode="auto">
          <a:xfrm rot="19583515">
            <a:off x="2645387" y="25266558"/>
            <a:ext cx="661552" cy="648072"/>
          </a:xfrm>
          <a:prstGeom prst="leftArrow">
            <a:avLst>
              <a:gd name="adj1" fmla="val 50000"/>
              <a:gd name="adj2" fmla="val 50000"/>
            </a:avLst>
          </a:prstGeom>
          <a:noFill/>
          <a:ln w="25400" cap="flat" cmpd="sng" algn="ctr">
            <a:solidFill>
              <a:srgbClr val="0F6DA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657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7" name="Rectangle 19">
            <a:extLst>
              <a:ext uri="{FF2B5EF4-FFF2-40B4-BE49-F238E27FC236}">
                <a16:creationId xmlns:a16="http://schemas.microsoft.com/office/drawing/2014/main" id="{97EDB828-521F-5700-B221-893EE2EE8FF2}"/>
              </a:ext>
            </a:extLst>
          </p:cNvPr>
          <p:cNvSpPr>
            <a:spLocks/>
          </p:cNvSpPr>
          <p:nvPr/>
        </p:nvSpPr>
        <p:spPr bwMode="auto">
          <a:xfrm rot="475849">
            <a:off x="4221153" y="23225084"/>
            <a:ext cx="3363421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Hard to EM follow up</a:t>
            </a:r>
          </a:p>
          <a:p>
            <a:pPr>
              <a:defRPr/>
            </a:pPr>
            <a:r>
              <a:rPr lang="en-US" altLang="ja-JP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(far + not well localized)</a:t>
            </a:r>
          </a:p>
        </p:txBody>
      </p:sp>
      <p:sp>
        <p:nvSpPr>
          <p:cNvPr id="58" name="Rectangle 19">
            <a:extLst>
              <a:ext uri="{FF2B5EF4-FFF2-40B4-BE49-F238E27FC236}">
                <a16:creationId xmlns:a16="http://schemas.microsoft.com/office/drawing/2014/main" id="{C1B3D28C-7EF7-86DF-9512-0044EBEA3442}"/>
              </a:ext>
            </a:extLst>
          </p:cNvPr>
          <p:cNvSpPr>
            <a:spLocks/>
          </p:cNvSpPr>
          <p:nvPr/>
        </p:nvSpPr>
        <p:spPr bwMode="auto">
          <a:xfrm rot="1612152">
            <a:off x="1376557" y="26205734"/>
            <a:ext cx="2805896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Easy to EM follow up</a:t>
            </a:r>
          </a:p>
        </p:txBody>
      </p:sp>
      <p:sp>
        <p:nvSpPr>
          <p:cNvPr id="59" name="矢印: 左 58">
            <a:extLst>
              <a:ext uri="{FF2B5EF4-FFF2-40B4-BE49-F238E27FC236}">
                <a16:creationId xmlns:a16="http://schemas.microsoft.com/office/drawing/2014/main" id="{19BE22B8-A923-ABF4-1E78-91B213E7E726}"/>
              </a:ext>
            </a:extLst>
          </p:cNvPr>
          <p:cNvSpPr/>
          <p:nvPr/>
        </p:nvSpPr>
        <p:spPr bwMode="auto">
          <a:xfrm rot="8719216">
            <a:off x="5184476" y="23846710"/>
            <a:ext cx="661552" cy="648072"/>
          </a:xfrm>
          <a:prstGeom prst="leftArrow">
            <a:avLst>
              <a:gd name="adj1" fmla="val 50000"/>
              <a:gd name="adj2" fmla="val 50000"/>
            </a:avLst>
          </a:prstGeom>
          <a:noFill/>
          <a:ln w="25400" cap="flat" cmpd="sng" algn="ctr">
            <a:solidFill>
              <a:srgbClr val="0F6DA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657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A7C15CA8-7F01-FCAE-D698-C35857E66F8B}"/>
              </a:ext>
            </a:extLst>
          </p:cNvPr>
          <p:cNvSpPr>
            <a:spLocks/>
          </p:cNvSpPr>
          <p:nvPr/>
        </p:nvSpPr>
        <p:spPr bwMode="auto">
          <a:xfrm>
            <a:off x="7507139" y="25372253"/>
            <a:ext cx="4392488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90% below this line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E414637-7D59-E021-38BF-CEE1EDD37D4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003083" y="24652173"/>
            <a:ext cx="432048" cy="8640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C6BA1022-12D3-4114-254B-52AB42E54C3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59067" y="24940205"/>
            <a:ext cx="576064" cy="10081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247C110-BDEC-2A7A-EA59-542B5FA878F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87059" y="25300245"/>
            <a:ext cx="576064" cy="10081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9">
            <a:extLst>
              <a:ext uri="{FF2B5EF4-FFF2-40B4-BE49-F238E27FC236}">
                <a16:creationId xmlns:a16="http://schemas.microsoft.com/office/drawing/2014/main" id="{3009A6D0-DF9A-3C8E-D42D-B3FF1B276EBB}"/>
              </a:ext>
            </a:extLst>
          </p:cNvPr>
          <p:cNvSpPr>
            <a:spLocks/>
          </p:cNvSpPr>
          <p:nvPr/>
        </p:nvSpPr>
        <p:spPr bwMode="auto">
          <a:xfrm>
            <a:off x="7507139" y="25804301"/>
            <a:ext cx="4392488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median</a:t>
            </a: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7DA90EB2-7254-3D87-0952-49EF12CD81BE}"/>
              </a:ext>
            </a:extLst>
          </p:cNvPr>
          <p:cNvSpPr>
            <a:spLocks/>
          </p:cNvSpPr>
          <p:nvPr/>
        </p:nvSpPr>
        <p:spPr bwMode="auto">
          <a:xfrm>
            <a:off x="7435131" y="26164341"/>
            <a:ext cx="4392488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Lucky 10% below this line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6776E764-4430-4325-47EA-F286D9414ACB}"/>
              </a:ext>
            </a:extLst>
          </p:cNvPr>
          <p:cNvCxnSpPr>
            <a:cxnSpLocks/>
          </p:cNvCxnSpPr>
          <p:nvPr/>
        </p:nvCxnSpPr>
        <p:spPr bwMode="auto">
          <a:xfrm>
            <a:off x="11971635" y="22347917"/>
            <a:ext cx="1944216" cy="10081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19">
            <a:extLst>
              <a:ext uri="{FF2B5EF4-FFF2-40B4-BE49-F238E27FC236}">
                <a16:creationId xmlns:a16="http://schemas.microsoft.com/office/drawing/2014/main" id="{7584C20B-EADF-08B2-1887-4BA7D23FB81E}"/>
              </a:ext>
            </a:extLst>
          </p:cNvPr>
          <p:cNvSpPr>
            <a:spLocks/>
          </p:cNvSpPr>
          <p:nvPr/>
        </p:nvSpPr>
        <p:spPr bwMode="auto">
          <a:xfrm>
            <a:off x="8155211" y="20835749"/>
            <a:ext cx="4392488" cy="196977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Large fraction is not well localized in HLV case due to limited duty factor</a:t>
            </a:r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0C185489-404C-065E-5262-BB63799909E0}"/>
              </a:ext>
            </a:extLst>
          </p:cNvPr>
          <p:cNvSpPr>
            <a:spLocks/>
          </p:cNvSpPr>
          <p:nvPr/>
        </p:nvSpPr>
        <p:spPr bwMode="auto">
          <a:xfrm>
            <a:off x="17516251" y="23572053"/>
            <a:ext cx="650819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BD00BD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</a:t>
            </a:r>
          </a:p>
        </p:txBody>
      </p:sp>
      <p:sp>
        <p:nvSpPr>
          <p:cNvPr id="36" name="Rectangle 19">
            <a:extLst>
              <a:ext uri="{FF2B5EF4-FFF2-40B4-BE49-F238E27FC236}">
                <a16:creationId xmlns:a16="http://schemas.microsoft.com/office/drawing/2014/main" id="{39852DAB-EC6B-1887-5147-EB5C1E861198}"/>
              </a:ext>
            </a:extLst>
          </p:cNvPr>
          <p:cNvSpPr>
            <a:spLocks/>
          </p:cNvSpPr>
          <p:nvPr/>
        </p:nvSpPr>
        <p:spPr bwMode="auto">
          <a:xfrm>
            <a:off x="16724163" y="25588277"/>
            <a:ext cx="962892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08C0C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</a:t>
            </a:r>
          </a:p>
        </p:txBody>
      </p:sp>
      <p:sp>
        <p:nvSpPr>
          <p:cNvPr id="38" name="Rectangle 19">
            <a:extLst>
              <a:ext uri="{FF2B5EF4-FFF2-40B4-BE49-F238E27FC236}">
                <a16:creationId xmlns:a16="http://schemas.microsoft.com/office/drawing/2014/main" id="{9F81B27F-9FFC-EACB-C254-7B8CAC545721}"/>
              </a:ext>
            </a:extLst>
          </p:cNvPr>
          <p:cNvSpPr>
            <a:spLocks/>
          </p:cNvSpPr>
          <p:nvPr/>
        </p:nvSpPr>
        <p:spPr bwMode="auto">
          <a:xfrm>
            <a:off x="15211995" y="25948317"/>
            <a:ext cx="1305935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HLVK</a:t>
            </a: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0C021229-2056-FBBE-7DA3-503357C73C1C}"/>
              </a:ext>
            </a:extLst>
          </p:cNvPr>
          <p:cNvCxnSpPr>
            <a:cxnSpLocks/>
          </p:cNvCxnSpPr>
          <p:nvPr/>
        </p:nvCxnSpPr>
        <p:spPr bwMode="auto">
          <a:xfrm flipV="1">
            <a:off x="12403683" y="27308581"/>
            <a:ext cx="936104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Rectangle 19">
            <a:extLst>
              <a:ext uri="{FF2B5EF4-FFF2-40B4-BE49-F238E27FC236}">
                <a16:creationId xmlns:a16="http://schemas.microsoft.com/office/drawing/2014/main" id="{A3466957-5E5A-E71E-E115-330976E13561}"/>
              </a:ext>
            </a:extLst>
          </p:cNvPr>
          <p:cNvSpPr>
            <a:spLocks/>
          </p:cNvSpPr>
          <p:nvPr/>
        </p:nvSpPr>
        <p:spPr bwMode="auto">
          <a:xfrm>
            <a:off x="7939187" y="27668621"/>
            <a:ext cx="4608512" cy="49244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Most covered by HLVK</a:t>
            </a:r>
          </a:p>
        </p:txBody>
      </p:sp>
      <p:sp>
        <p:nvSpPr>
          <p:cNvPr id="62" name="Rectangle 19">
            <a:extLst>
              <a:ext uri="{FF2B5EF4-FFF2-40B4-BE49-F238E27FC236}">
                <a16:creationId xmlns:a16="http://schemas.microsoft.com/office/drawing/2014/main" id="{3E836571-309B-9C10-6B93-066E3C60A4B1}"/>
              </a:ext>
            </a:extLst>
          </p:cNvPr>
          <p:cNvSpPr>
            <a:spLocks/>
          </p:cNvSpPr>
          <p:nvPr/>
        </p:nvSpPr>
        <p:spPr bwMode="auto">
          <a:xfrm>
            <a:off x="5346899" y="30757415"/>
            <a:ext cx="6768752" cy="147732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Probability of sky localization being &lt; 1deg</a:t>
            </a:r>
            <a:r>
              <a:rPr lang="en-US" altLang="ja-JP" sz="3200" baseline="30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2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 as a function of distance plotted up to BNS range</a:t>
            </a:r>
          </a:p>
        </p:txBody>
      </p:sp>
      <p:sp>
        <p:nvSpPr>
          <p:cNvPr id="63" name="Rectangle 19">
            <a:extLst>
              <a:ext uri="{FF2B5EF4-FFF2-40B4-BE49-F238E27FC236}">
                <a16:creationId xmlns:a16="http://schemas.microsoft.com/office/drawing/2014/main" id="{2B644FB1-524A-07A1-8E51-18E6E8AFB7C2}"/>
              </a:ext>
            </a:extLst>
          </p:cNvPr>
          <p:cNvSpPr>
            <a:spLocks/>
          </p:cNvSpPr>
          <p:nvPr/>
        </p:nvSpPr>
        <p:spPr bwMode="auto">
          <a:xfrm>
            <a:off x="2250555" y="30829422"/>
            <a:ext cx="650819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BD00BD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</a:t>
            </a:r>
          </a:p>
        </p:txBody>
      </p:sp>
      <p:sp>
        <p:nvSpPr>
          <p:cNvPr id="3072" name="Rectangle 19">
            <a:extLst>
              <a:ext uri="{FF2B5EF4-FFF2-40B4-BE49-F238E27FC236}">
                <a16:creationId xmlns:a16="http://schemas.microsoft.com/office/drawing/2014/main" id="{02B35D90-D6A2-2312-7E40-BD4F47998414}"/>
              </a:ext>
            </a:extLst>
          </p:cNvPr>
          <p:cNvSpPr>
            <a:spLocks/>
          </p:cNvSpPr>
          <p:nvPr/>
        </p:nvSpPr>
        <p:spPr bwMode="auto">
          <a:xfrm>
            <a:off x="4050755" y="30037334"/>
            <a:ext cx="962892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08C0C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</a:t>
            </a:r>
          </a:p>
        </p:txBody>
      </p:sp>
      <p:sp>
        <p:nvSpPr>
          <p:cNvPr id="3073" name="Rectangle 19">
            <a:extLst>
              <a:ext uri="{FF2B5EF4-FFF2-40B4-BE49-F238E27FC236}">
                <a16:creationId xmlns:a16="http://schemas.microsoft.com/office/drawing/2014/main" id="{05491C20-D166-DA60-C0DD-6EA4416C9B24}"/>
              </a:ext>
            </a:extLst>
          </p:cNvPr>
          <p:cNvSpPr>
            <a:spLocks/>
          </p:cNvSpPr>
          <p:nvPr/>
        </p:nvSpPr>
        <p:spPr bwMode="auto">
          <a:xfrm>
            <a:off x="3762723" y="28669182"/>
            <a:ext cx="1305935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HLVK</a:t>
            </a:r>
          </a:p>
        </p:txBody>
      </p:sp>
      <p:sp>
        <p:nvSpPr>
          <p:cNvPr id="3076" name="Rectangle 19">
            <a:extLst>
              <a:ext uri="{FF2B5EF4-FFF2-40B4-BE49-F238E27FC236}">
                <a16:creationId xmlns:a16="http://schemas.microsoft.com/office/drawing/2014/main" id="{53858501-47FC-3AAB-CE8B-78DBD96D8635}"/>
              </a:ext>
            </a:extLst>
          </p:cNvPr>
          <p:cNvSpPr>
            <a:spLocks/>
          </p:cNvSpPr>
          <p:nvPr/>
        </p:nvSpPr>
        <p:spPr bwMode="auto">
          <a:xfrm>
            <a:off x="15139987" y="30901430"/>
            <a:ext cx="962892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08C0C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</a:t>
            </a:r>
          </a:p>
        </p:txBody>
      </p:sp>
      <p:sp>
        <p:nvSpPr>
          <p:cNvPr id="3079" name="Rectangle 19">
            <a:extLst>
              <a:ext uri="{FF2B5EF4-FFF2-40B4-BE49-F238E27FC236}">
                <a16:creationId xmlns:a16="http://schemas.microsoft.com/office/drawing/2014/main" id="{D679EEDD-4A69-A097-07DD-1A9A28E82DF8}"/>
              </a:ext>
            </a:extLst>
          </p:cNvPr>
          <p:cNvSpPr>
            <a:spLocks/>
          </p:cNvSpPr>
          <p:nvPr/>
        </p:nvSpPr>
        <p:spPr bwMode="auto">
          <a:xfrm>
            <a:off x="13843843" y="31693518"/>
            <a:ext cx="650819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BD00BD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</a:t>
            </a:r>
          </a:p>
        </p:txBody>
      </p:sp>
      <p:sp>
        <p:nvSpPr>
          <p:cNvPr id="3081" name="Rectangle 19">
            <a:extLst>
              <a:ext uri="{FF2B5EF4-FFF2-40B4-BE49-F238E27FC236}">
                <a16:creationId xmlns:a16="http://schemas.microsoft.com/office/drawing/2014/main" id="{C21E8EA9-98EA-36A0-D93B-57B9960A6E03}"/>
              </a:ext>
            </a:extLst>
          </p:cNvPr>
          <p:cNvSpPr>
            <a:spLocks/>
          </p:cNvSpPr>
          <p:nvPr/>
        </p:nvSpPr>
        <p:spPr bwMode="auto">
          <a:xfrm>
            <a:off x="13915851" y="28669182"/>
            <a:ext cx="1305935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HLVK</a:t>
            </a:r>
          </a:p>
        </p:txBody>
      </p:sp>
      <p:sp>
        <p:nvSpPr>
          <p:cNvPr id="3084" name="Rectangle 19">
            <a:extLst>
              <a:ext uri="{FF2B5EF4-FFF2-40B4-BE49-F238E27FC236}">
                <a16:creationId xmlns:a16="http://schemas.microsoft.com/office/drawing/2014/main" id="{C2BEA4C4-555A-2DE9-1E53-A4E6359E32F0}"/>
              </a:ext>
            </a:extLst>
          </p:cNvPr>
          <p:cNvSpPr>
            <a:spLocks/>
          </p:cNvSpPr>
          <p:nvPr/>
        </p:nvSpPr>
        <p:spPr bwMode="auto">
          <a:xfrm>
            <a:off x="15284003" y="28893094"/>
            <a:ext cx="2808312" cy="147732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FFA2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Best is</a:t>
            </a:r>
          </a:p>
          <a:p>
            <a:pPr>
              <a:defRPr/>
            </a:pPr>
            <a:r>
              <a:rPr lang="en-US" altLang="ja-JP" sz="3200" b="1" dirty="0">
                <a:solidFill>
                  <a:srgbClr val="FFA2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BB40 due to BNS range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sym typeface="Helvetica Neue Light" charset="0"/>
            </a:endParaRPr>
          </a:p>
        </p:txBody>
      </p:sp>
      <p:cxnSp>
        <p:nvCxnSpPr>
          <p:cNvPr id="3085" name="直線矢印コネクタ 3084">
            <a:extLst>
              <a:ext uri="{FF2B5EF4-FFF2-40B4-BE49-F238E27FC236}">
                <a16:creationId xmlns:a16="http://schemas.microsoft.com/office/drawing/2014/main" id="{7A4DB861-FFCD-0240-1D21-78C234A0233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3051755" y="30109342"/>
            <a:ext cx="504056" cy="33123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88" name="Rectangle 19">
            <a:extLst>
              <a:ext uri="{FF2B5EF4-FFF2-40B4-BE49-F238E27FC236}">
                <a16:creationId xmlns:a16="http://schemas.microsoft.com/office/drawing/2014/main" id="{89DFD423-4A8D-3D9D-7312-8991EAC592F3}"/>
              </a:ext>
            </a:extLst>
          </p:cNvPr>
          <p:cNvSpPr>
            <a:spLocks/>
          </p:cNvSpPr>
          <p:nvPr/>
        </p:nvSpPr>
        <p:spPr bwMode="auto">
          <a:xfrm>
            <a:off x="13051755" y="33421710"/>
            <a:ext cx="7848872" cy="49244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Probability of 2+ detector event</a:t>
            </a:r>
          </a:p>
        </p:txBody>
      </p:sp>
      <p:sp>
        <p:nvSpPr>
          <p:cNvPr id="3090" name="テキスト ボックス 252">
            <a:extLst>
              <a:ext uri="{FF2B5EF4-FFF2-40B4-BE49-F238E27FC236}">
                <a16:creationId xmlns:a16="http://schemas.microsoft.com/office/drawing/2014/main" id="{A255482E-E809-EFF4-285A-1934FD84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71" y="15646524"/>
            <a:ext cx="200182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We usually assume a 100% single detector duty factor (left plots) but reducing it to, e.g., 80% (right plots) significantly alters the sky localization distribution across the sky.</a:t>
            </a:r>
          </a:p>
        </p:txBody>
      </p:sp>
      <p:graphicFrame>
        <p:nvGraphicFramePr>
          <p:cNvPr id="3091" name="表 3090">
            <a:extLst>
              <a:ext uri="{FF2B5EF4-FFF2-40B4-BE49-F238E27FC236}">
                <a16:creationId xmlns:a16="http://schemas.microsoft.com/office/drawing/2014/main" id="{DE456861-68A3-A423-FFC9-762AE0492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586758"/>
              </p:ext>
            </p:extLst>
          </p:nvPr>
        </p:nvGraphicFramePr>
        <p:xfrm>
          <a:off x="738387" y="34581726"/>
          <a:ext cx="21386377" cy="798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0959">
                  <a:extLst>
                    <a:ext uri="{9D8B030D-6E8A-4147-A177-3AD203B41FA5}">
                      <a16:colId xmlns:a16="http://schemas.microsoft.com/office/drawing/2014/main" val="3326838174"/>
                    </a:ext>
                  </a:extLst>
                </a:gridCol>
                <a:gridCol w="2212384">
                  <a:extLst>
                    <a:ext uri="{9D8B030D-6E8A-4147-A177-3AD203B41FA5}">
                      <a16:colId xmlns:a16="http://schemas.microsoft.com/office/drawing/2014/main" val="1003793316"/>
                    </a:ext>
                  </a:extLst>
                </a:gridCol>
                <a:gridCol w="2359876">
                  <a:extLst>
                    <a:ext uri="{9D8B030D-6E8A-4147-A177-3AD203B41FA5}">
                      <a16:colId xmlns:a16="http://schemas.microsoft.com/office/drawing/2014/main" val="3668232332"/>
                    </a:ext>
                  </a:extLst>
                </a:gridCol>
                <a:gridCol w="2286130">
                  <a:extLst>
                    <a:ext uri="{9D8B030D-6E8A-4147-A177-3AD203B41FA5}">
                      <a16:colId xmlns:a16="http://schemas.microsoft.com/office/drawing/2014/main" val="2705051934"/>
                    </a:ext>
                  </a:extLst>
                </a:gridCol>
                <a:gridCol w="2212384">
                  <a:extLst>
                    <a:ext uri="{9D8B030D-6E8A-4147-A177-3AD203B41FA5}">
                      <a16:colId xmlns:a16="http://schemas.microsoft.com/office/drawing/2014/main" val="1789385519"/>
                    </a:ext>
                  </a:extLst>
                </a:gridCol>
                <a:gridCol w="2286130">
                  <a:extLst>
                    <a:ext uri="{9D8B030D-6E8A-4147-A177-3AD203B41FA5}">
                      <a16:colId xmlns:a16="http://schemas.microsoft.com/office/drawing/2014/main" val="2797060655"/>
                    </a:ext>
                  </a:extLst>
                </a:gridCol>
                <a:gridCol w="2286130">
                  <a:extLst>
                    <a:ext uri="{9D8B030D-6E8A-4147-A177-3AD203B41FA5}">
                      <a16:colId xmlns:a16="http://schemas.microsoft.com/office/drawing/2014/main" val="2804923928"/>
                    </a:ext>
                  </a:extLst>
                </a:gridCol>
                <a:gridCol w="2212384">
                  <a:extLst>
                    <a:ext uri="{9D8B030D-6E8A-4147-A177-3AD203B41FA5}">
                      <a16:colId xmlns:a16="http://schemas.microsoft.com/office/drawing/2014/main" val="423865413"/>
                    </a:ext>
                  </a:extLst>
                </a:gridCol>
              </a:tblGrid>
              <a:tr h="366586"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solidFill>
                            <a:srgbClr val="BD00BD"/>
                          </a:solidFill>
                        </a:rPr>
                        <a:t>HL</a:t>
                      </a:r>
                      <a:endParaRPr kumimoji="1" lang="ja-JP" altLang="en-US" sz="3600" b="1" dirty="0">
                        <a:solidFill>
                          <a:srgbClr val="BD00B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>
                          <a:solidFill>
                            <a:srgbClr val="08C0C0"/>
                          </a:solidFill>
                        </a:rPr>
                        <a:t>HLV</a:t>
                      </a:r>
                      <a:endParaRPr kumimoji="1" lang="ja-JP" altLang="en-US" sz="3600" b="1" dirty="0">
                        <a:solidFill>
                          <a:srgbClr val="08C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 err="1"/>
                        <a:t>bKAGRA</a:t>
                      </a:r>
                      <a:endParaRPr kumimoji="1" lang="ja-JP" alt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solidFill>
                            <a:srgbClr val="FFA200"/>
                          </a:solidFill>
                        </a:rPr>
                        <a:t>BB40</a:t>
                      </a:r>
                      <a:endParaRPr kumimoji="1" lang="ja-JP" altLang="en-US" sz="3600" b="1" dirty="0">
                        <a:solidFill>
                          <a:srgbClr val="FFA2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 err="1">
                          <a:solidFill>
                            <a:srgbClr val="4AAE4A"/>
                          </a:solidFill>
                        </a:rPr>
                        <a:t>HFmod</a:t>
                      </a:r>
                      <a:endParaRPr kumimoji="1" lang="ja-JP" altLang="en-US" sz="3600" b="1" dirty="0">
                        <a:solidFill>
                          <a:srgbClr val="4AAE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solidFill>
                            <a:srgbClr val="0F6DAF"/>
                          </a:solidFill>
                        </a:rPr>
                        <a:t>HF2k</a:t>
                      </a:r>
                      <a:endParaRPr kumimoji="1" lang="ja-JP" altLang="en-US" sz="3600" b="1" dirty="0">
                        <a:solidFill>
                          <a:srgbClr val="0F6DA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solidFill>
                            <a:srgbClr val="9567BD"/>
                          </a:solidFill>
                        </a:rPr>
                        <a:t>HF3k</a:t>
                      </a:r>
                      <a:endParaRPr kumimoji="1" lang="ja-JP" altLang="en-US" sz="3600" b="1" dirty="0">
                        <a:solidFill>
                          <a:srgbClr val="9567B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00514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r>
                        <a:rPr kumimoji="1" lang="en-US" altLang="ja-JP" sz="3600" b="1" dirty="0"/>
                        <a:t>BNS range</a:t>
                      </a:r>
                      <a:endParaRPr kumimoji="1" lang="ja-JP" alt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670 Mpc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/>
                        <a:t>273 Mpc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152 Mpc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153 Mpc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133 Mpc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109 Mpc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104 Mpc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666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3600" b="1" dirty="0"/>
                        <a:t>Median localization </a:t>
                      </a:r>
                      <a:r>
                        <a:rPr kumimoji="1" lang="en-US" altLang="ja-JP" sz="3600" b="0" baseline="30000" dirty="0"/>
                        <a:t>[1]</a:t>
                      </a:r>
                      <a:endParaRPr kumimoji="1" lang="ja-JP" altLang="en-US" sz="3600" b="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10.6 deg</a:t>
                      </a:r>
                      <a:r>
                        <a:rPr kumimoji="1" lang="en-US" altLang="ja-JP" sz="3600" baseline="30000" dirty="0"/>
                        <a:t>2</a:t>
                      </a:r>
                      <a:endParaRPr kumimoji="1" lang="ja-JP" altLang="en-US" sz="3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66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600" dirty="0"/>
                        <a:t>0.55 deg</a:t>
                      </a:r>
                      <a:r>
                        <a:rPr kumimoji="1" lang="en-US" altLang="ja-JP" sz="3600" baseline="30000" dirty="0"/>
                        <a:t>2</a:t>
                      </a:r>
                      <a:endParaRPr kumimoji="1" lang="ja-JP" altLang="en-US" sz="3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66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600" dirty="0"/>
                        <a:t>0.37 deg</a:t>
                      </a:r>
                      <a:r>
                        <a:rPr kumimoji="1" lang="en-US" altLang="ja-JP" sz="3600" baseline="30000" dirty="0"/>
                        <a:t>2</a:t>
                      </a:r>
                      <a:endParaRPr kumimoji="1" lang="ja-JP" altLang="en-US" sz="3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66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600" dirty="0"/>
                        <a:t>0.28 deg</a:t>
                      </a:r>
                      <a:r>
                        <a:rPr kumimoji="1" lang="en-US" altLang="ja-JP" sz="3600" baseline="30000" dirty="0"/>
                        <a:t>2</a:t>
                      </a:r>
                      <a:endParaRPr kumimoji="1" lang="ja-JP" altLang="en-US" sz="3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66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600" dirty="0"/>
                        <a:t>0.23 deg</a:t>
                      </a:r>
                      <a:r>
                        <a:rPr kumimoji="1" lang="en-US" altLang="ja-JP" sz="3600" baseline="30000" dirty="0"/>
                        <a:t>2</a:t>
                      </a:r>
                      <a:endParaRPr kumimoji="1" lang="ja-JP" altLang="en-US" sz="3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66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600" dirty="0"/>
                        <a:t>0.27 deg</a:t>
                      </a:r>
                      <a:r>
                        <a:rPr kumimoji="1" lang="en-US" altLang="ja-JP" sz="3600" baseline="30000" dirty="0"/>
                        <a:t>2</a:t>
                      </a:r>
                      <a:endParaRPr kumimoji="1" lang="ja-JP" altLang="en-US" sz="3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66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600" dirty="0"/>
                        <a:t>0.30 deg</a:t>
                      </a:r>
                      <a:r>
                        <a:rPr kumimoji="1" lang="en-US" altLang="ja-JP" sz="3600" baseline="30000" dirty="0"/>
                        <a:t>2</a:t>
                      </a:r>
                      <a:endParaRPr kumimoji="1" lang="ja-JP" altLang="en-US" sz="3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463324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r>
                        <a:rPr kumimoji="1" lang="en-US" altLang="ja-JP" sz="3600" b="1" dirty="0"/>
                        <a:t>&lt; 10 deg</a:t>
                      </a:r>
                      <a:r>
                        <a:rPr kumimoji="1" lang="en-US" altLang="ja-JP" sz="3600" b="1" baseline="30000" dirty="0"/>
                        <a:t>2 </a:t>
                      </a:r>
                      <a:r>
                        <a:rPr kumimoji="1" lang="en-US" altLang="ja-JP" sz="3600" b="1" dirty="0"/>
                        <a:t>rate </a:t>
                      </a:r>
                      <a:r>
                        <a:rPr kumimoji="1" lang="en-US" altLang="ja-JP" sz="3600" b="0" baseline="30000" dirty="0"/>
                        <a:t>[2]</a:t>
                      </a:r>
                      <a:endParaRPr kumimoji="1" lang="ja-JP" alt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1.1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6.4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7.8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7.8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7.4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6.9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6.9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138891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r>
                        <a:rPr kumimoji="1" lang="en-US" altLang="ja-JP" sz="3600" b="1" dirty="0"/>
                        <a:t>&lt; 1 deg</a:t>
                      </a:r>
                      <a:r>
                        <a:rPr kumimoji="1" lang="en-US" altLang="ja-JP" sz="3600" b="1" baseline="30000" dirty="0"/>
                        <a:t>2 </a:t>
                      </a:r>
                      <a:r>
                        <a:rPr kumimoji="1" lang="en-US" altLang="ja-JP" sz="3600" b="1" dirty="0"/>
                        <a:t>rate </a:t>
                      </a:r>
                      <a:r>
                        <a:rPr kumimoji="1" lang="en-US" altLang="ja-JP" sz="3600" b="0" baseline="30000" dirty="0"/>
                        <a:t>[2]</a:t>
                      </a:r>
                      <a:endParaRPr kumimoji="1" lang="ja-JP" alt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0.04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2.1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3.1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3.2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2.9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2.5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2.5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047529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r>
                        <a:rPr kumimoji="1" lang="en-US" altLang="ja-JP" sz="3600" b="1" dirty="0"/>
                        <a:t>Post-merger rate </a:t>
                      </a:r>
                      <a:r>
                        <a:rPr kumimoji="1" lang="en-US" altLang="ja-JP" sz="3600" b="0" baseline="30000" dirty="0"/>
                        <a:t>[3]</a:t>
                      </a:r>
                      <a:endParaRPr kumimoji="1" lang="ja-JP" alt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&lt; 10</a:t>
                      </a:r>
                      <a:r>
                        <a:rPr kumimoji="1" lang="en-US" altLang="ja-JP" sz="3600" baseline="30000" dirty="0"/>
                        <a:t>-3</a:t>
                      </a:r>
                      <a:r>
                        <a:rPr kumimoji="1" lang="en-US" altLang="ja-JP" sz="3600" dirty="0"/>
                        <a:t>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&lt; 0.06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&lt; 0.1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&lt; 0.2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325468"/>
                  </a:ext>
                </a:extLst>
              </a:tr>
              <a:tr h="366586">
                <a:tc gridSpan="4">
                  <a:txBody>
                    <a:bodyPr/>
                    <a:lstStyle/>
                    <a:p>
                      <a:r>
                        <a:rPr kumimoji="1" lang="en-US" altLang="ja-JP" sz="3600" b="1" dirty="0"/>
                        <a:t>Tidal deformability</a:t>
                      </a:r>
                      <a:r>
                        <a:rPr kumimoji="1" lang="ja-JP" altLang="en-US" sz="3600" b="1" dirty="0"/>
                        <a:t> </a:t>
                      </a:r>
                      <a:r>
                        <a:rPr kumimoji="1" lang="en-US" altLang="ja-JP" sz="3600" b="1" dirty="0"/>
                        <a:t>improvement </a:t>
                      </a:r>
                      <a:r>
                        <a:rPr kumimoji="1" lang="en-US" altLang="ja-JP" sz="3200" b="1" dirty="0"/>
                        <a:t>compared with HL case</a:t>
                      </a:r>
                      <a:r>
                        <a:rPr kumimoji="1" lang="en-US" altLang="ja-JP" sz="3600" b="1" dirty="0"/>
                        <a:t> </a:t>
                      </a:r>
                      <a:r>
                        <a:rPr kumimoji="1" lang="en-US" altLang="ja-JP" sz="3600" b="0" baseline="30000" dirty="0"/>
                        <a:t>[4]</a:t>
                      </a:r>
                      <a:endParaRPr kumimoji="1" lang="ja-JP" alt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~25%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~55%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~45%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~30%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621574"/>
                  </a:ext>
                </a:extLst>
              </a:tr>
              <a:tr h="299392">
                <a:tc rowSpan="2" gridSpan="3">
                  <a:txBody>
                    <a:bodyPr/>
                    <a:lstStyle/>
                    <a:p>
                      <a:r>
                        <a:rPr kumimoji="1" lang="en-US" altLang="ja-JP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[1] At 135 Mpc, for 100% duty factor case</a:t>
                      </a:r>
                    </a:p>
                    <a:p>
                      <a:r>
                        <a:rPr kumimoji="1" lang="en-US" altLang="ja-JP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[2] Detection rate for 80% duty factor case</a:t>
                      </a:r>
                    </a:p>
                    <a:p>
                      <a:r>
                        <a:rPr kumimoji="1" lang="en-US" altLang="ja-JP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[3] Detection rate with SNR&gt;5. Depend</a:t>
                      </a:r>
                      <a:r>
                        <a:rPr kumimoji="1" lang="ja-JP" altLang="en-US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kumimoji="1" lang="en-US" altLang="ja-JP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on</a:t>
                      </a:r>
                      <a:r>
                        <a:rPr kumimoji="1" lang="ja-JP" altLang="en-US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kumimoji="1" lang="en-US" altLang="ja-JP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neutron star equation of state and BNS event rate. See H. </a:t>
                      </a:r>
                      <a:r>
                        <a:rPr kumimoji="1" lang="en-US" altLang="ja-JP" sz="32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Tagoshi</a:t>
                      </a:r>
                      <a:r>
                        <a:rPr kumimoji="1" lang="en-US" altLang="ja-JP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&amp; S. Morisaki, </a:t>
                      </a:r>
                      <a:r>
                        <a:rPr kumimoji="1" lang="en-US" altLang="ja-JP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JGW-P2416311</a:t>
                      </a:r>
                      <a:r>
                        <a:rPr kumimoji="1" lang="en-US" altLang="ja-JP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for details.</a:t>
                      </a:r>
                    </a:p>
                    <a:p>
                      <a:r>
                        <a:rPr kumimoji="1" lang="en-US" altLang="ja-JP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[4] Reduction of estimation error due to addition of KAGRA. See S. Morisaki, </a:t>
                      </a:r>
                      <a:r>
                        <a:rPr kumimoji="1" lang="en-US" altLang="ja-JP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JGW-G2516593</a:t>
                      </a:r>
                      <a:r>
                        <a:rPr kumimoji="1" lang="en-US" altLang="ja-JP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for details.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r>
                        <a:rPr kumimoji="1" lang="en-US" altLang="ja-JP" sz="3600" b="1" dirty="0"/>
                        <a:t>Which KAGRA O6 plan do you like?</a:t>
                      </a:r>
                      <a:endParaRPr kumimoji="1" lang="ja-JP" alt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0B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087108"/>
                  </a:ext>
                </a:extLst>
              </a:tr>
              <a:tr h="1295400"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77661"/>
                  </a:ext>
                </a:extLst>
              </a:tr>
            </a:tbl>
          </a:graphicData>
        </a:graphic>
      </p:graphicFrame>
      <p:sp>
        <p:nvSpPr>
          <p:cNvPr id="3" name="テキスト ボックス 211">
            <a:extLst>
              <a:ext uri="{FF2B5EF4-FFF2-40B4-BE49-F238E27FC236}">
                <a16:creationId xmlns:a16="http://schemas.microsoft.com/office/drawing/2014/main" id="{38008151-4348-60C5-6561-DFC20CF3F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8779" y="24284582"/>
            <a:ext cx="7416824" cy="1569660"/>
          </a:xfrm>
          <a:prstGeom prst="rect">
            <a:avLst/>
          </a:prstGeom>
          <a:solidFill>
            <a:srgbClr val="FF6C0C">
              <a:alpha val="70195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Methods and </a:t>
            </a:r>
          </a:p>
          <a:p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Acknowledgements</a:t>
            </a:r>
            <a:endParaRPr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テキスト ボックス 252">
            <a:extLst>
              <a:ext uri="{FF2B5EF4-FFF2-40B4-BE49-F238E27FC236}">
                <a16:creationId xmlns:a16="http://schemas.microsoft.com/office/drawing/2014/main" id="{B5E55771-49B4-E993-9C55-91A0E7C70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6771" y="25940766"/>
            <a:ext cx="7488832" cy="1683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Sky localization estimated via Fisher analysis using the </a:t>
            </a:r>
            <a:r>
              <a:rPr lang="en-US" altLang="ja-JP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IMRPhenomD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waveform for a GW170817-like binary at redshift z = 0.03 (135 Mpc), sampled over 1944 uniformly distributed combinations of source location and polarization angle [see YM+, 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PRD 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102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022008 (2018)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for details].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This was repeated for all combinations of detectors, and the resulting sky localization distributions were combined according to the network duty factor to obtain the actual sky localization distribution.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Sky localization as a function of distance was plotted using ΔΩ ∝ (SNR)</a:t>
            </a:r>
            <a:r>
              <a:rPr lang="en-US" altLang="ja-JP" sz="3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-2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∝ d², up to the BNS range (the sky-averaged distance at which a BNS signal can be detected with SNR = 8).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Event rate was estimated using O3b estimate of 105.5 /Gpc</a:t>
            </a:r>
            <a:r>
              <a:rPr lang="en-US" altLang="ja-JP" sz="3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/yr, multiplied by volume 4π/3*L</a:t>
            </a:r>
            <a:r>
              <a:rPr lang="en-US" altLang="ja-JP" sz="3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[LVK, 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PRX 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011048 (2023)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Treatment of beyond BNS range is of future work.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We would like to thank 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hlinkClick r:id="rId17"/>
              </a:rPr>
              <a:t>Masaomi Tanaka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 for his invaluable input on sky localization requirements from the perspective of optical and infrared follow-up observations.</a:t>
            </a:r>
          </a:p>
        </p:txBody>
      </p:sp>
      <p:sp>
        <p:nvSpPr>
          <p:cNvPr id="3087" name="Rectangle 19">
            <a:extLst>
              <a:ext uri="{FF2B5EF4-FFF2-40B4-BE49-F238E27FC236}">
                <a16:creationId xmlns:a16="http://schemas.microsoft.com/office/drawing/2014/main" id="{0E611450-CEDB-17D8-5AEB-0F89ABC7752E}"/>
              </a:ext>
            </a:extLst>
          </p:cNvPr>
          <p:cNvSpPr>
            <a:spLocks/>
          </p:cNvSpPr>
          <p:nvPr/>
        </p:nvSpPr>
        <p:spPr bwMode="auto">
          <a:xfrm>
            <a:off x="17084203" y="30523724"/>
            <a:ext cx="5328592" cy="196977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Detection rate can be estimated by integrating this over distance up to BNS range</a:t>
            </a:r>
          </a:p>
        </p:txBody>
      </p:sp>
      <p:sp>
        <p:nvSpPr>
          <p:cNvPr id="3089" name="テキスト ボックス 252">
            <a:extLst>
              <a:ext uri="{FF2B5EF4-FFF2-40B4-BE49-F238E27FC236}">
                <a16:creationId xmlns:a16="http://schemas.microsoft.com/office/drawing/2014/main" id="{05EC1B0F-F9C9-D96B-426D-D750D634A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4083" y="11539166"/>
            <a:ext cx="554461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3200" b="1" dirty="0">
                <a:solidFill>
                  <a:srgbClr val="BD00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A#</a:t>
            </a:r>
            <a:r>
              <a:rPr lang="en-US" altLang="ja-JP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 </a:t>
            </a:r>
            <a:r>
              <a:rPr lang="en-US" altLang="ja-JP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LIGO-T2300041</a:t>
            </a:r>
            <a:endParaRPr lang="en-US" altLang="ja-JP" sz="32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3200" b="1" dirty="0" err="1">
                <a:solidFill>
                  <a:srgbClr val="08C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AdV</a:t>
            </a:r>
            <a:r>
              <a:rPr lang="en-US" altLang="ja-JP" sz="3200" b="1" dirty="0">
                <a:solidFill>
                  <a:srgbClr val="08C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r>
              <a:rPr lang="en-US" altLang="ja-JP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 </a:t>
            </a:r>
            <a:r>
              <a:rPr lang="en-US" altLang="ja-JP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LIGO-T2000012</a:t>
            </a:r>
            <a:endParaRPr lang="en-US" altLang="ja-JP" sz="32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KAGRA upgrade options</a:t>
            </a:r>
            <a:r>
              <a:rPr lang="en-US" altLang="ja-JP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</a:p>
          <a:p>
            <a:r>
              <a:rPr lang="en-US" altLang="ja-JP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K. Komori,</a:t>
            </a:r>
            <a:br>
              <a:rPr lang="en-US" altLang="ja-JP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JGW-L2516564</a:t>
            </a:r>
            <a:endParaRPr lang="en-US" altLang="ja-JP" sz="32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092" name="直線矢印コネクタ 3091">
            <a:extLst>
              <a:ext uri="{FF2B5EF4-FFF2-40B4-BE49-F238E27FC236}">
                <a16:creationId xmlns:a16="http://schemas.microsoft.com/office/drawing/2014/main" id="{A28368BF-2646-F7FB-4B29-119D382C0D98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24563" y="10963102"/>
            <a:ext cx="3168352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94" name="直線矢印コネクタ 3093">
            <a:extLst>
              <a:ext uri="{FF2B5EF4-FFF2-40B4-BE49-F238E27FC236}">
                <a16:creationId xmlns:a16="http://schemas.microsoft.com/office/drawing/2014/main" id="{9E453F56-B270-405C-07B8-F891A2B1F5B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972635" y="11395150"/>
            <a:ext cx="3240360" cy="10081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96" name="直線矢印コネクタ 3095">
            <a:extLst>
              <a:ext uri="{FF2B5EF4-FFF2-40B4-BE49-F238E27FC236}">
                <a16:creationId xmlns:a16="http://schemas.microsoft.com/office/drawing/2014/main" id="{2C4DD34E-59C1-4F3C-06C1-8DE91F2B2AA3}"/>
              </a:ext>
            </a:extLst>
          </p:cNvPr>
          <p:cNvCxnSpPr>
            <a:cxnSpLocks/>
          </p:cNvCxnSpPr>
          <p:nvPr/>
        </p:nvCxnSpPr>
        <p:spPr bwMode="auto">
          <a:xfrm flipV="1">
            <a:off x="21404683" y="11467158"/>
            <a:ext cx="3600400" cy="12241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08" name="矢印: 左 3107">
            <a:extLst>
              <a:ext uri="{FF2B5EF4-FFF2-40B4-BE49-F238E27FC236}">
                <a16:creationId xmlns:a16="http://schemas.microsoft.com/office/drawing/2014/main" id="{CCF0CE34-564A-F4F1-6E15-C7EBF48909B0}"/>
              </a:ext>
            </a:extLst>
          </p:cNvPr>
          <p:cNvSpPr/>
          <p:nvPr/>
        </p:nvSpPr>
        <p:spPr bwMode="auto">
          <a:xfrm rot="16200000">
            <a:off x="25905183" y="18876660"/>
            <a:ext cx="792088" cy="1296144"/>
          </a:xfrm>
          <a:prstGeom prst="leftArrow">
            <a:avLst>
              <a:gd name="adj1" fmla="val 50000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657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09" name="Rectangle 19">
            <a:extLst>
              <a:ext uri="{FF2B5EF4-FFF2-40B4-BE49-F238E27FC236}">
                <a16:creationId xmlns:a16="http://schemas.microsoft.com/office/drawing/2014/main" id="{73ABCE34-014F-2A31-E783-70E9500611D8}"/>
              </a:ext>
            </a:extLst>
          </p:cNvPr>
          <p:cNvSpPr>
            <a:spLocks/>
          </p:cNvSpPr>
          <p:nvPr/>
        </p:nvSpPr>
        <p:spPr bwMode="auto">
          <a:xfrm>
            <a:off x="27165323" y="18984672"/>
            <a:ext cx="2304256" cy="98488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Adding</a:t>
            </a:r>
          </a:p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KAGRA</a:t>
            </a:r>
          </a:p>
        </p:txBody>
      </p:sp>
      <p:cxnSp>
        <p:nvCxnSpPr>
          <p:cNvPr id="3110" name="直線矢印コネクタ 3109">
            <a:extLst>
              <a:ext uri="{FF2B5EF4-FFF2-40B4-BE49-F238E27FC236}">
                <a16:creationId xmlns:a16="http://schemas.microsoft.com/office/drawing/2014/main" id="{F8F30E80-CE2D-F145-FAA3-81760F3D4A32}"/>
              </a:ext>
            </a:extLst>
          </p:cNvPr>
          <p:cNvCxnSpPr>
            <a:cxnSpLocks/>
          </p:cNvCxnSpPr>
          <p:nvPr/>
        </p:nvCxnSpPr>
        <p:spPr bwMode="auto">
          <a:xfrm flipV="1">
            <a:off x="17228219" y="27380926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rnd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12" name="直線矢印コネクタ 3111">
            <a:extLst>
              <a:ext uri="{FF2B5EF4-FFF2-40B4-BE49-F238E27FC236}">
                <a16:creationId xmlns:a16="http://schemas.microsoft.com/office/drawing/2014/main" id="{22E8AD07-4559-D2FE-E7E9-6E202FDBF620}"/>
              </a:ext>
            </a:extLst>
          </p:cNvPr>
          <p:cNvCxnSpPr>
            <a:cxnSpLocks/>
          </p:cNvCxnSpPr>
          <p:nvPr/>
        </p:nvCxnSpPr>
        <p:spPr bwMode="auto">
          <a:xfrm flipV="1">
            <a:off x="17948299" y="27380926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rnd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13" name="直線矢印コネクタ 3112">
            <a:extLst>
              <a:ext uri="{FF2B5EF4-FFF2-40B4-BE49-F238E27FC236}">
                <a16:creationId xmlns:a16="http://schemas.microsoft.com/office/drawing/2014/main" id="{EE5195B8-B1F1-0CB3-24DB-5A8F705F2EDC}"/>
              </a:ext>
            </a:extLst>
          </p:cNvPr>
          <p:cNvCxnSpPr>
            <a:cxnSpLocks/>
          </p:cNvCxnSpPr>
          <p:nvPr/>
        </p:nvCxnSpPr>
        <p:spPr bwMode="auto">
          <a:xfrm flipH="1">
            <a:off x="17948299" y="27596950"/>
            <a:ext cx="1440160" cy="72008"/>
          </a:xfrm>
          <a:prstGeom prst="straightConnector1">
            <a:avLst/>
          </a:prstGeom>
          <a:solidFill>
            <a:schemeClr val="accent1"/>
          </a:solidFill>
          <a:ln w="25400" cap="rnd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15" name="直線矢印コネクタ 3114">
            <a:extLst>
              <a:ext uri="{FF2B5EF4-FFF2-40B4-BE49-F238E27FC236}">
                <a16:creationId xmlns:a16="http://schemas.microsoft.com/office/drawing/2014/main" id="{748EBE22-4525-E819-2183-5EA56C1FDAB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7228219" y="27668958"/>
            <a:ext cx="2160240" cy="288032"/>
          </a:xfrm>
          <a:prstGeom prst="straightConnector1">
            <a:avLst/>
          </a:prstGeom>
          <a:solidFill>
            <a:schemeClr val="accent1"/>
          </a:solidFill>
          <a:ln w="25400" cap="rnd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120" name="Rectangle 19">
            <a:extLst>
              <a:ext uri="{FF2B5EF4-FFF2-40B4-BE49-F238E27FC236}">
                <a16:creationId xmlns:a16="http://schemas.microsoft.com/office/drawing/2014/main" id="{848F396F-9432-CEC4-5DD5-B54A62C6F260}"/>
              </a:ext>
            </a:extLst>
          </p:cNvPr>
          <p:cNvSpPr>
            <a:spLocks/>
          </p:cNvSpPr>
          <p:nvPr/>
        </p:nvSpPr>
        <p:spPr bwMode="auto">
          <a:xfrm>
            <a:off x="19460467" y="27742127"/>
            <a:ext cx="2539157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GRB230307A</a:t>
            </a:r>
          </a:p>
        </p:txBody>
      </p:sp>
      <p:sp>
        <p:nvSpPr>
          <p:cNvPr id="3121" name="Rectangle 19">
            <a:extLst>
              <a:ext uri="{FF2B5EF4-FFF2-40B4-BE49-F238E27FC236}">
                <a16:creationId xmlns:a16="http://schemas.microsoft.com/office/drawing/2014/main" id="{141C3FF0-D436-39EF-DC69-7A465B674847}"/>
              </a:ext>
            </a:extLst>
          </p:cNvPr>
          <p:cNvSpPr>
            <a:spLocks/>
          </p:cNvSpPr>
          <p:nvPr/>
        </p:nvSpPr>
        <p:spPr bwMode="auto">
          <a:xfrm>
            <a:off x="19460467" y="27308918"/>
            <a:ext cx="2539157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GRB211211A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467D66F-D934-5EDC-4125-E765E2366F4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645043" y="7146678"/>
            <a:ext cx="5328592" cy="906454"/>
          </a:xfrm>
          <a:prstGeom prst="rect">
            <a:avLst/>
          </a:prstGeom>
        </p:spPr>
      </p:pic>
      <p:sp>
        <p:nvSpPr>
          <p:cNvPr id="9" name="テキスト ボックス 252">
            <a:extLst>
              <a:ext uri="{FF2B5EF4-FFF2-40B4-BE49-F238E27FC236}">
                <a16:creationId xmlns:a16="http://schemas.microsoft.com/office/drawing/2014/main" id="{1FE4984F-4C67-475B-0EAF-E772B38A6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8779" y="12979326"/>
            <a:ext cx="73448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  c.f.	KAGRA O4 target (-2025): 10 Mpc</a:t>
            </a:r>
          </a:p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	KAGRA O5 target (2028?~): 25-130 Mpc</a:t>
            </a:r>
          </a:p>
        </p:txBody>
      </p:sp>
      <p:pic>
        <p:nvPicPr>
          <p:cNvPr id="14" name="図 13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AE2E349-1BFD-B121-047E-72859AEAF09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899" y="14736255"/>
            <a:ext cx="5892406" cy="4147727"/>
          </a:xfrm>
          <a:prstGeom prst="rect">
            <a:avLst/>
          </a:prstGeom>
        </p:spPr>
      </p:pic>
      <p:pic>
        <p:nvPicPr>
          <p:cNvPr id="44" name="図 43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3B86C87-3C01-5FA6-27C7-DDFC10708EE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899" y="19992839"/>
            <a:ext cx="5892406" cy="4147727"/>
          </a:xfrm>
          <a:prstGeom prst="rect">
            <a:avLst/>
          </a:prstGeom>
        </p:spPr>
      </p:pic>
      <p:pic>
        <p:nvPicPr>
          <p:cNvPr id="12" name="図 11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EE2BABB-6AE6-6CDF-F232-2ABBD2D9157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355" y="233910"/>
            <a:ext cx="2682604" cy="26826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national (Helvetica)">
      <a:majorFont>
        <a:latin typeface="Helvetica"/>
        <a:ea typeface="HG丸ｺﾞｼｯｸM-PRO"/>
        <a:cs typeface=""/>
      </a:majorFont>
      <a:minorFont>
        <a:latin typeface="Helvetica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57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57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9189</TotalTime>
  <Words>973</Words>
  <Application>Microsoft Office PowerPoint</Application>
  <PresentationFormat>ユーザー設定</PresentationFormat>
  <Paragraphs>131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Helvetica</vt:lpstr>
      <vt:lpstr>Meiryo UI</vt:lpstr>
      <vt:lpstr>游ゴシック</vt:lpstr>
      <vt:lpstr>Arial</vt:lpstr>
      <vt:lpstr>Consolas</vt:lpstr>
      <vt:lpstr>Tahoma</vt:lpstr>
      <vt:lpstr>標準デザイン</vt:lpstr>
      <vt:lpstr>PowerPoint プレゼンテーション</vt:lpstr>
    </vt:vector>
  </TitlesOfParts>
  <Company>TSUBONO-LAB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yuta</dc:creator>
  <cp:lastModifiedBy>道村　唯太</cp:lastModifiedBy>
  <cp:revision>769</cp:revision>
  <dcterms:created xsi:type="dcterms:W3CDTF">2008-01-06T16:04:07Z</dcterms:created>
  <dcterms:modified xsi:type="dcterms:W3CDTF">2025-05-02T02:23:45Z</dcterms:modified>
</cp:coreProperties>
</file>