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3pPr>
    <a:lvl4pPr marL="1493838" indent="-122238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4pPr>
    <a:lvl5pPr marL="1992313" indent="-163513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5pPr>
    <a:lvl6pPr marL="22860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6pPr>
    <a:lvl7pPr marL="27432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7pPr>
    <a:lvl8pPr marL="32004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8pPr>
    <a:lvl9pPr marL="36576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54"/>
    <a:srgbClr val="018001"/>
    <a:srgbClr val="8C2CE5"/>
    <a:srgbClr val="808000"/>
    <a:srgbClr val="96CA96"/>
    <a:srgbClr val="787878"/>
    <a:srgbClr val="DE7FDE"/>
    <a:srgbClr val="B9B9B9"/>
    <a:srgbClr val="008000"/>
    <a:srgbClr val="8E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57" autoAdjust="0"/>
    <p:restoredTop sz="93318" autoAdjust="0"/>
  </p:normalViewPr>
  <p:slideViewPr>
    <p:cSldViewPr>
      <p:cViewPr>
        <p:scale>
          <a:sx n="42" d="100"/>
          <a:sy n="42" d="100"/>
        </p:scale>
        <p:origin x="1422" y="30"/>
      </p:cViewPr>
      <p:guideLst>
        <p:guide orient="horz" pos="13484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D2368EF-C221-D6F1-10C8-CA553A379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8D645A-F220-DF4F-1237-1E3E7250B9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243E9C-C02A-42FB-B9D4-CB3DCA921ADE}" type="datetimeFigureOut">
              <a:rPr lang="ja-JP" altLang="en-US"/>
              <a:pPr>
                <a:defRPr/>
              </a:pPr>
              <a:t>2025/4/25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E8FECC5-43D9-50C9-5B36-B2E4ADAA26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843F619-8BD7-6976-C1B7-37B216C21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05E6B7-D9F4-71D3-3D7D-714A0F2F50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759A3F-4465-A326-A446-404CF3EC6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0F840F-B4D4-42AF-9697-12377B8CF6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>
            <a:extLst>
              <a:ext uri="{FF2B5EF4-FFF2-40B4-BE49-F238E27FC236}">
                <a16:creationId xmlns:a16="http://schemas.microsoft.com/office/drawing/2014/main" id="{5D924DDF-8A26-1419-5AE7-D92B7579B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>
            <a:extLst>
              <a:ext uri="{FF2B5EF4-FFF2-40B4-BE49-F238E27FC236}">
                <a16:creationId xmlns:a16="http://schemas.microsoft.com/office/drawing/2014/main" id="{18AB4D89-53F6-6C3E-5CEC-985A3F3C0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41F0F7CD-B2E9-A9DD-45D8-26D0F81F4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9D7960-1BA6-46E4-9F31-B6F9BF636B1C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736" y="13298654"/>
            <a:ext cx="25738504" cy="917509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471" y="24257650"/>
            <a:ext cx="21197034" cy="10940128"/>
          </a:xfrm>
        </p:spPr>
        <p:txBody>
          <a:bodyPr/>
          <a:lstStyle>
            <a:lvl1pPr marL="0" indent="0" algn="ctr">
              <a:buNone/>
              <a:defRPr/>
            </a:lvl1pPr>
            <a:lvl2pPr marL="498302" indent="0" algn="ctr">
              <a:buNone/>
              <a:defRPr/>
            </a:lvl2pPr>
            <a:lvl3pPr marL="996605" indent="0" algn="ctr">
              <a:buNone/>
              <a:defRPr/>
            </a:lvl3pPr>
            <a:lvl4pPr marL="1494907" indent="0" algn="ctr">
              <a:buNone/>
              <a:defRPr/>
            </a:lvl4pPr>
            <a:lvl5pPr marL="1993209" indent="0" algn="ctr">
              <a:buNone/>
              <a:defRPr/>
            </a:lvl5pPr>
            <a:lvl6pPr marL="2491511" indent="0" algn="ctr">
              <a:buNone/>
              <a:defRPr/>
            </a:lvl6pPr>
            <a:lvl7pPr marL="2989814" indent="0" algn="ctr">
              <a:buNone/>
              <a:defRPr/>
            </a:lvl7pPr>
            <a:lvl8pPr marL="3488116" indent="0" algn="ctr">
              <a:buNone/>
              <a:defRPr/>
            </a:lvl8pPr>
            <a:lvl9pPr marL="3986418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D327B-A2E1-8703-B216-E0C506780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944A1-A5CF-F7A4-9E48-692B4FCF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69AD8-FC3D-D54B-5B93-5255B9074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F4BE-F005-4E76-8868-EA52ADE034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947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4CE113-780C-F74D-BC57-91856B56D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85B265-9B13-DA07-33CA-7FDF6B155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9EA27-307A-2184-AFF8-806B70480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C0C3-BFA0-4E80-8975-D0E1EADEB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11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3945" y="1715291"/>
            <a:ext cx="6812206" cy="3652369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824" y="1715291"/>
            <a:ext cx="20271919" cy="3652369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A2968-A7AD-6926-DC19-321DABD9F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2679E-8E1F-F5EA-9A08-7237E2144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3947DA-E05A-69E5-F786-568E4C7E7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4F57A-7CCE-45D9-93F5-55DF1658D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69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F53C0E-B122-ECDF-07C2-F784E1833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4D30D-2CCE-5BB5-F22E-59E2BEF8B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F084A-4DEE-333E-C6E4-7CA213432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331B-133A-42A6-BF0D-C99DD59803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4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632" y="27508127"/>
            <a:ext cx="25738504" cy="850269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632" y="18144352"/>
            <a:ext cx="25738504" cy="9363776"/>
          </a:xfrm>
        </p:spPr>
        <p:txBody>
          <a:bodyPr anchor="b"/>
          <a:lstStyle>
            <a:lvl1pPr marL="0" indent="0">
              <a:buNone/>
              <a:defRPr sz="2200"/>
            </a:lvl1pPr>
            <a:lvl2pPr marL="498302" indent="0">
              <a:buNone/>
              <a:defRPr sz="2000"/>
            </a:lvl2pPr>
            <a:lvl3pPr marL="996605" indent="0">
              <a:buNone/>
              <a:defRPr sz="1700"/>
            </a:lvl3pPr>
            <a:lvl4pPr marL="1494907" indent="0">
              <a:buNone/>
              <a:defRPr sz="1500"/>
            </a:lvl4pPr>
            <a:lvl5pPr marL="1993209" indent="0">
              <a:buNone/>
              <a:defRPr sz="1500"/>
            </a:lvl5pPr>
            <a:lvl6pPr marL="2491511" indent="0">
              <a:buNone/>
              <a:defRPr sz="1500"/>
            </a:lvl6pPr>
            <a:lvl7pPr marL="2989814" indent="0">
              <a:buNone/>
              <a:defRPr sz="1500"/>
            </a:lvl7pPr>
            <a:lvl8pPr marL="3488116" indent="0">
              <a:buNone/>
              <a:defRPr sz="1500"/>
            </a:lvl8pPr>
            <a:lvl9pPr marL="3986418" indent="0">
              <a:buNone/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004DC-D2CB-79F1-6C54-93A29D185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6507B-0684-34F2-8316-388BE3828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D7CCE-0D89-97A4-F4BF-256C8BE9D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BAF8-C994-4772-9D09-E67B202602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40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824" y="9988142"/>
            <a:ext cx="13542063" cy="2825084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224090" y="9988142"/>
            <a:ext cx="13542062" cy="2825084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0E0F9-EA65-4A1B-F682-AB99D245F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D04E3-816D-50C2-9DA0-18CA4B71B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3C41E-5F9A-548C-95BE-929CA2EE0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9400-FEC9-4CBA-B8B7-309370CB49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098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824" y="1713576"/>
            <a:ext cx="27252328" cy="713561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824" y="9581617"/>
            <a:ext cx="13379116" cy="399491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302" indent="0">
              <a:buNone/>
              <a:defRPr sz="2200" b="1"/>
            </a:lvl2pPr>
            <a:lvl3pPr marL="996605" indent="0">
              <a:buNone/>
              <a:defRPr sz="2000" b="1"/>
            </a:lvl3pPr>
            <a:lvl4pPr marL="1494907" indent="0">
              <a:buNone/>
              <a:defRPr sz="1700" b="1"/>
            </a:lvl4pPr>
            <a:lvl5pPr marL="1993209" indent="0">
              <a:buNone/>
              <a:defRPr sz="1700" b="1"/>
            </a:lvl5pPr>
            <a:lvl6pPr marL="2491511" indent="0">
              <a:buNone/>
              <a:defRPr sz="1700" b="1"/>
            </a:lvl6pPr>
            <a:lvl7pPr marL="2989814" indent="0">
              <a:buNone/>
              <a:defRPr sz="1700" b="1"/>
            </a:lvl7pPr>
            <a:lvl8pPr marL="3488116" indent="0">
              <a:buNone/>
              <a:defRPr sz="1700" b="1"/>
            </a:lvl8pPr>
            <a:lvl9pPr marL="3986418" indent="0">
              <a:buNone/>
              <a:defRPr sz="17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824" y="13576531"/>
            <a:ext cx="13379116" cy="246641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779" y="9581617"/>
            <a:ext cx="13384372" cy="399491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302" indent="0">
              <a:buNone/>
              <a:defRPr sz="2200" b="1"/>
            </a:lvl2pPr>
            <a:lvl3pPr marL="996605" indent="0">
              <a:buNone/>
              <a:defRPr sz="2000" b="1"/>
            </a:lvl3pPr>
            <a:lvl4pPr marL="1494907" indent="0">
              <a:buNone/>
              <a:defRPr sz="1700" b="1"/>
            </a:lvl4pPr>
            <a:lvl5pPr marL="1993209" indent="0">
              <a:buNone/>
              <a:defRPr sz="1700" b="1"/>
            </a:lvl5pPr>
            <a:lvl6pPr marL="2491511" indent="0">
              <a:buNone/>
              <a:defRPr sz="1700" b="1"/>
            </a:lvl6pPr>
            <a:lvl7pPr marL="2989814" indent="0">
              <a:buNone/>
              <a:defRPr sz="1700" b="1"/>
            </a:lvl7pPr>
            <a:lvl8pPr marL="3488116" indent="0">
              <a:buNone/>
              <a:defRPr sz="1700" b="1"/>
            </a:lvl8pPr>
            <a:lvl9pPr marL="3986418" indent="0">
              <a:buNone/>
              <a:defRPr sz="17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779" y="13576531"/>
            <a:ext cx="13384372" cy="246641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EA1B05-496A-62F0-4633-C4D5942A3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05A2E6-EB42-7E08-DC62-BD038999C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4D24A2-6617-A93A-EAF2-BE6DB98EF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0432-77CF-4421-9E5D-10091370B7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595A29-7E59-64D0-9950-35BCC728F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5EFCA9-BB0C-3760-386B-E96A9CE9F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2454D2-BD06-399B-4C22-68D8FE96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A362-A6C1-4B18-BE95-F6AE37A1C0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96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2802A-EC24-33E8-D2E8-C4B8B7D4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8C8720-93DF-1910-0F59-F729A5D03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332EA8-7654-669F-3792-D1BCF4548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EC3A-B68A-4309-AD93-20365849E5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29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824" y="1704999"/>
            <a:ext cx="9962501" cy="72522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9012" y="1705000"/>
            <a:ext cx="16927140" cy="3653570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3824" y="8957251"/>
            <a:ext cx="9962501" cy="29283453"/>
          </a:xfrm>
        </p:spPr>
        <p:txBody>
          <a:bodyPr/>
          <a:lstStyle>
            <a:lvl1pPr marL="0" indent="0">
              <a:buNone/>
              <a:defRPr sz="1500"/>
            </a:lvl1pPr>
            <a:lvl2pPr marL="498302" indent="0">
              <a:buNone/>
              <a:defRPr sz="1300"/>
            </a:lvl2pPr>
            <a:lvl3pPr marL="996605" indent="0">
              <a:buNone/>
              <a:defRPr sz="1100"/>
            </a:lvl3pPr>
            <a:lvl4pPr marL="1494907" indent="0">
              <a:buNone/>
              <a:defRPr sz="1000"/>
            </a:lvl4pPr>
            <a:lvl5pPr marL="1993209" indent="0">
              <a:buNone/>
              <a:defRPr sz="1000"/>
            </a:lvl5pPr>
            <a:lvl6pPr marL="2491511" indent="0">
              <a:buNone/>
              <a:defRPr sz="1000"/>
            </a:lvl6pPr>
            <a:lvl7pPr marL="2989814" indent="0">
              <a:buNone/>
              <a:defRPr sz="1000"/>
            </a:lvl7pPr>
            <a:lvl8pPr marL="3488116" indent="0">
              <a:buNone/>
              <a:defRPr sz="1000"/>
            </a:lvl8pPr>
            <a:lvl9pPr marL="3986418" indent="0">
              <a:buNone/>
              <a:defRPr sz="10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F9A24-51E4-CC9E-2E27-0A14CE7E4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B9208-DE9B-1521-E250-29AC3893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4F695-9E91-DF27-2FFA-F13C4104F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06AE-2095-425A-BE01-7540D69FE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50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399" y="29966139"/>
            <a:ext cx="18169387" cy="35369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399" y="3825100"/>
            <a:ext cx="18169387" cy="25684772"/>
          </a:xfrm>
        </p:spPr>
        <p:txBody>
          <a:bodyPr/>
          <a:lstStyle>
            <a:lvl1pPr marL="0" indent="0">
              <a:buNone/>
              <a:defRPr sz="3500"/>
            </a:lvl1pPr>
            <a:lvl2pPr marL="498302" indent="0">
              <a:buNone/>
              <a:defRPr sz="3100"/>
            </a:lvl2pPr>
            <a:lvl3pPr marL="996605" indent="0">
              <a:buNone/>
              <a:defRPr sz="2600"/>
            </a:lvl3pPr>
            <a:lvl4pPr marL="1494907" indent="0">
              <a:buNone/>
              <a:defRPr sz="2200"/>
            </a:lvl4pPr>
            <a:lvl5pPr marL="1993209" indent="0">
              <a:buNone/>
              <a:defRPr sz="2200"/>
            </a:lvl5pPr>
            <a:lvl6pPr marL="2491511" indent="0">
              <a:buNone/>
              <a:defRPr sz="2200"/>
            </a:lvl6pPr>
            <a:lvl7pPr marL="2989814" indent="0">
              <a:buNone/>
              <a:defRPr sz="2200"/>
            </a:lvl7pPr>
            <a:lvl8pPr marL="3488116" indent="0">
              <a:buNone/>
              <a:defRPr sz="2200"/>
            </a:lvl8pPr>
            <a:lvl9pPr marL="3986418" indent="0">
              <a:buNone/>
              <a:defRPr sz="22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399" y="33503069"/>
            <a:ext cx="18169387" cy="5024089"/>
          </a:xfrm>
        </p:spPr>
        <p:txBody>
          <a:bodyPr/>
          <a:lstStyle>
            <a:lvl1pPr marL="0" indent="0">
              <a:buNone/>
              <a:defRPr sz="1500"/>
            </a:lvl1pPr>
            <a:lvl2pPr marL="498302" indent="0">
              <a:buNone/>
              <a:defRPr sz="1300"/>
            </a:lvl2pPr>
            <a:lvl3pPr marL="996605" indent="0">
              <a:buNone/>
              <a:defRPr sz="1100"/>
            </a:lvl3pPr>
            <a:lvl4pPr marL="1494907" indent="0">
              <a:buNone/>
              <a:defRPr sz="1000"/>
            </a:lvl4pPr>
            <a:lvl5pPr marL="1993209" indent="0">
              <a:buNone/>
              <a:defRPr sz="1000"/>
            </a:lvl5pPr>
            <a:lvl6pPr marL="2491511" indent="0">
              <a:buNone/>
              <a:defRPr sz="1000"/>
            </a:lvl6pPr>
            <a:lvl7pPr marL="2989814" indent="0">
              <a:buNone/>
              <a:defRPr sz="1000"/>
            </a:lvl7pPr>
            <a:lvl8pPr marL="3488116" indent="0">
              <a:buNone/>
              <a:defRPr sz="1000"/>
            </a:lvl8pPr>
            <a:lvl9pPr marL="3986418" indent="0">
              <a:buNone/>
              <a:defRPr sz="10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2CD75-E3E8-9EF9-F266-2400995A8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153C7-E3EB-69A3-F213-902123C4B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2F798-46DA-B481-708E-74199244E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85FE-AA45-4BE9-9EC9-255C44CEF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9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B80721-356F-C34C-FFA6-8F68C5F27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32" tIns="199315" rIns="398632" bIns="1993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43F753-8CF6-2BB8-CA84-4813BFA20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DEA22A-1397-F185-3C1E-3AF67BC933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79475"/>
            <a:ext cx="70659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100">
                <a:latin typeface="Helvetica" pitchFamily="34" charset="0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8063CC-CCBD-BCC8-C3B5-0AE1C9FAB4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79475"/>
            <a:ext cx="95885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100">
                <a:latin typeface="Helvetica" pitchFamily="34" charset="0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2AC908-126E-00F6-90F3-40B84363C3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9538" y="38979475"/>
            <a:ext cx="70659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100" smtClean="0"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B2EC2326-DB67-4E97-A165-B881C36BFC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2pPr>
      <a:lvl3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3pPr>
      <a:lvl4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4pPr>
      <a:lvl5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5pPr>
      <a:lvl6pPr marL="498302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6605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94907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93209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493838" indent="-1493838" algn="l" defTabSz="3986213" rtl="0" eaLnBrk="0" fontAlgn="base" hangingPunct="0">
        <a:spcBef>
          <a:spcPct val="20000"/>
        </a:spcBef>
        <a:spcAft>
          <a:spcPct val="0"/>
        </a:spcAft>
        <a:buChar char="•"/>
        <a:defRPr kumimoji="1" sz="14000">
          <a:solidFill>
            <a:schemeClr val="tx1"/>
          </a:solidFill>
          <a:latin typeface="+mn-lt"/>
          <a:ea typeface="+mn-ea"/>
          <a:cs typeface="+mn-cs"/>
        </a:defRPr>
      </a:lvl1pPr>
      <a:lvl2pPr marL="3238500" indent="-1244600" algn="l" defTabSz="3986213" rtl="0" eaLnBrk="0" fontAlgn="base" hangingPunct="0">
        <a:spcBef>
          <a:spcPct val="20000"/>
        </a:spcBef>
        <a:spcAft>
          <a:spcPct val="0"/>
        </a:spcAft>
        <a:buChar char="–"/>
        <a:defRPr kumimoji="1" sz="12200">
          <a:solidFill>
            <a:schemeClr val="tx1"/>
          </a:solidFill>
          <a:latin typeface="+mj-lt"/>
          <a:ea typeface="+mj-ea"/>
        </a:defRPr>
      </a:lvl2pPr>
      <a:lvl3pPr marL="4981575" indent="-995363" algn="l" defTabSz="3986213" rtl="0" eaLnBrk="0" fontAlgn="base" hangingPunct="0">
        <a:spcBef>
          <a:spcPct val="20000"/>
        </a:spcBef>
        <a:spcAft>
          <a:spcPct val="0"/>
        </a:spcAft>
        <a:buChar char="•"/>
        <a:defRPr kumimoji="1" sz="10500">
          <a:solidFill>
            <a:schemeClr val="tx1"/>
          </a:solidFill>
          <a:latin typeface="+mj-lt"/>
          <a:ea typeface="+mj-ea"/>
        </a:defRPr>
      </a:lvl3pPr>
      <a:lvl4pPr marL="6975475" indent="-995363" algn="l" defTabSz="3986213" rtl="0" eaLnBrk="0" fontAlgn="base" hangingPunct="0">
        <a:spcBef>
          <a:spcPct val="20000"/>
        </a:spcBef>
        <a:spcAft>
          <a:spcPct val="0"/>
        </a:spcAft>
        <a:buChar char="–"/>
        <a:defRPr kumimoji="1" sz="8700">
          <a:solidFill>
            <a:schemeClr val="tx1"/>
          </a:solidFill>
          <a:latin typeface="+mj-lt"/>
          <a:ea typeface="+mj-ea"/>
        </a:defRPr>
      </a:lvl4pPr>
      <a:lvl5pPr marL="8969375" indent="-995363" algn="l" defTabSz="3986213" rtl="0" eaLnBrk="0" fontAlgn="base" hangingPunct="0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5pPr>
      <a:lvl6pPr marL="9467743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6pPr>
      <a:lvl7pPr marL="9966046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7pPr>
      <a:lvl8pPr marL="10464348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8pPr>
      <a:lvl9pPr marL="10962650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9pPr>
    </p:bodyStyle>
    <p:otherStyle>
      <a:defPPr>
        <a:defRPr lang="ja-JP"/>
      </a:defPPr>
      <a:lvl1pPr marL="0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302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05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907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209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511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814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8116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6418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wdoc.icrr.u-tokyo.ac.jp/cgi-bin/DocDB/ShowDocument?docid=16182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hyperlink" Target="https://doi.org/10.1103/physrevd.102.022008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hyperlink" Target="https://doi.org/10.1103/PhysRevD.110.12300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wdoc.icrr.u-tokyo.ac.jp/cgi-bin/private/DocDB/ShowDocument?docid=16311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hyperlink" Target="mailto:michimura@resceu.s.u-tokyo.ac.jp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1093/ptep/ptaa120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9" name="図 3178" descr="グラフ, ヒストグラム&#10;&#10;自動的に生成された説明">
            <a:extLst>
              <a:ext uri="{FF2B5EF4-FFF2-40B4-BE49-F238E27FC236}">
                <a16:creationId xmlns:a16="http://schemas.microsoft.com/office/drawing/2014/main" id="{DBF58365-277F-3B1F-9712-64E08BB20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946" y="4338366"/>
            <a:ext cx="9566193" cy="16261322"/>
          </a:xfrm>
          <a:prstGeom prst="rect">
            <a:avLst/>
          </a:prstGeom>
        </p:spPr>
      </p:pic>
      <p:pic>
        <p:nvPicPr>
          <p:cNvPr id="36" name="図 35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0F52A2F-9D52-870C-4103-97F617CD6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345" y="3834310"/>
            <a:ext cx="8844932" cy="6696744"/>
          </a:xfrm>
          <a:prstGeom prst="rect">
            <a:avLst/>
          </a:prstGeom>
        </p:spPr>
      </p:pic>
      <p:pic>
        <p:nvPicPr>
          <p:cNvPr id="31" name="図 30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07F95191-95CF-EDFD-225E-BAEB6AC0B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1" y="20661224"/>
            <a:ext cx="29623131" cy="7079742"/>
          </a:xfrm>
          <a:prstGeom prst="rect">
            <a:avLst/>
          </a:prstGeom>
        </p:spPr>
      </p:pic>
      <p:graphicFrame>
        <p:nvGraphicFramePr>
          <p:cNvPr id="3153" name="表 3152">
            <a:extLst>
              <a:ext uri="{FF2B5EF4-FFF2-40B4-BE49-F238E27FC236}">
                <a16:creationId xmlns:a16="http://schemas.microsoft.com/office/drawing/2014/main" id="{8DA090CA-6490-C6C9-C88B-01A754D98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06406"/>
              </p:ext>
            </p:extLst>
          </p:nvPr>
        </p:nvGraphicFramePr>
        <p:xfrm>
          <a:off x="730072" y="27600046"/>
          <a:ext cx="28819830" cy="1408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475">
                  <a:extLst>
                    <a:ext uri="{9D8B030D-6E8A-4147-A177-3AD203B41FA5}">
                      <a16:colId xmlns:a16="http://schemas.microsoft.com/office/drawing/2014/main" val="731222470"/>
                    </a:ext>
                  </a:extLst>
                </a:gridCol>
                <a:gridCol w="2168550">
                  <a:extLst>
                    <a:ext uri="{9D8B030D-6E8A-4147-A177-3AD203B41FA5}">
                      <a16:colId xmlns:a16="http://schemas.microsoft.com/office/drawing/2014/main" val="48542843"/>
                    </a:ext>
                  </a:extLst>
                </a:gridCol>
                <a:gridCol w="2511970">
                  <a:extLst>
                    <a:ext uri="{9D8B030D-6E8A-4147-A177-3AD203B41FA5}">
                      <a16:colId xmlns:a16="http://schemas.microsoft.com/office/drawing/2014/main" val="422095222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78956819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4226760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61581858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71984181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5771658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256551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21592803"/>
                    </a:ext>
                  </a:extLst>
                </a:gridCol>
                <a:gridCol w="2528595">
                  <a:extLst>
                    <a:ext uri="{9D8B030D-6E8A-4147-A177-3AD203B41FA5}">
                      <a16:colId xmlns:a16="http://schemas.microsoft.com/office/drawing/2014/main" val="825286004"/>
                    </a:ext>
                  </a:extLst>
                </a:gridCol>
              </a:tblGrid>
              <a:tr h="601033">
                <a:tc gridSpan="2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KAGRA</a:t>
                      </a:r>
                      <a:endParaRPr kumimoji="1" lang="ja-JP" altLang="en-US" sz="3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78787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A#</a:t>
                      </a:r>
                      <a:endParaRPr kumimoji="1" lang="ja-JP" altLang="en-US" sz="2000" b="1" dirty="0">
                        <a:solidFill>
                          <a:srgbClr val="787878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D1949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LF2019</a:t>
                      </a:r>
                      <a:endParaRPr kumimoji="1" lang="ja-JP" altLang="en-US" sz="3600" b="1" dirty="0">
                        <a:solidFill>
                          <a:srgbClr val="D1949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>
                          <a:solidFill>
                            <a:srgbClr val="A52A2A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LF2024</a:t>
                      </a:r>
                      <a:endParaRPr kumimoji="1" lang="ja-JP" altLang="en-US" sz="3600" b="1" dirty="0">
                        <a:solidFill>
                          <a:srgbClr val="A52A2A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7F7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BB2019</a:t>
                      </a:r>
                      <a:endParaRPr kumimoji="1" lang="ja-JP" altLang="en-US" sz="3600" b="1" dirty="0">
                        <a:solidFill>
                          <a:srgbClr val="7F7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BB2024</a:t>
                      </a:r>
                      <a:endParaRPr kumimoji="1" lang="ja-JP" altLang="en-US" sz="36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FE7D7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HF2019</a:t>
                      </a:r>
                      <a:endParaRPr kumimoji="1" lang="ja-JP" altLang="en-US" sz="3600" b="1" dirty="0">
                        <a:solidFill>
                          <a:srgbClr val="FE7D7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HF2024</a:t>
                      </a:r>
                      <a:endParaRPr kumimoji="1" lang="ja-JP" altLang="en-US" sz="36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FFA5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HF3k</a:t>
                      </a:r>
                      <a:endParaRPr kumimoji="1" lang="ja-JP" altLang="en-US" sz="3600" b="1" dirty="0">
                        <a:solidFill>
                          <a:srgbClr val="FFA5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48295"/>
                  </a:ext>
                </a:extLst>
              </a:tr>
              <a:tr h="1116204">
                <a:tc rowSpan="3">
                  <a:txBody>
                    <a:bodyPr/>
                    <a:lstStyle/>
                    <a:p>
                      <a:endParaRPr kumimoji="1" lang="en-US" altLang="ja-JP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en-US" altLang="ja-JP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- 100M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353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4927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2019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3787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306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2154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112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782770"/>
                  </a:ext>
                </a:extLst>
              </a:tr>
              <a:tr h="1116204">
                <a:tc v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- 30M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1095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6144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1088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2382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842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4229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270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552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240887"/>
                  </a:ext>
                </a:extLst>
              </a:tr>
              <a:tr h="1116204">
                <a:tc v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en-US" altLang="ja-JP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r>
                        <a:rPr kumimoji="1" lang="ja-JP" altLang="en-US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153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670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196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178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155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133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104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365770"/>
                  </a:ext>
                </a:extLst>
              </a:tr>
              <a:tr h="1116204">
                <a:tc gridSpan="2"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BNS sky localization 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10.64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(HL-only)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1.40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(with K)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10.28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2.65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0.77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0.42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0.57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0.61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0.93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285528"/>
                  </a:ext>
                </a:extLst>
              </a:tr>
              <a:tr h="1116204">
                <a:tc gridSpan="8"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BNS post-merger signal detection rate 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(LF &amp; BB plans are less than 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events/year)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3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Based on merger rate estimate from O3; SNR&gt;5. See H. </a:t>
                      </a:r>
                      <a:r>
                        <a:rPr kumimoji="1" lang="en-US" altLang="ja-JP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Tagoshi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&amp; S. </a:t>
                      </a:r>
                      <a:r>
                        <a:rPr kumimoji="1" lang="en-US" altLang="ja-JP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Morisaki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 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JGW-P2416311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for details.</a:t>
                      </a:r>
                      <a:endParaRPr kumimoji="1" lang="ja-JP" alt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-5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-0.06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-0.2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98352"/>
                  </a:ext>
                </a:extLst>
              </a:tr>
              <a:tr h="3692061">
                <a:tc gridSpan="2"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Technical challenges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FC = filter cavity</a:t>
                      </a:r>
                    </a:p>
                    <a:p>
                      <a:r>
                        <a:rPr kumimoji="1" lang="en-US" altLang="ja-JP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SQZ = squeezing</a:t>
                      </a:r>
                      <a:br>
                        <a:rPr kumimoji="1" lang="en-US" altLang="ja-JP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SRM = signal recycling mirror</a:t>
                      </a:r>
                      <a:endParaRPr kumimoji="1" lang="ja-JP" altLang="en-US" sz="3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Low loss suspension</a:t>
                      </a:r>
                    </a:p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Sapphire birefringence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0.35 MW arm power</a:t>
                      </a:r>
                    </a:p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40 kg </a:t>
                      </a:r>
                      <a:r>
                        <a:rPr kumimoji="1" lang="ja-JP" altLang="en-US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 kg test mass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300 m FC, 10 dB SQZ</a:t>
                      </a:r>
                    </a:p>
                    <a:p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1.5 MW arm power</a:t>
                      </a:r>
                      <a:b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1/4 coating thermal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Heavier &amp; longer suspensions</a:t>
                      </a:r>
                    </a:p>
                    <a:p>
                      <a:r>
                        <a:rPr kumimoji="1" lang="en-US" altLang="ja-JP" sz="2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+ for 2024 ver...</a:t>
                      </a:r>
                    </a:p>
                    <a:p>
                      <a:pPr algn="l"/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Reducing vertical resonant frequency of blade springs</a:t>
                      </a:r>
                    </a:p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23 kg </a:t>
                      </a:r>
                      <a:r>
                        <a:rPr kumimoji="1" lang="ja-JP" altLang="en-US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 kg test mass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 300 m FC w/ 30 ppm loss</a:t>
                      </a:r>
                      <a:b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1/2 absorption</a:t>
                      </a:r>
                      <a:b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Various technical noises at low frequencies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2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30 m FC with 30 ppm loss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+ for 2024 ver...</a:t>
                      </a:r>
                    </a:p>
                    <a:p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Reducing vertical resonant frequency of blade springs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</a:t>
                      </a:r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 kg 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 kg test mass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30 m </a:t>
                      </a:r>
                      <a:r>
                        <a:rPr kumimoji="1" lang="ja-JP" altLang="en-US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 m FC, 9 dB SQZ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1.5 MW arm power</a:t>
                      </a:r>
                      <a:b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1/4 coating thermal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1/4 absorption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Shorter and thicker sapphire fibers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No FC, 6 dB SQZ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1.7 MW arm power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90.7% SRM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96% SRM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99.5% SRM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79341"/>
                  </a:ext>
                </a:extLst>
              </a:tr>
              <a:tr h="683068">
                <a:tc rowSpan="2" gridSpan="4">
                  <a:txBody>
                    <a:bodyPr/>
                    <a:lstStyle/>
                    <a:p>
                      <a:r>
                        <a:rPr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References:</a:t>
                      </a:r>
                      <a:endParaRPr lang="en-US" altLang="ja-JP" sz="3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For plans 2019 (~5-year plans), see </a:t>
                      </a:r>
                      <a:b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YM+, 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PRD </a:t>
                      </a:r>
                      <a:r>
                        <a:rPr lang="en-US" altLang="ja-JP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102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, 022008 (2020)</a:t>
                      </a:r>
                      <a:b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For other plans (~10-year plans), see </a:t>
                      </a:r>
                      <a:b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JGW-T2416182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(public document)</a:t>
                      </a:r>
                    </a:p>
                    <a:p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For various science cases, see</a:t>
                      </a:r>
                      <a:b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KAGRA, 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PTEP </a:t>
                      </a:r>
                      <a:r>
                        <a:rPr lang="en-US" altLang="ja-JP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2021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, 05A103 (2021)</a:t>
                      </a:r>
                      <a:endParaRPr lang="ja-JP" alt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Which KAGRA upgrade plan do you like?</a:t>
                      </a:r>
                      <a:endParaRPr kumimoji="1" lang="ja-JP" altLang="en-US" sz="3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C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635196"/>
                  </a:ext>
                </a:extLst>
              </a:tr>
              <a:tr h="2800247">
                <a:tc gridSpan="4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699765"/>
                  </a:ext>
                </a:extLst>
              </a:tr>
            </a:tbl>
          </a:graphicData>
        </a:graphic>
      </p:graphicFrame>
      <p:sp>
        <p:nvSpPr>
          <p:cNvPr id="3141" name="矢印: 下 3140">
            <a:extLst>
              <a:ext uri="{FF2B5EF4-FFF2-40B4-BE49-F238E27FC236}">
                <a16:creationId xmlns:a16="http://schemas.microsoft.com/office/drawing/2014/main" id="{1A9BF247-7213-23F2-86BA-23D9B86CFDB9}"/>
              </a:ext>
            </a:extLst>
          </p:cNvPr>
          <p:cNvSpPr/>
          <p:nvPr/>
        </p:nvSpPr>
        <p:spPr bwMode="auto">
          <a:xfrm>
            <a:off x="27929690" y="5634870"/>
            <a:ext cx="879057" cy="7037633"/>
          </a:xfrm>
          <a:prstGeom prst="downArrow">
            <a:avLst/>
          </a:prstGeom>
          <a:solidFill>
            <a:srgbClr val="00B05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3074" name="図 4">
            <a:extLst>
              <a:ext uri="{FF2B5EF4-FFF2-40B4-BE49-F238E27FC236}">
                <a16:creationId xmlns:a16="http://schemas.microsoft.com/office/drawing/2014/main" id="{06F33BFF-74D9-CC20-4E8A-53BA08DB80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05918"/>
            <a:ext cx="59372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4364DB4A-A87F-6D1C-E363-3E19EB5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979" y="159042"/>
            <a:ext cx="19704362" cy="59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From Quarks to Neutron Stars: Insights from kHz gravitational waves (</a:t>
            </a:r>
            <a:r>
              <a:rPr lang="en-US" altLang="ja-JP" sz="3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UTokyo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, Apr 23-24, 2025)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960C0F5-F105-A577-A8AA-0F7024C5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9" y="737966"/>
            <a:ext cx="22394117" cy="31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660" tIns="49830" rIns="99660" bIns="49830">
            <a:spAutoFit/>
          </a:bodyPr>
          <a:lstStyle/>
          <a:p>
            <a:pPr defTabSz="3986418" eaLnBrk="1" hangingPunct="1">
              <a:defRPr/>
            </a:pPr>
            <a:r>
              <a:rPr lang="en-US" altLang="ja-JP" sz="1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     upgrade in the kHz band for probing</a:t>
            </a:r>
            <a:r>
              <a:rPr lang="ja-JP" altLang="en-US" sz="1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neutron star physics</a:t>
            </a:r>
          </a:p>
        </p:txBody>
      </p:sp>
      <p:sp>
        <p:nvSpPr>
          <p:cNvPr id="3078" name="角丸四角形 2">
            <a:extLst>
              <a:ext uri="{FF2B5EF4-FFF2-40B4-BE49-F238E27FC236}">
                <a16:creationId xmlns:a16="http://schemas.microsoft.com/office/drawing/2014/main" id="{2F898B89-D895-033F-57F6-7B0E3884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1" y="3978326"/>
            <a:ext cx="13612442" cy="7497696"/>
          </a:xfrm>
          <a:prstGeom prst="roundRect">
            <a:avLst>
              <a:gd name="adj" fmla="val 8810"/>
            </a:avLst>
          </a:prstGeom>
          <a:solidFill>
            <a:srgbClr val="FF6C0C">
              <a:alpha val="10196"/>
            </a:srgbClr>
          </a:solidFill>
          <a:ln w="50800" algn="ctr">
            <a:solidFill>
              <a:srgbClr val="FF6C0C"/>
            </a:solidFill>
            <a:round/>
            <a:headEnd/>
            <a:tailEnd/>
          </a:ln>
        </p:spPr>
        <p:txBody>
          <a:bodyPr/>
          <a:lstStyle>
            <a:lvl1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1pPr>
            <a:lvl2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2pPr>
            <a:lvl3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3pPr>
            <a:lvl4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4pPr>
            <a:lvl5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5pPr>
            <a:lvl6pPr marL="24495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6pPr>
            <a:lvl7pPr marL="29067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7pPr>
            <a:lvl8pPr marL="33639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8pPr>
            <a:lvl9pPr marL="38211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To make multi-messenger observations like GW170817 routine, LIGO and Virgo are planning broadband upgrades, and next-generation projects such as Einstein Telescope and Cosmic Explorer are underway. The world’s only cryogenic interferometer,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KAGRA,  requires a different upgrade strategy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, as high-frequency sensitivity demands higher laser power, while low-frequency sensitivity requires thin fibers with limited heat extraction capability. After evaluating various upgrade scenarios, we find that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high-frequency option is the most feasible as a first step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towards a broadband upgrade. This upgrade would improve sky localization of binary neutron stars and enable post-merger signal detections.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9" name="テキスト ボックス 252">
            <a:extLst>
              <a:ext uri="{FF2B5EF4-FFF2-40B4-BE49-F238E27FC236}">
                <a16:creationId xmlns:a16="http://schemas.microsoft.com/office/drawing/2014/main" id="{E16DAB20-8500-9354-2F4B-5C718A5D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20" y="41641412"/>
            <a:ext cx="251958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 Fisher analysis using </a:t>
            </a:r>
            <a:r>
              <a:rPr lang="en-US" altLang="ja-JP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IMRPhenomD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waveform for GW170817-like binary at z=0.03 (127 Mpc) with two A#s and KAGRA.</a:t>
            </a:r>
          </a:p>
          <a:p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Median of 108 uniformly distributed sets of the source location and the polarization angle is shown.</a:t>
            </a:r>
          </a:p>
        </p:txBody>
      </p:sp>
      <p:sp>
        <p:nvSpPr>
          <p:cNvPr id="3080" name="テキスト ボックス 211">
            <a:extLst>
              <a:ext uri="{FF2B5EF4-FFF2-40B4-BE49-F238E27FC236}">
                <a16:creationId xmlns:a16="http://schemas.microsoft.com/office/drawing/2014/main" id="{0183A3E8-3431-9177-54CA-846EE5DF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755190"/>
            <a:ext cx="11823618" cy="1016000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Design and status of KAGRA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82" name="Text Box 5">
            <a:extLst>
              <a:ext uri="{FF2B5EF4-FFF2-40B4-BE49-F238E27FC236}">
                <a16:creationId xmlns:a16="http://schemas.microsoft.com/office/drawing/2014/main" id="{7198449D-CF22-160D-269D-7E099DD9884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680194" y="837407"/>
            <a:ext cx="24590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>
                <a:latin typeface="Consolas" panose="020B0609020204030204" pitchFamily="49" charset="0"/>
                <a:ea typeface="Meiryo UI" panose="020B0604030504040204" pitchFamily="50" charset="-128"/>
              </a:rPr>
              <a:t>Download online</a:t>
            </a:r>
          </a:p>
        </p:txBody>
      </p:sp>
      <p:sp>
        <p:nvSpPr>
          <p:cNvPr id="3083" name="テキスト ボックス 211">
            <a:extLst>
              <a:ext uri="{FF2B5EF4-FFF2-40B4-BE49-F238E27FC236}">
                <a16:creationId xmlns:a16="http://schemas.microsoft.com/office/drawing/2014/main" id="{67E41650-3920-C287-7DD6-0C5A5F65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9668182"/>
            <a:ext cx="11823618" cy="1016000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Possible upgrade plans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085" name="グループ化 16">
            <a:extLst>
              <a:ext uri="{FF2B5EF4-FFF2-40B4-BE49-F238E27FC236}">
                <a16:creationId xmlns:a16="http://schemas.microsoft.com/office/drawing/2014/main" id="{5F4CF72D-E6C0-485E-79E0-85D704D3EE7C}"/>
              </a:ext>
            </a:extLst>
          </p:cNvPr>
          <p:cNvGrpSpPr>
            <a:grpSpLocks/>
          </p:cNvGrpSpPr>
          <p:nvPr/>
        </p:nvGrpSpPr>
        <p:grpSpPr bwMode="auto">
          <a:xfrm>
            <a:off x="9087583" y="13871298"/>
            <a:ext cx="2276652" cy="4941887"/>
            <a:chOff x="11341617" y="9960088"/>
            <a:chExt cx="3097213" cy="6723062"/>
          </a:xfrm>
        </p:grpSpPr>
        <p:pic>
          <p:nvPicPr>
            <p:cNvPr id="3109" name="図 54">
              <a:extLst>
                <a:ext uri="{FF2B5EF4-FFF2-40B4-BE49-F238E27FC236}">
                  <a16:creationId xmlns:a16="http://schemas.microsoft.com/office/drawing/2014/main" id="{4EA8E9F3-F6CB-BAC0-E741-5730B9AA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617" y="11831750"/>
              <a:ext cx="3097213" cy="485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65CBF5E-6E14-4C64-E5ED-7C47BFBAE727}"/>
                </a:ext>
              </a:extLst>
            </p:cNvPr>
            <p:cNvCxnSpPr/>
            <p:nvPr/>
          </p:nvCxnSpPr>
          <p:spPr bwMode="auto">
            <a:xfrm flipV="1">
              <a:off x="11559104" y="10320451"/>
              <a:ext cx="0" cy="20399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2EB5A5C2-9C0F-4898-6D99-E8B4DA591F08}"/>
                </a:ext>
              </a:extLst>
            </p:cNvPr>
            <p:cNvCxnSpPr/>
            <p:nvPr/>
          </p:nvCxnSpPr>
          <p:spPr bwMode="auto">
            <a:xfrm flipV="1">
              <a:off x="13359330" y="10439513"/>
              <a:ext cx="0" cy="2039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37BFC18-ACC7-C4E6-8EE9-D6B07A3F1EEB}"/>
                </a:ext>
              </a:extLst>
            </p:cNvPr>
            <p:cNvCxnSpPr/>
            <p:nvPr/>
          </p:nvCxnSpPr>
          <p:spPr bwMode="auto">
            <a:xfrm flipV="1">
              <a:off x="14151493" y="10247426"/>
              <a:ext cx="0" cy="20399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F4E50EAE-BE09-403C-028B-5E83100CDB7F}"/>
                </a:ext>
              </a:extLst>
            </p:cNvPr>
            <p:cNvCxnSpPr/>
            <p:nvPr/>
          </p:nvCxnSpPr>
          <p:spPr bwMode="auto">
            <a:xfrm flipV="1">
              <a:off x="12206804" y="9960088"/>
              <a:ext cx="0" cy="2039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106" name="図 5">
            <a:extLst>
              <a:ext uri="{FF2B5EF4-FFF2-40B4-BE49-F238E27FC236}">
                <a16:creationId xmlns:a16="http://schemas.microsoft.com/office/drawing/2014/main" id="{B4B69018-8166-3F66-1556-7DC0E288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915" y="521942"/>
            <a:ext cx="2646462" cy="19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DF88887C-EE85-F7ED-2B18-539D1024047C}"/>
              </a:ext>
            </a:extLst>
          </p:cNvPr>
          <p:cNvSpPr>
            <a:spLocks/>
          </p:cNvSpPr>
          <p:nvPr/>
        </p:nvSpPr>
        <p:spPr bwMode="auto">
          <a:xfrm>
            <a:off x="25679671" y="5562502"/>
            <a:ext cx="220573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F8C00"/>
                </a:solidFill>
                <a:latin typeface="+mn-lt"/>
                <a:sym typeface="Helvetica Neue Light" charset="0"/>
              </a:rPr>
              <a:t>April 2016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0A929F1E-D37C-DBA7-839E-E58D94D65F9C}"/>
              </a:ext>
            </a:extLst>
          </p:cNvPr>
          <p:cNvSpPr>
            <a:spLocks/>
          </p:cNvSpPr>
          <p:nvPr/>
        </p:nvSpPr>
        <p:spPr bwMode="auto">
          <a:xfrm>
            <a:off x="25653155" y="6570614"/>
            <a:ext cx="2051844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0BFFF"/>
                </a:solidFill>
                <a:latin typeface="+mn-lt"/>
                <a:sym typeface="Helvetica Neue Light" charset="0"/>
              </a:rPr>
              <a:t>May 2018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3B4FE552-8741-2319-30B4-B93A87CC0BDE}"/>
              </a:ext>
            </a:extLst>
          </p:cNvPr>
          <p:cNvSpPr>
            <a:spLocks/>
          </p:cNvSpPr>
          <p:nvPr/>
        </p:nvSpPr>
        <p:spPr bwMode="auto">
          <a:xfrm>
            <a:off x="25630827" y="7722742"/>
            <a:ext cx="3718967" cy="553997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0FF00"/>
                </a:solidFill>
                <a:latin typeface="+mn-lt"/>
                <a:sym typeface="Helvetica Neue Light" charset="0"/>
              </a:rPr>
              <a:t>Aug 2019</a:t>
            </a:r>
          </a:p>
          <a:p>
            <a:pPr>
              <a:defRPr/>
            </a:pP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38B16E"/>
                </a:solidFill>
                <a:latin typeface="+mn-lt"/>
                <a:sym typeface="Helvetica Neue Light" charset="0"/>
              </a:rPr>
              <a:t>Nov 2019</a:t>
            </a: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096A09"/>
                </a:solidFill>
                <a:latin typeface="+mn-lt"/>
                <a:sym typeface="Helvetica Neue Light" charset="0"/>
              </a:rPr>
              <a:t>Dec 2019</a:t>
            </a:r>
          </a:p>
          <a:p>
            <a:pPr>
              <a:defRPr/>
            </a:pP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FF81C0"/>
                </a:solidFill>
                <a:latin typeface="+mn-lt"/>
                <a:sym typeface="Helvetica Neue Light" charset="0"/>
              </a:rPr>
              <a:t>Feb 2020</a:t>
            </a:r>
          </a:p>
          <a:p>
            <a:pPr>
              <a:defRPr/>
            </a:pPr>
            <a:r>
              <a:rPr lang="en-US" altLang="ja-JP" sz="3600" b="1" dirty="0">
                <a:solidFill>
                  <a:srgbClr val="FF41A7"/>
                </a:solidFill>
                <a:latin typeface="+mn-lt"/>
                <a:sym typeface="Helvetica Neue Light" charset="0"/>
              </a:rPr>
              <a:t>Mar 2020 (O3GK)</a:t>
            </a:r>
          </a:p>
          <a:p>
            <a:pPr>
              <a:defRPr/>
            </a:pP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+mn-lt"/>
                <a:sym typeface="Helvetica Neue Light" charset="0"/>
              </a:rPr>
              <a:t>May 2023 (O4a)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C49FD634-05B7-528F-28CE-116DCC81DD6B}"/>
              </a:ext>
            </a:extLst>
          </p:cNvPr>
          <p:cNvSpPr>
            <a:spLocks/>
          </p:cNvSpPr>
          <p:nvPr/>
        </p:nvSpPr>
        <p:spPr bwMode="auto">
          <a:xfrm>
            <a:off x="25440737" y="13963927"/>
            <a:ext cx="440287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C99BFF"/>
                </a:solidFill>
                <a:latin typeface="+mn-lt"/>
                <a:sym typeface="Helvetica Neue Light" charset="0"/>
              </a:rPr>
              <a:t>Target by June 2025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A68F4F61-CA2F-FCC2-A4B2-11716924DE05}"/>
              </a:ext>
            </a:extLst>
          </p:cNvPr>
          <p:cNvSpPr>
            <a:spLocks/>
          </p:cNvSpPr>
          <p:nvPr/>
        </p:nvSpPr>
        <p:spPr bwMode="auto">
          <a:xfrm>
            <a:off x="26013195" y="15067558"/>
            <a:ext cx="3590727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 err="1">
                <a:solidFill>
                  <a:srgbClr val="BD00BD"/>
                </a:solidFill>
                <a:latin typeface="+mn-lt"/>
                <a:sym typeface="Helvetica Neue Light" charset="0"/>
              </a:rPr>
              <a:t>aLIGO</a:t>
            </a:r>
            <a:r>
              <a:rPr lang="en-US" altLang="ja-JP" sz="3600" b="1" dirty="0">
                <a:solidFill>
                  <a:srgbClr val="BD00BD"/>
                </a:solidFill>
                <a:latin typeface="+mn-lt"/>
                <a:sym typeface="Helvetica Neue Light" charset="0"/>
              </a:rPr>
              <a:t> 2024 (O4)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5377A5D-750A-6937-32E7-55C60149528F}"/>
              </a:ext>
            </a:extLst>
          </p:cNvPr>
          <p:cNvSpPr>
            <a:spLocks/>
          </p:cNvSpPr>
          <p:nvPr/>
        </p:nvSpPr>
        <p:spPr bwMode="auto">
          <a:xfrm>
            <a:off x="25797171" y="15571614"/>
            <a:ext cx="4315137" cy="418576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 err="1">
                <a:solidFill>
                  <a:srgbClr val="D2D2D2"/>
                </a:solidFill>
                <a:latin typeface="+mn-lt"/>
                <a:sym typeface="Helvetica Neue Light" charset="0"/>
              </a:rPr>
              <a:t>aLIGO</a:t>
            </a:r>
            <a:r>
              <a:rPr lang="en-US" altLang="ja-JP" sz="3600" b="1" dirty="0">
                <a:solidFill>
                  <a:srgbClr val="D2D2D2"/>
                </a:solidFill>
                <a:latin typeface="+mn-lt"/>
                <a:sym typeface="Helvetica Neue Light" charset="0"/>
              </a:rPr>
              <a:t> design</a:t>
            </a:r>
          </a:p>
          <a:p>
            <a:pPr>
              <a:defRPr/>
            </a:pPr>
            <a:r>
              <a:rPr lang="en-US" altLang="ja-JP" sz="3600" b="1" dirty="0">
                <a:solidFill>
                  <a:srgbClr val="BFBFBF"/>
                </a:solidFill>
                <a:latin typeface="+mn-lt"/>
                <a:sym typeface="Helvetica Neue Light" charset="0"/>
              </a:rPr>
              <a:t>A+ design </a:t>
            </a:r>
            <a:r>
              <a:rPr lang="en-US" altLang="ja-JP" sz="2800" b="1" dirty="0">
                <a:solidFill>
                  <a:srgbClr val="BFBFBF"/>
                </a:solidFill>
                <a:latin typeface="+mn-lt"/>
                <a:sym typeface="Helvetica Neue Light" charset="0"/>
              </a:rPr>
              <a:t>(O5; 2027?)</a:t>
            </a:r>
            <a:endParaRPr lang="en-US" altLang="ja-JP" sz="3600" b="1" dirty="0">
              <a:solidFill>
                <a:srgbClr val="BFBFB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7D7D7D"/>
                </a:solidFill>
                <a:latin typeface="+mn-lt"/>
                <a:sym typeface="Helvetica Neue Light" charset="0"/>
              </a:rPr>
              <a:t>A# design </a:t>
            </a:r>
            <a:r>
              <a:rPr lang="en-US" altLang="ja-JP" sz="2800" b="1" dirty="0">
                <a:solidFill>
                  <a:srgbClr val="7D7D7D"/>
                </a:solidFill>
                <a:latin typeface="+mn-lt"/>
                <a:sym typeface="Helvetica Neue Light" charset="0"/>
              </a:rPr>
              <a:t>(O6; 2030?)</a:t>
            </a:r>
            <a:endParaRPr lang="en-US" altLang="ja-JP" sz="3600" b="1" dirty="0">
              <a:solidFill>
                <a:srgbClr val="7D7D7D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BF7EBF"/>
                </a:solidFill>
                <a:latin typeface="+mn-lt"/>
                <a:sym typeface="Helvetica Neue Light" charset="0"/>
              </a:rPr>
              <a:t>LIGO Voyager </a:t>
            </a:r>
            <a:r>
              <a:rPr lang="en-US" altLang="ja-JP" sz="2800" b="1" dirty="0">
                <a:solidFill>
                  <a:srgbClr val="BF7EBF"/>
                </a:solidFill>
                <a:latin typeface="+mn-lt"/>
                <a:sym typeface="Helvetica Neue Light" charset="0"/>
              </a:rPr>
              <a:t>(</a:t>
            </a:r>
            <a:r>
              <a:rPr lang="en-US" altLang="ja-JP" sz="2800" b="1" dirty="0" err="1">
                <a:solidFill>
                  <a:srgbClr val="BF7EBF"/>
                </a:solidFill>
                <a:latin typeface="+mn-lt"/>
                <a:sym typeface="Helvetica Neue Light" charset="0"/>
              </a:rPr>
              <a:t>cryo</a:t>
            </a:r>
            <a:r>
              <a:rPr lang="en-US" altLang="ja-JP" sz="2800" b="1" dirty="0">
                <a:solidFill>
                  <a:srgbClr val="BF7EBF"/>
                </a:solidFill>
                <a:latin typeface="+mn-lt"/>
                <a:sym typeface="Helvetica Neue Light" charset="0"/>
              </a:rPr>
              <a:t>)</a:t>
            </a:r>
            <a:endParaRPr lang="en-US" altLang="ja-JP" sz="3600" b="1" dirty="0">
              <a:solidFill>
                <a:srgbClr val="BF7EB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DDDD7B"/>
                </a:solidFill>
                <a:latin typeface="+mn-lt"/>
                <a:sym typeface="Helvetica Neue Light" charset="0"/>
              </a:rPr>
              <a:t>NEMO </a:t>
            </a:r>
            <a:r>
              <a:rPr lang="en-US" altLang="ja-JP" sz="2800" b="1" dirty="0">
                <a:solidFill>
                  <a:srgbClr val="DDDD7B"/>
                </a:solidFill>
                <a:latin typeface="+mn-lt"/>
                <a:sym typeface="Helvetica Neue Light" charset="0"/>
              </a:rPr>
              <a:t>(Australia 4 km)</a:t>
            </a:r>
            <a:endParaRPr lang="en-US" altLang="ja-JP" sz="3600" b="1" dirty="0">
              <a:solidFill>
                <a:srgbClr val="DDDD7B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Einstein Telescope</a:t>
            </a:r>
            <a:br>
              <a:rPr lang="en-US" altLang="ja-JP" sz="3600" b="1" dirty="0">
                <a:solidFill>
                  <a:srgbClr val="8EC7FF"/>
                </a:solidFill>
                <a:latin typeface="+mn-lt"/>
                <a:sym typeface="Helvetica Neue Light" charset="0"/>
              </a:rPr>
            </a:br>
            <a: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  (EU 3G 10-15 km LF+HF</a:t>
            </a:r>
            <a:b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</a:br>
            <a: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    xylophone; 2035~?)</a:t>
            </a:r>
            <a:endParaRPr lang="en-US" altLang="ja-JP" sz="3600" b="1" dirty="0">
              <a:solidFill>
                <a:srgbClr val="8EC7FF"/>
              </a:solidFill>
              <a:latin typeface="+mn-lt"/>
              <a:sym typeface="Helvetica Neue Light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43C3F6-06BC-ED9E-5CDE-8621BB4D6EC1}"/>
              </a:ext>
            </a:extLst>
          </p:cNvPr>
          <p:cNvSpPr>
            <a:spLocks/>
          </p:cNvSpPr>
          <p:nvPr/>
        </p:nvSpPr>
        <p:spPr bwMode="auto">
          <a:xfrm>
            <a:off x="25630686" y="14585568"/>
            <a:ext cx="3291478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+mn-lt"/>
                <a:sym typeface="Helvetica Neue Light" charset="0"/>
              </a:rPr>
              <a:t>KAGRA design</a:t>
            </a:r>
          </a:p>
        </p:txBody>
      </p:sp>
      <p:cxnSp>
        <p:nvCxnSpPr>
          <p:cNvPr id="25" name="直線コネクタ 242">
            <a:extLst>
              <a:ext uri="{FF2B5EF4-FFF2-40B4-BE49-F238E27FC236}">
                <a16:creationId xmlns:a16="http://schemas.microsoft.com/office/drawing/2014/main" id="{0F430B21-32D3-E431-7A17-975E6E5B1C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45043" y="18289109"/>
            <a:ext cx="864096" cy="1530977"/>
          </a:xfrm>
          <a:prstGeom prst="line">
            <a:avLst/>
          </a:prstGeom>
          <a:noFill/>
          <a:ln w="12700" algn="ctr">
            <a:solidFill>
              <a:srgbClr val="ED89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線コネクタ 242">
            <a:extLst>
              <a:ext uri="{FF2B5EF4-FFF2-40B4-BE49-F238E27FC236}">
                <a16:creationId xmlns:a16="http://schemas.microsoft.com/office/drawing/2014/main" id="{44CA3E57-B44D-7C0D-5EF0-FD60A542DC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77091" y="17898337"/>
            <a:ext cx="691626" cy="743578"/>
          </a:xfrm>
          <a:prstGeom prst="line">
            <a:avLst/>
          </a:prstGeom>
          <a:noFill/>
          <a:ln w="12700" algn="ctr">
            <a:solidFill>
              <a:srgbClr val="8EC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線コネクタ 242">
            <a:extLst>
              <a:ext uri="{FF2B5EF4-FFF2-40B4-BE49-F238E27FC236}">
                <a16:creationId xmlns:a16="http://schemas.microsoft.com/office/drawing/2014/main" id="{D577A416-A592-21DC-C96D-A2E4DD4747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45947" y="17623333"/>
            <a:ext cx="547669" cy="443867"/>
          </a:xfrm>
          <a:prstGeom prst="line">
            <a:avLst/>
          </a:prstGeom>
          <a:noFill/>
          <a:ln w="12700" algn="ctr">
            <a:solidFill>
              <a:srgbClr val="DDDD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線コネクタ 242">
            <a:extLst>
              <a:ext uri="{FF2B5EF4-FFF2-40B4-BE49-F238E27FC236}">
                <a16:creationId xmlns:a16="http://schemas.microsoft.com/office/drawing/2014/main" id="{94339253-3A8F-7343-616E-816B803097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370340" y="17139524"/>
            <a:ext cx="398377" cy="207288"/>
          </a:xfrm>
          <a:prstGeom prst="line">
            <a:avLst/>
          </a:prstGeom>
          <a:noFill/>
          <a:ln w="12700" algn="ctr">
            <a:solidFill>
              <a:srgbClr val="7D7D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線コネクタ 242">
            <a:extLst>
              <a:ext uri="{FF2B5EF4-FFF2-40B4-BE49-F238E27FC236}">
                <a16:creationId xmlns:a16="http://schemas.microsoft.com/office/drawing/2014/main" id="{5D01EEED-906A-7BCA-3CF7-F1BDB09B94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329333" y="16599171"/>
            <a:ext cx="439384" cy="390157"/>
          </a:xfrm>
          <a:prstGeom prst="line">
            <a:avLst/>
          </a:prstGeom>
          <a:noFill/>
          <a:ln w="12700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線コネクタ 242">
            <a:extLst>
              <a:ext uri="{FF2B5EF4-FFF2-40B4-BE49-F238E27FC236}">
                <a16:creationId xmlns:a16="http://schemas.microsoft.com/office/drawing/2014/main" id="{59E94530-72F1-A5A4-A9CF-B00A1588DD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357082" y="16097992"/>
            <a:ext cx="411635" cy="443214"/>
          </a:xfrm>
          <a:prstGeom prst="line">
            <a:avLst/>
          </a:prstGeom>
          <a:noFill/>
          <a:ln w="12700" algn="ctr">
            <a:solidFill>
              <a:srgbClr val="D2D2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線コネクタ 242">
            <a:extLst>
              <a:ext uri="{FF2B5EF4-FFF2-40B4-BE49-F238E27FC236}">
                <a16:creationId xmlns:a16="http://schemas.microsoft.com/office/drawing/2014/main" id="{7DD08654-9324-F244-1454-730592C117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270787" y="15609867"/>
            <a:ext cx="670400" cy="558571"/>
          </a:xfrm>
          <a:prstGeom prst="line">
            <a:avLst/>
          </a:prstGeom>
          <a:noFill/>
          <a:ln w="12700" algn="ctr">
            <a:solidFill>
              <a:srgbClr val="BD00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線コネクタ 242">
            <a:extLst>
              <a:ext uri="{FF2B5EF4-FFF2-40B4-BE49-F238E27FC236}">
                <a16:creationId xmlns:a16="http://schemas.microsoft.com/office/drawing/2014/main" id="{833B333E-4E7B-7080-082B-CE93FCA08A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13929" y="15085573"/>
            <a:ext cx="708642" cy="88798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線コネクタ 242">
            <a:extLst>
              <a:ext uri="{FF2B5EF4-FFF2-40B4-BE49-F238E27FC236}">
                <a16:creationId xmlns:a16="http://schemas.microsoft.com/office/drawing/2014/main" id="{B34CFAB9-4C39-E094-E1FB-E9FBA96979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85658" y="12992029"/>
            <a:ext cx="213776" cy="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線コネクタ 242">
            <a:extLst>
              <a:ext uri="{FF2B5EF4-FFF2-40B4-BE49-F238E27FC236}">
                <a16:creationId xmlns:a16="http://schemas.microsoft.com/office/drawing/2014/main" id="{8ABED280-24F7-90F4-E92F-0D8B5CFD7F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077091" y="11940010"/>
            <a:ext cx="529644" cy="1725637"/>
          </a:xfrm>
          <a:prstGeom prst="line">
            <a:avLst/>
          </a:prstGeom>
          <a:noFill/>
          <a:ln w="12700" algn="ctr">
            <a:solidFill>
              <a:srgbClr val="FF41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線コネクタ 242">
            <a:extLst>
              <a:ext uri="{FF2B5EF4-FFF2-40B4-BE49-F238E27FC236}">
                <a16:creationId xmlns:a16="http://schemas.microsoft.com/office/drawing/2014/main" id="{57697016-A29B-5A02-BA38-BF99D390EF4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245947" y="11389994"/>
            <a:ext cx="384880" cy="869252"/>
          </a:xfrm>
          <a:prstGeom prst="line">
            <a:avLst/>
          </a:prstGeom>
          <a:noFill/>
          <a:ln w="12700" algn="ctr">
            <a:solidFill>
              <a:srgbClr val="FF69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線コネクタ 242">
            <a:extLst>
              <a:ext uri="{FF2B5EF4-FFF2-40B4-BE49-F238E27FC236}">
                <a16:creationId xmlns:a16="http://schemas.microsoft.com/office/drawing/2014/main" id="{D3D49687-1160-06A1-2FFF-EB40731687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49399" y="10274830"/>
            <a:ext cx="457336" cy="913315"/>
          </a:xfrm>
          <a:prstGeom prst="line">
            <a:avLst/>
          </a:prstGeom>
          <a:noFill/>
          <a:ln w="12700" algn="ctr">
            <a:solidFill>
              <a:srgbClr val="096A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線コネクタ 242">
            <a:extLst>
              <a:ext uri="{FF2B5EF4-FFF2-40B4-BE49-F238E27FC236}">
                <a16:creationId xmlns:a16="http://schemas.microsoft.com/office/drawing/2014/main" id="{F1E535CE-04AD-17B6-C2B8-49FF26CB25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61067" y="9480313"/>
            <a:ext cx="769760" cy="261226"/>
          </a:xfrm>
          <a:prstGeom prst="line">
            <a:avLst/>
          </a:prstGeom>
          <a:noFill/>
          <a:ln w="12700" algn="ctr">
            <a:solidFill>
              <a:srgbClr val="38B1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線コネクタ 242">
            <a:extLst>
              <a:ext uri="{FF2B5EF4-FFF2-40B4-BE49-F238E27FC236}">
                <a16:creationId xmlns:a16="http://schemas.microsoft.com/office/drawing/2014/main" id="{12B09D7B-D30A-FA04-CC08-1D9FB1AD11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82209" y="7696928"/>
            <a:ext cx="317225" cy="338354"/>
          </a:xfrm>
          <a:prstGeom prst="line">
            <a:avLst/>
          </a:prstGeom>
          <a:noFill/>
          <a:ln w="127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線コネクタ 242">
            <a:extLst>
              <a:ext uri="{FF2B5EF4-FFF2-40B4-BE49-F238E27FC236}">
                <a16:creationId xmlns:a16="http://schemas.microsoft.com/office/drawing/2014/main" id="{2950A35D-1126-86E2-BBD0-32D8D427A56A}"/>
              </a:ext>
            </a:extLst>
          </p:cNvPr>
          <p:cNvCxnSpPr>
            <a:cxnSpLocks noChangeShapeType="1"/>
            <a:endCxn id="9" idx="1"/>
          </p:cNvCxnSpPr>
          <p:nvPr/>
        </p:nvCxnSpPr>
        <p:spPr bwMode="auto">
          <a:xfrm flipV="1">
            <a:off x="24429019" y="6847613"/>
            <a:ext cx="1224136" cy="1673986"/>
          </a:xfrm>
          <a:prstGeom prst="line">
            <a:avLst/>
          </a:prstGeom>
          <a:noFill/>
          <a:ln w="12700" algn="ctr">
            <a:solidFill>
              <a:srgbClr val="00B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線コネクタ 242">
            <a:extLst>
              <a:ext uri="{FF2B5EF4-FFF2-40B4-BE49-F238E27FC236}">
                <a16:creationId xmlns:a16="http://schemas.microsoft.com/office/drawing/2014/main" id="{1DB9151D-10F3-7B72-B191-E98C4F8B2C70}"/>
              </a:ext>
            </a:extLst>
          </p:cNvPr>
          <p:cNvCxnSpPr>
            <a:cxnSpLocks noChangeShapeType="1"/>
            <a:endCxn id="8" idx="1"/>
          </p:cNvCxnSpPr>
          <p:nvPr/>
        </p:nvCxnSpPr>
        <p:spPr bwMode="auto">
          <a:xfrm flipV="1">
            <a:off x="23996971" y="5839501"/>
            <a:ext cx="1682700" cy="978206"/>
          </a:xfrm>
          <a:prstGeom prst="line">
            <a:avLst/>
          </a:prstGeom>
          <a:noFill/>
          <a:ln w="12700" algn="ctr">
            <a:solidFill>
              <a:srgbClr val="FF8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直線コネクタ 242">
            <a:extLst>
              <a:ext uri="{FF2B5EF4-FFF2-40B4-BE49-F238E27FC236}">
                <a16:creationId xmlns:a16="http://schemas.microsoft.com/office/drawing/2014/main" id="{FE7B0781-AF48-565C-BED7-4ED1C1ABF0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55491" y="14991628"/>
            <a:ext cx="2632794" cy="881095"/>
          </a:xfrm>
          <a:prstGeom prst="line">
            <a:avLst/>
          </a:prstGeom>
          <a:noFill/>
          <a:ln w="12700" algn="ctr">
            <a:solidFill>
              <a:srgbClr val="0581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4" name="直線コネクタ 242">
            <a:extLst>
              <a:ext uri="{FF2B5EF4-FFF2-40B4-BE49-F238E27FC236}">
                <a16:creationId xmlns:a16="http://schemas.microsoft.com/office/drawing/2014/main" id="{E182ADA7-BB96-1B8F-B419-200B8E0A47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993918" y="13103399"/>
            <a:ext cx="2314421" cy="2026883"/>
          </a:xfrm>
          <a:prstGeom prst="line">
            <a:avLst/>
          </a:prstGeom>
          <a:noFill/>
          <a:ln w="12700" algn="ctr">
            <a:solidFill>
              <a:srgbClr val="FF7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2" name="直線コネクタ 242">
            <a:extLst>
              <a:ext uri="{FF2B5EF4-FFF2-40B4-BE49-F238E27FC236}">
                <a16:creationId xmlns:a16="http://schemas.microsoft.com/office/drawing/2014/main" id="{6606390C-D2FE-4510-5A18-A97FCFE100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445727" y="17149938"/>
            <a:ext cx="2069423" cy="727634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6" name="直線コネクタ 242">
            <a:extLst>
              <a:ext uri="{FF2B5EF4-FFF2-40B4-BE49-F238E27FC236}">
                <a16:creationId xmlns:a16="http://schemas.microsoft.com/office/drawing/2014/main" id="{4A316185-7163-D063-11B5-00550BED86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351330" y="16452362"/>
            <a:ext cx="5946761" cy="98962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2" name="直線コネクタ 242">
            <a:extLst>
              <a:ext uri="{FF2B5EF4-FFF2-40B4-BE49-F238E27FC236}">
                <a16:creationId xmlns:a16="http://schemas.microsoft.com/office/drawing/2014/main" id="{2123C692-32E5-364A-8C80-C9C0BC5EB4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169263" y="15236905"/>
            <a:ext cx="913386" cy="1217008"/>
          </a:xfrm>
          <a:prstGeom prst="line">
            <a:avLst/>
          </a:prstGeom>
          <a:noFill/>
          <a:ln w="12700" algn="ctr">
            <a:solidFill>
              <a:srgbClr val="0581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1" name="テキスト ボックス 252">
            <a:extLst>
              <a:ext uri="{FF2B5EF4-FFF2-40B4-BE49-F238E27FC236}">
                <a16:creationId xmlns:a16="http://schemas.microsoft.com/office/drawing/2014/main" id="{D6B9325E-9764-5413-35DE-57710B96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2033" y="11781319"/>
            <a:ext cx="3285786" cy="2062103"/>
          </a:xfrm>
          <a:prstGeom prst="rect">
            <a:avLst/>
          </a:prstGeom>
          <a:solidFill>
            <a:schemeClr val="bg1"/>
          </a:solidFill>
          <a:ln w="12700">
            <a:solidFill>
              <a:srgbClr val="FF7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7900"/>
                </a:solidFill>
                <a:latin typeface="+mn-lt"/>
                <a:sym typeface="Helvetica Neue Light" charset="0"/>
              </a:rPr>
              <a:t>Seismic noise + gravity gradient </a:t>
            </a:r>
          </a:p>
          <a:p>
            <a:pPr>
              <a:defRPr/>
            </a:pPr>
            <a:r>
              <a:rPr lang="en-US" altLang="ja-JP" sz="3200" b="1" dirty="0">
                <a:solidFill>
                  <a:srgbClr val="FF7900"/>
                </a:solidFill>
                <a:latin typeface="+mn-lt"/>
                <a:sym typeface="Helvetica Neue Light" charset="0"/>
              </a:rPr>
              <a:t>noise </a:t>
            </a:r>
            <a:r>
              <a:rPr lang="en-US" altLang="ja-JP" sz="3200" dirty="0">
                <a:latin typeface="+mn-lt"/>
                <a:sym typeface="Helvetica Neue Light" charset="0"/>
              </a:rPr>
              <a:t>is low due to underground</a:t>
            </a:r>
          </a:p>
        </p:txBody>
      </p:sp>
      <p:sp>
        <p:nvSpPr>
          <p:cNvPr id="3115" name="テキスト ボックス 252">
            <a:extLst>
              <a:ext uri="{FF2B5EF4-FFF2-40B4-BE49-F238E27FC236}">
                <a16:creationId xmlns:a16="http://schemas.microsoft.com/office/drawing/2014/main" id="{0A98E518-D365-E27E-C560-9B223063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418" y="15730146"/>
            <a:ext cx="4320481" cy="15696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Quantum shot noise</a:t>
            </a:r>
            <a:br>
              <a:rPr lang="en-US" altLang="ja-JP" sz="3200" b="1" dirty="0">
                <a:latin typeface="+mn-lt"/>
                <a:sym typeface="Helvetica Neue Light" charset="0"/>
              </a:rPr>
            </a:br>
            <a:r>
              <a:rPr lang="en-US" altLang="ja-JP" sz="3200" dirty="0">
                <a:latin typeface="+mn-lt"/>
                <a:sym typeface="Helvetica Neue Light" charset="0"/>
              </a:rPr>
              <a:t>is high due to limited laser power</a:t>
            </a:r>
          </a:p>
        </p:txBody>
      </p:sp>
      <p:sp>
        <p:nvSpPr>
          <p:cNvPr id="16" name="テキスト ボックス 252">
            <a:extLst>
              <a:ext uri="{FF2B5EF4-FFF2-40B4-BE49-F238E27FC236}">
                <a16:creationId xmlns:a16="http://schemas.microsoft.com/office/drawing/2014/main" id="{D91FC186-264F-E6F1-4D7D-43CA50F2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498" y="13963935"/>
            <a:ext cx="5239401" cy="1569660"/>
          </a:xfrm>
          <a:prstGeom prst="rect">
            <a:avLst/>
          </a:prstGeom>
          <a:solidFill>
            <a:schemeClr val="bg1"/>
          </a:solidFill>
          <a:ln w="12700">
            <a:solidFill>
              <a:srgbClr val="05810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58105"/>
                </a:solidFill>
                <a:latin typeface="+mn-lt"/>
                <a:sym typeface="Helvetica Neue Light" charset="0"/>
              </a:rPr>
              <a:t>Suspension thermal noise</a:t>
            </a:r>
            <a:br>
              <a:rPr lang="en-US" altLang="ja-JP" sz="3200" b="1" dirty="0">
                <a:latin typeface="+mn-lt"/>
                <a:sym typeface="Helvetica Neue Light" charset="0"/>
              </a:rPr>
            </a:br>
            <a:r>
              <a:rPr lang="en-US" altLang="ja-JP" sz="3200" dirty="0">
                <a:latin typeface="+mn-lt"/>
                <a:sym typeface="Helvetica Neue Light" charset="0"/>
              </a:rPr>
              <a:t>is high due to thick sapphire</a:t>
            </a:r>
            <a:br>
              <a:rPr lang="en-US" altLang="ja-JP" sz="3200" dirty="0">
                <a:latin typeface="+mn-lt"/>
                <a:sym typeface="Helvetica Neue Light" charset="0"/>
              </a:rPr>
            </a:br>
            <a:r>
              <a:rPr lang="en-US" altLang="ja-JP" sz="3200" dirty="0">
                <a:latin typeface="+mn-lt"/>
                <a:sym typeface="Helvetica Neue Light" charset="0"/>
              </a:rPr>
              <a:t>fibers to extract heat</a:t>
            </a:r>
          </a:p>
        </p:txBody>
      </p:sp>
      <p:cxnSp>
        <p:nvCxnSpPr>
          <p:cNvPr id="3139" name="直線コネクタ 242">
            <a:extLst>
              <a:ext uri="{FF2B5EF4-FFF2-40B4-BE49-F238E27FC236}">
                <a16:creationId xmlns:a16="http://schemas.microsoft.com/office/drawing/2014/main" id="{64D6D457-87AE-83E0-A6BD-B30FDD580D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21327" y="18043054"/>
            <a:ext cx="1110348" cy="10614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42" name="Rectangle 19">
            <a:extLst>
              <a:ext uri="{FF2B5EF4-FFF2-40B4-BE49-F238E27FC236}">
                <a16:creationId xmlns:a16="http://schemas.microsoft.com/office/drawing/2014/main" id="{7EBE6249-678C-12DE-A068-09FE56A10622}"/>
              </a:ext>
            </a:extLst>
          </p:cNvPr>
          <p:cNvSpPr>
            <a:spLocks/>
          </p:cNvSpPr>
          <p:nvPr/>
        </p:nvSpPr>
        <p:spPr bwMode="auto">
          <a:xfrm rot="16200000">
            <a:off x="26722917" y="8197582"/>
            <a:ext cx="4873129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dirty="0">
                <a:solidFill>
                  <a:srgbClr val="00B050"/>
                </a:solidFill>
                <a:latin typeface="+mn-lt"/>
                <a:sym typeface="Helvetica Neue Light" charset="0"/>
              </a:rPr>
              <a:t>Sensitivity improvement</a:t>
            </a:r>
          </a:p>
          <a:p>
            <a:pPr>
              <a:defRPr/>
            </a:pPr>
            <a:r>
              <a:rPr lang="en-US" altLang="ja-JP" sz="3600" dirty="0">
                <a:solidFill>
                  <a:srgbClr val="00B050"/>
                </a:solidFill>
                <a:latin typeface="+mn-lt"/>
                <a:sym typeface="Helvetica Neue Light" charset="0"/>
              </a:rPr>
              <a:t> of KAGRA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842A317C-774E-1283-304F-F8DD7F057105}"/>
              </a:ext>
            </a:extLst>
          </p:cNvPr>
          <p:cNvSpPr>
            <a:spLocks/>
          </p:cNvSpPr>
          <p:nvPr/>
        </p:nvSpPr>
        <p:spPr bwMode="auto">
          <a:xfrm>
            <a:off x="18114092" y="18156718"/>
            <a:ext cx="1368152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ET-LF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F79BA01-007F-1896-3E53-7EC85BF822BC}"/>
              </a:ext>
            </a:extLst>
          </p:cNvPr>
          <p:cNvSpPr>
            <a:spLocks/>
          </p:cNvSpPr>
          <p:nvPr/>
        </p:nvSpPr>
        <p:spPr bwMode="auto">
          <a:xfrm rot="881700">
            <a:off x="20212824" y="18690427"/>
            <a:ext cx="1368152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ET-HF</a:t>
            </a:r>
          </a:p>
        </p:txBody>
      </p:sp>
      <p:cxnSp>
        <p:nvCxnSpPr>
          <p:cNvPr id="63" name="直線コネクタ 242">
            <a:extLst>
              <a:ext uri="{FF2B5EF4-FFF2-40B4-BE49-F238E27FC236}">
                <a16:creationId xmlns:a16="http://schemas.microsoft.com/office/drawing/2014/main" id="{7AB87AA8-D75D-B50D-CD72-B1B0E7EB4C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17051" y="17354129"/>
            <a:ext cx="1051666" cy="281377"/>
          </a:xfrm>
          <a:prstGeom prst="line">
            <a:avLst/>
          </a:prstGeom>
          <a:noFill/>
          <a:ln w="12700" algn="ctr">
            <a:solidFill>
              <a:srgbClr val="BF7E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36" name="Rectangle 19">
            <a:extLst>
              <a:ext uri="{FF2B5EF4-FFF2-40B4-BE49-F238E27FC236}">
                <a16:creationId xmlns:a16="http://schemas.microsoft.com/office/drawing/2014/main" id="{B95127AC-C3C7-FFF1-8CFB-631D06BF820A}"/>
              </a:ext>
            </a:extLst>
          </p:cNvPr>
          <p:cNvSpPr>
            <a:spLocks/>
          </p:cNvSpPr>
          <p:nvPr/>
        </p:nvSpPr>
        <p:spPr bwMode="auto">
          <a:xfrm>
            <a:off x="6210995" y="22131724"/>
            <a:ext cx="1812997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D19494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LF2019</a:t>
            </a:r>
          </a:p>
        </p:txBody>
      </p:sp>
      <p:sp>
        <p:nvSpPr>
          <p:cNvPr id="3137" name="Rectangle 19">
            <a:extLst>
              <a:ext uri="{FF2B5EF4-FFF2-40B4-BE49-F238E27FC236}">
                <a16:creationId xmlns:a16="http://schemas.microsoft.com/office/drawing/2014/main" id="{50AB1423-665D-2EE6-9241-1C7FECFEDD15}"/>
              </a:ext>
            </a:extLst>
          </p:cNvPr>
          <p:cNvSpPr>
            <a:spLocks/>
          </p:cNvSpPr>
          <p:nvPr/>
        </p:nvSpPr>
        <p:spPr bwMode="auto">
          <a:xfrm>
            <a:off x="6616245" y="23060446"/>
            <a:ext cx="1812997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A52A2A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LF2024</a:t>
            </a:r>
          </a:p>
        </p:txBody>
      </p:sp>
      <p:sp>
        <p:nvSpPr>
          <p:cNvPr id="3138" name="Rectangle 19">
            <a:extLst>
              <a:ext uri="{FF2B5EF4-FFF2-40B4-BE49-F238E27FC236}">
                <a16:creationId xmlns:a16="http://schemas.microsoft.com/office/drawing/2014/main" id="{95641F27-F07A-FF7D-0CB9-E84837F3BC36}"/>
              </a:ext>
            </a:extLst>
          </p:cNvPr>
          <p:cNvSpPr>
            <a:spLocks/>
          </p:cNvSpPr>
          <p:nvPr/>
        </p:nvSpPr>
        <p:spPr bwMode="auto">
          <a:xfrm>
            <a:off x="13639552" y="25962832"/>
            <a:ext cx="1926810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BB2024</a:t>
            </a:r>
          </a:p>
        </p:txBody>
      </p:sp>
      <p:sp>
        <p:nvSpPr>
          <p:cNvPr id="3140" name="Rectangle 19">
            <a:extLst>
              <a:ext uri="{FF2B5EF4-FFF2-40B4-BE49-F238E27FC236}">
                <a16:creationId xmlns:a16="http://schemas.microsoft.com/office/drawing/2014/main" id="{B164694A-1853-25C7-2966-C91430D04D00}"/>
              </a:ext>
            </a:extLst>
          </p:cNvPr>
          <p:cNvSpPr>
            <a:spLocks/>
          </p:cNvSpPr>
          <p:nvPr/>
        </p:nvSpPr>
        <p:spPr bwMode="auto">
          <a:xfrm>
            <a:off x="14334904" y="23126938"/>
            <a:ext cx="1926810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7F7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BB2019</a:t>
            </a:r>
          </a:p>
        </p:txBody>
      </p:sp>
      <p:sp>
        <p:nvSpPr>
          <p:cNvPr id="3143" name="Rectangle 19">
            <a:extLst>
              <a:ext uri="{FF2B5EF4-FFF2-40B4-BE49-F238E27FC236}">
                <a16:creationId xmlns:a16="http://schemas.microsoft.com/office/drawing/2014/main" id="{D991F335-A00F-93E5-11EC-07E7CD1840B8}"/>
              </a:ext>
            </a:extLst>
          </p:cNvPr>
          <p:cNvSpPr>
            <a:spLocks/>
          </p:cNvSpPr>
          <p:nvPr/>
        </p:nvSpPr>
        <p:spPr bwMode="auto">
          <a:xfrm>
            <a:off x="24388927" y="23135475"/>
            <a:ext cx="190597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E7D7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HF2019</a:t>
            </a:r>
          </a:p>
        </p:txBody>
      </p:sp>
      <p:sp>
        <p:nvSpPr>
          <p:cNvPr id="3144" name="Rectangle 19">
            <a:extLst>
              <a:ext uri="{FF2B5EF4-FFF2-40B4-BE49-F238E27FC236}">
                <a16:creationId xmlns:a16="http://schemas.microsoft.com/office/drawing/2014/main" id="{21B75DDA-87CE-A610-4794-D7E467926FD1}"/>
              </a:ext>
            </a:extLst>
          </p:cNvPr>
          <p:cNvSpPr>
            <a:spLocks/>
          </p:cNvSpPr>
          <p:nvPr/>
        </p:nvSpPr>
        <p:spPr bwMode="auto">
          <a:xfrm>
            <a:off x="23620049" y="25986046"/>
            <a:ext cx="190597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HF2024</a:t>
            </a:r>
          </a:p>
        </p:txBody>
      </p:sp>
      <p:sp>
        <p:nvSpPr>
          <p:cNvPr id="3145" name="Rectangle 19">
            <a:extLst>
              <a:ext uri="{FF2B5EF4-FFF2-40B4-BE49-F238E27FC236}">
                <a16:creationId xmlns:a16="http://schemas.microsoft.com/office/drawing/2014/main" id="{780FB72C-F65E-2B7C-F7D0-2E55517851D7}"/>
              </a:ext>
            </a:extLst>
          </p:cNvPr>
          <p:cNvSpPr>
            <a:spLocks/>
          </p:cNvSpPr>
          <p:nvPr/>
        </p:nvSpPr>
        <p:spPr bwMode="auto">
          <a:xfrm>
            <a:off x="28254381" y="27008820"/>
            <a:ext cx="1256754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FA5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HF3k</a:t>
            </a:r>
          </a:p>
        </p:txBody>
      </p:sp>
      <p:cxnSp>
        <p:nvCxnSpPr>
          <p:cNvPr id="3146" name="直線コネクタ 242">
            <a:extLst>
              <a:ext uri="{FF2B5EF4-FFF2-40B4-BE49-F238E27FC236}">
                <a16:creationId xmlns:a16="http://schemas.microsoft.com/office/drawing/2014/main" id="{09878AA7-EE8C-F81D-E6B0-8F1C4DDA67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562899" y="25724742"/>
            <a:ext cx="1927411" cy="58142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8" name="直線コネクタ 242">
            <a:extLst>
              <a:ext uri="{FF2B5EF4-FFF2-40B4-BE49-F238E27FC236}">
                <a16:creationId xmlns:a16="http://schemas.microsoft.com/office/drawing/2014/main" id="{21FB257A-7946-BBB0-8D0F-CF0B634DC7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677491" y="25715127"/>
            <a:ext cx="360040" cy="1357442"/>
          </a:xfrm>
          <a:prstGeom prst="line">
            <a:avLst/>
          </a:prstGeom>
          <a:noFill/>
          <a:ln w="12700" algn="ctr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50" name="Rectangle 19">
            <a:extLst>
              <a:ext uri="{FF2B5EF4-FFF2-40B4-BE49-F238E27FC236}">
                <a16:creationId xmlns:a16="http://schemas.microsoft.com/office/drawing/2014/main" id="{91BC4ACC-A5C8-77C3-4A2E-D0BD68535902}"/>
              </a:ext>
            </a:extLst>
          </p:cNvPr>
          <p:cNvSpPr>
            <a:spLocks/>
          </p:cNvSpPr>
          <p:nvPr/>
        </p:nvSpPr>
        <p:spPr bwMode="auto">
          <a:xfrm>
            <a:off x="4369138" y="20900206"/>
            <a:ext cx="558627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bg1"/>
                </a:solidFill>
                <a:highlight>
                  <a:srgbClr val="A52A2A"/>
                </a:highlight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Low frequency focus</a:t>
            </a:r>
          </a:p>
        </p:txBody>
      </p:sp>
      <p:sp>
        <p:nvSpPr>
          <p:cNvPr id="3151" name="Rectangle 19">
            <a:extLst>
              <a:ext uri="{FF2B5EF4-FFF2-40B4-BE49-F238E27FC236}">
                <a16:creationId xmlns:a16="http://schemas.microsoft.com/office/drawing/2014/main" id="{CAFAE69F-EC62-B3F0-2A12-67BEE53A6634}"/>
              </a:ext>
            </a:extLst>
          </p:cNvPr>
          <p:cNvSpPr>
            <a:spLocks/>
          </p:cNvSpPr>
          <p:nvPr/>
        </p:nvSpPr>
        <p:spPr bwMode="auto">
          <a:xfrm>
            <a:off x="15211995" y="20900206"/>
            <a:ext cx="4594206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bg1"/>
                </a:solidFill>
                <a:highlight>
                  <a:srgbClr val="0000FF"/>
                </a:highlight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Broadband plans</a:t>
            </a:r>
          </a:p>
        </p:txBody>
      </p:sp>
      <p:sp>
        <p:nvSpPr>
          <p:cNvPr id="3155" name="Rectangle 19">
            <a:extLst>
              <a:ext uri="{FF2B5EF4-FFF2-40B4-BE49-F238E27FC236}">
                <a16:creationId xmlns:a16="http://schemas.microsoft.com/office/drawing/2014/main" id="{7FE212A2-CE92-5254-EBEE-0C3F68BAEACB}"/>
              </a:ext>
            </a:extLst>
          </p:cNvPr>
          <p:cNvSpPr>
            <a:spLocks/>
          </p:cNvSpPr>
          <p:nvPr/>
        </p:nvSpPr>
        <p:spPr bwMode="auto">
          <a:xfrm>
            <a:off x="2490828" y="25266130"/>
            <a:ext cx="2566408" cy="98488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solidFill>
                  <a:srgbClr val="8C2CE5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BBH100-100</a:t>
            </a:r>
          </a:p>
          <a:p>
            <a:pPr>
              <a:defRPr/>
            </a:pPr>
            <a:r>
              <a:rPr lang="en-US" altLang="ja-JP" sz="3200" dirty="0">
                <a:solidFill>
                  <a:srgbClr val="8C2CE5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at 1Gpc</a:t>
            </a:r>
          </a:p>
        </p:txBody>
      </p:sp>
      <p:cxnSp>
        <p:nvCxnSpPr>
          <p:cNvPr id="3156" name="直線コネクタ 242">
            <a:extLst>
              <a:ext uri="{FF2B5EF4-FFF2-40B4-BE49-F238E27FC236}">
                <a16:creationId xmlns:a16="http://schemas.microsoft.com/office/drawing/2014/main" id="{AFC4141B-754A-946D-935E-B0E084AC5B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14810" y="23214086"/>
            <a:ext cx="283817" cy="2052044"/>
          </a:xfrm>
          <a:prstGeom prst="line">
            <a:avLst/>
          </a:prstGeom>
          <a:noFill/>
          <a:ln w="12700" algn="ctr">
            <a:solidFill>
              <a:srgbClr val="8C2C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58" name="Rectangle 19">
            <a:extLst>
              <a:ext uri="{FF2B5EF4-FFF2-40B4-BE49-F238E27FC236}">
                <a16:creationId xmlns:a16="http://schemas.microsoft.com/office/drawing/2014/main" id="{ECBDDA00-C36A-F9CF-D31F-FD77E36BE702}"/>
              </a:ext>
            </a:extLst>
          </p:cNvPr>
          <p:cNvSpPr>
            <a:spLocks/>
          </p:cNvSpPr>
          <p:nvPr/>
        </p:nvSpPr>
        <p:spPr bwMode="auto">
          <a:xfrm>
            <a:off x="24573035" y="34276271"/>
            <a:ext cx="4764916" cy="11695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* No FC, 10 dB SQZ</a:t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* 0.75 MW arm power</a:t>
            </a:r>
          </a:p>
          <a:p>
            <a:pPr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3159" name="Rectangle 19">
            <a:extLst>
              <a:ext uri="{FF2B5EF4-FFF2-40B4-BE49-F238E27FC236}">
                <a16:creationId xmlns:a16="http://schemas.microsoft.com/office/drawing/2014/main" id="{09A38DD1-371F-E90F-B0B6-0B1F5A964BC7}"/>
              </a:ext>
            </a:extLst>
          </p:cNvPr>
          <p:cNvSpPr>
            <a:spLocks/>
          </p:cNvSpPr>
          <p:nvPr/>
        </p:nvSpPr>
        <p:spPr bwMode="auto">
          <a:xfrm>
            <a:off x="24645043" y="36314561"/>
            <a:ext cx="4824536" cy="172354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* No changes in the suspensions required. Can go to other configurations just by changing the SRM.</a:t>
            </a:r>
          </a:p>
        </p:txBody>
      </p:sp>
      <p:sp>
        <p:nvSpPr>
          <p:cNvPr id="3111" name="テキスト ボックス 252">
            <a:extLst>
              <a:ext uri="{FF2B5EF4-FFF2-40B4-BE49-F238E27FC236}">
                <a16:creationId xmlns:a16="http://schemas.microsoft.com/office/drawing/2014/main" id="{5FFAB737-C87D-D742-00F9-0493526E8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361" y="17441991"/>
            <a:ext cx="4341130" cy="15696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000FF"/>
                </a:solidFill>
                <a:latin typeface="+mn-lt"/>
                <a:sym typeface="Helvetica Neue Light" charset="0"/>
              </a:rPr>
              <a:t>Mirror thermal noise</a:t>
            </a:r>
            <a:br>
              <a:rPr lang="en-US" altLang="ja-JP" sz="3200" b="1" dirty="0">
                <a:latin typeface="+mn-lt"/>
                <a:sym typeface="Helvetica Neue Light" charset="0"/>
              </a:rPr>
            </a:br>
            <a:r>
              <a:rPr lang="en-US" altLang="ja-JP" sz="3200" dirty="0">
                <a:latin typeface="+mn-lt"/>
                <a:sym typeface="Helvetica Neue Light" charset="0"/>
              </a:rPr>
              <a:t>is low due to cryogenic sapphire mirror (22 K)</a:t>
            </a:r>
          </a:p>
        </p:txBody>
      </p:sp>
      <p:pic>
        <p:nvPicPr>
          <p:cNvPr id="49" name="Picture 2" descr="undefined">
            <a:extLst>
              <a:ext uri="{FF2B5EF4-FFF2-40B4-BE49-F238E27FC236}">
                <a16:creationId xmlns:a16="http://schemas.microsoft.com/office/drawing/2014/main" id="{3748ED88-D738-8560-7BCF-DF9F57E8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3" y="14410489"/>
            <a:ext cx="80549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Line 17">
            <a:extLst>
              <a:ext uri="{FF2B5EF4-FFF2-40B4-BE49-F238E27FC236}">
                <a16:creationId xmlns:a16="http://schemas.microsoft.com/office/drawing/2014/main" id="{FFEC1046-93A2-A343-D81A-26FF1146684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308573" y="14483514"/>
            <a:ext cx="865188" cy="1152525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53" name="Picture 10">
            <a:extLst>
              <a:ext uri="{FF2B5EF4-FFF2-40B4-BE49-F238E27FC236}">
                <a16:creationId xmlns:a16="http://schemas.microsoft.com/office/drawing/2014/main" id="{E9C9E0A0-2993-E5C7-71DF-50871FB8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8" y="13342226"/>
            <a:ext cx="2927205" cy="1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ine 17">
            <a:extLst>
              <a:ext uri="{FF2B5EF4-FFF2-40B4-BE49-F238E27FC236}">
                <a16:creationId xmlns:a16="http://schemas.microsoft.com/office/drawing/2014/main" id="{B95D01B3-EE59-5C1F-786C-7D534929925D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890514" y="15994814"/>
            <a:ext cx="642021" cy="1030768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57" name="Picture 13">
            <a:extLst>
              <a:ext uri="{FF2B5EF4-FFF2-40B4-BE49-F238E27FC236}">
                <a16:creationId xmlns:a16="http://schemas.microsoft.com/office/drawing/2014/main" id="{3B993416-2769-CD65-B91E-3BA0CDCC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4" y="16806268"/>
            <a:ext cx="34734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19">
            <a:extLst>
              <a:ext uri="{FF2B5EF4-FFF2-40B4-BE49-F238E27FC236}">
                <a16:creationId xmlns:a16="http://schemas.microsoft.com/office/drawing/2014/main" id="{D6637D7A-5799-A88A-9169-B63CF9253908}"/>
              </a:ext>
            </a:extLst>
          </p:cNvPr>
          <p:cNvSpPr>
            <a:spLocks/>
          </p:cNvSpPr>
          <p:nvPr/>
        </p:nvSpPr>
        <p:spPr bwMode="auto">
          <a:xfrm>
            <a:off x="507890" y="12918931"/>
            <a:ext cx="2686633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LIGO</a:t>
            </a:r>
            <a:r>
              <a:rPr lang="ja-JP" altLang="en-US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Hanford</a:t>
            </a:r>
          </a:p>
        </p:txBody>
      </p:sp>
      <p:sp>
        <p:nvSpPr>
          <p:cNvPr id="3147" name="Rectangle 19">
            <a:extLst>
              <a:ext uri="{FF2B5EF4-FFF2-40B4-BE49-F238E27FC236}">
                <a16:creationId xmlns:a16="http://schemas.microsoft.com/office/drawing/2014/main" id="{A3643075-BE75-F719-75F6-0B01BA236536}"/>
              </a:ext>
            </a:extLst>
          </p:cNvPr>
          <p:cNvSpPr>
            <a:spLocks/>
          </p:cNvSpPr>
          <p:nvPr/>
        </p:nvSpPr>
        <p:spPr bwMode="auto">
          <a:xfrm>
            <a:off x="475322" y="17861422"/>
            <a:ext cx="3299478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LIGO Livingston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sym typeface="Helvetica Neue Light" charset="0"/>
              </a:rPr>
              <a:t>(4 km)</a:t>
            </a:r>
            <a:endParaRPr lang="en-US" altLang="ja-JP" sz="3200" dirty="0">
              <a:solidFill>
                <a:srgbClr val="FF0000"/>
              </a:solidFill>
              <a:latin typeface="+mn-lt"/>
              <a:sym typeface="Helvetica Neue Light" charset="0"/>
            </a:endParaRPr>
          </a:p>
        </p:txBody>
      </p:sp>
      <p:sp>
        <p:nvSpPr>
          <p:cNvPr id="3149" name="Line 17">
            <a:extLst>
              <a:ext uri="{FF2B5EF4-FFF2-40B4-BE49-F238E27FC236}">
                <a16:creationId xmlns:a16="http://schemas.microsoft.com/office/drawing/2014/main" id="{C637B7C2-A425-B7D9-1FE7-E65F7B30E1B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93123" y="14830305"/>
            <a:ext cx="170228" cy="877172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54" name="Picture 15">
            <a:extLst>
              <a:ext uri="{FF2B5EF4-FFF2-40B4-BE49-F238E27FC236}">
                <a16:creationId xmlns:a16="http://schemas.microsoft.com/office/drawing/2014/main" id="{218525C4-5F31-DE2D-53D5-92D67981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79" y="13300484"/>
            <a:ext cx="2555596" cy="172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7" name="Rectangle 19">
            <a:extLst>
              <a:ext uri="{FF2B5EF4-FFF2-40B4-BE49-F238E27FC236}">
                <a16:creationId xmlns:a16="http://schemas.microsoft.com/office/drawing/2014/main" id="{D9DE4DF6-7E76-10D8-3C2F-BB5C06AFA95A}"/>
              </a:ext>
            </a:extLst>
          </p:cNvPr>
          <p:cNvSpPr>
            <a:spLocks/>
          </p:cNvSpPr>
          <p:nvPr/>
        </p:nvSpPr>
        <p:spPr bwMode="auto">
          <a:xfrm>
            <a:off x="3474691" y="12835310"/>
            <a:ext cx="2026773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Virgo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sym typeface="Helvetica Neue Light" charset="0"/>
              </a:rPr>
              <a:t>(3 km)</a:t>
            </a:r>
            <a:endParaRPr lang="en-US" altLang="ja-JP" sz="3200" dirty="0">
              <a:solidFill>
                <a:srgbClr val="FF0000"/>
              </a:solidFill>
              <a:latin typeface="+mn-lt"/>
              <a:sym typeface="Helvetica Neue Light" charset="0"/>
            </a:endParaRPr>
          </a:p>
        </p:txBody>
      </p:sp>
      <p:sp>
        <p:nvSpPr>
          <p:cNvPr id="3164" name="Line 17">
            <a:extLst>
              <a:ext uri="{FF2B5EF4-FFF2-40B4-BE49-F238E27FC236}">
                <a16:creationId xmlns:a16="http://schemas.microsoft.com/office/drawing/2014/main" id="{A53AC63F-E2B1-AB56-2958-255558D6520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214073" y="14770851"/>
            <a:ext cx="576263" cy="1008063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65" name="図 3">
            <a:extLst>
              <a:ext uri="{FF2B5EF4-FFF2-40B4-BE49-F238E27FC236}">
                <a16:creationId xmlns:a16="http://schemas.microsoft.com/office/drawing/2014/main" id="{6FCD7C8F-8204-FB44-AEA5-8F3ED2ED34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3325074"/>
            <a:ext cx="2918415" cy="1639887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6" name="Rectangle 19">
            <a:extLst>
              <a:ext uri="{FF2B5EF4-FFF2-40B4-BE49-F238E27FC236}">
                <a16:creationId xmlns:a16="http://schemas.microsoft.com/office/drawing/2014/main" id="{3FE3156A-D4D1-DE69-2B27-FB298EF1F151}"/>
              </a:ext>
            </a:extLst>
          </p:cNvPr>
          <p:cNvSpPr>
            <a:spLocks/>
          </p:cNvSpPr>
          <p:nvPr/>
        </p:nvSpPr>
        <p:spPr bwMode="auto">
          <a:xfrm>
            <a:off x="9134530" y="12916694"/>
            <a:ext cx="2361224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FF"/>
                </a:solidFill>
                <a:latin typeface="+mn-lt"/>
                <a:sym typeface="Helvetica Neue Light" charset="0"/>
              </a:rPr>
              <a:t>KAGRA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FF"/>
                </a:solidFill>
                <a:latin typeface="+mn-lt"/>
                <a:sym typeface="Helvetica Neue Light" charset="0"/>
              </a:rPr>
              <a:t>(3 km, cryogenic)</a:t>
            </a:r>
            <a:endParaRPr lang="en-US" altLang="ja-JP" sz="3200" dirty="0">
              <a:solidFill>
                <a:srgbClr val="FF00FF"/>
              </a:solidFill>
              <a:latin typeface="+mn-lt"/>
              <a:sym typeface="Helvetica Neue Light" charset="0"/>
            </a:endParaRPr>
          </a:p>
        </p:txBody>
      </p:sp>
      <p:sp>
        <p:nvSpPr>
          <p:cNvPr id="3167" name="Line 17">
            <a:extLst>
              <a:ext uri="{FF2B5EF4-FFF2-40B4-BE49-F238E27FC236}">
                <a16:creationId xmlns:a16="http://schemas.microsoft.com/office/drawing/2014/main" id="{569339DC-C9DE-C136-368E-5E5D9AD41A4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5801401" y="16283739"/>
            <a:ext cx="331585" cy="1927002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68" name="Picture 4">
            <a:extLst>
              <a:ext uri="{FF2B5EF4-FFF2-40B4-BE49-F238E27FC236}">
                <a16:creationId xmlns:a16="http://schemas.microsoft.com/office/drawing/2014/main" id="{C9F0C85E-460C-C6AB-0941-33DA34F1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66" y="18045178"/>
            <a:ext cx="2863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9" name="Rectangle 19">
            <a:extLst>
              <a:ext uri="{FF2B5EF4-FFF2-40B4-BE49-F238E27FC236}">
                <a16:creationId xmlns:a16="http://schemas.microsoft.com/office/drawing/2014/main" id="{47265528-ECF2-B33F-291A-1B454BA76B0F}"/>
              </a:ext>
            </a:extLst>
          </p:cNvPr>
          <p:cNvSpPr>
            <a:spLocks/>
          </p:cNvSpPr>
          <p:nvPr/>
        </p:nvSpPr>
        <p:spPr bwMode="auto">
          <a:xfrm>
            <a:off x="7365386" y="18554703"/>
            <a:ext cx="2093522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LIGO-India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sym typeface="Helvetica Neue Light" charset="0"/>
              </a:rPr>
              <a:t>(4km; 2030?~)</a:t>
            </a:r>
            <a:endParaRPr lang="en-US" altLang="ja-JP" sz="2000" dirty="0">
              <a:solidFill>
                <a:srgbClr val="FF0000"/>
              </a:solidFill>
              <a:latin typeface="+mn-lt"/>
              <a:sym typeface="Helvetica Neue Light" charset="0"/>
            </a:endParaRPr>
          </a:p>
        </p:txBody>
      </p:sp>
      <p:sp>
        <p:nvSpPr>
          <p:cNvPr id="3171" name="Rectangle 19">
            <a:extLst>
              <a:ext uri="{FF2B5EF4-FFF2-40B4-BE49-F238E27FC236}">
                <a16:creationId xmlns:a16="http://schemas.microsoft.com/office/drawing/2014/main" id="{5D216E5A-43B4-0893-DD6E-2E6AA5FF936B}"/>
              </a:ext>
            </a:extLst>
          </p:cNvPr>
          <p:cNvSpPr>
            <a:spLocks/>
          </p:cNvSpPr>
          <p:nvPr/>
        </p:nvSpPr>
        <p:spPr bwMode="auto">
          <a:xfrm>
            <a:off x="19179383" y="7455657"/>
            <a:ext cx="1505220" cy="49244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08000"/>
                </a:solidFill>
                <a:latin typeface="+mn-lt"/>
                <a:sym typeface="Helvetica Neue Light" charset="0"/>
              </a:rPr>
              <a:t>KAGRA</a:t>
            </a:r>
          </a:p>
        </p:txBody>
      </p:sp>
      <p:sp>
        <p:nvSpPr>
          <p:cNvPr id="3174" name="Rectangle 19">
            <a:extLst>
              <a:ext uri="{FF2B5EF4-FFF2-40B4-BE49-F238E27FC236}">
                <a16:creationId xmlns:a16="http://schemas.microsoft.com/office/drawing/2014/main" id="{8E06A3EC-1796-4570-505B-3E54EA3D7765}"/>
              </a:ext>
            </a:extLst>
          </p:cNvPr>
          <p:cNvSpPr>
            <a:spLocks/>
          </p:cNvSpPr>
          <p:nvPr/>
        </p:nvSpPr>
        <p:spPr bwMode="auto">
          <a:xfrm>
            <a:off x="17156211" y="6006163"/>
            <a:ext cx="1040926" cy="49244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0BFBF"/>
                </a:solidFill>
                <a:latin typeface="+mn-lt"/>
                <a:sym typeface="Helvetica Neue Light" charset="0"/>
              </a:rPr>
              <a:t>Virgo</a:t>
            </a:r>
          </a:p>
        </p:txBody>
      </p:sp>
      <p:sp>
        <p:nvSpPr>
          <p:cNvPr id="3175" name="Rectangle 19">
            <a:extLst>
              <a:ext uri="{FF2B5EF4-FFF2-40B4-BE49-F238E27FC236}">
                <a16:creationId xmlns:a16="http://schemas.microsoft.com/office/drawing/2014/main" id="{3E57BC09-B2B9-89D2-3066-D861C3843F7F}"/>
              </a:ext>
            </a:extLst>
          </p:cNvPr>
          <p:cNvSpPr>
            <a:spLocks/>
          </p:cNvSpPr>
          <p:nvPr/>
        </p:nvSpPr>
        <p:spPr bwMode="auto">
          <a:xfrm>
            <a:off x="15929799" y="5202462"/>
            <a:ext cx="1001877" cy="49244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BF00BF"/>
                </a:solidFill>
                <a:latin typeface="+mn-lt"/>
                <a:sym typeface="Helvetica Neue Light" charset="0"/>
              </a:rPr>
              <a:t>LIGO</a:t>
            </a:r>
          </a:p>
        </p:txBody>
      </p:sp>
      <p:sp>
        <p:nvSpPr>
          <p:cNvPr id="3176" name="Rectangle 19">
            <a:extLst>
              <a:ext uri="{FF2B5EF4-FFF2-40B4-BE49-F238E27FC236}">
                <a16:creationId xmlns:a16="http://schemas.microsoft.com/office/drawing/2014/main" id="{05C0A2EB-8D78-F564-FB9C-579EF99B91AC}"/>
              </a:ext>
            </a:extLst>
          </p:cNvPr>
          <p:cNvSpPr>
            <a:spLocks/>
          </p:cNvSpPr>
          <p:nvPr/>
        </p:nvSpPr>
        <p:spPr bwMode="auto">
          <a:xfrm>
            <a:off x="16724163" y="7137386"/>
            <a:ext cx="86684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32CD32"/>
                </a:solidFill>
                <a:latin typeface="+mn-lt"/>
                <a:sym typeface="Helvetica Neue Light" charset="0"/>
              </a:rPr>
              <a:t>TAMA</a:t>
            </a:r>
          </a:p>
        </p:txBody>
      </p:sp>
      <p:sp>
        <p:nvSpPr>
          <p:cNvPr id="3177" name="Rectangle 19">
            <a:extLst>
              <a:ext uri="{FF2B5EF4-FFF2-40B4-BE49-F238E27FC236}">
                <a16:creationId xmlns:a16="http://schemas.microsoft.com/office/drawing/2014/main" id="{8CF80008-621A-2A87-8106-1D0C361AFC6C}"/>
              </a:ext>
            </a:extLst>
          </p:cNvPr>
          <p:cNvSpPr>
            <a:spLocks/>
          </p:cNvSpPr>
          <p:nvPr/>
        </p:nvSpPr>
        <p:spPr bwMode="auto">
          <a:xfrm>
            <a:off x="22817955" y="4607814"/>
            <a:ext cx="2763192" cy="738664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ED899D"/>
                </a:solidFill>
                <a:latin typeface="+mn-lt"/>
                <a:sym typeface="Helvetica Neue Light" charset="0"/>
              </a:rPr>
              <a:t>Cosmic Explorer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Einstein Telescope</a:t>
            </a:r>
          </a:p>
        </p:txBody>
      </p:sp>
      <p:sp>
        <p:nvSpPr>
          <p:cNvPr id="3135" name="吹き出し: 角を丸めた四角形 3134">
            <a:extLst>
              <a:ext uri="{FF2B5EF4-FFF2-40B4-BE49-F238E27FC236}">
                <a16:creationId xmlns:a16="http://schemas.microsoft.com/office/drawing/2014/main" id="{3542334E-F59F-222B-CFD7-6A232D78192F}"/>
              </a:ext>
            </a:extLst>
          </p:cNvPr>
          <p:cNvSpPr/>
          <p:nvPr/>
        </p:nvSpPr>
        <p:spPr bwMode="auto">
          <a:xfrm>
            <a:off x="20468579" y="5994550"/>
            <a:ext cx="1901520" cy="996208"/>
          </a:xfrm>
          <a:prstGeom prst="wedgeRoundRectCallout">
            <a:avLst>
              <a:gd name="adj1" fmla="val 6119"/>
              <a:gd name="adj2" fmla="val -107989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KAGRA upgrade?</a:t>
            </a:r>
            <a:endParaRPr kumimoji="1" lang="ja-JP" altLang="en-US" sz="28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00" name="Rectangle 19">
            <a:extLst>
              <a:ext uri="{FF2B5EF4-FFF2-40B4-BE49-F238E27FC236}">
                <a16:creationId xmlns:a16="http://schemas.microsoft.com/office/drawing/2014/main" id="{78B3B9FC-236E-1FA0-3F7C-DFD5433F7A19}"/>
              </a:ext>
            </a:extLst>
          </p:cNvPr>
          <p:cNvSpPr>
            <a:spLocks/>
          </p:cNvSpPr>
          <p:nvPr/>
        </p:nvSpPr>
        <p:spPr bwMode="auto">
          <a:xfrm>
            <a:off x="16496906" y="8351949"/>
            <a:ext cx="5009385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latin typeface="+mn-lt"/>
                <a:sym typeface="Helvetica Neue Light" charset="0"/>
              </a:rPr>
              <a:t>Binary neutron star range</a:t>
            </a:r>
          </a:p>
          <a:p>
            <a:pPr>
              <a:defRPr/>
            </a:pPr>
            <a:r>
              <a:rPr lang="en-US" altLang="ja-JP" sz="3200" b="1" dirty="0">
                <a:latin typeface="+mn-lt"/>
                <a:sym typeface="Helvetica Neue Light" charset="0"/>
              </a:rPr>
              <a:t>evolution of LVK</a:t>
            </a:r>
          </a:p>
        </p:txBody>
      </p:sp>
      <p:sp>
        <p:nvSpPr>
          <p:cNvPr id="3201" name="Rectangle 19">
            <a:extLst>
              <a:ext uri="{FF2B5EF4-FFF2-40B4-BE49-F238E27FC236}">
                <a16:creationId xmlns:a16="http://schemas.microsoft.com/office/drawing/2014/main" id="{AD04B9CD-ED10-D137-6D83-28379291DC14}"/>
              </a:ext>
            </a:extLst>
          </p:cNvPr>
          <p:cNvSpPr>
            <a:spLocks/>
          </p:cNvSpPr>
          <p:nvPr/>
        </p:nvSpPr>
        <p:spPr bwMode="auto">
          <a:xfrm>
            <a:off x="19964523" y="4698406"/>
            <a:ext cx="469680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DE7FDE"/>
                </a:solidFill>
                <a:latin typeface="+mn-lt"/>
                <a:sym typeface="Helvetica Neue Light" charset="0"/>
              </a:rPr>
              <a:t>A+</a:t>
            </a:r>
          </a:p>
        </p:txBody>
      </p:sp>
      <p:sp>
        <p:nvSpPr>
          <p:cNvPr id="3202" name="Rectangle 19">
            <a:extLst>
              <a:ext uri="{FF2B5EF4-FFF2-40B4-BE49-F238E27FC236}">
                <a16:creationId xmlns:a16="http://schemas.microsoft.com/office/drawing/2014/main" id="{BB9125B0-E2F5-E103-FBEB-CEE66856CBC5}"/>
              </a:ext>
            </a:extLst>
          </p:cNvPr>
          <p:cNvSpPr>
            <a:spLocks/>
          </p:cNvSpPr>
          <p:nvPr/>
        </p:nvSpPr>
        <p:spPr bwMode="auto">
          <a:xfrm>
            <a:off x="20828619" y="4356642"/>
            <a:ext cx="469680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DE7FDE"/>
                </a:solidFill>
                <a:latin typeface="+mn-lt"/>
                <a:sym typeface="Helvetica Neue Light" charset="0"/>
              </a:rPr>
              <a:t>A#</a:t>
            </a:r>
          </a:p>
        </p:txBody>
      </p:sp>
      <p:cxnSp>
        <p:nvCxnSpPr>
          <p:cNvPr id="21" name="直線コネクタ 242">
            <a:extLst>
              <a:ext uri="{FF2B5EF4-FFF2-40B4-BE49-F238E27FC236}">
                <a16:creationId xmlns:a16="http://schemas.microsoft.com/office/drawing/2014/main" id="{23029C37-114F-E6C1-4BE8-BD4140ABC0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27549" y="4437150"/>
            <a:ext cx="245139" cy="271010"/>
          </a:xfrm>
          <a:prstGeom prst="line">
            <a:avLst/>
          </a:prstGeom>
          <a:noFill/>
          <a:ln w="12700" algn="ctr">
            <a:solidFill>
              <a:srgbClr val="ED89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線コネクタ 242">
            <a:extLst>
              <a:ext uri="{FF2B5EF4-FFF2-40B4-BE49-F238E27FC236}">
                <a16:creationId xmlns:a16="http://schemas.microsoft.com/office/drawing/2014/main" id="{0BD3E6C2-E6F3-A813-25DF-17C66561C6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412795" y="4495065"/>
            <a:ext cx="359893" cy="635389"/>
          </a:xfrm>
          <a:prstGeom prst="line">
            <a:avLst/>
          </a:prstGeom>
          <a:noFill/>
          <a:ln w="12700" algn="ctr">
            <a:solidFill>
              <a:srgbClr val="8EC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線コネクタ 242">
            <a:extLst>
              <a:ext uri="{FF2B5EF4-FFF2-40B4-BE49-F238E27FC236}">
                <a16:creationId xmlns:a16="http://schemas.microsoft.com/office/drawing/2014/main" id="{E69F5BF4-0A76-829B-47D6-8DED2E226F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88659" y="4770414"/>
            <a:ext cx="72008" cy="144016"/>
          </a:xfrm>
          <a:prstGeom prst="line">
            <a:avLst/>
          </a:prstGeom>
          <a:noFill/>
          <a:ln w="12700" algn="ctr">
            <a:solidFill>
              <a:srgbClr val="DE7FD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テキスト ボックス 252">
            <a:extLst>
              <a:ext uri="{FF2B5EF4-FFF2-40B4-BE49-F238E27FC236}">
                <a16:creationId xmlns:a16="http://schemas.microsoft.com/office/drawing/2014/main" id="{CC02F4BB-78CF-B454-AF45-0AF38F47BFB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2140" y="29378541"/>
            <a:ext cx="344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BBH / BNS</a:t>
            </a:r>
          </a:p>
          <a:p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ranges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(SNR&gt;8)</a:t>
            </a:r>
            <a:endParaRPr lang="en-US" altLang="ja-JP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252">
            <a:extLst>
              <a:ext uri="{FF2B5EF4-FFF2-40B4-BE49-F238E27FC236}">
                <a16:creationId xmlns:a16="http://schemas.microsoft.com/office/drawing/2014/main" id="{0F94CBA2-376D-13E2-0A21-7398A44931D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617235" y="29216268"/>
            <a:ext cx="8082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Binary Black Holes / Binary Neutron Stars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51C73B28-BB8A-1D4E-CAE9-A90E287D6E92}"/>
              </a:ext>
            </a:extLst>
          </p:cNvPr>
          <p:cNvSpPr/>
          <p:nvPr/>
        </p:nvSpPr>
        <p:spPr bwMode="auto">
          <a:xfrm rot="15121479">
            <a:off x="17688630" y="5272610"/>
            <a:ext cx="286091" cy="455208"/>
          </a:xfrm>
          <a:prstGeom prst="downArrow">
            <a:avLst/>
          </a:prstGeom>
          <a:solidFill>
            <a:srgbClr val="DE7FDE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E7A85B1A-3E39-19A4-DE1D-CEA097010BE5}"/>
              </a:ext>
            </a:extLst>
          </p:cNvPr>
          <p:cNvSpPr>
            <a:spLocks/>
          </p:cNvSpPr>
          <p:nvPr/>
        </p:nvSpPr>
        <p:spPr bwMode="auto">
          <a:xfrm>
            <a:off x="17161992" y="4985808"/>
            <a:ext cx="104195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DE7FDE"/>
                </a:solidFill>
                <a:latin typeface="+mn-lt"/>
                <a:sym typeface="Helvetica Neue Light" charset="0"/>
              </a:rPr>
              <a:t>Upgrade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B965F08-787C-3AEB-47EB-680742C2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2464" y="2248218"/>
            <a:ext cx="7232580" cy="23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Yuta </a:t>
            </a:r>
            <a:r>
              <a:rPr lang="en-US" altLang="ja-JP" sz="3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Michimura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RESCEU, University of Tokyo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hlinkClick r:id="rId19"/>
              </a:rPr>
              <a:t>michimura@resceu.s.u-tokyo.ac.jp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KAGRA 10yr Task Force,</a:t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KAGRA Future Strategy Committee</a:t>
            </a:r>
          </a:p>
        </p:txBody>
      </p:sp>
      <p:sp>
        <p:nvSpPr>
          <p:cNvPr id="27" name="テキスト ボックス 252">
            <a:extLst>
              <a:ext uri="{FF2B5EF4-FFF2-40B4-BE49-F238E27FC236}">
                <a16:creationId xmlns:a16="http://schemas.microsoft.com/office/drawing/2014/main" id="{B06954DE-6C74-36E9-2341-732A629D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171" y="27596950"/>
            <a:ext cx="280831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="1" dirty="0">
                <a:solidFill>
                  <a:srgbClr val="78787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(LIGO O6</a:t>
            </a:r>
          </a:p>
          <a:p>
            <a:pPr>
              <a:lnSpc>
                <a:spcPct val="80000"/>
              </a:lnSpc>
            </a:pPr>
            <a:r>
              <a:rPr lang="en-US" altLang="ja-JP" sz="2400" b="1" dirty="0">
                <a:solidFill>
                  <a:srgbClr val="78787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upgrade)</a:t>
            </a:r>
          </a:p>
        </p:txBody>
      </p:sp>
      <p:sp>
        <p:nvSpPr>
          <p:cNvPr id="28" name="テキスト ボックス 252">
            <a:extLst>
              <a:ext uri="{FF2B5EF4-FFF2-40B4-BE49-F238E27FC236}">
                <a16:creationId xmlns:a16="http://schemas.microsoft.com/office/drawing/2014/main" id="{D0FF53F1-72CE-C5EE-2BA5-45D87B125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3" y="27108147"/>
            <a:ext cx="299655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Baseline design</a:t>
            </a:r>
          </a:p>
        </p:txBody>
      </p:sp>
      <p:cxnSp>
        <p:nvCxnSpPr>
          <p:cNvPr id="30" name="直線コネクタ 242">
            <a:extLst>
              <a:ext uri="{FF2B5EF4-FFF2-40B4-BE49-F238E27FC236}">
                <a16:creationId xmlns:a16="http://schemas.microsoft.com/office/drawing/2014/main" id="{FF6AED3B-E240-1361-B167-EF046DC3FE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50755" y="27349711"/>
            <a:ext cx="435721" cy="34197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9">
            <a:extLst>
              <a:ext uri="{FF2B5EF4-FFF2-40B4-BE49-F238E27FC236}">
                <a16:creationId xmlns:a16="http://schemas.microsoft.com/office/drawing/2014/main" id="{99A6F55B-907C-7BEA-3A1A-23A94AFDFD4A}"/>
              </a:ext>
            </a:extLst>
          </p:cNvPr>
          <p:cNvSpPr>
            <a:spLocks/>
          </p:cNvSpPr>
          <p:nvPr/>
        </p:nvSpPr>
        <p:spPr bwMode="auto">
          <a:xfrm>
            <a:off x="15786532" y="21903713"/>
            <a:ext cx="2327560" cy="98488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BNS1.5-1.5</a:t>
            </a:r>
            <a:br>
              <a:rPr lang="en-US" altLang="ja-JP" sz="3200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3200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at 100 Mpc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AB81D4D2-8F63-E6CD-6399-62A6081C9A19}"/>
              </a:ext>
            </a:extLst>
          </p:cNvPr>
          <p:cNvSpPr>
            <a:spLocks/>
          </p:cNvSpPr>
          <p:nvPr/>
        </p:nvSpPr>
        <p:spPr bwMode="auto">
          <a:xfrm>
            <a:off x="25822571" y="21445112"/>
            <a:ext cx="4141968" cy="160043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Post-merger signal</a:t>
            </a:r>
            <a:br>
              <a:rPr lang="en-US" altLang="ja-JP" sz="3200" b="1" dirty="0">
                <a:solidFill>
                  <a:srgbClr val="808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example</a:t>
            </a:r>
            <a:b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R. Harada+,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 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110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123005 (2024)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cxnSp>
        <p:nvCxnSpPr>
          <p:cNvPr id="42" name="直線コネクタ 242">
            <a:extLst>
              <a:ext uri="{FF2B5EF4-FFF2-40B4-BE49-F238E27FC236}">
                <a16:creationId xmlns:a16="http://schemas.microsoft.com/office/drawing/2014/main" id="{5E20F8DA-DB18-4050-A68E-1113446438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45950" y="21888116"/>
            <a:ext cx="745500" cy="2152767"/>
          </a:xfrm>
          <a:prstGeom prst="line">
            <a:avLst/>
          </a:prstGeom>
          <a:noFill/>
          <a:ln w="12700" algn="ctr">
            <a:solidFill>
              <a:srgbClr val="018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52" name="Rectangle 19">
            <a:extLst>
              <a:ext uri="{FF2B5EF4-FFF2-40B4-BE49-F238E27FC236}">
                <a16:creationId xmlns:a16="http://schemas.microsoft.com/office/drawing/2014/main" id="{417E587C-B435-0B31-DE55-3E42D7A439CD}"/>
              </a:ext>
            </a:extLst>
          </p:cNvPr>
          <p:cNvSpPr>
            <a:spLocks/>
          </p:cNvSpPr>
          <p:nvPr/>
        </p:nvSpPr>
        <p:spPr bwMode="auto">
          <a:xfrm>
            <a:off x="23927058" y="20900206"/>
            <a:ext cx="575010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bg1"/>
                </a:solidFill>
                <a:highlight>
                  <a:srgbClr val="FF0000"/>
                </a:highlight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High frequency focus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C028B9-C739-3ACA-447A-7655AEFEF51D}"/>
              </a:ext>
            </a:extLst>
          </p:cNvPr>
          <p:cNvSpPr txBox="1"/>
          <p:nvPr/>
        </p:nvSpPr>
        <p:spPr>
          <a:xfrm>
            <a:off x="24699289" y="19604062"/>
            <a:ext cx="5562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rgbClr val="ED899D"/>
                </a:solidFill>
                <a:latin typeface="+mn-lt"/>
                <a:sym typeface="Helvetica Neue Light" charset="0"/>
              </a:rPr>
              <a:t>Cosmic Explorer</a:t>
            </a:r>
            <a:br>
              <a:rPr lang="en-US" altLang="ja-JP" sz="4000" b="1" dirty="0">
                <a:solidFill>
                  <a:srgbClr val="ED899D"/>
                </a:solidFill>
                <a:latin typeface="+mn-lt"/>
                <a:sym typeface="Helvetica Neue Light" charset="0"/>
              </a:rPr>
            </a:br>
            <a:r>
              <a:rPr lang="en-US" altLang="ja-JP" sz="3200" b="1" dirty="0">
                <a:solidFill>
                  <a:srgbClr val="ED899D"/>
                </a:solidFill>
                <a:latin typeface="+mn-lt"/>
                <a:sym typeface="Helvetica Neue Light" charset="0"/>
              </a:rPr>
              <a:t>  (US 3G 20-40 km; 2035~?)</a:t>
            </a:r>
            <a:endParaRPr lang="en-US" altLang="ja-JP" sz="4000" b="1" dirty="0">
              <a:solidFill>
                <a:srgbClr val="ED899D"/>
              </a:solidFill>
              <a:latin typeface="+mn-lt"/>
              <a:sym typeface="Helvetica Neue Light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F8EE8-1B4B-2241-E4E3-76ED2B260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339" y="161902"/>
            <a:ext cx="2610174" cy="26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8937</TotalTime>
  <Words>950</Words>
  <Application>Microsoft Office PowerPoint</Application>
  <PresentationFormat>ユーザー設定</PresentationFormat>
  <Paragraphs>165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Arial</vt:lpstr>
      <vt:lpstr>Consolas</vt:lpstr>
      <vt:lpstr>Helvetica</vt:lpstr>
      <vt:lpstr>Tahoma</vt:lpstr>
      <vt:lpstr>標準デザイン</vt:lpstr>
      <vt:lpstr>PowerPoint プレゼンテーション</vt:lpstr>
    </vt:vector>
  </TitlesOfParts>
  <Company>TSUBONO-LAB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yuta</dc:creator>
  <cp:lastModifiedBy>道村　唯太</cp:lastModifiedBy>
  <cp:revision>716</cp:revision>
  <dcterms:created xsi:type="dcterms:W3CDTF">2008-01-06T16:04:07Z</dcterms:created>
  <dcterms:modified xsi:type="dcterms:W3CDTF">2025-04-25T00:02:27Z</dcterms:modified>
</cp:coreProperties>
</file>