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01" r:id="rId2"/>
    <p:sldId id="747" r:id="rId3"/>
    <p:sldId id="757" r:id="rId4"/>
    <p:sldId id="748" r:id="rId5"/>
    <p:sldId id="749" r:id="rId6"/>
    <p:sldId id="751" r:id="rId7"/>
    <p:sldId id="752" r:id="rId8"/>
    <p:sldId id="758" r:id="rId9"/>
    <p:sldId id="753" r:id="rId10"/>
    <p:sldId id="755" r:id="rId11"/>
    <p:sldId id="754" r:id="rId12"/>
    <p:sldId id="756" r:id="rId13"/>
    <p:sldId id="759" r:id="rId14"/>
    <p:sldId id="760" r:id="rId15"/>
    <p:sldId id="762" r:id="rId16"/>
    <p:sldId id="763" r:id="rId17"/>
    <p:sldId id="761" r:id="rId18"/>
    <p:sldId id="764" r:id="rId19"/>
    <p:sldId id="750" r:id="rId20"/>
  </p:sldIdLst>
  <p:sldSz cx="9144000" cy="6858000" type="screen4x3"/>
  <p:notesSz cx="9144000" cy="6858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B00"/>
    <a:srgbClr val="FF7F7F"/>
    <a:srgbClr val="FFA500"/>
    <a:srgbClr val="111315"/>
    <a:srgbClr val="7D7DFF"/>
    <a:srgbClr val="8625E1"/>
    <a:srgbClr val="A42828"/>
    <a:srgbClr val="CF8F8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65" autoAdjust="0"/>
    <p:restoredTop sz="98153" autoAdjust="0"/>
  </p:normalViewPr>
  <p:slideViewPr>
    <p:cSldViewPr>
      <p:cViewPr varScale="1">
        <p:scale>
          <a:sx n="109" d="100"/>
          <a:sy n="109" d="100"/>
        </p:scale>
        <p:origin x="5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1555" y="6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EBE4F286-A04C-8DC4-CCE6-729CF1B975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Confidential</a:t>
            </a:r>
            <a:r>
              <a:rPr lang="ja-JP" altLang="en-US"/>
              <a:t>（外部秘）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62A64BE-C2BE-5FD0-0A21-E5FAEFCAE1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7E6F27C9-1466-A259-15C4-278D4F1862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64E638A0-010B-F7E9-7C00-5718D832CE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52D3A6FD-B955-4A78-9C1F-EB5631F323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47B9C963-F497-F7AF-6B08-2BC0CDB04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3E1311F-705C-8E3A-23A0-385590FAD1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BAB8A7F-32A9-4501-A965-C5608A1EB7DA}" type="datetimeFigureOut">
              <a:rPr lang="ja-JP" altLang="en-US"/>
              <a:pPr>
                <a:defRPr/>
              </a:pPr>
              <a:t>2025/3/4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6F79336E-658A-C17E-668E-B53D9EB57E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7F97AF21-AFB3-7ECA-9A10-17B8604D5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D913F2D-27DA-A50B-8621-DE1D4D6469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86F0EEB-9324-B825-9492-48FDDC464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00660C6-1977-462A-AA35-37C5A6E98D5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>
            <a:extLst>
              <a:ext uri="{FF2B5EF4-FFF2-40B4-BE49-F238E27FC236}">
                <a16:creationId xmlns:a16="http://schemas.microsoft.com/office/drawing/2014/main" id="{2D754D0A-1912-EB04-F770-855B4FBE78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 2">
            <a:extLst>
              <a:ext uri="{FF2B5EF4-FFF2-40B4-BE49-F238E27FC236}">
                <a16:creationId xmlns:a16="http://schemas.microsoft.com/office/drawing/2014/main" id="{781FE7ED-B0D0-81C1-798D-FA0BA83089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124" name="スライド番号プレースホルダ 3">
            <a:extLst>
              <a:ext uri="{FF2B5EF4-FFF2-40B4-BE49-F238E27FC236}">
                <a16:creationId xmlns:a16="http://schemas.microsoft.com/office/drawing/2014/main" id="{9354FA4A-C520-C1D4-D071-110C534F0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B7F64742-53F2-46E7-A8C2-FB83F6EBA7D8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3DD60-00DF-56D9-6745-E6341BFAB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ー 1">
            <a:extLst>
              <a:ext uri="{FF2B5EF4-FFF2-40B4-BE49-F238E27FC236}">
                <a16:creationId xmlns:a16="http://schemas.microsoft.com/office/drawing/2014/main" id="{6C5C9FE5-FD2B-5915-ADB5-4744271F08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ノート プレースホルダー 2">
            <a:extLst>
              <a:ext uri="{FF2B5EF4-FFF2-40B4-BE49-F238E27FC236}">
                <a16:creationId xmlns:a16="http://schemas.microsoft.com/office/drawing/2014/main" id="{9E288201-659E-CB8B-E3F7-4F0F48D5A1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772" name="スライド番号プレースホルダー 3">
            <a:extLst>
              <a:ext uri="{FF2B5EF4-FFF2-40B4-BE49-F238E27FC236}">
                <a16:creationId xmlns:a16="http://schemas.microsoft.com/office/drawing/2014/main" id="{43BDC1C1-CAAA-FC9B-9F0B-BF8720F13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17550" indent="-2746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0331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44638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985963" indent="-220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431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003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575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14763" indent="-2206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A5C12E2-811F-42C8-971C-D7D831CEFC5C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603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F24F92-FECB-70A9-5D5F-AE465774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7651-B6F9-408B-94E7-C4386CB0DB26}" type="datetime1">
              <a:rPr lang="ja-JP" altLang="en-US"/>
              <a:pPr>
                <a:defRPr/>
              </a:pPr>
              <a:t>2025/3/4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D6110C8-15E7-1A08-7F4E-13F0ACA6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0C6A119-61BE-D795-3297-D7705311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EB83-1BC9-4D88-9DED-E3D39B09B82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324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72D3C09-FDBD-35A4-F39B-25A94F17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479CA-34AF-4687-921C-9ED4649294E3}" type="datetime1">
              <a:rPr lang="ja-JP" altLang="en-US"/>
              <a:pPr>
                <a:defRPr/>
              </a:pPr>
              <a:t>2025/3/4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85FAF6B-796E-565A-A355-EA18EB13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2EC300D-48B9-972D-1689-C50A0AFB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A6E70-F511-4400-A805-6DFD6F69D4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162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84628FB-52A1-0A6A-C80F-AD7DCC355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BCE3-D016-4BB0-AA1A-445FFF0649AE}" type="datetime1">
              <a:rPr lang="ja-JP" altLang="en-US"/>
              <a:pPr>
                <a:defRPr/>
              </a:pPr>
              <a:t>2025/3/4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6E8A8FD-F4D5-F0C8-7C7B-B18F4DC19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54EF09D-888E-FEAB-5D8C-B579E145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1F915-F068-4610-9097-CF969445EA6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325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F0E7E24-DBBE-67A8-35D0-E7D7D65D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7941-8666-42A6-8971-4DB644852336}" type="datetime1">
              <a:rPr lang="ja-JP" altLang="en-US"/>
              <a:pPr>
                <a:defRPr/>
              </a:pPr>
              <a:t>2025/3/4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E829CFE-3CB7-0978-CD3D-EFF2B595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6169777-E31E-B909-5803-3C3D27CC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EB10-F3D4-41D1-8FB5-04EFC96C9E9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708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B081DBE-5D99-9D40-65D5-3EEEBA4D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5280F-E4CA-4A06-8B4E-439FF7431E90}" type="datetime1">
              <a:rPr lang="ja-JP" altLang="en-US"/>
              <a:pPr>
                <a:defRPr/>
              </a:pPr>
              <a:t>2025/3/4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CD944FB-B302-C6EC-205B-5B82301A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428304F-9D2E-76D8-040D-9E64E772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FE9BF-D7F4-4A10-9DAE-02DF78416E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162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EB9CBF5B-A749-6926-9F19-BBD531A5C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F8FC-B5EE-41C5-AEA1-8BBA5230C9ED}" type="datetime1">
              <a:rPr lang="ja-JP" altLang="en-US"/>
              <a:pPr>
                <a:defRPr/>
              </a:pPr>
              <a:t>2025/3/4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3D9B4CE-D1D2-71F8-2B3C-8F8ED04E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818EBF8-D670-F4B4-4235-08CA0D46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6F57A-6343-4BED-B147-5958373984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802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F576DF89-B652-2859-BA44-7E0433A0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84D5C-8ECF-4EAE-978F-E0AA233B6EB1}" type="datetime1">
              <a:rPr lang="ja-JP" altLang="en-US"/>
              <a:pPr>
                <a:defRPr/>
              </a:pPr>
              <a:t>2025/3/4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BB2CFFFC-F8B2-4CB0-6964-4BB01A2F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AB305936-3238-A796-5D22-49A14796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E742-F0B8-4582-A01D-D4683666A4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274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5C8042EE-A00E-2198-AEF2-A8267F6F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8966-42D4-4B69-8E7F-A4BBB8345EF0}" type="datetime1">
              <a:rPr lang="ja-JP" altLang="en-US"/>
              <a:pPr>
                <a:defRPr/>
              </a:pPr>
              <a:t>2025/3/4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D8216461-EE82-43ED-FFDF-A937299FB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00344FD6-20FB-3FFA-2932-64FECB4F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B87D7-A3F3-4F4F-A325-EF33090725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11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2B3D568-577B-3C3E-19C3-08FCDCA7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22D0-4003-442E-AB2B-40D3DCE5307A}" type="datetime1">
              <a:rPr lang="ja-JP" altLang="en-US"/>
              <a:pPr>
                <a:defRPr/>
              </a:pPr>
              <a:t>2025/3/4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F7161DA2-46C1-EA2C-3547-3FF05CFA7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3C811188-7083-B942-DDCD-9799FF24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8FB43-C1D7-4E98-80CA-779A9D9949D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867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26025FD2-7A1F-26AA-A624-C23BEB97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D3F8-E30E-4F9B-AF9A-B8317F56D2EB}" type="datetime1">
              <a:rPr lang="ja-JP" altLang="en-US"/>
              <a:pPr>
                <a:defRPr/>
              </a:pPr>
              <a:t>2025/3/4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DB5EE65C-1E22-7A1F-7F54-97E10068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38A5C7AE-6A48-6A71-F477-9B8756ED5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C5F54-41D9-4EC7-AE9D-5AD69CC4A4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485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E14D971-171B-A49D-FBBD-C867FA3B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5FD0C-0C33-499A-BD1A-C54C682ACFE1}" type="datetime1">
              <a:rPr lang="ja-JP" altLang="en-US"/>
              <a:pPr>
                <a:defRPr/>
              </a:pPr>
              <a:t>2025/3/4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702388F-DD1C-5C78-1FC3-0C6FE4D8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C9334BF3-8200-0F6F-C1A0-D3AD30AB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A8367-FA45-4BB5-BCFB-2B87AC31D6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300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BE496331-B02B-CE36-890C-3A6D5AAD30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8C1D00C1-C343-F7E3-74A2-96AC1E33AD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0FC071D-480D-0BCE-96AC-72075555F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0AECE8-896A-4B4A-B1A3-2C031AC9BCD3}" type="datetime1">
              <a:rPr lang="ja-JP" altLang="en-US"/>
              <a:pPr>
                <a:defRPr/>
              </a:pPr>
              <a:t>2025/3/4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F82BC95-655F-0A66-8B1C-A7D84FF58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A925711-A9F0-2408-B351-3A23E7F23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CC12EB71-CA36-45DE-8B07-551F78CF1FE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mailto:michimura@resceu.s.u-tokyo.ac.j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3/physrevd.102.022008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s://gwdoc.icrr.u-tokyo.ac.jp/cgi-bin/DocDB/ShowDocument?docid=1618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wdoc.icrr.u-tokyo.ac.jp/cgi-bin/DocDB/ShowDocument?docid=16182" TargetMode="External"/><Relationship Id="rId4" Type="http://schemas.openxmlformats.org/officeDocument/2006/relationships/hyperlink" Target="https://doi.org/10.1103/physrevd.102.02200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s://doi.org/10.1093/ptep/ptac055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3/physrevd.102.022008" TargetMode="External"/><Relationship Id="rId5" Type="http://schemas.openxmlformats.org/officeDocument/2006/relationships/hyperlink" Target="https://doi.org/10.1103/PhysRevD.110.123005" TargetMode="External"/><Relationship Id="rId4" Type="http://schemas.openxmlformats.org/officeDocument/2006/relationships/hyperlink" Target="https://gwdoc.icrr.u-tokyo.ac.jp/cgi-bin/DocDB/ShowDocument?docid=1618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gwdoc.icrr.u-tokyo.ac.jp/cgi-bin/private/DocDB/ShowDocument?docid=1631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3/PhysRevD.110.082007" TargetMode="External"/><Relationship Id="rId13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hyperlink" Target="https://doi.org/10.1103/physrevd.100.082005" TargetMode="External"/><Relationship Id="rId12" Type="http://schemas.openxmlformats.org/officeDocument/2006/relationships/hyperlink" Target="https://doi.org/10.1103/PhysRevD.109.102008" TargetMode="External"/><Relationship Id="rId2" Type="http://schemas.openxmlformats.org/officeDocument/2006/relationships/hyperlink" Target="https://doi.org/10.1103/PhysRevLett.124.1711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3/PhysRevLett.132.143602" TargetMode="External"/><Relationship Id="rId11" Type="http://schemas.openxmlformats.org/officeDocument/2006/relationships/hyperlink" Target="https://doi.org/10.1103/PhysRevA.110.023703" TargetMode="External"/><Relationship Id="rId5" Type="http://schemas.openxmlformats.org/officeDocument/2006/relationships/image" Target="../media/image35.jpeg"/><Relationship Id="rId10" Type="http://schemas.openxmlformats.org/officeDocument/2006/relationships/image" Target="../media/image36.jpeg"/><Relationship Id="rId4" Type="http://schemas.openxmlformats.org/officeDocument/2006/relationships/hyperlink" Target="https://aspire-gw.com/" TargetMode="External"/><Relationship Id="rId9" Type="http://schemas.openxmlformats.org/officeDocument/2006/relationships/hyperlink" Target="https://doi.org/10.1364/OL.523753" TargetMode="External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2.riken.jp/event/5141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serving.docs.ligo.org/pla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03/PhysRevX.13.04102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genda.infn.it/event/32907/contributions/201022/attachments/105537/148378/Lantz-A%23_sus_talk_GWADW_G2301049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rgo-gw.eu/Laser/upgrade_1_F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46D91F8-153B-7024-8822-74B401774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823" y="0"/>
            <a:ext cx="1028164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8B00F40-A15A-6EB3-BC9F-00DB6882E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6478"/>
            <a:ext cx="9144000" cy="165735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地上重力波検出器</a:t>
            </a:r>
            <a:br>
              <a:rPr lang="en-US" altLang="ja-JP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</a:br>
            <a:r>
              <a:rPr lang="ja-JP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の将来計画</a:t>
            </a:r>
          </a:p>
        </p:txBody>
      </p:sp>
      <p:sp>
        <p:nvSpPr>
          <p:cNvPr id="4099" name="サブタイトル 2">
            <a:extLst>
              <a:ext uri="{FF2B5EF4-FFF2-40B4-BE49-F238E27FC236}">
                <a16:creationId xmlns:a16="http://schemas.microsoft.com/office/drawing/2014/main" id="{62601164-7037-BC51-EDB0-3D7D0C2D6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872653"/>
            <a:ext cx="9144000" cy="1079500"/>
          </a:xfrm>
        </p:spPr>
        <p:txBody>
          <a:bodyPr/>
          <a:lstStyle/>
          <a:p>
            <a:pPr eaLnBrk="1" hangingPunct="1"/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</a:rPr>
              <a:t>道村唯太</a:t>
            </a:r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</a:endParaRPr>
          </a:p>
          <a:p>
            <a:pPr eaLnBrk="1" hangingPunct="1"/>
            <a:r>
              <a:rPr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</a:rPr>
              <a:t>東京大学 大学院理学系研究科附属</a:t>
            </a:r>
            <a:endParaRPr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</a:endParaRPr>
          </a:p>
          <a:p>
            <a:pPr eaLnBrk="1" hangingPunct="1"/>
            <a:r>
              <a:rPr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</a:rPr>
              <a:t>ビッグバン宇宙国際研究センター</a:t>
            </a:r>
            <a:endParaRPr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</a:endParaRPr>
          </a:p>
          <a:p>
            <a:pPr eaLnBrk="1" hangingPunct="1"/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michimura@resceu.s.u-tokyo.ac.jp</a:t>
            </a:r>
            <a:endParaRPr lang="en-US" altLang="zh-TW" sz="1800" dirty="0">
              <a:solidFill>
                <a:schemeClr val="tx1"/>
              </a:solidFill>
            </a:endParaRPr>
          </a:p>
        </p:txBody>
      </p:sp>
      <p:sp>
        <p:nvSpPr>
          <p:cNvPr id="6" name="pptTeX_Preamble" descr="\documentclass[12pt]{jarticle}&#10;\pagestyle{empty}&#10;\usepackage{amsmath,amssymb}&#10;\usepackage[dvips]{color}" hidden="1">
            <a:extLst>
              <a:ext uri="{FF2B5EF4-FFF2-40B4-BE49-F238E27FC236}">
                <a16:creationId xmlns:a16="http://schemas.microsoft.com/office/drawing/2014/main" id="{37F375E9-F497-0D80-0CD4-D6F2218CBA04}"/>
              </a:ext>
            </a:extLst>
          </p:cNvPr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9" name="サブタイトル 2">
            <a:extLst>
              <a:ext uri="{FF2B5EF4-FFF2-40B4-BE49-F238E27FC236}">
                <a16:creationId xmlns:a16="http://schemas.microsoft.com/office/drawing/2014/main" id="{CD02A4B9-3E10-2A44-5FD6-505EDD9A1397}"/>
              </a:ext>
            </a:extLst>
          </p:cNvPr>
          <p:cNvSpPr txBox="1">
            <a:spLocks/>
          </p:cNvSpPr>
          <p:nvPr/>
        </p:nvSpPr>
        <p:spPr bwMode="auto">
          <a:xfrm>
            <a:off x="0" y="214313"/>
            <a:ext cx="6732588" cy="4286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ja-JP" sz="2000" dirty="0">
                <a:latin typeface="+mn-ea"/>
                <a:ea typeface="+mn-ea"/>
                <a:cs typeface="Helvetica" panose="020B0604020202020204" pitchFamily="34" charset="0"/>
              </a:rPr>
              <a:t>2024</a:t>
            </a:r>
            <a:r>
              <a:rPr lang="ja-JP" altLang="en-US" sz="2000" dirty="0">
                <a:latin typeface="+mn-ea"/>
                <a:ea typeface="+mn-ea"/>
                <a:cs typeface="Helvetica" panose="020B0604020202020204" pitchFamily="34" charset="0"/>
              </a:rPr>
              <a:t>年度第一回</a:t>
            </a:r>
            <a:r>
              <a:rPr lang="en-US" altLang="ja-JP" sz="2000" dirty="0">
                <a:latin typeface="+mn-ea"/>
                <a:ea typeface="+mn-ea"/>
                <a:cs typeface="Helvetica" panose="020B0604020202020204" pitchFamily="34" charset="0"/>
              </a:rPr>
              <a:t>CRC</a:t>
            </a:r>
            <a:r>
              <a:rPr lang="ja-JP" altLang="en-US" sz="2000" dirty="0">
                <a:latin typeface="+mn-ea"/>
                <a:ea typeface="+mn-ea"/>
                <a:cs typeface="Helvetica" panose="020B0604020202020204" pitchFamily="34" charset="0"/>
              </a:rPr>
              <a:t>タウンミーティング</a:t>
            </a:r>
            <a:endParaRPr lang="en-US" altLang="ja-JP" sz="2000" dirty="0">
              <a:latin typeface="+mn-ea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667C6FA9-6B27-0B5E-2131-E93CEA7507B6}"/>
              </a:ext>
            </a:extLst>
          </p:cNvPr>
          <p:cNvSpPr txBox="1">
            <a:spLocks/>
          </p:cNvSpPr>
          <p:nvPr/>
        </p:nvSpPr>
        <p:spPr bwMode="auto">
          <a:xfrm>
            <a:off x="6372225" y="188913"/>
            <a:ext cx="2771775" cy="4286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en-US" altLang="ja-JP" sz="2000" dirty="0">
                <a:latin typeface="+mj-ea"/>
                <a:ea typeface="+mj-ea"/>
                <a:cs typeface="Helvetica" panose="020B0604020202020204" pitchFamily="34" charset="0"/>
              </a:rPr>
              <a:t>2025</a:t>
            </a:r>
            <a:r>
              <a:rPr lang="ja-JP" altLang="en-US" sz="2000" dirty="0">
                <a:latin typeface="+mj-ea"/>
                <a:ea typeface="+mj-ea"/>
                <a:cs typeface="Helvetica" panose="020B0604020202020204" pitchFamily="34" charset="0"/>
              </a:rPr>
              <a:t>年</a:t>
            </a:r>
            <a:r>
              <a:rPr lang="en-US" altLang="ja-JP" sz="2000" dirty="0">
                <a:latin typeface="+mj-ea"/>
                <a:ea typeface="+mj-ea"/>
                <a:cs typeface="Helvetica" panose="020B0604020202020204" pitchFamily="34" charset="0"/>
              </a:rPr>
              <a:t>3</a:t>
            </a:r>
            <a:r>
              <a:rPr lang="ja-JP" altLang="en-US" sz="2000" dirty="0">
                <a:latin typeface="+mj-ea"/>
                <a:ea typeface="+mj-ea"/>
                <a:cs typeface="Helvetica" panose="020B0604020202020204" pitchFamily="34" charset="0"/>
              </a:rPr>
              <a:t>月</a:t>
            </a:r>
            <a:r>
              <a:rPr lang="en-US" altLang="ja-JP" sz="2000" dirty="0">
                <a:latin typeface="+mj-ea"/>
                <a:ea typeface="+mj-ea"/>
                <a:cs typeface="Helvetica" panose="020B0604020202020204" pitchFamily="34" charset="0"/>
              </a:rPr>
              <a:t>10</a:t>
            </a:r>
            <a:r>
              <a:rPr lang="ja-JP" altLang="en-US" sz="2000" dirty="0">
                <a:latin typeface="+mj-ea"/>
                <a:ea typeface="+mj-ea"/>
                <a:cs typeface="Helvetica" panose="020B0604020202020204" pitchFamily="34" charset="0"/>
              </a:rPr>
              <a:t>日</a:t>
            </a:r>
            <a:endParaRPr lang="en-US" altLang="ja-JP" sz="2000" dirty="0">
              <a:latin typeface="+mj-ea"/>
              <a:ea typeface="+mj-ea"/>
              <a:cs typeface="Helvetica" panose="020B0604020202020204" pitchFamily="34" charset="0"/>
            </a:endParaRPr>
          </a:p>
        </p:txBody>
      </p:sp>
      <p:pic>
        <p:nvPicPr>
          <p:cNvPr id="3" name="Picture 14" descr="メンバー一覧">
            <a:extLst>
              <a:ext uri="{FF2B5EF4-FFF2-40B4-BE49-F238E27FC236}">
                <a16:creationId xmlns:a16="http://schemas.microsoft.com/office/drawing/2014/main" id="{F958A617-9825-9DB2-CAD1-EFCD03CF4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77" y="4890428"/>
            <a:ext cx="1625319" cy="162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6361535-7D03-0213-E34F-1D070F21D4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1" y="5269321"/>
            <a:ext cx="2498391" cy="104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FC098-4626-935F-F2D3-2394D1991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ヒスト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9D30AE8-275E-FE12-F7C4-1FCD00E18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758"/>
            <a:ext cx="7251206" cy="528524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4E5FE51-7CDE-6DD2-2FC0-EFBA8F12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Einstein Telescope(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欧州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10-15 km)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7" name="スライド番号プレースホルダ 3">
            <a:extLst>
              <a:ext uri="{FF2B5EF4-FFF2-40B4-BE49-F238E27FC236}">
                <a16:creationId xmlns:a16="http://schemas.microsoft.com/office/drawing/2014/main" id="{2024BFE1-2C32-57F7-5BE9-1CC67147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A41C8-6F20-449E-9B14-285F72281DE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2000" dirty="0">
              <a:solidFill>
                <a:srgbClr val="898989"/>
              </a:solidFill>
            </a:endParaRPr>
          </a:p>
        </p:txBody>
      </p:sp>
      <p:sp>
        <p:nvSpPr>
          <p:cNvPr id="7" name="コンテンツ プレースホルダ 2">
            <a:extLst>
              <a:ext uri="{FF2B5EF4-FFF2-40B4-BE49-F238E27FC236}">
                <a16:creationId xmlns:a16="http://schemas.microsoft.com/office/drawing/2014/main" id="{C9070C02-06F7-7859-5FAC-82E6CC223392}"/>
              </a:ext>
            </a:extLst>
          </p:cNvPr>
          <p:cNvSpPr txBox="1">
            <a:spLocks/>
          </p:cNvSpPr>
          <p:nvPr/>
        </p:nvSpPr>
        <p:spPr bwMode="auto">
          <a:xfrm>
            <a:off x="457200" y="981075"/>
            <a:ext cx="8686800" cy="10797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defRPr/>
            </a:pP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地下建設 </a:t>
            </a:r>
            <a:r>
              <a:rPr lang="en-US" altLang="ja-JP" sz="2000" dirty="0">
                <a:solidFill>
                  <a:srgbClr val="333333"/>
                </a:solidFill>
                <a:latin typeface="+mj-lt"/>
              </a:rPr>
              <a:t>(</a:t>
            </a:r>
            <a:r>
              <a:rPr lang="ja-JP" altLang="en-US" sz="2000" dirty="0">
                <a:solidFill>
                  <a:srgbClr val="333333"/>
                </a:solidFill>
                <a:latin typeface="+mj-lt"/>
              </a:rPr>
              <a:t>サルデーニャ島 </a:t>
            </a:r>
            <a:r>
              <a:rPr lang="en-US" altLang="ja-JP" sz="2000" dirty="0">
                <a:solidFill>
                  <a:srgbClr val="333333"/>
                </a:solidFill>
                <a:latin typeface="+mj-lt"/>
              </a:rPr>
              <a:t>or </a:t>
            </a:r>
            <a:r>
              <a:rPr lang="ja-JP" altLang="en-US" sz="2000" dirty="0">
                <a:solidFill>
                  <a:srgbClr val="333333"/>
                </a:solidFill>
                <a:latin typeface="+mj-lt"/>
              </a:rPr>
              <a:t>白独蘭の国境</a:t>
            </a:r>
            <a:r>
              <a:rPr lang="en-US" altLang="ja-JP" sz="2000" dirty="0">
                <a:solidFill>
                  <a:srgbClr val="333333"/>
                </a:solidFill>
                <a:latin typeface="+mj-lt"/>
              </a:rPr>
              <a:t>)</a:t>
            </a:r>
            <a:r>
              <a:rPr lang="en-US" altLang="ja-JP" sz="1600" dirty="0">
                <a:solidFill>
                  <a:srgbClr val="333333"/>
                </a:solidFill>
                <a:latin typeface="+mj-lt"/>
              </a:rPr>
              <a:t> </a:t>
            </a:r>
          </a:p>
          <a:p>
            <a:pPr>
              <a:buClr>
                <a:schemeClr val="tx1"/>
              </a:buClr>
              <a:defRPr/>
            </a:pPr>
            <a:r>
              <a:rPr lang="en-US" altLang="ja-JP" sz="2400" dirty="0">
                <a:solidFill>
                  <a:srgbClr val="333333"/>
                </a:solidFill>
                <a:latin typeface="+mj-lt"/>
              </a:rPr>
              <a:t>10 K</a:t>
            </a:r>
            <a:r>
              <a:rPr lang="ja-JP" altLang="en-US" sz="2400" dirty="0">
                <a:solidFill>
                  <a:srgbClr val="333333"/>
                </a:solidFill>
                <a:latin typeface="+mj-lt"/>
              </a:rPr>
              <a:t>シリコン鏡の干渉計と常温石英鏡の干渉計の</a:t>
            </a:r>
            <a:r>
              <a:rPr lang="en-US" altLang="ja-JP" sz="2400" dirty="0">
                <a:solidFill>
                  <a:srgbClr val="333333"/>
                </a:solidFill>
                <a:latin typeface="+mj-lt"/>
              </a:rPr>
              <a:t>2</a:t>
            </a:r>
            <a:r>
              <a:rPr lang="ja-JP" altLang="en-US" sz="2400" dirty="0">
                <a:solidFill>
                  <a:srgbClr val="333333"/>
                </a:solidFill>
                <a:latin typeface="+mj-lt"/>
              </a:rPr>
              <a:t>種類</a:t>
            </a:r>
            <a:endParaRPr lang="en-US" altLang="ja-JP" sz="2400" dirty="0">
              <a:solidFill>
                <a:srgbClr val="333333"/>
              </a:solidFill>
              <a:latin typeface="+mj-lt"/>
            </a:endParaRPr>
          </a:p>
        </p:txBody>
      </p:sp>
      <p:pic>
        <p:nvPicPr>
          <p:cNvPr id="8" name="図 38">
            <a:extLst>
              <a:ext uri="{FF2B5EF4-FFF2-40B4-BE49-F238E27FC236}">
                <a16:creationId xmlns:a16="http://schemas.microsoft.com/office/drawing/2014/main" id="{F125A2F6-4357-0485-D7E1-61421D2A4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255868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9">
            <a:extLst>
              <a:ext uri="{FF2B5EF4-FFF2-40B4-BE49-F238E27FC236}">
                <a16:creationId xmlns:a16="http://schemas.microsoft.com/office/drawing/2014/main" id="{14820608-9CEB-BC2A-B0BD-02FF91AAD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5301208"/>
            <a:ext cx="1368152" cy="615553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178D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Einstein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178D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Telescope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C79751FE-03CB-E804-7387-0E1E3EBEA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3212976"/>
            <a:ext cx="1512168" cy="30777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7D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KAGRA</a:t>
            </a:r>
            <a:r>
              <a:rPr lang="ja-JP" altLang="en-US" sz="2000" b="1" dirty="0">
                <a:solidFill>
                  <a:srgbClr val="007D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設計</a:t>
            </a:r>
            <a:endParaRPr lang="en-US" altLang="ja-JP" sz="2000" b="1" dirty="0">
              <a:solidFill>
                <a:srgbClr val="007D00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E63827FF-24B8-A302-DDEB-8C0330CDD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3573016"/>
            <a:ext cx="1512168" cy="30777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 err="1">
                <a:solidFill>
                  <a:srgbClr val="D458D4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aLIGO</a:t>
            </a:r>
            <a:r>
              <a:rPr lang="ja-JP" altLang="en-US" sz="2000" b="1" dirty="0">
                <a:solidFill>
                  <a:srgbClr val="D458D4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設計</a:t>
            </a:r>
            <a:endParaRPr lang="en-US" altLang="ja-JP" sz="2000" b="1" dirty="0">
              <a:solidFill>
                <a:srgbClr val="D458D4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C5C9CEB5-ECA8-9BA4-2059-AE06DB14E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3861048"/>
            <a:ext cx="1512168" cy="30777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 err="1">
                <a:solidFill>
                  <a:srgbClr val="00BFB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AdV</a:t>
            </a:r>
            <a:r>
              <a:rPr lang="ja-JP" altLang="en-US" sz="2000" b="1" dirty="0">
                <a:solidFill>
                  <a:srgbClr val="00BFB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設計</a:t>
            </a:r>
            <a:endParaRPr lang="en-US" altLang="ja-JP" sz="2000" b="1" dirty="0">
              <a:solidFill>
                <a:srgbClr val="00BFB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35EBE98B-B43E-66F0-8AAE-D5407B89F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4149080"/>
            <a:ext cx="1512168" cy="30777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8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A+</a:t>
            </a:r>
            <a:r>
              <a:rPr lang="ja-JP" altLang="en-US" sz="2000" b="1" dirty="0">
                <a:solidFill>
                  <a:srgbClr val="FF8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設計</a:t>
            </a:r>
            <a:endParaRPr lang="en-US" altLang="ja-JP" sz="2000" b="1" dirty="0">
              <a:solidFill>
                <a:srgbClr val="FF80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377120F3-262E-E7A4-9C40-800EB49EA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4437112"/>
            <a:ext cx="1512168" cy="30777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4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A#</a:t>
            </a:r>
            <a:r>
              <a:rPr lang="ja-JP" altLang="en-US" sz="2000" b="1" dirty="0">
                <a:solidFill>
                  <a:srgbClr val="FF4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設計</a:t>
            </a:r>
            <a:endParaRPr lang="en-US" altLang="ja-JP" sz="2000" b="1" dirty="0">
              <a:solidFill>
                <a:srgbClr val="FF40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97A1E20F-AB9B-03F4-F8DC-1C8ED5669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908720"/>
            <a:ext cx="1607513" cy="615553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10 km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の△か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15 km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の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2L</a:t>
            </a: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9299C519-C957-8891-7945-B03C91183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04" y="4797152"/>
            <a:ext cx="1584175" cy="1538883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建設費は</a:t>
            </a:r>
            <a:b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€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2B?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(0.3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兆円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活発な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R&amp;D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C6453F15-2D77-E12C-9C9A-1674DF1E3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3861048"/>
            <a:ext cx="1331640" cy="92333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178D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低周波は</a:t>
            </a:r>
            <a:endParaRPr lang="en-US" altLang="ja-JP" sz="2000" b="1" dirty="0">
              <a:solidFill>
                <a:srgbClr val="178D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178D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低パワーの</a:t>
            </a:r>
            <a:endParaRPr lang="en-US" altLang="ja-JP" sz="2000" b="1" dirty="0">
              <a:solidFill>
                <a:srgbClr val="178D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178D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低温干渉計</a:t>
            </a:r>
            <a:endParaRPr lang="en-US" altLang="ja-JP" sz="2000" b="1" dirty="0">
              <a:solidFill>
                <a:srgbClr val="178D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8BC6E3-5B4C-3BE3-DF9C-5FDC79D4D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4417367"/>
            <a:ext cx="1331640" cy="92333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178D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高周波は</a:t>
            </a:r>
            <a:endParaRPr lang="en-US" altLang="ja-JP" sz="2000" b="1" dirty="0">
              <a:solidFill>
                <a:srgbClr val="178D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178D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高パワーの</a:t>
            </a:r>
            <a:endParaRPr lang="en-US" altLang="ja-JP" sz="2000" b="1" dirty="0">
              <a:solidFill>
                <a:srgbClr val="178D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178D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常温干渉計</a:t>
            </a:r>
            <a:endParaRPr lang="en-US" altLang="ja-JP" sz="2000" b="1" dirty="0">
              <a:solidFill>
                <a:srgbClr val="178D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183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523F6-DF9E-691A-EEA6-198FA3C84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ヒスト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9EF5C7E-34D2-6D5E-ED7D-A33D196D8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758"/>
            <a:ext cx="7251206" cy="528524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6BBB42A-68A6-F2C4-947D-52739AB7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Cosmic Explorer(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米国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20-40 km)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7" name="スライド番号プレースホルダ 3">
            <a:extLst>
              <a:ext uri="{FF2B5EF4-FFF2-40B4-BE49-F238E27FC236}">
                <a16:creationId xmlns:a16="http://schemas.microsoft.com/office/drawing/2014/main" id="{AF7299E4-39A4-66D0-C4CE-FDA96DF0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A41C8-6F20-449E-9B14-285F72281DE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2000" dirty="0">
              <a:solidFill>
                <a:srgbClr val="898989"/>
              </a:solidFill>
            </a:endParaRPr>
          </a:p>
        </p:txBody>
      </p:sp>
      <p:sp>
        <p:nvSpPr>
          <p:cNvPr id="9219" name="コンテンツ プレースホルダ 2">
            <a:extLst>
              <a:ext uri="{FF2B5EF4-FFF2-40B4-BE49-F238E27FC236}">
                <a16:creationId xmlns:a16="http://schemas.microsoft.com/office/drawing/2014/main" id="{2AE97C67-8D10-9EFB-C448-AEC26D3A4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079773"/>
          </a:xfrm>
          <a:solidFill>
            <a:schemeClr val="bg1"/>
          </a:solidFill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A#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の技術に基づき、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10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倍に大型化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(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常温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)</a:t>
            </a:r>
            <a:endParaRPr lang="en-US" altLang="ja-JP" sz="1600" dirty="0">
              <a:solidFill>
                <a:srgbClr val="333333"/>
              </a:solidFill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R&amp;D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のための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$27M(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約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40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億円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)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は予算化</a:t>
            </a:r>
            <a:endParaRPr lang="en-US" altLang="ja-JP" sz="28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3622336-02FA-AD37-4234-9EAB92F3C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5301208"/>
            <a:ext cx="2304256" cy="615553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DC133B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Cosmic Explorer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DC133B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40 km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1EEEB27-28F5-A571-DEDC-C3E30A73B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3212976"/>
            <a:ext cx="1512168" cy="30777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7D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KAGRA</a:t>
            </a:r>
            <a:r>
              <a:rPr lang="ja-JP" altLang="en-US" sz="2000" b="1" dirty="0">
                <a:solidFill>
                  <a:srgbClr val="007D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設計</a:t>
            </a:r>
            <a:endParaRPr lang="en-US" altLang="ja-JP" sz="2000" b="1" dirty="0">
              <a:solidFill>
                <a:srgbClr val="007D00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52CF8A5-7D6B-FE2E-D82A-DA89B4AE9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3573016"/>
            <a:ext cx="1512168" cy="30777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 err="1">
                <a:solidFill>
                  <a:srgbClr val="D458D4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aLIGO</a:t>
            </a:r>
            <a:r>
              <a:rPr lang="ja-JP" altLang="en-US" sz="2000" b="1" dirty="0">
                <a:solidFill>
                  <a:srgbClr val="D458D4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設計</a:t>
            </a:r>
            <a:endParaRPr lang="en-US" altLang="ja-JP" sz="2000" b="1" dirty="0">
              <a:solidFill>
                <a:srgbClr val="D458D4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88D70CCA-EAFA-1CC6-5995-85B69572D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3861048"/>
            <a:ext cx="1512168" cy="30777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 err="1">
                <a:solidFill>
                  <a:srgbClr val="00BFB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AdV</a:t>
            </a:r>
            <a:r>
              <a:rPr lang="ja-JP" altLang="en-US" sz="2000" b="1" dirty="0">
                <a:solidFill>
                  <a:srgbClr val="00BFB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設計</a:t>
            </a:r>
            <a:endParaRPr lang="en-US" altLang="ja-JP" sz="2000" b="1" dirty="0">
              <a:solidFill>
                <a:srgbClr val="00BFB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55FB32FF-ECE6-EAFD-4744-1E710F830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4149080"/>
            <a:ext cx="1512168" cy="30777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8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A+</a:t>
            </a:r>
            <a:r>
              <a:rPr lang="ja-JP" altLang="en-US" sz="2000" b="1" dirty="0">
                <a:solidFill>
                  <a:srgbClr val="FF8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設計</a:t>
            </a:r>
            <a:endParaRPr lang="en-US" altLang="ja-JP" sz="2000" b="1" dirty="0">
              <a:solidFill>
                <a:srgbClr val="FF80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2FCCB460-3CD9-D8BC-EA6F-1591CD6B2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4437112"/>
            <a:ext cx="1512168" cy="30777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4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A#</a:t>
            </a:r>
            <a:r>
              <a:rPr lang="ja-JP" altLang="en-US" sz="2000" b="1" dirty="0">
                <a:solidFill>
                  <a:srgbClr val="FF4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設計</a:t>
            </a:r>
            <a:endParaRPr lang="en-US" altLang="ja-JP" sz="2000" b="1" dirty="0">
              <a:solidFill>
                <a:srgbClr val="FF40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DC14C697-520A-E410-352E-AF06D5F8D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908720"/>
            <a:ext cx="1440160" cy="92333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20 km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と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40km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の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2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台を想定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pic>
        <p:nvPicPr>
          <p:cNvPr id="3" name="Picture 2" descr="A&amp;S Physicists Part of Cosmic Explorer Project Deemed “Crucial” by the  National Academies of Sciences, Engineering and Medicine - College of Arts  &amp; Sciences at Syracuse University">
            <a:extLst>
              <a:ext uri="{FF2B5EF4-FFF2-40B4-BE49-F238E27FC236}">
                <a16:creationId xmlns:a16="http://schemas.microsoft.com/office/drawing/2014/main" id="{C12AFE15-05E8-F2C3-CE2D-C16919F00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308605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E468D-AA1D-4CE9-22A9-65C818E21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ヒスト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C1D0702-7CD4-FAB4-D767-A425A020D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758"/>
            <a:ext cx="7251206" cy="528524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65C1B92-6979-75AA-1F2E-96CA04EC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その他の動き</a:t>
            </a:r>
          </a:p>
        </p:txBody>
      </p:sp>
      <p:sp>
        <p:nvSpPr>
          <p:cNvPr id="69637" name="スライド番号プレースホルダ 3">
            <a:extLst>
              <a:ext uri="{FF2B5EF4-FFF2-40B4-BE49-F238E27FC236}">
                <a16:creationId xmlns:a16="http://schemas.microsoft.com/office/drawing/2014/main" id="{23647C68-677D-1F37-3FFD-D2B388AF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A41C8-6F20-449E-9B14-285F72281DE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2000" dirty="0">
              <a:solidFill>
                <a:srgbClr val="898989"/>
              </a:solidFill>
            </a:endParaRPr>
          </a:p>
        </p:txBody>
      </p:sp>
      <p:sp>
        <p:nvSpPr>
          <p:cNvPr id="7" name="コンテンツ プレースホルダ 2">
            <a:extLst>
              <a:ext uri="{FF2B5EF4-FFF2-40B4-BE49-F238E27FC236}">
                <a16:creationId xmlns:a16="http://schemas.microsoft.com/office/drawing/2014/main" id="{ABA0719D-D510-1CE5-CB28-E80808F95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079773"/>
          </a:xfrm>
          <a:solidFill>
            <a:schemeClr val="bg1"/>
          </a:solidFill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LIGO Voyager: 120 K 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シリコン鏡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(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輻射冷却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)</a:t>
            </a:r>
          </a:p>
          <a:p>
            <a:pPr>
              <a:buClr>
                <a:schemeClr val="tx1"/>
              </a:buClr>
              <a:defRPr/>
            </a:pP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NEMO: 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豪州、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4 km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、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120 K 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シリコン鏡</a:t>
            </a:r>
            <a:endParaRPr lang="en-US" altLang="ja-JP" sz="28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FA6D3977-D989-6D4E-8F01-C8B1DC3CF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3212976"/>
            <a:ext cx="1512168" cy="30777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7D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KAGRA</a:t>
            </a:r>
            <a:r>
              <a:rPr lang="ja-JP" altLang="en-US" sz="2000" b="1" dirty="0">
                <a:solidFill>
                  <a:srgbClr val="007D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設計</a:t>
            </a:r>
            <a:endParaRPr lang="en-US" altLang="ja-JP" sz="2000" b="1" dirty="0">
              <a:solidFill>
                <a:srgbClr val="007D00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EC636C27-2116-A4C2-2D3F-F87F9BA56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3573016"/>
            <a:ext cx="1512168" cy="30777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 err="1">
                <a:solidFill>
                  <a:srgbClr val="D458D4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aLIGO</a:t>
            </a:r>
            <a:r>
              <a:rPr lang="ja-JP" altLang="en-US" sz="2000" b="1" dirty="0">
                <a:solidFill>
                  <a:srgbClr val="D458D4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設計</a:t>
            </a:r>
            <a:endParaRPr lang="en-US" altLang="ja-JP" sz="2000" b="1" dirty="0">
              <a:solidFill>
                <a:srgbClr val="D458D4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72E8A50D-0EA1-46AD-6FCE-E97EA537C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3861048"/>
            <a:ext cx="1512168" cy="30777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 err="1">
                <a:solidFill>
                  <a:srgbClr val="00BFB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AdV</a:t>
            </a:r>
            <a:r>
              <a:rPr lang="ja-JP" altLang="en-US" sz="2000" b="1" dirty="0">
                <a:solidFill>
                  <a:srgbClr val="00BFB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設計</a:t>
            </a:r>
            <a:endParaRPr lang="en-US" altLang="ja-JP" sz="2000" b="1" dirty="0">
              <a:solidFill>
                <a:srgbClr val="00BFB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D634E741-368A-C968-209E-8A8A169CF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4149080"/>
            <a:ext cx="1512168" cy="30777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8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A+</a:t>
            </a:r>
            <a:r>
              <a:rPr lang="ja-JP" altLang="en-US" sz="2000" b="1" dirty="0">
                <a:solidFill>
                  <a:srgbClr val="FF8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設計</a:t>
            </a:r>
            <a:endParaRPr lang="en-US" altLang="ja-JP" sz="2000" b="1" dirty="0">
              <a:solidFill>
                <a:srgbClr val="FF80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ED3BA66E-587F-3F39-C2AA-44A3C9731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4437112"/>
            <a:ext cx="1512168" cy="30777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4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A#</a:t>
            </a:r>
            <a:r>
              <a:rPr lang="ja-JP" altLang="en-US" sz="2000" b="1" dirty="0">
                <a:solidFill>
                  <a:srgbClr val="FF4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設計</a:t>
            </a:r>
            <a:endParaRPr lang="en-US" altLang="ja-JP" sz="2000" b="1" dirty="0">
              <a:solidFill>
                <a:srgbClr val="FF40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F7A7CC16-DBBB-D0CC-90B2-73148DD9F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5229200"/>
            <a:ext cx="1152128" cy="43088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BFBF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NEMO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E5A0E1A6-B43B-A4FA-7C04-25373DFEA1F0}"/>
              </a:ext>
            </a:extLst>
          </p:cNvPr>
          <p:cNvSpPr>
            <a:spLocks noChangeArrowheads="1"/>
          </p:cNvSpPr>
          <p:nvPr/>
        </p:nvSpPr>
        <p:spPr bwMode="auto">
          <a:xfrm rot="1158102">
            <a:off x="2655297" y="5114038"/>
            <a:ext cx="1554949" cy="43088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E46C09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Voyager</a:t>
            </a: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0231D96F-5D46-B089-DACA-D311E1E0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2032972"/>
            <a:ext cx="4176464" cy="1107996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LIGO, Virgo, CE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は大型の常温石英鏡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ET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は低周波干渉計に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10 K 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シリコン鏡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Voyager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と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NEMO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は輻射冷却の採用により、</a:t>
            </a:r>
            <a:b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　ハイパワー化との両立を実現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9852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D6C57-E263-F593-426B-FC8E3A032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F8A34552-BE96-8F58-4787-8B858D5B2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758"/>
            <a:ext cx="7251206" cy="5285242"/>
          </a:xfrm>
          <a:prstGeom prst="rect">
            <a:avLst/>
          </a:prstGeom>
        </p:spPr>
      </p:pic>
      <p:sp>
        <p:nvSpPr>
          <p:cNvPr id="4" name="Rectangle 19">
            <a:extLst>
              <a:ext uri="{FF2B5EF4-FFF2-40B4-BE49-F238E27FC236}">
                <a16:creationId xmlns:a16="http://schemas.microsoft.com/office/drawing/2014/main" id="{98234963-899F-61D8-BC8A-FC086EA1C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7764" y="2924944"/>
            <a:ext cx="1886236" cy="3200876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LIGO, Virgo, CE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は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大型の常温石英鏡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ET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は低周波干渉計に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10 K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シリコン鏡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NEMO, Voyager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は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熱伝導での冷却で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120 K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シリコン鏡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KAGRA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は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熱伝導での冷却で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22 K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サファイア鏡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9219" name="コンテンツ プレースホルダ 2">
            <a:extLst>
              <a:ext uri="{FF2B5EF4-FFF2-40B4-BE49-F238E27FC236}">
                <a16:creationId xmlns:a16="http://schemas.microsoft.com/office/drawing/2014/main" id="{C8AB0186-8CD1-E2F2-3EE5-AA1D76A37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07977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伝導冷却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+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ハイパワーの両立が困難</a:t>
            </a:r>
            <a:endParaRPr lang="en-US" altLang="ja-JP" sz="2800" dirty="0">
              <a:solidFill>
                <a:srgbClr val="333333"/>
              </a:solidFill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低周波の感度は一般に上げにくい</a:t>
            </a:r>
            <a:endParaRPr lang="en-US" altLang="ja-JP" sz="28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D0F44A-4788-9D2E-EB42-BA5B8044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7740352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KAGRA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2030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年代は？</a:t>
            </a:r>
          </a:p>
        </p:txBody>
      </p:sp>
      <p:sp>
        <p:nvSpPr>
          <p:cNvPr id="69637" name="スライド番号プレースホルダ 3">
            <a:extLst>
              <a:ext uri="{FF2B5EF4-FFF2-40B4-BE49-F238E27FC236}">
                <a16:creationId xmlns:a16="http://schemas.microsoft.com/office/drawing/2014/main" id="{08C132DD-1382-25E6-499E-9007BBB4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A41C8-6F20-449E-9B14-285F72281DE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ja-JP" altLang="en-US" sz="2000" dirty="0">
              <a:solidFill>
                <a:srgbClr val="898989"/>
              </a:solidFill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4E544391-4798-13B6-37F8-29CD02656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3356992"/>
            <a:ext cx="1728192" cy="30777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3BB37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KAGRA O4a</a:t>
            </a: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0206C705-C2FE-654D-128B-E25F18CAF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4437112"/>
            <a:ext cx="864096" cy="615553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 err="1">
                <a:solidFill>
                  <a:srgbClr val="9437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aLIGO</a:t>
            </a:r>
            <a:endParaRPr lang="en-US" altLang="ja-JP" sz="2000" b="1" dirty="0">
              <a:solidFill>
                <a:srgbClr val="9437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9437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O4</a:t>
            </a: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41F4B147-A0D8-03E3-A925-4EFCB62829D5}"/>
              </a:ext>
            </a:extLst>
          </p:cNvPr>
          <p:cNvSpPr>
            <a:spLocks noChangeArrowheads="1"/>
          </p:cNvSpPr>
          <p:nvPr/>
        </p:nvSpPr>
        <p:spPr bwMode="auto">
          <a:xfrm rot="3117444">
            <a:off x="1762899" y="4181276"/>
            <a:ext cx="2393223" cy="615553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7E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サスペンション熱雑音が</a:t>
            </a:r>
            <a:br>
              <a:rPr lang="en-US" altLang="ja-JP" sz="2000" b="1" dirty="0">
                <a:solidFill>
                  <a:srgbClr val="007E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ja-JP" altLang="en-US" sz="2000" b="1" dirty="0">
                <a:solidFill>
                  <a:srgbClr val="007E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低周波感度を制限</a:t>
            </a:r>
            <a:endParaRPr lang="en-US" altLang="ja-JP" sz="2000" b="1" dirty="0">
              <a:solidFill>
                <a:srgbClr val="007E00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9C7845F0-2360-423B-1148-5826B725D194}"/>
              </a:ext>
            </a:extLst>
          </p:cNvPr>
          <p:cNvSpPr>
            <a:spLocks noChangeArrowheads="1"/>
          </p:cNvSpPr>
          <p:nvPr/>
        </p:nvSpPr>
        <p:spPr bwMode="auto">
          <a:xfrm rot="20017994">
            <a:off x="6023084" y="3607477"/>
            <a:ext cx="879590" cy="246221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量子雑音</a:t>
            </a:r>
            <a:endParaRPr lang="en-US" altLang="ja-JP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AC1F715F-AB3A-4C7B-0E8E-FD5408564A7A}"/>
              </a:ext>
            </a:extLst>
          </p:cNvPr>
          <p:cNvSpPr>
            <a:spLocks noChangeArrowheads="1"/>
          </p:cNvSpPr>
          <p:nvPr/>
        </p:nvSpPr>
        <p:spPr bwMode="auto">
          <a:xfrm rot="740616">
            <a:off x="4442147" y="5050724"/>
            <a:ext cx="1051590" cy="246221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鏡の熱雑音</a:t>
            </a:r>
            <a:endParaRPr lang="en-US" altLang="ja-JP" sz="16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77F0CEEA-3EE7-7243-8407-5EC85B8F4183}"/>
              </a:ext>
            </a:extLst>
          </p:cNvPr>
          <p:cNvSpPr>
            <a:spLocks noChangeArrowheads="1"/>
          </p:cNvSpPr>
          <p:nvPr/>
        </p:nvSpPr>
        <p:spPr bwMode="auto">
          <a:xfrm rot="4452892">
            <a:off x="833218" y="2324016"/>
            <a:ext cx="1399734" cy="984885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1" dirty="0">
                <a:solidFill>
                  <a:srgbClr val="FF78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地面振動雑音</a:t>
            </a:r>
            <a:r>
              <a:rPr lang="en-US" altLang="ja-JP" sz="1600" b="1" dirty="0">
                <a:solidFill>
                  <a:srgbClr val="FF78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+</a:t>
            </a:r>
            <a:br>
              <a:rPr lang="en-US" altLang="ja-JP" sz="1600" b="1" dirty="0">
                <a:solidFill>
                  <a:srgbClr val="FF78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ja-JP" altLang="en-US" sz="1600" b="1" dirty="0">
                <a:solidFill>
                  <a:srgbClr val="FF78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重力勾配雑音</a:t>
            </a:r>
            <a:br>
              <a:rPr lang="en-US" altLang="ja-JP" sz="1600" b="1" dirty="0">
                <a:solidFill>
                  <a:srgbClr val="FF78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en-US" altLang="ja-JP" sz="1600" b="1" dirty="0">
                <a:solidFill>
                  <a:srgbClr val="FF78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(</a:t>
            </a:r>
            <a:r>
              <a:rPr lang="ja-JP" altLang="en-US" sz="1600" b="1" dirty="0">
                <a:solidFill>
                  <a:srgbClr val="FF78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地下なので</a:t>
            </a:r>
            <a:br>
              <a:rPr lang="en-US" altLang="ja-JP" sz="1600" b="1" dirty="0">
                <a:solidFill>
                  <a:srgbClr val="FF78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ja-JP" altLang="en-US" sz="1600" b="1" dirty="0">
                <a:solidFill>
                  <a:srgbClr val="FF78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小さい</a:t>
            </a:r>
            <a:r>
              <a:rPr lang="en-US" altLang="ja-JP" sz="1600" b="1" dirty="0">
                <a:solidFill>
                  <a:srgbClr val="FF78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)</a:t>
            </a:r>
          </a:p>
        </p:txBody>
      </p:sp>
      <p:grpSp>
        <p:nvGrpSpPr>
          <p:cNvPr id="18" name="グループ化 16">
            <a:extLst>
              <a:ext uri="{FF2B5EF4-FFF2-40B4-BE49-F238E27FC236}">
                <a16:creationId xmlns:a16="http://schemas.microsoft.com/office/drawing/2014/main" id="{874B1891-E5B5-B861-DCBF-4DD34B95606B}"/>
              </a:ext>
            </a:extLst>
          </p:cNvPr>
          <p:cNvGrpSpPr>
            <a:grpSpLocks/>
          </p:cNvGrpSpPr>
          <p:nvPr/>
        </p:nvGrpSpPr>
        <p:grpSpPr bwMode="auto">
          <a:xfrm>
            <a:off x="7524328" y="-243408"/>
            <a:ext cx="1425478" cy="3094260"/>
            <a:chOff x="11341617" y="9960088"/>
            <a:chExt cx="3097213" cy="6723062"/>
          </a:xfrm>
        </p:grpSpPr>
        <p:pic>
          <p:nvPicPr>
            <p:cNvPr id="19" name="図 54">
              <a:extLst>
                <a:ext uri="{FF2B5EF4-FFF2-40B4-BE49-F238E27FC236}">
                  <a16:creationId xmlns:a16="http://schemas.microsoft.com/office/drawing/2014/main" id="{20440F1C-EA2F-6064-BBF6-605E3202C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1617" y="11831750"/>
              <a:ext cx="3097213" cy="485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0295E162-6D68-3AAF-4C93-4FC1D925AC08}"/>
                </a:ext>
              </a:extLst>
            </p:cNvPr>
            <p:cNvCxnSpPr/>
            <p:nvPr/>
          </p:nvCxnSpPr>
          <p:spPr bwMode="auto">
            <a:xfrm flipV="1">
              <a:off x="11559104" y="10320451"/>
              <a:ext cx="0" cy="20399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8CD99B8F-314E-EE4C-0A44-977951A9E38C}"/>
                </a:ext>
              </a:extLst>
            </p:cNvPr>
            <p:cNvCxnSpPr/>
            <p:nvPr/>
          </p:nvCxnSpPr>
          <p:spPr bwMode="auto">
            <a:xfrm flipV="1">
              <a:off x="13359330" y="10439513"/>
              <a:ext cx="0" cy="20399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DDA69A74-41FC-007E-49DA-CD7B1694E462}"/>
                </a:ext>
              </a:extLst>
            </p:cNvPr>
            <p:cNvCxnSpPr/>
            <p:nvPr/>
          </p:nvCxnSpPr>
          <p:spPr bwMode="auto">
            <a:xfrm flipV="1">
              <a:off x="14151493" y="10247426"/>
              <a:ext cx="0" cy="203993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76049557-7FEE-FE19-7E73-F9625C55AAEA}"/>
                </a:ext>
              </a:extLst>
            </p:cNvPr>
            <p:cNvCxnSpPr/>
            <p:nvPr/>
          </p:nvCxnSpPr>
          <p:spPr bwMode="auto">
            <a:xfrm flipV="1">
              <a:off x="12206804" y="9960088"/>
              <a:ext cx="0" cy="20399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30486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E33EE-4F01-C4D0-246A-2D192F8A4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>
            <a:extLst>
              <a:ext uri="{FF2B5EF4-FFF2-40B4-BE49-F238E27FC236}">
                <a16:creationId xmlns:a16="http://schemas.microsoft.com/office/drawing/2014/main" id="{DF0D9142-6A17-D0A7-5180-B55A6BE67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3789040"/>
            <a:ext cx="2880320" cy="246221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中間質量ブラックホールに迫る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pic>
        <p:nvPicPr>
          <p:cNvPr id="8" name="図 7" descr="グラフ, ヒスト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F1627C1-03E1-BF4E-8404-9317EB0B7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328"/>
            <a:ext cx="5815596" cy="4169672"/>
          </a:xfrm>
          <a:prstGeom prst="rect">
            <a:avLst/>
          </a:prstGeom>
        </p:spPr>
      </p:pic>
      <p:sp>
        <p:nvSpPr>
          <p:cNvPr id="9219" name="コンテンツ プレースホルダ 2">
            <a:extLst>
              <a:ext uri="{FF2B5EF4-FFF2-40B4-BE49-F238E27FC236}">
                <a16:creationId xmlns:a16="http://schemas.microsoft.com/office/drawing/2014/main" id="{680DBC69-A4DA-6D2D-9E8A-99F480008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51130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altLang="ja-JP" sz="2800" dirty="0">
                <a:solidFill>
                  <a:srgbClr val="A42828"/>
                </a:solidFill>
                <a:latin typeface="+mj-lt"/>
              </a:rPr>
              <a:t>LF: </a:t>
            </a:r>
            <a:r>
              <a:rPr lang="ja-JP" altLang="en-US" sz="2800" dirty="0">
                <a:solidFill>
                  <a:srgbClr val="A42828"/>
                </a:solidFill>
                <a:latin typeface="+mj-lt"/>
              </a:rPr>
              <a:t>懸架線細く、低パワー化して低周波特化</a:t>
            </a:r>
            <a:endParaRPr lang="en-US" altLang="ja-JP" sz="2800" dirty="0">
              <a:solidFill>
                <a:srgbClr val="A42828"/>
              </a:solidFill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BB: 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鏡の改良、周波数依存スクイージングで広帯域</a:t>
            </a:r>
            <a:endParaRPr lang="en-US" altLang="ja-JP" sz="2800" dirty="0">
              <a:solidFill>
                <a:srgbClr val="333333"/>
              </a:solidFill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HF: 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高パワー化して高周波特化</a:t>
            </a:r>
            <a:endParaRPr lang="en-US" altLang="ja-JP" sz="28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7DC9637-9378-9B60-BF1B-E34AC766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種類のアップグレード案</a:t>
            </a:r>
          </a:p>
        </p:txBody>
      </p:sp>
      <p:sp>
        <p:nvSpPr>
          <p:cNvPr id="69637" name="スライド番号プレースホルダ 3">
            <a:extLst>
              <a:ext uri="{FF2B5EF4-FFF2-40B4-BE49-F238E27FC236}">
                <a16:creationId xmlns:a16="http://schemas.microsoft.com/office/drawing/2014/main" id="{D30FC3BB-5CCD-D126-306B-FA196385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A41C8-6F20-449E-9B14-285F72281DE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ja-JP" altLang="en-US" sz="2000" dirty="0">
              <a:solidFill>
                <a:srgbClr val="898989"/>
              </a:solidFill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BCEC85E3-2E90-FB11-9A04-D57E1A73E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2852936"/>
            <a:ext cx="3025728" cy="92333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CF8F8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LF2019</a:t>
            </a:r>
            <a:r>
              <a:rPr lang="ja-JP" altLang="en-US" sz="2000" b="1" dirty="0">
                <a:solidFill>
                  <a:srgbClr val="CF8F8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案</a:t>
            </a:r>
            <a:endParaRPr lang="en-US" altLang="ja-JP" sz="2000" b="1" dirty="0">
              <a:solidFill>
                <a:srgbClr val="CF8F8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　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5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億円、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5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年規模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CF8F8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　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YM+, 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PRD </a:t>
            </a:r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102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022008 (2020)</a:t>
            </a:r>
            <a:endParaRPr lang="en-US" altLang="ja-JP" sz="20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5F7D0CFD-DAAE-B5C6-26FB-199DC3801990}"/>
              </a:ext>
            </a:extLst>
          </p:cNvPr>
          <p:cNvSpPr>
            <a:spLocks/>
          </p:cNvSpPr>
          <p:nvPr/>
        </p:nvSpPr>
        <p:spPr bwMode="auto">
          <a:xfrm>
            <a:off x="1763688" y="5445224"/>
            <a:ext cx="1282402" cy="646331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ja-JP" altLang="en-US" sz="1400" dirty="0">
                <a:solidFill>
                  <a:srgbClr val="8625E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連星ブラックホール</a:t>
            </a:r>
            <a:br>
              <a:rPr lang="en-US" altLang="ja-JP" sz="1400" dirty="0">
                <a:solidFill>
                  <a:srgbClr val="8625E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</a:br>
            <a:r>
              <a:rPr lang="en-US" altLang="ja-JP" sz="1400" dirty="0">
                <a:solidFill>
                  <a:srgbClr val="8625E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100</a:t>
            </a:r>
            <a:r>
              <a:rPr lang="en-US" altLang="ja-JP" sz="1400" dirty="0">
                <a:solidFill>
                  <a:srgbClr val="8625E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lang="en-US" altLang="ja-JP" sz="1400" baseline="-25000" dirty="0">
                <a:solidFill>
                  <a:srgbClr val="8625E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☉</a:t>
            </a:r>
            <a:r>
              <a:rPr lang="en-US" altLang="ja-JP" sz="1400" dirty="0">
                <a:solidFill>
                  <a:srgbClr val="8625E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-100</a:t>
            </a:r>
            <a:r>
              <a:rPr lang="en-US" altLang="ja-JP" sz="1400" dirty="0">
                <a:solidFill>
                  <a:srgbClr val="8625E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lang="en-US" altLang="ja-JP" sz="1400" baseline="-25000" dirty="0">
                <a:solidFill>
                  <a:srgbClr val="8625E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☉</a:t>
            </a:r>
            <a:br>
              <a:rPr lang="en-US" altLang="ja-JP" sz="1400" baseline="-25000" dirty="0">
                <a:solidFill>
                  <a:srgbClr val="8625E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400" dirty="0">
                <a:solidFill>
                  <a:srgbClr val="8625E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at 1Gpc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A4387B27-1A83-71EF-1DC9-AEA2FD889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4200182"/>
            <a:ext cx="2952328" cy="1107996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A42828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LF2025</a:t>
            </a:r>
            <a:r>
              <a:rPr lang="ja-JP" altLang="en-US" sz="2000" b="1" dirty="0">
                <a:solidFill>
                  <a:srgbClr val="A42828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案</a:t>
            </a:r>
            <a:endParaRPr lang="en-US" altLang="ja-JP" sz="2000" b="1" dirty="0">
              <a:solidFill>
                <a:srgbClr val="A42828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　さらにがんばる</a:t>
            </a:r>
            <a:b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　　　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(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それでも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LIGO A#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には勝てない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CF8F8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　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JGW-T2416182</a:t>
            </a:r>
            <a:endParaRPr lang="en-US" altLang="ja-JP" sz="20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589AC77A-ECF6-41D4-5F45-080C276F8733}"/>
              </a:ext>
            </a:extLst>
          </p:cNvPr>
          <p:cNvCxnSpPr>
            <a:cxnSpLocks/>
          </p:cNvCxnSpPr>
          <p:nvPr/>
        </p:nvCxnSpPr>
        <p:spPr>
          <a:xfrm flipH="1" flipV="1">
            <a:off x="5652120" y="4005064"/>
            <a:ext cx="288032" cy="216024"/>
          </a:xfrm>
          <a:prstGeom prst="straightConnector1">
            <a:avLst/>
          </a:prstGeom>
          <a:ln w="25400">
            <a:solidFill>
              <a:srgbClr val="A42828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9">
            <a:extLst>
              <a:ext uri="{FF2B5EF4-FFF2-40B4-BE49-F238E27FC236}">
                <a16:creationId xmlns:a16="http://schemas.microsoft.com/office/drawing/2014/main" id="{37AED16D-BC70-F03B-EEFF-9762FF337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5629890"/>
            <a:ext cx="2088232" cy="738664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Einstein Telescope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の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低周波干渉計と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技術的親和性が高い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C63E0B-B2E6-DCA5-6013-10E5CC1C3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45" y="1988840"/>
            <a:ext cx="320035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6B9778D2-2785-FBCF-6520-FB7FF7ACD613}"/>
              </a:ext>
            </a:extLst>
          </p:cNvPr>
          <p:cNvCxnSpPr>
            <a:cxnSpLocks/>
          </p:cNvCxnSpPr>
          <p:nvPr/>
        </p:nvCxnSpPr>
        <p:spPr>
          <a:xfrm flipH="1">
            <a:off x="1979712" y="3501008"/>
            <a:ext cx="792088" cy="936104"/>
          </a:xfrm>
          <a:prstGeom prst="straightConnector1">
            <a:avLst/>
          </a:prstGeom>
          <a:ln w="25400">
            <a:solidFill>
              <a:srgbClr val="CF8F8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81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19EA7-C4B5-ACE2-5301-9BF354B0C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w Gravitational Wave Catalog Reveals Black Holes of 'All Shapes and  Sizes' | College of Natural Sciences">
            <a:extLst>
              <a:ext uri="{FF2B5EF4-FFF2-40B4-BE49-F238E27FC236}">
                <a16:creationId xmlns:a16="http://schemas.microsoft.com/office/drawing/2014/main" id="{8473F103-6EE1-C7B5-414D-5F6551FC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59" y="1988840"/>
            <a:ext cx="307234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ヒストグラム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8DCE0DF-AB36-9FB4-AAA5-F43EED3F2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328"/>
            <a:ext cx="5815596" cy="4169672"/>
          </a:xfrm>
          <a:prstGeom prst="rect">
            <a:avLst/>
          </a:prstGeom>
        </p:spPr>
      </p:pic>
      <p:sp>
        <p:nvSpPr>
          <p:cNvPr id="9219" name="コンテンツ プレースホルダ 2">
            <a:extLst>
              <a:ext uri="{FF2B5EF4-FFF2-40B4-BE49-F238E27FC236}">
                <a16:creationId xmlns:a16="http://schemas.microsoft.com/office/drawing/2014/main" id="{93860FD2-8745-E114-012D-62197F2D8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51130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altLang="ja-JP" sz="2800" dirty="0">
                <a:latin typeface="+mj-lt"/>
              </a:rPr>
              <a:t>LF: </a:t>
            </a:r>
            <a:r>
              <a:rPr lang="ja-JP" altLang="en-US" sz="2800" dirty="0">
                <a:latin typeface="+mj-lt"/>
              </a:rPr>
              <a:t>懸架線細く、低パワー化して低周波特化</a:t>
            </a:r>
            <a:endParaRPr lang="en-US" altLang="ja-JP" sz="2800" dirty="0"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ja-JP" sz="2800" dirty="0">
                <a:solidFill>
                  <a:srgbClr val="0000FF"/>
                </a:solidFill>
                <a:latin typeface="+mj-lt"/>
              </a:rPr>
              <a:t>BB: </a:t>
            </a:r>
            <a:r>
              <a:rPr lang="ja-JP" altLang="en-US" sz="2800" dirty="0">
                <a:solidFill>
                  <a:srgbClr val="0000FF"/>
                </a:solidFill>
                <a:latin typeface="+mj-lt"/>
              </a:rPr>
              <a:t>鏡の改良、周波数依存スクイージングで広帯域</a:t>
            </a:r>
            <a:endParaRPr lang="en-US" altLang="ja-JP" sz="2800" dirty="0">
              <a:solidFill>
                <a:srgbClr val="0000FF"/>
              </a:solidFill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HF: 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高パワー化して高周波特化</a:t>
            </a:r>
            <a:endParaRPr lang="en-US" altLang="ja-JP" sz="28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D0D5E9E-F792-C2DC-DD01-5203B056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種類のアップグレード案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125B3C3D-CE99-FF51-0549-3E5FE29CD9F7}"/>
              </a:ext>
            </a:extLst>
          </p:cNvPr>
          <p:cNvCxnSpPr>
            <a:cxnSpLocks/>
          </p:cNvCxnSpPr>
          <p:nvPr/>
        </p:nvCxnSpPr>
        <p:spPr>
          <a:xfrm flipH="1">
            <a:off x="2987824" y="3356992"/>
            <a:ext cx="792088" cy="1828775"/>
          </a:xfrm>
          <a:prstGeom prst="straightConnector1">
            <a:avLst/>
          </a:prstGeom>
          <a:ln w="25400">
            <a:solidFill>
              <a:srgbClr val="7D7D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9">
            <a:extLst>
              <a:ext uri="{FF2B5EF4-FFF2-40B4-BE49-F238E27FC236}">
                <a16:creationId xmlns:a16="http://schemas.microsoft.com/office/drawing/2014/main" id="{7FA7A3E7-A592-8050-B18C-17FC8AD92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32" y="2420888"/>
            <a:ext cx="2952328" cy="92333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7D7D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BB2019</a:t>
            </a:r>
            <a:r>
              <a:rPr lang="ja-JP" altLang="en-US" sz="2000" b="1" dirty="0">
                <a:solidFill>
                  <a:srgbClr val="7D7D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案</a:t>
            </a:r>
            <a:endParaRPr lang="en-US" altLang="ja-JP" sz="2000" b="1" dirty="0">
              <a:solidFill>
                <a:srgbClr val="7D7D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　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5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億円、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5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年規模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CF8F8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　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YM+, 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PRD </a:t>
            </a:r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102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022008 (2020)</a:t>
            </a:r>
            <a:endParaRPr lang="en-US" altLang="ja-JP" sz="20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60D617AA-3493-FB74-CF99-B4865D978A9B}"/>
              </a:ext>
            </a:extLst>
          </p:cNvPr>
          <p:cNvSpPr>
            <a:spLocks/>
          </p:cNvSpPr>
          <p:nvPr/>
        </p:nvSpPr>
        <p:spPr bwMode="auto">
          <a:xfrm rot="2034217">
            <a:off x="2411780" y="3662759"/>
            <a:ext cx="2260424" cy="430887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ja-JP" altLang="en-US" sz="1400" dirty="0">
                <a:solidFill>
                  <a:srgbClr val="007B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連星中性子星</a:t>
            </a:r>
            <a:r>
              <a:rPr lang="en-US" altLang="ja-JP" sz="1400" dirty="0">
                <a:solidFill>
                  <a:srgbClr val="007B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1.5</a:t>
            </a:r>
            <a:r>
              <a:rPr lang="en-US" altLang="ja-JP" sz="1400" dirty="0">
                <a:solidFill>
                  <a:srgbClr val="007B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lang="en-US" altLang="ja-JP" sz="1400" baseline="-25000" dirty="0">
                <a:solidFill>
                  <a:srgbClr val="007B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☉</a:t>
            </a:r>
            <a:r>
              <a:rPr lang="en-US" altLang="ja-JP" sz="1400" dirty="0">
                <a:solidFill>
                  <a:srgbClr val="007B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-1.5</a:t>
            </a:r>
            <a:r>
              <a:rPr lang="en-US" altLang="ja-JP" sz="1400" dirty="0">
                <a:solidFill>
                  <a:srgbClr val="007B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lang="en-US" altLang="ja-JP" sz="1400" baseline="-25000" dirty="0">
                <a:solidFill>
                  <a:srgbClr val="007B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☉</a:t>
            </a:r>
            <a:endParaRPr lang="en-US" altLang="ja-JP" sz="1400" dirty="0">
              <a:solidFill>
                <a:srgbClr val="007B00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 charset="0"/>
            </a:endParaRPr>
          </a:p>
          <a:p>
            <a:pPr>
              <a:defRPr/>
            </a:pPr>
            <a:r>
              <a:rPr lang="en-US" altLang="ja-JP" sz="1400" dirty="0">
                <a:solidFill>
                  <a:srgbClr val="007B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at 100 Mpc</a:t>
            </a: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87F7CF0E-6B8A-2175-64BD-3B82D7B99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4138627"/>
            <a:ext cx="2952328" cy="1107996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BB2025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案</a:t>
            </a:r>
            <a:endParaRPr lang="en-US" altLang="ja-JP" sz="20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　さらにがんばる</a:t>
            </a:r>
            <a:b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　　　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(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それでも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LIGO A#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には勝てない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)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CF8F8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　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JGW-T2416182</a:t>
            </a:r>
            <a:endParaRPr lang="en-US" altLang="ja-JP" sz="20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FC3C301-8B8F-9954-E469-7A18E84CE7CA}"/>
              </a:ext>
            </a:extLst>
          </p:cNvPr>
          <p:cNvCxnSpPr>
            <a:cxnSpLocks/>
          </p:cNvCxnSpPr>
          <p:nvPr/>
        </p:nvCxnSpPr>
        <p:spPr>
          <a:xfrm flipH="1">
            <a:off x="5796136" y="4509120"/>
            <a:ext cx="288032" cy="432048"/>
          </a:xfrm>
          <a:prstGeom prst="straightConnector1">
            <a:avLst/>
          </a:prstGeom>
          <a:ln w="25400">
            <a:solidFill>
              <a:srgbClr val="00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9">
            <a:extLst>
              <a:ext uri="{FF2B5EF4-FFF2-40B4-BE49-F238E27FC236}">
                <a16:creationId xmlns:a16="http://schemas.microsoft.com/office/drawing/2014/main" id="{1E687111-63D9-5F7B-062F-A14D6B40B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52" y="5445224"/>
            <a:ext cx="2664296" cy="984885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A#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などと同様のアップグレードを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すると、低周波はサスペンション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熱雑音が厳しい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4 km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と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3 km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の違いも大きい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15AB1639-04F3-9A99-8891-26E99F0B4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3717032"/>
            <a:ext cx="2808312" cy="246221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観測数の最大化を目指す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69637" name="スライド番号プレースホルダ 3">
            <a:extLst>
              <a:ext uri="{FF2B5EF4-FFF2-40B4-BE49-F238E27FC236}">
                <a16:creationId xmlns:a16="http://schemas.microsoft.com/office/drawing/2014/main" id="{8F49D60E-6FF0-7201-DF2A-4B0E7F4D5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A41C8-6F20-449E-9B14-285F72281DE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ja-JP" altLang="en-US" sz="2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399D3-DDD4-BB89-8984-37A9E3DF3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B4B4705A-77D5-9822-7A9C-07FB78AEF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328" y="1988840"/>
            <a:ext cx="3360672" cy="1872208"/>
          </a:xfrm>
          <a:prstGeom prst="rect">
            <a:avLst/>
          </a:prstGeom>
        </p:spPr>
      </p:pic>
      <p:pic>
        <p:nvPicPr>
          <p:cNvPr id="7" name="図 6" descr="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0873E2A-9496-E249-6C84-07B76A099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328"/>
            <a:ext cx="5815596" cy="4169672"/>
          </a:xfrm>
          <a:prstGeom prst="rect">
            <a:avLst/>
          </a:prstGeom>
        </p:spPr>
      </p:pic>
      <p:sp>
        <p:nvSpPr>
          <p:cNvPr id="9219" name="コンテンツ プレースホルダ 2">
            <a:extLst>
              <a:ext uri="{FF2B5EF4-FFF2-40B4-BE49-F238E27FC236}">
                <a16:creationId xmlns:a16="http://schemas.microsoft.com/office/drawing/2014/main" id="{3C559C39-87B4-6B09-7D68-F716238FA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51130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altLang="ja-JP" sz="2800" dirty="0">
                <a:latin typeface="+mj-lt"/>
              </a:rPr>
              <a:t>LF: </a:t>
            </a:r>
            <a:r>
              <a:rPr lang="ja-JP" altLang="en-US" sz="2800" dirty="0">
                <a:latin typeface="+mj-lt"/>
              </a:rPr>
              <a:t>懸架線細く、低パワー化して低周波特化</a:t>
            </a:r>
            <a:endParaRPr lang="en-US" altLang="ja-JP" sz="2800" dirty="0"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ja-JP" sz="2800" dirty="0">
                <a:solidFill>
                  <a:srgbClr val="111315"/>
                </a:solidFill>
                <a:latin typeface="+mj-lt"/>
              </a:rPr>
              <a:t>BB: </a:t>
            </a:r>
            <a:r>
              <a:rPr lang="ja-JP" altLang="en-US" sz="2800" dirty="0">
                <a:solidFill>
                  <a:srgbClr val="111315"/>
                </a:solidFill>
                <a:latin typeface="+mj-lt"/>
              </a:rPr>
              <a:t>鏡の改良、周波数依存スクイージングで広帯域</a:t>
            </a:r>
            <a:endParaRPr lang="en-US" altLang="ja-JP" sz="2800" dirty="0">
              <a:solidFill>
                <a:srgbClr val="111315"/>
              </a:solidFill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ja-JP" sz="2800" dirty="0">
                <a:solidFill>
                  <a:srgbClr val="FF0000"/>
                </a:solidFill>
                <a:latin typeface="+mj-lt"/>
              </a:rPr>
              <a:t>HF: </a:t>
            </a:r>
            <a:r>
              <a:rPr lang="ja-JP" altLang="en-US" sz="2800" dirty="0">
                <a:solidFill>
                  <a:srgbClr val="FF0000"/>
                </a:solidFill>
                <a:latin typeface="+mj-lt"/>
              </a:rPr>
              <a:t>高パワー化して高周波特化</a:t>
            </a:r>
            <a:endParaRPr lang="en-US" altLang="ja-JP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7B32F74-1525-A2B8-0C15-54F258EB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種類のアップグレード案</a:t>
            </a: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442F82E3-3DA9-DA50-5465-3BB94942840A}"/>
              </a:ext>
            </a:extLst>
          </p:cNvPr>
          <p:cNvCxnSpPr>
            <a:cxnSpLocks/>
          </p:cNvCxnSpPr>
          <p:nvPr/>
        </p:nvCxnSpPr>
        <p:spPr>
          <a:xfrm flipH="1">
            <a:off x="3059832" y="3789040"/>
            <a:ext cx="432048" cy="1008112"/>
          </a:xfrm>
          <a:prstGeom prst="straightConnector1">
            <a:avLst/>
          </a:prstGeom>
          <a:ln w="25400">
            <a:solidFill>
              <a:srgbClr val="FF7F7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9">
            <a:extLst>
              <a:ext uri="{FF2B5EF4-FFF2-40B4-BE49-F238E27FC236}">
                <a16:creationId xmlns:a16="http://schemas.microsoft.com/office/drawing/2014/main" id="{EF512F78-3B7B-EBB4-818D-C1807C2D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208" y="4759985"/>
            <a:ext cx="2232248" cy="1231106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HF2025</a:t>
            </a: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案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A5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HF3k</a:t>
            </a:r>
            <a:r>
              <a:rPr lang="ja-JP" altLang="en-US" sz="2000" b="1" dirty="0">
                <a:solidFill>
                  <a:srgbClr val="FFA5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案</a:t>
            </a:r>
            <a:endParaRPr lang="en-US" altLang="ja-JP" sz="2000" b="1" dirty="0">
              <a:solidFill>
                <a:srgbClr val="FFA500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　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5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億円、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5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年規模？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CF8F8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　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JGW-T2416182</a:t>
            </a:r>
            <a:endParaRPr lang="en-US" altLang="ja-JP" sz="20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55915F0B-FBB2-7521-0728-AD9F8A74A43F}"/>
              </a:ext>
            </a:extLst>
          </p:cNvPr>
          <p:cNvCxnSpPr>
            <a:cxnSpLocks/>
          </p:cNvCxnSpPr>
          <p:nvPr/>
        </p:nvCxnSpPr>
        <p:spPr>
          <a:xfrm flipH="1">
            <a:off x="5796136" y="4982979"/>
            <a:ext cx="576064" cy="246221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9">
            <a:extLst>
              <a:ext uri="{FF2B5EF4-FFF2-40B4-BE49-F238E27FC236}">
                <a16:creationId xmlns:a16="http://schemas.microsoft.com/office/drawing/2014/main" id="{7CAE8572-5065-DCB1-25F6-C271D0C61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6093296"/>
            <a:ext cx="2664296" cy="246221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NEMO(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豪州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)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と親和性が高い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9F8FC9F-3D5A-14C8-17E6-18A5608C0F44}"/>
              </a:ext>
            </a:extLst>
          </p:cNvPr>
          <p:cNvCxnSpPr>
            <a:cxnSpLocks/>
          </p:cNvCxnSpPr>
          <p:nvPr/>
        </p:nvCxnSpPr>
        <p:spPr>
          <a:xfrm flipH="1">
            <a:off x="5724128" y="5261238"/>
            <a:ext cx="643880" cy="183986"/>
          </a:xfrm>
          <a:prstGeom prst="straightConnector1">
            <a:avLst/>
          </a:prstGeom>
          <a:ln w="25400">
            <a:solidFill>
              <a:srgbClr val="FFA5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>
            <a:extLst>
              <a:ext uri="{FF2B5EF4-FFF2-40B4-BE49-F238E27FC236}">
                <a16:creationId xmlns:a16="http://schemas.microsoft.com/office/drawing/2014/main" id="{97E318E7-64F0-4243-58FD-E3F27FFABA8F}"/>
              </a:ext>
            </a:extLst>
          </p:cNvPr>
          <p:cNvSpPr>
            <a:spLocks/>
          </p:cNvSpPr>
          <p:nvPr/>
        </p:nvSpPr>
        <p:spPr bwMode="auto">
          <a:xfrm>
            <a:off x="6047656" y="4293096"/>
            <a:ext cx="3096344" cy="384721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1400" b="1" dirty="0">
                <a:solidFill>
                  <a:srgbClr val="01800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Post-merger signal</a:t>
            </a:r>
            <a:br>
              <a:rPr lang="en-US" altLang="ja-JP" sz="1400" b="1" dirty="0">
                <a:solidFill>
                  <a:srgbClr val="808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</a:b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例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: R. Harada+, </a:t>
            </a:r>
            <a:r>
              <a:rPr lang="en-US" altLang="ja-JP" sz="11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PRD </a:t>
            </a:r>
            <a:r>
              <a:rPr lang="en-US" altLang="ja-JP" sz="11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110</a:t>
            </a:r>
            <a:r>
              <a:rPr lang="en-US" altLang="ja-JP" sz="11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123005 (2024)</a:t>
            </a:r>
            <a:endParaRPr lang="en-US" altLang="ja-JP" sz="1100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 charset="0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2BA079A-33D8-6A5E-F09A-D4DB715D69BF}"/>
              </a:ext>
            </a:extLst>
          </p:cNvPr>
          <p:cNvCxnSpPr>
            <a:cxnSpLocks/>
          </p:cNvCxnSpPr>
          <p:nvPr/>
        </p:nvCxnSpPr>
        <p:spPr>
          <a:xfrm flipH="1">
            <a:off x="5508104" y="4509120"/>
            <a:ext cx="504056" cy="392559"/>
          </a:xfrm>
          <a:prstGeom prst="straightConnector1">
            <a:avLst/>
          </a:prstGeom>
          <a:ln w="25400">
            <a:solidFill>
              <a:srgbClr val="007B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9">
            <a:extLst>
              <a:ext uri="{FF2B5EF4-FFF2-40B4-BE49-F238E27FC236}">
                <a16:creationId xmlns:a16="http://schemas.microsoft.com/office/drawing/2014/main" id="{40AB089B-88A1-C535-A1FB-290EFDCDE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2780928"/>
            <a:ext cx="3025728" cy="92333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HF2019</a:t>
            </a:r>
            <a:r>
              <a:rPr lang="ja-JP" altLang="en-US" sz="2000" b="1" dirty="0">
                <a:solidFill>
                  <a:srgbClr val="FF7F7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案</a:t>
            </a:r>
            <a:endParaRPr lang="en-US" altLang="ja-JP" sz="2000" b="1" dirty="0">
              <a:solidFill>
                <a:srgbClr val="FF7F7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　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5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億円、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5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年規模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CF8F8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　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YM+, 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PRD </a:t>
            </a:r>
            <a:r>
              <a:rPr lang="en-US" altLang="ja-JP" sz="14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102</a:t>
            </a:r>
            <a:r>
              <a:rPr lang="en-US" altLang="ja-JP" sz="1400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022008 (2020)</a:t>
            </a:r>
            <a:endParaRPr lang="en-US" altLang="ja-JP" sz="20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042EC2A-6535-7A51-398E-24CFF4F2AA22}"/>
              </a:ext>
            </a:extLst>
          </p:cNvPr>
          <p:cNvSpPr txBox="1"/>
          <p:nvPr/>
        </p:nvSpPr>
        <p:spPr>
          <a:xfrm>
            <a:off x="6372200" y="3861048"/>
            <a:ext cx="2664296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+mj-lt"/>
              </a:rPr>
              <a:t>H. Sotani+, </a:t>
            </a:r>
            <a:r>
              <a:rPr lang="ja-JP" altLang="en-US" sz="1100" dirty="0">
                <a:latin typeface="+mj-lt"/>
                <a:hlinkClick r:id="rId7"/>
              </a:rPr>
              <a:t>PTEP </a:t>
            </a:r>
            <a:r>
              <a:rPr lang="ja-JP" altLang="en-US" sz="1100" b="1" dirty="0">
                <a:latin typeface="+mj-lt"/>
                <a:hlinkClick r:id="rId7"/>
              </a:rPr>
              <a:t>2022</a:t>
            </a:r>
            <a:r>
              <a:rPr lang="ja-JP" altLang="en-US" sz="1100" dirty="0">
                <a:latin typeface="+mj-lt"/>
                <a:hlinkClick r:id="rId7"/>
              </a:rPr>
              <a:t>, 041D01 (2022)</a:t>
            </a:r>
            <a:endParaRPr lang="ja-JP" altLang="en-US" sz="1100" dirty="0">
              <a:latin typeface="+mj-lt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AAB29973-7A6A-7219-AA8D-1CB8595AB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2492896"/>
            <a:ext cx="2016224" cy="246221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中性子星の物理に迫る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69637" name="スライド番号プレースホルダ 3">
            <a:extLst>
              <a:ext uri="{FF2B5EF4-FFF2-40B4-BE49-F238E27FC236}">
                <a16:creationId xmlns:a16="http://schemas.microsoft.com/office/drawing/2014/main" id="{01510809-D470-A6BF-0EDF-629B6A1B4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A41C8-6F20-449E-9B14-285F72281DE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ja-JP" altLang="en-US" sz="2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93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869A9-10B9-08CC-578B-86EC7BC36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コンテンツ プレースホルダ 2">
            <a:extLst>
              <a:ext uri="{FF2B5EF4-FFF2-40B4-BE49-F238E27FC236}">
                <a16:creationId xmlns:a16="http://schemas.microsoft.com/office/drawing/2014/main" id="{02609F66-3D72-B3B6-D179-28F03BF9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935757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高周波の方がユニークなサイエンスが狙えそう</a:t>
            </a:r>
            <a:br>
              <a:rPr lang="en-US" altLang="ja-JP" sz="2800" dirty="0">
                <a:solidFill>
                  <a:srgbClr val="333333"/>
                </a:solidFill>
                <a:latin typeface="+mj-lt"/>
              </a:rPr>
            </a:b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　中性子星の状態方程式、波源の方向決定精度</a:t>
            </a:r>
            <a:endParaRPr lang="en-US" altLang="ja-JP" sz="28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789FF03-042E-A4AB-7DA4-CB8EAA84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それぞれのサイエンス比較</a:t>
            </a:r>
          </a:p>
        </p:txBody>
      </p:sp>
      <p:sp>
        <p:nvSpPr>
          <p:cNvPr id="69637" name="スライド番号プレースホルダ 3">
            <a:extLst>
              <a:ext uri="{FF2B5EF4-FFF2-40B4-BE49-F238E27FC236}">
                <a16:creationId xmlns:a16="http://schemas.microsoft.com/office/drawing/2014/main" id="{3DE8F0D7-6FA1-3107-0575-2B09849F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A41C8-6F20-449E-9B14-285F72281DE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ja-JP" altLang="en-US" sz="2000" dirty="0">
              <a:solidFill>
                <a:srgbClr val="898989"/>
              </a:solidFill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9E52F86-E87C-73E3-A327-C3EA2E4A9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18943"/>
              </p:ext>
            </p:extLst>
          </p:nvPr>
        </p:nvGraphicFramePr>
        <p:xfrm>
          <a:off x="0" y="3536176"/>
          <a:ext cx="9143999" cy="2845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520">
                  <a:extLst>
                    <a:ext uri="{9D8B030D-6E8A-4147-A177-3AD203B41FA5}">
                      <a16:colId xmlns:a16="http://schemas.microsoft.com/office/drawing/2014/main" val="731222470"/>
                    </a:ext>
                  </a:extLst>
                </a:gridCol>
                <a:gridCol w="684583">
                  <a:extLst>
                    <a:ext uri="{9D8B030D-6E8A-4147-A177-3AD203B41FA5}">
                      <a16:colId xmlns:a16="http://schemas.microsoft.com/office/drawing/2014/main" val="48542843"/>
                    </a:ext>
                  </a:extLst>
                </a:gridCol>
                <a:gridCol w="998575">
                  <a:extLst>
                    <a:ext uri="{9D8B030D-6E8A-4147-A177-3AD203B41FA5}">
                      <a16:colId xmlns:a16="http://schemas.microsoft.com/office/drawing/2014/main" val="4220952220"/>
                    </a:ext>
                  </a:extLst>
                </a:gridCol>
                <a:gridCol w="1089657">
                  <a:extLst>
                    <a:ext uri="{9D8B030D-6E8A-4147-A177-3AD203B41FA5}">
                      <a16:colId xmlns:a16="http://schemas.microsoft.com/office/drawing/2014/main" val="378956819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422676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581858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1984181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5771658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256551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21592803"/>
                    </a:ext>
                  </a:extLst>
                </a:gridCol>
                <a:gridCol w="791072">
                  <a:extLst>
                    <a:ext uri="{9D8B030D-6E8A-4147-A177-3AD203B41FA5}">
                      <a16:colId xmlns:a16="http://schemas.microsoft.com/office/drawing/2014/main" val="825286004"/>
                    </a:ext>
                  </a:extLst>
                </a:gridCol>
              </a:tblGrid>
              <a:tr h="136723">
                <a:tc gridSpan="2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KAGRA</a:t>
                      </a:r>
                      <a:endParaRPr kumimoji="1" lang="ja-JP" altLang="en-US" sz="14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78787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LIGO A#</a:t>
                      </a:r>
                      <a:endParaRPr kumimoji="1" lang="ja-JP" altLang="en-US" sz="1000" b="1" dirty="0">
                        <a:solidFill>
                          <a:srgbClr val="787878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D19494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LF2019</a:t>
                      </a:r>
                      <a:endParaRPr kumimoji="1" lang="ja-JP" altLang="en-US" sz="1400" b="1" dirty="0">
                        <a:solidFill>
                          <a:srgbClr val="D19494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>
                          <a:solidFill>
                            <a:srgbClr val="A52A2A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LF2024</a:t>
                      </a:r>
                      <a:endParaRPr kumimoji="1" lang="ja-JP" altLang="en-US" sz="1400" b="1" dirty="0">
                        <a:solidFill>
                          <a:srgbClr val="A52A2A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7F7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BB2019</a:t>
                      </a:r>
                      <a:endParaRPr kumimoji="1" lang="ja-JP" altLang="en-US" sz="1400" b="1" dirty="0">
                        <a:solidFill>
                          <a:srgbClr val="7F7F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>
                          <a:solidFill>
                            <a:srgbClr val="0000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BB2024</a:t>
                      </a:r>
                      <a:endParaRPr kumimoji="1" lang="ja-JP" altLang="en-US" sz="1400" b="1" dirty="0">
                        <a:solidFill>
                          <a:srgbClr val="0000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FE7D7D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HF2019</a:t>
                      </a:r>
                      <a:endParaRPr kumimoji="1" lang="ja-JP" altLang="en-US" sz="1400" b="1" dirty="0">
                        <a:solidFill>
                          <a:srgbClr val="FE7D7D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HF2024</a:t>
                      </a:r>
                      <a:endParaRPr kumimoji="1" lang="ja-JP" altLang="en-US" sz="1400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rgbClr val="FFA5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HF3k</a:t>
                      </a:r>
                      <a:endParaRPr kumimoji="1" lang="ja-JP" altLang="en-US" sz="1400" b="1" dirty="0">
                        <a:solidFill>
                          <a:srgbClr val="FFA5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48295"/>
                  </a:ext>
                </a:extLst>
              </a:tr>
              <a:tr h="253913">
                <a:tc rowSpan="3">
                  <a:txBody>
                    <a:bodyPr/>
                    <a:lstStyle/>
                    <a:p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100 - 100M</a:t>
                      </a:r>
                      <a:r>
                        <a:rPr kumimoji="1" lang="ja-JP" altLang="en-US" sz="1400" b="0" i="0" kern="1200" baseline="-250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☉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353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4927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2019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3787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306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2154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112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277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782770"/>
                  </a:ext>
                </a:extLst>
              </a:tr>
              <a:tr h="253913">
                <a:tc v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- 30M</a:t>
                      </a:r>
                      <a:r>
                        <a:rPr kumimoji="1" lang="ja-JP" altLang="en-US" sz="1400" b="0" i="0" kern="1200" baseline="-250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☉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1095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6144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1088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2382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842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4229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270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407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552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240887"/>
                  </a:ext>
                </a:extLst>
              </a:tr>
              <a:tr h="253913">
                <a:tc v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1.4 -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1.4M</a:t>
                      </a:r>
                      <a:r>
                        <a:rPr kumimoji="1" lang="ja-JP" altLang="en-US" sz="1400" b="0" i="0" kern="1200" baseline="-250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☉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153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670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196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178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537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155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133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104 Mpc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365770"/>
                  </a:ext>
                </a:extLst>
              </a:tr>
              <a:tr h="253913">
                <a:tc gridSpan="2"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BNS sky </a:t>
                      </a:r>
                      <a:r>
                        <a:rPr kumimoji="1" lang="en-US" altLang="ja-JP" sz="1400" b="1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locali-zation</a:t>
                      </a:r>
                      <a:r>
                        <a:rPr kumimoji="1" lang="en-US" altLang="ja-JP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10.64 deg</a:t>
                      </a:r>
                      <a:r>
                        <a:rPr kumimoji="1" lang="en-US" altLang="ja-JP" sz="14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(HL-only)</a:t>
                      </a:r>
                      <a:b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 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1.40 deg</a:t>
                      </a:r>
                      <a:r>
                        <a:rPr kumimoji="1" lang="en-US" altLang="ja-JP" sz="14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(with K)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10.28 deg</a:t>
                      </a:r>
                      <a:r>
                        <a:rPr kumimoji="1" lang="en-US" altLang="ja-JP" sz="14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2.65</a:t>
                      </a:r>
                    </a:p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deg</a:t>
                      </a:r>
                      <a:r>
                        <a:rPr kumimoji="1" lang="en-US" altLang="ja-JP" sz="14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0.77 deg</a:t>
                      </a:r>
                      <a:r>
                        <a:rPr kumimoji="1" lang="en-US" altLang="ja-JP" sz="14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0.42</a:t>
                      </a:r>
                    </a:p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deg</a:t>
                      </a:r>
                      <a:r>
                        <a:rPr kumimoji="1" lang="en-US" altLang="ja-JP" sz="14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0.57 deg</a:t>
                      </a:r>
                      <a:r>
                        <a:rPr kumimoji="1" lang="en-US" altLang="ja-JP" sz="14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0.61 deg</a:t>
                      </a:r>
                      <a:r>
                        <a:rPr kumimoji="1" lang="en-US" altLang="ja-JP" sz="14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0.93 deg</a:t>
                      </a:r>
                      <a:r>
                        <a:rPr kumimoji="1" lang="en-US" altLang="ja-JP" sz="14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285528"/>
                  </a:ext>
                </a:extLst>
              </a:tr>
              <a:tr h="253913">
                <a:tc gridSpan="8"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BNS post-merger signal detection rate</a:t>
                      </a:r>
                      <a:br>
                        <a:rPr kumimoji="1" lang="en-US" altLang="ja-JP" sz="1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(LF &amp; BB plans are less than 10</a:t>
                      </a:r>
                      <a:r>
                        <a:rPr kumimoji="1" lang="en-US" altLang="ja-JP" sz="14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-3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events/year)</a:t>
                      </a:r>
                      <a:b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r>
                        <a:rPr kumimoji="1" lang="en-US" altLang="ja-JP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Based on merger rate estimate from O3; SNR&gt;5. [H. </a:t>
                      </a:r>
                      <a:r>
                        <a:rPr kumimoji="1" lang="en-US" altLang="ja-JP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Tagoshi</a:t>
                      </a:r>
                      <a:r>
                        <a:rPr kumimoji="1" lang="en-US" altLang="ja-JP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&amp; S. </a:t>
                      </a:r>
                      <a:r>
                        <a:rPr kumimoji="1" lang="en-US" altLang="ja-JP" sz="1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Morisaki</a:t>
                      </a:r>
                      <a:r>
                        <a:rPr kumimoji="1" lang="en-US" altLang="ja-JP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, </a:t>
                      </a:r>
                      <a:r>
                        <a:rPr kumimoji="1" lang="en-US" altLang="ja-JP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JGW-P2416311</a:t>
                      </a:r>
                      <a:r>
                        <a:rPr kumimoji="1" lang="en-US" altLang="ja-JP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]</a:t>
                      </a:r>
                      <a:endParaRPr kumimoji="1" lang="ja-JP" alt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3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en-US" altLang="ja-JP" sz="14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-5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-10</a:t>
                      </a:r>
                      <a:r>
                        <a:rPr kumimoji="1" lang="en-US" altLang="ja-JP" sz="14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-3</a:t>
                      </a:r>
                      <a:b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/year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66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en-US" altLang="ja-JP" sz="14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-3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-0.06</a:t>
                      </a:r>
                      <a:b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/year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en-US" altLang="ja-JP" sz="1400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-3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-0.2</a:t>
                      </a:r>
                      <a:b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/year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9532" marR="19532" marT="9766" marB="976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098352"/>
                  </a:ext>
                </a:extLst>
              </a:tr>
            </a:tbl>
          </a:graphicData>
        </a:graphic>
      </p:graphicFrame>
      <p:pic>
        <p:nvPicPr>
          <p:cNvPr id="6" name="図 5" descr="グラフィカル ユーザー インターフェイス, 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1C3B05F-771D-B6BC-465C-7F91A7F8B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16832"/>
            <a:ext cx="6385464" cy="1526087"/>
          </a:xfrm>
          <a:prstGeom prst="rect">
            <a:avLst/>
          </a:prstGeom>
        </p:spPr>
      </p:pic>
      <p:sp>
        <p:nvSpPr>
          <p:cNvPr id="7" name="テキスト ボックス 252">
            <a:extLst>
              <a:ext uri="{FF2B5EF4-FFF2-40B4-BE49-F238E27FC236}">
                <a16:creationId xmlns:a16="http://schemas.microsoft.com/office/drawing/2014/main" id="{BBC4B162-41ED-96FC-9F10-C1CC964F6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6427113"/>
            <a:ext cx="83529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 Fisher analysis using </a:t>
            </a:r>
            <a:r>
              <a:rPr lang="en-US" altLang="ja-JP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IMRPhenomD</a:t>
            </a:r>
            <a:r>
              <a:rPr lang="en-US" altLang="ja-JP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waveform for GW170817-like binary at z=0.03 (127 Mpc) with two A#s and KAGRA.</a:t>
            </a:r>
          </a:p>
          <a:p>
            <a:r>
              <a:rPr lang="en-US" altLang="ja-JP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Median of 108 uniformly distributed sets of the source location and the polarization angle is shown.</a:t>
            </a: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425F1798-D77C-D8CC-BC93-1150008EA28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648362" y="4221378"/>
            <a:ext cx="151216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Ranges 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(SNR&gt;8)</a:t>
            </a:r>
            <a:endParaRPr lang="en-US" altLang="ja-JP" sz="1100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91694DB-6258-0C8D-FB7A-9F2D09FB350F}"/>
              </a:ext>
            </a:extLst>
          </p:cNvPr>
          <p:cNvCxnSpPr>
            <a:cxnSpLocks/>
          </p:cNvCxnSpPr>
          <p:nvPr/>
        </p:nvCxnSpPr>
        <p:spPr>
          <a:xfrm>
            <a:off x="971600" y="3212976"/>
            <a:ext cx="144016" cy="318229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9">
            <a:extLst>
              <a:ext uri="{FF2B5EF4-FFF2-40B4-BE49-F238E27FC236}">
                <a16:creationId xmlns:a16="http://schemas.microsoft.com/office/drawing/2014/main" id="{065A328D-7F2E-450D-77E3-C3097B70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996952"/>
            <a:ext cx="1691680" cy="184666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KAGRA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の設計感度の場合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A1F1DA0F-4DE9-B84C-109A-EA108F63DEAB}"/>
              </a:ext>
            </a:extLst>
          </p:cNvPr>
          <p:cNvCxnSpPr>
            <a:cxnSpLocks/>
          </p:cNvCxnSpPr>
          <p:nvPr/>
        </p:nvCxnSpPr>
        <p:spPr>
          <a:xfrm>
            <a:off x="1979712" y="2780928"/>
            <a:ext cx="216024" cy="678269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9">
            <a:extLst>
              <a:ext uri="{FF2B5EF4-FFF2-40B4-BE49-F238E27FC236}">
                <a16:creationId xmlns:a16="http://schemas.microsoft.com/office/drawing/2014/main" id="{19EF6EB7-6FFB-3A56-9597-90E766EE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2564904"/>
            <a:ext cx="1691680" cy="184666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LIGO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O6(2030?~)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案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5442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7DFF9-2CD5-8A73-FE3C-AE9C18AAE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コンテンツ プレースホルダ 2">
            <a:extLst>
              <a:ext uri="{FF2B5EF4-FFF2-40B4-BE49-F238E27FC236}">
                <a16:creationId xmlns:a16="http://schemas.microsoft.com/office/drawing/2014/main" id="{AE3DC1AC-2BBB-966A-7B67-286488D1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935757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altLang="ja-JP" sz="2400" dirty="0">
                <a:solidFill>
                  <a:srgbClr val="333333"/>
                </a:solidFill>
                <a:latin typeface="+mj-lt"/>
              </a:rPr>
              <a:t>TAMA300</a:t>
            </a:r>
            <a:r>
              <a:rPr lang="ja-JP" altLang="en-US" sz="2400" dirty="0">
                <a:solidFill>
                  <a:srgbClr val="333333"/>
                </a:solidFill>
                <a:latin typeface="+mj-lt"/>
              </a:rPr>
              <a:t>施設を用いた周波数</a:t>
            </a:r>
            <a:br>
              <a:rPr lang="en-US" altLang="ja-JP" sz="2400" dirty="0">
                <a:solidFill>
                  <a:srgbClr val="333333"/>
                </a:solidFill>
                <a:latin typeface="+mj-lt"/>
              </a:rPr>
            </a:br>
            <a:r>
              <a:rPr lang="ja-JP" altLang="en-US" sz="2400" dirty="0">
                <a:solidFill>
                  <a:srgbClr val="333333"/>
                </a:solidFill>
                <a:latin typeface="+mj-lt"/>
              </a:rPr>
              <a:t>依存スクイージング実証</a:t>
            </a:r>
            <a:br>
              <a:rPr lang="en-US" altLang="ja-JP" sz="2400" dirty="0">
                <a:solidFill>
                  <a:srgbClr val="333333"/>
                </a:solidFill>
                <a:latin typeface="+mj-lt"/>
              </a:rPr>
            </a:br>
            <a:endParaRPr lang="en-US" altLang="ja-JP" sz="2400" dirty="0">
              <a:solidFill>
                <a:srgbClr val="333333"/>
              </a:solidFill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ja-JP" altLang="en-US" sz="2400" dirty="0">
                <a:solidFill>
                  <a:srgbClr val="333333"/>
                </a:solidFill>
                <a:latin typeface="+mj-lt"/>
              </a:rPr>
              <a:t>サファイア鏡の複屈折の対策</a:t>
            </a:r>
            <a:endParaRPr lang="en-US" altLang="ja-JP" sz="2400" dirty="0">
              <a:solidFill>
                <a:srgbClr val="333333"/>
              </a:solidFill>
              <a:latin typeface="+mj-lt"/>
            </a:endParaRPr>
          </a:p>
          <a:p>
            <a:pPr>
              <a:buClr>
                <a:schemeClr val="tx1"/>
              </a:buClr>
              <a:defRPr/>
            </a:pPr>
            <a:endParaRPr lang="en-US" altLang="ja-JP" sz="2800" dirty="0">
              <a:solidFill>
                <a:srgbClr val="333333"/>
              </a:solidFill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ja-JP" altLang="en-US" sz="2400" dirty="0">
                <a:solidFill>
                  <a:srgbClr val="333333"/>
                </a:solidFill>
                <a:latin typeface="+mj-lt"/>
              </a:rPr>
              <a:t>鏡のコーティング熱雑音</a:t>
            </a:r>
            <a:endParaRPr lang="en-US" altLang="ja-JP" sz="2400" dirty="0">
              <a:solidFill>
                <a:srgbClr val="333333"/>
              </a:solidFill>
              <a:latin typeface="+mj-lt"/>
            </a:endParaRPr>
          </a:p>
          <a:p>
            <a:pPr>
              <a:buClr>
                <a:schemeClr val="tx1"/>
              </a:buClr>
              <a:defRPr/>
            </a:pPr>
            <a:endParaRPr lang="en-US" altLang="ja-JP" sz="2400" dirty="0">
              <a:solidFill>
                <a:srgbClr val="333333"/>
              </a:solidFill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ja-JP" altLang="en-US" sz="2400" dirty="0">
                <a:solidFill>
                  <a:srgbClr val="333333"/>
                </a:solidFill>
                <a:latin typeface="+mj-lt"/>
              </a:rPr>
              <a:t>非ガウス型量子状態の利用検討</a:t>
            </a:r>
            <a:br>
              <a:rPr lang="en-US" altLang="ja-JP" sz="2400" dirty="0">
                <a:solidFill>
                  <a:srgbClr val="333333"/>
                </a:solidFill>
                <a:latin typeface="+mj-lt"/>
              </a:rPr>
            </a:br>
            <a:endParaRPr lang="en-US" altLang="ja-JP" sz="2400" dirty="0">
              <a:solidFill>
                <a:srgbClr val="333333"/>
              </a:solidFill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ja-JP" altLang="en-US" sz="2400" dirty="0">
                <a:solidFill>
                  <a:srgbClr val="333333"/>
                </a:solidFill>
                <a:latin typeface="+mj-lt"/>
              </a:rPr>
              <a:t>量子制御技術の開発</a:t>
            </a:r>
            <a:br>
              <a:rPr lang="en-US" altLang="ja-JP" sz="2400" dirty="0">
                <a:solidFill>
                  <a:srgbClr val="333333"/>
                </a:solidFill>
                <a:latin typeface="+mj-lt"/>
              </a:rPr>
            </a:br>
            <a:endParaRPr lang="en-US" altLang="ja-JP" sz="24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FDB18E-369E-974F-8CDA-380D8E58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様々な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KAGRA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関連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R&amp;D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ja-JP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一部紹介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7" name="スライド番号プレースホルダ 3">
            <a:extLst>
              <a:ext uri="{FF2B5EF4-FFF2-40B4-BE49-F238E27FC236}">
                <a16:creationId xmlns:a16="http://schemas.microsoft.com/office/drawing/2014/main" id="{F2068670-E0F6-FB02-67D4-BBB2A8D0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A41C8-6F20-449E-9B14-285F72281DE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ja-JP" altLang="en-US" sz="2000" dirty="0">
              <a:solidFill>
                <a:srgbClr val="898989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D8AAD4-5F14-11BA-029B-D0D45ECF169A}"/>
              </a:ext>
            </a:extLst>
          </p:cNvPr>
          <p:cNvSpPr txBox="1"/>
          <p:nvPr/>
        </p:nvSpPr>
        <p:spPr>
          <a:xfrm>
            <a:off x="2627784" y="1700808"/>
            <a:ext cx="259228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altLang="ja-JP" sz="1200" dirty="0">
                <a:latin typeface="+mj-lt"/>
              </a:rPr>
              <a:t>Y. Zhao+, </a:t>
            </a:r>
            <a:r>
              <a:rPr lang="pt-BR" altLang="ja-JP" sz="1200" dirty="0">
                <a:latin typeface="+mj-lt"/>
                <a:hlinkClick r:id="rId2"/>
              </a:rPr>
              <a:t>PRL </a:t>
            </a:r>
            <a:r>
              <a:rPr lang="pt-BR" altLang="ja-JP" sz="1200" b="1" dirty="0">
                <a:latin typeface="+mj-lt"/>
                <a:hlinkClick r:id="rId2"/>
              </a:rPr>
              <a:t>124</a:t>
            </a:r>
            <a:r>
              <a:rPr lang="pt-BR" altLang="ja-JP" sz="1200" dirty="0">
                <a:latin typeface="+mj-lt"/>
                <a:hlinkClick r:id="rId2"/>
              </a:rPr>
              <a:t>, 171101 (2020)</a:t>
            </a:r>
            <a:endParaRPr lang="ja-JP" altLang="en-US" sz="1200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A096F1-564D-3987-3324-97C1FFC1E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01208"/>
            <a:ext cx="3059832" cy="109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A41A93-28AD-7234-2714-988715F1BB61}"/>
              </a:ext>
            </a:extLst>
          </p:cNvPr>
          <p:cNvSpPr txBox="1"/>
          <p:nvPr/>
        </p:nvSpPr>
        <p:spPr>
          <a:xfrm>
            <a:off x="3419872" y="6237312"/>
            <a:ext cx="243001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4"/>
              </a:rPr>
              <a:t>https://aspire-gw.com/</a:t>
            </a:r>
            <a:endParaRPr lang="ja-JP" altLang="en-US" dirty="0"/>
          </a:p>
        </p:txBody>
      </p:sp>
      <p:pic>
        <p:nvPicPr>
          <p:cNvPr id="1028" name="Picture 4" descr="干渉計型重力波アンテナ TAMA300 | 国立天文台(NAOJ)">
            <a:extLst>
              <a:ext uri="{FF2B5EF4-FFF2-40B4-BE49-F238E27FC236}">
                <a16:creationId xmlns:a16="http://schemas.microsoft.com/office/drawing/2014/main" id="{6047C8F5-84C3-25C5-D77D-29F8C93D4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3"/>
          <a:stretch/>
        </p:blipFill>
        <p:spPr bwMode="auto">
          <a:xfrm>
            <a:off x="5364088" y="969804"/>
            <a:ext cx="335297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4613466-5C5D-C174-1CF7-A31557BDD882}"/>
              </a:ext>
            </a:extLst>
          </p:cNvPr>
          <p:cNvSpPr txBox="1"/>
          <p:nvPr/>
        </p:nvSpPr>
        <p:spPr>
          <a:xfrm>
            <a:off x="971600" y="5301208"/>
            <a:ext cx="4464496" cy="7540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例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1: “Long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SRC”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効果の確認実験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@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宇宙研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例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2: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カー効果を使った光ばねの増強</a:t>
            </a:r>
            <a:br>
              <a:rPr lang="en-US" altLang="ja-JP" sz="1600" dirty="0">
                <a:latin typeface="+mj-lt"/>
              </a:rPr>
            </a:br>
            <a:r>
              <a:rPr lang="en-US" altLang="ja-JP" sz="1100" dirty="0">
                <a:latin typeface="+mj-lt"/>
              </a:rPr>
              <a:t>  </a:t>
            </a:r>
            <a:r>
              <a:rPr lang="ja-JP" altLang="en-US" sz="1100" dirty="0">
                <a:latin typeface="+mj-lt"/>
              </a:rPr>
              <a:t>S. Otabe, ...,  YM, K. Harada, K. Somiya,</a:t>
            </a:r>
            <a:r>
              <a:rPr lang="en-US" altLang="ja-JP" sz="1100" dirty="0">
                <a:latin typeface="+mj-lt"/>
              </a:rPr>
              <a:t> </a:t>
            </a:r>
            <a:r>
              <a:rPr lang="ja-JP" altLang="en-US" sz="1100" dirty="0">
                <a:latin typeface="+mj-lt"/>
                <a:hlinkClick r:id="rId6"/>
              </a:rPr>
              <a:t>PRL </a:t>
            </a:r>
            <a:r>
              <a:rPr lang="ja-JP" altLang="en-US" sz="1100" b="1" dirty="0">
                <a:latin typeface="+mj-lt"/>
                <a:hlinkClick r:id="rId6"/>
              </a:rPr>
              <a:t>132</a:t>
            </a:r>
            <a:r>
              <a:rPr lang="ja-JP" altLang="en-US" sz="1100" dirty="0">
                <a:latin typeface="+mj-lt"/>
                <a:hlinkClick r:id="rId6"/>
              </a:rPr>
              <a:t>, 143602 (2024)</a:t>
            </a:r>
            <a:endParaRPr lang="ja-JP" altLang="en-US" sz="1600" dirty="0">
              <a:latin typeface="+mj-lt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E9638D-878C-8154-C6A9-D92DBDFA1A68}"/>
              </a:ext>
            </a:extLst>
          </p:cNvPr>
          <p:cNvSpPr txBox="1"/>
          <p:nvPr/>
        </p:nvSpPr>
        <p:spPr>
          <a:xfrm>
            <a:off x="971600" y="6021288"/>
            <a:ext cx="482453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年より、オーストラリアと交流事業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ASPIRE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もスタート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8E7887-3700-5516-484F-772FD94C3FCD}"/>
              </a:ext>
            </a:extLst>
          </p:cNvPr>
          <p:cNvSpPr txBox="1"/>
          <p:nvPr/>
        </p:nvSpPr>
        <p:spPr>
          <a:xfrm>
            <a:off x="1907704" y="2492896"/>
            <a:ext cx="3456384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+mj-lt"/>
              </a:rPr>
              <a:t>K. Somiya, E. Hirose, YM, </a:t>
            </a:r>
            <a:r>
              <a:rPr lang="ja-JP" altLang="en-US" sz="1100" dirty="0">
                <a:latin typeface="+mj-lt"/>
                <a:hlinkClick r:id="rId7"/>
              </a:rPr>
              <a:t>PRD </a:t>
            </a:r>
            <a:r>
              <a:rPr lang="ja-JP" altLang="en-US" sz="1100" b="1" dirty="0">
                <a:latin typeface="+mj-lt"/>
                <a:hlinkClick r:id="rId7"/>
              </a:rPr>
              <a:t>100</a:t>
            </a:r>
            <a:r>
              <a:rPr lang="ja-JP" altLang="en-US" sz="1100" dirty="0">
                <a:latin typeface="+mj-lt"/>
                <a:hlinkClick r:id="rId7"/>
              </a:rPr>
              <a:t>, 082005 (2019)</a:t>
            </a:r>
            <a:endParaRPr lang="ja-JP" altLang="en-US" sz="1100" dirty="0">
              <a:latin typeface="+mj-lt"/>
            </a:endParaRPr>
          </a:p>
          <a:p>
            <a:r>
              <a:rPr lang="ja-JP" altLang="en-US" sz="1100" dirty="0">
                <a:latin typeface="+mj-lt"/>
              </a:rPr>
              <a:t>H. Wang, ..., YM, </a:t>
            </a:r>
            <a:r>
              <a:rPr lang="ja-JP" altLang="en-US" sz="1100" dirty="0">
                <a:latin typeface="+mj-lt"/>
                <a:hlinkClick r:id="rId8"/>
              </a:rPr>
              <a:t>PRD </a:t>
            </a:r>
            <a:r>
              <a:rPr lang="ja-JP" altLang="en-US" sz="1100" b="1" dirty="0">
                <a:latin typeface="+mj-lt"/>
                <a:hlinkClick r:id="rId8"/>
              </a:rPr>
              <a:t>110</a:t>
            </a:r>
            <a:r>
              <a:rPr lang="ja-JP" altLang="en-US" sz="1100" dirty="0">
                <a:latin typeface="+mj-lt"/>
                <a:hlinkClick r:id="rId8"/>
              </a:rPr>
              <a:t>, 082007 (2024)</a:t>
            </a:r>
            <a:endParaRPr lang="ja-JP" altLang="en-US" sz="1100" dirty="0">
              <a:latin typeface="+mj-lt"/>
            </a:endParaRPr>
          </a:p>
          <a:p>
            <a:r>
              <a:rPr lang="ja-JP" altLang="en-US" sz="1100" dirty="0">
                <a:latin typeface="+mj-lt"/>
              </a:rPr>
              <a:t>M. Eisenmann+, </a:t>
            </a:r>
            <a:r>
              <a:rPr lang="ja-JP" altLang="en-US" sz="1100" dirty="0">
                <a:latin typeface="+mj-lt"/>
                <a:hlinkClick r:id="rId9"/>
              </a:rPr>
              <a:t>Optics Letters </a:t>
            </a:r>
            <a:r>
              <a:rPr lang="ja-JP" altLang="en-US" sz="1100" b="1" dirty="0">
                <a:latin typeface="+mj-lt"/>
                <a:hlinkClick r:id="rId9"/>
              </a:rPr>
              <a:t>49</a:t>
            </a:r>
            <a:r>
              <a:rPr lang="ja-JP" altLang="en-US" sz="1100" dirty="0">
                <a:latin typeface="+mj-lt"/>
                <a:hlinkClick r:id="rId9"/>
              </a:rPr>
              <a:t>, 3404 (2024)</a:t>
            </a:r>
            <a:endParaRPr lang="ja-JP" altLang="en-US" sz="1100" dirty="0">
              <a:latin typeface="+mj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284B554-41FE-5AC8-7F26-B06F9F789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99" y="2193940"/>
            <a:ext cx="182420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F6E7CD-4C89-9754-979C-8135D6EA8CAC}"/>
              </a:ext>
            </a:extLst>
          </p:cNvPr>
          <p:cNvSpPr txBox="1"/>
          <p:nvPr/>
        </p:nvSpPr>
        <p:spPr>
          <a:xfrm>
            <a:off x="2627784" y="4365104"/>
            <a:ext cx="2699792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@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国立清華大学</a:t>
            </a:r>
            <a:br>
              <a:rPr lang="en-US" altLang="ja-JP" sz="1600" dirty="0">
                <a:latin typeface="+mj-lt"/>
              </a:rPr>
            </a:br>
            <a:r>
              <a:rPr lang="en-US" altLang="ja-JP" sz="1100" dirty="0">
                <a:latin typeface="+mj-lt"/>
              </a:rPr>
              <a:t>  Yi-Ru Chen+</a:t>
            </a:r>
            <a:r>
              <a:rPr lang="ja-JP" altLang="en-US" sz="1100" dirty="0">
                <a:latin typeface="+mj-lt"/>
              </a:rPr>
              <a:t>,</a:t>
            </a:r>
            <a:r>
              <a:rPr lang="en-US" altLang="ja-JP" sz="1100" dirty="0">
                <a:latin typeface="+mj-lt"/>
              </a:rPr>
              <a:t> </a:t>
            </a:r>
            <a:r>
              <a:rPr lang="en-US" altLang="ja-JP" sz="1100" dirty="0">
                <a:latin typeface="+mj-lt"/>
                <a:hlinkClick r:id="rId11"/>
              </a:rPr>
              <a:t>PRA </a:t>
            </a:r>
            <a:r>
              <a:rPr lang="en-US" altLang="ja-JP" sz="1100" b="1" dirty="0">
                <a:latin typeface="+mj-lt"/>
                <a:hlinkClick r:id="rId11"/>
              </a:rPr>
              <a:t>110</a:t>
            </a:r>
            <a:r>
              <a:rPr lang="en-US" altLang="ja-JP" sz="1100" dirty="0">
                <a:latin typeface="+mj-lt"/>
                <a:hlinkClick r:id="rId11"/>
              </a:rPr>
              <a:t>, 023703 (2024)</a:t>
            </a:r>
            <a:endParaRPr lang="ja-JP" altLang="en-US" sz="1600" dirty="0">
              <a:latin typeface="+mj-lt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F22C81-845C-EF6E-E384-DCBEE4F6F51F}"/>
              </a:ext>
            </a:extLst>
          </p:cNvPr>
          <p:cNvSpPr txBox="1"/>
          <p:nvPr/>
        </p:nvSpPr>
        <p:spPr>
          <a:xfrm>
            <a:off x="1907704" y="3501008"/>
            <a:ext cx="2376264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100" dirty="0">
                <a:latin typeface="+mj-lt"/>
              </a:rPr>
              <a:t>Y. Mori+</a:t>
            </a:r>
            <a:r>
              <a:rPr lang="ja-JP" altLang="en-US" sz="1100" dirty="0">
                <a:latin typeface="+mj-lt"/>
              </a:rPr>
              <a:t>, </a:t>
            </a:r>
            <a:r>
              <a:rPr lang="en-US" altLang="ja-JP" sz="1100" dirty="0">
                <a:latin typeface="+mj-lt"/>
                <a:hlinkClick r:id="rId12"/>
              </a:rPr>
              <a:t>PRD </a:t>
            </a:r>
            <a:r>
              <a:rPr lang="en-US" altLang="ja-JP" sz="1100" b="1" dirty="0">
                <a:latin typeface="+mj-lt"/>
                <a:hlinkClick r:id="rId12"/>
              </a:rPr>
              <a:t>109</a:t>
            </a:r>
            <a:r>
              <a:rPr lang="en-US" altLang="ja-JP" sz="1100" dirty="0">
                <a:latin typeface="+mj-lt"/>
                <a:hlinkClick r:id="rId12"/>
              </a:rPr>
              <a:t>, 102008 (2024)</a:t>
            </a:r>
            <a:endParaRPr lang="ja-JP" altLang="en-US" sz="1100" dirty="0">
              <a:latin typeface="+mj-lt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B19A3AF-C243-3E41-0122-24BFB7F413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08304" y="3933055"/>
            <a:ext cx="1825799" cy="133635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FB7C597-8BED-065D-B185-08A44285265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3274060"/>
            <a:ext cx="2162477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30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2DAE9-CB49-323F-B4DB-C8B0416EA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E37C583-9A99-0AFF-4156-024EA645E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33056"/>
            <a:ext cx="2333729" cy="233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コンテンツ プレースホルダ 2">
            <a:extLst>
              <a:ext uri="{FF2B5EF4-FFF2-40B4-BE49-F238E27FC236}">
                <a16:creationId xmlns:a16="http://schemas.microsoft.com/office/drawing/2014/main" id="{923034E1-C7F9-1B3D-DCE6-AB9D16565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51130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LIGO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と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Virgo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は確実に高感度化を進めている</a:t>
            </a:r>
            <a:endParaRPr lang="en-US" altLang="ja-JP" sz="2800" dirty="0">
              <a:solidFill>
                <a:srgbClr val="333333"/>
              </a:solidFill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次世代計画の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Einstein Telescope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と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Cosmic Explorer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も絵空事を言っているわけではない</a:t>
            </a:r>
            <a:endParaRPr lang="en-US" altLang="ja-JP" sz="2800" dirty="0">
              <a:solidFill>
                <a:srgbClr val="333333"/>
              </a:solidFill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その中で、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KAGRA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や日本の役割とは？</a:t>
            </a:r>
            <a:endParaRPr lang="en-US" altLang="ja-JP" sz="2800" dirty="0">
              <a:solidFill>
                <a:srgbClr val="333333"/>
              </a:solidFill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中性子星物理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(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や超新星爆発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)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に特化し、</a:t>
            </a:r>
            <a:r>
              <a:rPr lang="en-US" altLang="ja-JP" sz="2800" dirty="0">
                <a:solidFill>
                  <a:srgbClr val="FF0000"/>
                </a:solidFill>
                <a:latin typeface="+mj-lt"/>
              </a:rPr>
              <a:t>KAGRA</a:t>
            </a:r>
            <a:r>
              <a:rPr lang="ja-JP" altLang="en-US" sz="2800" dirty="0">
                <a:solidFill>
                  <a:srgbClr val="FF0000"/>
                </a:solidFill>
                <a:latin typeface="+mj-lt"/>
              </a:rPr>
              <a:t>の特性を活かした高周波アップグレード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を検討中</a:t>
            </a:r>
            <a:endParaRPr lang="en-US" altLang="ja-JP" sz="2800" dirty="0">
              <a:solidFill>
                <a:srgbClr val="333333"/>
              </a:solidFill>
              <a:latin typeface="+mj-lt"/>
            </a:endParaRPr>
          </a:p>
          <a:p>
            <a:pPr>
              <a:buClr>
                <a:schemeClr val="tx1"/>
              </a:buClr>
              <a:defRPr/>
            </a:pPr>
            <a:endParaRPr lang="en-US" altLang="ja-JP" sz="2800" dirty="0">
              <a:solidFill>
                <a:srgbClr val="333333"/>
              </a:solidFill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2025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年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4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月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23-24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日に本郷で研究会</a:t>
            </a:r>
            <a:br>
              <a:rPr lang="en-US" altLang="ja-JP" sz="2800" dirty="0">
                <a:solidFill>
                  <a:srgbClr val="333333"/>
                </a:solidFill>
                <a:latin typeface="+mj-lt"/>
              </a:rPr>
            </a:b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をやります</a:t>
            </a:r>
            <a:br>
              <a:rPr lang="en-US" altLang="ja-JP" sz="2800" dirty="0">
                <a:solidFill>
                  <a:srgbClr val="333333"/>
                </a:solidFill>
                <a:latin typeface="+mj-lt"/>
              </a:rPr>
            </a:b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From Quarks to Neutron Stars:</a:t>
            </a:r>
            <a:br>
              <a:rPr lang="en-US" altLang="ja-JP" sz="2800" dirty="0">
                <a:solidFill>
                  <a:srgbClr val="333333"/>
                </a:solidFill>
                <a:latin typeface="+mj-lt"/>
              </a:rPr>
            </a:b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Insights from kHz gravitational waves</a:t>
            </a:r>
            <a:br>
              <a:rPr lang="en-US" altLang="ja-JP" sz="2800" dirty="0">
                <a:solidFill>
                  <a:srgbClr val="333333"/>
                </a:solidFill>
                <a:latin typeface="+mj-lt"/>
              </a:rPr>
            </a:br>
            <a:r>
              <a:rPr lang="en-US" altLang="ja-JP" sz="2800" dirty="0">
                <a:solidFill>
                  <a:srgbClr val="333333"/>
                </a:solidFill>
                <a:latin typeface="+mj-lt"/>
                <a:hlinkClick r:id="rId3"/>
              </a:rPr>
              <a:t>https://indico2.riken.jp/event/5141/</a:t>
            </a:r>
            <a:endParaRPr lang="en-US" altLang="ja-JP" sz="2800" dirty="0">
              <a:solidFill>
                <a:srgbClr val="333333"/>
              </a:solidFill>
              <a:latin typeface="+mj-lt"/>
            </a:endParaRPr>
          </a:p>
          <a:p>
            <a:pPr>
              <a:buClr>
                <a:schemeClr val="tx1"/>
              </a:buClr>
              <a:defRPr/>
            </a:pPr>
            <a:endParaRPr lang="en-US" altLang="ja-JP" sz="28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CE96DE5-1542-930C-A4B5-7EAEB5E72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まとめ</a:t>
            </a:r>
          </a:p>
        </p:txBody>
      </p:sp>
      <p:sp>
        <p:nvSpPr>
          <p:cNvPr id="69637" name="スライド番号プレースホルダ 3">
            <a:extLst>
              <a:ext uri="{FF2B5EF4-FFF2-40B4-BE49-F238E27FC236}">
                <a16:creationId xmlns:a16="http://schemas.microsoft.com/office/drawing/2014/main" id="{6B8AE621-3A22-C534-E02A-1CF457E0A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A41C8-6F20-449E-9B14-285F72281DE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ja-JP" altLang="en-US" sz="2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3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8E480-0042-32AB-7107-89E210B34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undefined">
            <a:extLst>
              <a:ext uri="{FF2B5EF4-FFF2-40B4-BE49-F238E27FC236}">
                <a16:creationId xmlns:a16="http://schemas.microsoft.com/office/drawing/2014/main" id="{CDCAACBF-B509-02A1-C343-BE4FD4999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805497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DB1B4C8-0BEF-52E4-555F-E4EB7257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地上重力波検出器のネットワーク</a:t>
            </a:r>
          </a:p>
        </p:txBody>
      </p:sp>
      <p:sp>
        <p:nvSpPr>
          <p:cNvPr id="31749" name="Line 17">
            <a:extLst>
              <a:ext uri="{FF2B5EF4-FFF2-40B4-BE49-F238E27FC236}">
                <a16:creationId xmlns:a16="http://schemas.microsoft.com/office/drawing/2014/main" id="{315FEE83-33FD-86C1-7D48-1E6A3C393FC5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403350" y="1989138"/>
            <a:ext cx="865188" cy="1152525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31750" name="Picture 10">
            <a:extLst>
              <a:ext uri="{FF2B5EF4-FFF2-40B4-BE49-F238E27FC236}">
                <a16:creationId xmlns:a16="http://schemas.microsoft.com/office/drawing/2014/main" id="{1BD0545A-12F0-CE47-BE8E-A84396CF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271621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Line 17">
            <a:extLst>
              <a:ext uri="{FF2B5EF4-FFF2-40B4-BE49-F238E27FC236}">
                <a16:creationId xmlns:a16="http://schemas.microsoft.com/office/drawing/2014/main" id="{57DA8D31-3FCE-D7CC-47DA-CD20C812BA1B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1908175" y="3500438"/>
            <a:ext cx="719138" cy="576262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31752" name="Picture 13">
            <a:extLst>
              <a:ext uri="{FF2B5EF4-FFF2-40B4-BE49-F238E27FC236}">
                <a16:creationId xmlns:a16="http://schemas.microsoft.com/office/drawing/2014/main" id="{B28E1FBD-AC4A-B801-608B-3EF2572E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860800"/>
            <a:ext cx="34734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>
            <a:extLst>
              <a:ext uri="{FF2B5EF4-FFF2-40B4-BE49-F238E27FC236}">
                <a16:creationId xmlns:a16="http://schemas.microsoft.com/office/drawing/2014/main" id="{DFECB985-EFE1-97C6-A723-CC576CAB762F}"/>
              </a:ext>
            </a:extLst>
          </p:cNvPr>
          <p:cNvSpPr>
            <a:spLocks/>
          </p:cNvSpPr>
          <p:nvPr/>
        </p:nvSpPr>
        <p:spPr bwMode="auto">
          <a:xfrm>
            <a:off x="755650" y="1052513"/>
            <a:ext cx="2014538" cy="369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FFFF00"/>
                </a:solidFill>
                <a:latin typeface="+mn-lt"/>
                <a:sym typeface="Helvetica Neue Light" charset="0"/>
              </a:rPr>
              <a:t>LIGO</a:t>
            </a:r>
            <a:r>
              <a:rPr lang="ja-JP" altLang="en-US" sz="2400" b="1" dirty="0">
                <a:solidFill>
                  <a:srgbClr val="FFFF00"/>
                </a:solidFill>
                <a:latin typeface="+mn-lt"/>
                <a:sym typeface="Helvetica Neue Light" charset="0"/>
              </a:rPr>
              <a:t> </a:t>
            </a:r>
            <a:r>
              <a:rPr lang="en-US" altLang="ja-JP" sz="2400" b="1" dirty="0">
                <a:solidFill>
                  <a:srgbClr val="FFFF00"/>
                </a:solidFill>
                <a:latin typeface="+mn-lt"/>
                <a:sym typeface="Helvetica Neue Light" charset="0"/>
              </a:rPr>
              <a:t>Hanford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232A43FD-422C-3A1F-093E-345944947882}"/>
              </a:ext>
            </a:extLst>
          </p:cNvPr>
          <p:cNvSpPr>
            <a:spLocks/>
          </p:cNvSpPr>
          <p:nvPr/>
        </p:nvSpPr>
        <p:spPr bwMode="auto">
          <a:xfrm>
            <a:off x="107950" y="3860800"/>
            <a:ext cx="2387600" cy="36988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FFFF00"/>
                </a:solidFill>
                <a:latin typeface="+mn-lt"/>
                <a:sym typeface="Helvetica Neue Light" charset="0"/>
              </a:rPr>
              <a:t>LIGO</a:t>
            </a:r>
            <a:r>
              <a:rPr lang="ja-JP" altLang="en-US" sz="2400" b="1" dirty="0">
                <a:solidFill>
                  <a:srgbClr val="FFFF00"/>
                </a:solidFill>
                <a:latin typeface="+mn-lt"/>
                <a:sym typeface="Helvetica Neue Light" charset="0"/>
              </a:rPr>
              <a:t> </a:t>
            </a:r>
            <a:r>
              <a:rPr lang="en-US" altLang="ja-JP" sz="2400" b="1" dirty="0">
                <a:solidFill>
                  <a:srgbClr val="FFFF00"/>
                </a:solidFill>
                <a:latin typeface="+mn-lt"/>
                <a:sym typeface="Helvetica Neue Light" charset="0"/>
              </a:rPr>
              <a:t>Livingston</a:t>
            </a:r>
          </a:p>
        </p:txBody>
      </p:sp>
      <p:sp>
        <p:nvSpPr>
          <p:cNvPr id="31755" name="Line 17">
            <a:extLst>
              <a:ext uri="{FF2B5EF4-FFF2-40B4-BE49-F238E27FC236}">
                <a16:creationId xmlns:a16="http://schemas.microsoft.com/office/drawing/2014/main" id="{07C99073-5A3D-6E1A-C676-90FD56B9C301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211638" y="3213100"/>
            <a:ext cx="576262" cy="2087563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31756" name="Picture 15">
            <a:extLst>
              <a:ext uri="{FF2B5EF4-FFF2-40B4-BE49-F238E27FC236}">
                <a16:creationId xmlns:a16="http://schemas.microsoft.com/office/drawing/2014/main" id="{3AC3ED61-7DA7-ADAC-91DF-153801293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03" y="5200650"/>
            <a:ext cx="24558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9">
            <a:extLst>
              <a:ext uri="{FF2B5EF4-FFF2-40B4-BE49-F238E27FC236}">
                <a16:creationId xmlns:a16="http://schemas.microsoft.com/office/drawing/2014/main" id="{33EDEC19-675E-532C-C59D-E7F3D7F1D1EA}"/>
              </a:ext>
            </a:extLst>
          </p:cNvPr>
          <p:cNvSpPr>
            <a:spLocks/>
          </p:cNvSpPr>
          <p:nvPr/>
        </p:nvSpPr>
        <p:spPr bwMode="auto">
          <a:xfrm>
            <a:off x="3705728" y="6488113"/>
            <a:ext cx="779463" cy="369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FFFF00"/>
                </a:solidFill>
                <a:latin typeface="+mn-lt"/>
                <a:sym typeface="Helvetica Neue Light" charset="0"/>
              </a:rPr>
              <a:t>Virgo</a:t>
            </a:r>
          </a:p>
        </p:txBody>
      </p:sp>
      <p:sp>
        <p:nvSpPr>
          <p:cNvPr id="31758" name="Line 17">
            <a:extLst>
              <a:ext uri="{FF2B5EF4-FFF2-40B4-BE49-F238E27FC236}">
                <a16:creationId xmlns:a16="http://schemas.microsoft.com/office/drawing/2014/main" id="{A305036D-D8D3-E0A0-F5F3-6A0F1D913FDF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716463" y="1700213"/>
            <a:ext cx="215900" cy="1296987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31759" name="Picture 18">
            <a:extLst>
              <a:ext uri="{FF2B5EF4-FFF2-40B4-BE49-F238E27FC236}">
                <a16:creationId xmlns:a16="http://schemas.microsoft.com/office/drawing/2014/main" id="{B9C2954F-3FB0-DB8F-C70D-A8F6B0480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08050"/>
            <a:ext cx="22733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>
            <a:extLst>
              <a:ext uri="{FF2B5EF4-FFF2-40B4-BE49-F238E27FC236}">
                <a16:creationId xmlns:a16="http://schemas.microsoft.com/office/drawing/2014/main" id="{CEF1D3ED-E973-387A-00B9-CBC6611B3AB0}"/>
              </a:ext>
            </a:extLst>
          </p:cNvPr>
          <p:cNvSpPr>
            <a:spLocks/>
          </p:cNvSpPr>
          <p:nvPr/>
        </p:nvSpPr>
        <p:spPr bwMode="auto">
          <a:xfrm>
            <a:off x="4859338" y="908050"/>
            <a:ext cx="1196975" cy="36988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 algn="r">
              <a:defRPr/>
            </a:pPr>
            <a:r>
              <a:rPr lang="en-US" altLang="ja-JP" sz="2400" b="1" dirty="0">
                <a:solidFill>
                  <a:srgbClr val="FFFF00"/>
                </a:solidFill>
                <a:latin typeface="+mn-lt"/>
                <a:sym typeface="Helvetica Neue Light" charset="0"/>
              </a:rPr>
              <a:t>GEO600</a:t>
            </a:r>
          </a:p>
        </p:txBody>
      </p:sp>
      <p:sp>
        <p:nvSpPr>
          <p:cNvPr id="31761" name="Line 17">
            <a:extLst>
              <a:ext uri="{FF2B5EF4-FFF2-40B4-BE49-F238E27FC236}">
                <a16:creationId xmlns:a16="http://schemas.microsoft.com/office/drawing/2014/main" id="{95964A5D-4CE2-F911-55A6-93DD3A161937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7308850" y="2276475"/>
            <a:ext cx="576263" cy="1008063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31762" name="図 3">
            <a:extLst>
              <a:ext uri="{FF2B5EF4-FFF2-40B4-BE49-F238E27FC236}">
                <a16:creationId xmlns:a16="http://schemas.microsoft.com/office/drawing/2014/main" id="{6D264146-47FE-DEE3-D959-D11FC6E2DD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2692400" cy="1512888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9">
            <a:extLst>
              <a:ext uri="{FF2B5EF4-FFF2-40B4-BE49-F238E27FC236}">
                <a16:creationId xmlns:a16="http://schemas.microsoft.com/office/drawing/2014/main" id="{A4FA9CD4-60C4-335B-4E9A-56B7FA2343E3}"/>
              </a:ext>
            </a:extLst>
          </p:cNvPr>
          <p:cNvSpPr>
            <a:spLocks/>
          </p:cNvSpPr>
          <p:nvPr/>
        </p:nvSpPr>
        <p:spPr bwMode="auto">
          <a:xfrm>
            <a:off x="6516688" y="1989138"/>
            <a:ext cx="1130300" cy="369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FFFF00"/>
                </a:solidFill>
                <a:latin typeface="+mn-lt"/>
                <a:sym typeface="Helvetica Neue Light" charset="0"/>
              </a:rPr>
              <a:t>KAGRA</a:t>
            </a:r>
          </a:p>
        </p:txBody>
      </p:sp>
      <p:sp>
        <p:nvSpPr>
          <p:cNvPr id="31764" name="Line 17">
            <a:extLst>
              <a:ext uri="{FF2B5EF4-FFF2-40B4-BE49-F238E27FC236}">
                <a16:creationId xmlns:a16="http://schemas.microsoft.com/office/drawing/2014/main" id="{7813328A-F9C2-8348-5185-23A0DF2C3617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5871411" y="3789362"/>
            <a:ext cx="356352" cy="1588753"/>
          </a:xfrm>
          <a:prstGeom prst="line">
            <a:avLst/>
          </a:prstGeom>
          <a:noFill/>
          <a:ln w="38100">
            <a:solidFill>
              <a:srgbClr val="FFFF00"/>
            </a:solidFill>
            <a:miter lim="800000"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pic>
        <p:nvPicPr>
          <p:cNvPr id="31765" name="Picture 4">
            <a:extLst>
              <a:ext uri="{FF2B5EF4-FFF2-40B4-BE49-F238E27FC236}">
                <a16:creationId xmlns:a16="http://schemas.microsoft.com/office/drawing/2014/main" id="{8BAC8123-505A-2B3F-B991-632A2DD10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952" y="5303420"/>
            <a:ext cx="2863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5591C78-E52D-BA58-7C26-8583425FF43E}"/>
              </a:ext>
            </a:extLst>
          </p:cNvPr>
          <p:cNvSpPr>
            <a:spLocks/>
          </p:cNvSpPr>
          <p:nvPr/>
        </p:nvSpPr>
        <p:spPr bwMode="auto">
          <a:xfrm>
            <a:off x="6189914" y="6311483"/>
            <a:ext cx="1568450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solidFill>
                  <a:srgbClr val="FFFF00"/>
                </a:solidFill>
                <a:latin typeface="+mn-lt"/>
                <a:sym typeface="Helvetica Neue Light" charset="0"/>
              </a:rPr>
              <a:t>LIGO-India</a:t>
            </a:r>
            <a:endParaRPr lang="en-US" altLang="ja-JP" sz="1600" b="1" dirty="0">
              <a:solidFill>
                <a:srgbClr val="FFFF00"/>
              </a:solidFill>
              <a:latin typeface="+mn-lt"/>
              <a:sym typeface="Helvetica Neue Light" charset="0"/>
            </a:endParaRPr>
          </a:p>
        </p:txBody>
      </p:sp>
      <p:sp>
        <p:nvSpPr>
          <p:cNvPr id="3" name="スライド番号プレースホルダ 3">
            <a:extLst>
              <a:ext uri="{FF2B5EF4-FFF2-40B4-BE49-F238E27FC236}">
                <a16:creationId xmlns:a16="http://schemas.microsoft.com/office/drawing/2014/main" id="{1B7BDE88-0FFA-84E8-F0B2-0EF0DDC9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9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E82C6-F00B-49C7-9C0B-D0489BE50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02D4C6-E67F-886E-1FA2-93DA444C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現状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年前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;O4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開始時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の感度の比較</a:t>
            </a:r>
          </a:p>
        </p:txBody>
      </p:sp>
      <p:sp>
        <p:nvSpPr>
          <p:cNvPr id="69637" name="スライド番号プレースホルダ 3">
            <a:extLst>
              <a:ext uri="{FF2B5EF4-FFF2-40B4-BE49-F238E27FC236}">
                <a16:creationId xmlns:a16="http://schemas.microsoft.com/office/drawing/2014/main" id="{67AA7229-E61A-426B-3B36-432AFC6F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A41C8-6F20-449E-9B14-285F72281DE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6" name="図 4" descr="グラフ, ヒストグラム&#10;&#10;自動的に生成された説明">
            <a:extLst>
              <a:ext uri="{FF2B5EF4-FFF2-40B4-BE49-F238E27FC236}">
                <a16:creationId xmlns:a16="http://schemas.microsoft.com/office/drawing/2014/main" id="{BBAC80B6-C2AE-6769-F55F-893E870DA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85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2">
            <a:extLst>
              <a:ext uri="{FF2B5EF4-FFF2-40B4-BE49-F238E27FC236}">
                <a16:creationId xmlns:a16="http://schemas.microsoft.com/office/drawing/2014/main" id="{9CC75550-38B9-DF5F-AC7E-6FA2A38D8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092825"/>
            <a:ext cx="8569325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600" dirty="0">
                <a:latin typeface="+mj-lt"/>
                <a:ea typeface="ＭＳ Ｐゴシック" panose="020B0600070205080204" pitchFamily="50" charset="-128"/>
              </a:rPr>
              <a:t>NOTE: Not the latest. Taken when 5 detectors are locked simultaneously on June 1, 2023</a:t>
            </a:r>
            <a:endParaRPr lang="ja-JP" altLang="en-US" sz="1600" dirty="0">
              <a:latin typeface="+mj-lt"/>
              <a:ea typeface="ＭＳ Ｐゴシック" panose="020B0600070205080204" pitchFamily="50" charset="-128"/>
            </a:endParaRPr>
          </a:p>
        </p:txBody>
      </p:sp>
      <p:sp>
        <p:nvSpPr>
          <p:cNvPr id="26" name="正方形/長方形 2">
            <a:extLst>
              <a:ext uri="{FF2B5EF4-FFF2-40B4-BE49-F238E27FC236}">
                <a16:creationId xmlns:a16="http://schemas.microsoft.com/office/drawing/2014/main" id="{5E93964C-29D7-5E3F-A4A2-125513FD43FA}"/>
              </a:ext>
            </a:extLst>
          </p:cNvPr>
          <p:cNvSpPr>
            <a:spLocks noChangeArrowheads="1"/>
          </p:cNvSpPr>
          <p:nvPr/>
        </p:nvSpPr>
        <p:spPr bwMode="auto">
          <a:xfrm rot="676724">
            <a:off x="1852613" y="4960938"/>
            <a:ext cx="20161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>
                <a:solidFill>
                  <a:srgbClr val="4BA6FF"/>
                </a:solidFill>
                <a:latin typeface="+mj-lt"/>
                <a:ea typeface="ＭＳ Ｐゴシック" panose="020B0600070205080204" pitchFamily="50" charset="-128"/>
              </a:rPr>
              <a:t>LIGO Livingston</a:t>
            </a:r>
            <a:endParaRPr lang="ja-JP" altLang="en-US" sz="1800" b="1" dirty="0">
              <a:solidFill>
                <a:srgbClr val="4BA6FF"/>
              </a:solidFill>
              <a:latin typeface="+mj-lt"/>
              <a:ea typeface="ＭＳ Ｐゴシック" panose="020B0600070205080204" pitchFamily="50" charset="-128"/>
            </a:endParaRPr>
          </a:p>
        </p:txBody>
      </p:sp>
      <p:sp>
        <p:nvSpPr>
          <p:cNvPr id="27" name="正方形/長方形 2">
            <a:extLst>
              <a:ext uri="{FF2B5EF4-FFF2-40B4-BE49-F238E27FC236}">
                <a16:creationId xmlns:a16="http://schemas.microsoft.com/office/drawing/2014/main" id="{11B9C7C1-240E-FBA4-FD52-423A14BE9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084763"/>
            <a:ext cx="20161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>
                <a:solidFill>
                  <a:srgbClr val="E51919"/>
                </a:solidFill>
                <a:latin typeface="+mj-lt"/>
                <a:ea typeface="ＭＳ Ｐゴシック" panose="020B0600070205080204" pitchFamily="50" charset="-128"/>
              </a:rPr>
              <a:t>LIGO Hanford</a:t>
            </a:r>
            <a:endParaRPr lang="ja-JP" altLang="en-US" sz="1800" b="1" dirty="0">
              <a:solidFill>
                <a:srgbClr val="E51919"/>
              </a:solidFill>
              <a:latin typeface="+mj-lt"/>
              <a:ea typeface="ＭＳ Ｐゴシック" panose="020B0600070205080204" pitchFamily="50" charset="-128"/>
            </a:endParaRPr>
          </a:p>
        </p:txBody>
      </p:sp>
      <p:sp>
        <p:nvSpPr>
          <p:cNvPr id="28" name="正方形/長方形 2">
            <a:extLst>
              <a:ext uri="{FF2B5EF4-FFF2-40B4-BE49-F238E27FC236}">
                <a16:creationId xmlns:a16="http://schemas.microsoft.com/office/drawing/2014/main" id="{BE738278-2BA4-9B81-A020-8529DE060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989138"/>
            <a:ext cx="93662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>
                <a:solidFill>
                  <a:srgbClr val="9B59B6"/>
                </a:solidFill>
                <a:latin typeface="+mj-lt"/>
                <a:ea typeface="ＭＳ Ｐゴシック" panose="020B0600070205080204" pitchFamily="50" charset="-128"/>
              </a:rPr>
              <a:t>Virgo</a:t>
            </a:r>
            <a:endParaRPr lang="ja-JP" altLang="en-US" sz="1800" b="1" dirty="0">
              <a:solidFill>
                <a:srgbClr val="9B59B6"/>
              </a:solidFill>
              <a:latin typeface="+mj-lt"/>
              <a:ea typeface="ＭＳ Ｐゴシック" panose="020B0600070205080204" pitchFamily="50" charset="-128"/>
            </a:endParaRPr>
          </a:p>
        </p:txBody>
      </p:sp>
      <p:sp>
        <p:nvSpPr>
          <p:cNvPr id="29" name="正方形/長方形 2">
            <a:extLst>
              <a:ext uri="{FF2B5EF4-FFF2-40B4-BE49-F238E27FC236}">
                <a16:creationId xmlns:a16="http://schemas.microsoft.com/office/drawing/2014/main" id="{E7018F2A-AFF8-3DDD-85FE-51EE15B1B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060575"/>
            <a:ext cx="115252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>
                <a:solidFill>
                  <a:srgbClr val="FFC02D"/>
                </a:solidFill>
                <a:latin typeface="+mj-lt"/>
                <a:ea typeface="ＭＳ Ｐゴシック" panose="020B0600070205080204" pitchFamily="50" charset="-128"/>
              </a:rPr>
              <a:t>KAGRA</a:t>
            </a:r>
            <a:endParaRPr lang="ja-JP" altLang="en-US" sz="1800" b="1" dirty="0">
              <a:solidFill>
                <a:srgbClr val="FFC02D"/>
              </a:solidFill>
              <a:latin typeface="+mj-lt"/>
              <a:ea typeface="ＭＳ Ｐゴシック" panose="020B0600070205080204" pitchFamily="50" charset="-128"/>
            </a:endParaRPr>
          </a:p>
        </p:txBody>
      </p:sp>
      <p:sp>
        <p:nvSpPr>
          <p:cNvPr id="30" name="正方形/長方形 2">
            <a:extLst>
              <a:ext uri="{FF2B5EF4-FFF2-40B4-BE49-F238E27FC236}">
                <a16:creationId xmlns:a16="http://schemas.microsoft.com/office/drawing/2014/main" id="{4F314CB4-5F6A-2ABE-195B-782E0F1E9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133600"/>
            <a:ext cx="115252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>
                <a:latin typeface="+mj-lt"/>
                <a:ea typeface="ＭＳ Ｐゴシック" panose="020B0600070205080204" pitchFamily="50" charset="-128"/>
              </a:rPr>
              <a:t>GEO600</a:t>
            </a:r>
            <a:endParaRPr lang="ja-JP" altLang="en-US" sz="1800" b="1" dirty="0">
              <a:latin typeface="+mj-lt"/>
              <a:ea typeface="ＭＳ Ｐゴシック" panose="020B0600070205080204" pitchFamily="50" charset="-128"/>
            </a:endParaRPr>
          </a:p>
        </p:txBody>
      </p:sp>
      <p:sp>
        <p:nvSpPr>
          <p:cNvPr id="31" name="コンテンツ プレースホルダ 2">
            <a:extLst>
              <a:ext uri="{FF2B5EF4-FFF2-40B4-BE49-F238E27FC236}">
                <a16:creationId xmlns:a16="http://schemas.microsoft.com/office/drawing/2014/main" id="{53272173-FAB8-D16E-B3FC-86FDD7F6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5113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ja-JP" altLang="en-US" sz="2800" dirty="0"/>
              <a:t>下に行くほど感度が良い</a:t>
            </a:r>
            <a:r>
              <a:rPr lang="en-US" altLang="ja-JP" sz="2800" dirty="0"/>
              <a:t>(2</a:t>
            </a:r>
            <a:r>
              <a:rPr lang="ja-JP" altLang="en-US" sz="2800" dirty="0"/>
              <a:t>倍良いと、</a:t>
            </a:r>
            <a:r>
              <a:rPr lang="en-US" altLang="ja-JP" sz="2800" dirty="0"/>
              <a:t>8</a:t>
            </a:r>
            <a:r>
              <a:rPr lang="ja-JP" altLang="en-US" sz="2800" dirty="0"/>
              <a:t>倍の観測数</a:t>
            </a:r>
            <a:r>
              <a:rPr lang="en-US" altLang="ja-JP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087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F2E35-61CD-8DD2-B97A-44A958875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5">
            <a:extLst>
              <a:ext uri="{FF2B5EF4-FFF2-40B4-BE49-F238E27FC236}">
                <a16:creationId xmlns:a16="http://schemas.microsoft.com/office/drawing/2014/main" id="{0D9E2BF7-DF06-637E-A568-4870EE765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862661"/>
            <a:ext cx="1259632" cy="92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Long-term observing schedule">
            <a:extLst>
              <a:ext uri="{FF2B5EF4-FFF2-40B4-BE49-F238E27FC236}">
                <a16:creationId xmlns:a16="http://schemas.microsoft.com/office/drawing/2014/main" id="{923C1A1F-B8A1-917B-BDF5-02B1DDD45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6704"/>
            <a:ext cx="9144000" cy="37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43E1138-9A43-7CCB-6AD2-40635FC8D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LIGO-Virgo-KAGRA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の共同観測計画</a:t>
            </a: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DE71D73F-D37F-8E17-CA40-10AD0B30D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280561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ja-JP" altLang="en-US" sz="2800" dirty="0"/>
              <a:t>複数台による観測が重要</a:t>
            </a: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ja-JP" altLang="en-US" sz="2800" dirty="0"/>
              <a:t>より連携を強化した</a:t>
            </a:r>
            <a:r>
              <a:rPr lang="en-US" altLang="ja-JP" sz="2800" dirty="0"/>
              <a:t>International Gravitational Wave Observatory Network</a:t>
            </a:r>
            <a:r>
              <a:rPr lang="ja-JP" altLang="en-US" sz="2800" dirty="0"/>
              <a:t> </a:t>
            </a:r>
            <a:r>
              <a:rPr lang="en-US" altLang="ja-JP" sz="2800" dirty="0"/>
              <a:t>(</a:t>
            </a:r>
            <a:r>
              <a:rPr lang="en-US" altLang="ja-JP" sz="2800" dirty="0">
                <a:solidFill>
                  <a:srgbClr val="FF0000"/>
                </a:solidFill>
              </a:rPr>
              <a:t>IGWN</a:t>
            </a:r>
            <a:r>
              <a:rPr lang="en-US" altLang="ja-JP" sz="2800" dirty="0"/>
              <a:t>)</a:t>
            </a:r>
            <a:r>
              <a:rPr lang="ja-JP" altLang="en-US" sz="2800" dirty="0"/>
              <a:t>構想も</a:t>
            </a:r>
            <a:endParaRPr lang="en-US" altLang="ja-JP" sz="2800" dirty="0"/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BF9C5C4F-048D-CCFD-05F9-AA12FD6E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2000" dirty="0">
              <a:solidFill>
                <a:srgbClr val="898989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469AAE-5E2C-809D-C48A-58E7766351D8}"/>
              </a:ext>
            </a:extLst>
          </p:cNvPr>
          <p:cNvSpPr txBox="1"/>
          <p:nvPr/>
        </p:nvSpPr>
        <p:spPr>
          <a:xfrm>
            <a:off x="0" y="6152845"/>
            <a:ext cx="3382963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200" dirty="0">
                <a:latin typeface="+mn-lt"/>
                <a:hlinkClick r:id="rId4"/>
              </a:rPr>
              <a:t>https://observing.docs.ligo.org/plan/</a:t>
            </a:r>
            <a:endParaRPr lang="en-US" altLang="ja-JP" sz="1200" dirty="0">
              <a:latin typeface="+mn-lt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64D9B36-F07B-A8ED-7166-BE133CB08F54}"/>
              </a:ext>
            </a:extLst>
          </p:cNvPr>
          <p:cNvCxnSpPr>
            <a:cxnSpLocks/>
          </p:cNvCxnSpPr>
          <p:nvPr/>
        </p:nvCxnSpPr>
        <p:spPr>
          <a:xfrm flipV="1">
            <a:off x="2051720" y="3776581"/>
            <a:ext cx="0" cy="360363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9">
            <a:extLst>
              <a:ext uri="{FF2B5EF4-FFF2-40B4-BE49-F238E27FC236}">
                <a16:creationId xmlns:a16="http://schemas.microsoft.com/office/drawing/2014/main" id="{2F5A19A5-2DED-072E-7340-7FBA0A0CF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840" y="4210973"/>
            <a:ext cx="13657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最初の重力波</a:t>
            </a:r>
            <a:endParaRPr lang="en-US" altLang="ja-JP" sz="1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078FA3D-5210-810E-B42F-DA74C187D83C}"/>
              </a:ext>
            </a:extLst>
          </p:cNvPr>
          <p:cNvCxnSpPr/>
          <p:nvPr/>
        </p:nvCxnSpPr>
        <p:spPr>
          <a:xfrm flipV="1">
            <a:off x="2915816" y="4712685"/>
            <a:ext cx="0" cy="358775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>
            <a:extLst>
              <a:ext uri="{FF2B5EF4-FFF2-40B4-BE49-F238E27FC236}">
                <a16:creationId xmlns:a16="http://schemas.microsoft.com/office/drawing/2014/main" id="{0815A0B7-5E01-DB29-6BBD-90DA86535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353" y="5073650"/>
            <a:ext cx="13849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最初の連星</a:t>
            </a:r>
            <a:br>
              <a:rPr lang="en-US" altLang="ja-JP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ja-JP" altLang="en-US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中性子星合体</a:t>
            </a:r>
            <a:endParaRPr lang="en-US" altLang="ja-JP" sz="1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AC37416-92D1-C23F-C149-143BCE4E578B}"/>
              </a:ext>
            </a:extLst>
          </p:cNvPr>
          <p:cNvCxnSpPr>
            <a:cxnSpLocks/>
          </p:cNvCxnSpPr>
          <p:nvPr/>
        </p:nvCxnSpPr>
        <p:spPr>
          <a:xfrm flipV="1">
            <a:off x="3995936" y="4712685"/>
            <a:ext cx="0" cy="1582738"/>
          </a:xfrm>
          <a:prstGeom prst="straightConnector1">
            <a:avLst/>
          </a:prstGeom>
          <a:ln w="25400" cap="rnd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9">
            <a:extLst>
              <a:ext uri="{FF2B5EF4-FFF2-40B4-BE49-F238E27FC236}">
                <a16:creationId xmlns:a16="http://schemas.microsoft.com/office/drawing/2014/main" id="{D6094BA3-1C80-E252-FD66-954899E16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186" y="6261236"/>
            <a:ext cx="21079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最初のブラックホール・</a:t>
            </a:r>
            <a:endParaRPr lang="en-US" altLang="ja-JP" sz="1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中性子星連星</a:t>
            </a:r>
            <a:endParaRPr lang="en-US" altLang="ja-JP" sz="1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0F1EFCED-F60E-DD11-3985-3F27F349A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832" y="6457106"/>
            <a:ext cx="5129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現在</a:t>
            </a:r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B2E32ED-97BD-1EEE-D8E6-F893978577CA}"/>
              </a:ext>
            </a:extLst>
          </p:cNvPr>
          <p:cNvCxnSpPr>
            <a:cxnSpLocks/>
          </p:cNvCxnSpPr>
          <p:nvPr/>
        </p:nvCxnSpPr>
        <p:spPr>
          <a:xfrm flipV="1">
            <a:off x="6456605" y="5793530"/>
            <a:ext cx="0" cy="625095"/>
          </a:xfrm>
          <a:prstGeom prst="straightConnector1">
            <a:avLst/>
          </a:prstGeom>
          <a:ln w="25400" cap="rnd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9">
            <a:extLst>
              <a:ext uri="{FF2B5EF4-FFF2-40B4-BE49-F238E27FC236}">
                <a16:creationId xmlns:a16="http://schemas.microsoft.com/office/drawing/2014/main" id="{D2E38376-DA2F-F751-385A-89466BF26F8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898703" y="4188066"/>
            <a:ext cx="12286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313008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2D9EA-9F99-DC40-0954-CA893F387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12A493-8DD8-B5D1-3B84-45DF4F21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各国の将来計画</a:t>
            </a:r>
          </a:p>
        </p:txBody>
      </p:sp>
      <p:sp>
        <p:nvSpPr>
          <p:cNvPr id="9219" name="コンテンツ プレースホルダ 2">
            <a:extLst>
              <a:ext uri="{FF2B5EF4-FFF2-40B4-BE49-F238E27FC236}">
                <a16:creationId xmlns:a16="http://schemas.microsoft.com/office/drawing/2014/main" id="{8B3F1479-7FCC-46B4-EE18-92340D653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51130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LIGO/Virgo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は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O5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、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O6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以降に向け</a:t>
            </a:r>
            <a:r>
              <a:rPr lang="ja-JP" altLang="en-US" sz="2800" dirty="0">
                <a:solidFill>
                  <a:srgbClr val="FF0000"/>
                </a:solidFill>
                <a:latin typeface="+mj-lt"/>
              </a:rPr>
              <a:t>アップグレード</a:t>
            </a:r>
            <a:endParaRPr lang="en-US" altLang="ja-JP" sz="2800" dirty="0">
              <a:solidFill>
                <a:srgbClr val="FF0000"/>
              </a:solidFill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10-40 km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級の</a:t>
            </a:r>
            <a:r>
              <a:rPr lang="ja-JP" altLang="en-US" sz="2800" dirty="0">
                <a:solidFill>
                  <a:srgbClr val="FF0000"/>
                </a:solidFill>
                <a:latin typeface="+mj-lt"/>
              </a:rPr>
              <a:t>次世代計画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も進行中</a:t>
            </a:r>
            <a:endParaRPr lang="en-US" altLang="ja-JP" sz="28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69637" name="スライド番号プレースホルダ 3">
            <a:extLst>
              <a:ext uri="{FF2B5EF4-FFF2-40B4-BE49-F238E27FC236}">
                <a16:creationId xmlns:a16="http://schemas.microsoft.com/office/drawing/2014/main" id="{DE7F1B9E-CF9E-EBD9-308A-90BBC015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A41C8-6F20-449E-9B14-285F72281DE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8BDB051E-7E41-353A-8AD5-4C3F0C9A03E5}"/>
              </a:ext>
            </a:extLst>
          </p:cNvPr>
          <p:cNvCxnSpPr>
            <a:cxnSpLocks/>
          </p:cNvCxnSpPr>
          <p:nvPr/>
        </p:nvCxnSpPr>
        <p:spPr>
          <a:xfrm>
            <a:off x="5397988" y="4041006"/>
            <a:ext cx="3746012" cy="0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2">
            <a:extLst>
              <a:ext uri="{FF2B5EF4-FFF2-40B4-BE49-F238E27FC236}">
                <a16:creationId xmlns:a16="http://schemas.microsoft.com/office/drawing/2014/main" id="{15374D41-B94D-3A92-540C-4250E74D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3279" y="4007892"/>
            <a:ext cx="82539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>
                <a:latin typeface="+mj-lt"/>
                <a:ea typeface="ＭＳ Ｐゴシック" panose="020B0600070205080204" pitchFamily="50" charset="-128"/>
              </a:rPr>
              <a:t>2030s</a:t>
            </a:r>
            <a:endParaRPr lang="ja-JP" altLang="en-US" sz="1800" b="1" dirty="0">
              <a:latin typeface="+mj-lt"/>
              <a:ea typeface="ＭＳ Ｐゴシック" panose="020B0600070205080204" pitchFamily="50" charset="-128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EE4A64E-6D3B-E79D-8836-2170B0C1F0AB}"/>
              </a:ext>
            </a:extLst>
          </p:cNvPr>
          <p:cNvCxnSpPr>
            <a:cxnSpLocks/>
          </p:cNvCxnSpPr>
          <p:nvPr/>
        </p:nvCxnSpPr>
        <p:spPr>
          <a:xfrm>
            <a:off x="7112977" y="3953339"/>
            <a:ext cx="0" cy="184666"/>
          </a:xfrm>
          <a:prstGeom prst="straightConnector1">
            <a:avLst/>
          </a:prstGeom>
          <a:ln w="25400" cap="rnd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2">
            <a:extLst>
              <a:ext uri="{FF2B5EF4-FFF2-40B4-BE49-F238E27FC236}">
                <a16:creationId xmlns:a16="http://schemas.microsoft.com/office/drawing/2014/main" id="{AF7099B5-4BE4-1C6F-E6F6-43138D5C5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482" y="4007892"/>
            <a:ext cx="82539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>
                <a:latin typeface="+mj-lt"/>
                <a:ea typeface="ＭＳ Ｐゴシック" panose="020B0600070205080204" pitchFamily="50" charset="-128"/>
              </a:rPr>
              <a:t>2040s</a:t>
            </a:r>
            <a:endParaRPr lang="ja-JP" altLang="en-US" sz="1800" b="1" dirty="0">
              <a:latin typeface="+mj-lt"/>
              <a:ea typeface="ＭＳ Ｐゴシック" panose="020B0600070205080204" pitchFamily="50" charset="-128"/>
            </a:endParaRP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25D2B221-4934-B7F2-3C92-8CD05FC474DD}"/>
              </a:ext>
            </a:extLst>
          </p:cNvPr>
          <p:cNvSpPr>
            <a:spLocks/>
          </p:cNvSpPr>
          <p:nvPr/>
        </p:nvSpPr>
        <p:spPr bwMode="auto">
          <a:xfrm>
            <a:off x="1978631" y="4262960"/>
            <a:ext cx="315951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LIGO India</a:t>
            </a:r>
            <a:r>
              <a:rPr lang="ja-JP" altLang="en-US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 </a:t>
            </a:r>
            <a:r>
              <a:rPr lang="en-US" altLang="ja-JP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(4 km</a:t>
            </a:r>
            <a:r>
              <a:rPr lang="ja-JP" altLang="en-US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計画</a:t>
            </a:r>
            <a:r>
              <a:rPr lang="en-US" altLang="ja-JP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)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ABBBA16-F02B-C7D0-630F-41E743A16CCC}"/>
              </a:ext>
            </a:extLst>
          </p:cNvPr>
          <p:cNvSpPr/>
          <p:nvPr/>
        </p:nvSpPr>
        <p:spPr bwMode="auto">
          <a:xfrm>
            <a:off x="5179977" y="4322803"/>
            <a:ext cx="1296987" cy="2889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rgbClr val="FF86FF"/>
              </a:gs>
              <a:gs pos="70000">
                <a:srgbClr val="FF86FF"/>
              </a:gs>
              <a:gs pos="100000">
                <a:schemeClr val="bg1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F6D5D02-4F51-173E-9B3A-D215C09D0DD4}"/>
              </a:ext>
            </a:extLst>
          </p:cNvPr>
          <p:cNvSpPr/>
          <p:nvPr/>
        </p:nvSpPr>
        <p:spPr bwMode="auto">
          <a:xfrm>
            <a:off x="6476964" y="4964400"/>
            <a:ext cx="2667036" cy="2889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rgbClr val="0000FF"/>
              </a:gs>
              <a:gs pos="60000">
                <a:srgbClr val="0000FF"/>
              </a:gs>
              <a:gs pos="100000">
                <a:schemeClr val="bg1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CC6EA94-0CD4-B552-7382-0EBCB6F1037C}"/>
              </a:ext>
            </a:extLst>
          </p:cNvPr>
          <p:cNvSpPr/>
          <p:nvPr/>
        </p:nvSpPr>
        <p:spPr bwMode="auto">
          <a:xfrm>
            <a:off x="6476964" y="5702119"/>
            <a:ext cx="2667036" cy="2968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rgbClr val="188C0E"/>
              </a:gs>
              <a:gs pos="60000">
                <a:srgbClr val="188C0E"/>
              </a:gs>
              <a:gs pos="100000">
                <a:schemeClr val="bg1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60BDD818-729F-A178-83EE-BBDAFB5E32A5}"/>
              </a:ext>
            </a:extLst>
          </p:cNvPr>
          <p:cNvSpPr>
            <a:spLocks/>
          </p:cNvSpPr>
          <p:nvPr/>
        </p:nvSpPr>
        <p:spPr bwMode="auto">
          <a:xfrm>
            <a:off x="3370167" y="4723561"/>
            <a:ext cx="2960747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 algn="r">
              <a:defRPr/>
            </a:pPr>
            <a:r>
              <a:rPr lang="en-US" altLang="ja-JP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Cosmic Explorer</a:t>
            </a:r>
          </a:p>
          <a:p>
            <a:pPr algn="r">
              <a:defRPr/>
            </a:pPr>
            <a:r>
              <a:rPr lang="en-US" altLang="ja-JP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(</a:t>
            </a:r>
            <a:r>
              <a:rPr lang="ja-JP" altLang="en-US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米国、</a:t>
            </a:r>
            <a:r>
              <a:rPr lang="en-US" altLang="ja-JP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20-40 km</a:t>
            </a:r>
            <a:r>
              <a:rPr lang="ja-JP" altLang="en-US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計画</a:t>
            </a:r>
            <a:r>
              <a:rPr lang="en-US" altLang="ja-JP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)</a:t>
            </a: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548C6859-98A8-03A0-1111-30807702F64E}"/>
              </a:ext>
            </a:extLst>
          </p:cNvPr>
          <p:cNvSpPr>
            <a:spLocks/>
          </p:cNvSpPr>
          <p:nvPr/>
        </p:nvSpPr>
        <p:spPr bwMode="auto">
          <a:xfrm>
            <a:off x="3398742" y="5551718"/>
            <a:ext cx="2960747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 algn="r">
              <a:defRPr/>
            </a:pPr>
            <a:r>
              <a:rPr lang="en-US" altLang="ja-JP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Einstein Telescope</a:t>
            </a:r>
          </a:p>
          <a:p>
            <a:pPr algn="r">
              <a:defRPr/>
            </a:pPr>
            <a:r>
              <a:rPr lang="en-US" altLang="ja-JP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(</a:t>
            </a:r>
            <a:r>
              <a:rPr lang="ja-JP" altLang="en-US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欧州、</a:t>
            </a:r>
            <a:r>
              <a:rPr lang="en-US" altLang="ja-JP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10-15 km</a:t>
            </a:r>
            <a:r>
              <a:rPr lang="ja-JP" altLang="en-US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計画</a:t>
            </a:r>
            <a:r>
              <a:rPr lang="en-US" altLang="ja-JP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)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6D1BDD5-C81C-49A6-A4A7-A0D59ED107BF}"/>
              </a:ext>
            </a:extLst>
          </p:cNvPr>
          <p:cNvSpPr/>
          <p:nvPr/>
        </p:nvSpPr>
        <p:spPr bwMode="auto">
          <a:xfrm>
            <a:off x="5813425" y="2593975"/>
            <a:ext cx="1295400" cy="2159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6">
                  <a:lumMod val="75000"/>
                </a:schemeClr>
              </a:gs>
              <a:gs pos="60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7BE8B1-C90F-86CD-86E7-ECF1E4184804}"/>
              </a:ext>
            </a:extLst>
          </p:cNvPr>
          <p:cNvSpPr>
            <a:spLocks/>
          </p:cNvSpPr>
          <p:nvPr/>
        </p:nvSpPr>
        <p:spPr bwMode="auto">
          <a:xfrm>
            <a:off x="5833517" y="1987024"/>
            <a:ext cx="3193375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A# </a:t>
            </a:r>
            <a:r>
              <a:rPr lang="en-US" altLang="ja-JP" sz="20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(and/or LIGO Voyager)</a:t>
            </a:r>
            <a:endParaRPr lang="en-US" altLang="ja-JP" sz="2400" b="1" dirty="0">
              <a:latin typeface="+mn-lt"/>
              <a:ea typeface="Meiryo UI" panose="020B0604030504040204" pitchFamily="50" charset="-128"/>
              <a:sym typeface="Helvetica Neue Light" charset="0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7CE0224A-3B0B-1E0E-F7D0-0D433A4ECA48}"/>
              </a:ext>
            </a:extLst>
          </p:cNvPr>
          <p:cNvSpPr>
            <a:spLocks/>
          </p:cNvSpPr>
          <p:nvPr/>
        </p:nvSpPr>
        <p:spPr bwMode="auto">
          <a:xfrm>
            <a:off x="5957888" y="2378075"/>
            <a:ext cx="1042987" cy="215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  <a:ea typeface="Meiryo UI" panose="020B0604030504040204" pitchFamily="50" charset="-128"/>
                <a:sym typeface="Helvetica Neue Light" charset="0"/>
              </a:rPr>
              <a:t>500-700 </a:t>
            </a:r>
            <a:r>
              <a:rPr lang="en-US" altLang="ja-JP" sz="1400" dirty="0" err="1">
                <a:latin typeface="+mn-lt"/>
                <a:ea typeface="Meiryo UI" panose="020B0604030504040204" pitchFamily="50" charset="-128"/>
                <a:sym typeface="Helvetica Neue Light" charset="0"/>
              </a:rPr>
              <a:t>Mpc</a:t>
            </a:r>
            <a:endParaRPr lang="en-US" altLang="ja-JP" sz="1400" dirty="0">
              <a:latin typeface="+mn-lt"/>
              <a:ea typeface="Meiryo UI" panose="020B0604030504040204" pitchFamily="50" charset="-128"/>
              <a:sym typeface="Helvetica Neue Light" charset="0"/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4C60A1F3-D020-AC1F-EA23-70BA50C7ECBC}"/>
              </a:ext>
            </a:extLst>
          </p:cNvPr>
          <p:cNvSpPr>
            <a:spLocks/>
          </p:cNvSpPr>
          <p:nvPr/>
        </p:nvSpPr>
        <p:spPr bwMode="auto">
          <a:xfrm>
            <a:off x="7263718" y="4510074"/>
            <a:ext cx="1071563" cy="43021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  <a:ea typeface="Meiryo UI" panose="020B0604030504040204" pitchFamily="50" charset="-128"/>
                <a:sym typeface="Helvetica Neue Light" charset="0"/>
              </a:rPr>
              <a:t>z~7 for BNS</a:t>
            </a:r>
          </a:p>
          <a:p>
            <a:pPr>
              <a:defRPr/>
            </a:pPr>
            <a:r>
              <a:rPr lang="en-US" altLang="ja-JP" sz="1400" dirty="0">
                <a:latin typeface="+mn-lt"/>
                <a:ea typeface="Meiryo UI" panose="020B0604030504040204" pitchFamily="50" charset="-128"/>
                <a:sym typeface="Helvetica Neue Light" charset="0"/>
              </a:rPr>
              <a:t>z&gt;10 for BBH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637E9EA-ED5F-CEB9-E209-419CC13D56DB}"/>
              </a:ext>
            </a:extLst>
          </p:cNvPr>
          <p:cNvSpPr>
            <a:spLocks/>
          </p:cNvSpPr>
          <p:nvPr/>
        </p:nvSpPr>
        <p:spPr bwMode="auto">
          <a:xfrm>
            <a:off x="4798291" y="6386844"/>
            <a:ext cx="338554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※2030</a:t>
            </a:r>
            <a:r>
              <a:rPr lang="ja-JP" altLang="en-US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年代には</a:t>
            </a:r>
            <a:r>
              <a:rPr lang="en-US" altLang="ja-JP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LISA</a:t>
            </a:r>
            <a:r>
              <a:rPr lang="ja-JP" altLang="en-US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、</a:t>
            </a:r>
            <a:r>
              <a:rPr lang="en-US" altLang="ja-JP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DECIGO</a:t>
            </a:r>
            <a:r>
              <a:rPr lang="ja-JP" altLang="en-US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も</a:t>
            </a:r>
            <a:endParaRPr lang="en-US" altLang="ja-JP" b="1" dirty="0">
              <a:latin typeface="+mn-lt"/>
              <a:ea typeface="Meiryo UI" panose="020B0604030504040204" pitchFamily="50" charset="-128"/>
              <a:sym typeface="Helvetica Neue Light" charset="0"/>
            </a:endParaRPr>
          </a:p>
        </p:txBody>
      </p:sp>
      <p:pic>
        <p:nvPicPr>
          <p:cNvPr id="9" name="Picture 2" descr="Long-term observing schedule">
            <a:extLst>
              <a:ext uri="{FF2B5EF4-FFF2-40B4-BE49-F238E27FC236}">
                <a16:creationId xmlns:a16="http://schemas.microsoft.com/office/drawing/2014/main" id="{CE5A0B87-F0E9-366D-C1E4-BDE41832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7791"/>
            <a:ext cx="5414211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81B4195-A211-63DC-C32C-4916783BAB7E}"/>
              </a:ext>
            </a:extLst>
          </p:cNvPr>
          <p:cNvSpPr/>
          <p:nvPr/>
        </p:nvSpPr>
        <p:spPr bwMode="auto">
          <a:xfrm>
            <a:off x="5833473" y="3155450"/>
            <a:ext cx="1295400" cy="2159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6">
                  <a:lumMod val="75000"/>
                </a:schemeClr>
              </a:gs>
              <a:gs pos="60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C256B293-7F82-0069-F49B-FD688A59E8C6}"/>
              </a:ext>
            </a:extLst>
          </p:cNvPr>
          <p:cNvSpPr>
            <a:spLocks/>
          </p:cNvSpPr>
          <p:nvPr/>
        </p:nvSpPr>
        <p:spPr bwMode="auto">
          <a:xfrm>
            <a:off x="5758120" y="2777098"/>
            <a:ext cx="1736886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Virgo_nEXT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006F3C1D-DE06-C2BA-7DEC-55ACAB1EA52C}"/>
              </a:ext>
            </a:extLst>
          </p:cNvPr>
          <p:cNvSpPr>
            <a:spLocks/>
          </p:cNvSpPr>
          <p:nvPr/>
        </p:nvSpPr>
        <p:spPr bwMode="auto">
          <a:xfrm>
            <a:off x="251520" y="4365104"/>
            <a:ext cx="1681551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ja-JP" altLang="en-US" sz="1200" dirty="0">
                <a:latin typeface="+mn-lt"/>
                <a:ea typeface="Meiryo UI" panose="020B0604030504040204" pitchFamily="50" charset="-128"/>
                <a:sym typeface="Helvetica Neue Light" charset="0"/>
              </a:rPr>
              <a:t>建設予算</a:t>
            </a:r>
            <a:r>
              <a:rPr lang="en-US" altLang="ja-JP" sz="1200" dirty="0">
                <a:latin typeface="+mn-lt"/>
                <a:ea typeface="Meiryo UI" panose="020B0604030504040204" pitchFamily="50" charset="-128"/>
                <a:sym typeface="Helvetica Neue Light" charset="0"/>
              </a:rPr>
              <a:t>$320M</a:t>
            </a:r>
            <a:r>
              <a:rPr lang="ja-JP" altLang="en-US" sz="1200" dirty="0">
                <a:latin typeface="+mn-lt"/>
                <a:ea typeface="Meiryo UI" panose="020B0604030504040204" pitchFamily="50" charset="-128"/>
                <a:sym typeface="Helvetica Neue Light" charset="0"/>
              </a:rPr>
              <a:t>確保済み</a:t>
            </a:r>
            <a:endParaRPr lang="en-US" altLang="ja-JP" sz="1200" dirty="0">
              <a:latin typeface="+mn-lt"/>
              <a:ea typeface="Meiryo UI" panose="020B0604030504040204" pitchFamily="50" charset="-128"/>
              <a:sym typeface="Helvetica Neue Light" charset="0"/>
            </a:endParaRPr>
          </a:p>
        </p:txBody>
      </p:sp>
      <p:pic>
        <p:nvPicPr>
          <p:cNvPr id="2050" name="Picture 2" descr="A&amp;S Physicists Part of Cosmic Explorer Project Deemed “Crucial” by the  National Academies of Sciences, Engineering and Medicine - College of Arts  &amp; Sciences at Syracuse University">
            <a:extLst>
              <a:ext uri="{FF2B5EF4-FFF2-40B4-BE49-F238E27FC236}">
                <a16:creationId xmlns:a16="http://schemas.microsoft.com/office/drawing/2014/main" id="{8175A511-91CA-000B-30E4-C56866AD6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図 38">
            <a:extLst>
              <a:ext uri="{FF2B5EF4-FFF2-40B4-BE49-F238E27FC236}">
                <a16:creationId xmlns:a16="http://schemas.microsoft.com/office/drawing/2014/main" id="{3AE935B6-2544-6702-65D7-6C34DE399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710830"/>
            <a:ext cx="1889502" cy="106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62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CA2E-0FA6-CEF4-ACF1-856653891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E48D56-9B92-E0E4-8199-CD9E92636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568" y="-26988"/>
            <a:ext cx="4355432" cy="1143001"/>
          </a:xfrm>
        </p:spPr>
        <p:txBody>
          <a:bodyPr/>
          <a:lstStyle/>
          <a:p>
            <a:pPr>
              <a:defRPr/>
            </a:pP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感度進展の歴史</a:t>
            </a:r>
          </a:p>
        </p:txBody>
      </p:sp>
      <p:sp>
        <p:nvSpPr>
          <p:cNvPr id="69637" name="スライド番号プレースホルダ 3">
            <a:extLst>
              <a:ext uri="{FF2B5EF4-FFF2-40B4-BE49-F238E27FC236}">
                <a16:creationId xmlns:a16="http://schemas.microsoft.com/office/drawing/2014/main" id="{4B6AD5C5-90E5-1675-396D-4416B23B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A41C8-6F20-449E-9B14-285F72281DE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6" name="図 5" descr="グラフ, 散布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2B70682-AD7F-7EDF-62EC-9CB23CB7D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649"/>
            <a:ext cx="7074567" cy="5356351"/>
          </a:xfrm>
          <a:prstGeom prst="rect">
            <a:avLst/>
          </a:prstGeom>
        </p:spPr>
      </p:pic>
      <p:sp>
        <p:nvSpPr>
          <p:cNvPr id="26" name="Rectangle 19">
            <a:extLst>
              <a:ext uri="{FF2B5EF4-FFF2-40B4-BE49-F238E27FC236}">
                <a16:creationId xmlns:a16="http://schemas.microsoft.com/office/drawing/2014/main" id="{4DB04CFB-C8F1-67F1-01FA-9AAEFFDF00A1}"/>
              </a:ext>
            </a:extLst>
          </p:cNvPr>
          <p:cNvSpPr>
            <a:spLocks/>
          </p:cNvSpPr>
          <p:nvPr/>
        </p:nvSpPr>
        <p:spPr bwMode="auto">
          <a:xfrm>
            <a:off x="387272" y="652697"/>
            <a:ext cx="2620623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ja-JP" altLang="en-US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第</a:t>
            </a:r>
            <a:r>
              <a:rPr lang="en-US" altLang="ja-JP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1</a:t>
            </a:r>
            <a:r>
              <a:rPr lang="ja-JP" altLang="en-US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世代</a:t>
            </a:r>
            <a:endParaRPr lang="en-US" altLang="ja-JP" sz="2400" b="1" dirty="0">
              <a:latin typeface="+mn-lt"/>
              <a:ea typeface="Meiryo UI" panose="020B0604030504040204" pitchFamily="50" charset="-128"/>
              <a:sym typeface="Helvetica Neue Light" charset="0"/>
            </a:endParaRPr>
          </a:p>
          <a:p>
            <a:pPr>
              <a:defRPr/>
            </a:pPr>
            <a:r>
              <a:rPr lang="en-US" altLang="ja-JP" b="1" dirty="0">
                <a:solidFill>
                  <a:srgbClr val="31CC31"/>
                </a:solidFill>
                <a:latin typeface="+mn-lt"/>
                <a:ea typeface="Meiryo UI" panose="020B0604030504040204" pitchFamily="50" charset="-128"/>
                <a:sym typeface="Helvetica Neue Light" charset="0"/>
              </a:rPr>
              <a:t>TAMA300</a:t>
            </a:r>
          </a:p>
          <a:p>
            <a:pPr>
              <a:defRPr/>
            </a:pPr>
            <a:r>
              <a:rPr lang="en-US" altLang="ja-JP" b="1" dirty="0">
                <a:solidFill>
                  <a:srgbClr val="BF00BF"/>
                </a:solidFill>
                <a:latin typeface="+mn-lt"/>
                <a:ea typeface="Meiryo UI" panose="020B0604030504040204" pitchFamily="50" charset="-128"/>
                <a:sym typeface="Helvetica Neue Light" charset="0"/>
              </a:rPr>
              <a:t>Initial LIGO</a:t>
            </a:r>
            <a:r>
              <a:rPr lang="en-US" altLang="ja-JP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, </a:t>
            </a:r>
            <a:r>
              <a:rPr lang="en-US" altLang="ja-JP" b="1" dirty="0">
                <a:solidFill>
                  <a:srgbClr val="00BEBE"/>
                </a:solidFill>
                <a:latin typeface="+mn-lt"/>
                <a:ea typeface="Meiryo UI" panose="020B0604030504040204" pitchFamily="50" charset="-128"/>
                <a:sym typeface="Helvetica Neue Light" charset="0"/>
              </a:rPr>
              <a:t>Initial Virgo</a:t>
            </a: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CAF428FD-1FF4-546F-1A21-7BB680884EDC}"/>
              </a:ext>
            </a:extLst>
          </p:cNvPr>
          <p:cNvSpPr>
            <a:spLocks/>
          </p:cNvSpPr>
          <p:nvPr/>
        </p:nvSpPr>
        <p:spPr bwMode="auto">
          <a:xfrm>
            <a:off x="3294904" y="383717"/>
            <a:ext cx="1974927" cy="120032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ja-JP" altLang="en-US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第</a:t>
            </a:r>
            <a:r>
              <a:rPr lang="en-US" altLang="ja-JP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2</a:t>
            </a:r>
            <a:r>
              <a:rPr lang="ja-JP" altLang="en-US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世代</a:t>
            </a:r>
            <a:endParaRPr lang="en-US" altLang="ja-JP" sz="2400" b="1" dirty="0">
              <a:latin typeface="+mn-lt"/>
              <a:ea typeface="Meiryo UI" panose="020B0604030504040204" pitchFamily="50" charset="-128"/>
              <a:sym typeface="Helvetica Neue Light" charset="0"/>
            </a:endParaRPr>
          </a:p>
          <a:p>
            <a:pPr>
              <a:defRPr/>
            </a:pPr>
            <a:r>
              <a:rPr lang="en-US" altLang="ja-JP" b="1" dirty="0">
                <a:solidFill>
                  <a:srgbClr val="BF00BF"/>
                </a:solidFill>
                <a:latin typeface="+mn-lt"/>
                <a:ea typeface="Meiryo UI" panose="020B0604030504040204" pitchFamily="50" charset="-128"/>
                <a:sym typeface="Helvetica Neue Light" charset="0"/>
              </a:rPr>
              <a:t>Advanced LIGO</a:t>
            </a:r>
          </a:p>
          <a:p>
            <a:pPr>
              <a:defRPr/>
            </a:pPr>
            <a:r>
              <a:rPr lang="en-US" altLang="ja-JP" b="1" dirty="0">
                <a:solidFill>
                  <a:srgbClr val="00BEBE"/>
                </a:solidFill>
                <a:latin typeface="+mn-lt"/>
                <a:ea typeface="Meiryo UI" panose="020B0604030504040204" pitchFamily="50" charset="-128"/>
                <a:sym typeface="Helvetica Neue Light" charset="0"/>
              </a:rPr>
              <a:t>Advanced Virgo</a:t>
            </a:r>
          </a:p>
          <a:p>
            <a:pPr>
              <a:defRPr/>
            </a:pPr>
            <a:r>
              <a:rPr lang="en-US" altLang="ja-JP" b="1" dirty="0">
                <a:solidFill>
                  <a:srgbClr val="007B00"/>
                </a:solidFill>
                <a:latin typeface="+mn-lt"/>
                <a:ea typeface="Meiryo UI" panose="020B0604030504040204" pitchFamily="50" charset="-128"/>
                <a:sym typeface="Helvetica Neue Light" charset="0"/>
              </a:rPr>
              <a:t>KAGRA</a:t>
            </a:r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07E65E63-77B0-BBD8-7B97-7A4A38B5522D}"/>
              </a:ext>
            </a:extLst>
          </p:cNvPr>
          <p:cNvSpPr>
            <a:spLocks/>
          </p:cNvSpPr>
          <p:nvPr/>
        </p:nvSpPr>
        <p:spPr bwMode="auto">
          <a:xfrm>
            <a:off x="6840210" y="1335792"/>
            <a:ext cx="2219569" cy="95410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ja-JP" altLang="en-US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第</a:t>
            </a:r>
            <a:r>
              <a:rPr lang="en-US" altLang="ja-JP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3</a:t>
            </a:r>
            <a:r>
              <a:rPr lang="ja-JP" altLang="en-US" sz="2400" b="1" dirty="0">
                <a:latin typeface="+mn-lt"/>
                <a:ea typeface="Meiryo UI" panose="020B0604030504040204" pitchFamily="50" charset="-128"/>
                <a:sym typeface="Helvetica Neue Light" charset="0"/>
              </a:rPr>
              <a:t>世代</a:t>
            </a:r>
            <a:endParaRPr lang="en-US" altLang="ja-JP" sz="2400" b="1" dirty="0">
              <a:latin typeface="+mn-lt"/>
              <a:ea typeface="Meiryo UI" panose="020B0604030504040204" pitchFamily="50" charset="-128"/>
              <a:sym typeface="Helvetica Neue Light" charset="0"/>
            </a:endParaRPr>
          </a:p>
          <a:p>
            <a:pPr>
              <a:defRPr/>
            </a:pPr>
            <a:r>
              <a:rPr lang="en-US" altLang="ja-JP" sz="2000" b="1" dirty="0">
                <a:solidFill>
                  <a:srgbClr val="EE8FA2"/>
                </a:solidFill>
                <a:latin typeface="+mn-lt"/>
                <a:ea typeface="Meiryo UI" panose="020B0604030504040204" pitchFamily="50" charset="-128"/>
                <a:sym typeface="Helvetica Neue Light" charset="0"/>
              </a:rPr>
              <a:t>Cosmic Explorer</a:t>
            </a:r>
            <a:endParaRPr lang="en-US" altLang="ja-JP" sz="1600" b="1" dirty="0">
              <a:solidFill>
                <a:srgbClr val="EE8FA2"/>
              </a:solidFill>
              <a:latin typeface="+mn-lt"/>
              <a:ea typeface="Meiryo UI" panose="020B0604030504040204" pitchFamily="50" charset="-128"/>
              <a:sym typeface="Helvetica Neue Light" charset="0"/>
            </a:endParaRPr>
          </a:p>
          <a:p>
            <a:pPr>
              <a:defRPr/>
            </a:pPr>
            <a:r>
              <a:rPr lang="en-US" altLang="ja-JP" b="1" dirty="0">
                <a:solidFill>
                  <a:srgbClr val="8EC7FF"/>
                </a:solidFill>
                <a:latin typeface="+mn-lt"/>
                <a:ea typeface="Meiryo UI" panose="020B0604030504040204" pitchFamily="50" charset="-128"/>
                <a:sym typeface="Helvetica Neue Light" charset="0"/>
              </a:rPr>
              <a:t>Einstein Telescope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9D1D9945-3BAE-687B-4758-4DF1A856E2B3}"/>
              </a:ext>
            </a:extLst>
          </p:cNvPr>
          <p:cNvSpPr/>
          <p:nvPr/>
        </p:nvSpPr>
        <p:spPr>
          <a:xfrm rot="20415357">
            <a:off x="2811185" y="2760082"/>
            <a:ext cx="422496" cy="302420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6BD2ACA3-A206-D3EC-3A0D-4721AD15A320}"/>
              </a:ext>
            </a:extLst>
          </p:cNvPr>
          <p:cNvSpPr/>
          <p:nvPr/>
        </p:nvSpPr>
        <p:spPr>
          <a:xfrm rot="20415357">
            <a:off x="4682059" y="2557110"/>
            <a:ext cx="313038" cy="302420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CA540DC5-3507-E8BA-5942-F61A84F46070}"/>
              </a:ext>
            </a:extLst>
          </p:cNvPr>
          <p:cNvSpPr/>
          <p:nvPr/>
        </p:nvSpPr>
        <p:spPr>
          <a:xfrm rot="20415357">
            <a:off x="5520259" y="2757635"/>
            <a:ext cx="313038" cy="302420"/>
          </a:xfrm>
          <a:prstGeom prst="rightArrow">
            <a:avLst/>
          </a:prstGeom>
          <a:solidFill>
            <a:srgbClr val="007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B00"/>
              </a:solidFill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93A8FD2F-80A5-667E-AF85-728542E69229}"/>
              </a:ext>
            </a:extLst>
          </p:cNvPr>
          <p:cNvSpPr>
            <a:spLocks/>
          </p:cNvSpPr>
          <p:nvPr/>
        </p:nvSpPr>
        <p:spPr bwMode="auto">
          <a:xfrm>
            <a:off x="1397926" y="2445946"/>
            <a:ext cx="1898727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ja-JP" altLang="en-US" sz="2400" b="1" dirty="0">
                <a:solidFill>
                  <a:srgbClr val="FF00FF"/>
                </a:solidFill>
                <a:latin typeface="+mn-lt"/>
                <a:ea typeface="Meiryo UI" panose="020B0604030504040204" pitchFamily="50" charset="-128"/>
                <a:sym typeface="Helvetica Neue Light" charset="0"/>
              </a:rPr>
              <a:t>アップグレード</a:t>
            </a:r>
            <a:endParaRPr lang="en-US" altLang="ja-JP" b="1" dirty="0">
              <a:solidFill>
                <a:srgbClr val="FF00FF"/>
              </a:solidFill>
              <a:latin typeface="+mn-lt"/>
              <a:ea typeface="Meiryo UI" panose="020B0604030504040204" pitchFamily="50" charset="-128"/>
              <a:sym typeface="Helvetica Neue Light" charset="0"/>
            </a:endParaRPr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91C32C8A-D4D2-5A32-4520-949D18BC898B}"/>
              </a:ext>
            </a:extLst>
          </p:cNvPr>
          <p:cNvSpPr/>
          <p:nvPr/>
        </p:nvSpPr>
        <p:spPr>
          <a:xfrm rot="20415357">
            <a:off x="5411975" y="1927457"/>
            <a:ext cx="313038" cy="302420"/>
          </a:xfrm>
          <a:prstGeom prst="righ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95887691-E2C0-D0F1-BC7B-4C4566B8B873}"/>
              </a:ext>
            </a:extLst>
          </p:cNvPr>
          <p:cNvSpPr>
            <a:spLocks/>
          </p:cNvSpPr>
          <p:nvPr/>
        </p:nvSpPr>
        <p:spPr bwMode="auto">
          <a:xfrm>
            <a:off x="5368347" y="3063204"/>
            <a:ext cx="3522990" cy="738664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400" b="1" dirty="0">
                <a:solidFill>
                  <a:srgbClr val="007B00"/>
                </a:solidFill>
                <a:latin typeface="+mn-lt"/>
                <a:ea typeface="Meiryo UI" panose="020B0604030504040204" pitchFamily="50" charset="-128"/>
                <a:sym typeface="Helvetica Neue Light" charset="0"/>
              </a:rPr>
              <a:t>KAGRA</a:t>
            </a:r>
            <a:r>
              <a:rPr lang="ja-JP" altLang="en-US" sz="2400" b="1" dirty="0">
                <a:solidFill>
                  <a:srgbClr val="007B00"/>
                </a:solidFill>
                <a:latin typeface="+mn-lt"/>
                <a:ea typeface="Meiryo UI" panose="020B0604030504040204" pitchFamily="50" charset="-128"/>
                <a:sym typeface="Helvetica Neue Light" charset="0"/>
              </a:rPr>
              <a:t>の</a:t>
            </a:r>
            <a:r>
              <a:rPr lang="en-US" altLang="ja-JP" sz="2400" b="1" dirty="0">
                <a:solidFill>
                  <a:srgbClr val="007B00"/>
                </a:solidFill>
                <a:latin typeface="+mn-lt"/>
                <a:ea typeface="Meiryo UI" panose="020B0604030504040204" pitchFamily="50" charset="-128"/>
                <a:sym typeface="Helvetica Neue Light" charset="0"/>
              </a:rPr>
              <a:t>2030</a:t>
            </a:r>
            <a:r>
              <a:rPr lang="ja-JP" altLang="en-US" sz="2400" b="1" dirty="0">
                <a:solidFill>
                  <a:srgbClr val="007B00"/>
                </a:solidFill>
                <a:latin typeface="+mn-lt"/>
                <a:ea typeface="Meiryo UI" panose="020B0604030504040204" pitchFamily="50" charset="-128"/>
                <a:sym typeface="Helvetica Neue Light" charset="0"/>
              </a:rPr>
              <a:t>年代の</a:t>
            </a:r>
            <a:endParaRPr lang="en-US" altLang="ja-JP" sz="2400" b="1" dirty="0">
              <a:solidFill>
                <a:srgbClr val="007B00"/>
              </a:solidFill>
              <a:latin typeface="+mn-lt"/>
              <a:ea typeface="Meiryo UI" panose="020B0604030504040204" pitchFamily="50" charset="-128"/>
              <a:sym typeface="Helvetica Neue Light" charset="0"/>
            </a:endParaRPr>
          </a:p>
          <a:p>
            <a:pPr>
              <a:defRPr/>
            </a:pPr>
            <a:r>
              <a:rPr lang="ja-JP" altLang="en-US" sz="2400" b="1" dirty="0">
                <a:solidFill>
                  <a:srgbClr val="007B00"/>
                </a:solidFill>
                <a:latin typeface="+mn-lt"/>
                <a:ea typeface="Meiryo UI" panose="020B0604030504040204" pitchFamily="50" charset="-128"/>
                <a:sym typeface="Helvetica Neue Light" charset="0"/>
              </a:rPr>
              <a:t>アップグレードをどうするか？</a:t>
            </a:r>
            <a:endParaRPr lang="en-US" altLang="ja-JP" sz="2400" b="1" dirty="0">
              <a:solidFill>
                <a:srgbClr val="007B00"/>
              </a:solidFill>
              <a:latin typeface="+mn-lt"/>
              <a:ea typeface="Meiryo UI" panose="020B0604030504040204" pitchFamily="50" charset="-128"/>
              <a:sym typeface="Helvetica Neue Light" charset="0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0AC31576-8C65-D43D-20D7-BD09DE686CC9}"/>
              </a:ext>
            </a:extLst>
          </p:cNvPr>
          <p:cNvSpPr>
            <a:spLocks/>
          </p:cNvSpPr>
          <p:nvPr/>
        </p:nvSpPr>
        <p:spPr bwMode="auto">
          <a:xfrm>
            <a:off x="1115616" y="2852936"/>
            <a:ext cx="648072" cy="27699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BF00BF"/>
                </a:solidFill>
                <a:latin typeface="+mn-lt"/>
                <a:ea typeface="Meiryo UI" panose="020B0604030504040204" pitchFamily="50" charset="-128"/>
                <a:sym typeface="Helvetica Neue Light" charset="0"/>
              </a:rPr>
              <a:t>LIGO</a:t>
            </a:r>
            <a:endParaRPr lang="en-US" altLang="ja-JP" b="1" dirty="0">
              <a:solidFill>
                <a:srgbClr val="00BEBE"/>
              </a:solidFill>
              <a:latin typeface="+mn-lt"/>
              <a:ea typeface="Meiryo UI" panose="020B0604030504040204" pitchFamily="50" charset="-128"/>
              <a:sym typeface="Helvetica Neue Light" charset="0"/>
            </a:endParaRP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EB72F626-2299-B73D-0FD5-9338B6E379E1}"/>
              </a:ext>
            </a:extLst>
          </p:cNvPr>
          <p:cNvSpPr>
            <a:spLocks/>
          </p:cNvSpPr>
          <p:nvPr/>
        </p:nvSpPr>
        <p:spPr bwMode="auto">
          <a:xfrm>
            <a:off x="2267745" y="3212976"/>
            <a:ext cx="648072" cy="27699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00BEBE"/>
                </a:solidFill>
                <a:latin typeface="+mn-lt"/>
                <a:ea typeface="Meiryo UI" panose="020B0604030504040204" pitchFamily="50" charset="-128"/>
                <a:sym typeface="Helvetica Neue Light" charset="0"/>
              </a:rPr>
              <a:t>Virgo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E0E1321-60EC-463E-3F3F-96DAF429E0DB}"/>
              </a:ext>
            </a:extLst>
          </p:cNvPr>
          <p:cNvSpPr>
            <a:spLocks/>
          </p:cNvSpPr>
          <p:nvPr/>
        </p:nvSpPr>
        <p:spPr bwMode="auto">
          <a:xfrm>
            <a:off x="2051720" y="4149080"/>
            <a:ext cx="1080120" cy="27699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31CC31"/>
                </a:solidFill>
                <a:latin typeface="+mn-lt"/>
                <a:ea typeface="Meiryo UI" panose="020B0604030504040204" pitchFamily="50" charset="-128"/>
                <a:sym typeface="Helvetica Neue Light" charset="0"/>
              </a:rPr>
              <a:t>TAMA300</a:t>
            </a:r>
            <a:endParaRPr lang="en-US" altLang="ja-JP" b="1" dirty="0">
              <a:solidFill>
                <a:srgbClr val="00BEBE"/>
              </a:solidFill>
              <a:latin typeface="+mn-lt"/>
              <a:ea typeface="Meiryo UI" panose="020B0604030504040204" pitchFamily="50" charset="-128"/>
              <a:sym typeface="Helvetica Neue Light" charset="0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9BD65B9F-0023-1ADF-EC5A-12772A92328E}"/>
              </a:ext>
            </a:extLst>
          </p:cNvPr>
          <p:cNvSpPr>
            <a:spLocks/>
          </p:cNvSpPr>
          <p:nvPr/>
        </p:nvSpPr>
        <p:spPr bwMode="auto">
          <a:xfrm>
            <a:off x="3635896" y="5733256"/>
            <a:ext cx="864096" cy="27699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007B00"/>
                </a:solidFill>
                <a:latin typeface="+mn-lt"/>
                <a:ea typeface="Meiryo UI" panose="020B0604030504040204" pitchFamily="50" charset="-128"/>
                <a:sym typeface="Helvetica Neue Light" charset="0"/>
              </a:rPr>
              <a:t>KAGRA</a:t>
            </a:r>
          </a:p>
        </p:txBody>
      </p:sp>
    </p:spTree>
    <p:extLst>
      <p:ext uri="{BB962C8B-B14F-4D97-AF65-F5344CB8AC3E}">
        <p14:creationId xmlns:p14="http://schemas.microsoft.com/office/powerpoint/2010/main" val="290614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85714-FBFE-F815-8A35-1656B481A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BED204-4D5F-B8C5-AC3F-64D108B75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LIGO(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米国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4 km)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の状況</a:t>
            </a:r>
          </a:p>
        </p:txBody>
      </p:sp>
      <p:sp>
        <p:nvSpPr>
          <p:cNvPr id="69637" name="スライド番号プレースホルダ 3">
            <a:extLst>
              <a:ext uri="{FF2B5EF4-FFF2-40B4-BE49-F238E27FC236}">
                <a16:creationId xmlns:a16="http://schemas.microsoft.com/office/drawing/2014/main" id="{4686849A-46B9-CC34-5376-F91BACB9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A41C8-6F20-449E-9B14-285F72281DE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2000" dirty="0">
              <a:solidFill>
                <a:srgbClr val="898989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975086-22C7-A962-615E-72F5D2E3D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213"/>
            <a:ext cx="7288213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C3428144-CC8A-6949-E3A3-0DB9DA5BCE40}"/>
              </a:ext>
            </a:extLst>
          </p:cNvPr>
          <p:cNvCxnSpPr>
            <a:cxnSpLocks/>
          </p:cNvCxnSpPr>
          <p:nvPr/>
        </p:nvCxnSpPr>
        <p:spPr>
          <a:xfrm flipH="1">
            <a:off x="3493168" y="1371600"/>
            <a:ext cx="1716506" cy="1300747"/>
          </a:xfrm>
          <a:prstGeom prst="straightConnector1">
            <a:avLst/>
          </a:prstGeom>
          <a:ln w="25400">
            <a:solidFill>
              <a:srgbClr val="DD6C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9">
            <a:extLst>
              <a:ext uri="{FF2B5EF4-FFF2-40B4-BE49-F238E27FC236}">
                <a16:creationId xmlns:a16="http://schemas.microsoft.com/office/drawing/2014/main" id="{FB864523-A3F5-F7F8-0B22-596A9958A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134" y="1016334"/>
            <a:ext cx="3838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DD6C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O1</a:t>
            </a:r>
            <a:r>
              <a:rPr lang="ja-JP" altLang="en-US" sz="2000" b="1" dirty="0">
                <a:solidFill>
                  <a:srgbClr val="DD6C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 </a:t>
            </a:r>
            <a:r>
              <a:rPr lang="en-US" altLang="ja-JP" sz="2000" b="1" dirty="0">
                <a:solidFill>
                  <a:srgbClr val="DD6C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(2015-16): </a:t>
            </a:r>
            <a:r>
              <a:rPr lang="ja-JP" altLang="en-US" sz="2000" b="1" dirty="0">
                <a:solidFill>
                  <a:srgbClr val="DD6C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重力波の初検出</a:t>
            </a:r>
            <a:endParaRPr lang="en-US" altLang="ja-JP" sz="2000" b="1" dirty="0">
              <a:solidFill>
                <a:srgbClr val="DD6C00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207FCCD-170D-797D-78EC-CF0CEF9D3CA9}"/>
              </a:ext>
            </a:extLst>
          </p:cNvPr>
          <p:cNvCxnSpPr>
            <a:cxnSpLocks/>
          </p:cNvCxnSpPr>
          <p:nvPr/>
        </p:nvCxnSpPr>
        <p:spPr>
          <a:xfrm flipH="1">
            <a:off x="6300192" y="1988840"/>
            <a:ext cx="360040" cy="406581"/>
          </a:xfrm>
          <a:prstGeom prst="straightConnector1">
            <a:avLst/>
          </a:prstGeom>
          <a:ln w="25400">
            <a:solidFill>
              <a:srgbClr val="66C2EE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>
            <a:extLst>
              <a:ext uri="{FF2B5EF4-FFF2-40B4-BE49-F238E27FC236}">
                <a16:creationId xmlns:a16="http://schemas.microsoft.com/office/drawing/2014/main" id="{9DD1AF25-8C72-7E87-C615-38F907D3F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230" y="1442098"/>
            <a:ext cx="2439770" cy="615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66C2E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O2</a:t>
            </a:r>
            <a:r>
              <a:rPr lang="ja-JP" altLang="en-US" sz="2000" b="1" dirty="0">
                <a:solidFill>
                  <a:srgbClr val="66C2E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 </a:t>
            </a:r>
            <a:r>
              <a:rPr lang="en-US" altLang="ja-JP" sz="2000" b="1" dirty="0">
                <a:solidFill>
                  <a:srgbClr val="66C2E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(2016-17):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66C2E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散乱光雑音の低減など</a:t>
            </a:r>
            <a:endParaRPr lang="en-US" altLang="ja-JP" sz="2000" b="1" dirty="0">
              <a:solidFill>
                <a:srgbClr val="66C2EE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79CAE87A-62FA-669D-53C2-42435FA13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868863"/>
            <a:ext cx="3239765" cy="61595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AB8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O3</a:t>
            </a:r>
            <a:r>
              <a:rPr lang="ja-JP" altLang="en-US" sz="2000" b="1" dirty="0">
                <a:solidFill>
                  <a:srgbClr val="00AB8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 </a:t>
            </a:r>
            <a:r>
              <a:rPr lang="en-US" altLang="ja-JP" sz="2000" b="1" dirty="0">
                <a:solidFill>
                  <a:srgbClr val="00AB8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(2019-20):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AB8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スクイーズド真空場の導入など</a:t>
            </a:r>
            <a:endParaRPr lang="en-US" altLang="ja-JP" sz="2000" b="1" dirty="0">
              <a:solidFill>
                <a:srgbClr val="00AB86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215042E-A83A-064C-D11F-190E615BCA5F}"/>
              </a:ext>
            </a:extLst>
          </p:cNvPr>
          <p:cNvCxnSpPr>
            <a:cxnSpLocks/>
          </p:cNvCxnSpPr>
          <p:nvPr/>
        </p:nvCxnSpPr>
        <p:spPr>
          <a:xfrm flipH="1" flipV="1">
            <a:off x="6011863" y="4581525"/>
            <a:ext cx="215900" cy="1008063"/>
          </a:xfrm>
          <a:prstGeom prst="straightConnector1">
            <a:avLst/>
          </a:prstGeom>
          <a:ln w="25400">
            <a:solidFill>
              <a:srgbClr val="9234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9">
            <a:extLst>
              <a:ext uri="{FF2B5EF4-FFF2-40B4-BE49-F238E27FC236}">
                <a16:creationId xmlns:a16="http://schemas.microsoft.com/office/drawing/2014/main" id="{F9756715-CE54-79D9-59F1-047389CF9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88" y="5589588"/>
            <a:ext cx="7061200" cy="307975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9234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O4</a:t>
            </a:r>
            <a:r>
              <a:rPr lang="ja-JP" altLang="en-US" sz="2000" b="1" dirty="0">
                <a:solidFill>
                  <a:srgbClr val="9234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 </a:t>
            </a:r>
            <a:r>
              <a:rPr lang="en-US" altLang="ja-JP" sz="2000" b="1" dirty="0">
                <a:solidFill>
                  <a:srgbClr val="9234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(2023-25</a:t>
            </a:r>
            <a:r>
              <a:rPr lang="ja-JP" altLang="en-US" sz="2000" b="1" dirty="0">
                <a:solidFill>
                  <a:srgbClr val="9234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予定</a:t>
            </a:r>
            <a:r>
              <a:rPr lang="en-US" altLang="ja-JP" sz="2000" b="1" dirty="0">
                <a:solidFill>
                  <a:srgbClr val="9234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): </a:t>
            </a:r>
            <a:r>
              <a:rPr lang="ja-JP" altLang="en-US" sz="2000" b="1" dirty="0">
                <a:solidFill>
                  <a:srgbClr val="9234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周波数依存スクイーズド真空場の導入など</a:t>
            </a:r>
            <a:endParaRPr lang="en-US" altLang="ja-JP" sz="2000" b="1" dirty="0">
              <a:solidFill>
                <a:srgbClr val="9234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FFE7F9ED-144C-653C-734B-40C9B278B76B}"/>
              </a:ext>
            </a:extLst>
          </p:cNvPr>
          <p:cNvSpPr>
            <a:spLocks noChangeArrowheads="1"/>
          </p:cNvSpPr>
          <p:nvPr/>
        </p:nvSpPr>
        <p:spPr bwMode="auto">
          <a:xfrm rot="2451052">
            <a:off x="2371725" y="4129088"/>
            <a:ext cx="1152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設計感度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366BE6A-BBD8-17CD-1788-5543DAE2AE27}"/>
              </a:ext>
            </a:extLst>
          </p:cNvPr>
          <p:cNvCxnSpPr>
            <a:cxnSpLocks/>
          </p:cNvCxnSpPr>
          <p:nvPr/>
        </p:nvCxnSpPr>
        <p:spPr>
          <a:xfrm flipV="1">
            <a:off x="3708400" y="4581525"/>
            <a:ext cx="358775" cy="431800"/>
          </a:xfrm>
          <a:prstGeom prst="straightConnector1">
            <a:avLst/>
          </a:prstGeom>
          <a:ln w="25400">
            <a:solidFill>
              <a:srgbClr val="00AB86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コンテンツ プレースホルダ 2">
            <a:extLst>
              <a:ext uri="{FF2B5EF4-FFF2-40B4-BE49-F238E27FC236}">
                <a16:creationId xmlns:a16="http://schemas.microsoft.com/office/drawing/2014/main" id="{A3CFBA73-244A-E004-1D2D-EDED303B4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51130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感度を順調に上げている</a:t>
            </a:r>
            <a:endParaRPr lang="en-US" altLang="ja-JP" sz="28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E3BCCB0F-73F6-BD44-1C9C-EF2FB809A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1484784"/>
            <a:ext cx="1728192" cy="276999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低周波は厳しめ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4E8BAF7-0185-BE7B-5B4E-689C05F13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2564904"/>
            <a:ext cx="1440160" cy="2948604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8A69DA0-7984-8AC4-7E50-CDD79868B6B6}"/>
              </a:ext>
            </a:extLst>
          </p:cNvPr>
          <p:cNvSpPr txBox="1"/>
          <p:nvPr/>
        </p:nvSpPr>
        <p:spPr>
          <a:xfrm>
            <a:off x="6407696" y="6093296"/>
            <a:ext cx="2736304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chemeClr val="tx1"/>
                </a:solidFill>
                <a:ea typeface="Meiryo UI" pitchFamily="50" charset="-128"/>
                <a:cs typeface="Meiryo UI" pitchFamily="50" charset="-128"/>
              </a:rPr>
              <a:t>D. Ganapathy+, </a:t>
            </a:r>
            <a:r>
              <a:rPr lang="en-US" altLang="ja-JP" sz="1100" dirty="0">
                <a:ea typeface="Meiryo UI" pitchFamily="50" charset="-128"/>
                <a:cs typeface="Meiryo UI" pitchFamily="50" charset="-128"/>
                <a:hlinkClick r:id="rId4"/>
              </a:rPr>
              <a:t>PRX 13, 041021 (2023)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4312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CA913-F967-5154-679B-6F4491B73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, ヒスト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57415B8-F472-C0D2-1599-B2B0D081C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758"/>
            <a:ext cx="7251206" cy="528524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393C936-11E0-0B06-3A8A-6AD3E0A48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LIGO(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米国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4 km)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の状況</a:t>
            </a:r>
          </a:p>
        </p:txBody>
      </p:sp>
      <p:sp>
        <p:nvSpPr>
          <p:cNvPr id="69637" name="スライド番号プレースホルダ 3">
            <a:extLst>
              <a:ext uri="{FF2B5EF4-FFF2-40B4-BE49-F238E27FC236}">
                <a16:creationId xmlns:a16="http://schemas.microsoft.com/office/drawing/2014/main" id="{E228BF89-5631-55D9-2D7B-94364B8B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A41C8-6F20-449E-9B14-285F72281DE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2000" dirty="0">
              <a:solidFill>
                <a:srgbClr val="898989"/>
              </a:solidFill>
            </a:endParaRP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8225F458-3E8C-A076-92F6-DFB77A5B3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232" y="1268760"/>
            <a:ext cx="2189748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7C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A+</a:t>
            </a:r>
            <a:r>
              <a:rPr lang="ja-JP" altLang="en-US" sz="2000" b="1" dirty="0">
                <a:solidFill>
                  <a:srgbClr val="FF7C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 </a:t>
            </a:r>
            <a:r>
              <a:rPr lang="en-US" altLang="ja-JP" sz="2000" b="1" dirty="0">
                <a:solidFill>
                  <a:srgbClr val="FF7C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(2028-):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FF7C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コーティングの改良、</a:t>
            </a:r>
            <a:br>
              <a:rPr lang="en-US" altLang="ja-JP" sz="2000" b="1" dirty="0">
                <a:solidFill>
                  <a:srgbClr val="FF7C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ja-JP" altLang="en-US" sz="2000" b="1" dirty="0">
                <a:solidFill>
                  <a:srgbClr val="FF7C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ハイパワー化など</a:t>
            </a:r>
            <a:endParaRPr lang="en-US" altLang="ja-JP" sz="2000" b="1" dirty="0">
              <a:solidFill>
                <a:srgbClr val="FF7C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A3A323F-34A1-6540-EDCE-F84826219A82}"/>
              </a:ext>
            </a:extLst>
          </p:cNvPr>
          <p:cNvCxnSpPr>
            <a:cxnSpLocks/>
          </p:cNvCxnSpPr>
          <p:nvPr/>
        </p:nvCxnSpPr>
        <p:spPr>
          <a:xfrm flipH="1">
            <a:off x="4608095" y="1988840"/>
            <a:ext cx="1980129" cy="2920044"/>
          </a:xfrm>
          <a:prstGeom prst="straightConnector1">
            <a:avLst/>
          </a:prstGeom>
          <a:ln w="25400">
            <a:solidFill>
              <a:srgbClr val="FF7C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9">
            <a:extLst>
              <a:ext uri="{FF2B5EF4-FFF2-40B4-BE49-F238E27FC236}">
                <a16:creationId xmlns:a16="http://schemas.microsoft.com/office/drawing/2014/main" id="{B9015E47-4F5C-3EFC-A6B8-3B5CBAE71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5301208"/>
            <a:ext cx="44991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4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A#</a:t>
            </a:r>
            <a:r>
              <a:rPr lang="ja-JP" altLang="en-US" sz="2000" b="1" dirty="0">
                <a:solidFill>
                  <a:srgbClr val="FF4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 </a:t>
            </a:r>
            <a:r>
              <a:rPr lang="en-US" altLang="ja-JP" sz="2000" b="1" dirty="0">
                <a:solidFill>
                  <a:srgbClr val="FF4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(2030?-):</a:t>
            </a:r>
            <a:r>
              <a:rPr lang="ja-JP" altLang="en-US" sz="2000" b="1" dirty="0">
                <a:solidFill>
                  <a:srgbClr val="FF4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 コーティングの再改良、</a:t>
            </a:r>
            <a:br>
              <a:rPr lang="en-US" altLang="ja-JP" sz="2000" b="1" dirty="0">
                <a:solidFill>
                  <a:srgbClr val="FF4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ja-JP" altLang="en-US" sz="2000" b="1" dirty="0">
                <a:solidFill>
                  <a:srgbClr val="FF4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さらなるハイパワー化、</a:t>
            </a:r>
            <a:r>
              <a:rPr lang="en-US" altLang="ja-JP" sz="2000" b="1" dirty="0">
                <a:solidFill>
                  <a:srgbClr val="FF4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100 kg</a:t>
            </a:r>
            <a:r>
              <a:rPr lang="ja-JP" altLang="en-US" sz="2000" b="1" dirty="0">
                <a:solidFill>
                  <a:srgbClr val="FF4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石英鏡など</a:t>
            </a:r>
            <a:endParaRPr lang="en-US" altLang="ja-JP" sz="2000" b="1" dirty="0">
              <a:solidFill>
                <a:srgbClr val="FF40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6A45873A-3802-FBF9-A7DC-B4AF00389846}"/>
              </a:ext>
            </a:extLst>
          </p:cNvPr>
          <p:cNvCxnSpPr>
            <a:cxnSpLocks/>
          </p:cNvCxnSpPr>
          <p:nvPr/>
        </p:nvCxnSpPr>
        <p:spPr>
          <a:xfrm flipV="1">
            <a:off x="3347864" y="4941168"/>
            <a:ext cx="144016" cy="432048"/>
          </a:xfrm>
          <a:prstGeom prst="straightConnector1">
            <a:avLst/>
          </a:prstGeom>
          <a:ln w="25400">
            <a:solidFill>
              <a:srgbClr val="FF4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B1EDE5CB-F3BA-0FF9-2B7A-5099588DB808}"/>
              </a:ext>
            </a:extLst>
          </p:cNvPr>
          <p:cNvCxnSpPr>
            <a:cxnSpLocks/>
          </p:cNvCxnSpPr>
          <p:nvPr/>
        </p:nvCxnSpPr>
        <p:spPr>
          <a:xfrm flipH="1">
            <a:off x="5975685" y="4725144"/>
            <a:ext cx="1332619" cy="227856"/>
          </a:xfrm>
          <a:prstGeom prst="straightConnector1">
            <a:avLst/>
          </a:prstGeom>
          <a:ln w="25400">
            <a:solidFill>
              <a:srgbClr val="E5711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9">
            <a:extLst>
              <a:ext uri="{FF2B5EF4-FFF2-40B4-BE49-F238E27FC236}">
                <a16:creationId xmlns:a16="http://schemas.microsoft.com/office/drawing/2014/main" id="{6178841F-9689-3902-67F0-250F9042E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334" y="4437112"/>
            <a:ext cx="17936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E57112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Voyager: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E57112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200 kg</a:t>
            </a:r>
            <a:r>
              <a:rPr lang="ja-JP" altLang="en-US" sz="1600" b="1" dirty="0">
                <a:solidFill>
                  <a:srgbClr val="E57112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シリコン鏡</a:t>
            </a:r>
            <a:br>
              <a:rPr lang="en-US" altLang="ja-JP" sz="1600" b="1" dirty="0">
                <a:solidFill>
                  <a:srgbClr val="E57112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en-US" altLang="ja-JP" sz="1600" b="1" dirty="0">
                <a:solidFill>
                  <a:srgbClr val="E57112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@120 K</a:t>
            </a:r>
            <a:r>
              <a:rPr lang="ja-JP" altLang="en-US" sz="1600" b="1" dirty="0">
                <a:solidFill>
                  <a:srgbClr val="E57112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を用いる案</a:t>
            </a:r>
            <a:endParaRPr lang="en-US" altLang="ja-JP" sz="1600" b="1" dirty="0">
              <a:solidFill>
                <a:srgbClr val="E57112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31" name="コンテンツ プレースホルダ 2">
            <a:extLst>
              <a:ext uri="{FF2B5EF4-FFF2-40B4-BE49-F238E27FC236}">
                <a16:creationId xmlns:a16="http://schemas.microsoft.com/office/drawing/2014/main" id="{D3494B69-DDEB-5A6B-B776-9575B08A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51130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アップグレード計画に向けて</a:t>
            </a:r>
            <a:r>
              <a:rPr lang="en-US" altLang="ja-JP" sz="2800" dirty="0">
                <a:solidFill>
                  <a:srgbClr val="333333"/>
                </a:solidFill>
                <a:latin typeface="+mj-lt"/>
              </a:rPr>
              <a:t>R&amp;D</a:t>
            </a: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中</a:t>
            </a:r>
            <a:endParaRPr lang="en-US" altLang="ja-JP" sz="28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4C2C7A45-5B2F-6295-D8AA-2973CB278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04" y="2204864"/>
            <a:ext cx="17281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FF8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$34M</a:t>
            </a:r>
            <a:r>
              <a:rPr lang="ja-JP" altLang="en-US" sz="1600" b="1" dirty="0">
                <a:solidFill>
                  <a:srgbClr val="FF8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程度予算化</a:t>
            </a:r>
            <a:endParaRPr lang="en-US" altLang="ja-JP" sz="1600" b="1" dirty="0">
              <a:solidFill>
                <a:srgbClr val="FF80FF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FF8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(</a:t>
            </a:r>
            <a:r>
              <a:rPr lang="ja-JP" altLang="en-US" sz="1600" b="1" dirty="0">
                <a:solidFill>
                  <a:srgbClr val="FF8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米・英・豪</a:t>
            </a:r>
            <a:r>
              <a:rPr lang="en-US" altLang="ja-JP" sz="1600" b="1" dirty="0">
                <a:solidFill>
                  <a:srgbClr val="FF80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)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741EAEC-7E0F-F259-8E9C-7FB3B0215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3996"/>
            <a:ext cx="2843808" cy="222400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360112-074D-8290-DF94-828180F57B68}"/>
              </a:ext>
            </a:extLst>
          </p:cNvPr>
          <p:cNvSpPr txBox="1"/>
          <p:nvPr/>
        </p:nvSpPr>
        <p:spPr>
          <a:xfrm>
            <a:off x="971600" y="4365104"/>
            <a:ext cx="151216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hlinkClick r:id="rId4"/>
              </a:rPr>
              <a:t>LIGO-G2301049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4405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FCF6C-BA2F-A082-CB4B-9E9A9EF10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グラフ, ヒスト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78FD55C-69BF-7FD4-21B6-A60494AAF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758"/>
            <a:ext cx="7251206" cy="5285242"/>
          </a:xfrm>
          <a:prstGeom prst="rect">
            <a:avLst/>
          </a:prstGeom>
        </p:spPr>
      </p:pic>
      <p:sp>
        <p:nvSpPr>
          <p:cNvPr id="9219" name="コンテンツ プレースホルダ 2">
            <a:extLst>
              <a:ext uri="{FF2B5EF4-FFF2-40B4-BE49-F238E27FC236}">
                <a16:creationId xmlns:a16="http://schemas.microsoft.com/office/drawing/2014/main" id="{2DE65E54-6014-CD14-F216-A2236B2B9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1511300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ja-JP" altLang="en-US" sz="2800" dirty="0">
                <a:solidFill>
                  <a:srgbClr val="333333"/>
                </a:solidFill>
                <a:latin typeface="+mj-lt"/>
              </a:rPr>
              <a:t>次期観測とそれ以降の計画は練り直し中</a:t>
            </a:r>
            <a:endParaRPr lang="en-US" altLang="ja-JP" sz="28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F869609-E02B-6328-086B-EC85878F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Virgo(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欧州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3 km)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の状況</a:t>
            </a:r>
          </a:p>
        </p:txBody>
      </p:sp>
      <p:sp>
        <p:nvSpPr>
          <p:cNvPr id="69637" name="スライド番号プレースホルダ 3">
            <a:extLst>
              <a:ext uri="{FF2B5EF4-FFF2-40B4-BE49-F238E27FC236}">
                <a16:creationId xmlns:a16="http://schemas.microsoft.com/office/drawing/2014/main" id="{9105BD4B-1DA3-C80E-D374-EBD463AA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A41C8-6F20-449E-9B14-285F72281DE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2000" dirty="0">
              <a:solidFill>
                <a:srgbClr val="898989"/>
              </a:solidFill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0E255E11-111E-773B-9A6F-EBE47F93B4EC}"/>
              </a:ext>
            </a:extLst>
          </p:cNvPr>
          <p:cNvCxnSpPr>
            <a:cxnSpLocks/>
          </p:cNvCxnSpPr>
          <p:nvPr/>
        </p:nvCxnSpPr>
        <p:spPr>
          <a:xfrm flipH="1">
            <a:off x="5655595" y="1756611"/>
            <a:ext cx="251910" cy="863599"/>
          </a:xfrm>
          <a:prstGeom prst="straightConnector1">
            <a:avLst/>
          </a:prstGeom>
          <a:ln w="25400">
            <a:solidFill>
              <a:srgbClr val="66C2EE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9">
            <a:extLst>
              <a:ext uri="{FF2B5EF4-FFF2-40B4-BE49-F238E27FC236}">
                <a16:creationId xmlns:a16="http://schemas.microsoft.com/office/drawing/2014/main" id="{6A194B12-B400-54CD-8C81-ED710DDCC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1412776"/>
            <a:ext cx="1875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66C2E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O2</a:t>
            </a:r>
            <a:r>
              <a:rPr lang="ja-JP" altLang="en-US" sz="2000" b="1" dirty="0">
                <a:solidFill>
                  <a:srgbClr val="66C2E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 </a:t>
            </a:r>
            <a:r>
              <a:rPr lang="en-US" altLang="ja-JP" sz="2000" b="1" dirty="0">
                <a:solidFill>
                  <a:srgbClr val="66C2E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(2016-17)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AB23BC59-6C3A-0576-4EBF-9F1901508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248" y="1628800"/>
            <a:ext cx="1969001" cy="1231106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AB8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O3</a:t>
            </a:r>
            <a:r>
              <a:rPr lang="ja-JP" altLang="en-US" sz="2000" b="1" dirty="0">
                <a:solidFill>
                  <a:srgbClr val="00AB8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 </a:t>
            </a:r>
            <a:r>
              <a:rPr lang="en-US" altLang="ja-JP" sz="2000" b="1" dirty="0">
                <a:solidFill>
                  <a:srgbClr val="00AB8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(2019-20):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AB8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スクイーズド</a:t>
            </a:r>
            <a:br>
              <a:rPr lang="en-US" altLang="ja-JP" sz="2000" b="1" dirty="0">
                <a:solidFill>
                  <a:srgbClr val="00AB8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ja-JP" altLang="en-US" sz="2000" b="1" dirty="0">
                <a:solidFill>
                  <a:srgbClr val="00AB8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真空場の</a:t>
            </a:r>
            <a:br>
              <a:rPr lang="en-US" altLang="ja-JP" sz="2000" b="1" dirty="0">
                <a:solidFill>
                  <a:srgbClr val="00AB8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</a:br>
            <a:r>
              <a:rPr lang="ja-JP" altLang="en-US" sz="2000" b="1" dirty="0">
                <a:solidFill>
                  <a:srgbClr val="00AB8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導入など</a:t>
            </a:r>
            <a:endParaRPr lang="en-US" altLang="ja-JP" sz="2000" b="1" dirty="0">
              <a:solidFill>
                <a:srgbClr val="00AB86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EC9363F-DAEF-D7B1-0FB1-3DE60E8A5435}"/>
              </a:ext>
            </a:extLst>
          </p:cNvPr>
          <p:cNvCxnSpPr>
            <a:cxnSpLocks/>
          </p:cNvCxnSpPr>
          <p:nvPr/>
        </p:nvCxnSpPr>
        <p:spPr>
          <a:xfrm flipH="1" flipV="1">
            <a:off x="6553284" y="3667125"/>
            <a:ext cx="328779" cy="1073317"/>
          </a:xfrm>
          <a:prstGeom prst="straightConnector1">
            <a:avLst/>
          </a:prstGeom>
          <a:ln w="25400">
            <a:solidFill>
              <a:srgbClr val="9234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9">
            <a:extLst>
              <a:ext uri="{FF2B5EF4-FFF2-40B4-BE49-F238E27FC236}">
                <a16:creationId xmlns:a16="http://schemas.microsoft.com/office/drawing/2014/main" id="{D7E18FAD-2BE8-B030-3CE7-3E2BBFCB1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493" y="4771639"/>
            <a:ext cx="2388474" cy="30777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9234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O4</a:t>
            </a:r>
            <a:r>
              <a:rPr lang="ja-JP" altLang="en-US" sz="2000" b="1" dirty="0">
                <a:solidFill>
                  <a:srgbClr val="9234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 </a:t>
            </a:r>
            <a:r>
              <a:rPr lang="en-US" altLang="ja-JP" sz="2000" b="1" dirty="0">
                <a:solidFill>
                  <a:srgbClr val="9234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(2023-25</a:t>
            </a:r>
            <a:r>
              <a:rPr lang="ja-JP" altLang="en-US" sz="2000" b="1" dirty="0">
                <a:solidFill>
                  <a:srgbClr val="9234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予定</a:t>
            </a:r>
            <a:r>
              <a:rPr lang="en-US" altLang="ja-JP" sz="2000" b="1" dirty="0">
                <a:solidFill>
                  <a:srgbClr val="9234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)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40459F67-2155-020C-EAEB-65318862986B}"/>
              </a:ext>
            </a:extLst>
          </p:cNvPr>
          <p:cNvCxnSpPr>
            <a:cxnSpLocks/>
          </p:cNvCxnSpPr>
          <p:nvPr/>
        </p:nvCxnSpPr>
        <p:spPr>
          <a:xfrm flipH="1">
            <a:off x="7236296" y="2852936"/>
            <a:ext cx="226647" cy="360040"/>
          </a:xfrm>
          <a:prstGeom prst="straightConnector1">
            <a:avLst/>
          </a:prstGeom>
          <a:ln w="25400">
            <a:solidFill>
              <a:srgbClr val="00AB86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9679D80-83B9-5287-BCDF-3669136196C9}"/>
              </a:ext>
            </a:extLst>
          </p:cNvPr>
          <p:cNvCxnSpPr>
            <a:cxnSpLocks/>
          </p:cNvCxnSpPr>
          <p:nvPr/>
        </p:nvCxnSpPr>
        <p:spPr>
          <a:xfrm flipV="1">
            <a:off x="4283968" y="4797152"/>
            <a:ext cx="144016" cy="432048"/>
          </a:xfrm>
          <a:prstGeom prst="straightConnector1">
            <a:avLst/>
          </a:prstGeom>
          <a:ln w="25400">
            <a:solidFill>
              <a:srgbClr val="00BEBE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9">
            <a:extLst>
              <a:ext uri="{FF2B5EF4-FFF2-40B4-BE49-F238E27FC236}">
                <a16:creationId xmlns:a16="http://schemas.microsoft.com/office/drawing/2014/main" id="{BC506B13-6249-873F-4940-21F85921A2BF}"/>
              </a:ext>
            </a:extLst>
          </p:cNvPr>
          <p:cNvSpPr>
            <a:spLocks noChangeArrowheads="1"/>
          </p:cNvSpPr>
          <p:nvPr/>
        </p:nvSpPr>
        <p:spPr bwMode="auto">
          <a:xfrm rot="3618180">
            <a:off x="2239377" y="3527508"/>
            <a:ext cx="1152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設計感度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150CBBCD-6095-889F-1BBA-C29DAEDE3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5229200"/>
            <a:ext cx="4392488" cy="615553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 err="1">
                <a:solidFill>
                  <a:srgbClr val="00BEB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AdV</a:t>
            </a:r>
            <a:r>
              <a:rPr lang="en-US" altLang="ja-JP" sz="2000" b="1" dirty="0">
                <a:solidFill>
                  <a:srgbClr val="00BEB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+</a:t>
            </a:r>
            <a:r>
              <a:rPr lang="ja-JP" altLang="en-US" sz="2000" b="1" dirty="0">
                <a:solidFill>
                  <a:srgbClr val="00BEB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　</a:t>
            </a:r>
            <a:r>
              <a:rPr lang="en-US" altLang="ja-JP" sz="2000" b="1" dirty="0">
                <a:solidFill>
                  <a:srgbClr val="00BEB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(</a:t>
            </a:r>
            <a:r>
              <a:rPr lang="ja-JP" altLang="en-US" sz="2000" b="1" dirty="0">
                <a:solidFill>
                  <a:srgbClr val="00BEB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再設計中</a:t>
            </a:r>
            <a:r>
              <a:rPr lang="en-US" altLang="ja-JP" sz="2000" b="1" dirty="0">
                <a:solidFill>
                  <a:srgbClr val="00BEB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00BEB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さらに次期アップグレード</a:t>
            </a:r>
            <a:r>
              <a:rPr lang="en-US" altLang="ja-JP" sz="2000" b="1" dirty="0">
                <a:solidFill>
                  <a:srgbClr val="00BEB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: </a:t>
            </a:r>
            <a:r>
              <a:rPr lang="en-US" altLang="ja-JP" sz="2000" b="1" dirty="0" err="1">
                <a:solidFill>
                  <a:srgbClr val="00BEBE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/>
              </a:rPr>
              <a:t>Virgo_nEXT</a:t>
            </a:r>
            <a:endParaRPr lang="en-US" altLang="ja-JP" sz="2000" b="1" dirty="0">
              <a:solidFill>
                <a:srgbClr val="00BEBE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29F31FF-EBE5-7713-927F-163462F2D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3136"/>
            <a:ext cx="3322016" cy="221839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62001EE-435E-2F9D-45BD-50EF06863DA8}"/>
              </a:ext>
            </a:extLst>
          </p:cNvPr>
          <p:cNvSpPr txBox="1"/>
          <p:nvPr/>
        </p:nvSpPr>
        <p:spPr>
          <a:xfrm>
            <a:off x="0" y="4437112"/>
            <a:ext cx="3248359" cy="26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100" dirty="0">
                <a:hlinkClick r:id="rId4"/>
              </a:rPr>
              <a:t>https://www.virgo-gw.eu/Laser/upgrade_1_F.html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233827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national (Helvetica)">
      <a:majorFont>
        <a:latin typeface="Helvetica"/>
        <a:ea typeface="HG丸ｺﾞｼｯｸM-PRO"/>
        <a:cs typeface=""/>
      </a:majorFont>
      <a:minorFont>
        <a:latin typeface="Helvetica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headEnd type="none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>
            <a:lumMod val="40000"/>
            <a:lumOff val="60000"/>
          </a:schemeClr>
        </a:solidFill>
        <a:ln>
          <a:noFill/>
        </a:ln>
      </a:spPr>
      <a:bodyPr wrap="square" rtlCol="0">
        <a:spAutoFit/>
      </a:bodyPr>
      <a:lstStyle>
        <a:defPPr algn="ctr">
          <a:defRPr kumimoj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51129</TotalTime>
  <Words>1745</Words>
  <Application>Microsoft Office PowerPoint</Application>
  <PresentationFormat>画面に合わせる (4:3)</PresentationFormat>
  <Paragraphs>312</Paragraphs>
  <Slides>19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HG丸ｺﾞｼｯｸM-PRO</vt:lpstr>
      <vt:lpstr>Meiryo UI</vt:lpstr>
      <vt:lpstr>Arial</vt:lpstr>
      <vt:lpstr>Calibri</vt:lpstr>
      <vt:lpstr>Harlow Solid Italic</vt:lpstr>
      <vt:lpstr>Helvetica</vt:lpstr>
      <vt:lpstr>Office テーマ</vt:lpstr>
      <vt:lpstr>地上重力波検出器 の将来計画</vt:lpstr>
      <vt:lpstr>地上重力波検出器のネットワーク</vt:lpstr>
      <vt:lpstr>現状(2年前;O4開始時)の感度の比較</vt:lpstr>
      <vt:lpstr>LIGO-Virgo-KAGRAの共同観測計画</vt:lpstr>
      <vt:lpstr>各国の将来計画</vt:lpstr>
      <vt:lpstr>感度進展の歴史</vt:lpstr>
      <vt:lpstr>LIGO(米国, 4 km)の状況</vt:lpstr>
      <vt:lpstr>LIGO(米国, 4 km)の状況</vt:lpstr>
      <vt:lpstr>Virgo(欧州, 3 km)の状況</vt:lpstr>
      <vt:lpstr>Einstein Telescope(欧州, 10-15 km)</vt:lpstr>
      <vt:lpstr>Cosmic Explorer(米国, 20-40 km)</vt:lpstr>
      <vt:lpstr>その他の動き</vt:lpstr>
      <vt:lpstr>KAGRAの2030年代は？</vt:lpstr>
      <vt:lpstr>3種類のアップグレード案</vt:lpstr>
      <vt:lpstr>3種類のアップグレード案</vt:lpstr>
      <vt:lpstr>3種類のアップグレード案</vt:lpstr>
      <vt:lpstr>それぞれのサイエンス比較</vt:lpstr>
      <vt:lpstr>様々なKAGRA関連R&amp;D (一部紹介)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yuta</dc:creator>
  <cp:lastModifiedBy>道村　唯太</cp:lastModifiedBy>
  <cp:revision>2065</cp:revision>
  <cp:lastPrinted>2020-11-23T15:01:38Z</cp:lastPrinted>
  <dcterms:created xsi:type="dcterms:W3CDTF">2010-03-08T07:48:03Z</dcterms:created>
  <dcterms:modified xsi:type="dcterms:W3CDTF">2025-03-04T03:45:47Z</dcterms:modified>
</cp:coreProperties>
</file>