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45" r:id="rId2"/>
    <p:sldId id="662" r:id="rId3"/>
    <p:sldId id="628" r:id="rId4"/>
    <p:sldId id="643" r:id="rId5"/>
    <p:sldId id="642" r:id="rId6"/>
    <p:sldId id="641" r:id="rId7"/>
    <p:sldId id="644" r:id="rId8"/>
    <p:sldId id="665" r:id="rId9"/>
    <p:sldId id="645" r:id="rId10"/>
    <p:sldId id="664" r:id="rId11"/>
    <p:sldId id="646" r:id="rId12"/>
    <p:sldId id="647" r:id="rId13"/>
    <p:sldId id="648" r:id="rId14"/>
    <p:sldId id="649" r:id="rId15"/>
    <p:sldId id="650" r:id="rId16"/>
    <p:sldId id="651" r:id="rId17"/>
    <p:sldId id="652" r:id="rId18"/>
    <p:sldId id="653" r:id="rId19"/>
    <p:sldId id="654" r:id="rId20"/>
    <p:sldId id="655" r:id="rId21"/>
    <p:sldId id="656" r:id="rId22"/>
    <p:sldId id="657" r:id="rId23"/>
    <p:sldId id="658" r:id="rId24"/>
    <p:sldId id="661" r:id="rId25"/>
    <p:sldId id="663" r:id="rId26"/>
    <p:sldId id="660" r:id="rId27"/>
    <p:sldId id="508" r:id="rId28"/>
    <p:sldId id="509" r:id="rId29"/>
    <p:sldId id="659" r:id="rId30"/>
    <p:sldId id="636" r:id="rId31"/>
  </p:sldIdLst>
  <p:sldSz cx="9144000" cy="6858000" type="screen4x3"/>
  <p:notesSz cx="9144000" cy="6858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43"/>
    <a:srgbClr val="FF00FF"/>
    <a:srgbClr val="72BE44"/>
    <a:srgbClr val="BEE396"/>
    <a:srgbClr val="00FF00"/>
    <a:srgbClr val="0000FF"/>
    <a:srgbClr val="92D050"/>
    <a:srgbClr val="4C85B6"/>
    <a:srgbClr val="DB5526"/>
    <a:srgbClr val="ECAA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7" autoAdjust="0"/>
    <p:restoredTop sz="95214" autoAdjust="0"/>
  </p:normalViewPr>
  <p:slideViewPr>
    <p:cSldViewPr>
      <p:cViewPr varScale="1">
        <p:scale>
          <a:sx n="64" d="100"/>
          <a:sy n="64" d="100"/>
        </p:scale>
        <p:origin x="432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1555" y="6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2B7E5DA1-1671-2F75-646A-84F5FB9ACA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Confidential</a:t>
            </a:r>
            <a:r>
              <a:rPr lang="ja-JP" altLang="en-US"/>
              <a:t>（外部秘）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6FC8A618-1BAF-51D0-20EC-E4395ADB8B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A22404C5-368A-3461-17E1-6670A9C21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87764A95-3D00-555F-DB36-713412555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6C44FABF-8DA2-4D90-8349-0F1FE853D2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2F5D2C26-AE2C-C30C-E651-ADF1B3096F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F01E0AF7-D8E4-D105-2FFE-431A6243B8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1D3C015-3DBA-4773-B086-0119376D8930}" type="datetimeFigureOut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9291A4E0-BCBA-E7EE-436E-65F1E2399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A58F0BFA-7199-A5DC-1831-3B3B4368E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35A5ACE1-B032-DBD1-2A56-96914D852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8C2E4613-B7B6-6D68-17B9-145B36F8C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A4411B-0436-4A04-A178-D142015810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>
            <a:extLst>
              <a:ext uri="{FF2B5EF4-FFF2-40B4-BE49-F238E27FC236}">
                <a16:creationId xmlns:a16="http://schemas.microsoft.com/office/drawing/2014/main" id="{1B7EF5AB-A3F8-939C-6E12-751CD272C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 2">
            <a:extLst>
              <a:ext uri="{FF2B5EF4-FFF2-40B4-BE49-F238E27FC236}">
                <a16:creationId xmlns:a16="http://schemas.microsoft.com/office/drawing/2014/main" id="{1B943635-FCF0-51D4-F13D-D588C9FF10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 3">
            <a:extLst>
              <a:ext uri="{FF2B5EF4-FFF2-40B4-BE49-F238E27FC236}">
                <a16:creationId xmlns:a16="http://schemas.microsoft.com/office/drawing/2014/main" id="{BE2A1CEE-0990-B356-DB0A-30BE8BB6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51315C33-1807-4E51-9ECC-4121EB007E0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AF82-7D38-1D99-5B20-9F8C3642F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>
            <a:extLst>
              <a:ext uri="{FF2B5EF4-FFF2-40B4-BE49-F238E27FC236}">
                <a16:creationId xmlns:a16="http://schemas.microsoft.com/office/drawing/2014/main" id="{6BD4DD9D-E0A9-1A60-EFF1-03AF0EE3D4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 2">
            <a:extLst>
              <a:ext uri="{FF2B5EF4-FFF2-40B4-BE49-F238E27FC236}">
                <a16:creationId xmlns:a16="http://schemas.microsoft.com/office/drawing/2014/main" id="{466C5A91-5A76-39D2-1064-470C9E9172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 3">
            <a:extLst>
              <a:ext uri="{FF2B5EF4-FFF2-40B4-BE49-F238E27FC236}">
                <a16:creationId xmlns:a16="http://schemas.microsoft.com/office/drawing/2014/main" id="{C0869CBC-D912-CC39-6D61-A31C85A00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51315C33-1807-4E51-9ECC-4121EB007E0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6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1A28022-5699-72AC-9E49-8CB1E308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D5F9-2DFD-4C0D-857B-7723502A7FB3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473A917F-320C-E8D4-F721-1E0BEDDF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EF368A4F-D814-81EE-F716-5B06584E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FA04-4062-4678-ACD3-01C4525BF7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432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53190C8-2166-34F0-CB32-665ACE2F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31803-5668-4F01-A65A-182E82AC18CD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24FE2DEB-20D6-518E-E7D5-1BBD104C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D8B3527-844D-48E8-B572-96EBD460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3C02-EC22-4A99-AACC-B0D0026DDC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820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5528B534-B71D-942B-2AE2-4B2A70FF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051D-8AB3-4CB4-A451-E9E2A400CAE0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0107B6A-3709-CED0-8D20-06F4C765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11A0D2E5-364D-81F7-2212-67A63473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6D2-752A-4B8D-BC1D-0C582588A9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881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BBFF945-D80C-3D6F-E142-B041472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DBC9-1CAF-4789-92B1-F18ABC2C222B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2EB9EBD-086D-308F-8D61-D7FAEE55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656FE9DF-E64A-751F-A5EC-67279E02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922D8-0FC4-4017-83F6-D5C6F4E736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280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E443DD6D-B900-204E-5C91-2A68785D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F23E-00D9-4553-83D6-AF65F0957605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3735935A-F7B2-09D1-7BDC-A9E6D458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7EA7ED7-349D-DA41-092A-5C09877E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4F813-2FA8-45C2-936A-D7D80785A6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451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EF0CDFF4-92A6-EF33-7D4C-A80C66E3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79090-C18E-4269-B9F0-63D6064AD825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2DC1428B-7EA7-00DC-D996-ABDE64A3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A84A564A-CD23-F108-F1DC-1924925A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2844-1255-4451-B73D-6FF63BDF7C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969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2AFC67E7-BE19-5C2F-0B59-FE88A597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56F5-ED67-498B-95AF-79F8C8D0A11D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52578AEC-5CE7-3EC5-15F5-59553F9C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668BCCE3-536D-BE80-F3D5-8F8D2D3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47D42-A12F-4606-A0BA-4E83950E5E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978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4F45578D-C800-1823-FD9C-2D5BAC79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ABE6-3E18-4129-BEBB-4A5731FDE764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F8D4EB1C-3B5A-F30B-3E93-64D2A1D1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38914064-B5A5-7926-8515-45E0E4F9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1D920-DAB1-4E9F-B4AB-3AE3E0A987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867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C0DB6183-FBEF-207F-58F3-C749455E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7BBC8-781A-40B7-A14C-084233FF25F7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2C6E89E5-550B-D419-E4A3-FA144E4F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68927A6A-7E97-ED9F-2976-3043D232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0F6B-721B-4A49-8581-00A5519BC1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127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BA8B4C00-56FB-9A99-B4BF-DC314D7C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78023-E5FE-4EB6-A3CD-2F4E83B19AF4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816F2E0F-2AA6-4863-7EF8-7B28DF3B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2C8FB2DC-7A5E-2252-D5EE-894B9AD9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A19F-EE3C-47AC-84F1-5CED8DF6F0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030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048BEF34-3BB0-566E-F497-F73BCDC8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E17FF-9CF8-4CC4-9334-3BD7A29F4DA4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576E9954-D66D-19CB-F1D9-A6CBE393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6C56C151-3011-E434-8373-6A187248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33E2A-ECA6-459A-B5C2-A5BD55CD99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11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>
            <a:extLst>
              <a:ext uri="{FF2B5EF4-FFF2-40B4-BE49-F238E27FC236}">
                <a16:creationId xmlns:a16="http://schemas.microsoft.com/office/drawing/2014/main" id="{1167FAD1-951F-DEF8-C69F-8614A03623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>
            <a:extLst>
              <a:ext uri="{FF2B5EF4-FFF2-40B4-BE49-F238E27FC236}">
                <a16:creationId xmlns:a16="http://schemas.microsoft.com/office/drawing/2014/main" id="{7BE49AEF-3DA8-1D00-197B-7E4E34F6B9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D3FBDCF-D5CA-25E4-10FB-3E6C3A9F0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F2BDB0-B4C0-4481-ACA0-BEB7F5899CBB}" type="datetime1">
              <a:rPr lang="ja-JP" altLang="en-US"/>
              <a:pPr>
                <a:defRPr/>
              </a:pPr>
              <a:t>2024/12/18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D7A9609-3432-8151-AB4C-7B9CD8D0B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5F00E7C-93C6-E391-944D-1E76A8719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</a:lstStyle>
          <a:p>
            <a:pPr>
              <a:defRPr/>
            </a:pPr>
            <a:fld id="{78296813-D027-47D5-AB1A-22E623B9B7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wdoc.icrr.u-tokyo.ac.jp/cgi-bin/DocDB/ShowDocument?docid=16309" TargetMode="External"/><Relationship Id="rId4" Type="http://schemas.openxmlformats.org/officeDocument/2006/relationships/hyperlink" Target="mailto:michimura@resceu.s.u-tokyo.ac.j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sc.org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shitte-erabo.net/fscproducts/fscmar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wdoc.icrr.u-tokyo.ac.jp/cgi-bin/private/DocDB/ShowDocument?docid=3490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wdoc.icrr.u-tokyo.ac.jp/cgi-bin/DocDB/ShowDocument?docid=16182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wwiki.icrr.u-tokyo.ac.jp/JGWwiki/KAGRA/KSC/FSC/FWG/" TargetMode="External"/><Relationship Id="rId2" Type="http://schemas.openxmlformats.org/officeDocument/2006/relationships/hyperlink" Target="https://gwwiki.icrr.u-tokyo.ac.jp/JGWwiki/KAGRA/KSC/FSC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wwiki.icrr.u-tokyo.ac.jp/JGWwiki/KAGRA/KSC/FSC/FWG/4thMeet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d.97.12200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E44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SC認証 | 用語集 | 株式会社折兼">
            <a:extLst>
              <a:ext uri="{FF2B5EF4-FFF2-40B4-BE49-F238E27FC236}">
                <a16:creationId xmlns:a16="http://schemas.microsoft.com/office/drawing/2014/main" id="{94EEC678-9E74-5504-BA6F-D36C520AD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10678" r="5072" b="12859"/>
          <a:stretch/>
        </p:blipFill>
        <p:spPr bwMode="auto">
          <a:xfrm>
            <a:off x="0" y="4430499"/>
            <a:ext cx="4067944" cy="24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A80EE6AA-8896-C903-4F7E-4616A134B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32403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Release of </a:t>
            </a:r>
            <a:b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KAGRA Instrument Science </a:t>
            </a:r>
            <a:br>
              <a:rPr lang="en-US" altLang="ja-JP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White Paper 2024 </a:t>
            </a:r>
            <a: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and </a:t>
            </a:r>
            <a:b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Proposal for Amending </a:t>
            </a:r>
            <a:b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Authorship Policy Regarding </a:t>
            </a:r>
            <a:br>
              <a:rPr lang="en-US" altLang="ja-JP" sz="4000" dirty="0">
                <a:solidFill>
                  <a:srgbClr val="72B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4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Long-Term Experimental Activities</a:t>
            </a:r>
            <a:endParaRPr lang="ja-JP" altLang="en-US" sz="4200" b="1" dirty="0">
              <a:solidFill>
                <a:srgbClr val="005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Helvetica" pitchFamily="34" charset="0"/>
            </a:endParaRPr>
          </a:p>
        </p:txBody>
      </p:sp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EC52C262-AC4D-7AC0-1D34-2CDEA3680FC3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4099" name="サブタイトル 2">
            <a:extLst>
              <a:ext uri="{FF2B5EF4-FFF2-40B4-BE49-F238E27FC236}">
                <a16:creationId xmlns:a16="http://schemas.microsoft.com/office/drawing/2014/main" id="{103997FF-4DB4-5754-8B1A-60FF2914B074}"/>
              </a:ext>
            </a:extLst>
          </p:cNvPr>
          <p:cNvSpPr txBox="1">
            <a:spLocks/>
          </p:cNvSpPr>
          <p:nvPr/>
        </p:nvSpPr>
        <p:spPr bwMode="auto">
          <a:xfrm>
            <a:off x="6732588" y="188913"/>
            <a:ext cx="24114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rgbClr val="005C43"/>
                </a:solidFill>
                <a:cs typeface="Helvetica" panose="020B0604020202020204" pitchFamily="34" charset="0"/>
              </a:rPr>
              <a:t>December 18, 2024</a:t>
            </a:r>
          </a:p>
        </p:txBody>
      </p:sp>
      <p:sp>
        <p:nvSpPr>
          <p:cNvPr id="4100" name="サブタイトル 2">
            <a:extLst>
              <a:ext uri="{FF2B5EF4-FFF2-40B4-BE49-F238E27FC236}">
                <a16:creationId xmlns:a16="http://schemas.microsoft.com/office/drawing/2014/main" id="{798E0509-06F6-154D-8BEA-A194BC048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3888" y="4627587"/>
            <a:ext cx="5580112" cy="1609725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rgbClr val="005C43"/>
                </a:solidFill>
                <a:cs typeface="Helvetica" panose="020B0604020202020204" pitchFamily="34" charset="0"/>
              </a:rPr>
              <a:t>Yuta </a:t>
            </a:r>
            <a:r>
              <a:rPr lang="en-US" altLang="ja-JP" dirty="0" err="1">
                <a:solidFill>
                  <a:srgbClr val="005C43"/>
                </a:solidFill>
                <a:cs typeface="Helvetica" panose="020B0604020202020204" pitchFamily="34" charset="0"/>
              </a:rPr>
              <a:t>Michimura</a:t>
            </a:r>
            <a:endParaRPr lang="en-US" altLang="ja-JP" dirty="0">
              <a:solidFill>
                <a:srgbClr val="005C43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rgbClr val="005C43"/>
                </a:solidFill>
                <a:cs typeface="Helvetica" panose="020B0604020202020204" pitchFamily="34" charset="0"/>
              </a:rPr>
              <a:t>RESCEU, </a:t>
            </a:r>
            <a:r>
              <a:rPr lang="en-US" altLang="ja-JP" sz="2000" dirty="0" err="1">
                <a:solidFill>
                  <a:srgbClr val="005C43"/>
                </a:solidFill>
                <a:cs typeface="Helvetica" panose="020B0604020202020204" pitchFamily="34" charset="0"/>
              </a:rPr>
              <a:t>UTokyo</a:t>
            </a:r>
            <a:endParaRPr lang="en-US" altLang="ja-JP" sz="2000" dirty="0">
              <a:solidFill>
                <a:srgbClr val="005C43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rgbClr val="005C43"/>
                </a:solidFill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michimura@resceu.s.u-tokyo.ac.jp</a:t>
            </a:r>
            <a:endParaRPr lang="en-US" altLang="ja-JP" sz="2000" dirty="0">
              <a:solidFill>
                <a:srgbClr val="005C43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rgbClr val="005C43"/>
                </a:solidFill>
                <a:cs typeface="Helvetica" panose="020B0604020202020204" pitchFamily="34" charset="0"/>
              </a:rPr>
              <a:t>for KAGRA FSC</a:t>
            </a:r>
          </a:p>
        </p:txBody>
      </p:sp>
      <p:sp>
        <p:nvSpPr>
          <p:cNvPr id="4101" name="サブタイトル 2">
            <a:extLst>
              <a:ext uri="{FF2B5EF4-FFF2-40B4-BE49-F238E27FC236}">
                <a16:creationId xmlns:a16="http://schemas.microsoft.com/office/drawing/2014/main" id="{6319B98A-21B4-FB2A-8281-8575417AAB34}"/>
              </a:ext>
            </a:extLst>
          </p:cNvPr>
          <p:cNvSpPr txBox="1">
            <a:spLocks/>
          </p:cNvSpPr>
          <p:nvPr/>
        </p:nvSpPr>
        <p:spPr bwMode="auto">
          <a:xfrm>
            <a:off x="0" y="214313"/>
            <a:ext cx="67325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rgbClr val="005C43"/>
                </a:solidFill>
                <a:cs typeface="Helvetica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JGW-G2416309</a:t>
            </a:r>
            <a:br>
              <a:rPr lang="en-US" altLang="ja-JP" sz="1800" dirty="0">
                <a:solidFill>
                  <a:srgbClr val="005C43"/>
                </a:solidFill>
                <a:cs typeface="Helvetica" panose="020B0604020202020204" pitchFamily="34" charset="0"/>
              </a:rPr>
            </a:br>
            <a:r>
              <a:rPr lang="en-US" altLang="ja-JP" sz="1800" dirty="0">
                <a:solidFill>
                  <a:srgbClr val="005C43"/>
                </a:solidFill>
                <a:cs typeface="Helvetica" panose="020B0604020202020204" pitchFamily="34" charset="0"/>
              </a:rPr>
              <a:t>34th KAGRA Face-to-Face Meeting Dec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166CA-106B-3C18-0A68-57EFE921E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ヒストグラム&#10;&#10;自動的に生成された説明">
            <a:extLst>
              <a:ext uri="{FF2B5EF4-FFF2-40B4-BE49-F238E27FC236}">
                <a16:creationId xmlns:a16="http://schemas.microsoft.com/office/drawing/2014/main" id="{2E15FFCC-0E80-3CF9-7B97-A9FF5E92E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5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4BB2015-CDC6-3F62-A428-1CDFC689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Current Mechanical Losses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9080869D-7EAF-AF1A-2AB7-0DB2E1DF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If we cannot improve the mechanical losses from the current measured values, low frequency </a:t>
            </a:r>
            <a:r>
              <a:rPr lang="en-US" altLang="ja-JP"/>
              <a:t>sensitivity limit </a:t>
            </a:r>
            <a:r>
              <a:rPr lang="en-US" altLang="ja-JP" dirty="0"/>
              <a:t>is worse by ~ x5 compared with</a:t>
            </a:r>
            <a:br>
              <a:rPr lang="en-US" altLang="ja-JP" dirty="0"/>
            </a:br>
            <a:r>
              <a:rPr lang="en-US" altLang="ja-JP" dirty="0"/>
              <a:t>current </a:t>
            </a:r>
            <a:r>
              <a:rPr lang="en-US" altLang="ja-JP" dirty="0" err="1"/>
              <a:t>aLIGO</a:t>
            </a:r>
            <a:endParaRPr lang="en-US" altLang="ja-JP" sz="2400" baseline="300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A9E9B7F1-C7E8-87E6-4A94-CA0961B2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Picture 2" descr="C:\Users\takahiro\Desktop\MyFile\発表用\Meeting\Cryo-meeting\報告資料\20160124\pei_20161206_2.jpg">
            <a:extLst>
              <a:ext uri="{FF2B5EF4-FFF2-40B4-BE49-F238E27FC236}">
                <a16:creationId xmlns:a16="http://schemas.microsoft.com/office/drawing/2014/main" id="{AC217C25-3094-AF6A-B321-1692856B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13507" r="42841" b="23398"/>
          <a:stretch>
            <a:fillRect/>
          </a:stretch>
        </p:blipFill>
        <p:spPr bwMode="auto">
          <a:xfrm>
            <a:off x="0" y="4056692"/>
            <a:ext cx="1467474" cy="278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786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551DF-E873-40A6-F331-CB661D5E1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&#10;&#10;中程度の精度で自動的に生成された説明">
            <a:extLst>
              <a:ext uri="{FF2B5EF4-FFF2-40B4-BE49-F238E27FC236}">
                <a16:creationId xmlns:a16="http://schemas.microsoft.com/office/drawing/2014/main" id="{1C719DF0-221D-C875-CCFC-A3EFCF13E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F25327E-AE1C-F95A-1601-9892D1EC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06D3258-97CC-5F5B-A0CB-5325534E1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LF proposed by FPC in 2019</a:t>
            </a:r>
          </a:p>
          <a:p>
            <a:pPr>
              <a:buClr>
                <a:schemeClr val="tx1"/>
              </a:buClr>
            </a:pPr>
            <a:r>
              <a:rPr lang="en-US" altLang="ja-JP" dirty="0">
                <a:solidFill>
                  <a:srgbClr val="FF0000"/>
                </a:solidFill>
              </a:rPr>
              <a:t>x4 heavier IM mass </a:t>
            </a:r>
            <a:r>
              <a:rPr lang="en-US" altLang="ja-JP" dirty="0"/>
              <a:t>(82 kg) + </a:t>
            </a:r>
            <a:r>
              <a:rPr lang="en-US" altLang="ja-JP" dirty="0">
                <a:solidFill>
                  <a:srgbClr val="FF0000"/>
                </a:solidFill>
              </a:rPr>
              <a:t>Thinner and longer</a:t>
            </a:r>
            <a:r>
              <a:rPr lang="en-US" altLang="ja-JP" dirty="0"/>
              <a:t> </a:t>
            </a:r>
            <a:r>
              <a:rPr lang="en-US" altLang="ja-JP" dirty="0" err="1"/>
              <a:t>CuBe</a:t>
            </a:r>
            <a:r>
              <a:rPr lang="en-US" altLang="ja-JP" dirty="0"/>
              <a:t> wires and sapphire fibers +</a:t>
            </a:r>
            <a:br>
              <a:rPr lang="en-US" altLang="ja-JP" dirty="0"/>
            </a:br>
            <a:r>
              <a:rPr lang="en-US" altLang="ja-JP" dirty="0"/>
              <a:t>3 </a:t>
            </a:r>
            <a:r>
              <a:rPr lang="en-US" altLang="ja-JP" dirty="0" err="1"/>
              <a:t>mW</a:t>
            </a:r>
            <a:r>
              <a:rPr lang="en-US" altLang="ja-JP" dirty="0"/>
              <a:t> extra heat</a:t>
            </a:r>
            <a:br>
              <a:rPr lang="en-US" altLang="ja-JP" dirty="0"/>
            </a:br>
            <a:r>
              <a:rPr lang="en-US" altLang="ja-JP" sz="2400" dirty="0"/>
              <a:t>(instead of 50 </a:t>
            </a:r>
            <a:r>
              <a:rPr lang="en-US" altLang="ja-JP" sz="2400" dirty="0" err="1"/>
              <a:t>mW</a:t>
            </a:r>
            <a:r>
              <a:rPr lang="en-US" altLang="ja-JP" sz="2400" dirty="0"/>
              <a:t>)</a:t>
            </a: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 A+ at LF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C58DA777-AB3B-C68A-9483-6A2EACE3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Picture 2" descr="C:\Users\takahiro\Desktop\MyFile\発表用\Meeting\Cryo-meeting\報告資料\20160124\pei_20161206_2.jpg">
            <a:extLst>
              <a:ext uri="{FF2B5EF4-FFF2-40B4-BE49-F238E27FC236}">
                <a16:creationId xmlns:a16="http://schemas.microsoft.com/office/drawing/2014/main" id="{AC2CAD7F-9109-4141-8555-DF0CC7AC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13507" r="42841" b="23398"/>
          <a:stretch>
            <a:fillRect/>
          </a:stretch>
        </p:blipFill>
        <p:spPr bwMode="auto">
          <a:xfrm>
            <a:off x="0" y="4056692"/>
            <a:ext cx="1467474" cy="278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28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BA52-344A-6711-FFFB-1A5534D80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&#10;&#10;自動的に生成された説明">
            <a:extLst>
              <a:ext uri="{FF2B5EF4-FFF2-40B4-BE49-F238E27FC236}">
                <a16:creationId xmlns:a16="http://schemas.microsoft.com/office/drawing/2014/main" id="{0FECA404-6293-274B-16A4-680A20DDB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468EE68-D863-B94F-E7FA-9AACE717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A457BC66-81A8-3DFA-E24A-2C26EAF70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LF2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LF2019 + </a:t>
            </a:r>
            <a:br>
              <a:rPr lang="en-US" altLang="ja-JP" dirty="0"/>
            </a:br>
            <a:r>
              <a:rPr lang="en-US" altLang="ja-JP" dirty="0"/>
              <a:t>14.5 Hz to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5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Hz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sapphire blade springs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8E902CF6-0CF5-DC7B-BFA7-350D7403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Picture 2" descr="C:\Users\takahiro\Desktop\MyFile\発表用\Meeting\Cryo-meeting\報告資料\20160124\pei_20161206_2.jpg">
            <a:extLst>
              <a:ext uri="{FF2B5EF4-FFF2-40B4-BE49-F238E27FC236}">
                <a16:creationId xmlns:a16="http://schemas.microsoft.com/office/drawing/2014/main" id="{B172F413-5EE4-6103-9B60-125EDFA4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13507" r="42841" b="23398"/>
          <a:stretch>
            <a:fillRect/>
          </a:stretch>
        </p:blipFill>
        <p:spPr bwMode="auto">
          <a:xfrm>
            <a:off x="0" y="2691333"/>
            <a:ext cx="2195736" cy="41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77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06E4-E583-F939-59F6-7F638D90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D9BA24C6-39F3-F06B-BA89-34A928803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6460E74-7F37-A2EB-FF29-2468DA53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70D3B63D-EAE6-4C22-4C25-D4E102BBB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LF3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LF2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300-m long, 30 ppm loss filter cavity </a:t>
            </a:r>
            <a:r>
              <a:rPr lang="en-US" altLang="ja-JP" dirty="0"/>
              <a:t>+</a:t>
            </a:r>
            <a:br>
              <a:rPr lang="en-US" altLang="ja-JP" dirty="0"/>
            </a:br>
            <a:r>
              <a:rPr lang="en-US" altLang="ja-JP" dirty="0"/>
              <a:t>40 kg TM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x1/2 absorption</a:t>
            </a:r>
            <a:br>
              <a:rPr lang="en-US" altLang="ja-JP" dirty="0"/>
            </a:b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~A# at LF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5AC7E3D4-5F43-0605-E973-B164DAF4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2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E812C-DD0F-6363-B1EB-88A152F3C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&#10;&#10;自動的に生成された説明">
            <a:extLst>
              <a:ext uri="{FF2B5EF4-FFF2-40B4-BE49-F238E27FC236}">
                <a16:creationId xmlns:a16="http://schemas.microsoft.com/office/drawing/2014/main" id="{81C33982-1FB8-A109-21B1-5F16E7120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5B091F2-709A-401C-3B0A-F1A2EB7A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6798CE6B-22E6-207A-93B4-FFD5EE8B8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HF proposed by FPC in 2019</a:t>
            </a:r>
          </a:p>
          <a:p>
            <a:pPr>
              <a:buClr>
                <a:schemeClr val="tx1"/>
              </a:buClr>
            </a:pPr>
            <a:r>
              <a:rPr lang="en-US" altLang="ja-JP" dirty="0">
                <a:solidFill>
                  <a:srgbClr val="FF0000"/>
                </a:solidFill>
              </a:rPr>
              <a:t>Shorter and thicker sapphire fibers </a:t>
            </a:r>
            <a:r>
              <a:rPr lang="en-US" altLang="ja-JP" dirty="0"/>
              <a:t>+ 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3.4 MW/2 in each arm </a:t>
            </a:r>
            <a:r>
              <a:rPr lang="en-US" altLang="ja-JP" dirty="0"/>
              <a:t>+ 6 dB detected squeezing +</a:t>
            </a:r>
            <a:br>
              <a:rPr lang="en-US" altLang="ja-JP" dirty="0"/>
            </a:br>
            <a:r>
              <a:rPr lang="en-US" altLang="ja-JP" dirty="0"/>
              <a:t>90.7% SRM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Beyond A+</a:t>
            </a:r>
            <a:br>
              <a:rPr lang="en-US" altLang="ja-JP" dirty="0"/>
            </a:br>
            <a:r>
              <a:rPr lang="en-US" altLang="ja-JP" dirty="0"/>
              <a:t>at HF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D89E6295-F7D2-CB56-221B-DD76C84B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2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D3373-D3C7-2789-39F2-E1CDD1E77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5D73FB1E-72C1-E5B8-A3F4-D9DDC6C3E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BCBBF4-C134-9D76-210A-CD157F4D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1FCA51BF-0A66-1C4E-846F-0B30EF053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 err="1"/>
              <a:t>HFmod</a:t>
            </a:r>
            <a:r>
              <a:rPr lang="en-US" altLang="ja-JP" dirty="0"/>
              <a:t> </a:t>
            </a:r>
            <a:r>
              <a:rPr lang="en-US" altLang="ja-JP" sz="2000" dirty="0"/>
              <a:t>(similar but different from </a:t>
            </a:r>
            <a:r>
              <a:rPr lang="en-US" altLang="ja-JP" sz="2000" dirty="0" err="1"/>
              <a:t>HFmod</a:t>
            </a:r>
            <a:r>
              <a:rPr lang="en-US" altLang="ja-JP" sz="2000" dirty="0"/>
              <a:t> by 10 yr TF)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Shorter and thicker sapphire fibers + </a:t>
            </a:r>
            <a:br>
              <a:rPr lang="en-US" altLang="ja-JP" dirty="0"/>
            </a:br>
            <a:r>
              <a:rPr lang="en-US" altLang="ja-JP" dirty="0"/>
              <a:t>3.1 MW/2 in each arm + 7 dB detected squeezing</a:t>
            </a:r>
            <a:br>
              <a:rPr lang="en-US" altLang="ja-JP" dirty="0"/>
            </a:br>
            <a:r>
              <a:rPr lang="en-US" altLang="ja-JP" dirty="0"/>
              <a:t>(</a:t>
            </a:r>
            <a:r>
              <a:rPr lang="en-US" altLang="ja-JP" dirty="0">
                <a:solidFill>
                  <a:srgbClr val="FF0000"/>
                </a:solidFill>
              </a:rPr>
              <a:t>lower loss</a:t>
            </a:r>
            <a:r>
              <a:rPr lang="en-US" altLang="ja-JP" dirty="0"/>
              <a:t>) + 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95.6 % SRM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~A# at HF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20750C02-1B96-BAF6-512F-D49E5CED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3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90AA5-77FA-8597-0D60-32D3650E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C13D673F-C281-4879-E991-E54300BDA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BEB6DCE-B6BC-3783-D4E6-575C093D7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26EDC030-4CCE-8F1D-AF52-CDF37634E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HF2k</a:t>
            </a:r>
            <a:r>
              <a:rPr lang="en-US" altLang="ja-JP" dirty="0"/>
              <a:t> </a:t>
            </a:r>
            <a:r>
              <a:rPr lang="en-US" altLang="ja-JP" sz="2000" dirty="0"/>
              <a:t>(similar but different from HF2k by 10 yr TF)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Short and thicker sapphire fibers + </a:t>
            </a:r>
            <a:br>
              <a:rPr lang="en-US" altLang="ja-JP" dirty="0"/>
            </a:br>
            <a:r>
              <a:rPr lang="en-US" altLang="ja-JP" dirty="0"/>
              <a:t>3.5 MW in each arm + </a:t>
            </a:r>
            <a:r>
              <a:rPr lang="en-US" altLang="ja-JP" dirty="0">
                <a:solidFill>
                  <a:srgbClr val="FF0000"/>
                </a:solidFill>
              </a:rPr>
              <a:t>0.2% ITM </a:t>
            </a:r>
            <a:r>
              <a:rPr lang="en-US" altLang="ja-JP" dirty="0"/>
              <a:t>+ 7 dB detected squeezing</a:t>
            </a:r>
            <a:br>
              <a:rPr lang="en-US" altLang="ja-JP" dirty="0"/>
            </a:br>
            <a:r>
              <a:rPr lang="en-US" altLang="ja-JP" dirty="0"/>
              <a:t>(lower loss)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99.5% SRM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Beyond A#</a:t>
            </a:r>
            <a:br>
              <a:rPr lang="en-US" altLang="ja-JP" dirty="0"/>
            </a:br>
            <a:r>
              <a:rPr lang="en-US" altLang="ja-JP" dirty="0"/>
              <a:t>at ~2 kHz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E39251A1-8971-5CF1-E85D-926B443E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4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1947-2859-71DA-C11B-B806293FF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ヒストグラム&#10;&#10;自動的に生成された説明">
            <a:extLst>
              <a:ext uri="{FF2B5EF4-FFF2-40B4-BE49-F238E27FC236}">
                <a16:creationId xmlns:a16="http://schemas.microsoft.com/office/drawing/2014/main" id="{05E87986-DCA6-EB60-767A-5D811252D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CF1A65E-7A68-2255-DC6E-B8A01B0D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248223AB-6A41-3569-384D-503A71181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HF3k</a:t>
            </a:r>
            <a:r>
              <a:rPr lang="en-US" altLang="ja-JP" dirty="0"/>
              <a:t> </a:t>
            </a:r>
            <a:r>
              <a:rPr lang="en-US" altLang="ja-JP" sz="2000" dirty="0"/>
              <a:t>(similar but different from HF3k by 10 yr TF)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Short and thicker sapphire fibers + </a:t>
            </a:r>
            <a:br>
              <a:rPr lang="en-US" altLang="ja-JP" dirty="0"/>
            </a:br>
            <a:r>
              <a:rPr lang="en-US" altLang="ja-JP" dirty="0"/>
              <a:t>3.5 MW/2 in each arm + 7 dB detected squeezing</a:t>
            </a:r>
            <a:br>
              <a:rPr lang="en-US" altLang="ja-JP" dirty="0"/>
            </a:br>
            <a:r>
              <a:rPr lang="en-US" altLang="ja-JP" dirty="0"/>
              <a:t>(lower loss)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99.5% SRM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Beyond A#</a:t>
            </a:r>
            <a:br>
              <a:rPr lang="en-US" altLang="ja-JP" dirty="0"/>
            </a:br>
            <a:r>
              <a:rPr lang="en-US" altLang="ja-JP" dirty="0"/>
              <a:t>at ~3 kHz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6E318C5E-6869-59DB-948A-2B65D99D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9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E266D-F9E6-9C21-0D50-E594DE822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9CC8FAB1-ED73-B66E-0B7B-FB2E04F8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A4ABD37-993E-97CC-54CD-551D5E8B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7D251ACC-CD1B-CA36-E662-A3D18A324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40kg proposed by FPC in 2019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40 kg TM</a:t>
            </a:r>
            <a:r>
              <a:rPr lang="ja-JP" altLang="en-US" dirty="0"/>
              <a:t> </a:t>
            </a:r>
            <a:r>
              <a:rPr lang="en-US" altLang="ja-JP" dirty="0"/>
              <a:t>(largest mass that can be put into current cryostat without changing shields etc. design)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E6369013-8225-1224-C67B-5632C6D2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図 171">
            <a:extLst>
              <a:ext uri="{FF2B5EF4-FFF2-40B4-BE49-F238E27FC236}">
                <a16:creationId xmlns:a16="http://schemas.microsoft.com/office/drawing/2014/main" id="{8A7CB123-13F9-CB38-06BF-BE87FD270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165541" cy="278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53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1D60E-368F-6CC4-EBD2-6EE2DEB5C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ヒストグラム&#10;&#10;自動的に生成された説明">
            <a:extLst>
              <a:ext uri="{FF2B5EF4-FFF2-40B4-BE49-F238E27FC236}">
                <a16:creationId xmlns:a16="http://schemas.microsoft.com/office/drawing/2014/main" id="{D62A5198-279C-83F3-5816-70510B915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7AE2BDA-E280-5C8C-9EC0-5836AD53D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FEF3A4D8-6392-FE8B-A5D7-13C8FB331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FDSQZ proposed by FPC in 2019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Frequency dependent squeezing with 30-m filter cavity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96127D11-23CE-0D7A-34AD-8533644C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347D63-762A-487B-58FD-C9BF748F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5" y="4980612"/>
            <a:ext cx="3495995" cy="18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B717E-DA6F-A470-EDB4-A43E09ACC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DD9356B7-708F-0422-4DA1-1A7642A6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552" y="2630972"/>
            <a:ext cx="3571901" cy="207170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112DA72-D46F-71A0-2E8F-7E179A95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94" y="3581257"/>
            <a:ext cx="3998074" cy="327674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E40D13A-5849-C04F-7D21-166434DFAE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520" y="3833809"/>
            <a:ext cx="3486566" cy="30241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5510A2-4273-7BA2-0BE5-A9EF85997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6084168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FSC Activities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BC2675CC-9FB6-0142-EFEB-F81572D4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77E587A-695F-63E7-EC4A-36A0DAED0A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52"/>
          <a:stretch/>
        </p:blipFill>
        <p:spPr>
          <a:xfrm>
            <a:off x="-5379" y="836712"/>
            <a:ext cx="2769632" cy="34563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8B2BAA1-09E5-5088-BB73-67BFAE1E7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5" y="-26989"/>
            <a:ext cx="3275856" cy="234453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E4DD450-8A6A-8BAE-E721-4A3A91D648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52" t="11754" r="2127" b="21492"/>
          <a:stretch/>
        </p:blipFill>
        <p:spPr>
          <a:xfrm>
            <a:off x="2479942" y="1097953"/>
            <a:ext cx="4348144" cy="235034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5032D0-59E7-91F0-8151-0FACFAE2EEC5}"/>
              </a:ext>
            </a:extLst>
          </p:cNvPr>
          <p:cNvSpPr txBox="1"/>
          <p:nvPr/>
        </p:nvSpPr>
        <p:spPr>
          <a:xfrm>
            <a:off x="7004569" y="5211099"/>
            <a:ext cx="205172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dirty="0">
                <a:hlinkClick r:id="rId8"/>
              </a:rPr>
              <a:t>https://fsc.org/</a:t>
            </a:r>
            <a:endParaRPr lang="en-US" altLang="ja-JP" sz="1400" dirty="0"/>
          </a:p>
          <a:p>
            <a:endParaRPr lang="en-US" altLang="ja-JP" sz="1400" dirty="0"/>
          </a:p>
          <a:p>
            <a:r>
              <a:rPr lang="en-US" altLang="ja-JP" sz="1400" dirty="0">
                <a:hlinkClick r:id="rId9"/>
              </a:rPr>
              <a:t>https://shitte-erabo.net/</a:t>
            </a:r>
            <a:br>
              <a:rPr lang="en-US" altLang="ja-JP" sz="1400" dirty="0">
                <a:hlinkClick r:id="rId9"/>
              </a:rPr>
            </a:br>
            <a:r>
              <a:rPr lang="en-US" altLang="ja-JP" sz="1400" dirty="0" err="1">
                <a:hlinkClick r:id="rId9"/>
              </a:rPr>
              <a:t>fscproducts</a:t>
            </a:r>
            <a:r>
              <a:rPr lang="en-US" altLang="ja-JP" sz="1400" dirty="0">
                <a:hlinkClick r:id="rId9"/>
              </a:rPr>
              <a:t>/fscmark/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365142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72AEE-F3D6-1289-54ED-4D0BEFE47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ヒストグラム&#10;&#10;自動的に生成された説明">
            <a:extLst>
              <a:ext uri="{FF2B5EF4-FFF2-40B4-BE49-F238E27FC236}">
                <a16:creationId xmlns:a16="http://schemas.microsoft.com/office/drawing/2014/main" id="{55DE0271-3DA5-5D7D-A0EC-A509848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39B0653-916C-00B5-B995-0909361F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4E5D3C1-BD3B-0126-2732-ADC6873E9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BB1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40 kg TM + </a:t>
            </a:r>
            <a:r>
              <a:rPr lang="en-US" altLang="ja-JP" dirty="0">
                <a:solidFill>
                  <a:srgbClr val="FF0000"/>
                </a:solidFill>
              </a:rPr>
              <a:t>85-m filter cavity </a:t>
            </a:r>
            <a:r>
              <a:rPr lang="en-US" altLang="ja-JP" dirty="0"/>
              <a:t>(studied by KFC project) giving 5 dB detected squeezing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726A4716-E3B2-505C-6E39-19122543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821690C-3901-F0CD-471A-96D6E109B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5" y="4980612"/>
            <a:ext cx="3495995" cy="18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33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AF660-AF53-1346-68C4-955AE1042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ヒストグラム&#10;&#10;自動的に生成された説明">
            <a:extLst>
              <a:ext uri="{FF2B5EF4-FFF2-40B4-BE49-F238E27FC236}">
                <a16:creationId xmlns:a16="http://schemas.microsoft.com/office/drawing/2014/main" id="{ED4621AA-46B7-700D-7864-1F0F8D9A8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8195F9-D963-2B70-0870-103C2E6E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E916A627-874F-E701-7DE8-667F5EE7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BB2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BB1 + </a:t>
            </a:r>
            <a:br>
              <a:rPr lang="en-US" altLang="ja-JP" dirty="0"/>
            </a:br>
            <a:r>
              <a:rPr lang="en-US" altLang="ja-JP" dirty="0"/>
              <a:t>9.1 dB detected squeezing (</a:t>
            </a:r>
            <a:r>
              <a:rPr lang="en-US" altLang="ja-JP" dirty="0">
                <a:solidFill>
                  <a:srgbClr val="FF0000"/>
                </a:solidFill>
              </a:rPr>
              <a:t>lower loss</a:t>
            </a:r>
            <a:r>
              <a:rPr lang="en-US" altLang="ja-JP" dirty="0"/>
              <a:t>)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684FB420-D15C-0384-0FAD-1743CAFC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83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EE0C9-05E9-D29E-2C39-0A2D94EA3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1583512F-CCD7-1BA6-053D-D7214472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EDD888F-EA79-CA6C-3377-A3A58B6A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C889A89F-EE7B-13A9-FD1A-8992F6EE8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BB3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BB2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LF2019 improvements </a:t>
            </a:r>
            <a:r>
              <a:rPr lang="en-US" altLang="ja-JP" dirty="0"/>
              <a:t>+ </a:t>
            </a:r>
            <a:r>
              <a:rPr lang="en-US" altLang="ja-JP" dirty="0">
                <a:solidFill>
                  <a:srgbClr val="FF0000"/>
                </a:solidFill>
              </a:rPr>
              <a:t>5 Hz blade springs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~A+ at mid</a:t>
            </a:r>
            <a:br>
              <a:rPr lang="en-US" altLang="ja-JP" dirty="0"/>
            </a:br>
            <a:r>
              <a:rPr lang="en-US" altLang="ja-JP" dirty="0"/>
              <a:t>freq.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46780228-70F2-6D8D-1E22-3F10CF53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84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77632-830D-A13E-0E7C-8E0677AF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ヒストグラム&#10;&#10;自動的に生成された説明">
            <a:extLst>
              <a:ext uri="{FF2B5EF4-FFF2-40B4-BE49-F238E27FC236}">
                <a16:creationId xmlns:a16="http://schemas.microsoft.com/office/drawing/2014/main" id="{490533B4-FFBE-EF6D-13B2-964C876E2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F7D6E33-E9CE-3BDE-590E-C0088800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Upgrade Plans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3A530EBF-4AA1-51B4-1FF2-2C3DF47D4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 dirty="0"/>
              <a:t>BB4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BB3 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100 kg TM </a:t>
            </a:r>
            <a:r>
              <a:rPr lang="en-US" altLang="ja-JP" dirty="0"/>
              <a:t>+ </a:t>
            </a:r>
            <a:r>
              <a:rPr lang="en-US" altLang="ja-JP" dirty="0">
                <a:solidFill>
                  <a:srgbClr val="FF0000"/>
                </a:solidFill>
              </a:rPr>
              <a:t>x1/4 coating thermal noise </a:t>
            </a:r>
            <a:r>
              <a:rPr lang="en-US" altLang="ja-JP" dirty="0"/>
              <a:t>+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x1/4 absorption </a:t>
            </a:r>
            <a:r>
              <a:rPr lang="en-US" altLang="ja-JP" dirty="0"/>
              <a:t>+</a:t>
            </a:r>
            <a:br>
              <a:rPr lang="en-US" altLang="ja-JP" dirty="0"/>
            </a:br>
            <a:r>
              <a:rPr lang="en-US" altLang="ja-JP" dirty="0"/>
              <a:t>2.9 MW/2 in</a:t>
            </a:r>
            <a:br>
              <a:rPr lang="en-US" altLang="ja-JP" dirty="0"/>
            </a:br>
            <a:r>
              <a:rPr lang="en-US" altLang="ja-JP" dirty="0"/>
              <a:t>each arm</a:t>
            </a:r>
          </a:p>
          <a:p>
            <a:pPr>
              <a:buClr>
                <a:schemeClr val="tx1"/>
              </a:buClr>
            </a:pP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~A# at mid</a:t>
            </a:r>
            <a:br>
              <a:rPr lang="en-US" altLang="ja-JP" dirty="0"/>
            </a:br>
            <a:r>
              <a:rPr lang="en-US" altLang="ja-JP" dirty="0"/>
              <a:t>freq.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3B1C7B49-E29B-E470-11E6-28B152C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62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16E0F-8B0E-38EA-6EE3-9B029889F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A0E6DB-759F-FA02-EABC-7E690629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Learned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D0D84D3C-E395-70B5-E554-539A22041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Improvements in sapphire fibers and blade springs are crucial for LF improvements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Improvements in sapphire mirrors and coatings are crucial for mid. frequencies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Developments in lower loss optics, high power operations, and higher finesse arm cavities and SRC are crucial for HF improvements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To compete with A#, HF would be most feasible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Even with less sensitive BB plans, KAGRA’s contributions to the network observation are important. Needs further study.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C4F1C5CF-C0AC-6636-1C4D-2FF29BA8B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96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0A030FE-6595-A405-98C2-B94AF1D2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064896" cy="5802517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35B45068-5DBF-3E97-E232-84B9B31C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E804B28-500B-0EE5-AACE-89BFBF1A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580" y="6689"/>
            <a:ext cx="1424420" cy="17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14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E44">
            <a:alpha val="3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B193C9-0381-4ACF-381F-89ACA96B9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3F119ADB-E5A9-CD1E-9A53-82C2C4389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Proposal to</a:t>
            </a:r>
            <a:b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allow for </a:t>
            </a:r>
            <a:b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long term experimental activities for </a:t>
            </a:r>
            <a:b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</a:br>
            <a:r>
              <a:rPr lang="en-US" altLang="ja-JP" sz="7200" b="1" dirty="0">
                <a:solidFill>
                  <a:srgbClr val="005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 pitchFamily="34" charset="0"/>
              </a:rPr>
              <a:t>KAGRA authorship</a:t>
            </a:r>
            <a:endParaRPr lang="ja-JP" altLang="en-US" sz="7200" b="1" dirty="0">
              <a:solidFill>
                <a:srgbClr val="005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Helvetica" pitchFamily="34" charset="0"/>
            </a:endParaRPr>
          </a:p>
        </p:txBody>
      </p:sp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A2C4AF00-F826-789E-192B-4959E81B8DCE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6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図 3">
            <a:extLst>
              <a:ext uri="{FF2B5EF4-FFF2-40B4-BE49-F238E27FC236}">
                <a16:creationId xmlns:a16="http://schemas.microsoft.com/office/drawing/2014/main" id="{43468AB0-9153-3164-FCC2-38C7D379F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2568"/>
            <a:ext cx="8028384" cy="3025188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B6370C-29A4-B685-92C8-441894E6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Authorship Policy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8" name="コンテンツ プレースホルダ 2">
            <a:extLst>
              <a:ext uri="{FF2B5EF4-FFF2-40B4-BE49-F238E27FC236}">
                <a16:creationId xmlns:a16="http://schemas.microsoft.com/office/drawing/2014/main" id="{263F311F-0CC7-A0EA-467B-C004D893F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Long-term activities may count up to </a:t>
            </a:r>
            <a:r>
              <a:rPr lang="en-US" altLang="ja-JP" sz="2800">
                <a:solidFill>
                  <a:srgbClr val="FF0000"/>
                </a:solidFill>
              </a:rPr>
              <a:t>15%</a:t>
            </a:r>
            <a:r>
              <a:rPr lang="en-US" altLang="ja-JP" sz="2800"/>
              <a:t> of research time in total. Long term activities are defined in the </a:t>
            </a:r>
            <a:r>
              <a:rPr lang="en-US" altLang="ja-JP" sz="2800">
                <a:solidFill>
                  <a:srgbClr val="FF0000"/>
                </a:solidFill>
              </a:rPr>
              <a:t>data analysis </a:t>
            </a:r>
            <a:r>
              <a:rPr lang="en-US" altLang="ja-JP" sz="2800"/>
              <a:t>and </a:t>
            </a:r>
            <a:r>
              <a:rPr lang="en-US" altLang="ja-JP" sz="2800">
                <a:solidFill>
                  <a:srgbClr val="FF0000"/>
                </a:solidFill>
              </a:rPr>
              <a:t>theoretical subgroup's</a:t>
            </a:r>
            <a:r>
              <a:rPr lang="en-US" altLang="ja-JP" sz="2800"/>
              <a:t> task lists.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Why not include </a:t>
            </a:r>
            <a:r>
              <a:rPr lang="en-US" altLang="ja-JP" sz="2800">
                <a:solidFill>
                  <a:srgbClr val="FF0000"/>
                </a:solidFill>
              </a:rPr>
              <a:t>experimental R&amp;Ds</a:t>
            </a:r>
            <a:r>
              <a:rPr lang="en-US" altLang="ja-JP" sz="2800"/>
              <a:t>?</a:t>
            </a:r>
            <a:endParaRPr lang="en-US" altLang="ja-JP" sz="4400"/>
          </a:p>
        </p:txBody>
      </p:sp>
      <p:sp>
        <p:nvSpPr>
          <p:cNvPr id="6149" name="スライド番号プレースホルダ 3">
            <a:extLst>
              <a:ext uri="{FF2B5EF4-FFF2-40B4-BE49-F238E27FC236}">
                <a16:creationId xmlns:a16="http://schemas.microsoft.com/office/drawing/2014/main" id="{AC9FA18A-4A5E-45BA-3239-95260A80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CDF0BD-8D8B-4B0B-9CFB-54963C7DECE2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6150" name="テキスト ボックス 5">
            <a:extLst>
              <a:ext uri="{FF2B5EF4-FFF2-40B4-BE49-F238E27FC236}">
                <a16:creationId xmlns:a16="http://schemas.microsoft.com/office/drawing/2014/main" id="{C2DFA097-BFDB-5F67-4911-4B0F3E6CB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925763"/>
            <a:ext cx="225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Arial" panose="020B0604020202020204" pitchFamily="34" charset="0"/>
                <a:ea typeface="ＭＳ Ｐゴシック" panose="020B0600070205080204" pitchFamily="50" charset="-128"/>
                <a:hlinkClick r:id="rId3"/>
              </a:rPr>
              <a:t>JGW-M1503490-v7</a:t>
            </a:r>
            <a:endParaRPr lang="en-US" altLang="ja-JP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D7CD72-AF8B-60B0-9247-8BFB230B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Amendment Proposal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2" name="コンテンツ プレースホルダ 2">
            <a:extLst>
              <a:ext uri="{FF2B5EF4-FFF2-40B4-BE49-F238E27FC236}">
                <a16:creationId xmlns:a16="http://schemas.microsoft.com/office/drawing/2014/main" id="{A91C47D8-8938-941E-6FEC-508E8FFAF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Long-term activities may count up to </a:t>
            </a:r>
            <a:r>
              <a:rPr lang="en-US" altLang="ja-JP" sz="2800" dirty="0">
                <a:solidFill>
                  <a:srgbClr val="FF0000"/>
                </a:solidFill>
              </a:rPr>
              <a:t>15%</a:t>
            </a:r>
            <a:r>
              <a:rPr lang="en-US" altLang="ja-JP" sz="2800" dirty="0"/>
              <a:t> of research time in total. Long term activities are defined in the </a:t>
            </a:r>
            <a:r>
              <a:rPr lang="en-US" altLang="ja-JP" sz="2800" dirty="0">
                <a:solidFill>
                  <a:srgbClr val="FF0000"/>
                </a:solidFill>
              </a:rPr>
              <a:t>data analysis </a:t>
            </a:r>
            <a:r>
              <a:rPr lang="en-US" altLang="ja-JP" sz="2800" dirty="0"/>
              <a:t>and </a:t>
            </a:r>
            <a:r>
              <a:rPr lang="en-US" altLang="ja-JP" sz="2800" dirty="0">
                <a:solidFill>
                  <a:srgbClr val="FF0000"/>
                </a:solidFill>
              </a:rPr>
              <a:t>theoretical subgroup's</a:t>
            </a:r>
            <a:r>
              <a:rPr lang="en-US" altLang="ja-JP" sz="2800" dirty="0"/>
              <a:t> task lists.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/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n-US" altLang="ja-JP" b="1" dirty="0"/>
              <a:t>Proposed amendment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Long-term activities may count up to </a:t>
            </a:r>
            <a:r>
              <a:rPr lang="en-US" altLang="ja-JP" sz="2800" dirty="0">
                <a:solidFill>
                  <a:srgbClr val="FF0000"/>
                </a:solidFill>
              </a:rPr>
              <a:t>15%</a:t>
            </a:r>
            <a:r>
              <a:rPr lang="en-US" altLang="ja-JP" sz="2800" dirty="0"/>
              <a:t> of research time in total. Long term activities are defined in the </a:t>
            </a:r>
            <a:r>
              <a:rPr lang="en-US" altLang="ja-JP" sz="2800" dirty="0">
                <a:solidFill>
                  <a:srgbClr val="FF0000"/>
                </a:solidFill>
              </a:rPr>
              <a:t>data analysis, theoretical subgroup, and instrumental science</a:t>
            </a:r>
            <a:r>
              <a:rPr lang="en-US" altLang="ja-JP" sz="2800" dirty="0"/>
              <a:t> task lists.</a:t>
            </a:r>
          </a:p>
        </p:txBody>
      </p:sp>
      <p:sp>
        <p:nvSpPr>
          <p:cNvPr id="7172" name="スライド番号プレースホルダ 3">
            <a:extLst>
              <a:ext uri="{FF2B5EF4-FFF2-40B4-BE49-F238E27FC236}">
                <a16:creationId xmlns:a16="http://schemas.microsoft.com/office/drawing/2014/main" id="{E776EA25-363C-4883-70F2-AF55C15C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D1CDC3-FCA9-4D82-B471-35FF82048E37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0C072-0801-7854-6948-13184B3AC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A8DA36-1A19-B229-9B05-6B0A2AAB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Table for Authorship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168026D2-1A96-2346-98B8-64872A45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0C26532C-CA73-68C7-BB52-1BA5AAB11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14957"/>
              </p:ext>
            </p:extLst>
          </p:nvPr>
        </p:nvGraphicFramePr>
        <p:xfrm>
          <a:off x="125760" y="977212"/>
          <a:ext cx="8892480" cy="5212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1824">
                  <a:extLst>
                    <a:ext uri="{9D8B030D-6E8A-4147-A177-3AD203B41FA5}">
                      <a16:colId xmlns:a16="http://schemas.microsoft.com/office/drawing/2014/main" val="189790626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4955382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447121315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01235782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86075758"/>
                    </a:ext>
                  </a:extLst>
                </a:gridCol>
                <a:gridCol w="1493912">
                  <a:extLst>
                    <a:ext uri="{9D8B030D-6E8A-4147-A177-3AD203B41FA5}">
                      <a16:colId xmlns:a16="http://schemas.microsoft.com/office/drawing/2014/main" val="224176707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Activity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Management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White Paper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Time frame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Author-ship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162135"/>
                  </a:ext>
                </a:extLst>
              </a:tr>
              <a:tr h="370840">
                <a:tc rowSpan="2" gridSpan="2">
                  <a:txBody>
                    <a:bodyPr/>
                    <a:lstStyle/>
                    <a:p>
                      <a:r>
                        <a:rPr kumimoji="1" lang="en-US" altLang="ja-JP" sz="2000" dirty="0"/>
                        <a:t>Data analysis / Theory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2000" dirty="0"/>
                        <a:t>KSC-DAC/</a:t>
                      </a:r>
                      <a:br>
                        <a:rPr kumimoji="1" lang="en-US" altLang="ja-JP" sz="2000" dirty="0"/>
                      </a:br>
                      <a:r>
                        <a:rPr kumimoji="1" lang="en-US" altLang="ja-JP" sz="2000" dirty="0"/>
                        <a:t>Theory Group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LVK</a:t>
                      </a:r>
                      <a:r>
                        <a:rPr kumimoji="1" lang="en-US" altLang="ja-JP" sz="2000" dirty="0"/>
                        <a:t> Observational Science WP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Short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100%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968116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Long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15% in total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2276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Project task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EO-SEO/</a:t>
                      </a:r>
                      <a:br>
                        <a:rPr kumimoji="1" lang="en-US" altLang="ja-JP" sz="2000" dirty="0"/>
                      </a:br>
                      <a:r>
                        <a:rPr kumimoji="1" lang="en-US" altLang="ja-JP" sz="2000" dirty="0"/>
                        <a:t>Operations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LVK </a:t>
                      </a:r>
                      <a:r>
                        <a:rPr kumimoji="1" lang="en-US" altLang="ja-JP" sz="2000" dirty="0"/>
                        <a:t>Operations WP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Short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100%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3958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Project R&amp;D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KSC-FSC-PRDC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KAGRA Instrument Science WP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Short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100%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919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Advanced R&amp;D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KSC-FSC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Long Term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</a:t>
                      </a:r>
                      <a:r>
                        <a:rPr kumimoji="1" lang="ja-JP" altLang="en-US" sz="2000" dirty="0"/>
                        <a:t> </a:t>
                      </a:r>
                      <a:r>
                        <a:rPr kumimoji="1" lang="en-US" altLang="ja-JP" sz="2000" dirty="0"/>
                        <a:t>0%</a:t>
                      </a:r>
                    </a:p>
                    <a:p>
                      <a:r>
                        <a:rPr kumimoji="1" lang="ja-JP" altLang="en-US" sz="2000" b="1" dirty="0">
                          <a:solidFill>
                            <a:srgbClr val="FF0000"/>
                          </a:solidFill>
                        </a:rPr>
                        <a:t>→ </a:t>
                      </a:r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</a:rPr>
                        <a:t>&lt;= 15%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4925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kumimoji="1" lang="en-US" altLang="ja-JP" sz="2000" dirty="0"/>
                        <a:t>EPO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KSC-EPO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LVK</a:t>
                      </a:r>
                      <a:r>
                        <a:rPr kumimoji="1" lang="en-US" altLang="ja-JP" sz="2000" dirty="0"/>
                        <a:t> Communications and Education WP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-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/>
                        <a:t>&lt;= 15% in total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011017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3D01DB-DA11-6EAC-6DC7-738409AA4C3F}"/>
              </a:ext>
            </a:extLst>
          </p:cNvPr>
          <p:cNvSpPr txBox="1"/>
          <p:nvPr/>
        </p:nvSpPr>
        <p:spPr>
          <a:xfrm rot="16200000">
            <a:off x="-592540" y="3913021"/>
            <a:ext cx="20882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Experiment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4932E18-65D6-46B1-D07C-488AA010CDC1}"/>
              </a:ext>
            </a:extLst>
          </p:cNvPr>
          <p:cNvSpPr txBox="1"/>
          <p:nvPr/>
        </p:nvSpPr>
        <p:spPr>
          <a:xfrm>
            <a:off x="-36593" y="6215746"/>
            <a:ext cx="86733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+mn-lt"/>
              </a:rPr>
              <a:t>Note that current KAGRA Instrument Science WP does not include tasks under SEO. Instrument Science WPs for LIGO, Virgo, KAGRA are independent right now.</a:t>
            </a:r>
            <a:endParaRPr kumimoji="1"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30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 Science White Paper 2024</a:t>
            </a:r>
            <a:endParaRPr lang="ja-JP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18ADA752-AD7E-9AA8-BB36-F2548293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Released on December 3, 2024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Publicly available at </a:t>
            </a:r>
            <a:r>
              <a:rPr lang="en-US" altLang="ja-JP" dirty="0">
                <a:hlinkClick r:id="rId2"/>
              </a:rPr>
              <a:t>JGW-T2416182</a:t>
            </a:r>
            <a:endParaRPr lang="en-US" altLang="ja-JP" dirty="0"/>
          </a:p>
          <a:p>
            <a:pPr>
              <a:buClr>
                <a:schemeClr val="tx1"/>
              </a:buClr>
            </a:pPr>
            <a:r>
              <a:rPr lang="en-US" altLang="ja-JP" dirty="0"/>
              <a:t>Comments welcome!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Contributors:</a:t>
            </a:r>
            <a:br>
              <a:rPr lang="en-US" altLang="ja-JP" dirty="0"/>
            </a:br>
            <a:endParaRPr lang="en-US" altLang="ja-JP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6EEBAC-7CF4-F0BA-0ABD-AAE6D2E2CF9C}"/>
              </a:ext>
            </a:extLst>
          </p:cNvPr>
          <p:cNvSpPr txBox="1"/>
          <p:nvPr/>
        </p:nvSpPr>
        <p:spPr>
          <a:xfrm>
            <a:off x="1403648" y="3140968"/>
            <a:ext cx="4176464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+mj-lt"/>
              </a:rPr>
              <a:t>Tomotada Akutsu</a:t>
            </a:r>
          </a:p>
          <a:p>
            <a:r>
              <a:rPr lang="ja-JP" altLang="en-US" sz="2400" dirty="0">
                <a:latin typeface="+mj-lt"/>
              </a:rPr>
              <a:t>Masaki Ando</a:t>
            </a:r>
          </a:p>
          <a:p>
            <a:r>
              <a:rPr lang="ja-JP" altLang="en-US" sz="2400" dirty="0">
                <a:latin typeface="+mj-lt"/>
              </a:rPr>
              <a:t>Rishabh Bajpai</a:t>
            </a:r>
          </a:p>
          <a:p>
            <a:r>
              <a:rPr lang="ja-JP" altLang="en-US" sz="2400" dirty="0">
                <a:latin typeface="+mj-lt"/>
              </a:rPr>
              <a:t>Marc Eisenmann</a:t>
            </a:r>
          </a:p>
          <a:p>
            <a:r>
              <a:rPr lang="ja-JP" altLang="en-US" sz="2400" dirty="0">
                <a:latin typeface="+mj-lt"/>
              </a:rPr>
              <a:t>Kentaro Komori</a:t>
            </a:r>
          </a:p>
          <a:p>
            <a:r>
              <a:rPr lang="ja-JP" altLang="en-US" sz="2400" dirty="0">
                <a:latin typeface="+mj-lt"/>
              </a:rPr>
              <a:t>Ray-Kuang Lee</a:t>
            </a:r>
          </a:p>
          <a:p>
            <a:r>
              <a:rPr lang="ja-JP" altLang="en-US" sz="2400" dirty="0">
                <a:latin typeface="+mj-lt"/>
              </a:rPr>
              <a:t>Yuta Michimura</a:t>
            </a:r>
          </a:p>
          <a:p>
            <a:r>
              <a:rPr lang="ja-JP" altLang="en-US" sz="2400" dirty="0">
                <a:latin typeface="+mj-lt"/>
              </a:rPr>
              <a:t>Kohei Mitsuhashi</a:t>
            </a:r>
          </a:p>
          <a:p>
            <a:r>
              <a:rPr lang="ja-JP" altLang="en-US" sz="2400" dirty="0">
                <a:latin typeface="+mj-lt"/>
              </a:rPr>
              <a:t>Jyotirmaya Mohanta</a:t>
            </a:r>
          </a:p>
          <a:p>
            <a:r>
              <a:rPr lang="ja-JP" altLang="en-US" sz="2400" dirty="0">
                <a:latin typeface="+mj-lt"/>
              </a:rPr>
              <a:t>Michael Page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0F2845-301F-6988-8A83-744627B2614F}"/>
              </a:ext>
            </a:extLst>
          </p:cNvPr>
          <p:cNvSpPr txBox="1"/>
          <p:nvPr/>
        </p:nvSpPr>
        <p:spPr>
          <a:xfrm>
            <a:off x="4572000" y="2780928"/>
            <a:ext cx="3456384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dirty="0" err="1">
                <a:latin typeface="+mj-lt"/>
              </a:rPr>
              <a:t>Yohei</a:t>
            </a:r>
            <a:r>
              <a:rPr lang="en-US" altLang="ja-JP" sz="2400" dirty="0">
                <a:latin typeface="+mj-lt"/>
              </a:rPr>
              <a:t> Nishino</a:t>
            </a:r>
          </a:p>
          <a:p>
            <a:r>
              <a:rPr lang="en-US" altLang="ja-JP" sz="2400" dirty="0" err="1">
                <a:latin typeface="+mj-lt"/>
              </a:rPr>
              <a:t>Munetake</a:t>
            </a:r>
            <a:r>
              <a:rPr lang="en-US" altLang="ja-JP" sz="2400" dirty="0">
                <a:latin typeface="+mj-lt"/>
              </a:rPr>
              <a:t> Otsuka</a:t>
            </a:r>
          </a:p>
          <a:p>
            <a:r>
              <a:rPr lang="en-US" altLang="ja-JP" sz="2400" dirty="0">
                <a:latin typeface="+mj-lt"/>
              </a:rPr>
              <a:t>Atsushi Nishizawa</a:t>
            </a:r>
          </a:p>
          <a:p>
            <a:r>
              <a:rPr lang="en-US" altLang="ja-JP" sz="2400" dirty="0">
                <a:latin typeface="+mj-lt"/>
              </a:rPr>
              <a:t>Shalika Singh</a:t>
            </a:r>
          </a:p>
          <a:p>
            <a:r>
              <a:rPr lang="en-US" altLang="ja-JP" sz="2400" dirty="0">
                <a:latin typeface="+mj-lt"/>
              </a:rPr>
              <a:t>Kentaro </a:t>
            </a:r>
            <a:r>
              <a:rPr lang="en-US" altLang="ja-JP" sz="2400" dirty="0" err="1">
                <a:latin typeface="+mj-lt"/>
              </a:rPr>
              <a:t>Somiya</a:t>
            </a:r>
            <a:endParaRPr lang="en-US" altLang="ja-JP" sz="2400" dirty="0">
              <a:latin typeface="+mj-lt"/>
            </a:endParaRPr>
          </a:p>
          <a:p>
            <a:r>
              <a:rPr lang="en-US" altLang="ja-JP" sz="2400" dirty="0">
                <a:latin typeface="+mj-lt"/>
              </a:rPr>
              <a:t>Ryosuke Sugimoto</a:t>
            </a:r>
          </a:p>
          <a:p>
            <a:r>
              <a:rPr lang="en-US" altLang="ja-JP" sz="2400" dirty="0">
                <a:latin typeface="+mj-lt"/>
              </a:rPr>
              <a:t>Masahide Tamaki</a:t>
            </a:r>
          </a:p>
          <a:p>
            <a:r>
              <a:rPr lang="en-US" altLang="ja-JP" sz="2400" dirty="0">
                <a:latin typeface="+mj-lt"/>
              </a:rPr>
              <a:t>Satoshi </a:t>
            </a:r>
            <a:r>
              <a:rPr lang="en-US" altLang="ja-JP" sz="2400" dirty="0" err="1">
                <a:latin typeface="+mj-lt"/>
              </a:rPr>
              <a:t>Tanioka</a:t>
            </a:r>
            <a:endParaRPr lang="en-US" altLang="ja-JP" sz="2400" dirty="0">
              <a:latin typeface="+mj-lt"/>
            </a:endParaRPr>
          </a:p>
          <a:p>
            <a:r>
              <a:rPr lang="en-US" altLang="ja-JP" sz="2400" dirty="0" err="1">
                <a:latin typeface="+mj-lt"/>
              </a:rPr>
              <a:t>Haoyu</a:t>
            </a:r>
            <a:r>
              <a:rPr lang="en-US" altLang="ja-JP" sz="2400" dirty="0">
                <a:latin typeface="+mj-lt"/>
              </a:rPr>
              <a:t> Wang</a:t>
            </a:r>
          </a:p>
          <a:p>
            <a:r>
              <a:rPr lang="en-US" altLang="ja-JP" sz="2400" dirty="0">
                <a:latin typeface="+mj-lt"/>
              </a:rPr>
              <a:t>Kazuhiro Yamamoto</a:t>
            </a:r>
          </a:p>
          <a:p>
            <a:r>
              <a:rPr lang="en-US" altLang="ja-JP" sz="2400" dirty="0" err="1">
                <a:latin typeface="+mj-lt"/>
              </a:rPr>
              <a:t>Takaaki</a:t>
            </a:r>
            <a:r>
              <a:rPr lang="en-US" altLang="ja-JP" sz="2400" dirty="0">
                <a:latin typeface="+mj-lt"/>
              </a:rPr>
              <a:t> </a:t>
            </a:r>
            <a:r>
              <a:rPr lang="en-US" altLang="ja-JP" sz="2400" dirty="0" err="1">
                <a:latin typeface="+mj-lt"/>
              </a:rPr>
              <a:t>Yokozawa</a:t>
            </a:r>
            <a:endParaRPr lang="ja-JP" altLang="en-US" sz="2400" dirty="0">
              <a:latin typeface="+mj-lt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20993EB6-17C1-B7A9-0E30-BC6AD26BF75E}"/>
              </a:ext>
            </a:extLst>
          </p:cNvPr>
          <p:cNvSpPr txBox="1">
            <a:spLocks/>
          </p:cNvSpPr>
          <p:nvPr/>
        </p:nvSpPr>
        <p:spPr bwMode="auto">
          <a:xfrm>
            <a:off x="6804248" y="1987351"/>
            <a:ext cx="1800200" cy="4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ja-JP" sz="2400" dirty="0">
                <a:solidFill>
                  <a:srgbClr val="005C43"/>
                </a:solidFill>
                <a:cs typeface="Helvetica" panose="020B0604020202020204" pitchFamily="34" charset="0"/>
              </a:rPr>
              <a:t>paperless!</a:t>
            </a:r>
          </a:p>
        </p:txBody>
      </p:sp>
    </p:spTree>
    <p:extLst>
      <p:ext uri="{BB962C8B-B14F-4D97-AF65-F5344CB8AC3E}">
        <p14:creationId xmlns:p14="http://schemas.microsoft.com/office/powerpoint/2010/main" val="2195227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18ADA752-AD7E-9AA8-BB36-F2548293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439214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4400" dirty="0"/>
              <a:t>KAGRA Instrument Science White Paper 2024 is released</a:t>
            </a:r>
          </a:p>
          <a:p>
            <a:pPr>
              <a:buClr>
                <a:schemeClr val="tx1"/>
              </a:buClr>
            </a:pPr>
            <a:r>
              <a:rPr lang="en-US" altLang="ja-JP" sz="4400" dirty="0"/>
              <a:t>Any comments welcomed</a:t>
            </a:r>
          </a:p>
          <a:p>
            <a:pPr>
              <a:buClr>
                <a:schemeClr val="tx1"/>
              </a:buClr>
            </a:pPr>
            <a:r>
              <a:rPr lang="en-US" altLang="ja-JP" sz="4400" dirty="0"/>
              <a:t>Welcome to join </a:t>
            </a:r>
            <a:r>
              <a:rPr lang="en-US" altLang="ja-JP" sz="4400" dirty="0">
                <a:hlinkClick r:id="rId2"/>
              </a:rPr>
              <a:t>FSC</a:t>
            </a:r>
            <a:r>
              <a:rPr lang="ja-JP" altLang="en-US" sz="4400" dirty="0"/>
              <a:t> </a:t>
            </a:r>
            <a:r>
              <a:rPr lang="en-US" altLang="ja-JP" sz="4400" dirty="0"/>
              <a:t>or</a:t>
            </a:r>
            <a:r>
              <a:rPr lang="ja-JP" altLang="en-US" sz="4400" dirty="0"/>
              <a:t> </a:t>
            </a:r>
            <a:r>
              <a:rPr lang="en-US" altLang="ja-JP" sz="4400" dirty="0">
                <a:hlinkClick r:id="rId3"/>
              </a:rPr>
              <a:t>FWG</a:t>
            </a:r>
            <a:endParaRPr lang="en-US" altLang="ja-JP" sz="4400" dirty="0"/>
          </a:p>
          <a:p>
            <a:pPr>
              <a:buClr>
                <a:schemeClr val="tx1"/>
              </a:buClr>
            </a:pPr>
            <a:endParaRPr lang="en-US" altLang="ja-JP" sz="4400" dirty="0"/>
          </a:p>
          <a:p>
            <a:pPr>
              <a:buClr>
                <a:schemeClr val="tx1"/>
              </a:buClr>
            </a:pPr>
            <a:r>
              <a:rPr lang="en-US" altLang="ja-JP" sz="4400" dirty="0">
                <a:hlinkClick r:id="rId4"/>
              </a:rPr>
              <a:t>FWG 4</a:t>
            </a:r>
            <a:r>
              <a:rPr lang="en-US" altLang="ja-JP" sz="4400" baseline="30000" dirty="0">
                <a:hlinkClick r:id="rId4"/>
              </a:rPr>
              <a:t>th</a:t>
            </a:r>
            <a:r>
              <a:rPr lang="en-US" altLang="ja-JP" sz="4400" dirty="0">
                <a:hlinkClick r:id="rId4"/>
              </a:rPr>
              <a:t> open meeting</a:t>
            </a:r>
            <a:r>
              <a:rPr lang="en-US" altLang="ja-JP" sz="4400" dirty="0"/>
              <a:t> on December 19 @ </a:t>
            </a:r>
            <a:r>
              <a:rPr lang="en-US" altLang="ja-JP" sz="4400" dirty="0" err="1"/>
              <a:t>Ookayama</a:t>
            </a:r>
            <a:endParaRPr lang="en-US" altLang="ja-JP" sz="44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7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2A859-DA95-B9E3-0DC1-E4EEB4737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部屋の中で椅子に座っている人々&#10;&#10;低い精度で自動的に生成された説明">
            <a:extLst>
              <a:ext uri="{FF2B5EF4-FFF2-40B4-BE49-F238E27FC236}">
                <a16:creationId xmlns:a16="http://schemas.microsoft.com/office/drawing/2014/main" id="{FDDC96A9-F77E-031F-ECB6-7A0210CCF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0"/>
            <a:ext cx="6096000" cy="4572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83CF264-8063-CB83-BBD0-07FE8521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 Writing Workshop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A17AFB7-ED56-9C0D-D88D-7F342AD0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Oct 2-3, 2024 @ Hiroshima University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Thanks to Nishizawa-</a:t>
            </a:r>
            <a:r>
              <a:rPr lang="en-US" altLang="ja-JP" dirty="0" err="1"/>
              <a:t>san</a:t>
            </a:r>
            <a:r>
              <a:rPr lang="en-US" altLang="ja-JP" dirty="0"/>
              <a:t> and ASPIRE-GW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CEC477ED-9F1D-3B7C-281B-C9797BD1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7" name="Picture 2" descr="JST ASPIRE (@JST_ASPIRE) / X">
            <a:extLst>
              <a:ext uri="{FF2B5EF4-FFF2-40B4-BE49-F238E27FC236}">
                <a16:creationId xmlns:a16="http://schemas.microsoft.com/office/drawing/2014/main" id="{8043CA7D-C158-968A-E442-9A5CE839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3" y="236673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レストランのテーブルに座っている男性たち&#10;&#10;中程度の精度で自動的に生成された説明">
            <a:extLst>
              <a:ext uri="{FF2B5EF4-FFF2-40B4-BE49-F238E27FC236}">
                <a16:creationId xmlns:a16="http://schemas.microsoft.com/office/drawing/2014/main" id="{2FA4D304-203F-9765-1BC6-4D0EE5729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6979"/>
            <a:ext cx="3107326" cy="23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7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C36DD-C6E2-0FD6-CDEE-1C55F9AAF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B61684-85AE-84C2-4A67-0D840FEC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 Science White Paper 2024</a:t>
            </a:r>
            <a:endParaRPr lang="ja-JP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0D82E85B-BE40-1BD5-C258-89BBC329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AutoNum type="arabicPeriod"/>
            </a:pPr>
            <a:r>
              <a:rPr lang="en-US" altLang="ja-JP" b="1" dirty="0"/>
              <a:t>Executive Summary</a:t>
            </a:r>
          </a:p>
          <a:p>
            <a:pPr marL="514350" indent="-514350">
              <a:buClr>
                <a:schemeClr val="tx1"/>
              </a:buClr>
              <a:buAutoNum type="arabicPeriod"/>
            </a:pPr>
            <a:r>
              <a:rPr lang="en-US" altLang="ja-JP" b="1" dirty="0"/>
              <a:t>Introduction</a:t>
            </a:r>
            <a:br>
              <a:rPr lang="en-US" altLang="ja-JP" dirty="0"/>
            </a:br>
            <a:r>
              <a:rPr lang="en-US" altLang="ja-JP" sz="2800" dirty="0"/>
              <a:t>- History from FPC white paper 2019</a:t>
            </a:r>
            <a:br>
              <a:rPr lang="en-US" altLang="ja-JP" sz="2800" dirty="0"/>
            </a:br>
            <a:r>
              <a:rPr lang="en-US" altLang="ja-JP" sz="2800" dirty="0"/>
              <a:t>- Focus on post-O5 and beyond</a:t>
            </a:r>
          </a:p>
          <a:p>
            <a:pPr marL="514350" indent="-514350">
              <a:buClr>
                <a:schemeClr val="tx1"/>
              </a:buClr>
              <a:buAutoNum type="arabicPeriod"/>
            </a:pPr>
            <a:r>
              <a:rPr lang="en-US" altLang="ja-JP" b="1" dirty="0"/>
              <a:t>Survey of Current Technologies</a:t>
            </a:r>
            <a:br>
              <a:rPr lang="en-US" altLang="ja-JP" dirty="0"/>
            </a:br>
            <a:r>
              <a:rPr lang="en-US" altLang="ja-JP" sz="2800" dirty="0"/>
              <a:t>- Over 60 technologies</a:t>
            </a:r>
            <a:br>
              <a:rPr lang="en-US" altLang="ja-JP" sz="2800" dirty="0"/>
            </a:br>
            <a:r>
              <a:rPr lang="en-US" altLang="ja-JP" sz="2800" dirty="0"/>
              <a:t>- Feasibility score: 0-5</a:t>
            </a:r>
          </a:p>
          <a:p>
            <a:pPr marL="514350" indent="-514350">
              <a:buClr>
                <a:schemeClr val="tx1"/>
              </a:buClr>
              <a:buAutoNum type="arabicPeriod"/>
            </a:pPr>
            <a:r>
              <a:rPr lang="en-US" altLang="ja-JP" b="1" dirty="0"/>
              <a:t>Possible Upgrade Plans</a:t>
            </a:r>
            <a:br>
              <a:rPr lang="en-US" altLang="ja-JP" dirty="0"/>
            </a:br>
            <a:r>
              <a:rPr lang="en-US" altLang="ja-JP" sz="2800" dirty="0"/>
              <a:t>- Summary of outstanding issues</a:t>
            </a:r>
            <a:br>
              <a:rPr lang="en-US" altLang="ja-JP" sz="2800" dirty="0"/>
            </a:br>
            <a:r>
              <a:rPr lang="en-US" altLang="ja-JP" sz="2800" dirty="0"/>
              <a:t>- Example upgrade plans (LF, HF, BB)</a:t>
            </a:r>
            <a:endParaRPr lang="en-US" altLang="ja-JP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B05CB825-6633-7982-E982-EDD27B0B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0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CC547-8C50-022F-187D-CFDCBBCAF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9737A17-43ED-2055-7577-6C9A3941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23" y="0"/>
            <a:ext cx="7336133" cy="6858000"/>
          </a:xfrm>
          <a:prstGeom prst="rect">
            <a:avLst/>
          </a:prstGeom>
        </p:spPr>
      </p:pic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D40A08B4-FC29-F51F-4080-48A7A875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50BBF5A5-F5B4-5C7C-FD6B-91643B9A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05979" y="2857498"/>
            <a:ext cx="6858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Summary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13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1784-F56F-CCC1-BBEA-8D58C072B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829FE0AE-5091-98F1-B74A-D55779E8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1411BD3F-94D4-7031-80EA-9435F5FC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24"/>
            <a:ext cx="5848004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Score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3674FB-1FE7-96A1-4653-F0862F4A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04" y="-1"/>
            <a:ext cx="3342274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B0E47D-5BF0-C321-A175-A5677A5E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7478"/>
            <a:ext cx="5436096" cy="3290522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C620A3C-FFC1-F2A0-FA18-FF9C5765227E}"/>
              </a:ext>
            </a:extLst>
          </p:cNvPr>
          <p:cNvCxnSpPr>
            <a:cxnSpLocks/>
          </p:cNvCxnSpPr>
          <p:nvPr/>
        </p:nvCxnSpPr>
        <p:spPr>
          <a:xfrm flipH="1">
            <a:off x="5436096" y="14124"/>
            <a:ext cx="411908" cy="355335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60D4CCE-63A7-5CAE-60C1-4B9668E332F4}"/>
              </a:ext>
            </a:extLst>
          </p:cNvPr>
          <p:cNvCxnSpPr>
            <a:cxnSpLocks/>
          </p:cNvCxnSpPr>
          <p:nvPr/>
        </p:nvCxnSpPr>
        <p:spPr>
          <a:xfrm flipH="1">
            <a:off x="5436096" y="1988840"/>
            <a:ext cx="411908" cy="488328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コンテンツ プレースホルダ 2">
            <a:extLst>
              <a:ext uri="{FF2B5EF4-FFF2-40B4-BE49-F238E27FC236}">
                <a16:creationId xmlns:a16="http://schemas.microsoft.com/office/drawing/2014/main" id="{00291465-D0CE-8AD6-4636-B7F631E7C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439214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Relevance score: 0-2 for</a:t>
            </a:r>
            <a:br>
              <a:rPr lang="en-US" altLang="ja-JP" sz="2800" dirty="0"/>
            </a:br>
            <a:r>
              <a:rPr lang="en-US" altLang="ja-JP" sz="2800" dirty="0"/>
              <a:t>LF, HF, BB, stability, accuracy</a:t>
            </a:r>
            <a:br>
              <a:rPr lang="en-US" altLang="ja-JP" sz="2800" dirty="0"/>
            </a:br>
            <a:r>
              <a:rPr lang="en-US" altLang="ja-JP" sz="2800" dirty="0"/>
              <a:t>improvements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Relevance x Feasibility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Averaged over technologies</a:t>
            </a:r>
          </a:p>
        </p:txBody>
      </p:sp>
    </p:spTree>
    <p:extLst>
      <p:ext uri="{BB962C8B-B14F-4D97-AF65-F5344CB8AC3E}">
        <p14:creationId xmlns:p14="http://schemas.microsoft.com/office/powerpoint/2010/main" val="179117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F9A15-76C1-63C0-7885-62246B65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5">
            <a:extLst>
              <a:ext uri="{FF2B5EF4-FFF2-40B4-BE49-F238E27FC236}">
                <a16:creationId xmlns:a16="http://schemas.microsoft.com/office/drawing/2014/main" id="{CC8CF0E2-0E22-A303-4043-7D2902B8D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6013"/>
            <a:ext cx="4476266" cy="33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DEFC0D36-7347-BA1E-8FA3-B8F263CD8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90173"/>
            <a:ext cx="3463280" cy="246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9B82F0B-2F06-632C-C17C-B55B6D9B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Plans by Swarm Intelligence</a:t>
            </a:r>
            <a:endParaRPr lang="ja-JP" alt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78EE976-E57C-14B5-E2CC-BDF72B225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Interferometer parameters are tuned with </a:t>
            </a:r>
            <a:r>
              <a:rPr lang="en-US" altLang="ja-JP" dirty="0">
                <a:solidFill>
                  <a:srgbClr val="FF0000"/>
                </a:solidFill>
              </a:rPr>
              <a:t>particle swarm optimization</a:t>
            </a:r>
            <a:r>
              <a:rPr lang="en-US" altLang="ja-JP" dirty="0"/>
              <a:t> to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altLang="ja-JP" sz="2800" b="1" dirty="0"/>
              <a:t>  - LF plans</a:t>
            </a:r>
            <a:br>
              <a:rPr lang="en-US" altLang="ja-JP" sz="2800" dirty="0"/>
            </a:br>
            <a:r>
              <a:rPr lang="en-US" altLang="ja-JP" sz="2400" dirty="0"/>
              <a:t>      maximize 100-100 range</a:t>
            </a:r>
            <a:br>
              <a:rPr lang="en-US" altLang="ja-JP" sz="2800" dirty="0"/>
            </a:br>
            <a:r>
              <a:rPr lang="en-US" altLang="ja-JP" sz="2800" b="1" dirty="0"/>
              <a:t>  - HF plans</a:t>
            </a:r>
            <a:br>
              <a:rPr lang="en-US" altLang="ja-JP" sz="2800" dirty="0"/>
            </a:br>
            <a:r>
              <a:rPr lang="en-US" altLang="ja-JP" sz="2400" dirty="0"/>
              <a:t>      minimize BNS sky localization error</a:t>
            </a:r>
            <a:br>
              <a:rPr lang="en-US" altLang="ja-JP" sz="2400" dirty="0"/>
            </a:br>
            <a:r>
              <a:rPr lang="en-US" altLang="ja-JP" sz="2400" dirty="0"/>
              <a:t>      or</a:t>
            </a:r>
            <a:br>
              <a:rPr lang="en-US" altLang="ja-JP" sz="2400" dirty="0"/>
            </a:br>
            <a:r>
              <a:rPr lang="en-US" altLang="ja-JP" sz="2400" dirty="0"/>
              <a:t>      deep dip above kHz</a:t>
            </a:r>
            <a:br>
              <a:rPr lang="en-US" altLang="ja-JP" sz="2800" dirty="0"/>
            </a:br>
            <a:r>
              <a:rPr lang="en-US" altLang="ja-JP" sz="2800" b="1" dirty="0"/>
              <a:t>  - BB plans</a:t>
            </a:r>
            <a:br>
              <a:rPr lang="en-US" altLang="ja-JP" sz="2800" dirty="0"/>
            </a:br>
            <a:r>
              <a:rPr lang="en-US" altLang="ja-JP" sz="2400" dirty="0"/>
              <a:t>      maximize 1.4-1.4 range</a:t>
            </a:r>
            <a:endParaRPr lang="en-US" altLang="ja-JP" sz="28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09B20AE2-1BA3-85F7-FC8E-4FF9151E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014188-BB42-B9CC-0E95-6FF7A4B07EE0}"/>
              </a:ext>
            </a:extLst>
          </p:cNvPr>
          <p:cNvSpPr/>
          <p:nvPr/>
        </p:nvSpPr>
        <p:spPr>
          <a:xfrm>
            <a:off x="179512" y="6237312"/>
            <a:ext cx="323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+mn-lt"/>
              </a:rPr>
              <a:t>YM+, </a:t>
            </a:r>
            <a:r>
              <a:rPr lang="en-US" altLang="ja-JP" dirty="0">
                <a:latin typeface="+mn-lt"/>
                <a:hlinkClick r:id="rId4"/>
              </a:rPr>
              <a:t>PRD </a:t>
            </a:r>
            <a:r>
              <a:rPr lang="en-US" altLang="ja-JP" b="1" dirty="0">
                <a:latin typeface="+mn-lt"/>
                <a:hlinkClick r:id="rId4"/>
              </a:rPr>
              <a:t>97</a:t>
            </a:r>
            <a:r>
              <a:rPr lang="en-US" altLang="ja-JP" dirty="0">
                <a:latin typeface="+mn-lt"/>
                <a:hlinkClick r:id="rId4"/>
              </a:rPr>
              <a:t>, 122003 (2018)</a:t>
            </a:r>
            <a:endParaRPr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478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346BF-C471-E7CC-1279-1485C8B88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6CBDC1EE-FBE9-CF3B-DDC2-20A2B5DB7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4" y="2688328"/>
            <a:ext cx="5815596" cy="41696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7C4C5EE-D0D0-4386-98E8-953EDB69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Default </a:t>
            </a:r>
            <a:r>
              <a:rPr lang="en-US" altLang="ja-JP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bKAGRA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 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55C0D855-F3E4-EC75-447D-0126E23D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3759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/>
              <a:t>Default </a:t>
            </a:r>
            <a:r>
              <a:rPr lang="en-US" altLang="ja-JP" dirty="0" err="1"/>
              <a:t>bKAGRA</a:t>
            </a:r>
            <a:r>
              <a:rPr lang="en-US" altLang="ja-JP" dirty="0"/>
              <a:t>: Detuned RSE</a:t>
            </a:r>
          </a:p>
          <a:p>
            <a:pPr>
              <a:buClr>
                <a:schemeClr val="tx1"/>
              </a:buClr>
            </a:pPr>
            <a:r>
              <a:rPr lang="en-US" altLang="ja-JP" dirty="0"/>
              <a:t>NOTE: not all the requirements to achieve these fundamental noises are </a:t>
            </a:r>
            <a:r>
              <a:rPr lang="en-US" altLang="ja-JP" dirty="0">
                <a:solidFill>
                  <a:srgbClr val="FF0000"/>
                </a:solidFill>
              </a:rPr>
              <a:t>still not yet achieved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sz="2000" dirty="0"/>
              <a:t>e.g.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- suspension loss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-4</a:t>
            </a:r>
            <a:r>
              <a:rPr lang="en-US" altLang="ja-JP" sz="2000" dirty="0">
                <a:solidFill>
                  <a:srgbClr val="FF0000"/>
                </a:solidFill>
              </a:rPr>
              <a:t> to 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-5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/>
              <a:t>instead of 2x10</a:t>
            </a:r>
            <a:r>
              <a:rPr lang="en-US" altLang="ja-JP" sz="2000" baseline="30000" dirty="0"/>
              <a:t>-7</a:t>
            </a:r>
            <a:br>
              <a:rPr lang="en-US" altLang="ja-JP" sz="2000" baseline="30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- substrate loss 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-6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/>
              <a:t>instead of 10</a:t>
            </a:r>
            <a:r>
              <a:rPr lang="en-US" altLang="ja-JP" sz="2000" baseline="30000" dirty="0"/>
              <a:t>-8</a:t>
            </a:r>
            <a:br>
              <a:rPr lang="en-US" altLang="ja-JP" sz="2000" baseline="30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- blade spring loss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4x10</a:t>
            </a:r>
            <a:r>
              <a:rPr lang="en-US" altLang="ja-JP" sz="2000" baseline="30000" dirty="0">
                <a:solidFill>
                  <a:srgbClr val="FF0000"/>
                </a:solidFill>
              </a:rPr>
              <a:t>-5</a:t>
            </a:r>
            <a:br>
              <a:rPr lang="en-US" altLang="ja-JP" sz="2000" baseline="30000" dirty="0">
                <a:solidFill>
                  <a:srgbClr val="FF0000"/>
                </a:solidFill>
              </a:rPr>
            </a:br>
            <a:r>
              <a:rPr lang="en-US" altLang="ja-JP" sz="2000" dirty="0"/>
              <a:t>instead of 7x10</a:t>
            </a:r>
            <a:r>
              <a:rPr lang="en-US" altLang="ja-JP" sz="2000" baseline="30000" dirty="0"/>
              <a:t>-7</a:t>
            </a:r>
            <a:br>
              <a:rPr lang="en-US" altLang="ja-JP" sz="2000" baseline="30000" dirty="0">
                <a:solidFill>
                  <a:srgbClr val="FF0000"/>
                </a:solidFill>
              </a:rPr>
            </a:br>
            <a:r>
              <a:rPr lang="en-US" altLang="ja-JP" sz="2000" dirty="0"/>
              <a:t>- optical losses still</a:t>
            </a:r>
            <a:br>
              <a:rPr lang="en-US" altLang="ja-JP" sz="2000" dirty="0"/>
            </a:br>
            <a:r>
              <a:rPr lang="en-US" altLang="ja-JP" sz="2000" dirty="0"/>
              <a:t>higher by ~ x2</a:t>
            </a:r>
            <a:endParaRPr lang="en-US" altLang="ja-JP" sz="2400" baseline="300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70717A43-4C2E-FA67-057E-79DD9DA7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91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rnational (Helvetica)">
      <a:majorFont>
        <a:latin typeface="Helvetica"/>
        <a:ea typeface="HG丸ｺﾞｼｯｸM-PRO"/>
        <a:cs typeface=""/>
      </a:majorFont>
      <a:minorFont>
        <a:latin typeface="Helvetica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headEnd type="none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wrap="square" rtlCol="0">
        <a:spAutoFit/>
      </a:bodyPr>
      <a:lstStyle>
        <a:defPPr algn="ctr">
          <a:defRPr kumimoji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43863</TotalTime>
  <Words>1209</Words>
  <Application>Microsoft Office PowerPoint</Application>
  <PresentationFormat>画面に合わせる (4:3)</PresentationFormat>
  <Paragraphs>201</Paragraphs>
  <Slides>30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5" baseType="lpstr">
      <vt:lpstr>Meiryo UI</vt:lpstr>
      <vt:lpstr>Arial</vt:lpstr>
      <vt:lpstr>Calibri</vt:lpstr>
      <vt:lpstr>Helvetica</vt:lpstr>
      <vt:lpstr>Office テーマ</vt:lpstr>
      <vt:lpstr>Release of  KAGRA Instrument Science  White Paper 2024 and  Proposal for Amending  Authorship Policy Regarding  Long-Term Experimental Activities</vt:lpstr>
      <vt:lpstr>FSC Activities</vt:lpstr>
      <vt:lpstr>Instrument Science White Paper 2024</vt:lpstr>
      <vt:lpstr>WP Writing Workshop</vt:lpstr>
      <vt:lpstr>Instrument Science White Paper 2024</vt:lpstr>
      <vt:lpstr>Executive Summary</vt:lpstr>
      <vt:lpstr>Technology Score</vt:lpstr>
      <vt:lpstr>Upgrade Plans by Swarm Intelligence</vt:lpstr>
      <vt:lpstr>Default bKAGRA Design Sensitivity</vt:lpstr>
      <vt:lpstr>With Current Mechanical Losses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Possible Upgrade Plans</vt:lpstr>
      <vt:lpstr>Lessons Learned</vt:lpstr>
      <vt:lpstr>PowerPoint プレゼンテーション</vt:lpstr>
      <vt:lpstr>Proposal to allow for  long term experimental activities for  KAGRA authorship</vt:lpstr>
      <vt:lpstr>Current Authorship Policy</vt:lpstr>
      <vt:lpstr>Amendment Proposal</vt:lpstr>
      <vt:lpstr>Summary Table for Authorship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Birefringence</dc:title>
  <dc:creator>yuta</dc:creator>
  <cp:lastModifiedBy>道村　唯太</cp:lastModifiedBy>
  <cp:revision>1830</cp:revision>
  <cp:lastPrinted>2020-11-23T15:01:38Z</cp:lastPrinted>
  <dcterms:created xsi:type="dcterms:W3CDTF">2010-03-08T07:48:03Z</dcterms:created>
  <dcterms:modified xsi:type="dcterms:W3CDTF">2024-12-18T00:37:50Z</dcterms:modified>
</cp:coreProperties>
</file>