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545" r:id="rId2"/>
    <p:sldId id="662" r:id="rId3"/>
    <p:sldId id="628" r:id="rId4"/>
    <p:sldId id="643" r:id="rId5"/>
    <p:sldId id="642" r:id="rId6"/>
    <p:sldId id="641" r:id="rId7"/>
    <p:sldId id="644" r:id="rId8"/>
    <p:sldId id="645" r:id="rId9"/>
    <p:sldId id="646" r:id="rId10"/>
    <p:sldId id="647" r:id="rId11"/>
    <p:sldId id="648" r:id="rId12"/>
    <p:sldId id="649" r:id="rId13"/>
    <p:sldId id="650" r:id="rId14"/>
    <p:sldId id="651" r:id="rId15"/>
    <p:sldId id="652" r:id="rId16"/>
    <p:sldId id="653" r:id="rId17"/>
    <p:sldId id="654" r:id="rId18"/>
    <p:sldId id="655" r:id="rId19"/>
    <p:sldId id="656" r:id="rId20"/>
    <p:sldId id="657" r:id="rId21"/>
    <p:sldId id="658" r:id="rId22"/>
    <p:sldId id="661" r:id="rId23"/>
    <p:sldId id="663" r:id="rId24"/>
    <p:sldId id="660" r:id="rId25"/>
    <p:sldId id="508" r:id="rId26"/>
    <p:sldId id="509" r:id="rId27"/>
    <p:sldId id="659" r:id="rId28"/>
    <p:sldId id="636" r:id="rId29"/>
  </p:sldIdLst>
  <p:sldSz cx="9144000" cy="6858000" type="screen4x3"/>
  <p:notesSz cx="9144000" cy="6858000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C43"/>
    <a:srgbClr val="FF00FF"/>
    <a:srgbClr val="72BE44"/>
    <a:srgbClr val="BEE396"/>
    <a:srgbClr val="00FF00"/>
    <a:srgbClr val="0000FF"/>
    <a:srgbClr val="92D050"/>
    <a:srgbClr val="4C85B6"/>
    <a:srgbClr val="DB5526"/>
    <a:srgbClr val="ECAA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197" autoAdjust="0"/>
    <p:restoredTop sz="95214" autoAdjust="0"/>
  </p:normalViewPr>
  <p:slideViewPr>
    <p:cSldViewPr>
      <p:cViewPr varScale="1">
        <p:scale>
          <a:sx n="64" d="100"/>
          <a:sy n="64" d="100"/>
        </p:scale>
        <p:origin x="903" y="3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1555" y="62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>
            <a:extLst>
              <a:ext uri="{FF2B5EF4-FFF2-40B4-BE49-F238E27FC236}">
                <a16:creationId xmlns:a16="http://schemas.microsoft.com/office/drawing/2014/main" id="{2B7E5DA1-1671-2F75-646A-84F5FB9ACA8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>
              <a:defRPr/>
            </a:pPr>
            <a:r>
              <a:rPr lang="en-US" altLang="ja-JP"/>
              <a:t>Confidential</a:t>
            </a:r>
            <a:r>
              <a:rPr lang="ja-JP" altLang="en-US"/>
              <a:t>（外部秘）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6FC8A618-1BAF-51D0-20EC-E4395ADB8B8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A22404C5-368A-3461-17E1-6670A9C21BF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87764A95-3D00-555F-DB36-71341255564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>
              <a:defRPr/>
            </a:pPr>
            <a:fld id="{6C44FABF-8DA2-4D90-8349-0F1FE853D26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>
            <a:extLst>
              <a:ext uri="{FF2B5EF4-FFF2-40B4-BE49-F238E27FC236}">
                <a16:creationId xmlns:a16="http://schemas.microsoft.com/office/drawing/2014/main" id="{2F5D2C26-AE2C-C30C-E651-ADF1B3096F8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F01E0AF7-D8E4-D105-2FFE-431A6243B84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E1D3C015-3DBA-4773-B086-0119376D8930}" type="datetimeFigureOut">
              <a:rPr lang="ja-JP" altLang="en-US"/>
              <a:pPr>
                <a:defRPr/>
              </a:pPr>
              <a:t>2024/12/17</a:t>
            </a:fld>
            <a:endParaRPr lang="ja-JP" altLang="en-US"/>
          </a:p>
        </p:txBody>
      </p:sp>
      <p:sp>
        <p:nvSpPr>
          <p:cNvPr id="4" name="スライド イメージ プレースホルダ 3">
            <a:extLst>
              <a:ext uri="{FF2B5EF4-FFF2-40B4-BE49-F238E27FC236}">
                <a16:creationId xmlns:a16="http://schemas.microsoft.com/office/drawing/2014/main" id="{9291A4E0-BCBA-E7EE-436E-65F1E23996D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 4">
            <a:extLst>
              <a:ext uri="{FF2B5EF4-FFF2-40B4-BE49-F238E27FC236}">
                <a16:creationId xmlns:a16="http://schemas.microsoft.com/office/drawing/2014/main" id="{A58F0BFA-7199-A5DC-1831-3B3B4368E2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35A5ACE1-B032-DBD1-2A56-96914D852FE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8C2E4613-B7B6-6D68-17B9-145B36F8C8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6A4411B-0436-4A04-A178-D1420158108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スライド イメージ プレースホルダ 1">
            <a:extLst>
              <a:ext uri="{FF2B5EF4-FFF2-40B4-BE49-F238E27FC236}">
                <a16:creationId xmlns:a16="http://schemas.microsoft.com/office/drawing/2014/main" id="{1B7EF5AB-A3F8-939C-6E12-751CD272C8A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ノート プレースホルダ 2">
            <a:extLst>
              <a:ext uri="{FF2B5EF4-FFF2-40B4-BE49-F238E27FC236}">
                <a16:creationId xmlns:a16="http://schemas.microsoft.com/office/drawing/2014/main" id="{1B943635-FCF0-51D4-F13D-D588C9FF10A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5124" name="スライド番号プレースホルダ 3">
            <a:extLst>
              <a:ext uri="{FF2B5EF4-FFF2-40B4-BE49-F238E27FC236}">
                <a16:creationId xmlns:a16="http://schemas.microsoft.com/office/drawing/2014/main" id="{BE2A1CEE-0990-B356-DB0A-30BE8BB633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</a:pPr>
            <a:fld id="{51315C33-1807-4E51-9ECC-4121EB007E05}" type="slidenum">
              <a:rPr lang="ja-JP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ja-JP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67AF82-7D38-1D99-5B20-9F8C3642F0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スライド イメージ プレースホルダ 1">
            <a:extLst>
              <a:ext uri="{FF2B5EF4-FFF2-40B4-BE49-F238E27FC236}">
                <a16:creationId xmlns:a16="http://schemas.microsoft.com/office/drawing/2014/main" id="{6BD4DD9D-E0A9-1A60-EFF1-03AF0EE3D4E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ノート プレースホルダ 2">
            <a:extLst>
              <a:ext uri="{FF2B5EF4-FFF2-40B4-BE49-F238E27FC236}">
                <a16:creationId xmlns:a16="http://schemas.microsoft.com/office/drawing/2014/main" id="{466C5A91-5A76-39D2-1064-470C9E9172C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5124" name="スライド番号プレースホルダ 3">
            <a:extLst>
              <a:ext uri="{FF2B5EF4-FFF2-40B4-BE49-F238E27FC236}">
                <a16:creationId xmlns:a16="http://schemas.microsoft.com/office/drawing/2014/main" id="{C0869CBC-D912-CC39-6D61-A31C85A000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</a:pPr>
            <a:fld id="{51315C33-1807-4E51-9ECC-4121EB007E05}" type="slidenum">
              <a:rPr lang="ja-JP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24</a:t>
            </a:fld>
            <a:endParaRPr lang="ja-JP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362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F1A28022-5699-72AC-9E49-8CB1E3083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2D5F9-2DFD-4C0D-857B-7723502A7FB3}" type="datetime1">
              <a:rPr lang="ja-JP" altLang="en-US"/>
              <a:pPr>
                <a:defRPr/>
              </a:pPr>
              <a:t>2024/12/17</a:t>
            </a:fld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473A917F-320C-E8D4-F721-1E0BEDDF3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EF368A4F-D814-81EE-F716-5B06584E3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EFA04-4062-4678-ACD3-01C4525BF7C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64327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653190C8-2166-34F0-CB32-665ACE2F0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431803-5668-4F01-A65A-182E82AC18CD}" type="datetime1">
              <a:rPr lang="ja-JP" altLang="en-US"/>
              <a:pPr>
                <a:defRPr/>
              </a:pPr>
              <a:t>2024/12/17</a:t>
            </a:fld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24FE2DEB-20D6-518E-E7D5-1BBD104CF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9D8B3527-844D-48E8-B572-96EBD4604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73C02-EC22-4A99-AACC-B0D0026DDC4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18203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5528B534-B71D-942B-2AE2-4B2A70FF3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60051D-8AB3-4CB4-A451-E9E2A400CAE0}" type="datetime1">
              <a:rPr lang="ja-JP" altLang="en-US"/>
              <a:pPr>
                <a:defRPr/>
              </a:pPr>
              <a:t>2024/12/17</a:t>
            </a:fld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00107B6A-3709-CED0-8D20-06F4C765B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11A0D2E5-364D-81F7-2212-67A634733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B46D2-752A-4B8D-BC1D-0C582588A98B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68814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9BBFF945-D80C-3D6F-E142-B0414723F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7DBC9-1CAF-4789-92B1-F18ABC2C222B}" type="datetime1">
              <a:rPr lang="ja-JP" altLang="en-US"/>
              <a:pPr>
                <a:defRPr/>
              </a:pPr>
              <a:t>2024/12/17</a:t>
            </a:fld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92EB9EBD-086D-308F-8D61-D7FAEE553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656FE9DF-E64A-751F-A5EC-67279E02F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C922D8-0FC4-4017-83F6-D5C6F4E7365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32805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E443DD6D-B900-204E-5C91-2A68785D8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EF23E-00D9-4553-83D6-AF65F0957605}" type="datetime1">
              <a:rPr lang="ja-JP" altLang="en-US"/>
              <a:pPr>
                <a:defRPr/>
              </a:pPr>
              <a:t>2024/12/17</a:t>
            </a:fld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3735935A-F7B2-09D1-7BDC-A9E6D4587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47EA7ED7-349D-DA41-092A-5C09877E3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4F813-2FA8-45C2-936A-D7D80785A64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84511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3">
            <a:extLst>
              <a:ext uri="{FF2B5EF4-FFF2-40B4-BE49-F238E27FC236}">
                <a16:creationId xmlns:a16="http://schemas.microsoft.com/office/drawing/2014/main" id="{EF0CDFF4-92A6-EF33-7D4C-A80C66E38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279090-C18E-4269-B9F0-63D6064AD825}" type="datetime1">
              <a:rPr lang="ja-JP" altLang="en-US"/>
              <a:pPr>
                <a:defRPr/>
              </a:pPr>
              <a:t>2024/12/17</a:t>
            </a:fld>
            <a:endParaRPr lang="ja-JP" altLang="en-US"/>
          </a:p>
        </p:txBody>
      </p:sp>
      <p:sp>
        <p:nvSpPr>
          <p:cNvPr id="6" name="フッター プレースホルダ 4">
            <a:extLst>
              <a:ext uri="{FF2B5EF4-FFF2-40B4-BE49-F238E27FC236}">
                <a16:creationId xmlns:a16="http://schemas.microsoft.com/office/drawing/2014/main" id="{2DC1428B-7EA7-00DC-D996-ABDE64A33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>
            <a:extLst>
              <a:ext uri="{FF2B5EF4-FFF2-40B4-BE49-F238E27FC236}">
                <a16:creationId xmlns:a16="http://schemas.microsoft.com/office/drawing/2014/main" id="{A84A564A-CD23-F108-F1DC-1924925AA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4D2844-1255-4451-B73D-6FF63BDF7C9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69695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3">
            <a:extLst>
              <a:ext uri="{FF2B5EF4-FFF2-40B4-BE49-F238E27FC236}">
                <a16:creationId xmlns:a16="http://schemas.microsoft.com/office/drawing/2014/main" id="{2AFC67E7-BE19-5C2F-0B59-FE88A5979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0956F5-ED67-498B-95AF-79F8C8D0A11D}" type="datetime1">
              <a:rPr lang="ja-JP" altLang="en-US"/>
              <a:pPr>
                <a:defRPr/>
              </a:pPr>
              <a:t>2024/12/17</a:t>
            </a:fld>
            <a:endParaRPr lang="ja-JP" altLang="en-US"/>
          </a:p>
        </p:txBody>
      </p:sp>
      <p:sp>
        <p:nvSpPr>
          <p:cNvPr id="8" name="フッター プレースホルダ 4">
            <a:extLst>
              <a:ext uri="{FF2B5EF4-FFF2-40B4-BE49-F238E27FC236}">
                <a16:creationId xmlns:a16="http://schemas.microsoft.com/office/drawing/2014/main" id="{52578AEC-5CE7-3EC5-15F5-59553F9C2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 5">
            <a:extLst>
              <a:ext uri="{FF2B5EF4-FFF2-40B4-BE49-F238E27FC236}">
                <a16:creationId xmlns:a16="http://schemas.microsoft.com/office/drawing/2014/main" id="{668BCCE3-536D-BE80-F3D5-8F8D2D3A6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47D42-A12F-4606-A0BA-4E83950E5EC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39784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3">
            <a:extLst>
              <a:ext uri="{FF2B5EF4-FFF2-40B4-BE49-F238E27FC236}">
                <a16:creationId xmlns:a16="http://schemas.microsoft.com/office/drawing/2014/main" id="{4F45578D-C800-1823-FD9C-2D5BAC791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FABE6-3E18-4129-BEBB-4A5731FDE764}" type="datetime1">
              <a:rPr lang="ja-JP" altLang="en-US"/>
              <a:pPr>
                <a:defRPr/>
              </a:pPr>
              <a:t>2024/12/17</a:t>
            </a:fld>
            <a:endParaRPr lang="ja-JP" altLang="en-US"/>
          </a:p>
        </p:txBody>
      </p:sp>
      <p:sp>
        <p:nvSpPr>
          <p:cNvPr id="4" name="フッター プレースホルダ 4">
            <a:extLst>
              <a:ext uri="{FF2B5EF4-FFF2-40B4-BE49-F238E27FC236}">
                <a16:creationId xmlns:a16="http://schemas.microsoft.com/office/drawing/2014/main" id="{F8D4EB1C-3B5A-F30B-3E93-64D2A1D19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5">
            <a:extLst>
              <a:ext uri="{FF2B5EF4-FFF2-40B4-BE49-F238E27FC236}">
                <a16:creationId xmlns:a16="http://schemas.microsoft.com/office/drawing/2014/main" id="{38914064-B5A5-7926-8515-45E0E4F98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A1D920-DAB1-4E9F-B4AB-3AE3E0A987B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18672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>
            <a:extLst>
              <a:ext uri="{FF2B5EF4-FFF2-40B4-BE49-F238E27FC236}">
                <a16:creationId xmlns:a16="http://schemas.microsoft.com/office/drawing/2014/main" id="{C0DB6183-FBEF-207F-58F3-C749455EA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7BBC8-781A-40B7-A14C-084233FF25F7}" type="datetime1">
              <a:rPr lang="ja-JP" altLang="en-US"/>
              <a:pPr>
                <a:defRPr/>
              </a:pPr>
              <a:t>2024/12/17</a:t>
            </a:fld>
            <a:endParaRPr lang="ja-JP" altLang="en-US"/>
          </a:p>
        </p:txBody>
      </p:sp>
      <p:sp>
        <p:nvSpPr>
          <p:cNvPr id="3" name="フッター プレースホルダ 4">
            <a:extLst>
              <a:ext uri="{FF2B5EF4-FFF2-40B4-BE49-F238E27FC236}">
                <a16:creationId xmlns:a16="http://schemas.microsoft.com/office/drawing/2014/main" id="{2C6E89E5-550B-D419-E4A3-FA144E4F4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 5">
            <a:extLst>
              <a:ext uri="{FF2B5EF4-FFF2-40B4-BE49-F238E27FC236}">
                <a16:creationId xmlns:a16="http://schemas.microsoft.com/office/drawing/2014/main" id="{68927A6A-7E97-ED9F-2976-3043D2329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70F6B-721B-4A49-8581-00A5519BC19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31279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>
            <a:extLst>
              <a:ext uri="{FF2B5EF4-FFF2-40B4-BE49-F238E27FC236}">
                <a16:creationId xmlns:a16="http://schemas.microsoft.com/office/drawing/2014/main" id="{BA8B4C00-56FB-9A99-B4BF-DC314D7CF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A78023-E5FE-4EB6-A3CD-2F4E83B19AF4}" type="datetime1">
              <a:rPr lang="ja-JP" altLang="en-US"/>
              <a:pPr>
                <a:defRPr/>
              </a:pPr>
              <a:t>2024/12/17</a:t>
            </a:fld>
            <a:endParaRPr lang="ja-JP" altLang="en-US"/>
          </a:p>
        </p:txBody>
      </p:sp>
      <p:sp>
        <p:nvSpPr>
          <p:cNvPr id="6" name="フッター プレースホルダ 4">
            <a:extLst>
              <a:ext uri="{FF2B5EF4-FFF2-40B4-BE49-F238E27FC236}">
                <a16:creationId xmlns:a16="http://schemas.microsoft.com/office/drawing/2014/main" id="{816F2E0F-2AA6-4863-7EF8-7B28DF3B5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>
            <a:extLst>
              <a:ext uri="{FF2B5EF4-FFF2-40B4-BE49-F238E27FC236}">
                <a16:creationId xmlns:a16="http://schemas.microsoft.com/office/drawing/2014/main" id="{2C8FB2DC-7A5E-2252-D5EE-894B9AD91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86A19F-EE3C-47AC-84F1-5CED8DF6F03B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50305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>
            <a:extLst>
              <a:ext uri="{FF2B5EF4-FFF2-40B4-BE49-F238E27FC236}">
                <a16:creationId xmlns:a16="http://schemas.microsoft.com/office/drawing/2014/main" id="{048BEF34-3BB0-566E-F497-F73BCDC8E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E17FF-9CF8-4CC4-9334-3BD7A29F4DA4}" type="datetime1">
              <a:rPr lang="ja-JP" altLang="en-US"/>
              <a:pPr>
                <a:defRPr/>
              </a:pPr>
              <a:t>2024/12/17</a:t>
            </a:fld>
            <a:endParaRPr lang="ja-JP" altLang="en-US"/>
          </a:p>
        </p:txBody>
      </p:sp>
      <p:sp>
        <p:nvSpPr>
          <p:cNvPr id="6" name="フッター プレースホルダ 4">
            <a:extLst>
              <a:ext uri="{FF2B5EF4-FFF2-40B4-BE49-F238E27FC236}">
                <a16:creationId xmlns:a16="http://schemas.microsoft.com/office/drawing/2014/main" id="{576E9954-D66D-19CB-F1D9-A6CBE3937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>
            <a:extLst>
              <a:ext uri="{FF2B5EF4-FFF2-40B4-BE49-F238E27FC236}">
                <a16:creationId xmlns:a16="http://schemas.microsoft.com/office/drawing/2014/main" id="{6C56C151-3011-E434-8373-6A187248B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633E2A-ECA6-459A-B5C2-A5BD55CD996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5116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 1">
            <a:extLst>
              <a:ext uri="{FF2B5EF4-FFF2-40B4-BE49-F238E27FC236}">
                <a16:creationId xmlns:a16="http://schemas.microsoft.com/office/drawing/2014/main" id="{1167FAD1-951F-DEF8-C69F-8614A036236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テキスト プレースホルダ 2">
            <a:extLst>
              <a:ext uri="{FF2B5EF4-FFF2-40B4-BE49-F238E27FC236}">
                <a16:creationId xmlns:a16="http://schemas.microsoft.com/office/drawing/2014/main" id="{7BE49AEF-3DA8-1D00-197B-7E4E34F6B99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6D3FBDCF-D5CA-25E4-10FB-3E6C3A9F09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CF2BDB0-B4C0-4481-ACA0-BEB7F5899CBB}" type="datetime1">
              <a:rPr lang="ja-JP" altLang="en-US"/>
              <a:pPr>
                <a:defRPr/>
              </a:pPr>
              <a:t>2024/12/17</a:t>
            </a:fld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AD7A9609-3432-8151-AB4C-7B9CD8D0B5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95F00E7C-93C6-E391-944D-1E76A87196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</a:lstStyle>
          <a:p>
            <a:pPr>
              <a:defRPr/>
            </a:pPr>
            <a:fld id="{78296813-D027-47D5-AB1A-22E623B9B73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Helvetica" pitchFamily="34" charset="0"/>
          <a:ea typeface="HG丸ｺﾞｼｯｸM-PRO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Helvetica" pitchFamily="34" charset="0"/>
          <a:ea typeface="HG丸ｺﾞｼｯｸM-PRO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Helvetica" pitchFamily="34" charset="0"/>
          <a:ea typeface="HG丸ｺﾞｼｯｸM-PRO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Helvetica" pitchFamily="34" charset="0"/>
          <a:ea typeface="HG丸ｺﾞｼｯｸM-PRO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gwdoc.icrr.u-tokyo.ac.jp/cgi-bin/DocDB/ShowDocument?docid=16309" TargetMode="External"/><Relationship Id="rId4" Type="http://schemas.openxmlformats.org/officeDocument/2006/relationships/hyperlink" Target="mailto:michimura@resceu.s.u-tokyo.ac.jp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fsc.org/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hyperlink" Target="https://shitte-erabo.net/fscproducts/fscmark/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gwdoc.icrr.u-tokyo.ac.jp/cgi-bin/private/DocDB/ShowDocument?docid=3490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gwdoc.icrr.u-tokyo.ac.jp/cgi-bin/DocDB/ShowDocument?docid=16182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2BE44">
            <a:alpha val="3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SC認証 | 用語集 | 株式会社折兼">
            <a:extLst>
              <a:ext uri="{FF2B5EF4-FFF2-40B4-BE49-F238E27FC236}">
                <a16:creationId xmlns:a16="http://schemas.microsoft.com/office/drawing/2014/main" id="{94EEC678-9E74-5504-BA6F-D36C520ADF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3" t="10678" r="5072" b="12859"/>
          <a:stretch/>
        </p:blipFill>
        <p:spPr bwMode="auto">
          <a:xfrm>
            <a:off x="0" y="4430499"/>
            <a:ext cx="4067944" cy="2427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タイトル 1">
            <a:extLst>
              <a:ext uri="{FF2B5EF4-FFF2-40B4-BE49-F238E27FC236}">
                <a16:creationId xmlns:a16="http://schemas.microsoft.com/office/drawing/2014/main" id="{A80EE6AA-8896-C903-4F7E-4616A134BF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124744"/>
            <a:ext cx="9144000" cy="324036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ja-JP" sz="4000" dirty="0">
                <a:solidFill>
                  <a:srgbClr val="72BE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Helvetica" pitchFamily="34" charset="0"/>
              </a:rPr>
              <a:t>Release of </a:t>
            </a:r>
            <a:br>
              <a:rPr lang="en-US" altLang="ja-JP" sz="4000" dirty="0">
                <a:solidFill>
                  <a:srgbClr val="72BE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Helvetica" pitchFamily="34" charset="0"/>
              </a:rPr>
            </a:br>
            <a:r>
              <a:rPr lang="en-US" altLang="ja-JP" b="1" dirty="0">
                <a:solidFill>
                  <a:srgbClr val="005C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Helvetica" pitchFamily="34" charset="0"/>
              </a:rPr>
              <a:t>KAGRA Instrument Science </a:t>
            </a:r>
            <a:br>
              <a:rPr lang="en-US" altLang="ja-JP" b="1" dirty="0">
                <a:solidFill>
                  <a:srgbClr val="005C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Helvetica" pitchFamily="34" charset="0"/>
              </a:rPr>
            </a:br>
            <a:r>
              <a:rPr lang="en-US" altLang="ja-JP" b="1" dirty="0">
                <a:solidFill>
                  <a:srgbClr val="005C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Helvetica" pitchFamily="34" charset="0"/>
              </a:rPr>
              <a:t>White Paper 2024 </a:t>
            </a:r>
            <a:r>
              <a:rPr lang="en-US" altLang="ja-JP" sz="4000" dirty="0">
                <a:solidFill>
                  <a:srgbClr val="72BE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Helvetica" pitchFamily="34" charset="0"/>
              </a:rPr>
              <a:t>and </a:t>
            </a:r>
            <a:br>
              <a:rPr lang="en-US" altLang="ja-JP" sz="4000" dirty="0">
                <a:solidFill>
                  <a:srgbClr val="72BE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Helvetica" pitchFamily="34" charset="0"/>
              </a:rPr>
            </a:br>
            <a:r>
              <a:rPr lang="en-US" altLang="ja-JP" sz="4000" dirty="0">
                <a:solidFill>
                  <a:srgbClr val="72BE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Helvetica" pitchFamily="34" charset="0"/>
              </a:rPr>
              <a:t>Proposal for Amending </a:t>
            </a:r>
            <a:br>
              <a:rPr lang="en-US" altLang="ja-JP" sz="4000" dirty="0">
                <a:solidFill>
                  <a:srgbClr val="72BE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Helvetica" pitchFamily="34" charset="0"/>
              </a:rPr>
            </a:br>
            <a:r>
              <a:rPr lang="en-US" altLang="ja-JP" sz="4000" dirty="0">
                <a:solidFill>
                  <a:srgbClr val="72BE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Helvetica" pitchFamily="34" charset="0"/>
              </a:rPr>
              <a:t>Authorship Policy Regarding </a:t>
            </a:r>
            <a:br>
              <a:rPr lang="en-US" altLang="ja-JP" sz="4000" dirty="0">
                <a:solidFill>
                  <a:srgbClr val="72BE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Helvetica" pitchFamily="34" charset="0"/>
              </a:rPr>
            </a:br>
            <a:r>
              <a:rPr lang="en-US" altLang="ja-JP" sz="4200" b="1" dirty="0">
                <a:solidFill>
                  <a:srgbClr val="005C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Helvetica" pitchFamily="34" charset="0"/>
              </a:rPr>
              <a:t>Long-Term Experimental Activities</a:t>
            </a:r>
            <a:endParaRPr lang="ja-JP" altLang="en-US" sz="4200" b="1" dirty="0">
              <a:solidFill>
                <a:srgbClr val="005C4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Helvetica" pitchFamily="34" charset="0"/>
            </a:endParaRPr>
          </a:p>
        </p:txBody>
      </p:sp>
      <p:sp>
        <p:nvSpPr>
          <p:cNvPr id="6" name="pptTeX_Preamble" descr="\documentclass[12pt]{jarticle}&#10;\pagestyle{empty}&#10;\usepackage{amsmath,amssymb}&#10;\usepackage[dvips]{color}" hidden="1">
            <a:extLst>
              <a:ext uri="{FF2B5EF4-FFF2-40B4-BE49-F238E27FC236}">
                <a16:creationId xmlns:a16="http://schemas.microsoft.com/office/drawing/2014/main" id="{EC52C262-AC4D-7AC0-1D34-2CDEA3680FC3}"/>
              </a:ext>
            </a:extLst>
          </p:cNvPr>
          <p:cNvSpPr txBox="1"/>
          <p:nvPr/>
        </p:nvSpPr>
        <p:spPr>
          <a:xfrm>
            <a:off x="-1651000" y="-635000"/>
            <a:ext cx="1651000" cy="635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ja-JP" altLang="en-US" dirty="0">
              <a:latin typeface="Arial" charset="0"/>
              <a:ea typeface="ＭＳ Ｐゴシック" charset="-128"/>
            </a:endParaRPr>
          </a:p>
        </p:txBody>
      </p:sp>
      <p:sp>
        <p:nvSpPr>
          <p:cNvPr id="4099" name="サブタイトル 2">
            <a:extLst>
              <a:ext uri="{FF2B5EF4-FFF2-40B4-BE49-F238E27FC236}">
                <a16:creationId xmlns:a16="http://schemas.microsoft.com/office/drawing/2014/main" id="{103997FF-4DB4-5754-8B1A-60FF2914B074}"/>
              </a:ext>
            </a:extLst>
          </p:cNvPr>
          <p:cNvSpPr txBox="1">
            <a:spLocks/>
          </p:cNvSpPr>
          <p:nvPr/>
        </p:nvSpPr>
        <p:spPr bwMode="auto">
          <a:xfrm>
            <a:off x="6732588" y="188913"/>
            <a:ext cx="2411412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</a:pPr>
            <a:r>
              <a:rPr lang="en-US" altLang="ja-JP" sz="1800" dirty="0">
                <a:solidFill>
                  <a:srgbClr val="005C43"/>
                </a:solidFill>
                <a:cs typeface="Helvetica" panose="020B0604020202020204" pitchFamily="34" charset="0"/>
              </a:rPr>
              <a:t>December 18, 2024</a:t>
            </a:r>
          </a:p>
        </p:txBody>
      </p:sp>
      <p:sp>
        <p:nvSpPr>
          <p:cNvPr id="4100" name="サブタイトル 2">
            <a:extLst>
              <a:ext uri="{FF2B5EF4-FFF2-40B4-BE49-F238E27FC236}">
                <a16:creationId xmlns:a16="http://schemas.microsoft.com/office/drawing/2014/main" id="{798E0509-06F6-154D-8BEA-A194BC0483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63888" y="4627587"/>
            <a:ext cx="5580112" cy="1609725"/>
          </a:xfrm>
        </p:spPr>
        <p:txBody>
          <a:bodyPr/>
          <a:lstStyle/>
          <a:p>
            <a:pPr eaLnBrk="1" hangingPunct="1"/>
            <a:r>
              <a:rPr lang="en-US" altLang="ja-JP" dirty="0">
                <a:solidFill>
                  <a:srgbClr val="005C43"/>
                </a:solidFill>
                <a:cs typeface="Helvetica" panose="020B0604020202020204" pitchFamily="34" charset="0"/>
              </a:rPr>
              <a:t>Yuta </a:t>
            </a:r>
            <a:r>
              <a:rPr lang="en-US" altLang="ja-JP" dirty="0" err="1">
                <a:solidFill>
                  <a:srgbClr val="005C43"/>
                </a:solidFill>
                <a:cs typeface="Helvetica" panose="020B0604020202020204" pitchFamily="34" charset="0"/>
              </a:rPr>
              <a:t>Michimura</a:t>
            </a:r>
            <a:endParaRPr lang="en-US" altLang="ja-JP" dirty="0">
              <a:solidFill>
                <a:srgbClr val="005C43"/>
              </a:solidFill>
              <a:cs typeface="Helvetica" panose="020B0604020202020204" pitchFamily="34" charset="0"/>
            </a:endParaRPr>
          </a:p>
          <a:p>
            <a:pPr eaLnBrk="1" hangingPunct="1"/>
            <a:r>
              <a:rPr lang="en-US" altLang="ja-JP" sz="2000" dirty="0">
                <a:solidFill>
                  <a:srgbClr val="005C43"/>
                </a:solidFill>
                <a:cs typeface="Helvetica" panose="020B0604020202020204" pitchFamily="34" charset="0"/>
              </a:rPr>
              <a:t>RESCEU, </a:t>
            </a:r>
            <a:r>
              <a:rPr lang="en-US" altLang="ja-JP" sz="2000" dirty="0" err="1">
                <a:solidFill>
                  <a:srgbClr val="005C43"/>
                </a:solidFill>
                <a:cs typeface="Helvetica" panose="020B0604020202020204" pitchFamily="34" charset="0"/>
              </a:rPr>
              <a:t>UTokyo</a:t>
            </a:r>
            <a:endParaRPr lang="en-US" altLang="ja-JP" sz="2000" dirty="0">
              <a:solidFill>
                <a:srgbClr val="005C43"/>
              </a:solidFill>
              <a:cs typeface="Helvetica" panose="020B0604020202020204" pitchFamily="34" charset="0"/>
            </a:endParaRPr>
          </a:p>
          <a:p>
            <a:pPr eaLnBrk="1" hangingPunct="1"/>
            <a:r>
              <a:rPr lang="en-US" altLang="ja-JP" sz="2000" dirty="0">
                <a:solidFill>
                  <a:srgbClr val="005C43"/>
                </a:solidFill>
                <a:cs typeface="Helvetica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michimura@resceu.s.u-tokyo.ac.jp</a:t>
            </a:r>
            <a:endParaRPr lang="en-US" altLang="ja-JP" sz="2000" dirty="0">
              <a:solidFill>
                <a:srgbClr val="005C43"/>
              </a:solidFill>
              <a:cs typeface="Helvetica" panose="020B0604020202020204" pitchFamily="34" charset="0"/>
            </a:endParaRPr>
          </a:p>
          <a:p>
            <a:pPr eaLnBrk="1" hangingPunct="1"/>
            <a:r>
              <a:rPr lang="en-US" altLang="ja-JP" sz="2000" dirty="0">
                <a:solidFill>
                  <a:srgbClr val="005C43"/>
                </a:solidFill>
                <a:cs typeface="Helvetica" panose="020B0604020202020204" pitchFamily="34" charset="0"/>
              </a:rPr>
              <a:t>for KAGRA FSC</a:t>
            </a:r>
          </a:p>
        </p:txBody>
      </p:sp>
      <p:sp>
        <p:nvSpPr>
          <p:cNvPr id="4101" name="サブタイトル 2">
            <a:extLst>
              <a:ext uri="{FF2B5EF4-FFF2-40B4-BE49-F238E27FC236}">
                <a16:creationId xmlns:a16="http://schemas.microsoft.com/office/drawing/2014/main" id="{6319B98A-21B4-FB2A-8281-8575417AAB34}"/>
              </a:ext>
            </a:extLst>
          </p:cNvPr>
          <p:cNvSpPr txBox="1">
            <a:spLocks/>
          </p:cNvSpPr>
          <p:nvPr/>
        </p:nvSpPr>
        <p:spPr bwMode="auto">
          <a:xfrm>
            <a:off x="0" y="214313"/>
            <a:ext cx="673258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ja-JP" sz="1800" dirty="0">
                <a:solidFill>
                  <a:srgbClr val="005C43"/>
                </a:solidFill>
                <a:cs typeface="Helvetica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JGW-G2416309</a:t>
            </a:r>
            <a:br>
              <a:rPr lang="en-US" altLang="ja-JP" sz="1800" dirty="0">
                <a:solidFill>
                  <a:srgbClr val="005C43"/>
                </a:solidFill>
                <a:cs typeface="Helvetica" panose="020B0604020202020204" pitchFamily="34" charset="0"/>
              </a:rPr>
            </a:br>
            <a:r>
              <a:rPr lang="en-US" altLang="ja-JP" sz="1800" dirty="0">
                <a:solidFill>
                  <a:srgbClr val="005C43"/>
                </a:solidFill>
                <a:cs typeface="Helvetica" panose="020B0604020202020204" pitchFamily="34" charset="0"/>
              </a:rPr>
              <a:t>34th KAGRA Face-to-Face Meeting Dec 2024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15BA52-344A-6711-FFFB-1A5534D805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グラフ&#10;&#10;自動的に生成された説明">
            <a:extLst>
              <a:ext uri="{FF2B5EF4-FFF2-40B4-BE49-F238E27FC236}">
                <a16:creationId xmlns:a16="http://schemas.microsoft.com/office/drawing/2014/main" id="{0FECA404-6293-274B-16A4-680A20DDBB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404" y="2688328"/>
            <a:ext cx="5815596" cy="4169672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A468EE68-D863-B94F-E7FA-9AACE7179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6988"/>
            <a:ext cx="9144000" cy="1143001"/>
          </a:xfrm>
        </p:spPr>
        <p:txBody>
          <a:bodyPr/>
          <a:lstStyle/>
          <a:p>
            <a:pPr>
              <a:defRPr/>
            </a:pPr>
            <a:r>
              <a:rPr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Possible Upgrade Plans</a:t>
            </a:r>
            <a:endParaRPr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507" name="コンテンツ プレースホルダ 2">
            <a:extLst>
              <a:ext uri="{FF2B5EF4-FFF2-40B4-BE49-F238E27FC236}">
                <a16:creationId xmlns:a16="http://schemas.microsoft.com/office/drawing/2014/main" id="{A457BC66-81A8-3DFA-E24A-2C26EAF706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1075"/>
            <a:ext cx="8686800" cy="2375917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altLang="ja-JP" dirty="0"/>
              <a:t>LF2</a:t>
            </a:r>
          </a:p>
          <a:p>
            <a:pPr>
              <a:buClr>
                <a:schemeClr val="tx1"/>
              </a:buClr>
            </a:pPr>
            <a:r>
              <a:rPr lang="en-US" altLang="ja-JP" dirty="0"/>
              <a:t>LF2019 + </a:t>
            </a:r>
            <a:br>
              <a:rPr lang="en-US" altLang="ja-JP" dirty="0"/>
            </a:br>
            <a:r>
              <a:rPr lang="en-US" altLang="ja-JP" dirty="0"/>
              <a:t>14.5 Hz to</a:t>
            </a:r>
            <a:r>
              <a:rPr lang="ja-JP" altLang="en-US" dirty="0"/>
              <a:t> </a:t>
            </a:r>
            <a:r>
              <a:rPr lang="en-US" altLang="ja-JP" dirty="0">
                <a:solidFill>
                  <a:srgbClr val="FF0000"/>
                </a:solidFill>
              </a:rPr>
              <a:t>5</a:t>
            </a:r>
            <a:r>
              <a:rPr lang="ja-JP" altLang="en-US" dirty="0">
                <a:solidFill>
                  <a:srgbClr val="FF0000"/>
                </a:solidFill>
              </a:rPr>
              <a:t> </a:t>
            </a:r>
            <a:r>
              <a:rPr lang="en-US" altLang="ja-JP" dirty="0">
                <a:solidFill>
                  <a:srgbClr val="FF0000"/>
                </a:solidFill>
              </a:rPr>
              <a:t>Hz</a:t>
            </a:r>
            <a:r>
              <a:rPr lang="ja-JP" altLang="en-US" dirty="0">
                <a:solidFill>
                  <a:srgbClr val="FF0000"/>
                </a:solidFill>
              </a:rPr>
              <a:t> </a:t>
            </a:r>
            <a:r>
              <a:rPr lang="en-US" altLang="ja-JP" dirty="0">
                <a:solidFill>
                  <a:srgbClr val="FF0000"/>
                </a:solidFill>
              </a:rPr>
              <a:t>sapphire blade springs</a:t>
            </a:r>
          </a:p>
        </p:txBody>
      </p:sp>
      <p:sp>
        <p:nvSpPr>
          <p:cNvPr id="21508" name="スライド番号プレースホルダ 3">
            <a:extLst>
              <a:ext uri="{FF2B5EF4-FFF2-40B4-BE49-F238E27FC236}">
                <a16:creationId xmlns:a16="http://schemas.microsoft.com/office/drawing/2014/main" id="{8E902CF6-0CF5-DC7B-BFA7-350D74034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5DABF7A-2DB9-4C55-9B24-C7771719A43C}" type="slidenum">
              <a:rPr lang="ja-JP" altLang="en-US" sz="28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ja-JP" altLang="en-US" sz="20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7732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1B06E4-E583-F939-59F6-7F638D9010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ダイアグラム が含まれている画像&#10;&#10;自動的に生成された説明">
            <a:extLst>
              <a:ext uri="{FF2B5EF4-FFF2-40B4-BE49-F238E27FC236}">
                <a16:creationId xmlns:a16="http://schemas.microsoft.com/office/drawing/2014/main" id="{D9BA24C6-39F3-F06B-BA89-34A9288032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404" y="2688328"/>
            <a:ext cx="5815596" cy="4169672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46460E74-7F37-A2EB-FF29-2468DA534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6988"/>
            <a:ext cx="9144000" cy="1143001"/>
          </a:xfrm>
        </p:spPr>
        <p:txBody>
          <a:bodyPr/>
          <a:lstStyle/>
          <a:p>
            <a:pPr>
              <a:defRPr/>
            </a:pPr>
            <a:r>
              <a:rPr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Possible Upgrade Plans</a:t>
            </a:r>
            <a:endParaRPr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507" name="コンテンツ プレースホルダ 2">
            <a:extLst>
              <a:ext uri="{FF2B5EF4-FFF2-40B4-BE49-F238E27FC236}">
                <a16:creationId xmlns:a16="http://schemas.microsoft.com/office/drawing/2014/main" id="{70D3B63D-EAE6-4C22-4C25-D4E102BBB2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1075"/>
            <a:ext cx="8686800" cy="2375917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altLang="ja-JP" dirty="0"/>
              <a:t>LF3</a:t>
            </a:r>
          </a:p>
          <a:p>
            <a:pPr>
              <a:buClr>
                <a:schemeClr val="tx1"/>
              </a:buClr>
            </a:pPr>
            <a:r>
              <a:rPr lang="en-US" altLang="ja-JP" dirty="0"/>
              <a:t>LF2 +</a:t>
            </a:r>
            <a:br>
              <a:rPr lang="en-US" altLang="ja-JP" dirty="0"/>
            </a:br>
            <a:r>
              <a:rPr lang="en-US" altLang="ja-JP" dirty="0">
                <a:solidFill>
                  <a:srgbClr val="FF0000"/>
                </a:solidFill>
              </a:rPr>
              <a:t>300-m long, 30 ppm loss filter cavity </a:t>
            </a:r>
            <a:r>
              <a:rPr lang="en-US" altLang="ja-JP" dirty="0"/>
              <a:t>+</a:t>
            </a:r>
            <a:br>
              <a:rPr lang="en-US" altLang="ja-JP" dirty="0"/>
            </a:br>
            <a:r>
              <a:rPr lang="en-US" altLang="ja-JP" dirty="0"/>
              <a:t>40 kg TM +</a:t>
            </a:r>
            <a:br>
              <a:rPr lang="en-US" altLang="ja-JP" dirty="0"/>
            </a:br>
            <a:r>
              <a:rPr lang="en-US" altLang="ja-JP" dirty="0">
                <a:solidFill>
                  <a:srgbClr val="FF0000"/>
                </a:solidFill>
              </a:rPr>
              <a:t>x1/2 absorption</a:t>
            </a:r>
            <a:br>
              <a:rPr lang="en-US" altLang="ja-JP" dirty="0"/>
            </a:br>
            <a:endParaRPr lang="en-US" altLang="ja-JP" dirty="0"/>
          </a:p>
          <a:p>
            <a:pPr>
              <a:buClr>
                <a:schemeClr val="tx1"/>
              </a:buClr>
            </a:pPr>
            <a:r>
              <a:rPr lang="en-US" altLang="ja-JP" dirty="0"/>
              <a:t>~A# at LF</a:t>
            </a:r>
          </a:p>
        </p:txBody>
      </p:sp>
      <p:sp>
        <p:nvSpPr>
          <p:cNvPr id="21508" name="スライド番号プレースホルダ 3">
            <a:extLst>
              <a:ext uri="{FF2B5EF4-FFF2-40B4-BE49-F238E27FC236}">
                <a16:creationId xmlns:a16="http://schemas.microsoft.com/office/drawing/2014/main" id="{5AC7E3D4-5F43-0605-E973-B164DAF4B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5DABF7A-2DB9-4C55-9B24-C7771719A43C}" type="slidenum">
              <a:rPr lang="ja-JP" altLang="en-US" sz="28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ja-JP" altLang="en-US" sz="20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4236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0E812C-DD0F-6363-B1EB-88A152F3CA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グラフ&#10;&#10;自動的に生成された説明">
            <a:extLst>
              <a:ext uri="{FF2B5EF4-FFF2-40B4-BE49-F238E27FC236}">
                <a16:creationId xmlns:a16="http://schemas.microsoft.com/office/drawing/2014/main" id="{81C33982-1FB8-A109-21B1-5F16E71201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404" y="2688328"/>
            <a:ext cx="5815596" cy="4169672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45B091F2-709A-401C-3B0A-F1A2EB7A1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6988"/>
            <a:ext cx="9144000" cy="1143001"/>
          </a:xfrm>
        </p:spPr>
        <p:txBody>
          <a:bodyPr/>
          <a:lstStyle/>
          <a:p>
            <a:pPr>
              <a:defRPr/>
            </a:pPr>
            <a:r>
              <a:rPr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Possible Upgrade Plans</a:t>
            </a:r>
            <a:endParaRPr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507" name="コンテンツ プレースホルダ 2">
            <a:extLst>
              <a:ext uri="{FF2B5EF4-FFF2-40B4-BE49-F238E27FC236}">
                <a16:creationId xmlns:a16="http://schemas.microsoft.com/office/drawing/2014/main" id="{6798CE6B-22E6-207A-93B4-FFD5EE8B86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1075"/>
            <a:ext cx="8686800" cy="2375917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altLang="ja-JP" dirty="0"/>
              <a:t>HF proposed by FPC in 2019</a:t>
            </a:r>
          </a:p>
          <a:p>
            <a:pPr>
              <a:buClr>
                <a:schemeClr val="tx1"/>
              </a:buClr>
            </a:pPr>
            <a:r>
              <a:rPr lang="en-US" altLang="ja-JP" dirty="0">
                <a:solidFill>
                  <a:srgbClr val="FF0000"/>
                </a:solidFill>
              </a:rPr>
              <a:t>Shorter and thicker sapphire fibers </a:t>
            </a:r>
            <a:r>
              <a:rPr lang="en-US" altLang="ja-JP" dirty="0"/>
              <a:t>+ </a:t>
            </a:r>
            <a:br>
              <a:rPr lang="en-US" altLang="ja-JP" dirty="0"/>
            </a:br>
            <a:r>
              <a:rPr lang="en-US" altLang="ja-JP" dirty="0">
                <a:solidFill>
                  <a:srgbClr val="FF0000"/>
                </a:solidFill>
              </a:rPr>
              <a:t>3.4 MW/2 in each arm </a:t>
            </a:r>
            <a:r>
              <a:rPr lang="en-US" altLang="ja-JP" dirty="0"/>
              <a:t>+ 6 dB detected squeezing +</a:t>
            </a:r>
            <a:br>
              <a:rPr lang="en-US" altLang="ja-JP" dirty="0"/>
            </a:br>
            <a:r>
              <a:rPr lang="en-US" altLang="ja-JP" dirty="0"/>
              <a:t>90.7% SRM</a:t>
            </a:r>
          </a:p>
          <a:p>
            <a:pPr>
              <a:buClr>
                <a:schemeClr val="tx1"/>
              </a:buClr>
            </a:pPr>
            <a:endParaRPr lang="en-US" altLang="ja-JP" dirty="0"/>
          </a:p>
          <a:p>
            <a:pPr>
              <a:buClr>
                <a:schemeClr val="tx1"/>
              </a:buClr>
            </a:pPr>
            <a:r>
              <a:rPr lang="en-US" altLang="ja-JP" dirty="0"/>
              <a:t>Beyond A+</a:t>
            </a:r>
            <a:br>
              <a:rPr lang="en-US" altLang="ja-JP" dirty="0"/>
            </a:br>
            <a:r>
              <a:rPr lang="en-US" altLang="ja-JP" dirty="0"/>
              <a:t>at HF</a:t>
            </a:r>
          </a:p>
        </p:txBody>
      </p:sp>
      <p:sp>
        <p:nvSpPr>
          <p:cNvPr id="21508" name="スライド番号プレースホルダ 3">
            <a:extLst>
              <a:ext uri="{FF2B5EF4-FFF2-40B4-BE49-F238E27FC236}">
                <a16:creationId xmlns:a16="http://schemas.microsoft.com/office/drawing/2014/main" id="{D89E6295-F7D2-CB56-221B-DD76C84B4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5DABF7A-2DB9-4C55-9B24-C7771719A43C}" type="slidenum">
              <a:rPr lang="ja-JP" altLang="en-US" sz="28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ja-JP" altLang="en-US" sz="20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5223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FD3373-D3C7-2789-39F2-E1CDD1E77C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グラフ&#10;&#10;自動的に生成された説明">
            <a:extLst>
              <a:ext uri="{FF2B5EF4-FFF2-40B4-BE49-F238E27FC236}">
                <a16:creationId xmlns:a16="http://schemas.microsoft.com/office/drawing/2014/main" id="{5D73FB1E-72C1-E5B8-A3F4-D9DDC6C3E8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404" y="2688328"/>
            <a:ext cx="5815596" cy="4169672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87BCBBF4-C134-9D76-210A-CD157F4D5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6988"/>
            <a:ext cx="9144000" cy="1143001"/>
          </a:xfrm>
        </p:spPr>
        <p:txBody>
          <a:bodyPr/>
          <a:lstStyle/>
          <a:p>
            <a:pPr>
              <a:defRPr/>
            </a:pPr>
            <a:r>
              <a:rPr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Possible Upgrade Plans</a:t>
            </a:r>
            <a:endParaRPr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507" name="コンテンツ プレースホルダ 2">
            <a:extLst>
              <a:ext uri="{FF2B5EF4-FFF2-40B4-BE49-F238E27FC236}">
                <a16:creationId xmlns:a16="http://schemas.microsoft.com/office/drawing/2014/main" id="{1FCA51BF-0A66-1C4E-846F-0B30EF0538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1075"/>
            <a:ext cx="8686800" cy="2375917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altLang="ja-JP" dirty="0" err="1"/>
              <a:t>HFmod</a:t>
            </a:r>
            <a:r>
              <a:rPr lang="en-US" altLang="ja-JP" dirty="0"/>
              <a:t> </a:t>
            </a:r>
            <a:r>
              <a:rPr lang="en-US" altLang="ja-JP" sz="2000" dirty="0"/>
              <a:t>(similar but different from </a:t>
            </a:r>
            <a:r>
              <a:rPr lang="en-US" altLang="ja-JP" sz="2000" dirty="0" err="1"/>
              <a:t>HFmod</a:t>
            </a:r>
            <a:r>
              <a:rPr lang="en-US" altLang="ja-JP" sz="2000" dirty="0"/>
              <a:t> by 10 yr TF)</a:t>
            </a:r>
          </a:p>
          <a:p>
            <a:pPr>
              <a:buClr>
                <a:schemeClr val="tx1"/>
              </a:buClr>
            </a:pPr>
            <a:r>
              <a:rPr lang="en-US" altLang="ja-JP" dirty="0"/>
              <a:t>Shorter and thicker sapphire fibers + </a:t>
            </a:r>
            <a:br>
              <a:rPr lang="en-US" altLang="ja-JP" dirty="0"/>
            </a:br>
            <a:r>
              <a:rPr lang="en-US" altLang="ja-JP" dirty="0"/>
              <a:t>3.1 MW/2 in each arm + 7 dB detected squeezing</a:t>
            </a:r>
            <a:br>
              <a:rPr lang="en-US" altLang="ja-JP" dirty="0"/>
            </a:br>
            <a:r>
              <a:rPr lang="en-US" altLang="ja-JP" dirty="0"/>
              <a:t>(</a:t>
            </a:r>
            <a:r>
              <a:rPr lang="en-US" altLang="ja-JP" dirty="0">
                <a:solidFill>
                  <a:srgbClr val="FF0000"/>
                </a:solidFill>
              </a:rPr>
              <a:t>lower loss</a:t>
            </a:r>
            <a:r>
              <a:rPr lang="en-US" altLang="ja-JP" dirty="0"/>
              <a:t>) + </a:t>
            </a:r>
            <a:br>
              <a:rPr lang="en-US" altLang="ja-JP" dirty="0"/>
            </a:br>
            <a:r>
              <a:rPr lang="en-US" altLang="ja-JP" dirty="0"/>
              <a:t>95.6 % SRM</a:t>
            </a:r>
          </a:p>
          <a:p>
            <a:pPr>
              <a:buClr>
                <a:schemeClr val="tx1"/>
              </a:buClr>
            </a:pPr>
            <a:endParaRPr lang="en-US" altLang="ja-JP" dirty="0"/>
          </a:p>
          <a:p>
            <a:pPr>
              <a:buClr>
                <a:schemeClr val="tx1"/>
              </a:buClr>
            </a:pPr>
            <a:r>
              <a:rPr lang="en-US" altLang="ja-JP" dirty="0"/>
              <a:t>~A# at HF</a:t>
            </a:r>
          </a:p>
        </p:txBody>
      </p:sp>
      <p:sp>
        <p:nvSpPr>
          <p:cNvPr id="21508" name="スライド番号プレースホルダ 3">
            <a:extLst>
              <a:ext uri="{FF2B5EF4-FFF2-40B4-BE49-F238E27FC236}">
                <a16:creationId xmlns:a16="http://schemas.microsoft.com/office/drawing/2014/main" id="{20750C02-1B96-BAF6-512F-D49E5CEDB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5DABF7A-2DB9-4C55-9B24-C7771719A43C}" type="slidenum">
              <a:rPr lang="ja-JP" altLang="en-US" sz="28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ja-JP" altLang="en-US" sz="20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1371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E90AA5-77FA-8597-0D60-32D3650EE6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グラフ, ヒストグラム&#10;&#10;自動的に生成された説明">
            <a:extLst>
              <a:ext uri="{FF2B5EF4-FFF2-40B4-BE49-F238E27FC236}">
                <a16:creationId xmlns:a16="http://schemas.microsoft.com/office/drawing/2014/main" id="{C13D673F-C281-4879-E991-E54300BDAC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404" y="2688328"/>
            <a:ext cx="5815596" cy="4169672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DBEB6DCE-B6BC-3783-D4E6-575C093D7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6988"/>
            <a:ext cx="9144000" cy="1143001"/>
          </a:xfrm>
        </p:spPr>
        <p:txBody>
          <a:bodyPr/>
          <a:lstStyle/>
          <a:p>
            <a:pPr>
              <a:defRPr/>
            </a:pPr>
            <a:r>
              <a:rPr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Possible Upgrade Plans</a:t>
            </a:r>
            <a:endParaRPr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507" name="コンテンツ プレースホルダ 2">
            <a:extLst>
              <a:ext uri="{FF2B5EF4-FFF2-40B4-BE49-F238E27FC236}">
                <a16:creationId xmlns:a16="http://schemas.microsoft.com/office/drawing/2014/main" id="{26EDC030-4CCE-8F1D-AF52-CDF37634E2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1075"/>
            <a:ext cx="8686800" cy="2375917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altLang="ja-JP" dirty="0"/>
              <a:t>HF2k </a:t>
            </a:r>
            <a:r>
              <a:rPr lang="en-US" altLang="ja-JP" sz="2000" dirty="0"/>
              <a:t>(similar but different from HF2k by 10 yr TF)</a:t>
            </a:r>
          </a:p>
          <a:p>
            <a:pPr>
              <a:buClr>
                <a:schemeClr val="tx1"/>
              </a:buClr>
            </a:pPr>
            <a:r>
              <a:rPr lang="en-US" altLang="ja-JP" dirty="0"/>
              <a:t>Short and thicker sapphire fibers + </a:t>
            </a:r>
            <a:br>
              <a:rPr lang="en-US" altLang="ja-JP" dirty="0"/>
            </a:br>
            <a:r>
              <a:rPr lang="en-US" altLang="ja-JP" dirty="0"/>
              <a:t>3.5 MW in each arm + </a:t>
            </a:r>
            <a:r>
              <a:rPr lang="en-US" altLang="ja-JP" dirty="0">
                <a:solidFill>
                  <a:srgbClr val="FF0000"/>
                </a:solidFill>
              </a:rPr>
              <a:t>0.2% ITM </a:t>
            </a:r>
            <a:r>
              <a:rPr lang="en-US" altLang="ja-JP" dirty="0"/>
              <a:t>+ 7 dB detected squeezing</a:t>
            </a:r>
            <a:br>
              <a:rPr lang="en-US" altLang="ja-JP" dirty="0"/>
            </a:br>
            <a:r>
              <a:rPr lang="en-US" altLang="ja-JP" dirty="0"/>
              <a:t>(lower loss) +</a:t>
            </a:r>
            <a:br>
              <a:rPr lang="en-US" altLang="ja-JP" dirty="0"/>
            </a:br>
            <a:r>
              <a:rPr lang="en-US" altLang="ja-JP" dirty="0"/>
              <a:t>99.5% SRM</a:t>
            </a:r>
          </a:p>
          <a:p>
            <a:pPr>
              <a:buClr>
                <a:schemeClr val="tx1"/>
              </a:buClr>
            </a:pPr>
            <a:endParaRPr lang="en-US" altLang="ja-JP" dirty="0"/>
          </a:p>
          <a:p>
            <a:pPr>
              <a:buClr>
                <a:schemeClr val="tx1"/>
              </a:buClr>
            </a:pPr>
            <a:r>
              <a:rPr lang="en-US" altLang="ja-JP" dirty="0"/>
              <a:t>Beyond A#</a:t>
            </a:r>
            <a:br>
              <a:rPr lang="en-US" altLang="ja-JP" dirty="0"/>
            </a:br>
            <a:r>
              <a:rPr lang="en-US" altLang="ja-JP" dirty="0"/>
              <a:t>at ~2 kHz</a:t>
            </a:r>
          </a:p>
        </p:txBody>
      </p:sp>
      <p:sp>
        <p:nvSpPr>
          <p:cNvPr id="21508" name="スライド番号プレースホルダ 3">
            <a:extLst>
              <a:ext uri="{FF2B5EF4-FFF2-40B4-BE49-F238E27FC236}">
                <a16:creationId xmlns:a16="http://schemas.microsoft.com/office/drawing/2014/main" id="{E39251A1-8971-5CF1-E85D-926B443E8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5DABF7A-2DB9-4C55-9B24-C7771719A43C}" type="slidenum">
              <a:rPr lang="ja-JP" altLang="en-US" sz="28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ja-JP" altLang="en-US" sz="20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9416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3A1947-2859-71DA-C11B-B806293FF4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ヒストグラム&#10;&#10;自動的に生成された説明">
            <a:extLst>
              <a:ext uri="{FF2B5EF4-FFF2-40B4-BE49-F238E27FC236}">
                <a16:creationId xmlns:a16="http://schemas.microsoft.com/office/drawing/2014/main" id="{05E87986-DCA6-EB60-767A-5D811252D7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404" y="2688328"/>
            <a:ext cx="5815596" cy="4169672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BCF1A65E-7A68-2255-DC6E-B8A01B0DB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6988"/>
            <a:ext cx="9144000" cy="1143001"/>
          </a:xfrm>
        </p:spPr>
        <p:txBody>
          <a:bodyPr/>
          <a:lstStyle/>
          <a:p>
            <a:pPr>
              <a:defRPr/>
            </a:pPr>
            <a:r>
              <a:rPr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Possible Upgrade Plans</a:t>
            </a:r>
            <a:endParaRPr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507" name="コンテンツ プレースホルダ 2">
            <a:extLst>
              <a:ext uri="{FF2B5EF4-FFF2-40B4-BE49-F238E27FC236}">
                <a16:creationId xmlns:a16="http://schemas.microsoft.com/office/drawing/2014/main" id="{248223AB-6A41-3569-384D-503A711816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1075"/>
            <a:ext cx="8686800" cy="2375917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altLang="ja-JP" dirty="0"/>
              <a:t>HF3k </a:t>
            </a:r>
            <a:r>
              <a:rPr lang="en-US" altLang="ja-JP" sz="2000" dirty="0"/>
              <a:t>(similar but different from HF3k by 10 yr TF)</a:t>
            </a:r>
          </a:p>
          <a:p>
            <a:pPr>
              <a:buClr>
                <a:schemeClr val="tx1"/>
              </a:buClr>
            </a:pPr>
            <a:r>
              <a:rPr lang="en-US" altLang="ja-JP" dirty="0"/>
              <a:t>Short and thicker sapphire fibers + </a:t>
            </a:r>
            <a:br>
              <a:rPr lang="en-US" altLang="ja-JP" dirty="0"/>
            </a:br>
            <a:r>
              <a:rPr lang="en-US" altLang="ja-JP" dirty="0"/>
              <a:t>3.5 MW/2 in each arm + 7 dB detected squeezing</a:t>
            </a:r>
            <a:br>
              <a:rPr lang="en-US" altLang="ja-JP" dirty="0"/>
            </a:br>
            <a:r>
              <a:rPr lang="en-US" altLang="ja-JP" dirty="0"/>
              <a:t>(lower loss) +</a:t>
            </a:r>
            <a:br>
              <a:rPr lang="en-US" altLang="ja-JP" dirty="0"/>
            </a:br>
            <a:r>
              <a:rPr lang="en-US" altLang="ja-JP" dirty="0"/>
              <a:t>99.5% SRM</a:t>
            </a:r>
          </a:p>
          <a:p>
            <a:pPr>
              <a:buClr>
                <a:schemeClr val="tx1"/>
              </a:buClr>
            </a:pPr>
            <a:endParaRPr lang="en-US" altLang="ja-JP" dirty="0"/>
          </a:p>
          <a:p>
            <a:pPr>
              <a:buClr>
                <a:schemeClr val="tx1"/>
              </a:buClr>
            </a:pPr>
            <a:r>
              <a:rPr lang="en-US" altLang="ja-JP" dirty="0"/>
              <a:t>Beyond A#</a:t>
            </a:r>
            <a:br>
              <a:rPr lang="en-US" altLang="ja-JP" dirty="0"/>
            </a:br>
            <a:r>
              <a:rPr lang="en-US" altLang="ja-JP" dirty="0"/>
              <a:t>at ~3 kHz</a:t>
            </a:r>
          </a:p>
        </p:txBody>
      </p:sp>
      <p:sp>
        <p:nvSpPr>
          <p:cNvPr id="21508" name="スライド番号プレースホルダ 3">
            <a:extLst>
              <a:ext uri="{FF2B5EF4-FFF2-40B4-BE49-F238E27FC236}">
                <a16:creationId xmlns:a16="http://schemas.microsoft.com/office/drawing/2014/main" id="{6E318C5E-6869-59DB-948A-2B65D99D7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5DABF7A-2DB9-4C55-9B24-C7771719A43C}" type="slidenum">
              <a:rPr lang="ja-JP" altLang="en-US" sz="28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ja-JP" altLang="en-US" sz="20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3955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9E266D-F9E6-9C21-0D50-E594DE8223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グラフ, ヒストグラム&#10;&#10;自動的に生成された説明">
            <a:extLst>
              <a:ext uri="{FF2B5EF4-FFF2-40B4-BE49-F238E27FC236}">
                <a16:creationId xmlns:a16="http://schemas.microsoft.com/office/drawing/2014/main" id="{9CC8FAB1-ED73-B66E-0B7B-FB2E04F890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404" y="2688328"/>
            <a:ext cx="5815596" cy="4169672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1A4ABD37-993E-97CC-54CD-551D5E8BA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6988"/>
            <a:ext cx="9144000" cy="1143001"/>
          </a:xfrm>
        </p:spPr>
        <p:txBody>
          <a:bodyPr/>
          <a:lstStyle/>
          <a:p>
            <a:pPr>
              <a:defRPr/>
            </a:pPr>
            <a:r>
              <a:rPr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Possible Upgrade Plans</a:t>
            </a:r>
            <a:endParaRPr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507" name="コンテンツ プレースホルダ 2">
            <a:extLst>
              <a:ext uri="{FF2B5EF4-FFF2-40B4-BE49-F238E27FC236}">
                <a16:creationId xmlns:a16="http://schemas.microsoft.com/office/drawing/2014/main" id="{7D251ACC-CD1B-CA36-E662-A3D18A324C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1075"/>
            <a:ext cx="8686800" cy="2375917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altLang="ja-JP" dirty="0"/>
              <a:t>40kg proposed by FPC in 2019</a:t>
            </a:r>
          </a:p>
          <a:p>
            <a:pPr>
              <a:buClr>
                <a:schemeClr val="tx1"/>
              </a:buClr>
            </a:pPr>
            <a:r>
              <a:rPr lang="en-US" altLang="ja-JP" dirty="0"/>
              <a:t>40 kg TM</a:t>
            </a:r>
          </a:p>
        </p:txBody>
      </p:sp>
      <p:sp>
        <p:nvSpPr>
          <p:cNvPr id="21508" name="スライド番号プレースホルダ 3">
            <a:extLst>
              <a:ext uri="{FF2B5EF4-FFF2-40B4-BE49-F238E27FC236}">
                <a16:creationId xmlns:a16="http://schemas.microsoft.com/office/drawing/2014/main" id="{E6369013-8225-1224-C67B-5632C6D23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5DABF7A-2DB9-4C55-9B24-C7771719A43C}" type="slidenum">
              <a:rPr lang="ja-JP" altLang="en-US" sz="28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ja-JP" altLang="en-US" sz="20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5341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F1D60E-368F-6CC4-EBD2-6EE2DEB5CB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ヒストグラム&#10;&#10;自動的に生成された説明">
            <a:extLst>
              <a:ext uri="{FF2B5EF4-FFF2-40B4-BE49-F238E27FC236}">
                <a16:creationId xmlns:a16="http://schemas.microsoft.com/office/drawing/2014/main" id="{D62A5198-279C-83F3-5816-70510B915F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404" y="2688328"/>
            <a:ext cx="5815596" cy="4169672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57AE2BDA-E280-5C8C-9EC0-5836AD53D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6988"/>
            <a:ext cx="9144000" cy="1143001"/>
          </a:xfrm>
        </p:spPr>
        <p:txBody>
          <a:bodyPr/>
          <a:lstStyle/>
          <a:p>
            <a:pPr>
              <a:defRPr/>
            </a:pPr>
            <a:r>
              <a:rPr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Possible Upgrade Plans</a:t>
            </a:r>
            <a:endParaRPr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507" name="コンテンツ プレースホルダ 2">
            <a:extLst>
              <a:ext uri="{FF2B5EF4-FFF2-40B4-BE49-F238E27FC236}">
                <a16:creationId xmlns:a16="http://schemas.microsoft.com/office/drawing/2014/main" id="{FEF3A4D8-6392-FE8B-A5D7-13C8FB331C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1075"/>
            <a:ext cx="8686800" cy="2375917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altLang="ja-JP" dirty="0"/>
              <a:t>FDSQZ proposed by FPC in 2019</a:t>
            </a:r>
          </a:p>
          <a:p>
            <a:pPr>
              <a:buClr>
                <a:schemeClr val="tx1"/>
              </a:buClr>
            </a:pPr>
            <a:r>
              <a:rPr lang="en-US" altLang="ja-JP" dirty="0"/>
              <a:t>Frequency dependent squeezing with 30-m filter cavity</a:t>
            </a:r>
          </a:p>
        </p:txBody>
      </p:sp>
      <p:sp>
        <p:nvSpPr>
          <p:cNvPr id="21508" name="スライド番号プレースホルダ 3">
            <a:extLst>
              <a:ext uri="{FF2B5EF4-FFF2-40B4-BE49-F238E27FC236}">
                <a16:creationId xmlns:a16="http://schemas.microsoft.com/office/drawing/2014/main" id="{96127D11-23CE-0D7A-34AD-8533644C1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5DABF7A-2DB9-4C55-9B24-C7771719A43C}" type="slidenum">
              <a:rPr lang="ja-JP" altLang="en-US" sz="28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ja-JP" altLang="en-US" sz="20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0256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872AEE-F3D6-1289-54ED-4D0BEFE476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ヒストグラム&#10;&#10;自動的に生成された説明">
            <a:extLst>
              <a:ext uri="{FF2B5EF4-FFF2-40B4-BE49-F238E27FC236}">
                <a16:creationId xmlns:a16="http://schemas.microsoft.com/office/drawing/2014/main" id="{55DE0271-3DA5-5D7D-A0EC-A5098486F7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404" y="2688328"/>
            <a:ext cx="5815596" cy="4169672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739B0653-916C-00B5-B995-0909361FA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6988"/>
            <a:ext cx="9144000" cy="1143001"/>
          </a:xfrm>
        </p:spPr>
        <p:txBody>
          <a:bodyPr/>
          <a:lstStyle/>
          <a:p>
            <a:pPr>
              <a:defRPr/>
            </a:pPr>
            <a:r>
              <a:rPr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Possible Upgrade Plans</a:t>
            </a:r>
            <a:endParaRPr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507" name="コンテンツ プレースホルダ 2">
            <a:extLst>
              <a:ext uri="{FF2B5EF4-FFF2-40B4-BE49-F238E27FC236}">
                <a16:creationId xmlns:a16="http://schemas.microsoft.com/office/drawing/2014/main" id="{54E5D3C1-BD3B-0126-2732-ADC6873E9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1075"/>
            <a:ext cx="8686800" cy="2375917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altLang="ja-JP" dirty="0"/>
              <a:t>BB1</a:t>
            </a:r>
          </a:p>
          <a:p>
            <a:pPr>
              <a:buClr>
                <a:schemeClr val="tx1"/>
              </a:buClr>
            </a:pPr>
            <a:r>
              <a:rPr lang="en-US" altLang="ja-JP" dirty="0"/>
              <a:t>40 kg TM + </a:t>
            </a:r>
            <a:r>
              <a:rPr lang="en-US" altLang="ja-JP" dirty="0">
                <a:solidFill>
                  <a:srgbClr val="FF0000"/>
                </a:solidFill>
              </a:rPr>
              <a:t>85-m filter cavity </a:t>
            </a:r>
            <a:r>
              <a:rPr lang="en-US" altLang="ja-JP" dirty="0"/>
              <a:t>(studied by KFC project) giving 5 dB detected squeezing</a:t>
            </a:r>
          </a:p>
        </p:txBody>
      </p:sp>
      <p:sp>
        <p:nvSpPr>
          <p:cNvPr id="21508" name="スライド番号プレースホルダ 3">
            <a:extLst>
              <a:ext uri="{FF2B5EF4-FFF2-40B4-BE49-F238E27FC236}">
                <a16:creationId xmlns:a16="http://schemas.microsoft.com/office/drawing/2014/main" id="{726A4716-E3B2-505C-6E39-191225436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5DABF7A-2DB9-4C55-9B24-C7771719A43C}" type="slidenum">
              <a:rPr lang="ja-JP" altLang="en-US" sz="28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18</a:t>
            </a:fld>
            <a:endParaRPr lang="ja-JP" altLang="en-US" sz="20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8336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4AF660-AF53-1346-68C4-955AE1042E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ヒストグラム&#10;&#10;自動的に生成された説明">
            <a:extLst>
              <a:ext uri="{FF2B5EF4-FFF2-40B4-BE49-F238E27FC236}">
                <a16:creationId xmlns:a16="http://schemas.microsoft.com/office/drawing/2014/main" id="{ED4621AA-46B7-700D-7864-1F0F8D9A88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404" y="2688328"/>
            <a:ext cx="5815596" cy="4169672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778195F9-D963-2B70-0870-103C2E6E5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6988"/>
            <a:ext cx="9144000" cy="1143001"/>
          </a:xfrm>
        </p:spPr>
        <p:txBody>
          <a:bodyPr/>
          <a:lstStyle/>
          <a:p>
            <a:pPr>
              <a:defRPr/>
            </a:pPr>
            <a:r>
              <a:rPr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Possible Upgrade Plans</a:t>
            </a:r>
            <a:endParaRPr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507" name="コンテンツ プレースホルダ 2">
            <a:extLst>
              <a:ext uri="{FF2B5EF4-FFF2-40B4-BE49-F238E27FC236}">
                <a16:creationId xmlns:a16="http://schemas.microsoft.com/office/drawing/2014/main" id="{E916A627-874F-E701-7DE8-667F5EE7D0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1075"/>
            <a:ext cx="8686800" cy="2375917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altLang="ja-JP" dirty="0"/>
              <a:t>BB2</a:t>
            </a:r>
          </a:p>
          <a:p>
            <a:pPr>
              <a:buClr>
                <a:schemeClr val="tx1"/>
              </a:buClr>
            </a:pPr>
            <a:r>
              <a:rPr lang="en-US" altLang="ja-JP" dirty="0"/>
              <a:t>BB1 + </a:t>
            </a:r>
            <a:br>
              <a:rPr lang="en-US" altLang="ja-JP" dirty="0"/>
            </a:br>
            <a:r>
              <a:rPr lang="en-US" altLang="ja-JP" dirty="0"/>
              <a:t>9.1 dB detected squeezing (</a:t>
            </a:r>
            <a:r>
              <a:rPr lang="en-US" altLang="ja-JP" dirty="0">
                <a:solidFill>
                  <a:srgbClr val="FF0000"/>
                </a:solidFill>
              </a:rPr>
              <a:t>lower loss</a:t>
            </a:r>
            <a:r>
              <a:rPr lang="en-US" altLang="ja-JP" dirty="0"/>
              <a:t>)</a:t>
            </a:r>
          </a:p>
        </p:txBody>
      </p:sp>
      <p:sp>
        <p:nvSpPr>
          <p:cNvPr id="21508" name="スライド番号プレースホルダ 3">
            <a:extLst>
              <a:ext uri="{FF2B5EF4-FFF2-40B4-BE49-F238E27FC236}">
                <a16:creationId xmlns:a16="http://schemas.microsoft.com/office/drawing/2014/main" id="{684FB420-D15C-0384-0FAD-1743CAFC6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5DABF7A-2DB9-4C55-9B24-C7771719A43C}" type="slidenum">
              <a:rPr lang="ja-JP" altLang="en-US" sz="28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19</a:t>
            </a:fld>
            <a:endParaRPr lang="ja-JP" altLang="en-US" sz="20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183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9B717E-DA6F-A470-EDB4-A43E09ACC9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図 23">
            <a:extLst>
              <a:ext uri="{FF2B5EF4-FFF2-40B4-BE49-F238E27FC236}">
                <a16:creationId xmlns:a16="http://schemas.microsoft.com/office/drawing/2014/main" id="{DD9356B7-708F-0422-4DA1-1A7642A684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0552" y="2630972"/>
            <a:ext cx="3571901" cy="2071703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D112DA72-D46F-71A0-2E8F-7E179A9502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7394" y="3581257"/>
            <a:ext cx="3998074" cy="3276743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3E40D13A-5849-C04F-7D21-166434DFAEB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08520" y="3833809"/>
            <a:ext cx="3486566" cy="3024191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065510A2-4273-7BA2-0BE5-A9EF85997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6988"/>
            <a:ext cx="6084168" cy="1143001"/>
          </a:xfrm>
        </p:spPr>
        <p:txBody>
          <a:bodyPr/>
          <a:lstStyle/>
          <a:p>
            <a:pPr>
              <a:defRPr/>
            </a:pPr>
            <a:r>
              <a:rPr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FSC Activities</a:t>
            </a:r>
            <a:endParaRPr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508" name="スライド番号プレースホルダ 3">
            <a:extLst>
              <a:ext uri="{FF2B5EF4-FFF2-40B4-BE49-F238E27FC236}">
                <a16:creationId xmlns:a16="http://schemas.microsoft.com/office/drawing/2014/main" id="{BC2675CC-9FB6-0142-EFEB-F81572D4F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5DABF7A-2DB9-4C55-9B24-C7771719A43C}" type="slidenum">
              <a:rPr lang="ja-JP" altLang="en-US" sz="28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ja-JP" altLang="en-US" sz="2000">
              <a:solidFill>
                <a:srgbClr val="898989"/>
              </a:solidFill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E77E587A-695F-63E7-EC4A-36A0DAED0AF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40152"/>
          <a:stretch/>
        </p:blipFill>
        <p:spPr>
          <a:xfrm>
            <a:off x="-5379" y="836712"/>
            <a:ext cx="2769632" cy="3456384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98B2BAA1-09E5-5088-BB73-67BFAE1E71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68145" y="-26989"/>
            <a:ext cx="3275856" cy="2344539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3E4DD450-8A6A-8BAE-E721-4A3A91D64856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5252" t="11754" r="2127" b="21492"/>
          <a:stretch/>
        </p:blipFill>
        <p:spPr>
          <a:xfrm>
            <a:off x="2479942" y="1097953"/>
            <a:ext cx="4348144" cy="2350348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05032D0-59E7-91F0-8151-0FACFAE2EEC5}"/>
              </a:ext>
            </a:extLst>
          </p:cNvPr>
          <p:cNvSpPr txBox="1"/>
          <p:nvPr/>
        </p:nvSpPr>
        <p:spPr>
          <a:xfrm>
            <a:off x="7004569" y="5211099"/>
            <a:ext cx="2051720" cy="95410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ja-JP" altLang="en-US" sz="1400" dirty="0">
                <a:hlinkClick r:id="rId8"/>
              </a:rPr>
              <a:t>https://fsc.org/</a:t>
            </a:r>
            <a:endParaRPr lang="en-US" altLang="ja-JP" sz="1400" dirty="0"/>
          </a:p>
          <a:p>
            <a:endParaRPr lang="en-US" altLang="ja-JP" sz="1400" dirty="0"/>
          </a:p>
          <a:p>
            <a:r>
              <a:rPr lang="en-US" altLang="ja-JP" sz="1400" dirty="0">
                <a:hlinkClick r:id="rId9"/>
              </a:rPr>
              <a:t>https://shitte-erabo.net/</a:t>
            </a:r>
            <a:br>
              <a:rPr lang="en-US" altLang="ja-JP" sz="1400" dirty="0">
                <a:hlinkClick r:id="rId9"/>
              </a:rPr>
            </a:br>
            <a:r>
              <a:rPr lang="en-US" altLang="ja-JP" sz="1400" dirty="0" err="1">
                <a:hlinkClick r:id="rId9"/>
              </a:rPr>
              <a:t>fscproducts</a:t>
            </a:r>
            <a:r>
              <a:rPr lang="en-US" altLang="ja-JP" sz="1400" dirty="0">
                <a:hlinkClick r:id="rId9"/>
              </a:rPr>
              <a:t>/fscmark/</a:t>
            </a:r>
            <a:endParaRPr lang="en-US" altLang="ja-JP" sz="1400" dirty="0"/>
          </a:p>
        </p:txBody>
      </p:sp>
    </p:spTree>
    <p:extLst>
      <p:ext uri="{BB962C8B-B14F-4D97-AF65-F5344CB8AC3E}">
        <p14:creationId xmlns:p14="http://schemas.microsoft.com/office/powerpoint/2010/main" val="33651426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3EE0C9-05E9-D29E-2C39-0A2D94EA38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グラフ, ヒストグラム&#10;&#10;自動的に生成された説明">
            <a:extLst>
              <a:ext uri="{FF2B5EF4-FFF2-40B4-BE49-F238E27FC236}">
                <a16:creationId xmlns:a16="http://schemas.microsoft.com/office/drawing/2014/main" id="{1583512F-CCD7-1BA6-053D-D721447201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404" y="2688328"/>
            <a:ext cx="5815596" cy="4169672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8EDD888F-EA79-CA6C-3377-A3A58B6A0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6988"/>
            <a:ext cx="9144000" cy="1143001"/>
          </a:xfrm>
        </p:spPr>
        <p:txBody>
          <a:bodyPr/>
          <a:lstStyle/>
          <a:p>
            <a:pPr>
              <a:defRPr/>
            </a:pPr>
            <a:r>
              <a:rPr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Possible Upgrade Plans</a:t>
            </a:r>
            <a:endParaRPr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507" name="コンテンツ プレースホルダ 2">
            <a:extLst>
              <a:ext uri="{FF2B5EF4-FFF2-40B4-BE49-F238E27FC236}">
                <a16:creationId xmlns:a16="http://schemas.microsoft.com/office/drawing/2014/main" id="{C889A89F-EE7B-13A9-FD1A-8992F6EE8C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1075"/>
            <a:ext cx="8686800" cy="2375917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altLang="ja-JP" dirty="0"/>
              <a:t>BB3</a:t>
            </a:r>
          </a:p>
          <a:p>
            <a:pPr>
              <a:buClr>
                <a:schemeClr val="tx1"/>
              </a:buClr>
            </a:pPr>
            <a:r>
              <a:rPr lang="en-US" altLang="ja-JP" dirty="0"/>
              <a:t>BB2 +</a:t>
            </a:r>
            <a:br>
              <a:rPr lang="en-US" altLang="ja-JP" dirty="0"/>
            </a:br>
            <a:r>
              <a:rPr lang="en-US" altLang="ja-JP" dirty="0">
                <a:solidFill>
                  <a:srgbClr val="FF0000"/>
                </a:solidFill>
              </a:rPr>
              <a:t>LF2019 improvements </a:t>
            </a:r>
            <a:r>
              <a:rPr lang="en-US" altLang="ja-JP" dirty="0"/>
              <a:t>+ </a:t>
            </a:r>
            <a:r>
              <a:rPr lang="en-US" altLang="ja-JP" dirty="0">
                <a:solidFill>
                  <a:srgbClr val="FF0000"/>
                </a:solidFill>
              </a:rPr>
              <a:t>5 Hz blade springs</a:t>
            </a:r>
          </a:p>
          <a:p>
            <a:pPr>
              <a:buClr>
                <a:schemeClr val="tx1"/>
              </a:buClr>
            </a:pPr>
            <a:endParaRPr lang="en-US" altLang="ja-JP" dirty="0"/>
          </a:p>
          <a:p>
            <a:pPr>
              <a:buClr>
                <a:schemeClr val="tx1"/>
              </a:buClr>
            </a:pPr>
            <a:endParaRPr lang="en-US" altLang="ja-JP" dirty="0"/>
          </a:p>
          <a:p>
            <a:pPr>
              <a:buClr>
                <a:schemeClr val="tx1"/>
              </a:buClr>
            </a:pPr>
            <a:r>
              <a:rPr lang="en-US" altLang="ja-JP" dirty="0"/>
              <a:t>~A+ at mid</a:t>
            </a:r>
            <a:br>
              <a:rPr lang="en-US" altLang="ja-JP" dirty="0"/>
            </a:br>
            <a:r>
              <a:rPr lang="en-US" altLang="ja-JP" dirty="0"/>
              <a:t>freq.</a:t>
            </a:r>
          </a:p>
        </p:txBody>
      </p:sp>
      <p:sp>
        <p:nvSpPr>
          <p:cNvPr id="21508" name="スライド番号プレースホルダ 3">
            <a:extLst>
              <a:ext uri="{FF2B5EF4-FFF2-40B4-BE49-F238E27FC236}">
                <a16:creationId xmlns:a16="http://schemas.microsoft.com/office/drawing/2014/main" id="{46780228-70F2-6D8D-1E22-3F10CF537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5DABF7A-2DB9-4C55-9B24-C7771719A43C}" type="slidenum">
              <a:rPr lang="ja-JP" altLang="en-US" sz="28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20</a:t>
            </a:fld>
            <a:endParaRPr lang="ja-JP" altLang="en-US" sz="20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2847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977632-830D-A13E-0E7C-8E0677AFE1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ダイアグラム, ヒストグラム&#10;&#10;自動的に生成された説明">
            <a:extLst>
              <a:ext uri="{FF2B5EF4-FFF2-40B4-BE49-F238E27FC236}">
                <a16:creationId xmlns:a16="http://schemas.microsoft.com/office/drawing/2014/main" id="{490533B4-FFBE-EF6D-13B2-964C876E29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404" y="2688328"/>
            <a:ext cx="5815596" cy="4169672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2F7D6E33-E9CE-3BDE-590E-C0088800C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6988"/>
            <a:ext cx="9144000" cy="1143001"/>
          </a:xfrm>
        </p:spPr>
        <p:txBody>
          <a:bodyPr/>
          <a:lstStyle/>
          <a:p>
            <a:pPr>
              <a:defRPr/>
            </a:pPr>
            <a:r>
              <a:rPr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Possible Upgrade Plans</a:t>
            </a:r>
            <a:endParaRPr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507" name="コンテンツ プレースホルダ 2">
            <a:extLst>
              <a:ext uri="{FF2B5EF4-FFF2-40B4-BE49-F238E27FC236}">
                <a16:creationId xmlns:a16="http://schemas.microsoft.com/office/drawing/2014/main" id="{3A530EBF-4AA1-51B4-1FF2-2C3DF47D4D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1075"/>
            <a:ext cx="8686800" cy="2375917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altLang="ja-JP" dirty="0"/>
              <a:t>BB4</a:t>
            </a:r>
          </a:p>
          <a:p>
            <a:pPr>
              <a:buClr>
                <a:schemeClr val="tx1"/>
              </a:buClr>
            </a:pPr>
            <a:r>
              <a:rPr lang="en-US" altLang="ja-JP" dirty="0"/>
              <a:t>BB3 +</a:t>
            </a:r>
            <a:br>
              <a:rPr lang="en-US" altLang="ja-JP" dirty="0"/>
            </a:br>
            <a:r>
              <a:rPr lang="en-US" altLang="ja-JP" dirty="0">
                <a:solidFill>
                  <a:srgbClr val="FF0000"/>
                </a:solidFill>
              </a:rPr>
              <a:t>100 kg TM </a:t>
            </a:r>
            <a:r>
              <a:rPr lang="en-US" altLang="ja-JP" dirty="0"/>
              <a:t>+ </a:t>
            </a:r>
            <a:r>
              <a:rPr lang="en-US" altLang="ja-JP" dirty="0">
                <a:solidFill>
                  <a:srgbClr val="FF0000"/>
                </a:solidFill>
              </a:rPr>
              <a:t>x1/4 coating thermal noise </a:t>
            </a:r>
            <a:r>
              <a:rPr lang="en-US" altLang="ja-JP" dirty="0"/>
              <a:t>+</a:t>
            </a:r>
            <a:br>
              <a:rPr lang="en-US" altLang="ja-JP" dirty="0"/>
            </a:br>
            <a:r>
              <a:rPr lang="en-US" altLang="ja-JP" dirty="0">
                <a:solidFill>
                  <a:srgbClr val="FF0000"/>
                </a:solidFill>
              </a:rPr>
              <a:t>x1/4 absorption </a:t>
            </a:r>
            <a:r>
              <a:rPr lang="en-US" altLang="ja-JP" dirty="0"/>
              <a:t>+</a:t>
            </a:r>
            <a:br>
              <a:rPr lang="en-US" altLang="ja-JP" dirty="0"/>
            </a:br>
            <a:r>
              <a:rPr lang="en-US" altLang="ja-JP" dirty="0"/>
              <a:t>2.9 MW/2 in</a:t>
            </a:r>
            <a:br>
              <a:rPr lang="en-US" altLang="ja-JP" dirty="0"/>
            </a:br>
            <a:r>
              <a:rPr lang="en-US" altLang="ja-JP" dirty="0"/>
              <a:t>each arm</a:t>
            </a:r>
          </a:p>
          <a:p>
            <a:pPr>
              <a:buClr>
                <a:schemeClr val="tx1"/>
              </a:buClr>
            </a:pPr>
            <a:endParaRPr lang="en-US" altLang="ja-JP" dirty="0"/>
          </a:p>
          <a:p>
            <a:pPr>
              <a:buClr>
                <a:schemeClr val="tx1"/>
              </a:buClr>
            </a:pPr>
            <a:r>
              <a:rPr lang="en-US" altLang="ja-JP" dirty="0"/>
              <a:t>~A# at mid</a:t>
            </a:r>
            <a:br>
              <a:rPr lang="en-US" altLang="ja-JP" dirty="0"/>
            </a:br>
            <a:r>
              <a:rPr lang="en-US" altLang="ja-JP" dirty="0"/>
              <a:t>freq.</a:t>
            </a:r>
          </a:p>
        </p:txBody>
      </p:sp>
      <p:sp>
        <p:nvSpPr>
          <p:cNvPr id="21508" name="スライド番号プレースホルダ 3">
            <a:extLst>
              <a:ext uri="{FF2B5EF4-FFF2-40B4-BE49-F238E27FC236}">
                <a16:creationId xmlns:a16="http://schemas.microsoft.com/office/drawing/2014/main" id="{3B1C7B49-E29B-E470-11E6-28B152CA3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5DABF7A-2DB9-4C55-9B24-C7771719A43C}" type="slidenum">
              <a:rPr lang="ja-JP" altLang="en-US" sz="28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21</a:t>
            </a:fld>
            <a:endParaRPr lang="ja-JP" altLang="en-US" sz="20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3629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816E0F-8B0E-38EA-6EE3-9B029889F2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0A0E6DB-759F-FA02-EABC-7E6906290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6988"/>
            <a:ext cx="9144000" cy="1143001"/>
          </a:xfrm>
        </p:spPr>
        <p:txBody>
          <a:bodyPr/>
          <a:lstStyle/>
          <a:p>
            <a:pPr>
              <a:defRPr/>
            </a:pPr>
            <a:r>
              <a:rPr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Lessons Learned</a:t>
            </a:r>
            <a:endParaRPr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507" name="コンテンツ プレースホルダ 2">
            <a:extLst>
              <a:ext uri="{FF2B5EF4-FFF2-40B4-BE49-F238E27FC236}">
                <a16:creationId xmlns:a16="http://schemas.microsoft.com/office/drawing/2014/main" id="{D0D84D3C-E395-70B5-E554-539A220411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1075"/>
            <a:ext cx="8686800" cy="2375917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altLang="ja-JP" sz="2800" dirty="0"/>
              <a:t>Improvements in sapphire fibers and blade springs are crucial for LF improvements</a:t>
            </a:r>
          </a:p>
          <a:p>
            <a:pPr>
              <a:buClr>
                <a:schemeClr val="tx1"/>
              </a:buClr>
            </a:pPr>
            <a:r>
              <a:rPr lang="en-US" altLang="ja-JP" sz="2800" dirty="0"/>
              <a:t>Improvements in sapphire mirrors and coatings are crucial for mid. frequencies</a:t>
            </a:r>
          </a:p>
          <a:p>
            <a:pPr>
              <a:buClr>
                <a:schemeClr val="tx1"/>
              </a:buClr>
            </a:pPr>
            <a:r>
              <a:rPr lang="en-US" altLang="ja-JP" sz="2800" dirty="0"/>
              <a:t>Developments in lower loss optics, high power operations, and higher finesse arm cavities and SRC are crucial for HF improvements</a:t>
            </a:r>
          </a:p>
          <a:p>
            <a:pPr>
              <a:buClr>
                <a:schemeClr val="tx1"/>
              </a:buClr>
            </a:pPr>
            <a:r>
              <a:rPr lang="en-US" altLang="ja-JP" sz="2800" dirty="0"/>
              <a:t>To compete with A#, HF would be most feasible</a:t>
            </a:r>
          </a:p>
          <a:p>
            <a:pPr>
              <a:buClr>
                <a:schemeClr val="tx1"/>
              </a:buClr>
            </a:pPr>
            <a:r>
              <a:rPr lang="en-US" altLang="ja-JP" sz="2800" dirty="0"/>
              <a:t>Even with less sensitive BB plans, KAGRA’s contributions to the network observation are important. Needs further study.</a:t>
            </a:r>
          </a:p>
        </p:txBody>
      </p:sp>
      <p:sp>
        <p:nvSpPr>
          <p:cNvPr id="21508" name="スライド番号プレースホルダ 3">
            <a:extLst>
              <a:ext uri="{FF2B5EF4-FFF2-40B4-BE49-F238E27FC236}">
                <a16:creationId xmlns:a16="http://schemas.microsoft.com/office/drawing/2014/main" id="{C4F1C5CF-C0AC-6636-1C4D-2FF29BA8B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5DABF7A-2DB9-4C55-9B24-C7771719A43C}" type="slidenum">
              <a:rPr lang="ja-JP" altLang="en-US" sz="28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22</a:t>
            </a:fld>
            <a:endParaRPr lang="ja-JP" altLang="en-US" sz="20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8964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40A030FE-6595-A405-98C2-B94AF1D23B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836712"/>
            <a:ext cx="8064896" cy="5802517"/>
          </a:xfrm>
          <a:prstGeom prst="rect">
            <a:avLst/>
          </a:prstGeom>
        </p:spPr>
      </p:pic>
      <p:sp>
        <p:nvSpPr>
          <p:cNvPr id="7" name="スライド番号プレースホルダ 3">
            <a:extLst>
              <a:ext uri="{FF2B5EF4-FFF2-40B4-BE49-F238E27FC236}">
                <a16:creationId xmlns:a16="http://schemas.microsoft.com/office/drawing/2014/main" id="{35B45068-5DBF-3E97-E232-84B9B31CF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5DABF7A-2DB9-4C55-9B24-C7771719A43C}" type="slidenum">
              <a:rPr lang="ja-JP" altLang="en-US" sz="28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23</a:t>
            </a:fld>
            <a:endParaRPr lang="ja-JP" altLang="en-US" sz="2000">
              <a:solidFill>
                <a:srgbClr val="898989"/>
              </a:solidFill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9E804B28-500B-0EE5-AACE-89BFBF1AEA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9580" y="6689"/>
            <a:ext cx="1424420" cy="1766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8149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2BE44">
            <a:alpha val="30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EB193C9-0381-4ACF-381F-89ACA96B94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タイトル 1">
            <a:extLst>
              <a:ext uri="{FF2B5EF4-FFF2-40B4-BE49-F238E27FC236}">
                <a16:creationId xmlns:a16="http://schemas.microsoft.com/office/drawing/2014/main" id="{3F119ADB-E5A9-CD1E-9A53-82C2C43890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ja-JP" sz="7200" b="1" dirty="0">
                <a:solidFill>
                  <a:srgbClr val="005C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Helvetica" pitchFamily="34" charset="0"/>
              </a:rPr>
              <a:t>Proposal to</a:t>
            </a:r>
            <a:br>
              <a:rPr lang="en-US" altLang="ja-JP" sz="7200" b="1" dirty="0">
                <a:solidFill>
                  <a:srgbClr val="005C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Helvetica" pitchFamily="34" charset="0"/>
              </a:rPr>
            </a:br>
            <a:r>
              <a:rPr lang="en-US" altLang="ja-JP" sz="7200" b="1" dirty="0">
                <a:solidFill>
                  <a:srgbClr val="005C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Helvetica" pitchFamily="34" charset="0"/>
              </a:rPr>
              <a:t>allow for </a:t>
            </a:r>
            <a:br>
              <a:rPr lang="en-US" altLang="ja-JP" sz="7200" b="1" dirty="0">
                <a:solidFill>
                  <a:srgbClr val="005C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Helvetica" pitchFamily="34" charset="0"/>
              </a:rPr>
            </a:br>
            <a:r>
              <a:rPr lang="en-US" altLang="ja-JP" sz="7200" b="1" dirty="0">
                <a:solidFill>
                  <a:srgbClr val="005C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Helvetica" pitchFamily="34" charset="0"/>
              </a:rPr>
              <a:t>long term experimental activities for </a:t>
            </a:r>
            <a:br>
              <a:rPr lang="en-US" altLang="ja-JP" sz="7200" b="1" dirty="0">
                <a:solidFill>
                  <a:srgbClr val="005C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Helvetica" pitchFamily="34" charset="0"/>
              </a:rPr>
            </a:br>
            <a:r>
              <a:rPr lang="en-US" altLang="ja-JP" sz="7200" b="1" dirty="0">
                <a:solidFill>
                  <a:srgbClr val="005C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Helvetica" pitchFamily="34" charset="0"/>
              </a:rPr>
              <a:t>KAGRA authorship</a:t>
            </a:r>
            <a:endParaRPr lang="ja-JP" altLang="en-US" sz="7200" b="1" dirty="0">
              <a:solidFill>
                <a:srgbClr val="005C4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Helvetica" pitchFamily="34" charset="0"/>
            </a:endParaRPr>
          </a:p>
        </p:txBody>
      </p:sp>
      <p:sp>
        <p:nvSpPr>
          <p:cNvPr id="6" name="pptTeX_Preamble" descr="\documentclass[12pt]{jarticle}&#10;\pagestyle{empty}&#10;\usepackage{amsmath,amssymb}&#10;\usepackage[dvips]{color}" hidden="1">
            <a:extLst>
              <a:ext uri="{FF2B5EF4-FFF2-40B4-BE49-F238E27FC236}">
                <a16:creationId xmlns:a16="http://schemas.microsoft.com/office/drawing/2014/main" id="{A2C4AF00-F826-789E-192B-4959E81B8DCE}"/>
              </a:ext>
            </a:extLst>
          </p:cNvPr>
          <p:cNvSpPr txBox="1"/>
          <p:nvPr/>
        </p:nvSpPr>
        <p:spPr>
          <a:xfrm>
            <a:off x="-1651000" y="-635000"/>
            <a:ext cx="1651000" cy="635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ja-JP" altLang="en-US" dirty="0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2861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図 3">
            <a:extLst>
              <a:ext uri="{FF2B5EF4-FFF2-40B4-BE49-F238E27FC236}">
                <a16:creationId xmlns:a16="http://schemas.microsoft.com/office/drawing/2014/main" id="{43468AB0-9153-3164-FCC2-38C7D379F4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02568"/>
            <a:ext cx="8028384" cy="3025188"/>
          </a:xfrm>
          <a:prstGeom prst="rect">
            <a:avLst/>
          </a:prstGeom>
          <a:noFill/>
          <a:ln w="254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77B6370C-29A4-B685-92C8-441894E6A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6988"/>
            <a:ext cx="9144000" cy="1143001"/>
          </a:xfrm>
        </p:spPr>
        <p:txBody>
          <a:bodyPr/>
          <a:lstStyle/>
          <a:p>
            <a:pPr>
              <a:defRPr/>
            </a:pPr>
            <a:r>
              <a:rPr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Current Authorship Policy</a:t>
            </a:r>
            <a:endParaRPr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48" name="コンテンツ プレースホルダ 2">
            <a:extLst>
              <a:ext uri="{FF2B5EF4-FFF2-40B4-BE49-F238E27FC236}">
                <a16:creationId xmlns:a16="http://schemas.microsoft.com/office/drawing/2014/main" id="{263F311F-0CC7-A0EA-467B-C004D893FB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1075"/>
            <a:ext cx="8686800" cy="5327650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altLang="ja-JP" sz="2800"/>
              <a:t>Long-term activities may count up to </a:t>
            </a:r>
            <a:r>
              <a:rPr lang="en-US" altLang="ja-JP" sz="2800">
                <a:solidFill>
                  <a:srgbClr val="FF0000"/>
                </a:solidFill>
              </a:rPr>
              <a:t>15%</a:t>
            </a:r>
            <a:r>
              <a:rPr lang="en-US" altLang="ja-JP" sz="2800"/>
              <a:t> of research time in total. Long term activities are defined in the </a:t>
            </a:r>
            <a:r>
              <a:rPr lang="en-US" altLang="ja-JP" sz="2800">
                <a:solidFill>
                  <a:srgbClr val="FF0000"/>
                </a:solidFill>
              </a:rPr>
              <a:t>data analysis </a:t>
            </a:r>
            <a:r>
              <a:rPr lang="en-US" altLang="ja-JP" sz="2800"/>
              <a:t>and </a:t>
            </a:r>
            <a:r>
              <a:rPr lang="en-US" altLang="ja-JP" sz="2800">
                <a:solidFill>
                  <a:srgbClr val="FF0000"/>
                </a:solidFill>
              </a:rPr>
              <a:t>theoretical subgroup's</a:t>
            </a:r>
            <a:r>
              <a:rPr lang="en-US" altLang="ja-JP" sz="2800"/>
              <a:t> task lists.</a:t>
            </a:r>
          </a:p>
          <a:p>
            <a:pPr>
              <a:buClr>
                <a:schemeClr val="tx1"/>
              </a:buClr>
            </a:pPr>
            <a:r>
              <a:rPr lang="en-US" altLang="ja-JP" sz="2800"/>
              <a:t>Why not include </a:t>
            </a:r>
            <a:r>
              <a:rPr lang="en-US" altLang="ja-JP" sz="2800">
                <a:solidFill>
                  <a:srgbClr val="FF0000"/>
                </a:solidFill>
              </a:rPr>
              <a:t>experimental R&amp;Ds</a:t>
            </a:r>
            <a:r>
              <a:rPr lang="en-US" altLang="ja-JP" sz="2800"/>
              <a:t>?</a:t>
            </a:r>
            <a:endParaRPr lang="en-US" altLang="ja-JP" sz="4400"/>
          </a:p>
        </p:txBody>
      </p:sp>
      <p:sp>
        <p:nvSpPr>
          <p:cNvPr id="6149" name="スライド番号プレースホルダ 3">
            <a:extLst>
              <a:ext uri="{FF2B5EF4-FFF2-40B4-BE49-F238E27FC236}">
                <a16:creationId xmlns:a16="http://schemas.microsoft.com/office/drawing/2014/main" id="{AC9FA18A-4A5E-45BA-3239-95260A800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ECDF0BD-8D8B-4B0B-9CFB-54963C7DECE2}" type="slidenum">
              <a:rPr lang="ja-JP" altLang="en-US" sz="28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25</a:t>
            </a:fld>
            <a:endParaRPr lang="ja-JP" altLang="en-US" sz="2000">
              <a:solidFill>
                <a:srgbClr val="898989"/>
              </a:solidFill>
            </a:endParaRPr>
          </a:p>
        </p:txBody>
      </p:sp>
      <p:sp>
        <p:nvSpPr>
          <p:cNvPr id="6150" name="テキスト ボックス 5">
            <a:extLst>
              <a:ext uri="{FF2B5EF4-FFF2-40B4-BE49-F238E27FC236}">
                <a16:creationId xmlns:a16="http://schemas.microsoft.com/office/drawing/2014/main" id="{C2DFA097-BFDB-5F67-4911-4B0F3E6CB0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2588" y="2925763"/>
            <a:ext cx="22542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FontTx/>
              <a:buNone/>
            </a:pPr>
            <a:r>
              <a:rPr lang="en-US" altLang="ja-JP" sz="1800">
                <a:latin typeface="Arial" panose="020B0604020202020204" pitchFamily="34" charset="0"/>
                <a:ea typeface="ＭＳ Ｐゴシック" panose="020B0600070205080204" pitchFamily="50" charset="-128"/>
                <a:hlinkClick r:id="rId3"/>
              </a:rPr>
              <a:t>JGW-M1503490-v7</a:t>
            </a:r>
            <a:endParaRPr lang="en-US" altLang="ja-JP" sz="180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BD7CD72-AF8B-60B0-9247-8BFB230BB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6988"/>
            <a:ext cx="9144000" cy="1143001"/>
          </a:xfrm>
        </p:spPr>
        <p:txBody>
          <a:bodyPr/>
          <a:lstStyle/>
          <a:p>
            <a:pPr>
              <a:defRPr/>
            </a:pPr>
            <a:r>
              <a:rPr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Amendment Proposal</a:t>
            </a:r>
            <a:endParaRPr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82" name="コンテンツ プレースホルダ 2">
            <a:extLst>
              <a:ext uri="{FF2B5EF4-FFF2-40B4-BE49-F238E27FC236}">
                <a16:creationId xmlns:a16="http://schemas.microsoft.com/office/drawing/2014/main" id="{A91C47D8-8938-941E-6FEC-508E8FFAF4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1075"/>
            <a:ext cx="8686800" cy="5327650"/>
          </a:xfrm>
        </p:spPr>
        <p:txBody>
          <a:bodyPr/>
          <a:lstStyle/>
          <a:p>
            <a:pPr>
              <a:buClr>
                <a:schemeClr val="tx1"/>
              </a:buClr>
              <a:defRPr/>
            </a:pPr>
            <a:r>
              <a:rPr lang="en-US" altLang="ja-JP" sz="2800" dirty="0"/>
              <a:t>Long-term activities may count up to </a:t>
            </a:r>
            <a:r>
              <a:rPr lang="en-US" altLang="ja-JP" sz="2800" dirty="0">
                <a:solidFill>
                  <a:srgbClr val="FF0000"/>
                </a:solidFill>
              </a:rPr>
              <a:t>15%</a:t>
            </a:r>
            <a:r>
              <a:rPr lang="en-US" altLang="ja-JP" sz="2800" dirty="0"/>
              <a:t> of research time in total. Long term activities are defined in the </a:t>
            </a:r>
            <a:r>
              <a:rPr lang="en-US" altLang="ja-JP" sz="2800" dirty="0">
                <a:solidFill>
                  <a:srgbClr val="FF0000"/>
                </a:solidFill>
              </a:rPr>
              <a:t>data analysis </a:t>
            </a:r>
            <a:r>
              <a:rPr lang="en-US" altLang="ja-JP" sz="2800" dirty="0"/>
              <a:t>and </a:t>
            </a:r>
            <a:r>
              <a:rPr lang="en-US" altLang="ja-JP" sz="2800" dirty="0">
                <a:solidFill>
                  <a:srgbClr val="FF0000"/>
                </a:solidFill>
              </a:rPr>
              <a:t>theoretical subgroup's</a:t>
            </a:r>
            <a:r>
              <a:rPr lang="en-US" altLang="ja-JP" sz="2800" dirty="0"/>
              <a:t> task lists.</a:t>
            </a:r>
          </a:p>
          <a:p>
            <a:pPr>
              <a:buClr>
                <a:schemeClr val="tx1"/>
              </a:buClr>
              <a:defRPr/>
            </a:pPr>
            <a:endParaRPr lang="en-US" altLang="ja-JP" sz="2800" dirty="0"/>
          </a:p>
          <a:p>
            <a:pPr marL="0" indent="0">
              <a:buClr>
                <a:schemeClr val="tx1"/>
              </a:buClr>
              <a:buFont typeface="Arial" panose="020B0604020202020204" pitchFamily="34" charset="0"/>
              <a:buNone/>
              <a:defRPr/>
            </a:pPr>
            <a:r>
              <a:rPr lang="en-US" altLang="ja-JP" b="1" dirty="0"/>
              <a:t>Proposed amendment</a:t>
            </a:r>
          </a:p>
          <a:p>
            <a:pPr>
              <a:buClr>
                <a:schemeClr val="tx1"/>
              </a:buClr>
              <a:defRPr/>
            </a:pPr>
            <a:r>
              <a:rPr lang="en-US" altLang="ja-JP" sz="2800" dirty="0"/>
              <a:t>Long-term activities may count up to </a:t>
            </a:r>
            <a:r>
              <a:rPr lang="en-US" altLang="ja-JP" sz="2800" dirty="0">
                <a:solidFill>
                  <a:srgbClr val="FF0000"/>
                </a:solidFill>
              </a:rPr>
              <a:t>15%</a:t>
            </a:r>
            <a:r>
              <a:rPr lang="en-US" altLang="ja-JP" sz="2800" dirty="0"/>
              <a:t> of research time in total. Long term activities are defined in the </a:t>
            </a:r>
            <a:r>
              <a:rPr lang="en-US" altLang="ja-JP" sz="2800" dirty="0">
                <a:solidFill>
                  <a:srgbClr val="FF0000"/>
                </a:solidFill>
              </a:rPr>
              <a:t>data analysis, theoretical subgroup, and instrumental science</a:t>
            </a:r>
            <a:r>
              <a:rPr lang="en-US" altLang="ja-JP" sz="2800" dirty="0"/>
              <a:t> task lists.</a:t>
            </a:r>
          </a:p>
        </p:txBody>
      </p:sp>
      <p:sp>
        <p:nvSpPr>
          <p:cNvPr id="7172" name="スライド番号プレースホルダ 3">
            <a:extLst>
              <a:ext uri="{FF2B5EF4-FFF2-40B4-BE49-F238E27FC236}">
                <a16:creationId xmlns:a16="http://schemas.microsoft.com/office/drawing/2014/main" id="{E776EA25-363C-4883-70F2-AF55C15C3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0D1CDC3-FCA9-4D82-B471-35FF82048E37}" type="slidenum">
              <a:rPr lang="ja-JP" altLang="en-US" sz="28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26</a:t>
            </a:fld>
            <a:endParaRPr lang="ja-JP" altLang="en-US" sz="20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20C072-0801-7854-6948-13184B3ACE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6A8DA36-1A19-B229-9B05-6B0A2AAB6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6988"/>
            <a:ext cx="9144000" cy="1143001"/>
          </a:xfrm>
        </p:spPr>
        <p:txBody>
          <a:bodyPr/>
          <a:lstStyle/>
          <a:p>
            <a:pPr>
              <a:defRPr/>
            </a:pPr>
            <a:r>
              <a:rPr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 Table for Authorship</a:t>
            </a:r>
            <a:endParaRPr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508" name="スライド番号プレースホルダ 3">
            <a:extLst>
              <a:ext uri="{FF2B5EF4-FFF2-40B4-BE49-F238E27FC236}">
                <a16:creationId xmlns:a16="http://schemas.microsoft.com/office/drawing/2014/main" id="{168026D2-1A96-2346-98B8-64872A45E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5DABF7A-2DB9-4C55-9B24-C7771719A43C}" type="slidenum">
              <a:rPr lang="ja-JP" altLang="en-US" sz="28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27</a:t>
            </a:fld>
            <a:endParaRPr lang="ja-JP" altLang="en-US" sz="2000">
              <a:solidFill>
                <a:srgbClr val="898989"/>
              </a:solidFill>
            </a:endParaRPr>
          </a:p>
        </p:txBody>
      </p:sp>
      <p:graphicFrame>
        <p:nvGraphicFramePr>
          <p:cNvPr id="3" name="表 2">
            <a:extLst>
              <a:ext uri="{FF2B5EF4-FFF2-40B4-BE49-F238E27FC236}">
                <a16:creationId xmlns:a16="http://schemas.microsoft.com/office/drawing/2014/main" id="{0C26532C-CA73-68C7-BB52-1BA5AAB119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0709359"/>
              </p:ext>
            </p:extLst>
          </p:nvPr>
        </p:nvGraphicFramePr>
        <p:xfrm>
          <a:off x="125760" y="977212"/>
          <a:ext cx="8892480" cy="52120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1824">
                  <a:extLst>
                    <a:ext uri="{9D8B030D-6E8A-4147-A177-3AD203B41FA5}">
                      <a16:colId xmlns:a16="http://schemas.microsoft.com/office/drawing/2014/main" val="1897906262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3949553821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447121315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val="3012357827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886075758"/>
                    </a:ext>
                  </a:extLst>
                </a:gridCol>
                <a:gridCol w="1493912">
                  <a:extLst>
                    <a:ext uri="{9D8B030D-6E8A-4147-A177-3AD203B41FA5}">
                      <a16:colId xmlns:a16="http://schemas.microsoft.com/office/drawing/2014/main" val="2241767079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kumimoji="1" lang="en-US" altLang="ja-JP" sz="2000" b="1" dirty="0"/>
                        <a:t>Activity</a:t>
                      </a:r>
                      <a:endParaRPr kumimoji="1" lang="ja-JP" alt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b="1" dirty="0"/>
                        <a:t>Management</a:t>
                      </a:r>
                      <a:endParaRPr kumimoji="1" lang="ja-JP" alt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b="1" dirty="0"/>
                        <a:t>White Paper</a:t>
                      </a:r>
                      <a:endParaRPr kumimoji="1" lang="ja-JP" alt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b="1" dirty="0"/>
                        <a:t>Time frame</a:t>
                      </a:r>
                      <a:endParaRPr kumimoji="1" lang="ja-JP" alt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b="1" dirty="0"/>
                        <a:t>Author-ship</a:t>
                      </a:r>
                      <a:endParaRPr kumimoji="1" lang="ja-JP" alt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3162135"/>
                  </a:ext>
                </a:extLst>
              </a:tr>
              <a:tr h="370840">
                <a:tc rowSpan="2" gridSpan="2">
                  <a:txBody>
                    <a:bodyPr/>
                    <a:lstStyle/>
                    <a:p>
                      <a:r>
                        <a:rPr kumimoji="1" lang="en-US" altLang="ja-JP" sz="2000" dirty="0"/>
                        <a:t>Data analysis / Theory</a:t>
                      </a:r>
                      <a:endParaRPr kumimoji="1" lang="ja-JP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r>
                        <a:rPr kumimoji="1" lang="en-US" altLang="ja-JP" sz="2000" dirty="0"/>
                        <a:t>KSC-DAC/</a:t>
                      </a:r>
                      <a:br>
                        <a:rPr kumimoji="1" lang="en-US" altLang="ja-JP" sz="2000" dirty="0"/>
                      </a:br>
                      <a:r>
                        <a:rPr kumimoji="1" lang="en-US" altLang="ja-JP" sz="2000" dirty="0"/>
                        <a:t>Theory Group</a:t>
                      </a:r>
                      <a:endParaRPr kumimoji="1" lang="ja-JP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r>
                        <a:rPr kumimoji="1" lang="en-US" altLang="ja-JP" sz="2000" b="1" dirty="0"/>
                        <a:t>LVK</a:t>
                      </a:r>
                      <a:r>
                        <a:rPr kumimoji="1" lang="en-US" altLang="ja-JP" sz="2000" dirty="0"/>
                        <a:t> Observational Science WP</a:t>
                      </a:r>
                      <a:endParaRPr kumimoji="1" lang="ja-JP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/>
                        <a:t>Short Term</a:t>
                      </a:r>
                      <a:endParaRPr kumimoji="1" lang="ja-JP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/>
                        <a:t>&lt;100%</a:t>
                      </a:r>
                      <a:endParaRPr kumimoji="1" lang="ja-JP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968116"/>
                  </a:ext>
                </a:extLst>
              </a:tr>
              <a:tr h="370840">
                <a:tc gridSpan="2"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/>
                        <a:t>Long Term</a:t>
                      </a:r>
                      <a:endParaRPr kumimoji="1" lang="ja-JP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/>
                        <a:t>&lt;15% in total</a:t>
                      </a:r>
                      <a:endParaRPr kumimoji="1" lang="ja-JP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7422766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endParaRPr kumimoji="1" lang="ja-JP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/>
                        <a:t>Project task</a:t>
                      </a:r>
                      <a:endParaRPr kumimoji="1" lang="ja-JP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/>
                        <a:t>EO-SEO/</a:t>
                      </a:r>
                      <a:br>
                        <a:rPr kumimoji="1" lang="en-US" altLang="ja-JP" sz="2000" dirty="0"/>
                      </a:br>
                      <a:r>
                        <a:rPr kumimoji="1" lang="en-US" altLang="ja-JP" sz="2000" dirty="0"/>
                        <a:t>Operations</a:t>
                      </a:r>
                      <a:endParaRPr kumimoji="1" lang="ja-JP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b="1" dirty="0"/>
                        <a:t>LVK </a:t>
                      </a:r>
                      <a:r>
                        <a:rPr kumimoji="1" lang="en-US" altLang="ja-JP" sz="2000" dirty="0"/>
                        <a:t>Operations WP</a:t>
                      </a:r>
                      <a:endParaRPr kumimoji="1" lang="ja-JP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/>
                        <a:t>Short Term</a:t>
                      </a:r>
                      <a:endParaRPr kumimoji="1" lang="ja-JP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/>
                        <a:t>&lt;100%</a:t>
                      </a:r>
                      <a:endParaRPr kumimoji="1" lang="ja-JP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539583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/>
                        <a:t>Project R&amp;D</a:t>
                      </a:r>
                      <a:endParaRPr kumimoji="1" lang="ja-JP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/>
                        <a:t>KSC-FSC-PRDC</a:t>
                      </a:r>
                      <a:endParaRPr kumimoji="1" lang="ja-JP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r>
                        <a:rPr kumimoji="1" lang="en-US" altLang="ja-JP" sz="2000" b="1" dirty="0"/>
                        <a:t>KAGRA Instrument Science WP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/>
                        <a:t>Short Term</a:t>
                      </a:r>
                      <a:endParaRPr kumimoji="1" lang="ja-JP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/>
                        <a:t>&lt;100%</a:t>
                      </a:r>
                      <a:endParaRPr kumimoji="1" lang="ja-JP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939196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/>
                        <a:t>Advanced R&amp;D</a:t>
                      </a:r>
                      <a:endParaRPr kumimoji="1" lang="ja-JP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/>
                        <a:t>KSC-FSC</a:t>
                      </a:r>
                      <a:endParaRPr kumimoji="1" lang="ja-JP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/>
                        <a:t>Long Term</a:t>
                      </a:r>
                      <a:endParaRPr kumimoji="1" lang="ja-JP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/>
                        <a:t>&lt;0%</a:t>
                      </a:r>
                    </a:p>
                    <a:p>
                      <a:r>
                        <a:rPr kumimoji="1" lang="ja-JP" altLang="en-US" sz="2000" b="1" dirty="0">
                          <a:solidFill>
                            <a:srgbClr val="FF0000"/>
                          </a:solidFill>
                        </a:rPr>
                        <a:t>→ </a:t>
                      </a:r>
                      <a:r>
                        <a:rPr kumimoji="1" lang="en-US" altLang="ja-JP" sz="2000" b="1" dirty="0">
                          <a:solidFill>
                            <a:srgbClr val="FF0000"/>
                          </a:solidFill>
                        </a:rPr>
                        <a:t>&lt;15%</a:t>
                      </a:r>
                      <a:endParaRPr kumimoji="1" lang="ja-JP" alt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949251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kumimoji="1" lang="en-US" altLang="ja-JP" sz="2000" dirty="0"/>
                        <a:t>EPO</a:t>
                      </a:r>
                      <a:endParaRPr kumimoji="1" lang="ja-JP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/>
                        <a:t>KSC-EPO</a:t>
                      </a:r>
                      <a:endParaRPr kumimoji="1" lang="ja-JP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b="1" dirty="0"/>
                        <a:t>LVK</a:t>
                      </a:r>
                      <a:r>
                        <a:rPr kumimoji="1" lang="en-US" altLang="ja-JP" sz="2000" dirty="0"/>
                        <a:t> Communications and Education WP</a:t>
                      </a:r>
                      <a:endParaRPr kumimoji="1" lang="ja-JP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/>
                        <a:t>-</a:t>
                      </a:r>
                      <a:endParaRPr kumimoji="1" lang="ja-JP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/>
                        <a:t>&lt; 15% in total</a:t>
                      </a:r>
                      <a:endParaRPr kumimoji="1" lang="ja-JP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9011017"/>
                  </a:ext>
                </a:extLst>
              </a:tr>
            </a:tbl>
          </a:graphicData>
        </a:graphic>
      </p:graphicFrame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93D01DB-DA11-6EAC-6DC7-738409AA4C3F}"/>
              </a:ext>
            </a:extLst>
          </p:cNvPr>
          <p:cNvSpPr txBox="1"/>
          <p:nvPr/>
        </p:nvSpPr>
        <p:spPr>
          <a:xfrm rot="16200000">
            <a:off x="-628544" y="3949025"/>
            <a:ext cx="2160240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kumimoji="1" lang="en-US" altLang="ja-JP" sz="2000" dirty="0">
                <a:latin typeface="+mn-lt"/>
              </a:rPr>
              <a:t>Experiment</a:t>
            </a:r>
            <a:endParaRPr kumimoji="1" lang="ja-JP" altLang="en-US" sz="2000" dirty="0">
              <a:latin typeface="+mn-lt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4932E18-65D6-46B1-D07C-488AA010CDC1}"/>
              </a:ext>
            </a:extLst>
          </p:cNvPr>
          <p:cNvSpPr txBox="1"/>
          <p:nvPr/>
        </p:nvSpPr>
        <p:spPr>
          <a:xfrm>
            <a:off x="-36593" y="6215746"/>
            <a:ext cx="8673374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kumimoji="1" lang="en-US" altLang="ja-JP" dirty="0">
                <a:latin typeface="+mn-lt"/>
              </a:rPr>
              <a:t>Note that current KAGRA Instrument Science WP does not include tasks under SEO. Instrument Science WPs for LIGO, Virgo, KAGRA are independent right now.</a:t>
            </a:r>
            <a:endParaRPr kumimoji="1" lang="ja-JP" alt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503026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A1D8EE9-B2B8-8CE3-DD7C-D6FCF8E1A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6988"/>
            <a:ext cx="9144000" cy="1143001"/>
          </a:xfrm>
        </p:spPr>
        <p:txBody>
          <a:bodyPr/>
          <a:lstStyle/>
          <a:p>
            <a:pPr>
              <a:defRPr/>
            </a:pPr>
            <a:r>
              <a:rPr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</a:t>
            </a:r>
            <a:endParaRPr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507" name="コンテンツ プレースホルダ 2">
            <a:extLst>
              <a:ext uri="{FF2B5EF4-FFF2-40B4-BE49-F238E27FC236}">
                <a16:creationId xmlns:a16="http://schemas.microsoft.com/office/drawing/2014/main" id="{18ADA752-AD7E-9AA8-BB36-F25482931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1075"/>
            <a:ext cx="8686800" cy="4392141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altLang="ja-JP" sz="4400" dirty="0"/>
              <a:t>KAGRA Instrument Science White Paper 2024 is released</a:t>
            </a:r>
          </a:p>
          <a:p>
            <a:pPr>
              <a:buClr>
                <a:schemeClr val="tx1"/>
              </a:buClr>
            </a:pPr>
            <a:r>
              <a:rPr lang="en-US" altLang="ja-JP" sz="4400" dirty="0"/>
              <a:t>Any comments welcomed</a:t>
            </a:r>
          </a:p>
          <a:p>
            <a:pPr>
              <a:buClr>
                <a:schemeClr val="tx1"/>
              </a:buClr>
            </a:pPr>
            <a:r>
              <a:rPr lang="en-US" altLang="ja-JP" sz="4400" dirty="0"/>
              <a:t>Welcome to join FSC</a:t>
            </a:r>
            <a:r>
              <a:rPr lang="ja-JP" altLang="en-US" sz="4400" dirty="0"/>
              <a:t> </a:t>
            </a:r>
            <a:r>
              <a:rPr lang="en-US" altLang="ja-JP" sz="4400" dirty="0"/>
              <a:t>or</a:t>
            </a:r>
            <a:r>
              <a:rPr lang="ja-JP" altLang="en-US" sz="4400" dirty="0"/>
              <a:t> </a:t>
            </a:r>
            <a:r>
              <a:rPr lang="en-US" altLang="ja-JP" sz="4400" dirty="0"/>
              <a:t>FWG</a:t>
            </a:r>
          </a:p>
        </p:txBody>
      </p:sp>
      <p:sp>
        <p:nvSpPr>
          <p:cNvPr id="21508" name="スライド番号プレースホルダ 3">
            <a:extLst>
              <a:ext uri="{FF2B5EF4-FFF2-40B4-BE49-F238E27FC236}">
                <a16:creationId xmlns:a16="http://schemas.microsoft.com/office/drawing/2014/main" id="{FAD50C36-43AB-206F-1899-3EBDDB157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5DABF7A-2DB9-4C55-9B24-C7771719A43C}" type="slidenum">
              <a:rPr lang="ja-JP" altLang="en-US" sz="28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28</a:t>
            </a:fld>
            <a:endParaRPr lang="ja-JP" altLang="en-US" sz="20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075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A1D8EE9-B2B8-8CE3-DD7C-D6FCF8E1A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6988"/>
            <a:ext cx="9144000" cy="1143001"/>
          </a:xfrm>
        </p:spPr>
        <p:txBody>
          <a:bodyPr/>
          <a:lstStyle/>
          <a:p>
            <a:pPr>
              <a:defRPr/>
            </a:pPr>
            <a:r>
              <a:rPr lang="en-US" altLang="ja-JP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Instrument Science White Paper 2024</a:t>
            </a:r>
            <a:endParaRPr lang="ja-JP" alt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507" name="コンテンツ プレースホルダ 2">
            <a:extLst>
              <a:ext uri="{FF2B5EF4-FFF2-40B4-BE49-F238E27FC236}">
                <a16:creationId xmlns:a16="http://schemas.microsoft.com/office/drawing/2014/main" id="{18ADA752-AD7E-9AA8-BB36-F25482931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1075"/>
            <a:ext cx="8686800" cy="2375917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altLang="ja-JP" dirty="0"/>
              <a:t>Released on December 3, 2024</a:t>
            </a:r>
          </a:p>
          <a:p>
            <a:pPr>
              <a:buClr>
                <a:schemeClr val="tx1"/>
              </a:buClr>
            </a:pPr>
            <a:r>
              <a:rPr lang="en-US" altLang="ja-JP" dirty="0"/>
              <a:t>Publicly available at </a:t>
            </a:r>
            <a:r>
              <a:rPr lang="en-US" altLang="ja-JP" dirty="0">
                <a:hlinkClick r:id="rId2"/>
              </a:rPr>
              <a:t>JGW-T2416182</a:t>
            </a:r>
            <a:endParaRPr lang="en-US" altLang="ja-JP" dirty="0"/>
          </a:p>
          <a:p>
            <a:pPr>
              <a:buClr>
                <a:schemeClr val="tx1"/>
              </a:buClr>
            </a:pPr>
            <a:r>
              <a:rPr lang="en-US" altLang="ja-JP" dirty="0"/>
              <a:t>Comments welcome!</a:t>
            </a:r>
          </a:p>
          <a:p>
            <a:pPr>
              <a:buClr>
                <a:schemeClr val="tx1"/>
              </a:buClr>
            </a:pPr>
            <a:r>
              <a:rPr lang="en-US" altLang="ja-JP" dirty="0"/>
              <a:t>Contributors:</a:t>
            </a:r>
            <a:br>
              <a:rPr lang="en-US" altLang="ja-JP" dirty="0"/>
            </a:br>
            <a:endParaRPr lang="en-US" altLang="ja-JP" dirty="0"/>
          </a:p>
        </p:txBody>
      </p:sp>
      <p:sp>
        <p:nvSpPr>
          <p:cNvPr id="21508" name="スライド番号プレースホルダ 3">
            <a:extLst>
              <a:ext uri="{FF2B5EF4-FFF2-40B4-BE49-F238E27FC236}">
                <a16:creationId xmlns:a16="http://schemas.microsoft.com/office/drawing/2014/main" id="{FAD50C36-43AB-206F-1899-3EBDDB157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5DABF7A-2DB9-4C55-9B24-C7771719A43C}" type="slidenum">
              <a:rPr lang="ja-JP" altLang="en-US" sz="28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ja-JP" altLang="en-US" sz="2000">
              <a:solidFill>
                <a:srgbClr val="898989"/>
              </a:solidFill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E6EEBAC-7CF4-F0BA-0ABD-AAE6D2E2CF9C}"/>
              </a:ext>
            </a:extLst>
          </p:cNvPr>
          <p:cNvSpPr txBox="1"/>
          <p:nvPr/>
        </p:nvSpPr>
        <p:spPr>
          <a:xfrm>
            <a:off x="1403648" y="3140968"/>
            <a:ext cx="4176464" cy="378565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ja-JP" altLang="en-US" sz="2400" dirty="0">
                <a:latin typeface="+mj-lt"/>
              </a:rPr>
              <a:t>Tomotada Akutsu</a:t>
            </a:r>
          </a:p>
          <a:p>
            <a:r>
              <a:rPr lang="ja-JP" altLang="en-US" sz="2400" dirty="0">
                <a:latin typeface="+mj-lt"/>
              </a:rPr>
              <a:t>Masaki Ando</a:t>
            </a:r>
          </a:p>
          <a:p>
            <a:r>
              <a:rPr lang="ja-JP" altLang="en-US" sz="2400" dirty="0">
                <a:latin typeface="+mj-lt"/>
              </a:rPr>
              <a:t>Rishabh Bajpai</a:t>
            </a:r>
          </a:p>
          <a:p>
            <a:r>
              <a:rPr lang="ja-JP" altLang="en-US" sz="2400" dirty="0">
                <a:latin typeface="+mj-lt"/>
              </a:rPr>
              <a:t>Marc Eisenmann</a:t>
            </a:r>
          </a:p>
          <a:p>
            <a:r>
              <a:rPr lang="ja-JP" altLang="en-US" sz="2400" dirty="0">
                <a:latin typeface="+mj-lt"/>
              </a:rPr>
              <a:t>Kentaro Komori</a:t>
            </a:r>
          </a:p>
          <a:p>
            <a:r>
              <a:rPr lang="ja-JP" altLang="en-US" sz="2400" dirty="0">
                <a:latin typeface="+mj-lt"/>
              </a:rPr>
              <a:t>Ray-Kuang Lee</a:t>
            </a:r>
          </a:p>
          <a:p>
            <a:r>
              <a:rPr lang="ja-JP" altLang="en-US" sz="2400" dirty="0">
                <a:latin typeface="+mj-lt"/>
              </a:rPr>
              <a:t>Yuta Michimura</a:t>
            </a:r>
          </a:p>
          <a:p>
            <a:r>
              <a:rPr lang="ja-JP" altLang="en-US" sz="2400" dirty="0">
                <a:latin typeface="+mj-lt"/>
              </a:rPr>
              <a:t>Kohei Mitsuhashi</a:t>
            </a:r>
          </a:p>
          <a:p>
            <a:r>
              <a:rPr lang="ja-JP" altLang="en-US" sz="2400" dirty="0">
                <a:latin typeface="+mj-lt"/>
              </a:rPr>
              <a:t>Jyotirmaya Mohanta</a:t>
            </a:r>
          </a:p>
          <a:p>
            <a:r>
              <a:rPr lang="ja-JP" altLang="en-US" sz="2400" dirty="0">
                <a:latin typeface="+mj-lt"/>
              </a:rPr>
              <a:t>Michael Page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60F2845-301F-6988-8A83-744627B2614F}"/>
              </a:ext>
            </a:extLst>
          </p:cNvPr>
          <p:cNvSpPr txBox="1"/>
          <p:nvPr/>
        </p:nvSpPr>
        <p:spPr>
          <a:xfrm>
            <a:off x="4572000" y="2780928"/>
            <a:ext cx="3456384" cy="415498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ja-JP" sz="2400" dirty="0" err="1">
                <a:latin typeface="+mj-lt"/>
              </a:rPr>
              <a:t>Yohei</a:t>
            </a:r>
            <a:r>
              <a:rPr lang="en-US" altLang="ja-JP" sz="2400" dirty="0">
                <a:latin typeface="+mj-lt"/>
              </a:rPr>
              <a:t> Nishino</a:t>
            </a:r>
          </a:p>
          <a:p>
            <a:r>
              <a:rPr lang="en-US" altLang="ja-JP" sz="2400" dirty="0" err="1">
                <a:latin typeface="+mj-lt"/>
              </a:rPr>
              <a:t>Munetake</a:t>
            </a:r>
            <a:r>
              <a:rPr lang="en-US" altLang="ja-JP" sz="2400" dirty="0">
                <a:latin typeface="+mj-lt"/>
              </a:rPr>
              <a:t> Otsuka</a:t>
            </a:r>
          </a:p>
          <a:p>
            <a:r>
              <a:rPr lang="en-US" altLang="ja-JP" sz="2400" dirty="0">
                <a:latin typeface="+mj-lt"/>
              </a:rPr>
              <a:t>Atsushi Nishizawa</a:t>
            </a:r>
          </a:p>
          <a:p>
            <a:r>
              <a:rPr lang="en-US" altLang="ja-JP" sz="2400" dirty="0">
                <a:latin typeface="+mj-lt"/>
              </a:rPr>
              <a:t>Shalika Singh</a:t>
            </a:r>
          </a:p>
          <a:p>
            <a:r>
              <a:rPr lang="en-US" altLang="ja-JP" sz="2400" dirty="0">
                <a:latin typeface="+mj-lt"/>
              </a:rPr>
              <a:t>Kentaro </a:t>
            </a:r>
            <a:r>
              <a:rPr lang="en-US" altLang="ja-JP" sz="2400" dirty="0" err="1">
                <a:latin typeface="+mj-lt"/>
              </a:rPr>
              <a:t>Somiya</a:t>
            </a:r>
            <a:endParaRPr lang="en-US" altLang="ja-JP" sz="2400" dirty="0">
              <a:latin typeface="+mj-lt"/>
            </a:endParaRPr>
          </a:p>
          <a:p>
            <a:r>
              <a:rPr lang="en-US" altLang="ja-JP" sz="2400" dirty="0">
                <a:latin typeface="+mj-lt"/>
              </a:rPr>
              <a:t>Ryosuke Sugimoto</a:t>
            </a:r>
          </a:p>
          <a:p>
            <a:r>
              <a:rPr lang="en-US" altLang="ja-JP" sz="2400" dirty="0">
                <a:latin typeface="+mj-lt"/>
              </a:rPr>
              <a:t>Masahide Tamaki</a:t>
            </a:r>
          </a:p>
          <a:p>
            <a:r>
              <a:rPr lang="en-US" altLang="ja-JP" sz="2400" dirty="0">
                <a:latin typeface="+mj-lt"/>
              </a:rPr>
              <a:t>Satoshi </a:t>
            </a:r>
            <a:r>
              <a:rPr lang="en-US" altLang="ja-JP" sz="2400" dirty="0" err="1">
                <a:latin typeface="+mj-lt"/>
              </a:rPr>
              <a:t>Tanioka</a:t>
            </a:r>
            <a:endParaRPr lang="en-US" altLang="ja-JP" sz="2400" dirty="0">
              <a:latin typeface="+mj-lt"/>
            </a:endParaRPr>
          </a:p>
          <a:p>
            <a:r>
              <a:rPr lang="en-US" altLang="ja-JP" sz="2400" dirty="0" err="1">
                <a:latin typeface="+mj-lt"/>
              </a:rPr>
              <a:t>Haoyu</a:t>
            </a:r>
            <a:r>
              <a:rPr lang="en-US" altLang="ja-JP" sz="2400" dirty="0">
                <a:latin typeface="+mj-lt"/>
              </a:rPr>
              <a:t> Wang</a:t>
            </a:r>
          </a:p>
          <a:p>
            <a:r>
              <a:rPr lang="en-US" altLang="ja-JP" sz="2400" dirty="0">
                <a:latin typeface="+mj-lt"/>
              </a:rPr>
              <a:t>Kazuhiro Yamamoto</a:t>
            </a:r>
          </a:p>
          <a:p>
            <a:r>
              <a:rPr lang="en-US" altLang="ja-JP" sz="2400" dirty="0" err="1">
                <a:latin typeface="+mj-lt"/>
              </a:rPr>
              <a:t>Takaaki</a:t>
            </a:r>
            <a:r>
              <a:rPr lang="en-US" altLang="ja-JP" sz="2400" dirty="0">
                <a:latin typeface="+mj-lt"/>
              </a:rPr>
              <a:t> </a:t>
            </a:r>
            <a:r>
              <a:rPr lang="en-US" altLang="ja-JP" sz="2400" dirty="0" err="1">
                <a:latin typeface="+mj-lt"/>
              </a:rPr>
              <a:t>Yokozawa</a:t>
            </a:r>
            <a:endParaRPr lang="ja-JP" altLang="en-US" sz="2400" dirty="0">
              <a:latin typeface="+mj-lt"/>
            </a:endParaRPr>
          </a:p>
        </p:txBody>
      </p:sp>
      <p:sp>
        <p:nvSpPr>
          <p:cNvPr id="3" name="サブタイトル 2">
            <a:extLst>
              <a:ext uri="{FF2B5EF4-FFF2-40B4-BE49-F238E27FC236}">
                <a16:creationId xmlns:a16="http://schemas.microsoft.com/office/drawing/2014/main" id="{20993EB6-17C1-B7A9-0E30-BC6AD26BF75E}"/>
              </a:ext>
            </a:extLst>
          </p:cNvPr>
          <p:cNvSpPr txBox="1">
            <a:spLocks/>
          </p:cNvSpPr>
          <p:nvPr/>
        </p:nvSpPr>
        <p:spPr bwMode="auto">
          <a:xfrm>
            <a:off x="6804248" y="1987351"/>
            <a:ext cx="1800200" cy="44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en-US" altLang="ja-JP" sz="2400" dirty="0">
                <a:solidFill>
                  <a:srgbClr val="005C43"/>
                </a:solidFill>
                <a:cs typeface="Helvetica" panose="020B0604020202020204" pitchFamily="34" charset="0"/>
              </a:rPr>
              <a:t>paperless!</a:t>
            </a:r>
          </a:p>
        </p:txBody>
      </p:sp>
    </p:spTree>
    <p:extLst>
      <p:ext uri="{BB962C8B-B14F-4D97-AF65-F5344CB8AC3E}">
        <p14:creationId xmlns:p14="http://schemas.microsoft.com/office/powerpoint/2010/main" val="2195227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12A859-DA95-B9E3-0DC1-E4EEB47370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部屋の中で椅子に座っている人々&#10;&#10;低い精度で自動的に生成された説明">
            <a:extLst>
              <a:ext uri="{FF2B5EF4-FFF2-40B4-BE49-F238E27FC236}">
                <a16:creationId xmlns:a16="http://schemas.microsoft.com/office/drawing/2014/main" id="{FDDC96A9-F77E-031F-ECB6-7A0210CCFF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286000"/>
            <a:ext cx="6096000" cy="4572000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F83CF264-8063-CB83-BBD0-07FE8521C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6988"/>
            <a:ext cx="9144000" cy="1143001"/>
          </a:xfrm>
        </p:spPr>
        <p:txBody>
          <a:bodyPr/>
          <a:lstStyle/>
          <a:p>
            <a:pPr>
              <a:defRPr/>
            </a:pPr>
            <a:r>
              <a:rPr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WP Writing Workshop</a:t>
            </a:r>
            <a:endParaRPr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507" name="コンテンツ プレースホルダ 2">
            <a:extLst>
              <a:ext uri="{FF2B5EF4-FFF2-40B4-BE49-F238E27FC236}">
                <a16:creationId xmlns:a16="http://schemas.microsoft.com/office/drawing/2014/main" id="{5A17AFB7-ED56-9C0D-D88D-7F342AD00A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1075"/>
            <a:ext cx="8686800" cy="2375917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altLang="ja-JP" dirty="0"/>
              <a:t>Oct 2-3, 2024 @ Hiroshima University</a:t>
            </a:r>
          </a:p>
          <a:p>
            <a:pPr>
              <a:buClr>
                <a:schemeClr val="tx1"/>
              </a:buClr>
            </a:pPr>
            <a:r>
              <a:rPr lang="en-US" altLang="ja-JP" dirty="0"/>
              <a:t>Thanks to Nishizawa-</a:t>
            </a:r>
            <a:r>
              <a:rPr lang="en-US" altLang="ja-JP" dirty="0" err="1"/>
              <a:t>san</a:t>
            </a:r>
            <a:r>
              <a:rPr lang="en-US" altLang="ja-JP" dirty="0"/>
              <a:t> and ASPIRE-GW</a:t>
            </a:r>
          </a:p>
        </p:txBody>
      </p:sp>
      <p:sp>
        <p:nvSpPr>
          <p:cNvPr id="21508" name="スライド番号プレースホルダ 3">
            <a:extLst>
              <a:ext uri="{FF2B5EF4-FFF2-40B4-BE49-F238E27FC236}">
                <a16:creationId xmlns:a16="http://schemas.microsoft.com/office/drawing/2014/main" id="{CEC477ED-9F1D-3B7C-281B-C9797BD14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5DABF7A-2DB9-4C55-9B24-C7771719A43C}" type="slidenum">
              <a:rPr lang="ja-JP" altLang="en-US" sz="28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ja-JP" altLang="en-US" sz="2000">
              <a:solidFill>
                <a:srgbClr val="898989"/>
              </a:solidFill>
            </a:endParaRPr>
          </a:p>
        </p:txBody>
      </p:sp>
      <p:pic>
        <p:nvPicPr>
          <p:cNvPr id="7" name="Picture 2" descr="JST ASPIRE (@JST_ASPIRE) / X">
            <a:extLst>
              <a:ext uri="{FF2B5EF4-FFF2-40B4-BE49-F238E27FC236}">
                <a16:creationId xmlns:a16="http://schemas.microsoft.com/office/drawing/2014/main" id="{8043CA7D-C158-968A-E442-9A5CE83933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43" y="2366739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図 3" descr="レストランのテーブルに座っている男性たち&#10;&#10;中程度の精度で自動的に生成された説明">
            <a:extLst>
              <a:ext uri="{FF2B5EF4-FFF2-40B4-BE49-F238E27FC236}">
                <a16:creationId xmlns:a16="http://schemas.microsoft.com/office/drawing/2014/main" id="{2FA4D304-203F-9765-1BC6-4D0EE5729B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26979"/>
            <a:ext cx="3107326" cy="2331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0798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DC36DD-C6E2-0FD6-CDEE-1C55F9AAF6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0B61684-85AE-84C2-4A67-0D840FEC0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6988"/>
            <a:ext cx="9144000" cy="1143001"/>
          </a:xfrm>
        </p:spPr>
        <p:txBody>
          <a:bodyPr/>
          <a:lstStyle/>
          <a:p>
            <a:pPr>
              <a:defRPr/>
            </a:pPr>
            <a:r>
              <a:rPr lang="en-US" altLang="ja-JP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Instrument Science White Paper 2024</a:t>
            </a:r>
            <a:endParaRPr lang="ja-JP" alt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507" name="コンテンツ プレースホルダ 2">
            <a:extLst>
              <a:ext uri="{FF2B5EF4-FFF2-40B4-BE49-F238E27FC236}">
                <a16:creationId xmlns:a16="http://schemas.microsoft.com/office/drawing/2014/main" id="{0D82E85B-BE40-1BD5-C258-89BBC3297B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1075"/>
            <a:ext cx="8686800" cy="2375917"/>
          </a:xfrm>
        </p:spPr>
        <p:txBody>
          <a:bodyPr/>
          <a:lstStyle/>
          <a:p>
            <a:pPr marL="514350" indent="-514350">
              <a:buClr>
                <a:schemeClr val="tx1"/>
              </a:buClr>
              <a:buAutoNum type="arabicPeriod"/>
            </a:pPr>
            <a:r>
              <a:rPr lang="en-US" altLang="ja-JP" dirty="0"/>
              <a:t>Executive Summary</a:t>
            </a:r>
          </a:p>
          <a:p>
            <a:pPr marL="514350" indent="-514350">
              <a:buClr>
                <a:schemeClr val="tx1"/>
              </a:buClr>
              <a:buAutoNum type="arabicPeriod"/>
            </a:pPr>
            <a:r>
              <a:rPr lang="en-US" altLang="ja-JP" dirty="0"/>
              <a:t>Introduction</a:t>
            </a:r>
            <a:br>
              <a:rPr lang="en-US" altLang="ja-JP" dirty="0"/>
            </a:br>
            <a:r>
              <a:rPr lang="en-US" altLang="ja-JP" sz="2800" dirty="0"/>
              <a:t>- History from FPC white paper 2019</a:t>
            </a:r>
            <a:br>
              <a:rPr lang="en-US" altLang="ja-JP" sz="2800" dirty="0"/>
            </a:br>
            <a:r>
              <a:rPr lang="en-US" altLang="ja-JP" sz="2800" dirty="0"/>
              <a:t>- Focus on O5 and beyond</a:t>
            </a:r>
          </a:p>
          <a:p>
            <a:pPr marL="514350" indent="-514350">
              <a:buClr>
                <a:schemeClr val="tx1"/>
              </a:buClr>
              <a:buAutoNum type="arabicPeriod"/>
            </a:pPr>
            <a:r>
              <a:rPr lang="en-US" altLang="ja-JP" dirty="0"/>
              <a:t>Survey of Current Technologies</a:t>
            </a:r>
            <a:br>
              <a:rPr lang="en-US" altLang="ja-JP" dirty="0"/>
            </a:br>
            <a:r>
              <a:rPr lang="en-US" altLang="ja-JP" sz="2800" dirty="0"/>
              <a:t>- Over 60 technologies</a:t>
            </a:r>
            <a:br>
              <a:rPr lang="en-US" altLang="ja-JP" sz="2800" dirty="0"/>
            </a:br>
            <a:r>
              <a:rPr lang="en-US" altLang="ja-JP" sz="2800" dirty="0"/>
              <a:t>- Feasibility score: 0-5</a:t>
            </a:r>
          </a:p>
          <a:p>
            <a:pPr marL="514350" indent="-514350">
              <a:buClr>
                <a:schemeClr val="tx1"/>
              </a:buClr>
              <a:buAutoNum type="arabicPeriod"/>
            </a:pPr>
            <a:r>
              <a:rPr lang="en-US" altLang="ja-JP" dirty="0"/>
              <a:t>Possible Upgrade Plans</a:t>
            </a:r>
            <a:br>
              <a:rPr lang="en-US" altLang="ja-JP" dirty="0"/>
            </a:br>
            <a:r>
              <a:rPr lang="en-US" altLang="ja-JP" sz="2800" dirty="0"/>
              <a:t>- Summary of outstanding issues</a:t>
            </a:r>
            <a:br>
              <a:rPr lang="en-US" altLang="ja-JP" sz="2800" dirty="0"/>
            </a:br>
            <a:r>
              <a:rPr lang="en-US" altLang="ja-JP" sz="2800" dirty="0"/>
              <a:t>- Example upgrade plans (LF, HF, BB)</a:t>
            </a:r>
            <a:endParaRPr lang="en-US" altLang="ja-JP" dirty="0"/>
          </a:p>
        </p:txBody>
      </p:sp>
      <p:sp>
        <p:nvSpPr>
          <p:cNvPr id="21508" name="スライド番号プレースホルダ 3">
            <a:extLst>
              <a:ext uri="{FF2B5EF4-FFF2-40B4-BE49-F238E27FC236}">
                <a16:creationId xmlns:a16="http://schemas.microsoft.com/office/drawing/2014/main" id="{B05CB825-6633-7982-E982-EDD27B0B7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5DABF7A-2DB9-4C55-9B24-C7771719A43C}" type="slidenum">
              <a:rPr lang="ja-JP" altLang="en-US" sz="28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ja-JP" altLang="en-US" sz="20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0031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2CC547-8C50-022F-187D-CFDCBBCAFB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A9737A17-43ED-2055-7577-6C9A3941B3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5223" y="0"/>
            <a:ext cx="7336133" cy="6858000"/>
          </a:xfrm>
          <a:prstGeom prst="rect">
            <a:avLst/>
          </a:prstGeom>
        </p:spPr>
      </p:pic>
      <p:sp>
        <p:nvSpPr>
          <p:cNvPr id="21508" name="スライド番号プレースホルダ 3">
            <a:extLst>
              <a:ext uri="{FF2B5EF4-FFF2-40B4-BE49-F238E27FC236}">
                <a16:creationId xmlns:a16="http://schemas.microsoft.com/office/drawing/2014/main" id="{D40A08B4-FC29-F51F-4080-48A7A8756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5DABF7A-2DB9-4C55-9B24-C7771719A43C}" type="slidenum">
              <a:rPr lang="ja-JP" altLang="en-US" sz="28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ja-JP" altLang="en-US" sz="2000">
              <a:solidFill>
                <a:srgbClr val="898989"/>
              </a:solidFill>
            </a:endParaRPr>
          </a:p>
        </p:txBody>
      </p:sp>
      <p:sp>
        <p:nvSpPr>
          <p:cNvPr id="7" name="タイトル 1">
            <a:extLst>
              <a:ext uri="{FF2B5EF4-FFF2-40B4-BE49-F238E27FC236}">
                <a16:creationId xmlns:a16="http://schemas.microsoft.com/office/drawing/2014/main" id="{50BBF5A5-F5B4-5C7C-FD6B-91643B9AE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605979" y="2857498"/>
            <a:ext cx="6858000" cy="1143001"/>
          </a:xfrm>
        </p:spPr>
        <p:txBody>
          <a:bodyPr/>
          <a:lstStyle/>
          <a:p>
            <a:pPr>
              <a:defRPr/>
            </a:pPr>
            <a:r>
              <a:rPr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Executive Summary</a:t>
            </a:r>
            <a:endParaRPr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501312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3A1784-F56F-CCC1-BBEA-8D58C072BC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スライド番号プレースホルダ 3">
            <a:extLst>
              <a:ext uri="{FF2B5EF4-FFF2-40B4-BE49-F238E27FC236}">
                <a16:creationId xmlns:a16="http://schemas.microsoft.com/office/drawing/2014/main" id="{829FE0AE-5091-98F1-B74A-D55779E8F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5DABF7A-2DB9-4C55-9B24-C7771719A43C}" type="slidenum">
              <a:rPr lang="ja-JP" altLang="en-US" sz="28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ja-JP" altLang="en-US" sz="2000">
              <a:solidFill>
                <a:srgbClr val="898989"/>
              </a:solidFill>
            </a:endParaRPr>
          </a:p>
        </p:txBody>
      </p:sp>
      <p:sp>
        <p:nvSpPr>
          <p:cNvPr id="7" name="タイトル 1">
            <a:extLst>
              <a:ext uri="{FF2B5EF4-FFF2-40B4-BE49-F238E27FC236}">
                <a16:creationId xmlns:a16="http://schemas.microsoft.com/office/drawing/2014/main" id="{1411BD3F-94D4-7031-80EA-9435F5FC4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124"/>
            <a:ext cx="5848004" cy="1143001"/>
          </a:xfrm>
        </p:spPr>
        <p:txBody>
          <a:bodyPr/>
          <a:lstStyle/>
          <a:p>
            <a:pPr>
              <a:defRPr/>
            </a:pPr>
            <a:r>
              <a:rPr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Technology Score</a:t>
            </a:r>
            <a:endParaRPr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03674FB-1FE7-96A1-4653-F0862F4A7A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8004" y="-1"/>
            <a:ext cx="3342274" cy="6858000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CBB0E47D-5BF0-C321-A175-A5677A5E6A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67478"/>
            <a:ext cx="5436096" cy="3290522"/>
          </a:xfrm>
          <a:prstGeom prst="rect">
            <a:avLst/>
          </a:prstGeom>
        </p:spPr>
      </p:pic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EC620A3C-FFC1-F2A0-FA18-FF9C5765227E}"/>
              </a:ext>
            </a:extLst>
          </p:cNvPr>
          <p:cNvCxnSpPr>
            <a:cxnSpLocks/>
          </p:cNvCxnSpPr>
          <p:nvPr/>
        </p:nvCxnSpPr>
        <p:spPr>
          <a:xfrm flipH="1">
            <a:off x="5436096" y="14124"/>
            <a:ext cx="411908" cy="3553354"/>
          </a:xfrm>
          <a:prstGeom prst="line">
            <a:avLst/>
          </a:prstGeom>
          <a:ln w="12700">
            <a:solidFill>
              <a:schemeClr val="tx1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A60D4CCE-63A7-5CAE-60C1-4B9668E332F4}"/>
              </a:ext>
            </a:extLst>
          </p:cNvPr>
          <p:cNvCxnSpPr>
            <a:cxnSpLocks/>
          </p:cNvCxnSpPr>
          <p:nvPr/>
        </p:nvCxnSpPr>
        <p:spPr>
          <a:xfrm flipH="1">
            <a:off x="5436096" y="1988840"/>
            <a:ext cx="411908" cy="4883284"/>
          </a:xfrm>
          <a:prstGeom prst="line">
            <a:avLst/>
          </a:prstGeom>
          <a:ln w="12700">
            <a:solidFill>
              <a:schemeClr val="tx1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コンテンツ プレースホルダ 2">
            <a:extLst>
              <a:ext uri="{FF2B5EF4-FFF2-40B4-BE49-F238E27FC236}">
                <a16:creationId xmlns:a16="http://schemas.microsoft.com/office/drawing/2014/main" id="{00291465-D0CE-8AD6-4636-B7F631E7C6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1075"/>
            <a:ext cx="8686800" cy="4392141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altLang="ja-JP" sz="2800" dirty="0"/>
              <a:t>Relevance score: 0-2 for</a:t>
            </a:r>
            <a:br>
              <a:rPr lang="en-US" altLang="ja-JP" sz="2800" dirty="0"/>
            </a:br>
            <a:r>
              <a:rPr lang="en-US" altLang="ja-JP" sz="2800" dirty="0"/>
              <a:t>LF, HF, BB, stability, accuracy</a:t>
            </a:r>
            <a:br>
              <a:rPr lang="en-US" altLang="ja-JP" sz="2800" dirty="0"/>
            </a:br>
            <a:r>
              <a:rPr lang="en-US" altLang="ja-JP" sz="2800" dirty="0"/>
              <a:t>improvements</a:t>
            </a:r>
          </a:p>
          <a:p>
            <a:pPr>
              <a:buClr>
                <a:schemeClr val="tx1"/>
              </a:buClr>
            </a:pPr>
            <a:r>
              <a:rPr lang="en-US" altLang="ja-JP" sz="2800" dirty="0"/>
              <a:t>Relevance x Feasibility</a:t>
            </a:r>
          </a:p>
          <a:p>
            <a:pPr>
              <a:buClr>
                <a:schemeClr val="tx1"/>
              </a:buClr>
            </a:pPr>
            <a:r>
              <a:rPr lang="en-US" altLang="ja-JP" sz="2800" dirty="0"/>
              <a:t>Averaged over technologies</a:t>
            </a:r>
          </a:p>
        </p:txBody>
      </p:sp>
    </p:spTree>
    <p:extLst>
      <p:ext uri="{BB962C8B-B14F-4D97-AF65-F5344CB8AC3E}">
        <p14:creationId xmlns:p14="http://schemas.microsoft.com/office/powerpoint/2010/main" val="17911704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A346BF-C471-E7CC-1279-1485C8B889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グラフ, ヒストグラム&#10;&#10;中程度の精度で自動的に生成された説明">
            <a:extLst>
              <a:ext uri="{FF2B5EF4-FFF2-40B4-BE49-F238E27FC236}">
                <a16:creationId xmlns:a16="http://schemas.microsoft.com/office/drawing/2014/main" id="{3D4594F8-877C-702A-5820-6ABD8CA9A3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404" y="2688328"/>
            <a:ext cx="5815596" cy="4169672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67C4C5EE-D0D0-4386-98E8-953EDB69B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6988"/>
            <a:ext cx="9144000" cy="1143001"/>
          </a:xfrm>
        </p:spPr>
        <p:txBody>
          <a:bodyPr/>
          <a:lstStyle/>
          <a:p>
            <a:pPr>
              <a:defRPr/>
            </a:pPr>
            <a:r>
              <a:rPr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Possible Upgrade Plans</a:t>
            </a:r>
            <a:endParaRPr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507" name="コンテンツ プレースホルダ 2">
            <a:extLst>
              <a:ext uri="{FF2B5EF4-FFF2-40B4-BE49-F238E27FC236}">
                <a16:creationId xmlns:a16="http://schemas.microsoft.com/office/drawing/2014/main" id="{55C0D855-F3E4-EC75-447D-0126E23D5C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1075"/>
            <a:ext cx="8686800" cy="2375917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altLang="ja-JP" dirty="0"/>
              <a:t>Default </a:t>
            </a:r>
            <a:r>
              <a:rPr lang="en-US" altLang="ja-JP" dirty="0" err="1"/>
              <a:t>bKAGRA</a:t>
            </a:r>
            <a:r>
              <a:rPr lang="en-US" altLang="ja-JP" dirty="0"/>
              <a:t>: Detuned RSE</a:t>
            </a:r>
          </a:p>
        </p:txBody>
      </p:sp>
      <p:sp>
        <p:nvSpPr>
          <p:cNvPr id="21508" name="スライド番号プレースホルダ 3">
            <a:extLst>
              <a:ext uri="{FF2B5EF4-FFF2-40B4-BE49-F238E27FC236}">
                <a16:creationId xmlns:a16="http://schemas.microsoft.com/office/drawing/2014/main" id="{70717A43-4C2E-FA67-057E-79DD9DA78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5DABF7A-2DB9-4C55-9B24-C7771719A43C}" type="slidenum">
              <a:rPr lang="ja-JP" altLang="en-US" sz="28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ja-JP" altLang="en-US" sz="20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7919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3551DF-E873-40A6-F331-CB661D5E1B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グラフ&#10;&#10;中程度の精度で自動的に生成された説明">
            <a:extLst>
              <a:ext uri="{FF2B5EF4-FFF2-40B4-BE49-F238E27FC236}">
                <a16:creationId xmlns:a16="http://schemas.microsoft.com/office/drawing/2014/main" id="{1C719DF0-221D-C875-CCFC-A3EFCF13EC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404" y="2688328"/>
            <a:ext cx="5815596" cy="4169672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6F25327E-AE1C-F95A-1601-9892D1EC3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6988"/>
            <a:ext cx="9144000" cy="1143001"/>
          </a:xfrm>
        </p:spPr>
        <p:txBody>
          <a:bodyPr/>
          <a:lstStyle/>
          <a:p>
            <a:pPr>
              <a:defRPr/>
            </a:pPr>
            <a:r>
              <a:rPr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Possible Upgrade Plans</a:t>
            </a:r>
            <a:endParaRPr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507" name="コンテンツ プレースホルダ 2">
            <a:extLst>
              <a:ext uri="{FF2B5EF4-FFF2-40B4-BE49-F238E27FC236}">
                <a16:creationId xmlns:a16="http://schemas.microsoft.com/office/drawing/2014/main" id="{506D3258-97CC-5F5B-A0CB-5325534E12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1075"/>
            <a:ext cx="8686800" cy="2375917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altLang="ja-JP" dirty="0"/>
              <a:t>LF proposed by FPC in 2019</a:t>
            </a:r>
          </a:p>
          <a:p>
            <a:pPr>
              <a:buClr>
                <a:schemeClr val="tx1"/>
              </a:buClr>
            </a:pPr>
            <a:r>
              <a:rPr lang="en-US" altLang="ja-JP" dirty="0">
                <a:solidFill>
                  <a:srgbClr val="FF0000"/>
                </a:solidFill>
              </a:rPr>
              <a:t>x4 heavier IM mass </a:t>
            </a:r>
            <a:r>
              <a:rPr lang="en-US" altLang="ja-JP" dirty="0"/>
              <a:t>(82 kg) + </a:t>
            </a:r>
            <a:r>
              <a:rPr lang="en-US" altLang="ja-JP" dirty="0">
                <a:solidFill>
                  <a:srgbClr val="FF0000"/>
                </a:solidFill>
              </a:rPr>
              <a:t>Thinner and longer</a:t>
            </a:r>
            <a:r>
              <a:rPr lang="en-US" altLang="ja-JP" dirty="0"/>
              <a:t> </a:t>
            </a:r>
            <a:r>
              <a:rPr lang="en-US" altLang="ja-JP" dirty="0" err="1"/>
              <a:t>CuBe</a:t>
            </a:r>
            <a:r>
              <a:rPr lang="en-US" altLang="ja-JP" dirty="0"/>
              <a:t> wires and sapphire fibers +</a:t>
            </a:r>
            <a:br>
              <a:rPr lang="en-US" altLang="ja-JP" dirty="0"/>
            </a:br>
            <a:r>
              <a:rPr lang="en-US" altLang="ja-JP" dirty="0"/>
              <a:t>3 </a:t>
            </a:r>
            <a:r>
              <a:rPr lang="en-US" altLang="ja-JP" dirty="0" err="1"/>
              <a:t>mW</a:t>
            </a:r>
            <a:r>
              <a:rPr lang="en-US" altLang="ja-JP" dirty="0"/>
              <a:t> extra heat</a:t>
            </a:r>
            <a:br>
              <a:rPr lang="en-US" altLang="ja-JP" dirty="0"/>
            </a:br>
            <a:r>
              <a:rPr lang="en-US" altLang="ja-JP" sz="2400" dirty="0"/>
              <a:t>(instead of 50 </a:t>
            </a:r>
            <a:r>
              <a:rPr lang="en-US" altLang="ja-JP" sz="2400" dirty="0" err="1"/>
              <a:t>mW</a:t>
            </a:r>
            <a:r>
              <a:rPr lang="en-US" altLang="ja-JP" sz="2400" dirty="0"/>
              <a:t>)</a:t>
            </a:r>
            <a:endParaRPr lang="en-US" altLang="ja-JP" dirty="0"/>
          </a:p>
          <a:p>
            <a:pPr marL="0" indent="0">
              <a:buClr>
                <a:schemeClr val="tx1"/>
              </a:buClr>
              <a:buNone/>
            </a:pPr>
            <a:endParaRPr lang="en-US" altLang="ja-JP" dirty="0"/>
          </a:p>
          <a:p>
            <a:pPr>
              <a:buClr>
                <a:schemeClr val="tx1"/>
              </a:buClr>
            </a:pPr>
            <a:r>
              <a:rPr lang="en-US" altLang="ja-JP" dirty="0"/>
              <a:t>~ A+ at LF</a:t>
            </a:r>
          </a:p>
        </p:txBody>
      </p:sp>
      <p:sp>
        <p:nvSpPr>
          <p:cNvPr id="21508" name="スライド番号プレースホルダ 3">
            <a:extLst>
              <a:ext uri="{FF2B5EF4-FFF2-40B4-BE49-F238E27FC236}">
                <a16:creationId xmlns:a16="http://schemas.microsoft.com/office/drawing/2014/main" id="{C58DA777-AB3B-C68A-9483-6A2EACE30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5DABF7A-2DB9-4C55-9B24-C7771719A43C}" type="slidenum">
              <a:rPr lang="ja-JP" altLang="en-US" sz="28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ja-JP" altLang="en-US" sz="20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2885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International (Helvetica)">
      <a:majorFont>
        <a:latin typeface="Helvetica"/>
        <a:ea typeface="HG丸ｺﾞｼｯｸM-PRO"/>
        <a:cs typeface=""/>
      </a:majorFont>
      <a:minorFont>
        <a:latin typeface="Helvetica"/>
        <a:ea typeface="HG丸ｺﾞｼｯｸM-PRO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2700">
          <a:solidFill>
            <a:schemeClr val="tx1"/>
          </a:solidFill>
          <a:headEnd type="none"/>
          <a:tailEnd type="stealth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solidFill>
          <a:schemeClr val="accent3">
            <a:lumMod val="40000"/>
            <a:lumOff val="60000"/>
          </a:schemeClr>
        </a:solidFill>
        <a:ln>
          <a:noFill/>
        </a:ln>
      </a:spPr>
      <a:bodyPr wrap="square" rtlCol="0">
        <a:spAutoFit/>
      </a:bodyPr>
      <a:lstStyle>
        <a:defPPr algn="ctr">
          <a:defRPr kumimoji="1"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43816</TotalTime>
  <Words>1023</Words>
  <Application>Microsoft Office PowerPoint</Application>
  <PresentationFormat>画面に合わせる (4:3)</PresentationFormat>
  <Paragraphs>191</Paragraphs>
  <Slides>28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28</vt:i4>
      </vt:variant>
    </vt:vector>
  </HeadingPairs>
  <TitlesOfParts>
    <vt:vector size="33" baseType="lpstr">
      <vt:lpstr>Meiryo UI</vt:lpstr>
      <vt:lpstr>Arial</vt:lpstr>
      <vt:lpstr>Calibri</vt:lpstr>
      <vt:lpstr>Helvetica</vt:lpstr>
      <vt:lpstr>Office テーマ</vt:lpstr>
      <vt:lpstr>Release of  KAGRA Instrument Science  White Paper 2024 and  Proposal for Amending  Authorship Policy Regarding  Long-Term Experimental Activities</vt:lpstr>
      <vt:lpstr>FSC Activities</vt:lpstr>
      <vt:lpstr>Instrument Science White Paper 2024</vt:lpstr>
      <vt:lpstr>WP Writing Workshop</vt:lpstr>
      <vt:lpstr>Instrument Science White Paper 2024</vt:lpstr>
      <vt:lpstr>Executive Summary</vt:lpstr>
      <vt:lpstr>Technology Score</vt:lpstr>
      <vt:lpstr>Possible Upgrade Plans</vt:lpstr>
      <vt:lpstr>Possible Upgrade Plans</vt:lpstr>
      <vt:lpstr>Possible Upgrade Plans</vt:lpstr>
      <vt:lpstr>Possible Upgrade Plans</vt:lpstr>
      <vt:lpstr>Possible Upgrade Plans</vt:lpstr>
      <vt:lpstr>Possible Upgrade Plans</vt:lpstr>
      <vt:lpstr>Possible Upgrade Plans</vt:lpstr>
      <vt:lpstr>Possible Upgrade Plans</vt:lpstr>
      <vt:lpstr>Possible Upgrade Plans</vt:lpstr>
      <vt:lpstr>Possible Upgrade Plans</vt:lpstr>
      <vt:lpstr>Possible Upgrade Plans</vt:lpstr>
      <vt:lpstr>Possible Upgrade Plans</vt:lpstr>
      <vt:lpstr>Possible Upgrade Plans</vt:lpstr>
      <vt:lpstr>Possible Upgrade Plans</vt:lpstr>
      <vt:lpstr>Lessons Learned</vt:lpstr>
      <vt:lpstr>PowerPoint プレゼンテーション</vt:lpstr>
      <vt:lpstr>Proposal to allow for  long term experimental activities for  KAGRA authorship</vt:lpstr>
      <vt:lpstr>Current Authorship Policy</vt:lpstr>
      <vt:lpstr>Amendment Proposal</vt:lpstr>
      <vt:lpstr>Summary Table for Authorship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Birefringence</dc:title>
  <dc:creator>yuta</dc:creator>
  <cp:lastModifiedBy>道村　唯太</cp:lastModifiedBy>
  <cp:revision>1814</cp:revision>
  <cp:lastPrinted>2020-11-23T15:01:38Z</cp:lastPrinted>
  <dcterms:created xsi:type="dcterms:W3CDTF">2010-03-08T07:48:03Z</dcterms:created>
  <dcterms:modified xsi:type="dcterms:W3CDTF">2024-12-17T00:37:28Z</dcterms:modified>
</cp:coreProperties>
</file>