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31" r:id="rId2"/>
    <p:sldId id="600" r:id="rId3"/>
    <p:sldId id="448" r:id="rId4"/>
    <p:sldId id="450" r:id="rId5"/>
    <p:sldId id="451" r:id="rId6"/>
    <p:sldId id="365" r:id="rId7"/>
    <p:sldId id="601" r:id="rId8"/>
    <p:sldId id="602" r:id="rId9"/>
    <p:sldId id="603" r:id="rId10"/>
    <p:sldId id="421" r:id="rId11"/>
    <p:sldId id="422" r:id="rId12"/>
    <p:sldId id="622" r:id="rId13"/>
    <p:sldId id="423" r:id="rId14"/>
    <p:sldId id="424" r:id="rId15"/>
    <p:sldId id="425" r:id="rId16"/>
    <p:sldId id="426" r:id="rId17"/>
    <p:sldId id="427" r:id="rId18"/>
    <p:sldId id="604" r:id="rId19"/>
    <p:sldId id="605" r:id="rId20"/>
    <p:sldId id="606" r:id="rId21"/>
    <p:sldId id="607" r:id="rId22"/>
    <p:sldId id="608" r:id="rId23"/>
    <p:sldId id="609" r:id="rId24"/>
    <p:sldId id="611" r:id="rId25"/>
    <p:sldId id="612" r:id="rId26"/>
    <p:sldId id="613" r:id="rId27"/>
    <p:sldId id="614" r:id="rId28"/>
    <p:sldId id="615" r:id="rId29"/>
    <p:sldId id="616" r:id="rId30"/>
    <p:sldId id="617" r:id="rId31"/>
    <p:sldId id="618" r:id="rId32"/>
    <p:sldId id="619" r:id="rId33"/>
    <p:sldId id="620" r:id="rId34"/>
    <p:sldId id="428" r:id="rId35"/>
    <p:sldId id="430" r:id="rId36"/>
    <p:sldId id="621" r:id="rId37"/>
  </p:sldIdLst>
  <p:sldSz cx="9144000" cy="6858000" type="screen4x3"/>
  <p:notesSz cx="6805613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FF2C2C"/>
    <a:srgbClr val="BF00BF"/>
    <a:srgbClr val="830683"/>
    <a:srgbClr val="838383"/>
    <a:srgbClr val="01C6C6"/>
    <a:srgbClr val="2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024" autoAdjust="0"/>
    <p:restoredTop sz="94659" autoAdjust="0"/>
  </p:normalViewPr>
  <p:slideViewPr>
    <p:cSldViewPr>
      <p:cViewPr varScale="1">
        <p:scale>
          <a:sx n="75" d="100"/>
          <a:sy n="75" d="100"/>
        </p:scale>
        <p:origin x="32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9E832E08-CCA9-FD47-3278-2E21AA8152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88331" tIns="44166" rIns="88331" bIns="44166" rtlCol="0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B02BA17-4FD4-73A2-C7FE-9315B5DFC3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88331" tIns="44166" rIns="88331" bIns="44166" rtlCol="0"/>
          <a:lstStyle>
            <a:lvl1pPr algn="r">
              <a:defRPr sz="1200"/>
            </a:lvl1pPr>
          </a:lstStyle>
          <a:p>
            <a:pPr>
              <a:defRPr/>
            </a:pPr>
            <a:fld id="{B1230F71-9E65-4685-8B32-C766BA07EFCC}" type="datetimeFigureOut">
              <a:rPr lang="ja-JP" altLang="en-US"/>
              <a:pPr>
                <a:defRPr/>
              </a:pPr>
              <a:t>2024/8/27</a:t>
            </a:fld>
            <a:endParaRPr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17D7D84-2717-50ED-7272-FF3EAD13A3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88331" tIns="44166" rIns="88331" bIns="4416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75E617-4952-6BB7-CE94-62C219E03B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wrap="square" lIns="88331" tIns="44166" rIns="88331" bIns="4416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6A2F6A9-B35A-4F43-818F-78DBD59A027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2097590F-FF71-F2E0-D8E8-1696A54631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5674" tIns="47836" rIns="95674" bIns="47836" rtlCol="0"/>
          <a:lstStyle>
            <a:lvl1pPr algn="l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B7993DC2-65BF-D5CC-DBDE-6056B63411F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5674" tIns="47836" rIns="95674" bIns="47836" rtlCol="0"/>
          <a:lstStyle>
            <a:lvl1pPr algn="r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DE00539-6758-452E-94C0-D17BA54EA3A4}" type="datetimeFigureOut">
              <a:rPr lang="ja-JP" altLang="en-US"/>
              <a:pPr>
                <a:defRPr/>
              </a:pPr>
              <a:t>2024/8/27</a:t>
            </a:fld>
            <a:endParaRPr lang="ja-JP" altLang="en-US" dirty="0"/>
          </a:p>
        </p:txBody>
      </p:sp>
      <p:sp>
        <p:nvSpPr>
          <p:cNvPr id="4" name="スライド イメージ プレースホルダ 3">
            <a:extLst>
              <a:ext uri="{FF2B5EF4-FFF2-40B4-BE49-F238E27FC236}">
                <a16:creationId xmlns:a16="http://schemas.microsoft.com/office/drawing/2014/main" id="{376A1BE7-778A-671A-A400-0BC572F6AD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74" tIns="47836" rIns="95674" bIns="47836" rtlCol="0" anchor="ctr"/>
          <a:lstStyle/>
          <a:p>
            <a:pPr lvl="0"/>
            <a:endParaRPr lang="ja-JP" altLang="en-US" noProof="0" dirty="0"/>
          </a:p>
        </p:txBody>
      </p:sp>
      <p:sp>
        <p:nvSpPr>
          <p:cNvPr id="5" name="ノート プレースホルダ 4">
            <a:extLst>
              <a:ext uri="{FF2B5EF4-FFF2-40B4-BE49-F238E27FC236}">
                <a16:creationId xmlns:a16="http://schemas.microsoft.com/office/drawing/2014/main" id="{08312594-E31E-C1D7-F2EB-5BF190417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0400"/>
          </a:xfrm>
          <a:prstGeom prst="rect">
            <a:avLst/>
          </a:prstGeom>
        </p:spPr>
        <p:txBody>
          <a:bodyPr vert="horz" lIns="95674" tIns="47836" rIns="95674" bIns="47836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D8CB8DF-3005-DDD6-857D-7EB7600EBD6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5674" tIns="47836" rIns="95674" bIns="47836" rtlCol="0" anchor="b"/>
          <a:lstStyle>
            <a:lvl1pPr algn="l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5941DA8-142C-5D5E-CE2C-117089EAED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wrap="square" lIns="95674" tIns="47836" rIns="95674" bIns="4783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EB252243-5CF9-4F27-9B6D-8710E947F66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スライド イメージ プレースホルダ 1">
            <a:extLst>
              <a:ext uri="{FF2B5EF4-FFF2-40B4-BE49-F238E27FC236}">
                <a16:creationId xmlns:a16="http://schemas.microsoft.com/office/drawing/2014/main" id="{C682FEE4-CAE1-E682-8F4B-ECF98A9CFD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ノート プレースホルダ 2">
            <a:extLst>
              <a:ext uri="{FF2B5EF4-FFF2-40B4-BE49-F238E27FC236}">
                <a16:creationId xmlns:a16="http://schemas.microsoft.com/office/drawing/2014/main" id="{4BF4E849-5573-FF67-C7A4-4BA1253C6D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6148" name="スライド番号プレースホルダ 3">
            <a:extLst>
              <a:ext uri="{FF2B5EF4-FFF2-40B4-BE49-F238E27FC236}">
                <a16:creationId xmlns:a16="http://schemas.microsoft.com/office/drawing/2014/main" id="{7F9AD608-02F7-D4A5-E1A4-ED7F9CA4DD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93D664CC-7B7C-4405-9007-00B0CF9EA4B3}" type="slidenum">
              <a:rPr lang="ja-JP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ja-JP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スライド イメージ プレースホルダー 1">
            <a:extLst>
              <a:ext uri="{FF2B5EF4-FFF2-40B4-BE49-F238E27FC236}">
                <a16:creationId xmlns:a16="http://schemas.microsoft.com/office/drawing/2014/main" id="{954B25EF-AF79-1716-9488-EB8E5EC38E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ノート プレースホルダー 2">
            <a:extLst>
              <a:ext uri="{FF2B5EF4-FFF2-40B4-BE49-F238E27FC236}">
                <a16:creationId xmlns:a16="http://schemas.microsoft.com/office/drawing/2014/main" id="{A5E81C35-2278-EBC8-69FB-1844590A85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532" name="スライド番号プレースホルダー 3">
            <a:extLst>
              <a:ext uri="{FF2B5EF4-FFF2-40B4-BE49-F238E27FC236}">
                <a16:creationId xmlns:a16="http://schemas.microsoft.com/office/drawing/2014/main" id="{DA317FF0-E0B8-1179-D84B-DD86347112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17550" indent="-274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0331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44638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98596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431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003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3575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147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D3772501-C6B3-4E93-9BD7-04AD25D4A0FA}" type="slidenum">
              <a:rPr lang="ja-JP" altLang="en-US" smtClean="0"/>
              <a:pPr/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96779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ー 1">
            <a:extLst>
              <a:ext uri="{FF2B5EF4-FFF2-40B4-BE49-F238E27FC236}">
                <a16:creationId xmlns:a16="http://schemas.microsoft.com/office/drawing/2014/main" id="{A353BB78-A122-7D59-E0C4-3D5883AD8C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ノート プレースホルダー 2">
            <a:extLst>
              <a:ext uri="{FF2B5EF4-FFF2-40B4-BE49-F238E27FC236}">
                <a16:creationId xmlns:a16="http://schemas.microsoft.com/office/drawing/2014/main" id="{6FB4FF53-2CED-31DF-C6DB-0B1719BBF2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4580" name="スライド番号プレースホルダー 3">
            <a:extLst>
              <a:ext uri="{FF2B5EF4-FFF2-40B4-BE49-F238E27FC236}">
                <a16:creationId xmlns:a16="http://schemas.microsoft.com/office/drawing/2014/main" id="{B4B2E78E-0DCF-1E0A-FFF7-3E1FB0922B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17550" indent="-274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0331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44638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98596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431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003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3575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147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3C2F005B-615A-4ACD-9D64-9EB8E2150C15}" type="slidenum">
              <a:rPr lang="ja-JP" altLang="en-US" smtClean="0"/>
              <a:pPr/>
              <a:t>13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スライド イメージ プレースホルダー 1">
            <a:extLst>
              <a:ext uri="{FF2B5EF4-FFF2-40B4-BE49-F238E27FC236}">
                <a16:creationId xmlns:a16="http://schemas.microsoft.com/office/drawing/2014/main" id="{916D4992-B3DE-46DB-E10F-B1E32A26F9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ノート プレースホルダー 2">
            <a:extLst>
              <a:ext uri="{FF2B5EF4-FFF2-40B4-BE49-F238E27FC236}">
                <a16:creationId xmlns:a16="http://schemas.microsoft.com/office/drawing/2014/main" id="{6D8BA782-77A8-65C9-34A6-183A588A12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6628" name="スライド番号プレースホルダー 3">
            <a:extLst>
              <a:ext uri="{FF2B5EF4-FFF2-40B4-BE49-F238E27FC236}">
                <a16:creationId xmlns:a16="http://schemas.microsoft.com/office/drawing/2014/main" id="{0E7F8988-1E8A-4826-E861-2B8D5E21A5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17550" indent="-274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0331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44638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98596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431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003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3575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147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00F19FBF-882A-45A1-8640-0E708E4C9F98}" type="slidenum">
              <a:rPr lang="ja-JP" altLang="en-US" smtClean="0"/>
              <a:pPr/>
              <a:t>14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スライド イメージ プレースホルダー 1">
            <a:extLst>
              <a:ext uri="{FF2B5EF4-FFF2-40B4-BE49-F238E27FC236}">
                <a16:creationId xmlns:a16="http://schemas.microsoft.com/office/drawing/2014/main" id="{E1965319-FDE6-9DC0-9B5A-89D6E53F90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ノート プレースホルダー 2">
            <a:extLst>
              <a:ext uri="{FF2B5EF4-FFF2-40B4-BE49-F238E27FC236}">
                <a16:creationId xmlns:a16="http://schemas.microsoft.com/office/drawing/2014/main" id="{C95D688E-7B66-0665-F6C0-D3AE4D9B7C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8676" name="スライド番号プレースホルダー 3">
            <a:extLst>
              <a:ext uri="{FF2B5EF4-FFF2-40B4-BE49-F238E27FC236}">
                <a16:creationId xmlns:a16="http://schemas.microsoft.com/office/drawing/2014/main" id="{510690AA-FB21-D393-F8D0-B16B9436B0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17550" indent="-274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0331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44638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98596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431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003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3575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147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53733F49-2D4B-4D21-8A61-C289064395BD}" type="slidenum">
              <a:rPr lang="ja-JP" altLang="en-US" smtClean="0"/>
              <a:pPr/>
              <a:t>15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スライド イメージ プレースホルダー 1">
            <a:extLst>
              <a:ext uri="{FF2B5EF4-FFF2-40B4-BE49-F238E27FC236}">
                <a16:creationId xmlns:a16="http://schemas.microsoft.com/office/drawing/2014/main" id="{FCCB5DA4-4ED9-6813-CF65-1513FB85CB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ノート プレースホルダー 2">
            <a:extLst>
              <a:ext uri="{FF2B5EF4-FFF2-40B4-BE49-F238E27FC236}">
                <a16:creationId xmlns:a16="http://schemas.microsoft.com/office/drawing/2014/main" id="{FCF04987-432E-B806-620C-6C8DCD41F3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0724" name="スライド番号プレースホルダー 3">
            <a:extLst>
              <a:ext uri="{FF2B5EF4-FFF2-40B4-BE49-F238E27FC236}">
                <a16:creationId xmlns:a16="http://schemas.microsoft.com/office/drawing/2014/main" id="{A130E722-41CA-26F9-6DDB-9926AA6370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17550" indent="-274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0331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44638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98596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431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003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3575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147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FAB668F2-ADA3-40DA-AB16-DCD81E238FB8}" type="slidenum">
              <a:rPr lang="ja-JP" altLang="en-US" smtClean="0"/>
              <a:pPr/>
              <a:t>16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スライド イメージ プレースホルダー 1">
            <a:extLst>
              <a:ext uri="{FF2B5EF4-FFF2-40B4-BE49-F238E27FC236}">
                <a16:creationId xmlns:a16="http://schemas.microsoft.com/office/drawing/2014/main" id="{DFF6EA7E-6305-A61F-A80D-6FDD4ECF3D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ノート プレースホルダー 2">
            <a:extLst>
              <a:ext uri="{FF2B5EF4-FFF2-40B4-BE49-F238E27FC236}">
                <a16:creationId xmlns:a16="http://schemas.microsoft.com/office/drawing/2014/main" id="{35456ECF-4441-5F39-86D9-9CF4239A0E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2772" name="スライド番号プレースホルダー 3">
            <a:extLst>
              <a:ext uri="{FF2B5EF4-FFF2-40B4-BE49-F238E27FC236}">
                <a16:creationId xmlns:a16="http://schemas.microsoft.com/office/drawing/2014/main" id="{3D3F4A71-1540-4F13-37F9-EB807F03BC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17550" indent="-274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0331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44638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98596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431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003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3575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147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9FFCE4AD-D790-4005-AD25-1CE507E74881}" type="slidenum">
              <a:rPr lang="ja-JP" altLang="en-US" smtClean="0"/>
              <a:pPr/>
              <a:t>17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 イメージ プレースホルダ 1">
            <a:extLst>
              <a:ext uri="{FF2B5EF4-FFF2-40B4-BE49-F238E27FC236}">
                <a16:creationId xmlns:a16="http://schemas.microsoft.com/office/drawing/2014/main" id="{CA9E4600-2A4A-E03B-92CF-5A9A0709C9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ノート プレースホルダ 2">
            <a:extLst>
              <a:ext uri="{FF2B5EF4-FFF2-40B4-BE49-F238E27FC236}">
                <a16:creationId xmlns:a16="http://schemas.microsoft.com/office/drawing/2014/main" id="{A18712CF-61E9-DA7D-6E9F-59E70C31F4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388" name="スライド番号プレースホルダ 3">
            <a:extLst>
              <a:ext uri="{FF2B5EF4-FFF2-40B4-BE49-F238E27FC236}">
                <a16:creationId xmlns:a16="http://schemas.microsoft.com/office/drawing/2014/main" id="{D5F1AD91-45BD-B8BB-6DD8-8FBDD299A5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D1AC8B2D-C512-4420-8F3B-64215ACBE599}" type="slidenum">
              <a:rPr lang="ja-JP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ja-JP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302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 イメージ プレースホルダ 1">
            <a:extLst>
              <a:ext uri="{FF2B5EF4-FFF2-40B4-BE49-F238E27FC236}">
                <a16:creationId xmlns:a16="http://schemas.microsoft.com/office/drawing/2014/main" id="{CA9E4600-2A4A-E03B-92CF-5A9A0709C9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ノート プレースホルダ 2">
            <a:extLst>
              <a:ext uri="{FF2B5EF4-FFF2-40B4-BE49-F238E27FC236}">
                <a16:creationId xmlns:a16="http://schemas.microsoft.com/office/drawing/2014/main" id="{A18712CF-61E9-DA7D-6E9F-59E70C31F4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388" name="スライド番号プレースホルダ 3">
            <a:extLst>
              <a:ext uri="{FF2B5EF4-FFF2-40B4-BE49-F238E27FC236}">
                <a16:creationId xmlns:a16="http://schemas.microsoft.com/office/drawing/2014/main" id="{D5F1AD91-45BD-B8BB-6DD8-8FBDD299A5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D1AC8B2D-C512-4420-8F3B-64215ACBE599}" type="slidenum">
              <a:rPr lang="ja-JP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ja-JP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0588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 イメージ プレースホルダ 1">
            <a:extLst>
              <a:ext uri="{FF2B5EF4-FFF2-40B4-BE49-F238E27FC236}">
                <a16:creationId xmlns:a16="http://schemas.microsoft.com/office/drawing/2014/main" id="{CA9E4600-2A4A-E03B-92CF-5A9A0709C9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ノート プレースホルダ 2">
            <a:extLst>
              <a:ext uri="{FF2B5EF4-FFF2-40B4-BE49-F238E27FC236}">
                <a16:creationId xmlns:a16="http://schemas.microsoft.com/office/drawing/2014/main" id="{A18712CF-61E9-DA7D-6E9F-59E70C31F4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388" name="スライド番号プレースホルダ 3">
            <a:extLst>
              <a:ext uri="{FF2B5EF4-FFF2-40B4-BE49-F238E27FC236}">
                <a16:creationId xmlns:a16="http://schemas.microsoft.com/office/drawing/2014/main" id="{D5F1AD91-45BD-B8BB-6DD8-8FBDD299A5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D1AC8B2D-C512-4420-8F3B-64215ACBE599}" type="slidenum">
              <a:rPr lang="ja-JP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ja-JP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4894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 イメージ プレースホルダ 1">
            <a:extLst>
              <a:ext uri="{FF2B5EF4-FFF2-40B4-BE49-F238E27FC236}">
                <a16:creationId xmlns:a16="http://schemas.microsoft.com/office/drawing/2014/main" id="{CA9E4600-2A4A-E03B-92CF-5A9A0709C9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ノート プレースホルダ 2">
            <a:extLst>
              <a:ext uri="{FF2B5EF4-FFF2-40B4-BE49-F238E27FC236}">
                <a16:creationId xmlns:a16="http://schemas.microsoft.com/office/drawing/2014/main" id="{A18712CF-61E9-DA7D-6E9F-59E70C31F4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388" name="スライド番号プレースホルダ 3">
            <a:extLst>
              <a:ext uri="{FF2B5EF4-FFF2-40B4-BE49-F238E27FC236}">
                <a16:creationId xmlns:a16="http://schemas.microsoft.com/office/drawing/2014/main" id="{D5F1AD91-45BD-B8BB-6DD8-8FBDD299A5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D1AC8B2D-C512-4420-8F3B-64215ACBE599}" type="slidenum">
              <a:rPr lang="ja-JP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ja-JP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42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 イメージ プレースホルダー 1">
            <a:extLst>
              <a:ext uri="{FF2B5EF4-FFF2-40B4-BE49-F238E27FC236}">
                <a16:creationId xmlns:a16="http://schemas.microsoft.com/office/drawing/2014/main" id="{BCFC0196-5BB3-B21F-5811-376778E7A6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ノート プレースホルダー 2">
            <a:extLst>
              <a:ext uri="{FF2B5EF4-FFF2-40B4-BE49-F238E27FC236}">
                <a16:creationId xmlns:a16="http://schemas.microsoft.com/office/drawing/2014/main" id="{CC2C55F7-E4C1-75A1-3017-8BFC50B7D5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244" name="スライド番号プレースホルダー 3">
            <a:extLst>
              <a:ext uri="{FF2B5EF4-FFF2-40B4-BE49-F238E27FC236}">
                <a16:creationId xmlns:a16="http://schemas.microsoft.com/office/drawing/2014/main" id="{840CEB87-1830-EA57-6A28-B5771C6806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17550" indent="-274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0331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44638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98596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431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003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3575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147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D55729B1-FEDC-4321-B10B-43E06B47295C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 イメージ プレースホルダ 1">
            <a:extLst>
              <a:ext uri="{FF2B5EF4-FFF2-40B4-BE49-F238E27FC236}">
                <a16:creationId xmlns:a16="http://schemas.microsoft.com/office/drawing/2014/main" id="{CA9E4600-2A4A-E03B-92CF-5A9A0709C9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ノート プレースホルダ 2">
            <a:extLst>
              <a:ext uri="{FF2B5EF4-FFF2-40B4-BE49-F238E27FC236}">
                <a16:creationId xmlns:a16="http://schemas.microsoft.com/office/drawing/2014/main" id="{A18712CF-61E9-DA7D-6E9F-59E70C31F4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388" name="スライド番号プレースホルダ 3">
            <a:extLst>
              <a:ext uri="{FF2B5EF4-FFF2-40B4-BE49-F238E27FC236}">
                <a16:creationId xmlns:a16="http://schemas.microsoft.com/office/drawing/2014/main" id="{D5F1AD91-45BD-B8BB-6DD8-8FBDD299A5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D1AC8B2D-C512-4420-8F3B-64215ACBE599}" type="slidenum">
              <a:rPr lang="ja-JP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ja-JP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1052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 イメージ プレースホルダ 1">
            <a:extLst>
              <a:ext uri="{FF2B5EF4-FFF2-40B4-BE49-F238E27FC236}">
                <a16:creationId xmlns:a16="http://schemas.microsoft.com/office/drawing/2014/main" id="{CA9E4600-2A4A-E03B-92CF-5A9A0709C9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ノート プレースホルダ 2">
            <a:extLst>
              <a:ext uri="{FF2B5EF4-FFF2-40B4-BE49-F238E27FC236}">
                <a16:creationId xmlns:a16="http://schemas.microsoft.com/office/drawing/2014/main" id="{A18712CF-61E9-DA7D-6E9F-59E70C31F4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388" name="スライド番号プレースホルダ 3">
            <a:extLst>
              <a:ext uri="{FF2B5EF4-FFF2-40B4-BE49-F238E27FC236}">
                <a16:creationId xmlns:a16="http://schemas.microsoft.com/office/drawing/2014/main" id="{D5F1AD91-45BD-B8BB-6DD8-8FBDD299A5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D1AC8B2D-C512-4420-8F3B-64215ACBE599}" type="slidenum">
              <a:rPr lang="ja-JP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ja-JP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3195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スライド イメージ プレースホルダー 1">
            <a:extLst>
              <a:ext uri="{FF2B5EF4-FFF2-40B4-BE49-F238E27FC236}">
                <a16:creationId xmlns:a16="http://schemas.microsoft.com/office/drawing/2014/main" id="{4F864993-33D7-4F0E-3313-20A2471CDD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ノート プレースホルダー 2">
            <a:extLst>
              <a:ext uri="{FF2B5EF4-FFF2-40B4-BE49-F238E27FC236}">
                <a16:creationId xmlns:a16="http://schemas.microsoft.com/office/drawing/2014/main" id="{15A050BE-7319-CA60-92CB-A1D802BA72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508" name="スライド番号プレースホルダー 3">
            <a:extLst>
              <a:ext uri="{FF2B5EF4-FFF2-40B4-BE49-F238E27FC236}">
                <a16:creationId xmlns:a16="http://schemas.microsoft.com/office/drawing/2014/main" id="{87F2FE75-46E6-1949-712B-EB74DA3065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17550" indent="-274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0331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44638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98596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431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003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3575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147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C08844E1-3D9A-40C2-8C28-C09480B05550}" type="slidenum">
              <a:rPr lang="ja-JP" altLang="en-US"/>
              <a:pPr/>
              <a:t>24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 イメージ プレースホルダ 1">
            <a:extLst>
              <a:ext uri="{FF2B5EF4-FFF2-40B4-BE49-F238E27FC236}">
                <a16:creationId xmlns:a16="http://schemas.microsoft.com/office/drawing/2014/main" id="{CA9E4600-2A4A-E03B-92CF-5A9A0709C9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ノート プレースホルダ 2">
            <a:extLst>
              <a:ext uri="{FF2B5EF4-FFF2-40B4-BE49-F238E27FC236}">
                <a16:creationId xmlns:a16="http://schemas.microsoft.com/office/drawing/2014/main" id="{A18712CF-61E9-DA7D-6E9F-59E70C31F4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388" name="スライド番号プレースホルダ 3">
            <a:extLst>
              <a:ext uri="{FF2B5EF4-FFF2-40B4-BE49-F238E27FC236}">
                <a16:creationId xmlns:a16="http://schemas.microsoft.com/office/drawing/2014/main" id="{D5F1AD91-45BD-B8BB-6DD8-8FBDD299A5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D1AC8B2D-C512-4420-8F3B-64215ACBE599}" type="slidenum">
              <a:rPr lang="ja-JP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ja-JP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9931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 イメージ プレースホルダ 1">
            <a:extLst>
              <a:ext uri="{FF2B5EF4-FFF2-40B4-BE49-F238E27FC236}">
                <a16:creationId xmlns:a16="http://schemas.microsoft.com/office/drawing/2014/main" id="{CA9E4600-2A4A-E03B-92CF-5A9A0709C9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ノート プレースホルダ 2">
            <a:extLst>
              <a:ext uri="{FF2B5EF4-FFF2-40B4-BE49-F238E27FC236}">
                <a16:creationId xmlns:a16="http://schemas.microsoft.com/office/drawing/2014/main" id="{A18712CF-61E9-DA7D-6E9F-59E70C31F4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388" name="スライド番号プレースホルダ 3">
            <a:extLst>
              <a:ext uri="{FF2B5EF4-FFF2-40B4-BE49-F238E27FC236}">
                <a16:creationId xmlns:a16="http://schemas.microsoft.com/office/drawing/2014/main" id="{D5F1AD91-45BD-B8BB-6DD8-8FBDD299A5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D1AC8B2D-C512-4420-8F3B-64215ACBE599}" type="slidenum">
              <a:rPr lang="ja-JP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ja-JP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4187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 イメージ プレースホルダ 1">
            <a:extLst>
              <a:ext uri="{FF2B5EF4-FFF2-40B4-BE49-F238E27FC236}">
                <a16:creationId xmlns:a16="http://schemas.microsoft.com/office/drawing/2014/main" id="{CA9E4600-2A4A-E03B-92CF-5A9A0709C9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ノート プレースホルダ 2">
            <a:extLst>
              <a:ext uri="{FF2B5EF4-FFF2-40B4-BE49-F238E27FC236}">
                <a16:creationId xmlns:a16="http://schemas.microsoft.com/office/drawing/2014/main" id="{A18712CF-61E9-DA7D-6E9F-59E70C31F4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388" name="スライド番号プレースホルダ 3">
            <a:extLst>
              <a:ext uri="{FF2B5EF4-FFF2-40B4-BE49-F238E27FC236}">
                <a16:creationId xmlns:a16="http://schemas.microsoft.com/office/drawing/2014/main" id="{D5F1AD91-45BD-B8BB-6DD8-8FBDD299A5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D1AC8B2D-C512-4420-8F3B-64215ACBE599}" type="slidenum">
              <a:rPr lang="ja-JP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ja-JP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9111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 イメージ プレースホルダ 1">
            <a:extLst>
              <a:ext uri="{FF2B5EF4-FFF2-40B4-BE49-F238E27FC236}">
                <a16:creationId xmlns:a16="http://schemas.microsoft.com/office/drawing/2014/main" id="{CA9E4600-2A4A-E03B-92CF-5A9A0709C9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ノート プレースホルダ 2">
            <a:extLst>
              <a:ext uri="{FF2B5EF4-FFF2-40B4-BE49-F238E27FC236}">
                <a16:creationId xmlns:a16="http://schemas.microsoft.com/office/drawing/2014/main" id="{A18712CF-61E9-DA7D-6E9F-59E70C31F4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388" name="スライド番号プレースホルダ 3">
            <a:extLst>
              <a:ext uri="{FF2B5EF4-FFF2-40B4-BE49-F238E27FC236}">
                <a16:creationId xmlns:a16="http://schemas.microsoft.com/office/drawing/2014/main" id="{D5F1AD91-45BD-B8BB-6DD8-8FBDD299A5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D1AC8B2D-C512-4420-8F3B-64215ACBE599}" type="slidenum">
              <a:rPr lang="ja-JP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ja-JP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902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 イメージ プレースホルダ 1">
            <a:extLst>
              <a:ext uri="{FF2B5EF4-FFF2-40B4-BE49-F238E27FC236}">
                <a16:creationId xmlns:a16="http://schemas.microsoft.com/office/drawing/2014/main" id="{CA9E4600-2A4A-E03B-92CF-5A9A0709C9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ノート プレースホルダ 2">
            <a:extLst>
              <a:ext uri="{FF2B5EF4-FFF2-40B4-BE49-F238E27FC236}">
                <a16:creationId xmlns:a16="http://schemas.microsoft.com/office/drawing/2014/main" id="{A18712CF-61E9-DA7D-6E9F-59E70C31F4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388" name="スライド番号プレースホルダ 3">
            <a:extLst>
              <a:ext uri="{FF2B5EF4-FFF2-40B4-BE49-F238E27FC236}">
                <a16:creationId xmlns:a16="http://schemas.microsoft.com/office/drawing/2014/main" id="{D5F1AD91-45BD-B8BB-6DD8-8FBDD299A5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D1AC8B2D-C512-4420-8F3B-64215ACBE599}" type="slidenum">
              <a:rPr lang="ja-JP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ja-JP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4991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 イメージ プレースホルダ 1">
            <a:extLst>
              <a:ext uri="{FF2B5EF4-FFF2-40B4-BE49-F238E27FC236}">
                <a16:creationId xmlns:a16="http://schemas.microsoft.com/office/drawing/2014/main" id="{CA9E4600-2A4A-E03B-92CF-5A9A0709C9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ノート プレースホルダ 2">
            <a:extLst>
              <a:ext uri="{FF2B5EF4-FFF2-40B4-BE49-F238E27FC236}">
                <a16:creationId xmlns:a16="http://schemas.microsoft.com/office/drawing/2014/main" id="{A18712CF-61E9-DA7D-6E9F-59E70C31F4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388" name="スライド番号プレースホルダ 3">
            <a:extLst>
              <a:ext uri="{FF2B5EF4-FFF2-40B4-BE49-F238E27FC236}">
                <a16:creationId xmlns:a16="http://schemas.microsoft.com/office/drawing/2014/main" id="{D5F1AD91-45BD-B8BB-6DD8-8FBDD299A5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D1AC8B2D-C512-4420-8F3B-64215ACBE599}" type="slidenum">
              <a:rPr lang="ja-JP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30</a:t>
            </a:fld>
            <a:endParaRPr lang="ja-JP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8681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スライド イメージ プレースホルダー 1">
            <a:extLst>
              <a:ext uri="{FF2B5EF4-FFF2-40B4-BE49-F238E27FC236}">
                <a16:creationId xmlns:a16="http://schemas.microsoft.com/office/drawing/2014/main" id="{E672DA60-A66C-3E6C-1719-A6370C18A3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ノート プレースホルダー 2">
            <a:extLst>
              <a:ext uri="{FF2B5EF4-FFF2-40B4-BE49-F238E27FC236}">
                <a16:creationId xmlns:a16="http://schemas.microsoft.com/office/drawing/2014/main" id="{D3766129-8219-7C1C-F01B-49E9227001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5364" name="スライド番号プレースホルダー 3">
            <a:extLst>
              <a:ext uri="{FF2B5EF4-FFF2-40B4-BE49-F238E27FC236}">
                <a16:creationId xmlns:a16="http://schemas.microsoft.com/office/drawing/2014/main" id="{7E5ECE5D-30E3-C010-BEE1-29E0029BEB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17550" indent="-274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0331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44638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98596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431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003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3575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147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216AD249-540B-45BF-A838-2AC9F090516C}" type="slidenum">
              <a:rPr lang="ja-JP" altLang="en-US"/>
              <a:pPr/>
              <a:t>31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スライド イメージ プレースホルダー 1">
            <a:extLst>
              <a:ext uri="{FF2B5EF4-FFF2-40B4-BE49-F238E27FC236}">
                <a16:creationId xmlns:a16="http://schemas.microsoft.com/office/drawing/2014/main" id="{E7CC76F4-C850-D6D7-6E83-AF5C00A031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ノート プレースホルダー 2">
            <a:extLst>
              <a:ext uri="{FF2B5EF4-FFF2-40B4-BE49-F238E27FC236}">
                <a16:creationId xmlns:a16="http://schemas.microsoft.com/office/drawing/2014/main" id="{305A3A37-7E8D-1C0B-59CB-ACFF83A6A2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292" name="スライド番号プレースホルダー 3">
            <a:extLst>
              <a:ext uri="{FF2B5EF4-FFF2-40B4-BE49-F238E27FC236}">
                <a16:creationId xmlns:a16="http://schemas.microsoft.com/office/drawing/2014/main" id="{47265BA7-E4E4-3275-0492-3370E2CF30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17550" indent="-274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0331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44638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98596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431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003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3575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147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B563AC18-3666-4F70-AC70-18EB921FD3EA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スライド イメージ プレースホルダー 1">
            <a:extLst>
              <a:ext uri="{FF2B5EF4-FFF2-40B4-BE49-F238E27FC236}">
                <a16:creationId xmlns:a16="http://schemas.microsoft.com/office/drawing/2014/main" id="{CE14EDC0-09A0-37BF-0560-8B4DC340C9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ノート プレースホルダー 2">
            <a:extLst>
              <a:ext uri="{FF2B5EF4-FFF2-40B4-BE49-F238E27FC236}">
                <a16:creationId xmlns:a16="http://schemas.microsoft.com/office/drawing/2014/main" id="{3243080F-6E30-D7BA-3289-6895BCB462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412" name="スライド番号プレースホルダー 3">
            <a:extLst>
              <a:ext uri="{FF2B5EF4-FFF2-40B4-BE49-F238E27FC236}">
                <a16:creationId xmlns:a16="http://schemas.microsoft.com/office/drawing/2014/main" id="{21A99FA9-1400-14B7-7D95-2722FEC9B0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17550" indent="-274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0331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44638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98596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431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003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3575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147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3519C6A9-701E-4A25-B8CF-D4BB18EE42DC}" type="slidenum">
              <a:rPr lang="ja-JP" altLang="en-US"/>
              <a:pPr/>
              <a:t>32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 イメージ プレースホルダー 1">
            <a:extLst>
              <a:ext uri="{FF2B5EF4-FFF2-40B4-BE49-F238E27FC236}">
                <a16:creationId xmlns:a16="http://schemas.microsoft.com/office/drawing/2014/main" id="{C750E1C8-6F78-F8E5-C29D-E0C9E51477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ノート プレースホルダー 2">
            <a:extLst>
              <a:ext uri="{FF2B5EF4-FFF2-40B4-BE49-F238E27FC236}">
                <a16:creationId xmlns:a16="http://schemas.microsoft.com/office/drawing/2014/main" id="{9AB6507B-E02B-DD6A-7048-A72DD83526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460" name="スライド番号プレースホルダー 3">
            <a:extLst>
              <a:ext uri="{FF2B5EF4-FFF2-40B4-BE49-F238E27FC236}">
                <a16:creationId xmlns:a16="http://schemas.microsoft.com/office/drawing/2014/main" id="{CA738B29-907A-4F60-5768-204C179C98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17550" indent="-274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0331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44638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98596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431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003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3575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147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EAE84128-C784-42F9-BD1E-A9247C262F7E}" type="slidenum">
              <a:rPr lang="ja-JP" altLang="en-US"/>
              <a:pPr/>
              <a:t>33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スライド イメージ プレースホルダー 1">
            <a:extLst>
              <a:ext uri="{FF2B5EF4-FFF2-40B4-BE49-F238E27FC236}">
                <a16:creationId xmlns:a16="http://schemas.microsoft.com/office/drawing/2014/main" id="{8536A05E-8CF9-4106-3AC0-4FE0C7943C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ノート プレースホルダー 2">
            <a:extLst>
              <a:ext uri="{FF2B5EF4-FFF2-40B4-BE49-F238E27FC236}">
                <a16:creationId xmlns:a16="http://schemas.microsoft.com/office/drawing/2014/main" id="{9A9A90A2-29AB-00A3-9E00-1B2AA37563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3556" name="スライド番号プレースホルダー 3">
            <a:extLst>
              <a:ext uri="{FF2B5EF4-FFF2-40B4-BE49-F238E27FC236}">
                <a16:creationId xmlns:a16="http://schemas.microsoft.com/office/drawing/2014/main" id="{6E8C22F8-A20E-F896-631E-504566434B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17550" indent="-274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0331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44638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98596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431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003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3575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147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F2F31DF5-7D36-4522-A51A-76AFA2B575B5}" type="slidenum">
              <a:rPr lang="ja-JP" altLang="en-US"/>
              <a:pPr/>
              <a:t>34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ー 1">
            <a:extLst>
              <a:ext uri="{FF2B5EF4-FFF2-40B4-BE49-F238E27FC236}">
                <a16:creationId xmlns:a16="http://schemas.microsoft.com/office/drawing/2014/main" id="{0F8E8377-DC5E-BB95-4371-AF1E30E6BD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ノート プレースホルダー 2">
            <a:extLst>
              <a:ext uri="{FF2B5EF4-FFF2-40B4-BE49-F238E27FC236}">
                <a16:creationId xmlns:a16="http://schemas.microsoft.com/office/drawing/2014/main" id="{506679B0-BFE0-8AF5-0477-D1928D6A10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5604" name="スライド番号プレースホルダー 3">
            <a:extLst>
              <a:ext uri="{FF2B5EF4-FFF2-40B4-BE49-F238E27FC236}">
                <a16:creationId xmlns:a16="http://schemas.microsoft.com/office/drawing/2014/main" id="{885DBB20-C8BA-17F8-1768-2B34966064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17550" indent="-274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0331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44638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98596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431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003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3575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147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9C7B9964-C95C-4343-B6FC-42B394F3F6FD}" type="slidenum">
              <a:rPr lang="ja-JP" altLang="en-US"/>
              <a:pPr/>
              <a:t>35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スライド イメージ プレースホルダ 1">
            <a:extLst>
              <a:ext uri="{FF2B5EF4-FFF2-40B4-BE49-F238E27FC236}">
                <a16:creationId xmlns:a16="http://schemas.microsoft.com/office/drawing/2014/main" id="{F1DC64C8-FDB4-DDCC-5EAE-F53A014BFA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ノート プレースホルダ 2">
            <a:extLst>
              <a:ext uri="{FF2B5EF4-FFF2-40B4-BE49-F238E27FC236}">
                <a16:creationId xmlns:a16="http://schemas.microsoft.com/office/drawing/2014/main" id="{9D0A573F-C614-2719-4E1C-BD430CA21A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436" name="スライド番号プレースホルダ 3">
            <a:extLst>
              <a:ext uri="{FF2B5EF4-FFF2-40B4-BE49-F238E27FC236}">
                <a16:creationId xmlns:a16="http://schemas.microsoft.com/office/drawing/2014/main" id="{9B2115DA-AD59-3CBC-F6DF-95538F2FCE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C86D2A10-82D5-485E-BD80-0828AF4D4C13}" type="slidenum">
              <a:rPr lang="ja-JP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36</a:t>
            </a:fld>
            <a:endParaRPr lang="ja-JP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825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スライド イメージ プレースホルダ 1">
            <a:extLst>
              <a:ext uri="{FF2B5EF4-FFF2-40B4-BE49-F238E27FC236}">
                <a16:creationId xmlns:a16="http://schemas.microsoft.com/office/drawing/2014/main" id="{5F27A1FC-3699-C331-979E-AE1FD99C89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ノート プレースホルダ 2">
            <a:extLst>
              <a:ext uri="{FF2B5EF4-FFF2-40B4-BE49-F238E27FC236}">
                <a16:creationId xmlns:a16="http://schemas.microsoft.com/office/drawing/2014/main" id="{587B2C81-5413-F337-5A80-24B572A774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340" name="スライド番号プレースホルダ 3">
            <a:extLst>
              <a:ext uri="{FF2B5EF4-FFF2-40B4-BE49-F238E27FC236}">
                <a16:creationId xmlns:a16="http://schemas.microsoft.com/office/drawing/2014/main" id="{BB3BBB5A-9036-7777-2786-D8595881BA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7D721689-E84C-4AE0-9B2B-D5FAF4D24EAE}" type="slidenum">
              <a:rPr lang="ja-JP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ja-JP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 イメージ プレースホルダ 1">
            <a:extLst>
              <a:ext uri="{FF2B5EF4-FFF2-40B4-BE49-F238E27FC236}">
                <a16:creationId xmlns:a16="http://schemas.microsoft.com/office/drawing/2014/main" id="{CA9E4600-2A4A-E03B-92CF-5A9A0709C9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ノート プレースホルダ 2">
            <a:extLst>
              <a:ext uri="{FF2B5EF4-FFF2-40B4-BE49-F238E27FC236}">
                <a16:creationId xmlns:a16="http://schemas.microsoft.com/office/drawing/2014/main" id="{A18712CF-61E9-DA7D-6E9F-59E70C31F4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388" name="スライド番号プレースホルダ 3">
            <a:extLst>
              <a:ext uri="{FF2B5EF4-FFF2-40B4-BE49-F238E27FC236}">
                <a16:creationId xmlns:a16="http://schemas.microsoft.com/office/drawing/2014/main" id="{D5F1AD91-45BD-B8BB-6DD8-8FBDD299A5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D1AC8B2D-C512-4420-8F3B-64215ACBE599}" type="slidenum">
              <a:rPr lang="ja-JP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ja-JP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スライド イメージ プレースホルダ 1">
            <a:extLst>
              <a:ext uri="{FF2B5EF4-FFF2-40B4-BE49-F238E27FC236}">
                <a16:creationId xmlns:a16="http://schemas.microsoft.com/office/drawing/2014/main" id="{F1DC64C8-FDB4-DDCC-5EAE-F53A014BFA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ノート プレースホルダ 2">
            <a:extLst>
              <a:ext uri="{FF2B5EF4-FFF2-40B4-BE49-F238E27FC236}">
                <a16:creationId xmlns:a16="http://schemas.microsoft.com/office/drawing/2014/main" id="{9D0A573F-C614-2719-4E1C-BD430CA21A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436" name="スライド番号プレースホルダ 3">
            <a:extLst>
              <a:ext uri="{FF2B5EF4-FFF2-40B4-BE49-F238E27FC236}">
                <a16:creationId xmlns:a16="http://schemas.microsoft.com/office/drawing/2014/main" id="{9B2115DA-AD59-3CBC-F6DF-95538F2FCE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C86D2A10-82D5-485E-BD80-0828AF4D4C13}" type="slidenum">
              <a:rPr lang="ja-JP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ja-JP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スライド イメージ プレースホルダ 1">
            <a:extLst>
              <a:ext uri="{FF2B5EF4-FFF2-40B4-BE49-F238E27FC236}">
                <a16:creationId xmlns:a16="http://schemas.microsoft.com/office/drawing/2014/main" id="{F1DC64C8-FDB4-DDCC-5EAE-F53A014BFA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ノート プレースホルダ 2">
            <a:extLst>
              <a:ext uri="{FF2B5EF4-FFF2-40B4-BE49-F238E27FC236}">
                <a16:creationId xmlns:a16="http://schemas.microsoft.com/office/drawing/2014/main" id="{9D0A573F-C614-2719-4E1C-BD430CA21A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436" name="スライド番号プレースホルダ 3">
            <a:extLst>
              <a:ext uri="{FF2B5EF4-FFF2-40B4-BE49-F238E27FC236}">
                <a16:creationId xmlns:a16="http://schemas.microsoft.com/office/drawing/2014/main" id="{9B2115DA-AD59-3CBC-F6DF-95538F2FCE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C86D2A10-82D5-485E-BD80-0828AF4D4C13}" type="slidenum">
              <a:rPr lang="ja-JP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ja-JP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379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スライド イメージ プレースホルダー 1">
            <a:extLst>
              <a:ext uri="{FF2B5EF4-FFF2-40B4-BE49-F238E27FC236}">
                <a16:creationId xmlns:a16="http://schemas.microsoft.com/office/drawing/2014/main" id="{644381F7-84F6-A9AC-92FD-39AB5ABAA1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ノート プレースホルダー 2">
            <a:extLst>
              <a:ext uri="{FF2B5EF4-FFF2-40B4-BE49-F238E27FC236}">
                <a16:creationId xmlns:a16="http://schemas.microsoft.com/office/drawing/2014/main" id="{10640982-1FA6-0C2E-322B-5D7406BDB5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484" name="スライド番号プレースホルダー 3">
            <a:extLst>
              <a:ext uri="{FF2B5EF4-FFF2-40B4-BE49-F238E27FC236}">
                <a16:creationId xmlns:a16="http://schemas.microsoft.com/office/drawing/2014/main" id="{D4D3D147-0F86-2B7A-F511-231528ED38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17550" indent="-274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0331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44638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98596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431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003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3575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147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B94A7F4F-FD1B-4D3E-A19C-C5C055BB4B24}" type="slidenum">
              <a:rPr lang="ja-JP" altLang="en-US" smtClean="0"/>
              <a:pPr/>
              <a:t>10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スライド イメージ プレースホルダー 1">
            <a:extLst>
              <a:ext uri="{FF2B5EF4-FFF2-40B4-BE49-F238E27FC236}">
                <a16:creationId xmlns:a16="http://schemas.microsoft.com/office/drawing/2014/main" id="{954B25EF-AF79-1716-9488-EB8E5EC38E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ノート プレースホルダー 2">
            <a:extLst>
              <a:ext uri="{FF2B5EF4-FFF2-40B4-BE49-F238E27FC236}">
                <a16:creationId xmlns:a16="http://schemas.microsoft.com/office/drawing/2014/main" id="{A5E81C35-2278-EBC8-69FB-1844590A85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532" name="スライド番号プレースホルダー 3">
            <a:extLst>
              <a:ext uri="{FF2B5EF4-FFF2-40B4-BE49-F238E27FC236}">
                <a16:creationId xmlns:a16="http://schemas.microsoft.com/office/drawing/2014/main" id="{DA317FF0-E0B8-1179-D84B-DD86347112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17550" indent="-274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0331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44638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98596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431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003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3575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147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D3772501-C6B3-4E93-9BD7-04AD25D4A0FA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2FA6CE7-569E-F5BA-C103-7E28478FE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C752C-9434-4835-A115-DB94BF993B8B}" type="datetime1">
              <a:rPr lang="ja-JP" altLang="en-US"/>
              <a:pPr>
                <a:defRPr/>
              </a:pPr>
              <a:t>2024/8/27</a:t>
            </a:fld>
            <a:endParaRPr lang="ja-JP" altLang="en-US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82C82AA-C9B4-B938-63AC-433EC58AC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C7A45D7-6DD5-4DC2-5669-EA5CD75A5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4F6F5-EF30-45AB-9789-B85EC6016B5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27868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24F51D5-1260-14A4-D976-C381049A8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F5DA0-1EC9-4E20-85D9-994602B8FEF8}" type="datetime1">
              <a:rPr lang="ja-JP" altLang="en-US"/>
              <a:pPr>
                <a:defRPr/>
              </a:pPr>
              <a:t>2024/8/27</a:t>
            </a:fld>
            <a:endParaRPr lang="ja-JP" altLang="en-US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8778629-8E68-B707-C654-668F6152A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5F7DEDF-9D61-641E-557C-024C9B02A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50C1C-4EE4-48F9-AFA0-3153F4A1394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88132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E3B76B0-627A-C686-5328-BAFB8FA14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13BB9-9C0A-4271-B258-F830688F9EE2}" type="datetime1">
              <a:rPr lang="ja-JP" altLang="en-US"/>
              <a:pPr>
                <a:defRPr/>
              </a:pPr>
              <a:t>2024/8/27</a:t>
            </a:fld>
            <a:endParaRPr lang="ja-JP" altLang="en-US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C651B13-50CB-1845-35DC-905C10846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C54E867-0790-E1AB-B9DC-0744AF3CF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7046F-4E29-4967-B01A-37D428985FC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03719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3B875FB-147A-1A4F-C8DD-C432A0A3D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6E49D-D6AC-4E07-8BED-BB8CCEB859CF}" type="datetime1">
              <a:rPr lang="ja-JP" altLang="en-US"/>
              <a:pPr>
                <a:defRPr/>
              </a:pPr>
              <a:t>2024/8/27</a:t>
            </a:fld>
            <a:endParaRPr lang="ja-JP" altLang="en-US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92139CE-A3E1-C1EA-1CE6-A4545E14E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A02AF58-1AA4-C05A-5C27-AF3765EE2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FD0B9D99-3B20-4672-8443-844BEBE4553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2180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FFF12C1-9249-5FEA-10E3-CE0D14759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1A66B-0E6B-4D79-B930-440FDCE10D4C}" type="datetime1">
              <a:rPr lang="ja-JP" altLang="en-US"/>
              <a:pPr>
                <a:defRPr/>
              </a:pPr>
              <a:t>2024/8/27</a:t>
            </a:fld>
            <a:endParaRPr lang="ja-JP" altLang="en-US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3E67881-922E-0F76-9AEC-A1465F994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2C3E4EE-95A8-B0D3-16D5-CA69603CB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0E784-2F09-45DA-85F3-DDFED06BC1A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44218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A9332EBA-27D5-1692-B5B7-E92CD874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7696B-18A3-4D75-8D2B-6E6D99660723}" type="datetime1">
              <a:rPr lang="ja-JP" altLang="en-US"/>
              <a:pPr>
                <a:defRPr/>
              </a:pPr>
              <a:t>2024/8/27</a:t>
            </a:fld>
            <a:endParaRPr lang="ja-JP" altLang="en-US" dirty="0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9B9F198E-D6C4-8569-D746-BA275D46D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0451CFE2-17E2-A743-EC19-0667D541C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B3271-88E3-42DB-B378-DE49D004EBE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51770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F8AB58E2-C67E-3FC0-2128-1A3557404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BBB96-071A-4CDD-A5DC-3255CEEEA68F}" type="datetime1">
              <a:rPr lang="ja-JP" altLang="en-US"/>
              <a:pPr>
                <a:defRPr/>
              </a:pPr>
              <a:t>2024/8/27</a:t>
            </a:fld>
            <a:endParaRPr lang="ja-JP" altLang="en-US" dirty="0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37EC8075-F3E6-7CD7-D863-65FACA711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B4C70E5F-94B0-907B-4AAD-256152485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1949D-CCCA-4E06-BD73-13AE85B44C1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09204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F8710A7D-263C-E003-A4FD-FF20F1013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DE7BC-6237-4F33-AB4B-3A707FAEB1CA}" type="datetime1">
              <a:rPr lang="ja-JP" altLang="en-US"/>
              <a:pPr>
                <a:defRPr/>
              </a:pPr>
              <a:t>2024/8/27</a:t>
            </a:fld>
            <a:endParaRPr lang="ja-JP" altLang="en-US" dirty="0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091D3BC6-2143-B7C2-5091-0C1AECFFB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86919C75-C3E9-10FD-B8B5-8F1C108E2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1E599-B250-4394-B09D-A26E6CB2DF4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4542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>
            <a:extLst>
              <a:ext uri="{FF2B5EF4-FFF2-40B4-BE49-F238E27FC236}">
                <a16:creationId xmlns:a16="http://schemas.microsoft.com/office/drawing/2014/main" id="{6D778D19-DCED-C0CF-5E5D-26EEEAB27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79499-7910-4B34-AE9B-772D02769D05}" type="datetime1">
              <a:rPr lang="ja-JP" altLang="en-US"/>
              <a:pPr>
                <a:defRPr/>
              </a:pPr>
              <a:t>2024/8/27</a:t>
            </a:fld>
            <a:endParaRPr lang="ja-JP" altLang="en-US" dirty="0"/>
          </a:p>
        </p:txBody>
      </p:sp>
      <p:sp>
        <p:nvSpPr>
          <p:cNvPr id="3" name="フッター プレースホルダ 4">
            <a:extLst>
              <a:ext uri="{FF2B5EF4-FFF2-40B4-BE49-F238E27FC236}">
                <a16:creationId xmlns:a16="http://schemas.microsoft.com/office/drawing/2014/main" id="{8F430843-BF31-8C08-87B5-5A34BF3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>
            <a:extLst>
              <a:ext uri="{FF2B5EF4-FFF2-40B4-BE49-F238E27FC236}">
                <a16:creationId xmlns:a16="http://schemas.microsoft.com/office/drawing/2014/main" id="{FC3CC8F4-063D-9784-D246-BED7EF147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085BC-2A19-463D-9668-955A010CC2A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22100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EAE3AC01-62BB-EED1-B922-473988AB1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4AF27-B388-4B1D-888E-CF419E7CB1DB}" type="datetime1">
              <a:rPr lang="ja-JP" altLang="en-US"/>
              <a:pPr>
                <a:defRPr/>
              </a:pPr>
              <a:t>2024/8/27</a:t>
            </a:fld>
            <a:endParaRPr lang="ja-JP" altLang="en-US" dirty="0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481EB32E-E0D7-C556-5DD5-153FBC40C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F05D5B12-F612-AE1C-0014-931BE374A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992F8-5B4E-45F2-AAB3-2D130489DBE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15382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FD1A6CF5-A1F6-85DA-BBEA-3AEC2F2E6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D2FF3-3C1A-449B-AA9F-13020BC07BF0}" type="datetime1">
              <a:rPr lang="ja-JP" altLang="en-US"/>
              <a:pPr>
                <a:defRPr/>
              </a:pPr>
              <a:t>2024/8/27</a:t>
            </a:fld>
            <a:endParaRPr lang="ja-JP" altLang="en-US" dirty="0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1ED53D90-7E15-9389-F416-AB215A088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A87606DC-AE78-7EE7-3DDD-C5ADC9C7A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8EE31-123C-4BD6-ACD1-0E785BD85EA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39065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>
            <a:extLst>
              <a:ext uri="{FF2B5EF4-FFF2-40B4-BE49-F238E27FC236}">
                <a16:creationId xmlns:a16="http://schemas.microsoft.com/office/drawing/2014/main" id="{8730F8CF-ECC4-1D61-6DE8-304ED161182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>
            <a:extLst>
              <a:ext uri="{FF2B5EF4-FFF2-40B4-BE49-F238E27FC236}">
                <a16:creationId xmlns:a16="http://schemas.microsoft.com/office/drawing/2014/main" id="{33FDAB6B-A997-113D-FF4F-2A47FF0D63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1403FC6-9022-4D1A-BC6E-C5AA670818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D665F7F-A0BC-463A-86CF-89FFECA8070F}" type="datetime1">
              <a:rPr lang="ja-JP" altLang="en-US"/>
              <a:pPr>
                <a:defRPr/>
              </a:pPr>
              <a:t>2024/8/27</a:t>
            </a:fld>
            <a:endParaRPr lang="ja-JP" altLang="en-US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8CED83C-5E1D-8044-9ABF-2979F0EEE5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A73D754-39B8-99B7-DE25-F86BB880CA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</a:lstStyle>
          <a:p>
            <a:pPr>
              <a:defRPr/>
            </a:pPr>
            <a:fld id="{A32C5D5A-43E3-4562-B728-125F550756D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17" r:id="rId1"/>
    <p:sldLayoutId id="2147487427" r:id="rId2"/>
    <p:sldLayoutId id="2147487418" r:id="rId3"/>
    <p:sldLayoutId id="2147487419" r:id="rId4"/>
    <p:sldLayoutId id="2147487420" r:id="rId5"/>
    <p:sldLayoutId id="2147487421" r:id="rId6"/>
    <p:sldLayoutId id="2147487422" r:id="rId7"/>
    <p:sldLayoutId id="2147487423" r:id="rId8"/>
    <p:sldLayoutId id="2147487424" r:id="rId9"/>
    <p:sldLayoutId id="2147487425" r:id="rId10"/>
    <p:sldLayoutId id="214748742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elvetica" pitchFamily="34" charset="0"/>
          <a:ea typeface="HG丸ｺﾞｼｯｸM-PRO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elvetica" pitchFamily="34" charset="0"/>
          <a:ea typeface="HG丸ｺﾞｼｯｸM-PRO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elvetica" pitchFamily="34" charset="0"/>
          <a:ea typeface="HG丸ｺﾞｼｯｸM-PRO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elvetica" pitchFamily="34" charset="0"/>
          <a:ea typeface="HG丸ｺﾞｼｯｸM-PRO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ichimura@resceu.s.u-tokyo.ac.j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hyperlink" Target="https://gwdoc.icrr.u-tokyo.ac.jp/cgi-bin/DocDB/ShowDocument?docid=16005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6.jpe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1" Type="http://schemas.openxmlformats.org/officeDocument/2006/relationships/image" Target="../media/image23.jpeg"/><Relationship Id="rId5" Type="http://schemas.openxmlformats.org/officeDocument/2006/relationships/image" Target="../media/image17.emf"/><Relationship Id="rId10" Type="http://schemas.openxmlformats.org/officeDocument/2006/relationships/image" Target="../media/image22.emf"/><Relationship Id="rId4" Type="http://schemas.openxmlformats.org/officeDocument/2006/relationships/image" Target="../media/image14.jpeg"/><Relationship Id="rId9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3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38.emf"/><Relationship Id="rId7" Type="http://schemas.openxmlformats.org/officeDocument/2006/relationships/image" Target="../media/image4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7" Type="http://schemas.openxmlformats.org/officeDocument/2006/relationships/image" Target="../media/image4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image" Target="../media/image44.emf"/><Relationship Id="rId7" Type="http://schemas.openxmlformats.org/officeDocument/2006/relationships/image" Target="../media/image49.emf"/><Relationship Id="rId12" Type="http://schemas.openxmlformats.org/officeDocument/2006/relationships/image" Target="../media/image5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11" Type="http://schemas.openxmlformats.org/officeDocument/2006/relationships/image" Target="../media/image53.emf"/><Relationship Id="rId5" Type="http://schemas.openxmlformats.org/officeDocument/2006/relationships/image" Target="../media/image46.emf"/><Relationship Id="rId10" Type="http://schemas.openxmlformats.org/officeDocument/2006/relationships/image" Target="../media/image52.emf"/><Relationship Id="rId4" Type="http://schemas.openxmlformats.org/officeDocument/2006/relationships/image" Target="../media/image45.emf"/><Relationship Id="rId9" Type="http://schemas.openxmlformats.org/officeDocument/2006/relationships/image" Target="../media/image5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13" Type="http://schemas.openxmlformats.org/officeDocument/2006/relationships/image" Target="../media/image57.emf"/><Relationship Id="rId3" Type="http://schemas.openxmlformats.org/officeDocument/2006/relationships/image" Target="../media/image44.emf"/><Relationship Id="rId7" Type="http://schemas.openxmlformats.org/officeDocument/2006/relationships/image" Target="../media/image49.emf"/><Relationship Id="rId12" Type="http://schemas.openxmlformats.org/officeDocument/2006/relationships/image" Target="../media/image5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11" Type="http://schemas.openxmlformats.org/officeDocument/2006/relationships/image" Target="../media/image55.emf"/><Relationship Id="rId5" Type="http://schemas.openxmlformats.org/officeDocument/2006/relationships/image" Target="../media/image46.emf"/><Relationship Id="rId10" Type="http://schemas.openxmlformats.org/officeDocument/2006/relationships/image" Target="../media/image52.emf"/><Relationship Id="rId4" Type="http://schemas.openxmlformats.org/officeDocument/2006/relationships/image" Target="../media/image45.emf"/><Relationship Id="rId9" Type="http://schemas.openxmlformats.org/officeDocument/2006/relationships/image" Target="../media/image5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13" Type="http://schemas.openxmlformats.org/officeDocument/2006/relationships/image" Target="../media/image70.emf"/><Relationship Id="rId3" Type="http://schemas.openxmlformats.org/officeDocument/2006/relationships/image" Target="../media/image60.png"/><Relationship Id="rId7" Type="http://schemas.openxmlformats.org/officeDocument/2006/relationships/image" Target="../media/image64.emf"/><Relationship Id="rId12" Type="http://schemas.openxmlformats.org/officeDocument/2006/relationships/image" Target="../media/image6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emf"/><Relationship Id="rId11" Type="http://schemas.openxmlformats.org/officeDocument/2006/relationships/image" Target="../media/image68.emf"/><Relationship Id="rId5" Type="http://schemas.openxmlformats.org/officeDocument/2006/relationships/image" Target="../media/image62.emf"/><Relationship Id="rId15" Type="http://schemas.openxmlformats.org/officeDocument/2006/relationships/image" Target="../media/image72.emf"/><Relationship Id="rId10" Type="http://schemas.openxmlformats.org/officeDocument/2006/relationships/image" Target="../media/image67.emf"/><Relationship Id="rId4" Type="http://schemas.openxmlformats.org/officeDocument/2006/relationships/image" Target="../media/image61.emf"/><Relationship Id="rId9" Type="http://schemas.openxmlformats.org/officeDocument/2006/relationships/image" Target="../media/image66.emf"/><Relationship Id="rId14" Type="http://schemas.openxmlformats.org/officeDocument/2006/relationships/image" Target="../media/image7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7" Type="http://schemas.openxmlformats.org/officeDocument/2006/relationships/image" Target="../media/image4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emf"/><Relationship Id="rId5" Type="http://schemas.openxmlformats.org/officeDocument/2006/relationships/image" Target="../media/image75.emf"/><Relationship Id="rId4" Type="http://schemas.openxmlformats.org/officeDocument/2006/relationships/image" Target="../media/image7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emf"/><Relationship Id="rId4" Type="http://schemas.openxmlformats.org/officeDocument/2006/relationships/image" Target="../media/image7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ite.phys.s.u-tokyo.ac.jp/wiki/Lab/?plugin=attach&amp;refer=Brown&amp;openfile=main2023.pdf" TargetMode="External"/><Relationship Id="rId2" Type="http://schemas.openxmlformats.org/officeDocument/2006/relationships/hyperlink" Target="https://doi.org/10.1119/1.1531578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emf"/><Relationship Id="rId3" Type="http://schemas.openxmlformats.org/officeDocument/2006/relationships/image" Target="../media/image82.emf"/><Relationship Id="rId7" Type="http://schemas.openxmlformats.org/officeDocument/2006/relationships/image" Target="../media/image84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emf"/><Relationship Id="rId5" Type="http://schemas.openxmlformats.org/officeDocument/2006/relationships/image" Target="../media/image47.emf"/><Relationship Id="rId4" Type="http://schemas.openxmlformats.org/officeDocument/2006/relationships/image" Target="../media/image8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7" Type="http://schemas.openxmlformats.org/officeDocument/2006/relationships/image" Target="../media/image90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emf"/><Relationship Id="rId5" Type="http://schemas.openxmlformats.org/officeDocument/2006/relationships/image" Target="../media/image88.emf"/><Relationship Id="rId4" Type="http://schemas.openxmlformats.org/officeDocument/2006/relationships/image" Target="../media/image87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emf"/><Relationship Id="rId5" Type="http://schemas.openxmlformats.org/officeDocument/2006/relationships/image" Target="../media/image93.emf"/><Relationship Id="rId4" Type="http://schemas.openxmlformats.org/officeDocument/2006/relationships/image" Target="../media/image9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emf"/><Relationship Id="rId5" Type="http://schemas.openxmlformats.org/officeDocument/2006/relationships/image" Target="../media/image95.emf"/><Relationship Id="rId4" Type="http://schemas.openxmlformats.org/officeDocument/2006/relationships/image" Target="../media/image8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1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emf"/><Relationship Id="rId5" Type="http://schemas.openxmlformats.org/officeDocument/2006/relationships/image" Target="../media/image99.emf"/><Relationship Id="rId4" Type="http://schemas.openxmlformats.org/officeDocument/2006/relationships/image" Target="../media/image9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3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1">
            <a:extLst>
              <a:ext uri="{FF2B5EF4-FFF2-40B4-BE49-F238E27FC236}">
                <a16:creationId xmlns:a16="http://schemas.microsoft.com/office/drawing/2014/main" id="{917D3F29-D59C-72C1-AEF9-A84E7CF1B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05038"/>
            <a:ext cx="9144000" cy="19431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itchFamily="34" charset="0"/>
              </a:rPr>
              <a:t>Basics of Laser Interferometer Sensing and Control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" pitchFamily="34" charset="0"/>
            </a:endParaRPr>
          </a:p>
        </p:txBody>
      </p:sp>
      <p:sp>
        <p:nvSpPr>
          <p:cNvPr id="5123" name="サブタイトル 2">
            <a:extLst>
              <a:ext uri="{FF2B5EF4-FFF2-40B4-BE49-F238E27FC236}">
                <a16:creationId xmlns:a16="http://schemas.microsoft.com/office/drawing/2014/main" id="{22B9724A-78ED-FFF0-7867-2330251AA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868863"/>
            <a:ext cx="9144000" cy="1465262"/>
          </a:xfrm>
        </p:spPr>
        <p:txBody>
          <a:bodyPr/>
          <a:lstStyle/>
          <a:p>
            <a:pPr eaLnBrk="1" hangingPunct="1"/>
            <a:r>
              <a:rPr lang="en-US" altLang="ja-JP">
                <a:solidFill>
                  <a:schemeClr val="tx1"/>
                </a:solidFill>
                <a:cs typeface="Helvetica" panose="020B0604020202020204" pitchFamily="34" charset="0"/>
              </a:rPr>
              <a:t>Yuta Michimura</a:t>
            </a:r>
          </a:p>
          <a:p>
            <a:pPr eaLnBrk="1" hangingPunct="1"/>
            <a:r>
              <a:rPr lang="en-US" altLang="ja-JP" sz="2000">
                <a:solidFill>
                  <a:schemeClr val="tx1"/>
                </a:solidFill>
                <a:cs typeface="Helvetica" panose="020B0604020202020204" pitchFamily="34" charset="0"/>
              </a:rPr>
              <a:t>RESCEU, University of Tokyo</a:t>
            </a:r>
          </a:p>
          <a:p>
            <a:pPr eaLnBrk="1" hangingPunct="1"/>
            <a:r>
              <a:rPr lang="en-US" altLang="ja-JP" sz="2000">
                <a:solidFill>
                  <a:schemeClr val="tx1"/>
                </a:solidFill>
                <a:cs typeface="Helvetica" panose="020B0604020202020204" pitchFamily="34" charset="0"/>
                <a:hlinkClick r:id="rId3"/>
              </a:rPr>
              <a:t>michimura@resceu.s.u-tokyo.ac.jp</a:t>
            </a:r>
            <a:endParaRPr lang="en-US" altLang="ja-JP" sz="2000">
              <a:solidFill>
                <a:schemeClr val="tx1"/>
              </a:solidFill>
              <a:cs typeface="Helvetica" panose="020B0604020202020204" pitchFamily="34" charset="0"/>
            </a:endParaRPr>
          </a:p>
        </p:txBody>
      </p:sp>
      <p:sp>
        <p:nvSpPr>
          <p:cNvPr id="5124" name="サブタイトル 2">
            <a:extLst>
              <a:ext uri="{FF2B5EF4-FFF2-40B4-BE49-F238E27FC236}">
                <a16:creationId xmlns:a16="http://schemas.microsoft.com/office/drawing/2014/main" id="{C6830287-0033-EDD1-0D37-C622B5AE1DEB}"/>
              </a:ext>
            </a:extLst>
          </p:cNvPr>
          <p:cNvSpPr txBox="1">
            <a:spLocks/>
          </p:cNvSpPr>
          <p:nvPr/>
        </p:nvSpPr>
        <p:spPr bwMode="auto">
          <a:xfrm>
            <a:off x="0" y="214313"/>
            <a:ext cx="67325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ja-JP" sz="1800" dirty="0">
                <a:cs typeface="Helvetica" panose="020B0604020202020204" pitchFamily="34" charset="0"/>
                <a:hlinkClick r:id="rId4"/>
              </a:rPr>
              <a:t>JGW-G2416005</a:t>
            </a:r>
            <a:endParaRPr lang="en-US" altLang="ja-JP" sz="1800" dirty="0">
              <a:cs typeface="Helvetica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ja-JP" sz="1800" dirty="0">
                <a:cs typeface="Helvetica" panose="020B0604020202020204" pitchFamily="34" charset="0"/>
              </a:rPr>
              <a:t>KAGRA Student Workshop 2024 @ </a:t>
            </a:r>
            <a:r>
              <a:rPr lang="en-US" altLang="ja-JP" sz="1800" dirty="0" err="1">
                <a:cs typeface="Helvetica" panose="020B0604020202020204" pitchFamily="34" charset="0"/>
              </a:rPr>
              <a:t>Mozumi</a:t>
            </a:r>
            <a:endParaRPr lang="en-US" altLang="ja-JP" sz="1800" dirty="0">
              <a:cs typeface="Helvetica" panose="020B0604020202020204" pitchFamily="34" charset="0"/>
            </a:endParaRPr>
          </a:p>
        </p:txBody>
      </p:sp>
      <p:sp>
        <p:nvSpPr>
          <p:cNvPr id="6" name="pptTeX_Preamble" descr="\documentclass[12pt]{jarticle}&#10;\pagestyle{empty}&#10;\usepackage{amsmath}&#10;\usepackage[dvips]{color}" hidden="1">
            <a:extLst>
              <a:ext uri="{FF2B5EF4-FFF2-40B4-BE49-F238E27FC236}">
                <a16:creationId xmlns:a16="http://schemas.microsoft.com/office/drawing/2014/main" id="{835E53F9-215B-EE7C-9121-FD1B74CE142B}"/>
              </a:ext>
            </a:extLst>
          </p:cNvPr>
          <p:cNvSpPr txBox="1"/>
          <p:nvPr/>
        </p:nvSpPr>
        <p:spPr>
          <a:xfrm>
            <a:off x="-1651000" y="-635000"/>
            <a:ext cx="1651000" cy="635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ja-JP" altLang="en-US" dirty="0">
              <a:latin typeface="Arial" charset="0"/>
              <a:ea typeface="ＭＳ Ｐゴシック" charset="-128"/>
            </a:endParaRPr>
          </a:p>
        </p:txBody>
      </p:sp>
      <p:sp>
        <p:nvSpPr>
          <p:cNvPr id="5126" name="サブタイトル 2">
            <a:extLst>
              <a:ext uri="{FF2B5EF4-FFF2-40B4-BE49-F238E27FC236}">
                <a16:creationId xmlns:a16="http://schemas.microsoft.com/office/drawing/2014/main" id="{22D8AE96-EAD7-441D-7EA0-E651EE60BBF5}"/>
              </a:ext>
            </a:extLst>
          </p:cNvPr>
          <p:cNvSpPr txBox="1">
            <a:spLocks/>
          </p:cNvSpPr>
          <p:nvPr/>
        </p:nvSpPr>
        <p:spPr bwMode="auto">
          <a:xfrm>
            <a:off x="6732588" y="188913"/>
            <a:ext cx="24114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ja-JP" sz="1800">
                <a:cs typeface="Helvetica" panose="020B0604020202020204" pitchFamily="34" charset="0"/>
              </a:rPr>
              <a:t>August 27, 2024</a:t>
            </a:r>
          </a:p>
        </p:txBody>
      </p:sp>
      <p:pic>
        <p:nvPicPr>
          <p:cNvPr id="4" name="図 3" descr="QR コード&#10;&#10;自動的に生成された説明">
            <a:extLst>
              <a:ext uri="{FF2B5EF4-FFF2-40B4-BE49-F238E27FC236}">
                <a16:creationId xmlns:a16="http://schemas.microsoft.com/office/drawing/2014/main" id="{74E2B261-E5A2-09F6-DCC8-88E5CAB10A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343" y="4315343"/>
            <a:ext cx="2542657" cy="2542657"/>
          </a:xfrm>
          <a:prstGeom prst="rect">
            <a:avLst/>
          </a:prstGeom>
        </p:spPr>
      </p:pic>
      <p:pic>
        <p:nvPicPr>
          <p:cNvPr id="2" name="Picture 14" descr="メンバー一覧">
            <a:extLst>
              <a:ext uri="{FF2B5EF4-FFF2-40B4-BE49-F238E27FC236}">
                <a16:creationId xmlns:a16="http://schemas.microsoft.com/office/drawing/2014/main" id="{8B2059C0-F6E5-F244-E6BB-CF61F85AA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69160"/>
            <a:ext cx="1295400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コンテンツ プレースホルダ 2">
            <a:extLst>
              <a:ext uri="{FF2B5EF4-FFF2-40B4-BE49-F238E27FC236}">
                <a16:creationId xmlns:a16="http://schemas.microsoft.com/office/drawing/2014/main" id="{C90B1013-BAB4-16E3-B80C-D22178051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5111750"/>
          </a:xfrm>
        </p:spPr>
        <p:txBody>
          <a:bodyPr/>
          <a:lstStyle/>
          <a:p>
            <a:r>
              <a:rPr lang="en-US" altLang="ja-JP" sz="2800"/>
              <a:t>Electro-magnetic waves</a:t>
            </a:r>
          </a:p>
          <a:p>
            <a:endParaRPr lang="en-US" altLang="ja-JP" sz="2800"/>
          </a:p>
          <a:p>
            <a:endParaRPr lang="en-US" altLang="ja-JP" sz="2800"/>
          </a:p>
          <a:p>
            <a:endParaRPr lang="en-US" altLang="ja-JP" sz="2800"/>
          </a:p>
          <a:p>
            <a:endParaRPr lang="en-US" altLang="ja-JP" sz="2800"/>
          </a:p>
          <a:p>
            <a:endParaRPr lang="en-US" altLang="ja-JP" sz="2800"/>
          </a:p>
          <a:p>
            <a:r>
              <a:rPr lang="en-US" altLang="ja-JP" sz="2800"/>
              <a:t>Electric field can be written as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C85B4E5-3FCF-23DA-F88C-B26136219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Laser Beam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0" name="スライド番号プレースホルダ 3">
            <a:extLst>
              <a:ext uri="{FF2B5EF4-FFF2-40B4-BE49-F238E27FC236}">
                <a16:creationId xmlns:a16="http://schemas.microsoft.com/office/drawing/2014/main" id="{043A8A4C-881A-D683-9444-D0A689647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B03879-731A-4CB7-ADAD-2B543ACB54A2}" type="slidenum">
              <a:rPr lang="ja-JP" altLang="en-US" sz="2000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pic>
        <p:nvPicPr>
          <p:cNvPr id="19461" name="Picture 2" descr="「電磁波」の画像検索結果">
            <a:extLst>
              <a:ext uri="{FF2B5EF4-FFF2-40B4-BE49-F238E27FC236}">
                <a16:creationId xmlns:a16="http://schemas.microsoft.com/office/drawing/2014/main" id="{2253FB19-C343-E28C-887D-270E8940D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38" y="1412875"/>
            <a:ext cx="5503862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図 3" descr="%pptTeX&#10;\begin{document}&#10;\begin{align*}&#10; E = E_0 e^{i(\omega t - \phi)}&#10;\end{align*}&#10;\end{document}">
            <a:extLst>
              <a:ext uri="{FF2B5EF4-FFF2-40B4-BE49-F238E27FC236}">
                <a16:creationId xmlns:a16="http://schemas.microsoft.com/office/drawing/2014/main" id="{7161487F-21AF-7D86-93F9-F86E58B620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652963"/>
            <a:ext cx="318770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D067BE2A-ACBC-B7F3-69DB-0DAA241E0169}"/>
              </a:ext>
            </a:extLst>
          </p:cNvPr>
          <p:cNvCxnSpPr/>
          <p:nvPr/>
        </p:nvCxnSpPr>
        <p:spPr>
          <a:xfrm flipH="1">
            <a:off x="2051050" y="5229225"/>
            <a:ext cx="217488" cy="647700"/>
          </a:xfrm>
          <a:prstGeom prst="straightConnector1">
            <a:avLst/>
          </a:prstGeom>
          <a:ln w="25400" cmpd="sng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DB58860-4274-D937-E5E3-FAB245CA984A}"/>
              </a:ext>
            </a:extLst>
          </p:cNvPr>
          <p:cNvSpPr/>
          <p:nvPr/>
        </p:nvSpPr>
        <p:spPr bwMode="auto">
          <a:xfrm>
            <a:off x="900113" y="5949950"/>
            <a:ext cx="1727200" cy="28733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amplitude</a:t>
            </a:r>
            <a:endParaRPr lang="ja-JP" altLang="en-US" sz="2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83BABDEA-1388-0709-C70B-25DADB95C09D}"/>
              </a:ext>
            </a:extLst>
          </p:cNvPr>
          <p:cNvCxnSpPr/>
          <p:nvPr/>
        </p:nvCxnSpPr>
        <p:spPr>
          <a:xfrm>
            <a:off x="3276600" y="5013325"/>
            <a:ext cx="0" cy="503238"/>
          </a:xfrm>
          <a:prstGeom prst="straightConnector1">
            <a:avLst/>
          </a:prstGeom>
          <a:ln w="25400" cmpd="sng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54F2D615-D04F-8FE1-24F0-066C42ECFEAD}"/>
              </a:ext>
            </a:extLst>
          </p:cNvPr>
          <p:cNvCxnSpPr/>
          <p:nvPr/>
        </p:nvCxnSpPr>
        <p:spPr>
          <a:xfrm>
            <a:off x="3924300" y="5084763"/>
            <a:ext cx="215900" cy="431800"/>
          </a:xfrm>
          <a:prstGeom prst="straightConnector1">
            <a:avLst/>
          </a:prstGeom>
          <a:ln w="25400" cmpd="sng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9257148-3E2C-5B0A-796F-90C3274ECBFA}"/>
              </a:ext>
            </a:extLst>
          </p:cNvPr>
          <p:cNvSpPr/>
          <p:nvPr/>
        </p:nvSpPr>
        <p:spPr bwMode="auto">
          <a:xfrm>
            <a:off x="4067175" y="5516563"/>
            <a:ext cx="1512888" cy="2889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phase</a:t>
            </a:r>
            <a:endParaRPr lang="ja-JP" altLang="en-US" sz="2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C72056D6-C892-61BE-7084-626D364F4A97}"/>
              </a:ext>
            </a:extLst>
          </p:cNvPr>
          <p:cNvSpPr/>
          <p:nvPr/>
        </p:nvSpPr>
        <p:spPr bwMode="auto">
          <a:xfrm>
            <a:off x="2700338" y="5732463"/>
            <a:ext cx="1800225" cy="7921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angular</a:t>
            </a:r>
          </a:p>
          <a:p>
            <a:pPr>
              <a:defRPr/>
            </a:pPr>
            <a:r>
              <a:rPr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frequency</a:t>
            </a:r>
          </a:p>
          <a:p>
            <a:pPr>
              <a:defRPr/>
            </a:pPr>
            <a:r>
              <a:rPr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of laser</a:t>
            </a:r>
            <a:endParaRPr lang="ja-JP" altLang="en-US" sz="2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EEAFB7D0-4109-6EAC-A4F5-20BA0E7CB853}"/>
              </a:ext>
            </a:extLst>
          </p:cNvPr>
          <p:cNvCxnSpPr/>
          <p:nvPr/>
        </p:nvCxnSpPr>
        <p:spPr>
          <a:xfrm flipH="1">
            <a:off x="6227763" y="3644900"/>
            <a:ext cx="2089150" cy="0"/>
          </a:xfrm>
          <a:prstGeom prst="straightConnector1">
            <a:avLst/>
          </a:prstGeom>
          <a:ln w="25400" cmpd="sng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AA7C70A1-1803-BF93-C72E-616CF6BE7304}"/>
              </a:ext>
            </a:extLst>
          </p:cNvPr>
          <p:cNvSpPr/>
          <p:nvPr/>
        </p:nvSpPr>
        <p:spPr bwMode="auto">
          <a:xfrm>
            <a:off x="5795963" y="3716338"/>
            <a:ext cx="2305050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wavelength</a:t>
            </a:r>
            <a:endParaRPr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9471" name="図 13" descr="%pptTeX&#10;\begin{document}&#10;\begin{align*}&#10; \lambda&#10;\end{align*}&#10;\end{document}">
            <a:extLst>
              <a:ext uri="{FF2B5EF4-FFF2-40B4-BE49-F238E27FC236}">
                <a16:creationId xmlns:a16="http://schemas.microsoft.com/office/drawing/2014/main" id="{ADFFD750-81E1-06CD-6150-62B4EB1297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425" y="3716338"/>
            <a:ext cx="25558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図 17" descr="%pptTeX&#10;\begin{document}&#10;\begin{align*}&#10; \omega = \frac{2 \pi c}{\lambda}&#10;\end{align*}&#10;\end{document}">
            <a:extLst>
              <a:ext uri="{FF2B5EF4-FFF2-40B4-BE49-F238E27FC236}">
                <a16:creationId xmlns:a16="http://schemas.microsoft.com/office/drawing/2014/main" id="{740FE760-7AD9-EA35-7ED6-D9759557A1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437063"/>
            <a:ext cx="1876425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2B00DA2E-6537-4759-F1F6-5641142F4B97}"/>
              </a:ext>
            </a:extLst>
          </p:cNvPr>
          <p:cNvSpPr/>
          <p:nvPr/>
        </p:nvSpPr>
        <p:spPr bwMode="auto">
          <a:xfrm>
            <a:off x="6804025" y="5732463"/>
            <a:ext cx="2447925" cy="5762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phase at distance L</a:t>
            </a:r>
            <a:endParaRPr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9474" name="図 22" descr="%pptTeX&#10;\begin{document}&#10;\begin{align*}&#10; \phi = \frac{2 \pi L}{\lambda}&#10;\end{align*}&#10;\end{document}">
            <a:extLst>
              <a:ext uri="{FF2B5EF4-FFF2-40B4-BE49-F238E27FC236}">
                <a16:creationId xmlns:a16="http://schemas.microsoft.com/office/drawing/2014/main" id="{1188EDD2-78EF-4E26-FBE1-69B5943DEB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589588"/>
            <a:ext cx="1951037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5394071C-7A12-DDB3-AA6C-929872667EB1}"/>
              </a:ext>
            </a:extLst>
          </p:cNvPr>
          <p:cNvSpPr/>
          <p:nvPr/>
        </p:nvSpPr>
        <p:spPr bwMode="auto">
          <a:xfrm>
            <a:off x="4500563" y="1844675"/>
            <a:ext cx="1512887" cy="50482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Electric field: E</a:t>
            </a:r>
            <a:endParaRPr lang="ja-JP" altLang="en-US" sz="2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DC2AE1A2-44F8-AE89-DB16-A6D70E12D4C0}"/>
              </a:ext>
            </a:extLst>
          </p:cNvPr>
          <p:cNvSpPr/>
          <p:nvPr/>
        </p:nvSpPr>
        <p:spPr bwMode="auto">
          <a:xfrm>
            <a:off x="4138613" y="3500438"/>
            <a:ext cx="1512887" cy="50482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Magnetic field</a:t>
            </a:r>
            <a:endParaRPr lang="ja-JP" altLang="en-US" sz="2400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4889C180-E05E-9F3C-ED49-DA2EF162A75B}"/>
              </a:ext>
            </a:extLst>
          </p:cNvPr>
          <p:cNvSpPr/>
          <p:nvPr/>
        </p:nvSpPr>
        <p:spPr bwMode="auto">
          <a:xfrm>
            <a:off x="6300788" y="1484313"/>
            <a:ext cx="2735262" cy="4318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rgbClr val="FF66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Speed of light: c</a:t>
            </a:r>
            <a:endParaRPr lang="ja-JP" altLang="en-US" sz="2400" dirty="0">
              <a:solidFill>
                <a:srgbClr val="FF66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2D66375-4093-8F65-A77D-3DC5478BEE7F}"/>
              </a:ext>
            </a:extLst>
          </p:cNvPr>
          <p:cNvSpPr/>
          <p:nvPr/>
        </p:nvSpPr>
        <p:spPr bwMode="auto">
          <a:xfrm>
            <a:off x="7308850" y="2060575"/>
            <a:ext cx="647700" cy="28892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A34E46DE-EE9C-78D1-9FE9-B37C7B2686C3}"/>
              </a:ext>
            </a:extLst>
          </p:cNvPr>
          <p:cNvSpPr/>
          <p:nvPr/>
        </p:nvSpPr>
        <p:spPr bwMode="auto">
          <a:xfrm>
            <a:off x="7451725" y="2133600"/>
            <a:ext cx="649288" cy="2159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pic>
        <p:nvPicPr>
          <p:cNvPr id="1026" name="Picture 2" descr="Operator's Manual Mephisto Laser">
            <a:extLst>
              <a:ext uri="{FF2B5EF4-FFF2-40B4-BE49-F238E27FC236}">
                <a16:creationId xmlns:a16="http://schemas.microsoft.com/office/drawing/2014/main" id="{A7D978A2-185A-B315-3A56-DE2FD736E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2664296" cy="231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www.hamamatsu.com/blobs/1328686465250?blobheadername1=content-disposition&amp;blobheadervalue1=inline%3Bfilename%3D1336994205974.jpg&amp;ssbinary=true">
            <a:extLst>
              <a:ext uri="{FF2B5EF4-FFF2-40B4-BE49-F238E27FC236}">
                <a16:creationId xmlns:a16="http://schemas.microsoft.com/office/drawing/2014/main" id="{09F3A6FA-90A6-06D1-FB41-DD8F8387E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8" y="3222625"/>
            <a:ext cx="3635375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CD446D3-1CDE-F0A0-BA86-0A9DB99EE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Photodiodes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8" name="コンテンツ プレースホルダ 2">
            <a:extLst>
              <a:ext uri="{FF2B5EF4-FFF2-40B4-BE49-F238E27FC236}">
                <a16:creationId xmlns:a16="http://schemas.microsoft.com/office/drawing/2014/main" id="{485E5969-DBBA-3523-271D-350E371D1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5589588"/>
          </a:xfrm>
        </p:spPr>
        <p:txBody>
          <a:bodyPr/>
          <a:lstStyle/>
          <a:p>
            <a:r>
              <a:rPr lang="en-US" altLang="ja-JP" sz="2800"/>
              <a:t>Photodiodes (PDs)</a:t>
            </a:r>
            <a:br>
              <a:rPr lang="en-US" altLang="ja-JP" sz="2800"/>
            </a:br>
            <a:r>
              <a:rPr lang="en-US" altLang="ja-JP" sz="2800"/>
              <a:t>  Convert photons into electrons</a:t>
            </a:r>
            <a:br>
              <a:rPr lang="en-US" altLang="ja-JP" sz="2800"/>
            </a:br>
            <a:r>
              <a:rPr lang="en-US" altLang="ja-JP" sz="2800"/>
              <a:t>  Detects light power (</a:t>
            </a:r>
            <a:r>
              <a:rPr lang="en-US" altLang="ja-JP" sz="2800">
                <a:solidFill>
                  <a:srgbClr val="FF0000"/>
                </a:solidFill>
              </a:rPr>
              <a:t>square of amplitude</a:t>
            </a:r>
            <a:r>
              <a:rPr lang="en-US" altLang="ja-JP" sz="2800"/>
              <a:t>)</a:t>
            </a:r>
            <a:br>
              <a:rPr lang="en-US" altLang="ja-JP" sz="2800"/>
            </a:br>
            <a:br>
              <a:rPr lang="en-US" altLang="ja-JP" sz="2800"/>
            </a:br>
            <a:br>
              <a:rPr lang="en-US" altLang="ja-JP" sz="2800"/>
            </a:br>
            <a:br>
              <a:rPr lang="en-US" altLang="ja-JP" sz="2800"/>
            </a:br>
            <a:br>
              <a:rPr lang="en-US" altLang="ja-JP" sz="2800"/>
            </a:br>
            <a:r>
              <a:rPr lang="en-US" altLang="ja-JP" sz="2800"/>
              <a:t>  We can only detect power</a:t>
            </a:r>
            <a:br>
              <a:rPr lang="en-US" altLang="ja-JP" sz="2800"/>
            </a:br>
            <a:r>
              <a:rPr lang="en-US" altLang="ja-JP" sz="2800"/>
              <a:t>  change</a:t>
            </a:r>
            <a:br>
              <a:rPr lang="en-US" altLang="ja-JP" sz="2800"/>
            </a:br>
            <a:r>
              <a:rPr lang="en-US" altLang="ja-JP" sz="2800"/>
              <a:t>  Phase change cannot be</a:t>
            </a:r>
            <a:br>
              <a:rPr lang="en-US" altLang="ja-JP" sz="2800"/>
            </a:br>
            <a:r>
              <a:rPr lang="en-US" altLang="ja-JP" sz="2800"/>
              <a:t>  detected directly</a:t>
            </a:r>
            <a:endParaRPr lang="en-US" altLang="ja-JP" sz="2800" baseline="30000">
              <a:solidFill>
                <a:srgbClr val="FF0000"/>
              </a:solidFill>
            </a:endParaRPr>
          </a:p>
        </p:txBody>
      </p:sp>
      <p:sp>
        <p:nvSpPr>
          <p:cNvPr id="21509" name="スライド番号プレースホルダ 3">
            <a:extLst>
              <a:ext uri="{FF2B5EF4-FFF2-40B4-BE49-F238E27FC236}">
                <a16:creationId xmlns:a16="http://schemas.microsoft.com/office/drawing/2014/main" id="{EBFBED84-6586-1627-611D-F7C547992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2AB35A-AC96-46B7-B708-4A7E438CCA21}" type="slidenum">
              <a:rPr lang="ja-JP" altLang="en-US" sz="2000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pic>
        <p:nvPicPr>
          <p:cNvPr id="21510" name="図 2" descr="%pptTeX&#10;\begin{document}&#10;\begin{align*}&#10; P \propto |E|^2 = E_0^2&#10;\end{align*}&#10;\end{document}">
            <a:extLst>
              <a:ext uri="{FF2B5EF4-FFF2-40B4-BE49-F238E27FC236}">
                <a16:creationId xmlns:a16="http://schemas.microsoft.com/office/drawing/2014/main" id="{3C116083-19F4-4D22-4EEE-22869EAB52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492375"/>
            <a:ext cx="327501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S PRO 金属皮膜 抵抗器 1W 1kΩ ±0.5%">
            <a:extLst>
              <a:ext uri="{FF2B5EF4-FFF2-40B4-BE49-F238E27FC236}">
                <a16:creationId xmlns:a16="http://schemas.microsoft.com/office/drawing/2014/main" id="{F0C452BE-08F3-00A3-05FA-21A121377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628800"/>
            <a:ext cx="2060510" cy="116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https://www.hamamatsu.com/blobs/1328686465250?blobheadername1=content-disposition&amp;blobheadervalue1=inline%3Bfilename%3D1336994205974.jpg&amp;ssbinary=true">
            <a:extLst>
              <a:ext uri="{FF2B5EF4-FFF2-40B4-BE49-F238E27FC236}">
                <a16:creationId xmlns:a16="http://schemas.microsoft.com/office/drawing/2014/main" id="{09F3A6FA-90A6-06D1-FB41-DD8F8387E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64" y="3789040"/>
            <a:ext cx="1988840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CD446D3-1CDE-F0A0-BA86-0A9DB99EE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Transimpedance Amplifier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8" name="コンテンツ プレースホルダ 2">
            <a:extLst>
              <a:ext uri="{FF2B5EF4-FFF2-40B4-BE49-F238E27FC236}">
                <a16:creationId xmlns:a16="http://schemas.microsoft.com/office/drawing/2014/main" id="{485E5969-DBBA-3523-271D-350E371D1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1007765"/>
          </a:xfrm>
        </p:spPr>
        <p:txBody>
          <a:bodyPr/>
          <a:lstStyle/>
          <a:p>
            <a:r>
              <a:rPr lang="en-US" altLang="ja-JP" sz="2800" dirty="0"/>
              <a:t>Power change signal will be converted into voltage change signal</a:t>
            </a:r>
            <a:endParaRPr lang="en-US" altLang="ja-JP" sz="2800" baseline="30000" dirty="0">
              <a:solidFill>
                <a:srgbClr val="FF0000"/>
              </a:solidFill>
            </a:endParaRPr>
          </a:p>
        </p:txBody>
      </p:sp>
      <p:sp>
        <p:nvSpPr>
          <p:cNvPr id="21509" name="スライド番号プレースホルダ 3">
            <a:extLst>
              <a:ext uri="{FF2B5EF4-FFF2-40B4-BE49-F238E27FC236}">
                <a16:creationId xmlns:a16="http://schemas.microsoft.com/office/drawing/2014/main" id="{EBFBED84-6586-1627-611D-F7C547992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373688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2AB35A-AC96-46B7-B708-4A7E438CCA21}" type="slidenum">
              <a:rPr lang="ja-JP" altLang="en-US" sz="2000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sp>
        <p:nvSpPr>
          <p:cNvPr id="3" name="右矢印 5">
            <a:extLst>
              <a:ext uri="{FF2B5EF4-FFF2-40B4-BE49-F238E27FC236}">
                <a16:creationId xmlns:a16="http://schemas.microsoft.com/office/drawing/2014/main" id="{616F8E4D-C3A9-79C1-F268-F4B824823CD8}"/>
              </a:ext>
            </a:extLst>
          </p:cNvPr>
          <p:cNvSpPr/>
          <p:nvPr/>
        </p:nvSpPr>
        <p:spPr bwMode="auto">
          <a:xfrm rot="5400000">
            <a:off x="1043025" y="2600983"/>
            <a:ext cx="1367558" cy="1295400"/>
          </a:xfrm>
          <a:prstGeom prst="rightArrow">
            <a:avLst/>
          </a:prstGeom>
          <a:solidFill>
            <a:srgbClr val="FF0000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" name="円/楕円 83">
            <a:extLst>
              <a:ext uri="{FF2B5EF4-FFF2-40B4-BE49-F238E27FC236}">
                <a16:creationId xmlns:a16="http://schemas.microsoft.com/office/drawing/2014/main" id="{96268A6B-254F-4F23-9B2F-E33047ACC3D0}"/>
              </a:ext>
            </a:extLst>
          </p:cNvPr>
          <p:cNvSpPr/>
          <p:nvPr/>
        </p:nvSpPr>
        <p:spPr bwMode="auto">
          <a:xfrm rot="5400000">
            <a:off x="1942704" y="3572099"/>
            <a:ext cx="144462" cy="144463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" name="円/楕円 83">
            <a:extLst>
              <a:ext uri="{FF2B5EF4-FFF2-40B4-BE49-F238E27FC236}">
                <a16:creationId xmlns:a16="http://schemas.microsoft.com/office/drawing/2014/main" id="{C9F86A9F-4927-38ED-2963-0195C5C2B8BF}"/>
              </a:ext>
            </a:extLst>
          </p:cNvPr>
          <p:cNvSpPr/>
          <p:nvPr/>
        </p:nvSpPr>
        <p:spPr bwMode="auto">
          <a:xfrm rot="5400000">
            <a:off x="1582341" y="3356545"/>
            <a:ext cx="144463" cy="144462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" name="円/楕円 83">
            <a:extLst>
              <a:ext uri="{FF2B5EF4-FFF2-40B4-BE49-F238E27FC236}">
                <a16:creationId xmlns:a16="http://schemas.microsoft.com/office/drawing/2014/main" id="{71762571-03C9-064C-FE90-E8CC2F16C3A1}"/>
              </a:ext>
            </a:extLst>
          </p:cNvPr>
          <p:cNvSpPr/>
          <p:nvPr/>
        </p:nvSpPr>
        <p:spPr bwMode="auto">
          <a:xfrm rot="5400000">
            <a:off x="1295004" y="3500561"/>
            <a:ext cx="144462" cy="144463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" name="円/楕円 83">
            <a:extLst>
              <a:ext uri="{FF2B5EF4-FFF2-40B4-BE49-F238E27FC236}">
                <a16:creationId xmlns:a16="http://schemas.microsoft.com/office/drawing/2014/main" id="{A5D36A1C-ADE4-A946-FDB6-9547E553E2CA}"/>
              </a:ext>
            </a:extLst>
          </p:cNvPr>
          <p:cNvSpPr/>
          <p:nvPr/>
        </p:nvSpPr>
        <p:spPr bwMode="auto">
          <a:xfrm rot="5400000">
            <a:off x="1726804" y="3140521"/>
            <a:ext cx="144463" cy="144463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" name="円/楕円 83">
            <a:extLst>
              <a:ext uri="{FF2B5EF4-FFF2-40B4-BE49-F238E27FC236}">
                <a16:creationId xmlns:a16="http://schemas.microsoft.com/office/drawing/2014/main" id="{CD67C27F-FB3F-8AC6-2152-932D13733691}"/>
              </a:ext>
            </a:extLst>
          </p:cNvPr>
          <p:cNvSpPr/>
          <p:nvPr/>
        </p:nvSpPr>
        <p:spPr bwMode="auto">
          <a:xfrm rot="5400000">
            <a:off x="1574404" y="2852489"/>
            <a:ext cx="144462" cy="144463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" name="円/楕円 83">
            <a:extLst>
              <a:ext uri="{FF2B5EF4-FFF2-40B4-BE49-F238E27FC236}">
                <a16:creationId xmlns:a16="http://schemas.microsoft.com/office/drawing/2014/main" id="{F7163D11-F7E8-0765-E037-3F2FB749A4DA}"/>
              </a:ext>
            </a:extLst>
          </p:cNvPr>
          <p:cNvSpPr/>
          <p:nvPr/>
        </p:nvSpPr>
        <p:spPr bwMode="auto">
          <a:xfrm rot="5400000">
            <a:off x="1422004" y="2492449"/>
            <a:ext cx="144463" cy="144463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2" name="円/楕円 83">
            <a:extLst>
              <a:ext uri="{FF2B5EF4-FFF2-40B4-BE49-F238E27FC236}">
                <a16:creationId xmlns:a16="http://schemas.microsoft.com/office/drawing/2014/main" id="{992E8487-BD1A-F063-595A-5C1E032C0B77}"/>
              </a:ext>
            </a:extLst>
          </p:cNvPr>
          <p:cNvSpPr/>
          <p:nvPr/>
        </p:nvSpPr>
        <p:spPr bwMode="auto">
          <a:xfrm rot="5400000">
            <a:off x="1871266" y="2636465"/>
            <a:ext cx="144463" cy="144462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20" name="図 19" descr="%pptTeX&#10;\begin{document}&#10;\begin{align*}&#10; N_{\gamma}&#10;\end{align*}&#10;\end{document}">
            <a:extLst>
              <a:ext uri="{FF2B5EF4-FFF2-40B4-BE49-F238E27FC236}">
                <a16:creationId xmlns:a16="http://schemas.microsoft.com/office/drawing/2014/main" id="{661EB18B-ADEF-156E-4BB2-A6BFC39E0B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7256" y="3140968"/>
            <a:ext cx="664746" cy="575024"/>
          </a:xfrm>
          <a:prstGeom prst="rect">
            <a:avLst/>
          </a:prstGeom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606A474-D94E-2F60-DA04-D065849CA573}"/>
              </a:ext>
            </a:extLst>
          </p:cNvPr>
          <p:cNvSpPr/>
          <p:nvPr/>
        </p:nvSpPr>
        <p:spPr bwMode="auto">
          <a:xfrm>
            <a:off x="3167336" y="3212976"/>
            <a:ext cx="1440160" cy="4318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Photons</a:t>
            </a:r>
            <a:endParaRPr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4" name="図 23" descr="%pptTeX&#10;\begin{document}&#10;\begin{align*}&#10; N_{e} = \eta N_{\gamma}&#10;\end{align*}&#10;\end{document}">
            <a:extLst>
              <a:ext uri="{FF2B5EF4-FFF2-40B4-BE49-F238E27FC236}">
                <a16:creationId xmlns:a16="http://schemas.microsoft.com/office/drawing/2014/main" id="{586DA85D-1D06-E9D1-F4B3-9AAE15BE86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1232" y="4509120"/>
            <a:ext cx="2429682" cy="575024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1EC43EC4-7616-9703-3B8A-760295CB94A6}"/>
              </a:ext>
            </a:extLst>
          </p:cNvPr>
          <p:cNvSpPr/>
          <p:nvPr/>
        </p:nvSpPr>
        <p:spPr bwMode="auto">
          <a:xfrm>
            <a:off x="2735288" y="5013176"/>
            <a:ext cx="1728192" cy="4318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Electrons</a:t>
            </a:r>
            <a:endParaRPr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F3D2BBC9-E5DC-B02B-8B9A-6E3D0924BA6C}"/>
              </a:ext>
            </a:extLst>
          </p:cNvPr>
          <p:cNvSpPr/>
          <p:nvPr/>
        </p:nvSpPr>
        <p:spPr bwMode="auto">
          <a:xfrm>
            <a:off x="2735288" y="3789040"/>
            <a:ext cx="3455987" cy="21748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Quantum efficiency</a:t>
            </a:r>
            <a:endParaRPr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3EC5B9FF-C641-D469-C5B6-6996F86A766E}"/>
              </a:ext>
            </a:extLst>
          </p:cNvPr>
          <p:cNvCxnSpPr>
            <a:cxnSpLocks/>
          </p:cNvCxnSpPr>
          <p:nvPr/>
        </p:nvCxnSpPr>
        <p:spPr>
          <a:xfrm flipV="1">
            <a:off x="3815408" y="4149080"/>
            <a:ext cx="144016" cy="43204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64D675C2-4449-6E9A-2414-F738ACE4233A}"/>
              </a:ext>
            </a:extLst>
          </p:cNvPr>
          <p:cNvSpPr/>
          <p:nvPr/>
        </p:nvSpPr>
        <p:spPr bwMode="auto">
          <a:xfrm rot="16200000">
            <a:off x="-1117264" y="3969184"/>
            <a:ext cx="3096344" cy="4318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Photoelectric effect</a:t>
            </a:r>
            <a:endParaRPr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フローチャート : 組合せ 26">
            <a:extLst>
              <a:ext uri="{FF2B5EF4-FFF2-40B4-BE49-F238E27FC236}">
                <a16:creationId xmlns:a16="http://schemas.microsoft.com/office/drawing/2014/main" id="{A949DDF1-CEB7-3B55-3A70-92F1A737CB74}"/>
              </a:ext>
            </a:extLst>
          </p:cNvPr>
          <p:cNvSpPr/>
          <p:nvPr/>
        </p:nvSpPr>
        <p:spPr bwMode="auto">
          <a:xfrm rot="16200000">
            <a:off x="5652120" y="4869159"/>
            <a:ext cx="1440160" cy="1440160"/>
          </a:xfrm>
          <a:prstGeom prst="flowChartMerg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36" name="図 35" descr="%pptTeX&#10;\begin{document}&#10;\begin{align*}&#10; P_{\rm PD} = N_{\gamma} \frac{h c}{\lambda}&#10;\end{align*}&#10;\end{document}">
            <a:extLst>
              <a:ext uri="{FF2B5EF4-FFF2-40B4-BE49-F238E27FC236}">
                <a16:creationId xmlns:a16="http://schemas.microsoft.com/office/drawing/2014/main" id="{11669A6C-2C94-AD49-8B85-DCE1690677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9104" y="1844824"/>
            <a:ext cx="2196600" cy="854412"/>
          </a:xfrm>
          <a:prstGeom prst="rect">
            <a:avLst/>
          </a:prstGeom>
        </p:spPr>
      </p:pic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F391E090-B531-8F14-FF7F-DBBAF460B048}"/>
              </a:ext>
            </a:extLst>
          </p:cNvPr>
          <p:cNvSpPr/>
          <p:nvPr/>
        </p:nvSpPr>
        <p:spPr bwMode="auto">
          <a:xfrm>
            <a:off x="3527376" y="1628800"/>
            <a:ext cx="2627313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Photon energy</a:t>
            </a:r>
            <a:endParaRPr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FDA90F2C-4E9F-9528-C59A-7221060A267F}"/>
              </a:ext>
            </a:extLst>
          </p:cNvPr>
          <p:cNvCxnSpPr>
            <a:cxnSpLocks/>
          </p:cNvCxnSpPr>
          <p:nvPr/>
        </p:nvCxnSpPr>
        <p:spPr>
          <a:xfrm flipV="1">
            <a:off x="3383360" y="1988840"/>
            <a:ext cx="432048" cy="216024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7FECF255-B2E9-DD8E-E38B-3D16C41AE357}"/>
              </a:ext>
            </a:extLst>
          </p:cNvPr>
          <p:cNvCxnSpPr>
            <a:cxnSpLocks/>
          </p:cNvCxnSpPr>
          <p:nvPr/>
        </p:nvCxnSpPr>
        <p:spPr>
          <a:xfrm>
            <a:off x="1943200" y="5589240"/>
            <a:ext cx="0" cy="432048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B40CE766-353F-814B-1CB6-904787A6AAA8}"/>
              </a:ext>
            </a:extLst>
          </p:cNvPr>
          <p:cNvCxnSpPr>
            <a:cxnSpLocks/>
          </p:cNvCxnSpPr>
          <p:nvPr/>
        </p:nvCxnSpPr>
        <p:spPr>
          <a:xfrm flipH="1">
            <a:off x="1943200" y="6021288"/>
            <a:ext cx="288032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8B98691A-3D0C-985D-C1B0-3E23E19C8441}"/>
              </a:ext>
            </a:extLst>
          </p:cNvPr>
          <p:cNvCxnSpPr>
            <a:cxnSpLocks/>
          </p:cNvCxnSpPr>
          <p:nvPr/>
        </p:nvCxnSpPr>
        <p:spPr>
          <a:xfrm flipH="1">
            <a:off x="4823520" y="5301208"/>
            <a:ext cx="82860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7D2BAE90-7A01-C33B-B561-E50216C75BDC}"/>
              </a:ext>
            </a:extLst>
          </p:cNvPr>
          <p:cNvCxnSpPr>
            <a:cxnSpLocks/>
          </p:cNvCxnSpPr>
          <p:nvPr/>
        </p:nvCxnSpPr>
        <p:spPr>
          <a:xfrm flipV="1">
            <a:off x="4823520" y="5301208"/>
            <a:ext cx="0" cy="72008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8DDD6386-A593-7128-93EC-B17A3203B20D}"/>
              </a:ext>
            </a:extLst>
          </p:cNvPr>
          <p:cNvCxnSpPr>
            <a:cxnSpLocks/>
          </p:cNvCxnSpPr>
          <p:nvPr/>
        </p:nvCxnSpPr>
        <p:spPr>
          <a:xfrm>
            <a:off x="5220072" y="5877272"/>
            <a:ext cx="432048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76FDB2F1-F77D-FDE3-CE2A-4FF0FBA4E66C}"/>
              </a:ext>
            </a:extLst>
          </p:cNvPr>
          <p:cNvCxnSpPr>
            <a:cxnSpLocks/>
          </p:cNvCxnSpPr>
          <p:nvPr/>
        </p:nvCxnSpPr>
        <p:spPr>
          <a:xfrm>
            <a:off x="1511152" y="5589240"/>
            <a:ext cx="0" cy="72008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13968563-3233-2424-0123-998F12B34B0B}"/>
              </a:ext>
            </a:extLst>
          </p:cNvPr>
          <p:cNvCxnSpPr>
            <a:cxnSpLocks/>
          </p:cNvCxnSpPr>
          <p:nvPr/>
        </p:nvCxnSpPr>
        <p:spPr>
          <a:xfrm flipV="1">
            <a:off x="5220072" y="5877272"/>
            <a:ext cx="0" cy="432048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フローチャート : 組合せ 26">
            <a:extLst>
              <a:ext uri="{FF2B5EF4-FFF2-40B4-BE49-F238E27FC236}">
                <a16:creationId xmlns:a16="http://schemas.microsoft.com/office/drawing/2014/main" id="{4B92C19A-8606-A58B-7BCA-7E996867206F}"/>
              </a:ext>
            </a:extLst>
          </p:cNvPr>
          <p:cNvSpPr/>
          <p:nvPr/>
        </p:nvSpPr>
        <p:spPr bwMode="auto">
          <a:xfrm>
            <a:off x="5076056" y="6309320"/>
            <a:ext cx="288032" cy="288032"/>
          </a:xfrm>
          <a:prstGeom prst="flowChartMerg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0" name="フローチャート : 組合せ 26">
            <a:extLst>
              <a:ext uri="{FF2B5EF4-FFF2-40B4-BE49-F238E27FC236}">
                <a16:creationId xmlns:a16="http://schemas.microsoft.com/office/drawing/2014/main" id="{1E456C5F-4ECB-6029-5962-0EFF72CD2E88}"/>
              </a:ext>
            </a:extLst>
          </p:cNvPr>
          <p:cNvSpPr/>
          <p:nvPr/>
        </p:nvSpPr>
        <p:spPr bwMode="auto">
          <a:xfrm>
            <a:off x="1367136" y="6309320"/>
            <a:ext cx="288032" cy="288032"/>
          </a:xfrm>
          <a:prstGeom prst="flowChartMerg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10019AFB-ED3A-8CC1-16B9-D67242862197}"/>
              </a:ext>
            </a:extLst>
          </p:cNvPr>
          <p:cNvCxnSpPr>
            <a:cxnSpLocks/>
          </p:cNvCxnSpPr>
          <p:nvPr/>
        </p:nvCxnSpPr>
        <p:spPr>
          <a:xfrm>
            <a:off x="5724128" y="5301208"/>
            <a:ext cx="288032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04" name="直線矢印コネクタ 21503">
            <a:extLst>
              <a:ext uri="{FF2B5EF4-FFF2-40B4-BE49-F238E27FC236}">
                <a16:creationId xmlns:a16="http://schemas.microsoft.com/office/drawing/2014/main" id="{91141190-EDEB-2E83-439B-F274EEB75781}"/>
              </a:ext>
            </a:extLst>
          </p:cNvPr>
          <p:cNvCxnSpPr>
            <a:cxnSpLocks/>
          </p:cNvCxnSpPr>
          <p:nvPr/>
        </p:nvCxnSpPr>
        <p:spPr>
          <a:xfrm>
            <a:off x="5724128" y="5877272"/>
            <a:ext cx="288032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05" name="直線矢印コネクタ 21504">
            <a:extLst>
              <a:ext uri="{FF2B5EF4-FFF2-40B4-BE49-F238E27FC236}">
                <a16:creationId xmlns:a16="http://schemas.microsoft.com/office/drawing/2014/main" id="{36253A70-00CE-AC84-1975-58FAFB45BE05}"/>
              </a:ext>
            </a:extLst>
          </p:cNvPr>
          <p:cNvCxnSpPr>
            <a:cxnSpLocks/>
          </p:cNvCxnSpPr>
          <p:nvPr/>
        </p:nvCxnSpPr>
        <p:spPr>
          <a:xfrm>
            <a:off x="5868144" y="5733256"/>
            <a:ext cx="0" cy="28803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17" name="直線矢印コネクタ 21516">
            <a:extLst>
              <a:ext uri="{FF2B5EF4-FFF2-40B4-BE49-F238E27FC236}">
                <a16:creationId xmlns:a16="http://schemas.microsoft.com/office/drawing/2014/main" id="{E504E920-571F-BACC-EA33-685ECB75B195}"/>
              </a:ext>
            </a:extLst>
          </p:cNvPr>
          <p:cNvCxnSpPr>
            <a:cxnSpLocks/>
          </p:cNvCxnSpPr>
          <p:nvPr/>
        </p:nvCxnSpPr>
        <p:spPr>
          <a:xfrm flipV="1">
            <a:off x="5076056" y="4581128"/>
            <a:ext cx="0" cy="720080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20" name="直線矢印コネクタ 21519">
            <a:extLst>
              <a:ext uri="{FF2B5EF4-FFF2-40B4-BE49-F238E27FC236}">
                <a16:creationId xmlns:a16="http://schemas.microsoft.com/office/drawing/2014/main" id="{7DEE104A-17DD-4213-F3D0-5B8491BE031E}"/>
              </a:ext>
            </a:extLst>
          </p:cNvPr>
          <p:cNvCxnSpPr>
            <a:cxnSpLocks/>
          </p:cNvCxnSpPr>
          <p:nvPr/>
        </p:nvCxnSpPr>
        <p:spPr>
          <a:xfrm flipH="1">
            <a:off x="5076056" y="4581128"/>
            <a:ext cx="2448272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22" name="直線矢印コネクタ 21521">
            <a:extLst>
              <a:ext uri="{FF2B5EF4-FFF2-40B4-BE49-F238E27FC236}">
                <a16:creationId xmlns:a16="http://schemas.microsoft.com/office/drawing/2014/main" id="{EB2C7E0E-FE3E-6654-C8F0-BBC1CFEBB195}"/>
              </a:ext>
            </a:extLst>
          </p:cNvPr>
          <p:cNvCxnSpPr>
            <a:cxnSpLocks/>
            <a:endCxn id="31" idx="2"/>
          </p:cNvCxnSpPr>
          <p:nvPr/>
        </p:nvCxnSpPr>
        <p:spPr>
          <a:xfrm flipH="1" flipV="1">
            <a:off x="7092280" y="5589239"/>
            <a:ext cx="1080120" cy="1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26" name="直線矢印コネクタ 21525">
            <a:extLst>
              <a:ext uri="{FF2B5EF4-FFF2-40B4-BE49-F238E27FC236}">
                <a16:creationId xmlns:a16="http://schemas.microsoft.com/office/drawing/2014/main" id="{1AD95DAB-3BE9-7FD0-A916-D99F065CACD4}"/>
              </a:ext>
            </a:extLst>
          </p:cNvPr>
          <p:cNvCxnSpPr>
            <a:cxnSpLocks/>
          </p:cNvCxnSpPr>
          <p:nvPr/>
        </p:nvCxnSpPr>
        <p:spPr>
          <a:xfrm flipV="1">
            <a:off x="7524328" y="4581128"/>
            <a:ext cx="0" cy="1008112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30" name="正方形/長方形 21529">
            <a:extLst>
              <a:ext uri="{FF2B5EF4-FFF2-40B4-BE49-F238E27FC236}">
                <a16:creationId xmlns:a16="http://schemas.microsoft.com/office/drawing/2014/main" id="{728E8056-C223-ADA1-4EBA-1A2D87FE5270}"/>
              </a:ext>
            </a:extLst>
          </p:cNvPr>
          <p:cNvSpPr/>
          <p:nvPr/>
        </p:nvSpPr>
        <p:spPr bwMode="auto">
          <a:xfrm>
            <a:off x="5940152" y="4437112"/>
            <a:ext cx="864096" cy="2880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533" name="図 21532" descr="%pptTeX&#10;\begin{document}&#10;\begin{align*}&#10; R&#10;\end{align*}&#10;\end{document}">
            <a:extLst>
              <a:ext uri="{FF2B5EF4-FFF2-40B4-BE49-F238E27FC236}">
                <a16:creationId xmlns:a16="http://schemas.microsoft.com/office/drawing/2014/main" id="{CFE8B17D-82D7-3808-48CD-18DAB50914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5942" y="3948786"/>
            <a:ext cx="412282" cy="416318"/>
          </a:xfrm>
          <a:prstGeom prst="rect">
            <a:avLst/>
          </a:prstGeom>
        </p:spPr>
      </p:pic>
      <p:pic>
        <p:nvPicPr>
          <p:cNvPr id="5" name="図 4" descr="%pptTeX&#10;\begin{document}&#10;\begin{align*}&#10; I = e N_e&#10;\end{align*}&#10;\end{document}">
            <a:extLst>
              <a:ext uri="{FF2B5EF4-FFF2-40B4-BE49-F238E27FC236}">
                <a16:creationId xmlns:a16="http://schemas.microsoft.com/office/drawing/2014/main" id="{889E37BC-78A0-4154-7054-C3C211AA30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35288" y="6093296"/>
            <a:ext cx="1968757" cy="494521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DA34011-B7F1-5E1F-7474-4E4A9E4329B2}"/>
              </a:ext>
            </a:extLst>
          </p:cNvPr>
          <p:cNvSpPr/>
          <p:nvPr/>
        </p:nvSpPr>
        <p:spPr bwMode="auto">
          <a:xfrm>
            <a:off x="2951312" y="5589240"/>
            <a:ext cx="1728192" cy="431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Current</a:t>
            </a:r>
            <a:endParaRPr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A4BC14DD-5ABB-9688-A1AE-444B1CC7F425}"/>
              </a:ext>
            </a:extLst>
          </p:cNvPr>
          <p:cNvCxnSpPr>
            <a:cxnSpLocks/>
          </p:cNvCxnSpPr>
          <p:nvPr/>
        </p:nvCxnSpPr>
        <p:spPr>
          <a:xfrm flipH="1" flipV="1">
            <a:off x="5975648" y="2924944"/>
            <a:ext cx="432048" cy="1008112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94BD81E-F75C-351D-708B-350D999781DA}"/>
              </a:ext>
            </a:extLst>
          </p:cNvPr>
          <p:cNvSpPr/>
          <p:nvPr/>
        </p:nvSpPr>
        <p:spPr bwMode="auto">
          <a:xfrm>
            <a:off x="4572000" y="2276872"/>
            <a:ext cx="3455987" cy="57606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Transimpedance gain</a:t>
            </a:r>
          </a:p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(Resistance)</a:t>
            </a:r>
            <a:endParaRPr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EADF71F-73BC-4B0F-61F4-6078B7C3FF31}"/>
              </a:ext>
            </a:extLst>
          </p:cNvPr>
          <p:cNvSpPr/>
          <p:nvPr/>
        </p:nvSpPr>
        <p:spPr bwMode="auto">
          <a:xfrm>
            <a:off x="179512" y="2060848"/>
            <a:ext cx="1368152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[W]</a:t>
            </a:r>
            <a:b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=[J/s]</a:t>
            </a:r>
            <a:endParaRPr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5CB2A2B-A4ED-636B-D0A3-68AD3B16B166}"/>
              </a:ext>
            </a:extLst>
          </p:cNvPr>
          <p:cNvSpPr/>
          <p:nvPr/>
        </p:nvSpPr>
        <p:spPr bwMode="auto">
          <a:xfrm>
            <a:off x="4463480" y="3212976"/>
            <a:ext cx="792088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[1/s]</a:t>
            </a:r>
            <a:endParaRPr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29252CA-B17B-F9AE-06D2-CC11CAE7A51F}"/>
              </a:ext>
            </a:extLst>
          </p:cNvPr>
          <p:cNvSpPr/>
          <p:nvPr/>
        </p:nvSpPr>
        <p:spPr bwMode="auto">
          <a:xfrm>
            <a:off x="2015208" y="6497638"/>
            <a:ext cx="1440160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[A]=[C/s]</a:t>
            </a:r>
            <a:endParaRPr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A8AFCE7-D9C7-CC49-3393-BBFF3134180C}"/>
              </a:ext>
            </a:extLst>
          </p:cNvPr>
          <p:cNvSpPr/>
          <p:nvPr/>
        </p:nvSpPr>
        <p:spPr bwMode="auto">
          <a:xfrm>
            <a:off x="6516216" y="2636912"/>
            <a:ext cx="711297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[Ω]</a:t>
            </a:r>
            <a:endParaRPr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5" name="図 34" descr="%pptTeX&#10;\begin{document}&#10;\begin{align*}&#10; V_{\rm out} = I R&#10;\end{align*}&#10;\end{document}">
            <a:extLst>
              <a:ext uri="{FF2B5EF4-FFF2-40B4-BE49-F238E27FC236}">
                <a16:creationId xmlns:a16="http://schemas.microsoft.com/office/drawing/2014/main" id="{72A603D4-33E3-C621-2B6D-CB4B9113F4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48264" y="3501008"/>
            <a:ext cx="2030501" cy="408986"/>
          </a:xfrm>
          <a:prstGeom prst="rect">
            <a:avLst/>
          </a:prstGeom>
        </p:spPr>
      </p:pic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C7CC9897-E442-A705-D35C-735B359EC8E8}"/>
              </a:ext>
            </a:extLst>
          </p:cNvPr>
          <p:cNvSpPr/>
          <p:nvPr/>
        </p:nvSpPr>
        <p:spPr bwMode="auto">
          <a:xfrm>
            <a:off x="5652120" y="6281936"/>
            <a:ext cx="1440160" cy="57606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Op amp</a:t>
            </a:r>
            <a:endParaRPr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4904E1B8-1354-CBD8-AF00-7622ED32825E}"/>
              </a:ext>
            </a:extLst>
          </p:cNvPr>
          <p:cNvCxnSpPr>
            <a:cxnSpLocks/>
          </p:cNvCxnSpPr>
          <p:nvPr/>
        </p:nvCxnSpPr>
        <p:spPr>
          <a:xfrm flipH="1" flipV="1">
            <a:off x="7524328" y="4005064"/>
            <a:ext cx="576064" cy="151216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88A3ED24-3FFA-4C6B-25CF-DA3A38C77BB8}"/>
              </a:ext>
            </a:extLst>
          </p:cNvPr>
          <p:cNvSpPr/>
          <p:nvPr/>
        </p:nvSpPr>
        <p:spPr bwMode="auto">
          <a:xfrm>
            <a:off x="7740352" y="3861048"/>
            <a:ext cx="711297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[V]</a:t>
            </a:r>
            <a:endParaRPr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26" name="Picture 2" descr="OP27EZ OP27 PMI Precision Monolitics Precision Amplifiers Ceramic  Integrated Circuit">
            <a:extLst>
              <a:ext uri="{FF2B5EF4-FFF2-40B4-BE49-F238E27FC236}">
                <a16:creationId xmlns:a16="http://schemas.microsoft.com/office/drawing/2014/main" id="{91A379ED-0CE2-5128-8BB4-7AE9F83AF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661248"/>
            <a:ext cx="1196752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614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A68E53-99D0-7DEF-71AE-4B707D07A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Splitter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コンテンツ プレースホルダ 2">
            <a:extLst>
              <a:ext uri="{FF2B5EF4-FFF2-40B4-BE49-F238E27FC236}">
                <a16:creationId xmlns:a16="http://schemas.microsoft.com/office/drawing/2014/main" id="{0913D019-4DFA-B99D-39D1-F28AAFFA4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5589588"/>
          </a:xfrm>
        </p:spPr>
        <p:txBody>
          <a:bodyPr/>
          <a:lstStyle/>
          <a:p>
            <a:r>
              <a:rPr lang="en-US" altLang="ja-JP" sz="2800"/>
              <a:t>Split beam in two</a:t>
            </a:r>
          </a:p>
          <a:p>
            <a:r>
              <a:rPr lang="en-US" altLang="ja-JP" sz="2800"/>
              <a:t>Half in power, 1/</a:t>
            </a:r>
            <a:r>
              <a:rPr lang="ja-JP" altLang="en-US" sz="2800"/>
              <a:t>√</a:t>
            </a:r>
            <a:r>
              <a:rPr lang="en-US" altLang="ja-JP" sz="2800"/>
              <a:t>2 in amplitude</a:t>
            </a:r>
          </a:p>
          <a:p>
            <a:r>
              <a:rPr lang="en-US" altLang="ja-JP" sz="2800"/>
              <a:t>Sign flip in back reflection</a:t>
            </a:r>
          </a:p>
        </p:txBody>
      </p:sp>
      <p:sp>
        <p:nvSpPr>
          <p:cNvPr id="23556" name="スライド番号プレースホルダ 3">
            <a:extLst>
              <a:ext uri="{FF2B5EF4-FFF2-40B4-BE49-F238E27FC236}">
                <a16:creationId xmlns:a16="http://schemas.microsoft.com/office/drawing/2014/main" id="{72D66C53-4E32-A7D4-B557-5E500F5B8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C99E1E-00DB-4D47-A768-2999D7C69E0E}" type="slidenum">
              <a:rPr lang="ja-JP" altLang="en-US" sz="2000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271CC15-0551-E07B-1A58-678E6442C769}"/>
              </a:ext>
            </a:extLst>
          </p:cNvPr>
          <p:cNvSpPr/>
          <p:nvPr/>
        </p:nvSpPr>
        <p:spPr>
          <a:xfrm rot="18900000">
            <a:off x="3033713" y="4783138"/>
            <a:ext cx="2043112" cy="5683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41734FA3-7127-262A-35FD-292B437D28C4}"/>
              </a:ext>
            </a:extLst>
          </p:cNvPr>
          <p:cNvCxnSpPr/>
          <p:nvPr/>
        </p:nvCxnSpPr>
        <p:spPr>
          <a:xfrm>
            <a:off x="1116013" y="4868863"/>
            <a:ext cx="2735262" cy="1587"/>
          </a:xfrm>
          <a:prstGeom prst="line">
            <a:avLst/>
          </a:prstGeom>
          <a:ln w="101600" cap="rnd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107D24F9-F95F-204A-4B5C-3C65806CF10D}"/>
              </a:ext>
            </a:extLst>
          </p:cNvPr>
          <p:cNvCxnSpPr/>
          <p:nvPr/>
        </p:nvCxnSpPr>
        <p:spPr>
          <a:xfrm flipV="1">
            <a:off x="3851275" y="3429000"/>
            <a:ext cx="0" cy="1439863"/>
          </a:xfrm>
          <a:prstGeom prst="line">
            <a:avLst/>
          </a:prstGeom>
          <a:ln w="50800" cap="rnd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748A90F0-9FAA-6C27-536F-C294D566C91E}"/>
              </a:ext>
            </a:extLst>
          </p:cNvPr>
          <p:cNvCxnSpPr/>
          <p:nvPr/>
        </p:nvCxnSpPr>
        <p:spPr>
          <a:xfrm>
            <a:off x="3708400" y="5084763"/>
            <a:ext cx="2735263" cy="1587"/>
          </a:xfrm>
          <a:prstGeom prst="line">
            <a:avLst/>
          </a:prstGeom>
          <a:ln w="101600" cap="rnd">
            <a:solidFill>
              <a:schemeClr val="accent6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999925FF-0999-465F-369E-A943E0A39417}"/>
              </a:ext>
            </a:extLst>
          </p:cNvPr>
          <p:cNvCxnSpPr/>
          <p:nvPr/>
        </p:nvCxnSpPr>
        <p:spPr>
          <a:xfrm>
            <a:off x="3708400" y="5084763"/>
            <a:ext cx="0" cy="1512887"/>
          </a:xfrm>
          <a:prstGeom prst="line">
            <a:avLst/>
          </a:prstGeom>
          <a:ln w="50800" cap="rnd">
            <a:solidFill>
              <a:schemeClr val="accent6">
                <a:lumMod val="75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2" name="図 11" descr="%pptTeX&#10;\begin{document}&#10;\begin{align*}&#10; E = E_0 e^{i\omega t}&#10;\end{align*}&#10;\end{document}">
            <a:extLst>
              <a:ext uri="{FF2B5EF4-FFF2-40B4-BE49-F238E27FC236}">
                <a16:creationId xmlns:a16="http://schemas.microsoft.com/office/drawing/2014/main" id="{C3881CEE-A960-28A2-6D95-B7E6C288D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221163"/>
            <a:ext cx="240982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図 35" descr="%pptTeX&#10;\begin{document}&#10;\begin{align*}&#10; E = E_0 e^{i\omega t}&#10;\end{align*}&#10;\end{document}">
            <a:extLst>
              <a:ext uri="{FF2B5EF4-FFF2-40B4-BE49-F238E27FC236}">
                <a16:creationId xmlns:a16="http://schemas.microsoft.com/office/drawing/2014/main" id="{8B48C085-CF79-EA4E-E18B-660779836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229225"/>
            <a:ext cx="18097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図 2" descr="%pptTeX&#10;\begin{document}&#10;\begin{align*}&#10; E = \frac{1}{\sqrt{2}} E_0 e^{i\omega t}&#10;\end{align*}&#10;\end{document}">
            <a:extLst>
              <a:ext uri="{FF2B5EF4-FFF2-40B4-BE49-F238E27FC236}">
                <a16:creationId xmlns:a16="http://schemas.microsoft.com/office/drawing/2014/main" id="{F5C20977-F5CF-332A-0E4A-65B6C9C499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636838"/>
            <a:ext cx="3214688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ECB674A5-F633-DB9B-A64D-B15D913B7D2F}"/>
              </a:ext>
            </a:extLst>
          </p:cNvPr>
          <p:cNvCxnSpPr/>
          <p:nvPr/>
        </p:nvCxnSpPr>
        <p:spPr>
          <a:xfrm>
            <a:off x="3851275" y="4868863"/>
            <a:ext cx="1512888" cy="0"/>
          </a:xfrm>
          <a:prstGeom prst="line">
            <a:avLst/>
          </a:prstGeom>
          <a:ln w="50800" cap="rnd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6" name="図 19" descr="%pptTeX&#10;\begin{document}&#10;\begin{align*}&#10; E = \frac{1}{\sqrt{2}} E_0 e^{i\omega t}&#10;\end{align*}&#10;\end{document}">
            <a:extLst>
              <a:ext uri="{FF2B5EF4-FFF2-40B4-BE49-F238E27FC236}">
                <a16:creationId xmlns:a16="http://schemas.microsoft.com/office/drawing/2014/main" id="{A603B9F4-556D-FF20-F149-22608021CE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644900"/>
            <a:ext cx="3214688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図 17" descr="%pptTeX&#10;\begin{document}&#10;\begin{align*}&#10; E = -\frac{1}{\sqrt{2}} E_0 e^{i\omega t}&#10;\end{align*}&#10;\end{document}">
            <a:extLst>
              <a:ext uri="{FF2B5EF4-FFF2-40B4-BE49-F238E27FC236}">
                <a16:creationId xmlns:a16="http://schemas.microsoft.com/office/drawing/2014/main" id="{ED4C53CC-66F4-A57A-6BA5-E0A56D0C00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805488"/>
            <a:ext cx="27209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2D4439F3-948B-52C7-3979-7E5003A69254}"/>
              </a:ext>
            </a:extLst>
          </p:cNvPr>
          <p:cNvCxnSpPr/>
          <p:nvPr/>
        </p:nvCxnSpPr>
        <p:spPr>
          <a:xfrm flipH="1">
            <a:off x="2339975" y="5084763"/>
            <a:ext cx="1368425" cy="0"/>
          </a:xfrm>
          <a:prstGeom prst="line">
            <a:avLst/>
          </a:prstGeom>
          <a:ln w="50800" cap="rnd">
            <a:solidFill>
              <a:schemeClr val="accent6">
                <a:lumMod val="75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9" name="図 21" descr="%pptTeX&#10;\begin{document}&#10;\begin{align*}&#10; E = \frac{1}{\sqrt{2}} E_0 e^{i\omega t}&#10;\end{align*}&#10;\end{document}">
            <a:extLst>
              <a:ext uri="{FF2B5EF4-FFF2-40B4-BE49-F238E27FC236}">
                <a16:creationId xmlns:a16="http://schemas.microsoft.com/office/drawing/2014/main" id="{AFFB362F-FC0E-4E21-D3EF-19B8E3EEC8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229225"/>
            <a:ext cx="24145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5B2C62D-DFD9-93FA-BBD1-4822852E4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24744"/>
            <a:ext cx="2356243" cy="194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66663C-249D-8065-3691-AFD3BB8D7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 of Michelson Interferometer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3" name="コンテンツ プレースホルダ 2">
            <a:extLst>
              <a:ext uri="{FF2B5EF4-FFF2-40B4-BE49-F238E27FC236}">
                <a16:creationId xmlns:a16="http://schemas.microsoft.com/office/drawing/2014/main" id="{C3DAE16E-CA80-728A-2686-9CBDF612F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5111750"/>
          </a:xfrm>
        </p:spPr>
        <p:txBody>
          <a:bodyPr/>
          <a:lstStyle/>
          <a:p>
            <a:r>
              <a:rPr lang="en-US" altLang="ja-JP" sz="2800"/>
              <a:t>What is the power detected at the photodiode?</a:t>
            </a:r>
          </a:p>
        </p:txBody>
      </p:sp>
      <p:sp>
        <p:nvSpPr>
          <p:cNvPr id="25604" name="スライド番号プレースホルダ 3">
            <a:extLst>
              <a:ext uri="{FF2B5EF4-FFF2-40B4-BE49-F238E27FC236}">
                <a16:creationId xmlns:a16="http://schemas.microsoft.com/office/drawing/2014/main" id="{BE399A13-1E28-D21C-2912-661293F5F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489052-2AA2-4CFA-9446-B7667DF9145D}" type="slidenum">
              <a:rPr lang="ja-JP" altLang="en-US" sz="2000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44B6AAF2-0C07-D336-3EC8-BDC5E39EC46D}"/>
              </a:ext>
            </a:extLst>
          </p:cNvPr>
          <p:cNvCxnSpPr/>
          <p:nvPr/>
        </p:nvCxnSpPr>
        <p:spPr>
          <a:xfrm>
            <a:off x="2411413" y="4868863"/>
            <a:ext cx="5040312" cy="1587"/>
          </a:xfrm>
          <a:prstGeom prst="line">
            <a:avLst/>
          </a:prstGeom>
          <a:ln w="50800" cap="rnd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975AC16-C64F-6D31-93E4-EAC7AE41CB99}"/>
              </a:ext>
            </a:extLst>
          </p:cNvPr>
          <p:cNvCxnSpPr/>
          <p:nvPr/>
        </p:nvCxnSpPr>
        <p:spPr>
          <a:xfrm flipH="1" flipV="1">
            <a:off x="4570413" y="1990725"/>
            <a:ext cx="1587" cy="3598863"/>
          </a:xfrm>
          <a:prstGeom prst="line">
            <a:avLst/>
          </a:prstGeom>
          <a:ln w="50800" cap="rnd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045EF57-0F6A-25D9-816D-AF93153F2A5F}"/>
              </a:ext>
            </a:extLst>
          </p:cNvPr>
          <p:cNvSpPr/>
          <p:nvPr/>
        </p:nvSpPr>
        <p:spPr>
          <a:xfrm rot="8100000">
            <a:off x="4313238" y="4803775"/>
            <a:ext cx="719137" cy="215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14" name="フローチャート : 論理積ゲート 160">
            <a:extLst>
              <a:ext uri="{FF2B5EF4-FFF2-40B4-BE49-F238E27FC236}">
                <a16:creationId xmlns:a16="http://schemas.microsoft.com/office/drawing/2014/main" id="{EA16FCD1-9EBE-78EF-B867-A056FE9A2125}"/>
              </a:ext>
            </a:extLst>
          </p:cNvPr>
          <p:cNvSpPr/>
          <p:nvPr/>
        </p:nvSpPr>
        <p:spPr bwMode="auto">
          <a:xfrm rot="5400000">
            <a:off x="4356100" y="5589588"/>
            <a:ext cx="431800" cy="431800"/>
          </a:xfrm>
          <a:prstGeom prst="flowChartDelay">
            <a:avLst/>
          </a:prstGeom>
          <a:solidFill>
            <a:srgbClr val="FB11D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B501E5C-D489-0448-409A-1A795DED9450}"/>
              </a:ext>
            </a:extLst>
          </p:cNvPr>
          <p:cNvSpPr/>
          <p:nvPr/>
        </p:nvSpPr>
        <p:spPr>
          <a:xfrm>
            <a:off x="3924300" y="6092825"/>
            <a:ext cx="2087563" cy="36036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ea typeface="Meiryo UI" pitchFamily="50" charset="-128"/>
                <a:cs typeface="Meiryo UI" pitchFamily="50" charset="-128"/>
              </a:rPr>
              <a:t>Photodiode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4A25E58-7CBE-AC58-0DF3-BF82D4745468}"/>
              </a:ext>
            </a:extLst>
          </p:cNvPr>
          <p:cNvSpPr/>
          <p:nvPr/>
        </p:nvSpPr>
        <p:spPr>
          <a:xfrm>
            <a:off x="1403350" y="4581525"/>
            <a:ext cx="1008063" cy="576263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ja-JP" sz="2400" dirty="0">
                <a:solidFill>
                  <a:schemeClr val="tx1"/>
                </a:solidFill>
              </a:rPr>
              <a:t>Laser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pic>
        <p:nvPicPr>
          <p:cNvPr id="25611" name="図 17" descr="%pptTeX&#10;\begin{document}&#10;\begin{align*}&#10; E = E_0 e^{i\omega t}&#10;\end{align*}&#10;\end{document}">
            <a:extLst>
              <a:ext uri="{FF2B5EF4-FFF2-40B4-BE49-F238E27FC236}">
                <a16:creationId xmlns:a16="http://schemas.microsoft.com/office/drawing/2014/main" id="{80C0C164-200E-FF9B-3F60-C92110B66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933825"/>
            <a:ext cx="240982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6CE63885-A811-EFEA-8890-C578BE2BC173}"/>
              </a:ext>
            </a:extLst>
          </p:cNvPr>
          <p:cNvCxnSpPr/>
          <p:nvPr/>
        </p:nvCxnSpPr>
        <p:spPr>
          <a:xfrm flipH="1">
            <a:off x="3635375" y="4652963"/>
            <a:ext cx="720725" cy="0"/>
          </a:xfrm>
          <a:prstGeom prst="straightConnector1">
            <a:avLst/>
          </a:prstGeom>
          <a:ln w="25400" cmpd="sng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D8AFB1F-A2EC-7A8B-5DE1-EEFD1EAA097E}"/>
              </a:ext>
            </a:extLst>
          </p:cNvPr>
          <p:cNvSpPr/>
          <p:nvPr/>
        </p:nvSpPr>
        <p:spPr>
          <a:xfrm rot="5400000">
            <a:off x="7199312" y="4760913"/>
            <a:ext cx="720725" cy="215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C94E5E3-24A5-2FAC-D406-0776EA4CAEC7}"/>
              </a:ext>
            </a:extLst>
          </p:cNvPr>
          <p:cNvSpPr/>
          <p:nvPr/>
        </p:nvSpPr>
        <p:spPr>
          <a:xfrm>
            <a:off x="4211638" y="1773238"/>
            <a:ext cx="720725" cy="215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01BDDB47-2FE4-2B33-04AE-63B39581A146}"/>
              </a:ext>
            </a:extLst>
          </p:cNvPr>
          <p:cNvCxnSpPr/>
          <p:nvPr/>
        </p:nvCxnSpPr>
        <p:spPr>
          <a:xfrm flipH="1">
            <a:off x="4787900" y="4508500"/>
            <a:ext cx="2663825" cy="0"/>
          </a:xfrm>
          <a:prstGeom prst="straightConnector1">
            <a:avLst/>
          </a:prstGeom>
          <a:ln w="25400" cmpd="sng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53BFD64F-DBBC-76DE-8980-301618B846D3}"/>
              </a:ext>
            </a:extLst>
          </p:cNvPr>
          <p:cNvCxnSpPr/>
          <p:nvPr/>
        </p:nvCxnSpPr>
        <p:spPr>
          <a:xfrm>
            <a:off x="4787900" y="2060575"/>
            <a:ext cx="0" cy="2447925"/>
          </a:xfrm>
          <a:prstGeom prst="straightConnector1">
            <a:avLst/>
          </a:prstGeom>
          <a:ln w="25400" cmpd="sng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17" name="図 19" descr="%pptTeX&#10;\begin{document}&#10;\begin{align*}&#10; L_y&#10;\end{align*}&#10;\end{document}">
            <a:extLst>
              <a:ext uri="{FF2B5EF4-FFF2-40B4-BE49-F238E27FC236}">
                <a16:creationId xmlns:a16="http://schemas.microsoft.com/office/drawing/2014/main" id="{F1A29263-12F5-D3D9-B8E2-A1906ED7C9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924175"/>
            <a:ext cx="5127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8" name="図 22" descr="%pptTeX&#10;\begin{document}&#10;\begin{align*}&#10; L_x&#10;\end{align*}&#10;\end{document}">
            <a:extLst>
              <a:ext uri="{FF2B5EF4-FFF2-40B4-BE49-F238E27FC236}">
                <a16:creationId xmlns:a16="http://schemas.microsoft.com/office/drawing/2014/main" id="{5A9809C0-9E92-1CA0-0E84-0C93BA6C2A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005263"/>
            <a:ext cx="52387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858734DF-B430-F13F-FFDC-7AFC8D226D3D}"/>
              </a:ext>
            </a:extLst>
          </p:cNvPr>
          <p:cNvSpPr/>
          <p:nvPr/>
        </p:nvSpPr>
        <p:spPr bwMode="auto">
          <a:xfrm>
            <a:off x="3059113" y="5013325"/>
            <a:ext cx="1296987" cy="6477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Beam</a:t>
            </a:r>
          </a:p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splitter</a:t>
            </a:r>
            <a:endParaRPr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5620" name="図 27" descr="%pptTeX&#10;\begin{document}&#10;\begin{align*}&#10; \phi = \frac{2 \pi L}{\lambda}&#10;\end{align*}&#10;\end{document}">
            <a:extLst>
              <a:ext uri="{FF2B5EF4-FFF2-40B4-BE49-F238E27FC236}">
                <a16:creationId xmlns:a16="http://schemas.microsoft.com/office/drawing/2014/main" id="{69BB656E-8153-2605-C9E1-80D471905A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773238"/>
            <a:ext cx="1951038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F68BA557-1F80-33D6-CFBA-1666F5BA6188}"/>
              </a:ext>
            </a:extLst>
          </p:cNvPr>
          <p:cNvSpPr/>
          <p:nvPr/>
        </p:nvSpPr>
        <p:spPr bwMode="auto">
          <a:xfrm>
            <a:off x="6516688" y="2924175"/>
            <a:ext cx="2447925" cy="57626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phase at distance L</a:t>
            </a:r>
            <a:endParaRPr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2A153E-95A1-6643-81BB-EC8EB1A26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 of Michelson Interferometer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1" name="コンテンツ プレースホルダ 2">
            <a:extLst>
              <a:ext uri="{FF2B5EF4-FFF2-40B4-BE49-F238E27FC236}">
                <a16:creationId xmlns:a16="http://schemas.microsoft.com/office/drawing/2014/main" id="{7EABF26E-7EDD-C9B9-2726-5DEF2BC7D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5111750"/>
          </a:xfrm>
        </p:spPr>
        <p:txBody>
          <a:bodyPr/>
          <a:lstStyle/>
          <a:p>
            <a:r>
              <a:rPr lang="en-US" altLang="ja-JP" sz="2800"/>
              <a:t>What is the power detected at the photodiode?</a:t>
            </a:r>
          </a:p>
        </p:txBody>
      </p:sp>
      <p:sp>
        <p:nvSpPr>
          <p:cNvPr id="27652" name="スライド番号プレースホルダ 3">
            <a:extLst>
              <a:ext uri="{FF2B5EF4-FFF2-40B4-BE49-F238E27FC236}">
                <a16:creationId xmlns:a16="http://schemas.microsoft.com/office/drawing/2014/main" id="{D5894A8C-B83E-5314-888A-3C0136EFD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456BB2-7FDD-4220-9B7E-B8809A00C0CD}" type="slidenum">
              <a:rPr lang="ja-JP" altLang="en-US" sz="2000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4AA46197-9571-EBDB-374D-140564330719}"/>
              </a:ext>
            </a:extLst>
          </p:cNvPr>
          <p:cNvSpPr/>
          <p:nvPr/>
        </p:nvSpPr>
        <p:spPr bwMode="auto">
          <a:xfrm>
            <a:off x="2268538" y="1484313"/>
            <a:ext cx="2016125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From Y-am</a:t>
            </a:r>
            <a:endParaRPr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804E48E-6F66-7A8B-7F90-DEB9B692C7F4}"/>
              </a:ext>
            </a:extLst>
          </p:cNvPr>
          <p:cNvSpPr/>
          <p:nvPr/>
        </p:nvSpPr>
        <p:spPr bwMode="auto">
          <a:xfrm>
            <a:off x="5724525" y="1484313"/>
            <a:ext cx="2016125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From X-arm</a:t>
            </a:r>
            <a:endParaRPr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7334E256-1438-BD81-3023-B60031CAEFC3}"/>
              </a:ext>
            </a:extLst>
          </p:cNvPr>
          <p:cNvCxnSpPr/>
          <p:nvPr/>
        </p:nvCxnSpPr>
        <p:spPr>
          <a:xfrm flipH="1">
            <a:off x="2484438" y="5157788"/>
            <a:ext cx="142875" cy="647700"/>
          </a:xfrm>
          <a:prstGeom prst="straightConnector1">
            <a:avLst/>
          </a:prstGeom>
          <a:ln w="25400" cmpd="sng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960E0DBD-4C8C-EBC9-6C8D-3814103665F2}"/>
              </a:ext>
            </a:extLst>
          </p:cNvPr>
          <p:cNvSpPr/>
          <p:nvPr/>
        </p:nvSpPr>
        <p:spPr bwMode="auto">
          <a:xfrm>
            <a:off x="4067175" y="6381750"/>
            <a:ext cx="3817938" cy="36036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Differential arm length</a:t>
            </a:r>
            <a:endParaRPr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61B9CE70-57F9-BBE3-D2D7-520D07A1B14C}"/>
              </a:ext>
            </a:extLst>
          </p:cNvPr>
          <p:cNvCxnSpPr/>
          <p:nvPr/>
        </p:nvCxnSpPr>
        <p:spPr>
          <a:xfrm>
            <a:off x="5795963" y="5013325"/>
            <a:ext cx="71437" cy="792163"/>
          </a:xfrm>
          <a:prstGeom prst="straightConnector1">
            <a:avLst/>
          </a:prstGeom>
          <a:ln w="25400" cmpd="sng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8" name="図 40" descr="%pptTeX&#10;\begin{document}&#10;\begin{align*}&#10; L_- = L_y - L_x&#10;\end{align*}&#10;\end{document}">
            <a:extLst>
              <a:ext uri="{FF2B5EF4-FFF2-40B4-BE49-F238E27FC236}">
                <a16:creationId xmlns:a16="http://schemas.microsoft.com/office/drawing/2014/main" id="{7D0EA458-7B74-5225-346F-AE5533B241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949950"/>
            <a:ext cx="2790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5C73D550-0C9A-67A9-770C-6E717935E194}"/>
              </a:ext>
            </a:extLst>
          </p:cNvPr>
          <p:cNvSpPr/>
          <p:nvPr/>
        </p:nvSpPr>
        <p:spPr bwMode="auto">
          <a:xfrm>
            <a:off x="1619250" y="5876925"/>
            <a:ext cx="2089150" cy="36036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Input power</a:t>
            </a:r>
            <a:endParaRPr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7660" name="図 41" descr="%pptTeX&#10;\begin{document}&#10;\begin{align*}&#10; P_{\rm PD} &amp;= \left| \frac{1}{2} E_0 e^{i(\omega t-\frac{4 \pi L_y}{\lambda})} - \frac{1}{2} E_0 e^{i(\omega t-\frac{4 \pi L_x}{\lambda})} \right|^2 \\&#10;  &amp;= \frac{1}{4} |E_0|^2 \left| e^{-i\frac{4 \pi L_y}{\lambda}} -e^{-i\frac{4 \pi L_x}{\lambda}}  \right|^2 \\&#10;  &amp;= \frac{1}{2} P_0 \left( 1 - \cos{\frac{4 \pi L_-}{\lambda}} \right)&#10;\end{align*}&#10;\end{document}">
            <a:extLst>
              <a:ext uri="{FF2B5EF4-FFF2-40B4-BE49-F238E27FC236}">
                <a16:creationId xmlns:a16="http://schemas.microsoft.com/office/drawing/2014/main" id="{B09DEB21-5F5D-4746-9521-2125615C48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44675"/>
            <a:ext cx="8224837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グループ化 98">
            <a:extLst>
              <a:ext uri="{FF2B5EF4-FFF2-40B4-BE49-F238E27FC236}">
                <a16:creationId xmlns:a16="http://schemas.microsoft.com/office/drawing/2014/main" id="{CEFE7FBC-7548-F009-E96B-4C469406F59E}"/>
              </a:ext>
            </a:extLst>
          </p:cNvPr>
          <p:cNvGrpSpPr>
            <a:grpSpLocks/>
          </p:cNvGrpSpPr>
          <p:nvPr/>
        </p:nvGrpSpPr>
        <p:grpSpPr bwMode="auto">
          <a:xfrm>
            <a:off x="-1549400" y="3429000"/>
            <a:ext cx="8929688" cy="2898775"/>
            <a:chOff x="962025" y="2693988"/>
            <a:chExt cx="7210425" cy="2898775"/>
          </a:xfrm>
        </p:grpSpPr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AD3E0212-A5B7-4E0C-AD1B-41602AE3D435}"/>
                </a:ext>
              </a:extLst>
            </p:cNvPr>
            <p:cNvSpPr/>
            <p:nvPr/>
          </p:nvSpPr>
          <p:spPr>
            <a:xfrm>
              <a:off x="962025" y="2693988"/>
              <a:ext cx="7210425" cy="2898775"/>
            </a:xfrm>
            <a:custGeom>
              <a:avLst/>
              <a:gdLst>
                <a:gd name="connsiteX0" fmla="*/ 0 w 7210425"/>
                <a:gd name="connsiteY0" fmla="*/ 2887662 h 2898775"/>
                <a:gd name="connsiteX1" fmla="*/ 733425 w 7210425"/>
                <a:gd name="connsiteY1" fmla="*/ 11112 h 2898775"/>
                <a:gd name="connsiteX2" fmla="*/ 1447800 w 7210425"/>
                <a:gd name="connsiteY2" fmla="*/ 2897187 h 2898775"/>
                <a:gd name="connsiteX3" fmla="*/ 2162175 w 7210425"/>
                <a:gd name="connsiteY3" fmla="*/ 1587 h 2898775"/>
                <a:gd name="connsiteX4" fmla="*/ 2876550 w 7210425"/>
                <a:gd name="connsiteY4" fmla="*/ 2887662 h 2898775"/>
                <a:gd name="connsiteX5" fmla="*/ 3600450 w 7210425"/>
                <a:gd name="connsiteY5" fmla="*/ 11112 h 2898775"/>
                <a:gd name="connsiteX6" fmla="*/ 4333875 w 7210425"/>
                <a:gd name="connsiteY6" fmla="*/ 2897187 h 2898775"/>
                <a:gd name="connsiteX7" fmla="*/ 5048250 w 7210425"/>
                <a:gd name="connsiteY7" fmla="*/ 11112 h 2898775"/>
                <a:gd name="connsiteX8" fmla="*/ 5772150 w 7210425"/>
                <a:gd name="connsiteY8" fmla="*/ 2897187 h 2898775"/>
                <a:gd name="connsiteX9" fmla="*/ 6477000 w 7210425"/>
                <a:gd name="connsiteY9" fmla="*/ 11112 h 2898775"/>
                <a:gd name="connsiteX10" fmla="*/ 7210425 w 7210425"/>
                <a:gd name="connsiteY10" fmla="*/ 2897187 h 289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10425" h="2898775">
                  <a:moveTo>
                    <a:pt x="0" y="2887662"/>
                  </a:moveTo>
                  <a:cubicBezTo>
                    <a:pt x="246062" y="1448593"/>
                    <a:pt x="492125" y="9525"/>
                    <a:pt x="733425" y="11112"/>
                  </a:cubicBezTo>
                  <a:cubicBezTo>
                    <a:pt x="974725" y="12699"/>
                    <a:pt x="1209675" y="2898775"/>
                    <a:pt x="1447800" y="2897187"/>
                  </a:cubicBezTo>
                  <a:cubicBezTo>
                    <a:pt x="1685925" y="2895600"/>
                    <a:pt x="1924050" y="3175"/>
                    <a:pt x="2162175" y="1587"/>
                  </a:cubicBezTo>
                  <a:cubicBezTo>
                    <a:pt x="2400300" y="0"/>
                    <a:pt x="2636838" y="2886075"/>
                    <a:pt x="2876550" y="2887662"/>
                  </a:cubicBezTo>
                  <a:cubicBezTo>
                    <a:pt x="3116262" y="2889249"/>
                    <a:pt x="3357563" y="9525"/>
                    <a:pt x="3600450" y="11112"/>
                  </a:cubicBezTo>
                  <a:cubicBezTo>
                    <a:pt x="3843337" y="12699"/>
                    <a:pt x="4092575" y="2897187"/>
                    <a:pt x="4333875" y="2897187"/>
                  </a:cubicBezTo>
                  <a:cubicBezTo>
                    <a:pt x="4575175" y="2897187"/>
                    <a:pt x="4808538" y="11112"/>
                    <a:pt x="5048250" y="11112"/>
                  </a:cubicBezTo>
                  <a:cubicBezTo>
                    <a:pt x="5287962" y="11112"/>
                    <a:pt x="5534025" y="2897187"/>
                    <a:pt x="5772150" y="2897187"/>
                  </a:cubicBezTo>
                  <a:cubicBezTo>
                    <a:pt x="6010275" y="2897187"/>
                    <a:pt x="6237288" y="11112"/>
                    <a:pt x="6477000" y="11112"/>
                  </a:cubicBezTo>
                  <a:cubicBezTo>
                    <a:pt x="6716712" y="11112"/>
                    <a:pt x="6963568" y="1454149"/>
                    <a:pt x="7210425" y="2897187"/>
                  </a:cubicBezTo>
                </a:path>
              </a:pathLst>
            </a:custGeom>
            <a:ln w="25400">
              <a:solidFill>
                <a:srgbClr val="0000FF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84AAF2E2-84C0-9A2C-7926-2B54C93E983F}"/>
                </a:ext>
              </a:extLst>
            </p:cNvPr>
            <p:cNvSpPr/>
            <p:nvPr/>
          </p:nvSpPr>
          <p:spPr bwMode="auto">
            <a:xfrm>
              <a:off x="970998" y="2708276"/>
              <a:ext cx="1440804" cy="288131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F3406578-2C5C-DE57-6C3B-E931368991FC}"/>
                </a:ext>
              </a:extLst>
            </p:cNvPr>
            <p:cNvSpPr/>
            <p:nvPr/>
          </p:nvSpPr>
          <p:spPr bwMode="auto">
            <a:xfrm>
              <a:off x="6011245" y="2708276"/>
              <a:ext cx="2161205" cy="288131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</p:grpSp>
      <p:sp>
        <p:nvSpPr>
          <p:cNvPr id="29699" name="コンテンツ プレースホルダ 2">
            <a:extLst>
              <a:ext uri="{FF2B5EF4-FFF2-40B4-BE49-F238E27FC236}">
                <a16:creationId xmlns:a16="http://schemas.microsoft.com/office/drawing/2014/main" id="{57BE557D-A2C5-3C3C-733E-0DA6BA488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5111750"/>
          </a:xfrm>
        </p:spPr>
        <p:txBody>
          <a:bodyPr/>
          <a:lstStyle/>
          <a:p>
            <a:r>
              <a:rPr lang="en-US" altLang="ja-JP" sz="2800"/>
              <a:t>Power changes with differential arm length change</a:t>
            </a:r>
            <a:br>
              <a:rPr lang="en-US" altLang="ja-JP" sz="2800"/>
            </a:br>
            <a:r>
              <a:rPr lang="en-US" altLang="ja-JP" sz="2800"/>
              <a:t>(</a:t>
            </a:r>
            <a:r>
              <a:rPr lang="en-US" altLang="ja-JP" sz="2800">
                <a:solidFill>
                  <a:srgbClr val="FF0000"/>
                </a:solidFill>
              </a:rPr>
              <a:t>interference</a:t>
            </a:r>
            <a:r>
              <a:rPr lang="en-US" altLang="ja-JP" sz="2800"/>
              <a:t>)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D8758AC-D298-35E1-41A6-0F62743BE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 of Michelson Interferometer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01" name="スライド番号プレースホルダ 3">
            <a:extLst>
              <a:ext uri="{FF2B5EF4-FFF2-40B4-BE49-F238E27FC236}">
                <a16:creationId xmlns:a16="http://schemas.microsoft.com/office/drawing/2014/main" id="{1C961BA6-1C13-34D4-39ED-7014C5E51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E00084-186D-4B91-BB3F-6339EC396DDB}" type="slidenum">
              <a:rPr lang="ja-JP" altLang="en-US" sz="2000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B255D94B-2B1E-F992-C2F9-D3B29D44C3FC}"/>
              </a:ext>
            </a:extLst>
          </p:cNvPr>
          <p:cNvCxnSpPr/>
          <p:nvPr/>
        </p:nvCxnSpPr>
        <p:spPr>
          <a:xfrm>
            <a:off x="6746875" y="3429000"/>
            <a:ext cx="1928813" cy="0"/>
          </a:xfrm>
          <a:prstGeom prst="line">
            <a:avLst/>
          </a:prstGeom>
          <a:ln w="50800" cap="rnd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6B073AC8-2CC8-D830-87D4-EBC296BCAE5B}"/>
              </a:ext>
            </a:extLst>
          </p:cNvPr>
          <p:cNvCxnSpPr>
            <a:endCxn id="23" idx="2"/>
          </p:cNvCxnSpPr>
          <p:nvPr/>
        </p:nvCxnSpPr>
        <p:spPr>
          <a:xfrm flipH="1" flipV="1">
            <a:off x="7235825" y="2276475"/>
            <a:ext cx="14288" cy="1873250"/>
          </a:xfrm>
          <a:prstGeom prst="line">
            <a:avLst/>
          </a:prstGeom>
          <a:ln w="50800" cap="rnd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6DB383F-AFF8-29C6-86EF-03971660C6CE}"/>
              </a:ext>
            </a:extLst>
          </p:cNvPr>
          <p:cNvSpPr/>
          <p:nvPr/>
        </p:nvSpPr>
        <p:spPr>
          <a:xfrm rot="8100000">
            <a:off x="6991350" y="3363913"/>
            <a:ext cx="719138" cy="215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17" name="フローチャート : 論理積ゲート 160">
            <a:extLst>
              <a:ext uri="{FF2B5EF4-FFF2-40B4-BE49-F238E27FC236}">
                <a16:creationId xmlns:a16="http://schemas.microsoft.com/office/drawing/2014/main" id="{463DA7A2-D859-397B-E4DB-471F85D9C6C9}"/>
              </a:ext>
            </a:extLst>
          </p:cNvPr>
          <p:cNvSpPr/>
          <p:nvPr/>
        </p:nvSpPr>
        <p:spPr bwMode="auto">
          <a:xfrm rot="5400000">
            <a:off x="7034213" y="4149725"/>
            <a:ext cx="431800" cy="431800"/>
          </a:xfrm>
          <a:prstGeom prst="flowChartDelay">
            <a:avLst/>
          </a:prstGeom>
          <a:solidFill>
            <a:srgbClr val="FB11D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ja-JP" altLang="en-US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055B1D8E-CDA4-E374-1BF2-7363B468105F}"/>
              </a:ext>
            </a:extLst>
          </p:cNvPr>
          <p:cNvSpPr/>
          <p:nvPr/>
        </p:nvSpPr>
        <p:spPr>
          <a:xfrm>
            <a:off x="5737225" y="3140075"/>
            <a:ext cx="1008063" cy="576263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ja-JP" sz="2400" dirty="0">
                <a:solidFill>
                  <a:schemeClr val="tx1"/>
                </a:solidFill>
              </a:rPr>
              <a:t>Laser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B3C96A42-B920-90F4-E1C5-58DDE0416C64}"/>
              </a:ext>
            </a:extLst>
          </p:cNvPr>
          <p:cNvSpPr/>
          <p:nvPr/>
        </p:nvSpPr>
        <p:spPr>
          <a:xfrm rot="5400000">
            <a:off x="8424069" y="3320257"/>
            <a:ext cx="720725" cy="2174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DFE66478-E039-B7C6-A59D-D8CB79CCD762}"/>
              </a:ext>
            </a:extLst>
          </p:cNvPr>
          <p:cNvSpPr/>
          <p:nvPr/>
        </p:nvSpPr>
        <p:spPr>
          <a:xfrm>
            <a:off x="6875463" y="2060575"/>
            <a:ext cx="720725" cy="215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C06B704C-9570-9ECB-2749-5D89EE343A98}"/>
              </a:ext>
            </a:extLst>
          </p:cNvPr>
          <p:cNvCxnSpPr/>
          <p:nvPr/>
        </p:nvCxnSpPr>
        <p:spPr>
          <a:xfrm flipH="1" flipV="1">
            <a:off x="250825" y="6308725"/>
            <a:ext cx="50419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E70AF2C4-B388-E9CF-3548-3CDC3031B3FB}"/>
              </a:ext>
            </a:extLst>
          </p:cNvPr>
          <p:cNvCxnSpPr/>
          <p:nvPr/>
        </p:nvCxnSpPr>
        <p:spPr>
          <a:xfrm flipH="1">
            <a:off x="250825" y="2708275"/>
            <a:ext cx="0" cy="360045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1D8D3726-9179-DE8E-9DA0-28D48AB46F0C}"/>
              </a:ext>
            </a:extLst>
          </p:cNvPr>
          <p:cNvCxnSpPr/>
          <p:nvPr/>
        </p:nvCxnSpPr>
        <p:spPr>
          <a:xfrm flipV="1">
            <a:off x="250825" y="3429000"/>
            <a:ext cx="5041900" cy="1588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CF828AFF-55AC-391A-6623-72BE2B549CF6}"/>
              </a:ext>
            </a:extLst>
          </p:cNvPr>
          <p:cNvCxnSpPr/>
          <p:nvPr/>
        </p:nvCxnSpPr>
        <p:spPr>
          <a:xfrm flipH="1">
            <a:off x="1116013" y="3933825"/>
            <a:ext cx="1800225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13" name="図 12" descr="%pptTeX&#10;\begin{document}&#10;\begin{align*}&#10; P_{\rm PD}&#10;\end{align*}&#10;\end{document}">
            <a:extLst>
              <a:ext uri="{FF2B5EF4-FFF2-40B4-BE49-F238E27FC236}">
                <a16:creationId xmlns:a16="http://schemas.microsoft.com/office/drawing/2014/main" id="{EDD377C5-6E00-CE36-76F4-4B3A3EC05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7477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4" name="図 31" descr="%pptTeX&#10;\begin{document}&#10;\begin{align*}&#10; L_-&#10;\end{align*}&#10;\end{document}">
            <a:extLst>
              <a:ext uri="{FF2B5EF4-FFF2-40B4-BE49-F238E27FC236}">
                <a16:creationId xmlns:a16="http://schemas.microsoft.com/office/drawing/2014/main" id="{C3B7F8E7-4D44-770B-3A3A-BA45CE98A0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237288"/>
            <a:ext cx="531812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5" name="図 33" descr="%pptTeX&#10;\begin{document}&#10;\begin{align*}&#10; P_{\rm PD} = \frac{1}{2} P_0 \left( 1 - \cos{\frac{4 \pi L_-}{\lambda}} \right)&#10;\end{align*}&#10;\end{document}">
            <a:extLst>
              <a:ext uri="{FF2B5EF4-FFF2-40B4-BE49-F238E27FC236}">
                <a16:creationId xmlns:a16="http://schemas.microsoft.com/office/drawing/2014/main" id="{BBF4A7C2-E001-684A-F08D-0CBEFDC74D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44675"/>
            <a:ext cx="563245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6" name="図 57" descr="%pptTeX&#10;\begin{document}&#10;\begin{align*}&#10; \frac{\lambda}{2}&#10;\end{align*}&#10;\end{document}">
            <a:extLst>
              <a:ext uri="{FF2B5EF4-FFF2-40B4-BE49-F238E27FC236}">
                <a16:creationId xmlns:a16="http://schemas.microsoft.com/office/drawing/2014/main" id="{1C5C32E9-5000-B315-D0F4-97173E888E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4076700"/>
            <a:ext cx="2730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7" name="図 58" descr="%pptTeX&#10;\begin{document}&#10;\begin{align*}&#10; P_0&#10;\end{align*}&#10;\end{document}">
            <a:extLst>
              <a:ext uri="{FF2B5EF4-FFF2-40B4-BE49-F238E27FC236}">
                <a16:creationId xmlns:a16="http://schemas.microsoft.com/office/drawing/2014/main" id="{EB9F7BD2-5474-D901-8EA8-F09B61E12D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97200"/>
            <a:ext cx="43338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4FA7AB96-4686-33E6-80D3-7707ACE6FCF9}"/>
              </a:ext>
            </a:extLst>
          </p:cNvPr>
          <p:cNvSpPr/>
          <p:nvPr/>
        </p:nvSpPr>
        <p:spPr bwMode="auto">
          <a:xfrm>
            <a:off x="5076825" y="4652963"/>
            <a:ext cx="3959225" cy="129698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Bright fringe in every half wavelength change in differential arm length</a:t>
            </a:r>
            <a:endParaRPr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グループ化 98">
            <a:extLst>
              <a:ext uri="{FF2B5EF4-FFF2-40B4-BE49-F238E27FC236}">
                <a16:creationId xmlns:a16="http://schemas.microsoft.com/office/drawing/2014/main" id="{16716335-EF67-B919-92BC-1589BF8C7305}"/>
              </a:ext>
            </a:extLst>
          </p:cNvPr>
          <p:cNvGrpSpPr>
            <a:grpSpLocks/>
          </p:cNvGrpSpPr>
          <p:nvPr/>
        </p:nvGrpSpPr>
        <p:grpSpPr bwMode="auto">
          <a:xfrm>
            <a:off x="-1549400" y="3429000"/>
            <a:ext cx="8929688" cy="2898775"/>
            <a:chOff x="962025" y="2693988"/>
            <a:chExt cx="7210425" cy="2898775"/>
          </a:xfrm>
        </p:grpSpPr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D92BB236-1841-0BD1-DBCB-F9782C716E4B}"/>
                </a:ext>
              </a:extLst>
            </p:cNvPr>
            <p:cNvSpPr/>
            <p:nvPr/>
          </p:nvSpPr>
          <p:spPr>
            <a:xfrm>
              <a:off x="962025" y="2693988"/>
              <a:ext cx="7210425" cy="2898775"/>
            </a:xfrm>
            <a:custGeom>
              <a:avLst/>
              <a:gdLst>
                <a:gd name="connsiteX0" fmla="*/ 0 w 7210425"/>
                <a:gd name="connsiteY0" fmla="*/ 2887662 h 2898775"/>
                <a:gd name="connsiteX1" fmla="*/ 733425 w 7210425"/>
                <a:gd name="connsiteY1" fmla="*/ 11112 h 2898775"/>
                <a:gd name="connsiteX2" fmla="*/ 1447800 w 7210425"/>
                <a:gd name="connsiteY2" fmla="*/ 2897187 h 2898775"/>
                <a:gd name="connsiteX3" fmla="*/ 2162175 w 7210425"/>
                <a:gd name="connsiteY3" fmla="*/ 1587 h 2898775"/>
                <a:gd name="connsiteX4" fmla="*/ 2876550 w 7210425"/>
                <a:gd name="connsiteY4" fmla="*/ 2887662 h 2898775"/>
                <a:gd name="connsiteX5" fmla="*/ 3600450 w 7210425"/>
                <a:gd name="connsiteY5" fmla="*/ 11112 h 2898775"/>
                <a:gd name="connsiteX6" fmla="*/ 4333875 w 7210425"/>
                <a:gd name="connsiteY6" fmla="*/ 2897187 h 2898775"/>
                <a:gd name="connsiteX7" fmla="*/ 5048250 w 7210425"/>
                <a:gd name="connsiteY7" fmla="*/ 11112 h 2898775"/>
                <a:gd name="connsiteX8" fmla="*/ 5772150 w 7210425"/>
                <a:gd name="connsiteY8" fmla="*/ 2897187 h 2898775"/>
                <a:gd name="connsiteX9" fmla="*/ 6477000 w 7210425"/>
                <a:gd name="connsiteY9" fmla="*/ 11112 h 2898775"/>
                <a:gd name="connsiteX10" fmla="*/ 7210425 w 7210425"/>
                <a:gd name="connsiteY10" fmla="*/ 2897187 h 289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10425" h="2898775">
                  <a:moveTo>
                    <a:pt x="0" y="2887662"/>
                  </a:moveTo>
                  <a:cubicBezTo>
                    <a:pt x="246062" y="1448593"/>
                    <a:pt x="492125" y="9525"/>
                    <a:pt x="733425" y="11112"/>
                  </a:cubicBezTo>
                  <a:cubicBezTo>
                    <a:pt x="974725" y="12699"/>
                    <a:pt x="1209675" y="2898775"/>
                    <a:pt x="1447800" y="2897187"/>
                  </a:cubicBezTo>
                  <a:cubicBezTo>
                    <a:pt x="1685925" y="2895600"/>
                    <a:pt x="1924050" y="3175"/>
                    <a:pt x="2162175" y="1587"/>
                  </a:cubicBezTo>
                  <a:cubicBezTo>
                    <a:pt x="2400300" y="0"/>
                    <a:pt x="2636838" y="2886075"/>
                    <a:pt x="2876550" y="2887662"/>
                  </a:cubicBezTo>
                  <a:cubicBezTo>
                    <a:pt x="3116262" y="2889249"/>
                    <a:pt x="3357563" y="9525"/>
                    <a:pt x="3600450" y="11112"/>
                  </a:cubicBezTo>
                  <a:cubicBezTo>
                    <a:pt x="3843337" y="12699"/>
                    <a:pt x="4092575" y="2897187"/>
                    <a:pt x="4333875" y="2897187"/>
                  </a:cubicBezTo>
                  <a:cubicBezTo>
                    <a:pt x="4575175" y="2897187"/>
                    <a:pt x="4808538" y="11112"/>
                    <a:pt x="5048250" y="11112"/>
                  </a:cubicBezTo>
                  <a:cubicBezTo>
                    <a:pt x="5287962" y="11112"/>
                    <a:pt x="5534025" y="2897187"/>
                    <a:pt x="5772150" y="2897187"/>
                  </a:cubicBezTo>
                  <a:cubicBezTo>
                    <a:pt x="6010275" y="2897187"/>
                    <a:pt x="6237288" y="11112"/>
                    <a:pt x="6477000" y="11112"/>
                  </a:cubicBezTo>
                  <a:cubicBezTo>
                    <a:pt x="6716712" y="11112"/>
                    <a:pt x="6963568" y="1454149"/>
                    <a:pt x="7210425" y="2897187"/>
                  </a:cubicBezTo>
                </a:path>
              </a:pathLst>
            </a:custGeom>
            <a:ln w="25400">
              <a:solidFill>
                <a:srgbClr val="0000FF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30E86190-1E44-567A-A2CF-46B021B125E4}"/>
                </a:ext>
              </a:extLst>
            </p:cNvPr>
            <p:cNvSpPr/>
            <p:nvPr/>
          </p:nvSpPr>
          <p:spPr bwMode="auto">
            <a:xfrm>
              <a:off x="970998" y="2708276"/>
              <a:ext cx="1440804" cy="288131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49DE97B5-35DC-0F79-BDD0-5E886DB32FD4}"/>
                </a:ext>
              </a:extLst>
            </p:cNvPr>
            <p:cNvSpPr/>
            <p:nvPr/>
          </p:nvSpPr>
          <p:spPr bwMode="auto">
            <a:xfrm>
              <a:off x="6011245" y="2708276"/>
              <a:ext cx="2161205" cy="288131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</p:grpSp>
      <p:sp>
        <p:nvSpPr>
          <p:cNvPr id="31747" name="コンテンツ プレースホルダ 2">
            <a:extLst>
              <a:ext uri="{FF2B5EF4-FFF2-40B4-BE49-F238E27FC236}">
                <a16:creationId xmlns:a16="http://schemas.microsoft.com/office/drawing/2014/main" id="{8F09BF77-A6D3-723D-6D0D-CC8AA3C38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2087563"/>
          </a:xfrm>
        </p:spPr>
        <p:txBody>
          <a:bodyPr/>
          <a:lstStyle/>
          <a:p>
            <a:r>
              <a:rPr lang="en-US" altLang="ja-JP" sz="2800"/>
              <a:t>Ratio between power change and length change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6352ACB-40A1-04E7-1330-FE4199A10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 of Michelson Interferometer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9" name="スライド番号プレースホルダ 3">
            <a:extLst>
              <a:ext uri="{FF2B5EF4-FFF2-40B4-BE49-F238E27FC236}">
                <a16:creationId xmlns:a16="http://schemas.microsoft.com/office/drawing/2014/main" id="{FD85CAD7-B3A4-A8F0-FA19-7223BEBA4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159022-D5A3-4D12-A6DC-E93D116FC951}" type="slidenum">
              <a:rPr lang="ja-JP" altLang="en-US" sz="2000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D8CD3663-F80C-4C4B-49B6-AF5948361011}"/>
              </a:ext>
            </a:extLst>
          </p:cNvPr>
          <p:cNvCxnSpPr/>
          <p:nvPr/>
        </p:nvCxnSpPr>
        <p:spPr>
          <a:xfrm flipH="1" flipV="1">
            <a:off x="250825" y="6308725"/>
            <a:ext cx="50419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1FC93D5F-790F-BD1A-6945-C8678BF3A63D}"/>
              </a:ext>
            </a:extLst>
          </p:cNvPr>
          <p:cNvCxnSpPr/>
          <p:nvPr/>
        </p:nvCxnSpPr>
        <p:spPr>
          <a:xfrm flipH="1">
            <a:off x="250825" y="2708275"/>
            <a:ext cx="0" cy="360045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C7A5323F-858D-90E0-550E-B3E4EB8101A8}"/>
              </a:ext>
            </a:extLst>
          </p:cNvPr>
          <p:cNvCxnSpPr/>
          <p:nvPr/>
        </p:nvCxnSpPr>
        <p:spPr>
          <a:xfrm flipV="1">
            <a:off x="250825" y="3429000"/>
            <a:ext cx="5041900" cy="1588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53" name="図 12" descr="%pptTeX&#10;\begin{document}&#10;\begin{align*}&#10; P_{\rm PD}&#10;\end{align*}&#10;\end{document}">
            <a:extLst>
              <a:ext uri="{FF2B5EF4-FFF2-40B4-BE49-F238E27FC236}">
                <a16:creationId xmlns:a16="http://schemas.microsoft.com/office/drawing/2014/main" id="{9C755978-7BD8-7376-A643-0B1D2003F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7477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図 31" descr="%pptTeX&#10;\begin{document}&#10;\begin{align*}&#10; L_-&#10;\end{align*}&#10;\end{document}">
            <a:extLst>
              <a:ext uri="{FF2B5EF4-FFF2-40B4-BE49-F238E27FC236}">
                <a16:creationId xmlns:a16="http://schemas.microsoft.com/office/drawing/2014/main" id="{2F367EBE-F9F8-3B0A-23A2-0C4BF5458B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237288"/>
            <a:ext cx="531812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図 58" descr="%pptTeX&#10;\begin{document}&#10;\begin{align*}&#10; P_0&#10;\end{align*}&#10;\end{document}">
            <a:extLst>
              <a:ext uri="{FF2B5EF4-FFF2-40B4-BE49-F238E27FC236}">
                <a16:creationId xmlns:a16="http://schemas.microsoft.com/office/drawing/2014/main" id="{8053725A-DE3C-7BAE-CA18-DC24C33F3B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97200"/>
            <a:ext cx="43338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円/楕円 83">
            <a:extLst>
              <a:ext uri="{FF2B5EF4-FFF2-40B4-BE49-F238E27FC236}">
                <a16:creationId xmlns:a16="http://schemas.microsoft.com/office/drawing/2014/main" id="{91D878C8-9AC9-FB5B-FDD9-76FC38FBD584}"/>
              </a:ext>
            </a:extLst>
          </p:cNvPr>
          <p:cNvSpPr/>
          <p:nvPr/>
        </p:nvSpPr>
        <p:spPr bwMode="auto">
          <a:xfrm>
            <a:off x="2411413" y="4797425"/>
            <a:ext cx="144462" cy="144463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88324E9A-4188-792F-E92C-C01890868AB2}"/>
              </a:ext>
            </a:extLst>
          </p:cNvPr>
          <p:cNvSpPr/>
          <p:nvPr/>
        </p:nvSpPr>
        <p:spPr bwMode="auto">
          <a:xfrm>
            <a:off x="4915903" y="4869160"/>
            <a:ext cx="4247902" cy="108108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Differential arm length change can be detected from “linear” power change at the photodiode</a:t>
            </a:r>
          </a:p>
        </p:txBody>
      </p: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DBF52B07-5CF5-1B96-9B92-FC4F70C3BE46}"/>
              </a:ext>
            </a:extLst>
          </p:cNvPr>
          <p:cNvCxnSpPr>
            <a:cxnSpLocks/>
          </p:cNvCxnSpPr>
          <p:nvPr/>
        </p:nvCxnSpPr>
        <p:spPr>
          <a:xfrm>
            <a:off x="2555875" y="4868863"/>
            <a:ext cx="2304157" cy="288329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59" name="図 3" descr="%pptTeX&#10;\begin{document}&#10;\begin{align*}&#10; \frac{\partial P_{\rm PD}}{\partial L_-} = \frac{2 \pi P_0}{\lambda} \sin{\frac{4 \pi L_-}{\lambda}}&#10;\end{align*}&#10;\end{document}">
            <a:extLst>
              <a:ext uri="{FF2B5EF4-FFF2-40B4-BE49-F238E27FC236}">
                <a16:creationId xmlns:a16="http://schemas.microsoft.com/office/drawing/2014/main" id="{3D853908-BAA9-C0A5-FDAE-510CF74DFF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557338"/>
            <a:ext cx="4741862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7AF4107D-10EF-9E94-D3A2-40048B429277}"/>
              </a:ext>
            </a:extLst>
          </p:cNvPr>
          <p:cNvCxnSpPr/>
          <p:nvPr/>
        </p:nvCxnSpPr>
        <p:spPr>
          <a:xfrm>
            <a:off x="6746875" y="3429000"/>
            <a:ext cx="1928813" cy="0"/>
          </a:xfrm>
          <a:prstGeom prst="line">
            <a:avLst/>
          </a:prstGeom>
          <a:ln w="50800" cap="rnd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627F6C3F-1E80-9890-C196-FAC5D280EB60}"/>
              </a:ext>
            </a:extLst>
          </p:cNvPr>
          <p:cNvCxnSpPr>
            <a:endCxn id="42" idx="2"/>
          </p:cNvCxnSpPr>
          <p:nvPr/>
        </p:nvCxnSpPr>
        <p:spPr>
          <a:xfrm flipH="1" flipV="1">
            <a:off x="7235825" y="2276475"/>
            <a:ext cx="14288" cy="1873250"/>
          </a:xfrm>
          <a:prstGeom prst="line">
            <a:avLst/>
          </a:prstGeom>
          <a:ln w="50800" cap="rnd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0DD46C3D-3FE5-BADA-F813-F6F397562C4F}"/>
              </a:ext>
            </a:extLst>
          </p:cNvPr>
          <p:cNvSpPr/>
          <p:nvPr/>
        </p:nvSpPr>
        <p:spPr>
          <a:xfrm rot="8100000">
            <a:off x="6991350" y="3363913"/>
            <a:ext cx="719138" cy="215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33" name="フローチャート : 論理積ゲート 160">
            <a:extLst>
              <a:ext uri="{FF2B5EF4-FFF2-40B4-BE49-F238E27FC236}">
                <a16:creationId xmlns:a16="http://schemas.microsoft.com/office/drawing/2014/main" id="{D73A252F-4D87-0CE8-E64D-6579795D78F4}"/>
              </a:ext>
            </a:extLst>
          </p:cNvPr>
          <p:cNvSpPr/>
          <p:nvPr/>
        </p:nvSpPr>
        <p:spPr bwMode="auto">
          <a:xfrm rot="5400000">
            <a:off x="7034213" y="4149725"/>
            <a:ext cx="431800" cy="431800"/>
          </a:xfrm>
          <a:prstGeom prst="flowChartDelay">
            <a:avLst/>
          </a:prstGeom>
          <a:solidFill>
            <a:srgbClr val="FB11D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ja-JP" altLang="en-US" dirty="0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E867A85C-64D3-B35B-2F3B-7F3DF5F0019A}"/>
              </a:ext>
            </a:extLst>
          </p:cNvPr>
          <p:cNvSpPr/>
          <p:nvPr/>
        </p:nvSpPr>
        <p:spPr>
          <a:xfrm>
            <a:off x="5737225" y="3140075"/>
            <a:ext cx="1008063" cy="576263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ja-JP" sz="2400" dirty="0">
                <a:solidFill>
                  <a:schemeClr val="tx1"/>
                </a:solidFill>
              </a:rPr>
              <a:t>Laser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CBF27E35-B399-1402-2E9B-26F58133D1E2}"/>
              </a:ext>
            </a:extLst>
          </p:cNvPr>
          <p:cNvSpPr/>
          <p:nvPr/>
        </p:nvSpPr>
        <p:spPr>
          <a:xfrm rot="5400000">
            <a:off x="8424069" y="3320257"/>
            <a:ext cx="720725" cy="2174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D3DDF4A4-5243-4B0F-37CC-88B265C62CA3}"/>
              </a:ext>
            </a:extLst>
          </p:cNvPr>
          <p:cNvSpPr/>
          <p:nvPr/>
        </p:nvSpPr>
        <p:spPr>
          <a:xfrm>
            <a:off x="6875463" y="2060575"/>
            <a:ext cx="720725" cy="215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10" descr="http://gwdoc.icrr.u-tokyo.ac.jp/DocDB/0011/G1201128/001/GW_illustration_CG_KAGAYA.png">
            <a:extLst>
              <a:ext uri="{FF2B5EF4-FFF2-40B4-BE49-F238E27FC236}">
                <a16:creationId xmlns:a16="http://schemas.microsoft.com/office/drawing/2014/main" id="{A4D01ACD-40DE-6083-9CA5-75DDCAE969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5373" name="スライド番号プレースホルダ 3">
            <a:extLst>
              <a:ext uri="{FF2B5EF4-FFF2-40B4-BE49-F238E27FC236}">
                <a16:creationId xmlns:a16="http://schemas.microsoft.com/office/drawing/2014/main" id="{20D6D67B-B4A0-0CF4-1E58-A238D0706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A0097D-887E-41F1-868F-93C3A57C1FFC}" type="slidenum">
              <a:rPr lang="ja-JP" altLang="en-US" sz="2000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AFD9E3A4-CDA8-A11D-8990-241098B5A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 System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75" name="コンテンツ プレースホルダ 2">
            <a:extLst>
              <a:ext uri="{FF2B5EF4-FFF2-40B4-BE49-F238E27FC236}">
                <a16:creationId xmlns:a16="http://schemas.microsoft.com/office/drawing/2014/main" id="{0BF0BB5D-4D7E-EEC6-5E13-8C996AF6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57626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System that has linear input and output relations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C3D91F7-4565-1DF3-B9BD-1D58012B6CCB}"/>
              </a:ext>
            </a:extLst>
          </p:cNvPr>
          <p:cNvSpPr txBox="1"/>
          <p:nvPr/>
        </p:nvSpPr>
        <p:spPr>
          <a:xfrm>
            <a:off x="3131840" y="1988840"/>
            <a:ext cx="2880320" cy="115212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kumimoji="1" lang="en-US" altLang="ja-JP" sz="3200" dirty="0">
                <a:latin typeface="+mj-lt"/>
              </a:rPr>
              <a:t>Linear System</a:t>
            </a:r>
          </a:p>
          <a:p>
            <a:pPr algn="ctr"/>
            <a:endParaRPr kumimoji="1" lang="ja-JP" altLang="en-US" sz="3200" dirty="0">
              <a:latin typeface="+mj-lt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4BFD20D6-9A8A-2FD4-A028-ECF6DF099F4A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971600" y="2564904"/>
            <a:ext cx="216024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46490291-18EF-0964-1E57-E4072C9321F2}"/>
              </a:ext>
            </a:extLst>
          </p:cNvPr>
          <p:cNvCxnSpPr>
            <a:cxnSpLocks/>
          </p:cNvCxnSpPr>
          <p:nvPr/>
        </p:nvCxnSpPr>
        <p:spPr>
          <a:xfrm flipH="1">
            <a:off x="6012160" y="2564904"/>
            <a:ext cx="216024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5237582-1D38-0839-E1C4-0D9C56F85126}"/>
              </a:ext>
            </a:extLst>
          </p:cNvPr>
          <p:cNvSpPr/>
          <p:nvPr/>
        </p:nvSpPr>
        <p:spPr bwMode="auto">
          <a:xfrm>
            <a:off x="971600" y="2132856"/>
            <a:ext cx="1279437" cy="3610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Input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700BD4E-54CC-C4D4-AB3E-816DC9D579FD}"/>
              </a:ext>
            </a:extLst>
          </p:cNvPr>
          <p:cNvSpPr/>
          <p:nvPr/>
        </p:nvSpPr>
        <p:spPr bwMode="auto">
          <a:xfrm>
            <a:off x="6228184" y="2132856"/>
            <a:ext cx="1279437" cy="3610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Output</a:t>
            </a:r>
          </a:p>
        </p:txBody>
      </p:sp>
      <p:pic>
        <p:nvPicPr>
          <p:cNvPr id="29" name="図 28" descr="%pptTeX&#10;\begin{document}&#10;\begin{align*}&#10; L_- (t)&#10;\end{align*}&#10;\end{document}">
            <a:extLst>
              <a:ext uri="{FF2B5EF4-FFF2-40B4-BE49-F238E27FC236}">
                <a16:creationId xmlns:a16="http://schemas.microsoft.com/office/drawing/2014/main" id="{65D2DC2F-8A26-7674-F4A0-E017CE65D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708920"/>
            <a:ext cx="1168402" cy="524756"/>
          </a:xfrm>
          <a:prstGeom prst="rect">
            <a:avLst/>
          </a:prstGeom>
        </p:spPr>
      </p:pic>
      <p:pic>
        <p:nvPicPr>
          <p:cNvPr id="34" name="図 33" descr="%pptTeX&#10;\begin{document}&#10;\begin{align*}&#10; P_{\rm PD} (t)&#10;\end{align*}&#10;\end{document}">
            <a:extLst>
              <a:ext uri="{FF2B5EF4-FFF2-40B4-BE49-F238E27FC236}">
                <a16:creationId xmlns:a16="http://schemas.microsoft.com/office/drawing/2014/main" id="{9A105E51-1406-53C7-68AE-2EFCC6463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5" y="2708920"/>
            <a:ext cx="1395933" cy="524756"/>
          </a:xfrm>
          <a:prstGeom prst="rect">
            <a:avLst/>
          </a:prstGeom>
        </p:spPr>
      </p:pic>
      <p:pic>
        <p:nvPicPr>
          <p:cNvPr id="49" name="図 48" descr="%pptTeX&#10;\begin{document}&#10;\begin{align*}&#10; a L_- (t)&#10;\end{align*}&#10;\end{document}">
            <a:extLst>
              <a:ext uri="{FF2B5EF4-FFF2-40B4-BE49-F238E27FC236}">
                <a16:creationId xmlns:a16="http://schemas.microsoft.com/office/drawing/2014/main" id="{479B0A3E-B104-E2B8-8399-DE8D16136B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9" y="3408300"/>
            <a:ext cx="1438979" cy="524756"/>
          </a:xfrm>
          <a:prstGeom prst="rect">
            <a:avLst/>
          </a:prstGeom>
        </p:spPr>
      </p:pic>
      <p:pic>
        <p:nvPicPr>
          <p:cNvPr id="51" name="図 50" descr="%pptTeX&#10;\begin{document}&#10;\begin{align*}&#10; a P_{\rm PD} (t)&#10;\end{align*}&#10;\end{document}">
            <a:extLst>
              <a:ext uri="{FF2B5EF4-FFF2-40B4-BE49-F238E27FC236}">
                <a16:creationId xmlns:a16="http://schemas.microsoft.com/office/drawing/2014/main" id="{9111FDA8-55B3-96B8-BF22-1D3702C58A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8185" y="3408300"/>
            <a:ext cx="1666510" cy="524756"/>
          </a:xfrm>
          <a:prstGeom prst="rect">
            <a:avLst/>
          </a:prstGeom>
        </p:spPr>
      </p:pic>
      <p:pic>
        <p:nvPicPr>
          <p:cNvPr id="53" name="図 52" descr="%pptTeX&#10;\begin{document}&#10;\begin{align*}&#10; L_{-} + L_{\rm seis} (t)&#10;\end{align*}&#10;\end{document}">
            <a:extLst>
              <a:ext uri="{FF2B5EF4-FFF2-40B4-BE49-F238E27FC236}">
                <a16:creationId xmlns:a16="http://schemas.microsoft.com/office/drawing/2014/main" id="{A7CC20E4-CF92-0A2C-02BB-A501BD5754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560" y="4149080"/>
            <a:ext cx="2728321" cy="524756"/>
          </a:xfrm>
          <a:prstGeom prst="rect">
            <a:avLst/>
          </a:prstGeom>
        </p:spPr>
      </p:pic>
      <p:pic>
        <p:nvPicPr>
          <p:cNvPr id="55" name="図 54" descr="%pptTeX&#10;\begin{document}&#10;\begin{align*}&#10; P_{\rm PD} (t) + P_{\rm seis} (t)&#10;\end{align*}&#10;\end{document}">
            <a:extLst>
              <a:ext uri="{FF2B5EF4-FFF2-40B4-BE49-F238E27FC236}">
                <a16:creationId xmlns:a16="http://schemas.microsoft.com/office/drawing/2014/main" id="{6489EFEB-5660-D33C-22C0-C82FE1E8AD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0072" y="4149080"/>
            <a:ext cx="3519555" cy="524756"/>
          </a:xfrm>
          <a:prstGeom prst="rect">
            <a:avLst/>
          </a:prstGeom>
        </p:spPr>
      </p:pic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BDB3AC22-7835-D7E7-B62C-4F8B52E005B0}"/>
              </a:ext>
            </a:extLst>
          </p:cNvPr>
          <p:cNvSpPr/>
          <p:nvPr/>
        </p:nvSpPr>
        <p:spPr bwMode="auto">
          <a:xfrm>
            <a:off x="3563888" y="4221088"/>
            <a:ext cx="1783493" cy="28899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Additivity</a:t>
            </a: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3B380D1A-216D-5DBD-6E79-0AD1C2B9DFF0}"/>
              </a:ext>
            </a:extLst>
          </p:cNvPr>
          <p:cNvSpPr/>
          <p:nvPr/>
        </p:nvSpPr>
        <p:spPr bwMode="auto">
          <a:xfrm>
            <a:off x="3436579" y="3501008"/>
            <a:ext cx="2215541" cy="28899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Homogeneity</a:t>
            </a:r>
          </a:p>
        </p:txBody>
      </p:sp>
    </p:spTree>
    <p:extLst>
      <p:ext uri="{BB962C8B-B14F-4D97-AF65-F5344CB8AC3E}">
        <p14:creationId xmlns:p14="http://schemas.microsoft.com/office/powerpoint/2010/main" val="1372652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10" descr="http://gwdoc.icrr.u-tokyo.ac.jp/DocDB/0011/G1201128/001/GW_illustration_CG_KAGAYA.png">
            <a:extLst>
              <a:ext uri="{FF2B5EF4-FFF2-40B4-BE49-F238E27FC236}">
                <a16:creationId xmlns:a16="http://schemas.microsoft.com/office/drawing/2014/main" id="{A4D01ACD-40DE-6083-9CA5-75DDCAE969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5373" name="スライド番号プレースホルダ 3">
            <a:extLst>
              <a:ext uri="{FF2B5EF4-FFF2-40B4-BE49-F238E27FC236}">
                <a16:creationId xmlns:a16="http://schemas.microsoft.com/office/drawing/2014/main" id="{20D6D67B-B4A0-0CF4-1E58-A238D0706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A0097D-887E-41F1-868F-93C3A57C1FFC}" type="slidenum">
              <a:rPr lang="ja-JP" altLang="en-US" sz="2000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AFD9E3A4-CDA8-A11D-8990-241098B5A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Fourier Transform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75" name="コンテンツ プレースホルダ 2">
            <a:extLst>
              <a:ext uri="{FF2B5EF4-FFF2-40B4-BE49-F238E27FC236}">
                <a16:creationId xmlns:a16="http://schemas.microsoft.com/office/drawing/2014/main" id="{0BF0BB5D-4D7E-EEC6-5E13-8C996AF6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57626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Handy to think in frequency domain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C3D91F7-4565-1DF3-B9BD-1D58012B6CCB}"/>
              </a:ext>
            </a:extLst>
          </p:cNvPr>
          <p:cNvSpPr txBox="1"/>
          <p:nvPr/>
        </p:nvSpPr>
        <p:spPr>
          <a:xfrm>
            <a:off x="3131840" y="1988840"/>
            <a:ext cx="2880320" cy="115212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kumimoji="1" lang="en-US" altLang="ja-JP" sz="3200" dirty="0">
                <a:latin typeface="+mj-lt"/>
              </a:rPr>
              <a:t>Linear System</a:t>
            </a:r>
          </a:p>
          <a:p>
            <a:pPr algn="ctr"/>
            <a:endParaRPr kumimoji="1" lang="ja-JP" altLang="en-US" sz="3200" dirty="0">
              <a:latin typeface="+mj-lt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4BFD20D6-9A8A-2FD4-A028-ECF6DF099F4A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971600" y="2564904"/>
            <a:ext cx="216024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46490291-18EF-0964-1E57-E4072C9321F2}"/>
              </a:ext>
            </a:extLst>
          </p:cNvPr>
          <p:cNvCxnSpPr>
            <a:cxnSpLocks/>
          </p:cNvCxnSpPr>
          <p:nvPr/>
        </p:nvCxnSpPr>
        <p:spPr>
          <a:xfrm flipH="1">
            <a:off x="6012160" y="2564904"/>
            <a:ext cx="216024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5237582-1D38-0839-E1C4-0D9C56F85126}"/>
              </a:ext>
            </a:extLst>
          </p:cNvPr>
          <p:cNvSpPr/>
          <p:nvPr/>
        </p:nvSpPr>
        <p:spPr bwMode="auto">
          <a:xfrm>
            <a:off x="971600" y="2132856"/>
            <a:ext cx="1279437" cy="3610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Input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700BD4E-54CC-C4D4-AB3E-816DC9D579FD}"/>
              </a:ext>
            </a:extLst>
          </p:cNvPr>
          <p:cNvSpPr/>
          <p:nvPr/>
        </p:nvSpPr>
        <p:spPr bwMode="auto">
          <a:xfrm>
            <a:off x="6228184" y="2132856"/>
            <a:ext cx="1279437" cy="3610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Output</a:t>
            </a:r>
          </a:p>
        </p:txBody>
      </p:sp>
      <p:pic>
        <p:nvPicPr>
          <p:cNvPr id="3" name="図 2" descr="%pptTeX&#10;\begin{document}&#10;\begin{align*}&#10; x (t)&#10;\end{align*}&#10;\end{document}">
            <a:extLst>
              <a:ext uri="{FF2B5EF4-FFF2-40B4-BE49-F238E27FC236}">
                <a16:creationId xmlns:a16="http://schemas.microsoft.com/office/drawing/2014/main" id="{AA7BF6E8-AB60-B91A-FE5C-D6BA120B2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708920"/>
            <a:ext cx="809682" cy="524756"/>
          </a:xfrm>
          <a:prstGeom prst="rect">
            <a:avLst/>
          </a:prstGeom>
        </p:spPr>
      </p:pic>
      <p:pic>
        <p:nvPicPr>
          <p:cNvPr id="6" name="図 5" descr="%pptTeX&#10;\begin{document}&#10;\begin{align*}&#10; y (t)&#10;\end{align*}&#10;\end{document}">
            <a:extLst>
              <a:ext uri="{FF2B5EF4-FFF2-40B4-BE49-F238E27FC236}">
                <a16:creationId xmlns:a16="http://schemas.microsoft.com/office/drawing/2014/main" id="{4311B75A-A7A2-85DF-07AF-32C8C2D65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1170" y="2708920"/>
            <a:ext cx="787134" cy="524756"/>
          </a:xfrm>
          <a:prstGeom prst="rect">
            <a:avLst/>
          </a:prstGeom>
        </p:spPr>
      </p:pic>
      <p:pic>
        <p:nvPicPr>
          <p:cNvPr id="9" name="図 8" descr="%pptTeX&#10;\begin{document}&#10;\begin{align*}&#10; X (\omega)&#10;\end{align*}&#10;\end{document}">
            <a:extLst>
              <a:ext uri="{FF2B5EF4-FFF2-40B4-BE49-F238E27FC236}">
                <a16:creationId xmlns:a16="http://schemas.microsoft.com/office/drawing/2014/main" id="{C70D72FF-2DFE-6A98-60D9-5B472FD31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24" y="3408300"/>
            <a:ext cx="1137654" cy="524756"/>
          </a:xfrm>
          <a:prstGeom prst="rect">
            <a:avLst/>
          </a:prstGeom>
        </p:spPr>
      </p:pic>
      <p:pic>
        <p:nvPicPr>
          <p:cNvPr id="15" name="図 14" descr="%pptTeX&#10;\begin{document}&#10;\begin{align*}&#10; Y(\omega)&#10;\end{align*}&#10;\end{document}">
            <a:extLst>
              <a:ext uri="{FF2B5EF4-FFF2-40B4-BE49-F238E27FC236}">
                <a16:creationId xmlns:a16="http://schemas.microsoft.com/office/drawing/2014/main" id="{4D81B2FF-260E-03A4-55BF-CFE7691D4F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192" y="3408300"/>
            <a:ext cx="1080259" cy="524756"/>
          </a:xfrm>
          <a:prstGeom prst="rect">
            <a:avLst/>
          </a:prstGeom>
        </p:spPr>
      </p:pic>
      <p:pic>
        <p:nvPicPr>
          <p:cNvPr id="18" name="図 17" descr="%pptTeX&#10;\begin{document}&#10;\begin{align*}&#10;X(\omega) &amp; =  \int_{-\infty}^{\infty}x(t)\mathrm{e}&#10;^{-\mathrm{i}\omega t}\mathrm{d} t \\&#10;x(t) &amp; =  \frac{1}{2\pi}\int_{-\infty}^{\infty}X(\omega)\mathrm{e}&#10;^{\mathrm{i}\omega t}\mathrm{d} \omega&#10;\end{align*}&#10;\end{document}">
            <a:extLst>
              <a:ext uri="{FF2B5EF4-FFF2-40B4-BE49-F238E27FC236}">
                <a16:creationId xmlns:a16="http://schemas.microsoft.com/office/drawing/2014/main" id="{7A7A054E-13DB-39BF-BB05-F1092A8807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608" y="4437112"/>
            <a:ext cx="5023472" cy="2117675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CAED6-5C47-E370-84B3-50185B24C5DE}"/>
              </a:ext>
            </a:extLst>
          </p:cNvPr>
          <p:cNvSpPr txBox="1"/>
          <p:nvPr/>
        </p:nvSpPr>
        <p:spPr>
          <a:xfrm>
            <a:off x="899592" y="4365104"/>
            <a:ext cx="5256584" cy="2304256"/>
          </a:xfrm>
          <a:prstGeom prst="rect">
            <a:avLst/>
          </a:prstGeom>
          <a:noFill/>
          <a:ln w="25400">
            <a:solidFill>
              <a:srgbClr val="FF00FF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7932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4D4C12-11AD-4ACD-C861-B422FFDCB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Topics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スライド番号プレースホルダ 3">
            <a:extLst>
              <a:ext uri="{FF2B5EF4-FFF2-40B4-BE49-F238E27FC236}">
                <a16:creationId xmlns:a16="http://schemas.microsoft.com/office/drawing/2014/main" id="{72DFD077-B811-F875-BD4A-BAB3B6779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1B4A94-23B1-4A00-9ACB-FE0B389386C2}" type="slidenum">
              <a:rPr lang="ja-JP" altLang="en-US" sz="20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ja-JP" altLang="en-US" sz="2000">
              <a:solidFill>
                <a:srgbClr val="898989"/>
              </a:solidFill>
            </a:endParaRPr>
          </a:p>
        </p:txBody>
      </p:sp>
      <p:sp>
        <p:nvSpPr>
          <p:cNvPr id="7172" name="コンテンツ プレースホルダ 2">
            <a:extLst>
              <a:ext uri="{FF2B5EF4-FFF2-40B4-BE49-F238E27FC236}">
                <a16:creationId xmlns:a16="http://schemas.microsoft.com/office/drawing/2014/main" id="{0CDF5445-CFFE-78E8-6174-7669E1B62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2879725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b="1" dirty="0"/>
              <a:t>Michelson interferometer</a:t>
            </a:r>
          </a:p>
          <a:p>
            <a:pPr>
              <a:buClr>
                <a:schemeClr val="tx1"/>
              </a:buClr>
            </a:pPr>
            <a:r>
              <a:rPr lang="en-US" altLang="ja-JP" sz="2800" b="1" dirty="0"/>
              <a:t>Linear system</a:t>
            </a:r>
          </a:p>
          <a:p>
            <a:pPr>
              <a:buClr>
                <a:schemeClr val="tx1"/>
              </a:buClr>
            </a:pPr>
            <a:r>
              <a:rPr lang="en-US" altLang="ja-JP" sz="2800" b="1" dirty="0"/>
              <a:t>Power spectrum</a:t>
            </a:r>
          </a:p>
          <a:p>
            <a:pPr>
              <a:buClr>
                <a:schemeClr val="tx1"/>
              </a:buClr>
            </a:pPr>
            <a:r>
              <a:rPr lang="en-US" altLang="ja-JP" sz="2800" b="1" dirty="0"/>
              <a:t>Transfer function</a:t>
            </a:r>
          </a:p>
          <a:p>
            <a:pPr>
              <a:buClr>
                <a:schemeClr val="tx1"/>
              </a:buClr>
            </a:pPr>
            <a:r>
              <a:rPr lang="en-US" altLang="ja-JP" sz="2800" b="1" dirty="0"/>
              <a:t>Feedback system</a:t>
            </a:r>
          </a:p>
          <a:p>
            <a:pPr>
              <a:buClr>
                <a:schemeClr val="tx1"/>
              </a:buClr>
            </a:pPr>
            <a:r>
              <a:rPr lang="en-US" altLang="ja-JP" sz="2800" b="1" dirty="0"/>
              <a:t>Quantum noise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1CDC1EF-8D66-5DA3-9AB4-C1FD28FF2512}"/>
              </a:ext>
            </a:extLst>
          </p:cNvPr>
          <p:cNvSpPr/>
          <p:nvPr/>
        </p:nvSpPr>
        <p:spPr>
          <a:xfrm>
            <a:off x="7019925" y="4149725"/>
            <a:ext cx="1944688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eaLnBrk="1" hangingPunct="1">
              <a:defRPr/>
            </a:pPr>
            <a:endParaRPr lang="en-US" altLang="ja-JP" dirty="0">
              <a:solidFill>
                <a:srgbClr val="FF0000"/>
              </a:solidFill>
            </a:endParaRPr>
          </a:p>
        </p:txBody>
      </p:sp>
      <p:pic>
        <p:nvPicPr>
          <p:cNvPr id="2050" name="Picture 2" descr="judy horacek - Cartoon No. 3 for Science Week. Science is... | Facebook">
            <a:extLst>
              <a:ext uri="{FF2B5EF4-FFF2-40B4-BE49-F238E27FC236}">
                <a16:creationId xmlns:a16="http://schemas.microsoft.com/office/drawing/2014/main" id="{AFF052C6-B41F-E49D-2213-9A003C8D6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32856"/>
            <a:ext cx="4015333" cy="401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10" descr="http://gwdoc.icrr.u-tokyo.ac.jp/DocDB/0011/G1201128/001/GW_illustration_CG_KAGAYA.png">
            <a:extLst>
              <a:ext uri="{FF2B5EF4-FFF2-40B4-BE49-F238E27FC236}">
                <a16:creationId xmlns:a16="http://schemas.microsoft.com/office/drawing/2014/main" id="{A4D01ACD-40DE-6083-9CA5-75DDCAE969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5373" name="スライド番号プレースホルダ 3">
            <a:extLst>
              <a:ext uri="{FF2B5EF4-FFF2-40B4-BE49-F238E27FC236}">
                <a16:creationId xmlns:a16="http://schemas.microsoft.com/office/drawing/2014/main" id="{20D6D67B-B4A0-0CF4-1E58-A238D0706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A0097D-887E-41F1-868F-93C3A57C1FFC}" type="slidenum">
              <a:rPr lang="ja-JP" altLang="en-US" sz="2000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AFD9E3A4-CDA8-A11D-8990-241098B5A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Spectrum Density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75" name="コンテンツ プレースホルダ 2">
            <a:extLst>
              <a:ext uri="{FF2B5EF4-FFF2-40B4-BE49-F238E27FC236}">
                <a16:creationId xmlns:a16="http://schemas.microsoft.com/office/drawing/2014/main" id="{0BF0BB5D-4D7E-EEC6-5E13-8C996AF6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57626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Handy to think in frequency domain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C3D91F7-4565-1DF3-B9BD-1D58012B6CCB}"/>
              </a:ext>
            </a:extLst>
          </p:cNvPr>
          <p:cNvSpPr txBox="1"/>
          <p:nvPr/>
        </p:nvSpPr>
        <p:spPr>
          <a:xfrm>
            <a:off x="3131840" y="1988840"/>
            <a:ext cx="2880320" cy="115212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kumimoji="1" lang="en-US" altLang="ja-JP" sz="3200" dirty="0">
                <a:latin typeface="+mj-lt"/>
              </a:rPr>
              <a:t>Linear System</a:t>
            </a:r>
          </a:p>
          <a:p>
            <a:pPr algn="ctr"/>
            <a:endParaRPr kumimoji="1" lang="ja-JP" altLang="en-US" sz="3200" dirty="0">
              <a:latin typeface="+mj-lt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4BFD20D6-9A8A-2FD4-A028-ECF6DF099F4A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971600" y="2564904"/>
            <a:ext cx="216024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46490291-18EF-0964-1E57-E4072C9321F2}"/>
              </a:ext>
            </a:extLst>
          </p:cNvPr>
          <p:cNvCxnSpPr>
            <a:cxnSpLocks/>
          </p:cNvCxnSpPr>
          <p:nvPr/>
        </p:nvCxnSpPr>
        <p:spPr>
          <a:xfrm flipH="1">
            <a:off x="6012160" y="2564904"/>
            <a:ext cx="216024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5237582-1D38-0839-E1C4-0D9C56F85126}"/>
              </a:ext>
            </a:extLst>
          </p:cNvPr>
          <p:cNvSpPr/>
          <p:nvPr/>
        </p:nvSpPr>
        <p:spPr bwMode="auto">
          <a:xfrm>
            <a:off x="971600" y="2132856"/>
            <a:ext cx="1279437" cy="3610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Input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700BD4E-54CC-C4D4-AB3E-816DC9D579FD}"/>
              </a:ext>
            </a:extLst>
          </p:cNvPr>
          <p:cNvSpPr/>
          <p:nvPr/>
        </p:nvSpPr>
        <p:spPr bwMode="auto">
          <a:xfrm>
            <a:off x="6228184" y="2132856"/>
            <a:ext cx="1279437" cy="3610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Output</a:t>
            </a:r>
          </a:p>
        </p:txBody>
      </p:sp>
      <p:pic>
        <p:nvPicPr>
          <p:cNvPr id="3" name="図 2" descr="%pptTeX&#10;\begin{document}&#10;\begin{align*}&#10; x (t)&#10;\end{align*}&#10;\end{document}">
            <a:extLst>
              <a:ext uri="{FF2B5EF4-FFF2-40B4-BE49-F238E27FC236}">
                <a16:creationId xmlns:a16="http://schemas.microsoft.com/office/drawing/2014/main" id="{AA7BF6E8-AB60-B91A-FE5C-D6BA120B2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708920"/>
            <a:ext cx="809682" cy="524756"/>
          </a:xfrm>
          <a:prstGeom prst="rect">
            <a:avLst/>
          </a:prstGeom>
        </p:spPr>
      </p:pic>
      <p:pic>
        <p:nvPicPr>
          <p:cNvPr id="6" name="図 5" descr="%pptTeX&#10;\begin{document}&#10;\begin{align*}&#10; y (t)&#10;\end{align*}&#10;\end{document}">
            <a:extLst>
              <a:ext uri="{FF2B5EF4-FFF2-40B4-BE49-F238E27FC236}">
                <a16:creationId xmlns:a16="http://schemas.microsoft.com/office/drawing/2014/main" id="{4311B75A-A7A2-85DF-07AF-32C8C2D65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1170" y="2708920"/>
            <a:ext cx="787134" cy="524756"/>
          </a:xfrm>
          <a:prstGeom prst="rect">
            <a:avLst/>
          </a:prstGeom>
        </p:spPr>
      </p:pic>
      <p:pic>
        <p:nvPicPr>
          <p:cNvPr id="9" name="図 8" descr="%pptTeX&#10;\begin{document}&#10;\begin{align*}&#10; X (\omega)&#10;\end{align*}&#10;\end{document}">
            <a:extLst>
              <a:ext uri="{FF2B5EF4-FFF2-40B4-BE49-F238E27FC236}">
                <a16:creationId xmlns:a16="http://schemas.microsoft.com/office/drawing/2014/main" id="{C70D72FF-2DFE-6A98-60D9-5B472FD31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24" y="3408300"/>
            <a:ext cx="1137654" cy="524756"/>
          </a:xfrm>
          <a:prstGeom prst="rect">
            <a:avLst/>
          </a:prstGeom>
        </p:spPr>
      </p:pic>
      <p:pic>
        <p:nvPicPr>
          <p:cNvPr id="15" name="図 14" descr="%pptTeX&#10;\begin{document}&#10;\begin{align*}&#10; Y(\omega)&#10;\end{align*}&#10;\end{document}">
            <a:extLst>
              <a:ext uri="{FF2B5EF4-FFF2-40B4-BE49-F238E27FC236}">
                <a16:creationId xmlns:a16="http://schemas.microsoft.com/office/drawing/2014/main" id="{4D81B2FF-260E-03A4-55BF-CFE7691D4F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192" y="3408300"/>
            <a:ext cx="1080259" cy="524756"/>
          </a:xfrm>
          <a:prstGeom prst="rect">
            <a:avLst/>
          </a:prstGeom>
        </p:spPr>
      </p:pic>
      <p:pic>
        <p:nvPicPr>
          <p:cNvPr id="10" name="図 9" descr="%pptTeX&#10;\begin{document}&#10;\begin{align*}&#10; S_{x} (\omega)&#10;\end{align*}&#10;\end{document}">
            <a:extLst>
              <a:ext uri="{FF2B5EF4-FFF2-40B4-BE49-F238E27FC236}">
                <a16:creationId xmlns:a16="http://schemas.microsoft.com/office/drawing/2014/main" id="{6504C122-54AB-3F42-B68B-9F8DCE69E0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7624" y="4005064"/>
            <a:ext cx="1203248" cy="524756"/>
          </a:xfrm>
          <a:prstGeom prst="rect">
            <a:avLst/>
          </a:prstGeom>
        </p:spPr>
      </p:pic>
      <p:pic>
        <p:nvPicPr>
          <p:cNvPr id="17" name="図 16" descr="%pptTeX&#10;\begin{document}&#10;\begin{align*}&#10; S_{y} (\omega)&#10;\end{align*}&#10;\end{document}">
            <a:extLst>
              <a:ext uri="{FF2B5EF4-FFF2-40B4-BE49-F238E27FC236}">
                <a16:creationId xmlns:a16="http://schemas.microsoft.com/office/drawing/2014/main" id="{58EECDDD-0D1F-27FC-EA54-3BCF3CB13D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0192" y="4005065"/>
            <a:ext cx="1190950" cy="543205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E850306-D831-0D83-EB95-830E20F0DFC5}"/>
              </a:ext>
            </a:extLst>
          </p:cNvPr>
          <p:cNvSpPr/>
          <p:nvPr/>
        </p:nvSpPr>
        <p:spPr bwMode="auto">
          <a:xfrm>
            <a:off x="2267744" y="2924944"/>
            <a:ext cx="792088" cy="3610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[m]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D5FC370-F3CA-503B-EBDE-787443BFB0ED}"/>
              </a:ext>
            </a:extLst>
          </p:cNvPr>
          <p:cNvSpPr/>
          <p:nvPr/>
        </p:nvSpPr>
        <p:spPr bwMode="auto">
          <a:xfrm>
            <a:off x="7308304" y="2924944"/>
            <a:ext cx="864096" cy="3610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[W]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1148B89F-2A64-B69B-C27D-E454A02C7DDA}"/>
              </a:ext>
            </a:extLst>
          </p:cNvPr>
          <p:cNvSpPr/>
          <p:nvPr/>
        </p:nvSpPr>
        <p:spPr bwMode="auto">
          <a:xfrm>
            <a:off x="2339752" y="4168813"/>
            <a:ext cx="2088232" cy="3610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[m</a:t>
            </a:r>
            <a:r>
              <a:rPr lang="en-US" altLang="ja-JP" sz="2400" baseline="30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/Hz]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7078698D-49BA-C115-6EAC-86DDF11DACE8}"/>
              </a:ext>
            </a:extLst>
          </p:cNvPr>
          <p:cNvSpPr/>
          <p:nvPr/>
        </p:nvSpPr>
        <p:spPr bwMode="auto">
          <a:xfrm>
            <a:off x="7524328" y="4169780"/>
            <a:ext cx="1440160" cy="3610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[W</a:t>
            </a:r>
            <a:r>
              <a:rPr lang="en-US" altLang="ja-JP" sz="2400" baseline="30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/Hz]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C2CF846-29D9-873C-35AA-75224E5332FF}"/>
              </a:ext>
            </a:extLst>
          </p:cNvPr>
          <p:cNvSpPr/>
          <p:nvPr/>
        </p:nvSpPr>
        <p:spPr bwMode="auto">
          <a:xfrm>
            <a:off x="2339752" y="4870443"/>
            <a:ext cx="2088232" cy="3610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[m/</a:t>
            </a:r>
            <a:r>
              <a:rPr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√</a:t>
            </a: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Hz]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0C7A9741-BBCF-EAB2-72CE-ECC6A47342C8}"/>
              </a:ext>
            </a:extLst>
          </p:cNvPr>
          <p:cNvSpPr/>
          <p:nvPr/>
        </p:nvSpPr>
        <p:spPr bwMode="auto">
          <a:xfrm>
            <a:off x="7524328" y="4871410"/>
            <a:ext cx="1619672" cy="3610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[W/</a:t>
            </a:r>
            <a:r>
              <a:rPr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√</a:t>
            </a: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Hz]</a:t>
            </a:r>
          </a:p>
        </p:txBody>
      </p:sp>
      <p:pic>
        <p:nvPicPr>
          <p:cNvPr id="29" name="図 28" descr="%pptTeX&#10;\begin{document}&#10;\begin{align*}&#10; \sqrt{S_{x}} (\omega)&#10;\end{align*}&#10;\end{document}">
            <a:extLst>
              <a:ext uri="{FF2B5EF4-FFF2-40B4-BE49-F238E27FC236}">
                <a16:creationId xmlns:a16="http://schemas.microsoft.com/office/drawing/2014/main" id="{FE1589C7-B62E-3961-1EF6-4B8AC6D709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568" y="4614453"/>
            <a:ext cx="1697256" cy="635447"/>
          </a:xfrm>
          <a:prstGeom prst="rect">
            <a:avLst/>
          </a:prstGeom>
        </p:spPr>
      </p:pic>
      <p:pic>
        <p:nvPicPr>
          <p:cNvPr id="31" name="図 30" descr="%pptTeX&#10;\begin{document}&#10;\begin{align*}&#10; \sqrt{S_{y}} (\omega)&#10;\end{align*}&#10;\end{document}">
            <a:extLst>
              <a:ext uri="{FF2B5EF4-FFF2-40B4-BE49-F238E27FC236}">
                <a16:creationId xmlns:a16="http://schemas.microsoft.com/office/drawing/2014/main" id="{4AFCDA3A-F822-B4E1-039A-033A831352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8144" y="4706695"/>
            <a:ext cx="1682909" cy="629298"/>
          </a:xfrm>
          <a:prstGeom prst="rect">
            <a:avLst/>
          </a:prstGeom>
        </p:spPr>
      </p:pic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1DBB7610-1209-91D1-478D-8E944123823F}"/>
              </a:ext>
            </a:extLst>
          </p:cNvPr>
          <p:cNvSpPr/>
          <p:nvPr/>
        </p:nvSpPr>
        <p:spPr bwMode="auto">
          <a:xfrm>
            <a:off x="3779912" y="4889860"/>
            <a:ext cx="3096344" cy="36004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Amplitude</a:t>
            </a:r>
          </a:p>
          <a:p>
            <a:pPr>
              <a:defRPr/>
            </a:pPr>
            <a:r>
              <a:rPr lang="en-US" altLang="ja-JP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Spectrum Density</a:t>
            </a:r>
            <a:endParaRPr lang="en-US" altLang="ja-JP" sz="2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E803C049-EE64-25AF-9D4C-1C024E93CD88}"/>
              </a:ext>
            </a:extLst>
          </p:cNvPr>
          <p:cNvSpPr/>
          <p:nvPr/>
        </p:nvSpPr>
        <p:spPr bwMode="auto">
          <a:xfrm>
            <a:off x="3779912" y="4097772"/>
            <a:ext cx="2863613" cy="28899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Power </a:t>
            </a:r>
          </a:p>
          <a:p>
            <a:pPr>
              <a:defRPr/>
            </a:pPr>
            <a:r>
              <a:rPr lang="en-US" altLang="ja-JP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Spectrum Density</a:t>
            </a:r>
          </a:p>
        </p:txBody>
      </p:sp>
      <p:pic>
        <p:nvPicPr>
          <p:cNvPr id="42" name="図 41" descr="%pptTeX&#10;\begin{document}&#10;\begin{align*}&#10;  S(\omega)=\lim_{T\rightarrow\infty} \left\langle \frac{\left|X_T(\omega)\right|^2}{T} \right\rangle&#10;\end{align*}&#10;\end{document}">
            <a:extLst>
              <a:ext uri="{FF2B5EF4-FFF2-40B4-BE49-F238E27FC236}">
                <a16:creationId xmlns:a16="http://schemas.microsoft.com/office/drawing/2014/main" id="{EE257D72-C6C7-2924-0D22-662341E8BFF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5576" y="5517232"/>
            <a:ext cx="4363425" cy="1210573"/>
          </a:xfrm>
          <a:prstGeom prst="rect">
            <a:avLst/>
          </a:prstGeom>
        </p:spPr>
      </p:pic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0912AFB-DDA8-0A51-6BC4-EAB112136EF1}"/>
              </a:ext>
            </a:extLst>
          </p:cNvPr>
          <p:cNvSpPr txBox="1"/>
          <p:nvPr/>
        </p:nvSpPr>
        <p:spPr>
          <a:xfrm>
            <a:off x="683568" y="5445223"/>
            <a:ext cx="4536504" cy="1412777"/>
          </a:xfrm>
          <a:prstGeom prst="rect">
            <a:avLst/>
          </a:prstGeom>
          <a:noFill/>
          <a:ln w="25400">
            <a:solidFill>
              <a:srgbClr val="FF00FF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3200" dirty="0">
              <a:latin typeface="+mj-lt"/>
            </a:endParaRPr>
          </a:p>
        </p:txBody>
      </p: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8B90D305-B518-C946-0C44-38C1BD1C5660}"/>
              </a:ext>
            </a:extLst>
          </p:cNvPr>
          <p:cNvCxnSpPr>
            <a:cxnSpLocks/>
          </p:cNvCxnSpPr>
          <p:nvPr/>
        </p:nvCxnSpPr>
        <p:spPr>
          <a:xfrm flipV="1">
            <a:off x="4644008" y="5733256"/>
            <a:ext cx="1080120" cy="216024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3A9F8EA7-B178-F031-6032-E38405D04BA9}"/>
              </a:ext>
            </a:extLst>
          </p:cNvPr>
          <p:cNvSpPr/>
          <p:nvPr/>
        </p:nvSpPr>
        <p:spPr bwMode="auto">
          <a:xfrm>
            <a:off x="5724128" y="5445224"/>
            <a:ext cx="3096344" cy="36004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Fourier transform of</a:t>
            </a:r>
          </a:p>
        </p:txBody>
      </p:sp>
      <p:pic>
        <p:nvPicPr>
          <p:cNvPr id="55" name="図 54" descr="%pptTeX&#10;\begin{document}&#10;\begin{align*}&#10;  x_T(t) = \begin{cases}&#10;        x(t) &amp;\text{$|t|\le T/2 $}&#10;        \\&#10;        0 &amp;\text{$|t|&lt; T/2 $}&#10;        \end{cases}&#10;\end{align*}&#10;\end{document}">
            <a:extLst>
              <a:ext uri="{FF2B5EF4-FFF2-40B4-BE49-F238E27FC236}">
                <a16:creationId xmlns:a16="http://schemas.microsoft.com/office/drawing/2014/main" id="{5461A4B0-3FAB-E366-6F14-8F6792DA6C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68144" y="5805264"/>
            <a:ext cx="2554985" cy="70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55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3ABC1AE-05C7-8DBE-CBFC-FEF703CDD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80" y="876461"/>
            <a:ext cx="9150280" cy="5981540"/>
          </a:xfrm>
          <a:prstGeom prst="rect">
            <a:avLst/>
          </a:prstGeom>
        </p:spPr>
      </p:pic>
      <p:sp>
        <p:nvSpPr>
          <p:cNvPr id="15364" name="AutoShape 10" descr="http://gwdoc.icrr.u-tokyo.ac.jp/DocDB/0011/G1201128/001/GW_illustration_CG_KAGAYA.png">
            <a:extLst>
              <a:ext uri="{FF2B5EF4-FFF2-40B4-BE49-F238E27FC236}">
                <a16:creationId xmlns:a16="http://schemas.microsoft.com/office/drawing/2014/main" id="{A4D01ACD-40DE-6083-9CA5-75DDCAE969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5373" name="スライド番号プレースホルダ 3">
            <a:extLst>
              <a:ext uri="{FF2B5EF4-FFF2-40B4-BE49-F238E27FC236}">
                <a16:creationId xmlns:a16="http://schemas.microsoft.com/office/drawing/2014/main" id="{20D6D67B-B4A0-0CF4-1E58-A238D0706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A0097D-887E-41F1-868F-93C3A57C1FFC}" type="slidenum">
              <a:rPr lang="ja-JP" altLang="en-US" sz="2000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AFD9E3A4-CDA8-A11D-8990-241098B5A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Spectrum Density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5430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10" descr="http://gwdoc.icrr.u-tokyo.ac.jp/DocDB/0011/G1201128/001/GW_illustration_CG_KAGAYA.png">
            <a:extLst>
              <a:ext uri="{FF2B5EF4-FFF2-40B4-BE49-F238E27FC236}">
                <a16:creationId xmlns:a16="http://schemas.microsoft.com/office/drawing/2014/main" id="{A4D01ACD-40DE-6083-9CA5-75DDCAE969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5373" name="スライド番号プレースホルダ 3">
            <a:extLst>
              <a:ext uri="{FF2B5EF4-FFF2-40B4-BE49-F238E27FC236}">
                <a16:creationId xmlns:a16="http://schemas.microsoft.com/office/drawing/2014/main" id="{20D6D67B-B4A0-0CF4-1E58-A238D0706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A0097D-887E-41F1-868F-93C3A57C1FFC}" type="slidenum">
              <a:rPr lang="ja-JP" altLang="en-US" sz="2000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AFD9E3A4-CDA8-A11D-8990-241098B5A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 Function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75" name="コンテンツ プレースホルダ 2">
            <a:extLst>
              <a:ext uri="{FF2B5EF4-FFF2-40B4-BE49-F238E27FC236}">
                <a16:creationId xmlns:a16="http://schemas.microsoft.com/office/drawing/2014/main" id="{0BF0BB5D-4D7E-EEC6-5E13-8C996AF6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57626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Ratio of input and output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C3D91F7-4565-1DF3-B9BD-1D58012B6CCB}"/>
              </a:ext>
            </a:extLst>
          </p:cNvPr>
          <p:cNvSpPr txBox="1"/>
          <p:nvPr/>
        </p:nvSpPr>
        <p:spPr>
          <a:xfrm>
            <a:off x="3131840" y="1988840"/>
            <a:ext cx="2880320" cy="115212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kumimoji="1" lang="en-US" altLang="ja-JP" sz="3200" dirty="0">
                <a:latin typeface="+mj-lt"/>
              </a:rPr>
              <a:t>Linear System</a:t>
            </a:r>
          </a:p>
          <a:p>
            <a:pPr algn="ctr"/>
            <a:endParaRPr kumimoji="1" lang="ja-JP" altLang="en-US" sz="3200" dirty="0">
              <a:latin typeface="+mj-lt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4BFD20D6-9A8A-2FD4-A028-ECF6DF099F4A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971600" y="2564904"/>
            <a:ext cx="216024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46490291-18EF-0964-1E57-E4072C9321F2}"/>
              </a:ext>
            </a:extLst>
          </p:cNvPr>
          <p:cNvCxnSpPr>
            <a:cxnSpLocks/>
          </p:cNvCxnSpPr>
          <p:nvPr/>
        </p:nvCxnSpPr>
        <p:spPr>
          <a:xfrm flipH="1">
            <a:off x="6012160" y="2564904"/>
            <a:ext cx="216024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5237582-1D38-0839-E1C4-0D9C56F85126}"/>
              </a:ext>
            </a:extLst>
          </p:cNvPr>
          <p:cNvSpPr/>
          <p:nvPr/>
        </p:nvSpPr>
        <p:spPr bwMode="auto">
          <a:xfrm>
            <a:off x="971600" y="2132856"/>
            <a:ext cx="1279437" cy="3610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Input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700BD4E-54CC-C4D4-AB3E-816DC9D579FD}"/>
              </a:ext>
            </a:extLst>
          </p:cNvPr>
          <p:cNvSpPr/>
          <p:nvPr/>
        </p:nvSpPr>
        <p:spPr bwMode="auto">
          <a:xfrm>
            <a:off x="6228184" y="2132856"/>
            <a:ext cx="1279437" cy="3610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Output</a:t>
            </a:r>
          </a:p>
        </p:txBody>
      </p:sp>
      <p:pic>
        <p:nvPicPr>
          <p:cNvPr id="3" name="図 2" descr="%pptTeX&#10;\begin{document}&#10;\begin{align*}&#10; x (t)&#10;\end{align*}&#10;\end{document}">
            <a:extLst>
              <a:ext uri="{FF2B5EF4-FFF2-40B4-BE49-F238E27FC236}">
                <a16:creationId xmlns:a16="http://schemas.microsoft.com/office/drawing/2014/main" id="{AA7BF6E8-AB60-B91A-FE5C-D6BA120B2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708920"/>
            <a:ext cx="809682" cy="524756"/>
          </a:xfrm>
          <a:prstGeom prst="rect">
            <a:avLst/>
          </a:prstGeom>
        </p:spPr>
      </p:pic>
      <p:pic>
        <p:nvPicPr>
          <p:cNvPr id="6" name="図 5" descr="%pptTeX&#10;\begin{document}&#10;\begin{align*}&#10; y (t)&#10;\end{align*}&#10;\end{document}">
            <a:extLst>
              <a:ext uri="{FF2B5EF4-FFF2-40B4-BE49-F238E27FC236}">
                <a16:creationId xmlns:a16="http://schemas.microsoft.com/office/drawing/2014/main" id="{4311B75A-A7A2-85DF-07AF-32C8C2D65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1170" y="2708920"/>
            <a:ext cx="787134" cy="524756"/>
          </a:xfrm>
          <a:prstGeom prst="rect">
            <a:avLst/>
          </a:prstGeom>
        </p:spPr>
      </p:pic>
      <p:pic>
        <p:nvPicPr>
          <p:cNvPr id="9" name="図 8" descr="%pptTeX&#10;\begin{document}&#10;\begin{align*}&#10; X (\omega)&#10;\end{align*}&#10;\end{document}">
            <a:extLst>
              <a:ext uri="{FF2B5EF4-FFF2-40B4-BE49-F238E27FC236}">
                <a16:creationId xmlns:a16="http://schemas.microsoft.com/office/drawing/2014/main" id="{C70D72FF-2DFE-6A98-60D9-5B472FD31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24" y="3408300"/>
            <a:ext cx="1137654" cy="524756"/>
          </a:xfrm>
          <a:prstGeom prst="rect">
            <a:avLst/>
          </a:prstGeom>
        </p:spPr>
      </p:pic>
      <p:pic>
        <p:nvPicPr>
          <p:cNvPr id="15" name="図 14" descr="%pptTeX&#10;\begin{document}&#10;\begin{align*}&#10; Y(\omega)&#10;\end{align*}&#10;\end{document}">
            <a:extLst>
              <a:ext uri="{FF2B5EF4-FFF2-40B4-BE49-F238E27FC236}">
                <a16:creationId xmlns:a16="http://schemas.microsoft.com/office/drawing/2014/main" id="{4D81B2FF-260E-03A4-55BF-CFE7691D4F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192" y="3408300"/>
            <a:ext cx="1080259" cy="524756"/>
          </a:xfrm>
          <a:prstGeom prst="rect">
            <a:avLst/>
          </a:prstGeom>
        </p:spPr>
      </p:pic>
      <p:pic>
        <p:nvPicPr>
          <p:cNvPr id="10" name="図 9" descr="%pptTeX&#10;\begin{document}&#10;\begin{align*}&#10; S_{x} (\omega)&#10;\end{align*}&#10;\end{document}">
            <a:extLst>
              <a:ext uri="{FF2B5EF4-FFF2-40B4-BE49-F238E27FC236}">
                <a16:creationId xmlns:a16="http://schemas.microsoft.com/office/drawing/2014/main" id="{6504C122-54AB-3F42-B68B-9F8DCE69E0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7624" y="4005064"/>
            <a:ext cx="1203248" cy="524756"/>
          </a:xfrm>
          <a:prstGeom prst="rect">
            <a:avLst/>
          </a:prstGeom>
        </p:spPr>
      </p:pic>
      <p:pic>
        <p:nvPicPr>
          <p:cNvPr id="17" name="図 16" descr="%pptTeX&#10;\begin{document}&#10;\begin{align*}&#10; S_{y} (\omega)&#10;\end{align*}&#10;\end{document}">
            <a:extLst>
              <a:ext uri="{FF2B5EF4-FFF2-40B4-BE49-F238E27FC236}">
                <a16:creationId xmlns:a16="http://schemas.microsoft.com/office/drawing/2014/main" id="{58EECDDD-0D1F-27FC-EA54-3BCF3CB13D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0192" y="4005065"/>
            <a:ext cx="1190950" cy="543205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E850306-D831-0D83-EB95-830E20F0DFC5}"/>
              </a:ext>
            </a:extLst>
          </p:cNvPr>
          <p:cNvSpPr/>
          <p:nvPr/>
        </p:nvSpPr>
        <p:spPr bwMode="auto">
          <a:xfrm>
            <a:off x="2267744" y="2924944"/>
            <a:ext cx="792088" cy="3610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[m]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D5FC370-F3CA-503B-EBDE-787443BFB0ED}"/>
              </a:ext>
            </a:extLst>
          </p:cNvPr>
          <p:cNvSpPr/>
          <p:nvPr/>
        </p:nvSpPr>
        <p:spPr bwMode="auto">
          <a:xfrm>
            <a:off x="7308304" y="2924944"/>
            <a:ext cx="864096" cy="3610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[W]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1148B89F-2A64-B69B-C27D-E454A02C7DDA}"/>
              </a:ext>
            </a:extLst>
          </p:cNvPr>
          <p:cNvSpPr/>
          <p:nvPr/>
        </p:nvSpPr>
        <p:spPr bwMode="auto">
          <a:xfrm>
            <a:off x="2339752" y="4168813"/>
            <a:ext cx="2088232" cy="3610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[m</a:t>
            </a:r>
            <a:r>
              <a:rPr lang="en-US" altLang="ja-JP" sz="2400" baseline="30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/Hz]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7078698D-49BA-C115-6EAC-86DDF11DACE8}"/>
              </a:ext>
            </a:extLst>
          </p:cNvPr>
          <p:cNvSpPr/>
          <p:nvPr/>
        </p:nvSpPr>
        <p:spPr bwMode="auto">
          <a:xfrm>
            <a:off x="7524328" y="4169780"/>
            <a:ext cx="1440160" cy="3610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[W</a:t>
            </a:r>
            <a:r>
              <a:rPr lang="en-US" altLang="ja-JP" sz="2400" baseline="30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/Hz]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C2CF846-29D9-873C-35AA-75224E5332FF}"/>
              </a:ext>
            </a:extLst>
          </p:cNvPr>
          <p:cNvSpPr/>
          <p:nvPr/>
        </p:nvSpPr>
        <p:spPr bwMode="auto">
          <a:xfrm>
            <a:off x="2339752" y="4870443"/>
            <a:ext cx="2088232" cy="3610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[m/</a:t>
            </a:r>
            <a:r>
              <a:rPr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√</a:t>
            </a: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Hz]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0C7A9741-BBCF-EAB2-72CE-ECC6A47342C8}"/>
              </a:ext>
            </a:extLst>
          </p:cNvPr>
          <p:cNvSpPr/>
          <p:nvPr/>
        </p:nvSpPr>
        <p:spPr bwMode="auto">
          <a:xfrm>
            <a:off x="7524328" y="4871410"/>
            <a:ext cx="1619672" cy="36100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[W/</a:t>
            </a:r>
            <a:r>
              <a:rPr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√</a:t>
            </a: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Hz]</a:t>
            </a:r>
          </a:p>
        </p:txBody>
      </p:sp>
      <p:pic>
        <p:nvPicPr>
          <p:cNvPr id="29" name="図 28" descr="%pptTeX&#10;\begin{document}&#10;\begin{align*}&#10; \sqrt{S_{x}} (\omega)&#10;\end{align*}&#10;\end{document}">
            <a:extLst>
              <a:ext uri="{FF2B5EF4-FFF2-40B4-BE49-F238E27FC236}">
                <a16:creationId xmlns:a16="http://schemas.microsoft.com/office/drawing/2014/main" id="{FE1589C7-B62E-3961-1EF6-4B8AC6D709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568" y="4614453"/>
            <a:ext cx="1697256" cy="635447"/>
          </a:xfrm>
          <a:prstGeom prst="rect">
            <a:avLst/>
          </a:prstGeom>
        </p:spPr>
      </p:pic>
      <p:pic>
        <p:nvPicPr>
          <p:cNvPr id="31" name="図 30" descr="%pptTeX&#10;\begin{document}&#10;\begin{align*}&#10; \sqrt{S_{y}} (\omega)&#10;\end{align*}&#10;\end{document}">
            <a:extLst>
              <a:ext uri="{FF2B5EF4-FFF2-40B4-BE49-F238E27FC236}">
                <a16:creationId xmlns:a16="http://schemas.microsoft.com/office/drawing/2014/main" id="{4AFCDA3A-F822-B4E1-039A-033A831352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8144" y="4706695"/>
            <a:ext cx="1682909" cy="629298"/>
          </a:xfrm>
          <a:prstGeom prst="rect">
            <a:avLst/>
          </a:prstGeom>
        </p:spPr>
      </p:pic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1DBB7610-1209-91D1-478D-8E944123823F}"/>
              </a:ext>
            </a:extLst>
          </p:cNvPr>
          <p:cNvSpPr/>
          <p:nvPr/>
        </p:nvSpPr>
        <p:spPr bwMode="auto">
          <a:xfrm>
            <a:off x="3779912" y="4889860"/>
            <a:ext cx="3096344" cy="36004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Amplitude</a:t>
            </a:r>
          </a:p>
          <a:p>
            <a:pPr>
              <a:defRPr/>
            </a:pPr>
            <a:r>
              <a:rPr lang="en-US" altLang="ja-JP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Spectrum Density</a:t>
            </a:r>
            <a:endParaRPr lang="en-US" altLang="ja-JP" sz="2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E803C049-EE64-25AF-9D4C-1C024E93CD88}"/>
              </a:ext>
            </a:extLst>
          </p:cNvPr>
          <p:cNvSpPr/>
          <p:nvPr/>
        </p:nvSpPr>
        <p:spPr bwMode="auto">
          <a:xfrm>
            <a:off x="3779912" y="4097772"/>
            <a:ext cx="2863613" cy="28899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Power </a:t>
            </a:r>
          </a:p>
          <a:p>
            <a:pPr>
              <a:defRPr/>
            </a:pPr>
            <a:r>
              <a:rPr lang="en-US" altLang="ja-JP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Spectrum Density</a:t>
            </a:r>
          </a:p>
        </p:txBody>
      </p:sp>
      <p:pic>
        <p:nvPicPr>
          <p:cNvPr id="8" name="図 7" descr="%pptTeX&#10;\begin{document}&#10;\begin{align*}&#10; H (\omega)&#10;\end{align*}&#10;\end{document}">
            <a:extLst>
              <a:ext uri="{FF2B5EF4-FFF2-40B4-BE49-F238E27FC236}">
                <a16:creationId xmlns:a16="http://schemas.microsoft.com/office/drawing/2014/main" id="{3054F634-7A84-40FB-2AD4-EC450915C5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7944" y="2564904"/>
            <a:ext cx="1127405" cy="524756"/>
          </a:xfrm>
          <a:prstGeom prst="rect">
            <a:avLst/>
          </a:prstGeom>
        </p:spPr>
      </p:pic>
      <p:pic>
        <p:nvPicPr>
          <p:cNvPr id="19" name="図 18" descr="%pptTeX&#10;\begin{document}&#10;\begin{align*}&#10; H (\omega) = \frac{Y(\omega)}{X(\omega)}&#10;\end{align*}&#10;\end{document}">
            <a:extLst>
              <a:ext uri="{FF2B5EF4-FFF2-40B4-BE49-F238E27FC236}">
                <a16:creationId xmlns:a16="http://schemas.microsoft.com/office/drawing/2014/main" id="{1561ABFE-783F-9275-6247-109748AEE85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3528" y="5445224"/>
            <a:ext cx="3119837" cy="1238096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67C70F0-D0E4-B7FC-49C3-95F997FD4B3C}"/>
              </a:ext>
            </a:extLst>
          </p:cNvPr>
          <p:cNvSpPr txBox="1"/>
          <p:nvPr/>
        </p:nvSpPr>
        <p:spPr>
          <a:xfrm>
            <a:off x="251520" y="5373216"/>
            <a:ext cx="3240360" cy="1412777"/>
          </a:xfrm>
          <a:prstGeom prst="rect">
            <a:avLst/>
          </a:prstGeom>
          <a:noFill/>
          <a:ln w="25400">
            <a:solidFill>
              <a:srgbClr val="FF00FF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3200" dirty="0">
              <a:latin typeface="+mj-lt"/>
            </a:endParaRPr>
          </a:p>
        </p:txBody>
      </p:sp>
      <p:pic>
        <p:nvPicPr>
          <p:cNvPr id="34" name="図 33" descr="%pptTeX&#10;\begin{document}&#10;\begin{align*}&#10; \sqrt{S_{y}} (\omega) =  |H(\omega)| \sqrt{S_{x}} (\omega)&#10;\end{align*}&#10;\end{document}">
            <a:extLst>
              <a:ext uri="{FF2B5EF4-FFF2-40B4-BE49-F238E27FC236}">
                <a16:creationId xmlns:a16="http://schemas.microsoft.com/office/drawing/2014/main" id="{1E0E7137-D61C-5ACC-0628-DE35E958A79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55976" y="5805264"/>
            <a:ext cx="4513592" cy="529091"/>
          </a:xfrm>
          <a:prstGeom prst="rect">
            <a:avLst/>
          </a:prstGeom>
        </p:spPr>
      </p:pic>
      <p:sp>
        <p:nvSpPr>
          <p:cNvPr id="35" name="矢印: 右 34">
            <a:extLst>
              <a:ext uri="{FF2B5EF4-FFF2-40B4-BE49-F238E27FC236}">
                <a16:creationId xmlns:a16="http://schemas.microsoft.com/office/drawing/2014/main" id="{000169F8-0B01-2AC9-88B1-68D21945C25D}"/>
              </a:ext>
            </a:extLst>
          </p:cNvPr>
          <p:cNvSpPr/>
          <p:nvPr/>
        </p:nvSpPr>
        <p:spPr bwMode="auto">
          <a:xfrm>
            <a:off x="3635896" y="5805264"/>
            <a:ext cx="648072" cy="576064"/>
          </a:xfrm>
          <a:prstGeom prst="rightArrow">
            <a:avLst/>
          </a:prstGeom>
          <a:solidFill>
            <a:srgbClr val="FF00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7770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10" descr="http://gwdoc.icrr.u-tokyo.ac.jp/DocDB/0011/G1201128/001/GW_illustration_CG_KAGAYA.png">
            <a:extLst>
              <a:ext uri="{FF2B5EF4-FFF2-40B4-BE49-F238E27FC236}">
                <a16:creationId xmlns:a16="http://schemas.microsoft.com/office/drawing/2014/main" id="{A4D01ACD-40DE-6083-9CA5-75DDCAE969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5373" name="スライド番号プレースホルダ 3">
            <a:extLst>
              <a:ext uri="{FF2B5EF4-FFF2-40B4-BE49-F238E27FC236}">
                <a16:creationId xmlns:a16="http://schemas.microsoft.com/office/drawing/2014/main" id="{20D6D67B-B4A0-0CF4-1E58-A238D0706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A0097D-887E-41F1-868F-93C3A57C1FFC}" type="slidenum">
              <a:rPr lang="ja-JP" altLang="en-US" sz="2000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AFD9E3A4-CDA8-A11D-8990-241098B5A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 Function of Interferometer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75" name="コンテンツ プレースホルダ 2">
            <a:extLst>
              <a:ext uri="{FF2B5EF4-FFF2-40B4-BE49-F238E27FC236}">
                <a16:creationId xmlns:a16="http://schemas.microsoft.com/office/drawing/2014/main" id="{0BF0BB5D-4D7E-EEC6-5E13-8C996AF6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57626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Constant if fringe is fixed</a:t>
            </a:r>
          </a:p>
        </p:txBody>
      </p:sp>
      <p:pic>
        <p:nvPicPr>
          <p:cNvPr id="16" name="図 15" descr="%pptTeX&#10;\begin{document}&#10;\begin{align*}&#10;H_{\rm IFO}(\omega) = \frac{P_{\rm PD} (\omega)}{L_- (\omega)} = \frac{2 \pi P_0}{\lambda} \sin{\frac{4 \pi L_-}{\lambda}}&#10;\end{align*}&#10;\end{document}">
            <a:extLst>
              <a:ext uri="{FF2B5EF4-FFF2-40B4-BE49-F238E27FC236}">
                <a16:creationId xmlns:a16="http://schemas.microsoft.com/office/drawing/2014/main" id="{D676278A-72BF-6D45-6FF6-09B70D048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745880"/>
            <a:ext cx="8357710" cy="1251072"/>
          </a:xfrm>
          <a:prstGeom prst="rect">
            <a:avLst/>
          </a:prstGeom>
        </p:spPr>
      </p:pic>
      <p:pic>
        <p:nvPicPr>
          <p:cNvPr id="18" name="Picture 15">
            <a:extLst>
              <a:ext uri="{FF2B5EF4-FFF2-40B4-BE49-F238E27FC236}">
                <a16:creationId xmlns:a16="http://schemas.microsoft.com/office/drawing/2014/main" id="{55B1A471-2CA1-DCC1-C0CB-30AE1BAA7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031" y="3429000"/>
            <a:ext cx="3771638" cy="288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0C63B91B-0B98-B594-7022-0F1CE3E9ED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3284984"/>
            <a:ext cx="4349991" cy="319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887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DE3039-7356-FDDE-53EC-368139B0F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 Function of Actuator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3" name="コンテンツ プレースホルダ 2">
            <a:extLst>
              <a:ext uri="{FF2B5EF4-FFF2-40B4-BE49-F238E27FC236}">
                <a16:creationId xmlns:a16="http://schemas.microsoft.com/office/drawing/2014/main" id="{5EE9DD1B-4C52-A371-A750-1343E4E8F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5589588"/>
          </a:xfrm>
        </p:spPr>
        <p:txBody>
          <a:bodyPr/>
          <a:lstStyle/>
          <a:p>
            <a:r>
              <a:rPr lang="en-US" altLang="ja-JP" sz="2800" dirty="0"/>
              <a:t>Equation of motion of a suspended mirror</a:t>
            </a:r>
          </a:p>
          <a:p>
            <a:endParaRPr lang="en-US" altLang="ja-JP" sz="3600" dirty="0"/>
          </a:p>
          <a:p>
            <a:r>
              <a:rPr lang="en-US" altLang="ja-JP" sz="2800" dirty="0"/>
              <a:t>Transfer function from force to displacement</a:t>
            </a:r>
          </a:p>
        </p:txBody>
      </p:sp>
      <p:sp>
        <p:nvSpPr>
          <p:cNvPr id="20484" name="スライド番号プレースホルダ 3">
            <a:extLst>
              <a:ext uri="{FF2B5EF4-FFF2-40B4-BE49-F238E27FC236}">
                <a16:creationId xmlns:a16="http://schemas.microsoft.com/office/drawing/2014/main" id="{735DDFE2-D1ED-260F-E649-48B970CCF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E0E93E-2519-463C-B242-D4EAC8875ACB}" type="slidenum">
              <a:rPr lang="ja-JP" altLang="en-US" sz="200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pic>
        <p:nvPicPr>
          <p:cNvPr id="20485" name="図 6">
            <a:extLst>
              <a:ext uri="{FF2B5EF4-FFF2-40B4-BE49-F238E27FC236}">
                <a16:creationId xmlns:a16="http://schemas.microsoft.com/office/drawing/2014/main" id="{6BEF0F6C-6B28-F29F-E1AD-2854F021C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789363"/>
            <a:ext cx="3436937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図 42" descr="%pptTeX&#10;\begin{document}&#10;\begin{align*}&#10; \omega&#10;\end{align*}&#10;\end{document}">
            <a:extLst>
              <a:ext uri="{FF2B5EF4-FFF2-40B4-BE49-F238E27FC236}">
                <a16:creationId xmlns:a16="http://schemas.microsoft.com/office/drawing/2014/main" id="{92EF89A6-E7B0-B12A-1E56-CCC668C40D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6021388"/>
            <a:ext cx="277812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C5B78EC0-96DC-CFBC-CBC1-B3731662DD4B}"/>
              </a:ext>
            </a:extLst>
          </p:cNvPr>
          <p:cNvCxnSpPr/>
          <p:nvPr/>
        </p:nvCxnSpPr>
        <p:spPr>
          <a:xfrm flipV="1">
            <a:off x="2700338" y="3644900"/>
            <a:ext cx="0" cy="2374900"/>
          </a:xfrm>
          <a:prstGeom prst="straightConnector1">
            <a:avLst/>
          </a:prstGeom>
          <a:ln w="25400" cap="rnd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9" name="図 22" descr="%pptTeX&#10;\begin{document}&#10;\begin{align*}&#10; \propto \frac{1}{\omega^2}&#10;\end{align*}&#10;\end{document}">
            <a:extLst>
              <a:ext uri="{FF2B5EF4-FFF2-40B4-BE49-F238E27FC236}">
                <a16:creationId xmlns:a16="http://schemas.microsoft.com/office/drawing/2014/main" id="{1504BD42-33D7-10FC-9A32-0E7E810951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941888"/>
            <a:ext cx="8493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図 25" descr="%pptTeX&#10;\begin{document}&#10;\begin{align*}&#10; Q&#10;\end{align*}&#10;\end{document}">
            <a:extLst>
              <a:ext uri="{FF2B5EF4-FFF2-40B4-BE49-F238E27FC236}">
                <a16:creationId xmlns:a16="http://schemas.microsoft.com/office/drawing/2014/main" id="{C60BAF66-FBFD-D151-AC8B-461B1E442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292600"/>
            <a:ext cx="2714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760973C-1243-97B0-8695-42F13603DE54}"/>
              </a:ext>
            </a:extLst>
          </p:cNvPr>
          <p:cNvSpPr/>
          <p:nvPr/>
        </p:nvSpPr>
        <p:spPr bwMode="auto">
          <a:xfrm>
            <a:off x="971550" y="6092825"/>
            <a:ext cx="2016125" cy="5048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Resonant frequency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37021C3-65D6-E0FC-C884-87154B51C91B}"/>
              </a:ext>
            </a:extLst>
          </p:cNvPr>
          <p:cNvSpPr/>
          <p:nvPr/>
        </p:nvSpPr>
        <p:spPr bwMode="auto">
          <a:xfrm>
            <a:off x="2843213" y="4076700"/>
            <a:ext cx="2376487" cy="5048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Q-value</a:t>
            </a: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BAB01D7A-C657-CE1C-1471-AD6D9F357584}"/>
              </a:ext>
            </a:extLst>
          </p:cNvPr>
          <p:cNvCxnSpPr/>
          <p:nvPr/>
        </p:nvCxnSpPr>
        <p:spPr>
          <a:xfrm flipH="1">
            <a:off x="1403350" y="4149725"/>
            <a:ext cx="2376488" cy="0"/>
          </a:xfrm>
          <a:prstGeom prst="straightConnector1">
            <a:avLst/>
          </a:prstGeom>
          <a:ln w="25400" cap="rnd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C88EAEA3-729F-EFB5-949A-959CFC1AAA67}"/>
              </a:ext>
            </a:extLst>
          </p:cNvPr>
          <p:cNvCxnSpPr/>
          <p:nvPr/>
        </p:nvCxnSpPr>
        <p:spPr>
          <a:xfrm flipV="1">
            <a:off x="7451725" y="1979613"/>
            <a:ext cx="1439863" cy="9525"/>
          </a:xfrm>
          <a:prstGeom prst="straightConnector1">
            <a:avLst/>
          </a:prstGeom>
          <a:ln w="508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1654F896-3031-7DBD-A213-EF9F754C3B50}"/>
              </a:ext>
            </a:extLst>
          </p:cNvPr>
          <p:cNvCxnSpPr/>
          <p:nvPr/>
        </p:nvCxnSpPr>
        <p:spPr>
          <a:xfrm flipH="1">
            <a:off x="7531100" y="1836738"/>
            <a:ext cx="144463" cy="142875"/>
          </a:xfrm>
          <a:prstGeom prst="straightConnector1">
            <a:avLst/>
          </a:prstGeom>
          <a:ln w="508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BAAF4F43-0462-A401-584D-AFA96DBB34D8}"/>
              </a:ext>
            </a:extLst>
          </p:cNvPr>
          <p:cNvCxnSpPr/>
          <p:nvPr/>
        </p:nvCxnSpPr>
        <p:spPr>
          <a:xfrm flipH="1">
            <a:off x="7675563" y="1836738"/>
            <a:ext cx="144462" cy="142875"/>
          </a:xfrm>
          <a:prstGeom prst="straightConnector1">
            <a:avLst/>
          </a:prstGeom>
          <a:ln w="508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4FC131E8-2DC3-C152-4325-30B5166A62EC}"/>
              </a:ext>
            </a:extLst>
          </p:cNvPr>
          <p:cNvCxnSpPr/>
          <p:nvPr/>
        </p:nvCxnSpPr>
        <p:spPr>
          <a:xfrm flipH="1">
            <a:off x="7827963" y="1836738"/>
            <a:ext cx="144462" cy="142875"/>
          </a:xfrm>
          <a:prstGeom prst="straightConnector1">
            <a:avLst/>
          </a:prstGeom>
          <a:ln w="508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3567CAE1-8A0E-CD31-8EAA-7BD90D6A05B4}"/>
              </a:ext>
            </a:extLst>
          </p:cNvPr>
          <p:cNvCxnSpPr/>
          <p:nvPr/>
        </p:nvCxnSpPr>
        <p:spPr>
          <a:xfrm flipH="1">
            <a:off x="7954963" y="1836738"/>
            <a:ext cx="144462" cy="142875"/>
          </a:xfrm>
          <a:prstGeom prst="straightConnector1">
            <a:avLst/>
          </a:prstGeom>
          <a:ln w="508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3BF87861-07D2-EA80-D951-8EA420F23C4B}"/>
              </a:ext>
            </a:extLst>
          </p:cNvPr>
          <p:cNvCxnSpPr/>
          <p:nvPr/>
        </p:nvCxnSpPr>
        <p:spPr>
          <a:xfrm flipH="1">
            <a:off x="8099425" y="1836738"/>
            <a:ext cx="144463" cy="142875"/>
          </a:xfrm>
          <a:prstGeom prst="straightConnector1">
            <a:avLst/>
          </a:prstGeom>
          <a:ln w="508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E6DB3C32-3A5C-7619-B9F3-D2C10F730331}"/>
              </a:ext>
            </a:extLst>
          </p:cNvPr>
          <p:cNvCxnSpPr/>
          <p:nvPr/>
        </p:nvCxnSpPr>
        <p:spPr>
          <a:xfrm flipH="1">
            <a:off x="8243888" y="1836738"/>
            <a:ext cx="142875" cy="142875"/>
          </a:xfrm>
          <a:prstGeom prst="straightConnector1">
            <a:avLst/>
          </a:prstGeom>
          <a:ln w="508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C927F23C-13AF-7B39-5E4A-F418F2338C75}"/>
              </a:ext>
            </a:extLst>
          </p:cNvPr>
          <p:cNvCxnSpPr/>
          <p:nvPr/>
        </p:nvCxnSpPr>
        <p:spPr>
          <a:xfrm flipH="1">
            <a:off x="8396288" y="1836738"/>
            <a:ext cx="142875" cy="142875"/>
          </a:xfrm>
          <a:prstGeom prst="straightConnector1">
            <a:avLst/>
          </a:prstGeom>
          <a:ln w="508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FA730CAC-8CE8-4633-AD82-4A19CDB35AC7}"/>
              </a:ext>
            </a:extLst>
          </p:cNvPr>
          <p:cNvCxnSpPr/>
          <p:nvPr/>
        </p:nvCxnSpPr>
        <p:spPr>
          <a:xfrm flipH="1">
            <a:off x="8523288" y="1836738"/>
            <a:ext cx="144462" cy="142875"/>
          </a:xfrm>
          <a:prstGeom prst="straightConnector1">
            <a:avLst/>
          </a:prstGeom>
          <a:ln w="508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A98B715E-5622-CC37-B9B9-673BA0B02351}"/>
              </a:ext>
            </a:extLst>
          </p:cNvPr>
          <p:cNvCxnSpPr/>
          <p:nvPr/>
        </p:nvCxnSpPr>
        <p:spPr>
          <a:xfrm flipH="1">
            <a:off x="8675688" y="1836738"/>
            <a:ext cx="144462" cy="142875"/>
          </a:xfrm>
          <a:prstGeom prst="straightConnector1">
            <a:avLst/>
          </a:prstGeom>
          <a:ln w="508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041732FB-5B3B-72E5-ACD5-08105F3E6D99}"/>
              </a:ext>
            </a:extLst>
          </p:cNvPr>
          <p:cNvCxnSpPr/>
          <p:nvPr/>
        </p:nvCxnSpPr>
        <p:spPr>
          <a:xfrm flipH="1">
            <a:off x="8820150" y="1836738"/>
            <a:ext cx="142875" cy="142875"/>
          </a:xfrm>
          <a:prstGeom prst="straightConnector1">
            <a:avLst/>
          </a:prstGeom>
          <a:ln w="508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7FD88EA5-47D3-975F-4DFB-B59E2607CDAF}"/>
              </a:ext>
            </a:extLst>
          </p:cNvPr>
          <p:cNvCxnSpPr/>
          <p:nvPr/>
        </p:nvCxnSpPr>
        <p:spPr>
          <a:xfrm>
            <a:off x="8170863" y="1989138"/>
            <a:ext cx="0" cy="187166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A5536D7F-3B7F-3C5B-38E0-FF890DF67B7B}"/>
              </a:ext>
            </a:extLst>
          </p:cNvPr>
          <p:cNvSpPr/>
          <p:nvPr/>
        </p:nvSpPr>
        <p:spPr>
          <a:xfrm rot="5400000">
            <a:off x="7812087" y="4005263"/>
            <a:ext cx="792163" cy="5032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2" name="下矢印 31">
            <a:extLst>
              <a:ext uri="{FF2B5EF4-FFF2-40B4-BE49-F238E27FC236}">
                <a16:creationId xmlns:a16="http://schemas.microsoft.com/office/drawing/2014/main" id="{F1C4C9D3-1DAD-1231-318D-294FA3478B04}"/>
              </a:ext>
            </a:extLst>
          </p:cNvPr>
          <p:cNvSpPr/>
          <p:nvPr/>
        </p:nvSpPr>
        <p:spPr bwMode="auto">
          <a:xfrm rot="5400000">
            <a:off x="8567738" y="4041775"/>
            <a:ext cx="288925" cy="504825"/>
          </a:xfrm>
          <a:prstGeom prst="downArrow">
            <a:avLst/>
          </a:prstGeom>
          <a:solidFill>
            <a:srgbClr val="00B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9DE6E668-9053-FACD-526D-917E72A28DCF}"/>
              </a:ext>
            </a:extLst>
          </p:cNvPr>
          <p:cNvCxnSpPr/>
          <p:nvPr/>
        </p:nvCxnSpPr>
        <p:spPr>
          <a:xfrm flipH="1">
            <a:off x="7812088" y="4797425"/>
            <a:ext cx="647700" cy="0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9" name="図 33" descr="%pptTeX&#10;\begin{document}&#10;\begin{equation*}&#10;x&#10;\end{equation*}&#10;\end{document}">
            <a:extLst>
              <a:ext uri="{FF2B5EF4-FFF2-40B4-BE49-F238E27FC236}">
                <a16:creationId xmlns:a16="http://schemas.microsoft.com/office/drawing/2014/main" id="{095D9C3D-CC05-F185-D3A1-26B9D6B6CA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4941888"/>
            <a:ext cx="2587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0C4722B8-2C27-7AF6-0448-066CCBD9294A}"/>
              </a:ext>
            </a:extLst>
          </p:cNvPr>
          <p:cNvCxnSpPr/>
          <p:nvPr/>
        </p:nvCxnSpPr>
        <p:spPr>
          <a:xfrm flipV="1">
            <a:off x="1763713" y="4149725"/>
            <a:ext cx="0" cy="503238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2" name="図 42" descr="%pptTeX&#10;\begin{document}&#10;\begin{align*}&#10; f&#10;\end{align*}&#10;\end{document}">
            <a:extLst>
              <a:ext uri="{FF2B5EF4-FFF2-40B4-BE49-F238E27FC236}">
                <a16:creationId xmlns:a16="http://schemas.microsoft.com/office/drawing/2014/main" id="{59C4A08E-CF1E-AB44-47D3-ED9C86D2D9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3644900"/>
            <a:ext cx="2365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3" name="図 43" descr="%pptTeX&#10;\begin{document}&#10;\begin{align*}&#10; l&#10;\end{align*}&#10;\end{document}">
            <a:extLst>
              <a:ext uri="{FF2B5EF4-FFF2-40B4-BE49-F238E27FC236}">
                <a16:creationId xmlns:a16="http://schemas.microsoft.com/office/drawing/2014/main" id="{A8D4CF3A-7A71-A270-9BF1-EB6FAAD444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876550"/>
            <a:ext cx="10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4" name="図 44" descr="%pptTeX&#10;\begin{document}&#10;\begin{align*}&#10; m&#10;\end{align*}&#10;\end{document}">
            <a:extLst>
              <a:ext uri="{FF2B5EF4-FFF2-40B4-BE49-F238E27FC236}">
                <a16:creationId xmlns:a16="http://schemas.microsoft.com/office/drawing/2014/main" id="{5F6870D1-0895-C206-E899-3294420817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4149725"/>
            <a:ext cx="3825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6" name="図 48" descr="%pptTeX&#10;\begin{document}&#10;\begin{align*}&#10; \omega_0 \equiv \sqrt{\frac{g}{l}}&#10;\end{align*}&#10;\end{document}">
            <a:extLst>
              <a:ext uri="{FF2B5EF4-FFF2-40B4-BE49-F238E27FC236}">
                <a16:creationId xmlns:a16="http://schemas.microsoft.com/office/drawing/2014/main" id="{5291F218-14BA-68E0-D0EE-8D96F5ECA6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5805488"/>
            <a:ext cx="1595438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3" descr="%pptTeX&#10;\begin{document}&#10;\begin{align*}&#10; H_{\rm A}(\omega) = \frac{X(\omega)}{F(\omega)} = \frac{1}{m} \frac{1}{-\omega^2+\omega_0^2+i \frac{\omega \omega_0}{Q}}&#10;\end{align*}&#10;\end{document}">
            <a:extLst>
              <a:ext uri="{FF2B5EF4-FFF2-40B4-BE49-F238E27FC236}">
                <a16:creationId xmlns:a16="http://schemas.microsoft.com/office/drawing/2014/main" id="{72C46AE1-B6DB-DAA7-83CE-39D73860C8C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7584" y="2571138"/>
            <a:ext cx="7140759" cy="1145894"/>
          </a:xfrm>
          <a:prstGeom prst="rect">
            <a:avLst/>
          </a:prstGeom>
        </p:spPr>
      </p:pic>
      <p:pic>
        <p:nvPicPr>
          <p:cNvPr id="6" name="図 5" descr="%pptTeX&#10;\begin{document}&#10;\begin{align*}&#10; m \ddot{x} = - \gamma \dot{x} - \frac{mg}{l} x + f&#10;\end{align*}&#10;\end{document}">
            <a:extLst>
              <a:ext uri="{FF2B5EF4-FFF2-40B4-BE49-F238E27FC236}">
                <a16:creationId xmlns:a16="http://schemas.microsoft.com/office/drawing/2014/main" id="{F21F5323-EBD1-6FC6-2F76-6B8B28CC8E7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03350" y="1470502"/>
            <a:ext cx="4300718" cy="806370"/>
          </a:xfrm>
          <a:prstGeom prst="rect">
            <a:avLst/>
          </a:prstGeom>
        </p:spPr>
      </p:pic>
      <p:pic>
        <p:nvPicPr>
          <p:cNvPr id="9" name="図 8" descr="%pptTeX&#10;\begin{document}&#10;\begin{align*}&#10; Q \equiv \frac{\omega_0 m}{\gamma}&#10;\end{align*}&#10;\end{document}">
            <a:extLst>
              <a:ext uri="{FF2B5EF4-FFF2-40B4-BE49-F238E27FC236}">
                <a16:creationId xmlns:a16="http://schemas.microsoft.com/office/drawing/2014/main" id="{F3464DD7-BB64-6FAC-4C60-7A367093931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56100" y="4005264"/>
            <a:ext cx="1785516" cy="896555"/>
          </a:xfrm>
          <a:prstGeom prst="rect">
            <a:avLst/>
          </a:prstGeom>
        </p:spPr>
      </p:pic>
      <p:pic>
        <p:nvPicPr>
          <p:cNvPr id="11" name="図 10" descr="%pptTeX&#10;\begin{document}&#10;\begin{align*}&#10;| H_{\rm A}(\omega) |&#10;\end{align*}&#10;\end{document}">
            <a:extLst>
              <a:ext uri="{FF2B5EF4-FFF2-40B4-BE49-F238E27FC236}">
                <a16:creationId xmlns:a16="http://schemas.microsoft.com/office/drawing/2014/main" id="{716294B3-B625-D336-F005-94350FE9697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9512" y="3717032"/>
            <a:ext cx="1149360" cy="37279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3A2FA3A2-EF2E-226B-747B-4F2F97033A83}"/>
              </a:ext>
            </a:extLst>
          </p:cNvPr>
          <p:cNvCxnSpPr>
            <a:cxnSpLocks/>
          </p:cNvCxnSpPr>
          <p:nvPr/>
        </p:nvCxnSpPr>
        <p:spPr>
          <a:xfrm flipV="1">
            <a:off x="3851275" y="4868863"/>
            <a:ext cx="0" cy="143986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9BB25F86-D3CB-6E3C-F7AA-7D9C94FB3C0F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3851275" y="2276475"/>
            <a:ext cx="0" cy="6477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4" name="AutoShape 10" descr="http://gwdoc.icrr.u-tokyo.ac.jp/DocDB/0011/G1201128/001/GW_illustration_CG_KAGAYA.png">
            <a:extLst>
              <a:ext uri="{FF2B5EF4-FFF2-40B4-BE49-F238E27FC236}">
                <a16:creationId xmlns:a16="http://schemas.microsoft.com/office/drawing/2014/main" id="{A4D01ACD-40DE-6083-9CA5-75DDCAE969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76D89E1E-637F-DD3D-F921-60384C46C6DA}"/>
              </a:ext>
            </a:extLst>
          </p:cNvPr>
          <p:cNvCxnSpPr/>
          <p:nvPr/>
        </p:nvCxnSpPr>
        <p:spPr>
          <a:xfrm>
            <a:off x="971550" y="1773238"/>
            <a:ext cx="252095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27CBE961-6CD5-0BDE-4571-54252CF45AD3}"/>
              </a:ext>
            </a:extLst>
          </p:cNvPr>
          <p:cNvCxnSpPr>
            <a:cxnSpLocks/>
          </p:cNvCxnSpPr>
          <p:nvPr/>
        </p:nvCxnSpPr>
        <p:spPr>
          <a:xfrm flipV="1">
            <a:off x="971550" y="1773238"/>
            <a:ext cx="0" cy="187166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3258ADC4-CD7C-2F97-A2A4-3AEF37B4472D}"/>
              </a:ext>
            </a:extLst>
          </p:cNvPr>
          <p:cNvCxnSpPr/>
          <p:nvPr/>
        </p:nvCxnSpPr>
        <p:spPr>
          <a:xfrm>
            <a:off x="971550" y="6308725"/>
            <a:ext cx="2879725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フローチャート : 組合せ 26">
            <a:extLst>
              <a:ext uri="{FF2B5EF4-FFF2-40B4-BE49-F238E27FC236}">
                <a16:creationId xmlns:a16="http://schemas.microsoft.com/office/drawing/2014/main" id="{87616202-7D8D-967A-3D1D-B1722544E8FE}"/>
              </a:ext>
            </a:extLst>
          </p:cNvPr>
          <p:cNvSpPr/>
          <p:nvPr/>
        </p:nvSpPr>
        <p:spPr bwMode="auto">
          <a:xfrm rot="10800000">
            <a:off x="611188" y="3429000"/>
            <a:ext cx="720725" cy="720725"/>
          </a:xfrm>
          <a:prstGeom prst="flowChartMerg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3A1017F1-C99D-5317-C549-D33F686D65E2}"/>
              </a:ext>
            </a:extLst>
          </p:cNvPr>
          <p:cNvCxnSpPr/>
          <p:nvPr/>
        </p:nvCxnSpPr>
        <p:spPr>
          <a:xfrm>
            <a:off x="971550" y="2708275"/>
            <a:ext cx="720725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0" name="正方形/長方形 19">
            <a:extLst>
              <a:ext uri="{FF2B5EF4-FFF2-40B4-BE49-F238E27FC236}">
                <a16:creationId xmlns:a16="http://schemas.microsoft.com/office/drawing/2014/main" id="{E1D38C91-643A-1962-AD60-169225EA7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2492375"/>
            <a:ext cx="1727200" cy="461963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GW signal</a:t>
            </a:r>
          </a:p>
        </p:txBody>
      </p:sp>
      <p:sp>
        <p:nvSpPr>
          <p:cNvPr id="15371" name="正方形/長方形 17">
            <a:extLst>
              <a:ext uri="{FF2B5EF4-FFF2-40B4-BE49-F238E27FC236}">
                <a16:creationId xmlns:a16="http://schemas.microsoft.com/office/drawing/2014/main" id="{6C613A61-C955-A9E1-87EC-137FA5F188F4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665162" y="4994275"/>
            <a:ext cx="2376487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Feedback control</a:t>
            </a:r>
          </a:p>
        </p:txBody>
      </p:sp>
      <p:sp>
        <p:nvSpPr>
          <p:cNvPr id="35" name="フローチャート : 結合子 34">
            <a:extLst>
              <a:ext uri="{FF2B5EF4-FFF2-40B4-BE49-F238E27FC236}">
                <a16:creationId xmlns:a16="http://schemas.microsoft.com/office/drawing/2014/main" id="{36101D1F-6002-DF07-BE3A-B71130DEA9EE}"/>
              </a:ext>
            </a:extLst>
          </p:cNvPr>
          <p:cNvSpPr/>
          <p:nvPr/>
        </p:nvSpPr>
        <p:spPr bwMode="auto">
          <a:xfrm>
            <a:off x="900113" y="2636838"/>
            <a:ext cx="142875" cy="144462"/>
          </a:xfrm>
          <a:prstGeom prst="flowChartConnector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373" name="スライド番号プレースホルダ 3">
            <a:extLst>
              <a:ext uri="{FF2B5EF4-FFF2-40B4-BE49-F238E27FC236}">
                <a16:creationId xmlns:a16="http://schemas.microsoft.com/office/drawing/2014/main" id="{20D6D67B-B4A0-0CF4-1E58-A238D0706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A0097D-887E-41F1-868F-93C3A57C1FFC}" type="slidenum">
              <a:rPr lang="ja-JP" altLang="en-US" sz="2000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AFD9E3A4-CDA8-A11D-8990-241098B5A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Feedback Control Loop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75" name="コンテンツ プレースホルダ 2">
            <a:extLst>
              <a:ext uri="{FF2B5EF4-FFF2-40B4-BE49-F238E27FC236}">
                <a16:creationId xmlns:a16="http://schemas.microsoft.com/office/drawing/2014/main" id="{0BF0BB5D-4D7E-EEC6-5E13-8C996AF6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57626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Now we can analyze the loop in frequency domain</a:t>
            </a: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9EA27382-F0E4-3177-B6BA-96DDDF613FE8}"/>
              </a:ext>
            </a:extLst>
          </p:cNvPr>
          <p:cNvCxnSpPr>
            <a:cxnSpLocks/>
          </p:cNvCxnSpPr>
          <p:nvPr/>
        </p:nvCxnSpPr>
        <p:spPr>
          <a:xfrm flipV="1">
            <a:off x="971550" y="4149725"/>
            <a:ext cx="0" cy="21590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7" name="正方形/長方形 19">
            <a:extLst>
              <a:ext uri="{FF2B5EF4-FFF2-40B4-BE49-F238E27FC236}">
                <a16:creationId xmlns:a16="http://schemas.microsoft.com/office/drawing/2014/main" id="{B84276C2-9132-0539-4FAD-02CB2A90B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1557338"/>
            <a:ext cx="2519363" cy="8302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Actuator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(Mirror)</a:t>
            </a:r>
          </a:p>
        </p:txBody>
      </p:sp>
      <p:sp>
        <p:nvSpPr>
          <p:cNvPr id="15378" name="正方形/長方形 19">
            <a:extLst>
              <a:ext uri="{FF2B5EF4-FFF2-40B4-BE49-F238E27FC236}">
                <a16:creationId xmlns:a16="http://schemas.microsoft.com/office/drawing/2014/main" id="{4330A5AA-109A-34D4-0C4A-FFC8CC37A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4149725"/>
            <a:ext cx="2880022" cy="83026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Sensor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(Interferometer)</a:t>
            </a: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A5C25FCB-A7E8-6E93-C8B2-6B4F003D0480}"/>
              </a:ext>
            </a:extLst>
          </p:cNvPr>
          <p:cNvCxnSpPr>
            <a:cxnSpLocks/>
          </p:cNvCxnSpPr>
          <p:nvPr/>
        </p:nvCxnSpPr>
        <p:spPr>
          <a:xfrm flipH="1">
            <a:off x="3995738" y="3068638"/>
            <a:ext cx="1080318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C829DDA4-90D3-139E-4642-393F15222BFE}"/>
              </a:ext>
            </a:extLst>
          </p:cNvPr>
          <p:cNvCxnSpPr>
            <a:cxnSpLocks/>
          </p:cNvCxnSpPr>
          <p:nvPr/>
        </p:nvCxnSpPr>
        <p:spPr>
          <a:xfrm>
            <a:off x="3851275" y="3213100"/>
            <a:ext cx="0" cy="936625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楕円 25">
            <a:extLst>
              <a:ext uri="{FF2B5EF4-FFF2-40B4-BE49-F238E27FC236}">
                <a16:creationId xmlns:a16="http://schemas.microsoft.com/office/drawing/2014/main" id="{B3CE064C-6568-93B0-09AF-D1325D55ABE8}"/>
              </a:ext>
            </a:extLst>
          </p:cNvPr>
          <p:cNvSpPr/>
          <p:nvPr/>
        </p:nvSpPr>
        <p:spPr bwMode="auto">
          <a:xfrm>
            <a:off x="3708400" y="2924175"/>
            <a:ext cx="287338" cy="2889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16C92C54-F1C0-EF14-6615-6D062245AD48}"/>
              </a:ext>
            </a:extLst>
          </p:cNvPr>
          <p:cNvCxnSpPr>
            <a:cxnSpLocks/>
            <a:stCxn id="26" idx="4"/>
          </p:cNvCxnSpPr>
          <p:nvPr/>
        </p:nvCxnSpPr>
        <p:spPr>
          <a:xfrm flipV="1">
            <a:off x="3851275" y="2924175"/>
            <a:ext cx="0" cy="288925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A509F490-DC61-0591-F7DF-3DCF4A65FC22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3708400" y="3068638"/>
            <a:ext cx="295275" cy="7937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2">
            <a:extLst>
              <a:ext uri="{FF2B5EF4-FFF2-40B4-BE49-F238E27FC236}">
                <a16:creationId xmlns:a16="http://schemas.microsoft.com/office/drawing/2014/main" id="{F10FCD55-87FF-EF0D-29DA-41C851397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064" y="2636912"/>
            <a:ext cx="230505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Gravitational waves</a:t>
            </a:r>
          </a:p>
        </p:txBody>
      </p:sp>
      <p:pic>
        <p:nvPicPr>
          <p:cNvPr id="8" name="図 7" descr="%pptTeX&#10;\begin{document}&#10;\begin{align*}&#10; H_{\rm A}(\omega)&#10;\end{align*}&#10;\end{document}">
            <a:extLst>
              <a:ext uri="{FF2B5EF4-FFF2-40B4-BE49-F238E27FC236}">
                <a16:creationId xmlns:a16="http://schemas.microsoft.com/office/drawing/2014/main" id="{B28296C6-0D4D-3969-8CFB-6231E25B7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1916832"/>
            <a:ext cx="1175920" cy="444468"/>
          </a:xfrm>
          <a:prstGeom prst="rect">
            <a:avLst/>
          </a:prstGeom>
        </p:spPr>
      </p:pic>
      <p:pic>
        <p:nvPicPr>
          <p:cNvPr id="11" name="図 10" descr="%pptTeX&#10;\begin{document}&#10;\begin{align*}&#10; H_{\rm IFO}(\omega)&#10;\end{align*}&#10;\end{document}">
            <a:extLst>
              <a:ext uri="{FF2B5EF4-FFF2-40B4-BE49-F238E27FC236}">
                <a16:creationId xmlns:a16="http://schemas.microsoft.com/office/drawing/2014/main" id="{90807F4B-2F6D-4423-1C50-3FA423AF4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4509120"/>
            <a:ext cx="1494253" cy="444468"/>
          </a:xfrm>
          <a:prstGeom prst="rect">
            <a:avLst/>
          </a:prstGeom>
        </p:spPr>
      </p:pic>
      <p:pic>
        <p:nvPicPr>
          <p:cNvPr id="17" name="図 16" descr="%pptTeX&#10;\begin{document}&#10;\begin{align*}&#10; H_{\rm F}(\omega)&#10;\end{align*}&#10;\end{document}">
            <a:extLst>
              <a:ext uri="{FF2B5EF4-FFF2-40B4-BE49-F238E27FC236}">
                <a16:creationId xmlns:a16="http://schemas.microsoft.com/office/drawing/2014/main" id="{FB92CDF2-29E9-0AB9-2816-AE8F3938BB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656" y="3789040"/>
            <a:ext cx="1144608" cy="444468"/>
          </a:xfrm>
          <a:prstGeom prst="rect">
            <a:avLst/>
          </a:prstGeom>
        </p:spPr>
      </p:pic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359EDE22-94B9-5CE6-093A-8A8E6A12C485}"/>
              </a:ext>
            </a:extLst>
          </p:cNvPr>
          <p:cNvCxnSpPr>
            <a:cxnSpLocks/>
          </p:cNvCxnSpPr>
          <p:nvPr/>
        </p:nvCxnSpPr>
        <p:spPr>
          <a:xfrm flipV="1">
            <a:off x="1691680" y="4293096"/>
            <a:ext cx="216669" cy="936104"/>
          </a:xfrm>
          <a:prstGeom prst="straightConnector1">
            <a:avLst/>
          </a:prstGeom>
          <a:ln w="25400">
            <a:solidFill>
              <a:srgbClr val="FF00FF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12">
            <a:extLst>
              <a:ext uri="{FF2B5EF4-FFF2-40B4-BE49-F238E27FC236}">
                <a16:creationId xmlns:a16="http://schemas.microsoft.com/office/drawing/2014/main" id="{52D21728-DC6E-426D-48FD-87846756B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5157192"/>
            <a:ext cx="2376264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FF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We will design this </a:t>
            </a:r>
            <a:r>
              <a:rPr lang="en-US" altLang="ja-JP" sz="2400" b="1" dirty="0">
                <a:solidFill>
                  <a:srgbClr val="FF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filter</a:t>
            </a:r>
            <a:r>
              <a:rPr lang="en-US" altLang="ja-JP" sz="2400" dirty="0">
                <a:solidFill>
                  <a:srgbClr val="FF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later</a:t>
            </a:r>
          </a:p>
        </p:txBody>
      </p:sp>
      <p:pic>
        <p:nvPicPr>
          <p:cNvPr id="34" name="図 33" descr="%pptTeX&#10;\begin{document}&#10;\begin{align*}&#10; L_-(\omega)&#10;\end{align*}&#10;\end{document}">
            <a:extLst>
              <a:ext uri="{FF2B5EF4-FFF2-40B4-BE49-F238E27FC236}">
                <a16:creationId xmlns:a16="http://schemas.microsoft.com/office/drawing/2014/main" id="{D15664A7-DFF8-5335-B8F5-6926065B65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8264" y="3212976"/>
            <a:ext cx="1120255" cy="444468"/>
          </a:xfrm>
          <a:prstGeom prst="rect">
            <a:avLst/>
          </a:prstGeom>
        </p:spPr>
      </p:pic>
      <p:pic>
        <p:nvPicPr>
          <p:cNvPr id="38" name="図 37" descr="%pptTeX&#10;\begin{document}&#10;\begin{align*}&#10; Y(\omega)&#10;\end{align*}&#10;\end{document}">
            <a:extLst>
              <a:ext uri="{FF2B5EF4-FFF2-40B4-BE49-F238E27FC236}">
                <a16:creationId xmlns:a16="http://schemas.microsoft.com/office/drawing/2014/main" id="{508FEE78-A014-7798-CE4E-926BE4FC14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3688" y="3056540"/>
            <a:ext cx="916730" cy="44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84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10" descr="http://gwdoc.icrr.u-tokyo.ac.jp/DocDB/0011/G1201128/001/GW_illustration_CG_KAGAYA.png">
            <a:extLst>
              <a:ext uri="{FF2B5EF4-FFF2-40B4-BE49-F238E27FC236}">
                <a16:creationId xmlns:a16="http://schemas.microsoft.com/office/drawing/2014/main" id="{A4D01ACD-40DE-6083-9CA5-75DDCAE969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5373" name="スライド番号プレースホルダ 3">
            <a:extLst>
              <a:ext uri="{FF2B5EF4-FFF2-40B4-BE49-F238E27FC236}">
                <a16:creationId xmlns:a16="http://schemas.microsoft.com/office/drawing/2014/main" id="{20D6D67B-B4A0-0CF4-1E58-A238D0706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A0097D-887E-41F1-868F-93C3A57C1FFC}" type="slidenum">
              <a:rPr lang="ja-JP" altLang="en-US" sz="2000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AFD9E3A4-CDA8-A11D-8990-241098B5A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Feedback Control Loop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75" name="コンテンツ プレースホルダ 2">
            <a:extLst>
              <a:ext uri="{FF2B5EF4-FFF2-40B4-BE49-F238E27FC236}">
                <a16:creationId xmlns:a16="http://schemas.microsoft.com/office/drawing/2014/main" id="{0BF0BB5D-4D7E-EEC6-5E13-8C996AF6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57626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Open</a:t>
            </a:r>
            <a:r>
              <a:rPr lang="ja-JP" altLang="en-US" sz="2800" dirty="0"/>
              <a:t> </a:t>
            </a:r>
            <a:r>
              <a:rPr lang="en-US" altLang="ja-JP" sz="2800" dirty="0"/>
              <a:t>loop</a:t>
            </a:r>
            <a:r>
              <a:rPr lang="ja-JP" altLang="en-US" sz="2800" dirty="0"/>
              <a:t> </a:t>
            </a:r>
            <a:r>
              <a:rPr lang="en-US" altLang="ja-JP" sz="2800" dirty="0"/>
              <a:t>transfer function G(ω) is important</a:t>
            </a:r>
          </a:p>
          <a:p>
            <a:pPr marL="0" indent="0">
              <a:buClr>
                <a:schemeClr val="tx1"/>
              </a:buClr>
              <a:buNone/>
            </a:pPr>
            <a:br>
              <a:rPr lang="en-US" altLang="ja-JP" sz="2800" dirty="0"/>
            </a:br>
            <a:br>
              <a:rPr lang="en-US" altLang="ja-JP" sz="2800" dirty="0"/>
            </a:br>
            <a:br>
              <a:rPr lang="en-US" altLang="ja-JP" sz="2800" dirty="0"/>
            </a:br>
            <a:br>
              <a:rPr lang="en-US" altLang="ja-JP" sz="2800" dirty="0"/>
            </a:br>
            <a:br>
              <a:rPr lang="en-US" altLang="ja-JP" sz="2800" dirty="0"/>
            </a:br>
            <a:endParaRPr lang="en-US" altLang="ja-JP" sz="2800" dirty="0"/>
          </a:p>
          <a:p>
            <a:pPr>
              <a:buClr>
                <a:schemeClr val="tx1"/>
              </a:buClr>
            </a:pPr>
            <a:r>
              <a:rPr lang="en-US" altLang="ja-JP" sz="2800" dirty="0"/>
              <a:t>GW signal can be estimated from Y(ω) (feedback signal) if G(ω) &gt;&gt;1</a:t>
            </a:r>
          </a:p>
          <a:p>
            <a:pPr>
              <a:buClr>
                <a:schemeClr val="tx1"/>
              </a:buClr>
            </a:pPr>
            <a:endParaRPr lang="en-US" altLang="ja-JP" sz="2800" dirty="0"/>
          </a:p>
        </p:txBody>
      </p: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1719FA41-E3E5-4942-196E-781D7265CB68}"/>
              </a:ext>
            </a:extLst>
          </p:cNvPr>
          <p:cNvCxnSpPr>
            <a:cxnSpLocks/>
          </p:cNvCxnSpPr>
          <p:nvPr/>
        </p:nvCxnSpPr>
        <p:spPr>
          <a:xfrm flipH="1" flipV="1">
            <a:off x="4499992" y="3356992"/>
            <a:ext cx="864096" cy="432048"/>
          </a:xfrm>
          <a:prstGeom prst="straightConnector1">
            <a:avLst/>
          </a:prstGeom>
          <a:ln w="25400">
            <a:solidFill>
              <a:srgbClr val="FF00FF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図 50" descr="%pptTeX&#10;\begin{document}&#10;\begin{align*}&#10; G(\omega) \equiv H_{\rm F} H_{\rm IFO} H_{\rm A}&#10;\end{align*}&#10;\end{document}">
            <a:extLst>
              <a:ext uri="{FF2B5EF4-FFF2-40B4-BE49-F238E27FC236}">
                <a16:creationId xmlns:a16="http://schemas.microsoft.com/office/drawing/2014/main" id="{A554335B-02E7-5934-F919-A86BF6120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3717032"/>
            <a:ext cx="3578561" cy="437284"/>
          </a:xfrm>
          <a:prstGeom prst="rect">
            <a:avLst/>
          </a:prstGeom>
        </p:spPr>
      </p:pic>
      <p:pic>
        <p:nvPicPr>
          <p:cNvPr id="3" name="図 2" descr="%pptTeX&#10;\begin{document}&#10;\begin{align*}&#10; Y(\omega) &amp;= H_{\rm F}(\omega) H_{\rm IFO} (\omega) \left(L_-(\omega) - H_{\rm A}(\omega) Y(\omega)\right) \\&#10;&amp;= \frac{H_{\rm F}(\omega) H_{\rm IFO}(\omega) L_-(\omega)}{1+G(\omega)}&#10;\end{align*}&#10;\end{document}">
            <a:extLst>
              <a:ext uri="{FF2B5EF4-FFF2-40B4-BE49-F238E27FC236}">
                <a16:creationId xmlns:a16="http://schemas.microsoft.com/office/drawing/2014/main" id="{8A225C65-AF4F-13A9-09EF-59D3EAF2F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772817"/>
            <a:ext cx="8612392" cy="1710161"/>
          </a:xfrm>
          <a:prstGeom prst="rect">
            <a:avLst/>
          </a:prstGeom>
        </p:spPr>
      </p:pic>
      <p:pic>
        <p:nvPicPr>
          <p:cNvPr id="5" name="図 4" descr="%pptTeX&#10;\begin{document}&#10;\begin{align*}&#10; L_- (\omega) &amp;= \frac{1+G(\omega)}{G(\omega)} H_{\rm A}(\omega) Y(\omega) \\&#10;&amp;\simeq H_{\rm A}(\omega) Y(\omega)&#10;\end{align*}&#10;\end{document}">
            <a:extLst>
              <a:ext uri="{FF2B5EF4-FFF2-40B4-BE49-F238E27FC236}">
                <a16:creationId xmlns:a16="http://schemas.microsoft.com/office/drawing/2014/main" id="{45D93634-B2AF-A27E-EC68-738C96A391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1" y="5080645"/>
            <a:ext cx="5723039" cy="173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43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10" descr="http://gwdoc.icrr.u-tokyo.ac.jp/DocDB/0011/G1201128/001/GW_illustration_CG_KAGAYA.png">
            <a:extLst>
              <a:ext uri="{FF2B5EF4-FFF2-40B4-BE49-F238E27FC236}">
                <a16:creationId xmlns:a16="http://schemas.microsoft.com/office/drawing/2014/main" id="{A4D01ACD-40DE-6083-9CA5-75DDCAE969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5373" name="スライド番号プレースホルダ 3">
            <a:extLst>
              <a:ext uri="{FF2B5EF4-FFF2-40B4-BE49-F238E27FC236}">
                <a16:creationId xmlns:a16="http://schemas.microsoft.com/office/drawing/2014/main" id="{20D6D67B-B4A0-0CF4-1E58-A238D0706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A0097D-887E-41F1-868F-93C3A57C1FFC}" type="slidenum">
              <a:rPr lang="ja-JP" altLang="en-US" sz="2000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AFD9E3A4-CDA8-A11D-8990-241098B5A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Feedback Control Loop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75" name="コンテンツ プレースホルダ 2">
            <a:extLst>
              <a:ext uri="{FF2B5EF4-FFF2-40B4-BE49-F238E27FC236}">
                <a16:creationId xmlns:a16="http://schemas.microsoft.com/office/drawing/2014/main" id="{0BF0BB5D-4D7E-EEC6-5E13-8C996AF6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57626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Open</a:t>
            </a:r>
            <a:r>
              <a:rPr lang="ja-JP" altLang="en-US" sz="2800" dirty="0"/>
              <a:t> </a:t>
            </a:r>
            <a:r>
              <a:rPr lang="en-US" altLang="ja-JP" sz="2800" dirty="0"/>
              <a:t>loop</a:t>
            </a:r>
            <a:r>
              <a:rPr lang="ja-JP" altLang="en-US" sz="2800" dirty="0"/>
              <a:t> </a:t>
            </a:r>
            <a:r>
              <a:rPr lang="en-US" altLang="ja-JP" sz="2800" dirty="0"/>
              <a:t>transfer function G(ω) is important</a:t>
            </a:r>
          </a:p>
          <a:p>
            <a:pPr marL="0" indent="0">
              <a:buClr>
                <a:schemeClr val="tx1"/>
              </a:buClr>
              <a:buNone/>
            </a:pPr>
            <a:br>
              <a:rPr lang="en-US" altLang="ja-JP" sz="2800" dirty="0"/>
            </a:br>
            <a:br>
              <a:rPr lang="en-US" altLang="ja-JP" sz="2800" dirty="0"/>
            </a:br>
            <a:br>
              <a:rPr lang="en-US" altLang="ja-JP" sz="2800" dirty="0"/>
            </a:br>
            <a:br>
              <a:rPr lang="en-US" altLang="ja-JP" sz="2800" dirty="0"/>
            </a:br>
            <a:endParaRPr lang="en-US" altLang="ja-JP" sz="2800" dirty="0"/>
          </a:p>
        </p:txBody>
      </p: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1719FA41-E3E5-4942-196E-781D7265CB68}"/>
              </a:ext>
            </a:extLst>
          </p:cNvPr>
          <p:cNvCxnSpPr>
            <a:cxnSpLocks/>
          </p:cNvCxnSpPr>
          <p:nvPr/>
        </p:nvCxnSpPr>
        <p:spPr>
          <a:xfrm flipH="1" flipV="1">
            <a:off x="4499992" y="3356992"/>
            <a:ext cx="864096" cy="432048"/>
          </a:xfrm>
          <a:prstGeom prst="straightConnector1">
            <a:avLst/>
          </a:prstGeom>
          <a:ln w="25400">
            <a:solidFill>
              <a:srgbClr val="FF00FF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図 50" descr="%pptTeX&#10;\begin{document}&#10;\begin{align*}&#10; G(\omega) \equiv H_{\rm F} H_{\rm IFO} H_{\rm A}&#10;\end{align*}&#10;\end{document}">
            <a:extLst>
              <a:ext uri="{FF2B5EF4-FFF2-40B4-BE49-F238E27FC236}">
                <a16:creationId xmlns:a16="http://schemas.microsoft.com/office/drawing/2014/main" id="{A554335B-02E7-5934-F919-A86BF6120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3717032"/>
            <a:ext cx="3578561" cy="437284"/>
          </a:xfrm>
          <a:prstGeom prst="rect">
            <a:avLst/>
          </a:prstGeom>
        </p:spPr>
      </p:pic>
      <p:cxnSp>
        <p:nvCxnSpPr>
          <p:cNvPr id="2" name="直線矢印コネクタ 1">
            <a:extLst>
              <a:ext uri="{FF2B5EF4-FFF2-40B4-BE49-F238E27FC236}">
                <a16:creationId xmlns:a16="http://schemas.microsoft.com/office/drawing/2014/main" id="{FDE0DA99-85DF-DD5E-DF48-1CB0B5D127D4}"/>
              </a:ext>
            </a:extLst>
          </p:cNvPr>
          <p:cNvCxnSpPr>
            <a:cxnSpLocks/>
          </p:cNvCxnSpPr>
          <p:nvPr/>
        </p:nvCxnSpPr>
        <p:spPr>
          <a:xfrm flipV="1">
            <a:off x="3203848" y="3501008"/>
            <a:ext cx="288032" cy="1440160"/>
          </a:xfrm>
          <a:prstGeom prst="straightConnector1">
            <a:avLst/>
          </a:prstGeom>
          <a:ln w="25400">
            <a:solidFill>
              <a:srgbClr val="FF00FF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正方形/長方形 12">
            <a:extLst>
              <a:ext uri="{FF2B5EF4-FFF2-40B4-BE49-F238E27FC236}">
                <a16:creationId xmlns:a16="http://schemas.microsoft.com/office/drawing/2014/main" id="{6F0DFF26-BC86-21BB-C979-DC9C9862E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4941168"/>
            <a:ext cx="8424936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>
                <a:solidFill>
                  <a:srgbClr val="FF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Loop can “oscillate” if G(ω)=-1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FF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→ </a:t>
            </a:r>
            <a:r>
              <a:rPr lang="en-US" altLang="ja-JP" sz="2800" b="1" dirty="0">
                <a:solidFill>
                  <a:srgbClr val="FF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Nyquist stability criterion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800" dirty="0">
              <a:solidFill>
                <a:srgbClr val="FF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>
                <a:solidFill>
                  <a:srgbClr val="FF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Control filter is designed to meet this criterion</a:t>
            </a:r>
          </a:p>
        </p:txBody>
      </p:sp>
      <p:pic>
        <p:nvPicPr>
          <p:cNvPr id="5" name="図 4" descr="%pptTeX&#10;\begin{document}&#10;\begin{align*}&#10; Y(\omega) &amp;= H_{\rm F}(\omega) H_{\rm IFO} (\omega) \left(L_-(\omega) - H_{\rm A}(\omega) Y(\omega)\right) \\&#10;&amp;= \frac{H_{\rm F}(\omega) H_{\rm IFO}(\omega) L_-(\omega)}{1+G(\omega)}&#10;\end{align*}&#10;\end{document}">
            <a:extLst>
              <a:ext uri="{FF2B5EF4-FFF2-40B4-BE49-F238E27FC236}">
                <a16:creationId xmlns:a16="http://schemas.microsoft.com/office/drawing/2014/main" id="{E20E7E1E-05AC-D359-7878-B21FA3449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772817"/>
            <a:ext cx="8612392" cy="17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9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3A2FA3A2-EF2E-226B-747B-4F2F97033A83}"/>
              </a:ext>
            </a:extLst>
          </p:cNvPr>
          <p:cNvCxnSpPr>
            <a:cxnSpLocks/>
          </p:cNvCxnSpPr>
          <p:nvPr/>
        </p:nvCxnSpPr>
        <p:spPr>
          <a:xfrm flipV="1">
            <a:off x="3275583" y="4868863"/>
            <a:ext cx="0" cy="143986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9BB25F86-D3CB-6E3C-F7AA-7D9C94FB3C0F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3275583" y="2276475"/>
            <a:ext cx="0" cy="6477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4" name="AutoShape 10" descr="http://gwdoc.icrr.u-tokyo.ac.jp/DocDB/0011/G1201128/001/GW_illustration_CG_KAGAYA.png">
            <a:extLst>
              <a:ext uri="{FF2B5EF4-FFF2-40B4-BE49-F238E27FC236}">
                <a16:creationId xmlns:a16="http://schemas.microsoft.com/office/drawing/2014/main" id="{A4D01ACD-40DE-6083-9CA5-75DDCAE969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76D89E1E-637F-DD3D-F921-60384C46C6DA}"/>
              </a:ext>
            </a:extLst>
          </p:cNvPr>
          <p:cNvCxnSpPr/>
          <p:nvPr/>
        </p:nvCxnSpPr>
        <p:spPr>
          <a:xfrm>
            <a:off x="395858" y="1773238"/>
            <a:ext cx="252095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27CBE961-6CD5-0BDE-4571-54252CF45AD3}"/>
              </a:ext>
            </a:extLst>
          </p:cNvPr>
          <p:cNvCxnSpPr>
            <a:cxnSpLocks/>
          </p:cNvCxnSpPr>
          <p:nvPr/>
        </p:nvCxnSpPr>
        <p:spPr>
          <a:xfrm flipV="1">
            <a:off x="395858" y="1773238"/>
            <a:ext cx="0" cy="187166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3258ADC4-CD7C-2F97-A2A4-3AEF37B4472D}"/>
              </a:ext>
            </a:extLst>
          </p:cNvPr>
          <p:cNvCxnSpPr/>
          <p:nvPr/>
        </p:nvCxnSpPr>
        <p:spPr>
          <a:xfrm>
            <a:off x="395858" y="6308725"/>
            <a:ext cx="2879725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フローチャート : 組合せ 26">
            <a:extLst>
              <a:ext uri="{FF2B5EF4-FFF2-40B4-BE49-F238E27FC236}">
                <a16:creationId xmlns:a16="http://schemas.microsoft.com/office/drawing/2014/main" id="{87616202-7D8D-967A-3D1D-B1722544E8FE}"/>
              </a:ext>
            </a:extLst>
          </p:cNvPr>
          <p:cNvSpPr/>
          <p:nvPr/>
        </p:nvSpPr>
        <p:spPr bwMode="auto">
          <a:xfrm rot="10800000">
            <a:off x="35496" y="3429000"/>
            <a:ext cx="720725" cy="720725"/>
          </a:xfrm>
          <a:prstGeom prst="flowChartMerg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3A1017F1-C99D-5317-C549-D33F686D65E2}"/>
              </a:ext>
            </a:extLst>
          </p:cNvPr>
          <p:cNvCxnSpPr/>
          <p:nvPr/>
        </p:nvCxnSpPr>
        <p:spPr>
          <a:xfrm>
            <a:off x="395858" y="2708275"/>
            <a:ext cx="720725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0" name="正方形/長方形 19">
            <a:extLst>
              <a:ext uri="{FF2B5EF4-FFF2-40B4-BE49-F238E27FC236}">
                <a16:creationId xmlns:a16="http://schemas.microsoft.com/office/drawing/2014/main" id="{E1D38C91-643A-1962-AD60-169225EA7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583" y="2492375"/>
            <a:ext cx="1727200" cy="461963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GW signal</a:t>
            </a:r>
          </a:p>
        </p:txBody>
      </p:sp>
      <p:sp>
        <p:nvSpPr>
          <p:cNvPr id="35" name="フローチャート : 結合子 34">
            <a:extLst>
              <a:ext uri="{FF2B5EF4-FFF2-40B4-BE49-F238E27FC236}">
                <a16:creationId xmlns:a16="http://schemas.microsoft.com/office/drawing/2014/main" id="{36101D1F-6002-DF07-BE3A-B71130DEA9EE}"/>
              </a:ext>
            </a:extLst>
          </p:cNvPr>
          <p:cNvSpPr/>
          <p:nvPr/>
        </p:nvSpPr>
        <p:spPr bwMode="auto">
          <a:xfrm>
            <a:off x="324421" y="2636838"/>
            <a:ext cx="142875" cy="144462"/>
          </a:xfrm>
          <a:prstGeom prst="flowChartConnector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373" name="スライド番号プレースホルダ 3">
            <a:extLst>
              <a:ext uri="{FF2B5EF4-FFF2-40B4-BE49-F238E27FC236}">
                <a16:creationId xmlns:a16="http://schemas.microsoft.com/office/drawing/2014/main" id="{20D6D67B-B4A0-0CF4-1E58-A238D0706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A0097D-887E-41F1-868F-93C3A57C1FFC}" type="slidenum">
              <a:rPr lang="ja-JP" altLang="en-US" sz="2000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AFD9E3A4-CDA8-A11D-8990-241098B5A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Unstable Loop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75" name="コンテンツ プレースホルダ 2">
            <a:extLst>
              <a:ext uri="{FF2B5EF4-FFF2-40B4-BE49-F238E27FC236}">
                <a16:creationId xmlns:a16="http://schemas.microsoft.com/office/drawing/2014/main" id="{0BF0BB5D-4D7E-EEC6-5E13-8C996AF6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57626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G(ω)=-1 at unity gain frequency</a:t>
            </a: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9EA27382-F0E4-3177-B6BA-96DDDF613FE8}"/>
              </a:ext>
            </a:extLst>
          </p:cNvPr>
          <p:cNvCxnSpPr>
            <a:cxnSpLocks/>
          </p:cNvCxnSpPr>
          <p:nvPr/>
        </p:nvCxnSpPr>
        <p:spPr>
          <a:xfrm flipV="1">
            <a:off x="395858" y="4149725"/>
            <a:ext cx="0" cy="21590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7" name="正方形/長方形 19">
            <a:extLst>
              <a:ext uri="{FF2B5EF4-FFF2-40B4-BE49-F238E27FC236}">
                <a16:creationId xmlns:a16="http://schemas.microsoft.com/office/drawing/2014/main" id="{B84276C2-9132-0539-4FAD-02CB2A90B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809" y="1557338"/>
            <a:ext cx="1583184" cy="8302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Actuator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(Mirror)</a:t>
            </a:r>
          </a:p>
        </p:txBody>
      </p:sp>
      <p:sp>
        <p:nvSpPr>
          <p:cNvPr id="15378" name="正方形/長方形 19">
            <a:extLst>
              <a:ext uri="{FF2B5EF4-FFF2-40B4-BE49-F238E27FC236}">
                <a16:creationId xmlns:a16="http://schemas.microsoft.com/office/drawing/2014/main" id="{4330A5AA-109A-34D4-0C4A-FFC8CC37A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744" y="4149080"/>
            <a:ext cx="2664296" cy="83026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Sensor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(Interferometer)</a:t>
            </a: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A5C25FCB-A7E8-6E93-C8B2-6B4F003D0480}"/>
              </a:ext>
            </a:extLst>
          </p:cNvPr>
          <p:cNvCxnSpPr>
            <a:cxnSpLocks/>
          </p:cNvCxnSpPr>
          <p:nvPr/>
        </p:nvCxnSpPr>
        <p:spPr>
          <a:xfrm flipH="1">
            <a:off x="3420046" y="3068638"/>
            <a:ext cx="431874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C829DDA4-90D3-139E-4642-393F15222BFE}"/>
              </a:ext>
            </a:extLst>
          </p:cNvPr>
          <p:cNvCxnSpPr>
            <a:cxnSpLocks/>
          </p:cNvCxnSpPr>
          <p:nvPr/>
        </p:nvCxnSpPr>
        <p:spPr>
          <a:xfrm>
            <a:off x="3275583" y="3213100"/>
            <a:ext cx="0" cy="936625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楕円 25">
            <a:extLst>
              <a:ext uri="{FF2B5EF4-FFF2-40B4-BE49-F238E27FC236}">
                <a16:creationId xmlns:a16="http://schemas.microsoft.com/office/drawing/2014/main" id="{B3CE064C-6568-93B0-09AF-D1325D55ABE8}"/>
              </a:ext>
            </a:extLst>
          </p:cNvPr>
          <p:cNvSpPr/>
          <p:nvPr/>
        </p:nvSpPr>
        <p:spPr bwMode="auto">
          <a:xfrm>
            <a:off x="3132708" y="2924175"/>
            <a:ext cx="287338" cy="2889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16C92C54-F1C0-EF14-6615-6D062245AD48}"/>
              </a:ext>
            </a:extLst>
          </p:cNvPr>
          <p:cNvCxnSpPr>
            <a:cxnSpLocks/>
            <a:stCxn id="26" idx="4"/>
          </p:cNvCxnSpPr>
          <p:nvPr/>
        </p:nvCxnSpPr>
        <p:spPr>
          <a:xfrm flipV="1">
            <a:off x="3275583" y="2924175"/>
            <a:ext cx="0" cy="288925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A509F490-DC61-0591-F7DF-3DCF4A65FC22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3132708" y="3068638"/>
            <a:ext cx="295275" cy="7937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2">
            <a:extLst>
              <a:ext uri="{FF2B5EF4-FFF2-40B4-BE49-F238E27FC236}">
                <a16:creationId xmlns:a16="http://schemas.microsoft.com/office/drawing/2014/main" id="{F10FCD55-87FF-EF0D-29DA-41C851397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912" y="2852936"/>
            <a:ext cx="93727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GWs</a:t>
            </a:r>
          </a:p>
        </p:txBody>
      </p:sp>
      <p:pic>
        <p:nvPicPr>
          <p:cNvPr id="17" name="図 16" descr="%pptTeX&#10;\begin{document}&#10;\begin{align*}&#10; H_{\rm F}(\omega)&#10;\end{align*}&#10;\end{document}">
            <a:extLst>
              <a:ext uri="{FF2B5EF4-FFF2-40B4-BE49-F238E27FC236}">
                <a16:creationId xmlns:a16="http://schemas.microsoft.com/office/drawing/2014/main" id="{FB92CDF2-29E9-0AB9-2816-AE8F3938B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964" y="3789040"/>
            <a:ext cx="1144608" cy="444468"/>
          </a:xfrm>
          <a:prstGeom prst="rect">
            <a:avLst/>
          </a:prstGeom>
        </p:spPr>
      </p:pic>
      <p:pic>
        <p:nvPicPr>
          <p:cNvPr id="7" name="図 6" descr="グラフィカル ユーザー インターフェイス, グラフ, アプリケーション&#10;&#10;自動的に生成された説明">
            <a:extLst>
              <a:ext uri="{FF2B5EF4-FFF2-40B4-BE49-F238E27FC236}">
                <a16:creationId xmlns:a16="http://schemas.microsoft.com/office/drawing/2014/main" id="{9DA39B64-194F-B93D-2103-D48A4068AE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263" y="2708920"/>
            <a:ext cx="4136737" cy="3268509"/>
          </a:xfrm>
          <a:prstGeom prst="rect">
            <a:avLst/>
          </a:prstGeom>
        </p:spPr>
      </p:pic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13FF9700-9983-7629-E692-5BCCF6DFB430}"/>
              </a:ext>
            </a:extLst>
          </p:cNvPr>
          <p:cNvCxnSpPr>
            <a:cxnSpLocks/>
          </p:cNvCxnSpPr>
          <p:nvPr/>
        </p:nvCxnSpPr>
        <p:spPr>
          <a:xfrm flipV="1">
            <a:off x="1115616" y="4293096"/>
            <a:ext cx="216669" cy="936104"/>
          </a:xfrm>
          <a:prstGeom prst="straightConnector1">
            <a:avLst/>
          </a:prstGeom>
          <a:ln w="25400">
            <a:solidFill>
              <a:srgbClr val="FF00FF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12">
            <a:extLst>
              <a:ext uri="{FF2B5EF4-FFF2-40B4-BE49-F238E27FC236}">
                <a16:creationId xmlns:a16="http://schemas.microsoft.com/office/drawing/2014/main" id="{334855F8-4E4C-0B4C-81C3-06B2F898C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5157192"/>
            <a:ext cx="2376264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FF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If frequency independent</a:t>
            </a: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8F651F4A-D570-2E3B-49BF-05AF8A85D880}"/>
              </a:ext>
            </a:extLst>
          </p:cNvPr>
          <p:cNvCxnSpPr>
            <a:cxnSpLocks/>
          </p:cNvCxnSpPr>
          <p:nvPr/>
        </p:nvCxnSpPr>
        <p:spPr>
          <a:xfrm>
            <a:off x="8173070" y="2204864"/>
            <a:ext cx="0" cy="136815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2">
            <a:extLst>
              <a:ext uri="{FF2B5EF4-FFF2-40B4-BE49-F238E27FC236}">
                <a16:creationId xmlns:a16="http://schemas.microsoft.com/office/drawing/2014/main" id="{115A4741-AF56-5A26-F574-7725C0CD5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8344" y="1700808"/>
            <a:ext cx="93727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35167994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3A2FA3A2-EF2E-226B-747B-4F2F97033A83}"/>
              </a:ext>
            </a:extLst>
          </p:cNvPr>
          <p:cNvCxnSpPr>
            <a:cxnSpLocks/>
          </p:cNvCxnSpPr>
          <p:nvPr/>
        </p:nvCxnSpPr>
        <p:spPr>
          <a:xfrm flipV="1">
            <a:off x="3275583" y="4868863"/>
            <a:ext cx="0" cy="143986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9BB25F86-D3CB-6E3C-F7AA-7D9C94FB3C0F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3275583" y="2276475"/>
            <a:ext cx="0" cy="6477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4" name="AutoShape 10" descr="http://gwdoc.icrr.u-tokyo.ac.jp/DocDB/0011/G1201128/001/GW_illustration_CG_KAGAYA.png">
            <a:extLst>
              <a:ext uri="{FF2B5EF4-FFF2-40B4-BE49-F238E27FC236}">
                <a16:creationId xmlns:a16="http://schemas.microsoft.com/office/drawing/2014/main" id="{A4D01ACD-40DE-6083-9CA5-75DDCAE969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76D89E1E-637F-DD3D-F921-60384C46C6DA}"/>
              </a:ext>
            </a:extLst>
          </p:cNvPr>
          <p:cNvCxnSpPr/>
          <p:nvPr/>
        </p:nvCxnSpPr>
        <p:spPr>
          <a:xfrm>
            <a:off x="395858" y="1773238"/>
            <a:ext cx="252095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27CBE961-6CD5-0BDE-4571-54252CF45AD3}"/>
              </a:ext>
            </a:extLst>
          </p:cNvPr>
          <p:cNvCxnSpPr>
            <a:cxnSpLocks/>
          </p:cNvCxnSpPr>
          <p:nvPr/>
        </p:nvCxnSpPr>
        <p:spPr>
          <a:xfrm flipV="1">
            <a:off x="395858" y="1773238"/>
            <a:ext cx="0" cy="187166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3258ADC4-CD7C-2F97-A2A4-3AEF37B4472D}"/>
              </a:ext>
            </a:extLst>
          </p:cNvPr>
          <p:cNvCxnSpPr/>
          <p:nvPr/>
        </p:nvCxnSpPr>
        <p:spPr>
          <a:xfrm>
            <a:off x="395858" y="6308725"/>
            <a:ext cx="2879725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フローチャート : 組合せ 26">
            <a:extLst>
              <a:ext uri="{FF2B5EF4-FFF2-40B4-BE49-F238E27FC236}">
                <a16:creationId xmlns:a16="http://schemas.microsoft.com/office/drawing/2014/main" id="{87616202-7D8D-967A-3D1D-B1722544E8FE}"/>
              </a:ext>
            </a:extLst>
          </p:cNvPr>
          <p:cNvSpPr/>
          <p:nvPr/>
        </p:nvSpPr>
        <p:spPr bwMode="auto">
          <a:xfrm rot="10800000">
            <a:off x="35496" y="3429000"/>
            <a:ext cx="720725" cy="720725"/>
          </a:xfrm>
          <a:prstGeom prst="flowChartMerg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3A1017F1-C99D-5317-C549-D33F686D65E2}"/>
              </a:ext>
            </a:extLst>
          </p:cNvPr>
          <p:cNvCxnSpPr/>
          <p:nvPr/>
        </p:nvCxnSpPr>
        <p:spPr>
          <a:xfrm>
            <a:off x="395858" y="2708275"/>
            <a:ext cx="720725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0" name="正方形/長方形 19">
            <a:extLst>
              <a:ext uri="{FF2B5EF4-FFF2-40B4-BE49-F238E27FC236}">
                <a16:creationId xmlns:a16="http://schemas.microsoft.com/office/drawing/2014/main" id="{E1D38C91-643A-1962-AD60-169225EA7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583" y="2492375"/>
            <a:ext cx="1727200" cy="461963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GW signal</a:t>
            </a:r>
          </a:p>
        </p:txBody>
      </p:sp>
      <p:sp>
        <p:nvSpPr>
          <p:cNvPr id="35" name="フローチャート : 結合子 34">
            <a:extLst>
              <a:ext uri="{FF2B5EF4-FFF2-40B4-BE49-F238E27FC236}">
                <a16:creationId xmlns:a16="http://schemas.microsoft.com/office/drawing/2014/main" id="{36101D1F-6002-DF07-BE3A-B71130DEA9EE}"/>
              </a:ext>
            </a:extLst>
          </p:cNvPr>
          <p:cNvSpPr/>
          <p:nvPr/>
        </p:nvSpPr>
        <p:spPr bwMode="auto">
          <a:xfrm>
            <a:off x="324421" y="2636838"/>
            <a:ext cx="142875" cy="144462"/>
          </a:xfrm>
          <a:prstGeom prst="flowChartConnector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373" name="スライド番号プレースホルダ 3">
            <a:extLst>
              <a:ext uri="{FF2B5EF4-FFF2-40B4-BE49-F238E27FC236}">
                <a16:creationId xmlns:a16="http://schemas.microsoft.com/office/drawing/2014/main" id="{20D6D67B-B4A0-0CF4-1E58-A238D0706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A0097D-887E-41F1-868F-93C3A57C1FFC}" type="slidenum">
              <a:rPr lang="ja-JP" altLang="en-US" sz="2000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AFD9E3A4-CDA8-A11D-8990-241098B5A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Stable Loop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75" name="コンテンツ プレースホルダ 2">
            <a:extLst>
              <a:ext uri="{FF2B5EF4-FFF2-40B4-BE49-F238E27FC236}">
                <a16:creationId xmlns:a16="http://schemas.microsoft.com/office/drawing/2014/main" id="{0BF0BB5D-4D7E-EEC6-5E13-8C996AF6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57626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Phase margin at unity gain frequency</a:t>
            </a: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9EA27382-F0E4-3177-B6BA-96DDDF613FE8}"/>
              </a:ext>
            </a:extLst>
          </p:cNvPr>
          <p:cNvCxnSpPr>
            <a:cxnSpLocks/>
          </p:cNvCxnSpPr>
          <p:nvPr/>
        </p:nvCxnSpPr>
        <p:spPr>
          <a:xfrm flipV="1">
            <a:off x="395858" y="4149725"/>
            <a:ext cx="0" cy="21590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7" name="正方形/長方形 19">
            <a:extLst>
              <a:ext uri="{FF2B5EF4-FFF2-40B4-BE49-F238E27FC236}">
                <a16:creationId xmlns:a16="http://schemas.microsoft.com/office/drawing/2014/main" id="{B84276C2-9132-0539-4FAD-02CB2A90B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809" y="1557338"/>
            <a:ext cx="1583184" cy="8302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Actuator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(Mirror)</a:t>
            </a:r>
          </a:p>
        </p:txBody>
      </p:sp>
      <p:sp>
        <p:nvSpPr>
          <p:cNvPr id="15378" name="正方形/長方形 19">
            <a:extLst>
              <a:ext uri="{FF2B5EF4-FFF2-40B4-BE49-F238E27FC236}">
                <a16:creationId xmlns:a16="http://schemas.microsoft.com/office/drawing/2014/main" id="{4330A5AA-109A-34D4-0C4A-FFC8CC37A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744" y="4149080"/>
            <a:ext cx="2664296" cy="83026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Sensor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(Interferometer)</a:t>
            </a: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A5C25FCB-A7E8-6E93-C8B2-6B4F003D0480}"/>
              </a:ext>
            </a:extLst>
          </p:cNvPr>
          <p:cNvCxnSpPr>
            <a:cxnSpLocks/>
          </p:cNvCxnSpPr>
          <p:nvPr/>
        </p:nvCxnSpPr>
        <p:spPr>
          <a:xfrm flipH="1">
            <a:off x="3420046" y="3068638"/>
            <a:ext cx="431874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C829DDA4-90D3-139E-4642-393F15222BFE}"/>
              </a:ext>
            </a:extLst>
          </p:cNvPr>
          <p:cNvCxnSpPr>
            <a:cxnSpLocks/>
          </p:cNvCxnSpPr>
          <p:nvPr/>
        </p:nvCxnSpPr>
        <p:spPr>
          <a:xfrm>
            <a:off x="3275583" y="3213100"/>
            <a:ext cx="0" cy="936625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楕円 25">
            <a:extLst>
              <a:ext uri="{FF2B5EF4-FFF2-40B4-BE49-F238E27FC236}">
                <a16:creationId xmlns:a16="http://schemas.microsoft.com/office/drawing/2014/main" id="{B3CE064C-6568-93B0-09AF-D1325D55ABE8}"/>
              </a:ext>
            </a:extLst>
          </p:cNvPr>
          <p:cNvSpPr/>
          <p:nvPr/>
        </p:nvSpPr>
        <p:spPr bwMode="auto">
          <a:xfrm>
            <a:off x="3132708" y="2924175"/>
            <a:ext cx="287338" cy="2889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16C92C54-F1C0-EF14-6615-6D062245AD48}"/>
              </a:ext>
            </a:extLst>
          </p:cNvPr>
          <p:cNvCxnSpPr>
            <a:cxnSpLocks/>
            <a:stCxn id="26" idx="4"/>
          </p:cNvCxnSpPr>
          <p:nvPr/>
        </p:nvCxnSpPr>
        <p:spPr>
          <a:xfrm flipV="1">
            <a:off x="3275583" y="2924175"/>
            <a:ext cx="0" cy="288925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A509F490-DC61-0591-F7DF-3DCF4A65FC22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3132708" y="3068638"/>
            <a:ext cx="295275" cy="7937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2">
            <a:extLst>
              <a:ext uri="{FF2B5EF4-FFF2-40B4-BE49-F238E27FC236}">
                <a16:creationId xmlns:a16="http://schemas.microsoft.com/office/drawing/2014/main" id="{F10FCD55-87FF-EF0D-29DA-41C851397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912" y="2852936"/>
            <a:ext cx="93727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GWs</a:t>
            </a:r>
          </a:p>
        </p:txBody>
      </p:sp>
      <p:pic>
        <p:nvPicPr>
          <p:cNvPr id="17" name="図 16" descr="%pptTeX&#10;\begin{document}&#10;\begin{align*}&#10; H_{\rm F}(\omega)&#10;\end{align*}&#10;\end{document}">
            <a:extLst>
              <a:ext uri="{FF2B5EF4-FFF2-40B4-BE49-F238E27FC236}">
                <a16:creationId xmlns:a16="http://schemas.microsoft.com/office/drawing/2014/main" id="{FB92CDF2-29E9-0AB9-2816-AE8F3938B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964" y="3789040"/>
            <a:ext cx="1144608" cy="444468"/>
          </a:xfrm>
          <a:prstGeom prst="rect">
            <a:avLst/>
          </a:prstGeom>
        </p:spPr>
      </p:pic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13FF9700-9983-7629-E692-5BCCF6DFB430}"/>
              </a:ext>
            </a:extLst>
          </p:cNvPr>
          <p:cNvCxnSpPr>
            <a:cxnSpLocks/>
          </p:cNvCxnSpPr>
          <p:nvPr/>
        </p:nvCxnSpPr>
        <p:spPr>
          <a:xfrm flipV="1">
            <a:off x="1187624" y="4293096"/>
            <a:ext cx="144661" cy="648072"/>
          </a:xfrm>
          <a:prstGeom prst="straightConnector1">
            <a:avLst/>
          </a:prstGeom>
          <a:ln w="25400">
            <a:solidFill>
              <a:srgbClr val="FF00FF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図 5" descr="グラフィカル ユーザー インターフェイス, グラフ&#10;&#10;自動的に生成された説明">
            <a:extLst>
              <a:ext uri="{FF2B5EF4-FFF2-40B4-BE49-F238E27FC236}">
                <a16:creationId xmlns:a16="http://schemas.microsoft.com/office/drawing/2014/main" id="{18F81F69-D639-6D81-F24C-31A977724E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708920"/>
            <a:ext cx="4139952" cy="3271049"/>
          </a:xfrm>
          <a:prstGeom prst="rect">
            <a:avLst/>
          </a:prstGeom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AC932F1D-07EA-EF2D-EB21-2AD2CB557156}"/>
              </a:ext>
            </a:extLst>
          </p:cNvPr>
          <p:cNvCxnSpPr/>
          <p:nvPr/>
        </p:nvCxnSpPr>
        <p:spPr>
          <a:xfrm>
            <a:off x="611560" y="5589240"/>
            <a:ext cx="504056" cy="0"/>
          </a:xfrm>
          <a:prstGeom prst="line">
            <a:avLst/>
          </a:prstGeom>
          <a:ln w="25400" cap="rnd">
            <a:solidFill>
              <a:srgbClr val="000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CFBAC31E-DF61-5853-4175-4F41F77BE1BC}"/>
              </a:ext>
            </a:extLst>
          </p:cNvPr>
          <p:cNvCxnSpPr/>
          <p:nvPr/>
        </p:nvCxnSpPr>
        <p:spPr>
          <a:xfrm>
            <a:off x="1331640" y="5085184"/>
            <a:ext cx="504056" cy="0"/>
          </a:xfrm>
          <a:prstGeom prst="line">
            <a:avLst/>
          </a:prstGeom>
          <a:ln w="25400" cap="rnd">
            <a:solidFill>
              <a:srgbClr val="000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758672F-4ADB-BB8D-693E-44A72B0395C5}"/>
              </a:ext>
            </a:extLst>
          </p:cNvPr>
          <p:cNvCxnSpPr>
            <a:cxnSpLocks/>
          </p:cNvCxnSpPr>
          <p:nvPr/>
        </p:nvCxnSpPr>
        <p:spPr>
          <a:xfrm flipV="1">
            <a:off x="1115616" y="5085184"/>
            <a:ext cx="216024" cy="504056"/>
          </a:xfrm>
          <a:prstGeom prst="line">
            <a:avLst/>
          </a:prstGeom>
          <a:ln w="25400" cap="rnd">
            <a:solidFill>
              <a:srgbClr val="000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12">
            <a:extLst>
              <a:ext uri="{FF2B5EF4-FFF2-40B4-BE49-F238E27FC236}">
                <a16:creationId xmlns:a16="http://schemas.microsoft.com/office/drawing/2014/main" id="{D8FBB3BE-AB9A-5164-3214-C7C72F256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5589240"/>
            <a:ext cx="2376264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FF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Lead-lag filter</a:t>
            </a:r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BDAFE13E-5042-2E8C-2DB8-03244B797380}"/>
              </a:ext>
            </a:extLst>
          </p:cNvPr>
          <p:cNvCxnSpPr>
            <a:cxnSpLocks/>
          </p:cNvCxnSpPr>
          <p:nvPr/>
        </p:nvCxnSpPr>
        <p:spPr>
          <a:xfrm>
            <a:off x="8173070" y="2204864"/>
            <a:ext cx="0" cy="136815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12">
            <a:extLst>
              <a:ext uri="{FF2B5EF4-FFF2-40B4-BE49-F238E27FC236}">
                <a16:creationId xmlns:a16="http://schemas.microsoft.com/office/drawing/2014/main" id="{CD89DA5A-809D-385F-3B13-24ACB3FD8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3162" y="1700808"/>
            <a:ext cx="129731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not -1</a:t>
            </a: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2EDD856C-22A0-1AF7-CD19-5802663ACFCA}"/>
              </a:ext>
            </a:extLst>
          </p:cNvPr>
          <p:cNvCxnSpPr>
            <a:cxnSpLocks/>
          </p:cNvCxnSpPr>
          <p:nvPr/>
        </p:nvCxnSpPr>
        <p:spPr>
          <a:xfrm>
            <a:off x="8172400" y="4941168"/>
            <a:ext cx="0" cy="504056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正方形/長方形 12">
            <a:extLst>
              <a:ext uri="{FF2B5EF4-FFF2-40B4-BE49-F238E27FC236}">
                <a16:creationId xmlns:a16="http://schemas.microsoft.com/office/drawing/2014/main" id="{8C4B8A7D-2A0D-A1E5-E3EC-580CFB108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1034" y="4551511"/>
            <a:ext cx="2593454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Phase margin</a:t>
            </a:r>
          </a:p>
        </p:txBody>
      </p:sp>
    </p:spTree>
    <p:extLst>
      <p:ext uri="{BB962C8B-B14F-4D97-AF65-F5344CB8AC3E}">
        <p14:creationId xmlns:p14="http://schemas.microsoft.com/office/powerpoint/2010/main" val="1874458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4B8E05-35B4-D9D4-3A8C-CDA33E930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Further Reading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5" name="スライド番号プレースホルダ 3">
            <a:extLst>
              <a:ext uri="{FF2B5EF4-FFF2-40B4-BE49-F238E27FC236}">
                <a16:creationId xmlns:a16="http://schemas.microsoft.com/office/drawing/2014/main" id="{1FEF1CB7-D6EF-9FFC-8CBD-9820E4927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10B6C1-D0B3-4CC6-94B8-79C9E86B5D46}" type="slidenum">
              <a:rPr lang="ja-JP" altLang="en-US" sz="20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ja-JP" altLang="en-US" sz="2000">
              <a:solidFill>
                <a:srgbClr val="898989"/>
              </a:solidFill>
            </a:endParaRPr>
          </a:p>
        </p:txBody>
      </p:sp>
      <p:sp>
        <p:nvSpPr>
          <p:cNvPr id="8196" name="コンテンツ プレースホルダ 2">
            <a:extLst>
              <a:ext uri="{FF2B5EF4-FFF2-40B4-BE49-F238E27FC236}">
                <a16:creationId xmlns:a16="http://schemas.microsoft.com/office/drawing/2014/main" id="{30F9CE0F-C18E-D075-700B-C3AD0238C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2879725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Eric D. Black, Ryan N. </a:t>
            </a:r>
            <a:r>
              <a:rPr lang="en-US" altLang="ja-JP" sz="2800" dirty="0" err="1"/>
              <a:t>Gutenkunst</a:t>
            </a:r>
            <a:r>
              <a:rPr lang="en-US" altLang="ja-JP" sz="2800" dirty="0"/>
              <a:t>, </a:t>
            </a:r>
            <a:r>
              <a:rPr lang="en-US" altLang="ja-JP" sz="2800" i="1" dirty="0"/>
              <a:t>An introduction to signal extraction in interferometric gravitational wave detectors</a:t>
            </a:r>
            <a:r>
              <a:rPr lang="en-US" altLang="ja-JP" sz="2800" dirty="0"/>
              <a:t>, </a:t>
            </a:r>
            <a:r>
              <a:rPr lang="en-US" altLang="ja-JP" sz="2800" dirty="0">
                <a:hlinkClick r:id="rId2"/>
              </a:rPr>
              <a:t>Am. J. Phys. 71, 365 (2003)</a:t>
            </a:r>
            <a:endParaRPr lang="en-US" altLang="ja-JP" sz="2800" dirty="0"/>
          </a:p>
          <a:p>
            <a:pPr>
              <a:buClr>
                <a:schemeClr val="tx1"/>
              </a:buClr>
            </a:pPr>
            <a:r>
              <a:rPr lang="en-US" altLang="ja-JP" sz="2800" dirty="0"/>
              <a:t>Peter R. </a:t>
            </a:r>
            <a:r>
              <a:rPr lang="en-US" altLang="ja-JP" sz="2800" dirty="0" err="1"/>
              <a:t>Saulson</a:t>
            </a:r>
            <a:r>
              <a:rPr lang="en-US" altLang="ja-JP" sz="2800" dirty="0"/>
              <a:t>, </a:t>
            </a:r>
            <a:r>
              <a:rPr lang="en-US" altLang="ja-JP" sz="2800" i="1" dirty="0"/>
              <a:t>Fundamentals of Interferometric Gravitational Wave Detectors </a:t>
            </a:r>
            <a:r>
              <a:rPr lang="en-US" altLang="ja-JP" sz="2800" dirty="0"/>
              <a:t>(World Scientific, 1994)</a:t>
            </a:r>
          </a:p>
          <a:p>
            <a:pPr>
              <a:buClr>
                <a:schemeClr val="tx1"/>
              </a:buClr>
            </a:pPr>
            <a:r>
              <a:rPr lang="ja-JP" altLang="en-US" sz="2800" dirty="0"/>
              <a:t>中村卓</a:t>
            </a:r>
            <a:r>
              <a:rPr lang="en-US" altLang="ja-JP" sz="2800" dirty="0"/>
              <a:t>, </a:t>
            </a:r>
            <a:r>
              <a:rPr lang="ja-JP" altLang="en-US" sz="2800" dirty="0"/>
              <a:t>三尾典克</a:t>
            </a:r>
            <a:r>
              <a:rPr lang="en-US" altLang="ja-JP" sz="2800" dirty="0"/>
              <a:t>, </a:t>
            </a:r>
            <a:r>
              <a:rPr lang="ja-JP" altLang="en-US" sz="2800" dirty="0"/>
              <a:t>大橋正健 編著</a:t>
            </a:r>
            <a:r>
              <a:rPr lang="en-US" altLang="ja-JP" sz="2800" dirty="0"/>
              <a:t>『</a:t>
            </a:r>
            <a:r>
              <a:rPr lang="ja-JP" altLang="en-US" sz="2800" dirty="0"/>
              <a:t>重力波をとらえる</a:t>
            </a:r>
            <a:r>
              <a:rPr lang="en-US" altLang="ja-JP" sz="2800" dirty="0"/>
              <a:t>』(</a:t>
            </a:r>
            <a:r>
              <a:rPr lang="ja-JP" altLang="en-US" sz="2800" dirty="0"/>
              <a:t>京都大学学術出版会</a:t>
            </a:r>
            <a:r>
              <a:rPr lang="en-US" altLang="ja-JP" sz="2800" dirty="0"/>
              <a:t>, 1998)</a:t>
            </a:r>
          </a:p>
          <a:p>
            <a:pPr>
              <a:buClr>
                <a:schemeClr val="tx1"/>
              </a:buClr>
            </a:pPr>
            <a:r>
              <a:rPr lang="ja-JP" altLang="en-US" sz="2800" dirty="0"/>
              <a:t>日野幹雄</a:t>
            </a:r>
            <a:r>
              <a:rPr lang="en-US" altLang="ja-JP" sz="2800" dirty="0"/>
              <a:t>『</a:t>
            </a:r>
            <a:r>
              <a:rPr lang="ja-JP" altLang="en-US" sz="2800" dirty="0"/>
              <a:t>スペクトル解析</a:t>
            </a:r>
            <a:r>
              <a:rPr lang="en-US" altLang="ja-JP" sz="2800" dirty="0"/>
              <a:t>』(</a:t>
            </a:r>
            <a:r>
              <a:rPr lang="ja-JP" altLang="en-US" sz="2800" dirty="0"/>
              <a:t>朝倉書店</a:t>
            </a:r>
            <a:r>
              <a:rPr lang="en-US" altLang="ja-JP" sz="2800" dirty="0"/>
              <a:t>, 2010)</a:t>
            </a:r>
          </a:p>
          <a:p>
            <a:pPr>
              <a:buClr>
                <a:schemeClr val="tx1"/>
              </a:buClr>
            </a:pPr>
            <a:r>
              <a:rPr lang="ja-JP" altLang="en-US" sz="2800" dirty="0"/>
              <a:t>片山徹</a:t>
            </a:r>
            <a:r>
              <a:rPr lang="en-US" altLang="ja-JP" sz="2800" dirty="0"/>
              <a:t>『</a:t>
            </a:r>
            <a:r>
              <a:rPr lang="ja-JP" altLang="en-US" sz="2800" dirty="0"/>
              <a:t>フィードバック制御の基礎</a:t>
            </a:r>
            <a:r>
              <a:rPr lang="en-US" altLang="ja-JP" sz="2800" dirty="0"/>
              <a:t>』(</a:t>
            </a:r>
            <a:r>
              <a:rPr lang="ja-JP" altLang="en-US" sz="2800" dirty="0"/>
              <a:t>朝倉書店</a:t>
            </a:r>
            <a:r>
              <a:rPr lang="en-US" altLang="ja-JP" sz="2800" dirty="0"/>
              <a:t>, 2002)</a:t>
            </a:r>
          </a:p>
          <a:p>
            <a:pPr>
              <a:buClr>
                <a:schemeClr val="tx1"/>
              </a:buClr>
            </a:pPr>
            <a:r>
              <a:rPr lang="ja-JP" altLang="en-US" sz="2800" dirty="0"/>
              <a:t>東京大学 物理学実験</a:t>
            </a:r>
            <a:r>
              <a:rPr lang="en-US" altLang="ja-JP" sz="2800" dirty="0"/>
              <a:t>II</a:t>
            </a:r>
            <a:r>
              <a:rPr lang="ja-JP" altLang="en-US" sz="2800" dirty="0"/>
              <a:t> </a:t>
            </a:r>
            <a:r>
              <a:rPr lang="ja-JP" altLang="en-US" sz="2800" dirty="0">
                <a:hlinkClick r:id="rId3"/>
              </a:rPr>
              <a:t>ブラウン運動 テキスト</a:t>
            </a:r>
            <a:endParaRPr lang="en-US" altLang="ja-JP" sz="2800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93584C1-3E61-151D-568B-4237DB103330}"/>
              </a:ext>
            </a:extLst>
          </p:cNvPr>
          <p:cNvSpPr/>
          <p:nvPr/>
        </p:nvSpPr>
        <p:spPr>
          <a:xfrm>
            <a:off x="7019925" y="4149725"/>
            <a:ext cx="1944688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eaLnBrk="1" hangingPunct="1">
              <a:defRPr/>
            </a:pPr>
            <a:endParaRPr lang="en-US" altLang="ja-JP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3A2FA3A2-EF2E-226B-747B-4F2F97033A83}"/>
              </a:ext>
            </a:extLst>
          </p:cNvPr>
          <p:cNvCxnSpPr>
            <a:cxnSpLocks/>
          </p:cNvCxnSpPr>
          <p:nvPr/>
        </p:nvCxnSpPr>
        <p:spPr>
          <a:xfrm flipV="1">
            <a:off x="3275583" y="4868863"/>
            <a:ext cx="0" cy="143986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9BB25F86-D3CB-6E3C-F7AA-7D9C94FB3C0F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3275583" y="2276475"/>
            <a:ext cx="0" cy="6477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4" name="AutoShape 10" descr="http://gwdoc.icrr.u-tokyo.ac.jp/DocDB/0011/G1201128/001/GW_illustration_CG_KAGAYA.png">
            <a:extLst>
              <a:ext uri="{FF2B5EF4-FFF2-40B4-BE49-F238E27FC236}">
                <a16:creationId xmlns:a16="http://schemas.microsoft.com/office/drawing/2014/main" id="{A4D01ACD-40DE-6083-9CA5-75DDCAE969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76D89E1E-637F-DD3D-F921-60384C46C6DA}"/>
              </a:ext>
            </a:extLst>
          </p:cNvPr>
          <p:cNvCxnSpPr/>
          <p:nvPr/>
        </p:nvCxnSpPr>
        <p:spPr>
          <a:xfrm>
            <a:off x="395858" y="1773238"/>
            <a:ext cx="252095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27CBE961-6CD5-0BDE-4571-54252CF45AD3}"/>
              </a:ext>
            </a:extLst>
          </p:cNvPr>
          <p:cNvCxnSpPr>
            <a:cxnSpLocks/>
          </p:cNvCxnSpPr>
          <p:nvPr/>
        </p:nvCxnSpPr>
        <p:spPr>
          <a:xfrm flipV="1">
            <a:off x="395858" y="1773238"/>
            <a:ext cx="0" cy="187166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3258ADC4-CD7C-2F97-A2A4-3AEF37B4472D}"/>
              </a:ext>
            </a:extLst>
          </p:cNvPr>
          <p:cNvCxnSpPr/>
          <p:nvPr/>
        </p:nvCxnSpPr>
        <p:spPr>
          <a:xfrm>
            <a:off x="395858" y="6308725"/>
            <a:ext cx="2879725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フローチャート : 組合せ 26">
            <a:extLst>
              <a:ext uri="{FF2B5EF4-FFF2-40B4-BE49-F238E27FC236}">
                <a16:creationId xmlns:a16="http://schemas.microsoft.com/office/drawing/2014/main" id="{87616202-7D8D-967A-3D1D-B1722544E8FE}"/>
              </a:ext>
            </a:extLst>
          </p:cNvPr>
          <p:cNvSpPr/>
          <p:nvPr/>
        </p:nvSpPr>
        <p:spPr bwMode="auto">
          <a:xfrm rot="10800000">
            <a:off x="35496" y="3429000"/>
            <a:ext cx="720725" cy="720725"/>
          </a:xfrm>
          <a:prstGeom prst="flowChartMerg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3A1017F1-C99D-5317-C549-D33F686D65E2}"/>
              </a:ext>
            </a:extLst>
          </p:cNvPr>
          <p:cNvCxnSpPr/>
          <p:nvPr/>
        </p:nvCxnSpPr>
        <p:spPr>
          <a:xfrm>
            <a:off x="395858" y="2708275"/>
            <a:ext cx="720725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0" name="正方形/長方形 19">
            <a:extLst>
              <a:ext uri="{FF2B5EF4-FFF2-40B4-BE49-F238E27FC236}">
                <a16:creationId xmlns:a16="http://schemas.microsoft.com/office/drawing/2014/main" id="{E1D38C91-643A-1962-AD60-169225EA7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583" y="2492375"/>
            <a:ext cx="1727200" cy="461963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GW signal</a:t>
            </a:r>
          </a:p>
        </p:txBody>
      </p:sp>
      <p:sp>
        <p:nvSpPr>
          <p:cNvPr id="35" name="フローチャート : 結合子 34">
            <a:extLst>
              <a:ext uri="{FF2B5EF4-FFF2-40B4-BE49-F238E27FC236}">
                <a16:creationId xmlns:a16="http://schemas.microsoft.com/office/drawing/2014/main" id="{36101D1F-6002-DF07-BE3A-B71130DEA9EE}"/>
              </a:ext>
            </a:extLst>
          </p:cNvPr>
          <p:cNvSpPr/>
          <p:nvPr/>
        </p:nvSpPr>
        <p:spPr bwMode="auto">
          <a:xfrm>
            <a:off x="324421" y="2636838"/>
            <a:ext cx="142875" cy="144462"/>
          </a:xfrm>
          <a:prstGeom prst="flowChartConnector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373" name="スライド番号プレースホルダ 3">
            <a:extLst>
              <a:ext uri="{FF2B5EF4-FFF2-40B4-BE49-F238E27FC236}">
                <a16:creationId xmlns:a16="http://schemas.microsoft.com/office/drawing/2014/main" id="{20D6D67B-B4A0-0CF4-1E58-A238D0706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A0097D-887E-41F1-868F-93C3A57C1FFC}" type="slidenum">
              <a:rPr lang="ja-JP" altLang="en-US" sz="2000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AFD9E3A4-CDA8-A11D-8990-241098B5A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 Noise and Sensing Noise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75" name="コンテンツ プレースホルダ 2">
            <a:extLst>
              <a:ext uri="{FF2B5EF4-FFF2-40B4-BE49-F238E27FC236}">
                <a16:creationId xmlns:a16="http://schemas.microsoft.com/office/drawing/2014/main" id="{0BF0BB5D-4D7E-EEC6-5E13-8C996AF6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57626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Loop calculation gives noise contributions</a:t>
            </a: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9EA27382-F0E4-3177-B6BA-96DDDF613FE8}"/>
              </a:ext>
            </a:extLst>
          </p:cNvPr>
          <p:cNvCxnSpPr>
            <a:cxnSpLocks/>
          </p:cNvCxnSpPr>
          <p:nvPr/>
        </p:nvCxnSpPr>
        <p:spPr>
          <a:xfrm flipV="1">
            <a:off x="395858" y="4149725"/>
            <a:ext cx="0" cy="21590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7" name="正方形/長方形 19">
            <a:extLst>
              <a:ext uri="{FF2B5EF4-FFF2-40B4-BE49-F238E27FC236}">
                <a16:creationId xmlns:a16="http://schemas.microsoft.com/office/drawing/2014/main" id="{B84276C2-9132-0539-4FAD-02CB2A90B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809" y="1557338"/>
            <a:ext cx="1583184" cy="8302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Actuator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(Mirror)</a:t>
            </a:r>
          </a:p>
        </p:txBody>
      </p:sp>
      <p:sp>
        <p:nvSpPr>
          <p:cNvPr id="15378" name="正方形/長方形 19">
            <a:extLst>
              <a:ext uri="{FF2B5EF4-FFF2-40B4-BE49-F238E27FC236}">
                <a16:creationId xmlns:a16="http://schemas.microsoft.com/office/drawing/2014/main" id="{4330A5AA-109A-34D4-0C4A-FFC8CC37A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744" y="4149080"/>
            <a:ext cx="2664296" cy="83026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Sensor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(Interferometer)</a:t>
            </a: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A5C25FCB-A7E8-6E93-C8B2-6B4F003D0480}"/>
              </a:ext>
            </a:extLst>
          </p:cNvPr>
          <p:cNvCxnSpPr>
            <a:cxnSpLocks/>
          </p:cNvCxnSpPr>
          <p:nvPr/>
        </p:nvCxnSpPr>
        <p:spPr>
          <a:xfrm flipH="1">
            <a:off x="3420046" y="3068638"/>
            <a:ext cx="431874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C829DDA4-90D3-139E-4642-393F15222BFE}"/>
              </a:ext>
            </a:extLst>
          </p:cNvPr>
          <p:cNvCxnSpPr>
            <a:cxnSpLocks/>
          </p:cNvCxnSpPr>
          <p:nvPr/>
        </p:nvCxnSpPr>
        <p:spPr>
          <a:xfrm>
            <a:off x="3275583" y="3213100"/>
            <a:ext cx="0" cy="936625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楕円 25">
            <a:extLst>
              <a:ext uri="{FF2B5EF4-FFF2-40B4-BE49-F238E27FC236}">
                <a16:creationId xmlns:a16="http://schemas.microsoft.com/office/drawing/2014/main" id="{B3CE064C-6568-93B0-09AF-D1325D55ABE8}"/>
              </a:ext>
            </a:extLst>
          </p:cNvPr>
          <p:cNvSpPr/>
          <p:nvPr/>
        </p:nvSpPr>
        <p:spPr bwMode="auto">
          <a:xfrm>
            <a:off x="3132708" y="2924175"/>
            <a:ext cx="287338" cy="2889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16C92C54-F1C0-EF14-6615-6D062245AD48}"/>
              </a:ext>
            </a:extLst>
          </p:cNvPr>
          <p:cNvCxnSpPr>
            <a:cxnSpLocks/>
            <a:stCxn id="26" idx="4"/>
          </p:cNvCxnSpPr>
          <p:nvPr/>
        </p:nvCxnSpPr>
        <p:spPr>
          <a:xfrm flipV="1">
            <a:off x="3275583" y="2924175"/>
            <a:ext cx="0" cy="288925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A509F490-DC61-0591-F7DF-3DCF4A65FC22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3132708" y="3068638"/>
            <a:ext cx="295275" cy="7937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2">
            <a:extLst>
              <a:ext uri="{FF2B5EF4-FFF2-40B4-BE49-F238E27FC236}">
                <a16:creationId xmlns:a16="http://schemas.microsoft.com/office/drawing/2014/main" id="{F10FCD55-87FF-EF0D-29DA-41C851397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912" y="2852936"/>
            <a:ext cx="93727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GWs</a:t>
            </a:r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3DABB18D-B876-2C46-2B1B-B1231CF9A09C}"/>
              </a:ext>
            </a:extLst>
          </p:cNvPr>
          <p:cNvCxnSpPr>
            <a:cxnSpLocks/>
          </p:cNvCxnSpPr>
          <p:nvPr/>
        </p:nvCxnSpPr>
        <p:spPr>
          <a:xfrm>
            <a:off x="2556719" y="5300663"/>
            <a:ext cx="719137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50E6E664-F9C8-E435-80C8-8F84D0C9FD77}"/>
              </a:ext>
            </a:extLst>
          </p:cNvPr>
          <p:cNvCxnSpPr>
            <a:cxnSpLocks/>
          </p:cNvCxnSpPr>
          <p:nvPr/>
        </p:nvCxnSpPr>
        <p:spPr>
          <a:xfrm flipH="1">
            <a:off x="395536" y="2132856"/>
            <a:ext cx="720725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爆発: 14 pt 6">
            <a:extLst>
              <a:ext uri="{FF2B5EF4-FFF2-40B4-BE49-F238E27FC236}">
                <a16:creationId xmlns:a16="http://schemas.microsoft.com/office/drawing/2014/main" id="{5585C1FA-3228-3EFC-9809-688D252EAF92}"/>
              </a:ext>
            </a:extLst>
          </p:cNvPr>
          <p:cNvSpPr/>
          <p:nvPr/>
        </p:nvSpPr>
        <p:spPr bwMode="auto">
          <a:xfrm>
            <a:off x="1115616" y="1773238"/>
            <a:ext cx="1150938" cy="719137"/>
          </a:xfrm>
          <a:prstGeom prst="irregularSeal2">
            <a:avLst/>
          </a:prstGeom>
          <a:solidFill>
            <a:srgbClr val="FF0000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Force</a:t>
            </a:r>
          </a:p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noise</a:t>
            </a:r>
            <a:endParaRPr lang="ja-JP" altLang="en-US" sz="2400" i="1" dirty="0">
              <a:solidFill>
                <a:schemeClr val="tx1"/>
              </a:solidFill>
            </a:endParaRPr>
          </a:p>
        </p:txBody>
      </p:sp>
      <p:sp>
        <p:nvSpPr>
          <p:cNvPr id="8" name="爆発: 14 pt 7">
            <a:extLst>
              <a:ext uri="{FF2B5EF4-FFF2-40B4-BE49-F238E27FC236}">
                <a16:creationId xmlns:a16="http://schemas.microsoft.com/office/drawing/2014/main" id="{A6860F0F-1FE7-99CC-2642-22D6A634333A}"/>
              </a:ext>
            </a:extLst>
          </p:cNvPr>
          <p:cNvSpPr/>
          <p:nvPr/>
        </p:nvSpPr>
        <p:spPr bwMode="auto">
          <a:xfrm>
            <a:off x="1332830" y="4941888"/>
            <a:ext cx="1150938" cy="719137"/>
          </a:xfrm>
          <a:prstGeom prst="irregularSeal2">
            <a:avLst/>
          </a:prstGeom>
          <a:solidFill>
            <a:srgbClr val="FF0000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Sensing</a:t>
            </a:r>
          </a:p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noise</a:t>
            </a:r>
            <a:endParaRPr lang="ja-JP" altLang="en-US" sz="2400" i="1" dirty="0">
              <a:solidFill>
                <a:schemeClr val="tx1"/>
              </a:solidFill>
            </a:endParaRPr>
          </a:p>
        </p:txBody>
      </p:sp>
      <p:pic>
        <p:nvPicPr>
          <p:cNvPr id="10" name="図 9" descr="%pptTeX&#10;\begin{document}&#10;\begin{align*}&#10; \delta P_{\rm shot}&#10;\end{align*}&#10;\end{document}">
            <a:extLst>
              <a:ext uri="{FF2B5EF4-FFF2-40B4-BE49-F238E27FC236}">
                <a16:creationId xmlns:a16="http://schemas.microsoft.com/office/drawing/2014/main" id="{0310414D-65D0-A0D7-3060-B852A72CD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5733256"/>
            <a:ext cx="775705" cy="291186"/>
          </a:xfrm>
          <a:prstGeom prst="rect">
            <a:avLst/>
          </a:prstGeom>
        </p:spPr>
      </p:pic>
      <p:pic>
        <p:nvPicPr>
          <p:cNvPr id="14" name="図 13" descr="%pptTeX&#10;\begin{document}&#10;\begin{align*}&#10; \delta F_{\rm rad}&#10;\end{align*}&#10;\end{document}">
            <a:extLst>
              <a:ext uri="{FF2B5EF4-FFF2-40B4-BE49-F238E27FC236}">
                <a16:creationId xmlns:a16="http://schemas.microsoft.com/office/drawing/2014/main" id="{4BC3864A-12B6-1451-EB9B-953546132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2060848"/>
            <a:ext cx="689370" cy="291186"/>
          </a:xfrm>
          <a:prstGeom prst="rect">
            <a:avLst/>
          </a:prstGeom>
        </p:spPr>
      </p:pic>
      <p:pic>
        <p:nvPicPr>
          <p:cNvPr id="17" name="図 16" descr="%pptTeX&#10;\begin{document}&#10;\begin{align*}&#10; Y(\omega)&#10;\end{align*}&#10;\end{document}">
            <a:extLst>
              <a:ext uri="{FF2B5EF4-FFF2-40B4-BE49-F238E27FC236}">
                <a16:creationId xmlns:a16="http://schemas.microsoft.com/office/drawing/2014/main" id="{DF1815E1-FE60-1AC1-BB98-4E57AB5864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640" y="3068960"/>
            <a:ext cx="916730" cy="444468"/>
          </a:xfrm>
          <a:prstGeom prst="rect">
            <a:avLst/>
          </a:prstGeom>
        </p:spPr>
      </p:pic>
      <p:pic>
        <p:nvPicPr>
          <p:cNvPr id="18" name="図 17" descr="%pptTeX&#10;\begin{document}&#10;\begin{align*}&#10; L_-(\omega)&#10;\end{align*}&#10;\end{document}">
            <a:extLst>
              <a:ext uri="{FF2B5EF4-FFF2-40B4-BE49-F238E27FC236}">
                <a16:creationId xmlns:a16="http://schemas.microsoft.com/office/drawing/2014/main" id="{E8E804A1-A627-41A5-2889-498B09CCBF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9912" y="3284984"/>
            <a:ext cx="1120255" cy="444468"/>
          </a:xfrm>
          <a:prstGeom prst="rect">
            <a:avLst/>
          </a:prstGeom>
        </p:spPr>
      </p:pic>
      <p:pic>
        <p:nvPicPr>
          <p:cNvPr id="43" name="図 42" descr="%pptTeX&#10;\begin{document}&#10;\begin{align*}&#10; L_-^{(\rm est)} &amp;= H_{\rm A} Y \\&#10; &amp;= L_{-} + H_{\rm A} \delta F_{\rm rad} + \frac{1}{H_{\rm IFO}} \delta F_{\rm rad} &#10;\end{align*}&#10;\end{document}">
            <a:extLst>
              <a:ext uri="{FF2B5EF4-FFF2-40B4-BE49-F238E27FC236}">
                <a16:creationId xmlns:a16="http://schemas.microsoft.com/office/drawing/2014/main" id="{3441F424-2DE1-56AB-D1B2-7BB44F52A3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5896" y="5157192"/>
            <a:ext cx="5400600" cy="1410134"/>
          </a:xfrm>
          <a:prstGeom prst="rect">
            <a:avLst/>
          </a:prstGeom>
        </p:spPr>
      </p:pic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0482D6E8-D9B4-76BF-6059-70EAE1C9F7BC}"/>
              </a:ext>
            </a:extLst>
          </p:cNvPr>
          <p:cNvCxnSpPr>
            <a:cxnSpLocks/>
          </p:cNvCxnSpPr>
          <p:nvPr/>
        </p:nvCxnSpPr>
        <p:spPr>
          <a:xfrm flipH="1">
            <a:off x="6083225" y="5013176"/>
            <a:ext cx="288975" cy="792088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258018FA-5D9C-B30D-38FD-F098AEC97B8F}"/>
              </a:ext>
            </a:extLst>
          </p:cNvPr>
          <p:cNvCxnSpPr>
            <a:cxnSpLocks/>
          </p:cNvCxnSpPr>
          <p:nvPr/>
        </p:nvCxnSpPr>
        <p:spPr>
          <a:xfrm>
            <a:off x="7957319" y="5013176"/>
            <a:ext cx="287089" cy="792088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正方形/長方形 12">
            <a:extLst>
              <a:ext uri="{FF2B5EF4-FFF2-40B4-BE49-F238E27FC236}">
                <a16:creationId xmlns:a16="http://schemas.microsoft.com/office/drawing/2014/main" id="{EA8EF9C3-AFA9-A8CC-E1B0-736CF8EE2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064" y="4221088"/>
            <a:ext cx="208823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Force noise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contribution</a:t>
            </a:r>
          </a:p>
        </p:txBody>
      </p:sp>
      <p:sp>
        <p:nvSpPr>
          <p:cNvPr id="48" name="正方形/長方形 12">
            <a:extLst>
              <a:ext uri="{FF2B5EF4-FFF2-40B4-BE49-F238E27FC236}">
                <a16:creationId xmlns:a16="http://schemas.microsoft.com/office/drawing/2014/main" id="{23E03EBD-F118-55C3-A8D8-AA1193245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776" y="3861048"/>
            <a:ext cx="201622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Sensing noise contribution</a:t>
            </a:r>
          </a:p>
        </p:txBody>
      </p: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201542AF-D253-87AF-CD3A-4253E98418C8}"/>
              </a:ext>
            </a:extLst>
          </p:cNvPr>
          <p:cNvCxnSpPr>
            <a:cxnSpLocks/>
          </p:cNvCxnSpPr>
          <p:nvPr/>
        </p:nvCxnSpPr>
        <p:spPr>
          <a:xfrm flipH="1" flipV="1">
            <a:off x="3923928" y="5661248"/>
            <a:ext cx="144016" cy="72008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正方形/長方形 12">
            <a:extLst>
              <a:ext uri="{FF2B5EF4-FFF2-40B4-BE49-F238E27FC236}">
                <a16:creationId xmlns:a16="http://schemas.microsoft.com/office/drawing/2014/main" id="{ACE1E99B-64B1-CDAA-3A01-77B89CE11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808" y="6396335"/>
            <a:ext cx="403244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Estimated GW signal</a:t>
            </a:r>
          </a:p>
        </p:txBody>
      </p:sp>
      <p:pic>
        <p:nvPicPr>
          <p:cNvPr id="55" name="図 54" descr="%pptTeX&#10;\begin{document}&#10;\begin{align*}&#10; Y &amp;= H_{\rm F} \left( H_{\rm IFO} \left(L_- - H_{\rm A} (Y+\delta F_{\rm rad}) \right) + \delta P_{\rm shot} \right) \\&#10;&amp;= \frac{G L_- }{H_{\rm A} (1+G)}  \\&#10;&amp;\qquad + \frac{G}{1+G} \delta F_{\rm rad} + \frac{G}{H_{\rm IFO} H_{\rm A}(1+G)} \delta F_{\rm rad} &#10;\end{align*}&#10;\end{document}">
            <a:extLst>
              <a:ext uri="{FF2B5EF4-FFF2-40B4-BE49-F238E27FC236}">
                <a16:creationId xmlns:a16="http://schemas.microsoft.com/office/drawing/2014/main" id="{90CF7F5F-6F90-13E5-0341-0EF74D4DFA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4328" y="1628800"/>
            <a:ext cx="4420305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985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6A8FB0-1A2D-6F24-69B8-4C8E2B4DE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Shot Noise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コンテンツ プレースホルダ 2">
            <a:extLst>
              <a:ext uri="{FF2B5EF4-FFF2-40B4-BE49-F238E27FC236}">
                <a16:creationId xmlns:a16="http://schemas.microsoft.com/office/drawing/2014/main" id="{31360533-6AA2-2736-1E07-BF0AE7FBD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435975" cy="5111750"/>
          </a:xfrm>
        </p:spPr>
        <p:txBody>
          <a:bodyPr/>
          <a:lstStyle/>
          <a:p>
            <a:pPr>
              <a:defRPr/>
            </a:pPr>
            <a:r>
              <a:rPr lang="en-US" altLang="ja-JP" sz="2800" dirty="0"/>
              <a:t>Number of photons to photodiodes fluctuates</a:t>
            </a:r>
          </a:p>
          <a:p>
            <a:pPr>
              <a:defRPr/>
            </a:pPr>
            <a:endParaRPr lang="en-US" altLang="ja-JP" sz="2800" dirty="0"/>
          </a:p>
          <a:p>
            <a:pPr>
              <a:defRPr/>
            </a:pPr>
            <a:endParaRPr lang="en-US" altLang="ja-JP" sz="2800" dirty="0"/>
          </a:p>
          <a:p>
            <a:pPr>
              <a:defRPr/>
            </a:pPr>
            <a:endParaRPr lang="en-US" altLang="ja-JP" sz="28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ja-JP" sz="28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ja-JP" sz="2800" dirty="0"/>
          </a:p>
          <a:p>
            <a:pPr>
              <a:defRPr/>
            </a:pPr>
            <a:r>
              <a:rPr lang="en-US" altLang="ja-JP" sz="2800" dirty="0"/>
              <a:t>Quantum fluctuation of power</a:t>
            </a:r>
          </a:p>
        </p:txBody>
      </p:sp>
      <p:sp>
        <p:nvSpPr>
          <p:cNvPr id="14340" name="スライド番号プレースホルダ 3">
            <a:extLst>
              <a:ext uri="{FF2B5EF4-FFF2-40B4-BE49-F238E27FC236}">
                <a16:creationId xmlns:a16="http://schemas.microsoft.com/office/drawing/2014/main" id="{8D602EF9-0095-3B81-F9F6-194B352E5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98F935-A6AE-438D-A319-2EF676551ECC}" type="slidenum">
              <a:rPr lang="ja-JP" altLang="en-US" sz="200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pic>
        <p:nvPicPr>
          <p:cNvPr id="14341" name="Picture 13" descr="「ガウス分布」の画像検索結果">
            <a:extLst>
              <a:ext uri="{FF2B5EF4-FFF2-40B4-BE49-F238E27FC236}">
                <a16:creationId xmlns:a16="http://schemas.microsoft.com/office/drawing/2014/main" id="{98778E41-2CCA-7601-3739-DB9BE238B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989138"/>
            <a:ext cx="244792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右矢印 5">
            <a:extLst>
              <a:ext uri="{FF2B5EF4-FFF2-40B4-BE49-F238E27FC236}">
                <a16:creationId xmlns:a16="http://schemas.microsoft.com/office/drawing/2014/main" id="{CBB18793-F85A-8F5D-EA89-B461492C78B0}"/>
              </a:ext>
            </a:extLst>
          </p:cNvPr>
          <p:cNvSpPr/>
          <p:nvPr/>
        </p:nvSpPr>
        <p:spPr bwMode="auto">
          <a:xfrm>
            <a:off x="3708400" y="1773238"/>
            <a:ext cx="2879725" cy="1295400"/>
          </a:xfrm>
          <a:prstGeom prst="rightArrow">
            <a:avLst/>
          </a:prstGeom>
          <a:solidFill>
            <a:srgbClr val="FF0000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" name="フローチャート : 論理積ゲート 160">
            <a:extLst>
              <a:ext uri="{FF2B5EF4-FFF2-40B4-BE49-F238E27FC236}">
                <a16:creationId xmlns:a16="http://schemas.microsoft.com/office/drawing/2014/main" id="{865DA436-D3D9-5CD1-A8C6-62829D5E6DF8}"/>
              </a:ext>
            </a:extLst>
          </p:cNvPr>
          <p:cNvSpPr/>
          <p:nvPr/>
        </p:nvSpPr>
        <p:spPr bwMode="auto">
          <a:xfrm>
            <a:off x="6732588" y="1844675"/>
            <a:ext cx="1181100" cy="1138238"/>
          </a:xfrm>
          <a:prstGeom prst="flowChartDelay">
            <a:avLst/>
          </a:prstGeom>
          <a:solidFill>
            <a:srgbClr val="FB11D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en-US" altLang="ja-JP" dirty="0"/>
          </a:p>
          <a:p>
            <a:pPr algn="ctr">
              <a:defRPr/>
            </a:pPr>
            <a:endParaRPr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A4109F5-C9FA-6BE1-F812-CE91AF949801}"/>
              </a:ext>
            </a:extLst>
          </p:cNvPr>
          <p:cNvSpPr/>
          <p:nvPr/>
        </p:nvSpPr>
        <p:spPr bwMode="auto">
          <a:xfrm>
            <a:off x="6948488" y="3068638"/>
            <a:ext cx="1944687" cy="2889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Photodiode</a:t>
            </a:r>
            <a:endParaRPr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円/楕円 83">
            <a:extLst>
              <a:ext uri="{FF2B5EF4-FFF2-40B4-BE49-F238E27FC236}">
                <a16:creationId xmlns:a16="http://schemas.microsoft.com/office/drawing/2014/main" id="{317CA438-0D24-A2AD-DDAF-BFECC62AE2F7}"/>
              </a:ext>
            </a:extLst>
          </p:cNvPr>
          <p:cNvSpPr/>
          <p:nvPr/>
        </p:nvSpPr>
        <p:spPr bwMode="auto">
          <a:xfrm>
            <a:off x="6227763" y="2060575"/>
            <a:ext cx="144462" cy="144463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" name="円/楕円 83">
            <a:extLst>
              <a:ext uri="{FF2B5EF4-FFF2-40B4-BE49-F238E27FC236}">
                <a16:creationId xmlns:a16="http://schemas.microsoft.com/office/drawing/2014/main" id="{74BD178B-A5C5-DBAB-6527-74D5888CA02F}"/>
              </a:ext>
            </a:extLst>
          </p:cNvPr>
          <p:cNvSpPr/>
          <p:nvPr/>
        </p:nvSpPr>
        <p:spPr bwMode="auto">
          <a:xfrm>
            <a:off x="5867400" y="2420938"/>
            <a:ext cx="144463" cy="144462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" name="円/楕円 83">
            <a:extLst>
              <a:ext uri="{FF2B5EF4-FFF2-40B4-BE49-F238E27FC236}">
                <a16:creationId xmlns:a16="http://schemas.microsoft.com/office/drawing/2014/main" id="{09520673-6D78-F29D-D969-3F6174472714}"/>
              </a:ext>
            </a:extLst>
          </p:cNvPr>
          <p:cNvSpPr/>
          <p:nvPr/>
        </p:nvSpPr>
        <p:spPr bwMode="auto">
          <a:xfrm>
            <a:off x="6011863" y="2708275"/>
            <a:ext cx="144462" cy="144463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2" name="円/楕円 83">
            <a:extLst>
              <a:ext uri="{FF2B5EF4-FFF2-40B4-BE49-F238E27FC236}">
                <a16:creationId xmlns:a16="http://schemas.microsoft.com/office/drawing/2014/main" id="{1119BB9C-B6D9-F8A2-DF7F-21B5DFB12764}"/>
              </a:ext>
            </a:extLst>
          </p:cNvPr>
          <p:cNvSpPr/>
          <p:nvPr/>
        </p:nvSpPr>
        <p:spPr bwMode="auto">
          <a:xfrm>
            <a:off x="5508625" y="2276475"/>
            <a:ext cx="144463" cy="144463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" name="円/楕円 83">
            <a:extLst>
              <a:ext uri="{FF2B5EF4-FFF2-40B4-BE49-F238E27FC236}">
                <a16:creationId xmlns:a16="http://schemas.microsoft.com/office/drawing/2014/main" id="{C4ACEE66-8691-49E5-ADD3-6FCA33DC7D8D}"/>
              </a:ext>
            </a:extLst>
          </p:cNvPr>
          <p:cNvSpPr/>
          <p:nvPr/>
        </p:nvSpPr>
        <p:spPr bwMode="auto">
          <a:xfrm>
            <a:off x="4932363" y="2428875"/>
            <a:ext cx="144462" cy="144463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" name="円/楕円 83">
            <a:extLst>
              <a:ext uri="{FF2B5EF4-FFF2-40B4-BE49-F238E27FC236}">
                <a16:creationId xmlns:a16="http://schemas.microsoft.com/office/drawing/2014/main" id="{AB7E157B-168F-A693-F5D4-6CDDB4E40135}"/>
              </a:ext>
            </a:extLst>
          </p:cNvPr>
          <p:cNvSpPr/>
          <p:nvPr/>
        </p:nvSpPr>
        <p:spPr bwMode="auto">
          <a:xfrm>
            <a:off x="4356100" y="2581275"/>
            <a:ext cx="144463" cy="144463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" name="円/楕円 83">
            <a:extLst>
              <a:ext uri="{FF2B5EF4-FFF2-40B4-BE49-F238E27FC236}">
                <a16:creationId xmlns:a16="http://schemas.microsoft.com/office/drawing/2014/main" id="{09523153-202F-AF58-144F-59155059BC6D}"/>
              </a:ext>
            </a:extLst>
          </p:cNvPr>
          <p:cNvSpPr/>
          <p:nvPr/>
        </p:nvSpPr>
        <p:spPr bwMode="auto">
          <a:xfrm>
            <a:off x="4572000" y="2132013"/>
            <a:ext cx="144463" cy="144462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" name="円/楕円 83">
            <a:extLst>
              <a:ext uri="{FF2B5EF4-FFF2-40B4-BE49-F238E27FC236}">
                <a16:creationId xmlns:a16="http://schemas.microsoft.com/office/drawing/2014/main" id="{2C6478C9-132F-1E52-32F6-ACEEB1F1BE27}"/>
              </a:ext>
            </a:extLst>
          </p:cNvPr>
          <p:cNvSpPr/>
          <p:nvPr/>
        </p:nvSpPr>
        <p:spPr bwMode="auto">
          <a:xfrm>
            <a:off x="3924300" y="2276475"/>
            <a:ext cx="144463" cy="144463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14353" name="図 2" descr="%pptTeX&#10;\begin{document}&#10;\begin{align*}&#10; N \pm \sqrt{N}&#10;\end{align*}&#10;\end{document}">
            <a:extLst>
              <a:ext uri="{FF2B5EF4-FFF2-40B4-BE49-F238E27FC236}">
                <a16:creationId xmlns:a16="http://schemas.microsoft.com/office/drawing/2014/main" id="{BCC91E14-02D5-6BD6-A7DA-E84AE0E689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484313"/>
            <a:ext cx="19986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図 19" descr="%pptTeX&#10;\begin{document}&#10;\begin{align*}&#10; N = \frac{P_{\rm PD}}{p_1}&#10;\end{align*}&#10;\end{document}">
            <a:extLst>
              <a:ext uri="{FF2B5EF4-FFF2-40B4-BE49-F238E27FC236}">
                <a16:creationId xmlns:a16="http://schemas.microsoft.com/office/drawing/2014/main" id="{BC3C6ADE-24A2-E7AE-9526-C279F0BD20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157788"/>
            <a:ext cx="1878012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図 20" descr="%pptTeX&#10;\begin{document}&#10;\begin{align*}&#10; p_1 = \frac{hc}{\lambda}&#10;\end{align*}&#10;\end{document}">
            <a:extLst>
              <a:ext uri="{FF2B5EF4-FFF2-40B4-BE49-F238E27FC236}">
                <a16:creationId xmlns:a16="http://schemas.microsoft.com/office/drawing/2014/main" id="{1B19B6F8-6CBD-53EB-00CC-D0285FF088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789363"/>
            <a:ext cx="15779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EC9D78DB-7926-68C0-AC17-828C344A7C1F}"/>
              </a:ext>
            </a:extLst>
          </p:cNvPr>
          <p:cNvSpPr/>
          <p:nvPr/>
        </p:nvSpPr>
        <p:spPr bwMode="auto">
          <a:xfrm>
            <a:off x="5940425" y="4868863"/>
            <a:ext cx="1871663" cy="28733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Number of photons</a:t>
            </a:r>
            <a:endParaRPr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29FB1C6D-965D-3092-4380-1FE9BF7C79E6}"/>
              </a:ext>
            </a:extLst>
          </p:cNvPr>
          <p:cNvSpPr/>
          <p:nvPr/>
        </p:nvSpPr>
        <p:spPr bwMode="auto">
          <a:xfrm>
            <a:off x="5940425" y="3573463"/>
            <a:ext cx="2627313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Photon energy</a:t>
            </a:r>
            <a:endParaRPr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9537B95A-BC91-8E8A-0B8E-C2CAD400FEEB}"/>
              </a:ext>
            </a:extLst>
          </p:cNvPr>
          <p:cNvSpPr/>
          <p:nvPr/>
        </p:nvSpPr>
        <p:spPr bwMode="auto">
          <a:xfrm>
            <a:off x="1116013" y="5661025"/>
            <a:ext cx="2052637" cy="79216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Shot noise</a:t>
            </a:r>
          </a:p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spectrum</a:t>
            </a:r>
            <a:endParaRPr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4359" name="図 29" descr="%pptTeX&#10;\begin{document}&#10;\begin{align*}&#10; \delta P_{\rm shot} = \sqrt{\frac{2hcP_{\rm PD}}{\eta \lambda}}&#10;\end{align*}&#10;\end{document}">
            <a:extLst>
              <a:ext uri="{FF2B5EF4-FFF2-40B4-BE49-F238E27FC236}">
                <a16:creationId xmlns:a16="http://schemas.microsoft.com/office/drawing/2014/main" id="{7E70E9C3-8C9C-9F70-84FC-3EC97DB002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581525"/>
            <a:ext cx="38433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AB055FD1-5886-E293-2655-5D322E0C50EA}"/>
              </a:ext>
            </a:extLst>
          </p:cNvPr>
          <p:cNvSpPr/>
          <p:nvPr/>
        </p:nvSpPr>
        <p:spPr bwMode="auto">
          <a:xfrm>
            <a:off x="4284663" y="6308725"/>
            <a:ext cx="3455987" cy="21748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Quantum efficiency</a:t>
            </a:r>
            <a:endParaRPr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D0935E78-EF67-74B2-7688-150A738FE340}"/>
              </a:ext>
            </a:extLst>
          </p:cNvPr>
          <p:cNvCxnSpPr/>
          <p:nvPr/>
        </p:nvCxnSpPr>
        <p:spPr>
          <a:xfrm>
            <a:off x="4211638" y="5949950"/>
            <a:ext cx="215900" cy="28733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25B7C2-1A3D-D20D-65F7-0C88A2558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Shot Noise Limit of Michelson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コンテンツ プレースホルダ 2">
            <a:extLst>
              <a:ext uri="{FF2B5EF4-FFF2-40B4-BE49-F238E27FC236}">
                <a16:creationId xmlns:a16="http://schemas.microsoft.com/office/drawing/2014/main" id="{E626E3DA-621D-E39F-A810-21421432B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5111750"/>
          </a:xfrm>
        </p:spPr>
        <p:txBody>
          <a:bodyPr/>
          <a:lstStyle/>
          <a:p>
            <a:pPr>
              <a:defRPr/>
            </a:pPr>
            <a:r>
              <a:rPr lang="en-US" altLang="ja-JP" sz="2800" dirty="0"/>
              <a:t>Power change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ja-JP" sz="2800" dirty="0"/>
          </a:p>
          <a:p>
            <a:pPr>
              <a:defRPr/>
            </a:pPr>
            <a:r>
              <a:rPr lang="en-US" altLang="ja-JP" sz="2800" dirty="0"/>
              <a:t>Shot noise</a:t>
            </a:r>
          </a:p>
          <a:p>
            <a:pPr>
              <a:defRPr/>
            </a:pPr>
            <a:endParaRPr lang="en-US" altLang="ja-JP" sz="2800" dirty="0"/>
          </a:p>
          <a:p>
            <a:pPr>
              <a:defRPr/>
            </a:pPr>
            <a:endParaRPr lang="en-US" altLang="ja-JP" sz="2800" dirty="0"/>
          </a:p>
          <a:p>
            <a:pPr>
              <a:defRPr/>
            </a:pPr>
            <a:endParaRPr lang="en-US" altLang="ja-JP" sz="2800" dirty="0"/>
          </a:p>
          <a:p>
            <a:pPr>
              <a:defRPr/>
            </a:pPr>
            <a:r>
              <a:rPr lang="en-US" altLang="ja-JP" sz="2800" dirty="0"/>
              <a:t>Shot noise limited sensitivity</a:t>
            </a:r>
          </a:p>
        </p:txBody>
      </p:sp>
      <p:sp>
        <p:nvSpPr>
          <p:cNvPr id="16388" name="スライド番号プレースホルダ 3">
            <a:extLst>
              <a:ext uri="{FF2B5EF4-FFF2-40B4-BE49-F238E27FC236}">
                <a16:creationId xmlns:a16="http://schemas.microsoft.com/office/drawing/2014/main" id="{65125983-7FEC-CA1A-D46B-141C1FA12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ED69F3-3F1C-4A29-B99A-B55F390CC04D}" type="slidenum">
              <a:rPr lang="ja-JP" altLang="en-US" sz="200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2302E63-76E2-51A8-A7DE-9F7FBBAD1551}"/>
              </a:ext>
            </a:extLst>
          </p:cNvPr>
          <p:cNvSpPr/>
          <p:nvPr/>
        </p:nvSpPr>
        <p:spPr bwMode="auto">
          <a:xfrm>
            <a:off x="2700338" y="5876925"/>
            <a:ext cx="6443662" cy="6477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Better shot noise with </a:t>
            </a:r>
            <a:r>
              <a:rPr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higher input power</a:t>
            </a:r>
          </a:p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Best at dark fringe (where P</a:t>
            </a:r>
            <a:r>
              <a:rPr lang="en-US" altLang="ja-JP" sz="2400" baseline="-25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PD</a:t>
            </a: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=0)</a:t>
            </a:r>
          </a:p>
        </p:txBody>
      </p:sp>
      <p:pic>
        <p:nvPicPr>
          <p:cNvPr id="16391" name="図 4" descr="%pptTeX&#10;\begin{document}&#10;\begin{align*}&#10; \delta P_{\rm shot} = \sqrt{\frac{2 h c P_{\rm PD}}{\eta \lambda}} = \sqrt{\frac{h c P_0}{\eta \lambda} \left( 1-\cos{\frac{4 \pi L_-}{\lambda}} \right)} &#10;\end{align*}&#10;\end{document}">
            <a:extLst>
              <a:ext uri="{FF2B5EF4-FFF2-40B4-BE49-F238E27FC236}">
                <a16:creationId xmlns:a16="http://schemas.microsoft.com/office/drawing/2014/main" id="{F11D4AAC-DF6B-3DF1-B3D7-05D71F1BE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565400"/>
            <a:ext cx="8435975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図 2" descr="%pptTeX&#10;\begin{document}&#10;\begin{align*}&#10; \frac{\sqrt{1-\cos \phi}}{\sin \phi} &amp;= \frac{\sqrt{2 \sin^2 \frac{\phi}{2}}}{2 \sin \frac{\phi}{2} \cos \frac{\phi}{2}} \\&#10;  &amp;= \frac{1}{\sqrt{2} \cos \frac{\phi}{2}}&#10;\end{align*}&#10;\end{document}">
            <a:extLst>
              <a:ext uri="{FF2B5EF4-FFF2-40B4-BE49-F238E27FC236}">
                <a16:creationId xmlns:a16="http://schemas.microsoft.com/office/drawing/2014/main" id="{6D380420-B135-343D-5293-E0282A7DB2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61025"/>
            <a:ext cx="2039937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図 4" descr="%pptTeX&#10;\begin{document}&#10;\begin{align*}&#10; \delta L_{\rm shot}  = \delta P_{\rm shot} \left( H_{\rm IFO}(\omega) \right)^{-1} \to \frac{1}{2 \pi} \sqrt{\frac{h c \lambda}{2\eta P_0}}&#10;\end{align*}&#10;\end{document}">
            <a:extLst>
              <a:ext uri="{FF2B5EF4-FFF2-40B4-BE49-F238E27FC236}">
                <a16:creationId xmlns:a16="http://schemas.microsoft.com/office/drawing/2014/main" id="{47D8CA8E-A8A0-F770-2C25-BB8E4C6A53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4468813"/>
            <a:ext cx="8346997" cy="1407610"/>
          </a:xfrm>
          <a:prstGeom prst="rect">
            <a:avLst/>
          </a:prstGeom>
        </p:spPr>
      </p:pic>
      <p:pic>
        <p:nvPicPr>
          <p:cNvPr id="7" name="図 6" descr="%pptTeX&#10;\begin{document}&#10;\begin{align*}&#10; H_{\rm IFO}(\omega) = \frac{\partial P_{\rm PD}}{\partial L_-} = \frac{2 \pi P_0}{\lambda} \sin{\frac{4 \pi L_-}{\lambda}}&#10;\end{align*}&#10;\end{document}">
            <a:extLst>
              <a:ext uri="{FF2B5EF4-FFF2-40B4-BE49-F238E27FC236}">
                <a16:creationId xmlns:a16="http://schemas.microsoft.com/office/drawing/2014/main" id="{529ED187-C8F2-5A68-3584-7B6D81AE4A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9792" y="1268760"/>
            <a:ext cx="6328648" cy="88961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C39670-15C0-B7E9-48EA-E1F70F5B9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Radiation Pressure Noise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コンテンツ プレースホルダ 2">
            <a:extLst>
              <a:ext uri="{FF2B5EF4-FFF2-40B4-BE49-F238E27FC236}">
                <a16:creationId xmlns:a16="http://schemas.microsoft.com/office/drawing/2014/main" id="{BB78284C-AEED-AB7F-9C75-5A4632C24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435975" cy="5111750"/>
          </a:xfrm>
        </p:spPr>
        <p:txBody>
          <a:bodyPr/>
          <a:lstStyle/>
          <a:p>
            <a:pPr>
              <a:defRPr/>
            </a:pPr>
            <a:r>
              <a:rPr lang="en-US" altLang="ja-JP" sz="2800" dirty="0"/>
              <a:t>Number of photons to mirror fluctuates</a:t>
            </a:r>
          </a:p>
          <a:p>
            <a:pPr>
              <a:defRPr/>
            </a:pPr>
            <a:endParaRPr lang="en-US" altLang="ja-JP" sz="2800" dirty="0"/>
          </a:p>
          <a:p>
            <a:pPr>
              <a:defRPr/>
            </a:pPr>
            <a:endParaRPr lang="en-US" altLang="ja-JP" sz="2800" dirty="0"/>
          </a:p>
          <a:p>
            <a:pPr>
              <a:defRPr/>
            </a:pPr>
            <a:endParaRPr lang="en-US" altLang="ja-JP" sz="28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ja-JP" sz="2800" dirty="0"/>
          </a:p>
          <a:p>
            <a:pPr>
              <a:defRPr/>
            </a:pPr>
            <a:r>
              <a:rPr lang="en-US" altLang="ja-JP" sz="2800" dirty="0"/>
              <a:t>Power fluctuation</a:t>
            </a:r>
          </a:p>
          <a:p>
            <a:pPr>
              <a:defRPr/>
            </a:pPr>
            <a:endParaRPr lang="en-US" altLang="ja-JP" sz="28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ja-JP" sz="2800" dirty="0"/>
          </a:p>
          <a:p>
            <a:pPr>
              <a:defRPr/>
            </a:pPr>
            <a:r>
              <a:rPr lang="en-US" altLang="ja-JP" sz="2800" dirty="0"/>
              <a:t>Mirror displacement</a:t>
            </a:r>
          </a:p>
        </p:txBody>
      </p:sp>
      <p:sp>
        <p:nvSpPr>
          <p:cNvPr id="18436" name="スライド番号プレースホルダ 3">
            <a:extLst>
              <a:ext uri="{FF2B5EF4-FFF2-40B4-BE49-F238E27FC236}">
                <a16:creationId xmlns:a16="http://schemas.microsoft.com/office/drawing/2014/main" id="{50B99E3B-DA72-EA6D-3890-15D3A146C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C962AB-B9D0-4D30-9B63-63A7B8DCDFD0}" type="slidenum">
              <a:rPr lang="ja-JP" altLang="en-US" sz="200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pic>
        <p:nvPicPr>
          <p:cNvPr id="18437" name="Picture 13" descr="「ガウス分布」の画像検索結果">
            <a:extLst>
              <a:ext uri="{FF2B5EF4-FFF2-40B4-BE49-F238E27FC236}">
                <a16:creationId xmlns:a16="http://schemas.microsoft.com/office/drawing/2014/main" id="{021B3316-C7A5-17A1-8D04-B3352F8BB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989138"/>
            <a:ext cx="244792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右矢印 5">
            <a:extLst>
              <a:ext uri="{FF2B5EF4-FFF2-40B4-BE49-F238E27FC236}">
                <a16:creationId xmlns:a16="http://schemas.microsoft.com/office/drawing/2014/main" id="{FFA6E3D4-41F1-4DE1-14C8-61B95EA25941}"/>
              </a:ext>
            </a:extLst>
          </p:cNvPr>
          <p:cNvSpPr/>
          <p:nvPr/>
        </p:nvSpPr>
        <p:spPr bwMode="auto">
          <a:xfrm>
            <a:off x="3708400" y="1773238"/>
            <a:ext cx="2879725" cy="1295400"/>
          </a:xfrm>
          <a:prstGeom prst="rightArrow">
            <a:avLst/>
          </a:prstGeom>
          <a:solidFill>
            <a:srgbClr val="FF0000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67437E0-9C4F-FA36-03C3-E0D9D2B72B95}"/>
              </a:ext>
            </a:extLst>
          </p:cNvPr>
          <p:cNvSpPr/>
          <p:nvPr/>
        </p:nvSpPr>
        <p:spPr bwMode="auto">
          <a:xfrm>
            <a:off x="7451725" y="2997200"/>
            <a:ext cx="1441450" cy="2889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Mirror</a:t>
            </a:r>
            <a:endParaRPr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円/楕円 83">
            <a:extLst>
              <a:ext uri="{FF2B5EF4-FFF2-40B4-BE49-F238E27FC236}">
                <a16:creationId xmlns:a16="http://schemas.microsoft.com/office/drawing/2014/main" id="{92E32748-FB93-2F4A-F2FF-3A88E9A5196F}"/>
              </a:ext>
            </a:extLst>
          </p:cNvPr>
          <p:cNvSpPr/>
          <p:nvPr/>
        </p:nvSpPr>
        <p:spPr bwMode="auto">
          <a:xfrm>
            <a:off x="6227763" y="2060575"/>
            <a:ext cx="144462" cy="144463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" name="円/楕円 83">
            <a:extLst>
              <a:ext uri="{FF2B5EF4-FFF2-40B4-BE49-F238E27FC236}">
                <a16:creationId xmlns:a16="http://schemas.microsoft.com/office/drawing/2014/main" id="{57052652-8B19-6D64-2246-E592C381B2ED}"/>
              </a:ext>
            </a:extLst>
          </p:cNvPr>
          <p:cNvSpPr/>
          <p:nvPr/>
        </p:nvSpPr>
        <p:spPr bwMode="auto">
          <a:xfrm>
            <a:off x="5867400" y="2420938"/>
            <a:ext cx="144463" cy="144462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" name="円/楕円 83">
            <a:extLst>
              <a:ext uri="{FF2B5EF4-FFF2-40B4-BE49-F238E27FC236}">
                <a16:creationId xmlns:a16="http://schemas.microsoft.com/office/drawing/2014/main" id="{A0A3C82A-D9BC-5604-E730-556CF19E8574}"/>
              </a:ext>
            </a:extLst>
          </p:cNvPr>
          <p:cNvSpPr/>
          <p:nvPr/>
        </p:nvSpPr>
        <p:spPr bwMode="auto">
          <a:xfrm>
            <a:off x="6011863" y="2708275"/>
            <a:ext cx="144462" cy="144463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2" name="円/楕円 83">
            <a:extLst>
              <a:ext uri="{FF2B5EF4-FFF2-40B4-BE49-F238E27FC236}">
                <a16:creationId xmlns:a16="http://schemas.microsoft.com/office/drawing/2014/main" id="{6FBD615F-37C6-D02B-10FE-B41A08B46122}"/>
              </a:ext>
            </a:extLst>
          </p:cNvPr>
          <p:cNvSpPr/>
          <p:nvPr/>
        </p:nvSpPr>
        <p:spPr bwMode="auto">
          <a:xfrm>
            <a:off x="5508625" y="2276475"/>
            <a:ext cx="144463" cy="144463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" name="円/楕円 83">
            <a:extLst>
              <a:ext uri="{FF2B5EF4-FFF2-40B4-BE49-F238E27FC236}">
                <a16:creationId xmlns:a16="http://schemas.microsoft.com/office/drawing/2014/main" id="{16B0D670-AC94-8DE1-D045-40DD30255022}"/>
              </a:ext>
            </a:extLst>
          </p:cNvPr>
          <p:cNvSpPr/>
          <p:nvPr/>
        </p:nvSpPr>
        <p:spPr bwMode="auto">
          <a:xfrm>
            <a:off x="4932363" y="2428875"/>
            <a:ext cx="144462" cy="144463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" name="円/楕円 83">
            <a:extLst>
              <a:ext uri="{FF2B5EF4-FFF2-40B4-BE49-F238E27FC236}">
                <a16:creationId xmlns:a16="http://schemas.microsoft.com/office/drawing/2014/main" id="{3248785D-9CCE-A62E-E9E9-603926761B36}"/>
              </a:ext>
            </a:extLst>
          </p:cNvPr>
          <p:cNvSpPr/>
          <p:nvPr/>
        </p:nvSpPr>
        <p:spPr bwMode="auto">
          <a:xfrm>
            <a:off x="4356100" y="2581275"/>
            <a:ext cx="144463" cy="144463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" name="円/楕円 83">
            <a:extLst>
              <a:ext uri="{FF2B5EF4-FFF2-40B4-BE49-F238E27FC236}">
                <a16:creationId xmlns:a16="http://schemas.microsoft.com/office/drawing/2014/main" id="{116F08C7-4964-451F-DDE4-4C6A41E71510}"/>
              </a:ext>
            </a:extLst>
          </p:cNvPr>
          <p:cNvSpPr/>
          <p:nvPr/>
        </p:nvSpPr>
        <p:spPr bwMode="auto">
          <a:xfrm>
            <a:off x="4572000" y="2132013"/>
            <a:ext cx="144463" cy="144462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" name="円/楕円 83">
            <a:extLst>
              <a:ext uri="{FF2B5EF4-FFF2-40B4-BE49-F238E27FC236}">
                <a16:creationId xmlns:a16="http://schemas.microsoft.com/office/drawing/2014/main" id="{B4CA8312-DDB5-FABF-E88A-887716D2FFD0}"/>
              </a:ext>
            </a:extLst>
          </p:cNvPr>
          <p:cNvSpPr/>
          <p:nvPr/>
        </p:nvSpPr>
        <p:spPr bwMode="auto">
          <a:xfrm>
            <a:off x="3924300" y="2276475"/>
            <a:ext cx="144463" cy="144463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18448" name="図 2" descr="%pptTeX&#10;\begin{document}&#10;\begin{align*}&#10; N \pm \sqrt{N}&#10;\end{align*}&#10;\end{document}">
            <a:extLst>
              <a:ext uri="{FF2B5EF4-FFF2-40B4-BE49-F238E27FC236}">
                <a16:creationId xmlns:a16="http://schemas.microsoft.com/office/drawing/2014/main" id="{4CB69B04-1896-94FB-4D6E-D3C5AAC2DD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484313"/>
            <a:ext cx="19986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088039A3-9D10-0AE7-0326-3A7020FFBAA4}"/>
              </a:ext>
            </a:extLst>
          </p:cNvPr>
          <p:cNvSpPr/>
          <p:nvPr/>
        </p:nvSpPr>
        <p:spPr>
          <a:xfrm rot="5400000">
            <a:off x="6299994" y="2061369"/>
            <a:ext cx="1584325" cy="7191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18450" name="図 17" descr="%pptTeX&#10;\begin{document}&#10;\begin{align*}&#10; \delta P_{\rm rad} = \sqrt{\frac{hcP_0}{\lambda}}&#10;\end{align*}&#10;\end{document}">
            <a:extLst>
              <a:ext uri="{FF2B5EF4-FFF2-40B4-BE49-F238E27FC236}">
                <a16:creationId xmlns:a16="http://schemas.microsoft.com/office/drawing/2014/main" id="{C39E7F51-E8B9-1A2E-0D27-0DE559DADF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005263"/>
            <a:ext cx="3163887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6B6AF29A-FBA5-A045-EB1C-3A13FACB5319}"/>
              </a:ext>
            </a:extLst>
          </p:cNvPr>
          <p:cNvSpPr/>
          <p:nvPr/>
        </p:nvSpPr>
        <p:spPr bwMode="auto">
          <a:xfrm>
            <a:off x="4211960" y="3501008"/>
            <a:ext cx="4716462" cy="431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Assumed Michelson with input power P</a:t>
            </a:r>
            <a:r>
              <a:rPr lang="en-US" altLang="ja-JP" baseline="-25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8D465090-DEE9-1965-64EB-98C683FB3990}"/>
              </a:ext>
            </a:extLst>
          </p:cNvPr>
          <p:cNvSpPr/>
          <p:nvPr/>
        </p:nvSpPr>
        <p:spPr bwMode="auto">
          <a:xfrm>
            <a:off x="4427538" y="4724400"/>
            <a:ext cx="1873250" cy="36036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Force on mirror</a:t>
            </a: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454AC8EF-3779-EC04-6207-59729467CF2F}"/>
              </a:ext>
            </a:extLst>
          </p:cNvPr>
          <p:cNvCxnSpPr>
            <a:cxnSpLocks/>
          </p:cNvCxnSpPr>
          <p:nvPr/>
        </p:nvCxnSpPr>
        <p:spPr>
          <a:xfrm flipV="1">
            <a:off x="3491880" y="5229200"/>
            <a:ext cx="1080120" cy="719262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45F7424B-FBDE-A470-545C-111F7FB42AF2}"/>
              </a:ext>
            </a:extLst>
          </p:cNvPr>
          <p:cNvCxnSpPr>
            <a:cxnSpLocks/>
          </p:cNvCxnSpPr>
          <p:nvPr/>
        </p:nvCxnSpPr>
        <p:spPr>
          <a:xfrm flipV="1">
            <a:off x="4788024" y="4725144"/>
            <a:ext cx="1224136" cy="1224136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9B317A08-B400-1CEB-4F36-D29D7E007D51}"/>
              </a:ext>
            </a:extLst>
          </p:cNvPr>
          <p:cNvSpPr/>
          <p:nvPr/>
        </p:nvSpPr>
        <p:spPr bwMode="auto">
          <a:xfrm>
            <a:off x="5940152" y="4149080"/>
            <a:ext cx="2736601" cy="5762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Force to displacement</a:t>
            </a:r>
          </a:p>
          <a:p>
            <a:pPr>
              <a:defRPr/>
            </a:pP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(Actuator TF)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4986FCB6-AFB3-B99F-13F9-4042629432D9}"/>
              </a:ext>
            </a:extLst>
          </p:cNvPr>
          <p:cNvCxnSpPr/>
          <p:nvPr/>
        </p:nvCxnSpPr>
        <p:spPr>
          <a:xfrm flipV="1">
            <a:off x="8027988" y="5516563"/>
            <a:ext cx="288925" cy="503237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0CC3C69B-BA97-8C1A-EB3B-392C26417CBF}"/>
              </a:ext>
            </a:extLst>
          </p:cNvPr>
          <p:cNvSpPr/>
          <p:nvPr/>
        </p:nvSpPr>
        <p:spPr bwMode="auto">
          <a:xfrm>
            <a:off x="6112068" y="5013176"/>
            <a:ext cx="3031932" cy="431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free-falling mirror</a:t>
            </a:r>
          </a:p>
          <a:p>
            <a:pPr>
              <a:defRPr/>
            </a:pP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(above resonant frequency)</a:t>
            </a:r>
          </a:p>
        </p:txBody>
      </p:sp>
      <p:pic>
        <p:nvPicPr>
          <p:cNvPr id="4" name="図 3" descr="%pptTeX&#10;\begin{document}&#10;\begin{align*}&#10; \delta L_{\rm rad} = \frac{2 \delta P_{\rm rad}}{c} H_{\rm A}(\omega) \simeq \sqrt{\frac{4hP_0}{c\lambda}} \frac{1}{m \omega^2}&#10;\end{align*}&#10;\end{document}">
            <a:extLst>
              <a:ext uri="{FF2B5EF4-FFF2-40B4-BE49-F238E27FC236}">
                <a16:creationId xmlns:a16="http://schemas.microsoft.com/office/drawing/2014/main" id="{5BB54A0E-82A9-2196-42E7-44C05192DF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5647506"/>
            <a:ext cx="8082131" cy="122428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9F28B6-3797-D406-A4A2-28905F193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Quantum Limit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755" name="コンテンツ プレースホルダ 2">
            <a:extLst>
              <a:ext uri="{FF2B5EF4-FFF2-40B4-BE49-F238E27FC236}">
                <a16:creationId xmlns:a16="http://schemas.microsoft.com/office/drawing/2014/main" id="{C236264B-F057-2585-4369-CBBAC9D31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435975" cy="5111750"/>
          </a:xfrm>
        </p:spPr>
        <p:txBody>
          <a:bodyPr/>
          <a:lstStyle/>
          <a:p>
            <a:pPr>
              <a:defRPr/>
            </a:pPr>
            <a:r>
              <a:rPr lang="en-US" altLang="ja-JP" sz="2800" dirty="0"/>
              <a:t>Shot noise is lower with </a:t>
            </a:r>
            <a:r>
              <a:rPr lang="en-US" altLang="ja-JP" sz="2800" dirty="0">
                <a:solidFill>
                  <a:srgbClr val="FF0000"/>
                </a:solidFill>
              </a:rPr>
              <a:t>higher power</a:t>
            </a:r>
            <a:br>
              <a:rPr lang="en-US" altLang="ja-JP" sz="2800" dirty="0">
                <a:solidFill>
                  <a:srgbClr val="FF0000"/>
                </a:solidFill>
              </a:rPr>
            </a:br>
            <a:endParaRPr lang="en-US" altLang="ja-JP" sz="2800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ja-JP" sz="2800" dirty="0"/>
          </a:p>
          <a:p>
            <a:pPr>
              <a:defRPr/>
            </a:pPr>
            <a:r>
              <a:rPr lang="en-US" altLang="ja-JP" sz="2800" dirty="0"/>
              <a:t>Radiation pressure noise is lower </a:t>
            </a:r>
            <a:br>
              <a:rPr lang="en-US" altLang="ja-JP" sz="2800" dirty="0"/>
            </a:br>
            <a:r>
              <a:rPr lang="en-US" altLang="ja-JP" sz="2800" dirty="0"/>
              <a:t>with </a:t>
            </a:r>
            <a:r>
              <a:rPr lang="en-US" altLang="ja-JP" sz="2800" dirty="0">
                <a:solidFill>
                  <a:srgbClr val="FF0000"/>
                </a:solidFill>
              </a:rPr>
              <a:t>lower power</a:t>
            </a:r>
          </a:p>
          <a:p>
            <a:pPr>
              <a:defRPr/>
            </a:pPr>
            <a:endParaRPr lang="en-US" altLang="ja-JP" sz="2800" dirty="0"/>
          </a:p>
          <a:p>
            <a:pPr>
              <a:defRPr/>
            </a:pPr>
            <a:endParaRPr lang="en-US" altLang="ja-JP" sz="2800" dirty="0"/>
          </a:p>
          <a:p>
            <a:pPr>
              <a:defRPr/>
            </a:pPr>
            <a:endParaRPr lang="en-US" altLang="ja-JP" sz="2800" dirty="0"/>
          </a:p>
          <a:p>
            <a:pPr>
              <a:buClr>
                <a:schemeClr val="tx1"/>
              </a:buClr>
              <a:defRPr/>
            </a:pPr>
            <a:r>
              <a:rPr lang="en-US" altLang="ja-JP" sz="2800" dirty="0">
                <a:solidFill>
                  <a:srgbClr val="FF0000"/>
                </a:solidFill>
              </a:rPr>
              <a:t>Standard Quantum Limit </a:t>
            </a:r>
            <a:r>
              <a:rPr lang="en-US" altLang="ja-JP" sz="2800" dirty="0"/>
              <a:t>(SQL) for Michelson</a:t>
            </a:r>
          </a:p>
        </p:txBody>
      </p:sp>
      <p:sp>
        <p:nvSpPr>
          <p:cNvPr id="22532" name="スライド番号プレースホルダ 3">
            <a:extLst>
              <a:ext uri="{FF2B5EF4-FFF2-40B4-BE49-F238E27FC236}">
                <a16:creationId xmlns:a16="http://schemas.microsoft.com/office/drawing/2014/main" id="{315B9E80-34F8-FF9C-924C-62BEB7B5E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B2AA66-288A-48B4-A468-00AB2D55CBEC}" type="slidenum">
              <a:rPr lang="ja-JP" altLang="en-US" sz="200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sp>
        <p:nvSpPr>
          <p:cNvPr id="22533" name="正方形/長方形 16">
            <a:extLst>
              <a:ext uri="{FF2B5EF4-FFF2-40B4-BE49-F238E27FC236}">
                <a16:creationId xmlns:a16="http://schemas.microsoft.com/office/drawing/2014/main" id="{6315615D-7E29-9921-D977-84F22E0AB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2338" y="1700213"/>
            <a:ext cx="1541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Trade-off</a:t>
            </a:r>
            <a:endParaRPr lang="ja-JP" altLang="en-US" sz="18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2534" name="Picture 2" descr="「tradeoff」の画像検索結果">
            <a:extLst>
              <a:ext uri="{FF2B5EF4-FFF2-40B4-BE49-F238E27FC236}">
                <a16:creationId xmlns:a16="http://schemas.microsoft.com/office/drawing/2014/main" id="{25649CDE-2DBD-234A-7976-ACE7FB162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2205038"/>
            <a:ext cx="19050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図 18" descr="%pptTeX&#10;\begin{document}&#10;\begin{align*}&#10; \hbar \equiv h/(2 \pi)&#10;\end{align*}&#10;\end{document}">
            <a:extLst>
              <a:ext uri="{FF2B5EF4-FFF2-40B4-BE49-F238E27FC236}">
                <a16:creationId xmlns:a16="http://schemas.microsoft.com/office/drawing/2014/main" id="{F6FB3B13-5DE0-6674-F220-EE120B5F7C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5373688"/>
            <a:ext cx="16256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図 4" descr="%pptTeX&#10;\begin{document}&#10;\begin{align*}&#10; h_{\rm shot}  = \frac{1}{2 \pi L} \sqrt{\frac{h c \lambda}{2 P_0}}&#10;\end{align*}&#10;\end{document}">
            <a:extLst>
              <a:ext uri="{FF2B5EF4-FFF2-40B4-BE49-F238E27FC236}">
                <a16:creationId xmlns:a16="http://schemas.microsoft.com/office/drawing/2014/main" id="{769E56E4-7836-9254-6369-70D734D580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84313"/>
            <a:ext cx="33242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正方形/長方形 16">
            <a:extLst>
              <a:ext uri="{FF2B5EF4-FFF2-40B4-BE49-F238E27FC236}">
                <a16:creationId xmlns:a16="http://schemas.microsoft.com/office/drawing/2014/main" id="{899641D8-E831-F095-E5E7-73BFF99D7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3860800"/>
            <a:ext cx="3727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latin typeface="Meiryo UI" panose="020B0604030504040204" pitchFamily="50" charset="-128"/>
                <a:ea typeface="Meiryo UI" panose="020B0604030504040204" pitchFamily="50" charset="-128"/>
              </a:rPr>
              <a:t>√</a:t>
            </a:r>
            <a:r>
              <a:rPr lang="en-US" altLang="ja-JP" sz="1800">
                <a:latin typeface="Meiryo UI" panose="020B0604030504040204" pitchFamily="50" charset="-128"/>
                <a:ea typeface="Meiryo UI" panose="020B0604030504040204" pitchFamily="50" charset="-128"/>
              </a:rPr>
              <a:t>2 for two arms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latin typeface="Meiryo UI" panose="020B0604030504040204" pitchFamily="50" charset="-128"/>
                <a:ea typeface="Meiryo UI" panose="020B0604030504040204" pitchFamily="50" charset="-128"/>
              </a:rPr>
              <a:t>m is mirror mass</a:t>
            </a:r>
            <a:br>
              <a:rPr lang="en-US" altLang="ja-JP" sz="180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1800">
                <a:latin typeface="Meiryo UI" panose="020B0604030504040204" pitchFamily="50" charset="-128"/>
                <a:ea typeface="Meiryo UI" panose="020B0604030504040204" pitchFamily="50" charset="-128"/>
              </a:rPr>
              <a:t> (m/2 is reduced mass)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latin typeface="Meiryo UI" panose="020B0604030504040204" pitchFamily="50" charset="-128"/>
                <a:ea typeface="Meiryo UI" panose="020B0604030504040204" pitchFamily="50" charset="-128"/>
              </a:rPr>
              <a:t>Assuming BS with infinite mass</a:t>
            </a:r>
            <a:endParaRPr lang="ja-JP" altLang="en-US" sz="18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538" name="正方形/長方形 16">
            <a:extLst>
              <a:ext uri="{FF2B5EF4-FFF2-40B4-BE49-F238E27FC236}">
                <a16:creationId xmlns:a16="http://schemas.microsoft.com/office/drawing/2014/main" id="{0871B6C6-1F9F-17E0-E246-9E62D1F9F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5373688"/>
            <a:ext cx="3121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latin typeface="Meiryo UI" panose="020B0604030504040204" pitchFamily="50" charset="-128"/>
                <a:ea typeface="Meiryo UI" panose="020B0604030504040204" pitchFamily="50" charset="-128"/>
              </a:rPr>
              <a:t>from Uncertainty principle</a:t>
            </a:r>
            <a:endParaRPr lang="ja-JP" altLang="en-US" sz="18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2539" name="図 2" descr="%pptTeX&#10;\begin{document}&#10;\begin{align*}&#10; h_{\rm rad} = \frac{1}{m \omega^2 L} \sqrt{\frac{8hP_0}{c\lambda}}&#10;\end{align*}&#10;\end{document}">
            <a:extLst>
              <a:ext uri="{FF2B5EF4-FFF2-40B4-BE49-F238E27FC236}">
                <a16:creationId xmlns:a16="http://schemas.microsoft.com/office/drawing/2014/main" id="{6C44D09B-C2A0-6C9C-FD72-E7CC9CFD07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284538"/>
            <a:ext cx="4243388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図 3" descr="%pptTeX&#10;\begin{document}&#10;\begin{align*}&#10; h_{\rm SQL}  = \sqrt{ 2 h_{\rm shot} h_{\rm rad}} = \sqrt{\frac{4 \hbar}{m \omega^2 L^2}}&#10;\end{align*}&#10;\end{document}">
            <a:extLst>
              <a:ext uri="{FF2B5EF4-FFF2-40B4-BE49-F238E27FC236}">
                <a16:creationId xmlns:a16="http://schemas.microsoft.com/office/drawing/2014/main" id="{E08CB2EF-2F12-CA12-A707-C2770EF6D3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643563"/>
            <a:ext cx="6532563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図 3">
            <a:extLst>
              <a:ext uri="{FF2B5EF4-FFF2-40B4-BE49-F238E27FC236}">
                <a16:creationId xmlns:a16="http://schemas.microsoft.com/office/drawing/2014/main" id="{8B01F893-58D5-AC1C-0AD2-51247AB09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663700"/>
            <a:ext cx="8705850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9E0ED910-C9A3-4DD6-9713-3B1585476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 Power and Sensitivity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80" name="コンテンツ プレースホルダ 2">
            <a:extLst>
              <a:ext uri="{FF2B5EF4-FFF2-40B4-BE49-F238E27FC236}">
                <a16:creationId xmlns:a16="http://schemas.microsoft.com/office/drawing/2014/main" id="{3DEA7EEE-6D64-F241-F03E-BB72B43F0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5589588"/>
          </a:xfrm>
        </p:spPr>
        <p:txBody>
          <a:bodyPr/>
          <a:lstStyle/>
          <a:p>
            <a:r>
              <a:rPr lang="en-US" altLang="ja-JP" sz="2800"/>
              <a:t>SQL cannot be beaten by changing power</a:t>
            </a:r>
          </a:p>
        </p:txBody>
      </p:sp>
      <p:sp>
        <p:nvSpPr>
          <p:cNvPr id="24581" name="スライド番号プレースホルダ 3">
            <a:extLst>
              <a:ext uri="{FF2B5EF4-FFF2-40B4-BE49-F238E27FC236}">
                <a16:creationId xmlns:a16="http://schemas.microsoft.com/office/drawing/2014/main" id="{8A9A22E9-1E38-E9D7-8329-F5A4A9AB8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40E719-1737-401E-9158-0512E9A971B7}" type="slidenum">
              <a:rPr lang="ja-JP" altLang="en-US" sz="200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716309A-D0BC-7A2C-A560-F67374150CAA}"/>
              </a:ext>
            </a:extLst>
          </p:cNvPr>
          <p:cNvSpPr/>
          <p:nvPr/>
        </p:nvSpPr>
        <p:spPr bwMode="auto">
          <a:xfrm rot="1740749">
            <a:off x="4335463" y="4891088"/>
            <a:ext cx="2854325" cy="35877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SQL Michelson </a:t>
            </a:r>
          </a:p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(3 km, 20 kg)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C1AC167-16C4-7A8F-5DA3-031AC905E872}"/>
              </a:ext>
            </a:extLst>
          </p:cNvPr>
          <p:cNvSpPr/>
          <p:nvPr/>
        </p:nvSpPr>
        <p:spPr bwMode="auto">
          <a:xfrm>
            <a:off x="6875463" y="4076700"/>
            <a:ext cx="1511300" cy="57626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ja-JP" sz="2400" dirty="0">
                <a:solidFill>
                  <a:srgbClr val="FF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Michelson</a:t>
            </a:r>
          </a:p>
          <a:p>
            <a:pPr>
              <a:defRPr/>
            </a:pPr>
            <a:r>
              <a:rPr lang="en-US" altLang="ja-JP" sz="2400" dirty="0">
                <a:solidFill>
                  <a:srgbClr val="FF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(1000 W)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682023C-280D-1EAE-9D61-7A6E72EE474D}"/>
              </a:ext>
            </a:extLst>
          </p:cNvPr>
          <p:cNvSpPr/>
          <p:nvPr/>
        </p:nvSpPr>
        <p:spPr bwMode="auto">
          <a:xfrm>
            <a:off x="4284663" y="2781300"/>
            <a:ext cx="1511300" cy="431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ja-JP" sz="2400" dirty="0">
                <a:solidFill>
                  <a:srgbClr val="870F87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Michelson</a:t>
            </a:r>
          </a:p>
          <a:p>
            <a:pPr>
              <a:defRPr/>
            </a:pPr>
            <a:r>
              <a:rPr lang="en-US" altLang="ja-JP" sz="2400" dirty="0">
                <a:solidFill>
                  <a:srgbClr val="870F87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(10 W)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EE56CE3-3A4A-270C-36DD-6E864C99758D}"/>
              </a:ext>
            </a:extLst>
          </p:cNvPr>
          <p:cNvSpPr/>
          <p:nvPr/>
        </p:nvSpPr>
        <p:spPr bwMode="auto">
          <a:xfrm rot="2838615">
            <a:off x="2301082" y="2126456"/>
            <a:ext cx="1511300" cy="36036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ja-JP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Radiation pressure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E014663-CA92-DC13-7BAE-71A42A6D2BBC}"/>
              </a:ext>
            </a:extLst>
          </p:cNvPr>
          <p:cNvSpPr/>
          <p:nvPr/>
        </p:nvSpPr>
        <p:spPr bwMode="auto">
          <a:xfrm>
            <a:off x="7092950" y="3068638"/>
            <a:ext cx="1511300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ja-JP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Shot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8F28689-B908-9FC8-9FE0-376CB5B73211}"/>
              </a:ext>
            </a:extLst>
          </p:cNvPr>
          <p:cNvSpPr/>
          <p:nvPr/>
        </p:nvSpPr>
        <p:spPr bwMode="auto">
          <a:xfrm>
            <a:off x="2627313" y="3789363"/>
            <a:ext cx="1511300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ja-JP" sz="24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Michelson</a:t>
            </a:r>
          </a:p>
          <a:p>
            <a:pPr>
              <a:defRPr/>
            </a:pPr>
            <a:r>
              <a:rPr lang="en-US" altLang="ja-JP" sz="24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(100 W)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DBB42621-9F48-A8B3-753D-BA6D64226363}"/>
              </a:ext>
            </a:extLst>
          </p:cNvPr>
          <p:cNvCxnSpPr>
            <a:cxnSpLocks/>
          </p:cNvCxnSpPr>
          <p:nvPr/>
        </p:nvCxnSpPr>
        <p:spPr>
          <a:xfrm flipV="1">
            <a:off x="3851275" y="4868863"/>
            <a:ext cx="0" cy="143986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1" name="AutoShape 10" descr="http://gwdoc.icrr.u-tokyo.ac.jp/DocDB/0011/G1201128/001/GW_illustration_CG_KAGAYA.png">
            <a:extLst>
              <a:ext uri="{FF2B5EF4-FFF2-40B4-BE49-F238E27FC236}">
                <a16:creationId xmlns:a16="http://schemas.microsoft.com/office/drawing/2014/main" id="{B276FFF4-1D2C-0F34-57DC-FCA495015B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77D99F6A-C540-FEC4-2515-4BB19E3E44CD}"/>
              </a:ext>
            </a:extLst>
          </p:cNvPr>
          <p:cNvCxnSpPr/>
          <p:nvPr/>
        </p:nvCxnSpPr>
        <p:spPr>
          <a:xfrm>
            <a:off x="971550" y="1773238"/>
            <a:ext cx="252095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6B619616-25F1-BFDD-2EAF-A2B484C38B5C}"/>
              </a:ext>
            </a:extLst>
          </p:cNvPr>
          <p:cNvCxnSpPr>
            <a:cxnSpLocks/>
          </p:cNvCxnSpPr>
          <p:nvPr/>
        </p:nvCxnSpPr>
        <p:spPr>
          <a:xfrm flipV="1">
            <a:off x="971550" y="1773238"/>
            <a:ext cx="0" cy="187166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4C3CF9A4-F36A-D5FA-ADFA-8D83E619CDD7}"/>
              </a:ext>
            </a:extLst>
          </p:cNvPr>
          <p:cNvCxnSpPr/>
          <p:nvPr/>
        </p:nvCxnSpPr>
        <p:spPr>
          <a:xfrm>
            <a:off x="971550" y="6308725"/>
            <a:ext cx="2879725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フローチャート : 組合せ 26">
            <a:extLst>
              <a:ext uri="{FF2B5EF4-FFF2-40B4-BE49-F238E27FC236}">
                <a16:creationId xmlns:a16="http://schemas.microsoft.com/office/drawing/2014/main" id="{FAC00A6C-57B8-929C-469B-8A80F6460D50}"/>
              </a:ext>
            </a:extLst>
          </p:cNvPr>
          <p:cNvSpPr/>
          <p:nvPr/>
        </p:nvSpPr>
        <p:spPr bwMode="auto">
          <a:xfrm rot="10800000">
            <a:off x="611188" y="3429000"/>
            <a:ext cx="720725" cy="720725"/>
          </a:xfrm>
          <a:prstGeom prst="flowChartMerg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2252F6E9-394D-D292-61E9-04004B865E37}"/>
              </a:ext>
            </a:extLst>
          </p:cNvPr>
          <p:cNvCxnSpPr/>
          <p:nvPr/>
        </p:nvCxnSpPr>
        <p:spPr>
          <a:xfrm>
            <a:off x="971550" y="2708275"/>
            <a:ext cx="720725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7" name="正方形/長方形 19">
            <a:extLst>
              <a:ext uri="{FF2B5EF4-FFF2-40B4-BE49-F238E27FC236}">
                <a16:creationId xmlns:a16="http://schemas.microsoft.com/office/drawing/2014/main" id="{93C733C3-75D8-24C3-DC4E-036304ED5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2492375"/>
            <a:ext cx="1727200" cy="461963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GW signal</a:t>
            </a:r>
          </a:p>
        </p:txBody>
      </p:sp>
      <p:sp>
        <p:nvSpPr>
          <p:cNvPr id="17418" name="正方形/長方形 17">
            <a:extLst>
              <a:ext uri="{FF2B5EF4-FFF2-40B4-BE49-F238E27FC236}">
                <a16:creationId xmlns:a16="http://schemas.microsoft.com/office/drawing/2014/main" id="{425BCF0A-586F-3140-7150-50AD5D7794EA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665162" y="4994275"/>
            <a:ext cx="2376487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Feedback control</a:t>
            </a:r>
          </a:p>
        </p:txBody>
      </p:sp>
      <p:sp>
        <p:nvSpPr>
          <p:cNvPr id="35" name="フローチャート : 結合子 34">
            <a:extLst>
              <a:ext uri="{FF2B5EF4-FFF2-40B4-BE49-F238E27FC236}">
                <a16:creationId xmlns:a16="http://schemas.microsoft.com/office/drawing/2014/main" id="{57367E10-263D-79B9-A291-FC7A1909598C}"/>
              </a:ext>
            </a:extLst>
          </p:cNvPr>
          <p:cNvSpPr/>
          <p:nvPr/>
        </p:nvSpPr>
        <p:spPr bwMode="auto">
          <a:xfrm>
            <a:off x="900113" y="2636838"/>
            <a:ext cx="142875" cy="144462"/>
          </a:xfrm>
          <a:prstGeom prst="flowChartConnector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7420" name="スライド番号プレースホルダ 3">
            <a:extLst>
              <a:ext uri="{FF2B5EF4-FFF2-40B4-BE49-F238E27FC236}">
                <a16:creationId xmlns:a16="http://schemas.microsoft.com/office/drawing/2014/main" id="{7DF2872B-5A5A-B78C-6C51-CB0E4D6D8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426BC8-AD90-4AB7-93B9-0F68A2480EF2}" type="slidenum">
              <a:rPr lang="ja-JP" altLang="en-US" sz="2000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275425DE-31C7-0DB2-59C9-120BD1B90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6DEFF9DA-2555-CF94-7687-6BBDB41A8157}"/>
              </a:ext>
            </a:extLst>
          </p:cNvPr>
          <p:cNvCxnSpPr>
            <a:cxnSpLocks/>
          </p:cNvCxnSpPr>
          <p:nvPr/>
        </p:nvCxnSpPr>
        <p:spPr>
          <a:xfrm flipV="1">
            <a:off x="971550" y="4149725"/>
            <a:ext cx="0" cy="21590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5" name="正方形/長方形 19">
            <a:extLst>
              <a:ext uri="{FF2B5EF4-FFF2-40B4-BE49-F238E27FC236}">
                <a16:creationId xmlns:a16="http://schemas.microsoft.com/office/drawing/2014/main" id="{83BCFB0A-5550-F4F2-620B-DE44A796B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4149725"/>
            <a:ext cx="3600450" cy="83026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Sensor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(Interferometer)</a:t>
            </a: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CF2817CC-9498-D741-D0B4-5464D4FACD03}"/>
              </a:ext>
            </a:extLst>
          </p:cNvPr>
          <p:cNvCxnSpPr>
            <a:cxnSpLocks/>
          </p:cNvCxnSpPr>
          <p:nvPr/>
        </p:nvCxnSpPr>
        <p:spPr>
          <a:xfrm>
            <a:off x="3132138" y="3789363"/>
            <a:ext cx="719137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47A02A08-2BAF-79EE-39C9-A708EBAFBE12}"/>
              </a:ext>
            </a:extLst>
          </p:cNvPr>
          <p:cNvCxnSpPr>
            <a:cxnSpLocks/>
          </p:cNvCxnSpPr>
          <p:nvPr/>
        </p:nvCxnSpPr>
        <p:spPr>
          <a:xfrm>
            <a:off x="3132138" y="5300663"/>
            <a:ext cx="719137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640720A4-6EBB-ED9B-1604-68325419E902}"/>
              </a:ext>
            </a:extLst>
          </p:cNvPr>
          <p:cNvCxnSpPr>
            <a:cxnSpLocks/>
          </p:cNvCxnSpPr>
          <p:nvPr/>
        </p:nvCxnSpPr>
        <p:spPr>
          <a:xfrm flipH="1">
            <a:off x="971550" y="2133600"/>
            <a:ext cx="720725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爆発: 14 pt 10">
            <a:extLst>
              <a:ext uri="{FF2B5EF4-FFF2-40B4-BE49-F238E27FC236}">
                <a16:creationId xmlns:a16="http://schemas.microsoft.com/office/drawing/2014/main" id="{68D1307B-7629-3645-55D4-6C0BDAEEE1DA}"/>
              </a:ext>
            </a:extLst>
          </p:cNvPr>
          <p:cNvSpPr/>
          <p:nvPr/>
        </p:nvSpPr>
        <p:spPr bwMode="auto">
          <a:xfrm>
            <a:off x="1979613" y="3357563"/>
            <a:ext cx="1152525" cy="719137"/>
          </a:xfrm>
          <a:prstGeom prst="irregularSeal2">
            <a:avLst/>
          </a:prstGeom>
          <a:solidFill>
            <a:srgbClr val="FF0000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Thermal</a:t>
            </a:r>
          </a:p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vibrations</a:t>
            </a:r>
            <a:endParaRPr lang="ja-JP" altLang="en-US" sz="2400" i="1" dirty="0">
              <a:solidFill>
                <a:schemeClr val="tx1"/>
              </a:solidFill>
            </a:endParaRP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FBE4AC12-C944-359B-EE81-E37EE8B073C1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3851275" y="2276475"/>
            <a:ext cx="0" cy="6477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92CE0A9B-66E1-6701-E519-B1DB02D59F47}"/>
              </a:ext>
            </a:extLst>
          </p:cNvPr>
          <p:cNvCxnSpPr>
            <a:cxnSpLocks/>
          </p:cNvCxnSpPr>
          <p:nvPr/>
        </p:nvCxnSpPr>
        <p:spPr>
          <a:xfrm>
            <a:off x="3851275" y="3213100"/>
            <a:ext cx="0" cy="936625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楕円 23">
            <a:extLst>
              <a:ext uri="{FF2B5EF4-FFF2-40B4-BE49-F238E27FC236}">
                <a16:creationId xmlns:a16="http://schemas.microsoft.com/office/drawing/2014/main" id="{C3355CE8-8765-58C0-6F1E-4144DFB877E8}"/>
              </a:ext>
            </a:extLst>
          </p:cNvPr>
          <p:cNvSpPr/>
          <p:nvPr/>
        </p:nvSpPr>
        <p:spPr bwMode="auto">
          <a:xfrm>
            <a:off x="3708400" y="2924175"/>
            <a:ext cx="287338" cy="2889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2F25E011-4413-E8C6-523B-868FEFDEE2A8}"/>
              </a:ext>
            </a:extLst>
          </p:cNvPr>
          <p:cNvCxnSpPr>
            <a:cxnSpLocks/>
            <a:stCxn id="24" idx="4"/>
          </p:cNvCxnSpPr>
          <p:nvPr/>
        </p:nvCxnSpPr>
        <p:spPr>
          <a:xfrm flipV="1">
            <a:off x="3851275" y="2924175"/>
            <a:ext cx="0" cy="288925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6A6CA526-F23E-5752-89D8-BB86472B8141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3708400" y="3068638"/>
            <a:ext cx="295275" cy="7937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3D26A60E-8645-9D10-A77B-B62E91E83F17}"/>
              </a:ext>
            </a:extLst>
          </p:cNvPr>
          <p:cNvCxnSpPr>
            <a:cxnSpLocks/>
          </p:cNvCxnSpPr>
          <p:nvPr/>
        </p:nvCxnSpPr>
        <p:spPr>
          <a:xfrm flipH="1">
            <a:off x="3851275" y="3573463"/>
            <a:ext cx="720725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爆発: 14 pt 35">
            <a:extLst>
              <a:ext uri="{FF2B5EF4-FFF2-40B4-BE49-F238E27FC236}">
                <a16:creationId xmlns:a16="http://schemas.microsoft.com/office/drawing/2014/main" id="{161C5359-4C52-A569-5E61-250068B284CB}"/>
              </a:ext>
            </a:extLst>
          </p:cNvPr>
          <p:cNvSpPr/>
          <p:nvPr/>
        </p:nvSpPr>
        <p:spPr bwMode="auto">
          <a:xfrm>
            <a:off x="4643438" y="3213100"/>
            <a:ext cx="1152525" cy="720725"/>
          </a:xfrm>
          <a:prstGeom prst="irregularSeal2">
            <a:avLst/>
          </a:prstGeom>
          <a:solidFill>
            <a:srgbClr val="FF0000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Seismic</a:t>
            </a:r>
          </a:p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motion</a:t>
            </a:r>
            <a:endParaRPr lang="ja-JP" altLang="en-US" sz="2400" i="1" dirty="0">
              <a:solidFill>
                <a:schemeClr val="tx1"/>
              </a:solidFill>
            </a:endParaRPr>
          </a:p>
        </p:txBody>
      </p:sp>
      <p:sp>
        <p:nvSpPr>
          <p:cNvPr id="37" name="爆発: 14 pt 36">
            <a:extLst>
              <a:ext uri="{FF2B5EF4-FFF2-40B4-BE49-F238E27FC236}">
                <a16:creationId xmlns:a16="http://schemas.microsoft.com/office/drawing/2014/main" id="{6B740F97-A7F4-5092-26BF-D777A5BEFC7A}"/>
              </a:ext>
            </a:extLst>
          </p:cNvPr>
          <p:cNvSpPr/>
          <p:nvPr/>
        </p:nvSpPr>
        <p:spPr bwMode="auto">
          <a:xfrm>
            <a:off x="1908175" y="1773238"/>
            <a:ext cx="1150938" cy="719137"/>
          </a:xfrm>
          <a:prstGeom prst="irregularSeal2">
            <a:avLst/>
          </a:prstGeom>
          <a:solidFill>
            <a:srgbClr val="FF0000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Electronics</a:t>
            </a:r>
          </a:p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noise</a:t>
            </a:r>
            <a:endParaRPr lang="ja-JP" altLang="en-US" sz="2400" i="1" dirty="0">
              <a:solidFill>
                <a:schemeClr val="tx1"/>
              </a:solidFill>
            </a:endParaRPr>
          </a:p>
        </p:txBody>
      </p:sp>
      <p:sp>
        <p:nvSpPr>
          <p:cNvPr id="38" name="爆発: 14 pt 37">
            <a:extLst>
              <a:ext uri="{FF2B5EF4-FFF2-40B4-BE49-F238E27FC236}">
                <a16:creationId xmlns:a16="http://schemas.microsoft.com/office/drawing/2014/main" id="{7BF252D9-C8D3-E3CB-89D1-FD2360E74B1E}"/>
              </a:ext>
            </a:extLst>
          </p:cNvPr>
          <p:cNvSpPr/>
          <p:nvPr/>
        </p:nvSpPr>
        <p:spPr bwMode="auto">
          <a:xfrm>
            <a:off x="1908175" y="4941888"/>
            <a:ext cx="1150938" cy="719137"/>
          </a:xfrm>
          <a:prstGeom prst="irregularSeal2">
            <a:avLst/>
          </a:prstGeom>
          <a:solidFill>
            <a:srgbClr val="FF0000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Shot</a:t>
            </a:r>
          </a:p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noise</a:t>
            </a:r>
            <a:endParaRPr lang="ja-JP" altLang="en-US" sz="2400" i="1" dirty="0">
              <a:solidFill>
                <a:schemeClr val="tx1"/>
              </a:solidFill>
            </a:endParaRPr>
          </a:p>
        </p:txBody>
      </p: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0572393F-914E-9F04-5226-164A2B77BBAB}"/>
              </a:ext>
            </a:extLst>
          </p:cNvPr>
          <p:cNvCxnSpPr>
            <a:cxnSpLocks/>
          </p:cNvCxnSpPr>
          <p:nvPr/>
        </p:nvCxnSpPr>
        <p:spPr>
          <a:xfrm flipH="1">
            <a:off x="3851275" y="5876925"/>
            <a:ext cx="720725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爆発: 14 pt 39">
            <a:extLst>
              <a:ext uri="{FF2B5EF4-FFF2-40B4-BE49-F238E27FC236}">
                <a16:creationId xmlns:a16="http://schemas.microsoft.com/office/drawing/2014/main" id="{3FCA9658-EF04-6E8E-EB5B-56FB5B6D8C5D}"/>
              </a:ext>
            </a:extLst>
          </p:cNvPr>
          <p:cNvSpPr/>
          <p:nvPr/>
        </p:nvSpPr>
        <p:spPr bwMode="auto">
          <a:xfrm>
            <a:off x="4787900" y="5516563"/>
            <a:ext cx="1152525" cy="720725"/>
          </a:xfrm>
          <a:prstGeom prst="irregularSeal2">
            <a:avLst/>
          </a:prstGeom>
          <a:solidFill>
            <a:srgbClr val="FF0000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Electronics</a:t>
            </a:r>
          </a:p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noise</a:t>
            </a:r>
            <a:endParaRPr lang="ja-JP" altLang="en-US" sz="2400" i="1" dirty="0">
              <a:solidFill>
                <a:schemeClr val="tx1"/>
              </a:solidFill>
            </a:endParaRPr>
          </a:p>
        </p:txBody>
      </p:sp>
      <p:cxnSp>
        <p:nvCxnSpPr>
          <p:cNvPr id="2" name="直線矢印コネクタ 1">
            <a:extLst>
              <a:ext uri="{FF2B5EF4-FFF2-40B4-BE49-F238E27FC236}">
                <a16:creationId xmlns:a16="http://schemas.microsoft.com/office/drawing/2014/main" id="{1D902CCF-FBF6-2CF9-54DB-3A5409D7A930}"/>
              </a:ext>
            </a:extLst>
          </p:cNvPr>
          <p:cNvCxnSpPr>
            <a:cxnSpLocks/>
          </p:cNvCxnSpPr>
          <p:nvPr/>
        </p:nvCxnSpPr>
        <p:spPr>
          <a:xfrm flipH="1">
            <a:off x="3995738" y="3068638"/>
            <a:ext cx="3456582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12">
            <a:extLst>
              <a:ext uri="{FF2B5EF4-FFF2-40B4-BE49-F238E27FC236}">
                <a16:creationId xmlns:a16="http://schemas.microsoft.com/office/drawing/2014/main" id="{1CD009A7-202F-AF74-C9EB-477FE6FBE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414" y="1700213"/>
            <a:ext cx="230505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Gravitational waves</a:t>
            </a: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D5247DB9-3528-9617-993F-91BAC87BE2AC}"/>
              </a:ext>
            </a:extLst>
          </p:cNvPr>
          <p:cNvCxnSpPr>
            <a:cxnSpLocks/>
          </p:cNvCxnSpPr>
          <p:nvPr/>
        </p:nvCxnSpPr>
        <p:spPr>
          <a:xfrm flipV="1">
            <a:off x="7452320" y="2492896"/>
            <a:ext cx="0" cy="576064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4" name="正方形/長方形 19">
            <a:extLst>
              <a:ext uri="{FF2B5EF4-FFF2-40B4-BE49-F238E27FC236}">
                <a16:creationId xmlns:a16="http://schemas.microsoft.com/office/drawing/2014/main" id="{9221DC16-81B8-E4E2-57E5-41DBA1335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1557338"/>
            <a:ext cx="2519363" cy="8302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Actuator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(Mirror)</a:t>
            </a: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3F135C9C-D6D7-AC92-7D6C-4735830D641D}"/>
              </a:ext>
            </a:extLst>
          </p:cNvPr>
          <p:cNvSpPr/>
          <p:nvPr/>
        </p:nvSpPr>
        <p:spPr bwMode="auto">
          <a:xfrm rot="1108881">
            <a:off x="4613988" y="1185862"/>
            <a:ext cx="3240360" cy="79208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>
                <a:solidFill>
                  <a:srgbClr val="0000FF"/>
                </a:solidFill>
              </a:rPr>
              <a:t>Mechanics</a:t>
            </a:r>
            <a:endParaRPr kumimoji="1" lang="ja-JP" altLang="en-US" sz="3200" b="1" dirty="0">
              <a:solidFill>
                <a:srgbClr val="0000FF"/>
              </a:solidFill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C48F651A-BFE5-4703-D039-8EA3E27F6CDC}"/>
              </a:ext>
            </a:extLst>
          </p:cNvPr>
          <p:cNvSpPr/>
          <p:nvPr/>
        </p:nvSpPr>
        <p:spPr bwMode="auto">
          <a:xfrm rot="1108881">
            <a:off x="4450432" y="5546138"/>
            <a:ext cx="3408246" cy="79208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>
                <a:solidFill>
                  <a:srgbClr val="0000FF"/>
                </a:solidFill>
              </a:rPr>
              <a:t>Electronics</a:t>
            </a:r>
            <a:endParaRPr kumimoji="1" lang="ja-JP" altLang="en-US" sz="3200" b="1" dirty="0">
              <a:solidFill>
                <a:srgbClr val="0000FF"/>
              </a:solidFill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8DAA4929-E80B-1C9F-C865-C444255D6DBC}"/>
              </a:ext>
            </a:extLst>
          </p:cNvPr>
          <p:cNvSpPr/>
          <p:nvPr/>
        </p:nvSpPr>
        <p:spPr bwMode="auto">
          <a:xfrm rot="1108881">
            <a:off x="5136634" y="3758850"/>
            <a:ext cx="3562970" cy="9618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3200" b="1" dirty="0">
                <a:solidFill>
                  <a:srgbClr val="0000FF"/>
                </a:solidFill>
              </a:rPr>
              <a:t>Interferometry</a:t>
            </a:r>
            <a:endParaRPr kumimoji="1" lang="ja-JP" altLang="en-US" sz="3200" b="1" dirty="0">
              <a:solidFill>
                <a:srgbClr val="0000FF"/>
              </a:solidFill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C2E7F717-B4AA-A948-6274-449CFD109C3E}"/>
              </a:ext>
            </a:extLst>
          </p:cNvPr>
          <p:cNvSpPr/>
          <p:nvPr/>
        </p:nvSpPr>
        <p:spPr bwMode="auto">
          <a:xfrm rot="1108881">
            <a:off x="312097" y="5356212"/>
            <a:ext cx="3562970" cy="9618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3200" b="1" dirty="0">
                <a:solidFill>
                  <a:srgbClr val="0000FF"/>
                </a:solidFill>
              </a:rPr>
              <a:t>Control Theory</a:t>
            </a:r>
            <a:endParaRPr kumimoji="1" lang="ja-JP" altLang="en-US" sz="3200" b="1" dirty="0">
              <a:solidFill>
                <a:srgbClr val="0000FF"/>
              </a:solidFill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44E345F9-AB2A-3C6B-1873-DA74F9F76C1C}"/>
              </a:ext>
            </a:extLst>
          </p:cNvPr>
          <p:cNvSpPr/>
          <p:nvPr/>
        </p:nvSpPr>
        <p:spPr bwMode="auto">
          <a:xfrm rot="1108881">
            <a:off x="33523" y="1493122"/>
            <a:ext cx="3843617" cy="9618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3200" b="1" dirty="0">
                <a:solidFill>
                  <a:srgbClr val="0000FF"/>
                </a:solidFill>
              </a:rPr>
              <a:t>Spectrum Analysis</a:t>
            </a:r>
            <a:endParaRPr kumimoji="1" lang="ja-JP" altLang="en-US" sz="3200" b="1" dirty="0">
              <a:solidFill>
                <a:srgbClr val="0000FF"/>
              </a:solidFill>
            </a:endParaRPr>
          </a:p>
        </p:txBody>
      </p:sp>
      <p:pic>
        <p:nvPicPr>
          <p:cNvPr id="6" name="Picture 2" descr="https://www.hamamatsu.com/blobs/1328686465250?blobheadername1=content-disposition&amp;blobheadervalue1=inline%3Bfilename%3D1336994205974.jpg&amp;ssbinary=true">
            <a:extLst>
              <a:ext uri="{FF2B5EF4-FFF2-40B4-BE49-F238E27FC236}">
                <a16:creationId xmlns:a16="http://schemas.microsoft.com/office/drawing/2014/main" id="{46FD854C-33F4-5474-DB3F-7BC05733A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301208"/>
            <a:ext cx="1100419" cy="110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nhaltsplatzhalter 3" descr="interference_.gif">
            <a:extLst>
              <a:ext uri="{FF2B5EF4-FFF2-40B4-BE49-F238E27FC236}">
                <a16:creationId xmlns:a16="http://schemas.microsoft.com/office/drawing/2014/main" id="{FEE9FE35-F3F1-F4DC-39ED-B0C0A5D8D9C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446669" y="3140968"/>
            <a:ext cx="1697331" cy="129614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575FE58B-416C-A7EC-D1A4-FCC11B7A6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6296" y="31081"/>
            <a:ext cx="1296144" cy="2772963"/>
          </a:xfrm>
          <a:prstGeom prst="rect">
            <a:avLst/>
          </a:prstGeom>
        </p:spPr>
      </p:pic>
      <p:pic>
        <p:nvPicPr>
          <p:cNvPr id="58" name="図 3">
            <a:extLst>
              <a:ext uri="{FF2B5EF4-FFF2-40B4-BE49-F238E27FC236}">
                <a16:creationId xmlns:a16="http://schemas.microsoft.com/office/drawing/2014/main" id="{D12BE200-4C2B-EBA9-754C-F8235E9D63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2351778" cy="140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図 58" descr="グラフィカル ユーザー インターフェイス, グラフ&#10;&#10;自動的に生成された説明">
            <a:extLst>
              <a:ext uri="{FF2B5EF4-FFF2-40B4-BE49-F238E27FC236}">
                <a16:creationId xmlns:a16="http://schemas.microsoft.com/office/drawing/2014/main" id="{557A5FDA-CC30-5A0E-6742-54A8D84603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861048"/>
            <a:ext cx="2134964" cy="168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図 2">
            <a:extLst>
              <a:ext uri="{FF2B5EF4-FFF2-40B4-BE49-F238E27FC236}">
                <a16:creationId xmlns:a16="http://schemas.microsoft.com/office/drawing/2014/main" id="{D711F239-74FB-4418-83B3-015AB0464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257300"/>
            <a:ext cx="6715125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A8B7E08-0EDF-5F69-68A1-4C9F6D274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Michelson Interferometer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0" name="コンテンツ プレースホルダ 2">
            <a:extLst>
              <a:ext uri="{FF2B5EF4-FFF2-40B4-BE49-F238E27FC236}">
                <a16:creationId xmlns:a16="http://schemas.microsoft.com/office/drawing/2014/main" id="{E7DB6D6A-5F1D-E346-7F5A-D0FA156D6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647700"/>
          </a:xfrm>
        </p:spPr>
        <p:txBody>
          <a:bodyPr/>
          <a:lstStyle/>
          <a:p>
            <a:r>
              <a:rPr lang="en-US" altLang="ja-JP" sz="2800"/>
              <a:t>Measures </a:t>
            </a:r>
            <a:r>
              <a:rPr lang="en-US" altLang="ja-JP" sz="2800">
                <a:solidFill>
                  <a:srgbClr val="FF0000"/>
                </a:solidFill>
              </a:rPr>
              <a:t>differential</a:t>
            </a:r>
            <a:r>
              <a:rPr lang="en-US" altLang="ja-JP" sz="2800"/>
              <a:t> arm length change</a:t>
            </a:r>
          </a:p>
        </p:txBody>
      </p:sp>
      <p:sp>
        <p:nvSpPr>
          <p:cNvPr id="9221" name="スライド番号プレースホルダ 3">
            <a:extLst>
              <a:ext uri="{FF2B5EF4-FFF2-40B4-BE49-F238E27FC236}">
                <a16:creationId xmlns:a16="http://schemas.microsoft.com/office/drawing/2014/main" id="{930DAE13-8212-3479-E2DD-4AE635107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1C5414-8DA8-481B-A200-52E4D522F031}" type="slidenum">
              <a:rPr lang="ja-JP" altLang="en-US" sz="2000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sp>
        <p:nvSpPr>
          <p:cNvPr id="9222" name="正方形/長方形 12">
            <a:extLst>
              <a:ext uri="{FF2B5EF4-FFF2-40B4-BE49-F238E27FC236}">
                <a16:creationId xmlns:a16="http://schemas.microsoft.com/office/drawing/2014/main" id="{B26B8AC7-67A2-0473-8B70-CFABF38A2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3429000"/>
            <a:ext cx="28797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Movable mirror</a:t>
            </a:r>
          </a:p>
        </p:txBody>
      </p:sp>
      <p:sp>
        <p:nvSpPr>
          <p:cNvPr id="9223" name="正方形/長方形 16">
            <a:extLst>
              <a:ext uri="{FF2B5EF4-FFF2-40B4-BE49-F238E27FC236}">
                <a16:creationId xmlns:a16="http://schemas.microsoft.com/office/drawing/2014/main" id="{0ACBB70C-2EDE-A999-E550-3A176740B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0475" y="3389313"/>
            <a:ext cx="2087563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Laser source</a:t>
            </a:r>
          </a:p>
        </p:txBody>
      </p:sp>
      <p:sp>
        <p:nvSpPr>
          <p:cNvPr id="9224" name="正方形/長方形 18">
            <a:extLst>
              <a:ext uri="{FF2B5EF4-FFF2-40B4-BE49-F238E27FC236}">
                <a16:creationId xmlns:a16="http://schemas.microsoft.com/office/drawing/2014/main" id="{F2184302-40B7-EB92-58BD-9ED75F812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5805488"/>
            <a:ext cx="201612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Interference</a:t>
            </a:r>
          </a:p>
        </p:txBody>
      </p:sp>
      <p:sp>
        <p:nvSpPr>
          <p:cNvPr id="9225" name="正方形/長方形 13">
            <a:extLst>
              <a:ext uri="{FF2B5EF4-FFF2-40B4-BE49-F238E27FC236}">
                <a16:creationId xmlns:a16="http://schemas.microsoft.com/office/drawing/2014/main" id="{98CC32EE-9A43-A8B4-8771-4F0BF00E7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3030538"/>
            <a:ext cx="1296987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Beam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splitter</a:t>
            </a:r>
          </a:p>
        </p:txBody>
      </p:sp>
      <p:sp>
        <p:nvSpPr>
          <p:cNvPr id="9226" name="正方形/長方形 17">
            <a:extLst>
              <a:ext uri="{FF2B5EF4-FFF2-40B4-BE49-F238E27FC236}">
                <a16:creationId xmlns:a16="http://schemas.microsoft.com/office/drawing/2014/main" id="{D9AE3A68-8F15-5E1A-28D2-90FF198BC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6092825"/>
            <a:ext cx="2087563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Photodiode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nhaltsplatzhalter 3" descr="interference_.gif">
            <a:extLst>
              <a:ext uri="{FF2B5EF4-FFF2-40B4-BE49-F238E27FC236}">
                <a16:creationId xmlns:a16="http://schemas.microsoft.com/office/drawing/2014/main" id="{6EA42DB3-0CC2-4BB1-6D49-F0EE04ABC3E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23728" y="1255059"/>
            <a:ext cx="6712972" cy="512626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正方形/長方形 19">
            <a:extLst>
              <a:ext uri="{FF2B5EF4-FFF2-40B4-BE49-F238E27FC236}">
                <a16:creationId xmlns:a16="http://schemas.microsoft.com/office/drawing/2014/main" id="{DDC4A0E5-DA66-62C3-915C-8BC142783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5589588"/>
            <a:ext cx="1692275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Fringe change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7BB6810-29DF-5013-CF1D-E72D4F0F9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Michelson Interferometer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9" name="コンテンツ プレースホルダ 2">
            <a:extLst>
              <a:ext uri="{FF2B5EF4-FFF2-40B4-BE49-F238E27FC236}">
                <a16:creationId xmlns:a16="http://schemas.microsoft.com/office/drawing/2014/main" id="{4056F836-5070-0481-4AD4-F6F927765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576263"/>
          </a:xfrm>
        </p:spPr>
        <p:txBody>
          <a:bodyPr/>
          <a:lstStyle/>
          <a:p>
            <a:r>
              <a:rPr lang="en-US" altLang="ja-JP" sz="2800"/>
              <a:t>Measures </a:t>
            </a:r>
            <a:r>
              <a:rPr lang="en-US" altLang="ja-JP" sz="2800">
                <a:solidFill>
                  <a:srgbClr val="FF0000"/>
                </a:solidFill>
              </a:rPr>
              <a:t>differential</a:t>
            </a:r>
            <a:r>
              <a:rPr lang="en-US" altLang="ja-JP" sz="2800"/>
              <a:t> arm length change</a:t>
            </a:r>
          </a:p>
        </p:txBody>
      </p:sp>
      <p:sp>
        <p:nvSpPr>
          <p:cNvPr id="11270" name="スライド番号プレースホルダ 3">
            <a:extLst>
              <a:ext uri="{FF2B5EF4-FFF2-40B4-BE49-F238E27FC236}">
                <a16:creationId xmlns:a16="http://schemas.microsoft.com/office/drawing/2014/main" id="{901A2E0B-25B8-F81C-20C4-63C253E47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DCA15A-AEF9-4548-86CF-D0366DAE41B9}" type="slidenum">
              <a:rPr lang="ja-JP" altLang="en-US" sz="2000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sp>
        <p:nvSpPr>
          <p:cNvPr id="11271" name="正方形/長方形 17">
            <a:extLst>
              <a:ext uri="{FF2B5EF4-FFF2-40B4-BE49-F238E27FC236}">
                <a16:creationId xmlns:a16="http://schemas.microsoft.com/office/drawing/2014/main" id="{85DE4633-EE8D-652B-789C-A06F793CE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6092825"/>
            <a:ext cx="2087563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Photodiode</a:t>
            </a:r>
          </a:p>
        </p:txBody>
      </p:sp>
      <p:sp>
        <p:nvSpPr>
          <p:cNvPr id="11272" name="正方形/長方形 18">
            <a:extLst>
              <a:ext uri="{FF2B5EF4-FFF2-40B4-BE49-F238E27FC236}">
                <a16:creationId xmlns:a16="http://schemas.microsoft.com/office/drawing/2014/main" id="{8EDEAEC4-8699-11D3-DC87-5590F28A1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5805488"/>
            <a:ext cx="201612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273" name="正方形/長方形 16">
            <a:extLst>
              <a:ext uri="{FF2B5EF4-FFF2-40B4-BE49-F238E27FC236}">
                <a16:creationId xmlns:a16="http://schemas.microsoft.com/office/drawing/2014/main" id="{E0638DDD-A452-E1FD-9D68-744CAB2CC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0475" y="3389313"/>
            <a:ext cx="2087563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Laser source</a:t>
            </a:r>
          </a:p>
        </p:txBody>
      </p:sp>
      <p:sp>
        <p:nvSpPr>
          <p:cNvPr id="11274" name="正方形/長方形 13">
            <a:extLst>
              <a:ext uri="{FF2B5EF4-FFF2-40B4-BE49-F238E27FC236}">
                <a16:creationId xmlns:a16="http://schemas.microsoft.com/office/drawing/2014/main" id="{55493049-BFD8-D85F-5FF5-F8589CCE6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3030538"/>
            <a:ext cx="1296987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Beam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splitter</a:t>
            </a:r>
          </a:p>
        </p:txBody>
      </p:sp>
      <p:sp>
        <p:nvSpPr>
          <p:cNvPr id="11275" name="正方形/長方形 18">
            <a:extLst>
              <a:ext uri="{FF2B5EF4-FFF2-40B4-BE49-F238E27FC236}">
                <a16:creationId xmlns:a16="http://schemas.microsoft.com/office/drawing/2014/main" id="{76252B6E-A3F0-8ADE-9456-B157C938C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5805488"/>
            <a:ext cx="201612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Interference</a:t>
            </a:r>
          </a:p>
        </p:txBody>
      </p:sp>
      <p:sp>
        <p:nvSpPr>
          <p:cNvPr id="11276" name="正方形/長方形 12">
            <a:extLst>
              <a:ext uri="{FF2B5EF4-FFF2-40B4-BE49-F238E27FC236}">
                <a16:creationId xmlns:a16="http://schemas.microsoft.com/office/drawing/2014/main" id="{168377DD-538D-96B7-F060-9C5F02405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3429000"/>
            <a:ext cx="28797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Movable mirror</a:t>
            </a:r>
          </a:p>
        </p:txBody>
      </p:sp>
      <p:sp>
        <p:nvSpPr>
          <p:cNvPr id="11277" name="正方形/長方形 12">
            <a:extLst>
              <a:ext uri="{FF2B5EF4-FFF2-40B4-BE49-F238E27FC236}">
                <a16:creationId xmlns:a16="http://schemas.microsoft.com/office/drawing/2014/main" id="{3E9E0EC1-BC2D-7B1C-BEE5-336F0912A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414" y="1700213"/>
            <a:ext cx="230505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Gravitational waves</a:t>
            </a:r>
          </a:p>
        </p:txBody>
      </p:sp>
      <p:cxnSp>
        <p:nvCxnSpPr>
          <p:cNvPr id="4" name="曲線コネクタ 4">
            <a:extLst>
              <a:ext uri="{FF2B5EF4-FFF2-40B4-BE49-F238E27FC236}">
                <a16:creationId xmlns:a16="http://schemas.microsoft.com/office/drawing/2014/main" id="{E761D7C3-8D54-D9AE-7601-9FB9390C66FB}"/>
              </a:ext>
            </a:extLst>
          </p:cNvPr>
          <p:cNvCxnSpPr/>
          <p:nvPr/>
        </p:nvCxnSpPr>
        <p:spPr>
          <a:xfrm rot="9900000" flipV="1">
            <a:off x="5940176" y="2420938"/>
            <a:ext cx="1008063" cy="503237"/>
          </a:xfrm>
          <a:prstGeom prst="curvedConnector3">
            <a:avLst/>
          </a:prstGeom>
          <a:ln w="508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5">
            <a:extLst>
              <a:ext uri="{FF2B5EF4-FFF2-40B4-BE49-F238E27FC236}">
                <a16:creationId xmlns:a16="http://schemas.microsoft.com/office/drawing/2014/main" id="{D04E83B2-5AC1-35FF-9F3E-18005110A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8" y="1238250"/>
            <a:ext cx="67341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0" descr="http://gwdoc.icrr.u-tokyo.ac.jp/DocDB/0011/G1201128/001/GW_illustration_CG_KAGAYA.png">
            <a:extLst>
              <a:ext uri="{FF2B5EF4-FFF2-40B4-BE49-F238E27FC236}">
                <a16:creationId xmlns:a16="http://schemas.microsoft.com/office/drawing/2014/main" id="{E9B6E79A-F64D-B56E-6B04-49A1431A1F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3316" name="正方形/長方形 20">
            <a:extLst>
              <a:ext uri="{FF2B5EF4-FFF2-40B4-BE49-F238E27FC236}">
                <a16:creationId xmlns:a16="http://schemas.microsoft.com/office/drawing/2014/main" id="{D29E8E07-FE5D-7DE9-5646-A6F77DA7E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6092825"/>
            <a:ext cx="1439862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endParaRPr lang="en-US" altLang="ja-JP" sz="20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DC0AB097-FE58-A32E-D0F8-AAFFDDDE3EEF}"/>
              </a:ext>
            </a:extLst>
          </p:cNvPr>
          <p:cNvCxnSpPr/>
          <p:nvPr/>
        </p:nvCxnSpPr>
        <p:spPr>
          <a:xfrm>
            <a:off x="971550" y="1773238"/>
            <a:ext cx="252095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B3BC6008-651B-B6D9-6C72-B9BF586A4CB1}"/>
              </a:ext>
            </a:extLst>
          </p:cNvPr>
          <p:cNvCxnSpPr>
            <a:cxnSpLocks/>
          </p:cNvCxnSpPr>
          <p:nvPr/>
        </p:nvCxnSpPr>
        <p:spPr>
          <a:xfrm flipV="1">
            <a:off x="971550" y="1773238"/>
            <a:ext cx="0" cy="187166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9B969EE7-E7FA-919A-BA15-26C490AE61E9}"/>
              </a:ext>
            </a:extLst>
          </p:cNvPr>
          <p:cNvCxnSpPr/>
          <p:nvPr/>
        </p:nvCxnSpPr>
        <p:spPr>
          <a:xfrm>
            <a:off x="971550" y="6308725"/>
            <a:ext cx="2879725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8FEC0ED1-66C1-54C9-C24B-F58FFAD73C80}"/>
              </a:ext>
            </a:extLst>
          </p:cNvPr>
          <p:cNvCxnSpPr/>
          <p:nvPr/>
        </p:nvCxnSpPr>
        <p:spPr>
          <a:xfrm flipV="1">
            <a:off x="3851275" y="6092825"/>
            <a:ext cx="0" cy="2159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フローチャート : 組合せ 26">
            <a:extLst>
              <a:ext uri="{FF2B5EF4-FFF2-40B4-BE49-F238E27FC236}">
                <a16:creationId xmlns:a16="http://schemas.microsoft.com/office/drawing/2014/main" id="{D81D0275-CE1D-81FF-C617-88DF2CBF44E5}"/>
              </a:ext>
            </a:extLst>
          </p:cNvPr>
          <p:cNvSpPr/>
          <p:nvPr/>
        </p:nvSpPr>
        <p:spPr bwMode="auto">
          <a:xfrm rot="10800000">
            <a:off x="611188" y="3429000"/>
            <a:ext cx="720725" cy="720725"/>
          </a:xfrm>
          <a:prstGeom prst="flowChartMerg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57288572-E96B-AD47-A8DB-9E0F23CC9504}"/>
              </a:ext>
            </a:extLst>
          </p:cNvPr>
          <p:cNvCxnSpPr/>
          <p:nvPr/>
        </p:nvCxnSpPr>
        <p:spPr>
          <a:xfrm>
            <a:off x="971550" y="2708275"/>
            <a:ext cx="720725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3" name="正方形/長方形 19">
            <a:extLst>
              <a:ext uri="{FF2B5EF4-FFF2-40B4-BE49-F238E27FC236}">
                <a16:creationId xmlns:a16="http://schemas.microsoft.com/office/drawing/2014/main" id="{22312A4A-9B96-BE6B-EA2C-10F70BE2B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2492375"/>
            <a:ext cx="1727200" cy="461963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GW signal</a:t>
            </a:r>
          </a:p>
        </p:txBody>
      </p:sp>
      <p:sp>
        <p:nvSpPr>
          <p:cNvPr id="13324" name="正方形/長方形 17">
            <a:extLst>
              <a:ext uri="{FF2B5EF4-FFF2-40B4-BE49-F238E27FC236}">
                <a16:creationId xmlns:a16="http://schemas.microsoft.com/office/drawing/2014/main" id="{6CF0E761-1B0D-B481-0EC3-2F046E978054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665162" y="4994275"/>
            <a:ext cx="2376487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Feedback control</a:t>
            </a:r>
          </a:p>
        </p:txBody>
      </p:sp>
      <p:sp>
        <p:nvSpPr>
          <p:cNvPr id="35" name="フローチャート : 結合子 34">
            <a:extLst>
              <a:ext uri="{FF2B5EF4-FFF2-40B4-BE49-F238E27FC236}">
                <a16:creationId xmlns:a16="http://schemas.microsoft.com/office/drawing/2014/main" id="{1ABA222E-9B0C-984B-FB5A-A942878ACFC6}"/>
              </a:ext>
            </a:extLst>
          </p:cNvPr>
          <p:cNvSpPr/>
          <p:nvPr/>
        </p:nvSpPr>
        <p:spPr bwMode="auto">
          <a:xfrm>
            <a:off x="900113" y="2636838"/>
            <a:ext cx="142875" cy="144462"/>
          </a:xfrm>
          <a:prstGeom prst="flowChartConnector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326" name="スライド番号プレースホルダ 3">
            <a:extLst>
              <a:ext uri="{FF2B5EF4-FFF2-40B4-BE49-F238E27FC236}">
                <a16:creationId xmlns:a16="http://schemas.microsoft.com/office/drawing/2014/main" id="{F39A5AC4-A153-4DE9-DB37-DE69AA531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3F69A9-2A0E-4541-B110-A9B5EB1D2BA5}" type="slidenum">
              <a:rPr lang="ja-JP" altLang="en-US" sz="2000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sp>
        <p:nvSpPr>
          <p:cNvPr id="13327" name="正方形/長方形 19">
            <a:extLst>
              <a:ext uri="{FF2B5EF4-FFF2-40B4-BE49-F238E27FC236}">
                <a16:creationId xmlns:a16="http://schemas.microsoft.com/office/drawing/2014/main" id="{9F4FE908-CAB2-BADA-75A7-9B9339046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5589588"/>
            <a:ext cx="1692275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Fringe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stop</a:t>
            </a:r>
          </a:p>
        </p:txBody>
      </p:sp>
      <p:sp>
        <p:nvSpPr>
          <p:cNvPr id="13328" name="正方形/長方形 16">
            <a:extLst>
              <a:ext uri="{FF2B5EF4-FFF2-40B4-BE49-F238E27FC236}">
                <a16:creationId xmlns:a16="http://schemas.microsoft.com/office/drawing/2014/main" id="{45F7625B-34F6-730D-24DD-BA815DA85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0475" y="3389313"/>
            <a:ext cx="2087563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Laser source</a:t>
            </a:r>
          </a:p>
        </p:txBody>
      </p:sp>
      <p:sp>
        <p:nvSpPr>
          <p:cNvPr id="13329" name="正方形/長方形 13">
            <a:extLst>
              <a:ext uri="{FF2B5EF4-FFF2-40B4-BE49-F238E27FC236}">
                <a16:creationId xmlns:a16="http://schemas.microsoft.com/office/drawing/2014/main" id="{7C9A4E38-6FB2-4CD3-A384-F44FE2A7C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3030538"/>
            <a:ext cx="1296987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Beam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splitter</a:t>
            </a:r>
          </a:p>
        </p:txBody>
      </p:sp>
      <p:sp>
        <p:nvSpPr>
          <p:cNvPr id="13330" name="正方形/長方形 18">
            <a:extLst>
              <a:ext uri="{FF2B5EF4-FFF2-40B4-BE49-F238E27FC236}">
                <a16:creationId xmlns:a16="http://schemas.microsoft.com/office/drawing/2014/main" id="{FC7AAC20-E66A-3B99-7260-CA13FEA48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5805488"/>
            <a:ext cx="201612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Interference</a:t>
            </a:r>
          </a:p>
        </p:txBody>
      </p:sp>
      <p:sp>
        <p:nvSpPr>
          <p:cNvPr id="13331" name="正方形/長方形 12">
            <a:extLst>
              <a:ext uri="{FF2B5EF4-FFF2-40B4-BE49-F238E27FC236}">
                <a16:creationId xmlns:a16="http://schemas.microsoft.com/office/drawing/2014/main" id="{2CDC7B2B-38CA-BBEC-68FA-0B8FF351B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3429000"/>
            <a:ext cx="28797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Movable mirror</a:t>
            </a: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EB72BFE8-37C2-C64C-9C1B-7EAF8D7F2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Interferometer Control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3" name="コンテンツ プレースホルダ 2">
            <a:extLst>
              <a:ext uri="{FF2B5EF4-FFF2-40B4-BE49-F238E27FC236}">
                <a16:creationId xmlns:a16="http://schemas.microsoft.com/office/drawing/2014/main" id="{EBB21DFC-C98B-97FD-EB50-A76BD57B2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57626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>
                <a:solidFill>
                  <a:srgbClr val="FF0000"/>
                </a:solidFill>
              </a:rPr>
              <a:t>Control</a:t>
            </a:r>
            <a:r>
              <a:rPr lang="en-US" altLang="ja-JP" sz="2800" dirty="0"/>
              <a:t> mirror positions to “lock” the fringe</a:t>
            </a: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D81A8803-1EA6-9D0A-DA63-5E5F8A547AF4}"/>
              </a:ext>
            </a:extLst>
          </p:cNvPr>
          <p:cNvCxnSpPr>
            <a:cxnSpLocks/>
          </p:cNvCxnSpPr>
          <p:nvPr/>
        </p:nvCxnSpPr>
        <p:spPr>
          <a:xfrm flipV="1">
            <a:off x="971550" y="4149725"/>
            <a:ext cx="0" cy="21590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2">
            <a:extLst>
              <a:ext uri="{FF2B5EF4-FFF2-40B4-BE49-F238E27FC236}">
                <a16:creationId xmlns:a16="http://schemas.microsoft.com/office/drawing/2014/main" id="{D585E585-C751-D410-2EDC-2E733689F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414" y="1700213"/>
            <a:ext cx="230505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Gravitational waves</a:t>
            </a:r>
          </a:p>
        </p:txBody>
      </p:sp>
      <p:cxnSp>
        <p:nvCxnSpPr>
          <p:cNvPr id="4" name="曲線コネクタ 4">
            <a:extLst>
              <a:ext uri="{FF2B5EF4-FFF2-40B4-BE49-F238E27FC236}">
                <a16:creationId xmlns:a16="http://schemas.microsoft.com/office/drawing/2014/main" id="{77B02991-F53C-8F4C-0CC7-FFFF48A6AC43}"/>
              </a:ext>
            </a:extLst>
          </p:cNvPr>
          <p:cNvCxnSpPr/>
          <p:nvPr/>
        </p:nvCxnSpPr>
        <p:spPr>
          <a:xfrm rot="9900000" flipV="1">
            <a:off x="5940176" y="2420938"/>
            <a:ext cx="1008063" cy="503237"/>
          </a:xfrm>
          <a:prstGeom prst="curvedConnector3">
            <a:avLst/>
          </a:prstGeom>
          <a:ln w="508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3A2FA3A2-EF2E-226B-747B-4F2F97033A83}"/>
              </a:ext>
            </a:extLst>
          </p:cNvPr>
          <p:cNvCxnSpPr>
            <a:cxnSpLocks/>
          </p:cNvCxnSpPr>
          <p:nvPr/>
        </p:nvCxnSpPr>
        <p:spPr>
          <a:xfrm flipV="1">
            <a:off x="3851275" y="4868863"/>
            <a:ext cx="0" cy="143986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9BB25F86-D3CB-6E3C-F7AA-7D9C94FB3C0F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3851275" y="2276475"/>
            <a:ext cx="0" cy="6477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4" name="AutoShape 10" descr="http://gwdoc.icrr.u-tokyo.ac.jp/DocDB/0011/G1201128/001/GW_illustration_CG_KAGAYA.png">
            <a:extLst>
              <a:ext uri="{FF2B5EF4-FFF2-40B4-BE49-F238E27FC236}">
                <a16:creationId xmlns:a16="http://schemas.microsoft.com/office/drawing/2014/main" id="{A4D01ACD-40DE-6083-9CA5-75DDCAE969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76D89E1E-637F-DD3D-F921-60384C46C6DA}"/>
              </a:ext>
            </a:extLst>
          </p:cNvPr>
          <p:cNvCxnSpPr/>
          <p:nvPr/>
        </p:nvCxnSpPr>
        <p:spPr>
          <a:xfrm>
            <a:off x="971550" y="1773238"/>
            <a:ext cx="252095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27CBE961-6CD5-0BDE-4571-54252CF45AD3}"/>
              </a:ext>
            </a:extLst>
          </p:cNvPr>
          <p:cNvCxnSpPr>
            <a:cxnSpLocks/>
          </p:cNvCxnSpPr>
          <p:nvPr/>
        </p:nvCxnSpPr>
        <p:spPr>
          <a:xfrm flipV="1">
            <a:off x="971550" y="1773238"/>
            <a:ext cx="0" cy="187166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3258ADC4-CD7C-2F97-A2A4-3AEF37B4472D}"/>
              </a:ext>
            </a:extLst>
          </p:cNvPr>
          <p:cNvCxnSpPr/>
          <p:nvPr/>
        </p:nvCxnSpPr>
        <p:spPr>
          <a:xfrm>
            <a:off x="971550" y="6308725"/>
            <a:ext cx="2879725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フローチャート : 組合せ 26">
            <a:extLst>
              <a:ext uri="{FF2B5EF4-FFF2-40B4-BE49-F238E27FC236}">
                <a16:creationId xmlns:a16="http://schemas.microsoft.com/office/drawing/2014/main" id="{87616202-7D8D-967A-3D1D-B1722544E8FE}"/>
              </a:ext>
            </a:extLst>
          </p:cNvPr>
          <p:cNvSpPr/>
          <p:nvPr/>
        </p:nvSpPr>
        <p:spPr bwMode="auto">
          <a:xfrm rot="10800000">
            <a:off x="611188" y="3429000"/>
            <a:ext cx="720725" cy="720725"/>
          </a:xfrm>
          <a:prstGeom prst="flowChartMerg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3A1017F1-C99D-5317-C549-D33F686D65E2}"/>
              </a:ext>
            </a:extLst>
          </p:cNvPr>
          <p:cNvCxnSpPr/>
          <p:nvPr/>
        </p:nvCxnSpPr>
        <p:spPr>
          <a:xfrm>
            <a:off x="971550" y="2708275"/>
            <a:ext cx="720725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0" name="正方形/長方形 19">
            <a:extLst>
              <a:ext uri="{FF2B5EF4-FFF2-40B4-BE49-F238E27FC236}">
                <a16:creationId xmlns:a16="http://schemas.microsoft.com/office/drawing/2014/main" id="{E1D38C91-643A-1962-AD60-169225EA7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2492375"/>
            <a:ext cx="1727200" cy="461963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GW signal</a:t>
            </a:r>
          </a:p>
        </p:txBody>
      </p:sp>
      <p:sp>
        <p:nvSpPr>
          <p:cNvPr id="15371" name="正方形/長方形 17">
            <a:extLst>
              <a:ext uri="{FF2B5EF4-FFF2-40B4-BE49-F238E27FC236}">
                <a16:creationId xmlns:a16="http://schemas.microsoft.com/office/drawing/2014/main" id="{6C613A61-C955-A9E1-87EC-137FA5F188F4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665162" y="4994275"/>
            <a:ext cx="2376487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Feedback control</a:t>
            </a:r>
          </a:p>
        </p:txBody>
      </p:sp>
      <p:sp>
        <p:nvSpPr>
          <p:cNvPr id="35" name="フローチャート : 結合子 34">
            <a:extLst>
              <a:ext uri="{FF2B5EF4-FFF2-40B4-BE49-F238E27FC236}">
                <a16:creationId xmlns:a16="http://schemas.microsoft.com/office/drawing/2014/main" id="{36101D1F-6002-DF07-BE3A-B71130DEA9EE}"/>
              </a:ext>
            </a:extLst>
          </p:cNvPr>
          <p:cNvSpPr/>
          <p:nvPr/>
        </p:nvSpPr>
        <p:spPr bwMode="auto">
          <a:xfrm>
            <a:off x="900113" y="2636838"/>
            <a:ext cx="142875" cy="144462"/>
          </a:xfrm>
          <a:prstGeom prst="flowChartConnector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373" name="スライド番号プレースホルダ 3">
            <a:extLst>
              <a:ext uri="{FF2B5EF4-FFF2-40B4-BE49-F238E27FC236}">
                <a16:creationId xmlns:a16="http://schemas.microsoft.com/office/drawing/2014/main" id="{20D6D67B-B4A0-0CF4-1E58-A238D0706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A0097D-887E-41F1-868F-93C3A57C1FFC}" type="slidenum">
              <a:rPr lang="ja-JP" altLang="en-US" sz="2000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AFD9E3A4-CDA8-A11D-8990-241098B5A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 System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75" name="コンテンツ プレースホルダ 2">
            <a:extLst>
              <a:ext uri="{FF2B5EF4-FFF2-40B4-BE49-F238E27FC236}">
                <a16:creationId xmlns:a16="http://schemas.microsoft.com/office/drawing/2014/main" id="{0BF0BB5D-4D7E-EEC6-5E13-8C996AF6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57626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>
                <a:solidFill>
                  <a:srgbClr val="FF0000"/>
                </a:solidFill>
              </a:rPr>
              <a:t>Control</a:t>
            </a:r>
            <a:r>
              <a:rPr lang="en-US" altLang="ja-JP" sz="2800"/>
              <a:t> makes the system </a:t>
            </a:r>
            <a:r>
              <a:rPr lang="en-US" altLang="ja-JP" sz="2800">
                <a:solidFill>
                  <a:srgbClr val="FF0000"/>
                </a:solidFill>
              </a:rPr>
              <a:t>linear</a:t>
            </a: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9EA27382-F0E4-3177-B6BA-96DDDF613FE8}"/>
              </a:ext>
            </a:extLst>
          </p:cNvPr>
          <p:cNvCxnSpPr>
            <a:cxnSpLocks/>
          </p:cNvCxnSpPr>
          <p:nvPr/>
        </p:nvCxnSpPr>
        <p:spPr>
          <a:xfrm flipV="1">
            <a:off x="971550" y="4149725"/>
            <a:ext cx="0" cy="21590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7" name="正方形/長方形 19">
            <a:extLst>
              <a:ext uri="{FF2B5EF4-FFF2-40B4-BE49-F238E27FC236}">
                <a16:creationId xmlns:a16="http://schemas.microsoft.com/office/drawing/2014/main" id="{B84276C2-9132-0539-4FAD-02CB2A90B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1557338"/>
            <a:ext cx="2519363" cy="8302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Actuator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(Mirror)</a:t>
            </a:r>
          </a:p>
        </p:txBody>
      </p:sp>
      <p:sp>
        <p:nvSpPr>
          <p:cNvPr id="15378" name="正方形/長方形 19">
            <a:extLst>
              <a:ext uri="{FF2B5EF4-FFF2-40B4-BE49-F238E27FC236}">
                <a16:creationId xmlns:a16="http://schemas.microsoft.com/office/drawing/2014/main" id="{4330A5AA-109A-34D4-0C4A-FFC8CC37A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4149725"/>
            <a:ext cx="2880022" cy="83026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Sensor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(Interferometer)</a:t>
            </a: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A5C25FCB-A7E8-6E93-C8B2-6B4F003D0480}"/>
              </a:ext>
            </a:extLst>
          </p:cNvPr>
          <p:cNvCxnSpPr>
            <a:cxnSpLocks/>
          </p:cNvCxnSpPr>
          <p:nvPr/>
        </p:nvCxnSpPr>
        <p:spPr>
          <a:xfrm flipH="1">
            <a:off x="3995738" y="3068638"/>
            <a:ext cx="3456582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C829DDA4-90D3-139E-4642-393F15222BFE}"/>
              </a:ext>
            </a:extLst>
          </p:cNvPr>
          <p:cNvCxnSpPr>
            <a:cxnSpLocks/>
          </p:cNvCxnSpPr>
          <p:nvPr/>
        </p:nvCxnSpPr>
        <p:spPr>
          <a:xfrm>
            <a:off x="3851275" y="3213100"/>
            <a:ext cx="0" cy="936625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楕円 25">
            <a:extLst>
              <a:ext uri="{FF2B5EF4-FFF2-40B4-BE49-F238E27FC236}">
                <a16:creationId xmlns:a16="http://schemas.microsoft.com/office/drawing/2014/main" id="{B3CE064C-6568-93B0-09AF-D1325D55ABE8}"/>
              </a:ext>
            </a:extLst>
          </p:cNvPr>
          <p:cNvSpPr/>
          <p:nvPr/>
        </p:nvSpPr>
        <p:spPr bwMode="auto">
          <a:xfrm>
            <a:off x="3708400" y="2924175"/>
            <a:ext cx="287338" cy="2889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16C92C54-F1C0-EF14-6615-6D062245AD48}"/>
              </a:ext>
            </a:extLst>
          </p:cNvPr>
          <p:cNvCxnSpPr>
            <a:cxnSpLocks/>
            <a:stCxn id="26" idx="4"/>
          </p:cNvCxnSpPr>
          <p:nvPr/>
        </p:nvCxnSpPr>
        <p:spPr>
          <a:xfrm flipV="1">
            <a:off x="3851275" y="2924175"/>
            <a:ext cx="0" cy="288925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A509F490-DC61-0591-F7DF-3DCF4A65FC22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3708400" y="3068638"/>
            <a:ext cx="295275" cy="7937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2">
            <a:extLst>
              <a:ext uri="{FF2B5EF4-FFF2-40B4-BE49-F238E27FC236}">
                <a16:creationId xmlns:a16="http://schemas.microsoft.com/office/drawing/2014/main" id="{F10FCD55-87FF-EF0D-29DA-41C851397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414" y="1700213"/>
            <a:ext cx="230505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Gravitational waves</a:t>
            </a: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CE36882E-CE7F-E002-5C61-AA492A8D2638}"/>
              </a:ext>
            </a:extLst>
          </p:cNvPr>
          <p:cNvCxnSpPr>
            <a:cxnSpLocks/>
          </p:cNvCxnSpPr>
          <p:nvPr/>
        </p:nvCxnSpPr>
        <p:spPr>
          <a:xfrm flipV="1">
            <a:off x="7452320" y="2492896"/>
            <a:ext cx="0" cy="576064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DBB42621-9F48-A8B3-753D-BA6D64226363}"/>
              </a:ext>
            </a:extLst>
          </p:cNvPr>
          <p:cNvCxnSpPr>
            <a:cxnSpLocks/>
          </p:cNvCxnSpPr>
          <p:nvPr/>
        </p:nvCxnSpPr>
        <p:spPr>
          <a:xfrm flipV="1">
            <a:off x="3851275" y="4868863"/>
            <a:ext cx="0" cy="143986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1" name="AutoShape 10" descr="http://gwdoc.icrr.u-tokyo.ac.jp/DocDB/0011/G1201128/001/GW_illustration_CG_KAGAYA.png">
            <a:extLst>
              <a:ext uri="{FF2B5EF4-FFF2-40B4-BE49-F238E27FC236}">
                <a16:creationId xmlns:a16="http://schemas.microsoft.com/office/drawing/2014/main" id="{B276FFF4-1D2C-0F34-57DC-FCA495015B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77D99F6A-C540-FEC4-2515-4BB19E3E44CD}"/>
              </a:ext>
            </a:extLst>
          </p:cNvPr>
          <p:cNvCxnSpPr/>
          <p:nvPr/>
        </p:nvCxnSpPr>
        <p:spPr>
          <a:xfrm>
            <a:off x="971550" y="1773238"/>
            <a:ext cx="252095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6B619616-25F1-BFDD-2EAF-A2B484C38B5C}"/>
              </a:ext>
            </a:extLst>
          </p:cNvPr>
          <p:cNvCxnSpPr>
            <a:cxnSpLocks/>
          </p:cNvCxnSpPr>
          <p:nvPr/>
        </p:nvCxnSpPr>
        <p:spPr>
          <a:xfrm flipV="1">
            <a:off x="971550" y="1773238"/>
            <a:ext cx="0" cy="187166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4C3CF9A4-F36A-D5FA-ADFA-8D83E619CDD7}"/>
              </a:ext>
            </a:extLst>
          </p:cNvPr>
          <p:cNvCxnSpPr/>
          <p:nvPr/>
        </p:nvCxnSpPr>
        <p:spPr>
          <a:xfrm>
            <a:off x="971550" y="6308725"/>
            <a:ext cx="2879725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フローチャート : 組合せ 26">
            <a:extLst>
              <a:ext uri="{FF2B5EF4-FFF2-40B4-BE49-F238E27FC236}">
                <a16:creationId xmlns:a16="http://schemas.microsoft.com/office/drawing/2014/main" id="{FAC00A6C-57B8-929C-469B-8A80F6460D50}"/>
              </a:ext>
            </a:extLst>
          </p:cNvPr>
          <p:cNvSpPr/>
          <p:nvPr/>
        </p:nvSpPr>
        <p:spPr bwMode="auto">
          <a:xfrm rot="10800000">
            <a:off x="611188" y="3429000"/>
            <a:ext cx="720725" cy="720725"/>
          </a:xfrm>
          <a:prstGeom prst="flowChartMerg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2252F6E9-394D-D292-61E9-04004B865E37}"/>
              </a:ext>
            </a:extLst>
          </p:cNvPr>
          <p:cNvCxnSpPr/>
          <p:nvPr/>
        </p:nvCxnSpPr>
        <p:spPr>
          <a:xfrm>
            <a:off x="971550" y="2708275"/>
            <a:ext cx="720725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7" name="正方形/長方形 19">
            <a:extLst>
              <a:ext uri="{FF2B5EF4-FFF2-40B4-BE49-F238E27FC236}">
                <a16:creationId xmlns:a16="http://schemas.microsoft.com/office/drawing/2014/main" id="{93C733C3-75D8-24C3-DC4E-036304ED5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2492375"/>
            <a:ext cx="1727200" cy="461963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GW signal</a:t>
            </a:r>
          </a:p>
        </p:txBody>
      </p:sp>
      <p:sp>
        <p:nvSpPr>
          <p:cNvPr id="17418" name="正方形/長方形 17">
            <a:extLst>
              <a:ext uri="{FF2B5EF4-FFF2-40B4-BE49-F238E27FC236}">
                <a16:creationId xmlns:a16="http://schemas.microsoft.com/office/drawing/2014/main" id="{425BCF0A-586F-3140-7150-50AD5D7794EA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665162" y="4994275"/>
            <a:ext cx="2376487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Feedback control</a:t>
            </a:r>
          </a:p>
        </p:txBody>
      </p:sp>
      <p:sp>
        <p:nvSpPr>
          <p:cNvPr id="35" name="フローチャート : 結合子 34">
            <a:extLst>
              <a:ext uri="{FF2B5EF4-FFF2-40B4-BE49-F238E27FC236}">
                <a16:creationId xmlns:a16="http://schemas.microsoft.com/office/drawing/2014/main" id="{57367E10-263D-79B9-A291-FC7A1909598C}"/>
              </a:ext>
            </a:extLst>
          </p:cNvPr>
          <p:cNvSpPr/>
          <p:nvPr/>
        </p:nvSpPr>
        <p:spPr bwMode="auto">
          <a:xfrm>
            <a:off x="900113" y="2636838"/>
            <a:ext cx="142875" cy="144462"/>
          </a:xfrm>
          <a:prstGeom prst="flowChartConnector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7420" name="スライド番号プレースホルダ 3">
            <a:extLst>
              <a:ext uri="{FF2B5EF4-FFF2-40B4-BE49-F238E27FC236}">
                <a16:creationId xmlns:a16="http://schemas.microsoft.com/office/drawing/2014/main" id="{7DF2872B-5A5A-B78C-6C51-CB0E4D6D8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426BC8-AD90-4AB7-93B9-0F68A2480EF2}" type="slidenum">
              <a:rPr lang="ja-JP" altLang="en-US" sz="2000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275425DE-31C7-0DB2-59C9-120BD1B90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Noises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Sensitivity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22" name="コンテンツ プレースホルダ 2">
            <a:extLst>
              <a:ext uri="{FF2B5EF4-FFF2-40B4-BE49-F238E27FC236}">
                <a16:creationId xmlns:a16="http://schemas.microsoft.com/office/drawing/2014/main" id="{B834299E-FF5C-1FF9-623F-E3D5E7FEE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57626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>
                <a:solidFill>
                  <a:srgbClr val="FF0000"/>
                </a:solidFill>
              </a:rPr>
              <a:t>Noises</a:t>
            </a:r>
            <a:r>
              <a:rPr lang="en-US" altLang="ja-JP" sz="2800"/>
              <a:t> in the loop limits the </a:t>
            </a:r>
            <a:r>
              <a:rPr lang="en-US" altLang="ja-JP" sz="2800">
                <a:solidFill>
                  <a:srgbClr val="FF0000"/>
                </a:solidFill>
              </a:rPr>
              <a:t>sensitivity</a:t>
            </a: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6DEFF9DA-2555-CF94-7687-6BBDB41A8157}"/>
              </a:ext>
            </a:extLst>
          </p:cNvPr>
          <p:cNvCxnSpPr>
            <a:cxnSpLocks/>
          </p:cNvCxnSpPr>
          <p:nvPr/>
        </p:nvCxnSpPr>
        <p:spPr>
          <a:xfrm flipV="1">
            <a:off x="971550" y="4149725"/>
            <a:ext cx="0" cy="21590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CF2817CC-9498-D741-D0B4-5464D4FACD03}"/>
              </a:ext>
            </a:extLst>
          </p:cNvPr>
          <p:cNvCxnSpPr>
            <a:cxnSpLocks/>
          </p:cNvCxnSpPr>
          <p:nvPr/>
        </p:nvCxnSpPr>
        <p:spPr>
          <a:xfrm>
            <a:off x="3132138" y="3789363"/>
            <a:ext cx="719137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47A02A08-2BAF-79EE-39C9-A708EBAFBE12}"/>
              </a:ext>
            </a:extLst>
          </p:cNvPr>
          <p:cNvCxnSpPr>
            <a:cxnSpLocks/>
          </p:cNvCxnSpPr>
          <p:nvPr/>
        </p:nvCxnSpPr>
        <p:spPr>
          <a:xfrm>
            <a:off x="3132138" y="5300663"/>
            <a:ext cx="719137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640720A4-6EBB-ED9B-1604-68325419E902}"/>
              </a:ext>
            </a:extLst>
          </p:cNvPr>
          <p:cNvCxnSpPr>
            <a:cxnSpLocks/>
          </p:cNvCxnSpPr>
          <p:nvPr/>
        </p:nvCxnSpPr>
        <p:spPr>
          <a:xfrm flipH="1">
            <a:off x="971550" y="2133600"/>
            <a:ext cx="720725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爆発: 14 pt 10">
            <a:extLst>
              <a:ext uri="{FF2B5EF4-FFF2-40B4-BE49-F238E27FC236}">
                <a16:creationId xmlns:a16="http://schemas.microsoft.com/office/drawing/2014/main" id="{68D1307B-7629-3645-55D4-6C0BDAEEE1DA}"/>
              </a:ext>
            </a:extLst>
          </p:cNvPr>
          <p:cNvSpPr/>
          <p:nvPr/>
        </p:nvSpPr>
        <p:spPr bwMode="auto">
          <a:xfrm>
            <a:off x="1979613" y="3357563"/>
            <a:ext cx="1152525" cy="719137"/>
          </a:xfrm>
          <a:prstGeom prst="irregularSeal2">
            <a:avLst/>
          </a:prstGeom>
          <a:solidFill>
            <a:srgbClr val="FF0000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Thermal</a:t>
            </a:r>
          </a:p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vibrations</a:t>
            </a:r>
            <a:endParaRPr lang="ja-JP" altLang="en-US" sz="2400" i="1" dirty="0">
              <a:solidFill>
                <a:schemeClr val="tx1"/>
              </a:solidFill>
            </a:endParaRP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FBE4AC12-C944-359B-EE81-E37EE8B073C1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3851275" y="2276475"/>
            <a:ext cx="0" cy="6477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92CE0A9B-66E1-6701-E519-B1DB02D59F47}"/>
              </a:ext>
            </a:extLst>
          </p:cNvPr>
          <p:cNvCxnSpPr>
            <a:cxnSpLocks/>
          </p:cNvCxnSpPr>
          <p:nvPr/>
        </p:nvCxnSpPr>
        <p:spPr>
          <a:xfrm>
            <a:off x="3851275" y="3213100"/>
            <a:ext cx="0" cy="936625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楕円 23">
            <a:extLst>
              <a:ext uri="{FF2B5EF4-FFF2-40B4-BE49-F238E27FC236}">
                <a16:creationId xmlns:a16="http://schemas.microsoft.com/office/drawing/2014/main" id="{C3355CE8-8765-58C0-6F1E-4144DFB877E8}"/>
              </a:ext>
            </a:extLst>
          </p:cNvPr>
          <p:cNvSpPr/>
          <p:nvPr/>
        </p:nvSpPr>
        <p:spPr bwMode="auto">
          <a:xfrm>
            <a:off x="3708400" y="2924175"/>
            <a:ext cx="287338" cy="2889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2F25E011-4413-E8C6-523B-868FEFDEE2A8}"/>
              </a:ext>
            </a:extLst>
          </p:cNvPr>
          <p:cNvCxnSpPr>
            <a:cxnSpLocks/>
            <a:stCxn id="24" idx="4"/>
          </p:cNvCxnSpPr>
          <p:nvPr/>
        </p:nvCxnSpPr>
        <p:spPr>
          <a:xfrm flipV="1">
            <a:off x="3851275" y="2924175"/>
            <a:ext cx="0" cy="288925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6A6CA526-F23E-5752-89D8-BB86472B8141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3708400" y="3068638"/>
            <a:ext cx="295275" cy="7937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3D26A60E-8645-9D10-A77B-B62E91E83F17}"/>
              </a:ext>
            </a:extLst>
          </p:cNvPr>
          <p:cNvCxnSpPr>
            <a:cxnSpLocks/>
          </p:cNvCxnSpPr>
          <p:nvPr/>
        </p:nvCxnSpPr>
        <p:spPr>
          <a:xfrm flipH="1">
            <a:off x="3851275" y="3573463"/>
            <a:ext cx="720725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爆発: 14 pt 35">
            <a:extLst>
              <a:ext uri="{FF2B5EF4-FFF2-40B4-BE49-F238E27FC236}">
                <a16:creationId xmlns:a16="http://schemas.microsoft.com/office/drawing/2014/main" id="{161C5359-4C52-A569-5E61-250068B284CB}"/>
              </a:ext>
            </a:extLst>
          </p:cNvPr>
          <p:cNvSpPr/>
          <p:nvPr/>
        </p:nvSpPr>
        <p:spPr bwMode="auto">
          <a:xfrm>
            <a:off x="4643438" y="3213100"/>
            <a:ext cx="1152525" cy="720725"/>
          </a:xfrm>
          <a:prstGeom prst="irregularSeal2">
            <a:avLst/>
          </a:prstGeom>
          <a:solidFill>
            <a:srgbClr val="FF0000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Seismic</a:t>
            </a:r>
          </a:p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motion</a:t>
            </a:r>
            <a:endParaRPr lang="ja-JP" altLang="en-US" sz="2400" i="1" dirty="0">
              <a:solidFill>
                <a:schemeClr val="tx1"/>
              </a:solidFill>
            </a:endParaRPr>
          </a:p>
        </p:txBody>
      </p:sp>
      <p:sp>
        <p:nvSpPr>
          <p:cNvPr id="37" name="爆発: 14 pt 36">
            <a:extLst>
              <a:ext uri="{FF2B5EF4-FFF2-40B4-BE49-F238E27FC236}">
                <a16:creationId xmlns:a16="http://schemas.microsoft.com/office/drawing/2014/main" id="{6B740F97-A7F4-5092-26BF-D777A5BEFC7A}"/>
              </a:ext>
            </a:extLst>
          </p:cNvPr>
          <p:cNvSpPr/>
          <p:nvPr/>
        </p:nvSpPr>
        <p:spPr bwMode="auto">
          <a:xfrm>
            <a:off x="1908175" y="1773238"/>
            <a:ext cx="1150938" cy="719137"/>
          </a:xfrm>
          <a:prstGeom prst="irregularSeal2">
            <a:avLst/>
          </a:prstGeom>
          <a:solidFill>
            <a:srgbClr val="FF0000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Electronics</a:t>
            </a:r>
          </a:p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noise</a:t>
            </a:r>
            <a:endParaRPr lang="ja-JP" altLang="en-US" sz="2400" i="1" dirty="0">
              <a:solidFill>
                <a:schemeClr val="tx1"/>
              </a:solidFill>
            </a:endParaRPr>
          </a:p>
        </p:txBody>
      </p:sp>
      <p:sp>
        <p:nvSpPr>
          <p:cNvPr id="38" name="爆発: 14 pt 37">
            <a:extLst>
              <a:ext uri="{FF2B5EF4-FFF2-40B4-BE49-F238E27FC236}">
                <a16:creationId xmlns:a16="http://schemas.microsoft.com/office/drawing/2014/main" id="{7BF252D9-C8D3-E3CB-89D1-FD2360E74B1E}"/>
              </a:ext>
            </a:extLst>
          </p:cNvPr>
          <p:cNvSpPr/>
          <p:nvPr/>
        </p:nvSpPr>
        <p:spPr bwMode="auto">
          <a:xfrm>
            <a:off x="1908175" y="4941888"/>
            <a:ext cx="1150938" cy="719137"/>
          </a:xfrm>
          <a:prstGeom prst="irregularSeal2">
            <a:avLst/>
          </a:prstGeom>
          <a:solidFill>
            <a:srgbClr val="FF0000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Shot</a:t>
            </a:r>
          </a:p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noise</a:t>
            </a:r>
            <a:endParaRPr lang="ja-JP" altLang="en-US" sz="2400" i="1" dirty="0">
              <a:solidFill>
                <a:schemeClr val="tx1"/>
              </a:solidFill>
            </a:endParaRPr>
          </a:p>
        </p:txBody>
      </p: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0572393F-914E-9F04-5226-164A2B77BBAB}"/>
              </a:ext>
            </a:extLst>
          </p:cNvPr>
          <p:cNvCxnSpPr>
            <a:cxnSpLocks/>
          </p:cNvCxnSpPr>
          <p:nvPr/>
        </p:nvCxnSpPr>
        <p:spPr>
          <a:xfrm flipH="1">
            <a:off x="3851275" y="5876925"/>
            <a:ext cx="720725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爆発: 14 pt 39">
            <a:extLst>
              <a:ext uri="{FF2B5EF4-FFF2-40B4-BE49-F238E27FC236}">
                <a16:creationId xmlns:a16="http://schemas.microsoft.com/office/drawing/2014/main" id="{3FCA9658-EF04-6E8E-EB5B-56FB5B6D8C5D}"/>
              </a:ext>
            </a:extLst>
          </p:cNvPr>
          <p:cNvSpPr/>
          <p:nvPr/>
        </p:nvSpPr>
        <p:spPr bwMode="auto">
          <a:xfrm>
            <a:off x="4787900" y="5516563"/>
            <a:ext cx="1152525" cy="720725"/>
          </a:xfrm>
          <a:prstGeom prst="irregularSeal2">
            <a:avLst/>
          </a:prstGeom>
          <a:solidFill>
            <a:srgbClr val="FF0000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Electronics</a:t>
            </a:r>
          </a:p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noise</a:t>
            </a:r>
            <a:endParaRPr lang="ja-JP" altLang="en-US" sz="2400" i="1" dirty="0">
              <a:solidFill>
                <a:schemeClr val="tx1"/>
              </a:solidFill>
            </a:endParaRPr>
          </a:p>
        </p:txBody>
      </p:sp>
      <p:cxnSp>
        <p:nvCxnSpPr>
          <p:cNvPr id="2" name="直線矢印コネクタ 1">
            <a:extLst>
              <a:ext uri="{FF2B5EF4-FFF2-40B4-BE49-F238E27FC236}">
                <a16:creationId xmlns:a16="http://schemas.microsoft.com/office/drawing/2014/main" id="{1D902CCF-FBF6-2CF9-54DB-3A5409D7A930}"/>
              </a:ext>
            </a:extLst>
          </p:cNvPr>
          <p:cNvCxnSpPr>
            <a:cxnSpLocks/>
          </p:cNvCxnSpPr>
          <p:nvPr/>
        </p:nvCxnSpPr>
        <p:spPr>
          <a:xfrm flipH="1">
            <a:off x="3995738" y="3068638"/>
            <a:ext cx="3456582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12">
            <a:extLst>
              <a:ext uri="{FF2B5EF4-FFF2-40B4-BE49-F238E27FC236}">
                <a16:creationId xmlns:a16="http://schemas.microsoft.com/office/drawing/2014/main" id="{1CD009A7-202F-AF74-C9EB-477FE6FBE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414" y="1700213"/>
            <a:ext cx="230505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Gravitational waves</a:t>
            </a: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D5247DB9-3528-9617-993F-91BAC87BE2AC}"/>
              </a:ext>
            </a:extLst>
          </p:cNvPr>
          <p:cNvCxnSpPr>
            <a:cxnSpLocks/>
          </p:cNvCxnSpPr>
          <p:nvPr/>
        </p:nvCxnSpPr>
        <p:spPr>
          <a:xfrm flipV="1">
            <a:off x="7452320" y="2492896"/>
            <a:ext cx="0" cy="576064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4" name="正方形/長方形 19">
            <a:extLst>
              <a:ext uri="{FF2B5EF4-FFF2-40B4-BE49-F238E27FC236}">
                <a16:creationId xmlns:a16="http://schemas.microsoft.com/office/drawing/2014/main" id="{9221DC16-81B8-E4E2-57E5-41DBA1335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1557338"/>
            <a:ext cx="2519363" cy="8302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Actuator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(Mirror)</a:t>
            </a:r>
          </a:p>
        </p:txBody>
      </p:sp>
      <p:sp>
        <p:nvSpPr>
          <p:cNvPr id="8" name="正方形/長方形 19">
            <a:extLst>
              <a:ext uri="{FF2B5EF4-FFF2-40B4-BE49-F238E27FC236}">
                <a16:creationId xmlns:a16="http://schemas.microsoft.com/office/drawing/2014/main" id="{3626D9C7-ABA7-7429-4123-3438AA751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4149725"/>
            <a:ext cx="2880022" cy="83026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Sensor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(Interferometer)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27855F6-FEEA-CF76-C371-687A1AA1B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163" y="4293096"/>
            <a:ext cx="3029837" cy="19806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DBB42621-9F48-A8B3-753D-BA6D64226363}"/>
              </a:ext>
            </a:extLst>
          </p:cNvPr>
          <p:cNvCxnSpPr>
            <a:cxnSpLocks/>
          </p:cNvCxnSpPr>
          <p:nvPr/>
        </p:nvCxnSpPr>
        <p:spPr>
          <a:xfrm flipV="1">
            <a:off x="3851275" y="4868863"/>
            <a:ext cx="0" cy="143986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1" name="AutoShape 10" descr="http://gwdoc.icrr.u-tokyo.ac.jp/DocDB/0011/G1201128/001/GW_illustration_CG_KAGAYA.png">
            <a:extLst>
              <a:ext uri="{FF2B5EF4-FFF2-40B4-BE49-F238E27FC236}">
                <a16:creationId xmlns:a16="http://schemas.microsoft.com/office/drawing/2014/main" id="{B276FFF4-1D2C-0F34-57DC-FCA495015B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77D99F6A-C540-FEC4-2515-4BB19E3E44CD}"/>
              </a:ext>
            </a:extLst>
          </p:cNvPr>
          <p:cNvCxnSpPr/>
          <p:nvPr/>
        </p:nvCxnSpPr>
        <p:spPr>
          <a:xfrm>
            <a:off x="971550" y="1773238"/>
            <a:ext cx="252095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6B619616-25F1-BFDD-2EAF-A2B484C38B5C}"/>
              </a:ext>
            </a:extLst>
          </p:cNvPr>
          <p:cNvCxnSpPr>
            <a:cxnSpLocks/>
          </p:cNvCxnSpPr>
          <p:nvPr/>
        </p:nvCxnSpPr>
        <p:spPr>
          <a:xfrm flipV="1">
            <a:off x="971550" y="1773238"/>
            <a:ext cx="0" cy="187166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4C3CF9A4-F36A-D5FA-ADFA-8D83E619CDD7}"/>
              </a:ext>
            </a:extLst>
          </p:cNvPr>
          <p:cNvCxnSpPr/>
          <p:nvPr/>
        </p:nvCxnSpPr>
        <p:spPr>
          <a:xfrm>
            <a:off x="971550" y="6308725"/>
            <a:ext cx="2879725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フローチャート : 組合せ 26">
            <a:extLst>
              <a:ext uri="{FF2B5EF4-FFF2-40B4-BE49-F238E27FC236}">
                <a16:creationId xmlns:a16="http://schemas.microsoft.com/office/drawing/2014/main" id="{FAC00A6C-57B8-929C-469B-8A80F6460D50}"/>
              </a:ext>
            </a:extLst>
          </p:cNvPr>
          <p:cNvSpPr/>
          <p:nvPr/>
        </p:nvSpPr>
        <p:spPr bwMode="auto">
          <a:xfrm rot="10800000">
            <a:off x="611188" y="3429000"/>
            <a:ext cx="720725" cy="720725"/>
          </a:xfrm>
          <a:prstGeom prst="flowChartMerg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2252F6E9-394D-D292-61E9-04004B865E37}"/>
              </a:ext>
            </a:extLst>
          </p:cNvPr>
          <p:cNvCxnSpPr/>
          <p:nvPr/>
        </p:nvCxnSpPr>
        <p:spPr>
          <a:xfrm>
            <a:off x="971550" y="2708275"/>
            <a:ext cx="720725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7" name="正方形/長方形 19">
            <a:extLst>
              <a:ext uri="{FF2B5EF4-FFF2-40B4-BE49-F238E27FC236}">
                <a16:creationId xmlns:a16="http://schemas.microsoft.com/office/drawing/2014/main" id="{93C733C3-75D8-24C3-DC4E-036304ED5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2492375"/>
            <a:ext cx="1727200" cy="461963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GW signal</a:t>
            </a:r>
          </a:p>
        </p:txBody>
      </p:sp>
      <p:sp>
        <p:nvSpPr>
          <p:cNvPr id="17418" name="正方形/長方形 17">
            <a:extLst>
              <a:ext uri="{FF2B5EF4-FFF2-40B4-BE49-F238E27FC236}">
                <a16:creationId xmlns:a16="http://schemas.microsoft.com/office/drawing/2014/main" id="{425BCF0A-586F-3140-7150-50AD5D7794EA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665162" y="4994275"/>
            <a:ext cx="2376487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Feedback control</a:t>
            </a:r>
          </a:p>
        </p:txBody>
      </p:sp>
      <p:sp>
        <p:nvSpPr>
          <p:cNvPr id="35" name="フローチャート : 結合子 34">
            <a:extLst>
              <a:ext uri="{FF2B5EF4-FFF2-40B4-BE49-F238E27FC236}">
                <a16:creationId xmlns:a16="http://schemas.microsoft.com/office/drawing/2014/main" id="{57367E10-263D-79B9-A291-FC7A1909598C}"/>
              </a:ext>
            </a:extLst>
          </p:cNvPr>
          <p:cNvSpPr/>
          <p:nvPr/>
        </p:nvSpPr>
        <p:spPr bwMode="auto">
          <a:xfrm>
            <a:off x="900113" y="2636838"/>
            <a:ext cx="142875" cy="144462"/>
          </a:xfrm>
          <a:prstGeom prst="flowChartConnector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7420" name="スライド番号プレースホルダ 3">
            <a:extLst>
              <a:ext uri="{FF2B5EF4-FFF2-40B4-BE49-F238E27FC236}">
                <a16:creationId xmlns:a16="http://schemas.microsoft.com/office/drawing/2014/main" id="{7DF2872B-5A5A-B78C-6C51-CB0E4D6D8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426BC8-AD90-4AB7-93B9-0F68A2480EF2}" type="slidenum">
              <a:rPr lang="ja-JP" altLang="en-US" sz="2000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ja-JP" altLang="en-US" sz="2000">
              <a:solidFill>
                <a:srgbClr val="404040"/>
              </a:solidFill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275425DE-31C7-0DB2-59C9-120BD1B90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Things You Will Learn</a:t>
            </a:r>
            <a:r>
              <a:rPr lang="en-US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(over the years)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6DEFF9DA-2555-CF94-7687-6BBDB41A8157}"/>
              </a:ext>
            </a:extLst>
          </p:cNvPr>
          <p:cNvCxnSpPr>
            <a:cxnSpLocks/>
          </p:cNvCxnSpPr>
          <p:nvPr/>
        </p:nvCxnSpPr>
        <p:spPr>
          <a:xfrm flipV="1">
            <a:off x="971550" y="4149725"/>
            <a:ext cx="0" cy="21590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5" name="正方形/長方形 19">
            <a:extLst>
              <a:ext uri="{FF2B5EF4-FFF2-40B4-BE49-F238E27FC236}">
                <a16:creationId xmlns:a16="http://schemas.microsoft.com/office/drawing/2014/main" id="{83BCFB0A-5550-F4F2-620B-DE44A796B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4149725"/>
            <a:ext cx="3600450" cy="83026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Sensor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(Interferometer)</a:t>
            </a: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CF2817CC-9498-D741-D0B4-5464D4FACD03}"/>
              </a:ext>
            </a:extLst>
          </p:cNvPr>
          <p:cNvCxnSpPr>
            <a:cxnSpLocks/>
          </p:cNvCxnSpPr>
          <p:nvPr/>
        </p:nvCxnSpPr>
        <p:spPr>
          <a:xfrm>
            <a:off x="3132138" y="3789363"/>
            <a:ext cx="719137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47A02A08-2BAF-79EE-39C9-A708EBAFBE12}"/>
              </a:ext>
            </a:extLst>
          </p:cNvPr>
          <p:cNvCxnSpPr>
            <a:cxnSpLocks/>
          </p:cNvCxnSpPr>
          <p:nvPr/>
        </p:nvCxnSpPr>
        <p:spPr>
          <a:xfrm>
            <a:off x="3132138" y="5300663"/>
            <a:ext cx="719137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640720A4-6EBB-ED9B-1604-68325419E902}"/>
              </a:ext>
            </a:extLst>
          </p:cNvPr>
          <p:cNvCxnSpPr>
            <a:cxnSpLocks/>
          </p:cNvCxnSpPr>
          <p:nvPr/>
        </p:nvCxnSpPr>
        <p:spPr>
          <a:xfrm flipH="1">
            <a:off x="971550" y="2133600"/>
            <a:ext cx="720725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爆発: 14 pt 10">
            <a:extLst>
              <a:ext uri="{FF2B5EF4-FFF2-40B4-BE49-F238E27FC236}">
                <a16:creationId xmlns:a16="http://schemas.microsoft.com/office/drawing/2014/main" id="{68D1307B-7629-3645-55D4-6C0BDAEEE1DA}"/>
              </a:ext>
            </a:extLst>
          </p:cNvPr>
          <p:cNvSpPr/>
          <p:nvPr/>
        </p:nvSpPr>
        <p:spPr bwMode="auto">
          <a:xfrm>
            <a:off x="1979613" y="3357563"/>
            <a:ext cx="1152525" cy="719137"/>
          </a:xfrm>
          <a:prstGeom prst="irregularSeal2">
            <a:avLst/>
          </a:prstGeom>
          <a:solidFill>
            <a:srgbClr val="FF0000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Thermal</a:t>
            </a:r>
          </a:p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vibrations</a:t>
            </a:r>
            <a:endParaRPr lang="ja-JP" altLang="en-US" sz="2400" i="1" dirty="0">
              <a:solidFill>
                <a:schemeClr val="tx1"/>
              </a:solidFill>
            </a:endParaRP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FBE4AC12-C944-359B-EE81-E37EE8B073C1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3851275" y="2276475"/>
            <a:ext cx="0" cy="6477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92CE0A9B-66E1-6701-E519-B1DB02D59F47}"/>
              </a:ext>
            </a:extLst>
          </p:cNvPr>
          <p:cNvCxnSpPr>
            <a:cxnSpLocks/>
          </p:cNvCxnSpPr>
          <p:nvPr/>
        </p:nvCxnSpPr>
        <p:spPr>
          <a:xfrm>
            <a:off x="3851275" y="3213100"/>
            <a:ext cx="0" cy="936625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楕円 23">
            <a:extLst>
              <a:ext uri="{FF2B5EF4-FFF2-40B4-BE49-F238E27FC236}">
                <a16:creationId xmlns:a16="http://schemas.microsoft.com/office/drawing/2014/main" id="{C3355CE8-8765-58C0-6F1E-4144DFB877E8}"/>
              </a:ext>
            </a:extLst>
          </p:cNvPr>
          <p:cNvSpPr/>
          <p:nvPr/>
        </p:nvSpPr>
        <p:spPr bwMode="auto">
          <a:xfrm>
            <a:off x="3708400" y="2924175"/>
            <a:ext cx="287338" cy="2889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2F25E011-4413-E8C6-523B-868FEFDEE2A8}"/>
              </a:ext>
            </a:extLst>
          </p:cNvPr>
          <p:cNvCxnSpPr>
            <a:cxnSpLocks/>
            <a:stCxn id="24" idx="4"/>
          </p:cNvCxnSpPr>
          <p:nvPr/>
        </p:nvCxnSpPr>
        <p:spPr>
          <a:xfrm flipV="1">
            <a:off x="3851275" y="2924175"/>
            <a:ext cx="0" cy="288925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6A6CA526-F23E-5752-89D8-BB86472B8141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3708400" y="3068638"/>
            <a:ext cx="295275" cy="7937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3D26A60E-8645-9D10-A77B-B62E91E83F17}"/>
              </a:ext>
            </a:extLst>
          </p:cNvPr>
          <p:cNvCxnSpPr>
            <a:cxnSpLocks/>
          </p:cNvCxnSpPr>
          <p:nvPr/>
        </p:nvCxnSpPr>
        <p:spPr>
          <a:xfrm flipH="1">
            <a:off x="3851275" y="3573463"/>
            <a:ext cx="720725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爆発: 14 pt 35">
            <a:extLst>
              <a:ext uri="{FF2B5EF4-FFF2-40B4-BE49-F238E27FC236}">
                <a16:creationId xmlns:a16="http://schemas.microsoft.com/office/drawing/2014/main" id="{161C5359-4C52-A569-5E61-250068B284CB}"/>
              </a:ext>
            </a:extLst>
          </p:cNvPr>
          <p:cNvSpPr/>
          <p:nvPr/>
        </p:nvSpPr>
        <p:spPr bwMode="auto">
          <a:xfrm>
            <a:off x="4643438" y="3213100"/>
            <a:ext cx="1152525" cy="720725"/>
          </a:xfrm>
          <a:prstGeom prst="irregularSeal2">
            <a:avLst/>
          </a:prstGeom>
          <a:solidFill>
            <a:srgbClr val="FF0000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Seismic</a:t>
            </a:r>
          </a:p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motion</a:t>
            </a:r>
            <a:endParaRPr lang="ja-JP" altLang="en-US" sz="2400" i="1" dirty="0">
              <a:solidFill>
                <a:schemeClr val="tx1"/>
              </a:solidFill>
            </a:endParaRPr>
          </a:p>
        </p:txBody>
      </p:sp>
      <p:sp>
        <p:nvSpPr>
          <p:cNvPr id="37" name="爆発: 14 pt 36">
            <a:extLst>
              <a:ext uri="{FF2B5EF4-FFF2-40B4-BE49-F238E27FC236}">
                <a16:creationId xmlns:a16="http://schemas.microsoft.com/office/drawing/2014/main" id="{6B740F97-A7F4-5092-26BF-D777A5BEFC7A}"/>
              </a:ext>
            </a:extLst>
          </p:cNvPr>
          <p:cNvSpPr/>
          <p:nvPr/>
        </p:nvSpPr>
        <p:spPr bwMode="auto">
          <a:xfrm>
            <a:off x="1908175" y="1773238"/>
            <a:ext cx="1150938" cy="719137"/>
          </a:xfrm>
          <a:prstGeom prst="irregularSeal2">
            <a:avLst/>
          </a:prstGeom>
          <a:solidFill>
            <a:srgbClr val="FF0000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Electronics</a:t>
            </a:r>
          </a:p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noise</a:t>
            </a:r>
            <a:endParaRPr lang="ja-JP" altLang="en-US" sz="2400" i="1" dirty="0">
              <a:solidFill>
                <a:schemeClr val="tx1"/>
              </a:solidFill>
            </a:endParaRPr>
          </a:p>
        </p:txBody>
      </p:sp>
      <p:sp>
        <p:nvSpPr>
          <p:cNvPr id="38" name="爆発: 14 pt 37">
            <a:extLst>
              <a:ext uri="{FF2B5EF4-FFF2-40B4-BE49-F238E27FC236}">
                <a16:creationId xmlns:a16="http://schemas.microsoft.com/office/drawing/2014/main" id="{7BF252D9-C8D3-E3CB-89D1-FD2360E74B1E}"/>
              </a:ext>
            </a:extLst>
          </p:cNvPr>
          <p:cNvSpPr/>
          <p:nvPr/>
        </p:nvSpPr>
        <p:spPr bwMode="auto">
          <a:xfrm>
            <a:off x="1908175" y="4941888"/>
            <a:ext cx="1150938" cy="719137"/>
          </a:xfrm>
          <a:prstGeom prst="irregularSeal2">
            <a:avLst/>
          </a:prstGeom>
          <a:solidFill>
            <a:srgbClr val="FF0000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Shot</a:t>
            </a:r>
          </a:p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noise</a:t>
            </a:r>
            <a:endParaRPr lang="ja-JP" altLang="en-US" sz="2400" i="1" dirty="0">
              <a:solidFill>
                <a:schemeClr val="tx1"/>
              </a:solidFill>
            </a:endParaRPr>
          </a:p>
        </p:txBody>
      </p: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0572393F-914E-9F04-5226-164A2B77BBAB}"/>
              </a:ext>
            </a:extLst>
          </p:cNvPr>
          <p:cNvCxnSpPr>
            <a:cxnSpLocks/>
          </p:cNvCxnSpPr>
          <p:nvPr/>
        </p:nvCxnSpPr>
        <p:spPr>
          <a:xfrm flipH="1">
            <a:off x="3851275" y="5876925"/>
            <a:ext cx="720725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爆発: 14 pt 39">
            <a:extLst>
              <a:ext uri="{FF2B5EF4-FFF2-40B4-BE49-F238E27FC236}">
                <a16:creationId xmlns:a16="http://schemas.microsoft.com/office/drawing/2014/main" id="{3FCA9658-EF04-6E8E-EB5B-56FB5B6D8C5D}"/>
              </a:ext>
            </a:extLst>
          </p:cNvPr>
          <p:cNvSpPr/>
          <p:nvPr/>
        </p:nvSpPr>
        <p:spPr bwMode="auto">
          <a:xfrm>
            <a:off x="4787900" y="5516563"/>
            <a:ext cx="1152525" cy="720725"/>
          </a:xfrm>
          <a:prstGeom prst="irregularSeal2">
            <a:avLst/>
          </a:prstGeom>
          <a:solidFill>
            <a:srgbClr val="FF0000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Electronics</a:t>
            </a:r>
          </a:p>
          <a:p>
            <a:pPr algn="ctr">
              <a:defRPr/>
            </a:pPr>
            <a:r>
              <a:rPr lang="en-US" altLang="ja-JP" sz="2400" i="1" dirty="0">
                <a:solidFill>
                  <a:schemeClr val="tx1"/>
                </a:solidFill>
              </a:rPr>
              <a:t>noise</a:t>
            </a:r>
            <a:endParaRPr lang="ja-JP" altLang="en-US" sz="2400" i="1" dirty="0">
              <a:solidFill>
                <a:schemeClr val="tx1"/>
              </a:solidFill>
            </a:endParaRPr>
          </a:p>
        </p:txBody>
      </p:sp>
      <p:cxnSp>
        <p:nvCxnSpPr>
          <p:cNvPr id="2" name="直線矢印コネクタ 1">
            <a:extLst>
              <a:ext uri="{FF2B5EF4-FFF2-40B4-BE49-F238E27FC236}">
                <a16:creationId xmlns:a16="http://schemas.microsoft.com/office/drawing/2014/main" id="{1D902CCF-FBF6-2CF9-54DB-3A5409D7A930}"/>
              </a:ext>
            </a:extLst>
          </p:cNvPr>
          <p:cNvCxnSpPr>
            <a:cxnSpLocks/>
          </p:cNvCxnSpPr>
          <p:nvPr/>
        </p:nvCxnSpPr>
        <p:spPr>
          <a:xfrm flipH="1">
            <a:off x="3995738" y="3068638"/>
            <a:ext cx="3456582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12">
            <a:extLst>
              <a:ext uri="{FF2B5EF4-FFF2-40B4-BE49-F238E27FC236}">
                <a16:creationId xmlns:a16="http://schemas.microsoft.com/office/drawing/2014/main" id="{1CD009A7-202F-AF74-C9EB-477FE6FBE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414" y="1700213"/>
            <a:ext cx="230505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Gravitational waves</a:t>
            </a: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D5247DB9-3528-9617-993F-91BAC87BE2AC}"/>
              </a:ext>
            </a:extLst>
          </p:cNvPr>
          <p:cNvCxnSpPr>
            <a:cxnSpLocks/>
          </p:cNvCxnSpPr>
          <p:nvPr/>
        </p:nvCxnSpPr>
        <p:spPr>
          <a:xfrm flipV="1">
            <a:off x="7452320" y="2492896"/>
            <a:ext cx="0" cy="576064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4" name="正方形/長方形 19">
            <a:extLst>
              <a:ext uri="{FF2B5EF4-FFF2-40B4-BE49-F238E27FC236}">
                <a16:creationId xmlns:a16="http://schemas.microsoft.com/office/drawing/2014/main" id="{9221DC16-81B8-E4E2-57E5-41DBA1335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1557338"/>
            <a:ext cx="2519363" cy="8302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Actuator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eiryo UI" panose="020B0604030504040204" pitchFamily="50" charset="-128"/>
                <a:ea typeface="Meiryo UI" panose="020B0604030504040204" pitchFamily="50" charset="-128"/>
              </a:rPr>
              <a:t>(Mirror)</a:t>
            </a: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3F135C9C-D6D7-AC92-7D6C-4735830D641D}"/>
              </a:ext>
            </a:extLst>
          </p:cNvPr>
          <p:cNvSpPr/>
          <p:nvPr/>
        </p:nvSpPr>
        <p:spPr bwMode="auto">
          <a:xfrm rot="1108881">
            <a:off x="4613988" y="1185862"/>
            <a:ext cx="3240360" cy="79208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>
                <a:solidFill>
                  <a:srgbClr val="0000FF"/>
                </a:solidFill>
              </a:rPr>
              <a:t>Mechanics</a:t>
            </a:r>
            <a:endParaRPr kumimoji="1" lang="ja-JP" altLang="en-US" sz="3200" b="1" dirty="0">
              <a:solidFill>
                <a:srgbClr val="0000FF"/>
              </a:solidFill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C48F651A-BFE5-4703-D039-8EA3E27F6CDC}"/>
              </a:ext>
            </a:extLst>
          </p:cNvPr>
          <p:cNvSpPr/>
          <p:nvPr/>
        </p:nvSpPr>
        <p:spPr bwMode="auto">
          <a:xfrm rot="1108881">
            <a:off x="4450432" y="5546138"/>
            <a:ext cx="3408246" cy="79208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>
                <a:solidFill>
                  <a:srgbClr val="0000FF"/>
                </a:solidFill>
              </a:rPr>
              <a:t>Electronics</a:t>
            </a:r>
            <a:endParaRPr kumimoji="1" lang="ja-JP" altLang="en-US" sz="3200" b="1" dirty="0">
              <a:solidFill>
                <a:srgbClr val="0000FF"/>
              </a:solidFill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8DAA4929-E80B-1C9F-C865-C444255D6DBC}"/>
              </a:ext>
            </a:extLst>
          </p:cNvPr>
          <p:cNvSpPr/>
          <p:nvPr/>
        </p:nvSpPr>
        <p:spPr bwMode="auto">
          <a:xfrm rot="1108881">
            <a:off x="5574271" y="3758850"/>
            <a:ext cx="3562970" cy="9618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3200" b="1" dirty="0">
                <a:solidFill>
                  <a:srgbClr val="0000FF"/>
                </a:solidFill>
              </a:rPr>
              <a:t>Interferometry</a:t>
            </a:r>
            <a:endParaRPr kumimoji="1" lang="ja-JP" altLang="en-US" sz="3200" b="1" dirty="0">
              <a:solidFill>
                <a:srgbClr val="0000FF"/>
              </a:solidFill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C2E7F717-B4AA-A948-6274-449CFD109C3E}"/>
              </a:ext>
            </a:extLst>
          </p:cNvPr>
          <p:cNvSpPr/>
          <p:nvPr/>
        </p:nvSpPr>
        <p:spPr bwMode="auto">
          <a:xfrm rot="1108881">
            <a:off x="312097" y="5356212"/>
            <a:ext cx="3562970" cy="9618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3200" b="1" dirty="0">
                <a:solidFill>
                  <a:srgbClr val="0000FF"/>
                </a:solidFill>
              </a:rPr>
              <a:t>Control Theory</a:t>
            </a:r>
            <a:endParaRPr kumimoji="1" lang="ja-JP" altLang="en-US" sz="3200" b="1" dirty="0">
              <a:solidFill>
                <a:srgbClr val="0000FF"/>
              </a:solidFill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44E345F9-AB2A-3C6B-1873-DA74F9F76C1C}"/>
              </a:ext>
            </a:extLst>
          </p:cNvPr>
          <p:cNvSpPr/>
          <p:nvPr/>
        </p:nvSpPr>
        <p:spPr bwMode="auto">
          <a:xfrm rot="1108881">
            <a:off x="73654" y="1133083"/>
            <a:ext cx="3843617" cy="961868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3200" b="1" dirty="0">
                <a:solidFill>
                  <a:srgbClr val="0000FF"/>
                </a:solidFill>
              </a:rPr>
              <a:t>Spectrum Analysis</a:t>
            </a:r>
            <a:endParaRPr kumimoji="1" lang="ja-JP" alt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785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nternational (Helvetica)">
      <a:majorFont>
        <a:latin typeface="Helvetica"/>
        <a:ea typeface="HG丸ｺﾞｼｯｸM-PRO"/>
        <a:cs typeface=""/>
      </a:majorFont>
      <a:minorFont>
        <a:latin typeface="Helvetica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B050"/>
        </a:solidFill>
        <a:ln w="12700"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headEnd type="none"/>
          <a:tailEnd type="stealt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3">
            <a:lumMod val="40000"/>
            <a:lumOff val="60000"/>
          </a:schemeClr>
        </a:solidFill>
        <a:ln>
          <a:noFill/>
        </a:ln>
      </a:spPr>
      <a:bodyPr wrap="square" rtlCol="0">
        <a:spAutoFit/>
      </a:bodyPr>
      <a:lstStyle>
        <a:defPPr algn="ctr">
          <a:defRPr kumimoji="1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61960</TotalTime>
  <Words>1200</Words>
  <Application>Microsoft Office PowerPoint</Application>
  <PresentationFormat>画面に合わせる (4:3)</PresentationFormat>
  <Paragraphs>528</Paragraphs>
  <Slides>36</Slides>
  <Notes>34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36</vt:i4>
      </vt:variant>
    </vt:vector>
  </HeadingPairs>
  <TitlesOfParts>
    <vt:vector size="41" baseType="lpstr">
      <vt:lpstr>Meiryo UI</vt:lpstr>
      <vt:lpstr>Arial</vt:lpstr>
      <vt:lpstr>Calibri</vt:lpstr>
      <vt:lpstr>Helvetica</vt:lpstr>
      <vt:lpstr>Office テーマ</vt:lpstr>
      <vt:lpstr>Basics of Laser Interferometer Sensing and Control</vt:lpstr>
      <vt:lpstr>Topics</vt:lpstr>
      <vt:lpstr>Further Reading</vt:lpstr>
      <vt:lpstr>Michelson Interferometer</vt:lpstr>
      <vt:lpstr>Michelson Interferometer</vt:lpstr>
      <vt:lpstr>Interferometer Control</vt:lpstr>
      <vt:lpstr>Linear System</vt:lpstr>
      <vt:lpstr>Noises and Sensitivity</vt:lpstr>
      <vt:lpstr>Things You Will Learn (over the years)</vt:lpstr>
      <vt:lpstr>Laser Beam</vt:lpstr>
      <vt:lpstr>Photodiodes</vt:lpstr>
      <vt:lpstr>Transimpedance Amplifier</vt:lpstr>
      <vt:lpstr>Beam Splitter</vt:lpstr>
      <vt:lpstr>Output of Michelson Interferometer</vt:lpstr>
      <vt:lpstr>Output of Michelson Interferometer</vt:lpstr>
      <vt:lpstr>Output of Michelson Interferometer</vt:lpstr>
      <vt:lpstr>Output of Michelson Interferometer</vt:lpstr>
      <vt:lpstr>Linear System</vt:lpstr>
      <vt:lpstr>Fourier Transform</vt:lpstr>
      <vt:lpstr>Power Spectrum Density</vt:lpstr>
      <vt:lpstr>Power Spectrum Density</vt:lpstr>
      <vt:lpstr>Transfer Function</vt:lpstr>
      <vt:lpstr>Transfer Function of Interferometer</vt:lpstr>
      <vt:lpstr>Transfer Function of Actuator</vt:lpstr>
      <vt:lpstr>Feedback Control Loop</vt:lpstr>
      <vt:lpstr>Feedback Control Loop</vt:lpstr>
      <vt:lpstr>Feedback Control Loop</vt:lpstr>
      <vt:lpstr>Unstable Loop</vt:lpstr>
      <vt:lpstr>Stable Loop</vt:lpstr>
      <vt:lpstr>Force Noise and Sensing Noise</vt:lpstr>
      <vt:lpstr>Shot Noise</vt:lpstr>
      <vt:lpstr>Shot Noise Limit of Michelson</vt:lpstr>
      <vt:lpstr>Radiation Pressure Noise</vt:lpstr>
      <vt:lpstr>Standard Quantum Limit</vt:lpstr>
      <vt:lpstr>Input Power and Sensitivity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Laser Interferometric Search for Non-Standard Physics</dc:title>
  <dc:creator>yuta</dc:creator>
  <cp:lastModifiedBy>道村　唯太</cp:lastModifiedBy>
  <cp:revision>3551</cp:revision>
  <cp:lastPrinted>2016-06-24T07:26:03Z</cp:lastPrinted>
  <dcterms:created xsi:type="dcterms:W3CDTF">2010-03-08T07:48:03Z</dcterms:created>
  <dcterms:modified xsi:type="dcterms:W3CDTF">2024-08-27T01:28:45Z</dcterms:modified>
</cp:coreProperties>
</file>