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5" r:id="rId2"/>
    <p:sldId id="628" r:id="rId3"/>
    <p:sldId id="629" r:id="rId4"/>
    <p:sldId id="630" r:id="rId5"/>
    <p:sldId id="633" r:id="rId6"/>
    <p:sldId id="634" r:id="rId7"/>
    <p:sldId id="635" r:id="rId8"/>
    <p:sldId id="631" r:id="rId9"/>
    <p:sldId id="632" r:id="rId10"/>
    <p:sldId id="637" r:id="rId11"/>
    <p:sldId id="636" r:id="rId12"/>
    <p:sldId id="638" r:id="rId13"/>
    <p:sldId id="640" r:id="rId14"/>
    <p:sldId id="639" r:id="rId15"/>
    <p:sldId id="559" r:id="rId16"/>
    <p:sldId id="534" r:id="rId17"/>
  </p:sldIdLst>
  <p:sldSz cx="9144000" cy="6858000" type="screen4x3"/>
  <p:notesSz cx="9144000" cy="6858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92D050"/>
    <a:srgbClr val="BEE396"/>
    <a:srgbClr val="4C85B6"/>
    <a:srgbClr val="00FF00"/>
    <a:srgbClr val="DB5526"/>
    <a:srgbClr val="ECAA07"/>
    <a:srgbClr val="FF7B05"/>
    <a:srgbClr val="1E7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95214" autoAdjust="0"/>
  </p:normalViewPr>
  <p:slideViewPr>
    <p:cSldViewPr>
      <p:cViewPr varScale="1">
        <p:scale>
          <a:sx n="76" d="100"/>
          <a:sy n="76" d="100"/>
        </p:scale>
        <p:origin x="60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555" y="6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2B7E5DA1-1671-2F75-646A-84F5FB9ACA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Confidential</a:t>
            </a:r>
            <a:r>
              <a:rPr lang="ja-JP" altLang="en-US"/>
              <a:t>（外部秘）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FC8A618-1BAF-51D0-20EC-E4395ADB8B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2404C5-368A-3461-17E1-6670A9C21B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7764A95-3D00-555F-DB36-7134125556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6C44FABF-8DA2-4D90-8349-0F1FE853D2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2F5D2C26-AE2C-C30C-E651-ADF1B3096F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01E0AF7-D8E4-D105-2FFE-431A6243B8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1D3C015-3DBA-4773-B086-0119376D8930}" type="datetimeFigureOut">
              <a:rPr lang="ja-JP" altLang="en-US"/>
              <a:pPr>
                <a:defRPr/>
              </a:pPr>
              <a:t>2024/8/23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9291A4E0-BCBA-E7EE-436E-65F1E23996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A58F0BFA-7199-A5DC-1831-3B3B4368E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5A5ACE1-B032-DBD1-2A56-96914D852F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C2E4613-B7B6-6D68-17B9-145B36F8C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A4411B-0436-4A04-A178-D142015810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>
            <a:extLst>
              <a:ext uri="{FF2B5EF4-FFF2-40B4-BE49-F238E27FC236}">
                <a16:creationId xmlns:a16="http://schemas.microsoft.com/office/drawing/2014/main" id="{1B7EF5AB-A3F8-939C-6E12-751CD272C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>
            <a:extLst>
              <a:ext uri="{FF2B5EF4-FFF2-40B4-BE49-F238E27FC236}">
                <a16:creationId xmlns:a16="http://schemas.microsoft.com/office/drawing/2014/main" id="{1B943635-FCF0-51D4-F13D-D588C9FF10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>
            <a:extLst>
              <a:ext uri="{FF2B5EF4-FFF2-40B4-BE49-F238E27FC236}">
                <a16:creationId xmlns:a16="http://schemas.microsoft.com/office/drawing/2014/main" id="{BE2A1CEE-0990-B356-DB0A-30BE8BB63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1315C33-1807-4E51-9ECC-4121EB007E05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1A28022-5699-72AC-9E49-8CB1E308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D5F9-2DFD-4C0D-857B-7723502A7FB3}" type="datetime1">
              <a:rPr lang="ja-JP" altLang="en-US"/>
              <a:pPr>
                <a:defRPr/>
              </a:pPr>
              <a:t>2024/8/23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73A917F-320C-E8D4-F721-1E0BEDDF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368A4F-D814-81EE-F716-5B06584E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FA04-4062-4678-ACD3-01C4525BF7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432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3190C8-2166-34F0-CB32-665ACE2F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1803-5668-4F01-A65A-182E82AC18CD}" type="datetime1">
              <a:rPr lang="ja-JP" altLang="en-US"/>
              <a:pPr>
                <a:defRPr/>
              </a:pPr>
              <a:t>2024/8/23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FE2DEB-20D6-518E-E7D5-1BBD104C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D8B3527-844D-48E8-B572-96EBD460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3C02-EC22-4A99-AACC-B0D0026DDC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20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28B534-B71D-942B-2AE2-4B2A70FF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051D-8AB3-4CB4-A451-E9E2A400CAE0}" type="datetime1">
              <a:rPr lang="ja-JP" altLang="en-US"/>
              <a:pPr>
                <a:defRPr/>
              </a:pPr>
              <a:t>2024/8/23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107B6A-3709-CED0-8D20-06F4C765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A0D2E5-364D-81F7-2212-67A63473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46D2-752A-4B8D-BC1D-0C582588A98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881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BBFF945-D80C-3D6F-E142-B0414723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DBC9-1CAF-4789-92B1-F18ABC2C222B}" type="datetime1">
              <a:rPr lang="ja-JP" altLang="en-US"/>
              <a:pPr>
                <a:defRPr/>
              </a:pPr>
              <a:t>2024/8/23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EB9EBD-086D-308F-8D61-D7FAEE55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6FE9DF-E64A-751F-A5EC-67279E02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22D8-0FC4-4017-83F6-D5C6F4E736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280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443DD6D-B900-204E-5C91-2A68785D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F23E-00D9-4553-83D6-AF65F0957605}" type="datetime1">
              <a:rPr lang="ja-JP" altLang="en-US"/>
              <a:pPr>
                <a:defRPr/>
              </a:pPr>
              <a:t>2024/8/23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735935A-F7B2-09D1-7BDC-A9E6D458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EA7ED7-349D-DA41-092A-5C09877E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F813-2FA8-45C2-936A-D7D80785A6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451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EF0CDFF4-92A6-EF33-7D4C-A80C66E3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9090-C18E-4269-B9F0-63D6064AD825}" type="datetime1">
              <a:rPr lang="ja-JP" altLang="en-US"/>
              <a:pPr>
                <a:defRPr/>
              </a:pPr>
              <a:t>2024/8/23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2DC1428B-7EA7-00DC-D996-ABDE64A3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A84A564A-CD23-F108-F1DC-1924925A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2844-1255-4451-B73D-6FF63BDF7C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969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2AFC67E7-BE19-5C2F-0B59-FE88A597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56F5-ED67-498B-95AF-79F8C8D0A11D}" type="datetime1">
              <a:rPr lang="ja-JP" altLang="en-US"/>
              <a:pPr>
                <a:defRPr/>
              </a:pPr>
              <a:t>2024/8/23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52578AEC-5CE7-3EC5-15F5-59553F9C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68BCCE3-536D-BE80-F3D5-8F8D2D3A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47D42-A12F-4606-A0BA-4E83950E5E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978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4F45578D-C800-1823-FD9C-2D5BAC79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ABE6-3E18-4129-BEBB-4A5731FDE764}" type="datetime1">
              <a:rPr lang="ja-JP" altLang="en-US"/>
              <a:pPr>
                <a:defRPr/>
              </a:pPr>
              <a:t>2024/8/23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F8D4EB1C-3B5A-F30B-3E93-64D2A1D1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8914064-B5A5-7926-8515-45E0E4F9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D920-DAB1-4E9F-B4AB-3AE3E0A987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867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C0DB6183-FBEF-207F-58F3-C749455E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BBC8-781A-40B7-A14C-084233FF25F7}" type="datetime1">
              <a:rPr lang="ja-JP" altLang="en-US"/>
              <a:pPr>
                <a:defRPr/>
              </a:pPr>
              <a:t>2024/8/23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2C6E89E5-550B-D419-E4A3-FA144E4F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68927A6A-7E97-ED9F-2976-3043D232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F6B-721B-4A49-8581-00A5519BC1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127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A8B4C00-56FB-9A99-B4BF-DC314D7C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8023-E5FE-4EB6-A3CD-2F4E83B19AF4}" type="datetime1">
              <a:rPr lang="ja-JP" altLang="en-US"/>
              <a:pPr>
                <a:defRPr/>
              </a:pPr>
              <a:t>2024/8/23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816F2E0F-2AA6-4863-7EF8-7B28DF3B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2C8FB2DC-7A5E-2252-D5EE-894B9AD9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6A19F-EE3C-47AC-84F1-5CED8DF6F03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030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048BEF34-3BB0-566E-F497-F73BCDC8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17FF-9CF8-4CC4-9334-3BD7A29F4DA4}" type="datetime1">
              <a:rPr lang="ja-JP" altLang="en-US"/>
              <a:pPr>
                <a:defRPr/>
              </a:pPr>
              <a:t>2024/8/23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76E9954-D66D-19CB-F1D9-A6CBE393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6C56C151-3011-E434-8373-6A187248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3E2A-ECA6-459A-B5C2-A5BD55CD99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11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1167FAD1-951F-DEF8-C69F-8614A03623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BE49AEF-3DA8-1D00-197B-7E4E34F6B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D3FBDCF-D5CA-25E4-10FB-3E6C3A9F0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CF2BDB0-B4C0-4481-ACA0-BEB7F5899CBB}" type="datetime1">
              <a:rPr lang="ja-JP" altLang="en-US"/>
              <a:pPr>
                <a:defRPr/>
              </a:pPr>
              <a:t>2024/8/23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D7A9609-3432-8151-AB4C-7B9CD8D0B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5F00E7C-93C6-E391-944D-1E76A8719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78296813-D027-47D5-AB1A-22E623B9B7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imura@resceu.s.u-tokyo.ac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gwdoc.icrr.u-tokyo.ac.jp/cgi-bin/private/DocDB/ShowDocument?docid=1598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wwiki.icrr.u-tokyo.ac.jp/JGWwiki/KAGRA/KSC/FS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ichimura@resceu.s.u-tokyo.ac.j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wdoc.icrr.u-tokyo.ac.jp/cgi-bin/private/DocDB/ShowDocument?docid=959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verleaf.com/6619811679sbdjbqnrpxdm#bb456b" TargetMode="External"/><Relationship Id="rId5" Type="http://schemas.openxmlformats.org/officeDocument/2006/relationships/hyperlink" Target="https://doi.org/10.1093/ptep/ptaa120" TargetMode="External"/><Relationship Id="rId4" Type="http://schemas.openxmlformats.org/officeDocument/2006/relationships/hyperlink" Target="https://doi.org/10.1103/physrevd.102.02200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gwwiki.icrr.u-tokyo.ac.jp/JGWwiki/KAGRA/KSC/FSC/WWW2024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agra-fwg-ctl@icrr.u-tokyo.ac.jp" TargetMode="External"/><Relationship Id="rId2" Type="http://schemas.openxmlformats.org/officeDocument/2006/relationships/hyperlink" Target="https://gwwiki.icrr.u-tokyo.ac.jp/JGWwiki/KAGRA/KSC/FSC/FW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A80EE6AA-8896-C903-4F7E-4616A134B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30243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Future Strategy for KAGRA</a:t>
            </a:r>
            <a:endParaRPr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" pitchFamily="34" charset="0"/>
            </a:endParaRPr>
          </a:p>
        </p:txBody>
      </p:sp>
      <p:sp>
        <p:nvSpPr>
          <p:cNvPr id="6" name="pptTeX_Preamble" descr="\documentclass[12pt]{jarticle}&#10;\pagestyle{empty}&#10;\usepackage{amsmath,amssymb}&#10;\usepackage[dvips]{color}" hidden="1">
            <a:extLst>
              <a:ext uri="{FF2B5EF4-FFF2-40B4-BE49-F238E27FC236}">
                <a16:creationId xmlns:a16="http://schemas.microsoft.com/office/drawing/2014/main" id="{EC52C262-AC4D-7AC0-1D34-2CDEA3680FC3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4099" name="サブタイトル 2">
            <a:extLst>
              <a:ext uri="{FF2B5EF4-FFF2-40B4-BE49-F238E27FC236}">
                <a16:creationId xmlns:a16="http://schemas.microsoft.com/office/drawing/2014/main" id="{103997FF-4DB4-5754-8B1A-60FF2914B074}"/>
              </a:ext>
            </a:extLst>
          </p:cNvPr>
          <p:cNvSpPr txBox="1">
            <a:spLocks/>
          </p:cNvSpPr>
          <p:nvPr/>
        </p:nvSpPr>
        <p:spPr bwMode="auto">
          <a:xfrm>
            <a:off x="6732588" y="188913"/>
            <a:ext cx="2411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</a:rPr>
              <a:t>August 23, 2024</a:t>
            </a:r>
          </a:p>
        </p:txBody>
      </p:sp>
      <p:sp>
        <p:nvSpPr>
          <p:cNvPr id="4100" name="サブタイトル 2">
            <a:extLst>
              <a:ext uri="{FF2B5EF4-FFF2-40B4-BE49-F238E27FC236}">
                <a16:creationId xmlns:a16="http://schemas.microsoft.com/office/drawing/2014/main" id="{798E0509-06F6-154D-8BEA-A194BC048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27587"/>
            <a:ext cx="9144000" cy="1609725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chemeClr val="tx1"/>
                </a:solidFill>
                <a:cs typeface="Helvetica" panose="020B0604020202020204" pitchFamily="34" charset="0"/>
              </a:rPr>
              <a:t>Yuta </a:t>
            </a:r>
            <a:r>
              <a:rPr lang="en-US" altLang="ja-JP" dirty="0" err="1">
                <a:solidFill>
                  <a:schemeClr val="tx1"/>
                </a:solidFill>
                <a:cs typeface="Helvetica" panose="020B0604020202020204" pitchFamily="34" charset="0"/>
              </a:rPr>
              <a:t>Michimura</a:t>
            </a:r>
            <a:endParaRPr lang="en-US" altLang="ja-JP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</a:rPr>
              <a:t>RESCEU, </a:t>
            </a:r>
            <a:r>
              <a:rPr lang="en-US" altLang="ja-JP" sz="2000" dirty="0" err="1">
                <a:solidFill>
                  <a:schemeClr val="tx1"/>
                </a:solidFill>
                <a:cs typeface="Helvetica" panose="020B0604020202020204" pitchFamily="34" charset="0"/>
              </a:rPr>
              <a:t>UTokyo</a:t>
            </a:r>
            <a:endParaRPr lang="en-US" altLang="ja-JP" sz="20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  <a:hlinkClick r:id="rId3"/>
              </a:rPr>
              <a:t>michimura@resceu.s.u-tokyo.ac.jp</a:t>
            </a:r>
            <a:endParaRPr lang="en-US" altLang="ja-JP" sz="20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endParaRPr lang="en-US" altLang="ja-JP" sz="20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</a:rPr>
              <a:t>(Moved from Caltech in April 2024)</a:t>
            </a:r>
          </a:p>
        </p:txBody>
      </p:sp>
      <p:sp>
        <p:nvSpPr>
          <p:cNvPr id="4101" name="サブタイトル 2">
            <a:extLst>
              <a:ext uri="{FF2B5EF4-FFF2-40B4-BE49-F238E27FC236}">
                <a16:creationId xmlns:a16="http://schemas.microsoft.com/office/drawing/2014/main" id="{6319B98A-21B4-FB2A-8281-8575417AAB34}"/>
              </a:ext>
            </a:extLst>
          </p:cNvPr>
          <p:cNvSpPr txBox="1">
            <a:spLocks/>
          </p:cNvSpPr>
          <p:nvPr/>
        </p:nvSpPr>
        <p:spPr bwMode="auto">
          <a:xfrm>
            <a:off x="0" y="214313"/>
            <a:ext cx="67325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  <a:hlinkClick r:id="rId4"/>
              </a:rPr>
              <a:t>JGW-G2415980</a:t>
            </a:r>
            <a:br>
              <a:rPr lang="en-US" altLang="ja-JP" sz="1800" dirty="0">
                <a:cs typeface="Helvetica" panose="020B0604020202020204" pitchFamily="34" charset="0"/>
              </a:rPr>
            </a:br>
            <a:r>
              <a:rPr lang="en-US" altLang="ja-JP" sz="1800" dirty="0">
                <a:cs typeface="Helvetica" panose="020B0604020202020204" pitchFamily="34" charset="0"/>
              </a:rPr>
              <a:t>33rd KAGRA Face-to-Face Meeting Aug 2024</a:t>
            </a:r>
          </a:p>
        </p:txBody>
      </p:sp>
      <p:pic>
        <p:nvPicPr>
          <p:cNvPr id="4104" name="Picture 14" descr="メンバー一覧">
            <a:extLst>
              <a:ext uri="{FF2B5EF4-FFF2-40B4-BE49-F238E27FC236}">
                <a16:creationId xmlns:a16="http://schemas.microsoft.com/office/drawing/2014/main" id="{AB94F26C-EB4E-7C94-CEDD-BBD80245B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2954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b="1" dirty="0"/>
              <a:t>Sep 30, 2024</a:t>
            </a:r>
            <a:r>
              <a:rPr lang="en-US" altLang="ja-JP" sz="2800" dirty="0"/>
              <a:t>: Deadline for tech. survey writing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Oct 2-3, 2024</a:t>
            </a:r>
            <a:r>
              <a:rPr lang="en-US" altLang="ja-JP" sz="2800" dirty="0"/>
              <a:t>: White paper Writing Workshop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Dec 16-18, 2024</a:t>
            </a:r>
            <a:r>
              <a:rPr lang="en-US" altLang="ja-JP" sz="2800" dirty="0"/>
              <a:t>: KAGRA F2F</a:t>
            </a:r>
            <a:br>
              <a:rPr lang="en-US" altLang="ja-JP" sz="2800" dirty="0"/>
            </a:br>
            <a:r>
              <a:rPr lang="en-US" altLang="ja-JP" sz="2800" dirty="0"/>
              <a:t>  - FWG 4th Open Meeting</a:t>
            </a:r>
            <a:br>
              <a:rPr lang="en-US" altLang="ja-JP" sz="2800" dirty="0"/>
            </a:br>
            <a:r>
              <a:rPr lang="en-US" altLang="ja-JP" sz="2800" dirty="0"/>
              <a:t>  - Release of White Paper 2024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Feb-Apr 2025</a:t>
            </a:r>
            <a:r>
              <a:rPr lang="en-US" altLang="ja-JP" sz="2800" dirty="0"/>
              <a:t>: Call for Project R&amp;D</a:t>
            </a:r>
            <a:br>
              <a:rPr lang="en-US" altLang="ja-JP" sz="2800" dirty="0"/>
            </a:br>
            <a:r>
              <a:rPr lang="en-US" altLang="ja-JP" sz="2800" dirty="0"/>
              <a:t>  - White Paper will be used to evaluate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Apr-June 2025</a:t>
            </a:r>
            <a:r>
              <a:rPr lang="en-US" altLang="ja-JP" sz="2800" dirty="0"/>
              <a:t>: Application for KAKENHI grants</a:t>
            </a:r>
            <a:br>
              <a:rPr lang="en-US" altLang="ja-JP" sz="2800" dirty="0"/>
            </a:br>
            <a:r>
              <a:rPr lang="en-US" altLang="ja-JP" sz="2800" dirty="0"/>
              <a:t>  - Hopefully the White Paper will be useful for applying to </a:t>
            </a:r>
            <a:r>
              <a:rPr lang="en-US" altLang="ja-JP" sz="2800" dirty="0" err="1"/>
              <a:t>Tokusui</a:t>
            </a:r>
            <a:r>
              <a:rPr lang="en-US" altLang="ja-JP" sz="2800" dirty="0"/>
              <a:t>, </a:t>
            </a:r>
            <a:r>
              <a:rPr lang="en-US" altLang="ja-JP" sz="2800" dirty="0" err="1"/>
              <a:t>Kiban</a:t>
            </a:r>
            <a:r>
              <a:rPr lang="en-US" altLang="ja-JP" sz="2800" dirty="0"/>
              <a:t> S etc., with more common</a:t>
            </a:r>
            <a:r>
              <a:rPr lang="ja-JP" altLang="en-US" sz="2800" dirty="0"/>
              <a:t> </a:t>
            </a:r>
            <a:r>
              <a:rPr lang="en-US" altLang="ja-JP" sz="2800" dirty="0"/>
              <a:t>agreement among collaborators</a:t>
            </a:r>
            <a:br>
              <a:rPr lang="en-US" altLang="ja-JP" sz="2800" dirty="0"/>
            </a:br>
            <a:r>
              <a:rPr lang="en-US" altLang="ja-JP" sz="1600" dirty="0"/>
              <a:t> </a:t>
            </a: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Dec 2025</a:t>
            </a:r>
            <a:r>
              <a:rPr lang="en-US" altLang="ja-JP" sz="2800" dirty="0"/>
              <a:t>: Release of White Paper 2025 …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3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4400" dirty="0"/>
              <a:t>KAGRA Instrument Science White Paper 2024 is being written</a:t>
            </a:r>
          </a:p>
          <a:p>
            <a:pPr>
              <a:buClr>
                <a:schemeClr val="tx1"/>
              </a:buClr>
            </a:pPr>
            <a:r>
              <a:rPr lang="en-US" altLang="ja-JP" sz="4400" dirty="0"/>
              <a:t>Any comments and volunteers are welcomed</a:t>
            </a:r>
          </a:p>
          <a:p>
            <a:pPr>
              <a:buClr>
                <a:schemeClr val="tx1"/>
              </a:buClr>
            </a:pPr>
            <a:r>
              <a:rPr lang="en-US" altLang="ja-JP" sz="4400" dirty="0"/>
              <a:t>Welcome to join FSC</a:t>
            </a:r>
            <a:r>
              <a:rPr lang="ja-JP" altLang="en-US" sz="4400" dirty="0"/>
              <a:t> </a:t>
            </a:r>
            <a:r>
              <a:rPr lang="en-US" altLang="ja-JP" sz="4400" dirty="0"/>
              <a:t>or</a:t>
            </a:r>
            <a:r>
              <a:rPr lang="ja-JP" altLang="en-US" sz="4400" dirty="0"/>
              <a:t> </a:t>
            </a:r>
            <a:r>
              <a:rPr lang="en-US" altLang="ja-JP" sz="4400" dirty="0"/>
              <a:t>FWG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7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2063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Slides</a:t>
            </a:r>
            <a:endParaRPr lang="ja-JP" alt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8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2015828"/>
          </a:xfrm>
        </p:spPr>
        <p:txBody>
          <a:bodyPr/>
          <a:lstStyle/>
          <a:p>
            <a:pPr>
              <a:defRPr/>
            </a:pPr>
            <a: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 Science </a:t>
            </a:r>
            <a:b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Paper Session</a:t>
            </a:r>
            <a:endParaRPr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4400" dirty="0"/>
              <a:t>Date: Aug 22 </a:t>
            </a:r>
            <a:r>
              <a:rPr lang="en-US" altLang="ja-JP" sz="4400" b="1" dirty="0"/>
              <a:t>15:00-17:30 </a:t>
            </a:r>
          </a:p>
          <a:p>
            <a:pPr>
              <a:buClr>
                <a:schemeClr val="tx1"/>
              </a:buClr>
            </a:pPr>
            <a:r>
              <a:rPr lang="en-US" altLang="ja-JP" sz="4400" dirty="0"/>
              <a:t>Venue: </a:t>
            </a:r>
            <a:r>
              <a:rPr lang="en-US" altLang="ja-JP" sz="4400" b="1" dirty="0"/>
              <a:t>73C</a:t>
            </a:r>
            <a:r>
              <a:rPr lang="en-US" altLang="ja-JP" sz="4400" dirty="0"/>
              <a:t> (3rd floor of this TCU Building 7)</a:t>
            </a:r>
          </a:p>
          <a:p>
            <a:pPr>
              <a:buClr>
                <a:schemeClr val="tx1"/>
              </a:buClr>
            </a:pPr>
            <a:endParaRPr lang="en-US" altLang="ja-JP" sz="4400" dirty="0"/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79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FSC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White paper writing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Organizing Project R&amp;D and Advanced R&amp;D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Coordination of Future Working Group Open Meetings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Responsible for future discussions within KAGRA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Responsible for future discussions in JGWC, CRC meetings etc.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Responsible for discussions of 2.5-3Gs in LVK meetings, IGWN etc.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10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番号プレースホルダ 3">
            <a:extLst>
              <a:ext uri="{FF2B5EF4-FFF2-40B4-BE49-F238E27FC236}">
                <a16:creationId xmlns:a16="http://schemas.microsoft.com/office/drawing/2014/main" id="{B384F13B-CFB8-FD37-7FD3-8FB37FC3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23193B-BC1F-41E1-B226-E64550093C65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18434" name="図 5" descr="ダイアグラム&#10;&#10;自動的に生成された説明">
            <a:extLst>
              <a:ext uri="{FF2B5EF4-FFF2-40B4-BE49-F238E27FC236}">
                <a16:creationId xmlns:a16="http://schemas.microsoft.com/office/drawing/2014/main" id="{BAC18B06-3621-28A2-53DD-9BD74AEA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682625"/>
            <a:ext cx="782637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曲折矢印 1">
            <a:extLst>
              <a:ext uri="{FF2B5EF4-FFF2-40B4-BE49-F238E27FC236}">
                <a16:creationId xmlns:a16="http://schemas.microsoft.com/office/drawing/2014/main" id="{1F0FC9EB-1E9D-0AE5-36B7-1569A849BE37}"/>
              </a:ext>
            </a:extLst>
          </p:cNvPr>
          <p:cNvSpPr/>
          <p:nvPr/>
        </p:nvSpPr>
        <p:spPr>
          <a:xfrm rot="5400000" flipV="1">
            <a:off x="3239294" y="1375569"/>
            <a:ext cx="720725" cy="3529013"/>
          </a:xfrm>
          <a:prstGeom prst="bentArrow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FB7AB1-0979-C4FD-9B63-3113C9226FCF}"/>
              </a:ext>
            </a:extLst>
          </p:cNvPr>
          <p:cNvSpPr txBox="1"/>
          <p:nvPr/>
        </p:nvSpPr>
        <p:spPr>
          <a:xfrm>
            <a:off x="3260725" y="2409825"/>
            <a:ext cx="1249363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b="1" dirty="0">
                <a:solidFill>
                  <a:srgbClr val="FF40FF"/>
                </a:solidFill>
                <a:latin typeface="+mn-lt"/>
                <a:ea typeface="ＭＳ Ｐゴシック" panose="020B0600070205080204" pitchFamily="34" charset="-128"/>
              </a:rPr>
              <a:t>Feedback</a:t>
            </a:r>
            <a:endParaRPr lang="ja-JP" altLang="en-US" b="1" dirty="0">
              <a:solidFill>
                <a:srgbClr val="FF40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E8EA68-225C-ED04-7D08-9C324915A3FB}"/>
              </a:ext>
            </a:extLst>
          </p:cNvPr>
          <p:cNvSpPr txBox="1"/>
          <p:nvPr/>
        </p:nvSpPr>
        <p:spPr>
          <a:xfrm>
            <a:off x="3074988" y="3429000"/>
            <a:ext cx="2994025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40FF"/>
                </a:solidFill>
                <a:latin typeface="+mn-lt"/>
                <a:ea typeface="ＭＳ Ｐゴシック" panose="020B0600070205080204" pitchFamily="34" charset="-128"/>
              </a:rPr>
              <a:t>Update</a:t>
            </a:r>
          </a:p>
          <a:p>
            <a:pPr>
              <a:defRPr/>
            </a:pPr>
            <a:r>
              <a:rPr lang="en-US" altLang="ja-JP" b="1" dirty="0">
                <a:solidFill>
                  <a:srgbClr val="FF40FF"/>
                </a:solidFill>
                <a:latin typeface="+mn-lt"/>
                <a:ea typeface="ＭＳ Ｐゴシック" panose="020B0600070205080204" pitchFamily="34" charset="-128"/>
              </a:rPr>
              <a:t>Science/Instrument focus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番号プレースホルダ 3">
            <a:extLst>
              <a:ext uri="{FF2B5EF4-FFF2-40B4-BE49-F238E27FC236}">
                <a16:creationId xmlns:a16="http://schemas.microsoft.com/office/drawing/2014/main" id="{7CA16407-1338-DD72-BE37-1C778748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5316EA-819C-4830-92CF-2704ED4A813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19458" name="Picture 14">
            <a:extLst>
              <a:ext uri="{FF2B5EF4-FFF2-40B4-BE49-F238E27FC236}">
                <a16:creationId xmlns:a16="http://schemas.microsoft.com/office/drawing/2014/main" id="{30CAE08A-D5D0-BD53-8A0C-ACD1A02D1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981075"/>
            <a:ext cx="636905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7FDCBD-5E6D-E424-D194-A33382679D47}"/>
              </a:ext>
            </a:extLst>
          </p:cNvPr>
          <p:cNvSpPr txBox="1"/>
          <p:nvPr/>
        </p:nvSpPr>
        <p:spPr>
          <a:xfrm>
            <a:off x="1158875" y="836613"/>
            <a:ext cx="3413125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New ideas</a:t>
            </a:r>
          </a:p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Stimulating new ideas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FF0D4B-A914-2E3A-C9DC-0108A473542C}"/>
              </a:ext>
            </a:extLst>
          </p:cNvPr>
          <p:cNvSpPr txBox="1"/>
          <p:nvPr/>
        </p:nvSpPr>
        <p:spPr>
          <a:xfrm>
            <a:off x="4572000" y="819150"/>
            <a:ext cx="3413125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Commit to the Project</a:t>
            </a:r>
          </a:p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Implementation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DBB167-8736-FC9E-599D-1D07C046899E}"/>
              </a:ext>
            </a:extLst>
          </p:cNvPr>
          <p:cNvSpPr txBox="1"/>
          <p:nvPr/>
        </p:nvSpPr>
        <p:spPr>
          <a:xfrm>
            <a:off x="217488" y="4211638"/>
            <a:ext cx="2409825" cy="4619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Advanced R&amp;D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A86D26-2292-7C72-C00E-3E337D42698B}"/>
              </a:ext>
            </a:extLst>
          </p:cNvPr>
          <p:cNvSpPr txBox="1"/>
          <p:nvPr/>
        </p:nvSpPr>
        <p:spPr>
          <a:xfrm>
            <a:off x="3132138" y="5373688"/>
            <a:ext cx="1981200" cy="4619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Project R&amp;D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77FD15-025B-8094-7AB7-13B9018BB01B}"/>
              </a:ext>
            </a:extLst>
          </p:cNvPr>
          <p:cNvSpPr txBox="1"/>
          <p:nvPr/>
        </p:nvSpPr>
        <p:spPr>
          <a:xfrm>
            <a:off x="2420938" y="4797425"/>
            <a:ext cx="1962150" cy="4619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White Paper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CC0B4B-D8CC-72A5-A788-8D66493086AB}"/>
              </a:ext>
            </a:extLst>
          </p:cNvPr>
          <p:cNvSpPr txBox="1"/>
          <p:nvPr/>
        </p:nvSpPr>
        <p:spPr>
          <a:xfrm>
            <a:off x="185738" y="5949950"/>
            <a:ext cx="3017837" cy="4603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FWG Open Meeting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452BCAD-1E42-7FA5-F6DC-45B5CE338A28}"/>
              </a:ext>
            </a:extLst>
          </p:cNvPr>
          <p:cNvCxnSpPr/>
          <p:nvPr/>
        </p:nvCxnSpPr>
        <p:spPr>
          <a:xfrm>
            <a:off x="5219700" y="5603875"/>
            <a:ext cx="792163" cy="0"/>
          </a:xfrm>
          <a:prstGeom prst="straightConnector1">
            <a:avLst/>
          </a:prstGeom>
          <a:ln w="76200">
            <a:solidFill>
              <a:srgbClr val="FF40F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9BDAD9C-2BE4-0923-FA2D-9DD0A5AC6403}"/>
              </a:ext>
            </a:extLst>
          </p:cNvPr>
          <p:cNvCxnSpPr/>
          <p:nvPr/>
        </p:nvCxnSpPr>
        <p:spPr>
          <a:xfrm>
            <a:off x="4427538" y="5027613"/>
            <a:ext cx="792162" cy="0"/>
          </a:xfrm>
          <a:prstGeom prst="straightConnector1">
            <a:avLst/>
          </a:prstGeom>
          <a:ln w="76200">
            <a:solidFill>
              <a:srgbClr val="FF40F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Strategy Committee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FSC's goal is (</a:t>
            </a:r>
            <a:r>
              <a:rPr lang="en-US" altLang="ja-JP" sz="2800" dirty="0" err="1"/>
              <a:t>i</a:t>
            </a:r>
            <a:r>
              <a:rPr lang="en-US" altLang="ja-JP" sz="2800" dirty="0"/>
              <a:t>) to make a suggestion of </a:t>
            </a:r>
            <a:br>
              <a:rPr lang="en-US" altLang="ja-JP" sz="2800" dirty="0"/>
            </a:br>
            <a:r>
              <a:rPr lang="en-US" altLang="ja-JP" sz="2800" dirty="0"/>
              <a:t>a </a:t>
            </a:r>
            <a:r>
              <a:rPr lang="en-US" altLang="ja-JP" sz="2800" dirty="0">
                <a:solidFill>
                  <a:srgbClr val="FF0000"/>
                </a:solidFill>
              </a:rPr>
              <a:t>concrete plan for KAGRA+ and beyond</a:t>
            </a:r>
            <a:r>
              <a:rPr lang="en-US" altLang="ja-JP" sz="2800" dirty="0"/>
              <a:t>, </a:t>
            </a:r>
            <a:br>
              <a:rPr lang="en-US" altLang="ja-JP" sz="2800" dirty="0"/>
            </a:br>
            <a:r>
              <a:rPr lang="en-US" altLang="ja-JP" sz="2800" dirty="0"/>
              <a:t>and (ii) to </a:t>
            </a:r>
            <a:r>
              <a:rPr lang="en-US" altLang="ja-JP" sz="2800" dirty="0">
                <a:solidFill>
                  <a:srgbClr val="FF0000"/>
                </a:solidFill>
              </a:rPr>
              <a:t>recommend technologies </a:t>
            </a:r>
            <a:r>
              <a:rPr lang="en-US" altLang="ja-JP" sz="2800" dirty="0"/>
              <a:t>that are to be implemented to KAGRA</a:t>
            </a:r>
            <a:br>
              <a:rPr lang="en-US" altLang="ja-JP" sz="2800" dirty="0"/>
            </a:br>
            <a:r>
              <a:rPr lang="en-US" altLang="ja-JP" sz="2400" dirty="0"/>
              <a:t>  </a:t>
            </a:r>
            <a:r>
              <a:rPr lang="en-US" altLang="ja-JP" sz="2400" dirty="0">
                <a:hlinkClick r:id="rId2"/>
              </a:rPr>
              <a:t>https://gwwiki.icrr.u-tokyo.ac.jp/JGWwiki/KAGRA/KSC/FSC</a:t>
            </a:r>
            <a:endParaRPr lang="en-US" altLang="ja-JP" sz="24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Chairs changed in May 2024</a:t>
            </a:r>
            <a:br>
              <a:rPr lang="en-US" altLang="ja-JP" sz="2800" dirty="0"/>
            </a:br>
            <a:r>
              <a:rPr lang="en-US" altLang="ja-JP" sz="2000" dirty="0"/>
              <a:t>   Masaki Ando (Chair)		Yuta </a:t>
            </a:r>
            <a:r>
              <a:rPr lang="en-US" altLang="ja-JP" sz="2000" dirty="0" err="1"/>
              <a:t>Michimura</a:t>
            </a:r>
            <a:r>
              <a:rPr lang="en-US" altLang="ja-JP" sz="2000" dirty="0"/>
              <a:t> (Chair)</a:t>
            </a:r>
            <a:br>
              <a:rPr lang="en-US" altLang="ja-JP" sz="2000" dirty="0"/>
            </a:br>
            <a:r>
              <a:rPr lang="en-US" altLang="ja-JP" sz="2000" dirty="0"/>
              <a:t>   </a:t>
            </a:r>
            <a:r>
              <a:rPr lang="en-US" altLang="ja-JP" sz="2000" dirty="0" err="1"/>
              <a:t>Sadakazu</a:t>
            </a:r>
            <a:r>
              <a:rPr lang="en-US" altLang="ja-JP" sz="2000" dirty="0"/>
              <a:t> Haino (co-chair)		</a:t>
            </a:r>
            <a:r>
              <a:rPr lang="en-US" altLang="ja-JP" sz="2000" dirty="0" err="1"/>
              <a:t>Sadakazu</a:t>
            </a:r>
            <a:r>
              <a:rPr lang="en-US" altLang="ja-JP" sz="2000" dirty="0"/>
              <a:t> Haino (co-chair)</a:t>
            </a:r>
            <a:br>
              <a:rPr lang="en-US" altLang="ja-JP" sz="2000" dirty="0"/>
            </a:br>
            <a:r>
              <a:rPr lang="en-US" altLang="ja-JP" sz="2000" dirty="0"/>
              <a:t>   </a:t>
            </a:r>
            <a:r>
              <a:rPr lang="en-US" altLang="ja-JP" sz="2000" dirty="0" err="1"/>
              <a:t>Somiya</a:t>
            </a:r>
            <a:r>
              <a:rPr lang="en-US" altLang="ja-JP" sz="2000" dirty="0"/>
              <a:t> Kentaro (co-chair)		</a:t>
            </a:r>
            <a:r>
              <a:rPr lang="en-US" altLang="ja-JP" sz="2000" dirty="0" err="1"/>
              <a:t>Somiya</a:t>
            </a:r>
            <a:r>
              <a:rPr lang="en-US" altLang="ja-JP" sz="2000" dirty="0"/>
              <a:t> Kentaro (co-chair)</a:t>
            </a:r>
            <a:br>
              <a:rPr lang="en-US" altLang="ja-JP" sz="2000" dirty="0"/>
            </a:br>
            <a:r>
              <a:rPr lang="en-US" altLang="ja-JP" sz="2000" dirty="0"/>
              <a:t>   					Atsushi Nishizawa (co-chair)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White paper writing team (chaired by S. Haino) is dissolved, but now whole FSC will take care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Project R&amp;D Committee (PRDC; chaired by K. </a:t>
            </a:r>
            <a:r>
              <a:rPr lang="en-US" altLang="ja-JP" sz="2800" dirty="0" err="1"/>
              <a:t>Somiya</a:t>
            </a:r>
            <a:r>
              <a:rPr lang="en-US" altLang="ja-JP" sz="2800" dirty="0"/>
              <a:t>) is still managed by FSC</a:t>
            </a:r>
            <a:endParaRPr lang="en-US" altLang="ja-JP" dirty="0"/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2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join FSC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We welcome anyone interested to join FSC</a:t>
            </a:r>
            <a:br>
              <a:rPr lang="en-US" altLang="ja-JP" sz="2800" dirty="0"/>
            </a:br>
            <a:r>
              <a:rPr lang="en-US" altLang="ja-JP" sz="2400" dirty="0"/>
              <a:t>  Just email me at </a:t>
            </a:r>
            <a:r>
              <a:rPr lang="en-US" altLang="ja-JP" sz="2400" dirty="0">
                <a:hlinkClick r:id="rId2"/>
              </a:rPr>
              <a:t>michimura@resceu.s.u-tokyo.ac.jp</a:t>
            </a:r>
            <a:endParaRPr lang="en-US" altLang="ja-JP" sz="24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Current members:</a:t>
            </a:r>
            <a:br>
              <a:rPr lang="en-US" altLang="ja-JP" sz="2800" dirty="0"/>
            </a:br>
            <a:r>
              <a:rPr lang="en-US" altLang="ja-JP" sz="2800" dirty="0"/>
              <a:t>  Masaki Ando</a:t>
            </a:r>
            <a:br>
              <a:rPr lang="en-US" altLang="ja-JP" sz="2800" dirty="0"/>
            </a:br>
            <a:r>
              <a:rPr lang="en-US" altLang="ja-JP" sz="2800" dirty="0"/>
              <a:t>  Rishabh Bajpai</a:t>
            </a:r>
            <a:br>
              <a:rPr lang="en-US" altLang="ja-JP" sz="2800" dirty="0"/>
            </a:br>
            <a:r>
              <a:rPr lang="en-US" altLang="ja-JP" sz="2800" dirty="0"/>
              <a:t>  Hong-Bo Jin</a:t>
            </a:r>
            <a:br>
              <a:rPr lang="en-US" altLang="ja-JP" sz="2800" dirty="0"/>
            </a:br>
            <a:r>
              <a:rPr lang="en-US" altLang="ja-JP" sz="2800" dirty="0"/>
              <a:t>  Ray-</a:t>
            </a:r>
            <a:r>
              <a:rPr lang="en-US" altLang="ja-JP" sz="2800" dirty="0" err="1"/>
              <a:t>Kuang</a:t>
            </a:r>
            <a:r>
              <a:rPr lang="en-US" altLang="ja-JP" sz="2800" dirty="0"/>
              <a:t> Lee</a:t>
            </a:r>
            <a:br>
              <a:rPr lang="en-US" altLang="ja-JP" sz="2800" dirty="0"/>
            </a:br>
            <a:r>
              <a:rPr lang="en-US" altLang="ja-JP" sz="2800" dirty="0"/>
              <a:t>  Matteo Leonardi</a:t>
            </a:r>
            <a:br>
              <a:rPr lang="en-US" altLang="ja-JP" sz="2800" dirty="0"/>
            </a:br>
            <a:r>
              <a:rPr lang="en-US" altLang="ja-JP" sz="2800" dirty="0"/>
              <a:t>  Ettore Majorana</a:t>
            </a:r>
            <a:br>
              <a:rPr lang="en-US" altLang="ja-JP" sz="2800" dirty="0"/>
            </a:br>
            <a:r>
              <a:rPr lang="en-US" altLang="ja-JP" sz="2800" dirty="0"/>
              <a:t>  Quynh Lan Nguyen</a:t>
            </a:r>
            <a:br>
              <a:rPr lang="en-US" altLang="ja-JP" sz="2800" dirty="0"/>
            </a:br>
            <a:endParaRPr lang="en-US" altLang="ja-JP" sz="2800" dirty="0"/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B9DD1E-FB02-02E6-65E2-FAD747ADBE1C}"/>
              </a:ext>
            </a:extLst>
          </p:cNvPr>
          <p:cNvSpPr txBox="1"/>
          <p:nvPr/>
        </p:nvSpPr>
        <p:spPr>
          <a:xfrm>
            <a:off x="4320480" y="2276872"/>
            <a:ext cx="3851920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+mn-lt"/>
              </a:rPr>
              <a:t>  Micheal Page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</a:t>
            </a:r>
            <a:r>
              <a:rPr lang="en-US" altLang="ja-JP" sz="2800" dirty="0" err="1">
                <a:latin typeface="+mn-lt"/>
              </a:rPr>
              <a:t>Surojit</a:t>
            </a:r>
            <a:r>
              <a:rPr lang="en-US" altLang="ja-JP" sz="2800" dirty="0">
                <a:latin typeface="+mn-lt"/>
              </a:rPr>
              <a:t> Saha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Shalika Singh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</a:t>
            </a:r>
            <a:r>
              <a:rPr lang="en-US" altLang="ja-JP" sz="2800" dirty="0" err="1">
                <a:latin typeface="+mn-lt"/>
              </a:rPr>
              <a:t>Lijing</a:t>
            </a:r>
            <a:r>
              <a:rPr lang="en-US" altLang="ja-JP" sz="2800" dirty="0">
                <a:latin typeface="+mn-lt"/>
              </a:rPr>
              <a:t> Shao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</a:t>
            </a:r>
            <a:r>
              <a:rPr lang="en-US" altLang="ja-JP" sz="2800" dirty="0" err="1">
                <a:latin typeface="+mn-lt"/>
              </a:rPr>
              <a:t>Haoyu</a:t>
            </a:r>
            <a:r>
              <a:rPr lang="en-US" altLang="ja-JP" sz="2800" dirty="0">
                <a:latin typeface="+mn-lt"/>
              </a:rPr>
              <a:t> Wang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Kazuhiro Yamamoto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</a:t>
            </a:r>
            <a:r>
              <a:rPr lang="en-US" altLang="ja-JP" sz="2800" dirty="0" err="1">
                <a:latin typeface="+mn-lt"/>
              </a:rPr>
              <a:t>Takaaki</a:t>
            </a:r>
            <a:r>
              <a:rPr lang="en-US" altLang="ja-JP" sz="2800" dirty="0">
                <a:latin typeface="+mn-lt"/>
              </a:rPr>
              <a:t> </a:t>
            </a:r>
            <a:r>
              <a:rPr lang="en-US" altLang="ja-JP" sz="2800" dirty="0" err="1">
                <a:latin typeface="+mn-lt"/>
              </a:rPr>
              <a:t>Yokozawa</a:t>
            </a:r>
            <a:endParaRPr lang="ja-JP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797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QR コード&#10;&#10;自動的に生成された説明">
            <a:extLst>
              <a:ext uri="{FF2B5EF4-FFF2-40B4-BE49-F238E27FC236}">
                <a16:creationId xmlns:a16="http://schemas.microsoft.com/office/drawing/2014/main" id="{149D6D9A-C04B-E7C4-9269-CF0C8D96A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91" y="2852936"/>
            <a:ext cx="3157269" cy="315726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 Science White Paper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2019 version (</a:t>
            </a:r>
            <a:r>
              <a:rPr lang="en-US" altLang="ja-JP" sz="2800" dirty="0">
                <a:hlinkClick r:id="rId3"/>
              </a:rPr>
              <a:t>JGW-M1909590</a:t>
            </a:r>
            <a:r>
              <a:rPr lang="en-US" altLang="ja-JP" sz="2800" dirty="0"/>
              <a:t>) was summarized as following papers, but we failed to update since</a:t>
            </a:r>
            <a:br>
              <a:rPr lang="en-US" altLang="ja-JP" sz="2800" dirty="0"/>
            </a:br>
            <a:r>
              <a:rPr lang="en-US" altLang="ja-JP" sz="2000" dirty="0"/>
              <a:t>    </a:t>
            </a:r>
            <a:r>
              <a:rPr lang="fr-FR" altLang="ja-JP" sz="2000" dirty="0"/>
              <a:t>Y. Michimura+, </a:t>
            </a:r>
            <a:r>
              <a:rPr lang="fr-FR" altLang="ja-JP" sz="2000" dirty="0">
                <a:hlinkClick r:id="rId4"/>
              </a:rPr>
              <a:t>PRD 102, 022008 (2020)</a:t>
            </a:r>
            <a:r>
              <a:rPr lang="fr-FR" altLang="ja-JP" sz="2000" dirty="0"/>
              <a:t> (instrument part)</a:t>
            </a:r>
            <a:br>
              <a:rPr lang="fr-FR" altLang="ja-JP" sz="2000" dirty="0"/>
            </a:br>
            <a:r>
              <a:rPr lang="fr-FR" altLang="ja-JP" sz="2000" dirty="0"/>
              <a:t>    </a:t>
            </a:r>
            <a:r>
              <a:rPr lang="en-US" altLang="ja-JP" sz="2000" dirty="0"/>
              <a:t>KAGRA Collab., </a:t>
            </a:r>
            <a:r>
              <a:rPr lang="en-US" altLang="ja-JP" sz="2000" dirty="0">
                <a:hlinkClick r:id="rId5"/>
              </a:rPr>
              <a:t>PTEP 2021, 05A103 (2021)</a:t>
            </a:r>
            <a:r>
              <a:rPr lang="en-US" altLang="ja-JP" sz="2000" dirty="0"/>
              <a:t> (science part)</a:t>
            </a: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2024 is a year to turn over a new leaf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Overleaf link:</a:t>
            </a:r>
            <a:br>
              <a:rPr lang="en-US" altLang="ja-JP" sz="2800" dirty="0"/>
            </a:br>
            <a:r>
              <a:rPr lang="en-US" altLang="ja-JP" sz="2000" dirty="0">
                <a:hlinkClick r:id="rId6"/>
              </a:rPr>
              <a:t>https://www.overleaf.com/6619811679</a:t>
            </a:r>
            <a:br>
              <a:rPr lang="en-US" altLang="ja-JP" sz="2000" dirty="0">
                <a:hlinkClick r:id="rId6"/>
              </a:rPr>
            </a:br>
            <a:r>
              <a:rPr lang="en-US" altLang="ja-JP" sz="2000" dirty="0">
                <a:hlinkClick r:id="rId6"/>
              </a:rPr>
              <a:t>sbdjbqnrpxdm#bb456b</a:t>
            </a:r>
            <a:endParaRPr lang="en-US" altLang="ja-JP" sz="20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We will focus on instrument, </a:t>
            </a:r>
            <a:br>
              <a:rPr lang="en-US" altLang="ja-JP" sz="2800" dirty="0"/>
            </a:br>
            <a:r>
              <a:rPr lang="en-US" altLang="ja-JP" sz="2800" dirty="0"/>
              <a:t>and plan to update yearly </a:t>
            </a:r>
            <a:br>
              <a:rPr lang="en-US" altLang="ja-JP" sz="2800" dirty="0"/>
            </a:br>
            <a:r>
              <a:rPr lang="en-US" altLang="ja-JP" sz="2800" dirty="0"/>
              <a:t>by Dec F2F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Science part is updated yearly </a:t>
            </a:r>
            <a:br>
              <a:rPr lang="en-US" altLang="ja-JP" sz="2800" dirty="0"/>
            </a:br>
            <a:r>
              <a:rPr lang="en-US" altLang="ja-JP" sz="2800" dirty="0"/>
              <a:t>as LVK Observational Science White Paper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Paper Structure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8769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0000FF"/>
                </a:solidFill>
              </a:rPr>
              <a:t>Executive Summary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en-US" altLang="ja-JP" sz="2400" dirty="0"/>
              <a:t>(to be written by Dec 2024)</a:t>
            </a:r>
            <a:br>
              <a:rPr lang="en-US" altLang="ja-JP" sz="2400" dirty="0"/>
            </a:br>
            <a:r>
              <a:rPr lang="en-US" altLang="ja-JP" sz="2400" dirty="0"/>
              <a:t>  - Summary of feasibility and relevance for each tech.</a:t>
            </a:r>
            <a:br>
              <a:rPr lang="en-US" altLang="ja-JP" sz="2400" dirty="0"/>
            </a:br>
            <a:r>
              <a:rPr lang="en-US" altLang="ja-JP" sz="2400" dirty="0"/>
              <a:t>  - Summary of good upgrade candidates</a:t>
            </a: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0000FF"/>
                </a:solidFill>
              </a:rPr>
              <a:t>Introduction</a:t>
            </a:r>
            <a:r>
              <a:rPr lang="en-US" altLang="ja-JP" sz="2400" dirty="0"/>
              <a:t> (written)</a:t>
            </a:r>
            <a:br>
              <a:rPr lang="en-US" altLang="ja-JP" sz="2400" dirty="0"/>
            </a:br>
            <a:r>
              <a:rPr lang="en-US" altLang="ja-JP" sz="2400" dirty="0"/>
              <a:t>  - Background and the scope</a:t>
            </a:r>
          </a:p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0000FF"/>
                </a:solidFill>
              </a:rPr>
              <a:t>Survey of Current Technologies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/>
              <a:t>(to be written by Oct 2024)</a:t>
            </a:r>
            <a:br>
              <a:rPr lang="en-US" altLang="ja-JP" sz="2000" dirty="0"/>
            </a:br>
            <a:r>
              <a:rPr lang="en-US" altLang="ja-JP" sz="2400" dirty="0"/>
              <a:t>  - Review of any technologies which could be applied to </a:t>
            </a:r>
            <a:r>
              <a:rPr lang="en-US" altLang="ja-JP" sz="2400" dirty="0">
                <a:solidFill>
                  <a:srgbClr val="FF0000"/>
                </a:solidFill>
              </a:rPr>
              <a:t>improve KAGRA sensitivity, stability, and accuracy</a:t>
            </a:r>
            <a:br>
              <a:rPr lang="en-US" altLang="ja-JP" sz="2400" dirty="0"/>
            </a:br>
            <a:r>
              <a:rPr lang="ja-JP" altLang="en-US" sz="2400" dirty="0"/>
              <a:t>  </a:t>
            </a:r>
            <a:r>
              <a:rPr lang="en-US" altLang="ja-JP" sz="2400" dirty="0"/>
              <a:t>- Authors are (tentatively) assigned to most of items</a:t>
            </a:r>
            <a:br>
              <a:rPr lang="en-US" altLang="ja-JP" sz="2400" dirty="0"/>
            </a:br>
            <a:r>
              <a:rPr lang="en-US" altLang="ja-JP" sz="2400" dirty="0"/>
              <a:t>  - </a:t>
            </a:r>
            <a:r>
              <a:rPr lang="en-US" altLang="ja-JP" sz="2400" dirty="0">
                <a:solidFill>
                  <a:srgbClr val="FF0000"/>
                </a:solidFill>
              </a:rPr>
              <a:t>Any ideas on </a:t>
            </a:r>
            <a:r>
              <a:rPr lang="en-US" altLang="ja-JP" sz="2400" b="1" dirty="0">
                <a:solidFill>
                  <a:srgbClr val="FF0000"/>
                </a:solidFill>
              </a:rPr>
              <a:t>new technologies </a:t>
            </a:r>
            <a:r>
              <a:rPr lang="en-US" altLang="ja-JP" sz="2400" dirty="0">
                <a:solidFill>
                  <a:srgbClr val="FF0000"/>
                </a:solidFill>
              </a:rPr>
              <a:t>missing and </a:t>
            </a:r>
            <a:r>
              <a:rPr lang="en-US" altLang="ja-JP" sz="2400" b="1" dirty="0">
                <a:solidFill>
                  <a:srgbClr val="FF0000"/>
                </a:solidFill>
              </a:rPr>
              <a:t>volunteers to write</a:t>
            </a:r>
            <a:r>
              <a:rPr lang="en-US" altLang="ja-JP" sz="2400" dirty="0">
                <a:solidFill>
                  <a:srgbClr val="FF0000"/>
                </a:solidFill>
              </a:rPr>
              <a:t> are highly welcomed</a:t>
            </a:r>
          </a:p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0000FF"/>
                </a:solidFill>
              </a:rPr>
              <a:t>Possible Upgrade Plans</a:t>
            </a:r>
            <a:r>
              <a:rPr lang="en-US" altLang="ja-JP" sz="2800" dirty="0"/>
              <a:t> </a:t>
            </a:r>
            <a:r>
              <a:rPr lang="en-US" altLang="ja-JP" sz="2400" dirty="0"/>
              <a:t>(to be written by Dec 2024)</a:t>
            </a:r>
            <a:br>
              <a:rPr lang="en-US" altLang="ja-JP" sz="2400" dirty="0"/>
            </a:br>
            <a:r>
              <a:rPr lang="en-US" altLang="ja-JP" sz="2400" dirty="0"/>
              <a:t>  - Example upgrade plans that can be achieved by combining these technologies </a:t>
            </a:r>
            <a:endParaRPr lang="en-US" altLang="ja-JP" sz="2800" dirty="0"/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5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Technologies for Survey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4320480" cy="5876925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Light sources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High power laser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Use of different wavelengths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Multi-carrier injection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Frequency-independent squeezing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Frequency-dependent squeezing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Test masses and coatings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Birefringence reduction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Large beam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Large sapphire mass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Use of different materials for test mass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120K Silicon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Composite mass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Parametric instability mitigation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Thermal compensation system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Use of different materials for coatings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Non-TEM00 beam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Non-cylindrical mass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Khalili cavity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Gratings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Cryogenic suspensions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Sapphire blade spring improvement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Use of ribbons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Use of long fibers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High conductivity fibers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Other optics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Large beamsplitter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Low-loss Faraday isolator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Low-loss OMC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Low-loss PD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Calibration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Multi-color calibration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6A2B9BEB-8A49-2DC8-DF62-7D80E396E9C5}"/>
              </a:ext>
            </a:extLst>
          </p:cNvPr>
          <p:cNvSpPr txBox="1">
            <a:spLocks/>
          </p:cNvSpPr>
          <p:nvPr/>
        </p:nvSpPr>
        <p:spPr bwMode="auto">
          <a:xfrm>
            <a:off x="4572000" y="908720"/>
            <a:ext cx="432048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Low frequency noise reduction systems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Seismic noise reduction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Suspension point interferometer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Newtonian noise cancellation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Environmental magnetic noise sensors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Charge noise reduction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Instrumental baffles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Advanced classical control systems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Phase camera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Machine learning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Laser induced desorption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Quantum locking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Quantum control systems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Homodyne readout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Variational readout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Optical spring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Long-SRC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Quantum expander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Intracavity OPA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White-light cavity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PT symmetry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Kerr amplification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EPR squeezing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Quantum teleportation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Negative inertia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Alternative topologies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Speed-meter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Acceleration-meter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Detuned speed-meter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Delay line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Local readout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Single-photon detector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Displacement noise free interferometer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 resonator</a:t>
            </a:r>
          </a:p>
        </p:txBody>
      </p:sp>
    </p:spTree>
    <p:extLst>
      <p:ext uri="{BB962C8B-B14F-4D97-AF65-F5344CB8AC3E}">
        <p14:creationId xmlns:p14="http://schemas.microsoft.com/office/powerpoint/2010/main" val="421328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Survey Text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71E73DE-632B-5B1D-086F-30FEF557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9436"/>
            <a:ext cx="4568612" cy="5949280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5E00F96-B94F-1375-8A6D-542465442F9F}"/>
              </a:ext>
            </a:extLst>
          </p:cNvPr>
          <p:cNvCxnSpPr>
            <a:cxnSpLocks/>
          </p:cNvCxnSpPr>
          <p:nvPr/>
        </p:nvCxnSpPr>
        <p:spPr>
          <a:xfrm flipH="1" flipV="1">
            <a:off x="1403648" y="980728"/>
            <a:ext cx="4032448" cy="7200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E58EE8-BF1A-D9A4-5E23-7D02412509AE}"/>
              </a:ext>
            </a:extLst>
          </p:cNvPr>
          <p:cNvSpPr txBox="1"/>
          <p:nvPr/>
        </p:nvSpPr>
        <p:spPr>
          <a:xfrm>
            <a:off x="5508104" y="1412776"/>
            <a:ext cx="35638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Version history </a:t>
            </a:r>
            <a:r>
              <a:rPr lang="en-US" altLang="ja-JP" dirty="0"/>
              <a:t>to keep track of when/who updated the text</a:t>
            </a:r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8285B62-AA5C-671B-DC07-78A97149D2ED}"/>
              </a:ext>
            </a:extLst>
          </p:cNvPr>
          <p:cNvCxnSpPr>
            <a:cxnSpLocks/>
          </p:cNvCxnSpPr>
          <p:nvPr/>
        </p:nvCxnSpPr>
        <p:spPr>
          <a:xfrm flipH="1" flipV="1">
            <a:off x="4644008" y="1268760"/>
            <a:ext cx="864096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E22DFFD-3D01-EAA8-9260-D5586BD35D1C}"/>
              </a:ext>
            </a:extLst>
          </p:cNvPr>
          <p:cNvCxnSpPr>
            <a:cxnSpLocks/>
          </p:cNvCxnSpPr>
          <p:nvPr/>
        </p:nvCxnSpPr>
        <p:spPr>
          <a:xfrm flipH="1" flipV="1">
            <a:off x="3203848" y="1556792"/>
            <a:ext cx="1656184" cy="72008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F4A2B92-AAB6-3B24-81B9-666C57AD4D71}"/>
              </a:ext>
            </a:extLst>
          </p:cNvPr>
          <p:cNvSpPr txBox="1"/>
          <p:nvPr/>
        </p:nvSpPr>
        <p:spPr>
          <a:xfrm>
            <a:off x="5436096" y="836712"/>
            <a:ext cx="35638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Name</a:t>
            </a:r>
            <a:r>
              <a:rPr lang="en-US" altLang="ja-JP" dirty="0"/>
              <a:t> of the technology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853855B-EFE9-D774-469D-3AB1FDBF2F67}"/>
              </a:ext>
            </a:extLst>
          </p:cNvPr>
          <p:cNvSpPr txBox="1"/>
          <p:nvPr/>
        </p:nvSpPr>
        <p:spPr>
          <a:xfrm>
            <a:off x="4860032" y="2132856"/>
            <a:ext cx="4067944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Feasibility score </a:t>
            </a:r>
            <a:r>
              <a:rPr lang="en-US" altLang="ja-JP" dirty="0"/>
              <a:t>and short justification</a:t>
            </a:r>
            <a:br>
              <a:rPr lang="en-US" altLang="ja-JP" dirty="0"/>
            </a:br>
            <a:r>
              <a:rPr kumimoji="1" lang="en-US" altLang="ja-JP" sz="1600" dirty="0"/>
              <a:t>0: Idea phase</a:t>
            </a:r>
          </a:p>
          <a:p>
            <a:r>
              <a:rPr kumimoji="1" lang="en-US" altLang="ja-JP" sz="1600" dirty="0"/>
              <a:t>1: Theoretically well studied</a:t>
            </a:r>
          </a:p>
          <a:p>
            <a:r>
              <a:rPr kumimoji="1" lang="en-US" altLang="ja-JP" sz="1600" dirty="0"/>
              <a:t>2: Demonstration experiment on going</a:t>
            </a:r>
          </a:p>
          <a:p>
            <a:r>
              <a:rPr kumimoji="1" lang="en-US" altLang="ja-JP" sz="1600" dirty="0"/>
              <a:t>3: Demonstrated with a table-top experiment</a:t>
            </a:r>
          </a:p>
          <a:p>
            <a:r>
              <a:rPr kumimoji="1" lang="en-US" altLang="ja-JP" sz="1600" dirty="0"/>
              <a:t>4: Demonstrated with a prototype experiment (e.g. TAMA)</a:t>
            </a:r>
          </a:p>
          <a:p>
            <a:r>
              <a:rPr kumimoji="1" lang="en-US" altLang="ja-JP" sz="1600" dirty="0"/>
              <a:t>5: Demonstrated with one of LVK detectors</a:t>
            </a:r>
            <a:endParaRPr kumimoji="1" lang="ja-JP" altLang="en-US" sz="1600" dirty="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7451DA8-ECC3-3DC9-24BE-3682DBD9AD20}"/>
              </a:ext>
            </a:extLst>
          </p:cNvPr>
          <p:cNvCxnSpPr>
            <a:cxnSpLocks/>
          </p:cNvCxnSpPr>
          <p:nvPr/>
        </p:nvCxnSpPr>
        <p:spPr>
          <a:xfrm flipH="1" flipV="1">
            <a:off x="3059832" y="1988840"/>
            <a:ext cx="1944216" cy="273630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A942A6-C22D-7B2A-3249-6A369D937469}"/>
              </a:ext>
            </a:extLst>
          </p:cNvPr>
          <p:cNvSpPr txBox="1"/>
          <p:nvPr/>
        </p:nvSpPr>
        <p:spPr>
          <a:xfrm>
            <a:off x="4932040" y="4653136"/>
            <a:ext cx="40324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Copy text from previous version (2019) and updated part will be in red.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Summarize in 3-4 paragraphs</a:t>
            </a:r>
            <a:r>
              <a:rPr lang="en-US" altLang="ja-JP" dirty="0"/>
              <a:t>.</a:t>
            </a:r>
            <a:endParaRPr kumimoji="1" lang="ja-JP" altLang="en-US" sz="1600" dirty="0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C9E80A9-A45C-6ED8-F6BA-A4EE9AD216CB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3851920" y="6493986"/>
            <a:ext cx="1152128" cy="10336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395136A-7767-8713-3F4E-689455D5C6B9}"/>
              </a:ext>
            </a:extLst>
          </p:cNvPr>
          <p:cNvSpPr txBox="1"/>
          <p:nvPr/>
        </p:nvSpPr>
        <p:spPr>
          <a:xfrm>
            <a:off x="5004048" y="6309320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References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E535E88-E744-77CC-6704-8533317A39DE}"/>
              </a:ext>
            </a:extLst>
          </p:cNvPr>
          <p:cNvSpPr txBox="1"/>
          <p:nvPr/>
        </p:nvSpPr>
        <p:spPr>
          <a:xfrm>
            <a:off x="5292080" y="5661248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Plot if you have (usually not necessary)</a:t>
            </a:r>
            <a:endParaRPr kumimoji="1" lang="ja-JP" altLang="en-US" sz="1600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9FD843BA-4CFA-3EBD-8D27-7310D5E5AF7B}"/>
              </a:ext>
            </a:extLst>
          </p:cNvPr>
          <p:cNvCxnSpPr>
            <a:cxnSpLocks/>
          </p:cNvCxnSpPr>
          <p:nvPr/>
        </p:nvCxnSpPr>
        <p:spPr>
          <a:xfrm flipH="1" flipV="1">
            <a:off x="3995936" y="4869160"/>
            <a:ext cx="1296144" cy="100811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43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6A58774C-BDF4-F39E-8A70-150EFBEB0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37" y="764704"/>
            <a:ext cx="1190963" cy="11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Paper Writing Workshop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Dates: October 2-3, 2024</a:t>
            </a:r>
            <a:br>
              <a:rPr lang="en-US" altLang="ja-JP" sz="2800" dirty="0"/>
            </a:br>
            <a:r>
              <a:rPr lang="en-US" altLang="ja-JP" sz="2800" dirty="0"/>
              <a:t>Venue: Hiroshima University</a:t>
            </a:r>
            <a:br>
              <a:rPr lang="en-US" altLang="ja-JP" sz="2800" dirty="0"/>
            </a:br>
            <a:r>
              <a:rPr lang="en-US" altLang="ja-JP" sz="2000" dirty="0">
                <a:hlinkClick r:id="rId3"/>
              </a:rPr>
              <a:t>https://gwwiki.icrr.u-tokyo.ac.jp/JGWwiki/KAGRA/KSC/FSC/WWW2024</a:t>
            </a:r>
            <a:endParaRPr lang="en-US" altLang="ja-JP" sz="20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Authors of white paper are invited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D1D8A1-93A9-6C01-080E-ED720635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649588" cy="27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161D7C8-D257-5216-9136-6337C72A5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052"/>
            <a:ext cx="3635896" cy="181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E09F27C-54B1-1066-D95E-E0ED78EBC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68" y="4498851"/>
            <a:ext cx="3145532" cy="23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原爆ドーム">
            <a:extLst>
              <a:ext uri="{FF2B5EF4-FFF2-40B4-BE49-F238E27FC236}">
                <a16:creationId xmlns:a16="http://schemas.microsoft.com/office/drawing/2014/main" id="{A9280152-FF99-B6B5-1C8E-BDAD2CD5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91219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07F152-BBEA-F4DE-EC92-17552C47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3240359" cy="24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JST ASPIRE (@JST_ASPIRE) / X">
            <a:extLst>
              <a:ext uri="{FF2B5EF4-FFF2-40B4-BE49-F238E27FC236}">
                <a16:creationId xmlns:a16="http://schemas.microsoft.com/office/drawing/2014/main" id="{27357E4F-5509-F6F2-8614-94EA77149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234888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4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FWG 4th Open Meeting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Future Working Group (FWG) is open to anyone interested in new ideas</a:t>
            </a:r>
            <a:br>
              <a:rPr lang="en-US" altLang="ja-JP" sz="2800" dirty="0"/>
            </a:br>
            <a:r>
              <a:rPr lang="en-US" altLang="ja-JP" sz="2000" dirty="0"/>
              <a:t>  </a:t>
            </a:r>
            <a:r>
              <a:rPr lang="en-US" altLang="ja-JP" sz="2000" dirty="0">
                <a:hlinkClick r:id="rId2"/>
              </a:rPr>
              <a:t>https://gwwiki.icrr.u-tokyo.ac.jp/JGWwiki/KAGRA/KSC/FSC/FWG</a:t>
            </a:r>
            <a:endParaRPr lang="en-US" altLang="ja-JP" sz="20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You can be a member just by sending an email to </a:t>
            </a:r>
            <a:r>
              <a:rPr lang="en-US" altLang="ja-JP" sz="2800" dirty="0">
                <a:hlinkClick r:id="rId3"/>
              </a:rPr>
              <a:t>kagra-fwg-ctl@icrr.u-tokyo.ac.jp</a:t>
            </a:r>
            <a:r>
              <a:rPr lang="en-US" altLang="ja-JP" sz="2800" dirty="0"/>
              <a:t> with "subscribe (YOUR NAME)" in the main body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Planning to have a FWG 4th Open Meeting in Dec 2024, as a satellite meeting of F2F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1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wrap="square" rtlCol="0">
        <a:spAutoFit/>
      </a:bodyPr>
      <a:lstStyle>
        <a:defPPr algn="ctr">
          <a:defRPr kumimoj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43520</TotalTime>
  <Words>1237</Words>
  <Application>Microsoft Office PowerPoint</Application>
  <PresentationFormat>画面に合わせる (4:3)</PresentationFormat>
  <Paragraphs>165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Meiryo UI</vt:lpstr>
      <vt:lpstr>Arial</vt:lpstr>
      <vt:lpstr>Calibri</vt:lpstr>
      <vt:lpstr>Helvetica</vt:lpstr>
      <vt:lpstr>Office テーマ</vt:lpstr>
      <vt:lpstr>Future Strategy for KAGRA</vt:lpstr>
      <vt:lpstr>Future Strategy Committee</vt:lpstr>
      <vt:lpstr>Welcome to join FSC</vt:lpstr>
      <vt:lpstr>Instrument Science White Paper</vt:lpstr>
      <vt:lpstr>White Paper Structure</vt:lpstr>
      <vt:lpstr>List of Technologies for Survey</vt:lpstr>
      <vt:lpstr>Example of Survey Text</vt:lpstr>
      <vt:lpstr>White Paper Writing Workshop</vt:lpstr>
      <vt:lpstr>FWG 4th Open Meeting</vt:lpstr>
      <vt:lpstr>Schedule</vt:lpstr>
      <vt:lpstr>Summary</vt:lpstr>
      <vt:lpstr>Additional Slides</vt:lpstr>
      <vt:lpstr>Instrument Science  White Paper Session</vt:lpstr>
      <vt:lpstr>Scope of FSC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Birefringence</dc:title>
  <dc:creator>yuta</dc:creator>
  <cp:lastModifiedBy>道村　唯太</cp:lastModifiedBy>
  <cp:revision>1787</cp:revision>
  <cp:lastPrinted>2020-11-23T15:01:38Z</cp:lastPrinted>
  <dcterms:created xsi:type="dcterms:W3CDTF">2010-03-08T07:48:03Z</dcterms:created>
  <dcterms:modified xsi:type="dcterms:W3CDTF">2024-08-23T01:08:35Z</dcterms:modified>
</cp:coreProperties>
</file>