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/>
    <p:restoredTop sz="94648"/>
  </p:normalViewPr>
  <p:slideViewPr>
    <p:cSldViewPr snapToGrid="0">
      <p:cViewPr>
        <p:scale>
          <a:sx n="112" d="100"/>
          <a:sy n="112" d="100"/>
        </p:scale>
        <p:origin x="1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C416-FE9F-F147-A770-DC44BD6DDC2D}" type="datetimeFigureOut">
              <a:rPr lang="en-US" smtClean="0"/>
              <a:t>6/7/24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664F-9DDF-1045-B3E6-40CE0C74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1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C416-FE9F-F147-A770-DC44BD6DDC2D}" type="datetimeFigureOut">
              <a:rPr lang="en-US" smtClean="0"/>
              <a:t>6/7/24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664F-9DDF-1045-B3E6-40CE0C74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2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C416-FE9F-F147-A770-DC44BD6DDC2D}" type="datetimeFigureOut">
              <a:rPr lang="en-US" smtClean="0"/>
              <a:t>6/7/24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664F-9DDF-1045-B3E6-40CE0C74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7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C416-FE9F-F147-A770-DC44BD6DDC2D}" type="datetimeFigureOut">
              <a:rPr lang="en-US" smtClean="0"/>
              <a:t>6/7/24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664F-9DDF-1045-B3E6-40CE0C74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17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C416-FE9F-F147-A770-DC44BD6DDC2D}" type="datetimeFigureOut">
              <a:rPr lang="en-US" smtClean="0"/>
              <a:t>6/7/24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664F-9DDF-1045-B3E6-40CE0C74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66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C416-FE9F-F147-A770-DC44BD6DDC2D}" type="datetimeFigureOut">
              <a:rPr lang="en-US" smtClean="0"/>
              <a:t>6/7/24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664F-9DDF-1045-B3E6-40CE0C74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82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C416-FE9F-F147-A770-DC44BD6DDC2D}" type="datetimeFigureOut">
              <a:rPr lang="en-US" smtClean="0"/>
              <a:t>6/7/24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664F-9DDF-1045-B3E6-40CE0C74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C416-FE9F-F147-A770-DC44BD6DDC2D}" type="datetimeFigureOut">
              <a:rPr lang="en-US" smtClean="0"/>
              <a:t>6/7/24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664F-9DDF-1045-B3E6-40CE0C74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7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C416-FE9F-F147-A770-DC44BD6DDC2D}" type="datetimeFigureOut">
              <a:rPr lang="en-US" smtClean="0"/>
              <a:t>6/7/24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664F-9DDF-1045-B3E6-40CE0C74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9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C416-FE9F-F147-A770-DC44BD6DDC2D}" type="datetimeFigureOut">
              <a:rPr lang="en-US" smtClean="0"/>
              <a:t>6/7/24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664F-9DDF-1045-B3E6-40CE0C74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0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C416-FE9F-F147-A770-DC44BD6DDC2D}" type="datetimeFigureOut">
              <a:rPr lang="en-US" smtClean="0"/>
              <a:t>6/7/24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664F-9DDF-1045-B3E6-40CE0C74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0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AC416-FE9F-F147-A770-DC44BD6DDC2D}" type="datetimeFigureOut">
              <a:rPr lang="en-US" smtClean="0"/>
              <a:t>6/7/24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3664F-9DDF-1045-B3E6-40CE0C74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0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29FB49-AC59-39A1-35B9-5AF6870515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7220" y="905193"/>
            <a:ext cx="9018270" cy="2066692"/>
          </a:xfrm>
        </p:spPr>
        <p:txBody>
          <a:bodyPr anchor="ctr">
            <a:normAutofit/>
          </a:bodyPr>
          <a:lstStyle/>
          <a:p>
            <a:r>
              <a:rPr lang="en-US" sz="3600" dirty="0">
                <a:latin typeface="MS PGothic" panose="020B0600070205080204" pitchFamily="34" charset="-128"/>
                <a:ea typeface="MS PGothic" panose="020B0600070205080204" pitchFamily="34" charset="-128"/>
              </a:rPr>
              <a:t>Proposal for modification of pumping unit between OMMT and OMC </a:t>
            </a:r>
            <a:br>
              <a:rPr lang="en-US" sz="3600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en-US" sz="3600" dirty="0">
                <a:latin typeface="MS PGothic" panose="020B0600070205080204" pitchFamily="34" charset="-128"/>
                <a:ea typeface="MS PGothic" panose="020B0600070205080204" pitchFamily="34" charset="-128"/>
              </a:rPr>
              <a:t>- prevention of vibration from vacuum pumping unit -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5418AF7-C24A-8DCC-0C75-F86A5FB217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6569" y="3668944"/>
            <a:ext cx="3292862" cy="1451695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MS PGothic" panose="020B0600070205080204" pitchFamily="34" charset="-128"/>
                <a:ea typeface="MS PGothic" panose="020B0600070205080204" pitchFamily="34" charset="-128"/>
              </a:rPr>
              <a:t>N. Kimura (ICRR)</a:t>
            </a:r>
          </a:p>
          <a:p>
            <a:r>
              <a:rPr lang="en-US" dirty="0">
                <a:latin typeface="MS PGothic" panose="020B0600070205080204" pitchFamily="34" charset="-128"/>
                <a:ea typeface="MS PGothic" panose="020B0600070205080204" pitchFamily="34" charset="-128"/>
              </a:rPr>
              <a:t>2024/June/7</a:t>
            </a:r>
          </a:p>
        </p:txBody>
      </p:sp>
    </p:spTree>
    <p:extLst>
      <p:ext uri="{BB962C8B-B14F-4D97-AF65-F5344CB8AC3E}">
        <p14:creationId xmlns:p14="http://schemas.microsoft.com/office/powerpoint/2010/main" val="1381102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D7278E-35FC-1D0F-C5CD-D48B402CB1D2}"/>
              </a:ext>
            </a:extLst>
          </p:cNvPr>
          <p:cNvSpPr txBox="1">
            <a:spLocks/>
          </p:cNvSpPr>
          <p:nvPr/>
        </p:nvSpPr>
        <p:spPr>
          <a:xfrm>
            <a:off x="591113" y="226128"/>
            <a:ext cx="8723774" cy="971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Current setup of pumping units between SRM and OMMT-OMC</a:t>
            </a: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70F865CD-F9E3-053F-3242-BA94333F8B3F}"/>
              </a:ext>
            </a:extLst>
          </p:cNvPr>
          <p:cNvSpPr/>
          <p:nvPr/>
        </p:nvSpPr>
        <p:spPr>
          <a:xfrm>
            <a:off x="1853564" y="1714976"/>
            <a:ext cx="1223010" cy="117729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0D5B5E56-2C4C-8DFE-E491-186F6684E929}"/>
              </a:ext>
            </a:extLst>
          </p:cNvPr>
          <p:cNvGrpSpPr/>
          <p:nvPr/>
        </p:nvGrpSpPr>
        <p:grpSpPr>
          <a:xfrm rot="5400000">
            <a:off x="262890" y="2137410"/>
            <a:ext cx="593408" cy="571500"/>
            <a:chOff x="502920" y="2526030"/>
            <a:chExt cx="593408" cy="571500"/>
          </a:xfrm>
          <a:solidFill>
            <a:schemeClr val="bg1"/>
          </a:solidFill>
        </p:grpSpPr>
        <p:sp>
          <p:nvSpPr>
            <p:cNvPr id="4" name="三角形 3">
              <a:extLst>
                <a:ext uri="{FF2B5EF4-FFF2-40B4-BE49-F238E27FC236}">
                  <a16:creationId xmlns:a16="http://schemas.microsoft.com/office/drawing/2014/main" id="{3E80A084-A63A-7838-8B05-85570678ED87}"/>
                </a:ext>
              </a:extLst>
            </p:cNvPr>
            <p:cNvSpPr/>
            <p:nvPr/>
          </p:nvSpPr>
          <p:spPr>
            <a:xfrm>
              <a:off x="502920" y="2811780"/>
              <a:ext cx="354330" cy="285750"/>
            </a:xfrm>
            <a:prstGeom prst="triangl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三角形 4">
              <a:extLst>
                <a:ext uri="{FF2B5EF4-FFF2-40B4-BE49-F238E27FC236}">
                  <a16:creationId xmlns:a16="http://schemas.microsoft.com/office/drawing/2014/main" id="{A3B4FB3C-9CD6-08EA-13E2-9CEF799D977A}"/>
                </a:ext>
              </a:extLst>
            </p:cNvPr>
            <p:cNvSpPr/>
            <p:nvPr/>
          </p:nvSpPr>
          <p:spPr>
            <a:xfrm rot="10800000">
              <a:off x="502920" y="2526030"/>
              <a:ext cx="354330" cy="285750"/>
            </a:xfrm>
            <a:prstGeom prst="triangl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59C5E479-EFA8-0DDB-B300-1CDB25BFC6BA}"/>
                </a:ext>
              </a:extLst>
            </p:cNvPr>
            <p:cNvCxnSpPr>
              <a:stCxn id="5" idx="0"/>
            </p:cNvCxnSpPr>
            <p:nvPr/>
          </p:nvCxnSpPr>
          <p:spPr>
            <a:xfrm>
              <a:off x="680085" y="2811780"/>
              <a:ext cx="405765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63FE162A-53CD-E1D4-7CB0-0BD11BE1321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85850" y="2559367"/>
              <a:ext cx="10478" cy="504825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角丸四角形 16">
            <a:extLst>
              <a:ext uri="{FF2B5EF4-FFF2-40B4-BE49-F238E27FC236}">
                <a16:creationId xmlns:a16="http://schemas.microsoft.com/office/drawing/2014/main" id="{0F9E1CD0-DC99-FFF6-C120-6AD96B393BFE}"/>
              </a:ext>
            </a:extLst>
          </p:cNvPr>
          <p:cNvSpPr/>
          <p:nvPr/>
        </p:nvSpPr>
        <p:spPr>
          <a:xfrm>
            <a:off x="4873936" y="1704498"/>
            <a:ext cx="1223010" cy="117729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CBEF856F-21EC-D32C-6254-6A6538D99113}"/>
              </a:ext>
            </a:extLst>
          </p:cNvPr>
          <p:cNvSpPr/>
          <p:nvPr/>
        </p:nvSpPr>
        <p:spPr>
          <a:xfrm>
            <a:off x="7627144" y="1704498"/>
            <a:ext cx="1223010" cy="117729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9AA39D39-709D-1E7D-8D96-9B702134A6ED}"/>
              </a:ext>
            </a:extLst>
          </p:cNvPr>
          <p:cNvCxnSpPr>
            <a:stCxn id="5" idx="3"/>
            <a:endCxn id="3" idx="1"/>
          </p:cNvCxnSpPr>
          <p:nvPr/>
        </p:nvCxnSpPr>
        <p:spPr>
          <a:xfrm>
            <a:off x="845344" y="2303621"/>
            <a:ext cx="10082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1FFCA16F-DDD6-9AB1-A1C2-B22DAA503845}"/>
              </a:ext>
            </a:extLst>
          </p:cNvPr>
          <p:cNvCxnSpPr>
            <a:cxnSpLocks/>
            <a:endCxn id="17" idx="1"/>
          </p:cNvCxnSpPr>
          <p:nvPr/>
        </p:nvCxnSpPr>
        <p:spPr>
          <a:xfrm flipV="1">
            <a:off x="3076574" y="2293143"/>
            <a:ext cx="1797362" cy="104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22FF4910-D43A-5CE1-C079-01CF8BBBB492}"/>
              </a:ext>
            </a:extLst>
          </p:cNvPr>
          <p:cNvGrpSpPr/>
          <p:nvPr/>
        </p:nvGrpSpPr>
        <p:grpSpPr>
          <a:xfrm rot="5400000">
            <a:off x="3821426" y="2126932"/>
            <a:ext cx="593408" cy="571500"/>
            <a:chOff x="502920" y="2526030"/>
            <a:chExt cx="593408" cy="571500"/>
          </a:xfrm>
          <a:solidFill>
            <a:schemeClr val="bg1"/>
          </a:solidFill>
        </p:grpSpPr>
        <p:sp>
          <p:nvSpPr>
            <p:cNvPr id="13" name="三角形 12">
              <a:extLst>
                <a:ext uri="{FF2B5EF4-FFF2-40B4-BE49-F238E27FC236}">
                  <a16:creationId xmlns:a16="http://schemas.microsoft.com/office/drawing/2014/main" id="{12A54629-2367-13CD-9690-2BCC6C530777}"/>
                </a:ext>
              </a:extLst>
            </p:cNvPr>
            <p:cNvSpPr/>
            <p:nvPr/>
          </p:nvSpPr>
          <p:spPr>
            <a:xfrm>
              <a:off x="502920" y="2811780"/>
              <a:ext cx="354330" cy="285750"/>
            </a:xfrm>
            <a:prstGeom prst="triangl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三角形 13">
              <a:extLst>
                <a:ext uri="{FF2B5EF4-FFF2-40B4-BE49-F238E27FC236}">
                  <a16:creationId xmlns:a16="http://schemas.microsoft.com/office/drawing/2014/main" id="{032FDED6-36AF-A96A-2F05-244271502A89}"/>
                </a:ext>
              </a:extLst>
            </p:cNvPr>
            <p:cNvSpPr/>
            <p:nvPr/>
          </p:nvSpPr>
          <p:spPr>
            <a:xfrm rot="10800000">
              <a:off x="502920" y="2526030"/>
              <a:ext cx="354330" cy="285750"/>
            </a:xfrm>
            <a:prstGeom prst="triangl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AC695F4F-8E40-AE2E-5FD2-59024C3D6483}"/>
                </a:ext>
              </a:extLst>
            </p:cNvPr>
            <p:cNvCxnSpPr>
              <a:stCxn id="14" idx="0"/>
            </p:cNvCxnSpPr>
            <p:nvPr/>
          </p:nvCxnSpPr>
          <p:spPr>
            <a:xfrm>
              <a:off x="680085" y="2811780"/>
              <a:ext cx="405765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FB9EAE60-6F9D-F9A7-F989-6B6C233C3F7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85850" y="2559367"/>
              <a:ext cx="10478" cy="504825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B85B567A-E43B-A1A7-6465-A72CE79C9EDD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6096946" y="2293143"/>
            <a:ext cx="1530198" cy="157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055530A4-891D-0197-59D3-51C82484A2FE}"/>
              </a:ext>
            </a:extLst>
          </p:cNvPr>
          <p:cNvSpPr txBox="1"/>
          <p:nvPr/>
        </p:nvSpPr>
        <p:spPr>
          <a:xfrm>
            <a:off x="2003108" y="2047250"/>
            <a:ext cx="923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SRM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223AF48-C457-686E-DEA5-AAAE4EDF627D}"/>
              </a:ext>
            </a:extLst>
          </p:cNvPr>
          <p:cNvSpPr txBox="1"/>
          <p:nvPr/>
        </p:nvSpPr>
        <p:spPr>
          <a:xfrm>
            <a:off x="4870639" y="2036772"/>
            <a:ext cx="1205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OMMT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7B189C4B-3E22-5218-DA67-62D1E1677181}"/>
              </a:ext>
            </a:extLst>
          </p:cNvPr>
          <p:cNvSpPr txBox="1"/>
          <p:nvPr/>
        </p:nvSpPr>
        <p:spPr>
          <a:xfrm>
            <a:off x="7823374" y="2050434"/>
            <a:ext cx="916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OMC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4CA52EC5-E76C-AA6E-D177-59B6E45AD9B6}"/>
              </a:ext>
            </a:extLst>
          </p:cNvPr>
          <p:cNvCxnSpPr>
            <a:cxnSpLocks/>
          </p:cNvCxnSpPr>
          <p:nvPr/>
        </p:nvCxnSpPr>
        <p:spPr>
          <a:xfrm flipV="1">
            <a:off x="6753850" y="2719246"/>
            <a:ext cx="0" cy="14704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4FBFC1E0-4B6A-2DC7-1988-13BA84A6274D}"/>
              </a:ext>
            </a:extLst>
          </p:cNvPr>
          <p:cNvGrpSpPr/>
          <p:nvPr/>
        </p:nvGrpSpPr>
        <p:grpSpPr>
          <a:xfrm rot="10800000">
            <a:off x="6337607" y="2842357"/>
            <a:ext cx="593408" cy="571500"/>
            <a:chOff x="502920" y="2526030"/>
            <a:chExt cx="593408" cy="571500"/>
          </a:xfrm>
          <a:solidFill>
            <a:schemeClr val="bg1"/>
          </a:solidFill>
        </p:grpSpPr>
        <p:sp>
          <p:nvSpPr>
            <p:cNvPr id="26" name="三角形 25">
              <a:extLst>
                <a:ext uri="{FF2B5EF4-FFF2-40B4-BE49-F238E27FC236}">
                  <a16:creationId xmlns:a16="http://schemas.microsoft.com/office/drawing/2014/main" id="{F2AE07F2-7C87-B3B5-A4AC-01C7A61CDDAC}"/>
                </a:ext>
              </a:extLst>
            </p:cNvPr>
            <p:cNvSpPr/>
            <p:nvPr/>
          </p:nvSpPr>
          <p:spPr>
            <a:xfrm>
              <a:off x="502920" y="2811780"/>
              <a:ext cx="354330" cy="285750"/>
            </a:xfrm>
            <a:prstGeom prst="triangl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三角形 26">
              <a:extLst>
                <a:ext uri="{FF2B5EF4-FFF2-40B4-BE49-F238E27FC236}">
                  <a16:creationId xmlns:a16="http://schemas.microsoft.com/office/drawing/2014/main" id="{0D7D305F-EB07-9B42-F118-0F7EB3333F25}"/>
                </a:ext>
              </a:extLst>
            </p:cNvPr>
            <p:cNvSpPr/>
            <p:nvPr/>
          </p:nvSpPr>
          <p:spPr>
            <a:xfrm rot="10800000">
              <a:off x="502920" y="2526030"/>
              <a:ext cx="354330" cy="285750"/>
            </a:xfrm>
            <a:prstGeom prst="triangl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E165D062-54F9-8E5D-9C30-235602A3156F}"/>
                </a:ext>
              </a:extLst>
            </p:cNvPr>
            <p:cNvCxnSpPr>
              <a:stCxn id="27" idx="0"/>
            </p:cNvCxnSpPr>
            <p:nvPr/>
          </p:nvCxnSpPr>
          <p:spPr>
            <a:xfrm>
              <a:off x="680085" y="2811780"/>
              <a:ext cx="405765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57C3EBCF-363A-A235-ED7F-421B5EC2E5A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85850" y="2559367"/>
              <a:ext cx="10478" cy="504825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A2057E4D-C419-F7EF-5B18-DD1EDD832D86}"/>
              </a:ext>
            </a:extLst>
          </p:cNvPr>
          <p:cNvCxnSpPr>
            <a:cxnSpLocks/>
          </p:cNvCxnSpPr>
          <p:nvPr/>
        </p:nvCxnSpPr>
        <p:spPr>
          <a:xfrm flipV="1">
            <a:off x="6170930" y="4170143"/>
            <a:ext cx="1504938" cy="14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F25ECC65-4FCD-867A-6718-D013A98A5A97}"/>
              </a:ext>
            </a:extLst>
          </p:cNvPr>
          <p:cNvGrpSpPr/>
          <p:nvPr/>
        </p:nvGrpSpPr>
        <p:grpSpPr>
          <a:xfrm rot="5400000">
            <a:off x="6920061" y="3993456"/>
            <a:ext cx="593408" cy="571500"/>
            <a:chOff x="502920" y="2526030"/>
            <a:chExt cx="593408" cy="571500"/>
          </a:xfrm>
          <a:solidFill>
            <a:schemeClr val="bg1"/>
          </a:solidFill>
        </p:grpSpPr>
        <p:sp>
          <p:nvSpPr>
            <p:cNvPr id="34" name="三角形 33">
              <a:extLst>
                <a:ext uri="{FF2B5EF4-FFF2-40B4-BE49-F238E27FC236}">
                  <a16:creationId xmlns:a16="http://schemas.microsoft.com/office/drawing/2014/main" id="{D6212513-8BBE-80BE-0473-C58CFF5E44BC}"/>
                </a:ext>
              </a:extLst>
            </p:cNvPr>
            <p:cNvSpPr/>
            <p:nvPr/>
          </p:nvSpPr>
          <p:spPr>
            <a:xfrm>
              <a:off x="502920" y="2811780"/>
              <a:ext cx="354330" cy="285750"/>
            </a:xfrm>
            <a:prstGeom prst="triangl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三角形 34">
              <a:extLst>
                <a:ext uri="{FF2B5EF4-FFF2-40B4-BE49-F238E27FC236}">
                  <a16:creationId xmlns:a16="http://schemas.microsoft.com/office/drawing/2014/main" id="{2120C890-276F-D598-2122-C6939CCAE1C0}"/>
                </a:ext>
              </a:extLst>
            </p:cNvPr>
            <p:cNvSpPr/>
            <p:nvPr/>
          </p:nvSpPr>
          <p:spPr>
            <a:xfrm rot="10800000">
              <a:off x="502920" y="2526030"/>
              <a:ext cx="354330" cy="285750"/>
            </a:xfrm>
            <a:prstGeom prst="triangl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3277FF42-0DF0-FE1B-FA4D-EF9A90EF8D44}"/>
                </a:ext>
              </a:extLst>
            </p:cNvPr>
            <p:cNvCxnSpPr>
              <a:stCxn id="35" idx="0"/>
            </p:cNvCxnSpPr>
            <p:nvPr/>
          </p:nvCxnSpPr>
          <p:spPr>
            <a:xfrm>
              <a:off x="680085" y="2811780"/>
              <a:ext cx="405765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5A39C5D9-7D1B-CE7A-3C1F-9E9067DB5B1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85850" y="2559367"/>
              <a:ext cx="10478" cy="504825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角丸四角形 39">
            <a:extLst>
              <a:ext uri="{FF2B5EF4-FFF2-40B4-BE49-F238E27FC236}">
                <a16:creationId xmlns:a16="http://schemas.microsoft.com/office/drawing/2014/main" id="{80F0E3B6-3CD0-FD4A-6A09-E23BB7D1A5DF}"/>
              </a:ext>
            </a:extLst>
          </p:cNvPr>
          <p:cNvSpPr/>
          <p:nvPr/>
        </p:nvSpPr>
        <p:spPr>
          <a:xfrm>
            <a:off x="7690139" y="3874870"/>
            <a:ext cx="745814" cy="619122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23DDCD18-0DD7-36D9-0ED7-3F931A06236F}"/>
              </a:ext>
            </a:extLst>
          </p:cNvPr>
          <p:cNvSpPr/>
          <p:nvPr/>
        </p:nvSpPr>
        <p:spPr>
          <a:xfrm>
            <a:off x="5642266" y="3874870"/>
            <a:ext cx="745814" cy="61912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E483D2D6-11EE-E8C5-9E58-21B789505D41}"/>
              </a:ext>
            </a:extLst>
          </p:cNvPr>
          <p:cNvCxnSpPr>
            <a:cxnSpLocks/>
          </p:cNvCxnSpPr>
          <p:nvPr/>
        </p:nvCxnSpPr>
        <p:spPr>
          <a:xfrm flipV="1">
            <a:off x="8043986" y="4493992"/>
            <a:ext cx="0" cy="4271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角丸四角形 43">
            <a:extLst>
              <a:ext uri="{FF2B5EF4-FFF2-40B4-BE49-F238E27FC236}">
                <a16:creationId xmlns:a16="http://schemas.microsoft.com/office/drawing/2014/main" id="{470586F2-6A20-16E0-EDFA-430BC876B45B}"/>
              </a:ext>
            </a:extLst>
          </p:cNvPr>
          <p:cNvSpPr/>
          <p:nvPr/>
        </p:nvSpPr>
        <p:spPr>
          <a:xfrm>
            <a:off x="7690139" y="4921189"/>
            <a:ext cx="745814" cy="619122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D9B65E15-B96E-F8C5-E268-11D8B7614E7A}"/>
              </a:ext>
            </a:extLst>
          </p:cNvPr>
          <p:cNvCxnSpPr>
            <a:cxnSpLocks/>
          </p:cNvCxnSpPr>
          <p:nvPr/>
        </p:nvCxnSpPr>
        <p:spPr>
          <a:xfrm>
            <a:off x="6753850" y="3675319"/>
            <a:ext cx="4353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円/楕円 47">
            <a:extLst>
              <a:ext uri="{FF2B5EF4-FFF2-40B4-BE49-F238E27FC236}">
                <a16:creationId xmlns:a16="http://schemas.microsoft.com/office/drawing/2014/main" id="{4CFC87BB-50F0-529B-8476-88931BFF0E51}"/>
              </a:ext>
            </a:extLst>
          </p:cNvPr>
          <p:cNvSpPr/>
          <p:nvPr/>
        </p:nvSpPr>
        <p:spPr>
          <a:xfrm>
            <a:off x="7043916" y="3435289"/>
            <a:ext cx="458599" cy="4652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A130291-37FC-013A-CAF2-3CE6C1F14858}"/>
              </a:ext>
            </a:extLst>
          </p:cNvPr>
          <p:cNvSpPr txBox="1"/>
          <p:nvPr/>
        </p:nvSpPr>
        <p:spPr>
          <a:xfrm>
            <a:off x="7740651" y="4003312"/>
            <a:ext cx="61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TMP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4C475168-7192-E102-C503-B1D26F0C0649}"/>
              </a:ext>
            </a:extLst>
          </p:cNvPr>
          <p:cNvSpPr txBox="1"/>
          <p:nvPr/>
        </p:nvSpPr>
        <p:spPr>
          <a:xfrm>
            <a:off x="5655102" y="3871533"/>
            <a:ext cx="83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Ion</a:t>
            </a:r>
          </a:p>
          <a:p>
            <a:r>
              <a:rPr lang="en-US" dirty="0"/>
              <a:t>Pump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6610F3E-19C0-598B-ACD1-892DD0F8DF43}"/>
              </a:ext>
            </a:extLst>
          </p:cNvPr>
          <p:cNvSpPr txBox="1"/>
          <p:nvPr/>
        </p:nvSpPr>
        <p:spPr>
          <a:xfrm>
            <a:off x="7690139" y="4921189"/>
            <a:ext cx="83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Dry-</a:t>
            </a:r>
          </a:p>
          <a:p>
            <a:r>
              <a:rPr lang="en-US" dirty="0"/>
              <a:t>Pump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54E31C8D-EB6C-A47B-B711-C9F21266FAE9}"/>
              </a:ext>
            </a:extLst>
          </p:cNvPr>
          <p:cNvSpPr txBox="1"/>
          <p:nvPr/>
        </p:nvSpPr>
        <p:spPr>
          <a:xfrm>
            <a:off x="7101035" y="3396236"/>
            <a:ext cx="411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</a:t>
            </a:r>
          </a:p>
        </p:txBody>
      </p: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EE9CE47F-6D1B-69E3-116C-D7DF2A4AF693}"/>
              </a:ext>
            </a:extLst>
          </p:cNvPr>
          <p:cNvCxnSpPr>
            <a:cxnSpLocks/>
          </p:cNvCxnSpPr>
          <p:nvPr/>
        </p:nvCxnSpPr>
        <p:spPr>
          <a:xfrm>
            <a:off x="6556702" y="2719246"/>
            <a:ext cx="4353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D4A44350-78FD-60FD-D88B-21EC9F519E0C}"/>
              </a:ext>
            </a:extLst>
          </p:cNvPr>
          <p:cNvCxnSpPr>
            <a:cxnSpLocks/>
          </p:cNvCxnSpPr>
          <p:nvPr/>
        </p:nvCxnSpPr>
        <p:spPr>
          <a:xfrm>
            <a:off x="6550967" y="2632092"/>
            <a:ext cx="4353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3EF9791E-1EAD-1536-76AA-3C6280D70D63}"/>
              </a:ext>
            </a:extLst>
          </p:cNvPr>
          <p:cNvCxnSpPr>
            <a:cxnSpLocks/>
          </p:cNvCxnSpPr>
          <p:nvPr/>
        </p:nvCxnSpPr>
        <p:spPr>
          <a:xfrm flipH="1" flipV="1">
            <a:off x="6743490" y="2289353"/>
            <a:ext cx="1460" cy="3400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87339C9C-6664-63AC-630E-6BB5B444E815}"/>
              </a:ext>
            </a:extLst>
          </p:cNvPr>
          <p:cNvGrpSpPr/>
          <p:nvPr/>
        </p:nvGrpSpPr>
        <p:grpSpPr>
          <a:xfrm>
            <a:off x="254039" y="2301001"/>
            <a:ext cx="2882289" cy="3020200"/>
            <a:chOff x="6089306" y="2301001"/>
            <a:chExt cx="2882289" cy="3020200"/>
          </a:xfrm>
        </p:grpSpPr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8B640CDD-5362-9F51-469E-06753A6CFA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00890" y="2301001"/>
              <a:ext cx="0" cy="164234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グループ化 58">
              <a:extLst>
                <a:ext uri="{FF2B5EF4-FFF2-40B4-BE49-F238E27FC236}">
                  <a16:creationId xmlns:a16="http://schemas.microsoft.com/office/drawing/2014/main" id="{F2AE57B1-5B54-3308-4C3C-4BD762716988}"/>
                </a:ext>
              </a:extLst>
            </p:cNvPr>
            <p:cNvGrpSpPr/>
            <p:nvPr/>
          </p:nvGrpSpPr>
          <p:grpSpPr>
            <a:xfrm rot="10800000">
              <a:off x="6784647" y="2596038"/>
              <a:ext cx="593408" cy="571500"/>
              <a:chOff x="502920" y="2526030"/>
              <a:chExt cx="593408" cy="571500"/>
            </a:xfrm>
            <a:solidFill>
              <a:schemeClr val="bg1"/>
            </a:solidFill>
          </p:grpSpPr>
          <p:sp>
            <p:nvSpPr>
              <p:cNvPr id="76" name="三角形 75">
                <a:extLst>
                  <a:ext uri="{FF2B5EF4-FFF2-40B4-BE49-F238E27FC236}">
                    <a16:creationId xmlns:a16="http://schemas.microsoft.com/office/drawing/2014/main" id="{635B7910-828C-183D-1F72-AE3F498CDB18}"/>
                  </a:ext>
                </a:extLst>
              </p:cNvPr>
              <p:cNvSpPr/>
              <p:nvPr/>
            </p:nvSpPr>
            <p:spPr>
              <a:xfrm>
                <a:off x="502920" y="2811780"/>
                <a:ext cx="354330" cy="285750"/>
              </a:xfrm>
              <a:prstGeom prst="triangl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三角形 76">
                <a:extLst>
                  <a:ext uri="{FF2B5EF4-FFF2-40B4-BE49-F238E27FC236}">
                    <a16:creationId xmlns:a16="http://schemas.microsoft.com/office/drawing/2014/main" id="{1151EA2C-AB78-96FD-1803-93746585B3B2}"/>
                  </a:ext>
                </a:extLst>
              </p:cNvPr>
              <p:cNvSpPr/>
              <p:nvPr/>
            </p:nvSpPr>
            <p:spPr>
              <a:xfrm rot="10800000">
                <a:off x="502920" y="2526030"/>
                <a:ext cx="354330" cy="285750"/>
              </a:xfrm>
              <a:prstGeom prst="triangl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直線コネクタ 77">
                <a:extLst>
                  <a:ext uri="{FF2B5EF4-FFF2-40B4-BE49-F238E27FC236}">
                    <a16:creationId xmlns:a16="http://schemas.microsoft.com/office/drawing/2014/main" id="{96878837-6F50-E92F-0F58-5FF72BC15F15}"/>
                  </a:ext>
                </a:extLst>
              </p:cNvPr>
              <p:cNvCxnSpPr>
                <a:stCxn id="77" idx="0"/>
              </p:cNvCxnSpPr>
              <p:nvPr/>
            </p:nvCxnSpPr>
            <p:spPr>
              <a:xfrm>
                <a:off x="680085" y="2811780"/>
                <a:ext cx="405765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>
                <a:extLst>
                  <a:ext uri="{FF2B5EF4-FFF2-40B4-BE49-F238E27FC236}">
                    <a16:creationId xmlns:a16="http://schemas.microsoft.com/office/drawing/2014/main" id="{FD444133-43A1-30B8-9F94-349012A75F0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85850" y="2559367"/>
                <a:ext cx="10478" cy="504825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CC38E1CD-DDB2-4A60-73D1-FDB9E4003E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17970" y="3923824"/>
              <a:ext cx="1504938" cy="142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2FFC2588-CECD-9D64-1AA4-5D31B0753827}"/>
                </a:ext>
              </a:extLst>
            </p:cNvPr>
            <p:cNvGrpSpPr/>
            <p:nvPr/>
          </p:nvGrpSpPr>
          <p:grpSpPr>
            <a:xfrm rot="5400000">
              <a:off x="7367101" y="3747137"/>
              <a:ext cx="593408" cy="571500"/>
              <a:chOff x="502920" y="2526030"/>
              <a:chExt cx="593408" cy="571500"/>
            </a:xfrm>
            <a:solidFill>
              <a:schemeClr val="bg1"/>
            </a:solidFill>
          </p:grpSpPr>
          <p:sp>
            <p:nvSpPr>
              <p:cNvPr id="72" name="三角形 71">
                <a:extLst>
                  <a:ext uri="{FF2B5EF4-FFF2-40B4-BE49-F238E27FC236}">
                    <a16:creationId xmlns:a16="http://schemas.microsoft.com/office/drawing/2014/main" id="{3A25707F-3E75-61BD-B7E8-695188F385C3}"/>
                  </a:ext>
                </a:extLst>
              </p:cNvPr>
              <p:cNvSpPr/>
              <p:nvPr/>
            </p:nvSpPr>
            <p:spPr>
              <a:xfrm>
                <a:off x="502920" y="2811780"/>
                <a:ext cx="354330" cy="285750"/>
              </a:xfrm>
              <a:prstGeom prst="triangl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三角形 72">
                <a:extLst>
                  <a:ext uri="{FF2B5EF4-FFF2-40B4-BE49-F238E27FC236}">
                    <a16:creationId xmlns:a16="http://schemas.microsoft.com/office/drawing/2014/main" id="{00BDAB36-405D-1CE6-C828-E25EC0DE7EE7}"/>
                  </a:ext>
                </a:extLst>
              </p:cNvPr>
              <p:cNvSpPr/>
              <p:nvPr/>
            </p:nvSpPr>
            <p:spPr>
              <a:xfrm rot="10800000">
                <a:off x="502920" y="2526030"/>
                <a:ext cx="354330" cy="285750"/>
              </a:xfrm>
              <a:prstGeom prst="triangl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4" name="直線コネクタ 73">
                <a:extLst>
                  <a:ext uri="{FF2B5EF4-FFF2-40B4-BE49-F238E27FC236}">
                    <a16:creationId xmlns:a16="http://schemas.microsoft.com/office/drawing/2014/main" id="{A9E8EE5D-64DE-0214-2198-6D7F413F74A3}"/>
                  </a:ext>
                </a:extLst>
              </p:cNvPr>
              <p:cNvCxnSpPr>
                <a:stCxn id="73" idx="0"/>
              </p:cNvCxnSpPr>
              <p:nvPr/>
            </p:nvCxnSpPr>
            <p:spPr>
              <a:xfrm>
                <a:off x="680085" y="2811780"/>
                <a:ext cx="405765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コネクタ 74">
                <a:extLst>
                  <a:ext uri="{FF2B5EF4-FFF2-40B4-BE49-F238E27FC236}">
                    <a16:creationId xmlns:a16="http://schemas.microsoft.com/office/drawing/2014/main" id="{FF3223FD-EF70-4F2D-C68E-8F77EE44093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85850" y="2559367"/>
                <a:ext cx="10478" cy="504825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角丸四角形 61">
              <a:extLst>
                <a:ext uri="{FF2B5EF4-FFF2-40B4-BE49-F238E27FC236}">
                  <a16:creationId xmlns:a16="http://schemas.microsoft.com/office/drawing/2014/main" id="{AA802121-D7C0-B889-287E-0151F2355D4D}"/>
                </a:ext>
              </a:extLst>
            </p:cNvPr>
            <p:cNvSpPr/>
            <p:nvPr/>
          </p:nvSpPr>
          <p:spPr>
            <a:xfrm>
              <a:off x="8137179" y="3628551"/>
              <a:ext cx="745814" cy="619122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角丸四角形 62">
              <a:extLst>
                <a:ext uri="{FF2B5EF4-FFF2-40B4-BE49-F238E27FC236}">
                  <a16:creationId xmlns:a16="http://schemas.microsoft.com/office/drawing/2014/main" id="{15A8D17B-82DA-E372-6706-2052016B06FA}"/>
                </a:ext>
              </a:extLst>
            </p:cNvPr>
            <p:cNvSpPr/>
            <p:nvPr/>
          </p:nvSpPr>
          <p:spPr>
            <a:xfrm>
              <a:off x="6089306" y="3628551"/>
              <a:ext cx="745814" cy="61912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CD52F915-6047-253E-0AC1-8419C7FAD2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91026" y="4247673"/>
              <a:ext cx="0" cy="42719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角丸四角形 64">
              <a:extLst>
                <a:ext uri="{FF2B5EF4-FFF2-40B4-BE49-F238E27FC236}">
                  <a16:creationId xmlns:a16="http://schemas.microsoft.com/office/drawing/2014/main" id="{FE37E242-CEDA-B298-4F95-89FD57B46024}"/>
                </a:ext>
              </a:extLst>
            </p:cNvPr>
            <p:cNvSpPr/>
            <p:nvPr/>
          </p:nvSpPr>
          <p:spPr>
            <a:xfrm>
              <a:off x="8137179" y="4674870"/>
              <a:ext cx="745814" cy="619122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65A60E6C-B613-C264-4666-E02AE7CA0426}"/>
                </a:ext>
              </a:extLst>
            </p:cNvPr>
            <p:cNvCxnSpPr>
              <a:cxnSpLocks/>
            </p:cNvCxnSpPr>
            <p:nvPr/>
          </p:nvCxnSpPr>
          <p:spPr>
            <a:xfrm>
              <a:off x="7200890" y="3429000"/>
              <a:ext cx="43532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円/楕円 66">
              <a:extLst>
                <a:ext uri="{FF2B5EF4-FFF2-40B4-BE49-F238E27FC236}">
                  <a16:creationId xmlns:a16="http://schemas.microsoft.com/office/drawing/2014/main" id="{1B92566F-2607-CF86-8D5B-C52F5F412526}"/>
                </a:ext>
              </a:extLst>
            </p:cNvPr>
            <p:cNvSpPr/>
            <p:nvPr/>
          </p:nvSpPr>
          <p:spPr>
            <a:xfrm>
              <a:off x="7490956" y="3188970"/>
              <a:ext cx="458599" cy="46529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7C34ABC9-B578-9518-0AB6-D4A706A51AD0}"/>
                </a:ext>
              </a:extLst>
            </p:cNvPr>
            <p:cNvSpPr txBox="1"/>
            <p:nvPr/>
          </p:nvSpPr>
          <p:spPr>
            <a:xfrm>
              <a:off x="8187691" y="3756993"/>
              <a:ext cx="61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TMP</a:t>
              </a:r>
            </a:p>
          </p:txBody>
        </p:sp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AF0EABE3-A931-DC29-1A68-205F656F11E2}"/>
                </a:ext>
              </a:extLst>
            </p:cNvPr>
            <p:cNvSpPr txBox="1"/>
            <p:nvPr/>
          </p:nvSpPr>
          <p:spPr>
            <a:xfrm>
              <a:off x="6102142" y="3625214"/>
              <a:ext cx="8344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Ion</a:t>
              </a:r>
            </a:p>
            <a:p>
              <a:r>
                <a:rPr lang="en-US" dirty="0"/>
                <a:t>Pump</a:t>
              </a:r>
            </a:p>
          </p:txBody>
        </p: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EC83A532-D78F-3F49-3AC2-DFD7DB8AF3D5}"/>
                </a:ext>
              </a:extLst>
            </p:cNvPr>
            <p:cNvSpPr txBox="1"/>
            <p:nvPr/>
          </p:nvSpPr>
          <p:spPr>
            <a:xfrm>
              <a:off x="8137179" y="4674870"/>
              <a:ext cx="8344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Dry-</a:t>
              </a:r>
            </a:p>
            <a:p>
              <a:r>
                <a:rPr lang="en-US" dirty="0"/>
                <a:t>Pump</a:t>
              </a:r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2BCC36E4-5202-92DE-9DF4-844E127E3457}"/>
                </a:ext>
              </a:extLst>
            </p:cNvPr>
            <p:cNvSpPr txBox="1"/>
            <p:nvPr/>
          </p:nvSpPr>
          <p:spPr>
            <a:xfrm>
              <a:off x="7548075" y="3149917"/>
              <a:ext cx="4116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P</a:t>
              </a:r>
            </a:p>
          </p:txBody>
        </p:sp>
      </p:grp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E6C0F0F2-8FEE-54F3-9D15-DF0C842F1D39}"/>
              </a:ext>
            </a:extLst>
          </p:cNvPr>
          <p:cNvSpPr txBox="1"/>
          <p:nvPr/>
        </p:nvSpPr>
        <p:spPr>
          <a:xfrm>
            <a:off x="97633" y="1525370"/>
            <a:ext cx="923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GV-1</a:t>
            </a: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19B58964-7C98-B874-780B-599FAA071619}"/>
              </a:ext>
            </a:extLst>
          </p:cNvPr>
          <p:cNvSpPr txBox="1"/>
          <p:nvPr/>
        </p:nvSpPr>
        <p:spPr>
          <a:xfrm>
            <a:off x="3656169" y="1537811"/>
            <a:ext cx="923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GV-2</a:t>
            </a:r>
          </a:p>
        </p:txBody>
      </p:sp>
      <p:sp>
        <p:nvSpPr>
          <p:cNvPr id="82" name="タイトル 1">
            <a:extLst>
              <a:ext uri="{FF2B5EF4-FFF2-40B4-BE49-F238E27FC236}">
                <a16:creationId xmlns:a16="http://schemas.microsoft.com/office/drawing/2014/main" id="{E20ACCC2-77ED-25EC-E9B1-4C2EA727319E}"/>
              </a:ext>
            </a:extLst>
          </p:cNvPr>
          <p:cNvSpPr txBox="1">
            <a:spLocks/>
          </p:cNvSpPr>
          <p:nvPr/>
        </p:nvSpPr>
        <p:spPr>
          <a:xfrm>
            <a:off x="80013" y="5472786"/>
            <a:ext cx="9486894" cy="13394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Feature: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1. Separate pumping units between SRM and OMMT-OMC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2. Capable of returning the pressure between OMMT and OMC to atmospheric pressure (GV-2 closed, with optical window)</a:t>
            </a:r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689590CF-EED4-D96F-89A9-7835320C371E}"/>
              </a:ext>
            </a:extLst>
          </p:cNvPr>
          <p:cNvGrpSpPr/>
          <p:nvPr/>
        </p:nvGrpSpPr>
        <p:grpSpPr>
          <a:xfrm>
            <a:off x="2144523" y="3130611"/>
            <a:ext cx="2266749" cy="523220"/>
            <a:chOff x="2373123" y="3130611"/>
            <a:chExt cx="2266749" cy="523220"/>
          </a:xfrm>
        </p:grpSpPr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C44367FB-DBFF-E6D3-8F3E-FB5457D6B6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73123" y="3405827"/>
              <a:ext cx="1019640" cy="3594"/>
            </a:xfrm>
            <a:prstGeom prst="line">
              <a:avLst/>
            </a:prstGeom>
            <a:ln w="38100">
              <a:solidFill>
                <a:schemeClr val="tx1"/>
              </a:solidFill>
              <a:prstDash val="lgDashDot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7C4B6954-90C6-6AFD-FD96-715D1C18A6C7}"/>
                </a:ext>
              </a:extLst>
            </p:cNvPr>
            <p:cNvSpPr txBox="1"/>
            <p:nvPr/>
          </p:nvSpPr>
          <p:spPr>
            <a:xfrm>
              <a:off x="3427967" y="3130611"/>
              <a:ext cx="1211905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sz="1400" dirty="0"/>
                <a:t>Connection to network</a:t>
              </a:r>
            </a:p>
          </p:txBody>
        </p: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71B8FDEE-A481-BF41-EE3C-CE765424DAEF}"/>
              </a:ext>
            </a:extLst>
          </p:cNvPr>
          <p:cNvGrpSpPr/>
          <p:nvPr/>
        </p:nvGrpSpPr>
        <p:grpSpPr>
          <a:xfrm>
            <a:off x="7469179" y="3363559"/>
            <a:ext cx="2266749" cy="523220"/>
            <a:chOff x="2373123" y="3130611"/>
            <a:chExt cx="2266749" cy="523220"/>
          </a:xfrm>
        </p:grpSpPr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E9B8D767-E25E-7786-B8F7-AA5FEDF4C6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73123" y="3405827"/>
              <a:ext cx="1019640" cy="3594"/>
            </a:xfrm>
            <a:prstGeom prst="line">
              <a:avLst/>
            </a:prstGeom>
            <a:ln w="38100">
              <a:solidFill>
                <a:schemeClr val="tx1"/>
              </a:solidFill>
              <a:prstDash val="lgDashDot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3426F42F-41AC-F512-5A80-225F082259BA}"/>
                </a:ext>
              </a:extLst>
            </p:cNvPr>
            <p:cNvSpPr txBox="1"/>
            <p:nvPr/>
          </p:nvSpPr>
          <p:spPr>
            <a:xfrm>
              <a:off x="3427967" y="3130611"/>
              <a:ext cx="1211905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sz="1400" dirty="0"/>
                <a:t>Connection to network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490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D7278E-35FC-1D0F-C5CD-D48B402CB1D2}"/>
              </a:ext>
            </a:extLst>
          </p:cNvPr>
          <p:cNvSpPr txBox="1">
            <a:spLocks/>
          </p:cNvSpPr>
          <p:nvPr/>
        </p:nvSpPr>
        <p:spPr>
          <a:xfrm>
            <a:off x="411487" y="205415"/>
            <a:ext cx="9402938" cy="971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Plan A: Modification of the pumping unit between SRM and OMMT-OMC </a:t>
            </a:r>
          </a:p>
        </p:txBody>
      </p:sp>
      <p:sp>
        <p:nvSpPr>
          <p:cNvPr id="82" name="タイトル 1">
            <a:extLst>
              <a:ext uri="{FF2B5EF4-FFF2-40B4-BE49-F238E27FC236}">
                <a16:creationId xmlns:a16="http://schemas.microsoft.com/office/drawing/2014/main" id="{E20ACCC2-77ED-25EC-E9B1-4C2EA727319E}"/>
              </a:ext>
            </a:extLst>
          </p:cNvPr>
          <p:cNvSpPr txBox="1">
            <a:spLocks/>
          </p:cNvSpPr>
          <p:nvPr/>
        </p:nvSpPr>
        <p:spPr>
          <a:xfrm>
            <a:off x="85735" y="4509927"/>
            <a:ext cx="9734530" cy="2270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Features: </a:t>
            </a:r>
          </a:p>
          <a:p>
            <a:r>
              <a:rPr 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1. Rough pumping between OMMT and OMC with a dry pump. Achievable pressure 0.1~1Pa</a:t>
            </a:r>
          </a:p>
          <a:p>
            <a:r>
              <a:rPr 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2. Possible to return the pressure between OMMT and OMC to atmospheric pressure</a:t>
            </a:r>
          </a:p>
          <a:p>
            <a:r>
              <a:rPr 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    (GV-2 closed, with optical window)</a:t>
            </a:r>
          </a:p>
          <a:p>
            <a:r>
              <a:rPr 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3. 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Pumping of the high vacuum region between OMMT and OMC is done by </a:t>
            </a:r>
            <a:r>
              <a:rPr lang="en-US" altLang="ja-JP" sz="2400" dirty="0" err="1">
                <a:latin typeface="MS PGothic" panose="020B0600070205080204" pitchFamily="34" charset="-128"/>
                <a:ea typeface="MS PGothic" panose="020B0600070205080204" pitchFamily="34" charset="-128"/>
              </a:rPr>
              <a:t>SRM's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 pumping unit. The pressure achieved is expected to be ~1x10^-4 Pa </a:t>
            </a:r>
          </a:p>
          <a:p>
            <a:r>
              <a:rPr 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4. Time required to switch from dry pump to TMP for pumping between OMMT and OMC: 1~2 days?</a:t>
            </a:r>
          </a:p>
          <a:p>
            <a:r>
              <a:rPr 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5. Remove the dry pump after switching the pumping between OMMT and OMC to TMP.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AC23BBF4-9130-057B-8F8D-D15C60476392}"/>
              </a:ext>
            </a:extLst>
          </p:cNvPr>
          <p:cNvGrpSpPr/>
          <p:nvPr/>
        </p:nvGrpSpPr>
        <p:grpSpPr>
          <a:xfrm>
            <a:off x="1061663" y="1405370"/>
            <a:ext cx="7782674" cy="3033952"/>
            <a:chOff x="502443" y="1091030"/>
            <a:chExt cx="8787441" cy="3768622"/>
          </a:xfrm>
        </p:grpSpPr>
        <p:sp>
          <p:nvSpPr>
            <p:cNvPr id="3" name="角丸四角形 2">
              <a:extLst>
                <a:ext uri="{FF2B5EF4-FFF2-40B4-BE49-F238E27FC236}">
                  <a16:creationId xmlns:a16="http://schemas.microsoft.com/office/drawing/2014/main" id="{70F865CD-F9E3-053F-3242-BA94333F8B3F}"/>
                </a:ext>
              </a:extLst>
            </p:cNvPr>
            <p:cNvSpPr/>
            <p:nvPr/>
          </p:nvSpPr>
          <p:spPr>
            <a:xfrm>
              <a:off x="2258375" y="1280636"/>
              <a:ext cx="1223010" cy="1177290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0D5B5E56-2C4C-8DFE-E491-186F6684E929}"/>
                </a:ext>
              </a:extLst>
            </p:cNvPr>
            <p:cNvGrpSpPr/>
            <p:nvPr/>
          </p:nvGrpSpPr>
          <p:grpSpPr>
            <a:xfrm rot="5400000">
              <a:off x="667701" y="1703070"/>
              <a:ext cx="593408" cy="571500"/>
              <a:chOff x="502920" y="2526030"/>
              <a:chExt cx="593408" cy="571500"/>
            </a:xfrm>
            <a:solidFill>
              <a:schemeClr val="bg1"/>
            </a:solidFill>
          </p:grpSpPr>
          <p:sp>
            <p:nvSpPr>
              <p:cNvPr id="4" name="三角形 3">
                <a:extLst>
                  <a:ext uri="{FF2B5EF4-FFF2-40B4-BE49-F238E27FC236}">
                    <a16:creationId xmlns:a16="http://schemas.microsoft.com/office/drawing/2014/main" id="{3E80A084-A63A-7838-8B05-85570678ED87}"/>
                  </a:ext>
                </a:extLst>
              </p:cNvPr>
              <p:cNvSpPr/>
              <p:nvPr/>
            </p:nvSpPr>
            <p:spPr>
              <a:xfrm>
                <a:off x="502920" y="2811780"/>
                <a:ext cx="354330" cy="285750"/>
              </a:xfrm>
              <a:prstGeom prst="triangl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三角形 4">
                <a:extLst>
                  <a:ext uri="{FF2B5EF4-FFF2-40B4-BE49-F238E27FC236}">
                    <a16:creationId xmlns:a16="http://schemas.microsoft.com/office/drawing/2014/main" id="{A3B4FB3C-9CD6-08EA-13E2-9CEF799D977A}"/>
                  </a:ext>
                </a:extLst>
              </p:cNvPr>
              <p:cNvSpPr/>
              <p:nvPr/>
            </p:nvSpPr>
            <p:spPr>
              <a:xfrm rot="10800000">
                <a:off x="502920" y="2526030"/>
                <a:ext cx="354330" cy="285750"/>
              </a:xfrm>
              <a:prstGeom prst="triangl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直線コネクタ 6">
                <a:extLst>
                  <a:ext uri="{FF2B5EF4-FFF2-40B4-BE49-F238E27FC236}">
                    <a16:creationId xmlns:a16="http://schemas.microsoft.com/office/drawing/2014/main" id="{59C5E479-EFA8-0DDB-B300-1CDB25BFC6BA}"/>
                  </a:ext>
                </a:extLst>
              </p:cNvPr>
              <p:cNvCxnSpPr>
                <a:stCxn id="5" idx="0"/>
              </p:cNvCxnSpPr>
              <p:nvPr/>
            </p:nvCxnSpPr>
            <p:spPr>
              <a:xfrm>
                <a:off x="680085" y="2811780"/>
                <a:ext cx="405765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7">
                <a:extLst>
                  <a:ext uri="{FF2B5EF4-FFF2-40B4-BE49-F238E27FC236}">
                    <a16:creationId xmlns:a16="http://schemas.microsoft.com/office/drawing/2014/main" id="{63FE162A-53CD-E1D4-7CB0-0BD11BE1321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85850" y="2559367"/>
                <a:ext cx="10478" cy="504825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角丸四角形 16">
              <a:extLst>
                <a:ext uri="{FF2B5EF4-FFF2-40B4-BE49-F238E27FC236}">
                  <a16:creationId xmlns:a16="http://schemas.microsoft.com/office/drawing/2014/main" id="{0F9E1CD0-DC99-FFF6-C120-6AD96B393BFE}"/>
                </a:ext>
              </a:extLst>
            </p:cNvPr>
            <p:cNvSpPr/>
            <p:nvPr/>
          </p:nvSpPr>
          <p:spPr>
            <a:xfrm>
              <a:off x="5278747" y="1270158"/>
              <a:ext cx="1223010" cy="1177290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角丸四角形 17">
              <a:extLst>
                <a:ext uri="{FF2B5EF4-FFF2-40B4-BE49-F238E27FC236}">
                  <a16:creationId xmlns:a16="http://schemas.microsoft.com/office/drawing/2014/main" id="{CBEF856F-21EC-D32C-6254-6A6538D99113}"/>
                </a:ext>
              </a:extLst>
            </p:cNvPr>
            <p:cNvSpPr/>
            <p:nvPr/>
          </p:nvSpPr>
          <p:spPr>
            <a:xfrm>
              <a:off x="8031955" y="1270158"/>
              <a:ext cx="1223010" cy="1177290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9AA39D39-709D-1E7D-8D96-9B702134A6ED}"/>
                </a:ext>
              </a:extLst>
            </p:cNvPr>
            <p:cNvCxnSpPr>
              <a:stCxn id="5" idx="3"/>
              <a:endCxn id="3" idx="1"/>
            </p:cNvCxnSpPr>
            <p:nvPr/>
          </p:nvCxnSpPr>
          <p:spPr>
            <a:xfrm>
              <a:off x="1250155" y="1869281"/>
              <a:ext cx="100822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1FFCA16F-DDD6-9AB1-A1C2-B22DAA503845}"/>
                </a:ext>
              </a:extLst>
            </p:cNvPr>
            <p:cNvCxnSpPr>
              <a:cxnSpLocks/>
              <a:endCxn id="17" idx="1"/>
            </p:cNvCxnSpPr>
            <p:nvPr/>
          </p:nvCxnSpPr>
          <p:spPr>
            <a:xfrm flipV="1">
              <a:off x="3481385" y="1858803"/>
              <a:ext cx="1797362" cy="104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22FF4910-D43A-5CE1-C079-01CF8BBBB492}"/>
                </a:ext>
              </a:extLst>
            </p:cNvPr>
            <p:cNvGrpSpPr/>
            <p:nvPr/>
          </p:nvGrpSpPr>
          <p:grpSpPr>
            <a:xfrm rot="5400000">
              <a:off x="4226237" y="1692592"/>
              <a:ext cx="593408" cy="571500"/>
              <a:chOff x="502920" y="2526030"/>
              <a:chExt cx="593408" cy="571500"/>
            </a:xfrm>
            <a:solidFill>
              <a:schemeClr val="bg1"/>
            </a:solidFill>
          </p:grpSpPr>
          <p:sp>
            <p:nvSpPr>
              <p:cNvPr id="13" name="三角形 12">
                <a:extLst>
                  <a:ext uri="{FF2B5EF4-FFF2-40B4-BE49-F238E27FC236}">
                    <a16:creationId xmlns:a16="http://schemas.microsoft.com/office/drawing/2014/main" id="{12A54629-2367-13CD-9690-2BCC6C530777}"/>
                  </a:ext>
                </a:extLst>
              </p:cNvPr>
              <p:cNvSpPr/>
              <p:nvPr/>
            </p:nvSpPr>
            <p:spPr>
              <a:xfrm>
                <a:off x="502920" y="2811780"/>
                <a:ext cx="354330" cy="285750"/>
              </a:xfrm>
              <a:prstGeom prst="triangl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三角形 13">
                <a:extLst>
                  <a:ext uri="{FF2B5EF4-FFF2-40B4-BE49-F238E27FC236}">
                    <a16:creationId xmlns:a16="http://schemas.microsoft.com/office/drawing/2014/main" id="{032FDED6-36AF-A96A-2F05-244271502A89}"/>
                  </a:ext>
                </a:extLst>
              </p:cNvPr>
              <p:cNvSpPr/>
              <p:nvPr/>
            </p:nvSpPr>
            <p:spPr>
              <a:xfrm rot="10800000">
                <a:off x="502920" y="2526030"/>
                <a:ext cx="354330" cy="285750"/>
              </a:xfrm>
              <a:prstGeom prst="triangl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AC695F4F-8E40-AE2E-5FD2-59024C3D6483}"/>
                  </a:ext>
                </a:extLst>
              </p:cNvPr>
              <p:cNvCxnSpPr>
                <a:stCxn id="14" idx="0"/>
              </p:cNvCxnSpPr>
              <p:nvPr/>
            </p:nvCxnSpPr>
            <p:spPr>
              <a:xfrm>
                <a:off x="680085" y="2811780"/>
                <a:ext cx="405765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>
                <a:extLst>
                  <a:ext uri="{FF2B5EF4-FFF2-40B4-BE49-F238E27FC236}">
                    <a16:creationId xmlns:a16="http://schemas.microsoft.com/office/drawing/2014/main" id="{FB9EAE60-6F9D-F9A7-F989-6B6C233C3F7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85850" y="2559367"/>
                <a:ext cx="10478" cy="504825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85B567A-E43B-A1A7-6465-A72CE79C9EDD}"/>
                </a:ext>
              </a:extLst>
            </p:cNvPr>
            <p:cNvCxnSpPr>
              <a:cxnSpLocks/>
              <a:endCxn id="18" idx="1"/>
            </p:cNvCxnSpPr>
            <p:nvPr/>
          </p:nvCxnSpPr>
          <p:spPr>
            <a:xfrm flipV="1">
              <a:off x="6501757" y="1858803"/>
              <a:ext cx="1530198" cy="157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055530A4-891D-0197-59D3-51C82484A2FE}"/>
                </a:ext>
              </a:extLst>
            </p:cNvPr>
            <p:cNvSpPr txBox="1"/>
            <p:nvPr/>
          </p:nvSpPr>
          <p:spPr>
            <a:xfrm>
              <a:off x="2407918" y="1612910"/>
              <a:ext cx="1008220" cy="649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SRM</a:t>
              </a: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0223AF48-C457-686E-DEA5-AAAE4EDF627D}"/>
                </a:ext>
              </a:extLst>
            </p:cNvPr>
            <p:cNvSpPr txBox="1"/>
            <p:nvPr/>
          </p:nvSpPr>
          <p:spPr>
            <a:xfrm>
              <a:off x="5210606" y="1561155"/>
              <a:ext cx="1430122" cy="649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OMMT</a:t>
              </a:r>
            </a:p>
          </p:txBody>
        </p: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7B189C4B-3E22-5218-DA67-62D1E1677181}"/>
                </a:ext>
              </a:extLst>
            </p:cNvPr>
            <p:cNvSpPr txBox="1"/>
            <p:nvPr/>
          </p:nvSpPr>
          <p:spPr>
            <a:xfrm>
              <a:off x="8066873" y="1612092"/>
              <a:ext cx="1223011" cy="649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OMC</a:t>
              </a:r>
            </a:p>
          </p:txBody>
        </p: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4CA52EC5-E76C-AA6E-D177-59B6E45AD9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35405" y="2447448"/>
              <a:ext cx="1" cy="875205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4FBFC1E0-4B6A-2DC7-1988-13BA84A6274D}"/>
                </a:ext>
              </a:extLst>
            </p:cNvPr>
            <p:cNvGrpSpPr/>
            <p:nvPr/>
          </p:nvGrpSpPr>
          <p:grpSpPr>
            <a:xfrm rot="10800000">
              <a:off x="5230047" y="2815083"/>
              <a:ext cx="435328" cy="335217"/>
              <a:chOff x="502920" y="2526030"/>
              <a:chExt cx="593408" cy="571500"/>
            </a:xfrm>
            <a:solidFill>
              <a:schemeClr val="bg1"/>
            </a:solidFill>
          </p:grpSpPr>
          <p:sp>
            <p:nvSpPr>
              <p:cNvPr id="26" name="三角形 25">
                <a:extLst>
                  <a:ext uri="{FF2B5EF4-FFF2-40B4-BE49-F238E27FC236}">
                    <a16:creationId xmlns:a16="http://schemas.microsoft.com/office/drawing/2014/main" id="{F2AE07F2-7C87-B3B5-A4AC-01C7A61CDDAC}"/>
                  </a:ext>
                </a:extLst>
              </p:cNvPr>
              <p:cNvSpPr/>
              <p:nvPr/>
            </p:nvSpPr>
            <p:spPr>
              <a:xfrm>
                <a:off x="502920" y="2811780"/>
                <a:ext cx="354330" cy="285750"/>
              </a:xfrm>
              <a:prstGeom prst="triangl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三角形 26">
                <a:extLst>
                  <a:ext uri="{FF2B5EF4-FFF2-40B4-BE49-F238E27FC236}">
                    <a16:creationId xmlns:a16="http://schemas.microsoft.com/office/drawing/2014/main" id="{0D7D305F-EB07-9B42-F118-0F7EB3333F25}"/>
                  </a:ext>
                </a:extLst>
              </p:cNvPr>
              <p:cNvSpPr/>
              <p:nvPr/>
            </p:nvSpPr>
            <p:spPr>
              <a:xfrm rot="10800000">
                <a:off x="502920" y="2526030"/>
                <a:ext cx="354330" cy="285750"/>
              </a:xfrm>
              <a:prstGeom prst="triangl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直線コネクタ 27">
                <a:extLst>
                  <a:ext uri="{FF2B5EF4-FFF2-40B4-BE49-F238E27FC236}">
                    <a16:creationId xmlns:a16="http://schemas.microsoft.com/office/drawing/2014/main" id="{E165D062-54F9-8E5D-9C30-235602A3156F}"/>
                  </a:ext>
                </a:extLst>
              </p:cNvPr>
              <p:cNvCxnSpPr>
                <a:stCxn id="27" idx="0"/>
              </p:cNvCxnSpPr>
              <p:nvPr/>
            </p:nvCxnSpPr>
            <p:spPr>
              <a:xfrm>
                <a:off x="680085" y="2811780"/>
                <a:ext cx="405765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57C3EBCF-363A-A235-ED7F-421B5EC2E5A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85850" y="2559367"/>
                <a:ext cx="10478" cy="504825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26901D3F-6422-D86D-DD81-0F6D20FB9B70}"/>
                </a:ext>
              </a:extLst>
            </p:cNvPr>
            <p:cNvGrpSpPr/>
            <p:nvPr/>
          </p:nvGrpSpPr>
          <p:grpSpPr>
            <a:xfrm>
              <a:off x="5179198" y="3232996"/>
              <a:ext cx="834416" cy="718269"/>
              <a:chOff x="8021987" y="4822042"/>
              <a:chExt cx="834416" cy="718269"/>
            </a:xfrm>
          </p:grpSpPr>
          <p:sp>
            <p:nvSpPr>
              <p:cNvPr id="44" name="角丸四角形 43">
                <a:extLst>
                  <a:ext uri="{FF2B5EF4-FFF2-40B4-BE49-F238E27FC236}">
                    <a16:creationId xmlns:a16="http://schemas.microsoft.com/office/drawing/2014/main" id="{470586F2-6A20-16E0-EDFA-430BC876B45B}"/>
                  </a:ext>
                </a:extLst>
              </p:cNvPr>
              <p:cNvSpPr/>
              <p:nvPr/>
            </p:nvSpPr>
            <p:spPr>
              <a:xfrm>
                <a:off x="8021987" y="4921189"/>
                <a:ext cx="745814" cy="619122"/>
              </a:xfrm>
              <a:prstGeom prst="roundRect">
                <a:avLst/>
              </a:prstGeom>
              <a:noFill/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D6610F3E-19C0-598B-ACD1-892DD0F8DF43}"/>
                  </a:ext>
                </a:extLst>
              </p:cNvPr>
              <p:cNvSpPr txBox="1"/>
              <p:nvPr/>
            </p:nvSpPr>
            <p:spPr>
              <a:xfrm>
                <a:off x="8021987" y="4822042"/>
                <a:ext cx="834416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75000"/>
                      </a:schemeClr>
                    </a:solidFill>
                  </a:rPr>
                  <a:t>Dry-</a:t>
                </a:r>
              </a:p>
              <a:p>
                <a:r>
                  <a:rPr lang="en-US" dirty="0">
                    <a:solidFill>
                      <a:schemeClr val="bg1">
                        <a:lumMod val="75000"/>
                      </a:schemeClr>
                    </a:solidFill>
                  </a:rPr>
                  <a:t>Pump</a:t>
                </a:r>
              </a:p>
            </p:txBody>
          </p:sp>
        </p:grpSp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748DEAC5-9F34-2593-80FD-E5EE8A3FE168}"/>
                </a:ext>
              </a:extLst>
            </p:cNvPr>
            <p:cNvGrpSpPr/>
            <p:nvPr/>
          </p:nvGrpSpPr>
          <p:grpSpPr>
            <a:xfrm>
              <a:off x="5564253" y="2394429"/>
              <a:ext cx="748664" cy="544796"/>
              <a:chOff x="6982450" y="3355790"/>
              <a:chExt cx="748664" cy="544796"/>
            </a:xfrm>
          </p:grpSpPr>
          <p:cxnSp>
            <p:nvCxnSpPr>
              <p:cNvPr id="45" name="直線コネクタ 44">
                <a:extLst>
                  <a:ext uri="{FF2B5EF4-FFF2-40B4-BE49-F238E27FC236}">
                    <a16:creationId xmlns:a16="http://schemas.microsoft.com/office/drawing/2014/main" id="{D9B65E15-B96E-F8C5-E268-11D8B7614E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82450" y="3675319"/>
                <a:ext cx="43532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円/楕円 47">
                <a:extLst>
                  <a:ext uri="{FF2B5EF4-FFF2-40B4-BE49-F238E27FC236}">
                    <a16:creationId xmlns:a16="http://schemas.microsoft.com/office/drawing/2014/main" id="{4CFC87BB-50F0-529B-8476-88931BFF0E51}"/>
                  </a:ext>
                </a:extLst>
              </p:cNvPr>
              <p:cNvSpPr/>
              <p:nvPr/>
            </p:nvSpPr>
            <p:spPr>
              <a:xfrm>
                <a:off x="7272515" y="3435289"/>
                <a:ext cx="458599" cy="46529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54E31C8D-EB6C-A47B-B711-C9F21266FAE9}"/>
                  </a:ext>
                </a:extLst>
              </p:cNvPr>
              <p:cNvSpPr txBox="1"/>
              <p:nvPr/>
            </p:nvSpPr>
            <p:spPr>
              <a:xfrm>
                <a:off x="7304877" y="3355790"/>
                <a:ext cx="411681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P</a:t>
                </a:r>
              </a:p>
            </p:txBody>
          </p:sp>
        </p:grpSp>
        <p:cxnSp>
          <p:nvCxnSpPr>
            <p:cNvPr id="84" name="直線コネクタ 83">
              <a:extLst>
                <a:ext uri="{FF2B5EF4-FFF2-40B4-BE49-F238E27FC236}">
                  <a16:creationId xmlns:a16="http://schemas.microsoft.com/office/drawing/2014/main" id="{EE9CE47F-6D1B-69E3-116C-D7DF2A4AF693}"/>
                </a:ext>
              </a:extLst>
            </p:cNvPr>
            <p:cNvCxnSpPr>
              <a:cxnSpLocks/>
            </p:cNvCxnSpPr>
            <p:nvPr/>
          </p:nvCxnSpPr>
          <p:spPr>
            <a:xfrm>
              <a:off x="6961513" y="2284906"/>
              <a:ext cx="43532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D4A44350-78FD-60FD-D88B-21EC9F519E0C}"/>
                </a:ext>
              </a:extLst>
            </p:cNvPr>
            <p:cNvCxnSpPr>
              <a:cxnSpLocks/>
            </p:cNvCxnSpPr>
            <p:nvPr/>
          </p:nvCxnSpPr>
          <p:spPr>
            <a:xfrm>
              <a:off x="6955778" y="2197752"/>
              <a:ext cx="43532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3EF9791E-1EAD-1536-76AA-3C6280D70D6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148301" y="1855013"/>
              <a:ext cx="1460" cy="3400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グループ化 56">
              <a:extLst>
                <a:ext uri="{FF2B5EF4-FFF2-40B4-BE49-F238E27FC236}">
                  <a16:creationId xmlns:a16="http://schemas.microsoft.com/office/drawing/2014/main" id="{87339C9C-6664-63AC-630E-6BB5B444E815}"/>
                </a:ext>
              </a:extLst>
            </p:cNvPr>
            <p:cNvGrpSpPr/>
            <p:nvPr/>
          </p:nvGrpSpPr>
          <p:grpSpPr>
            <a:xfrm>
              <a:off x="635604" y="1866661"/>
              <a:ext cx="2905535" cy="2992991"/>
              <a:chOff x="6066060" y="2301001"/>
              <a:chExt cx="2905535" cy="2992991"/>
            </a:xfrm>
          </p:grpSpPr>
          <p:cxnSp>
            <p:nvCxnSpPr>
              <p:cNvPr id="58" name="直線コネクタ 57">
                <a:extLst>
                  <a:ext uri="{FF2B5EF4-FFF2-40B4-BE49-F238E27FC236}">
                    <a16:creationId xmlns:a16="http://schemas.microsoft.com/office/drawing/2014/main" id="{8B640CDD-5362-9F51-469E-06753A6CFA7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00890" y="2301001"/>
                <a:ext cx="0" cy="164234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9" name="グループ化 58">
                <a:extLst>
                  <a:ext uri="{FF2B5EF4-FFF2-40B4-BE49-F238E27FC236}">
                    <a16:creationId xmlns:a16="http://schemas.microsoft.com/office/drawing/2014/main" id="{F2AE57B1-5B54-3308-4C3C-4BD762716988}"/>
                  </a:ext>
                </a:extLst>
              </p:cNvPr>
              <p:cNvGrpSpPr/>
              <p:nvPr/>
            </p:nvGrpSpPr>
            <p:grpSpPr>
              <a:xfrm rot="10800000">
                <a:off x="6784647" y="2596038"/>
                <a:ext cx="593408" cy="571500"/>
                <a:chOff x="502920" y="2526030"/>
                <a:chExt cx="593408" cy="571500"/>
              </a:xfrm>
              <a:solidFill>
                <a:schemeClr val="bg1"/>
              </a:solidFill>
            </p:grpSpPr>
            <p:sp>
              <p:nvSpPr>
                <p:cNvPr id="76" name="三角形 75">
                  <a:extLst>
                    <a:ext uri="{FF2B5EF4-FFF2-40B4-BE49-F238E27FC236}">
                      <a16:creationId xmlns:a16="http://schemas.microsoft.com/office/drawing/2014/main" id="{635B7910-828C-183D-1F72-AE3F498CDB18}"/>
                    </a:ext>
                  </a:extLst>
                </p:cNvPr>
                <p:cNvSpPr/>
                <p:nvPr/>
              </p:nvSpPr>
              <p:spPr>
                <a:xfrm>
                  <a:off x="502920" y="2811780"/>
                  <a:ext cx="354330" cy="285750"/>
                </a:xfrm>
                <a:prstGeom prst="triangl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三角形 76">
                  <a:extLst>
                    <a:ext uri="{FF2B5EF4-FFF2-40B4-BE49-F238E27FC236}">
                      <a16:creationId xmlns:a16="http://schemas.microsoft.com/office/drawing/2014/main" id="{1151EA2C-AB78-96FD-1803-93746585B3B2}"/>
                    </a:ext>
                  </a:extLst>
                </p:cNvPr>
                <p:cNvSpPr/>
                <p:nvPr/>
              </p:nvSpPr>
              <p:spPr>
                <a:xfrm rot="10800000">
                  <a:off x="502920" y="2526030"/>
                  <a:ext cx="354330" cy="285750"/>
                </a:xfrm>
                <a:prstGeom prst="triangl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8" name="直線コネクタ 77">
                  <a:extLst>
                    <a:ext uri="{FF2B5EF4-FFF2-40B4-BE49-F238E27FC236}">
                      <a16:creationId xmlns:a16="http://schemas.microsoft.com/office/drawing/2014/main" id="{96878837-6F50-E92F-0F58-5FF72BC15F15}"/>
                    </a:ext>
                  </a:extLst>
                </p:cNvPr>
                <p:cNvCxnSpPr>
                  <a:stCxn id="77" idx="0"/>
                </p:cNvCxnSpPr>
                <p:nvPr/>
              </p:nvCxnSpPr>
              <p:spPr>
                <a:xfrm>
                  <a:off x="680085" y="2811780"/>
                  <a:ext cx="405765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直線コネクタ 78">
                  <a:extLst>
                    <a:ext uri="{FF2B5EF4-FFF2-40B4-BE49-F238E27FC236}">
                      <a16:creationId xmlns:a16="http://schemas.microsoft.com/office/drawing/2014/main" id="{FD444133-43A1-30B8-9F94-349012A75F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085850" y="2559367"/>
                  <a:ext cx="10478" cy="504825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0" name="直線コネクタ 59">
                <a:extLst>
                  <a:ext uri="{FF2B5EF4-FFF2-40B4-BE49-F238E27FC236}">
                    <a16:creationId xmlns:a16="http://schemas.microsoft.com/office/drawing/2014/main" id="{CC38E1CD-DDB2-4A60-73D1-FDB9E4003EB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17970" y="3923824"/>
                <a:ext cx="1504938" cy="142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1" name="グループ化 60">
                <a:extLst>
                  <a:ext uri="{FF2B5EF4-FFF2-40B4-BE49-F238E27FC236}">
                    <a16:creationId xmlns:a16="http://schemas.microsoft.com/office/drawing/2014/main" id="{2FFC2588-CECD-9D64-1AA4-5D31B0753827}"/>
                  </a:ext>
                </a:extLst>
              </p:cNvPr>
              <p:cNvGrpSpPr/>
              <p:nvPr/>
            </p:nvGrpSpPr>
            <p:grpSpPr>
              <a:xfrm rot="5400000">
                <a:off x="7367101" y="3747137"/>
                <a:ext cx="593408" cy="571500"/>
                <a:chOff x="502920" y="2526030"/>
                <a:chExt cx="593408" cy="571500"/>
              </a:xfrm>
              <a:solidFill>
                <a:schemeClr val="bg1"/>
              </a:solidFill>
            </p:grpSpPr>
            <p:sp>
              <p:nvSpPr>
                <p:cNvPr id="72" name="三角形 71">
                  <a:extLst>
                    <a:ext uri="{FF2B5EF4-FFF2-40B4-BE49-F238E27FC236}">
                      <a16:creationId xmlns:a16="http://schemas.microsoft.com/office/drawing/2014/main" id="{3A25707F-3E75-61BD-B7E8-695188F385C3}"/>
                    </a:ext>
                  </a:extLst>
                </p:cNvPr>
                <p:cNvSpPr/>
                <p:nvPr/>
              </p:nvSpPr>
              <p:spPr>
                <a:xfrm>
                  <a:off x="502920" y="2811780"/>
                  <a:ext cx="354330" cy="285750"/>
                </a:xfrm>
                <a:prstGeom prst="triangl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三角形 72">
                  <a:extLst>
                    <a:ext uri="{FF2B5EF4-FFF2-40B4-BE49-F238E27FC236}">
                      <a16:creationId xmlns:a16="http://schemas.microsoft.com/office/drawing/2014/main" id="{00BDAB36-405D-1CE6-C828-E25EC0DE7EE7}"/>
                    </a:ext>
                  </a:extLst>
                </p:cNvPr>
                <p:cNvSpPr/>
                <p:nvPr/>
              </p:nvSpPr>
              <p:spPr>
                <a:xfrm rot="10800000">
                  <a:off x="502920" y="2526030"/>
                  <a:ext cx="354330" cy="285750"/>
                </a:xfrm>
                <a:prstGeom prst="triangl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4" name="直線コネクタ 73">
                  <a:extLst>
                    <a:ext uri="{FF2B5EF4-FFF2-40B4-BE49-F238E27FC236}">
                      <a16:creationId xmlns:a16="http://schemas.microsoft.com/office/drawing/2014/main" id="{A9E8EE5D-64DE-0214-2198-6D7F413F74A3}"/>
                    </a:ext>
                  </a:extLst>
                </p:cNvPr>
                <p:cNvCxnSpPr>
                  <a:stCxn id="73" idx="0"/>
                </p:cNvCxnSpPr>
                <p:nvPr/>
              </p:nvCxnSpPr>
              <p:spPr>
                <a:xfrm>
                  <a:off x="680085" y="2811780"/>
                  <a:ext cx="405765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直線コネクタ 74">
                  <a:extLst>
                    <a:ext uri="{FF2B5EF4-FFF2-40B4-BE49-F238E27FC236}">
                      <a16:creationId xmlns:a16="http://schemas.microsoft.com/office/drawing/2014/main" id="{FF3223FD-EF70-4F2D-C68E-8F77EE4409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085850" y="2559367"/>
                  <a:ext cx="10478" cy="504825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角丸四角形 61">
                <a:extLst>
                  <a:ext uri="{FF2B5EF4-FFF2-40B4-BE49-F238E27FC236}">
                    <a16:creationId xmlns:a16="http://schemas.microsoft.com/office/drawing/2014/main" id="{AA802121-D7C0-B889-287E-0151F2355D4D}"/>
                  </a:ext>
                </a:extLst>
              </p:cNvPr>
              <p:cNvSpPr/>
              <p:nvPr/>
            </p:nvSpPr>
            <p:spPr>
              <a:xfrm>
                <a:off x="8137179" y="3628551"/>
                <a:ext cx="745814" cy="619122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角丸四角形 62">
                <a:extLst>
                  <a:ext uri="{FF2B5EF4-FFF2-40B4-BE49-F238E27FC236}">
                    <a16:creationId xmlns:a16="http://schemas.microsoft.com/office/drawing/2014/main" id="{15A8D17B-82DA-E372-6706-2052016B06FA}"/>
                  </a:ext>
                </a:extLst>
              </p:cNvPr>
              <p:cNvSpPr/>
              <p:nvPr/>
            </p:nvSpPr>
            <p:spPr>
              <a:xfrm>
                <a:off x="6089306" y="3628551"/>
                <a:ext cx="745814" cy="619122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4" name="直線コネクタ 63">
                <a:extLst>
                  <a:ext uri="{FF2B5EF4-FFF2-40B4-BE49-F238E27FC236}">
                    <a16:creationId xmlns:a16="http://schemas.microsoft.com/office/drawing/2014/main" id="{CD52F915-6047-253E-0AC1-8419C7FAD21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491026" y="4247673"/>
                <a:ext cx="0" cy="4271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角丸四角形 64">
                <a:extLst>
                  <a:ext uri="{FF2B5EF4-FFF2-40B4-BE49-F238E27FC236}">
                    <a16:creationId xmlns:a16="http://schemas.microsoft.com/office/drawing/2014/main" id="{FE37E242-CEDA-B298-4F95-89FD57B46024}"/>
                  </a:ext>
                </a:extLst>
              </p:cNvPr>
              <p:cNvSpPr/>
              <p:nvPr/>
            </p:nvSpPr>
            <p:spPr>
              <a:xfrm>
                <a:off x="8137179" y="4674870"/>
                <a:ext cx="745814" cy="619122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6" name="直線コネクタ 65">
                <a:extLst>
                  <a:ext uri="{FF2B5EF4-FFF2-40B4-BE49-F238E27FC236}">
                    <a16:creationId xmlns:a16="http://schemas.microsoft.com/office/drawing/2014/main" id="{65A60E6C-B613-C264-4666-E02AE7CA04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00890" y="3429000"/>
                <a:ext cx="43532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円/楕円 66">
                <a:extLst>
                  <a:ext uri="{FF2B5EF4-FFF2-40B4-BE49-F238E27FC236}">
                    <a16:creationId xmlns:a16="http://schemas.microsoft.com/office/drawing/2014/main" id="{1B92566F-2607-CF86-8D5B-C52F5F412526}"/>
                  </a:ext>
                </a:extLst>
              </p:cNvPr>
              <p:cNvSpPr/>
              <p:nvPr/>
            </p:nvSpPr>
            <p:spPr>
              <a:xfrm>
                <a:off x="7490956" y="3188970"/>
                <a:ext cx="458599" cy="46529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7C34ABC9-B578-9518-0AB6-D4A706A51AD0}"/>
                  </a:ext>
                </a:extLst>
              </p:cNvPr>
              <p:cNvSpPr txBox="1"/>
              <p:nvPr/>
            </p:nvSpPr>
            <p:spPr>
              <a:xfrm>
                <a:off x="8187690" y="3756993"/>
                <a:ext cx="724150" cy="435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TMP</a:t>
                </a:r>
              </a:p>
            </p:txBody>
          </p:sp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AF0EABE3-A931-DC29-1A68-205F656F11E2}"/>
                  </a:ext>
                </a:extLst>
              </p:cNvPr>
              <p:cNvSpPr txBox="1"/>
              <p:nvPr/>
            </p:nvSpPr>
            <p:spPr>
              <a:xfrm>
                <a:off x="6066060" y="3557796"/>
                <a:ext cx="8344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Ion</a:t>
                </a:r>
              </a:p>
              <a:p>
                <a:r>
                  <a:rPr lang="en-US" dirty="0"/>
                  <a:t>Pump</a:t>
                </a:r>
              </a:p>
            </p:txBody>
          </p:sp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EC83A532-D78F-3F49-3AC2-DFD7DB8AF3D5}"/>
                  </a:ext>
                </a:extLst>
              </p:cNvPr>
              <p:cNvSpPr txBox="1"/>
              <p:nvPr/>
            </p:nvSpPr>
            <p:spPr>
              <a:xfrm>
                <a:off x="8137179" y="4582266"/>
                <a:ext cx="8344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Dry-</a:t>
                </a:r>
              </a:p>
              <a:p>
                <a:r>
                  <a:rPr lang="en-US" dirty="0"/>
                  <a:t>Pump</a:t>
                </a:r>
              </a:p>
            </p:txBody>
          </p:sp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2BCC36E4-5202-92DE-9DF4-844E127E3457}"/>
                  </a:ext>
                </a:extLst>
              </p:cNvPr>
              <p:cNvSpPr txBox="1"/>
              <p:nvPr/>
            </p:nvSpPr>
            <p:spPr>
              <a:xfrm>
                <a:off x="7523317" y="3109470"/>
                <a:ext cx="411682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P</a:t>
                </a:r>
              </a:p>
            </p:txBody>
          </p:sp>
        </p:grp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E6C0F0F2-8FEE-54F3-9D15-DF0C842F1D39}"/>
                </a:ext>
              </a:extLst>
            </p:cNvPr>
            <p:cNvSpPr txBox="1"/>
            <p:nvPr/>
          </p:nvSpPr>
          <p:spPr>
            <a:xfrm>
              <a:off x="502443" y="1091030"/>
              <a:ext cx="1008219" cy="617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GV-1</a:t>
              </a:r>
            </a:p>
          </p:txBody>
        </p: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19B58964-7C98-B874-780B-599FAA071619}"/>
                </a:ext>
              </a:extLst>
            </p:cNvPr>
            <p:cNvSpPr txBox="1"/>
            <p:nvPr/>
          </p:nvSpPr>
          <p:spPr>
            <a:xfrm>
              <a:off x="4060980" y="1103471"/>
              <a:ext cx="1064925" cy="617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GV-2</a:t>
              </a:r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4A4025F9-4AD8-6888-FC1B-CD8B07F6A238}"/>
                </a:ext>
              </a:extLst>
            </p:cNvPr>
            <p:cNvCxnSpPr>
              <a:cxnSpLocks/>
              <a:stCxn id="26" idx="3"/>
            </p:cNvCxnSpPr>
            <p:nvPr/>
          </p:nvCxnSpPr>
          <p:spPr>
            <a:xfrm flipV="1">
              <a:off x="5535405" y="2451496"/>
              <a:ext cx="7226" cy="3635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A710845F-C8EB-E7C2-6163-71BE80ABAE3E}"/>
              </a:ext>
            </a:extLst>
          </p:cNvPr>
          <p:cNvGrpSpPr/>
          <p:nvPr/>
        </p:nvGrpSpPr>
        <p:grpSpPr>
          <a:xfrm>
            <a:off x="2863501" y="2668205"/>
            <a:ext cx="2266749" cy="523220"/>
            <a:chOff x="2373123" y="3130611"/>
            <a:chExt cx="2266749" cy="523220"/>
          </a:xfrm>
        </p:grpSpPr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05530A4D-6850-94BD-C99E-8773BA66C6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73123" y="3405827"/>
              <a:ext cx="1019640" cy="3594"/>
            </a:xfrm>
            <a:prstGeom prst="line">
              <a:avLst/>
            </a:prstGeom>
            <a:ln w="38100">
              <a:solidFill>
                <a:schemeClr val="tx1"/>
              </a:solidFill>
              <a:prstDash val="lgDashDot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470E6FD0-1C5D-5631-C8D1-328054D41AA9}"/>
                </a:ext>
              </a:extLst>
            </p:cNvPr>
            <p:cNvSpPr txBox="1"/>
            <p:nvPr/>
          </p:nvSpPr>
          <p:spPr>
            <a:xfrm>
              <a:off x="3427967" y="3130611"/>
              <a:ext cx="1211905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sz="1400" dirty="0"/>
                <a:t>Connection to network</a:t>
              </a:r>
            </a:p>
          </p:txBody>
        </p:sp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CCC9956E-600C-D4FE-9577-2B1A69ECD385}"/>
              </a:ext>
            </a:extLst>
          </p:cNvPr>
          <p:cNvGrpSpPr/>
          <p:nvPr/>
        </p:nvGrpSpPr>
        <p:grpSpPr>
          <a:xfrm>
            <a:off x="6252409" y="2483051"/>
            <a:ext cx="2266749" cy="523220"/>
            <a:chOff x="2373123" y="3130611"/>
            <a:chExt cx="2266749" cy="523220"/>
          </a:xfrm>
        </p:grpSpPr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AFDF71F4-03EF-6A95-1A1A-ED71DAA25D1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73123" y="3405827"/>
              <a:ext cx="1019640" cy="3594"/>
            </a:xfrm>
            <a:prstGeom prst="line">
              <a:avLst/>
            </a:prstGeom>
            <a:ln w="38100">
              <a:solidFill>
                <a:schemeClr val="tx1"/>
              </a:solidFill>
              <a:prstDash val="lgDashDot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21153E98-B8D3-7678-905A-568B20FBD0D7}"/>
                </a:ext>
              </a:extLst>
            </p:cNvPr>
            <p:cNvSpPr txBox="1"/>
            <p:nvPr/>
          </p:nvSpPr>
          <p:spPr>
            <a:xfrm>
              <a:off x="3427967" y="3130611"/>
              <a:ext cx="1211905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sz="1400" dirty="0"/>
                <a:t>Connection to network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7644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D7278E-35FC-1D0F-C5CD-D48B402CB1D2}"/>
              </a:ext>
            </a:extLst>
          </p:cNvPr>
          <p:cNvSpPr txBox="1">
            <a:spLocks/>
          </p:cNvSpPr>
          <p:nvPr/>
        </p:nvSpPr>
        <p:spPr>
          <a:xfrm>
            <a:off x="411487" y="205415"/>
            <a:ext cx="9402938" cy="971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Plan B: Modification of the pumping unit between SRM and OMMT-OMC </a:t>
            </a:r>
          </a:p>
        </p:txBody>
      </p:sp>
      <p:sp>
        <p:nvSpPr>
          <p:cNvPr id="82" name="タイトル 1">
            <a:extLst>
              <a:ext uri="{FF2B5EF4-FFF2-40B4-BE49-F238E27FC236}">
                <a16:creationId xmlns:a16="http://schemas.microsoft.com/office/drawing/2014/main" id="{E20ACCC2-77ED-25EC-E9B1-4C2EA727319E}"/>
              </a:ext>
            </a:extLst>
          </p:cNvPr>
          <p:cNvSpPr txBox="1">
            <a:spLocks/>
          </p:cNvSpPr>
          <p:nvPr/>
        </p:nvSpPr>
        <p:spPr>
          <a:xfrm>
            <a:off x="150263" y="4473547"/>
            <a:ext cx="9734530" cy="2270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Features. </a:t>
            </a:r>
          </a:p>
          <a:p>
            <a:r>
              <a:rPr 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1. Pumping OMMT and OMC with TMP. Achievable pressure ~1x10^-2 Pa and expected</a:t>
            </a:r>
          </a:p>
          <a:p>
            <a:r>
              <a:rPr 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2. Possible to return to atmospheric pressure between OMMT and OMC.</a:t>
            </a:r>
          </a:p>
          <a:p>
            <a:r>
              <a:rPr 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    (GV-2 sealed, with optical window)</a:t>
            </a:r>
          </a:p>
          <a:p>
            <a:r>
              <a:rPr 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3. Pumping of the high vacuum region between OMMT and OMC is done by </a:t>
            </a:r>
            <a:r>
              <a:rPr lang="en-US" sz="2400" dirty="0" err="1">
                <a:latin typeface="MS PGothic" panose="020B0600070205080204" pitchFamily="34" charset="-128"/>
                <a:ea typeface="MS PGothic" panose="020B0600070205080204" pitchFamily="34" charset="-128"/>
              </a:rPr>
              <a:t>SRM's</a:t>
            </a:r>
            <a:r>
              <a:rPr 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 pumping unit. The pressure achieved is expected to be ~1x10^-4 Pa</a:t>
            </a:r>
          </a:p>
          <a:p>
            <a:r>
              <a:rPr 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4. Time required to switch pumping between OMMT and OMC to </a:t>
            </a:r>
            <a:r>
              <a:rPr lang="en-US" sz="2400" dirty="0" err="1">
                <a:latin typeface="MS PGothic" panose="020B0600070205080204" pitchFamily="34" charset="-128"/>
                <a:ea typeface="MS PGothic" panose="020B0600070205080204" pitchFamily="34" charset="-128"/>
              </a:rPr>
              <a:t>SRM's</a:t>
            </a:r>
            <a:r>
              <a:rPr 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 TMP: ~1 day?</a:t>
            </a:r>
          </a:p>
          <a:p>
            <a:r>
              <a:rPr 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5. After switching pumping between OMMT-OMC to TMP, isolate TMP</a:t>
            </a:r>
          </a:p>
          <a:p>
            <a:r>
              <a:rPr 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6. Need to obtain a TMP with pumping capacity of about 600 l/min.</a:t>
            </a:r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D32F1E4F-89DE-8E9F-DF79-21BCDE4C1D51}"/>
              </a:ext>
            </a:extLst>
          </p:cNvPr>
          <p:cNvGrpSpPr/>
          <p:nvPr/>
        </p:nvGrpSpPr>
        <p:grpSpPr>
          <a:xfrm>
            <a:off x="1072212" y="1176965"/>
            <a:ext cx="8081487" cy="3218429"/>
            <a:chOff x="1072212" y="1449646"/>
            <a:chExt cx="8081487" cy="3218429"/>
          </a:xfrm>
        </p:grpSpPr>
        <p:sp>
          <p:nvSpPr>
            <p:cNvPr id="3" name="角丸四角形 2">
              <a:extLst>
                <a:ext uri="{FF2B5EF4-FFF2-40B4-BE49-F238E27FC236}">
                  <a16:creationId xmlns:a16="http://schemas.microsoft.com/office/drawing/2014/main" id="{70F865CD-F9E3-053F-3242-BA94333F8B3F}"/>
                </a:ext>
              </a:extLst>
            </p:cNvPr>
            <p:cNvSpPr/>
            <p:nvPr/>
          </p:nvSpPr>
          <p:spPr>
            <a:xfrm>
              <a:off x="2693521" y="1610393"/>
              <a:ext cx="1129245" cy="998099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0D5B5E56-2C4C-8DFE-E491-186F6684E929}"/>
                </a:ext>
              </a:extLst>
            </p:cNvPr>
            <p:cNvGrpSpPr/>
            <p:nvPr/>
          </p:nvGrpSpPr>
          <p:grpSpPr>
            <a:xfrm rot="5400000">
              <a:off x="1247213" y="1946944"/>
              <a:ext cx="503087" cy="527684"/>
              <a:chOff x="502920" y="2526030"/>
              <a:chExt cx="593408" cy="571500"/>
            </a:xfrm>
            <a:solidFill>
              <a:schemeClr val="bg1"/>
            </a:solidFill>
          </p:grpSpPr>
          <p:sp>
            <p:nvSpPr>
              <p:cNvPr id="4" name="三角形 3">
                <a:extLst>
                  <a:ext uri="{FF2B5EF4-FFF2-40B4-BE49-F238E27FC236}">
                    <a16:creationId xmlns:a16="http://schemas.microsoft.com/office/drawing/2014/main" id="{3E80A084-A63A-7838-8B05-85570678ED87}"/>
                  </a:ext>
                </a:extLst>
              </p:cNvPr>
              <p:cNvSpPr/>
              <p:nvPr/>
            </p:nvSpPr>
            <p:spPr>
              <a:xfrm>
                <a:off x="502920" y="2811780"/>
                <a:ext cx="354330" cy="285750"/>
              </a:xfrm>
              <a:prstGeom prst="triangl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三角形 4">
                <a:extLst>
                  <a:ext uri="{FF2B5EF4-FFF2-40B4-BE49-F238E27FC236}">
                    <a16:creationId xmlns:a16="http://schemas.microsoft.com/office/drawing/2014/main" id="{A3B4FB3C-9CD6-08EA-13E2-9CEF799D977A}"/>
                  </a:ext>
                </a:extLst>
              </p:cNvPr>
              <p:cNvSpPr/>
              <p:nvPr/>
            </p:nvSpPr>
            <p:spPr>
              <a:xfrm rot="10800000">
                <a:off x="502920" y="2526030"/>
                <a:ext cx="354330" cy="285750"/>
              </a:xfrm>
              <a:prstGeom prst="triangl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直線コネクタ 6">
                <a:extLst>
                  <a:ext uri="{FF2B5EF4-FFF2-40B4-BE49-F238E27FC236}">
                    <a16:creationId xmlns:a16="http://schemas.microsoft.com/office/drawing/2014/main" id="{59C5E479-EFA8-0DDB-B300-1CDB25BFC6BA}"/>
                  </a:ext>
                </a:extLst>
              </p:cNvPr>
              <p:cNvCxnSpPr>
                <a:stCxn id="5" idx="0"/>
              </p:cNvCxnSpPr>
              <p:nvPr/>
            </p:nvCxnSpPr>
            <p:spPr>
              <a:xfrm>
                <a:off x="680085" y="2811780"/>
                <a:ext cx="405765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7">
                <a:extLst>
                  <a:ext uri="{FF2B5EF4-FFF2-40B4-BE49-F238E27FC236}">
                    <a16:creationId xmlns:a16="http://schemas.microsoft.com/office/drawing/2014/main" id="{63FE162A-53CD-E1D4-7CB0-0BD11BE1321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85850" y="2559367"/>
                <a:ext cx="10478" cy="504825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角丸四角形 16">
              <a:extLst>
                <a:ext uri="{FF2B5EF4-FFF2-40B4-BE49-F238E27FC236}">
                  <a16:creationId xmlns:a16="http://schemas.microsoft.com/office/drawing/2014/main" id="{0F9E1CD0-DC99-FFF6-C120-6AD96B393BFE}"/>
                </a:ext>
              </a:extLst>
            </p:cNvPr>
            <p:cNvSpPr/>
            <p:nvPr/>
          </p:nvSpPr>
          <p:spPr>
            <a:xfrm>
              <a:off x="5482328" y="1601510"/>
              <a:ext cx="1129245" cy="998099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角丸四角形 17">
              <a:extLst>
                <a:ext uri="{FF2B5EF4-FFF2-40B4-BE49-F238E27FC236}">
                  <a16:creationId xmlns:a16="http://schemas.microsoft.com/office/drawing/2014/main" id="{CBEF856F-21EC-D32C-6254-6A6538D99113}"/>
                </a:ext>
              </a:extLst>
            </p:cNvPr>
            <p:cNvSpPr/>
            <p:nvPr/>
          </p:nvSpPr>
          <p:spPr>
            <a:xfrm>
              <a:off x="8024454" y="1601510"/>
              <a:ext cx="1129245" cy="998099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9AA39D39-709D-1E7D-8D96-9B702134A6ED}"/>
                </a:ext>
              </a:extLst>
            </p:cNvPr>
            <p:cNvCxnSpPr>
              <a:stCxn id="5" idx="3"/>
              <a:endCxn id="3" idx="1"/>
            </p:cNvCxnSpPr>
            <p:nvPr/>
          </p:nvCxnSpPr>
          <p:spPr>
            <a:xfrm>
              <a:off x="1762599" y="2109442"/>
              <a:ext cx="93092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1FFCA16F-DDD6-9AB1-A1C2-B22DAA503845}"/>
                </a:ext>
              </a:extLst>
            </p:cNvPr>
            <p:cNvCxnSpPr>
              <a:cxnSpLocks/>
              <a:endCxn id="17" idx="1"/>
            </p:cNvCxnSpPr>
            <p:nvPr/>
          </p:nvCxnSpPr>
          <p:spPr>
            <a:xfrm flipV="1">
              <a:off x="3822766" y="2100559"/>
              <a:ext cx="1659563" cy="88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22FF4910-D43A-5CE1-C079-01CF8BBBB492}"/>
                </a:ext>
              </a:extLst>
            </p:cNvPr>
            <p:cNvGrpSpPr/>
            <p:nvPr/>
          </p:nvGrpSpPr>
          <p:grpSpPr>
            <a:xfrm rot="5400000">
              <a:off x="4532924" y="1938061"/>
              <a:ext cx="503087" cy="527684"/>
              <a:chOff x="502920" y="2526030"/>
              <a:chExt cx="593408" cy="571500"/>
            </a:xfrm>
            <a:solidFill>
              <a:schemeClr val="bg1"/>
            </a:solidFill>
          </p:grpSpPr>
          <p:sp>
            <p:nvSpPr>
              <p:cNvPr id="13" name="三角形 12">
                <a:extLst>
                  <a:ext uri="{FF2B5EF4-FFF2-40B4-BE49-F238E27FC236}">
                    <a16:creationId xmlns:a16="http://schemas.microsoft.com/office/drawing/2014/main" id="{12A54629-2367-13CD-9690-2BCC6C530777}"/>
                  </a:ext>
                </a:extLst>
              </p:cNvPr>
              <p:cNvSpPr/>
              <p:nvPr/>
            </p:nvSpPr>
            <p:spPr>
              <a:xfrm>
                <a:off x="502920" y="2811780"/>
                <a:ext cx="354330" cy="285750"/>
              </a:xfrm>
              <a:prstGeom prst="triangl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三角形 13">
                <a:extLst>
                  <a:ext uri="{FF2B5EF4-FFF2-40B4-BE49-F238E27FC236}">
                    <a16:creationId xmlns:a16="http://schemas.microsoft.com/office/drawing/2014/main" id="{032FDED6-36AF-A96A-2F05-244271502A89}"/>
                  </a:ext>
                </a:extLst>
              </p:cNvPr>
              <p:cNvSpPr/>
              <p:nvPr/>
            </p:nvSpPr>
            <p:spPr>
              <a:xfrm rot="10800000">
                <a:off x="502920" y="2526030"/>
                <a:ext cx="354330" cy="285750"/>
              </a:xfrm>
              <a:prstGeom prst="triangl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AC695F4F-8E40-AE2E-5FD2-59024C3D6483}"/>
                  </a:ext>
                </a:extLst>
              </p:cNvPr>
              <p:cNvCxnSpPr>
                <a:stCxn id="14" idx="0"/>
              </p:cNvCxnSpPr>
              <p:nvPr/>
            </p:nvCxnSpPr>
            <p:spPr>
              <a:xfrm>
                <a:off x="680085" y="2811780"/>
                <a:ext cx="405765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>
                <a:extLst>
                  <a:ext uri="{FF2B5EF4-FFF2-40B4-BE49-F238E27FC236}">
                    <a16:creationId xmlns:a16="http://schemas.microsoft.com/office/drawing/2014/main" id="{FB9EAE60-6F9D-F9A7-F989-6B6C233C3F7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85850" y="2559367"/>
                <a:ext cx="10478" cy="504825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85B567A-E43B-A1A7-6465-A72CE79C9EDD}"/>
                </a:ext>
              </a:extLst>
            </p:cNvPr>
            <p:cNvCxnSpPr>
              <a:cxnSpLocks/>
              <a:endCxn id="18" idx="1"/>
            </p:cNvCxnSpPr>
            <p:nvPr/>
          </p:nvCxnSpPr>
          <p:spPr>
            <a:xfrm flipV="1">
              <a:off x="6611573" y="2100559"/>
              <a:ext cx="1412881" cy="133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055530A4-891D-0197-59D3-51C82484A2FE}"/>
                </a:ext>
              </a:extLst>
            </p:cNvPr>
            <p:cNvSpPr txBox="1"/>
            <p:nvPr/>
          </p:nvSpPr>
          <p:spPr>
            <a:xfrm>
              <a:off x="2831600" y="1892092"/>
              <a:ext cx="853086" cy="443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SRM</a:t>
              </a: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0223AF48-C457-686E-DEA5-AAAE4EDF627D}"/>
                </a:ext>
              </a:extLst>
            </p:cNvPr>
            <p:cNvSpPr txBox="1"/>
            <p:nvPr/>
          </p:nvSpPr>
          <p:spPr>
            <a:xfrm>
              <a:off x="5419411" y="1848215"/>
              <a:ext cx="1225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OMMT</a:t>
              </a:r>
            </a:p>
          </p:txBody>
        </p: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7B189C4B-3E22-5218-DA67-62D1E1677181}"/>
                </a:ext>
              </a:extLst>
            </p:cNvPr>
            <p:cNvSpPr txBox="1"/>
            <p:nvPr/>
          </p:nvSpPr>
          <p:spPr>
            <a:xfrm>
              <a:off x="8056695" y="1891399"/>
              <a:ext cx="9480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OMC</a:t>
              </a:r>
            </a:p>
          </p:txBody>
        </p:sp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4FBFC1E0-4B6A-2DC7-1988-13BA84A6274D}"/>
                </a:ext>
              </a:extLst>
            </p:cNvPr>
            <p:cNvGrpSpPr/>
            <p:nvPr/>
          </p:nvGrpSpPr>
          <p:grpSpPr>
            <a:xfrm rot="10800000">
              <a:off x="5437362" y="2911287"/>
              <a:ext cx="401952" cy="284195"/>
              <a:chOff x="502920" y="2526030"/>
              <a:chExt cx="593408" cy="571500"/>
            </a:xfrm>
            <a:solidFill>
              <a:schemeClr val="bg1"/>
            </a:solidFill>
          </p:grpSpPr>
          <p:sp>
            <p:nvSpPr>
              <p:cNvPr id="26" name="三角形 25">
                <a:extLst>
                  <a:ext uri="{FF2B5EF4-FFF2-40B4-BE49-F238E27FC236}">
                    <a16:creationId xmlns:a16="http://schemas.microsoft.com/office/drawing/2014/main" id="{F2AE07F2-7C87-B3B5-A4AC-01C7A61CDDAC}"/>
                  </a:ext>
                </a:extLst>
              </p:cNvPr>
              <p:cNvSpPr/>
              <p:nvPr/>
            </p:nvSpPr>
            <p:spPr>
              <a:xfrm>
                <a:off x="502920" y="2811780"/>
                <a:ext cx="354330" cy="285750"/>
              </a:xfrm>
              <a:prstGeom prst="triangl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三角形 26">
                <a:extLst>
                  <a:ext uri="{FF2B5EF4-FFF2-40B4-BE49-F238E27FC236}">
                    <a16:creationId xmlns:a16="http://schemas.microsoft.com/office/drawing/2014/main" id="{0D7D305F-EB07-9B42-F118-0F7EB3333F25}"/>
                  </a:ext>
                </a:extLst>
              </p:cNvPr>
              <p:cNvSpPr/>
              <p:nvPr/>
            </p:nvSpPr>
            <p:spPr>
              <a:xfrm rot="10800000">
                <a:off x="502920" y="2526030"/>
                <a:ext cx="354330" cy="285750"/>
              </a:xfrm>
              <a:prstGeom prst="triangl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直線コネクタ 27">
                <a:extLst>
                  <a:ext uri="{FF2B5EF4-FFF2-40B4-BE49-F238E27FC236}">
                    <a16:creationId xmlns:a16="http://schemas.microsoft.com/office/drawing/2014/main" id="{E165D062-54F9-8E5D-9C30-235602A3156F}"/>
                  </a:ext>
                </a:extLst>
              </p:cNvPr>
              <p:cNvCxnSpPr>
                <a:stCxn id="27" idx="0"/>
              </p:cNvCxnSpPr>
              <p:nvPr/>
            </p:nvCxnSpPr>
            <p:spPr>
              <a:xfrm>
                <a:off x="680085" y="2811780"/>
                <a:ext cx="405765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57C3EBCF-363A-A235-ED7F-421B5EC2E5A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85850" y="2559367"/>
                <a:ext cx="10478" cy="504825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748DEAC5-9F34-2593-80FD-E5EE8A3FE168}"/>
                </a:ext>
              </a:extLst>
            </p:cNvPr>
            <p:cNvGrpSpPr/>
            <p:nvPr/>
          </p:nvGrpSpPr>
          <p:grpSpPr>
            <a:xfrm>
              <a:off x="5745945" y="2554659"/>
              <a:ext cx="691266" cy="461874"/>
              <a:chOff x="6982450" y="3355790"/>
              <a:chExt cx="748664" cy="544796"/>
            </a:xfrm>
          </p:grpSpPr>
          <p:cxnSp>
            <p:nvCxnSpPr>
              <p:cNvPr id="45" name="直線コネクタ 44">
                <a:extLst>
                  <a:ext uri="{FF2B5EF4-FFF2-40B4-BE49-F238E27FC236}">
                    <a16:creationId xmlns:a16="http://schemas.microsoft.com/office/drawing/2014/main" id="{D9B65E15-B96E-F8C5-E268-11D8B7614E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82450" y="3675319"/>
                <a:ext cx="43532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円/楕円 47">
                <a:extLst>
                  <a:ext uri="{FF2B5EF4-FFF2-40B4-BE49-F238E27FC236}">
                    <a16:creationId xmlns:a16="http://schemas.microsoft.com/office/drawing/2014/main" id="{4CFC87BB-50F0-529B-8476-88931BFF0E51}"/>
                  </a:ext>
                </a:extLst>
              </p:cNvPr>
              <p:cNvSpPr/>
              <p:nvPr/>
            </p:nvSpPr>
            <p:spPr>
              <a:xfrm>
                <a:off x="7272515" y="3435289"/>
                <a:ext cx="458599" cy="46529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54E31C8D-EB6C-A47B-B711-C9F21266FAE9}"/>
                  </a:ext>
                </a:extLst>
              </p:cNvPr>
              <p:cNvSpPr txBox="1"/>
              <p:nvPr/>
            </p:nvSpPr>
            <p:spPr>
              <a:xfrm>
                <a:off x="7304877" y="3355790"/>
                <a:ext cx="411681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P</a:t>
                </a:r>
              </a:p>
            </p:txBody>
          </p:sp>
        </p:grpSp>
        <p:cxnSp>
          <p:nvCxnSpPr>
            <p:cNvPr id="84" name="直線コネクタ 83">
              <a:extLst>
                <a:ext uri="{FF2B5EF4-FFF2-40B4-BE49-F238E27FC236}">
                  <a16:creationId xmlns:a16="http://schemas.microsoft.com/office/drawing/2014/main" id="{EE9CE47F-6D1B-69E3-116C-D7DF2A4AF693}"/>
                </a:ext>
              </a:extLst>
            </p:cNvPr>
            <p:cNvCxnSpPr>
              <a:cxnSpLocks/>
            </p:cNvCxnSpPr>
            <p:nvPr/>
          </p:nvCxnSpPr>
          <p:spPr>
            <a:xfrm>
              <a:off x="7036080" y="2461806"/>
              <a:ext cx="4019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D4A44350-78FD-60FD-D88B-21EC9F519E0C}"/>
                </a:ext>
              </a:extLst>
            </p:cNvPr>
            <p:cNvCxnSpPr>
              <a:cxnSpLocks/>
            </p:cNvCxnSpPr>
            <p:nvPr/>
          </p:nvCxnSpPr>
          <p:spPr>
            <a:xfrm>
              <a:off x="7030785" y="2387918"/>
              <a:ext cx="4019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3EF9791E-1EAD-1536-76AA-3C6280D70D6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208548" y="2097346"/>
              <a:ext cx="1348" cy="2882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グループ化 56">
              <a:extLst>
                <a:ext uri="{FF2B5EF4-FFF2-40B4-BE49-F238E27FC236}">
                  <a16:creationId xmlns:a16="http://schemas.microsoft.com/office/drawing/2014/main" id="{87339C9C-6664-63AC-630E-6BB5B444E815}"/>
                </a:ext>
              </a:extLst>
            </p:cNvPr>
            <p:cNvGrpSpPr/>
            <p:nvPr/>
          </p:nvGrpSpPr>
          <p:grpSpPr>
            <a:xfrm>
              <a:off x="1195164" y="2107221"/>
              <a:ext cx="2682775" cy="2537438"/>
              <a:chOff x="6066060" y="2301001"/>
              <a:chExt cx="2905535" cy="2992991"/>
            </a:xfrm>
          </p:grpSpPr>
          <p:cxnSp>
            <p:nvCxnSpPr>
              <p:cNvPr id="58" name="直線コネクタ 57">
                <a:extLst>
                  <a:ext uri="{FF2B5EF4-FFF2-40B4-BE49-F238E27FC236}">
                    <a16:creationId xmlns:a16="http://schemas.microsoft.com/office/drawing/2014/main" id="{8B640CDD-5362-9F51-469E-06753A6CFA7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00890" y="2301001"/>
                <a:ext cx="0" cy="164234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9" name="グループ化 58">
                <a:extLst>
                  <a:ext uri="{FF2B5EF4-FFF2-40B4-BE49-F238E27FC236}">
                    <a16:creationId xmlns:a16="http://schemas.microsoft.com/office/drawing/2014/main" id="{F2AE57B1-5B54-3308-4C3C-4BD762716988}"/>
                  </a:ext>
                </a:extLst>
              </p:cNvPr>
              <p:cNvGrpSpPr/>
              <p:nvPr/>
            </p:nvGrpSpPr>
            <p:grpSpPr>
              <a:xfrm rot="10800000">
                <a:off x="6784647" y="2596038"/>
                <a:ext cx="593408" cy="571500"/>
                <a:chOff x="502920" y="2526030"/>
                <a:chExt cx="593408" cy="571500"/>
              </a:xfrm>
              <a:solidFill>
                <a:schemeClr val="bg1"/>
              </a:solidFill>
            </p:grpSpPr>
            <p:sp>
              <p:nvSpPr>
                <p:cNvPr id="76" name="三角形 75">
                  <a:extLst>
                    <a:ext uri="{FF2B5EF4-FFF2-40B4-BE49-F238E27FC236}">
                      <a16:creationId xmlns:a16="http://schemas.microsoft.com/office/drawing/2014/main" id="{635B7910-828C-183D-1F72-AE3F498CDB18}"/>
                    </a:ext>
                  </a:extLst>
                </p:cNvPr>
                <p:cNvSpPr/>
                <p:nvPr/>
              </p:nvSpPr>
              <p:spPr>
                <a:xfrm>
                  <a:off x="502920" y="2811780"/>
                  <a:ext cx="354330" cy="285750"/>
                </a:xfrm>
                <a:prstGeom prst="triangl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三角形 76">
                  <a:extLst>
                    <a:ext uri="{FF2B5EF4-FFF2-40B4-BE49-F238E27FC236}">
                      <a16:creationId xmlns:a16="http://schemas.microsoft.com/office/drawing/2014/main" id="{1151EA2C-AB78-96FD-1803-93746585B3B2}"/>
                    </a:ext>
                  </a:extLst>
                </p:cNvPr>
                <p:cNvSpPr/>
                <p:nvPr/>
              </p:nvSpPr>
              <p:spPr>
                <a:xfrm rot="10800000">
                  <a:off x="502920" y="2526030"/>
                  <a:ext cx="354330" cy="285750"/>
                </a:xfrm>
                <a:prstGeom prst="triangl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8" name="直線コネクタ 77">
                  <a:extLst>
                    <a:ext uri="{FF2B5EF4-FFF2-40B4-BE49-F238E27FC236}">
                      <a16:creationId xmlns:a16="http://schemas.microsoft.com/office/drawing/2014/main" id="{96878837-6F50-E92F-0F58-5FF72BC15F15}"/>
                    </a:ext>
                  </a:extLst>
                </p:cNvPr>
                <p:cNvCxnSpPr>
                  <a:stCxn id="77" idx="0"/>
                </p:cNvCxnSpPr>
                <p:nvPr/>
              </p:nvCxnSpPr>
              <p:spPr>
                <a:xfrm>
                  <a:off x="680085" y="2811780"/>
                  <a:ext cx="405765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直線コネクタ 78">
                  <a:extLst>
                    <a:ext uri="{FF2B5EF4-FFF2-40B4-BE49-F238E27FC236}">
                      <a16:creationId xmlns:a16="http://schemas.microsoft.com/office/drawing/2014/main" id="{FD444133-43A1-30B8-9F94-349012A75F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085850" y="2559367"/>
                  <a:ext cx="10478" cy="504825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0" name="直線コネクタ 59">
                <a:extLst>
                  <a:ext uri="{FF2B5EF4-FFF2-40B4-BE49-F238E27FC236}">
                    <a16:creationId xmlns:a16="http://schemas.microsoft.com/office/drawing/2014/main" id="{CC38E1CD-DDB2-4A60-73D1-FDB9E4003EB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17970" y="3923824"/>
                <a:ext cx="1504938" cy="142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1" name="グループ化 60">
                <a:extLst>
                  <a:ext uri="{FF2B5EF4-FFF2-40B4-BE49-F238E27FC236}">
                    <a16:creationId xmlns:a16="http://schemas.microsoft.com/office/drawing/2014/main" id="{2FFC2588-CECD-9D64-1AA4-5D31B0753827}"/>
                  </a:ext>
                </a:extLst>
              </p:cNvPr>
              <p:cNvGrpSpPr/>
              <p:nvPr/>
            </p:nvGrpSpPr>
            <p:grpSpPr>
              <a:xfrm rot="5400000">
                <a:off x="7367101" y="3747137"/>
                <a:ext cx="593408" cy="571500"/>
                <a:chOff x="502920" y="2526030"/>
                <a:chExt cx="593408" cy="571500"/>
              </a:xfrm>
              <a:solidFill>
                <a:schemeClr val="bg1"/>
              </a:solidFill>
            </p:grpSpPr>
            <p:sp>
              <p:nvSpPr>
                <p:cNvPr id="72" name="三角形 71">
                  <a:extLst>
                    <a:ext uri="{FF2B5EF4-FFF2-40B4-BE49-F238E27FC236}">
                      <a16:creationId xmlns:a16="http://schemas.microsoft.com/office/drawing/2014/main" id="{3A25707F-3E75-61BD-B7E8-695188F385C3}"/>
                    </a:ext>
                  </a:extLst>
                </p:cNvPr>
                <p:cNvSpPr/>
                <p:nvPr/>
              </p:nvSpPr>
              <p:spPr>
                <a:xfrm>
                  <a:off x="502920" y="2811780"/>
                  <a:ext cx="354330" cy="285750"/>
                </a:xfrm>
                <a:prstGeom prst="triangl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三角形 72">
                  <a:extLst>
                    <a:ext uri="{FF2B5EF4-FFF2-40B4-BE49-F238E27FC236}">
                      <a16:creationId xmlns:a16="http://schemas.microsoft.com/office/drawing/2014/main" id="{00BDAB36-405D-1CE6-C828-E25EC0DE7EE7}"/>
                    </a:ext>
                  </a:extLst>
                </p:cNvPr>
                <p:cNvSpPr/>
                <p:nvPr/>
              </p:nvSpPr>
              <p:spPr>
                <a:xfrm rot="10800000">
                  <a:off x="502920" y="2526030"/>
                  <a:ext cx="354330" cy="285750"/>
                </a:xfrm>
                <a:prstGeom prst="triangl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4" name="直線コネクタ 73">
                  <a:extLst>
                    <a:ext uri="{FF2B5EF4-FFF2-40B4-BE49-F238E27FC236}">
                      <a16:creationId xmlns:a16="http://schemas.microsoft.com/office/drawing/2014/main" id="{A9E8EE5D-64DE-0214-2198-6D7F413F74A3}"/>
                    </a:ext>
                  </a:extLst>
                </p:cNvPr>
                <p:cNvCxnSpPr>
                  <a:stCxn id="73" idx="0"/>
                </p:cNvCxnSpPr>
                <p:nvPr/>
              </p:nvCxnSpPr>
              <p:spPr>
                <a:xfrm>
                  <a:off x="680085" y="2811780"/>
                  <a:ext cx="405765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直線コネクタ 74">
                  <a:extLst>
                    <a:ext uri="{FF2B5EF4-FFF2-40B4-BE49-F238E27FC236}">
                      <a16:creationId xmlns:a16="http://schemas.microsoft.com/office/drawing/2014/main" id="{FF3223FD-EF70-4F2D-C68E-8F77EE4409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085850" y="2559367"/>
                  <a:ext cx="10478" cy="504825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角丸四角形 61">
                <a:extLst>
                  <a:ext uri="{FF2B5EF4-FFF2-40B4-BE49-F238E27FC236}">
                    <a16:creationId xmlns:a16="http://schemas.microsoft.com/office/drawing/2014/main" id="{AA802121-D7C0-B889-287E-0151F2355D4D}"/>
                  </a:ext>
                </a:extLst>
              </p:cNvPr>
              <p:cNvSpPr/>
              <p:nvPr/>
            </p:nvSpPr>
            <p:spPr>
              <a:xfrm>
                <a:off x="8137179" y="3628551"/>
                <a:ext cx="745814" cy="619122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角丸四角形 62">
                <a:extLst>
                  <a:ext uri="{FF2B5EF4-FFF2-40B4-BE49-F238E27FC236}">
                    <a16:creationId xmlns:a16="http://schemas.microsoft.com/office/drawing/2014/main" id="{15A8D17B-82DA-E372-6706-2052016B06FA}"/>
                  </a:ext>
                </a:extLst>
              </p:cNvPr>
              <p:cNvSpPr/>
              <p:nvPr/>
            </p:nvSpPr>
            <p:spPr>
              <a:xfrm>
                <a:off x="6089306" y="3628551"/>
                <a:ext cx="745814" cy="619122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4" name="直線コネクタ 63">
                <a:extLst>
                  <a:ext uri="{FF2B5EF4-FFF2-40B4-BE49-F238E27FC236}">
                    <a16:creationId xmlns:a16="http://schemas.microsoft.com/office/drawing/2014/main" id="{CD52F915-6047-253E-0AC1-8419C7FAD21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491026" y="4247673"/>
                <a:ext cx="0" cy="4271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角丸四角形 64">
                <a:extLst>
                  <a:ext uri="{FF2B5EF4-FFF2-40B4-BE49-F238E27FC236}">
                    <a16:creationId xmlns:a16="http://schemas.microsoft.com/office/drawing/2014/main" id="{FE37E242-CEDA-B298-4F95-89FD57B46024}"/>
                  </a:ext>
                </a:extLst>
              </p:cNvPr>
              <p:cNvSpPr/>
              <p:nvPr/>
            </p:nvSpPr>
            <p:spPr>
              <a:xfrm>
                <a:off x="8137179" y="4674870"/>
                <a:ext cx="745814" cy="619122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6" name="直線コネクタ 65">
                <a:extLst>
                  <a:ext uri="{FF2B5EF4-FFF2-40B4-BE49-F238E27FC236}">
                    <a16:creationId xmlns:a16="http://schemas.microsoft.com/office/drawing/2014/main" id="{65A60E6C-B613-C264-4666-E02AE7CA04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00890" y="3429000"/>
                <a:ext cx="43532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円/楕円 66">
                <a:extLst>
                  <a:ext uri="{FF2B5EF4-FFF2-40B4-BE49-F238E27FC236}">
                    <a16:creationId xmlns:a16="http://schemas.microsoft.com/office/drawing/2014/main" id="{1B92566F-2607-CF86-8D5B-C52F5F412526}"/>
                  </a:ext>
                </a:extLst>
              </p:cNvPr>
              <p:cNvSpPr/>
              <p:nvPr/>
            </p:nvSpPr>
            <p:spPr>
              <a:xfrm>
                <a:off x="7490956" y="3188970"/>
                <a:ext cx="458599" cy="46529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7C34ABC9-B578-9518-0AB6-D4A706A51AD0}"/>
                  </a:ext>
                </a:extLst>
              </p:cNvPr>
              <p:cNvSpPr txBox="1"/>
              <p:nvPr/>
            </p:nvSpPr>
            <p:spPr>
              <a:xfrm>
                <a:off x="8187690" y="3756993"/>
                <a:ext cx="724150" cy="435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TMP</a:t>
                </a:r>
              </a:p>
            </p:txBody>
          </p:sp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AF0EABE3-A931-DC29-1A68-205F656F11E2}"/>
                  </a:ext>
                </a:extLst>
              </p:cNvPr>
              <p:cNvSpPr txBox="1"/>
              <p:nvPr/>
            </p:nvSpPr>
            <p:spPr>
              <a:xfrm>
                <a:off x="6066060" y="3557796"/>
                <a:ext cx="8344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Ion</a:t>
                </a:r>
              </a:p>
              <a:p>
                <a:r>
                  <a:rPr lang="en-US" dirty="0"/>
                  <a:t>Pump</a:t>
                </a:r>
              </a:p>
            </p:txBody>
          </p:sp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EC83A532-D78F-3F49-3AC2-DFD7DB8AF3D5}"/>
                  </a:ext>
                </a:extLst>
              </p:cNvPr>
              <p:cNvSpPr txBox="1"/>
              <p:nvPr/>
            </p:nvSpPr>
            <p:spPr>
              <a:xfrm>
                <a:off x="8137179" y="4582266"/>
                <a:ext cx="8344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Dry-</a:t>
                </a:r>
              </a:p>
              <a:p>
                <a:r>
                  <a:rPr lang="en-US" dirty="0"/>
                  <a:t>Pump</a:t>
                </a:r>
              </a:p>
            </p:txBody>
          </p:sp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2BCC36E4-5202-92DE-9DF4-844E127E3457}"/>
                  </a:ext>
                </a:extLst>
              </p:cNvPr>
              <p:cNvSpPr txBox="1"/>
              <p:nvPr/>
            </p:nvSpPr>
            <p:spPr>
              <a:xfrm>
                <a:off x="7523317" y="3109470"/>
                <a:ext cx="411682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P</a:t>
                </a:r>
              </a:p>
            </p:txBody>
          </p:sp>
        </p:grp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E6C0F0F2-8FEE-54F3-9D15-DF0C842F1D39}"/>
                </a:ext>
              </a:extLst>
            </p:cNvPr>
            <p:cNvSpPr txBox="1"/>
            <p:nvPr/>
          </p:nvSpPr>
          <p:spPr>
            <a:xfrm>
              <a:off x="1072212" y="1449646"/>
              <a:ext cx="9309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GV-1</a:t>
              </a:r>
            </a:p>
          </p:txBody>
        </p: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19B58964-7C98-B874-780B-599FAA071619}"/>
                </a:ext>
              </a:extLst>
            </p:cNvPr>
            <p:cNvSpPr txBox="1"/>
            <p:nvPr/>
          </p:nvSpPr>
          <p:spPr>
            <a:xfrm>
              <a:off x="4357924" y="1460193"/>
              <a:ext cx="9832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GV-2</a:t>
              </a:r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4A4025F9-4AD8-6888-FC1B-CD8B07F6A238}"/>
                </a:ext>
              </a:extLst>
            </p:cNvPr>
            <p:cNvCxnSpPr>
              <a:cxnSpLocks/>
              <a:stCxn id="26" idx="3"/>
            </p:cNvCxnSpPr>
            <p:nvPr/>
          </p:nvCxnSpPr>
          <p:spPr>
            <a:xfrm flipV="1">
              <a:off x="5719309" y="2603040"/>
              <a:ext cx="6672" cy="30824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グループ化 33">
              <a:extLst>
                <a:ext uri="{FF2B5EF4-FFF2-40B4-BE49-F238E27FC236}">
                  <a16:creationId xmlns:a16="http://schemas.microsoft.com/office/drawing/2014/main" id="{C559F800-51C3-1039-323D-141110C9B49E}"/>
                </a:ext>
              </a:extLst>
            </p:cNvPr>
            <p:cNvGrpSpPr/>
            <p:nvPr/>
          </p:nvGrpSpPr>
          <p:grpSpPr>
            <a:xfrm>
              <a:off x="5357352" y="3209293"/>
              <a:ext cx="770443" cy="1458782"/>
              <a:chOff x="6766529" y="3029241"/>
              <a:chExt cx="770443" cy="1458782"/>
            </a:xfrm>
          </p:grpSpPr>
          <p:cxnSp>
            <p:nvCxnSpPr>
              <p:cNvPr id="30" name="直線コネクタ 29">
                <a:extLst>
                  <a:ext uri="{FF2B5EF4-FFF2-40B4-BE49-F238E27FC236}">
                    <a16:creationId xmlns:a16="http://schemas.microsoft.com/office/drawing/2014/main" id="{4CA52EC5-E76C-AA6E-D177-59B6E45AD9B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10846" y="3029241"/>
                <a:ext cx="0" cy="941134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グループ化 5">
                <a:extLst>
                  <a:ext uri="{FF2B5EF4-FFF2-40B4-BE49-F238E27FC236}">
                    <a16:creationId xmlns:a16="http://schemas.microsoft.com/office/drawing/2014/main" id="{26901D3F-6422-D86D-DD81-0F6D20FB9B70}"/>
                  </a:ext>
                </a:extLst>
              </p:cNvPr>
              <p:cNvGrpSpPr/>
              <p:nvPr/>
            </p:nvGrpSpPr>
            <p:grpSpPr>
              <a:xfrm>
                <a:off x="6766529" y="3879079"/>
                <a:ext cx="770443" cy="608944"/>
                <a:chOff x="7832086" y="4822042"/>
                <a:chExt cx="834416" cy="718269"/>
              </a:xfrm>
            </p:grpSpPr>
            <p:sp>
              <p:nvSpPr>
                <p:cNvPr id="44" name="角丸四角形 43">
                  <a:extLst>
                    <a:ext uri="{FF2B5EF4-FFF2-40B4-BE49-F238E27FC236}">
                      <a16:creationId xmlns:a16="http://schemas.microsoft.com/office/drawing/2014/main" id="{470586F2-6A20-16E0-EDFA-430BC876B45B}"/>
                    </a:ext>
                  </a:extLst>
                </p:cNvPr>
                <p:cNvSpPr/>
                <p:nvPr/>
              </p:nvSpPr>
              <p:spPr>
                <a:xfrm>
                  <a:off x="7832086" y="4921189"/>
                  <a:ext cx="745814" cy="619122"/>
                </a:xfrm>
                <a:prstGeom prst="roundRect">
                  <a:avLst/>
                </a:prstGeom>
                <a:noFill/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テキスト ボックス 53">
                  <a:extLst>
                    <a:ext uri="{FF2B5EF4-FFF2-40B4-BE49-F238E27FC236}">
                      <a16:creationId xmlns:a16="http://schemas.microsoft.com/office/drawing/2014/main" id="{D6610F3E-19C0-598B-ACD1-892DD0F8DF43}"/>
                    </a:ext>
                  </a:extLst>
                </p:cNvPr>
                <p:cNvSpPr txBox="1"/>
                <p:nvPr/>
              </p:nvSpPr>
              <p:spPr>
                <a:xfrm>
                  <a:off x="7832086" y="4822042"/>
                  <a:ext cx="834416" cy="64633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solidFill>
                        <a:schemeClr val="bg1">
                          <a:lumMod val="75000"/>
                        </a:schemeClr>
                      </a:solidFill>
                    </a:rPr>
                    <a:t>Dry-</a:t>
                  </a:r>
                </a:p>
                <a:p>
                  <a:r>
                    <a:rPr lang="en-US" dirty="0">
                      <a:solidFill>
                        <a:schemeClr val="bg1">
                          <a:lumMod val="75000"/>
                        </a:schemeClr>
                      </a:solidFill>
                    </a:rPr>
                    <a:t>Pump</a:t>
                  </a:r>
                </a:p>
              </p:txBody>
            </p:sp>
          </p:grpSp>
          <p:sp>
            <p:nvSpPr>
              <p:cNvPr id="22" name="角丸四角形 21">
                <a:extLst>
                  <a:ext uri="{FF2B5EF4-FFF2-40B4-BE49-F238E27FC236}">
                    <a16:creationId xmlns:a16="http://schemas.microsoft.com/office/drawing/2014/main" id="{EC21E2BC-46C5-D13C-A50A-4CC5D8926393}"/>
                  </a:ext>
                </a:extLst>
              </p:cNvPr>
              <p:cNvSpPr/>
              <p:nvPr/>
            </p:nvSpPr>
            <p:spPr>
              <a:xfrm>
                <a:off x="6774088" y="3247208"/>
                <a:ext cx="688634" cy="524888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A5A733B4-B3E0-B139-1356-D3CD05BE4755}"/>
                  </a:ext>
                </a:extLst>
              </p:cNvPr>
              <p:cNvSpPr txBox="1"/>
              <p:nvPr/>
            </p:nvSpPr>
            <p:spPr>
              <a:xfrm>
                <a:off x="6820726" y="3356100"/>
                <a:ext cx="6686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75000"/>
                      </a:schemeClr>
                    </a:solidFill>
                  </a:rPr>
                  <a:t>TMP</a:t>
                </a:r>
              </a:p>
            </p:txBody>
          </p:sp>
        </p:grpSp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E4D7AD9E-4F52-94CC-96C6-D08BE3D101A8}"/>
              </a:ext>
            </a:extLst>
          </p:cNvPr>
          <p:cNvGrpSpPr/>
          <p:nvPr/>
        </p:nvGrpSpPr>
        <p:grpSpPr>
          <a:xfrm>
            <a:off x="2942649" y="2528976"/>
            <a:ext cx="2266749" cy="523220"/>
            <a:chOff x="2373123" y="3130611"/>
            <a:chExt cx="2266749" cy="523220"/>
          </a:xfrm>
        </p:grpSpPr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8B2C3C6F-6C68-3628-D341-43D3679A51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73123" y="3405827"/>
              <a:ext cx="1019640" cy="3594"/>
            </a:xfrm>
            <a:prstGeom prst="line">
              <a:avLst/>
            </a:prstGeom>
            <a:ln w="38100">
              <a:solidFill>
                <a:schemeClr val="tx1"/>
              </a:solidFill>
              <a:prstDash val="lgDashDot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D17EEECE-6BF9-C7FF-8806-25CB23578C98}"/>
                </a:ext>
              </a:extLst>
            </p:cNvPr>
            <p:cNvSpPr txBox="1"/>
            <p:nvPr/>
          </p:nvSpPr>
          <p:spPr>
            <a:xfrm>
              <a:off x="3427967" y="3130611"/>
              <a:ext cx="1211905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sz="1400" dirty="0"/>
                <a:t>Connection to network</a:t>
              </a:r>
            </a:p>
          </p:txBody>
        </p: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6BC94EE0-E4F1-FFA5-9644-6CE1E77B1B82}"/>
              </a:ext>
            </a:extLst>
          </p:cNvPr>
          <p:cNvGrpSpPr/>
          <p:nvPr/>
        </p:nvGrpSpPr>
        <p:grpSpPr>
          <a:xfrm>
            <a:off x="6490447" y="2266317"/>
            <a:ext cx="2266749" cy="523220"/>
            <a:chOff x="2373123" y="3130611"/>
            <a:chExt cx="2266749" cy="523220"/>
          </a:xfrm>
        </p:grpSpPr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95CCCECE-876D-354C-77DA-4192A03AC3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73123" y="3405827"/>
              <a:ext cx="1019640" cy="3594"/>
            </a:xfrm>
            <a:prstGeom prst="line">
              <a:avLst/>
            </a:prstGeom>
            <a:ln w="38100">
              <a:solidFill>
                <a:schemeClr val="tx1"/>
              </a:solidFill>
              <a:prstDash val="lgDashDot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3707AE48-AC0B-0D28-4300-B55FC1B3DAF2}"/>
                </a:ext>
              </a:extLst>
            </p:cNvPr>
            <p:cNvSpPr txBox="1"/>
            <p:nvPr/>
          </p:nvSpPr>
          <p:spPr>
            <a:xfrm>
              <a:off x="3427967" y="3130611"/>
              <a:ext cx="1211905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sz="1400" dirty="0"/>
                <a:t>Connection to network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7301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202</TotalTime>
  <Words>392</Words>
  <Application>Microsoft Macintosh PowerPoint</Application>
  <PresentationFormat>A4 210 x 297 mm</PresentationFormat>
  <Paragraphs>76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MS PGothic</vt:lpstr>
      <vt:lpstr>Arial</vt:lpstr>
      <vt:lpstr>Calibri</vt:lpstr>
      <vt:lpstr>Calibri Light</vt:lpstr>
      <vt:lpstr>Office テーマ</vt:lpstr>
      <vt:lpstr>Proposal for modification of pumping unit between OMMT and OMC  - prevention of vibration from vacuum pumping unit -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OMMT-OMC間排気装置改変の提案 - 排気ポンプ筐体からの振動の伝播防止策-</dc:title>
  <dc:creator>木村 誠宏</dc:creator>
  <cp:lastModifiedBy>木村 誠宏</cp:lastModifiedBy>
  <cp:revision>16</cp:revision>
  <cp:lastPrinted>2024-06-06T23:14:05Z</cp:lastPrinted>
  <dcterms:created xsi:type="dcterms:W3CDTF">2024-06-06T00:19:50Z</dcterms:created>
  <dcterms:modified xsi:type="dcterms:W3CDTF">2024-06-07T03:35:57Z</dcterms:modified>
</cp:coreProperties>
</file>