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545" r:id="rId2"/>
    <p:sldId id="619" r:id="rId3"/>
    <p:sldId id="621" r:id="rId4"/>
    <p:sldId id="620" r:id="rId5"/>
    <p:sldId id="474" r:id="rId6"/>
    <p:sldId id="362" r:id="rId7"/>
    <p:sldId id="570" r:id="rId8"/>
    <p:sldId id="513" r:id="rId9"/>
    <p:sldId id="514" r:id="rId10"/>
    <p:sldId id="515" r:id="rId11"/>
    <p:sldId id="548" r:id="rId12"/>
    <p:sldId id="549" r:id="rId13"/>
    <p:sldId id="553" r:id="rId14"/>
    <p:sldId id="554" r:id="rId15"/>
    <p:sldId id="544" r:id="rId16"/>
    <p:sldId id="533" r:id="rId17"/>
    <p:sldId id="555" r:id="rId18"/>
    <p:sldId id="534" r:id="rId19"/>
    <p:sldId id="597" r:id="rId20"/>
    <p:sldId id="505" r:id="rId21"/>
    <p:sldId id="527" r:id="rId22"/>
    <p:sldId id="592" r:id="rId23"/>
    <p:sldId id="552" r:id="rId24"/>
    <p:sldId id="540" r:id="rId25"/>
    <p:sldId id="541" r:id="rId26"/>
    <p:sldId id="557" r:id="rId27"/>
    <p:sldId id="482" r:id="rId28"/>
    <p:sldId id="633" r:id="rId29"/>
    <p:sldId id="634" r:id="rId30"/>
    <p:sldId id="635" r:id="rId31"/>
    <p:sldId id="636" r:id="rId32"/>
  </p:sldIdLst>
  <p:sldSz cx="9144000" cy="6858000" type="screen4x3"/>
  <p:notesSz cx="9144000" cy="6858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2E8B57"/>
    <a:srgbClr val="FFA501"/>
    <a:srgbClr val="FF8500"/>
    <a:srgbClr val="FA8072"/>
    <a:srgbClr val="007E00"/>
    <a:srgbClr val="0000FF"/>
    <a:srgbClr val="8A1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72" autoAdjust="0"/>
    <p:restoredTop sz="98153" autoAdjust="0"/>
  </p:normalViewPr>
  <p:slideViewPr>
    <p:cSldViewPr>
      <p:cViewPr varScale="1">
        <p:scale>
          <a:sx n="79" d="100"/>
          <a:sy n="79" d="100"/>
        </p:scale>
        <p:origin x="121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1555" y="6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2B7E5DA1-1671-2F75-646A-84F5FB9ACA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Confidential</a:t>
            </a:r>
            <a:r>
              <a:rPr lang="ja-JP" altLang="en-US"/>
              <a:t>（外部秘）</a:t>
            </a:r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6FC8A618-1BAF-51D0-20EC-E4395ADB8B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A22404C5-368A-3461-17E1-6670A9C21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>
            <a:extLst>
              <a:ext uri="{FF2B5EF4-FFF2-40B4-BE49-F238E27FC236}">
                <a16:creationId xmlns:a16="http://schemas.microsoft.com/office/drawing/2014/main" id="{87764A95-3D00-555F-DB36-7134125556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6C44FABF-8DA2-4D90-8349-0F1FE853D26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2F5D2C26-AE2C-C30C-E651-ADF1B3096F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F01E0AF7-D8E4-D105-2FFE-431A6243B84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1D3C015-3DBA-4773-B086-0119376D8930}" type="datetimeFigureOut">
              <a:rPr lang="ja-JP" altLang="en-US"/>
              <a:pPr>
                <a:defRPr/>
              </a:pPr>
              <a:t>2024/7/11</a:t>
            </a:fld>
            <a:endParaRPr lang="ja-JP" altLang="en-US"/>
          </a:p>
        </p:txBody>
      </p:sp>
      <p:sp>
        <p:nvSpPr>
          <p:cNvPr id="4" name="スライド イメージ プレースホルダ 3">
            <a:extLst>
              <a:ext uri="{FF2B5EF4-FFF2-40B4-BE49-F238E27FC236}">
                <a16:creationId xmlns:a16="http://schemas.microsoft.com/office/drawing/2014/main" id="{9291A4E0-BCBA-E7EE-436E-65F1E23996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>
            <a:extLst>
              <a:ext uri="{FF2B5EF4-FFF2-40B4-BE49-F238E27FC236}">
                <a16:creationId xmlns:a16="http://schemas.microsoft.com/office/drawing/2014/main" id="{A58F0BFA-7199-A5DC-1831-3B3B4368E2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id="{35A5ACE1-B032-DBD1-2A56-96914D852F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id="{8C2E4613-B7B6-6D68-17B9-145B36F8C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6A4411B-0436-4A04-A178-D1420158108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 1">
            <a:extLst>
              <a:ext uri="{FF2B5EF4-FFF2-40B4-BE49-F238E27FC236}">
                <a16:creationId xmlns:a16="http://schemas.microsoft.com/office/drawing/2014/main" id="{1B7EF5AB-A3F8-939C-6E12-751CD272C8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ノート プレースホルダ 2">
            <a:extLst>
              <a:ext uri="{FF2B5EF4-FFF2-40B4-BE49-F238E27FC236}">
                <a16:creationId xmlns:a16="http://schemas.microsoft.com/office/drawing/2014/main" id="{1B943635-FCF0-51D4-F13D-D588C9FF10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5124" name="スライド番号プレースホルダ 3">
            <a:extLst>
              <a:ext uri="{FF2B5EF4-FFF2-40B4-BE49-F238E27FC236}">
                <a16:creationId xmlns:a16="http://schemas.microsoft.com/office/drawing/2014/main" id="{BE2A1CEE-0990-B356-DB0A-30BE8BB63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51315C33-1807-4E51-9ECC-4121EB007E05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ー 1">
            <a:extLst>
              <a:ext uri="{FF2B5EF4-FFF2-40B4-BE49-F238E27FC236}">
                <a16:creationId xmlns:a16="http://schemas.microsoft.com/office/drawing/2014/main" id="{21211E01-BA05-BC13-21DB-3B2F8AD573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ノート プレースホルダー 2">
            <a:extLst>
              <a:ext uri="{FF2B5EF4-FFF2-40B4-BE49-F238E27FC236}">
                <a16:creationId xmlns:a16="http://schemas.microsoft.com/office/drawing/2014/main" id="{877CBC45-8DE0-E143-489B-FC217541C4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72" name="スライド番号プレースホルダー 3">
            <a:extLst>
              <a:ext uri="{FF2B5EF4-FFF2-40B4-BE49-F238E27FC236}">
                <a16:creationId xmlns:a16="http://schemas.microsoft.com/office/drawing/2014/main" id="{64C9171B-A49E-C7AD-5B72-06E7DE73D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8596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431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003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575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147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EA5C12E2-811F-42C8-971C-D7D831CEFC5C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スライド イメージ プレースホルダー 1">
            <a:extLst>
              <a:ext uri="{FF2B5EF4-FFF2-40B4-BE49-F238E27FC236}">
                <a16:creationId xmlns:a16="http://schemas.microsoft.com/office/drawing/2014/main" id="{BFA84D9C-F7AE-2138-B98C-FAA95A565A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ノート プレースホルダー 2">
            <a:extLst>
              <a:ext uri="{FF2B5EF4-FFF2-40B4-BE49-F238E27FC236}">
                <a16:creationId xmlns:a16="http://schemas.microsoft.com/office/drawing/2014/main" id="{E137056F-ADCF-1A78-D966-B6F6514C79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292" name="スライド番号プレースホルダー 3">
            <a:extLst>
              <a:ext uri="{FF2B5EF4-FFF2-40B4-BE49-F238E27FC236}">
                <a16:creationId xmlns:a16="http://schemas.microsoft.com/office/drawing/2014/main" id="{4CD747DC-FE16-E7EA-AE7E-D29DC64DA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8596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431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003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575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147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F29E0E3-4139-454F-853A-F8AB3F7877BE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>
            <a:extLst>
              <a:ext uri="{FF2B5EF4-FFF2-40B4-BE49-F238E27FC236}">
                <a16:creationId xmlns:a16="http://schemas.microsoft.com/office/drawing/2014/main" id="{ACCB793E-AE8E-41CB-FB8B-5260523C97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ノート プレースホルダー 2">
            <a:extLst>
              <a:ext uri="{FF2B5EF4-FFF2-40B4-BE49-F238E27FC236}">
                <a16:creationId xmlns:a16="http://schemas.microsoft.com/office/drawing/2014/main" id="{1700374D-FAAF-9AF4-C908-97E1805459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40" name="スライド番号プレースホルダー 3">
            <a:extLst>
              <a:ext uri="{FF2B5EF4-FFF2-40B4-BE49-F238E27FC236}">
                <a16:creationId xmlns:a16="http://schemas.microsoft.com/office/drawing/2014/main" id="{199B65A0-4E98-E745-581D-F25183394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8596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431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003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575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147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6CA0DD18-713A-41E6-9ABA-56F53C48F013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スライド イメージ プレースホルダー 1">
            <a:extLst>
              <a:ext uri="{FF2B5EF4-FFF2-40B4-BE49-F238E27FC236}">
                <a16:creationId xmlns:a16="http://schemas.microsoft.com/office/drawing/2014/main" id="{752ED2B4-E9E9-3056-33C9-1AA6C333B2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ノート プレースホルダー 2">
            <a:extLst>
              <a:ext uri="{FF2B5EF4-FFF2-40B4-BE49-F238E27FC236}">
                <a16:creationId xmlns:a16="http://schemas.microsoft.com/office/drawing/2014/main" id="{29590C29-37FA-2944-E573-4B4FE10FF8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388" name="スライド番号プレースホルダー 3">
            <a:extLst>
              <a:ext uri="{FF2B5EF4-FFF2-40B4-BE49-F238E27FC236}">
                <a16:creationId xmlns:a16="http://schemas.microsoft.com/office/drawing/2014/main" id="{92A0EF06-EA7B-E0EC-F553-6ABA9780BA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8596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431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003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575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147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B747018B-CB45-4817-B926-40F456D2E2DE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スライド イメージ プレースホルダー 1">
            <a:extLst>
              <a:ext uri="{FF2B5EF4-FFF2-40B4-BE49-F238E27FC236}">
                <a16:creationId xmlns:a16="http://schemas.microsoft.com/office/drawing/2014/main" id="{A49C4A49-8AE5-7A2D-24AB-C00BEA101C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ノート プレースホルダー 2">
            <a:extLst>
              <a:ext uri="{FF2B5EF4-FFF2-40B4-BE49-F238E27FC236}">
                <a16:creationId xmlns:a16="http://schemas.microsoft.com/office/drawing/2014/main" id="{AF0DAB4A-BF29-C952-F6C7-8B2DC1BCD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80" name="スライド番号プレースホルダー 3">
            <a:extLst>
              <a:ext uri="{FF2B5EF4-FFF2-40B4-BE49-F238E27FC236}">
                <a16:creationId xmlns:a16="http://schemas.microsoft.com/office/drawing/2014/main" id="{53049060-23E9-9455-2095-85F63704CB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9ED2278F-488E-48C5-AA07-45BCDB0CB794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>
            <a:extLst>
              <a:ext uri="{FF2B5EF4-FFF2-40B4-BE49-F238E27FC236}">
                <a16:creationId xmlns:a16="http://schemas.microsoft.com/office/drawing/2014/main" id="{04BC4900-2646-991D-7AD6-9B147F6B24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>
            <a:extLst>
              <a:ext uri="{FF2B5EF4-FFF2-40B4-BE49-F238E27FC236}">
                <a16:creationId xmlns:a16="http://schemas.microsoft.com/office/drawing/2014/main" id="{2F48E1D5-33E1-E141-B61D-975DA0E4FC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60420" name="スライド番号プレースホルダ 3">
            <a:extLst>
              <a:ext uri="{FF2B5EF4-FFF2-40B4-BE49-F238E27FC236}">
                <a16:creationId xmlns:a16="http://schemas.microsoft.com/office/drawing/2014/main" id="{D0B7F780-AC44-0E61-75D9-0FDB83D0E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B7B28FA4-EBCE-431F-98A1-F53B677B41D3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F1A28022-5699-72AC-9E49-8CB1E3083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2D5F9-2DFD-4C0D-857B-7723502A7FB3}" type="datetime1">
              <a:rPr lang="ja-JP" altLang="en-US"/>
              <a:pPr>
                <a:defRPr/>
              </a:pPr>
              <a:t>2024/7/11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473A917F-320C-E8D4-F721-1E0BEDDF3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EF368A4F-D814-81EE-F716-5B06584E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EFA04-4062-4678-ACD3-01C4525BF7C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432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653190C8-2166-34F0-CB32-665ACE2F0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31803-5668-4F01-A65A-182E82AC18CD}" type="datetime1">
              <a:rPr lang="ja-JP" altLang="en-US"/>
              <a:pPr>
                <a:defRPr/>
              </a:pPr>
              <a:t>2024/7/11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24FE2DEB-20D6-518E-E7D5-1BBD104C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9D8B3527-844D-48E8-B572-96EBD460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73C02-EC22-4A99-AACC-B0D0026DDC4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820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5528B534-B71D-942B-2AE2-4B2A70FF3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0051D-8AB3-4CB4-A451-E9E2A400CAE0}" type="datetime1">
              <a:rPr lang="ja-JP" altLang="en-US"/>
              <a:pPr>
                <a:defRPr/>
              </a:pPr>
              <a:t>2024/7/11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00107B6A-3709-CED0-8D20-06F4C765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11A0D2E5-364D-81F7-2212-67A63473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46D2-752A-4B8D-BC1D-0C582588A98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881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9BBFF945-D80C-3D6F-E142-B0414723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DBC9-1CAF-4789-92B1-F18ABC2C222B}" type="datetime1">
              <a:rPr lang="ja-JP" altLang="en-US"/>
              <a:pPr>
                <a:defRPr/>
              </a:pPr>
              <a:t>2024/7/11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92EB9EBD-086D-308F-8D61-D7FAEE55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656FE9DF-E64A-751F-A5EC-67279E02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922D8-0FC4-4017-83F6-D5C6F4E7365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280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E443DD6D-B900-204E-5C91-2A68785D8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EF23E-00D9-4553-83D6-AF65F0957605}" type="datetime1">
              <a:rPr lang="ja-JP" altLang="en-US"/>
              <a:pPr>
                <a:defRPr/>
              </a:pPr>
              <a:t>2024/7/11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3735935A-F7B2-09D1-7BDC-A9E6D458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47EA7ED7-349D-DA41-092A-5C09877E3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4F813-2FA8-45C2-936A-D7D80785A64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451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EF0CDFF4-92A6-EF33-7D4C-A80C66E38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79090-C18E-4269-B9F0-63D6064AD825}" type="datetime1">
              <a:rPr lang="ja-JP" altLang="en-US"/>
              <a:pPr>
                <a:defRPr/>
              </a:pPr>
              <a:t>2024/7/11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2DC1428B-7EA7-00DC-D996-ABDE64A3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A84A564A-CD23-F108-F1DC-1924925AA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D2844-1255-4451-B73D-6FF63BDF7C9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6969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>
            <a:extLst>
              <a:ext uri="{FF2B5EF4-FFF2-40B4-BE49-F238E27FC236}">
                <a16:creationId xmlns:a16="http://schemas.microsoft.com/office/drawing/2014/main" id="{2AFC67E7-BE19-5C2F-0B59-FE88A5979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956F5-ED67-498B-95AF-79F8C8D0A11D}" type="datetime1">
              <a:rPr lang="ja-JP" altLang="en-US"/>
              <a:pPr>
                <a:defRPr/>
              </a:pPr>
              <a:t>2024/7/11</a:t>
            </a:fld>
            <a:endParaRPr lang="ja-JP" altLang="en-US"/>
          </a:p>
        </p:txBody>
      </p:sp>
      <p:sp>
        <p:nvSpPr>
          <p:cNvPr id="8" name="フッター プレースホルダ 4">
            <a:extLst>
              <a:ext uri="{FF2B5EF4-FFF2-40B4-BE49-F238E27FC236}">
                <a16:creationId xmlns:a16="http://schemas.microsoft.com/office/drawing/2014/main" id="{52578AEC-5CE7-3EC5-15F5-59553F9C2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>
            <a:extLst>
              <a:ext uri="{FF2B5EF4-FFF2-40B4-BE49-F238E27FC236}">
                <a16:creationId xmlns:a16="http://schemas.microsoft.com/office/drawing/2014/main" id="{668BCCE3-536D-BE80-F3D5-8F8D2D3A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47D42-A12F-4606-A0BA-4E83950E5EC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978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>
            <a:extLst>
              <a:ext uri="{FF2B5EF4-FFF2-40B4-BE49-F238E27FC236}">
                <a16:creationId xmlns:a16="http://schemas.microsoft.com/office/drawing/2014/main" id="{4F45578D-C800-1823-FD9C-2D5BAC791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ABE6-3E18-4129-BEBB-4A5731FDE764}" type="datetime1">
              <a:rPr lang="ja-JP" altLang="en-US"/>
              <a:pPr>
                <a:defRPr/>
              </a:pPr>
              <a:t>2024/7/11</a:t>
            </a:fld>
            <a:endParaRPr lang="ja-JP" altLang="en-US"/>
          </a:p>
        </p:txBody>
      </p:sp>
      <p:sp>
        <p:nvSpPr>
          <p:cNvPr id="4" name="フッター プレースホルダ 4">
            <a:extLst>
              <a:ext uri="{FF2B5EF4-FFF2-40B4-BE49-F238E27FC236}">
                <a16:creationId xmlns:a16="http://schemas.microsoft.com/office/drawing/2014/main" id="{F8D4EB1C-3B5A-F30B-3E93-64D2A1D19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>
            <a:extLst>
              <a:ext uri="{FF2B5EF4-FFF2-40B4-BE49-F238E27FC236}">
                <a16:creationId xmlns:a16="http://schemas.microsoft.com/office/drawing/2014/main" id="{38914064-B5A5-7926-8515-45E0E4F9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1D920-DAB1-4E9F-B4AB-3AE3E0A987B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8672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>
            <a:extLst>
              <a:ext uri="{FF2B5EF4-FFF2-40B4-BE49-F238E27FC236}">
                <a16:creationId xmlns:a16="http://schemas.microsoft.com/office/drawing/2014/main" id="{C0DB6183-FBEF-207F-58F3-C749455EA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7BBC8-781A-40B7-A14C-084233FF25F7}" type="datetime1">
              <a:rPr lang="ja-JP" altLang="en-US"/>
              <a:pPr>
                <a:defRPr/>
              </a:pPr>
              <a:t>2024/7/11</a:t>
            </a:fld>
            <a:endParaRPr lang="ja-JP" altLang="en-US"/>
          </a:p>
        </p:txBody>
      </p:sp>
      <p:sp>
        <p:nvSpPr>
          <p:cNvPr id="3" name="フッター プレースホルダ 4">
            <a:extLst>
              <a:ext uri="{FF2B5EF4-FFF2-40B4-BE49-F238E27FC236}">
                <a16:creationId xmlns:a16="http://schemas.microsoft.com/office/drawing/2014/main" id="{2C6E89E5-550B-D419-E4A3-FA144E4F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>
            <a:extLst>
              <a:ext uri="{FF2B5EF4-FFF2-40B4-BE49-F238E27FC236}">
                <a16:creationId xmlns:a16="http://schemas.microsoft.com/office/drawing/2014/main" id="{68927A6A-7E97-ED9F-2976-3043D232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70F6B-721B-4A49-8581-00A5519BC19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127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BA8B4C00-56FB-9A99-B4BF-DC314D7CF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78023-E5FE-4EB6-A3CD-2F4E83B19AF4}" type="datetime1">
              <a:rPr lang="ja-JP" altLang="en-US"/>
              <a:pPr>
                <a:defRPr/>
              </a:pPr>
              <a:t>2024/7/11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816F2E0F-2AA6-4863-7EF8-7B28DF3B5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2C8FB2DC-7A5E-2252-D5EE-894B9AD9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6A19F-EE3C-47AC-84F1-5CED8DF6F03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030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048BEF34-3BB0-566E-F497-F73BCDC8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E17FF-9CF8-4CC4-9334-3BD7A29F4DA4}" type="datetime1">
              <a:rPr lang="ja-JP" altLang="en-US"/>
              <a:pPr>
                <a:defRPr/>
              </a:pPr>
              <a:t>2024/7/11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576E9954-D66D-19CB-F1D9-A6CBE393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6C56C151-3011-E434-8373-6A187248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33E2A-ECA6-459A-B5C2-A5BD55CD996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511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>
            <a:extLst>
              <a:ext uri="{FF2B5EF4-FFF2-40B4-BE49-F238E27FC236}">
                <a16:creationId xmlns:a16="http://schemas.microsoft.com/office/drawing/2014/main" id="{1167FAD1-951F-DEF8-C69F-8614A03623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>
            <a:extLst>
              <a:ext uri="{FF2B5EF4-FFF2-40B4-BE49-F238E27FC236}">
                <a16:creationId xmlns:a16="http://schemas.microsoft.com/office/drawing/2014/main" id="{7BE49AEF-3DA8-1D00-197B-7E4E34F6B9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6D3FBDCF-D5CA-25E4-10FB-3E6C3A9F0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CF2BDB0-B4C0-4481-ACA0-BEB7F5899CBB}" type="datetime1">
              <a:rPr lang="ja-JP" altLang="en-US"/>
              <a:pPr>
                <a:defRPr/>
              </a:pPr>
              <a:t>2024/7/11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AD7A9609-3432-8151-AB4C-7B9CD8D0B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95F00E7C-93C6-E391-944D-1E76A8719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</a:lstStyle>
          <a:p>
            <a:pPr>
              <a:defRPr/>
            </a:pPr>
            <a:fld id="{78296813-D027-47D5-AB1A-22E623B9B73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imura@resceu.s.u-tokyo.ac.jp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https://arxiv.org/abs/2403.0300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D.107.104007" TargetMode="External"/><Relationship Id="rId5" Type="http://schemas.openxmlformats.org/officeDocument/2006/relationships/hyperlink" Target="https://doi.org/10.1103/PhysRevLett.123.111301" TargetMode="External"/><Relationship Id="rId4" Type="http://schemas.openxmlformats.org/officeDocument/2006/relationships/hyperlink" Target="https://www.nature.com/articles/s41586-021-04031-y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urnals.aps.org/prl/abstract/10.1103/PhysRevLett.121.061102" TargetMode="Externa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2005-019-0255-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3/PhysRevD.105.06303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d.103.l051702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doi.org/10.1103/PhysRevD.102.102001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11.03589" TargetMode="External"/><Relationship Id="rId5" Type="http://schemas.openxmlformats.org/officeDocument/2006/relationships/hyperlink" Target="https://journals.aps.org/prd/abstract/10.1103/PhysRevD.102.102001" TargetMode="Externa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D.108.092010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3.03004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rxiv.org/abs/2403.0300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png"/><Relationship Id="rId7" Type="http://schemas.openxmlformats.org/officeDocument/2006/relationships/image" Target="../media/image44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10" Type="http://schemas.openxmlformats.org/officeDocument/2006/relationships/image" Target="../media/image46.emf"/><Relationship Id="rId4" Type="http://schemas.openxmlformats.org/officeDocument/2006/relationships/image" Target="../media/image41.emf"/><Relationship Id="rId9" Type="http://schemas.openxmlformats.org/officeDocument/2006/relationships/hyperlink" Target="https://journals.aps.org/prl/abstract/10.1103/PhysRevLett.126.05130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D.108.092010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ptep/ptx180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361-6382/ab28a9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ptep/ptaa125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bserving.docs.ligo.org/plan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G230209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ptTeX_Preamble" descr="\documentclass[12pt]{jarticle}&#10;\pagestyle{empty}&#10;\usepackage{amsmath,amssymb}&#10;\usepackage[dvips]{color}" hidden="1">
            <a:extLst>
              <a:ext uri="{FF2B5EF4-FFF2-40B4-BE49-F238E27FC236}">
                <a16:creationId xmlns:a16="http://schemas.microsoft.com/office/drawing/2014/main" id="{EC52C262-AC4D-7AC0-1D34-2CDEA3680FC3}"/>
              </a:ext>
            </a:extLst>
          </p:cNvPr>
          <p:cNvSpPr txBox="1"/>
          <p:nvPr/>
        </p:nvSpPr>
        <p:spPr>
          <a:xfrm>
            <a:off x="-1651000" y="-635000"/>
            <a:ext cx="1651000" cy="635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ja-JP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4099" name="サブタイトル 2">
            <a:extLst>
              <a:ext uri="{FF2B5EF4-FFF2-40B4-BE49-F238E27FC236}">
                <a16:creationId xmlns:a16="http://schemas.microsoft.com/office/drawing/2014/main" id="{103997FF-4DB4-5754-8B1A-60FF2914B074}"/>
              </a:ext>
            </a:extLst>
          </p:cNvPr>
          <p:cNvSpPr txBox="1">
            <a:spLocks/>
          </p:cNvSpPr>
          <p:nvPr/>
        </p:nvSpPr>
        <p:spPr bwMode="auto">
          <a:xfrm>
            <a:off x="6732588" y="188913"/>
            <a:ext cx="24114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ja-JP" sz="1800" dirty="0">
                <a:cs typeface="Helvetica" panose="020B0604020202020204" pitchFamily="34" charset="0"/>
              </a:rPr>
              <a:t>July 9, 2024</a:t>
            </a:r>
          </a:p>
        </p:txBody>
      </p:sp>
      <p:sp>
        <p:nvSpPr>
          <p:cNvPr id="4100" name="サブタイトル 2">
            <a:extLst>
              <a:ext uri="{FF2B5EF4-FFF2-40B4-BE49-F238E27FC236}">
                <a16:creationId xmlns:a16="http://schemas.microsoft.com/office/drawing/2014/main" id="{798E0509-06F6-154D-8BEA-A194BC048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39555"/>
            <a:ext cx="9144000" cy="1609725"/>
          </a:xfrm>
        </p:spPr>
        <p:txBody>
          <a:bodyPr/>
          <a:lstStyle/>
          <a:p>
            <a:pPr eaLnBrk="1" hangingPunct="1"/>
            <a:r>
              <a:rPr lang="en-US" altLang="ja-JP" dirty="0">
                <a:solidFill>
                  <a:schemeClr val="tx1"/>
                </a:solidFill>
                <a:cs typeface="Helvetica" panose="020B0604020202020204" pitchFamily="34" charset="0"/>
              </a:rPr>
              <a:t>Yuta </a:t>
            </a:r>
            <a:r>
              <a:rPr lang="en-US" altLang="ja-JP" dirty="0" err="1">
                <a:solidFill>
                  <a:schemeClr val="tx1"/>
                </a:solidFill>
                <a:cs typeface="Helvetica" panose="020B0604020202020204" pitchFamily="34" charset="0"/>
              </a:rPr>
              <a:t>Michimura</a:t>
            </a:r>
            <a:endParaRPr lang="en-US" altLang="ja-JP" dirty="0">
              <a:solidFill>
                <a:schemeClr val="tx1"/>
              </a:solidFill>
              <a:cs typeface="Helvetica" panose="020B0604020202020204" pitchFamily="34" charset="0"/>
            </a:endParaRPr>
          </a:p>
          <a:p>
            <a:pPr eaLnBrk="1" hangingPunct="1"/>
            <a:r>
              <a:rPr lang="en-US" altLang="ja-JP" sz="2000" dirty="0">
                <a:solidFill>
                  <a:schemeClr val="tx1"/>
                </a:solidFill>
                <a:cs typeface="Helvetica" panose="020B0604020202020204" pitchFamily="34" charset="0"/>
              </a:rPr>
              <a:t>RESCEU, University of Tokyo</a:t>
            </a:r>
          </a:p>
          <a:p>
            <a:pPr eaLnBrk="1" hangingPunct="1"/>
            <a:r>
              <a:rPr lang="en-US" altLang="ja-JP" sz="2000" dirty="0">
                <a:solidFill>
                  <a:schemeClr val="tx1"/>
                </a:solidFill>
                <a:cs typeface="Helvetica" panose="020B0604020202020204" pitchFamily="34" charset="0"/>
                <a:hlinkClick r:id="rId3"/>
              </a:rPr>
              <a:t>michimura@resceu.s.u-tokyo.ac.jp</a:t>
            </a:r>
            <a:endParaRPr lang="en-US" altLang="ja-JP" sz="2000" dirty="0">
              <a:solidFill>
                <a:schemeClr val="tx1"/>
              </a:solidFill>
              <a:cs typeface="Helvetica" panose="020B0604020202020204" pitchFamily="34" charset="0"/>
            </a:endParaRPr>
          </a:p>
          <a:p>
            <a:pPr eaLnBrk="1" hangingPunct="1"/>
            <a:endParaRPr lang="en-US" altLang="ja-JP" sz="2000" dirty="0">
              <a:solidFill>
                <a:schemeClr val="tx1"/>
              </a:solidFill>
              <a:cs typeface="Helvetica" panose="020B0604020202020204" pitchFamily="34" charset="0"/>
            </a:endParaRPr>
          </a:p>
          <a:p>
            <a:pPr eaLnBrk="1" hangingPunct="1"/>
            <a:r>
              <a:rPr lang="en-US" altLang="ja-JP" sz="2000" dirty="0">
                <a:solidFill>
                  <a:schemeClr val="tx1"/>
                </a:solidFill>
                <a:cs typeface="Helvetica" panose="020B0604020202020204" pitchFamily="34" charset="0"/>
              </a:rPr>
              <a:t>on behalf of the LIGO-Virgo-KAGRA Collaboration</a:t>
            </a:r>
          </a:p>
          <a:p>
            <a:pPr eaLnBrk="1" hangingPunct="1"/>
            <a:r>
              <a:rPr lang="en-US" altLang="ja-JP" sz="2000" dirty="0">
                <a:solidFill>
                  <a:schemeClr val="tx1"/>
                </a:solidFill>
                <a:cs typeface="Helvetica" panose="020B0604020202020204" pitchFamily="34" charset="0"/>
              </a:rPr>
              <a:t>Based on </a:t>
            </a:r>
            <a:r>
              <a:rPr lang="en-US" altLang="ja-JP" sz="2000" dirty="0">
                <a:hlinkClick r:id="rId4"/>
              </a:rPr>
              <a:t>arXiv:2403.03004</a:t>
            </a:r>
            <a:r>
              <a:rPr lang="en-US" altLang="ja-JP" sz="2000" dirty="0">
                <a:solidFill>
                  <a:schemeClr val="tx1"/>
                </a:solidFill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4101" name="サブタイトル 2">
            <a:extLst>
              <a:ext uri="{FF2B5EF4-FFF2-40B4-BE49-F238E27FC236}">
                <a16:creationId xmlns:a16="http://schemas.microsoft.com/office/drawing/2014/main" id="{6319B98A-21B4-FB2A-8281-8575417AAB34}"/>
              </a:ext>
            </a:extLst>
          </p:cNvPr>
          <p:cNvSpPr txBox="1">
            <a:spLocks/>
          </p:cNvSpPr>
          <p:nvPr/>
        </p:nvSpPr>
        <p:spPr bwMode="auto">
          <a:xfrm>
            <a:off x="0" y="214313"/>
            <a:ext cx="67325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ja-JP" sz="1800" dirty="0">
                <a:cs typeface="Helvetica" panose="020B0604020202020204" pitchFamily="34" charset="0"/>
              </a:rPr>
              <a:t>PASCOS 2024 @ Quy Nhon, Vietnam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A80EE6AA-8896-C903-4F7E-4616A134B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44824"/>
            <a:ext cx="9144000" cy="1727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pitchFamily="34" charset="0"/>
              </a:rPr>
              <a:t>First results from </a:t>
            </a:r>
            <a:b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pitchFamily="34" charset="0"/>
              </a:rPr>
            </a:br>
            <a: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pitchFamily="34" charset="0"/>
              </a:rPr>
              <a:t>ultralight vector dark matter search with KAGRA</a:t>
            </a:r>
            <a:endParaRPr lang="ja-JP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 pitchFamily="34" charset="0"/>
            </a:endParaRPr>
          </a:p>
        </p:txBody>
      </p:sp>
      <p:pic>
        <p:nvPicPr>
          <p:cNvPr id="4104" name="Picture 14" descr="メンバー一覧">
            <a:extLst>
              <a:ext uri="{FF2B5EF4-FFF2-40B4-BE49-F238E27FC236}">
                <a16:creationId xmlns:a16="http://schemas.microsoft.com/office/drawing/2014/main" id="{AB94F26C-EB4E-7C94-CEDD-BBD80245B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70" y="5373216"/>
            <a:ext cx="1486606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5">
            <a:extLst>
              <a:ext uri="{FF2B5EF4-FFF2-40B4-BE49-F238E27FC236}">
                <a16:creationId xmlns:a16="http://schemas.microsoft.com/office/drawing/2014/main" id="{66A8ECD5-1219-7962-CC00-F5FC39D0E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9636"/>
            <a:ext cx="1547664" cy="113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4">
            <a:extLst>
              <a:ext uri="{FF2B5EF4-FFF2-40B4-BE49-F238E27FC236}">
                <a16:creationId xmlns:a16="http://schemas.microsoft.com/office/drawing/2014/main" id="{54D0FED5-1CA7-E41A-6BBA-2C7A835EA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2808312" cy="117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3" descr="interference_.gif">
            <a:extLst>
              <a:ext uri="{FF2B5EF4-FFF2-40B4-BE49-F238E27FC236}">
                <a16:creationId xmlns:a16="http://schemas.microsoft.com/office/drawing/2014/main" id="{8384AB15-2973-ABBC-EF7C-EED6BBCEC1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23728" y="1255059"/>
            <a:ext cx="6712972" cy="512626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正方形/長方形 19">
            <a:extLst>
              <a:ext uri="{FF2B5EF4-FFF2-40B4-BE49-F238E27FC236}">
                <a16:creationId xmlns:a16="http://schemas.microsoft.com/office/drawing/2014/main" id="{2C1CF024-551D-BF9D-155F-50E53C747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25" y="5589588"/>
            <a:ext cx="1692275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Fringe change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F5E1927-9279-207D-62CF-2B1562A0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Interferometry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5" name="コンテンツ プレースホルダ 2">
            <a:extLst>
              <a:ext uri="{FF2B5EF4-FFF2-40B4-BE49-F238E27FC236}">
                <a16:creationId xmlns:a16="http://schemas.microsoft.com/office/drawing/2014/main" id="{DD7E7D83-FBFB-BA9F-2203-D6E70EC42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76263"/>
          </a:xfrm>
        </p:spPr>
        <p:txBody>
          <a:bodyPr/>
          <a:lstStyle/>
          <a:p>
            <a:r>
              <a:rPr lang="en-US" altLang="ja-JP" sz="2800"/>
              <a:t>measures </a:t>
            </a:r>
            <a:r>
              <a:rPr lang="en-US" altLang="ja-JP" sz="2800">
                <a:solidFill>
                  <a:srgbClr val="FF0000"/>
                </a:solidFill>
              </a:rPr>
              <a:t>differential</a:t>
            </a:r>
            <a:r>
              <a:rPr lang="en-US" altLang="ja-JP" sz="2800"/>
              <a:t> arm length change</a:t>
            </a:r>
          </a:p>
        </p:txBody>
      </p:sp>
      <p:sp>
        <p:nvSpPr>
          <p:cNvPr id="15366" name="正方形/長方形 17">
            <a:extLst>
              <a:ext uri="{FF2B5EF4-FFF2-40B4-BE49-F238E27FC236}">
                <a16:creationId xmlns:a16="http://schemas.microsoft.com/office/drawing/2014/main" id="{E7951D18-D641-F0F0-154C-C4D2FEFC6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6092825"/>
            <a:ext cx="208756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Photodiode</a:t>
            </a:r>
          </a:p>
        </p:txBody>
      </p:sp>
      <p:sp>
        <p:nvSpPr>
          <p:cNvPr id="15367" name="正方形/長方形 18">
            <a:extLst>
              <a:ext uri="{FF2B5EF4-FFF2-40B4-BE49-F238E27FC236}">
                <a16:creationId xmlns:a16="http://schemas.microsoft.com/office/drawing/2014/main" id="{B76B120B-1FC1-6C2F-1FFA-8DD865070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805488"/>
            <a:ext cx="20161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368" name="正方形/長方形 16">
            <a:extLst>
              <a:ext uri="{FF2B5EF4-FFF2-40B4-BE49-F238E27FC236}">
                <a16:creationId xmlns:a16="http://schemas.microsoft.com/office/drawing/2014/main" id="{E2EDA385-95B0-2A2F-6272-D571EA771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389313"/>
            <a:ext cx="208756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Laser source</a:t>
            </a:r>
          </a:p>
        </p:txBody>
      </p:sp>
      <p:sp>
        <p:nvSpPr>
          <p:cNvPr id="15369" name="正方形/長方形 13">
            <a:extLst>
              <a:ext uri="{FF2B5EF4-FFF2-40B4-BE49-F238E27FC236}">
                <a16:creationId xmlns:a16="http://schemas.microsoft.com/office/drawing/2014/main" id="{25AF9CF9-6F4D-02C0-FC31-1A20D8603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030538"/>
            <a:ext cx="129698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Beam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splitter</a:t>
            </a:r>
          </a:p>
        </p:txBody>
      </p:sp>
      <p:sp>
        <p:nvSpPr>
          <p:cNvPr id="15370" name="正方形/長方形 18">
            <a:extLst>
              <a:ext uri="{FF2B5EF4-FFF2-40B4-BE49-F238E27FC236}">
                <a16:creationId xmlns:a16="http://schemas.microsoft.com/office/drawing/2014/main" id="{81A9041D-EF21-0D2F-E227-4306E94BA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805488"/>
            <a:ext cx="20161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Interference</a:t>
            </a:r>
          </a:p>
        </p:txBody>
      </p:sp>
      <p:sp>
        <p:nvSpPr>
          <p:cNvPr id="15371" name="正方形/長方形 12">
            <a:extLst>
              <a:ext uri="{FF2B5EF4-FFF2-40B4-BE49-F238E27FC236}">
                <a16:creationId xmlns:a16="http://schemas.microsoft.com/office/drawing/2014/main" id="{45B2EED7-F355-47AB-8ABD-378A6D6F9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3429000"/>
            <a:ext cx="28797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Movable mirror</a:t>
            </a:r>
          </a:p>
        </p:txBody>
      </p:sp>
      <p:sp>
        <p:nvSpPr>
          <p:cNvPr id="15372" name="正方形/長方形 12">
            <a:extLst>
              <a:ext uri="{FF2B5EF4-FFF2-40B4-BE49-F238E27FC236}">
                <a16:creationId xmlns:a16="http://schemas.microsoft.com/office/drawing/2014/main" id="{FC320DFB-C24E-0AEF-F05E-65379E9FF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288" y="1484784"/>
            <a:ext cx="1869959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Metric changes from spin-2 DM</a:t>
            </a:r>
          </a:p>
        </p:txBody>
      </p:sp>
      <p:cxnSp>
        <p:nvCxnSpPr>
          <p:cNvPr id="5" name="曲線コネクタ 4">
            <a:extLst>
              <a:ext uri="{FF2B5EF4-FFF2-40B4-BE49-F238E27FC236}">
                <a16:creationId xmlns:a16="http://schemas.microsoft.com/office/drawing/2014/main" id="{47374CF7-A373-8017-1789-EFB5392622C3}"/>
              </a:ext>
            </a:extLst>
          </p:cNvPr>
          <p:cNvCxnSpPr/>
          <p:nvPr/>
        </p:nvCxnSpPr>
        <p:spPr>
          <a:xfrm rot="9900000" flipV="1">
            <a:off x="6204126" y="2830799"/>
            <a:ext cx="1008063" cy="503238"/>
          </a:xfrm>
          <a:prstGeom prst="curvedConnector3">
            <a:avLst/>
          </a:prstGeom>
          <a:ln w="508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4" name="正方形/長方形 20">
            <a:extLst>
              <a:ext uri="{FF2B5EF4-FFF2-40B4-BE49-F238E27FC236}">
                <a16:creationId xmlns:a16="http://schemas.microsoft.com/office/drawing/2014/main" id="{FB1A1DE3-E540-BF6A-62BE-1FF0CDF43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556792"/>
            <a:ext cx="23749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Tiny forces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from vector DM</a:t>
            </a:r>
            <a:endParaRPr lang="en-US" altLang="ja-JP" sz="2000" b="1" dirty="0">
              <a:solidFill>
                <a:srgbClr val="00B0F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8" name="曲線コネクタ 17">
            <a:extLst>
              <a:ext uri="{FF2B5EF4-FFF2-40B4-BE49-F238E27FC236}">
                <a16:creationId xmlns:a16="http://schemas.microsoft.com/office/drawing/2014/main" id="{689D64EC-7D50-8801-E0FB-9B270F902D34}"/>
              </a:ext>
            </a:extLst>
          </p:cNvPr>
          <p:cNvCxnSpPr/>
          <p:nvPr/>
        </p:nvCxnSpPr>
        <p:spPr>
          <a:xfrm flipV="1">
            <a:off x="2771775" y="1773238"/>
            <a:ext cx="561975" cy="403225"/>
          </a:xfrm>
          <a:prstGeom prst="curvedConnector3">
            <a:avLst>
              <a:gd name="adj1" fmla="val 42611"/>
            </a:avLst>
          </a:prstGeom>
          <a:ln w="50800">
            <a:solidFill>
              <a:srgbClr val="00B0F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6" name="正方形/長方形 23">
            <a:extLst>
              <a:ext uri="{FF2B5EF4-FFF2-40B4-BE49-F238E27FC236}">
                <a16:creationId xmlns:a16="http://schemas.microsoft.com/office/drawing/2014/main" id="{8EB4B548-B107-0DD4-8617-A9826A1DB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013325"/>
            <a:ext cx="28082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FF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Speed of light changes from axion DM</a:t>
            </a:r>
            <a:endParaRPr lang="en-US" altLang="ja-JP" sz="1800" b="1" dirty="0">
              <a:solidFill>
                <a:srgbClr val="FF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2" name="曲線コネクタ 21">
            <a:extLst>
              <a:ext uri="{FF2B5EF4-FFF2-40B4-BE49-F238E27FC236}">
                <a16:creationId xmlns:a16="http://schemas.microsoft.com/office/drawing/2014/main" id="{95E71116-691A-363B-5D4F-41317CB318DE}"/>
              </a:ext>
            </a:extLst>
          </p:cNvPr>
          <p:cNvCxnSpPr/>
          <p:nvPr/>
        </p:nvCxnSpPr>
        <p:spPr>
          <a:xfrm rot="5400000" flipH="1" flipV="1">
            <a:off x="2693194" y="4515644"/>
            <a:ext cx="504825" cy="490537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8" name="スライド番号プレースホルダ 3">
            <a:extLst>
              <a:ext uri="{FF2B5EF4-FFF2-40B4-BE49-F238E27FC236}">
                <a16:creationId xmlns:a16="http://schemas.microsoft.com/office/drawing/2014/main" id="{21982E6A-F94D-BA3E-8182-E0713C90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1BEAEE-589D-4BB5-8DBE-7525B43BA7C1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3" name="正方形/長方形 23">
            <a:extLst>
              <a:ext uri="{FF2B5EF4-FFF2-40B4-BE49-F238E27FC236}">
                <a16:creationId xmlns:a16="http://schemas.microsoft.com/office/drawing/2014/main" id="{B2ABA090-D749-7FFA-C385-45A8877A5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1484784"/>
            <a:ext cx="2952750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Mirror thickness changes from scalar DM</a:t>
            </a:r>
            <a:endParaRPr lang="en-US" altLang="ja-JP" sz="1800" b="1" dirty="0">
              <a:solidFill>
                <a:schemeClr val="bg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4" name="曲線コネクタ 4">
            <a:extLst>
              <a:ext uri="{FF2B5EF4-FFF2-40B4-BE49-F238E27FC236}">
                <a16:creationId xmlns:a16="http://schemas.microsoft.com/office/drawing/2014/main" id="{62C1C56B-E25A-9F22-998B-8E687DBD3692}"/>
              </a:ext>
            </a:extLst>
          </p:cNvPr>
          <p:cNvCxnSpPr>
            <a:cxnSpLocks/>
          </p:cNvCxnSpPr>
          <p:nvPr/>
        </p:nvCxnSpPr>
        <p:spPr>
          <a:xfrm rot="5400000">
            <a:off x="4247802" y="2529062"/>
            <a:ext cx="792163" cy="431800"/>
          </a:xfrm>
          <a:prstGeom prst="curvedConnector3">
            <a:avLst>
              <a:gd name="adj1" fmla="val 50000"/>
            </a:avLst>
          </a:prstGeom>
          <a:ln w="50800">
            <a:solidFill>
              <a:schemeClr val="bg1">
                <a:lumMod val="6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0F8715-ABCC-7755-BB2C-60F779A75C28}"/>
              </a:ext>
            </a:extLst>
          </p:cNvPr>
          <p:cNvSpPr txBox="1"/>
          <p:nvPr/>
        </p:nvSpPr>
        <p:spPr>
          <a:xfrm>
            <a:off x="4860032" y="2564904"/>
            <a:ext cx="165618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100" dirty="0">
                <a:latin typeface="+mn-lt"/>
              </a:rPr>
              <a:t>S. M. Vermeulen+,</a:t>
            </a:r>
          </a:p>
          <a:p>
            <a:r>
              <a:rPr lang="fr-FR" altLang="ja-JP" sz="1100" dirty="0">
                <a:latin typeface="+mn-lt"/>
                <a:hlinkClick r:id="rId4"/>
              </a:rPr>
              <a:t>Nature </a:t>
            </a:r>
            <a:r>
              <a:rPr lang="fr-FR" altLang="ja-JP" sz="1100" b="1" dirty="0">
                <a:latin typeface="+mn-lt"/>
                <a:hlinkClick r:id="rId4"/>
              </a:rPr>
              <a:t>600</a:t>
            </a:r>
            <a:r>
              <a:rPr lang="fr-FR" altLang="ja-JP" sz="1100" dirty="0">
                <a:latin typeface="+mn-lt"/>
                <a:hlinkClick r:id="rId4"/>
              </a:rPr>
              <a:t>, 42</a:t>
            </a:r>
            <a:r>
              <a:rPr lang="en-US" altLang="ja-JP" sz="1100" dirty="0">
                <a:latin typeface="+mn-lt"/>
                <a:hlinkClick r:id="rId4"/>
              </a:rPr>
              <a:t>4</a:t>
            </a:r>
            <a:r>
              <a:rPr lang="fr-FR" altLang="ja-JP" sz="1100" dirty="0">
                <a:latin typeface="+mn-lt"/>
                <a:hlinkClick r:id="rId4"/>
              </a:rPr>
              <a:t> (2021)</a:t>
            </a:r>
            <a:endParaRPr lang="ja-JP" altLang="en-US" sz="1100" dirty="0">
              <a:latin typeface="+mn-lt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BC4AC39-43D2-F15E-36E2-FB28853DA67F}"/>
              </a:ext>
            </a:extLst>
          </p:cNvPr>
          <p:cNvSpPr txBox="1"/>
          <p:nvPr/>
        </p:nvSpPr>
        <p:spPr>
          <a:xfrm>
            <a:off x="467544" y="6165304"/>
            <a:ext cx="2386628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100" dirty="0">
                <a:latin typeface="+mn-lt"/>
              </a:rPr>
              <a:t>K. Nagano, T. Fujita, YM, I. Obata,</a:t>
            </a:r>
          </a:p>
          <a:p>
            <a:r>
              <a:rPr lang="en-US" altLang="ja-JP" sz="1100" dirty="0">
                <a:latin typeface="+mn-lt"/>
                <a:hlinkClick r:id="rId5"/>
              </a:rPr>
              <a:t>PRL </a:t>
            </a:r>
            <a:r>
              <a:rPr lang="en-US" altLang="ja-JP" sz="1100" b="1" dirty="0">
                <a:latin typeface="+mn-lt"/>
                <a:hlinkClick r:id="rId5"/>
              </a:rPr>
              <a:t>123</a:t>
            </a:r>
            <a:r>
              <a:rPr lang="en-US" altLang="ja-JP" sz="1100" dirty="0">
                <a:latin typeface="+mn-lt"/>
                <a:hlinkClick r:id="rId5"/>
              </a:rPr>
              <a:t>, 111301 (2019)</a:t>
            </a:r>
            <a:endParaRPr lang="ja-JP" altLang="en-US" sz="1100" dirty="0">
              <a:latin typeface="+mn-lt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D30EAFE-B9FD-F89E-636A-81F1BCF0AA08}"/>
              </a:ext>
            </a:extLst>
          </p:cNvPr>
          <p:cNvSpPr txBox="1"/>
          <p:nvPr/>
        </p:nvSpPr>
        <p:spPr>
          <a:xfrm>
            <a:off x="7271792" y="2996952"/>
            <a:ext cx="1872208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100" dirty="0">
                <a:latin typeface="+mj-lt"/>
              </a:rPr>
              <a:t>Y. Manita</a:t>
            </a:r>
            <a:r>
              <a:rPr lang="en-US" altLang="ja-JP" sz="1100" dirty="0">
                <a:latin typeface="+mj-lt"/>
              </a:rPr>
              <a:t>+</a:t>
            </a:r>
            <a:r>
              <a:rPr lang="ja-JP" altLang="en-US" sz="1100" dirty="0">
                <a:latin typeface="+mj-lt"/>
              </a:rPr>
              <a:t>,</a:t>
            </a:r>
            <a:br>
              <a:rPr lang="en-US" altLang="ja-JP" sz="1100" dirty="0">
                <a:latin typeface="+mj-lt"/>
              </a:rPr>
            </a:br>
            <a:r>
              <a:rPr lang="ja-JP" altLang="en-US" sz="1100" dirty="0">
                <a:latin typeface="+mj-lt"/>
                <a:hlinkClick r:id="rId6"/>
              </a:rPr>
              <a:t>PRD </a:t>
            </a:r>
            <a:r>
              <a:rPr lang="ja-JP" altLang="en-US" sz="1100" b="1" dirty="0">
                <a:latin typeface="+mj-lt"/>
                <a:hlinkClick r:id="rId6"/>
              </a:rPr>
              <a:t>107</a:t>
            </a:r>
            <a:r>
              <a:rPr lang="ja-JP" altLang="en-US" sz="1100" dirty="0">
                <a:latin typeface="+mj-lt"/>
                <a:hlinkClick r:id="rId6"/>
              </a:rPr>
              <a:t>, 104007 (2023)</a:t>
            </a:r>
            <a:endParaRPr lang="ja-JP" altLang="en-US" sz="1100" dirty="0">
              <a:latin typeface="+mj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DB1A5F-E813-A388-CC28-E750614B6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 Boson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コンテンツ プレースホルダ 2">
            <a:extLst>
              <a:ext uri="{FF2B5EF4-FFF2-40B4-BE49-F238E27FC236}">
                <a16:creationId xmlns:a16="http://schemas.microsoft.com/office/drawing/2014/main" id="{2A54ABA5-AFEF-05EA-427F-708950667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Possible </a:t>
            </a:r>
            <a:r>
              <a:rPr lang="en-US" altLang="ja-JP" sz="2800" dirty="0">
                <a:solidFill>
                  <a:srgbClr val="FF0000"/>
                </a:solidFill>
              </a:rPr>
              <a:t>new physics </a:t>
            </a:r>
            <a:r>
              <a:rPr lang="en-US" altLang="ja-JP" sz="2800" dirty="0"/>
              <a:t>beyond the standard model:</a:t>
            </a:r>
            <a:br>
              <a:rPr lang="en-US" altLang="ja-JP" sz="2800" dirty="0"/>
            </a:br>
            <a:r>
              <a:rPr lang="en-US" altLang="ja-JP" sz="2800" dirty="0"/>
              <a:t>  New gauge symmetry and vector boson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New vector boson can be dark matter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FF0000"/>
                </a:solidFill>
              </a:rPr>
              <a:t>B-L</a:t>
            </a:r>
            <a:r>
              <a:rPr lang="en-US" altLang="ja-JP" sz="2800" dirty="0"/>
              <a:t> (baryon minus lepton number)</a:t>
            </a:r>
            <a:br>
              <a:rPr lang="en-US" altLang="ja-JP" sz="2800" dirty="0"/>
            </a:br>
            <a:r>
              <a:rPr lang="en-US" altLang="ja-JP" sz="2400" dirty="0"/>
              <a:t>  - Conserved in the standard model</a:t>
            </a:r>
            <a:br>
              <a:rPr lang="en-US" altLang="ja-JP" sz="2400" dirty="0"/>
            </a:br>
            <a:r>
              <a:rPr lang="en-US" altLang="ja-JP" sz="2400" dirty="0"/>
              <a:t>  - Can be gauged without additional ingredients</a:t>
            </a:r>
            <a:br>
              <a:rPr lang="en-US" altLang="ja-JP" sz="2400" dirty="0"/>
            </a:br>
            <a:r>
              <a:rPr lang="en-US" altLang="ja-JP" sz="2400" dirty="0"/>
              <a:t>  - Equals to the number of neutrons</a:t>
            </a:r>
            <a:br>
              <a:rPr lang="en-US" altLang="ja-JP" sz="2400" dirty="0"/>
            </a:br>
            <a:r>
              <a:rPr lang="en-US" altLang="ja-JP" sz="2400" dirty="0"/>
              <a:t>  - Roughly 0.5 per neutron mass, </a:t>
            </a:r>
            <a:br>
              <a:rPr lang="en-US" altLang="ja-JP" sz="2400" dirty="0"/>
            </a:br>
            <a:r>
              <a:rPr lang="en-US" altLang="ja-JP" sz="2400" dirty="0"/>
              <a:t>     but slightly </a:t>
            </a:r>
            <a:r>
              <a:rPr lang="en-US" altLang="ja-JP" sz="2400" dirty="0">
                <a:solidFill>
                  <a:srgbClr val="FF0000"/>
                </a:solidFill>
              </a:rPr>
              <a:t>different between materials</a:t>
            </a:r>
            <a:br>
              <a:rPr lang="en-US" altLang="ja-JP" sz="2400" dirty="0"/>
            </a:br>
            <a:r>
              <a:rPr lang="en-US" altLang="ja-JP" sz="2400" dirty="0"/>
              <a:t>      Fused silica:	0.5</a:t>
            </a:r>
            <a:r>
              <a:rPr lang="en-US" altLang="ja-JP" sz="2400" dirty="0">
                <a:solidFill>
                  <a:srgbClr val="FF0000"/>
                </a:solidFill>
              </a:rPr>
              <a:t>01</a:t>
            </a:r>
            <a:br>
              <a:rPr lang="en-US" altLang="ja-JP" sz="2400" dirty="0"/>
            </a:br>
            <a:r>
              <a:rPr lang="en-US" altLang="ja-JP" sz="2400" dirty="0"/>
              <a:t>      Sapphire:	0.5</a:t>
            </a:r>
            <a:r>
              <a:rPr lang="en-US" altLang="ja-JP" sz="2400" dirty="0">
                <a:solidFill>
                  <a:srgbClr val="FF0000"/>
                </a:solidFill>
              </a:rPr>
              <a:t>10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Vector boson DM </a:t>
            </a:r>
            <a:br>
              <a:rPr lang="en-US" altLang="ja-JP" sz="2800" dirty="0"/>
            </a:br>
            <a:r>
              <a:rPr lang="en-US" altLang="ja-JP" sz="2800" dirty="0"/>
              <a:t>gives </a:t>
            </a:r>
            <a:r>
              <a:rPr lang="en-US" altLang="ja-JP" sz="2800" dirty="0">
                <a:solidFill>
                  <a:srgbClr val="FF0000"/>
                </a:solidFill>
              </a:rPr>
              <a:t>oscillating force</a:t>
            </a:r>
          </a:p>
          <a:p>
            <a: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48132" name="スライド番号プレースホルダ 3">
            <a:extLst>
              <a:ext uri="{FF2B5EF4-FFF2-40B4-BE49-F238E27FC236}">
                <a16:creationId xmlns:a16="http://schemas.microsoft.com/office/drawing/2014/main" id="{CBF5869C-2F3D-8E92-EA88-6CABE9C5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A06B3E-F5B2-4DAA-8E23-0A7EEA07236A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D69E323-F85D-2D11-A743-3051EBC98888}"/>
              </a:ext>
            </a:extLst>
          </p:cNvPr>
          <p:cNvCxnSpPr/>
          <p:nvPr/>
        </p:nvCxnSpPr>
        <p:spPr>
          <a:xfrm>
            <a:off x="7880350" y="2205038"/>
            <a:ext cx="1588" cy="2663825"/>
          </a:xfrm>
          <a:prstGeom prst="line">
            <a:avLst/>
          </a:prstGeom>
          <a:ln w="25400" cap="rnd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0BD20C0-5830-2823-C3DE-15AEC0437329}"/>
              </a:ext>
            </a:extLst>
          </p:cNvPr>
          <p:cNvCxnSpPr/>
          <p:nvPr/>
        </p:nvCxnSpPr>
        <p:spPr>
          <a:xfrm>
            <a:off x="8096250" y="2205038"/>
            <a:ext cx="1588" cy="2663825"/>
          </a:xfrm>
          <a:prstGeom prst="line">
            <a:avLst/>
          </a:prstGeom>
          <a:ln w="25400" cap="rnd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柱 6">
            <a:extLst>
              <a:ext uri="{FF2B5EF4-FFF2-40B4-BE49-F238E27FC236}">
                <a16:creationId xmlns:a16="http://schemas.microsoft.com/office/drawing/2014/main" id="{09291FB9-846B-980F-2B18-A33B86FFA6D7}"/>
              </a:ext>
            </a:extLst>
          </p:cNvPr>
          <p:cNvSpPr/>
          <p:nvPr/>
        </p:nvSpPr>
        <p:spPr>
          <a:xfrm rot="16200000">
            <a:off x="7377906" y="4293394"/>
            <a:ext cx="1439863" cy="1152525"/>
          </a:xfrm>
          <a:prstGeom prst="can">
            <a:avLst>
              <a:gd name="adj" fmla="val 353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E552F7C-5B7B-9DEE-79D3-9CC2032BBE0D}"/>
              </a:ext>
            </a:extLst>
          </p:cNvPr>
          <p:cNvCxnSpPr/>
          <p:nvPr/>
        </p:nvCxnSpPr>
        <p:spPr>
          <a:xfrm flipH="1">
            <a:off x="8385175" y="2420938"/>
            <a:ext cx="0" cy="2447925"/>
          </a:xfrm>
          <a:prstGeom prst="line">
            <a:avLst/>
          </a:prstGeom>
          <a:ln w="25400" cap="rnd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15EA641C-34BD-65BF-F7CC-0355E8B40BAA}"/>
              </a:ext>
            </a:extLst>
          </p:cNvPr>
          <p:cNvCxnSpPr/>
          <p:nvPr/>
        </p:nvCxnSpPr>
        <p:spPr>
          <a:xfrm>
            <a:off x="8169275" y="2420938"/>
            <a:ext cx="0" cy="2447925"/>
          </a:xfrm>
          <a:prstGeom prst="line">
            <a:avLst/>
          </a:prstGeom>
          <a:ln w="25400" cap="rnd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2365AEA9-8F5C-8916-E861-253BFA7D1685}"/>
              </a:ext>
            </a:extLst>
          </p:cNvPr>
          <p:cNvSpPr/>
          <p:nvPr/>
        </p:nvSpPr>
        <p:spPr>
          <a:xfrm rot="7709452" flipH="1">
            <a:off x="7523163" y="4068763"/>
            <a:ext cx="1150937" cy="1665287"/>
          </a:xfrm>
          <a:custGeom>
            <a:avLst/>
            <a:gdLst>
              <a:gd name="connsiteX0" fmla="*/ 1129085 w 1129085"/>
              <a:gd name="connsiteY0" fmla="*/ 0 h 1327868"/>
              <a:gd name="connsiteX1" fmla="*/ 1001865 w 1129085"/>
              <a:gd name="connsiteY1" fmla="*/ 389614 h 1327868"/>
              <a:gd name="connsiteX2" fmla="*/ 667910 w 1129085"/>
              <a:gd name="connsiteY2" fmla="*/ 413468 h 1327868"/>
              <a:gd name="connsiteX3" fmla="*/ 532738 w 1129085"/>
              <a:gd name="connsiteY3" fmla="*/ 818985 h 1327868"/>
              <a:gd name="connsiteX4" fmla="*/ 174929 w 1129085"/>
              <a:gd name="connsiteY4" fmla="*/ 898498 h 1327868"/>
              <a:gd name="connsiteX5" fmla="*/ 103367 w 1129085"/>
              <a:gd name="connsiteY5" fmla="*/ 1176793 h 1327868"/>
              <a:gd name="connsiteX6" fmla="*/ 0 w 1129085"/>
              <a:gd name="connsiteY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9085" h="1327868">
                <a:moveTo>
                  <a:pt x="1129085" y="0"/>
                </a:moveTo>
                <a:cubicBezTo>
                  <a:pt x="1103906" y="160351"/>
                  <a:pt x="1078728" y="320703"/>
                  <a:pt x="1001865" y="389614"/>
                </a:cubicBezTo>
                <a:cubicBezTo>
                  <a:pt x="925002" y="458525"/>
                  <a:pt x="746098" y="341906"/>
                  <a:pt x="667910" y="413468"/>
                </a:cubicBezTo>
                <a:cubicBezTo>
                  <a:pt x="589722" y="485030"/>
                  <a:pt x="614901" y="738147"/>
                  <a:pt x="532738" y="818985"/>
                </a:cubicBezTo>
                <a:cubicBezTo>
                  <a:pt x="450575" y="899823"/>
                  <a:pt x="246491" y="838863"/>
                  <a:pt x="174929" y="898498"/>
                </a:cubicBezTo>
                <a:cubicBezTo>
                  <a:pt x="103367" y="958133"/>
                  <a:pt x="132522" y="1105231"/>
                  <a:pt x="103367" y="1176793"/>
                </a:cubicBezTo>
                <a:cubicBezTo>
                  <a:pt x="74212" y="1248355"/>
                  <a:pt x="37106" y="1288111"/>
                  <a:pt x="0" y="1327868"/>
                </a:cubicBezTo>
              </a:path>
            </a:pathLst>
          </a:custGeom>
          <a:ln w="101600"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7E2877-FB1D-F779-6954-00906741482B}"/>
              </a:ext>
            </a:extLst>
          </p:cNvPr>
          <p:cNvSpPr/>
          <p:nvPr/>
        </p:nvSpPr>
        <p:spPr>
          <a:xfrm>
            <a:off x="7885113" y="5732463"/>
            <a:ext cx="1079500" cy="4333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008000"/>
                </a:solidFill>
                <a:ea typeface="Meiryo UI" pitchFamily="50" charset="-128"/>
                <a:cs typeface="Meiryo UI" pitchFamily="50" charset="-128"/>
              </a:rPr>
              <a:t>vector field</a:t>
            </a:r>
          </a:p>
        </p:txBody>
      </p:sp>
      <p:sp>
        <p:nvSpPr>
          <p:cNvPr id="12" name="四角形吹き出し 11">
            <a:extLst>
              <a:ext uri="{FF2B5EF4-FFF2-40B4-BE49-F238E27FC236}">
                <a16:creationId xmlns:a16="http://schemas.microsoft.com/office/drawing/2014/main" id="{CE06FEA9-CD7D-2016-7E82-F95748D32D7F}"/>
              </a:ext>
            </a:extLst>
          </p:cNvPr>
          <p:cNvSpPr/>
          <p:nvPr/>
        </p:nvSpPr>
        <p:spPr>
          <a:xfrm rot="10800000">
            <a:off x="5148263" y="5229225"/>
            <a:ext cx="2043112" cy="1565275"/>
          </a:xfrm>
          <a:prstGeom prst="wedgeRectCallout">
            <a:avLst>
              <a:gd name="adj1" fmla="val -74251"/>
              <a:gd name="adj2" fmla="val 460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48141" name="図 2">
            <a:extLst>
              <a:ext uri="{FF2B5EF4-FFF2-40B4-BE49-F238E27FC236}">
                <a16:creationId xmlns:a16="http://schemas.microsoft.com/office/drawing/2014/main" id="{406279AA-BA76-C9F5-28E5-975D2260F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300663"/>
            <a:ext cx="1893888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平行四辺形 13">
            <a:extLst>
              <a:ext uri="{FF2B5EF4-FFF2-40B4-BE49-F238E27FC236}">
                <a16:creationId xmlns:a16="http://schemas.microsoft.com/office/drawing/2014/main" id="{4E4C4F76-DBF8-52EF-248E-82FB7A89284B}"/>
              </a:ext>
            </a:extLst>
          </p:cNvPr>
          <p:cNvSpPr/>
          <p:nvPr/>
        </p:nvSpPr>
        <p:spPr>
          <a:xfrm flipH="1">
            <a:off x="7593013" y="1989138"/>
            <a:ext cx="1223962" cy="504825"/>
          </a:xfrm>
          <a:prstGeom prst="parallelogram">
            <a:avLst>
              <a:gd name="adj" fmla="val 2931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9F6C62-2B89-3D76-B7B7-AD7F7BD8F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Oscillating Force from Vector Field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コンテンツ プレースホルダ 2">
            <a:extLst>
              <a:ext uri="{FF2B5EF4-FFF2-40B4-BE49-F238E27FC236}">
                <a16:creationId xmlns:a16="http://schemas.microsoft.com/office/drawing/2014/main" id="{01B24118-878C-5BE4-DAF5-5467B3417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Acceleration of mirrors</a:t>
            </a: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Vector boson mass and</a:t>
            </a:r>
            <a:br>
              <a:rPr lang="en-US" altLang="ja-JP" sz="2400" dirty="0"/>
            </a:br>
            <a:r>
              <a:rPr lang="en-US" altLang="ja-JP" sz="2400" dirty="0"/>
              <a:t>coupling can be measured</a:t>
            </a:r>
            <a:br>
              <a:rPr lang="en-US" altLang="ja-JP" sz="2400" dirty="0"/>
            </a:br>
            <a:r>
              <a:rPr lang="en-US" altLang="ja-JP" sz="2400" dirty="0"/>
              <a:t>by measuring the </a:t>
            </a:r>
            <a:r>
              <a:rPr lang="en-US" altLang="ja-JP" sz="2400" dirty="0">
                <a:solidFill>
                  <a:srgbClr val="FF0000"/>
                </a:solidFill>
              </a:rPr>
              <a:t>oscillating</a:t>
            </a:r>
            <a:br>
              <a:rPr lang="en-US" altLang="ja-JP" sz="2400" dirty="0"/>
            </a:br>
            <a:r>
              <a:rPr lang="en-US" altLang="ja-JP" sz="2400" dirty="0"/>
              <a:t>mirror displacement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Almost no signal for symmetric</a:t>
            </a:r>
            <a:br>
              <a:rPr lang="en-US" altLang="ja-JP" sz="2400" dirty="0"/>
            </a:br>
            <a:r>
              <a:rPr lang="en-US" altLang="ja-JP" sz="2400" dirty="0"/>
              <a:t>cavity if cavity length is short</a:t>
            </a:r>
            <a:br>
              <a:rPr lang="en-US" altLang="ja-JP" sz="2400" dirty="0"/>
            </a:br>
            <a:r>
              <a:rPr lang="en-US" altLang="ja-JP" sz="2000" dirty="0"/>
              <a:t>(phase difference is 10</a:t>
            </a:r>
            <a:r>
              <a:rPr lang="en-US" altLang="ja-JP" sz="2000" baseline="30000" dirty="0"/>
              <a:t>-5</a:t>
            </a:r>
            <a:r>
              <a:rPr lang="en-US" altLang="ja-JP" sz="2000" dirty="0"/>
              <a:t> rad @ 100 Hz for km cavity)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How about using interferometric </a:t>
            </a:r>
            <a:r>
              <a:rPr lang="en-US" altLang="ja-JP" sz="2400" dirty="0">
                <a:solidFill>
                  <a:srgbClr val="FF0000"/>
                </a:solidFill>
              </a:rPr>
              <a:t>GW detectors</a:t>
            </a:r>
            <a:r>
              <a:rPr lang="en-US" altLang="ja-JP" sz="2400" dirty="0"/>
              <a:t>?</a:t>
            </a: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49156" name="スライド番号プレースホルダ 3">
            <a:extLst>
              <a:ext uri="{FF2B5EF4-FFF2-40B4-BE49-F238E27FC236}">
                <a16:creationId xmlns:a16="http://schemas.microsoft.com/office/drawing/2014/main" id="{CA6EC396-6A68-5972-649B-3899152A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1D6130-9540-4F01-9593-ED427B565E60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49157" name="図 16" descr="%pptTeX&#10;\begin{document}&#10;\begin{align*}&#10; \vec{a}(t,\vec{x}) = \epsilon_D e \frac{q_D}{M} \sqrt{2 \rho_{DM}} \vec{e}_A \sin{(m_At- \vec{k} \cdot \vec{x})}&#10;\end{align*}&#10;\end{document}">
            <a:extLst>
              <a:ext uri="{FF2B5EF4-FFF2-40B4-BE49-F238E27FC236}">
                <a16:creationId xmlns:a16="http://schemas.microsoft.com/office/drawing/2014/main" id="{A431950C-8088-1429-DA28-CCC3F7161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89138"/>
            <a:ext cx="78978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正方形/長方形 69">
            <a:extLst>
              <a:ext uri="{FF2B5EF4-FFF2-40B4-BE49-F238E27FC236}">
                <a16:creationId xmlns:a16="http://schemas.microsoft.com/office/drawing/2014/main" id="{56D4436A-1248-9E3F-8548-A54122D7A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852738"/>
            <a:ext cx="32400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coupling</a:t>
            </a:r>
            <a:b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(normalized by </a:t>
            </a:r>
            <a:r>
              <a:rPr lang="en-US" altLang="ja-JP" sz="1800" i="1">
                <a:latin typeface="Meiryo UI" panose="020B0604030504040204" pitchFamily="50" charset="-128"/>
                <a:ea typeface="Meiryo UI" panose="020B0604030504040204" pitchFamily="50" charset="-128"/>
              </a:rPr>
              <a:t>e</a:t>
            </a: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</p:txBody>
      </p:sp>
      <p:sp>
        <p:nvSpPr>
          <p:cNvPr id="49159" name="正方形/長方形 69">
            <a:extLst>
              <a:ext uri="{FF2B5EF4-FFF2-40B4-BE49-F238E27FC236}">
                <a16:creationId xmlns:a16="http://schemas.microsoft.com/office/drawing/2014/main" id="{BC07B0F1-2685-B90D-717B-D641CAF8C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2924175"/>
            <a:ext cx="158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mirror mass</a:t>
            </a:r>
          </a:p>
        </p:txBody>
      </p:sp>
      <p:sp>
        <p:nvSpPr>
          <p:cNvPr id="49160" name="正方形/長方形 69">
            <a:extLst>
              <a:ext uri="{FF2B5EF4-FFF2-40B4-BE49-F238E27FC236}">
                <a16:creationId xmlns:a16="http://schemas.microsoft.com/office/drawing/2014/main" id="{72D03708-40C3-76D5-EF12-C05683C3D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1412875"/>
            <a:ext cx="1657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charge</a:t>
            </a:r>
          </a:p>
        </p:txBody>
      </p:sp>
      <p:sp>
        <p:nvSpPr>
          <p:cNvPr id="49161" name="正方形/長方形 69">
            <a:extLst>
              <a:ext uri="{FF2B5EF4-FFF2-40B4-BE49-F238E27FC236}">
                <a16:creationId xmlns:a16="http://schemas.microsoft.com/office/drawing/2014/main" id="{A8E9F413-0543-84A6-A5FE-FD84515DF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2997200"/>
            <a:ext cx="2339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different phase at different position</a:t>
            </a:r>
          </a:p>
        </p:txBody>
      </p:sp>
      <p:sp>
        <p:nvSpPr>
          <p:cNvPr id="49162" name="正方形/長方形 69">
            <a:extLst>
              <a:ext uri="{FF2B5EF4-FFF2-40B4-BE49-F238E27FC236}">
                <a16:creationId xmlns:a16="http://schemas.microsoft.com/office/drawing/2014/main" id="{F6EF2A98-B364-4801-0EAB-5162F18FD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484313"/>
            <a:ext cx="3095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vector boson mass</a:t>
            </a:r>
          </a:p>
        </p:txBody>
      </p:sp>
      <p:sp>
        <p:nvSpPr>
          <p:cNvPr id="49163" name="正方形/長方形 69">
            <a:extLst>
              <a:ext uri="{FF2B5EF4-FFF2-40B4-BE49-F238E27FC236}">
                <a16:creationId xmlns:a16="http://schemas.microsoft.com/office/drawing/2014/main" id="{8E983E8B-C624-FE62-107F-78224E567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213100"/>
            <a:ext cx="187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DM density</a:t>
            </a: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D21783D4-DDDF-8EFE-DA14-D54F12EB98CA}"/>
              </a:ext>
            </a:extLst>
          </p:cNvPr>
          <p:cNvCxnSpPr/>
          <p:nvPr/>
        </p:nvCxnSpPr>
        <p:spPr>
          <a:xfrm flipV="1">
            <a:off x="3708400" y="1773238"/>
            <a:ext cx="142875" cy="14287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705246A4-5938-1D1A-C29C-E6D5207BFCEF}"/>
              </a:ext>
            </a:extLst>
          </p:cNvPr>
          <p:cNvCxnSpPr/>
          <p:nvPr/>
        </p:nvCxnSpPr>
        <p:spPr>
          <a:xfrm flipH="1">
            <a:off x="2411413" y="2636838"/>
            <a:ext cx="360362" cy="28733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54169E20-B6D3-BC82-1CB3-B16879376477}"/>
              </a:ext>
            </a:extLst>
          </p:cNvPr>
          <p:cNvCxnSpPr/>
          <p:nvPr/>
        </p:nvCxnSpPr>
        <p:spPr>
          <a:xfrm>
            <a:off x="3779838" y="2636838"/>
            <a:ext cx="215900" cy="28733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142DF02E-B9B3-AB10-8525-076B326E9E23}"/>
              </a:ext>
            </a:extLst>
          </p:cNvPr>
          <p:cNvCxnSpPr/>
          <p:nvPr/>
        </p:nvCxnSpPr>
        <p:spPr>
          <a:xfrm>
            <a:off x="4787900" y="2636838"/>
            <a:ext cx="144463" cy="57626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EB1A57AB-3DD6-6E89-6721-EFA5DAC7CF73}"/>
              </a:ext>
            </a:extLst>
          </p:cNvPr>
          <p:cNvCxnSpPr/>
          <p:nvPr/>
        </p:nvCxnSpPr>
        <p:spPr>
          <a:xfrm flipH="1">
            <a:off x="8172450" y="2565400"/>
            <a:ext cx="144463" cy="4318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717B3C97-3522-C56F-DA61-EDC0547C9F9D}"/>
              </a:ext>
            </a:extLst>
          </p:cNvPr>
          <p:cNvCxnSpPr/>
          <p:nvPr/>
        </p:nvCxnSpPr>
        <p:spPr>
          <a:xfrm flipH="1" flipV="1">
            <a:off x="6516688" y="1916113"/>
            <a:ext cx="358775" cy="28892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70" name="正方形/長方形 69">
            <a:extLst>
              <a:ext uri="{FF2B5EF4-FFF2-40B4-BE49-F238E27FC236}">
                <a16:creationId xmlns:a16="http://schemas.microsoft.com/office/drawing/2014/main" id="{6149AB3E-69AD-6EDE-621F-4155556C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2708275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polarization</a:t>
            </a: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6AE759FD-3201-43A5-2773-BF59E2FA4E93}"/>
              </a:ext>
            </a:extLst>
          </p:cNvPr>
          <p:cNvCxnSpPr/>
          <p:nvPr/>
        </p:nvCxnSpPr>
        <p:spPr>
          <a:xfrm>
            <a:off x="5580063" y="2636838"/>
            <a:ext cx="287337" cy="28733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2B5F11D-0702-8A59-D3A9-385DDC678394}"/>
              </a:ext>
            </a:extLst>
          </p:cNvPr>
          <p:cNvGrpSpPr>
            <a:grpSpLocks/>
          </p:cNvGrpSpPr>
          <p:nvPr/>
        </p:nvGrpSpPr>
        <p:grpSpPr bwMode="auto">
          <a:xfrm>
            <a:off x="6011863" y="4508500"/>
            <a:ext cx="3097212" cy="720725"/>
            <a:chOff x="6011863" y="4508500"/>
            <a:chExt cx="3097212" cy="720725"/>
          </a:xfrm>
        </p:grpSpPr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4FB65A6A-79A4-AF57-7CE2-8268DEFBD456}"/>
                </a:ext>
              </a:extLst>
            </p:cNvPr>
            <p:cNvCxnSpPr>
              <a:stCxn id="50" idx="2"/>
              <a:endCxn id="51" idx="0"/>
            </p:cNvCxnSpPr>
            <p:nvPr/>
          </p:nvCxnSpPr>
          <p:spPr>
            <a:xfrm flipH="1">
              <a:off x="6227763" y="4868863"/>
              <a:ext cx="2665412" cy="0"/>
            </a:xfrm>
            <a:prstGeom prst="line">
              <a:avLst/>
            </a:prstGeom>
            <a:ln w="1524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5E45188A-2547-1C4B-1235-BA2C4D41AFD4}"/>
                </a:ext>
              </a:extLst>
            </p:cNvPr>
            <p:cNvSpPr/>
            <p:nvPr/>
          </p:nvSpPr>
          <p:spPr>
            <a:xfrm rot="5400000">
              <a:off x="8640762" y="4760913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4FA516E9-E070-A821-A62E-CA526A07BD02}"/>
                </a:ext>
              </a:extLst>
            </p:cNvPr>
            <p:cNvSpPr/>
            <p:nvPr/>
          </p:nvSpPr>
          <p:spPr>
            <a:xfrm rot="5400000">
              <a:off x="5759450" y="4760913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pic>
        <p:nvPicPr>
          <p:cNvPr id="49173" name="図 59" descr="%pptTeX&#10;\begin{document}&#10;\begin{align*}&#10; {\color{blue} L_{\rm x}}&#10;\end{align*}&#10;\end{document}">
            <a:extLst>
              <a:ext uri="{FF2B5EF4-FFF2-40B4-BE49-F238E27FC236}">
                <a16:creationId xmlns:a16="http://schemas.microsoft.com/office/drawing/2014/main" id="{58BC590A-06F2-1D94-E47B-FAF2486A4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5516563"/>
            <a:ext cx="498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A9897810-4C8F-29F4-DD9D-DF19DDF1B14E}"/>
              </a:ext>
            </a:extLst>
          </p:cNvPr>
          <p:cNvSpPr/>
          <p:nvPr/>
        </p:nvSpPr>
        <p:spPr>
          <a:xfrm>
            <a:off x="8027988" y="3716338"/>
            <a:ext cx="792162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5CD7A37-A852-944F-D0C9-6D654C1CE316}"/>
              </a:ext>
            </a:extLst>
          </p:cNvPr>
          <p:cNvSpPr/>
          <p:nvPr/>
        </p:nvSpPr>
        <p:spPr>
          <a:xfrm>
            <a:off x="6156325" y="3716338"/>
            <a:ext cx="792163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4" name="左右矢印 3">
            <a:extLst>
              <a:ext uri="{FF2B5EF4-FFF2-40B4-BE49-F238E27FC236}">
                <a16:creationId xmlns:a16="http://schemas.microsoft.com/office/drawing/2014/main" id="{17569AA9-4068-DA19-6649-EC937D271D1F}"/>
              </a:ext>
            </a:extLst>
          </p:cNvPr>
          <p:cNvSpPr/>
          <p:nvPr/>
        </p:nvSpPr>
        <p:spPr>
          <a:xfrm>
            <a:off x="5867400" y="4005263"/>
            <a:ext cx="504825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3" name="左右矢印 32">
            <a:extLst>
              <a:ext uri="{FF2B5EF4-FFF2-40B4-BE49-F238E27FC236}">
                <a16:creationId xmlns:a16="http://schemas.microsoft.com/office/drawing/2014/main" id="{5EE36A24-BB24-7B47-1753-FE4F1629BC91}"/>
              </a:ext>
            </a:extLst>
          </p:cNvPr>
          <p:cNvSpPr/>
          <p:nvPr/>
        </p:nvSpPr>
        <p:spPr>
          <a:xfrm>
            <a:off x="8605838" y="4005263"/>
            <a:ext cx="503237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E102667-1B47-4EC1-8197-D7353A45B3A3}"/>
              </a:ext>
            </a:extLst>
          </p:cNvPr>
          <p:cNvSpPr txBox="1"/>
          <p:nvPr/>
        </p:nvSpPr>
        <p:spPr>
          <a:xfrm>
            <a:off x="1692275" y="6519863"/>
            <a:ext cx="5113338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latin typeface="+mn-lt"/>
              </a:rPr>
              <a:t>A. Pierce+, </a:t>
            </a:r>
            <a:r>
              <a:rPr lang="en-US" altLang="ja-JP" sz="1600" dirty="0">
                <a:solidFill>
                  <a:srgbClr val="555555"/>
                </a:solidFill>
                <a:latin typeface="+mn-lt"/>
                <a:hlinkClick r:id="rId5"/>
              </a:rPr>
              <a:t>PRL </a:t>
            </a:r>
            <a:r>
              <a:rPr lang="en-US" altLang="ja-JP" sz="1600" b="1" dirty="0">
                <a:solidFill>
                  <a:srgbClr val="555555"/>
                </a:solidFill>
                <a:latin typeface="+mn-lt"/>
                <a:hlinkClick r:id="rId5"/>
              </a:rPr>
              <a:t>121</a:t>
            </a:r>
            <a:r>
              <a:rPr lang="en-US" altLang="ja-JP" sz="1600" dirty="0">
                <a:solidFill>
                  <a:srgbClr val="555555"/>
                </a:solidFill>
                <a:latin typeface="+mn-lt"/>
                <a:hlinkClick r:id="rId5"/>
              </a:rPr>
              <a:t>, 061102 (2018)</a:t>
            </a:r>
            <a:endParaRPr lang="en-US" altLang="ja-JP" sz="1600" dirty="0">
              <a:solidFill>
                <a:srgbClr val="555555"/>
              </a:solidFill>
              <a:latin typeface="+mn-lt"/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0BD83387-80A3-2D33-C7EE-A7351DC47347}"/>
              </a:ext>
            </a:extLst>
          </p:cNvPr>
          <p:cNvCxnSpPr/>
          <p:nvPr/>
        </p:nvCxnSpPr>
        <p:spPr>
          <a:xfrm>
            <a:off x="6227763" y="5373688"/>
            <a:ext cx="2665412" cy="0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88889E-6 -3.7037E-6 L -0.01181 -3.7037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4B76370-D9A1-21A6-641F-7DBD5EDE5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905531"/>
            <a:ext cx="5364088" cy="394369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A50A9B5-40D9-E45A-1AA4-4FDBEA7F6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Searches with LIGO/Virgo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04" name="コンテンツ プレースホルダ 2">
            <a:extLst>
              <a:ext uri="{FF2B5EF4-FFF2-40B4-BE49-F238E27FC236}">
                <a16:creationId xmlns:a16="http://schemas.microsoft.com/office/drawing/2014/main" id="{40375393-322C-FD19-EADC-078C426F7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/>
              <a:t>Vector boson dark matter search with </a:t>
            </a:r>
            <a:r>
              <a:rPr lang="en-US" altLang="ja-JP" sz="2800" dirty="0">
                <a:solidFill>
                  <a:srgbClr val="FF0000"/>
                </a:solidFill>
              </a:rPr>
              <a:t>LIGO O1 </a:t>
            </a:r>
            <a:r>
              <a:rPr lang="en-US" altLang="ja-JP" sz="2800" dirty="0"/>
              <a:t>data and </a:t>
            </a:r>
            <a:r>
              <a:rPr lang="en-US" altLang="ja-JP" sz="2800" dirty="0">
                <a:solidFill>
                  <a:srgbClr val="FF0000"/>
                </a:solidFill>
              </a:rPr>
              <a:t>LIGO/Virgo O3 </a:t>
            </a:r>
            <a:r>
              <a:rPr lang="en-US" altLang="ja-JP" sz="2800" dirty="0"/>
              <a:t>data have been done</a:t>
            </a:r>
          </a:p>
          <a:p>
            <a:pPr>
              <a:buClr>
                <a:schemeClr val="tx1"/>
              </a:buClr>
            </a:pPr>
            <a:endParaRPr lang="en-US" altLang="ja-JP" sz="2800" dirty="0"/>
          </a:p>
          <a:p>
            <a:pPr>
              <a:buClr>
                <a:schemeClr val="tx1"/>
              </a:buClr>
            </a:pPr>
            <a:r>
              <a:rPr lang="en-US" altLang="ja-JP" sz="2800" dirty="0">
                <a:solidFill>
                  <a:srgbClr val="FF0000"/>
                </a:solidFill>
              </a:rPr>
              <a:t>Better constraint </a:t>
            </a:r>
            <a:r>
              <a:rPr lang="en-US" altLang="ja-JP" sz="2800" dirty="0"/>
              <a:t>than equivalence principle tests</a:t>
            </a:r>
            <a:endParaRPr lang="en-US" altLang="ja-JP" sz="2000" dirty="0"/>
          </a:p>
          <a:p>
            <a:pPr>
              <a:buClr>
                <a:schemeClr val="tx1"/>
              </a:buClr>
            </a:pPr>
            <a:r>
              <a:rPr lang="en-US" altLang="ja-JP" sz="2800" dirty="0"/>
              <a:t>Even better</a:t>
            </a:r>
            <a:br>
              <a:rPr lang="en-US" altLang="ja-JP" sz="2800" dirty="0"/>
            </a:br>
            <a:r>
              <a:rPr lang="en-US" altLang="ja-JP" sz="2800" dirty="0"/>
              <a:t>constraint could</a:t>
            </a:r>
            <a:br>
              <a:rPr lang="en-US" altLang="ja-JP" sz="2800" dirty="0"/>
            </a:br>
            <a:r>
              <a:rPr lang="en-US" altLang="ja-JP" sz="2800" dirty="0"/>
              <a:t>be obtained from</a:t>
            </a:r>
            <a:br>
              <a:rPr lang="en-US" altLang="ja-JP" sz="2800" dirty="0"/>
            </a:br>
            <a:r>
              <a:rPr lang="en-US" altLang="ja-JP" sz="2800" dirty="0"/>
              <a:t>KAGRA</a:t>
            </a:r>
          </a:p>
        </p:txBody>
      </p:sp>
      <p:sp>
        <p:nvSpPr>
          <p:cNvPr id="51205" name="スライド番号プレースホルダ 3">
            <a:extLst>
              <a:ext uri="{FF2B5EF4-FFF2-40B4-BE49-F238E27FC236}">
                <a16:creationId xmlns:a16="http://schemas.microsoft.com/office/drawing/2014/main" id="{82065761-33ED-DA3D-2782-DB34E2B9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688796-5FC0-405C-94EC-9B004DEDC33F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50F507C-E123-9C01-FA25-FC1A8A9C9B95}"/>
              </a:ext>
            </a:extLst>
          </p:cNvPr>
          <p:cNvSpPr txBox="1"/>
          <p:nvPr/>
        </p:nvSpPr>
        <p:spPr>
          <a:xfrm>
            <a:off x="900113" y="1844675"/>
            <a:ext cx="604837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latin typeface="+mn-lt"/>
              </a:rPr>
              <a:t>H-K Guo+, </a:t>
            </a:r>
            <a:r>
              <a:rPr lang="fr-FR" altLang="ja-JP" sz="1600" dirty="0">
                <a:solidFill>
                  <a:srgbClr val="555555"/>
                </a:solidFill>
                <a:latin typeface="+mn-lt"/>
                <a:hlinkClick r:id="rId3"/>
              </a:rPr>
              <a:t>Communications Physics </a:t>
            </a:r>
            <a:r>
              <a:rPr lang="fr-FR" altLang="ja-JP" sz="1600" b="1" dirty="0">
                <a:solidFill>
                  <a:srgbClr val="555555"/>
                </a:solidFill>
                <a:latin typeface="+mn-lt"/>
                <a:hlinkClick r:id="rId3"/>
              </a:rPr>
              <a:t>2</a:t>
            </a:r>
            <a:r>
              <a:rPr lang="fr-FR" altLang="ja-JP" sz="1600" dirty="0">
                <a:solidFill>
                  <a:srgbClr val="555555"/>
                </a:solidFill>
                <a:latin typeface="+mn-lt"/>
                <a:hlinkClick r:id="rId3"/>
              </a:rPr>
              <a:t>, 155 (2019)</a:t>
            </a:r>
            <a:endParaRPr lang="en-US" altLang="ja-JP" sz="1600" dirty="0">
              <a:solidFill>
                <a:srgbClr val="555555"/>
              </a:solidFill>
              <a:latin typeface="+mn-lt"/>
            </a:endParaRPr>
          </a:p>
          <a:p>
            <a:pPr>
              <a:defRPr/>
            </a:pPr>
            <a:r>
              <a:rPr lang="en-US" altLang="ja-JP" sz="1600" dirty="0">
                <a:latin typeface="+mn-lt"/>
              </a:rPr>
              <a:t>LIGO-Virgo-KAGRA Collaboration, </a:t>
            </a:r>
            <a:r>
              <a:rPr lang="en-US" altLang="ja-JP" sz="1600" dirty="0">
                <a:latin typeface="+mn-lt"/>
                <a:hlinkClick r:id="rId4"/>
              </a:rPr>
              <a:t>PRD </a:t>
            </a:r>
            <a:r>
              <a:rPr lang="en-US" altLang="ja-JP" sz="1600" b="1" dirty="0">
                <a:latin typeface="+mn-lt"/>
                <a:hlinkClick r:id="rId4"/>
              </a:rPr>
              <a:t>105</a:t>
            </a:r>
            <a:r>
              <a:rPr lang="en-US" altLang="ja-JP" sz="1600" dirty="0">
                <a:latin typeface="+mn-lt"/>
                <a:hlinkClick r:id="rId4"/>
              </a:rPr>
              <a:t>, 063030 (2022)</a:t>
            </a:r>
            <a:endParaRPr lang="en-US" altLang="ja-JP" sz="1600" dirty="0">
              <a:latin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EF7A48-54FE-F353-175C-AE86CE855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with GW Detectors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27" name="コンテンツ プレースホルダ 2">
            <a:extLst>
              <a:ext uri="{FF2B5EF4-FFF2-40B4-BE49-F238E27FC236}">
                <a16:creationId xmlns:a16="http://schemas.microsoft.com/office/drawing/2014/main" id="{A165B21F-5C8C-B902-C452-808F178D9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GW Detectors are </a:t>
            </a:r>
            <a:br>
              <a:rPr lang="en-US" altLang="ja-JP" sz="2800"/>
            </a:br>
            <a:r>
              <a:rPr lang="en-US" altLang="ja-JP" sz="2800"/>
              <a:t>sensitive to differential</a:t>
            </a:r>
            <a:br>
              <a:rPr lang="en-US" altLang="ja-JP" sz="2800"/>
            </a:br>
            <a:r>
              <a:rPr lang="en-US" altLang="ja-JP" sz="2800"/>
              <a:t>arm length (</a:t>
            </a:r>
            <a:r>
              <a:rPr lang="en-US" altLang="ja-JP" sz="2800">
                <a:solidFill>
                  <a:srgbClr val="0000FF"/>
                </a:solidFill>
              </a:rPr>
              <a:t>DARM</a:t>
            </a:r>
            <a:r>
              <a:rPr lang="en-US" altLang="ja-JP" sz="2800"/>
              <a:t>)</a:t>
            </a:r>
            <a:br>
              <a:rPr lang="en-US" altLang="ja-JP" sz="2800"/>
            </a:br>
            <a:r>
              <a:rPr lang="en-US" altLang="ja-JP" sz="2800"/>
              <a:t>change</a:t>
            </a:r>
          </a:p>
          <a:p>
            <a:pPr>
              <a:buClr>
                <a:schemeClr val="tx1"/>
              </a:buClr>
            </a:pPr>
            <a:r>
              <a:rPr lang="en-US" altLang="ja-JP" sz="2800"/>
              <a:t>Most of the signal</a:t>
            </a:r>
            <a:br>
              <a:rPr lang="en-US" altLang="ja-JP" sz="2800"/>
            </a:br>
            <a:r>
              <a:rPr lang="en-US" altLang="ja-JP" sz="2800"/>
              <a:t>is </a:t>
            </a:r>
            <a:r>
              <a:rPr lang="en-US" altLang="ja-JP" sz="2800">
                <a:solidFill>
                  <a:srgbClr val="FF0000"/>
                </a:solidFill>
              </a:rPr>
              <a:t>cancelled out</a:t>
            </a:r>
            <a:br>
              <a:rPr lang="en-US" altLang="ja-JP" sz="2800"/>
            </a:br>
            <a:r>
              <a:rPr lang="en-US" altLang="ja-JP" sz="2800"/>
              <a:t>(LIGO/Virgo case)</a:t>
            </a:r>
          </a:p>
        </p:txBody>
      </p:sp>
      <p:sp>
        <p:nvSpPr>
          <p:cNvPr id="16" name="フローチャート : 論理積ゲート 160">
            <a:extLst>
              <a:ext uri="{FF2B5EF4-FFF2-40B4-BE49-F238E27FC236}">
                <a16:creationId xmlns:a16="http://schemas.microsoft.com/office/drawing/2014/main" id="{7BAF004A-9E7B-35F2-D996-DCDFF1E4162A}"/>
              </a:ext>
            </a:extLst>
          </p:cNvPr>
          <p:cNvSpPr/>
          <p:nvPr/>
        </p:nvSpPr>
        <p:spPr bwMode="auto">
          <a:xfrm rot="5400000">
            <a:off x="5076825" y="6237288"/>
            <a:ext cx="431800" cy="431800"/>
          </a:xfrm>
          <a:prstGeom prst="flowChartDelay">
            <a:avLst/>
          </a:prstGeom>
          <a:solidFill>
            <a:srgbClr val="FB11D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ja-JP" altLang="en-US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9CA6A1D5-E4BA-8657-906E-A2C51BE4711E}"/>
              </a:ext>
            </a:extLst>
          </p:cNvPr>
          <p:cNvGrpSpPr>
            <a:grpSpLocks/>
          </p:cNvGrpSpPr>
          <p:nvPr/>
        </p:nvGrpSpPr>
        <p:grpSpPr bwMode="auto">
          <a:xfrm>
            <a:off x="3132138" y="1052513"/>
            <a:ext cx="5976937" cy="5184775"/>
            <a:chOff x="3131567" y="1052736"/>
            <a:chExt cx="5976937" cy="5184775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61DEF471-D565-7479-9549-D3DA074B7006}"/>
                </a:ext>
              </a:extLst>
            </p:cNvPr>
            <p:cNvCxnSpPr>
              <a:stCxn id="15" idx="2"/>
              <a:endCxn id="17" idx="0"/>
            </p:cNvCxnSpPr>
            <p:nvPr/>
          </p:nvCxnSpPr>
          <p:spPr>
            <a:xfrm>
              <a:off x="5292154" y="1268636"/>
              <a:ext cx="0" cy="2665412"/>
            </a:xfrm>
            <a:prstGeom prst="line">
              <a:avLst/>
            </a:prstGeom>
            <a:ln w="1524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902968F6-1814-78EB-3ECE-41144F72AF77}"/>
                </a:ext>
              </a:extLst>
            </p:cNvPr>
            <p:cNvCxnSpPr/>
            <p:nvPr/>
          </p:nvCxnSpPr>
          <p:spPr>
            <a:xfrm>
              <a:off x="5292154" y="4149948"/>
              <a:ext cx="0" cy="719138"/>
            </a:xfrm>
            <a:prstGeom prst="line">
              <a:avLst/>
            </a:prstGeom>
            <a:ln w="1016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284045BB-2C2F-3387-03A7-5CE7A121B399}"/>
                </a:ext>
              </a:extLst>
            </p:cNvPr>
            <p:cNvCxnSpPr/>
            <p:nvPr/>
          </p:nvCxnSpPr>
          <p:spPr>
            <a:xfrm>
              <a:off x="5292154" y="1268636"/>
              <a:ext cx="0" cy="3600450"/>
            </a:xfrm>
            <a:prstGeom prst="line">
              <a:avLst/>
            </a:prstGeom>
            <a:ln w="508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2BF8CC99-60AA-CDFB-D737-FA00DC44CB19}"/>
                </a:ext>
              </a:extLst>
            </p:cNvPr>
            <p:cNvCxnSpPr>
              <a:stCxn id="19" idx="0"/>
              <a:endCxn id="18" idx="2"/>
            </p:cNvCxnSpPr>
            <p:nvPr/>
          </p:nvCxnSpPr>
          <p:spPr>
            <a:xfrm>
              <a:off x="4571429" y="4869086"/>
              <a:ext cx="1439863" cy="0"/>
            </a:xfrm>
            <a:prstGeom prst="line">
              <a:avLst/>
            </a:prstGeom>
            <a:ln w="1016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1DCA457A-CC8C-9A9A-95AC-637080CF09DF}"/>
                </a:ext>
              </a:extLst>
            </p:cNvPr>
            <p:cNvCxnSpPr>
              <a:stCxn id="14" idx="2"/>
              <a:endCxn id="18" idx="0"/>
            </p:cNvCxnSpPr>
            <p:nvPr/>
          </p:nvCxnSpPr>
          <p:spPr>
            <a:xfrm flipH="1">
              <a:off x="6227192" y="4869086"/>
              <a:ext cx="2665412" cy="0"/>
            </a:xfrm>
            <a:prstGeom prst="line">
              <a:avLst/>
            </a:prstGeom>
            <a:ln w="1524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681C2D50-BCB0-3FD8-9B50-787D2BDC1E03}"/>
                </a:ext>
              </a:extLst>
            </p:cNvPr>
            <p:cNvCxnSpPr/>
            <p:nvPr/>
          </p:nvCxnSpPr>
          <p:spPr>
            <a:xfrm flipH="1">
              <a:off x="5292154" y="1197198"/>
              <a:ext cx="0" cy="5040313"/>
            </a:xfrm>
            <a:prstGeom prst="line">
              <a:avLst/>
            </a:prstGeom>
            <a:ln w="12700" cap="rnd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98991377-0FF8-B648-6405-9CDECD123E7E}"/>
                </a:ext>
              </a:extLst>
            </p:cNvPr>
            <p:cNvCxnSpPr>
              <a:stCxn id="13" idx="3"/>
              <a:endCxn id="14" idx="2"/>
            </p:cNvCxnSpPr>
            <p:nvPr/>
          </p:nvCxnSpPr>
          <p:spPr>
            <a:xfrm>
              <a:off x="3131567" y="4869086"/>
              <a:ext cx="5761037" cy="0"/>
            </a:xfrm>
            <a:prstGeom prst="line">
              <a:avLst/>
            </a:prstGeom>
            <a:ln w="508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164B72A-69FF-77EC-06DC-6C96AAD6179D}"/>
                </a:ext>
              </a:extLst>
            </p:cNvPr>
            <p:cNvSpPr/>
            <p:nvPr/>
          </p:nvSpPr>
          <p:spPr>
            <a:xfrm rot="8100000">
              <a:off x="4960367" y="4803998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C6ED235C-FFFE-6B75-024A-3164E1F07BCD}"/>
                </a:ext>
              </a:extLst>
            </p:cNvPr>
            <p:cNvSpPr/>
            <p:nvPr/>
          </p:nvSpPr>
          <p:spPr>
            <a:xfrm rot="5400000">
              <a:off x="8640191" y="4761136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6F9E1F2D-DDC8-1CC6-E08B-A0A8A0861693}"/>
                </a:ext>
              </a:extLst>
            </p:cNvPr>
            <p:cNvSpPr/>
            <p:nvPr/>
          </p:nvSpPr>
          <p:spPr>
            <a:xfrm>
              <a:off x="4931792" y="1052736"/>
              <a:ext cx="719137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79567E00-7364-EAC3-8DCD-A2C2B234AF80}"/>
                </a:ext>
              </a:extLst>
            </p:cNvPr>
            <p:cNvSpPr/>
            <p:nvPr/>
          </p:nvSpPr>
          <p:spPr>
            <a:xfrm>
              <a:off x="4931792" y="3934048"/>
              <a:ext cx="719137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30DFC5C-5156-E838-AD2F-ED3A7B7041F3}"/>
                </a:ext>
              </a:extLst>
            </p:cNvPr>
            <p:cNvSpPr/>
            <p:nvPr/>
          </p:nvSpPr>
          <p:spPr>
            <a:xfrm rot="5400000">
              <a:off x="5758879" y="4761136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C0BE8104-8495-B068-C029-2B2B3E127472}"/>
                </a:ext>
              </a:extLst>
            </p:cNvPr>
            <p:cNvSpPr/>
            <p:nvPr/>
          </p:nvSpPr>
          <p:spPr>
            <a:xfrm rot="5400000">
              <a:off x="4103116" y="4761136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5234DDB6-417D-94BB-2F3E-D25E8F86DB88}"/>
                </a:ext>
              </a:extLst>
            </p:cNvPr>
            <p:cNvSpPr/>
            <p:nvPr/>
          </p:nvSpPr>
          <p:spPr>
            <a:xfrm>
              <a:off x="4931792" y="5589811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E7B3903-532D-E8A9-1597-B78C30B30457}"/>
              </a:ext>
            </a:extLst>
          </p:cNvPr>
          <p:cNvSpPr/>
          <p:nvPr/>
        </p:nvSpPr>
        <p:spPr>
          <a:xfrm>
            <a:off x="3779838" y="6381750"/>
            <a:ext cx="1296987" cy="2873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photodiode</a:t>
            </a: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50FB8BF8-51AF-5643-C72E-1A3D96B8E29A}"/>
              </a:ext>
            </a:extLst>
          </p:cNvPr>
          <p:cNvCxnSpPr/>
          <p:nvPr/>
        </p:nvCxnSpPr>
        <p:spPr>
          <a:xfrm flipV="1">
            <a:off x="4787900" y="1268413"/>
            <a:ext cx="0" cy="2665412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8557D589-9FA5-E2AE-AADE-B84AB7890AED}"/>
              </a:ext>
            </a:extLst>
          </p:cNvPr>
          <p:cNvCxnSpPr/>
          <p:nvPr/>
        </p:nvCxnSpPr>
        <p:spPr>
          <a:xfrm>
            <a:off x="6227763" y="5373688"/>
            <a:ext cx="2665412" cy="0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3" name="図 58" descr="%pptTeX&#10;\begin{document}&#10;\begin{align*}&#10; {\color{blue} L_{\rm y}}&#10;\end{align*}&#10;\end{document}">
            <a:extLst>
              <a:ext uri="{FF2B5EF4-FFF2-40B4-BE49-F238E27FC236}">
                <a16:creationId xmlns:a16="http://schemas.microsoft.com/office/drawing/2014/main" id="{157FB7AC-D64A-7570-2433-FEBA56E3B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8"/>
            <a:ext cx="4937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図 59" descr="%pptTeX&#10;\begin{document}&#10;\begin{align*}&#10; {\color{blue} L_{\rm x}}&#10;\end{align*}&#10;\end{document}">
            <a:extLst>
              <a:ext uri="{FF2B5EF4-FFF2-40B4-BE49-F238E27FC236}">
                <a16:creationId xmlns:a16="http://schemas.microsoft.com/office/drawing/2014/main" id="{EDE54B19-5EC0-D275-0B98-A40780458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5516563"/>
            <a:ext cx="498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図 60" descr="%pptTeX&#10;\begin{document}&#10;\begin{align*}&#10; {\color{blue} L_{\rm x} - L_{\rm y}}&#10;\end{align*}&#10;\end{document}">
            <a:extLst>
              <a:ext uri="{FF2B5EF4-FFF2-40B4-BE49-F238E27FC236}">
                <a16:creationId xmlns:a16="http://schemas.microsoft.com/office/drawing/2014/main" id="{BCA1DA0A-242D-8EB6-29D5-E30643A5F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237288"/>
            <a:ext cx="16557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正方形/長方形 40">
            <a:extLst>
              <a:ext uri="{FF2B5EF4-FFF2-40B4-BE49-F238E27FC236}">
                <a16:creationId xmlns:a16="http://schemas.microsoft.com/office/drawing/2014/main" id="{F629C214-55C1-4FD3-58FC-198956A7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805488"/>
            <a:ext cx="1162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DARM</a:t>
            </a:r>
          </a:p>
        </p:txBody>
      </p:sp>
      <p:sp>
        <p:nvSpPr>
          <p:cNvPr id="66" name="フリーフォーム 65">
            <a:extLst>
              <a:ext uri="{FF2B5EF4-FFF2-40B4-BE49-F238E27FC236}">
                <a16:creationId xmlns:a16="http://schemas.microsoft.com/office/drawing/2014/main" id="{21B8E7FB-05C6-2D73-75C3-D68A653B99DB}"/>
              </a:ext>
            </a:extLst>
          </p:cNvPr>
          <p:cNvSpPr/>
          <p:nvPr/>
        </p:nvSpPr>
        <p:spPr>
          <a:xfrm rot="7709452" flipH="1">
            <a:off x="7094538" y="1849438"/>
            <a:ext cx="1150937" cy="1665287"/>
          </a:xfrm>
          <a:custGeom>
            <a:avLst/>
            <a:gdLst>
              <a:gd name="connsiteX0" fmla="*/ 1129085 w 1129085"/>
              <a:gd name="connsiteY0" fmla="*/ 0 h 1327868"/>
              <a:gd name="connsiteX1" fmla="*/ 1001865 w 1129085"/>
              <a:gd name="connsiteY1" fmla="*/ 389614 h 1327868"/>
              <a:gd name="connsiteX2" fmla="*/ 667910 w 1129085"/>
              <a:gd name="connsiteY2" fmla="*/ 413468 h 1327868"/>
              <a:gd name="connsiteX3" fmla="*/ 532738 w 1129085"/>
              <a:gd name="connsiteY3" fmla="*/ 818985 h 1327868"/>
              <a:gd name="connsiteX4" fmla="*/ 174929 w 1129085"/>
              <a:gd name="connsiteY4" fmla="*/ 898498 h 1327868"/>
              <a:gd name="connsiteX5" fmla="*/ 103367 w 1129085"/>
              <a:gd name="connsiteY5" fmla="*/ 1176793 h 1327868"/>
              <a:gd name="connsiteX6" fmla="*/ 0 w 1129085"/>
              <a:gd name="connsiteY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9085" h="1327868">
                <a:moveTo>
                  <a:pt x="1129085" y="0"/>
                </a:moveTo>
                <a:cubicBezTo>
                  <a:pt x="1103906" y="160351"/>
                  <a:pt x="1078728" y="320703"/>
                  <a:pt x="1001865" y="389614"/>
                </a:cubicBezTo>
                <a:cubicBezTo>
                  <a:pt x="925002" y="458525"/>
                  <a:pt x="746098" y="341906"/>
                  <a:pt x="667910" y="413468"/>
                </a:cubicBezTo>
                <a:cubicBezTo>
                  <a:pt x="589722" y="485030"/>
                  <a:pt x="614901" y="738147"/>
                  <a:pt x="532738" y="818985"/>
                </a:cubicBezTo>
                <a:cubicBezTo>
                  <a:pt x="450575" y="899823"/>
                  <a:pt x="246491" y="838863"/>
                  <a:pt x="174929" y="898498"/>
                </a:cubicBezTo>
                <a:cubicBezTo>
                  <a:pt x="103367" y="958133"/>
                  <a:pt x="132522" y="1105231"/>
                  <a:pt x="103367" y="1176793"/>
                </a:cubicBezTo>
                <a:cubicBezTo>
                  <a:pt x="74212" y="1248355"/>
                  <a:pt x="37106" y="1288111"/>
                  <a:pt x="0" y="1327868"/>
                </a:cubicBezTo>
              </a:path>
            </a:pathLst>
          </a:custGeom>
          <a:ln w="101600"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C0F7A77D-EBEB-8C5A-B59D-4D04704F7673}"/>
              </a:ext>
            </a:extLst>
          </p:cNvPr>
          <p:cNvSpPr/>
          <p:nvPr/>
        </p:nvSpPr>
        <p:spPr>
          <a:xfrm>
            <a:off x="6869113" y="2982913"/>
            <a:ext cx="2016125" cy="3603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008000"/>
                </a:solidFill>
                <a:ea typeface="Meiryo UI" pitchFamily="50" charset="-128"/>
                <a:cs typeface="Meiryo UI" pitchFamily="50" charset="-128"/>
              </a:rPr>
              <a:t>Vector field</a:t>
            </a: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592E35E3-AF8F-5E5D-BE0F-895B4D2583D3}"/>
              </a:ext>
            </a:extLst>
          </p:cNvPr>
          <p:cNvSpPr/>
          <p:nvPr/>
        </p:nvSpPr>
        <p:spPr>
          <a:xfrm>
            <a:off x="8027988" y="3716338"/>
            <a:ext cx="792162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EC90E873-0151-9693-A1B6-6ECAB378EB95}"/>
              </a:ext>
            </a:extLst>
          </p:cNvPr>
          <p:cNvSpPr/>
          <p:nvPr/>
        </p:nvSpPr>
        <p:spPr>
          <a:xfrm>
            <a:off x="6156325" y="3716338"/>
            <a:ext cx="792163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9" name="左右矢印 68">
            <a:extLst>
              <a:ext uri="{FF2B5EF4-FFF2-40B4-BE49-F238E27FC236}">
                <a16:creationId xmlns:a16="http://schemas.microsoft.com/office/drawing/2014/main" id="{85EE5F3E-D409-B87A-5E63-13A77C95224F}"/>
              </a:ext>
            </a:extLst>
          </p:cNvPr>
          <p:cNvSpPr/>
          <p:nvPr/>
        </p:nvSpPr>
        <p:spPr>
          <a:xfrm>
            <a:off x="5867400" y="4005263"/>
            <a:ext cx="504825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0" name="左右矢印 69">
            <a:extLst>
              <a:ext uri="{FF2B5EF4-FFF2-40B4-BE49-F238E27FC236}">
                <a16:creationId xmlns:a16="http://schemas.microsoft.com/office/drawing/2014/main" id="{9A1CD7A4-0031-B0E7-F5B9-06DF072DE4F8}"/>
              </a:ext>
            </a:extLst>
          </p:cNvPr>
          <p:cNvSpPr/>
          <p:nvPr/>
        </p:nvSpPr>
        <p:spPr>
          <a:xfrm>
            <a:off x="8605838" y="4005263"/>
            <a:ext cx="503237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1" name="左右矢印 70">
            <a:extLst>
              <a:ext uri="{FF2B5EF4-FFF2-40B4-BE49-F238E27FC236}">
                <a16:creationId xmlns:a16="http://schemas.microsoft.com/office/drawing/2014/main" id="{0AF25394-E7E8-384C-3C2F-1AF540B62836}"/>
              </a:ext>
            </a:extLst>
          </p:cNvPr>
          <p:cNvSpPr/>
          <p:nvPr/>
        </p:nvSpPr>
        <p:spPr>
          <a:xfrm>
            <a:off x="5435600" y="3573463"/>
            <a:ext cx="504825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2" name="左右矢印 71">
            <a:extLst>
              <a:ext uri="{FF2B5EF4-FFF2-40B4-BE49-F238E27FC236}">
                <a16:creationId xmlns:a16="http://schemas.microsoft.com/office/drawing/2014/main" id="{5BC421D7-9DAE-C9A3-4297-D29CB13CEABE}"/>
              </a:ext>
            </a:extLst>
          </p:cNvPr>
          <p:cNvSpPr/>
          <p:nvPr/>
        </p:nvSpPr>
        <p:spPr>
          <a:xfrm>
            <a:off x="5435600" y="1341438"/>
            <a:ext cx="504825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3" name="左右矢印 72">
            <a:extLst>
              <a:ext uri="{FF2B5EF4-FFF2-40B4-BE49-F238E27FC236}">
                <a16:creationId xmlns:a16="http://schemas.microsoft.com/office/drawing/2014/main" id="{CC3AC0DF-C745-75AD-7FE8-076E48AD8F64}"/>
              </a:ext>
            </a:extLst>
          </p:cNvPr>
          <p:cNvSpPr/>
          <p:nvPr/>
        </p:nvSpPr>
        <p:spPr>
          <a:xfrm>
            <a:off x="5364163" y="5013325"/>
            <a:ext cx="503237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4" name="左右矢印 73">
            <a:extLst>
              <a:ext uri="{FF2B5EF4-FFF2-40B4-BE49-F238E27FC236}">
                <a16:creationId xmlns:a16="http://schemas.microsoft.com/office/drawing/2014/main" id="{8E7A40C1-C239-A8F2-283B-42F83E423B52}"/>
              </a:ext>
            </a:extLst>
          </p:cNvPr>
          <p:cNvSpPr/>
          <p:nvPr/>
        </p:nvSpPr>
        <p:spPr>
          <a:xfrm>
            <a:off x="4356100" y="5516563"/>
            <a:ext cx="503238" cy="288925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5" name="左右矢印 74">
            <a:extLst>
              <a:ext uri="{FF2B5EF4-FFF2-40B4-BE49-F238E27FC236}">
                <a16:creationId xmlns:a16="http://schemas.microsoft.com/office/drawing/2014/main" id="{518F08B0-2065-870A-170B-98046271CEA5}"/>
              </a:ext>
            </a:extLst>
          </p:cNvPr>
          <p:cNvSpPr/>
          <p:nvPr/>
        </p:nvSpPr>
        <p:spPr>
          <a:xfrm>
            <a:off x="4211638" y="4149725"/>
            <a:ext cx="504825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9A6ED3C-C330-E945-B90A-7AB11C03882D}"/>
              </a:ext>
            </a:extLst>
          </p:cNvPr>
          <p:cNvSpPr/>
          <p:nvPr/>
        </p:nvSpPr>
        <p:spPr>
          <a:xfrm>
            <a:off x="2124075" y="4581525"/>
            <a:ext cx="1008063" cy="574675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400" dirty="0">
                <a:solidFill>
                  <a:schemeClr val="tx1"/>
                </a:solidFill>
              </a:rPr>
              <a:t>Laser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52249" name="スライド番号プレースホルダ 3">
            <a:extLst>
              <a:ext uri="{FF2B5EF4-FFF2-40B4-BE49-F238E27FC236}">
                <a16:creationId xmlns:a16="http://schemas.microsoft.com/office/drawing/2014/main" id="{64C060AE-6E6C-D1A6-F689-DAB4F09F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A28E4E-DA32-4BF2-AD22-F5BB0228202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0118 -1.48148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コンテンツ プレースホルダ 2">
            <a:extLst>
              <a:ext uri="{FF2B5EF4-FFF2-40B4-BE49-F238E27FC236}">
                <a16:creationId xmlns:a16="http://schemas.microsoft.com/office/drawing/2014/main" id="{F3DE9C55-7E4B-0607-8AE1-142457491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KAGRA uses cryogenic</a:t>
            </a:r>
            <a:br>
              <a:rPr lang="en-US" altLang="ja-JP" sz="2800"/>
            </a:br>
            <a:r>
              <a:rPr lang="en-US" altLang="ja-JP" sz="2800">
                <a:solidFill>
                  <a:srgbClr val="FF0000"/>
                </a:solidFill>
              </a:rPr>
              <a:t>sapphire mirrors </a:t>
            </a:r>
            <a:r>
              <a:rPr lang="en-US" altLang="ja-JP" sz="2800"/>
              <a:t>for</a:t>
            </a:r>
            <a:br>
              <a:rPr lang="en-US" altLang="ja-JP" sz="2800"/>
            </a:br>
            <a:r>
              <a:rPr lang="en-US" altLang="ja-JP" sz="2800"/>
              <a:t>arm cavities, and</a:t>
            </a:r>
            <a:br>
              <a:rPr lang="en-US" altLang="ja-JP" sz="2800"/>
            </a:br>
            <a:r>
              <a:rPr lang="en-US" altLang="ja-JP" sz="2800"/>
              <a:t>fused silica mirrors</a:t>
            </a:r>
            <a:br>
              <a:rPr lang="en-US" altLang="ja-JP" sz="2800"/>
            </a:br>
            <a:r>
              <a:rPr lang="en-US" altLang="ja-JP" sz="2800"/>
              <a:t>for others</a:t>
            </a:r>
          </a:p>
          <a:p>
            <a:pPr>
              <a:buClr>
                <a:schemeClr val="tx1"/>
              </a:buClr>
            </a:pPr>
            <a:r>
              <a:rPr lang="en-US" altLang="ja-JP" sz="2800"/>
              <a:t>KAGRA can do </a:t>
            </a:r>
            <a:r>
              <a:rPr lang="en-US" altLang="ja-JP" sz="2800">
                <a:solidFill>
                  <a:srgbClr val="FF0000"/>
                </a:solidFill>
              </a:rPr>
              <a:t>better</a:t>
            </a:r>
            <a:br>
              <a:rPr lang="en-US" altLang="ja-JP" sz="2800">
                <a:solidFill>
                  <a:srgbClr val="FF0000"/>
                </a:solidFill>
              </a:rPr>
            </a:br>
            <a:r>
              <a:rPr lang="en-US" altLang="ja-JP" sz="2800">
                <a:solidFill>
                  <a:srgbClr val="FF0000"/>
                </a:solidFill>
              </a:rPr>
              <a:t>than LIGO/Virgo</a:t>
            </a:r>
            <a:r>
              <a:rPr lang="en-US" altLang="ja-JP" sz="2800"/>
              <a:t> </a:t>
            </a:r>
            <a:r>
              <a:rPr lang="en-US" altLang="ja-JP" sz="2000"/>
              <a:t>which</a:t>
            </a:r>
            <a:br>
              <a:rPr lang="en-US" altLang="ja-JP" sz="2000"/>
            </a:br>
            <a:r>
              <a:rPr lang="en-US" altLang="ja-JP" sz="2000"/>
              <a:t>uses fused silica for all</a:t>
            </a:r>
            <a:br>
              <a:rPr lang="en-US" altLang="ja-JP" sz="2000"/>
            </a:br>
            <a:r>
              <a:rPr lang="en-US" altLang="ja-JP" sz="2000"/>
              <a:t>the mirrors</a:t>
            </a:r>
            <a:endParaRPr lang="en-US" altLang="ja-JP" sz="2400"/>
          </a:p>
        </p:txBody>
      </p:sp>
      <p:sp>
        <p:nvSpPr>
          <p:cNvPr id="16" name="フローチャート : 論理積ゲート 160">
            <a:extLst>
              <a:ext uri="{FF2B5EF4-FFF2-40B4-BE49-F238E27FC236}">
                <a16:creationId xmlns:a16="http://schemas.microsoft.com/office/drawing/2014/main" id="{F52174C9-8C85-80D8-4332-9BF528E62EEE}"/>
              </a:ext>
            </a:extLst>
          </p:cNvPr>
          <p:cNvSpPr/>
          <p:nvPr/>
        </p:nvSpPr>
        <p:spPr bwMode="auto">
          <a:xfrm rot="5400000">
            <a:off x="5076825" y="6237288"/>
            <a:ext cx="431800" cy="431800"/>
          </a:xfrm>
          <a:prstGeom prst="flowChartDelay">
            <a:avLst/>
          </a:prstGeom>
          <a:solidFill>
            <a:srgbClr val="FB11D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ja-JP" altLang="en-US" dirty="0"/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88F201D6-A87C-B94E-1102-C54F1E80D62A}"/>
              </a:ext>
            </a:extLst>
          </p:cNvPr>
          <p:cNvGrpSpPr>
            <a:grpSpLocks/>
          </p:cNvGrpSpPr>
          <p:nvPr/>
        </p:nvGrpSpPr>
        <p:grpSpPr bwMode="auto">
          <a:xfrm>
            <a:off x="3132138" y="4149725"/>
            <a:ext cx="5761037" cy="2087563"/>
            <a:chOff x="3131567" y="4149080"/>
            <a:chExt cx="5761037" cy="2088431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AFEA6832-7159-F9B8-77A7-7B8BE5B94ECF}"/>
                </a:ext>
              </a:extLst>
            </p:cNvPr>
            <p:cNvCxnSpPr/>
            <p:nvPr/>
          </p:nvCxnSpPr>
          <p:spPr>
            <a:xfrm>
              <a:off x="5293742" y="4149080"/>
              <a:ext cx="0" cy="719437"/>
            </a:xfrm>
            <a:prstGeom prst="line">
              <a:avLst/>
            </a:prstGeom>
            <a:ln w="1016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CB8F1A97-CF9F-6BF0-B6ED-5266542BF66A}"/>
                </a:ext>
              </a:extLst>
            </p:cNvPr>
            <p:cNvCxnSpPr>
              <a:stCxn id="19" idx="0"/>
            </p:cNvCxnSpPr>
            <p:nvPr/>
          </p:nvCxnSpPr>
          <p:spPr>
            <a:xfrm>
              <a:off x="4573017" y="4868517"/>
              <a:ext cx="1439862" cy="0"/>
            </a:xfrm>
            <a:prstGeom prst="line">
              <a:avLst/>
            </a:prstGeom>
            <a:ln w="1016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28BD8E5C-58B3-8725-4392-3D5DDA714B12}"/>
                </a:ext>
              </a:extLst>
            </p:cNvPr>
            <p:cNvCxnSpPr/>
            <p:nvPr/>
          </p:nvCxnSpPr>
          <p:spPr>
            <a:xfrm>
              <a:off x="5292154" y="4149080"/>
              <a:ext cx="1588" cy="2088431"/>
            </a:xfrm>
            <a:prstGeom prst="line">
              <a:avLst/>
            </a:prstGeom>
            <a:ln w="12700" cap="rnd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38C1E80D-A428-F857-4EFD-74FC45A33508}"/>
                </a:ext>
              </a:extLst>
            </p:cNvPr>
            <p:cNvCxnSpPr>
              <a:stCxn id="13" idx="3"/>
              <a:endCxn id="14" idx="2"/>
            </p:cNvCxnSpPr>
            <p:nvPr/>
          </p:nvCxnSpPr>
          <p:spPr>
            <a:xfrm>
              <a:off x="3131567" y="4868517"/>
              <a:ext cx="5761037" cy="0"/>
            </a:xfrm>
            <a:prstGeom prst="line">
              <a:avLst/>
            </a:prstGeom>
            <a:ln w="508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44980BCC-0A79-4B5E-BB45-FC833788E0BA}"/>
                </a:ext>
              </a:extLst>
            </p:cNvPr>
            <p:cNvSpPr/>
            <p:nvPr/>
          </p:nvSpPr>
          <p:spPr>
            <a:xfrm rot="8100000">
              <a:off x="4961954" y="4803402"/>
              <a:ext cx="720725" cy="2159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88F58A14-80C1-2266-3456-B76F8B9BB7C0}"/>
                </a:ext>
              </a:extLst>
            </p:cNvPr>
            <p:cNvSpPr/>
            <p:nvPr/>
          </p:nvSpPr>
          <p:spPr>
            <a:xfrm rot="5400000">
              <a:off x="4104554" y="4760567"/>
              <a:ext cx="7210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CD6B69E1-2FC7-7058-4A79-24DEBA7A775E}"/>
                </a:ext>
              </a:extLst>
            </p:cNvPr>
            <p:cNvSpPr/>
            <p:nvPr/>
          </p:nvSpPr>
          <p:spPr>
            <a:xfrm>
              <a:off x="4933379" y="5589542"/>
              <a:ext cx="720725" cy="2159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C94C4B7-BD48-EE76-ADDF-DDBA988FA1DB}"/>
              </a:ext>
            </a:extLst>
          </p:cNvPr>
          <p:cNvSpPr/>
          <p:nvPr/>
        </p:nvSpPr>
        <p:spPr>
          <a:xfrm>
            <a:off x="3779838" y="6381750"/>
            <a:ext cx="1296987" cy="2873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photodiode</a:t>
            </a: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E1A4D81F-7330-18FF-E9FC-785504DBEC00}"/>
              </a:ext>
            </a:extLst>
          </p:cNvPr>
          <p:cNvCxnSpPr/>
          <p:nvPr/>
        </p:nvCxnSpPr>
        <p:spPr>
          <a:xfrm flipV="1">
            <a:off x="4787900" y="1268413"/>
            <a:ext cx="0" cy="2665412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F296A6F7-2FEC-F7AD-6649-F8313D732F4E}"/>
              </a:ext>
            </a:extLst>
          </p:cNvPr>
          <p:cNvCxnSpPr/>
          <p:nvPr/>
        </p:nvCxnSpPr>
        <p:spPr>
          <a:xfrm>
            <a:off x="6227763" y="5373688"/>
            <a:ext cx="2665412" cy="0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6" name="図 58" descr="%pptTeX&#10;\begin{document}&#10;\begin{align*}&#10; {\color{blue} L_{\rm y}}&#10;\end{align*}&#10;\end{document}">
            <a:extLst>
              <a:ext uri="{FF2B5EF4-FFF2-40B4-BE49-F238E27FC236}">
                <a16:creationId xmlns:a16="http://schemas.microsoft.com/office/drawing/2014/main" id="{5C48AFF7-7D69-C1EC-B5B6-043CBAC43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8"/>
            <a:ext cx="4937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図 59" descr="%pptTeX&#10;\begin{document}&#10;\begin{align*}&#10; {\color{blue} L_{\rm x}}&#10;\end{align*}&#10;\end{document}">
            <a:extLst>
              <a:ext uri="{FF2B5EF4-FFF2-40B4-BE49-F238E27FC236}">
                <a16:creationId xmlns:a16="http://schemas.microsoft.com/office/drawing/2014/main" id="{847CD38D-D1CF-0ED3-EE5C-AB151742A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5516563"/>
            <a:ext cx="498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図 60" descr="%pptTeX&#10;\begin{document}&#10;\begin{align*}&#10; {\color{blue} L_{\rm x} - L_{\rm y}}&#10;\end{align*}&#10;\end{document}">
            <a:extLst>
              <a:ext uri="{FF2B5EF4-FFF2-40B4-BE49-F238E27FC236}">
                <a16:creationId xmlns:a16="http://schemas.microsoft.com/office/drawing/2014/main" id="{9F5FED69-C0F0-8F6F-89C3-7213537B3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237288"/>
            <a:ext cx="16557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正方形/長方形 40">
            <a:extLst>
              <a:ext uri="{FF2B5EF4-FFF2-40B4-BE49-F238E27FC236}">
                <a16:creationId xmlns:a16="http://schemas.microsoft.com/office/drawing/2014/main" id="{5FD59EA3-8F97-0ACC-CF02-E6CEF590D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805488"/>
            <a:ext cx="1162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DARM</a:t>
            </a:r>
          </a:p>
        </p:txBody>
      </p:sp>
      <p:sp>
        <p:nvSpPr>
          <p:cNvPr id="66" name="フリーフォーム 65">
            <a:extLst>
              <a:ext uri="{FF2B5EF4-FFF2-40B4-BE49-F238E27FC236}">
                <a16:creationId xmlns:a16="http://schemas.microsoft.com/office/drawing/2014/main" id="{D9BE90FB-CC2A-192D-E4AF-D31AC8904D2A}"/>
              </a:ext>
            </a:extLst>
          </p:cNvPr>
          <p:cNvSpPr/>
          <p:nvPr/>
        </p:nvSpPr>
        <p:spPr>
          <a:xfrm rot="7709452" flipH="1">
            <a:off x="7094538" y="1849438"/>
            <a:ext cx="1150937" cy="1665287"/>
          </a:xfrm>
          <a:custGeom>
            <a:avLst/>
            <a:gdLst>
              <a:gd name="connsiteX0" fmla="*/ 1129085 w 1129085"/>
              <a:gd name="connsiteY0" fmla="*/ 0 h 1327868"/>
              <a:gd name="connsiteX1" fmla="*/ 1001865 w 1129085"/>
              <a:gd name="connsiteY1" fmla="*/ 389614 h 1327868"/>
              <a:gd name="connsiteX2" fmla="*/ 667910 w 1129085"/>
              <a:gd name="connsiteY2" fmla="*/ 413468 h 1327868"/>
              <a:gd name="connsiteX3" fmla="*/ 532738 w 1129085"/>
              <a:gd name="connsiteY3" fmla="*/ 818985 h 1327868"/>
              <a:gd name="connsiteX4" fmla="*/ 174929 w 1129085"/>
              <a:gd name="connsiteY4" fmla="*/ 898498 h 1327868"/>
              <a:gd name="connsiteX5" fmla="*/ 103367 w 1129085"/>
              <a:gd name="connsiteY5" fmla="*/ 1176793 h 1327868"/>
              <a:gd name="connsiteX6" fmla="*/ 0 w 1129085"/>
              <a:gd name="connsiteY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9085" h="1327868">
                <a:moveTo>
                  <a:pt x="1129085" y="0"/>
                </a:moveTo>
                <a:cubicBezTo>
                  <a:pt x="1103906" y="160351"/>
                  <a:pt x="1078728" y="320703"/>
                  <a:pt x="1001865" y="389614"/>
                </a:cubicBezTo>
                <a:cubicBezTo>
                  <a:pt x="925002" y="458525"/>
                  <a:pt x="746098" y="341906"/>
                  <a:pt x="667910" y="413468"/>
                </a:cubicBezTo>
                <a:cubicBezTo>
                  <a:pt x="589722" y="485030"/>
                  <a:pt x="614901" y="738147"/>
                  <a:pt x="532738" y="818985"/>
                </a:cubicBezTo>
                <a:cubicBezTo>
                  <a:pt x="450575" y="899823"/>
                  <a:pt x="246491" y="838863"/>
                  <a:pt x="174929" y="898498"/>
                </a:cubicBezTo>
                <a:cubicBezTo>
                  <a:pt x="103367" y="958133"/>
                  <a:pt x="132522" y="1105231"/>
                  <a:pt x="103367" y="1176793"/>
                </a:cubicBezTo>
                <a:cubicBezTo>
                  <a:pt x="74212" y="1248355"/>
                  <a:pt x="37106" y="1288111"/>
                  <a:pt x="0" y="1327868"/>
                </a:cubicBezTo>
              </a:path>
            </a:pathLst>
          </a:custGeom>
          <a:ln w="101600"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27A94050-65BD-BE94-599D-0EA1D1103534}"/>
              </a:ext>
            </a:extLst>
          </p:cNvPr>
          <p:cNvSpPr/>
          <p:nvPr/>
        </p:nvSpPr>
        <p:spPr>
          <a:xfrm>
            <a:off x="6869113" y="2982913"/>
            <a:ext cx="2016125" cy="3603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008000"/>
                </a:solidFill>
                <a:ea typeface="Meiryo UI" pitchFamily="50" charset="-128"/>
                <a:cs typeface="Meiryo UI" pitchFamily="50" charset="-128"/>
              </a:rPr>
              <a:t>Vector field</a:t>
            </a: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36E5BC6E-EB3B-EC82-AFF9-2D28AB6A70C2}"/>
              </a:ext>
            </a:extLst>
          </p:cNvPr>
          <p:cNvSpPr/>
          <p:nvPr/>
        </p:nvSpPr>
        <p:spPr>
          <a:xfrm>
            <a:off x="8027988" y="3716338"/>
            <a:ext cx="792162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F784E552-B70A-43FA-AA61-842E8AE77B65}"/>
              </a:ext>
            </a:extLst>
          </p:cNvPr>
          <p:cNvSpPr/>
          <p:nvPr/>
        </p:nvSpPr>
        <p:spPr>
          <a:xfrm>
            <a:off x="6156325" y="3716338"/>
            <a:ext cx="792163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9" name="左右矢印 68">
            <a:extLst>
              <a:ext uri="{FF2B5EF4-FFF2-40B4-BE49-F238E27FC236}">
                <a16:creationId xmlns:a16="http://schemas.microsoft.com/office/drawing/2014/main" id="{109203B1-5F82-352D-0D0C-8EC805345CBC}"/>
              </a:ext>
            </a:extLst>
          </p:cNvPr>
          <p:cNvSpPr/>
          <p:nvPr/>
        </p:nvSpPr>
        <p:spPr>
          <a:xfrm>
            <a:off x="5867400" y="4005263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0" name="左右矢印 69">
            <a:extLst>
              <a:ext uri="{FF2B5EF4-FFF2-40B4-BE49-F238E27FC236}">
                <a16:creationId xmlns:a16="http://schemas.microsoft.com/office/drawing/2014/main" id="{BCCC97E5-326C-817D-498B-1B108DB5A2D7}"/>
              </a:ext>
            </a:extLst>
          </p:cNvPr>
          <p:cNvSpPr/>
          <p:nvPr/>
        </p:nvSpPr>
        <p:spPr>
          <a:xfrm>
            <a:off x="8459788" y="4005263"/>
            <a:ext cx="649287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1" name="左右矢印 70">
            <a:extLst>
              <a:ext uri="{FF2B5EF4-FFF2-40B4-BE49-F238E27FC236}">
                <a16:creationId xmlns:a16="http://schemas.microsoft.com/office/drawing/2014/main" id="{C539CC69-E4A1-7602-CB0A-7F7245009672}"/>
              </a:ext>
            </a:extLst>
          </p:cNvPr>
          <p:cNvSpPr/>
          <p:nvPr/>
        </p:nvSpPr>
        <p:spPr>
          <a:xfrm>
            <a:off x="5435600" y="3573463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2" name="左右矢印 71">
            <a:extLst>
              <a:ext uri="{FF2B5EF4-FFF2-40B4-BE49-F238E27FC236}">
                <a16:creationId xmlns:a16="http://schemas.microsoft.com/office/drawing/2014/main" id="{316BDB1A-C993-E1D2-6BC7-A095A74C58E6}"/>
              </a:ext>
            </a:extLst>
          </p:cNvPr>
          <p:cNvSpPr/>
          <p:nvPr/>
        </p:nvSpPr>
        <p:spPr>
          <a:xfrm>
            <a:off x="5435600" y="1341438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3" name="左右矢印 72">
            <a:extLst>
              <a:ext uri="{FF2B5EF4-FFF2-40B4-BE49-F238E27FC236}">
                <a16:creationId xmlns:a16="http://schemas.microsoft.com/office/drawing/2014/main" id="{29712BBC-EABF-5004-C86D-5B918D4FF274}"/>
              </a:ext>
            </a:extLst>
          </p:cNvPr>
          <p:cNvSpPr/>
          <p:nvPr/>
        </p:nvSpPr>
        <p:spPr>
          <a:xfrm>
            <a:off x="5364163" y="5013325"/>
            <a:ext cx="503237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4" name="左右矢印 73">
            <a:extLst>
              <a:ext uri="{FF2B5EF4-FFF2-40B4-BE49-F238E27FC236}">
                <a16:creationId xmlns:a16="http://schemas.microsoft.com/office/drawing/2014/main" id="{143AEA09-BC0C-5A70-E9F7-E44DD1B1BCFF}"/>
              </a:ext>
            </a:extLst>
          </p:cNvPr>
          <p:cNvSpPr/>
          <p:nvPr/>
        </p:nvSpPr>
        <p:spPr>
          <a:xfrm>
            <a:off x="4356100" y="5516563"/>
            <a:ext cx="503238" cy="288925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5" name="左右矢印 74">
            <a:extLst>
              <a:ext uri="{FF2B5EF4-FFF2-40B4-BE49-F238E27FC236}">
                <a16:creationId xmlns:a16="http://schemas.microsoft.com/office/drawing/2014/main" id="{E1782064-D18F-A563-7A78-785E384F0F62}"/>
              </a:ext>
            </a:extLst>
          </p:cNvPr>
          <p:cNvSpPr/>
          <p:nvPr/>
        </p:nvSpPr>
        <p:spPr>
          <a:xfrm>
            <a:off x="4211638" y="4149725"/>
            <a:ext cx="504825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A951DFE-52DC-D20D-9386-7F13E3BFD936}"/>
              </a:ext>
            </a:extLst>
          </p:cNvPr>
          <p:cNvSpPr/>
          <p:nvPr/>
        </p:nvSpPr>
        <p:spPr>
          <a:xfrm>
            <a:off x="2124075" y="4581525"/>
            <a:ext cx="1008063" cy="574675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400" dirty="0">
                <a:solidFill>
                  <a:schemeClr val="tx1"/>
                </a:solidFill>
              </a:rPr>
              <a:t>Laser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EB8CCD1D-789F-47DF-93B6-53DBBA83DCD0}"/>
              </a:ext>
            </a:extLst>
          </p:cNvPr>
          <p:cNvGrpSpPr>
            <a:grpSpLocks/>
          </p:cNvGrpSpPr>
          <p:nvPr/>
        </p:nvGrpSpPr>
        <p:grpSpPr bwMode="auto">
          <a:xfrm>
            <a:off x="4932363" y="1052513"/>
            <a:ext cx="4176712" cy="4176712"/>
            <a:chOff x="4932040" y="1052736"/>
            <a:chExt cx="4176464" cy="4176712"/>
          </a:xfrm>
        </p:grpSpPr>
        <p:grpSp>
          <p:nvGrpSpPr>
            <p:cNvPr id="53279" name="グループ化 20">
              <a:extLst>
                <a:ext uri="{FF2B5EF4-FFF2-40B4-BE49-F238E27FC236}">
                  <a16:creationId xmlns:a16="http://schemas.microsoft.com/office/drawing/2014/main" id="{9AF84B50-72AE-DD1A-D01B-1190817E1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32040" y="1052736"/>
              <a:ext cx="719137" cy="3097212"/>
              <a:chOff x="4931792" y="1052736"/>
              <a:chExt cx="719137" cy="3097212"/>
            </a:xfrm>
          </p:grpSpPr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id="{407970BD-1002-B79B-1763-D87FEC5D3A35}"/>
                  </a:ext>
                </a:extLst>
              </p:cNvPr>
              <p:cNvCxnSpPr>
                <a:stCxn id="15" idx="2"/>
                <a:endCxn id="17" idx="0"/>
              </p:cNvCxnSpPr>
              <p:nvPr/>
            </p:nvCxnSpPr>
            <p:spPr>
              <a:xfrm>
                <a:off x="5292132" y="1268636"/>
                <a:ext cx="0" cy="2665412"/>
              </a:xfrm>
              <a:prstGeom prst="line">
                <a:avLst/>
              </a:prstGeom>
              <a:ln w="152400" cap="rnd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0BC796C8-BE9A-639A-79CD-67925082355D}"/>
                  </a:ext>
                </a:extLst>
              </p:cNvPr>
              <p:cNvSpPr/>
              <p:nvPr/>
            </p:nvSpPr>
            <p:spPr>
              <a:xfrm>
                <a:off x="4931792" y="1052736"/>
                <a:ext cx="719094" cy="2159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2673AB5E-E20E-920D-DECE-3C9EEBF5B470}"/>
                  </a:ext>
                </a:extLst>
              </p:cNvPr>
              <p:cNvSpPr/>
              <p:nvPr/>
            </p:nvSpPr>
            <p:spPr>
              <a:xfrm>
                <a:off x="4931792" y="3934048"/>
                <a:ext cx="719094" cy="2159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grpSp>
          <p:nvGrpSpPr>
            <p:cNvPr id="53280" name="グループ化 23">
              <a:extLst>
                <a:ext uri="{FF2B5EF4-FFF2-40B4-BE49-F238E27FC236}">
                  <a16:creationId xmlns:a16="http://schemas.microsoft.com/office/drawing/2014/main" id="{B2D4884E-326C-37D5-F631-14EF590AB7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11292" y="4508723"/>
              <a:ext cx="3097212" cy="720725"/>
              <a:chOff x="6011292" y="4508723"/>
              <a:chExt cx="3097212" cy="720725"/>
            </a:xfrm>
          </p:grpSpPr>
          <p:cxnSp>
            <p:nvCxnSpPr>
              <p:cNvPr id="7" name="直線コネクタ 6">
                <a:extLst>
                  <a:ext uri="{FF2B5EF4-FFF2-40B4-BE49-F238E27FC236}">
                    <a16:creationId xmlns:a16="http://schemas.microsoft.com/office/drawing/2014/main" id="{572D6C7B-6BC0-0EAB-1485-43B2FBF3FA44}"/>
                  </a:ext>
                </a:extLst>
              </p:cNvPr>
              <p:cNvCxnSpPr>
                <a:stCxn id="14" idx="2"/>
                <a:endCxn id="18" idx="0"/>
              </p:cNvCxnSpPr>
              <p:nvPr/>
            </p:nvCxnSpPr>
            <p:spPr>
              <a:xfrm flipH="1">
                <a:off x="6227363" y="4869086"/>
                <a:ext cx="2665254" cy="0"/>
              </a:xfrm>
              <a:prstGeom prst="line">
                <a:avLst/>
              </a:prstGeom>
              <a:ln w="152400" cap="rnd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AEF8C6E1-F93B-6AEE-8B1C-2845887012E7}"/>
                  </a:ext>
                </a:extLst>
              </p:cNvPr>
              <p:cNvSpPr/>
              <p:nvPr/>
            </p:nvSpPr>
            <p:spPr>
              <a:xfrm rot="5400000">
                <a:off x="8640197" y="4761142"/>
                <a:ext cx="720725" cy="21588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9D769179-A5D7-6C7C-44AB-20D36419CA54}"/>
                  </a:ext>
                </a:extLst>
              </p:cNvPr>
              <p:cNvSpPr/>
              <p:nvPr/>
            </p:nvSpPr>
            <p:spPr>
              <a:xfrm rot="5400000">
                <a:off x="5759057" y="4761142"/>
                <a:ext cx="720725" cy="21588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sp>
        <p:nvSpPr>
          <p:cNvPr id="51" name="タイトル 1">
            <a:extLst>
              <a:ext uri="{FF2B5EF4-FFF2-40B4-BE49-F238E27FC236}">
                <a16:creationId xmlns:a16="http://schemas.microsoft.com/office/drawing/2014/main" id="{8134E871-6530-B5B8-631D-515AE138A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with KAGRA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76" name="図 171">
            <a:extLst>
              <a:ext uri="{FF2B5EF4-FFF2-40B4-BE49-F238E27FC236}">
                <a16:creationId xmlns:a16="http://schemas.microsoft.com/office/drawing/2014/main" id="{6447CE4A-1C2A-4991-3253-3FEA20470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3013"/>
            <a:ext cx="2051050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77" name="正方形/長方形 31">
            <a:extLst>
              <a:ext uri="{FF2B5EF4-FFF2-40B4-BE49-F238E27FC236}">
                <a16:creationId xmlns:a16="http://schemas.microsoft.com/office/drawing/2014/main" id="{F63BC797-79C0-ABED-E4E1-9CD912DF8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5516563"/>
            <a:ext cx="20891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  <a:t>B-L charge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  <a:t> Fused silica: 0.5</a:t>
            </a:r>
            <a:r>
              <a:rPr lang="en-US" altLang="ja-JP" sz="14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01</a:t>
            </a:r>
            <a:br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</a:br>
            <a:r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  <a:t> Sapphire:	   0.5</a:t>
            </a:r>
            <a:r>
              <a:rPr lang="en-US" altLang="ja-JP" sz="14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10</a:t>
            </a:r>
            <a:endParaRPr lang="ja-JP" altLang="en-US" sz="14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53278" name="スライド番号プレースホルダ 3">
            <a:extLst>
              <a:ext uri="{FF2B5EF4-FFF2-40B4-BE49-F238E27FC236}">
                <a16:creationId xmlns:a16="http://schemas.microsoft.com/office/drawing/2014/main" id="{CBA5D38A-BC96-0425-4073-7DA60AD18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931143-CD37-4F21-B279-9C05F7C68EC4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1F51FB7-B0B4-3E7D-8817-09A1D13B8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19410" y="404915"/>
            <a:ext cx="2429509" cy="16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02361 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-0.01007 4.0740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12758C-5FFC-94EF-BC12-1787741E7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with KAGRA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275" name="コンテンツ プレースホルダ 2">
            <a:extLst>
              <a:ext uri="{FF2B5EF4-FFF2-40B4-BE49-F238E27FC236}">
                <a16:creationId xmlns:a16="http://schemas.microsoft.com/office/drawing/2014/main" id="{8639502D-B1CC-AD4E-378B-D121088E6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By measuring the </a:t>
            </a:r>
            <a:br>
              <a:rPr lang="en-US" altLang="ja-JP" sz="2800"/>
            </a:br>
            <a:r>
              <a:rPr lang="en-US" altLang="ja-JP" sz="2800">
                <a:solidFill>
                  <a:srgbClr val="FF0000"/>
                </a:solidFill>
              </a:rPr>
              <a:t>lengths of auxiliary part</a:t>
            </a:r>
            <a:br>
              <a:rPr lang="en-US" altLang="ja-JP" sz="2800"/>
            </a:br>
            <a:r>
              <a:rPr lang="en-US" altLang="ja-JP" sz="2800"/>
              <a:t>of the interferometer,</a:t>
            </a:r>
            <a:br>
              <a:rPr lang="en-US" altLang="ja-JP" sz="2800"/>
            </a:br>
            <a:r>
              <a:rPr lang="en-US" altLang="ja-JP" sz="2800"/>
              <a:t>force difference</a:t>
            </a:r>
            <a:br>
              <a:rPr lang="en-US" altLang="ja-JP" sz="2800"/>
            </a:br>
            <a:r>
              <a:rPr lang="en-US" altLang="ja-JP" sz="2800"/>
              <a:t>between sapphire </a:t>
            </a:r>
            <a:br>
              <a:rPr lang="en-US" altLang="ja-JP" sz="2800"/>
            </a:br>
            <a:r>
              <a:rPr lang="en-US" altLang="ja-JP" sz="2800"/>
              <a:t>and fused silica can be </a:t>
            </a:r>
            <a:br>
              <a:rPr lang="en-US" altLang="ja-JP" sz="2800"/>
            </a:br>
            <a:r>
              <a:rPr lang="en-US" altLang="ja-JP" sz="2800"/>
              <a:t>measured</a:t>
            </a:r>
            <a:endParaRPr lang="en-US" altLang="ja-JP" sz="240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9A1114E-20BB-9648-960D-0C908835221C}"/>
              </a:ext>
            </a:extLst>
          </p:cNvPr>
          <p:cNvCxnSpPr>
            <a:stCxn id="19" idx="0"/>
            <a:endCxn id="18" idx="2"/>
          </p:cNvCxnSpPr>
          <p:nvPr/>
        </p:nvCxnSpPr>
        <p:spPr>
          <a:xfrm>
            <a:off x="4572000" y="4868863"/>
            <a:ext cx="1439863" cy="0"/>
          </a:xfrm>
          <a:prstGeom prst="line">
            <a:avLst/>
          </a:prstGeom>
          <a:ln w="1016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EA7E4A5-BD9F-1DBC-2192-7FB187999D7C}"/>
              </a:ext>
            </a:extLst>
          </p:cNvPr>
          <p:cNvCxnSpPr/>
          <p:nvPr/>
        </p:nvCxnSpPr>
        <p:spPr>
          <a:xfrm>
            <a:off x="5292725" y="4149725"/>
            <a:ext cx="0" cy="719138"/>
          </a:xfrm>
          <a:prstGeom prst="line">
            <a:avLst/>
          </a:prstGeom>
          <a:ln w="1016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7DBE0976-076E-FB3A-FB2D-CCAC0B18EA76}"/>
              </a:ext>
            </a:extLst>
          </p:cNvPr>
          <p:cNvCxnSpPr>
            <a:stCxn id="14" idx="2"/>
            <a:endCxn id="18" idx="0"/>
          </p:cNvCxnSpPr>
          <p:nvPr/>
        </p:nvCxnSpPr>
        <p:spPr>
          <a:xfrm flipH="1">
            <a:off x="6227763" y="4868863"/>
            <a:ext cx="2665412" cy="0"/>
          </a:xfrm>
          <a:prstGeom prst="line">
            <a:avLst/>
          </a:prstGeom>
          <a:ln w="1524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FAC51D3-D351-CD59-7715-A1AE001134E2}"/>
              </a:ext>
            </a:extLst>
          </p:cNvPr>
          <p:cNvCxnSpPr>
            <a:stCxn id="15" idx="2"/>
            <a:endCxn id="17" idx="0"/>
          </p:cNvCxnSpPr>
          <p:nvPr/>
        </p:nvCxnSpPr>
        <p:spPr>
          <a:xfrm>
            <a:off x="5291138" y="1268413"/>
            <a:ext cx="1587" cy="2665412"/>
          </a:xfrm>
          <a:prstGeom prst="line">
            <a:avLst/>
          </a:prstGeom>
          <a:ln w="1524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5B565C9-C844-894C-6E73-C47EA1B20220}"/>
              </a:ext>
            </a:extLst>
          </p:cNvPr>
          <p:cNvCxnSpPr/>
          <p:nvPr/>
        </p:nvCxnSpPr>
        <p:spPr>
          <a:xfrm>
            <a:off x="5292725" y="1268413"/>
            <a:ext cx="0" cy="3600450"/>
          </a:xfrm>
          <a:prstGeom prst="line">
            <a:avLst/>
          </a:prstGeom>
          <a:ln w="508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2F01C1B-D447-DF28-6C39-3AE404ABD273}"/>
              </a:ext>
            </a:extLst>
          </p:cNvPr>
          <p:cNvCxnSpPr/>
          <p:nvPr/>
        </p:nvCxnSpPr>
        <p:spPr>
          <a:xfrm flipH="1">
            <a:off x="5292725" y="1196975"/>
            <a:ext cx="0" cy="5040313"/>
          </a:xfrm>
          <a:prstGeom prst="line">
            <a:avLst/>
          </a:prstGeom>
          <a:ln w="127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129EF25F-3B2E-534E-2777-A99BF1F21CA4}"/>
              </a:ext>
            </a:extLst>
          </p:cNvPr>
          <p:cNvCxnSpPr>
            <a:stCxn id="13" idx="3"/>
            <a:endCxn id="14" idx="2"/>
          </p:cNvCxnSpPr>
          <p:nvPr/>
        </p:nvCxnSpPr>
        <p:spPr>
          <a:xfrm>
            <a:off x="3132138" y="4868863"/>
            <a:ext cx="5761037" cy="0"/>
          </a:xfrm>
          <a:prstGeom prst="line">
            <a:avLst/>
          </a:prstGeom>
          <a:ln w="508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E7500BD-356B-5EE4-C787-6655DF2B7DE1}"/>
              </a:ext>
            </a:extLst>
          </p:cNvPr>
          <p:cNvSpPr/>
          <p:nvPr/>
        </p:nvSpPr>
        <p:spPr>
          <a:xfrm rot="8100000">
            <a:off x="4960938" y="4803775"/>
            <a:ext cx="720725" cy="215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78814BA-2C41-41EC-AAB2-D2C2B694D0F5}"/>
              </a:ext>
            </a:extLst>
          </p:cNvPr>
          <p:cNvSpPr/>
          <p:nvPr/>
        </p:nvSpPr>
        <p:spPr>
          <a:xfrm>
            <a:off x="2124075" y="4581525"/>
            <a:ext cx="1008063" cy="574675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400" dirty="0">
                <a:solidFill>
                  <a:schemeClr val="tx1"/>
                </a:solidFill>
              </a:rPr>
              <a:t>Laser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2D38D9C-6A23-C984-DB7E-FB49AD634812}"/>
              </a:ext>
            </a:extLst>
          </p:cNvPr>
          <p:cNvSpPr/>
          <p:nvPr/>
        </p:nvSpPr>
        <p:spPr>
          <a:xfrm rot="5400000">
            <a:off x="8640762" y="4760913"/>
            <a:ext cx="720725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13EA460-2542-237A-A2E3-3157A3049D27}"/>
              </a:ext>
            </a:extLst>
          </p:cNvPr>
          <p:cNvSpPr/>
          <p:nvPr/>
        </p:nvSpPr>
        <p:spPr>
          <a:xfrm>
            <a:off x="4932363" y="1052513"/>
            <a:ext cx="719137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6" name="フローチャート : 論理積ゲート 160">
            <a:extLst>
              <a:ext uri="{FF2B5EF4-FFF2-40B4-BE49-F238E27FC236}">
                <a16:creationId xmlns:a16="http://schemas.microsoft.com/office/drawing/2014/main" id="{1BE8CB27-9773-DC6F-1292-0B37946864C9}"/>
              </a:ext>
            </a:extLst>
          </p:cNvPr>
          <p:cNvSpPr/>
          <p:nvPr/>
        </p:nvSpPr>
        <p:spPr bwMode="auto">
          <a:xfrm rot="5400000">
            <a:off x="5076825" y="6237288"/>
            <a:ext cx="431800" cy="431800"/>
          </a:xfrm>
          <a:prstGeom prst="flowChartDelay">
            <a:avLst/>
          </a:prstGeom>
          <a:solidFill>
            <a:srgbClr val="FB11D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9FC56A1-0CEB-D910-DA72-DAB1062EE892}"/>
              </a:ext>
            </a:extLst>
          </p:cNvPr>
          <p:cNvSpPr/>
          <p:nvPr/>
        </p:nvSpPr>
        <p:spPr>
          <a:xfrm>
            <a:off x="4932363" y="3933825"/>
            <a:ext cx="719137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95EB977-2886-99FE-5F6E-43A9353651E7}"/>
              </a:ext>
            </a:extLst>
          </p:cNvPr>
          <p:cNvSpPr/>
          <p:nvPr/>
        </p:nvSpPr>
        <p:spPr>
          <a:xfrm rot="5400000">
            <a:off x="5759450" y="4760913"/>
            <a:ext cx="720725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4DEDBE5-777F-A52A-AC88-0A35DC22821D}"/>
              </a:ext>
            </a:extLst>
          </p:cNvPr>
          <p:cNvSpPr/>
          <p:nvPr/>
        </p:nvSpPr>
        <p:spPr>
          <a:xfrm rot="5400000">
            <a:off x="4103687" y="4760913"/>
            <a:ext cx="720725" cy="215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F8D3A78-918C-39FD-FFD8-7EF638AA39B0}"/>
              </a:ext>
            </a:extLst>
          </p:cNvPr>
          <p:cNvSpPr/>
          <p:nvPr/>
        </p:nvSpPr>
        <p:spPr>
          <a:xfrm>
            <a:off x="4932363" y="5589588"/>
            <a:ext cx="720725" cy="215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D000B0B-4998-ADB8-3C01-942803653575}"/>
              </a:ext>
            </a:extLst>
          </p:cNvPr>
          <p:cNvSpPr/>
          <p:nvPr/>
        </p:nvSpPr>
        <p:spPr>
          <a:xfrm>
            <a:off x="3779838" y="6381750"/>
            <a:ext cx="1296987" cy="2873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photodiode</a:t>
            </a:r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EFB9CC23-AEDA-2011-AEDB-93E9E5FCFC78}"/>
              </a:ext>
            </a:extLst>
          </p:cNvPr>
          <p:cNvSpPr/>
          <p:nvPr/>
        </p:nvSpPr>
        <p:spPr>
          <a:xfrm rot="7709452" flipH="1">
            <a:off x="7094538" y="1849438"/>
            <a:ext cx="1150937" cy="1665287"/>
          </a:xfrm>
          <a:custGeom>
            <a:avLst/>
            <a:gdLst>
              <a:gd name="connsiteX0" fmla="*/ 1129085 w 1129085"/>
              <a:gd name="connsiteY0" fmla="*/ 0 h 1327868"/>
              <a:gd name="connsiteX1" fmla="*/ 1001865 w 1129085"/>
              <a:gd name="connsiteY1" fmla="*/ 389614 h 1327868"/>
              <a:gd name="connsiteX2" fmla="*/ 667910 w 1129085"/>
              <a:gd name="connsiteY2" fmla="*/ 413468 h 1327868"/>
              <a:gd name="connsiteX3" fmla="*/ 532738 w 1129085"/>
              <a:gd name="connsiteY3" fmla="*/ 818985 h 1327868"/>
              <a:gd name="connsiteX4" fmla="*/ 174929 w 1129085"/>
              <a:gd name="connsiteY4" fmla="*/ 898498 h 1327868"/>
              <a:gd name="connsiteX5" fmla="*/ 103367 w 1129085"/>
              <a:gd name="connsiteY5" fmla="*/ 1176793 h 1327868"/>
              <a:gd name="connsiteX6" fmla="*/ 0 w 1129085"/>
              <a:gd name="connsiteY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9085" h="1327868">
                <a:moveTo>
                  <a:pt x="1129085" y="0"/>
                </a:moveTo>
                <a:cubicBezTo>
                  <a:pt x="1103906" y="160351"/>
                  <a:pt x="1078728" y="320703"/>
                  <a:pt x="1001865" y="389614"/>
                </a:cubicBezTo>
                <a:cubicBezTo>
                  <a:pt x="925002" y="458525"/>
                  <a:pt x="746098" y="341906"/>
                  <a:pt x="667910" y="413468"/>
                </a:cubicBezTo>
                <a:cubicBezTo>
                  <a:pt x="589722" y="485030"/>
                  <a:pt x="614901" y="738147"/>
                  <a:pt x="532738" y="818985"/>
                </a:cubicBezTo>
                <a:cubicBezTo>
                  <a:pt x="450575" y="899823"/>
                  <a:pt x="246491" y="838863"/>
                  <a:pt x="174929" y="898498"/>
                </a:cubicBezTo>
                <a:cubicBezTo>
                  <a:pt x="103367" y="958133"/>
                  <a:pt x="132522" y="1105231"/>
                  <a:pt x="103367" y="1176793"/>
                </a:cubicBezTo>
                <a:cubicBezTo>
                  <a:pt x="74212" y="1248355"/>
                  <a:pt x="37106" y="1288111"/>
                  <a:pt x="0" y="1327868"/>
                </a:cubicBezTo>
              </a:path>
            </a:pathLst>
          </a:custGeom>
          <a:ln w="101600"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16F24D7-CD68-9D95-01AD-752C3D2F2F2D}"/>
              </a:ext>
            </a:extLst>
          </p:cNvPr>
          <p:cNvSpPr/>
          <p:nvPr/>
        </p:nvSpPr>
        <p:spPr>
          <a:xfrm>
            <a:off x="6869113" y="2982913"/>
            <a:ext cx="2016125" cy="3603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008000"/>
                </a:solidFill>
                <a:ea typeface="Meiryo UI" pitchFamily="50" charset="-128"/>
                <a:cs typeface="Meiryo UI" pitchFamily="50" charset="-128"/>
              </a:rPr>
              <a:t>Vector field</a:t>
            </a: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319ECD6C-B1DA-D957-D847-2C76022B23CD}"/>
              </a:ext>
            </a:extLst>
          </p:cNvPr>
          <p:cNvSpPr/>
          <p:nvPr/>
        </p:nvSpPr>
        <p:spPr>
          <a:xfrm>
            <a:off x="4787900" y="1052513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433CC0ED-21F1-6F6F-E3C6-BA630666A4EF}"/>
              </a:ext>
            </a:extLst>
          </p:cNvPr>
          <p:cNvSpPr/>
          <p:nvPr/>
        </p:nvSpPr>
        <p:spPr>
          <a:xfrm>
            <a:off x="4787900" y="3933825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A79CDAF6-5C2B-1FAD-4C5B-01667964703A}"/>
              </a:ext>
            </a:extLst>
          </p:cNvPr>
          <p:cNvSpPr/>
          <p:nvPr/>
        </p:nvSpPr>
        <p:spPr>
          <a:xfrm rot="5400000">
            <a:off x="5614987" y="4760913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186D9723-5274-5E4B-6985-0412B7D319FC}"/>
              </a:ext>
            </a:extLst>
          </p:cNvPr>
          <p:cNvSpPr/>
          <p:nvPr/>
        </p:nvSpPr>
        <p:spPr>
          <a:xfrm rot="5400000">
            <a:off x="8496300" y="4760913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112FB377-06BF-389B-1FF7-035830F2DEDC}"/>
              </a:ext>
            </a:extLst>
          </p:cNvPr>
          <p:cNvCxnSpPr/>
          <p:nvPr/>
        </p:nvCxnSpPr>
        <p:spPr>
          <a:xfrm flipV="1">
            <a:off x="4787900" y="1268413"/>
            <a:ext cx="0" cy="2665412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CA829512-3D90-D76C-97D1-DE76DE5ECA2F}"/>
              </a:ext>
            </a:extLst>
          </p:cNvPr>
          <p:cNvCxnSpPr/>
          <p:nvPr/>
        </p:nvCxnSpPr>
        <p:spPr>
          <a:xfrm>
            <a:off x="6227763" y="5373688"/>
            <a:ext cx="2665412" cy="0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301" name="図 58" descr="%pptTeX&#10;\begin{document}&#10;\begin{align*}&#10; {\color{blue} L_{\rm y}}&#10;\end{align*}&#10;\end{document}">
            <a:extLst>
              <a:ext uri="{FF2B5EF4-FFF2-40B4-BE49-F238E27FC236}">
                <a16:creationId xmlns:a16="http://schemas.microsoft.com/office/drawing/2014/main" id="{0EE1A5AF-EDB8-2FFD-0153-6D10C718A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8"/>
            <a:ext cx="4937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2" name="図 59" descr="%pptTeX&#10;\begin{document}&#10;\begin{align*}&#10; {\color{blue} L_{\rm x}}&#10;\end{align*}&#10;\end{document}">
            <a:extLst>
              <a:ext uri="{FF2B5EF4-FFF2-40B4-BE49-F238E27FC236}">
                <a16:creationId xmlns:a16="http://schemas.microsoft.com/office/drawing/2014/main" id="{576CAC41-9D25-78DD-AFED-E85566BE5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5516563"/>
            <a:ext cx="498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3" name="図 60" descr="%pptTeX&#10;\begin{document}&#10;\begin{align*}&#10; {\color{blue} L_{\rm x} - L_{\rm y}}&#10;\end{align*}&#10;\end{document}">
            <a:extLst>
              <a:ext uri="{FF2B5EF4-FFF2-40B4-BE49-F238E27FC236}">
                <a16:creationId xmlns:a16="http://schemas.microsoft.com/office/drawing/2014/main" id="{205AF6DC-5CF4-A4F8-26B2-3DB9E52F8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237288"/>
            <a:ext cx="16557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304" name="正方形/長方形 40">
            <a:extLst>
              <a:ext uri="{FF2B5EF4-FFF2-40B4-BE49-F238E27FC236}">
                <a16:creationId xmlns:a16="http://schemas.microsoft.com/office/drawing/2014/main" id="{21FF98DF-8A04-ABCE-B7A0-DC306E753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805488"/>
            <a:ext cx="1162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DARM</a:t>
            </a: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B0ED247E-60B7-8A65-BF5B-8180E31D2819}"/>
              </a:ext>
            </a:extLst>
          </p:cNvPr>
          <p:cNvSpPr/>
          <p:nvPr/>
        </p:nvSpPr>
        <p:spPr>
          <a:xfrm rot="5400000">
            <a:off x="4032250" y="4760913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839F546D-9F58-35FB-4520-0DF33C0D2CA7}"/>
              </a:ext>
            </a:extLst>
          </p:cNvPr>
          <p:cNvSpPr/>
          <p:nvPr/>
        </p:nvSpPr>
        <p:spPr>
          <a:xfrm>
            <a:off x="4859338" y="5589588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716EC00B-8228-963E-3BE0-4470553F36F6}"/>
              </a:ext>
            </a:extLst>
          </p:cNvPr>
          <p:cNvSpPr/>
          <p:nvPr/>
        </p:nvSpPr>
        <p:spPr>
          <a:xfrm rot="8100000">
            <a:off x="4902200" y="4789488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A2E1AFC2-9FA0-5660-90A2-C5409522DED1}"/>
              </a:ext>
            </a:extLst>
          </p:cNvPr>
          <p:cNvSpPr/>
          <p:nvPr/>
        </p:nvSpPr>
        <p:spPr>
          <a:xfrm>
            <a:off x="2484438" y="5445125"/>
            <a:ext cx="1655762" cy="6477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FF00FF"/>
                </a:solidFill>
                <a:ea typeface="Meiryo UI" pitchFamily="50" charset="-128"/>
                <a:cs typeface="Meiryo UI" pitchFamily="50" charset="-128"/>
              </a:rPr>
              <a:t>Auxiliary lengths</a:t>
            </a: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91238780-5FF4-C37A-365A-13EF2D96541B}"/>
              </a:ext>
            </a:extLst>
          </p:cNvPr>
          <p:cNvSpPr/>
          <p:nvPr/>
        </p:nvSpPr>
        <p:spPr>
          <a:xfrm>
            <a:off x="8027988" y="3716338"/>
            <a:ext cx="792162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5E6FBCCC-4C19-99C7-0DD5-C7598629F6A4}"/>
              </a:ext>
            </a:extLst>
          </p:cNvPr>
          <p:cNvSpPr/>
          <p:nvPr/>
        </p:nvSpPr>
        <p:spPr>
          <a:xfrm>
            <a:off x="6156325" y="3716338"/>
            <a:ext cx="792163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9" name="左右矢印 68">
            <a:extLst>
              <a:ext uri="{FF2B5EF4-FFF2-40B4-BE49-F238E27FC236}">
                <a16:creationId xmlns:a16="http://schemas.microsoft.com/office/drawing/2014/main" id="{16254818-3653-77F9-1F92-40EC3480DE22}"/>
              </a:ext>
            </a:extLst>
          </p:cNvPr>
          <p:cNvSpPr/>
          <p:nvPr/>
        </p:nvSpPr>
        <p:spPr>
          <a:xfrm>
            <a:off x="5867400" y="4005263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0" name="左右矢印 69">
            <a:extLst>
              <a:ext uri="{FF2B5EF4-FFF2-40B4-BE49-F238E27FC236}">
                <a16:creationId xmlns:a16="http://schemas.microsoft.com/office/drawing/2014/main" id="{7347F495-6120-F39C-B831-2E97F51EE51A}"/>
              </a:ext>
            </a:extLst>
          </p:cNvPr>
          <p:cNvSpPr/>
          <p:nvPr/>
        </p:nvSpPr>
        <p:spPr>
          <a:xfrm>
            <a:off x="8459788" y="4005263"/>
            <a:ext cx="649287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1" name="左右矢印 70">
            <a:extLst>
              <a:ext uri="{FF2B5EF4-FFF2-40B4-BE49-F238E27FC236}">
                <a16:creationId xmlns:a16="http://schemas.microsoft.com/office/drawing/2014/main" id="{9AE93C94-DFA2-194E-E1A9-A216E9FFDD71}"/>
              </a:ext>
            </a:extLst>
          </p:cNvPr>
          <p:cNvSpPr/>
          <p:nvPr/>
        </p:nvSpPr>
        <p:spPr>
          <a:xfrm>
            <a:off x="5435600" y="3573463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2" name="左右矢印 71">
            <a:extLst>
              <a:ext uri="{FF2B5EF4-FFF2-40B4-BE49-F238E27FC236}">
                <a16:creationId xmlns:a16="http://schemas.microsoft.com/office/drawing/2014/main" id="{7CD857B2-4482-FBCF-E278-F08B00BC4F3F}"/>
              </a:ext>
            </a:extLst>
          </p:cNvPr>
          <p:cNvSpPr/>
          <p:nvPr/>
        </p:nvSpPr>
        <p:spPr>
          <a:xfrm>
            <a:off x="5435600" y="1341438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3" name="左右矢印 72">
            <a:extLst>
              <a:ext uri="{FF2B5EF4-FFF2-40B4-BE49-F238E27FC236}">
                <a16:creationId xmlns:a16="http://schemas.microsoft.com/office/drawing/2014/main" id="{2882081E-86B0-FC1C-D0DD-25F0AE32451B}"/>
              </a:ext>
            </a:extLst>
          </p:cNvPr>
          <p:cNvSpPr/>
          <p:nvPr/>
        </p:nvSpPr>
        <p:spPr>
          <a:xfrm>
            <a:off x="5364163" y="5013325"/>
            <a:ext cx="503237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4" name="左右矢印 73">
            <a:extLst>
              <a:ext uri="{FF2B5EF4-FFF2-40B4-BE49-F238E27FC236}">
                <a16:creationId xmlns:a16="http://schemas.microsoft.com/office/drawing/2014/main" id="{4DDB7F47-EFFC-FBC8-CC2C-794EE53AFCA5}"/>
              </a:ext>
            </a:extLst>
          </p:cNvPr>
          <p:cNvSpPr/>
          <p:nvPr/>
        </p:nvSpPr>
        <p:spPr>
          <a:xfrm>
            <a:off x="4356100" y="5516563"/>
            <a:ext cx="503238" cy="288925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5" name="左右矢印 74">
            <a:extLst>
              <a:ext uri="{FF2B5EF4-FFF2-40B4-BE49-F238E27FC236}">
                <a16:creationId xmlns:a16="http://schemas.microsoft.com/office/drawing/2014/main" id="{2BD1875B-D87B-FDE9-4E05-A5C4124905C3}"/>
              </a:ext>
            </a:extLst>
          </p:cNvPr>
          <p:cNvSpPr/>
          <p:nvPr/>
        </p:nvSpPr>
        <p:spPr>
          <a:xfrm>
            <a:off x="4211638" y="4149725"/>
            <a:ext cx="504825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9A026AC2-C7B7-389E-BC78-5E63CA915843}"/>
              </a:ext>
            </a:extLst>
          </p:cNvPr>
          <p:cNvSpPr/>
          <p:nvPr/>
        </p:nvSpPr>
        <p:spPr>
          <a:xfrm>
            <a:off x="4067175" y="3789363"/>
            <a:ext cx="2305050" cy="2160587"/>
          </a:xfrm>
          <a:prstGeom prst="round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4321" name="スライド番号プレースホルダ 3">
            <a:extLst>
              <a:ext uri="{FF2B5EF4-FFF2-40B4-BE49-F238E27FC236}">
                <a16:creationId xmlns:a16="http://schemas.microsoft.com/office/drawing/2014/main" id="{5F068B2B-ECE1-0236-4E6C-6B0E7426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9BA7F9-0278-4DFE-B812-44634A408251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C00CD9D-2855-E48E-EBE8-F06B4652C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19410" y="404915"/>
            <a:ext cx="2429509" cy="16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図 5" descr="グラフ&#10;&#10;自動的に生成された説明">
            <a:extLst>
              <a:ext uri="{FF2B5EF4-FFF2-40B4-BE49-F238E27FC236}">
                <a16:creationId xmlns:a16="http://schemas.microsoft.com/office/drawing/2014/main" id="{92194C0A-DD74-AC8A-9983-CD4B7C148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75"/>
            <a:ext cx="6300788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47CB645-40FA-C598-A0CB-8D6DBE5D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Vector Boson Sensitivity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300" name="コンテンツ プレースホルダ 2">
            <a:extLst>
              <a:ext uri="{FF2B5EF4-FFF2-40B4-BE49-F238E27FC236}">
                <a16:creationId xmlns:a16="http://schemas.microsoft.com/office/drawing/2014/main" id="{190291A6-397C-4F56-AC27-FF649C298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367188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Auxiliary length channels have better design sensitivity than DARM </a:t>
            </a:r>
            <a:r>
              <a:rPr lang="en-US" altLang="ja-JP" sz="2000"/>
              <a:t>(GW channel) </a:t>
            </a:r>
            <a:r>
              <a:rPr lang="en-US" altLang="ja-JP" sz="2800"/>
              <a:t>at low mass range</a:t>
            </a:r>
          </a:p>
          <a:p>
            <a:pPr>
              <a:buClr>
                <a:schemeClr val="tx1"/>
              </a:buClr>
            </a:pPr>
            <a:r>
              <a:rPr lang="en-US" altLang="ja-JP" sz="2800"/>
              <a:t>Sensitivity </a:t>
            </a:r>
            <a:r>
              <a:rPr lang="en-US" altLang="ja-JP" sz="2800">
                <a:solidFill>
                  <a:srgbClr val="FF0000"/>
                </a:solidFill>
              </a:rPr>
              <a:t>better than equivalence principle tests</a:t>
            </a:r>
          </a:p>
        </p:txBody>
      </p:sp>
      <p:sp>
        <p:nvSpPr>
          <p:cNvPr id="55301" name="スライド番号プレースホルダ 3">
            <a:extLst>
              <a:ext uri="{FF2B5EF4-FFF2-40B4-BE49-F238E27FC236}">
                <a16:creationId xmlns:a16="http://schemas.microsoft.com/office/drawing/2014/main" id="{63424BDA-824D-62FF-C248-95F4584E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B0F04E-9AA5-4A41-BADE-929A4544F379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55302" name="正方形/長方形 26">
            <a:extLst>
              <a:ext uri="{FF2B5EF4-FFF2-40B4-BE49-F238E27FC236}">
                <a16:creationId xmlns:a16="http://schemas.microsoft.com/office/drawing/2014/main" id="{A9B2F15E-9A43-BFC9-DA65-48F082BF4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4508500"/>
            <a:ext cx="1681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DARM</a:t>
            </a:r>
          </a:p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6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(GW channel)</a:t>
            </a:r>
          </a:p>
        </p:txBody>
      </p:sp>
      <p:sp>
        <p:nvSpPr>
          <p:cNvPr id="55303" name="正方形/長方形 29">
            <a:extLst>
              <a:ext uri="{FF2B5EF4-FFF2-40B4-BE49-F238E27FC236}">
                <a16:creationId xmlns:a16="http://schemas.microsoft.com/office/drawing/2014/main" id="{9D225134-AD5A-8E9F-290B-A5F339064851}"/>
              </a:ext>
            </a:extLst>
          </p:cNvPr>
          <p:cNvSpPr>
            <a:spLocks noChangeArrowheads="1"/>
          </p:cNvSpPr>
          <p:nvPr/>
        </p:nvSpPr>
        <p:spPr bwMode="auto">
          <a:xfrm rot="1659090">
            <a:off x="1368425" y="3975100"/>
            <a:ext cx="814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PRCL</a:t>
            </a:r>
          </a:p>
        </p:txBody>
      </p:sp>
      <p:sp>
        <p:nvSpPr>
          <p:cNvPr id="55304" name="正方形/長方形 32">
            <a:extLst>
              <a:ext uri="{FF2B5EF4-FFF2-40B4-BE49-F238E27FC236}">
                <a16:creationId xmlns:a16="http://schemas.microsoft.com/office/drawing/2014/main" id="{D5F9B837-3E20-8854-2BA0-D7140F490FC5}"/>
              </a:ext>
            </a:extLst>
          </p:cNvPr>
          <p:cNvSpPr>
            <a:spLocks noChangeArrowheads="1"/>
          </p:cNvSpPr>
          <p:nvPr/>
        </p:nvSpPr>
        <p:spPr bwMode="auto">
          <a:xfrm rot="-2059194">
            <a:off x="1365250" y="4921250"/>
            <a:ext cx="811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 b="1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SRCL</a:t>
            </a:r>
          </a:p>
        </p:txBody>
      </p:sp>
      <p:sp>
        <p:nvSpPr>
          <p:cNvPr id="55305" name="正方形/長方形 27">
            <a:extLst>
              <a:ext uri="{FF2B5EF4-FFF2-40B4-BE49-F238E27FC236}">
                <a16:creationId xmlns:a16="http://schemas.microsoft.com/office/drawing/2014/main" id="{3C44351A-432E-A4AE-BAE6-67621F46E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5732463"/>
            <a:ext cx="85248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MICH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14A9DB-2F6E-8647-AFEA-EEF2BBF43DE3}"/>
              </a:ext>
            </a:extLst>
          </p:cNvPr>
          <p:cNvSpPr/>
          <p:nvPr/>
        </p:nvSpPr>
        <p:spPr>
          <a:xfrm>
            <a:off x="2339975" y="5373688"/>
            <a:ext cx="1655763" cy="6477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FF00FF"/>
                </a:solidFill>
                <a:ea typeface="Meiryo UI" pitchFamily="50" charset="-128"/>
                <a:cs typeface="Meiryo UI" pitchFamily="50" charset="-128"/>
              </a:rPr>
              <a:t>Auxiliary lengths</a:t>
            </a: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F92CC6C-6815-75BF-B0E8-4B720851D28D}"/>
              </a:ext>
            </a:extLst>
          </p:cNvPr>
          <p:cNvCxnSpPr/>
          <p:nvPr/>
        </p:nvCxnSpPr>
        <p:spPr>
          <a:xfrm>
            <a:off x="2051050" y="5445125"/>
            <a:ext cx="288925" cy="7302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34E30685-EEEC-1974-5E9C-1319782DCD1F}"/>
              </a:ext>
            </a:extLst>
          </p:cNvPr>
          <p:cNvCxnSpPr>
            <a:cxnSpLocks/>
          </p:cNvCxnSpPr>
          <p:nvPr/>
        </p:nvCxnSpPr>
        <p:spPr>
          <a:xfrm>
            <a:off x="2484438" y="4652963"/>
            <a:ext cx="431800" cy="72072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DE3CF10-BB29-0CE8-527A-E93347191B40}"/>
              </a:ext>
            </a:extLst>
          </p:cNvPr>
          <p:cNvCxnSpPr>
            <a:cxnSpLocks/>
          </p:cNvCxnSpPr>
          <p:nvPr/>
        </p:nvCxnSpPr>
        <p:spPr>
          <a:xfrm>
            <a:off x="2411413" y="4868863"/>
            <a:ext cx="215900" cy="50482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06C77E44-BE06-B4A7-5D93-24D09AEF58F0}"/>
              </a:ext>
            </a:extLst>
          </p:cNvPr>
          <p:cNvCxnSpPr>
            <a:cxnSpLocks/>
          </p:cNvCxnSpPr>
          <p:nvPr/>
        </p:nvCxnSpPr>
        <p:spPr>
          <a:xfrm>
            <a:off x="3563938" y="4868863"/>
            <a:ext cx="647700" cy="6477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5953A2D0-B222-8933-5518-A9DCB9066869}"/>
              </a:ext>
            </a:extLst>
          </p:cNvPr>
          <p:cNvCxnSpPr>
            <a:cxnSpLocks/>
          </p:cNvCxnSpPr>
          <p:nvPr/>
        </p:nvCxnSpPr>
        <p:spPr>
          <a:xfrm>
            <a:off x="5795963" y="4292600"/>
            <a:ext cx="720725" cy="144463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12" name="正方形/長方形 34">
            <a:extLst>
              <a:ext uri="{FF2B5EF4-FFF2-40B4-BE49-F238E27FC236}">
                <a16:creationId xmlns:a16="http://schemas.microsoft.com/office/drawing/2014/main" id="{2906288B-BED3-F81B-9892-2A37B8286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5373688"/>
            <a:ext cx="1717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MICROSCOPE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mission</a:t>
            </a:r>
          </a:p>
        </p:txBody>
      </p:sp>
      <p:sp>
        <p:nvSpPr>
          <p:cNvPr id="55313" name="正方形/長方形 34">
            <a:extLst>
              <a:ext uri="{FF2B5EF4-FFF2-40B4-BE49-F238E27FC236}">
                <a16:creationId xmlns:a16="http://schemas.microsoft.com/office/drawing/2014/main" id="{A1C6B024-FC0E-F12F-D3D8-A39AFA946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076700"/>
            <a:ext cx="2162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Eöt-Wash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torsion pendulum</a:t>
            </a:r>
          </a:p>
        </p:txBody>
      </p:sp>
      <p:pic>
        <p:nvPicPr>
          <p:cNvPr id="55314" name="図 4">
            <a:extLst>
              <a:ext uri="{FF2B5EF4-FFF2-40B4-BE49-F238E27FC236}">
                <a16:creationId xmlns:a16="http://schemas.microsoft.com/office/drawing/2014/main" id="{03B2BE3C-3CE6-3D4C-C9AD-1D224DEC2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797425"/>
            <a:ext cx="1763712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5" name="図 2">
            <a:extLst>
              <a:ext uri="{FF2B5EF4-FFF2-40B4-BE49-F238E27FC236}">
                <a16:creationId xmlns:a16="http://schemas.microsoft.com/office/drawing/2014/main" id="{45ADCBF0-48E8-E41B-5991-5D59ED7E9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4797425"/>
            <a:ext cx="116522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6" name="正方形/長方形 17">
            <a:extLst>
              <a:ext uri="{FF2B5EF4-FFF2-40B4-BE49-F238E27FC236}">
                <a16:creationId xmlns:a16="http://schemas.microsoft.com/office/drawing/2014/main" id="{13C7A2BA-6478-A171-86D1-C3EC52590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2492375"/>
            <a:ext cx="25209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YM, T. Fujita, S. Morisaki, H. Nakatsuka, I. Obata,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  <a:hlinkClick r:id="rId5"/>
              </a:rPr>
              <a:t>PRD 102, 102001 (2020)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hlinkClick r:id="rId6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S. Morisaki, T. Fujita, YM, H. Nakatsuka, I. Obata,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hlinkClick r:id="rId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  <a:hlinkClick r:id="rId8"/>
              </a:rPr>
              <a:t>PRD 103, L051702 (2021)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1409EBB0-85AC-0215-226C-603711AD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2852738"/>
            <a:ext cx="5505450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3B9B647-45E5-72EE-07C4-2B9739B9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2020 Data Analysis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8" name="コンテンツ プレースホルダ 2">
            <a:extLst>
              <a:ext uri="{FF2B5EF4-FFF2-40B4-BE49-F238E27FC236}">
                <a16:creationId xmlns:a16="http://schemas.microsoft.com/office/drawing/2014/main" id="{1E0D7623-6474-726B-9F4D-140EC5152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3671888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KAGRA performed joint </a:t>
            </a:r>
            <a:r>
              <a:rPr lang="en-US" altLang="ja-JP" sz="2800" dirty="0">
                <a:solidFill>
                  <a:srgbClr val="FF0000"/>
                </a:solidFill>
              </a:rPr>
              <a:t>observing run in April 2020 </a:t>
            </a:r>
            <a:r>
              <a:rPr lang="en-US" altLang="ja-JP" sz="2800" dirty="0"/>
              <a:t>with GEO600 (O3GK)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Displacement sensitivity still not good</a:t>
            </a:r>
            <a:br>
              <a:rPr lang="en-US" altLang="ja-JP" sz="2800" dirty="0"/>
            </a:br>
            <a:r>
              <a:rPr lang="en-US" altLang="ja-JP" sz="2400" dirty="0"/>
              <a:t>  ~ 6 orders of magnitude to go at 10 Hz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FF0000"/>
                </a:solidFill>
              </a:rPr>
              <a:t>Auxiliary data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rgbClr val="FF0000"/>
                </a:solidFill>
              </a:rPr>
              <a:t>not even 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rgbClr val="FF0000"/>
                </a:solidFill>
              </a:rPr>
              <a:t>considered as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rgbClr val="FF0000"/>
                </a:solidFill>
              </a:rPr>
              <a:t>useful science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rgbClr val="FF0000"/>
                </a:solidFill>
              </a:rPr>
              <a:t>data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Data analysis</a:t>
            </a:r>
            <a:br>
              <a:rPr lang="en-US" altLang="ja-JP" sz="2800" dirty="0"/>
            </a:br>
            <a:r>
              <a:rPr lang="en-US" altLang="ja-JP" sz="2800" dirty="0"/>
              <a:t>done using </a:t>
            </a:r>
            <a:br>
              <a:rPr lang="en-US" altLang="ja-JP" sz="2800" dirty="0"/>
            </a:br>
            <a:r>
              <a:rPr lang="en-US" altLang="ja-JP" sz="2800" dirty="0"/>
              <a:t>a </a:t>
            </a:r>
            <a:r>
              <a:rPr lang="en-US" altLang="ja-JP" sz="2800" dirty="0">
                <a:solidFill>
                  <a:srgbClr val="FF0000"/>
                </a:solidFill>
              </a:rPr>
              <a:t>new pipeline</a:t>
            </a:r>
          </a:p>
        </p:txBody>
      </p:sp>
      <p:sp>
        <p:nvSpPr>
          <p:cNvPr id="56325" name="スライド番号プレースホルダ 3">
            <a:extLst>
              <a:ext uri="{FF2B5EF4-FFF2-40B4-BE49-F238E27FC236}">
                <a16:creationId xmlns:a16="http://schemas.microsoft.com/office/drawing/2014/main" id="{2008FE86-9044-4C8D-C744-828D24BF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3FC9AE-E13D-4726-9BC6-C7461C64A1F4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56326" name="正方形/長方形 26">
            <a:extLst>
              <a:ext uri="{FF2B5EF4-FFF2-40B4-BE49-F238E27FC236}">
                <a16:creationId xmlns:a16="http://schemas.microsoft.com/office/drawing/2014/main" id="{A3A016E6-5A3F-2AEB-07CB-7C15ADEA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589588"/>
            <a:ext cx="1163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DARM</a:t>
            </a:r>
          </a:p>
        </p:txBody>
      </p:sp>
      <p:sp>
        <p:nvSpPr>
          <p:cNvPr id="56327" name="正方形/長方形 26">
            <a:extLst>
              <a:ext uri="{FF2B5EF4-FFF2-40B4-BE49-F238E27FC236}">
                <a16:creationId xmlns:a16="http://schemas.microsoft.com/office/drawing/2014/main" id="{4695380A-3D8F-F316-859C-3D1C71AE7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3789363"/>
            <a:ext cx="1076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MICH</a:t>
            </a:r>
          </a:p>
        </p:txBody>
      </p:sp>
      <p:sp>
        <p:nvSpPr>
          <p:cNvPr id="56328" name="正方形/長方形 28">
            <a:extLst>
              <a:ext uri="{FF2B5EF4-FFF2-40B4-BE49-F238E27FC236}">
                <a16:creationId xmlns:a16="http://schemas.microsoft.com/office/drawing/2014/main" id="{80506657-B5DF-EE86-F52C-A59AD194B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4292600"/>
            <a:ext cx="1025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PRCL</a:t>
            </a:r>
          </a:p>
        </p:txBody>
      </p:sp>
      <p:sp>
        <p:nvSpPr>
          <p:cNvPr id="56329" name="正方形/長方形 29">
            <a:extLst>
              <a:ext uri="{FF2B5EF4-FFF2-40B4-BE49-F238E27FC236}">
                <a16:creationId xmlns:a16="http://schemas.microsoft.com/office/drawing/2014/main" id="{368B56F8-47E7-015A-1492-72A777098CE4}"/>
              </a:ext>
            </a:extLst>
          </p:cNvPr>
          <p:cNvSpPr>
            <a:spLocks noChangeArrowheads="1"/>
          </p:cNvSpPr>
          <p:nvPr/>
        </p:nvSpPr>
        <p:spPr bwMode="auto">
          <a:xfrm rot="1237816">
            <a:off x="5600700" y="3221038"/>
            <a:ext cx="1631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Measured</a:t>
            </a:r>
          </a:p>
        </p:txBody>
      </p:sp>
      <p:sp>
        <p:nvSpPr>
          <p:cNvPr id="56330" name="正方形/長方形 30">
            <a:extLst>
              <a:ext uri="{FF2B5EF4-FFF2-40B4-BE49-F238E27FC236}">
                <a16:creationId xmlns:a16="http://schemas.microsoft.com/office/drawing/2014/main" id="{686A666C-7EF1-D591-223A-C1E26441B87E}"/>
              </a:ext>
            </a:extLst>
          </p:cNvPr>
          <p:cNvSpPr>
            <a:spLocks noChangeArrowheads="1"/>
          </p:cNvSpPr>
          <p:nvPr/>
        </p:nvSpPr>
        <p:spPr bwMode="auto">
          <a:xfrm rot="2123091">
            <a:off x="4657725" y="5443538"/>
            <a:ext cx="1570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Designed</a:t>
            </a:r>
          </a:p>
        </p:txBody>
      </p:sp>
      <p:sp>
        <p:nvSpPr>
          <p:cNvPr id="3" name="正方形/長方形 17">
            <a:extLst>
              <a:ext uri="{FF2B5EF4-FFF2-40B4-BE49-F238E27FC236}">
                <a16:creationId xmlns:a16="http://schemas.microsoft.com/office/drawing/2014/main" id="{62FB0DEF-3706-7674-E30F-B2D21CD23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6228601"/>
            <a:ext cx="31683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H. Nakatsuka+,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PRD 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108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, 092010 (2023)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6B3B26A-5A44-AB60-C442-30CD528B1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836712"/>
            <a:ext cx="4788024" cy="31743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3B9B647-45E5-72EE-07C4-2B9739B9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Data Analysis Results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8" name="コンテンツ プレースホルダ 2">
            <a:extLst>
              <a:ext uri="{FF2B5EF4-FFF2-40B4-BE49-F238E27FC236}">
                <a16:creationId xmlns:a16="http://schemas.microsoft.com/office/drawing/2014/main" id="{1E0D7623-6474-726B-9F4D-140EC5152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935757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Still ~5 orders of </a:t>
            </a:r>
            <a:br>
              <a:rPr lang="en-US" altLang="ja-JP" sz="2800" dirty="0"/>
            </a:br>
            <a:r>
              <a:rPr lang="en-US" altLang="ja-JP" sz="2800" dirty="0"/>
              <a:t>magnitude worse than </a:t>
            </a:r>
            <a:br>
              <a:rPr lang="en-US" altLang="ja-JP" sz="2800" dirty="0"/>
            </a:br>
            <a:r>
              <a:rPr lang="en-US" altLang="ja-JP" sz="2800" dirty="0"/>
              <a:t>equivalence principle </a:t>
            </a:r>
            <a:br>
              <a:rPr lang="en-US" altLang="ja-JP" sz="2800" dirty="0"/>
            </a:br>
            <a:r>
              <a:rPr lang="en-US" altLang="ja-JP" sz="2800" dirty="0"/>
              <a:t>tests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Demonstrated the</a:t>
            </a:r>
            <a:br>
              <a:rPr lang="en-US" altLang="ja-JP" sz="2800" dirty="0"/>
            </a:br>
            <a:r>
              <a:rPr lang="en-US" altLang="ja-JP" sz="2800" dirty="0"/>
              <a:t>feasibility of using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FF0000"/>
                </a:solidFill>
              </a:rPr>
              <a:t>auxiliary channels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rgbClr val="FF0000"/>
                </a:solidFill>
              </a:rPr>
              <a:t>for astrophysics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New data will be</a:t>
            </a:r>
            <a:br>
              <a:rPr lang="en-US" altLang="ja-JP" sz="2800" dirty="0"/>
            </a:br>
            <a:r>
              <a:rPr lang="en-US" altLang="ja-JP" sz="2800" dirty="0"/>
              <a:t>available from O4b</a:t>
            </a:r>
            <a:br>
              <a:rPr lang="en-US" altLang="ja-JP" sz="2800" dirty="0"/>
            </a:br>
            <a:r>
              <a:rPr lang="en-US" altLang="ja-JP" sz="2800" dirty="0"/>
              <a:t>and beyond</a:t>
            </a:r>
          </a:p>
          <a:p>
            <a:pPr>
              <a:buClr>
                <a:schemeClr val="tx1"/>
              </a:buClr>
              <a:defRPr/>
            </a:pPr>
            <a:endParaRPr lang="en-US" altLang="ja-JP" sz="2800" dirty="0"/>
          </a:p>
          <a:p>
            <a: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r>
              <a:rPr lang="en-US" altLang="ja-JP" sz="2000" dirty="0"/>
              <a:t> </a:t>
            </a:r>
            <a:endParaRPr lang="en-US" altLang="ja-JP" sz="2800" dirty="0"/>
          </a:p>
        </p:txBody>
      </p:sp>
      <p:sp>
        <p:nvSpPr>
          <p:cNvPr id="56325" name="スライド番号プレースホルダ 3">
            <a:extLst>
              <a:ext uri="{FF2B5EF4-FFF2-40B4-BE49-F238E27FC236}">
                <a16:creationId xmlns:a16="http://schemas.microsoft.com/office/drawing/2014/main" id="{2008FE86-9044-4C8D-C744-828D24BF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3FC9AE-E13D-4726-9BC6-C7461C64A1F4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FC9AFB8-8578-979D-84E8-BDF3357610E6}"/>
              </a:ext>
            </a:extLst>
          </p:cNvPr>
          <p:cNvSpPr txBox="1"/>
          <p:nvPr/>
        </p:nvSpPr>
        <p:spPr>
          <a:xfrm>
            <a:off x="611560" y="6093296"/>
            <a:ext cx="504056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800" dirty="0"/>
              <a:t>LIGO-Virgo-KAGRA, </a:t>
            </a:r>
            <a:r>
              <a:rPr lang="en-US" altLang="ja-JP" sz="1800" dirty="0">
                <a:hlinkClick r:id="rId3"/>
              </a:rPr>
              <a:t>arXiv:2403.03004</a:t>
            </a:r>
            <a:endParaRPr lang="en-US" altLang="ja-JP" sz="1800" dirty="0"/>
          </a:p>
          <a:p>
            <a:r>
              <a:rPr lang="en-US" altLang="ja-JP" dirty="0"/>
              <a:t>(Paper written by J. </a:t>
            </a:r>
            <a:r>
              <a:rPr lang="en-US" altLang="ja-JP" dirty="0" err="1"/>
              <a:t>Kume</a:t>
            </a:r>
            <a:r>
              <a:rPr lang="en-US" altLang="ja-JP" dirty="0"/>
              <a:t> with 1800+ authors!)</a:t>
            </a:r>
            <a:r>
              <a:rPr lang="ja-JP" altLang="en-US" sz="1800" dirty="0"/>
              <a:t>　</a:t>
            </a:r>
            <a:endParaRPr lang="ja-JP" altLang="en-US" dirty="0"/>
          </a:p>
        </p:txBody>
      </p:sp>
      <p:pic>
        <p:nvPicPr>
          <p:cNvPr id="7" name="図 6" descr="テキスト&#10;&#10;自動的に生成された説明">
            <a:extLst>
              <a:ext uri="{FF2B5EF4-FFF2-40B4-BE49-F238E27FC236}">
                <a16:creationId xmlns:a16="http://schemas.microsoft.com/office/drawing/2014/main" id="{A5D13C8C-0E97-93DC-B8BB-50CA1A33D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9606"/>
            <a:ext cx="2160240" cy="2808394"/>
          </a:xfrm>
          <a:prstGeom prst="rect">
            <a:avLst/>
          </a:prstGeom>
          <a:noFill/>
          <a:ln w="254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23" descr="山を背景に写真に写る男性&#10;&#10;中程度の精度で自動的に生成された説明">
            <a:extLst>
              <a:ext uri="{FF2B5EF4-FFF2-40B4-BE49-F238E27FC236}">
                <a16:creationId xmlns:a16="http://schemas.microsoft.com/office/drawing/2014/main" id="{C08EC158-6D5F-C186-2F47-1715824D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49080"/>
            <a:ext cx="1058416" cy="16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514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undefined">
            <a:extLst>
              <a:ext uri="{FF2B5EF4-FFF2-40B4-BE49-F238E27FC236}">
                <a16:creationId xmlns:a16="http://schemas.microsoft.com/office/drawing/2014/main" id="{4DF60FF8-CD44-14DA-4E4D-4B07D784C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8054975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243C1D8-19B4-39F3-A5C4-76088276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Network of GW Detectors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9" name="Line 17">
            <a:extLst>
              <a:ext uri="{FF2B5EF4-FFF2-40B4-BE49-F238E27FC236}">
                <a16:creationId xmlns:a16="http://schemas.microsoft.com/office/drawing/2014/main" id="{255DA410-8F7E-8C7B-2B45-2341577306EA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403350" y="1989138"/>
            <a:ext cx="865188" cy="1152525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50" name="Picture 10">
            <a:extLst>
              <a:ext uri="{FF2B5EF4-FFF2-40B4-BE49-F238E27FC236}">
                <a16:creationId xmlns:a16="http://schemas.microsoft.com/office/drawing/2014/main" id="{E9044EFB-1715-CE70-CD1B-9049036F0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271621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Line 17">
            <a:extLst>
              <a:ext uri="{FF2B5EF4-FFF2-40B4-BE49-F238E27FC236}">
                <a16:creationId xmlns:a16="http://schemas.microsoft.com/office/drawing/2014/main" id="{7408FDFF-1AEB-907D-6754-93139B91CD2B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1908175" y="3500438"/>
            <a:ext cx="719138" cy="576262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52" name="Picture 13">
            <a:extLst>
              <a:ext uri="{FF2B5EF4-FFF2-40B4-BE49-F238E27FC236}">
                <a16:creationId xmlns:a16="http://schemas.microsoft.com/office/drawing/2014/main" id="{FC417642-768E-E02E-5EA6-115C32DF0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860800"/>
            <a:ext cx="34734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9">
            <a:extLst>
              <a:ext uri="{FF2B5EF4-FFF2-40B4-BE49-F238E27FC236}">
                <a16:creationId xmlns:a16="http://schemas.microsoft.com/office/drawing/2014/main" id="{B0B75404-217E-AFD2-4F77-A102309F8135}"/>
              </a:ext>
            </a:extLst>
          </p:cNvPr>
          <p:cNvSpPr>
            <a:spLocks/>
          </p:cNvSpPr>
          <p:nvPr/>
        </p:nvSpPr>
        <p:spPr bwMode="auto">
          <a:xfrm>
            <a:off x="755650" y="1052513"/>
            <a:ext cx="2014538" cy="3698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LIGO</a:t>
            </a:r>
            <a:r>
              <a:rPr lang="ja-JP" altLang="en-US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Hanford</a:t>
            </a: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99FD4E18-C5BB-AD8D-807A-CEDDC8493A59}"/>
              </a:ext>
            </a:extLst>
          </p:cNvPr>
          <p:cNvSpPr>
            <a:spLocks/>
          </p:cNvSpPr>
          <p:nvPr/>
        </p:nvSpPr>
        <p:spPr bwMode="auto">
          <a:xfrm>
            <a:off x="107950" y="3860800"/>
            <a:ext cx="2387600" cy="3698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LIGO</a:t>
            </a:r>
            <a:r>
              <a:rPr lang="ja-JP" altLang="en-US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Livingston</a:t>
            </a:r>
          </a:p>
        </p:txBody>
      </p:sp>
      <p:sp>
        <p:nvSpPr>
          <p:cNvPr id="31755" name="Line 17">
            <a:extLst>
              <a:ext uri="{FF2B5EF4-FFF2-40B4-BE49-F238E27FC236}">
                <a16:creationId xmlns:a16="http://schemas.microsoft.com/office/drawing/2014/main" id="{9A376278-FCA0-16B4-FBD2-F39B0204797B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4211638" y="3213100"/>
            <a:ext cx="576262" cy="2087563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56" name="Picture 15">
            <a:extLst>
              <a:ext uri="{FF2B5EF4-FFF2-40B4-BE49-F238E27FC236}">
                <a16:creationId xmlns:a16="http://schemas.microsoft.com/office/drawing/2014/main" id="{43978DCA-86BE-D936-9FF5-461EE5408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200650"/>
            <a:ext cx="24558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9">
            <a:extLst>
              <a:ext uri="{FF2B5EF4-FFF2-40B4-BE49-F238E27FC236}">
                <a16:creationId xmlns:a16="http://schemas.microsoft.com/office/drawing/2014/main" id="{F902BD9F-4ED3-45C4-37F8-9890B05D9618}"/>
              </a:ext>
            </a:extLst>
          </p:cNvPr>
          <p:cNvSpPr>
            <a:spLocks/>
          </p:cNvSpPr>
          <p:nvPr/>
        </p:nvSpPr>
        <p:spPr bwMode="auto">
          <a:xfrm>
            <a:off x="4572000" y="6488113"/>
            <a:ext cx="779463" cy="3698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Virgo</a:t>
            </a:r>
          </a:p>
        </p:txBody>
      </p:sp>
      <p:sp>
        <p:nvSpPr>
          <p:cNvPr id="31758" name="Line 17">
            <a:extLst>
              <a:ext uri="{FF2B5EF4-FFF2-40B4-BE49-F238E27FC236}">
                <a16:creationId xmlns:a16="http://schemas.microsoft.com/office/drawing/2014/main" id="{26EB6A17-4583-E401-3D46-703086693241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716463" y="1700213"/>
            <a:ext cx="215900" cy="1296987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59" name="Picture 18">
            <a:extLst>
              <a:ext uri="{FF2B5EF4-FFF2-40B4-BE49-F238E27FC236}">
                <a16:creationId xmlns:a16="http://schemas.microsoft.com/office/drawing/2014/main" id="{6A77CFDC-5657-E37B-0820-57D5ACE5D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08050"/>
            <a:ext cx="22733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9">
            <a:extLst>
              <a:ext uri="{FF2B5EF4-FFF2-40B4-BE49-F238E27FC236}">
                <a16:creationId xmlns:a16="http://schemas.microsoft.com/office/drawing/2014/main" id="{F96A0CF5-E1A6-C050-B5D2-F977AEFEEDC8}"/>
              </a:ext>
            </a:extLst>
          </p:cNvPr>
          <p:cNvSpPr>
            <a:spLocks/>
          </p:cNvSpPr>
          <p:nvPr/>
        </p:nvSpPr>
        <p:spPr bwMode="auto">
          <a:xfrm>
            <a:off x="4859338" y="908050"/>
            <a:ext cx="1196975" cy="3698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 algn="r"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GEO600</a:t>
            </a:r>
          </a:p>
        </p:txBody>
      </p:sp>
      <p:sp>
        <p:nvSpPr>
          <p:cNvPr id="31761" name="Line 17">
            <a:extLst>
              <a:ext uri="{FF2B5EF4-FFF2-40B4-BE49-F238E27FC236}">
                <a16:creationId xmlns:a16="http://schemas.microsoft.com/office/drawing/2014/main" id="{A9B75B0B-2785-5E13-52FD-FCB2DE312C73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308850" y="2276475"/>
            <a:ext cx="576263" cy="1008063"/>
          </a:xfrm>
          <a:prstGeom prst="line">
            <a:avLst/>
          </a:prstGeom>
          <a:noFill/>
          <a:ln w="38100">
            <a:solidFill>
              <a:srgbClr val="FF00FF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62" name="図 3">
            <a:extLst>
              <a:ext uri="{FF2B5EF4-FFF2-40B4-BE49-F238E27FC236}">
                <a16:creationId xmlns:a16="http://schemas.microsoft.com/office/drawing/2014/main" id="{5EA61CE8-76BD-3FCB-7783-1AD093879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8720"/>
            <a:ext cx="2692400" cy="1512888"/>
          </a:xfrm>
          <a:prstGeom prst="rect">
            <a:avLst/>
          </a:prstGeom>
          <a:noFill/>
          <a:ln w="508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9">
            <a:extLst>
              <a:ext uri="{FF2B5EF4-FFF2-40B4-BE49-F238E27FC236}">
                <a16:creationId xmlns:a16="http://schemas.microsoft.com/office/drawing/2014/main" id="{D3D5084B-8EC0-3560-1701-7C66932D1083}"/>
              </a:ext>
            </a:extLst>
          </p:cNvPr>
          <p:cNvSpPr>
            <a:spLocks/>
          </p:cNvSpPr>
          <p:nvPr/>
        </p:nvSpPr>
        <p:spPr bwMode="auto">
          <a:xfrm>
            <a:off x="6516688" y="1989138"/>
            <a:ext cx="1130300" cy="3698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00FF"/>
                </a:solidFill>
                <a:latin typeface="+mn-lt"/>
                <a:sym typeface="Helvetica Neue Light" charset="0"/>
              </a:rPr>
              <a:t>KAGRA</a:t>
            </a:r>
          </a:p>
        </p:txBody>
      </p:sp>
      <p:sp>
        <p:nvSpPr>
          <p:cNvPr id="31764" name="Line 17">
            <a:extLst>
              <a:ext uri="{FF2B5EF4-FFF2-40B4-BE49-F238E27FC236}">
                <a16:creationId xmlns:a16="http://schemas.microsoft.com/office/drawing/2014/main" id="{61B5B855-405B-594D-F949-79F3C69EC294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227763" y="3789363"/>
            <a:ext cx="0" cy="1079500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65" name="Picture 4">
            <a:extLst>
              <a:ext uri="{FF2B5EF4-FFF2-40B4-BE49-F238E27FC236}">
                <a16:creationId xmlns:a16="http://schemas.microsoft.com/office/drawing/2014/main" id="{E13E69A3-8F23-6C6F-69D6-EE02690D3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81525"/>
            <a:ext cx="2863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DD2855E-F342-1B29-2069-4FB6D3ACB8E7}"/>
              </a:ext>
            </a:extLst>
          </p:cNvPr>
          <p:cNvSpPr>
            <a:spLocks/>
          </p:cNvSpPr>
          <p:nvPr/>
        </p:nvSpPr>
        <p:spPr bwMode="auto">
          <a:xfrm>
            <a:off x="7308850" y="5589588"/>
            <a:ext cx="156845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 algn="ctr"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LIGO-India</a:t>
            </a:r>
            <a:endParaRPr lang="en-US" altLang="ja-JP" sz="1600" b="1" dirty="0">
              <a:solidFill>
                <a:srgbClr val="FFFF00"/>
              </a:solidFill>
              <a:latin typeface="+mn-lt"/>
              <a:sym typeface="Helvetica Neue Light" charset="0"/>
            </a:endParaRPr>
          </a:p>
        </p:txBody>
      </p:sp>
      <p:sp>
        <p:nvSpPr>
          <p:cNvPr id="3" name="スライド番号プレースホルダ 3">
            <a:extLst>
              <a:ext uri="{FF2B5EF4-FFF2-40B4-BE49-F238E27FC236}">
                <a16:creationId xmlns:a16="http://schemas.microsoft.com/office/drawing/2014/main" id="{AD485050-31B5-F2EB-131D-39244EF25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F9686D-3750-F12B-7DC2-9AEC6EF31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2" name="コンテンツ プレースホルダ 2">
            <a:extLst>
              <a:ext uri="{FF2B5EF4-FFF2-40B4-BE49-F238E27FC236}">
                <a16:creationId xmlns:a16="http://schemas.microsoft.com/office/drawing/2014/main" id="{292028D0-19BA-78F5-4558-8C7D6C9C4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686800" cy="3889375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/>
              <a:t>Laser interferometers open up </a:t>
            </a:r>
            <a:r>
              <a:rPr lang="en-US" altLang="ja-JP" sz="2800" dirty="0">
                <a:solidFill>
                  <a:srgbClr val="FF0000"/>
                </a:solidFill>
              </a:rPr>
              <a:t>new possibilities</a:t>
            </a:r>
            <a:r>
              <a:rPr lang="en-US" altLang="ja-JP" sz="2800" dirty="0"/>
              <a:t> for dark matter search</a:t>
            </a:r>
          </a:p>
          <a:p>
            <a:pPr>
              <a:buClr>
                <a:schemeClr val="tx1"/>
              </a:buClr>
            </a:pPr>
            <a:r>
              <a:rPr lang="en-US" altLang="ja-JP" sz="2800" dirty="0">
                <a:solidFill>
                  <a:srgbClr val="FF0000"/>
                </a:solidFill>
              </a:rPr>
              <a:t>First ultralight vector dark matter search </a:t>
            </a:r>
            <a:r>
              <a:rPr lang="en-US" altLang="ja-JP" sz="2800" dirty="0"/>
              <a:t>using </a:t>
            </a:r>
            <a:r>
              <a:rPr lang="en-US" altLang="ja-JP" sz="2800" dirty="0">
                <a:solidFill>
                  <a:srgbClr val="FF0000"/>
                </a:solidFill>
              </a:rPr>
              <a:t>KAGRA 2020 data </a:t>
            </a:r>
            <a:r>
              <a:rPr lang="en-US" altLang="ja-JP" sz="2800" dirty="0"/>
              <a:t>was performed</a:t>
            </a:r>
            <a:br>
              <a:rPr lang="en-US" altLang="ja-JP" sz="2800" dirty="0"/>
            </a:br>
            <a:r>
              <a:rPr lang="en-US" altLang="ja-JP" sz="2800" dirty="0"/>
              <a:t>  - </a:t>
            </a:r>
            <a:r>
              <a:rPr lang="en-US" altLang="ja-JP" sz="2800" dirty="0">
                <a:solidFill>
                  <a:srgbClr val="FF0000"/>
                </a:solidFill>
              </a:rPr>
              <a:t>Sapphire mirrors</a:t>
            </a:r>
            <a:r>
              <a:rPr lang="en-US" altLang="ja-JP" sz="2800" dirty="0"/>
              <a:t> allowed a new search</a:t>
            </a:r>
            <a:br>
              <a:rPr lang="en-US" altLang="ja-JP" sz="2800" dirty="0"/>
            </a:br>
            <a:r>
              <a:rPr lang="en-US" altLang="ja-JP" sz="2800" dirty="0"/>
              <a:t>  - LIGO-Virgo-KAGRA collab., </a:t>
            </a:r>
            <a:r>
              <a:rPr lang="en-US" altLang="ja-JP" sz="2800" dirty="0">
                <a:hlinkClick r:id="rId2"/>
              </a:rPr>
              <a:t>arXiv:2403.03004</a:t>
            </a:r>
            <a:br>
              <a:rPr lang="en-US" altLang="ja-JP" sz="2800" dirty="0"/>
            </a:br>
            <a:r>
              <a:rPr lang="en-US" altLang="ja-JP" sz="2000" dirty="0"/>
              <a:t>                                                                            (to be appeared in PRD)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New data will be available by June 2025</a:t>
            </a:r>
          </a:p>
          <a:p>
            <a:pPr marL="0" indent="0">
              <a:buClr>
                <a:schemeClr val="tx1"/>
              </a:buClr>
              <a:buNone/>
            </a:pPr>
            <a:endParaRPr lang="en-US" altLang="ja-JP" sz="2000" dirty="0"/>
          </a:p>
          <a:p>
            <a:pPr>
              <a:buClr>
                <a:schemeClr val="tx1"/>
              </a:buClr>
            </a:pPr>
            <a:r>
              <a:rPr lang="en-US" altLang="ja-JP" sz="2800" dirty="0"/>
              <a:t>Also… first ultralight axion dark matter data will be available by June 2025 (ask me later!)</a:t>
            </a:r>
          </a:p>
        </p:txBody>
      </p:sp>
      <p:sp>
        <p:nvSpPr>
          <p:cNvPr id="58373" name="スライド番号プレースホルダ 3">
            <a:extLst>
              <a:ext uri="{FF2B5EF4-FFF2-40B4-BE49-F238E27FC236}">
                <a16:creationId xmlns:a16="http://schemas.microsoft.com/office/drawing/2014/main" id="{BD9D41F3-1956-BD5C-162E-E5E3484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FFA568-21B2-460D-ABDF-9062540EA5D0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58374" name="Picture 2">
            <a:extLst>
              <a:ext uri="{FF2B5EF4-FFF2-40B4-BE49-F238E27FC236}">
                <a16:creationId xmlns:a16="http://schemas.microsoft.com/office/drawing/2014/main" id="{E24CBA19-D6F7-B868-F38B-4E28210DD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33256"/>
            <a:ext cx="7004025" cy="110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4">
            <a:extLst>
              <a:ext uri="{FF2B5EF4-FFF2-40B4-BE49-F238E27FC236}">
                <a16:creationId xmlns:a16="http://schemas.microsoft.com/office/drawing/2014/main" id="{86CD15FB-86DA-6AC9-671C-02A54C2AE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733256"/>
            <a:ext cx="1150938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171F38-0D29-74E9-CE25-C15EA08F2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65400"/>
            <a:ext cx="9144000" cy="16573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Additional Slides</a:t>
            </a:r>
            <a:endParaRPr lang="ja-JP" altLang="en-US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pptTeX_Preamble" descr="\documentclass[12pt]{jarticle}&#10;\pagestyle{empty}&#10;\usepackage{amsmath,amssymb}&#10;\usepackage[dvips]{color}" hidden="1">
            <a:extLst>
              <a:ext uri="{FF2B5EF4-FFF2-40B4-BE49-F238E27FC236}">
                <a16:creationId xmlns:a16="http://schemas.microsoft.com/office/drawing/2014/main" id="{6A4CFE59-BBB4-8E06-9561-CA547F17E97F}"/>
              </a:ext>
            </a:extLst>
          </p:cNvPr>
          <p:cNvSpPr txBox="1"/>
          <p:nvPr/>
        </p:nvSpPr>
        <p:spPr>
          <a:xfrm>
            <a:off x="-1651000" y="-635000"/>
            <a:ext cx="1651000" cy="635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ja-JP" altLang="en-US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図 43">
            <a:extLst>
              <a:ext uri="{FF2B5EF4-FFF2-40B4-BE49-F238E27FC236}">
                <a16:creationId xmlns:a16="http://schemas.microsoft.com/office/drawing/2014/main" id="{A4215F7A-A4F7-1097-E85D-91E44A3FD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620713"/>
            <a:ext cx="309086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図 16">
            <a:extLst>
              <a:ext uri="{FF2B5EF4-FFF2-40B4-BE49-F238E27FC236}">
                <a16:creationId xmlns:a16="http://schemas.microsoft.com/office/drawing/2014/main" id="{F6705153-F23E-5E70-20AC-5F83FB624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3789363"/>
            <a:ext cx="34639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0F26C0E-6AA8-1020-83E3-55AE8EEB4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6011863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Analysis Pipeline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 2">
            <a:extLst>
              <a:ext uri="{FF2B5EF4-FFF2-40B4-BE49-F238E27FC236}">
                <a16:creationId xmlns:a16="http://schemas.microsoft.com/office/drawing/2014/main" id="{F4655FB8-F958-1B7D-B78D-7D0D70FDC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400" dirty="0">
                <a:solidFill>
                  <a:srgbClr val="FF0000"/>
                </a:solidFill>
              </a:rPr>
              <a:t>Nearly monochromatic </a:t>
            </a:r>
            <a:r>
              <a:rPr lang="en-US" altLang="ja-JP" sz="2400" dirty="0"/>
              <a:t>signal</a:t>
            </a:r>
          </a:p>
          <a:p>
            <a:pPr>
              <a:buClr>
                <a:schemeClr val="tx1"/>
              </a:buClr>
              <a:defRPr/>
            </a:pPr>
            <a:endParaRPr lang="en-US" altLang="ja-JP" sz="2400" dirty="0"/>
          </a:p>
          <a:p>
            <a: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altLang="ja-JP" sz="2400" dirty="0"/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Stack the spectra in this </a:t>
            </a:r>
            <a:br>
              <a:rPr lang="en-US" altLang="ja-JP" sz="2400" dirty="0"/>
            </a:br>
            <a:r>
              <a:rPr lang="en-US" altLang="ja-JP" sz="2400" dirty="0"/>
              <a:t>frequency region to calculate SNR</a:t>
            </a:r>
            <a:br>
              <a:rPr lang="en-US" altLang="ja-JP" sz="2400" dirty="0"/>
            </a:br>
            <a:br>
              <a:rPr lang="en-US" altLang="ja-JP" sz="2000" dirty="0"/>
            </a:br>
            <a:br>
              <a:rPr lang="en-US" altLang="ja-JP" sz="2400" dirty="0"/>
            </a:br>
            <a:br>
              <a:rPr lang="en-US" altLang="ja-JP" sz="2400" dirty="0"/>
            </a:br>
            <a:endParaRPr lang="en-US" altLang="ja-JP" sz="2400" dirty="0"/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Detection threshold </a:t>
            </a:r>
            <a:br>
              <a:rPr lang="en-US" altLang="ja-JP" sz="2400" dirty="0"/>
            </a:br>
            <a:r>
              <a:rPr lang="en-US" altLang="ja-JP" sz="2400" dirty="0"/>
              <a:t>determined assuming</a:t>
            </a:r>
            <a:br>
              <a:rPr lang="en-US" altLang="ja-JP" sz="2400" dirty="0"/>
            </a:br>
            <a:r>
              <a:rPr lang="en-US" altLang="ja-JP" sz="2400" dirty="0"/>
              <a:t>    follows      distribution</a:t>
            </a:r>
            <a:br>
              <a:rPr lang="en-US" altLang="ja-JP" sz="2400" dirty="0"/>
            </a:br>
            <a:r>
              <a:rPr lang="en-US" altLang="ja-JP" sz="2000" dirty="0"/>
              <a:t>(=assuming Gaussian noise)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From    , calculate </a:t>
            </a:r>
            <a:r>
              <a:rPr lang="en-US" altLang="ja-JP" sz="2400" dirty="0">
                <a:solidFill>
                  <a:srgbClr val="FF0000"/>
                </a:solidFill>
              </a:rPr>
              <a:t>95% upper limit </a:t>
            </a:r>
            <a:r>
              <a:rPr lang="en-US" altLang="ja-JP" sz="2400" dirty="0"/>
              <a:t>on coupling constant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Applied the pipeline to </a:t>
            </a:r>
            <a:r>
              <a:rPr lang="en-US" altLang="ja-JP" sz="2400" dirty="0">
                <a:solidFill>
                  <a:srgbClr val="FF0000"/>
                </a:solidFill>
              </a:rPr>
              <a:t>mock data for verification</a:t>
            </a:r>
          </a:p>
        </p:txBody>
      </p:sp>
      <p:sp>
        <p:nvSpPr>
          <p:cNvPr id="32774" name="スライド番号プレースホルダ 3">
            <a:extLst>
              <a:ext uri="{FF2B5EF4-FFF2-40B4-BE49-F238E27FC236}">
                <a16:creationId xmlns:a16="http://schemas.microsoft.com/office/drawing/2014/main" id="{1B274170-AA56-AA16-1ADF-45770E81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76AB91-7FB3-4BA6-B99E-A942A3354C6F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32775" name="図 10" descr="%pptTeX&#10;\begin{document}&#10;\begin{align*}&#10; \rho&#10;\end{align*}&#10;\end{document}">
            <a:extLst>
              <a:ext uri="{FF2B5EF4-FFF2-40B4-BE49-F238E27FC236}">
                <a16:creationId xmlns:a16="http://schemas.microsoft.com/office/drawing/2014/main" id="{2C444254-6DAB-5582-9AFC-CB293F304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5373688"/>
            <a:ext cx="173038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図 13" descr="%pptTeX&#10;\begin{document}&#10;\begin{align*}&#10; \chi^2&#10;\end{align*}&#10;\end{document}">
            <a:extLst>
              <a:ext uri="{FF2B5EF4-FFF2-40B4-BE49-F238E27FC236}">
                <a16:creationId xmlns:a16="http://schemas.microsoft.com/office/drawing/2014/main" id="{FBB605AC-8486-DAAC-C50C-57EDABC17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5229225"/>
            <a:ext cx="334962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図 18" descr="%pptTeX&#10;\begin{document}&#10;\begin{align*}&#10; \rho&#10;\end{align*}&#10;\end{document}">
            <a:extLst>
              <a:ext uri="{FF2B5EF4-FFF2-40B4-BE49-F238E27FC236}">
                <a16:creationId xmlns:a16="http://schemas.microsoft.com/office/drawing/2014/main" id="{43E04A27-AB5C-0438-1CD9-CC2CD9E43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165850"/>
            <a:ext cx="1714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正方形/長方形 21">
            <a:extLst>
              <a:ext uri="{FF2B5EF4-FFF2-40B4-BE49-F238E27FC236}">
                <a16:creationId xmlns:a16="http://schemas.microsoft.com/office/drawing/2014/main" id="{5F56810E-AB70-C0FF-DAB2-E4C83D2ABFB7}"/>
              </a:ext>
            </a:extLst>
          </p:cNvPr>
          <p:cNvSpPr>
            <a:spLocks noChangeArrowheads="1"/>
          </p:cNvSpPr>
          <p:nvPr/>
        </p:nvSpPr>
        <p:spPr bwMode="auto">
          <a:xfrm rot="-388021">
            <a:off x="7108825" y="4983163"/>
            <a:ext cx="1792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solidFill>
                  <a:srgbClr val="FF74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SNR threshold</a:t>
            </a:r>
          </a:p>
        </p:txBody>
      </p:sp>
      <p:sp>
        <p:nvSpPr>
          <p:cNvPr id="32779" name="正方形/長方形 22">
            <a:extLst>
              <a:ext uri="{FF2B5EF4-FFF2-40B4-BE49-F238E27FC236}">
                <a16:creationId xmlns:a16="http://schemas.microsoft.com/office/drawing/2014/main" id="{C256DBEB-55F0-59BF-5EE2-E9AE0528A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4221163"/>
            <a:ext cx="1838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solidFill>
                  <a:srgbClr val="1F77B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Injected signal</a:t>
            </a:r>
          </a:p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solidFill>
                  <a:srgbClr val="1F77B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detected</a:t>
            </a:r>
          </a:p>
        </p:txBody>
      </p:sp>
      <p:pic>
        <p:nvPicPr>
          <p:cNvPr id="32780" name="図 25" descr="%pptTeX&#10;\begin{document}&#10;\begin{align*}&#10; \rho = \sum \frac{4|\tilde{d}(f_k)|^2}{T_{\rm obs} S_n(f_k)}&#10;\end{align*}&#10;\end{document}">
            <a:extLst>
              <a:ext uri="{FF2B5EF4-FFF2-40B4-BE49-F238E27FC236}">
                <a16:creationId xmlns:a16="http://schemas.microsoft.com/office/drawing/2014/main" id="{502C0F11-4593-819A-6EE1-A52FE081A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068638"/>
            <a:ext cx="29146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678A7CEF-7399-E92F-DFDB-1F889D9014F2}"/>
              </a:ext>
            </a:extLst>
          </p:cNvPr>
          <p:cNvCxnSpPr>
            <a:cxnSpLocks/>
          </p:cNvCxnSpPr>
          <p:nvPr/>
        </p:nvCxnSpPr>
        <p:spPr>
          <a:xfrm flipH="1">
            <a:off x="1979613" y="3860800"/>
            <a:ext cx="215900" cy="28892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82" name="図 32" descr="%pptTeX&#10;\begin{document}&#10;\begin{align*}&#10;{\color{red} m_A \leq 2 \pi f_k \leq m_A(1+\kappa v_{\rm DM}^2) }&#10;\end{align*}&#10;\end{document}">
            <a:extLst>
              <a:ext uri="{FF2B5EF4-FFF2-40B4-BE49-F238E27FC236}">
                <a16:creationId xmlns:a16="http://schemas.microsoft.com/office/drawing/2014/main" id="{0D7ED68D-F44E-7C56-0B6F-B6CBFB539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21163"/>
            <a:ext cx="26828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35055619-90CB-BA92-6B8C-4D8D4F4DB1A5}"/>
              </a:ext>
            </a:extLst>
          </p:cNvPr>
          <p:cNvCxnSpPr>
            <a:cxnSpLocks/>
          </p:cNvCxnSpPr>
          <p:nvPr/>
        </p:nvCxnSpPr>
        <p:spPr>
          <a:xfrm>
            <a:off x="4211638" y="3357563"/>
            <a:ext cx="504825" cy="2159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4" name="正方形/長方形 37">
            <a:extLst>
              <a:ext uri="{FF2B5EF4-FFF2-40B4-BE49-F238E27FC236}">
                <a16:creationId xmlns:a16="http://schemas.microsoft.com/office/drawing/2014/main" id="{7E3F46FD-C309-564D-DC3F-F0A4CC2FE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357563"/>
            <a:ext cx="714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Data</a:t>
            </a: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2B74180C-DC58-9D9C-4170-BA6505557388}"/>
              </a:ext>
            </a:extLst>
          </p:cNvPr>
          <p:cNvCxnSpPr>
            <a:cxnSpLocks/>
          </p:cNvCxnSpPr>
          <p:nvPr/>
        </p:nvCxnSpPr>
        <p:spPr>
          <a:xfrm>
            <a:off x="4427538" y="3933825"/>
            <a:ext cx="215900" cy="28733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6" name="正方形/長方形 40">
            <a:extLst>
              <a:ext uri="{FF2B5EF4-FFF2-40B4-BE49-F238E27FC236}">
                <a16:creationId xmlns:a16="http://schemas.microsoft.com/office/drawing/2014/main" id="{92D86394-D13B-9BB9-6EC1-413EB87BC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149725"/>
            <a:ext cx="641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PSD</a:t>
            </a: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EDCD5134-B834-F5CA-FBA2-FCD2F4E9A474}"/>
              </a:ext>
            </a:extLst>
          </p:cNvPr>
          <p:cNvCxnSpPr>
            <a:cxnSpLocks/>
          </p:cNvCxnSpPr>
          <p:nvPr/>
        </p:nvCxnSpPr>
        <p:spPr>
          <a:xfrm>
            <a:off x="3419475" y="4005263"/>
            <a:ext cx="504825" cy="50323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8" name="正方形/長方形 42">
            <a:extLst>
              <a:ext uri="{FF2B5EF4-FFF2-40B4-BE49-F238E27FC236}">
                <a16:creationId xmlns:a16="http://schemas.microsoft.com/office/drawing/2014/main" id="{4B67C4A3-E7F3-DBAA-9CB4-6930DBAA1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508500"/>
            <a:ext cx="1277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Obs. time</a:t>
            </a:r>
          </a:p>
        </p:txBody>
      </p:sp>
      <p:pic>
        <p:nvPicPr>
          <p:cNvPr id="32789" name="図 45" descr="%pptTeX&#10;\begin{document}&#10;\begin{align*}&#10; \Delta f &amp;\sim f_A v_{\rm DM}^2 \\&#10;  &amp;\sim 10^{-6} f&#10;\end{align*}&#10;\end{document}">
            <a:extLst>
              <a:ext uri="{FF2B5EF4-FFF2-40B4-BE49-F238E27FC236}">
                <a16:creationId xmlns:a16="http://schemas.microsoft.com/office/drawing/2014/main" id="{DF5CDB9B-F540-950C-26E6-B78ABE015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276475"/>
            <a:ext cx="1985963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0" name="正方形/長方形 17">
            <a:extLst>
              <a:ext uri="{FF2B5EF4-FFF2-40B4-BE49-F238E27FC236}">
                <a16:creationId xmlns:a16="http://schemas.microsoft.com/office/drawing/2014/main" id="{864B0B0B-DD7A-0A15-4FC1-605FB9045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188913"/>
            <a:ext cx="2160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ja-JP" sz="1200">
                <a:latin typeface="Meiryo UI" panose="020B0604030504040204" pitchFamily="50" charset="-128"/>
                <a:ea typeface="Meiryo UI" panose="020B0604030504040204" pitchFamily="50" charset="-128"/>
              </a:rPr>
              <a:t>E. Savalle+,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i-FI" altLang="ja-JP" sz="1200">
                <a:latin typeface="Meiryo UI" panose="020B0604030504040204" pitchFamily="50" charset="-128"/>
                <a:ea typeface="Meiryo UI" panose="020B0604030504040204" pitchFamily="50" charset="-128"/>
                <a:hlinkClick r:id="rId9"/>
              </a:rPr>
              <a:t>PRL 126, 051301 (2021)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2791" name="図 4" descr="%pptTeX&#10;\begin{document}&#10;\begin{align*}&#10; \omega_i = m_a \left( 1 + \frac{v_i^2}{2} \right)&#10;\end{align*}&#10;\end{document}">
            <a:extLst>
              <a:ext uri="{FF2B5EF4-FFF2-40B4-BE49-F238E27FC236}">
                <a16:creationId xmlns:a16="http://schemas.microsoft.com/office/drawing/2014/main" id="{81C6F243-2F04-A7E6-10BB-FD286F566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79538"/>
            <a:ext cx="284321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920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図 3" descr="ヒストグラム が含まれている画像&#10;&#10;自動的に生成された説明">
            <a:extLst>
              <a:ext uri="{FF2B5EF4-FFF2-40B4-BE49-F238E27FC236}">
                <a16:creationId xmlns:a16="http://schemas.microsoft.com/office/drawing/2014/main" id="{FE79559F-FE2A-7A30-202D-F79423F6F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189288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FC05AEE-4DBA-78D0-F94C-8EC4410F3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Stochastic Nature of DM Signal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796" name="コンテンツ プレースホルダ 2">
            <a:extLst>
              <a:ext uri="{FF2B5EF4-FFF2-40B4-BE49-F238E27FC236}">
                <a16:creationId xmlns:a16="http://schemas.microsoft.com/office/drawing/2014/main" id="{2A525862-5D93-6E8D-008D-1DFBF6709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400" dirty="0"/>
              <a:t>DM signal is from </a:t>
            </a:r>
            <a:r>
              <a:rPr lang="en-US" altLang="ja-JP" sz="2400" dirty="0">
                <a:solidFill>
                  <a:srgbClr val="FF0000"/>
                </a:solidFill>
              </a:rPr>
              <a:t>superposition</a:t>
            </a:r>
            <a:r>
              <a:rPr lang="en-US" altLang="ja-JP" sz="2400" dirty="0"/>
              <a:t> of </a:t>
            </a:r>
            <a:br>
              <a:rPr lang="en-US" altLang="ja-JP" sz="2400" dirty="0"/>
            </a:br>
            <a:r>
              <a:rPr lang="en-US" altLang="ja-JP" sz="2400" dirty="0"/>
              <a:t>many waves with various </a:t>
            </a:r>
            <a:br>
              <a:rPr lang="en-US" altLang="ja-JP" sz="2400" dirty="0"/>
            </a:br>
            <a:r>
              <a:rPr lang="en-US" altLang="ja-JP" sz="2400" dirty="0"/>
              <a:t>momentum, phase and polarization</a:t>
            </a:r>
          </a:p>
          <a:p>
            <a:pPr>
              <a:buClr>
                <a:schemeClr val="tx1"/>
              </a:buClr>
            </a:pPr>
            <a:r>
              <a:rPr lang="en-US" altLang="ja-JP" sz="2400" dirty="0"/>
              <a:t>The </a:t>
            </a:r>
            <a:r>
              <a:rPr lang="en-US" altLang="ja-JP" sz="2400" dirty="0">
                <a:solidFill>
                  <a:srgbClr val="FF0000"/>
                </a:solidFill>
              </a:rPr>
              <a:t>amplitude fluctuates</a:t>
            </a:r>
            <a:r>
              <a:rPr lang="en-US" altLang="ja-JP" sz="2400" dirty="0"/>
              <a:t> at</a:t>
            </a:r>
            <a:br>
              <a:rPr lang="en-US" altLang="ja-JP" sz="2400" dirty="0"/>
            </a:br>
            <a:r>
              <a:rPr lang="en-US" altLang="ja-JP" sz="2400" dirty="0"/>
              <a:t>the time scale of</a:t>
            </a:r>
          </a:p>
          <a:p>
            <a:pPr>
              <a:buClr>
                <a:schemeClr val="tx1"/>
              </a:buClr>
            </a:pPr>
            <a:endParaRPr lang="en-US" altLang="ja-JP" sz="2400" dirty="0"/>
          </a:p>
          <a:p>
            <a:pPr>
              <a:buClr>
                <a:schemeClr val="tx1"/>
              </a:buClr>
            </a:pPr>
            <a:r>
              <a:rPr lang="en-US" altLang="ja-JP" sz="2400" dirty="0"/>
              <a:t>At low frequencies,</a:t>
            </a:r>
            <a:br>
              <a:rPr lang="en-US" altLang="ja-JP" sz="2400" dirty="0"/>
            </a:br>
            <a:r>
              <a:rPr lang="en-US" altLang="ja-JP" sz="2400" dirty="0"/>
              <a:t>DM signal </a:t>
            </a:r>
            <a:r>
              <a:rPr lang="en-US" altLang="ja-JP" sz="2400" dirty="0">
                <a:solidFill>
                  <a:srgbClr val="FF0000"/>
                </a:solidFill>
              </a:rPr>
              <a:t>could be</a:t>
            </a:r>
            <a:br>
              <a:rPr lang="en-US" altLang="ja-JP" sz="2400" dirty="0">
                <a:solidFill>
                  <a:srgbClr val="FF0000"/>
                </a:solidFill>
              </a:rPr>
            </a:br>
            <a:r>
              <a:rPr lang="en-US" altLang="ja-JP" sz="2400" dirty="0">
                <a:solidFill>
                  <a:srgbClr val="FF0000"/>
                </a:solidFill>
              </a:rPr>
              <a:t>too small by chance </a:t>
            </a:r>
            <a:r>
              <a:rPr lang="en-US" altLang="ja-JP" sz="2400" dirty="0"/>
              <a:t>and</a:t>
            </a:r>
            <a:br>
              <a:rPr lang="en-US" altLang="ja-JP" sz="2400" dirty="0"/>
            </a:br>
            <a:r>
              <a:rPr lang="en-US" altLang="ja-JP" sz="2400" dirty="0"/>
              <a:t>elude detection</a:t>
            </a:r>
          </a:p>
          <a:p>
            <a:pPr>
              <a:buClr>
                <a:schemeClr val="tx1"/>
              </a:buClr>
            </a:pPr>
            <a:r>
              <a:rPr lang="en-US" altLang="ja-JP" sz="2400" dirty="0"/>
              <a:t>Method to </a:t>
            </a:r>
            <a:r>
              <a:rPr lang="en-US" altLang="ja-JP" sz="2400" dirty="0">
                <a:solidFill>
                  <a:srgbClr val="FF0000"/>
                </a:solidFill>
              </a:rPr>
              <a:t>calculate </a:t>
            </a:r>
            <a:br>
              <a:rPr lang="en-US" altLang="ja-JP" sz="2400" dirty="0">
                <a:solidFill>
                  <a:srgbClr val="FF0000"/>
                </a:solidFill>
              </a:rPr>
            </a:br>
            <a:r>
              <a:rPr lang="en-US" altLang="ja-JP" sz="2400" dirty="0">
                <a:solidFill>
                  <a:srgbClr val="FF0000"/>
                </a:solidFill>
              </a:rPr>
              <a:t>upper limit</a:t>
            </a:r>
            <a:r>
              <a:rPr lang="en-US" altLang="ja-JP" sz="2400" dirty="0"/>
              <a:t> taking into </a:t>
            </a:r>
            <a:br>
              <a:rPr lang="en-US" altLang="ja-JP" sz="2400" dirty="0"/>
            </a:br>
            <a:r>
              <a:rPr lang="en-US" altLang="ja-JP" sz="2400" dirty="0"/>
              <a:t>account this </a:t>
            </a:r>
            <a:r>
              <a:rPr lang="en-US" altLang="ja-JP" sz="2400" dirty="0">
                <a:solidFill>
                  <a:srgbClr val="FF0000"/>
                </a:solidFill>
              </a:rPr>
              <a:t>stochasticity</a:t>
            </a:r>
            <a:br>
              <a:rPr lang="en-US" altLang="ja-JP" sz="2400" dirty="0"/>
            </a:br>
            <a:r>
              <a:rPr lang="en-US" altLang="ja-JP" sz="2400" dirty="0"/>
              <a:t>developed</a:t>
            </a:r>
          </a:p>
        </p:txBody>
      </p:sp>
      <p:sp>
        <p:nvSpPr>
          <p:cNvPr id="33797" name="スライド番号プレースホルダ 3">
            <a:extLst>
              <a:ext uri="{FF2B5EF4-FFF2-40B4-BE49-F238E27FC236}">
                <a16:creationId xmlns:a16="http://schemas.microsoft.com/office/drawing/2014/main" id="{61CDABEA-4C2E-CDB5-76A3-F975B5455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36A529-CA1F-4364-8D05-B4C5651536DE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33798" name="正方形/長方形 17">
            <a:extLst>
              <a:ext uri="{FF2B5EF4-FFF2-40B4-BE49-F238E27FC236}">
                <a16:creationId xmlns:a16="http://schemas.microsoft.com/office/drawing/2014/main" id="{597F46AE-43C2-2806-8A7C-99650079E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144" y="1124744"/>
            <a:ext cx="3168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H. Nakatsuka+,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PRD </a:t>
            </a:r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108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, 092010 (2023)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799" name="正方形/長方形 17">
            <a:extLst>
              <a:ext uri="{FF2B5EF4-FFF2-40B4-BE49-F238E27FC236}">
                <a16:creationId xmlns:a16="http://schemas.microsoft.com/office/drawing/2014/main" id="{058F0B83-CDFC-1BE7-4EAD-751D1E34F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292600"/>
            <a:ext cx="33115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FF74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Stochastic upper limit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FF74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(from mock data)</a:t>
            </a:r>
          </a:p>
        </p:txBody>
      </p:sp>
      <p:sp>
        <p:nvSpPr>
          <p:cNvPr id="33800" name="正方形/長方形 17">
            <a:extLst>
              <a:ext uri="{FF2B5EF4-FFF2-40B4-BE49-F238E27FC236}">
                <a16:creationId xmlns:a16="http://schemas.microsoft.com/office/drawing/2014/main" id="{FECE26D3-09EA-054A-F4E9-FF635FC0D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229225"/>
            <a:ext cx="3313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1F77B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Deterministic upper limit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71136069-8D46-334B-F111-75625B483061}"/>
              </a:ext>
            </a:extLst>
          </p:cNvPr>
          <p:cNvCxnSpPr>
            <a:cxnSpLocks/>
          </p:cNvCxnSpPr>
          <p:nvPr/>
        </p:nvCxnSpPr>
        <p:spPr>
          <a:xfrm flipV="1">
            <a:off x="5148263" y="5516563"/>
            <a:ext cx="647700" cy="28892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2" name="図 3">
            <a:extLst>
              <a:ext uri="{FF2B5EF4-FFF2-40B4-BE49-F238E27FC236}">
                <a16:creationId xmlns:a16="http://schemas.microsoft.com/office/drawing/2014/main" id="{2D5EBA4F-3416-C106-15F4-66DC9FE40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1700213"/>
            <a:ext cx="335756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図 3" descr="%pptTeX&#10;\begin{document}&#10;\begin{align*}&#10; \tau = 2 \pi / (m_a v_{\rm DM}^2)&#10;\end{align*}&#10;\end{document}">
            <a:extLst>
              <a:ext uri="{FF2B5EF4-FFF2-40B4-BE49-F238E27FC236}">
                <a16:creationId xmlns:a16="http://schemas.microsoft.com/office/drawing/2014/main" id="{401F4753-7504-29E9-3625-61804A5D5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997200"/>
            <a:ext cx="25987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954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楕円 13">
            <a:extLst>
              <a:ext uri="{FF2B5EF4-FFF2-40B4-BE49-F238E27FC236}">
                <a16:creationId xmlns:a16="http://schemas.microsoft.com/office/drawing/2014/main" id="{20EC4CFA-C213-CB20-485B-BA51474175E4}"/>
              </a:ext>
            </a:extLst>
          </p:cNvPr>
          <p:cNvSpPr/>
          <p:nvPr/>
        </p:nvSpPr>
        <p:spPr>
          <a:xfrm>
            <a:off x="4716463" y="4437063"/>
            <a:ext cx="2232025" cy="21605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61443" name="図 7">
            <a:extLst>
              <a:ext uri="{FF2B5EF4-FFF2-40B4-BE49-F238E27FC236}">
                <a16:creationId xmlns:a16="http://schemas.microsoft.com/office/drawing/2014/main" id="{4BA6C289-31E0-AF85-9C9F-11D34567CE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797425"/>
            <a:ext cx="2616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コンテンツ プレースホルダ 2">
            <a:extLst>
              <a:ext uri="{FF2B5EF4-FFF2-40B4-BE49-F238E27FC236}">
                <a16:creationId xmlns:a16="http://schemas.microsoft.com/office/drawing/2014/main" id="{CB7829F7-88CE-3A78-F6E6-6A3C2837D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519363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400"/>
              <a:t>SNR grows with </a:t>
            </a:r>
            <a:r>
              <a:rPr lang="ja-JP" altLang="en-US" sz="2400"/>
              <a:t>√</a:t>
            </a:r>
            <a:r>
              <a:rPr lang="en-US" altLang="ja-JP" sz="2400"/>
              <a:t>Tobs</a:t>
            </a:r>
            <a:r>
              <a:rPr lang="ja-JP" altLang="en-US" sz="2400"/>
              <a:t> </a:t>
            </a:r>
            <a:r>
              <a:rPr lang="en-US" altLang="ja-JP" sz="2400"/>
              <a:t>if integration time is shorter than coherence time</a:t>
            </a:r>
          </a:p>
          <a:p>
            <a:pPr>
              <a:buClr>
                <a:schemeClr val="tx1"/>
              </a:buClr>
            </a:pPr>
            <a:r>
              <a:rPr lang="en-US" altLang="ja-JP" sz="2400"/>
              <a:t>SNR grows with (Tobs)</a:t>
            </a:r>
            <a:r>
              <a:rPr lang="en-US" altLang="ja-JP" sz="2400" baseline="30000"/>
              <a:t>1/4</a:t>
            </a:r>
            <a:r>
              <a:rPr lang="en-US" altLang="ja-JP" sz="2400"/>
              <a:t> if integration time is longer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2E7EA99-655A-D5E1-755C-4A60A343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Coherence Time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46" name="スライド番号プレースホルダ 3">
            <a:extLst>
              <a:ext uri="{FF2B5EF4-FFF2-40B4-BE49-F238E27FC236}">
                <a16:creationId xmlns:a16="http://schemas.microsoft.com/office/drawing/2014/main" id="{899DF08E-29D0-0B03-EC2D-6A487BA3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6F87CD-A2C3-49C9-8B5F-8F651940C1B3}" type="slidenum">
              <a:rPr lang="ja-JP" altLang="en-US" sz="1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ja-JP" altLang="en-US" sz="1800">
              <a:solidFill>
                <a:srgbClr val="898989"/>
              </a:solidFill>
            </a:endParaRPr>
          </a:p>
        </p:txBody>
      </p:sp>
      <p:pic>
        <p:nvPicPr>
          <p:cNvPr id="61447" name="図 6" descr="%pptTeX&#10;\usepackage{amsmath,amssymb}&#10;\begin{document}&#10;\begin{equation*}&#10;\text{SNR} = &#10;  \begin{cases}&#10;    \displaystyle{\frac{\sqrt{T_\text{obs}}}{2\sqrt{S_\text{noise}(f)}}\frac{{\delta c}}{c}}&#10;    &amp; (T_\text{obs} \lesssim \tau) \\&#10;    \displaystyle{\frac{(T_\text{obs} \tau)^{1/4}}{2\sqrt{S_\text{noise}(f)}}\frac{{\delta c}}{c}}&#10;    &amp; (T_\text{obs} \gtrsim \tau)&#10;  \end{cases}&#10;\end{equation*}&#10;\end{document}">
            <a:extLst>
              <a:ext uri="{FF2B5EF4-FFF2-40B4-BE49-F238E27FC236}">
                <a16:creationId xmlns:a16="http://schemas.microsoft.com/office/drawing/2014/main" id="{290D8CB8-994A-DDE6-9848-475F51F34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2276475"/>
            <a:ext cx="49434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楕円 15">
            <a:extLst>
              <a:ext uri="{FF2B5EF4-FFF2-40B4-BE49-F238E27FC236}">
                <a16:creationId xmlns:a16="http://schemas.microsoft.com/office/drawing/2014/main" id="{C6ED3C9F-7B65-CFF5-7243-D2DE0E98DDD8}"/>
              </a:ext>
            </a:extLst>
          </p:cNvPr>
          <p:cNvSpPr/>
          <p:nvPr/>
        </p:nvSpPr>
        <p:spPr>
          <a:xfrm>
            <a:off x="2484438" y="4292600"/>
            <a:ext cx="2232025" cy="21605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C716A395-B0AE-E487-131B-72714DB0D4D2}"/>
              </a:ext>
            </a:extLst>
          </p:cNvPr>
          <p:cNvSpPr/>
          <p:nvPr/>
        </p:nvSpPr>
        <p:spPr>
          <a:xfrm>
            <a:off x="250825" y="4149725"/>
            <a:ext cx="2233613" cy="2159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24525AE8-FE7A-0AF4-9BD9-C47EA1CCABFD}"/>
              </a:ext>
            </a:extLst>
          </p:cNvPr>
          <p:cNvCxnSpPr/>
          <p:nvPr/>
        </p:nvCxnSpPr>
        <p:spPr>
          <a:xfrm>
            <a:off x="250825" y="4941888"/>
            <a:ext cx="6265863" cy="431800"/>
          </a:xfrm>
          <a:prstGeom prst="straightConnector1">
            <a:avLst/>
          </a:prstGeom>
          <a:ln w="25400">
            <a:solidFill>
              <a:srgbClr val="00B0F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A987F071-40DC-643E-AD76-B00D855C6DE3}"/>
              </a:ext>
            </a:extLst>
          </p:cNvPr>
          <p:cNvCxnSpPr/>
          <p:nvPr/>
        </p:nvCxnSpPr>
        <p:spPr>
          <a:xfrm>
            <a:off x="250825" y="4437063"/>
            <a:ext cx="6265863" cy="431800"/>
          </a:xfrm>
          <a:prstGeom prst="straightConnector1">
            <a:avLst/>
          </a:prstGeom>
          <a:ln w="25400">
            <a:solidFill>
              <a:srgbClr val="00B0F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AA6A671-001C-A3E7-0492-5AEA479F9101}"/>
              </a:ext>
            </a:extLst>
          </p:cNvPr>
          <p:cNvCxnSpPr/>
          <p:nvPr/>
        </p:nvCxnSpPr>
        <p:spPr>
          <a:xfrm>
            <a:off x="250825" y="5445125"/>
            <a:ext cx="6265863" cy="431800"/>
          </a:xfrm>
          <a:prstGeom prst="straightConnector1">
            <a:avLst/>
          </a:prstGeom>
          <a:ln w="25400">
            <a:solidFill>
              <a:srgbClr val="00B0F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7C61EA18-6394-EB8C-365E-40D944F79D09}"/>
              </a:ext>
            </a:extLst>
          </p:cNvPr>
          <p:cNvCxnSpPr/>
          <p:nvPr/>
        </p:nvCxnSpPr>
        <p:spPr>
          <a:xfrm>
            <a:off x="250825" y="5949950"/>
            <a:ext cx="6265863" cy="431800"/>
          </a:xfrm>
          <a:prstGeom prst="straightConnector1">
            <a:avLst/>
          </a:prstGeom>
          <a:ln w="25400">
            <a:solidFill>
              <a:srgbClr val="00B0F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1EA953D0-C2D8-EC23-AE50-C0896437FC1D}"/>
              </a:ext>
            </a:extLst>
          </p:cNvPr>
          <p:cNvCxnSpPr/>
          <p:nvPr/>
        </p:nvCxnSpPr>
        <p:spPr>
          <a:xfrm>
            <a:off x="250825" y="3933825"/>
            <a:ext cx="6265863" cy="431800"/>
          </a:xfrm>
          <a:prstGeom prst="straightConnector1">
            <a:avLst/>
          </a:prstGeom>
          <a:ln w="25400">
            <a:solidFill>
              <a:srgbClr val="00B0F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55ED0DD1-74AA-3021-5BFA-760A9D818758}"/>
              </a:ext>
            </a:extLst>
          </p:cNvPr>
          <p:cNvSpPr/>
          <p:nvPr/>
        </p:nvSpPr>
        <p:spPr>
          <a:xfrm rot="227608">
            <a:off x="263525" y="3556000"/>
            <a:ext cx="1651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 err="1">
                <a:solidFill>
                  <a:srgbClr val="00B0F0"/>
                </a:solidFill>
                <a:latin typeface="+mn-lt"/>
              </a:rPr>
              <a:t>axion</a:t>
            </a:r>
            <a:r>
              <a:rPr lang="en-US" altLang="ja-JP" sz="2000" dirty="0">
                <a:solidFill>
                  <a:srgbClr val="00B0F0"/>
                </a:solidFill>
                <a:latin typeface="+mn-lt"/>
              </a:rPr>
              <a:t> wind</a:t>
            </a:r>
            <a:endParaRPr lang="ja-JP" altLang="en-US" sz="20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61456" name="図 43" descr="%pptTeX&#10;\begin{document}&#10;\begin{align*}&#10; \tau \simeq \text{1 year} \left( \frac{10^{-16} \text{ eV}}{m_a} \right)&#10;\end{align*}&#10;\end{document}">
            <a:extLst>
              <a:ext uri="{FF2B5EF4-FFF2-40B4-BE49-F238E27FC236}">
                <a16:creationId xmlns:a16="http://schemas.microsoft.com/office/drawing/2014/main" id="{48B027AC-3DC5-E387-B9CB-D5761B47A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500438"/>
            <a:ext cx="24765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340D22B5-599F-55CD-3F07-4807E795D4F1}"/>
              </a:ext>
            </a:extLst>
          </p:cNvPr>
          <p:cNvCxnSpPr/>
          <p:nvPr/>
        </p:nvCxnSpPr>
        <p:spPr>
          <a:xfrm>
            <a:off x="323850" y="6453188"/>
            <a:ext cx="2087563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D7EBA5A3-812E-E85C-B2E9-B6E4693E189A}"/>
              </a:ext>
            </a:extLst>
          </p:cNvPr>
          <p:cNvSpPr/>
          <p:nvPr/>
        </p:nvSpPr>
        <p:spPr>
          <a:xfrm>
            <a:off x="0" y="6473825"/>
            <a:ext cx="59769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lt"/>
              </a:rPr>
              <a:t>de Broglie wavelength (coherent within this region)</a:t>
            </a:r>
            <a:endParaRPr lang="ja-JP" altLang="en-US" sz="2000" dirty="0"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AAC568-1755-C263-1E03-09AD972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-Mass-Coherence Time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67" name="スライド番号プレースホルダ 3">
            <a:extLst>
              <a:ext uri="{FF2B5EF4-FFF2-40B4-BE49-F238E27FC236}">
                <a16:creationId xmlns:a16="http://schemas.microsoft.com/office/drawing/2014/main" id="{AE537C6C-DD38-EF80-0600-2662CF0C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5D1EAD-F5DB-43C3-8169-68820ACBC6DD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744C326B-5A51-704F-A3F8-13546E32BDCB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1397000"/>
          <a:ext cx="8642352" cy="286543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0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8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/>
                        <a:t>Frequency</a:t>
                      </a:r>
                      <a:endParaRPr kumimoji="1" lang="ja-JP" altLang="en-US" sz="1800" b="1" dirty="0"/>
                    </a:p>
                  </a:txBody>
                  <a:tcPr marL="91455" marR="9145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/>
                        <a:t>Mass</a:t>
                      </a:r>
                      <a:endParaRPr kumimoji="1" lang="ja-JP" altLang="en-US" sz="1800" b="1" dirty="0"/>
                    </a:p>
                  </a:txBody>
                  <a:tcPr marL="91455" marR="9145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/>
                        <a:t>Coherent Time</a:t>
                      </a:r>
                      <a:endParaRPr kumimoji="1" lang="ja-JP" altLang="en-US" sz="1800" b="1" dirty="0"/>
                    </a:p>
                  </a:txBody>
                  <a:tcPr marL="91455" marR="9145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/>
                        <a:t>Coherent Length</a:t>
                      </a:r>
                      <a:endParaRPr kumimoji="1" lang="ja-JP" altLang="en-US" sz="1800" b="1" dirty="0"/>
                    </a:p>
                  </a:txBody>
                  <a:tcPr marL="91455" marR="9145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0.1 Hz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4.1e-16 eV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0.32 year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3e12 m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5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 Hz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4.1e-15</a:t>
                      </a:r>
                      <a:r>
                        <a:rPr kumimoji="1" lang="en-US" altLang="ja-JP" sz="1800" baseline="0" dirty="0"/>
                        <a:t> eV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1e6 sec</a:t>
                      </a:r>
                    </a:p>
                    <a:p>
                      <a:pPr algn="r"/>
                      <a:r>
                        <a:rPr kumimoji="1" lang="en-US" altLang="ja-JP" sz="1800" dirty="0"/>
                        <a:t>12</a:t>
                      </a:r>
                      <a:r>
                        <a:rPr kumimoji="1" lang="en-US" altLang="ja-JP" sz="1800" baseline="0" dirty="0"/>
                        <a:t> days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3e11 m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10 Hz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/>
                        <a:t>4.1e-14</a:t>
                      </a:r>
                      <a:r>
                        <a:rPr kumimoji="1" lang="en-US" altLang="ja-JP" sz="1800" baseline="0" dirty="0"/>
                        <a:t> eV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1.2</a:t>
                      </a:r>
                      <a:r>
                        <a:rPr kumimoji="1" lang="en-US" altLang="ja-JP" sz="1800" baseline="0" dirty="0"/>
                        <a:t> days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3e10 m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100 Hz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/>
                        <a:t>4.1e-13</a:t>
                      </a:r>
                      <a:r>
                        <a:rPr kumimoji="1" lang="en-US" altLang="ja-JP" sz="1800" baseline="0" dirty="0"/>
                        <a:t> eV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2.8 hours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3e9 m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1000 Hz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/>
                        <a:t>4.1e-12</a:t>
                      </a:r>
                      <a:r>
                        <a:rPr kumimoji="1" lang="en-US" altLang="ja-JP" sz="1800" baseline="0" dirty="0"/>
                        <a:t> eV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17</a:t>
                      </a:r>
                      <a:r>
                        <a:rPr kumimoji="1" lang="en-US" altLang="ja-JP" sz="1800" baseline="0" dirty="0"/>
                        <a:t> minutes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3e8 m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10000 Hz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/>
                        <a:t>4.1e-11</a:t>
                      </a:r>
                      <a:r>
                        <a:rPr kumimoji="1" lang="en-US" altLang="ja-JP" sz="1800" baseline="0" dirty="0"/>
                        <a:t> eV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1.7 minutes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3e7 m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図 2">
            <a:extLst>
              <a:ext uri="{FF2B5EF4-FFF2-40B4-BE49-F238E27FC236}">
                <a16:creationId xmlns:a16="http://schemas.microsoft.com/office/drawing/2014/main" id="{4790C05D-77F4-933A-3E06-908BE7A9A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7034213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699D614-C681-37E0-0A8D-BAB34F5C4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Design Sensitivity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0" name="スライド番号プレースホルダ 3">
            <a:extLst>
              <a:ext uri="{FF2B5EF4-FFF2-40B4-BE49-F238E27FC236}">
                <a16:creationId xmlns:a16="http://schemas.microsoft.com/office/drawing/2014/main" id="{5A848A91-2376-8A01-B2E7-38603481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4770BC-9F12-4019-8CF1-228E07E64CC8}" type="slidenum">
              <a:rPr lang="ja-JP" altLang="en-US" sz="18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ja-JP" altLang="en-US" sz="1800">
              <a:solidFill>
                <a:srgbClr val="898989"/>
              </a:solidFill>
            </a:endParaRPr>
          </a:p>
        </p:txBody>
      </p:sp>
      <p:sp>
        <p:nvSpPr>
          <p:cNvPr id="9221" name="コンテンツ プレースホルダ 4">
            <a:extLst>
              <a:ext uri="{FF2B5EF4-FFF2-40B4-BE49-F238E27FC236}">
                <a16:creationId xmlns:a16="http://schemas.microsoft.com/office/drawing/2014/main" id="{884176E9-21DC-67E7-7A7D-05ABFE7D2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981075"/>
            <a:ext cx="8675687" cy="302418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Not good at low freq. because of </a:t>
            </a:r>
            <a:r>
              <a:rPr lang="en-US" altLang="ja-JP" sz="2800">
                <a:solidFill>
                  <a:srgbClr val="FF0000"/>
                </a:solidFill>
              </a:rPr>
              <a:t>thick and short</a:t>
            </a:r>
            <a:r>
              <a:rPr lang="en-US" altLang="ja-JP" sz="2800"/>
              <a:t> fiber </a:t>
            </a:r>
            <a:r>
              <a:rPr lang="en-US" altLang="ja-JP" sz="2000"/>
              <a:t>(35 cm, φ1.6 mm)</a:t>
            </a:r>
            <a:r>
              <a:rPr lang="en-US" altLang="ja-JP" sz="2800"/>
              <a:t> to extract heat, and </a:t>
            </a:r>
            <a:r>
              <a:rPr lang="en-US" altLang="ja-JP" sz="2800">
                <a:solidFill>
                  <a:srgbClr val="FF0000"/>
                </a:solidFill>
              </a:rPr>
              <a:t>lower mass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A891236-F136-F473-5264-802FA7FB4CCD}"/>
              </a:ext>
            </a:extLst>
          </p:cNvPr>
          <p:cNvSpPr/>
          <p:nvPr/>
        </p:nvSpPr>
        <p:spPr>
          <a:xfrm>
            <a:off x="5795963" y="4941888"/>
            <a:ext cx="1150937" cy="1079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sz="2800" b="1" dirty="0" err="1">
                <a:solidFill>
                  <a:srgbClr val="C40CC4"/>
                </a:solidFill>
                <a:ea typeface="メイリオ" panose="020B0604030504040204" pitchFamily="50" charset="-128"/>
                <a:cs typeface="Meiryo UI" pitchFamily="50" charset="-128"/>
              </a:rPr>
              <a:t>aLIGO</a:t>
            </a:r>
            <a:endParaRPr lang="en-US" altLang="ja-JP" sz="2800" b="1" dirty="0">
              <a:solidFill>
                <a:srgbClr val="C40CC4"/>
              </a:solidFill>
              <a:ea typeface="メイリオ" panose="020B0604030504040204" pitchFamily="50" charset="-128"/>
              <a:cs typeface="Meiryo UI" pitchFamily="50" charset="-128"/>
            </a:endParaRPr>
          </a:p>
          <a:p>
            <a:pPr>
              <a:defRPr/>
            </a:pPr>
            <a:r>
              <a:rPr lang="en-US" altLang="ja-JP" sz="2800" b="1" dirty="0">
                <a:solidFill>
                  <a:srgbClr val="C40CC4"/>
                </a:solidFill>
                <a:ea typeface="メイリオ" panose="020B0604030504040204" pitchFamily="50" charset="-128"/>
                <a:cs typeface="Meiryo UI" pitchFamily="50" charset="-128"/>
              </a:rPr>
              <a:t>40 kg</a:t>
            </a:r>
          </a:p>
          <a:p>
            <a:pPr>
              <a:defRPr/>
            </a:pPr>
            <a:r>
              <a:rPr lang="en-US" altLang="ja-JP" sz="2800" b="1" dirty="0">
                <a:solidFill>
                  <a:srgbClr val="C40CC4"/>
                </a:solidFill>
                <a:ea typeface="メイリオ" panose="020B0604030504040204" pitchFamily="50" charset="-128"/>
                <a:cs typeface="Meiryo UI" pitchFamily="50" charset="-128"/>
              </a:rPr>
              <a:t>4 km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82C8083-527A-C610-61E3-4F89A7A5739A}"/>
              </a:ext>
            </a:extLst>
          </p:cNvPr>
          <p:cNvSpPr/>
          <p:nvPr/>
        </p:nvSpPr>
        <p:spPr>
          <a:xfrm>
            <a:off x="1835150" y="4652963"/>
            <a:ext cx="1008063" cy="8651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sz="2800" b="1" dirty="0" err="1">
                <a:solidFill>
                  <a:srgbClr val="00BFBF"/>
                </a:solidFill>
                <a:ea typeface="メイリオ" panose="020B0604030504040204" pitchFamily="50" charset="-128"/>
                <a:cs typeface="Meiryo UI" pitchFamily="50" charset="-128"/>
              </a:rPr>
              <a:t>AdV</a:t>
            </a:r>
            <a:endParaRPr lang="en-US" altLang="ja-JP" sz="2800" b="1" dirty="0">
              <a:solidFill>
                <a:srgbClr val="00BFBF"/>
              </a:solidFill>
              <a:ea typeface="メイリオ" panose="020B0604030504040204" pitchFamily="50" charset="-128"/>
              <a:cs typeface="Meiryo UI" pitchFamily="50" charset="-128"/>
            </a:endParaRPr>
          </a:p>
          <a:p>
            <a:pPr>
              <a:defRPr/>
            </a:pPr>
            <a:r>
              <a:rPr lang="en-US" altLang="ja-JP" sz="2800" b="1" dirty="0">
                <a:solidFill>
                  <a:srgbClr val="00BFBF"/>
                </a:solidFill>
                <a:ea typeface="メイリオ" panose="020B0604030504040204" pitchFamily="50" charset="-128"/>
                <a:cs typeface="Meiryo UI" pitchFamily="50" charset="-128"/>
              </a:rPr>
              <a:t>42 kg</a:t>
            </a:r>
          </a:p>
          <a:p>
            <a:pPr>
              <a:defRPr/>
            </a:pPr>
            <a:r>
              <a:rPr lang="en-US" altLang="ja-JP" sz="2800" b="1" dirty="0">
                <a:solidFill>
                  <a:srgbClr val="00BFBF"/>
                </a:solidFill>
                <a:ea typeface="メイリオ" panose="020B0604030504040204" pitchFamily="50" charset="-128"/>
                <a:cs typeface="Meiryo UI" pitchFamily="50" charset="-128"/>
              </a:rPr>
              <a:t>3 km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DC1869C-F42A-1F95-E0FF-6BDED2593A22}"/>
              </a:ext>
            </a:extLst>
          </p:cNvPr>
          <p:cNvSpPr/>
          <p:nvPr/>
        </p:nvSpPr>
        <p:spPr>
          <a:xfrm>
            <a:off x="4859338" y="3284538"/>
            <a:ext cx="1368425" cy="10810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sz="2800" b="1" dirty="0">
                <a:solidFill>
                  <a:srgbClr val="808080"/>
                </a:solidFill>
                <a:ea typeface="メイリオ" panose="020B0604030504040204" pitchFamily="50" charset="-128"/>
                <a:cs typeface="Meiryo UI" pitchFamily="50" charset="-128"/>
              </a:rPr>
              <a:t>KAGRA</a:t>
            </a:r>
          </a:p>
          <a:p>
            <a:pPr>
              <a:defRPr/>
            </a:pPr>
            <a:r>
              <a:rPr lang="en-US" altLang="ja-JP" sz="2800" b="1" dirty="0">
                <a:solidFill>
                  <a:srgbClr val="808080"/>
                </a:solidFill>
                <a:ea typeface="メイリオ" panose="020B0604030504040204" pitchFamily="50" charset="-128"/>
                <a:cs typeface="Meiryo UI" pitchFamily="50" charset="-128"/>
              </a:rPr>
              <a:t>23 kg</a:t>
            </a:r>
          </a:p>
          <a:p>
            <a:pPr>
              <a:defRPr/>
            </a:pPr>
            <a:r>
              <a:rPr lang="en-US" altLang="ja-JP" sz="2800" b="1" dirty="0">
                <a:solidFill>
                  <a:srgbClr val="808080"/>
                </a:solidFill>
                <a:ea typeface="メイリオ" panose="020B0604030504040204" pitchFamily="50" charset="-128"/>
                <a:cs typeface="Meiryo UI" pitchFamily="50" charset="-128"/>
              </a:rPr>
              <a:t>3 km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B0DA44B-BB79-CD2B-9453-6C875981876B}"/>
              </a:ext>
            </a:extLst>
          </p:cNvPr>
          <p:cNvSpPr/>
          <p:nvPr/>
        </p:nvSpPr>
        <p:spPr>
          <a:xfrm>
            <a:off x="7308850" y="2565400"/>
            <a:ext cx="1835150" cy="180022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sz="2400" dirty="0">
                <a:solidFill>
                  <a:schemeClr val="tx1"/>
                </a:solidFill>
                <a:ea typeface="メイリオ" panose="020B0604030504040204" pitchFamily="50" charset="-128"/>
                <a:cs typeface="Meiryo UI" pitchFamily="50" charset="-128"/>
              </a:rPr>
              <a:t>23 kg was</a:t>
            </a:r>
            <a:br>
              <a:rPr lang="en-US" altLang="ja-JP" sz="2400" dirty="0">
                <a:solidFill>
                  <a:schemeClr val="tx1"/>
                </a:solidFill>
                <a:ea typeface="メイリオ" panose="020B0604030504040204" pitchFamily="50" charset="-128"/>
                <a:cs typeface="Meiryo UI" pitchFamily="50" charset="-128"/>
              </a:rPr>
            </a:br>
            <a:r>
              <a:rPr lang="en-US" altLang="ja-JP" sz="2400" dirty="0">
                <a:solidFill>
                  <a:schemeClr val="tx1"/>
                </a:solidFill>
                <a:ea typeface="メイリオ" panose="020B0604030504040204" pitchFamily="50" charset="-128"/>
                <a:cs typeface="Meiryo UI" pitchFamily="50" charset="-128"/>
              </a:rPr>
              <a:t>the largest available sapphire mirror</a:t>
            </a:r>
          </a:p>
        </p:txBody>
      </p:sp>
      <p:pic>
        <p:nvPicPr>
          <p:cNvPr id="9226" name="図 171">
            <a:extLst>
              <a:ext uri="{FF2B5EF4-FFF2-40B4-BE49-F238E27FC236}">
                <a16:creationId xmlns:a16="http://schemas.microsoft.com/office/drawing/2014/main" id="{F4E0FED0-F940-7DDB-D6E5-78C22FFC1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4365625"/>
            <a:ext cx="2185987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48BDDB-37AC-B7C4-CF32-277BFB1D3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(Roughly) Current Sensitivity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59" name="スライド番号プレースホルダ 3">
            <a:extLst>
              <a:ext uri="{FF2B5EF4-FFF2-40B4-BE49-F238E27FC236}">
                <a16:creationId xmlns:a16="http://schemas.microsoft.com/office/drawing/2014/main" id="{9084708F-C8D7-BD57-2F61-CA6EAFEE6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15C941-A6FE-434F-846B-24A5A2749498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19460" name="コンテンツ プレースホルダ 2">
            <a:extLst>
              <a:ext uri="{FF2B5EF4-FFF2-40B4-BE49-F238E27FC236}">
                <a16:creationId xmlns:a16="http://schemas.microsoft.com/office/drawing/2014/main" id="{BBAD34F7-DA0A-48B1-0C19-E1E222349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15113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Smaller the better in y-axis</a:t>
            </a:r>
          </a:p>
        </p:txBody>
      </p:sp>
      <p:pic>
        <p:nvPicPr>
          <p:cNvPr id="19461" name="図 4" descr="グラフ, ヒストグラム&#10;&#10;自動的に生成された説明">
            <a:extLst>
              <a:ext uri="{FF2B5EF4-FFF2-40B4-BE49-F238E27FC236}">
                <a16:creationId xmlns:a16="http://schemas.microsoft.com/office/drawing/2014/main" id="{68E6FE24-A7D0-2009-CDED-9E4650E1B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385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2">
            <a:extLst>
              <a:ext uri="{FF2B5EF4-FFF2-40B4-BE49-F238E27FC236}">
                <a16:creationId xmlns:a16="http://schemas.microsoft.com/office/drawing/2014/main" id="{ACCC3932-195F-37FE-CF2B-9BADA4E80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092825"/>
            <a:ext cx="8569325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600" dirty="0">
                <a:latin typeface="+mj-lt"/>
                <a:ea typeface="ＭＳ Ｐゴシック" panose="020B0600070205080204" pitchFamily="50" charset="-128"/>
              </a:rPr>
              <a:t>NOTE: Not the latest. Taken when 5 detectors are locked simultaneously on June 1, 2023</a:t>
            </a:r>
            <a:endParaRPr lang="ja-JP" altLang="en-US" sz="1600" dirty="0">
              <a:latin typeface="+mj-lt"/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2">
            <a:extLst>
              <a:ext uri="{FF2B5EF4-FFF2-40B4-BE49-F238E27FC236}">
                <a16:creationId xmlns:a16="http://schemas.microsoft.com/office/drawing/2014/main" id="{1F39B4DB-E299-1F1D-23F5-D08FCCD76DD6}"/>
              </a:ext>
            </a:extLst>
          </p:cNvPr>
          <p:cNvSpPr>
            <a:spLocks noChangeArrowheads="1"/>
          </p:cNvSpPr>
          <p:nvPr/>
        </p:nvSpPr>
        <p:spPr bwMode="auto">
          <a:xfrm rot="676724">
            <a:off x="1852613" y="4960938"/>
            <a:ext cx="20161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>
                <a:solidFill>
                  <a:srgbClr val="4BA6FF"/>
                </a:solidFill>
                <a:latin typeface="+mj-lt"/>
                <a:ea typeface="ＭＳ Ｐゴシック" panose="020B0600070205080204" pitchFamily="50" charset="-128"/>
              </a:rPr>
              <a:t>LIGO Livingston</a:t>
            </a:r>
            <a:endParaRPr lang="ja-JP" altLang="en-US" sz="1800" b="1" dirty="0">
              <a:solidFill>
                <a:srgbClr val="4BA6FF"/>
              </a:solidFill>
              <a:latin typeface="+mj-lt"/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2">
            <a:extLst>
              <a:ext uri="{FF2B5EF4-FFF2-40B4-BE49-F238E27FC236}">
                <a16:creationId xmlns:a16="http://schemas.microsoft.com/office/drawing/2014/main" id="{4B2D4D33-2FFE-1B4E-0385-D92D9445F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5084763"/>
            <a:ext cx="20161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>
                <a:solidFill>
                  <a:srgbClr val="E51919"/>
                </a:solidFill>
                <a:latin typeface="+mj-lt"/>
                <a:ea typeface="ＭＳ Ｐゴシック" panose="020B0600070205080204" pitchFamily="50" charset="-128"/>
              </a:rPr>
              <a:t>LIGO Hanford</a:t>
            </a:r>
            <a:endParaRPr lang="ja-JP" altLang="en-US" sz="1800" b="1" dirty="0">
              <a:solidFill>
                <a:srgbClr val="E51919"/>
              </a:solidFill>
              <a:latin typeface="+mj-lt"/>
              <a:ea typeface="ＭＳ Ｐゴシック" panose="020B0600070205080204" pitchFamily="50" charset="-128"/>
            </a:endParaRPr>
          </a:p>
        </p:txBody>
      </p:sp>
      <p:sp>
        <p:nvSpPr>
          <p:cNvPr id="9" name="正方形/長方形 2">
            <a:extLst>
              <a:ext uri="{FF2B5EF4-FFF2-40B4-BE49-F238E27FC236}">
                <a16:creationId xmlns:a16="http://schemas.microsoft.com/office/drawing/2014/main" id="{4DB5A521-5606-C07A-3DBD-EF69B9F8E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989138"/>
            <a:ext cx="936625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>
                <a:solidFill>
                  <a:srgbClr val="9B59B6"/>
                </a:solidFill>
                <a:latin typeface="+mj-lt"/>
                <a:ea typeface="ＭＳ Ｐゴシック" panose="020B0600070205080204" pitchFamily="50" charset="-128"/>
              </a:rPr>
              <a:t>Virgo</a:t>
            </a:r>
            <a:endParaRPr lang="ja-JP" altLang="en-US" sz="1800" b="1" dirty="0">
              <a:solidFill>
                <a:srgbClr val="9B59B6"/>
              </a:solidFill>
              <a:latin typeface="+mj-lt"/>
              <a:ea typeface="ＭＳ Ｐゴシック" panose="020B0600070205080204" pitchFamily="50" charset="-128"/>
            </a:endParaRPr>
          </a:p>
        </p:txBody>
      </p:sp>
      <p:sp>
        <p:nvSpPr>
          <p:cNvPr id="10" name="正方形/長方形 2">
            <a:extLst>
              <a:ext uri="{FF2B5EF4-FFF2-40B4-BE49-F238E27FC236}">
                <a16:creationId xmlns:a16="http://schemas.microsoft.com/office/drawing/2014/main" id="{46C83EAC-52A0-38F2-7A3A-83D1874C1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2060575"/>
            <a:ext cx="11525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>
                <a:solidFill>
                  <a:srgbClr val="FFC02D"/>
                </a:solidFill>
                <a:latin typeface="+mj-lt"/>
                <a:ea typeface="ＭＳ Ｐゴシック" panose="020B0600070205080204" pitchFamily="50" charset="-128"/>
              </a:rPr>
              <a:t>KAGRA</a:t>
            </a:r>
            <a:endParaRPr lang="ja-JP" altLang="en-US" sz="1800" b="1" dirty="0">
              <a:solidFill>
                <a:srgbClr val="FFC02D"/>
              </a:solidFill>
              <a:latin typeface="+mj-lt"/>
              <a:ea typeface="ＭＳ Ｐゴシック" panose="020B0600070205080204" pitchFamily="50" charset="-128"/>
            </a:endParaRPr>
          </a:p>
        </p:txBody>
      </p:sp>
      <p:sp>
        <p:nvSpPr>
          <p:cNvPr id="11" name="正方形/長方形 2">
            <a:extLst>
              <a:ext uri="{FF2B5EF4-FFF2-40B4-BE49-F238E27FC236}">
                <a16:creationId xmlns:a16="http://schemas.microsoft.com/office/drawing/2014/main" id="{510199A7-45AA-712C-DEE1-7FCBAEA03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2133600"/>
            <a:ext cx="1152525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>
                <a:latin typeface="+mj-lt"/>
                <a:ea typeface="ＭＳ Ｐゴシック" panose="020B0600070205080204" pitchFamily="50" charset="-128"/>
              </a:rPr>
              <a:t>GEO600</a:t>
            </a:r>
            <a:endParaRPr lang="ja-JP" altLang="en-US" sz="1800" b="1" dirty="0">
              <a:latin typeface="+mj-lt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18FD56F3-25C0-0E09-BAEC-FA63A6AB6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398" y="0"/>
            <a:ext cx="5255602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1D8EE9-B2B8-8CE3-DD7C-D6FCF8E1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759"/>
            <a:ext cx="421196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b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FAD50C36-43AB-206F-1899-3EBDDB15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5311022C-8FD3-4D21-71CE-C48E51AFBE2A}"/>
              </a:ext>
            </a:extLst>
          </p:cNvPr>
          <p:cNvCxnSpPr>
            <a:cxnSpLocks/>
          </p:cNvCxnSpPr>
          <p:nvPr/>
        </p:nvCxnSpPr>
        <p:spPr>
          <a:xfrm flipH="1">
            <a:off x="2411760" y="836712"/>
            <a:ext cx="2952328" cy="936104"/>
          </a:xfrm>
          <a:prstGeom prst="line">
            <a:avLst/>
          </a:prstGeom>
          <a:ln w="25400" cap="rnd">
            <a:solidFill>
              <a:srgbClr val="FF8B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7C820EE-E15D-D576-E410-E2AC83CFDDE2}"/>
              </a:ext>
            </a:extLst>
          </p:cNvPr>
          <p:cNvSpPr txBox="1"/>
          <p:nvPr/>
        </p:nvSpPr>
        <p:spPr>
          <a:xfrm>
            <a:off x="107504" y="1547500"/>
            <a:ext cx="388843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2400" b="1" dirty="0" err="1">
                <a:solidFill>
                  <a:srgbClr val="FF8B00"/>
                </a:solidFill>
                <a:latin typeface="+mn-lt"/>
              </a:rPr>
              <a:t>iKAGRA</a:t>
            </a:r>
            <a:r>
              <a:rPr lang="en-US" altLang="ja-JP" sz="2400" b="1" dirty="0">
                <a:solidFill>
                  <a:srgbClr val="FF8B00"/>
                </a:solidFill>
                <a:latin typeface="+mn-lt"/>
              </a:rPr>
              <a:t> (2016)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 - First test run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 - 1+2 weeks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 - Room temperature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 - Michelson interferometer</a:t>
            </a:r>
            <a:endParaRPr lang="ja-JP" altLang="en-US" sz="2400" dirty="0">
              <a:latin typeface="+mn-lt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68EEB34-0815-1315-5092-34AEE09312DF}"/>
              </a:ext>
            </a:extLst>
          </p:cNvPr>
          <p:cNvSpPr txBox="1"/>
          <p:nvPr/>
        </p:nvSpPr>
        <p:spPr>
          <a:xfrm>
            <a:off x="755576" y="3419708"/>
            <a:ext cx="300608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dirty="0">
                <a:latin typeface="+mj-lt"/>
                <a:hlinkClick r:id="rId3"/>
              </a:rPr>
              <a:t>PTEP </a:t>
            </a:r>
            <a:r>
              <a:rPr lang="ja-JP" altLang="en-US" b="1" dirty="0">
                <a:latin typeface="+mj-lt"/>
                <a:hlinkClick r:id="rId3"/>
              </a:rPr>
              <a:t>2018</a:t>
            </a:r>
            <a:r>
              <a:rPr lang="ja-JP" altLang="en-US" dirty="0">
                <a:latin typeface="+mj-lt"/>
                <a:hlinkClick r:id="rId3"/>
              </a:rPr>
              <a:t>, 013F01 (2018)</a:t>
            </a:r>
            <a:endParaRPr lang="ja-JP" altLang="en-US" dirty="0">
              <a:latin typeface="+mj-lt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8EA84FB-A014-D095-90E0-EFDB06C2EBA8}"/>
              </a:ext>
            </a:extLst>
          </p:cNvPr>
          <p:cNvSpPr txBox="1"/>
          <p:nvPr/>
        </p:nvSpPr>
        <p:spPr>
          <a:xfrm rot="20983031">
            <a:off x="7403446" y="5695533"/>
            <a:ext cx="122413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latin typeface="+mn-lt"/>
              </a:rPr>
              <a:t>Design</a:t>
            </a:r>
            <a:endParaRPr lang="ja-JP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464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5EF02D15-50D4-3AAD-FC76-BDDA38784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398" y="0"/>
            <a:ext cx="5255602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1D8EE9-B2B8-8CE3-DD7C-D6FCF8E1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759"/>
            <a:ext cx="421196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b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FAD50C36-43AB-206F-1899-3EBDDB15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EF425B9-B45B-D63E-428C-CF88814AC1F1}"/>
              </a:ext>
            </a:extLst>
          </p:cNvPr>
          <p:cNvSpPr txBox="1"/>
          <p:nvPr/>
        </p:nvSpPr>
        <p:spPr>
          <a:xfrm>
            <a:off x="107504" y="1763524"/>
            <a:ext cx="388843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2400" b="1" dirty="0" err="1">
                <a:solidFill>
                  <a:srgbClr val="00BFFF"/>
                </a:solidFill>
                <a:latin typeface="+mn-lt"/>
              </a:rPr>
              <a:t>bKAGRA</a:t>
            </a:r>
            <a:r>
              <a:rPr lang="en-US" altLang="ja-JP" sz="2400" b="1" dirty="0">
                <a:solidFill>
                  <a:srgbClr val="00BFFF"/>
                </a:solidFill>
                <a:latin typeface="+mn-lt"/>
              </a:rPr>
              <a:t> Phase 1 (2018)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 - First test run with &lt; 20 K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test mass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 - 10 days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 - Michelson interferometer</a:t>
            </a:r>
            <a:endParaRPr lang="ja-JP" altLang="en-US" sz="2400" dirty="0">
              <a:latin typeface="+mn-lt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FE5CA1B-A83F-00BF-7BF2-A37A7366EF82}"/>
              </a:ext>
            </a:extLst>
          </p:cNvPr>
          <p:cNvSpPr txBox="1"/>
          <p:nvPr/>
        </p:nvSpPr>
        <p:spPr>
          <a:xfrm>
            <a:off x="755576" y="3635732"/>
            <a:ext cx="300608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latin typeface="+mn-lt"/>
                <a:hlinkClick r:id="rId3"/>
              </a:rPr>
              <a:t>CQG </a:t>
            </a:r>
            <a:r>
              <a:rPr lang="en-US" altLang="ja-JP" b="1" dirty="0">
                <a:latin typeface="+mn-lt"/>
                <a:hlinkClick r:id="rId3"/>
              </a:rPr>
              <a:t>36</a:t>
            </a:r>
            <a:r>
              <a:rPr lang="en-US" altLang="ja-JP" dirty="0">
                <a:latin typeface="+mn-lt"/>
                <a:hlinkClick r:id="rId3"/>
              </a:rPr>
              <a:t>, 165008 (2019)</a:t>
            </a:r>
            <a:endParaRPr lang="ja-JP" altLang="en-US" dirty="0">
              <a:latin typeface="+mn-lt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DA4EB468-E446-8B2D-8E0A-36C10E61EF7A}"/>
              </a:ext>
            </a:extLst>
          </p:cNvPr>
          <p:cNvCxnSpPr>
            <a:cxnSpLocks/>
          </p:cNvCxnSpPr>
          <p:nvPr/>
        </p:nvCxnSpPr>
        <p:spPr>
          <a:xfrm flipH="1">
            <a:off x="3779912" y="1556792"/>
            <a:ext cx="1728192" cy="432048"/>
          </a:xfrm>
          <a:prstGeom prst="line">
            <a:avLst/>
          </a:prstGeom>
          <a:ln w="25400" cap="rnd">
            <a:solidFill>
              <a:srgbClr val="00BFFF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A10AE-827F-26BD-7B0E-A6E40CDC35EE}"/>
              </a:ext>
            </a:extLst>
          </p:cNvPr>
          <p:cNvSpPr txBox="1"/>
          <p:nvPr/>
        </p:nvSpPr>
        <p:spPr>
          <a:xfrm rot="20983031">
            <a:off x="7403446" y="5695533"/>
            <a:ext cx="122413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latin typeface="+mn-lt"/>
              </a:rPr>
              <a:t>Design</a:t>
            </a:r>
            <a:endParaRPr lang="ja-JP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0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5D9FB85-894F-6B35-58DC-A659F0E10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29002" y="1142998"/>
            <a:ext cx="6857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411C057-DD3D-940E-9E90-32942F89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493204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Project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コンテンツ プレースホルダ 2">
            <a:extLst>
              <a:ext uri="{FF2B5EF4-FFF2-40B4-BE49-F238E27FC236}">
                <a16:creationId xmlns:a16="http://schemas.microsoft.com/office/drawing/2014/main" id="{CD770028-F353-99C7-7F9E-364F9BD57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/>
              <a:t>Project started in 2010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Construction completed </a:t>
            </a:r>
            <a:br>
              <a:rPr lang="en-US" altLang="ja-JP" sz="2800" dirty="0"/>
            </a:br>
            <a:r>
              <a:rPr lang="en-US" altLang="ja-JP" sz="2800" dirty="0"/>
              <a:t>and signed </a:t>
            </a:r>
            <a:r>
              <a:rPr lang="en-US" altLang="ja-JP" sz="2800" dirty="0" err="1"/>
              <a:t>MoA</a:t>
            </a:r>
            <a:r>
              <a:rPr lang="en-US" altLang="ja-JP" sz="2800" dirty="0"/>
              <a:t> with </a:t>
            </a:r>
            <a:br>
              <a:rPr lang="en-US" altLang="ja-JP" sz="2800" dirty="0"/>
            </a:br>
            <a:r>
              <a:rPr lang="en-US" altLang="ja-JP" sz="2800" dirty="0"/>
              <a:t>LIGO/Virgo in 2019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400+ collaborators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13 countries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First (and so far, only) 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FF0000"/>
                </a:solidFill>
              </a:rPr>
              <a:t>underground</a:t>
            </a:r>
            <a:r>
              <a:rPr lang="en-US" altLang="ja-JP" sz="2800" dirty="0"/>
              <a:t> and 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FF0000"/>
                </a:solidFill>
              </a:rPr>
              <a:t>cryogenic </a:t>
            </a:r>
            <a:r>
              <a:rPr lang="en-US" altLang="ja-JP" sz="2800" dirty="0"/>
              <a:t>detector</a:t>
            </a:r>
          </a:p>
        </p:txBody>
      </p:sp>
      <p:sp>
        <p:nvSpPr>
          <p:cNvPr id="8196" name="スライド番号プレースホルダ 3">
            <a:extLst>
              <a:ext uri="{FF2B5EF4-FFF2-40B4-BE49-F238E27FC236}">
                <a16:creationId xmlns:a16="http://schemas.microsoft.com/office/drawing/2014/main" id="{6B2A1D0B-2168-BCEF-DA5D-FBF4BCDD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E7B0E7-4786-4276-927C-63C73228617F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E17E765-A94F-5EBC-39F7-8C11014FFF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9B8CF50-4F25-5DF5-1786-69153DE292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3342A7F-B753-40CF-A0BE-5A0A7296A0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8" y="66675"/>
            <a:ext cx="8963025" cy="588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" name="図 4">
            <a:extLst>
              <a:ext uri="{FF2B5EF4-FFF2-40B4-BE49-F238E27FC236}">
                <a16:creationId xmlns:a16="http://schemas.microsoft.com/office/drawing/2014/main" id="{C0440A64-6FB1-946C-8745-C3B3FC379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45224"/>
            <a:ext cx="275876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239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, ヒストグラム&#10;&#10;自動的に生成された説明">
            <a:extLst>
              <a:ext uri="{FF2B5EF4-FFF2-40B4-BE49-F238E27FC236}">
                <a16:creationId xmlns:a16="http://schemas.microsoft.com/office/drawing/2014/main" id="{93157489-7E6F-FC0F-0479-1568BC68F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398" y="4192"/>
            <a:ext cx="5255602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1D8EE9-B2B8-8CE3-DD7C-D6FCF8E1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759"/>
            <a:ext cx="421196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b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FAD50C36-43AB-206F-1899-3EBDDB15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2AD0817-D302-89C4-1F2D-9DD7A68326E4}"/>
              </a:ext>
            </a:extLst>
          </p:cNvPr>
          <p:cNvSpPr txBox="1"/>
          <p:nvPr/>
        </p:nvSpPr>
        <p:spPr>
          <a:xfrm>
            <a:off x="107504" y="3419708"/>
            <a:ext cx="3888432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1493"/>
                </a:solidFill>
                <a:latin typeface="+mn-lt"/>
              </a:rPr>
              <a:t>O3GK (2020)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 - First observing run with GEO600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 - Feb-Apr 2020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 - ~250 K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 - Power-recycled 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Fabry-Perot Michelson interferometer</a:t>
            </a:r>
            <a:endParaRPr lang="ja-JP" altLang="en-US" sz="2400" dirty="0">
              <a:latin typeface="+mn-lt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3F4A929-34F5-34E9-1E98-E7DAC0ECFE29}"/>
              </a:ext>
            </a:extLst>
          </p:cNvPr>
          <p:cNvSpPr txBox="1"/>
          <p:nvPr/>
        </p:nvSpPr>
        <p:spPr>
          <a:xfrm>
            <a:off x="755576" y="6372036"/>
            <a:ext cx="300608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latin typeface="+mn-lt"/>
                <a:hlinkClick r:id="rId3"/>
              </a:rPr>
              <a:t>PTEP </a:t>
            </a:r>
            <a:r>
              <a:rPr lang="en-US" altLang="ja-JP" b="1" dirty="0">
                <a:latin typeface="+mn-lt"/>
                <a:hlinkClick r:id="rId3"/>
              </a:rPr>
              <a:t>2021</a:t>
            </a:r>
            <a:r>
              <a:rPr lang="en-US" altLang="ja-JP" dirty="0">
                <a:latin typeface="+mn-lt"/>
                <a:hlinkClick r:id="rId3"/>
              </a:rPr>
              <a:t>, 05A101 (2021)</a:t>
            </a:r>
            <a:endParaRPr lang="ja-JP" altLang="en-US" dirty="0">
              <a:latin typeface="+mn-lt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FD85C9F-E092-AD3F-DB04-BEB9A1F48884}"/>
              </a:ext>
            </a:extLst>
          </p:cNvPr>
          <p:cNvCxnSpPr>
            <a:cxnSpLocks/>
          </p:cNvCxnSpPr>
          <p:nvPr/>
        </p:nvCxnSpPr>
        <p:spPr>
          <a:xfrm flipH="1" flipV="1">
            <a:off x="2195736" y="3717032"/>
            <a:ext cx="4104456" cy="72008"/>
          </a:xfrm>
          <a:prstGeom prst="line">
            <a:avLst/>
          </a:prstGeom>
          <a:ln w="25400" cap="rnd">
            <a:solidFill>
              <a:srgbClr val="FF1493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95478875-EA4F-DAE0-C8DD-E392935B1298}"/>
              </a:ext>
            </a:extLst>
          </p:cNvPr>
          <p:cNvCxnSpPr>
            <a:cxnSpLocks/>
          </p:cNvCxnSpPr>
          <p:nvPr/>
        </p:nvCxnSpPr>
        <p:spPr>
          <a:xfrm flipH="1" flipV="1">
            <a:off x="3131840" y="2348880"/>
            <a:ext cx="3528392" cy="288032"/>
          </a:xfrm>
          <a:prstGeom prst="line">
            <a:avLst/>
          </a:prstGeom>
          <a:ln w="25400" cap="rnd">
            <a:solidFill>
              <a:srgbClr val="00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69DA987-EC56-436F-8870-5A078803CD23}"/>
              </a:ext>
            </a:extLst>
          </p:cNvPr>
          <p:cNvSpPr txBox="1"/>
          <p:nvPr/>
        </p:nvSpPr>
        <p:spPr>
          <a:xfrm>
            <a:off x="827584" y="2060848"/>
            <a:ext cx="244827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00FF00"/>
                </a:solidFill>
                <a:latin typeface="+mn-lt"/>
              </a:rPr>
              <a:t>First FPMI lock (Aug 2019)</a:t>
            </a:r>
            <a:endParaRPr lang="ja-JP" altLang="en-US" sz="2400" dirty="0">
              <a:solidFill>
                <a:srgbClr val="00FF00"/>
              </a:solidFill>
              <a:latin typeface="+mn-lt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35AEF9E-1669-F89F-0C60-8AA09DB9496D}"/>
              </a:ext>
            </a:extLst>
          </p:cNvPr>
          <p:cNvSpPr txBox="1"/>
          <p:nvPr/>
        </p:nvSpPr>
        <p:spPr>
          <a:xfrm rot="20983031">
            <a:off x="7403446" y="5695533"/>
            <a:ext cx="122413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latin typeface="+mn-lt"/>
              </a:rPr>
              <a:t>Design</a:t>
            </a:r>
            <a:endParaRPr lang="ja-JP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4181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921723B3-6A3C-95E2-CA71-780043E1D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398" y="0"/>
            <a:ext cx="5255602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1D8EE9-B2B8-8CE3-DD7C-D6FCF8E1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759"/>
            <a:ext cx="421196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b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FAD50C36-43AB-206F-1899-3EBDDB15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F87FEC-3C40-E932-BCE1-651CE1103D79}"/>
              </a:ext>
            </a:extLst>
          </p:cNvPr>
          <p:cNvSpPr txBox="1"/>
          <p:nvPr/>
        </p:nvSpPr>
        <p:spPr>
          <a:xfrm>
            <a:off x="107504" y="3703672"/>
            <a:ext cx="3888432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0000FF"/>
                </a:solidFill>
                <a:latin typeface="+mn-lt"/>
              </a:rPr>
              <a:t>O4a (May 2023)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 - Started with LIGO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 - May-Jun 2020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 - ~250 K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 - Power-recycled 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Fabry-Perot Michelson interferometer</a:t>
            </a:r>
            <a:endParaRPr lang="ja-JP" altLang="en-US" sz="2400" dirty="0">
              <a:latin typeface="+mn-lt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B7DA1AE-38F5-1154-B0CB-95C8F8FD0859}"/>
              </a:ext>
            </a:extLst>
          </p:cNvPr>
          <p:cNvCxnSpPr>
            <a:cxnSpLocks/>
          </p:cNvCxnSpPr>
          <p:nvPr/>
        </p:nvCxnSpPr>
        <p:spPr>
          <a:xfrm flipH="1" flipV="1">
            <a:off x="2483768" y="4005064"/>
            <a:ext cx="3744416" cy="360040"/>
          </a:xfrm>
          <a:prstGeom prst="line">
            <a:avLst/>
          </a:prstGeom>
          <a:ln w="25400" cap="rnd">
            <a:solidFill>
              <a:srgbClr val="0000FF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98360466-5330-CC50-42A3-D5CFC1D29871}"/>
              </a:ext>
            </a:extLst>
          </p:cNvPr>
          <p:cNvCxnSpPr>
            <a:cxnSpLocks/>
          </p:cNvCxnSpPr>
          <p:nvPr/>
        </p:nvCxnSpPr>
        <p:spPr>
          <a:xfrm flipH="1" flipV="1">
            <a:off x="3275856" y="2636912"/>
            <a:ext cx="2664296" cy="864096"/>
          </a:xfrm>
          <a:prstGeom prst="line">
            <a:avLst/>
          </a:prstGeom>
          <a:ln w="25400" cap="rnd">
            <a:solidFill>
              <a:srgbClr val="7FCFB8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0034A6B5-3E18-D489-8F6D-D3D52241F369}"/>
              </a:ext>
            </a:extLst>
          </p:cNvPr>
          <p:cNvCxnSpPr>
            <a:cxnSpLocks/>
          </p:cNvCxnSpPr>
          <p:nvPr/>
        </p:nvCxnSpPr>
        <p:spPr>
          <a:xfrm flipH="1" flipV="1">
            <a:off x="3275856" y="3068960"/>
            <a:ext cx="2592288" cy="720080"/>
          </a:xfrm>
          <a:prstGeom prst="line">
            <a:avLst/>
          </a:prstGeom>
          <a:ln w="25400" cap="rnd">
            <a:solidFill>
              <a:srgbClr val="C99BFF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C04D062-A3BE-6E85-CF60-162136FB9E11}"/>
              </a:ext>
            </a:extLst>
          </p:cNvPr>
          <p:cNvSpPr txBox="1"/>
          <p:nvPr/>
        </p:nvSpPr>
        <p:spPr>
          <a:xfrm>
            <a:off x="179512" y="2348880"/>
            <a:ext cx="324036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7FCFB8"/>
                </a:solidFill>
                <a:latin typeface="+mn-lt"/>
              </a:rPr>
              <a:t>O4a target (1-3 </a:t>
            </a:r>
            <a:r>
              <a:rPr lang="en-US" altLang="ja-JP" sz="2400" b="1" dirty="0" err="1">
                <a:solidFill>
                  <a:srgbClr val="7FCFB8"/>
                </a:solidFill>
                <a:latin typeface="+mn-lt"/>
              </a:rPr>
              <a:t>Mpc</a:t>
            </a:r>
            <a:r>
              <a:rPr lang="en-US" altLang="ja-JP" sz="2400" b="1" dirty="0">
                <a:solidFill>
                  <a:srgbClr val="7FCFB8"/>
                </a:solidFill>
                <a:latin typeface="+mn-lt"/>
              </a:rPr>
              <a:t>)</a:t>
            </a:r>
            <a:endParaRPr lang="ja-JP" altLang="en-US" sz="2400" dirty="0">
              <a:solidFill>
                <a:srgbClr val="7FCFB8"/>
              </a:solidFill>
              <a:latin typeface="+mn-lt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911D721-EC3A-C59A-31D9-76046FEB8AA1}"/>
              </a:ext>
            </a:extLst>
          </p:cNvPr>
          <p:cNvSpPr txBox="1"/>
          <p:nvPr/>
        </p:nvSpPr>
        <p:spPr>
          <a:xfrm>
            <a:off x="25218" y="2780928"/>
            <a:ext cx="346666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C99BFF"/>
                </a:solidFill>
                <a:latin typeface="+mn-lt"/>
              </a:rPr>
              <a:t>O4b target (3-10 </a:t>
            </a:r>
            <a:r>
              <a:rPr lang="en-US" altLang="ja-JP" sz="2400" b="1" dirty="0" err="1">
                <a:solidFill>
                  <a:srgbClr val="C99BFF"/>
                </a:solidFill>
                <a:latin typeface="+mn-lt"/>
              </a:rPr>
              <a:t>Mpc</a:t>
            </a:r>
            <a:r>
              <a:rPr lang="en-US" altLang="ja-JP" sz="2400" b="1" dirty="0">
                <a:solidFill>
                  <a:srgbClr val="C99BFF"/>
                </a:solidFill>
                <a:latin typeface="+mn-lt"/>
              </a:rPr>
              <a:t>)</a:t>
            </a:r>
            <a:endParaRPr lang="ja-JP" altLang="en-US" sz="2400" dirty="0">
              <a:solidFill>
                <a:srgbClr val="C99BFF"/>
              </a:solidFill>
              <a:latin typeface="+mn-lt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26B3599-EEE0-C13B-179E-AB3BB31E14C9}"/>
              </a:ext>
            </a:extLst>
          </p:cNvPr>
          <p:cNvSpPr txBox="1"/>
          <p:nvPr/>
        </p:nvSpPr>
        <p:spPr>
          <a:xfrm rot="20983031">
            <a:off x="7403446" y="5695533"/>
            <a:ext cx="122413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latin typeface="+mn-lt"/>
              </a:rPr>
              <a:t>Design</a:t>
            </a:r>
            <a:endParaRPr lang="ja-JP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71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ng-term observing schedule">
            <a:extLst>
              <a:ext uri="{FF2B5EF4-FFF2-40B4-BE49-F238E27FC236}">
                <a16:creationId xmlns:a16="http://schemas.microsoft.com/office/drawing/2014/main" id="{371CA659-8DEE-15A2-7E96-751553F61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40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1D8EE9-B2B8-8CE3-DD7C-D6FCF8E1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LIGO-Virgo-KAGRA Observing Plan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18ADA752-AD7E-9AA8-BB36-F25482931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4392141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>
                <a:solidFill>
                  <a:srgbClr val="FF0000"/>
                </a:solidFill>
              </a:rPr>
              <a:t>Coordinated runs </a:t>
            </a:r>
            <a:r>
              <a:rPr lang="en-US" altLang="ja-JP" sz="2800" dirty="0"/>
              <a:t>to detect GW signals by multiple detectors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FAD50C36-43AB-206F-1899-3EBDDB15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05329A-BB44-3F7E-D9F1-BD675CC09AD4}"/>
              </a:ext>
            </a:extLst>
          </p:cNvPr>
          <p:cNvSpPr txBox="1"/>
          <p:nvPr/>
        </p:nvSpPr>
        <p:spPr>
          <a:xfrm>
            <a:off x="0" y="5671583"/>
            <a:ext cx="3382963" cy="2778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1200" dirty="0">
                <a:latin typeface="+mn-lt"/>
                <a:hlinkClick r:id="rId3"/>
              </a:rPr>
              <a:t>https://observing.docs.ligo.org/plan/</a:t>
            </a:r>
            <a:endParaRPr lang="en-US" altLang="ja-JP" sz="1200" dirty="0">
              <a:latin typeface="+mn-lt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6F707F20-E231-E748-DAF1-7105457F8520}"/>
              </a:ext>
            </a:extLst>
          </p:cNvPr>
          <p:cNvCxnSpPr>
            <a:cxnSpLocks/>
          </p:cNvCxnSpPr>
          <p:nvPr/>
        </p:nvCxnSpPr>
        <p:spPr>
          <a:xfrm flipV="1">
            <a:off x="2051720" y="3295319"/>
            <a:ext cx="0" cy="360363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9">
            <a:extLst>
              <a:ext uri="{FF2B5EF4-FFF2-40B4-BE49-F238E27FC236}">
                <a16:creationId xmlns:a16="http://schemas.microsoft.com/office/drawing/2014/main" id="{1361A4B0-DAFD-BC79-27B7-15B2E792F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3655359"/>
            <a:ext cx="124681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First binary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black holes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8083A0DD-B545-CA0C-3778-60CC3FAA452E}"/>
              </a:ext>
            </a:extLst>
          </p:cNvPr>
          <p:cNvCxnSpPr/>
          <p:nvPr/>
        </p:nvCxnSpPr>
        <p:spPr>
          <a:xfrm flipV="1">
            <a:off x="2915816" y="4231423"/>
            <a:ext cx="0" cy="358775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>
            <a:extLst>
              <a:ext uri="{FF2B5EF4-FFF2-40B4-BE49-F238E27FC236}">
                <a16:creationId xmlns:a16="http://schemas.microsoft.com/office/drawing/2014/main" id="{2CB109F8-6E51-2781-2B6B-71036D67A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4591463"/>
            <a:ext cx="14699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First binary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neutron stars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06E5D0D6-895E-2102-C644-B5FDA339821D}"/>
              </a:ext>
            </a:extLst>
          </p:cNvPr>
          <p:cNvCxnSpPr>
            <a:cxnSpLocks/>
          </p:cNvCxnSpPr>
          <p:nvPr/>
        </p:nvCxnSpPr>
        <p:spPr>
          <a:xfrm flipV="1">
            <a:off x="3995936" y="4231423"/>
            <a:ext cx="0" cy="1582738"/>
          </a:xfrm>
          <a:prstGeom prst="straightConnector1">
            <a:avLst/>
          </a:prstGeom>
          <a:ln w="254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9">
            <a:extLst>
              <a:ext uri="{FF2B5EF4-FFF2-40B4-BE49-F238E27FC236}">
                <a16:creationId xmlns:a16="http://schemas.microsoft.com/office/drawing/2014/main" id="{DE74824E-4204-C443-658E-5099FA7AE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5816877"/>
            <a:ext cx="200856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First neutron star-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black hole binary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B1AF87F4-20A3-8E3A-6893-D9CF56FE6A46}"/>
              </a:ext>
            </a:extLst>
          </p:cNvPr>
          <p:cNvCxnSpPr>
            <a:cxnSpLocks/>
          </p:cNvCxnSpPr>
          <p:nvPr/>
        </p:nvCxnSpPr>
        <p:spPr>
          <a:xfrm flipV="1">
            <a:off x="5652120" y="5209338"/>
            <a:ext cx="0" cy="1243998"/>
          </a:xfrm>
          <a:prstGeom prst="straightConnector1">
            <a:avLst/>
          </a:prstGeom>
          <a:ln w="254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5">
            <a:extLst>
              <a:ext uri="{FF2B5EF4-FFF2-40B4-BE49-F238E27FC236}">
                <a16:creationId xmlns:a16="http://schemas.microsoft.com/office/drawing/2014/main" id="{081C5639-9FBE-CA3E-EB20-EDEE8FC51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1494"/>
            <a:ext cx="1259632" cy="92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9">
            <a:extLst>
              <a:ext uri="{FF2B5EF4-FFF2-40B4-BE49-F238E27FC236}">
                <a16:creationId xmlns:a16="http://schemas.microsoft.com/office/drawing/2014/main" id="{97D4E7A5-EE26-1352-617C-AAD73CEB5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6495147"/>
            <a:ext cx="30479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O4 started on May 24, 2023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A7EEB473-F028-9A5F-4950-4A2E9A502140}"/>
              </a:ext>
            </a:extLst>
          </p:cNvPr>
          <p:cNvCxnSpPr>
            <a:cxnSpLocks/>
          </p:cNvCxnSpPr>
          <p:nvPr/>
        </p:nvCxnSpPr>
        <p:spPr>
          <a:xfrm flipV="1">
            <a:off x="6588224" y="5157192"/>
            <a:ext cx="0" cy="720080"/>
          </a:xfrm>
          <a:prstGeom prst="straightConnector1">
            <a:avLst/>
          </a:prstGeom>
          <a:ln w="254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9">
            <a:extLst>
              <a:ext uri="{FF2B5EF4-FFF2-40B4-BE49-F238E27FC236}">
                <a16:creationId xmlns:a16="http://schemas.microsoft.com/office/drawing/2014/main" id="{9E857F78-8A56-667E-A3CF-491AF0B7B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5877272"/>
            <a:ext cx="20490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Planning to restart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by June 2025</a:t>
            </a:r>
          </a:p>
        </p:txBody>
      </p:sp>
    </p:spTree>
    <p:extLst>
      <p:ext uri="{BB962C8B-B14F-4D97-AF65-F5344CB8AC3E}">
        <p14:creationId xmlns:p14="http://schemas.microsoft.com/office/powerpoint/2010/main" val="455533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74933F9F-DF87-17C4-8037-2896A0E61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916832"/>
            <a:ext cx="6588224" cy="494116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411C057-DD3D-940E-9E90-32942F89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LIGO-Virgo-KAGRA O4 Run Status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コンテンツ プレースホルダ 2">
            <a:extLst>
              <a:ext uri="{FF2B5EF4-FFF2-40B4-BE49-F238E27FC236}">
                <a16:creationId xmlns:a16="http://schemas.microsoft.com/office/drawing/2014/main" id="{CD770028-F353-99C7-7F9E-364F9BD57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>
                <a:solidFill>
                  <a:srgbClr val="FF0000"/>
                </a:solidFill>
              </a:rPr>
              <a:t>More than 100 events </a:t>
            </a:r>
            <a:r>
              <a:rPr lang="en-US" altLang="ja-JP" sz="2800" dirty="0"/>
              <a:t>reported from LIGO-Virgo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Will continue until June 9, 2025</a:t>
            </a:r>
          </a:p>
          <a:p>
            <a:pPr>
              <a:buClr>
                <a:schemeClr val="tx1"/>
              </a:buClr>
            </a:pPr>
            <a:r>
              <a:rPr lang="en-US" altLang="ja-JP" sz="2800" dirty="0">
                <a:solidFill>
                  <a:srgbClr val="FF0000"/>
                </a:solidFill>
              </a:rPr>
              <a:t>KAGRA</a:t>
            </a:r>
            <a:r>
              <a:rPr lang="en-US" altLang="ja-JP" sz="2800" dirty="0"/>
              <a:t> plans to </a:t>
            </a:r>
            <a:br>
              <a:rPr lang="en-US" altLang="ja-JP" sz="2800" dirty="0"/>
            </a:br>
            <a:r>
              <a:rPr lang="en-US" altLang="ja-JP" sz="2800" dirty="0"/>
              <a:t>join by the end </a:t>
            </a:r>
            <a:br>
              <a:rPr lang="en-US" altLang="ja-JP" sz="2800" dirty="0"/>
            </a:br>
            <a:r>
              <a:rPr lang="en-US" altLang="ja-JP" sz="2800" dirty="0"/>
              <a:t>of O4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Currently</a:t>
            </a:r>
            <a:br>
              <a:rPr lang="en-US" altLang="ja-JP" sz="2800" dirty="0"/>
            </a:br>
            <a:r>
              <a:rPr lang="en-US" altLang="ja-JP" sz="2800" dirty="0"/>
              <a:t>recovering from</a:t>
            </a:r>
            <a:br>
              <a:rPr lang="en-US" altLang="ja-JP" sz="2800" dirty="0"/>
            </a:br>
            <a:r>
              <a:rPr lang="en-US" altLang="ja-JP" sz="2800" dirty="0"/>
              <a:t>7.6 magnitude</a:t>
            </a:r>
            <a:br>
              <a:rPr lang="en-US" altLang="ja-JP" sz="2800" dirty="0"/>
            </a:br>
            <a:r>
              <a:rPr lang="en-US" altLang="ja-JP" sz="2800" dirty="0"/>
              <a:t>earthquake on</a:t>
            </a:r>
            <a:br>
              <a:rPr lang="en-US" altLang="ja-JP" sz="2800" dirty="0"/>
            </a:br>
            <a:r>
              <a:rPr lang="en-US" altLang="ja-JP" sz="2800" dirty="0"/>
              <a:t>January 1, 2024</a:t>
            </a:r>
            <a:br>
              <a:rPr lang="en-US" altLang="ja-JP" sz="2800" dirty="0"/>
            </a:br>
            <a:r>
              <a:rPr lang="en-US" altLang="ja-JP" sz="2800" dirty="0"/>
              <a:t>(hardware work</a:t>
            </a:r>
            <a:br>
              <a:rPr lang="en-US" altLang="ja-JP" sz="2800" dirty="0"/>
            </a:br>
            <a:r>
              <a:rPr lang="en-US" altLang="ja-JP" sz="2800" dirty="0"/>
              <a:t>completed)</a:t>
            </a:r>
          </a:p>
        </p:txBody>
      </p:sp>
      <p:sp>
        <p:nvSpPr>
          <p:cNvPr id="8196" name="スライド番号プレースホルダ 3">
            <a:extLst>
              <a:ext uri="{FF2B5EF4-FFF2-40B4-BE49-F238E27FC236}">
                <a16:creationId xmlns:a16="http://schemas.microsoft.com/office/drawing/2014/main" id="{6B2A1D0B-2168-BCEF-DA5D-FBF4BCDD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E7B0E7-4786-4276-927C-63C73228617F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4C8E0B3-798D-5F37-70D8-FAE11CDE2CE9}"/>
              </a:ext>
            </a:extLst>
          </p:cNvPr>
          <p:cNvSpPr txBox="1"/>
          <p:nvPr/>
        </p:nvSpPr>
        <p:spPr>
          <a:xfrm>
            <a:off x="27133" y="6488668"/>
            <a:ext cx="194421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b="0" i="0" dirty="0">
                <a:effectLst/>
                <a:latin typeface="arial" panose="020B0604020202020204" pitchFamily="34" charset="0"/>
                <a:hlinkClick r:id="rId3" tooltip="LIGO-G2302098-v9"/>
              </a:rPr>
              <a:t>LIGO-G2302098</a:t>
            </a:r>
            <a:endParaRPr lang="ja-JP" alt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E17E765-A94F-5EBC-39F7-8C11014FFF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9B8CF50-4F25-5DF5-1786-69153DE292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3342A7F-B753-40CF-A0BE-5A0A7296A0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8" y="66675"/>
            <a:ext cx="8963025" cy="588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>
            <a:extLst>
              <a:ext uri="{FF2B5EF4-FFF2-40B4-BE49-F238E27FC236}">
                <a16:creationId xmlns:a16="http://schemas.microsoft.com/office/drawing/2014/main" id="{4D6EFD08-2B35-8846-5061-24FB572FA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03238"/>
          </a:xfrm>
        </p:spPr>
        <p:txBody>
          <a:bodyPr/>
          <a:lstStyle/>
          <a:p>
            <a:pPr>
              <a:defRPr/>
            </a:pPr>
            <a:r>
              <a:rPr lang="en-US" altLang="ja-JP" sz="2400" dirty="0"/>
              <a:t>~90 orders of magnitude in mass</a:t>
            </a:r>
          </a:p>
          <a:p>
            <a:pPr>
              <a:defRPr/>
            </a:pPr>
            <a:r>
              <a:rPr lang="en-US" altLang="ja-JP" sz="2400" dirty="0"/>
              <a:t>Searches focused on </a:t>
            </a:r>
            <a:r>
              <a:rPr lang="en-US" altLang="ja-JP" sz="2400" dirty="0">
                <a:solidFill>
                  <a:srgbClr val="FF0000"/>
                </a:solidFill>
              </a:rPr>
              <a:t>WIMPs</a:t>
            </a:r>
            <a:r>
              <a:rPr lang="en-US" altLang="ja-JP" sz="2400" dirty="0"/>
              <a:t>, but not detected yet</a:t>
            </a:r>
          </a:p>
          <a:p>
            <a:pPr>
              <a:defRPr/>
            </a:pPr>
            <a:r>
              <a:rPr lang="en-US" altLang="ja-JP" sz="2400" dirty="0"/>
              <a:t>Motivates </a:t>
            </a:r>
            <a:r>
              <a:rPr lang="en-US" altLang="ja-JP" sz="2400" dirty="0">
                <a:solidFill>
                  <a:srgbClr val="FF0000"/>
                </a:solidFill>
              </a:rPr>
              <a:t>new searches for other candidates</a:t>
            </a:r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ja-JP" sz="24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26AC90E-0D80-4C5D-7F3D-558BAADD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Various Dark Matter Models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FB0194DE-38D3-4004-1897-94CACE1C0CDD}"/>
              </a:ext>
            </a:extLst>
          </p:cNvPr>
          <p:cNvCxnSpPr/>
          <p:nvPr/>
        </p:nvCxnSpPr>
        <p:spPr>
          <a:xfrm>
            <a:off x="250825" y="3429000"/>
            <a:ext cx="8713788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7CE897B-6A9F-1A81-B681-2C634231B061}"/>
              </a:ext>
            </a:extLst>
          </p:cNvPr>
          <p:cNvCxnSpPr/>
          <p:nvPr/>
        </p:nvCxnSpPr>
        <p:spPr>
          <a:xfrm flipV="1">
            <a:off x="971550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0C7A6137-9FC2-C097-D09E-4720E7CF53F6}"/>
              </a:ext>
            </a:extLst>
          </p:cNvPr>
          <p:cNvCxnSpPr/>
          <p:nvPr/>
        </p:nvCxnSpPr>
        <p:spPr>
          <a:xfrm flipV="1">
            <a:off x="1763713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1D8F263-68B7-7DAD-73E1-8C848722FC9A}"/>
              </a:ext>
            </a:extLst>
          </p:cNvPr>
          <p:cNvCxnSpPr/>
          <p:nvPr/>
        </p:nvCxnSpPr>
        <p:spPr>
          <a:xfrm flipV="1">
            <a:off x="2555875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C3B82245-D4B4-76F7-3B8D-92174AC0AB4F}"/>
              </a:ext>
            </a:extLst>
          </p:cNvPr>
          <p:cNvSpPr/>
          <p:nvPr/>
        </p:nvSpPr>
        <p:spPr>
          <a:xfrm>
            <a:off x="827088" y="3500438"/>
            <a:ext cx="1873250" cy="57626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Ultralight DM</a:t>
            </a:r>
            <a:endParaRPr lang="en-US" altLang="ja-JP" b="1" dirty="0">
              <a:solidFill>
                <a:schemeClr val="tx1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D88CFE2-485A-20CF-2A23-EBF34BC8C6AD}"/>
              </a:ext>
            </a:extLst>
          </p:cNvPr>
          <p:cNvCxnSpPr/>
          <p:nvPr/>
        </p:nvCxnSpPr>
        <p:spPr>
          <a:xfrm flipV="1">
            <a:off x="3348038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83F7B1B5-CEF8-CBF6-BF40-4811CE8E72F5}"/>
              </a:ext>
            </a:extLst>
          </p:cNvPr>
          <p:cNvCxnSpPr/>
          <p:nvPr/>
        </p:nvCxnSpPr>
        <p:spPr>
          <a:xfrm flipV="1">
            <a:off x="4138613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F2E17712-62B0-C648-0BE6-5F52F6E3D6B4}"/>
              </a:ext>
            </a:extLst>
          </p:cNvPr>
          <p:cNvCxnSpPr/>
          <p:nvPr/>
        </p:nvCxnSpPr>
        <p:spPr>
          <a:xfrm flipV="1">
            <a:off x="4932363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976D376A-8ED0-4C4E-3981-A8A468586D80}"/>
              </a:ext>
            </a:extLst>
          </p:cNvPr>
          <p:cNvCxnSpPr/>
          <p:nvPr/>
        </p:nvCxnSpPr>
        <p:spPr>
          <a:xfrm flipV="1">
            <a:off x="5722938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7DE613BF-E612-4DFC-C197-04577D0E3ACD}"/>
              </a:ext>
            </a:extLst>
          </p:cNvPr>
          <p:cNvCxnSpPr/>
          <p:nvPr/>
        </p:nvCxnSpPr>
        <p:spPr>
          <a:xfrm flipV="1">
            <a:off x="6516688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030B78C4-3F3E-84DB-6811-15E3DF0F1085}"/>
              </a:ext>
            </a:extLst>
          </p:cNvPr>
          <p:cNvCxnSpPr/>
          <p:nvPr/>
        </p:nvCxnSpPr>
        <p:spPr>
          <a:xfrm flipV="1">
            <a:off x="7307263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1DFEB6C0-090D-8802-3885-B479BA7CF4B0}"/>
              </a:ext>
            </a:extLst>
          </p:cNvPr>
          <p:cNvCxnSpPr/>
          <p:nvPr/>
        </p:nvCxnSpPr>
        <p:spPr>
          <a:xfrm flipV="1">
            <a:off x="8101013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A00FA46-BDB6-5008-0494-549B9DC1E8AC}"/>
              </a:ext>
            </a:extLst>
          </p:cNvPr>
          <p:cNvSpPr/>
          <p:nvPr/>
        </p:nvSpPr>
        <p:spPr>
          <a:xfrm rot="5400000">
            <a:off x="665162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-30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F9FC0F3-4A15-B7D9-6191-6B7256B9C731}"/>
              </a:ext>
            </a:extLst>
          </p:cNvPr>
          <p:cNvSpPr/>
          <p:nvPr/>
        </p:nvSpPr>
        <p:spPr>
          <a:xfrm rot="5400000">
            <a:off x="1456531" y="2832894"/>
            <a:ext cx="612775" cy="4333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-20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E5966116-B918-D192-5934-FA6DF9C07320}"/>
              </a:ext>
            </a:extLst>
          </p:cNvPr>
          <p:cNvSpPr/>
          <p:nvPr/>
        </p:nvSpPr>
        <p:spPr>
          <a:xfrm rot="5400000">
            <a:off x="2249487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-10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733B465-C57B-08F4-3EC4-0BB7D19076B7}"/>
              </a:ext>
            </a:extLst>
          </p:cNvPr>
          <p:cNvSpPr/>
          <p:nvPr/>
        </p:nvSpPr>
        <p:spPr>
          <a:xfrm rot="5400000">
            <a:off x="3041650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0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0C60E0C-3D3F-A954-69D3-6E0B7F7C38D2}"/>
              </a:ext>
            </a:extLst>
          </p:cNvPr>
          <p:cNvSpPr/>
          <p:nvPr/>
        </p:nvSpPr>
        <p:spPr>
          <a:xfrm rot="5400000">
            <a:off x="3832225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1A2BA11-56D7-B8B3-DECA-583154A8D3F0}"/>
              </a:ext>
            </a:extLst>
          </p:cNvPr>
          <p:cNvSpPr/>
          <p:nvPr/>
        </p:nvSpPr>
        <p:spPr>
          <a:xfrm rot="5400000">
            <a:off x="4625975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20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D7C7FAA-3B70-3EA7-BB59-D7E4ED7F1172}"/>
              </a:ext>
            </a:extLst>
          </p:cNvPr>
          <p:cNvSpPr/>
          <p:nvPr/>
        </p:nvSpPr>
        <p:spPr>
          <a:xfrm rot="5400000">
            <a:off x="5416550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30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64B648F2-E55C-68B5-79C5-C28E7981F2D3}"/>
              </a:ext>
            </a:extLst>
          </p:cNvPr>
          <p:cNvSpPr/>
          <p:nvPr/>
        </p:nvSpPr>
        <p:spPr>
          <a:xfrm rot="5400000">
            <a:off x="6210300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40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1999ECD-980A-70D7-30D5-C49E0B497356}"/>
              </a:ext>
            </a:extLst>
          </p:cNvPr>
          <p:cNvSpPr/>
          <p:nvPr/>
        </p:nvSpPr>
        <p:spPr>
          <a:xfrm rot="5400000">
            <a:off x="7000875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50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A70BF658-B2D5-10E0-F29A-784966A478AE}"/>
              </a:ext>
            </a:extLst>
          </p:cNvPr>
          <p:cNvSpPr/>
          <p:nvPr/>
        </p:nvSpPr>
        <p:spPr>
          <a:xfrm rot="5400000">
            <a:off x="7794625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60</a:t>
            </a:r>
          </a:p>
        </p:txBody>
      </p:sp>
      <p:sp>
        <p:nvSpPr>
          <p:cNvPr id="33" name="角丸四角形 32">
            <a:extLst>
              <a:ext uri="{FF2B5EF4-FFF2-40B4-BE49-F238E27FC236}">
                <a16:creationId xmlns:a16="http://schemas.microsoft.com/office/drawing/2014/main" id="{6749BC9C-7F1E-9648-31AB-16A945E464CE}"/>
              </a:ext>
            </a:extLst>
          </p:cNvPr>
          <p:cNvSpPr/>
          <p:nvPr/>
        </p:nvSpPr>
        <p:spPr>
          <a:xfrm>
            <a:off x="2700338" y="3500438"/>
            <a:ext cx="719137" cy="576262"/>
          </a:xfrm>
          <a:prstGeom prst="roundRect">
            <a:avLst/>
          </a:prstGeom>
          <a:solidFill>
            <a:schemeClr val="accent6">
              <a:lumMod val="75000"/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Light DM</a:t>
            </a:r>
            <a:endParaRPr lang="en-US" altLang="ja-JP" b="1" dirty="0">
              <a:solidFill>
                <a:schemeClr val="tx1"/>
              </a:solidFill>
            </a:endParaRPr>
          </a:p>
        </p:txBody>
      </p:sp>
      <p:sp>
        <p:nvSpPr>
          <p:cNvPr id="34" name="角丸四角形 33">
            <a:extLst>
              <a:ext uri="{FF2B5EF4-FFF2-40B4-BE49-F238E27FC236}">
                <a16:creationId xmlns:a16="http://schemas.microsoft.com/office/drawing/2014/main" id="{8EB2ABE9-0242-732A-CD56-3A7BE7229CA2}"/>
              </a:ext>
            </a:extLst>
          </p:cNvPr>
          <p:cNvSpPr/>
          <p:nvPr/>
        </p:nvSpPr>
        <p:spPr>
          <a:xfrm rot="5400000">
            <a:off x="3239294" y="3680619"/>
            <a:ext cx="576262" cy="2159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1000" dirty="0">
                <a:solidFill>
                  <a:schemeClr val="bg1"/>
                </a:solidFill>
              </a:rPr>
              <a:t>WIMP</a:t>
            </a:r>
          </a:p>
        </p:txBody>
      </p:sp>
      <p:sp>
        <p:nvSpPr>
          <p:cNvPr id="35" name="角丸四角形 34">
            <a:extLst>
              <a:ext uri="{FF2B5EF4-FFF2-40B4-BE49-F238E27FC236}">
                <a16:creationId xmlns:a16="http://schemas.microsoft.com/office/drawing/2014/main" id="{DF5043AA-E735-D32F-38C0-08F420D06D54}"/>
              </a:ext>
            </a:extLst>
          </p:cNvPr>
          <p:cNvSpPr/>
          <p:nvPr/>
        </p:nvSpPr>
        <p:spPr>
          <a:xfrm>
            <a:off x="3635375" y="3500438"/>
            <a:ext cx="1152525" cy="576262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Heavy</a:t>
            </a:r>
          </a:p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DM</a:t>
            </a:r>
            <a:endParaRPr lang="en-US" altLang="ja-JP" b="1" dirty="0">
              <a:solidFill>
                <a:schemeClr val="tx1"/>
              </a:solidFill>
            </a:endParaRPr>
          </a:p>
        </p:txBody>
      </p:sp>
      <p:sp>
        <p:nvSpPr>
          <p:cNvPr id="36" name="角丸四角形 35">
            <a:extLst>
              <a:ext uri="{FF2B5EF4-FFF2-40B4-BE49-F238E27FC236}">
                <a16:creationId xmlns:a16="http://schemas.microsoft.com/office/drawing/2014/main" id="{4AA8E613-A062-BBE4-BF1C-12E79ED07DC9}"/>
              </a:ext>
            </a:extLst>
          </p:cNvPr>
          <p:cNvSpPr/>
          <p:nvPr/>
        </p:nvSpPr>
        <p:spPr>
          <a:xfrm>
            <a:off x="4787900" y="3500438"/>
            <a:ext cx="3313113" cy="576262"/>
          </a:xfrm>
          <a:prstGeom prst="roundRect">
            <a:avLst/>
          </a:prstGeom>
          <a:solidFill>
            <a:srgbClr val="0000FF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Composite DM &amp;</a:t>
            </a:r>
          </a:p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Primordial BHs etc.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0DC12EB1-257B-7E97-B0D8-BB9DD7ABA85F}"/>
              </a:ext>
            </a:extLst>
          </p:cNvPr>
          <p:cNvSpPr/>
          <p:nvPr/>
        </p:nvSpPr>
        <p:spPr>
          <a:xfrm>
            <a:off x="3132138" y="2349500"/>
            <a:ext cx="2879725" cy="36036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Dark Matter Mass (GeV)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A840CDD9-4413-955E-0D40-0B1799A079BB}"/>
              </a:ext>
            </a:extLst>
          </p:cNvPr>
          <p:cNvSpPr/>
          <p:nvPr/>
        </p:nvSpPr>
        <p:spPr>
          <a:xfrm>
            <a:off x="0" y="3644900"/>
            <a:ext cx="792163" cy="6111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9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DM de Broglie wavelength exceeds DM halo size of the smallest dwarf galaxies </a:t>
            </a:r>
          </a:p>
          <a:p>
            <a:pPr algn="ctr" eaLnBrk="1" hangingPunct="1">
              <a:defRPr/>
            </a:pPr>
            <a:r>
              <a:rPr lang="en-US" altLang="ja-JP" sz="9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(~ kpc)</a:t>
            </a:r>
          </a:p>
        </p:txBody>
      </p:sp>
      <p:sp>
        <p:nvSpPr>
          <p:cNvPr id="4" name="右矢印 3">
            <a:extLst>
              <a:ext uri="{FF2B5EF4-FFF2-40B4-BE49-F238E27FC236}">
                <a16:creationId xmlns:a16="http://schemas.microsoft.com/office/drawing/2014/main" id="{336C0F95-0564-906B-1ADC-B987A7BC9F78}"/>
              </a:ext>
            </a:extLst>
          </p:cNvPr>
          <p:cNvSpPr/>
          <p:nvPr/>
        </p:nvSpPr>
        <p:spPr>
          <a:xfrm rot="10800000">
            <a:off x="250825" y="2924175"/>
            <a:ext cx="576263" cy="36036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1" name="右矢印 40">
            <a:extLst>
              <a:ext uri="{FF2B5EF4-FFF2-40B4-BE49-F238E27FC236}">
                <a16:creationId xmlns:a16="http://schemas.microsoft.com/office/drawing/2014/main" id="{F03A547D-6217-07E4-5FAD-394CA5C8C3D0}"/>
              </a:ext>
            </a:extLst>
          </p:cNvPr>
          <p:cNvSpPr/>
          <p:nvPr/>
        </p:nvSpPr>
        <p:spPr>
          <a:xfrm>
            <a:off x="8316913" y="2852738"/>
            <a:ext cx="576262" cy="36036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95C6000-5E1A-3802-5325-A242BC28BF48}"/>
              </a:ext>
            </a:extLst>
          </p:cNvPr>
          <p:cNvSpPr/>
          <p:nvPr/>
        </p:nvSpPr>
        <p:spPr>
          <a:xfrm>
            <a:off x="8102600" y="3573463"/>
            <a:ext cx="1063625" cy="5111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9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Excluded from gravitational microlensing and CMB observations</a:t>
            </a: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5ED125F6-F84F-AF43-28E0-EA23B424B339}"/>
              </a:ext>
            </a:extLst>
          </p:cNvPr>
          <p:cNvCxnSpPr/>
          <p:nvPr/>
        </p:nvCxnSpPr>
        <p:spPr>
          <a:xfrm flipV="1">
            <a:off x="4787900" y="4149725"/>
            <a:ext cx="0" cy="21590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95FE7D77-DE46-A167-5449-22C1166D7E91}"/>
              </a:ext>
            </a:extLst>
          </p:cNvPr>
          <p:cNvSpPr/>
          <p:nvPr/>
        </p:nvSpPr>
        <p:spPr>
          <a:xfrm>
            <a:off x="4500563" y="4365625"/>
            <a:ext cx="1439862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Planck mass</a:t>
            </a:r>
          </a:p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(1.2e19 GeV)</a:t>
            </a: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BCD67AA7-C570-0AD0-3859-DFA090DD6F5D}"/>
              </a:ext>
            </a:extLst>
          </p:cNvPr>
          <p:cNvCxnSpPr/>
          <p:nvPr/>
        </p:nvCxnSpPr>
        <p:spPr>
          <a:xfrm flipV="1">
            <a:off x="7812088" y="4149725"/>
            <a:ext cx="0" cy="21590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3296B3DE-0A13-1E81-2F71-7FD4DDE7295F}"/>
              </a:ext>
            </a:extLst>
          </p:cNvPr>
          <p:cNvSpPr/>
          <p:nvPr/>
        </p:nvSpPr>
        <p:spPr>
          <a:xfrm>
            <a:off x="7092950" y="4365625"/>
            <a:ext cx="1439863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Solar mass</a:t>
            </a:r>
          </a:p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(1.1e57 GeV)</a:t>
            </a: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55B614D9-79D3-A003-759A-DA2523617816}"/>
              </a:ext>
            </a:extLst>
          </p:cNvPr>
          <p:cNvCxnSpPr/>
          <p:nvPr/>
        </p:nvCxnSpPr>
        <p:spPr>
          <a:xfrm flipV="1">
            <a:off x="3635375" y="4149725"/>
            <a:ext cx="0" cy="21590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FA7E3DDF-30E3-FF6F-BF4A-50BBF6E98C07}"/>
              </a:ext>
            </a:extLst>
          </p:cNvPr>
          <p:cNvSpPr/>
          <p:nvPr/>
        </p:nvSpPr>
        <p:spPr>
          <a:xfrm>
            <a:off x="3203575" y="4365625"/>
            <a:ext cx="1439863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Higgs boson</a:t>
            </a:r>
          </a:p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(125 GeV)</a:t>
            </a: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0D4FBCBE-8A21-479E-B2F6-3025BC11E54B}"/>
              </a:ext>
            </a:extLst>
          </p:cNvPr>
          <p:cNvCxnSpPr/>
          <p:nvPr/>
        </p:nvCxnSpPr>
        <p:spPr>
          <a:xfrm flipH="1">
            <a:off x="1619250" y="4292600"/>
            <a:ext cx="792163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C8139F05-0B37-6483-C0FF-75F84F43CC08}"/>
              </a:ext>
            </a:extLst>
          </p:cNvPr>
          <p:cNvSpPr/>
          <p:nvPr/>
        </p:nvSpPr>
        <p:spPr>
          <a:xfrm>
            <a:off x="1476375" y="4365625"/>
            <a:ext cx="1079500" cy="2159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QCD </a:t>
            </a:r>
            <a:r>
              <a:rPr lang="en-US" altLang="ja-JP" sz="1600" dirty="0" err="1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axion</a:t>
            </a:r>
            <a:endParaRPr lang="en-US" altLang="ja-JP" sz="160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EA8BB74B-387B-E3C1-EECE-52063FC886AC}"/>
              </a:ext>
            </a:extLst>
          </p:cNvPr>
          <p:cNvSpPr/>
          <p:nvPr/>
        </p:nvSpPr>
        <p:spPr>
          <a:xfrm>
            <a:off x="6372225" y="4149725"/>
            <a:ext cx="863600" cy="2873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Q-ball</a:t>
            </a:r>
          </a:p>
        </p:txBody>
      </p: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34DE75AF-AE46-3C13-CAFA-58E0125D0CB6}"/>
              </a:ext>
            </a:extLst>
          </p:cNvPr>
          <p:cNvCxnSpPr/>
          <p:nvPr/>
        </p:nvCxnSpPr>
        <p:spPr>
          <a:xfrm flipH="1">
            <a:off x="1331913" y="4724400"/>
            <a:ext cx="431800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8C283B46-E2DF-FC3B-E59B-42FD474F5763}"/>
              </a:ext>
            </a:extLst>
          </p:cNvPr>
          <p:cNvSpPr/>
          <p:nvPr/>
        </p:nvSpPr>
        <p:spPr>
          <a:xfrm>
            <a:off x="468313" y="4797425"/>
            <a:ext cx="1943100" cy="5032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2.4 Hz ~ 2.4 kHz</a:t>
            </a:r>
          </a:p>
          <a:p>
            <a:pPr algn="ctr" eaLnBrk="1" hangingPunct="1">
              <a:defRPr/>
            </a:pPr>
            <a:r>
              <a:rPr lang="en-US" altLang="ja-JP" sz="1600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(1e-14 ~ 1e-11 eV)</a:t>
            </a: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7BC3E005-CEEC-DD9B-C942-809DFFCE1147}"/>
              </a:ext>
            </a:extLst>
          </p:cNvPr>
          <p:cNvSpPr/>
          <p:nvPr/>
        </p:nvSpPr>
        <p:spPr>
          <a:xfrm>
            <a:off x="395288" y="5373688"/>
            <a:ext cx="1944687" cy="50482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Laser</a:t>
            </a:r>
          </a:p>
          <a:p>
            <a:pPr algn="ctr" eaLnBrk="1" hangingPunct="1">
              <a:defRPr/>
            </a:pPr>
            <a:r>
              <a:rPr lang="en-US" altLang="ja-JP" sz="2400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Interferometry</a:t>
            </a:r>
          </a:p>
        </p:txBody>
      </p:sp>
      <p:sp>
        <p:nvSpPr>
          <p:cNvPr id="9263" name="スライド番号プレースホルダ 3">
            <a:extLst>
              <a:ext uri="{FF2B5EF4-FFF2-40B4-BE49-F238E27FC236}">
                <a16:creationId xmlns:a16="http://schemas.microsoft.com/office/drawing/2014/main" id="{B3697643-1F94-C8E5-6B91-A5E3C4E5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C83F07-C7F3-4F48-AA4E-0679CF5D7C42}" type="slidenum">
              <a:rPr lang="ja-JP" altLang="en-US" sz="2000" smtClean="0">
                <a:solidFill>
                  <a:srgbClr val="404040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ja-JP" altLang="en-US" sz="2000">
              <a:solidFill>
                <a:srgbClr val="404040"/>
              </a:solidFill>
            </a:endParaRPr>
          </a:p>
        </p:txBody>
      </p:sp>
      <p:pic>
        <p:nvPicPr>
          <p:cNvPr id="9264" name="Picture 10" descr="https://www.nao.ac.jp/contents/research/telescope/subaru-1.jpg">
            <a:extLst>
              <a:ext uri="{FF2B5EF4-FFF2-40B4-BE49-F238E27FC236}">
                <a16:creationId xmlns:a16="http://schemas.microsoft.com/office/drawing/2014/main" id="{BC51D945-6037-11D8-F12B-13736A0C7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13325"/>
            <a:ext cx="165735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5" name="Picture 2" descr="https://www.ipmu.jp/sites/default/files/imce/press/Fig01-xenon.jpg">
            <a:extLst>
              <a:ext uri="{FF2B5EF4-FFF2-40B4-BE49-F238E27FC236}">
                <a16:creationId xmlns:a16="http://schemas.microsoft.com/office/drawing/2014/main" id="{D726CE7D-17B8-9BAB-8022-A7F4554C9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868863"/>
            <a:ext cx="12954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6" name="図 65">
            <a:extLst>
              <a:ext uri="{FF2B5EF4-FFF2-40B4-BE49-F238E27FC236}">
                <a16:creationId xmlns:a16="http://schemas.microsoft.com/office/drawing/2014/main" id="{146880B2-93B8-DCBA-F062-6BEA00501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868863"/>
            <a:ext cx="18288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7" name="Picture 14" descr="The Planck mission has yielded the most detailed map yet of the cosmic microwave background radiation, from which crucial cosmological parameters have been recalculated. ">
            <a:extLst>
              <a:ext uri="{FF2B5EF4-FFF2-40B4-BE49-F238E27FC236}">
                <a16:creationId xmlns:a16="http://schemas.microsoft.com/office/drawing/2014/main" id="{AAD2E00B-F4E0-4609-12A3-CE98AD328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5013325"/>
            <a:ext cx="14684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0C1375D9-5F68-18F2-5357-53D46DF9213D}"/>
              </a:ext>
            </a:extLst>
          </p:cNvPr>
          <p:cNvSpPr/>
          <p:nvPr/>
        </p:nvSpPr>
        <p:spPr>
          <a:xfrm>
            <a:off x="3851275" y="6092825"/>
            <a:ext cx="1944688" cy="28892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LHC</a:t>
            </a: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CEE82964-2E18-4300-A746-A60EE68063CB}"/>
              </a:ext>
            </a:extLst>
          </p:cNvPr>
          <p:cNvSpPr/>
          <p:nvPr/>
        </p:nvSpPr>
        <p:spPr>
          <a:xfrm>
            <a:off x="2339975" y="6021388"/>
            <a:ext cx="1490663" cy="71913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Underground experiments</a:t>
            </a:r>
          </a:p>
          <a:p>
            <a:pPr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(XENON etc.)</a:t>
            </a: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D3216D7A-201F-350F-9966-D485B300FAFE}"/>
              </a:ext>
            </a:extLst>
          </p:cNvPr>
          <p:cNvSpPr/>
          <p:nvPr/>
        </p:nvSpPr>
        <p:spPr>
          <a:xfrm>
            <a:off x="5724525" y="6308725"/>
            <a:ext cx="1873250" cy="36036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Subaru telescope</a:t>
            </a:r>
          </a:p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etc.</a:t>
            </a: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3719538E-CD7B-FFFA-174A-B60EB6680261}"/>
              </a:ext>
            </a:extLst>
          </p:cNvPr>
          <p:cNvSpPr/>
          <p:nvPr/>
        </p:nvSpPr>
        <p:spPr>
          <a:xfrm>
            <a:off x="7667625" y="5734050"/>
            <a:ext cx="1476375" cy="7905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Cosmic microwave background</a:t>
            </a:r>
          </a:p>
        </p:txBody>
      </p:sp>
      <p:pic>
        <p:nvPicPr>
          <p:cNvPr id="9272" name="図 3">
            <a:extLst>
              <a:ext uri="{FF2B5EF4-FFF2-40B4-BE49-F238E27FC236}">
                <a16:creationId xmlns:a16="http://schemas.microsoft.com/office/drawing/2014/main" id="{7E800152-747C-D36D-207E-B3A9DDC375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029325"/>
            <a:ext cx="14747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W150914 - The First Direct Detection of Gravitational Waves">
            <a:extLst>
              <a:ext uri="{FF2B5EF4-FFF2-40B4-BE49-F238E27FC236}">
                <a16:creationId xmlns:a16="http://schemas.microsoft.com/office/drawing/2014/main" id="{4566EEC5-5EBA-08C6-2BD3-EE864EC40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316288"/>
            <a:ext cx="2843212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29CA8CA-807C-982E-0F5C-48F4E605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Ultralight DM with Interferometers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4" name="コンテンツ プレースホルダ 2">
            <a:extLst>
              <a:ext uri="{FF2B5EF4-FFF2-40B4-BE49-F238E27FC236}">
                <a16:creationId xmlns:a16="http://schemas.microsoft.com/office/drawing/2014/main" id="{D871B39B-4BFC-761B-DD03-6E037B995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Bosonic ultralight field (&lt;~1 eV) are well-motivated from cosmology</a:t>
            </a:r>
          </a:p>
          <a:p>
            <a:pPr>
              <a:buClr>
                <a:schemeClr val="tx1"/>
              </a:buClr>
            </a:pPr>
            <a:r>
              <a:rPr lang="en-US" altLang="ja-JP" sz="2800"/>
              <a:t>Behaves as</a:t>
            </a:r>
            <a:br>
              <a:rPr lang="en-US" altLang="ja-JP" sz="2800">
                <a:solidFill>
                  <a:srgbClr val="FF0000"/>
                </a:solidFill>
              </a:rPr>
            </a:br>
            <a:r>
              <a:rPr lang="en-US" altLang="ja-JP" sz="2800">
                <a:solidFill>
                  <a:srgbClr val="FF0000"/>
                </a:solidFill>
              </a:rPr>
              <a:t>classical waves</a:t>
            </a:r>
            <a:endParaRPr lang="en-US" altLang="ja-JP" sz="2800"/>
          </a:p>
          <a:p>
            <a:pPr>
              <a:buClr>
                <a:schemeClr val="tx1"/>
              </a:buClr>
            </a:pPr>
            <a:r>
              <a:rPr lang="en-US" altLang="ja-JP" sz="2800">
                <a:solidFill>
                  <a:srgbClr val="FF0000"/>
                </a:solidFill>
              </a:rPr>
              <a:t>Laser interferometers</a:t>
            </a:r>
            <a:r>
              <a:rPr lang="en-US" altLang="ja-JP" sz="2800"/>
              <a:t> are sensitive to such oscillating changes</a:t>
            </a:r>
          </a:p>
          <a:p>
            <a:pPr>
              <a:buClr>
                <a:schemeClr val="tx1"/>
              </a:buClr>
            </a:pPr>
            <a:endParaRPr lang="en-US" altLang="ja-JP" sz="2800"/>
          </a:p>
        </p:txBody>
      </p:sp>
      <p:sp>
        <p:nvSpPr>
          <p:cNvPr id="10245" name="スライド番号プレースホルダ 3">
            <a:extLst>
              <a:ext uri="{FF2B5EF4-FFF2-40B4-BE49-F238E27FC236}">
                <a16:creationId xmlns:a16="http://schemas.microsoft.com/office/drawing/2014/main" id="{D71400ED-BF9B-4520-896C-7C3AC4ED1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C2E7C0-6820-4311-B4C7-1049C3332C58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ja-JP" altLang="en-US" sz="2800">
              <a:solidFill>
                <a:srgbClr val="898989"/>
              </a:solidFill>
            </a:endParaRPr>
          </a:p>
        </p:txBody>
      </p:sp>
      <p:pic>
        <p:nvPicPr>
          <p:cNvPr id="10246" name="図 3" descr="%pptTeX&#10;\begin{document}&#10;\begin{align*}&#10; f = 242~{\rm Hz} \left( \frac{ m_{\rm DM} }{10^{-12}~{\rm eV}} \right)&#10;\end{align*}&#10;\end{document}">
            <a:extLst>
              <a:ext uri="{FF2B5EF4-FFF2-40B4-BE49-F238E27FC236}">
                <a16:creationId xmlns:a16="http://schemas.microsoft.com/office/drawing/2014/main" id="{24C33CCD-9301-A96B-CDC3-189D75D02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916113"/>
            <a:ext cx="397351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nhaltsplatzhalter 3" descr="interference_.gif">
            <a:extLst>
              <a:ext uri="{FF2B5EF4-FFF2-40B4-BE49-F238E27FC236}">
                <a16:creationId xmlns:a16="http://schemas.microsoft.com/office/drawing/2014/main" id="{B23E7EF4-AF37-B8E9-A506-F9A0C87CBDE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03348" y="3789039"/>
            <a:ext cx="4026416" cy="307471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95A388E-2277-A708-2AC7-59710F1C7155}"/>
              </a:ext>
            </a:extLst>
          </p:cNvPr>
          <p:cNvSpPr txBox="1"/>
          <p:nvPr/>
        </p:nvSpPr>
        <p:spPr>
          <a:xfrm>
            <a:off x="6300788" y="3284538"/>
            <a:ext cx="2484437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00" dirty="0">
                <a:solidFill>
                  <a:schemeClr val="bg1"/>
                </a:solidFill>
                <a:latin typeface="+mj-lt"/>
              </a:rPr>
              <a:t>Caltech/MIT/LIGO Lab.</a:t>
            </a:r>
            <a:endParaRPr lang="ja-JP" altLang="en-US" sz="1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図 2">
            <a:extLst>
              <a:ext uri="{FF2B5EF4-FFF2-40B4-BE49-F238E27FC236}">
                <a16:creationId xmlns:a16="http://schemas.microsoft.com/office/drawing/2014/main" id="{C0D71AFD-88BD-EF71-0DAB-C89156F0C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57300"/>
            <a:ext cx="671512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7E7283F-FBC8-78E6-09F4-CD95592FD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Interferometry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8" name="コンテンツ プレースホルダ 2">
            <a:extLst>
              <a:ext uri="{FF2B5EF4-FFF2-40B4-BE49-F238E27FC236}">
                <a16:creationId xmlns:a16="http://schemas.microsoft.com/office/drawing/2014/main" id="{69712CA4-3CD3-198A-2E6A-F499D4723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647700"/>
          </a:xfrm>
        </p:spPr>
        <p:txBody>
          <a:bodyPr/>
          <a:lstStyle/>
          <a:p>
            <a:r>
              <a:rPr lang="en-US" altLang="ja-JP" sz="2800"/>
              <a:t>measures </a:t>
            </a:r>
            <a:r>
              <a:rPr lang="en-US" altLang="ja-JP" sz="2800">
                <a:solidFill>
                  <a:srgbClr val="FF0000"/>
                </a:solidFill>
              </a:rPr>
              <a:t>differential</a:t>
            </a:r>
            <a:r>
              <a:rPr lang="en-US" altLang="ja-JP" sz="2800"/>
              <a:t> arm length change</a:t>
            </a:r>
          </a:p>
        </p:txBody>
      </p:sp>
      <p:sp>
        <p:nvSpPr>
          <p:cNvPr id="11269" name="正方形/長方形 12">
            <a:extLst>
              <a:ext uri="{FF2B5EF4-FFF2-40B4-BE49-F238E27FC236}">
                <a16:creationId xmlns:a16="http://schemas.microsoft.com/office/drawing/2014/main" id="{195C89D1-B9CF-29F5-4EC7-F2800D8B3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3429000"/>
            <a:ext cx="28797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Movable mirror</a:t>
            </a:r>
          </a:p>
        </p:txBody>
      </p:sp>
      <p:sp>
        <p:nvSpPr>
          <p:cNvPr id="11270" name="正方形/長方形 16">
            <a:extLst>
              <a:ext uri="{FF2B5EF4-FFF2-40B4-BE49-F238E27FC236}">
                <a16:creationId xmlns:a16="http://schemas.microsoft.com/office/drawing/2014/main" id="{43D3C811-8217-7555-9D0E-731199799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389313"/>
            <a:ext cx="208756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Laser source</a:t>
            </a:r>
          </a:p>
        </p:txBody>
      </p:sp>
      <p:sp>
        <p:nvSpPr>
          <p:cNvPr id="11271" name="正方形/長方形 18">
            <a:extLst>
              <a:ext uri="{FF2B5EF4-FFF2-40B4-BE49-F238E27FC236}">
                <a16:creationId xmlns:a16="http://schemas.microsoft.com/office/drawing/2014/main" id="{4175C09B-1027-BE4A-7AAD-3D395F620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805488"/>
            <a:ext cx="20161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Interference</a:t>
            </a:r>
          </a:p>
        </p:txBody>
      </p:sp>
      <p:sp>
        <p:nvSpPr>
          <p:cNvPr id="11272" name="正方形/長方形 13">
            <a:extLst>
              <a:ext uri="{FF2B5EF4-FFF2-40B4-BE49-F238E27FC236}">
                <a16:creationId xmlns:a16="http://schemas.microsoft.com/office/drawing/2014/main" id="{303DD2A0-07F0-ECCA-A868-986766026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030538"/>
            <a:ext cx="129698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Beam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splitter</a:t>
            </a:r>
          </a:p>
        </p:txBody>
      </p:sp>
      <p:sp>
        <p:nvSpPr>
          <p:cNvPr id="11273" name="正方形/長方形 17">
            <a:extLst>
              <a:ext uri="{FF2B5EF4-FFF2-40B4-BE49-F238E27FC236}">
                <a16:creationId xmlns:a16="http://schemas.microsoft.com/office/drawing/2014/main" id="{4A8384F8-F1CE-82A8-B293-716395F1D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6092825"/>
            <a:ext cx="208756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Photodiode</a:t>
            </a:r>
          </a:p>
        </p:txBody>
      </p:sp>
      <p:sp>
        <p:nvSpPr>
          <p:cNvPr id="11274" name="正方形/長方形 16">
            <a:extLst>
              <a:ext uri="{FF2B5EF4-FFF2-40B4-BE49-F238E27FC236}">
                <a16:creationId xmlns:a16="http://schemas.microsoft.com/office/drawing/2014/main" id="{9D7982AF-00D0-5A9D-BC62-62FF0F5E7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916832"/>
            <a:ext cx="2664296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Michelson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interferometer</a:t>
            </a:r>
          </a:p>
        </p:txBody>
      </p:sp>
      <p:sp>
        <p:nvSpPr>
          <p:cNvPr id="11275" name="スライド番号プレースホルダ 3">
            <a:extLst>
              <a:ext uri="{FF2B5EF4-FFF2-40B4-BE49-F238E27FC236}">
                <a16:creationId xmlns:a16="http://schemas.microsoft.com/office/drawing/2014/main" id="{E2038B5E-197C-E56D-599D-072BB81D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E1DF28-5648-4035-9E04-5C9E7C5D374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3" descr="interference_.gif">
            <a:extLst>
              <a:ext uri="{FF2B5EF4-FFF2-40B4-BE49-F238E27FC236}">
                <a16:creationId xmlns:a16="http://schemas.microsoft.com/office/drawing/2014/main" id="{F9F4FC5B-C313-D66B-895E-C81774AC48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23728" y="1255059"/>
            <a:ext cx="6712972" cy="512626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正方形/長方形 19">
            <a:extLst>
              <a:ext uri="{FF2B5EF4-FFF2-40B4-BE49-F238E27FC236}">
                <a16:creationId xmlns:a16="http://schemas.microsoft.com/office/drawing/2014/main" id="{13AA0590-F5D1-FEF4-FCA1-B565C2135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25" y="5589588"/>
            <a:ext cx="1692275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Fringe change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C7911FD-A15C-A477-48D1-EC9B6F5F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Interferometry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7" name="コンテンツ プレースホルダ 2">
            <a:extLst>
              <a:ext uri="{FF2B5EF4-FFF2-40B4-BE49-F238E27FC236}">
                <a16:creationId xmlns:a16="http://schemas.microsoft.com/office/drawing/2014/main" id="{24B12D8E-162C-0113-E540-2719EE0B7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76263"/>
          </a:xfrm>
        </p:spPr>
        <p:txBody>
          <a:bodyPr/>
          <a:lstStyle/>
          <a:p>
            <a:r>
              <a:rPr lang="en-US" altLang="ja-JP" sz="2800"/>
              <a:t>measures </a:t>
            </a:r>
            <a:r>
              <a:rPr lang="en-US" altLang="ja-JP" sz="2800">
                <a:solidFill>
                  <a:srgbClr val="FF0000"/>
                </a:solidFill>
              </a:rPr>
              <a:t>differential</a:t>
            </a:r>
            <a:r>
              <a:rPr lang="en-US" altLang="ja-JP" sz="2800"/>
              <a:t> arm length change</a:t>
            </a:r>
          </a:p>
        </p:txBody>
      </p:sp>
      <p:sp>
        <p:nvSpPr>
          <p:cNvPr id="13318" name="正方形/長方形 17">
            <a:extLst>
              <a:ext uri="{FF2B5EF4-FFF2-40B4-BE49-F238E27FC236}">
                <a16:creationId xmlns:a16="http://schemas.microsoft.com/office/drawing/2014/main" id="{28599441-B334-0C6C-8C45-D6A57CF48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6092825"/>
            <a:ext cx="208756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Photodiode</a:t>
            </a:r>
          </a:p>
        </p:txBody>
      </p:sp>
      <p:sp>
        <p:nvSpPr>
          <p:cNvPr id="13319" name="正方形/長方形 18">
            <a:extLst>
              <a:ext uri="{FF2B5EF4-FFF2-40B4-BE49-F238E27FC236}">
                <a16:creationId xmlns:a16="http://schemas.microsoft.com/office/drawing/2014/main" id="{C355C115-33A4-70C0-EE73-37D6A8AB4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805488"/>
            <a:ext cx="20161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320" name="正方形/長方形 16">
            <a:extLst>
              <a:ext uri="{FF2B5EF4-FFF2-40B4-BE49-F238E27FC236}">
                <a16:creationId xmlns:a16="http://schemas.microsoft.com/office/drawing/2014/main" id="{1EE06268-6714-8108-BC7C-2EE07C65F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389313"/>
            <a:ext cx="208756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Laser source</a:t>
            </a:r>
          </a:p>
        </p:txBody>
      </p:sp>
      <p:sp>
        <p:nvSpPr>
          <p:cNvPr id="13321" name="正方形/長方形 13">
            <a:extLst>
              <a:ext uri="{FF2B5EF4-FFF2-40B4-BE49-F238E27FC236}">
                <a16:creationId xmlns:a16="http://schemas.microsoft.com/office/drawing/2014/main" id="{27D287CD-D6B5-3B59-8F43-D436DA9EB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030538"/>
            <a:ext cx="129698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Beam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splitter</a:t>
            </a:r>
          </a:p>
        </p:txBody>
      </p:sp>
      <p:sp>
        <p:nvSpPr>
          <p:cNvPr id="13322" name="正方形/長方形 18">
            <a:extLst>
              <a:ext uri="{FF2B5EF4-FFF2-40B4-BE49-F238E27FC236}">
                <a16:creationId xmlns:a16="http://schemas.microsoft.com/office/drawing/2014/main" id="{325FA6AE-C694-6A8A-C2CB-040671A62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805488"/>
            <a:ext cx="20161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Interference</a:t>
            </a:r>
          </a:p>
        </p:txBody>
      </p:sp>
      <p:sp>
        <p:nvSpPr>
          <p:cNvPr id="13323" name="正方形/長方形 12">
            <a:extLst>
              <a:ext uri="{FF2B5EF4-FFF2-40B4-BE49-F238E27FC236}">
                <a16:creationId xmlns:a16="http://schemas.microsoft.com/office/drawing/2014/main" id="{7D1E2D04-D518-BD73-8F95-89013FF12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3429000"/>
            <a:ext cx="28797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Movable mirror</a:t>
            </a:r>
          </a:p>
        </p:txBody>
      </p:sp>
      <p:sp>
        <p:nvSpPr>
          <p:cNvPr id="13325" name="スライド番号プレースホルダ 3">
            <a:extLst>
              <a:ext uri="{FF2B5EF4-FFF2-40B4-BE49-F238E27FC236}">
                <a16:creationId xmlns:a16="http://schemas.microsoft.com/office/drawing/2014/main" id="{5AF04672-4780-FA16-5370-E324192C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61EF5A-D0FA-4F82-85BA-1015883AF096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3" name="正方形/長方形 16">
            <a:extLst>
              <a:ext uri="{FF2B5EF4-FFF2-40B4-BE49-F238E27FC236}">
                <a16:creationId xmlns:a16="http://schemas.microsoft.com/office/drawing/2014/main" id="{84A8FCF3-75BF-885F-7CBC-41EC383A9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916832"/>
            <a:ext cx="2664296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Michelson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interferometer</a:t>
            </a:r>
          </a:p>
        </p:txBody>
      </p:sp>
      <p:sp>
        <p:nvSpPr>
          <p:cNvPr id="4" name="正方形/長方形 12">
            <a:extLst>
              <a:ext uri="{FF2B5EF4-FFF2-40B4-BE49-F238E27FC236}">
                <a16:creationId xmlns:a16="http://schemas.microsoft.com/office/drawing/2014/main" id="{5414D3D0-AF16-859E-5654-10BC6530B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5276" y="1844824"/>
            <a:ext cx="276118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Gravitational waves</a:t>
            </a:r>
          </a:p>
        </p:txBody>
      </p:sp>
      <p:cxnSp>
        <p:nvCxnSpPr>
          <p:cNvPr id="5" name="曲線コネクタ 4">
            <a:extLst>
              <a:ext uri="{FF2B5EF4-FFF2-40B4-BE49-F238E27FC236}">
                <a16:creationId xmlns:a16="http://schemas.microsoft.com/office/drawing/2014/main" id="{CCA2CECE-A415-2F9C-3EFB-112E2F820D61}"/>
              </a:ext>
            </a:extLst>
          </p:cNvPr>
          <p:cNvCxnSpPr/>
          <p:nvPr/>
        </p:nvCxnSpPr>
        <p:spPr>
          <a:xfrm rot="9900000" flipV="1">
            <a:off x="5412038" y="2565549"/>
            <a:ext cx="1008063" cy="503238"/>
          </a:xfrm>
          <a:prstGeom prst="curvedConnector3">
            <a:avLst/>
          </a:prstGeom>
          <a:ln w="508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ternational (Helvetica)">
      <a:majorFont>
        <a:latin typeface="Helvetica"/>
        <a:ea typeface="HG丸ｺﾞｼｯｸM-PRO"/>
        <a:cs typeface=""/>
      </a:majorFont>
      <a:minorFont>
        <a:latin typeface="Helvetica"/>
        <a:ea typeface="HG丸ｺﾞｼｯｸM-PR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  <a:headEnd type="none"/>
          <a:tailEnd type="stealt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3">
            <a:lumMod val="40000"/>
            <a:lumOff val="60000"/>
          </a:schemeClr>
        </a:solidFill>
        <a:ln>
          <a:noFill/>
        </a:ln>
      </a:spPr>
      <a:bodyPr wrap="square" rtlCol="0">
        <a:spAutoFit/>
      </a:bodyPr>
      <a:lstStyle>
        <a:defPPr algn="ctr">
          <a:defRPr kumimoji="1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43782</TotalTime>
  <Words>1740</Words>
  <Application>Microsoft Office PowerPoint</Application>
  <PresentationFormat>画面に合わせる (4:3)</PresentationFormat>
  <Paragraphs>454</Paragraphs>
  <Slides>31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8" baseType="lpstr">
      <vt:lpstr>Meiryo UI</vt:lpstr>
      <vt:lpstr>メイリオ</vt:lpstr>
      <vt:lpstr>arial</vt:lpstr>
      <vt:lpstr>arial</vt:lpstr>
      <vt:lpstr>Calibri</vt:lpstr>
      <vt:lpstr>Helvetica</vt:lpstr>
      <vt:lpstr>Office テーマ</vt:lpstr>
      <vt:lpstr>First results from  ultralight vector dark matter search with KAGRA</vt:lpstr>
      <vt:lpstr>Global Network of GW Detectors</vt:lpstr>
      <vt:lpstr>KAGRA Project</vt:lpstr>
      <vt:lpstr>LIGO-Virgo-KAGRA Observing Plan</vt:lpstr>
      <vt:lpstr>LIGO-Virgo-KAGRA O4 Run Status</vt:lpstr>
      <vt:lpstr>Various Dark Matter Models</vt:lpstr>
      <vt:lpstr>Ultralight DM with Interferometers</vt:lpstr>
      <vt:lpstr>Laser Interferometry</vt:lpstr>
      <vt:lpstr>Laser Interferometry</vt:lpstr>
      <vt:lpstr>Laser Interferometry</vt:lpstr>
      <vt:lpstr>Vector Boson</vt:lpstr>
      <vt:lpstr>Oscillating Force from Vector Field</vt:lpstr>
      <vt:lpstr>Previous Searches with LIGO/Virgo</vt:lpstr>
      <vt:lpstr>Search with GW Detectors</vt:lpstr>
      <vt:lpstr>Search with KAGRA</vt:lpstr>
      <vt:lpstr>Search with KAGRA</vt:lpstr>
      <vt:lpstr>KAGRA Vector Boson Sensitivity</vt:lpstr>
      <vt:lpstr>KAGRA 2020 Data Analysis</vt:lpstr>
      <vt:lpstr>KAGRA Data Analysis Results</vt:lpstr>
      <vt:lpstr>Summary</vt:lpstr>
      <vt:lpstr>Additional Slides</vt:lpstr>
      <vt:lpstr>Data Analysis Pipeline</vt:lpstr>
      <vt:lpstr>Stochastic Nature of DM Signal</vt:lpstr>
      <vt:lpstr>Coherence Time</vt:lpstr>
      <vt:lpstr>Freq-Mass-Coherence Time</vt:lpstr>
      <vt:lpstr>KAGRA Design Sensitivity</vt:lpstr>
      <vt:lpstr>(Roughly) Current Sensitivity</vt:lpstr>
      <vt:lpstr>KAGRA Sensitivity</vt:lpstr>
      <vt:lpstr>KAGRA Sensitivity</vt:lpstr>
      <vt:lpstr>KAGRA Sensitivity</vt:lpstr>
      <vt:lpstr>KAGRA Sensitivity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Ultralight dark matter searches with laser interferometry</dc:title>
  <dc:creator>yuta</dc:creator>
  <cp:lastModifiedBy>道村　唯太</cp:lastModifiedBy>
  <cp:revision>1739</cp:revision>
  <cp:lastPrinted>2020-11-23T15:01:38Z</cp:lastPrinted>
  <dcterms:created xsi:type="dcterms:W3CDTF">2010-03-08T07:48:03Z</dcterms:created>
  <dcterms:modified xsi:type="dcterms:W3CDTF">2024-07-11T02:39:53Z</dcterms:modified>
</cp:coreProperties>
</file>