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45" r:id="rId2"/>
    <p:sldId id="596" r:id="rId3"/>
    <p:sldId id="614" r:id="rId4"/>
    <p:sldId id="615" r:id="rId5"/>
    <p:sldId id="616" r:id="rId6"/>
    <p:sldId id="622" r:id="rId7"/>
    <p:sldId id="623" r:id="rId8"/>
    <p:sldId id="625" r:id="rId9"/>
    <p:sldId id="626" r:id="rId10"/>
    <p:sldId id="617" r:id="rId11"/>
    <p:sldId id="618" r:id="rId12"/>
    <p:sldId id="627" r:id="rId13"/>
    <p:sldId id="620" r:id="rId14"/>
    <p:sldId id="621" r:id="rId15"/>
  </p:sldIdLst>
  <p:sldSz cx="9144000" cy="6858000" type="screen4x3"/>
  <p:notesSz cx="9144000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92D050"/>
    <a:srgbClr val="BEE396"/>
    <a:srgbClr val="4C85B6"/>
    <a:srgbClr val="00FF00"/>
    <a:srgbClr val="DB5526"/>
    <a:srgbClr val="ECAA07"/>
    <a:srgbClr val="FF7B05"/>
    <a:srgbClr val="1E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95214" autoAdjust="0"/>
  </p:normalViewPr>
  <p:slideViewPr>
    <p:cSldViewPr>
      <p:cViewPr varScale="1">
        <p:scale>
          <a:sx n="81" d="100"/>
          <a:sy n="81" d="100"/>
        </p:scale>
        <p:origin x="115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555" y="6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B7E5DA1-1671-2F75-646A-84F5FB9AC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Confidential</a:t>
            </a:r>
            <a:r>
              <a:rPr lang="ja-JP" altLang="en-US"/>
              <a:t>（外部秘）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FC8A618-1BAF-51D0-20EC-E4395ADB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2404C5-368A-3461-17E1-6670A9C21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7764A95-3D00-555F-DB36-7134125556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C44FABF-8DA2-4D90-8349-0F1FE853D2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F5D2C26-AE2C-C30C-E651-ADF1B3096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01E0AF7-D8E4-D105-2FFE-431A6243B8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D3C015-3DBA-4773-B086-0119376D8930}" type="datetimeFigureOut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9291A4E0-BCBA-E7EE-436E-65F1E2399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58F0BFA-7199-A5DC-1831-3B3B4368E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5A5ACE1-B032-DBD1-2A56-96914D852F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C2E4613-B7B6-6D68-17B9-145B36F8C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A4411B-0436-4A04-A178-D142015810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1B7EF5AB-A3F8-939C-6E12-751CD272C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1B943635-FCF0-51D4-F13D-D588C9FF1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BE2A1CEE-0990-B356-DB0A-30BE8BB63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1315C33-1807-4E51-9ECC-4121EB007E0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4411B-0436-4A04-A178-D1420158108A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815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1A28022-5699-72AC-9E49-8CB1E308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D5F9-2DFD-4C0D-857B-7723502A7FB3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3A917F-320C-E8D4-F721-1E0BEDDF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368A4F-D814-81EE-F716-5B06584E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A04-4062-4678-ACD3-01C4525BF7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32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3190C8-2166-34F0-CB32-665ACE2F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1803-5668-4F01-A65A-182E82AC18CD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FE2DEB-20D6-518E-E7D5-1BBD104C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D8B3527-844D-48E8-B572-96EBD460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3C02-EC22-4A99-AACC-B0D0026DDC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2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28B534-B71D-942B-2AE2-4B2A70FF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051D-8AB3-4CB4-A451-E9E2A400CAE0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107B6A-3709-CED0-8D20-06F4C765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A0D2E5-364D-81F7-2212-67A63473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46D2-752A-4B8D-BC1D-0C582588A9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88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BBFF945-D80C-3D6F-E142-B041472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DBC9-1CAF-4789-92B1-F18ABC2C222B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EB9EBD-086D-308F-8D61-D7FAEE55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6FE9DF-E64A-751F-A5EC-67279E0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22D8-0FC4-4017-83F6-D5C6F4E736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80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443DD6D-B900-204E-5C91-2A68785D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F23E-00D9-4553-83D6-AF65F0957605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735935A-F7B2-09D1-7BDC-A9E6D458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EA7ED7-349D-DA41-092A-5C09877E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F813-2FA8-45C2-936A-D7D80785A6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451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F0CDFF4-92A6-EF33-7D4C-A80C66E3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9090-C18E-4269-B9F0-63D6064AD825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2DC1428B-7EA7-00DC-D996-ABDE64A3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84A564A-CD23-F108-F1DC-1924925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2844-1255-4451-B73D-6FF63BDF7C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69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2AFC67E7-BE19-5C2F-0B59-FE88A597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56F5-ED67-498B-95AF-79F8C8D0A11D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52578AEC-5CE7-3EC5-15F5-59553F9C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68BCCE3-536D-BE80-F3D5-8F8D2D3A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7D42-A12F-4606-A0BA-4E83950E5E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7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4F45578D-C800-1823-FD9C-2D5BAC79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ABE6-3E18-4129-BEBB-4A5731FDE764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F8D4EB1C-3B5A-F30B-3E93-64D2A1D1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8914064-B5A5-7926-8515-45E0E4F9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D920-DAB1-4E9F-B4AB-3AE3E0A987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867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C0DB6183-FBEF-207F-58F3-C749455E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BBC8-781A-40B7-A14C-084233FF25F7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2C6E89E5-550B-D419-E4A3-FA144E4F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8927A6A-7E97-ED9F-2976-3043D232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F6B-721B-4A49-8581-00A5519BC1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12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A8B4C00-56FB-9A99-B4BF-DC314D7C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8023-E5FE-4EB6-A3CD-2F4E83B19AF4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16F2E0F-2AA6-4863-7EF8-7B28DF3B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2C8FB2DC-7A5E-2252-D5EE-894B9AD9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A19F-EE3C-47AC-84F1-5CED8DF6F0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03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48BEF34-3BB0-566E-F497-F73BCDC8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17FF-9CF8-4CC4-9334-3BD7A29F4DA4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76E9954-D66D-19CB-F1D9-A6CBE39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C56C151-3011-E434-8373-6A18724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3E2A-ECA6-459A-B5C2-A5BD55CD99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1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1167FAD1-951F-DEF8-C69F-8614A03623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BE49AEF-3DA8-1D00-197B-7E4E34F6B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D3FBDCF-D5CA-25E4-10FB-3E6C3A9F0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F2BDB0-B4C0-4481-ACA0-BEB7F5899CBB}" type="datetime1">
              <a:rPr lang="ja-JP" altLang="en-US"/>
              <a:pPr>
                <a:defRPr/>
              </a:pPr>
              <a:t>2023/12/6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D7A9609-3432-8151-AB4C-7B9CD8D0B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5F00E7C-93C6-E391-944D-1E76A871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78296813-D027-47D5-AB1A-22E623B9B7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ta@caltec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michimura@phys.s.u-tokyo.ac.j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arXiv:2308.0015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8.0015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X.13.041002" TargetMode="External"/><Relationship Id="rId5" Type="http://schemas.openxmlformats.org/officeDocument/2006/relationships/hyperlink" Target="https://doi.org/10.1063/5.0136869" TargetMode="External"/><Relationship Id="rId4" Type="http://schemas.openxmlformats.org/officeDocument/2006/relationships/hyperlink" Target="https://doi.org/10.1088/0264-9381/33/1/0150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1D1DAF-124D-779F-14FC-2A2C54D8078F}"/>
              </a:ext>
            </a:extLst>
          </p:cNvPr>
          <p:cNvSpPr txBox="1"/>
          <p:nvPr/>
        </p:nvSpPr>
        <p:spPr>
          <a:xfrm>
            <a:off x="467544" y="2053297"/>
            <a:ext cx="489654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birefringence</a:t>
            </a:r>
            <a:endParaRPr lang="ja-JP" altLang="en-US" sz="60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80EE6AA-8896-C903-4F7E-4616A134B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024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Noise from</a:t>
            </a:r>
            <a:br>
              <a:rPr lang="en-US" altLang="ja-JP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</a:br>
            <a:r>
              <a:rPr lang="en-US" altLang="ja-JP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birefringence </a:t>
            </a:r>
            <a:r>
              <a:rPr lang="en-US" altLang="ja-JP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Helvetica" pitchFamily="34" charset="0"/>
              </a:rPr>
              <a:t>fluctuations</a:t>
            </a:r>
            <a:br>
              <a:rPr lang="en-US" altLang="ja-JP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Helvetica" pitchFamily="34" charset="0"/>
              </a:rPr>
            </a:b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in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laser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interferometric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b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gravitational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wave</a:t>
            </a: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 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detectors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itchFamily="34" charset="0"/>
            </a:endParaRPr>
          </a:p>
        </p:txBody>
      </p:sp>
      <p:sp>
        <p:nvSpPr>
          <p:cNvPr id="6" name="pptTeX_Preamble" descr="\documentclass[12pt]{jarticle}&#10;\pagestyle{empty}&#10;\usepackage{amsmath,amssymb}&#10;\usepackage[dvips]{color}" hidden="1">
            <a:extLst>
              <a:ext uri="{FF2B5EF4-FFF2-40B4-BE49-F238E27FC236}">
                <a16:creationId xmlns:a16="http://schemas.microsoft.com/office/drawing/2014/main" id="{EC52C262-AC4D-7AC0-1D34-2CDEA3680FC3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103997FF-4DB4-5754-8B1A-60FF2914B074}"/>
              </a:ext>
            </a:extLst>
          </p:cNvPr>
          <p:cNvSpPr txBox="1">
            <a:spLocks/>
          </p:cNvSpPr>
          <p:nvPr/>
        </p:nvSpPr>
        <p:spPr bwMode="auto">
          <a:xfrm>
            <a:off x="6732588" y="188913"/>
            <a:ext cx="2411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December 7, 2023</a:t>
            </a:r>
          </a:p>
        </p:txBody>
      </p:sp>
      <p:sp>
        <p:nvSpPr>
          <p:cNvPr id="4100" name="サブタイトル 2">
            <a:extLst>
              <a:ext uri="{FF2B5EF4-FFF2-40B4-BE49-F238E27FC236}">
                <a16:creationId xmlns:a16="http://schemas.microsoft.com/office/drawing/2014/main" id="{798E0509-06F6-154D-8BEA-A194BC04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27587"/>
            <a:ext cx="9144000" cy="1609725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1"/>
                </a:solidFill>
                <a:cs typeface="Helvetica" panose="020B0604020202020204" pitchFamily="34" charset="0"/>
              </a:rPr>
              <a:t>Yuta </a:t>
            </a:r>
            <a:r>
              <a:rPr lang="en-US" altLang="ja-JP" dirty="0" err="1">
                <a:solidFill>
                  <a:schemeClr val="tx1"/>
                </a:solidFill>
                <a:cs typeface="Helvetica" panose="020B0604020202020204" pitchFamily="34" charset="0"/>
              </a:rPr>
              <a:t>Michimura</a:t>
            </a:r>
            <a:endParaRPr lang="en-US" altLang="ja-JP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LIGO Lab, Caltech</a:t>
            </a: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  <a:hlinkClick r:id="rId3"/>
              </a:rPr>
              <a:t>yuta@caltech.edu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RESCEU, </a:t>
            </a:r>
            <a:r>
              <a:rPr lang="en-US" altLang="ja-JP" sz="2000" dirty="0" err="1">
                <a:solidFill>
                  <a:schemeClr val="tx1"/>
                </a:solidFill>
                <a:cs typeface="Helvetica" panose="020B0604020202020204" pitchFamily="34" charset="0"/>
              </a:rPr>
              <a:t>UTokyo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  <a:hlinkClick r:id="rId4"/>
              </a:rPr>
              <a:t>michimura@phys.s.u-tokyo.ac.jp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4101" name="サブタイトル 2">
            <a:extLst>
              <a:ext uri="{FF2B5EF4-FFF2-40B4-BE49-F238E27FC236}">
                <a16:creationId xmlns:a16="http://schemas.microsoft.com/office/drawing/2014/main" id="{6319B98A-21B4-FB2A-8281-8575417AAB34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JGW-G2315436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KAGRA Future Working Group 3</a:t>
            </a:r>
            <a:r>
              <a:rPr lang="en-US" altLang="ja-JP" sz="1800" baseline="30000" dirty="0">
                <a:cs typeface="Helvetica" panose="020B0604020202020204" pitchFamily="34" charset="0"/>
              </a:rPr>
              <a:t>rd</a:t>
            </a:r>
            <a:r>
              <a:rPr lang="en-US" altLang="ja-JP" sz="1800" dirty="0">
                <a:cs typeface="Helvetica" panose="020B0604020202020204" pitchFamily="34" charset="0"/>
              </a:rPr>
              <a:t> open meeting (Online)</a:t>
            </a:r>
          </a:p>
        </p:txBody>
      </p:sp>
      <p:pic>
        <p:nvPicPr>
          <p:cNvPr id="4103" name="図 2" descr="ロゴ&#10;&#10;自動的に生成された説明">
            <a:extLst>
              <a:ext uri="{FF2B5EF4-FFF2-40B4-BE49-F238E27FC236}">
                <a16:creationId xmlns:a16="http://schemas.microsoft.com/office/drawing/2014/main" id="{D576F7C9-F307-A648-FB48-DF2AE6D9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219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メンバー一覧">
            <a:extLst>
              <a:ext uri="{FF2B5EF4-FFF2-40B4-BE49-F238E27FC236}">
                <a16:creationId xmlns:a16="http://schemas.microsoft.com/office/drawing/2014/main" id="{AB94F26C-EB4E-7C94-CEDD-BBD80245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295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“CARM” (GW, usual thermal noise etc.) and “DARM” (birefringence noise) are </a:t>
            </a:r>
            <a:r>
              <a:rPr lang="en-US" altLang="ja-JP" sz="2800" dirty="0">
                <a:solidFill>
                  <a:srgbClr val="FF0000"/>
                </a:solidFill>
              </a:rPr>
              <a:t>mixed</a:t>
            </a:r>
            <a:r>
              <a:rPr lang="en-US" altLang="ja-JP" sz="2800" dirty="0"/>
              <a:t> due to unbalanced BS, and therefore </a:t>
            </a:r>
            <a:r>
              <a:rPr lang="en-US" altLang="ja-JP" sz="2800" dirty="0">
                <a:solidFill>
                  <a:srgbClr val="FF0000"/>
                </a:solidFill>
              </a:rPr>
              <a:t>birefringence noise couples </a:t>
            </a:r>
            <a:r>
              <a:rPr lang="en-US" altLang="ja-JP" sz="2800" dirty="0"/>
              <a:t>to GW signal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How to avoid?</a:t>
            </a:r>
            <a:br>
              <a:rPr lang="en-US" altLang="ja-JP" sz="2800" dirty="0"/>
            </a:br>
            <a:r>
              <a:rPr lang="en-US" altLang="ja-JP" sz="2800" dirty="0"/>
              <a:t>  - </a:t>
            </a:r>
            <a:r>
              <a:rPr lang="en-US" altLang="ja-JP" sz="2800" dirty="0">
                <a:solidFill>
                  <a:srgbClr val="FF0000"/>
                </a:solidFill>
              </a:rPr>
              <a:t>Align polarization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en-US" altLang="ja-JP" sz="2800" dirty="0">
                <a:solidFill>
                  <a:srgbClr val="FF0000"/>
                </a:solidFill>
              </a:rPr>
              <a:t>axis and mirror axes</a:t>
            </a:r>
            <a:br>
              <a:rPr lang="en-US" altLang="ja-JP" sz="2800" dirty="0"/>
            </a:br>
            <a:r>
              <a:rPr lang="en-US" altLang="ja-JP" sz="2400" dirty="0"/>
              <a:t>(make </a:t>
            </a:r>
            <a:r>
              <a:rPr lang="en-US" altLang="ja-JP" sz="2400" i="1" dirty="0" err="1"/>
              <a:t>θ</a:t>
            </a:r>
            <a:r>
              <a:rPr lang="en-US" altLang="ja-JP" sz="2400" baseline="-25000" dirty="0" err="1"/>
              <a:t>EQ</a:t>
            </a:r>
            <a:r>
              <a:rPr lang="en-US" altLang="ja-JP" sz="2400"/>
              <a:t>=0)</a:t>
            </a:r>
            <a:br>
              <a:rPr lang="en-US" altLang="ja-JP" sz="2800" dirty="0"/>
            </a:br>
            <a:r>
              <a:rPr lang="en-US" altLang="ja-JP" sz="2800" dirty="0"/>
              <a:t>  - </a:t>
            </a:r>
            <a:r>
              <a:rPr lang="en-US" altLang="ja-JP" sz="2800" dirty="0">
                <a:solidFill>
                  <a:srgbClr val="FF0000"/>
                </a:solidFill>
              </a:rPr>
              <a:t>Make coating brief.</a:t>
            </a:r>
            <a:br>
              <a:rPr lang="en-US" altLang="ja-JP" sz="2800" dirty="0">
                <a:solidFill>
                  <a:srgbClr val="FF0000"/>
                </a:solidFill>
              </a:rPr>
            </a:br>
            <a:r>
              <a:rPr lang="en-US" altLang="ja-JP" sz="2800" dirty="0">
                <a:solidFill>
                  <a:srgbClr val="FF0000"/>
                </a:solidFill>
              </a:rPr>
              <a:t>large </a:t>
            </a:r>
            <a:r>
              <a:rPr lang="en-US" altLang="ja-JP" sz="2400" dirty="0"/>
              <a:t>(make only one</a:t>
            </a:r>
            <a:br>
              <a:rPr lang="en-US" altLang="ja-JP" sz="2400" dirty="0"/>
            </a:br>
            <a:r>
              <a:rPr lang="en-US" altLang="ja-JP" sz="2400" dirty="0"/>
              <a:t>of the eigenmodes resonant;</a:t>
            </a:r>
            <a:br>
              <a:rPr lang="en-US" altLang="ja-JP" sz="2400" dirty="0"/>
            </a:br>
            <a:r>
              <a:rPr lang="en-US" altLang="ja-JP" sz="2400" dirty="0"/>
              <a:t>would not work for substrate brief.)</a:t>
            </a: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Birefringence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1C4D3EB3-C0A7-B937-3C13-EFB8AA48D18B}"/>
              </a:ext>
            </a:extLst>
          </p:cNvPr>
          <p:cNvCxnSpPr>
            <a:cxnSpLocks/>
          </p:cNvCxnSpPr>
          <p:nvPr/>
        </p:nvCxnSpPr>
        <p:spPr>
          <a:xfrm>
            <a:off x="6732240" y="4509120"/>
            <a:ext cx="0" cy="180020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03171E43-D695-6227-B1AA-AA4BF24512CA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7686875" y="4499854"/>
            <a:ext cx="989581" cy="0"/>
          </a:xfrm>
          <a:prstGeom prst="straightConnector1">
            <a:avLst/>
          </a:prstGeom>
          <a:ln w="127000" cap="rnd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269596F-52B4-E19C-1DE6-9FF54099D3E6}"/>
              </a:ext>
            </a:extLst>
          </p:cNvPr>
          <p:cNvCxnSpPr>
            <a:cxnSpLocks/>
          </p:cNvCxnSpPr>
          <p:nvPr/>
        </p:nvCxnSpPr>
        <p:spPr>
          <a:xfrm flipV="1">
            <a:off x="6732240" y="2708920"/>
            <a:ext cx="0" cy="1008112"/>
          </a:xfrm>
          <a:prstGeom prst="straightConnector1">
            <a:avLst/>
          </a:prstGeom>
          <a:ln w="127000" cap="rnd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F97FC0-9792-7797-038E-00271F96DD3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732240" y="4499854"/>
            <a:ext cx="1944216" cy="9266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6A79593-2916-1BB4-8EF2-AC3B296E88A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572000" y="4522224"/>
            <a:ext cx="2173344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0A581BE-EA0A-39B8-BD5D-47E687A18B1D}"/>
              </a:ext>
            </a:extLst>
          </p:cNvPr>
          <p:cNvCxnSpPr/>
          <p:nvPr/>
        </p:nvCxnSpPr>
        <p:spPr>
          <a:xfrm>
            <a:off x="5076056" y="434594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6">
            <a:extLst>
              <a:ext uri="{FF2B5EF4-FFF2-40B4-BE49-F238E27FC236}">
                <a16:creationId xmlns:a16="http://schemas.microsoft.com/office/drawing/2014/main" id="{C43C9E52-7E98-CEA5-61CB-2BE9AF49B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4188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楕円 49">
            <a:extLst>
              <a:ext uri="{FF2B5EF4-FFF2-40B4-BE49-F238E27FC236}">
                <a16:creationId xmlns:a16="http://schemas.microsoft.com/office/drawing/2014/main" id="{25D2C17C-4B80-E561-35B1-8D2B6BDCA2C8}"/>
              </a:ext>
            </a:extLst>
          </p:cNvPr>
          <p:cNvSpPr/>
          <p:nvPr/>
        </p:nvSpPr>
        <p:spPr>
          <a:xfrm>
            <a:off x="5076056" y="340983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02044B7-342B-9FDD-927E-66539889A330}"/>
              </a:ext>
            </a:extLst>
          </p:cNvPr>
          <p:cNvSpPr/>
          <p:nvPr/>
        </p:nvSpPr>
        <p:spPr>
          <a:xfrm>
            <a:off x="4932040" y="304947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9F5F3AF-D2BB-6B50-7298-65D5BFDA1BB2}"/>
              </a:ext>
            </a:extLst>
          </p:cNvPr>
          <p:cNvCxnSpPr>
            <a:cxnSpLocks/>
            <a:stCxn id="10" idx="6"/>
            <a:endCxn id="10" idx="2"/>
          </p:cNvCxnSpPr>
          <p:nvPr/>
        </p:nvCxnSpPr>
        <p:spPr>
          <a:xfrm flipH="1">
            <a:off x="5076056" y="362573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3C7569C-1E4B-FD6A-5708-417900F2C22A}"/>
              </a:ext>
            </a:extLst>
          </p:cNvPr>
          <p:cNvCxnSpPr>
            <a:cxnSpLocks/>
          </p:cNvCxnSpPr>
          <p:nvPr/>
        </p:nvCxnSpPr>
        <p:spPr>
          <a:xfrm flipV="1">
            <a:off x="6732240" y="2924944"/>
            <a:ext cx="0" cy="1813304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B9AAA8-E8AE-E3A9-EDE4-3ADD3069058E}"/>
              </a:ext>
            </a:extLst>
          </p:cNvPr>
          <p:cNvSpPr/>
          <p:nvPr/>
        </p:nvSpPr>
        <p:spPr>
          <a:xfrm rot="2700000">
            <a:off x="6713708" y="4274564"/>
            <a:ext cx="216024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76D296-AB89-B864-D159-F19144095E3E}"/>
              </a:ext>
            </a:extLst>
          </p:cNvPr>
          <p:cNvSpPr/>
          <p:nvPr/>
        </p:nvSpPr>
        <p:spPr>
          <a:xfrm rot="5400000">
            <a:off x="6605696" y="3483536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A16912C-902F-A0FE-74E0-BCCDB6DF10D4}"/>
              </a:ext>
            </a:extLst>
          </p:cNvPr>
          <p:cNvSpPr/>
          <p:nvPr/>
        </p:nvSpPr>
        <p:spPr>
          <a:xfrm rot="5400000">
            <a:off x="6624228" y="2240868"/>
            <a:ext cx="216024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6FF3316-C4D9-7002-8C85-3708A8DA1219}"/>
              </a:ext>
            </a:extLst>
          </p:cNvPr>
          <p:cNvSpPr/>
          <p:nvPr/>
        </p:nvSpPr>
        <p:spPr>
          <a:xfrm>
            <a:off x="7452320" y="414908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5123306-0E27-B3ED-E91F-6CDDAC71100C}"/>
              </a:ext>
            </a:extLst>
          </p:cNvPr>
          <p:cNvSpPr/>
          <p:nvPr/>
        </p:nvSpPr>
        <p:spPr>
          <a:xfrm>
            <a:off x="8676456" y="414908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FF76F7B-E147-A88E-2C5D-0A0ED8F9C4CD}"/>
              </a:ext>
            </a:extLst>
          </p:cNvPr>
          <p:cNvCxnSpPr>
            <a:cxnSpLocks/>
          </p:cNvCxnSpPr>
          <p:nvPr/>
        </p:nvCxnSpPr>
        <p:spPr>
          <a:xfrm flipH="1">
            <a:off x="7164289" y="3789040"/>
            <a:ext cx="288031" cy="50405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D0B4AF6-30C1-0E9F-DBE0-F3192DF1328D}"/>
              </a:ext>
            </a:extLst>
          </p:cNvPr>
          <p:cNvCxnSpPr>
            <a:cxnSpLocks/>
          </p:cNvCxnSpPr>
          <p:nvPr/>
        </p:nvCxnSpPr>
        <p:spPr>
          <a:xfrm flipH="1">
            <a:off x="5148064" y="4725144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6">
            <a:extLst>
              <a:ext uri="{FF2B5EF4-FFF2-40B4-BE49-F238E27FC236}">
                <a16:creationId xmlns:a16="http://schemas.microsoft.com/office/drawing/2014/main" id="{620DAFDD-BBFF-B664-E2F4-CB96F7C9E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47251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楕円 49">
            <a:extLst>
              <a:ext uri="{FF2B5EF4-FFF2-40B4-BE49-F238E27FC236}">
                <a16:creationId xmlns:a16="http://schemas.microsoft.com/office/drawing/2014/main" id="{CB6857E6-83DC-613B-CE24-880CEC892F26}"/>
              </a:ext>
            </a:extLst>
          </p:cNvPr>
          <p:cNvSpPr/>
          <p:nvPr/>
        </p:nvSpPr>
        <p:spPr>
          <a:xfrm>
            <a:off x="5148064" y="5517480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BB44F47-AA80-B6E5-597B-2FA88424AA33}"/>
              </a:ext>
            </a:extLst>
          </p:cNvPr>
          <p:cNvSpPr/>
          <p:nvPr/>
        </p:nvSpPr>
        <p:spPr>
          <a:xfrm>
            <a:off x="5004048" y="5157118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8013878-4EE5-6D9D-5F58-907AD3570082}"/>
              </a:ext>
            </a:extLst>
          </p:cNvPr>
          <p:cNvCxnSpPr>
            <a:cxnSpLocks/>
            <a:stCxn id="22" idx="6"/>
            <a:endCxn id="22" idx="2"/>
          </p:cNvCxnSpPr>
          <p:nvPr/>
        </p:nvCxnSpPr>
        <p:spPr>
          <a:xfrm flipH="1">
            <a:off x="5148064" y="5733380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995DA05-1C13-9CE2-E34A-BCF8379BF348}"/>
              </a:ext>
            </a:extLst>
          </p:cNvPr>
          <p:cNvCxnSpPr>
            <a:cxnSpLocks/>
          </p:cNvCxnSpPr>
          <p:nvPr/>
        </p:nvCxnSpPr>
        <p:spPr>
          <a:xfrm>
            <a:off x="6516216" y="5445224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49">
            <a:extLst>
              <a:ext uri="{FF2B5EF4-FFF2-40B4-BE49-F238E27FC236}">
                <a16:creationId xmlns:a16="http://schemas.microsoft.com/office/drawing/2014/main" id="{178561DF-8A71-0A5F-B202-2B95E565E58E}"/>
              </a:ext>
            </a:extLst>
          </p:cNvPr>
          <p:cNvSpPr/>
          <p:nvPr/>
        </p:nvSpPr>
        <p:spPr>
          <a:xfrm>
            <a:off x="7956376" y="4797152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74334F44-7F70-151D-C16E-C32A116BE4FD}"/>
              </a:ext>
            </a:extLst>
          </p:cNvPr>
          <p:cNvSpPr/>
          <p:nvPr/>
        </p:nvSpPr>
        <p:spPr>
          <a:xfrm rot="6300000">
            <a:off x="8126748" y="4804213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FF00FF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5F84C22-6124-E955-123B-7EDFF82E1FBD}"/>
              </a:ext>
            </a:extLst>
          </p:cNvPr>
          <p:cNvSpPr/>
          <p:nvPr/>
        </p:nvSpPr>
        <p:spPr>
          <a:xfrm>
            <a:off x="7740352" y="5229200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8A701CD-BF44-6699-C431-C530463114BE}"/>
              </a:ext>
            </a:extLst>
          </p:cNvPr>
          <p:cNvSpPr/>
          <p:nvPr/>
        </p:nvSpPr>
        <p:spPr>
          <a:xfrm>
            <a:off x="6084168" y="3061897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7D7F41D5-65C4-3719-D787-A5A5FAE85F9F}"/>
              </a:ext>
            </a:extLst>
          </p:cNvPr>
          <p:cNvSpPr/>
          <p:nvPr/>
        </p:nvSpPr>
        <p:spPr>
          <a:xfrm rot="1800000">
            <a:off x="6228184" y="3061897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00B0F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1727B83-A59F-306A-621B-F1EEDB163723}"/>
              </a:ext>
            </a:extLst>
          </p:cNvPr>
          <p:cNvSpPr/>
          <p:nvPr/>
        </p:nvSpPr>
        <p:spPr>
          <a:xfrm>
            <a:off x="5724128" y="2694794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sp>
        <p:nvSpPr>
          <p:cNvPr id="32" name="テキスト ボックス 16">
            <a:extLst>
              <a:ext uri="{FF2B5EF4-FFF2-40B4-BE49-F238E27FC236}">
                <a16:creationId xmlns:a16="http://schemas.microsoft.com/office/drawing/2014/main" id="{BE12D5D9-249F-90D8-3C86-37507F08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08518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楕円 60">
            <a:extLst>
              <a:ext uri="{FF2B5EF4-FFF2-40B4-BE49-F238E27FC236}">
                <a16:creationId xmlns:a16="http://schemas.microsoft.com/office/drawing/2014/main" id="{1CD38A38-CB79-CC60-A3EB-3BE32BC73C93}"/>
              </a:ext>
            </a:extLst>
          </p:cNvPr>
          <p:cNvSpPr/>
          <p:nvPr/>
        </p:nvSpPr>
        <p:spPr>
          <a:xfrm>
            <a:off x="5796136" y="594928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8EF650E-7C2F-FD2E-E2D8-C524EEE40AEF}"/>
              </a:ext>
            </a:extLst>
          </p:cNvPr>
          <p:cNvSpPr/>
          <p:nvPr/>
        </p:nvSpPr>
        <p:spPr>
          <a:xfrm>
            <a:off x="5651673" y="5588917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EF59E8CF-B9B5-31C1-0C68-0B872B231C88}"/>
              </a:ext>
            </a:extLst>
          </p:cNvPr>
          <p:cNvCxnSpPr>
            <a:cxnSpLocks/>
            <a:stCxn id="33" idx="4"/>
            <a:endCxn id="33" idx="0"/>
          </p:cNvCxnSpPr>
          <p:nvPr/>
        </p:nvCxnSpPr>
        <p:spPr>
          <a:xfrm flipV="1">
            <a:off x="6012036" y="5949280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E223028B-5B1E-6CE4-DE39-4F734B1E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288" y="2924944"/>
            <a:ext cx="1872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cos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sin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29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DCE28DE2-7B81-64F3-94A3-EA44B10AE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1592"/>
            <a:ext cx="5076055" cy="3646407"/>
          </a:xfrm>
          <a:prstGeom prst="rect">
            <a:avLst/>
          </a:prstGeom>
        </p:spPr>
      </p:pic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Displacement noise coupling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for Birefringence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4" name="図 3" descr="%pptTeX&#10;\begin{document}&#10;\begin{align*}&#10; \frac{\delta L}{\delta (\Delta \phi)} = \frac{\lambda}{4 \pi} \sin^2{\theta} \times \frac{\pi}{\mathcal{F}}&#10;\end{align*}&#10;\end{document}">
            <a:extLst>
              <a:ext uri="{FF2B5EF4-FFF2-40B4-BE49-F238E27FC236}">
                <a16:creationId xmlns:a16="http://schemas.microsoft.com/office/drawing/2014/main" id="{20438B71-463A-54A6-4AEA-94D02C7D4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4248472" cy="99815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65EC65E-2DBC-74CD-9B7A-ACFB4E655621}"/>
              </a:ext>
            </a:extLst>
          </p:cNvPr>
          <p:cNvCxnSpPr>
            <a:cxnSpLocks/>
          </p:cNvCxnSpPr>
          <p:nvPr/>
        </p:nvCxnSpPr>
        <p:spPr>
          <a:xfrm flipV="1">
            <a:off x="1475656" y="2564904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8B262172-7404-64C9-FB79-8DBE1159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2924944"/>
            <a:ext cx="4661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Phase difference between axes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9DC4A2C-825B-D2C3-F05B-F860E3DAA49F}"/>
              </a:ext>
            </a:extLst>
          </p:cNvPr>
          <p:cNvCxnSpPr>
            <a:cxnSpLocks/>
          </p:cNvCxnSpPr>
          <p:nvPr/>
        </p:nvCxnSpPr>
        <p:spPr>
          <a:xfrm flipV="1">
            <a:off x="4067944" y="2204864"/>
            <a:ext cx="216024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6">
            <a:extLst>
              <a:ext uri="{FF2B5EF4-FFF2-40B4-BE49-F238E27FC236}">
                <a16:creationId xmlns:a16="http://schemas.microsoft.com/office/drawing/2014/main" id="{5A5A7747-B078-2D9D-9579-55B7B826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2564904"/>
            <a:ext cx="6264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Angle between polarization axis and cavity axes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394BD1-ABA0-5A42-F842-F85D78D16D8E}"/>
              </a:ext>
            </a:extLst>
          </p:cNvPr>
          <p:cNvSpPr/>
          <p:nvPr/>
        </p:nvSpPr>
        <p:spPr>
          <a:xfrm rot="5400000">
            <a:off x="4572000" y="1556792"/>
            <a:ext cx="1008112" cy="1008112"/>
          </a:xfrm>
          <a:prstGeom prst="rect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4DE40E6-6631-694C-9419-0D13B90ABF69}"/>
              </a:ext>
            </a:extLst>
          </p:cNvPr>
          <p:cNvCxnSpPr>
            <a:cxnSpLocks/>
          </p:cNvCxnSpPr>
          <p:nvPr/>
        </p:nvCxnSpPr>
        <p:spPr>
          <a:xfrm flipH="1">
            <a:off x="5724128" y="1556792"/>
            <a:ext cx="360040" cy="14401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6">
            <a:extLst>
              <a:ext uri="{FF2B5EF4-FFF2-40B4-BE49-F238E27FC236}">
                <a16:creationId xmlns:a16="http://schemas.microsoft.com/office/drawing/2014/main" id="{A1926795-044A-4F68-9673-163FE98D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196752"/>
            <a:ext cx="21602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Factor only for substrate birefringence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16">
            <a:extLst>
              <a:ext uri="{FF2B5EF4-FFF2-40B4-BE49-F238E27FC236}">
                <a16:creationId xmlns:a16="http://schemas.microsoft.com/office/drawing/2014/main" id="{F9A45F7F-0C9D-2F18-48FC-AD080D74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140968"/>
            <a:ext cx="4104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Requirements on </a:t>
            </a:r>
            <a:r>
              <a:rPr lang="en-US" altLang="ja-JP" sz="28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Δφ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F5E48D3D-5BF6-136B-F243-27FE890A3C78}"/>
              </a:ext>
            </a:extLst>
          </p:cNvPr>
          <p:cNvSpPr/>
          <p:nvPr/>
        </p:nvSpPr>
        <p:spPr>
          <a:xfrm>
            <a:off x="5040560" y="4149080"/>
            <a:ext cx="216024" cy="792088"/>
          </a:xfrm>
          <a:prstGeom prst="rightBrac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F882E2C2-F486-2303-C1E6-F153658EDC56}"/>
              </a:ext>
            </a:extLst>
          </p:cNvPr>
          <p:cNvSpPr/>
          <p:nvPr/>
        </p:nvSpPr>
        <p:spPr>
          <a:xfrm>
            <a:off x="5040560" y="5268109"/>
            <a:ext cx="216024" cy="792088"/>
          </a:xfrm>
          <a:prstGeom prst="rightBrace">
            <a:avLst/>
          </a:prstGeom>
          <a:ln w="2540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16">
            <a:extLst>
              <a:ext uri="{FF2B5EF4-FFF2-40B4-BE49-F238E27FC236}">
                <a16:creationId xmlns:a16="http://schemas.microsoft.com/office/drawing/2014/main" id="{541293CB-4611-129F-291E-88771E85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592" y="3933056"/>
            <a:ext cx="2771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For substrate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FF0000"/>
                </a:solidFill>
              </a:rPr>
              <a:t>Δφ</a:t>
            </a:r>
            <a:r>
              <a:rPr lang="en-US" altLang="ja-JP" sz="2400" dirty="0">
                <a:solidFill>
                  <a:srgbClr val="FF0000"/>
                </a:solidFill>
              </a:rPr>
              <a:t>&lt;~10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-8</a:t>
            </a:r>
            <a:r>
              <a:rPr lang="en-US" altLang="ja-JP" sz="2400" dirty="0">
                <a:solidFill>
                  <a:srgbClr val="FF0000"/>
                </a:solidFill>
              </a:rPr>
              <a:t> rad/</a:t>
            </a:r>
            <a:r>
              <a:rPr lang="ja-JP" altLang="en-US" sz="2400" dirty="0">
                <a:solidFill>
                  <a:srgbClr val="FF0000"/>
                </a:solidFill>
              </a:rPr>
              <a:t>√</a:t>
            </a:r>
            <a:r>
              <a:rPr lang="en-US" altLang="ja-JP" sz="2400" dirty="0">
                <a:solidFill>
                  <a:srgbClr val="FF0000"/>
                </a:solidFill>
              </a:rPr>
              <a:t>Hz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(</a:t>
            </a:r>
            <a:r>
              <a:rPr lang="en-US" altLang="ja-JP" sz="2000" dirty="0"/>
              <a:t>or</a:t>
            </a:r>
            <a:r>
              <a:rPr lang="ja-JP" altLang="en-US" sz="2000" dirty="0"/>
              <a:t> </a:t>
            </a:r>
            <a:r>
              <a:rPr lang="en-US" altLang="ja-JP" sz="2000" dirty="0" err="1"/>
              <a:t>Δn</a:t>
            </a:r>
            <a:r>
              <a:rPr lang="en-US" altLang="ja-JP" sz="2000" dirty="0"/>
              <a:t>&lt;~10</a:t>
            </a:r>
            <a:r>
              <a:rPr lang="en-US" altLang="ja-JP" sz="2000" baseline="30000" dirty="0"/>
              <a:t>-14</a:t>
            </a:r>
            <a:r>
              <a:rPr lang="en-US" altLang="ja-JP" sz="2000" dirty="0"/>
              <a:t>/</a:t>
            </a:r>
            <a:r>
              <a:rPr lang="ja-JP" altLang="en-US" sz="2000" dirty="0"/>
              <a:t>√</a:t>
            </a:r>
            <a:r>
              <a:rPr lang="en-US" altLang="ja-JP" sz="2000" dirty="0"/>
              <a:t>Hz)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16">
            <a:extLst>
              <a:ext uri="{FF2B5EF4-FFF2-40B4-BE49-F238E27FC236}">
                <a16:creationId xmlns:a16="http://schemas.microsoft.com/office/drawing/2014/main" id="{3A923419-1681-224F-04F1-69DD663F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592" y="5229200"/>
            <a:ext cx="29878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For coating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rgbClr val="FF0000"/>
                </a:solidFill>
              </a:rPr>
              <a:t>Δφ</a:t>
            </a:r>
            <a:r>
              <a:rPr lang="en-US" altLang="ja-JP" sz="2400" dirty="0">
                <a:solidFill>
                  <a:srgbClr val="FF0000"/>
                </a:solidFill>
              </a:rPr>
              <a:t>&lt;~10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-10</a:t>
            </a:r>
            <a:r>
              <a:rPr lang="en-US" altLang="ja-JP" sz="2400" dirty="0">
                <a:solidFill>
                  <a:srgbClr val="FF0000"/>
                </a:solidFill>
              </a:rPr>
              <a:t> rad/</a:t>
            </a:r>
            <a:r>
              <a:rPr lang="ja-JP" altLang="en-US" sz="2400" dirty="0">
                <a:solidFill>
                  <a:srgbClr val="FF0000"/>
                </a:solidFill>
              </a:rPr>
              <a:t>√</a:t>
            </a:r>
            <a:r>
              <a:rPr lang="en-US" altLang="ja-JP" sz="2400" dirty="0">
                <a:solidFill>
                  <a:srgbClr val="FF0000"/>
                </a:solidFill>
              </a:rPr>
              <a:t>Hz</a:t>
            </a:r>
            <a:endParaRPr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DB32C50D-AB7E-8D51-2A2B-FE7C45CB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795" y="3573016"/>
            <a:ext cx="2483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assuming</a:t>
            </a:r>
            <a:r>
              <a:rPr lang="ja-JP" altLang="en-US" sz="2000" dirty="0"/>
              <a:t> </a:t>
            </a:r>
            <a:r>
              <a:rPr lang="en-US" altLang="ja-JP" sz="2000" i="1" dirty="0"/>
              <a:t>θ</a:t>
            </a:r>
            <a:r>
              <a:rPr lang="en-US" altLang="ja-JP" sz="2000" dirty="0"/>
              <a:t>~1</a:t>
            </a:r>
            <a:r>
              <a:rPr lang="ja-JP" altLang="en-US" sz="2000" dirty="0"/>
              <a:t> </a:t>
            </a:r>
            <a:r>
              <a:rPr lang="en-US" altLang="ja-JP" sz="2000" dirty="0"/>
              <a:t>deg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69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%pptTeX&#10;\begin{document}&#10;\begin{align*}&#10; \frac{\delta L}{\delta \theta} = \frac{\lambda}{4 \pi} \Delta \phi \sin{2 \theta} \times \frac{\pi}{\mathcal{F}}&#10;\end{align*}&#10;\end{document}">
            <a:extLst>
              <a:ext uri="{FF2B5EF4-FFF2-40B4-BE49-F238E27FC236}">
                <a16:creationId xmlns:a16="http://schemas.microsoft.com/office/drawing/2014/main" id="{132971E2-E9D4-1A7A-BB07-7D39F7E4B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89002"/>
            <a:ext cx="4246789" cy="903894"/>
          </a:xfrm>
          <a:prstGeom prst="rect">
            <a:avLst/>
          </a:prstGeom>
        </p:spPr>
      </p:pic>
      <p:pic>
        <p:nvPicPr>
          <p:cNvPr id="6" name="図 5" descr="グラフ&#10;&#10;自動的に生成された説明">
            <a:extLst>
              <a:ext uri="{FF2B5EF4-FFF2-40B4-BE49-F238E27FC236}">
                <a16:creationId xmlns:a16="http://schemas.microsoft.com/office/drawing/2014/main" id="{73445489-8BAE-BA0D-4820-CA3BD7871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5082159" cy="3645024"/>
          </a:xfrm>
          <a:prstGeom prst="rect">
            <a:avLst/>
          </a:prstGeom>
        </p:spPr>
      </p:pic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Displacement noise coupling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for Axis Rotation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65EC65E-2DBC-74CD-9B7A-ACFB4E655621}"/>
              </a:ext>
            </a:extLst>
          </p:cNvPr>
          <p:cNvCxnSpPr>
            <a:cxnSpLocks/>
          </p:cNvCxnSpPr>
          <p:nvPr/>
        </p:nvCxnSpPr>
        <p:spPr>
          <a:xfrm flipV="1">
            <a:off x="1403648" y="2564904"/>
            <a:ext cx="216024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8B262172-7404-64C9-FB79-8DBE1159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2564904"/>
            <a:ext cx="4661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Phase difference between axes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9DC4A2C-825B-D2C3-F05B-F860E3DAA49F}"/>
              </a:ext>
            </a:extLst>
          </p:cNvPr>
          <p:cNvCxnSpPr>
            <a:cxnSpLocks/>
          </p:cNvCxnSpPr>
          <p:nvPr/>
        </p:nvCxnSpPr>
        <p:spPr>
          <a:xfrm flipH="1" flipV="1">
            <a:off x="3419872" y="2276872"/>
            <a:ext cx="648072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16">
            <a:extLst>
              <a:ext uri="{FF2B5EF4-FFF2-40B4-BE49-F238E27FC236}">
                <a16:creationId xmlns:a16="http://schemas.microsoft.com/office/drawing/2014/main" id="{5A5A7747-B078-2D9D-9579-55B7B826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852936"/>
            <a:ext cx="6264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Angle between polarization axis and cavity axes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394BD1-ABA0-5A42-F842-F85D78D16D8E}"/>
              </a:ext>
            </a:extLst>
          </p:cNvPr>
          <p:cNvSpPr/>
          <p:nvPr/>
        </p:nvSpPr>
        <p:spPr>
          <a:xfrm rot="5400000">
            <a:off x="4572000" y="1556792"/>
            <a:ext cx="1008112" cy="1008112"/>
          </a:xfrm>
          <a:prstGeom prst="rect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4DE40E6-6631-694C-9419-0D13B90ABF69}"/>
              </a:ext>
            </a:extLst>
          </p:cNvPr>
          <p:cNvCxnSpPr>
            <a:cxnSpLocks/>
          </p:cNvCxnSpPr>
          <p:nvPr/>
        </p:nvCxnSpPr>
        <p:spPr>
          <a:xfrm flipH="1">
            <a:off x="5724128" y="1556792"/>
            <a:ext cx="360040" cy="14401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6">
            <a:extLst>
              <a:ext uri="{FF2B5EF4-FFF2-40B4-BE49-F238E27FC236}">
                <a16:creationId xmlns:a16="http://schemas.microsoft.com/office/drawing/2014/main" id="{A1926795-044A-4F68-9673-163FE98D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1196752"/>
            <a:ext cx="21602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Factor only for substrate birefringence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16">
            <a:extLst>
              <a:ext uri="{FF2B5EF4-FFF2-40B4-BE49-F238E27FC236}">
                <a16:creationId xmlns:a16="http://schemas.microsoft.com/office/drawing/2014/main" id="{F9A45F7F-0C9D-2F18-48FC-AD080D74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3140968"/>
            <a:ext cx="4104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Requirements on θ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F5E48D3D-5BF6-136B-F243-27FE890A3C78}"/>
              </a:ext>
            </a:extLst>
          </p:cNvPr>
          <p:cNvSpPr/>
          <p:nvPr/>
        </p:nvSpPr>
        <p:spPr>
          <a:xfrm>
            <a:off x="5040560" y="4399364"/>
            <a:ext cx="216024" cy="792088"/>
          </a:xfrm>
          <a:prstGeom prst="rightBrac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16">
            <a:extLst>
              <a:ext uri="{FF2B5EF4-FFF2-40B4-BE49-F238E27FC236}">
                <a16:creationId xmlns:a16="http://schemas.microsoft.com/office/drawing/2014/main" id="{541293CB-4611-129F-291E-88771E858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592" y="4336648"/>
            <a:ext cx="381540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For substrate/coating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θ&lt;~10</a:t>
            </a:r>
            <a:r>
              <a:rPr lang="en-US" altLang="ja-JP" sz="2400" baseline="30000" dirty="0">
                <a:solidFill>
                  <a:srgbClr val="FF0000"/>
                </a:solidFill>
              </a:rPr>
              <a:t>-10</a:t>
            </a:r>
            <a:r>
              <a:rPr lang="en-US" altLang="ja-JP" sz="2400" dirty="0">
                <a:solidFill>
                  <a:srgbClr val="FF0000"/>
                </a:solidFill>
              </a:rPr>
              <a:t> rad/</a:t>
            </a:r>
            <a:r>
              <a:rPr lang="ja-JP" altLang="en-US" sz="2400" dirty="0">
                <a:solidFill>
                  <a:srgbClr val="FF0000"/>
                </a:solidFill>
              </a:rPr>
              <a:t>√</a:t>
            </a:r>
            <a:r>
              <a:rPr lang="en-US" altLang="ja-JP" sz="2400" dirty="0">
                <a:solidFill>
                  <a:srgbClr val="FF0000"/>
                </a:solidFill>
              </a:rPr>
              <a:t>Hz</a:t>
            </a:r>
          </a:p>
        </p:txBody>
      </p: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DB32C50D-AB7E-8D51-2A2B-FE7C45CB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573016"/>
            <a:ext cx="39964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assuming</a:t>
            </a:r>
            <a:r>
              <a:rPr lang="ja-JP" altLang="en-US" sz="2000" dirty="0"/>
              <a:t> </a:t>
            </a:r>
            <a:r>
              <a:rPr lang="en-US" altLang="ja-JP" sz="2000" dirty="0"/>
              <a:t>Δn~10</a:t>
            </a:r>
            <a:r>
              <a:rPr lang="en-US" altLang="ja-JP" sz="2000" baseline="30000" dirty="0"/>
              <a:t>-7</a:t>
            </a:r>
            <a:r>
              <a:rPr lang="en-US" altLang="ja-JP" sz="2000" dirty="0"/>
              <a:t> or 10</a:t>
            </a:r>
            <a:r>
              <a:rPr lang="en-US" altLang="ja-JP" sz="2000" baseline="30000" dirty="0"/>
              <a:t>-4</a:t>
            </a:r>
            <a:r>
              <a:rPr lang="en-US" altLang="ja-JP" sz="2000" dirty="0"/>
              <a:t> for substrate, </a:t>
            </a:r>
            <a:r>
              <a:rPr lang="en-US" altLang="ja-JP" sz="2000" i="1" dirty="0"/>
              <a:t>Δφ</a:t>
            </a:r>
            <a:r>
              <a:rPr lang="en-US" altLang="ja-JP" sz="2000" dirty="0"/>
              <a:t>~1</a:t>
            </a:r>
            <a:r>
              <a:rPr lang="ja-JP" altLang="en-US" sz="2000" dirty="0"/>
              <a:t> </a:t>
            </a:r>
            <a:r>
              <a:rPr lang="en-US" altLang="ja-JP" sz="2000" dirty="0" err="1"/>
              <a:t>mrad</a:t>
            </a:r>
            <a:r>
              <a:rPr lang="en-US" altLang="ja-JP" sz="2000" dirty="0"/>
              <a:t> for coating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9605BAE-0414-C7BA-72EB-2BFD1D822BAC}"/>
              </a:ext>
            </a:extLst>
          </p:cNvPr>
          <p:cNvCxnSpPr>
            <a:cxnSpLocks/>
          </p:cNvCxnSpPr>
          <p:nvPr/>
        </p:nvCxnSpPr>
        <p:spPr>
          <a:xfrm flipH="1" flipV="1">
            <a:off x="4211960" y="5733256"/>
            <a:ext cx="936104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6">
            <a:extLst>
              <a:ext uri="{FF2B5EF4-FFF2-40B4-BE49-F238E27FC236}">
                <a16:creationId xmlns:a16="http://schemas.microsoft.com/office/drawing/2014/main" id="{71616E06-4283-3000-D5F2-CC1A99E3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5661248"/>
            <a:ext cx="2880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Strict requirement for KAGRA if </a:t>
            </a:r>
            <a:r>
              <a:rPr lang="en-US" altLang="ja-JP" sz="1600" dirty="0"/>
              <a:t>Δn~10</a:t>
            </a:r>
            <a:r>
              <a:rPr lang="en-US" altLang="ja-JP" sz="1600" baseline="30000" dirty="0"/>
              <a:t>-4</a:t>
            </a:r>
            <a:r>
              <a:rPr lang="en-US" altLang="ja-JP" sz="1600" dirty="0"/>
              <a:t> (sapphire)</a:t>
            </a:r>
          </a:p>
          <a:p>
            <a:pPr>
              <a:spcBef>
                <a:spcPct val="0"/>
              </a:spcBef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For others, assumed 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/>
              <a:t>Δn~10</a:t>
            </a:r>
            <a:r>
              <a:rPr lang="en-US" altLang="ja-JP" sz="1600" baseline="30000" dirty="0"/>
              <a:t>-7</a:t>
            </a:r>
            <a:r>
              <a:rPr lang="en-US" altLang="ja-JP" sz="1600" dirty="0"/>
              <a:t> (e.g. silicon)</a:t>
            </a:r>
          </a:p>
        </p:txBody>
      </p:sp>
    </p:spTree>
    <p:extLst>
      <p:ext uri="{BB962C8B-B14F-4D97-AF65-F5344CB8AC3E}">
        <p14:creationId xmlns:p14="http://schemas.microsoft.com/office/powerpoint/2010/main" val="170954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Silicon birefringence measurements started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Sensitivity to </a:t>
            </a:r>
            <a:r>
              <a:rPr lang="en-US" altLang="ja-JP" sz="2800" dirty="0" err="1"/>
              <a:t>Δn</a:t>
            </a:r>
            <a:r>
              <a:rPr lang="en-US" altLang="ja-JP" sz="2800" dirty="0"/>
              <a:t> of 2x10</a:t>
            </a:r>
            <a:r>
              <a:rPr lang="en-US" altLang="ja-JP" sz="2800" baseline="30000" dirty="0"/>
              <a:t>-12</a:t>
            </a:r>
            <a:r>
              <a:rPr lang="en-US" altLang="ja-JP" sz="2800" dirty="0"/>
              <a:t> /</a:t>
            </a:r>
            <a:r>
              <a:rPr lang="en-US" altLang="ja-JP" sz="2800" dirty="0" err="1"/>
              <a:t>rtHz</a:t>
            </a:r>
            <a:r>
              <a:rPr lang="en-US" altLang="ja-JP" sz="2800" dirty="0"/>
              <a:t> @ 100 Hz achieved with Silicon @ 1550 nm, room temp.</a:t>
            </a:r>
            <a:br>
              <a:rPr lang="en-US" altLang="ja-JP" sz="2800" dirty="0"/>
            </a:br>
            <a:r>
              <a:rPr lang="en-US" altLang="ja-JP" sz="2000" dirty="0"/>
              <a:t>  - Measurement at different input polarization suggest this is limited by noise not from silicon</a:t>
            </a: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at Caltech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3" name="Google Shape;223;p27">
            <a:extLst>
              <a:ext uri="{FF2B5EF4-FFF2-40B4-BE49-F238E27FC236}">
                <a16:creationId xmlns:a16="http://schemas.microsoft.com/office/drawing/2014/main" id="{8E214A90-F374-859C-1345-8D72B8EB9EB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07343"/>
            <a:ext cx="4932040" cy="36506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45440B-E16A-0177-2A7B-4EC5204700EC}"/>
              </a:ext>
            </a:extLst>
          </p:cNvPr>
          <p:cNvSpPr txBox="1"/>
          <p:nvPr/>
        </p:nvSpPr>
        <p:spPr>
          <a:xfrm>
            <a:off x="4932040" y="6021288"/>
            <a:ext cx="259228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1800" dirty="0">
                <a:latin typeface="+mn-lt"/>
              </a:rPr>
              <a:t>Measurement and plot by Kushal Jain</a:t>
            </a:r>
            <a:endParaRPr lang="en-US" altLang="ja-JP" sz="2400" dirty="0">
              <a:latin typeface="+mn-lt"/>
            </a:endParaRPr>
          </a:p>
        </p:txBody>
      </p:sp>
      <p:pic>
        <p:nvPicPr>
          <p:cNvPr id="6" name="図 5" descr="テーブル, 座る, 横たわる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F8812A71-89EA-FAB0-287E-1DAD2BECC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65" y="2708921"/>
            <a:ext cx="4379978" cy="328498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ACBC41-6303-9418-7A68-E118C192AA0F}"/>
              </a:ext>
            </a:extLst>
          </p:cNvPr>
          <p:cNvSpPr/>
          <p:nvPr/>
        </p:nvSpPr>
        <p:spPr>
          <a:xfrm>
            <a:off x="4860032" y="2780928"/>
            <a:ext cx="2736304" cy="359668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 (φ1 inch, t 5 mm)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587A3BA-47DD-E39C-068F-FE65E2F72EE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228184" y="3140596"/>
            <a:ext cx="0" cy="1080492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33013E-D088-940A-9F2A-ACFB59082CDF}"/>
              </a:ext>
            </a:extLst>
          </p:cNvPr>
          <p:cNvSpPr/>
          <p:nvPr/>
        </p:nvSpPr>
        <p:spPr>
          <a:xfrm>
            <a:off x="4860032" y="5517232"/>
            <a:ext cx="2304256" cy="359668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Gran-Laser Prism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3BE7750-44B0-7629-D5F5-BF9EC1DBB4AB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012160" y="4869160"/>
            <a:ext cx="360040" cy="648072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22D8C70-3804-1DD8-3BF2-826C7AAD2DB3}"/>
              </a:ext>
            </a:extLst>
          </p:cNvPr>
          <p:cNvCxnSpPr>
            <a:cxnSpLocks/>
          </p:cNvCxnSpPr>
          <p:nvPr/>
        </p:nvCxnSpPr>
        <p:spPr>
          <a:xfrm flipV="1">
            <a:off x="5220072" y="4293096"/>
            <a:ext cx="360040" cy="1224136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6">
            <a:extLst>
              <a:ext uri="{FF2B5EF4-FFF2-40B4-BE49-F238E27FC236}">
                <a16:creationId xmlns:a16="http://schemas.microsoft.com/office/drawing/2014/main" id="{3B144760-5702-C106-36DA-C2FE89A680FF}"/>
              </a:ext>
            </a:extLst>
          </p:cNvPr>
          <p:cNvSpPr txBox="1">
            <a:spLocks noChangeArrowheads="1"/>
          </p:cNvSpPr>
          <p:nvPr/>
        </p:nvSpPr>
        <p:spPr bwMode="auto">
          <a:xfrm rot="525039">
            <a:off x="2657418" y="4365701"/>
            <a:ext cx="1768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4C85B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Measured</a:t>
            </a:r>
            <a:endParaRPr lang="ja-JP" altLang="en-US" sz="2400" b="1" dirty="0">
              <a:solidFill>
                <a:srgbClr val="4C85B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2" descr="ロゴ&#10;&#10;自動的に生成された説明">
            <a:extLst>
              <a:ext uri="{FF2B5EF4-FFF2-40B4-BE49-F238E27FC236}">
                <a16:creationId xmlns:a16="http://schemas.microsoft.com/office/drawing/2014/main" id="{EED902DD-C17C-1C0D-95BC-8F7341E3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21288"/>
            <a:ext cx="1331640" cy="32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9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Fluctuations in mirror birefringence </a:t>
            </a:r>
            <a:r>
              <a:rPr lang="en-US" altLang="ja-JP" sz="2800" dirty="0"/>
              <a:t>will be phase noises for GW detectors</a:t>
            </a:r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Measurements of birefringence fluctuations </a:t>
            </a:r>
            <a:r>
              <a:rPr lang="en-US" altLang="ja-JP" sz="2800" dirty="0"/>
              <a:t>in Silicon, Sapphire, </a:t>
            </a:r>
            <a:r>
              <a:rPr lang="en-US" altLang="ja-JP" sz="2800" dirty="0" err="1"/>
              <a:t>AlGaAs</a:t>
            </a:r>
            <a:r>
              <a:rPr lang="en-US" altLang="ja-JP" sz="2800" dirty="0"/>
              <a:t> etc. are necessary to see if they meet the requirement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Further simulation studies necessary for</a:t>
            </a:r>
            <a:br>
              <a:rPr lang="en-US" altLang="ja-JP" sz="2800" dirty="0"/>
            </a:br>
            <a:r>
              <a:rPr lang="en-US" altLang="ja-JP" sz="2400" dirty="0"/>
              <a:t>  - Investigating </a:t>
            </a:r>
            <a:r>
              <a:rPr lang="en-US" altLang="ja-JP" sz="2400" dirty="0">
                <a:solidFill>
                  <a:srgbClr val="FF0000"/>
                </a:solidFill>
              </a:rPr>
              <a:t>PRC/SRC</a:t>
            </a:r>
            <a:r>
              <a:rPr lang="en-US" altLang="ja-JP" sz="2400" dirty="0"/>
              <a:t> effects</a:t>
            </a:r>
            <a:br>
              <a:rPr lang="en-US" altLang="ja-JP" sz="2400" dirty="0"/>
            </a:br>
            <a:r>
              <a:rPr lang="en-US" altLang="ja-JP" sz="2400" dirty="0"/>
              <a:t>     (unbalanced BS, ITM birefringence)</a:t>
            </a:r>
            <a:br>
              <a:rPr lang="en-US" altLang="ja-JP" sz="2400" dirty="0"/>
            </a:br>
            <a:r>
              <a:rPr lang="en-US" altLang="ja-JP" sz="2400" dirty="0"/>
              <a:t>  - Noise from </a:t>
            </a:r>
            <a:r>
              <a:rPr lang="en-US" altLang="ja-JP" sz="2400" dirty="0">
                <a:solidFill>
                  <a:srgbClr val="FF0000"/>
                </a:solidFill>
              </a:rPr>
              <a:t>inhomogeneous birefringence </a:t>
            </a:r>
            <a:r>
              <a:rPr lang="en-US" altLang="ja-JP" sz="2400" dirty="0"/>
              <a:t>x beam spot motion</a:t>
            </a:r>
            <a:br>
              <a:rPr lang="en-US" altLang="ja-JP" sz="2400" dirty="0"/>
            </a:br>
            <a:r>
              <a:rPr lang="en-US" altLang="ja-JP" sz="2400" dirty="0"/>
              <a:t>  - Investigating effects for </a:t>
            </a:r>
            <a:r>
              <a:rPr lang="en-US" altLang="ja-JP" sz="2400" dirty="0">
                <a:solidFill>
                  <a:srgbClr val="FF0000"/>
                </a:solidFill>
              </a:rPr>
              <a:t>squeezing</a:t>
            </a:r>
            <a:br>
              <a:rPr lang="en-US" altLang="ja-JP" sz="2400" dirty="0"/>
            </a:br>
            <a:r>
              <a:rPr lang="en-US" altLang="ja-JP" sz="2400" dirty="0"/>
              <a:t>  - </a:t>
            </a:r>
            <a:r>
              <a:rPr lang="en-US" altLang="ja-JP" sz="2400" dirty="0">
                <a:solidFill>
                  <a:srgbClr val="FF0000"/>
                </a:solidFill>
              </a:rPr>
              <a:t>Classical radiation pressure noise</a:t>
            </a:r>
            <a:r>
              <a:rPr lang="en-US" altLang="ja-JP" sz="2400" dirty="0"/>
              <a:t> from orthogonal pol. </a:t>
            </a:r>
            <a:endParaRPr lang="en-US" altLang="ja-JP" sz="28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Outlook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811337-CF3B-D7B0-AC60-82A00ADFB9F4}"/>
              </a:ext>
            </a:extLst>
          </p:cNvPr>
          <p:cNvSpPr txBox="1"/>
          <p:nvPr/>
        </p:nvSpPr>
        <p:spPr>
          <a:xfrm>
            <a:off x="5940152" y="1556792"/>
            <a:ext cx="2880320" cy="40011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ja-JP" sz="2000" dirty="0">
                <a:latin typeface="+mn-lt"/>
              </a:rPr>
              <a:t>YM+, </a:t>
            </a:r>
            <a:r>
              <a:rPr lang="en-US" altLang="ja-JP" sz="2000" dirty="0">
                <a:latin typeface="+mn-lt"/>
                <a:hlinkClick r:id="rId2"/>
              </a:rPr>
              <a:t>arXiv:2308.00150</a:t>
            </a:r>
            <a:endParaRPr lang="en-US" altLang="ja-JP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4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Fluctuations in mirror birefringence </a:t>
            </a:r>
            <a:r>
              <a:rPr lang="en-US" altLang="ja-JP" sz="2800" dirty="0"/>
              <a:t>will be phase noises for GW detectors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This can be avoided by aligning input polarization axis and mirror crystal axes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Requirements at 100 Hz will be</a:t>
            </a:r>
            <a:br>
              <a:rPr lang="en-US" altLang="ja-JP" sz="2800" dirty="0"/>
            </a:br>
            <a:r>
              <a:rPr lang="en-US" altLang="ja-JP" sz="2800" dirty="0"/>
              <a:t>  - </a:t>
            </a:r>
            <a:r>
              <a:rPr lang="en-US" altLang="ja-JP" sz="2800" dirty="0" err="1"/>
              <a:t>Δφ</a:t>
            </a:r>
            <a:r>
              <a:rPr lang="en-US" altLang="ja-JP" sz="2800" dirty="0"/>
              <a:t>&lt;~10</a:t>
            </a:r>
            <a:r>
              <a:rPr lang="en-US" altLang="ja-JP" sz="2800" baseline="30000" dirty="0"/>
              <a:t>-8</a:t>
            </a:r>
            <a:r>
              <a:rPr lang="en-US" altLang="ja-JP" sz="2800" dirty="0"/>
              <a:t> rad/</a:t>
            </a:r>
            <a:r>
              <a:rPr lang="ja-JP" altLang="en-US" sz="2800" dirty="0"/>
              <a:t>√</a:t>
            </a:r>
            <a:r>
              <a:rPr lang="en-US" altLang="ja-JP" sz="2800" dirty="0"/>
              <a:t>Hz </a:t>
            </a:r>
            <a:r>
              <a:rPr lang="en-US" altLang="ja-JP" sz="2400" dirty="0"/>
              <a:t>(or</a:t>
            </a:r>
            <a:r>
              <a:rPr lang="ja-JP" altLang="en-US" sz="2400" dirty="0"/>
              <a:t> </a:t>
            </a:r>
            <a:r>
              <a:rPr lang="en-US" altLang="ja-JP" sz="2400" dirty="0" err="1"/>
              <a:t>Δn</a:t>
            </a:r>
            <a:r>
              <a:rPr lang="en-US" altLang="ja-JP" sz="2400" dirty="0"/>
              <a:t>&lt;~10</a:t>
            </a:r>
            <a:r>
              <a:rPr lang="en-US" altLang="ja-JP" sz="2400" baseline="30000" dirty="0"/>
              <a:t>-14</a:t>
            </a:r>
            <a:r>
              <a:rPr lang="en-US" altLang="ja-JP" sz="2400" dirty="0"/>
              <a:t>/</a:t>
            </a:r>
            <a:r>
              <a:rPr lang="ja-JP" altLang="en-US" sz="2400" dirty="0"/>
              <a:t>√</a:t>
            </a:r>
            <a:r>
              <a:rPr lang="en-US" altLang="ja-JP" sz="2400" dirty="0"/>
              <a:t>Hz) </a:t>
            </a:r>
            <a:r>
              <a:rPr lang="en-US" altLang="ja-JP" sz="2800" dirty="0"/>
              <a:t>for substrate</a:t>
            </a:r>
            <a:br>
              <a:rPr lang="en-US" altLang="ja-JP" sz="2800" dirty="0"/>
            </a:br>
            <a:r>
              <a:rPr lang="en-US" altLang="ja-JP" sz="2800" dirty="0"/>
              <a:t>  - </a:t>
            </a:r>
            <a:r>
              <a:rPr lang="en-US" altLang="ja-JP" sz="2800" dirty="0" err="1"/>
              <a:t>Δφ</a:t>
            </a:r>
            <a:r>
              <a:rPr lang="en-US" altLang="ja-JP" sz="2800" dirty="0"/>
              <a:t>&lt;~10</a:t>
            </a:r>
            <a:r>
              <a:rPr lang="en-US" altLang="ja-JP" sz="2800" baseline="30000" dirty="0"/>
              <a:t>-10</a:t>
            </a:r>
            <a:r>
              <a:rPr lang="en-US" altLang="ja-JP" sz="2800" dirty="0"/>
              <a:t> rad/</a:t>
            </a:r>
            <a:r>
              <a:rPr lang="ja-JP" altLang="en-US" sz="2800" dirty="0"/>
              <a:t>√</a:t>
            </a:r>
            <a:r>
              <a:rPr lang="en-US" altLang="ja-JP" sz="2800" dirty="0"/>
              <a:t>Hz for coating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Measurements and simulation work are necessary </a:t>
            </a:r>
            <a:r>
              <a:rPr lang="en-US" altLang="ja-JP" sz="2800" dirty="0"/>
              <a:t>for further study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90E16F-D647-AA9A-8920-F1F2EF7F6D86}"/>
              </a:ext>
            </a:extLst>
          </p:cNvPr>
          <p:cNvSpPr txBox="1"/>
          <p:nvPr/>
        </p:nvSpPr>
        <p:spPr>
          <a:xfrm>
            <a:off x="3131840" y="5733256"/>
            <a:ext cx="4752528" cy="92333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altLang="ja-JP" sz="1800" dirty="0"/>
              <a:t>Y. Michimura, H. Wang, F. </a:t>
            </a:r>
            <a:r>
              <a:rPr lang="en-US" altLang="ja-JP" sz="1800" dirty="0" err="1"/>
              <a:t>Salces-Carcoba</a:t>
            </a:r>
            <a:r>
              <a:rPr lang="en-US" altLang="ja-JP" sz="1800" dirty="0"/>
              <a:t>, C. Wipf, A. Brooks, K. Arai, R. X. Adhikari,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800" dirty="0">
                <a:hlinkClick r:id="rId2"/>
              </a:rPr>
              <a:t>arXiv:2308.00150</a:t>
            </a:r>
            <a:r>
              <a:rPr lang="ja-JP" altLang="en-US" dirty="0"/>
              <a:t> </a:t>
            </a:r>
            <a:r>
              <a:rPr lang="en-US" altLang="ja-JP" dirty="0"/>
              <a:t>(to appear in PRD)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45553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8BFD142-4902-EBFA-BF57-DB1F60CC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2091"/>
            <a:ext cx="2123728" cy="304138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72F58CE-2ACF-6DDC-7E84-4F9F50DED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559" y="3405614"/>
            <a:ext cx="6838219" cy="2687682"/>
          </a:xfrm>
          <a:prstGeom prst="rect">
            <a:avLst/>
          </a:prstGeom>
        </p:spPr>
      </p:pic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Crystalline materials </a:t>
            </a:r>
            <a:r>
              <a:rPr lang="en-US" altLang="ja-JP" sz="2400" dirty="0"/>
              <a:t>(Silicon, Sapphire, </a:t>
            </a:r>
            <a:r>
              <a:rPr lang="en-US" altLang="ja-JP" sz="2400" dirty="0" err="1"/>
              <a:t>AlGaAs</a:t>
            </a:r>
            <a:r>
              <a:rPr lang="en-US" altLang="ja-JP" sz="2400" dirty="0"/>
              <a:t> etc.)</a:t>
            </a:r>
            <a:r>
              <a:rPr lang="en-US" altLang="ja-JP" sz="2800" dirty="0"/>
              <a:t> are promising, but has birefringence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Static birefringence is </a:t>
            </a:r>
            <a:r>
              <a:rPr lang="en-US" altLang="ja-JP" sz="2000" dirty="0"/>
              <a:t>(probably)</a:t>
            </a:r>
            <a:r>
              <a:rPr lang="en-US" altLang="ja-JP" sz="2800" dirty="0"/>
              <a:t> small enough</a:t>
            </a:r>
            <a:br>
              <a:rPr lang="en-US" altLang="ja-JP" sz="2800" dirty="0"/>
            </a:br>
            <a:r>
              <a:rPr lang="en-US" altLang="ja-JP" sz="2000" dirty="0"/>
              <a:t>  e.g., </a:t>
            </a:r>
            <a:r>
              <a:rPr lang="en-US" altLang="ja-JP" sz="2000" dirty="0">
                <a:hlinkClick r:id="rId4"/>
              </a:rPr>
              <a:t>CQG </a:t>
            </a:r>
            <a:r>
              <a:rPr lang="en-US" altLang="ja-JP" sz="2000" b="1" dirty="0">
                <a:hlinkClick r:id="rId4"/>
              </a:rPr>
              <a:t>33</a:t>
            </a:r>
            <a:r>
              <a:rPr lang="en-US" altLang="ja-JP" sz="2000" dirty="0">
                <a:hlinkClick r:id="rId4"/>
              </a:rPr>
              <a:t>, 015012 (2015)</a:t>
            </a:r>
            <a:r>
              <a:rPr lang="en-US" altLang="ja-JP" sz="2000" dirty="0"/>
              <a:t>, </a:t>
            </a:r>
            <a:r>
              <a:rPr lang="en-US" altLang="ja-JP" sz="2000" dirty="0">
                <a:hlinkClick r:id="rId5"/>
              </a:rPr>
              <a:t>APL </a:t>
            </a:r>
            <a:r>
              <a:rPr lang="en-US" altLang="ja-JP" sz="2000" b="1" dirty="0">
                <a:hlinkClick r:id="rId5"/>
              </a:rPr>
              <a:t>122</a:t>
            </a:r>
            <a:r>
              <a:rPr lang="en-US" altLang="ja-JP" sz="2000" dirty="0">
                <a:hlinkClick r:id="rId5"/>
              </a:rPr>
              <a:t>, 064101 (2023)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FF0000"/>
                </a:solidFill>
              </a:rPr>
              <a:t>JILA found “birefringent noise” in </a:t>
            </a:r>
            <a:r>
              <a:rPr lang="en-US" altLang="ja-JP" sz="2800" dirty="0" err="1">
                <a:solidFill>
                  <a:srgbClr val="FF0000"/>
                </a:solidFill>
              </a:rPr>
              <a:t>AlGaAs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br>
              <a:rPr lang="en-US" altLang="ja-JP" sz="2800" dirty="0"/>
            </a:br>
            <a:r>
              <a:rPr lang="en-US" altLang="ja-JP" sz="2000" dirty="0">
                <a:hlinkClick r:id="rId6"/>
              </a:rPr>
              <a:t>PRX </a:t>
            </a:r>
            <a:r>
              <a:rPr lang="en-US" altLang="ja-JP" sz="2000" b="1" dirty="0">
                <a:hlinkClick r:id="rId6"/>
              </a:rPr>
              <a:t>13</a:t>
            </a:r>
            <a:r>
              <a:rPr lang="en-US" altLang="ja-JP" sz="2000" dirty="0">
                <a:hlinkClick r:id="rId6"/>
              </a:rPr>
              <a:t>, 041002 (2023)</a:t>
            </a: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i="1" dirty="0"/>
              <a:t>What is the requirement for mirror birefringence fluctuations for GW detectors?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Birefringence Noise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Fabry-</a:t>
            </a:r>
            <a:r>
              <a:rPr lang="en-US" altLang="ja-JP" sz="2800" dirty="0" err="1"/>
              <a:t>Pérot</a:t>
            </a:r>
            <a:r>
              <a:rPr lang="en-US" altLang="ja-JP" sz="2800" dirty="0"/>
              <a:t> cavity with birefringent mirror can be understood as </a:t>
            </a:r>
            <a:r>
              <a:rPr lang="en-US" altLang="ja-JP" sz="2800" dirty="0">
                <a:solidFill>
                  <a:srgbClr val="FF0000"/>
                </a:solidFill>
              </a:rPr>
              <a:t>unbalanced Fabry-</a:t>
            </a:r>
            <a:r>
              <a:rPr lang="en-US" altLang="ja-JP" sz="2800" dirty="0" err="1">
                <a:solidFill>
                  <a:srgbClr val="FF0000"/>
                </a:solidFill>
              </a:rPr>
              <a:t>Pérot</a:t>
            </a:r>
            <a:r>
              <a:rPr lang="en-US" altLang="ja-JP" sz="2800" dirty="0">
                <a:solidFill>
                  <a:srgbClr val="FF0000"/>
                </a:solidFill>
              </a:rPr>
              <a:t> Michelson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 ≒ FPMI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50CEE441-3775-38D6-86B8-CD8157D8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388472"/>
            <a:ext cx="3910201" cy="2200768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703C49C-847A-6AFF-AC5E-3ED63BDE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212976"/>
            <a:ext cx="4092560" cy="2736304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54A6B1C-C32C-0679-37BB-556582B9EA58}"/>
              </a:ext>
            </a:extLst>
          </p:cNvPr>
          <p:cNvSpPr txBox="1"/>
          <p:nvPr/>
        </p:nvSpPr>
        <p:spPr>
          <a:xfrm>
            <a:off x="4211960" y="4005064"/>
            <a:ext cx="70182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5400" b="1" dirty="0">
                <a:latin typeface="+mn-lt"/>
              </a:rPr>
              <a:t>≒</a:t>
            </a:r>
            <a:endParaRPr lang="ja-JP" altLang="en-US" sz="5400" b="1" dirty="0">
              <a:latin typeface="+mn-lt"/>
            </a:endParaRPr>
          </a:p>
        </p:txBody>
      </p:sp>
      <p:sp>
        <p:nvSpPr>
          <p:cNvPr id="39" name="テキスト ボックス 16">
            <a:extLst>
              <a:ext uri="{FF2B5EF4-FFF2-40B4-BE49-F238E27FC236}">
                <a16:creationId xmlns:a16="http://schemas.microsoft.com/office/drawing/2014/main" id="{45BE3926-8227-834D-5252-9FB5D1E0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420888"/>
            <a:ext cx="26642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Birefringent FP Cavity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20699AB2-CB3A-054C-A2B2-C14D887B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2636912"/>
            <a:ext cx="338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Unbalanced FPMI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42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91E4DEA-E567-F539-17EA-6D643C7E1C19}"/>
              </a:ext>
            </a:extLst>
          </p:cNvPr>
          <p:cNvCxnSpPr/>
          <p:nvPr/>
        </p:nvCxnSpPr>
        <p:spPr>
          <a:xfrm>
            <a:off x="251520" y="3789040"/>
            <a:ext cx="216024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Consider a FP cavity with mirrors that have </a:t>
            </a:r>
            <a:r>
              <a:rPr lang="en-US" altLang="ja-JP" sz="2800" dirty="0">
                <a:solidFill>
                  <a:srgbClr val="FF0000"/>
                </a:solidFill>
              </a:rPr>
              <a:t>substrate and coating birefringence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円柱 3">
            <a:extLst>
              <a:ext uri="{FF2B5EF4-FFF2-40B4-BE49-F238E27FC236}">
                <a16:creationId xmlns:a16="http://schemas.microsoft.com/office/drawing/2014/main" id="{86C5ADEF-5BA0-3696-D383-CA54BD22C70A}"/>
              </a:ext>
            </a:extLst>
          </p:cNvPr>
          <p:cNvSpPr/>
          <p:nvPr/>
        </p:nvSpPr>
        <p:spPr>
          <a:xfrm rot="5400000">
            <a:off x="2051720" y="3068960"/>
            <a:ext cx="2160240" cy="1440160"/>
          </a:xfrm>
          <a:prstGeom prst="can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4156AC4-A001-007B-6A2A-1B1556B1064E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3491880" y="3789040"/>
            <a:ext cx="2520280" cy="0"/>
          </a:xfrm>
          <a:prstGeom prst="straightConnector1">
            <a:avLst/>
          </a:prstGeom>
          <a:ln w="1270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柱 4">
            <a:extLst>
              <a:ext uri="{FF2B5EF4-FFF2-40B4-BE49-F238E27FC236}">
                <a16:creationId xmlns:a16="http://schemas.microsoft.com/office/drawing/2014/main" id="{63A49FF5-6392-F5F9-03DE-E8B2C81DB7CC}"/>
              </a:ext>
            </a:extLst>
          </p:cNvPr>
          <p:cNvSpPr/>
          <p:nvPr/>
        </p:nvSpPr>
        <p:spPr>
          <a:xfrm rot="5400000">
            <a:off x="5652120" y="3068960"/>
            <a:ext cx="2160240" cy="1440160"/>
          </a:xfrm>
          <a:prstGeom prst="can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2748EBF6-4A8D-96BC-0E4F-52C2C5F564AD}"/>
              </a:ext>
            </a:extLst>
          </p:cNvPr>
          <p:cNvSpPr/>
          <p:nvPr/>
        </p:nvSpPr>
        <p:spPr>
          <a:xfrm>
            <a:off x="3059832" y="2708920"/>
            <a:ext cx="720080" cy="2160240"/>
          </a:xfrm>
          <a:prstGeom prst="arc">
            <a:avLst>
              <a:gd name="adj1" fmla="val 5427193"/>
              <a:gd name="adj2" fmla="val 16239064"/>
            </a:avLst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B7F2D432-093E-0ADD-77BA-16F953B6C509}"/>
              </a:ext>
            </a:extLst>
          </p:cNvPr>
          <p:cNvSpPr/>
          <p:nvPr/>
        </p:nvSpPr>
        <p:spPr>
          <a:xfrm>
            <a:off x="6084168" y="2708920"/>
            <a:ext cx="720080" cy="2160240"/>
          </a:xfrm>
          <a:prstGeom prst="arc">
            <a:avLst>
              <a:gd name="adj1" fmla="val 5427193"/>
              <a:gd name="adj2" fmla="val 16239064"/>
            </a:avLst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6">
            <a:extLst>
              <a:ext uri="{FF2B5EF4-FFF2-40B4-BE49-F238E27FC236}">
                <a16:creationId xmlns:a16="http://schemas.microsoft.com/office/drawing/2014/main" id="{5CA8D414-153B-5732-0CF8-2E7CD114D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86916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ITM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ECCD15-DC1C-2274-8C10-61FA8DDDD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486916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ETM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9D21FF1-B06A-243F-CD49-7908D01AD7C4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6">
            <a:extLst>
              <a:ext uri="{FF2B5EF4-FFF2-40B4-BE49-F238E27FC236}">
                <a16:creationId xmlns:a16="http://schemas.microsoft.com/office/drawing/2014/main" id="{FDF8CC3F-5FEA-B306-12ED-E6D6DCC89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0BFCD23-7175-043E-739F-994D6ACF9AFE}"/>
              </a:ext>
            </a:extLst>
          </p:cNvPr>
          <p:cNvCxnSpPr>
            <a:cxnSpLocks/>
          </p:cNvCxnSpPr>
          <p:nvPr/>
        </p:nvCxnSpPr>
        <p:spPr>
          <a:xfrm flipH="1">
            <a:off x="755576" y="414908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16">
            <a:extLst>
              <a:ext uri="{FF2B5EF4-FFF2-40B4-BE49-F238E27FC236}">
                <a16:creationId xmlns:a16="http://schemas.microsoft.com/office/drawing/2014/main" id="{6DE2506E-1D79-E950-7185-A1AF6AEED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1490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楕円 49">
            <a:extLst>
              <a:ext uri="{FF2B5EF4-FFF2-40B4-BE49-F238E27FC236}">
                <a16:creationId xmlns:a16="http://schemas.microsoft.com/office/drawing/2014/main" id="{8DEB1134-2B9B-273D-11A3-0373A6AEA37D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E612293-989E-DC5C-37EA-80A003E8E98F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sp>
        <p:nvSpPr>
          <p:cNvPr id="29" name="楕円 60">
            <a:extLst>
              <a:ext uri="{FF2B5EF4-FFF2-40B4-BE49-F238E27FC236}">
                <a16:creationId xmlns:a16="http://schemas.microsoft.com/office/drawing/2014/main" id="{B9BDF51A-1A2C-BBD0-2D52-B9335532DFA1}"/>
              </a:ext>
            </a:extLst>
          </p:cNvPr>
          <p:cNvSpPr/>
          <p:nvPr/>
        </p:nvSpPr>
        <p:spPr>
          <a:xfrm>
            <a:off x="1189013" y="5013176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E2A8147-24B7-A9F3-969A-5EF7AC296DE3}"/>
              </a:ext>
            </a:extLst>
          </p:cNvPr>
          <p:cNvSpPr/>
          <p:nvPr/>
        </p:nvSpPr>
        <p:spPr>
          <a:xfrm>
            <a:off x="1044550" y="4652813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BF21389-718A-71D1-7F4D-B1FE0EEF7EDF}"/>
              </a:ext>
            </a:extLst>
          </p:cNvPr>
          <p:cNvCxnSpPr>
            <a:cxnSpLocks/>
            <a:stCxn id="24" idx="6"/>
            <a:endCxn id="24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7B4FA38-B407-B291-B2D6-F6415FD8C919}"/>
              </a:ext>
            </a:extLst>
          </p:cNvPr>
          <p:cNvCxnSpPr>
            <a:cxnSpLocks/>
            <a:stCxn id="29" idx="4"/>
            <a:endCxn id="29" idx="0"/>
          </p:cNvCxnSpPr>
          <p:nvPr/>
        </p:nvCxnSpPr>
        <p:spPr>
          <a:xfrm flipV="1">
            <a:off x="1404913" y="5013176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49">
            <a:extLst>
              <a:ext uri="{FF2B5EF4-FFF2-40B4-BE49-F238E27FC236}">
                <a16:creationId xmlns:a16="http://schemas.microsoft.com/office/drawing/2014/main" id="{D4FB8FCF-7565-52CC-73FF-89F9A5AABF11}"/>
              </a:ext>
            </a:extLst>
          </p:cNvPr>
          <p:cNvSpPr/>
          <p:nvPr/>
        </p:nvSpPr>
        <p:spPr>
          <a:xfrm>
            <a:off x="323528" y="501317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042966A-013B-6928-68E7-1A7851EA1004}"/>
              </a:ext>
            </a:extLst>
          </p:cNvPr>
          <p:cNvSpPr/>
          <p:nvPr/>
        </p:nvSpPr>
        <p:spPr>
          <a:xfrm>
            <a:off x="179512" y="465281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CCB3B2A-4288-336C-B9B9-F73112780110}"/>
              </a:ext>
            </a:extLst>
          </p:cNvPr>
          <p:cNvCxnSpPr>
            <a:cxnSpLocks/>
            <a:stCxn id="35" idx="6"/>
            <a:endCxn id="35" idx="2"/>
          </p:cNvCxnSpPr>
          <p:nvPr/>
        </p:nvCxnSpPr>
        <p:spPr>
          <a:xfrm flipH="1">
            <a:off x="323528" y="522907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2CB18B23-B696-1342-0109-6E2E9FE24CEC}"/>
              </a:ext>
            </a:extLst>
          </p:cNvPr>
          <p:cNvCxnSpPr>
            <a:cxnSpLocks/>
          </p:cNvCxnSpPr>
          <p:nvPr/>
        </p:nvCxnSpPr>
        <p:spPr>
          <a:xfrm>
            <a:off x="827584" y="522920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517733D7-061E-E55F-F0BC-AF22EF683B99}"/>
              </a:ext>
            </a:extLst>
          </p:cNvPr>
          <p:cNvCxnSpPr>
            <a:cxnSpLocks/>
          </p:cNvCxnSpPr>
          <p:nvPr/>
        </p:nvCxnSpPr>
        <p:spPr>
          <a:xfrm>
            <a:off x="971600" y="508518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56F47A9-11E2-DCD9-B314-3C3C51CEFCB1}"/>
              </a:ext>
            </a:extLst>
          </p:cNvPr>
          <p:cNvCxnSpPr>
            <a:cxnSpLocks/>
          </p:cNvCxnSpPr>
          <p:nvPr/>
        </p:nvCxnSpPr>
        <p:spPr>
          <a:xfrm flipV="1">
            <a:off x="2411760" y="4581128"/>
            <a:ext cx="432048" cy="108012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16">
            <a:extLst>
              <a:ext uri="{FF2B5EF4-FFF2-40B4-BE49-F238E27FC236}">
                <a16:creationId xmlns:a16="http://schemas.microsoft.com/office/drawing/2014/main" id="{7D45EEB5-B9D7-D1AB-4CC5-E8621617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5661248"/>
            <a:ext cx="1656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substrate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F65D342-3D68-66AF-AC9B-E0CACBECC13B}"/>
              </a:ext>
            </a:extLst>
          </p:cNvPr>
          <p:cNvCxnSpPr>
            <a:cxnSpLocks/>
          </p:cNvCxnSpPr>
          <p:nvPr/>
        </p:nvCxnSpPr>
        <p:spPr>
          <a:xfrm flipH="1" flipV="1">
            <a:off x="3707904" y="4797779"/>
            <a:ext cx="720080" cy="5754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E7177522-649B-26CA-1DDF-2B2E98AA1F2F}"/>
              </a:ext>
            </a:extLst>
          </p:cNvPr>
          <p:cNvCxnSpPr>
            <a:cxnSpLocks/>
          </p:cNvCxnSpPr>
          <p:nvPr/>
        </p:nvCxnSpPr>
        <p:spPr>
          <a:xfrm flipV="1">
            <a:off x="4932040" y="4725144"/>
            <a:ext cx="1224136" cy="64807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16">
            <a:extLst>
              <a:ext uri="{FF2B5EF4-FFF2-40B4-BE49-F238E27FC236}">
                <a16:creationId xmlns:a16="http://schemas.microsoft.com/office/drawing/2014/main" id="{2167F62F-D2D5-D850-E9A1-D228B18A5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5373216"/>
            <a:ext cx="1656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coating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99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This is equivalent to FP cavity with </a:t>
            </a:r>
            <a:r>
              <a:rPr lang="en-US" altLang="ja-JP" sz="2800" dirty="0">
                <a:solidFill>
                  <a:srgbClr val="FF0000"/>
                </a:solidFill>
              </a:rPr>
              <a:t>waveplates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268B904-0F02-79F6-6819-86F740DE631D}"/>
              </a:ext>
            </a:extLst>
          </p:cNvPr>
          <p:cNvCxnSpPr/>
          <p:nvPr/>
        </p:nvCxnSpPr>
        <p:spPr>
          <a:xfrm>
            <a:off x="251520" y="3789040"/>
            <a:ext cx="216024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円柱 3">
            <a:extLst>
              <a:ext uri="{FF2B5EF4-FFF2-40B4-BE49-F238E27FC236}">
                <a16:creationId xmlns:a16="http://schemas.microsoft.com/office/drawing/2014/main" id="{7918522D-E52B-0354-9A7B-149D3AB67960}"/>
              </a:ext>
            </a:extLst>
          </p:cNvPr>
          <p:cNvSpPr/>
          <p:nvPr/>
        </p:nvSpPr>
        <p:spPr>
          <a:xfrm rot="5400000">
            <a:off x="1835695" y="3068960"/>
            <a:ext cx="2160240" cy="1440160"/>
          </a:xfrm>
          <a:prstGeom prst="can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598DFC5-9DD6-844F-9420-194A3CF26852}"/>
              </a:ext>
            </a:extLst>
          </p:cNvPr>
          <p:cNvCxnSpPr>
            <a:cxnSpLocks/>
          </p:cNvCxnSpPr>
          <p:nvPr/>
        </p:nvCxnSpPr>
        <p:spPr>
          <a:xfrm>
            <a:off x="3275856" y="3789040"/>
            <a:ext cx="792088" cy="0"/>
          </a:xfrm>
          <a:prstGeom prst="straightConnector1">
            <a:avLst/>
          </a:prstGeom>
          <a:ln w="1270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6">
            <a:extLst>
              <a:ext uri="{FF2B5EF4-FFF2-40B4-BE49-F238E27FC236}">
                <a16:creationId xmlns:a16="http://schemas.microsoft.com/office/drawing/2014/main" id="{42EADE33-E098-C3CC-50FA-5223DE4CD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86916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ITM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9C3118-F114-49C3-03A2-232C65A2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486916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ETM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75EA2C2-365B-EDC2-59EF-21345E19552F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6">
            <a:extLst>
              <a:ext uri="{FF2B5EF4-FFF2-40B4-BE49-F238E27FC236}">
                <a16:creationId xmlns:a16="http://schemas.microsoft.com/office/drawing/2014/main" id="{03101839-DB91-4E00-541C-AD1DF189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0CC9DC5-39A6-2A69-B346-E4390CA50D44}"/>
              </a:ext>
            </a:extLst>
          </p:cNvPr>
          <p:cNvCxnSpPr>
            <a:cxnSpLocks/>
          </p:cNvCxnSpPr>
          <p:nvPr/>
        </p:nvCxnSpPr>
        <p:spPr>
          <a:xfrm flipH="1">
            <a:off x="755576" y="414908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6">
            <a:extLst>
              <a:ext uri="{FF2B5EF4-FFF2-40B4-BE49-F238E27FC236}">
                <a16:creationId xmlns:a16="http://schemas.microsoft.com/office/drawing/2014/main" id="{54D91D0F-57BC-133A-97F8-A64A5E12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1490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楕円 49">
            <a:extLst>
              <a:ext uri="{FF2B5EF4-FFF2-40B4-BE49-F238E27FC236}">
                <a16:creationId xmlns:a16="http://schemas.microsoft.com/office/drawing/2014/main" id="{22FE18C8-0503-97B4-2851-2BB829531B1B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7D9D36-687B-24A4-EAFA-9F0FB6086517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sp>
        <p:nvSpPr>
          <p:cNvPr id="17" name="楕円 60">
            <a:extLst>
              <a:ext uri="{FF2B5EF4-FFF2-40B4-BE49-F238E27FC236}">
                <a16:creationId xmlns:a16="http://schemas.microsoft.com/office/drawing/2014/main" id="{1AF80F44-E87A-D174-17E9-0ED3374A506F}"/>
              </a:ext>
            </a:extLst>
          </p:cNvPr>
          <p:cNvSpPr/>
          <p:nvPr/>
        </p:nvSpPr>
        <p:spPr>
          <a:xfrm>
            <a:off x="1189013" y="5013176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466EF44-7F8E-4787-99BE-4A3D933DD6C4}"/>
              </a:ext>
            </a:extLst>
          </p:cNvPr>
          <p:cNvSpPr/>
          <p:nvPr/>
        </p:nvSpPr>
        <p:spPr>
          <a:xfrm>
            <a:off x="1044550" y="4652813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12EC63C-2E56-7ED6-5A9E-BC475EC729C0}"/>
              </a:ext>
            </a:extLst>
          </p:cNvPr>
          <p:cNvCxnSpPr>
            <a:cxnSpLocks/>
            <a:stCxn id="15" idx="6"/>
            <a:endCxn id="15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7A3E02C-4FE2-8F8D-2B8E-A895E780796E}"/>
              </a:ext>
            </a:extLst>
          </p:cNvPr>
          <p:cNvCxnSpPr>
            <a:cxnSpLocks/>
            <a:stCxn id="17" idx="4"/>
            <a:endCxn id="17" idx="0"/>
          </p:cNvCxnSpPr>
          <p:nvPr/>
        </p:nvCxnSpPr>
        <p:spPr>
          <a:xfrm flipV="1">
            <a:off x="1404913" y="5013176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49">
            <a:extLst>
              <a:ext uri="{FF2B5EF4-FFF2-40B4-BE49-F238E27FC236}">
                <a16:creationId xmlns:a16="http://schemas.microsoft.com/office/drawing/2014/main" id="{3121049D-5547-385E-E1C4-CC37BBFC5E69}"/>
              </a:ext>
            </a:extLst>
          </p:cNvPr>
          <p:cNvSpPr/>
          <p:nvPr/>
        </p:nvSpPr>
        <p:spPr>
          <a:xfrm>
            <a:off x="323528" y="501317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0249D16-D7AB-5DFD-EDBA-EABEFCBF539E}"/>
              </a:ext>
            </a:extLst>
          </p:cNvPr>
          <p:cNvSpPr/>
          <p:nvPr/>
        </p:nvSpPr>
        <p:spPr>
          <a:xfrm>
            <a:off x="179512" y="465281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532021E-E3CE-65FC-EBD0-A424B09DD1AE}"/>
              </a:ext>
            </a:extLst>
          </p:cNvPr>
          <p:cNvCxnSpPr>
            <a:cxnSpLocks/>
            <a:stCxn id="21" idx="6"/>
            <a:endCxn id="21" idx="2"/>
          </p:cNvCxnSpPr>
          <p:nvPr/>
        </p:nvCxnSpPr>
        <p:spPr>
          <a:xfrm flipH="1">
            <a:off x="323528" y="522907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E1EDA37-A3E5-50BF-C1D4-F5C2D888DE48}"/>
              </a:ext>
            </a:extLst>
          </p:cNvPr>
          <p:cNvCxnSpPr>
            <a:cxnSpLocks/>
          </p:cNvCxnSpPr>
          <p:nvPr/>
        </p:nvCxnSpPr>
        <p:spPr>
          <a:xfrm>
            <a:off x="827584" y="522920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0B2CBFE-809B-1801-0933-B92D901E02A8}"/>
              </a:ext>
            </a:extLst>
          </p:cNvPr>
          <p:cNvCxnSpPr>
            <a:cxnSpLocks/>
          </p:cNvCxnSpPr>
          <p:nvPr/>
        </p:nvCxnSpPr>
        <p:spPr>
          <a:xfrm>
            <a:off x="971600" y="508518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円弧 21504">
            <a:extLst>
              <a:ext uri="{FF2B5EF4-FFF2-40B4-BE49-F238E27FC236}">
                <a16:creationId xmlns:a16="http://schemas.microsoft.com/office/drawing/2014/main" id="{E223BFD4-EB8C-C9BC-A481-999F2496AC73}"/>
              </a:ext>
            </a:extLst>
          </p:cNvPr>
          <p:cNvSpPr/>
          <p:nvPr/>
        </p:nvSpPr>
        <p:spPr>
          <a:xfrm>
            <a:off x="3707904" y="2708920"/>
            <a:ext cx="720080" cy="2160240"/>
          </a:xfrm>
          <a:prstGeom prst="arc">
            <a:avLst>
              <a:gd name="adj1" fmla="val 5427193"/>
              <a:gd name="adj2" fmla="val 16239064"/>
            </a:avLst>
          </a:prstGeom>
          <a:solidFill>
            <a:srgbClr val="92D050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F884F399-1FDC-A1E2-91D9-7B51E1BB5F32}"/>
              </a:ext>
            </a:extLst>
          </p:cNvPr>
          <p:cNvSpPr/>
          <p:nvPr/>
        </p:nvSpPr>
        <p:spPr>
          <a:xfrm>
            <a:off x="3779912" y="2708920"/>
            <a:ext cx="720080" cy="2160240"/>
          </a:xfrm>
          <a:prstGeom prst="ellipse">
            <a:avLst/>
          </a:prstGeom>
          <a:solidFill>
            <a:srgbClr val="BEE3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BEE396"/>
              </a:solidFill>
            </a:endParaRPr>
          </a:p>
        </p:txBody>
      </p:sp>
      <p:cxnSp>
        <p:nvCxnSpPr>
          <p:cNvPr id="21511" name="直線矢印コネクタ 21510">
            <a:extLst>
              <a:ext uri="{FF2B5EF4-FFF2-40B4-BE49-F238E27FC236}">
                <a16:creationId xmlns:a16="http://schemas.microsoft.com/office/drawing/2014/main" id="{C82CE2AB-09EF-9D47-C263-21231D528638}"/>
              </a:ext>
            </a:extLst>
          </p:cNvPr>
          <p:cNvCxnSpPr>
            <a:cxnSpLocks/>
          </p:cNvCxnSpPr>
          <p:nvPr/>
        </p:nvCxnSpPr>
        <p:spPr>
          <a:xfrm>
            <a:off x="4211960" y="3789040"/>
            <a:ext cx="1512168" cy="0"/>
          </a:xfrm>
          <a:prstGeom prst="straightConnector1">
            <a:avLst/>
          </a:prstGeom>
          <a:ln w="1270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円弧 21505">
            <a:extLst>
              <a:ext uri="{FF2B5EF4-FFF2-40B4-BE49-F238E27FC236}">
                <a16:creationId xmlns:a16="http://schemas.microsoft.com/office/drawing/2014/main" id="{AC3784D5-7505-AE3B-B8AA-DA679B69DFF9}"/>
              </a:ext>
            </a:extLst>
          </p:cNvPr>
          <p:cNvSpPr/>
          <p:nvPr/>
        </p:nvSpPr>
        <p:spPr>
          <a:xfrm>
            <a:off x="5436096" y="2708920"/>
            <a:ext cx="720080" cy="2160240"/>
          </a:xfrm>
          <a:prstGeom prst="arc">
            <a:avLst>
              <a:gd name="adj1" fmla="val 5427193"/>
              <a:gd name="adj2" fmla="val 16239064"/>
            </a:avLst>
          </a:prstGeom>
          <a:solidFill>
            <a:srgbClr val="92D050"/>
          </a:solidFill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9" name="楕円 21508">
            <a:extLst>
              <a:ext uri="{FF2B5EF4-FFF2-40B4-BE49-F238E27FC236}">
                <a16:creationId xmlns:a16="http://schemas.microsoft.com/office/drawing/2014/main" id="{82BDE414-3D7C-85E0-E43A-8B50F73C3C2D}"/>
              </a:ext>
            </a:extLst>
          </p:cNvPr>
          <p:cNvSpPr/>
          <p:nvPr/>
        </p:nvSpPr>
        <p:spPr>
          <a:xfrm>
            <a:off x="5508104" y="2708920"/>
            <a:ext cx="720080" cy="2160240"/>
          </a:xfrm>
          <a:prstGeom prst="ellipse">
            <a:avLst/>
          </a:prstGeom>
          <a:solidFill>
            <a:srgbClr val="BEE3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BEE396"/>
              </a:solidFill>
            </a:endParaRPr>
          </a:p>
        </p:txBody>
      </p:sp>
      <p:cxnSp>
        <p:nvCxnSpPr>
          <p:cNvPr id="21513" name="直線矢印コネクタ 21512">
            <a:extLst>
              <a:ext uri="{FF2B5EF4-FFF2-40B4-BE49-F238E27FC236}">
                <a16:creationId xmlns:a16="http://schemas.microsoft.com/office/drawing/2014/main" id="{9881DDEE-AE9C-A9F8-C55F-F7C10A1B9088}"/>
              </a:ext>
            </a:extLst>
          </p:cNvPr>
          <p:cNvCxnSpPr>
            <a:cxnSpLocks/>
          </p:cNvCxnSpPr>
          <p:nvPr/>
        </p:nvCxnSpPr>
        <p:spPr>
          <a:xfrm>
            <a:off x="5868144" y="3789040"/>
            <a:ext cx="864096" cy="0"/>
          </a:xfrm>
          <a:prstGeom prst="straightConnector1">
            <a:avLst/>
          </a:prstGeom>
          <a:ln w="127000" cap="rnd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柱 5">
            <a:extLst>
              <a:ext uri="{FF2B5EF4-FFF2-40B4-BE49-F238E27FC236}">
                <a16:creationId xmlns:a16="http://schemas.microsoft.com/office/drawing/2014/main" id="{32C16376-F23B-DC18-6EBF-C06329581D82}"/>
              </a:ext>
            </a:extLst>
          </p:cNvPr>
          <p:cNvSpPr/>
          <p:nvPr/>
        </p:nvSpPr>
        <p:spPr>
          <a:xfrm rot="5400000">
            <a:off x="5940152" y="3068960"/>
            <a:ext cx="2160240" cy="1440160"/>
          </a:xfrm>
          <a:prstGeom prst="can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516" name="直線コネクタ 21515">
            <a:extLst>
              <a:ext uri="{FF2B5EF4-FFF2-40B4-BE49-F238E27FC236}">
                <a16:creationId xmlns:a16="http://schemas.microsoft.com/office/drawing/2014/main" id="{A9FFFFB7-C4EA-251C-AE65-8AFFA38DE8AD}"/>
              </a:ext>
            </a:extLst>
          </p:cNvPr>
          <p:cNvCxnSpPr>
            <a:cxnSpLocks/>
            <a:stCxn id="4" idx="0"/>
            <a:endCxn id="4" idx="1"/>
          </p:cNvCxnSpPr>
          <p:nvPr/>
        </p:nvCxnSpPr>
        <p:spPr>
          <a:xfrm>
            <a:off x="2915815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7" name="直線コネクタ 21516">
            <a:extLst>
              <a:ext uri="{FF2B5EF4-FFF2-40B4-BE49-F238E27FC236}">
                <a16:creationId xmlns:a16="http://schemas.microsoft.com/office/drawing/2014/main" id="{D8A3651F-24C7-C42C-93B7-F3231897B556}"/>
              </a:ext>
            </a:extLst>
          </p:cNvPr>
          <p:cNvCxnSpPr>
            <a:cxnSpLocks/>
          </p:cNvCxnSpPr>
          <p:nvPr/>
        </p:nvCxnSpPr>
        <p:spPr>
          <a:xfrm>
            <a:off x="3275856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1" name="直線コネクタ 21520">
            <a:extLst>
              <a:ext uri="{FF2B5EF4-FFF2-40B4-BE49-F238E27FC236}">
                <a16:creationId xmlns:a16="http://schemas.microsoft.com/office/drawing/2014/main" id="{1770AB1B-1C41-9D98-B223-A01E66C8A0C5}"/>
              </a:ext>
            </a:extLst>
          </p:cNvPr>
          <p:cNvCxnSpPr>
            <a:cxnSpLocks/>
          </p:cNvCxnSpPr>
          <p:nvPr/>
        </p:nvCxnSpPr>
        <p:spPr>
          <a:xfrm>
            <a:off x="3779911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2" name="直線コネクタ 21521">
            <a:extLst>
              <a:ext uri="{FF2B5EF4-FFF2-40B4-BE49-F238E27FC236}">
                <a16:creationId xmlns:a16="http://schemas.microsoft.com/office/drawing/2014/main" id="{A4E1F0E9-8BDE-424C-6417-FE641AFAD9A8}"/>
              </a:ext>
            </a:extLst>
          </p:cNvPr>
          <p:cNvCxnSpPr>
            <a:cxnSpLocks/>
          </p:cNvCxnSpPr>
          <p:nvPr/>
        </p:nvCxnSpPr>
        <p:spPr>
          <a:xfrm>
            <a:off x="4139952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3" name="直線コネクタ 21522">
            <a:extLst>
              <a:ext uri="{FF2B5EF4-FFF2-40B4-BE49-F238E27FC236}">
                <a16:creationId xmlns:a16="http://schemas.microsoft.com/office/drawing/2014/main" id="{D59616FE-6F3C-0536-1017-25AAB9454A48}"/>
              </a:ext>
            </a:extLst>
          </p:cNvPr>
          <p:cNvCxnSpPr>
            <a:cxnSpLocks/>
          </p:cNvCxnSpPr>
          <p:nvPr/>
        </p:nvCxnSpPr>
        <p:spPr>
          <a:xfrm>
            <a:off x="5508103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4" name="直線コネクタ 21523">
            <a:extLst>
              <a:ext uri="{FF2B5EF4-FFF2-40B4-BE49-F238E27FC236}">
                <a16:creationId xmlns:a16="http://schemas.microsoft.com/office/drawing/2014/main" id="{5EAF16B6-620C-455A-8F4B-B8E7C17DA6A8}"/>
              </a:ext>
            </a:extLst>
          </p:cNvPr>
          <p:cNvCxnSpPr>
            <a:cxnSpLocks/>
          </p:cNvCxnSpPr>
          <p:nvPr/>
        </p:nvCxnSpPr>
        <p:spPr>
          <a:xfrm>
            <a:off x="5868144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5" name="直線コネクタ 21524">
            <a:extLst>
              <a:ext uri="{FF2B5EF4-FFF2-40B4-BE49-F238E27FC236}">
                <a16:creationId xmlns:a16="http://schemas.microsoft.com/office/drawing/2014/main" id="{313BE352-6B6A-A8D8-65EC-5528E2A386A4}"/>
              </a:ext>
            </a:extLst>
          </p:cNvPr>
          <p:cNvCxnSpPr>
            <a:cxnSpLocks/>
          </p:cNvCxnSpPr>
          <p:nvPr/>
        </p:nvCxnSpPr>
        <p:spPr>
          <a:xfrm>
            <a:off x="7020271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6" name="直線コネクタ 21525">
            <a:extLst>
              <a:ext uri="{FF2B5EF4-FFF2-40B4-BE49-F238E27FC236}">
                <a16:creationId xmlns:a16="http://schemas.microsoft.com/office/drawing/2014/main" id="{C9454694-161C-C3C2-21AA-D732B8900C99}"/>
              </a:ext>
            </a:extLst>
          </p:cNvPr>
          <p:cNvCxnSpPr>
            <a:cxnSpLocks/>
          </p:cNvCxnSpPr>
          <p:nvPr/>
        </p:nvCxnSpPr>
        <p:spPr>
          <a:xfrm>
            <a:off x="7380312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8" name="直線矢印コネクタ 21527">
            <a:extLst>
              <a:ext uri="{FF2B5EF4-FFF2-40B4-BE49-F238E27FC236}">
                <a16:creationId xmlns:a16="http://schemas.microsoft.com/office/drawing/2014/main" id="{2187CC66-ED4A-0966-2F43-EBC96ACE1829}"/>
              </a:ext>
            </a:extLst>
          </p:cNvPr>
          <p:cNvCxnSpPr>
            <a:cxnSpLocks/>
          </p:cNvCxnSpPr>
          <p:nvPr/>
        </p:nvCxnSpPr>
        <p:spPr>
          <a:xfrm flipH="1">
            <a:off x="2843808" y="2564904"/>
            <a:ext cx="1008112" cy="2160240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4" name="直線矢印コネクタ 21533">
            <a:extLst>
              <a:ext uri="{FF2B5EF4-FFF2-40B4-BE49-F238E27FC236}">
                <a16:creationId xmlns:a16="http://schemas.microsoft.com/office/drawing/2014/main" id="{BF80A8B5-7252-0424-FC58-97E9D55DEDAB}"/>
              </a:ext>
            </a:extLst>
          </p:cNvPr>
          <p:cNvCxnSpPr>
            <a:cxnSpLocks/>
          </p:cNvCxnSpPr>
          <p:nvPr/>
        </p:nvCxnSpPr>
        <p:spPr>
          <a:xfrm>
            <a:off x="2483768" y="2492896"/>
            <a:ext cx="1296144" cy="2088232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1" name="正方形/長方形 21540">
            <a:extLst>
              <a:ext uri="{FF2B5EF4-FFF2-40B4-BE49-F238E27FC236}">
                <a16:creationId xmlns:a16="http://schemas.microsoft.com/office/drawing/2014/main" id="{846165FD-948A-0AC1-45B0-CAABBD7E7C7C}"/>
              </a:ext>
            </a:extLst>
          </p:cNvPr>
          <p:cNvSpPr/>
          <p:nvPr/>
        </p:nvSpPr>
        <p:spPr>
          <a:xfrm>
            <a:off x="1979712" y="2132856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sp>
        <p:nvSpPr>
          <p:cNvPr id="21542" name="正方形/長方形 21541">
            <a:extLst>
              <a:ext uri="{FF2B5EF4-FFF2-40B4-BE49-F238E27FC236}">
                <a16:creationId xmlns:a16="http://schemas.microsoft.com/office/drawing/2014/main" id="{E8B4C230-66F8-158F-DA28-0110011E839D}"/>
              </a:ext>
            </a:extLst>
          </p:cNvPr>
          <p:cNvSpPr/>
          <p:nvPr/>
        </p:nvSpPr>
        <p:spPr>
          <a:xfrm>
            <a:off x="3347864" y="2204864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cxnSp>
        <p:nvCxnSpPr>
          <p:cNvPr id="21544" name="直線矢印コネクタ 21543">
            <a:extLst>
              <a:ext uri="{FF2B5EF4-FFF2-40B4-BE49-F238E27FC236}">
                <a16:creationId xmlns:a16="http://schemas.microsoft.com/office/drawing/2014/main" id="{0B3E8ABD-43CC-6877-7E69-7FADB22F3E3D}"/>
              </a:ext>
            </a:extLst>
          </p:cNvPr>
          <p:cNvCxnSpPr>
            <a:cxnSpLocks/>
          </p:cNvCxnSpPr>
          <p:nvPr/>
        </p:nvCxnSpPr>
        <p:spPr>
          <a:xfrm flipV="1">
            <a:off x="2411760" y="4581128"/>
            <a:ext cx="432048" cy="108012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5" name="テキスト ボックス 16">
            <a:extLst>
              <a:ext uri="{FF2B5EF4-FFF2-40B4-BE49-F238E27FC236}">
                <a16:creationId xmlns:a16="http://schemas.microsoft.com/office/drawing/2014/main" id="{BC7634FD-DC63-D6CD-1BF1-D810E2B2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5661248"/>
            <a:ext cx="16561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substrate as WP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46" name="直線矢印コネクタ 21545">
            <a:extLst>
              <a:ext uri="{FF2B5EF4-FFF2-40B4-BE49-F238E27FC236}">
                <a16:creationId xmlns:a16="http://schemas.microsoft.com/office/drawing/2014/main" id="{26609FB6-D13D-0C4C-BE53-7CD61651121C}"/>
              </a:ext>
            </a:extLst>
          </p:cNvPr>
          <p:cNvCxnSpPr>
            <a:cxnSpLocks/>
          </p:cNvCxnSpPr>
          <p:nvPr/>
        </p:nvCxnSpPr>
        <p:spPr>
          <a:xfrm flipH="1" flipV="1">
            <a:off x="4283968" y="4941168"/>
            <a:ext cx="144016" cy="4320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47" name="直線矢印コネクタ 21546">
            <a:extLst>
              <a:ext uri="{FF2B5EF4-FFF2-40B4-BE49-F238E27FC236}">
                <a16:creationId xmlns:a16="http://schemas.microsoft.com/office/drawing/2014/main" id="{81A0DDDD-BFE6-6D30-F00A-CE9087C6AA48}"/>
              </a:ext>
            </a:extLst>
          </p:cNvPr>
          <p:cNvCxnSpPr>
            <a:cxnSpLocks/>
          </p:cNvCxnSpPr>
          <p:nvPr/>
        </p:nvCxnSpPr>
        <p:spPr>
          <a:xfrm flipV="1">
            <a:off x="4932040" y="4869160"/>
            <a:ext cx="648072" cy="50405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8" name="テキスト ボックス 16">
            <a:extLst>
              <a:ext uri="{FF2B5EF4-FFF2-40B4-BE49-F238E27FC236}">
                <a16:creationId xmlns:a16="http://schemas.microsoft.com/office/drawing/2014/main" id="{1D78F0F8-3AD6-20D1-B866-D853AFC9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5373216"/>
            <a:ext cx="1944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coating as WP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51" name="テキスト ボックス 16">
            <a:extLst>
              <a:ext uri="{FF2B5EF4-FFF2-40B4-BE49-F238E27FC236}">
                <a16:creationId xmlns:a16="http://schemas.microsoft.com/office/drawing/2014/main" id="{783725E3-2A5D-3E88-CDE1-B762483D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6021288"/>
            <a:ext cx="43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Effects are enhanced by cavity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52" name="直線矢印コネクタ 21551">
            <a:extLst>
              <a:ext uri="{FF2B5EF4-FFF2-40B4-BE49-F238E27FC236}">
                <a16:creationId xmlns:a16="http://schemas.microsoft.com/office/drawing/2014/main" id="{9CE87BF4-DC1A-6BB6-9220-130D5807127C}"/>
              </a:ext>
            </a:extLst>
          </p:cNvPr>
          <p:cNvCxnSpPr>
            <a:cxnSpLocks/>
          </p:cNvCxnSpPr>
          <p:nvPr/>
        </p:nvCxnSpPr>
        <p:spPr>
          <a:xfrm flipH="1">
            <a:off x="3995936" y="2492896"/>
            <a:ext cx="288032" cy="2448272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56" name="直線矢印コネクタ 21555">
            <a:extLst>
              <a:ext uri="{FF2B5EF4-FFF2-40B4-BE49-F238E27FC236}">
                <a16:creationId xmlns:a16="http://schemas.microsoft.com/office/drawing/2014/main" id="{FAE34168-9872-B69E-7617-86FC2F793679}"/>
              </a:ext>
            </a:extLst>
          </p:cNvPr>
          <p:cNvCxnSpPr>
            <a:cxnSpLocks/>
          </p:cNvCxnSpPr>
          <p:nvPr/>
        </p:nvCxnSpPr>
        <p:spPr>
          <a:xfrm flipH="1" flipV="1">
            <a:off x="3563888" y="3573016"/>
            <a:ext cx="1296144" cy="504056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62" name="直線矢印コネクタ 21561">
            <a:extLst>
              <a:ext uri="{FF2B5EF4-FFF2-40B4-BE49-F238E27FC236}">
                <a16:creationId xmlns:a16="http://schemas.microsoft.com/office/drawing/2014/main" id="{5E7F018A-8AE5-5BD5-C60A-040F6D3DA2DB}"/>
              </a:ext>
            </a:extLst>
          </p:cNvPr>
          <p:cNvCxnSpPr>
            <a:cxnSpLocks/>
          </p:cNvCxnSpPr>
          <p:nvPr/>
        </p:nvCxnSpPr>
        <p:spPr>
          <a:xfrm flipH="1">
            <a:off x="5508104" y="2708920"/>
            <a:ext cx="720080" cy="2088232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69" name="直線矢印コネクタ 21568">
            <a:extLst>
              <a:ext uri="{FF2B5EF4-FFF2-40B4-BE49-F238E27FC236}">
                <a16:creationId xmlns:a16="http://schemas.microsoft.com/office/drawing/2014/main" id="{E8B61BF9-F808-4FD1-3386-185FD340695B}"/>
              </a:ext>
            </a:extLst>
          </p:cNvPr>
          <p:cNvCxnSpPr>
            <a:cxnSpLocks/>
          </p:cNvCxnSpPr>
          <p:nvPr/>
        </p:nvCxnSpPr>
        <p:spPr>
          <a:xfrm flipH="1" flipV="1">
            <a:off x="5364088" y="3212976"/>
            <a:ext cx="936104" cy="1152128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6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FP cavity can be reduced to single </a:t>
            </a:r>
            <a:r>
              <a:rPr lang="en-US" altLang="ja-JP" sz="2800" dirty="0">
                <a:solidFill>
                  <a:srgbClr val="FF0000"/>
                </a:solidFill>
              </a:rPr>
              <a:t>“equivalent waveplate”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056A0211-8372-E321-5138-CEB62B55671B}"/>
              </a:ext>
            </a:extLst>
          </p:cNvPr>
          <p:cNvCxnSpPr>
            <a:cxnSpLocks/>
          </p:cNvCxnSpPr>
          <p:nvPr/>
        </p:nvCxnSpPr>
        <p:spPr>
          <a:xfrm>
            <a:off x="251520" y="3789040"/>
            <a:ext cx="360040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AE3B47B-4899-9176-6E7D-CEA54099F342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16">
            <a:extLst>
              <a:ext uri="{FF2B5EF4-FFF2-40B4-BE49-F238E27FC236}">
                <a16:creationId xmlns:a16="http://schemas.microsoft.com/office/drawing/2014/main" id="{689F0BC2-6978-260D-380A-43722DFAE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6">
            <a:extLst>
              <a:ext uri="{FF2B5EF4-FFF2-40B4-BE49-F238E27FC236}">
                <a16:creationId xmlns:a16="http://schemas.microsoft.com/office/drawing/2014/main" id="{003EBC5F-D920-ACAF-3F7F-4FA572170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41490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楕円 49">
            <a:extLst>
              <a:ext uri="{FF2B5EF4-FFF2-40B4-BE49-F238E27FC236}">
                <a16:creationId xmlns:a16="http://schemas.microsoft.com/office/drawing/2014/main" id="{E113B30B-5C1F-EB0F-B326-7CE18FF1AAFD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0F2BE8F-F9CF-DBA2-AE1F-F328256B96DC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sp>
        <p:nvSpPr>
          <p:cNvPr id="14" name="楕円 60">
            <a:extLst>
              <a:ext uri="{FF2B5EF4-FFF2-40B4-BE49-F238E27FC236}">
                <a16:creationId xmlns:a16="http://schemas.microsoft.com/office/drawing/2014/main" id="{E6D7C358-49FE-CF0D-3800-6B5DC2A818FB}"/>
              </a:ext>
            </a:extLst>
          </p:cNvPr>
          <p:cNvSpPr/>
          <p:nvPr/>
        </p:nvSpPr>
        <p:spPr>
          <a:xfrm>
            <a:off x="7669733" y="5013176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F089BF-7511-31BD-C8D3-F3132BAC052A}"/>
              </a:ext>
            </a:extLst>
          </p:cNvPr>
          <p:cNvSpPr/>
          <p:nvPr/>
        </p:nvSpPr>
        <p:spPr>
          <a:xfrm>
            <a:off x="7525270" y="4652813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66E785A-046C-5D51-D13B-DD89D47E7B85}"/>
              </a:ext>
            </a:extLst>
          </p:cNvPr>
          <p:cNvCxnSpPr>
            <a:cxnSpLocks/>
            <a:stCxn id="12" idx="6"/>
            <a:endCxn id="12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7466BD7-AAB2-5BA6-505C-20DA77A44863}"/>
              </a:ext>
            </a:extLst>
          </p:cNvPr>
          <p:cNvCxnSpPr>
            <a:cxnSpLocks/>
            <a:stCxn id="14" idx="4"/>
            <a:endCxn id="14" idx="0"/>
          </p:cNvCxnSpPr>
          <p:nvPr/>
        </p:nvCxnSpPr>
        <p:spPr>
          <a:xfrm flipV="1">
            <a:off x="7885633" y="5013176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49">
            <a:extLst>
              <a:ext uri="{FF2B5EF4-FFF2-40B4-BE49-F238E27FC236}">
                <a16:creationId xmlns:a16="http://schemas.microsoft.com/office/drawing/2014/main" id="{A619BC84-DEEE-86A5-0EF7-98AA7CB93B04}"/>
              </a:ext>
            </a:extLst>
          </p:cNvPr>
          <p:cNvSpPr/>
          <p:nvPr/>
        </p:nvSpPr>
        <p:spPr>
          <a:xfrm>
            <a:off x="6804248" y="501317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375677A-8AB7-BDA3-FB93-2D81B72EC5A0}"/>
              </a:ext>
            </a:extLst>
          </p:cNvPr>
          <p:cNvSpPr/>
          <p:nvPr/>
        </p:nvSpPr>
        <p:spPr>
          <a:xfrm>
            <a:off x="6660232" y="465281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EB7F830-58B7-5A5B-E7A8-0C00EA411875}"/>
              </a:ext>
            </a:extLst>
          </p:cNvPr>
          <p:cNvCxnSpPr>
            <a:cxnSpLocks/>
            <a:stCxn id="18" idx="6"/>
            <a:endCxn id="18" idx="2"/>
          </p:cNvCxnSpPr>
          <p:nvPr/>
        </p:nvCxnSpPr>
        <p:spPr>
          <a:xfrm flipH="1">
            <a:off x="6804248" y="522907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123DCE5-1934-20B0-8208-2D3C099F14C3}"/>
              </a:ext>
            </a:extLst>
          </p:cNvPr>
          <p:cNvCxnSpPr>
            <a:cxnSpLocks/>
          </p:cNvCxnSpPr>
          <p:nvPr/>
        </p:nvCxnSpPr>
        <p:spPr>
          <a:xfrm>
            <a:off x="7308304" y="5229200"/>
            <a:ext cx="288032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43B2068-341A-37AC-E849-0709505A9758}"/>
              </a:ext>
            </a:extLst>
          </p:cNvPr>
          <p:cNvCxnSpPr>
            <a:cxnSpLocks/>
          </p:cNvCxnSpPr>
          <p:nvPr/>
        </p:nvCxnSpPr>
        <p:spPr>
          <a:xfrm>
            <a:off x="7452320" y="5085184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柱 48">
            <a:extLst>
              <a:ext uri="{FF2B5EF4-FFF2-40B4-BE49-F238E27FC236}">
                <a16:creationId xmlns:a16="http://schemas.microsoft.com/office/drawing/2014/main" id="{1775A452-1F25-EC6B-A19D-2F0E8001CAD5}"/>
              </a:ext>
            </a:extLst>
          </p:cNvPr>
          <p:cNvSpPr/>
          <p:nvPr/>
        </p:nvSpPr>
        <p:spPr>
          <a:xfrm rot="5400000">
            <a:off x="3131840" y="3068960"/>
            <a:ext cx="2160240" cy="1440160"/>
          </a:xfrm>
          <a:prstGeom prst="can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テキスト ボックス 16">
            <a:extLst>
              <a:ext uri="{FF2B5EF4-FFF2-40B4-BE49-F238E27FC236}">
                <a16:creationId xmlns:a16="http://schemas.microsoft.com/office/drawing/2014/main" id="{7114A76D-EB77-F2E2-F935-5E4C923AE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5529426"/>
            <a:ext cx="2448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Birefringent FP as equivalent WP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8A1BD9D4-871B-ED02-0381-5D489E904503}"/>
              </a:ext>
            </a:extLst>
          </p:cNvPr>
          <p:cNvCxnSpPr>
            <a:cxnSpLocks/>
          </p:cNvCxnSpPr>
          <p:nvPr/>
        </p:nvCxnSpPr>
        <p:spPr>
          <a:xfrm flipV="1">
            <a:off x="3995936" y="4941168"/>
            <a:ext cx="144016" cy="64807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456E7E9C-05B3-FB64-46DA-A66104A3E61F}"/>
              </a:ext>
            </a:extLst>
          </p:cNvPr>
          <p:cNvCxnSpPr/>
          <p:nvPr/>
        </p:nvCxnSpPr>
        <p:spPr>
          <a:xfrm>
            <a:off x="7236296" y="414908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225E338-4F0F-B125-60B7-6074BC0DA928}"/>
              </a:ext>
            </a:extLst>
          </p:cNvPr>
          <p:cNvCxnSpPr>
            <a:cxnSpLocks/>
          </p:cNvCxnSpPr>
          <p:nvPr/>
        </p:nvCxnSpPr>
        <p:spPr>
          <a:xfrm>
            <a:off x="4211960" y="378904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01025DE2-E756-2603-9001-AE38006B168E}"/>
              </a:ext>
            </a:extLst>
          </p:cNvPr>
          <p:cNvCxnSpPr>
            <a:cxnSpLocks/>
          </p:cNvCxnSpPr>
          <p:nvPr/>
        </p:nvCxnSpPr>
        <p:spPr>
          <a:xfrm>
            <a:off x="4572001" y="2708920"/>
            <a:ext cx="0" cy="216024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7855DC37-08CD-6FA7-1C81-297BB1B6407E}"/>
              </a:ext>
            </a:extLst>
          </p:cNvPr>
          <p:cNvCxnSpPr>
            <a:cxnSpLocks/>
          </p:cNvCxnSpPr>
          <p:nvPr/>
        </p:nvCxnSpPr>
        <p:spPr>
          <a:xfrm>
            <a:off x="4572000" y="3789040"/>
            <a:ext cx="360040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89FC95DE-B736-270C-1852-4F57E66A07E7}"/>
              </a:ext>
            </a:extLst>
          </p:cNvPr>
          <p:cNvCxnSpPr>
            <a:cxnSpLocks/>
            <a:stCxn id="21507" idx="2"/>
          </p:cNvCxnSpPr>
          <p:nvPr/>
        </p:nvCxnSpPr>
        <p:spPr>
          <a:xfrm flipH="1">
            <a:off x="4355976" y="2276872"/>
            <a:ext cx="444624" cy="2952328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4" name="直線矢印コネクタ 21503">
            <a:extLst>
              <a:ext uri="{FF2B5EF4-FFF2-40B4-BE49-F238E27FC236}">
                <a16:creationId xmlns:a16="http://schemas.microsoft.com/office/drawing/2014/main" id="{532428E3-A9F9-93C6-C76A-3BD2D62F4A6B}"/>
              </a:ext>
            </a:extLst>
          </p:cNvPr>
          <p:cNvCxnSpPr>
            <a:cxnSpLocks/>
          </p:cNvCxnSpPr>
          <p:nvPr/>
        </p:nvCxnSpPr>
        <p:spPr>
          <a:xfrm flipH="1" flipV="1">
            <a:off x="3347864" y="3356992"/>
            <a:ext cx="2160240" cy="792088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正方形/長方形 21517">
            <a:extLst>
              <a:ext uri="{FF2B5EF4-FFF2-40B4-BE49-F238E27FC236}">
                <a16:creationId xmlns:a16="http://schemas.microsoft.com/office/drawing/2014/main" id="{27B14D38-E987-6BF4-A49C-E8216B5950DD}"/>
              </a:ext>
            </a:extLst>
          </p:cNvPr>
          <p:cNvSpPr/>
          <p:nvPr/>
        </p:nvSpPr>
        <p:spPr>
          <a:xfrm>
            <a:off x="4716016" y="2636912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sp>
        <p:nvSpPr>
          <p:cNvPr id="21519" name="正方形/長方形 21518">
            <a:extLst>
              <a:ext uri="{FF2B5EF4-FFF2-40B4-BE49-F238E27FC236}">
                <a16:creationId xmlns:a16="http://schemas.microsoft.com/office/drawing/2014/main" id="{F2DF6729-0A3E-8ECD-0D02-CB29552894A1}"/>
              </a:ext>
            </a:extLst>
          </p:cNvPr>
          <p:cNvSpPr/>
          <p:nvPr/>
        </p:nvSpPr>
        <p:spPr>
          <a:xfrm>
            <a:off x="5436096" y="4437112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sp>
        <p:nvSpPr>
          <p:cNvPr id="21520" name="楕円 49">
            <a:extLst>
              <a:ext uri="{FF2B5EF4-FFF2-40B4-BE49-F238E27FC236}">
                <a16:creationId xmlns:a16="http://schemas.microsoft.com/office/drawing/2014/main" id="{21BC8882-1550-8949-FC1C-8D8E70F0503D}"/>
              </a:ext>
            </a:extLst>
          </p:cNvPr>
          <p:cNvSpPr/>
          <p:nvPr/>
        </p:nvSpPr>
        <p:spPr>
          <a:xfrm>
            <a:off x="5004048" y="2204864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522" name="楕円 49">
            <a:extLst>
              <a:ext uri="{FF2B5EF4-FFF2-40B4-BE49-F238E27FC236}">
                <a16:creationId xmlns:a16="http://schemas.microsoft.com/office/drawing/2014/main" id="{482BB5D5-C5C6-D46A-BCE7-CCDDE77A9EB2}"/>
              </a:ext>
            </a:extLst>
          </p:cNvPr>
          <p:cNvSpPr/>
          <p:nvPr/>
        </p:nvSpPr>
        <p:spPr>
          <a:xfrm>
            <a:off x="5724128" y="4005312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525" name="円弧 21524">
            <a:extLst>
              <a:ext uri="{FF2B5EF4-FFF2-40B4-BE49-F238E27FC236}">
                <a16:creationId xmlns:a16="http://schemas.microsoft.com/office/drawing/2014/main" id="{4F3E26E3-05F2-91AC-6775-A6DC43356749}"/>
              </a:ext>
            </a:extLst>
          </p:cNvPr>
          <p:cNvSpPr/>
          <p:nvPr/>
        </p:nvSpPr>
        <p:spPr>
          <a:xfrm rot="1800000">
            <a:off x="5148064" y="2204864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00B0F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6" name="円弧 21525">
            <a:extLst>
              <a:ext uri="{FF2B5EF4-FFF2-40B4-BE49-F238E27FC236}">
                <a16:creationId xmlns:a16="http://schemas.microsoft.com/office/drawing/2014/main" id="{57E3A6CE-79AC-BA54-6195-C7B444F35EED}"/>
              </a:ext>
            </a:extLst>
          </p:cNvPr>
          <p:cNvSpPr/>
          <p:nvPr/>
        </p:nvSpPr>
        <p:spPr>
          <a:xfrm rot="6300000">
            <a:off x="5894500" y="4012373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FF00FF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527" name="直線矢印コネクタ 21526">
            <a:extLst>
              <a:ext uri="{FF2B5EF4-FFF2-40B4-BE49-F238E27FC236}">
                <a16:creationId xmlns:a16="http://schemas.microsoft.com/office/drawing/2014/main" id="{531E41DE-C0B4-AD94-26EC-BDB9E8C43C84}"/>
              </a:ext>
            </a:extLst>
          </p:cNvPr>
          <p:cNvCxnSpPr>
            <a:cxnSpLocks/>
          </p:cNvCxnSpPr>
          <p:nvPr/>
        </p:nvCxnSpPr>
        <p:spPr>
          <a:xfrm flipH="1">
            <a:off x="6156176" y="3068960"/>
            <a:ext cx="504056" cy="93610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1" name="直線矢印コネクタ 21530">
            <a:extLst>
              <a:ext uri="{FF2B5EF4-FFF2-40B4-BE49-F238E27FC236}">
                <a16:creationId xmlns:a16="http://schemas.microsoft.com/office/drawing/2014/main" id="{DDCB8AB3-B40E-6BB0-C456-3760A26DBD9E}"/>
              </a:ext>
            </a:extLst>
          </p:cNvPr>
          <p:cNvCxnSpPr>
            <a:cxnSpLocks/>
          </p:cNvCxnSpPr>
          <p:nvPr/>
        </p:nvCxnSpPr>
        <p:spPr>
          <a:xfrm flipH="1">
            <a:off x="5652120" y="2420888"/>
            <a:ext cx="432048" cy="720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6" name="テキスト ボックス 16">
            <a:extLst>
              <a:ext uri="{FF2B5EF4-FFF2-40B4-BE49-F238E27FC236}">
                <a16:creationId xmlns:a16="http://schemas.microsoft.com/office/drawing/2014/main" id="{6E92AE37-FB82-5A35-E991-D7A943E3E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856" y="1628800"/>
            <a:ext cx="3168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Two polarization eigenmodes have different resonant frequencies 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41" name="直線矢印コネクタ 21540">
            <a:extLst>
              <a:ext uri="{FF2B5EF4-FFF2-40B4-BE49-F238E27FC236}">
                <a16:creationId xmlns:a16="http://schemas.microsoft.com/office/drawing/2014/main" id="{0AAB175F-AF67-E88C-1637-46E399CBB227}"/>
              </a:ext>
            </a:extLst>
          </p:cNvPr>
          <p:cNvCxnSpPr>
            <a:cxnSpLocks/>
          </p:cNvCxnSpPr>
          <p:nvPr/>
        </p:nvCxnSpPr>
        <p:spPr>
          <a:xfrm flipH="1">
            <a:off x="1403648" y="2420888"/>
            <a:ext cx="648072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43" name="直線矢印コネクタ 21542">
            <a:extLst>
              <a:ext uri="{FF2B5EF4-FFF2-40B4-BE49-F238E27FC236}">
                <a16:creationId xmlns:a16="http://schemas.microsoft.com/office/drawing/2014/main" id="{48FADC91-4E9A-CCC6-4391-63CD9DB4881F}"/>
              </a:ext>
            </a:extLst>
          </p:cNvPr>
          <p:cNvCxnSpPr>
            <a:cxnSpLocks/>
            <a:stCxn id="21545" idx="3"/>
          </p:cNvCxnSpPr>
          <p:nvPr/>
        </p:nvCxnSpPr>
        <p:spPr>
          <a:xfrm>
            <a:off x="3707904" y="2444989"/>
            <a:ext cx="864096" cy="11991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5" name="テキスト ボックス 16">
            <a:extLst>
              <a:ext uri="{FF2B5EF4-FFF2-40B4-BE49-F238E27FC236}">
                <a16:creationId xmlns:a16="http://schemas.microsoft.com/office/drawing/2014/main" id="{5F23FD55-118D-2339-B552-F8D9504C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1844824"/>
            <a:ext cx="172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Angle between axes </a:t>
            </a:r>
            <a:r>
              <a:rPr lang="en-US" altLang="ja-JP" sz="2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49" name="直線矢印コネクタ 21548">
            <a:extLst>
              <a:ext uri="{FF2B5EF4-FFF2-40B4-BE49-F238E27FC236}">
                <a16:creationId xmlns:a16="http://schemas.microsoft.com/office/drawing/2014/main" id="{C7379106-9FBD-B6F4-3CF7-48ED4AAD8918}"/>
              </a:ext>
            </a:extLst>
          </p:cNvPr>
          <p:cNvCxnSpPr>
            <a:cxnSpLocks/>
            <a:stCxn id="21550" idx="3"/>
            <a:endCxn id="21551" idx="1"/>
          </p:cNvCxnSpPr>
          <p:nvPr/>
        </p:nvCxnSpPr>
        <p:spPr>
          <a:xfrm>
            <a:off x="5310611" y="4931902"/>
            <a:ext cx="989581" cy="0"/>
          </a:xfrm>
          <a:prstGeom prst="straightConnector1">
            <a:avLst/>
          </a:prstGeom>
          <a:ln w="127000" cap="rnd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50" name="正方形/長方形 21549">
            <a:extLst>
              <a:ext uri="{FF2B5EF4-FFF2-40B4-BE49-F238E27FC236}">
                <a16:creationId xmlns:a16="http://schemas.microsoft.com/office/drawing/2014/main" id="{0C728B24-5D7D-F077-9FBA-70EAE12BDEC7}"/>
              </a:ext>
            </a:extLst>
          </p:cNvPr>
          <p:cNvSpPr/>
          <p:nvPr/>
        </p:nvSpPr>
        <p:spPr>
          <a:xfrm>
            <a:off x="5076056" y="4581128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1" name="正方形/長方形 21550">
            <a:extLst>
              <a:ext uri="{FF2B5EF4-FFF2-40B4-BE49-F238E27FC236}">
                <a16:creationId xmlns:a16="http://schemas.microsoft.com/office/drawing/2014/main" id="{DBF98576-D062-3DBB-42C7-D6F62CB5CEB2}"/>
              </a:ext>
            </a:extLst>
          </p:cNvPr>
          <p:cNvSpPr/>
          <p:nvPr/>
        </p:nvSpPr>
        <p:spPr>
          <a:xfrm>
            <a:off x="6300192" y="4581128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553" name="グループ化 21552">
            <a:extLst>
              <a:ext uri="{FF2B5EF4-FFF2-40B4-BE49-F238E27FC236}">
                <a16:creationId xmlns:a16="http://schemas.microsoft.com/office/drawing/2014/main" id="{B9A6CF8B-6C31-2A28-83E5-46B3FFBF3FC5}"/>
              </a:ext>
            </a:extLst>
          </p:cNvPr>
          <p:cNvGrpSpPr/>
          <p:nvPr/>
        </p:nvGrpSpPr>
        <p:grpSpPr>
          <a:xfrm rot="16200000">
            <a:off x="4706750" y="1187487"/>
            <a:ext cx="720080" cy="1458691"/>
            <a:chOff x="1331640" y="5085184"/>
            <a:chExt cx="720080" cy="1458691"/>
          </a:xfrm>
        </p:grpSpPr>
        <p:cxnSp>
          <p:nvCxnSpPr>
            <p:cNvPr id="21554" name="直線矢印コネクタ 21553">
              <a:extLst>
                <a:ext uri="{FF2B5EF4-FFF2-40B4-BE49-F238E27FC236}">
                  <a16:creationId xmlns:a16="http://schemas.microsoft.com/office/drawing/2014/main" id="{0ED4B8F9-CA35-2FB3-2E57-6DB6EABC5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1680" y="5301208"/>
              <a:ext cx="0" cy="1008112"/>
            </a:xfrm>
            <a:prstGeom prst="straightConnector1">
              <a:avLst/>
            </a:prstGeom>
            <a:ln w="127000" cap="rnd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55" name="正方形/長方形 21554">
              <a:extLst>
                <a:ext uri="{FF2B5EF4-FFF2-40B4-BE49-F238E27FC236}">
                  <a16:creationId xmlns:a16="http://schemas.microsoft.com/office/drawing/2014/main" id="{D5CB5860-1653-E80B-D523-F77482D09853}"/>
                </a:ext>
              </a:extLst>
            </p:cNvPr>
            <p:cNvSpPr/>
            <p:nvPr/>
          </p:nvSpPr>
          <p:spPr>
            <a:xfrm rot="5400000">
              <a:off x="1565136" y="6075824"/>
              <a:ext cx="234555" cy="7015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56" name="正方形/長方形 21555">
              <a:extLst>
                <a:ext uri="{FF2B5EF4-FFF2-40B4-BE49-F238E27FC236}">
                  <a16:creationId xmlns:a16="http://schemas.microsoft.com/office/drawing/2014/main" id="{5530E521-8401-5F40-9BEB-B8A2CCD90BD4}"/>
                </a:ext>
              </a:extLst>
            </p:cNvPr>
            <p:cNvSpPr/>
            <p:nvPr/>
          </p:nvSpPr>
          <p:spPr>
            <a:xfrm rot="5400000">
              <a:off x="1583668" y="4833156"/>
              <a:ext cx="216024" cy="7200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19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“Equivalent waveplate” </a:t>
            </a:r>
            <a:r>
              <a:rPr lang="en-US" altLang="ja-JP" sz="2800" dirty="0">
                <a:solidFill>
                  <a:srgbClr val="FF0000"/>
                </a:solidFill>
              </a:rPr>
              <a:t>splits input polarization </a:t>
            </a:r>
            <a:r>
              <a:rPr lang="en-US" altLang="ja-JP" sz="2800" dirty="0"/>
              <a:t>into two eigenmodes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4343FA9-969B-3515-2048-CE5450A76F1D}"/>
              </a:ext>
            </a:extLst>
          </p:cNvPr>
          <p:cNvCxnSpPr>
            <a:cxnSpLocks/>
          </p:cNvCxnSpPr>
          <p:nvPr/>
        </p:nvCxnSpPr>
        <p:spPr>
          <a:xfrm>
            <a:off x="251520" y="3789040"/>
            <a:ext cx="144016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0FE08AE-08DA-BB46-D329-C3F6A01BCEBB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61C09EAC-B2BB-DC57-2F16-17322BE3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楕円 49">
            <a:extLst>
              <a:ext uri="{FF2B5EF4-FFF2-40B4-BE49-F238E27FC236}">
                <a16:creationId xmlns:a16="http://schemas.microsoft.com/office/drawing/2014/main" id="{2881BCFF-835B-D31B-16F5-8EF7E4BB7DF0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8BF1630-8A7E-5AB9-07D8-FD4FD9C5736B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5BE9A3E-2443-6747-22CF-A3D6D3757292}"/>
              </a:ext>
            </a:extLst>
          </p:cNvPr>
          <p:cNvCxnSpPr>
            <a:cxnSpLocks/>
            <a:stCxn id="8" idx="6"/>
            <a:endCxn id="8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コネクタ: 曲線 11">
            <a:extLst>
              <a:ext uri="{FF2B5EF4-FFF2-40B4-BE49-F238E27FC236}">
                <a16:creationId xmlns:a16="http://schemas.microsoft.com/office/drawing/2014/main" id="{89E47619-3D82-2451-A66A-7D26364D7F4F}"/>
              </a:ext>
            </a:extLst>
          </p:cNvPr>
          <p:cNvCxnSpPr>
            <a:cxnSpLocks/>
          </p:cNvCxnSpPr>
          <p:nvPr/>
        </p:nvCxnSpPr>
        <p:spPr>
          <a:xfrm flipV="1">
            <a:off x="1691681" y="2708920"/>
            <a:ext cx="1440160" cy="1080120"/>
          </a:xfrm>
          <a:prstGeom prst="curvedConnector3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曲線 14">
            <a:extLst>
              <a:ext uri="{FF2B5EF4-FFF2-40B4-BE49-F238E27FC236}">
                <a16:creationId xmlns:a16="http://schemas.microsoft.com/office/drawing/2014/main" id="{E529F736-BE26-A966-DBC7-9C93C2959532}"/>
              </a:ext>
            </a:extLst>
          </p:cNvPr>
          <p:cNvCxnSpPr>
            <a:cxnSpLocks/>
          </p:cNvCxnSpPr>
          <p:nvPr/>
        </p:nvCxnSpPr>
        <p:spPr>
          <a:xfrm>
            <a:off x="1691681" y="3789040"/>
            <a:ext cx="1440160" cy="1080120"/>
          </a:xfrm>
          <a:prstGeom prst="curvedConnector3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6">
            <a:extLst>
              <a:ext uri="{FF2B5EF4-FFF2-40B4-BE49-F238E27FC236}">
                <a16:creationId xmlns:a16="http://schemas.microsoft.com/office/drawing/2014/main" id="{38B179EA-4241-C38D-E269-0029A207420B}"/>
              </a:ext>
            </a:extLst>
          </p:cNvPr>
          <p:cNvSpPr txBox="1">
            <a:spLocks noChangeArrowheads="1"/>
          </p:cNvSpPr>
          <p:nvPr/>
        </p:nvSpPr>
        <p:spPr bwMode="auto">
          <a:xfrm rot="2981060">
            <a:off x="1274630" y="4150398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sin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6">
            <a:extLst>
              <a:ext uri="{FF2B5EF4-FFF2-40B4-BE49-F238E27FC236}">
                <a16:creationId xmlns:a16="http://schemas.microsoft.com/office/drawing/2014/main" id="{B789B881-DB30-A229-43FC-018A95E53912}"/>
              </a:ext>
            </a:extLst>
          </p:cNvPr>
          <p:cNvSpPr txBox="1">
            <a:spLocks noChangeArrowheads="1"/>
          </p:cNvSpPr>
          <p:nvPr/>
        </p:nvSpPr>
        <p:spPr bwMode="auto">
          <a:xfrm rot="18089974">
            <a:off x="1259860" y="2831407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cos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89886D3-A74F-5766-C3E4-DCC765F8B58A}"/>
              </a:ext>
            </a:extLst>
          </p:cNvPr>
          <p:cNvCxnSpPr>
            <a:cxnSpLocks/>
          </p:cNvCxnSpPr>
          <p:nvPr/>
        </p:nvCxnSpPr>
        <p:spPr>
          <a:xfrm>
            <a:off x="3131841" y="2708920"/>
            <a:ext cx="2232248" cy="0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9F4711E-F20E-F243-981C-59797DBF07D4}"/>
              </a:ext>
            </a:extLst>
          </p:cNvPr>
          <p:cNvCxnSpPr>
            <a:cxnSpLocks/>
          </p:cNvCxnSpPr>
          <p:nvPr/>
        </p:nvCxnSpPr>
        <p:spPr>
          <a:xfrm>
            <a:off x="3131841" y="4869160"/>
            <a:ext cx="2160240" cy="0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4E00A88-512B-0007-D3E8-B67972E67A99}"/>
              </a:ext>
            </a:extLst>
          </p:cNvPr>
          <p:cNvCxnSpPr/>
          <p:nvPr/>
        </p:nvCxnSpPr>
        <p:spPr>
          <a:xfrm>
            <a:off x="3995936" y="2492896"/>
            <a:ext cx="504056" cy="0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99BD291D-A32E-CCFE-F55A-CA76550A7D37}"/>
              </a:ext>
            </a:extLst>
          </p:cNvPr>
          <p:cNvCxnSpPr/>
          <p:nvPr/>
        </p:nvCxnSpPr>
        <p:spPr>
          <a:xfrm>
            <a:off x="3995936" y="5085184"/>
            <a:ext cx="504056" cy="0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楕円 49">
            <a:extLst>
              <a:ext uri="{FF2B5EF4-FFF2-40B4-BE49-F238E27FC236}">
                <a16:creationId xmlns:a16="http://schemas.microsoft.com/office/drawing/2014/main" id="{29553DA1-FCBD-CAA0-F236-DB02DCD139B4}"/>
              </a:ext>
            </a:extLst>
          </p:cNvPr>
          <p:cNvSpPr/>
          <p:nvPr/>
        </p:nvSpPr>
        <p:spPr>
          <a:xfrm>
            <a:off x="3995936" y="1916832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8FA498D7-16D1-3552-21B3-08B32A5EAC21}"/>
              </a:ext>
            </a:extLst>
          </p:cNvPr>
          <p:cNvSpPr/>
          <p:nvPr/>
        </p:nvSpPr>
        <p:spPr>
          <a:xfrm rot="6300000">
            <a:off x="4166308" y="1923893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FF00FF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49">
            <a:extLst>
              <a:ext uri="{FF2B5EF4-FFF2-40B4-BE49-F238E27FC236}">
                <a16:creationId xmlns:a16="http://schemas.microsoft.com/office/drawing/2014/main" id="{EC598256-C8FE-7CD1-0F1A-A234E57E5C98}"/>
              </a:ext>
            </a:extLst>
          </p:cNvPr>
          <p:cNvSpPr/>
          <p:nvPr/>
        </p:nvSpPr>
        <p:spPr>
          <a:xfrm>
            <a:off x="3995936" y="5294145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8D3B2BEF-BD57-E427-1584-AABB25A07062}"/>
              </a:ext>
            </a:extLst>
          </p:cNvPr>
          <p:cNvSpPr/>
          <p:nvPr/>
        </p:nvSpPr>
        <p:spPr>
          <a:xfrm rot="1800000">
            <a:off x="4139952" y="5294145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00B0F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615F7C8-090E-5E53-E4C2-0BF61E8BD2C4}"/>
              </a:ext>
            </a:extLst>
          </p:cNvPr>
          <p:cNvCxnSpPr>
            <a:cxnSpLocks/>
          </p:cNvCxnSpPr>
          <p:nvPr/>
        </p:nvCxnSpPr>
        <p:spPr>
          <a:xfrm flipH="1" flipV="1">
            <a:off x="4067944" y="2780928"/>
            <a:ext cx="144016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F5108A0-07B2-B2B2-1C92-BC6C1FF3B79A}"/>
              </a:ext>
            </a:extLst>
          </p:cNvPr>
          <p:cNvSpPr/>
          <p:nvPr/>
        </p:nvSpPr>
        <p:spPr>
          <a:xfrm>
            <a:off x="3779912" y="1556792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8094867-49C5-6251-951B-0A94256A3035}"/>
              </a:ext>
            </a:extLst>
          </p:cNvPr>
          <p:cNvSpPr/>
          <p:nvPr/>
        </p:nvSpPr>
        <p:spPr>
          <a:xfrm>
            <a:off x="3707904" y="5733256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318091C6-6FB0-4C01-336B-6DD632488DA2}"/>
              </a:ext>
            </a:extLst>
          </p:cNvPr>
          <p:cNvCxnSpPr>
            <a:cxnSpLocks/>
          </p:cNvCxnSpPr>
          <p:nvPr/>
        </p:nvCxnSpPr>
        <p:spPr>
          <a:xfrm flipH="1">
            <a:off x="4067944" y="4149080"/>
            <a:ext cx="216024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16">
            <a:extLst>
              <a:ext uri="{FF2B5EF4-FFF2-40B4-BE49-F238E27FC236}">
                <a16:creationId xmlns:a16="http://schemas.microsoft.com/office/drawing/2014/main" id="{2CF3F17F-79F8-6E1C-F2E8-4E82995EC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3" y="3284984"/>
            <a:ext cx="3456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Different phase shift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due to birefringence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3" name="コネクタ: 曲線 42">
            <a:extLst>
              <a:ext uri="{FF2B5EF4-FFF2-40B4-BE49-F238E27FC236}">
                <a16:creationId xmlns:a16="http://schemas.microsoft.com/office/drawing/2014/main" id="{881590F5-76E0-80DC-C4DE-81A5CE3F2BA8}"/>
              </a:ext>
            </a:extLst>
          </p:cNvPr>
          <p:cNvCxnSpPr>
            <a:cxnSpLocks/>
          </p:cNvCxnSpPr>
          <p:nvPr/>
        </p:nvCxnSpPr>
        <p:spPr>
          <a:xfrm rot="10800000">
            <a:off x="5292081" y="2708920"/>
            <a:ext cx="1440160" cy="1080120"/>
          </a:xfrm>
          <a:prstGeom prst="curvedConnector3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コネクタ: 曲線 45">
            <a:extLst>
              <a:ext uri="{FF2B5EF4-FFF2-40B4-BE49-F238E27FC236}">
                <a16:creationId xmlns:a16="http://schemas.microsoft.com/office/drawing/2014/main" id="{A4E80993-F201-51AB-4B0C-22C36701855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92081" y="3789040"/>
            <a:ext cx="1440160" cy="1080120"/>
          </a:xfrm>
          <a:prstGeom prst="curvedConnector3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コネクタ: 曲線 50">
            <a:extLst>
              <a:ext uri="{FF2B5EF4-FFF2-40B4-BE49-F238E27FC236}">
                <a16:creationId xmlns:a16="http://schemas.microsoft.com/office/drawing/2014/main" id="{1E18BC17-4C2B-AD19-E3DC-A415ABE2F9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32241" y="2708920"/>
            <a:ext cx="1440160" cy="1080120"/>
          </a:xfrm>
          <a:prstGeom prst="curvedConnector3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コネクタ: 曲線 51">
            <a:extLst>
              <a:ext uri="{FF2B5EF4-FFF2-40B4-BE49-F238E27FC236}">
                <a16:creationId xmlns:a16="http://schemas.microsoft.com/office/drawing/2014/main" id="{0CA264C8-0D91-4B4A-BD7C-0B21F6C3B932}"/>
              </a:ext>
            </a:extLst>
          </p:cNvPr>
          <p:cNvCxnSpPr>
            <a:cxnSpLocks/>
          </p:cNvCxnSpPr>
          <p:nvPr/>
        </p:nvCxnSpPr>
        <p:spPr>
          <a:xfrm rot="10800000">
            <a:off x="6732241" y="3789040"/>
            <a:ext cx="1440160" cy="1080120"/>
          </a:xfrm>
          <a:prstGeom prst="curvedConnector3">
            <a:avLst/>
          </a:prstGeom>
          <a:ln w="254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BC0F3C79-961F-4CF5-7B20-3E2FA56CFDF4}"/>
              </a:ext>
            </a:extLst>
          </p:cNvPr>
          <p:cNvCxnSpPr>
            <a:cxnSpLocks/>
          </p:cNvCxnSpPr>
          <p:nvPr/>
        </p:nvCxnSpPr>
        <p:spPr>
          <a:xfrm>
            <a:off x="8172400" y="2708920"/>
            <a:ext cx="72008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B96E307F-7BB7-5436-A859-8CC3ED3A4B9B}"/>
              </a:ext>
            </a:extLst>
          </p:cNvPr>
          <p:cNvCxnSpPr>
            <a:cxnSpLocks/>
          </p:cNvCxnSpPr>
          <p:nvPr/>
        </p:nvCxnSpPr>
        <p:spPr>
          <a:xfrm>
            <a:off x="8172400" y="4869160"/>
            <a:ext cx="72008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楕円 60">
            <a:extLst>
              <a:ext uri="{FF2B5EF4-FFF2-40B4-BE49-F238E27FC236}">
                <a16:creationId xmlns:a16="http://schemas.microsoft.com/office/drawing/2014/main" id="{7C87E246-A422-A76A-CD05-21DDB1F290FB}"/>
              </a:ext>
            </a:extLst>
          </p:cNvPr>
          <p:cNvSpPr/>
          <p:nvPr/>
        </p:nvSpPr>
        <p:spPr>
          <a:xfrm>
            <a:off x="7957765" y="530153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9A04ED0-13D0-EA26-E21C-103AA9EB0B9E}"/>
              </a:ext>
            </a:extLst>
          </p:cNvPr>
          <p:cNvSpPr/>
          <p:nvPr/>
        </p:nvSpPr>
        <p:spPr>
          <a:xfrm>
            <a:off x="7813302" y="4941168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743983C-7065-18AC-C7C0-CF14E59DF095}"/>
              </a:ext>
            </a:extLst>
          </p:cNvPr>
          <p:cNvCxnSpPr>
            <a:cxnSpLocks/>
            <a:stCxn id="59" idx="4"/>
            <a:endCxn id="59" idx="0"/>
          </p:cNvCxnSpPr>
          <p:nvPr/>
        </p:nvCxnSpPr>
        <p:spPr>
          <a:xfrm flipV="1">
            <a:off x="8173665" y="5301531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楕円 49">
            <a:extLst>
              <a:ext uri="{FF2B5EF4-FFF2-40B4-BE49-F238E27FC236}">
                <a16:creationId xmlns:a16="http://schemas.microsoft.com/office/drawing/2014/main" id="{FFAE9EF8-58FC-535C-7459-705D6A6689DA}"/>
              </a:ext>
            </a:extLst>
          </p:cNvPr>
          <p:cNvSpPr/>
          <p:nvPr/>
        </p:nvSpPr>
        <p:spPr>
          <a:xfrm>
            <a:off x="7956376" y="213285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110CEF2-A8BE-80D6-E375-D950D4FB6B16}"/>
              </a:ext>
            </a:extLst>
          </p:cNvPr>
          <p:cNvSpPr/>
          <p:nvPr/>
        </p:nvSpPr>
        <p:spPr>
          <a:xfrm>
            <a:off x="7812360" y="177249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21504" name="直線矢印コネクタ 21503">
            <a:extLst>
              <a:ext uri="{FF2B5EF4-FFF2-40B4-BE49-F238E27FC236}">
                <a16:creationId xmlns:a16="http://schemas.microsoft.com/office/drawing/2014/main" id="{5B3306BB-806D-5E29-7BAB-734B5B4EF092}"/>
              </a:ext>
            </a:extLst>
          </p:cNvPr>
          <p:cNvCxnSpPr>
            <a:cxnSpLocks/>
            <a:stCxn id="62" idx="6"/>
            <a:endCxn id="62" idx="2"/>
          </p:cNvCxnSpPr>
          <p:nvPr/>
        </p:nvCxnSpPr>
        <p:spPr>
          <a:xfrm flipH="1">
            <a:off x="7956376" y="234875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9" name="直線矢印コネクタ 21508">
            <a:extLst>
              <a:ext uri="{FF2B5EF4-FFF2-40B4-BE49-F238E27FC236}">
                <a16:creationId xmlns:a16="http://schemas.microsoft.com/office/drawing/2014/main" id="{7D2C7385-3412-4B4F-2577-523078426985}"/>
              </a:ext>
            </a:extLst>
          </p:cNvPr>
          <p:cNvCxnSpPr/>
          <p:nvPr/>
        </p:nvCxnSpPr>
        <p:spPr>
          <a:xfrm>
            <a:off x="7956376" y="378904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テキスト ボックス 16">
            <a:extLst>
              <a:ext uri="{FF2B5EF4-FFF2-40B4-BE49-F238E27FC236}">
                <a16:creationId xmlns:a16="http://schemas.microsoft.com/office/drawing/2014/main" id="{3898DA0F-769B-1A8A-76F6-BA950AFC9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378904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11" name="テキスト ボックス 16">
            <a:extLst>
              <a:ext uri="{FF2B5EF4-FFF2-40B4-BE49-F238E27FC236}">
                <a16:creationId xmlns:a16="http://schemas.microsoft.com/office/drawing/2014/main" id="{5D097C8A-2415-432D-4C46-396FABEF4AA5}"/>
              </a:ext>
            </a:extLst>
          </p:cNvPr>
          <p:cNvSpPr txBox="1">
            <a:spLocks noChangeArrowheads="1"/>
          </p:cNvSpPr>
          <p:nvPr/>
        </p:nvSpPr>
        <p:spPr bwMode="auto">
          <a:xfrm rot="18005664">
            <a:off x="6285117" y="2837394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sin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12" name="テキスト ボックス 16">
            <a:extLst>
              <a:ext uri="{FF2B5EF4-FFF2-40B4-BE49-F238E27FC236}">
                <a16:creationId xmlns:a16="http://schemas.microsoft.com/office/drawing/2014/main" id="{61678546-1C46-BD76-ED4B-9EAAC8847D39}"/>
              </a:ext>
            </a:extLst>
          </p:cNvPr>
          <p:cNvSpPr txBox="1">
            <a:spLocks noChangeArrowheads="1"/>
          </p:cNvSpPr>
          <p:nvPr/>
        </p:nvSpPr>
        <p:spPr bwMode="auto">
          <a:xfrm rot="2981060">
            <a:off x="6387197" y="4150398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cos</a:t>
            </a:r>
            <a:r>
              <a:rPr lang="en-US" altLang="ja-JP" sz="24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4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13" name="直線矢印コネクタ 21512">
            <a:extLst>
              <a:ext uri="{FF2B5EF4-FFF2-40B4-BE49-F238E27FC236}">
                <a16:creationId xmlns:a16="http://schemas.microsoft.com/office/drawing/2014/main" id="{0CB798B0-1330-2F26-E000-8BE9C3488CDE}"/>
              </a:ext>
            </a:extLst>
          </p:cNvPr>
          <p:cNvCxnSpPr>
            <a:cxnSpLocks/>
            <a:stCxn id="21514" idx="3"/>
            <a:endCxn id="21515" idx="1"/>
          </p:cNvCxnSpPr>
          <p:nvPr/>
        </p:nvCxnSpPr>
        <p:spPr>
          <a:xfrm>
            <a:off x="3726435" y="2699654"/>
            <a:ext cx="989581" cy="0"/>
          </a:xfrm>
          <a:prstGeom prst="straightConnector1">
            <a:avLst/>
          </a:prstGeom>
          <a:ln w="127000" cap="rnd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正方形/長方形 21513">
            <a:extLst>
              <a:ext uri="{FF2B5EF4-FFF2-40B4-BE49-F238E27FC236}">
                <a16:creationId xmlns:a16="http://schemas.microsoft.com/office/drawing/2014/main" id="{9AF88AA2-3585-625B-6635-7F4FB3D649CA}"/>
              </a:ext>
            </a:extLst>
          </p:cNvPr>
          <p:cNvSpPr/>
          <p:nvPr/>
        </p:nvSpPr>
        <p:spPr>
          <a:xfrm>
            <a:off x="3491880" y="234888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5" name="正方形/長方形 21514">
            <a:extLst>
              <a:ext uri="{FF2B5EF4-FFF2-40B4-BE49-F238E27FC236}">
                <a16:creationId xmlns:a16="http://schemas.microsoft.com/office/drawing/2014/main" id="{6204D2C0-87DF-66F9-85A2-4B5E5BA824C1}"/>
              </a:ext>
            </a:extLst>
          </p:cNvPr>
          <p:cNvSpPr/>
          <p:nvPr/>
        </p:nvSpPr>
        <p:spPr>
          <a:xfrm>
            <a:off x="4716016" y="234888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519" name="グループ化 21518">
            <a:extLst>
              <a:ext uri="{FF2B5EF4-FFF2-40B4-BE49-F238E27FC236}">
                <a16:creationId xmlns:a16="http://schemas.microsoft.com/office/drawing/2014/main" id="{A3FE8F7B-6661-E465-DA4B-33414C5884E6}"/>
              </a:ext>
            </a:extLst>
          </p:cNvPr>
          <p:cNvGrpSpPr/>
          <p:nvPr/>
        </p:nvGrpSpPr>
        <p:grpSpPr>
          <a:xfrm rot="16200000">
            <a:off x="3933195" y="4139815"/>
            <a:ext cx="720080" cy="1458691"/>
            <a:chOff x="1331640" y="5085184"/>
            <a:chExt cx="720080" cy="1458691"/>
          </a:xfrm>
        </p:grpSpPr>
        <p:cxnSp>
          <p:nvCxnSpPr>
            <p:cNvPr id="21516" name="直線矢印コネクタ 21515">
              <a:extLst>
                <a:ext uri="{FF2B5EF4-FFF2-40B4-BE49-F238E27FC236}">
                  <a16:creationId xmlns:a16="http://schemas.microsoft.com/office/drawing/2014/main" id="{900D636C-CDBE-DD88-AC86-857A30F60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1680" y="5301208"/>
              <a:ext cx="0" cy="1008112"/>
            </a:xfrm>
            <a:prstGeom prst="straightConnector1">
              <a:avLst/>
            </a:prstGeom>
            <a:ln w="127000" cap="rnd">
              <a:solidFill>
                <a:srgbClr val="00B0F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7" name="正方形/長方形 21516">
              <a:extLst>
                <a:ext uri="{FF2B5EF4-FFF2-40B4-BE49-F238E27FC236}">
                  <a16:creationId xmlns:a16="http://schemas.microsoft.com/office/drawing/2014/main" id="{47EB1C07-19BF-C87F-F3EE-531C27E86FCE}"/>
                </a:ext>
              </a:extLst>
            </p:cNvPr>
            <p:cNvSpPr/>
            <p:nvPr/>
          </p:nvSpPr>
          <p:spPr>
            <a:xfrm rot="5400000">
              <a:off x="1565136" y="6075824"/>
              <a:ext cx="234555" cy="7015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8" name="正方形/長方形 21517">
              <a:extLst>
                <a:ext uri="{FF2B5EF4-FFF2-40B4-BE49-F238E27FC236}">
                  <a16:creationId xmlns:a16="http://schemas.microsoft.com/office/drawing/2014/main" id="{9BA3521E-95CF-F2D3-B720-A5133BD1B5E7}"/>
                </a:ext>
              </a:extLst>
            </p:cNvPr>
            <p:cNvSpPr/>
            <p:nvPr/>
          </p:nvSpPr>
          <p:spPr>
            <a:xfrm rot="5400000">
              <a:off x="1583668" y="4833156"/>
              <a:ext cx="216024" cy="7200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258B107E-9DA1-A2D8-9008-DAA459CD6517}"/>
              </a:ext>
            </a:extLst>
          </p:cNvPr>
          <p:cNvCxnSpPr>
            <a:cxnSpLocks/>
          </p:cNvCxnSpPr>
          <p:nvPr/>
        </p:nvCxnSpPr>
        <p:spPr>
          <a:xfrm flipV="1">
            <a:off x="1187624" y="3933056"/>
            <a:ext cx="504056" cy="115212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6">
            <a:extLst>
              <a:ext uri="{FF2B5EF4-FFF2-40B4-BE49-F238E27FC236}">
                <a16:creationId xmlns:a16="http://schemas.microsoft.com/office/drawing/2014/main" id="{B72A10FF-94F5-4414-F28E-553375471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085184"/>
            <a:ext cx="280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“Unbalanced BS”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for axes rotation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to cavity axes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E75C265-034A-8121-7B0C-4A5C6CB17AE2}"/>
              </a:ext>
            </a:extLst>
          </p:cNvPr>
          <p:cNvCxnSpPr>
            <a:cxnSpLocks/>
          </p:cNvCxnSpPr>
          <p:nvPr/>
        </p:nvCxnSpPr>
        <p:spPr>
          <a:xfrm flipV="1">
            <a:off x="6156176" y="3933056"/>
            <a:ext cx="576064" cy="144016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A4343D-34A0-7D4B-CC31-B4A8B1AD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5373216"/>
            <a:ext cx="280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“Unbalanced BS”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for rotating back to p/s axes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38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55EC9BA-E14F-6FCA-CBDF-8509E25FE4F1}"/>
              </a:ext>
            </a:extLst>
          </p:cNvPr>
          <p:cNvCxnSpPr>
            <a:cxnSpLocks/>
          </p:cNvCxnSpPr>
          <p:nvPr/>
        </p:nvCxnSpPr>
        <p:spPr>
          <a:xfrm>
            <a:off x="4572000" y="3789040"/>
            <a:ext cx="0" cy="1800200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10A9D46-C256-2B60-4677-C82FBC2E8D5E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5526635" y="3779774"/>
            <a:ext cx="989581" cy="0"/>
          </a:xfrm>
          <a:prstGeom prst="straightConnector1">
            <a:avLst/>
          </a:prstGeom>
          <a:ln w="127000" cap="rnd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C43C560-54E4-7CFA-4C19-E1604256D57B}"/>
              </a:ext>
            </a:extLst>
          </p:cNvPr>
          <p:cNvCxnSpPr>
            <a:cxnSpLocks/>
          </p:cNvCxnSpPr>
          <p:nvPr/>
        </p:nvCxnSpPr>
        <p:spPr>
          <a:xfrm flipV="1">
            <a:off x="4572000" y="1988840"/>
            <a:ext cx="0" cy="1008112"/>
          </a:xfrm>
          <a:prstGeom prst="straightConnector1">
            <a:avLst/>
          </a:prstGeom>
          <a:ln w="127000" cap="rnd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695A553-3F4E-322D-A9A6-8189C640E955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572000" y="3779774"/>
            <a:ext cx="1944216" cy="9266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29579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So, birefringent FP cavity is equivalent to </a:t>
            </a:r>
            <a:r>
              <a:rPr lang="en-US" altLang="ja-JP" sz="2800" dirty="0">
                <a:solidFill>
                  <a:srgbClr val="FF0000"/>
                </a:solidFill>
              </a:rPr>
              <a:t>FPMI with unbalanced BS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Birefringent FP Cavity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760AAC55-E1E5-2C92-9326-A1A6CA8D135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51520" y="3789040"/>
            <a:ext cx="4333584" cy="1310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2FF423B-5EA5-0065-96DF-49C50357E975}"/>
              </a:ext>
            </a:extLst>
          </p:cNvPr>
          <p:cNvCxnSpPr/>
          <p:nvPr/>
        </p:nvCxnSpPr>
        <p:spPr>
          <a:xfrm>
            <a:off x="755576" y="342900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16">
            <a:extLst>
              <a:ext uri="{FF2B5EF4-FFF2-40B4-BE49-F238E27FC236}">
                <a16:creationId xmlns:a16="http://schemas.microsoft.com/office/drawing/2014/main" id="{A4164200-348E-69D0-92E8-DA608B01E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24944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楕円 49">
            <a:extLst>
              <a:ext uri="{FF2B5EF4-FFF2-40B4-BE49-F238E27FC236}">
                <a16:creationId xmlns:a16="http://schemas.microsoft.com/office/drawing/2014/main" id="{7B6985D4-4F6F-B568-614F-E304F39FD8F7}"/>
              </a:ext>
            </a:extLst>
          </p:cNvPr>
          <p:cNvSpPr/>
          <p:nvPr/>
        </p:nvSpPr>
        <p:spPr>
          <a:xfrm>
            <a:off x="755576" y="249289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606506-044E-14A4-DFE7-CE00A7A216EF}"/>
              </a:ext>
            </a:extLst>
          </p:cNvPr>
          <p:cNvSpPr/>
          <p:nvPr/>
        </p:nvSpPr>
        <p:spPr>
          <a:xfrm>
            <a:off x="611560" y="213253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09136D7-5C0E-BEB3-0F55-4E7A400F57BF}"/>
              </a:ext>
            </a:extLst>
          </p:cNvPr>
          <p:cNvCxnSpPr>
            <a:cxnSpLocks/>
            <a:stCxn id="6" idx="6"/>
            <a:endCxn id="6" idx="2"/>
          </p:cNvCxnSpPr>
          <p:nvPr/>
        </p:nvCxnSpPr>
        <p:spPr>
          <a:xfrm flipH="1">
            <a:off x="755576" y="270879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9521C09-BD38-BDA2-D506-D52A2D110985}"/>
              </a:ext>
            </a:extLst>
          </p:cNvPr>
          <p:cNvCxnSpPr>
            <a:cxnSpLocks/>
          </p:cNvCxnSpPr>
          <p:nvPr/>
        </p:nvCxnSpPr>
        <p:spPr>
          <a:xfrm flipV="1">
            <a:off x="4572000" y="2204864"/>
            <a:ext cx="0" cy="1813304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73B706-AC76-D8AE-CDEC-BE60F05C39FE}"/>
              </a:ext>
            </a:extLst>
          </p:cNvPr>
          <p:cNvSpPr/>
          <p:nvPr/>
        </p:nvSpPr>
        <p:spPr>
          <a:xfrm rot="2700000">
            <a:off x="4553468" y="3554484"/>
            <a:ext cx="216024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E2AC2C6-10DF-063D-0130-EC6489FF7A8C}"/>
              </a:ext>
            </a:extLst>
          </p:cNvPr>
          <p:cNvSpPr/>
          <p:nvPr/>
        </p:nvSpPr>
        <p:spPr>
          <a:xfrm rot="5400000">
            <a:off x="4445456" y="2763456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A8A151-E7DC-21D8-A0AE-250110A7ECC0}"/>
              </a:ext>
            </a:extLst>
          </p:cNvPr>
          <p:cNvSpPr/>
          <p:nvPr/>
        </p:nvSpPr>
        <p:spPr>
          <a:xfrm rot="5400000">
            <a:off x="4463988" y="1520788"/>
            <a:ext cx="216024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241848-81EC-3330-D158-5E5A63701E6F}"/>
              </a:ext>
            </a:extLst>
          </p:cNvPr>
          <p:cNvSpPr/>
          <p:nvPr/>
        </p:nvSpPr>
        <p:spPr>
          <a:xfrm>
            <a:off x="5292080" y="342900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FADE84E-7087-823E-FD55-BB0A0794E19D}"/>
              </a:ext>
            </a:extLst>
          </p:cNvPr>
          <p:cNvSpPr/>
          <p:nvPr/>
        </p:nvSpPr>
        <p:spPr>
          <a:xfrm>
            <a:off x="6516216" y="3429000"/>
            <a:ext cx="234555" cy="701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4E9B6E04-9CF6-25CC-8141-BF5EA1130AF9}"/>
              </a:ext>
            </a:extLst>
          </p:cNvPr>
          <p:cNvCxnSpPr>
            <a:cxnSpLocks/>
          </p:cNvCxnSpPr>
          <p:nvPr/>
        </p:nvCxnSpPr>
        <p:spPr>
          <a:xfrm flipH="1">
            <a:off x="5004049" y="2564904"/>
            <a:ext cx="864095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16">
            <a:extLst>
              <a:ext uri="{FF2B5EF4-FFF2-40B4-BE49-F238E27FC236}">
                <a16:creationId xmlns:a16="http://schemas.microsoft.com/office/drawing/2014/main" id="{CF1615BF-97BA-C61F-CA4C-E36E476F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19008"/>
            <a:ext cx="26997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“CARM”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(GW, usual thermal noise etc.)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mainly affects this phase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2CCC3F3-222C-24A2-7070-D5C4092788F9}"/>
              </a:ext>
            </a:extLst>
          </p:cNvPr>
          <p:cNvCxnSpPr>
            <a:cxnSpLocks/>
          </p:cNvCxnSpPr>
          <p:nvPr/>
        </p:nvCxnSpPr>
        <p:spPr>
          <a:xfrm flipH="1">
            <a:off x="2843808" y="4149080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16">
            <a:extLst>
              <a:ext uri="{FF2B5EF4-FFF2-40B4-BE49-F238E27FC236}">
                <a16:creationId xmlns:a16="http://schemas.microsoft.com/office/drawing/2014/main" id="{6AB1E19B-F4DB-B13D-C966-094296BF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414908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楕円 49">
            <a:extLst>
              <a:ext uri="{FF2B5EF4-FFF2-40B4-BE49-F238E27FC236}">
                <a16:creationId xmlns:a16="http://schemas.microsoft.com/office/drawing/2014/main" id="{2E56F22D-8276-19F6-7583-99099195C989}"/>
              </a:ext>
            </a:extLst>
          </p:cNvPr>
          <p:cNvSpPr/>
          <p:nvPr/>
        </p:nvSpPr>
        <p:spPr>
          <a:xfrm>
            <a:off x="2843808" y="4941416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8B6BDE0-620D-77E5-5A27-D4F088B0BC6B}"/>
              </a:ext>
            </a:extLst>
          </p:cNvPr>
          <p:cNvSpPr/>
          <p:nvPr/>
        </p:nvSpPr>
        <p:spPr>
          <a:xfrm>
            <a:off x="2699792" y="4581054"/>
            <a:ext cx="71913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FF0000"/>
                </a:solidFill>
                <a:ea typeface="Meiryo UI" pitchFamily="50" charset="-128"/>
                <a:cs typeface="Meiryo UI" pitchFamily="50" charset="-128"/>
              </a:rPr>
              <a:t>p-pol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607F8285-8F27-52C5-7F9D-4CC3670D8ACF}"/>
              </a:ext>
            </a:extLst>
          </p:cNvPr>
          <p:cNvCxnSpPr>
            <a:cxnSpLocks/>
            <a:stCxn id="36" idx="6"/>
            <a:endCxn id="36" idx="2"/>
          </p:cNvCxnSpPr>
          <p:nvPr/>
        </p:nvCxnSpPr>
        <p:spPr>
          <a:xfrm flipH="1">
            <a:off x="2843808" y="5157316"/>
            <a:ext cx="433387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4E87EEC-4AAD-1434-4A6C-0B79689D274F}"/>
              </a:ext>
            </a:extLst>
          </p:cNvPr>
          <p:cNvCxnSpPr>
            <a:cxnSpLocks/>
          </p:cNvCxnSpPr>
          <p:nvPr/>
        </p:nvCxnSpPr>
        <p:spPr>
          <a:xfrm>
            <a:off x="4211960" y="4869160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楕円 49">
            <a:extLst>
              <a:ext uri="{FF2B5EF4-FFF2-40B4-BE49-F238E27FC236}">
                <a16:creationId xmlns:a16="http://schemas.microsoft.com/office/drawing/2014/main" id="{F2D08B63-53DF-4802-71A2-896551ADD80D}"/>
              </a:ext>
            </a:extLst>
          </p:cNvPr>
          <p:cNvSpPr/>
          <p:nvPr/>
        </p:nvSpPr>
        <p:spPr>
          <a:xfrm>
            <a:off x="5796136" y="4077072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9CE69F36-0BF1-F640-D6B0-69B9F6A768DD}"/>
              </a:ext>
            </a:extLst>
          </p:cNvPr>
          <p:cNvSpPr/>
          <p:nvPr/>
        </p:nvSpPr>
        <p:spPr>
          <a:xfrm rot="6300000">
            <a:off x="5966508" y="4084133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FF00FF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4EECF37-9D73-0B9B-685F-931BA7DE69C4}"/>
              </a:ext>
            </a:extLst>
          </p:cNvPr>
          <p:cNvSpPr/>
          <p:nvPr/>
        </p:nvSpPr>
        <p:spPr>
          <a:xfrm>
            <a:off x="5652120" y="4509120"/>
            <a:ext cx="792088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FF00FF"/>
                </a:solidFill>
                <a:ea typeface="Meiryo UI" pitchFamily="50" charset="-128"/>
                <a:cs typeface="Meiryo UI" pitchFamily="50" charset="-128"/>
              </a:rPr>
              <a:t>slow</a:t>
            </a: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ED1D1551-A621-14F7-9BDD-82E16CCBB8F9}"/>
              </a:ext>
            </a:extLst>
          </p:cNvPr>
          <p:cNvSpPr/>
          <p:nvPr/>
        </p:nvSpPr>
        <p:spPr>
          <a:xfrm>
            <a:off x="3707904" y="2283935"/>
            <a:ext cx="433387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BF61A661-2653-5669-6626-52114CC900F3}"/>
              </a:ext>
            </a:extLst>
          </p:cNvPr>
          <p:cNvSpPr/>
          <p:nvPr/>
        </p:nvSpPr>
        <p:spPr>
          <a:xfrm rot="1800000">
            <a:off x="3851920" y="2283935"/>
            <a:ext cx="144016" cy="432048"/>
          </a:xfrm>
          <a:prstGeom prst="arc">
            <a:avLst>
              <a:gd name="adj1" fmla="val 11279003"/>
              <a:gd name="adj2" fmla="val 10188783"/>
            </a:avLst>
          </a:prstGeom>
          <a:ln w="38100" cap="rnd">
            <a:solidFill>
              <a:srgbClr val="00B0F0"/>
            </a:solidFill>
            <a:headEnd type="arrow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259CB01-15EA-EE1B-8959-624931738DE0}"/>
              </a:ext>
            </a:extLst>
          </p:cNvPr>
          <p:cNvSpPr/>
          <p:nvPr/>
        </p:nvSpPr>
        <p:spPr>
          <a:xfrm>
            <a:off x="3347864" y="1916832"/>
            <a:ext cx="1008112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sz="2000" b="1" dirty="0">
                <a:solidFill>
                  <a:srgbClr val="00B0F0"/>
                </a:solidFill>
                <a:ea typeface="Meiryo UI" pitchFamily="50" charset="-128"/>
                <a:cs typeface="Meiryo UI" pitchFamily="50" charset="-128"/>
              </a:rPr>
              <a:t>fast</a:t>
            </a:r>
          </a:p>
        </p:txBody>
      </p:sp>
      <p:sp>
        <p:nvSpPr>
          <p:cNvPr id="54" name="テキスト ボックス 16">
            <a:extLst>
              <a:ext uri="{FF2B5EF4-FFF2-40B4-BE49-F238E27FC236}">
                <a16:creationId xmlns:a16="http://schemas.microsoft.com/office/drawing/2014/main" id="{8E156777-2F38-E506-9EC5-029F1D4D8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5229200"/>
            <a:ext cx="1440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refl.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楕円 60">
            <a:extLst>
              <a:ext uri="{FF2B5EF4-FFF2-40B4-BE49-F238E27FC236}">
                <a16:creationId xmlns:a16="http://schemas.microsoft.com/office/drawing/2014/main" id="{33C69062-9683-F5A9-92A6-5203834D353C}"/>
              </a:ext>
            </a:extLst>
          </p:cNvPr>
          <p:cNvSpPr/>
          <p:nvPr/>
        </p:nvSpPr>
        <p:spPr>
          <a:xfrm>
            <a:off x="3491880" y="6093296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C7F1887-1D83-5B44-806D-58E9B36F8363}"/>
              </a:ext>
            </a:extLst>
          </p:cNvPr>
          <p:cNvSpPr/>
          <p:nvPr/>
        </p:nvSpPr>
        <p:spPr>
          <a:xfrm>
            <a:off x="3347417" y="5732933"/>
            <a:ext cx="719138" cy="36036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ja-JP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s-pol</a:t>
            </a: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E689113-6F11-7BEC-8B0D-98ABC1278E62}"/>
              </a:ext>
            </a:extLst>
          </p:cNvPr>
          <p:cNvCxnSpPr>
            <a:cxnSpLocks/>
            <a:stCxn id="59" idx="4"/>
            <a:endCxn id="59" idx="0"/>
          </p:cNvCxnSpPr>
          <p:nvPr/>
        </p:nvCxnSpPr>
        <p:spPr>
          <a:xfrm flipV="1">
            <a:off x="3707780" y="6093296"/>
            <a:ext cx="0" cy="431800"/>
          </a:xfrm>
          <a:prstGeom prst="straightConnector1">
            <a:avLst/>
          </a:prstGeom>
          <a:ln w="38100">
            <a:solidFill>
              <a:srgbClr val="0000FF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16">
            <a:extLst>
              <a:ext uri="{FF2B5EF4-FFF2-40B4-BE49-F238E27FC236}">
                <a16:creationId xmlns:a16="http://schemas.microsoft.com/office/drawing/2014/main" id="{EC98E9CB-F588-0173-467A-10D92B3E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1628800"/>
            <a:ext cx="20882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BS with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ja-JP" sz="28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en-US" altLang="ja-JP" sz="2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cos</a:t>
            </a:r>
            <a:r>
              <a:rPr lang="en-US" altLang="ja-JP" sz="28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800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en-US" altLang="ja-JP" sz="2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sin</a:t>
            </a:r>
            <a:r>
              <a:rPr lang="en-US" altLang="ja-JP" sz="2800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θ</a:t>
            </a:r>
            <a:r>
              <a:rPr lang="en-US" altLang="ja-JP" sz="2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EQ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16">
            <a:extLst>
              <a:ext uri="{FF2B5EF4-FFF2-40B4-BE49-F238E27FC236}">
                <a16:creationId xmlns:a16="http://schemas.microsoft.com/office/drawing/2014/main" id="{8AB94EF0-4824-4869-2876-5B1D15805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189716"/>
            <a:ext cx="31683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“DARM”</a:t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(birefringence noise)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mainly affects this phase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504" name="直線矢印コネクタ 21503">
            <a:extLst>
              <a:ext uri="{FF2B5EF4-FFF2-40B4-BE49-F238E27FC236}">
                <a16:creationId xmlns:a16="http://schemas.microsoft.com/office/drawing/2014/main" id="{664AE1FA-6497-55A9-D78A-56B44E20AC41}"/>
              </a:ext>
            </a:extLst>
          </p:cNvPr>
          <p:cNvCxnSpPr>
            <a:cxnSpLocks/>
          </p:cNvCxnSpPr>
          <p:nvPr/>
        </p:nvCxnSpPr>
        <p:spPr>
          <a:xfrm flipV="1">
            <a:off x="2051720" y="4869160"/>
            <a:ext cx="432048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9" name="直線矢印コネクタ 21508">
            <a:extLst>
              <a:ext uri="{FF2B5EF4-FFF2-40B4-BE49-F238E27FC236}">
                <a16:creationId xmlns:a16="http://schemas.microsoft.com/office/drawing/2014/main" id="{6B42D933-2F8C-5F4C-5EA0-107E7A5E10E4}"/>
              </a:ext>
            </a:extLst>
          </p:cNvPr>
          <p:cNvCxnSpPr>
            <a:cxnSpLocks/>
          </p:cNvCxnSpPr>
          <p:nvPr/>
        </p:nvCxnSpPr>
        <p:spPr>
          <a:xfrm flipH="1" flipV="1">
            <a:off x="4139952" y="5733256"/>
            <a:ext cx="864096" cy="720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1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43426</TotalTime>
  <Words>888</Words>
  <Application>Microsoft Office PowerPoint</Application>
  <PresentationFormat>画面に合わせる (4:3)</PresentationFormat>
  <Paragraphs>174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Meiryo UI</vt:lpstr>
      <vt:lpstr>Arial</vt:lpstr>
      <vt:lpstr>Calibri</vt:lpstr>
      <vt:lpstr>Chiller</vt:lpstr>
      <vt:lpstr>Helvetica</vt:lpstr>
      <vt:lpstr>Office テーマ</vt:lpstr>
      <vt:lpstr>Noise from birefringence fluctuations in laser interferometric  gravitational wave detectors</vt:lpstr>
      <vt:lpstr>Overview</vt:lpstr>
      <vt:lpstr>Birefringence Noise</vt:lpstr>
      <vt:lpstr>Birefringent FP Cavity ≒ FPMI</vt:lpstr>
      <vt:lpstr>Birefringent FP Cavity</vt:lpstr>
      <vt:lpstr>Birefringent FP Cavity</vt:lpstr>
      <vt:lpstr>Birefringent FP Cavity</vt:lpstr>
      <vt:lpstr>Birefringent FP Cavity</vt:lpstr>
      <vt:lpstr>Birefringent FP Cavity</vt:lpstr>
      <vt:lpstr>Avoiding Birefringence Noise</vt:lpstr>
      <vt:lpstr>Requirements for Birefringence</vt:lpstr>
      <vt:lpstr>Requirements for Axis Rotation</vt:lpstr>
      <vt:lpstr>Measurement at Caltech</vt:lpstr>
      <vt:lpstr>Summary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Birefringence</dc:title>
  <dc:creator>yuta</dc:creator>
  <cp:lastModifiedBy>道村　唯太</cp:lastModifiedBy>
  <cp:revision>1772</cp:revision>
  <cp:lastPrinted>2020-11-23T15:01:38Z</cp:lastPrinted>
  <dcterms:created xsi:type="dcterms:W3CDTF">2010-03-08T07:48:03Z</dcterms:created>
  <dcterms:modified xsi:type="dcterms:W3CDTF">2023-12-07T01:08:14Z</dcterms:modified>
</cp:coreProperties>
</file>