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62" r:id="rId3"/>
    <p:sldId id="264" r:id="rId4"/>
    <p:sldId id="263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91" d="100"/>
          <a:sy n="91" d="100"/>
        </p:scale>
        <p:origin x="1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7FDB2-7F08-4405-A610-670EC9A5C710}" type="datetimeFigureOut">
              <a:rPr kumimoji="1" lang="ja-JP" altLang="en-US" smtClean="0"/>
              <a:t>2021/8/11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F7990-C2F3-40FA-8EC9-99A8872D4F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109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3FE6B-F736-440D-B28A-E3EB5F20EAE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873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9CC5-BF46-4728-9816-4851B996B340}" type="datetimeFigureOut">
              <a:rPr kumimoji="1" lang="ja-JP" altLang="en-US" smtClean="0"/>
              <a:t>2021/8/11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6C6B-062B-4084-8778-976C6DBE0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4683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9CC5-BF46-4728-9816-4851B996B340}" type="datetimeFigureOut">
              <a:rPr kumimoji="1" lang="ja-JP" altLang="en-US" smtClean="0"/>
              <a:t>2021/8/11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6C6B-062B-4084-8778-976C6DBE0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5405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9CC5-BF46-4728-9816-4851B996B340}" type="datetimeFigureOut">
              <a:rPr kumimoji="1" lang="ja-JP" altLang="en-US" smtClean="0"/>
              <a:t>2021/8/11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6C6B-062B-4084-8778-976C6DBE0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5570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9CC5-BF46-4728-9816-4851B996B340}" type="datetimeFigureOut">
              <a:rPr kumimoji="1" lang="ja-JP" altLang="en-US" smtClean="0"/>
              <a:t>2021/8/11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6C6B-062B-4084-8778-976C6DBE0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674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9CC5-BF46-4728-9816-4851B996B340}" type="datetimeFigureOut">
              <a:rPr kumimoji="1" lang="ja-JP" altLang="en-US" smtClean="0"/>
              <a:t>2021/8/11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6C6B-062B-4084-8778-976C6DBE0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615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9CC5-BF46-4728-9816-4851B996B340}" type="datetimeFigureOut">
              <a:rPr kumimoji="1" lang="ja-JP" altLang="en-US" smtClean="0"/>
              <a:t>2021/8/11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6C6B-062B-4084-8778-976C6DBE0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891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9CC5-BF46-4728-9816-4851B996B340}" type="datetimeFigureOut">
              <a:rPr kumimoji="1" lang="ja-JP" altLang="en-US" smtClean="0"/>
              <a:t>2021/8/11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6C6B-062B-4084-8778-976C6DBE0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3815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9CC5-BF46-4728-9816-4851B996B340}" type="datetimeFigureOut">
              <a:rPr kumimoji="1" lang="ja-JP" altLang="en-US" smtClean="0"/>
              <a:t>2021/8/11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6C6B-062B-4084-8778-976C6DBE0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09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9CC5-BF46-4728-9816-4851B996B340}" type="datetimeFigureOut">
              <a:rPr kumimoji="1" lang="ja-JP" altLang="en-US" smtClean="0"/>
              <a:t>2021/8/11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6C6B-062B-4084-8778-976C6DBE0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4854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9CC5-BF46-4728-9816-4851B996B340}" type="datetimeFigureOut">
              <a:rPr kumimoji="1" lang="ja-JP" altLang="en-US" smtClean="0"/>
              <a:t>2021/8/11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6C6B-062B-4084-8778-976C6DBE0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2221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9CC5-BF46-4728-9816-4851B996B340}" type="datetimeFigureOut">
              <a:rPr kumimoji="1" lang="ja-JP" altLang="en-US" smtClean="0"/>
              <a:t>2021/8/11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6C6B-062B-4084-8778-976C6DBE0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592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59CC5-BF46-4728-9816-4851B996B340}" type="datetimeFigureOut">
              <a:rPr kumimoji="1" lang="ja-JP" altLang="en-US" smtClean="0"/>
              <a:t>2021/8/11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D6C6B-062B-4084-8778-976C6DBE0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528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C4CF6F-7095-47DF-86AD-6463B4495067}"/>
              </a:ext>
            </a:extLst>
          </p:cNvPr>
          <p:cNvSpPr txBox="1"/>
          <p:nvPr/>
        </p:nvSpPr>
        <p:spPr>
          <a:xfrm>
            <a:off x="1263851" y="409151"/>
            <a:ext cx="6616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Height adjustment of Type-A suspension</a:t>
            </a:r>
            <a:endParaRPr lang="ja-JP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560BB517-ABC3-421E-9EB8-DFDDE36128ED}"/>
              </a:ext>
            </a:extLst>
          </p:cNvPr>
          <p:cNvSpPr txBox="1"/>
          <p:nvPr/>
        </p:nvSpPr>
        <p:spPr>
          <a:xfrm>
            <a:off x="604982" y="1959263"/>
            <a:ext cx="819835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For an interferometer to work properly, its mirrors need to be kept at a specified height.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The height of the mirror of a Type-A suspension system changes due to mainly three reasons.</a:t>
            </a:r>
          </a:p>
          <a:p>
            <a:pPr marL="600075" lvl="1" indent="-257175">
              <a:buFont typeface="+mj-ea"/>
              <a:buAutoNum type="circleNumDbPlain"/>
            </a:pP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Shrinkage of the cryo-payload by cooling</a:t>
            </a:r>
          </a:p>
          <a:p>
            <a:pPr marL="600075" lvl="1" indent="-257175">
              <a:buFont typeface="+mj-ea"/>
              <a:buAutoNum type="circleNumDbPlain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Change of buoyancy by vacuum evacuation</a:t>
            </a:r>
          </a:p>
          <a:p>
            <a:pPr marL="600075" lvl="1" indent="-257175">
              <a:buFont typeface="+mj-ea"/>
              <a:buAutoNum type="circleNumDbPlain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Temperature change of the tower part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③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should be addressed by stabilizing the temperature of the chambers.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①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②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are inevitable and the adjustment mechanisms of the Type-A tower should be able to handle them.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This document shows a procedure to properly compensate for the height change caused by 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①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②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1C9563E9-CAF5-4D7E-9F6B-99BA917017C7}"/>
              </a:ext>
            </a:extLst>
          </p:cNvPr>
          <p:cNvSpPr txBox="1"/>
          <p:nvPr/>
        </p:nvSpPr>
        <p:spPr>
          <a:xfrm>
            <a:off x="6706110" y="1105391"/>
            <a:ext cx="199939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1350" dirty="0">
                <a:latin typeface="Arial" panose="020B0604020202020204" pitchFamily="34" charset="0"/>
                <a:cs typeface="Arial" panose="020B0604020202020204" pitchFamily="34" charset="0"/>
              </a:rPr>
              <a:t>2021/3/30 Y. </a:t>
            </a:r>
            <a:r>
              <a:rPr lang="en-US" altLang="ja-JP" sz="1350" dirty="0" err="1">
                <a:latin typeface="Arial" panose="020B0604020202020204" pitchFamily="34" charset="0"/>
                <a:cs typeface="Arial" panose="020B0604020202020204" pitchFamily="34" charset="0"/>
              </a:rPr>
              <a:t>Aso</a:t>
            </a:r>
            <a:endParaRPr lang="en-US" altLang="ja-JP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ja-JP" sz="1350" dirty="0">
                <a:latin typeface="Arial" panose="020B0604020202020204" pitchFamily="34" charset="0"/>
                <a:cs typeface="Arial" panose="020B0604020202020204" pitchFamily="34" charset="0"/>
              </a:rPr>
              <a:t>2021/8/10 R. Takahashi</a:t>
            </a:r>
            <a:endParaRPr lang="ja-JP" alt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05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C4CF6F-7095-47DF-86AD-6463B4495067}"/>
              </a:ext>
            </a:extLst>
          </p:cNvPr>
          <p:cNvSpPr txBox="1"/>
          <p:nvPr/>
        </p:nvSpPr>
        <p:spPr>
          <a:xfrm>
            <a:off x="1918310" y="460993"/>
            <a:ext cx="5287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Definitions of variables and constants</a:t>
            </a:r>
            <a:endParaRPr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BEA299E-D3F3-4852-98E4-0CBAD50AD10A}"/>
              </a:ext>
            </a:extLst>
          </p:cNvPr>
          <p:cNvGrpSpPr/>
          <p:nvPr/>
        </p:nvGrpSpPr>
        <p:grpSpPr>
          <a:xfrm>
            <a:off x="997431" y="2076110"/>
            <a:ext cx="928255" cy="315191"/>
            <a:chOff x="1929887" y="2193380"/>
            <a:chExt cx="1237673" cy="420254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331EE5A0-7648-4CC4-B6E2-76558755E5D6}"/>
                </a:ext>
              </a:extLst>
            </p:cNvPr>
            <p:cNvSpPr/>
            <p:nvPr/>
          </p:nvSpPr>
          <p:spPr>
            <a:xfrm>
              <a:off x="1929887" y="2193380"/>
              <a:ext cx="1237673" cy="4202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4E458E31-C3DE-451A-8C6C-3D6922F8AB40}"/>
                </a:ext>
              </a:extLst>
            </p:cNvPr>
            <p:cNvGrpSpPr/>
            <p:nvPr/>
          </p:nvGrpSpPr>
          <p:grpSpPr>
            <a:xfrm>
              <a:off x="1929887" y="2297302"/>
              <a:ext cx="1237673" cy="212409"/>
              <a:chOff x="1238956" y="3010569"/>
              <a:chExt cx="1817510" cy="266031"/>
            </a:xfrm>
          </p:grpSpPr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3FC57914-0FDF-4911-AEBE-7655CE8267DF}"/>
                  </a:ext>
                </a:extLst>
              </p:cNvPr>
              <p:cNvSpPr/>
              <p:nvPr/>
            </p:nvSpPr>
            <p:spPr>
              <a:xfrm>
                <a:off x="1238956" y="3010569"/>
                <a:ext cx="908755" cy="266031"/>
              </a:xfrm>
              <a:custGeom>
                <a:avLst/>
                <a:gdLst>
                  <a:gd name="connsiteX0" fmla="*/ 0 w 908755"/>
                  <a:gd name="connsiteY0" fmla="*/ 356639 h 356639"/>
                  <a:gd name="connsiteX1" fmla="*/ 505177 w 908755"/>
                  <a:gd name="connsiteY1" fmla="*/ 1039 h 356639"/>
                  <a:gd name="connsiteX2" fmla="*/ 908755 w 908755"/>
                  <a:gd name="connsiteY2" fmla="*/ 269150 h 356639"/>
                  <a:gd name="connsiteX0" fmla="*/ 0 w 908755"/>
                  <a:gd name="connsiteY0" fmla="*/ 356639 h 356639"/>
                  <a:gd name="connsiteX1" fmla="*/ 505177 w 908755"/>
                  <a:gd name="connsiteY1" fmla="*/ 1039 h 356639"/>
                  <a:gd name="connsiteX2" fmla="*/ 908755 w 908755"/>
                  <a:gd name="connsiteY2" fmla="*/ 269150 h 356639"/>
                  <a:gd name="connsiteX0" fmla="*/ 0 w 908755"/>
                  <a:gd name="connsiteY0" fmla="*/ 87489 h 87489"/>
                  <a:gd name="connsiteX1" fmla="*/ 908755 w 908755"/>
                  <a:gd name="connsiteY1" fmla="*/ 0 h 87489"/>
                  <a:gd name="connsiteX0" fmla="*/ 0 w 908755"/>
                  <a:gd name="connsiteY0" fmla="*/ 195279 h 195279"/>
                  <a:gd name="connsiteX1" fmla="*/ 908755 w 908755"/>
                  <a:gd name="connsiteY1" fmla="*/ 107790 h 195279"/>
                  <a:gd name="connsiteX0" fmla="*/ 0 w 908755"/>
                  <a:gd name="connsiteY0" fmla="*/ 250993 h 250993"/>
                  <a:gd name="connsiteX1" fmla="*/ 908755 w 908755"/>
                  <a:gd name="connsiteY1" fmla="*/ 163504 h 250993"/>
                  <a:gd name="connsiteX0" fmla="*/ 0 w 908755"/>
                  <a:gd name="connsiteY0" fmla="*/ 267169 h 267169"/>
                  <a:gd name="connsiteX1" fmla="*/ 908755 w 908755"/>
                  <a:gd name="connsiteY1" fmla="*/ 179680 h 267169"/>
                  <a:gd name="connsiteX0" fmla="*/ 0 w 908755"/>
                  <a:gd name="connsiteY0" fmla="*/ 274469 h 274469"/>
                  <a:gd name="connsiteX1" fmla="*/ 908755 w 908755"/>
                  <a:gd name="connsiteY1" fmla="*/ 186980 h 274469"/>
                  <a:gd name="connsiteX0" fmla="*/ 0 w 908755"/>
                  <a:gd name="connsiteY0" fmla="*/ 266031 h 266031"/>
                  <a:gd name="connsiteX1" fmla="*/ 908755 w 908755"/>
                  <a:gd name="connsiteY1" fmla="*/ 178542 h 266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8755" h="266031">
                    <a:moveTo>
                      <a:pt x="0" y="266031"/>
                    </a:moveTo>
                    <a:cubicBezTo>
                      <a:pt x="449674" y="-110265"/>
                      <a:pt x="741302" y="-37829"/>
                      <a:pt x="908755" y="178542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7" name="フリーフォーム: 図形 6">
                <a:extLst>
                  <a:ext uri="{FF2B5EF4-FFF2-40B4-BE49-F238E27FC236}">
                    <a16:creationId xmlns:a16="http://schemas.microsoft.com/office/drawing/2014/main" id="{75D07363-A01E-4CD5-98E1-8843D2DC128C}"/>
                  </a:ext>
                </a:extLst>
              </p:cNvPr>
              <p:cNvSpPr/>
              <p:nvPr/>
            </p:nvSpPr>
            <p:spPr>
              <a:xfrm flipH="1">
                <a:off x="2147711" y="3010569"/>
                <a:ext cx="908755" cy="266031"/>
              </a:xfrm>
              <a:custGeom>
                <a:avLst/>
                <a:gdLst>
                  <a:gd name="connsiteX0" fmla="*/ 0 w 908755"/>
                  <a:gd name="connsiteY0" fmla="*/ 356639 h 356639"/>
                  <a:gd name="connsiteX1" fmla="*/ 505177 w 908755"/>
                  <a:gd name="connsiteY1" fmla="*/ 1039 h 356639"/>
                  <a:gd name="connsiteX2" fmla="*/ 908755 w 908755"/>
                  <a:gd name="connsiteY2" fmla="*/ 269150 h 356639"/>
                  <a:gd name="connsiteX0" fmla="*/ 0 w 908755"/>
                  <a:gd name="connsiteY0" fmla="*/ 356639 h 356639"/>
                  <a:gd name="connsiteX1" fmla="*/ 505177 w 908755"/>
                  <a:gd name="connsiteY1" fmla="*/ 1039 h 356639"/>
                  <a:gd name="connsiteX2" fmla="*/ 908755 w 908755"/>
                  <a:gd name="connsiteY2" fmla="*/ 269150 h 356639"/>
                  <a:gd name="connsiteX0" fmla="*/ 0 w 908755"/>
                  <a:gd name="connsiteY0" fmla="*/ 87489 h 87489"/>
                  <a:gd name="connsiteX1" fmla="*/ 908755 w 908755"/>
                  <a:gd name="connsiteY1" fmla="*/ 0 h 87489"/>
                  <a:gd name="connsiteX0" fmla="*/ 0 w 908755"/>
                  <a:gd name="connsiteY0" fmla="*/ 195279 h 195279"/>
                  <a:gd name="connsiteX1" fmla="*/ 908755 w 908755"/>
                  <a:gd name="connsiteY1" fmla="*/ 107790 h 195279"/>
                  <a:gd name="connsiteX0" fmla="*/ 0 w 908755"/>
                  <a:gd name="connsiteY0" fmla="*/ 250993 h 250993"/>
                  <a:gd name="connsiteX1" fmla="*/ 908755 w 908755"/>
                  <a:gd name="connsiteY1" fmla="*/ 163504 h 250993"/>
                  <a:gd name="connsiteX0" fmla="*/ 0 w 908755"/>
                  <a:gd name="connsiteY0" fmla="*/ 267169 h 267169"/>
                  <a:gd name="connsiteX1" fmla="*/ 908755 w 908755"/>
                  <a:gd name="connsiteY1" fmla="*/ 179680 h 267169"/>
                  <a:gd name="connsiteX0" fmla="*/ 0 w 908755"/>
                  <a:gd name="connsiteY0" fmla="*/ 274469 h 274469"/>
                  <a:gd name="connsiteX1" fmla="*/ 908755 w 908755"/>
                  <a:gd name="connsiteY1" fmla="*/ 186980 h 274469"/>
                  <a:gd name="connsiteX0" fmla="*/ 0 w 908755"/>
                  <a:gd name="connsiteY0" fmla="*/ 266031 h 266031"/>
                  <a:gd name="connsiteX1" fmla="*/ 908755 w 908755"/>
                  <a:gd name="connsiteY1" fmla="*/ 178542 h 266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8755" h="266031">
                    <a:moveTo>
                      <a:pt x="0" y="266031"/>
                    </a:moveTo>
                    <a:cubicBezTo>
                      <a:pt x="449674" y="-110265"/>
                      <a:pt x="741302" y="-37829"/>
                      <a:pt x="908755" y="178542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 dirty="0"/>
              </a:p>
            </p:txBody>
          </p:sp>
        </p:grp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79467EE8-7D44-4F40-BD24-A30CEC52ABB0}"/>
              </a:ext>
            </a:extLst>
          </p:cNvPr>
          <p:cNvGrpSpPr/>
          <p:nvPr/>
        </p:nvGrpSpPr>
        <p:grpSpPr>
          <a:xfrm>
            <a:off x="875914" y="1688385"/>
            <a:ext cx="1171286" cy="159307"/>
            <a:chOff x="1238956" y="3010569"/>
            <a:chExt cx="1817510" cy="266031"/>
          </a:xfrm>
        </p:grpSpPr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2A4C87F7-378B-4A2A-A47B-3F63694F692D}"/>
                </a:ext>
              </a:extLst>
            </p:cNvPr>
            <p:cNvSpPr/>
            <p:nvPr/>
          </p:nvSpPr>
          <p:spPr>
            <a:xfrm>
              <a:off x="1238956" y="3010569"/>
              <a:ext cx="908755" cy="266031"/>
            </a:xfrm>
            <a:custGeom>
              <a:avLst/>
              <a:gdLst>
                <a:gd name="connsiteX0" fmla="*/ 0 w 908755"/>
                <a:gd name="connsiteY0" fmla="*/ 356639 h 356639"/>
                <a:gd name="connsiteX1" fmla="*/ 505177 w 908755"/>
                <a:gd name="connsiteY1" fmla="*/ 1039 h 356639"/>
                <a:gd name="connsiteX2" fmla="*/ 908755 w 908755"/>
                <a:gd name="connsiteY2" fmla="*/ 269150 h 356639"/>
                <a:gd name="connsiteX0" fmla="*/ 0 w 908755"/>
                <a:gd name="connsiteY0" fmla="*/ 356639 h 356639"/>
                <a:gd name="connsiteX1" fmla="*/ 505177 w 908755"/>
                <a:gd name="connsiteY1" fmla="*/ 1039 h 356639"/>
                <a:gd name="connsiteX2" fmla="*/ 908755 w 908755"/>
                <a:gd name="connsiteY2" fmla="*/ 269150 h 356639"/>
                <a:gd name="connsiteX0" fmla="*/ 0 w 908755"/>
                <a:gd name="connsiteY0" fmla="*/ 87489 h 87489"/>
                <a:gd name="connsiteX1" fmla="*/ 908755 w 908755"/>
                <a:gd name="connsiteY1" fmla="*/ 0 h 87489"/>
                <a:gd name="connsiteX0" fmla="*/ 0 w 908755"/>
                <a:gd name="connsiteY0" fmla="*/ 195279 h 195279"/>
                <a:gd name="connsiteX1" fmla="*/ 908755 w 908755"/>
                <a:gd name="connsiteY1" fmla="*/ 107790 h 195279"/>
                <a:gd name="connsiteX0" fmla="*/ 0 w 908755"/>
                <a:gd name="connsiteY0" fmla="*/ 250993 h 250993"/>
                <a:gd name="connsiteX1" fmla="*/ 908755 w 908755"/>
                <a:gd name="connsiteY1" fmla="*/ 163504 h 250993"/>
                <a:gd name="connsiteX0" fmla="*/ 0 w 908755"/>
                <a:gd name="connsiteY0" fmla="*/ 267169 h 267169"/>
                <a:gd name="connsiteX1" fmla="*/ 908755 w 908755"/>
                <a:gd name="connsiteY1" fmla="*/ 179680 h 267169"/>
                <a:gd name="connsiteX0" fmla="*/ 0 w 908755"/>
                <a:gd name="connsiteY0" fmla="*/ 274469 h 274469"/>
                <a:gd name="connsiteX1" fmla="*/ 908755 w 908755"/>
                <a:gd name="connsiteY1" fmla="*/ 186980 h 274469"/>
                <a:gd name="connsiteX0" fmla="*/ 0 w 908755"/>
                <a:gd name="connsiteY0" fmla="*/ 266031 h 266031"/>
                <a:gd name="connsiteX1" fmla="*/ 908755 w 908755"/>
                <a:gd name="connsiteY1" fmla="*/ 178542 h 266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8755" h="266031">
                  <a:moveTo>
                    <a:pt x="0" y="266031"/>
                  </a:moveTo>
                  <a:cubicBezTo>
                    <a:pt x="449674" y="-110265"/>
                    <a:pt x="741302" y="-37829"/>
                    <a:pt x="908755" y="17854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868733B4-6F1C-4969-A660-50E675463BF4}"/>
                </a:ext>
              </a:extLst>
            </p:cNvPr>
            <p:cNvSpPr/>
            <p:nvPr/>
          </p:nvSpPr>
          <p:spPr>
            <a:xfrm flipH="1">
              <a:off x="2147711" y="3010569"/>
              <a:ext cx="908755" cy="266031"/>
            </a:xfrm>
            <a:custGeom>
              <a:avLst/>
              <a:gdLst>
                <a:gd name="connsiteX0" fmla="*/ 0 w 908755"/>
                <a:gd name="connsiteY0" fmla="*/ 356639 h 356639"/>
                <a:gd name="connsiteX1" fmla="*/ 505177 w 908755"/>
                <a:gd name="connsiteY1" fmla="*/ 1039 h 356639"/>
                <a:gd name="connsiteX2" fmla="*/ 908755 w 908755"/>
                <a:gd name="connsiteY2" fmla="*/ 269150 h 356639"/>
                <a:gd name="connsiteX0" fmla="*/ 0 w 908755"/>
                <a:gd name="connsiteY0" fmla="*/ 356639 h 356639"/>
                <a:gd name="connsiteX1" fmla="*/ 505177 w 908755"/>
                <a:gd name="connsiteY1" fmla="*/ 1039 h 356639"/>
                <a:gd name="connsiteX2" fmla="*/ 908755 w 908755"/>
                <a:gd name="connsiteY2" fmla="*/ 269150 h 356639"/>
                <a:gd name="connsiteX0" fmla="*/ 0 w 908755"/>
                <a:gd name="connsiteY0" fmla="*/ 87489 h 87489"/>
                <a:gd name="connsiteX1" fmla="*/ 908755 w 908755"/>
                <a:gd name="connsiteY1" fmla="*/ 0 h 87489"/>
                <a:gd name="connsiteX0" fmla="*/ 0 w 908755"/>
                <a:gd name="connsiteY0" fmla="*/ 195279 h 195279"/>
                <a:gd name="connsiteX1" fmla="*/ 908755 w 908755"/>
                <a:gd name="connsiteY1" fmla="*/ 107790 h 195279"/>
                <a:gd name="connsiteX0" fmla="*/ 0 w 908755"/>
                <a:gd name="connsiteY0" fmla="*/ 250993 h 250993"/>
                <a:gd name="connsiteX1" fmla="*/ 908755 w 908755"/>
                <a:gd name="connsiteY1" fmla="*/ 163504 h 250993"/>
                <a:gd name="connsiteX0" fmla="*/ 0 w 908755"/>
                <a:gd name="connsiteY0" fmla="*/ 267169 h 267169"/>
                <a:gd name="connsiteX1" fmla="*/ 908755 w 908755"/>
                <a:gd name="connsiteY1" fmla="*/ 179680 h 267169"/>
                <a:gd name="connsiteX0" fmla="*/ 0 w 908755"/>
                <a:gd name="connsiteY0" fmla="*/ 274469 h 274469"/>
                <a:gd name="connsiteX1" fmla="*/ 908755 w 908755"/>
                <a:gd name="connsiteY1" fmla="*/ 186980 h 274469"/>
                <a:gd name="connsiteX0" fmla="*/ 0 w 908755"/>
                <a:gd name="connsiteY0" fmla="*/ 266031 h 266031"/>
                <a:gd name="connsiteX1" fmla="*/ 908755 w 908755"/>
                <a:gd name="connsiteY1" fmla="*/ 178542 h 266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8755" h="266031">
                  <a:moveTo>
                    <a:pt x="0" y="266031"/>
                  </a:moveTo>
                  <a:cubicBezTo>
                    <a:pt x="449674" y="-110265"/>
                    <a:pt x="741302" y="-37829"/>
                    <a:pt x="908755" y="17854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40ACE609-230D-40BF-A4E4-07D8A18F870B}"/>
              </a:ext>
            </a:extLst>
          </p:cNvPr>
          <p:cNvGrpSpPr/>
          <p:nvPr/>
        </p:nvGrpSpPr>
        <p:grpSpPr>
          <a:xfrm>
            <a:off x="997431" y="2645493"/>
            <a:ext cx="928255" cy="315191"/>
            <a:chOff x="1929887" y="2193380"/>
            <a:chExt cx="1237673" cy="420254"/>
          </a:xfrm>
        </p:grpSpPr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9CB9CBD2-7D06-44C1-932E-778181B1C95C}"/>
                </a:ext>
              </a:extLst>
            </p:cNvPr>
            <p:cNvSpPr/>
            <p:nvPr/>
          </p:nvSpPr>
          <p:spPr>
            <a:xfrm>
              <a:off x="1929887" y="2193380"/>
              <a:ext cx="1237673" cy="4202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3D0DABB6-079A-4719-8A49-49E94A262C12}"/>
                </a:ext>
              </a:extLst>
            </p:cNvPr>
            <p:cNvGrpSpPr/>
            <p:nvPr/>
          </p:nvGrpSpPr>
          <p:grpSpPr>
            <a:xfrm>
              <a:off x="1929887" y="2297302"/>
              <a:ext cx="1237673" cy="212409"/>
              <a:chOff x="1238956" y="3010569"/>
              <a:chExt cx="1817510" cy="266031"/>
            </a:xfrm>
          </p:grpSpPr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ED0AC8EA-E213-421B-888B-F68564A26E90}"/>
                  </a:ext>
                </a:extLst>
              </p:cNvPr>
              <p:cNvSpPr/>
              <p:nvPr/>
            </p:nvSpPr>
            <p:spPr>
              <a:xfrm>
                <a:off x="1238956" y="3010569"/>
                <a:ext cx="908755" cy="266031"/>
              </a:xfrm>
              <a:custGeom>
                <a:avLst/>
                <a:gdLst>
                  <a:gd name="connsiteX0" fmla="*/ 0 w 908755"/>
                  <a:gd name="connsiteY0" fmla="*/ 356639 h 356639"/>
                  <a:gd name="connsiteX1" fmla="*/ 505177 w 908755"/>
                  <a:gd name="connsiteY1" fmla="*/ 1039 h 356639"/>
                  <a:gd name="connsiteX2" fmla="*/ 908755 w 908755"/>
                  <a:gd name="connsiteY2" fmla="*/ 269150 h 356639"/>
                  <a:gd name="connsiteX0" fmla="*/ 0 w 908755"/>
                  <a:gd name="connsiteY0" fmla="*/ 356639 h 356639"/>
                  <a:gd name="connsiteX1" fmla="*/ 505177 w 908755"/>
                  <a:gd name="connsiteY1" fmla="*/ 1039 h 356639"/>
                  <a:gd name="connsiteX2" fmla="*/ 908755 w 908755"/>
                  <a:gd name="connsiteY2" fmla="*/ 269150 h 356639"/>
                  <a:gd name="connsiteX0" fmla="*/ 0 w 908755"/>
                  <a:gd name="connsiteY0" fmla="*/ 87489 h 87489"/>
                  <a:gd name="connsiteX1" fmla="*/ 908755 w 908755"/>
                  <a:gd name="connsiteY1" fmla="*/ 0 h 87489"/>
                  <a:gd name="connsiteX0" fmla="*/ 0 w 908755"/>
                  <a:gd name="connsiteY0" fmla="*/ 195279 h 195279"/>
                  <a:gd name="connsiteX1" fmla="*/ 908755 w 908755"/>
                  <a:gd name="connsiteY1" fmla="*/ 107790 h 195279"/>
                  <a:gd name="connsiteX0" fmla="*/ 0 w 908755"/>
                  <a:gd name="connsiteY0" fmla="*/ 250993 h 250993"/>
                  <a:gd name="connsiteX1" fmla="*/ 908755 w 908755"/>
                  <a:gd name="connsiteY1" fmla="*/ 163504 h 250993"/>
                  <a:gd name="connsiteX0" fmla="*/ 0 w 908755"/>
                  <a:gd name="connsiteY0" fmla="*/ 267169 h 267169"/>
                  <a:gd name="connsiteX1" fmla="*/ 908755 w 908755"/>
                  <a:gd name="connsiteY1" fmla="*/ 179680 h 267169"/>
                  <a:gd name="connsiteX0" fmla="*/ 0 w 908755"/>
                  <a:gd name="connsiteY0" fmla="*/ 274469 h 274469"/>
                  <a:gd name="connsiteX1" fmla="*/ 908755 w 908755"/>
                  <a:gd name="connsiteY1" fmla="*/ 186980 h 274469"/>
                  <a:gd name="connsiteX0" fmla="*/ 0 w 908755"/>
                  <a:gd name="connsiteY0" fmla="*/ 266031 h 266031"/>
                  <a:gd name="connsiteX1" fmla="*/ 908755 w 908755"/>
                  <a:gd name="connsiteY1" fmla="*/ 178542 h 266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8755" h="266031">
                    <a:moveTo>
                      <a:pt x="0" y="266031"/>
                    </a:moveTo>
                    <a:cubicBezTo>
                      <a:pt x="449674" y="-110265"/>
                      <a:pt x="741302" y="-37829"/>
                      <a:pt x="908755" y="178542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C4A5A5B0-4FBA-44F4-AD20-F21FCAB26B89}"/>
                  </a:ext>
                </a:extLst>
              </p:cNvPr>
              <p:cNvSpPr/>
              <p:nvPr/>
            </p:nvSpPr>
            <p:spPr>
              <a:xfrm flipH="1">
                <a:off x="2147711" y="3010569"/>
                <a:ext cx="908755" cy="266031"/>
              </a:xfrm>
              <a:custGeom>
                <a:avLst/>
                <a:gdLst>
                  <a:gd name="connsiteX0" fmla="*/ 0 w 908755"/>
                  <a:gd name="connsiteY0" fmla="*/ 356639 h 356639"/>
                  <a:gd name="connsiteX1" fmla="*/ 505177 w 908755"/>
                  <a:gd name="connsiteY1" fmla="*/ 1039 h 356639"/>
                  <a:gd name="connsiteX2" fmla="*/ 908755 w 908755"/>
                  <a:gd name="connsiteY2" fmla="*/ 269150 h 356639"/>
                  <a:gd name="connsiteX0" fmla="*/ 0 w 908755"/>
                  <a:gd name="connsiteY0" fmla="*/ 356639 h 356639"/>
                  <a:gd name="connsiteX1" fmla="*/ 505177 w 908755"/>
                  <a:gd name="connsiteY1" fmla="*/ 1039 h 356639"/>
                  <a:gd name="connsiteX2" fmla="*/ 908755 w 908755"/>
                  <a:gd name="connsiteY2" fmla="*/ 269150 h 356639"/>
                  <a:gd name="connsiteX0" fmla="*/ 0 w 908755"/>
                  <a:gd name="connsiteY0" fmla="*/ 87489 h 87489"/>
                  <a:gd name="connsiteX1" fmla="*/ 908755 w 908755"/>
                  <a:gd name="connsiteY1" fmla="*/ 0 h 87489"/>
                  <a:gd name="connsiteX0" fmla="*/ 0 w 908755"/>
                  <a:gd name="connsiteY0" fmla="*/ 195279 h 195279"/>
                  <a:gd name="connsiteX1" fmla="*/ 908755 w 908755"/>
                  <a:gd name="connsiteY1" fmla="*/ 107790 h 195279"/>
                  <a:gd name="connsiteX0" fmla="*/ 0 w 908755"/>
                  <a:gd name="connsiteY0" fmla="*/ 250993 h 250993"/>
                  <a:gd name="connsiteX1" fmla="*/ 908755 w 908755"/>
                  <a:gd name="connsiteY1" fmla="*/ 163504 h 250993"/>
                  <a:gd name="connsiteX0" fmla="*/ 0 w 908755"/>
                  <a:gd name="connsiteY0" fmla="*/ 267169 h 267169"/>
                  <a:gd name="connsiteX1" fmla="*/ 908755 w 908755"/>
                  <a:gd name="connsiteY1" fmla="*/ 179680 h 267169"/>
                  <a:gd name="connsiteX0" fmla="*/ 0 w 908755"/>
                  <a:gd name="connsiteY0" fmla="*/ 274469 h 274469"/>
                  <a:gd name="connsiteX1" fmla="*/ 908755 w 908755"/>
                  <a:gd name="connsiteY1" fmla="*/ 186980 h 274469"/>
                  <a:gd name="connsiteX0" fmla="*/ 0 w 908755"/>
                  <a:gd name="connsiteY0" fmla="*/ 266031 h 266031"/>
                  <a:gd name="connsiteX1" fmla="*/ 908755 w 908755"/>
                  <a:gd name="connsiteY1" fmla="*/ 178542 h 266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8755" h="266031">
                    <a:moveTo>
                      <a:pt x="0" y="266031"/>
                    </a:moveTo>
                    <a:cubicBezTo>
                      <a:pt x="449674" y="-110265"/>
                      <a:pt x="741302" y="-37829"/>
                      <a:pt x="908755" y="178542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 dirty="0"/>
              </a:p>
            </p:txBody>
          </p:sp>
        </p:grp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9F142A14-6795-4785-B148-60A68767E7E0}"/>
              </a:ext>
            </a:extLst>
          </p:cNvPr>
          <p:cNvGrpSpPr/>
          <p:nvPr/>
        </p:nvGrpSpPr>
        <p:grpSpPr>
          <a:xfrm>
            <a:off x="997431" y="3213164"/>
            <a:ext cx="928255" cy="315191"/>
            <a:chOff x="1929887" y="2193380"/>
            <a:chExt cx="1237673" cy="420254"/>
          </a:xfrm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C15A8358-E43E-403B-83C4-BB695B0B565D}"/>
                </a:ext>
              </a:extLst>
            </p:cNvPr>
            <p:cNvSpPr/>
            <p:nvPr/>
          </p:nvSpPr>
          <p:spPr>
            <a:xfrm>
              <a:off x="1929887" y="2193380"/>
              <a:ext cx="1237673" cy="4202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C9209987-1BF5-48D9-A263-B61B70AFE6D0}"/>
                </a:ext>
              </a:extLst>
            </p:cNvPr>
            <p:cNvGrpSpPr/>
            <p:nvPr/>
          </p:nvGrpSpPr>
          <p:grpSpPr>
            <a:xfrm>
              <a:off x="1929887" y="2297302"/>
              <a:ext cx="1237673" cy="212409"/>
              <a:chOff x="1238956" y="3010569"/>
              <a:chExt cx="1817510" cy="266031"/>
            </a:xfrm>
          </p:grpSpPr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17DC2FC2-9FC9-4780-8677-B4CD7B00C919}"/>
                  </a:ext>
                </a:extLst>
              </p:cNvPr>
              <p:cNvSpPr/>
              <p:nvPr/>
            </p:nvSpPr>
            <p:spPr>
              <a:xfrm>
                <a:off x="1238956" y="3010569"/>
                <a:ext cx="908755" cy="266031"/>
              </a:xfrm>
              <a:custGeom>
                <a:avLst/>
                <a:gdLst>
                  <a:gd name="connsiteX0" fmla="*/ 0 w 908755"/>
                  <a:gd name="connsiteY0" fmla="*/ 356639 h 356639"/>
                  <a:gd name="connsiteX1" fmla="*/ 505177 w 908755"/>
                  <a:gd name="connsiteY1" fmla="*/ 1039 h 356639"/>
                  <a:gd name="connsiteX2" fmla="*/ 908755 w 908755"/>
                  <a:gd name="connsiteY2" fmla="*/ 269150 h 356639"/>
                  <a:gd name="connsiteX0" fmla="*/ 0 w 908755"/>
                  <a:gd name="connsiteY0" fmla="*/ 356639 h 356639"/>
                  <a:gd name="connsiteX1" fmla="*/ 505177 w 908755"/>
                  <a:gd name="connsiteY1" fmla="*/ 1039 h 356639"/>
                  <a:gd name="connsiteX2" fmla="*/ 908755 w 908755"/>
                  <a:gd name="connsiteY2" fmla="*/ 269150 h 356639"/>
                  <a:gd name="connsiteX0" fmla="*/ 0 w 908755"/>
                  <a:gd name="connsiteY0" fmla="*/ 87489 h 87489"/>
                  <a:gd name="connsiteX1" fmla="*/ 908755 w 908755"/>
                  <a:gd name="connsiteY1" fmla="*/ 0 h 87489"/>
                  <a:gd name="connsiteX0" fmla="*/ 0 w 908755"/>
                  <a:gd name="connsiteY0" fmla="*/ 195279 h 195279"/>
                  <a:gd name="connsiteX1" fmla="*/ 908755 w 908755"/>
                  <a:gd name="connsiteY1" fmla="*/ 107790 h 195279"/>
                  <a:gd name="connsiteX0" fmla="*/ 0 w 908755"/>
                  <a:gd name="connsiteY0" fmla="*/ 250993 h 250993"/>
                  <a:gd name="connsiteX1" fmla="*/ 908755 w 908755"/>
                  <a:gd name="connsiteY1" fmla="*/ 163504 h 250993"/>
                  <a:gd name="connsiteX0" fmla="*/ 0 w 908755"/>
                  <a:gd name="connsiteY0" fmla="*/ 267169 h 267169"/>
                  <a:gd name="connsiteX1" fmla="*/ 908755 w 908755"/>
                  <a:gd name="connsiteY1" fmla="*/ 179680 h 267169"/>
                  <a:gd name="connsiteX0" fmla="*/ 0 w 908755"/>
                  <a:gd name="connsiteY0" fmla="*/ 274469 h 274469"/>
                  <a:gd name="connsiteX1" fmla="*/ 908755 w 908755"/>
                  <a:gd name="connsiteY1" fmla="*/ 186980 h 274469"/>
                  <a:gd name="connsiteX0" fmla="*/ 0 w 908755"/>
                  <a:gd name="connsiteY0" fmla="*/ 266031 h 266031"/>
                  <a:gd name="connsiteX1" fmla="*/ 908755 w 908755"/>
                  <a:gd name="connsiteY1" fmla="*/ 178542 h 266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8755" h="266031">
                    <a:moveTo>
                      <a:pt x="0" y="266031"/>
                    </a:moveTo>
                    <a:cubicBezTo>
                      <a:pt x="449674" y="-110265"/>
                      <a:pt x="741302" y="-37829"/>
                      <a:pt x="908755" y="178542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01AC7F24-E325-4555-8357-4131F118DEA2}"/>
                  </a:ext>
                </a:extLst>
              </p:cNvPr>
              <p:cNvSpPr/>
              <p:nvPr/>
            </p:nvSpPr>
            <p:spPr>
              <a:xfrm flipH="1">
                <a:off x="2147711" y="3010569"/>
                <a:ext cx="908755" cy="266031"/>
              </a:xfrm>
              <a:custGeom>
                <a:avLst/>
                <a:gdLst>
                  <a:gd name="connsiteX0" fmla="*/ 0 w 908755"/>
                  <a:gd name="connsiteY0" fmla="*/ 356639 h 356639"/>
                  <a:gd name="connsiteX1" fmla="*/ 505177 w 908755"/>
                  <a:gd name="connsiteY1" fmla="*/ 1039 h 356639"/>
                  <a:gd name="connsiteX2" fmla="*/ 908755 w 908755"/>
                  <a:gd name="connsiteY2" fmla="*/ 269150 h 356639"/>
                  <a:gd name="connsiteX0" fmla="*/ 0 w 908755"/>
                  <a:gd name="connsiteY0" fmla="*/ 356639 h 356639"/>
                  <a:gd name="connsiteX1" fmla="*/ 505177 w 908755"/>
                  <a:gd name="connsiteY1" fmla="*/ 1039 h 356639"/>
                  <a:gd name="connsiteX2" fmla="*/ 908755 w 908755"/>
                  <a:gd name="connsiteY2" fmla="*/ 269150 h 356639"/>
                  <a:gd name="connsiteX0" fmla="*/ 0 w 908755"/>
                  <a:gd name="connsiteY0" fmla="*/ 87489 h 87489"/>
                  <a:gd name="connsiteX1" fmla="*/ 908755 w 908755"/>
                  <a:gd name="connsiteY1" fmla="*/ 0 h 87489"/>
                  <a:gd name="connsiteX0" fmla="*/ 0 w 908755"/>
                  <a:gd name="connsiteY0" fmla="*/ 195279 h 195279"/>
                  <a:gd name="connsiteX1" fmla="*/ 908755 w 908755"/>
                  <a:gd name="connsiteY1" fmla="*/ 107790 h 195279"/>
                  <a:gd name="connsiteX0" fmla="*/ 0 w 908755"/>
                  <a:gd name="connsiteY0" fmla="*/ 250993 h 250993"/>
                  <a:gd name="connsiteX1" fmla="*/ 908755 w 908755"/>
                  <a:gd name="connsiteY1" fmla="*/ 163504 h 250993"/>
                  <a:gd name="connsiteX0" fmla="*/ 0 w 908755"/>
                  <a:gd name="connsiteY0" fmla="*/ 267169 h 267169"/>
                  <a:gd name="connsiteX1" fmla="*/ 908755 w 908755"/>
                  <a:gd name="connsiteY1" fmla="*/ 179680 h 267169"/>
                  <a:gd name="connsiteX0" fmla="*/ 0 w 908755"/>
                  <a:gd name="connsiteY0" fmla="*/ 274469 h 274469"/>
                  <a:gd name="connsiteX1" fmla="*/ 908755 w 908755"/>
                  <a:gd name="connsiteY1" fmla="*/ 186980 h 274469"/>
                  <a:gd name="connsiteX0" fmla="*/ 0 w 908755"/>
                  <a:gd name="connsiteY0" fmla="*/ 266031 h 266031"/>
                  <a:gd name="connsiteX1" fmla="*/ 908755 w 908755"/>
                  <a:gd name="connsiteY1" fmla="*/ 178542 h 266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8755" h="266031">
                    <a:moveTo>
                      <a:pt x="0" y="266031"/>
                    </a:moveTo>
                    <a:cubicBezTo>
                      <a:pt x="449674" y="-110265"/>
                      <a:pt x="741302" y="-37829"/>
                      <a:pt x="908755" y="178542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 dirty="0"/>
              </a:p>
            </p:txBody>
          </p:sp>
        </p:grp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D0715882-915D-4173-BF36-DEC7F427CD46}"/>
              </a:ext>
            </a:extLst>
          </p:cNvPr>
          <p:cNvGrpSpPr/>
          <p:nvPr/>
        </p:nvGrpSpPr>
        <p:grpSpPr>
          <a:xfrm>
            <a:off x="997431" y="3780835"/>
            <a:ext cx="928255" cy="315191"/>
            <a:chOff x="1929887" y="2193380"/>
            <a:chExt cx="1237673" cy="420254"/>
          </a:xfrm>
        </p:grpSpPr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54ADB435-C0C7-474D-8CBA-4C4F629378BC}"/>
                </a:ext>
              </a:extLst>
            </p:cNvPr>
            <p:cNvSpPr/>
            <p:nvPr/>
          </p:nvSpPr>
          <p:spPr>
            <a:xfrm>
              <a:off x="1929887" y="2193380"/>
              <a:ext cx="1237673" cy="4202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91991CFA-048C-41E9-9434-4C81F0EF591E}"/>
                </a:ext>
              </a:extLst>
            </p:cNvPr>
            <p:cNvGrpSpPr/>
            <p:nvPr/>
          </p:nvGrpSpPr>
          <p:grpSpPr>
            <a:xfrm>
              <a:off x="1929887" y="2297302"/>
              <a:ext cx="1237673" cy="212409"/>
              <a:chOff x="1238956" y="3010569"/>
              <a:chExt cx="1817510" cy="266031"/>
            </a:xfrm>
          </p:grpSpPr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4EAB2C6C-9E62-485C-AF54-0BF69B1DD109}"/>
                  </a:ext>
                </a:extLst>
              </p:cNvPr>
              <p:cNvSpPr/>
              <p:nvPr/>
            </p:nvSpPr>
            <p:spPr>
              <a:xfrm>
                <a:off x="1238956" y="3010569"/>
                <a:ext cx="908755" cy="266031"/>
              </a:xfrm>
              <a:custGeom>
                <a:avLst/>
                <a:gdLst>
                  <a:gd name="connsiteX0" fmla="*/ 0 w 908755"/>
                  <a:gd name="connsiteY0" fmla="*/ 356639 h 356639"/>
                  <a:gd name="connsiteX1" fmla="*/ 505177 w 908755"/>
                  <a:gd name="connsiteY1" fmla="*/ 1039 h 356639"/>
                  <a:gd name="connsiteX2" fmla="*/ 908755 w 908755"/>
                  <a:gd name="connsiteY2" fmla="*/ 269150 h 356639"/>
                  <a:gd name="connsiteX0" fmla="*/ 0 w 908755"/>
                  <a:gd name="connsiteY0" fmla="*/ 356639 h 356639"/>
                  <a:gd name="connsiteX1" fmla="*/ 505177 w 908755"/>
                  <a:gd name="connsiteY1" fmla="*/ 1039 h 356639"/>
                  <a:gd name="connsiteX2" fmla="*/ 908755 w 908755"/>
                  <a:gd name="connsiteY2" fmla="*/ 269150 h 356639"/>
                  <a:gd name="connsiteX0" fmla="*/ 0 w 908755"/>
                  <a:gd name="connsiteY0" fmla="*/ 87489 h 87489"/>
                  <a:gd name="connsiteX1" fmla="*/ 908755 w 908755"/>
                  <a:gd name="connsiteY1" fmla="*/ 0 h 87489"/>
                  <a:gd name="connsiteX0" fmla="*/ 0 w 908755"/>
                  <a:gd name="connsiteY0" fmla="*/ 195279 h 195279"/>
                  <a:gd name="connsiteX1" fmla="*/ 908755 w 908755"/>
                  <a:gd name="connsiteY1" fmla="*/ 107790 h 195279"/>
                  <a:gd name="connsiteX0" fmla="*/ 0 w 908755"/>
                  <a:gd name="connsiteY0" fmla="*/ 250993 h 250993"/>
                  <a:gd name="connsiteX1" fmla="*/ 908755 w 908755"/>
                  <a:gd name="connsiteY1" fmla="*/ 163504 h 250993"/>
                  <a:gd name="connsiteX0" fmla="*/ 0 w 908755"/>
                  <a:gd name="connsiteY0" fmla="*/ 267169 h 267169"/>
                  <a:gd name="connsiteX1" fmla="*/ 908755 w 908755"/>
                  <a:gd name="connsiteY1" fmla="*/ 179680 h 267169"/>
                  <a:gd name="connsiteX0" fmla="*/ 0 w 908755"/>
                  <a:gd name="connsiteY0" fmla="*/ 274469 h 274469"/>
                  <a:gd name="connsiteX1" fmla="*/ 908755 w 908755"/>
                  <a:gd name="connsiteY1" fmla="*/ 186980 h 274469"/>
                  <a:gd name="connsiteX0" fmla="*/ 0 w 908755"/>
                  <a:gd name="connsiteY0" fmla="*/ 266031 h 266031"/>
                  <a:gd name="connsiteX1" fmla="*/ 908755 w 908755"/>
                  <a:gd name="connsiteY1" fmla="*/ 178542 h 266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8755" h="266031">
                    <a:moveTo>
                      <a:pt x="0" y="266031"/>
                    </a:moveTo>
                    <a:cubicBezTo>
                      <a:pt x="449674" y="-110265"/>
                      <a:pt x="741302" y="-37829"/>
                      <a:pt x="908755" y="178542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088E77B4-9BB1-4ACD-B3BA-428893FC4E4C}"/>
                  </a:ext>
                </a:extLst>
              </p:cNvPr>
              <p:cNvSpPr/>
              <p:nvPr/>
            </p:nvSpPr>
            <p:spPr>
              <a:xfrm flipH="1">
                <a:off x="2147711" y="3010569"/>
                <a:ext cx="908755" cy="266031"/>
              </a:xfrm>
              <a:custGeom>
                <a:avLst/>
                <a:gdLst>
                  <a:gd name="connsiteX0" fmla="*/ 0 w 908755"/>
                  <a:gd name="connsiteY0" fmla="*/ 356639 h 356639"/>
                  <a:gd name="connsiteX1" fmla="*/ 505177 w 908755"/>
                  <a:gd name="connsiteY1" fmla="*/ 1039 h 356639"/>
                  <a:gd name="connsiteX2" fmla="*/ 908755 w 908755"/>
                  <a:gd name="connsiteY2" fmla="*/ 269150 h 356639"/>
                  <a:gd name="connsiteX0" fmla="*/ 0 w 908755"/>
                  <a:gd name="connsiteY0" fmla="*/ 356639 h 356639"/>
                  <a:gd name="connsiteX1" fmla="*/ 505177 w 908755"/>
                  <a:gd name="connsiteY1" fmla="*/ 1039 h 356639"/>
                  <a:gd name="connsiteX2" fmla="*/ 908755 w 908755"/>
                  <a:gd name="connsiteY2" fmla="*/ 269150 h 356639"/>
                  <a:gd name="connsiteX0" fmla="*/ 0 w 908755"/>
                  <a:gd name="connsiteY0" fmla="*/ 87489 h 87489"/>
                  <a:gd name="connsiteX1" fmla="*/ 908755 w 908755"/>
                  <a:gd name="connsiteY1" fmla="*/ 0 h 87489"/>
                  <a:gd name="connsiteX0" fmla="*/ 0 w 908755"/>
                  <a:gd name="connsiteY0" fmla="*/ 195279 h 195279"/>
                  <a:gd name="connsiteX1" fmla="*/ 908755 w 908755"/>
                  <a:gd name="connsiteY1" fmla="*/ 107790 h 195279"/>
                  <a:gd name="connsiteX0" fmla="*/ 0 w 908755"/>
                  <a:gd name="connsiteY0" fmla="*/ 250993 h 250993"/>
                  <a:gd name="connsiteX1" fmla="*/ 908755 w 908755"/>
                  <a:gd name="connsiteY1" fmla="*/ 163504 h 250993"/>
                  <a:gd name="connsiteX0" fmla="*/ 0 w 908755"/>
                  <a:gd name="connsiteY0" fmla="*/ 267169 h 267169"/>
                  <a:gd name="connsiteX1" fmla="*/ 908755 w 908755"/>
                  <a:gd name="connsiteY1" fmla="*/ 179680 h 267169"/>
                  <a:gd name="connsiteX0" fmla="*/ 0 w 908755"/>
                  <a:gd name="connsiteY0" fmla="*/ 274469 h 274469"/>
                  <a:gd name="connsiteX1" fmla="*/ 908755 w 908755"/>
                  <a:gd name="connsiteY1" fmla="*/ 186980 h 274469"/>
                  <a:gd name="connsiteX0" fmla="*/ 0 w 908755"/>
                  <a:gd name="connsiteY0" fmla="*/ 266031 h 266031"/>
                  <a:gd name="connsiteX1" fmla="*/ 908755 w 908755"/>
                  <a:gd name="connsiteY1" fmla="*/ 178542 h 266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8755" h="266031">
                    <a:moveTo>
                      <a:pt x="0" y="266031"/>
                    </a:moveTo>
                    <a:cubicBezTo>
                      <a:pt x="449674" y="-110265"/>
                      <a:pt x="741302" y="-37829"/>
                      <a:pt x="908755" y="178542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 dirty="0"/>
              </a:p>
            </p:txBody>
          </p:sp>
        </p:grpSp>
      </p:grp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CDE70E96-142A-4364-968F-F17EBA407B4F}"/>
              </a:ext>
            </a:extLst>
          </p:cNvPr>
          <p:cNvSpPr/>
          <p:nvPr/>
        </p:nvSpPr>
        <p:spPr>
          <a:xfrm>
            <a:off x="612582" y="1847692"/>
            <a:ext cx="1686982" cy="10691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AD761B05-CCF8-4C05-90B9-8FC53163B53A}"/>
              </a:ext>
            </a:extLst>
          </p:cNvPr>
          <p:cNvCxnSpPr>
            <a:cxnSpLocks/>
            <a:stCxn id="11" idx="1"/>
          </p:cNvCxnSpPr>
          <p:nvPr/>
        </p:nvCxnSpPr>
        <p:spPr>
          <a:xfrm>
            <a:off x="1461557" y="1795301"/>
            <a:ext cx="0" cy="290509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AB9678CA-9CDB-4578-945A-914972AD85F4}"/>
              </a:ext>
            </a:extLst>
          </p:cNvPr>
          <p:cNvSpPr/>
          <p:nvPr/>
        </p:nvSpPr>
        <p:spPr>
          <a:xfrm>
            <a:off x="1232765" y="4446392"/>
            <a:ext cx="452967" cy="935567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8700767F-B19B-4FCB-B584-951160E9EB3D}"/>
              </a:ext>
            </a:extLst>
          </p:cNvPr>
          <p:cNvSpPr/>
          <p:nvPr/>
        </p:nvSpPr>
        <p:spPr>
          <a:xfrm>
            <a:off x="1318682" y="5239084"/>
            <a:ext cx="2857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CE9C3EA-D0A7-4531-A114-CAEE9238B600}"/>
              </a:ext>
            </a:extLst>
          </p:cNvPr>
          <p:cNvSpPr txBox="1"/>
          <p:nvPr/>
        </p:nvSpPr>
        <p:spPr>
          <a:xfrm>
            <a:off x="535436" y="1599861"/>
            <a:ext cx="3866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350" dirty="0">
                <a:latin typeface="Arial" panose="020B0604020202020204" pitchFamily="34" charset="0"/>
                <a:cs typeface="Arial" panose="020B0604020202020204" pitchFamily="34" charset="0"/>
              </a:rPr>
              <a:t>F0</a:t>
            </a:r>
            <a:endParaRPr lang="ja-JP" alt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1A991FE-6B5D-4B24-8645-FBD7823FF8F2}"/>
              </a:ext>
            </a:extLst>
          </p:cNvPr>
          <p:cNvSpPr txBox="1"/>
          <p:nvPr/>
        </p:nvSpPr>
        <p:spPr>
          <a:xfrm>
            <a:off x="542557" y="2129610"/>
            <a:ext cx="3866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350" dirty="0">
                <a:latin typeface="Arial" panose="020B0604020202020204" pitchFamily="34" charset="0"/>
                <a:cs typeface="Arial" panose="020B0604020202020204" pitchFamily="34" charset="0"/>
              </a:rPr>
              <a:t>F1</a:t>
            </a:r>
            <a:endParaRPr lang="ja-JP" alt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9E6E129-B17F-46BA-9FF8-D8FF09E8E8E9}"/>
              </a:ext>
            </a:extLst>
          </p:cNvPr>
          <p:cNvSpPr txBox="1"/>
          <p:nvPr/>
        </p:nvSpPr>
        <p:spPr>
          <a:xfrm>
            <a:off x="543863" y="2664588"/>
            <a:ext cx="3866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350" dirty="0">
                <a:latin typeface="Arial" panose="020B0604020202020204" pitchFamily="34" charset="0"/>
                <a:cs typeface="Arial" panose="020B0604020202020204" pitchFamily="34" charset="0"/>
              </a:rPr>
              <a:t>F2</a:t>
            </a:r>
            <a:endParaRPr lang="ja-JP" alt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5CC5304-CDEE-41EA-899A-4E1080835F07}"/>
              </a:ext>
            </a:extLst>
          </p:cNvPr>
          <p:cNvSpPr txBox="1"/>
          <p:nvPr/>
        </p:nvSpPr>
        <p:spPr>
          <a:xfrm>
            <a:off x="545980" y="3232259"/>
            <a:ext cx="3866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350" dirty="0">
                <a:latin typeface="Arial" panose="020B0604020202020204" pitchFamily="34" charset="0"/>
                <a:cs typeface="Arial" panose="020B0604020202020204" pitchFamily="34" charset="0"/>
              </a:rPr>
              <a:t>F3</a:t>
            </a:r>
            <a:endParaRPr lang="ja-JP" alt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95D062E-A1B3-47E1-A7AD-CB2C2BB6A851}"/>
              </a:ext>
            </a:extLst>
          </p:cNvPr>
          <p:cNvSpPr txBox="1"/>
          <p:nvPr/>
        </p:nvSpPr>
        <p:spPr>
          <a:xfrm>
            <a:off x="1880646" y="3659880"/>
            <a:ext cx="4058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350" dirty="0">
                <a:latin typeface="Arial" panose="020B0604020202020204" pitchFamily="34" charset="0"/>
                <a:cs typeface="Arial" panose="020B0604020202020204" pitchFamily="34" charset="0"/>
              </a:rPr>
              <a:t>BF</a:t>
            </a:r>
            <a:endParaRPr lang="ja-JP" alt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DC26D55-4E80-4F6A-BB2D-25BD1807D2D7}"/>
              </a:ext>
            </a:extLst>
          </p:cNvPr>
          <p:cNvSpPr txBox="1"/>
          <p:nvPr/>
        </p:nvSpPr>
        <p:spPr>
          <a:xfrm>
            <a:off x="84004" y="4649227"/>
            <a:ext cx="12330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1350" dirty="0">
                <a:latin typeface="Arial" panose="020B0604020202020204" pitchFamily="34" charset="0"/>
                <a:cs typeface="Arial" panose="020B0604020202020204" pitchFamily="34" charset="0"/>
              </a:rPr>
              <a:t>Cryo-Payload</a:t>
            </a:r>
            <a:endParaRPr lang="ja-JP" alt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81B12C07-5113-4EFB-ABCC-CC94D2FD3884}"/>
              </a:ext>
            </a:extLst>
          </p:cNvPr>
          <p:cNvSpPr txBox="1"/>
          <p:nvPr/>
        </p:nvSpPr>
        <p:spPr>
          <a:xfrm>
            <a:off x="578190" y="5216081"/>
            <a:ext cx="6367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1350" dirty="0">
                <a:latin typeface="Arial" panose="020B0604020202020204" pitchFamily="34" charset="0"/>
                <a:cs typeface="Arial" panose="020B0604020202020204" pitchFamily="34" charset="0"/>
              </a:rPr>
              <a:t>Mirror</a:t>
            </a:r>
            <a:endParaRPr lang="ja-JP" alt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268C5A90-9991-4367-9D6C-2E051E2D9EB3}"/>
                  </a:ext>
                </a:extLst>
              </p:cNvPr>
              <p:cNvSpPr txBox="1"/>
              <p:nvPr/>
            </p:nvSpPr>
            <p:spPr>
              <a:xfrm>
                <a:off x="2462267" y="1629980"/>
                <a:ext cx="50821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1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ja-JP" sz="21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ja-JP" sz="21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268C5A90-9991-4367-9D6C-2E051E2D9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267" y="1629980"/>
                <a:ext cx="508216" cy="415498"/>
              </a:xfrm>
              <a:prstGeom prst="rect">
                <a:avLst/>
              </a:prstGeom>
              <a:blipFill>
                <a:blip r:embed="rId2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4170D3FB-7780-4049-8949-3F7FD24A7A9F}"/>
              </a:ext>
            </a:extLst>
          </p:cNvPr>
          <p:cNvCxnSpPr/>
          <p:nvPr/>
        </p:nvCxnSpPr>
        <p:spPr>
          <a:xfrm>
            <a:off x="1306227" y="1795301"/>
            <a:ext cx="1224169" cy="0"/>
          </a:xfrm>
          <a:prstGeom prst="line">
            <a:avLst/>
          </a:prstGeom>
          <a:ln w="2222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876E7DF8-150E-4DC2-8FD7-4F5FE8FCCC66}"/>
                  </a:ext>
                </a:extLst>
              </p:cNvPr>
              <p:cNvSpPr txBox="1"/>
              <p:nvPr/>
            </p:nvSpPr>
            <p:spPr>
              <a:xfrm>
                <a:off x="2450621" y="2082083"/>
                <a:ext cx="501997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1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ja-JP" sz="21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ja-JP" sz="21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876E7DF8-150E-4DC2-8FD7-4F5FE8FCC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621" y="2082083"/>
                <a:ext cx="501997" cy="415498"/>
              </a:xfrm>
              <a:prstGeom prst="rect">
                <a:avLst/>
              </a:prstGeom>
              <a:blipFill>
                <a:blip r:embed="rId3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1B4A8B74-8F00-4A6E-BA2A-55E3F7E19461}"/>
              </a:ext>
            </a:extLst>
          </p:cNvPr>
          <p:cNvCxnSpPr/>
          <p:nvPr/>
        </p:nvCxnSpPr>
        <p:spPr>
          <a:xfrm>
            <a:off x="1306227" y="2244709"/>
            <a:ext cx="1224169" cy="0"/>
          </a:xfrm>
          <a:prstGeom prst="line">
            <a:avLst/>
          </a:prstGeom>
          <a:ln w="2222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E73D919B-0C07-4BE0-BF26-478AB390E5E9}"/>
                  </a:ext>
                </a:extLst>
              </p:cNvPr>
              <p:cNvSpPr txBox="1"/>
              <p:nvPr/>
            </p:nvSpPr>
            <p:spPr>
              <a:xfrm>
                <a:off x="2440295" y="2644127"/>
                <a:ext cx="50821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1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ja-JP" sz="21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ja-JP" sz="21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E73D919B-0C07-4BE0-BF26-478AB390E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295" y="2644127"/>
                <a:ext cx="508216" cy="415498"/>
              </a:xfrm>
              <a:prstGeom prst="rect">
                <a:avLst/>
              </a:prstGeom>
              <a:blipFill>
                <a:blip r:embed="rId4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A294B5E5-593F-4C7D-BA1E-48546F71809F}"/>
              </a:ext>
            </a:extLst>
          </p:cNvPr>
          <p:cNvCxnSpPr/>
          <p:nvPr/>
        </p:nvCxnSpPr>
        <p:spPr>
          <a:xfrm>
            <a:off x="1306227" y="2816564"/>
            <a:ext cx="1224169" cy="0"/>
          </a:xfrm>
          <a:prstGeom prst="line">
            <a:avLst/>
          </a:prstGeom>
          <a:ln w="2222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9C714E95-3E4C-4AAD-8646-C49D8940E5C0}"/>
                  </a:ext>
                </a:extLst>
              </p:cNvPr>
              <p:cNvSpPr txBox="1"/>
              <p:nvPr/>
            </p:nvSpPr>
            <p:spPr>
              <a:xfrm>
                <a:off x="2440295" y="3225020"/>
                <a:ext cx="50821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1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ja-JP" sz="21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ja-JP" sz="21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9C714E95-3E4C-4AAD-8646-C49D8940E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295" y="3225020"/>
                <a:ext cx="508216" cy="415498"/>
              </a:xfrm>
              <a:prstGeom prst="rect">
                <a:avLst/>
              </a:prstGeom>
              <a:blipFill>
                <a:blip r:embed="rId5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959764A2-5636-49D2-BE96-B121A231E03C}"/>
              </a:ext>
            </a:extLst>
          </p:cNvPr>
          <p:cNvCxnSpPr/>
          <p:nvPr/>
        </p:nvCxnSpPr>
        <p:spPr>
          <a:xfrm>
            <a:off x="1306227" y="3397313"/>
            <a:ext cx="1224169" cy="0"/>
          </a:xfrm>
          <a:prstGeom prst="line">
            <a:avLst/>
          </a:prstGeom>
          <a:ln w="2222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4C0037FE-EB92-40D0-995B-7CBD9006105D}"/>
                  </a:ext>
                </a:extLst>
              </p:cNvPr>
              <p:cNvSpPr txBox="1"/>
              <p:nvPr/>
            </p:nvSpPr>
            <p:spPr>
              <a:xfrm>
                <a:off x="2443070" y="3789727"/>
                <a:ext cx="516680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1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ja-JP" sz="21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ja-JP" sz="21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ja-JP" alt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4C0037FE-EB92-40D0-995B-7CBD90061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070" y="3789727"/>
                <a:ext cx="516680" cy="415498"/>
              </a:xfrm>
              <a:prstGeom prst="rect">
                <a:avLst/>
              </a:prstGeom>
              <a:blipFill>
                <a:blip r:embed="rId6"/>
                <a:stretch>
                  <a:fillRect b="-44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5FF9B822-2C47-4F18-BD83-5D8AA6DA8649}"/>
              </a:ext>
            </a:extLst>
          </p:cNvPr>
          <p:cNvCxnSpPr/>
          <p:nvPr/>
        </p:nvCxnSpPr>
        <p:spPr>
          <a:xfrm>
            <a:off x="1306227" y="3973876"/>
            <a:ext cx="1224169" cy="0"/>
          </a:xfrm>
          <a:prstGeom prst="line">
            <a:avLst/>
          </a:prstGeom>
          <a:ln w="2222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E08CEB10-FAC5-4C49-BE90-58F8B92F95E4}"/>
              </a:ext>
            </a:extLst>
          </p:cNvPr>
          <p:cNvCxnSpPr/>
          <p:nvPr/>
        </p:nvCxnSpPr>
        <p:spPr>
          <a:xfrm>
            <a:off x="1306227" y="2389395"/>
            <a:ext cx="1224169" cy="0"/>
          </a:xfrm>
          <a:prstGeom prst="line">
            <a:avLst/>
          </a:prstGeom>
          <a:ln w="2222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DDAE66F3-583F-4E69-80D9-E880C2F50082}"/>
              </a:ext>
            </a:extLst>
          </p:cNvPr>
          <p:cNvCxnSpPr/>
          <p:nvPr/>
        </p:nvCxnSpPr>
        <p:spPr>
          <a:xfrm>
            <a:off x="1313601" y="1959934"/>
            <a:ext cx="1224169" cy="0"/>
          </a:xfrm>
          <a:prstGeom prst="line">
            <a:avLst/>
          </a:prstGeom>
          <a:ln w="2222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2A935F6A-1458-4091-A594-2A1E7DACE72A}"/>
              </a:ext>
            </a:extLst>
          </p:cNvPr>
          <p:cNvCxnSpPr/>
          <p:nvPr/>
        </p:nvCxnSpPr>
        <p:spPr>
          <a:xfrm>
            <a:off x="1306227" y="2960684"/>
            <a:ext cx="1224169" cy="0"/>
          </a:xfrm>
          <a:prstGeom prst="line">
            <a:avLst/>
          </a:prstGeom>
          <a:ln w="2222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A7636484-8C39-4B71-86F8-C4BC444624CA}"/>
              </a:ext>
            </a:extLst>
          </p:cNvPr>
          <p:cNvCxnSpPr/>
          <p:nvPr/>
        </p:nvCxnSpPr>
        <p:spPr>
          <a:xfrm>
            <a:off x="1306227" y="3529064"/>
            <a:ext cx="1224169" cy="0"/>
          </a:xfrm>
          <a:prstGeom prst="line">
            <a:avLst/>
          </a:prstGeom>
          <a:ln w="2222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CA2C7738-BADC-4215-B3B6-B77F7370C8FF}"/>
              </a:ext>
            </a:extLst>
          </p:cNvPr>
          <p:cNvCxnSpPr/>
          <p:nvPr/>
        </p:nvCxnSpPr>
        <p:spPr>
          <a:xfrm>
            <a:off x="1306226" y="4096025"/>
            <a:ext cx="1224169" cy="0"/>
          </a:xfrm>
          <a:prstGeom prst="line">
            <a:avLst/>
          </a:prstGeom>
          <a:ln w="2222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B83B1224-252F-4662-BD4F-897624C1236C}"/>
                  </a:ext>
                </a:extLst>
              </p:cNvPr>
              <p:cNvSpPr txBox="1"/>
              <p:nvPr/>
            </p:nvSpPr>
            <p:spPr>
              <a:xfrm>
                <a:off x="2172915" y="4515831"/>
                <a:ext cx="481927" cy="44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1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ja-JP" sz="21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𝑙</m:t>
                          </m:r>
                        </m:e>
                        <m:sub>
                          <m:r>
                            <a:rPr lang="en-US" altLang="ja-JP" sz="21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ja-JP" alt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B83B1224-252F-4662-BD4F-897624C12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915" y="4515831"/>
                <a:ext cx="481927" cy="440377"/>
              </a:xfrm>
              <a:prstGeom prst="rect">
                <a:avLst/>
              </a:prstGeom>
              <a:blipFill>
                <a:blip r:embed="rId7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30FF6809-D166-480F-B2E1-2EEEC00A7064}"/>
              </a:ext>
            </a:extLst>
          </p:cNvPr>
          <p:cNvCxnSpPr/>
          <p:nvPr/>
        </p:nvCxnSpPr>
        <p:spPr>
          <a:xfrm>
            <a:off x="1230027" y="5369900"/>
            <a:ext cx="1224169" cy="0"/>
          </a:xfrm>
          <a:prstGeom prst="line">
            <a:avLst/>
          </a:prstGeom>
          <a:ln w="2222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>
            <a:extLst>
              <a:ext uri="{FF2B5EF4-FFF2-40B4-BE49-F238E27FC236}">
                <a16:creationId xmlns:a16="http://schemas.microsoft.com/office/drawing/2014/main" id="{0164E09F-0014-4BC5-896C-56D45EE39198}"/>
              </a:ext>
            </a:extLst>
          </p:cNvPr>
          <p:cNvCxnSpPr/>
          <p:nvPr/>
        </p:nvCxnSpPr>
        <p:spPr>
          <a:xfrm>
            <a:off x="2234482" y="3985935"/>
            <a:ext cx="0" cy="1368646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1AB25932-4BAC-4885-A8C3-964EBBE8868D}"/>
                  </a:ext>
                </a:extLst>
              </p:cNvPr>
              <p:cNvSpPr txBox="1"/>
              <p:nvPr/>
            </p:nvSpPr>
            <p:spPr>
              <a:xfrm>
                <a:off x="3077248" y="1323742"/>
                <a:ext cx="6019128" cy="4633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altLang="ja-JP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GAS filters are specified by a subscript </a:t>
                </a:r>
                <a14:m>
                  <m:oMath xmlns:m="http://schemas.openxmlformats.org/officeDocument/2006/math">
                    <m:r>
                      <a:rPr lang="en-US" altLang="ja-JP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ja-JP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={0,1,2,3, </m:t>
                    </m:r>
                    <m:r>
                      <a:rPr lang="en-US" altLang="ja-JP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altLang="ja-JP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endParaRPr lang="en-US" altLang="ja-JP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{</m:t>
                    </m:r>
                    <m:sSub>
                      <m:sSubPr>
                        <m:ctrlPr>
                          <a:rPr lang="en-US" altLang="ja-JP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altLang="ja-JP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ja-JP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altLang="ja-JP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altLang="ja-JP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ja-JP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…</m:t>
                    </m:r>
                    <m:sSub>
                      <m:sSubPr>
                        <m:ctrlPr>
                          <a:rPr lang="en-US" altLang="ja-JP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altLang="ja-JP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  <m:r>
                      <a:rPr lang="en-US" altLang="ja-JP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r>
                  <a:rPr lang="ja-JP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ja-JP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are the deviation of the keystone position with respect to the GASF body from the nominal ones. These are measured by the keystone LVDTs.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altLang="ja-JP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GAS filters have fishing rods (FR) to move the key stones 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altLang="ja-JP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Each FR has moving range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>
                          <a:rPr lang="en-US" altLang="ja-JP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altLang="ja-JP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ja-JP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around the nominal positions.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altLang="ja-JP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F0 has a larger adjustment range because we can access it in air.</a:t>
                </a:r>
              </a:p>
              <a:p>
                <a:pPr marL="557213" lvl="1" indent="-214313">
                  <a:buFont typeface="Arial" panose="020B0604020202020204" pitchFamily="34" charset="0"/>
                  <a:buChar char="•"/>
                </a:pPr>
                <a:r>
                  <a:rPr lang="en-US" altLang="ja-JP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We can add/remove ballast masses to change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altLang="ja-JP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larger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altLang="ja-JP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57213" lvl="1" indent="-214313">
                  <a:buFont typeface="Arial" panose="020B0604020202020204" pitchFamily="34" charset="0"/>
                  <a:buChar char="•"/>
                </a:pPr>
                <a:r>
                  <a:rPr lang="en-US" altLang="ja-JP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If necessary, we could also use the jacks to support the IP legs to further change the height of F0.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altLang="ja-JP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BF has LVDTs to measure the relative position of its body to the ground.</a:t>
                </a:r>
              </a:p>
              <a:p>
                <a:pPr marL="557213" lvl="1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altLang="ja-JP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ja-JP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reading of the BF LVDT.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altLang="ja-JP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ja-JP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has a range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>
                          <a:rPr lang="en-US" altLang="ja-JP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altLang="ja-JP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𝑙𝑣𝑑𝑡</m:t>
                        </m:r>
                      </m:sub>
                    </m:sSub>
                  </m:oMath>
                </a14:m>
                <a:r>
                  <a:rPr lang="en-US" altLang="ja-JP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57213" lvl="1" indent="-214313">
                  <a:buFont typeface="Arial" panose="020B0604020202020204" pitchFamily="34" charset="0"/>
                  <a:buChar char="•"/>
                </a:pPr>
                <a:r>
                  <a:rPr lang="en-US" altLang="ja-JP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Position of the secondary coils can be adjusted by opening the side doors of the cross-tube.	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altLang="ja-JP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ja-JP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length of the cryo-payload from the nominal value.</a:t>
                </a:r>
              </a:p>
              <a:p>
                <a:pPr marL="557213" lvl="1" indent="-214313">
                  <a:buFont typeface="Arial" panose="020B0604020202020204" pitchFamily="34" charset="0"/>
                  <a:buChar char="•"/>
                </a:pPr>
                <a:r>
                  <a:rPr lang="en-US" altLang="ja-JP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This quantity cannot be measured directly.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ja-JP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ja-JP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ja-JP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deviation of the height of the mirror from the nominal height measured from the ground.</a:t>
                </a:r>
              </a:p>
              <a:p>
                <a:pPr marL="557213" lvl="1" indent="-214313">
                  <a:buFont typeface="Arial" panose="020B0604020202020204" pitchFamily="34" charset="0"/>
                  <a:buChar char="•"/>
                </a:pPr>
                <a:r>
                  <a:rPr lang="en-US" altLang="ja-JP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This should be measured by a surveying instrument from outside of the cryostat with respect to the beam height.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altLang="ja-JP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following relations should hold:</a:t>
                </a:r>
              </a:p>
            </p:txBody>
          </p:sp>
        </mc:Choice>
        <mc:Fallback xmlns="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1AB25932-4BAC-4885-A8C3-964EBBE88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248" y="1323742"/>
                <a:ext cx="6019128" cy="4633256"/>
              </a:xfrm>
              <a:prstGeom prst="rect">
                <a:avLst/>
              </a:prstGeom>
              <a:blipFill>
                <a:blip r:embed="rId8"/>
                <a:stretch>
                  <a:fillRect l="-203" t="-263" r="-507" b="-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84FBA9B3-B71C-4094-A2F0-6DB98FC38443}"/>
                  </a:ext>
                </a:extLst>
              </p:cNvPr>
              <p:cNvSpPr txBox="1"/>
              <p:nvPr/>
            </p:nvSpPr>
            <p:spPr>
              <a:xfrm>
                <a:off x="2403747" y="5131842"/>
                <a:ext cx="607923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1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ja-JP" sz="21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altLang="ja-JP" sz="21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ja-JP" alt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84FBA9B3-B71C-4094-A2F0-6DB98FC38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747" y="5131842"/>
                <a:ext cx="607923" cy="4154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092395C5-F3D8-48C7-B6C7-2399A06ADF81}"/>
                  </a:ext>
                </a:extLst>
              </p:cNvPr>
              <p:cNvSpPr txBox="1"/>
              <p:nvPr/>
            </p:nvSpPr>
            <p:spPr>
              <a:xfrm>
                <a:off x="4572000" y="5845140"/>
                <a:ext cx="2476768" cy="2237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3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3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ja-JP" sz="13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r>
                      <a:rPr lang="en-US" altLang="ja-JP" sz="135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ja-JP" sz="13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3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altLang="ja-JP" sz="13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ja-JP" sz="135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altLang="ja-JP" sz="13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3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altLang="ja-JP" sz="13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ja-JP" sz="135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altLang="ja-JP" sz="13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3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altLang="ja-JP" sz="13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ja-JP" sz="135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altLang="ja-JP" sz="13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3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altLang="ja-JP" sz="13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altLang="ja-JP" sz="135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altLang="ja-JP" sz="13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3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altLang="ja-JP" sz="13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  <m:r>
                      <a:rPr lang="en-US" altLang="ja-JP" sz="135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altLang="ja-JP" sz="13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3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altLang="ja-JP" sz="13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ja-JP" altLang="en-US" sz="13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092395C5-F3D8-48C7-B6C7-2399A06AD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845140"/>
                <a:ext cx="2476768" cy="223716"/>
              </a:xfrm>
              <a:prstGeom prst="rect">
                <a:avLst/>
              </a:prstGeom>
              <a:blipFill>
                <a:blip r:embed="rId10"/>
                <a:stretch>
                  <a:fillRect l="-2463" b="-189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25D10A8B-88A9-42EF-8FF0-59FA00BBCF74}"/>
                  </a:ext>
                </a:extLst>
              </p:cNvPr>
              <p:cNvSpPr txBox="1"/>
              <p:nvPr/>
            </p:nvSpPr>
            <p:spPr>
              <a:xfrm>
                <a:off x="4572000" y="6156357"/>
                <a:ext cx="2095958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35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ja-JP" sz="135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ja-JP" sz="135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b>
                      </m:sSub>
                      <m:r>
                        <a:rPr lang="en-US" altLang="ja-JP" sz="135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135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ja-JP" sz="135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ja-JP" sz="135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135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135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ja-JP" sz="135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ja-JP" sz="135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135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135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ja-JP" sz="135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ja-JP" sz="135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135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135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ja-JP" sz="135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ja-JP" sz="135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altLang="ja-JP" sz="135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sz="135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ja-JP" sz="135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ja-JP" sz="135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ja-JP" altLang="en-US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25D10A8B-88A9-42EF-8FF0-59FA00BBC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6156357"/>
                <a:ext cx="2095958" cy="207749"/>
              </a:xfrm>
              <a:prstGeom prst="rect">
                <a:avLst/>
              </a:prstGeom>
              <a:blipFill>
                <a:blip r:embed="rId11"/>
                <a:stretch>
                  <a:fillRect l="-1163" b="-176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直線矢印コネクタ 72">
            <a:extLst>
              <a:ext uri="{FF2B5EF4-FFF2-40B4-BE49-F238E27FC236}">
                <a16:creationId xmlns:a16="http://schemas.microsoft.com/office/drawing/2014/main" id="{7FC5018E-A75A-4F81-9759-395DAA2937FC}"/>
              </a:ext>
            </a:extLst>
          </p:cNvPr>
          <p:cNvCxnSpPr>
            <a:cxnSpLocks/>
          </p:cNvCxnSpPr>
          <p:nvPr/>
        </p:nvCxnSpPr>
        <p:spPr>
          <a:xfrm flipV="1">
            <a:off x="2927106" y="1795301"/>
            <a:ext cx="0" cy="734406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B4EB8476-DBEB-494C-979D-264686B51E62}"/>
              </a:ext>
            </a:extLst>
          </p:cNvPr>
          <p:cNvSpPr txBox="1"/>
          <p:nvPr/>
        </p:nvSpPr>
        <p:spPr>
          <a:xfrm>
            <a:off x="2808421" y="1570292"/>
            <a:ext cx="2856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135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ja-JP" alt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20E6C887-F2BF-4429-9C7F-13177126F1CE}"/>
              </a:ext>
            </a:extLst>
          </p:cNvPr>
          <p:cNvSpPr txBox="1"/>
          <p:nvPr/>
        </p:nvSpPr>
        <p:spPr>
          <a:xfrm>
            <a:off x="2830061" y="2432929"/>
            <a:ext cx="2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135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ja-JP" alt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8C0DD56-CCE3-4699-ACAE-CFD752E51C51}"/>
              </a:ext>
            </a:extLst>
          </p:cNvPr>
          <p:cNvSpPr/>
          <p:nvPr/>
        </p:nvSpPr>
        <p:spPr>
          <a:xfrm>
            <a:off x="612582" y="1954609"/>
            <a:ext cx="134172" cy="1274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1D48F010-80B2-41E8-BD1B-1D08DA20792E}"/>
              </a:ext>
            </a:extLst>
          </p:cNvPr>
          <p:cNvSpPr/>
          <p:nvPr/>
        </p:nvSpPr>
        <p:spPr>
          <a:xfrm>
            <a:off x="2167396" y="1959934"/>
            <a:ext cx="134172" cy="1274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66788D4-E2FE-455B-B68D-43F69F41E83F}"/>
              </a:ext>
            </a:extLst>
          </p:cNvPr>
          <p:cNvSpPr txBox="1"/>
          <p:nvPr/>
        </p:nvSpPr>
        <p:spPr>
          <a:xfrm>
            <a:off x="103887" y="1877838"/>
            <a:ext cx="5405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1350" dirty="0">
                <a:latin typeface="Arial" panose="020B0604020202020204" pitchFamily="34" charset="0"/>
                <a:cs typeface="Arial" panose="020B0604020202020204" pitchFamily="34" charset="0"/>
              </a:rPr>
              <a:t>Jack</a:t>
            </a:r>
            <a:endParaRPr lang="ja-JP" alt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96F3C49F-5790-4BE3-949B-3F9609490D99}"/>
              </a:ext>
            </a:extLst>
          </p:cNvPr>
          <p:cNvSpPr/>
          <p:nvPr/>
        </p:nvSpPr>
        <p:spPr>
          <a:xfrm>
            <a:off x="904032" y="3928588"/>
            <a:ext cx="93398" cy="3428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53C765A-50E8-40D9-9BFE-A77BA5E86B96}"/>
              </a:ext>
            </a:extLst>
          </p:cNvPr>
          <p:cNvSpPr/>
          <p:nvPr/>
        </p:nvSpPr>
        <p:spPr>
          <a:xfrm>
            <a:off x="814388" y="3917950"/>
            <a:ext cx="93398" cy="5556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0B977D85-FDAD-4A31-95ED-A4402E0993F9}"/>
              </a:ext>
            </a:extLst>
          </p:cNvPr>
          <p:cNvSpPr/>
          <p:nvPr/>
        </p:nvSpPr>
        <p:spPr>
          <a:xfrm>
            <a:off x="797023" y="3776764"/>
            <a:ext cx="128126" cy="5556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E940CDCE-F415-4B26-B8D7-710E6214E791}"/>
              </a:ext>
            </a:extLst>
          </p:cNvPr>
          <p:cNvSpPr/>
          <p:nvPr/>
        </p:nvSpPr>
        <p:spPr>
          <a:xfrm>
            <a:off x="797023" y="4041991"/>
            <a:ext cx="128126" cy="5556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A4856E1C-8749-4F32-91F3-A4F78D561742}"/>
              </a:ext>
            </a:extLst>
          </p:cNvPr>
          <p:cNvSpPr/>
          <p:nvPr/>
        </p:nvSpPr>
        <p:spPr>
          <a:xfrm>
            <a:off x="746754" y="3776764"/>
            <a:ext cx="47966" cy="31926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10826201-CF62-4320-928F-7EE4F38AB7F4}"/>
                  </a:ext>
                </a:extLst>
              </p:cNvPr>
              <p:cNvSpPr txBox="1"/>
              <p:nvPr/>
            </p:nvSpPr>
            <p:spPr>
              <a:xfrm>
                <a:off x="325805" y="3667390"/>
                <a:ext cx="548933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1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ja-JP" sz="21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ja-JP" sz="21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ja-JP" alt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10826201-CF62-4320-928F-7EE4F38AB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05" y="3667390"/>
                <a:ext cx="548933" cy="415498"/>
              </a:xfrm>
              <a:prstGeom prst="rect">
                <a:avLst/>
              </a:prstGeom>
              <a:blipFill>
                <a:blip r:embed="rId12"/>
                <a:stretch>
                  <a:fillRect b="-44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C1C583A9-61C6-498D-951C-78D4F384790B}"/>
              </a:ext>
            </a:extLst>
          </p:cNvPr>
          <p:cNvCxnSpPr>
            <a:cxnSpLocks/>
            <a:stCxn id="9" idx="0"/>
            <a:endCxn id="74" idx="2"/>
          </p:cNvCxnSpPr>
          <p:nvPr/>
        </p:nvCxnSpPr>
        <p:spPr>
          <a:xfrm flipH="1" flipV="1">
            <a:off x="861087" y="3832329"/>
            <a:ext cx="1" cy="85621"/>
          </a:xfrm>
          <a:prstGeom prst="straightConnector1">
            <a:avLst/>
          </a:prstGeom>
          <a:ln w="952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3A068B74-ED37-4FF2-8142-051411841D49}"/>
                  </a:ext>
                </a:extLst>
              </p:cNvPr>
              <p:cNvSpPr txBox="1"/>
              <p:nvPr/>
            </p:nvSpPr>
            <p:spPr>
              <a:xfrm>
                <a:off x="611346" y="4023031"/>
                <a:ext cx="52527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1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ja-JP" sz="21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ja-JP" sz="21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ja-JP" alt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3A068B74-ED37-4FF2-8142-051411841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46" y="4023031"/>
                <a:ext cx="525272" cy="4154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791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91FF1A7F-03AC-45AB-840E-A8E84B0753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20" y="1074704"/>
            <a:ext cx="7710360" cy="297624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Predicted shrinkage length by cooling is 10mm.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ja-JP" sz="2000" dirty="0"/>
              <a:t>Buoyancy effect by evacuation is -0.5mm.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ja-JP" sz="2000" dirty="0"/>
              <a:t>Though the </a:t>
            </a:r>
            <a:r>
              <a:rPr lang="en-US" altLang="ja-JP" sz="2000" dirty="0">
                <a:solidFill>
                  <a:srgbClr val="FF0000"/>
                </a:solidFill>
              </a:rPr>
              <a:t>j</a:t>
            </a:r>
            <a:r>
              <a:rPr kumimoji="1" lang="en-US" altLang="ja-JP" sz="2000" dirty="0">
                <a:solidFill>
                  <a:srgbClr val="FF0000"/>
                </a:solidFill>
              </a:rPr>
              <a:t>ack</a:t>
            </a:r>
            <a:r>
              <a:rPr kumimoji="1" lang="en-US" altLang="ja-JP" sz="2000" dirty="0"/>
              <a:t> can change the height of F0 baseplate, it is very difficult to keep the tilt of IP during the adjustment.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ja-JP" sz="2000" dirty="0"/>
              <a:t>Range of BF LVDTs</a:t>
            </a:r>
            <a:r>
              <a:rPr lang="ja-JP" altLang="en-US" sz="2000" dirty="0"/>
              <a:t> </a:t>
            </a:r>
            <a:r>
              <a:rPr lang="en-US" altLang="ja-JP" sz="2000" dirty="0"/>
              <a:t>(</a:t>
            </a:r>
            <a:r>
              <a:rPr lang="en-US" altLang="ja-JP" sz="2000" i="1" dirty="0" err="1">
                <a:solidFill>
                  <a:srgbClr val="FF0000"/>
                </a:solidFill>
              </a:rPr>
              <a:t>R</a:t>
            </a:r>
            <a:r>
              <a:rPr lang="en-US" altLang="ja-JP" sz="2000" i="1" baseline="-25000" dirty="0" err="1">
                <a:solidFill>
                  <a:srgbClr val="FF0000"/>
                </a:solidFill>
              </a:rPr>
              <a:t>lvdt</a:t>
            </a:r>
            <a:r>
              <a:rPr lang="en-US" altLang="ja-JP" sz="2000" dirty="0"/>
              <a:t>) is +/- 10mm. The height setting of secondary coils must fit the adjustable range of filter height.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ja-JP" sz="2000" dirty="0"/>
              <a:t>In order to prevent for the FR to stuck and for the keystone to touch the mechanical limit, </a:t>
            </a:r>
            <a:r>
              <a:rPr lang="en-US" altLang="ja-JP" sz="2000" dirty="0">
                <a:solidFill>
                  <a:srgbClr val="FF0000"/>
                </a:solidFill>
              </a:rPr>
              <a:t>margin</a:t>
            </a:r>
            <a:r>
              <a:rPr lang="en-US" altLang="ja-JP" sz="2000" dirty="0"/>
              <a:t> of 0.2mm is necessary for each filter.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ja-JP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kumimoji="1" lang="ja-JP" altLang="en-US" sz="20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2962390-6C96-48B3-ACAD-9F74A98AF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37" y="4117804"/>
            <a:ext cx="2718360" cy="2477414"/>
          </a:xfrm>
          <a:prstGeom prst="rect">
            <a:avLst/>
          </a:prstGeom>
        </p:spPr>
      </p:pic>
      <p:pic>
        <p:nvPicPr>
          <p:cNvPr id="7" name="図 6" descr="屋内, テーブル, 流し, カウンター が含まれている画像&#10;&#10;自動的に生成された説明">
            <a:extLst>
              <a:ext uri="{FF2B5EF4-FFF2-40B4-BE49-F238E27FC236}">
                <a16:creationId xmlns:a16="http://schemas.microsoft.com/office/drawing/2014/main" id="{1CF83004-8B0B-453B-AAAD-FC2A8DECD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973" y="4169214"/>
            <a:ext cx="2391087" cy="230521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A0C938F-D4DC-45BF-BF91-2560B0F37260}"/>
              </a:ext>
            </a:extLst>
          </p:cNvPr>
          <p:cNvSpPr txBox="1"/>
          <p:nvPr/>
        </p:nvSpPr>
        <p:spPr>
          <a:xfrm>
            <a:off x="931886" y="6446503"/>
            <a:ext cx="1636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Fishing rod (FR)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F57983E-7112-46BB-B1AA-77F4400C3351}"/>
              </a:ext>
            </a:extLst>
          </p:cNvPr>
          <p:cNvSpPr txBox="1"/>
          <p:nvPr/>
        </p:nvSpPr>
        <p:spPr>
          <a:xfrm>
            <a:off x="4664902" y="6474433"/>
            <a:ext cx="1011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FR for F0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0A934FE-8C44-477A-B7AD-3C9DA1FBA412}"/>
              </a:ext>
            </a:extLst>
          </p:cNvPr>
          <p:cNvSpPr txBox="1"/>
          <p:nvPr/>
        </p:nvSpPr>
        <p:spPr>
          <a:xfrm>
            <a:off x="6952959" y="6474433"/>
            <a:ext cx="1673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BF LVDT vertical</a:t>
            </a:r>
            <a:endParaRPr kumimoji="1" lang="ja-JP" altLang="en-US" dirty="0"/>
          </a:p>
        </p:txBody>
      </p:sp>
      <p:pic>
        <p:nvPicPr>
          <p:cNvPr id="5" name="図 4" descr="ダイアグラム&#10;&#10;自動的に生成された説明">
            <a:extLst>
              <a:ext uri="{FF2B5EF4-FFF2-40B4-BE49-F238E27FC236}">
                <a16:creationId xmlns:a16="http://schemas.microsoft.com/office/drawing/2014/main" id="{F40C8BB2-E28E-404D-979E-10E1E18BE0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5536" y="4058351"/>
            <a:ext cx="2051125" cy="2477414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C1FAB7E-7588-4753-AA1C-CCF4BA351F00}"/>
              </a:ext>
            </a:extLst>
          </p:cNvPr>
          <p:cNvSpPr txBox="1"/>
          <p:nvPr/>
        </p:nvSpPr>
        <p:spPr>
          <a:xfrm>
            <a:off x="4007816" y="365113"/>
            <a:ext cx="148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Condition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10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E834206-8481-47B8-80F1-57D8210592E6}"/>
              </a:ext>
            </a:extLst>
          </p:cNvPr>
          <p:cNvSpPr txBox="1"/>
          <p:nvPr/>
        </p:nvSpPr>
        <p:spPr>
          <a:xfrm>
            <a:off x="2381647" y="482092"/>
            <a:ext cx="4394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Adjustable range of GAS filters</a:t>
            </a:r>
            <a:endParaRPr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オブジェクト 4">
            <a:extLst>
              <a:ext uri="{FF2B5EF4-FFF2-40B4-BE49-F238E27FC236}">
                <a16:creationId xmlns:a16="http://schemas.microsoft.com/office/drawing/2014/main" id="{DD30EA56-F70A-4BC4-8E48-505EA976B4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91527"/>
              </p:ext>
            </p:extLst>
          </p:nvPr>
        </p:nvGraphicFramePr>
        <p:xfrm>
          <a:off x="685799" y="1123488"/>
          <a:ext cx="7785848" cy="5436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991742" imgH="6278801" progId="Excel.Sheet.12">
                  <p:embed/>
                </p:oleObj>
              </mc:Choice>
              <mc:Fallback>
                <p:oleObj name="Worksheet" r:id="rId2" imgW="8991742" imgH="627880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799" y="1123488"/>
                        <a:ext cx="7785848" cy="5436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4AF33A5-E3DE-4965-A636-588717C3B0F7}"/>
              </a:ext>
            </a:extLst>
          </p:cNvPr>
          <p:cNvSpPr txBox="1"/>
          <p:nvPr/>
        </p:nvSpPr>
        <p:spPr>
          <a:xfrm>
            <a:off x="7892642" y="6252333"/>
            <a:ext cx="579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[mm]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22198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3D99FD-DB1F-4AC8-B404-E30EAC055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860" y="115500"/>
            <a:ext cx="8080452" cy="6627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altLang="ja-JP" sz="2400" b="1" dirty="0"/>
              <a:t>Case 1</a:t>
            </a:r>
          </a:p>
          <a:p>
            <a:pPr marL="0" indent="0">
              <a:buNone/>
            </a:pPr>
            <a:r>
              <a:rPr lang="en-US" altLang="ja-JP" sz="2000" dirty="0"/>
              <a:t>The b</a:t>
            </a:r>
            <a:r>
              <a:rPr kumimoji="1" lang="en-US" altLang="ja-JP" sz="2000" dirty="0"/>
              <a:t>eam height error is almost zero.</a:t>
            </a:r>
          </a:p>
          <a:p>
            <a:pPr marL="0" indent="0">
              <a:buNone/>
            </a:pPr>
            <a:r>
              <a:rPr lang="en-US" altLang="ja-JP" sz="2000" dirty="0"/>
              <a:t>[Room Temp.]</a:t>
            </a:r>
          </a:p>
          <a:p>
            <a:pPr marL="457200" lvl="1" indent="0">
              <a:buNone/>
            </a:pPr>
            <a:r>
              <a:rPr lang="en-US" altLang="ja-JP" sz="2000" dirty="0"/>
              <a:t>Setpoint of GAS filters: +7.7mm</a:t>
            </a:r>
          </a:p>
          <a:p>
            <a:pPr marL="457200" lvl="1" indent="0">
              <a:buNone/>
            </a:pPr>
            <a:r>
              <a:rPr lang="en-US" altLang="ja-JP" sz="2000" dirty="0"/>
              <a:t>Adjustable range of ITMX: -15.4mm, </a:t>
            </a:r>
            <a:r>
              <a:rPr lang="en-US" altLang="ja-JP" sz="2000" dirty="0">
                <a:solidFill>
                  <a:srgbClr val="FF0000"/>
                </a:solidFill>
              </a:rPr>
              <a:t>+0mm</a:t>
            </a:r>
            <a:r>
              <a:rPr lang="en-US" altLang="ja-JP" sz="2000" dirty="0"/>
              <a:t>.</a:t>
            </a:r>
          </a:p>
          <a:p>
            <a:pPr marL="0" indent="0">
              <a:buNone/>
            </a:pPr>
            <a:r>
              <a:rPr lang="en-US" altLang="ja-JP" sz="2000" dirty="0"/>
              <a:t>[Cryogenic Temp.]</a:t>
            </a:r>
          </a:p>
          <a:p>
            <a:pPr marL="457200" lvl="1" indent="0">
              <a:buNone/>
            </a:pPr>
            <a:r>
              <a:rPr lang="en-US" altLang="ja-JP" sz="2000" dirty="0"/>
              <a:t>Setpoint of GAS filters: -2.3mm</a:t>
            </a:r>
          </a:p>
          <a:p>
            <a:pPr marL="457200" lvl="1" indent="0">
              <a:buNone/>
            </a:pPr>
            <a:r>
              <a:rPr lang="en-US" altLang="ja-JP" sz="2000" dirty="0"/>
              <a:t>Adjustable range of ITMX: </a:t>
            </a:r>
            <a:r>
              <a:rPr lang="en-US" altLang="ja-JP" sz="2000" dirty="0">
                <a:solidFill>
                  <a:srgbClr val="FF0000"/>
                </a:solidFill>
              </a:rPr>
              <a:t>-5.4mm</a:t>
            </a:r>
            <a:r>
              <a:rPr lang="en-US" altLang="ja-JP" sz="2000" dirty="0"/>
              <a:t>, +10.0mm.</a:t>
            </a:r>
          </a:p>
          <a:p>
            <a:pPr marL="457200" lvl="1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kumimoji="1" lang="en-US" altLang="ja-JP" sz="2400" b="1" dirty="0"/>
              <a:t>Case 2</a:t>
            </a:r>
          </a:p>
          <a:p>
            <a:pPr marL="0" indent="0">
              <a:buNone/>
            </a:pPr>
            <a:r>
              <a:rPr lang="en-US" altLang="ja-JP" sz="2000" dirty="0"/>
              <a:t>The b</a:t>
            </a:r>
            <a:r>
              <a:rPr kumimoji="1" lang="en-US" altLang="ja-JP" sz="2000" dirty="0"/>
              <a:t>eam height error and the </a:t>
            </a:r>
            <a:r>
              <a:rPr lang="en-US" altLang="ja-JP" sz="2000" dirty="0"/>
              <a:t>s</a:t>
            </a:r>
            <a:r>
              <a:rPr kumimoji="1" lang="en-US" altLang="ja-JP" sz="2000" dirty="0"/>
              <a:t>hrinkage length </a:t>
            </a:r>
            <a:r>
              <a:rPr kumimoji="1" lang="en-US" altLang="ja-JP" sz="2000"/>
              <a:t>error are </a:t>
            </a:r>
            <a:r>
              <a:rPr kumimoji="1" lang="en-US" altLang="ja-JP" sz="2000" dirty="0"/>
              <a:t>comparable.</a:t>
            </a:r>
          </a:p>
          <a:p>
            <a:pPr marL="0" indent="0">
              <a:buNone/>
            </a:pPr>
            <a:r>
              <a:rPr lang="en-US" altLang="ja-JP" sz="2000" dirty="0"/>
              <a:t>[Room Temp.]</a:t>
            </a:r>
          </a:p>
          <a:p>
            <a:pPr marL="457200" lvl="1" indent="0">
              <a:buNone/>
            </a:pPr>
            <a:r>
              <a:rPr lang="en-US" altLang="ja-JP" sz="2000" dirty="0"/>
              <a:t>Setpoint of GAS filters: +5.0mm</a:t>
            </a:r>
          </a:p>
          <a:p>
            <a:pPr marL="457200" lvl="1" indent="0">
              <a:buNone/>
            </a:pPr>
            <a:r>
              <a:rPr lang="en-US" altLang="ja-JP" sz="2000" dirty="0"/>
              <a:t>Adjustable range of ITMX: -12.7mm, </a:t>
            </a:r>
            <a:r>
              <a:rPr lang="en-US" altLang="ja-JP" sz="2000" dirty="0">
                <a:solidFill>
                  <a:srgbClr val="FF0000"/>
                </a:solidFill>
              </a:rPr>
              <a:t>+2.7mm</a:t>
            </a:r>
            <a:r>
              <a:rPr lang="en-US" altLang="ja-JP" sz="2000" dirty="0"/>
              <a:t>.</a:t>
            </a:r>
          </a:p>
          <a:p>
            <a:pPr marL="0" indent="0">
              <a:buNone/>
            </a:pPr>
            <a:r>
              <a:rPr lang="en-US" altLang="ja-JP" sz="2000" dirty="0"/>
              <a:t>[Cryogenic Temp.]</a:t>
            </a:r>
          </a:p>
          <a:p>
            <a:pPr marL="457200" lvl="1" indent="0">
              <a:buNone/>
            </a:pPr>
            <a:r>
              <a:rPr lang="en-US" altLang="ja-JP" sz="2000" dirty="0"/>
              <a:t>Setpoint of GAS filters: -5.0mm</a:t>
            </a:r>
          </a:p>
          <a:p>
            <a:pPr marL="457200" lvl="1" indent="0">
              <a:buNone/>
            </a:pPr>
            <a:r>
              <a:rPr lang="en-US" altLang="ja-JP" sz="2000" dirty="0"/>
              <a:t>Adjustable range of ITMX: </a:t>
            </a:r>
            <a:r>
              <a:rPr lang="en-US" altLang="ja-JP" sz="2000" dirty="0">
                <a:solidFill>
                  <a:srgbClr val="FF0000"/>
                </a:solidFill>
              </a:rPr>
              <a:t>-2.7mm</a:t>
            </a:r>
            <a:r>
              <a:rPr lang="en-US" altLang="ja-JP" sz="2000" dirty="0"/>
              <a:t>, +12.7mm.</a:t>
            </a:r>
          </a:p>
          <a:p>
            <a:pPr marL="0" indent="0">
              <a:buNone/>
            </a:pPr>
            <a:endParaRPr lang="en-US" altLang="ja-JP" sz="2000" dirty="0"/>
          </a:p>
          <a:p>
            <a:pPr marL="457200" lvl="1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42131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1671</TotalTime>
  <Words>626</Words>
  <Application>Microsoft Office PowerPoint</Application>
  <PresentationFormat>画面に合わせる (4:3)</PresentationFormat>
  <Paragraphs>80</Paragraphs>
  <Slides>5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游ゴシック</vt:lpstr>
      <vt:lpstr>Arial</vt:lpstr>
      <vt:lpstr>Calibri</vt:lpstr>
      <vt:lpstr>Calibri Light</vt:lpstr>
      <vt:lpstr>Cambria Math</vt:lpstr>
      <vt:lpstr>Office テーマ</vt:lpstr>
      <vt:lpstr>Worksheet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Aso Yoichi</dc:creator>
  <cp:lastModifiedBy>Ryutaro Takahashi</cp:lastModifiedBy>
  <cp:revision>59</cp:revision>
  <dcterms:created xsi:type="dcterms:W3CDTF">2021-03-29T07:57:53Z</dcterms:created>
  <dcterms:modified xsi:type="dcterms:W3CDTF">2021-08-11T01:53:05Z</dcterms:modified>
</cp:coreProperties>
</file>