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787" r:id="rId2"/>
    <p:sldId id="889" r:id="rId3"/>
    <p:sldId id="877" r:id="rId4"/>
    <p:sldId id="874" r:id="rId5"/>
    <p:sldId id="890" r:id="rId6"/>
  </p:sldIdLst>
  <p:sldSz cx="9906000" cy="6858000" type="A4"/>
  <p:notesSz cx="7102475" cy="10234613"/>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ＭＳ Ｐゴシック" panose="020B0600070205080204" pitchFamily="2" charset="-122"/>
      </a:defRPr>
    </a:lvl9pPr>
  </p:defaultTextStyle>
  <p:extLst>
    <p:ext uri="{EFAFB233-063F-42B5-8137-9DF3F51BA10A}">
      <p15:sldGuideLst xmlns:p15="http://schemas.microsoft.com/office/powerpoint/2012/main">
        <p15:guide id="1" orient="horz" pos="2173">
          <p15:clr>
            <a:srgbClr val="A4A3A4"/>
          </p15:clr>
        </p15:guide>
        <p15:guide id="2"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33"/>
    <a:srgbClr val="0066FF"/>
    <a:srgbClr val="F8F8F8"/>
    <a:srgbClr val="99CC00"/>
    <a:srgbClr val="CC9900"/>
    <a:srgbClr val="009900"/>
    <a:srgbClr val="E9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60"/>
  </p:normalViewPr>
  <p:slideViewPr>
    <p:cSldViewPr showGuides="1">
      <p:cViewPr varScale="1">
        <p:scale>
          <a:sx n="81" d="100"/>
          <a:sy n="81" d="100"/>
        </p:scale>
        <p:origin x="1282" y="58"/>
      </p:cViewPr>
      <p:guideLst>
        <p:guide orient="horz" pos="2173"/>
        <p:guide pos="31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122" name="Rectangle 2"/>
          <p:cNvSpPr>
            <a:spLocks noGrp="1"/>
          </p:cNvSpPr>
          <p:nvPr>
            <p:ph type="hdr" sz="quarter"/>
          </p:nvPr>
        </p:nvSpPr>
        <p:spPr>
          <a:xfrm>
            <a:off x="0" y="0"/>
            <a:ext cx="3076575" cy="508000"/>
          </a:xfrm>
          <a:prstGeom prst="rect">
            <a:avLst/>
          </a:prstGeom>
          <a:noFill/>
          <a:ln w="9525">
            <a:noFill/>
          </a:ln>
        </p:spPr>
        <p:txBody>
          <a:bodyPr lIns="95974" tIns="47986" rIns="95974" bIns="47986"/>
          <a:lstStyle/>
          <a:p>
            <a:pPr lvl="0" defTabSz="958850"/>
            <a:endParaRPr lang="en-US" altLang="x-none" sz="1000" dirty="0">
              <a:latin typeface="Times New Roman" panose="02020603050405020304" pitchFamily="2" charset="0"/>
            </a:endParaRPr>
          </a:p>
        </p:txBody>
      </p:sp>
      <p:sp>
        <p:nvSpPr>
          <p:cNvPr id="5123" name="Rectangle 3"/>
          <p:cNvSpPr>
            <a:spLocks noGrp="1" noRot="1" noChangeAspect="1"/>
          </p:cNvSpPr>
          <p:nvPr>
            <p:ph type="sldImg" idx="2"/>
          </p:nvPr>
        </p:nvSpPr>
        <p:spPr>
          <a:xfrm>
            <a:off x="996950" y="766763"/>
            <a:ext cx="5108575" cy="3832225"/>
          </a:xfrm>
          <a:prstGeom prst="rect">
            <a:avLst/>
          </a:prstGeom>
          <a:noFill/>
          <a:ln w="9525">
            <a:noFill/>
          </a:ln>
        </p:spPr>
      </p:sp>
      <p:sp>
        <p:nvSpPr>
          <p:cNvPr id="5124" name="Rectangle 4"/>
          <p:cNvSpPr>
            <a:spLocks noGrp="1"/>
          </p:cNvSpPr>
          <p:nvPr>
            <p:ph type="body" sz="quarter" idx="3"/>
          </p:nvPr>
        </p:nvSpPr>
        <p:spPr>
          <a:xfrm>
            <a:off x="946150" y="4856163"/>
            <a:ext cx="5205413" cy="4605337"/>
          </a:xfrm>
          <a:prstGeom prst="rect">
            <a:avLst/>
          </a:prstGeom>
          <a:noFill/>
          <a:ln w="9525">
            <a:noFill/>
          </a:ln>
        </p:spPr>
        <p:txBody>
          <a:bodyPr lIns="95974" tIns="47986" rIns="95974" bIns="47986" anchor="ctr"/>
          <a:lstStyle/>
          <a:p>
            <a:pPr lvl="0"/>
            <a:r>
              <a:rPr lang="ja-JP" altLang="en-US" dirty="0"/>
              <a:t>マスター テキストの書式設定</a:t>
            </a:r>
          </a:p>
          <a:p>
            <a:pPr lvl="1"/>
            <a:r>
              <a:rPr lang="ja-JP" altLang="en-US" dirty="0"/>
              <a:t>第 2 レベル</a:t>
            </a:r>
          </a:p>
          <a:p>
            <a:pPr lvl="2"/>
            <a:r>
              <a:rPr lang="ja-JP" altLang="en-US" dirty="0"/>
              <a:t>第 3 レベル</a:t>
            </a:r>
          </a:p>
          <a:p>
            <a:pPr lvl="3"/>
            <a:r>
              <a:rPr lang="ja-JP" altLang="en-US" dirty="0"/>
              <a:t>第 4 レベル</a:t>
            </a:r>
          </a:p>
          <a:p>
            <a:pPr lvl="4"/>
            <a:r>
              <a:rPr lang="ja-JP" altLang="en-US" dirty="0"/>
              <a:t>第 5 レベル</a:t>
            </a:r>
          </a:p>
        </p:txBody>
      </p:sp>
      <p:sp>
        <p:nvSpPr>
          <p:cNvPr id="5125" name="Rectangle 5"/>
          <p:cNvSpPr>
            <a:spLocks noGrp="1"/>
          </p:cNvSpPr>
          <p:nvPr>
            <p:ph type="dt" idx="1"/>
          </p:nvPr>
        </p:nvSpPr>
        <p:spPr>
          <a:xfrm>
            <a:off x="4022725" y="0"/>
            <a:ext cx="3079750" cy="508000"/>
          </a:xfrm>
          <a:prstGeom prst="rect">
            <a:avLst/>
          </a:prstGeom>
          <a:noFill/>
          <a:ln w="9525">
            <a:noFill/>
          </a:ln>
        </p:spPr>
        <p:txBody>
          <a:bodyPr lIns="95974" tIns="47986" rIns="95974" bIns="47986"/>
          <a:lstStyle/>
          <a:p>
            <a:pPr lvl="0" algn="r" defTabSz="958850"/>
            <a:endParaRPr lang="en-US" altLang="x-none" sz="1000" dirty="0">
              <a:latin typeface="Times New Roman" panose="02020603050405020304" pitchFamily="2" charset="0"/>
            </a:endParaRPr>
          </a:p>
        </p:txBody>
      </p:sp>
      <p:sp>
        <p:nvSpPr>
          <p:cNvPr id="5126" name="Rectangle 6"/>
          <p:cNvSpPr>
            <a:spLocks noGrp="1"/>
          </p:cNvSpPr>
          <p:nvPr>
            <p:ph type="ftr" sz="quarter" idx="4"/>
          </p:nvPr>
        </p:nvSpPr>
        <p:spPr>
          <a:xfrm>
            <a:off x="0" y="9723438"/>
            <a:ext cx="3076575" cy="511175"/>
          </a:xfrm>
          <a:prstGeom prst="rect">
            <a:avLst/>
          </a:prstGeom>
          <a:noFill/>
          <a:ln w="9525">
            <a:noFill/>
          </a:ln>
        </p:spPr>
        <p:txBody>
          <a:bodyPr lIns="95974" tIns="47986" rIns="95974" bIns="47986" anchor="b"/>
          <a:lstStyle/>
          <a:p>
            <a:pPr lvl="0" defTabSz="958850"/>
            <a:endParaRPr lang="en-US" altLang="x-none" sz="1000" dirty="0">
              <a:latin typeface="Times New Roman" panose="02020603050405020304" pitchFamily="2" charset="0"/>
            </a:endParaRPr>
          </a:p>
        </p:txBody>
      </p:sp>
      <p:sp>
        <p:nvSpPr>
          <p:cNvPr id="5127" name="Rectangle 7"/>
          <p:cNvSpPr>
            <a:spLocks noGrp="1"/>
          </p:cNvSpPr>
          <p:nvPr>
            <p:ph type="sldNum" sz="quarter" idx="5"/>
          </p:nvPr>
        </p:nvSpPr>
        <p:spPr>
          <a:xfrm>
            <a:off x="4022725" y="9723438"/>
            <a:ext cx="3079750" cy="511175"/>
          </a:xfrm>
          <a:prstGeom prst="rect">
            <a:avLst/>
          </a:prstGeom>
          <a:noFill/>
          <a:ln w="9525">
            <a:noFill/>
          </a:ln>
        </p:spPr>
        <p:txBody>
          <a:bodyPr lIns="95974" tIns="47986" rIns="95974" bIns="47986" anchor="b"/>
          <a:lstStyle/>
          <a:p>
            <a:pPr lvl="0" algn="r" defTabSz="958850"/>
            <a:fld id="{9A0DB2DC-4C9A-4742-B13C-FB6460FD3503}" type="slidenum">
              <a:rPr lang="ja-JP" altLang="en-US" sz="1000" dirty="0">
                <a:latin typeface="Times New Roman" panose="02020603050405020304" pitchFamily="2" charset="0"/>
              </a:rPr>
              <a:t>‹#›</a:t>
            </a:fld>
            <a:endParaRPr lang="ja-JP" altLang="en-US" sz="1000" dirty="0">
              <a:latin typeface="Times New Roman" panose="020206030504050203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Times New Roman" panose="02020603050405020304" pitchFamily="2" charset="0"/>
        <a:ea typeface="ＭＳ Ｐ明朝" panose="02020600040205080304" pitchFamily="2" charset="-128"/>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dirty="0"/>
              <a:t>マスタ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dirty="0"/>
              <a:t>マスタ サブタイトルの書式設定</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a:xfrm>
            <a:off x="495300" y="274638"/>
            <a:ext cx="6557341" cy="5851525"/>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quarter" idx="2"/>
          </p:nvPr>
        </p:nvSpPr>
        <p:spPr>
          <a:xfrm>
            <a:off x="5014913" y="1825625"/>
            <a:ext cx="4210050" cy="2098675"/>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コンテンツ プレースホルダー 4"/>
          <p:cNvSpPr>
            <a:spLocks noGrp="1"/>
          </p:cNvSpPr>
          <p:nvPr>
            <p:ph sz="quarter" idx="3"/>
          </p:nvPr>
        </p:nvSpPr>
        <p:spPr>
          <a:xfrm>
            <a:off x="5014913" y="4076700"/>
            <a:ext cx="4210050" cy="21002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日付プレースホルダー 5"/>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7" name="フッター プレースホルダー 6"/>
          <p:cNvSpPr>
            <a:spLocks noGrp="1"/>
          </p:cNvSpPr>
          <p:nvPr>
            <p:ph type="ftr" sz="quarter" idx="11"/>
          </p:nvPr>
        </p:nvSpPr>
        <p:spPr/>
        <p:txBody>
          <a:bodyPr/>
          <a:lstStyle/>
          <a:p>
            <a:pPr lvl="0" eaLnBrk="1" hangingPunct="1"/>
            <a:endParaRPr lang="en-US" altLang="x-none" dirty="0"/>
          </a:p>
        </p:txBody>
      </p:sp>
      <p:sp>
        <p:nvSpPr>
          <p:cNvPr id="8" name="スライド番号プレースホルダー 7"/>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表プレースホルダー 2"/>
          <p:cNvSpPr>
            <a:spLocks noGrp="1"/>
          </p:cNvSpPr>
          <p:nvPr>
            <p:ph type="tbl"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lvl="0" eaLnBrk="1" hangingPunct="1">
              <a:buClrTx/>
            </a:pPr>
            <a:endParaRPr lang="ja-JP" altLang="en-US">
              <a:effectLst>
                <a:outerShdw blurRad="38100" dist="38100" dir="2700000">
                  <a:srgbClr val="C0C0C0"/>
                </a:outerShdw>
              </a:effectLst>
            </a:endParaRPr>
          </a:p>
        </p:txBody>
      </p:sp>
      <p:sp>
        <p:nvSpPr>
          <p:cNvPr id="5" name="フッター プレースホルダー 4"/>
          <p:cNvSpPr>
            <a:spLocks noGrp="1"/>
          </p:cNvSpPr>
          <p:nvPr>
            <p:ph type="ftr" sz="quarter" idx="11"/>
          </p:nvPr>
        </p:nvSpPr>
        <p:spPr/>
        <p:txBody>
          <a:bodyPr/>
          <a:lstStyle/>
          <a:p>
            <a:pPr lvl="0" eaLnBrk="1" hangingPunct="1">
              <a:buClrTx/>
            </a:pPr>
            <a:endParaRPr lang="ja-JP" altLang="en-US">
              <a:effectLst>
                <a:outerShdw blurRad="38100" dist="38100" dir="2700000">
                  <a:srgbClr val="C0C0C0"/>
                </a:outerShdw>
              </a:effectLst>
            </a:endParaRPr>
          </a:p>
        </p:txBody>
      </p:sp>
      <p:sp>
        <p:nvSpPr>
          <p:cNvPr id="6" name="スライド番号プレースホルダー 5"/>
          <p:cNvSpPr>
            <a:spLocks noGrp="1"/>
          </p:cNvSpPr>
          <p:nvPr>
            <p:ph type="sldNum" sz="quarter" idx="12"/>
          </p:nvPr>
        </p:nvSpPr>
        <p:spPr/>
        <p:txBody>
          <a:bodyPr/>
          <a:lstStyle/>
          <a:p>
            <a:pPr lvl="0" eaLnBrk="1" hangingPunct="1">
              <a:buClrTx/>
            </a:pPr>
            <a:fld id="{9A0DB2DC-4C9A-4742-B13C-FB6460FD3503}" type="slidenum">
              <a:rPr lang="ja-JP" altLang="en-US">
                <a:effectLst>
                  <a:outerShdw blurRad="38100" dist="38100" dir="2700000">
                    <a:srgbClr val="C0C0C0"/>
                  </a:outerShdw>
                </a:effectLst>
              </a:rPr>
              <a:t>‹#›</a:t>
            </a:fld>
            <a:endParaRPr lang="ja-JP" altLang="en-US">
              <a:effectLst>
                <a:outerShdw blurRad="38100" dist="38100" dir="2700000">
                  <a:srgbClr val="C0C0C0"/>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8"/>
            <a:ext cx="8543925" cy="2852737"/>
          </a:xfrm>
        </p:spPr>
        <p:txBody>
          <a:bodyPr anchor="b"/>
          <a:lstStyle>
            <a:lvl1pPr>
              <a:defRPr sz="4875"/>
            </a:lvl1pPr>
          </a:lstStyle>
          <a:p>
            <a:r>
              <a:rPr kumimoji="1" lang="ja-JP" altLang="en-US" dirty="0"/>
              <a:t>マスタ タイトルの書式設定</a:t>
            </a:r>
          </a:p>
        </p:txBody>
      </p:sp>
      <p:sp>
        <p:nvSpPr>
          <p:cNvPr id="3" name="テキスト プレースホルダー 2"/>
          <p:cNvSpPr>
            <a:spLocks noGrp="1"/>
          </p:cNvSpPr>
          <p:nvPr>
            <p:ph type="body" idx="1"/>
          </p:nvPr>
        </p:nvSpPr>
        <p:spPr>
          <a:xfrm>
            <a:off x="675878" y="4589463"/>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dirty="0"/>
              <a:t>マスタ テキストの書式設定</a:t>
            </a:r>
          </a:p>
        </p:txBody>
      </p:sp>
      <p:sp>
        <p:nvSpPr>
          <p:cNvPr id="4" name="日付プレースホルダー 3"/>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5" name="フッター プレースホルダー 4"/>
          <p:cNvSpPr>
            <a:spLocks noGrp="1"/>
          </p:cNvSpPr>
          <p:nvPr>
            <p:ph type="ftr" sz="quarter" idx="11"/>
          </p:nvPr>
        </p:nvSpPr>
        <p:spPr/>
        <p:txBody>
          <a:bodyPr/>
          <a:lstStyle/>
          <a:p>
            <a:pPr lvl="0" eaLnBrk="1" hangingPunct="1"/>
            <a:endParaRPr lang="en-US" altLang="x-none" dirty="0"/>
          </a:p>
        </p:txBody>
      </p:sp>
      <p:sp>
        <p:nvSpPr>
          <p:cNvPr id="6" name="スライド番号プレースホルダー 5"/>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495300" y="1600200"/>
            <a:ext cx="4368546" cy="45259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5042154" y="1600200"/>
            <a:ext cx="4368546" cy="4525963"/>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5"/>
            <a:ext cx="8543925" cy="1325563"/>
          </a:xfrm>
        </p:spPr>
        <p:txBody>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dirty="0"/>
              <a:t>マスタ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8" name="フッター プレースホルダー 7"/>
          <p:cNvSpPr>
            <a:spLocks noGrp="1"/>
          </p:cNvSpPr>
          <p:nvPr>
            <p:ph type="ftr" sz="quarter" idx="11"/>
          </p:nvPr>
        </p:nvSpPr>
        <p:spPr/>
        <p:txBody>
          <a:bodyPr/>
          <a:lstStyle/>
          <a:p>
            <a:pPr lvl="0" eaLnBrk="1" hangingPunct="1"/>
            <a:endParaRPr lang="en-US" altLang="x-none" dirty="0"/>
          </a:p>
        </p:txBody>
      </p:sp>
      <p:sp>
        <p:nvSpPr>
          <p:cNvPr id="9" name="スライド番号プレースホルダー 8"/>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ー 2"/>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4" name="フッター プレースホルダー 3"/>
          <p:cNvSpPr>
            <a:spLocks noGrp="1"/>
          </p:cNvSpPr>
          <p:nvPr>
            <p:ph type="ftr" sz="quarter" idx="11"/>
          </p:nvPr>
        </p:nvSpPr>
        <p:spPr/>
        <p:txBody>
          <a:bodyPr/>
          <a:lstStyle/>
          <a:p>
            <a:pPr lvl="0" eaLnBrk="1" hangingPunct="1"/>
            <a:endParaRPr lang="en-US" altLang="x-none" dirty="0"/>
          </a:p>
        </p:txBody>
      </p:sp>
      <p:sp>
        <p:nvSpPr>
          <p:cNvPr id="5" name="スライド番号プレースホルダー 4"/>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3" name="フッター プレースホルダー 2"/>
          <p:cNvSpPr>
            <a:spLocks noGrp="1"/>
          </p:cNvSpPr>
          <p:nvPr>
            <p:ph type="ftr" sz="quarter" idx="11"/>
          </p:nvPr>
        </p:nvSpPr>
        <p:spPr/>
        <p:txBody>
          <a:bodyPr/>
          <a:lstStyle/>
          <a:p>
            <a:pPr lvl="0" eaLnBrk="1" hangingPunct="1"/>
            <a:endParaRPr lang="en-US" altLang="x-none" dirty="0"/>
          </a:p>
        </p:txBody>
      </p:sp>
      <p:sp>
        <p:nvSpPr>
          <p:cNvPr id="4" name="スライド番号プレースホルダー 3"/>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211340" y="987425"/>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dirty="0"/>
              <a:t>マスタ タイトルの書式設定</a:t>
            </a:r>
          </a:p>
        </p:txBody>
      </p:sp>
      <p:sp>
        <p:nvSpPr>
          <p:cNvPr id="3" name="図プレースホルダー 2"/>
          <p:cNvSpPr>
            <a:spLocks noGrp="1"/>
          </p:cNvSpPr>
          <p:nvPr>
            <p:ph type="pic" idx="1"/>
          </p:nvPr>
        </p:nvSpPr>
        <p:spPr>
          <a:xfrm>
            <a:off x="4211340" y="987425"/>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pPr lvl="0" eaLnBrk="1" hangingPunct="1"/>
            <a:fld id="{BB962C8B-B14F-4D97-AF65-F5344CB8AC3E}" type="datetime1">
              <a:rPr lang="ja-JP" altLang="en-US" dirty="0"/>
              <a:t>2021/8/13</a:t>
            </a:fld>
            <a:endParaRPr lang="ja-JP" altLang="en-US" dirty="0"/>
          </a:p>
        </p:txBody>
      </p:sp>
      <p:sp>
        <p:nvSpPr>
          <p:cNvPr id="6" name="フッター プレースホルダー 5"/>
          <p:cNvSpPr>
            <a:spLocks noGrp="1"/>
          </p:cNvSpPr>
          <p:nvPr>
            <p:ph type="ftr" sz="quarter" idx="11"/>
          </p:nvPr>
        </p:nvSpPr>
        <p:spPr/>
        <p:txBody>
          <a:bodyPr/>
          <a:lstStyle/>
          <a:p>
            <a:pPr lvl="0" eaLnBrk="1" hangingPunct="1"/>
            <a:endParaRPr lang="en-US" altLang="x-none" dirty="0"/>
          </a:p>
        </p:txBody>
      </p:sp>
      <p:sp>
        <p:nvSpPr>
          <p:cNvPr id="7" name="スライド番号プレースホルダー 6"/>
          <p:cNvSpPr>
            <a:spLocks noGrp="1"/>
          </p:cNvSpPr>
          <p:nvPr>
            <p:ph type="sldNum" sz="quarter" idx="12"/>
          </p:nvPr>
        </p:nvSpPr>
        <p:spPr/>
        <p:txBody>
          <a:bodyPr/>
          <a:lstStyle/>
          <a:p>
            <a:pPr lvl="0" eaLnBrk="1" hangingPunct="1"/>
            <a:fld id="{9A0DB2DC-4C9A-4742-B13C-FB6460FD3503}" type="slidenum">
              <a:rPr lang="ja-JP" altLang="en-US" dirty="0"/>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dt" sz="half" idx="2"/>
          </p:nvPr>
        </p:nvSpPr>
        <p:spPr>
          <a:xfrm>
            <a:off x="495300" y="6251575"/>
            <a:ext cx="2311400" cy="476250"/>
          </a:xfrm>
          <a:prstGeom prst="rect">
            <a:avLst/>
          </a:prstGeom>
          <a:noFill/>
          <a:ln w="9525">
            <a:noFill/>
          </a:ln>
        </p:spPr>
        <p:txBody>
          <a:bodyPr anchor="b"/>
          <a:lstStyle>
            <a:lvl1pPr>
              <a:defRPr sz="1200"/>
            </a:lvl1pPr>
          </a:lstStyle>
          <a:p>
            <a:pPr lvl="0" eaLnBrk="1" hangingPunct="1"/>
            <a:fld id="{BB962C8B-B14F-4D97-AF65-F5344CB8AC3E}" type="datetime1">
              <a:rPr lang="ja-JP" altLang="en-US" dirty="0"/>
              <a:t>2021/8/13</a:t>
            </a:fld>
            <a:endParaRPr lang="ja-JP" altLang="en-US" dirty="0"/>
          </a:p>
        </p:txBody>
      </p:sp>
      <p:sp>
        <p:nvSpPr>
          <p:cNvPr id="1027" name="Rectangle 3"/>
          <p:cNvSpPr>
            <a:spLocks noGrp="1"/>
          </p:cNvSpPr>
          <p:nvPr>
            <p:ph type="sldNum" sz="quarter" idx="4"/>
          </p:nvPr>
        </p:nvSpPr>
        <p:spPr>
          <a:xfrm>
            <a:off x="7099300" y="6248400"/>
            <a:ext cx="2311400" cy="476250"/>
          </a:xfrm>
          <a:prstGeom prst="rect">
            <a:avLst/>
          </a:prstGeom>
          <a:noFill/>
          <a:ln w="9525">
            <a:noFill/>
          </a:ln>
        </p:spPr>
        <p:txBody>
          <a:bodyPr anchor="b"/>
          <a:lstStyle>
            <a:lvl1pPr algn="r">
              <a:defRPr sz="1200"/>
            </a:lvl1pPr>
          </a:lstStyle>
          <a:p>
            <a:pPr lvl="0" eaLnBrk="1" hangingPunct="1"/>
            <a:fld id="{9A0DB2DC-4C9A-4742-B13C-FB6460FD3503}" type="slidenum">
              <a:rPr lang="ja-JP" altLang="en-US" dirty="0"/>
              <a:t>‹#›</a:t>
            </a:fld>
            <a:endParaRPr lang="ja-JP" altLang="en-US" dirty="0"/>
          </a:p>
        </p:txBody>
      </p:sp>
      <p:grpSp>
        <p:nvGrpSpPr>
          <p:cNvPr id="1028" name="グループ化 1027"/>
          <p:cNvGrpSpPr/>
          <p:nvPr/>
        </p:nvGrpSpPr>
        <p:grpSpPr>
          <a:xfrm>
            <a:off x="0" y="0"/>
            <a:ext cx="9902825" cy="6850063"/>
            <a:chOff x="0" y="0"/>
            <a:chExt cx="5758" cy="4315"/>
          </a:xfrm>
        </p:grpSpPr>
        <p:grpSp>
          <p:nvGrpSpPr>
            <p:cNvPr id="1029" name="グループ化 1028"/>
            <p:cNvGrpSpPr/>
            <p:nvPr userDrawn="1"/>
          </p:nvGrpSpPr>
          <p:grpSpPr>
            <a:xfrm>
              <a:off x="1728" y="2230"/>
              <a:ext cx="4027" cy="2085"/>
              <a:chOff x="0" y="0"/>
              <a:chExt cx="4027" cy="2085"/>
            </a:xfrm>
          </p:grpSpPr>
          <p:sp>
            <p:nvSpPr>
              <p:cNvPr id="1030" name="Freeform 6"/>
              <p:cNvSpPr/>
              <p:nvPr/>
            </p:nvSpPr>
            <p:spPr>
              <a:xfrm>
                <a:off x="0" y="414"/>
                <a:ext cx="2882" cy="1671"/>
              </a:xfrm>
              <a:custGeom>
                <a:avLst/>
                <a:gdLst>
                  <a:gd name="txL" fmla="*/ 0 w 2882"/>
                  <a:gd name="txT" fmla="*/ 0 h 1671"/>
                  <a:gd name="txR" fmla="*/ 2882 w 2882"/>
                  <a:gd name="txB" fmla="*/ 1671 h 1671"/>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txL" t="txT" r="txR" b="tx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alpha val="100000"/>
                    </a:schemeClr>
                  </a:gs>
                  <a:gs pos="100000">
                    <a:srgbClr val="002E8B">
                      <a:alpha val="100000"/>
                    </a:srgbClr>
                  </a:gs>
                </a:gsLst>
                <a:lin ang="0" scaled="1"/>
                <a:tileRect/>
              </a:gradFill>
              <a:ln w="9525">
                <a:noFill/>
              </a:ln>
            </p:spPr>
            <p:txBody>
              <a:bodyPr/>
              <a:lstStyle/>
              <a:p>
                <a:endParaRPr lang="ja-JP" altLang="en-US"/>
              </a:p>
            </p:txBody>
          </p:sp>
          <p:sp>
            <p:nvSpPr>
              <p:cNvPr id="1031" name="Freeform 7"/>
              <p:cNvSpPr/>
              <p:nvPr/>
            </p:nvSpPr>
            <p:spPr>
              <a:xfrm>
                <a:off x="2442" y="441"/>
                <a:ext cx="1259" cy="811"/>
              </a:xfrm>
              <a:custGeom>
                <a:avLst/>
                <a:gdLst>
                  <a:gd name="txL" fmla="*/ 0 w 1259"/>
                  <a:gd name="txT" fmla="*/ 0 h 811"/>
                  <a:gd name="txR" fmla="*/ 1259 w 1259"/>
                  <a:gd name="txB" fmla="*/ 811 h 811"/>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txL" t="txT" r="txR" b="tx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alpha val="100000"/>
                    </a:schemeClr>
                  </a:gs>
                  <a:gs pos="100000">
                    <a:srgbClr val="002E8B">
                      <a:alpha val="100000"/>
                    </a:srgbClr>
                  </a:gs>
                </a:gsLst>
                <a:lin ang="18900000" scaled="1"/>
                <a:tileRect/>
              </a:gradFill>
              <a:ln w="9525">
                <a:noFill/>
              </a:ln>
            </p:spPr>
            <p:txBody>
              <a:bodyPr/>
              <a:lstStyle/>
              <a:p>
                <a:endParaRPr lang="ja-JP" altLang="en-US"/>
              </a:p>
            </p:txBody>
          </p:sp>
          <p:sp>
            <p:nvSpPr>
              <p:cNvPr id="1032" name="Freeform 8"/>
              <p:cNvSpPr/>
              <p:nvPr/>
            </p:nvSpPr>
            <p:spPr>
              <a:xfrm>
                <a:off x="1172" y="1116"/>
                <a:ext cx="2849" cy="969"/>
              </a:xfrm>
              <a:custGeom>
                <a:avLst/>
                <a:gdLst>
                  <a:gd name="txL" fmla="*/ 0 w 2849"/>
                  <a:gd name="txT" fmla="*/ 0 h 969"/>
                  <a:gd name="txR" fmla="*/ 2849 w 2849"/>
                  <a:gd name="txB" fmla="*/ 969 h 969"/>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txL" t="txT" r="txR" b="tx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A7D">
                      <a:alpha val="100000"/>
                    </a:srgbClr>
                  </a:gs>
                  <a:gs pos="100000">
                    <a:schemeClr val="bg1">
                      <a:alpha val="100000"/>
                    </a:schemeClr>
                  </a:gs>
                </a:gsLst>
                <a:lin ang="5400000" scaled="1"/>
                <a:tileRect/>
              </a:gradFill>
              <a:ln w="9525">
                <a:noFill/>
              </a:ln>
            </p:spPr>
            <p:txBody>
              <a:bodyPr/>
              <a:lstStyle/>
              <a:p>
                <a:endParaRPr lang="ja-JP" altLang="en-US"/>
              </a:p>
            </p:txBody>
          </p:sp>
          <p:sp>
            <p:nvSpPr>
              <p:cNvPr id="1033" name="Freeform 9"/>
              <p:cNvSpPr/>
              <p:nvPr/>
            </p:nvSpPr>
            <p:spPr>
              <a:xfrm>
                <a:off x="1020" y="0"/>
                <a:ext cx="3007" cy="2085"/>
              </a:xfrm>
              <a:custGeom>
                <a:avLst/>
                <a:gdLst>
                  <a:gd name="txL" fmla="*/ 0 w 3007"/>
                  <a:gd name="txT" fmla="*/ 0 h 2085"/>
                  <a:gd name="txR" fmla="*/ 3007 w 3007"/>
                  <a:gd name="txB" fmla="*/ 2085 h 2085"/>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txL" t="txT" r="txR" b="tx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alpha val="100000"/>
                </a:schemeClr>
              </a:solidFill>
              <a:ln w="9525">
                <a:noFill/>
              </a:ln>
            </p:spPr>
            <p:txBody>
              <a:bodyPr/>
              <a:lstStyle/>
              <a:p>
                <a:endParaRPr lang="ja-JP" altLang="en-US"/>
              </a:p>
            </p:txBody>
          </p:sp>
          <p:sp>
            <p:nvSpPr>
              <p:cNvPr id="1034" name="Freeform 10"/>
              <p:cNvSpPr/>
              <p:nvPr/>
            </p:nvSpPr>
            <p:spPr>
              <a:xfrm>
                <a:off x="2773" y="87"/>
                <a:ext cx="1248" cy="539"/>
              </a:xfrm>
              <a:custGeom>
                <a:avLst/>
                <a:gdLst>
                  <a:gd name="txL" fmla="*/ 0 w 1248"/>
                  <a:gd name="txT" fmla="*/ 0 h 539"/>
                  <a:gd name="txR" fmla="*/ 1248 w 1248"/>
                  <a:gd name="txB" fmla="*/ 539 h 539"/>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txL" t="txT" r="txR" b="tx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D86">
                      <a:alpha val="100000"/>
                    </a:srgbClr>
                  </a:gs>
                  <a:gs pos="100000">
                    <a:schemeClr val="bg1">
                      <a:alpha val="100000"/>
                    </a:schemeClr>
                  </a:gs>
                </a:gsLst>
                <a:lin ang="18900000" scaled="1"/>
                <a:tileRect/>
              </a:gradFill>
              <a:ln w="9525">
                <a:noFill/>
              </a:ln>
            </p:spPr>
            <p:txBody>
              <a:bodyPr/>
              <a:lstStyle/>
              <a:p>
                <a:endParaRPr lang="ja-JP" altLang="en-US"/>
              </a:p>
            </p:txBody>
          </p:sp>
        </p:grpSp>
        <p:sp>
          <p:nvSpPr>
            <p:cNvPr id="1035" name="Freeform 11"/>
            <p:cNvSpPr/>
            <p:nvPr/>
          </p:nvSpPr>
          <p:spPr>
            <a:xfrm>
              <a:off x="3322" y="1341"/>
              <a:ext cx="1825" cy="1537"/>
            </a:xfrm>
            <a:custGeom>
              <a:avLst/>
              <a:gdLst>
                <a:gd name="txL" fmla="*/ 0 w 2296"/>
                <a:gd name="txT" fmla="*/ 0 h 1469"/>
                <a:gd name="txR" fmla="*/ 2296 w 2296"/>
                <a:gd name="txB" fmla="*/ 1469 h 1469"/>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txL" t="txT" r="txR" b="tx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2">
                    <a:alpha val="100000"/>
                  </a:srgbClr>
                </a:gs>
                <a:gs pos="100000">
                  <a:schemeClr val="bg1">
                    <a:alpha val="100000"/>
                  </a:schemeClr>
                </a:gs>
              </a:gsLst>
              <a:lin ang="18900000" scaled="1"/>
              <a:tileRect/>
            </a:gradFill>
            <a:ln w="9525">
              <a:noFill/>
            </a:ln>
          </p:spPr>
          <p:txBody>
            <a:bodyPr/>
            <a:lstStyle/>
            <a:p>
              <a:endParaRPr lang="ja-JP" altLang="en-US"/>
            </a:p>
          </p:txBody>
        </p:sp>
        <p:sp>
          <p:nvSpPr>
            <p:cNvPr id="1036" name="Freeform 12"/>
            <p:cNvSpPr/>
            <p:nvPr/>
          </p:nvSpPr>
          <p:spPr>
            <a:xfrm>
              <a:off x="0" y="0"/>
              <a:ext cx="5758" cy="1776"/>
            </a:xfrm>
            <a:custGeom>
              <a:avLst/>
              <a:gdLst>
                <a:gd name="txL" fmla="*/ 0 w 5740"/>
                <a:gd name="txT" fmla="*/ 0 h 1906"/>
                <a:gd name="txR" fmla="*/ 5740 w 5740"/>
                <a:gd name="txB" fmla="*/ 1906 h 1906"/>
              </a:gdLst>
              <a:ahLst/>
              <a:cxnLst>
                <a:cxn ang="0">
                  <a:pos x="0" y="0"/>
                </a:cxn>
                <a:cxn ang="0">
                  <a:pos x="0" y="1906"/>
                </a:cxn>
                <a:cxn ang="0">
                  <a:pos x="5740" y="1906"/>
                </a:cxn>
                <a:cxn ang="0">
                  <a:pos x="5740" y="0"/>
                </a:cxn>
                <a:cxn ang="0">
                  <a:pos x="0" y="0"/>
                </a:cxn>
                <a:cxn ang="0">
                  <a:pos x="0" y="0"/>
                </a:cxn>
              </a:cxnLst>
              <a:rect l="txL" t="txT" r="txR" b="txB"/>
              <a:pathLst>
                <a:path w="5740" h="1906">
                  <a:moveTo>
                    <a:pt x="0" y="0"/>
                  </a:moveTo>
                  <a:lnTo>
                    <a:pt x="0" y="1906"/>
                  </a:lnTo>
                  <a:lnTo>
                    <a:pt x="5740" y="1906"/>
                  </a:lnTo>
                  <a:lnTo>
                    <a:pt x="5740" y="0"/>
                  </a:lnTo>
                  <a:lnTo>
                    <a:pt x="0" y="0"/>
                  </a:lnTo>
                  <a:lnTo>
                    <a:pt x="0" y="0"/>
                  </a:lnTo>
                  <a:close/>
                </a:path>
              </a:pathLst>
            </a:custGeom>
            <a:gradFill rotWithShape="0">
              <a:gsLst>
                <a:gs pos="0">
                  <a:schemeClr val="bg2">
                    <a:alpha val="100000"/>
                  </a:schemeClr>
                </a:gs>
                <a:gs pos="100000">
                  <a:schemeClr val="bg1">
                    <a:alpha val="100000"/>
                  </a:schemeClr>
                </a:gs>
              </a:gsLst>
              <a:lin ang="5400000" scaled="1"/>
              <a:tileRect/>
            </a:gradFill>
            <a:ln w="9525">
              <a:noFill/>
            </a:ln>
          </p:spPr>
          <p:txBody>
            <a:bodyPr/>
            <a:lstStyle/>
            <a:p>
              <a:endParaRPr lang="ja-JP" altLang="en-US"/>
            </a:p>
          </p:txBody>
        </p:sp>
      </p:grpSp>
      <p:sp>
        <p:nvSpPr>
          <p:cNvPr id="1037" name="Rectangle 13"/>
          <p:cNvSpPr>
            <a:spLocks noGrp="1" noRot="1"/>
          </p:cNvSpPr>
          <p:nvPr>
            <p:ph type="title"/>
          </p:nvPr>
        </p:nvSpPr>
        <p:spPr>
          <a:xfrm>
            <a:off x="495300" y="274638"/>
            <a:ext cx="8915400" cy="1143000"/>
          </a:xfrm>
          <a:prstGeom prst="rect">
            <a:avLst/>
          </a:prstGeom>
          <a:noFill/>
          <a:ln w="9525">
            <a:noFill/>
          </a:ln>
        </p:spPr>
        <p:txBody>
          <a:bodyPr anchor="ctr"/>
          <a:lstStyle/>
          <a:p>
            <a:pPr lvl="0"/>
            <a:r>
              <a:rPr lang="ja-JP" altLang="en-US"/>
              <a:t>マスタ タイトルの書式設定</a:t>
            </a:r>
          </a:p>
        </p:txBody>
      </p:sp>
      <p:sp>
        <p:nvSpPr>
          <p:cNvPr id="1038" name="Rectangle 14"/>
          <p:cNvSpPr>
            <a:spLocks noGrp="1"/>
          </p:cNvSpPr>
          <p:nvPr>
            <p:ph type="ftr" sz="quarter" idx="3"/>
          </p:nvPr>
        </p:nvSpPr>
        <p:spPr>
          <a:xfrm>
            <a:off x="3384550" y="6248400"/>
            <a:ext cx="3136900" cy="476250"/>
          </a:xfrm>
          <a:prstGeom prst="rect">
            <a:avLst/>
          </a:prstGeom>
          <a:noFill/>
          <a:ln w="9525">
            <a:noFill/>
          </a:ln>
        </p:spPr>
        <p:txBody>
          <a:bodyPr anchor="b"/>
          <a:lstStyle>
            <a:lvl1pPr algn="ctr">
              <a:defRPr sz="1200"/>
            </a:lvl1pPr>
          </a:lstStyle>
          <a:p>
            <a:pPr lvl="0" eaLnBrk="1" hangingPunct="1"/>
            <a:endParaRPr lang="en-US" altLang="x-none" dirty="0"/>
          </a:p>
        </p:txBody>
      </p:sp>
      <p:sp>
        <p:nvSpPr>
          <p:cNvPr id="1039" name="Rectangle 15"/>
          <p:cNvSpPr>
            <a:spLocks noGrp="1"/>
          </p:cNvSpPr>
          <p:nvPr>
            <p:ph type="body" idx="1"/>
          </p:nvPr>
        </p:nvSpPr>
        <p:spPr>
          <a:xfrm>
            <a:off x="495300" y="1600200"/>
            <a:ext cx="8915400" cy="4525963"/>
          </a:xfrm>
          <a:prstGeom prst="rect">
            <a:avLst/>
          </a:prstGeom>
          <a:noFill/>
          <a:ln w="9525">
            <a:noFill/>
          </a:ln>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klog.icrr.u-tokyo.ac.jp/osl/?r=16534" TargetMode="External"/><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形 7"/>
          <p:cNvPicPr>
            <a:picLocks noChangeAspect="1"/>
          </p:cNvPicPr>
          <p:nvPr/>
        </p:nvPicPr>
        <p:blipFill>
          <a:blip r:embed="rId2"/>
          <a:stretch>
            <a:fillRect/>
          </a:stretch>
        </p:blipFill>
        <p:spPr>
          <a:xfrm>
            <a:off x="4976942" y="778097"/>
            <a:ext cx="22225" cy="10795"/>
          </a:xfrm>
          <a:prstGeom prst="rect">
            <a:avLst/>
          </a:prstGeom>
        </p:spPr>
      </p:pic>
      <p:sp>
        <p:nvSpPr>
          <p:cNvPr id="11" name="コンテンツプレースホルダ 3">
            <a:extLst>
              <a:ext uri="{FF2B5EF4-FFF2-40B4-BE49-F238E27FC236}">
                <a16:creationId xmlns:a16="http://schemas.microsoft.com/office/drawing/2014/main" id="{03DB009F-B4FA-4D8C-A1D0-2E485B12351E}"/>
              </a:ext>
            </a:extLst>
          </p:cNvPr>
          <p:cNvSpPr>
            <a:spLocks noGrp="1"/>
          </p:cNvSpPr>
          <p:nvPr/>
        </p:nvSpPr>
        <p:spPr>
          <a:xfrm>
            <a:off x="223332" y="1027333"/>
            <a:ext cx="9319895" cy="1681587"/>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BF dampers use common coils in the LVDT and the actuator. The actuator signals coupled to the LVDT signals in O3. The LVDT drivers were replaced to the modified ones</a:t>
            </a:r>
            <a:r>
              <a:rPr lang="en-US" altLang="ja-JP" sz="2400" dirty="0">
                <a:latin typeface="Arial" panose="020B0604020202020204" pitchFamily="34" charset="0"/>
                <a:sym typeface="+mn-ea"/>
              </a:rPr>
              <a:t>. The BF damper may suppress the lowest mode of filter chain at 0.15Hz.</a:t>
            </a:r>
            <a:endParaRPr lang="en-US" altLang="ja-JP" sz="2400" dirty="0">
              <a:latin typeface="Arial" panose="020B0604020202020204" pitchFamily="34" charset="0"/>
            </a:endParaRPr>
          </a:p>
        </p:txBody>
      </p:sp>
      <p:sp>
        <p:nvSpPr>
          <p:cNvPr id="12" name="四角形 6">
            <a:extLst>
              <a:ext uri="{FF2B5EF4-FFF2-40B4-BE49-F238E27FC236}">
                <a16:creationId xmlns:a16="http://schemas.microsoft.com/office/drawing/2014/main" id="{ED3E67EB-F60F-44C2-B1CA-0DAC36CB2BC8}"/>
              </a:ext>
            </a:extLst>
          </p:cNvPr>
          <p:cNvSpPr>
            <a:spLocks noGrp="1"/>
          </p:cNvSpPr>
          <p:nvPr/>
        </p:nvSpPr>
        <p:spPr>
          <a:xfrm>
            <a:off x="189042" y="578420"/>
            <a:ext cx="9527916"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Plan1-1. Improvement of LVDT driver for BF damper</a:t>
            </a:r>
          </a:p>
        </p:txBody>
      </p:sp>
      <p:pic>
        <p:nvPicPr>
          <p:cNvPr id="14" name="図形 7">
            <a:extLst>
              <a:ext uri="{FF2B5EF4-FFF2-40B4-BE49-F238E27FC236}">
                <a16:creationId xmlns:a16="http://schemas.microsoft.com/office/drawing/2014/main" id="{3CE1BDEA-5B25-4EBB-8AF3-16320F489BAC}"/>
              </a:ext>
            </a:extLst>
          </p:cNvPr>
          <p:cNvPicPr>
            <a:picLocks noChangeAspect="1"/>
          </p:cNvPicPr>
          <p:nvPr/>
        </p:nvPicPr>
        <p:blipFill>
          <a:blip r:embed="rId2"/>
          <a:stretch>
            <a:fillRect/>
          </a:stretch>
        </p:blipFill>
        <p:spPr>
          <a:xfrm>
            <a:off x="4999355" y="6802581"/>
            <a:ext cx="22225" cy="10795"/>
          </a:xfrm>
          <a:prstGeom prst="rect">
            <a:avLst/>
          </a:prstGeom>
        </p:spPr>
      </p:pic>
      <p:pic>
        <p:nvPicPr>
          <p:cNvPr id="3" name="図 2" descr="ダイアグラム&#10;&#10;自動的に生成された説明">
            <a:extLst>
              <a:ext uri="{FF2B5EF4-FFF2-40B4-BE49-F238E27FC236}">
                <a16:creationId xmlns:a16="http://schemas.microsoft.com/office/drawing/2014/main" id="{5801B89C-8EE8-43E3-8A2D-1D6F9D438CD1}"/>
              </a:ext>
            </a:extLst>
          </p:cNvPr>
          <p:cNvPicPr>
            <a:picLocks noChangeAspect="1"/>
          </p:cNvPicPr>
          <p:nvPr/>
        </p:nvPicPr>
        <p:blipFill>
          <a:blip r:embed="rId3"/>
          <a:stretch>
            <a:fillRect/>
          </a:stretch>
        </p:blipFill>
        <p:spPr>
          <a:xfrm>
            <a:off x="1636842" y="3322238"/>
            <a:ext cx="6724650" cy="2867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8F6724A-C978-4ADD-93E4-7EAC9C7EAC4C}"/>
              </a:ext>
            </a:extLst>
          </p:cNvPr>
          <p:cNvPicPr>
            <a:picLocks noChangeAspect="1"/>
          </p:cNvPicPr>
          <p:nvPr/>
        </p:nvPicPr>
        <p:blipFill>
          <a:blip r:embed="rId2"/>
          <a:stretch>
            <a:fillRect/>
          </a:stretch>
        </p:blipFill>
        <p:spPr>
          <a:xfrm>
            <a:off x="3440832" y="1013964"/>
            <a:ext cx="3069515" cy="2259106"/>
          </a:xfrm>
          <a:prstGeom prst="rect">
            <a:avLst/>
          </a:prstGeom>
        </p:spPr>
      </p:pic>
      <p:pic>
        <p:nvPicPr>
          <p:cNvPr id="18" name="図 17">
            <a:extLst>
              <a:ext uri="{FF2B5EF4-FFF2-40B4-BE49-F238E27FC236}">
                <a16:creationId xmlns:a16="http://schemas.microsoft.com/office/drawing/2014/main" id="{514DED2C-DEED-4CC9-BDF0-2FB5CA2FC992}"/>
              </a:ext>
            </a:extLst>
          </p:cNvPr>
          <p:cNvPicPr>
            <a:picLocks noChangeAspect="1"/>
          </p:cNvPicPr>
          <p:nvPr/>
        </p:nvPicPr>
        <p:blipFill>
          <a:blip r:embed="rId3"/>
          <a:stretch>
            <a:fillRect/>
          </a:stretch>
        </p:blipFill>
        <p:spPr>
          <a:xfrm>
            <a:off x="6652783" y="3656258"/>
            <a:ext cx="3041624" cy="2238578"/>
          </a:xfrm>
          <a:prstGeom prst="rect">
            <a:avLst/>
          </a:prstGeom>
        </p:spPr>
      </p:pic>
      <p:pic>
        <p:nvPicPr>
          <p:cNvPr id="8" name="図 7">
            <a:extLst>
              <a:ext uri="{FF2B5EF4-FFF2-40B4-BE49-F238E27FC236}">
                <a16:creationId xmlns:a16="http://schemas.microsoft.com/office/drawing/2014/main" id="{B4D41FFD-77C1-4577-92A8-5A799DB72C5D}"/>
              </a:ext>
            </a:extLst>
          </p:cNvPr>
          <p:cNvPicPr>
            <a:picLocks noChangeAspect="1"/>
          </p:cNvPicPr>
          <p:nvPr/>
        </p:nvPicPr>
        <p:blipFill>
          <a:blip r:embed="rId4"/>
          <a:stretch>
            <a:fillRect/>
          </a:stretch>
        </p:blipFill>
        <p:spPr>
          <a:xfrm>
            <a:off x="272480" y="3645994"/>
            <a:ext cx="3069515" cy="2259106"/>
          </a:xfrm>
          <a:prstGeom prst="rect">
            <a:avLst/>
          </a:prstGeom>
        </p:spPr>
      </p:pic>
      <p:pic>
        <p:nvPicPr>
          <p:cNvPr id="14" name="図 13">
            <a:extLst>
              <a:ext uri="{FF2B5EF4-FFF2-40B4-BE49-F238E27FC236}">
                <a16:creationId xmlns:a16="http://schemas.microsoft.com/office/drawing/2014/main" id="{C609A5C9-D425-48F7-8B01-ED873C97E72C}"/>
              </a:ext>
            </a:extLst>
          </p:cNvPr>
          <p:cNvPicPr>
            <a:picLocks noChangeAspect="1"/>
          </p:cNvPicPr>
          <p:nvPr/>
        </p:nvPicPr>
        <p:blipFill>
          <a:blip r:embed="rId5"/>
          <a:stretch>
            <a:fillRect/>
          </a:stretch>
        </p:blipFill>
        <p:spPr>
          <a:xfrm>
            <a:off x="6638838" y="1013964"/>
            <a:ext cx="3069515" cy="2259106"/>
          </a:xfrm>
          <a:prstGeom prst="rect">
            <a:avLst/>
          </a:prstGeom>
        </p:spPr>
      </p:pic>
      <p:pic>
        <p:nvPicPr>
          <p:cNvPr id="12" name="図 11">
            <a:extLst>
              <a:ext uri="{FF2B5EF4-FFF2-40B4-BE49-F238E27FC236}">
                <a16:creationId xmlns:a16="http://schemas.microsoft.com/office/drawing/2014/main" id="{EB8DFB2C-4EA6-46A9-ABDC-A2CED557DFE3}"/>
              </a:ext>
            </a:extLst>
          </p:cNvPr>
          <p:cNvPicPr>
            <a:picLocks noChangeAspect="1"/>
          </p:cNvPicPr>
          <p:nvPr/>
        </p:nvPicPr>
        <p:blipFill>
          <a:blip r:embed="rId6"/>
          <a:stretch>
            <a:fillRect/>
          </a:stretch>
        </p:blipFill>
        <p:spPr>
          <a:xfrm>
            <a:off x="3440832" y="3656257"/>
            <a:ext cx="3041625" cy="2238579"/>
          </a:xfrm>
          <a:prstGeom prst="rect">
            <a:avLst/>
          </a:prstGeom>
        </p:spPr>
      </p:pic>
      <p:pic>
        <p:nvPicPr>
          <p:cNvPr id="6" name="図 5">
            <a:extLst>
              <a:ext uri="{FF2B5EF4-FFF2-40B4-BE49-F238E27FC236}">
                <a16:creationId xmlns:a16="http://schemas.microsoft.com/office/drawing/2014/main" id="{0A03CCD1-BA79-49A9-9E37-6D11EB06A01B}"/>
              </a:ext>
            </a:extLst>
          </p:cNvPr>
          <p:cNvPicPr>
            <a:picLocks noChangeAspect="1"/>
          </p:cNvPicPr>
          <p:nvPr/>
        </p:nvPicPr>
        <p:blipFill>
          <a:blip r:embed="rId7"/>
          <a:stretch>
            <a:fillRect/>
          </a:stretch>
        </p:blipFill>
        <p:spPr>
          <a:xfrm>
            <a:off x="272480" y="1013964"/>
            <a:ext cx="3069515" cy="2259106"/>
          </a:xfrm>
          <a:prstGeom prst="rect">
            <a:avLst/>
          </a:prstGeom>
        </p:spPr>
      </p:pic>
      <p:sp>
        <p:nvSpPr>
          <p:cNvPr id="23" name="タイトル 239672">
            <a:extLst>
              <a:ext uri="{FF2B5EF4-FFF2-40B4-BE49-F238E27FC236}">
                <a16:creationId xmlns:a16="http://schemas.microsoft.com/office/drawing/2014/main" id="{9E9A9D08-71BF-4C32-9CD2-456361B89E93}"/>
              </a:ext>
            </a:extLst>
          </p:cNvPr>
          <p:cNvSpPr>
            <a:spLocks noGrp="1"/>
          </p:cNvSpPr>
          <p:nvPr/>
        </p:nvSpPr>
        <p:spPr>
          <a:xfrm>
            <a:off x="354647" y="188640"/>
            <a:ext cx="9196705" cy="633730"/>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ctr"/>
            <a:r>
              <a:rPr lang="en-US" altLang="ja-JP" sz="2400" dirty="0">
                <a:solidFill>
                  <a:srgbClr val="00B050"/>
                </a:solidFill>
                <a:latin typeface="Arial" panose="020B0604020202020204" pitchFamily="34" charset="0"/>
              </a:rPr>
              <a:t>Improvement of LVDT drivers for BF damper</a:t>
            </a:r>
          </a:p>
        </p:txBody>
      </p:sp>
      <p:sp>
        <p:nvSpPr>
          <p:cNvPr id="19" name="テキスト ボックス 18">
            <a:extLst>
              <a:ext uri="{FF2B5EF4-FFF2-40B4-BE49-F238E27FC236}">
                <a16:creationId xmlns:a16="http://schemas.microsoft.com/office/drawing/2014/main" id="{F1102053-D5EA-4C18-9D5F-AF40F26B2920}"/>
              </a:ext>
            </a:extLst>
          </p:cNvPr>
          <p:cNvSpPr txBox="1"/>
          <p:nvPr/>
        </p:nvSpPr>
        <p:spPr>
          <a:xfrm>
            <a:off x="216871" y="5982911"/>
            <a:ext cx="9338666" cy="584775"/>
          </a:xfrm>
          <a:prstGeom prst="rect">
            <a:avLst/>
          </a:prstGeom>
          <a:noFill/>
        </p:spPr>
        <p:txBody>
          <a:bodyPr wrap="square" rtlCol="0">
            <a:spAutoFit/>
          </a:bodyPr>
          <a:lstStyle/>
          <a:p>
            <a:r>
              <a:rPr lang="en-US" altLang="ja-JP" sz="1600" dirty="0">
                <a:latin typeface="Verdana" panose="020B0604030504040204" pitchFamily="34" charset="0"/>
              </a:rPr>
              <a:t>M</a:t>
            </a:r>
            <a:r>
              <a:rPr lang="en-US" altLang="ja-JP" sz="1600" b="0" i="0" dirty="0">
                <a:effectLst/>
                <a:latin typeface="Verdana" panose="020B0604030504040204" pitchFamily="34" charset="0"/>
              </a:rPr>
              <a:t>easured transfer functions from an actuator to the LVDT readout of the same channel. There is a dramatic improvement in eliminating the spurious coupling at high frequencies.</a:t>
            </a:r>
            <a:endParaRPr kumimoji="1" lang="ja-JP" altLang="en-US" sz="1600" dirty="0"/>
          </a:p>
        </p:txBody>
      </p:sp>
      <p:sp>
        <p:nvSpPr>
          <p:cNvPr id="20" name="テキスト ボックス 19">
            <a:extLst>
              <a:ext uri="{FF2B5EF4-FFF2-40B4-BE49-F238E27FC236}">
                <a16:creationId xmlns:a16="http://schemas.microsoft.com/office/drawing/2014/main" id="{B251E36F-13BC-4F74-999F-57EC06CAF0AC}"/>
              </a:ext>
            </a:extLst>
          </p:cNvPr>
          <p:cNvSpPr txBox="1"/>
          <p:nvPr/>
        </p:nvSpPr>
        <p:spPr>
          <a:xfrm>
            <a:off x="197647" y="717985"/>
            <a:ext cx="445956" cy="338554"/>
          </a:xfrm>
          <a:prstGeom prst="rect">
            <a:avLst/>
          </a:prstGeom>
          <a:noFill/>
        </p:spPr>
        <p:txBody>
          <a:bodyPr wrap="none" rtlCol="0">
            <a:spAutoFit/>
          </a:bodyPr>
          <a:lstStyle/>
          <a:p>
            <a:r>
              <a:rPr kumimoji="1" lang="en-US" altLang="ja-JP" sz="1600" dirty="0"/>
              <a:t>H1</a:t>
            </a:r>
            <a:endParaRPr kumimoji="1" lang="ja-JP" altLang="en-US" sz="1600" dirty="0"/>
          </a:p>
        </p:txBody>
      </p:sp>
      <p:sp>
        <p:nvSpPr>
          <p:cNvPr id="21" name="テキスト ボックス 20">
            <a:extLst>
              <a:ext uri="{FF2B5EF4-FFF2-40B4-BE49-F238E27FC236}">
                <a16:creationId xmlns:a16="http://schemas.microsoft.com/office/drawing/2014/main" id="{9A1BD129-73D0-4C27-9B40-5F4E7B18C911}"/>
              </a:ext>
            </a:extLst>
          </p:cNvPr>
          <p:cNvSpPr txBox="1"/>
          <p:nvPr/>
        </p:nvSpPr>
        <p:spPr>
          <a:xfrm>
            <a:off x="3343224" y="728123"/>
            <a:ext cx="445956" cy="338554"/>
          </a:xfrm>
          <a:prstGeom prst="rect">
            <a:avLst/>
          </a:prstGeom>
          <a:noFill/>
        </p:spPr>
        <p:txBody>
          <a:bodyPr wrap="none" rtlCol="0">
            <a:spAutoFit/>
          </a:bodyPr>
          <a:lstStyle/>
          <a:p>
            <a:r>
              <a:rPr kumimoji="1" lang="en-US" altLang="ja-JP" sz="1600" dirty="0"/>
              <a:t>H2</a:t>
            </a:r>
            <a:endParaRPr kumimoji="1" lang="ja-JP" altLang="en-US" sz="1600" dirty="0"/>
          </a:p>
        </p:txBody>
      </p:sp>
      <p:sp>
        <p:nvSpPr>
          <p:cNvPr id="25" name="テキスト ボックス 24">
            <a:extLst>
              <a:ext uri="{FF2B5EF4-FFF2-40B4-BE49-F238E27FC236}">
                <a16:creationId xmlns:a16="http://schemas.microsoft.com/office/drawing/2014/main" id="{6EEFE0A6-BD71-483B-B526-3245272C3CF0}"/>
              </a:ext>
            </a:extLst>
          </p:cNvPr>
          <p:cNvSpPr txBox="1"/>
          <p:nvPr/>
        </p:nvSpPr>
        <p:spPr>
          <a:xfrm>
            <a:off x="6537176" y="713882"/>
            <a:ext cx="445956" cy="338554"/>
          </a:xfrm>
          <a:prstGeom prst="rect">
            <a:avLst/>
          </a:prstGeom>
          <a:noFill/>
        </p:spPr>
        <p:txBody>
          <a:bodyPr wrap="none" rtlCol="0">
            <a:spAutoFit/>
          </a:bodyPr>
          <a:lstStyle/>
          <a:p>
            <a:r>
              <a:rPr kumimoji="1" lang="en-US" altLang="ja-JP" sz="1600" dirty="0"/>
              <a:t>H3</a:t>
            </a:r>
            <a:endParaRPr kumimoji="1" lang="ja-JP" altLang="en-US" sz="1600" dirty="0"/>
          </a:p>
        </p:txBody>
      </p:sp>
      <p:sp>
        <p:nvSpPr>
          <p:cNvPr id="27" name="テキスト ボックス 26">
            <a:extLst>
              <a:ext uri="{FF2B5EF4-FFF2-40B4-BE49-F238E27FC236}">
                <a16:creationId xmlns:a16="http://schemas.microsoft.com/office/drawing/2014/main" id="{C3335DEE-A5C6-418C-9870-88B5473BB2DE}"/>
              </a:ext>
            </a:extLst>
          </p:cNvPr>
          <p:cNvSpPr txBox="1"/>
          <p:nvPr/>
        </p:nvSpPr>
        <p:spPr>
          <a:xfrm>
            <a:off x="203955" y="3364701"/>
            <a:ext cx="434734" cy="338554"/>
          </a:xfrm>
          <a:prstGeom prst="rect">
            <a:avLst/>
          </a:prstGeom>
          <a:noFill/>
        </p:spPr>
        <p:txBody>
          <a:bodyPr wrap="none" rtlCol="0">
            <a:spAutoFit/>
          </a:bodyPr>
          <a:lstStyle/>
          <a:p>
            <a:r>
              <a:rPr kumimoji="1" lang="en-US" altLang="ja-JP" sz="1600" dirty="0"/>
              <a:t>V1</a:t>
            </a:r>
            <a:endParaRPr kumimoji="1" lang="ja-JP" altLang="en-US" sz="1600" dirty="0"/>
          </a:p>
        </p:txBody>
      </p:sp>
      <p:sp>
        <p:nvSpPr>
          <p:cNvPr id="28" name="テキスト ボックス 27">
            <a:extLst>
              <a:ext uri="{FF2B5EF4-FFF2-40B4-BE49-F238E27FC236}">
                <a16:creationId xmlns:a16="http://schemas.microsoft.com/office/drawing/2014/main" id="{365675AB-74E7-4ACF-B8B7-E373D27232F4}"/>
              </a:ext>
            </a:extLst>
          </p:cNvPr>
          <p:cNvSpPr txBox="1"/>
          <p:nvPr/>
        </p:nvSpPr>
        <p:spPr>
          <a:xfrm>
            <a:off x="3349532" y="3374839"/>
            <a:ext cx="434734" cy="338554"/>
          </a:xfrm>
          <a:prstGeom prst="rect">
            <a:avLst/>
          </a:prstGeom>
          <a:noFill/>
        </p:spPr>
        <p:txBody>
          <a:bodyPr wrap="none" rtlCol="0">
            <a:spAutoFit/>
          </a:bodyPr>
          <a:lstStyle/>
          <a:p>
            <a:r>
              <a:rPr kumimoji="1" lang="en-US" altLang="ja-JP" sz="1600" dirty="0"/>
              <a:t>V2</a:t>
            </a:r>
            <a:endParaRPr kumimoji="1" lang="ja-JP" altLang="en-US" sz="1600" dirty="0"/>
          </a:p>
        </p:txBody>
      </p:sp>
      <p:sp>
        <p:nvSpPr>
          <p:cNvPr id="29" name="テキスト ボックス 28">
            <a:extLst>
              <a:ext uri="{FF2B5EF4-FFF2-40B4-BE49-F238E27FC236}">
                <a16:creationId xmlns:a16="http://schemas.microsoft.com/office/drawing/2014/main" id="{F393A315-A6BC-4B7C-AB6C-32481AFB4E79}"/>
              </a:ext>
            </a:extLst>
          </p:cNvPr>
          <p:cNvSpPr txBox="1"/>
          <p:nvPr/>
        </p:nvSpPr>
        <p:spPr>
          <a:xfrm>
            <a:off x="6543484" y="3360598"/>
            <a:ext cx="434734" cy="338554"/>
          </a:xfrm>
          <a:prstGeom prst="rect">
            <a:avLst/>
          </a:prstGeom>
          <a:noFill/>
        </p:spPr>
        <p:txBody>
          <a:bodyPr wrap="none" rtlCol="0">
            <a:spAutoFit/>
          </a:bodyPr>
          <a:lstStyle/>
          <a:p>
            <a:r>
              <a:rPr kumimoji="1" lang="en-US" altLang="ja-JP" sz="1600" dirty="0"/>
              <a:t>V3</a:t>
            </a:r>
            <a:endParaRPr kumimoji="1" lang="ja-JP" altLang="en-US" sz="1600" dirty="0"/>
          </a:p>
        </p:txBody>
      </p:sp>
      <p:sp>
        <p:nvSpPr>
          <p:cNvPr id="30" name="テキスト ボックス 29">
            <a:extLst>
              <a:ext uri="{FF2B5EF4-FFF2-40B4-BE49-F238E27FC236}">
                <a16:creationId xmlns:a16="http://schemas.microsoft.com/office/drawing/2014/main" id="{1E4C8839-A733-4FD4-BA0E-20DDE573BDFF}"/>
              </a:ext>
            </a:extLst>
          </p:cNvPr>
          <p:cNvSpPr txBox="1"/>
          <p:nvPr/>
        </p:nvSpPr>
        <p:spPr>
          <a:xfrm>
            <a:off x="6369543" y="6585700"/>
            <a:ext cx="3608104" cy="276999"/>
          </a:xfrm>
          <a:prstGeom prst="rect">
            <a:avLst/>
          </a:prstGeom>
          <a:noFill/>
        </p:spPr>
        <p:txBody>
          <a:bodyPr wrap="none" rtlCol="0">
            <a:spAutoFit/>
          </a:bodyPr>
          <a:lstStyle/>
          <a:p>
            <a:r>
              <a:rPr lang="en-US" altLang="ja-JP" sz="1200" b="0" i="0" u="none" strike="noStrike" dirty="0">
                <a:effectLst/>
                <a:latin typeface="Verdana" panose="020B0604030504040204" pitchFamily="34" charset="0"/>
                <a:hlinkClick r:id="rId8"/>
              </a:rPr>
              <a:t>https://klog.icrr.u-tokyo.ac.jp/osl/?r=16534</a:t>
            </a:r>
            <a:endParaRPr kumimoji="1" lang="ja-JP" altLang="en-US" sz="1200" dirty="0"/>
          </a:p>
        </p:txBody>
      </p:sp>
    </p:spTree>
    <p:extLst>
      <p:ext uri="{BB962C8B-B14F-4D97-AF65-F5344CB8AC3E}">
        <p14:creationId xmlns:p14="http://schemas.microsoft.com/office/powerpoint/2010/main" val="285475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プレースホルダ 2"/>
          <p:cNvSpPr>
            <a:spLocks noGrp="1"/>
          </p:cNvSpPr>
          <p:nvPr>
            <p:ph idx="1"/>
          </p:nvPr>
        </p:nvSpPr>
        <p:spPr>
          <a:xfrm>
            <a:off x="495300" y="1398434"/>
            <a:ext cx="8915400" cy="2088044"/>
          </a:xfrm>
        </p:spPr>
        <p:txBody>
          <a:bodyPr/>
          <a:lstStyle/>
          <a:p>
            <a:r>
              <a:rPr lang="en-US" altLang="ja-JP" sz="2400" dirty="0">
                <a:latin typeface="Arial" panose="020B0604020202020204" pitchFamily="34" charset="0"/>
                <a:cs typeface="Arial" panose="020B0604020202020204" pitchFamily="34" charset="0"/>
              </a:rPr>
              <a:t>The servo type accelerometers (IX, IY) and the commercial geophones (EX, EY) are used as inertial sensors in Type-A towers. </a:t>
            </a:r>
          </a:p>
          <a:p>
            <a:r>
              <a:rPr lang="en-US" altLang="ja-JP" sz="2400" dirty="0">
                <a:latin typeface="Arial" panose="020B0604020202020204" pitchFamily="34" charset="0"/>
                <a:cs typeface="Arial" panose="020B0604020202020204" pitchFamily="34" charset="0"/>
              </a:rPr>
              <a:t>The sensitivity of present inertial sensors are not good enough to control the IPs around 0.1Hz.</a:t>
            </a:r>
          </a:p>
        </p:txBody>
      </p:sp>
      <p:sp>
        <p:nvSpPr>
          <p:cNvPr id="239673" name="タイトル 239672"/>
          <p:cNvSpPr>
            <a:spLocks noGrp="1"/>
          </p:cNvSpPr>
          <p:nvPr/>
        </p:nvSpPr>
        <p:spPr>
          <a:xfrm>
            <a:off x="344488" y="764704"/>
            <a:ext cx="9433048" cy="633730"/>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l"/>
            <a:r>
              <a:rPr lang="en-US" altLang="ja-JP" sz="2800" dirty="0">
                <a:solidFill>
                  <a:srgbClr val="00B050"/>
                </a:solidFill>
                <a:latin typeface="Arial" panose="020B0604020202020204" pitchFamily="34" charset="0"/>
              </a:rPr>
              <a:t>Plan1-2. Improvement of inertial sensors for IP control</a:t>
            </a:r>
          </a:p>
        </p:txBody>
      </p:sp>
      <p:sp>
        <p:nvSpPr>
          <p:cNvPr id="6" name="コンテンツプレースホルダ 2"/>
          <p:cNvSpPr>
            <a:spLocks noGrp="1"/>
          </p:cNvSpPr>
          <p:nvPr/>
        </p:nvSpPr>
        <p:spPr>
          <a:xfrm>
            <a:off x="497516" y="3438132"/>
            <a:ext cx="5484098" cy="2376170"/>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cs typeface="Arial" panose="020B0604020202020204" pitchFamily="34" charset="0"/>
              </a:rPr>
              <a:t>We replace the inertial sensors to better accelerometers.</a:t>
            </a:r>
          </a:p>
          <a:p>
            <a:pPr lvl="1"/>
            <a:r>
              <a:rPr lang="en-US" altLang="ja-JP" sz="2400" dirty="0">
                <a:latin typeface="Arial" panose="020B0604020202020204" pitchFamily="34" charset="0"/>
                <a:cs typeface="Arial" panose="020B0604020202020204" pitchFamily="34" charset="0"/>
              </a:rPr>
              <a:t>Replace the</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present position sensors.</a:t>
            </a:r>
          </a:p>
          <a:p>
            <a:pPr lvl="1"/>
            <a:r>
              <a:rPr lang="en-US" altLang="ja-JP" sz="2400" dirty="0">
                <a:latin typeface="Arial" panose="020B0604020202020204" pitchFamily="34" charset="0"/>
                <a:cs typeface="Arial" panose="020B0604020202020204" pitchFamily="34" charset="0"/>
              </a:rPr>
              <a:t>Tune the folded pendulums to 0.2Hz.</a:t>
            </a:r>
          </a:p>
        </p:txBody>
      </p:sp>
      <p:graphicFrame>
        <p:nvGraphicFramePr>
          <p:cNvPr id="4" name="オブジェクト(&amp;O) 3"/>
          <p:cNvGraphicFramePr/>
          <p:nvPr>
            <p:extLst>
              <p:ext uri="{D42A27DB-BD31-4B8C-83A1-F6EECF244321}">
                <p14:modId xmlns:p14="http://schemas.microsoft.com/office/powerpoint/2010/main" val="753373300"/>
              </p:ext>
            </p:extLst>
          </p:nvPr>
        </p:nvGraphicFramePr>
        <p:xfrm>
          <a:off x="5673080" y="3573016"/>
          <a:ext cx="3848100" cy="2891155"/>
        </p:xfrm>
        <a:graphic>
          <a:graphicData uri="http://schemas.openxmlformats.org/presentationml/2006/ole">
            <mc:AlternateContent xmlns:mc="http://schemas.openxmlformats.org/markup-compatibility/2006">
              <mc:Choice xmlns:v="urn:schemas-microsoft-com:vml" Requires="v">
                <p:oleObj r:id="rId2" imgW="7018020" imgH="5273040" progId="Paint.Picture">
                  <p:embed/>
                </p:oleObj>
              </mc:Choice>
              <mc:Fallback>
                <p:oleObj r:id="rId2" imgW="7018020" imgH="5273040" progId="Paint.Picture">
                  <p:embed/>
                  <p:pic>
                    <p:nvPicPr>
                      <p:cNvPr id="0" name="図形 2"/>
                      <p:cNvPicPr/>
                      <p:nvPr/>
                    </p:nvPicPr>
                    <p:blipFill>
                      <a:blip r:embed="rId3"/>
                      <a:stretch>
                        <a:fillRect/>
                      </a:stretch>
                    </p:blipFill>
                    <p:spPr>
                      <a:xfrm>
                        <a:off x="5673080" y="3573016"/>
                        <a:ext cx="3848100" cy="2891155"/>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ボックス 22"/>
          <p:cNvSpPr txBox="1"/>
          <p:nvPr/>
        </p:nvSpPr>
        <p:spPr>
          <a:xfrm>
            <a:off x="69215" y="918845"/>
            <a:ext cx="4403090" cy="2030095"/>
          </a:xfrm>
          <a:prstGeom prst="rect">
            <a:avLst/>
          </a:prstGeom>
          <a:noFill/>
        </p:spPr>
        <p:txBody>
          <a:bodyPr wrap="square" rtlCol="0">
            <a:spAutoFit/>
          </a:bodyPr>
          <a:lstStyle/>
          <a:p>
            <a:pPr marL="285750" indent="-285750">
              <a:buClr>
                <a:srgbClr val="FF9933"/>
              </a:buClr>
              <a:buFont typeface="Wingdings" panose="05000000000000000000" charset="0"/>
              <a:buChar char=""/>
            </a:pPr>
            <a:r>
              <a:rPr lang="en-US" altLang="ja-JP" dirty="0"/>
              <a:t>Some kinds of position sensors (</a:t>
            </a:r>
            <a:r>
              <a:rPr lang="en-US" altLang="ja-JP" dirty="0" err="1"/>
              <a:t>photointerrupter</a:t>
            </a:r>
            <a:r>
              <a:rPr lang="en-US" altLang="ja-JP" dirty="0"/>
              <a:t>, fiber LED, white light interferogram, and LVDT) have been evaluated. The LVDT had the best sensitivity around 0.1Hz.</a:t>
            </a:r>
          </a:p>
          <a:p>
            <a:pPr marL="285750" indent="-285750">
              <a:buClr>
                <a:srgbClr val="FF9933"/>
              </a:buClr>
              <a:buFont typeface="Wingdings" panose="05000000000000000000" charset="0"/>
              <a:buChar char=""/>
            </a:pPr>
            <a:r>
              <a:rPr lang="en-US" altLang="ja-JP" dirty="0"/>
              <a:t>Prototype accelerometer with the LVDT was tested at the KAGRA site.</a:t>
            </a:r>
          </a:p>
        </p:txBody>
      </p:sp>
      <p:sp>
        <p:nvSpPr>
          <p:cNvPr id="4" name="テキストボックス 3"/>
          <p:cNvSpPr txBox="1"/>
          <p:nvPr/>
        </p:nvSpPr>
        <p:spPr>
          <a:xfrm>
            <a:off x="384805" y="6497955"/>
            <a:ext cx="3594254" cy="338554"/>
          </a:xfrm>
          <a:prstGeom prst="rect">
            <a:avLst/>
          </a:prstGeom>
          <a:noFill/>
        </p:spPr>
        <p:txBody>
          <a:bodyPr wrap="none" rtlCol="0">
            <a:spAutoFit/>
          </a:bodyPr>
          <a:lstStyle/>
          <a:p>
            <a:r>
              <a:rPr lang="en-US" altLang="ja-JP" sz="1600" dirty="0"/>
              <a:t>Sensitivities of some kinds of sensors</a:t>
            </a:r>
          </a:p>
        </p:txBody>
      </p:sp>
      <p:pic>
        <p:nvPicPr>
          <p:cNvPr id="3" name="コンテンツプレースホルダ 2"/>
          <p:cNvPicPr>
            <a:picLocks noGrp="1" noChangeAspect="1"/>
          </p:cNvPicPr>
          <p:nvPr>
            <p:ph idx="1"/>
          </p:nvPr>
        </p:nvPicPr>
        <p:blipFill>
          <a:blip r:embed="rId2"/>
          <a:stretch>
            <a:fillRect/>
          </a:stretch>
        </p:blipFill>
        <p:spPr>
          <a:xfrm>
            <a:off x="160655" y="3046179"/>
            <a:ext cx="4220210" cy="3479165"/>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613" y="1655632"/>
            <a:ext cx="5388818" cy="486971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5334913" y="1887273"/>
            <a:ext cx="1584176" cy="2016224"/>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66961" y="2319321"/>
            <a:ext cx="864339" cy="246221"/>
          </a:xfrm>
          <a:prstGeom prst="rect">
            <a:avLst/>
          </a:prstGeom>
          <a:noFill/>
        </p:spPr>
        <p:txBody>
          <a:bodyPr wrap="none" rtlCol="0">
            <a:spAutoFit/>
          </a:bodyPr>
          <a:lstStyle/>
          <a:p>
            <a:r>
              <a:rPr kumimoji="1" lang="en-US" altLang="ja-JP" sz="1000" dirty="0">
                <a:solidFill>
                  <a:srgbClr val="FFC000"/>
                </a:solidFill>
              </a:rPr>
              <a:t>(Geophone)</a:t>
            </a:r>
            <a:endParaRPr kumimoji="1" lang="ja-JP" altLang="en-US" sz="1000" dirty="0">
              <a:solidFill>
                <a:srgbClr val="FFC000"/>
              </a:solidFill>
            </a:endParaRPr>
          </a:p>
        </p:txBody>
      </p:sp>
      <p:sp>
        <p:nvSpPr>
          <p:cNvPr id="2" name="テキストボックス 1"/>
          <p:cNvSpPr txBox="1"/>
          <p:nvPr/>
        </p:nvSpPr>
        <p:spPr>
          <a:xfrm>
            <a:off x="5444490" y="6497955"/>
            <a:ext cx="3503930" cy="337185"/>
          </a:xfrm>
          <a:prstGeom prst="rect">
            <a:avLst/>
          </a:prstGeom>
          <a:noFill/>
        </p:spPr>
        <p:txBody>
          <a:bodyPr wrap="none" rtlCol="0">
            <a:spAutoFit/>
          </a:bodyPr>
          <a:lstStyle/>
          <a:p>
            <a:r>
              <a:rPr lang="en-US" altLang="ja-JP" sz="1600" dirty="0"/>
              <a:t>Measured spectra at the KAGRA site</a:t>
            </a:r>
          </a:p>
        </p:txBody>
      </p:sp>
      <p:cxnSp>
        <p:nvCxnSpPr>
          <p:cNvPr id="5" name="直線矢印コネクタ 4"/>
          <p:cNvCxnSpPr/>
          <p:nvPr/>
        </p:nvCxnSpPr>
        <p:spPr>
          <a:xfrm>
            <a:off x="6271017" y="3039401"/>
            <a:ext cx="0" cy="43204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タイトル 239672"/>
          <p:cNvSpPr>
            <a:spLocks noGrp="1"/>
          </p:cNvSpPr>
          <p:nvPr/>
        </p:nvSpPr>
        <p:spPr>
          <a:xfrm>
            <a:off x="1171575" y="317677"/>
            <a:ext cx="7776845" cy="473858"/>
          </a:xfrm>
          <a:prstGeom prst="rect">
            <a:avLst/>
          </a:prstGeom>
          <a:noFill/>
          <a:ln w="9525">
            <a:noFill/>
          </a:ln>
        </p:spPr>
        <p:txBody>
          <a:bodyPr anchor="ctr" anchorCtr="1"/>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mj-lt"/>
                <a:ea typeface="+mj-ea"/>
                <a:cs typeface="+mj-cs"/>
              </a:defRPr>
            </a:lvl1pPr>
          </a:lstStyle>
          <a:p>
            <a:pPr algn="l"/>
            <a:r>
              <a:rPr lang="en-US" altLang="ja-JP" sz="2400" dirty="0">
                <a:solidFill>
                  <a:srgbClr val="00B050"/>
                </a:solidFill>
                <a:latin typeface="Arial" panose="020B0604020202020204" pitchFamily="34" charset="0"/>
              </a:rPr>
              <a:t>Prototype test at the KAGRA site</a:t>
            </a:r>
          </a:p>
        </p:txBody>
      </p:sp>
      <p:sp>
        <p:nvSpPr>
          <p:cNvPr id="11" name="テキストボックス 22">
            <a:extLst>
              <a:ext uri="{FF2B5EF4-FFF2-40B4-BE49-F238E27FC236}">
                <a16:creationId xmlns:a16="http://schemas.microsoft.com/office/drawing/2014/main" id="{D40659AC-171F-4315-8CFF-D3A4059A03AF}"/>
              </a:ext>
            </a:extLst>
          </p:cNvPr>
          <p:cNvSpPr txBox="1"/>
          <p:nvPr/>
        </p:nvSpPr>
        <p:spPr>
          <a:xfrm>
            <a:off x="4994910" y="900418"/>
            <a:ext cx="4403090" cy="646331"/>
          </a:xfrm>
          <a:prstGeom prst="rect">
            <a:avLst/>
          </a:prstGeom>
          <a:noFill/>
        </p:spPr>
        <p:txBody>
          <a:bodyPr wrap="square" rtlCol="0">
            <a:spAutoFit/>
          </a:bodyPr>
          <a:lstStyle/>
          <a:p>
            <a:pPr marL="285750" indent="-285750">
              <a:buClr>
                <a:srgbClr val="FF9933"/>
              </a:buClr>
              <a:buFont typeface="Wingdings" panose="05000000000000000000" charset="0"/>
              <a:buChar char=""/>
            </a:pPr>
            <a:r>
              <a:rPr lang="en-US" altLang="ja-JP" dirty="0"/>
              <a:t>One order improvement at 0.1Hz is expected.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プレースホルダ 3"/>
          <p:cNvSpPr>
            <a:spLocks noGrp="1"/>
          </p:cNvSpPr>
          <p:nvPr/>
        </p:nvSpPr>
        <p:spPr>
          <a:xfrm>
            <a:off x="296945" y="981945"/>
            <a:ext cx="9319895" cy="1540020"/>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F0 had overloaded by 4-10kg. The F0 keystones were fixed in O3.</a:t>
            </a:r>
            <a:r>
              <a:rPr lang="en-US" altLang="ja-JP" sz="2400" dirty="0">
                <a:latin typeface="Arial" panose="020B0604020202020204" pitchFamily="34" charset="0"/>
                <a:sym typeface="+mn-ea"/>
              </a:rPr>
              <a:t> Three (of six) blades (for 297kg load) were replaced to strong blades (for 347kg load). The F0 can work as a vertical filter and the height of keystone became adjustable.</a:t>
            </a:r>
            <a:endParaRPr lang="en-US" altLang="ja-JP" sz="2400" dirty="0">
              <a:latin typeface="Arial" panose="020B0604020202020204" pitchFamily="34" charset="0"/>
            </a:endParaRPr>
          </a:p>
        </p:txBody>
      </p:sp>
      <p:sp>
        <p:nvSpPr>
          <p:cNvPr id="7" name="四角形 6"/>
          <p:cNvSpPr>
            <a:spLocks noGrp="1"/>
          </p:cNvSpPr>
          <p:nvPr/>
        </p:nvSpPr>
        <p:spPr>
          <a:xfrm>
            <a:off x="319805" y="476672"/>
            <a:ext cx="9721080"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Plan3-1: Replacement of GAS blades for F0 in IX/IY</a:t>
            </a:r>
          </a:p>
        </p:txBody>
      </p:sp>
      <p:pic>
        <p:nvPicPr>
          <p:cNvPr id="8" name="図形 7"/>
          <p:cNvPicPr>
            <a:picLocks noChangeAspect="1"/>
          </p:cNvPicPr>
          <p:nvPr/>
        </p:nvPicPr>
        <p:blipFill>
          <a:blip r:embed="rId2"/>
          <a:stretch>
            <a:fillRect/>
          </a:stretch>
        </p:blipFill>
        <p:spPr>
          <a:xfrm>
            <a:off x="5084845" y="2564904"/>
            <a:ext cx="22225" cy="10795"/>
          </a:xfrm>
          <a:prstGeom prst="rect">
            <a:avLst/>
          </a:prstGeom>
        </p:spPr>
      </p:pic>
      <p:sp>
        <p:nvSpPr>
          <p:cNvPr id="11" name="コンテンツプレースホルダ 3">
            <a:extLst>
              <a:ext uri="{FF2B5EF4-FFF2-40B4-BE49-F238E27FC236}">
                <a16:creationId xmlns:a16="http://schemas.microsoft.com/office/drawing/2014/main" id="{03DB009F-B4FA-4D8C-A1D0-2E485B12351E}"/>
              </a:ext>
            </a:extLst>
          </p:cNvPr>
          <p:cNvSpPr>
            <a:spLocks noGrp="1"/>
          </p:cNvSpPr>
          <p:nvPr/>
        </p:nvSpPr>
        <p:spPr>
          <a:xfrm>
            <a:off x="246882" y="3228063"/>
            <a:ext cx="9319895" cy="864206"/>
          </a:xfrm>
          <a:prstGeom prst="rect">
            <a:avLst/>
          </a:prstGeom>
          <a:noFill/>
          <a:ln w="9525">
            <a:noFill/>
          </a:ln>
        </p:spPr>
        <p: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sz="2000" b="0" i="0" u="none" kern="1200" baseline="0">
                <a:solidFill>
                  <a:schemeClr val="tx1"/>
                </a:solidFill>
                <a:latin typeface="+mn-lt"/>
                <a:ea typeface="+mn-ea"/>
                <a:cs typeface="+mn-cs"/>
              </a:defRPr>
            </a:lvl9pPr>
          </a:lstStyle>
          <a:p>
            <a:r>
              <a:rPr lang="en-US" altLang="ja-JP" sz="2400" dirty="0">
                <a:latin typeface="Arial" panose="020B0604020202020204" pitchFamily="34" charset="0"/>
              </a:rPr>
              <a:t>The F0 was tuned to 0.2Hz (as single pendulum). The adjustable range was extended to more than +/- 3.5mm.</a:t>
            </a:r>
          </a:p>
        </p:txBody>
      </p:sp>
      <p:sp>
        <p:nvSpPr>
          <p:cNvPr id="12" name="四角形 6">
            <a:extLst>
              <a:ext uri="{FF2B5EF4-FFF2-40B4-BE49-F238E27FC236}">
                <a16:creationId xmlns:a16="http://schemas.microsoft.com/office/drawing/2014/main" id="{ED3E67EB-F60F-44C2-B1CA-0DAC36CB2BC8}"/>
              </a:ext>
            </a:extLst>
          </p:cNvPr>
          <p:cNvSpPr>
            <a:spLocks noGrp="1"/>
          </p:cNvSpPr>
          <p:nvPr/>
        </p:nvSpPr>
        <p:spPr>
          <a:xfrm>
            <a:off x="296945" y="2711203"/>
            <a:ext cx="9455908" cy="498475"/>
          </a:xfrm>
          <a:prstGeom prst="rect">
            <a:avLst/>
          </a:prstGeom>
          <a:noFill/>
          <a:ln w="9525">
            <a:noFill/>
          </a:ln>
        </p:spPr>
        <p:txBody>
          <a:bodyPr vert="horz" wrap="square" anchor="ctr"/>
          <a:lstStyle>
            <a:lvl1pPr marL="0" lvl="0" indent="0" algn="ctr" defTabSz="914400" eaLnBrk="0" fontAlgn="base" latinLnBrk="0" hangingPunct="0">
              <a:lnSpc>
                <a:spcPct val="100000"/>
              </a:lnSpc>
              <a:spcBef>
                <a:spcPct val="0"/>
              </a:spcBef>
              <a:spcAft>
                <a:spcPct val="0"/>
              </a:spcAft>
              <a:buNone/>
              <a:defRPr sz="4400" b="1" i="0" u="none" kern="1200" baseline="0">
                <a:solidFill>
                  <a:schemeClr val="tx2"/>
                </a:solidFill>
                <a:latin typeface="Garamond" pitchFamily="2" charset="0"/>
                <a:ea typeface="ＭＳ Ｐゴシック" panose="020B0600070205080204" pitchFamily="2" charset="-122"/>
              </a:defRPr>
            </a:lvl1pPr>
          </a:lstStyle>
          <a:p>
            <a:pPr lvl="0" algn="l"/>
            <a:r>
              <a:rPr lang="en-US" altLang="ja-JP" sz="2800" dirty="0">
                <a:solidFill>
                  <a:srgbClr val="33CC33"/>
                </a:solidFill>
                <a:effectLst>
                  <a:outerShdw blurRad="38100" dist="38100" dir="2700000" algn="tl">
                    <a:srgbClr val="000000">
                      <a:alpha val="43137"/>
                    </a:srgbClr>
                  </a:outerShdw>
                </a:effectLst>
                <a:latin typeface="Arial" panose="020B0604020202020204" pitchFamily="34" charset="0"/>
              </a:rPr>
              <a:t>Plan3-2. Extension of adjustable range for F0 in IX/IY</a:t>
            </a:r>
          </a:p>
        </p:txBody>
      </p:sp>
      <p:pic>
        <p:nvPicPr>
          <p:cNvPr id="14" name="図形 7">
            <a:extLst>
              <a:ext uri="{FF2B5EF4-FFF2-40B4-BE49-F238E27FC236}">
                <a16:creationId xmlns:a16="http://schemas.microsoft.com/office/drawing/2014/main" id="{3CE1BDEA-5B25-4EBB-8AF3-16320F489BAC}"/>
              </a:ext>
            </a:extLst>
          </p:cNvPr>
          <p:cNvPicPr>
            <a:picLocks noChangeAspect="1"/>
          </p:cNvPicPr>
          <p:nvPr/>
        </p:nvPicPr>
        <p:blipFill>
          <a:blip r:embed="rId2"/>
          <a:stretch>
            <a:fillRect/>
          </a:stretch>
        </p:blipFill>
        <p:spPr>
          <a:xfrm>
            <a:off x="4999355" y="6802581"/>
            <a:ext cx="22225" cy="10795"/>
          </a:xfrm>
          <a:prstGeom prst="rect">
            <a:avLst/>
          </a:prstGeom>
        </p:spPr>
      </p:pic>
      <p:pic>
        <p:nvPicPr>
          <p:cNvPr id="9" name="図 8" descr="バイクのエンジン&#10;&#10;中程度の精度で自動的に生成された説明">
            <a:extLst>
              <a:ext uri="{FF2B5EF4-FFF2-40B4-BE49-F238E27FC236}">
                <a16:creationId xmlns:a16="http://schemas.microsoft.com/office/drawing/2014/main" id="{98E881DA-EBE6-4011-8FFE-58A58882DCA8}"/>
              </a:ext>
            </a:extLst>
          </p:cNvPr>
          <p:cNvPicPr>
            <a:picLocks noChangeAspect="1"/>
          </p:cNvPicPr>
          <p:nvPr/>
        </p:nvPicPr>
        <p:blipFill>
          <a:blip r:embed="rId3"/>
          <a:stretch>
            <a:fillRect/>
          </a:stretch>
        </p:blipFill>
        <p:spPr>
          <a:xfrm>
            <a:off x="5385048" y="4263408"/>
            <a:ext cx="3916358" cy="2493002"/>
          </a:xfrm>
          <a:prstGeom prst="rect">
            <a:avLst/>
          </a:prstGeom>
        </p:spPr>
      </p:pic>
      <p:pic>
        <p:nvPicPr>
          <p:cNvPr id="13" name="図 12" descr="人, 準備中, 男, チェアー が含まれている画像&#10;&#10;自動的に生成された説明">
            <a:extLst>
              <a:ext uri="{FF2B5EF4-FFF2-40B4-BE49-F238E27FC236}">
                <a16:creationId xmlns:a16="http://schemas.microsoft.com/office/drawing/2014/main" id="{9DDBF894-C682-44C8-A578-822DC0D1F12E}"/>
              </a:ext>
            </a:extLst>
          </p:cNvPr>
          <p:cNvPicPr>
            <a:picLocks noChangeAspect="1"/>
          </p:cNvPicPr>
          <p:nvPr/>
        </p:nvPicPr>
        <p:blipFill>
          <a:blip r:embed="rId4"/>
          <a:stretch>
            <a:fillRect/>
          </a:stretch>
        </p:blipFill>
        <p:spPr>
          <a:xfrm>
            <a:off x="632520" y="4263918"/>
            <a:ext cx="4032448" cy="2478459"/>
          </a:xfrm>
          <a:prstGeom prst="rect">
            <a:avLst/>
          </a:prstGeom>
        </p:spPr>
      </p:pic>
    </p:spTree>
    <p:extLst>
      <p:ext uri="{BB962C8B-B14F-4D97-AF65-F5344CB8AC3E}">
        <p14:creationId xmlns:p14="http://schemas.microsoft.com/office/powerpoint/2010/main" val="3605063979"/>
      </p:ext>
    </p:extLst>
  </p:cSld>
  <p:clrMapOvr>
    <a:masterClrMapping/>
  </p:clrMapOvr>
</p:sld>
</file>

<file path=ppt/theme/theme1.xml><?xml version="1.0" encoding="utf-8"?>
<a:theme xmlns:a="http://schemas.openxmlformats.org/drawingml/2006/main" name="Stream">
  <a:themeElements>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fontScheme name="">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3399"/>
        </a:lt1>
        <a:dk2>
          <a:srgbClr val="E5E5FF"/>
        </a:dk2>
        <a:lt2>
          <a:srgbClr val="000514"/>
        </a:lt2>
        <a:accent1>
          <a:srgbClr val="0099CC"/>
        </a:accent1>
        <a:accent2>
          <a:srgbClr val="A886E0"/>
        </a:accent2>
        <a:accent3>
          <a:srgbClr val="AAADCA"/>
        </a:accent3>
        <a:accent4>
          <a:srgbClr val="DCDCDC"/>
        </a:accent4>
        <a:accent5>
          <a:srgbClr val="AACAE2"/>
        </a:accent5>
        <a:accent6>
          <a:srgbClr val="9678C9"/>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DFDFE9"/>
        </a:dk2>
        <a:lt2>
          <a:srgbClr val="3E3E5C"/>
        </a:lt2>
        <a:accent1>
          <a:srgbClr val="CC66FF"/>
        </a:accent1>
        <a:accent2>
          <a:srgbClr val="679ACD"/>
        </a:accent2>
        <a:accent3>
          <a:srgbClr val="B9B9CA"/>
        </a:accent3>
        <a:accent4>
          <a:srgbClr val="DCDCDC"/>
        </a:accent4>
        <a:accent5>
          <a:srgbClr val="E2B9FF"/>
        </a:accent5>
        <a:accent6>
          <a:srgbClr val="5C8AB8"/>
        </a:accent6>
        <a:hlink>
          <a:srgbClr val="CCECFF"/>
        </a:hlink>
        <a:folHlink>
          <a:srgbClr val="CCCCFF"/>
        </a:folHlink>
      </a:clrScheme>
      <a:clrMap bg1="lt1" tx1="dk1" bg2="lt2" tx2="dk2" accent1="accent1" accent2="accent2" accent3="accent3" accent4="accent4" accent5="accent5" accent6="accent6" hlink="hlink" folHlink="folHlink"/>
    </a:extraClrScheme>
    <a:extraClrScheme>
      <a:clrScheme name="">
        <a:dk1>
          <a:srgbClr val="FFFFFF"/>
        </a:dk1>
        <a:lt1>
          <a:srgbClr val="4A9400"/>
        </a:lt1>
        <a:dk2>
          <a:srgbClr val="BAE8BA"/>
        </a:dk2>
        <a:lt2>
          <a:srgbClr val="2A5400"/>
        </a:lt2>
        <a:accent1>
          <a:srgbClr val="33CC33"/>
        </a:accent1>
        <a:accent2>
          <a:srgbClr val="99CC00"/>
        </a:accent2>
        <a:accent3>
          <a:srgbClr val="B2C8AA"/>
        </a:accent3>
        <a:accent4>
          <a:srgbClr val="DCDCDC"/>
        </a:accent4>
        <a:accent5>
          <a:srgbClr val="ADE2AD"/>
        </a:accent5>
        <a:accent6>
          <a:srgbClr val="89B700"/>
        </a:accent6>
        <a:hlink>
          <a:srgbClr val="99FF33"/>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1596D"/>
        </a:lt1>
        <a:dk2>
          <a:srgbClr val="DDDDDD"/>
        </a:dk2>
        <a:lt2>
          <a:srgbClr val="000000"/>
        </a:lt2>
        <a:accent1>
          <a:srgbClr val="787E8A"/>
        </a:accent1>
        <a:accent2>
          <a:srgbClr val="339966"/>
        </a:accent2>
        <a:accent3>
          <a:srgbClr val="B3B5BB"/>
        </a:accent3>
        <a:accent4>
          <a:srgbClr val="DCDCDC"/>
        </a:accent4>
        <a:accent5>
          <a:srgbClr val="BEC0C4"/>
        </a:accent5>
        <a:accent6>
          <a:srgbClr val="2D895B"/>
        </a:accent6>
        <a:hlink>
          <a:srgbClr val="00FFFF"/>
        </a:hlink>
        <a:folHlink>
          <a:srgbClr val="74B6D0"/>
        </a:folHlink>
      </a:clrScheme>
      <a:clrMap bg1="lt1" tx1="dk1" bg2="lt2" tx2="dk2" accent1="accent1" accent2="accent2" accent3="accent3" accent4="accent4" accent5="accent5" accent6="accent6" hlink="hlink" folHlink="folHlink"/>
    </a:extraClrScheme>
    <a:extraClrScheme>
      <a:clrScheme name="">
        <a:dk1>
          <a:srgbClr val="FFFFFF"/>
        </a:dk1>
        <a:lt1>
          <a:srgbClr val="8C0000"/>
        </a:lt1>
        <a:dk2>
          <a:srgbClr val="DFD293"/>
        </a:dk2>
        <a:lt2>
          <a:srgbClr val="5C1F00"/>
        </a:lt2>
        <a:accent1>
          <a:srgbClr val="FF6845"/>
        </a:accent1>
        <a:accent2>
          <a:srgbClr val="BE7960"/>
        </a:accent2>
        <a:accent3>
          <a:srgbClr val="C5AAAA"/>
        </a:accent3>
        <a:accent4>
          <a:srgbClr val="DCDCDC"/>
        </a:accent4>
        <a:accent5>
          <a:srgbClr val="FFB9B1"/>
        </a:accent5>
        <a:accent6>
          <a:srgbClr val="AA6C55"/>
        </a:accent6>
        <a:hlink>
          <a:srgbClr val="FFFFCC"/>
        </a:hlink>
        <a:folHlink>
          <a:srgbClr val="FFCC00"/>
        </a:folHlink>
      </a:clrScheme>
      <a:clrMap bg1="lt1" tx1="dk1" bg2="lt2" tx2="dk2" accent1="accent1" accent2="accent2" accent3="accent3" accent4="accent4" accent5="accent5" accent6="accent6" hlink="hlink" folHlink="folHlink"/>
    </a:extraClrScheme>
    <a:extraClrScheme>
      <a:clrScheme name="">
        <a:dk1>
          <a:srgbClr val="F7F3F3"/>
        </a:dk1>
        <a:lt1>
          <a:srgbClr val="8A6362"/>
        </a:lt1>
        <a:dk2>
          <a:srgbClr val="D8C1BA"/>
        </a:dk2>
        <a:lt2>
          <a:srgbClr val="5E4444"/>
        </a:lt2>
        <a:accent1>
          <a:srgbClr val="CC6600"/>
        </a:accent1>
        <a:accent2>
          <a:srgbClr val="C16059"/>
        </a:accent2>
        <a:accent3>
          <a:srgbClr val="C4B8B8"/>
        </a:accent3>
        <a:accent4>
          <a:srgbClr val="D5D1D1"/>
        </a:accent4>
        <a:accent5>
          <a:srgbClr val="E2B9AA"/>
        </a:accent5>
        <a:accent6>
          <a:srgbClr val="AD554F"/>
        </a:accent6>
        <a:hlink>
          <a:srgbClr val="FFCC00"/>
        </a:hlink>
        <a:folHlink>
          <a:srgbClr val="CBB557"/>
        </a:folHlink>
      </a:clrScheme>
      <a:clrMap bg1="lt1" tx1="dk1" bg2="lt2" tx2="dk2" accent1="accent1" accent2="accent2" accent3="accent3" accent4="accent4" accent5="accent5" accent6="accent6" hlink="hlink" folHlink="folHlink"/>
    </a:extraClrScheme>
    <a:extraClrScheme>
      <a:clrScheme name="">
        <a:dk1>
          <a:srgbClr val="FFFFFF"/>
        </a:dk1>
        <a:lt1>
          <a:srgbClr val="BFA673"/>
        </a:lt1>
        <a:dk2>
          <a:srgbClr val="E6E3AA"/>
        </a:dk2>
        <a:lt2>
          <a:srgbClr val="7F6737"/>
        </a:lt2>
        <a:accent1>
          <a:srgbClr val="FFCC00"/>
        </a:accent1>
        <a:accent2>
          <a:srgbClr val="808000"/>
        </a:accent2>
        <a:accent3>
          <a:srgbClr val="DBD0BD"/>
        </a:accent3>
        <a:accent4>
          <a:srgbClr val="DCDCDC"/>
        </a:accent4>
        <a:accent5>
          <a:srgbClr val="FFE2AA"/>
        </a:accent5>
        <a:accent6>
          <a:srgbClr val="727200"/>
        </a:accent6>
        <a:hlink>
          <a:srgbClr val="784700"/>
        </a:hlink>
        <a:folHlink>
          <a:srgbClr val="9A7200"/>
        </a:folHlink>
      </a:clrScheme>
      <a:clrMap bg1="lt1" tx1="dk1" bg2="lt2" tx2="dk2" accent1="accent1" accent2="accent2" accent3="accent3" accent4="accent4" accent5="accent5" accent6="accent6" hlink="hlink" folHlink="folHlink"/>
    </a:extraClrScheme>
    <a:extraClrScheme>
      <a:clrScheme name="">
        <a:dk1>
          <a:srgbClr val="4B2500"/>
        </a:dk1>
        <a:lt1>
          <a:srgbClr val="F9F0D3"/>
        </a:lt1>
        <a:dk2>
          <a:srgbClr val="A69564"/>
        </a:dk2>
        <a:lt2>
          <a:srgbClr val="EFDEAF"/>
        </a:lt2>
        <a:accent1>
          <a:srgbClr val="FFFFE3"/>
        </a:accent1>
        <a:accent2>
          <a:srgbClr val="BFBFA7"/>
        </a:accent2>
        <a:accent3>
          <a:srgbClr val="FBF6E5"/>
        </a:accent3>
        <a:accent4>
          <a:srgbClr val="3F1E00"/>
        </a:accent4>
        <a:accent5>
          <a:srgbClr val="FFFFEE"/>
        </a:accent5>
        <a:accent6>
          <a:srgbClr val="ABAB95"/>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9"/>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361</Words>
  <Application>Microsoft Office PowerPoint</Application>
  <PresentationFormat>A4 210 x 297 mm</PresentationFormat>
  <Paragraphs>28</Paragraphs>
  <Slides>5</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2" baseType="lpstr">
      <vt:lpstr>Arial</vt:lpstr>
      <vt:lpstr>Garamond</vt:lpstr>
      <vt:lpstr>Times New Roman</vt:lpstr>
      <vt:lpstr>Verdana</vt:lpstr>
      <vt:lpstr>Wingdings</vt:lpstr>
      <vt:lpstr>Stream</vt:lpstr>
      <vt:lpstr>Bitmap 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国立天文台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VIS</dc:title>
  <dc:creator>高橋竜太郎</dc:creator>
  <cp:lastModifiedBy>Ryutaro Takahashi</cp:lastModifiedBy>
  <cp:revision>515</cp:revision>
  <cp:lastPrinted>1998-09-28T10:44:00Z</cp:lastPrinted>
  <dcterms:created xsi:type="dcterms:W3CDTF">1997-09-26T07:34:00Z</dcterms:created>
  <dcterms:modified xsi:type="dcterms:W3CDTF">2021-08-12T23:56:38Z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1041-10.8.0.6184</vt:lpwstr>
  </property>
</Properties>
</file>