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9" r:id="rId2"/>
    <p:sldId id="792" r:id="rId3"/>
    <p:sldId id="795" r:id="rId4"/>
    <p:sldId id="793" r:id="rId5"/>
    <p:sldId id="511" r:id="rId6"/>
    <p:sldId id="510" r:id="rId7"/>
    <p:sldId id="520" r:id="rId8"/>
    <p:sldId id="519" r:id="rId9"/>
    <p:sldId id="786" r:id="rId10"/>
    <p:sldId id="806" r:id="rId11"/>
    <p:sldId id="797" r:id="rId12"/>
    <p:sldId id="500" r:id="rId13"/>
    <p:sldId id="513" r:id="rId14"/>
    <p:sldId id="798" r:id="rId15"/>
    <p:sldId id="807" r:id="rId16"/>
    <p:sldId id="799" r:id="rId17"/>
    <p:sldId id="796" r:id="rId18"/>
    <p:sldId id="801" r:id="rId19"/>
    <p:sldId id="257" r:id="rId20"/>
    <p:sldId id="802" r:id="rId21"/>
    <p:sldId id="787" r:id="rId22"/>
    <p:sldId id="789" r:id="rId23"/>
    <p:sldId id="800" r:id="rId24"/>
    <p:sldId id="416" r:id="rId25"/>
    <p:sldId id="258" r:id="rId26"/>
    <p:sldId id="804" r:id="rId27"/>
    <p:sldId id="805" r:id="rId28"/>
    <p:sldId id="803" r:id="rId29"/>
    <p:sldId id="791" r:id="rId30"/>
    <p:sldId id="287" r:id="rId31"/>
    <p:sldId id="508" r:id="rId32"/>
    <p:sldId id="781" r:id="rId33"/>
    <p:sldId id="414" r:id="rId34"/>
    <p:sldId id="512" r:id="rId35"/>
    <p:sldId id="260" r:id="rId3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木村 誠宏" initials="木村" lastIdx="2" clrIdx="0">
    <p:extLst>
      <p:ext uri="{19B8F6BF-5375-455C-9EA6-DF929625EA0E}">
        <p15:presenceInfo xmlns:p15="http://schemas.microsoft.com/office/powerpoint/2012/main" userId="a2b0b4f90e7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37"/>
    <p:restoredTop sz="86401"/>
  </p:normalViewPr>
  <p:slideViewPr>
    <p:cSldViewPr snapToGrid="0" snapToObjects="1">
      <p:cViewPr varScale="1">
        <p:scale>
          <a:sx n="109" d="100"/>
          <a:sy n="109" d="100"/>
        </p:scale>
        <p:origin x="9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05:56:10.044" idx="2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02CD-FE16-6D44-A9D1-A886653886ED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0F9C7-6E2C-9B42-AFA5-301E34AB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7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10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17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11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09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1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13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970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27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15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99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89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17</a:t>
            </a:fld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50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18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29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20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23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0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B1A8B39-79DA-6A44-A1A1-99CEF787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9104C7-147A-9847-A147-5F289D6F6463}" type="slidenum">
              <a:rPr lang="en-US" altLang="ja-JP">
                <a:latin typeface="Calibri" panose="020F0502020204030204" pitchFamily="34" charset="0"/>
              </a:rPr>
              <a:pPr/>
              <a:t>24</a:t>
            </a:fld>
            <a:endParaRPr lang="en-US" altLang="ja-JP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5585F17-90DF-C84B-998C-FA92FBDE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2690CA-B6B2-7446-B150-23809741E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386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2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62CB025-FEF1-2546-8B5E-AD577EA48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34BD3DF-B605-0D45-AA51-FC9089367BDA}" type="slidenum">
              <a:rPr kumimoji="0" lang="de-DE" altLang="ja-JP"/>
              <a:pPr eaLnBrk="1" hangingPunct="1">
                <a:spcBef>
                  <a:spcPct val="0"/>
                </a:spcBef>
              </a:pPr>
              <a:t>32</a:t>
            </a:fld>
            <a:endParaRPr kumimoji="0" lang="de-DE" altLang="ja-JP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59052A9-0F47-6641-B038-32AC033B7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45A759-6153-B643-8C62-99979744F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BD4A638-A44B-6941-B31C-C7E673D7E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AACAC2-CAE4-9C42-8485-0AC6D32BBCB0}" type="slidenum">
              <a:rPr lang="en-US" altLang="ja-JP" sz="1200">
                <a:latin typeface="Calibri" panose="020F0502020204030204" pitchFamily="34" charset="0"/>
              </a:rPr>
              <a:pPr/>
              <a:t>33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D65219C-47D1-3E4D-B469-578C21BE37C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9C5D615-6DD2-1E40-8528-E9D2825ED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3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5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>
            <a:extLst>
              <a:ext uri="{FF2B5EF4-FFF2-40B4-BE49-F238E27FC236}">
                <a16:creationId xmlns:a16="http://schemas.microsoft.com/office/drawing/2014/main" id="{21B7320E-77F6-2E4C-906E-2CCDBFDAC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ノート プレースホルダー 2">
            <a:extLst>
              <a:ext uri="{FF2B5EF4-FFF2-40B4-BE49-F238E27FC236}">
                <a16:creationId xmlns:a16="http://schemas.microsoft.com/office/drawing/2014/main" id="{DB4E943B-C4BF-E144-87B7-1AEB36FED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スライド番号プレースホルダー 3">
            <a:extLst>
              <a:ext uri="{FF2B5EF4-FFF2-40B4-BE49-F238E27FC236}">
                <a16:creationId xmlns:a16="http://schemas.microsoft.com/office/drawing/2014/main" id="{7889866E-C81B-F74C-BF65-321A9884D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AB2D61-6211-9D48-B75E-BD93F70661EF}" type="slidenum">
              <a:rPr lang="ja-JP" altLang="en-US" sz="1200">
                <a:latin typeface="Calibri" panose="020F0502020204030204" pitchFamily="34" charset="0"/>
              </a:rPr>
              <a:pPr/>
              <a:t>4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1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0F9C7-6E2C-9B42-AFA5-301E34ABC9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758F716-4404-BA47-9FA4-8B612353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AF0F02-9E21-AD4D-810D-59E3EA9AA007}" type="slidenum">
              <a:rPr kumimoji="0" lang="de-DE" altLang="ja-JP" sz="1200"/>
              <a:pPr/>
              <a:t>7</a:t>
            </a:fld>
            <a:endParaRPr kumimoji="0" lang="de-DE" altLang="ja-JP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DC2A81C-BC9B-5A4F-9C4C-5E2A67A48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74A2C95-D90A-D146-BF79-4559E418A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en-US" altLang="ja-JP"/>
              <a:t>KAGRA cryostat consist of one main cryostat and two cryo-duct shields.</a:t>
            </a:r>
          </a:p>
          <a:p>
            <a:r>
              <a:rPr kumimoji="0" lang="en-US" altLang="ja-JP"/>
              <a:t>The main cryostat has a inner and a outer radiation shield.</a:t>
            </a:r>
          </a:p>
          <a:p>
            <a:r>
              <a:rPr kumimoji="0" lang="en-US" altLang="ja-JP"/>
              <a:t>Cryo-payload with Test Mass is in the inner radiation shield.</a:t>
            </a:r>
          </a:p>
          <a:p>
            <a:r>
              <a:rPr kumimoji="0" lang="en-US" altLang="ja-JP"/>
              <a:t>View ports for Opleve are attached inner and outer radiation shield.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202AA042-9D23-C042-9CCE-3F25F16F9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354757-A344-FA40-8E33-48735F073399}" type="slidenum">
              <a:rPr lang="en-US" altLang="ja-JP" sz="1200">
                <a:latin typeface="Calibri" panose="020F0502020204030204" pitchFamily="34" charset="0"/>
              </a:rPr>
              <a:pPr/>
              <a:t>8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7B9B690E-6452-6542-8686-C8BB1DEFD96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ADA872-A53F-A541-9D4E-140D57740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758F716-4404-BA47-9FA4-8B612353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AF0F02-9E21-AD4D-810D-59E3EA9AA007}" type="slidenum">
              <a:rPr kumimoji="0" lang="de-DE" altLang="ja-JP" sz="1200"/>
              <a:pPr/>
              <a:t>9</a:t>
            </a:fld>
            <a:endParaRPr kumimoji="0" lang="de-DE" altLang="ja-JP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FDC2A81C-BC9B-5A4F-9C4C-5E2A67A48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74A2C95-D90A-D146-BF79-4559E418A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257439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8915400" cy="1981200"/>
          </a:xfrm>
        </p:spPr>
        <p:txBody>
          <a:bodyPr/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2 レベル</a:t>
            </a:r>
          </a:p>
          <a:p>
            <a:pPr lvl="2"/>
            <a:r>
              <a:rPr lang="en-US"/>
              <a:t>第 3 レベル</a:t>
            </a:r>
          </a:p>
          <a:p>
            <a:pPr lvl="3"/>
            <a:r>
              <a:rPr lang="en-US"/>
              <a:t>第 4 レベル</a:t>
            </a:r>
          </a:p>
          <a:p>
            <a:pPr lvl="4"/>
            <a:r>
              <a:rPr lang="en-US"/>
              <a:t>第 5 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4114800"/>
            <a:ext cx="8915400" cy="1981200"/>
          </a:xfrm>
        </p:spPr>
        <p:txBody>
          <a:bodyPr/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2 レベル</a:t>
            </a:r>
          </a:p>
          <a:p>
            <a:pPr lvl="2"/>
            <a:r>
              <a:rPr lang="en-US"/>
              <a:t>第 3 レベル</a:t>
            </a:r>
          </a:p>
          <a:p>
            <a:pPr lvl="3"/>
            <a:r>
              <a:rPr lang="en-US"/>
              <a:t>第 4 レベル</a:t>
            </a:r>
          </a:p>
          <a:p>
            <a:pPr lvl="4"/>
            <a:r>
              <a:rPr lang="en-US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696847-743A-7844-B13E-BBD82DFA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>
                <a:latin typeface="Gill Sans MT" charset="0"/>
                <a:ea typeface="ＭＳ ゴシック" charset="0"/>
                <a:cs typeface="ＭＳ ゴシック" charset="0"/>
              </a:defRPr>
            </a:lvl1pPr>
          </a:lstStyle>
          <a:p>
            <a:pPr>
              <a:defRPr/>
            </a:pPr>
            <a:fld id="{81F7139E-C209-DE46-8536-BEFA0E541DB7}" type="datetime1">
              <a:rPr lang="ja-JP" altLang="en-US"/>
              <a:pPr>
                <a:defRPr/>
              </a:pPr>
              <a:t>2021/7/20</a:t>
            </a:fld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B08020-E5A4-2E4C-87AE-51B6F76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87F0D7-A63E-D84E-8234-E2ECD39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8CA0-1FE1-1340-898A-61CFC989D1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9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9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4E0E-8CEC-D44E-BD57-212D7798492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BF3A-F646-7146-86AF-540BBE1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84D68-62A1-8143-8793-1DA166B5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374515"/>
            <a:ext cx="8920162" cy="1719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5423757">
                  <a:custGeom>
                    <a:avLst/>
                    <a:gdLst>
                      <a:gd name="connsiteX0" fmla="*/ 0 w 8543925"/>
                      <a:gd name="connsiteY0" fmla="*/ 0 h 2241231"/>
                      <a:gd name="connsiteX1" fmla="*/ 655034 w 8543925"/>
                      <a:gd name="connsiteY1" fmla="*/ 0 h 2241231"/>
                      <a:gd name="connsiteX2" fmla="*/ 1310069 w 8543925"/>
                      <a:gd name="connsiteY2" fmla="*/ 0 h 2241231"/>
                      <a:gd name="connsiteX3" fmla="*/ 1965103 w 8543925"/>
                      <a:gd name="connsiteY3" fmla="*/ 0 h 2241231"/>
                      <a:gd name="connsiteX4" fmla="*/ 2278380 w 8543925"/>
                      <a:gd name="connsiteY4" fmla="*/ 0 h 2241231"/>
                      <a:gd name="connsiteX5" fmla="*/ 2591657 w 8543925"/>
                      <a:gd name="connsiteY5" fmla="*/ 0 h 2241231"/>
                      <a:gd name="connsiteX6" fmla="*/ 2904935 w 8543925"/>
                      <a:gd name="connsiteY6" fmla="*/ 0 h 2241231"/>
                      <a:gd name="connsiteX7" fmla="*/ 3389090 w 8543925"/>
                      <a:gd name="connsiteY7" fmla="*/ 0 h 2241231"/>
                      <a:gd name="connsiteX8" fmla="*/ 3958685 w 8543925"/>
                      <a:gd name="connsiteY8" fmla="*/ 0 h 2241231"/>
                      <a:gd name="connsiteX9" fmla="*/ 4271963 w 8543925"/>
                      <a:gd name="connsiteY9" fmla="*/ 0 h 2241231"/>
                      <a:gd name="connsiteX10" fmla="*/ 4756118 w 8543925"/>
                      <a:gd name="connsiteY10" fmla="*/ 0 h 2241231"/>
                      <a:gd name="connsiteX11" fmla="*/ 5154835 w 8543925"/>
                      <a:gd name="connsiteY11" fmla="*/ 0 h 2241231"/>
                      <a:gd name="connsiteX12" fmla="*/ 5809869 w 8543925"/>
                      <a:gd name="connsiteY12" fmla="*/ 0 h 2241231"/>
                      <a:gd name="connsiteX13" fmla="*/ 6550342 w 8543925"/>
                      <a:gd name="connsiteY13" fmla="*/ 0 h 2241231"/>
                      <a:gd name="connsiteX14" fmla="*/ 7119937 w 8543925"/>
                      <a:gd name="connsiteY14" fmla="*/ 0 h 2241231"/>
                      <a:gd name="connsiteX15" fmla="*/ 7604093 w 8543925"/>
                      <a:gd name="connsiteY15" fmla="*/ 0 h 2241231"/>
                      <a:gd name="connsiteX16" fmla="*/ 8002810 w 8543925"/>
                      <a:gd name="connsiteY16" fmla="*/ 0 h 2241231"/>
                      <a:gd name="connsiteX17" fmla="*/ 8543925 w 8543925"/>
                      <a:gd name="connsiteY17" fmla="*/ 0 h 2241231"/>
                      <a:gd name="connsiteX18" fmla="*/ 8543925 w 8543925"/>
                      <a:gd name="connsiteY18" fmla="*/ 560308 h 2241231"/>
                      <a:gd name="connsiteX19" fmla="*/ 8543925 w 8543925"/>
                      <a:gd name="connsiteY19" fmla="*/ 1165440 h 2241231"/>
                      <a:gd name="connsiteX20" fmla="*/ 8543925 w 8543925"/>
                      <a:gd name="connsiteY20" fmla="*/ 1703336 h 2241231"/>
                      <a:gd name="connsiteX21" fmla="*/ 8543925 w 8543925"/>
                      <a:gd name="connsiteY21" fmla="*/ 2241231 h 2241231"/>
                      <a:gd name="connsiteX22" fmla="*/ 8059769 w 8543925"/>
                      <a:gd name="connsiteY22" fmla="*/ 2241231 h 2241231"/>
                      <a:gd name="connsiteX23" fmla="*/ 7404735 w 8543925"/>
                      <a:gd name="connsiteY23" fmla="*/ 2241231 h 2241231"/>
                      <a:gd name="connsiteX24" fmla="*/ 7091458 w 8543925"/>
                      <a:gd name="connsiteY24" fmla="*/ 2241231 h 2241231"/>
                      <a:gd name="connsiteX25" fmla="*/ 6607302 w 8543925"/>
                      <a:gd name="connsiteY25" fmla="*/ 2241231 h 2241231"/>
                      <a:gd name="connsiteX26" fmla="*/ 6123146 w 8543925"/>
                      <a:gd name="connsiteY26" fmla="*/ 2241231 h 2241231"/>
                      <a:gd name="connsiteX27" fmla="*/ 5638991 w 8543925"/>
                      <a:gd name="connsiteY27" fmla="*/ 2241231 h 2241231"/>
                      <a:gd name="connsiteX28" fmla="*/ 5325713 w 8543925"/>
                      <a:gd name="connsiteY28" fmla="*/ 2241231 h 2241231"/>
                      <a:gd name="connsiteX29" fmla="*/ 4841558 w 8543925"/>
                      <a:gd name="connsiteY29" fmla="*/ 2241231 h 2241231"/>
                      <a:gd name="connsiteX30" fmla="*/ 4186523 w 8543925"/>
                      <a:gd name="connsiteY30" fmla="*/ 2241231 h 2241231"/>
                      <a:gd name="connsiteX31" fmla="*/ 3702368 w 8543925"/>
                      <a:gd name="connsiteY31" fmla="*/ 2241231 h 2241231"/>
                      <a:gd name="connsiteX32" fmla="*/ 2961894 w 8543925"/>
                      <a:gd name="connsiteY32" fmla="*/ 2241231 h 2241231"/>
                      <a:gd name="connsiteX33" fmla="*/ 2477738 w 8543925"/>
                      <a:gd name="connsiteY33" fmla="*/ 2241231 h 2241231"/>
                      <a:gd name="connsiteX34" fmla="*/ 1993583 w 8543925"/>
                      <a:gd name="connsiteY34" fmla="*/ 2241231 h 2241231"/>
                      <a:gd name="connsiteX35" fmla="*/ 1338548 w 8543925"/>
                      <a:gd name="connsiteY35" fmla="*/ 2241231 h 2241231"/>
                      <a:gd name="connsiteX36" fmla="*/ 598075 w 8543925"/>
                      <a:gd name="connsiteY36" fmla="*/ 2241231 h 2241231"/>
                      <a:gd name="connsiteX37" fmla="*/ 0 w 8543925"/>
                      <a:gd name="connsiteY37" fmla="*/ 2241231 h 2241231"/>
                      <a:gd name="connsiteX38" fmla="*/ 0 w 8543925"/>
                      <a:gd name="connsiteY38" fmla="*/ 1703336 h 2241231"/>
                      <a:gd name="connsiteX39" fmla="*/ 0 w 8543925"/>
                      <a:gd name="connsiteY39" fmla="*/ 1098203 h 2241231"/>
                      <a:gd name="connsiteX40" fmla="*/ 0 w 8543925"/>
                      <a:gd name="connsiteY40" fmla="*/ 493071 h 2241231"/>
                      <a:gd name="connsiteX41" fmla="*/ 0 w 8543925"/>
                      <a:gd name="connsiteY41" fmla="*/ 0 h 2241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543925" h="2241231" fill="none" extrusionOk="0">
                        <a:moveTo>
                          <a:pt x="0" y="0"/>
                        </a:moveTo>
                        <a:cubicBezTo>
                          <a:pt x="209354" y="-70132"/>
                          <a:pt x="507097" y="53675"/>
                          <a:pt x="655034" y="0"/>
                        </a:cubicBezTo>
                        <a:cubicBezTo>
                          <a:pt x="802971" y="-53675"/>
                          <a:pt x="1036153" y="29760"/>
                          <a:pt x="1310069" y="0"/>
                        </a:cubicBezTo>
                        <a:cubicBezTo>
                          <a:pt x="1583986" y="-29760"/>
                          <a:pt x="1710053" y="75185"/>
                          <a:pt x="1965103" y="0"/>
                        </a:cubicBezTo>
                        <a:cubicBezTo>
                          <a:pt x="2220153" y="-75185"/>
                          <a:pt x="2211672" y="23100"/>
                          <a:pt x="2278380" y="0"/>
                        </a:cubicBezTo>
                        <a:cubicBezTo>
                          <a:pt x="2345088" y="-23100"/>
                          <a:pt x="2451512" y="37103"/>
                          <a:pt x="2591657" y="0"/>
                        </a:cubicBezTo>
                        <a:cubicBezTo>
                          <a:pt x="2731802" y="-37103"/>
                          <a:pt x="2809508" y="5603"/>
                          <a:pt x="2904935" y="0"/>
                        </a:cubicBezTo>
                        <a:cubicBezTo>
                          <a:pt x="3000362" y="-5603"/>
                          <a:pt x="3229396" y="39702"/>
                          <a:pt x="3389090" y="0"/>
                        </a:cubicBezTo>
                        <a:cubicBezTo>
                          <a:pt x="3548784" y="-39702"/>
                          <a:pt x="3842653" y="22933"/>
                          <a:pt x="3958685" y="0"/>
                        </a:cubicBezTo>
                        <a:cubicBezTo>
                          <a:pt x="4074718" y="-22933"/>
                          <a:pt x="4194258" y="9195"/>
                          <a:pt x="4271963" y="0"/>
                        </a:cubicBezTo>
                        <a:cubicBezTo>
                          <a:pt x="4349668" y="-9195"/>
                          <a:pt x="4516895" y="9281"/>
                          <a:pt x="4756118" y="0"/>
                        </a:cubicBezTo>
                        <a:cubicBezTo>
                          <a:pt x="4995342" y="-9281"/>
                          <a:pt x="5024332" y="31023"/>
                          <a:pt x="5154835" y="0"/>
                        </a:cubicBezTo>
                        <a:cubicBezTo>
                          <a:pt x="5285338" y="-31023"/>
                          <a:pt x="5556727" y="70675"/>
                          <a:pt x="5809869" y="0"/>
                        </a:cubicBezTo>
                        <a:cubicBezTo>
                          <a:pt x="6063011" y="-70675"/>
                          <a:pt x="6289091" y="5239"/>
                          <a:pt x="6550342" y="0"/>
                        </a:cubicBezTo>
                        <a:cubicBezTo>
                          <a:pt x="6811593" y="-5239"/>
                          <a:pt x="6886811" y="59841"/>
                          <a:pt x="7119937" y="0"/>
                        </a:cubicBezTo>
                        <a:cubicBezTo>
                          <a:pt x="7353063" y="-59841"/>
                          <a:pt x="7461024" y="54064"/>
                          <a:pt x="7604093" y="0"/>
                        </a:cubicBezTo>
                        <a:cubicBezTo>
                          <a:pt x="7747162" y="-54064"/>
                          <a:pt x="7844847" y="33663"/>
                          <a:pt x="8002810" y="0"/>
                        </a:cubicBezTo>
                        <a:cubicBezTo>
                          <a:pt x="8160773" y="-33663"/>
                          <a:pt x="8384467" y="40846"/>
                          <a:pt x="8543925" y="0"/>
                        </a:cubicBezTo>
                        <a:cubicBezTo>
                          <a:pt x="8567912" y="155155"/>
                          <a:pt x="8528823" y="354701"/>
                          <a:pt x="8543925" y="560308"/>
                        </a:cubicBezTo>
                        <a:cubicBezTo>
                          <a:pt x="8559027" y="765915"/>
                          <a:pt x="8532069" y="965083"/>
                          <a:pt x="8543925" y="1165440"/>
                        </a:cubicBezTo>
                        <a:cubicBezTo>
                          <a:pt x="8555781" y="1365797"/>
                          <a:pt x="8527578" y="1575005"/>
                          <a:pt x="8543925" y="1703336"/>
                        </a:cubicBezTo>
                        <a:cubicBezTo>
                          <a:pt x="8560272" y="1831667"/>
                          <a:pt x="8518700" y="2035230"/>
                          <a:pt x="8543925" y="2241231"/>
                        </a:cubicBezTo>
                        <a:cubicBezTo>
                          <a:pt x="8420278" y="2279041"/>
                          <a:pt x="8227247" y="2222395"/>
                          <a:pt x="8059769" y="2241231"/>
                        </a:cubicBezTo>
                        <a:cubicBezTo>
                          <a:pt x="7892291" y="2260067"/>
                          <a:pt x="7572666" y="2182304"/>
                          <a:pt x="7404735" y="2241231"/>
                        </a:cubicBezTo>
                        <a:cubicBezTo>
                          <a:pt x="7236804" y="2300158"/>
                          <a:pt x="7233967" y="2216680"/>
                          <a:pt x="7091458" y="2241231"/>
                        </a:cubicBezTo>
                        <a:cubicBezTo>
                          <a:pt x="6948949" y="2265782"/>
                          <a:pt x="6715408" y="2222733"/>
                          <a:pt x="6607302" y="2241231"/>
                        </a:cubicBezTo>
                        <a:cubicBezTo>
                          <a:pt x="6499196" y="2259729"/>
                          <a:pt x="6257928" y="2215126"/>
                          <a:pt x="6123146" y="2241231"/>
                        </a:cubicBezTo>
                        <a:cubicBezTo>
                          <a:pt x="5988364" y="2267336"/>
                          <a:pt x="5862136" y="2226538"/>
                          <a:pt x="5638991" y="2241231"/>
                        </a:cubicBezTo>
                        <a:cubicBezTo>
                          <a:pt x="5415846" y="2255924"/>
                          <a:pt x="5390322" y="2221331"/>
                          <a:pt x="5325713" y="2241231"/>
                        </a:cubicBezTo>
                        <a:cubicBezTo>
                          <a:pt x="5261104" y="2261131"/>
                          <a:pt x="5041080" y="2200231"/>
                          <a:pt x="4841558" y="2241231"/>
                        </a:cubicBezTo>
                        <a:cubicBezTo>
                          <a:pt x="4642037" y="2282231"/>
                          <a:pt x="4427414" y="2170748"/>
                          <a:pt x="4186523" y="2241231"/>
                        </a:cubicBezTo>
                        <a:cubicBezTo>
                          <a:pt x="3945632" y="2311714"/>
                          <a:pt x="3875974" y="2190351"/>
                          <a:pt x="3702368" y="2241231"/>
                        </a:cubicBezTo>
                        <a:cubicBezTo>
                          <a:pt x="3528763" y="2292111"/>
                          <a:pt x="3248269" y="2170002"/>
                          <a:pt x="2961894" y="2241231"/>
                        </a:cubicBezTo>
                        <a:cubicBezTo>
                          <a:pt x="2675519" y="2312460"/>
                          <a:pt x="2643484" y="2219182"/>
                          <a:pt x="2477738" y="2241231"/>
                        </a:cubicBezTo>
                        <a:cubicBezTo>
                          <a:pt x="2311992" y="2263280"/>
                          <a:pt x="2119867" y="2211928"/>
                          <a:pt x="1993583" y="2241231"/>
                        </a:cubicBezTo>
                        <a:cubicBezTo>
                          <a:pt x="1867300" y="2270534"/>
                          <a:pt x="1665553" y="2198409"/>
                          <a:pt x="1338548" y="2241231"/>
                        </a:cubicBezTo>
                        <a:cubicBezTo>
                          <a:pt x="1011544" y="2284053"/>
                          <a:pt x="814318" y="2213275"/>
                          <a:pt x="598075" y="2241231"/>
                        </a:cubicBezTo>
                        <a:cubicBezTo>
                          <a:pt x="381832" y="2269187"/>
                          <a:pt x="151905" y="2170509"/>
                          <a:pt x="0" y="2241231"/>
                        </a:cubicBezTo>
                        <a:cubicBezTo>
                          <a:pt x="-41251" y="2109915"/>
                          <a:pt x="17316" y="1918631"/>
                          <a:pt x="0" y="1703336"/>
                        </a:cubicBezTo>
                        <a:cubicBezTo>
                          <a:pt x="-17316" y="1488042"/>
                          <a:pt x="33313" y="1382448"/>
                          <a:pt x="0" y="1098203"/>
                        </a:cubicBezTo>
                        <a:cubicBezTo>
                          <a:pt x="-33313" y="813958"/>
                          <a:pt x="22146" y="682682"/>
                          <a:pt x="0" y="493071"/>
                        </a:cubicBezTo>
                        <a:cubicBezTo>
                          <a:pt x="-22146" y="303460"/>
                          <a:pt x="18965" y="104388"/>
                          <a:pt x="0" y="0"/>
                        </a:cubicBezTo>
                        <a:close/>
                      </a:path>
                      <a:path w="8543925" h="2241231" stroke="0" extrusionOk="0">
                        <a:moveTo>
                          <a:pt x="0" y="0"/>
                        </a:moveTo>
                        <a:cubicBezTo>
                          <a:pt x="258721" y="-43212"/>
                          <a:pt x="357701" y="8447"/>
                          <a:pt x="569595" y="0"/>
                        </a:cubicBezTo>
                        <a:cubicBezTo>
                          <a:pt x="781490" y="-8447"/>
                          <a:pt x="1018254" y="5416"/>
                          <a:pt x="1139190" y="0"/>
                        </a:cubicBezTo>
                        <a:cubicBezTo>
                          <a:pt x="1260126" y="-5416"/>
                          <a:pt x="1564797" y="14765"/>
                          <a:pt x="1879664" y="0"/>
                        </a:cubicBezTo>
                        <a:cubicBezTo>
                          <a:pt x="2194531" y="-14765"/>
                          <a:pt x="2180650" y="20583"/>
                          <a:pt x="2449259" y="0"/>
                        </a:cubicBezTo>
                        <a:cubicBezTo>
                          <a:pt x="2717869" y="-20583"/>
                          <a:pt x="2715938" y="57271"/>
                          <a:pt x="2933414" y="0"/>
                        </a:cubicBezTo>
                        <a:cubicBezTo>
                          <a:pt x="3150890" y="-57271"/>
                          <a:pt x="3122059" y="35827"/>
                          <a:pt x="3246692" y="0"/>
                        </a:cubicBezTo>
                        <a:cubicBezTo>
                          <a:pt x="3371325" y="-35827"/>
                          <a:pt x="3832098" y="67823"/>
                          <a:pt x="3987165" y="0"/>
                        </a:cubicBezTo>
                        <a:cubicBezTo>
                          <a:pt x="4142232" y="-67823"/>
                          <a:pt x="4272888" y="40605"/>
                          <a:pt x="4471321" y="0"/>
                        </a:cubicBezTo>
                        <a:cubicBezTo>
                          <a:pt x="4669754" y="-40605"/>
                          <a:pt x="4918879" y="54411"/>
                          <a:pt x="5211794" y="0"/>
                        </a:cubicBezTo>
                        <a:cubicBezTo>
                          <a:pt x="5504709" y="-54411"/>
                          <a:pt x="5486116" y="8572"/>
                          <a:pt x="5610511" y="0"/>
                        </a:cubicBezTo>
                        <a:cubicBezTo>
                          <a:pt x="5734906" y="-8572"/>
                          <a:pt x="5895796" y="4156"/>
                          <a:pt x="6094666" y="0"/>
                        </a:cubicBezTo>
                        <a:cubicBezTo>
                          <a:pt x="6293536" y="-4156"/>
                          <a:pt x="6327258" y="483"/>
                          <a:pt x="6407944" y="0"/>
                        </a:cubicBezTo>
                        <a:cubicBezTo>
                          <a:pt x="6488630" y="-483"/>
                          <a:pt x="6628732" y="47626"/>
                          <a:pt x="6806660" y="0"/>
                        </a:cubicBezTo>
                        <a:cubicBezTo>
                          <a:pt x="6984588" y="-47626"/>
                          <a:pt x="7143635" y="30452"/>
                          <a:pt x="7376255" y="0"/>
                        </a:cubicBezTo>
                        <a:cubicBezTo>
                          <a:pt x="7608876" y="-30452"/>
                          <a:pt x="7694111" y="45727"/>
                          <a:pt x="7860411" y="0"/>
                        </a:cubicBezTo>
                        <a:cubicBezTo>
                          <a:pt x="8026711" y="-45727"/>
                          <a:pt x="8249482" y="75427"/>
                          <a:pt x="8543925" y="0"/>
                        </a:cubicBezTo>
                        <a:cubicBezTo>
                          <a:pt x="8556233" y="149530"/>
                          <a:pt x="8492311" y="262593"/>
                          <a:pt x="8543925" y="493071"/>
                        </a:cubicBezTo>
                        <a:cubicBezTo>
                          <a:pt x="8595539" y="723549"/>
                          <a:pt x="8496662" y="792717"/>
                          <a:pt x="8543925" y="1030966"/>
                        </a:cubicBezTo>
                        <a:cubicBezTo>
                          <a:pt x="8591188" y="1269215"/>
                          <a:pt x="8486595" y="1424578"/>
                          <a:pt x="8543925" y="1636099"/>
                        </a:cubicBezTo>
                        <a:cubicBezTo>
                          <a:pt x="8601255" y="1847620"/>
                          <a:pt x="8530299" y="2084206"/>
                          <a:pt x="8543925" y="2241231"/>
                        </a:cubicBezTo>
                        <a:cubicBezTo>
                          <a:pt x="8448513" y="2250261"/>
                          <a:pt x="8336983" y="2225171"/>
                          <a:pt x="8145209" y="2241231"/>
                        </a:cubicBezTo>
                        <a:cubicBezTo>
                          <a:pt x="7953435" y="2257291"/>
                          <a:pt x="7704807" y="2219454"/>
                          <a:pt x="7404735" y="2241231"/>
                        </a:cubicBezTo>
                        <a:cubicBezTo>
                          <a:pt x="7104663" y="2263008"/>
                          <a:pt x="7048825" y="2191725"/>
                          <a:pt x="6749701" y="2241231"/>
                        </a:cubicBezTo>
                        <a:cubicBezTo>
                          <a:pt x="6450577" y="2290737"/>
                          <a:pt x="6284527" y="2176489"/>
                          <a:pt x="6094667" y="2241231"/>
                        </a:cubicBezTo>
                        <a:cubicBezTo>
                          <a:pt x="5904807" y="2305973"/>
                          <a:pt x="5876943" y="2234335"/>
                          <a:pt x="5781389" y="2241231"/>
                        </a:cubicBezTo>
                        <a:cubicBezTo>
                          <a:pt x="5685835" y="2248127"/>
                          <a:pt x="5426796" y="2237401"/>
                          <a:pt x="5297234" y="2241231"/>
                        </a:cubicBezTo>
                        <a:cubicBezTo>
                          <a:pt x="5167672" y="2245061"/>
                          <a:pt x="5022181" y="2219300"/>
                          <a:pt x="4813078" y="2241231"/>
                        </a:cubicBezTo>
                        <a:cubicBezTo>
                          <a:pt x="4603975" y="2263162"/>
                          <a:pt x="4504239" y="2190065"/>
                          <a:pt x="4328922" y="2241231"/>
                        </a:cubicBezTo>
                        <a:cubicBezTo>
                          <a:pt x="4153605" y="2292397"/>
                          <a:pt x="3773419" y="2164232"/>
                          <a:pt x="3588449" y="2241231"/>
                        </a:cubicBezTo>
                        <a:cubicBezTo>
                          <a:pt x="3403479" y="2318230"/>
                          <a:pt x="3268502" y="2215091"/>
                          <a:pt x="3104293" y="2241231"/>
                        </a:cubicBezTo>
                        <a:cubicBezTo>
                          <a:pt x="2940084" y="2267371"/>
                          <a:pt x="2599864" y="2218152"/>
                          <a:pt x="2449259" y="2241231"/>
                        </a:cubicBezTo>
                        <a:cubicBezTo>
                          <a:pt x="2298654" y="2264310"/>
                          <a:pt x="2202981" y="2219895"/>
                          <a:pt x="1965103" y="2241231"/>
                        </a:cubicBezTo>
                        <a:cubicBezTo>
                          <a:pt x="1727225" y="2262567"/>
                          <a:pt x="1720439" y="2204110"/>
                          <a:pt x="1480947" y="2241231"/>
                        </a:cubicBezTo>
                        <a:cubicBezTo>
                          <a:pt x="1241455" y="2278352"/>
                          <a:pt x="1074526" y="2186864"/>
                          <a:pt x="911352" y="2241231"/>
                        </a:cubicBezTo>
                        <a:cubicBezTo>
                          <a:pt x="748179" y="2295598"/>
                          <a:pt x="414410" y="2139236"/>
                          <a:pt x="0" y="2241231"/>
                        </a:cubicBezTo>
                        <a:cubicBezTo>
                          <a:pt x="-7027" y="1997025"/>
                          <a:pt x="17005" y="1965201"/>
                          <a:pt x="0" y="1703336"/>
                        </a:cubicBezTo>
                        <a:cubicBezTo>
                          <a:pt x="-17005" y="1441472"/>
                          <a:pt x="19763" y="1392532"/>
                          <a:pt x="0" y="1187852"/>
                        </a:cubicBezTo>
                        <a:cubicBezTo>
                          <a:pt x="-19763" y="983172"/>
                          <a:pt x="67692" y="809806"/>
                          <a:pt x="0" y="582720"/>
                        </a:cubicBezTo>
                        <a:cubicBezTo>
                          <a:pt x="-67692" y="355634"/>
                          <a:pt x="49124" y="1881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ja-JP" sz="4000" b="1" dirty="0"/>
              <a:t>Cooling Process to avoid frosting</a:t>
            </a:r>
            <a:br>
              <a:rPr lang="en-US" altLang="ja-JP" sz="4000" b="1" i="1" dirty="0"/>
            </a:br>
            <a:r>
              <a:rPr lang="en-US" altLang="ja-JP" sz="4000" b="1" i="1" dirty="0"/>
              <a:t>on the surface of the KAGRA Test Mass and ….</a:t>
            </a:r>
            <a:endParaRPr lang="en-US" sz="4000" b="1" i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3" y="3546983"/>
            <a:ext cx="9624373" cy="309367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186728">
                  <a:custGeom>
                    <a:avLst/>
                    <a:gdLst>
                      <a:gd name="connsiteX0" fmla="*/ 0 w 5406426"/>
                      <a:gd name="connsiteY0" fmla="*/ 0 h 1581212"/>
                      <a:gd name="connsiteX1" fmla="*/ 594707 w 5406426"/>
                      <a:gd name="connsiteY1" fmla="*/ 0 h 1581212"/>
                      <a:gd name="connsiteX2" fmla="*/ 1135349 w 5406426"/>
                      <a:gd name="connsiteY2" fmla="*/ 0 h 1581212"/>
                      <a:gd name="connsiteX3" fmla="*/ 1513799 w 5406426"/>
                      <a:gd name="connsiteY3" fmla="*/ 0 h 1581212"/>
                      <a:gd name="connsiteX4" fmla="*/ 2000378 w 5406426"/>
                      <a:gd name="connsiteY4" fmla="*/ 0 h 1581212"/>
                      <a:gd name="connsiteX5" fmla="*/ 2432892 w 5406426"/>
                      <a:gd name="connsiteY5" fmla="*/ 0 h 1581212"/>
                      <a:gd name="connsiteX6" fmla="*/ 2919470 w 5406426"/>
                      <a:gd name="connsiteY6" fmla="*/ 0 h 1581212"/>
                      <a:gd name="connsiteX7" fmla="*/ 3460113 w 5406426"/>
                      <a:gd name="connsiteY7" fmla="*/ 0 h 1581212"/>
                      <a:gd name="connsiteX8" fmla="*/ 3946691 w 5406426"/>
                      <a:gd name="connsiteY8" fmla="*/ 0 h 1581212"/>
                      <a:gd name="connsiteX9" fmla="*/ 4487334 w 5406426"/>
                      <a:gd name="connsiteY9" fmla="*/ 0 h 1581212"/>
                      <a:gd name="connsiteX10" fmla="*/ 5406426 w 5406426"/>
                      <a:gd name="connsiteY10" fmla="*/ 0 h 1581212"/>
                      <a:gd name="connsiteX11" fmla="*/ 5406426 w 5406426"/>
                      <a:gd name="connsiteY11" fmla="*/ 527071 h 1581212"/>
                      <a:gd name="connsiteX12" fmla="*/ 5406426 w 5406426"/>
                      <a:gd name="connsiteY12" fmla="*/ 1006705 h 1581212"/>
                      <a:gd name="connsiteX13" fmla="*/ 5406426 w 5406426"/>
                      <a:gd name="connsiteY13" fmla="*/ 1581212 h 1581212"/>
                      <a:gd name="connsiteX14" fmla="*/ 4919848 w 5406426"/>
                      <a:gd name="connsiteY14" fmla="*/ 1581212 h 1581212"/>
                      <a:gd name="connsiteX15" fmla="*/ 4271077 w 5406426"/>
                      <a:gd name="connsiteY15" fmla="*/ 1581212 h 1581212"/>
                      <a:gd name="connsiteX16" fmla="*/ 3892627 w 5406426"/>
                      <a:gd name="connsiteY16" fmla="*/ 1581212 h 1581212"/>
                      <a:gd name="connsiteX17" fmla="*/ 3351984 w 5406426"/>
                      <a:gd name="connsiteY17" fmla="*/ 1581212 h 1581212"/>
                      <a:gd name="connsiteX18" fmla="*/ 2865406 w 5406426"/>
                      <a:gd name="connsiteY18" fmla="*/ 1581212 h 1581212"/>
                      <a:gd name="connsiteX19" fmla="*/ 2378827 w 5406426"/>
                      <a:gd name="connsiteY19" fmla="*/ 1581212 h 1581212"/>
                      <a:gd name="connsiteX20" fmla="*/ 1838185 w 5406426"/>
                      <a:gd name="connsiteY20" fmla="*/ 1581212 h 1581212"/>
                      <a:gd name="connsiteX21" fmla="*/ 1459735 w 5406426"/>
                      <a:gd name="connsiteY21" fmla="*/ 1581212 h 1581212"/>
                      <a:gd name="connsiteX22" fmla="*/ 973157 w 5406426"/>
                      <a:gd name="connsiteY22" fmla="*/ 1581212 h 1581212"/>
                      <a:gd name="connsiteX23" fmla="*/ 0 w 5406426"/>
                      <a:gd name="connsiteY23" fmla="*/ 1581212 h 1581212"/>
                      <a:gd name="connsiteX24" fmla="*/ 0 w 5406426"/>
                      <a:gd name="connsiteY24" fmla="*/ 1101578 h 1581212"/>
                      <a:gd name="connsiteX25" fmla="*/ 0 w 5406426"/>
                      <a:gd name="connsiteY25" fmla="*/ 558695 h 1581212"/>
                      <a:gd name="connsiteX26" fmla="*/ 0 w 5406426"/>
                      <a:gd name="connsiteY26" fmla="*/ 0 h 1581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406426" h="1581212" fill="none" extrusionOk="0">
                        <a:moveTo>
                          <a:pt x="0" y="0"/>
                        </a:moveTo>
                        <a:cubicBezTo>
                          <a:pt x="270538" y="-51895"/>
                          <a:pt x="301685" y="4396"/>
                          <a:pt x="594707" y="0"/>
                        </a:cubicBezTo>
                        <a:cubicBezTo>
                          <a:pt x="887729" y="-4396"/>
                          <a:pt x="1023116" y="30361"/>
                          <a:pt x="1135349" y="0"/>
                        </a:cubicBezTo>
                        <a:cubicBezTo>
                          <a:pt x="1247582" y="-30361"/>
                          <a:pt x="1403656" y="44990"/>
                          <a:pt x="1513799" y="0"/>
                        </a:cubicBezTo>
                        <a:cubicBezTo>
                          <a:pt x="1623942" y="-44990"/>
                          <a:pt x="1872197" y="12922"/>
                          <a:pt x="2000378" y="0"/>
                        </a:cubicBezTo>
                        <a:cubicBezTo>
                          <a:pt x="2128559" y="-12922"/>
                          <a:pt x="2287365" y="8633"/>
                          <a:pt x="2432892" y="0"/>
                        </a:cubicBezTo>
                        <a:cubicBezTo>
                          <a:pt x="2578419" y="-8633"/>
                          <a:pt x="2711412" y="11235"/>
                          <a:pt x="2919470" y="0"/>
                        </a:cubicBezTo>
                        <a:cubicBezTo>
                          <a:pt x="3127528" y="-11235"/>
                          <a:pt x="3215494" y="20889"/>
                          <a:pt x="3460113" y="0"/>
                        </a:cubicBezTo>
                        <a:cubicBezTo>
                          <a:pt x="3704732" y="-20889"/>
                          <a:pt x="3743666" y="4636"/>
                          <a:pt x="3946691" y="0"/>
                        </a:cubicBezTo>
                        <a:cubicBezTo>
                          <a:pt x="4149716" y="-4636"/>
                          <a:pt x="4301589" y="33731"/>
                          <a:pt x="4487334" y="0"/>
                        </a:cubicBezTo>
                        <a:cubicBezTo>
                          <a:pt x="4673079" y="-33731"/>
                          <a:pt x="5157100" y="12057"/>
                          <a:pt x="5406426" y="0"/>
                        </a:cubicBezTo>
                        <a:cubicBezTo>
                          <a:pt x="5452615" y="226156"/>
                          <a:pt x="5374948" y="291251"/>
                          <a:pt x="5406426" y="527071"/>
                        </a:cubicBezTo>
                        <a:cubicBezTo>
                          <a:pt x="5437904" y="762891"/>
                          <a:pt x="5399297" y="889876"/>
                          <a:pt x="5406426" y="1006705"/>
                        </a:cubicBezTo>
                        <a:cubicBezTo>
                          <a:pt x="5413555" y="1123534"/>
                          <a:pt x="5405848" y="1326840"/>
                          <a:pt x="5406426" y="1581212"/>
                        </a:cubicBezTo>
                        <a:cubicBezTo>
                          <a:pt x="5289735" y="1623546"/>
                          <a:pt x="5101669" y="1578046"/>
                          <a:pt x="4919848" y="1581212"/>
                        </a:cubicBezTo>
                        <a:cubicBezTo>
                          <a:pt x="4738027" y="1584378"/>
                          <a:pt x="4468157" y="1506503"/>
                          <a:pt x="4271077" y="1581212"/>
                        </a:cubicBezTo>
                        <a:cubicBezTo>
                          <a:pt x="4073997" y="1655921"/>
                          <a:pt x="3996786" y="1569792"/>
                          <a:pt x="3892627" y="1581212"/>
                        </a:cubicBezTo>
                        <a:cubicBezTo>
                          <a:pt x="3788468" y="1592632"/>
                          <a:pt x="3615774" y="1559047"/>
                          <a:pt x="3351984" y="1581212"/>
                        </a:cubicBezTo>
                        <a:cubicBezTo>
                          <a:pt x="3088194" y="1603377"/>
                          <a:pt x="3027622" y="1524739"/>
                          <a:pt x="2865406" y="1581212"/>
                        </a:cubicBezTo>
                        <a:cubicBezTo>
                          <a:pt x="2703190" y="1637685"/>
                          <a:pt x="2526121" y="1579242"/>
                          <a:pt x="2378827" y="1581212"/>
                        </a:cubicBezTo>
                        <a:cubicBezTo>
                          <a:pt x="2231533" y="1583182"/>
                          <a:pt x="2020562" y="1516665"/>
                          <a:pt x="1838185" y="1581212"/>
                        </a:cubicBezTo>
                        <a:cubicBezTo>
                          <a:pt x="1655808" y="1645759"/>
                          <a:pt x="1610244" y="1564602"/>
                          <a:pt x="1459735" y="1581212"/>
                        </a:cubicBezTo>
                        <a:cubicBezTo>
                          <a:pt x="1309226" y="1597822"/>
                          <a:pt x="1155796" y="1579173"/>
                          <a:pt x="973157" y="1581212"/>
                        </a:cubicBezTo>
                        <a:cubicBezTo>
                          <a:pt x="790518" y="1583251"/>
                          <a:pt x="224526" y="1483746"/>
                          <a:pt x="0" y="1581212"/>
                        </a:cubicBezTo>
                        <a:cubicBezTo>
                          <a:pt x="-14223" y="1461044"/>
                          <a:pt x="43296" y="1341245"/>
                          <a:pt x="0" y="1101578"/>
                        </a:cubicBezTo>
                        <a:cubicBezTo>
                          <a:pt x="-43296" y="861911"/>
                          <a:pt x="54518" y="684959"/>
                          <a:pt x="0" y="558695"/>
                        </a:cubicBezTo>
                        <a:cubicBezTo>
                          <a:pt x="-54518" y="432431"/>
                          <a:pt x="35020" y="241682"/>
                          <a:pt x="0" y="0"/>
                        </a:cubicBezTo>
                        <a:close/>
                      </a:path>
                      <a:path w="5406426" h="1581212" stroke="0" extrusionOk="0">
                        <a:moveTo>
                          <a:pt x="0" y="0"/>
                        </a:moveTo>
                        <a:cubicBezTo>
                          <a:pt x="187156" y="-38624"/>
                          <a:pt x="220589" y="7342"/>
                          <a:pt x="432514" y="0"/>
                        </a:cubicBezTo>
                        <a:cubicBezTo>
                          <a:pt x="644439" y="-7342"/>
                          <a:pt x="849166" y="51428"/>
                          <a:pt x="973157" y="0"/>
                        </a:cubicBezTo>
                        <a:cubicBezTo>
                          <a:pt x="1097148" y="-51428"/>
                          <a:pt x="1178718" y="22782"/>
                          <a:pt x="1351607" y="0"/>
                        </a:cubicBezTo>
                        <a:cubicBezTo>
                          <a:pt x="1524496" y="-22782"/>
                          <a:pt x="1846939" y="6202"/>
                          <a:pt x="2000378" y="0"/>
                        </a:cubicBezTo>
                        <a:cubicBezTo>
                          <a:pt x="2153817" y="-6202"/>
                          <a:pt x="2267934" y="25079"/>
                          <a:pt x="2432892" y="0"/>
                        </a:cubicBezTo>
                        <a:cubicBezTo>
                          <a:pt x="2597850" y="-25079"/>
                          <a:pt x="2756553" y="45336"/>
                          <a:pt x="2919470" y="0"/>
                        </a:cubicBezTo>
                        <a:cubicBezTo>
                          <a:pt x="3082387" y="-45336"/>
                          <a:pt x="3217563" y="55335"/>
                          <a:pt x="3460113" y="0"/>
                        </a:cubicBezTo>
                        <a:cubicBezTo>
                          <a:pt x="3702663" y="-55335"/>
                          <a:pt x="3700413" y="4372"/>
                          <a:pt x="3838562" y="0"/>
                        </a:cubicBezTo>
                        <a:cubicBezTo>
                          <a:pt x="3976711" y="-4372"/>
                          <a:pt x="4195412" y="7809"/>
                          <a:pt x="4379205" y="0"/>
                        </a:cubicBezTo>
                        <a:cubicBezTo>
                          <a:pt x="4562998" y="-7809"/>
                          <a:pt x="4621717" y="35977"/>
                          <a:pt x="4811719" y="0"/>
                        </a:cubicBezTo>
                        <a:cubicBezTo>
                          <a:pt x="5001721" y="-35977"/>
                          <a:pt x="5180655" y="11474"/>
                          <a:pt x="5406426" y="0"/>
                        </a:cubicBezTo>
                        <a:cubicBezTo>
                          <a:pt x="5452409" y="194446"/>
                          <a:pt x="5396333" y="367747"/>
                          <a:pt x="5406426" y="527071"/>
                        </a:cubicBezTo>
                        <a:cubicBezTo>
                          <a:pt x="5416519" y="686395"/>
                          <a:pt x="5378951" y="935428"/>
                          <a:pt x="5406426" y="1085766"/>
                        </a:cubicBezTo>
                        <a:cubicBezTo>
                          <a:pt x="5433901" y="1236104"/>
                          <a:pt x="5358360" y="1373675"/>
                          <a:pt x="5406426" y="1581212"/>
                        </a:cubicBezTo>
                        <a:cubicBezTo>
                          <a:pt x="5082461" y="1612717"/>
                          <a:pt x="4956733" y="1555389"/>
                          <a:pt x="4757655" y="1581212"/>
                        </a:cubicBezTo>
                        <a:cubicBezTo>
                          <a:pt x="4558577" y="1607035"/>
                          <a:pt x="4504156" y="1567756"/>
                          <a:pt x="4325141" y="1581212"/>
                        </a:cubicBezTo>
                        <a:cubicBezTo>
                          <a:pt x="4146126" y="1594668"/>
                          <a:pt x="3984925" y="1538086"/>
                          <a:pt x="3838562" y="1581212"/>
                        </a:cubicBezTo>
                        <a:cubicBezTo>
                          <a:pt x="3692199" y="1624338"/>
                          <a:pt x="3570152" y="1537647"/>
                          <a:pt x="3406048" y="1581212"/>
                        </a:cubicBezTo>
                        <a:cubicBezTo>
                          <a:pt x="3241944" y="1624777"/>
                          <a:pt x="3083627" y="1534109"/>
                          <a:pt x="2811342" y="1581212"/>
                        </a:cubicBezTo>
                        <a:cubicBezTo>
                          <a:pt x="2539057" y="1628315"/>
                          <a:pt x="2590497" y="1568803"/>
                          <a:pt x="2378827" y="1581212"/>
                        </a:cubicBezTo>
                        <a:cubicBezTo>
                          <a:pt x="2167158" y="1593621"/>
                          <a:pt x="2052643" y="1532673"/>
                          <a:pt x="1946313" y="1581212"/>
                        </a:cubicBezTo>
                        <a:cubicBezTo>
                          <a:pt x="1839983" y="1629751"/>
                          <a:pt x="1518670" y="1578774"/>
                          <a:pt x="1297542" y="1581212"/>
                        </a:cubicBezTo>
                        <a:cubicBezTo>
                          <a:pt x="1076414" y="1583650"/>
                          <a:pt x="900038" y="1543952"/>
                          <a:pt x="756900" y="1581212"/>
                        </a:cubicBezTo>
                        <a:cubicBezTo>
                          <a:pt x="613762" y="1618472"/>
                          <a:pt x="178505" y="1524326"/>
                          <a:pt x="0" y="1581212"/>
                        </a:cubicBezTo>
                        <a:cubicBezTo>
                          <a:pt x="-15123" y="1417130"/>
                          <a:pt x="11832" y="1325725"/>
                          <a:pt x="0" y="1085766"/>
                        </a:cubicBezTo>
                        <a:cubicBezTo>
                          <a:pt x="-11832" y="845807"/>
                          <a:pt x="53719" y="777391"/>
                          <a:pt x="0" y="527071"/>
                        </a:cubicBezTo>
                        <a:cubicBezTo>
                          <a:pt x="-53719" y="276751"/>
                          <a:pt x="24282" y="1060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Nobuhiro KIMURA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/>
              <a:t>Institute for Cosmic Ray Research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/>
              <a:t>The University of Tokyo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/>
              <a:t>On behalf of the KAGRA cryogenic group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ja-JP" sz="2000" dirty="0"/>
              <a:t>External Review for KAGRA Cooling Process to avoid Frosting </a:t>
            </a:r>
            <a:r>
              <a:rPr lang="en-US" sz="2000" dirty="0"/>
              <a:t>20/July/2021</a:t>
            </a:r>
          </a:p>
        </p:txBody>
      </p:sp>
      <p:pic>
        <p:nvPicPr>
          <p:cNvPr id="5" name="図 11">
            <a:extLst>
              <a:ext uri="{FF2B5EF4-FFF2-40B4-BE49-F238E27FC236}">
                <a16:creationId xmlns:a16="http://schemas.microsoft.com/office/drawing/2014/main" id="{AC8BC3AE-0CD0-B346-A281-59838DC7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t="30321" r="22302" b="34435"/>
          <a:stretch>
            <a:fillRect/>
          </a:stretch>
        </p:blipFill>
        <p:spPr bwMode="auto">
          <a:xfrm>
            <a:off x="3886846" y="2416468"/>
            <a:ext cx="2132308" cy="9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5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126E0-6475-C549-8FF2-F0BCAD81785D}"/>
              </a:ext>
            </a:extLst>
          </p:cNvPr>
          <p:cNvSpPr/>
          <p:nvPr/>
        </p:nvSpPr>
        <p:spPr>
          <a:xfrm>
            <a:off x="393207" y="958919"/>
            <a:ext cx="9119581" cy="1727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30781654">
                  <a:custGeom>
                    <a:avLst/>
                    <a:gdLst>
                      <a:gd name="connsiteX0" fmla="*/ 0 w 9688285"/>
                      <a:gd name="connsiteY0" fmla="*/ 0 h 1727524"/>
                      <a:gd name="connsiteX1" fmla="*/ 885786 w 9688285"/>
                      <a:gd name="connsiteY1" fmla="*/ 0 h 1727524"/>
                      <a:gd name="connsiteX2" fmla="*/ 1771572 w 9688285"/>
                      <a:gd name="connsiteY2" fmla="*/ 0 h 1727524"/>
                      <a:gd name="connsiteX3" fmla="*/ 2463592 w 9688285"/>
                      <a:gd name="connsiteY3" fmla="*/ 0 h 1727524"/>
                      <a:gd name="connsiteX4" fmla="*/ 2961847 w 9688285"/>
                      <a:gd name="connsiteY4" fmla="*/ 0 h 1727524"/>
                      <a:gd name="connsiteX5" fmla="*/ 3363219 w 9688285"/>
                      <a:gd name="connsiteY5" fmla="*/ 0 h 1727524"/>
                      <a:gd name="connsiteX6" fmla="*/ 3764591 w 9688285"/>
                      <a:gd name="connsiteY6" fmla="*/ 0 h 1727524"/>
                      <a:gd name="connsiteX7" fmla="*/ 4359728 w 9688285"/>
                      <a:gd name="connsiteY7" fmla="*/ 0 h 1727524"/>
                      <a:gd name="connsiteX8" fmla="*/ 4761100 w 9688285"/>
                      <a:gd name="connsiteY8" fmla="*/ 0 h 1727524"/>
                      <a:gd name="connsiteX9" fmla="*/ 5550003 w 9688285"/>
                      <a:gd name="connsiteY9" fmla="*/ 0 h 1727524"/>
                      <a:gd name="connsiteX10" fmla="*/ 6242024 w 9688285"/>
                      <a:gd name="connsiteY10" fmla="*/ 0 h 1727524"/>
                      <a:gd name="connsiteX11" fmla="*/ 7127810 w 9688285"/>
                      <a:gd name="connsiteY11" fmla="*/ 0 h 1727524"/>
                      <a:gd name="connsiteX12" fmla="*/ 7819830 w 9688285"/>
                      <a:gd name="connsiteY12" fmla="*/ 0 h 1727524"/>
                      <a:gd name="connsiteX13" fmla="*/ 8318085 w 9688285"/>
                      <a:gd name="connsiteY13" fmla="*/ 0 h 1727524"/>
                      <a:gd name="connsiteX14" fmla="*/ 8816339 w 9688285"/>
                      <a:gd name="connsiteY14" fmla="*/ 0 h 1727524"/>
                      <a:gd name="connsiteX15" fmla="*/ 9688285 w 9688285"/>
                      <a:gd name="connsiteY15" fmla="*/ 0 h 1727524"/>
                      <a:gd name="connsiteX16" fmla="*/ 9688285 w 9688285"/>
                      <a:gd name="connsiteY16" fmla="*/ 524016 h 1727524"/>
                      <a:gd name="connsiteX17" fmla="*/ 9688285 w 9688285"/>
                      <a:gd name="connsiteY17" fmla="*/ 1065306 h 1727524"/>
                      <a:gd name="connsiteX18" fmla="*/ 9688285 w 9688285"/>
                      <a:gd name="connsiteY18" fmla="*/ 1727524 h 1727524"/>
                      <a:gd name="connsiteX19" fmla="*/ 8802499 w 9688285"/>
                      <a:gd name="connsiteY19" fmla="*/ 1727524 h 1727524"/>
                      <a:gd name="connsiteX20" fmla="*/ 7916713 w 9688285"/>
                      <a:gd name="connsiteY20" fmla="*/ 1727524 h 1727524"/>
                      <a:gd name="connsiteX21" fmla="*/ 7515341 w 9688285"/>
                      <a:gd name="connsiteY21" fmla="*/ 1727524 h 1727524"/>
                      <a:gd name="connsiteX22" fmla="*/ 6920204 w 9688285"/>
                      <a:gd name="connsiteY22" fmla="*/ 1727524 h 1727524"/>
                      <a:gd name="connsiteX23" fmla="*/ 6131300 w 9688285"/>
                      <a:gd name="connsiteY23" fmla="*/ 1727524 h 1727524"/>
                      <a:gd name="connsiteX24" fmla="*/ 5536163 w 9688285"/>
                      <a:gd name="connsiteY24" fmla="*/ 1727524 h 1727524"/>
                      <a:gd name="connsiteX25" fmla="*/ 4844143 w 9688285"/>
                      <a:gd name="connsiteY25" fmla="*/ 1727524 h 1727524"/>
                      <a:gd name="connsiteX26" fmla="*/ 4055239 w 9688285"/>
                      <a:gd name="connsiteY26" fmla="*/ 1727524 h 1727524"/>
                      <a:gd name="connsiteX27" fmla="*/ 3266336 w 9688285"/>
                      <a:gd name="connsiteY27" fmla="*/ 1727524 h 1727524"/>
                      <a:gd name="connsiteX28" fmla="*/ 2768081 w 9688285"/>
                      <a:gd name="connsiteY28" fmla="*/ 1727524 h 1727524"/>
                      <a:gd name="connsiteX29" fmla="*/ 1979178 w 9688285"/>
                      <a:gd name="connsiteY29" fmla="*/ 1727524 h 1727524"/>
                      <a:gd name="connsiteX30" fmla="*/ 1480924 w 9688285"/>
                      <a:gd name="connsiteY30" fmla="*/ 1727524 h 1727524"/>
                      <a:gd name="connsiteX31" fmla="*/ 595138 w 9688285"/>
                      <a:gd name="connsiteY31" fmla="*/ 1727524 h 1727524"/>
                      <a:gd name="connsiteX32" fmla="*/ 0 w 9688285"/>
                      <a:gd name="connsiteY32" fmla="*/ 1727524 h 1727524"/>
                      <a:gd name="connsiteX33" fmla="*/ 0 w 9688285"/>
                      <a:gd name="connsiteY33" fmla="*/ 1203508 h 1727524"/>
                      <a:gd name="connsiteX34" fmla="*/ 0 w 9688285"/>
                      <a:gd name="connsiteY34" fmla="*/ 644942 h 1727524"/>
                      <a:gd name="connsiteX35" fmla="*/ 0 w 9688285"/>
                      <a:gd name="connsiteY35" fmla="*/ 0 h 1727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688285" h="1727524" fill="none" extrusionOk="0">
                        <a:moveTo>
                          <a:pt x="0" y="0"/>
                        </a:moveTo>
                        <a:cubicBezTo>
                          <a:pt x="182739" y="-35186"/>
                          <a:pt x="574002" y="-28072"/>
                          <a:pt x="885786" y="0"/>
                        </a:cubicBezTo>
                        <a:cubicBezTo>
                          <a:pt x="1197570" y="28072"/>
                          <a:pt x="1452830" y="-33458"/>
                          <a:pt x="1771572" y="0"/>
                        </a:cubicBezTo>
                        <a:cubicBezTo>
                          <a:pt x="2090314" y="33458"/>
                          <a:pt x="2284797" y="9690"/>
                          <a:pt x="2463592" y="0"/>
                        </a:cubicBezTo>
                        <a:cubicBezTo>
                          <a:pt x="2642387" y="-9690"/>
                          <a:pt x="2810672" y="19574"/>
                          <a:pt x="2961847" y="0"/>
                        </a:cubicBezTo>
                        <a:cubicBezTo>
                          <a:pt x="3113022" y="-19574"/>
                          <a:pt x="3185654" y="-7746"/>
                          <a:pt x="3363219" y="0"/>
                        </a:cubicBezTo>
                        <a:cubicBezTo>
                          <a:pt x="3540784" y="7746"/>
                          <a:pt x="3639496" y="-19074"/>
                          <a:pt x="3764591" y="0"/>
                        </a:cubicBezTo>
                        <a:cubicBezTo>
                          <a:pt x="3889686" y="19074"/>
                          <a:pt x="4106773" y="27147"/>
                          <a:pt x="4359728" y="0"/>
                        </a:cubicBezTo>
                        <a:cubicBezTo>
                          <a:pt x="4612683" y="-27147"/>
                          <a:pt x="4571237" y="14866"/>
                          <a:pt x="4761100" y="0"/>
                        </a:cubicBezTo>
                        <a:cubicBezTo>
                          <a:pt x="4950963" y="-14866"/>
                          <a:pt x="5319026" y="33693"/>
                          <a:pt x="5550003" y="0"/>
                        </a:cubicBezTo>
                        <a:cubicBezTo>
                          <a:pt x="5780980" y="-33693"/>
                          <a:pt x="6013833" y="1320"/>
                          <a:pt x="6242024" y="0"/>
                        </a:cubicBezTo>
                        <a:cubicBezTo>
                          <a:pt x="6470215" y="-1320"/>
                          <a:pt x="6913741" y="8242"/>
                          <a:pt x="7127810" y="0"/>
                        </a:cubicBezTo>
                        <a:cubicBezTo>
                          <a:pt x="7341879" y="-8242"/>
                          <a:pt x="7628378" y="-19904"/>
                          <a:pt x="7819830" y="0"/>
                        </a:cubicBezTo>
                        <a:cubicBezTo>
                          <a:pt x="8011282" y="19904"/>
                          <a:pt x="8203399" y="3645"/>
                          <a:pt x="8318085" y="0"/>
                        </a:cubicBezTo>
                        <a:cubicBezTo>
                          <a:pt x="8432772" y="-3645"/>
                          <a:pt x="8584437" y="-18829"/>
                          <a:pt x="8816339" y="0"/>
                        </a:cubicBezTo>
                        <a:cubicBezTo>
                          <a:pt x="9048241" y="18829"/>
                          <a:pt x="9458908" y="40106"/>
                          <a:pt x="9688285" y="0"/>
                        </a:cubicBezTo>
                        <a:cubicBezTo>
                          <a:pt x="9677400" y="106873"/>
                          <a:pt x="9691138" y="387063"/>
                          <a:pt x="9688285" y="524016"/>
                        </a:cubicBezTo>
                        <a:cubicBezTo>
                          <a:pt x="9685432" y="660969"/>
                          <a:pt x="9711387" y="943735"/>
                          <a:pt x="9688285" y="1065306"/>
                        </a:cubicBezTo>
                        <a:cubicBezTo>
                          <a:pt x="9665184" y="1186877"/>
                          <a:pt x="9712567" y="1538839"/>
                          <a:pt x="9688285" y="1727524"/>
                        </a:cubicBezTo>
                        <a:cubicBezTo>
                          <a:pt x="9320450" y="1726388"/>
                          <a:pt x="9169409" y="1702689"/>
                          <a:pt x="8802499" y="1727524"/>
                        </a:cubicBezTo>
                        <a:cubicBezTo>
                          <a:pt x="8435589" y="1752359"/>
                          <a:pt x="8141874" y="1769280"/>
                          <a:pt x="7916713" y="1727524"/>
                        </a:cubicBezTo>
                        <a:cubicBezTo>
                          <a:pt x="7691552" y="1685768"/>
                          <a:pt x="7715061" y="1724939"/>
                          <a:pt x="7515341" y="1727524"/>
                        </a:cubicBezTo>
                        <a:cubicBezTo>
                          <a:pt x="7315621" y="1730109"/>
                          <a:pt x="7120861" y="1747887"/>
                          <a:pt x="6920204" y="1727524"/>
                        </a:cubicBezTo>
                        <a:cubicBezTo>
                          <a:pt x="6719547" y="1707161"/>
                          <a:pt x="6410057" y="1739898"/>
                          <a:pt x="6131300" y="1727524"/>
                        </a:cubicBezTo>
                        <a:cubicBezTo>
                          <a:pt x="5852543" y="1715150"/>
                          <a:pt x="5812372" y="1737521"/>
                          <a:pt x="5536163" y="1727524"/>
                        </a:cubicBezTo>
                        <a:cubicBezTo>
                          <a:pt x="5259954" y="1717527"/>
                          <a:pt x="4988974" y="1708564"/>
                          <a:pt x="4844143" y="1727524"/>
                        </a:cubicBezTo>
                        <a:cubicBezTo>
                          <a:pt x="4699312" y="1746484"/>
                          <a:pt x="4366197" y="1756310"/>
                          <a:pt x="4055239" y="1727524"/>
                        </a:cubicBezTo>
                        <a:cubicBezTo>
                          <a:pt x="3744281" y="1698738"/>
                          <a:pt x="3612254" y="1717268"/>
                          <a:pt x="3266336" y="1727524"/>
                        </a:cubicBezTo>
                        <a:cubicBezTo>
                          <a:pt x="2920418" y="1737780"/>
                          <a:pt x="2888245" y="1721647"/>
                          <a:pt x="2768081" y="1727524"/>
                        </a:cubicBezTo>
                        <a:cubicBezTo>
                          <a:pt x="2647918" y="1733401"/>
                          <a:pt x="2267369" y="1749554"/>
                          <a:pt x="1979178" y="1727524"/>
                        </a:cubicBezTo>
                        <a:cubicBezTo>
                          <a:pt x="1690987" y="1705494"/>
                          <a:pt x="1721683" y="1729876"/>
                          <a:pt x="1480924" y="1727524"/>
                        </a:cubicBezTo>
                        <a:cubicBezTo>
                          <a:pt x="1240165" y="1725172"/>
                          <a:pt x="852546" y="1744025"/>
                          <a:pt x="595138" y="1727524"/>
                        </a:cubicBezTo>
                        <a:cubicBezTo>
                          <a:pt x="337730" y="1711023"/>
                          <a:pt x="135236" y="1697894"/>
                          <a:pt x="0" y="1727524"/>
                        </a:cubicBezTo>
                        <a:cubicBezTo>
                          <a:pt x="6676" y="1593415"/>
                          <a:pt x="-3582" y="1370273"/>
                          <a:pt x="0" y="1203508"/>
                        </a:cubicBezTo>
                        <a:cubicBezTo>
                          <a:pt x="3582" y="1036743"/>
                          <a:pt x="-3916" y="893072"/>
                          <a:pt x="0" y="644942"/>
                        </a:cubicBezTo>
                        <a:cubicBezTo>
                          <a:pt x="3916" y="396812"/>
                          <a:pt x="23812" y="137380"/>
                          <a:pt x="0" y="0"/>
                        </a:cubicBezTo>
                        <a:close/>
                      </a:path>
                      <a:path w="9688285" h="1727524" stroke="0" extrusionOk="0">
                        <a:moveTo>
                          <a:pt x="0" y="0"/>
                        </a:moveTo>
                        <a:cubicBezTo>
                          <a:pt x="304923" y="-13564"/>
                          <a:pt x="542236" y="14538"/>
                          <a:pt x="885786" y="0"/>
                        </a:cubicBezTo>
                        <a:cubicBezTo>
                          <a:pt x="1229336" y="-14538"/>
                          <a:pt x="1160779" y="18726"/>
                          <a:pt x="1384041" y="0"/>
                        </a:cubicBezTo>
                        <a:cubicBezTo>
                          <a:pt x="1607303" y="-18726"/>
                          <a:pt x="1612409" y="3821"/>
                          <a:pt x="1785413" y="0"/>
                        </a:cubicBezTo>
                        <a:cubicBezTo>
                          <a:pt x="1958417" y="-3821"/>
                          <a:pt x="2364926" y="23516"/>
                          <a:pt x="2574316" y="0"/>
                        </a:cubicBezTo>
                        <a:cubicBezTo>
                          <a:pt x="2783706" y="-23516"/>
                          <a:pt x="2861378" y="19260"/>
                          <a:pt x="2975688" y="0"/>
                        </a:cubicBezTo>
                        <a:cubicBezTo>
                          <a:pt x="3089998" y="-19260"/>
                          <a:pt x="3332344" y="-15625"/>
                          <a:pt x="3570825" y="0"/>
                        </a:cubicBezTo>
                        <a:cubicBezTo>
                          <a:pt x="3809306" y="15625"/>
                          <a:pt x="3783641" y="-3643"/>
                          <a:pt x="3972197" y="0"/>
                        </a:cubicBezTo>
                        <a:cubicBezTo>
                          <a:pt x="4160753" y="3643"/>
                          <a:pt x="4431309" y="-31873"/>
                          <a:pt x="4761100" y="0"/>
                        </a:cubicBezTo>
                        <a:cubicBezTo>
                          <a:pt x="5090891" y="31873"/>
                          <a:pt x="5231934" y="-24830"/>
                          <a:pt x="5453120" y="0"/>
                        </a:cubicBezTo>
                        <a:cubicBezTo>
                          <a:pt x="5674306" y="24830"/>
                          <a:pt x="6111737" y="-18143"/>
                          <a:pt x="6338906" y="0"/>
                        </a:cubicBezTo>
                        <a:cubicBezTo>
                          <a:pt x="6566075" y="18143"/>
                          <a:pt x="6860060" y="-1190"/>
                          <a:pt x="7030927" y="0"/>
                        </a:cubicBezTo>
                        <a:cubicBezTo>
                          <a:pt x="7201794" y="1190"/>
                          <a:pt x="7498791" y="-14672"/>
                          <a:pt x="7916713" y="0"/>
                        </a:cubicBezTo>
                        <a:cubicBezTo>
                          <a:pt x="8334635" y="14672"/>
                          <a:pt x="8351375" y="12145"/>
                          <a:pt x="8608733" y="0"/>
                        </a:cubicBezTo>
                        <a:cubicBezTo>
                          <a:pt x="8866091" y="-12145"/>
                          <a:pt x="9356589" y="-9218"/>
                          <a:pt x="9688285" y="0"/>
                        </a:cubicBezTo>
                        <a:cubicBezTo>
                          <a:pt x="9712375" y="260033"/>
                          <a:pt x="9664992" y="409155"/>
                          <a:pt x="9688285" y="524016"/>
                        </a:cubicBezTo>
                        <a:cubicBezTo>
                          <a:pt x="9711578" y="638877"/>
                          <a:pt x="9663987" y="924352"/>
                          <a:pt x="9688285" y="1048031"/>
                        </a:cubicBezTo>
                        <a:cubicBezTo>
                          <a:pt x="9712583" y="1171710"/>
                          <a:pt x="9663407" y="1563976"/>
                          <a:pt x="9688285" y="1727524"/>
                        </a:cubicBezTo>
                        <a:cubicBezTo>
                          <a:pt x="9468637" y="1706436"/>
                          <a:pt x="9231803" y="1755019"/>
                          <a:pt x="8899382" y="1727524"/>
                        </a:cubicBezTo>
                        <a:cubicBezTo>
                          <a:pt x="8566961" y="1700029"/>
                          <a:pt x="8439139" y="1711159"/>
                          <a:pt x="8207361" y="1727524"/>
                        </a:cubicBezTo>
                        <a:cubicBezTo>
                          <a:pt x="7975583" y="1743889"/>
                          <a:pt x="7899835" y="1721441"/>
                          <a:pt x="7805990" y="1727524"/>
                        </a:cubicBezTo>
                        <a:cubicBezTo>
                          <a:pt x="7712145" y="1733607"/>
                          <a:pt x="7449910" y="1744308"/>
                          <a:pt x="7307735" y="1727524"/>
                        </a:cubicBezTo>
                        <a:cubicBezTo>
                          <a:pt x="7165560" y="1710740"/>
                          <a:pt x="6703613" y="1692274"/>
                          <a:pt x="6421949" y="1727524"/>
                        </a:cubicBezTo>
                        <a:cubicBezTo>
                          <a:pt x="6140285" y="1762774"/>
                          <a:pt x="6073629" y="1732759"/>
                          <a:pt x="5923694" y="1727524"/>
                        </a:cubicBezTo>
                        <a:cubicBezTo>
                          <a:pt x="5773760" y="1722289"/>
                          <a:pt x="5345493" y="1698489"/>
                          <a:pt x="5134791" y="1727524"/>
                        </a:cubicBezTo>
                        <a:cubicBezTo>
                          <a:pt x="4924089" y="1756559"/>
                          <a:pt x="4642745" y="1707100"/>
                          <a:pt x="4345888" y="1727524"/>
                        </a:cubicBezTo>
                        <a:cubicBezTo>
                          <a:pt x="4049031" y="1747948"/>
                          <a:pt x="3878914" y="1747262"/>
                          <a:pt x="3750750" y="1727524"/>
                        </a:cubicBezTo>
                        <a:cubicBezTo>
                          <a:pt x="3622586" y="1707786"/>
                          <a:pt x="3398987" y="1708466"/>
                          <a:pt x="3058730" y="1727524"/>
                        </a:cubicBezTo>
                        <a:cubicBezTo>
                          <a:pt x="2718473" y="1746582"/>
                          <a:pt x="2715523" y="1728555"/>
                          <a:pt x="2560475" y="1727524"/>
                        </a:cubicBezTo>
                        <a:cubicBezTo>
                          <a:pt x="2405427" y="1726493"/>
                          <a:pt x="2110552" y="1704001"/>
                          <a:pt x="1771572" y="1727524"/>
                        </a:cubicBezTo>
                        <a:cubicBezTo>
                          <a:pt x="1432592" y="1751047"/>
                          <a:pt x="1521399" y="1733252"/>
                          <a:pt x="1273317" y="1727524"/>
                        </a:cubicBezTo>
                        <a:cubicBezTo>
                          <a:pt x="1025235" y="1721796"/>
                          <a:pt x="1060859" y="1712819"/>
                          <a:pt x="871946" y="1727524"/>
                        </a:cubicBezTo>
                        <a:cubicBezTo>
                          <a:pt x="683033" y="1742229"/>
                          <a:pt x="395447" y="1765615"/>
                          <a:pt x="0" y="1727524"/>
                        </a:cubicBezTo>
                        <a:cubicBezTo>
                          <a:pt x="-21227" y="1481409"/>
                          <a:pt x="-18478" y="1356149"/>
                          <a:pt x="0" y="1117132"/>
                        </a:cubicBezTo>
                        <a:cubicBezTo>
                          <a:pt x="18478" y="878115"/>
                          <a:pt x="-5987" y="709201"/>
                          <a:pt x="0" y="593117"/>
                        </a:cubicBezTo>
                        <a:cubicBezTo>
                          <a:pt x="5987" y="477033"/>
                          <a:pt x="26295" y="1960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Fundamental features of the cooling method:</a:t>
            </a:r>
          </a:p>
          <a:p>
            <a:pPr>
              <a:lnSpc>
                <a:spcPct val="130000"/>
              </a:lnSpc>
            </a:pPr>
            <a:r>
              <a:rPr lang="en-US" altLang="ja-JP" sz="2800" b="1" dirty="0">
                <a:cs typeface="Calibri" panose="020F0502020204030204" pitchFamily="34" charset="0"/>
              </a:rPr>
              <a:t>Avoiding frost on the test mass by stepwise adsorption of residual gas components on the radiation shield surface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252F3C-A407-6047-A4C7-B54CF5467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561" y="111211"/>
            <a:ext cx="8550875" cy="75169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20388878">
                  <a:custGeom>
                    <a:avLst/>
                    <a:gdLst>
                      <a:gd name="connsiteX0" fmla="*/ 0 w 8550875"/>
                      <a:gd name="connsiteY0" fmla="*/ 0 h 751695"/>
                      <a:gd name="connsiteX1" fmla="*/ 657760 w 8550875"/>
                      <a:gd name="connsiteY1" fmla="*/ 0 h 751695"/>
                      <a:gd name="connsiteX2" fmla="*/ 1144502 w 8550875"/>
                      <a:gd name="connsiteY2" fmla="*/ 0 h 751695"/>
                      <a:gd name="connsiteX3" fmla="*/ 1545735 w 8550875"/>
                      <a:gd name="connsiteY3" fmla="*/ 0 h 751695"/>
                      <a:gd name="connsiteX4" fmla="*/ 1946968 w 8550875"/>
                      <a:gd name="connsiteY4" fmla="*/ 0 h 751695"/>
                      <a:gd name="connsiteX5" fmla="*/ 2690237 w 8550875"/>
                      <a:gd name="connsiteY5" fmla="*/ 0 h 751695"/>
                      <a:gd name="connsiteX6" fmla="*/ 3433505 w 8550875"/>
                      <a:gd name="connsiteY6" fmla="*/ 0 h 751695"/>
                      <a:gd name="connsiteX7" fmla="*/ 4262282 w 8550875"/>
                      <a:gd name="connsiteY7" fmla="*/ 0 h 751695"/>
                      <a:gd name="connsiteX8" fmla="*/ 4749024 w 8550875"/>
                      <a:gd name="connsiteY8" fmla="*/ 0 h 751695"/>
                      <a:gd name="connsiteX9" fmla="*/ 5150258 w 8550875"/>
                      <a:gd name="connsiteY9" fmla="*/ 0 h 751695"/>
                      <a:gd name="connsiteX10" fmla="*/ 5979035 w 8550875"/>
                      <a:gd name="connsiteY10" fmla="*/ 0 h 751695"/>
                      <a:gd name="connsiteX11" fmla="*/ 6807812 w 8550875"/>
                      <a:gd name="connsiteY11" fmla="*/ 0 h 751695"/>
                      <a:gd name="connsiteX12" fmla="*/ 7636589 w 8550875"/>
                      <a:gd name="connsiteY12" fmla="*/ 0 h 751695"/>
                      <a:gd name="connsiteX13" fmla="*/ 8550875 w 8550875"/>
                      <a:gd name="connsiteY13" fmla="*/ 0 h 751695"/>
                      <a:gd name="connsiteX14" fmla="*/ 8550875 w 8550875"/>
                      <a:gd name="connsiteY14" fmla="*/ 353297 h 751695"/>
                      <a:gd name="connsiteX15" fmla="*/ 8550875 w 8550875"/>
                      <a:gd name="connsiteY15" fmla="*/ 751695 h 751695"/>
                      <a:gd name="connsiteX16" fmla="*/ 7978624 w 8550875"/>
                      <a:gd name="connsiteY16" fmla="*/ 751695 h 751695"/>
                      <a:gd name="connsiteX17" fmla="*/ 7577391 w 8550875"/>
                      <a:gd name="connsiteY17" fmla="*/ 751695 h 751695"/>
                      <a:gd name="connsiteX18" fmla="*/ 6919631 w 8550875"/>
                      <a:gd name="connsiteY18" fmla="*/ 751695 h 751695"/>
                      <a:gd name="connsiteX19" fmla="*/ 6261872 w 8550875"/>
                      <a:gd name="connsiteY19" fmla="*/ 751695 h 751695"/>
                      <a:gd name="connsiteX20" fmla="*/ 5518603 w 8550875"/>
                      <a:gd name="connsiteY20" fmla="*/ 751695 h 751695"/>
                      <a:gd name="connsiteX21" fmla="*/ 5117370 w 8550875"/>
                      <a:gd name="connsiteY21" fmla="*/ 751695 h 751695"/>
                      <a:gd name="connsiteX22" fmla="*/ 4459610 w 8550875"/>
                      <a:gd name="connsiteY22" fmla="*/ 751695 h 751695"/>
                      <a:gd name="connsiteX23" fmla="*/ 3887359 w 8550875"/>
                      <a:gd name="connsiteY23" fmla="*/ 751695 h 751695"/>
                      <a:gd name="connsiteX24" fmla="*/ 3144091 w 8550875"/>
                      <a:gd name="connsiteY24" fmla="*/ 751695 h 751695"/>
                      <a:gd name="connsiteX25" fmla="*/ 2571840 w 8550875"/>
                      <a:gd name="connsiteY25" fmla="*/ 751695 h 751695"/>
                      <a:gd name="connsiteX26" fmla="*/ 2170607 w 8550875"/>
                      <a:gd name="connsiteY26" fmla="*/ 751695 h 751695"/>
                      <a:gd name="connsiteX27" fmla="*/ 1512847 w 8550875"/>
                      <a:gd name="connsiteY27" fmla="*/ 751695 h 751695"/>
                      <a:gd name="connsiteX28" fmla="*/ 855087 w 8550875"/>
                      <a:gd name="connsiteY28" fmla="*/ 751695 h 751695"/>
                      <a:gd name="connsiteX29" fmla="*/ 0 w 8550875"/>
                      <a:gd name="connsiteY29" fmla="*/ 751695 h 751695"/>
                      <a:gd name="connsiteX30" fmla="*/ 0 w 8550875"/>
                      <a:gd name="connsiteY30" fmla="*/ 398398 h 751695"/>
                      <a:gd name="connsiteX31" fmla="*/ 0 w 8550875"/>
                      <a:gd name="connsiteY31" fmla="*/ 0 h 751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550875" h="751695" fill="none" extrusionOk="0">
                        <a:moveTo>
                          <a:pt x="0" y="0"/>
                        </a:moveTo>
                        <a:cubicBezTo>
                          <a:pt x="280203" y="-19446"/>
                          <a:pt x="397529" y="26181"/>
                          <a:pt x="657760" y="0"/>
                        </a:cubicBezTo>
                        <a:cubicBezTo>
                          <a:pt x="917991" y="-26181"/>
                          <a:pt x="901422" y="13913"/>
                          <a:pt x="1144502" y="0"/>
                        </a:cubicBezTo>
                        <a:cubicBezTo>
                          <a:pt x="1387582" y="-13913"/>
                          <a:pt x="1422927" y="-12278"/>
                          <a:pt x="1545735" y="0"/>
                        </a:cubicBezTo>
                        <a:cubicBezTo>
                          <a:pt x="1668543" y="12278"/>
                          <a:pt x="1783519" y="1654"/>
                          <a:pt x="1946968" y="0"/>
                        </a:cubicBezTo>
                        <a:cubicBezTo>
                          <a:pt x="2110417" y="-1654"/>
                          <a:pt x="2445553" y="-12251"/>
                          <a:pt x="2690237" y="0"/>
                        </a:cubicBezTo>
                        <a:cubicBezTo>
                          <a:pt x="2934921" y="12251"/>
                          <a:pt x="3199459" y="30025"/>
                          <a:pt x="3433505" y="0"/>
                        </a:cubicBezTo>
                        <a:cubicBezTo>
                          <a:pt x="3667551" y="-30025"/>
                          <a:pt x="3983598" y="35609"/>
                          <a:pt x="4262282" y="0"/>
                        </a:cubicBezTo>
                        <a:cubicBezTo>
                          <a:pt x="4540966" y="-35609"/>
                          <a:pt x="4560394" y="4799"/>
                          <a:pt x="4749024" y="0"/>
                        </a:cubicBezTo>
                        <a:cubicBezTo>
                          <a:pt x="4937654" y="-4799"/>
                          <a:pt x="5019896" y="12040"/>
                          <a:pt x="5150258" y="0"/>
                        </a:cubicBezTo>
                        <a:cubicBezTo>
                          <a:pt x="5280620" y="-12040"/>
                          <a:pt x="5781467" y="37678"/>
                          <a:pt x="5979035" y="0"/>
                        </a:cubicBezTo>
                        <a:cubicBezTo>
                          <a:pt x="6176603" y="-37678"/>
                          <a:pt x="6488284" y="-33142"/>
                          <a:pt x="6807812" y="0"/>
                        </a:cubicBezTo>
                        <a:cubicBezTo>
                          <a:pt x="7127340" y="33142"/>
                          <a:pt x="7374485" y="-15089"/>
                          <a:pt x="7636589" y="0"/>
                        </a:cubicBezTo>
                        <a:cubicBezTo>
                          <a:pt x="7898693" y="15089"/>
                          <a:pt x="8118447" y="-39452"/>
                          <a:pt x="8550875" y="0"/>
                        </a:cubicBezTo>
                        <a:cubicBezTo>
                          <a:pt x="8561262" y="87298"/>
                          <a:pt x="8546309" y="217914"/>
                          <a:pt x="8550875" y="353297"/>
                        </a:cubicBezTo>
                        <a:cubicBezTo>
                          <a:pt x="8555441" y="488680"/>
                          <a:pt x="8542082" y="655645"/>
                          <a:pt x="8550875" y="751695"/>
                        </a:cubicBezTo>
                        <a:cubicBezTo>
                          <a:pt x="8274110" y="725048"/>
                          <a:pt x="8153905" y="729977"/>
                          <a:pt x="7978624" y="751695"/>
                        </a:cubicBezTo>
                        <a:cubicBezTo>
                          <a:pt x="7803343" y="773413"/>
                          <a:pt x="7760038" y="752300"/>
                          <a:pt x="7577391" y="751695"/>
                        </a:cubicBezTo>
                        <a:cubicBezTo>
                          <a:pt x="7394744" y="751090"/>
                          <a:pt x="7215449" y="751877"/>
                          <a:pt x="6919631" y="751695"/>
                        </a:cubicBezTo>
                        <a:cubicBezTo>
                          <a:pt x="6623813" y="751513"/>
                          <a:pt x="6409848" y="740271"/>
                          <a:pt x="6261872" y="751695"/>
                        </a:cubicBezTo>
                        <a:cubicBezTo>
                          <a:pt x="6113896" y="763119"/>
                          <a:pt x="5781939" y="738733"/>
                          <a:pt x="5518603" y="751695"/>
                        </a:cubicBezTo>
                        <a:cubicBezTo>
                          <a:pt x="5255267" y="764657"/>
                          <a:pt x="5256640" y="744670"/>
                          <a:pt x="5117370" y="751695"/>
                        </a:cubicBezTo>
                        <a:cubicBezTo>
                          <a:pt x="4978100" y="758720"/>
                          <a:pt x="4764767" y="775071"/>
                          <a:pt x="4459610" y="751695"/>
                        </a:cubicBezTo>
                        <a:cubicBezTo>
                          <a:pt x="4154453" y="728319"/>
                          <a:pt x="4101228" y="771809"/>
                          <a:pt x="3887359" y="751695"/>
                        </a:cubicBezTo>
                        <a:cubicBezTo>
                          <a:pt x="3673490" y="731581"/>
                          <a:pt x="3423770" y="756873"/>
                          <a:pt x="3144091" y="751695"/>
                        </a:cubicBezTo>
                        <a:cubicBezTo>
                          <a:pt x="2864412" y="746517"/>
                          <a:pt x="2734970" y="774111"/>
                          <a:pt x="2571840" y="751695"/>
                        </a:cubicBezTo>
                        <a:cubicBezTo>
                          <a:pt x="2408710" y="729279"/>
                          <a:pt x="2363839" y="771488"/>
                          <a:pt x="2170607" y="751695"/>
                        </a:cubicBezTo>
                        <a:cubicBezTo>
                          <a:pt x="1977375" y="731902"/>
                          <a:pt x="1666126" y="733893"/>
                          <a:pt x="1512847" y="751695"/>
                        </a:cubicBezTo>
                        <a:cubicBezTo>
                          <a:pt x="1359568" y="769497"/>
                          <a:pt x="1114879" y="763922"/>
                          <a:pt x="855087" y="751695"/>
                        </a:cubicBezTo>
                        <a:cubicBezTo>
                          <a:pt x="595295" y="739468"/>
                          <a:pt x="300403" y="749129"/>
                          <a:pt x="0" y="751695"/>
                        </a:cubicBezTo>
                        <a:cubicBezTo>
                          <a:pt x="-4576" y="622338"/>
                          <a:pt x="-3208" y="490120"/>
                          <a:pt x="0" y="398398"/>
                        </a:cubicBezTo>
                        <a:cubicBezTo>
                          <a:pt x="3208" y="306676"/>
                          <a:pt x="16130" y="158425"/>
                          <a:pt x="0" y="0"/>
                        </a:cubicBezTo>
                        <a:close/>
                      </a:path>
                      <a:path w="8550875" h="751695" stroke="0" extrusionOk="0">
                        <a:moveTo>
                          <a:pt x="0" y="0"/>
                        </a:moveTo>
                        <a:cubicBezTo>
                          <a:pt x="226386" y="6973"/>
                          <a:pt x="307632" y="-22001"/>
                          <a:pt x="572251" y="0"/>
                        </a:cubicBezTo>
                        <a:cubicBezTo>
                          <a:pt x="836870" y="22001"/>
                          <a:pt x="1041393" y="-34624"/>
                          <a:pt x="1315519" y="0"/>
                        </a:cubicBezTo>
                        <a:cubicBezTo>
                          <a:pt x="1589645" y="34624"/>
                          <a:pt x="1691257" y="10540"/>
                          <a:pt x="1973279" y="0"/>
                        </a:cubicBezTo>
                        <a:cubicBezTo>
                          <a:pt x="2255301" y="-10540"/>
                          <a:pt x="2260413" y="3434"/>
                          <a:pt x="2460021" y="0"/>
                        </a:cubicBezTo>
                        <a:cubicBezTo>
                          <a:pt x="2659629" y="-3434"/>
                          <a:pt x="2935017" y="29925"/>
                          <a:pt x="3117781" y="0"/>
                        </a:cubicBezTo>
                        <a:cubicBezTo>
                          <a:pt x="3300545" y="-29925"/>
                          <a:pt x="3520779" y="9488"/>
                          <a:pt x="3690031" y="0"/>
                        </a:cubicBezTo>
                        <a:cubicBezTo>
                          <a:pt x="3859283" y="-9488"/>
                          <a:pt x="4040676" y="-23164"/>
                          <a:pt x="4262282" y="0"/>
                        </a:cubicBezTo>
                        <a:cubicBezTo>
                          <a:pt x="4483888" y="23164"/>
                          <a:pt x="4696298" y="-13594"/>
                          <a:pt x="4834533" y="0"/>
                        </a:cubicBezTo>
                        <a:cubicBezTo>
                          <a:pt x="4972768" y="13594"/>
                          <a:pt x="5119753" y="-588"/>
                          <a:pt x="5235767" y="0"/>
                        </a:cubicBezTo>
                        <a:cubicBezTo>
                          <a:pt x="5351781" y="588"/>
                          <a:pt x="5492472" y="4574"/>
                          <a:pt x="5722509" y="0"/>
                        </a:cubicBezTo>
                        <a:cubicBezTo>
                          <a:pt x="5952546" y="-4574"/>
                          <a:pt x="6218382" y="-6694"/>
                          <a:pt x="6465777" y="0"/>
                        </a:cubicBezTo>
                        <a:cubicBezTo>
                          <a:pt x="6713172" y="6694"/>
                          <a:pt x="7072419" y="25011"/>
                          <a:pt x="7294554" y="0"/>
                        </a:cubicBezTo>
                        <a:cubicBezTo>
                          <a:pt x="7516689" y="-25011"/>
                          <a:pt x="7733702" y="8339"/>
                          <a:pt x="7866805" y="0"/>
                        </a:cubicBezTo>
                        <a:cubicBezTo>
                          <a:pt x="7999908" y="-8339"/>
                          <a:pt x="8412040" y="878"/>
                          <a:pt x="8550875" y="0"/>
                        </a:cubicBezTo>
                        <a:cubicBezTo>
                          <a:pt x="8559477" y="165749"/>
                          <a:pt x="8567814" y="187033"/>
                          <a:pt x="8550875" y="368331"/>
                        </a:cubicBezTo>
                        <a:cubicBezTo>
                          <a:pt x="8533936" y="549629"/>
                          <a:pt x="8569208" y="586075"/>
                          <a:pt x="8550875" y="751695"/>
                        </a:cubicBezTo>
                        <a:cubicBezTo>
                          <a:pt x="8389932" y="756246"/>
                          <a:pt x="8248886" y="745075"/>
                          <a:pt x="8149642" y="751695"/>
                        </a:cubicBezTo>
                        <a:cubicBezTo>
                          <a:pt x="8050398" y="758315"/>
                          <a:pt x="7532702" y="739172"/>
                          <a:pt x="7320865" y="751695"/>
                        </a:cubicBezTo>
                        <a:cubicBezTo>
                          <a:pt x="7109028" y="764218"/>
                          <a:pt x="6811827" y="775042"/>
                          <a:pt x="6663105" y="751695"/>
                        </a:cubicBezTo>
                        <a:cubicBezTo>
                          <a:pt x="6514383" y="728348"/>
                          <a:pt x="6063625" y="744567"/>
                          <a:pt x="5834328" y="751695"/>
                        </a:cubicBezTo>
                        <a:cubicBezTo>
                          <a:pt x="5605031" y="758823"/>
                          <a:pt x="5419989" y="720264"/>
                          <a:pt x="5091059" y="751695"/>
                        </a:cubicBezTo>
                        <a:cubicBezTo>
                          <a:pt x="4762129" y="783126"/>
                          <a:pt x="4777414" y="725902"/>
                          <a:pt x="4518809" y="751695"/>
                        </a:cubicBezTo>
                        <a:cubicBezTo>
                          <a:pt x="4260204" y="777489"/>
                          <a:pt x="4143378" y="725633"/>
                          <a:pt x="3946558" y="751695"/>
                        </a:cubicBezTo>
                        <a:cubicBezTo>
                          <a:pt x="3749738" y="777757"/>
                          <a:pt x="3508905" y="780238"/>
                          <a:pt x="3288798" y="751695"/>
                        </a:cubicBezTo>
                        <a:cubicBezTo>
                          <a:pt x="3068691" y="723152"/>
                          <a:pt x="3080680" y="744919"/>
                          <a:pt x="2887565" y="751695"/>
                        </a:cubicBezTo>
                        <a:cubicBezTo>
                          <a:pt x="2694450" y="758471"/>
                          <a:pt x="2446385" y="716717"/>
                          <a:pt x="2144296" y="751695"/>
                        </a:cubicBezTo>
                        <a:cubicBezTo>
                          <a:pt x="1842207" y="786673"/>
                          <a:pt x="1739948" y="741251"/>
                          <a:pt x="1486537" y="751695"/>
                        </a:cubicBezTo>
                        <a:cubicBezTo>
                          <a:pt x="1233126" y="762139"/>
                          <a:pt x="898750" y="786035"/>
                          <a:pt x="743268" y="751695"/>
                        </a:cubicBezTo>
                        <a:cubicBezTo>
                          <a:pt x="587786" y="717355"/>
                          <a:pt x="363143" y="770110"/>
                          <a:pt x="0" y="751695"/>
                        </a:cubicBezTo>
                        <a:cubicBezTo>
                          <a:pt x="9249" y="621721"/>
                          <a:pt x="-10887" y="513017"/>
                          <a:pt x="0" y="360814"/>
                        </a:cubicBezTo>
                        <a:cubicBezTo>
                          <a:pt x="10887" y="208611"/>
                          <a:pt x="-16694" y="887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600" i="1" dirty="0">
                <a:latin typeface="Calibri" panose="020F0502020204030204" pitchFamily="34" charset="0"/>
                <a:cs typeface="Calibri" panose="020F0502020204030204" pitchFamily="34" charset="0"/>
              </a:rPr>
              <a:t>Cooling </a:t>
            </a:r>
            <a:r>
              <a:rPr lang="en-US" altLang="ja-JP" sz="36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scenario examined </a:t>
            </a:r>
            <a:r>
              <a:rPr lang="en-US" altLang="ja-JP" sz="3600" i="1" dirty="0">
                <a:latin typeface="Calibri" panose="020F0502020204030204" pitchFamily="34" charset="0"/>
                <a:cs typeface="Calibri" panose="020F0502020204030204" pitchFamily="34" charset="0"/>
              </a:rPr>
              <a:t>to avoid frosting</a:t>
            </a:r>
            <a:endParaRPr lang="en-US" altLang="ja-JP" sz="3600" i="1" dirty="0">
              <a:latin typeface="Comic Sans MS"/>
              <a:cs typeface="Comic Sans M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4B1CF4-5BA1-0646-BF45-38E16D74DDE2}"/>
              </a:ext>
            </a:extLst>
          </p:cNvPr>
          <p:cNvSpPr txBox="1"/>
          <p:nvPr/>
        </p:nvSpPr>
        <p:spPr>
          <a:xfrm>
            <a:off x="458703" y="3180836"/>
            <a:ext cx="12102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F46F1B-D82C-1844-8E43-C8833AA2C6EE}"/>
              </a:ext>
            </a:extLst>
          </p:cNvPr>
          <p:cNvSpPr txBox="1"/>
          <p:nvPr/>
        </p:nvSpPr>
        <p:spPr>
          <a:xfrm>
            <a:off x="2500603" y="3180836"/>
            <a:ext cx="12102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2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6F84A1-7CEC-6142-8F0D-B707916ED699}"/>
              </a:ext>
            </a:extLst>
          </p:cNvPr>
          <p:cNvSpPr txBox="1"/>
          <p:nvPr/>
        </p:nvSpPr>
        <p:spPr>
          <a:xfrm>
            <a:off x="4542503" y="3180836"/>
            <a:ext cx="12102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 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9515AC-3BE7-3A40-BF20-7DC23F0EEF1D}"/>
              </a:ext>
            </a:extLst>
          </p:cNvPr>
          <p:cNvSpPr txBox="1"/>
          <p:nvPr/>
        </p:nvSpPr>
        <p:spPr>
          <a:xfrm>
            <a:off x="6584403" y="2965393"/>
            <a:ext cx="100149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Final </a:t>
            </a:r>
          </a:p>
          <a:p>
            <a:pPr algn="ctr"/>
            <a:r>
              <a:rPr lang="en-US" sz="2800" dirty="0"/>
              <a:t>Step</a:t>
            </a:r>
          </a:p>
        </p:txBody>
      </p:sp>
      <p:sp>
        <p:nvSpPr>
          <p:cNvPr id="3" name="ストライプ矢印 2">
            <a:extLst>
              <a:ext uri="{FF2B5EF4-FFF2-40B4-BE49-F238E27FC236}">
                <a16:creationId xmlns:a16="http://schemas.microsoft.com/office/drawing/2014/main" id="{2A57A26D-5922-0B42-B673-6F1FC6B7E950}"/>
              </a:ext>
            </a:extLst>
          </p:cNvPr>
          <p:cNvSpPr/>
          <p:nvPr/>
        </p:nvSpPr>
        <p:spPr>
          <a:xfrm>
            <a:off x="1728424" y="3213846"/>
            <a:ext cx="712694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ストライプ矢印 9">
            <a:extLst>
              <a:ext uri="{FF2B5EF4-FFF2-40B4-BE49-F238E27FC236}">
                <a16:creationId xmlns:a16="http://schemas.microsoft.com/office/drawing/2014/main" id="{727915C0-1543-4C43-B4F2-AE09DC228909}"/>
              </a:ext>
            </a:extLst>
          </p:cNvPr>
          <p:cNvSpPr/>
          <p:nvPr/>
        </p:nvSpPr>
        <p:spPr>
          <a:xfrm>
            <a:off x="3770324" y="3213846"/>
            <a:ext cx="712694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ストライプ矢印 10">
            <a:extLst>
              <a:ext uri="{FF2B5EF4-FFF2-40B4-BE49-F238E27FC236}">
                <a16:creationId xmlns:a16="http://schemas.microsoft.com/office/drawing/2014/main" id="{80F7E2B3-6548-B543-B6F2-566FDA5D87C5}"/>
              </a:ext>
            </a:extLst>
          </p:cNvPr>
          <p:cNvSpPr/>
          <p:nvPr/>
        </p:nvSpPr>
        <p:spPr>
          <a:xfrm>
            <a:off x="5812224" y="3213846"/>
            <a:ext cx="712694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602A66-68ED-B342-99B3-7388D7F9FDF7}"/>
              </a:ext>
            </a:extLst>
          </p:cNvPr>
          <p:cNvSpPr txBox="1"/>
          <p:nvPr/>
        </p:nvSpPr>
        <p:spPr>
          <a:xfrm>
            <a:off x="1605048" y="3753150"/>
            <a:ext cx="9847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21 days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9010CD-85BC-A74C-B149-8E5C70EE177A}"/>
              </a:ext>
            </a:extLst>
          </p:cNvPr>
          <p:cNvSpPr txBox="1"/>
          <p:nvPr/>
        </p:nvSpPr>
        <p:spPr>
          <a:xfrm>
            <a:off x="3610008" y="3753150"/>
            <a:ext cx="9847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11 days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A0D1D6-8F11-AE42-9D9B-228CCA9271C4}"/>
              </a:ext>
            </a:extLst>
          </p:cNvPr>
          <p:cNvSpPr txBox="1"/>
          <p:nvPr/>
        </p:nvSpPr>
        <p:spPr>
          <a:xfrm>
            <a:off x="5647185" y="3753150"/>
            <a:ext cx="9847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24 days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AF4FE8-D2BF-0242-94BC-A6229CB33150}"/>
              </a:ext>
            </a:extLst>
          </p:cNvPr>
          <p:cNvSpPr txBox="1"/>
          <p:nvPr/>
        </p:nvSpPr>
        <p:spPr>
          <a:xfrm>
            <a:off x="8417566" y="3180836"/>
            <a:ext cx="9577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Goal</a:t>
            </a:r>
          </a:p>
        </p:txBody>
      </p:sp>
      <p:sp>
        <p:nvSpPr>
          <p:cNvPr id="15" name="ストライプ矢印 14">
            <a:extLst>
              <a:ext uri="{FF2B5EF4-FFF2-40B4-BE49-F238E27FC236}">
                <a16:creationId xmlns:a16="http://schemas.microsoft.com/office/drawing/2014/main" id="{DDBC1E45-B59E-5048-81C2-983FE8CD2711}"/>
              </a:ext>
            </a:extLst>
          </p:cNvPr>
          <p:cNvSpPr/>
          <p:nvPr/>
        </p:nvSpPr>
        <p:spPr>
          <a:xfrm>
            <a:off x="7645385" y="3242691"/>
            <a:ext cx="712694" cy="3995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BED43E-1E51-FC4C-BE99-02814445BB49}"/>
              </a:ext>
            </a:extLst>
          </p:cNvPr>
          <p:cNvSpPr txBox="1"/>
          <p:nvPr/>
        </p:nvSpPr>
        <p:spPr>
          <a:xfrm>
            <a:off x="7588994" y="3753150"/>
            <a:ext cx="98475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10 days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5F7C0C-8C40-994F-9280-394E06546586}"/>
              </a:ext>
            </a:extLst>
          </p:cNvPr>
          <p:cNvSpPr txBox="1"/>
          <p:nvPr/>
        </p:nvSpPr>
        <p:spPr>
          <a:xfrm>
            <a:off x="97614" y="4190788"/>
            <a:ext cx="222872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Vacuum pumping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Internal pressure</a:t>
            </a:r>
          </a:p>
          <a:p>
            <a:r>
              <a:rPr lang="en-US" dirty="0"/>
              <a:t>      &lt; 10^-4 Pa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No leakage</a:t>
            </a:r>
          </a:p>
          <a:p>
            <a:r>
              <a:rPr lang="en-US" dirty="0"/>
              <a:t>      &gt; 10^-10 Pam^3/s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C7C5BF-B2DE-124B-BC50-D963609E8369}"/>
              </a:ext>
            </a:extLst>
          </p:cNvPr>
          <p:cNvSpPr txBox="1"/>
          <p:nvPr/>
        </p:nvSpPr>
        <p:spPr>
          <a:xfrm>
            <a:off x="2426835" y="4198449"/>
            <a:ext cx="204035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Cooling down</a:t>
            </a:r>
          </a:p>
          <a:p>
            <a:r>
              <a:rPr lang="en-US" dirty="0"/>
              <a:t>      duct shields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Radiation Temp.</a:t>
            </a:r>
          </a:p>
          <a:p>
            <a:r>
              <a:rPr lang="en-US" dirty="0"/>
              <a:t>      90 K ~ 150 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Trap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30A4C6-92A0-A54B-ACBE-1BB520C81D43}"/>
              </a:ext>
            </a:extLst>
          </p:cNvPr>
          <p:cNvSpPr txBox="1"/>
          <p:nvPr/>
        </p:nvSpPr>
        <p:spPr>
          <a:xfrm>
            <a:off x="4544048" y="4201416"/>
            <a:ext cx="204035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Cooling down</a:t>
            </a:r>
          </a:p>
          <a:p>
            <a:r>
              <a:rPr lang="en-US" dirty="0"/>
              <a:t>      internal shields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Radiation Temp.</a:t>
            </a:r>
          </a:p>
          <a:p>
            <a:r>
              <a:rPr lang="en-US" dirty="0"/>
              <a:t>      20 K ~ 30K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Trap O</a:t>
            </a:r>
            <a:r>
              <a:rPr lang="en-US" baseline="-25000" dirty="0"/>
              <a:t>2</a:t>
            </a:r>
            <a:r>
              <a:rPr lang="en-US" dirty="0"/>
              <a:t> and N</a:t>
            </a:r>
            <a:r>
              <a:rPr lang="en-US" baseline="-25000" dirty="0"/>
              <a:t>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2D9254D-5FB9-7A41-A16E-C044CC821E86}"/>
              </a:ext>
            </a:extLst>
          </p:cNvPr>
          <p:cNvSpPr txBox="1"/>
          <p:nvPr/>
        </p:nvSpPr>
        <p:spPr>
          <a:xfrm>
            <a:off x="6661261" y="4198449"/>
            <a:ext cx="12321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Cooling down</a:t>
            </a:r>
          </a:p>
          <a:p>
            <a:r>
              <a:rPr lang="en-US" dirty="0"/>
              <a:t>      Test </a:t>
            </a:r>
          </a:p>
          <a:p>
            <a:r>
              <a:rPr lang="en-US" dirty="0"/>
              <a:t>      Mass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EF2F28-B0DD-EB40-8793-5096862F390A}"/>
              </a:ext>
            </a:extLst>
          </p:cNvPr>
          <p:cNvSpPr txBox="1"/>
          <p:nvPr/>
        </p:nvSpPr>
        <p:spPr>
          <a:xfrm>
            <a:off x="8133656" y="4190788"/>
            <a:ext cx="14428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err="1"/>
              <a:t>T</a:t>
            </a:r>
            <a:r>
              <a:rPr lang="en-US" baseline="-25000" dirty="0" err="1"/>
              <a:t>TM</a:t>
            </a:r>
            <a:r>
              <a:rPr lang="en-US" dirty="0"/>
              <a:t>=~20 K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A397C9-400A-964A-9428-623AFEA4A8CA}"/>
              </a:ext>
            </a:extLst>
          </p:cNvPr>
          <p:cNvSpPr txBox="1"/>
          <p:nvPr/>
        </p:nvSpPr>
        <p:spPr>
          <a:xfrm>
            <a:off x="751512" y="5954726"/>
            <a:ext cx="8476924" cy="584775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It takes 76 days in total to cool down Test Mass</a:t>
            </a:r>
          </a:p>
        </p:txBody>
      </p:sp>
    </p:spTree>
    <p:extLst>
      <p:ext uri="{BB962C8B-B14F-4D97-AF65-F5344CB8AC3E}">
        <p14:creationId xmlns:p14="http://schemas.microsoft.com/office/powerpoint/2010/main" val="384167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126E0-6475-C549-8FF2-F0BCAD81785D}"/>
              </a:ext>
            </a:extLst>
          </p:cNvPr>
          <p:cNvSpPr/>
          <p:nvPr/>
        </p:nvSpPr>
        <p:spPr>
          <a:xfrm>
            <a:off x="108855" y="1281649"/>
            <a:ext cx="9688285" cy="5088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30781654">
                  <a:custGeom>
                    <a:avLst/>
                    <a:gdLst>
                      <a:gd name="connsiteX0" fmla="*/ 0 w 9688285"/>
                      <a:gd name="connsiteY0" fmla="*/ 0 h 5088444"/>
                      <a:gd name="connsiteX1" fmla="*/ 498255 w 9688285"/>
                      <a:gd name="connsiteY1" fmla="*/ 0 h 5088444"/>
                      <a:gd name="connsiteX2" fmla="*/ 1384041 w 9688285"/>
                      <a:gd name="connsiteY2" fmla="*/ 0 h 5088444"/>
                      <a:gd name="connsiteX3" fmla="*/ 2076061 w 9688285"/>
                      <a:gd name="connsiteY3" fmla="*/ 0 h 5088444"/>
                      <a:gd name="connsiteX4" fmla="*/ 2574316 w 9688285"/>
                      <a:gd name="connsiteY4" fmla="*/ 0 h 5088444"/>
                      <a:gd name="connsiteX5" fmla="*/ 3072570 w 9688285"/>
                      <a:gd name="connsiteY5" fmla="*/ 0 h 5088444"/>
                      <a:gd name="connsiteX6" fmla="*/ 3473942 w 9688285"/>
                      <a:gd name="connsiteY6" fmla="*/ 0 h 5088444"/>
                      <a:gd name="connsiteX7" fmla="*/ 3875314 w 9688285"/>
                      <a:gd name="connsiteY7" fmla="*/ 0 h 5088444"/>
                      <a:gd name="connsiteX8" fmla="*/ 4567334 w 9688285"/>
                      <a:gd name="connsiteY8" fmla="*/ 0 h 5088444"/>
                      <a:gd name="connsiteX9" fmla="*/ 4968706 w 9688285"/>
                      <a:gd name="connsiteY9" fmla="*/ 0 h 5088444"/>
                      <a:gd name="connsiteX10" fmla="*/ 5854492 w 9688285"/>
                      <a:gd name="connsiteY10" fmla="*/ 0 h 5088444"/>
                      <a:gd name="connsiteX11" fmla="*/ 6546513 w 9688285"/>
                      <a:gd name="connsiteY11" fmla="*/ 0 h 5088444"/>
                      <a:gd name="connsiteX12" fmla="*/ 6947884 w 9688285"/>
                      <a:gd name="connsiteY12" fmla="*/ 0 h 5088444"/>
                      <a:gd name="connsiteX13" fmla="*/ 7736788 w 9688285"/>
                      <a:gd name="connsiteY13" fmla="*/ 0 h 5088444"/>
                      <a:gd name="connsiteX14" fmla="*/ 8331925 w 9688285"/>
                      <a:gd name="connsiteY14" fmla="*/ 0 h 5088444"/>
                      <a:gd name="connsiteX15" fmla="*/ 8733297 w 9688285"/>
                      <a:gd name="connsiteY15" fmla="*/ 0 h 5088444"/>
                      <a:gd name="connsiteX16" fmla="*/ 9688285 w 9688285"/>
                      <a:gd name="connsiteY16" fmla="*/ 0 h 5088444"/>
                      <a:gd name="connsiteX17" fmla="*/ 9688285 w 9688285"/>
                      <a:gd name="connsiteY17" fmla="*/ 737824 h 5088444"/>
                      <a:gd name="connsiteX18" fmla="*/ 9688285 w 9688285"/>
                      <a:gd name="connsiteY18" fmla="*/ 1272111 h 5088444"/>
                      <a:gd name="connsiteX19" fmla="*/ 9688285 w 9688285"/>
                      <a:gd name="connsiteY19" fmla="*/ 1806398 h 5088444"/>
                      <a:gd name="connsiteX20" fmla="*/ 9688285 w 9688285"/>
                      <a:gd name="connsiteY20" fmla="*/ 2289800 h 5088444"/>
                      <a:gd name="connsiteX21" fmla="*/ 9688285 w 9688285"/>
                      <a:gd name="connsiteY21" fmla="*/ 2874971 h 5088444"/>
                      <a:gd name="connsiteX22" fmla="*/ 9688285 w 9688285"/>
                      <a:gd name="connsiteY22" fmla="*/ 3460142 h 5088444"/>
                      <a:gd name="connsiteX23" fmla="*/ 9688285 w 9688285"/>
                      <a:gd name="connsiteY23" fmla="*/ 3994429 h 5088444"/>
                      <a:gd name="connsiteX24" fmla="*/ 9688285 w 9688285"/>
                      <a:gd name="connsiteY24" fmla="*/ 5088444 h 5088444"/>
                      <a:gd name="connsiteX25" fmla="*/ 9190030 w 9688285"/>
                      <a:gd name="connsiteY25" fmla="*/ 5088444 h 5088444"/>
                      <a:gd name="connsiteX26" fmla="*/ 8401127 w 9688285"/>
                      <a:gd name="connsiteY26" fmla="*/ 5088444 h 5088444"/>
                      <a:gd name="connsiteX27" fmla="*/ 7902872 w 9688285"/>
                      <a:gd name="connsiteY27" fmla="*/ 5088444 h 5088444"/>
                      <a:gd name="connsiteX28" fmla="*/ 7307735 w 9688285"/>
                      <a:gd name="connsiteY28" fmla="*/ 5088444 h 5088444"/>
                      <a:gd name="connsiteX29" fmla="*/ 6906363 w 9688285"/>
                      <a:gd name="connsiteY29" fmla="*/ 5088444 h 5088444"/>
                      <a:gd name="connsiteX30" fmla="*/ 6214343 w 9688285"/>
                      <a:gd name="connsiteY30" fmla="*/ 5088444 h 5088444"/>
                      <a:gd name="connsiteX31" fmla="*/ 5812971 w 9688285"/>
                      <a:gd name="connsiteY31" fmla="*/ 5088444 h 5088444"/>
                      <a:gd name="connsiteX32" fmla="*/ 5024068 w 9688285"/>
                      <a:gd name="connsiteY32" fmla="*/ 5088444 h 5088444"/>
                      <a:gd name="connsiteX33" fmla="*/ 4235165 w 9688285"/>
                      <a:gd name="connsiteY33" fmla="*/ 5088444 h 5088444"/>
                      <a:gd name="connsiteX34" fmla="*/ 3640027 w 9688285"/>
                      <a:gd name="connsiteY34" fmla="*/ 5088444 h 5088444"/>
                      <a:gd name="connsiteX35" fmla="*/ 3238655 w 9688285"/>
                      <a:gd name="connsiteY35" fmla="*/ 5088444 h 5088444"/>
                      <a:gd name="connsiteX36" fmla="*/ 2740401 w 9688285"/>
                      <a:gd name="connsiteY36" fmla="*/ 5088444 h 5088444"/>
                      <a:gd name="connsiteX37" fmla="*/ 1854615 w 9688285"/>
                      <a:gd name="connsiteY37" fmla="*/ 5088444 h 5088444"/>
                      <a:gd name="connsiteX38" fmla="*/ 1453243 w 9688285"/>
                      <a:gd name="connsiteY38" fmla="*/ 5088444 h 5088444"/>
                      <a:gd name="connsiteX39" fmla="*/ 761222 w 9688285"/>
                      <a:gd name="connsiteY39" fmla="*/ 5088444 h 5088444"/>
                      <a:gd name="connsiteX40" fmla="*/ 0 w 9688285"/>
                      <a:gd name="connsiteY40" fmla="*/ 5088444 h 5088444"/>
                      <a:gd name="connsiteX41" fmla="*/ 0 w 9688285"/>
                      <a:gd name="connsiteY41" fmla="*/ 4503273 h 5088444"/>
                      <a:gd name="connsiteX42" fmla="*/ 0 w 9688285"/>
                      <a:gd name="connsiteY42" fmla="*/ 3968986 h 5088444"/>
                      <a:gd name="connsiteX43" fmla="*/ 0 w 9688285"/>
                      <a:gd name="connsiteY43" fmla="*/ 3434700 h 5088444"/>
                      <a:gd name="connsiteX44" fmla="*/ 0 w 9688285"/>
                      <a:gd name="connsiteY44" fmla="*/ 2747760 h 5088444"/>
                      <a:gd name="connsiteX45" fmla="*/ 0 w 9688285"/>
                      <a:gd name="connsiteY45" fmla="*/ 2162589 h 5088444"/>
                      <a:gd name="connsiteX46" fmla="*/ 0 w 9688285"/>
                      <a:gd name="connsiteY46" fmla="*/ 1424764 h 5088444"/>
                      <a:gd name="connsiteX47" fmla="*/ 0 w 9688285"/>
                      <a:gd name="connsiteY47" fmla="*/ 941362 h 5088444"/>
                      <a:gd name="connsiteX48" fmla="*/ 0 w 9688285"/>
                      <a:gd name="connsiteY48" fmla="*/ 0 h 5088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688285" h="5088444" fill="none" extrusionOk="0">
                        <a:moveTo>
                          <a:pt x="0" y="0"/>
                        </a:moveTo>
                        <a:cubicBezTo>
                          <a:pt x="247314" y="11150"/>
                          <a:pt x="278464" y="-18902"/>
                          <a:pt x="498255" y="0"/>
                        </a:cubicBezTo>
                        <a:cubicBezTo>
                          <a:pt x="718046" y="18902"/>
                          <a:pt x="1169972" y="8242"/>
                          <a:pt x="1384041" y="0"/>
                        </a:cubicBezTo>
                        <a:cubicBezTo>
                          <a:pt x="1598110" y="-8242"/>
                          <a:pt x="1884609" y="-19904"/>
                          <a:pt x="2076061" y="0"/>
                        </a:cubicBezTo>
                        <a:cubicBezTo>
                          <a:pt x="2267513" y="19904"/>
                          <a:pt x="2459630" y="3645"/>
                          <a:pt x="2574316" y="0"/>
                        </a:cubicBezTo>
                        <a:cubicBezTo>
                          <a:pt x="2689003" y="-3645"/>
                          <a:pt x="2840668" y="-18829"/>
                          <a:pt x="3072570" y="0"/>
                        </a:cubicBezTo>
                        <a:cubicBezTo>
                          <a:pt x="3304472" y="18829"/>
                          <a:pt x="3337372" y="-279"/>
                          <a:pt x="3473942" y="0"/>
                        </a:cubicBezTo>
                        <a:cubicBezTo>
                          <a:pt x="3610512" y="279"/>
                          <a:pt x="3748269" y="2687"/>
                          <a:pt x="3875314" y="0"/>
                        </a:cubicBezTo>
                        <a:cubicBezTo>
                          <a:pt x="4002359" y="-2687"/>
                          <a:pt x="4236689" y="29704"/>
                          <a:pt x="4567334" y="0"/>
                        </a:cubicBezTo>
                        <a:cubicBezTo>
                          <a:pt x="4897979" y="-29704"/>
                          <a:pt x="4842711" y="15800"/>
                          <a:pt x="4968706" y="0"/>
                        </a:cubicBezTo>
                        <a:cubicBezTo>
                          <a:pt x="5094701" y="-15800"/>
                          <a:pt x="5629650" y="13885"/>
                          <a:pt x="5854492" y="0"/>
                        </a:cubicBezTo>
                        <a:cubicBezTo>
                          <a:pt x="6079334" y="-13885"/>
                          <a:pt x="6404619" y="-574"/>
                          <a:pt x="6546513" y="0"/>
                        </a:cubicBezTo>
                        <a:cubicBezTo>
                          <a:pt x="6688407" y="574"/>
                          <a:pt x="6841658" y="14569"/>
                          <a:pt x="6947884" y="0"/>
                        </a:cubicBezTo>
                        <a:cubicBezTo>
                          <a:pt x="7054110" y="-14569"/>
                          <a:pt x="7578272" y="35121"/>
                          <a:pt x="7736788" y="0"/>
                        </a:cubicBezTo>
                        <a:cubicBezTo>
                          <a:pt x="7895304" y="-35121"/>
                          <a:pt x="8147300" y="10158"/>
                          <a:pt x="8331925" y="0"/>
                        </a:cubicBezTo>
                        <a:cubicBezTo>
                          <a:pt x="8516550" y="-10158"/>
                          <a:pt x="8583266" y="-18718"/>
                          <a:pt x="8733297" y="0"/>
                        </a:cubicBezTo>
                        <a:cubicBezTo>
                          <a:pt x="8883328" y="18718"/>
                          <a:pt x="9311423" y="-13349"/>
                          <a:pt x="9688285" y="0"/>
                        </a:cubicBezTo>
                        <a:cubicBezTo>
                          <a:pt x="9693172" y="178924"/>
                          <a:pt x="9678965" y="555461"/>
                          <a:pt x="9688285" y="737824"/>
                        </a:cubicBezTo>
                        <a:cubicBezTo>
                          <a:pt x="9697605" y="920187"/>
                          <a:pt x="9665937" y="1055303"/>
                          <a:pt x="9688285" y="1272111"/>
                        </a:cubicBezTo>
                        <a:cubicBezTo>
                          <a:pt x="9710633" y="1488919"/>
                          <a:pt x="9662131" y="1657392"/>
                          <a:pt x="9688285" y="1806398"/>
                        </a:cubicBezTo>
                        <a:cubicBezTo>
                          <a:pt x="9714439" y="1955404"/>
                          <a:pt x="9704166" y="2065233"/>
                          <a:pt x="9688285" y="2289800"/>
                        </a:cubicBezTo>
                        <a:cubicBezTo>
                          <a:pt x="9672404" y="2514367"/>
                          <a:pt x="9689144" y="2655271"/>
                          <a:pt x="9688285" y="2874971"/>
                        </a:cubicBezTo>
                        <a:cubicBezTo>
                          <a:pt x="9687426" y="3094671"/>
                          <a:pt x="9707549" y="3235393"/>
                          <a:pt x="9688285" y="3460142"/>
                        </a:cubicBezTo>
                        <a:cubicBezTo>
                          <a:pt x="9669021" y="3684891"/>
                          <a:pt x="9685215" y="3874042"/>
                          <a:pt x="9688285" y="3994429"/>
                        </a:cubicBezTo>
                        <a:cubicBezTo>
                          <a:pt x="9691355" y="4114816"/>
                          <a:pt x="9683127" y="4705375"/>
                          <a:pt x="9688285" y="5088444"/>
                        </a:cubicBezTo>
                        <a:cubicBezTo>
                          <a:pt x="9536076" y="5111431"/>
                          <a:pt x="9298553" y="5107140"/>
                          <a:pt x="9190030" y="5088444"/>
                        </a:cubicBezTo>
                        <a:cubicBezTo>
                          <a:pt x="9081508" y="5069748"/>
                          <a:pt x="8710595" y="5127806"/>
                          <a:pt x="8401127" y="5088444"/>
                        </a:cubicBezTo>
                        <a:cubicBezTo>
                          <a:pt x="8091659" y="5049082"/>
                          <a:pt x="8128162" y="5091964"/>
                          <a:pt x="7902872" y="5088444"/>
                        </a:cubicBezTo>
                        <a:cubicBezTo>
                          <a:pt x="7677583" y="5084924"/>
                          <a:pt x="7458693" y="5117736"/>
                          <a:pt x="7307735" y="5088444"/>
                        </a:cubicBezTo>
                        <a:cubicBezTo>
                          <a:pt x="7156777" y="5059152"/>
                          <a:pt x="6995623" y="5097902"/>
                          <a:pt x="6906363" y="5088444"/>
                        </a:cubicBezTo>
                        <a:cubicBezTo>
                          <a:pt x="6817103" y="5078986"/>
                          <a:pt x="6432169" y="5082279"/>
                          <a:pt x="6214343" y="5088444"/>
                        </a:cubicBezTo>
                        <a:cubicBezTo>
                          <a:pt x="5996517" y="5094609"/>
                          <a:pt x="5986775" y="5094744"/>
                          <a:pt x="5812971" y="5088444"/>
                        </a:cubicBezTo>
                        <a:cubicBezTo>
                          <a:pt x="5639167" y="5082144"/>
                          <a:pt x="5202548" y="5099793"/>
                          <a:pt x="5024068" y="5088444"/>
                        </a:cubicBezTo>
                        <a:cubicBezTo>
                          <a:pt x="4845588" y="5077095"/>
                          <a:pt x="4507273" y="5060517"/>
                          <a:pt x="4235165" y="5088444"/>
                        </a:cubicBezTo>
                        <a:cubicBezTo>
                          <a:pt x="3963057" y="5116371"/>
                          <a:pt x="3768870" y="5102847"/>
                          <a:pt x="3640027" y="5088444"/>
                        </a:cubicBezTo>
                        <a:cubicBezTo>
                          <a:pt x="3511184" y="5074041"/>
                          <a:pt x="3395485" y="5108213"/>
                          <a:pt x="3238655" y="5088444"/>
                        </a:cubicBezTo>
                        <a:cubicBezTo>
                          <a:pt x="3081825" y="5068675"/>
                          <a:pt x="2848996" y="5069269"/>
                          <a:pt x="2740401" y="5088444"/>
                        </a:cubicBezTo>
                        <a:cubicBezTo>
                          <a:pt x="2631806" y="5107619"/>
                          <a:pt x="2163305" y="5105421"/>
                          <a:pt x="1854615" y="5088444"/>
                        </a:cubicBezTo>
                        <a:cubicBezTo>
                          <a:pt x="1545925" y="5071467"/>
                          <a:pt x="1613174" y="5106563"/>
                          <a:pt x="1453243" y="5088444"/>
                        </a:cubicBezTo>
                        <a:cubicBezTo>
                          <a:pt x="1293312" y="5070325"/>
                          <a:pt x="1058599" y="5056279"/>
                          <a:pt x="761222" y="5088444"/>
                        </a:cubicBezTo>
                        <a:cubicBezTo>
                          <a:pt x="463845" y="5120609"/>
                          <a:pt x="287202" y="5066201"/>
                          <a:pt x="0" y="5088444"/>
                        </a:cubicBezTo>
                        <a:cubicBezTo>
                          <a:pt x="3422" y="4823731"/>
                          <a:pt x="22073" y="4712568"/>
                          <a:pt x="0" y="4503273"/>
                        </a:cubicBezTo>
                        <a:cubicBezTo>
                          <a:pt x="-22073" y="4293978"/>
                          <a:pt x="8995" y="4088408"/>
                          <a:pt x="0" y="3968986"/>
                        </a:cubicBezTo>
                        <a:cubicBezTo>
                          <a:pt x="-8995" y="3849564"/>
                          <a:pt x="-26164" y="3573717"/>
                          <a:pt x="0" y="3434700"/>
                        </a:cubicBezTo>
                        <a:cubicBezTo>
                          <a:pt x="26164" y="3295683"/>
                          <a:pt x="-33032" y="2885179"/>
                          <a:pt x="0" y="2747760"/>
                        </a:cubicBezTo>
                        <a:cubicBezTo>
                          <a:pt x="33032" y="2610341"/>
                          <a:pt x="10920" y="2419962"/>
                          <a:pt x="0" y="2162589"/>
                        </a:cubicBezTo>
                        <a:cubicBezTo>
                          <a:pt x="-10920" y="1905216"/>
                          <a:pt x="12887" y="1701608"/>
                          <a:pt x="0" y="1424764"/>
                        </a:cubicBezTo>
                        <a:cubicBezTo>
                          <a:pt x="-12887" y="1147921"/>
                          <a:pt x="22229" y="1102637"/>
                          <a:pt x="0" y="941362"/>
                        </a:cubicBezTo>
                        <a:cubicBezTo>
                          <a:pt x="-22229" y="780087"/>
                          <a:pt x="15866" y="399656"/>
                          <a:pt x="0" y="0"/>
                        </a:cubicBezTo>
                        <a:close/>
                      </a:path>
                      <a:path w="9688285" h="5088444" stroke="0" extrusionOk="0">
                        <a:moveTo>
                          <a:pt x="0" y="0"/>
                        </a:moveTo>
                        <a:cubicBezTo>
                          <a:pt x="304923" y="-13564"/>
                          <a:pt x="542236" y="14538"/>
                          <a:pt x="885786" y="0"/>
                        </a:cubicBezTo>
                        <a:cubicBezTo>
                          <a:pt x="1229336" y="-14538"/>
                          <a:pt x="1160779" y="18726"/>
                          <a:pt x="1384041" y="0"/>
                        </a:cubicBezTo>
                        <a:cubicBezTo>
                          <a:pt x="1607303" y="-18726"/>
                          <a:pt x="1612409" y="3821"/>
                          <a:pt x="1785413" y="0"/>
                        </a:cubicBezTo>
                        <a:cubicBezTo>
                          <a:pt x="1958417" y="-3821"/>
                          <a:pt x="2364926" y="23516"/>
                          <a:pt x="2574316" y="0"/>
                        </a:cubicBezTo>
                        <a:cubicBezTo>
                          <a:pt x="2783706" y="-23516"/>
                          <a:pt x="2861378" y="19260"/>
                          <a:pt x="2975688" y="0"/>
                        </a:cubicBezTo>
                        <a:cubicBezTo>
                          <a:pt x="3089998" y="-19260"/>
                          <a:pt x="3332344" y="-15625"/>
                          <a:pt x="3570825" y="0"/>
                        </a:cubicBezTo>
                        <a:cubicBezTo>
                          <a:pt x="3809306" y="15625"/>
                          <a:pt x="3783641" y="-3643"/>
                          <a:pt x="3972197" y="0"/>
                        </a:cubicBezTo>
                        <a:cubicBezTo>
                          <a:pt x="4160753" y="3643"/>
                          <a:pt x="4431309" y="-31873"/>
                          <a:pt x="4761100" y="0"/>
                        </a:cubicBezTo>
                        <a:cubicBezTo>
                          <a:pt x="5090891" y="31873"/>
                          <a:pt x="5231934" y="-24830"/>
                          <a:pt x="5453120" y="0"/>
                        </a:cubicBezTo>
                        <a:cubicBezTo>
                          <a:pt x="5674306" y="24830"/>
                          <a:pt x="6111737" y="-18143"/>
                          <a:pt x="6338906" y="0"/>
                        </a:cubicBezTo>
                        <a:cubicBezTo>
                          <a:pt x="6566075" y="18143"/>
                          <a:pt x="6860060" y="-1190"/>
                          <a:pt x="7030927" y="0"/>
                        </a:cubicBezTo>
                        <a:cubicBezTo>
                          <a:pt x="7201794" y="1190"/>
                          <a:pt x="7498791" y="-14672"/>
                          <a:pt x="7916713" y="0"/>
                        </a:cubicBezTo>
                        <a:cubicBezTo>
                          <a:pt x="8334635" y="14672"/>
                          <a:pt x="8351375" y="12145"/>
                          <a:pt x="8608733" y="0"/>
                        </a:cubicBezTo>
                        <a:cubicBezTo>
                          <a:pt x="8866091" y="-12145"/>
                          <a:pt x="9356589" y="-9218"/>
                          <a:pt x="9688285" y="0"/>
                        </a:cubicBezTo>
                        <a:cubicBezTo>
                          <a:pt x="9667484" y="160833"/>
                          <a:pt x="9665536" y="303366"/>
                          <a:pt x="9688285" y="483402"/>
                        </a:cubicBezTo>
                        <a:cubicBezTo>
                          <a:pt x="9711034" y="663438"/>
                          <a:pt x="9667390" y="732395"/>
                          <a:pt x="9688285" y="966804"/>
                        </a:cubicBezTo>
                        <a:cubicBezTo>
                          <a:pt x="9709180" y="1201213"/>
                          <a:pt x="9703047" y="1356400"/>
                          <a:pt x="9688285" y="1704629"/>
                        </a:cubicBezTo>
                        <a:cubicBezTo>
                          <a:pt x="9673523" y="2052858"/>
                          <a:pt x="9657504" y="2220228"/>
                          <a:pt x="9688285" y="2391569"/>
                        </a:cubicBezTo>
                        <a:cubicBezTo>
                          <a:pt x="9719066" y="2562910"/>
                          <a:pt x="9655393" y="2818367"/>
                          <a:pt x="9688285" y="3129393"/>
                        </a:cubicBezTo>
                        <a:cubicBezTo>
                          <a:pt x="9721177" y="3440419"/>
                          <a:pt x="9694297" y="3555703"/>
                          <a:pt x="9688285" y="3867217"/>
                        </a:cubicBezTo>
                        <a:cubicBezTo>
                          <a:pt x="9682273" y="4178731"/>
                          <a:pt x="9707936" y="4339303"/>
                          <a:pt x="9688285" y="4503273"/>
                        </a:cubicBezTo>
                        <a:cubicBezTo>
                          <a:pt x="9668634" y="4667243"/>
                          <a:pt x="9700526" y="4955874"/>
                          <a:pt x="9688285" y="5088444"/>
                        </a:cubicBezTo>
                        <a:cubicBezTo>
                          <a:pt x="9441236" y="5085382"/>
                          <a:pt x="9199003" y="5099217"/>
                          <a:pt x="8996265" y="5088444"/>
                        </a:cubicBezTo>
                        <a:cubicBezTo>
                          <a:pt x="8793527" y="5077671"/>
                          <a:pt x="8423147" y="5064059"/>
                          <a:pt x="8207361" y="5088444"/>
                        </a:cubicBezTo>
                        <a:cubicBezTo>
                          <a:pt x="7991575" y="5112829"/>
                          <a:pt x="7715315" y="5068020"/>
                          <a:pt x="7418458" y="5088444"/>
                        </a:cubicBezTo>
                        <a:cubicBezTo>
                          <a:pt x="7121601" y="5108868"/>
                          <a:pt x="6948883" y="5102691"/>
                          <a:pt x="6823321" y="5088444"/>
                        </a:cubicBezTo>
                        <a:cubicBezTo>
                          <a:pt x="6697759" y="5074197"/>
                          <a:pt x="6475281" y="5070629"/>
                          <a:pt x="6131300" y="5088444"/>
                        </a:cubicBezTo>
                        <a:cubicBezTo>
                          <a:pt x="5787319" y="5106259"/>
                          <a:pt x="5781702" y="5086163"/>
                          <a:pt x="5633046" y="5088444"/>
                        </a:cubicBezTo>
                        <a:cubicBezTo>
                          <a:pt x="5484390" y="5090725"/>
                          <a:pt x="5183123" y="5064921"/>
                          <a:pt x="4844143" y="5088444"/>
                        </a:cubicBezTo>
                        <a:cubicBezTo>
                          <a:pt x="4505163" y="5111967"/>
                          <a:pt x="4593970" y="5094172"/>
                          <a:pt x="4345888" y="5088444"/>
                        </a:cubicBezTo>
                        <a:cubicBezTo>
                          <a:pt x="4097806" y="5082716"/>
                          <a:pt x="4137323" y="5079745"/>
                          <a:pt x="3944516" y="5088444"/>
                        </a:cubicBezTo>
                        <a:cubicBezTo>
                          <a:pt x="3751709" y="5097143"/>
                          <a:pt x="3541492" y="5065139"/>
                          <a:pt x="3252496" y="5088444"/>
                        </a:cubicBezTo>
                        <a:cubicBezTo>
                          <a:pt x="2963500" y="5111749"/>
                          <a:pt x="2577160" y="5087798"/>
                          <a:pt x="2366710" y="5088444"/>
                        </a:cubicBezTo>
                        <a:cubicBezTo>
                          <a:pt x="2156260" y="5089090"/>
                          <a:pt x="1915327" y="5090164"/>
                          <a:pt x="1771572" y="5088444"/>
                        </a:cubicBezTo>
                        <a:cubicBezTo>
                          <a:pt x="1627817" y="5086724"/>
                          <a:pt x="1513689" y="5084396"/>
                          <a:pt x="1273317" y="5088444"/>
                        </a:cubicBezTo>
                        <a:cubicBezTo>
                          <a:pt x="1032945" y="5092492"/>
                          <a:pt x="605680" y="5058508"/>
                          <a:pt x="0" y="5088444"/>
                        </a:cubicBezTo>
                        <a:cubicBezTo>
                          <a:pt x="-23453" y="4971006"/>
                          <a:pt x="20545" y="4775288"/>
                          <a:pt x="0" y="4554157"/>
                        </a:cubicBezTo>
                        <a:cubicBezTo>
                          <a:pt x="-20545" y="4333026"/>
                          <a:pt x="6611" y="4200737"/>
                          <a:pt x="0" y="3918102"/>
                        </a:cubicBezTo>
                        <a:cubicBezTo>
                          <a:pt x="-6611" y="3635468"/>
                          <a:pt x="-14890" y="3378617"/>
                          <a:pt x="0" y="3180278"/>
                        </a:cubicBezTo>
                        <a:cubicBezTo>
                          <a:pt x="14890" y="2981939"/>
                          <a:pt x="-31734" y="2728909"/>
                          <a:pt x="0" y="2544222"/>
                        </a:cubicBezTo>
                        <a:cubicBezTo>
                          <a:pt x="31734" y="2359535"/>
                          <a:pt x="22335" y="2025099"/>
                          <a:pt x="0" y="1857282"/>
                        </a:cubicBezTo>
                        <a:cubicBezTo>
                          <a:pt x="-22335" y="1689465"/>
                          <a:pt x="-1265" y="1472902"/>
                          <a:pt x="0" y="1272111"/>
                        </a:cubicBezTo>
                        <a:cubicBezTo>
                          <a:pt x="1265" y="1071320"/>
                          <a:pt x="2628" y="866191"/>
                          <a:pt x="0" y="686940"/>
                        </a:cubicBezTo>
                        <a:cubicBezTo>
                          <a:pt x="-2628" y="507689"/>
                          <a:pt x="-14495" y="232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Fundamental features of the proposed cooling method:</a:t>
            </a:r>
          </a:p>
          <a:p>
            <a:pPr>
              <a:lnSpc>
                <a:spcPct val="130000"/>
              </a:lnSpc>
            </a:pPr>
            <a:r>
              <a:rPr lang="en-US" altLang="ja-JP" sz="2800" b="1" dirty="0">
                <a:cs typeface="Calibri" panose="020F0502020204030204" pitchFamily="34" charset="0"/>
              </a:rPr>
              <a:t>Avoiding frost on the test mass by stepwise adsorption of residual gas components on the radiation shield surface</a:t>
            </a:r>
          </a:p>
          <a:p>
            <a:pPr>
              <a:lnSpc>
                <a:spcPct val="130000"/>
              </a:lnSpc>
            </a:pP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cs typeface="Calibri" panose="020F0502020204030204" pitchFamily="34" charset="0"/>
              </a:rPr>
              <a:t>Step 1:  Start vacuum pumping. 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cs typeface="Calibri" panose="020F0502020204030204" pitchFamily="34" charset="0"/>
              </a:rPr>
              <a:t>Wait inner pressure shall be lower than ~10^-4 Pa. </a:t>
            </a:r>
          </a:p>
          <a:p>
            <a:pPr marL="0" lvl="1">
              <a:lnSpc>
                <a:spcPct val="130000"/>
              </a:lnSpc>
            </a:pPr>
            <a:r>
              <a:rPr lang="en-US" sz="2800" dirty="0">
                <a:cs typeface="Calibri" panose="020F0502020204030204" pitchFamily="34" charset="0"/>
              </a:rPr>
              <a:t>It will take </a:t>
            </a:r>
            <a:r>
              <a:rPr lang="en-US" sz="2800" b="1" u="sng" dirty="0">
                <a:solidFill>
                  <a:srgbClr val="C00000"/>
                </a:solidFill>
                <a:cs typeface="Calibri" panose="020F0502020204030204" pitchFamily="34" charset="0"/>
              </a:rPr>
              <a:t>21 days</a:t>
            </a:r>
            <a:r>
              <a:rPr lang="en-US" sz="28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cs typeface="Calibri" panose="020F0502020204030204" pitchFamily="34" charset="0"/>
              </a:rPr>
              <a:t>including </a:t>
            </a:r>
            <a:r>
              <a:rPr lang="en-US" altLang="ja-JP" sz="2800" dirty="0">
                <a:cs typeface="Calibri" panose="020F0502020204030204" pitchFamily="34" charset="0"/>
              </a:rPr>
              <a:t>3 days of </a:t>
            </a:r>
            <a:r>
              <a:rPr lang="en-US" sz="2800" dirty="0">
                <a:cs typeface="Calibri" panose="020F0502020204030204" pitchFamily="34" charset="0"/>
              </a:rPr>
              <a:t>vacuum leak test .</a:t>
            </a:r>
          </a:p>
          <a:p>
            <a:pPr marL="0" lvl="1">
              <a:lnSpc>
                <a:spcPct val="130000"/>
              </a:lnSpc>
            </a:pPr>
            <a:r>
              <a:rPr lang="en-US" sz="2800" dirty="0">
                <a:cs typeface="Calibri" panose="020F0502020204030204" pitchFamily="34" charset="0"/>
              </a:rPr>
              <a:t>Leak test should be satisfied KAGRA specification which are no leakage &gt; 1x10^-10 Pam^3/sec.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252F3C-A407-6047-A4C7-B54CF5467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561" y="111211"/>
            <a:ext cx="8550875" cy="75169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20388878">
                  <a:custGeom>
                    <a:avLst/>
                    <a:gdLst>
                      <a:gd name="connsiteX0" fmla="*/ 0 w 8550875"/>
                      <a:gd name="connsiteY0" fmla="*/ 0 h 751695"/>
                      <a:gd name="connsiteX1" fmla="*/ 657760 w 8550875"/>
                      <a:gd name="connsiteY1" fmla="*/ 0 h 751695"/>
                      <a:gd name="connsiteX2" fmla="*/ 1144502 w 8550875"/>
                      <a:gd name="connsiteY2" fmla="*/ 0 h 751695"/>
                      <a:gd name="connsiteX3" fmla="*/ 1545735 w 8550875"/>
                      <a:gd name="connsiteY3" fmla="*/ 0 h 751695"/>
                      <a:gd name="connsiteX4" fmla="*/ 1946968 w 8550875"/>
                      <a:gd name="connsiteY4" fmla="*/ 0 h 751695"/>
                      <a:gd name="connsiteX5" fmla="*/ 2690237 w 8550875"/>
                      <a:gd name="connsiteY5" fmla="*/ 0 h 751695"/>
                      <a:gd name="connsiteX6" fmla="*/ 3433505 w 8550875"/>
                      <a:gd name="connsiteY6" fmla="*/ 0 h 751695"/>
                      <a:gd name="connsiteX7" fmla="*/ 4262282 w 8550875"/>
                      <a:gd name="connsiteY7" fmla="*/ 0 h 751695"/>
                      <a:gd name="connsiteX8" fmla="*/ 4749024 w 8550875"/>
                      <a:gd name="connsiteY8" fmla="*/ 0 h 751695"/>
                      <a:gd name="connsiteX9" fmla="*/ 5150258 w 8550875"/>
                      <a:gd name="connsiteY9" fmla="*/ 0 h 751695"/>
                      <a:gd name="connsiteX10" fmla="*/ 5979035 w 8550875"/>
                      <a:gd name="connsiteY10" fmla="*/ 0 h 751695"/>
                      <a:gd name="connsiteX11" fmla="*/ 6807812 w 8550875"/>
                      <a:gd name="connsiteY11" fmla="*/ 0 h 751695"/>
                      <a:gd name="connsiteX12" fmla="*/ 7636589 w 8550875"/>
                      <a:gd name="connsiteY12" fmla="*/ 0 h 751695"/>
                      <a:gd name="connsiteX13" fmla="*/ 8550875 w 8550875"/>
                      <a:gd name="connsiteY13" fmla="*/ 0 h 751695"/>
                      <a:gd name="connsiteX14" fmla="*/ 8550875 w 8550875"/>
                      <a:gd name="connsiteY14" fmla="*/ 353297 h 751695"/>
                      <a:gd name="connsiteX15" fmla="*/ 8550875 w 8550875"/>
                      <a:gd name="connsiteY15" fmla="*/ 751695 h 751695"/>
                      <a:gd name="connsiteX16" fmla="*/ 7978624 w 8550875"/>
                      <a:gd name="connsiteY16" fmla="*/ 751695 h 751695"/>
                      <a:gd name="connsiteX17" fmla="*/ 7577391 w 8550875"/>
                      <a:gd name="connsiteY17" fmla="*/ 751695 h 751695"/>
                      <a:gd name="connsiteX18" fmla="*/ 6919631 w 8550875"/>
                      <a:gd name="connsiteY18" fmla="*/ 751695 h 751695"/>
                      <a:gd name="connsiteX19" fmla="*/ 6261872 w 8550875"/>
                      <a:gd name="connsiteY19" fmla="*/ 751695 h 751695"/>
                      <a:gd name="connsiteX20" fmla="*/ 5518603 w 8550875"/>
                      <a:gd name="connsiteY20" fmla="*/ 751695 h 751695"/>
                      <a:gd name="connsiteX21" fmla="*/ 5117370 w 8550875"/>
                      <a:gd name="connsiteY21" fmla="*/ 751695 h 751695"/>
                      <a:gd name="connsiteX22" fmla="*/ 4459610 w 8550875"/>
                      <a:gd name="connsiteY22" fmla="*/ 751695 h 751695"/>
                      <a:gd name="connsiteX23" fmla="*/ 3887359 w 8550875"/>
                      <a:gd name="connsiteY23" fmla="*/ 751695 h 751695"/>
                      <a:gd name="connsiteX24" fmla="*/ 3144091 w 8550875"/>
                      <a:gd name="connsiteY24" fmla="*/ 751695 h 751695"/>
                      <a:gd name="connsiteX25" fmla="*/ 2571840 w 8550875"/>
                      <a:gd name="connsiteY25" fmla="*/ 751695 h 751695"/>
                      <a:gd name="connsiteX26" fmla="*/ 2170607 w 8550875"/>
                      <a:gd name="connsiteY26" fmla="*/ 751695 h 751695"/>
                      <a:gd name="connsiteX27" fmla="*/ 1512847 w 8550875"/>
                      <a:gd name="connsiteY27" fmla="*/ 751695 h 751695"/>
                      <a:gd name="connsiteX28" fmla="*/ 855087 w 8550875"/>
                      <a:gd name="connsiteY28" fmla="*/ 751695 h 751695"/>
                      <a:gd name="connsiteX29" fmla="*/ 0 w 8550875"/>
                      <a:gd name="connsiteY29" fmla="*/ 751695 h 751695"/>
                      <a:gd name="connsiteX30" fmla="*/ 0 w 8550875"/>
                      <a:gd name="connsiteY30" fmla="*/ 398398 h 751695"/>
                      <a:gd name="connsiteX31" fmla="*/ 0 w 8550875"/>
                      <a:gd name="connsiteY31" fmla="*/ 0 h 751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8550875" h="751695" fill="none" extrusionOk="0">
                        <a:moveTo>
                          <a:pt x="0" y="0"/>
                        </a:moveTo>
                        <a:cubicBezTo>
                          <a:pt x="280203" y="-19446"/>
                          <a:pt x="397529" y="26181"/>
                          <a:pt x="657760" y="0"/>
                        </a:cubicBezTo>
                        <a:cubicBezTo>
                          <a:pt x="917991" y="-26181"/>
                          <a:pt x="901422" y="13913"/>
                          <a:pt x="1144502" y="0"/>
                        </a:cubicBezTo>
                        <a:cubicBezTo>
                          <a:pt x="1387582" y="-13913"/>
                          <a:pt x="1422927" y="-12278"/>
                          <a:pt x="1545735" y="0"/>
                        </a:cubicBezTo>
                        <a:cubicBezTo>
                          <a:pt x="1668543" y="12278"/>
                          <a:pt x="1783519" y="1654"/>
                          <a:pt x="1946968" y="0"/>
                        </a:cubicBezTo>
                        <a:cubicBezTo>
                          <a:pt x="2110417" y="-1654"/>
                          <a:pt x="2445553" y="-12251"/>
                          <a:pt x="2690237" y="0"/>
                        </a:cubicBezTo>
                        <a:cubicBezTo>
                          <a:pt x="2934921" y="12251"/>
                          <a:pt x="3199459" y="30025"/>
                          <a:pt x="3433505" y="0"/>
                        </a:cubicBezTo>
                        <a:cubicBezTo>
                          <a:pt x="3667551" y="-30025"/>
                          <a:pt x="3983598" y="35609"/>
                          <a:pt x="4262282" y="0"/>
                        </a:cubicBezTo>
                        <a:cubicBezTo>
                          <a:pt x="4540966" y="-35609"/>
                          <a:pt x="4560394" y="4799"/>
                          <a:pt x="4749024" y="0"/>
                        </a:cubicBezTo>
                        <a:cubicBezTo>
                          <a:pt x="4937654" y="-4799"/>
                          <a:pt x="5019896" y="12040"/>
                          <a:pt x="5150258" y="0"/>
                        </a:cubicBezTo>
                        <a:cubicBezTo>
                          <a:pt x="5280620" y="-12040"/>
                          <a:pt x="5781467" y="37678"/>
                          <a:pt x="5979035" y="0"/>
                        </a:cubicBezTo>
                        <a:cubicBezTo>
                          <a:pt x="6176603" y="-37678"/>
                          <a:pt x="6488284" y="-33142"/>
                          <a:pt x="6807812" y="0"/>
                        </a:cubicBezTo>
                        <a:cubicBezTo>
                          <a:pt x="7127340" y="33142"/>
                          <a:pt x="7374485" y="-15089"/>
                          <a:pt x="7636589" y="0"/>
                        </a:cubicBezTo>
                        <a:cubicBezTo>
                          <a:pt x="7898693" y="15089"/>
                          <a:pt x="8118447" y="-39452"/>
                          <a:pt x="8550875" y="0"/>
                        </a:cubicBezTo>
                        <a:cubicBezTo>
                          <a:pt x="8561262" y="87298"/>
                          <a:pt x="8546309" y="217914"/>
                          <a:pt x="8550875" y="353297"/>
                        </a:cubicBezTo>
                        <a:cubicBezTo>
                          <a:pt x="8555441" y="488680"/>
                          <a:pt x="8542082" y="655645"/>
                          <a:pt x="8550875" y="751695"/>
                        </a:cubicBezTo>
                        <a:cubicBezTo>
                          <a:pt x="8274110" y="725048"/>
                          <a:pt x="8153905" y="729977"/>
                          <a:pt x="7978624" y="751695"/>
                        </a:cubicBezTo>
                        <a:cubicBezTo>
                          <a:pt x="7803343" y="773413"/>
                          <a:pt x="7760038" y="752300"/>
                          <a:pt x="7577391" y="751695"/>
                        </a:cubicBezTo>
                        <a:cubicBezTo>
                          <a:pt x="7394744" y="751090"/>
                          <a:pt x="7215449" y="751877"/>
                          <a:pt x="6919631" y="751695"/>
                        </a:cubicBezTo>
                        <a:cubicBezTo>
                          <a:pt x="6623813" y="751513"/>
                          <a:pt x="6409848" y="740271"/>
                          <a:pt x="6261872" y="751695"/>
                        </a:cubicBezTo>
                        <a:cubicBezTo>
                          <a:pt x="6113896" y="763119"/>
                          <a:pt x="5781939" y="738733"/>
                          <a:pt x="5518603" y="751695"/>
                        </a:cubicBezTo>
                        <a:cubicBezTo>
                          <a:pt x="5255267" y="764657"/>
                          <a:pt x="5256640" y="744670"/>
                          <a:pt x="5117370" y="751695"/>
                        </a:cubicBezTo>
                        <a:cubicBezTo>
                          <a:pt x="4978100" y="758720"/>
                          <a:pt x="4764767" y="775071"/>
                          <a:pt x="4459610" y="751695"/>
                        </a:cubicBezTo>
                        <a:cubicBezTo>
                          <a:pt x="4154453" y="728319"/>
                          <a:pt x="4101228" y="771809"/>
                          <a:pt x="3887359" y="751695"/>
                        </a:cubicBezTo>
                        <a:cubicBezTo>
                          <a:pt x="3673490" y="731581"/>
                          <a:pt x="3423770" y="756873"/>
                          <a:pt x="3144091" y="751695"/>
                        </a:cubicBezTo>
                        <a:cubicBezTo>
                          <a:pt x="2864412" y="746517"/>
                          <a:pt x="2734970" y="774111"/>
                          <a:pt x="2571840" y="751695"/>
                        </a:cubicBezTo>
                        <a:cubicBezTo>
                          <a:pt x="2408710" y="729279"/>
                          <a:pt x="2363839" y="771488"/>
                          <a:pt x="2170607" y="751695"/>
                        </a:cubicBezTo>
                        <a:cubicBezTo>
                          <a:pt x="1977375" y="731902"/>
                          <a:pt x="1666126" y="733893"/>
                          <a:pt x="1512847" y="751695"/>
                        </a:cubicBezTo>
                        <a:cubicBezTo>
                          <a:pt x="1359568" y="769497"/>
                          <a:pt x="1114879" y="763922"/>
                          <a:pt x="855087" y="751695"/>
                        </a:cubicBezTo>
                        <a:cubicBezTo>
                          <a:pt x="595295" y="739468"/>
                          <a:pt x="300403" y="749129"/>
                          <a:pt x="0" y="751695"/>
                        </a:cubicBezTo>
                        <a:cubicBezTo>
                          <a:pt x="-4576" y="622338"/>
                          <a:pt x="-3208" y="490120"/>
                          <a:pt x="0" y="398398"/>
                        </a:cubicBezTo>
                        <a:cubicBezTo>
                          <a:pt x="3208" y="306676"/>
                          <a:pt x="16130" y="158425"/>
                          <a:pt x="0" y="0"/>
                        </a:cubicBezTo>
                        <a:close/>
                      </a:path>
                      <a:path w="8550875" h="751695" stroke="0" extrusionOk="0">
                        <a:moveTo>
                          <a:pt x="0" y="0"/>
                        </a:moveTo>
                        <a:cubicBezTo>
                          <a:pt x="226386" y="6973"/>
                          <a:pt x="307632" y="-22001"/>
                          <a:pt x="572251" y="0"/>
                        </a:cubicBezTo>
                        <a:cubicBezTo>
                          <a:pt x="836870" y="22001"/>
                          <a:pt x="1041393" y="-34624"/>
                          <a:pt x="1315519" y="0"/>
                        </a:cubicBezTo>
                        <a:cubicBezTo>
                          <a:pt x="1589645" y="34624"/>
                          <a:pt x="1691257" y="10540"/>
                          <a:pt x="1973279" y="0"/>
                        </a:cubicBezTo>
                        <a:cubicBezTo>
                          <a:pt x="2255301" y="-10540"/>
                          <a:pt x="2260413" y="3434"/>
                          <a:pt x="2460021" y="0"/>
                        </a:cubicBezTo>
                        <a:cubicBezTo>
                          <a:pt x="2659629" y="-3434"/>
                          <a:pt x="2935017" y="29925"/>
                          <a:pt x="3117781" y="0"/>
                        </a:cubicBezTo>
                        <a:cubicBezTo>
                          <a:pt x="3300545" y="-29925"/>
                          <a:pt x="3520779" y="9488"/>
                          <a:pt x="3690031" y="0"/>
                        </a:cubicBezTo>
                        <a:cubicBezTo>
                          <a:pt x="3859283" y="-9488"/>
                          <a:pt x="4040676" y="-23164"/>
                          <a:pt x="4262282" y="0"/>
                        </a:cubicBezTo>
                        <a:cubicBezTo>
                          <a:pt x="4483888" y="23164"/>
                          <a:pt x="4696298" y="-13594"/>
                          <a:pt x="4834533" y="0"/>
                        </a:cubicBezTo>
                        <a:cubicBezTo>
                          <a:pt x="4972768" y="13594"/>
                          <a:pt x="5119753" y="-588"/>
                          <a:pt x="5235767" y="0"/>
                        </a:cubicBezTo>
                        <a:cubicBezTo>
                          <a:pt x="5351781" y="588"/>
                          <a:pt x="5492472" y="4574"/>
                          <a:pt x="5722509" y="0"/>
                        </a:cubicBezTo>
                        <a:cubicBezTo>
                          <a:pt x="5952546" y="-4574"/>
                          <a:pt x="6218382" y="-6694"/>
                          <a:pt x="6465777" y="0"/>
                        </a:cubicBezTo>
                        <a:cubicBezTo>
                          <a:pt x="6713172" y="6694"/>
                          <a:pt x="7072419" y="25011"/>
                          <a:pt x="7294554" y="0"/>
                        </a:cubicBezTo>
                        <a:cubicBezTo>
                          <a:pt x="7516689" y="-25011"/>
                          <a:pt x="7733702" y="8339"/>
                          <a:pt x="7866805" y="0"/>
                        </a:cubicBezTo>
                        <a:cubicBezTo>
                          <a:pt x="7999908" y="-8339"/>
                          <a:pt x="8412040" y="878"/>
                          <a:pt x="8550875" y="0"/>
                        </a:cubicBezTo>
                        <a:cubicBezTo>
                          <a:pt x="8559477" y="165749"/>
                          <a:pt x="8567814" y="187033"/>
                          <a:pt x="8550875" y="368331"/>
                        </a:cubicBezTo>
                        <a:cubicBezTo>
                          <a:pt x="8533936" y="549629"/>
                          <a:pt x="8569208" y="586075"/>
                          <a:pt x="8550875" y="751695"/>
                        </a:cubicBezTo>
                        <a:cubicBezTo>
                          <a:pt x="8389932" y="756246"/>
                          <a:pt x="8248886" y="745075"/>
                          <a:pt x="8149642" y="751695"/>
                        </a:cubicBezTo>
                        <a:cubicBezTo>
                          <a:pt x="8050398" y="758315"/>
                          <a:pt x="7532702" y="739172"/>
                          <a:pt x="7320865" y="751695"/>
                        </a:cubicBezTo>
                        <a:cubicBezTo>
                          <a:pt x="7109028" y="764218"/>
                          <a:pt x="6811827" y="775042"/>
                          <a:pt x="6663105" y="751695"/>
                        </a:cubicBezTo>
                        <a:cubicBezTo>
                          <a:pt x="6514383" y="728348"/>
                          <a:pt x="6063625" y="744567"/>
                          <a:pt x="5834328" y="751695"/>
                        </a:cubicBezTo>
                        <a:cubicBezTo>
                          <a:pt x="5605031" y="758823"/>
                          <a:pt x="5419989" y="720264"/>
                          <a:pt x="5091059" y="751695"/>
                        </a:cubicBezTo>
                        <a:cubicBezTo>
                          <a:pt x="4762129" y="783126"/>
                          <a:pt x="4777414" y="725902"/>
                          <a:pt x="4518809" y="751695"/>
                        </a:cubicBezTo>
                        <a:cubicBezTo>
                          <a:pt x="4260204" y="777489"/>
                          <a:pt x="4143378" y="725633"/>
                          <a:pt x="3946558" y="751695"/>
                        </a:cubicBezTo>
                        <a:cubicBezTo>
                          <a:pt x="3749738" y="777757"/>
                          <a:pt x="3508905" y="780238"/>
                          <a:pt x="3288798" y="751695"/>
                        </a:cubicBezTo>
                        <a:cubicBezTo>
                          <a:pt x="3068691" y="723152"/>
                          <a:pt x="3080680" y="744919"/>
                          <a:pt x="2887565" y="751695"/>
                        </a:cubicBezTo>
                        <a:cubicBezTo>
                          <a:pt x="2694450" y="758471"/>
                          <a:pt x="2446385" y="716717"/>
                          <a:pt x="2144296" y="751695"/>
                        </a:cubicBezTo>
                        <a:cubicBezTo>
                          <a:pt x="1842207" y="786673"/>
                          <a:pt x="1739948" y="741251"/>
                          <a:pt x="1486537" y="751695"/>
                        </a:cubicBezTo>
                        <a:cubicBezTo>
                          <a:pt x="1233126" y="762139"/>
                          <a:pt x="898750" y="786035"/>
                          <a:pt x="743268" y="751695"/>
                        </a:cubicBezTo>
                        <a:cubicBezTo>
                          <a:pt x="587786" y="717355"/>
                          <a:pt x="363143" y="770110"/>
                          <a:pt x="0" y="751695"/>
                        </a:cubicBezTo>
                        <a:cubicBezTo>
                          <a:pt x="9249" y="621721"/>
                          <a:pt x="-10887" y="513017"/>
                          <a:pt x="0" y="360814"/>
                        </a:cubicBezTo>
                        <a:cubicBezTo>
                          <a:pt x="10887" y="208611"/>
                          <a:pt x="-16694" y="887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600" i="1" dirty="0">
                <a:latin typeface="Calibri" panose="020F0502020204030204" pitchFamily="34" charset="0"/>
                <a:cs typeface="Calibri" panose="020F0502020204030204" pitchFamily="34" charset="0"/>
              </a:rPr>
              <a:t>Cooling </a:t>
            </a:r>
            <a:r>
              <a:rPr lang="en-US" altLang="ja-JP" sz="36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scenario examined </a:t>
            </a:r>
            <a:r>
              <a:rPr lang="en-US" altLang="ja-JP" sz="3600" i="1" dirty="0">
                <a:latin typeface="Calibri" panose="020F0502020204030204" pitchFamily="34" charset="0"/>
                <a:cs typeface="Calibri" panose="020F0502020204030204" pitchFamily="34" charset="0"/>
              </a:rPr>
              <a:t>to avoid frosting</a:t>
            </a:r>
            <a:endParaRPr lang="en-US" altLang="ja-JP" sz="36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549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E09A81-843C-344E-AF2F-8DABA98A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82" y="143885"/>
            <a:ext cx="9460035" cy="5708642"/>
          </a:xfrm>
          <a:prstGeom prst="rect">
            <a:avLst/>
          </a:prstGeom>
        </p:spPr>
      </p:pic>
      <p:sp>
        <p:nvSpPr>
          <p:cNvPr id="3" name="円/楕円 2">
            <a:extLst>
              <a:ext uri="{FF2B5EF4-FFF2-40B4-BE49-F238E27FC236}">
                <a16:creationId xmlns:a16="http://schemas.microsoft.com/office/drawing/2014/main" id="{2F706E20-2A7B-3A47-81CB-326E37739B0F}"/>
              </a:ext>
            </a:extLst>
          </p:cNvPr>
          <p:cNvSpPr/>
          <p:nvPr/>
        </p:nvSpPr>
        <p:spPr>
          <a:xfrm>
            <a:off x="3274541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9B057D2D-A8B3-BC45-8359-7FE79BE77B6A}"/>
              </a:ext>
            </a:extLst>
          </p:cNvPr>
          <p:cNvSpPr/>
          <p:nvPr/>
        </p:nvSpPr>
        <p:spPr>
          <a:xfrm>
            <a:off x="4164274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1F08F1C-0F81-CC44-BFD9-76197BF12F9F}"/>
              </a:ext>
            </a:extLst>
          </p:cNvPr>
          <p:cNvSpPr/>
          <p:nvPr/>
        </p:nvSpPr>
        <p:spPr>
          <a:xfrm>
            <a:off x="8966955" y="1240533"/>
            <a:ext cx="716057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8CD4BCB-CDC7-3F4A-8437-D0CA38F50417}"/>
              </a:ext>
            </a:extLst>
          </p:cNvPr>
          <p:cNvCxnSpPr>
            <a:cxnSpLocks/>
          </p:cNvCxnSpPr>
          <p:nvPr/>
        </p:nvCxnSpPr>
        <p:spPr>
          <a:xfrm flipV="1">
            <a:off x="1640373" y="3279700"/>
            <a:ext cx="7445012" cy="1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48CDCCC0-FDF0-B349-BA52-E9F97EFD51F7}"/>
              </a:ext>
            </a:extLst>
          </p:cNvPr>
          <p:cNvSpPr/>
          <p:nvPr/>
        </p:nvSpPr>
        <p:spPr>
          <a:xfrm>
            <a:off x="1640373" y="756290"/>
            <a:ext cx="7445012" cy="2523410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DDD932C7-457A-7E48-A63B-56268DF09FA8}"/>
              </a:ext>
            </a:extLst>
          </p:cNvPr>
          <p:cNvSpPr txBox="1">
            <a:spLocks/>
          </p:cNvSpPr>
          <p:nvPr/>
        </p:nvSpPr>
        <p:spPr>
          <a:xfrm>
            <a:off x="518188" y="3429000"/>
            <a:ext cx="1531186" cy="54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 1x10</a:t>
            </a:r>
            <a:r>
              <a:rPr lang="en-US" altLang="ja-JP" sz="2000" b="1" baseline="30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-4</a:t>
            </a: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Pa</a:t>
            </a:r>
            <a:endParaRPr lang="ja-JP" altLang="en-US" sz="2000" b="1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C079F42-C04C-1C4F-A038-BB85325E923F}"/>
              </a:ext>
            </a:extLst>
          </p:cNvPr>
          <p:cNvCxnSpPr>
            <a:cxnSpLocks/>
          </p:cNvCxnSpPr>
          <p:nvPr/>
        </p:nvCxnSpPr>
        <p:spPr>
          <a:xfrm>
            <a:off x="2768157" y="2159417"/>
            <a:ext cx="0" cy="1060891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タイトル 1">
            <a:extLst>
              <a:ext uri="{FF2B5EF4-FFF2-40B4-BE49-F238E27FC236}">
                <a16:creationId xmlns:a16="http://schemas.microsoft.com/office/drawing/2014/main" id="{4D1D073B-79D5-C148-929D-E878B0CCF48A}"/>
              </a:ext>
            </a:extLst>
          </p:cNvPr>
          <p:cNvSpPr txBox="1">
            <a:spLocks/>
          </p:cNvSpPr>
          <p:nvPr/>
        </p:nvSpPr>
        <p:spPr>
          <a:xfrm>
            <a:off x="3529919" y="2685119"/>
            <a:ext cx="4442574" cy="541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Evacuated by vacuum pumps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15C5F3-C7DD-D040-A6CD-D79BB1843DEF}"/>
              </a:ext>
            </a:extLst>
          </p:cNvPr>
          <p:cNvSpPr txBox="1"/>
          <p:nvPr/>
        </p:nvSpPr>
        <p:spPr>
          <a:xfrm>
            <a:off x="1989828" y="6099182"/>
            <a:ext cx="55940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cs typeface="Calibri" panose="020F0502020204030204" pitchFamily="34" charset="0"/>
              </a:rPr>
              <a:t>Step 1: Evacuation by vacuum pumps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26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126E0-6475-C549-8FF2-F0BCAD81785D}"/>
              </a:ext>
            </a:extLst>
          </p:cNvPr>
          <p:cNvSpPr/>
          <p:nvPr/>
        </p:nvSpPr>
        <p:spPr>
          <a:xfrm>
            <a:off x="108857" y="324624"/>
            <a:ext cx="9688285" cy="6208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30781654">
                  <a:custGeom>
                    <a:avLst/>
                    <a:gdLst>
                      <a:gd name="connsiteX0" fmla="*/ 0 w 9688285"/>
                      <a:gd name="connsiteY0" fmla="*/ 0 h 6208751"/>
                      <a:gd name="connsiteX1" fmla="*/ 692020 w 9688285"/>
                      <a:gd name="connsiteY1" fmla="*/ 0 h 6208751"/>
                      <a:gd name="connsiteX2" fmla="*/ 1384041 w 9688285"/>
                      <a:gd name="connsiteY2" fmla="*/ 0 h 6208751"/>
                      <a:gd name="connsiteX3" fmla="*/ 1882295 w 9688285"/>
                      <a:gd name="connsiteY3" fmla="*/ 0 h 6208751"/>
                      <a:gd name="connsiteX4" fmla="*/ 2380550 w 9688285"/>
                      <a:gd name="connsiteY4" fmla="*/ 0 h 6208751"/>
                      <a:gd name="connsiteX5" fmla="*/ 2781922 w 9688285"/>
                      <a:gd name="connsiteY5" fmla="*/ 0 h 6208751"/>
                      <a:gd name="connsiteX6" fmla="*/ 3183294 w 9688285"/>
                      <a:gd name="connsiteY6" fmla="*/ 0 h 6208751"/>
                      <a:gd name="connsiteX7" fmla="*/ 3875314 w 9688285"/>
                      <a:gd name="connsiteY7" fmla="*/ 0 h 6208751"/>
                      <a:gd name="connsiteX8" fmla="*/ 4276686 w 9688285"/>
                      <a:gd name="connsiteY8" fmla="*/ 0 h 6208751"/>
                      <a:gd name="connsiteX9" fmla="*/ 5162472 w 9688285"/>
                      <a:gd name="connsiteY9" fmla="*/ 0 h 6208751"/>
                      <a:gd name="connsiteX10" fmla="*/ 5854492 w 9688285"/>
                      <a:gd name="connsiteY10" fmla="*/ 0 h 6208751"/>
                      <a:gd name="connsiteX11" fmla="*/ 6255864 w 9688285"/>
                      <a:gd name="connsiteY11" fmla="*/ 0 h 6208751"/>
                      <a:gd name="connsiteX12" fmla="*/ 7044767 w 9688285"/>
                      <a:gd name="connsiteY12" fmla="*/ 0 h 6208751"/>
                      <a:gd name="connsiteX13" fmla="*/ 7639905 w 9688285"/>
                      <a:gd name="connsiteY13" fmla="*/ 0 h 6208751"/>
                      <a:gd name="connsiteX14" fmla="*/ 8041277 w 9688285"/>
                      <a:gd name="connsiteY14" fmla="*/ 0 h 6208751"/>
                      <a:gd name="connsiteX15" fmla="*/ 8927063 w 9688285"/>
                      <a:gd name="connsiteY15" fmla="*/ 0 h 6208751"/>
                      <a:gd name="connsiteX16" fmla="*/ 9688285 w 9688285"/>
                      <a:gd name="connsiteY16" fmla="*/ 0 h 6208751"/>
                      <a:gd name="connsiteX17" fmla="*/ 9688285 w 9688285"/>
                      <a:gd name="connsiteY17" fmla="*/ 814036 h 6208751"/>
                      <a:gd name="connsiteX18" fmla="*/ 9688285 w 9688285"/>
                      <a:gd name="connsiteY18" fmla="*/ 1379722 h 6208751"/>
                      <a:gd name="connsiteX19" fmla="*/ 9688285 w 9688285"/>
                      <a:gd name="connsiteY19" fmla="*/ 1883321 h 6208751"/>
                      <a:gd name="connsiteX20" fmla="*/ 9688285 w 9688285"/>
                      <a:gd name="connsiteY20" fmla="*/ 2511095 h 6208751"/>
                      <a:gd name="connsiteX21" fmla="*/ 9688285 w 9688285"/>
                      <a:gd name="connsiteY21" fmla="*/ 3138869 h 6208751"/>
                      <a:gd name="connsiteX22" fmla="*/ 9688285 w 9688285"/>
                      <a:gd name="connsiteY22" fmla="*/ 3704555 h 6208751"/>
                      <a:gd name="connsiteX23" fmla="*/ 9688285 w 9688285"/>
                      <a:gd name="connsiteY23" fmla="*/ 4518591 h 6208751"/>
                      <a:gd name="connsiteX24" fmla="*/ 9688285 w 9688285"/>
                      <a:gd name="connsiteY24" fmla="*/ 5084277 h 6208751"/>
                      <a:gd name="connsiteX25" fmla="*/ 9688285 w 9688285"/>
                      <a:gd name="connsiteY25" fmla="*/ 6208751 h 6208751"/>
                      <a:gd name="connsiteX26" fmla="*/ 8802499 w 9688285"/>
                      <a:gd name="connsiteY26" fmla="*/ 6208751 h 6208751"/>
                      <a:gd name="connsiteX27" fmla="*/ 8207361 w 9688285"/>
                      <a:gd name="connsiteY27" fmla="*/ 6208751 h 6208751"/>
                      <a:gd name="connsiteX28" fmla="*/ 7805990 w 9688285"/>
                      <a:gd name="connsiteY28" fmla="*/ 6208751 h 6208751"/>
                      <a:gd name="connsiteX29" fmla="*/ 7113969 w 9688285"/>
                      <a:gd name="connsiteY29" fmla="*/ 6208751 h 6208751"/>
                      <a:gd name="connsiteX30" fmla="*/ 6712597 w 9688285"/>
                      <a:gd name="connsiteY30" fmla="*/ 6208751 h 6208751"/>
                      <a:gd name="connsiteX31" fmla="*/ 5923694 w 9688285"/>
                      <a:gd name="connsiteY31" fmla="*/ 6208751 h 6208751"/>
                      <a:gd name="connsiteX32" fmla="*/ 5134791 w 9688285"/>
                      <a:gd name="connsiteY32" fmla="*/ 6208751 h 6208751"/>
                      <a:gd name="connsiteX33" fmla="*/ 4539654 w 9688285"/>
                      <a:gd name="connsiteY33" fmla="*/ 6208751 h 6208751"/>
                      <a:gd name="connsiteX34" fmla="*/ 4138282 w 9688285"/>
                      <a:gd name="connsiteY34" fmla="*/ 6208751 h 6208751"/>
                      <a:gd name="connsiteX35" fmla="*/ 3640027 w 9688285"/>
                      <a:gd name="connsiteY35" fmla="*/ 6208751 h 6208751"/>
                      <a:gd name="connsiteX36" fmla="*/ 2754241 w 9688285"/>
                      <a:gd name="connsiteY36" fmla="*/ 6208751 h 6208751"/>
                      <a:gd name="connsiteX37" fmla="*/ 2352869 w 9688285"/>
                      <a:gd name="connsiteY37" fmla="*/ 6208751 h 6208751"/>
                      <a:gd name="connsiteX38" fmla="*/ 1660849 w 9688285"/>
                      <a:gd name="connsiteY38" fmla="*/ 6208751 h 6208751"/>
                      <a:gd name="connsiteX39" fmla="*/ 1065711 w 9688285"/>
                      <a:gd name="connsiteY39" fmla="*/ 6208751 h 6208751"/>
                      <a:gd name="connsiteX40" fmla="*/ 0 w 9688285"/>
                      <a:gd name="connsiteY40" fmla="*/ 6208751 h 6208751"/>
                      <a:gd name="connsiteX41" fmla="*/ 0 w 9688285"/>
                      <a:gd name="connsiteY41" fmla="*/ 5643065 h 6208751"/>
                      <a:gd name="connsiteX42" fmla="*/ 0 w 9688285"/>
                      <a:gd name="connsiteY42" fmla="*/ 5077379 h 6208751"/>
                      <a:gd name="connsiteX43" fmla="*/ 0 w 9688285"/>
                      <a:gd name="connsiteY43" fmla="*/ 4325430 h 6208751"/>
                      <a:gd name="connsiteX44" fmla="*/ 0 w 9688285"/>
                      <a:gd name="connsiteY44" fmla="*/ 3697656 h 6208751"/>
                      <a:gd name="connsiteX45" fmla="*/ 0 w 9688285"/>
                      <a:gd name="connsiteY45" fmla="*/ 2883620 h 6208751"/>
                      <a:gd name="connsiteX46" fmla="*/ 0 w 9688285"/>
                      <a:gd name="connsiteY46" fmla="*/ 2380021 h 6208751"/>
                      <a:gd name="connsiteX47" fmla="*/ 0 w 9688285"/>
                      <a:gd name="connsiteY47" fmla="*/ 1565985 h 6208751"/>
                      <a:gd name="connsiteX48" fmla="*/ 0 w 9688285"/>
                      <a:gd name="connsiteY48" fmla="*/ 814036 h 6208751"/>
                      <a:gd name="connsiteX49" fmla="*/ 0 w 9688285"/>
                      <a:gd name="connsiteY49" fmla="*/ 0 h 6208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88285" h="6208751" fill="none" extrusionOk="0">
                        <a:moveTo>
                          <a:pt x="0" y="0"/>
                        </a:moveTo>
                        <a:cubicBezTo>
                          <a:pt x="235997" y="-24652"/>
                          <a:pt x="514428" y="-34056"/>
                          <a:pt x="692020" y="0"/>
                        </a:cubicBezTo>
                        <a:cubicBezTo>
                          <a:pt x="869612" y="34056"/>
                          <a:pt x="1189786" y="-25760"/>
                          <a:pt x="1384041" y="0"/>
                        </a:cubicBezTo>
                        <a:cubicBezTo>
                          <a:pt x="1578296" y="25760"/>
                          <a:pt x="1776209" y="4581"/>
                          <a:pt x="1882295" y="0"/>
                        </a:cubicBezTo>
                        <a:cubicBezTo>
                          <a:pt x="1988381" y="-4581"/>
                          <a:pt x="2147196" y="-22206"/>
                          <a:pt x="2380550" y="0"/>
                        </a:cubicBezTo>
                        <a:cubicBezTo>
                          <a:pt x="2613904" y="22206"/>
                          <a:pt x="2645352" y="-279"/>
                          <a:pt x="2781922" y="0"/>
                        </a:cubicBezTo>
                        <a:cubicBezTo>
                          <a:pt x="2918492" y="279"/>
                          <a:pt x="3056249" y="2687"/>
                          <a:pt x="3183294" y="0"/>
                        </a:cubicBezTo>
                        <a:cubicBezTo>
                          <a:pt x="3310339" y="-2687"/>
                          <a:pt x="3544669" y="29704"/>
                          <a:pt x="3875314" y="0"/>
                        </a:cubicBezTo>
                        <a:cubicBezTo>
                          <a:pt x="4205959" y="-29704"/>
                          <a:pt x="4150691" y="15800"/>
                          <a:pt x="4276686" y="0"/>
                        </a:cubicBezTo>
                        <a:cubicBezTo>
                          <a:pt x="4402681" y="-15800"/>
                          <a:pt x="4937630" y="13885"/>
                          <a:pt x="5162472" y="0"/>
                        </a:cubicBezTo>
                        <a:cubicBezTo>
                          <a:pt x="5387314" y="-13885"/>
                          <a:pt x="5510961" y="3532"/>
                          <a:pt x="5854492" y="0"/>
                        </a:cubicBezTo>
                        <a:cubicBezTo>
                          <a:pt x="6198023" y="-3532"/>
                          <a:pt x="6141365" y="12932"/>
                          <a:pt x="6255864" y="0"/>
                        </a:cubicBezTo>
                        <a:cubicBezTo>
                          <a:pt x="6370363" y="-12932"/>
                          <a:pt x="6652484" y="38317"/>
                          <a:pt x="7044767" y="0"/>
                        </a:cubicBezTo>
                        <a:cubicBezTo>
                          <a:pt x="7437050" y="-38317"/>
                          <a:pt x="7451511" y="9402"/>
                          <a:pt x="7639905" y="0"/>
                        </a:cubicBezTo>
                        <a:cubicBezTo>
                          <a:pt x="7828299" y="-9402"/>
                          <a:pt x="7891246" y="-18718"/>
                          <a:pt x="8041277" y="0"/>
                        </a:cubicBezTo>
                        <a:cubicBezTo>
                          <a:pt x="8191308" y="18718"/>
                          <a:pt x="8554507" y="31572"/>
                          <a:pt x="8927063" y="0"/>
                        </a:cubicBezTo>
                        <a:cubicBezTo>
                          <a:pt x="9299619" y="-31572"/>
                          <a:pt x="9469210" y="34639"/>
                          <a:pt x="9688285" y="0"/>
                        </a:cubicBezTo>
                        <a:cubicBezTo>
                          <a:pt x="9670597" y="303206"/>
                          <a:pt x="9685874" y="564826"/>
                          <a:pt x="9688285" y="814036"/>
                        </a:cubicBezTo>
                        <a:cubicBezTo>
                          <a:pt x="9690696" y="1063246"/>
                          <a:pt x="9662290" y="1098086"/>
                          <a:pt x="9688285" y="1379722"/>
                        </a:cubicBezTo>
                        <a:cubicBezTo>
                          <a:pt x="9714280" y="1661358"/>
                          <a:pt x="9694977" y="1677290"/>
                          <a:pt x="9688285" y="1883321"/>
                        </a:cubicBezTo>
                        <a:cubicBezTo>
                          <a:pt x="9681593" y="2089352"/>
                          <a:pt x="9682241" y="2295968"/>
                          <a:pt x="9688285" y="2511095"/>
                        </a:cubicBezTo>
                        <a:cubicBezTo>
                          <a:pt x="9694329" y="2726222"/>
                          <a:pt x="9669427" y="3011579"/>
                          <a:pt x="9688285" y="3138869"/>
                        </a:cubicBezTo>
                        <a:cubicBezTo>
                          <a:pt x="9707143" y="3266159"/>
                          <a:pt x="9716425" y="3463666"/>
                          <a:pt x="9688285" y="3704555"/>
                        </a:cubicBezTo>
                        <a:cubicBezTo>
                          <a:pt x="9660145" y="3945444"/>
                          <a:pt x="9657425" y="4228422"/>
                          <a:pt x="9688285" y="4518591"/>
                        </a:cubicBezTo>
                        <a:cubicBezTo>
                          <a:pt x="9719145" y="4808760"/>
                          <a:pt x="9703648" y="4915906"/>
                          <a:pt x="9688285" y="5084277"/>
                        </a:cubicBezTo>
                        <a:cubicBezTo>
                          <a:pt x="9672922" y="5252648"/>
                          <a:pt x="9640391" y="5729600"/>
                          <a:pt x="9688285" y="6208751"/>
                        </a:cubicBezTo>
                        <a:cubicBezTo>
                          <a:pt x="9309483" y="6169741"/>
                          <a:pt x="9244371" y="6169991"/>
                          <a:pt x="8802499" y="6208751"/>
                        </a:cubicBezTo>
                        <a:cubicBezTo>
                          <a:pt x="8360627" y="6247511"/>
                          <a:pt x="8364526" y="6179092"/>
                          <a:pt x="8207361" y="6208751"/>
                        </a:cubicBezTo>
                        <a:cubicBezTo>
                          <a:pt x="8050196" y="6238410"/>
                          <a:pt x="7894493" y="6210525"/>
                          <a:pt x="7805990" y="6208751"/>
                        </a:cubicBezTo>
                        <a:cubicBezTo>
                          <a:pt x="7717487" y="6206977"/>
                          <a:pt x="7335515" y="6206093"/>
                          <a:pt x="7113969" y="6208751"/>
                        </a:cubicBezTo>
                        <a:cubicBezTo>
                          <a:pt x="6892423" y="6211409"/>
                          <a:pt x="6886401" y="6215051"/>
                          <a:pt x="6712597" y="6208751"/>
                        </a:cubicBezTo>
                        <a:cubicBezTo>
                          <a:pt x="6538793" y="6202451"/>
                          <a:pt x="6102174" y="6220100"/>
                          <a:pt x="5923694" y="6208751"/>
                        </a:cubicBezTo>
                        <a:cubicBezTo>
                          <a:pt x="5745214" y="6197402"/>
                          <a:pt x="5406899" y="6180824"/>
                          <a:pt x="5134791" y="6208751"/>
                        </a:cubicBezTo>
                        <a:cubicBezTo>
                          <a:pt x="4862683" y="6236678"/>
                          <a:pt x="4662239" y="6221147"/>
                          <a:pt x="4539654" y="6208751"/>
                        </a:cubicBezTo>
                        <a:cubicBezTo>
                          <a:pt x="4417069" y="6196355"/>
                          <a:pt x="4295112" y="6228520"/>
                          <a:pt x="4138282" y="6208751"/>
                        </a:cubicBezTo>
                        <a:cubicBezTo>
                          <a:pt x="3981452" y="6188982"/>
                          <a:pt x="3750306" y="6194373"/>
                          <a:pt x="3640027" y="6208751"/>
                        </a:cubicBezTo>
                        <a:cubicBezTo>
                          <a:pt x="3529749" y="6223129"/>
                          <a:pt x="3062931" y="6225728"/>
                          <a:pt x="2754241" y="6208751"/>
                        </a:cubicBezTo>
                        <a:cubicBezTo>
                          <a:pt x="2445551" y="6191774"/>
                          <a:pt x="2512800" y="6226870"/>
                          <a:pt x="2352869" y="6208751"/>
                        </a:cubicBezTo>
                        <a:cubicBezTo>
                          <a:pt x="2192938" y="6190632"/>
                          <a:pt x="1952090" y="6239994"/>
                          <a:pt x="1660849" y="6208751"/>
                        </a:cubicBezTo>
                        <a:cubicBezTo>
                          <a:pt x="1369608" y="6177508"/>
                          <a:pt x="1341848" y="6190968"/>
                          <a:pt x="1065711" y="6208751"/>
                        </a:cubicBezTo>
                        <a:cubicBezTo>
                          <a:pt x="789574" y="6226534"/>
                          <a:pt x="272504" y="6188640"/>
                          <a:pt x="0" y="6208751"/>
                        </a:cubicBezTo>
                        <a:cubicBezTo>
                          <a:pt x="-8870" y="5944851"/>
                          <a:pt x="7557" y="5917167"/>
                          <a:pt x="0" y="5643065"/>
                        </a:cubicBezTo>
                        <a:cubicBezTo>
                          <a:pt x="-7557" y="5368963"/>
                          <a:pt x="-26659" y="5205676"/>
                          <a:pt x="0" y="5077379"/>
                        </a:cubicBezTo>
                        <a:cubicBezTo>
                          <a:pt x="26659" y="4949082"/>
                          <a:pt x="-12340" y="4655552"/>
                          <a:pt x="0" y="4325430"/>
                        </a:cubicBezTo>
                        <a:cubicBezTo>
                          <a:pt x="12340" y="3995308"/>
                          <a:pt x="17584" y="3990228"/>
                          <a:pt x="0" y="3697656"/>
                        </a:cubicBezTo>
                        <a:cubicBezTo>
                          <a:pt x="-17584" y="3405084"/>
                          <a:pt x="15389" y="3170261"/>
                          <a:pt x="0" y="2883620"/>
                        </a:cubicBezTo>
                        <a:cubicBezTo>
                          <a:pt x="-15389" y="2596979"/>
                          <a:pt x="-18454" y="2516128"/>
                          <a:pt x="0" y="2380021"/>
                        </a:cubicBezTo>
                        <a:cubicBezTo>
                          <a:pt x="18454" y="2243914"/>
                          <a:pt x="1367" y="1782496"/>
                          <a:pt x="0" y="1565985"/>
                        </a:cubicBezTo>
                        <a:cubicBezTo>
                          <a:pt x="-1367" y="1349474"/>
                          <a:pt x="5932" y="1142329"/>
                          <a:pt x="0" y="814036"/>
                        </a:cubicBezTo>
                        <a:cubicBezTo>
                          <a:pt x="-5932" y="485743"/>
                          <a:pt x="-14450" y="193374"/>
                          <a:pt x="0" y="0"/>
                        </a:cubicBezTo>
                        <a:close/>
                      </a:path>
                      <a:path w="9688285" h="6208751" stroke="0" extrusionOk="0">
                        <a:moveTo>
                          <a:pt x="0" y="0"/>
                        </a:moveTo>
                        <a:cubicBezTo>
                          <a:pt x="304923" y="-13564"/>
                          <a:pt x="542236" y="14538"/>
                          <a:pt x="885786" y="0"/>
                        </a:cubicBezTo>
                        <a:cubicBezTo>
                          <a:pt x="1229336" y="-14538"/>
                          <a:pt x="1160779" y="18726"/>
                          <a:pt x="1384041" y="0"/>
                        </a:cubicBezTo>
                        <a:cubicBezTo>
                          <a:pt x="1607303" y="-18726"/>
                          <a:pt x="1612409" y="3821"/>
                          <a:pt x="1785413" y="0"/>
                        </a:cubicBezTo>
                        <a:cubicBezTo>
                          <a:pt x="1958417" y="-3821"/>
                          <a:pt x="2364926" y="23516"/>
                          <a:pt x="2574316" y="0"/>
                        </a:cubicBezTo>
                        <a:cubicBezTo>
                          <a:pt x="2783706" y="-23516"/>
                          <a:pt x="2861378" y="19260"/>
                          <a:pt x="2975688" y="0"/>
                        </a:cubicBezTo>
                        <a:cubicBezTo>
                          <a:pt x="3089998" y="-19260"/>
                          <a:pt x="3332344" y="-15625"/>
                          <a:pt x="3570825" y="0"/>
                        </a:cubicBezTo>
                        <a:cubicBezTo>
                          <a:pt x="3809306" y="15625"/>
                          <a:pt x="3783641" y="-3643"/>
                          <a:pt x="3972197" y="0"/>
                        </a:cubicBezTo>
                        <a:cubicBezTo>
                          <a:pt x="4160753" y="3643"/>
                          <a:pt x="4431309" y="-31873"/>
                          <a:pt x="4761100" y="0"/>
                        </a:cubicBezTo>
                        <a:cubicBezTo>
                          <a:pt x="5090891" y="31873"/>
                          <a:pt x="5231934" y="-24830"/>
                          <a:pt x="5453120" y="0"/>
                        </a:cubicBezTo>
                        <a:cubicBezTo>
                          <a:pt x="5674306" y="24830"/>
                          <a:pt x="6111737" y="-18143"/>
                          <a:pt x="6338906" y="0"/>
                        </a:cubicBezTo>
                        <a:cubicBezTo>
                          <a:pt x="6566075" y="18143"/>
                          <a:pt x="6860060" y="-1190"/>
                          <a:pt x="7030927" y="0"/>
                        </a:cubicBezTo>
                        <a:cubicBezTo>
                          <a:pt x="7201794" y="1190"/>
                          <a:pt x="7498791" y="-14672"/>
                          <a:pt x="7916713" y="0"/>
                        </a:cubicBezTo>
                        <a:cubicBezTo>
                          <a:pt x="8334635" y="14672"/>
                          <a:pt x="8351375" y="12145"/>
                          <a:pt x="8608733" y="0"/>
                        </a:cubicBezTo>
                        <a:cubicBezTo>
                          <a:pt x="8866091" y="-12145"/>
                          <a:pt x="9356589" y="-9218"/>
                          <a:pt x="9688285" y="0"/>
                        </a:cubicBezTo>
                        <a:cubicBezTo>
                          <a:pt x="9667865" y="237413"/>
                          <a:pt x="9702094" y="389343"/>
                          <a:pt x="9688285" y="503599"/>
                        </a:cubicBezTo>
                        <a:cubicBezTo>
                          <a:pt x="9674476" y="617855"/>
                          <a:pt x="9705859" y="765537"/>
                          <a:pt x="9688285" y="1007197"/>
                        </a:cubicBezTo>
                        <a:cubicBezTo>
                          <a:pt x="9670711" y="1248857"/>
                          <a:pt x="9710256" y="1508552"/>
                          <a:pt x="9688285" y="1821234"/>
                        </a:cubicBezTo>
                        <a:cubicBezTo>
                          <a:pt x="9666314" y="2133916"/>
                          <a:pt x="9667884" y="2310547"/>
                          <a:pt x="9688285" y="2573182"/>
                        </a:cubicBezTo>
                        <a:cubicBezTo>
                          <a:pt x="9708686" y="2835817"/>
                          <a:pt x="9670347" y="3155772"/>
                          <a:pt x="9688285" y="3387219"/>
                        </a:cubicBezTo>
                        <a:cubicBezTo>
                          <a:pt x="9706223" y="3618666"/>
                          <a:pt x="9708072" y="3995351"/>
                          <a:pt x="9688285" y="4201255"/>
                        </a:cubicBezTo>
                        <a:cubicBezTo>
                          <a:pt x="9668498" y="4407159"/>
                          <a:pt x="9660959" y="4643860"/>
                          <a:pt x="9688285" y="4891116"/>
                        </a:cubicBezTo>
                        <a:cubicBezTo>
                          <a:pt x="9715611" y="5138372"/>
                          <a:pt x="9644479" y="5789251"/>
                          <a:pt x="9688285" y="6208751"/>
                        </a:cubicBezTo>
                        <a:cubicBezTo>
                          <a:pt x="9441236" y="6205689"/>
                          <a:pt x="9199003" y="6219524"/>
                          <a:pt x="8996265" y="6208751"/>
                        </a:cubicBezTo>
                        <a:cubicBezTo>
                          <a:pt x="8793527" y="6197978"/>
                          <a:pt x="8423147" y="6184366"/>
                          <a:pt x="8207361" y="6208751"/>
                        </a:cubicBezTo>
                        <a:cubicBezTo>
                          <a:pt x="7991575" y="6233136"/>
                          <a:pt x="7715315" y="6188327"/>
                          <a:pt x="7418458" y="6208751"/>
                        </a:cubicBezTo>
                        <a:cubicBezTo>
                          <a:pt x="7121601" y="6229175"/>
                          <a:pt x="6948883" y="6222998"/>
                          <a:pt x="6823321" y="6208751"/>
                        </a:cubicBezTo>
                        <a:cubicBezTo>
                          <a:pt x="6697759" y="6194504"/>
                          <a:pt x="6475281" y="6190936"/>
                          <a:pt x="6131300" y="6208751"/>
                        </a:cubicBezTo>
                        <a:cubicBezTo>
                          <a:pt x="5787319" y="6226566"/>
                          <a:pt x="5781702" y="6206470"/>
                          <a:pt x="5633046" y="6208751"/>
                        </a:cubicBezTo>
                        <a:cubicBezTo>
                          <a:pt x="5484390" y="6211032"/>
                          <a:pt x="5183123" y="6185228"/>
                          <a:pt x="4844143" y="6208751"/>
                        </a:cubicBezTo>
                        <a:cubicBezTo>
                          <a:pt x="4505163" y="6232274"/>
                          <a:pt x="4593970" y="6214479"/>
                          <a:pt x="4345888" y="6208751"/>
                        </a:cubicBezTo>
                        <a:cubicBezTo>
                          <a:pt x="4097806" y="6203023"/>
                          <a:pt x="4137323" y="6200052"/>
                          <a:pt x="3944516" y="6208751"/>
                        </a:cubicBezTo>
                        <a:cubicBezTo>
                          <a:pt x="3751709" y="6217450"/>
                          <a:pt x="3541492" y="6185446"/>
                          <a:pt x="3252496" y="6208751"/>
                        </a:cubicBezTo>
                        <a:cubicBezTo>
                          <a:pt x="2963500" y="6232056"/>
                          <a:pt x="2577160" y="6208105"/>
                          <a:pt x="2366710" y="6208751"/>
                        </a:cubicBezTo>
                        <a:cubicBezTo>
                          <a:pt x="2156260" y="6209397"/>
                          <a:pt x="1915327" y="6210471"/>
                          <a:pt x="1771572" y="6208751"/>
                        </a:cubicBezTo>
                        <a:cubicBezTo>
                          <a:pt x="1627817" y="6207031"/>
                          <a:pt x="1513689" y="6204703"/>
                          <a:pt x="1273317" y="6208751"/>
                        </a:cubicBezTo>
                        <a:cubicBezTo>
                          <a:pt x="1032945" y="6212799"/>
                          <a:pt x="605680" y="6178815"/>
                          <a:pt x="0" y="6208751"/>
                        </a:cubicBezTo>
                        <a:cubicBezTo>
                          <a:pt x="-6425" y="6046391"/>
                          <a:pt x="7998" y="5917357"/>
                          <a:pt x="0" y="5643065"/>
                        </a:cubicBezTo>
                        <a:cubicBezTo>
                          <a:pt x="-7998" y="5368773"/>
                          <a:pt x="-112" y="5129139"/>
                          <a:pt x="0" y="4953204"/>
                        </a:cubicBezTo>
                        <a:cubicBezTo>
                          <a:pt x="112" y="4777269"/>
                          <a:pt x="18550" y="4406023"/>
                          <a:pt x="0" y="4139167"/>
                        </a:cubicBezTo>
                        <a:cubicBezTo>
                          <a:pt x="-18550" y="3872311"/>
                          <a:pt x="-31930" y="3791739"/>
                          <a:pt x="0" y="3449306"/>
                        </a:cubicBezTo>
                        <a:cubicBezTo>
                          <a:pt x="31930" y="3106873"/>
                          <a:pt x="-10543" y="2956269"/>
                          <a:pt x="0" y="2697357"/>
                        </a:cubicBezTo>
                        <a:cubicBezTo>
                          <a:pt x="10543" y="2438445"/>
                          <a:pt x="23444" y="2367889"/>
                          <a:pt x="0" y="2069584"/>
                        </a:cubicBezTo>
                        <a:cubicBezTo>
                          <a:pt x="-23444" y="1771279"/>
                          <a:pt x="-24774" y="1652261"/>
                          <a:pt x="0" y="1441810"/>
                        </a:cubicBezTo>
                        <a:cubicBezTo>
                          <a:pt x="24774" y="1231359"/>
                          <a:pt x="-12118" y="1136281"/>
                          <a:pt x="0" y="938211"/>
                        </a:cubicBezTo>
                        <a:cubicBezTo>
                          <a:pt x="12118" y="740141"/>
                          <a:pt x="2718" y="3983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cs typeface="Calibri" panose="020F0502020204030204" pitchFamily="34" charset="0"/>
              </a:rPr>
              <a:t>Step 2:</a:t>
            </a:r>
            <a:r>
              <a:rPr lang="en-US" altLang="ja-JP" sz="2800" dirty="0">
                <a:cs typeface="Calibri" panose="020F0502020204030204" pitchFamily="34" charset="0"/>
              </a:rPr>
              <a:t> Turn on duct shield cryocoolers to trap H</a:t>
            </a:r>
            <a:r>
              <a:rPr lang="en-US" altLang="ja-JP" sz="2800" baseline="-25000" dirty="0">
                <a:cs typeface="Calibri" panose="020F0502020204030204" pitchFamily="34" charset="0"/>
              </a:rPr>
              <a:t>2</a:t>
            </a:r>
            <a:r>
              <a:rPr lang="en-US" altLang="ja-JP" sz="2800" dirty="0">
                <a:cs typeface="Calibri" panose="020F0502020204030204" pitchFamily="34" charset="0"/>
              </a:rPr>
              <a:t>O on the surface of duct shield. 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Wait surface temperature of duct shield should be lower than 130 K. It will take </a:t>
            </a:r>
            <a:r>
              <a:rPr lang="en-US" altLang="ja-JP" sz="2800" b="1" u="sng" dirty="0">
                <a:solidFill>
                  <a:srgbClr val="C00000"/>
                </a:solidFill>
              </a:rPr>
              <a:t>11 days</a:t>
            </a:r>
            <a:r>
              <a:rPr lang="en-US" altLang="ja-JP" sz="2800" dirty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ja-JP" sz="2800" dirty="0"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Step 3: Turn on two cryocooler for radiation shields to trap N2 on the surface of inner shield. 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The mirror is cooled by radiation from the inner shield.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Wait surface temperature of inner shield should be lower than 20 K. 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It will take </a:t>
            </a:r>
            <a:r>
              <a:rPr lang="en-US" altLang="ja-JP" sz="28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24 days</a:t>
            </a:r>
            <a:r>
              <a:rPr lang="en-US" altLang="ja-JP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after turning on the coolers</a:t>
            </a: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18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E09A81-843C-344E-AF2F-8DABA98A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82" y="143885"/>
            <a:ext cx="9460035" cy="570864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24BB823-5AE9-8A49-8737-665B2AA95477}"/>
              </a:ext>
            </a:extLst>
          </p:cNvPr>
          <p:cNvCxnSpPr/>
          <p:nvPr/>
        </p:nvCxnSpPr>
        <p:spPr>
          <a:xfrm>
            <a:off x="1592734" y="4308833"/>
            <a:ext cx="7402286" cy="0"/>
          </a:xfrm>
          <a:prstGeom prst="line">
            <a:avLst/>
          </a:prstGeom>
          <a:ln w="34925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56ED362-6C0C-F748-89C1-73C79C14BA26}"/>
              </a:ext>
            </a:extLst>
          </p:cNvPr>
          <p:cNvCxnSpPr>
            <a:cxnSpLocks/>
          </p:cNvCxnSpPr>
          <p:nvPr/>
        </p:nvCxnSpPr>
        <p:spPr>
          <a:xfrm flipV="1">
            <a:off x="5348593" y="1060386"/>
            <a:ext cx="0" cy="5637604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3068113-7F14-CC44-9BE0-FAB8D122E260}"/>
              </a:ext>
            </a:extLst>
          </p:cNvPr>
          <p:cNvCxnSpPr>
            <a:cxnSpLocks/>
          </p:cNvCxnSpPr>
          <p:nvPr/>
        </p:nvCxnSpPr>
        <p:spPr>
          <a:xfrm>
            <a:off x="5634689" y="5879171"/>
            <a:ext cx="587653" cy="0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タイトル 1">
            <a:extLst>
              <a:ext uri="{FF2B5EF4-FFF2-40B4-BE49-F238E27FC236}">
                <a16:creationId xmlns:a16="http://schemas.microsoft.com/office/drawing/2014/main" id="{FB0E3345-9572-DA45-A748-3C2591A03462}"/>
              </a:ext>
            </a:extLst>
          </p:cNvPr>
          <p:cNvSpPr txBox="1">
            <a:spLocks/>
          </p:cNvSpPr>
          <p:nvPr/>
        </p:nvSpPr>
        <p:spPr>
          <a:xfrm>
            <a:off x="6222342" y="5608488"/>
            <a:ext cx="2497397" cy="5413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outer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&gt; 130 K 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0DD1E122-24FC-2B41-8DC9-FBB1DCC44CEA}"/>
              </a:ext>
            </a:extLst>
          </p:cNvPr>
          <p:cNvSpPr txBox="1">
            <a:spLocks/>
          </p:cNvSpPr>
          <p:nvPr/>
        </p:nvSpPr>
        <p:spPr>
          <a:xfrm>
            <a:off x="220284" y="4038150"/>
            <a:ext cx="1531186" cy="54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&gt; 1x10</a:t>
            </a:r>
            <a:r>
              <a:rPr lang="en-US" altLang="ja-JP" sz="2000" b="1" baseline="30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-6</a:t>
            </a: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Pa</a:t>
            </a:r>
            <a:endParaRPr lang="ja-JP" altLang="en-US" sz="2000" b="1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B449E833-7CBE-7345-B391-0FBFD1F753E1}"/>
              </a:ext>
            </a:extLst>
          </p:cNvPr>
          <p:cNvSpPr/>
          <p:nvPr/>
        </p:nvSpPr>
        <p:spPr>
          <a:xfrm>
            <a:off x="5348594" y="3282469"/>
            <a:ext cx="3736791" cy="99966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2F706E20-2A7B-3A47-81CB-326E37739B0F}"/>
              </a:ext>
            </a:extLst>
          </p:cNvPr>
          <p:cNvSpPr/>
          <p:nvPr/>
        </p:nvSpPr>
        <p:spPr>
          <a:xfrm>
            <a:off x="3274541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9B057D2D-A8B3-BC45-8359-7FE79BE77B6A}"/>
              </a:ext>
            </a:extLst>
          </p:cNvPr>
          <p:cNvSpPr/>
          <p:nvPr/>
        </p:nvSpPr>
        <p:spPr>
          <a:xfrm>
            <a:off x="4164274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1F08F1C-0F81-CC44-BFD9-76197BF12F9F}"/>
              </a:ext>
            </a:extLst>
          </p:cNvPr>
          <p:cNvSpPr/>
          <p:nvPr/>
        </p:nvSpPr>
        <p:spPr>
          <a:xfrm>
            <a:off x="8966955" y="1240533"/>
            <a:ext cx="716057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8CD4BCB-CDC7-3F4A-8437-D0CA38F50417}"/>
              </a:ext>
            </a:extLst>
          </p:cNvPr>
          <p:cNvCxnSpPr>
            <a:cxnSpLocks/>
          </p:cNvCxnSpPr>
          <p:nvPr/>
        </p:nvCxnSpPr>
        <p:spPr>
          <a:xfrm flipV="1">
            <a:off x="1640373" y="3279700"/>
            <a:ext cx="7445012" cy="1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FA7B0CE2-0531-0F45-A706-7E58FCA8BC54}"/>
              </a:ext>
            </a:extLst>
          </p:cNvPr>
          <p:cNvSpPr/>
          <p:nvPr/>
        </p:nvSpPr>
        <p:spPr>
          <a:xfrm>
            <a:off x="1640373" y="756290"/>
            <a:ext cx="7445012" cy="2523410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CF94FC43-449E-A24A-8DFF-492D77F630E2}"/>
              </a:ext>
            </a:extLst>
          </p:cNvPr>
          <p:cNvSpPr txBox="1">
            <a:spLocks/>
          </p:cNvSpPr>
          <p:nvPr/>
        </p:nvSpPr>
        <p:spPr>
          <a:xfrm>
            <a:off x="1359003" y="6133686"/>
            <a:ext cx="6821170" cy="54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Step 2:Trap H</a:t>
            </a:r>
            <a:r>
              <a:rPr lang="en-US" altLang="ja-JP" sz="28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altLang="ja-JP" sz="28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 by duct &amp; outer shields</a:t>
            </a:r>
            <a:endParaRPr lang="ja-JP" altLang="en-US" sz="28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80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126E0-6475-C549-8FF2-F0BCAD81785D}"/>
              </a:ext>
            </a:extLst>
          </p:cNvPr>
          <p:cNvSpPr/>
          <p:nvPr/>
        </p:nvSpPr>
        <p:spPr>
          <a:xfrm>
            <a:off x="108857" y="324624"/>
            <a:ext cx="9688285" cy="6208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30781654">
                  <a:custGeom>
                    <a:avLst/>
                    <a:gdLst>
                      <a:gd name="connsiteX0" fmla="*/ 0 w 9688285"/>
                      <a:gd name="connsiteY0" fmla="*/ 0 h 6208751"/>
                      <a:gd name="connsiteX1" fmla="*/ 692020 w 9688285"/>
                      <a:gd name="connsiteY1" fmla="*/ 0 h 6208751"/>
                      <a:gd name="connsiteX2" fmla="*/ 1384041 w 9688285"/>
                      <a:gd name="connsiteY2" fmla="*/ 0 h 6208751"/>
                      <a:gd name="connsiteX3" fmla="*/ 1882295 w 9688285"/>
                      <a:gd name="connsiteY3" fmla="*/ 0 h 6208751"/>
                      <a:gd name="connsiteX4" fmla="*/ 2380550 w 9688285"/>
                      <a:gd name="connsiteY4" fmla="*/ 0 h 6208751"/>
                      <a:gd name="connsiteX5" fmla="*/ 2781922 w 9688285"/>
                      <a:gd name="connsiteY5" fmla="*/ 0 h 6208751"/>
                      <a:gd name="connsiteX6" fmla="*/ 3183294 w 9688285"/>
                      <a:gd name="connsiteY6" fmla="*/ 0 h 6208751"/>
                      <a:gd name="connsiteX7" fmla="*/ 3875314 w 9688285"/>
                      <a:gd name="connsiteY7" fmla="*/ 0 h 6208751"/>
                      <a:gd name="connsiteX8" fmla="*/ 4276686 w 9688285"/>
                      <a:gd name="connsiteY8" fmla="*/ 0 h 6208751"/>
                      <a:gd name="connsiteX9" fmla="*/ 5162472 w 9688285"/>
                      <a:gd name="connsiteY9" fmla="*/ 0 h 6208751"/>
                      <a:gd name="connsiteX10" fmla="*/ 5854492 w 9688285"/>
                      <a:gd name="connsiteY10" fmla="*/ 0 h 6208751"/>
                      <a:gd name="connsiteX11" fmla="*/ 6255864 w 9688285"/>
                      <a:gd name="connsiteY11" fmla="*/ 0 h 6208751"/>
                      <a:gd name="connsiteX12" fmla="*/ 7044767 w 9688285"/>
                      <a:gd name="connsiteY12" fmla="*/ 0 h 6208751"/>
                      <a:gd name="connsiteX13" fmla="*/ 7639905 w 9688285"/>
                      <a:gd name="connsiteY13" fmla="*/ 0 h 6208751"/>
                      <a:gd name="connsiteX14" fmla="*/ 8041277 w 9688285"/>
                      <a:gd name="connsiteY14" fmla="*/ 0 h 6208751"/>
                      <a:gd name="connsiteX15" fmla="*/ 8927063 w 9688285"/>
                      <a:gd name="connsiteY15" fmla="*/ 0 h 6208751"/>
                      <a:gd name="connsiteX16" fmla="*/ 9688285 w 9688285"/>
                      <a:gd name="connsiteY16" fmla="*/ 0 h 6208751"/>
                      <a:gd name="connsiteX17" fmla="*/ 9688285 w 9688285"/>
                      <a:gd name="connsiteY17" fmla="*/ 814036 h 6208751"/>
                      <a:gd name="connsiteX18" fmla="*/ 9688285 w 9688285"/>
                      <a:gd name="connsiteY18" fmla="*/ 1379722 h 6208751"/>
                      <a:gd name="connsiteX19" fmla="*/ 9688285 w 9688285"/>
                      <a:gd name="connsiteY19" fmla="*/ 1883321 h 6208751"/>
                      <a:gd name="connsiteX20" fmla="*/ 9688285 w 9688285"/>
                      <a:gd name="connsiteY20" fmla="*/ 2511095 h 6208751"/>
                      <a:gd name="connsiteX21" fmla="*/ 9688285 w 9688285"/>
                      <a:gd name="connsiteY21" fmla="*/ 3138869 h 6208751"/>
                      <a:gd name="connsiteX22" fmla="*/ 9688285 w 9688285"/>
                      <a:gd name="connsiteY22" fmla="*/ 3704555 h 6208751"/>
                      <a:gd name="connsiteX23" fmla="*/ 9688285 w 9688285"/>
                      <a:gd name="connsiteY23" fmla="*/ 4518591 h 6208751"/>
                      <a:gd name="connsiteX24" fmla="*/ 9688285 w 9688285"/>
                      <a:gd name="connsiteY24" fmla="*/ 5084277 h 6208751"/>
                      <a:gd name="connsiteX25" fmla="*/ 9688285 w 9688285"/>
                      <a:gd name="connsiteY25" fmla="*/ 6208751 h 6208751"/>
                      <a:gd name="connsiteX26" fmla="*/ 8802499 w 9688285"/>
                      <a:gd name="connsiteY26" fmla="*/ 6208751 h 6208751"/>
                      <a:gd name="connsiteX27" fmla="*/ 8207361 w 9688285"/>
                      <a:gd name="connsiteY27" fmla="*/ 6208751 h 6208751"/>
                      <a:gd name="connsiteX28" fmla="*/ 7805990 w 9688285"/>
                      <a:gd name="connsiteY28" fmla="*/ 6208751 h 6208751"/>
                      <a:gd name="connsiteX29" fmla="*/ 7113969 w 9688285"/>
                      <a:gd name="connsiteY29" fmla="*/ 6208751 h 6208751"/>
                      <a:gd name="connsiteX30" fmla="*/ 6712597 w 9688285"/>
                      <a:gd name="connsiteY30" fmla="*/ 6208751 h 6208751"/>
                      <a:gd name="connsiteX31" fmla="*/ 5923694 w 9688285"/>
                      <a:gd name="connsiteY31" fmla="*/ 6208751 h 6208751"/>
                      <a:gd name="connsiteX32" fmla="*/ 5134791 w 9688285"/>
                      <a:gd name="connsiteY32" fmla="*/ 6208751 h 6208751"/>
                      <a:gd name="connsiteX33" fmla="*/ 4539654 w 9688285"/>
                      <a:gd name="connsiteY33" fmla="*/ 6208751 h 6208751"/>
                      <a:gd name="connsiteX34" fmla="*/ 4138282 w 9688285"/>
                      <a:gd name="connsiteY34" fmla="*/ 6208751 h 6208751"/>
                      <a:gd name="connsiteX35" fmla="*/ 3640027 w 9688285"/>
                      <a:gd name="connsiteY35" fmla="*/ 6208751 h 6208751"/>
                      <a:gd name="connsiteX36" fmla="*/ 2754241 w 9688285"/>
                      <a:gd name="connsiteY36" fmla="*/ 6208751 h 6208751"/>
                      <a:gd name="connsiteX37" fmla="*/ 2352869 w 9688285"/>
                      <a:gd name="connsiteY37" fmla="*/ 6208751 h 6208751"/>
                      <a:gd name="connsiteX38" fmla="*/ 1660849 w 9688285"/>
                      <a:gd name="connsiteY38" fmla="*/ 6208751 h 6208751"/>
                      <a:gd name="connsiteX39" fmla="*/ 1065711 w 9688285"/>
                      <a:gd name="connsiteY39" fmla="*/ 6208751 h 6208751"/>
                      <a:gd name="connsiteX40" fmla="*/ 0 w 9688285"/>
                      <a:gd name="connsiteY40" fmla="*/ 6208751 h 6208751"/>
                      <a:gd name="connsiteX41" fmla="*/ 0 w 9688285"/>
                      <a:gd name="connsiteY41" fmla="*/ 5643065 h 6208751"/>
                      <a:gd name="connsiteX42" fmla="*/ 0 w 9688285"/>
                      <a:gd name="connsiteY42" fmla="*/ 5077379 h 6208751"/>
                      <a:gd name="connsiteX43" fmla="*/ 0 w 9688285"/>
                      <a:gd name="connsiteY43" fmla="*/ 4325430 h 6208751"/>
                      <a:gd name="connsiteX44" fmla="*/ 0 w 9688285"/>
                      <a:gd name="connsiteY44" fmla="*/ 3697656 h 6208751"/>
                      <a:gd name="connsiteX45" fmla="*/ 0 w 9688285"/>
                      <a:gd name="connsiteY45" fmla="*/ 2883620 h 6208751"/>
                      <a:gd name="connsiteX46" fmla="*/ 0 w 9688285"/>
                      <a:gd name="connsiteY46" fmla="*/ 2380021 h 6208751"/>
                      <a:gd name="connsiteX47" fmla="*/ 0 w 9688285"/>
                      <a:gd name="connsiteY47" fmla="*/ 1565985 h 6208751"/>
                      <a:gd name="connsiteX48" fmla="*/ 0 w 9688285"/>
                      <a:gd name="connsiteY48" fmla="*/ 814036 h 6208751"/>
                      <a:gd name="connsiteX49" fmla="*/ 0 w 9688285"/>
                      <a:gd name="connsiteY49" fmla="*/ 0 h 6208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88285" h="6208751" fill="none" extrusionOk="0">
                        <a:moveTo>
                          <a:pt x="0" y="0"/>
                        </a:moveTo>
                        <a:cubicBezTo>
                          <a:pt x="235997" y="-24652"/>
                          <a:pt x="514428" y="-34056"/>
                          <a:pt x="692020" y="0"/>
                        </a:cubicBezTo>
                        <a:cubicBezTo>
                          <a:pt x="869612" y="34056"/>
                          <a:pt x="1189786" y="-25760"/>
                          <a:pt x="1384041" y="0"/>
                        </a:cubicBezTo>
                        <a:cubicBezTo>
                          <a:pt x="1578296" y="25760"/>
                          <a:pt x="1776209" y="4581"/>
                          <a:pt x="1882295" y="0"/>
                        </a:cubicBezTo>
                        <a:cubicBezTo>
                          <a:pt x="1988381" y="-4581"/>
                          <a:pt x="2147196" y="-22206"/>
                          <a:pt x="2380550" y="0"/>
                        </a:cubicBezTo>
                        <a:cubicBezTo>
                          <a:pt x="2613904" y="22206"/>
                          <a:pt x="2645352" y="-279"/>
                          <a:pt x="2781922" y="0"/>
                        </a:cubicBezTo>
                        <a:cubicBezTo>
                          <a:pt x="2918492" y="279"/>
                          <a:pt x="3056249" y="2687"/>
                          <a:pt x="3183294" y="0"/>
                        </a:cubicBezTo>
                        <a:cubicBezTo>
                          <a:pt x="3310339" y="-2687"/>
                          <a:pt x="3544669" y="29704"/>
                          <a:pt x="3875314" y="0"/>
                        </a:cubicBezTo>
                        <a:cubicBezTo>
                          <a:pt x="4205959" y="-29704"/>
                          <a:pt x="4150691" y="15800"/>
                          <a:pt x="4276686" y="0"/>
                        </a:cubicBezTo>
                        <a:cubicBezTo>
                          <a:pt x="4402681" y="-15800"/>
                          <a:pt x="4937630" y="13885"/>
                          <a:pt x="5162472" y="0"/>
                        </a:cubicBezTo>
                        <a:cubicBezTo>
                          <a:pt x="5387314" y="-13885"/>
                          <a:pt x="5510961" y="3532"/>
                          <a:pt x="5854492" y="0"/>
                        </a:cubicBezTo>
                        <a:cubicBezTo>
                          <a:pt x="6198023" y="-3532"/>
                          <a:pt x="6141365" y="12932"/>
                          <a:pt x="6255864" y="0"/>
                        </a:cubicBezTo>
                        <a:cubicBezTo>
                          <a:pt x="6370363" y="-12932"/>
                          <a:pt x="6652484" y="38317"/>
                          <a:pt x="7044767" y="0"/>
                        </a:cubicBezTo>
                        <a:cubicBezTo>
                          <a:pt x="7437050" y="-38317"/>
                          <a:pt x="7451511" y="9402"/>
                          <a:pt x="7639905" y="0"/>
                        </a:cubicBezTo>
                        <a:cubicBezTo>
                          <a:pt x="7828299" y="-9402"/>
                          <a:pt x="7891246" y="-18718"/>
                          <a:pt x="8041277" y="0"/>
                        </a:cubicBezTo>
                        <a:cubicBezTo>
                          <a:pt x="8191308" y="18718"/>
                          <a:pt x="8554507" y="31572"/>
                          <a:pt x="8927063" y="0"/>
                        </a:cubicBezTo>
                        <a:cubicBezTo>
                          <a:pt x="9299619" y="-31572"/>
                          <a:pt x="9469210" y="34639"/>
                          <a:pt x="9688285" y="0"/>
                        </a:cubicBezTo>
                        <a:cubicBezTo>
                          <a:pt x="9670597" y="303206"/>
                          <a:pt x="9685874" y="564826"/>
                          <a:pt x="9688285" y="814036"/>
                        </a:cubicBezTo>
                        <a:cubicBezTo>
                          <a:pt x="9690696" y="1063246"/>
                          <a:pt x="9662290" y="1098086"/>
                          <a:pt x="9688285" y="1379722"/>
                        </a:cubicBezTo>
                        <a:cubicBezTo>
                          <a:pt x="9714280" y="1661358"/>
                          <a:pt x="9694977" y="1677290"/>
                          <a:pt x="9688285" y="1883321"/>
                        </a:cubicBezTo>
                        <a:cubicBezTo>
                          <a:pt x="9681593" y="2089352"/>
                          <a:pt x="9682241" y="2295968"/>
                          <a:pt x="9688285" y="2511095"/>
                        </a:cubicBezTo>
                        <a:cubicBezTo>
                          <a:pt x="9694329" y="2726222"/>
                          <a:pt x="9669427" y="3011579"/>
                          <a:pt x="9688285" y="3138869"/>
                        </a:cubicBezTo>
                        <a:cubicBezTo>
                          <a:pt x="9707143" y="3266159"/>
                          <a:pt x="9716425" y="3463666"/>
                          <a:pt x="9688285" y="3704555"/>
                        </a:cubicBezTo>
                        <a:cubicBezTo>
                          <a:pt x="9660145" y="3945444"/>
                          <a:pt x="9657425" y="4228422"/>
                          <a:pt x="9688285" y="4518591"/>
                        </a:cubicBezTo>
                        <a:cubicBezTo>
                          <a:pt x="9719145" y="4808760"/>
                          <a:pt x="9703648" y="4915906"/>
                          <a:pt x="9688285" y="5084277"/>
                        </a:cubicBezTo>
                        <a:cubicBezTo>
                          <a:pt x="9672922" y="5252648"/>
                          <a:pt x="9640391" y="5729600"/>
                          <a:pt x="9688285" y="6208751"/>
                        </a:cubicBezTo>
                        <a:cubicBezTo>
                          <a:pt x="9309483" y="6169741"/>
                          <a:pt x="9244371" y="6169991"/>
                          <a:pt x="8802499" y="6208751"/>
                        </a:cubicBezTo>
                        <a:cubicBezTo>
                          <a:pt x="8360627" y="6247511"/>
                          <a:pt x="8364526" y="6179092"/>
                          <a:pt x="8207361" y="6208751"/>
                        </a:cubicBezTo>
                        <a:cubicBezTo>
                          <a:pt x="8050196" y="6238410"/>
                          <a:pt x="7894493" y="6210525"/>
                          <a:pt x="7805990" y="6208751"/>
                        </a:cubicBezTo>
                        <a:cubicBezTo>
                          <a:pt x="7717487" y="6206977"/>
                          <a:pt x="7335515" y="6206093"/>
                          <a:pt x="7113969" y="6208751"/>
                        </a:cubicBezTo>
                        <a:cubicBezTo>
                          <a:pt x="6892423" y="6211409"/>
                          <a:pt x="6886401" y="6215051"/>
                          <a:pt x="6712597" y="6208751"/>
                        </a:cubicBezTo>
                        <a:cubicBezTo>
                          <a:pt x="6538793" y="6202451"/>
                          <a:pt x="6102174" y="6220100"/>
                          <a:pt x="5923694" y="6208751"/>
                        </a:cubicBezTo>
                        <a:cubicBezTo>
                          <a:pt x="5745214" y="6197402"/>
                          <a:pt x="5406899" y="6180824"/>
                          <a:pt x="5134791" y="6208751"/>
                        </a:cubicBezTo>
                        <a:cubicBezTo>
                          <a:pt x="4862683" y="6236678"/>
                          <a:pt x="4662239" y="6221147"/>
                          <a:pt x="4539654" y="6208751"/>
                        </a:cubicBezTo>
                        <a:cubicBezTo>
                          <a:pt x="4417069" y="6196355"/>
                          <a:pt x="4295112" y="6228520"/>
                          <a:pt x="4138282" y="6208751"/>
                        </a:cubicBezTo>
                        <a:cubicBezTo>
                          <a:pt x="3981452" y="6188982"/>
                          <a:pt x="3750306" y="6194373"/>
                          <a:pt x="3640027" y="6208751"/>
                        </a:cubicBezTo>
                        <a:cubicBezTo>
                          <a:pt x="3529749" y="6223129"/>
                          <a:pt x="3062931" y="6225728"/>
                          <a:pt x="2754241" y="6208751"/>
                        </a:cubicBezTo>
                        <a:cubicBezTo>
                          <a:pt x="2445551" y="6191774"/>
                          <a:pt x="2512800" y="6226870"/>
                          <a:pt x="2352869" y="6208751"/>
                        </a:cubicBezTo>
                        <a:cubicBezTo>
                          <a:pt x="2192938" y="6190632"/>
                          <a:pt x="1952090" y="6239994"/>
                          <a:pt x="1660849" y="6208751"/>
                        </a:cubicBezTo>
                        <a:cubicBezTo>
                          <a:pt x="1369608" y="6177508"/>
                          <a:pt x="1341848" y="6190968"/>
                          <a:pt x="1065711" y="6208751"/>
                        </a:cubicBezTo>
                        <a:cubicBezTo>
                          <a:pt x="789574" y="6226534"/>
                          <a:pt x="272504" y="6188640"/>
                          <a:pt x="0" y="6208751"/>
                        </a:cubicBezTo>
                        <a:cubicBezTo>
                          <a:pt x="-8870" y="5944851"/>
                          <a:pt x="7557" y="5917167"/>
                          <a:pt x="0" y="5643065"/>
                        </a:cubicBezTo>
                        <a:cubicBezTo>
                          <a:pt x="-7557" y="5368963"/>
                          <a:pt x="-26659" y="5205676"/>
                          <a:pt x="0" y="5077379"/>
                        </a:cubicBezTo>
                        <a:cubicBezTo>
                          <a:pt x="26659" y="4949082"/>
                          <a:pt x="-12340" y="4655552"/>
                          <a:pt x="0" y="4325430"/>
                        </a:cubicBezTo>
                        <a:cubicBezTo>
                          <a:pt x="12340" y="3995308"/>
                          <a:pt x="17584" y="3990228"/>
                          <a:pt x="0" y="3697656"/>
                        </a:cubicBezTo>
                        <a:cubicBezTo>
                          <a:pt x="-17584" y="3405084"/>
                          <a:pt x="15389" y="3170261"/>
                          <a:pt x="0" y="2883620"/>
                        </a:cubicBezTo>
                        <a:cubicBezTo>
                          <a:pt x="-15389" y="2596979"/>
                          <a:pt x="-18454" y="2516128"/>
                          <a:pt x="0" y="2380021"/>
                        </a:cubicBezTo>
                        <a:cubicBezTo>
                          <a:pt x="18454" y="2243914"/>
                          <a:pt x="1367" y="1782496"/>
                          <a:pt x="0" y="1565985"/>
                        </a:cubicBezTo>
                        <a:cubicBezTo>
                          <a:pt x="-1367" y="1349474"/>
                          <a:pt x="5932" y="1142329"/>
                          <a:pt x="0" y="814036"/>
                        </a:cubicBezTo>
                        <a:cubicBezTo>
                          <a:pt x="-5932" y="485743"/>
                          <a:pt x="-14450" y="193374"/>
                          <a:pt x="0" y="0"/>
                        </a:cubicBezTo>
                        <a:close/>
                      </a:path>
                      <a:path w="9688285" h="6208751" stroke="0" extrusionOk="0">
                        <a:moveTo>
                          <a:pt x="0" y="0"/>
                        </a:moveTo>
                        <a:cubicBezTo>
                          <a:pt x="304923" y="-13564"/>
                          <a:pt x="542236" y="14538"/>
                          <a:pt x="885786" y="0"/>
                        </a:cubicBezTo>
                        <a:cubicBezTo>
                          <a:pt x="1229336" y="-14538"/>
                          <a:pt x="1160779" y="18726"/>
                          <a:pt x="1384041" y="0"/>
                        </a:cubicBezTo>
                        <a:cubicBezTo>
                          <a:pt x="1607303" y="-18726"/>
                          <a:pt x="1612409" y="3821"/>
                          <a:pt x="1785413" y="0"/>
                        </a:cubicBezTo>
                        <a:cubicBezTo>
                          <a:pt x="1958417" y="-3821"/>
                          <a:pt x="2364926" y="23516"/>
                          <a:pt x="2574316" y="0"/>
                        </a:cubicBezTo>
                        <a:cubicBezTo>
                          <a:pt x="2783706" y="-23516"/>
                          <a:pt x="2861378" y="19260"/>
                          <a:pt x="2975688" y="0"/>
                        </a:cubicBezTo>
                        <a:cubicBezTo>
                          <a:pt x="3089998" y="-19260"/>
                          <a:pt x="3332344" y="-15625"/>
                          <a:pt x="3570825" y="0"/>
                        </a:cubicBezTo>
                        <a:cubicBezTo>
                          <a:pt x="3809306" y="15625"/>
                          <a:pt x="3783641" y="-3643"/>
                          <a:pt x="3972197" y="0"/>
                        </a:cubicBezTo>
                        <a:cubicBezTo>
                          <a:pt x="4160753" y="3643"/>
                          <a:pt x="4431309" y="-31873"/>
                          <a:pt x="4761100" y="0"/>
                        </a:cubicBezTo>
                        <a:cubicBezTo>
                          <a:pt x="5090891" y="31873"/>
                          <a:pt x="5231934" y="-24830"/>
                          <a:pt x="5453120" y="0"/>
                        </a:cubicBezTo>
                        <a:cubicBezTo>
                          <a:pt x="5674306" y="24830"/>
                          <a:pt x="6111737" y="-18143"/>
                          <a:pt x="6338906" y="0"/>
                        </a:cubicBezTo>
                        <a:cubicBezTo>
                          <a:pt x="6566075" y="18143"/>
                          <a:pt x="6860060" y="-1190"/>
                          <a:pt x="7030927" y="0"/>
                        </a:cubicBezTo>
                        <a:cubicBezTo>
                          <a:pt x="7201794" y="1190"/>
                          <a:pt x="7498791" y="-14672"/>
                          <a:pt x="7916713" y="0"/>
                        </a:cubicBezTo>
                        <a:cubicBezTo>
                          <a:pt x="8334635" y="14672"/>
                          <a:pt x="8351375" y="12145"/>
                          <a:pt x="8608733" y="0"/>
                        </a:cubicBezTo>
                        <a:cubicBezTo>
                          <a:pt x="8866091" y="-12145"/>
                          <a:pt x="9356589" y="-9218"/>
                          <a:pt x="9688285" y="0"/>
                        </a:cubicBezTo>
                        <a:cubicBezTo>
                          <a:pt x="9667865" y="237413"/>
                          <a:pt x="9702094" y="389343"/>
                          <a:pt x="9688285" y="503599"/>
                        </a:cubicBezTo>
                        <a:cubicBezTo>
                          <a:pt x="9674476" y="617855"/>
                          <a:pt x="9705859" y="765537"/>
                          <a:pt x="9688285" y="1007197"/>
                        </a:cubicBezTo>
                        <a:cubicBezTo>
                          <a:pt x="9670711" y="1248857"/>
                          <a:pt x="9710256" y="1508552"/>
                          <a:pt x="9688285" y="1821234"/>
                        </a:cubicBezTo>
                        <a:cubicBezTo>
                          <a:pt x="9666314" y="2133916"/>
                          <a:pt x="9667884" y="2310547"/>
                          <a:pt x="9688285" y="2573182"/>
                        </a:cubicBezTo>
                        <a:cubicBezTo>
                          <a:pt x="9708686" y="2835817"/>
                          <a:pt x="9670347" y="3155772"/>
                          <a:pt x="9688285" y="3387219"/>
                        </a:cubicBezTo>
                        <a:cubicBezTo>
                          <a:pt x="9706223" y="3618666"/>
                          <a:pt x="9708072" y="3995351"/>
                          <a:pt x="9688285" y="4201255"/>
                        </a:cubicBezTo>
                        <a:cubicBezTo>
                          <a:pt x="9668498" y="4407159"/>
                          <a:pt x="9660959" y="4643860"/>
                          <a:pt x="9688285" y="4891116"/>
                        </a:cubicBezTo>
                        <a:cubicBezTo>
                          <a:pt x="9715611" y="5138372"/>
                          <a:pt x="9644479" y="5789251"/>
                          <a:pt x="9688285" y="6208751"/>
                        </a:cubicBezTo>
                        <a:cubicBezTo>
                          <a:pt x="9441236" y="6205689"/>
                          <a:pt x="9199003" y="6219524"/>
                          <a:pt x="8996265" y="6208751"/>
                        </a:cubicBezTo>
                        <a:cubicBezTo>
                          <a:pt x="8793527" y="6197978"/>
                          <a:pt x="8423147" y="6184366"/>
                          <a:pt x="8207361" y="6208751"/>
                        </a:cubicBezTo>
                        <a:cubicBezTo>
                          <a:pt x="7991575" y="6233136"/>
                          <a:pt x="7715315" y="6188327"/>
                          <a:pt x="7418458" y="6208751"/>
                        </a:cubicBezTo>
                        <a:cubicBezTo>
                          <a:pt x="7121601" y="6229175"/>
                          <a:pt x="6948883" y="6222998"/>
                          <a:pt x="6823321" y="6208751"/>
                        </a:cubicBezTo>
                        <a:cubicBezTo>
                          <a:pt x="6697759" y="6194504"/>
                          <a:pt x="6475281" y="6190936"/>
                          <a:pt x="6131300" y="6208751"/>
                        </a:cubicBezTo>
                        <a:cubicBezTo>
                          <a:pt x="5787319" y="6226566"/>
                          <a:pt x="5781702" y="6206470"/>
                          <a:pt x="5633046" y="6208751"/>
                        </a:cubicBezTo>
                        <a:cubicBezTo>
                          <a:pt x="5484390" y="6211032"/>
                          <a:pt x="5183123" y="6185228"/>
                          <a:pt x="4844143" y="6208751"/>
                        </a:cubicBezTo>
                        <a:cubicBezTo>
                          <a:pt x="4505163" y="6232274"/>
                          <a:pt x="4593970" y="6214479"/>
                          <a:pt x="4345888" y="6208751"/>
                        </a:cubicBezTo>
                        <a:cubicBezTo>
                          <a:pt x="4097806" y="6203023"/>
                          <a:pt x="4137323" y="6200052"/>
                          <a:pt x="3944516" y="6208751"/>
                        </a:cubicBezTo>
                        <a:cubicBezTo>
                          <a:pt x="3751709" y="6217450"/>
                          <a:pt x="3541492" y="6185446"/>
                          <a:pt x="3252496" y="6208751"/>
                        </a:cubicBezTo>
                        <a:cubicBezTo>
                          <a:pt x="2963500" y="6232056"/>
                          <a:pt x="2577160" y="6208105"/>
                          <a:pt x="2366710" y="6208751"/>
                        </a:cubicBezTo>
                        <a:cubicBezTo>
                          <a:pt x="2156260" y="6209397"/>
                          <a:pt x="1915327" y="6210471"/>
                          <a:pt x="1771572" y="6208751"/>
                        </a:cubicBezTo>
                        <a:cubicBezTo>
                          <a:pt x="1627817" y="6207031"/>
                          <a:pt x="1513689" y="6204703"/>
                          <a:pt x="1273317" y="6208751"/>
                        </a:cubicBezTo>
                        <a:cubicBezTo>
                          <a:pt x="1032945" y="6212799"/>
                          <a:pt x="605680" y="6178815"/>
                          <a:pt x="0" y="6208751"/>
                        </a:cubicBezTo>
                        <a:cubicBezTo>
                          <a:pt x="-6425" y="6046391"/>
                          <a:pt x="7998" y="5917357"/>
                          <a:pt x="0" y="5643065"/>
                        </a:cubicBezTo>
                        <a:cubicBezTo>
                          <a:pt x="-7998" y="5368773"/>
                          <a:pt x="-112" y="5129139"/>
                          <a:pt x="0" y="4953204"/>
                        </a:cubicBezTo>
                        <a:cubicBezTo>
                          <a:pt x="112" y="4777269"/>
                          <a:pt x="18550" y="4406023"/>
                          <a:pt x="0" y="4139167"/>
                        </a:cubicBezTo>
                        <a:cubicBezTo>
                          <a:pt x="-18550" y="3872311"/>
                          <a:pt x="-31930" y="3791739"/>
                          <a:pt x="0" y="3449306"/>
                        </a:cubicBezTo>
                        <a:cubicBezTo>
                          <a:pt x="31930" y="3106873"/>
                          <a:pt x="-10543" y="2956269"/>
                          <a:pt x="0" y="2697357"/>
                        </a:cubicBezTo>
                        <a:cubicBezTo>
                          <a:pt x="10543" y="2438445"/>
                          <a:pt x="23444" y="2367889"/>
                          <a:pt x="0" y="2069584"/>
                        </a:cubicBezTo>
                        <a:cubicBezTo>
                          <a:pt x="-23444" y="1771279"/>
                          <a:pt x="-24774" y="1652261"/>
                          <a:pt x="0" y="1441810"/>
                        </a:cubicBezTo>
                        <a:cubicBezTo>
                          <a:pt x="24774" y="1231359"/>
                          <a:pt x="-12118" y="1136281"/>
                          <a:pt x="0" y="938211"/>
                        </a:cubicBezTo>
                        <a:cubicBezTo>
                          <a:pt x="12118" y="740141"/>
                          <a:pt x="2718" y="3983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Step 2:</a:t>
            </a: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 Turn on duct shield cryocoolers to trap H</a:t>
            </a:r>
            <a:r>
              <a:rPr lang="en-US" altLang="ja-JP" sz="2800" baseline="-250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2</a:t>
            </a: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O on the surface of duct shield. 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Wait surface temperature of duct shield should be lower than 130 K. It will take </a:t>
            </a:r>
            <a:r>
              <a:rPr lang="en-US" altLang="ja-JP" sz="28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11 days</a:t>
            </a:r>
            <a:r>
              <a:rPr lang="en-US" altLang="ja-JP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ja-JP" sz="2800" dirty="0">
              <a:solidFill>
                <a:schemeClr val="accent5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Step 3: Turn on two cryocooler for radiation shields to trap N2 on the surface of inner shield. 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The mirror is cooled by radiation from the inner shield.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Wait surface temperature of inner shield should be lower than 20 K. 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It will take </a:t>
            </a:r>
            <a:r>
              <a:rPr lang="en-US" altLang="ja-JP" sz="2800" b="1" u="sng" dirty="0">
                <a:solidFill>
                  <a:srgbClr val="C00000"/>
                </a:solidFill>
              </a:rPr>
              <a:t>24 days</a:t>
            </a:r>
            <a:r>
              <a:rPr lang="en-US" altLang="ja-JP" sz="2800" b="1" dirty="0">
                <a:solidFill>
                  <a:srgbClr val="C00000"/>
                </a:solidFill>
              </a:rPr>
              <a:t> </a:t>
            </a:r>
            <a:r>
              <a:rPr lang="en-US" altLang="ja-JP" sz="2800" dirty="0"/>
              <a:t>after turning on the coolers</a:t>
            </a:r>
            <a:r>
              <a:rPr lang="en-US" altLang="ja-JP" sz="2800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78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E09A81-843C-344E-AF2F-8DABA98A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82" y="143885"/>
            <a:ext cx="9460035" cy="570864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24BB823-5AE9-8A49-8737-665B2AA95477}"/>
              </a:ext>
            </a:extLst>
          </p:cNvPr>
          <p:cNvCxnSpPr/>
          <p:nvPr/>
        </p:nvCxnSpPr>
        <p:spPr>
          <a:xfrm>
            <a:off x="1592734" y="4308833"/>
            <a:ext cx="7402286" cy="0"/>
          </a:xfrm>
          <a:prstGeom prst="line">
            <a:avLst/>
          </a:prstGeom>
          <a:ln w="34925">
            <a:solidFill>
              <a:srgbClr val="00206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56ED362-6C0C-F748-89C1-73C79C14BA26}"/>
              </a:ext>
            </a:extLst>
          </p:cNvPr>
          <p:cNvCxnSpPr>
            <a:cxnSpLocks/>
          </p:cNvCxnSpPr>
          <p:nvPr/>
        </p:nvCxnSpPr>
        <p:spPr>
          <a:xfrm flipV="1">
            <a:off x="5348593" y="1060386"/>
            <a:ext cx="0" cy="5637604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609CA6A-5103-8A48-848F-57D7F6B984C1}"/>
              </a:ext>
            </a:extLst>
          </p:cNvPr>
          <p:cNvCxnSpPr>
            <a:cxnSpLocks/>
          </p:cNvCxnSpPr>
          <p:nvPr/>
        </p:nvCxnSpPr>
        <p:spPr>
          <a:xfrm flipV="1">
            <a:off x="2207533" y="732167"/>
            <a:ext cx="0" cy="5393665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5F8C4E87-35B1-C645-8037-8AA1C2E7B6E7}"/>
              </a:ext>
            </a:extLst>
          </p:cNvPr>
          <p:cNvSpPr txBox="1">
            <a:spLocks/>
          </p:cNvSpPr>
          <p:nvPr/>
        </p:nvSpPr>
        <p:spPr>
          <a:xfrm>
            <a:off x="2768157" y="5608488"/>
            <a:ext cx="2372250" cy="54136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 &lt; T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inner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0DD1E122-24FC-2B41-8DC9-FBB1DCC44CEA}"/>
              </a:ext>
            </a:extLst>
          </p:cNvPr>
          <p:cNvSpPr txBox="1">
            <a:spLocks/>
          </p:cNvSpPr>
          <p:nvPr/>
        </p:nvSpPr>
        <p:spPr>
          <a:xfrm>
            <a:off x="254754" y="3782300"/>
            <a:ext cx="1531186" cy="54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&lt; 1x10</a:t>
            </a:r>
            <a:r>
              <a:rPr lang="en-US" altLang="ja-JP" sz="2000" b="1" baseline="30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-6</a:t>
            </a:r>
            <a:r>
              <a:rPr lang="en-US" altLang="ja-JP" sz="2000" b="1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Pa</a:t>
            </a:r>
            <a:endParaRPr lang="ja-JP" altLang="en-US" sz="2000" b="1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B449E833-7CBE-7345-B391-0FBFD1F753E1}"/>
              </a:ext>
            </a:extLst>
          </p:cNvPr>
          <p:cNvSpPr/>
          <p:nvPr/>
        </p:nvSpPr>
        <p:spPr>
          <a:xfrm>
            <a:off x="5348594" y="3282469"/>
            <a:ext cx="3736791" cy="99966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897F7263-C651-6A42-BE24-0CA0C3256F6C}"/>
              </a:ext>
            </a:extLst>
          </p:cNvPr>
          <p:cNvSpPr txBox="1">
            <a:spLocks/>
          </p:cNvSpPr>
          <p:nvPr/>
        </p:nvSpPr>
        <p:spPr>
          <a:xfrm>
            <a:off x="2768157" y="6168389"/>
            <a:ext cx="5004486" cy="54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Step 3: Trap O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&amp; N</a:t>
            </a:r>
            <a:r>
              <a:rPr lang="en-US" altLang="ja-JP" sz="2400" baseline="-250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lang="en-US" altLang="ja-JP" sz="2400" dirty="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by inner shield</a:t>
            </a:r>
            <a:endParaRPr lang="ja-JP" altLang="en-US" sz="2400">
              <a:solidFill>
                <a:srgbClr val="00206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4806BC0-FA5D-D14B-B170-F6B5F1564646}"/>
              </a:ext>
            </a:extLst>
          </p:cNvPr>
          <p:cNvCxnSpPr>
            <a:cxnSpLocks/>
          </p:cNvCxnSpPr>
          <p:nvPr/>
        </p:nvCxnSpPr>
        <p:spPr>
          <a:xfrm>
            <a:off x="2207533" y="5881883"/>
            <a:ext cx="587653" cy="0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円/楕円 2">
            <a:extLst>
              <a:ext uri="{FF2B5EF4-FFF2-40B4-BE49-F238E27FC236}">
                <a16:creationId xmlns:a16="http://schemas.microsoft.com/office/drawing/2014/main" id="{2F706E20-2A7B-3A47-81CB-326E37739B0F}"/>
              </a:ext>
            </a:extLst>
          </p:cNvPr>
          <p:cNvSpPr/>
          <p:nvPr/>
        </p:nvSpPr>
        <p:spPr>
          <a:xfrm>
            <a:off x="3274541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9B057D2D-A8B3-BC45-8359-7FE79BE77B6A}"/>
              </a:ext>
            </a:extLst>
          </p:cNvPr>
          <p:cNvSpPr/>
          <p:nvPr/>
        </p:nvSpPr>
        <p:spPr>
          <a:xfrm>
            <a:off x="4164274" y="214923"/>
            <a:ext cx="409118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81F08F1C-0F81-CC44-BFD9-76197BF12F9F}"/>
              </a:ext>
            </a:extLst>
          </p:cNvPr>
          <p:cNvSpPr/>
          <p:nvPr/>
        </p:nvSpPr>
        <p:spPr>
          <a:xfrm>
            <a:off x="8966955" y="1240533"/>
            <a:ext cx="716057" cy="4703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8CD4BCB-CDC7-3F4A-8437-D0CA38F50417}"/>
              </a:ext>
            </a:extLst>
          </p:cNvPr>
          <p:cNvCxnSpPr>
            <a:cxnSpLocks/>
          </p:cNvCxnSpPr>
          <p:nvPr/>
        </p:nvCxnSpPr>
        <p:spPr>
          <a:xfrm flipV="1">
            <a:off x="1640373" y="3279700"/>
            <a:ext cx="7445012" cy="1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0778E3B8-644D-6346-B2D1-354BB045B043}"/>
              </a:ext>
            </a:extLst>
          </p:cNvPr>
          <p:cNvSpPr/>
          <p:nvPr/>
        </p:nvSpPr>
        <p:spPr>
          <a:xfrm>
            <a:off x="1640370" y="756290"/>
            <a:ext cx="7445015" cy="2523410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E49BA157-2E51-0A42-B3DE-648FD100FA6D}"/>
              </a:ext>
            </a:extLst>
          </p:cNvPr>
          <p:cNvSpPr/>
          <p:nvPr/>
        </p:nvSpPr>
        <p:spPr>
          <a:xfrm>
            <a:off x="2207533" y="3312656"/>
            <a:ext cx="3155346" cy="999663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5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126E0-6475-C549-8FF2-F0BCAD81785D}"/>
              </a:ext>
            </a:extLst>
          </p:cNvPr>
          <p:cNvSpPr/>
          <p:nvPr/>
        </p:nvSpPr>
        <p:spPr>
          <a:xfrm>
            <a:off x="108857" y="398765"/>
            <a:ext cx="9688285" cy="2287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30781654">
                  <a:custGeom>
                    <a:avLst/>
                    <a:gdLst>
                      <a:gd name="connsiteX0" fmla="*/ 0 w 9688285"/>
                      <a:gd name="connsiteY0" fmla="*/ 0 h 2287678"/>
                      <a:gd name="connsiteX1" fmla="*/ 692020 w 9688285"/>
                      <a:gd name="connsiteY1" fmla="*/ 0 h 2287678"/>
                      <a:gd name="connsiteX2" fmla="*/ 1190275 w 9688285"/>
                      <a:gd name="connsiteY2" fmla="*/ 0 h 2287678"/>
                      <a:gd name="connsiteX3" fmla="*/ 1591647 w 9688285"/>
                      <a:gd name="connsiteY3" fmla="*/ 0 h 2287678"/>
                      <a:gd name="connsiteX4" fmla="*/ 1993019 w 9688285"/>
                      <a:gd name="connsiteY4" fmla="*/ 0 h 2287678"/>
                      <a:gd name="connsiteX5" fmla="*/ 2588156 w 9688285"/>
                      <a:gd name="connsiteY5" fmla="*/ 0 h 2287678"/>
                      <a:gd name="connsiteX6" fmla="*/ 2989528 w 9688285"/>
                      <a:gd name="connsiteY6" fmla="*/ 0 h 2287678"/>
                      <a:gd name="connsiteX7" fmla="*/ 3778431 w 9688285"/>
                      <a:gd name="connsiteY7" fmla="*/ 0 h 2287678"/>
                      <a:gd name="connsiteX8" fmla="*/ 4470452 w 9688285"/>
                      <a:gd name="connsiteY8" fmla="*/ 0 h 2287678"/>
                      <a:gd name="connsiteX9" fmla="*/ 5356238 w 9688285"/>
                      <a:gd name="connsiteY9" fmla="*/ 0 h 2287678"/>
                      <a:gd name="connsiteX10" fmla="*/ 6048258 w 9688285"/>
                      <a:gd name="connsiteY10" fmla="*/ 0 h 2287678"/>
                      <a:gd name="connsiteX11" fmla="*/ 6546513 w 9688285"/>
                      <a:gd name="connsiteY11" fmla="*/ 0 h 2287678"/>
                      <a:gd name="connsiteX12" fmla="*/ 7044767 w 9688285"/>
                      <a:gd name="connsiteY12" fmla="*/ 0 h 2287678"/>
                      <a:gd name="connsiteX13" fmla="*/ 7446139 w 9688285"/>
                      <a:gd name="connsiteY13" fmla="*/ 0 h 2287678"/>
                      <a:gd name="connsiteX14" fmla="*/ 7847511 w 9688285"/>
                      <a:gd name="connsiteY14" fmla="*/ 0 h 2287678"/>
                      <a:gd name="connsiteX15" fmla="*/ 8539531 w 9688285"/>
                      <a:gd name="connsiteY15" fmla="*/ 0 h 2287678"/>
                      <a:gd name="connsiteX16" fmla="*/ 8940903 w 9688285"/>
                      <a:gd name="connsiteY16" fmla="*/ 0 h 2287678"/>
                      <a:gd name="connsiteX17" fmla="*/ 9688285 w 9688285"/>
                      <a:gd name="connsiteY17" fmla="*/ 0 h 2287678"/>
                      <a:gd name="connsiteX18" fmla="*/ 9688285 w 9688285"/>
                      <a:gd name="connsiteY18" fmla="*/ 571920 h 2287678"/>
                      <a:gd name="connsiteX19" fmla="*/ 9688285 w 9688285"/>
                      <a:gd name="connsiteY19" fmla="*/ 1120962 h 2287678"/>
                      <a:gd name="connsiteX20" fmla="*/ 9688285 w 9688285"/>
                      <a:gd name="connsiteY20" fmla="*/ 1738635 h 2287678"/>
                      <a:gd name="connsiteX21" fmla="*/ 9688285 w 9688285"/>
                      <a:gd name="connsiteY21" fmla="*/ 2287678 h 2287678"/>
                      <a:gd name="connsiteX22" fmla="*/ 9286913 w 9688285"/>
                      <a:gd name="connsiteY22" fmla="*/ 2287678 h 2287678"/>
                      <a:gd name="connsiteX23" fmla="*/ 8594893 w 9688285"/>
                      <a:gd name="connsiteY23" fmla="*/ 2287678 h 2287678"/>
                      <a:gd name="connsiteX24" fmla="*/ 7805990 w 9688285"/>
                      <a:gd name="connsiteY24" fmla="*/ 2287678 h 2287678"/>
                      <a:gd name="connsiteX25" fmla="*/ 7017086 w 9688285"/>
                      <a:gd name="connsiteY25" fmla="*/ 2287678 h 2287678"/>
                      <a:gd name="connsiteX26" fmla="*/ 6518832 w 9688285"/>
                      <a:gd name="connsiteY26" fmla="*/ 2287678 h 2287678"/>
                      <a:gd name="connsiteX27" fmla="*/ 5729929 w 9688285"/>
                      <a:gd name="connsiteY27" fmla="*/ 2287678 h 2287678"/>
                      <a:gd name="connsiteX28" fmla="*/ 5231674 w 9688285"/>
                      <a:gd name="connsiteY28" fmla="*/ 2287678 h 2287678"/>
                      <a:gd name="connsiteX29" fmla="*/ 4345888 w 9688285"/>
                      <a:gd name="connsiteY29" fmla="*/ 2287678 h 2287678"/>
                      <a:gd name="connsiteX30" fmla="*/ 3460102 w 9688285"/>
                      <a:gd name="connsiteY30" fmla="*/ 2287678 h 2287678"/>
                      <a:gd name="connsiteX31" fmla="*/ 3058730 w 9688285"/>
                      <a:gd name="connsiteY31" fmla="*/ 2287678 h 2287678"/>
                      <a:gd name="connsiteX32" fmla="*/ 2366710 w 9688285"/>
                      <a:gd name="connsiteY32" fmla="*/ 2287678 h 2287678"/>
                      <a:gd name="connsiteX33" fmla="*/ 1577806 w 9688285"/>
                      <a:gd name="connsiteY33" fmla="*/ 2287678 h 2287678"/>
                      <a:gd name="connsiteX34" fmla="*/ 1079552 w 9688285"/>
                      <a:gd name="connsiteY34" fmla="*/ 2287678 h 2287678"/>
                      <a:gd name="connsiteX35" fmla="*/ 0 w 9688285"/>
                      <a:gd name="connsiteY35" fmla="*/ 2287678 h 2287678"/>
                      <a:gd name="connsiteX36" fmla="*/ 0 w 9688285"/>
                      <a:gd name="connsiteY36" fmla="*/ 1784389 h 2287678"/>
                      <a:gd name="connsiteX37" fmla="*/ 0 w 9688285"/>
                      <a:gd name="connsiteY37" fmla="*/ 1235346 h 2287678"/>
                      <a:gd name="connsiteX38" fmla="*/ 0 w 9688285"/>
                      <a:gd name="connsiteY38" fmla="*/ 617673 h 2287678"/>
                      <a:gd name="connsiteX39" fmla="*/ 0 w 9688285"/>
                      <a:gd name="connsiteY39" fmla="*/ 0 h 2287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688285" h="2287678" fill="none" extrusionOk="0">
                        <a:moveTo>
                          <a:pt x="0" y="0"/>
                        </a:moveTo>
                        <a:cubicBezTo>
                          <a:pt x="261794" y="-3362"/>
                          <a:pt x="513225" y="9690"/>
                          <a:pt x="692020" y="0"/>
                        </a:cubicBezTo>
                        <a:cubicBezTo>
                          <a:pt x="870815" y="-9690"/>
                          <a:pt x="1039100" y="19574"/>
                          <a:pt x="1190275" y="0"/>
                        </a:cubicBezTo>
                        <a:cubicBezTo>
                          <a:pt x="1341450" y="-19574"/>
                          <a:pt x="1414082" y="-7746"/>
                          <a:pt x="1591647" y="0"/>
                        </a:cubicBezTo>
                        <a:cubicBezTo>
                          <a:pt x="1769212" y="7746"/>
                          <a:pt x="1867924" y="-19074"/>
                          <a:pt x="1993019" y="0"/>
                        </a:cubicBezTo>
                        <a:cubicBezTo>
                          <a:pt x="2118114" y="19074"/>
                          <a:pt x="2335201" y="27147"/>
                          <a:pt x="2588156" y="0"/>
                        </a:cubicBezTo>
                        <a:cubicBezTo>
                          <a:pt x="2841111" y="-27147"/>
                          <a:pt x="2799665" y="14866"/>
                          <a:pt x="2989528" y="0"/>
                        </a:cubicBezTo>
                        <a:cubicBezTo>
                          <a:pt x="3179391" y="-14866"/>
                          <a:pt x="3547454" y="33693"/>
                          <a:pt x="3778431" y="0"/>
                        </a:cubicBezTo>
                        <a:cubicBezTo>
                          <a:pt x="4009408" y="-33693"/>
                          <a:pt x="4242261" y="1320"/>
                          <a:pt x="4470452" y="0"/>
                        </a:cubicBezTo>
                        <a:cubicBezTo>
                          <a:pt x="4698643" y="-1320"/>
                          <a:pt x="5142169" y="8242"/>
                          <a:pt x="5356238" y="0"/>
                        </a:cubicBezTo>
                        <a:cubicBezTo>
                          <a:pt x="5570307" y="-8242"/>
                          <a:pt x="5856806" y="-19904"/>
                          <a:pt x="6048258" y="0"/>
                        </a:cubicBezTo>
                        <a:cubicBezTo>
                          <a:pt x="6239710" y="19904"/>
                          <a:pt x="6431827" y="3645"/>
                          <a:pt x="6546513" y="0"/>
                        </a:cubicBezTo>
                        <a:cubicBezTo>
                          <a:pt x="6661200" y="-3645"/>
                          <a:pt x="6812865" y="-18829"/>
                          <a:pt x="7044767" y="0"/>
                        </a:cubicBezTo>
                        <a:cubicBezTo>
                          <a:pt x="7276669" y="18829"/>
                          <a:pt x="7309569" y="-279"/>
                          <a:pt x="7446139" y="0"/>
                        </a:cubicBezTo>
                        <a:cubicBezTo>
                          <a:pt x="7582709" y="279"/>
                          <a:pt x="7720466" y="2687"/>
                          <a:pt x="7847511" y="0"/>
                        </a:cubicBezTo>
                        <a:cubicBezTo>
                          <a:pt x="7974556" y="-2687"/>
                          <a:pt x="8208886" y="29704"/>
                          <a:pt x="8539531" y="0"/>
                        </a:cubicBezTo>
                        <a:cubicBezTo>
                          <a:pt x="8870176" y="-29704"/>
                          <a:pt x="8814908" y="15800"/>
                          <a:pt x="8940903" y="0"/>
                        </a:cubicBezTo>
                        <a:cubicBezTo>
                          <a:pt x="9066898" y="-15800"/>
                          <a:pt x="9530142" y="-17978"/>
                          <a:pt x="9688285" y="0"/>
                        </a:cubicBezTo>
                        <a:cubicBezTo>
                          <a:pt x="9681592" y="229127"/>
                          <a:pt x="9694328" y="306725"/>
                          <a:pt x="9688285" y="571920"/>
                        </a:cubicBezTo>
                        <a:cubicBezTo>
                          <a:pt x="9682242" y="837115"/>
                          <a:pt x="9700075" y="889868"/>
                          <a:pt x="9688285" y="1120962"/>
                        </a:cubicBezTo>
                        <a:cubicBezTo>
                          <a:pt x="9676495" y="1352056"/>
                          <a:pt x="9716330" y="1578471"/>
                          <a:pt x="9688285" y="1738635"/>
                        </a:cubicBezTo>
                        <a:cubicBezTo>
                          <a:pt x="9660240" y="1898799"/>
                          <a:pt x="9706754" y="2167006"/>
                          <a:pt x="9688285" y="2287678"/>
                        </a:cubicBezTo>
                        <a:cubicBezTo>
                          <a:pt x="9547174" y="2301959"/>
                          <a:pt x="9427969" y="2278471"/>
                          <a:pt x="9286913" y="2287678"/>
                        </a:cubicBezTo>
                        <a:cubicBezTo>
                          <a:pt x="9145857" y="2296885"/>
                          <a:pt x="8739724" y="2268718"/>
                          <a:pt x="8594893" y="2287678"/>
                        </a:cubicBezTo>
                        <a:cubicBezTo>
                          <a:pt x="8450062" y="2306638"/>
                          <a:pt x="8114501" y="2312968"/>
                          <a:pt x="7805990" y="2287678"/>
                        </a:cubicBezTo>
                        <a:cubicBezTo>
                          <a:pt x="7497479" y="2262388"/>
                          <a:pt x="7367398" y="2282315"/>
                          <a:pt x="7017086" y="2287678"/>
                        </a:cubicBezTo>
                        <a:cubicBezTo>
                          <a:pt x="6666774" y="2293041"/>
                          <a:pt x="6632519" y="2274458"/>
                          <a:pt x="6518832" y="2287678"/>
                        </a:cubicBezTo>
                        <a:cubicBezTo>
                          <a:pt x="6405145" y="2300898"/>
                          <a:pt x="6018120" y="2309708"/>
                          <a:pt x="5729929" y="2287678"/>
                        </a:cubicBezTo>
                        <a:cubicBezTo>
                          <a:pt x="5441738" y="2265648"/>
                          <a:pt x="5473847" y="2294045"/>
                          <a:pt x="5231674" y="2287678"/>
                        </a:cubicBezTo>
                        <a:cubicBezTo>
                          <a:pt x="4989501" y="2281311"/>
                          <a:pt x="4603296" y="2304179"/>
                          <a:pt x="4345888" y="2287678"/>
                        </a:cubicBezTo>
                        <a:cubicBezTo>
                          <a:pt x="4088480" y="2271177"/>
                          <a:pt x="3812779" y="2324792"/>
                          <a:pt x="3460102" y="2287678"/>
                        </a:cubicBezTo>
                        <a:cubicBezTo>
                          <a:pt x="3107425" y="2250564"/>
                          <a:pt x="3212757" y="2272564"/>
                          <a:pt x="3058730" y="2287678"/>
                        </a:cubicBezTo>
                        <a:cubicBezTo>
                          <a:pt x="2904703" y="2302792"/>
                          <a:pt x="2596076" y="2316723"/>
                          <a:pt x="2366710" y="2287678"/>
                        </a:cubicBezTo>
                        <a:cubicBezTo>
                          <a:pt x="2137344" y="2258633"/>
                          <a:pt x="1891643" y="2248755"/>
                          <a:pt x="1577806" y="2287678"/>
                        </a:cubicBezTo>
                        <a:cubicBezTo>
                          <a:pt x="1263969" y="2326601"/>
                          <a:pt x="1299168" y="2289174"/>
                          <a:pt x="1079552" y="2287678"/>
                        </a:cubicBezTo>
                        <a:cubicBezTo>
                          <a:pt x="859936" y="2286182"/>
                          <a:pt x="412774" y="2323559"/>
                          <a:pt x="0" y="2287678"/>
                        </a:cubicBezTo>
                        <a:cubicBezTo>
                          <a:pt x="-16907" y="2182270"/>
                          <a:pt x="-365" y="1995417"/>
                          <a:pt x="0" y="1784389"/>
                        </a:cubicBezTo>
                        <a:cubicBezTo>
                          <a:pt x="365" y="1573361"/>
                          <a:pt x="6275" y="1503771"/>
                          <a:pt x="0" y="1235346"/>
                        </a:cubicBezTo>
                        <a:cubicBezTo>
                          <a:pt x="-6275" y="966921"/>
                          <a:pt x="-13628" y="764169"/>
                          <a:pt x="0" y="617673"/>
                        </a:cubicBezTo>
                        <a:cubicBezTo>
                          <a:pt x="13628" y="471177"/>
                          <a:pt x="-20520" y="247551"/>
                          <a:pt x="0" y="0"/>
                        </a:cubicBezTo>
                        <a:close/>
                      </a:path>
                      <a:path w="9688285" h="2287678" stroke="0" extrusionOk="0">
                        <a:moveTo>
                          <a:pt x="0" y="0"/>
                        </a:moveTo>
                        <a:cubicBezTo>
                          <a:pt x="304923" y="-13564"/>
                          <a:pt x="542236" y="14538"/>
                          <a:pt x="885786" y="0"/>
                        </a:cubicBezTo>
                        <a:cubicBezTo>
                          <a:pt x="1229336" y="-14538"/>
                          <a:pt x="1160779" y="18726"/>
                          <a:pt x="1384041" y="0"/>
                        </a:cubicBezTo>
                        <a:cubicBezTo>
                          <a:pt x="1607303" y="-18726"/>
                          <a:pt x="1612409" y="3821"/>
                          <a:pt x="1785413" y="0"/>
                        </a:cubicBezTo>
                        <a:cubicBezTo>
                          <a:pt x="1958417" y="-3821"/>
                          <a:pt x="2364926" y="23516"/>
                          <a:pt x="2574316" y="0"/>
                        </a:cubicBezTo>
                        <a:cubicBezTo>
                          <a:pt x="2783706" y="-23516"/>
                          <a:pt x="2861378" y="19260"/>
                          <a:pt x="2975688" y="0"/>
                        </a:cubicBezTo>
                        <a:cubicBezTo>
                          <a:pt x="3089998" y="-19260"/>
                          <a:pt x="3332344" y="-15625"/>
                          <a:pt x="3570825" y="0"/>
                        </a:cubicBezTo>
                        <a:cubicBezTo>
                          <a:pt x="3809306" y="15625"/>
                          <a:pt x="3783641" y="-3643"/>
                          <a:pt x="3972197" y="0"/>
                        </a:cubicBezTo>
                        <a:cubicBezTo>
                          <a:pt x="4160753" y="3643"/>
                          <a:pt x="4431309" y="-31873"/>
                          <a:pt x="4761100" y="0"/>
                        </a:cubicBezTo>
                        <a:cubicBezTo>
                          <a:pt x="5090891" y="31873"/>
                          <a:pt x="5231934" y="-24830"/>
                          <a:pt x="5453120" y="0"/>
                        </a:cubicBezTo>
                        <a:cubicBezTo>
                          <a:pt x="5674306" y="24830"/>
                          <a:pt x="6111737" y="-18143"/>
                          <a:pt x="6338906" y="0"/>
                        </a:cubicBezTo>
                        <a:cubicBezTo>
                          <a:pt x="6566075" y="18143"/>
                          <a:pt x="6860060" y="-1190"/>
                          <a:pt x="7030927" y="0"/>
                        </a:cubicBezTo>
                        <a:cubicBezTo>
                          <a:pt x="7201794" y="1190"/>
                          <a:pt x="7498791" y="-14672"/>
                          <a:pt x="7916713" y="0"/>
                        </a:cubicBezTo>
                        <a:cubicBezTo>
                          <a:pt x="8334635" y="14672"/>
                          <a:pt x="8351375" y="12145"/>
                          <a:pt x="8608733" y="0"/>
                        </a:cubicBezTo>
                        <a:cubicBezTo>
                          <a:pt x="8866091" y="-12145"/>
                          <a:pt x="9356589" y="-9218"/>
                          <a:pt x="9688285" y="0"/>
                        </a:cubicBezTo>
                        <a:cubicBezTo>
                          <a:pt x="9691440" y="109773"/>
                          <a:pt x="9675639" y="268966"/>
                          <a:pt x="9688285" y="503289"/>
                        </a:cubicBezTo>
                        <a:cubicBezTo>
                          <a:pt x="9700931" y="737612"/>
                          <a:pt x="9707461" y="804861"/>
                          <a:pt x="9688285" y="1006578"/>
                        </a:cubicBezTo>
                        <a:cubicBezTo>
                          <a:pt x="9669109" y="1208295"/>
                          <a:pt x="9661273" y="1405110"/>
                          <a:pt x="9688285" y="1624251"/>
                        </a:cubicBezTo>
                        <a:cubicBezTo>
                          <a:pt x="9715297" y="1843392"/>
                          <a:pt x="9711752" y="2028989"/>
                          <a:pt x="9688285" y="2287678"/>
                        </a:cubicBezTo>
                        <a:cubicBezTo>
                          <a:pt x="9459593" y="2323302"/>
                          <a:pt x="9093915" y="2297058"/>
                          <a:pt x="8802499" y="2287678"/>
                        </a:cubicBezTo>
                        <a:cubicBezTo>
                          <a:pt x="8511083" y="2278298"/>
                          <a:pt x="8505606" y="2283493"/>
                          <a:pt x="8401127" y="2287678"/>
                        </a:cubicBezTo>
                        <a:cubicBezTo>
                          <a:pt x="8296648" y="2291863"/>
                          <a:pt x="8045047" y="2304462"/>
                          <a:pt x="7902872" y="2287678"/>
                        </a:cubicBezTo>
                        <a:cubicBezTo>
                          <a:pt x="7760697" y="2270894"/>
                          <a:pt x="7298750" y="2252428"/>
                          <a:pt x="7017086" y="2287678"/>
                        </a:cubicBezTo>
                        <a:cubicBezTo>
                          <a:pt x="6735422" y="2322928"/>
                          <a:pt x="6667098" y="2285996"/>
                          <a:pt x="6518832" y="2287678"/>
                        </a:cubicBezTo>
                        <a:cubicBezTo>
                          <a:pt x="6370566" y="2289360"/>
                          <a:pt x="5940631" y="2258643"/>
                          <a:pt x="5729929" y="2287678"/>
                        </a:cubicBezTo>
                        <a:cubicBezTo>
                          <a:pt x="5519227" y="2316713"/>
                          <a:pt x="5238107" y="2267793"/>
                          <a:pt x="4941025" y="2287678"/>
                        </a:cubicBezTo>
                        <a:cubicBezTo>
                          <a:pt x="4643943" y="2307563"/>
                          <a:pt x="4471450" y="2301925"/>
                          <a:pt x="4345888" y="2287678"/>
                        </a:cubicBezTo>
                        <a:cubicBezTo>
                          <a:pt x="4220326" y="2273431"/>
                          <a:pt x="3997848" y="2269863"/>
                          <a:pt x="3653867" y="2287678"/>
                        </a:cubicBezTo>
                        <a:cubicBezTo>
                          <a:pt x="3309886" y="2305493"/>
                          <a:pt x="3304269" y="2285397"/>
                          <a:pt x="3155613" y="2287678"/>
                        </a:cubicBezTo>
                        <a:cubicBezTo>
                          <a:pt x="3006957" y="2289959"/>
                          <a:pt x="2705690" y="2264155"/>
                          <a:pt x="2366710" y="2287678"/>
                        </a:cubicBezTo>
                        <a:cubicBezTo>
                          <a:pt x="2027730" y="2311201"/>
                          <a:pt x="2116537" y="2293406"/>
                          <a:pt x="1868455" y="2287678"/>
                        </a:cubicBezTo>
                        <a:cubicBezTo>
                          <a:pt x="1620373" y="2281950"/>
                          <a:pt x="1659890" y="2278979"/>
                          <a:pt x="1467083" y="2287678"/>
                        </a:cubicBezTo>
                        <a:cubicBezTo>
                          <a:pt x="1274276" y="2296377"/>
                          <a:pt x="1064059" y="2264373"/>
                          <a:pt x="775063" y="2287678"/>
                        </a:cubicBezTo>
                        <a:cubicBezTo>
                          <a:pt x="486067" y="2310983"/>
                          <a:pt x="156084" y="2293369"/>
                          <a:pt x="0" y="2287678"/>
                        </a:cubicBezTo>
                        <a:cubicBezTo>
                          <a:pt x="-19436" y="2013822"/>
                          <a:pt x="13245" y="1905078"/>
                          <a:pt x="0" y="1738635"/>
                        </a:cubicBezTo>
                        <a:cubicBezTo>
                          <a:pt x="-13245" y="1572192"/>
                          <a:pt x="-19364" y="1347781"/>
                          <a:pt x="0" y="1235346"/>
                        </a:cubicBezTo>
                        <a:cubicBezTo>
                          <a:pt x="19364" y="1122911"/>
                          <a:pt x="27783" y="872762"/>
                          <a:pt x="0" y="617673"/>
                        </a:cubicBezTo>
                        <a:cubicBezTo>
                          <a:pt x="-27783" y="362584"/>
                          <a:pt x="23129" y="2383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Final Step: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Turn on two cryo-coolers for payload.</a:t>
            </a:r>
          </a:p>
          <a:p>
            <a:pPr lvl="1">
              <a:lnSpc>
                <a:spcPct val="130000"/>
              </a:lnSpc>
            </a:pPr>
            <a:r>
              <a:rPr lang="en-US" altLang="ja-JP" sz="2800" dirty="0">
                <a:cs typeface="Calibri" panose="020F0502020204030204" pitchFamily="34" charset="0"/>
              </a:rPr>
              <a:t>It will take </a:t>
            </a:r>
            <a:r>
              <a:rPr lang="en-US" altLang="ja-JP" sz="2800" b="1" u="sng" dirty="0">
                <a:solidFill>
                  <a:srgbClr val="C00000"/>
                </a:solidFill>
                <a:cs typeface="Calibri" panose="020F0502020204030204" pitchFamily="34" charset="0"/>
              </a:rPr>
              <a:t>10</a:t>
            </a:r>
            <a:r>
              <a:rPr lang="en-US" altLang="ja-JP" sz="2800" b="1" u="sng" dirty="0">
                <a:solidFill>
                  <a:srgbClr val="C00000"/>
                </a:solidFill>
              </a:rPr>
              <a:t> days</a:t>
            </a:r>
            <a:r>
              <a:rPr lang="en-US" altLang="ja-JP" sz="2800" b="1" dirty="0">
                <a:solidFill>
                  <a:srgbClr val="C00000"/>
                </a:solidFill>
              </a:rPr>
              <a:t> </a:t>
            </a:r>
            <a:r>
              <a:rPr lang="en-US" altLang="ja-JP" sz="2800" dirty="0"/>
              <a:t>after switched on the coolers to reach steady state condition of mirror temperature</a:t>
            </a:r>
            <a:r>
              <a:rPr lang="en-US" altLang="ja-JP" sz="2800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55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18</a:t>
            </a:fld>
            <a:endParaRPr kumimoji="0" lang="en-US" altLang="ja-JP" sz="1200" dirty="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3" y="1630176"/>
            <a:ext cx="9335534" cy="4952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90015211">
                  <a:custGeom>
                    <a:avLst/>
                    <a:gdLst>
                      <a:gd name="connsiteX0" fmla="*/ 0 w 9335534"/>
                      <a:gd name="connsiteY0" fmla="*/ 0 h 4952766"/>
                      <a:gd name="connsiteX1" fmla="*/ 666824 w 9335534"/>
                      <a:gd name="connsiteY1" fmla="*/ 0 h 4952766"/>
                      <a:gd name="connsiteX2" fmla="*/ 1333648 w 9335534"/>
                      <a:gd name="connsiteY2" fmla="*/ 0 h 4952766"/>
                      <a:gd name="connsiteX3" fmla="*/ 1813761 w 9335534"/>
                      <a:gd name="connsiteY3" fmla="*/ 0 h 4952766"/>
                      <a:gd name="connsiteX4" fmla="*/ 2573940 w 9335534"/>
                      <a:gd name="connsiteY4" fmla="*/ 0 h 4952766"/>
                      <a:gd name="connsiteX5" fmla="*/ 3240764 w 9335534"/>
                      <a:gd name="connsiteY5" fmla="*/ 0 h 4952766"/>
                      <a:gd name="connsiteX6" fmla="*/ 4000943 w 9335534"/>
                      <a:gd name="connsiteY6" fmla="*/ 0 h 4952766"/>
                      <a:gd name="connsiteX7" fmla="*/ 4761122 w 9335534"/>
                      <a:gd name="connsiteY7" fmla="*/ 0 h 4952766"/>
                      <a:gd name="connsiteX8" fmla="*/ 5334591 w 9335534"/>
                      <a:gd name="connsiteY8" fmla="*/ 0 h 4952766"/>
                      <a:gd name="connsiteX9" fmla="*/ 6188125 w 9335534"/>
                      <a:gd name="connsiteY9" fmla="*/ 0 h 4952766"/>
                      <a:gd name="connsiteX10" fmla="*/ 6574883 w 9335534"/>
                      <a:gd name="connsiteY10" fmla="*/ 0 h 4952766"/>
                      <a:gd name="connsiteX11" fmla="*/ 7148352 w 9335534"/>
                      <a:gd name="connsiteY11" fmla="*/ 0 h 4952766"/>
                      <a:gd name="connsiteX12" fmla="*/ 7535110 w 9335534"/>
                      <a:gd name="connsiteY12" fmla="*/ 0 h 4952766"/>
                      <a:gd name="connsiteX13" fmla="*/ 8388644 w 9335534"/>
                      <a:gd name="connsiteY13" fmla="*/ 0 h 4952766"/>
                      <a:gd name="connsiteX14" fmla="*/ 9335534 w 9335534"/>
                      <a:gd name="connsiteY14" fmla="*/ 0 h 4952766"/>
                      <a:gd name="connsiteX15" fmla="*/ 9335534 w 9335534"/>
                      <a:gd name="connsiteY15" fmla="*/ 718151 h 4952766"/>
                      <a:gd name="connsiteX16" fmla="*/ 9335534 w 9335534"/>
                      <a:gd name="connsiteY16" fmla="*/ 1386774 h 4952766"/>
                      <a:gd name="connsiteX17" fmla="*/ 9335534 w 9335534"/>
                      <a:gd name="connsiteY17" fmla="*/ 1956343 h 4952766"/>
                      <a:gd name="connsiteX18" fmla="*/ 9335534 w 9335534"/>
                      <a:gd name="connsiteY18" fmla="*/ 2624966 h 4952766"/>
                      <a:gd name="connsiteX19" fmla="*/ 9335534 w 9335534"/>
                      <a:gd name="connsiteY19" fmla="*/ 3095479 h 4952766"/>
                      <a:gd name="connsiteX20" fmla="*/ 9335534 w 9335534"/>
                      <a:gd name="connsiteY20" fmla="*/ 3764102 h 4952766"/>
                      <a:gd name="connsiteX21" fmla="*/ 9335534 w 9335534"/>
                      <a:gd name="connsiteY21" fmla="*/ 4952766 h 4952766"/>
                      <a:gd name="connsiteX22" fmla="*/ 8948776 w 9335534"/>
                      <a:gd name="connsiteY22" fmla="*/ 4952766 h 4952766"/>
                      <a:gd name="connsiteX23" fmla="*/ 8375308 w 9335534"/>
                      <a:gd name="connsiteY23" fmla="*/ 4952766 h 4952766"/>
                      <a:gd name="connsiteX24" fmla="*/ 7988550 w 9335534"/>
                      <a:gd name="connsiteY24" fmla="*/ 4952766 h 4952766"/>
                      <a:gd name="connsiteX25" fmla="*/ 7601792 w 9335534"/>
                      <a:gd name="connsiteY25" fmla="*/ 4952766 h 4952766"/>
                      <a:gd name="connsiteX26" fmla="*/ 7215034 w 9335534"/>
                      <a:gd name="connsiteY26" fmla="*/ 4952766 h 4952766"/>
                      <a:gd name="connsiteX27" fmla="*/ 6828276 w 9335534"/>
                      <a:gd name="connsiteY27" fmla="*/ 4952766 h 4952766"/>
                      <a:gd name="connsiteX28" fmla="*/ 6254808 w 9335534"/>
                      <a:gd name="connsiteY28" fmla="*/ 4952766 h 4952766"/>
                      <a:gd name="connsiteX29" fmla="*/ 5401273 w 9335534"/>
                      <a:gd name="connsiteY29" fmla="*/ 4952766 h 4952766"/>
                      <a:gd name="connsiteX30" fmla="*/ 4547739 w 9335534"/>
                      <a:gd name="connsiteY30" fmla="*/ 4952766 h 4952766"/>
                      <a:gd name="connsiteX31" fmla="*/ 3787560 w 9335534"/>
                      <a:gd name="connsiteY31" fmla="*/ 4952766 h 4952766"/>
                      <a:gd name="connsiteX32" fmla="*/ 3307446 w 9335534"/>
                      <a:gd name="connsiteY32" fmla="*/ 4952766 h 4952766"/>
                      <a:gd name="connsiteX33" fmla="*/ 2640622 w 9335534"/>
                      <a:gd name="connsiteY33" fmla="*/ 4952766 h 4952766"/>
                      <a:gd name="connsiteX34" fmla="*/ 2067154 w 9335534"/>
                      <a:gd name="connsiteY34" fmla="*/ 4952766 h 4952766"/>
                      <a:gd name="connsiteX35" fmla="*/ 1587041 w 9335534"/>
                      <a:gd name="connsiteY35" fmla="*/ 4952766 h 4952766"/>
                      <a:gd name="connsiteX36" fmla="*/ 1200283 w 9335534"/>
                      <a:gd name="connsiteY36" fmla="*/ 4952766 h 4952766"/>
                      <a:gd name="connsiteX37" fmla="*/ 626814 w 9335534"/>
                      <a:gd name="connsiteY37" fmla="*/ 4952766 h 4952766"/>
                      <a:gd name="connsiteX38" fmla="*/ 0 w 9335534"/>
                      <a:gd name="connsiteY38" fmla="*/ 4952766 h 4952766"/>
                      <a:gd name="connsiteX39" fmla="*/ 0 w 9335534"/>
                      <a:gd name="connsiteY39" fmla="*/ 4234615 h 4952766"/>
                      <a:gd name="connsiteX40" fmla="*/ 0 w 9335534"/>
                      <a:gd name="connsiteY40" fmla="*/ 3565992 h 4952766"/>
                      <a:gd name="connsiteX41" fmla="*/ 0 w 9335534"/>
                      <a:gd name="connsiteY41" fmla="*/ 2847840 h 4952766"/>
                      <a:gd name="connsiteX42" fmla="*/ 0 w 9335534"/>
                      <a:gd name="connsiteY42" fmla="*/ 2278272 h 4952766"/>
                      <a:gd name="connsiteX43" fmla="*/ 0 w 9335534"/>
                      <a:gd name="connsiteY43" fmla="*/ 1708704 h 4952766"/>
                      <a:gd name="connsiteX44" fmla="*/ 0 w 9335534"/>
                      <a:gd name="connsiteY44" fmla="*/ 1188664 h 4952766"/>
                      <a:gd name="connsiteX45" fmla="*/ 0 w 9335534"/>
                      <a:gd name="connsiteY45" fmla="*/ 668623 h 4952766"/>
                      <a:gd name="connsiteX46" fmla="*/ 0 w 9335534"/>
                      <a:gd name="connsiteY46" fmla="*/ 0 h 495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335534" h="4952766" fill="none" extrusionOk="0">
                        <a:moveTo>
                          <a:pt x="0" y="0"/>
                        </a:moveTo>
                        <a:cubicBezTo>
                          <a:pt x="171672" y="-12853"/>
                          <a:pt x="506677" y="-24277"/>
                          <a:pt x="666824" y="0"/>
                        </a:cubicBezTo>
                        <a:cubicBezTo>
                          <a:pt x="826971" y="24277"/>
                          <a:pt x="1031599" y="21068"/>
                          <a:pt x="1333648" y="0"/>
                        </a:cubicBezTo>
                        <a:cubicBezTo>
                          <a:pt x="1635697" y="-21068"/>
                          <a:pt x="1625477" y="7435"/>
                          <a:pt x="1813761" y="0"/>
                        </a:cubicBezTo>
                        <a:cubicBezTo>
                          <a:pt x="2002045" y="-7435"/>
                          <a:pt x="2319536" y="-15594"/>
                          <a:pt x="2573940" y="0"/>
                        </a:cubicBezTo>
                        <a:cubicBezTo>
                          <a:pt x="2828344" y="15594"/>
                          <a:pt x="3062863" y="-6534"/>
                          <a:pt x="3240764" y="0"/>
                        </a:cubicBezTo>
                        <a:cubicBezTo>
                          <a:pt x="3418665" y="6534"/>
                          <a:pt x="3754117" y="-1539"/>
                          <a:pt x="4000943" y="0"/>
                        </a:cubicBezTo>
                        <a:cubicBezTo>
                          <a:pt x="4247769" y="1539"/>
                          <a:pt x="4418717" y="23825"/>
                          <a:pt x="4761122" y="0"/>
                        </a:cubicBezTo>
                        <a:cubicBezTo>
                          <a:pt x="5103527" y="-23825"/>
                          <a:pt x="5052576" y="8398"/>
                          <a:pt x="5334591" y="0"/>
                        </a:cubicBezTo>
                        <a:cubicBezTo>
                          <a:pt x="5616606" y="-8398"/>
                          <a:pt x="5935756" y="-6127"/>
                          <a:pt x="6188125" y="0"/>
                        </a:cubicBezTo>
                        <a:cubicBezTo>
                          <a:pt x="6440494" y="6127"/>
                          <a:pt x="6414497" y="-17761"/>
                          <a:pt x="6574883" y="0"/>
                        </a:cubicBezTo>
                        <a:cubicBezTo>
                          <a:pt x="6735269" y="17761"/>
                          <a:pt x="6995346" y="-4781"/>
                          <a:pt x="7148352" y="0"/>
                        </a:cubicBezTo>
                        <a:cubicBezTo>
                          <a:pt x="7301358" y="4781"/>
                          <a:pt x="7396667" y="4340"/>
                          <a:pt x="7535110" y="0"/>
                        </a:cubicBezTo>
                        <a:cubicBezTo>
                          <a:pt x="7673553" y="-4340"/>
                          <a:pt x="8180587" y="39179"/>
                          <a:pt x="8388644" y="0"/>
                        </a:cubicBezTo>
                        <a:cubicBezTo>
                          <a:pt x="8596701" y="-39179"/>
                          <a:pt x="9138313" y="206"/>
                          <a:pt x="9335534" y="0"/>
                        </a:cubicBezTo>
                        <a:cubicBezTo>
                          <a:pt x="9319508" y="305144"/>
                          <a:pt x="9352573" y="372653"/>
                          <a:pt x="9335534" y="718151"/>
                        </a:cubicBezTo>
                        <a:cubicBezTo>
                          <a:pt x="9318495" y="1063649"/>
                          <a:pt x="9319165" y="1054743"/>
                          <a:pt x="9335534" y="1386774"/>
                        </a:cubicBezTo>
                        <a:cubicBezTo>
                          <a:pt x="9351903" y="1718805"/>
                          <a:pt x="9314795" y="1785443"/>
                          <a:pt x="9335534" y="1956343"/>
                        </a:cubicBezTo>
                        <a:cubicBezTo>
                          <a:pt x="9356273" y="2127243"/>
                          <a:pt x="9307906" y="2442856"/>
                          <a:pt x="9335534" y="2624966"/>
                        </a:cubicBezTo>
                        <a:cubicBezTo>
                          <a:pt x="9363162" y="2807076"/>
                          <a:pt x="9324344" y="2906519"/>
                          <a:pt x="9335534" y="3095479"/>
                        </a:cubicBezTo>
                        <a:cubicBezTo>
                          <a:pt x="9346724" y="3284439"/>
                          <a:pt x="9326215" y="3558704"/>
                          <a:pt x="9335534" y="3764102"/>
                        </a:cubicBezTo>
                        <a:cubicBezTo>
                          <a:pt x="9344853" y="3969500"/>
                          <a:pt x="9291467" y="4705038"/>
                          <a:pt x="9335534" y="4952766"/>
                        </a:cubicBezTo>
                        <a:cubicBezTo>
                          <a:pt x="9233007" y="4963082"/>
                          <a:pt x="9076161" y="4956187"/>
                          <a:pt x="8948776" y="4952766"/>
                        </a:cubicBezTo>
                        <a:cubicBezTo>
                          <a:pt x="8821391" y="4949345"/>
                          <a:pt x="8644508" y="4946121"/>
                          <a:pt x="8375308" y="4952766"/>
                        </a:cubicBezTo>
                        <a:cubicBezTo>
                          <a:pt x="8106108" y="4959411"/>
                          <a:pt x="8147549" y="4965258"/>
                          <a:pt x="7988550" y="4952766"/>
                        </a:cubicBezTo>
                        <a:cubicBezTo>
                          <a:pt x="7829551" y="4940274"/>
                          <a:pt x="7688525" y="4950109"/>
                          <a:pt x="7601792" y="4952766"/>
                        </a:cubicBezTo>
                        <a:cubicBezTo>
                          <a:pt x="7515059" y="4955423"/>
                          <a:pt x="7382919" y="4955346"/>
                          <a:pt x="7215034" y="4952766"/>
                        </a:cubicBezTo>
                        <a:cubicBezTo>
                          <a:pt x="7047149" y="4950186"/>
                          <a:pt x="6943301" y="4952957"/>
                          <a:pt x="6828276" y="4952766"/>
                        </a:cubicBezTo>
                        <a:cubicBezTo>
                          <a:pt x="6713251" y="4952575"/>
                          <a:pt x="6470652" y="4929686"/>
                          <a:pt x="6254808" y="4952766"/>
                        </a:cubicBezTo>
                        <a:cubicBezTo>
                          <a:pt x="6038964" y="4975846"/>
                          <a:pt x="5660529" y="4914379"/>
                          <a:pt x="5401273" y="4952766"/>
                        </a:cubicBezTo>
                        <a:cubicBezTo>
                          <a:pt x="5142018" y="4991153"/>
                          <a:pt x="4938715" y="4912426"/>
                          <a:pt x="4547739" y="4952766"/>
                        </a:cubicBezTo>
                        <a:cubicBezTo>
                          <a:pt x="4156763" y="4993106"/>
                          <a:pt x="4159645" y="4948163"/>
                          <a:pt x="3787560" y="4952766"/>
                        </a:cubicBezTo>
                        <a:cubicBezTo>
                          <a:pt x="3415475" y="4957369"/>
                          <a:pt x="3424466" y="4933498"/>
                          <a:pt x="3307446" y="4952766"/>
                        </a:cubicBezTo>
                        <a:cubicBezTo>
                          <a:pt x="3190426" y="4972034"/>
                          <a:pt x="2973019" y="4942967"/>
                          <a:pt x="2640622" y="4952766"/>
                        </a:cubicBezTo>
                        <a:cubicBezTo>
                          <a:pt x="2308225" y="4962565"/>
                          <a:pt x="2261773" y="4927968"/>
                          <a:pt x="2067154" y="4952766"/>
                        </a:cubicBezTo>
                        <a:cubicBezTo>
                          <a:pt x="1872535" y="4977564"/>
                          <a:pt x="1685761" y="4962646"/>
                          <a:pt x="1587041" y="4952766"/>
                        </a:cubicBezTo>
                        <a:cubicBezTo>
                          <a:pt x="1488321" y="4942886"/>
                          <a:pt x="1363899" y="4967095"/>
                          <a:pt x="1200283" y="4952766"/>
                        </a:cubicBezTo>
                        <a:cubicBezTo>
                          <a:pt x="1036667" y="4938437"/>
                          <a:pt x="751405" y="4967028"/>
                          <a:pt x="626814" y="4952766"/>
                        </a:cubicBezTo>
                        <a:cubicBezTo>
                          <a:pt x="502223" y="4938504"/>
                          <a:pt x="129167" y="4926854"/>
                          <a:pt x="0" y="4952766"/>
                        </a:cubicBezTo>
                        <a:cubicBezTo>
                          <a:pt x="-30595" y="4597312"/>
                          <a:pt x="-34817" y="4444931"/>
                          <a:pt x="0" y="4234615"/>
                        </a:cubicBezTo>
                        <a:cubicBezTo>
                          <a:pt x="34817" y="4024299"/>
                          <a:pt x="32900" y="3879159"/>
                          <a:pt x="0" y="3565992"/>
                        </a:cubicBezTo>
                        <a:cubicBezTo>
                          <a:pt x="-32900" y="3252825"/>
                          <a:pt x="10302" y="3154958"/>
                          <a:pt x="0" y="2847840"/>
                        </a:cubicBezTo>
                        <a:cubicBezTo>
                          <a:pt x="-10302" y="2540722"/>
                          <a:pt x="-14092" y="2463492"/>
                          <a:pt x="0" y="2278272"/>
                        </a:cubicBezTo>
                        <a:cubicBezTo>
                          <a:pt x="14092" y="2093052"/>
                          <a:pt x="-27053" y="1965491"/>
                          <a:pt x="0" y="1708704"/>
                        </a:cubicBezTo>
                        <a:cubicBezTo>
                          <a:pt x="27053" y="1451917"/>
                          <a:pt x="-4386" y="1390423"/>
                          <a:pt x="0" y="1188664"/>
                        </a:cubicBezTo>
                        <a:cubicBezTo>
                          <a:pt x="4386" y="986905"/>
                          <a:pt x="17782" y="794607"/>
                          <a:pt x="0" y="668623"/>
                        </a:cubicBezTo>
                        <a:cubicBezTo>
                          <a:pt x="-17782" y="542639"/>
                          <a:pt x="20099" y="290413"/>
                          <a:pt x="0" y="0"/>
                        </a:cubicBezTo>
                        <a:close/>
                      </a:path>
                      <a:path w="9335534" h="4952766" stroke="0" extrusionOk="0">
                        <a:moveTo>
                          <a:pt x="0" y="0"/>
                        </a:moveTo>
                        <a:cubicBezTo>
                          <a:pt x="95264" y="15437"/>
                          <a:pt x="267193" y="-6816"/>
                          <a:pt x="386758" y="0"/>
                        </a:cubicBezTo>
                        <a:cubicBezTo>
                          <a:pt x="506323" y="6816"/>
                          <a:pt x="654709" y="2273"/>
                          <a:pt x="773516" y="0"/>
                        </a:cubicBezTo>
                        <a:cubicBezTo>
                          <a:pt x="892323" y="-2273"/>
                          <a:pt x="1285184" y="15220"/>
                          <a:pt x="1440340" y="0"/>
                        </a:cubicBezTo>
                        <a:cubicBezTo>
                          <a:pt x="1595496" y="-15220"/>
                          <a:pt x="2011660" y="-36985"/>
                          <a:pt x="2293874" y="0"/>
                        </a:cubicBezTo>
                        <a:cubicBezTo>
                          <a:pt x="2576088" y="36985"/>
                          <a:pt x="2591565" y="23653"/>
                          <a:pt x="2773987" y="0"/>
                        </a:cubicBezTo>
                        <a:cubicBezTo>
                          <a:pt x="2956409" y="-23653"/>
                          <a:pt x="3140947" y="1573"/>
                          <a:pt x="3347456" y="0"/>
                        </a:cubicBezTo>
                        <a:cubicBezTo>
                          <a:pt x="3553965" y="-1573"/>
                          <a:pt x="3852461" y="-14984"/>
                          <a:pt x="4014280" y="0"/>
                        </a:cubicBezTo>
                        <a:cubicBezTo>
                          <a:pt x="4176099" y="14984"/>
                          <a:pt x="4369475" y="-2834"/>
                          <a:pt x="4587748" y="0"/>
                        </a:cubicBezTo>
                        <a:cubicBezTo>
                          <a:pt x="4806021" y="2834"/>
                          <a:pt x="5103829" y="16441"/>
                          <a:pt x="5254572" y="0"/>
                        </a:cubicBezTo>
                        <a:cubicBezTo>
                          <a:pt x="5405315" y="-16441"/>
                          <a:pt x="5602186" y="17203"/>
                          <a:pt x="5734685" y="0"/>
                        </a:cubicBezTo>
                        <a:cubicBezTo>
                          <a:pt x="5867184" y="-17203"/>
                          <a:pt x="6142695" y="-4191"/>
                          <a:pt x="6308154" y="0"/>
                        </a:cubicBezTo>
                        <a:cubicBezTo>
                          <a:pt x="6473613" y="4191"/>
                          <a:pt x="6949966" y="-29215"/>
                          <a:pt x="7161688" y="0"/>
                        </a:cubicBezTo>
                        <a:cubicBezTo>
                          <a:pt x="7373410" y="29215"/>
                          <a:pt x="7373452" y="-13285"/>
                          <a:pt x="7548446" y="0"/>
                        </a:cubicBezTo>
                        <a:cubicBezTo>
                          <a:pt x="7723440" y="13285"/>
                          <a:pt x="7939619" y="19036"/>
                          <a:pt x="8121915" y="0"/>
                        </a:cubicBezTo>
                        <a:cubicBezTo>
                          <a:pt x="8304211" y="-19036"/>
                          <a:pt x="9029813" y="49926"/>
                          <a:pt x="9335534" y="0"/>
                        </a:cubicBezTo>
                        <a:cubicBezTo>
                          <a:pt x="9349889" y="190641"/>
                          <a:pt x="9339659" y="346430"/>
                          <a:pt x="9335534" y="470513"/>
                        </a:cubicBezTo>
                        <a:cubicBezTo>
                          <a:pt x="9331409" y="594596"/>
                          <a:pt x="9307524" y="895178"/>
                          <a:pt x="9335534" y="1040081"/>
                        </a:cubicBezTo>
                        <a:cubicBezTo>
                          <a:pt x="9363544" y="1184984"/>
                          <a:pt x="9335257" y="1434894"/>
                          <a:pt x="9335534" y="1708704"/>
                        </a:cubicBezTo>
                        <a:cubicBezTo>
                          <a:pt x="9335811" y="1982514"/>
                          <a:pt x="9333873" y="1956379"/>
                          <a:pt x="9335534" y="2179217"/>
                        </a:cubicBezTo>
                        <a:cubicBezTo>
                          <a:pt x="9337195" y="2402055"/>
                          <a:pt x="9330674" y="2537295"/>
                          <a:pt x="9335534" y="2699257"/>
                        </a:cubicBezTo>
                        <a:cubicBezTo>
                          <a:pt x="9340394" y="2861219"/>
                          <a:pt x="9355233" y="3092402"/>
                          <a:pt x="9335534" y="3318353"/>
                        </a:cubicBezTo>
                        <a:cubicBezTo>
                          <a:pt x="9315835" y="3544304"/>
                          <a:pt x="9338213" y="3560055"/>
                          <a:pt x="9335534" y="3788866"/>
                        </a:cubicBezTo>
                        <a:cubicBezTo>
                          <a:pt x="9332855" y="4017677"/>
                          <a:pt x="9318013" y="4150409"/>
                          <a:pt x="9335534" y="4358434"/>
                        </a:cubicBezTo>
                        <a:cubicBezTo>
                          <a:pt x="9353055" y="4566459"/>
                          <a:pt x="9357336" y="4715664"/>
                          <a:pt x="9335534" y="4952766"/>
                        </a:cubicBezTo>
                        <a:cubicBezTo>
                          <a:pt x="9247152" y="4945812"/>
                          <a:pt x="9047220" y="4940674"/>
                          <a:pt x="8948776" y="4952766"/>
                        </a:cubicBezTo>
                        <a:cubicBezTo>
                          <a:pt x="8850332" y="4964858"/>
                          <a:pt x="8443494" y="4936774"/>
                          <a:pt x="8281952" y="4952766"/>
                        </a:cubicBezTo>
                        <a:cubicBezTo>
                          <a:pt x="8120410" y="4968758"/>
                          <a:pt x="7631833" y="4949816"/>
                          <a:pt x="7428418" y="4952766"/>
                        </a:cubicBezTo>
                        <a:cubicBezTo>
                          <a:pt x="7225003" y="4955716"/>
                          <a:pt x="6969939" y="4936225"/>
                          <a:pt x="6854949" y="4952766"/>
                        </a:cubicBezTo>
                        <a:cubicBezTo>
                          <a:pt x="6739959" y="4969307"/>
                          <a:pt x="6474526" y="4961375"/>
                          <a:pt x="6281481" y="4952766"/>
                        </a:cubicBezTo>
                        <a:cubicBezTo>
                          <a:pt x="6088436" y="4944157"/>
                          <a:pt x="5788042" y="4966995"/>
                          <a:pt x="5614657" y="4952766"/>
                        </a:cubicBezTo>
                        <a:cubicBezTo>
                          <a:pt x="5441272" y="4938537"/>
                          <a:pt x="5294166" y="4936517"/>
                          <a:pt x="5041188" y="4952766"/>
                        </a:cubicBezTo>
                        <a:cubicBezTo>
                          <a:pt x="4788210" y="4969015"/>
                          <a:pt x="4729252" y="4950031"/>
                          <a:pt x="4561075" y="4952766"/>
                        </a:cubicBezTo>
                        <a:cubicBezTo>
                          <a:pt x="4392898" y="4955501"/>
                          <a:pt x="4114028" y="4969511"/>
                          <a:pt x="3894251" y="4952766"/>
                        </a:cubicBezTo>
                        <a:cubicBezTo>
                          <a:pt x="3674474" y="4936021"/>
                          <a:pt x="3632993" y="4951694"/>
                          <a:pt x="3507493" y="4952766"/>
                        </a:cubicBezTo>
                        <a:cubicBezTo>
                          <a:pt x="3381993" y="4953838"/>
                          <a:pt x="2900025" y="4917859"/>
                          <a:pt x="2653959" y="4952766"/>
                        </a:cubicBezTo>
                        <a:cubicBezTo>
                          <a:pt x="2407893" y="4987673"/>
                          <a:pt x="2263659" y="4943896"/>
                          <a:pt x="1987135" y="4952766"/>
                        </a:cubicBezTo>
                        <a:cubicBezTo>
                          <a:pt x="1710611" y="4961636"/>
                          <a:pt x="1642692" y="4953549"/>
                          <a:pt x="1413667" y="4952766"/>
                        </a:cubicBezTo>
                        <a:cubicBezTo>
                          <a:pt x="1184642" y="4951983"/>
                          <a:pt x="818371" y="4959905"/>
                          <a:pt x="653487" y="4952766"/>
                        </a:cubicBezTo>
                        <a:cubicBezTo>
                          <a:pt x="488603" y="4945627"/>
                          <a:pt x="252291" y="4966486"/>
                          <a:pt x="0" y="4952766"/>
                        </a:cubicBezTo>
                        <a:cubicBezTo>
                          <a:pt x="25927" y="4732675"/>
                          <a:pt x="12171" y="4647754"/>
                          <a:pt x="0" y="4383198"/>
                        </a:cubicBezTo>
                        <a:cubicBezTo>
                          <a:pt x="-12171" y="4118642"/>
                          <a:pt x="-3170" y="3965755"/>
                          <a:pt x="0" y="3665047"/>
                        </a:cubicBezTo>
                        <a:cubicBezTo>
                          <a:pt x="3170" y="3364339"/>
                          <a:pt x="-19063" y="3217162"/>
                          <a:pt x="0" y="3045951"/>
                        </a:cubicBezTo>
                        <a:cubicBezTo>
                          <a:pt x="19063" y="2874740"/>
                          <a:pt x="32943" y="2496892"/>
                          <a:pt x="0" y="2327800"/>
                        </a:cubicBezTo>
                        <a:cubicBezTo>
                          <a:pt x="-32943" y="2158708"/>
                          <a:pt x="21964" y="2035485"/>
                          <a:pt x="0" y="1857287"/>
                        </a:cubicBezTo>
                        <a:cubicBezTo>
                          <a:pt x="-21964" y="1679089"/>
                          <a:pt x="11299" y="1589188"/>
                          <a:pt x="0" y="1337247"/>
                        </a:cubicBezTo>
                        <a:cubicBezTo>
                          <a:pt x="-11299" y="1085306"/>
                          <a:pt x="-20565" y="937942"/>
                          <a:pt x="0" y="817206"/>
                        </a:cubicBezTo>
                        <a:cubicBezTo>
                          <a:pt x="20565" y="696470"/>
                          <a:pt x="39952" y="381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of the defrosting experiment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Example of frosted view ports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Cooling </a:t>
            </a: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 examined to avoid frosting</a:t>
            </a:r>
            <a:endParaRPr lang="en-US" altLang="ja-JP" sz="28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ヒラギノ丸ゴ Pro W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Result of cooling characteristics of the cryostat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Performance defrost heaters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Residual gas measurement during the cooling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Summary of experiment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3FDBD9-6C23-5049-B23D-438B944AAC9E}"/>
              </a:ext>
            </a:extLst>
          </p:cNvPr>
          <p:cNvSpPr txBox="1">
            <a:spLocks noChangeArrowheads="1"/>
          </p:cNvSpPr>
          <p:nvPr/>
        </p:nvSpPr>
        <p:spPr>
          <a:xfrm>
            <a:off x="734566" y="404551"/>
            <a:ext cx="8436867" cy="701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68386600">
                  <a:custGeom>
                    <a:avLst/>
                    <a:gdLst>
                      <a:gd name="connsiteX0" fmla="*/ 0 w 8436867"/>
                      <a:gd name="connsiteY0" fmla="*/ 0 h 701556"/>
                      <a:gd name="connsiteX1" fmla="*/ 817727 w 8436867"/>
                      <a:gd name="connsiteY1" fmla="*/ 0 h 701556"/>
                      <a:gd name="connsiteX2" fmla="*/ 1466717 w 8436867"/>
                      <a:gd name="connsiteY2" fmla="*/ 0 h 701556"/>
                      <a:gd name="connsiteX3" fmla="*/ 1862601 w 8436867"/>
                      <a:gd name="connsiteY3" fmla="*/ 0 h 701556"/>
                      <a:gd name="connsiteX4" fmla="*/ 2680328 w 8436867"/>
                      <a:gd name="connsiteY4" fmla="*/ 0 h 701556"/>
                      <a:gd name="connsiteX5" fmla="*/ 3498055 w 8436867"/>
                      <a:gd name="connsiteY5" fmla="*/ 0 h 701556"/>
                      <a:gd name="connsiteX6" fmla="*/ 4147045 w 8436867"/>
                      <a:gd name="connsiteY6" fmla="*/ 0 h 701556"/>
                      <a:gd name="connsiteX7" fmla="*/ 4627297 w 8436867"/>
                      <a:gd name="connsiteY7" fmla="*/ 0 h 701556"/>
                      <a:gd name="connsiteX8" fmla="*/ 5360655 w 8436867"/>
                      <a:gd name="connsiteY8" fmla="*/ 0 h 701556"/>
                      <a:gd name="connsiteX9" fmla="*/ 6009645 w 8436867"/>
                      <a:gd name="connsiteY9" fmla="*/ 0 h 701556"/>
                      <a:gd name="connsiteX10" fmla="*/ 6574266 w 8436867"/>
                      <a:gd name="connsiteY10" fmla="*/ 0 h 701556"/>
                      <a:gd name="connsiteX11" fmla="*/ 7138887 w 8436867"/>
                      <a:gd name="connsiteY11" fmla="*/ 0 h 701556"/>
                      <a:gd name="connsiteX12" fmla="*/ 7534771 w 8436867"/>
                      <a:gd name="connsiteY12" fmla="*/ 0 h 701556"/>
                      <a:gd name="connsiteX13" fmla="*/ 8436867 w 8436867"/>
                      <a:gd name="connsiteY13" fmla="*/ 0 h 701556"/>
                      <a:gd name="connsiteX14" fmla="*/ 8436867 w 8436867"/>
                      <a:gd name="connsiteY14" fmla="*/ 357794 h 701556"/>
                      <a:gd name="connsiteX15" fmla="*/ 8436867 w 8436867"/>
                      <a:gd name="connsiteY15" fmla="*/ 701556 h 701556"/>
                      <a:gd name="connsiteX16" fmla="*/ 7872246 w 8436867"/>
                      <a:gd name="connsiteY16" fmla="*/ 701556 h 701556"/>
                      <a:gd name="connsiteX17" fmla="*/ 7223256 w 8436867"/>
                      <a:gd name="connsiteY17" fmla="*/ 701556 h 701556"/>
                      <a:gd name="connsiteX18" fmla="*/ 6489898 w 8436867"/>
                      <a:gd name="connsiteY18" fmla="*/ 701556 h 701556"/>
                      <a:gd name="connsiteX19" fmla="*/ 5840908 w 8436867"/>
                      <a:gd name="connsiteY19" fmla="*/ 701556 h 701556"/>
                      <a:gd name="connsiteX20" fmla="*/ 5276287 w 8436867"/>
                      <a:gd name="connsiteY20" fmla="*/ 701556 h 701556"/>
                      <a:gd name="connsiteX21" fmla="*/ 4542928 w 8436867"/>
                      <a:gd name="connsiteY21" fmla="*/ 701556 h 701556"/>
                      <a:gd name="connsiteX22" fmla="*/ 3809570 w 8436867"/>
                      <a:gd name="connsiteY22" fmla="*/ 701556 h 701556"/>
                      <a:gd name="connsiteX23" fmla="*/ 3413686 w 8436867"/>
                      <a:gd name="connsiteY23" fmla="*/ 701556 h 701556"/>
                      <a:gd name="connsiteX24" fmla="*/ 2764696 w 8436867"/>
                      <a:gd name="connsiteY24" fmla="*/ 701556 h 701556"/>
                      <a:gd name="connsiteX25" fmla="*/ 2115707 w 8436867"/>
                      <a:gd name="connsiteY25" fmla="*/ 701556 h 701556"/>
                      <a:gd name="connsiteX26" fmla="*/ 1297980 w 8436867"/>
                      <a:gd name="connsiteY26" fmla="*/ 701556 h 701556"/>
                      <a:gd name="connsiteX27" fmla="*/ 0 w 8436867"/>
                      <a:gd name="connsiteY27" fmla="*/ 701556 h 701556"/>
                      <a:gd name="connsiteX28" fmla="*/ 0 w 8436867"/>
                      <a:gd name="connsiteY28" fmla="*/ 371825 h 701556"/>
                      <a:gd name="connsiteX29" fmla="*/ 0 w 8436867"/>
                      <a:gd name="connsiteY29" fmla="*/ 0 h 70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36867" h="701556" fill="none" extrusionOk="0">
                        <a:moveTo>
                          <a:pt x="0" y="0"/>
                        </a:moveTo>
                        <a:cubicBezTo>
                          <a:pt x="276765" y="33210"/>
                          <a:pt x="595346" y="11896"/>
                          <a:pt x="817727" y="0"/>
                        </a:cubicBezTo>
                        <a:cubicBezTo>
                          <a:pt x="1040108" y="-11896"/>
                          <a:pt x="1174975" y="8699"/>
                          <a:pt x="1466717" y="0"/>
                        </a:cubicBezTo>
                        <a:cubicBezTo>
                          <a:pt x="1758459" y="-8699"/>
                          <a:pt x="1721926" y="13770"/>
                          <a:pt x="1862601" y="0"/>
                        </a:cubicBezTo>
                        <a:cubicBezTo>
                          <a:pt x="2003276" y="-13770"/>
                          <a:pt x="2401668" y="-27293"/>
                          <a:pt x="2680328" y="0"/>
                        </a:cubicBezTo>
                        <a:cubicBezTo>
                          <a:pt x="2958988" y="27293"/>
                          <a:pt x="3115335" y="-21961"/>
                          <a:pt x="3498055" y="0"/>
                        </a:cubicBezTo>
                        <a:cubicBezTo>
                          <a:pt x="3880775" y="21961"/>
                          <a:pt x="3930720" y="-21848"/>
                          <a:pt x="4147045" y="0"/>
                        </a:cubicBezTo>
                        <a:cubicBezTo>
                          <a:pt x="4363370" y="21848"/>
                          <a:pt x="4401476" y="20812"/>
                          <a:pt x="4627297" y="0"/>
                        </a:cubicBezTo>
                        <a:cubicBezTo>
                          <a:pt x="4853118" y="-20812"/>
                          <a:pt x="5022211" y="6144"/>
                          <a:pt x="5360655" y="0"/>
                        </a:cubicBezTo>
                        <a:cubicBezTo>
                          <a:pt x="5699099" y="-6144"/>
                          <a:pt x="5782703" y="9841"/>
                          <a:pt x="6009645" y="0"/>
                        </a:cubicBezTo>
                        <a:cubicBezTo>
                          <a:pt x="6236587" y="-9841"/>
                          <a:pt x="6345358" y="-7198"/>
                          <a:pt x="6574266" y="0"/>
                        </a:cubicBezTo>
                        <a:cubicBezTo>
                          <a:pt x="6803174" y="7198"/>
                          <a:pt x="6919372" y="11252"/>
                          <a:pt x="7138887" y="0"/>
                        </a:cubicBezTo>
                        <a:cubicBezTo>
                          <a:pt x="7358402" y="-11252"/>
                          <a:pt x="7420008" y="-13000"/>
                          <a:pt x="7534771" y="0"/>
                        </a:cubicBezTo>
                        <a:cubicBezTo>
                          <a:pt x="7649534" y="13000"/>
                          <a:pt x="8140251" y="18466"/>
                          <a:pt x="8436867" y="0"/>
                        </a:cubicBezTo>
                        <a:cubicBezTo>
                          <a:pt x="8430191" y="93558"/>
                          <a:pt x="8428701" y="272604"/>
                          <a:pt x="8436867" y="357794"/>
                        </a:cubicBezTo>
                        <a:cubicBezTo>
                          <a:pt x="8445033" y="442984"/>
                          <a:pt x="8439893" y="578440"/>
                          <a:pt x="8436867" y="701556"/>
                        </a:cubicBezTo>
                        <a:cubicBezTo>
                          <a:pt x="8302084" y="676883"/>
                          <a:pt x="8043907" y="702406"/>
                          <a:pt x="7872246" y="701556"/>
                        </a:cubicBezTo>
                        <a:cubicBezTo>
                          <a:pt x="7700585" y="700706"/>
                          <a:pt x="7386529" y="671044"/>
                          <a:pt x="7223256" y="701556"/>
                        </a:cubicBezTo>
                        <a:cubicBezTo>
                          <a:pt x="7059983" y="732069"/>
                          <a:pt x="6705843" y="695139"/>
                          <a:pt x="6489898" y="701556"/>
                        </a:cubicBezTo>
                        <a:cubicBezTo>
                          <a:pt x="6273953" y="707973"/>
                          <a:pt x="6047140" y="716099"/>
                          <a:pt x="5840908" y="701556"/>
                        </a:cubicBezTo>
                        <a:cubicBezTo>
                          <a:pt x="5634676" y="687014"/>
                          <a:pt x="5484340" y="729129"/>
                          <a:pt x="5276287" y="701556"/>
                        </a:cubicBezTo>
                        <a:cubicBezTo>
                          <a:pt x="5068234" y="673983"/>
                          <a:pt x="4702782" y="714533"/>
                          <a:pt x="4542928" y="701556"/>
                        </a:cubicBezTo>
                        <a:cubicBezTo>
                          <a:pt x="4383074" y="688579"/>
                          <a:pt x="4141204" y="702948"/>
                          <a:pt x="3809570" y="701556"/>
                        </a:cubicBezTo>
                        <a:cubicBezTo>
                          <a:pt x="3477936" y="700164"/>
                          <a:pt x="3600698" y="683068"/>
                          <a:pt x="3413686" y="701556"/>
                        </a:cubicBezTo>
                        <a:cubicBezTo>
                          <a:pt x="3226674" y="720044"/>
                          <a:pt x="3054183" y="670095"/>
                          <a:pt x="2764696" y="701556"/>
                        </a:cubicBezTo>
                        <a:cubicBezTo>
                          <a:pt x="2475209" y="733018"/>
                          <a:pt x="2434310" y="687382"/>
                          <a:pt x="2115707" y="701556"/>
                        </a:cubicBezTo>
                        <a:cubicBezTo>
                          <a:pt x="1797104" y="715730"/>
                          <a:pt x="1650062" y="738410"/>
                          <a:pt x="1297980" y="701556"/>
                        </a:cubicBezTo>
                        <a:cubicBezTo>
                          <a:pt x="945898" y="664702"/>
                          <a:pt x="624984" y="708750"/>
                          <a:pt x="0" y="701556"/>
                        </a:cubicBezTo>
                        <a:cubicBezTo>
                          <a:pt x="-10920" y="560456"/>
                          <a:pt x="6911" y="533554"/>
                          <a:pt x="0" y="371825"/>
                        </a:cubicBezTo>
                        <a:cubicBezTo>
                          <a:pt x="-6911" y="210096"/>
                          <a:pt x="-1612" y="160118"/>
                          <a:pt x="0" y="0"/>
                        </a:cubicBezTo>
                        <a:close/>
                      </a:path>
                      <a:path w="8436867" h="701556" stroke="0" extrusionOk="0">
                        <a:moveTo>
                          <a:pt x="0" y="0"/>
                        </a:moveTo>
                        <a:cubicBezTo>
                          <a:pt x="169277" y="-10571"/>
                          <a:pt x="444738" y="4084"/>
                          <a:pt x="648990" y="0"/>
                        </a:cubicBezTo>
                        <a:cubicBezTo>
                          <a:pt x="853242" y="-4084"/>
                          <a:pt x="1015942" y="-20417"/>
                          <a:pt x="1129242" y="0"/>
                        </a:cubicBezTo>
                        <a:cubicBezTo>
                          <a:pt x="1242542" y="20417"/>
                          <a:pt x="1719829" y="-16806"/>
                          <a:pt x="1946969" y="0"/>
                        </a:cubicBezTo>
                        <a:cubicBezTo>
                          <a:pt x="2174109" y="16806"/>
                          <a:pt x="2461685" y="-20412"/>
                          <a:pt x="2764696" y="0"/>
                        </a:cubicBezTo>
                        <a:cubicBezTo>
                          <a:pt x="3067707" y="20412"/>
                          <a:pt x="3203795" y="10397"/>
                          <a:pt x="3329318" y="0"/>
                        </a:cubicBezTo>
                        <a:cubicBezTo>
                          <a:pt x="3454841" y="-10397"/>
                          <a:pt x="3661746" y="26440"/>
                          <a:pt x="3978307" y="0"/>
                        </a:cubicBezTo>
                        <a:cubicBezTo>
                          <a:pt x="4294868" y="-26440"/>
                          <a:pt x="4371601" y="-13758"/>
                          <a:pt x="4711666" y="0"/>
                        </a:cubicBezTo>
                        <a:cubicBezTo>
                          <a:pt x="5051731" y="13758"/>
                          <a:pt x="5173868" y="-15206"/>
                          <a:pt x="5445024" y="0"/>
                        </a:cubicBezTo>
                        <a:cubicBezTo>
                          <a:pt x="5716180" y="15206"/>
                          <a:pt x="5839335" y="28004"/>
                          <a:pt x="6009645" y="0"/>
                        </a:cubicBezTo>
                        <a:cubicBezTo>
                          <a:pt x="6179955" y="-28004"/>
                          <a:pt x="6422614" y="-135"/>
                          <a:pt x="6658635" y="0"/>
                        </a:cubicBezTo>
                        <a:cubicBezTo>
                          <a:pt x="6894656" y="135"/>
                          <a:pt x="7028361" y="6315"/>
                          <a:pt x="7223256" y="0"/>
                        </a:cubicBezTo>
                        <a:cubicBezTo>
                          <a:pt x="7418151" y="-6315"/>
                          <a:pt x="8145042" y="-40346"/>
                          <a:pt x="8436867" y="0"/>
                        </a:cubicBezTo>
                        <a:cubicBezTo>
                          <a:pt x="8441145" y="83522"/>
                          <a:pt x="8431558" y="216481"/>
                          <a:pt x="8436867" y="336747"/>
                        </a:cubicBezTo>
                        <a:cubicBezTo>
                          <a:pt x="8442176" y="457013"/>
                          <a:pt x="8419721" y="579925"/>
                          <a:pt x="8436867" y="701556"/>
                        </a:cubicBezTo>
                        <a:cubicBezTo>
                          <a:pt x="8251337" y="718021"/>
                          <a:pt x="8201755" y="719737"/>
                          <a:pt x="8040983" y="701556"/>
                        </a:cubicBezTo>
                        <a:cubicBezTo>
                          <a:pt x="7880211" y="683375"/>
                          <a:pt x="7612936" y="720039"/>
                          <a:pt x="7391993" y="701556"/>
                        </a:cubicBezTo>
                        <a:cubicBezTo>
                          <a:pt x="7171050" y="683074"/>
                          <a:pt x="7090478" y="689382"/>
                          <a:pt x="6911741" y="701556"/>
                        </a:cubicBezTo>
                        <a:cubicBezTo>
                          <a:pt x="6733004" y="713730"/>
                          <a:pt x="6554107" y="733633"/>
                          <a:pt x="6262751" y="701556"/>
                        </a:cubicBezTo>
                        <a:cubicBezTo>
                          <a:pt x="5971395" y="669480"/>
                          <a:pt x="6058605" y="685915"/>
                          <a:pt x="5866868" y="701556"/>
                        </a:cubicBezTo>
                        <a:cubicBezTo>
                          <a:pt x="5675131" y="717197"/>
                          <a:pt x="5307107" y="715921"/>
                          <a:pt x="5049140" y="701556"/>
                        </a:cubicBezTo>
                        <a:cubicBezTo>
                          <a:pt x="4791173" y="687191"/>
                          <a:pt x="4754401" y="692973"/>
                          <a:pt x="4484519" y="701556"/>
                        </a:cubicBezTo>
                        <a:cubicBezTo>
                          <a:pt x="4214637" y="710139"/>
                          <a:pt x="4126429" y="714529"/>
                          <a:pt x="3835530" y="701556"/>
                        </a:cubicBezTo>
                        <a:cubicBezTo>
                          <a:pt x="3544631" y="688583"/>
                          <a:pt x="3273027" y="696273"/>
                          <a:pt x="3102171" y="701556"/>
                        </a:cubicBezTo>
                        <a:cubicBezTo>
                          <a:pt x="2931315" y="706839"/>
                          <a:pt x="2605825" y="733681"/>
                          <a:pt x="2453181" y="701556"/>
                        </a:cubicBezTo>
                        <a:cubicBezTo>
                          <a:pt x="2300537" y="669432"/>
                          <a:pt x="1937263" y="674127"/>
                          <a:pt x="1719823" y="701556"/>
                        </a:cubicBezTo>
                        <a:cubicBezTo>
                          <a:pt x="1502383" y="728985"/>
                          <a:pt x="1273416" y="716138"/>
                          <a:pt x="902096" y="701556"/>
                        </a:cubicBezTo>
                        <a:cubicBezTo>
                          <a:pt x="530776" y="686974"/>
                          <a:pt x="294596" y="677214"/>
                          <a:pt x="0" y="701556"/>
                        </a:cubicBezTo>
                        <a:cubicBezTo>
                          <a:pt x="-14425" y="553455"/>
                          <a:pt x="11127" y="439178"/>
                          <a:pt x="0" y="350778"/>
                        </a:cubicBezTo>
                        <a:cubicBezTo>
                          <a:pt x="-11127" y="262378"/>
                          <a:pt x="1578" y="866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i="1" dirty="0">
                <a:latin typeface="+mn-lt"/>
                <a:ea typeface="MS PGothic" charset="0"/>
                <a:cs typeface="MS PGothic" charset="0"/>
              </a:rPr>
              <a:t>Defrosting experiment using KAGRA cryostat</a:t>
            </a:r>
          </a:p>
        </p:txBody>
      </p:sp>
    </p:spTree>
    <p:extLst>
      <p:ext uri="{BB962C8B-B14F-4D97-AF65-F5344CB8AC3E}">
        <p14:creationId xmlns:p14="http://schemas.microsoft.com/office/powerpoint/2010/main" val="77662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CBD985-C3A9-1E4F-A869-B764A21A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88"/>
            <a:ext cx="9906000" cy="6257811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379E904-557C-1148-85A8-60D3BEDD8245}"/>
              </a:ext>
            </a:extLst>
          </p:cNvPr>
          <p:cNvGrpSpPr/>
          <p:nvPr/>
        </p:nvGrpSpPr>
        <p:grpSpPr>
          <a:xfrm>
            <a:off x="1490141" y="1889505"/>
            <a:ext cx="3958125" cy="584775"/>
            <a:chOff x="1355270" y="1925972"/>
            <a:chExt cx="3958125" cy="584775"/>
          </a:xfrm>
        </p:grpSpPr>
        <p:sp>
          <p:nvSpPr>
            <p:cNvPr id="7" name="ストライプ矢印 6">
              <a:extLst>
                <a:ext uri="{FF2B5EF4-FFF2-40B4-BE49-F238E27FC236}">
                  <a16:creationId xmlns:a16="http://schemas.microsoft.com/office/drawing/2014/main" id="{BD9C9E7B-AB1E-1E48-AD89-433D37D7B7A1}"/>
                </a:ext>
              </a:extLst>
            </p:cNvPr>
            <p:cNvSpPr/>
            <p:nvPr/>
          </p:nvSpPr>
          <p:spPr>
            <a:xfrm rot="10448780">
              <a:off x="1355270" y="2169926"/>
              <a:ext cx="421144" cy="267364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F66E6FF-CFF8-8B4D-9595-989A12906005}"/>
                </a:ext>
              </a:extLst>
            </p:cNvPr>
            <p:cNvSpPr txBox="1"/>
            <p:nvPr/>
          </p:nvSpPr>
          <p:spPr>
            <a:xfrm>
              <a:off x="1653964" y="1925972"/>
              <a:ext cx="3659431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Two turbo molecule pumps “ON”,</a:t>
              </a:r>
            </a:p>
            <a:p>
              <a:r>
                <a:rPr lang="en-US" sz="1600" dirty="0"/>
                <a:t>when P &lt; 10 Pa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C717B2-B56C-8146-BC30-0A3897E502FE}"/>
              </a:ext>
            </a:extLst>
          </p:cNvPr>
          <p:cNvSpPr txBox="1"/>
          <p:nvPr/>
        </p:nvSpPr>
        <p:spPr>
          <a:xfrm>
            <a:off x="230083" y="192897"/>
            <a:ext cx="23963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One root pump “ON”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A51B73-F25B-B34A-AD39-4E0742CE9C12}"/>
              </a:ext>
            </a:extLst>
          </p:cNvPr>
          <p:cNvSpPr txBox="1"/>
          <p:nvPr/>
        </p:nvSpPr>
        <p:spPr>
          <a:xfrm>
            <a:off x="3039008" y="6026924"/>
            <a:ext cx="599356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Temperature dependence of internal pressure</a:t>
            </a:r>
            <a:endParaRPr lang="en-US" sz="2400" u="sng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20DDC2F1-C469-E84E-851D-0F83E10865B4}"/>
              </a:ext>
            </a:extLst>
          </p:cNvPr>
          <p:cNvGrpSpPr/>
          <p:nvPr/>
        </p:nvGrpSpPr>
        <p:grpSpPr>
          <a:xfrm>
            <a:off x="1251273" y="772145"/>
            <a:ext cx="7705175" cy="3611542"/>
            <a:chOff x="1265609" y="850328"/>
            <a:chExt cx="7705175" cy="3611542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1BDEC0D-2109-6F4A-9348-035B8EA7D045}"/>
                </a:ext>
              </a:extLst>
            </p:cNvPr>
            <p:cNvGrpSpPr/>
            <p:nvPr/>
          </p:nvGrpSpPr>
          <p:grpSpPr>
            <a:xfrm>
              <a:off x="1284489" y="850328"/>
              <a:ext cx="7686295" cy="930819"/>
              <a:chOff x="1284489" y="850328"/>
              <a:chExt cx="7686295" cy="930819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E29BDE6-07DB-DA4B-844F-F400529951CA}"/>
                  </a:ext>
                </a:extLst>
              </p:cNvPr>
              <p:cNvSpPr/>
              <p:nvPr/>
            </p:nvSpPr>
            <p:spPr>
              <a:xfrm>
                <a:off x="1284489" y="850328"/>
                <a:ext cx="7686295" cy="915733"/>
              </a:xfrm>
              <a:prstGeom prst="rect">
                <a:avLst/>
              </a:prstGeom>
              <a:solidFill>
                <a:schemeClr val="accent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タイトル 1">
                <a:extLst>
                  <a:ext uri="{FF2B5EF4-FFF2-40B4-BE49-F238E27FC236}">
                    <a16:creationId xmlns:a16="http://schemas.microsoft.com/office/drawing/2014/main" id="{7685A171-C6F4-F54E-8983-0379017893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6365" y="1200415"/>
                <a:ext cx="1415149" cy="5413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3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en-US" altLang="ja-JP" sz="2800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&gt; 140 K </a:t>
                </a:r>
                <a:endParaRPr lang="ja-JP" altLang="en-US" sz="2800">
                  <a:solidFill>
                    <a:srgbClr val="00206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  <p:sp>
            <p:nvSpPr>
              <p:cNvPr id="25" name="上矢印 24">
                <a:extLst>
                  <a:ext uri="{FF2B5EF4-FFF2-40B4-BE49-F238E27FC236}">
                    <a16:creationId xmlns:a16="http://schemas.microsoft.com/office/drawing/2014/main" id="{2C55670C-713D-994F-B669-C3C688F89FC7}"/>
                  </a:ext>
                </a:extLst>
              </p:cNvPr>
              <p:cNvSpPr/>
              <p:nvPr/>
            </p:nvSpPr>
            <p:spPr>
              <a:xfrm rot="10800000">
                <a:off x="1587603" y="1502410"/>
                <a:ext cx="304131" cy="278737"/>
              </a:xfrm>
              <a:prstGeom prst="up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上下矢印 59">
              <a:extLst>
                <a:ext uri="{FF2B5EF4-FFF2-40B4-BE49-F238E27FC236}">
                  <a16:creationId xmlns:a16="http://schemas.microsoft.com/office/drawing/2014/main" id="{B5AFAF86-279B-B845-8129-A17C957E29D6}"/>
                </a:ext>
              </a:extLst>
            </p:cNvPr>
            <p:cNvSpPr/>
            <p:nvPr/>
          </p:nvSpPr>
          <p:spPr>
            <a:xfrm>
              <a:off x="2707600" y="4055737"/>
              <a:ext cx="266596" cy="40613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ストライプ矢印 15">
              <a:extLst>
                <a:ext uri="{FF2B5EF4-FFF2-40B4-BE49-F238E27FC236}">
                  <a16:creationId xmlns:a16="http://schemas.microsoft.com/office/drawing/2014/main" id="{95FCACCE-C2BF-F14D-9C7E-E6489F9F500A}"/>
                </a:ext>
              </a:extLst>
            </p:cNvPr>
            <p:cNvSpPr/>
            <p:nvPr/>
          </p:nvSpPr>
          <p:spPr>
            <a:xfrm rot="8242585">
              <a:off x="3480494" y="3754519"/>
              <a:ext cx="551443" cy="234422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F50D0FF-F8E2-D84F-BA39-5EA5AFA916FA}"/>
                </a:ext>
              </a:extLst>
            </p:cNvPr>
            <p:cNvSpPr txBox="1"/>
            <p:nvPr/>
          </p:nvSpPr>
          <p:spPr>
            <a:xfrm>
              <a:off x="3411514" y="3338902"/>
              <a:ext cx="2640807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Two duct shield cooler “ON”,</a:t>
              </a:r>
            </a:p>
            <a:p>
              <a:r>
                <a:rPr lang="en-US" sz="1600" dirty="0"/>
                <a:t>when P ~10^-4 Pa</a:t>
              </a: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A9095017-AC4C-0148-A68F-396D2F230E32}"/>
                </a:ext>
              </a:extLst>
            </p:cNvPr>
            <p:cNvCxnSpPr>
              <a:cxnSpLocks/>
            </p:cNvCxnSpPr>
            <p:nvPr/>
          </p:nvCxnSpPr>
          <p:spPr>
            <a:xfrm>
              <a:off x="1265609" y="4454864"/>
              <a:ext cx="3814997" cy="7005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36B095E7-589F-DF49-BEA9-52B24CD5C182}"/>
              </a:ext>
            </a:extLst>
          </p:cNvPr>
          <p:cNvGrpSpPr/>
          <p:nvPr/>
        </p:nvGrpSpPr>
        <p:grpSpPr>
          <a:xfrm>
            <a:off x="1239157" y="144848"/>
            <a:ext cx="7780613" cy="4163114"/>
            <a:chOff x="1269525" y="108353"/>
            <a:chExt cx="7780613" cy="416311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2E5D05E-EDE2-634E-AEC9-844C19EAF808}"/>
                </a:ext>
              </a:extLst>
            </p:cNvPr>
            <p:cNvSpPr/>
            <p:nvPr/>
          </p:nvSpPr>
          <p:spPr>
            <a:xfrm>
              <a:off x="1302418" y="1651468"/>
              <a:ext cx="7747720" cy="261999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sp>
          <p:nvSpPr>
            <p:cNvPr id="33" name="タイトル 1">
              <a:extLst>
                <a:ext uri="{FF2B5EF4-FFF2-40B4-BE49-F238E27FC236}">
                  <a16:creationId xmlns:a16="http://schemas.microsoft.com/office/drawing/2014/main" id="{0E6947F5-3C0A-E842-9A9C-A9690DE8EEFA}"/>
                </a:ext>
              </a:extLst>
            </p:cNvPr>
            <p:cNvSpPr txBox="1">
              <a:spLocks/>
            </p:cNvSpPr>
            <p:nvPr/>
          </p:nvSpPr>
          <p:spPr>
            <a:xfrm>
              <a:off x="6252182" y="3292095"/>
              <a:ext cx="1210697" cy="54136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3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ja-JP" sz="2800" dirty="0">
                  <a:solidFill>
                    <a:srgbClr val="00206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&gt; 30 K </a:t>
              </a:r>
              <a:endParaRPr lang="ja-JP" altLang="en-US" sz="2800">
                <a:solidFill>
                  <a:srgbClr val="002060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35" name="上矢印 34">
              <a:extLst>
                <a:ext uri="{FF2B5EF4-FFF2-40B4-BE49-F238E27FC236}">
                  <a16:creationId xmlns:a16="http://schemas.microsoft.com/office/drawing/2014/main" id="{03F11AB4-0C9D-2446-BE08-60CA54577201}"/>
                </a:ext>
              </a:extLst>
            </p:cNvPr>
            <p:cNvSpPr/>
            <p:nvPr/>
          </p:nvSpPr>
          <p:spPr>
            <a:xfrm rot="10800000">
              <a:off x="6772501" y="3824394"/>
              <a:ext cx="304131" cy="423969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A89CFE2-8CFC-6043-A818-0B2849C1E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9525" y="3933516"/>
              <a:ext cx="2273096" cy="3061"/>
            </a:xfrm>
            <a:prstGeom prst="line">
              <a:avLst/>
            </a:prstGeom>
            <a:ln w="19050">
              <a:solidFill>
                <a:srgbClr val="00206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2B51B3A-6CC3-EE4A-9808-0D55FA1EF120}"/>
                </a:ext>
              </a:extLst>
            </p:cNvPr>
            <p:cNvGrpSpPr/>
            <p:nvPr/>
          </p:nvGrpSpPr>
          <p:grpSpPr>
            <a:xfrm>
              <a:off x="5015304" y="108353"/>
              <a:ext cx="4011111" cy="749265"/>
              <a:chOff x="5015304" y="108353"/>
              <a:chExt cx="4011111" cy="749265"/>
            </a:xfrm>
          </p:grpSpPr>
          <p:sp>
            <p:nvSpPr>
              <p:cNvPr id="13" name="ストライプ矢印 12">
                <a:extLst>
                  <a:ext uri="{FF2B5EF4-FFF2-40B4-BE49-F238E27FC236}">
                    <a16:creationId xmlns:a16="http://schemas.microsoft.com/office/drawing/2014/main" id="{1B67AD6D-8F97-2B43-95C7-EFBBE2737792}"/>
                  </a:ext>
                </a:extLst>
              </p:cNvPr>
              <p:cNvSpPr/>
              <p:nvPr/>
            </p:nvSpPr>
            <p:spPr>
              <a:xfrm rot="8242585">
                <a:off x="5015304" y="585718"/>
                <a:ext cx="321948" cy="271900"/>
              </a:xfrm>
              <a:prstGeom prst="stripedRightArrow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EE162B1-5467-7549-8B8A-1D81D603814B}"/>
                  </a:ext>
                </a:extLst>
              </p:cNvPr>
              <p:cNvSpPr txBox="1"/>
              <p:nvPr/>
            </p:nvSpPr>
            <p:spPr>
              <a:xfrm>
                <a:off x="5275628" y="108353"/>
                <a:ext cx="3750787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Two cryostat shield cooler “ON”, T</a:t>
                </a:r>
                <a:r>
                  <a:rPr lang="en-US" sz="1600" baseline="-25000" dirty="0"/>
                  <a:t>duct</a:t>
                </a:r>
                <a:r>
                  <a:rPr lang="en-US" sz="1600" dirty="0"/>
                  <a:t>=150~200 K, </a:t>
                </a:r>
                <a:r>
                  <a:rPr lang="en-US" altLang="ja-JP" sz="1600" dirty="0" err="1"/>
                  <a:t>T</a:t>
                </a:r>
                <a:r>
                  <a:rPr lang="en-US" altLang="ja-JP" sz="1600" baseline="-25000" dirty="0" err="1"/>
                  <a:t>TM</a:t>
                </a:r>
                <a:r>
                  <a:rPr lang="en-US" altLang="ja-JP" sz="1600" baseline="-25000"/>
                  <a:t> </a:t>
                </a:r>
                <a:r>
                  <a:rPr lang="en-US" altLang="ja-JP" sz="1600"/>
                  <a:t>~ 230 K</a:t>
                </a:r>
                <a:endParaRPr lang="en-US" sz="1600"/>
              </a:p>
            </p:txBody>
          </p:sp>
        </p:grp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DF834832-B05B-7D4A-89A6-81784480FA84}"/>
              </a:ext>
            </a:extLst>
          </p:cNvPr>
          <p:cNvGrpSpPr/>
          <p:nvPr/>
        </p:nvGrpSpPr>
        <p:grpSpPr>
          <a:xfrm>
            <a:off x="1281354" y="772145"/>
            <a:ext cx="8983745" cy="4471565"/>
            <a:chOff x="1270152" y="850293"/>
            <a:chExt cx="8983745" cy="4471565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CB2342B-D3EC-F047-BC9D-6971191EA334}"/>
                </a:ext>
              </a:extLst>
            </p:cNvPr>
            <p:cNvSpPr txBox="1"/>
            <p:nvPr/>
          </p:nvSpPr>
          <p:spPr>
            <a:xfrm>
              <a:off x="2247969" y="4780032"/>
              <a:ext cx="2588974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/>
                <a:t>P</a:t>
              </a:r>
              <a:r>
                <a:rPr lang="en-US" sz="2000" baseline="-25000"/>
                <a:t>cryo</a:t>
              </a:r>
              <a:r>
                <a:rPr lang="en-US" sz="2000"/>
                <a:t>= ~5.8 x 10^-6 Pa</a:t>
              </a: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83EC8A09-33CF-B04A-A5C4-506C43323054}"/>
                </a:ext>
              </a:extLst>
            </p:cNvPr>
            <p:cNvGrpSpPr/>
            <p:nvPr/>
          </p:nvGrpSpPr>
          <p:grpSpPr>
            <a:xfrm>
              <a:off x="7736999" y="850293"/>
              <a:ext cx="2516898" cy="4471565"/>
              <a:chOff x="7736999" y="850293"/>
              <a:chExt cx="2516898" cy="4471565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2A128B5E-EFAE-8243-859C-034FCED945BE}"/>
                  </a:ext>
                </a:extLst>
              </p:cNvPr>
              <p:cNvGrpSpPr/>
              <p:nvPr/>
            </p:nvGrpSpPr>
            <p:grpSpPr>
              <a:xfrm>
                <a:off x="7736999" y="850293"/>
                <a:ext cx="2516898" cy="839351"/>
                <a:chOff x="7736999" y="850293"/>
                <a:chExt cx="2516898" cy="839351"/>
              </a:xfrm>
            </p:grpSpPr>
            <p:sp>
              <p:nvSpPr>
                <p:cNvPr id="19" name="ストライプ矢印 18">
                  <a:extLst>
                    <a:ext uri="{FF2B5EF4-FFF2-40B4-BE49-F238E27FC236}">
                      <a16:creationId xmlns:a16="http://schemas.microsoft.com/office/drawing/2014/main" id="{90B3C7B8-DDF8-9A4A-B880-8A131D6531E3}"/>
                    </a:ext>
                  </a:extLst>
                </p:cNvPr>
                <p:cNvSpPr/>
                <p:nvPr/>
              </p:nvSpPr>
              <p:spPr>
                <a:xfrm rot="8242585">
                  <a:off x="7736999" y="1442178"/>
                  <a:ext cx="537560" cy="247466"/>
                </a:xfrm>
                <a:prstGeom prst="stripedRightArrow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6ED15434-283B-2946-86EF-08B0322889EC}"/>
                    </a:ext>
                  </a:extLst>
                </p:cNvPr>
                <p:cNvSpPr txBox="1"/>
                <p:nvPr/>
              </p:nvSpPr>
              <p:spPr>
                <a:xfrm>
                  <a:off x="7853713" y="850293"/>
                  <a:ext cx="2400184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/>
                    <a:t>Two payload cooler “ON”, T</a:t>
                  </a:r>
                  <a:r>
                    <a:rPr lang="en-US" sz="1600" baseline="-25000"/>
                    <a:t>inner</a:t>
                  </a:r>
                  <a:r>
                    <a:rPr lang="en-US" sz="1600"/>
                    <a:t> &lt; 30 K, </a:t>
                  </a:r>
                </a:p>
                <a:p>
                  <a:r>
                    <a:rPr lang="en-US" sz="1600"/>
                    <a:t>T</a:t>
                  </a:r>
                  <a:r>
                    <a:rPr lang="en-US" sz="1600" baseline="-25000"/>
                    <a:t>TM </a:t>
                  </a:r>
                  <a:r>
                    <a:rPr lang="en-US" sz="1600"/>
                    <a:t>&gt; 150 K</a:t>
                  </a:r>
                </a:p>
              </p:txBody>
            </p:sp>
          </p:grp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682CB34-EB73-FD43-BAC3-ABC2947370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48332" y="1755205"/>
                <a:ext cx="17640" cy="356665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D267FB8-B106-1F43-A493-EF05A3E7D44B}"/>
                </a:ext>
              </a:extLst>
            </p:cNvPr>
            <p:cNvCxnSpPr>
              <a:cxnSpLocks/>
            </p:cNvCxnSpPr>
            <p:nvPr/>
          </p:nvCxnSpPr>
          <p:spPr>
            <a:xfrm>
              <a:off x="1270152" y="4653720"/>
              <a:ext cx="4166912" cy="0"/>
            </a:xfrm>
            <a:prstGeom prst="line">
              <a:avLst/>
            </a:prstGeom>
            <a:ln w="19050">
              <a:solidFill>
                <a:srgbClr val="7030A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85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2</a:t>
            </a:fld>
            <a:endParaRPr kumimoji="0" lang="en-US" altLang="ja-JP" sz="1200" dirty="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3" y="833810"/>
            <a:ext cx="9716534" cy="41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GB" altLang="ja-JP" sz="3600" i="1" u="sng" dirty="0">
                <a:latin typeface="+mn-lt"/>
                <a:ea typeface="MS PGothic" charset="0"/>
                <a:cs typeface="MS PGothic" charset="0"/>
              </a:rPr>
              <a:t>Contents</a:t>
            </a:r>
            <a:endParaRPr lang="en-GB" altLang="ja-JP" sz="3600" i="1" dirty="0">
              <a:latin typeface="+mn-lt"/>
              <a:ea typeface="MS PGothic" charset="0"/>
              <a:cs typeface="MS PGothic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Objective of the external review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charset="0"/>
              <a:buChar char="ü"/>
              <a:defRPr/>
            </a:pPr>
            <a:r>
              <a:rPr lang="en-US" altLang="ja-JP" sz="3200" i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Defrosting experiment using KAGRA cryostat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charset="0"/>
              <a:buChar char="ü"/>
              <a:defRPr/>
            </a:pPr>
            <a:r>
              <a:rPr lang="en-US" altLang="ja-JP" sz="3200" i="1" dirty="0">
                <a:latin typeface="Calibri" panose="020F0502020204030204" pitchFamily="34" charset="0"/>
                <a:cs typeface="Calibri" panose="020F0502020204030204" pitchFamily="34" charset="0"/>
              </a:rPr>
              <a:t>Proposal of the KAGRA cooling scenario for O4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charset="0"/>
              <a:buChar char="ü"/>
              <a:defRPr/>
            </a:pPr>
            <a:r>
              <a:rPr lang="en-US" altLang="ja-JP" sz="3200" i="1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Enhancement plan to avoid frosting</a:t>
            </a:r>
            <a:endParaRPr lang="en-US" altLang="ja-JP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05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20</a:t>
            </a:fld>
            <a:endParaRPr kumimoji="0" lang="en-US" altLang="ja-JP" sz="120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3" y="1630177"/>
            <a:ext cx="9335534" cy="4952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90015211">
                  <a:custGeom>
                    <a:avLst/>
                    <a:gdLst>
                      <a:gd name="connsiteX0" fmla="*/ 0 w 9335534"/>
                      <a:gd name="connsiteY0" fmla="*/ 0 h 4952766"/>
                      <a:gd name="connsiteX1" fmla="*/ 666824 w 9335534"/>
                      <a:gd name="connsiteY1" fmla="*/ 0 h 4952766"/>
                      <a:gd name="connsiteX2" fmla="*/ 1333648 w 9335534"/>
                      <a:gd name="connsiteY2" fmla="*/ 0 h 4952766"/>
                      <a:gd name="connsiteX3" fmla="*/ 1813761 w 9335534"/>
                      <a:gd name="connsiteY3" fmla="*/ 0 h 4952766"/>
                      <a:gd name="connsiteX4" fmla="*/ 2573940 w 9335534"/>
                      <a:gd name="connsiteY4" fmla="*/ 0 h 4952766"/>
                      <a:gd name="connsiteX5" fmla="*/ 3240764 w 9335534"/>
                      <a:gd name="connsiteY5" fmla="*/ 0 h 4952766"/>
                      <a:gd name="connsiteX6" fmla="*/ 4000943 w 9335534"/>
                      <a:gd name="connsiteY6" fmla="*/ 0 h 4952766"/>
                      <a:gd name="connsiteX7" fmla="*/ 4761122 w 9335534"/>
                      <a:gd name="connsiteY7" fmla="*/ 0 h 4952766"/>
                      <a:gd name="connsiteX8" fmla="*/ 5334591 w 9335534"/>
                      <a:gd name="connsiteY8" fmla="*/ 0 h 4952766"/>
                      <a:gd name="connsiteX9" fmla="*/ 6188125 w 9335534"/>
                      <a:gd name="connsiteY9" fmla="*/ 0 h 4952766"/>
                      <a:gd name="connsiteX10" fmla="*/ 6574883 w 9335534"/>
                      <a:gd name="connsiteY10" fmla="*/ 0 h 4952766"/>
                      <a:gd name="connsiteX11" fmla="*/ 7148352 w 9335534"/>
                      <a:gd name="connsiteY11" fmla="*/ 0 h 4952766"/>
                      <a:gd name="connsiteX12" fmla="*/ 7535110 w 9335534"/>
                      <a:gd name="connsiteY12" fmla="*/ 0 h 4952766"/>
                      <a:gd name="connsiteX13" fmla="*/ 8388644 w 9335534"/>
                      <a:gd name="connsiteY13" fmla="*/ 0 h 4952766"/>
                      <a:gd name="connsiteX14" fmla="*/ 9335534 w 9335534"/>
                      <a:gd name="connsiteY14" fmla="*/ 0 h 4952766"/>
                      <a:gd name="connsiteX15" fmla="*/ 9335534 w 9335534"/>
                      <a:gd name="connsiteY15" fmla="*/ 718151 h 4952766"/>
                      <a:gd name="connsiteX16" fmla="*/ 9335534 w 9335534"/>
                      <a:gd name="connsiteY16" fmla="*/ 1386774 h 4952766"/>
                      <a:gd name="connsiteX17" fmla="*/ 9335534 w 9335534"/>
                      <a:gd name="connsiteY17" fmla="*/ 1956343 h 4952766"/>
                      <a:gd name="connsiteX18" fmla="*/ 9335534 w 9335534"/>
                      <a:gd name="connsiteY18" fmla="*/ 2624966 h 4952766"/>
                      <a:gd name="connsiteX19" fmla="*/ 9335534 w 9335534"/>
                      <a:gd name="connsiteY19" fmla="*/ 3095479 h 4952766"/>
                      <a:gd name="connsiteX20" fmla="*/ 9335534 w 9335534"/>
                      <a:gd name="connsiteY20" fmla="*/ 3764102 h 4952766"/>
                      <a:gd name="connsiteX21" fmla="*/ 9335534 w 9335534"/>
                      <a:gd name="connsiteY21" fmla="*/ 4952766 h 4952766"/>
                      <a:gd name="connsiteX22" fmla="*/ 8948776 w 9335534"/>
                      <a:gd name="connsiteY22" fmla="*/ 4952766 h 4952766"/>
                      <a:gd name="connsiteX23" fmla="*/ 8375308 w 9335534"/>
                      <a:gd name="connsiteY23" fmla="*/ 4952766 h 4952766"/>
                      <a:gd name="connsiteX24" fmla="*/ 7988550 w 9335534"/>
                      <a:gd name="connsiteY24" fmla="*/ 4952766 h 4952766"/>
                      <a:gd name="connsiteX25" fmla="*/ 7601792 w 9335534"/>
                      <a:gd name="connsiteY25" fmla="*/ 4952766 h 4952766"/>
                      <a:gd name="connsiteX26" fmla="*/ 7215034 w 9335534"/>
                      <a:gd name="connsiteY26" fmla="*/ 4952766 h 4952766"/>
                      <a:gd name="connsiteX27" fmla="*/ 6828276 w 9335534"/>
                      <a:gd name="connsiteY27" fmla="*/ 4952766 h 4952766"/>
                      <a:gd name="connsiteX28" fmla="*/ 6254808 w 9335534"/>
                      <a:gd name="connsiteY28" fmla="*/ 4952766 h 4952766"/>
                      <a:gd name="connsiteX29" fmla="*/ 5401273 w 9335534"/>
                      <a:gd name="connsiteY29" fmla="*/ 4952766 h 4952766"/>
                      <a:gd name="connsiteX30" fmla="*/ 4547739 w 9335534"/>
                      <a:gd name="connsiteY30" fmla="*/ 4952766 h 4952766"/>
                      <a:gd name="connsiteX31" fmla="*/ 3787560 w 9335534"/>
                      <a:gd name="connsiteY31" fmla="*/ 4952766 h 4952766"/>
                      <a:gd name="connsiteX32" fmla="*/ 3307446 w 9335534"/>
                      <a:gd name="connsiteY32" fmla="*/ 4952766 h 4952766"/>
                      <a:gd name="connsiteX33" fmla="*/ 2640622 w 9335534"/>
                      <a:gd name="connsiteY33" fmla="*/ 4952766 h 4952766"/>
                      <a:gd name="connsiteX34" fmla="*/ 2067154 w 9335534"/>
                      <a:gd name="connsiteY34" fmla="*/ 4952766 h 4952766"/>
                      <a:gd name="connsiteX35" fmla="*/ 1587041 w 9335534"/>
                      <a:gd name="connsiteY35" fmla="*/ 4952766 h 4952766"/>
                      <a:gd name="connsiteX36" fmla="*/ 1200283 w 9335534"/>
                      <a:gd name="connsiteY36" fmla="*/ 4952766 h 4952766"/>
                      <a:gd name="connsiteX37" fmla="*/ 626814 w 9335534"/>
                      <a:gd name="connsiteY37" fmla="*/ 4952766 h 4952766"/>
                      <a:gd name="connsiteX38" fmla="*/ 0 w 9335534"/>
                      <a:gd name="connsiteY38" fmla="*/ 4952766 h 4952766"/>
                      <a:gd name="connsiteX39" fmla="*/ 0 w 9335534"/>
                      <a:gd name="connsiteY39" fmla="*/ 4234615 h 4952766"/>
                      <a:gd name="connsiteX40" fmla="*/ 0 w 9335534"/>
                      <a:gd name="connsiteY40" fmla="*/ 3565992 h 4952766"/>
                      <a:gd name="connsiteX41" fmla="*/ 0 w 9335534"/>
                      <a:gd name="connsiteY41" fmla="*/ 2847840 h 4952766"/>
                      <a:gd name="connsiteX42" fmla="*/ 0 w 9335534"/>
                      <a:gd name="connsiteY42" fmla="*/ 2278272 h 4952766"/>
                      <a:gd name="connsiteX43" fmla="*/ 0 w 9335534"/>
                      <a:gd name="connsiteY43" fmla="*/ 1708704 h 4952766"/>
                      <a:gd name="connsiteX44" fmla="*/ 0 w 9335534"/>
                      <a:gd name="connsiteY44" fmla="*/ 1188664 h 4952766"/>
                      <a:gd name="connsiteX45" fmla="*/ 0 w 9335534"/>
                      <a:gd name="connsiteY45" fmla="*/ 668623 h 4952766"/>
                      <a:gd name="connsiteX46" fmla="*/ 0 w 9335534"/>
                      <a:gd name="connsiteY46" fmla="*/ 0 h 495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335534" h="4952766" fill="none" extrusionOk="0">
                        <a:moveTo>
                          <a:pt x="0" y="0"/>
                        </a:moveTo>
                        <a:cubicBezTo>
                          <a:pt x="171672" y="-12853"/>
                          <a:pt x="506677" y="-24277"/>
                          <a:pt x="666824" y="0"/>
                        </a:cubicBezTo>
                        <a:cubicBezTo>
                          <a:pt x="826971" y="24277"/>
                          <a:pt x="1031599" y="21068"/>
                          <a:pt x="1333648" y="0"/>
                        </a:cubicBezTo>
                        <a:cubicBezTo>
                          <a:pt x="1635697" y="-21068"/>
                          <a:pt x="1625477" y="7435"/>
                          <a:pt x="1813761" y="0"/>
                        </a:cubicBezTo>
                        <a:cubicBezTo>
                          <a:pt x="2002045" y="-7435"/>
                          <a:pt x="2319536" y="-15594"/>
                          <a:pt x="2573940" y="0"/>
                        </a:cubicBezTo>
                        <a:cubicBezTo>
                          <a:pt x="2828344" y="15594"/>
                          <a:pt x="3062863" y="-6534"/>
                          <a:pt x="3240764" y="0"/>
                        </a:cubicBezTo>
                        <a:cubicBezTo>
                          <a:pt x="3418665" y="6534"/>
                          <a:pt x="3754117" y="-1539"/>
                          <a:pt x="4000943" y="0"/>
                        </a:cubicBezTo>
                        <a:cubicBezTo>
                          <a:pt x="4247769" y="1539"/>
                          <a:pt x="4418717" y="23825"/>
                          <a:pt x="4761122" y="0"/>
                        </a:cubicBezTo>
                        <a:cubicBezTo>
                          <a:pt x="5103527" y="-23825"/>
                          <a:pt x="5052576" y="8398"/>
                          <a:pt x="5334591" y="0"/>
                        </a:cubicBezTo>
                        <a:cubicBezTo>
                          <a:pt x="5616606" y="-8398"/>
                          <a:pt x="5935756" y="-6127"/>
                          <a:pt x="6188125" y="0"/>
                        </a:cubicBezTo>
                        <a:cubicBezTo>
                          <a:pt x="6440494" y="6127"/>
                          <a:pt x="6414497" y="-17761"/>
                          <a:pt x="6574883" y="0"/>
                        </a:cubicBezTo>
                        <a:cubicBezTo>
                          <a:pt x="6735269" y="17761"/>
                          <a:pt x="6995346" y="-4781"/>
                          <a:pt x="7148352" y="0"/>
                        </a:cubicBezTo>
                        <a:cubicBezTo>
                          <a:pt x="7301358" y="4781"/>
                          <a:pt x="7396667" y="4340"/>
                          <a:pt x="7535110" y="0"/>
                        </a:cubicBezTo>
                        <a:cubicBezTo>
                          <a:pt x="7673553" y="-4340"/>
                          <a:pt x="8180587" y="39179"/>
                          <a:pt x="8388644" y="0"/>
                        </a:cubicBezTo>
                        <a:cubicBezTo>
                          <a:pt x="8596701" y="-39179"/>
                          <a:pt x="9138313" y="206"/>
                          <a:pt x="9335534" y="0"/>
                        </a:cubicBezTo>
                        <a:cubicBezTo>
                          <a:pt x="9319508" y="305144"/>
                          <a:pt x="9352573" y="372653"/>
                          <a:pt x="9335534" y="718151"/>
                        </a:cubicBezTo>
                        <a:cubicBezTo>
                          <a:pt x="9318495" y="1063649"/>
                          <a:pt x="9319165" y="1054743"/>
                          <a:pt x="9335534" y="1386774"/>
                        </a:cubicBezTo>
                        <a:cubicBezTo>
                          <a:pt x="9351903" y="1718805"/>
                          <a:pt x="9314795" y="1785443"/>
                          <a:pt x="9335534" y="1956343"/>
                        </a:cubicBezTo>
                        <a:cubicBezTo>
                          <a:pt x="9356273" y="2127243"/>
                          <a:pt x="9307906" y="2442856"/>
                          <a:pt x="9335534" y="2624966"/>
                        </a:cubicBezTo>
                        <a:cubicBezTo>
                          <a:pt x="9363162" y="2807076"/>
                          <a:pt x="9324344" y="2906519"/>
                          <a:pt x="9335534" y="3095479"/>
                        </a:cubicBezTo>
                        <a:cubicBezTo>
                          <a:pt x="9346724" y="3284439"/>
                          <a:pt x="9326215" y="3558704"/>
                          <a:pt x="9335534" y="3764102"/>
                        </a:cubicBezTo>
                        <a:cubicBezTo>
                          <a:pt x="9344853" y="3969500"/>
                          <a:pt x="9291467" y="4705038"/>
                          <a:pt x="9335534" y="4952766"/>
                        </a:cubicBezTo>
                        <a:cubicBezTo>
                          <a:pt x="9233007" y="4963082"/>
                          <a:pt x="9076161" y="4956187"/>
                          <a:pt x="8948776" y="4952766"/>
                        </a:cubicBezTo>
                        <a:cubicBezTo>
                          <a:pt x="8821391" y="4949345"/>
                          <a:pt x="8644508" y="4946121"/>
                          <a:pt x="8375308" y="4952766"/>
                        </a:cubicBezTo>
                        <a:cubicBezTo>
                          <a:pt x="8106108" y="4959411"/>
                          <a:pt x="8147549" y="4965258"/>
                          <a:pt x="7988550" y="4952766"/>
                        </a:cubicBezTo>
                        <a:cubicBezTo>
                          <a:pt x="7829551" y="4940274"/>
                          <a:pt x="7688525" y="4950109"/>
                          <a:pt x="7601792" y="4952766"/>
                        </a:cubicBezTo>
                        <a:cubicBezTo>
                          <a:pt x="7515059" y="4955423"/>
                          <a:pt x="7382919" y="4955346"/>
                          <a:pt x="7215034" y="4952766"/>
                        </a:cubicBezTo>
                        <a:cubicBezTo>
                          <a:pt x="7047149" y="4950186"/>
                          <a:pt x="6943301" y="4952957"/>
                          <a:pt x="6828276" y="4952766"/>
                        </a:cubicBezTo>
                        <a:cubicBezTo>
                          <a:pt x="6713251" y="4952575"/>
                          <a:pt x="6470652" y="4929686"/>
                          <a:pt x="6254808" y="4952766"/>
                        </a:cubicBezTo>
                        <a:cubicBezTo>
                          <a:pt x="6038964" y="4975846"/>
                          <a:pt x="5660529" y="4914379"/>
                          <a:pt x="5401273" y="4952766"/>
                        </a:cubicBezTo>
                        <a:cubicBezTo>
                          <a:pt x="5142018" y="4991153"/>
                          <a:pt x="4938715" y="4912426"/>
                          <a:pt x="4547739" y="4952766"/>
                        </a:cubicBezTo>
                        <a:cubicBezTo>
                          <a:pt x="4156763" y="4993106"/>
                          <a:pt x="4159645" y="4948163"/>
                          <a:pt x="3787560" y="4952766"/>
                        </a:cubicBezTo>
                        <a:cubicBezTo>
                          <a:pt x="3415475" y="4957369"/>
                          <a:pt x="3424466" y="4933498"/>
                          <a:pt x="3307446" y="4952766"/>
                        </a:cubicBezTo>
                        <a:cubicBezTo>
                          <a:pt x="3190426" y="4972034"/>
                          <a:pt x="2973019" y="4942967"/>
                          <a:pt x="2640622" y="4952766"/>
                        </a:cubicBezTo>
                        <a:cubicBezTo>
                          <a:pt x="2308225" y="4962565"/>
                          <a:pt x="2261773" y="4927968"/>
                          <a:pt x="2067154" y="4952766"/>
                        </a:cubicBezTo>
                        <a:cubicBezTo>
                          <a:pt x="1872535" y="4977564"/>
                          <a:pt x="1685761" y="4962646"/>
                          <a:pt x="1587041" y="4952766"/>
                        </a:cubicBezTo>
                        <a:cubicBezTo>
                          <a:pt x="1488321" y="4942886"/>
                          <a:pt x="1363899" y="4967095"/>
                          <a:pt x="1200283" y="4952766"/>
                        </a:cubicBezTo>
                        <a:cubicBezTo>
                          <a:pt x="1036667" y="4938437"/>
                          <a:pt x="751405" y="4967028"/>
                          <a:pt x="626814" y="4952766"/>
                        </a:cubicBezTo>
                        <a:cubicBezTo>
                          <a:pt x="502223" y="4938504"/>
                          <a:pt x="129167" y="4926854"/>
                          <a:pt x="0" y="4952766"/>
                        </a:cubicBezTo>
                        <a:cubicBezTo>
                          <a:pt x="-30595" y="4597312"/>
                          <a:pt x="-34817" y="4444931"/>
                          <a:pt x="0" y="4234615"/>
                        </a:cubicBezTo>
                        <a:cubicBezTo>
                          <a:pt x="34817" y="4024299"/>
                          <a:pt x="32900" y="3879159"/>
                          <a:pt x="0" y="3565992"/>
                        </a:cubicBezTo>
                        <a:cubicBezTo>
                          <a:pt x="-32900" y="3252825"/>
                          <a:pt x="10302" y="3154958"/>
                          <a:pt x="0" y="2847840"/>
                        </a:cubicBezTo>
                        <a:cubicBezTo>
                          <a:pt x="-10302" y="2540722"/>
                          <a:pt x="-14092" y="2463492"/>
                          <a:pt x="0" y="2278272"/>
                        </a:cubicBezTo>
                        <a:cubicBezTo>
                          <a:pt x="14092" y="2093052"/>
                          <a:pt x="-27053" y="1965491"/>
                          <a:pt x="0" y="1708704"/>
                        </a:cubicBezTo>
                        <a:cubicBezTo>
                          <a:pt x="27053" y="1451917"/>
                          <a:pt x="-4386" y="1390423"/>
                          <a:pt x="0" y="1188664"/>
                        </a:cubicBezTo>
                        <a:cubicBezTo>
                          <a:pt x="4386" y="986905"/>
                          <a:pt x="17782" y="794607"/>
                          <a:pt x="0" y="668623"/>
                        </a:cubicBezTo>
                        <a:cubicBezTo>
                          <a:pt x="-17782" y="542639"/>
                          <a:pt x="20099" y="290413"/>
                          <a:pt x="0" y="0"/>
                        </a:cubicBezTo>
                        <a:close/>
                      </a:path>
                      <a:path w="9335534" h="4952766" stroke="0" extrusionOk="0">
                        <a:moveTo>
                          <a:pt x="0" y="0"/>
                        </a:moveTo>
                        <a:cubicBezTo>
                          <a:pt x="95264" y="15437"/>
                          <a:pt x="267193" y="-6816"/>
                          <a:pt x="386758" y="0"/>
                        </a:cubicBezTo>
                        <a:cubicBezTo>
                          <a:pt x="506323" y="6816"/>
                          <a:pt x="654709" y="2273"/>
                          <a:pt x="773516" y="0"/>
                        </a:cubicBezTo>
                        <a:cubicBezTo>
                          <a:pt x="892323" y="-2273"/>
                          <a:pt x="1285184" y="15220"/>
                          <a:pt x="1440340" y="0"/>
                        </a:cubicBezTo>
                        <a:cubicBezTo>
                          <a:pt x="1595496" y="-15220"/>
                          <a:pt x="2011660" y="-36985"/>
                          <a:pt x="2293874" y="0"/>
                        </a:cubicBezTo>
                        <a:cubicBezTo>
                          <a:pt x="2576088" y="36985"/>
                          <a:pt x="2591565" y="23653"/>
                          <a:pt x="2773987" y="0"/>
                        </a:cubicBezTo>
                        <a:cubicBezTo>
                          <a:pt x="2956409" y="-23653"/>
                          <a:pt x="3140947" y="1573"/>
                          <a:pt x="3347456" y="0"/>
                        </a:cubicBezTo>
                        <a:cubicBezTo>
                          <a:pt x="3553965" y="-1573"/>
                          <a:pt x="3852461" y="-14984"/>
                          <a:pt x="4014280" y="0"/>
                        </a:cubicBezTo>
                        <a:cubicBezTo>
                          <a:pt x="4176099" y="14984"/>
                          <a:pt x="4369475" y="-2834"/>
                          <a:pt x="4587748" y="0"/>
                        </a:cubicBezTo>
                        <a:cubicBezTo>
                          <a:pt x="4806021" y="2834"/>
                          <a:pt x="5103829" y="16441"/>
                          <a:pt x="5254572" y="0"/>
                        </a:cubicBezTo>
                        <a:cubicBezTo>
                          <a:pt x="5405315" y="-16441"/>
                          <a:pt x="5602186" y="17203"/>
                          <a:pt x="5734685" y="0"/>
                        </a:cubicBezTo>
                        <a:cubicBezTo>
                          <a:pt x="5867184" y="-17203"/>
                          <a:pt x="6142695" y="-4191"/>
                          <a:pt x="6308154" y="0"/>
                        </a:cubicBezTo>
                        <a:cubicBezTo>
                          <a:pt x="6473613" y="4191"/>
                          <a:pt x="6949966" y="-29215"/>
                          <a:pt x="7161688" y="0"/>
                        </a:cubicBezTo>
                        <a:cubicBezTo>
                          <a:pt x="7373410" y="29215"/>
                          <a:pt x="7373452" y="-13285"/>
                          <a:pt x="7548446" y="0"/>
                        </a:cubicBezTo>
                        <a:cubicBezTo>
                          <a:pt x="7723440" y="13285"/>
                          <a:pt x="7939619" y="19036"/>
                          <a:pt x="8121915" y="0"/>
                        </a:cubicBezTo>
                        <a:cubicBezTo>
                          <a:pt x="8304211" y="-19036"/>
                          <a:pt x="9029813" y="49926"/>
                          <a:pt x="9335534" y="0"/>
                        </a:cubicBezTo>
                        <a:cubicBezTo>
                          <a:pt x="9349889" y="190641"/>
                          <a:pt x="9339659" y="346430"/>
                          <a:pt x="9335534" y="470513"/>
                        </a:cubicBezTo>
                        <a:cubicBezTo>
                          <a:pt x="9331409" y="594596"/>
                          <a:pt x="9307524" y="895178"/>
                          <a:pt x="9335534" y="1040081"/>
                        </a:cubicBezTo>
                        <a:cubicBezTo>
                          <a:pt x="9363544" y="1184984"/>
                          <a:pt x="9335257" y="1434894"/>
                          <a:pt x="9335534" y="1708704"/>
                        </a:cubicBezTo>
                        <a:cubicBezTo>
                          <a:pt x="9335811" y="1982514"/>
                          <a:pt x="9333873" y="1956379"/>
                          <a:pt x="9335534" y="2179217"/>
                        </a:cubicBezTo>
                        <a:cubicBezTo>
                          <a:pt x="9337195" y="2402055"/>
                          <a:pt x="9330674" y="2537295"/>
                          <a:pt x="9335534" y="2699257"/>
                        </a:cubicBezTo>
                        <a:cubicBezTo>
                          <a:pt x="9340394" y="2861219"/>
                          <a:pt x="9355233" y="3092402"/>
                          <a:pt x="9335534" y="3318353"/>
                        </a:cubicBezTo>
                        <a:cubicBezTo>
                          <a:pt x="9315835" y="3544304"/>
                          <a:pt x="9338213" y="3560055"/>
                          <a:pt x="9335534" y="3788866"/>
                        </a:cubicBezTo>
                        <a:cubicBezTo>
                          <a:pt x="9332855" y="4017677"/>
                          <a:pt x="9318013" y="4150409"/>
                          <a:pt x="9335534" y="4358434"/>
                        </a:cubicBezTo>
                        <a:cubicBezTo>
                          <a:pt x="9353055" y="4566459"/>
                          <a:pt x="9357336" y="4715664"/>
                          <a:pt x="9335534" y="4952766"/>
                        </a:cubicBezTo>
                        <a:cubicBezTo>
                          <a:pt x="9247152" y="4945812"/>
                          <a:pt x="9047220" y="4940674"/>
                          <a:pt x="8948776" y="4952766"/>
                        </a:cubicBezTo>
                        <a:cubicBezTo>
                          <a:pt x="8850332" y="4964858"/>
                          <a:pt x="8443494" y="4936774"/>
                          <a:pt x="8281952" y="4952766"/>
                        </a:cubicBezTo>
                        <a:cubicBezTo>
                          <a:pt x="8120410" y="4968758"/>
                          <a:pt x="7631833" y="4949816"/>
                          <a:pt x="7428418" y="4952766"/>
                        </a:cubicBezTo>
                        <a:cubicBezTo>
                          <a:pt x="7225003" y="4955716"/>
                          <a:pt x="6969939" y="4936225"/>
                          <a:pt x="6854949" y="4952766"/>
                        </a:cubicBezTo>
                        <a:cubicBezTo>
                          <a:pt x="6739959" y="4969307"/>
                          <a:pt x="6474526" y="4961375"/>
                          <a:pt x="6281481" y="4952766"/>
                        </a:cubicBezTo>
                        <a:cubicBezTo>
                          <a:pt x="6088436" y="4944157"/>
                          <a:pt x="5788042" y="4966995"/>
                          <a:pt x="5614657" y="4952766"/>
                        </a:cubicBezTo>
                        <a:cubicBezTo>
                          <a:pt x="5441272" y="4938537"/>
                          <a:pt x="5294166" y="4936517"/>
                          <a:pt x="5041188" y="4952766"/>
                        </a:cubicBezTo>
                        <a:cubicBezTo>
                          <a:pt x="4788210" y="4969015"/>
                          <a:pt x="4729252" y="4950031"/>
                          <a:pt x="4561075" y="4952766"/>
                        </a:cubicBezTo>
                        <a:cubicBezTo>
                          <a:pt x="4392898" y="4955501"/>
                          <a:pt x="4114028" y="4969511"/>
                          <a:pt x="3894251" y="4952766"/>
                        </a:cubicBezTo>
                        <a:cubicBezTo>
                          <a:pt x="3674474" y="4936021"/>
                          <a:pt x="3632993" y="4951694"/>
                          <a:pt x="3507493" y="4952766"/>
                        </a:cubicBezTo>
                        <a:cubicBezTo>
                          <a:pt x="3381993" y="4953838"/>
                          <a:pt x="2900025" y="4917859"/>
                          <a:pt x="2653959" y="4952766"/>
                        </a:cubicBezTo>
                        <a:cubicBezTo>
                          <a:pt x="2407893" y="4987673"/>
                          <a:pt x="2263659" y="4943896"/>
                          <a:pt x="1987135" y="4952766"/>
                        </a:cubicBezTo>
                        <a:cubicBezTo>
                          <a:pt x="1710611" y="4961636"/>
                          <a:pt x="1642692" y="4953549"/>
                          <a:pt x="1413667" y="4952766"/>
                        </a:cubicBezTo>
                        <a:cubicBezTo>
                          <a:pt x="1184642" y="4951983"/>
                          <a:pt x="818371" y="4959905"/>
                          <a:pt x="653487" y="4952766"/>
                        </a:cubicBezTo>
                        <a:cubicBezTo>
                          <a:pt x="488603" y="4945627"/>
                          <a:pt x="252291" y="4966486"/>
                          <a:pt x="0" y="4952766"/>
                        </a:cubicBezTo>
                        <a:cubicBezTo>
                          <a:pt x="25927" y="4732675"/>
                          <a:pt x="12171" y="4647754"/>
                          <a:pt x="0" y="4383198"/>
                        </a:cubicBezTo>
                        <a:cubicBezTo>
                          <a:pt x="-12171" y="4118642"/>
                          <a:pt x="-3170" y="3965755"/>
                          <a:pt x="0" y="3665047"/>
                        </a:cubicBezTo>
                        <a:cubicBezTo>
                          <a:pt x="3170" y="3364339"/>
                          <a:pt x="-19063" y="3217162"/>
                          <a:pt x="0" y="3045951"/>
                        </a:cubicBezTo>
                        <a:cubicBezTo>
                          <a:pt x="19063" y="2874740"/>
                          <a:pt x="32943" y="2496892"/>
                          <a:pt x="0" y="2327800"/>
                        </a:cubicBezTo>
                        <a:cubicBezTo>
                          <a:pt x="-32943" y="2158708"/>
                          <a:pt x="21964" y="2035485"/>
                          <a:pt x="0" y="1857287"/>
                        </a:cubicBezTo>
                        <a:cubicBezTo>
                          <a:pt x="-21964" y="1679089"/>
                          <a:pt x="11299" y="1589188"/>
                          <a:pt x="0" y="1337247"/>
                        </a:cubicBezTo>
                        <a:cubicBezTo>
                          <a:pt x="-11299" y="1085306"/>
                          <a:pt x="-20565" y="937942"/>
                          <a:pt x="0" y="817206"/>
                        </a:cubicBezTo>
                        <a:cubicBezTo>
                          <a:pt x="20565" y="696470"/>
                          <a:pt x="39952" y="381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rgbClr val="002060"/>
                </a:solidFill>
                <a:latin typeface="+mn-lt"/>
              </a:rPr>
              <a:t>Outline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of the defrosting experiment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Example of frosted view ports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Cooling </a:t>
            </a: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 examined to avoid frosting</a:t>
            </a:r>
            <a:endParaRPr lang="en-US" altLang="ja-JP" sz="28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ヒラギノ丸ゴ Pro W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Result of cooling characteristics of the cryostat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Residual gas measurement during the cooling</a:t>
            </a:r>
            <a:endParaRPr lang="en-US" altLang="ja-JP" sz="2800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ヒラギノ丸ゴ Pro W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Performance defrost heaters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Summary of experiment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3FDBD9-6C23-5049-B23D-438B944AAC9E}"/>
              </a:ext>
            </a:extLst>
          </p:cNvPr>
          <p:cNvSpPr txBox="1">
            <a:spLocks noChangeArrowheads="1"/>
          </p:cNvSpPr>
          <p:nvPr/>
        </p:nvSpPr>
        <p:spPr>
          <a:xfrm>
            <a:off x="734566" y="404551"/>
            <a:ext cx="8436867" cy="701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68386600">
                  <a:custGeom>
                    <a:avLst/>
                    <a:gdLst>
                      <a:gd name="connsiteX0" fmla="*/ 0 w 8436867"/>
                      <a:gd name="connsiteY0" fmla="*/ 0 h 701556"/>
                      <a:gd name="connsiteX1" fmla="*/ 817727 w 8436867"/>
                      <a:gd name="connsiteY1" fmla="*/ 0 h 701556"/>
                      <a:gd name="connsiteX2" fmla="*/ 1466717 w 8436867"/>
                      <a:gd name="connsiteY2" fmla="*/ 0 h 701556"/>
                      <a:gd name="connsiteX3" fmla="*/ 1862601 w 8436867"/>
                      <a:gd name="connsiteY3" fmla="*/ 0 h 701556"/>
                      <a:gd name="connsiteX4" fmla="*/ 2680328 w 8436867"/>
                      <a:gd name="connsiteY4" fmla="*/ 0 h 701556"/>
                      <a:gd name="connsiteX5" fmla="*/ 3498055 w 8436867"/>
                      <a:gd name="connsiteY5" fmla="*/ 0 h 701556"/>
                      <a:gd name="connsiteX6" fmla="*/ 4147045 w 8436867"/>
                      <a:gd name="connsiteY6" fmla="*/ 0 h 701556"/>
                      <a:gd name="connsiteX7" fmla="*/ 4627297 w 8436867"/>
                      <a:gd name="connsiteY7" fmla="*/ 0 h 701556"/>
                      <a:gd name="connsiteX8" fmla="*/ 5360655 w 8436867"/>
                      <a:gd name="connsiteY8" fmla="*/ 0 h 701556"/>
                      <a:gd name="connsiteX9" fmla="*/ 6009645 w 8436867"/>
                      <a:gd name="connsiteY9" fmla="*/ 0 h 701556"/>
                      <a:gd name="connsiteX10" fmla="*/ 6574266 w 8436867"/>
                      <a:gd name="connsiteY10" fmla="*/ 0 h 701556"/>
                      <a:gd name="connsiteX11" fmla="*/ 7138887 w 8436867"/>
                      <a:gd name="connsiteY11" fmla="*/ 0 h 701556"/>
                      <a:gd name="connsiteX12" fmla="*/ 7534771 w 8436867"/>
                      <a:gd name="connsiteY12" fmla="*/ 0 h 701556"/>
                      <a:gd name="connsiteX13" fmla="*/ 8436867 w 8436867"/>
                      <a:gd name="connsiteY13" fmla="*/ 0 h 701556"/>
                      <a:gd name="connsiteX14" fmla="*/ 8436867 w 8436867"/>
                      <a:gd name="connsiteY14" fmla="*/ 357794 h 701556"/>
                      <a:gd name="connsiteX15" fmla="*/ 8436867 w 8436867"/>
                      <a:gd name="connsiteY15" fmla="*/ 701556 h 701556"/>
                      <a:gd name="connsiteX16" fmla="*/ 7872246 w 8436867"/>
                      <a:gd name="connsiteY16" fmla="*/ 701556 h 701556"/>
                      <a:gd name="connsiteX17" fmla="*/ 7223256 w 8436867"/>
                      <a:gd name="connsiteY17" fmla="*/ 701556 h 701556"/>
                      <a:gd name="connsiteX18" fmla="*/ 6489898 w 8436867"/>
                      <a:gd name="connsiteY18" fmla="*/ 701556 h 701556"/>
                      <a:gd name="connsiteX19" fmla="*/ 5840908 w 8436867"/>
                      <a:gd name="connsiteY19" fmla="*/ 701556 h 701556"/>
                      <a:gd name="connsiteX20" fmla="*/ 5276287 w 8436867"/>
                      <a:gd name="connsiteY20" fmla="*/ 701556 h 701556"/>
                      <a:gd name="connsiteX21" fmla="*/ 4542928 w 8436867"/>
                      <a:gd name="connsiteY21" fmla="*/ 701556 h 701556"/>
                      <a:gd name="connsiteX22" fmla="*/ 3809570 w 8436867"/>
                      <a:gd name="connsiteY22" fmla="*/ 701556 h 701556"/>
                      <a:gd name="connsiteX23" fmla="*/ 3413686 w 8436867"/>
                      <a:gd name="connsiteY23" fmla="*/ 701556 h 701556"/>
                      <a:gd name="connsiteX24" fmla="*/ 2764696 w 8436867"/>
                      <a:gd name="connsiteY24" fmla="*/ 701556 h 701556"/>
                      <a:gd name="connsiteX25" fmla="*/ 2115707 w 8436867"/>
                      <a:gd name="connsiteY25" fmla="*/ 701556 h 701556"/>
                      <a:gd name="connsiteX26" fmla="*/ 1297980 w 8436867"/>
                      <a:gd name="connsiteY26" fmla="*/ 701556 h 701556"/>
                      <a:gd name="connsiteX27" fmla="*/ 0 w 8436867"/>
                      <a:gd name="connsiteY27" fmla="*/ 701556 h 701556"/>
                      <a:gd name="connsiteX28" fmla="*/ 0 w 8436867"/>
                      <a:gd name="connsiteY28" fmla="*/ 371825 h 701556"/>
                      <a:gd name="connsiteX29" fmla="*/ 0 w 8436867"/>
                      <a:gd name="connsiteY29" fmla="*/ 0 h 70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36867" h="701556" fill="none" extrusionOk="0">
                        <a:moveTo>
                          <a:pt x="0" y="0"/>
                        </a:moveTo>
                        <a:cubicBezTo>
                          <a:pt x="276765" y="33210"/>
                          <a:pt x="595346" y="11896"/>
                          <a:pt x="817727" y="0"/>
                        </a:cubicBezTo>
                        <a:cubicBezTo>
                          <a:pt x="1040108" y="-11896"/>
                          <a:pt x="1174975" y="8699"/>
                          <a:pt x="1466717" y="0"/>
                        </a:cubicBezTo>
                        <a:cubicBezTo>
                          <a:pt x="1758459" y="-8699"/>
                          <a:pt x="1721926" y="13770"/>
                          <a:pt x="1862601" y="0"/>
                        </a:cubicBezTo>
                        <a:cubicBezTo>
                          <a:pt x="2003276" y="-13770"/>
                          <a:pt x="2401668" y="-27293"/>
                          <a:pt x="2680328" y="0"/>
                        </a:cubicBezTo>
                        <a:cubicBezTo>
                          <a:pt x="2958988" y="27293"/>
                          <a:pt x="3115335" y="-21961"/>
                          <a:pt x="3498055" y="0"/>
                        </a:cubicBezTo>
                        <a:cubicBezTo>
                          <a:pt x="3880775" y="21961"/>
                          <a:pt x="3930720" y="-21848"/>
                          <a:pt x="4147045" y="0"/>
                        </a:cubicBezTo>
                        <a:cubicBezTo>
                          <a:pt x="4363370" y="21848"/>
                          <a:pt x="4401476" y="20812"/>
                          <a:pt x="4627297" y="0"/>
                        </a:cubicBezTo>
                        <a:cubicBezTo>
                          <a:pt x="4853118" y="-20812"/>
                          <a:pt x="5022211" y="6144"/>
                          <a:pt x="5360655" y="0"/>
                        </a:cubicBezTo>
                        <a:cubicBezTo>
                          <a:pt x="5699099" y="-6144"/>
                          <a:pt x="5782703" y="9841"/>
                          <a:pt x="6009645" y="0"/>
                        </a:cubicBezTo>
                        <a:cubicBezTo>
                          <a:pt x="6236587" y="-9841"/>
                          <a:pt x="6345358" y="-7198"/>
                          <a:pt x="6574266" y="0"/>
                        </a:cubicBezTo>
                        <a:cubicBezTo>
                          <a:pt x="6803174" y="7198"/>
                          <a:pt x="6919372" y="11252"/>
                          <a:pt x="7138887" y="0"/>
                        </a:cubicBezTo>
                        <a:cubicBezTo>
                          <a:pt x="7358402" y="-11252"/>
                          <a:pt x="7420008" y="-13000"/>
                          <a:pt x="7534771" y="0"/>
                        </a:cubicBezTo>
                        <a:cubicBezTo>
                          <a:pt x="7649534" y="13000"/>
                          <a:pt x="8140251" y="18466"/>
                          <a:pt x="8436867" y="0"/>
                        </a:cubicBezTo>
                        <a:cubicBezTo>
                          <a:pt x="8430191" y="93558"/>
                          <a:pt x="8428701" y="272604"/>
                          <a:pt x="8436867" y="357794"/>
                        </a:cubicBezTo>
                        <a:cubicBezTo>
                          <a:pt x="8445033" y="442984"/>
                          <a:pt x="8439893" y="578440"/>
                          <a:pt x="8436867" y="701556"/>
                        </a:cubicBezTo>
                        <a:cubicBezTo>
                          <a:pt x="8302084" y="676883"/>
                          <a:pt x="8043907" y="702406"/>
                          <a:pt x="7872246" y="701556"/>
                        </a:cubicBezTo>
                        <a:cubicBezTo>
                          <a:pt x="7700585" y="700706"/>
                          <a:pt x="7386529" y="671044"/>
                          <a:pt x="7223256" y="701556"/>
                        </a:cubicBezTo>
                        <a:cubicBezTo>
                          <a:pt x="7059983" y="732069"/>
                          <a:pt x="6705843" y="695139"/>
                          <a:pt x="6489898" y="701556"/>
                        </a:cubicBezTo>
                        <a:cubicBezTo>
                          <a:pt x="6273953" y="707973"/>
                          <a:pt x="6047140" y="716099"/>
                          <a:pt x="5840908" y="701556"/>
                        </a:cubicBezTo>
                        <a:cubicBezTo>
                          <a:pt x="5634676" y="687014"/>
                          <a:pt x="5484340" y="729129"/>
                          <a:pt x="5276287" y="701556"/>
                        </a:cubicBezTo>
                        <a:cubicBezTo>
                          <a:pt x="5068234" y="673983"/>
                          <a:pt x="4702782" y="714533"/>
                          <a:pt x="4542928" y="701556"/>
                        </a:cubicBezTo>
                        <a:cubicBezTo>
                          <a:pt x="4383074" y="688579"/>
                          <a:pt x="4141204" y="702948"/>
                          <a:pt x="3809570" y="701556"/>
                        </a:cubicBezTo>
                        <a:cubicBezTo>
                          <a:pt x="3477936" y="700164"/>
                          <a:pt x="3600698" y="683068"/>
                          <a:pt x="3413686" y="701556"/>
                        </a:cubicBezTo>
                        <a:cubicBezTo>
                          <a:pt x="3226674" y="720044"/>
                          <a:pt x="3054183" y="670095"/>
                          <a:pt x="2764696" y="701556"/>
                        </a:cubicBezTo>
                        <a:cubicBezTo>
                          <a:pt x="2475209" y="733018"/>
                          <a:pt x="2434310" y="687382"/>
                          <a:pt x="2115707" y="701556"/>
                        </a:cubicBezTo>
                        <a:cubicBezTo>
                          <a:pt x="1797104" y="715730"/>
                          <a:pt x="1650062" y="738410"/>
                          <a:pt x="1297980" y="701556"/>
                        </a:cubicBezTo>
                        <a:cubicBezTo>
                          <a:pt x="945898" y="664702"/>
                          <a:pt x="624984" y="708750"/>
                          <a:pt x="0" y="701556"/>
                        </a:cubicBezTo>
                        <a:cubicBezTo>
                          <a:pt x="-10920" y="560456"/>
                          <a:pt x="6911" y="533554"/>
                          <a:pt x="0" y="371825"/>
                        </a:cubicBezTo>
                        <a:cubicBezTo>
                          <a:pt x="-6911" y="210096"/>
                          <a:pt x="-1612" y="160118"/>
                          <a:pt x="0" y="0"/>
                        </a:cubicBezTo>
                        <a:close/>
                      </a:path>
                      <a:path w="8436867" h="701556" stroke="0" extrusionOk="0">
                        <a:moveTo>
                          <a:pt x="0" y="0"/>
                        </a:moveTo>
                        <a:cubicBezTo>
                          <a:pt x="169277" y="-10571"/>
                          <a:pt x="444738" y="4084"/>
                          <a:pt x="648990" y="0"/>
                        </a:cubicBezTo>
                        <a:cubicBezTo>
                          <a:pt x="853242" y="-4084"/>
                          <a:pt x="1015942" y="-20417"/>
                          <a:pt x="1129242" y="0"/>
                        </a:cubicBezTo>
                        <a:cubicBezTo>
                          <a:pt x="1242542" y="20417"/>
                          <a:pt x="1719829" y="-16806"/>
                          <a:pt x="1946969" y="0"/>
                        </a:cubicBezTo>
                        <a:cubicBezTo>
                          <a:pt x="2174109" y="16806"/>
                          <a:pt x="2461685" y="-20412"/>
                          <a:pt x="2764696" y="0"/>
                        </a:cubicBezTo>
                        <a:cubicBezTo>
                          <a:pt x="3067707" y="20412"/>
                          <a:pt x="3203795" y="10397"/>
                          <a:pt x="3329318" y="0"/>
                        </a:cubicBezTo>
                        <a:cubicBezTo>
                          <a:pt x="3454841" y="-10397"/>
                          <a:pt x="3661746" y="26440"/>
                          <a:pt x="3978307" y="0"/>
                        </a:cubicBezTo>
                        <a:cubicBezTo>
                          <a:pt x="4294868" y="-26440"/>
                          <a:pt x="4371601" y="-13758"/>
                          <a:pt x="4711666" y="0"/>
                        </a:cubicBezTo>
                        <a:cubicBezTo>
                          <a:pt x="5051731" y="13758"/>
                          <a:pt x="5173868" y="-15206"/>
                          <a:pt x="5445024" y="0"/>
                        </a:cubicBezTo>
                        <a:cubicBezTo>
                          <a:pt x="5716180" y="15206"/>
                          <a:pt x="5839335" y="28004"/>
                          <a:pt x="6009645" y="0"/>
                        </a:cubicBezTo>
                        <a:cubicBezTo>
                          <a:pt x="6179955" y="-28004"/>
                          <a:pt x="6422614" y="-135"/>
                          <a:pt x="6658635" y="0"/>
                        </a:cubicBezTo>
                        <a:cubicBezTo>
                          <a:pt x="6894656" y="135"/>
                          <a:pt x="7028361" y="6315"/>
                          <a:pt x="7223256" y="0"/>
                        </a:cubicBezTo>
                        <a:cubicBezTo>
                          <a:pt x="7418151" y="-6315"/>
                          <a:pt x="8145042" y="-40346"/>
                          <a:pt x="8436867" y="0"/>
                        </a:cubicBezTo>
                        <a:cubicBezTo>
                          <a:pt x="8441145" y="83522"/>
                          <a:pt x="8431558" y="216481"/>
                          <a:pt x="8436867" y="336747"/>
                        </a:cubicBezTo>
                        <a:cubicBezTo>
                          <a:pt x="8442176" y="457013"/>
                          <a:pt x="8419721" y="579925"/>
                          <a:pt x="8436867" y="701556"/>
                        </a:cubicBezTo>
                        <a:cubicBezTo>
                          <a:pt x="8251337" y="718021"/>
                          <a:pt x="8201755" y="719737"/>
                          <a:pt x="8040983" y="701556"/>
                        </a:cubicBezTo>
                        <a:cubicBezTo>
                          <a:pt x="7880211" y="683375"/>
                          <a:pt x="7612936" y="720039"/>
                          <a:pt x="7391993" y="701556"/>
                        </a:cubicBezTo>
                        <a:cubicBezTo>
                          <a:pt x="7171050" y="683074"/>
                          <a:pt x="7090478" y="689382"/>
                          <a:pt x="6911741" y="701556"/>
                        </a:cubicBezTo>
                        <a:cubicBezTo>
                          <a:pt x="6733004" y="713730"/>
                          <a:pt x="6554107" y="733633"/>
                          <a:pt x="6262751" y="701556"/>
                        </a:cubicBezTo>
                        <a:cubicBezTo>
                          <a:pt x="5971395" y="669480"/>
                          <a:pt x="6058605" y="685915"/>
                          <a:pt x="5866868" y="701556"/>
                        </a:cubicBezTo>
                        <a:cubicBezTo>
                          <a:pt x="5675131" y="717197"/>
                          <a:pt x="5307107" y="715921"/>
                          <a:pt x="5049140" y="701556"/>
                        </a:cubicBezTo>
                        <a:cubicBezTo>
                          <a:pt x="4791173" y="687191"/>
                          <a:pt x="4754401" y="692973"/>
                          <a:pt x="4484519" y="701556"/>
                        </a:cubicBezTo>
                        <a:cubicBezTo>
                          <a:pt x="4214637" y="710139"/>
                          <a:pt x="4126429" y="714529"/>
                          <a:pt x="3835530" y="701556"/>
                        </a:cubicBezTo>
                        <a:cubicBezTo>
                          <a:pt x="3544631" y="688583"/>
                          <a:pt x="3273027" y="696273"/>
                          <a:pt x="3102171" y="701556"/>
                        </a:cubicBezTo>
                        <a:cubicBezTo>
                          <a:pt x="2931315" y="706839"/>
                          <a:pt x="2605825" y="733681"/>
                          <a:pt x="2453181" y="701556"/>
                        </a:cubicBezTo>
                        <a:cubicBezTo>
                          <a:pt x="2300537" y="669432"/>
                          <a:pt x="1937263" y="674127"/>
                          <a:pt x="1719823" y="701556"/>
                        </a:cubicBezTo>
                        <a:cubicBezTo>
                          <a:pt x="1502383" y="728985"/>
                          <a:pt x="1273416" y="716138"/>
                          <a:pt x="902096" y="701556"/>
                        </a:cubicBezTo>
                        <a:cubicBezTo>
                          <a:pt x="530776" y="686974"/>
                          <a:pt x="294596" y="677214"/>
                          <a:pt x="0" y="701556"/>
                        </a:cubicBezTo>
                        <a:cubicBezTo>
                          <a:pt x="-14425" y="553455"/>
                          <a:pt x="11127" y="439178"/>
                          <a:pt x="0" y="350778"/>
                        </a:cubicBezTo>
                        <a:cubicBezTo>
                          <a:pt x="-11127" y="262378"/>
                          <a:pt x="1578" y="866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i="1">
                <a:latin typeface="+mn-lt"/>
                <a:ea typeface="MS PGothic" charset="0"/>
                <a:cs typeface="MS PGothic" charset="0"/>
              </a:rPr>
              <a:t>Defrosting experiment using KAGRA cryostat</a:t>
            </a:r>
          </a:p>
        </p:txBody>
      </p:sp>
    </p:spTree>
    <p:extLst>
      <p:ext uri="{BB962C8B-B14F-4D97-AF65-F5344CB8AC3E}">
        <p14:creationId xmlns:p14="http://schemas.microsoft.com/office/powerpoint/2010/main" val="103556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7DBFA35C-C73C-5940-A5CA-BFD5ECE03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70" y="-8648"/>
            <a:ext cx="7708284" cy="6760865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427C008-A9C9-AA4E-9191-C997ECD8ADC8}"/>
              </a:ext>
            </a:extLst>
          </p:cNvPr>
          <p:cNvCxnSpPr>
            <a:cxnSpLocks/>
          </p:cNvCxnSpPr>
          <p:nvPr/>
        </p:nvCxnSpPr>
        <p:spPr>
          <a:xfrm>
            <a:off x="1310730" y="1415046"/>
            <a:ext cx="3268282" cy="0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F3D612D-32DD-964D-BD83-BFAE1A660226}"/>
              </a:ext>
            </a:extLst>
          </p:cNvPr>
          <p:cNvCxnSpPr>
            <a:cxnSpLocks/>
          </p:cNvCxnSpPr>
          <p:nvPr/>
        </p:nvCxnSpPr>
        <p:spPr>
          <a:xfrm>
            <a:off x="1310730" y="2119468"/>
            <a:ext cx="3268282" cy="0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A598D43-74D4-5249-B79B-BC6C6DE65DAB}"/>
              </a:ext>
            </a:extLst>
          </p:cNvPr>
          <p:cNvCxnSpPr>
            <a:cxnSpLocks/>
          </p:cNvCxnSpPr>
          <p:nvPr/>
        </p:nvCxnSpPr>
        <p:spPr>
          <a:xfrm>
            <a:off x="1555452" y="3231244"/>
            <a:ext cx="6047120" cy="0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上下矢印 17">
            <a:extLst>
              <a:ext uri="{FF2B5EF4-FFF2-40B4-BE49-F238E27FC236}">
                <a16:creationId xmlns:a16="http://schemas.microsoft.com/office/drawing/2014/main" id="{C03DD8D3-66A2-9348-B7B0-4842EAB8E643}"/>
              </a:ext>
            </a:extLst>
          </p:cNvPr>
          <p:cNvSpPr/>
          <p:nvPr/>
        </p:nvSpPr>
        <p:spPr>
          <a:xfrm>
            <a:off x="3734616" y="1415047"/>
            <a:ext cx="338551" cy="7044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B75D25EC-1351-6744-9760-7ABD015B4E4A}"/>
              </a:ext>
            </a:extLst>
          </p:cNvPr>
          <p:cNvSpPr/>
          <p:nvPr/>
        </p:nvSpPr>
        <p:spPr>
          <a:xfrm>
            <a:off x="2797221" y="1260489"/>
            <a:ext cx="739503" cy="1082696"/>
          </a:xfrm>
          <a:prstGeom prst="ellipse">
            <a:avLst/>
          </a:prstGeom>
          <a:solidFill>
            <a:schemeClr val="accent4">
              <a:lumMod val="40000"/>
              <a:lumOff val="60000"/>
              <a:alpha val="20426"/>
            </a:schemeClr>
          </a:solidFill>
          <a:ln w="349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8575543A-4C98-134F-B58B-8702125A9D25}"/>
              </a:ext>
            </a:extLst>
          </p:cNvPr>
          <p:cNvSpPr/>
          <p:nvPr/>
        </p:nvSpPr>
        <p:spPr>
          <a:xfrm>
            <a:off x="6895955" y="2257774"/>
            <a:ext cx="1153457" cy="1529351"/>
          </a:xfrm>
          <a:prstGeom prst="ellipse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 w="349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79B8157-E04C-5444-A17C-635B2F838D0E}"/>
              </a:ext>
            </a:extLst>
          </p:cNvPr>
          <p:cNvCxnSpPr>
            <a:cxnSpLocks/>
          </p:cNvCxnSpPr>
          <p:nvPr/>
        </p:nvCxnSpPr>
        <p:spPr>
          <a:xfrm>
            <a:off x="1555452" y="2390294"/>
            <a:ext cx="6047120" cy="0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上下矢印 32">
            <a:extLst>
              <a:ext uri="{FF2B5EF4-FFF2-40B4-BE49-F238E27FC236}">
                <a16:creationId xmlns:a16="http://schemas.microsoft.com/office/drawing/2014/main" id="{A5CBC9CA-81A4-D344-9CE6-84BDC5C07A36}"/>
              </a:ext>
            </a:extLst>
          </p:cNvPr>
          <p:cNvSpPr/>
          <p:nvPr/>
        </p:nvSpPr>
        <p:spPr>
          <a:xfrm>
            <a:off x="6449114" y="2390294"/>
            <a:ext cx="357611" cy="8409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9FAB975-EF31-0942-A829-1D7E79CA797E}"/>
              </a:ext>
            </a:extLst>
          </p:cNvPr>
          <p:cNvSpPr txBox="1"/>
          <p:nvPr/>
        </p:nvSpPr>
        <p:spPr>
          <a:xfrm>
            <a:off x="8146241" y="1997591"/>
            <a:ext cx="1034890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</a:t>
            </a:r>
            <a:r>
              <a:rPr lang="en-US" sz="2800" baseline="-25000"/>
              <a:t>2</a:t>
            </a:r>
          </a:p>
          <a:p>
            <a:r>
              <a:rPr lang="en-US" altLang="ja-JP"/>
              <a:t>Trap by inner shield</a:t>
            </a:r>
          </a:p>
          <a:p>
            <a:r>
              <a:rPr lang="en-US" altLang="ja-JP"/>
              <a:t>~20 K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B14B8F7-9B42-9C4A-A515-42CEDC0A5862}"/>
              </a:ext>
            </a:extLst>
          </p:cNvPr>
          <p:cNvSpPr txBox="1"/>
          <p:nvPr/>
        </p:nvSpPr>
        <p:spPr>
          <a:xfrm>
            <a:off x="4485655" y="1405152"/>
            <a:ext cx="1293738" cy="13542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r>
              <a:rPr lang="en-US"/>
              <a:t>Trap by duct shield</a:t>
            </a:r>
          </a:p>
          <a:p>
            <a:r>
              <a:rPr lang="en-US"/>
              <a:t>~130 K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9B65306-C5F2-5F4A-8F50-FC3EFC99FC0A}"/>
              </a:ext>
            </a:extLst>
          </p:cNvPr>
          <p:cNvCxnSpPr/>
          <p:nvPr/>
        </p:nvCxnSpPr>
        <p:spPr>
          <a:xfrm>
            <a:off x="3734616" y="1113183"/>
            <a:ext cx="2893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4DB310D-D8E7-7A45-A71D-523966574D96}"/>
              </a:ext>
            </a:extLst>
          </p:cNvPr>
          <p:cNvCxnSpPr>
            <a:cxnSpLocks/>
          </p:cNvCxnSpPr>
          <p:nvPr/>
        </p:nvCxnSpPr>
        <p:spPr>
          <a:xfrm>
            <a:off x="3734616" y="311427"/>
            <a:ext cx="1397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C13CA-947E-F647-8B96-47CD30048D90}"/>
              </a:ext>
            </a:extLst>
          </p:cNvPr>
          <p:cNvSpPr txBox="1"/>
          <p:nvPr/>
        </p:nvSpPr>
        <p:spPr>
          <a:xfrm>
            <a:off x="76963" y="6375662"/>
            <a:ext cx="440869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/>
              <a:t>Temperature dependence of H</a:t>
            </a:r>
            <a:r>
              <a:rPr lang="en-US" altLang="ja-JP" sz="2000" baseline="-25000"/>
              <a:t>2</a:t>
            </a:r>
            <a:r>
              <a:rPr lang="en-US" altLang="ja-JP" sz="2000"/>
              <a:t>O and N</a:t>
            </a:r>
            <a:r>
              <a:rPr lang="en-US" altLang="ja-JP" sz="2000" baseline="-25000"/>
              <a:t>2</a:t>
            </a:r>
            <a:endParaRPr lang="en-US" sz="2000" baseline="-25000"/>
          </a:p>
        </p:txBody>
      </p:sp>
    </p:spTree>
    <p:extLst>
      <p:ext uri="{BB962C8B-B14F-4D97-AF65-F5344CB8AC3E}">
        <p14:creationId xmlns:p14="http://schemas.microsoft.com/office/powerpoint/2010/main" val="245417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02B57CD-CFF8-5D4D-800A-690FC99D5940}"/>
              </a:ext>
            </a:extLst>
          </p:cNvPr>
          <p:cNvGrpSpPr/>
          <p:nvPr/>
        </p:nvGrpSpPr>
        <p:grpSpPr>
          <a:xfrm>
            <a:off x="1268986" y="0"/>
            <a:ext cx="8353316" cy="6858000"/>
            <a:chOff x="5247459" y="31156"/>
            <a:chExt cx="4658541" cy="432888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76B3FC0-6BE2-8645-8771-C3F0869C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5277" y="31156"/>
              <a:ext cx="4302763" cy="4328887"/>
            </a:xfrm>
            <a:prstGeom prst="rect">
              <a:avLst/>
            </a:prstGeom>
          </p:spPr>
        </p:pic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0557D1E-93D9-D149-84F3-687B32A83293}"/>
                </a:ext>
              </a:extLst>
            </p:cNvPr>
            <p:cNvCxnSpPr>
              <a:cxnSpLocks/>
            </p:cNvCxnSpPr>
            <p:nvPr/>
          </p:nvCxnSpPr>
          <p:spPr>
            <a:xfrm>
              <a:off x="5367647" y="1838696"/>
              <a:ext cx="453835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50480BC-0E13-894F-9A1F-A4F6DF8422CC}"/>
                </a:ext>
              </a:extLst>
            </p:cNvPr>
            <p:cNvCxnSpPr>
              <a:cxnSpLocks/>
            </p:cNvCxnSpPr>
            <p:nvPr/>
          </p:nvCxnSpPr>
          <p:spPr>
            <a:xfrm>
              <a:off x="5247459" y="2407013"/>
              <a:ext cx="453835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上下矢印 18">
              <a:extLst>
                <a:ext uri="{FF2B5EF4-FFF2-40B4-BE49-F238E27FC236}">
                  <a16:creationId xmlns:a16="http://schemas.microsoft.com/office/drawing/2014/main" id="{36BE285D-B1A1-F040-B94E-DB4A988E8402}"/>
                </a:ext>
              </a:extLst>
            </p:cNvPr>
            <p:cNvSpPr/>
            <p:nvPr/>
          </p:nvSpPr>
          <p:spPr>
            <a:xfrm>
              <a:off x="7219752" y="1837375"/>
              <a:ext cx="296884" cy="60366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851348B1-326B-DD4A-84BB-E41B93E3A795}"/>
                </a:ext>
              </a:extLst>
            </p:cNvPr>
            <p:cNvSpPr/>
            <p:nvPr/>
          </p:nvSpPr>
          <p:spPr>
            <a:xfrm>
              <a:off x="6305797" y="1543792"/>
              <a:ext cx="736271" cy="140657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52000"/>
              </a:schemeClr>
            </a:solidFill>
            <a:ln w="3492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267152F-FD84-B54C-A839-323F0F294FDE}"/>
                </a:ext>
              </a:extLst>
            </p:cNvPr>
            <p:cNvSpPr txBox="1"/>
            <p:nvPr/>
          </p:nvSpPr>
          <p:spPr>
            <a:xfrm>
              <a:off x="7027518" y="1107837"/>
              <a:ext cx="609305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/>
                <a:t>O</a:t>
              </a:r>
              <a:r>
                <a:rPr lang="en-US" sz="2800" baseline="-25000"/>
                <a:t>2</a:t>
              </a:r>
              <a:endParaRPr lang="en-US" sz="2800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D92D17-6E9E-B946-8C13-D5FB5BD4F414}"/>
              </a:ext>
            </a:extLst>
          </p:cNvPr>
          <p:cNvSpPr txBox="1"/>
          <p:nvPr/>
        </p:nvSpPr>
        <p:spPr>
          <a:xfrm>
            <a:off x="93315" y="6298559"/>
            <a:ext cx="493957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/>
              <a:t>Temperature dependence of Q-mass</a:t>
            </a: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343354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23</a:t>
            </a:fld>
            <a:endParaRPr kumimoji="0" lang="en-US" altLang="ja-JP" sz="120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3" y="1630177"/>
            <a:ext cx="9335534" cy="4952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90015211">
                  <a:custGeom>
                    <a:avLst/>
                    <a:gdLst>
                      <a:gd name="connsiteX0" fmla="*/ 0 w 9335534"/>
                      <a:gd name="connsiteY0" fmla="*/ 0 h 4952766"/>
                      <a:gd name="connsiteX1" fmla="*/ 666824 w 9335534"/>
                      <a:gd name="connsiteY1" fmla="*/ 0 h 4952766"/>
                      <a:gd name="connsiteX2" fmla="*/ 1333648 w 9335534"/>
                      <a:gd name="connsiteY2" fmla="*/ 0 h 4952766"/>
                      <a:gd name="connsiteX3" fmla="*/ 1813761 w 9335534"/>
                      <a:gd name="connsiteY3" fmla="*/ 0 h 4952766"/>
                      <a:gd name="connsiteX4" fmla="*/ 2573940 w 9335534"/>
                      <a:gd name="connsiteY4" fmla="*/ 0 h 4952766"/>
                      <a:gd name="connsiteX5" fmla="*/ 3240764 w 9335534"/>
                      <a:gd name="connsiteY5" fmla="*/ 0 h 4952766"/>
                      <a:gd name="connsiteX6" fmla="*/ 4000943 w 9335534"/>
                      <a:gd name="connsiteY6" fmla="*/ 0 h 4952766"/>
                      <a:gd name="connsiteX7" fmla="*/ 4761122 w 9335534"/>
                      <a:gd name="connsiteY7" fmla="*/ 0 h 4952766"/>
                      <a:gd name="connsiteX8" fmla="*/ 5334591 w 9335534"/>
                      <a:gd name="connsiteY8" fmla="*/ 0 h 4952766"/>
                      <a:gd name="connsiteX9" fmla="*/ 6188125 w 9335534"/>
                      <a:gd name="connsiteY9" fmla="*/ 0 h 4952766"/>
                      <a:gd name="connsiteX10" fmla="*/ 6574883 w 9335534"/>
                      <a:gd name="connsiteY10" fmla="*/ 0 h 4952766"/>
                      <a:gd name="connsiteX11" fmla="*/ 7148352 w 9335534"/>
                      <a:gd name="connsiteY11" fmla="*/ 0 h 4952766"/>
                      <a:gd name="connsiteX12" fmla="*/ 7535110 w 9335534"/>
                      <a:gd name="connsiteY12" fmla="*/ 0 h 4952766"/>
                      <a:gd name="connsiteX13" fmla="*/ 8388644 w 9335534"/>
                      <a:gd name="connsiteY13" fmla="*/ 0 h 4952766"/>
                      <a:gd name="connsiteX14" fmla="*/ 9335534 w 9335534"/>
                      <a:gd name="connsiteY14" fmla="*/ 0 h 4952766"/>
                      <a:gd name="connsiteX15" fmla="*/ 9335534 w 9335534"/>
                      <a:gd name="connsiteY15" fmla="*/ 718151 h 4952766"/>
                      <a:gd name="connsiteX16" fmla="*/ 9335534 w 9335534"/>
                      <a:gd name="connsiteY16" fmla="*/ 1386774 h 4952766"/>
                      <a:gd name="connsiteX17" fmla="*/ 9335534 w 9335534"/>
                      <a:gd name="connsiteY17" fmla="*/ 1956343 h 4952766"/>
                      <a:gd name="connsiteX18" fmla="*/ 9335534 w 9335534"/>
                      <a:gd name="connsiteY18" fmla="*/ 2624966 h 4952766"/>
                      <a:gd name="connsiteX19" fmla="*/ 9335534 w 9335534"/>
                      <a:gd name="connsiteY19" fmla="*/ 3095479 h 4952766"/>
                      <a:gd name="connsiteX20" fmla="*/ 9335534 w 9335534"/>
                      <a:gd name="connsiteY20" fmla="*/ 3764102 h 4952766"/>
                      <a:gd name="connsiteX21" fmla="*/ 9335534 w 9335534"/>
                      <a:gd name="connsiteY21" fmla="*/ 4952766 h 4952766"/>
                      <a:gd name="connsiteX22" fmla="*/ 8948776 w 9335534"/>
                      <a:gd name="connsiteY22" fmla="*/ 4952766 h 4952766"/>
                      <a:gd name="connsiteX23" fmla="*/ 8375308 w 9335534"/>
                      <a:gd name="connsiteY23" fmla="*/ 4952766 h 4952766"/>
                      <a:gd name="connsiteX24" fmla="*/ 7988550 w 9335534"/>
                      <a:gd name="connsiteY24" fmla="*/ 4952766 h 4952766"/>
                      <a:gd name="connsiteX25" fmla="*/ 7601792 w 9335534"/>
                      <a:gd name="connsiteY25" fmla="*/ 4952766 h 4952766"/>
                      <a:gd name="connsiteX26" fmla="*/ 7215034 w 9335534"/>
                      <a:gd name="connsiteY26" fmla="*/ 4952766 h 4952766"/>
                      <a:gd name="connsiteX27" fmla="*/ 6828276 w 9335534"/>
                      <a:gd name="connsiteY27" fmla="*/ 4952766 h 4952766"/>
                      <a:gd name="connsiteX28" fmla="*/ 6254808 w 9335534"/>
                      <a:gd name="connsiteY28" fmla="*/ 4952766 h 4952766"/>
                      <a:gd name="connsiteX29" fmla="*/ 5401273 w 9335534"/>
                      <a:gd name="connsiteY29" fmla="*/ 4952766 h 4952766"/>
                      <a:gd name="connsiteX30" fmla="*/ 4547739 w 9335534"/>
                      <a:gd name="connsiteY30" fmla="*/ 4952766 h 4952766"/>
                      <a:gd name="connsiteX31" fmla="*/ 3787560 w 9335534"/>
                      <a:gd name="connsiteY31" fmla="*/ 4952766 h 4952766"/>
                      <a:gd name="connsiteX32" fmla="*/ 3307446 w 9335534"/>
                      <a:gd name="connsiteY32" fmla="*/ 4952766 h 4952766"/>
                      <a:gd name="connsiteX33" fmla="*/ 2640622 w 9335534"/>
                      <a:gd name="connsiteY33" fmla="*/ 4952766 h 4952766"/>
                      <a:gd name="connsiteX34" fmla="*/ 2067154 w 9335534"/>
                      <a:gd name="connsiteY34" fmla="*/ 4952766 h 4952766"/>
                      <a:gd name="connsiteX35" fmla="*/ 1587041 w 9335534"/>
                      <a:gd name="connsiteY35" fmla="*/ 4952766 h 4952766"/>
                      <a:gd name="connsiteX36" fmla="*/ 1200283 w 9335534"/>
                      <a:gd name="connsiteY36" fmla="*/ 4952766 h 4952766"/>
                      <a:gd name="connsiteX37" fmla="*/ 626814 w 9335534"/>
                      <a:gd name="connsiteY37" fmla="*/ 4952766 h 4952766"/>
                      <a:gd name="connsiteX38" fmla="*/ 0 w 9335534"/>
                      <a:gd name="connsiteY38" fmla="*/ 4952766 h 4952766"/>
                      <a:gd name="connsiteX39" fmla="*/ 0 w 9335534"/>
                      <a:gd name="connsiteY39" fmla="*/ 4234615 h 4952766"/>
                      <a:gd name="connsiteX40" fmla="*/ 0 w 9335534"/>
                      <a:gd name="connsiteY40" fmla="*/ 3565992 h 4952766"/>
                      <a:gd name="connsiteX41" fmla="*/ 0 w 9335534"/>
                      <a:gd name="connsiteY41" fmla="*/ 2847840 h 4952766"/>
                      <a:gd name="connsiteX42" fmla="*/ 0 w 9335534"/>
                      <a:gd name="connsiteY42" fmla="*/ 2278272 h 4952766"/>
                      <a:gd name="connsiteX43" fmla="*/ 0 w 9335534"/>
                      <a:gd name="connsiteY43" fmla="*/ 1708704 h 4952766"/>
                      <a:gd name="connsiteX44" fmla="*/ 0 w 9335534"/>
                      <a:gd name="connsiteY44" fmla="*/ 1188664 h 4952766"/>
                      <a:gd name="connsiteX45" fmla="*/ 0 w 9335534"/>
                      <a:gd name="connsiteY45" fmla="*/ 668623 h 4952766"/>
                      <a:gd name="connsiteX46" fmla="*/ 0 w 9335534"/>
                      <a:gd name="connsiteY46" fmla="*/ 0 h 495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335534" h="4952766" fill="none" extrusionOk="0">
                        <a:moveTo>
                          <a:pt x="0" y="0"/>
                        </a:moveTo>
                        <a:cubicBezTo>
                          <a:pt x="171672" y="-12853"/>
                          <a:pt x="506677" y="-24277"/>
                          <a:pt x="666824" y="0"/>
                        </a:cubicBezTo>
                        <a:cubicBezTo>
                          <a:pt x="826971" y="24277"/>
                          <a:pt x="1031599" y="21068"/>
                          <a:pt x="1333648" y="0"/>
                        </a:cubicBezTo>
                        <a:cubicBezTo>
                          <a:pt x="1635697" y="-21068"/>
                          <a:pt x="1625477" y="7435"/>
                          <a:pt x="1813761" y="0"/>
                        </a:cubicBezTo>
                        <a:cubicBezTo>
                          <a:pt x="2002045" y="-7435"/>
                          <a:pt x="2319536" y="-15594"/>
                          <a:pt x="2573940" y="0"/>
                        </a:cubicBezTo>
                        <a:cubicBezTo>
                          <a:pt x="2828344" y="15594"/>
                          <a:pt x="3062863" y="-6534"/>
                          <a:pt x="3240764" y="0"/>
                        </a:cubicBezTo>
                        <a:cubicBezTo>
                          <a:pt x="3418665" y="6534"/>
                          <a:pt x="3754117" y="-1539"/>
                          <a:pt x="4000943" y="0"/>
                        </a:cubicBezTo>
                        <a:cubicBezTo>
                          <a:pt x="4247769" y="1539"/>
                          <a:pt x="4418717" y="23825"/>
                          <a:pt x="4761122" y="0"/>
                        </a:cubicBezTo>
                        <a:cubicBezTo>
                          <a:pt x="5103527" y="-23825"/>
                          <a:pt x="5052576" y="8398"/>
                          <a:pt x="5334591" y="0"/>
                        </a:cubicBezTo>
                        <a:cubicBezTo>
                          <a:pt x="5616606" y="-8398"/>
                          <a:pt x="5935756" y="-6127"/>
                          <a:pt x="6188125" y="0"/>
                        </a:cubicBezTo>
                        <a:cubicBezTo>
                          <a:pt x="6440494" y="6127"/>
                          <a:pt x="6414497" y="-17761"/>
                          <a:pt x="6574883" y="0"/>
                        </a:cubicBezTo>
                        <a:cubicBezTo>
                          <a:pt x="6735269" y="17761"/>
                          <a:pt x="6995346" y="-4781"/>
                          <a:pt x="7148352" y="0"/>
                        </a:cubicBezTo>
                        <a:cubicBezTo>
                          <a:pt x="7301358" y="4781"/>
                          <a:pt x="7396667" y="4340"/>
                          <a:pt x="7535110" y="0"/>
                        </a:cubicBezTo>
                        <a:cubicBezTo>
                          <a:pt x="7673553" y="-4340"/>
                          <a:pt x="8180587" y="39179"/>
                          <a:pt x="8388644" y="0"/>
                        </a:cubicBezTo>
                        <a:cubicBezTo>
                          <a:pt x="8596701" y="-39179"/>
                          <a:pt x="9138313" y="206"/>
                          <a:pt x="9335534" y="0"/>
                        </a:cubicBezTo>
                        <a:cubicBezTo>
                          <a:pt x="9319508" y="305144"/>
                          <a:pt x="9352573" y="372653"/>
                          <a:pt x="9335534" y="718151"/>
                        </a:cubicBezTo>
                        <a:cubicBezTo>
                          <a:pt x="9318495" y="1063649"/>
                          <a:pt x="9319165" y="1054743"/>
                          <a:pt x="9335534" y="1386774"/>
                        </a:cubicBezTo>
                        <a:cubicBezTo>
                          <a:pt x="9351903" y="1718805"/>
                          <a:pt x="9314795" y="1785443"/>
                          <a:pt x="9335534" y="1956343"/>
                        </a:cubicBezTo>
                        <a:cubicBezTo>
                          <a:pt x="9356273" y="2127243"/>
                          <a:pt x="9307906" y="2442856"/>
                          <a:pt x="9335534" y="2624966"/>
                        </a:cubicBezTo>
                        <a:cubicBezTo>
                          <a:pt x="9363162" y="2807076"/>
                          <a:pt x="9324344" y="2906519"/>
                          <a:pt x="9335534" y="3095479"/>
                        </a:cubicBezTo>
                        <a:cubicBezTo>
                          <a:pt x="9346724" y="3284439"/>
                          <a:pt x="9326215" y="3558704"/>
                          <a:pt x="9335534" y="3764102"/>
                        </a:cubicBezTo>
                        <a:cubicBezTo>
                          <a:pt x="9344853" y="3969500"/>
                          <a:pt x="9291467" y="4705038"/>
                          <a:pt x="9335534" y="4952766"/>
                        </a:cubicBezTo>
                        <a:cubicBezTo>
                          <a:pt x="9233007" y="4963082"/>
                          <a:pt x="9076161" y="4956187"/>
                          <a:pt x="8948776" y="4952766"/>
                        </a:cubicBezTo>
                        <a:cubicBezTo>
                          <a:pt x="8821391" y="4949345"/>
                          <a:pt x="8644508" y="4946121"/>
                          <a:pt x="8375308" y="4952766"/>
                        </a:cubicBezTo>
                        <a:cubicBezTo>
                          <a:pt x="8106108" y="4959411"/>
                          <a:pt x="8147549" y="4965258"/>
                          <a:pt x="7988550" y="4952766"/>
                        </a:cubicBezTo>
                        <a:cubicBezTo>
                          <a:pt x="7829551" y="4940274"/>
                          <a:pt x="7688525" y="4950109"/>
                          <a:pt x="7601792" y="4952766"/>
                        </a:cubicBezTo>
                        <a:cubicBezTo>
                          <a:pt x="7515059" y="4955423"/>
                          <a:pt x="7382919" y="4955346"/>
                          <a:pt x="7215034" y="4952766"/>
                        </a:cubicBezTo>
                        <a:cubicBezTo>
                          <a:pt x="7047149" y="4950186"/>
                          <a:pt x="6943301" y="4952957"/>
                          <a:pt x="6828276" y="4952766"/>
                        </a:cubicBezTo>
                        <a:cubicBezTo>
                          <a:pt x="6713251" y="4952575"/>
                          <a:pt x="6470652" y="4929686"/>
                          <a:pt x="6254808" y="4952766"/>
                        </a:cubicBezTo>
                        <a:cubicBezTo>
                          <a:pt x="6038964" y="4975846"/>
                          <a:pt x="5660529" y="4914379"/>
                          <a:pt x="5401273" y="4952766"/>
                        </a:cubicBezTo>
                        <a:cubicBezTo>
                          <a:pt x="5142018" y="4991153"/>
                          <a:pt x="4938715" y="4912426"/>
                          <a:pt x="4547739" y="4952766"/>
                        </a:cubicBezTo>
                        <a:cubicBezTo>
                          <a:pt x="4156763" y="4993106"/>
                          <a:pt x="4159645" y="4948163"/>
                          <a:pt x="3787560" y="4952766"/>
                        </a:cubicBezTo>
                        <a:cubicBezTo>
                          <a:pt x="3415475" y="4957369"/>
                          <a:pt x="3424466" y="4933498"/>
                          <a:pt x="3307446" y="4952766"/>
                        </a:cubicBezTo>
                        <a:cubicBezTo>
                          <a:pt x="3190426" y="4972034"/>
                          <a:pt x="2973019" y="4942967"/>
                          <a:pt x="2640622" y="4952766"/>
                        </a:cubicBezTo>
                        <a:cubicBezTo>
                          <a:pt x="2308225" y="4962565"/>
                          <a:pt x="2261773" y="4927968"/>
                          <a:pt x="2067154" y="4952766"/>
                        </a:cubicBezTo>
                        <a:cubicBezTo>
                          <a:pt x="1872535" y="4977564"/>
                          <a:pt x="1685761" y="4962646"/>
                          <a:pt x="1587041" y="4952766"/>
                        </a:cubicBezTo>
                        <a:cubicBezTo>
                          <a:pt x="1488321" y="4942886"/>
                          <a:pt x="1363899" y="4967095"/>
                          <a:pt x="1200283" y="4952766"/>
                        </a:cubicBezTo>
                        <a:cubicBezTo>
                          <a:pt x="1036667" y="4938437"/>
                          <a:pt x="751405" y="4967028"/>
                          <a:pt x="626814" y="4952766"/>
                        </a:cubicBezTo>
                        <a:cubicBezTo>
                          <a:pt x="502223" y="4938504"/>
                          <a:pt x="129167" y="4926854"/>
                          <a:pt x="0" y="4952766"/>
                        </a:cubicBezTo>
                        <a:cubicBezTo>
                          <a:pt x="-30595" y="4597312"/>
                          <a:pt x="-34817" y="4444931"/>
                          <a:pt x="0" y="4234615"/>
                        </a:cubicBezTo>
                        <a:cubicBezTo>
                          <a:pt x="34817" y="4024299"/>
                          <a:pt x="32900" y="3879159"/>
                          <a:pt x="0" y="3565992"/>
                        </a:cubicBezTo>
                        <a:cubicBezTo>
                          <a:pt x="-32900" y="3252825"/>
                          <a:pt x="10302" y="3154958"/>
                          <a:pt x="0" y="2847840"/>
                        </a:cubicBezTo>
                        <a:cubicBezTo>
                          <a:pt x="-10302" y="2540722"/>
                          <a:pt x="-14092" y="2463492"/>
                          <a:pt x="0" y="2278272"/>
                        </a:cubicBezTo>
                        <a:cubicBezTo>
                          <a:pt x="14092" y="2093052"/>
                          <a:pt x="-27053" y="1965491"/>
                          <a:pt x="0" y="1708704"/>
                        </a:cubicBezTo>
                        <a:cubicBezTo>
                          <a:pt x="27053" y="1451917"/>
                          <a:pt x="-4386" y="1390423"/>
                          <a:pt x="0" y="1188664"/>
                        </a:cubicBezTo>
                        <a:cubicBezTo>
                          <a:pt x="4386" y="986905"/>
                          <a:pt x="17782" y="794607"/>
                          <a:pt x="0" y="668623"/>
                        </a:cubicBezTo>
                        <a:cubicBezTo>
                          <a:pt x="-17782" y="542639"/>
                          <a:pt x="20099" y="290413"/>
                          <a:pt x="0" y="0"/>
                        </a:cubicBezTo>
                        <a:close/>
                      </a:path>
                      <a:path w="9335534" h="4952766" stroke="0" extrusionOk="0">
                        <a:moveTo>
                          <a:pt x="0" y="0"/>
                        </a:moveTo>
                        <a:cubicBezTo>
                          <a:pt x="95264" y="15437"/>
                          <a:pt x="267193" y="-6816"/>
                          <a:pt x="386758" y="0"/>
                        </a:cubicBezTo>
                        <a:cubicBezTo>
                          <a:pt x="506323" y="6816"/>
                          <a:pt x="654709" y="2273"/>
                          <a:pt x="773516" y="0"/>
                        </a:cubicBezTo>
                        <a:cubicBezTo>
                          <a:pt x="892323" y="-2273"/>
                          <a:pt x="1285184" y="15220"/>
                          <a:pt x="1440340" y="0"/>
                        </a:cubicBezTo>
                        <a:cubicBezTo>
                          <a:pt x="1595496" y="-15220"/>
                          <a:pt x="2011660" y="-36985"/>
                          <a:pt x="2293874" y="0"/>
                        </a:cubicBezTo>
                        <a:cubicBezTo>
                          <a:pt x="2576088" y="36985"/>
                          <a:pt x="2591565" y="23653"/>
                          <a:pt x="2773987" y="0"/>
                        </a:cubicBezTo>
                        <a:cubicBezTo>
                          <a:pt x="2956409" y="-23653"/>
                          <a:pt x="3140947" y="1573"/>
                          <a:pt x="3347456" y="0"/>
                        </a:cubicBezTo>
                        <a:cubicBezTo>
                          <a:pt x="3553965" y="-1573"/>
                          <a:pt x="3852461" y="-14984"/>
                          <a:pt x="4014280" y="0"/>
                        </a:cubicBezTo>
                        <a:cubicBezTo>
                          <a:pt x="4176099" y="14984"/>
                          <a:pt x="4369475" y="-2834"/>
                          <a:pt x="4587748" y="0"/>
                        </a:cubicBezTo>
                        <a:cubicBezTo>
                          <a:pt x="4806021" y="2834"/>
                          <a:pt x="5103829" y="16441"/>
                          <a:pt x="5254572" y="0"/>
                        </a:cubicBezTo>
                        <a:cubicBezTo>
                          <a:pt x="5405315" y="-16441"/>
                          <a:pt x="5602186" y="17203"/>
                          <a:pt x="5734685" y="0"/>
                        </a:cubicBezTo>
                        <a:cubicBezTo>
                          <a:pt x="5867184" y="-17203"/>
                          <a:pt x="6142695" y="-4191"/>
                          <a:pt x="6308154" y="0"/>
                        </a:cubicBezTo>
                        <a:cubicBezTo>
                          <a:pt x="6473613" y="4191"/>
                          <a:pt x="6949966" y="-29215"/>
                          <a:pt x="7161688" y="0"/>
                        </a:cubicBezTo>
                        <a:cubicBezTo>
                          <a:pt x="7373410" y="29215"/>
                          <a:pt x="7373452" y="-13285"/>
                          <a:pt x="7548446" y="0"/>
                        </a:cubicBezTo>
                        <a:cubicBezTo>
                          <a:pt x="7723440" y="13285"/>
                          <a:pt x="7939619" y="19036"/>
                          <a:pt x="8121915" y="0"/>
                        </a:cubicBezTo>
                        <a:cubicBezTo>
                          <a:pt x="8304211" y="-19036"/>
                          <a:pt x="9029813" y="49926"/>
                          <a:pt x="9335534" y="0"/>
                        </a:cubicBezTo>
                        <a:cubicBezTo>
                          <a:pt x="9349889" y="190641"/>
                          <a:pt x="9339659" y="346430"/>
                          <a:pt x="9335534" y="470513"/>
                        </a:cubicBezTo>
                        <a:cubicBezTo>
                          <a:pt x="9331409" y="594596"/>
                          <a:pt x="9307524" y="895178"/>
                          <a:pt x="9335534" y="1040081"/>
                        </a:cubicBezTo>
                        <a:cubicBezTo>
                          <a:pt x="9363544" y="1184984"/>
                          <a:pt x="9335257" y="1434894"/>
                          <a:pt x="9335534" y="1708704"/>
                        </a:cubicBezTo>
                        <a:cubicBezTo>
                          <a:pt x="9335811" y="1982514"/>
                          <a:pt x="9333873" y="1956379"/>
                          <a:pt x="9335534" y="2179217"/>
                        </a:cubicBezTo>
                        <a:cubicBezTo>
                          <a:pt x="9337195" y="2402055"/>
                          <a:pt x="9330674" y="2537295"/>
                          <a:pt x="9335534" y="2699257"/>
                        </a:cubicBezTo>
                        <a:cubicBezTo>
                          <a:pt x="9340394" y="2861219"/>
                          <a:pt x="9355233" y="3092402"/>
                          <a:pt x="9335534" y="3318353"/>
                        </a:cubicBezTo>
                        <a:cubicBezTo>
                          <a:pt x="9315835" y="3544304"/>
                          <a:pt x="9338213" y="3560055"/>
                          <a:pt x="9335534" y="3788866"/>
                        </a:cubicBezTo>
                        <a:cubicBezTo>
                          <a:pt x="9332855" y="4017677"/>
                          <a:pt x="9318013" y="4150409"/>
                          <a:pt x="9335534" y="4358434"/>
                        </a:cubicBezTo>
                        <a:cubicBezTo>
                          <a:pt x="9353055" y="4566459"/>
                          <a:pt x="9357336" y="4715664"/>
                          <a:pt x="9335534" y="4952766"/>
                        </a:cubicBezTo>
                        <a:cubicBezTo>
                          <a:pt x="9247152" y="4945812"/>
                          <a:pt x="9047220" y="4940674"/>
                          <a:pt x="8948776" y="4952766"/>
                        </a:cubicBezTo>
                        <a:cubicBezTo>
                          <a:pt x="8850332" y="4964858"/>
                          <a:pt x="8443494" y="4936774"/>
                          <a:pt x="8281952" y="4952766"/>
                        </a:cubicBezTo>
                        <a:cubicBezTo>
                          <a:pt x="8120410" y="4968758"/>
                          <a:pt x="7631833" y="4949816"/>
                          <a:pt x="7428418" y="4952766"/>
                        </a:cubicBezTo>
                        <a:cubicBezTo>
                          <a:pt x="7225003" y="4955716"/>
                          <a:pt x="6969939" y="4936225"/>
                          <a:pt x="6854949" y="4952766"/>
                        </a:cubicBezTo>
                        <a:cubicBezTo>
                          <a:pt x="6739959" y="4969307"/>
                          <a:pt x="6474526" y="4961375"/>
                          <a:pt x="6281481" y="4952766"/>
                        </a:cubicBezTo>
                        <a:cubicBezTo>
                          <a:pt x="6088436" y="4944157"/>
                          <a:pt x="5788042" y="4966995"/>
                          <a:pt x="5614657" y="4952766"/>
                        </a:cubicBezTo>
                        <a:cubicBezTo>
                          <a:pt x="5441272" y="4938537"/>
                          <a:pt x="5294166" y="4936517"/>
                          <a:pt x="5041188" y="4952766"/>
                        </a:cubicBezTo>
                        <a:cubicBezTo>
                          <a:pt x="4788210" y="4969015"/>
                          <a:pt x="4729252" y="4950031"/>
                          <a:pt x="4561075" y="4952766"/>
                        </a:cubicBezTo>
                        <a:cubicBezTo>
                          <a:pt x="4392898" y="4955501"/>
                          <a:pt x="4114028" y="4969511"/>
                          <a:pt x="3894251" y="4952766"/>
                        </a:cubicBezTo>
                        <a:cubicBezTo>
                          <a:pt x="3674474" y="4936021"/>
                          <a:pt x="3632993" y="4951694"/>
                          <a:pt x="3507493" y="4952766"/>
                        </a:cubicBezTo>
                        <a:cubicBezTo>
                          <a:pt x="3381993" y="4953838"/>
                          <a:pt x="2900025" y="4917859"/>
                          <a:pt x="2653959" y="4952766"/>
                        </a:cubicBezTo>
                        <a:cubicBezTo>
                          <a:pt x="2407893" y="4987673"/>
                          <a:pt x="2263659" y="4943896"/>
                          <a:pt x="1987135" y="4952766"/>
                        </a:cubicBezTo>
                        <a:cubicBezTo>
                          <a:pt x="1710611" y="4961636"/>
                          <a:pt x="1642692" y="4953549"/>
                          <a:pt x="1413667" y="4952766"/>
                        </a:cubicBezTo>
                        <a:cubicBezTo>
                          <a:pt x="1184642" y="4951983"/>
                          <a:pt x="818371" y="4959905"/>
                          <a:pt x="653487" y="4952766"/>
                        </a:cubicBezTo>
                        <a:cubicBezTo>
                          <a:pt x="488603" y="4945627"/>
                          <a:pt x="252291" y="4966486"/>
                          <a:pt x="0" y="4952766"/>
                        </a:cubicBezTo>
                        <a:cubicBezTo>
                          <a:pt x="25927" y="4732675"/>
                          <a:pt x="12171" y="4647754"/>
                          <a:pt x="0" y="4383198"/>
                        </a:cubicBezTo>
                        <a:cubicBezTo>
                          <a:pt x="-12171" y="4118642"/>
                          <a:pt x="-3170" y="3965755"/>
                          <a:pt x="0" y="3665047"/>
                        </a:cubicBezTo>
                        <a:cubicBezTo>
                          <a:pt x="3170" y="3364339"/>
                          <a:pt x="-19063" y="3217162"/>
                          <a:pt x="0" y="3045951"/>
                        </a:cubicBezTo>
                        <a:cubicBezTo>
                          <a:pt x="19063" y="2874740"/>
                          <a:pt x="32943" y="2496892"/>
                          <a:pt x="0" y="2327800"/>
                        </a:cubicBezTo>
                        <a:cubicBezTo>
                          <a:pt x="-32943" y="2158708"/>
                          <a:pt x="21964" y="2035485"/>
                          <a:pt x="0" y="1857287"/>
                        </a:cubicBezTo>
                        <a:cubicBezTo>
                          <a:pt x="-21964" y="1679089"/>
                          <a:pt x="11299" y="1589188"/>
                          <a:pt x="0" y="1337247"/>
                        </a:cubicBezTo>
                        <a:cubicBezTo>
                          <a:pt x="-11299" y="1085306"/>
                          <a:pt x="-20565" y="937942"/>
                          <a:pt x="0" y="817206"/>
                        </a:cubicBezTo>
                        <a:cubicBezTo>
                          <a:pt x="20565" y="696470"/>
                          <a:pt x="39952" y="381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rgbClr val="002060"/>
                </a:solidFill>
                <a:latin typeface="+mn-lt"/>
              </a:rPr>
              <a:t>Outline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Comic Sans MS"/>
              </a:rPr>
              <a:t>Purpose of the defrosting experiment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ヒラギノ丸ゴ Pro W4" charset="0"/>
                <a:cs typeface="ヒラギノ丸ゴ Pro W4" charset="0"/>
              </a:rPr>
              <a:t>Example of frosted view ports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Cooling </a:t>
            </a: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 examined to avoid frosting</a:t>
            </a:r>
            <a:endParaRPr lang="en-US" altLang="ja-JP" sz="2800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ヒラギノ丸ゴ Pro W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ヒラギノ丸ゴ Pro W4" charset="0"/>
                <a:cs typeface="ヒラギノ丸ゴ Pro W4" charset="0"/>
              </a:rPr>
              <a:t>Result of cooling characteristics</a:t>
            </a:r>
            <a:r>
              <a:rPr lang="en-US" altLang="ja-JP" sz="2800" i="1" dirty="0">
                <a:solidFill>
                  <a:srgbClr val="002060"/>
                </a:solidFill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ea typeface="ヒラギノ丸ゴ Pro W4" charset="0"/>
                <a:cs typeface="ヒラギノ丸ゴ Pro W4" charset="0"/>
              </a:rPr>
              <a:t>of the cryostat</a:t>
            </a:r>
            <a:endParaRPr lang="en-US" altLang="ja-JP" sz="2800" i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ヒラギノ丸ゴ Pro W4" charset="0"/>
              <a:cs typeface="ヒラギノ丸ゴ Pro W4" charset="0"/>
            </a:endParaRP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ヒラギノ丸ゴ Pro W4" charset="0"/>
                <a:cs typeface="ヒラギノ丸ゴ Pro W4" charset="0"/>
              </a:rPr>
              <a:t>Residual gas measurement during the cooling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+mn-lt"/>
                <a:ea typeface="ヒラギノ丸ゴ Pro W4" charset="0"/>
                <a:cs typeface="ヒラギノ丸ゴ Pro W4" charset="0"/>
              </a:rPr>
              <a:t>Performance defrost heaters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ヒラギノ丸ゴ Pro W4" charset="0"/>
                <a:cs typeface="ヒラギノ丸ゴ Pro W4" charset="0"/>
              </a:rPr>
              <a:t>Summary of experiment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3FDBD9-6C23-5049-B23D-438B944AAC9E}"/>
              </a:ext>
            </a:extLst>
          </p:cNvPr>
          <p:cNvSpPr txBox="1">
            <a:spLocks noChangeArrowheads="1"/>
          </p:cNvSpPr>
          <p:nvPr/>
        </p:nvSpPr>
        <p:spPr>
          <a:xfrm>
            <a:off x="734566" y="404551"/>
            <a:ext cx="8436867" cy="701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68386600">
                  <a:custGeom>
                    <a:avLst/>
                    <a:gdLst>
                      <a:gd name="connsiteX0" fmla="*/ 0 w 8436867"/>
                      <a:gd name="connsiteY0" fmla="*/ 0 h 701556"/>
                      <a:gd name="connsiteX1" fmla="*/ 817727 w 8436867"/>
                      <a:gd name="connsiteY1" fmla="*/ 0 h 701556"/>
                      <a:gd name="connsiteX2" fmla="*/ 1466717 w 8436867"/>
                      <a:gd name="connsiteY2" fmla="*/ 0 h 701556"/>
                      <a:gd name="connsiteX3" fmla="*/ 1862601 w 8436867"/>
                      <a:gd name="connsiteY3" fmla="*/ 0 h 701556"/>
                      <a:gd name="connsiteX4" fmla="*/ 2680328 w 8436867"/>
                      <a:gd name="connsiteY4" fmla="*/ 0 h 701556"/>
                      <a:gd name="connsiteX5" fmla="*/ 3498055 w 8436867"/>
                      <a:gd name="connsiteY5" fmla="*/ 0 h 701556"/>
                      <a:gd name="connsiteX6" fmla="*/ 4147045 w 8436867"/>
                      <a:gd name="connsiteY6" fmla="*/ 0 h 701556"/>
                      <a:gd name="connsiteX7" fmla="*/ 4627297 w 8436867"/>
                      <a:gd name="connsiteY7" fmla="*/ 0 h 701556"/>
                      <a:gd name="connsiteX8" fmla="*/ 5360655 w 8436867"/>
                      <a:gd name="connsiteY8" fmla="*/ 0 h 701556"/>
                      <a:gd name="connsiteX9" fmla="*/ 6009645 w 8436867"/>
                      <a:gd name="connsiteY9" fmla="*/ 0 h 701556"/>
                      <a:gd name="connsiteX10" fmla="*/ 6574266 w 8436867"/>
                      <a:gd name="connsiteY10" fmla="*/ 0 h 701556"/>
                      <a:gd name="connsiteX11" fmla="*/ 7138887 w 8436867"/>
                      <a:gd name="connsiteY11" fmla="*/ 0 h 701556"/>
                      <a:gd name="connsiteX12" fmla="*/ 7534771 w 8436867"/>
                      <a:gd name="connsiteY12" fmla="*/ 0 h 701556"/>
                      <a:gd name="connsiteX13" fmla="*/ 8436867 w 8436867"/>
                      <a:gd name="connsiteY13" fmla="*/ 0 h 701556"/>
                      <a:gd name="connsiteX14" fmla="*/ 8436867 w 8436867"/>
                      <a:gd name="connsiteY14" fmla="*/ 357794 h 701556"/>
                      <a:gd name="connsiteX15" fmla="*/ 8436867 w 8436867"/>
                      <a:gd name="connsiteY15" fmla="*/ 701556 h 701556"/>
                      <a:gd name="connsiteX16" fmla="*/ 7872246 w 8436867"/>
                      <a:gd name="connsiteY16" fmla="*/ 701556 h 701556"/>
                      <a:gd name="connsiteX17" fmla="*/ 7223256 w 8436867"/>
                      <a:gd name="connsiteY17" fmla="*/ 701556 h 701556"/>
                      <a:gd name="connsiteX18" fmla="*/ 6489898 w 8436867"/>
                      <a:gd name="connsiteY18" fmla="*/ 701556 h 701556"/>
                      <a:gd name="connsiteX19" fmla="*/ 5840908 w 8436867"/>
                      <a:gd name="connsiteY19" fmla="*/ 701556 h 701556"/>
                      <a:gd name="connsiteX20" fmla="*/ 5276287 w 8436867"/>
                      <a:gd name="connsiteY20" fmla="*/ 701556 h 701556"/>
                      <a:gd name="connsiteX21" fmla="*/ 4542928 w 8436867"/>
                      <a:gd name="connsiteY21" fmla="*/ 701556 h 701556"/>
                      <a:gd name="connsiteX22" fmla="*/ 3809570 w 8436867"/>
                      <a:gd name="connsiteY22" fmla="*/ 701556 h 701556"/>
                      <a:gd name="connsiteX23" fmla="*/ 3413686 w 8436867"/>
                      <a:gd name="connsiteY23" fmla="*/ 701556 h 701556"/>
                      <a:gd name="connsiteX24" fmla="*/ 2764696 w 8436867"/>
                      <a:gd name="connsiteY24" fmla="*/ 701556 h 701556"/>
                      <a:gd name="connsiteX25" fmla="*/ 2115707 w 8436867"/>
                      <a:gd name="connsiteY25" fmla="*/ 701556 h 701556"/>
                      <a:gd name="connsiteX26" fmla="*/ 1297980 w 8436867"/>
                      <a:gd name="connsiteY26" fmla="*/ 701556 h 701556"/>
                      <a:gd name="connsiteX27" fmla="*/ 0 w 8436867"/>
                      <a:gd name="connsiteY27" fmla="*/ 701556 h 701556"/>
                      <a:gd name="connsiteX28" fmla="*/ 0 w 8436867"/>
                      <a:gd name="connsiteY28" fmla="*/ 371825 h 701556"/>
                      <a:gd name="connsiteX29" fmla="*/ 0 w 8436867"/>
                      <a:gd name="connsiteY29" fmla="*/ 0 h 70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36867" h="701556" fill="none" extrusionOk="0">
                        <a:moveTo>
                          <a:pt x="0" y="0"/>
                        </a:moveTo>
                        <a:cubicBezTo>
                          <a:pt x="276765" y="33210"/>
                          <a:pt x="595346" y="11896"/>
                          <a:pt x="817727" y="0"/>
                        </a:cubicBezTo>
                        <a:cubicBezTo>
                          <a:pt x="1040108" y="-11896"/>
                          <a:pt x="1174975" y="8699"/>
                          <a:pt x="1466717" y="0"/>
                        </a:cubicBezTo>
                        <a:cubicBezTo>
                          <a:pt x="1758459" y="-8699"/>
                          <a:pt x="1721926" y="13770"/>
                          <a:pt x="1862601" y="0"/>
                        </a:cubicBezTo>
                        <a:cubicBezTo>
                          <a:pt x="2003276" y="-13770"/>
                          <a:pt x="2401668" y="-27293"/>
                          <a:pt x="2680328" y="0"/>
                        </a:cubicBezTo>
                        <a:cubicBezTo>
                          <a:pt x="2958988" y="27293"/>
                          <a:pt x="3115335" y="-21961"/>
                          <a:pt x="3498055" y="0"/>
                        </a:cubicBezTo>
                        <a:cubicBezTo>
                          <a:pt x="3880775" y="21961"/>
                          <a:pt x="3930720" y="-21848"/>
                          <a:pt x="4147045" y="0"/>
                        </a:cubicBezTo>
                        <a:cubicBezTo>
                          <a:pt x="4363370" y="21848"/>
                          <a:pt x="4401476" y="20812"/>
                          <a:pt x="4627297" y="0"/>
                        </a:cubicBezTo>
                        <a:cubicBezTo>
                          <a:pt x="4853118" y="-20812"/>
                          <a:pt x="5022211" y="6144"/>
                          <a:pt x="5360655" y="0"/>
                        </a:cubicBezTo>
                        <a:cubicBezTo>
                          <a:pt x="5699099" y="-6144"/>
                          <a:pt x="5782703" y="9841"/>
                          <a:pt x="6009645" y="0"/>
                        </a:cubicBezTo>
                        <a:cubicBezTo>
                          <a:pt x="6236587" y="-9841"/>
                          <a:pt x="6345358" y="-7198"/>
                          <a:pt x="6574266" y="0"/>
                        </a:cubicBezTo>
                        <a:cubicBezTo>
                          <a:pt x="6803174" y="7198"/>
                          <a:pt x="6919372" y="11252"/>
                          <a:pt x="7138887" y="0"/>
                        </a:cubicBezTo>
                        <a:cubicBezTo>
                          <a:pt x="7358402" y="-11252"/>
                          <a:pt x="7420008" y="-13000"/>
                          <a:pt x="7534771" y="0"/>
                        </a:cubicBezTo>
                        <a:cubicBezTo>
                          <a:pt x="7649534" y="13000"/>
                          <a:pt x="8140251" y="18466"/>
                          <a:pt x="8436867" y="0"/>
                        </a:cubicBezTo>
                        <a:cubicBezTo>
                          <a:pt x="8430191" y="93558"/>
                          <a:pt x="8428701" y="272604"/>
                          <a:pt x="8436867" y="357794"/>
                        </a:cubicBezTo>
                        <a:cubicBezTo>
                          <a:pt x="8445033" y="442984"/>
                          <a:pt x="8439893" y="578440"/>
                          <a:pt x="8436867" y="701556"/>
                        </a:cubicBezTo>
                        <a:cubicBezTo>
                          <a:pt x="8302084" y="676883"/>
                          <a:pt x="8043907" y="702406"/>
                          <a:pt x="7872246" y="701556"/>
                        </a:cubicBezTo>
                        <a:cubicBezTo>
                          <a:pt x="7700585" y="700706"/>
                          <a:pt x="7386529" y="671044"/>
                          <a:pt x="7223256" y="701556"/>
                        </a:cubicBezTo>
                        <a:cubicBezTo>
                          <a:pt x="7059983" y="732069"/>
                          <a:pt x="6705843" y="695139"/>
                          <a:pt x="6489898" y="701556"/>
                        </a:cubicBezTo>
                        <a:cubicBezTo>
                          <a:pt x="6273953" y="707973"/>
                          <a:pt x="6047140" y="716099"/>
                          <a:pt x="5840908" y="701556"/>
                        </a:cubicBezTo>
                        <a:cubicBezTo>
                          <a:pt x="5634676" y="687014"/>
                          <a:pt x="5484340" y="729129"/>
                          <a:pt x="5276287" y="701556"/>
                        </a:cubicBezTo>
                        <a:cubicBezTo>
                          <a:pt x="5068234" y="673983"/>
                          <a:pt x="4702782" y="714533"/>
                          <a:pt x="4542928" y="701556"/>
                        </a:cubicBezTo>
                        <a:cubicBezTo>
                          <a:pt x="4383074" y="688579"/>
                          <a:pt x="4141204" y="702948"/>
                          <a:pt x="3809570" y="701556"/>
                        </a:cubicBezTo>
                        <a:cubicBezTo>
                          <a:pt x="3477936" y="700164"/>
                          <a:pt x="3600698" y="683068"/>
                          <a:pt x="3413686" y="701556"/>
                        </a:cubicBezTo>
                        <a:cubicBezTo>
                          <a:pt x="3226674" y="720044"/>
                          <a:pt x="3054183" y="670095"/>
                          <a:pt x="2764696" y="701556"/>
                        </a:cubicBezTo>
                        <a:cubicBezTo>
                          <a:pt x="2475209" y="733018"/>
                          <a:pt x="2434310" y="687382"/>
                          <a:pt x="2115707" y="701556"/>
                        </a:cubicBezTo>
                        <a:cubicBezTo>
                          <a:pt x="1797104" y="715730"/>
                          <a:pt x="1650062" y="738410"/>
                          <a:pt x="1297980" y="701556"/>
                        </a:cubicBezTo>
                        <a:cubicBezTo>
                          <a:pt x="945898" y="664702"/>
                          <a:pt x="624984" y="708750"/>
                          <a:pt x="0" y="701556"/>
                        </a:cubicBezTo>
                        <a:cubicBezTo>
                          <a:pt x="-10920" y="560456"/>
                          <a:pt x="6911" y="533554"/>
                          <a:pt x="0" y="371825"/>
                        </a:cubicBezTo>
                        <a:cubicBezTo>
                          <a:pt x="-6911" y="210096"/>
                          <a:pt x="-1612" y="160118"/>
                          <a:pt x="0" y="0"/>
                        </a:cubicBezTo>
                        <a:close/>
                      </a:path>
                      <a:path w="8436867" h="701556" stroke="0" extrusionOk="0">
                        <a:moveTo>
                          <a:pt x="0" y="0"/>
                        </a:moveTo>
                        <a:cubicBezTo>
                          <a:pt x="169277" y="-10571"/>
                          <a:pt x="444738" y="4084"/>
                          <a:pt x="648990" y="0"/>
                        </a:cubicBezTo>
                        <a:cubicBezTo>
                          <a:pt x="853242" y="-4084"/>
                          <a:pt x="1015942" y="-20417"/>
                          <a:pt x="1129242" y="0"/>
                        </a:cubicBezTo>
                        <a:cubicBezTo>
                          <a:pt x="1242542" y="20417"/>
                          <a:pt x="1719829" y="-16806"/>
                          <a:pt x="1946969" y="0"/>
                        </a:cubicBezTo>
                        <a:cubicBezTo>
                          <a:pt x="2174109" y="16806"/>
                          <a:pt x="2461685" y="-20412"/>
                          <a:pt x="2764696" y="0"/>
                        </a:cubicBezTo>
                        <a:cubicBezTo>
                          <a:pt x="3067707" y="20412"/>
                          <a:pt x="3203795" y="10397"/>
                          <a:pt x="3329318" y="0"/>
                        </a:cubicBezTo>
                        <a:cubicBezTo>
                          <a:pt x="3454841" y="-10397"/>
                          <a:pt x="3661746" y="26440"/>
                          <a:pt x="3978307" y="0"/>
                        </a:cubicBezTo>
                        <a:cubicBezTo>
                          <a:pt x="4294868" y="-26440"/>
                          <a:pt x="4371601" y="-13758"/>
                          <a:pt x="4711666" y="0"/>
                        </a:cubicBezTo>
                        <a:cubicBezTo>
                          <a:pt x="5051731" y="13758"/>
                          <a:pt x="5173868" y="-15206"/>
                          <a:pt x="5445024" y="0"/>
                        </a:cubicBezTo>
                        <a:cubicBezTo>
                          <a:pt x="5716180" y="15206"/>
                          <a:pt x="5839335" y="28004"/>
                          <a:pt x="6009645" y="0"/>
                        </a:cubicBezTo>
                        <a:cubicBezTo>
                          <a:pt x="6179955" y="-28004"/>
                          <a:pt x="6422614" y="-135"/>
                          <a:pt x="6658635" y="0"/>
                        </a:cubicBezTo>
                        <a:cubicBezTo>
                          <a:pt x="6894656" y="135"/>
                          <a:pt x="7028361" y="6315"/>
                          <a:pt x="7223256" y="0"/>
                        </a:cubicBezTo>
                        <a:cubicBezTo>
                          <a:pt x="7418151" y="-6315"/>
                          <a:pt x="8145042" y="-40346"/>
                          <a:pt x="8436867" y="0"/>
                        </a:cubicBezTo>
                        <a:cubicBezTo>
                          <a:pt x="8441145" y="83522"/>
                          <a:pt x="8431558" y="216481"/>
                          <a:pt x="8436867" y="336747"/>
                        </a:cubicBezTo>
                        <a:cubicBezTo>
                          <a:pt x="8442176" y="457013"/>
                          <a:pt x="8419721" y="579925"/>
                          <a:pt x="8436867" y="701556"/>
                        </a:cubicBezTo>
                        <a:cubicBezTo>
                          <a:pt x="8251337" y="718021"/>
                          <a:pt x="8201755" y="719737"/>
                          <a:pt x="8040983" y="701556"/>
                        </a:cubicBezTo>
                        <a:cubicBezTo>
                          <a:pt x="7880211" y="683375"/>
                          <a:pt x="7612936" y="720039"/>
                          <a:pt x="7391993" y="701556"/>
                        </a:cubicBezTo>
                        <a:cubicBezTo>
                          <a:pt x="7171050" y="683074"/>
                          <a:pt x="7090478" y="689382"/>
                          <a:pt x="6911741" y="701556"/>
                        </a:cubicBezTo>
                        <a:cubicBezTo>
                          <a:pt x="6733004" y="713730"/>
                          <a:pt x="6554107" y="733633"/>
                          <a:pt x="6262751" y="701556"/>
                        </a:cubicBezTo>
                        <a:cubicBezTo>
                          <a:pt x="5971395" y="669480"/>
                          <a:pt x="6058605" y="685915"/>
                          <a:pt x="5866868" y="701556"/>
                        </a:cubicBezTo>
                        <a:cubicBezTo>
                          <a:pt x="5675131" y="717197"/>
                          <a:pt x="5307107" y="715921"/>
                          <a:pt x="5049140" y="701556"/>
                        </a:cubicBezTo>
                        <a:cubicBezTo>
                          <a:pt x="4791173" y="687191"/>
                          <a:pt x="4754401" y="692973"/>
                          <a:pt x="4484519" y="701556"/>
                        </a:cubicBezTo>
                        <a:cubicBezTo>
                          <a:pt x="4214637" y="710139"/>
                          <a:pt x="4126429" y="714529"/>
                          <a:pt x="3835530" y="701556"/>
                        </a:cubicBezTo>
                        <a:cubicBezTo>
                          <a:pt x="3544631" y="688583"/>
                          <a:pt x="3273027" y="696273"/>
                          <a:pt x="3102171" y="701556"/>
                        </a:cubicBezTo>
                        <a:cubicBezTo>
                          <a:pt x="2931315" y="706839"/>
                          <a:pt x="2605825" y="733681"/>
                          <a:pt x="2453181" y="701556"/>
                        </a:cubicBezTo>
                        <a:cubicBezTo>
                          <a:pt x="2300537" y="669432"/>
                          <a:pt x="1937263" y="674127"/>
                          <a:pt x="1719823" y="701556"/>
                        </a:cubicBezTo>
                        <a:cubicBezTo>
                          <a:pt x="1502383" y="728985"/>
                          <a:pt x="1273416" y="716138"/>
                          <a:pt x="902096" y="701556"/>
                        </a:cubicBezTo>
                        <a:cubicBezTo>
                          <a:pt x="530776" y="686974"/>
                          <a:pt x="294596" y="677214"/>
                          <a:pt x="0" y="701556"/>
                        </a:cubicBezTo>
                        <a:cubicBezTo>
                          <a:pt x="-14425" y="553455"/>
                          <a:pt x="11127" y="439178"/>
                          <a:pt x="0" y="350778"/>
                        </a:cubicBezTo>
                        <a:cubicBezTo>
                          <a:pt x="-11127" y="262378"/>
                          <a:pt x="1578" y="866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i="1">
                <a:latin typeface="+mn-lt"/>
                <a:ea typeface="MS PGothic" charset="0"/>
                <a:cs typeface="MS PGothic" charset="0"/>
              </a:rPr>
              <a:t>Defrosting experiment using KAGRA cryostat</a:t>
            </a:r>
          </a:p>
        </p:txBody>
      </p:sp>
    </p:spTree>
    <p:extLst>
      <p:ext uri="{BB962C8B-B14F-4D97-AF65-F5344CB8AC3E}">
        <p14:creationId xmlns:p14="http://schemas.microsoft.com/office/powerpoint/2010/main" val="418004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ryosys2012Apr のコピー">
            <a:extLst>
              <a:ext uri="{FF2B5EF4-FFF2-40B4-BE49-F238E27FC236}">
                <a16:creationId xmlns:a16="http://schemas.microsoft.com/office/drawing/2014/main" id="{C7BE6850-8E53-9042-96E6-E260F8C651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4237" y="1258575"/>
            <a:ext cx="5965180" cy="3541112"/>
          </a:xfr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94264E70-B38E-EA41-B4F4-C877D48C1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880" y="100405"/>
            <a:ext cx="4455416" cy="68756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600">
                <a:latin typeface="Calibri" panose="020F0502020204030204" pitchFamily="34" charset="0"/>
                <a:cs typeface="Calibri" panose="020F0502020204030204" pitchFamily="34" charset="0"/>
              </a:rPr>
              <a:t>Defrost heater layout</a:t>
            </a:r>
            <a:endParaRPr lang="en-US" altLang="ja-JP" sz="3600" i="1">
              <a:latin typeface="Comic Sans MS"/>
              <a:cs typeface="Comic Sans MS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47F52AE-ED2E-464F-AF9E-87230BDEF03F}"/>
              </a:ext>
            </a:extLst>
          </p:cNvPr>
          <p:cNvCxnSpPr>
            <a:cxnSpLocks/>
          </p:cNvCxnSpPr>
          <p:nvPr/>
        </p:nvCxnSpPr>
        <p:spPr>
          <a:xfrm>
            <a:off x="2898270" y="1697344"/>
            <a:ext cx="2265840" cy="12870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38BC73-1566-B844-8674-9D39A603409E}"/>
              </a:ext>
            </a:extLst>
          </p:cNvPr>
          <p:cNvSpPr txBox="1"/>
          <p:nvPr/>
        </p:nvSpPr>
        <p:spPr>
          <a:xfrm>
            <a:off x="358674" y="914257"/>
            <a:ext cx="26340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A small heater was attached on IM for defrosting mirror surface.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0DED35-25F4-BC4E-A112-405DC7A3A9BE}"/>
              </a:ext>
            </a:extLst>
          </p:cNvPr>
          <p:cNvSpPr/>
          <p:nvPr/>
        </p:nvSpPr>
        <p:spPr>
          <a:xfrm>
            <a:off x="5164110" y="2867722"/>
            <a:ext cx="89210" cy="200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A1A219-7D5D-6741-91C4-081D2D71F04B}"/>
              </a:ext>
            </a:extLst>
          </p:cNvPr>
          <p:cNvSpPr/>
          <p:nvPr/>
        </p:nvSpPr>
        <p:spPr>
          <a:xfrm rot="5236648">
            <a:off x="6191640" y="1818038"/>
            <a:ext cx="180998" cy="2718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19D6FA3-E6ED-3E41-9385-F3A2419F330A}"/>
              </a:ext>
            </a:extLst>
          </p:cNvPr>
          <p:cNvCxnSpPr>
            <a:cxnSpLocks/>
          </p:cNvCxnSpPr>
          <p:nvPr/>
        </p:nvCxnSpPr>
        <p:spPr>
          <a:xfrm flipH="1">
            <a:off x="6422209" y="1377768"/>
            <a:ext cx="729025" cy="5255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BF153A-BBD6-0B4F-9B49-921FCA41D14F}"/>
              </a:ext>
            </a:extLst>
          </p:cNvPr>
          <p:cNvSpPr/>
          <p:nvPr/>
        </p:nvSpPr>
        <p:spPr>
          <a:xfrm>
            <a:off x="4825923" y="3068444"/>
            <a:ext cx="89210" cy="200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D913B36-D09E-9246-AA4A-5EC2A5699329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338997" y="3225576"/>
            <a:ext cx="1497745" cy="122016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A61B38-2036-8342-BED3-3EC724C92A13}"/>
              </a:ext>
            </a:extLst>
          </p:cNvPr>
          <p:cNvSpPr txBox="1"/>
          <p:nvPr/>
        </p:nvSpPr>
        <p:spPr>
          <a:xfrm>
            <a:off x="7035849" y="630523"/>
            <a:ext cx="27376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/>
              <a:t>Two </a:t>
            </a:r>
            <a:r>
              <a:rPr lang="en-US" sz="2000" u="sng"/>
              <a:t>calibration heaters</a:t>
            </a:r>
            <a:r>
              <a:rPr lang="en-US" sz="2000"/>
              <a:t> were  equipped with</a:t>
            </a:r>
          </a:p>
          <a:p>
            <a:r>
              <a:rPr lang="en-US" sz="2000"/>
              <a:t>the top of inner radiation shield.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03AC66C-780C-8844-B18E-C6CA7995182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38997" y="4445744"/>
            <a:ext cx="2446961" cy="76856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B32B2C-0A20-5F48-92DB-9C9551F105EB}"/>
              </a:ext>
            </a:extLst>
          </p:cNvPr>
          <p:cNvSpPr txBox="1"/>
          <p:nvPr/>
        </p:nvSpPr>
        <p:spPr>
          <a:xfrm>
            <a:off x="560397" y="4091801"/>
            <a:ext cx="2778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One defrost heater</a:t>
            </a:r>
            <a:r>
              <a:rPr lang="en-US" sz="2000" dirty="0"/>
              <a:t> was attached on view port.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A7968E-0706-654E-B3AE-DA35997FFC0C}"/>
              </a:ext>
            </a:extLst>
          </p:cNvPr>
          <p:cNvSpPr txBox="1"/>
          <p:nvPr/>
        </p:nvSpPr>
        <p:spPr>
          <a:xfrm>
            <a:off x="144645" y="5356425"/>
            <a:ext cx="523054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kinds of heaters for defrosting were installed in this experiment.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8D1F83-2288-824A-9408-EBE2BBD9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420" y="3936365"/>
            <a:ext cx="2045425" cy="2727233"/>
          </a:xfrm>
          <a:prstGeom prst="rect">
            <a:avLst/>
          </a:prstGeom>
        </p:spPr>
      </p:pic>
      <p:sp>
        <p:nvSpPr>
          <p:cNvPr id="25" name="ドーナツ 24">
            <a:extLst>
              <a:ext uri="{FF2B5EF4-FFF2-40B4-BE49-F238E27FC236}">
                <a16:creationId xmlns:a16="http://schemas.microsoft.com/office/drawing/2014/main" id="{0973ADF6-DDA6-394F-86BF-FAD3FEA6DC8D}"/>
              </a:ext>
            </a:extLst>
          </p:cNvPr>
          <p:cNvSpPr/>
          <p:nvPr/>
        </p:nvSpPr>
        <p:spPr>
          <a:xfrm>
            <a:off x="5965071" y="3995441"/>
            <a:ext cx="1825533" cy="1790666"/>
          </a:xfrm>
          <a:prstGeom prst="donut">
            <a:avLst>
              <a:gd name="adj" fmla="val 126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CA5455-102E-7A48-9990-F06053ABA1F0}"/>
              </a:ext>
            </a:extLst>
          </p:cNvPr>
          <p:cNvSpPr txBox="1"/>
          <p:nvPr/>
        </p:nvSpPr>
        <p:spPr>
          <a:xfrm>
            <a:off x="6484001" y="6162746"/>
            <a:ext cx="24154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/>
              <a:t>Image of defrost heater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1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2F4E5DC-F774-4A40-A45C-2343F85A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0" y="12823"/>
            <a:ext cx="9262533" cy="6050832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ED668E6-B650-0A40-963D-0D37DAF4A0EA}"/>
              </a:ext>
            </a:extLst>
          </p:cNvPr>
          <p:cNvCxnSpPr>
            <a:cxnSpLocks/>
          </p:cNvCxnSpPr>
          <p:nvPr/>
        </p:nvCxnSpPr>
        <p:spPr>
          <a:xfrm>
            <a:off x="1808073" y="2939354"/>
            <a:ext cx="3350486" cy="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07295C-9E7F-5043-B5BC-BB28090406D9}"/>
              </a:ext>
            </a:extLst>
          </p:cNvPr>
          <p:cNvGrpSpPr/>
          <p:nvPr/>
        </p:nvGrpSpPr>
        <p:grpSpPr>
          <a:xfrm>
            <a:off x="228756" y="4868510"/>
            <a:ext cx="1579317" cy="1566700"/>
            <a:chOff x="228756" y="4868510"/>
            <a:chExt cx="1579317" cy="1566700"/>
          </a:xfrm>
        </p:grpSpPr>
        <p:sp>
          <p:nvSpPr>
            <p:cNvPr id="21" name="ストライプ矢印 20">
              <a:extLst>
                <a:ext uri="{FF2B5EF4-FFF2-40B4-BE49-F238E27FC236}">
                  <a16:creationId xmlns:a16="http://schemas.microsoft.com/office/drawing/2014/main" id="{1D3DD93E-A6ED-6141-B950-173708FFEC25}"/>
                </a:ext>
              </a:extLst>
            </p:cNvPr>
            <p:cNvSpPr/>
            <p:nvPr/>
          </p:nvSpPr>
          <p:spPr>
            <a:xfrm rot="18470818">
              <a:off x="342190" y="5511849"/>
              <a:ext cx="1524158" cy="23747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3D7F5F0-ABAF-0B4A-BBCD-A0718C2DAE73}"/>
                </a:ext>
              </a:extLst>
            </p:cNvPr>
            <p:cNvSpPr txBox="1"/>
            <p:nvPr/>
          </p:nvSpPr>
          <p:spPr>
            <a:xfrm>
              <a:off x="228756" y="5604213"/>
              <a:ext cx="157931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/>
                <a:t>Defrost heater </a:t>
              </a:r>
            </a:p>
            <a:p>
              <a:r>
                <a:rPr lang="en-US" sz="1600"/>
                <a:t>“ON”</a:t>
              </a:r>
            </a:p>
            <a:p>
              <a:r>
                <a:rPr lang="en-US" sz="1600"/>
                <a:t>Q</a:t>
              </a:r>
              <a:r>
                <a:rPr lang="en-US" sz="1600" baseline="-25000"/>
                <a:t>dh</a:t>
              </a:r>
              <a:r>
                <a:rPr lang="en-US" sz="1600"/>
                <a:t>=</a:t>
              </a:r>
              <a:r>
                <a:rPr lang="en-US" sz="1600" b="1" u="sng">
                  <a:solidFill>
                    <a:srgbClr val="C00000"/>
                  </a:solidFill>
                </a:rPr>
                <a:t>~5 W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2652C0-8797-164D-B26D-F4705253091B}"/>
              </a:ext>
            </a:extLst>
          </p:cNvPr>
          <p:cNvSpPr txBox="1"/>
          <p:nvPr/>
        </p:nvSpPr>
        <p:spPr>
          <a:xfrm>
            <a:off x="4155436" y="6234713"/>
            <a:ext cx="54556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/>
              <a:t>Characteristics of heat input response</a:t>
            </a:r>
            <a:endParaRPr lang="en-US" sz="2400" u="sng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AC1D91-0839-1F4C-A401-D1DE6EEEA547}"/>
              </a:ext>
            </a:extLst>
          </p:cNvPr>
          <p:cNvGrpSpPr/>
          <p:nvPr/>
        </p:nvGrpSpPr>
        <p:grpSpPr>
          <a:xfrm>
            <a:off x="4174801" y="868872"/>
            <a:ext cx="3777511" cy="5078406"/>
            <a:chOff x="4174801" y="868872"/>
            <a:chExt cx="3777511" cy="5078406"/>
          </a:xfrm>
        </p:grpSpPr>
        <p:sp>
          <p:nvSpPr>
            <p:cNvPr id="16" name="ストライプ矢印 15">
              <a:extLst>
                <a:ext uri="{FF2B5EF4-FFF2-40B4-BE49-F238E27FC236}">
                  <a16:creationId xmlns:a16="http://schemas.microsoft.com/office/drawing/2014/main" id="{99025C58-BBAA-D947-A181-4F29E1AE6E5C}"/>
                </a:ext>
              </a:extLst>
            </p:cNvPr>
            <p:cNvSpPr/>
            <p:nvPr/>
          </p:nvSpPr>
          <p:spPr>
            <a:xfrm rot="8778406">
              <a:off x="6025862" y="3969296"/>
              <a:ext cx="826181" cy="24607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842CAE2-2DBD-CE40-BA4C-A74F704FA15D}"/>
                </a:ext>
              </a:extLst>
            </p:cNvPr>
            <p:cNvCxnSpPr>
              <a:cxnSpLocks/>
            </p:cNvCxnSpPr>
            <p:nvPr/>
          </p:nvCxnSpPr>
          <p:spPr>
            <a:xfrm>
              <a:off x="4174801" y="1279173"/>
              <a:ext cx="27602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50D347A-5451-E74C-A570-5627D6BEA3AB}"/>
                </a:ext>
              </a:extLst>
            </p:cNvPr>
            <p:cNvSpPr txBox="1"/>
            <p:nvPr/>
          </p:nvSpPr>
          <p:spPr>
            <a:xfrm>
              <a:off x="6385002" y="3270611"/>
              <a:ext cx="1528070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/>
                <a:t>IM heater “ON”, Q</a:t>
              </a:r>
              <a:r>
                <a:rPr lang="en-US" sz="1600" baseline="-25000"/>
                <a:t>IM</a:t>
              </a:r>
              <a:r>
                <a:rPr lang="en-US" sz="1600"/>
                <a:t>=</a:t>
              </a:r>
              <a:r>
                <a:rPr lang="en-US" sz="1600" b="1" u="sng">
                  <a:solidFill>
                    <a:srgbClr val="C00000"/>
                  </a:solidFill>
                </a:rPr>
                <a:t>2.5 W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9053D26-835F-3440-B4E0-0D99D5D4E56B}"/>
                </a:ext>
              </a:extLst>
            </p:cNvPr>
            <p:cNvCxnSpPr>
              <a:cxnSpLocks/>
            </p:cNvCxnSpPr>
            <p:nvPr/>
          </p:nvCxnSpPr>
          <p:spPr>
            <a:xfrm>
              <a:off x="7913072" y="3083023"/>
              <a:ext cx="0" cy="2864255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左右矢印 23">
              <a:extLst>
                <a:ext uri="{FF2B5EF4-FFF2-40B4-BE49-F238E27FC236}">
                  <a16:creationId xmlns:a16="http://schemas.microsoft.com/office/drawing/2014/main" id="{E486B8D8-EAB6-A74A-BD19-AA1232D2B9A7}"/>
                </a:ext>
              </a:extLst>
            </p:cNvPr>
            <p:cNvSpPr/>
            <p:nvPr/>
          </p:nvSpPr>
          <p:spPr>
            <a:xfrm>
              <a:off x="6103529" y="4770421"/>
              <a:ext cx="1848783" cy="25669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8AD02E6-52C2-6149-B6BA-151D31327E31}"/>
                </a:ext>
              </a:extLst>
            </p:cNvPr>
            <p:cNvSpPr txBox="1"/>
            <p:nvPr/>
          </p:nvSpPr>
          <p:spPr>
            <a:xfrm>
              <a:off x="6483713" y="4770421"/>
              <a:ext cx="117726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/>
                <a:t>~two days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921505D-FB8E-3F48-BE1A-26ED095210E5}"/>
                </a:ext>
              </a:extLst>
            </p:cNvPr>
            <p:cNvSpPr txBox="1"/>
            <p:nvPr/>
          </p:nvSpPr>
          <p:spPr>
            <a:xfrm>
              <a:off x="4930579" y="868872"/>
              <a:ext cx="1112129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/>
                <a:t>T</a:t>
              </a:r>
              <a:r>
                <a:rPr lang="en-US" sz="1600" baseline="-25000"/>
                <a:t>TM</a:t>
              </a:r>
              <a:r>
                <a:rPr lang="en-US" sz="1600"/>
                <a:t>=~75 K</a:t>
              </a:r>
              <a:endParaRPr lang="en-US" altLang="ja-JP" sz="160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514E417-8D07-8040-9831-02E66DB140FF}"/>
              </a:ext>
            </a:extLst>
          </p:cNvPr>
          <p:cNvGrpSpPr/>
          <p:nvPr/>
        </p:nvGrpSpPr>
        <p:grpSpPr>
          <a:xfrm>
            <a:off x="2010021" y="1709300"/>
            <a:ext cx="4049733" cy="4506063"/>
            <a:chOff x="2010021" y="1709300"/>
            <a:chExt cx="4049733" cy="4506063"/>
          </a:xfrm>
        </p:grpSpPr>
        <p:sp>
          <p:nvSpPr>
            <p:cNvPr id="9" name="ストライプ矢印 8">
              <a:extLst>
                <a:ext uri="{FF2B5EF4-FFF2-40B4-BE49-F238E27FC236}">
                  <a16:creationId xmlns:a16="http://schemas.microsoft.com/office/drawing/2014/main" id="{D9D9113E-FAB5-A34C-87F4-CCB78FB4BFF6}"/>
                </a:ext>
              </a:extLst>
            </p:cNvPr>
            <p:cNvSpPr/>
            <p:nvPr/>
          </p:nvSpPr>
          <p:spPr>
            <a:xfrm rot="5400000">
              <a:off x="4682300" y="2451036"/>
              <a:ext cx="759275" cy="1932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1D7923A-EF8B-9A4E-86D8-E2FADE6DBA48}"/>
                </a:ext>
              </a:extLst>
            </p:cNvPr>
            <p:cNvGrpSpPr/>
            <p:nvPr/>
          </p:nvGrpSpPr>
          <p:grpSpPr>
            <a:xfrm>
              <a:off x="2010021" y="1709300"/>
              <a:ext cx="4049733" cy="4506063"/>
              <a:chOff x="2010021" y="1709300"/>
              <a:chExt cx="4049733" cy="4506063"/>
            </a:xfrm>
          </p:grpSpPr>
          <p:sp>
            <p:nvSpPr>
              <p:cNvPr id="7" name="ストライプ矢印 6">
                <a:extLst>
                  <a:ext uri="{FF2B5EF4-FFF2-40B4-BE49-F238E27FC236}">
                    <a16:creationId xmlns:a16="http://schemas.microsoft.com/office/drawing/2014/main" id="{94984E14-B10A-4B43-AD12-CF4CC9443CEC}"/>
                  </a:ext>
                </a:extLst>
              </p:cNvPr>
              <p:cNvSpPr/>
              <p:nvPr/>
            </p:nvSpPr>
            <p:spPr>
              <a:xfrm rot="18470818">
                <a:off x="2949462" y="5088315"/>
                <a:ext cx="1524158" cy="237479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7E292D6-D5F3-3C4E-995D-2434619A1309}"/>
                  </a:ext>
                </a:extLst>
              </p:cNvPr>
              <p:cNvSpPr txBox="1"/>
              <p:nvPr/>
            </p:nvSpPr>
            <p:spPr>
              <a:xfrm>
                <a:off x="2010021" y="5630588"/>
                <a:ext cx="1943466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Inner top cal heater “ON”,</a:t>
                </a:r>
                <a:r>
                  <a:rPr lang="en-US" altLang="ja-JP" sz="1600"/>
                  <a:t> Q</a:t>
                </a:r>
                <a:r>
                  <a:rPr lang="en-US" altLang="ja-JP" sz="1600" baseline="-25000"/>
                  <a:t>Th</a:t>
                </a:r>
                <a:r>
                  <a:rPr lang="en-US" altLang="ja-JP" sz="1600" b="1" u="sng">
                    <a:solidFill>
                      <a:srgbClr val="C00000"/>
                    </a:solidFill>
                  </a:rPr>
                  <a:t>=~31 W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165049-7DFB-F14B-8FE0-4477006115B1}"/>
                  </a:ext>
                </a:extLst>
              </p:cNvPr>
              <p:cNvSpPr txBox="1"/>
              <p:nvPr/>
            </p:nvSpPr>
            <p:spPr>
              <a:xfrm>
                <a:off x="3362632" y="2001397"/>
                <a:ext cx="2536723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Inner Top cal heater “OFF”</a:t>
                </a:r>
              </a:p>
            </p:txBody>
          </p: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B76B455D-F688-6146-B762-AAD93444F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6242" y="2339951"/>
                <a:ext cx="0" cy="28642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0E3BE482-82AF-3241-841A-967DBEFE7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9754" y="2423258"/>
                <a:ext cx="0" cy="28642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左右矢印 19">
                <a:extLst>
                  <a:ext uri="{FF2B5EF4-FFF2-40B4-BE49-F238E27FC236}">
                    <a16:creationId xmlns:a16="http://schemas.microsoft.com/office/drawing/2014/main" id="{C66867E4-20C0-8741-9BEF-8B2601D9C8C7}"/>
                  </a:ext>
                </a:extLst>
              </p:cNvPr>
              <p:cNvSpPr/>
              <p:nvPr/>
            </p:nvSpPr>
            <p:spPr>
              <a:xfrm>
                <a:off x="4245484" y="4738647"/>
                <a:ext cx="1797223" cy="28847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486896-6EA1-D145-8BC9-F6D7574210F0}"/>
                  </a:ext>
                </a:extLst>
              </p:cNvPr>
              <p:cNvSpPr txBox="1"/>
              <p:nvPr/>
            </p:nvSpPr>
            <p:spPr>
              <a:xfrm>
                <a:off x="4566580" y="4688566"/>
                <a:ext cx="1029834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~two days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5D12EE-A582-F541-8400-0176073B2B12}"/>
                  </a:ext>
                </a:extLst>
              </p:cNvPr>
              <p:cNvSpPr txBox="1"/>
              <p:nvPr/>
            </p:nvSpPr>
            <p:spPr>
              <a:xfrm>
                <a:off x="4320489" y="1709300"/>
                <a:ext cx="1647212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T</a:t>
                </a:r>
                <a:r>
                  <a:rPr lang="en-US" sz="1600" baseline="-25000"/>
                  <a:t>inner shield</a:t>
                </a:r>
                <a:r>
                  <a:rPr lang="en-US" sz="1600"/>
                  <a:t>=~45 K</a:t>
                </a:r>
                <a:endParaRPr lang="en-US" altLang="ja-JP" sz="1600"/>
              </a:p>
            </p:txBody>
          </p:sp>
        </p:grp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27FD8CC-90C5-154B-B9E4-E2246E71A5ED}"/>
              </a:ext>
            </a:extLst>
          </p:cNvPr>
          <p:cNvSpPr/>
          <p:nvPr/>
        </p:nvSpPr>
        <p:spPr>
          <a:xfrm>
            <a:off x="4492248" y="3340944"/>
            <a:ext cx="89210" cy="200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0" y="827414"/>
            <a:ext cx="9730213" cy="598749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8996843">
                  <a:custGeom>
                    <a:avLst/>
                    <a:gdLst>
                      <a:gd name="connsiteX0" fmla="*/ 0 w 9730213"/>
                      <a:gd name="connsiteY0" fmla="*/ 0 h 5987493"/>
                      <a:gd name="connsiteX1" fmla="*/ 766970 w 9730213"/>
                      <a:gd name="connsiteY1" fmla="*/ 0 h 5987493"/>
                      <a:gd name="connsiteX2" fmla="*/ 1436637 w 9730213"/>
                      <a:gd name="connsiteY2" fmla="*/ 0 h 5987493"/>
                      <a:gd name="connsiteX3" fmla="*/ 2203607 w 9730213"/>
                      <a:gd name="connsiteY3" fmla="*/ 0 h 5987493"/>
                      <a:gd name="connsiteX4" fmla="*/ 2484066 w 9730213"/>
                      <a:gd name="connsiteY4" fmla="*/ 0 h 5987493"/>
                      <a:gd name="connsiteX5" fmla="*/ 2764525 w 9730213"/>
                      <a:gd name="connsiteY5" fmla="*/ 0 h 5987493"/>
                      <a:gd name="connsiteX6" fmla="*/ 3531495 w 9730213"/>
                      <a:gd name="connsiteY6" fmla="*/ 0 h 5987493"/>
                      <a:gd name="connsiteX7" fmla="*/ 4201163 w 9730213"/>
                      <a:gd name="connsiteY7" fmla="*/ 0 h 5987493"/>
                      <a:gd name="connsiteX8" fmla="*/ 4968132 w 9730213"/>
                      <a:gd name="connsiteY8" fmla="*/ 0 h 5987493"/>
                      <a:gd name="connsiteX9" fmla="*/ 5735102 w 9730213"/>
                      <a:gd name="connsiteY9" fmla="*/ 0 h 5987493"/>
                      <a:gd name="connsiteX10" fmla="*/ 6307467 w 9730213"/>
                      <a:gd name="connsiteY10" fmla="*/ 0 h 5987493"/>
                      <a:gd name="connsiteX11" fmla="*/ 6782531 w 9730213"/>
                      <a:gd name="connsiteY11" fmla="*/ 0 h 5987493"/>
                      <a:gd name="connsiteX12" fmla="*/ 7549501 w 9730213"/>
                      <a:gd name="connsiteY12" fmla="*/ 0 h 5987493"/>
                      <a:gd name="connsiteX13" fmla="*/ 8024564 w 9730213"/>
                      <a:gd name="connsiteY13" fmla="*/ 0 h 5987493"/>
                      <a:gd name="connsiteX14" fmla="*/ 8305023 w 9730213"/>
                      <a:gd name="connsiteY14" fmla="*/ 0 h 5987493"/>
                      <a:gd name="connsiteX15" fmla="*/ 8974691 w 9730213"/>
                      <a:gd name="connsiteY15" fmla="*/ 0 h 5987493"/>
                      <a:gd name="connsiteX16" fmla="*/ 9730213 w 9730213"/>
                      <a:gd name="connsiteY16" fmla="*/ 0 h 5987493"/>
                      <a:gd name="connsiteX17" fmla="*/ 9730213 w 9730213"/>
                      <a:gd name="connsiteY17" fmla="*/ 478999 h 5987493"/>
                      <a:gd name="connsiteX18" fmla="*/ 9730213 w 9730213"/>
                      <a:gd name="connsiteY18" fmla="*/ 1137624 h 5987493"/>
                      <a:gd name="connsiteX19" fmla="*/ 9730213 w 9730213"/>
                      <a:gd name="connsiteY19" fmla="*/ 1736373 h 5987493"/>
                      <a:gd name="connsiteX20" fmla="*/ 9730213 w 9730213"/>
                      <a:gd name="connsiteY20" fmla="*/ 2454872 h 5987493"/>
                      <a:gd name="connsiteX21" fmla="*/ 9730213 w 9730213"/>
                      <a:gd name="connsiteY21" fmla="*/ 3053621 h 5987493"/>
                      <a:gd name="connsiteX22" fmla="*/ 9730213 w 9730213"/>
                      <a:gd name="connsiteY22" fmla="*/ 3772121 h 5987493"/>
                      <a:gd name="connsiteX23" fmla="*/ 9730213 w 9730213"/>
                      <a:gd name="connsiteY23" fmla="*/ 4191245 h 5987493"/>
                      <a:gd name="connsiteX24" fmla="*/ 9730213 w 9730213"/>
                      <a:gd name="connsiteY24" fmla="*/ 4610370 h 5987493"/>
                      <a:gd name="connsiteX25" fmla="*/ 9730213 w 9730213"/>
                      <a:gd name="connsiteY25" fmla="*/ 5328869 h 5987493"/>
                      <a:gd name="connsiteX26" fmla="*/ 9730213 w 9730213"/>
                      <a:gd name="connsiteY26" fmla="*/ 5987493 h 5987493"/>
                      <a:gd name="connsiteX27" fmla="*/ 9352452 w 9730213"/>
                      <a:gd name="connsiteY27" fmla="*/ 5987493 h 5987493"/>
                      <a:gd name="connsiteX28" fmla="*/ 8877388 w 9730213"/>
                      <a:gd name="connsiteY28" fmla="*/ 5987493 h 5987493"/>
                      <a:gd name="connsiteX29" fmla="*/ 8305023 w 9730213"/>
                      <a:gd name="connsiteY29" fmla="*/ 5987493 h 5987493"/>
                      <a:gd name="connsiteX30" fmla="*/ 7635355 w 9730213"/>
                      <a:gd name="connsiteY30" fmla="*/ 5987493 h 5987493"/>
                      <a:gd name="connsiteX31" fmla="*/ 7354896 w 9730213"/>
                      <a:gd name="connsiteY31" fmla="*/ 5987493 h 5987493"/>
                      <a:gd name="connsiteX32" fmla="*/ 7074437 w 9730213"/>
                      <a:gd name="connsiteY32" fmla="*/ 5987493 h 5987493"/>
                      <a:gd name="connsiteX33" fmla="*/ 6404770 w 9730213"/>
                      <a:gd name="connsiteY33" fmla="*/ 5987493 h 5987493"/>
                      <a:gd name="connsiteX34" fmla="*/ 5832404 w 9730213"/>
                      <a:gd name="connsiteY34" fmla="*/ 5987493 h 5987493"/>
                      <a:gd name="connsiteX35" fmla="*/ 5065434 w 9730213"/>
                      <a:gd name="connsiteY35" fmla="*/ 5987493 h 5987493"/>
                      <a:gd name="connsiteX36" fmla="*/ 4493069 w 9730213"/>
                      <a:gd name="connsiteY36" fmla="*/ 5987493 h 5987493"/>
                      <a:gd name="connsiteX37" fmla="*/ 3726099 w 9730213"/>
                      <a:gd name="connsiteY37" fmla="*/ 5987493 h 5987493"/>
                      <a:gd name="connsiteX38" fmla="*/ 2959129 w 9730213"/>
                      <a:gd name="connsiteY38" fmla="*/ 5987493 h 5987493"/>
                      <a:gd name="connsiteX39" fmla="*/ 2678670 w 9730213"/>
                      <a:gd name="connsiteY39" fmla="*/ 5987493 h 5987493"/>
                      <a:gd name="connsiteX40" fmla="*/ 2300909 w 9730213"/>
                      <a:gd name="connsiteY40" fmla="*/ 5987493 h 5987493"/>
                      <a:gd name="connsiteX41" fmla="*/ 1533939 w 9730213"/>
                      <a:gd name="connsiteY41" fmla="*/ 5987493 h 5987493"/>
                      <a:gd name="connsiteX42" fmla="*/ 961574 w 9730213"/>
                      <a:gd name="connsiteY42" fmla="*/ 5987493 h 5987493"/>
                      <a:gd name="connsiteX43" fmla="*/ 681115 w 9730213"/>
                      <a:gd name="connsiteY43" fmla="*/ 5987493 h 5987493"/>
                      <a:gd name="connsiteX44" fmla="*/ 0 w 9730213"/>
                      <a:gd name="connsiteY44" fmla="*/ 5987493 h 5987493"/>
                      <a:gd name="connsiteX45" fmla="*/ 0 w 9730213"/>
                      <a:gd name="connsiteY45" fmla="*/ 5448619 h 5987493"/>
                      <a:gd name="connsiteX46" fmla="*/ 0 w 9730213"/>
                      <a:gd name="connsiteY46" fmla="*/ 4789994 h 5987493"/>
                      <a:gd name="connsiteX47" fmla="*/ 0 w 9730213"/>
                      <a:gd name="connsiteY47" fmla="*/ 4131370 h 5987493"/>
                      <a:gd name="connsiteX48" fmla="*/ 0 w 9730213"/>
                      <a:gd name="connsiteY48" fmla="*/ 3712246 h 5987493"/>
                      <a:gd name="connsiteX49" fmla="*/ 0 w 9730213"/>
                      <a:gd name="connsiteY49" fmla="*/ 3293121 h 5987493"/>
                      <a:gd name="connsiteX50" fmla="*/ 0 w 9730213"/>
                      <a:gd name="connsiteY50" fmla="*/ 2873997 h 5987493"/>
                      <a:gd name="connsiteX51" fmla="*/ 0 w 9730213"/>
                      <a:gd name="connsiteY51" fmla="*/ 2335122 h 5987493"/>
                      <a:gd name="connsiteX52" fmla="*/ 0 w 9730213"/>
                      <a:gd name="connsiteY52" fmla="*/ 1796248 h 5987493"/>
                      <a:gd name="connsiteX53" fmla="*/ 0 w 9730213"/>
                      <a:gd name="connsiteY53" fmla="*/ 1257374 h 5987493"/>
                      <a:gd name="connsiteX54" fmla="*/ 0 w 9730213"/>
                      <a:gd name="connsiteY54" fmla="*/ 538874 h 5987493"/>
                      <a:gd name="connsiteX55" fmla="*/ 0 w 9730213"/>
                      <a:gd name="connsiteY55" fmla="*/ 0 h 598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730213" h="5987493" fill="none" extrusionOk="0">
                        <a:moveTo>
                          <a:pt x="0" y="0"/>
                        </a:moveTo>
                        <a:cubicBezTo>
                          <a:pt x="267801" y="-55387"/>
                          <a:pt x="421497" y="10280"/>
                          <a:pt x="766970" y="0"/>
                        </a:cubicBezTo>
                        <a:cubicBezTo>
                          <a:pt x="1112443" y="-10280"/>
                          <a:pt x="1237712" y="67202"/>
                          <a:pt x="1436637" y="0"/>
                        </a:cubicBezTo>
                        <a:cubicBezTo>
                          <a:pt x="1635562" y="-67202"/>
                          <a:pt x="1936753" y="63219"/>
                          <a:pt x="2203607" y="0"/>
                        </a:cubicBezTo>
                        <a:cubicBezTo>
                          <a:pt x="2470461" y="-63219"/>
                          <a:pt x="2389251" y="11729"/>
                          <a:pt x="2484066" y="0"/>
                        </a:cubicBezTo>
                        <a:cubicBezTo>
                          <a:pt x="2578881" y="-11729"/>
                          <a:pt x="2694185" y="6518"/>
                          <a:pt x="2764525" y="0"/>
                        </a:cubicBezTo>
                        <a:cubicBezTo>
                          <a:pt x="2834865" y="-6518"/>
                          <a:pt x="3255181" y="43714"/>
                          <a:pt x="3531495" y="0"/>
                        </a:cubicBezTo>
                        <a:cubicBezTo>
                          <a:pt x="3807809" y="-43714"/>
                          <a:pt x="3986062" y="39796"/>
                          <a:pt x="4201163" y="0"/>
                        </a:cubicBezTo>
                        <a:cubicBezTo>
                          <a:pt x="4416264" y="-39796"/>
                          <a:pt x="4703559" y="32258"/>
                          <a:pt x="4968132" y="0"/>
                        </a:cubicBezTo>
                        <a:cubicBezTo>
                          <a:pt x="5232705" y="-32258"/>
                          <a:pt x="5442855" y="67486"/>
                          <a:pt x="5735102" y="0"/>
                        </a:cubicBezTo>
                        <a:cubicBezTo>
                          <a:pt x="6027349" y="-67486"/>
                          <a:pt x="6075820" y="39615"/>
                          <a:pt x="6307467" y="0"/>
                        </a:cubicBezTo>
                        <a:cubicBezTo>
                          <a:pt x="6539115" y="-39615"/>
                          <a:pt x="6648817" y="6182"/>
                          <a:pt x="6782531" y="0"/>
                        </a:cubicBezTo>
                        <a:cubicBezTo>
                          <a:pt x="6916245" y="-6182"/>
                          <a:pt x="7283060" y="63533"/>
                          <a:pt x="7549501" y="0"/>
                        </a:cubicBezTo>
                        <a:cubicBezTo>
                          <a:pt x="7815942" y="-63533"/>
                          <a:pt x="7852057" y="975"/>
                          <a:pt x="8024564" y="0"/>
                        </a:cubicBezTo>
                        <a:cubicBezTo>
                          <a:pt x="8197071" y="-975"/>
                          <a:pt x="8168842" y="9874"/>
                          <a:pt x="8305023" y="0"/>
                        </a:cubicBezTo>
                        <a:cubicBezTo>
                          <a:pt x="8441204" y="-9874"/>
                          <a:pt x="8677203" y="19833"/>
                          <a:pt x="8974691" y="0"/>
                        </a:cubicBezTo>
                        <a:cubicBezTo>
                          <a:pt x="9272179" y="-19833"/>
                          <a:pt x="9504366" y="17988"/>
                          <a:pt x="9730213" y="0"/>
                        </a:cubicBezTo>
                        <a:cubicBezTo>
                          <a:pt x="9765346" y="199761"/>
                          <a:pt x="9724900" y="359226"/>
                          <a:pt x="9730213" y="478999"/>
                        </a:cubicBezTo>
                        <a:cubicBezTo>
                          <a:pt x="9735526" y="598772"/>
                          <a:pt x="9661904" y="842441"/>
                          <a:pt x="9730213" y="1137624"/>
                        </a:cubicBezTo>
                        <a:cubicBezTo>
                          <a:pt x="9798522" y="1432807"/>
                          <a:pt x="9660100" y="1570468"/>
                          <a:pt x="9730213" y="1736373"/>
                        </a:cubicBezTo>
                        <a:cubicBezTo>
                          <a:pt x="9800326" y="1902278"/>
                          <a:pt x="9646042" y="2128986"/>
                          <a:pt x="9730213" y="2454872"/>
                        </a:cubicBezTo>
                        <a:cubicBezTo>
                          <a:pt x="9814384" y="2780758"/>
                          <a:pt x="9666309" y="2758910"/>
                          <a:pt x="9730213" y="3053621"/>
                        </a:cubicBezTo>
                        <a:cubicBezTo>
                          <a:pt x="9794117" y="3348332"/>
                          <a:pt x="9684773" y="3465837"/>
                          <a:pt x="9730213" y="3772121"/>
                        </a:cubicBezTo>
                        <a:cubicBezTo>
                          <a:pt x="9775653" y="4078405"/>
                          <a:pt x="9695938" y="4006251"/>
                          <a:pt x="9730213" y="4191245"/>
                        </a:cubicBezTo>
                        <a:cubicBezTo>
                          <a:pt x="9764488" y="4376239"/>
                          <a:pt x="9706325" y="4469375"/>
                          <a:pt x="9730213" y="4610370"/>
                        </a:cubicBezTo>
                        <a:cubicBezTo>
                          <a:pt x="9754101" y="4751366"/>
                          <a:pt x="9672882" y="5010497"/>
                          <a:pt x="9730213" y="5328869"/>
                        </a:cubicBezTo>
                        <a:cubicBezTo>
                          <a:pt x="9787544" y="5647241"/>
                          <a:pt x="9651692" y="5848736"/>
                          <a:pt x="9730213" y="5987493"/>
                        </a:cubicBezTo>
                        <a:cubicBezTo>
                          <a:pt x="9606752" y="6031438"/>
                          <a:pt x="9516013" y="5947960"/>
                          <a:pt x="9352452" y="5987493"/>
                        </a:cubicBezTo>
                        <a:cubicBezTo>
                          <a:pt x="9188891" y="6027026"/>
                          <a:pt x="9088558" y="5945946"/>
                          <a:pt x="8877388" y="5987493"/>
                        </a:cubicBezTo>
                        <a:cubicBezTo>
                          <a:pt x="8666218" y="6029040"/>
                          <a:pt x="8543581" y="5944495"/>
                          <a:pt x="8305023" y="5987493"/>
                        </a:cubicBezTo>
                        <a:cubicBezTo>
                          <a:pt x="8066465" y="6030491"/>
                          <a:pt x="7820479" y="5943670"/>
                          <a:pt x="7635355" y="5987493"/>
                        </a:cubicBezTo>
                        <a:cubicBezTo>
                          <a:pt x="7450231" y="6031316"/>
                          <a:pt x="7449548" y="5965970"/>
                          <a:pt x="7354896" y="5987493"/>
                        </a:cubicBezTo>
                        <a:cubicBezTo>
                          <a:pt x="7260244" y="6009016"/>
                          <a:pt x="7141375" y="5969251"/>
                          <a:pt x="7074437" y="5987493"/>
                        </a:cubicBezTo>
                        <a:cubicBezTo>
                          <a:pt x="7007499" y="6005735"/>
                          <a:pt x="6604653" y="5956848"/>
                          <a:pt x="6404770" y="5987493"/>
                        </a:cubicBezTo>
                        <a:cubicBezTo>
                          <a:pt x="6204887" y="6018138"/>
                          <a:pt x="5978552" y="5986261"/>
                          <a:pt x="5832404" y="5987493"/>
                        </a:cubicBezTo>
                        <a:cubicBezTo>
                          <a:pt x="5686256" y="5988725"/>
                          <a:pt x="5260686" y="5958274"/>
                          <a:pt x="5065434" y="5987493"/>
                        </a:cubicBezTo>
                        <a:cubicBezTo>
                          <a:pt x="4870182" y="6016712"/>
                          <a:pt x="4618552" y="5970523"/>
                          <a:pt x="4493069" y="5987493"/>
                        </a:cubicBezTo>
                        <a:cubicBezTo>
                          <a:pt x="4367586" y="6004463"/>
                          <a:pt x="4071044" y="5947093"/>
                          <a:pt x="3726099" y="5987493"/>
                        </a:cubicBezTo>
                        <a:cubicBezTo>
                          <a:pt x="3381154" y="6027893"/>
                          <a:pt x="3283362" y="5929257"/>
                          <a:pt x="2959129" y="5987493"/>
                        </a:cubicBezTo>
                        <a:cubicBezTo>
                          <a:pt x="2634896" y="6045729"/>
                          <a:pt x="2765247" y="5957232"/>
                          <a:pt x="2678670" y="5987493"/>
                        </a:cubicBezTo>
                        <a:cubicBezTo>
                          <a:pt x="2592093" y="6017754"/>
                          <a:pt x="2415010" y="5984548"/>
                          <a:pt x="2300909" y="5987493"/>
                        </a:cubicBezTo>
                        <a:cubicBezTo>
                          <a:pt x="2186808" y="5990438"/>
                          <a:pt x="1722571" y="5945159"/>
                          <a:pt x="1533939" y="5987493"/>
                        </a:cubicBezTo>
                        <a:cubicBezTo>
                          <a:pt x="1345307" y="6029827"/>
                          <a:pt x="1226200" y="5980282"/>
                          <a:pt x="961574" y="5987493"/>
                        </a:cubicBezTo>
                        <a:cubicBezTo>
                          <a:pt x="696949" y="5994704"/>
                          <a:pt x="816667" y="5969124"/>
                          <a:pt x="681115" y="5987493"/>
                        </a:cubicBezTo>
                        <a:cubicBezTo>
                          <a:pt x="545563" y="6005862"/>
                          <a:pt x="143016" y="5975398"/>
                          <a:pt x="0" y="5987493"/>
                        </a:cubicBezTo>
                        <a:cubicBezTo>
                          <a:pt x="-6778" y="5769400"/>
                          <a:pt x="24577" y="5646021"/>
                          <a:pt x="0" y="5448619"/>
                        </a:cubicBezTo>
                        <a:cubicBezTo>
                          <a:pt x="-24577" y="5251217"/>
                          <a:pt x="21432" y="5086387"/>
                          <a:pt x="0" y="4789994"/>
                        </a:cubicBezTo>
                        <a:cubicBezTo>
                          <a:pt x="-21432" y="4493601"/>
                          <a:pt x="35922" y="4391949"/>
                          <a:pt x="0" y="4131370"/>
                        </a:cubicBezTo>
                        <a:cubicBezTo>
                          <a:pt x="-35922" y="3870791"/>
                          <a:pt x="11134" y="3843500"/>
                          <a:pt x="0" y="3712246"/>
                        </a:cubicBezTo>
                        <a:cubicBezTo>
                          <a:pt x="-11134" y="3580992"/>
                          <a:pt x="45833" y="3453296"/>
                          <a:pt x="0" y="3293121"/>
                        </a:cubicBezTo>
                        <a:cubicBezTo>
                          <a:pt x="-45833" y="3132946"/>
                          <a:pt x="20803" y="2983538"/>
                          <a:pt x="0" y="2873997"/>
                        </a:cubicBezTo>
                        <a:cubicBezTo>
                          <a:pt x="-20803" y="2764456"/>
                          <a:pt x="45647" y="2481844"/>
                          <a:pt x="0" y="2335122"/>
                        </a:cubicBezTo>
                        <a:cubicBezTo>
                          <a:pt x="-45647" y="2188400"/>
                          <a:pt x="5449" y="2055731"/>
                          <a:pt x="0" y="1796248"/>
                        </a:cubicBezTo>
                        <a:cubicBezTo>
                          <a:pt x="-5449" y="1536765"/>
                          <a:pt x="12362" y="1427229"/>
                          <a:pt x="0" y="1257374"/>
                        </a:cubicBezTo>
                        <a:cubicBezTo>
                          <a:pt x="-12362" y="1087519"/>
                          <a:pt x="73772" y="792834"/>
                          <a:pt x="0" y="538874"/>
                        </a:cubicBezTo>
                        <a:cubicBezTo>
                          <a:pt x="-73772" y="284914"/>
                          <a:pt x="23697" y="199324"/>
                          <a:pt x="0" y="0"/>
                        </a:cubicBezTo>
                        <a:close/>
                      </a:path>
                      <a:path w="9730213" h="5987493" stroke="0" extrusionOk="0">
                        <a:moveTo>
                          <a:pt x="0" y="0"/>
                        </a:moveTo>
                        <a:cubicBezTo>
                          <a:pt x="110848" y="-11171"/>
                          <a:pt x="245394" y="40948"/>
                          <a:pt x="377761" y="0"/>
                        </a:cubicBezTo>
                        <a:cubicBezTo>
                          <a:pt x="510128" y="-40948"/>
                          <a:pt x="869687" y="18134"/>
                          <a:pt x="1047429" y="0"/>
                        </a:cubicBezTo>
                        <a:cubicBezTo>
                          <a:pt x="1225171" y="-18134"/>
                          <a:pt x="1227147" y="8193"/>
                          <a:pt x="1327888" y="0"/>
                        </a:cubicBezTo>
                        <a:cubicBezTo>
                          <a:pt x="1428629" y="-8193"/>
                          <a:pt x="1882175" y="26693"/>
                          <a:pt x="2094858" y="0"/>
                        </a:cubicBezTo>
                        <a:cubicBezTo>
                          <a:pt x="2307541" y="-26693"/>
                          <a:pt x="2401102" y="11244"/>
                          <a:pt x="2569921" y="0"/>
                        </a:cubicBezTo>
                        <a:cubicBezTo>
                          <a:pt x="2738740" y="-11244"/>
                          <a:pt x="2876168" y="16526"/>
                          <a:pt x="3142286" y="0"/>
                        </a:cubicBezTo>
                        <a:cubicBezTo>
                          <a:pt x="3408404" y="-16526"/>
                          <a:pt x="3478294" y="19545"/>
                          <a:pt x="3617350" y="0"/>
                        </a:cubicBezTo>
                        <a:cubicBezTo>
                          <a:pt x="3756406" y="-19545"/>
                          <a:pt x="3817099" y="26310"/>
                          <a:pt x="3897809" y="0"/>
                        </a:cubicBezTo>
                        <a:cubicBezTo>
                          <a:pt x="3978519" y="-26310"/>
                          <a:pt x="4075116" y="30313"/>
                          <a:pt x="4178268" y="0"/>
                        </a:cubicBezTo>
                        <a:cubicBezTo>
                          <a:pt x="4281420" y="-30313"/>
                          <a:pt x="4682503" y="85542"/>
                          <a:pt x="4945238" y="0"/>
                        </a:cubicBezTo>
                        <a:cubicBezTo>
                          <a:pt x="5207973" y="-85542"/>
                          <a:pt x="5395747" y="27088"/>
                          <a:pt x="5712207" y="0"/>
                        </a:cubicBezTo>
                        <a:cubicBezTo>
                          <a:pt x="6028667" y="-27088"/>
                          <a:pt x="5973750" y="8350"/>
                          <a:pt x="6089969" y="0"/>
                        </a:cubicBezTo>
                        <a:cubicBezTo>
                          <a:pt x="6206188" y="-8350"/>
                          <a:pt x="6516046" y="11033"/>
                          <a:pt x="6759636" y="0"/>
                        </a:cubicBezTo>
                        <a:cubicBezTo>
                          <a:pt x="7003226" y="-11033"/>
                          <a:pt x="6921698" y="10672"/>
                          <a:pt x="7040095" y="0"/>
                        </a:cubicBezTo>
                        <a:cubicBezTo>
                          <a:pt x="7158492" y="-10672"/>
                          <a:pt x="7440048" y="14395"/>
                          <a:pt x="7612461" y="0"/>
                        </a:cubicBezTo>
                        <a:cubicBezTo>
                          <a:pt x="7784874" y="-14395"/>
                          <a:pt x="7955032" y="22152"/>
                          <a:pt x="8282128" y="0"/>
                        </a:cubicBezTo>
                        <a:cubicBezTo>
                          <a:pt x="8609224" y="-22152"/>
                          <a:pt x="8520566" y="12343"/>
                          <a:pt x="8659890" y="0"/>
                        </a:cubicBezTo>
                        <a:cubicBezTo>
                          <a:pt x="8799214" y="-12343"/>
                          <a:pt x="8814976" y="10950"/>
                          <a:pt x="8940349" y="0"/>
                        </a:cubicBezTo>
                        <a:cubicBezTo>
                          <a:pt x="9065722" y="-10950"/>
                          <a:pt x="9118038" y="11556"/>
                          <a:pt x="9220808" y="0"/>
                        </a:cubicBezTo>
                        <a:cubicBezTo>
                          <a:pt x="9323578" y="-11556"/>
                          <a:pt x="9539474" y="52099"/>
                          <a:pt x="9730213" y="0"/>
                        </a:cubicBezTo>
                        <a:cubicBezTo>
                          <a:pt x="9802727" y="284386"/>
                          <a:pt x="9663240" y="477006"/>
                          <a:pt x="9730213" y="718499"/>
                        </a:cubicBezTo>
                        <a:cubicBezTo>
                          <a:pt x="9797186" y="959992"/>
                          <a:pt x="9713605" y="964550"/>
                          <a:pt x="9730213" y="1197499"/>
                        </a:cubicBezTo>
                        <a:cubicBezTo>
                          <a:pt x="9746821" y="1430448"/>
                          <a:pt x="9658047" y="1714824"/>
                          <a:pt x="9730213" y="1915998"/>
                        </a:cubicBezTo>
                        <a:cubicBezTo>
                          <a:pt x="9802379" y="2117172"/>
                          <a:pt x="9693326" y="2142060"/>
                          <a:pt x="9730213" y="2335122"/>
                        </a:cubicBezTo>
                        <a:cubicBezTo>
                          <a:pt x="9767100" y="2528184"/>
                          <a:pt x="9719697" y="2854146"/>
                          <a:pt x="9730213" y="2993747"/>
                        </a:cubicBezTo>
                        <a:cubicBezTo>
                          <a:pt x="9740729" y="3133349"/>
                          <a:pt x="9700316" y="3217044"/>
                          <a:pt x="9730213" y="3412871"/>
                        </a:cubicBezTo>
                        <a:cubicBezTo>
                          <a:pt x="9760110" y="3608698"/>
                          <a:pt x="9669630" y="3704119"/>
                          <a:pt x="9730213" y="3951745"/>
                        </a:cubicBezTo>
                        <a:cubicBezTo>
                          <a:pt x="9790796" y="4199371"/>
                          <a:pt x="9680718" y="4238319"/>
                          <a:pt x="9730213" y="4490620"/>
                        </a:cubicBezTo>
                        <a:cubicBezTo>
                          <a:pt x="9779708" y="4742922"/>
                          <a:pt x="9665195" y="4959698"/>
                          <a:pt x="9730213" y="5089369"/>
                        </a:cubicBezTo>
                        <a:cubicBezTo>
                          <a:pt x="9795231" y="5219040"/>
                          <a:pt x="9724374" y="5702297"/>
                          <a:pt x="9730213" y="5987493"/>
                        </a:cubicBezTo>
                        <a:cubicBezTo>
                          <a:pt x="9604855" y="6031321"/>
                          <a:pt x="9445478" y="5969657"/>
                          <a:pt x="9352452" y="5987493"/>
                        </a:cubicBezTo>
                        <a:cubicBezTo>
                          <a:pt x="9259426" y="6005329"/>
                          <a:pt x="9112230" y="5955821"/>
                          <a:pt x="8974691" y="5987493"/>
                        </a:cubicBezTo>
                        <a:cubicBezTo>
                          <a:pt x="8837152" y="6019165"/>
                          <a:pt x="8538525" y="5978361"/>
                          <a:pt x="8402325" y="5987493"/>
                        </a:cubicBezTo>
                        <a:cubicBezTo>
                          <a:pt x="8266125" y="5996625"/>
                          <a:pt x="7987795" y="5936316"/>
                          <a:pt x="7635355" y="5987493"/>
                        </a:cubicBezTo>
                        <a:cubicBezTo>
                          <a:pt x="7282915" y="6038670"/>
                          <a:pt x="7295202" y="5947509"/>
                          <a:pt x="7062990" y="5987493"/>
                        </a:cubicBezTo>
                        <a:cubicBezTo>
                          <a:pt x="6830779" y="6027477"/>
                          <a:pt x="6499038" y="5948295"/>
                          <a:pt x="6296020" y="5987493"/>
                        </a:cubicBezTo>
                        <a:cubicBezTo>
                          <a:pt x="6093002" y="6026691"/>
                          <a:pt x="6086108" y="5960067"/>
                          <a:pt x="6015561" y="5987493"/>
                        </a:cubicBezTo>
                        <a:cubicBezTo>
                          <a:pt x="5945014" y="6014919"/>
                          <a:pt x="5703705" y="5933236"/>
                          <a:pt x="5540498" y="5987493"/>
                        </a:cubicBezTo>
                        <a:cubicBezTo>
                          <a:pt x="5377291" y="6041750"/>
                          <a:pt x="5369698" y="5960894"/>
                          <a:pt x="5260039" y="5987493"/>
                        </a:cubicBezTo>
                        <a:cubicBezTo>
                          <a:pt x="5150380" y="6014092"/>
                          <a:pt x="5045341" y="5982986"/>
                          <a:pt x="4979580" y="5987493"/>
                        </a:cubicBezTo>
                        <a:cubicBezTo>
                          <a:pt x="4913819" y="5992000"/>
                          <a:pt x="4532680" y="5965069"/>
                          <a:pt x="4212610" y="5987493"/>
                        </a:cubicBezTo>
                        <a:cubicBezTo>
                          <a:pt x="3892540" y="6009917"/>
                          <a:pt x="3882455" y="5942198"/>
                          <a:pt x="3737547" y="5987493"/>
                        </a:cubicBezTo>
                        <a:cubicBezTo>
                          <a:pt x="3592639" y="6032788"/>
                          <a:pt x="3339214" y="5948857"/>
                          <a:pt x="2970577" y="5987493"/>
                        </a:cubicBezTo>
                        <a:cubicBezTo>
                          <a:pt x="2601940" y="6026129"/>
                          <a:pt x="2478276" y="5928025"/>
                          <a:pt x="2203607" y="5987493"/>
                        </a:cubicBezTo>
                        <a:cubicBezTo>
                          <a:pt x="1928938" y="6046961"/>
                          <a:pt x="1820747" y="5943644"/>
                          <a:pt x="1533939" y="5987493"/>
                        </a:cubicBezTo>
                        <a:cubicBezTo>
                          <a:pt x="1247131" y="6031342"/>
                          <a:pt x="1284764" y="5977372"/>
                          <a:pt x="1156178" y="5987493"/>
                        </a:cubicBezTo>
                        <a:cubicBezTo>
                          <a:pt x="1027592" y="5997614"/>
                          <a:pt x="854422" y="5957726"/>
                          <a:pt x="778417" y="5987493"/>
                        </a:cubicBezTo>
                        <a:cubicBezTo>
                          <a:pt x="702412" y="6017260"/>
                          <a:pt x="305243" y="5954622"/>
                          <a:pt x="0" y="5987493"/>
                        </a:cubicBezTo>
                        <a:cubicBezTo>
                          <a:pt x="-63032" y="5813355"/>
                          <a:pt x="37907" y="5685215"/>
                          <a:pt x="0" y="5388744"/>
                        </a:cubicBezTo>
                        <a:cubicBezTo>
                          <a:pt x="-37907" y="5092273"/>
                          <a:pt x="16894" y="5057173"/>
                          <a:pt x="0" y="4730119"/>
                        </a:cubicBezTo>
                        <a:cubicBezTo>
                          <a:pt x="-16894" y="4403065"/>
                          <a:pt x="662" y="4480815"/>
                          <a:pt x="0" y="4251120"/>
                        </a:cubicBezTo>
                        <a:cubicBezTo>
                          <a:pt x="-662" y="4021425"/>
                          <a:pt x="56292" y="3709420"/>
                          <a:pt x="0" y="3532621"/>
                        </a:cubicBezTo>
                        <a:cubicBezTo>
                          <a:pt x="-56292" y="3355822"/>
                          <a:pt x="25161" y="3308580"/>
                          <a:pt x="0" y="3113496"/>
                        </a:cubicBezTo>
                        <a:cubicBezTo>
                          <a:pt x="-25161" y="2918412"/>
                          <a:pt x="37493" y="2879580"/>
                          <a:pt x="0" y="2694372"/>
                        </a:cubicBezTo>
                        <a:cubicBezTo>
                          <a:pt x="-37493" y="2509164"/>
                          <a:pt x="21318" y="2419556"/>
                          <a:pt x="0" y="2215372"/>
                        </a:cubicBezTo>
                        <a:cubicBezTo>
                          <a:pt x="-21318" y="2011188"/>
                          <a:pt x="28745" y="1913412"/>
                          <a:pt x="0" y="1616623"/>
                        </a:cubicBezTo>
                        <a:cubicBezTo>
                          <a:pt x="-28745" y="1319834"/>
                          <a:pt x="46443" y="1335601"/>
                          <a:pt x="0" y="1077749"/>
                        </a:cubicBezTo>
                        <a:cubicBezTo>
                          <a:pt x="-46443" y="819897"/>
                          <a:pt x="19635" y="256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US" sz="2400" dirty="0"/>
              <a:t>Frosting on the surface of view ports were not appeared during the experiment!</a:t>
            </a:r>
          </a:p>
          <a:p>
            <a:r>
              <a:rPr lang="en-US" sz="2400" dirty="0"/>
              <a:t>It can be assumed f</a:t>
            </a:r>
            <a:r>
              <a:rPr lang="en-US" altLang="ja-JP" sz="2400" dirty="0"/>
              <a:t>rosting on the surface of Test Mass was not appeared visually.</a:t>
            </a:r>
            <a:endParaRPr lang="en-US" sz="2400" dirty="0"/>
          </a:p>
          <a:p>
            <a:r>
              <a:rPr lang="en-US" sz="2400" dirty="0"/>
              <a:t>Following items were confirmed with the experiment;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Proposed cooling scenario can avoid frosting for O4.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Calibration heaters worked well as defrost heaters for view ports on </a:t>
            </a:r>
            <a:r>
              <a:rPr lang="en-US" altLang="ja-JP" dirty="0"/>
              <a:t>the inner </a:t>
            </a:r>
            <a:r>
              <a:rPr lang="en-US" dirty="0"/>
              <a:t>shield. To defrost </a:t>
            </a:r>
            <a:r>
              <a:rPr lang="en-US" altLang="ja-JP" dirty="0"/>
              <a:t>the view ports on inner shield</a:t>
            </a:r>
            <a:r>
              <a:rPr lang="en-US" dirty="0"/>
              <a:t>, it will take </a:t>
            </a:r>
            <a:r>
              <a:rPr lang="en-US" b="1" u="sng" dirty="0">
                <a:solidFill>
                  <a:srgbClr val="FF0000"/>
                </a:solidFill>
              </a:rPr>
              <a:t>1 days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to warm up to ~</a:t>
            </a:r>
            <a:r>
              <a:rPr lang="en-US" altLang="ja-JP" dirty="0"/>
              <a:t>50 K (above O</a:t>
            </a:r>
            <a:r>
              <a:rPr lang="en-US" altLang="ja-JP" baseline="-25000" dirty="0"/>
              <a:t>2</a:t>
            </a:r>
            <a:r>
              <a:rPr lang="en-US" altLang="ja-JP" dirty="0"/>
              <a:t> vapor temperature of 48 K at 1x10^-5 Pa) , and </a:t>
            </a:r>
            <a:r>
              <a:rPr lang="en-US" altLang="ja-JP" b="1" u="sng" dirty="0">
                <a:solidFill>
                  <a:srgbClr val="FF0000"/>
                </a:solidFill>
              </a:rPr>
              <a:t>1 days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to re-cool down to ~20 K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Heater attached on the IM worked well as defrost heater for mirror.</a:t>
            </a:r>
          </a:p>
          <a:p>
            <a:pPr marL="457200" lvl="1" indent="0">
              <a:buNone/>
            </a:pPr>
            <a:r>
              <a:rPr lang="en-US" altLang="ja-JP" dirty="0"/>
              <a:t> To defrost the mirror, it will take </a:t>
            </a:r>
            <a:r>
              <a:rPr lang="en-US" altLang="ja-JP" b="1" u="sng" dirty="0">
                <a:solidFill>
                  <a:srgbClr val="FF0000"/>
                </a:solidFill>
              </a:rPr>
              <a:t>1 days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to warm up to ~70 K, </a:t>
            </a:r>
          </a:p>
          <a:p>
            <a:pPr marL="457200" lvl="1" indent="0">
              <a:buNone/>
            </a:pPr>
            <a:r>
              <a:rPr lang="en-US" altLang="ja-JP" dirty="0"/>
              <a:t>(above N</a:t>
            </a:r>
            <a:r>
              <a:rPr lang="en-US" altLang="ja-JP" baseline="-25000" dirty="0"/>
              <a:t>2</a:t>
            </a:r>
            <a:r>
              <a:rPr lang="en-US" altLang="ja-JP" dirty="0"/>
              <a:t> vapor temperature of 53 K at 1x10^-3 Pa)  , and </a:t>
            </a:r>
            <a:r>
              <a:rPr lang="en-US" altLang="ja-JP" b="1" u="sng" dirty="0">
                <a:solidFill>
                  <a:srgbClr val="FF0000"/>
                </a:solidFill>
              </a:rPr>
              <a:t>1 days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to re-cool down to ~20 K.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Partial pressure measurement of residual gas at each temperature was performed, and confirmed frosting components.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4F07155-C7B7-0C4B-88B5-CB796000117D}"/>
              </a:ext>
            </a:extLst>
          </p:cNvPr>
          <p:cNvSpPr txBox="1">
            <a:spLocks/>
          </p:cNvSpPr>
          <p:nvPr/>
        </p:nvSpPr>
        <p:spPr>
          <a:xfrm>
            <a:off x="2445554" y="43093"/>
            <a:ext cx="5649575" cy="784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5587220">
                  <a:custGeom>
                    <a:avLst/>
                    <a:gdLst>
                      <a:gd name="connsiteX0" fmla="*/ 0 w 5649575"/>
                      <a:gd name="connsiteY0" fmla="*/ 0 h 784323"/>
                      <a:gd name="connsiteX1" fmla="*/ 621453 w 5649575"/>
                      <a:gd name="connsiteY1" fmla="*/ 0 h 784323"/>
                      <a:gd name="connsiteX2" fmla="*/ 1016924 w 5649575"/>
                      <a:gd name="connsiteY2" fmla="*/ 0 h 784323"/>
                      <a:gd name="connsiteX3" fmla="*/ 1638377 w 5649575"/>
                      <a:gd name="connsiteY3" fmla="*/ 0 h 784323"/>
                      <a:gd name="connsiteX4" fmla="*/ 2090343 w 5649575"/>
                      <a:gd name="connsiteY4" fmla="*/ 0 h 784323"/>
                      <a:gd name="connsiteX5" fmla="*/ 2711796 w 5649575"/>
                      <a:gd name="connsiteY5" fmla="*/ 0 h 784323"/>
                      <a:gd name="connsiteX6" fmla="*/ 3276754 w 5649575"/>
                      <a:gd name="connsiteY6" fmla="*/ 0 h 784323"/>
                      <a:gd name="connsiteX7" fmla="*/ 3841711 w 5649575"/>
                      <a:gd name="connsiteY7" fmla="*/ 0 h 784323"/>
                      <a:gd name="connsiteX8" fmla="*/ 4463164 w 5649575"/>
                      <a:gd name="connsiteY8" fmla="*/ 0 h 784323"/>
                      <a:gd name="connsiteX9" fmla="*/ 4858634 w 5649575"/>
                      <a:gd name="connsiteY9" fmla="*/ 0 h 784323"/>
                      <a:gd name="connsiteX10" fmla="*/ 5649575 w 5649575"/>
                      <a:gd name="connsiteY10" fmla="*/ 0 h 784323"/>
                      <a:gd name="connsiteX11" fmla="*/ 5649575 w 5649575"/>
                      <a:gd name="connsiteY11" fmla="*/ 407848 h 784323"/>
                      <a:gd name="connsiteX12" fmla="*/ 5649575 w 5649575"/>
                      <a:gd name="connsiteY12" fmla="*/ 784323 h 784323"/>
                      <a:gd name="connsiteX13" fmla="*/ 5028122 w 5649575"/>
                      <a:gd name="connsiteY13" fmla="*/ 784323 h 784323"/>
                      <a:gd name="connsiteX14" fmla="*/ 4632652 w 5649575"/>
                      <a:gd name="connsiteY14" fmla="*/ 784323 h 784323"/>
                      <a:gd name="connsiteX15" fmla="*/ 4180686 w 5649575"/>
                      <a:gd name="connsiteY15" fmla="*/ 784323 h 784323"/>
                      <a:gd name="connsiteX16" fmla="*/ 3615728 w 5649575"/>
                      <a:gd name="connsiteY16" fmla="*/ 784323 h 784323"/>
                      <a:gd name="connsiteX17" fmla="*/ 3163762 w 5649575"/>
                      <a:gd name="connsiteY17" fmla="*/ 784323 h 784323"/>
                      <a:gd name="connsiteX18" fmla="*/ 2768292 w 5649575"/>
                      <a:gd name="connsiteY18" fmla="*/ 784323 h 784323"/>
                      <a:gd name="connsiteX19" fmla="*/ 2372821 w 5649575"/>
                      <a:gd name="connsiteY19" fmla="*/ 784323 h 784323"/>
                      <a:gd name="connsiteX20" fmla="*/ 1807864 w 5649575"/>
                      <a:gd name="connsiteY20" fmla="*/ 784323 h 784323"/>
                      <a:gd name="connsiteX21" fmla="*/ 1242906 w 5649575"/>
                      <a:gd name="connsiteY21" fmla="*/ 784323 h 784323"/>
                      <a:gd name="connsiteX22" fmla="*/ 677949 w 5649575"/>
                      <a:gd name="connsiteY22" fmla="*/ 784323 h 784323"/>
                      <a:gd name="connsiteX23" fmla="*/ 0 w 5649575"/>
                      <a:gd name="connsiteY23" fmla="*/ 784323 h 784323"/>
                      <a:gd name="connsiteX24" fmla="*/ 0 w 5649575"/>
                      <a:gd name="connsiteY24" fmla="*/ 407848 h 784323"/>
                      <a:gd name="connsiteX25" fmla="*/ 0 w 5649575"/>
                      <a:gd name="connsiteY25" fmla="*/ 0 h 784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649575" h="784323" fill="none" extrusionOk="0">
                        <a:moveTo>
                          <a:pt x="0" y="0"/>
                        </a:moveTo>
                        <a:cubicBezTo>
                          <a:pt x="262368" y="-4438"/>
                          <a:pt x="488121" y="66753"/>
                          <a:pt x="621453" y="0"/>
                        </a:cubicBezTo>
                        <a:cubicBezTo>
                          <a:pt x="754785" y="-66753"/>
                          <a:pt x="869342" y="18940"/>
                          <a:pt x="1016924" y="0"/>
                        </a:cubicBezTo>
                        <a:cubicBezTo>
                          <a:pt x="1164506" y="-18940"/>
                          <a:pt x="1329816" y="20932"/>
                          <a:pt x="1638377" y="0"/>
                        </a:cubicBezTo>
                        <a:cubicBezTo>
                          <a:pt x="1946938" y="-20932"/>
                          <a:pt x="1960728" y="37481"/>
                          <a:pt x="2090343" y="0"/>
                        </a:cubicBezTo>
                        <a:cubicBezTo>
                          <a:pt x="2219958" y="-37481"/>
                          <a:pt x="2420232" y="1877"/>
                          <a:pt x="2711796" y="0"/>
                        </a:cubicBezTo>
                        <a:cubicBezTo>
                          <a:pt x="3003360" y="-1877"/>
                          <a:pt x="3018987" y="42827"/>
                          <a:pt x="3276754" y="0"/>
                        </a:cubicBezTo>
                        <a:cubicBezTo>
                          <a:pt x="3534521" y="-42827"/>
                          <a:pt x="3726586" y="27059"/>
                          <a:pt x="3841711" y="0"/>
                        </a:cubicBezTo>
                        <a:cubicBezTo>
                          <a:pt x="3956836" y="-27059"/>
                          <a:pt x="4223811" y="15172"/>
                          <a:pt x="4463164" y="0"/>
                        </a:cubicBezTo>
                        <a:cubicBezTo>
                          <a:pt x="4702517" y="-15172"/>
                          <a:pt x="4774393" y="39157"/>
                          <a:pt x="4858634" y="0"/>
                        </a:cubicBezTo>
                        <a:cubicBezTo>
                          <a:pt x="4942875" y="-39157"/>
                          <a:pt x="5346595" y="34972"/>
                          <a:pt x="5649575" y="0"/>
                        </a:cubicBezTo>
                        <a:cubicBezTo>
                          <a:pt x="5674503" y="118074"/>
                          <a:pt x="5604146" y="302846"/>
                          <a:pt x="5649575" y="407848"/>
                        </a:cubicBezTo>
                        <a:cubicBezTo>
                          <a:pt x="5695004" y="512850"/>
                          <a:pt x="5618673" y="600074"/>
                          <a:pt x="5649575" y="784323"/>
                        </a:cubicBezTo>
                        <a:cubicBezTo>
                          <a:pt x="5500420" y="825306"/>
                          <a:pt x="5216646" y="755171"/>
                          <a:pt x="5028122" y="784323"/>
                        </a:cubicBezTo>
                        <a:cubicBezTo>
                          <a:pt x="4839598" y="813475"/>
                          <a:pt x="4817100" y="760273"/>
                          <a:pt x="4632652" y="784323"/>
                        </a:cubicBezTo>
                        <a:cubicBezTo>
                          <a:pt x="4448204" y="808373"/>
                          <a:pt x="4381862" y="775262"/>
                          <a:pt x="4180686" y="784323"/>
                        </a:cubicBezTo>
                        <a:cubicBezTo>
                          <a:pt x="3979510" y="793384"/>
                          <a:pt x="3742066" y="728090"/>
                          <a:pt x="3615728" y="784323"/>
                        </a:cubicBezTo>
                        <a:cubicBezTo>
                          <a:pt x="3489390" y="840556"/>
                          <a:pt x="3305297" y="730938"/>
                          <a:pt x="3163762" y="784323"/>
                        </a:cubicBezTo>
                        <a:cubicBezTo>
                          <a:pt x="3022227" y="837708"/>
                          <a:pt x="2959180" y="751225"/>
                          <a:pt x="2768292" y="784323"/>
                        </a:cubicBezTo>
                        <a:cubicBezTo>
                          <a:pt x="2577404" y="817421"/>
                          <a:pt x="2528160" y="742936"/>
                          <a:pt x="2372821" y="784323"/>
                        </a:cubicBezTo>
                        <a:cubicBezTo>
                          <a:pt x="2217482" y="825710"/>
                          <a:pt x="2051430" y="761170"/>
                          <a:pt x="1807864" y="784323"/>
                        </a:cubicBezTo>
                        <a:cubicBezTo>
                          <a:pt x="1564298" y="807476"/>
                          <a:pt x="1426782" y="721250"/>
                          <a:pt x="1242906" y="784323"/>
                        </a:cubicBezTo>
                        <a:cubicBezTo>
                          <a:pt x="1059030" y="847396"/>
                          <a:pt x="868229" y="780465"/>
                          <a:pt x="677949" y="784323"/>
                        </a:cubicBezTo>
                        <a:cubicBezTo>
                          <a:pt x="487669" y="788181"/>
                          <a:pt x="247574" y="717237"/>
                          <a:pt x="0" y="784323"/>
                        </a:cubicBezTo>
                        <a:cubicBezTo>
                          <a:pt x="-10625" y="690536"/>
                          <a:pt x="36614" y="557722"/>
                          <a:pt x="0" y="407848"/>
                        </a:cubicBezTo>
                        <a:cubicBezTo>
                          <a:pt x="-36614" y="257975"/>
                          <a:pt x="14234" y="134817"/>
                          <a:pt x="0" y="0"/>
                        </a:cubicBezTo>
                        <a:close/>
                      </a:path>
                      <a:path w="5649575" h="784323" stroke="0" extrusionOk="0">
                        <a:moveTo>
                          <a:pt x="0" y="0"/>
                        </a:moveTo>
                        <a:cubicBezTo>
                          <a:pt x="167791" y="-38508"/>
                          <a:pt x="355696" y="26484"/>
                          <a:pt x="508462" y="0"/>
                        </a:cubicBezTo>
                        <a:cubicBezTo>
                          <a:pt x="661228" y="-26484"/>
                          <a:pt x="833529" y="54122"/>
                          <a:pt x="1016924" y="0"/>
                        </a:cubicBezTo>
                        <a:cubicBezTo>
                          <a:pt x="1200319" y="-54122"/>
                          <a:pt x="1376449" y="28707"/>
                          <a:pt x="1525385" y="0"/>
                        </a:cubicBezTo>
                        <a:cubicBezTo>
                          <a:pt x="1674321" y="-28707"/>
                          <a:pt x="1813292" y="350"/>
                          <a:pt x="1977351" y="0"/>
                        </a:cubicBezTo>
                        <a:cubicBezTo>
                          <a:pt x="2141410" y="-350"/>
                          <a:pt x="2423822" y="33884"/>
                          <a:pt x="2542309" y="0"/>
                        </a:cubicBezTo>
                        <a:cubicBezTo>
                          <a:pt x="2660796" y="-33884"/>
                          <a:pt x="2899345" y="31223"/>
                          <a:pt x="3050771" y="0"/>
                        </a:cubicBezTo>
                        <a:cubicBezTo>
                          <a:pt x="3202197" y="-31223"/>
                          <a:pt x="3350232" y="14013"/>
                          <a:pt x="3446241" y="0"/>
                        </a:cubicBezTo>
                        <a:cubicBezTo>
                          <a:pt x="3542250" y="-14013"/>
                          <a:pt x="3777184" y="33750"/>
                          <a:pt x="4067694" y="0"/>
                        </a:cubicBezTo>
                        <a:cubicBezTo>
                          <a:pt x="4358204" y="-33750"/>
                          <a:pt x="4438581" y="28721"/>
                          <a:pt x="4745643" y="0"/>
                        </a:cubicBezTo>
                        <a:cubicBezTo>
                          <a:pt x="5052705" y="-28721"/>
                          <a:pt x="5343366" y="83983"/>
                          <a:pt x="5649575" y="0"/>
                        </a:cubicBezTo>
                        <a:cubicBezTo>
                          <a:pt x="5655845" y="123816"/>
                          <a:pt x="5633814" y="200267"/>
                          <a:pt x="5649575" y="368632"/>
                        </a:cubicBezTo>
                        <a:cubicBezTo>
                          <a:pt x="5665336" y="536997"/>
                          <a:pt x="5618045" y="585166"/>
                          <a:pt x="5649575" y="784323"/>
                        </a:cubicBezTo>
                        <a:cubicBezTo>
                          <a:pt x="5493738" y="838339"/>
                          <a:pt x="5283655" y="751798"/>
                          <a:pt x="5141113" y="784323"/>
                        </a:cubicBezTo>
                        <a:cubicBezTo>
                          <a:pt x="4998571" y="816848"/>
                          <a:pt x="4817888" y="774998"/>
                          <a:pt x="4519660" y="784323"/>
                        </a:cubicBezTo>
                        <a:cubicBezTo>
                          <a:pt x="4221432" y="793648"/>
                          <a:pt x="4024615" y="766255"/>
                          <a:pt x="3898207" y="784323"/>
                        </a:cubicBezTo>
                        <a:cubicBezTo>
                          <a:pt x="3771799" y="802391"/>
                          <a:pt x="3611262" y="731689"/>
                          <a:pt x="3333249" y="784323"/>
                        </a:cubicBezTo>
                        <a:cubicBezTo>
                          <a:pt x="3055236" y="836957"/>
                          <a:pt x="3024518" y="775554"/>
                          <a:pt x="2824788" y="784323"/>
                        </a:cubicBezTo>
                        <a:cubicBezTo>
                          <a:pt x="2625058" y="793092"/>
                          <a:pt x="2516618" y="750012"/>
                          <a:pt x="2429317" y="784323"/>
                        </a:cubicBezTo>
                        <a:cubicBezTo>
                          <a:pt x="2342016" y="818634"/>
                          <a:pt x="2043072" y="763595"/>
                          <a:pt x="1807864" y="784323"/>
                        </a:cubicBezTo>
                        <a:cubicBezTo>
                          <a:pt x="1572656" y="805051"/>
                          <a:pt x="1455468" y="753386"/>
                          <a:pt x="1299402" y="784323"/>
                        </a:cubicBezTo>
                        <a:cubicBezTo>
                          <a:pt x="1143336" y="815260"/>
                          <a:pt x="1011248" y="759168"/>
                          <a:pt x="847436" y="784323"/>
                        </a:cubicBezTo>
                        <a:cubicBezTo>
                          <a:pt x="683624" y="809478"/>
                          <a:pt x="384161" y="698680"/>
                          <a:pt x="0" y="784323"/>
                        </a:cubicBezTo>
                        <a:cubicBezTo>
                          <a:pt x="-36403" y="652503"/>
                          <a:pt x="517" y="533393"/>
                          <a:pt x="0" y="407848"/>
                        </a:cubicBezTo>
                        <a:cubicBezTo>
                          <a:pt x="-517" y="282304"/>
                          <a:pt x="34376" y="1977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Summary of experiment -1/2-</a:t>
            </a:r>
          </a:p>
        </p:txBody>
      </p:sp>
    </p:spTree>
    <p:extLst>
      <p:ext uri="{BB962C8B-B14F-4D97-AF65-F5344CB8AC3E}">
        <p14:creationId xmlns:p14="http://schemas.microsoft.com/office/powerpoint/2010/main" val="242070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0" y="827414"/>
            <a:ext cx="9730213" cy="598749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8996843">
                  <a:custGeom>
                    <a:avLst/>
                    <a:gdLst>
                      <a:gd name="connsiteX0" fmla="*/ 0 w 9730213"/>
                      <a:gd name="connsiteY0" fmla="*/ 0 h 5987493"/>
                      <a:gd name="connsiteX1" fmla="*/ 766970 w 9730213"/>
                      <a:gd name="connsiteY1" fmla="*/ 0 h 5987493"/>
                      <a:gd name="connsiteX2" fmla="*/ 1436637 w 9730213"/>
                      <a:gd name="connsiteY2" fmla="*/ 0 h 5987493"/>
                      <a:gd name="connsiteX3" fmla="*/ 2203607 w 9730213"/>
                      <a:gd name="connsiteY3" fmla="*/ 0 h 5987493"/>
                      <a:gd name="connsiteX4" fmla="*/ 2484066 w 9730213"/>
                      <a:gd name="connsiteY4" fmla="*/ 0 h 5987493"/>
                      <a:gd name="connsiteX5" fmla="*/ 2764525 w 9730213"/>
                      <a:gd name="connsiteY5" fmla="*/ 0 h 5987493"/>
                      <a:gd name="connsiteX6" fmla="*/ 3531495 w 9730213"/>
                      <a:gd name="connsiteY6" fmla="*/ 0 h 5987493"/>
                      <a:gd name="connsiteX7" fmla="*/ 4201163 w 9730213"/>
                      <a:gd name="connsiteY7" fmla="*/ 0 h 5987493"/>
                      <a:gd name="connsiteX8" fmla="*/ 4968132 w 9730213"/>
                      <a:gd name="connsiteY8" fmla="*/ 0 h 5987493"/>
                      <a:gd name="connsiteX9" fmla="*/ 5735102 w 9730213"/>
                      <a:gd name="connsiteY9" fmla="*/ 0 h 5987493"/>
                      <a:gd name="connsiteX10" fmla="*/ 6307467 w 9730213"/>
                      <a:gd name="connsiteY10" fmla="*/ 0 h 5987493"/>
                      <a:gd name="connsiteX11" fmla="*/ 6782531 w 9730213"/>
                      <a:gd name="connsiteY11" fmla="*/ 0 h 5987493"/>
                      <a:gd name="connsiteX12" fmla="*/ 7549501 w 9730213"/>
                      <a:gd name="connsiteY12" fmla="*/ 0 h 5987493"/>
                      <a:gd name="connsiteX13" fmla="*/ 8024564 w 9730213"/>
                      <a:gd name="connsiteY13" fmla="*/ 0 h 5987493"/>
                      <a:gd name="connsiteX14" fmla="*/ 8305023 w 9730213"/>
                      <a:gd name="connsiteY14" fmla="*/ 0 h 5987493"/>
                      <a:gd name="connsiteX15" fmla="*/ 8974691 w 9730213"/>
                      <a:gd name="connsiteY15" fmla="*/ 0 h 5987493"/>
                      <a:gd name="connsiteX16" fmla="*/ 9730213 w 9730213"/>
                      <a:gd name="connsiteY16" fmla="*/ 0 h 5987493"/>
                      <a:gd name="connsiteX17" fmla="*/ 9730213 w 9730213"/>
                      <a:gd name="connsiteY17" fmla="*/ 478999 h 5987493"/>
                      <a:gd name="connsiteX18" fmla="*/ 9730213 w 9730213"/>
                      <a:gd name="connsiteY18" fmla="*/ 1137624 h 5987493"/>
                      <a:gd name="connsiteX19" fmla="*/ 9730213 w 9730213"/>
                      <a:gd name="connsiteY19" fmla="*/ 1736373 h 5987493"/>
                      <a:gd name="connsiteX20" fmla="*/ 9730213 w 9730213"/>
                      <a:gd name="connsiteY20" fmla="*/ 2454872 h 5987493"/>
                      <a:gd name="connsiteX21" fmla="*/ 9730213 w 9730213"/>
                      <a:gd name="connsiteY21" fmla="*/ 3053621 h 5987493"/>
                      <a:gd name="connsiteX22" fmla="*/ 9730213 w 9730213"/>
                      <a:gd name="connsiteY22" fmla="*/ 3772121 h 5987493"/>
                      <a:gd name="connsiteX23" fmla="*/ 9730213 w 9730213"/>
                      <a:gd name="connsiteY23" fmla="*/ 4191245 h 5987493"/>
                      <a:gd name="connsiteX24" fmla="*/ 9730213 w 9730213"/>
                      <a:gd name="connsiteY24" fmla="*/ 4610370 h 5987493"/>
                      <a:gd name="connsiteX25" fmla="*/ 9730213 w 9730213"/>
                      <a:gd name="connsiteY25" fmla="*/ 5328869 h 5987493"/>
                      <a:gd name="connsiteX26" fmla="*/ 9730213 w 9730213"/>
                      <a:gd name="connsiteY26" fmla="*/ 5987493 h 5987493"/>
                      <a:gd name="connsiteX27" fmla="*/ 9352452 w 9730213"/>
                      <a:gd name="connsiteY27" fmla="*/ 5987493 h 5987493"/>
                      <a:gd name="connsiteX28" fmla="*/ 8877388 w 9730213"/>
                      <a:gd name="connsiteY28" fmla="*/ 5987493 h 5987493"/>
                      <a:gd name="connsiteX29" fmla="*/ 8305023 w 9730213"/>
                      <a:gd name="connsiteY29" fmla="*/ 5987493 h 5987493"/>
                      <a:gd name="connsiteX30" fmla="*/ 7635355 w 9730213"/>
                      <a:gd name="connsiteY30" fmla="*/ 5987493 h 5987493"/>
                      <a:gd name="connsiteX31" fmla="*/ 7354896 w 9730213"/>
                      <a:gd name="connsiteY31" fmla="*/ 5987493 h 5987493"/>
                      <a:gd name="connsiteX32" fmla="*/ 7074437 w 9730213"/>
                      <a:gd name="connsiteY32" fmla="*/ 5987493 h 5987493"/>
                      <a:gd name="connsiteX33" fmla="*/ 6404770 w 9730213"/>
                      <a:gd name="connsiteY33" fmla="*/ 5987493 h 5987493"/>
                      <a:gd name="connsiteX34" fmla="*/ 5832404 w 9730213"/>
                      <a:gd name="connsiteY34" fmla="*/ 5987493 h 5987493"/>
                      <a:gd name="connsiteX35" fmla="*/ 5065434 w 9730213"/>
                      <a:gd name="connsiteY35" fmla="*/ 5987493 h 5987493"/>
                      <a:gd name="connsiteX36" fmla="*/ 4493069 w 9730213"/>
                      <a:gd name="connsiteY36" fmla="*/ 5987493 h 5987493"/>
                      <a:gd name="connsiteX37" fmla="*/ 3726099 w 9730213"/>
                      <a:gd name="connsiteY37" fmla="*/ 5987493 h 5987493"/>
                      <a:gd name="connsiteX38" fmla="*/ 2959129 w 9730213"/>
                      <a:gd name="connsiteY38" fmla="*/ 5987493 h 5987493"/>
                      <a:gd name="connsiteX39" fmla="*/ 2678670 w 9730213"/>
                      <a:gd name="connsiteY39" fmla="*/ 5987493 h 5987493"/>
                      <a:gd name="connsiteX40" fmla="*/ 2300909 w 9730213"/>
                      <a:gd name="connsiteY40" fmla="*/ 5987493 h 5987493"/>
                      <a:gd name="connsiteX41" fmla="*/ 1533939 w 9730213"/>
                      <a:gd name="connsiteY41" fmla="*/ 5987493 h 5987493"/>
                      <a:gd name="connsiteX42" fmla="*/ 961574 w 9730213"/>
                      <a:gd name="connsiteY42" fmla="*/ 5987493 h 5987493"/>
                      <a:gd name="connsiteX43" fmla="*/ 681115 w 9730213"/>
                      <a:gd name="connsiteY43" fmla="*/ 5987493 h 5987493"/>
                      <a:gd name="connsiteX44" fmla="*/ 0 w 9730213"/>
                      <a:gd name="connsiteY44" fmla="*/ 5987493 h 5987493"/>
                      <a:gd name="connsiteX45" fmla="*/ 0 w 9730213"/>
                      <a:gd name="connsiteY45" fmla="*/ 5448619 h 5987493"/>
                      <a:gd name="connsiteX46" fmla="*/ 0 w 9730213"/>
                      <a:gd name="connsiteY46" fmla="*/ 4789994 h 5987493"/>
                      <a:gd name="connsiteX47" fmla="*/ 0 w 9730213"/>
                      <a:gd name="connsiteY47" fmla="*/ 4131370 h 5987493"/>
                      <a:gd name="connsiteX48" fmla="*/ 0 w 9730213"/>
                      <a:gd name="connsiteY48" fmla="*/ 3712246 h 5987493"/>
                      <a:gd name="connsiteX49" fmla="*/ 0 w 9730213"/>
                      <a:gd name="connsiteY49" fmla="*/ 3293121 h 5987493"/>
                      <a:gd name="connsiteX50" fmla="*/ 0 w 9730213"/>
                      <a:gd name="connsiteY50" fmla="*/ 2873997 h 5987493"/>
                      <a:gd name="connsiteX51" fmla="*/ 0 w 9730213"/>
                      <a:gd name="connsiteY51" fmla="*/ 2335122 h 5987493"/>
                      <a:gd name="connsiteX52" fmla="*/ 0 w 9730213"/>
                      <a:gd name="connsiteY52" fmla="*/ 1796248 h 5987493"/>
                      <a:gd name="connsiteX53" fmla="*/ 0 w 9730213"/>
                      <a:gd name="connsiteY53" fmla="*/ 1257374 h 5987493"/>
                      <a:gd name="connsiteX54" fmla="*/ 0 w 9730213"/>
                      <a:gd name="connsiteY54" fmla="*/ 538874 h 5987493"/>
                      <a:gd name="connsiteX55" fmla="*/ 0 w 9730213"/>
                      <a:gd name="connsiteY55" fmla="*/ 0 h 598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730213" h="5987493" fill="none" extrusionOk="0">
                        <a:moveTo>
                          <a:pt x="0" y="0"/>
                        </a:moveTo>
                        <a:cubicBezTo>
                          <a:pt x="267801" y="-55387"/>
                          <a:pt x="421497" y="10280"/>
                          <a:pt x="766970" y="0"/>
                        </a:cubicBezTo>
                        <a:cubicBezTo>
                          <a:pt x="1112443" y="-10280"/>
                          <a:pt x="1237712" y="67202"/>
                          <a:pt x="1436637" y="0"/>
                        </a:cubicBezTo>
                        <a:cubicBezTo>
                          <a:pt x="1635562" y="-67202"/>
                          <a:pt x="1936753" y="63219"/>
                          <a:pt x="2203607" y="0"/>
                        </a:cubicBezTo>
                        <a:cubicBezTo>
                          <a:pt x="2470461" y="-63219"/>
                          <a:pt x="2389251" y="11729"/>
                          <a:pt x="2484066" y="0"/>
                        </a:cubicBezTo>
                        <a:cubicBezTo>
                          <a:pt x="2578881" y="-11729"/>
                          <a:pt x="2694185" y="6518"/>
                          <a:pt x="2764525" y="0"/>
                        </a:cubicBezTo>
                        <a:cubicBezTo>
                          <a:pt x="2834865" y="-6518"/>
                          <a:pt x="3255181" y="43714"/>
                          <a:pt x="3531495" y="0"/>
                        </a:cubicBezTo>
                        <a:cubicBezTo>
                          <a:pt x="3807809" y="-43714"/>
                          <a:pt x="3986062" y="39796"/>
                          <a:pt x="4201163" y="0"/>
                        </a:cubicBezTo>
                        <a:cubicBezTo>
                          <a:pt x="4416264" y="-39796"/>
                          <a:pt x="4703559" y="32258"/>
                          <a:pt x="4968132" y="0"/>
                        </a:cubicBezTo>
                        <a:cubicBezTo>
                          <a:pt x="5232705" y="-32258"/>
                          <a:pt x="5442855" y="67486"/>
                          <a:pt x="5735102" y="0"/>
                        </a:cubicBezTo>
                        <a:cubicBezTo>
                          <a:pt x="6027349" y="-67486"/>
                          <a:pt x="6075820" y="39615"/>
                          <a:pt x="6307467" y="0"/>
                        </a:cubicBezTo>
                        <a:cubicBezTo>
                          <a:pt x="6539115" y="-39615"/>
                          <a:pt x="6648817" y="6182"/>
                          <a:pt x="6782531" y="0"/>
                        </a:cubicBezTo>
                        <a:cubicBezTo>
                          <a:pt x="6916245" y="-6182"/>
                          <a:pt x="7283060" y="63533"/>
                          <a:pt x="7549501" y="0"/>
                        </a:cubicBezTo>
                        <a:cubicBezTo>
                          <a:pt x="7815942" y="-63533"/>
                          <a:pt x="7852057" y="975"/>
                          <a:pt x="8024564" y="0"/>
                        </a:cubicBezTo>
                        <a:cubicBezTo>
                          <a:pt x="8197071" y="-975"/>
                          <a:pt x="8168842" y="9874"/>
                          <a:pt x="8305023" y="0"/>
                        </a:cubicBezTo>
                        <a:cubicBezTo>
                          <a:pt x="8441204" y="-9874"/>
                          <a:pt x="8677203" y="19833"/>
                          <a:pt x="8974691" y="0"/>
                        </a:cubicBezTo>
                        <a:cubicBezTo>
                          <a:pt x="9272179" y="-19833"/>
                          <a:pt x="9504366" y="17988"/>
                          <a:pt x="9730213" y="0"/>
                        </a:cubicBezTo>
                        <a:cubicBezTo>
                          <a:pt x="9765346" y="199761"/>
                          <a:pt x="9724900" y="359226"/>
                          <a:pt x="9730213" y="478999"/>
                        </a:cubicBezTo>
                        <a:cubicBezTo>
                          <a:pt x="9735526" y="598772"/>
                          <a:pt x="9661904" y="842441"/>
                          <a:pt x="9730213" y="1137624"/>
                        </a:cubicBezTo>
                        <a:cubicBezTo>
                          <a:pt x="9798522" y="1432807"/>
                          <a:pt x="9660100" y="1570468"/>
                          <a:pt x="9730213" y="1736373"/>
                        </a:cubicBezTo>
                        <a:cubicBezTo>
                          <a:pt x="9800326" y="1902278"/>
                          <a:pt x="9646042" y="2128986"/>
                          <a:pt x="9730213" y="2454872"/>
                        </a:cubicBezTo>
                        <a:cubicBezTo>
                          <a:pt x="9814384" y="2780758"/>
                          <a:pt x="9666309" y="2758910"/>
                          <a:pt x="9730213" y="3053621"/>
                        </a:cubicBezTo>
                        <a:cubicBezTo>
                          <a:pt x="9794117" y="3348332"/>
                          <a:pt x="9684773" y="3465837"/>
                          <a:pt x="9730213" y="3772121"/>
                        </a:cubicBezTo>
                        <a:cubicBezTo>
                          <a:pt x="9775653" y="4078405"/>
                          <a:pt x="9695938" y="4006251"/>
                          <a:pt x="9730213" y="4191245"/>
                        </a:cubicBezTo>
                        <a:cubicBezTo>
                          <a:pt x="9764488" y="4376239"/>
                          <a:pt x="9706325" y="4469375"/>
                          <a:pt x="9730213" y="4610370"/>
                        </a:cubicBezTo>
                        <a:cubicBezTo>
                          <a:pt x="9754101" y="4751366"/>
                          <a:pt x="9672882" y="5010497"/>
                          <a:pt x="9730213" y="5328869"/>
                        </a:cubicBezTo>
                        <a:cubicBezTo>
                          <a:pt x="9787544" y="5647241"/>
                          <a:pt x="9651692" y="5848736"/>
                          <a:pt x="9730213" y="5987493"/>
                        </a:cubicBezTo>
                        <a:cubicBezTo>
                          <a:pt x="9606752" y="6031438"/>
                          <a:pt x="9516013" y="5947960"/>
                          <a:pt x="9352452" y="5987493"/>
                        </a:cubicBezTo>
                        <a:cubicBezTo>
                          <a:pt x="9188891" y="6027026"/>
                          <a:pt x="9088558" y="5945946"/>
                          <a:pt x="8877388" y="5987493"/>
                        </a:cubicBezTo>
                        <a:cubicBezTo>
                          <a:pt x="8666218" y="6029040"/>
                          <a:pt x="8543581" y="5944495"/>
                          <a:pt x="8305023" y="5987493"/>
                        </a:cubicBezTo>
                        <a:cubicBezTo>
                          <a:pt x="8066465" y="6030491"/>
                          <a:pt x="7820479" y="5943670"/>
                          <a:pt x="7635355" y="5987493"/>
                        </a:cubicBezTo>
                        <a:cubicBezTo>
                          <a:pt x="7450231" y="6031316"/>
                          <a:pt x="7449548" y="5965970"/>
                          <a:pt x="7354896" y="5987493"/>
                        </a:cubicBezTo>
                        <a:cubicBezTo>
                          <a:pt x="7260244" y="6009016"/>
                          <a:pt x="7141375" y="5969251"/>
                          <a:pt x="7074437" y="5987493"/>
                        </a:cubicBezTo>
                        <a:cubicBezTo>
                          <a:pt x="7007499" y="6005735"/>
                          <a:pt x="6604653" y="5956848"/>
                          <a:pt x="6404770" y="5987493"/>
                        </a:cubicBezTo>
                        <a:cubicBezTo>
                          <a:pt x="6204887" y="6018138"/>
                          <a:pt x="5978552" y="5986261"/>
                          <a:pt x="5832404" y="5987493"/>
                        </a:cubicBezTo>
                        <a:cubicBezTo>
                          <a:pt x="5686256" y="5988725"/>
                          <a:pt x="5260686" y="5958274"/>
                          <a:pt x="5065434" y="5987493"/>
                        </a:cubicBezTo>
                        <a:cubicBezTo>
                          <a:pt x="4870182" y="6016712"/>
                          <a:pt x="4618552" y="5970523"/>
                          <a:pt x="4493069" y="5987493"/>
                        </a:cubicBezTo>
                        <a:cubicBezTo>
                          <a:pt x="4367586" y="6004463"/>
                          <a:pt x="4071044" y="5947093"/>
                          <a:pt x="3726099" y="5987493"/>
                        </a:cubicBezTo>
                        <a:cubicBezTo>
                          <a:pt x="3381154" y="6027893"/>
                          <a:pt x="3283362" y="5929257"/>
                          <a:pt x="2959129" y="5987493"/>
                        </a:cubicBezTo>
                        <a:cubicBezTo>
                          <a:pt x="2634896" y="6045729"/>
                          <a:pt x="2765247" y="5957232"/>
                          <a:pt x="2678670" y="5987493"/>
                        </a:cubicBezTo>
                        <a:cubicBezTo>
                          <a:pt x="2592093" y="6017754"/>
                          <a:pt x="2415010" y="5984548"/>
                          <a:pt x="2300909" y="5987493"/>
                        </a:cubicBezTo>
                        <a:cubicBezTo>
                          <a:pt x="2186808" y="5990438"/>
                          <a:pt x="1722571" y="5945159"/>
                          <a:pt x="1533939" y="5987493"/>
                        </a:cubicBezTo>
                        <a:cubicBezTo>
                          <a:pt x="1345307" y="6029827"/>
                          <a:pt x="1226200" y="5980282"/>
                          <a:pt x="961574" y="5987493"/>
                        </a:cubicBezTo>
                        <a:cubicBezTo>
                          <a:pt x="696949" y="5994704"/>
                          <a:pt x="816667" y="5969124"/>
                          <a:pt x="681115" y="5987493"/>
                        </a:cubicBezTo>
                        <a:cubicBezTo>
                          <a:pt x="545563" y="6005862"/>
                          <a:pt x="143016" y="5975398"/>
                          <a:pt x="0" y="5987493"/>
                        </a:cubicBezTo>
                        <a:cubicBezTo>
                          <a:pt x="-6778" y="5769400"/>
                          <a:pt x="24577" y="5646021"/>
                          <a:pt x="0" y="5448619"/>
                        </a:cubicBezTo>
                        <a:cubicBezTo>
                          <a:pt x="-24577" y="5251217"/>
                          <a:pt x="21432" y="5086387"/>
                          <a:pt x="0" y="4789994"/>
                        </a:cubicBezTo>
                        <a:cubicBezTo>
                          <a:pt x="-21432" y="4493601"/>
                          <a:pt x="35922" y="4391949"/>
                          <a:pt x="0" y="4131370"/>
                        </a:cubicBezTo>
                        <a:cubicBezTo>
                          <a:pt x="-35922" y="3870791"/>
                          <a:pt x="11134" y="3843500"/>
                          <a:pt x="0" y="3712246"/>
                        </a:cubicBezTo>
                        <a:cubicBezTo>
                          <a:pt x="-11134" y="3580992"/>
                          <a:pt x="45833" y="3453296"/>
                          <a:pt x="0" y="3293121"/>
                        </a:cubicBezTo>
                        <a:cubicBezTo>
                          <a:pt x="-45833" y="3132946"/>
                          <a:pt x="20803" y="2983538"/>
                          <a:pt x="0" y="2873997"/>
                        </a:cubicBezTo>
                        <a:cubicBezTo>
                          <a:pt x="-20803" y="2764456"/>
                          <a:pt x="45647" y="2481844"/>
                          <a:pt x="0" y="2335122"/>
                        </a:cubicBezTo>
                        <a:cubicBezTo>
                          <a:pt x="-45647" y="2188400"/>
                          <a:pt x="5449" y="2055731"/>
                          <a:pt x="0" y="1796248"/>
                        </a:cubicBezTo>
                        <a:cubicBezTo>
                          <a:pt x="-5449" y="1536765"/>
                          <a:pt x="12362" y="1427229"/>
                          <a:pt x="0" y="1257374"/>
                        </a:cubicBezTo>
                        <a:cubicBezTo>
                          <a:pt x="-12362" y="1087519"/>
                          <a:pt x="73772" y="792834"/>
                          <a:pt x="0" y="538874"/>
                        </a:cubicBezTo>
                        <a:cubicBezTo>
                          <a:pt x="-73772" y="284914"/>
                          <a:pt x="23697" y="199324"/>
                          <a:pt x="0" y="0"/>
                        </a:cubicBezTo>
                        <a:close/>
                      </a:path>
                      <a:path w="9730213" h="5987493" stroke="0" extrusionOk="0">
                        <a:moveTo>
                          <a:pt x="0" y="0"/>
                        </a:moveTo>
                        <a:cubicBezTo>
                          <a:pt x="110848" y="-11171"/>
                          <a:pt x="245394" y="40948"/>
                          <a:pt x="377761" y="0"/>
                        </a:cubicBezTo>
                        <a:cubicBezTo>
                          <a:pt x="510128" y="-40948"/>
                          <a:pt x="869687" y="18134"/>
                          <a:pt x="1047429" y="0"/>
                        </a:cubicBezTo>
                        <a:cubicBezTo>
                          <a:pt x="1225171" y="-18134"/>
                          <a:pt x="1227147" y="8193"/>
                          <a:pt x="1327888" y="0"/>
                        </a:cubicBezTo>
                        <a:cubicBezTo>
                          <a:pt x="1428629" y="-8193"/>
                          <a:pt x="1882175" y="26693"/>
                          <a:pt x="2094858" y="0"/>
                        </a:cubicBezTo>
                        <a:cubicBezTo>
                          <a:pt x="2307541" y="-26693"/>
                          <a:pt x="2401102" y="11244"/>
                          <a:pt x="2569921" y="0"/>
                        </a:cubicBezTo>
                        <a:cubicBezTo>
                          <a:pt x="2738740" y="-11244"/>
                          <a:pt x="2876168" y="16526"/>
                          <a:pt x="3142286" y="0"/>
                        </a:cubicBezTo>
                        <a:cubicBezTo>
                          <a:pt x="3408404" y="-16526"/>
                          <a:pt x="3478294" y="19545"/>
                          <a:pt x="3617350" y="0"/>
                        </a:cubicBezTo>
                        <a:cubicBezTo>
                          <a:pt x="3756406" y="-19545"/>
                          <a:pt x="3817099" y="26310"/>
                          <a:pt x="3897809" y="0"/>
                        </a:cubicBezTo>
                        <a:cubicBezTo>
                          <a:pt x="3978519" y="-26310"/>
                          <a:pt x="4075116" y="30313"/>
                          <a:pt x="4178268" y="0"/>
                        </a:cubicBezTo>
                        <a:cubicBezTo>
                          <a:pt x="4281420" y="-30313"/>
                          <a:pt x="4682503" y="85542"/>
                          <a:pt x="4945238" y="0"/>
                        </a:cubicBezTo>
                        <a:cubicBezTo>
                          <a:pt x="5207973" y="-85542"/>
                          <a:pt x="5395747" y="27088"/>
                          <a:pt x="5712207" y="0"/>
                        </a:cubicBezTo>
                        <a:cubicBezTo>
                          <a:pt x="6028667" y="-27088"/>
                          <a:pt x="5973750" y="8350"/>
                          <a:pt x="6089969" y="0"/>
                        </a:cubicBezTo>
                        <a:cubicBezTo>
                          <a:pt x="6206188" y="-8350"/>
                          <a:pt x="6516046" y="11033"/>
                          <a:pt x="6759636" y="0"/>
                        </a:cubicBezTo>
                        <a:cubicBezTo>
                          <a:pt x="7003226" y="-11033"/>
                          <a:pt x="6921698" y="10672"/>
                          <a:pt x="7040095" y="0"/>
                        </a:cubicBezTo>
                        <a:cubicBezTo>
                          <a:pt x="7158492" y="-10672"/>
                          <a:pt x="7440048" y="14395"/>
                          <a:pt x="7612461" y="0"/>
                        </a:cubicBezTo>
                        <a:cubicBezTo>
                          <a:pt x="7784874" y="-14395"/>
                          <a:pt x="7955032" y="22152"/>
                          <a:pt x="8282128" y="0"/>
                        </a:cubicBezTo>
                        <a:cubicBezTo>
                          <a:pt x="8609224" y="-22152"/>
                          <a:pt x="8520566" y="12343"/>
                          <a:pt x="8659890" y="0"/>
                        </a:cubicBezTo>
                        <a:cubicBezTo>
                          <a:pt x="8799214" y="-12343"/>
                          <a:pt x="8814976" y="10950"/>
                          <a:pt x="8940349" y="0"/>
                        </a:cubicBezTo>
                        <a:cubicBezTo>
                          <a:pt x="9065722" y="-10950"/>
                          <a:pt x="9118038" y="11556"/>
                          <a:pt x="9220808" y="0"/>
                        </a:cubicBezTo>
                        <a:cubicBezTo>
                          <a:pt x="9323578" y="-11556"/>
                          <a:pt x="9539474" y="52099"/>
                          <a:pt x="9730213" y="0"/>
                        </a:cubicBezTo>
                        <a:cubicBezTo>
                          <a:pt x="9802727" y="284386"/>
                          <a:pt x="9663240" y="477006"/>
                          <a:pt x="9730213" y="718499"/>
                        </a:cubicBezTo>
                        <a:cubicBezTo>
                          <a:pt x="9797186" y="959992"/>
                          <a:pt x="9713605" y="964550"/>
                          <a:pt x="9730213" y="1197499"/>
                        </a:cubicBezTo>
                        <a:cubicBezTo>
                          <a:pt x="9746821" y="1430448"/>
                          <a:pt x="9658047" y="1714824"/>
                          <a:pt x="9730213" y="1915998"/>
                        </a:cubicBezTo>
                        <a:cubicBezTo>
                          <a:pt x="9802379" y="2117172"/>
                          <a:pt x="9693326" y="2142060"/>
                          <a:pt x="9730213" y="2335122"/>
                        </a:cubicBezTo>
                        <a:cubicBezTo>
                          <a:pt x="9767100" y="2528184"/>
                          <a:pt x="9719697" y="2854146"/>
                          <a:pt x="9730213" y="2993747"/>
                        </a:cubicBezTo>
                        <a:cubicBezTo>
                          <a:pt x="9740729" y="3133349"/>
                          <a:pt x="9700316" y="3217044"/>
                          <a:pt x="9730213" y="3412871"/>
                        </a:cubicBezTo>
                        <a:cubicBezTo>
                          <a:pt x="9760110" y="3608698"/>
                          <a:pt x="9669630" y="3704119"/>
                          <a:pt x="9730213" y="3951745"/>
                        </a:cubicBezTo>
                        <a:cubicBezTo>
                          <a:pt x="9790796" y="4199371"/>
                          <a:pt x="9680718" y="4238319"/>
                          <a:pt x="9730213" y="4490620"/>
                        </a:cubicBezTo>
                        <a:cubicBezTo>
                          <a:pt x="9779708" y="4742922"/>
                          <a:pt x="9665195" y="4959698"/>
                          <a:pt x="9730213" y="5089369"/>
                        </a:cubicBezTo>
                        <a:cubicBezTo>
                          <a:pt x="9795231" y="5219040"/>
                          <a:pt x="9724374" y="5702297"/>
                          <a:pt x="9730213" y="5987493"/>
                        </a:cubicBezTo>
                        <a:cubicBezTo>
                          <a:pt x="9604855" y="6031321"/>
                          <a:pt x="9445478" y="5969657"/>
                          <a:pt x="9352452" y="5987493"/>
                        </a:cubicBezTo>
                        <a:cubicBezTo>
                          <a:pt x="9259426" y="6005329"/>
                          <a:pt x="9112230" y="5955821"/>
                          <a:pt x="8974691" y="5987493"/>
                        </a:cubicBezTo>
                        <a:cubicBezTo>
                          <a:pt x="8837152" y="6019165"/>
                          <a:pt x="8538525" y="5978361"/>
                          <a:pt x="8402325" y="5987493"/>
                        </a:cubicBezTo>
                        <a:cubicBezTo>
                          <a:pt x="8266125" y="5996625"/>
                          <a:pt x="7987795" y="5936316"/>
                          <a:pt x="7635355" y="5987493"/>
                        </a:cubicBezTo>
                        <a:cubicBezTo>
                          <a:pt x="7282915" y="6038670"/>
                          <a:pt x="7295202" y="5947509"/>
                          <a:pt x="7062990" y="5987493"/>
                        </a:cubicBezTo>
                        <a:cubicBezTo>
                          <a:pt x="6830779" y="6027477"/>
                          <a:pt x="6499038" y="5948295"/>
                          <a:pt x="6296020" y="5987493"/>
                        </a:cubicBezTo>
                        <a:cubicBezTo>
                          <a:pt x="6093002" y="6026691"/>
                          <a:pt x="6086108" y="5960067"/>
                          <a:pt x="6015561" y="5987493"/>
                        </a:cubicBezTo>
                        <a:cubicBezTo>
                          <a:pt x="5945014" y="6014919"/>
                          <a:pt x="5703705" y="5933236"/>
                          <a:pt x="5540498" y="5987493"/>
                        </a:cubicBezTo>
                        <a:cubicBezTo>
                          <a:pt x="5377291" y="6041750"/>
                          <a:pt x="5369698" y="5960894"/>
                          <a:pt x="5260039" y="5987493"/>
                        </a:cubicBezTo>
                        <a:cubicBezTo>
                          <a:pt x="5150380" y="6014092"/>
                          <a:pt x="5045341" y="5982986"/>
                          <a:pt x="4979580" y="5987493"/>
                        </a:cubicBezTo>
                        <a:cubicBezTo>
                          <a:pt x="4913819" y="5992000"/>
                          <a:pt x="4532680" y="5965069"/>
                          <a:pt x="4212610" y="5987493"/>
                        </a:cubicBezTo>
                        <a:cubicBezTo>
                          <a:pt x="3892540" y="6009917"/>
                          <a:pt x="3882455" y="5942198"/>
                          <a:pt x="3737547" y="5987493"/>
                        </a:cubicBezTo>
                        <a:cubicBezTo>
                          <a:pt x="3592639" y="6032788"/>
                          <a:pt x="3339214" y="5948857"/>
                          <a:pt x="2970577" y="5987493"/>
                        </a:cubicBezTo>
                        <a:cubicBezTo>
                          <a:pt x="2601940" y="6026129"/>
                          <a:pt x="2478276" y="5928025"/>
                          <a:pt x="2203607" y="5987493"/>
                        </a:cubicBezTo>
                        <a:cubicBezTo>
                          <a:pt x="1928938" y="6046961"/>
                          <a:pt x="1820747" y="5943644"/>
                          <a:pt x="1533939" y="5987493"/>
                        </a:cubicBezTo>
                        <a:cubicBezTo>
                          <a:pt x="1247131" y="6031342"/>
                          <a:pt x="1284764" y="5977372"/>
                          <a:pt x="1156178" y="5987493"/>
                        </a:cubicBezTo>
                        <a:cubicBezTo>
                          <a:pt x="1027592" y="5997614"/>
                          <a:pt x="854422" y="5957726"/>
                          <a:pt x="778417" y="5987493"/>
                        </a:cubicBezTo>
                        <a:cubicBezTo>
                          <a:pt x="702412" y="6017260"/>
                          <a:pt x="305243" y="5954622"/>
                          <a:pt x="0" y="5987493"/>
                        </a:cubicBezTo>
                        <a:cubicBezTo>
                          <a:pt x="-63032" y="5813355"/>
                          <a:pt x="37907" y="5685215"/>
                          <a:pt x="0" y="5388744"/>
                        </a:cubicBezTo>
                        <a:cubicBezTo>
                          <a:pt x="-37907" y="5092273"/>
                          <a:pt x="16894" y="5057173"/>
                          <a:pt x="0" y="4730119"/>
                        </a:cubicBezTo>
                        <a:cubicBezTo>
                          <a:pt x="-16894" y="4403065"/>
                          <a:pt x="662" y="4480815"/>
                          <a:pt x="0" y="4251120"/>
                        </a:cubicBezTo>
                        <a:cubicBezTo>
                          <a:pt x="-662" y="4021425"/>
                          <a:pt x="56292" y="3709420"/>
                          <a:pt x="0" y="3532621"/>
                        </a:cubicBezTo>
                        <a:cubicBezTo>
                          <a:pt x="-56292" y="3355822"/>
                          <a:pt x="25161" y="3308580"/>
                          <a:pt x="0" y="3113496"/>
                        </a:cubicBezTo>
                        <a:cubicBezTo>
                          <a:pt x="-25161" y="2918412"/>
                          <a:pt x="37493" y="2879580"/>
                          <a:pt x="0" y="2694372"/>
                        </a:cubicBezTo>
                        <a:cubicBezTo>
                          <a:pt x="-37493" y="2509164"/>
                          <a:pt x="21318" y="2419556"/>
                          <a:pt x="0" y="2215372"/>
                        </a:cubicBezTo>
                        <a:cubicBezTo>
                          <a:pt x="-21318" y="2011188"/>
                          <a:pt x="28745" y="1913412"/>
                          <a:pt x="0" y="1616623"/>
                        </a:cubicBezTo>
                        <a:cubicBezTo>
                          <a:pt x="-28745" y="1319834"/>
                          <a:pt x="46443" y="1335601"/>
                          <a:pt x="0" y="1077749"/>
                        </a:cubicBezTo>
                        <a:cubicBezTo>
                          <a:pt x="-46443" y="819897"/>
                          <a:pt x="19635" y="256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3200" dirty="0"/>
              <a:t>Lessons learned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en-US" altLang="ja-JP" sz="3200" dirty="0"/>
              <a:t>Best effort for minimizing vacuum leak 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en-US" altLang="ja-JP" sz="3200" dirty="0"/>
              <a:t>Mitigation of frosting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3200" dirty="0"/>
              <a:t>Four steps cooling method.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3200" dirty="0"/>
              <a:t>Defrosting by heaters, when frost is occurred.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3200" dirty="0"/>
              <a:t>Confirmation no leakage &gt; 10^-10 Pam^3/sec.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3200" dirty="0"/>
              <a:t>Check continuous measurement of residual gas components in the all of vacuum chambers.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endParaRPr lang="en-US" altLang="ja-JP" sz="32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4F07155-C7B7-0C4B-88B5-CB796000117D}"/>
              </a:ext>
            </a:extLst>
          </p:cNvPr>
          <p:cNvSpPr txBox="1">
            <a:spLocks/>
          </p:cNvSpPr>
          <p:nvPr/>
        </p:nvSpPr>
        <p:spPr>
          <a:xfrm>
            <a:off x="2445554" y="43093"/>
            <a:ext cx="5649575" cy="784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5587220">
                  <a:custGeom>
                    <a:avLst/>
                    <a:gdLst>
                      <a:gd name="connsiteX0" fmla="*/ 0 w 5649575"/>
                      <a:gd name="connsiteY0" fmla="*/ 0 h 784323"/>
                      <a:gd name="connsiteX1" fmla="*/ 621453 w 5649575"/>
                      <a:gd name="connsiteY1" fmla="*/ 0 h 784323"/>
                      <a:gd name="connsiteX2" fmla="*/ 1016924 w 5649575"/>
                      <a:gd name="connsiteY2" fmla="*/ 0 h 784323"/>
                      <a:gd name="connsiteX3" fmla="*/ 1638377 w 5649575"/>
                      <a:gd name="connsiteY3" fmla="*/ 0 h 784323"/>
                      <a:gd name="connsiteX4" fmla="*/ 2090343 w 5649575"/>
                      <a:gd name="connsiteY4" fmla="*/ 0 h 784323"/>
                      <a:gd name="connsiteX5" fmla="*/ 2711796 w 5649575"/>
                      <a:gd name="connsiteY5" fmla="*/ 0 h 784323"/>
                      <a:gd name="connsiteX6" fmla="*/ 3276754 w 5649575"/>
                      <a:gd name="connsiteY6" fmla="*/ 0 h 784323"/>
                      <a:gd name="connsiteX7" fmla="*/ 3841711 w 5649575"/>
                      <a:gd name="connsiteY7" fmla="*/ 0 h 784323"/>
                      <a:gd name="connsiteX8" fmla="*/ 4463164 w 5649575"/>
                      <a:gd name="connsiteY8" fmla="*/ 0 h 784323"/>
                      <a:gd name="connsiteX9" fmla="*/ 4858634 w 5649575"/>
                      <a:gd name="connsiteY9" fmla="*/ 0 h 784323"/>
                      <a:gd name="connsiteX10" fmla="*/ 5649575 w 5649575"/>
                      <a:gd name="connsiteY10" fmla="*/ 0 h 784323"/>
                      <a:gd name="connsiteX11" fmla="*/ 5649575 w 5649575"/>
                      <a:gd name="connsiteY11" fmla="*/ 407848 h 784323"/>
                      <a:gd name="connsiteX12" fmla="*/ 5649575 w 5649575"/>
                      <a:gd name="connsiteY12" fmla="*/ 784323 h 784323"/>
                      <a:gd name="connsiteX13" fmla="*/ 5028122 w 5649575"/>
                      <a:gd name="connsiteY13" fmla="*/ 784323 h 784323"/>
                      <a:gd name="connsiteX14" fmla="*/ 4632652 w 5649575"/>
                      <a:gd name="connsiteY14" fmla="*/ 784323 h 784323"/>
                      <a:gd name="connsiteX15" fmla="*/ 4180686 w 5649575"/>
                      <a:gd name="connsiteY15" fmla="*/ 784323 h 784323"/>
                      <a:gd name="connsiteX16" fmla="*/ 3615728 w 5649575"/>
                      <a:gd name="connsiteY16" fmla="*/ 784323 h 784323"/>
                      <a:gd name="connsiteX17" fmla="*/ 3163762 w 5649575"/>
                      <a:gd name="connsiteY17" fmla="*/ 784323 h 784323"/>
                      <a:gd name="connsiteX18" fmla="*/ 2768292 w 5649575"/>
                      <a:gd name="connsiteY18" fmla="*/ 784323 h 784323"/>
                      <a:gd name="connsiteX19" fmla="*/ 2372821 w 5649575"/>
                      <a:gd name="connsiteY19" fmla="*/ 784323 h 784323"/>
                      <a:gd name="connsiteX20" fmla="*/ 1807864 w 5649575"/>
                      <a:gd name="connsiteY20" fmla="*/ 784323 h 784323"/>
                      <a:gd name="connsiteX21" fmla="*/ 1242906 w 5649575"/>
                      <a:gd name="connsiteY21" fmla="*/ 784323 h 784323"/>
                      <a:gd name="connsiteX22" fmla="*/ 677949 w 5649575"/>
                      <a:gd name="connsiteY22" fmla="*/ 784323 h 784323"/>
                      <a:gd name="connsiteX23" fmla="*/ 0 w 5649575"/>
                      <a:gd name="connsiteY23" fmla="*/ 784323 h 784323"/>
                      <a:gd name="connsiteX24" fmla="*/ 0 w 5649575"/>
                      <a:gd name="connsiteY24" fmla="*/ 407848 h 784323"/>
                      <a:gd name="connsiteX25" fmla="*/ 0 w 5649575"/>
                      <a:gd name="connsiteY25" fmla="*/ 0 h 784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649575" h="784323" fill="none" extrusionOk="0">
                        <a:moveTo>
                          <a:pt x="0" y="0"/>
                        </a:moveTo>
                        <a:cubicBezTo>
                          <a:pt x="262368" y="-4438"/>
                          <a:pt x="488121" y="66753"/>
                          <a:pt x="621453" y="0"/>
                        </a:cubicBezTo>
                        <a:cubicBezTo>
                          <a:pt x="754785" y="-66753"/>
                          <a:pt x="869342" y="18940"/>
                          <a:pt x="1016924" y="0"/>
                        </a:cubicBezTo>
                        <a:cubicBezTo>
                          <a:pt x="1164506" y="-18940"/>
                          <a:pt x="1329816" y="20932"/>
                          <a:pt x="1638377" y="0"/>
                        </a:cubicBezTo>
                        <a:cubicBezTo>
                          <a:pt x="1946938" y="-20932"/>
                          <a:pt x="1960728" y="37481"/>
                          <a:pt x="2090343" y="0"/>
                        </a:cubicBezTo>
                        <a:cubicBezTo>
                          <a:pt x="2219958" y="-37481"/>
                          <a:pt x="2420232" y="1877"/>
                          <a:pt x="2711796" y="0"/>
                        </a:cubicBezTo>
                        <a:cubicBezTo>
                          <a:pt x="3003360" y="-1877"/>
                          <a:pt x="3018987" y="42827"/>
                          <a:pt x="3276754" y="0"/>
                        </a:cubicBezTo>
                        <a:cubicBezTo>
                          <a:pt x="3534521" y="-42827"/>
                          <a:pt x="3726586" y="27059"/>
                          <a:pt x="3841711" y="0"/>
                        </a:cubicBezTo>
                        <a:cubicBezTo>
                          <a:pt x="3956836" y="-27059"/>
                          <a:pt x="4223811" y="15172"/>
                          <a:pt x="4463164" y="0"/>
                        </a:cubicBezTo>
                        <a:cubicBezTo>
                          <a:pt x="4702517" y="-15172"/>
                          <a:pt x="4774393" y="39157"/>
                          <a:pt x="4858634" y="0"/>
                        </a:cubicBezTo>
                        <a:cubicBezTo>
                          <a:pt x="4942875" y="-39157"/>
                          <a:pt x="5346595" y="34972"/>
                          <a:pt x="5649575" y="0"/>
                        </a:cubicBezTo>
                        <a:cubicBezTo>
                          <a:pt x="5674503" y="118074"/>
                          <a:pt x="5604146" y="302846"/>
                          <a:pt x="5649575" y="407848"/>
                        </a:cubicBezTo>
                        <a:cubicBezTo>
                          <a:pt x="5695004" y="512850"/>
                          <a:pt x="5618673" y="600074"/>
                          <a:pt x="5649575" y="784323"/>
                        </a:cubicBezTo>
                        <a:cubicBezTo>
                          <a:pt x="5500420" y="825306"/>
                          <a:pt x="5216646" y="755171"/>
                          <a:pt x="5028122" y="784323"/>
                        </a:cubicBezTo>
                        <a:cubicBezTo>
                          <a:pt x="4839598" y="813475"/>
                          <a:pt x="4817100" y="760273"/>
                          <a:pt x="4632652" y="784323"/>
                        </a:cubicBezTo>
                        <a:cubicBezTo>
                          <a:pt x="4448204" y="808373"/>
                          <a:pt x="4381862" y="775262"/>
                          <a:pt x="4180686" y="784323"/>
                        </a:cubicBezTo>
                        <a:cubicBezTo>
                          <a:pt x="3979510" y="793384"/>
                          <a:pt x="3742066" y="728090"/>
                          <a:pt x="3615728" y="784323"/>
                        </a:cubicBezTo>
                        <a:cubicBezTo>
                          <a:pt x="3489390" y="840556"/>
                          <a:pt x="3305297" y="730938"/>
                          <a:pt x="3163762" y="784323"/>
                        </a:cubicBezTo>
                        <a:cubicBezTo>
                          <a:pt x="3022227" y="837708"/>
                          <a:pt x="2959180" y="751225"/>
                          <a:pt x="2768292" y="784323"/>
                        </a:cubicBezTo>
                        <a:cubicBezTo>
                          <a:pt x="2577404" y="817421"/>
                          <a:pt x="2528160" y="742936"/>
                          <a:pt x="2372821" y="784323"/>
                        </a:cubicBezTo>
                        <a:cubicBezTo>
                          <a:pt x="2217482" y="825710"/>
                          <a:pt x="2051430" y="761170"/>
                          <a:pt x="1807864" y="784323"/>
                        </a:cubicBezTo>
                        <a:cubicBezTo>
                          <a:pt x="1564298" y="807476"/>
                          <a:pt x="1426782" y="721250"/>
                          <a:pt x="1242906" y="784323"/>
                        </a:cubicBezTo>
                        <a:cubicBezTo>
                          <a:pt x="1059030" y="847396"/>
                          <a:pt x="868229" y="780465"/>
                          <a:pt x="677949" y="784323"/>
                        </a:cubicBezTo>
                        <a:cubicBezTo>
                          <a:pt x="487669" y="788181"/>
                          <a:pt x="247574" y="717237"/>
                          <a:pt x="0" y="784323"/>
                        </a:cubicBezTo>
                        <a:cubicBezTo>
                          <a:pt x="-10625" y="690536"/>
                          <a:pt x="36614" y="557722"/>
                          <a:pt x="0" y="407848"/>
                        </a:cubicBezTo>
                        <a:cubicBezTo>
                          <a:pt x="-36614" y="257975"/>
                          <a:pt x="14234" y="134817"/>
                          <a:pt x="0" y="0"/>
                        </a:cubicBezTo>
                        <a:close/>
                      </a:path>
                      <a:path w="5649575" h="784323" stroke="0" extrusionOk="0">
                        <a:moveTo>
                          <a:pt x="0" y="0"/>
                        </a:moveTo>
                        <a:cubicBezTo>
                          <a:pt x="167791" y="-38508"/>
                          <a:pt x="355696" y="26484"/>
                          <a:pt x="508462" y="0"/>
                        </a:cubicBezTo>
                        <a:cubicBezTo>
                          <a:pt x="661228" y="-26484"/>
                          <a:pt x="833529" y="54122"/>
                          <a:pt x="1016924" y="0"/>
                        </a:cubicBezTo>
                        <a:cubicBezTo>
                          <a:pt x="1200319" y="-54122"/>
                          <a:pt x="1376449" y="28707"/>
                          <a:pt x="1525385" y="0"/>
                        </a:cubicBezTo>
                        <a:cubicBezTo>
                          <a:pt x="1674321" y="-28707"/>
                          <a:pt x="1813292" y="350"/>
                          <a:pt x="1977351" y="0"/>
                        </a:cubicBezTo>
                        <a:cubicBezTo>
                          <a:pt x="2141410" y="-350"/>
                          <a:pt x="2423822" y="33884"/>
                          <a:pt x="2542309" y="0"/>
                        </a:cubicBezTo>
                        <a:cubicBezTo>
                          <a:pt x="2660796" y="-33884"/>
                          <a:pt x="2899345" y="31223"/>
                          <a:pt x="3050771" y="0"/>
                        </a:cubicBezTo>
                        <a:cubicBezTo>
                          <a:pt x="3202197" y="-31223"/>
                          <a:pt x="3350232" y="14013"/>
                          <a:pt x="3446241" y="0"/>
                        </a:cubicBezTo>
                        <a:cubicBezTo>
                          <a:pt x="3542250" y="-14013"/>
                          <a:pt x="3777184" y="33750"/>
                          <a:pt x="4067694" y="0"/>
                        </a:cubicBezTo>
                        <a:cubicBezTo>
                          <a:pt x="4358204" y="-33750"/>
                          <a:pt x="4438581" y="28721"/>
                          <a:pt x="4745643" y="0"/>
                        </a:cubicBezTo>
                        <a:cubicBezTo>
                          <a:pt x="5052705" y="-28721"/>
                          <a:pt x="5343366" y="83983"/>
                          <a:pt x="5649575" y="0"/>
                        </a:cubicBezTo>
                        <a:cubicBezTo>
                          <a:pt x="5655845" y="123816"/>
                          <a:pt x="5633814" y="200267"/>
                          <a:pt x="5649575" y="368632"/>
                        </a:cubicBezTo>
                        <a:cubicBezTo>
                          <a:pt x="5665336" y="536997"/>
                          <a:pt x="5618045" y="585166"/>
                          <a:pt x="5649575" y="784323"/>
                        </a:cubicBezTo>
                        <a:cubicBezTo>
                          <a:pt x="5493738" y="838339"/>
                          <a:pt x="5283655" y="751798"/>
                          <a:pt x="5141113" y="784323"/>
                        </a:cubicBezTo>
                        <a:cubicBezTo>
                          <a:pt x="4998571" y="816848"/>
                          <a:pt x="4817888" y="774998"/>
                          <a:pt x="4519660" y="784323"/>
                        </a:cubicBezTo>
                        <a:cubicBezTo>
                          <a:pt x="4221432" y="793648"/>
                          <a:pt x="4024615" y="766255"/>
                          <a:pt x="3898207" y="784323"/>
                        </a:cubicBezTo>
                        <a:cubicBezTo>
                          <a:pt x="3771799" y="802391"/>
                          <a:pt x="3611262" y="731689"/>
                          <a:pt x="3333249" y="784323"/>
                        </a:cubicBezTo>
                        <a:cubicBezTo>
                          <a:pt x="3055236" y="836957"/>
                          <a:pt x="3024518" y="775554"/>
                          <a:pt x="2824788" y="784323"/>
                        </a:cubicBezTo>
                        <a:cubicBezTo>
                          <a:pt x="2625058" y="793092"/>
                          <a:pt x="2516618" y="750012"/>
                          <a:pt x="2429317" y="784323"/>
                        </a:cubicBezTo>
                        <a:cubicBezTo>
                          <a:pt x="2342016" y="818634"/>
                          <a:pt x="2043072" y="763595"/>
                          <a:pt x="1807864" y="784323"/>
                        </a:cubicBezTo>
                        <a:cubicBezTo>
                          <a:pt x="1572656" y="805051"/>
                          <a:pt x="1455468" y="753386"/>
                          <a:pt x="1299402" y="784323"/>
                        </a:cubicBezTo>
                        <a:cubicBezTo>
                          <a:pt x="1143336" y="815260"/>
                          <a:pt x="1011248" y="759168"/>
                          <a:pt x="847436" y="784323"/>
                        </a:cubicBezTo>
                        <a:cubicBezTo>
                          <a:pt x="683624" y="809478"/>
                          <a:pt x="384161" y="698680"/>
                          <a:pt x="0" y="784323"/>
                        </a:cubicBezTo>
                        <a:cubicBezTo>
                          <a:pt x="-36403" y="652503"/>
                          <a:pt x="517" y="533393"/>
                          <a:pt x="0" y="407848"/>
                        </a:cubicBezTo>
                        <a:cubicBezTo>
                          <a:pt x="-517" y="282304"/>
                          <a:pt x="34376" y="1977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Summary of experiment -2/2-</a:t>
            </a:r>
          </a:p>
        </p:txBody>
      </p:sp>
    </p:spTree>
    <p:extLst>
      <p:ext uri="{BB962C8B-B14F-4D97-AF65-F5344CB8AC3E}">
        <p14:creationId xmlns:p14="http://schemas.microsoft.com/office/powerpoint/2010/main" val="3485485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2" y="1363429"/>
            <a:ext cx="9730213" cy="54080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8996843">
                  <a:custGeom>
                    <a:avLst/>
                    <a:gdLst>
                      <a:gd name="connsiteX0" fmla="*/ 0 w 9730213"/>
                      <a:gd name="connsiteY0" fmla="*/ 0 h 5408074"/>
                      <a:gd name="connsiteX1" fmla="*/ 766970 w 9730213"/>
                      <a:gd name="connsiteY1" fmla="*/ 0 h 5408074"/>
                      <a:gd name="connsiteX2" fmla="*/ 1436637 w 9730213"/>
                      <a:gd name="connsiteY2" fmla="*/ 0 h 5408074"/>
                      <a:gd name="connsiteX3" fmla="*/ 2203607 w 9730213"/>
                      <a:gd name="connsiteY3" fmla="*/ 0 h 5408074"/>
                      <a:gd name="connsiteX4" fmla="*/ 2484066 w 9730213"/>
                      <a:gd name="connsiteY4" fmla="*/ 0 h 5408074"/>
                      <a:gd name="connsiteX5" fmla="*/ 2764525 w 9730213"/>
                      <a:gd name="connsiteY5" fmla="*/ 0 h 5408074"/>
                      <a:gd name="connsiteX6" fmla="*/ 3531495 w 9730213"/>
                      <a:gd name="connsiteY6" fmla="*/ 0 h 5408074"/>
                      <a:gd name="connsiteX7" fmla="*/ 4201163 w 9730213"/>
                      <a:gd name="connsiteY7" fmla="*/ 0 h 5408074"/>
                      <a:gd name="connsiteX8" fmla="*/ 4968132 w 9730213"/>
                      <a:gd name="connsiteY8" fmla="*/ 0 h 5408074"/>
                      <a:gd name="connsiteX9" fmla="*/ 5735102 w 9730213"/>
                      <a:gd name="connsiteY9" fmla="*/ 0 h 5408074"/>
                      <a:gd name="connsiteX10" fmla="*/ 6307467 w 9730213"/>
                      <a:gd name="connsiteY10" fmla="*/ 0 h 5408074"/>
                      <a:gd name="connsiteX11" fmla="*/ 6782531 w 9730213"/>
                      <a:gd name="connsiteY11" fmla="*/ 0 h 5408074"/>
                      <a:gd name="connsiteX12" fmla="*/ 7549501 w 9730213"/>
                      <a:gd name="connsiteY12" fmla="*/ 0 h 5408074"/>
                      <a:gd name="connsiteX13" fmla="*/ 8024564 w 9730213"/>
                      <a:gd name="connsiteY13" fmla="*/ 0 h 5408074"/>
                      <a:gd name="connsiteX14" fmla="*/ 8305023 w 9730213"/>
                      <a:gd name="connsiteY14" fmla="*/ 0 h 5408074"/>
                      <a:gd name="connsiteX15" fmla="*/ 8974691 w 9730213"/>
                      <a:gd name="connsiteY15" fmla="*/ 0 h 5408074"/>
                      <a:gd name="connsiteX16" fmla="*/ 9730213 w 9730213"/>
                      <a:gd name="connsiteY16" fmla="*/ 0 h 5408074"/>
                      <a:gd name="connsiteX17" fmla="*/ 9730213 w 9730213"/>
                      <a:gd name="connsiteY17" fmla="*/ 432646 h 5408074"/>
                      <a:gd name="connsiteX18" fmla="*/ 9730213 w 9730213"/>
                      <a:gd name="connsiteY18" fmla="*/ 1027534 h 5408074"/>
                      <a:gd name="connsiteX19" fmla="*/ 9730213 w 9730213"/>
                      <a:gd name="connsiteY19" fmla="*/ 1568341 h 5408074"/>
                      <a:gd name="connsiteX20" fmla="*/ 9730213 w 9730213"/>
                      <a:gd name="connsiteY20" fmla="*/ 2217310 h 5408074"/>
                      <a:gd name="connsiteX21" fmla="*/ 9730213 w 9730213"/>
                      <a:gd name="connsiteY21" fmla="*/ 2758118 h 5408074"/>
                      <a:gd name="connsiteX22" fmla="*/ 9730213 w 9730213"/>
                      <a:gd name="connsiteY22" fmla="*/ 3407087 h 5408074"/>
                      <a:gd name="connsiteX23" fmla="*/ 9730213 w 9730213"/>
                      <a:gd name="connsiteY23" fmla="*/ 3785652 h 5408074"/>
                      <a:gd name="connsiteX24" fmla="*/ 9730213 w 9730213"/>
                      <a:gd name="connsiteY24" fmla="*/ 4164217 h 5408074"/>
                      <a:gd name="connsiteX25" fmla="*/ 9730213 w 9730213"/>
                      <a:gd name="connsiteY25" fmla="*/ 4813186 h 5408074"/>
                      <a:gd name="connsiteX26" fmla="*/ 9730213 w 9730213"/>
                      <a:gd name="connsiteY26" fmla="*/ 5408074 h 5408074"/>
                      <a:gd name="connsiteX27" fmla="*/ 9352452 w 9730213"/>
                      <a:gd name="connsiteY27" fmla="*/ 5408074 h 5408074"/>
                      <a:gd name="connsiteX28" fmla="*/ 8877388 w 9730213"/>
                      <a:gd name="connsiteY28" fmla="*/ 5408074 h 5408074"/>
                      <a:gd name="connsiteX29" fmla="*/ 8305023 w 9730213"/>
                      <a:gd name="connsiteY29" fmla="*/ 5408074 h 5408074"/>
                      <a:gd name="connsiteX30" fmla="*/ 7635355 w 9730213"/>
                      <a:gd name="connsiteY30" fmla="*/ 5408074 h 5408074"/>
                      <a:gd name="connsiteX31" fmla="*/ 7354896 w 9730213"/>
                      <a:gd name="connsiteY31" fmla="*/ 5408074 h 5408074"/>
                      <a:gd name="connsiteX32" fmla="*/ 7074437 w 9730213"/>
                      <a:gd name="connsiteY32" fmla="*/ 5408074 h 5408074"/>
                      <a:gd name="connsiteX33" fmla="*/ 6404770 w 9730213"/>
                      <a:gd name="connsiteY33" fmla="*/ 5408074 h 5408074"/>
                      <a:gd name="connsiteX34" fmla="*/ 5832404 w 9730213"/>
                      <a:gd name="connsiteY34" fmla="*/ 5408074 h 5408074"/>
                      <a:gd name="connsiteX35" fmla="*/ 5065434 w 9730213"/>
                      <a:gd name="connsiteY35" fmla="*/ 5408074 h 5408074"/>
                      <a:gd name="connsiteX36" fmla="*/ 4493069 w 9730213"/>
                      <a:gd name="connsiteY36" fmla="*/ 5408074 h 5408074"/>
                      <a:gd name="connsiteX37" fmla="*/ 3726099 w 9730213"/>
                      <a:gd name="connsiteY37" fmla="*/ 5408074 h 5408074"/>
                      <a:gd name="connsiteX38" fmla="*/ 2959129 w 9730213"/>
                      <a:gd name="connsiteY38" fmla="*/ 5408074 h 5408074"/>
                      <a:gd name="connsiteX39" fmla="*/ 2678670 w 9730213"/>
                      <a:gd name="connsiteY39" fmla="*/ 5408074 h 5408074"/>
                      <a:gd name="connsiteX40" fmla="*/ 2300909 w 9730213"/>
                      <a:gd name="connsiteY40" fmla="*/ 5408074 h 5408074"/>
                      <a:gd name="connsiteX41" fmla="*/ 1533939 w 9730213"/>
                      <a:gd name="connsiteY41" fmla="*/ 5408074 h 5408074"/>
                      <a:gd name="connsiteX42" fmla="*/ 961574 w 9730213"/>
                      <a:gd name="connsiteY42" fmla="*/ 5408074 h 5408074"/>
                      <a:gd name="connsiteX43" fmla="*/ 681115 w 9730213"/>
                      <a:gd name="connsiteY43" fmla="*/ 5408074 h 5408074"/>
                      <a:gd name="connsiteX44" fmla="*/ 0 w 9730213"/>
                      <a:gd name="connsiteY44" fmla="*/ 5408074 h 5408074"/>
                      <a:gd name="connsiteX45" fmla="*/ 0 w 9730213"/>
                      <a:gd name="connsiteY45" fmla="*/ 4921347 h 5408074"/>
                      <a:gd name="connsiteX46" fmla="*/ 0 w 9730213"/>
                      <a:gd name="connsiteY46" fmla="*/ 4326459 h 5408074"/>
                      <a:gd name="connsiteX47" fmla="*/ 0 w 9730213"/>
                      <a:gd name="connsiteY47" fmla="*/ 3731571 h 5408074"/>
                      <a:gd name="connsiteX48" fmla="*/ 0 w 9730213"/>
                      <a:gd name="connsiteY48" fmla="*/ 3353006 h 5408074"/>
                      <a:gd name="connsiteX49" fmla="*/ 0 w 9730213"/>
                      <a:gd name="connsiteY49" fmla="*/ 2974441 h 5408074"/>
                      <a:gd name="connsiteX50" fmla="*/ 0 w 9730213"/>
                      <a:gd name="connsiteY50" fmla="*/ 2595876 h 5408074"/>
                      <a:gd name="connsiteX51" fmla="*/ 0 w 9730213"/>
                      <a:gd name="connsiteY51" fmla="*/ 2109149 h 5408074"/>
                      <a:gd name="connsiteX52" fmla="*/ 0 w 9730213"/>
                      <a:gd name="connsiteY52" fmla="*/ 1622422 h 5408074"/>
                      <a:gd name="connsiteX53" fmla="*/ 0 w 9730213"/>
                      <a:gd name="connsiteY53" fmla="*/ 1135696 h 5408074"/>
                      <a:gd name="connsiteX54" fmla="*/ 0 w 9730213"/>
                      <a:gd name="connsiteY54" fmla="*/ 486727 h 5408074"/>
                      <a:gd name="connsiteX55" fmla="*/ 0 w 9730213"/>
                      <a:gd name="connsiteY55" fmla="*/ 0 h 5408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730213" h="5408074" fill="none" extrusionOk="0">
                        <a:moveTo>
                          <a:pt x="0" y="0"/>
                        </a:moveTo>
                        <a:cubicBezTo>
                          <a:pt x="267801" y="-55387"/>
                          <a:pt x="421497" y="10280"/>
                          <a:pt x="766970" y="0"/>
                        </a:cubicBezTo>
                        <a:cubicBezTo>
                          <a:pt x="1112443" y="-10280"/>
                          <a:pt x="1237712" y="67202"/>
                          <a:pt x="1436637" y="0"/>
                        </a:cubicBezTo>
                        <a:cubicBezTo>
                          <a:pt x="1635562" y="-67202"/>
                          <a:pt x="1936753" y="63219"/>
                          <a:pt x="2203607" y="0"/>
                        </a:cubicBezTo>
                        <a:cubicBezTo>
                          <a:pt x="2470461" y="-63219"/>
                          <a:pt x="2389251" y="11729"/>
                          <a:pt x="2484066" y="0"/>
                        </a:cubicBezTo>
                        <a:cubicBezTo>
                          <a:pt x="2578881" y="-11729"/>
                          <a:pt x="2694185" y="6518"/>
                          <a:pt x="2764525" y="0"/>
                        </a:cubicBezTo>
                        <a:cubicBezTo>
                          <a:pt x="2834865" y="-6518"/>
                          <a:pt x="3255181" y="43714"/>
                          <a:pt x="3531495" y="0"/>
                        </a:cubicBezTo>
                        <a:cubicBezTo>
                          <a:pt x="3807809" y="-43714"/>
                          <a:pt x="3986062" y="39796"/>
                          <a:pt x="4201163" y="0"/>
                        </a:cubicBezTo>
                        <a:cubicBezTo>
                          <a:pt x="4416264" y="-39796"/>
                          <a:pt x="4703559" y="32258"/>
                          <a:pt x="4968132" y="0"/>
                        </a:cubicBezTo>
                        <a:cubicBezTo>
                          <a:pt x="5232705" y="-32258"/>
                          <a:pt x="5442855" y="67486"/>
                          <a:pt x="5735102" y="0"/>
                        </a:cubicBezTo>
                        <a:cubicBezTo>
                          <a:pt x="6027349" y="-67486"/>
                          <a:pt x="6075820" y="39615"/>
                          <a:pt x="6307467" y="0"/>
                        </a:cubicBezTo>
                        <a:cubicBezTo>
                          <a:pt x="6539115" y="-39615"/>
                          <a:pt x="6648817" y="6182"/>
                          <a:pt x="6782531" y="0"/>
                        </a:cubicBezTo>
                        <a:cubicBezTo>
                          <a:pt x="6916245" y="-6182"/>
                          <a:pt x="7283060" y="63533"/>
                          <a:pt x="7549501" y="0"/>
                        </a:cubicBezTo>
                        <a:cubicBezTo>
                          <a:pt x="7815942" y="-63533"/>
                          <a:pt x="7852057" y="975"/>
                          <a:pt x="8024564" y="0"/>
                        </a:cubicBezTo>
                        <a:cubicBezTo>
                          <a:pt x="8197071" y="-975"/>
                          <a:pt x="8168842" y="9874"/>
                          <a:pt x="8305023" y="0"/>
                        </a:cubicBezTo>
                        <a:cubicBezTo>
                          <a:pt x="8441204" y="-9874"/>
                          <a:pt x="8677203" y="19833"/>
                          <a:pt x="8974691" y="0"/>
                        </a:cubicBezTo>
                        <a:cubicBezTo>
                          <a:pt x="9272179" y="-19833"/>
                          <a:pt x="9504366" y="17988"/>
                          <a:pt x="9730213" y="0"/>
                        </a:cubicBezTo>
                        <a:cubicBezTo>
                          <a:pt x="9734763" y="143454"/>
                          <a:pt x="9716310" y="312400"/>
                          <a:pt x="9730213" y="432646"/>
                        </a:cubicBezTo>
                        <a:cubicBezTo>
                          <a:pt x="9744116" y="552892"/>
                          <a:pt x="9674418" y="882439"/>
                          <a:pt x="9730213" y="1027534"/>
                        </a:cubicBezTo>
                        <a:cubicBezTo>
                          <a:pt x="9786008" y="1172629"/>
                          <a:pt x="9682023" y="1437347"/>
                          <a:pt x="9730213" y="1568341"/>
                        </a:cubicBezTo>
                        <a:cubicBezTo>
                          <a:pt x="9778403" y="1699335"/>
                          <a:pt x="9722738" y="2062808"/>
                          <a:pt x="9730213" y="2217310"/>
                        </a:cubicBezTo>
                        <a:cubicBezTo>
                          <a:pt x="9737688" y="2371812"/>
                          <a:pt x="9699578" y="2588029"/>
                          <a:pt x="9730213" y="2758118"/>
                        </a:cubicBezTo>
                        <a:cubicBezTo>
                          <a:pt x="9760848" y="2928207"/>
                          <a:pt x="9696489" y="3196956"/>
                          <a:pt x="9730213" y="3407087"/>
                        </a:cubicBezTo>
                        <a:cubicBezTo>
                          <a:pt x="9763937" y="3617218"/>
                          <a:pt x="9706841" y="3685819"/>
                          <a:pt x="9730213" y="3785652"/>
                        </a:cubicBezTo>
                        <a:cubicBezTo>
                          <a:pt x="9753585" y="3885485"/>
                          <a:pt x="9714507" y="4028980"/>
                          <a:pt x="9730213" y="4164217"/>
                        </a:cubicBezTo>
                        <a:cubicBezTo>
                          <a:pt x="9745919" y="4299455"/>
                          <a:pt x="9669209" y="4624403"/>
                          <a:pt x="9730213" y="4813186"/>
                        </a:cubicBezTo>
                        <a:cubicBezTo>
                          <a:pt x="9791217" y="5001969"/>
                          <a:pt x="9690539" y="5218925"/>
                          <a:pt x="9730213" y="5408074"/>
                        </a:cubicBezTo>
                        <a:cubicBezTo>
                          <a:pt x="9606752" y="5452019"/>
                          <a:pt x="9516013" y="5368541"/>
                          <a:pt x="9352452" y="5408074"/>
                        </a:cubicBezTo>
                        <a:cubicBezTo>
                          <a:pt x="9188891" y="5447607"/>
                          <a:pt x="9088558" y="5366527"/>
                          <a:pt x="8877388" y="5408074"/>
                        </a:cubicBezTo>
                        <a:cubicBezTo>
                          <a:pt x="8666218" y="5449621"/>
                          <a:pt x="8543581" y="5365076"/>
                          <a:pt x="8305023" y="5408074"/>
                        </a:cubicBezTo>
                        <a:cubicBezTo>
                          <a:pt x="8066465" y="5451072"/>
                          <a:pt x="7820479" y="5364251"/>
                          <a:pt x="7635355" y="5408074"/>
                        </a:cubicBezTo>
                        <a:cubicBezTo>
                          <a:pt x="7450231" y="5451897"/>
                          <a:pt x="7449548" y="5386551"/>
                          <a:pt x="7354896" y="5408074"/>
                        </a:cubicBezTo>
                        <a:cubicBezTo>
                          <a:pt x="7260244" y="5429597"/>
                          <a:pt x="7141375" y="5389832"/>
                          <a:pt x="7074437" y="5408074"/>
                        </a:cubicBezTo>
                        <a:cubicBezTo>
                          <a:pt x="7007499" y="5426316"/>
                          <a:pt x="6604653" y="5377429"/>
                          <a:pt x="6404770" y="5408074"/>
                        </a:cubicBezTo>
                        <a:cubicBezTo>
                          <a:pt x="6204887" y="5438719"/>
                          <a:pt x="5978552" y="5406842"/>
                          <a:pt x="5832404" y="5408074"/>
                        </a:cubicBezTo>
                        <a:cubicBezTo>
                          <a:pt x="5686256" y="5409306"/>
                          <a:pt x="5260686" y="5378855"/>
                          <a:pt x="5065434" y="5408074"/>
                        </a:cubicBezTo>
                        <a:cubicBezTo>
                          <a:pt x="4870182" y="5437293"/>
                          <a:pt x="4618552" y="5391104"/>
                          <a:pt x="4493069" y="5408074"/>
                        </a:cubicBezTo>
                        <a:cubicBezTo>
                          <a:pt x="4367586" y="5425044"/>
                          <a:pt x="4071044" y="5367674"/>
                          <a:pt x="3726099" y="5408074"/>
                        </a:cubicBezTo>
                        <a:cubicBezTo>
                          <a:pt x="3381154" y="5448474"/>
                          <a:pt x="3283362" y="5349838"/>
                          <a:pt x="2959129" y="5408074"/>
                        </a:cubicBezTo>
                        <a:cubicBezTo>
                          <a:pt x="2634896" y="5466310"/>
                          <a:pt x="2765247" y="5377813"/>
                          <a:pt x="2678670" y="5408074"/>
                        </a:cubicBezTo>
                        <a:cubicBezTo>
                          <a:pt x="2592093" y="5438335"/>
                          <a:pt x="2415010" y="5405129"/>
                          <a:pt x="2300909" y="5408074"/>
                        </a:cubicBezTo>
                        <a:cubicBezTo>
                          <a:pt x="2186808" y="5411019"/>
                          <a:pt x="1722571" y="5365740"/>
                          <a:pt x="1533939" y="5408074"/>
                        </a:cubicBezTo>
                        <a:cubicBezTo>
                          <a:pt x="1345307" y="5450408"/>
                          <a:pt x="1226200" y="5400863"/>
                          <a:pt x="961574" y="5408074"/>
                        </a:cubicBezTo>
                        <a:cubicBezTo>
                          <a:pt x="696949" y="5415285"/>
                          <a:pt x="816667" y="5389705"/>
                          <a:pt x="681115" y="5408074"/>
                        </a:cubicBezTo>
                        <a:cubicBezTo>
                          <a:pt x="545563" y="5426443"/>
                          <a:pt x="143016" y="5395979"/>
                          <a:pt x="0" y="5408074"/>
                        </a:cubicBezTo>
                        <a:cubicBezTo>
                          <a:pt x="-46073" y="5238339"/>
                          <a:pt x="51772" y="5045644"/>
                          <a:pt x="0" y="4921347"/>
                        </a:cubicBezTo>
                        <a:cubicBezTo>
                          <a:pt x="-51772" y="4797050"/>
                          <a:pt x="32690" y="4565925"/>
                          <a:pt x="0" y="4326459"/>
                        </a:cubicBezTo>
                        <a:cubicBezTo>
                          <a:pt x="-32690" y="4086993"/>
                          <a:pt x="208" y="3897085"/>
                          <a:pt x="0" y="3731571"/>
                        </a:cubicBezTo>
                        <a:cubicBezTo>
                          <a:pt x="-208" y="3566057"/>
                          <a:pt x="35869" y="3472790"/>
                          <a:pt x="0" y="3353006"/>
                        </a:cubicBezTo>
                        <a:cubicBezTo>
                          <a:pt x="-35869" y="3233223"/>
                          <a:pt x="5800" y="3123892"/>
                          <a:pt x="0" y="2974441"/>
                        </a:cubicBezTo>
                        <a:cubicBezTo>
                          <a:pt x="-5800" y="2824990"/>
                          <a:pt x="19094" y="2767836"/>
                          <a:pt x="0" y="2595876"/>
                        </a:cubicBezTo>
                        <a:cubicBezTo>
                          <a:pt x="-19094" y="2423916"/>
                          <a:pt x="22474" y="2207154"/>
                          <a:pt x="0" y="2109149"/>
                        </a:cubicBezTo>
                        <a:cubicBezTo>
                          <a:pt x="-22474" y="2011144"/>
                          <a:pt x="19414" y="1789266"/>
                          <a:pt x="0" y="1622422"/>
                        </a:cubicBezTo>
                        <a:cubicBezTo>
                          <a:pt x="-19414" y="1455578"/>
                          <a:pt x="5494" y="1349513"/>
                          <a:pt x="0" y="1135696"/>
                        </a:cubicBezTo>
                        <a:cubicBezTo>
                          <a:pt x="-5494" y="921879"/>
                          <a:pt x="43493" y="648253"/>
                          <a:pt x="0" y="486727"/>
                        </a:cubicBezTo>
                        <a:cubicBezTo>
                          <a:pt x="-43493" y="325201"/>
                          <a:pt x="5611" y="119130"/>
                          <a:pt x="0" y="0"/>
                        </a:cubicBezTo>
                        <a:close/>
                      </a:path>
                      <a:path w="9730213" h="5408074" stroke="0" extrusionOk="0">
                        <a:moveTo>
                          <a:pt x="0" y="0"/>
                        </a:moveTo>
                        <a:cubicBezTo>
                          <a:pt x="110848" y="-11171"/>
                          <a:pt x="245394" y="40948"/>
                          <a:pt x="377761" y="0"/>
                        </a:cubicBezTo>
                        <a:cubicBezTo>
                          <a:pt x="510128" y="-40948"/>
                          <a:pt x="869687" y="18134"/>
                          <a:pt x="1047429" y="0"/>
                        </a:cubicBezTo>
                        <a:cubicBezTo>
                          <a:pt x="1225171" y="-18134"/>
                          <a:pt x="1227147" y="8193"/>
                          <a:pt x="1327888" y="0"/>
                        </a:cubicBezTo>
                        <a:cubicBezTo>
                          <a:pt x="1428629" y="-8193"/>
                          <a:pt x="1882175" y="26693"/>
                          <a:pt x="2094858" y="0"/>
                        </a:cubicBezTo>
                        <a:cubicBezTo>
                          <a:pt x="2307541" y="-26693"/>
                          <a:pt x="2401102" y="11244"/>
                          <a:pt x="2569921" y="0"/>
                        </a:cubicBezTo>
                        <a:cubicBezTo>
                          <a:pt x="2738740" y="-11244"/>
                          <a:pt x="2876168" y="16526"/>
                          <a:pt x="3142286" y="0"/>
                        </a:cubicBezTo>
                        <a:cubicBezTo>
                          <a:pt x="3408404" y="-16526"/>
                          <a:pt x="3478294" y="19545"/>
                          <a:pt x="3617350" y="0"/>
                        </a:cubicBezTo>
                        <a:cubicBezTo>
                          <a:pt x="3756406" y="-19545"/>
                          <a:pt x="3817099" y="26310"/>
                          <a:pt x="3897809" y="0"/>
                        </a:cubicBezTo>
                        <a:cubicBezTo>
                          <a:pt x="3978519" y="-26310"/>
                          <a:pt x="4075116" y="30313"/>
                          <a:pt x="4178268" y="0"/>
                        </a:cubicBezTo>
                        <a:cubicBezTo>
                          <a:pt x="4281420" y="-30313"/>
                          <a:pt x="4682503" y="85542"/>
                          <a:pt x="4945238" y="0"/>
                        </a:cubicBezTo>
                        <a:cubicBezTo>
                          <a:pt x="5207973" y="-85542"/>
                          <a:pt x="5395747" y="27088"/>
                          <a:pt x="5712207" y="0"/>
                        </a:cubicBezTo>
                        <a:cubicBezTo>
                          <a:pt x="6028667" y="-27088"/>
                          <a:pt x="5973750" y="8350"/>
                          <a:pt x="6089969" y="0"/>
                        </a:cubicBezTo>
                        <a:cubicBezTo>
                          <a:pt x="6206188" y="-8350"/>
                          <a:pt x="6516046" y="11033"/>
                          <a:pt x="6759636" y="0"/>
                        </a:cubicBezTo>
                        <a:cubicBezTo>
                          <a:pt x="7003226" y="-11033"/>
                          <a:pt x="6921698" y="10672"/>
                          <a:pt x="7040095" y="0"/>
                        </a:cubicBezTo>
                        <a:cubicBezTo>
                          <a:pt x="7158492" y="-10672"/>
                          <a:pt x="7440048" y="14395"/>
                          <a:pt x="7612461" y="0"/>
                        </a:cubicBezTo>
                        <a:cubicBezTo>
                          <a:pt x="7784874" y="-14395"/>
                          <a:pt x="7955032" y="22152"/>
                          <a:pt x="8282128" y="0"/>
                        </a:cubicBezTo>
                        <a:cubicBezTo>
                          <a:pt x="8609224" y="-22152"/>
                          <a:pt x="8520566" y="12343"/>
                          <a:pt x="8659890" y="0"/>
                        </a:cubicBezTo>
                        <a:cubicBezTo>
                          <a:pt x="8799214" y="-12343"/>
                          <a:pt x="8814976" y="10950"/>
                          <a:pt x="8940349" y="0"/>
                        </a:cubicBezTo>
                        <a:cubicBezTo>
                          <a:pt x="9065722" y="-10950"/>
                          <a:pt x="9118038" y="11556"/>
                          <a:pt x="9220808" y="0"/>
                        </a:cubicBezTo>
                        <a:cubicBezTo>
                          <a:pt x="9323578" y="-11556"/>
                          <a:pt x="9539474" y="52099"/>
                          <a:pt x="9730213" y="0"/>
                        </a:cubicBezTo>
                        <a:cubicBezTo>
                          <a:pt x="9802467" y="205462"/>
                          <a:pt x="9718216" y="498697"/>
                          <a:pt x="9730213" y="648969"/>
                        </a:cubicBezTo>
                        <a:cubicBezTo>
                          <a:pt x="9742210" y="799241"/>
                          <a:pt x="9725292" y="981586"/>
                          <a:pt x="9730213" y="1081615"/>
                        </a:cubicBezTo>
                        <a:cubicBezTo>
                          <a:pt x="9735134" y="1181644"/>
                          <a:pt x="9701411" y="1511962"/>
                          <a:pt x="9730213" y="1730584"/>
                        </a:cubicBezTo>
                        <a:cubicBezTo>
                          <a:pt x="9759015" y="1949206"/>
                          <a:pt x="9728002" y="1949591"/>
                          <a:pt x="9730213" y="2109149"/>
                        </a:cubicBezTo>
                        <a:cubicBezTo>
                          <a:pt x="9732424" y="2268708"/>
                          <a:pt x="9669246" y="2466303"/>
                          <a:pt x="9730213" y="2704037"/>
                        </a:cubicBezTo>
                        <a:cubicBezTo>
                          <a:pt x="9791180" y="2941771"/>
                          <a:pt x="9710977" y="2960624"/>
                          <a:pt x="9730213" y="3082602"/>
                        </a:cubicBezTo>
                        <a:cubicBezTo>
                          <a:pt x="9749449" y="3204580"/>
                          <a:pt x="9674675" y="3410105"/>
                          <a:pt x="9730213" y="3569329"/>
                        </a:cubicBezTo>
                        <a:cubicBezTo>
                          <a:pt x="9785751" y="3728553"/>
                          <a:pt x="9676641" y="3921890"/>
                          <a:pt x="9730213" y="4056056"/>
                        </a:cubicBezTo>
                        <a:cubicBezTo>
                          <a:pt x="9783785" y="4190222"/>
                          <a:pt x="9677894" y="4429330"/>
                          <a:pt x="9730213" y="4596863"/>
                        </a:cubicBezTo>
                        <a:cubicBezTo>
                          <a:pt x="9782532" y="4764396"/>
                          <a:pt x="9717551" y="5139384"/>
                          <a:pt x="9730213" y="5408074"/>
                        </a:cubicBezTo>
                        <a:cubicBezTo>
                          <a:pt x="9604855" y="5451902"/>
                          <a:pt x="9445478" y="5390238"/>
                          <a:pt x="9352452" y="5408074"/>
                        </a:cubicBezTo>
                        <a:cubicBezTo>
                          <a:pt x="9259426" y="5425910"/>
                          <a:pt x="9112230" y="5376402"/>
                          <a:pt x="8974691" y="5408074"/>
                        </a:cubicBezTo>
                        <a:cubicBezTo>
                          <a:pt x="8837152" y="5439746"/>
                          <a:pt x="8538525" y="5398942"/>
                          <a:pt x="8402325" y="5408074"/>
                        </a:cubicBezTo>
                        <a:cubicBezTo>
                          <a:pt x="8266125" y="5417206"/>
                          <a:pt x="7987795" y="5356897"/>
                          <a:pt x="7635355" y="5408074"/>
                        </a:cubicBezTo>
                        <a:cubicBezTo>
                          <a:pt x="7282915" y="5459251"/>
                          <a:pt x="7295202" y="5368090"/>
                          <a:pt x="7062990" y="5408074"/>
                        </a:cubicBezTo>
                        <a:cubicBezTo>
                          <a:pt x="6830779" y="5448058"/>
                          <a:pt x="6499038" y="5368876"/>
                          <a:pt x="6296020" y="5408074"/>
                        </a:cubicBezTo>
                        <a:cubicBezTo>
                          <a:pt x="6093002" y="5447272"/>
                          <a:pt x="6086108" y="5380648"/>
                          <a:pt x="6015561" y="5408074"/>
                        </a:cubicBezTo>
                        <a:cubicBezTo>
                          <a:pt x="5945014" y="5435500"/>
                          <a:pt x="5703705" y="5353817"/>
                          <a:pt x="5540498" y="5408074"/>
                        </a:cubicBezTo>
                        <a:cubicBezTo>
                          <a:pt x="5377291" y="5462331"/>
                          <a:pt x="5369698" y="5381475"/>
                          <a:pt x="5260039" y="5408074"/>
                        </a:cubicBezTo>
                        <a:cubicBezTo>
                          <a:pt x="5150380" y="5434673"/>
                          <a:pt x="5045341" y="5403567"/>
                          <a:pt x="4979580" y="5408074"/>
                        </a:cubicBezTo>
                        <a:cubicBezTo>
                          <a:pt x="4913819" y="5412581"/>
                          <a:pt x="4532680" y="5385650"/>
                          <a:pt x="4212610" y="5408074"/>
                        </a:cubicBezTo>
                        <a:cubicBezTo>
                          <a:pt x="3892540" y="5430498"/>
                          <a:pt x="3882455" y="5362779"/>
                          <a:pt x="3737547" y="5408074"/>
                        </a:cubicBezTo>
                        <a:cubicBezTo>
                          <a:pt x="3592639" y="5453369"/>
                          <a:pt x="3339214" y="5369438"/>
                          <a:pt x="2970577" y="5408074"/>
                        </a:cubicBezTo>
                        <a:cubicBezTo>
                          <a:pt x="2601940" y="5446710"/>
                          <a:pt x="2478276" y="5348606"/>
                          <a:pt x="2203607" y="5408074"/>
                        </a:cubicBezTo>
                        <a:cubicBezTo>
                          <a:pt x="1928938" y="5467542"/>
                          <a:pt x="1820747" y="5364225"/>
                          <a:pt x="1533939" y="5408074"/>
                        </a:cubicBezTo>
                        <a:cubicBezTo>
                          <a:pt x="1247131" y="5451923"/>
                          <a:pt x="1284764" y="5397953"/>
                          <a:pt x="1156178" y="5408074"/>
                        </a:cubicBezTo>
                        <a:cubicBezTo>
                          <a:pt x="1027592" y="5418195"/>
                          <a:pt x="854422" y="5378307"/>
                          <a:pt x="778417" y="5408074"/>
                        </a:cubicBezTo>
                        <a:cubicBezTo>
                          <a:pt x="702412" y="5437841"/>
                          <a:pt x="305243" y="5375203"/>
                          <a:pt x="0" y="5408074"/>
                        </a:cubicBezTo>
                        <a:cubicBezTo>
                          <a:pt x="-50036" y="5177116"/>
                          <a:pt x="26832" y="5054181"/>
                          <a:pt x="0" y="4867267"/>
                        </a:cubicBezTo>
                        <a:cubicBezTo>
                          <a:pt x="-26832" y="4680353"/>
                          <a:pt x="9334" y="4464974"/>
                          <a:pt x="0" y="4272378"/>
                        </a:cubicBezTo>
                        <a:cubicBezTo>
                          <a:pt x="-9334" y="4079782"/>
                          <a:pt x="28013" y="4030191"/>
                          <a:pt x="0" y="3839733"/>
                        </a:cubicBezTo>
                        <a:cubicBezTo>
                          <a:pt x="-28013" y="3649276"/>
                          <a:pt x="77317" y="3379667"/>
                          <a:pt x="0" y="3190764"/>
                        </a:cubicBezTo>
                        <a:cubicBezTo>
                          <a:pt x="-77317" y="3001861"/>
                          <a:pt x="23241" y="2983806"/>
                          <a:pt x="0" y="2812198"/>
                        </a:cubicBezTo>
                        <a:cubicBezTo>
                          <a:pt x="-23241" y="2640590"/>
                          <a:pt x="23691" y="2584936"/>
                          <a:pt x="0" y="2433633"/>
                        </a:cubicBezTo>
                        <a:cubicBezTo>
                          <a:pt x="-23691" y="2282330"/>
                          <a:pt x="44024" y="2206712"/>
                          <a:pt x="0" y="2000987"/>
                        </a:cubicBezTo>
                        <a:cubicBezTo>
                          <a:pt x="-44024" y="1795262"/>
                          <a:pt x="8413" y="1618629"/>
                          <a:pt x="0" y="1460180"/>
                        </a:cubicBezTo>
                        <a:cubicBezTo>
                          <a:pt x="-8413" y="1301731"/>
                          <a:pt x="35681" y="1113392"/>
                          <a:pt x="0" y="973453"/>
                        </a:cubicBezTo>
                        <a:cubicBezTo>
                          <a:pt x="-35681" y="833514"/>
                          <a:pt x="97871" y="4735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KAGRA test masses will be cooled down with the same cooling method as same as the defrosting experiments.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  It will take two and half months to reach ~20 K.</a:t>
            </a:r>
          </a:p>
          <a:p>
            <a:pPr>
              <a:lnSpc>
                <a:spcPct val="130000"/>
              </a:lnSpc>
            </a:pPr>
            <a:r>
              <a:rPr lang="en-US" altLang="ja-JP" dirty="0"/>
              <a:t>Use the defrost heater to defrosting, when it appear on the surface of the test mass or view port.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dirty="0"/>
              <a:t>  It needs two days to defrost.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Reinforce of leak testing to satisfy KAGRA's required specifications &lt; 1x10^-10 Pam^3/s for all of vacuum chambers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9737094-A810-984F-B75C-D465A9A8E272}"/>
              </a:ext>
            </a:extLst>
          </p:cNvPr>
          <p:cNvSpPr txBox="1">
            <a:spLocks/>
          </p:cNvSpPr>
          <p:nvPr/>
        </p:nvSpPr>
        <p:spPr>
          <a:xfrm>
            <a:off x="597974" y="264354"/>
            <a:ext cx="8710048" cy="784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5587220">
                  <a:custGeom>
                    <a:avLst/>
                    <a:gdLst>
                      <a:gd name="connsiteX0" fmla="*/ 0 w 8710048"/>
                      <a:gd name="connsiteY0" fmla="*/ 0 h 784323"/>
                      <a:gd name="connsiteX1" fmla="*/ 754871 w 8710048"/>
                      <a:gd name="connsiteY1" fmla="*/ 0 h 784323"/>
                      <a:gd name="connsiteX2" fmla="*/ 1335541 w 8710048"/>
                      <a:gd name="connsiteY2" fmla="*/ 0 h 784323"/>
                      <a:gd name="connsiteX3" fmla="*/ 2090412 w 8710048"/>
                      <a:gd name="connsiteY3" fmla="*/ 0 h 784323"/>
                      <a:gd name="connsiteX4" fmla="*/ 2409780 w 8710048"/>
                      <a:gd name="connsiteY4" fmla="*/ 0 h 784323"/>
                      <a:gd name="connsiteX5" fmla="*/ 3077550 w 8710048"/>
                      <a:gd name="connsiteY5" fmla="*/ 0 h 784323"/>
                      <a:gd name="connsiteX6" fmla="*/ 3745321 w 8710048"/>
                      <a:gd name="connsiteY6" fmla="*/ 0 h 784323"/>
                      <a:gd name="connsiteX7" fmla="*/ 4238890 w 8710048"/>
                      <a:gd name="connsiteY7" fmla="*/ 0 h 784323"/>
                      <a:gd name="connsiteX8" fmla="*/ 4732459 w 8710048"/>
                      <a:gd name="connsiteY8" fmla="*/ 0 h 784323"/>
                      <a:gd name="connsiteX9" fmla="*/ 5400230 w 8710048"/>
                      <a:gd name="connsiteY9" fmla="*/ 0 h 784323"/>
                      <a:gd name="connsiteX10" fmla="*/ 5719598 w 8710048"/>
                      <a:gd name="connsiteY10" fmla="*/ 0 h 784323"/>
                      <a:gd name="connsiteX11" fmla="*/ 6474469 w 8710048"/>
                      <a:gd name="connsiteY11" fmla="*/ 0 h 784323"/>
                      <a:gd name="connsiteX12" fmla="*/ 7229340 w 8710048"/>
                      <a:gd name="connsiteY12" fmla="*/ 0 h 784323"/>
                      <a:gd name="connsiteX13" fmla="*/ 7897110 w 8710048"/>
                      <a:gd name="connsiteY13" fmla="*/ 0 h 784323"/>
                      <a:gd name="connsiteX14" fmla="*/ 8710048 w 8710048"/>
                      <a:gd name="connsiteY14" fmla="*/ 0 h 784323"/>
                      <a:gd name="connsiteX15" fmla="*/ 8710048 w 8710048"/>
                      <a:gd name="connsiteY15" fmla="*/ 368632 h 784323"/>
                      <a:gd name="connsiteX16" fmla="*/ 8710048 w 8710048"/>
                      <a:gd name="connsiteY16" fmla="*/ 784323 h 784323"/>
                      <a:gd name="connsiteX17" fmla="*/ 8042278 w 8710048"/>
                      <a:gd name="connsiteY17" fmla="*/ 784323 h 784323"/>
                      <a:gd name="connsiteX18" fmla="*/ 7548708 w 8710048"/>
                      <a:gd name="connsiteY18" fmla="*/ 784323 h 784323"/>
                      <a:gd name="connsiteX19" fmla="*/ 6880938 w 8710048"/>
                      <a:gd name="connsiteY19" fmla="*/ 784323 h 784323"/>
                      <a:gd name="connsiteX20" fmla="*/ 6474469 w 8710048"/>
                      <a:gd name="connsiteY20" fmla="*/ 784323 h 784323"/>
                      <a:gd name="connsiteX21" fmla="*/ 5806699 w 8710048"/>
                      <a:gd name="connsiteY21" fmla="*/ 784323 h 784323"/>
                      <a:gd name="connsiteX22" fmla="*/ 5051828 w 8710048"/>
                      <a:gd name="connsiteY22" fmla="*/ 784323 h 784323"/>
                      <a:gd name="connsiteX23" fmla="*/ 4471158 w 8710048"/>
                      <a:gd name="connsiteY23" fmla="*/ 784323 h 784323"/>
                      <a:gd name="connsiteX24" fmla="*/ 3977589 w 8710048"/>
                      <a:gd name="connsiteY24" fmla="*/ 784323 h 784323"/>
                      <a:gd name="connsiteX25" fmla="*/ 3222718 w 8710048"/>
                      <a:gd name="connsiteY25" fmla="*/ 784323 h 784323"/>
                      <a:gd name="connsiteX26" fmla="*/ 2642048 w 8710048"/>
                      <a:gd name="connsiteY26" fmla="*/ 784323 h 784323"/>
                      <a:gd name="connsiteX27" fmla="*/ 2235579 w 8710048"/>
                      <a:gd name="connsiteY27" fmla="*/ 784323 h 784323"/>
                      <a:gd name="connsiteX28" fmla="*/ 1829110 w 8710048"/>
                      <a:gd name="connsiteY28" fmla="*/ 784323 h 784323"/>
                      <a:gd name="connsiteX29" fmla="*/ 1335541 w 8710048"/>
                      <a:gd name="connsiteY29" fmla="*/ 784323 h 784323"/>
                      <a:gd name="connsiteX30" fmla="*/ 929072 w 8710048"/>
                      <a:gd name="connsiteY30" fmla="*/ 784323 h 784323"/>
                      <a:gd name="connsiteX31" fmla="*/ 0 w 8710048"/>
                      <a:gd name="connsiteY31" fmla="*/ 784323 h 784323"/>
                      <a:gd name="connsiteX32" fmla="*/ 0 w 8710048"/>
                      <a:gd name="connsiteY32" fmla="*/ 384318 h 784323"/>
                      <a:gd name="connsiteX33" fmla="*/ 0 w 8710048"/>
                      <a:gd name="connsiteY33" fmla="*/ 0 h 784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8710048" h="784323" fill="none" extrusionOk="0">
                        <a:moveTo>
                          <a:pt x="0" y="0"/>
                        </a:moveTo>
                        <a:cubicBezTo>
                          <a:pt x="262186" y="-69632"/>
                          <a:pt x="395180" y="88882"/>
                          <a:pt x="754871" y="0"/>
                        </a:cubicBezTo>
                        <a:cubicBezTo>
                          <a:pt x="1114562" y="-88882"/>
                          <a:pt x="1191705" y="44084"/>
                          <a:pt x="1335541" y="0"/>
                        </a:cubicBezTo>
                        <a:cubicBezTo>
                          <a:pt x="1479377" y="-44084"/>
                          <a:pt x="1796979" y="13693"/>
                          <a:pt x="2090412" y="0"/>
                        </a:cubicBezTo>
                        <a:cubicBezTo>
                          <a:pt x="2383845" y="-13693"/>
                          <a:pt x="2333800" y="33365"/>
                          <a:pt x="2409780" y="0"/>
                        </a:cubicBezTo>
                        <a:cubicBezTo>
                          <a:pt x="2485760" y="-33365"/>
                          <a:pt x="2795038" y="28769"/>
                          <a:pt x="3077550" y="0"/>
                        </a:cubicBezTo>
                        <a:cubicBezTo>
                          <a:pt x="3360062" y="-28769"/>
                          <a:pt x="3510991" y="52420"/>
                          <a:pt x="3745321" y="0"/>
                        </a:cubicBezTo>
                        <a:cubicBezTo>
                          <a:pt x="3979651" y="-52420"/>
                          <a:pt x="3995049" y="12058"/>
                          <a:pt x="4238890" y="0"/>
                        </a:cubicBezTo>
                        <a:cubicBezTo>
                          <a:pt x="4482731" y="-12058"/>
                          <a:pt x="4569496" y="58249"/>
                          <a:pt x="4732459" y="0"/>
                        </a:cubicBezTo>
                        <a:cubicBezTo>
                          <a:pt x="4895422" y="-58249"/>
                          <a:pt x="5170519" y="21022"/>
                          <a:pt x="5400230" y="0"/>
                        </a:cubicBezTo>
                        <a:cubicBezTo>
                          <a:pt x="5629941" y="-21022"/>
                          <a:pt x="5607742" y="1682"/>
                          <a:pt x="5719598" y="0"/>
                        </a:cubicBezTo>
                        <a:cubicBezTo>
                          <a:pt x="5831454" y="-1682"/>
                          <a:pt x="6238363" y="8447"/>
                          <a:pt x="6474469" y="0"/>
                        </a:cubicBezTo>
                        <a:cubicBezTo>
                          <a:pt x="6710575" y="-8447"/>
                          <a:pt x="6992176" y="75022"/>
                          <a:pt x="7229340" y="0"/>
                        </a:cubicBezTo>
                        <a:cubicBezTo>
                          <a:pt x="7466504" y="-75022"/>
                          <a:pt x="7742916" y="78407"/>
                          <a:pt x="7897110" y="0"/>
                        </a:cubicBezTo>
                        <a:cubicBezTo>
                          <a:pt x="8051304" y="-78407"/>
                          <a:pt x="8466508" y="14024"/>
                          <a:pt x="8710048" y="0"/>
                        </a:cubicBezTo>
                        <a:cubicBezTo>
                          <a:pt x="8723008" y="132798"/>
                          <a:pt x="8708402" y="290057"/>
                          <a:pt x="8710048" y="368632"/>
                        </a:cubicBezTo>
                        <a:cubicBezTo>
                          <a:pt x="8711694" y="447207"/>
                          <a:pt x="8664961" y="631301"/>
                          <a:pt x="8710048" y="784323"/>
                        </a:cubicBezTo>
                        <a:cubicBezTo>
                          <a:pt x="8517994" y="852748"/>
                          <a:pt x="8285991" y="732493"/>
                          <a:pt x="8042278" y="784323"/>
                        </a:cubicBezTo>
                        <a:cubicBezTo>
                          <a:pt x="7798565" y="836153"/>
                          <a:pt x="7775275" y="755311"/>
                          <a:pt x="7548708" y="784323"/>
                        </a:cubicBezTo>
                        <a:cubicBezTo>
                          <a:pt x="7322141" y="813335"/>
                          <a:pt x="7067104" y="707526"/>
                          <a:pt x="6880938" y="784323"/>
                        </a:cubicBezTo>
                        <a:cubicBezTo>
                          <a:pt x="6694772" y="861120"/>
                          <a:pt x="6670192" y="735689"/>
                          <a:pt x="6474469" y="784323"/>
                        </a:cubicBezTo>
                        <a:cubicBezTo>
                          <a:pt x="6278746" y="832957"/>
                          <a:pt x="6121595" y="724745"/>
                          <a:pt x="5806699" y="784323"/>
                        </a:cubicBezTo>
                        <a:cubicBezTo>
                          <a:pt x="5491803" y="843901"/>
                          <a:pt x="5415994" y="709231"/>
                          <a:pt x="5051828" y="784323"/>
                        </a:cubicBezTo>
                        <a:cubicBezTo>
                          <a:pt x="4687662" y="859415"/>
                          <a:pt x="4715517" y="744046"/>
                          <a:pt x="4471158" y="784323"/>
                        </a:cubicBezTo>
                        <a:cubicBezTo>
                          <a:pt x="4226799" y="824600"/>
                          <a:pt x="4123468" y="750355"/>
                          <a:pt x="3977589" y="784323"/>
                        </a:cubicBezTo>
                        <a:cubicBezTo>
                          <a:pt x="3831710" y="818291"/>
                          <a:pt x="3557082" y="741685"/>
                          <a:pt x="3222718" y="784323"/>
                        </a:cubicBezTo>
                        <a:cubicBezTo>
                          <a:pt x="2888354" y="826961"/>
                          <a:pt x="2914647" y="756908"/>
                          <a:pt x="2642048" y="784323"/>
                        </a:cubicBezTo>
                        <a:cubicBezTo>
                          <a:pt x="2369449" y="811738"/>
                          <a:pt x="2317728" y="746005"/>
                          <a:pt x="2235579" y="784323"/>
                        </a:cubicBezTo>
                        <a:cubicBezTo>
                          <a:pt x="2153430" y="822641"/>
                          <a:pt x="1941776" y="745734"/>
                          <a:pt x="1829110" y="784323"/>
                        </a:cubicBezTo>
                        <a:cubicBezTo>
                          <a:pt x="1716444" y="822912"/>
                          <a:pt x="1466197" y="744312"/>
                          <a:pt x="1335541" y="784323"/>
                        </a:cubicBezTo>
                        <a:cubicBezTo>
                          <a:pt x="1204885" y="824334"/>
                          <a:pt x="1127344" y="740748"/>
                          <a:pt x="929072" y="784323"/>
                        </a:cubicBezTo>
                        <a:cubicBezTo>
                          <a:pt x="730800" y="827898"/>
                          <a:pt x="217510" y="746395"/>
                          <a:pt x="0" y="784323"/>
                        </a:cubicBezTo>
                        <a:cubicBezTo>
                          <a:pt x="-47903" y="701841"/>
                          <a:pt x="21592" y="477233"/>
                          <a:pt x="0" y="384318"/>
                        </a:cubicBezTo>
                        <a:cubicBezTo>
                          <a:pt x="-21592" y="291403"/>
                          <a:pt x="22704" y="171785"/>
                          <a:pt x="0" y="0"/>
                        </a:cubicBezTo>
                        <a:close/>
                      </a:path>
                      <a:path w="8710048" h="784323" stroke="0" extrusionOk="0">
                        <a:moveTo>
                          <a:pt x="0" y="0"/>
                        </a:moveTo>
                        <a:cubicBezTo>
                          <a:pt x="150300" y="-17432"/>
                          <a:pt x="336303" y="36109"/>
                          <a:pt x="493569" y="0"/>
                        </a:cubicBezTo>
                        <a:cubicBezTo>
                          <a:pt x="650835" y="-36109"/>
                          <a:pt x="825573" y="18451"/>
                          <a:pt x="987139" y="0"/>
                        </a:cubicBezTo>
                        <a:cubicBezTo>
                          <a:pt x="1148705" y="-18451"/>
                          <a:pt x="1349707" y="26658"/>
                          <a:pt x="1480708" y="0"/>
                        </a:cubicBezTo>
                        <a:cubicBezTo>
                          <a:pt x="1611709" y="-26658"/>
                          <a:pt x="1769559" y="10147"/>
                          <a:pt x="1887177" y="0"/>
                        </a:cubicBezTo>
                        <a:cubicBezTo>
                          <a:pt x="2004795" y="-10147"/>
                          <a:pt x="2314744" y="44595"/>
                          <a:pt x="2467847" y="0"/>
                        </a:cubicBezTo>
                        <a:cubicBezTo>
                          <a:pt x="2620950" y="-44595"/>
                          <a:pt x="2813937" y="47215"/>
                          <a:pt x="2961416" y="0"/>
                        </a:cubicBezTo>
                        <a:cubicBezTo>
                          <a:pt x="3108895" y="-47215"/>
                          <a:pt x="3184301" y="24102"/>
                          <a:pt x="3280785" y="0"/>
                        </a:cubicBezTo>
                        <a:cubicBezTo>
                          <a:pt x="3377269" y="-24102"/>
                          <a:pt x="3695735" y="52597"/>
                          <a:pt x="3948555" y="0"/>
                        </a:cubicBezTo>
                        <a:cubicBezTo>
                          <a:pt x="4201375" y="-52597"/>
                          <a:pt x="4329312" y="58564"/>
                          <a:pt x="4703426" y="0"/>
                        </a:cubicBezTo>
                        <a:cubicBezTo>
                          <a:pt x="5077540" y="-58564"/>
                          <a:pt x="5241202" y="73634"/>
                          <a:pt x="5458297" y="0"/>
                        </a:cubicBezTo>
                        <a:cubicBezTo>
                          <a:pt x="5675392" y="-73634"/>
                          <a:pt x="5712397" y="29410"/>
                          <a:pt x="5777665" y="0"/>
                        </a:cubicBezTo>
                        <a:cubicBezTo>
                          <a:pt x="5842933" y="-29410"/>
                          <a:pt x="6220421" y="50026"/>
                          <a:pt x="6358335" y="0"/>
                        </a:cubicBezTo>
                        <a:cubicBezTo>
                          <a:pt x="6496249" y="-50026"/>
                          <a:pt x="6653595" y="29333"/>
                          <a:pt x="6851904" y="0"/>
                        </a:cubicBezTo>
                        <a:cubicBezTo>
                          <a:pt x="7050213" y="-29333"/>
                          <a:pt x="7103150" y="11503"/>
                          <a:pt x="7258373" y="0"/>
                        </a:cubicBezTo>
                        <a:cubicBezTo>
                          <a:pt x="7413596" y="-11503"/>
                          <a:pt x="7716390" y="59102"/>
                          <a:pt x="7839043" y="0"/>
                        </a:cubicBezTo>
                        <a:cubicBezTo>
                          <a:pt x="7961696" y="-59102"/>
                          <a:pt x="8395031" y="90828"/>
                          <a:pt x="8710048" y="0"/>
                        </a:cubicBezTo>
                        <a:cubicBezTo>
                          <a:pt x="8736690" y="136924"/>
                          <a:pt x="8666318" y="222345"/>
                          <a:pt x="8710048" y="376475"/>
                        </a:cubicBezTo>
                        <a:cubicBezTo>
                          <a:pt x="8753778" y="530606"/>
                          <a:pt x="8668377" y="682521"/>
                          <a:pt x="8710048" y="784323"/>
                        </a:cubicBezTo>
                        <a:cubicBezTo>
                          <a:pt x="8571006" y="791621"/>
                          <a:pt x="8368726" y="732584"/>
                          <a:pt x="8042278" y="784323"/>
                        </a:cubicBezTo>
                        <a:cubicBezTo>
                          <a:pt x="7715830" y="836062"/>
                          <a:pt x="7706648" y="755611"/>
                          <a:pt x="7548708" y="784323"/>
                        </a:cubicBezTo>
                        <a:cubicBezTo>
                          <a:pt x="7390768" y="813035"/>
                          <a:pt x="7230067" y="762258"/>
                          <a:pt x="7142239" y="784323"/>
                        </a:cubicBezTo>
                        <a:cubicBezTo>
                          <a:pt x="7054411" y="806388"/>
                          <a:pt x="6602654" y="758156"/>
                          <a:pt x="6387369" y="784323"/>
                        </a:cubicBezTo>
                        <a:cubicBezTo>
                          <a:pt x="6172084" y="810490"/>
                          <a:pt x="6138547" y="736513"/>
                          <a:pt x="5980900" y="784323"/>
                        </a:cubicBezTo>
                        <a:cubicBezTo>
                          <a:pt x="5823253" y="832133"/>
                          <a:pt x="5578108" y="754779"/>
                          <a:pt x="5400230" y="784323"/>
                        </a:cubicBezTo>
                        <a:cubicBezTo>
                          <a:pt x="5222352" y="813867"/>
                          <a:pt x="5195703" y="775531"/>
                          <a:pt x="5080861" y="784323"/>
                        </a:cubicBezTo>
                        <a:cubicBezTo>
                          <a:pt x="4966019" y="793115"/>
                          <a:pt x="4877697" y="779299"/>
                          <a:pt x="4761493" y="784323"/>
                        </a:cubicBezTo>
                        <a:cubicBezTo>
                          <a:pt x="4645289" y="789347"/>
                          <a:pt x="4549075" y="748794"/>
                          <a:pt x="4442124" y="784323"/>
                        </a:cubicBezTo>
                        <a:cubicBezTo>
                          <a:pt x="4335173" y="819852"/>
                          <a:pt x="4148348" y="781249"/>
                          <a:pt x="4035656" y="784323"/>
                        </a:cubicBezTo>
                        <a:cubicBezTo>
                          <a:pt x="3922964" y="787397"/>
                          <a:pt x="3857778" y="780568"/>
                          <a:pt x="3716287" y="784323"/>
                        </a:cubicBezTo>
                        <a:cubicBezTo>
                          <a:pt x="3574796" y="788078"/>
                          <a:pt x="3138817" y="774354"/>
                          <a:pt x="2961416" y="784323"/>
                        </a:cubicBezTo>
                        <a:cubicBezTo>
                          <a:pt x="2784015" y="794292"/>
                          <a:pt x="2616318" y="707108"/>
                          <a:pt x="2293646" y="784323"/>
                        </a:cubicBezTo>
                        <a:cubicBezTo>
                          <a:pt x="1970974" y="861538"/>
                          <a:pt x="1985219" y="737901"/>
                          <a:pt x="1887177" y="784323"/>
                        </a:cubicBezTo>
                        <a:cubicBezTo>
                          <a:pt x="1789135" y="830745"/>
                          <a:pt x="1444722" y="758773"/>
                          <a:pt x="1219407" y="784323"/>
                        </a:cubicBezTo>
                        <a:cubicBezTo>
                          <a:pt x="994092" y="809873"/>
                          <a:pt x="322437" y="727988"/>
                          <a:pt x="0" y="784323"/>
                        </a:cubicBezTo>
                        <a:cubicBezTo>
                          <a:pt x="-16700" y="690813"/>
                          <a:pt x="32234" y="506653"/>
                          <a:pt x="0" y="407848"/>
                        </a:cubicBezTo>
                        <a:cubicBezTo>
                          <a:pt x="-32234" y="309043"/>
                          <a:pt x="19286" y="187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200" i="1" dirty="0">
                <a:latin typeface="Calibri" panose="020F0502020204030204" pitchFamily="34" charset="0"/>
                <a:cs typeface="Calibri" panose="020F0502020204030204" pitchFamily="34" charset="0"/>
              </a:rPr>
              <a:t>Proposal of the KAGRA cooling scenario for O4</a:t>
            </a:r>
          </a:p>
        </p:txBody>
      </p:sp>
    </p:spTree>
    <p:extLst>
      <p:ext uri="{BB962C8B-B14F-4D97-AF65-F5344CB8AC3E}">
        <p14:creationId xmlns:p14="http://schemas.microsoft.com/office/powerpoint/2010/main" val="344787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724D5-19DD-2D42-8525-B5466664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2" y="1363429"/>
            <a:ext cx="9730213" cy="54080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38996843">
                  <a:custGeom>
                    <a:avLst/>
                    <a:gdLst>
                      <a:gd name="connsiteX0" fmla="*/ 0 w 9730213"/>
                      <a:gd name="connsiteY0" fmla="*/ 0 h 5408074"/>
                      <a:gd name="connsiteX1" fmla="*/ 766970 w 9730213"/>
                      <a:gd name="connsiteY1" fmla="*/ 0 h 5408074"/>
                      <a:gd name="connsiteX2" fmla="*/ 1436637 w 9730213"/>
                      <a:gd name="connsiteY2" fmla="*/ 0 h 5408074"/>
                      <a:gd name="connsiteX3" fmla="*/ 2203607 w 9730213"/>
                      <a:gd name="connsiteY3" fmla="*/ 0 h 5408074"/>
                      <a:gd name="connsiteX4" fmla="*/ 2484066 w 9730213"/>
                      <a:gd name="connsiteY4" fmla="*/ 0 h 5408074"/>
                      <a:gd name="connsiteX5" fmla="*/ 2764525 w 9730213"/>
                      <a:gd name="connsiteY5" fmla="*/ 0 h 5408074"/>
                      <a:gd name="connsiteX6" fmla="*/ 3531495 w 9730213"/>
                      <a:gd name="connsiteY6" fmla="*/ 0 h 5408074"/>
                      <a:gd name="connsiteX7" fmla="*/ 4201163 w 9730213"/>
                      <a:gd name="connsiteY7" fmla="*/ 0 h 5408074"/>
                      <a:gd name="connsiteX8" fmla="*/ 4968132 w 9730213"/>
                      <a:gd name="connsiteY8" fmla="*/ 0 h 5408074"/>
                      <a:gd name="connsiteX9" fmla="*/ 5735102 w 9730213"/>
                      <a:gd name="connsiteY9" fmla="*/ 0 h 5408074"/>
                      <a:gd name="connsiteX10" fmla="*/ 6307467 w 9730213"/>
                      <a:gd name="connsiteY10" fmla="*/ 0 h 5408074"/>
                      <a:gd name="connsiteX11" fmla="*/ 6782531 w 9730213"/>
                      <a:gd name="connsiteY11" fmla="*/ 0 h 5408074"/>
                      <a:gd name="connsiteX12" fmla="*/ 7549501 w 9730213"/>
                      <a:gd name="connsiteY12" fmla="*/ 0 h 5408074"/>
                      <a:gd name="connsiteX13" fmla="*/ 8024564 w 9730213"/>
                      <a:gd name="connsiteY13" fmla="*/ 0 h 5408074"/>
                      <a:gd name="connsiteX14" fmla="*/ 8305023 w 9730213"/>
                      <a:gd name="connsiteY14" fmla="*/ 0 h 5408074"/>
                      <a:gd name="connsiteX15" fmla="*/ 8974691 w 9730213"/>
                      <a:gd name="connsiteY15" fmla="*/ 0 h 5408074"/>
                      <a:gd name="connsiteX16" fmla="*/ 9730213 w 9730213"/>
                      <a:gd name="connsiteY16" fmla="*/ 0 h 5408074"/>
                      <a:gd name="connsiteX17" fmla="*/ 9730213 w 9730213"/>
                      <a:gd name="connsiteY17" fmla="*/ 432646 h 5408074"/>
                      <a:gd name="connsiteX18" fmla="*/ 9730213 w 9730213"/>
                      <a:gd name="connsiteY18" fmla="*/ 1027534 h 5408074"/>
                      <a:gd name="connsiteX19" fmla="*/ 9730213 w 9730213"/>
                      <a:gd name="connsiteY19" fmla="*/ 1568341 h 5408074"/>
                      <a:gd name="connsiteX20" fmla="*/ 9730213 w 9730213"/>
                      <a:gd name="connsiteY20" fmla="*/ 2217310 h 5408074"/>
                      <a:gd name="connsiteX21" fmla="*/ 9730213 w 9730213"/>
                      <a:gd name="connsiteY21" fmla="*/ 2758118 h 5408074"/>
                      <a:gd name="connsiteX22" fmla="*/ 9730213 w 9730213"/>
                      <a:gd name="connsiteY22" fmla="*/ 3407087 h 5408074"/>
                      <a:gd name="connsiteX23" fmla="*/ 9730213 w 9730213"/>
                      <a:gd name="connsiteY23" fmla="*/ 3785652 h 5408074"/>
                      <a:gd name="connsiteX24" fmla="*/ 9730213 w 9730213"/>
                      <a:gd name="connsiteY24" fmla="*/ 4164217 h 5408074"/>
                      <a:gd name="connsiteX25" fmla="*/ 9730213 w 9730213"/>
                      <a:gd name="connsiteY25" fmla="*/ 4813186 h 5408074"/>
                      <a:gd name="connsiteX26" fmla="*/ 9730213 w 9730213"/>
                      <a:gd name="connsiteY26" fmla="*/ 5408074 h 5408074"/>
                      <a:gd name="connsiteX27" fmla="*/ 9352452 w 9730213"/>
                      <a:gd name="connsiteY27" fmla="*/ 5408074 h 5408074"/>
                      <a:gd name="connsiteX28" fmla="*/ 8877388 w 9730213"/>
                      <a:gd name="connsiteY28" fmla="*/ 5408074 h 5408074"/>
                      <a:gd name="connsiteX29" fmla="*/ 8305023 w 9730213"/>
                      <a:gd name="connsiteY29" fmla="*/ 5408074 h 5408074"/>
                      <a:gd name="connsiteX30" fmla="*/ 7635355 w 9730213"/>
                      <a:gd name="connsiteY30" fmla="*/ 5408074 h 5408074"/>
                      <a:gd name="connsiteX31" fmla="*/ 7354896 w 9730213"/>
                      <a:gd name="connsiteY31" fmla="*/ 5408074 h 5408074"/>
                      <a:gd name="connsiteX32" fmla="*/ 7074437 w 9730213"/>
                      <a:gd name="connsiteY32" fmla="*/ 5408074 h 5408074"/>
                      <a:gd name="connsiteX33" fmla="*/ 6404770 w 9730213"/>
                      <a:gd name="connsiteY33" fmla="*/ 5408074 h 5408074"/>
                      <a:gd name="connsiteX34" fmla="*/ 5832404 w 9730213"/>
                      <a:gd name="connsiteY34" fmla="*/ 5408074 h 5408074"/>
                      <a:gd name="connsiteX35" fmla="*/ 5065434 w 9730213"/>
                      <a:gd name="connsiteY35" fmla="*/ 5408074 h 5408074"/>
                      <a:gd name="connsiteX36" fmla="*/ 4493069 w 9730213"/>
                      <a:gd name="connsiteY36" fmla="*/ 5408074 h 5408074"/>
                      <a:gd name="connsiteX37" fmla="*/ 3726099 w 9730213"/>
                      <a:gd name="connsiteY37" fmla="*/ 5408074 h 5408074"/>
                      <a:gd name="connsiteX38" fmla="*/ 2959129 w 9730213"/>
                      <a:gd name="connsiteY38" fmla="*/ 5408074 h 5408074"/>
                      <a:gd name="connsiteX39" fmla="*/ 2678670 w 9730213"/>
                      <a:gd name="connsiteY39" fmla="*/ 5408074 h 5408074"/>
                      <a:gd name="connsiteX40" fmla="*/ 2300909 w 9730213"/>
                      <a:gd name="connsiteY40" fmla="*/ 5408074 h 5408074"/>
                      <a:gd name="connsiteX41" fmla="*/ 1533939 w 9730213"/>
                      <a:gd name="connsiteY41" fmla="*/ 5408074 h 5408074"/>
                      <a:gd name="connsiteX42" fmla="*/ 961574 w 9730213"/>
                      <a:gd name="connsiteY42" fmla="*/ 5408074 h 5408074"/>
                      <a:gd name="connsiteX43" fmla="*/ 681115 w 9730213"/>
                      <a:gd name="connsiteY43" fmla="*/ 5408074 h 5408074"/>
                      <a:gd name="connsiteX44" fmla="*/ 0 w 9730213"/>
                      <a:gd name="connsiteY44" fmla="*/ 5408074 h 5408074"/>
                      <a:gd name="connsiteX45" fmla="*/ 0 w 9730213"/>
                      <a:gd name="connsiteY45" fmla="*/ 4921347 h 5408074"/>
                      <a:gd name="connsiteX46" fmla="*/ 0 w 9730213"/>
                      <a:gd name="connsiteY46" fmla="*/ 4326459 h 5408074"/>
                      <a:gd name="connsiteX47" fmla="*/ 0 w 9730213"/>
                      <a:gd name="connsiteY47" fmla="*/ 3731571 h 5408074"/>
                      <a:gd name="connsiteX48" fmla="*/ 0 w 9730213"/>
                      <a:gd name="connsiteY48" fmla="*/ 3353006 h 5408074"/>
                      <a:gd name="connsiteX49" fmla="*/ 0 w 9730213"/>
                      <a:gd name="connsiteY49" fmla="*/ 2974441 h 5408074"/>
                      <a:gd name="connsiteX50" fmla="*/ 0 w 9730213"/>
                      <a:gd name="connsiteY50" fmla="*/ 2595876 h 5408074"/>
                      <a:gd name="connsiteX51" fmla="*/ 0 w 9730213"/>
                      <a:gd name="connsiteY51" fmla="*/ 2109149 h 5408074"/>
                      <a:gd name="connsiteX52" fmla="*/ 0 w 9730213"/>
                      <a:gd name="connsiteY52" fmla="*/ 1622422 h 5408074"/>
                      <a:gd name="connsiteX53" fmla="*/ 0 w 9730213"/>
                      <a:gd name="connsiteY53" fmla="*/ 1135696 h 5408074"/>
                      <a:gd name="connsiteX54" fmla="*/ 0 w 9730213"/>
                      <a:gd name="connsiteY54" fmla="*/ 486727 h 5408074"/>
                      <a:gd name="connsiteX55" fmla="*/ 0 w 9730213"/>
                      <a:gd name="connsiteY55" fmla="*/ 0 h 5408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9730213" h="5408074" fill="none" extrusionOk="0">
                        <a:moveTo>
                          <a:pt x="0" y="0"/>
                        </a:moveTo>
                        <a:cubicBezTo>
                          <a:pt x="267801" y="-55387"/>
                          <a:pt x="421497" y="10280"/>
                          <a:pt x="766970" y="0"/>
                        </a:cubicBezTo>
                        <a:cubicBezTo>
                          <a:pt x="1112443" y="-10280"/>
                          <a:pt x="1237712" y="67202"/>
                          <a:pt x="1436637" y="0"/>
                        </a:cubicBezTo>
                        <a:cubicBezTo>
                          <a:pt x="1635562" y="-67202"/>
                          <a:pt x="1936753" y="63219"/>
                          <a:pt x="2203607" y="0"/>
                        </a:cubicBezTo>
                        <a:cubicBezTo>
                          <a:pt x="2470461" y="-63219"/>
                          <a:pt x="2389251" y="11729"/>
                          <a:pt x="2484066" y="0"/>
                        </a:cubicBezTo>
                        <a:cubicBezTo>
                          <a:pt x="2578881" y="-11729"/>
                          <a:pt x="2694185" y="6518"/>
                          <a:pt x="2764525" y="0"/>
                        </a:cubicBezTo>
                        <a:cubicBezTo>
                          <a:pt x="2834865" y="-6518"/>
                          <a:pt x="3255181" y="43714"/>
                          <a:pt x="3531495" y="0"/>
                        </a:cubicBezTo>
                        <a:cubicBezTo>
                          <a:pt x="3807809" y="-43714"/>
                          <a:pt x="3986062" y="39796"/>
                          <a:pt x="4201163" y="0"/>
                        </a:cubicBezTo>
                        <a:cubicBezTo>
                          <a:pt x="4416264" y="-39796"/>
                          <a:pt x="4703559" y="32258"/>
                          <a:pt x="4968132" y="0"/>
                        </a:cubicBezTo>
                        <a:cubicBezTo>
                          <a:pt x="5232705" y="-32258"/>
                          <a:pt x="5442855" y="67486"/>
                          <a:pt x="5735102" y="0"/>
                        </a:cubicBezTo>
                        <a:cubicBezTo>
                          <a:pt x="6027349" y="-67486"/>
                          <a:pt x="6075820" y="39615"/>
                          <a:pt x="6307467" y="0"/>
                        </a:cubicBezTo>
                        <a:cubicBezTo>
                          <a:pt x="6539115" y="-39615"/>
                          <a:pt x="6648817" y="6182"/>
                          <a:pt x="6782531" y="0"/>
                        </a:cubicBezTo>
                        <a:cubicBezTo>
                          <a:pt x="6916245" y="-6182"/>
                          <a:pt x="7283060" y="63533"/>
                          <a:pt x="7549501" y="0"/>
                        </a:cubicBezTo>
                        <a:cubicBezTo>
                          <a:pt x="7815942" y="-63533"/>
                          <a:pt x="7852057" y="975"/>
                          <a:pt x="8024564" y="0"/>
                        </a:cubicBezTo>
                        <a:cubicBezTo>
                          <a:pt x="8197071" y="-975"/>
                          <a:pt x="8168842" y="9874"/>
                          <a:pt x="8305023" y="0"/>
                        </a:cubicBezTo>
                        <a:cubicBezTo>
                          <a:pt x="8441204" y="-9874"/>
                          <a:pt x="8677203" y="19833"/>
                          <a:pt x="8974691" y="0"/>
                        </a:cubicBezTo>
                        <a:cubicBezTo>
                          <a:pt x="9272179" y="-19833"/>
                          <a:pt x="9504366" y="17988"/>
                          <a:pt x="9730213" y="0"/>
                        </a:cubicBezTo>
                        <a:cubicBezTo>
                          <a:pt x="9734763" y="143454"/>
                          <a:pt x="9716310" y="312400"/>
                          <a:pt x="9730213" y="432646"/>
                        </a:cubicBezTo>
                        <a:cubicBezTo>
                          <a:pt x="9744116" y="552892"/>
                          <a:pt x="9674418" y="882439"/>
                          <a:pt x="9730213" y="1027534"/>
                        </a:cubicBezTo>
                        <a:cubicBezTo>
                          <a:pt x="9786008" y="1172629"/>
                          <a:pt x="9682023" y="1437347"/>
                          <a:pt x="9730213" y="1568341"/>
                        </a:cubicBezTo>
                        <a:cubicBezTo>
                          <a:pt x="9778403" y="1699335"/>
                          <a:pt x="9722738" y="2062808"/>
                          <a:pt x="9730213" y="2217310"/>
                        </a:cubicBezTo>
                        <a:cubicBezTo>
                          <a:pt x="9737688" y="2371812"/>
                          <a:pt x="9699578" y="2588029"/>
                          <a:pt x="9730213" y="2758118"/>
                        </a:cubicBezTo>
                        <a:cubicBezTo>
                          <a:pt x="9760848" y="2928207"/>
                          <a:pt x="9696489" y="3196956"/>
                          <a:pt x="9730213" y="3407087"/>
                        </a:cubicBezTo>
                        <a:cubicBezTo>
                          <a:pt x="9763937" y="3617218"/>
                          <a:pt x="9706841" y="3685819"/>
                          <a:pt x="9730213" y="3785652"/>
                        </a:cubicBezTo>
                        <a:cubicBezTo>
                          <a:pt x="9753585" y="3885485"/>
                          <a:pt x="9714507" y="4028980"/>
                          <a:pt x="9730213" y="4164217"/>
                        </a:cubicBezTo>
                        <a:cubicBezTo>
                          <a:pt x="9745919" y="4299455"/>
                          <a:pt x="9669209" y="4624403"/>
                          <a:pt x="9730213" y="4813186"/>
                        </a:cubicBezTo>
                        <a:cubicBezTo>
                          <a:pt x="9791217" y="5001969"/>
                          <a:pt x="9690539" y="5218925"/>
                          <a:pt x="9730213" y="5408074"/>
                        </a:cubicBezTo>
                        <a:cubicBezTo>
                          <a:pt x="9606752" y="5452019"/>
                          <a:pt x="9516013" y="5368541"/>
                          <a:pt x="9352452" y="5408074"/>
                        </a:cubicBezTo>
                        <a:cubicBezTo>
                          <a:pt x="9188891" y="5447607"/>
                          <a:pt x="9088558" y="5366527"/>
                          <a:pt x="8877388" y="5408074"/>
                        </a:cubicBezTo>
                        <a:cubicBezTo>
                          <a:pt x="8666218" y="5449621"/>
                          <a:pt x="8543581" y="5365076"/>
                          <a:pt x="8305023" y="5408074"/>
                        </a:cubicBezTo>
                        <a:cubicBezTo>
                          <a:pt x="8066465" y="5451072"/>
                          <a:pt x="7820479" y="5364251"/>
                          <a:pt x="7635355" y="5408074"/>
                        </a:cubicBezTo>
                        <a:cubicBezTo>
                          <a:pt x="7450231" y="5451897"/>
                          <a:pt x="7449548" y="5386551"/>
                          <a:pt x="7354896" y="5408074"/>
                        </a:cubicBezTo>
                        <a:cubicBezTo>
                          <a:pt x="7260244" y="5429597"/>
                          <a:pt x="7141375" y="5389832"/>
                          <a:pt x="7074437" y="5408074"/>
                        </a:cubicBezTo>
                        <a:cubicBezTo>
                          <a:pt x="7007499" y="5426316"/>
                          <a:pt x="6604653" y="5377429"/>
                          <a:pt x="6404770" y="5408074"/>
                        </a:cubicBezTo>
                        <a:cubicBezTo>
                          <a:pt x="6204887" y="5438719"/>
                          <a:pt x="5978552" y="5406842"/>
                          <a:pt x="5832404" y="5408074"/>
                        </a:cubicBezTo>
                        <a:cubicBezTo>
                          <a:pt x="5686256" y="5409306"/>
                          <a:pt x="5260686" y="5378855"/>
                          <a:pt x="5065434" y="5408074"/>
                        </a:cubicBezTo>
                        <a:cubicBezTo>
                          <a:pt x="4870182" y="5437293"/>
                          <a:pt x="4618552" y="5391104"/>
                          <a:pt x="4493069" y="5408074"/>
                        </a:cubicBezTo>
                        <a:cubicBezTo>
                          <a:pt x="4367586" y="5425044"/>
                          <a:pt x="4071044" y="5367674"/>
                          <a:pt x="3726099" y="5408074"/>
                        </a:cubicBezTo>
                        <a:cubicBezTo>
                          <a:pt x="3381154" y="5448474"/>
                          <a:pt x="3283362" y="5349838"/>
                          <a:pt x="2959129" y="5408074"/>
                        </a:cubicBezTo>
                        <a:cubicBezTo>
                          <a:pt x="2634896" y="5466310"/>
                          <a:pt x="2765247" y="5377813"/>
                          <a:pt x="2678670" y="5408074"/>
                        </a:cubicBezTo>
                        <a:cubicBezTo>
                          <a:pt x="2592093" y="5438335"/>
                          <a:pt x="2415010" y="5405129"/>
                          <a:pt x="2300909" y="5408074"/>
                        </a:cubicBezTo>
                        <a:cubicBezTo>
                          <a:pt x="2186808" y="5411019"/>
                          <a:pt x="1722571" y="5365740"/>
                          <a:pt x="1533939" y="5408074"/>
                        </a:cubicBezTo>
                        <a:cubicBezTo>
                          <a:pt x="1345307" y="5450408"/>
                          <a:pt x="1226200" y="5400863"/>
                          <a:pt x="961574" y="5408074"/>
                        </a:cubicBezTo>
                        <a:cubicBezTo>
                          <a:pt x="696949" y="5415285"/>
                          <a:pt x="816667" y="5389705"/>
                          <a:pt x="681115" y="5408074"/>
                        </a:cubicBezTo>
                        <a:cubicBezTo>
                          <a:pt x="545563" y="5426443"/>
                          <a:pt x="143016" y="5395979"/>
                          <a:pt x="0" y="5408074"/>
                        </a:cubicBezTo>
                        <a:cubicBezTo>
                          <a:pt x="-46073" y="5238339"/>
                          <a:pt x="51772" y="5045644"/>
                          <a:pt x="0" y="4921347"/>
                        </a:cubicBezTo>
                        <a:cubicBezTo>
                          <a:pt x="-51772" y="4797050"/>
                          <a:pt x="32690" y="4565925"/>
                          <a:pt x="0" y="4326459"/>
                        </a:cubicBezTo>
                        <a:cubicBezTo>
                          <a:pt x="-32690" y="4086993"/>
                          <a:pt x="208" y="3897085"/>
                          <a:pt x="0" y="3731571"/>
                        </a:cubicBezTo>
                        <a:cubicBezTo>
                          <a:pt x="-208" y="3566057"/>
                          <a:pt x="35869" y="3472790"/>
                          <a:pt x="0" y="3353006"/>
                        </a:cubicBezTo>
                        <a:cubicBezTo>
                          <a:pt x="-35869" y="3233223"/>
                          <a:pt x="5800" y="3123892"/>
                          <a:pt x="0" y="2974441"/>
                        </a:cubicBezTo>
                        <a:cubicBezTo>
                          <a:pt x="-5800" y="2824990"/>
                          <a:pt x="19094" y="2767836"/>
                          <a:pt x="0" y="2595876"/>
                        </a:cubicBezTo>
                        <a:cubicBezTo>
                          <a:pt x="-19094" y="2423916"/>
                          <a:pt x="22474" y="2207154"/>
                          <a:pt x="0" y="2109149"/>
                        </a:cubicBezTo>
                        <a:cubicBezTo>
                          <a:pt x="-22474" y="2011144"/>
                          <a:pt x="19414" y="1789266"/>
                          <a:pt x="0" y="1622422"/>
                        </a:cubicBezTo>
                        <a:cubicBezTo>
                          <a:pt x="-19414" y="1455578"/>
                          <a:pt x="5494" y="1349513"/>
                          <a:pt x="0" y="1135696"/>
                        </a:cubicBezTo>
                        <a:cubicBezTo>
                          <a:pt x="-5494" y="921879"/>
                          <a:pt x="43493" y="648253"/>
                          <a:pt x="0" y="486727"/>
                        </a:cubicBezTo>
                        <a:cubicBezTo>
                          <a:pt x="-43493" y="325201"/>
                          <a:pt x="5611" y="119130"/>
                          <a:pt x="0" y="0"/>
                        </a:cubicBezTo>
                        <a:close/>
                      </a:path>
                      <a:path w="9730213" h="5408074" stroke="0" extrusionOk="0">
                        <a:moveTo>
                          <a:pt x="0" y="0"/>
                        </a:moveTo>
                        <a:cubicBezTo>
                          <a:pt x="110848" y="-11171"/>
                          <a:pt x="245394" y="40948"/>
                          <a:pt x="377761" y="0"/>
                        </a:cubicBezTo>
                        <a:cubicBezTo>
                          <a:pt x="510128" y="-40948"/>
                          <a:pt x="869687" y="18134"/>
                          <a:pt x="1047429" y="0"/>
                        </a:cubicBezTo>
                        <a:cubicBezTo>
                          <a:pt x="1225171" y="-18134"/>
                          <a:pt x="1227147" y="8193"/>
                          <a:pt x="1327888" y="0"/>
                        </a:cubicBezTo>
                        <a:cubicBezTo>
                          <a:pt x="1428629" y="-8193"/>
                          <a:pt x="1882175" y="26693"/>
                          <a:pt x="2094858" y="0"/>
                        </a:cubicBezTo>
                        <a:cubicBezTo>
                          <a:pt x="2307541" y="-26693"/>
                          <a:pt x="2401102" y="11244"/>
                          <a:pt x="2569921" y="0"/>
                        </a:cubicBezTo>
                        <a:cubicBezTo>
                          <a:pt x="2738740" y="-11244"/>
                          <a:pt x="2876168" y="16526"/>
                          <a:pt x="3142286" y="0"/>
                        </a:cubicBezTo>
                        <a:cubicBezTo>
                          <a:pt x="3408404" y="-16526"/>
                          <a:pt x="3478294" y="19545"/>
                          <a:pt x="3617350" y="0"/>
                        </a:cubicBezTo>
                        <a:cubicBezTo>
                          <a:pt x="3756406" y="-19545"/>
                          <a:pt x="3817099" y="26310"/>
                          <a:pt x="3897809" y="0"/>
                        </a:cubicBezTo>
                        <a:cubicBezTo>
                          <a:pt x="3978519" y="-26310"/>
                          <a:pt x="4075116" y="30313"/>
                          <a:pt x="4178268" y="0"/>
                        </a:cubicBezTo>
                        <a:cubicBezTo>
                          <a:pt x="4281420" y="-30313"/>
                          <a:pt x="4682503" y="85542"/>
                          <a:pt x="4945238" y="0"/>
                        </a:cubicBezTo>
                        <a:cubicBezTo>
                          <a:pt x="5207973" y="-85542"/>
                          <a:pt x="5395747" y="27088"/>
                          <a:pt x="5712207" y="0"/>
                        </a:cubicBezTo>
                        <a:cubicBezTo>
                          <a:pt x="6028667" y="-27088"/>
                          <a:pt x="5973750" y="8350"/>
                          <a:pt x="6089969" y="0"/>
                        </a:cubicBezTo>
                        <a:cubicBezTo>
                          <a:pt x="6206188" y="-8350"/>
                          <a:pt x="6516046" y="11033"/>
                          <a:pt x="6759636" y="0"/>
                        </a:cubicBezTo>
                        <a:cubicBezTo>
                          <a:pt x="7003226" y="-11033"/>
                          <a:pt x="6921698" y="10672"/>
                          <a:pt x="7040095" y="0"/>
                        </a:cubicBezTo>
                        <a:cubicBezTo>
                          <a:pt x="7158492" y="-10672"/>
                          <a:pt x="7440048" y="14395"/>
                          <a:pt x="7612461" y="0"/>
                        </a:cubicBezTo>
                        <a:cubicBezTo>
                          <a:pt x="7784874" y="-14395"/>
                          <a:pt x="7955032" y="22152"/>
                          <a:pt x="8282128" y="0"/>
                        </a:cubicBezTo>
                        <a:cubicBezTo>
                          <a:pt x="8609224" y="-22152"/>
                          <a:pt x="8520566" y="12343"/>
                          <a:pt x="8659890" y="0"/>
                        </a:cubicBezTo>
                        <a:cubicBezTo>
                          <a:pt x="8799214" y="-12343"/>
                          <a:pt x="8814976" y="10950"/>
                          <a:pt x="8940349" y="0"/>
                        </a:cubicBezTo>
                        <a:cubicBezTo>
                          <a:pt x="9065722" y="-10950"/>
                          <a:pt x="9118038" y="11556"/>
                          <a:pt x="9220808" y="0"/>
                        </a:cubicBezTo>
                        <a:cubicBezTo>
                          <a:pt x="9323578" y="-11556"/>
                          <a:pt x="9539474" y="52099"/>
                          <a:pt x="9730213" y="0"/>
                        </a:cubicBezTo>
                        <a:cubicBezTo>
                          <a:pt x="9802467" y="205462"/>
                          <a:pt x="9718216" y="498697"/>
                          <a:pt x="9730213" y="648969"/>
                        </a:cubicBezTo>
                        <a:cubicBezTo>
                          <a:pt x="9742210" y="799241"/>
                          <a:pt x="9725292" y="981586"/>
                          <a:pt x="9730213" y="1081615"/>
                        </a:cubicBezTo>
                        <a:cubicBezTo>
                          <a:pt x="9735134" y="1181644"/>
                          <a:pt x="9701411" y="1511962"/>
                          <a:pt x="9730213" y="1730584"/>
                        </a:cubicBezTo>
                        <a:cubicBezTo>
                          <a:pt x="9759015" y="1949206"/>
                          <a:pt x="9728002" y="1949591"/>
                          <a:pt x="9730213" y="2109149"/>
                        </a:cubicBezTo>
                        <a:cubicBezTo>
                          <a:pt x="9732424" y="2268708"/>
                          <a:pt x="9669246" y="2466303"/>
                          <a:pt x="9730213" y="2704037"/>
                        </a:cubicBezTo>
                        <a:cubicBezTo>
                          <a:pt x="9791180" y="2941771"/>
                          <a:pt x="9710977" y="2960624"/>
                          <a:pt x="9730213" y="3082602"/>
                        </a:cubicBezTo>
                        <a:cubicBezTo>
                          <a:pt x="9749449" y="3204580"/>
                          <a:pt x="9674675" y="3410105"/>
                          <a:pt x="9730213" y="3569329"/>
                        </a:cubicBezTo>
                        <a:cubicBezTo>
                          <a:pt x="9785751" y="3728553"/>
                          <a:pt x="9676641" y="3921890"/>
                          <a:pt x="9730213" y="4056056"/>
                        </a:cubicBezTo>
                        <a:cubicBezTo>
                          <a:pt x="9783785" y="4190222"/>
                          <a:pt x="9677894" y="4429330"/>
                          <a:pt x="9730213" y="4596863"/>
                        </a:cubicBezTo>
                        <a:cubicBezTo>
                          <a:pt x="9782532" y="4764396"/>
                          <a:pt x="9717551" y="5139384"/>
                          <a:pt x="9730213" y="5408074"/>
                        </a:cubicBezTo>
                        <a:cubicBezTo>
                          <a:pt x="9604855" y="5451902"/>
                          <a:pt x="9445478" y="5390238"/>
                          <a:pt x="9352452" y="5408074"/>
                        </a:cubicBezTo>
                        <a:cubicBezTo>
                          <a:pt x="9259426" y="5425910"/>
                          <a:pt x="9112230" y="5376402"/>
                          <a:pt x="8974691" y="5408074"/>
                        </a:cubicBezTo>
                        <a:cubicBezTo>
                          <a:pt x="8837152" y="5439746"/>
                          <a:pt x="8538525" y="5398942"/>
                          <a:pt x="8402325" y="5408074"/>
                        </a:cubicBezTo>
                        <a:cubicBezTo>
                          <a:pt x="8266125" y="5417206"/>
                          <a:pt x="7987795" y="5356897"/>
                          <a:pt x="7635355" y="5408074"/>
                        </a:cubicBezTo>
                        <a:cubicBezTo>
                          <a:pt x="7282915" y="5459251"/>
                          <a:pt x="7295202" y="5368090"/>
                          <a:pt x="7062990" y="5408074"/>
                        </a:cubicBezTo>
                        <a:cubicBezTo>
                          <a:pt x="6830779" y="5448058"/>
                          <a:pt x="6499038" y="5368876"/>
                          <a:pt x="6296020" y="5408074"/>
                        </a:cubicBezTo>
                        <a:cubicBezTo>
                          <a:pt x="6093002" y="5447272"/>
                          <a:pt x="6086108" y="5380648"/>
                          <a:pt x="6015561" y="5408074"/>
                        </a:cubicBezTo>
                        <a:cubicBezTo>
                          <a:pt x="5945014" y="5435500"/>
                          <a:pt x="5703705" y="5353817"/>
                          <a:pt x="5540498" y="5408074"/>
                        </a:cubicBezTo>
                        <a:cubicBezTo>
                          <a:pt x="5377291" y="5462331"/>
                          <a:pt x="5369698" y="5381475"/>
                          <a:pt x="5260039" y="5408074"/>
                        </a:cubicBezTo>
                        <a:cubicBezTo>
                          <a:pt x="5150380" y="5434673"/>
                          <a:pt x="5045341" y="5403567"/>
                          <a:pt x="4979580" y="5408074"/>
                        </a:cubicBezTo>
                        <a:cubicBezTo>
                          <a:pt x="4913819" y="5412581"/>
                          <a:pt x="4532680" y="5385650"/>
                          <a:pt x="4212610" y="5408074"/>
                        </a:cubicBezTo>
                        <a:cubicBezTo>
                          <a:pt x="3892540" y="5430498"/>
                          <a:pt x="3882455" y="5362779"/>
                          <a:pt x="3737547" y="5408074"/>
                        </a:cubicBezTo>
                        <a:cubicBezTo>
                          <a:pt x="3592639" y="5453369"/>
                          <a:pt x="3339214" y="5369438"/>
                          <a:pt x="2970577" y="5408074"/>
                        </a:cubicBezTo>
                        <a:cubicBezTo>
                          <a:pt x="2601940" y="5446710"/>
                          <a:pt x="2478276" y="5348606"/>
                          <a:pt x="2203607" y="5408074"/>
                        </a:cubicBezTo>
                        <a:cubicBezTo>
                          <a:pt x="1928938" y="5467542"/>
                          <a:pt x="1820747" y="5364225"/>
                          <a:pt x="1533939" y="5408074"/>
                        </a:cubicBezTo>
                        <a:cubicBezTo>
                          <a:pt x="1247131" y="5451923"/>
                          <a:pt x="1284764" y="5397953"/>
                          <a:pt x="1156178" y="5408074"/>
                        </a:cubicBezTo>
                        <a:cubicBezTo>
                          <a:pt x="1027592" y="5418195"/>
                          <a:pt x="854422" y="5378307"/>
                          <a:pt x="778417" y="5408074"/>
                        </a:cubicBezTo>
                        <a:cubicBezTo>
                          <a:pt x="702412" y="5437841"/>
                          <a:pt x="305243" y="5375203"/>
                          <a:pt x="0" y="5408074"/>
                        </a:cubicBezTo>
                        <a:cubicBezTo>
                          <a:pt x="-50036" y="5177116"/>
                          <a:pt x="26832" y="5054181"/>
                          <a:pt x="0" y="4867267"/>
                        </a:cubicBezTo>
                        <a:cubicBezTo>
                          <a:pt x="-26832" y="4680353"/>
                          <a:pt x="9334" y="4464974"/>
                          <a:pt x="0" y="4272378"/>
                        </a:cubicBezTo>
                        <a:cubicBezTo>
                          <a:pt x="-9334" y="4079782"/>
                          <a:pt x="28013" y="4030191"/>
                          <a:pt x="0" y="3839733"/>
                        </a:cubicBezTo>
                        <a:cubicBezTo>
                          <a:pt x="-28013" y="3649276"/>
                          <a:pt x="77317" y="3379667"/>
                          <a:pt x="0" y="3190764"/>
                        </a:cubicBezTo>
                        <a:cubicBezTo>
                          <a:pt x="-77317" y="3001861"/>
                          <a:pt x="23241" y="2983806"/>
                          <a:pt x="0" y="2812198"/>
                        </a:cubicBezTo>
                        <a:cubicBezTo>
                          <a:pt x="-23241" y="2640590"/>
                          <a:pt x="23691" y="2584936"/>
                          <a:pt x="0" y="2433633"/>
                        </a:cubicBezTo>
                        <a:cubicBezTo>
                          <a:pt x="-23691" y="2282330"/>
                          <a:pt x="44024" y="2206712"/>
                          <a:pt x="0" y="2000987"/>
                        </a:cubicBezTo>
                        <a:cubicBezTo>
                          <a:pt x="-44024" y="1795262"/>
                          <a:pt x="8413" y="1618629"/>
                          <a:pt x="0" y="1460180"/>
                        </a:cubicBezTo>
                        <a:cubicBezTo>
                          <a:pt x="-8413" y="1301731"/>
                          <a:pt x="35681" y="1113392"/>
                          <a:pt x="0" y="973453"/>
                        </a:cubicBezTo>
                        <a:cubicBezTo>
                          <a:pt x="-35681" y="833514"/>
                          <a:pt x="97871" y="4735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Enhance pumping capacity by increasing the number of vacuum pumps.</a:t>
            </a:r>
          </a:p>
          <a:p>
            <a:pPr>
              <a:lnSpc>
                <a:spcPct val="120000"/>
              </a:lnSpc>
            </a:pPr>
            <a:r>
              <a:rPr lang="en-US" dirty="0"/>
              <a:t> Especially around the cryostat, to reduce the achieved pressure as much as possible. 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Add process gas monitor, to realize continuous measurement </a:t>
            </a:r>
            <a:r>
              <a:rPr lang="en-US" dirty="0"/>
              <a:t>of residual gas components in the vacuum chambers including PR, SR, BS and so on.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9737094-A810-984F-B75C-D465A9A8E272}"/>
              </a:ext>
            </a:extLst>
          </p:cNvPr>
          <p:cNvSpPr txBox="1">
            <a:spLocks/>
          </p:cNvSpPr>
          <p:nvPr/>
        </p:nvSpPr>
        <p:spPr>
          <a:xfrm>
            <a:off x="1189867" y="248856"/>
            <a:ext cx="7526264" cy="784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5587220">
                  <a:custGeom>
                    <a:avLst/>
                    <a:gdLst>
                      <a:gd name="connsiteX0" fmla="*/ 0 w 7526264"/>
                      <a:gd name="connsiteY0" fmla="*/ 0 h 784323"/>
                      <a:gd name="connsiteX1" fmla="*/ 654206 w 7526264"/>
                      <a:gd name="connsiteY1" fmla="*/ 0 h 784323"/>
                      <a:gd name="connsiteX2" fmla="*/ 1383675 w 7526264"/>
                      <a:gd name="connsiteY2" fmla="*/ 0 h 784323"/>
                      <a:gd name="connsiteX3" fmla="*/ 1962618 w 7526264"/>
                      <a:gd name="connsiteY3" fmla="*/ 0 h 784323"/>
                      <a:gd name="connsiteX4" fmla="*/ 2466299 w 7526264"/>
                      <a:gd name="connsiteY4" fmla="*/ 0 h 784323"/>
                      <a:gd name="connsiteX5" fmla="*/ 3045242 w 7526264"/>
                      <a:gd name="connsiteY5" fmla="*/ 0 h 784323"/>
                      <a:gd name="connsiteX6" fmla="*/ 3774711 w 7526264"/>
                      <a:gd name="connsiteY6" fmla="*/ 0 h 784323"/>
                      <a:gd name="connsiteX7" fmla="*/ 4127866 w 7526264"/>
                      <a:gd name="connsiteY7" fmla="*/ 0 h 784323"/>
                      <a:gd name="connsiteX8" fmla="*/ 4782072 w 7526264"/>
                      <a:gd name="connsiteY8" fmla="*/ 0 h 784323"/>
                      <a:gd name="connsiteX9" fmla="*/ 5436278 w 7526264"/>
                      <a:gd name="connsiteY9" fmla="*/ 0 h 784323"/>
                      <a:gd name="connsiteX10" fmla="*/ 5939959 w 7526264"/>
                      <a:gd name="connsiteY10" fmla="*/ 0 h 784323"/>
                      <a:gd name="connsiteX11" fmla="*/ 6443640 w 7526264"/>
                      <a:gd name="connsiteY11" fmla="*/ 0 h 784323"/>
                      <a:gd name="connsiteX12" fmla="*/ 7526264 w 7526264"/>
                      <a:gd name="connsiteY12" fmla="*/ 0 h 784323"/>
                      <a:gd name="connsiteX13" fmla="*/ 7526264 w 7526264"/>
                      <a:gd name="connsiteY13" fmla="*/ 368632 h 784323"/>
                      <a:gd name="connsiteX14" fmla="*/ 7526264 w 7526264"/>
                      <a:gd name="connsiteY14" fmla="*/ 784323 h 784323"/>
                      <a:gd name="connsiteX15" fmla="*/ 7097846 w 7526264"/>
                      <a:gd name="connsiteY15" fmla="*/ 784323 h 784323"/>
                      <a:gd name="connsiteX16" fmla="*/ 6744690 w 7526264"/>
                      <a:gd name="connsiteY16" fmla="*/ 784323 h 784323"/>
                      <a:gd name="connsiteX17" fmla="*/ 6391535 w 7526264"/>
                      <a:gd name="connsiteY17" fmla="*/ 784323 h 784323"/>
                      <a:gd name="connsiteX18" fmla="*/ 5887854 w 7526264"/>
                      <a:gd name="connsiteY18" fmla="*/ 784323 h 784323"/>
                      <a:gd name="connsiteX19" fmla="*/ 5534699 w 7526264"/>
                      <a:gd name="connsiteY19" fmla="*/ 784323 h 784323"/>
                      <a:gd name="connsiteX20" fmla="*/ 4955755 w 7526264"/>
                      <a:gd name="connsiteY20" fmla="*/ 784323 h 784323"/>
                      <a:gd name="connsiteX21" fmla="*/ 4452075 w 7526264"/>
                      <a:gd name="connsiteY21" fmla="*/ 784323 h 784323"/>
                      <a:gd name="connsiteX22" fmla="*/ 3797869 w 7526264"/>
                      <a:gd name="connsiteY22" fmla="*/ 784323 h 784323"/>
                      <a:gd name="connsiteX23" fmla="*/ 3369450 w 7526264"/>
                      <a:gd name="connsiteY23" fmla="*/ 784323 h 784323"/>
                      <a:gd name="connsiteX24" fmla="*/ 2715244 w 7526264"/>
                      <a:gd name="connsiteY24" fmla="*/ 784323 h 784323"/>
                      <a:gd name="connsiteX25" fmla="*/ 1985776 w 7526264"/>
                      <a:gd name="connsiteY25" fmla="*/ 784323 h 784323"/>
                      <a:gd name="connsiteX26" fmla="*/ 1406832 w 7526264"/>
                      <a:gd name="connsiteY26" fmla="*/ 784323 h 784323"/>
                      <a:gd name="connsiteX27" fmla="*/ 903152 w 7526264"/>
                      <a:gd name="connsiteY27" fmla="*/ 784323 h 784323"/>
                      <a:gd name="connsiteX28" fmla="*/ 0 w 7526264"/>
                      <a:gd name="connsiteY28" fmla="*/ 784323 h 784323"/>
                      <a:gd name="connsiteX29" fmla="*/ 0 w 7526264"/>
                      <a:gd name="connsiteY29" fmla="*/ 392162 h 784323"/>
                      <a:gd name="connsiteX30" fmla="*/ 0 w 7526264"/>
                      <a:gd name="connsiteY30" fmla="*/ 0 h 784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526264" h="784323" fill="none" extrusionOk="0">
                        <a:moveTo>
                          <a:pt x="0" y="0"/>
                        </a:moveTo>
                        <a:cubicBezTo>
                          <a:pt x="218565" y="-39315"/>
                          <a:pt x="514147" y="65961"/>
                          <a:pt x="654206" y="0"/>
                        </a:cubicBezTo>
                        <a:cubicBezTo>
                          <a:pt x="794265" y="-65961"/>
                          <a:pt x="1145743" y="59005"/>
                          <a:pt x="1383675" y="0"/>
                        </a:cubicBezTo>
                        <a:cubicBezTo>
                          <a:pt x="1621607" y="-59005"/>
                          <a:pt x="1791998" y="39230"/>
                          <a:pt x="1962618" y="0"/>
                        </a:cubicBezTo>
                        <a:cubicBezTo>
                          <a:pt x="2133238" y="-39230"/>
                          <a:pt x="2360127" y="36152"/>
                          <a:pt x="2466299" y="0"/>
                        </a:cubicBezTo>
                        <a:cubicBezTo>
                          <a:pt x="2572471" y="-36152"/>
                          <a:pt x="2824004" y="40157"/>
                          <a:pt x="3045242" y="0"/>
                        </a:cubicBezTo>
                        <a:cubicBezTo>
                          <a:pt x="3266480" y="-40157"/>
                          <a:pt x="3548304" y="21791"/>
                          <a:pt x="3774711" y="0"/>
                        </a:cubicBezTo>
                        <a:cubicBezTo>
                          <a:pt x="4001118" y="-21791"/>
                          <a:pt x="3958820" y="16173"/>
                          <a:pt x="4127866" y="0"/>
                        </a:cubicBezTo>
                        <a:cubicBezTo>
                          <a:pt x="4296913" y="-16173"/>
                          <a:pt x="4517853" y="23755"/>
                          <a:pt x="4782072" y="0"/>
                        </a:cubicBezTo>
                        <a:cubicBezTo>
                          <a:pt x="5046291" y="-23755"/>
                          <a:pt x="5234597" y="71713"/>
                          <a:pt x="5436278" y="0"/>
                        </a:cubicBezTo>
                        <a:cubicBezTo>
                          <a:pt x="5637959" y="-71713"/>
                          <a:pt x="5789226" y="24416"/>
                          <a:pt x="5939959" y="0"/>
                        </a:cubicBezTo>
                        <a:cubicBezTo>
                          <a:pt x="6090692" y="-24416"/>
                          <a:pt x="6276044" y="28729"/>
                          <a:pt x="6443640" y="0"/>
                        </a:cubicBezTo>
                        <a:cubicBezTo>
                          <a:pt x="6611236" y="-28729"/>
                          <a:pt x="7082519" y="530"/>
                          <a:pt x="7526264" y="0"/>
                        </a:cubicBezTo>
                        <a:cubicBezTo>
                          <a:pt x="7549461" y="160017"/>
                          <a:pt x="7524619" y="201407"/>
                          <a:pt x="7526264" y="368632"/>
                        </a:cubicBezTo>
                        <a:cubicBezTo>
                          <a:pt x="7527909" y="535857"/>
                          <a:pt x="7519016" y="672000"/>
                          <a:pt x="7526264" y="784323"/>
                        </a:cubicBezTo>
                        <a:cubicBezTo>
                          <a:pt x="7410140" y="831251"/>
                          <a:pt x="7293252" y="768349"/>
                          <a:pt x="7097846" y="784323"/>
                        </a:cubicBezTo>
                        <a:cubicBezTo>
                          <a:pt x="6902440" y="800297"/>
                          <a:pt x="6891239" y="752337"/>
                          <a:pt x="6744690" y="784323"/>
                        </a:cubicBezTo>
                        <a:cubicBezTo>
                          <a:pt x="6598141" y="816309"/>
                          <a:pt x="6531733" y="781286"/>
                          <a:pt x="6391535" y="784323"/>
                        </a:cubicBezTo>
                        <a:cubicBezTo>
                          <a:pt x="6251338" y="787360"/>
                          <a:pt x="6006100" y="727339"/>
                          <a:pt x="5887854" y="784323"/>
                        </a:cubicBezTo>
                        <a:cubicBezTo>
                          <a:pt x="5769608" y="841307"/>
                          <a:pt x="5606451" y="770281"/>
                          <a:pt x="5534699" y="784323"/>
                        </a:cubicBezTo>
                        <a:cubicBezTo>
                          <a:pt x="5462948" y="798365"/>
                          <a:pt x="5086000" y="783932"/>
                          <a:pt x="4955755" y="784323"/>
                        </a:cubicBezTo>
                        <a:cubicBezTo>
                          <a:pt x="4825510" y="784714"/>
                          <a:pt x="4661874" y="777759"/>
                          <a:pt x="4452075" y="784323"/>
                        </a:cubicBezTo>
                        <a:cubicBezTo>
                          <a:pt x="4242276" y="790887"/>
                          <a:pt x="4084385" y="746261"/>
                          <a:pt x="3797869" y="784323"/>
                        </a:cubicBezTo>
                        <a:cubicBezTo>
                          <a:pt x="3511353" y="822385"/>
                          <a:pt x="3543648" y="749060"/>
                          <a:pt x="3369450" y="784323"/>
                        </a:cubicBezTo>
                        <a:cubicBezTo>
                          <a:pt x="3195252" y="819586"/>
                          <a:pt x="2878424" y="710645"/>
                          <a:pt x="2715244" y="784323"/>
                        </a:cubicBezTo>
                        <a:cubicBezTo>
                          <a:pt x="2552064" y="858001"/>
                          <a:pt x="2291720" y="728120"/>
                          <a:pt x="1985776" y="784323"/>
                        </a:cubicBezTo>
                        <a:cubicBezTo>
                          <a:pt x="1679832" y="840526"/>
                          <a:pt x="1660639" y="752704"/>
                          <a:pt x="1406832" y="784323"/>
                        </a:cubicBezTo>
                        <a:cubicBezTo>
                          <a:pt x="1153025" y="815942"/>
                          <a:pt x="1065567" y="761832"/>
                          <a:pt x="903152" y="784323"/>
                        </a:cubicBezTo>
                        <a:cubicBezTo>
                          <a:pt x="740737" y="806814"/>
                          <a:pt x="442428" y="731022"/>
                          <a:pt x="0" y="784323"/>
                        </a:cubicBezTo>
                        <a:cubicBezTo>
                          <a:pt x="-39355" y="596274"/>
                          <a:pt x="33890" y="506369"/>
                          <a:pt x="0" y="392162"/>
                        </a:cubicBezTo>
                        <a:cubicBezTo>
                          <a:pt x="-33890" y="277955"/>
                          <a:pt x="22248" y="88088"/>
                          <a:pt x="0" y="0"/>
                        </a:cubicBezTo>
                        <a:close/>
                      </a:path>
                      <a:path w="7526264" h="784323" stroke="0" extrusionOk="0">
                        <a:moveTo>
                          <a:pt x="0" y="0"/>
                        </a:moveTo>
                        <a:cubicBezTo>
                          <a:pt x="212830" y="-1881"/>
                          <a:pt x="303914" y="18024"/>
                          <a:pt x="503681" y="0"/>
                        </a:cubicBezTo>
                        <a:cubicBezTo>
                          <a:pt x="703448" y="-18024"/>
                          <a:pt x="847892" y="30733"/>
                          <a:pt x="1007361" y="0"/>
                        </a:cubicBezTo>
                        <a:cubicBezTo>
                          <a:pt x="1166830" y="-30733"/>
                          <a:pt x="1312803" y="54540"/>
                          <a:pt x="1511042" y="0"/>
                        </a:cubicBezTo>
                        <a:cubicBezTo>
                          <a:pt x="1709281" y="-54540"/>
                          <a:pt x="1737524" y="7316"/>
                          <a:pt x="1939460" y="0"/>
                        </a:cubicBezTo>
                        <a:cubicBezTo>
                          <a:pt x="2141396" y="-7316"/>
                          <a:pt x="2240127" y="24589"/>
                          <a:pt x="2518404" y="0"/>
                        </a:cubicBezTo>
                        <a:cubicBezTo>
                          <a:pt x="2796681" y="-24589"/>
                          <a:pt x="2868427" y="36594"/>
                          <a:pt x="3022084" y="0"/>
                        </a:cubicBezTo>
                        <a:cubicBezTo>
                          <a:pt x="3175741" y="-36594"/>
                          <a:pt x="3289158" y="10548"/>
                          <a:pt x="3375240" y="0"/>
                        </a:cubicBezTo>
                        <a:cubicBezTo>
                          <a:pt x="3461322" y="-10548"/>
                          <a:pt x="3869827" y="47087"/>
                          <a:pt x="4029446" y="0"/>
                        </a:cubicBezTo>
                        <a:cubicBezTo>
                          <a:pt x="4189065" y="-47087"/>
                          <a:pt x="4413007" y="17572"/>
                          <a:pt x="4758915" y="0"/>
                        </a:cubicBezTo>
                        <a:cubicBezTo>
                          <a:pt x="5104823" y="-17572"/>
                          <a:pt x="5306292" y="46244"/>
                          <a:pt x="5488383" y="0"/>
                        </a:cubicBezTo>
                        <a:cubicBezTo>
                          <a:pt x="5670474" y="-46244"/>
                          <a:pt x="5739657" y="36865"/>
                          <a:pt x="5841539" y="0"/>
                        </a:cubicBezTo>
                        <a:cubicBezTo>
                          <a:pt x="5943421" y="-36865"/>
                          <a:pt x="6205392" y="35212"/>
                          <a:pt x="6420482" y="0"/>
                        </a:cubicBezTo>
                        <a:cubicBezTo>
                          <a:pt x="6635572" y="-35212"/>
                          <a:pt x="6805978" y="3697"/>
                          <a:pt x="6924163" y="0"/>
                        </a:cubicBezTo>
                        <a:cubicBezTo>
                          <a:pt x="7042348" y="-3697"/>
                          <a:pt x="7303248" y="62933"/>
                          <a:pt x="7526264" y="0"/>
                        </a:cubicBezTo>
                        <a:cubicBezTo>
                          <a:pt x="7544040" y="133350"/>
                          <a:pt x="7502193" y="291230"/>
                          <a:pt x="7526264" y="392162"/>
                        </a:cubicBezTo>
                        <a:cubicBezTo>
                          <a:pt x="7550335" y="493094"/>
                          <a:pt x="7509504" y="693355"/>
                          <a:pt x="7526264" y="784323"/>
                        </a:cubicBezTo>
                        <a:cubicBezTo>
                          <a:pt x="7285042" y="824663"/>
                          <a:pt x="7129987" y="709600"/>
                          <a:pt x="6872058" y="784323"/>
                        </a:cubicBezTo>
                        <a:cubicBezTo>
                          <a:pt x="6614129" y="859046"/>
                          <a:pt x="6647094" y="779845"/>
                          <a:pt x="6518903" y="784323"/>
                        </a:cubicBezTo>
                        <a:cubicBezTo>
                          <a:pt x="6390712" y="788801"/>
                          <a:pt x="6160288" y="766827"/>
                          <a:pt x="5864696" y="784323"/>
                        </a:cubicBezTo>
                        <a:cubicBezTo>
                          <a:pt x="5569104" y="801819"/>
                          <a:pt x="5585386" y="740247"/>
                          <a:pt x="5361016" y="784323"/>
                        </a:cubicBezTo>
                        <a:cubicBezTo>
                          <a:pt x="5136646" y="828399"/>
                          <a:pt x="5054638" y="766942"/>
                          <a:pt x="4932598" y="784323"/>
                        </a:cubicBezTo>
                        <a:cubicBezTo>
                          <a:pt x="4810558" y="801704"/>
                          <a:pt x="4428120" y="733118"/>
                          <a:pt x="4203129" y="784323"/>
                        </a:cubicBezTo>
                        <a:cubicBezTo>
                          <a:pt x="3978138" y="835528"/>
                          <a:pt x="3920412" y="748545"/>
                          <a:pt x="3774711" y="784323"/>
                        </a:cubicBezTo>
                        <a:cubicBezTo>
                          <a:pt x="3629010" y="820101"/>
                          <a:pt x="3377096" y="752105"/>
                          <a:pt x="3195767" y="784323"/>
                        </a:cubicBezTo>
                        <a:cubicBezTo>
                          <a:pt x="3014438" y="816541"/>
                          <a:pt x="2975248" y="773130"/>
                          <a:pt x="2842612" y="784323"/>
                        </a:cubicBezTo>
                        <a:cubicBezTo>
                          <a:pt x="2709976" y="795516"/>
                          <a:pt x="2644716" y="771103"/>
                          <a:pt x="2489457" y="784323"/>
                        </a:cubicBezTo>
                        <a:cubicBezTo>
                          <a:pt x="2334199" y="797543"/>
                          <a:pt x="2263154" y="781264"/>
                          <a:pt x="2136301" y="784323"/>
                        </a:cubicBezTo>
                        <a:cubicBezTo>
                          <a:pt x="2009448" y="787382"/>
                          <a:pt x="1859460" y="733917"/>
                          <a:pt x="1707883" y="784323"/>
                        </a:cubicBezTo>
                        <a:cubicBezTo>
                          <a:pt x="1556306" y="834729"/>
                          <a:pt x="1516702" y="755839"/>
                          <a:pt x="1354728" y="784323"/>
                        </a:cubicBezTo>
                        <a:cubicBezTo>
                          <a:pt x="1192755" y="812807"/>
                          <a:pt x="862459" y="770139"/>
                          <a:pt x="625259" y="784323"/>
                        </a:cubicBezTo>
                        <a:cubicBezTo>
                          <a:pt x="388059" y="798507"/>
                          <a:pt x="151480" y="721671"/>
                          <a:pt x="0" y="784323"/>
                        </a:cubicBezTo>
                        <a:cubicBezTo>
                          <a:pt x="-39413" y="604768"/>
                          <a:pt x="44737" y="591874"/>
                          <a:pt x="0" y="407848"/>
                        </a:cubicBezTo>
                        <a:cubicBezTo>
                          <a:pt x="-44737" y="223823"/>
                          <a:pt x="18122" y="992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latin typeface="+mn-lt"/>
                <a:ea typeface="MS PGothic" panose="020B0600070205080204" pitchFamily="34" charset="-128"/>
              </a:rPr>
              <a:t>Enhancement plan to avoid frosting</a:t>
            </a:r>
          </a:p>
        </p:txBody>
      </p:sp>
    </p:spTree>
    <p:extLst>
      <p:ext uri="{BB962C8B-B14F-4D97-AF65-F5344CB8AC3E}">
        <p14:creationId xmlns:p14="http://schemas.microsoft.com/office/powerpoint/2010/main" val="306326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3</a:t>
            </a:fld>
            <a:endParaRPr kumimoji="0" lang="en-US" altLang="ja-JP" sz="1200" dirty="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836" y="494575"/>
            <a:ext cx="9716534" cy="376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  <a:defRPr/>
            </a:pPr>
            <a:r>
              <a:rPr lang="en-US" altLang="ja-JP" sz="2800" i="1" dirty="0">
                <a:latin typeface="+mn-lt"/>
                <a:ea typeface="ヒラギノ丸ゴ Pro W4" charset="0"/>
                <a:cs typeface="ヒラギノ丸ゴ Pro W4" charset="0"/>
              </a:rPr>
              <a:t>Objective of this external review is</a:t>
            </a:r>
          </a:p>
          <a:p>
            <a:pPr marL="752475" lvl="2" indent="0">
              <a:lnSpc>
                <a:spcPct val="15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200" b="1" i="1" dirty="0">
                <a:solidFill>
                  <a:srgbClr val="002060"/>
                </a:solidFill>
                <a:latin typeface="+mn-lt"/>
                <a:ea typeface="ヒラギノ丸ゴ Pro W4" charset="0"/>
                <a:cs typeface="ヒラギノ丸ゴ Pro W4" charset="0"/>
              </a:rPr>
              <a:t>“In order to avoid frosting on the surface of the test mass, this review confirms whether there are any remaining issues with the proposed cooling </a:t>
            </a:r>
            <a:r>
              <a:rPr lang="en-US" altLang="ja-JP" sz="3200" b="1" i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scenario</a:t>
            </a:r>
            <a:r>
              <a:rPr lang="en-US" altLang="ja-JP" sz="3200" b="1" i="1" dirty="0">
                <a:solidFill>
                  <a:srgbClr val="002060"/>
                </a:solidFill>
                <a:latin typeface="+mn-lt"/>
                <a:ea typeface="ヒラギノ丸ゴ Pro W4" charset="0"/>
                <a:cs typeface="ヒラギノ丸ゴ Pro W4" charset="0"/>
              </a:rPr>
              <a:t> for the test mass.”</a:t>
            </a:r>
          </a:p>
        </p:txBody>
      </p:sp>
    </p:spTree>
    <p:extLst>
      <p:ext uri="{BB962C8B-B14F-4D97-AF65-F5344CB8AC3E}">
        <p14:creationId xmlns:p14="http://schemas.microsoft.com/office/powerpoint/2010/main" val="578832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タイトル 1"/>
          <p:cNvSpPr txBox="1">
            <a:spLocks/>
          </p:cNvSpPr>
          <p:nvPr/>
        </p:nvSpPr>
        <p:spPr>
          <a:xfrm>
            <a:off x="135013" y="448884"/>
            <a:ext cx="2475890" cy="1520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en-US" altLang="ja-JP" sz="2000" dirty="0">
                <a:ea typeface="+mj-ea"/>
                <a:cs typeface="Lucida Calligraphy"/>
              </a:rPr>
              <a:t>Plan for </a:t>
            </a:r>
            <a:r>
              <a:rPr lang="en-US" altLang="ja-JP" sz="2000" dirty="0"/>
              <a:t>increasing the number of vacuum pumps to enhance pumping capacity by </a:t>
            </a:r>
            <a:endParaRPr kumimoji="1" lang="en-US" altLang="ja-JP" sz="2000" i="1" dirty="0">
              <a:ea typeface="+mj-ea"/>
              <a:cs typeface="Times New Roman Bold Italic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CC1B2EB-A970-DC41-A041-32D479318E3E}"/>
              </a:ext>
            </a:extLst>
          </p:cNvPr>
          <p:cNvGrpSpPr/>
          <p:nvPr/>
        </p:nvGrpSpPr>
        <p:grpSpPr>
          <a:xfrm>
            <a:off x="1031719" y="289366"/>
            <a:ext cx="8874281" cy="6568633"/>
            <a:chOff x="522433" y="71312"/>
            <a:chExt cx="9030411" cy="671048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D590303-8FEE-EF46-964A-2382F8087B43}"/>
                </a:ext>
              </a:extLst>
            </p:cNvPr>
            <p:cNvSpPr/>
            <p:nvPr/>
          </p:nvSpPr>
          <p:spPr>
            <a:xfrm>
              <a:off x="5736724" y="5488402"/>
              <a:ext cx="2825671" cy="1142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>
              <a:cxnSpLocks/>
              <a:endCxn id="39" idx="0"/>
            </p:cNvCxnSpPr>
            <p:nvPr/>
          </p:nvCxnSpPr>
          <p:spPr>
            <a:xfrm flipH="1">
              <a:off x="4066595" y="343206"/>
              <a:ext cx="0" cy="5884985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3789790" y="6228190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/>
            <p:cNvCxnSpPr>
              <a:stCxn id="52" idx="0"/>
              <a:endCxn id="48" idx="4"/>
            </p:cNvCxnSpPr>
            <p:nvPr/>
          </p:nvCxnSpPr>
          <p:spPr>
            <a:xfrm flipH="1">
              <a:off x="810206" y="2780929"/>
              <a:ext cx="4199" cy="1513543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0800000" flipH="1" flipV="1">
              <a:off x="533400" y="4006148"/>
              <a:ext cx="8500194" cy="1732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3789790" y="643142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3801002" y="2852936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3259219" y="3810063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3860112" y="3810000"/>
              <a:ext cx="409608" cy="409608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2766820" y="379941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2193951" y="3810063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533400" y="3740861"/>
              <a:ext cx="553610" cy="553610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3851994" y="4267201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3850661" y="4736972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3867899" y="5292458"/>
              <a:ext cx="415207" cy="415207"/>
            </a:xfrm>
            <a:prstGeom prst="ellipse">
              <a:avLst/>
            </a:prstGeom>
            <a:solidFill>
              <a:srgbClr val="F9FAB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609601" y="2780929"/>
              <a:ext cx="409607" cy="4096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2983527" y="708126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100547" y="2921350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4831438" y="3730209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4902489" y="3013794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8285590" y="3740861"/>
              <a:ext cx="553610" cy="55361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8355404" y="3013794"/>
              <a:ext cx="415207" cy="415207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813940" y="784115"/>
              <a:ext cx="509263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EYC</a:t>
              </a: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3868317" y="3003044"/>
              <a:ext cx="448907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IYC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324668" y="3900336"/>
              <a:ext cx="509263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EXC</a:t>
              </a:r>
              <a:endParaRPr kumimoji="1" lang="en-US" altLang="ja-JP" sz="1200" dirty="0">
                <a:latin typeface="Arial"/>
                <a:cs typeface="Arial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4879908" y="3075799"/>
              <a:ext cx="440752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IXV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882833" y="3900563"/>
              <a:ext cx="389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BS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144688" y="3886201"/>
              <a:ext cx="535362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PRM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735363" y="3889912"/>
              <a:ext cx="4840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PR3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224809" y="3900563"/>
              <a:ext cx="4840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PR2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3830396" y="5349903"/>
              <a:ext cx="535362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S</a:t>
              </a:r>
              <a:r>
                <a:rPr kumimoji="1" lang="en-US" altLang="ja-JP" sz="1200" dirty="0">
                  <a:latin typeface="Arial"/>
                  <a:cs typeface="Arial"/>
                </a:rPr>
                <a:t>RM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834462" y="4795562"/>
              <a:ext cx="4840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S</a:t>
              </a:r>
              <a:r>
                <a:rPr kumimoji="1" lang="en-US" altLang="ja-JP" sz="1200" dirty="0">
                  <a:latin typeface="Arial"/>
                  <a:cs typeface="Arial"/>
                </a:rPr>
                <a:t>R3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3835795" y="4325792"/>
              <a:ext cx="4840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S</a:t>
              </a:r>
              <a:r>
                <a:rPr kumimoji="1" lang="en-US" altLang="ja-JP" sz="1200" dirty="0">
                  <a:latin typeface="Arial"/>
                  <a:cs typeface="Arial"/>
                </a:rPr>
                <a:t>R2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803632" y="6354116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OMC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522433" y="3899341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MCF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557225" y="2824647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MCE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>
              <a:off x="5044008" y="5155604"/>
              <a:ext cx="3581400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6562721" y="4797153"/>
              <a:ext cx="697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3000 m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F002692-03AC-E541-97D7-EFC8B40668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5329" y="3535700"/>
              <a:ext cx="420539" cy="72000"/>
              <a:chOff x="3352188" y="3523167"/>
              <a:chExt cx="688014" cy="117794"/>
            </a:xfrm>
          </p:grpSpPr>
          <p:sp>
            <p:nvSpPr>
              <p:cNvPr id="72" name="正方形/長方形 71"/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6" name="直線コネクタ 105"/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円/楕円 117"/>
            <p:cNvSpPr>
              <a:spLocks noChangeAspect="1"/>
            </p:cNvSpPr>
            <p:nvPr/>
          </p:nvSpPr>
          <p:spPr>
            <a:xfrm>
              <a:off x="5529727" y="379941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>
              <a:spLocks noChangeAspect="1"/>
            </p:cNvSpPr>
            <p:nvPr/>
          </p:nvSpPr>
          <p:spPr>
            <a:xfrm>
              <a:off x="7655916" y="3799412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5529064" y="3876305"/>
              <a:ext cx="440752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IXA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7617297" y="3886201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/>
                  <a:cs typeface="Arial"/>
                </a:rPr>
                <a:t>EXA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122" name="円/楕円 121"/>
            <p:cNvSpPr>
              <a:spLocks noChangeAspect="1"/>
            </p:cNvSpPr>
            <p:nvPr/>
          </p:nvSpPr>
          <p:spPr>
            <a:xfrm>
              <a:off x="1355322" y="3847002"/>
              <a:ext cx="343205" cy="343205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327848" y="3872777"/>
              <a:ext cx="372242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>
                  <a:latin typeface="Arial"/>
                  <a:cs typeface="Arial"/>
                </a:rPr>
                <a:t>IFI</a:t>
              </a:r>
              <a:endParaRPr kumimoji="1" lang="en-US" altLang="ja-JP" sz="1200" dirty="0">
                <a:latin typeface="Arial"/>
                <a:cs typeface="Arial"/>
              </a:endParaRPr>
            </a:p>
          </p:txBody>
        </p:sp>
        <p:sp>
          <p:nvSpPr>
            <p:cNvPr id="125" name="円/楕円 124"/>
            <p:cNvSpPr>
              <a:spLocks noChangeAspect="1"/>
            </p:cNvSpPr>
            <p:nvPr/>
          </p:nvSpPr>
          <p:spPr>
            <a:xfrm>
              <a:off x="3866427" y="2372509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>
              <a:spLocks noChangeAspect="1"/>
            </p:cNvSpPr>
            <p:nvPr/>
          </p:nvSpPr>
          <p:spPr>
            <a:xfrm>
              <a:off x="3870205" y="1269004"/>
              <a:ext cx="415207" cy="415207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>
              <a:spLocks noChangeAspect="1"/>
            </p:cNvSpPr>
            <p:nvPr/>
          </p:nvSpPr>
          <p:spPr>
            <a:xfrm>
              <a:off x="3906206" y="151607"/>
              <a:ext cx="343205" cy="343205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>
              <a:spLocks noChangeAspect="1"/>
            </p:cNvSpPr>
            <p:nvPr/>
          </p:nvSpPr>
          <p:spPr>
            <a:xfrm>
              <a:off x="9033595" y="3847796"/>
              <a:ext cx="343205" cy="343205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3850660" y="191779"/>
              <a:ext cx="492951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EYT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8956340" y="3885183"/>
              <a:ext cx="596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Arial"/>
                  <a:cs typeface="Arial"/>
                </a:rPr>
                <a:t>EXT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3894325" y="2449445"/>
              <a:ext cx="429139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Arial"/>
                  <a:cs typeface="Arial"/>
                </a:rPr>
                <a:t>IYA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3824402" y="1341991"/>
              <a:ext cx="489492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>
                  <a:latin typeface="Arial"/>
                  <a:cs typeface="Arial"/>
                </a:rPr>
                <a:t>EYA</a:t>
              </a:r>
              <a:endParaRPr kumimoji="1" lang="ja-JP" altLang="en-US" sz="1200">
                <a:latin typeface="Arial"/>
                <a:cs typeface="Arial"/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6500996" y="792553"/>
              <a:ext cx="2947250" cy="108476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900" dirty="0">
                  <a:latin typeface="Arial"/>
                  <a:cs typeface="Arial"/>
                </a:rPr>
                <a:t>MC : Mode Cleaner</a:t>
              </a:r>
            </a:p>
            <a:p>
              <a:r>
                <a:rPr lang="en-US" altLang="ja-JP" sz="900" dirty="0">
                  <a:latin typeface="Arial"/>
                  <a:cs typeface="Arial"/>
                </a:rPr>
                <a:t>BS : Beam Splitter</a:t>
              </a:r>
            </a:p>
            <a:p>
              <a:r>
                <a:rPr lang="en-US" altLang="ja-JP" sz="900" dirty="0">
                  <a:latin typeface="Arial"/>
                  <a:cs typeface="Arial"/>
                </a:rPr>
                <a:t>IXA, EXA, </a:t>
              </a:r>
              <a:r>
                <a:rPr lang="en-US" altLang="ja-JP" sz="900" dirty="0" err="1">
                  <a:latin typeface="Arial"/>
                  <a:cs typeface="Arial"/>
                </a:rPr>
                <a:t>IYA</a:t>
              </a:r>
              <a:r>
                <a:rPr lang="en-US" altLang="ja-JP" sz="900" dirty="0">
                  <a:latin typeface="Arial"/>
                  <a:cs typeface="Arial"/>
                </a:rPr>
                <a:t>, </a:t>
              </a:r>
              <a:r>
                <a:rPr lang="en-US" altLang="ja-JP" sz="900" dirty="0" err="1">
                  <a:latin typeface="Arial"/>
                  <a:cs typeface="Arial"/>
                </a:rPr>
                <a:t>EYA</a:t>
              </a:r>
              <a:r>
                <a:rPr lang="en-US" altLang="ja-JP" sz="900" dirty="0">
                  <a:latin typeface="Arial"/>
                  <a:cs typeface="Arial"/>
                </a:rPr>
                <a:t> : Auxiliary optical baffle </a:t>
              </a:r>
            </a:p>
            <a:p>
              <a:r>
                <a:rPr lang="en-US" altLang="ja-JP" sz="900" dirty="0">
                  <a:latin typeface="Arial"/>
                  <a:cs typeface="Arial"/>
                </a:rPr>
                <a:t>EXT, EYT : Transmitting telescope</a:t>
              </a:r>
            </a:p>
            <a:p>
              <a:r>
                <a:rPr lang="en-US" altLang="ja-JP" sz="900" dirty="0">
                  <a:latin typeface="Arial"/>
                  <a:cs typeface="Arial"/>
                </a:rPr>
                <a:t>IXC, EXC, IYC, EYC : Cryogenic Mirror</a:t>
              </a:r>
            </a:p>
            <a:p>
              <a:r>
                <a:rPr lang="en-US" altLang="ja-JP" sz="900" dirty="0">
                  <a:latin typeface="Arial"/>
                  <a:cs typeface="Arial"/>
                </a:rPr>
                <a:t>IXV, </a:t>
              </a:r>
              <a:r>
                <a:rPr lang="en-US" altLang="ja-JP" sz="900" dirty="0" err="1">
                  <a:latin typeface="Arial"/>
                  <a:cs typeface="Arial"/>
                </a:rPr>
                <a:t>EXV</a:t>
              </a:r>
              <a:r>
                <a:rPr lang="en-US" altLang="ja-JP" sz="900" dirty="0">
                  <a:latin typeface="Arial"/>
                  <a:cs typeface="Arial"/>
                </a:rPr>
                <a:t>, </a:t>
              </a:r>
              <a:r>
                <a:rPr lang="en-US" altLang="ja-JP" sz="900" dirty="0" err="1">
                  <a:latin typeface="Arial"/>
                  <a:cs typeface="Arial"/>
                </a:rPr>
                <a:t>IYV</a:t>
              </a:r>
              <a:r>
                <a:rPr lang="en-US" altLang="ja-JP" sz="900" dirty="0">
                  <a:latin typeface="Arial"/>
                  <a:cs typeface="Arial"/>
                </a:rPr>
                <a:t>, </a:t>
              </a:r>
              <a:r>
                <a:rPr lang="en-US" altLang="ja-JP" sz="900" dirty="0" err="1">
                  <a:latin typeface="Arial"/>
                  <a:cs typeface="Arial"/>
                </a:rPr>
                <a:t>EYV</a:t>
              </a:r>
              <a:r>
                <a:rPr lang="en-US" altLang="ja-JP" sz="900" dirty="0">
                  <a:latin typeface="Arial"/>
                  <a:cs typeface="Arial"/>
                </a:rPr>
                <a:t> : Vibration Isolation (2</a:t>
              </a:r>
              <a:r>
                <a:rPr lang="en-US" altLang="ja-JP" sz="900" baseline="30000" dirty="0">
                  <a:latin typeface="Arial"/>
                  <a:cs typeface="Arial"/>
                </a:rPr>
                <a:t>nd</a:t>
              </a:r>
              <a:r>
                <a:rPr lang="en-US" altLang="ja-JP" sz="900" dirty="0">
                  <a:latin typeface="Arial"/>
                  <a:cs typeface="Arial"/>
                </a:rPr>
                <a:t> story)</a:t>
              </a:r>
            </a:p>
            <a:p>
              <a:r>
                <a:rPr lang="en-US" altLang="ja-JP" sz="900" dirty="0" err="1">
                  <a:latin typeface="Arial"/>
                  <a:cs typeface="Arial"/>
                </a:rPr>
                <a:t>GV</a:t>
              </a:r>
              <a:r>
                <a:rPr lang="en-US" altLang="ja-JP" sz="900" dirty="0">
                  <a:latin typeface="Arial"/>
                  <a:cs typeface="Arial"/>
                </a:rPr>
                <a:t>: Gate valve</a:t>
              </a:r>
            </a:p>
          </p:txBody>
        </p:sp>
        <p:sp>
          <p:nvSpPr>
            <p:cNvPr id="155" name="円/楕円 154"/>
            <p:cNvSpPr>
              <a:spLocks noChangeAspect="1"/>
            </p:cNvSpPr>
            <p:nvPr/>
          </p:nvSpPr>
          <p:spPr>
            <a:xfrm>
              <a:off x="1812522" y="3847002"/>
              <a:ext cx="343205" cy="343205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1739547" y="3876304"/>
              <a:ext cx="492951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>
                  <a:latin typeface="Arial"/>
                  <a:cs typeface="Arial"/>
                </a:rPr>
                <a:t>I</a:t>
              </a:r>
              <a:r>
                <a:rPr kumimoji="1" lang="en-US" altLang="ja-JP" sz="1200">
                  <a:latin typeface="Arial"/>
                  <a:cs typeface="Arial"/>
                </a:rPr>
                <a:t>MM</a:t>
              </a:r>
            </a:p>
          </p:txBody>
        </p:sp>
        <p:sp>
          <p:nvSpPr>
            <p:cNvPr id="160" name="円/楕円 159"/>
            <p:cNvSpPr>
              <a:spLocks noChangeAspect="1"/>
            </p:cNvSpPr>
            <p:nvPr/>
          </p:nvSpPr>
          <p:spPr>
            <a:xfrm>
              <a:off x="3886201" y="5828996"/>
              <a:ext cx="343205" cy="343205"/>
            </a:xfrm>
            <a:prstGeom prst="ellipse">
              <a:avLst/>
            </a:prstGeom>
            <a:solidFill>
              <a:srgbClr val="F6BB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3700687" y="5857512"/>
              <a:ext cx="667489" cy="2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>
                  <a:latin typeface="Arial"/>
                  <a:cs typeface="Arial"/>
                </a:rPr>
                <a:t>OMMT</a:t>
              </a: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2505" y="267207"/>
              <a:ext cx="569387" cy="24622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/>
                <a:t>茂住側</a:t>
              </a: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8642787" y="5086611"/>
              <a:ext cx="697627" cy="24622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000"/>
                <a:t>佐古西側</a:t>
              </a:r>
              <a:endParaRPr kumimoji="1" lang="ja-JP" altLang="en-US" sz="1000"/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4614483" y="6157784"/>
              <a:ext cx="569387" cy="24622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/>
                <a:t>跡津側</a:t>
              </a: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5817505" y="4179068"/>
              <a:ext cx="615291" cy="251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>
                  <a:latin typeface="Arial"/>
                  <a:cs typeface="Arial"/>
                </a:rPr>
                <a:t>GVitmx</a:t>
              </a:r>
              <a:endParaRPr kumimoji="1" lang="ja-JP" altLang="en-US" sz="1000">
                <a:latin typeface="Arial"/>
                <a:cs typeface="Arial"/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7100024" y="4182266"/>
              <a:ext cx="657702" cy="251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Arial"/>
                  <a:cs typeface="Arial"/>
                </a:rPr>
                <a:t>GVetmx</a:t>
              </a:r>
              <a:endParaRPr lang="ja-JP" altLang="en-US" sz="1000">
                <a:latin typeface="Arial"/>
                <a:cs typeface="Arial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4198969" y="2199238"/>
              <a:ext cx="615291" cy="251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Arial"/>
                  <a:cs typeface="Arial"/>
                </a:rPr>
                <a:t>GVitmy</a:t>
              </a:r>
              <a:endParaRPr lang="ja-JP" altLang="en-US" sz="1000">
                <a:latin typeface="Arial"/>
                <a:cs typeface="Arial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4196204" y="1683694"/>
              <a:ext cx="657702" cy="251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Arial"/>
                  <a:cs typeface="Arial"/>
                </a:rPr>
                <a:t>GVetmy</a:t>
              </a:r>
              <a:endParaRPr lang="ja-JP" altLang="en-US" sz="1000">
                <a:latin typeface="Arial"/>
                <a:cs typeface="Arial"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940872" y="4239745"/>
              <a:ext cx="550043" cy="251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Arial"/>
                  <a:cs typeface="Arial"/>
                </a:rPr>
                <a:t>GVmc</a:t>
              </a:r>
              <a:endParaRPr lang="ja-JP" altLang="en-US" sz="1000">
                <a:latin typeface="Arial"/>
                <a:cs typeface="Arial"/>
              </a:endParaRP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4368249" y="3596448"/>
              <a:ext cx="577773" cy="251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Arial"/>
                  <a:cs typeface="Arial"/>
                </a:rPr>
                <a:t>GVbsx</a:t>
              </a:r>
              <a:endParaRPr lang="ja-JP" altLang="en-US" sz="1000">
                <a:latin typeface="Arial"/>
                <a:cs typeface="Arial"/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3390844" y="3349555"/>
              <a:ext cx="577773" cy="251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Arial"/>
                  <a:cs typeface="Arial"/>
                </a:rPr>
                <a:t>GVbsy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A7ADEB85-6B16-3341-8B1E-4EC434791E3A}"/>
                </a:ext>
              </a:extLst>
            </p:cNvPr>
            <p:cNvSpPr/>
            <p:nvPr/>
          </p:nvSpPr>
          <p:spPr>
            <a:xfrm>
              <a:off x="2958957" y="784114"/>
              <a:ext cx="501107" cy="282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Arial"/>
                  <a:cs typeface="Arial"/>
                </a:rPr>
                <a:t>EYV</a:t>
              </a:r>
            </a:p>
          </p:txBody>
        </p: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3501BD5A-B94E-DB4F-B319-20666C594244}"/>
                </a:ext>
              </a:extLst>
            </p:cNvPr>
            <p:cNvCxnSpPr>
              <a:cxnSpLocks/>
              <a:stCxn id="64" idx="6"/>
              <a:endCxn id="42" idx="2"/>
            </p:cNvCxnSpPr>
            <p:nvPr/>
          </p:nvCxnSpPr>
          <p:spPr>
            <a:xfrm>
              <a:off x="3398734" y="915729"/>
              <a:ext cx="391057" cy="42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F3DA721F-A9A0-A041-91DA-EC1348DFB393}"/>
                </a:ext>
              </a:extLst>
            </p:cNvPr>
            <p:cNvCxnSpPr>
              <a:cxnSpLocks/>
              <a:stCxn id="65" idx="6"/>
              <a:endCxn id="43" idx="2"/>
            </p:cNvCxnSpPr>
            <p:nvPr/>
          </p:nvCxnSpPr>
          <p:spPr>
            <a:xfrm>
              <a:off x="3515754" y="3128953"/>
              <a:ext cx="285249" cy="78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F6C5BAD-B6E2-6644-8106-DF04985DF638}"/>
                </a:ext>
              </a:extLst>
            </p:cNvPr>
            <p:cNvSpPr/>
            <p:nvPr/>
          </p:nvSpPr>
          <p:spPr>
            <a:xfrm>
              <a:off x="3076983" y="2996953"/>
              <a:ext cx="440752" cy="282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>
                  <a:latin typeface="Arial"/>
                  <a:cs typeface="Arial"/>
                </a:rPr>
                <a:t>IYV</a:t>
              </a:r>
              <a:endParaRPr lang="ja-JP" altLang="en-US" sz="1200">
                <a:latin typeface="Arial"/>
                <a:cs typeface="Arial"/>
              </a:endParaRPr>
            </a:p>
          </p:txBody>
        </p: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D49190CB-E0EA-B24A-8B3D-289D49C4569A}"/>
                </a:ext>
              </a:extLst>
            </p:cNvPr>
            <p:cNvCxnSpPr>
              <a:cxnSpLocks/>
              <a:stCxn id="66" idx="0"/>
              <a:endCxn id="67" idx="4"/>
            </p:cNvCxnSpPr>
            <p:nvPr/>
          </p:nvCxnSpPr>
          <p:spPr>
            <a:xfrm flipV="1">
              <a:off x="5108244" y="3429001"/>
              <a:ext cx="1849" cy="301209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06E0207D-D0BC-D649-B000-105BCA734A33}"/>
                </a:ext>
              </a:extLst>
            </p:cNvPr>
            <p:cNvCxnSpPr>
              <a:cxnSpLocks/>
              <a:stCxn id="68" idx="0"/>
              <a:endCxn id="69" idx="4"/>
            </p:cNvCxnSpPr>
            <p:nvPr/>
          </p:nvCxnSpPr>
          <p:spPr>
            <a:xfrm flipV="1">
              <a:off x="8562395" y="3429001"/>
              <a:ext cx="612" cy="311861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1BA7DCE-3CE4-AA4A-AE3A-6A2017A55753}"/>
                </a:ext>
              </a:extLst>
            </p:cNvPr>
            <p:cNvSpPr/>
            <p:nvPr/>
          </p:nvSpPr>
          <p:spPr>
            <a:xfrm>
              <a:off x="8316174" y="3082351"/>
              <a:ext cx="501107" cy="282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Arial"/>
                  <a:cs typeface="Arial"/>
                </a:rPr>
                <a:t>EXV</a:t>
              </a:r>
              <a:endParaRPr lang="ja-JP" altLang="en-US" sz="1200">
                <a:latin typeface="Arial"/>
                <a:cs typeface="Arial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470F98B-C18B-6740-9534-C827E991F8F9}"/>
                </a:ext>
              </a:extLst>
            </p:cNvPr>
            <p:cNvSpPr/>
            <p:nvPr/>
          </p:nvSpPr>
          <p:spPr>
            <a:xfrm>
              <a:off x="4891447" y="3867649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Arial"/>
                  <a:cs typeface="Arial"/>
                </a:rPr>
                <a:t>IXC</a:t>
              </a:r>
            </a:p>
          </p:txBody>
        </p:sp>
        <p:grpSp>
          <p:nvGrpSpPr>
            <p:cNvPr id="201" name="グループ化 200">
              <a:extLst>
                <a:ext uri="{FF2B5EF4-FFF2-40B4-BE49-F238E27FC236}">
                  <a16:creationId xmlns:a16="http://schemas.microsoft.com/office/drawing/2014/main" id="{3D3FEBF0-C640-1B45-BD6C-5F08417C44A3}"/>
                </a:ext>
              </a:extLst>
            </p:cNvPr>
            <p:cNvGrpSpPr/>
            <p:nvPr/>
          </p:nvGrpSpPr>
          <p:grpSpPr>
            <a:xfrm>
              <a:off x="9066673" y="4199568"/>
              <a:ext cx="288997" cy="303758"/>
              <a:chOff x="1497726" y="2508624"/>
              <a:chExt cx="288997" cy="303758"/>
            </a:xfrm>
          </p:grpSpPr>
          <p:grpSp>
            <p:nvGrpSpPr>
              <p:cNvPr id="203" name="グループ化 202">
                <a:extLst>
                  <a:ext uri="{FF2B5EF4-FFF2-40B4-BE49-F238E27FC236}">
                    <a16:creationId xmlns:a16="http://schemas.microsoft.com/office/drawing/2014/main" id="{E774D715-BFF8-ED49-A10A-476179335F45}"/>
                  </a:ext>
                </a:extLst>
              </p:cNvPr>
              <p:cNvGrpSpPr/>
              <p:nvPr/>
            </p:nvGrpSpPr>
            <p:grpSpPr>
              <a:xfrm>
                <a:off x="1497726" y="2508624"/>
                <a:ext cx="138395" cy="303758"/>
                <a:chOff x="1362808" y="1538044"/>
                <a:chExt cx="138395" cy="303758"/>
              </a:xfrm>
            </p:grpSpPr>
            <p:cxnSp>
              <p:nvCxnSpPr>
                <p:cNvPr id="205" name="直線矢印コネクタ 204">
                  <a:extLst>
                    <a:ext uri="{FF2B5EF4-FFF2-40B4-BE49-F238E27FC236}">
                      <a16:creationId xmlns:a16="http://schemas.microsoft.com/office/drawing/2014/main" id="{E7912850-4055-954A-B660-D70F67A5EF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0718" y="1538044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正方形/長方形 205">
                  <a:extLst>
                    <a:ext uri="{FF2B5EF4-FFF2-40B4-BE49-F238E27FC236}">
                      <a16:creationId xmlns:a16="http://schemas.microsoft.com/office/drawing/2014/main" id="{5A608593-01F1-3847-B273-824833320182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04" name="正方形/長方形 203">
                <a:extLst>
                  <a:ext uri="{FF2B5EF4-FFF2-40B4-BE49-F238E27FC236}">
                    <a16:creationId xmlns:a16="http://schemas.microsoft.com/office/drawing/2014/main" id="{2A610F72-DAE5-B043-ADE6-F7C71D3CE59F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50A43A35-FE65-064D-99C5-06C699A169AA}"/>
                </a:ext>
              </a:extLst>
            </p:cNvPr>
            <p:cNvGrpSpPr/>
            <p:nvPr/>
          </p:nvGrpSpPr>
          <p:grpSpPr>
            <a:xfrm rot="5400000">
              <a:off x="2578300" y="672726"/>
              <a:ext cx="301456" cy="494900"/>
              <a:chOff x="1489107" y="2316728"/>
              <a:chExt cx="301456" cy="494900"/>
            </a:xfrm>
          </p:grpSpPr>
          <p:grpSp>
            <p:nvGrpSpPr>
              <p:cNvPr id="210" name="グループ化 209">
                <a:extLst>
                  <a:ext uri="{FF2B5EF4-FFF2-40B4-BE49-F238E27FC236}">
                    <a16:creationId xmlns:a16="http://schemas.microsoft.com/office/drawing/2014/main" id="{46A807DD-2D50-844C-94D9-E3718FB286D3}"/>
                  </a:ext>
                </a:extLst>
              </p:cNvPr>
              <p:cNvGrpSpPr/>
              <p:nvPr/>
            </p:nvGrpSpPr>
            <p:grpSpPr>
              <a:xfrm>
                <a:off x="1489107" y="2316728"/>
                <a:ext cx="147015" cy="494783"/>
                <a:chOff x="1354189" y="1346148"/>
                <a:chExt cx="147015" cy="494783"/>
              </a:xfrm>
            </p:grpSpPr>
            <p:cxnSp>
              <p:nvCxnSpPr>
                <p:cNvPr id="212" name="直線矢印コネクタ 211">
                  <a:extLst>
                    <a:ext uri="{FF2B5EF4-FFF2-40B4-BE49-F238E27FC236}">
                      <a16:creationId xmlns:a16="http://schemas.microsoft.com/office/drawing/2014/main" id="{93E38C7F-1B3D-AB44-B82E-F53ED629F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19855" y="1527497"/>
                  <a:ext cx="362698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正方形/長方形 212">
                  <a:extLst>
                    <a:ext uri="{FF2B5EF4-FFF2-40B4-BE49-F238E27FC236}">
                      <a16:creationId xmlns:a16="http://schemas.microsoft.com/office/drawing/2014/main" id="{C13E3F1A-CBB5-DC4B-9559-A3DB059B35D3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1" name="正方形/長方形 210">
                <a:extLst>
                  <a:ext uri="{FF2B5EF4-FFF2-40B4-BE49-F238E27FC236}">
                    <a16:creationId xmlns:a16="http://schemas.microsoft.com/office/drawing/2014/main" id="{FB91C754-B117-8646-9025-DEADB70B03DD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9" name="グループ化 218">
              <a:extLst>
                <a:ext uri="{FF2B5EF4-FFF2-40B4-BE49-F238E27FC236}">
                  <a16:creationId xmlns:a16="http://schemas.microsoft.com/office/drawing/2014/main" id="{1DBC0987-D868-AA45-94C4-AFC4329D25B4}"/>
                </a:ext>
              </a:extLst>
            </p:cNvPr>
            <p:cNvGrpSpPr/>
            <p:nvPr/>
          </p:nvGrpSpPr>
          <p:grpSpPr>
            <a:xfrm rot="10800000">
              <a:off x="4945746" y="2707872"/>
              <a:ext cx="301456" cy="303004"/>
              <a:chOff x="1489107" y="2508624"/>
              <a:chExt cx="301456" cy="303004"/>
            </a:xfrm>
          </p:grpSpPr>
          <p:grpSp>
            <p:nvGrpSpPr>
              <p:cNvPr id="220" name="グループ化 219">
                <a:extLst>
                  <a:ext uri="{FF2B5EF4-FFF2-40B4-BE49-F238E27FC236}">
                    <a16:creationId xmlns:a16="http://schemas.microsoft.com/office/drawing/2014/main" id="{2AA0EDFF-5835-3448-91D7-0A7CFE21A375}"/>
                  </a:ext>
                </a:extLst>
              </p:cNvPr>
              <p:cNvGrpSpPr/>
              <p:nvPr/>
            </p:nvGrpSpPr>
            <p:grpSpPr>
              <a:xfrm>
                <a:off x="1489107" y="2508624"/>
                <a:ext cx="147014" cy="302887"/>
                <a:chOff x="1354189" y="1538044"/>
                <a:chExt cx="147014" cy="302887"/>
              </a:xfrm>
            </p:grpSpPr>
            <p:cxnSp>
              <p:nvCxnSpPr>
                <p:cNvPr id="222" name="直線矢印コネクタ 221">
                  <a:extLst>
                    <a:ext uri="{FF2B5EF4-FFF2-40B4-BE49-F238E27FC236}">
                      <a16:creationId xmlns:a16="http://schemas.microsoft.com/office/drawing/2014/main" id="{4190DF44-44A5-6843-8756-5A9E4B200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0718" y="1538044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正方形/長方形 222">
                  <a:extLst>
                    <a:ext uri="{FF2B5EF4-FFF2-40B4-BE49-F238E27FC236}">
                      <a16:creationId xmlns:a16="http://schemas.microsoft.com/office/drawing/2014/main" id="{A43D7631-DDAD-304F-B607-F883A3DF0DB7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1" name="正方形/長方形 220">
                <a:extLst>
                  <a:ext uri="{FF2B5EF4-FFF2-40B4-BE49-F238E27FC236}">
                    <a16:creationId xmlns:a16="http://schemas.microsoft.com/office/drawing/2014/main" id="{F0D32499-CCEC-4F4C-979F-852E5B14A883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4" name="グループ化 223">
              <a:extLst>
                <a:ext uri="{FF2B5EF4-FFF2-40B4-BE49-F238E27FC236}">
                  <a16:creationId xmlns:a16="http://schemas.microsoft.com/office/drawing/2014/main" id="{61D0CC40-8712-A949-BB40-B1615BC94428}"/>
                </a:ext>
              </a:extLst>
            </p:cNvPr>
            <p:cNvGrpSpPr/>
            <p:nvPr/>
          </p:nvGrpSpPr>
          <p:grpSpPr>
            <a:xfrm rot="10800000">
              <a:off x="8411666" y="2393826"/>
              <a:ext cx="301456" cy="613057"/>
              <a:chOff x="1489107" y="2198571"/>
              <a:chExt cx="301456" cy="613057"/>
            </a:xfrm>
          </p:grpSpPr>
          <p:grpSp>
            <p:nvGrpSpPr>
              <p:cNvPr id="225" name="グループ化 224">
                <a:extLst>
                  <a:ext uri="{FF2B5EF4-FFF2-40B4-BE49-F238E27FC236}">
                    <a16:creationId xmlns:a16="http://schemas.microsoft.com/office/drawing/2014/main" id="{81FFCE86-D40C-A143-B121-E216F00C130A}"/>
                  </a:ext>
                </a:extLst>
              </p:cNvPr>
              <p:cNvGrpSpPr/>
              <p:nvPr/>
            </p:nvGrpSpPr>
            <p:grpSpPr>
              <a:xfrm>
                <a:off x="1489107" y="2198571"/>
                <a:ext cx="147014" cy="612940"/>
                <a:chOff x="1354189" y="1227991"/>
                <a:chExt cx="147014" cy="612940"/>
              </a:xfrm>
            </p:grpSpPr>
            <p:cxnSp>
              <p:nvCxnSpPr>
                <p:cNvPr id="227" name="直線矢印コネクタ 226">
                  <a:extLst>
                    <a:ext uri="{FF2B5EF4-FFF2-40B4-BE49-F238E27FC236}">
                      <a16:creationId xmlns:a16="http://schemas.microsoft.com/office/drawing/2014/main" id="{1522C8BE-AA3F-2C4A-AAA2-B162206D78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2" y="1227991"/>
                  <a:ext cx="1" cy="480855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正方形/長方形 227">
                  <a:extLst>
                    <a:ext uri="{FF2B5EF4-FFF2-40B4-BE49-F238E27FC236}">
                      <a16:creationId xmlns:a16="http://schemas.microsoft.com/office/drawing/2014/main" id="{2933CD9D-2E83-3443-86A4-A4290434CE10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6" name="正方形/長方形 225">
                <a:extLst>
                  <a:ext uri="{FF2B5EF4-FFF2-40B4-BE49-F238E27FC236}">
                    <a16:creationId xmlns:a16="http://schemas.microsoft.com/office/drawing/2014/main" id="{D310B1DF-A6A8-7E4E-BE3C-FB18216CBB7C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4" name="グループ化 233">
              <a:extLst>
                <a:ext uri="{FF2B5EF4-FFF2-40B4-BE49-F238E27FC236}">
                  <a16:creationId xmlns:a16="http://schemas.microsoft.com/office/drawing/2014/main" id="{973A551C-07D4-7F45-8A74-B04CF989249E}"/>
                </a:ext>
              </a:extLst>
            </p:cNvPr>
            <p:cNvGrpSpPr/>
            <p:nvPr/>
          </p:nvGrpSpPr>
          <p:grpSpPr>
            <a:xfrm rot="5400000">
              <a:off x="3617041" y="192338"/>
              <a:ext cx="288997" cy="303758"/>
              <a:chOff x="1497726" y="2508624"/>
              <a:chExt cx="288997" cy="303758"/>
            </a:xfrm>
          </p:grpSpPr>
          <p:grpSp>
            <p:nvGrpSpPr>
              <p:cNvPr id="235" name="グループ化 234">
                <a:extLst>
                  <a:ext uri="{FF2B5EF4-FFF2-40B4-BE49-F238E27FC236}">
                    <a16:creationId xmlns:a16="http://schemas.microsoft.com/office/drawing/2014/main" id="{EEC32DEB-D661-0A49-BDD0-74D5E0A699B1}"/>
                  </a:ext>
                </a:extLst>
              </p:cNvPr>
              <p:cNvGrpSpPr/>
              <p:nvPr/>
            </p:nvGrpSpPr>
            <p:grpSpPr>
              <a:xfrm>
                <a:off x="1497726" y="2508624"/>
                <a:ext cx="138395" cy="303758"/>
                <a:chOff x="1362808" y="1538044"/>
                <a:chExt cx="138395" cy="303758"/>
              </a:xfrm>
            </p:grpSpPr>
            <p:cxnSp>
              <p:nvCxnSpPr>
                <p:cNvPr id="237" name="直線矢印コネクタ 236">
                  <a:extLst>
                    <a:ext uri="{FF2B5EF4-FFF2-40B4-BE49-F238E27FC236}">
                      <a16:creationId xmlns:a16="http://schemas.microsoft.com/office/drawing/2014/main" id="{99CB5886-B7F3-4C43-8972-3A8687923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0718" y="1538044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正方形/長方形 237">
                  <a:extLst>
                    <a:ext uri="{FF2B5EF4-FFF2-40B4-BE49-F238E27FC236}">
                      <a16:creationId xmlns:a16="http://schemas.microsoft.com/office/drawing/2014/main" id="{57DD1C5D-A641-C14F-B476-083B7377F3FC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" name="正方形/長方形 235">
                <a:extLst>
                  <a:ext uri="{FF2B5EF4-FFF2-40B4-BE49-F238E27FC236}">
                    <a16:creationId xmlns:a16="http://schemas.microsoft.com/office/drawing/2014/main" id="{7B24BD01-4785-6D48-ACBD-D6521661C13C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7EA096D8-793C-F346-B47C-CD83043E54C7}"/>
                </a:ext>
              </a:extLst>
            </p:cNvPr>
            <p:cNvGrpSpPr/>
            <p:nvPr/>
          </p:nvGrpSpPr>
          <p:grpSpPr>
            <a:xfrm>
              <a:off x="3080793" y="4024700"/>
              <a:ext cx="288997" cy="487531"/>
              <a:chOff x="1497726" y="2324851"/>
              <a:chExt cx="288997" cy="487531"/>
            </a:xfrm>
          </p:grpSpPr>
          <p:grpSp>
            <p:nvGrpSpPr>
              <p:cNvPr id="248" name="グループ化 247">
                <a:extLst>
                  <a:ext uri="{FF2B5EF4-FFF2-40B4-BE49-F238E27FC236}">
                    <a16:creationId xmlns:a16="http://schemas.microsoft.com/office/drawing/2014/main" id="{5578DF79-9A99-4A43-8087-64B56D3F6AC7}"/>
                  </a:ext>
                </a:extLst>
              </p:cNvPr>
              <p:cNvGrpSpPr/>
              <p:nvPr/>
            </p:nvGrpSpPr>
            <p:grpSpPr>
              <a:xfrm>
                <a:off x="1497726" y="2324851"/>
                <a:ext cx="138395" cy="487531"/>
                <a:chOff x="1362808" y="1354271"/>
                <a:chExt cx="138395" cy="487531"/>
              </a:xfrm>
            </p:grpSpPr>
            <p:cxnSp>
              <p:nvCxnSpPr>
                <p:cNvPr id="250" name="直線矢印コネクタ 249">
                  <a:extLst>
                    <a:ext uri="{FF2B5EF4-FFF2-40B4-BE49-F238E27FC236}">
                      <a16:creationId xmlns:a16="http://schemas.microsoft.com/office/drawing/2014/main" id="{7CA8CDF5-861F-3347-98EA-F0AA01D91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54271"/>
                  <a:ext cx="0" cy="35457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正方形/長方形 250">
                  <a:extLst>
                    <a:ext uri="{FF2B5EF4-FFF2-40B4-BE49-F238E27FC236}">
                      <a16:creationId xmlns:a16="http://schemas.microsoft.com/office/drawing/2014/main" id="{7222C79C-C5AD-B247-A567-280A339B67CB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9" name="正方形/長方形 248">
                <a:extLst>
                  <a:ext uri="{FF2B5EF4-FFF2-40B4-BE49-F238E27FC236}">
                    <a16:creationId xmlns:a16="http://schemas.microsoft.com/office/drawing/2014/main" id="{936F4FC6-3E8C-9547-9C84-0DE5766A34A0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7C4DCE70-D352-9F49-A801-43A581AD590E}"/>
                </a:ext>
              </a:extLst>
            </p:cNvPr>
            <p:cNvGrpSpPr/>
            <p:nvPr/>
          </p:nvGrpSpPr>
          <p:grpSpPr>
            <a:xfrm rot="16200000">
              <a:off x="897863" y="3196674"/>
              <a:ext cx="288997" cy="465619"/>
              <a:chOff x="1497726" y="2346763"/>
              <a:chExt cx="288997" cy="465619"/>
            </a:xfrm>
          </p:grpSpPr>
          <p:grpSp>
            <p:nvGrpSpPr>
              <p:cNvPr id="260" name="グループ化 259">
                <a:extLst>
                  <a:ext uri="{FF2B5EF4-FFF2-40B4-BE49-F238E27FC236}">
                    <a16:creationId xmlns:a16="http://schemas.microsoft.com/office/drawing/2014/main" id="{72E7B31E-9ADC-CA40-BD86-38D07848C742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262" name="直線矢印コネクタ 261">
                  <a:extLst>
                    <a:ext uri="{FF2B5EF4-FFF2-40B4-BE49-F238E27FC236}">
                      <a16:creationId xmlns:a16="http://schemas.microsoft.com/office/drawing/2014/main" id="{AF2574BD-1836-934B-93FA-80F9314DE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正方形/長方形 262">
                  <a:extLst>
                    <a:ext uri="{FF2B5EF4-FFF2-40B4-BE49-F238E27FC236}">
                      <a16:creationId xmlns:a16="http://schemas.microsoft.com/office/drawing/2014/main" id="{4C78B229-6F0D-CB40-ACC6-6820D8ACAC4A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1" name="正方形/長方形 260">
                <a:extLst>
                  <a:ext uri="{FF2B5EF4-FFF2-40B4-BE49-F238E27FC236}">
                    <a16:creationId xmlns:a16="http://schemas.microsoft.com/office/drawing/2014/main" id="{A384CA63-6D53-BC47-9E5C-29CE183B0C92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9" name="グループ化 268">
              <a:extLst>
                <a:ext uri="{FF2B5EF4-FFF2-40B4-BE49-F238E27FC236}">
                  <a16:creationId xmlns:a16="http://schemas.microsoft.com/office/drawing/2014/main" id="{935A2E29-CAD1-914C-BB14-B091F7124E9F}"/>
                </a:ext>
              </a:extLst>
            </p:cNvPr>
            <p:cNvGrpSpPr/>
            <p:nvPr/>
          </p:nvGrpSpPr>
          <p:grpSpPr>
            <a:xfrm>
              <a:off x="4266142" y="4036787"/>
              <a:ext cx="288997" cy="757183"/>
              <a:chOff x="1492239" y="2039588"/>
              <a:chExt cx="288997" cy="757183"/>
            </a:xfrm>
          </p:grpSpPr>
          <p:grpSp>
            <p:nvGrpSpPr>
              <p:cNvPr id="270" name="グループ化 269">
                <a:extLst>
                  <a:ext uri="{FF2B5EF4-FFF2-40B4-BE49-F238E27FC236}">
                    <a16:creationId xmlns:a16="http://schemas.microsoft.com/office/drawing/2014/main" id="{AABA2683-2671-F446-A2BF-E38A8D04B516}"/>
                  </a:ext>
                </a:extLst>
              </p:cNvPr>
              <p:cNvGrpSpPr/>
              <p:nvPr/>
            </p:nvGrpSpPr>
            <p:grpSpPr>
              <a:xfrm>
                <a:off x="1492239" y="2039588"/>
                <a:ext cx="242562" cy="757183"/>
                <a:chOff x="1357321" y="1069008"/>
                <a:chExt cx="242562" cy="757183"/>
              </a:xfrm>
            </p:grpSpPr>
            <p:cxnSp>
              <p:nvCxnSpPr>
                <p:cNvPr id="272" name="直線矢印コネクタ 271">
                  <a:extLst>
                    <a:ext uri="{FF2B5EF4-FFF2-40B4-BE49-F238E27FC236}">
                      <a16:creationId xmlns:a16="http://schemas.microsoft.com/office/drawing/2014/main" id="{43CE29AE-5326-CD46-82EA-0BC4195D77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4567">
                  <a:off x="1402523" y="1069008"/>
                  <a:ext cx="197360" cy="604677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正方形/長方形 272">
                  <a:extLst>
                    <a:ext uri="{FF2B5EF4-FFF2-40B4-BE49-F238E27FC236}">
                      <a16:creationId xmlns:a16="http://schemas.microsoft.com/office/drawing/2014/main" id="{6082A340-0A83-3F44-821D-5C54AAC23E09}"/>
                    </a:ext>
                  </a:extLst>
                </p:cNvPr>
                <p:cNvSpPr/>
                <p:nvPr/>
              </p:nvSpPr>
              <p:spPr>
                <a:xfrm>
                  <a:off x="1357321" y="168779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1" name="正方形/長方形 270">
                <a:extLst>
                  <a:ext uri="{FF2B5EF4-FFF2-40B4-BE49-F238E27FC236}">
                    <a16:creationId xmlns:a16="http://schemas.microsoft.com/office/drawing/2014/main" id="{9F53C4A4-4343-1F4D-8EE5-792A74D064ED}"/>
                  </a:ext>
                </a:extLst>
              </p:cNvPr>
              <p:cNvSpPr/>
              <p:nvPr/>
            </p:nvSpPr>
            <p:spPr>
              <a:xfrm>
                <a:off x="1642841" y="2658375"/>
                <a:ext cx="138395" cy="138395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4" name="グループ化 273">
              <a:extLst>
                <a:ext uri="{FF2B5EF4-FFF2-40B4-BE49-F238E27FC236}">
                  <a16:creationId xmlns:a16="http://schemas.microsoft.com/office/drawing/2014/main" id="{9498322A-D1DF-DF43-961F-16B73FAC5476}"/>
                </a:ext>
              </a:extLst>
            </p:cNvPr>
            <p:cNvGrpSpPr/>
            <p:nvPr/>
          </p:nvGrpSpPr>
          <p:grpSpPr>
            <a:xfrm rot="5400000">
              <a:off x="3680782" y="4483876"/>
              <a:ext cx="288997" cy="465619"/>
              <a:chOff x="1497726" y="2346763"/>
              <a:chExt cx="288997" cy="465619"/>
            </a:xfrm>
          </p:grpSpPr>
          <p:grpSp>
            <p:nvGrpSpPr>
              <p:cNvPr id="275" name="グループ化 274">
                <a:extLst>
                  <a:ext uri="{FF2B5EF4-FFF2-40B4-BE49-F238E27FC236}">
                    <a16:creationId xmlns:a16="http://schemas.microsoft.com/office/drawing/2014/main" id="{37F538A8-D83A-3440-A705-36EA238B0414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277" name="直線矢印コネクタ 276">
                  <a:extLst>
                    <a:ext uri="{FF2B5EF4-FFF2-40B4-BE49-F238E27FC236}">
                      <a16:creationId xmlns:a16="http://schemas.microsoft.com/office/drawing/2014/main" id="{6B91104A-6CEE-4E43-A759-1D621137F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正方形/長方形 277">
                  <a:extLst>
                    <a:ext uri="{FF2B5EF4-FFF2-40B4-BE49-F238E27FC236}">
                      <a16:creationId xmlns:a16="http://schemas.microsoft.com/office/drawing/2014/main" id="{D4A4A2C2-50E6-324C-B94E-A8F09CB9E789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6" name="正方形/長方形 275">
                <a:extLst>
                  <a:ext uri="{FF2B5EF4-FFF2-40B4-BE49-F238E27FC236}">
                    <a16:creationId xmlns:a16="http://schemas.microsoft.com/office/drawing/2014/main" id="{344BB3CD-ABCC-C542-8E76-892338494299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9" name="グループ化 278">
              <a:extLst>
                <a:ext uri="{FF2B5EF4-FFF2-40B4-BE49-F238E27FC236}">
                  <a16:creationId xmlns:a16="http://schemas.microsoft.com/office/drawing/2014/main" id="{2E3586A2-5563-9D42-A423-9DBF73E3EE7A}"/>
                </a:ext>
              </a:extLst>
            </p:cNvPr>
            <p:cNvGrpSpPr/>
            <p:nvPr/>
          </p:nvGrpSpPr>
          <p:grpSpPr>
            <a:xfrm rot="16200000" flipH="1">
              <a:off x="4173140" y="5592622"/>
              <a:ext cx="288997" cy="465619"/>
              <a:chOff x="1497726" y="2346763"/>
              <a:chExt cx="288997" cy="465619"/>
            </a:xfrm>
          </p:grpSpPr>
          <p:grpSp>
            <p:nvGrpSpPr>
              <p:cNvPr id="280" name="グループ化 279">
                <a:extLst>
                  <a:ext uri="{FF2B5EF4-FFF2-40B4-BE49-F238E27FC236}">
                    <a16:creationId xmlns:a16="http://schemas.microsoft.com/office/drawing/2014/main" id="{EE59A357-B1D8-9E4A-BFF3-12854EB359B8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282" name="直線矢印コネクタ 281">
                  <a:extLst>
                    <a:ext uri="{FF2B5EF4-FFF2-40B4-BE49-F238E27FC236}">
                      <a16:creationId xmlns:a16="http://schemas.microsoft.com/office/drawing/2014/main" id="{E9B66B0C-AC33-7C4B-8206-C2E608C97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正方形/長方形 282">
                  <a:extLst>
                    <a:ext uri="{FF2B5EF4-FFF2-40B4-BE49-F238E27FC236}">
                      <a16:creationId xmlns:a16="http://schemas.microsoft.com/office/drawing/2014/main" id="{A67EA137-55E2-C146-A414-DDB31B877BFF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1" name="正方形/長方形 280">
                <a:extLst>
                  <a:ext uri="{FF2B5EF4-FFF2-40B4-BE49-F238E27FC236}">
                    <a16:creationId xmlns:a16="http://schemas.microsoft.com/office/drawing/2014/main" id="{8144F84B-ACCB-B64F-A4A7-3392678EE5CA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4" name="グループ化 283">
              <a:extLst>
                <a:ext uri="{FF2B5EF4-FFF2-40B4-BE49-F238E27FC236}">
                  <a16:creationId xmlns:a16="http://schemas.microsoft.com/office/drawing/2014/main" id="{36D6B2E9-B941-9745-9584-CD0E80459818}"/>
                </a:ext>
              </a:extLst>
            </p:cNvPr>
            <p:cNvGrpSpPr/>
            <p:nvPr/>
          </p:nvGrpSpPr>
          <p:grpSpPr>
            <a:xfrm rot="10800000">
              <a:off x="6465169" y="3537874"/>
              <a:ext cx="288997" cy="465619"/>
              <a:chOff x="1497726" y="2346763"/>
              <a:chExt cx="288997" cy="465619"/>
            </a:xfrm>
          </p:grpSpPr>
          <p:grpSp>
            <p:nvGrpSpPr>
              <p:cNvPr id="285" name="グループ化 284">
                <a:extLst>
                  <a:ext uri="{FF2B5EF4-FFF2-40B4-BE49-F238E27FC236}">
                    <a16:creationId xmlns:a16="http://schemas.microsoft.com/office/drawing/2014/main" id="{F52A985C-F21B-F247-A438-D805EF5B157B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287" name="直線矢印コネクタ 286">
                  <a:extLst>
                    <a:ext uri="{FF2B5EF4-FFF2-40B4-BE49-F238E27FC236}">
                      <a16:creationId xmlns:a16="http://schemas.microsoft.com/office/drawing/2014/main" id="{21C8999F-B9CD-1F4A-8A7D-B87E47E01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正方形/長方形 287">
                  <a:extLst>
                    <a:ext uri="{FF2B5EF4-FFF2-40B4-BE49-F238E27FC236}">
                      <a16:creationId xmlns:a16="http://schemas.microsoft.com/office/drawing/2014/main" id="{DA42AED7-9BA4-034A-9CFD-1C45F962F78B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6" name="正方形/長方形 285">
                <a:extLst>
                  <a:ext uri="{FF2B5EF4-FFF2-40B4-BE49-F238E27FC236}">
                    <a16:creationId xmlns:a16="http://schemas.microsoft.com/office/drawing/2014/main" id="{40A38B6D-29E8-AA48-AABE-EBC868C582F9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9" name="グループ化 288">
              <a:extLst>
                <a:ext uri="{FF2B5EF4-FFF2-40B4-BE49-F238E27FC236}">
                  <a16:creationId xmlns:a16="http://schemas.microsoft.com/office/drawing/2014/main" id="{E1DE90A9-0B2A-9042-9CD8-17D3D13365F8}"/>
                </a:ext>
              </a:extLst>
            </p:cNvPr>
            <p:cNvGrpSpPr/>
            <p:nvPr/>
          </p:nvGrpSpPr>
          <p:grpSpPr>
            <a:xfrm rot="5400000">
              <a:off x="3711597" y="1827557"/>
              <a:ext cx="288997" cy="465619"/>
              <a:chOff x="1497726" y="2346763"/>
              <a:chExt cx="288997" cy="465619"/>
            </a:xfrm>
          </p:grpSpPr>
          <p:grpSp>
            <p:nvGrpSpPr>
              <p:cNvPr id="290" name="グループ化 289">
                <a:extLst>
                  <a:ext uri="{FF2B5EF4-FFF2-40B4-BE49-F238E27FC236}">
                    <a16:creationId xmlns:a16="http://schemas.microsoft.com/office/drawing/2014/main" id="{3E27E43D-39CA-B443-A0A4-C078CC1F2AD8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292" name="直線矢印コネクタ 291">
                  <a:extLst>
                    <a:ext uri="{FF2B5EF4-FFF2-40B4-BE49-F238E27FC236}">
                      <a16:creationId xmlns:a16="http://schemas.microsoft.com/office/drawing/2014/main" id="{A28AB25D-4246-6647-8B8A-02EF77F30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正方形/長方形 292">
                  <a:extLst>
                    <a:ext uri="{FF2B5EF4-FFF2-40B4-BE49-F238E27FC236}">
                      <a16:creationId xmlns:a16="http://schemas.microsoft.com/office/drawing/2014/main" id="{96F3FA70-0414-D24C-A530-36BA904427AA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1" name="正方形/長方形 290">
                <a:extLst>
                  <a:ext uri="{FF2B5EF4-FFF2-40B4-BE49-F238E27FC236}">
                    <a16:creationId xmlns:a16="http://schemas.microsoft.com/office/drawing/2014/main" id="{258AD621-3FCF-0D42-A7C1-92DC5D5E440F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D496819C-A579-E247-816E-2C7A7897B37B}"/>
                </a:ext>
              </a:extLst>
            </p:cNvPr>
            <p:cNvGrpSpPr/>
            <p:nvPr/>
          </p:nvGrpSpPr>
          <p:grpSpPr>
            <a:xfrm rot="10800000">
              <a:off x="8713476" y="2784754"/>
              <a:ext cx="301456" cy="1216819"/>
              <a:chOff x="1489107" y="1594809"/>
              <a:chExt cx="301456" cy="1216819"/>
            </a:xfrm>
          </p:grpSpPr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9A2AADCC-73BB-F941-A822-E260309EB5A1}"/>
                  </a:ext>
                </a:extLst>
              </p:cNvPr>
              <p:cNvGrpSpPr/>
              <p:nvPr/>
            </p:nvGrpSpPr>
            <p:grpSpPr>
              <a:xfrm>
                <a:off x="1489107" y="1594809"/>
                <a:ext cx="147013" cy="1216702"/>
                <a:chOff x="1354189" y="624229"/>
                <a:chExt cx="147013" cy="1216702"/>
              </a:xfrm>
            </p:grpSpPr>
            <p:cxnSp>
              <p:nvCxnSpPr>
                <p:cNvPr id="298" name="直線矢印コネクタ 297">
                  <a:extLst>
                    <a:ext uri="{FF2B5EF4-FFF2-40B4-BE49-F238E27FC236}">
                      <a16:creationId xmlns:a16="http://schemas.microsoft.com/office/drawing/2014/main" id="{1F04275E-A9CD-0F41-BB90-A11F6F6125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1" y="624229"/>
                  <a:ext cx="1" cy="108461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正方形/長方形 298">
                  <a:extLst>
                    <a:ext uri="{FF2B5EF4-FFF2-40B4-BE49-F238E27FC236}">
                      <a16:creationId xmlns:a16="http://schemas.microsoft.com/office/drawing/2014/main" id="{0A59DF34-938E-6142-AD29-C62176A15E91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7" name="正方形/長方形 296">
                <a:extLst>
                  <a:ext uri="{FF2B5EF4-FFF2-40B4-BE49-F238E27FC236}">
                    <a16:creationId xmlns:a16="http://schemas.microsoft.com/office/drawing/2014/main" id="{BF779169-6682-214C-B94B-909CDE5D4BC5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0" name="グループ化 299">
              <a:extLst>
                <a:ext uri="{FF2B5EF4-FFF2-40B4-BE49-F238E27FC236}">
                  <a16:creationId xmlns:a16="http://schemas.microsoft.com/office/drawing/2014/main" id="{80E7067D-A8FA-8A4A-A33F-3273554E0084}"/>
                </a:ext>
              </a:extLst>
            </p:cNvPr>
            <p:cNvGrpSpPr/>
            <p:nvPr/>
          </p:nvGrpSpPr>
          <p:grpSpPr>
            <a:xfrm rot="16200000">
              <a:off x="4505690" y="-4"/>
              <a:ext cx="301456" cy="1216819"/>
              <a:chOff x="1489107" y="1594809"/>
              <a:chExt cx="301456" cy="1216819"/>
            </a:xfrm>
          </p:grpSpPr>
          <p:grpSp>
            <p:nvGrpSpPr>
              <p:cNvPr id="301" name="グループ化 300">
                <a:extLst>
                  <a:ext uri="{FF2B5EF4-FFF2-40B4-BE49-F238E27FC236}">
                    <a16:creationId xmlns:a16="http://schemas.microsoft.com/office/drawing/2014/main" id="{785A9689-0304-7D42-A9E4-01D1DF567424}"/>
                  </a:ext>
                </a:extLst>
              </p:cNvPr>
              <p:cNvGrpSpPr/>
              <p:nvPr/>
            </p:nvGrpSpPr>
            <p:grpSpPr>
              <a:xfrm>
                <a:off x="1489107" y="1594809"/>
                <a:ext cx="147013" cy="1216702"/>
                <a:chOff x="1354189" y="624229"/>
                <a:chExt cx="147013" cy="1216702"/>
              </a:xfrm>
            </p:grpSpPr>
            <p:cxnSp>
              <p:nvCxnSpPr>
                <p:cNvPr id="303" name="直線矢印コネクタ 302">
                  <a:extLst>
                    <a:ext uri="{FF2B5EF4-FFF2-40B4-BE49-F238E27FC236}">
                      <a16:creationId xmlns:a16="http://schemas.microsoft.com/office/drawing/2014/main" id="{8B99DF30-5ADC-6944-BD28-724A920064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1" y="624229"/>
                  <a:ext cx="1" cy="108461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4" name="正方形/長方形 303">
                  <a:extLst>
                    <a:ext uri="{FF2B5EF4-FFF2-40B4-BE49-F238E27FC236}">
                      <a16:creationId xmlns:a16="http://schemas.microsoft.com/office/drawing/2014/main" id="{6F1DE709-1CFC-724E-9CC6-8098E6BDE503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2" name="正方形/長方形 301">
                <a:extLst>
                  <a:ext uri="{FF2B5EF4-FFF2-40B4-BE49-F238E27FC236}">
                    <a16:creationId xmlns:a16="http://schemas.microsoft.com/office/drawing/2014/main" id="{0366B8AC-88E4-CA42-9E7B-07DF6D5D66C0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8247D62-C155-4B46-A351-4D461AC7329E}"/>
                </a:ext>
              </a:extLst>
            </p:cNvPr>
            <p:cNvGrpSpPr/>
            <p:nvPr/>
          </p:nvGrpSpPr>
          <p:grpSpPr>
            <a:xfrm rot="10800000">
              <a:off x="1686210" y="3677746"/>
              <a:ext cx="138395" cy="309198"/>
              <a:chOff x="1184207" y="5512942"/>
              <a:chExt cx="138395" cy="309198"/>
            </a:xfrm>
          </p:grpSpPr>
          <p:cxnSp>
            <p:nvCxnSpPr>
              <p:cNvPr id="305" name="直線矢印コネクタ 304">
                <a:extLst>
                  <a:ext uri="{FF2B5EF4-FFF2-40B4-BE49-F238E27FC236}">
                    <a16:creationId xmlns:a16="http://schemas.microsoft.com/office/drawing/2014/main" id="{190B378D-9F5F-5A48-A2FD-876EAB66D63A}"/>
                  </a:ext>
                </a:extLst>
              </p:cNvPr>
              <p:cNvCxnSpPr>
                <a:cxnSpLocks/>
                <a:endCxn id="306" idx="0"/>
              </p:cNvCxnSpPr>
              <p:nvPr/>
            </p:nvCxnSpPr>
            <p:spPr>
              <a:xfrm>
                <a:off x="1252920" y="5512942"/>
                <a:ext cx="485" cy="170803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正方形/長方形 305">
                <a:extLst>
                  <a:ext uri="{FF2B5EF4-FFF2-40B4-BE49-F238E27FC236}">
                    <a16:creationId xmlns:a16="http://schemas.microsoft.com/office/drawing/2014/main" id="{627291FF-1CF5-6C45-B9CD-474750BC2F43}"/>
                  </a:ext>
                </a:extLst>
              </p:cNvPr>
              <p:cNvSpPr/>
              <p:nvPr/>
            </p:nvSpPr>
            <p:spPr>
              <a:xfrm>
                <a:off x="1184207" y="5683745"/>
                <a:ext cx="138395" cy="13839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8" name="正方形/長方形 307">
              <a:extLst>
                <a:ext uri="{FF2B5EF4-FFF2-40B4-BE49-F238E27FC236}">
                  <a16:creationId xmlns:a16="http://schemas.microsoft.com/office/drawing/2014/main" id="{002FE2D7-A177-3841-BB3B-6B2DD096E6F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974169" y="5179742"/>
              <a:ext cx="180000" cy="5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26768E08-532D-6846-A98F-A690A63D220C}"/>
                </a:ext>
              </a:extLst>
            </p:cNvPr>
            <p:cNvGrpSpPr/>
            <p:nvPr/>
          </p:nvGrpSpPr>
          <p:grpSpPr>
            <a:xfrm rot="16200000" flipH="1">
              <a:off x="4159370" y="5044271"/>
              <a:ext cx="288997" cy="465619"/>
              <a:chOff x="1497726" y="2346763"/>
              <a:chExt cx="288997" cy="465619"/>
            </a:xfrm>
          </p:grpSpPr>
          <p:grpSp>
            <p:nvGrpSpPr>
              <p:cNvPr id="310" name="グループ化 309">
                <a:extLst>
                  <a:ext uri="{FF2B5EF4-FFF2-40B4-BE49-F238E27FC236}">
                    <a16:creationId xmlns:a16="http://schemas.microsoft.com/office/drawing/2014/main" id="{3D2F165E-C143-B84A-9FE3-E636579C8543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312" name="直線矢印コネクタ 311">
                  <a:extLst>
                    <a:ext uri="{FF2B5EF4-FFF2-40B4-BE49-F238E27FC236}">
                      <a16:creationId xmlns:a16="http://schemas.microsoft.com/office/drawing/2014/main" id="{CE0C7BED-D7BF-4844-9944-8FFA67809D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3" name="正方形/長方形 312">
                  <a:extLst>
                    <a:ext uri="{FF2B5EF4-FFF2-40B4-BE49-F238E27FC236}">
                      <a16:creationId xmlns:a16="http://schemas.microsoft.com/office/drawing/2014/main" id="{C335071D-4B2D-6B47-91DD-03FCB136CE88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11" name="正方形/長方形 310">
                <a:extLst>
                  <a:ext uri="{FF2B5EF4-FFF2-40B4-BE49-F238E27FC236}">
                    <a16:creationId xmlns:a16="http://schemas.microsoft.com/office/drawing/2014/main" id="{9A25A77C-7AE6-464A-A585-FE6A89ACA68A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4" name="グループ化 313">
              <a:extLst>
                <a:ext uri="{FF2B5EF4-FFF2-40B4-BE49-F238E27FC236}">
                  <a16:creationId xmlns:a16="http://schemas.microsoft.com/office/drawing/2014/main" id="{FEB81B1C-407F-414D-8EE9-35320DAB9FBA}"/>
                </a:ext>
              </a:extLst>
            </p:cNvPr>
            <p:cNvGrpSpPr/>
            <p:nvPr/>
          </p:nvGrpSpPr>
          <p:grpSpPr>
            <a:xfrm rot="5400000">
              <a:off x="3473082" y="3236183"/>
              <a:ext cx="288997" cy="856809"/>
              <a:chOff x="1492239" y="1939962"/>
              <a:chExt cx="288997" cy="856809"/>
            </a:xfrm>
          </p:grpSpPr>
          <p:grpSp>
            <p:nvGrpSpPr>
              <p:cNvPr id="315" name="グループ化 314">
                <a:extLst>
                  <a:ext uri="{FF2B5EF4-FFF2-40B4-BE49-F238E27FC236}">
                    <a16:creationId xmlns:a16="http://schemas.microsoft.com/office/drawing/2014/main" id="{34410690-E732-724A-8C0D-9609507BAE45}"/>
                  </a:ext>
                </a:extLst>
              </p:cNvPr>
              <p:cNvGrpSpPr/>
              <p:nvPr/>
            </p:nvGrpSpPr>
            <p:grpSpPr>
              <a:xfrm>
                <a:off x="1492239" y="1939962"/>
                <a:ext cx="143883" cy="856809"/>
                <a:chOff x="1357321" y="969382"/>
                <a:chExt cx="143883" cy="856809"/>
              </a:xfrm>
            </p:grpSpPr>
            <p:cxnSp>
              <p:nvCxnSpPr>
                <p:cNvPr id="317" name="直線矢印コネクタ 316">
                  <a:extLst>
                    <a:ext uri="{FF2B5EF4-FFF2-40B4-BE49-F238E27FC236}">
                      <a16:creationId xmlns:a16="http://schemas.microsoft.com/office/drawing/2014/main" id="{08DEBF32-38FE-624B-AA60-A2555DAE1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141204" y="1329382"/>
                  <a:ext cx="720000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8" name="正方形/長方形 317">
                  <a:extLst>
                    <a:ext uri="{FF2B5EF4-FFF2-40B4-BE49-F238E27FC236}">
                      <a16:creationId xmlns:a16="http://schemas.microsoft.com/office/drawing/2014/main" id="{5383F01C-A3DB-874D-99FB-7AF02F724694}"/>
                    </a:ext>
                  </a:extLst>
                </p:cNvPr>
                <p:cNvSpPr/>
                <p:nvPr/>
              </p:nvSpPr>
              <p:spPr>
                <a:xfrm>
                  <a:off x="1357321" y="168779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16" name="正方形/長方形 315">
                <a:extLst>
                  <a:ext uri="{FF2B5EF4-FFF2-40B4-BE49-F238E27FC236}">
                    <a16:creationId xmlns:a16="http://schemas.microsoft.com/office/drawing/2014/main" id="{E07FC8A9-1B06-424C-B153-E0A95725FA2C}"/>
                  </a:ext>
                </a:extLst>
              </p:cNvPr>
              <p:cNvSpPr/>
              <p:nvPr/>
            </p:nvSpPr>
            <p:spPr>
              <a:xfrm>
                <a:off x="1642841" y="2658375"/>
                <a:ext cx="138395" cy="138395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9" name="グループ化 318">
              <a:extLst>
                <a:ext uri="{FF2B5EF4-FFF2-40B4-BE49-F238E27FC236}">
                  <a16:creationId xmlns:a16="http://schemas.microsoft.com/office/drawing/2014/main" id="{C87175CB-2002-F648-9F66-85C1017682F3}"/>
                </a:ext>
              </a:extLst>
            </p:cNvPr>
            <p:cNvGrpSpPr/>
            <p:nvPr/>
          </p:nvGrpSpPr>
          <p:grpSpPr>
            <a:xfrm rot="10800000">
              <a:off x="3679288" y="3737838"/>
              <a:ext cx="138395" cy="271602"/>
              <a:chOff x="1184207" y="5550538"/>
              <a:chExt cx="138395" cy="271602"/>
            </a:xfrm>
          </p:grpSpPr>
          <p:cxnSp>
            <p:nvCxnSpPr>
              <p:cNvPr id="320" name="直線矢印コネクタ 319">
                <a:extLst>
                  <a:ext uri="{FF2B5EF4-FFF2-40B4-BE49-F238E27FC236}">
                    <a16:creationId xmlns:a16="http://schemas.microsoft.com/office/drawing/2014/main" id="{C7F78505-55E3-4643-BDB2-F4E993F7B9E1}"/>
                  </a:ext>
                </a:extLst>
              </p:cNvPr>
              <p:cNvCxnSpPr>
                <a:cxnSpLocks/>
                <a:endCxn id="321" idx="0"/>
              </p:cNvCxnSpPr>
              <p:nvPr/>
            </p:nvCxnSpPr>
            <p:spPr>
              <a:xfrm>
                <a:off x="1249157" y="5550538"/>
                <a:ext cx="4248" cy="133207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正方形/長方形 320">
                <a:extLst>
                  <a:ext uri="{FF2B5EF4-FFF2-40B4-BE49-F238E27FC236}">
                    <a16:creationId xmlns:a16="http://schemas.microsoft.com/office/drawing/2014/main" id="{83AFAEDE-9DA6-6444-A0ED-FACD6184C612}"/>
                  </a:ext>
                </a:extLst>
              </p:cNvPr>
              <p:cNvSpPr/>
              <p:nvPr/>
            </p:nvSpPr>
            <p:spPr>
              <a:xfrm>
                <a:off x="1184207" y="5683745"/>
                <a:ext cx="138395" cy="13839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5" name="グループ化 324">
              <a:extLst>
                <a:ext uri="{FF2B5EF4-FFF2-40B4-BE49-F238E27FC236}">
                  <a16:creationId xmlns:a16="http://schemas.microsoft.com/office/drawing/2014/main" id="{104F82E4-AC98-3441-AFF4-6FDD1C344140}"/>
                </a:ext>
              </a:extLst>
            </p:cNvPr>
            <p:cNvGrpSpPr/>
            <p:nvPr/>
          </p:nvGrpSpPr>
          <p:grpSpPr>
            <a:xfrm>
              <a:off x="5312076" y="4008105"/>
              <a:ext cx="288997" cy="465619"/>
              <a:chOff x="1497726" y="2346763"/>
              <a:chExt cx="288997" cy="465619"/>
            </a:xfrm>
          </p:grpSpPr>
          <p:grpSp>
            <p:nvGrpSpPr>
              <p:cNvPr id="326" name="グループ化 325">
                <a:extLst>
                  <a:ext uri="{FF2B5EF4-FFF2-40B4-BE49-F238E27FC236}">
                    <a16:creationId xmlns:a16="http://schemas.microsoft.com/office/drawing/2014/main" id="{27ED6042-1115-2D4E-8D6D-363232D6F7A0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328" name="直線矢印コネクタ 327">
                  <a:extLst>
                    <a:ext uri="{FF2B5EF4-FFF2-40B4-BE49-F238E27FC236}">
                      <a16:creationId xmlns:a16="http://schemas.microsoft.com/office/drawing/2014/main" id="{C1B4784A-A6AF-C54C-93FA-387ADAE7B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正方形/長方形 328">
                  <a:extLst>
                    <a:ext uri="{FF2B5EF4-FFF2-40B4-BE49-F238E27FC236}">
                      <a16:creationId xmlns:a16="http://schemas.microsoft.com/office/drawing/2014/main" id="{08967D97-C4C3-FD43-83FF-0A6D033CECA8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7" name="正方形/長方形 326">
                <a:extLst>
                  <a:ext uri="{FF2B5EF4-FFF2-40B4-BE49-F238E27FC236}">
                    <a16:creationId xmlns:a16="http://schemas.microsoft.com/office/drawing/2014/main" id="{87F9694D-9E5B-5A48-BEED-41389449738B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0" name="グループ化 329">
              <a:extLst>
                <a:ext uri="{FF2B5EF4-FFF2-40B4-BE49-F238E27FC236}">
                  <a16:creationId xmlns:a16="http://schemas.microsoft.com/office/drawing/2014/main" id="{D678FC4C-D5EB-ED4B-A096-CB1577658C8C}"/>
                </a:ext>
              </a:extLst>
            </p:cNvPr>
            <p:cNvGrpSpPr/>
            <p:nvPr/>
          </p:nvGrpSpPr>
          <p:grpSpPr>
            <a:xfrm rot="16200000">
              <a:off x="4148114" y="2588124"/>
              <a:ext cx="288997" cy="465619"/>
              <a:chOff x="1497726" y="2346763"/>
              <a:chExt cx="288997" cy="465619"/>
            </a:xfrm>
          </p:grpSpPr>
          <p:grpSp>
            <p:nvGrpSpPr>
              <p:cNvPr id="331" name="グループ化 330">
                <a:extLst>
                  <a:ext uri="{FF2B5EF4-FFF2-40B4-BE49-F238E27FC236}">
                    <a16:creationId xmlns:a16="http://schemas.microsoft.com/office/drawing/2014/main" id="{0060FBCF-FC89-714C-93AC-B5DBC3C8DBFC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333" name="直線矢印コネクタ 332">
                  <a:extLst>
                    <a:ext uri="{FF2B5EF4-FFF2-40B4-BE49-F238E27FC236}">
                      <a16:creationId xmlns:a16="http://schemas.microsoft.com/office/drawing/2014/main" id="{56102A1F-367B-F149-AA8B-C1E0F733D9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正方形/長方形 333">
                  <a:extLst>
                    <a:ext uri="{FF2B5EF4-FFF2-40B4-BE49-F238E27FC236}">
                      <a16:creationId xmlns:a16="http://schemas.microsoft.com/office/drawing/2014/main" id="{9E63D3FD-7A6E-5245-8314-F01398677FDF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32" name="正方形/長方形 331">
                <a:extLst>
                  <a:ext uri="{FF2B5EF4-FFF2-40B4-BE49-F238E27FC236}">
                    <a16:creationId xmlns:a16="http://schemas.microsoft.com/office/drawing/2014/main" id="{244544CD-0EAF-CC4E-97DD-117C6C6862A6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54AC7012-5A30-6C4E-8585-CA516C766812}"/>
                </a:ext>
              </a:extLst>
            </p:cNvPr>
            <p:cNvGrpSpPr/>
            <p:nvPr/>
          </p:nvGrpSpPr>
          <p:grpSpPr>
            <a:xfrm rot="5400000">
              <a:off x="3797081" y="4059418"/>
              <a:ext cx="138395" cy="364636"/>
              <a:chOff x="1184207" y="5457504"/>
              <a:chExt cx="138395" cy="364636"/>
            </a:xfrm>
          </p:grpSpPr>
          <p:cxnSp>
            <p:nvCxnSpPr>
              <p:cNvPr id="336" name="直線矢印コネクタ 335">
                <a:extLst>
                  <a:ext uri="{FF2B5EF4-FFF2-40B4-BE49-F238E27FC236}">
                    <a16:creationId xmlns:a16="http://schemas.microsoft.com/office/drawing/2014/main" id="{7B637154-DFC4-D34B-A5F1-F1A0A04809F3}"/>
                  </a:ext>
                </a:extLst>
              </p:cNvPr>
              <p:cNvCxnSpPr>
                <a:cxnSpLocks/>
                <a:endCxn id="337" idx="0"/>
              </p:cNvCxnSpPr>
              <p:nvPr/>
            </p:nvCxnSpPr>
            <p:spPr>
              <a:xfrm rot="16200000" flipH="1">
                <a:off x="1140283" y="5570624"/>
                <a:ext cx="226242" cy="1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正方形/長方形 336">
                <a:extLst>
                  <a:ext uri="{FF2B5EF4-FFF2-40B4-BE49-F238E27FC236}">
                    <a16:creationId xmlns:a16="http://schemas.microsoft.com/office/drawing/2014/main" id="{47CF1FDB-D762-8545-8030-D957CE1300AE}"/>
                  </a:ext>
                </a:extLst>
              </p:cNvPr>
              <p:cNvSpPr/>
              <p:nvPr/>
            </p:nvSpPr>
            <p:spPr>
              <a:xfrm>
                <a:off x="1184207" y="5683745"/>
                <a:ext cx="138395" cy="13839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1" name="グループ化 340">
              <a:extLst>
                <a:ext uri="{FF2B5EF4-FFF2-40B4-BE49-F238E27FC236}">
                  <a16:creationId xmlns:a16="http://schemas.microsoft.com/office/drawing/2014/main" id="{402A2BB8-FFE9-3941-BDA4-50974E99CAA1}"/>
                </a:ext>
              </a:extLst>
            </p:cNvPr>
            <p:cNvGrpSpPr/>
            <p:nvPr/>
          </p:nvGrpSpPr>
          <p:grpSpPr>
            <a:xfrm>
              <a:off x="4634643" y="4014802"/>
              <a:ext cx="301456" cy="780800"/>
              <a:chOff x="1489107" y="2030828"/>
              <a:chExt cx="301456" cy="780800"/>
            </a:xfrm>
          </p:grpSpPr>
          <p:grpSp>
            <p:nvGrpSpPr>
              <p:cNvPr id="342" name="グループ化 341">
                <a:extLst>
                  <a:ext uri="{FF2B5EF4-FFF2-40B4-BE49-F238E27FC236}">
                    <a16:creationId xmlns:a16="http://schemas.microsoft.com/office/drawing/2014/main" id="{4E631A88-B1B3-4B41-8244-1B09F27F5392}"/>
                  </a:ext>
                </a:extLst>
              </p:cNvPr>
              <p:cNvGrpSpPr/>
              <p:nvPr/>
            </p:nvGrpSpPr>
            <p:grpSpPr>
              <a:xfrm>
                <a:off x="1489107" y="2030828"/>
                <a:ext cx="147014" cy="780683"/>
                <a:chOff x="1354189" y="1060248"/>
                <a:chExt cx="147014" cy="780683"/>
              </a:xfrm>
            </p:grpSpPr>
            <p:cxnSp>
              <p:nvCxnSpPr>
                <p:cNvPr id="344" name="直線矢印コネクタ 343">
                  <a:extLst>
                    <a:ext uri="{FF2B5EF4-FFF2-40B4-BE49-F238E27FC236}">
                      <a16:creationId xmlns:a16="http://schemas.microsoft.com/office/drawing/2014/main" id="{282A55FD-D2A1-1F41-9D9F-62AEF7A4E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060248"/>
                  <a:ext cx="0" cy="64859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正方形/長方形 344">
                  <a:extLst>
                    <a:ext uri="{FF2B5EF4-FFF2-40B4-BE49-F238E27FC236}">
                      <a16:creationId xmlns:a16="http://schemas.microsoft.com/office/drawing/2014/main" id="{3FD21BB5-42D5-DC4D-9201-100136DAF888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43" name="正方形/長方形 342">
                <a:extLst>
                  <a:ext uri="{FF2B5EF4-FFF2-40B4-BE49-F238E27FC236}">
                    <a16:creationId xmlns:a16="http://schemas.microsoft.com/office/drawing/2014/main" id="{D7643192-03E1-3142-9495-F6C777C9279E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0" name="グループ化 349">
              <a:extLst>
                <a:ext uri="{FF2B5EF4-FFF2-40B4-BE49-F238E27FC236}">
                  <a16:creationId xmlns:a16="http://schemas.microsoft.com/office/drawing/2014/main" id="{955E239F-FFDE-DC43-A841-625112AD65BE}"/>
                </a:ext>
              </a:extLst>
            </p:cNvPr>
            <p:cNvGrpSpPr/>
            <p:nvPr/>
          </p:nvGrpSpPr>
          <p:grpSpPr>
            <a:xfrm rot="16200000">
              <a:off x="4258622" y="3114773"/>
              <a:ext cx="301456" cy="664311"/>
              <a:chOff x="1489107" y="2147317"/>
              <a:chExt cx="301456" cy="664311"/>
            </a:xfrm>
          </p:grpSpPr>
          <p:grpSp>
            <p:nvGrpSpPr>
              <p:cNvPr id="351" name="グループ化 350">
                <a:extLst>
                  <a:ext uri="{FF2B5EF4-FFF2-40B4-BE49-F238E27FC236}">
                    <a16:creationId xmlns:a16="http://schemas.microsoft.com/office/drawing/2014/main" id="{79D6118A-B48D-EF4E-9D62-CEC4CF866A36}"/>
                  </a:ext>
                </a:extLst>
              </p:cNvPr>
              <p:cNvGrpSpPr/>
              <p:nvPr/>
            </p:nvGrpSpPr>
            <p:grpSpPr>
              <a:xfrm>
                <a:off x="1489107" y="2147317"/>
                <a:ext cx="147014" cy="664194"/>
                <a:chOff x="1354189" y="1176737"/>
                <a:chExt cx="147014" cy="664194"/>
              </a:xfrm>
            </p:grpSpPr>
            <p:cxnSp>
              <p:nvCxnSpPr>
                <p:cNvPr id="353" name="直線矢印コネクタ 352">
                  <a:extLst>
                    <a:ext uri="{FF2B5EF4-FFF2-40B4-BE49-F238E27FC236}">
                      <a16:creationId xmlns:a16="http://schemas.microsoft.com/office/drawing/2014/main" id="{BBD753B2-A312-4945-B9B5-729D4D9E0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176737"/>
                  <a:ext cx="0" cy="53211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4" name="正方形/長方形 353">
                  <a:extLst>
                    <a:ext uri="{FF2B5EF4-FFF2-40B4-BE49-F238E27FC236}">
                      <a16:creationId xmlns:a16="http://schemas.microsoft.com/office/drawing/2014/main" id="{D617DD21-ECD5-614B-8F87-803F89CE16E5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52" name="正方形/長方形 351">
                <a:extLst>
                  <a:ext uri="{FF2B5EF4-FFF2-40B4-BE49-F238E27FC236}">
                    <a16:creationId xmlns:a16="http://schemas.microsoft.com/office/drawing/2014/main" id="{0BB7D8E8-879F-E540-B1CF-CFF239C81AC8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4C329A2A-4DB3-424F-AA5B-BD7101F12CC1}"/>
                </a:ext>
              </a:extLst>
            </p:cNvPr>
            <p:cNvGrpSpPr/>
            <p:nvPr/>
          </p:nvGrpSpPr>
          <p:grpSpPr>
            <a:xfrm>
              <a:off x="8076292" y="4005064"/>
              <a:ext cx="301456" cy="803004"/>
              <a:chOff x="1489107" y="2008624"/>
              <a:chExt cx="301456" cy="803004"/>
            </a:xfrm>
          </p:grpSpPr>
          <p:grpSp>
            <p:nvGrpSpPr>
              <p:cNvPr id="358" name="グループ化 357">
                <a:extLst>
                  <a:ext uri="{FF2B5EF4-FFF2-40B4-BE49-F238E27FC236}">
                    <a16:creationId xmlns:a16="http://schemas.microsoft.com/office/drawing/2014/main" id="{AA579637-F94F-1644-88E8-214473AF780D}"/>
                  </a:ext>
                </a:extLst>
              </p:cNvPr>
              <p:cNvGrpSpPr/>
              <p:nvPr/>
            </p:nvGrpSpPr>
            <p:grpSpPr>
              <a:xfrm>
                <a:off x="1489107" y="2008624"/>
                <a:ext cx="147013" cy="802887"/>
                <a:chOff x="1354189" y="1038044"/>
                <a:chExt cx="147013" cy="802887"/>
              </a:xfrm>
            </p:grpSpPr>
            <p:cxnSp>
              <p:nvCxnSpPr>
                <p:cNvPr id="360" name="直線矢印コネクタ 359">
                  <a:extLst>
                    <a:ext uri="{FF2B5EF4-FFF2-40B4-BE49-F238E27FC236}">
                      <a16:creationId xmlns:a16="http://schemas.microsoft.com/office/drawing/2014/main" id="{51519488-F464-054C-8A50-B59332B27D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1" y="1038044"/>
                  <a:ext cx="1" cy="670801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正方形/長方形 360">
                  <a:extLst>
                    <a:ext uri="{FF2B5EF4-FFF2-40B4-BE49-F238E27FC236}">
                      <a16:creationId xmlns:a16="http://schemas.microsoft.com/office/drawing/2014/main" id="{BB7B5619-F197-2243-AC56-1CB17FE8E047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59" name="正方形/長方形 358">
                <a:extLst>
                  <a:ext uri="{FF2B5EF4-FFF2-40B4-BE49-F238E27FC236}">
                    <a16:creationId xmlns:a16="http://schemas.microsoft.com/office/drawing/2014/main" id="{B86C36B4-8FC3-094C-A8EF-1D03B4C5BDE2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id="{7B877130-CE29-F544-BA19-9DC8D2DA654C}"/>
                </a:ext>
              </a:extLst>
            </p:cNvPr>
            <p:cNvGrpSpPr/>
            <p:nvPr/>
          </p:nvGrpSpPr>
          <p:grpSpPr>
            <a:xfrm rot="10800000">
              <a:off x="7961914" y="3529184"/>
              <a:ext cx="288997" cy="465619"/>
              <a:chOff x="1497726" y="2346763"/>
              <a:chExt cx="288997" cy="465619"/>
            </a:xfrm>
          </p:grpSpPr>
          <p:grpSp>
            <p:nvGrpSpPr>
              <p:cNvPr id="369" name="グループ化 368">
                <a:extLst>
                  <a:ext uri="{FF2B5EF4-FFF2-40B4-BE49-F238E27FC236}">
                    <a16:creationId xmlns:a16="http://schemas.microsoft.com/office/drawing/2014/main" id="{EA600DD8-B67C-1841-BA43-2AA2E3F80988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371" name="直線矢印コネクタ 370">
                  <a:extLst>
                    <a:ext uri="{FF2B5EF4-FFF2-40B4-BE49-F238E27FC236}">
                      <a16:creationId xmlns:a16="http://schemas.microsoft.com/office/drawing/2014/main" id="{03EB6D3B-8C60-D34F-9124-86CF7E929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" name="正方形/長方形 371">
                  <a:extLst>
                    <a:ext uri="{FF2B5EF4-FFF2-40B4-BE49-F238E27FC236}">
                      <a16:creationId xmlns:a16="http://schemas.microsoft.com/office/drawing/2014/main" id="{75BA5603-0175-774B-AA43-01EB333EF5C1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70" name="正方形/長方形 369">
                <a:extLst>
                  <a:ext uri="{FF2B5EF4-FFF2-40B4-BE49-F238E27FC236}">
                    <a16:creationId xmlns:a16="http://schemas.microsoft.com/office/drawing/2014/main" id="{0A8C1EA0-759F-BE4E-8BA8-0DC4A0F03050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42BAE0F6-2895-5946-A953-3871353BA1C5}"/>
                </a:ext>
              </a:extLst>
            </p:cNvPr>
            <p:cNvGrpSpPr/>
            <p:nvPr/>
          </p:nvGrpSpPr>
          <p:grpSpPr>
            <a:xfrm rot="10800000">
              <a:off x="7446764" y="3511333"/>
              <a:ext cx="301456" cy="488761"/>
              <a:chOff x="1489107" y="2322867"/>
              <a:chExt cx="301456" cy="488761"/>
            </a:xfrm>
          </p:grpSpPr>
          <p:grpSp>
            <p:nvGrpSpPr>
              <p:cNvPr id="378" name="グループ化 377">
                <a:extLst>
                  <a:ext uri="{FF2B5EF4-FFF2-40B4-BE49-F238E27FC236}">
                    <a16:creationId xmlns:a16="http://schemas.microsoft.com/office/drawing/2014/main" id="{9243BE87-64B8-6A41-9B4A-520551CF4F41}"/>
                  </a:ext>
                </a:extLst>
              </p:cNvPr>
              <p:cNvGrpSpPr/>
              <p:nvPr/>
            </p:nvGrpSpPr>
            <p:grpSpPr>
              <a:xfrm>
                <a:off x="1489107" y="2322867"/>
                <a:ext cx="147014" cy="488644"/>
                <a:chOff x="1354189" y="1352287"/>
                <a:chExt cx="147014" cy="488644"/>
              </a:xfrm>
            </p:grpSpPr>
            <p:cxnSp>
              <p:nvCxnSpPr>
                <p:cNvPr id="380" name="直線矢印コネクタ 379">
                  <a:extLst>
                    <a:ext uri="{FF2B5EF4-FFF2-40B4-BE49-F238E27FC236}">
                      <a16:creationId xmlns:a16="http://schemas.microsoft.com/office/drawing/2014/main" id="{EED6EA3E-23B3-7640-A5ED-28E55A7D2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3" y="1352287"/>
                  <a:ext cx="0" cy="35656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1" name="正方形/長方形 380">
                  <a:extLst>
                    <a:ext uri="{FF2B5EF4-FFF2-40B4-BE49-F238E27FC236}">
                      <a16:creationId xmlns:a16="http://schemas.microsoft.com/office/drawing/2014/main" id="{D4C8CFC9-33A1-6444-AF1C-B37BF73E657A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79" name="正方形/長方形 378">
                <a:extLst>
                  <a:ext uri="{FF2B5EF4-FFF2-40B4-BE49-F238E27FC236}">
                    <a16:creationId xmlns:a16="http://schemas.microsoft.com/office/drawing/2014/main" id="{6829FF2C-B277-A64C-9A5C-F7A55C58A5E4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3" name="グループ化 382">
              <a:extLst>
                <a:ext uri="{FF2B5EF4-FFF2-40B4-BE49-F238E27FC236}">
                  <a16:creationId xmlns:a16="http://schemas.microsoft.com/office/drawing/2014/main" id="{A15B1B9C-8EE5-BC41-9CD5-99DA63BE1479}"/>
                </a:ext>
              </a:extLst>
            </p:cNvPr>
            <p:cNvGrpSpPr/>
            <p:nvPr/>
          </p:nvGrpSpPr>
          <p:grpSpPr>
            <a:xfrm rot="5400000">
              <a:off x="3673377" y="1488434"/>
              <a:ext cx="301456" cy="488761"/>
              <a:chOff x="1489107" y="2322867"/>
              <a:chExt cx="301456" cy="488761"/>
            </a:xfrm>
          </p:grpSpPr>
          <p:grpSp>
            <p:nvGrpSpPr>
              <p:cNvPr id="384" name="グループ化 383">
                <a:extLst>
                  <a:ext uri="{FF2B5EF4-FFF2-40B4-BE49-F238E27FC236}">
                    <a16:creationId xmlns:a16="http://schemas.microsoft.com/office/drawing/2014/main" id="{2AF55F44-264A-764E-8507-659E6504F56B}"/>
                  </a:ext>
                </a:extLst>
              </p:cNvPr>
              <p:cNvGrpSpPr/>
              <p:nvPr/>
            </p:nvGrpSpPr>
            <p:grpSpPr>
              <a:xfrm>
                <a:off x="1489107" y="2322867"/>
                <a:ext cx="147014" cy="488644"/>
                <a:chOff x="1354189" y="1352287"/>
                <a:chExt cx="147014" cy="488644"/>
              </a:xfrm>
            </p:grpSpPr>
            <p:cxnSp>
              <p:nvCxnSpPr>
                <p:cNvPr id="386" name="直線矢印コネクタ 385">
                  <a:extLst>
                    <a:ext uri="{FF2B5EF4-FFF2-40B4-BE49-F238E27FC236}">
                      <a16:creationId xmlns:a16="http://schemas.microsoft.com/office/drawing/2014/main" id="{FD8A1D85-2E81-0E4A-9A06-B06491A56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3" y="1352287"/>
                  <a:ext cx="0" cy="35656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7" name="正方形/長方形 386">
                  <a:extLst>
                    <a:ext uri="{FF2B5EF4-FFF2-40B4-BE49-F238E27FC236}">
                      <a16:creationId xmlns:a16="http://schemas.microsoft.com/office/drawing/2014/main" id="{DD97F666-2A01-4343-BADF-2F733BEA93F6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85" name="正方形/長方形 384">
                <a:extLst>
                  <a:ext uri="{FF2B5EF4-FFF2-40B4-BE49-F238E27FC236}">
                    <a16:creationId xmlns:a16="http://schemas.microsoft.com/office/drawing/2014/main" id="{586FDA9A-78A8-BE43-A1F1-6377CA6B9383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8" name="グループ化 387">
              <a:extLst>
                <a:ext uri="{FF2B5EF4-FFF2-40B4-BE49-F238E27FC236}">
                  <a16:creationId xmlns:a16="http://schemas.microsoft.com/office/drawing/2014/main" id="{AF897FAF-AE49-DD42-BE68-8317F9C632B9}"/>
                </a:ext>
              </a:extLst>
            </p:cNvPr>
            <p:cNvGrpSpPr/>
            <p:nvPr/>
          </p:nvGrpSpPr>
          <p:grpSpPr>
            <a:xfrm rot="5400000" flipH="1">
              <a:off x="3676522" y="1028060"/>
              <a:ext cx="288997" cy="465619"/>
              <a:chOff x="1497726" y="2346763"/>
              <a:chExt cx="288997" cy="465619"/>
            </a:xfrm>
          </p:grpSpPr>
          <p:grpSp>
            <p:nvGrpSpPr>
              <p:cNvPr id="389" name="グループ化 388">
                <a:extLst>
                  <a:ext uri="{FF2B5EF4-FFF2-40B4-BE49-F238E27FC236}">
                    <a16:creationId xmlns:a16="http://schemas.microsoft.com/office/drawing/2014/main" id="{9FF34F64-EFA8-F34E-A89B-1877D3DB5120}"/>
                  </a:ext>
                </a:extLst>
              </p:cNvPr>
              <p:cNvGrpSpPr/>
              <p:nvPr/>
            </p:nvGrpSpPr>
            <p:grpSpPr>
              <a:xfrm>
                <a:off x="1497726" y="2346763"/>
                <a:ext cx="138395" cy="465619"/>
                <a:chOff x="1362808" y="1376183"/>
                <a:chExt cx="138395" cy="465619"/>
              </a:xfrm>
            </p:grpSpPr>
            <p:cxnSp>
              <p:nvCxnSpPr>
                <p:cNvPr id="391" name="直線矢印コネクタ 390">
                  <a:extLst>
                    <a:ext uri="{FF2B5EF4-FFF2-40B4-BE49-F238E27FC236}">
                      <a16:creationId xmlns:a16="http://schemas.microsoft.com/office/drawing/2014/main" id="{9D4E2E51-A157-4F4F-A740-4B4010BD7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3" y="1376183"/>
                  <a:ext cx="0" cy="332664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2" name="正方形/長方形 391">
                  <a:extLst>
                    <a:ext uri="{FF2B5EF4-FFF2-40B4-BE49-F238E27FC236}">
                      <a16:creationId xmlns:a16="http://schemas.microsoft.com/office/drawing/2014/main" id="{4D974023-33BC-2A43-8B09-E6D1A9935DE4}"/>
                    </a:ext>
                  </a:extLst>
                </p:cNvPr>
                <p:cNvSpPr/>
                <p:nvPr/>
              </p:nvSpPr>
              <p:spPr>
                <a:xfrm>
                  <a:off x="1362808" y="1703407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90" name="正方形/長方形 389">
                <a:extLst>
                  <a:ext uri="{FF2B5EF4-FFF2-40B4-BE49-F238E27FC236}">
                    <a16:creationId xmlns:a16="http://schemas.microsoft.com/office/drawing/2014/main" id="{09B30C9D-DCAC-9444-9BA9-7D7850D1ADC2}"/>
                  </a:ext>
                </a:extLst>
              </p:cNvPr>
              <p:cNvSpPr/>
              <p:nvPr/>
            </p:nvSpPr>
            <p:spPr>
              <a:xfrm>
                <a:off x="1648328" y="2673986"/>
                <a:ext cx="138395" cy="1383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5" name="グループ化 394">
              <a:extLst>
                <a:ext uri="{FF2B5EF4-FFF2-40B4-BE49-F238E27FC236}">
                  <a16:creationId xmlns:a16="http://schemas.microsoft.com/office/drawing/2014/main" id="{50A47D81-73A4-654B-8704-F9BA587E1F60}"/>
                </a:ext>
              </a:extLst>
            </p:cNvPr>
            <p:cNvGrpSpPr/>
            <p:nvPr/>
          </p:nvGrpSpPr>
          <p:grpSpPr>
            <a:xfrm rot="16200000">
              <a:off x="4322524" y="818001"/>
              <a:ext cx="301456" cy="803004"/>
              <a:chOff x="1489107" y="2008624"/>
              <a:chExt cx="301456" cy="803004"/>
            </a:xfrm>
          </p:grpSpPr>
          <p:grpSp>
            <p:nvGrpSpPr>
              <p:cNvPr id="396" name="グループ化 395">
                <a:extLst>
                  <a:ext uri="{FF2B5EF4-FFF2-40B4-BE49-F238E27FC236}">
                    <a16:creationId xmlns:a16="http://schemas.microsoft.com/office/drawing/2014/main" id="{B88EB430-6C0C-CE44-881A-80EACBEDF798}"/>
                  </a:ext>
                </a:extLst>
              </p:cNvPr>
              <p:cNvGrpSpPr/>
              <p:nvPr/>
            </p:nvGrpSpPr>
            <p:grpSpPr>
              <a:xfrm>
                <a:off x="1489107" y="2008624"/>
                <a:ext cx="147013" cy="802887"/>
                <a:chOff x="1354189" y="1038044"/>
                <a:chExt cx="147013" cy="802887"/>
              </a:xfrm>
            </p:grpSpPr>
            <p:cxnSp>
              <p:nvCxnSpPr>
                <p:cNvPr id="398" name="直線矢印コネクタ 397">
                  <a:extLst>
                    <a:ext uri="{FF2B5EF4-FFF2-40B4-BE49-F238E27FC236}">
                      <a16:creationId xmlns:a16="http://schemas.microsoft.com/office/drawing/2014/main" id="{06291378-CC2A-8847-B7C7-ADE10D494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1201" y="1038044"/>
                  <a:ext cx="1" cy="670801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9" name="正方形/長方形 398">
                  <a:extLst>
                    <a:ext uri="{FF2B5EF4-FFF2-40B4-BE49-F238E27FC236}">
                      <a16:creationId xmlns:a16="http://schemas.microsoft.com/office/drawing/2014/main" id="{06E312E6-5546-4A49-AD5A-5AB30EE6040B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97" name="正方形/長方形 396">
                <a:extLst>
                  <a:ext uri="{FF2B5EF4-FFF2-40B4-BE49-F238E27FC236}">
                    <a16:creationId xmlns:a16="http://schemas.microsoft.com/office/drawing/2014/main" id="{AAC3901C-A21B-E44B-A6AC-0270C2B3B69F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3" name="グループ化 402">
              <a:extLst>
                <a:ext uri="{FF2B5EF4-FFF2-40B4-BE49-F238E27FC236}">
                  <a16:creationId xmlns:a16="http://schemas.microsoft.com/office/drawing/2014/main" id="{A5AC5904-48FF-D04C-8AA2-07D2FB5026D4}"/>
                </a:ext>
              </a:extLst>
            </p:cNvPr>
            <p:cNvGrpSpPr/>
            <p:nvPr/>
          </p:nvGrpSpPr>
          <p:grpSpPr>
            <a:xfrm rot="10800000">
              <a:off x="6185437" y="2768431"/>
              <a:ext cx="301456" cy="1216819"/>
              <a:chOff x="1489107" y="1594809"/>
              <a:chExt cx="301456" cy="1216819"/>
            </a:xfrm>
          </p:grpSpPr>
          <p:grpSp>
            <p:nvGrpSpPr>
              <p:cNvPr id="404" name="グループ化 403">
                <a:extLst>
                  <a:ext uri="{FF2B5EF4-FFF2-40B4-BE49-F238E27FC236}">
                    <a16:creationId xmlns:a16="http://schemas.microsoft.com/office/drawing/2014/main" id="{C72111DA-E26F-7F4D-A14B-F2A2AD650212}"/>
                  </a:ext>
                </a:extLst>
              </p:cNvPr>
              <p:cNvGrpSpPr/>
              <p:nvPr/>
            </p:nvGrpSpPr>
            <p:grpSpPr>
              <a:xfrm>
                <a:off x="1489107" y="1594809"/>
                <a:ext cx="147013" cy="1216702"/>
                <a:chOff x="1354189" y="624229"/>
                <a:chExt cx="147013" cy="1216702"/>
              </a:xfrm>
            </p:grpSpPr>
            <p:cxnSp>
              <p:nvCxnSpPr>
                <p:cNvPr id="406" name="直線矢印コネクタ 405">
                  <a:extLst>
                    <a:ext uri="{FF2B5EF4-FFF2-40B4-BE49-F238E27FC236}">
                      <a16:creationId xmlns:a16="http://schemas.microsoft.com/office/drawing/2014/main" id="{BC7DE12E-634F-1A47-9BF9-9834DF72B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1" y="624229"/>
                  <a:ext cx="1" cy="108461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7" name="正方形/長方形 406">
                  <a:extLst>
                    <a:ext uri="{FF2B5EF4-FFF2-40B4-BE49-F238E27FC236}">
                      <a16:creationId xmlns:a16="http://schemas.microsoft.com/office/drawing/2014/main" id="{EE716FE5-0B0E-E743-ADD2-962FD2E66905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05" name="正方形/長方形 404">
                <a:extLst>
                  <a:ext uri="{FF2B5EF4-FFF2-40B4-BE49-F238E27FC236}">
                    <a16:creationId xmlns:a16="http://schemas.microsoft.com/office/drawing/2014/main" id="{24721E5F-8520-714F-8C1D-11403E8FF6D1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8" name="グループ化 407">
              <a:extLst>
                <a:ext uri="{FF2B5EF4-FFF2-40B4-BE49-F238E27FC236}">
                  <a16:creationId xmlns:a16="http://schemas.microsoft.com/office/drawing/2014/main" id="{A4427EBC-F95E-F046-A817-2DD5C6D4270C}"/>
                </a:ext>
              </a:extLst>
            </p:cNvPr>
            <p:cNvGrpSpPr/>
            <p:nvPr/>
          </p:nvGrpSpPr>
          <p:grpSpPr>
            <a:xfrm rot="10800000">
              <a:off x="7151674" y="2785607"/>
              <a:ext cx="301456" cy="1216819"/>
              <a:chOff x="1489107" y="1594809"/>
              <a:chExt cx="301456" cy="1216819"/>
            </a:xfrm>
          </p:grpSpPr>
          <p:grpSp>
            <p:nvGrpSpPr>
              <p:cNvPr id="409" name="グループ化 408">
                <a:extLst>
                  <a:ext uri="{FF2B5EF4-FFF2-40B4-BE49-F238E27FC236}">
                    <a16:creationId xmlns:a16="http://schemas.microsoft.com/office/drawing/2014/main" id="{12463E6C-8F9F-6142-AF04-048622EF8232}"/>
                  </a:ext>
                </a:extLst>
              </p:cNvPr>
              <p:cNvGrpSpPr/>
              <p:nvPr/>
            </p:nvGrpSpPr>
            <p:grpSpPr>
              <a:xfrm>
                <a:off x="1489107" y="1594809"/>
                <a:ext cx="147013" cy="1216702"/>
                <a:chOff x="1354189" y="624229"/>
                <a:chExt cx="147013" cy="1216702"/>
              </a:xfrm>
            </p:grpSpPr>
            <p:cxnSp>
              <p:nvCxnSpPr>
                <p:cNvPr id="411" name="直線矢印コネクタ 410">
                  <a:extLst>
                    <a:ext uri="{FF2B5EF4-FFF2-40B4-BE49-F238E27FC236}">
                      <a16:creationId xmlns:a16="http://schemas.microsoft.com/office/drawing/2014/main" id="{5B64826C-161B-FD4E-B224-CB17268F46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1" y="624229"/>
                  <a:ext cx="1" cy="108461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" name="正方形/長方形 411">
                  <a:extLst>
                    <a:ext uri="{FF2B5EF4-FFF2-40B4-BE49-F238E27FC236}">
                      <a16:creationId xmlns:a16="http://schemas.microsoft.com/office/drawing/2014/main" id="{2B0756B4-EC3C-4640-970A-231EFDC37EC5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10" name="正方形/長方形 409">
                <a:extLst>
                  <a:ext uri="{FF2B5EF4-FFF2-40B4-BE49-F238E27FC236}">
                    <a16:creationId xmlns:a16="http://schemas.microsoft.com/office/drawing/2014/main" id="{8A5C0DD7-CD42-9A45-9D1E-AF56D68A6F53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4" name="グループ化 413">
              <a:extLst>
                <a:ext uri="{FF2B5EF4-FFF2-40B4-BE49-F238E27FC236}">
                  <a16:creationId xmlns:a16="http://schemas.microsoft.com/office/drawing/2014/main" id="{5AF596F9-538F-DF49-BDA9-28AC3DADCA80}"/>
                </a:ext>
              </a:extLst>
            </p:cNvPr>
            <p:cNvGrpSpPr/>
            <p:nvPr/>
          </p:nvGrpSpPr>
          <p:grpSpPr>
            <a:xfrm rot="16200000">
              <a:off x="4533182" y="1347993"/>
              <a:ext cx="301456" cy="1216819"/>
              <a:chOff x="1489107" y="1594809"/>
              <a:chExt cx="301456" cy="1216819"/>
            </a:xfrm>
          </p:grpSpPr>
          <p:grpSp>
            <p:nvGrpSpPr>
              <p:cNvPr id="415" name="グループ化 414">
                <a:extLst>
                  <a:ext uri="{FF2B5EF4-FFF2-40B4-BE49-F238E27FC236}">
                    <a16:creationId xmlns:a16="http://schemas.microsoft.com/office/drawing/2014/main" id="{539EA9FA-898F-AA4D-88B6-B82947B51888}"/>
                  </a:ext>
                </a:extLst>
              </p:cNvPr>
              <p:cNvGrpSpPr/>
              <p:nvPr/>
            </p:nvGrpSpPr>
            <p:grpSpPr>
              <a:xfrm>
                <a:off x="1489107" y="1594809"/>
                <a:ext cx="147013" cy="1216702"/>
                <a:chOff x="1354189" y="624229"/>
                <a:chExt cx="147013" cy="1216702"/>
              </a:xfrm>
            </p:grpSpPr>
            <p:cxnSp>
              <p:nvCxnSpPr>
                <p:cNvPr id="417" name="直線矢印コネクタ 416">
                  <a:extLst>
                    <a:ext uri="{FF2B5EF4-FFF2-40B4-BE49-F238E27FC236}">
                      <a16:creationId xmlns:a16="http://schemas.microsoft.com/office/drawing/2014/main" id="{535F3C91-D105-C04A-9803-C120C5FFF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1" y="624229"/>
                  <a:ext cx="1" cy="108461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8" name="正方形/長方形 417">
                  <a:extLst>
                    <a:ext uri="{FF2B5EF4-FFF2-40B4-BE49-F238E27FC236}">
                      <a16:creationId xmlns:a16="http://schemas.microsoft.com/office/drawing/2014/main" id="{B15CBE16-CAC8-484F-9D3B-C49CBA61614E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16" name="正方形/長方形 415">
                <a:extLst>
                  <a:ext uri="{FF2B5EF4-FFF2-40B4-BE49-F238E27FC236}">
                    <a16:creationId xmlns:a16="http://schemas.microsoft.com/office/drawing/2014/main" id="{D3F197EC-E483-C743-A06E-A128AFF2D913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9" name="グループ化 418">
              <a:extLst>
                <a:ext uri="{FF2B5EF4-FFF2-40B4-BE49-F238E27FC236}">
                  <a16:creationId xmlns:a16="http://schemas.microsoft.com/office/drawing/2014/main" id="{1A6EF018-AB11-8541-B152-BC344F0BC957}"/>
                </a:ext>
              </a:extLst>
            </p:cNvPr>
            <p:cNvGrpSpPr/>
            <p:nvPr/>
          </p:nvGrpSpPr>
          <p:grpSpPr>
            <a:xfrm rot="16200000">
              <a:off x="4763307" y="1293225"/>
              <a:ext cx="301456" cy="1699732"/>
              <a:chOff x="1489107" y="1111896"/>
              <a:chExt cx="301456" cy="1699732"/>
            </a:xfrm>
          </p:grpSpPr>
          <p:grpSp>
            <p:nvGrpSpPr>
              <p:cNvPr id="420" name="グループ化 419">
                <a:extLst>
                  <a:ext uri="{FF2B5EF4-FFF2-40B4-BE49-F238E27FC236}">
                    <a16:creationId xmlns:a16="http://schemas.microsoft.com/office/drawing/2014/main" id="{5DDC2213-ABEB-FC47-A198-2E1A8DF9C23F}"/>
                  </a:ext>
                </a:extLst>
              </p:cNvPr>
              <p:cNvGrpSpPr/>
              <p:nvPr/>
            </p:nvGrpSpPr>
            <p:grpSpPr>
              <a:xfrm>
                <a:off x="1489107" y="1111896"/>
                <a:ext cx="147010" cy="1699615"/>
                <a:chOff x="1354189" y="141316"/>
                <a:chExt cx="147010" cy="1699615"/>
              </a:xfrm>
            </p:grpSpPr>
            <p:cxnSp>
              <p:nvCxnSpPr>
                <p:cNvPr id="422" name="直線矢印コネクタ 421">
                  <a:extLst>
                    <a:ext uri="{FF2B5EF4-FFF2-40B4-BE49-F238E27FC236}">
                      <a16:creationId xmlns:a16="http://schemas.microsoft.com/office/drawing/2014/main" id="{C8D74DB2-22D3-C24D-8847-843DE374A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17433" y="925082"/>
                  <a:ext cx="1567531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正方形/長方形 422">
                  <a:extLst>
                    <a:ext uri="{FF2B5EF4-FFF2-40B4-BE49-F238E27FC236}">
                      <a16:creationId xmlns:a16="http://schemas.microsoft.com/office/drawing/2014/main" id="{0A2C0468-CDBC-2E4F-840C-6889B9D563F7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21" name="正方形/長方形 420">
                <a:extLst>
                  <a:ext uri="{FF2B5EF4-FFF2-40B4-BE49-F238E27FC236}">
                    <a16:creationId xmlns:a16="http://schemas.microsoft.com/office/drawing/2014/main" id="{0303B524-05D0-CC4F-8273-BA9D4B60AEDA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0" name="グループ化 439">
              <a:extLst>
                <a:ext uri="{FF2B5EF4-FFF2-40B4-BE49-F238E27FC236}">
                  <a16:creationId xmlns:a16="http://schemas.microsoft.com/office/drawing/2014/main" id="{92113548-EC02-7F4E-A01B-8F297C2775BD}"/>
                </a:ext>
              </a:extLst>
            </p:cNvPr>
            <p:cNvGrpSpPr/>
            <p:nvPr/>
          </p:nvGrpSpPr>
          <p:grpSpPr>
            <a:xfrm>
              <a:off x="626179" y="4869161"/>
              <a:ext cx="2745332" cy="1614199"/>
              <a:chOff x="245179" y="4869160"/>
              <a:chExt cx="2745332" cy="1614199"/>
            </a:xfrm>
          </p:grpSpPr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5E48CC13-0D52-3742-88B0-BA92A60A1C13}"/>
                  </a:ext>
                </a:extLst>
              </p:cNvPr>
              <p:cNvGrpSpPr/>
              <p:nvPr/>
            </p:nvGrpSpPr>
            <p:grpSpPr>
              <a:xfrm>
                <a:off x="252261" y="4941168"/>
                <a:ext cx="2738250" cy="1537295"/>
                <a:chOff x="283713" y="5360542"/>
                <a:chExt cx="2738250" cy="1537295"/>
              </a:xfrm>
            </p:grpSpPr>
            <p:grpSp>
              <p:nvGrpSpPr>
                <p:cNvPr id="28" name="グループ化 27">
                  <a:extLst>
                    <a:ext uri="{FF2B5EF4-FFF2-40B4-BE49-F238E27FC236}">
                      <a16:creationId xmlns:a16="http://schemas.microsoft.com/office/drawing/2014/main" id="{AAA68D04-1CAD-194F-824E-B27C90C3DF97}"/>
                    </a:ext>
                  </a:extLst>
                </p:cNvPr>
                <p:cNvGrpSpPr/>
                <p:nvPr/>
              </p:nvGrpSpPr>
              <p:grpSpPr>
                <a:xfrm>
                  <a:off x="992542" y="5360542"/>
                  <a:ext cx="519050" cy="609125"/>
                  <a:chOff x="1323543" y="1532604"/>
                  <a:chExt cx="519050" cy="609125"/>
                </a:xfrm>
              </p:grpSpPr>
              <p:grpSp>
                <p:nvGrpSpPr>
                  <p:cNvPr id="25" name="グループ化 24">
                    <a:extLst>
                      <a:ext uri="{FF2B5EF4-FFF2-40B4-BE49-F238E27FC236}">
                        <a16:creationId xmlns:a16="http://schemas.microsoft.com/office/drawing/2014/main" id="{B236E883-6690-324E-98DB-B931915E5CC6}"/>
                      </a:ext>
                    </a:extLst>
                  </p:cNvPr>
                  <p:cNvGrpSpPr/>
                  <p:nvPr/>
                </p:nvGrpSpPr>
                <p:grpSpPr>
                  <a:xfrm>
                    <a:off x="1362808" y="1532604"/>
                    <a:ext cx="138395" cy="309198"/>
                    <a:chOff x="1362808" y="1532604"/>
                    <a:chExt cx="138395" cy="309198"/>
                  </a:xfrm>
                </p:grpSpPr>
                <p:cxnSp>
                  <p:nvCxnSpPr>
                    <p:cNvPr id="21" name="直線矢印コネクタ 20">
                      <a:extLst>
                        <a:ext uri="{FF2B5EF4-FFF2-40B4-BE49-F238E27FC236}">
                          <a16:creationId xmlns:a16="http://schemas.microsoft.com/office/drawing/2014/main" id="{4771569B-0A81-4D42-94F7-16F0D52460E6}"/>
                        </a:ext>
                      </a:extLst>
                    </p:cNvPr>
                    <p:cNvCxnSpPr>
                      <a:cxnSpLocks/>
                      <a:endCxn id="22" idx="0"/>
                    </p:cNvCxnSpPr>
                    <p:nvPr/>
                  </p:nvCxnSpPr>
                  <p:spPr>
                    <a:xfrm>
                      <a:off x="1431521" y="1532604"/>
                      <a:ext cx="485" cy="170803"/>
                    </a:xfrm>
                    <a:prstGeom prst="straightConnector1">
                      <a:avLst/>
                    </a:prstGeom>
                    <a:ln>
                      <a:solidFill>
                        <a:srgbClr val="002060"/>
                      </a:solidFill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正方形/長方形 21">
                      <a:extLst>
                        <a:ext uri="{FF2B5EF4-FFF2-40B4-BE49-F238E27FC236}">
                          <a16:creationId xmlns:a16="http://schemas.microsoft.com/office/drawing/2014/main" id="{896EB3FB-C7FC-FF4E-A6C2-74DEF1AF1F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08" y="1703407"/>
                      <a:ext cx="138395" cy="13839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C086EE7D-A74A-E546-9DD2-0299B3B9335A}"/>
                      </a:ext>
                    </a:extLst>
                  </p:cNvPr>
                  <p:cNvSpPr txBox="1"/>
                  <p:nvPr/>
                </p:nvSpPr>
                <p:spPr>
                  <a:xfrm>
                    <a:off x="1323543" y="1858748"/>
                    <a:ext cx="519050" cy="2829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TMP</a:t>
                    </a:r>
                    <a:endParaRPr kumimoji="1" lang="ja-JP" alt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8F2890E2-D007-664C-BF97-EB5716AC6871}"/>
                    </a:ext>
                  </a:extLst>
                </p:cNvPr>
                <p:cNvGrpSpPr/>
                <p:nvPr/>
              </p:nvGrpSpPr>
              <p:grpSpPr>
                <a:xfrm>
                  <a:off x="1680624" y="5366885"/>
                  <a:ext cx="330540" cy="595803"/>
                  <a:chOff x="2011625" y="1538947"/>
                  <a:chExt cx="330540" cy="595803"/>
                </a:xfrm>
              </p:grpSpPr>
              <p:grpSp>
                <p:nvGrpSpPr>
                  <p:cNvPr id="170" name="グループ化 169">
                    <a:extLst>
                      <a:ext uri="{FF2B5EF4-FFF2-40B4-BE49-F238E27FC236}">
                        <a16:creationId xmlns:a16="http://schemas.microsoft.com/office/drawing/2014/main" id="{1E677549-FD22-084C-BED4-D2D347674174}"/>
                      </a:ext>
                    </a:extLst>
                  </p:cNvPr>
                  <p:cNvGrpSpPr/>
                  <p:nvPr/>
                </p:nvGrpSpPr>
                <p:grpSpPr>
                  <a:xfrm>
                    <a:off x="2059754" y="1538947"/>
                    <a:ext cx="138395" cy="309198"/>
                    <a:chOff x="1607180" y="1532604"/>
                    <a:chExt cx="138395" cy="309198"/>
                  </a:xfrm>
                </p:grpSpPr>
                <p:cxnSp>
                  <p:nvCxnSpPr>
                    <p:cNvPr id="171" name="直線矢印コネクタ 170">
                      <a:extLst>
                        <a:ext uri="{FF2B5EF4-FFF2-40B4-BE49-F238E27FC236}">
                          <a16:creationId xmlns:a16="http://schemas.microsoft.com/office/drawing/2014/main" id="{01CC0189-2F80-3D4A-9424-F00C88566245}"/>
                        </a:ext>
                      </a:extLst>
                    </p:cNvPr>
                    <p:cNvCxnSpPr>
                      <a:cxnSpLocks/>
                      <a:endCxn id="175" idx="0"/>
                    </p:cNvCxnSpPr>
                    <p:nvPr/>
                  </p:nvCxnSpPr>
                  <p:spPr>
                    <a:xfrm>
                      <a:off x="1675893" y="1532604"/>
                      <a:ext cx="485" cy="170803"/>
                    </a:xfrm>
                    <a:prstGeom prst="straightConnector1">
                      <a:avLst/>
                    </a:prstGeom>
                    <a:ln>
                      <a:solidFill>
                        <a:srgbClr val="002060"/>
                      </a:solidFill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5" name="正方形/長方形 174">
                      <a:extLst>
                        <a:ext uri="{FF2B5EF4-FFF2-40B4-BE49-F238E27FC236}">
                          <a16:creationId xmlns:a16="http://schemas.microsoft.com/office/drawing/2014/main" id="{C2C2204B-8182-C946-B907-5F43290D9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7180" y="1703407"/>
                      <a:ext cx="138395" cy="138395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82" name="テキスト ボックス 181">
                    <a:extLst>
                      <a:ext uri="{FF2B5EF4-FFF2-40B4-BE49-F238E27FC236}">
                        <a16:creationId xmlns:a16="http://schemas.microsoft.com/office/drawing/2014/main" id="{F1841FFC-F03C-8D4F-848D-2A49C15B8C89}"/>
                      </a:ext>
                    </a:extLst>
                  </p:cNvPr>
                  <p:cNvSpPr txBox="1"/>
                  <p:nvPr/>
                </p:nvSpPr>
                <p:spPr>
                  <a:xfrm>
                    <a:off x="2011625" y="1857751"/>
                    <a:ext cx="33054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kumimoji="1" lang="en-US" altLang="ja-JP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endParaRPr kumimoji="1" lang="ja-JP" alt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4" name="グループ化 53">
                  <a:extLst>
                    <a:ext uri="{FF2B5EF4-FFF2-40B4-BE49-F238E27FC236}">
                      <a16:creationId xmlns:a16="http://schemas.microsoft.com/office/drawing/2014/main" id="{B7FAF55D-6BA6-DB43-8B13-7ED83DAB9742}"/>
                    </a:ext>
                  </a:extLst>
                </p:cNvPr>
                <p:cNvGrpSpPr/>
                <p:nvPr/>
              </p:nvGrpSpPr>
              <p:grpSpPr>
                <a:xfrm>
                  <a:off x="283713" y="5370996"/>
                  <a:ext cx="2738250" cy="1526841"/>
                  <a:chOff x="6090562" y="1624868"/>
                  <a:chExt cx="2738250" cy="1526841"/>
                </a:xfrm>
              </p:grpSpPr>
              <p:cxnSp>
                <p:nvCxnSpPr>
                  <p:cNvPr id="196" name="直線矢印コネクタ 195">
                    <a:extLst>
                      <a:ext uri="{FF2B5EF4-FFF2-40B4-BE49-F238E27FC236}">
                        <a16:creationId xmlns:a16="http://schemas.microsoft.com/office/drawing/2014/main" id="{B55DAD9D-CE9B-114B-8483-2573E38AB2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14155" y="1647114"/>
                    <a:ext cx="485" cy="170803"/>
                  </a:xfrm>
                  <a:prstGeom prst="straightConnector1">
                    <a:avLst/>
                  </a:prstGeom>
                  <a:ln>
                    <a:noFill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直線矢印コネクタ 266">
                    <a:extLst>
                      <a:ext uri="{FF2B5EF4-FFF2-40B4-BE49-F238E27FC236}">
                        <a16:creationId xmlns:a16="http://schemas.microsoft.com/office/drawing/2014/main" id="{435B9957-1A7E-BB49-9B0F-106D247E95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51529" y="1624868"/>
                    <a:ext cx="485" cy="170803"/>
                  </a:xfrm>
                  <a:prstGeom prst="straightConnector1">
                    <a:avLst/>
                  </a:prstGeom>
                  <a:ln>
                    <a:noFill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3AD97627-E56E-1A43-8F4E-2EA7A450735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0562" y="2136046"/>
                    <a:ext cx="273825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1" lang="en-US" altLang="ja-JP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olid mark = already installed</a:t>
                    </a:r>
                  </a:p>
                  <a:p>
                    <a:endParaRPr lang="en-US" altLang="ja-JP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endParaRPr kumimoji="1" lang="en-US" altLang="ja-JP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endParaRPr kumimoji="1" lang="en-US" altLang="ja-JP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altLang="ja-JP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blank mark = additively to be installed</a:t>
                    </a:r>
                    <a:endParaRPr kumimoji="1" lang="ja-JP" altLang="en-US" sz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FCAC7201-591A-0540-8859-E781706377A7}"/>
                  </a:ext>
                </a:extLst>
              </p:cNvPr>
              <p:cNvSpPr/>
              <p:nvPr/>
            </p:nvSpPr>
            <p:spPr>
              <a:xfrm>
                <a:off x="245179" y="4869160"/>
                <a:ext cx="2711252" cy="161419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27" name="グループ化 426">
                <a:extLst>
                  <a:ext uri="{FF2B5EF4-FFF2-40B4-BE49-F238E27FC236}">
                    <a16:creationId xmlns:a16="http://schemas.microsoft.com/office/drawing/2014/main" id="{38201576-0B7F-354E-BCA3-15CB7B084A5B}"/>
                  </a:ext>
                </a:extLst>
              </p:cNvPr>
              <p:cNvGrpSpPr/>
              <p:nvPr/>
            </p:nvGrpSpPr>
            <p:grpSpPr>
              <a:xfrm>
                <a:off x="1121237" y="5854128"/>
                <a:ext cx="138395" cy="309198"/>
                <a:chOff x="1121237" y="6061541"/>
                <a:chExt cx="138395" cy="309198"/>
              </a:xfrm>
            </p:grpSpPr>
            <p:cxnSp>
              <p:nvCxnSpPr>
                <p:cNvPr id="425" name="直線矢印コネクタ 424">
                  <a:extLst>
                    <a:ext uri="{FF2B5EF4-FFF2-40B4-BE49-F238E27FC236}">
                      <a16:creationId xmlns:a16="http://schemas.microsoft.com/office/drawing/2014/main" id="{EDB00989-0F1A-AA4E-B52C-130F1DBB4465}"/>
                    </a:ext>
                  </a:extLst>
                </p:cNvPr>
                <p:cNvCxnSpPr>
                  <a:cxnSpLocks/>
                  <a:endCxn id="426" idx="0"/>
                </p:cNvCxnSpPr>
                <p:nvPr/>
              </p:nvCxnSpPr>
              <p:spPr>
                <a:xfrm>
                  <a:off x="1189950" y="6061541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6" name="正方形/長方形 425">
                  <a:extLst>
                    <a:ext uri="{FF2B5EF4-FFF2-40B4-BE49-F238E27FC236}">
                      <a16:creationId xmlns:a16="http://schemas.microsoft.com/office/drawing/2014/main" id="{7EDD37E2-023A-E948-8E91-AA9CEF6D53CF}"/>
                    </a:ext>
                  </a:extLst>
                </p:cNvPr>
                <p:cNvSpPr/>
                <p:nvPr/>
              </p:nvSpPr>
              <p:spPr>
                <a:xfrm>
                  <a:off x="1121237" y="6232344"/>
                  <a:ext cx="138395" cy="13839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8" name="グループ化 427">
                <a:extLst>
                  <a:ext uri="{FF2B5EF4-FFF2-40B4-BE49-F238E27FC236}">
                    <a16:creationId xmlns:a16="http://schemas.microsoft.com/office/drawing/2014/main" id="{9D3EC91C-F327-B445-8474-CFCB0168FAF8}"/>
                  </a:ext>
                </a:extLst>
              </p:cNvPr>
              <p:cNvGrpSpPr/>
              <p:nvPr/>
            </p:nvGrpSpPr>
            <p:grpSpPr>
              <a:xfrm>
                <a:off x="1697301" y="5856106"/>
                <a:ext cx="138395" cy="309198"/>
                <a:chOff x="1267781" y="6061541"/>
                <a:chExt cx="138395" cy="309198"/>
              </a:xfrm>
            </p:grpSpPr>
            <p:cxnSp>
              <p:nvCxnSpPr>
                <p:cNvPr id="429" name="直線矢印コネクタ 428">
                  <a:extLst>
                    <a:ext uri="{FF2B5EF4-FFF2-40B4-BE49-F238E27FC236}">
                      <a16:creationId xmlns:a16="http://schemas.microsoft.com/office/drawing/2014/main" id="{BDEAC4BC-3323-1149-B9E8-7602312F2CA3}"/>
                    </a:ext>
                  </a:extLst>
                </p:cNvPr>
                <p:cNvCxnSpPr>
                  <a:cxnSpLocks/>
                  <a:endCxn id="430" idx="0"/>
                </p:cNvCxnSpPr>
                <p:nvPr/>
              </p:nvCxnSpPr>
              <p:spPr>
                <a:xfrm>
                  <a:off x="1336494" y="6061541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0" name="正方形/長方形 429">
                  <a:extLst>
                    <a:ext uri="{FF2B5EF4-FFF2-40B4-BE49-F238E27FC236}">
                      <a16:creationId xmlns:a16="http://schemas.microsoft.com/office/drawing/2014/main" id="{3AF9EBCB-8C7A-D744-94C2-11D4815C6472}"/>
                    </a:ext>
                  </a:extLst>
                </p:cNvPr>
                <p:cNvSpPr/>
                <p:nvPr/>
              </p:nvSpPr>
              <p:spPr>
                <a:xfrm>
                  <a:off x="1267781" y="6232344"/>
                  <a:ext cx="138395" cy="138395"/>
                </a:xfrm>
                <a:prstGeom prst="rect">
                  <a:avLst/>
                </a:prstGeom>
                <a:noFill/>
                <a:ln w="25400">
                  <a:solidFill>
                    <a:srgbClr val="00B0F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39" name="グループ化 438">
              <a:extLst>
                <a:ext uri="{FF2B5EF4-FFF2-40B4-BE49-F238E27FC236}">
                  <a16:creationId xmlns:a16="http://schemas.microsoft.com/office/drawing/2014/main" id="{C35EABDA-AC9C-484E-9D04-CEA6004201C0}"/>
                </a:ext>
              </a:extLst>
            </p:cNvPr>
            <p:cNvGrpSpPr/>
            <p:nvPr/>
          </p:nvGrpSpPr>
          <p:grpSpPr>
            <a:xfrm>
              <a:off x="6007287" y="5663511"/>
              <a:ext cx="2267687" cy="825883"/>
              <a:chOff x="6216433" y="5877272"/>
              <a:chExt cx="2267687" cy="825883"/>
            </a:xfrm>
          </p:grpSpPr>
          <p:grpSp>
            <p:nvGrpSpPr>
              <p:cNvPr id="431" name="グループ化 430">
                <a:extLst>
                  <a:ext uri="{FF2B5EF4-FFF2-40B4-BE49-F238E27FC236}">
                    <a16:creationId xmlns:a16="http://schemas.microsoft.com/office/drawing/2014/main" id="{A4043C11-67E6-8646-AD99-D9F0A798BCFA}"/>
                  </a:ext>
                </a:extLst>
              </p:cNvPr>
              <p:cNvGrpSpPr/>
              <p:nvPr/>
            </p:nvGrpSpPr>
            <p:grpSpPr>
              <a:xfrm>
                <a:off x="6216433" y="5877272"/>
                <a:ext cx="138395" cy="309198"/>
                <a:chOff x="1001603" y="6061541"/>
                <a:chExt cx="138395" cy="309198"/>
              </a:xfrm>
            </p:grpSpPr>
            <p:cxnSp>
              <p:nvCxnSpPr>
                <p:cNvPr id="432" name="直線矢印コネクタ 431">
                  <a:extLst>
                    <a:ext uri="{FF2B5EF4-FFF2-40B4-BE49-F238E27FC236}">
                      <a16:creationId xmlns:a16="http://schemas.microsoft.com/office/drawing/2014/main" id="{371D5F4E-F06A-D040-B3A6-2C055F6E6DAD}"/>
                    </a:ext>
                  </a:extLst>
                </p:cNvPr>
                <p:cNvCxnSpPr>
                  <a:cxnSpLocks/>
                  <a:endCxn id="433" idx="0"/>
                </p:cNvCxnSpPr>
                <p:nvPr/>
              </p:nvCxnSpPr>
              <p:spPr>
                <a:xfrm>
                  <a:off x="1070316" y="6061541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3" name="正方形/長方形 432">
                  <a:extLst>
                    <a:ext uri="{FF2B5EF4-FFF2-40B4-BE49-F238E27FC236}">
                      <a16:creationId xmlns:a16="http://schemas.microsoft.com/office/drawing/2014/main" id="{F689FE1E-45FC-3D44-A604-A06C4C517A77}"/>
                    </a:ext>
                  </a:extLst>
                </p:cNvPr>
                <p:cNvSpPr/>
                <p:nvPr/>
              </p:nvSpPr>
              <p:spPr>
                <a:xfrm>
                  <a:off x="1001603" y="6232344"/>
                  <a:ext cx="138395" cy="138395"/>
                </a:xfrm>
                <a:prstGeom prst="rect">
                  <a:avLst/>
                </a:prstGeom>
                <a:noFill/>
                <a:ln w="25400">
                  <a:solidFill>
                    <a:srgbClr val="00B0F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4" name="テキスト ボックス 433">
                <a:extLst>
                  <a:ext uri="{FF2B5EF4-FFF2-40B4-BE49-F238E27FC236}">
                    <a16:creationId xmlns:a16="http://schemas.microsoft.com/office/drawing/2014/main" id="{F7E27CEB-D7AA-0442-9164-49E911491264}"/>
                  </a:ext>
                </a:extLst>
              </p:cNvPr>
              <p:cNvSpPr txBox="1"/>
              <p:nvPr/>
            </p:nvSpPr>
            <p:spPr>
              <a:xfrm>
                <a:off x="6398704" y="5947356"/>
                <a:ext cx="12763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r>
                  <a:rPr kumimoji="1" lang="en-US" altLang="ja-JP" sz="1200">
                    <a:latin typeface="Arial" panose="020B0604020202020204" pitchFamily="34" charset="0"/>
                    <a:cs typeface="Arial" panose="020B0604020202020204" pitchFamily="34" charset="0"/>
                  </a:rPr>
                  <a:t> of ion pumps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5" name="グループ化 434">
                <a:extLst>
                  <a:ext uri="{FF2B5EF4-FFF2-40B4-BE49-F238E27FC236}">
                    <a16:creationId xmlns:a16="http://schemas.microsoft.com/office/drawing/2014/main" id="{A421536E-3604-544B-8A65-754E92D3BBCE}"/>
                  </a:ext>
                </a:extLst>
              </p:cNvPr>
              <p:cNvGrpSpPr/>
              <p:nvPr/>
            </p:nvGrpSpPr>
            <p:grpSpPr>
              <a:xfrm>
                <a:off x="6233805" y="6324318"/>
                <a:ext cx="138395" cy="309198"/>
                <a:chOff x="1001603" y="6061541"/>
                <a:chExt cx="138395" cy="309198"/>
              </a:xfrm>
            </p:grpSpPr>
            <p:cxnSp>
              <p:nvCxnSpPr>
                <p:cNvPr id="436" name="直線矢印コネクタ 435">
                  <a:extLst>
                    <a:ext uri="{FF2B5EF4-FFF2-40B4-BE49-F238E27FC236}">
                      <a16:creationId xmlns:a16="http://schemas.microsoft.com/office/drawing/2014/main" id="{19A41625-C472-9B40-9FC7-0D839B8D7315}"/>
                    </a:ext>
                  </a:extLst>
                </p:cNvPr>
                <p:cNvCxnSpPr>
                  <a:cxnSpLocks/>
                  <a:endCxn id="437" idx="0"/>
                </p:cNvCxnSpPr>
                <p:nvPr/>
              </p:nvCxnSpPr>
              <p:spPr>
                <a:xfrm>
                  <a:off x="1070316" y="6061541"/>
                  <a:ext cx="485" cy="17080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7" name="正方形/長方形 436">
                  <a:extLst>
                    <a:ext uri="{FF2B5EF4-FFF2-40B4-BE49-F238E27FC236}">
                      <a16:creationId xmlns:a16="http://schemas.microsoft.com/office/drawing/2014/main" id="{D7E6B55D-882A-344B-A152-F4B93C7DF06B}"/>
                    </a:ext>
                  </a:extLst>
                </p:cNvPr>
                <p:cNvSpPr/>
                <p:nvPr/>
              </p:nvSpPr>
              <p:spPr>
                <a:xfrm>
                  <a:off x="1001603" y="6232344"/>
                  <a:ext cx="138395" cy="138395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8" name="テキスト ボックス 437">
                <a:extLst>
                  <a:ext uri="{FF2B5EF4-FFF2-40B4-BE49-F238E27FC236}">
                    <a16:creationId xmlns:a16="http://schemas.microsoft.com/office/drawing/2014/main" id="{873E560F-AB42-DD46-A8AB-4C788D3ACDFF}"/>
                  </a:ext>
                </a:extLst>
              </p:cNvPr>
              <p:cNvSpPr txBox="1"/>
              <p:nvPr/>
            </p:nvSpPr>
            <p:spPr>
              <a:xfrm>
                <a:off x="6431955" y="6426156"/>
                <a:ext cx="20521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>
                    <a:latin typeface="Arial" panose="020B0604020202020204" pitchFamily="34" charset="0"/>
                    <a:cs typeface="Arial" panose="020B0604020202020204" pitchFamily="34" charset="0"/>
                  </a:rPr>
                  <a:t>8 of turbo-molecular pumps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グループ化 321">
              <a:extLst>
                <a:ext uri="{FF2B5EF4-FFF2-40B4-BE49-F238E27FC236}">
                  <a16:creationId xmlns:a16="http://schemas.microsoft.com/office/drawing/2014/main" id="{3639BA38-21E3-2341-B84A-F56B795C2D93}"/>
                </a:ext>
              </a:extLst>
            </p:cNvPr>
            <p:cNvGrpSpPr/>
            <p:nvPr/>
          </p:nvGrpSpPr>
          <p:grpSpPr>
            <a:xfrm rot="5400000">
              <a:off x="2711249" y="2878909"/>
              <a:ext cx="301456" cy="494900"/>
              <a:chOff x="1489107" y="2316728"/>
              <a:chExt cx="301456" cy="494900"/>
            </a:xfrm>
          </p:grpSpPr>
          <p:grpSp>
            <p:nvGrpSpPr>
              <p:cNvPr id="323" name="グループ化 322">
                <a:extLst>
                  <a:ext uri="{FF2B5EF4-FFF2-40B4-BE49-F238E27FC236}">
                    <a16:creationId xmlns:a16="http://schemas.microsoft.com/office/drawing/2014/main" id="{53EB1EB6-C123-5143-A37A-758F545F59E8}"/>
                  </a:ext>
                </a:extLst>
              </p:cNvPr>
              <p:cNvGrpSpPr/>
              <p:nvPr/>
            </p:nvGrpSpPr>
            <p:grpSpPr>
              <a:xfrm>
                <a:off x="1489107" y="2316728"/>
                <a:ext cx="147015" cy="494783"/>
                <a:chOff x="1354189" y="1346148"/>
                <a:chExt cx="147015" cy="494783"/>
              </a:xfrm>
            </p:grpSpPr>
            <p:cxnSp>
              <p:nvCxnSpPr>
                <p:cNvPr id="338" name="直線矢印コネクタ 337">
                  <a:extLst>
                    <a:ext uri="{FF2B5EF4-FFF2-40B4-BE49-F238E27FC236}">
                      <a16:creationId xmlns:a16="http://schemas.microsoft.com/office/drawing/2014/main" id="{CE5B3835-CC93-5841-B26C-0BEDD2816F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19855" y="1527497"/>
                  <a:ext cx="362698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9" name="正方形/長方形 338">
                  <a:extLst>
                    <a:ext uri="{FF2B5EF4-FFF2-40B4-BE49-F238E27FC236}">
                      <a16:creationId xmlns:a16="http://schemas.microsoft.com/office/drawing/2014/main" id="{954F3F6B-F59B-294B-B4D9-6D4620004E84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4" name="正方形/長方形 323">
                <a:extLst>
                  <a:ext uri="{FF2B5EF4-FFF2-40B4-BE49-F238E27FC236}">
                    <a16:creationId xmlns:a16="http://schemas.microsoft.com/office/drawing/2014/main" id="{6E41671B-D21B-D643-A663-D7FF05808A95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0" name="グループ化 339">
              <a:extLst>
                <a:ext uri="{FF2B5EF4-FFF2-40B4-BE49-F238E27FC236}">
                  <a16:creationId xmlns:a16="http://schemas.microsoft.com/office/drawing/2014/main" id="{1152584D-E600-3D40-88A6-71B00195FFA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360585" y="3974064"/>
              <a:ext cx="420539" cy="72000"/>
              <a:chOff x="3352188" y="3523167"/>
              <a:chExt cx="688014" cy="117794"/>
            </a:xfrm>
          </p:grpSpPr>
          <p:sp>
            <p:nvSpPr>
              <p:cNvPr id="346" name="正方形/長方形 345">
                <a:extLst>
                  <a:ext uri="{FF2B5EF4-FFF2-40B4-BE49-F238E27FC236}">
                    <a16:creationId xmlns:a16="http://schemas.microsoft.com/office/drawing/2014/main" id="{1DE0D41A-DE7C-C14C-B7E8-15C45F92E15F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7" name="直線コネクタ 346">
                <a:extLst>
                  <a:ext uri="{FF2B5EF4-FFF2-40B4-BE49-F238E27FC236}">
                    <a16:creationId xmlns:a16="http://schemas.microsoft.com/office/drawing/2014/main" id="{0A24283F-DF80-254A-B67B-61E02AE86954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線コネクタ 347">
                <a:extLst>
                  <a:ext uri="{FF2B5EF4-FFF2-40B4-BE49-F238E27FC236}">
                    <a16:creationId xmlns:a16="http://schemas.microsoft.com/office/drawing/2014/main" id="{08F16D13-9627-5948-BF62-B01CCA9780B2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75ED16E0-93C9-B548-86A0-D9C275A3CA0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945772" y="3983986"/>
              <a:ext cx="360000" cy="61635"/>
              <a:chOff x="3352188" y="3523167"/>
              <a:chExt cx="688014" cy="117794"/>
            </a:xfrm>
          </p:grpSpPr>
          <p:sp>
            <p:nvSpPr>
              <p:cNvPr id="355" name="正方形/長方形 354">
                <a:extLst>
                  <a:ext uri="{FF2B5EF4-FFF2-40B4-BE49-F238E27FC236}">
                    <a16:creationId xmlns:a16="http://schemas.microsoft.com/office/drawing/2014/main" id="{F92B8BFE-3559-7F46-9F36-188E36FBDC7C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6" name="直線コネクタ 355">
                <a:extLst>
                  <a:ext uri="{FF2B5EF4-FFF2-40B4-BE49-F238E27FC236}">
                    <a16:creationId xmlns:a16="http://schemas.microsoft.com/office/drawing/2014/main" id="{27264B34-CD49-6543-88E9-7A127A18D6AA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線コネクタ 361">
                <a:extLst>
                  <a:ext uri="{FF2B5EF4-FFF2-40B4-BE49-F238E27FC236}">
                    <a16:creationId xmlns:a16="http://schemas.microsoft.com/office/drawing/2014/main" id="{3DFB1EE5-69AB-DF44-80D9-FF568A09C39C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A343C98B-BC6B-2649-A57A-928EE5A0405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261250" y="3984756"/>
              <a:ext cx="360000" cy="61635"/>
              <a:chOff x="3352188" y="3523167"/>
              <a:chExt cx="688014" cy="117794"/>
            </a:xfrm>
          </p:grpSpPr>
          <p:sp>
            <p:nvSpPr>
              <p:cNvPr id="364" name="正方形/長方形 363">
                <a:extLst>
                  <a:ext uri="{FF2B5EF4-FFF2-40B4-BE49-F238E27FC236}">
                    <a16:creationId xmlns:a16="http://schemas.microsoft.com/office/drawing/2014/main" id="{5430C9B7-3A32-6341-9EC9-5245BDEB15F4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5" name="直線コネクタ 364">
                <a:extLst>
                  <a:ext uri="{FF2B5EF4-FFF2-40B4-BE49-F238E27FC236}">
                    <a16:creationId xmlns:a16="http://schemas.microsoft.com/office/drawing/2014/main" id="{5262543D-F393-6C49-A266-3C37F14A564B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線コネクタ 365">
                <a:extLst>
                  <a:ext uri="{FF2B5EF4-FFF2-40B4-BE49-F238E27FC236}">
                    <a16:creationId xmlns:a16="http://schemas.microsoft.com/office/drawing/2014/main" id="{D2768628-1631-4040-B75B-27C1B89484C6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12134765-610D-DE49-8A5A-A285D65848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82832" y="2204865"/>
              <a:ext cx="360000" cy="61635"/>
              <a:chOff x="3352188" y="3523167"/>
              <a:chExt cx="688014" cy="117794"/>
            </a:xfrm>
          </p:grpSpPr>
          <p:sp>
            <p:nvSpPr>
              <p:cNvPr id="373" name="正方形/長方形 372">
                <a:extLst>
                  <a:ext uri="{FF2B5EF4-FFF2-40B4-BE49-F238E27FC236}">
                    <a16:creationId xmlns:a16="http://schemas.microsoft.com/office/drawing/2014/main" id="{EB5495E0-0651-784A-A3D4-A1B67E9C6488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4" name="直線コネクタ 373">
                <a:extLst>
                  <a:ext uri="{FF2B5EF4-FFF2-40B4-BE49-F238E27FC236}">
                    <a16:creationId xmlns:a16="http://schemas.microsoft.com/office/drawing/2014/main" id="{77C45633-C9F2-8D45-916D-0CA039F2D5F2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線コネクタ 374">
                <a:extLst>
                  <a:ext uri="{FF2B5EF4-FFF2-40B4-BE49-F238E27FC236}">
                    <a16:creationId xmlns:a16="http://schemas.microsoft.com/office/drawing/2014/main" id="{6CF7AFEB-5E55-E445-B4A8-D9A3AF9C5410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1" name="グループ化 440">
              <a:extLst>
                <a:ext uri="{FF2B5EF4-FFF2-40B4-BE49-F238E27FC236}">
                  <a16:creationId xmlns:a16="http://schemas.microsoft.com/office/drawing/2014/main" id="{FDAADB61-C110-DC4D-A353-62C4D4BF9A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3806" y="1787609"/>
              <a:ext cx="360000" cy="61635"/>
              <a:chOff x="3352188" y="3523167"/>
              <a:chExt cx="688014" cy="117794"/>
            </a:xfrm>
          </p:grpSpPr>
          <p:sp>
            <p:nvSpPr>
              <p:cNvPr id="442" name="正方形/長方形 441">
                <a:extLst>
                  <a:ext uri="{FF2B5EF4-FFF2-40B4-BE49-F238E27FC236}">
                    <a16:creationId xmlns:a16="http://schemas.microsoft.com/office/drawing/2014/main" id="{81A0961E-4C38-724C-97BA-9480E6003346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3" name="直線コネクタ 442">
                <a:extLst>
                  <a:ext uri="{FF2B5EF4-FFF2-40B4-BE49-F238E27FC236}">
                    <a16:creationId xmlns:a16="http://schemas.microsoft.com/office/drawing/2014/main" id="{920606F4-1692-9940-B600-9CEE62A8B684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直線コネクタ 443">
                <a:extLst>
                  <a:ext uri="{FF2B5EF4-FFF2-40B4-BE49-F238E27FC236}">
                    <a16:creationId xmlns:a16="http://schemas.microsoft.com/office/drawing/2014/main" id="{7C5BD744-FAEE-4846-BE02-6BC9FEA9029A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id="{F0F623E5-A7BD-A540-B08B-8E114FC8BF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800" y="524732"/>
              <a:ext cx="288000" cy="49308"/>
              <a:chOff x="3352188" y="3523167"/>
              <a:chExt cx="688014" cy="117794"/>
            </a:xfrm>
          </p:grpSpPr>
          <p:sp>
            <p:nvSpPr>
              <p:cNvPr id="446" name="正方形/長方形 445">
                <a:extLst>
                  <a:ext uri="{FF2B5EF4-FFF2-40B4-BE49-F238E27FC236}">
                    <a16:creationId xmlns:a16="http://schemas.microsoft.com/office/drawing/2014/main" id="{2BBCE306-7A13-294B-AC12-411487940B0C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7" name="直線コネクタ 446">
                <a:extLst>
                  <a:ext uri="{FF2B5EF4-FFF2-40B4-BE49-F238E27FC236}">
                    <a16:creationId xmlns:a16="http://schemas.microsoft.com/office/drawing/2014/main" id="{1F57201C-A00E-0A49-ADE2-0BCCF609E803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線コネクタ 447">
                <a:extLst>
                  <a:ext uri="{FF2B5EF4-FFF2-40B4-BE49-F238E27FC236}">
                    <a16:creationId xmlns:a16="http://schemas.microsoft.com/office/drawing/2014/main" id="{920CAFA5-E9F0-EF45-BE1A-AB2C6AA983BE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9" name="グループ化 448">
              <a:extLst>
                <a:ext uri="{FF2B5EF4-FFF2-40B4-BE49-F238E27FC236}">
                  <a16:creationId xmlns:a16="http://schemas.microsoft.com/office/drawing/2014/main" id="{632E3F60-6C02-604F-B47C-4F334D93ED3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8817494" y="4001392"/>
              <a:ext cx="288000" cy="49308"/>
              <a:chOff x="3352188" y="3523167"/>
              <a:chExt cx="688014" cy="117794"/>
            </a:xfrm>
          </p:grpSpPr>
          <p:sp>
            <p:nvSpPr>
              <p:cNvPr id="450" name="正方形/長方形 449">
                <a:extLst>
                  <a:ext uri="{FF2B5EF4-FFF2-40B4-BE49-F238E27FC236}">
                    <a16:creationId xmlns:a16="http://schemas.microsoft.com/office/drawing/2014/main" id="{D0E08B64-8FD4-994F-81B6-1AAACCAD3146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1" name="直線コネクタ 450">
                <a:extLst>
                  <a:ext uri="{FF2B5EF4-FFF2-40B4-BE49-F238E27FC236}">
                    <a16:creationId xmlns:a16="http://schemas.microsoft.com/office/drawing/2014/main" id="{B5463252-B2E2-6A44-9A7C-D8903837FA8B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線コネクタ 451">
                <a:extLst>
                  <a:ext uri="{FF2B5EF4-FFF2-40B4-BE49-F238E27FC236}">
                    <a16:creationId xmlns:a16="http://schemas.microsoft.com/office/drawing/2014/main" id="{1A760626-1922-0A47-95C4-BE040DD7B8D6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グループ化 452">
              <a:extLst>
                <a:ext uri="{FF2B5EF4-FFF2-40B4-BE49-F238E27FC236}">
                  <a16:creationId xmlns:a16="http://schemas.microsoft.com/office/drawing/2014/main" id="{667FCC00-CE12-924B-9DD2-CBBC873DEA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800" y="5726520"/>
              <a:ext cx="288000" cy="49308"/>
              <a:chOff x="3352188" y="3523167"/>
              <a:chExt cx="688014" cy="117794"/>
            </a:xfrm>
          </p:grpSpPr>
          <p:sp>
            <p:nvSpPr>
              <p:cNvPr id="454" name="正方形/長方形 453">
                <a:extLst>
                  <a:ext uri="{FF2B5EF4-FFF2-40B4-BE49-F238E27FC236}">
                    <a16:creationId xmlns:a16="http://schemas.microsoft.com/office/drawing/2014/main" id="{DCC3B55C-8F7F-EE44-B8CD-0A08F13627EE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5" name="直線コネクタ 454">
                <a:extLst>
                  <a:ext uri="{FF2B5EF4-FFF2-40B4-BE49-F238E27FC236}">
                    <a16:creationId xmlns:a16="http://schemas.microsoft.com/office/drawing/2014/main" id="{7A97EF4D-4900-FE41-A415-4D48334633C7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直線コネクタ 455">
                <a:extLst>
                  <a:ext uri="{FF2B5EF4-FFF2-40B4-BE49-F238E27FC236}">
                    <a16:creationId xmlns:a16="http://schemas.microsoft.com/office/drawing/2014/main" id="{F7A36361-86D8-3F42-BA2D-83DEA9950EEC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7" name="正方形/長方形 456">
              <a:extLst>
                <a:ext uri="{FF2B5EF4-FFF2-40B4-BE49-F238E27FC236}">
                  <a16:creationId xmlns:a16="http://schemas.microsoft.com/office/drawing/2014/main" id="{A7047EBD-3130-B642-9DA4-3D63E96FF77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580443" y="3979320"/>
              <a:ext cx="180000" cy="5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8" name="グループ化 457">
              <a:extLst>
                <a:ext uri="{FF2B5EF4-FFF2-40B4-BE49-F238E27FC236}">
                  <a16:creationId xmlns:a16="http://schemas.microsoft.com/office/drawing/2014/main" id="{299171CF-D14F-9C4D-A1B1-7A15E8CDF33F}"/>
                </a:ext>
              </a:extLst>
            </p:cNvPr>
            <p:cNvGrpSpPr/>
            <p:nvPr/>
          </p:nvGrpSpPr>
          <p:grpSpPr>
            <a:xfrm>
              <a:off x="2586099" y="4020767"/>
              <a:ext cx="288997" cy="465865"/>
              <a:chOff x="1492239" y="2330906"/>
              <a:chExt cx="288997" cy="465865"/>
            </a:xfrm>
          </p:grpSpPr>
          <p:grpSp>
            <p:nvGrpSpPr>
              <p:cNvPr id="459" name="グループ化 458">
                <a:extLst>
                  <a:ext uri="{FF2B5EF4-FFF2-40B4-BE49-F238E27FC236}">
                    <a16:creationId xmlns:a16="http://schemas.microsoft.com/office/drawing/2014/main" id="{AD60D259-729A-D04F-8101-C632528849FA}"/>
                  </a:ext>
                </a:extLst>
              </p:cNvPr>
              <p:cNvGrpSpPr/>
              <p:nvPr/>
            </p:nvGrpSpPr>
            <p:grpSpPr>
              <a:xfrm>
                <a:off x="1492239" y="2330906"/>
                <a:ext cx="144499" cy="465865"/>
                <a:chOff x="1357321" y="1360326"/>
                <a:chExt cx="144499" cy="465865"/>
              </a:xfrm>
            </p:grpSpPr>
            <p:cxnSp>
              <p:nvCxnSpPr>
                <p:cNvPr id="461" name="直線矢印コネクタ 460">
                  <a:extLst>
                    <a:ext uri="{FF2B5EF4-FFF2-40B4-BE49-F238E27FC236}">
                      <a16:creationId xmlns:a16="http://schemas.microsoft.com/office/drawing/2014/main" id="{86BE020E-7C28-F54B-9A02-A8AFFFE969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01203" y="1360326"/>
                  <a:ext cx="617" cy="329056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2" name="正方形/長方形 461">
                  <a:extLst>
                    <a:ext uri="{FF2B5EF4-FFF2-40B4-BE49-F238E27FC236}">
                      <a16:creationId xmlns:a16="http://schemas.microsoft.com/office/drawing/2014/main" id="{5F983EC9-24C7-1441-8557-898FC801BC65}"/>
                    </a:ext>
                  </a:extLst>
                </p:cNvPr>
                <p:cNvSpPr/>
                <p:nvPr/>
              </p:nvSpPr>
              <p:spPr>
                <a:xfrm>
                  <a:off x="1357321" y="168779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60" name="正方形/長方形 459">
                <a:extLst>
                  <a:ext uri="{FF2B5EF4-FFF2-40B4-BE49-F238E27FC236}">
                    <a16:creationId xmlns:a16="http://schemas.microsoft.com/office/drawing/2014/main" id="{D20A848C-DF4C-F24B-A958-6839B428CAE7}"/>
                  </a:ext>
                </a:extLst>
              </p:cNvPr>
              <p:cNvSpPr/>
              <p:nvPr/>
            </p:nvSpPr>
            <p:spPr>
              <a:xfrm>
                <a:off x="1642841" y="2658375"/>
                <a:ext cx="138395" cy="138395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3" name="グループ化 462">
              <a:extLst>
                <a:ext uri="{FF2B5EF4-FFF2-40B4-BE49-F238E27FC236}">
                  <a16:creationId xmlns:a16="http://schemas.microsoft.com/office/drawing/2014/main" id="{30104B9C-4B41-A84B-B470-C16753D39F6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999533" y="3973681"/>
              <a:ext cx="420539" cy="72000"/>
              <a:chOff x="3352188" y="3523167"/>
              <a:chExt cx="688014" cy="117794"/>
            </a:xfrm>
          </p:grpSpPr>
          <p:sp>
            <p:nvSpPr>
              <p:cNvPr id="464" name="正方形/長方形 463">
                <a:extLst>
                  <a:ext uri="{FF2B5EF4-FFF2-40B4-BE49-F238E27FC236}">
                    <a16:creationId xmlns:a16="http://schemas.microsoft.com/office/drawing/2014/main" id="{EDAD9F7A-78F7-C246-9181-6EB1685D3A59}"/>
                  </a:ext>
                </a:extLst>
              </p:cNvPr>
              <p:cNvSpPr/>
              <p:nvPr/>
            </p:nvSpPr>
            <p:spPr>
              <a:xfrm>
                <a:off x="3352800" y="3523167"/>
                <a:ext cx="686788" cy="117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C52B487C-DEDB-9843-B510-72E153EB6129}"/>
                  </a:ext>
                </a:extLst>
              </p:cNvPr>
              <p:cNvCxnSpPr/>
              <p:nvPr/>
            </p:nvCxnSpPr>
            <p:spPr>
              <a:xfrm flipH="1">
                <a:off x="3352800" y="3523167"/>
                <a:ext cx="686788" cy="11718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直線コネクタ 465">
                <a:extLst>
                  <a:ext uri="{FF2B5EF4-FFF2-40B4-BE49-F238E27FC236}">
                    <a16:creationId xmlns:a16="http://schemas.microsoft.com/office/drawing/2014/main" id="{1FC87B0A-8C87-F243-ABF6-A777016514C4}"/>
                  </a:ext>
                </a:extLst>
              </p:cNvPr>
              <p:cNvCxnSpPr/>
              <p:nvPr/>
            </p:nvCxnSpPr>
            <p:spPr>
              <a:xfrm rot="10800000">
                <a:off x="3352188" y="3523778"/>
                <a:ext cx="688014" cy="117183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7" name="直線矢印コネクタ 466">
              <a:extLst>
                <a:ext uri="{FF2B5EF4-FFF2-40B4-BE49-F238E27FC236}">
                  <a16:creationId xmlns:a16="http://schemas.microsoft.com/office/drawing/2014/main" id="{FF5A4644-4EE2-994F-9541-DC6F8238BBFB}"/>
                </a:ext>
              </a:extLst>
            </p:cNvPr>
            <p:cNvCxnSpPr>
              <a:cxnSpLocks/>
              <a:endCxn id="468" idx="0"/>
            </p:cNvCxnSpPr>
            <p:nvPr/>
          </p:nvCxnSpPr>
          <p:spPr>
            <a:xfrm>
              <a:off x="1714967" y="4941169"/>
              <a:ext cx="485" cy="170803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正方形/長方形 467">
              <a:extLst>
                <a:ext uri="{FF2B5EF4-FFF2-40B4-BE49-F238E27FC236}">
                  <a16:creationId xmlns:a16="http://schemas.microsoft.com/office/drawing/2014/main" id="{8E8A141B-1DD3-FA45-932D-4E6C35196785}"/>
                </a:ext>
              </a:extLst>
            </p:cNvPr>
            <p:cNvSpPr/>
            <p:nvPr/>
          </p:nvSpPr>
          <p:spPr>
            <a:xfrm>
              <a:off x="1646254" y="5111972"/>
              <a:ext cx="138395" cy="13839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6173D46-53C5-9E4D-9FA3-563B8DE1846B}"/>
                </a:ext>
              </a:extLst>
            </p:cNvPr>
            <p:cNvSpPr txBox="1"/>
            <p:nvPr/>
          </p:nvSpPr>
          <p:spPr>
            <a:xfrm>
              <a:off x="2547023" y="4469023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[10]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69" name="テキスト ボックス 468">
              <a:extLst>
                <a:ext uri="{FF2B5EF4-FFF2-40B4-BE49-F238E27FC236}">
                  <a16:creationId xmlns:a16="http://schemas.microsoft.com/office/drawing/2014/main" id="{8154F147-22E1-F048-9C86-5EDC1D0936D6}"/>
                </a:ext>
              </a:extLst>
            </p:cNvPr>
            <p:cNvSpPr txBox="1"/>
            <p:nvPr/>
          </p:nvSpPr>
          <p:spPr>
            <a:xfrm>
              <a:off x="2868255" y="350795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[13]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0" name="テキスト ボックス 469">
              <a:extLst>
                <a:ext uri="{FF2B5EF4-FFF2-40B4-BE49-F238E27FC236}">
                  <a16:creationId xmlns:a16="http://schemas.microsoft.com/office/drawing/2014/main" id="{56D365B0-4E10-B543-B682-92C8B5EFB5DC}"/>
                </a:ext>
              </a:extLst>
            </p:cNvPr>
            <p:cNvSpPr txBox="1"/>
            <p:nvPr/>
          </p:nvSpPr>
          <p:spPr>
            <a:xfrm>
              <a:off x="4519182" y="3080904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[6]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1" name="テキスト ボックス 470">
              <a:extLst>
                <a:ext uri="{FF2B5EF4-FFF2-40B4-BE49-F238E27FC236}">
                  <a16:creationId xmlns:a16="http://schemas.microsoft.com/office/drawing/2014/main" id="{E23987FA-EA74-FC42-995B-25EEFB94DA3D}"/>
                </a:ext>
              </a:extLst>
            </p:cNvPr>
            <p:cNvSpPr txBox="1"/>
            <p:nvPr/>
          </p:nvSpPr>
          <p:spPr>
            <a:xfrm>
              <a:off x="4338024" y="4442533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2" name="テキスト ボックス 471">
              <a:extLst>
                <a:ext uri="{FF2B5EF4-FFF2-40B4-BE49-F238E27FC236}">
                  <a16:creationId xmlns:a16="http://schemas.microsoft.com/office/drawing/2014/main" id="{24A1E3BE-4FDE-6D40-ADE5-4A4FA75B20D6}"/>
                </a:ext>
              </a:extLst>
            </p:cNvPr>
            <p:cNvSpPr txBox="1"/>
            <p:nvPr/>
          </p:nvSpPr>
          <p:spPr>
            <a:xfrm>
              <a:off x="4733595" y="4431438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[5]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3" name="テキスト ボックス 472">
              <a:extLst>
                <a:ext uri="{FF2B5EF4-FFF2-40B4-BE49-F238E27FC236}">
                  <a16:creationId xmlns:a16="http://schemas.microsoft.com/office/drawing/2014/main" id="{E33C4D16-F673-D44C-A94E-95C052BBDE6A}"/>
                </a:ext>
              </a:extLst>
            </p:cNvPr>
            <p:cNvSpPr txBox="1"/>
            <p:nvPr/>
          </p:nvSpPr>
          <p:spPr>
            <a:xfrm>
              <a:off x="2254250" y="2996953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[28]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4" name="テキスト ボックス 473">
              <a:extLst>
                <a:ext uri="{FF2B5EF4-FFF2-40B4-BE49-F238E27FC236}">
                  <a16:creationId xmlns:a16="http://schemas.microsoft.com/office/drawing/2014/main" id="{D6D72AF1-01A4-DE49-BA8C-6CBA4E4F0741}"/>
                </a:ext>
              </a:extLst>
            </p:cNvPr>
            <p:cNvSpPr txBox="1"/>
            <p:nvPr/>
          </p:nvSpPr>
          <p:spPr>
            <a:xfrm>
              <a:off x="4916778" y="2470463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[29]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5" name="テキスト ボックス 474">
              <a:extLst>
                <a:ext uri="{FF2B5EF4-FFF2-40B4-BE49-F238E27FC236}">
                  <a16:creationId xmlns:a16="http://schemas.microsoft.com/office/drawing/2014/main" id="{E03B71C5-5B37-D942-A4EF-9A09A80A16F9}"/>
                </a:ext>
              </a:extLst>
            </p:cNvPr>
            <p:cNvSpPr txBox="1"/>
            <p:nvPr/>
          </p:nvSpPr>
          <p:spPr>
            <a:xfrm>
              <a:off x="2136242" y="764712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[30]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6" name="テキスト ボックス 475">
              <a:extLst>
                <a:ext uri="{FF2B5EF4-FFF2-40B4-BE49-F238E27FC236}">
                  <a16:creationId xmlns:a16="http://schemas.microsoft.com/office/drawing/2014/main" id="{6B44EF67-914F-1345-96EE-520FF8F0925D}"/>
                </a:ext>
              </a:extLst>
            </p:cNvPr>
            <p:cNvSpPr txBox="1"/>
            <p:nvPr/>
          </p:nvSpPr>
          <p:spPr>
            <a:xfrm>
              <a:off x="8389201" y="2112783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[31]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7" name="テキスト ボックス 476">
              <a:extLst>
                <a:ext uri="{FF2B5EF4-FFF2-40B4-BE49-F238E27FC236}">
                  <a16:creationId xmlns:a16="http://schemas.microsoft.com/office/drawing/2014/main" id="{3A72E8CF-8C3C-CD43-94E5-5014EA54213F}"/>
                </a:ext>
              </a:extLst>
            </p:cNvPr>
            <p:cNvSpPr txBox="1"/>
            <p:nvPr/>
          </p:nvSpPr>
          <p:spPr>
            <a:xfrm>
              <a:off x="7418067" y="325274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[32]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8" name="テキスト ボックス 477">
              <a:extLst>
                <a:ext uri="{FF2B5EF4-FFF2-40B4-BE49-F238E27FC236}">
                  <a16:creationId xmlns:a16="http://schemas.microsoft.com/office/drawing/2014/main" id="{D3BEEE1E-6D25-9847-889C-42EC9539E52B}"/>
                </a:ext>
              </a:extLst>
            </p:cNvPr>
            <p:cNvSpPr txBox="1"/>
            <p:nvPr/>
          </p:nvSpPr>
          <p:spPr>
            <a:xfrm>
              <a:off x="8054625" y="4793522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[39]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79" name="テキスト ボックス 478">
              <a:extLst>
                <a:ext uri="{FF2B5EF4-FFF2-40B4-BE49-F238E27FC236}">
                  <a16:creationId xmlns:a16="http://schemas.microsoft.com/office/drawing/2014/main" id="{0D481B90-B037-8746-B0D6-D2D71AEDA7BD}"/>
                </a:ext>
              </a:extLst>
            </p:cNvPr>
            <p:cNvSpPr txBox="1"/>
            <p:nvPr/>
          </p:nvSpPr>
          <p:spPr>
            <a:xfrm>
              <a:off x="8686800" y="2540548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[37]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80" name="テキスト ボックス 479">
              <a:extLst>
                <a:ext uri="{FF2B5EF4-FFF2-40B4-BE49-F238E27FC236}">
                  <a16:creationId xmlns:a16="http://schemas.microsoft.com/office/drawing/2014/main" id="{A34657DD-23AA-D449-A328-BFEBEE3DD4AC}"/>
                </a:ext>
              </a:extLst>
            </p:cNvPr>
            <p:cNvSpPr txBox="1"/>
            <p:nvPr/>
          </p:nvSpPr>
          <p:spPr>
            <a:xfrm>
              <a:off x="5243873" y="513428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[36]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81" name="テキスト ボックス 480">
              <a:extLst>
                <a:ext uri="{FF2B5EF4-FFF2-40B4-BE49-F238E27FC236}">
                  <a16:creationId xmlns:a16="http://schemas.microsoft.com/office/drawing/2014/main" id="{FA1F5953-F872-FA4E-A16D-FE44343EC9A7}"/>
                </a:ext>
              </a:extLst>
            </p:cNvPr>
            <p:cNvSpPr txBox="1"/>
            <p:nvPr/>
          </p:nvSpPr>
          <p:spPr>
            <a:xfrm>
              <a:off x="4841980" y="1097169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[38]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82" name="テキスト ボックス 481">
              <a:extLst>
                <a:ext uri="{FF2B5EF4-FFF2-40B4-BE49-F238E27FC236}">
                  <a16:creationId xmlns:a16="http://schemas.microsoft.com/office/drawing/2014/main" id="{022DB17C-9D87-7544-86D9-5E6DDF6B7595}"/>
                </a:ext>
              </a:extLst>
            </p:cNvPr>
            <p:cNvSpPr txBox="1"/>
            <p:nvPr/>
          </p:nvSpPr>
          <p:spPr>
            <a:xfrm>
              <a:off x="3199615" y="1606570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[34]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83" name="テキスト ボックス 482">
              <a:extLst>
                <a:ext uri="{FF2B5EF4-FFF2-40B4-BE49-F238E27FC236}">
                  <a16:creationId xmlns:a16="http://schemas.microsoft.com/office/drawing/2014/main" id="{DD60B0F0-29EB-E847-A9DD-26E3E4F4BB71}"/>
                </a:ext>
              </a:extLst>
            </p:cNvPr>
            <p:cNvSpPr txBox="1"/>
            <p:nvPr/>
          </p:nvSpPr>
          <p:spPr>
            <a:xfrm>
              <a:off x="3258909" y="224889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[26]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84" name="テキスト ボックス 483">
              <a:extLst>
                <a:ext uri="{FF2B5EF4-FFF2-40B4-BE49-F238E27FC236}">
                  <a16:creationId xmlns:a16="http://schemas.microsoft.com/office/drawing/2014/main" id="{BFB768F2-A714-484C-B4B6-D682835BAFAF}"/>
                </a:ext>
              </a:extLst>
            </p:cNvPr>
            <p:cNvSpPr txBox="1"/>
            <p:nvPr/>
          </p:nvSpPr>
          <p:spPr>
            <a:xfrm>
              <a:off x="9033594" y="4518641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[27]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grpSp>
          <p:nvGrpSpPr>
            <p:cNvPr id="485" name="グループ化 484">
              <a:extLst>
                <a:ext uri="{FF2B5EF4-FFF2-40B4-BE49-F238E27FC236}">
                  <a16:creationId xmlns:a16="http://schemas.microsoft.com/office/drawing/2014/main" id="{5AB7EDBF-7082-BB45-A372-7C18C8CAC6BB}"/>
                </a:ext>
              </a:extLst>
            </p:cNvPr>
            <p:cNvGrpSpPr/>
            <p:nvPr/>
          </p:nvGrpSpPr>
          <p:grpSpPr>
            <a:xfrm rot="10800000">
              <a:off x="5855134" y="3523822"/>
              <a:ext cx="301456" cy="488761"/>
              <a:chOff x="1489107" y="2322867"/>
              <a:chExt cx="301456" cy="488761"/>
            </a:xfrm>
          </p:grpSpPr>
          <p:grpSp>
            <p:nvGrpSpPr>
              <p:cNvPr id="486" name="グループ化 485">
                <a:extLst>
                  <a:ext uri="{FF2B5EF4-FFF2-40B4-BE49-F238E27FC236}">
                    <a16:creationId xmlns:a16="http://schemas.microsoft.com/office/drawing/2014/main" id="{93AFEAD5-C9CC-A54A-8778-7B443011E6FE}"/>
                  </a:ext>
                </a:extLst>
              </p:cNvPr>
              <p:cNvGrpSpPr/>
              <p:nvPr/>
            </p:nvGrpSpPr>
            <p:grpSpPr>
              <a:xfrm>
                <a:off x="1489107" y="2322867"/>
                <a:ext cx="147014" cy="488644"/>
                <a:chOff x="1354189" y="1352287"/>
                <a:chExt cx="147014" cy="488644"/>
              </a:xfrm>
            </p:grpSpPr>
            <p:cxnSp>
              <p:nvCxnSpPr>
                <p:cNvPr id="488" name="直線矢印コネクタ 487">
                  <a:extLst>
                    <a:ext uri="{FF2B5EF4-FFF2-40B4-BE49-F238E27FC236}">
                      <a16:creationId xmlns:a16="http://schemas.microsoft.com/office/drawing/2014/main" id="{C3D56A63-F334-CE41-B05C-2B1279D2B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501203" y="1352287"/>
                  <a:ext cx="0" cy="35656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9" name="正方形/長方形 488">
                  <a:extLst>
                    <a:ext uri="{FF2B5EF4-FFF2-40B4-BE49-F238E27FC236}">
                      <a16:creationId xmlns:a16="http://schemas.microsoft.com/office/drawing/2014/main" id="{9734E2AA-5246-E543-9E47-65BADD3B87AC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87" name="正方形/長方形 486">
                <a:extLst>
                  <a:ext uri="{FF2B5EF4-FFF2-40B4-BE49-F238E27FC236}">
                    <a16:creationId xmlns:a16="http://schemas.microsoft.com/office/drawing/2014/main" id="{AB172743-A2AA-0942-AB53-3290EE1365BA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0" name="テキスト ボックス 489">
              <a:extLst>
                <a:ext uri="{FF2B5EF4-FFF2-40B4-BE49-F238E27FC236}">
                  <a16:creationId xmlns:a16="http://schemas.microsoft.com/office/drawing/2014/main" id="{30E90E1C-265F-8E4A-855B-8299729D7E34}"/>
                </a:ext>
              </a:extLst>
            </p:cNvPr>
            <p:cNvSpPr txBox="1"/>
            <p:nvPr/>
          </p:nvSpPr>
          <p:spPr>
            <a:xfrm>
              <a:off x="5816333" y="326289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[41]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grpSp>
          <p:nvGrpSpPr>
            <p:cNvPr id="491" name="グループ化 490">
              <a:extLst>
                <a:ext uri="{FF2B5EF4-FFF2-40B4-BE49-F238E27FC236}">
                  <a16:creationId xmlns:a16="http://schemas.microsoft.com/office/drawing/2014/main" id="{31390759-D44A-9240-B9AE-9B5BD873BA9A}"/>
                </a:ext>
              </a:extLst>
            </p:cNvPr>
            <p:cNvGrpSpPr/>
            <p:nvPr/>
          </p:nvGrpSpPr>
          <p:grpSpPr>
            <a:xfrm rot="5400000">
              <a:off x="3613873" y="2031289"/>
              <a:ext cx="301456" cy="648606"/>
              <a:chOff x="1489107" y="2163022"/>
              <a:chExt cx="301456" cy="648606"/>
            </a:xfrm>
          </p:grpSpPr>
          <p:grpSp>
            <p:nvGrpSpPr>
              <p:cNvPr id="492" name="グループ化 491">
                <a:extLst>
                  <a:ext uri="{FF2B5EF4-FFF2-40B4-BE49-F238E27FC236}">
                    <a16:creationId xmlns:a16="http://schemas.microsoft.com/office/drawing/2014/main" id="{902807AC-D9C3-4749-A78C-48274E48E1A3}"/>
                  </a:ext>
                </a:extLst>
              </p:cNvPr>
              <p:cNvGrpSpPr/>
              <p:nvPr/>
            </p:nvGrpSpPr>
            <p:grpSpPr>
              <a:xfrm>
                <a:off x="1489107" y="2163022"/>
                <a:ext cx="147015" cy="648489"/>
                <a:chOff x="1354189" y="1192442"/>
                <a:chExt cx="147015" cy="648489"/>
              </a:xfrm>
            </p:grpSpPr>
            <p:cxnSp>
              <p:nvCxnSpPr>
                <p:cNvPr id="494" name="直線矢印コネクタ 493">
                  <a:extLst>
                    <a:ext uri="{FF2B5EF4-FFF2-40B4-BE49-F238E27FC236}">
                      <a16:creationId xmlns:a16="http://schemas.microsoft.com/office/drawing/2014/main" id="{BCA50A80-187A-9D4F-BA7B-6EF043B47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243002" y="1450644"/>
                  <a:ext cx="516404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正方形/長方形 494">
                  <a:extLst>
                    <a:ext uri="{FF2B5EF4-FFF2-40B4-BE49-F238E27FC236}">
                      <a16:creationId xmlns:a16="http://schemas.microsoft.com/office/drawing/2014/main" id="{7CB00215-6380-DB4C-88EC-39FBEFFEAC2F}"/>
                    </a:ext>
                  </a:extLst>
                </p:cNvPr>
                <p:cNvSpPr/>
                <p:nvPr/>
              </p:nvSpPr>
              <p:spPr>
                <a:xfrm>
                  <a:off x="1354189" y="1702536"/>
                  <a:ext cx="138395" cy="138395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93" name="正方形/長方形 492">
                <a:extLst>
                  <a:ext uri="{FF2B5EF4-FFF2-40B4-BE49-F238E27FC236}">
                    <a16:creationId xmlns:a16="http://schemas.microsoft.com/office/drawing/2014/main" id="{343058C6-D565-EB40-9EC1-2DFD36787EE4}"/>
                  </a:ext>
                </a:extLst>
              </p:cNvPr>
              <p:cNvSpPr/>
              <p:nvPr/>
            </p:nvSpPr>
            <p:spPr>
              <a:xfrm>
                <a:off x="1652168" y="2673233"/>
                <a:ext cx="138395" cy="138395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6" name="テキスト ボックス 495">
              <a:extLst>
                <a:ext uri="{FF2B5EF4-FFF2-40B4-BE49-F238E27FC236}">
                  <a16:creationId xmlns:a16="http://schemas.microsoft.com/office/drawing/2014/main" id="{89498C8B-A280-1844-9B96-2E78671760A5}"/>
                </a:ext>
              </a:extLst>
            </p:cNvPr>
            <p:cNvSpPr txBox="1"/>
            <p:nvPr/>
          </p:nvSpPr>
          <p:spPr>
            <a:xfrm>
              <a:off x="3097886" y="224158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[40]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97" name="テキスト ボックス 496">
              <a:extLst>
                <a:ext uri="{FF2B5EF4-FFF2-40B4-BE49-F238E27FC236}">
                  <a16:creationId xmlns:a16="http://schemas.microsoft.com/office/drawing/2014/main" id="{BAEF9A14-5683-9F46-ABC0-3EE0E7DD3D8C}"/>
                </a:ext>
              </a:extLst>
            </p:cNvPr>
            <p:cNvSpPr txBox="1"/>
            <p:nvPr/>
          </p:nvSpPr>
          <p:spPr>
            <a:xfrm>
              <a:off x="5755489" y="2007473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[42]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98" name="テキスト ボックス 497">
              <a:extLst>
                <a:ext uri="{FF2B5EF4-FFF2-40B4-BE49-F238E27FC236}">
                  <a16:creationId xmlns:a16="http://schemas.microsoft.com/office/drawing/2014/main" id="{F4C19970-7E8D-E74C-9C56-92247A612C55}"/>
                </a:ext>
              </a:extLst>
            </p:cNvPr>
            <p:cNvSpPr txBox="1"/>
            <p:nvPr/>
          </p:nvSpPr>
          <p:spPr>
            <a:xfrm>
              <a:off x="5246607" y="1829201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[43]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499" name="テキスト ボックス 498">
              <a:extLst>
                <a:ext uri="{FF2B5EF4-FFF2-40B4-BE49-F238E27FC236}">
                  <a16:creationId xmlns:a16="http://schemas.microsoft.com/office/drawing/2014/main" id="{21FD00B1-FE02-0246-BE0F-E0AA25AC00BC}"/>
                </a:ext>
              </a:extLst>
            </p:cNvPr>
            <p:cNvSpPr txBox="1"/>
            <p:nvPr/>
          </p:nvSpPr>
          <p:spPr>
            <a:xfrm>
              <a:off x="6127832" y="2526232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[44]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00" name="テキスト ボックス 499">
              <a:extLst>
                <a:ext uri="{FF2B5EF4-FFF2-40B4-BE49-F238E27FC236}">
                  <a16:creationId xmlns:a16="http://schemas.microsoft.com/office/drawing/2014/main" id="{B0590E65-98D6-2645-AECB-7F3A574A2D28}"/>
                </a:ext>
              </a:extLst>
            </p:cNvPr>
            <p:cNvSpPr txBox="1"/>
            <p:nvPr/>
          </p:nvSpPr>
          <p:spPr>
            <a:xfrm>
              <a:off x="7113984" y="2534708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[45]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01" name="テキスト ボックス 500">
              <a:extLst>
                <a:ext uri="{FF2B5EF4-FFF2-40B4-BE49-F238E27FC236}">
                  <a16:creationId xmlns:a16="http://schemas.microsoft.com/office/drawing/2014/main" id="{B7586B0A-C886-244A-AD3E-2F26D80A0673}"/>
                </a:ext>
              </a:extLst>
            </p:cNvPr>
            <p:cNvSpPr txBox="1"/>
            <p:nvPr/>
          </p:nvSpPr>
          <p:spPr>
            <a:xfrm>
              <a:off x="4495971" y="5147568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[14]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376" name="十字形 375">
              <a:extLst>
                <a:ext uri="{FF2B5EF4-FFF2-40B4-BE49-F238E27FC236}">
                  <a16:creationId xmlns:a16="http://schemas.microsoft.com/office/drawing/2014/main" id="{84AAE4C4-DF07-8F4F-A570-4742451AFF8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867824" y="4314838"/>
              <a:ext cx="540000" cy="540000"/>
            </a:xfrm>
            <a:prstGeom prst="plus">
              <a:avLst>
                <a:gd name="adj" fmla="val 460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十字形 381">
              <a:extLst>
                <a:ext uri="{FF2B5EF4-FFF2-40B4-BE49-F238E27FC236}">
                  <a16:creationId xmlns:a16="http://schemas.microsoft.com/office/drawing/2014/main" id="{251FCBD4-2D43-6849-918E-4042AA86C97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182142" y="4582538"/>
              <a:ext cx="293518" cy="293518"/>
            </a:xfrm>
            <a:prstGeom prst="plus">
              <a:avLst>
                <a:gd name="adj" fmla="val 4608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十字形 393">
              <a:extLst>
                <a:ext uri="{FF2B5EF4-FFF2-40B4-BE49-F238E27FC236}">
                  <a16:creationId xmlns:a16="http://schemas.microsoft.com/office/drawing/2014/main" id="{0F1F0D69-9AAC-6246-B829-E6A4BF9B91E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101362" y="2604734"/>
              <a:ext cx="540000" cy="540000"/>
            </a:xfrm>
            <a:prstGeom prst="plus">
              <a:avLst>
                <a:gd name="adj" fmla="val 460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十字形 399">
              <a:extLst>
                <a:ext uri="{FF2B5EF4-FFF2-40B4-BE49-F238E27FC236}">
                  <a16:creationId xmlns:a16="http://schemas.microsoft.com/office/drawing/2014/main" id="{87C451C8-7CB6-FA49-B307-23F883B04BE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037466" y="2604734"/>
              <a:ext cx="540000" cy="540000"/>
            </a:xfrm>
            <a:prstGeom prst="plus">
              <a:avLst>
                <a:gd name="adj" fmla="val 460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十字形 400">
              <a:extLst>
                <a:ext uri="{FF2B5EF4-FFF2-40B4-BE49-F238E27FC236}">
                  <a16:creationId xmlns:a16="http://schemas.microsoft.com/office/drawing/2014/main" id="{FBBB39A2-44D5-D842-8CAD-367C5B208F0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466723" y="1889016"/>
              <a:ext cx="540000" cy="540000"/>
            </a:xfrm>
            <a:prstGeom prst="plus">
              <a:avLst>
                <a:gd name="adj" fmla="val 460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十字形 401">
              <a:extLst>
                <a:ext uri="{FF2B5EF4-FFF2-40B4-BE49-F238E27FC236}">
                  <a16:creationId xmlns:a16="http://schemas.microsoft.com/office/drawing/2014/main" id="{4316AFBF-403E-7549-AC85-340A2BEE2ED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981185" y="1688863"/>
              <a:ext cx="540000" cy="540000"/>
            </a:xfrm>
            <a:prstGeom prst="plus">
              <a:avLst>
                <a:gd name="adj" fmla="val 460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十字形 423">
              <a:extLst>
                <a:ext uri="{FF2B5EF4-FFF2-40B4-BE49-F238E27FC236}">
                  <a16:creationId xmlns:a16="http://schemas.microsoft.com/office/drawing/2014/main" id="{D52BD19B-6370-DD47-8266-BBF571340601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412329" y="71312"/>
              <a:ext cx="540000" cy="540000"/>
            </a:xfrm>
            <a:prstGeom prst="plus">
              <a:avLst>
                <a:gd name="adj" fmla="val 4608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十字形 503">
              <a:extLst>
                <a:ext uri="{FF2B5EF4-FFF2-40B4-BE49-F238E27FC236}">
                  <a16:creationId xmlns:a16="http://schemas.microsoft.com/office/drawing/2014/main" id="{27C5110F-3868-894B-8717-15DE3CD7E4B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670700" y="969510"/>
              <a:ext cx="293518" cy="293518"/>
            </a:xfrm>
            <a:prstGeom prst="plus">
              <a:avLst>
                <a:gd name="adj" fmla="val 4608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十字形 505">
              <a:extLst>
                <a:ext uri="{FF2B5EF4-FFF2-40B4-BE49-F238E27FC236}">
                  <a16:creationId xmlns:a16="http://schemas.microsoft.com/office/drawing/2014/main" id="{89B3B786-A12B-B145-9C9C-8E260B51101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614190" y="2697702"/>
              <a:ext cx="293518" cy="293518"/>
            </a:xfrm>
            <a:prstGeom prst="plus">
              <a:avLst>
                <a:gd name="adj" fmla="val 4608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テキスト ボックス 392">
              <a:extLst>
                <a:ext uri="{FF2B5EF4-FFF2-40B4-BE49-F238E27FC236}">
                  <a16:creationId xmlns:a16="http://schemas.microsoft.com/office/drawing/2014/main" id="{78EB55B4-6EA6-5646-9108-A8F003236A1B}"/>
                </a:ext>
              </a:extLst>
            </p:cNvPr>
            <p:cNvSpPr txBox="1"/>
            <p:nvPr/>
          </p:nvSpPr>
          <p:spPr>
            <a:xfrm>
              <a:off x="1599217" y="3431280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[9]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02" name="テキスト ボックス 501">
              <a:extLst>
                <a:ext uri="{FF2B5EF4-FFF2-40B4-BE49-F238E27FC236}">
                  <a16:creationId xmlns:a16="http://schemas.microsoft.com/office/drawing/2014/main" id="{2E51C7B8-1F0F-804F-B964-B3B3DF58BDC9}"/>
                </a:ext>
              </a:extLst>
            </p:cNvPr>
            <p:cNvSpPr txBox="1"/>
            <p:nvPr/>
          </p:nvSpPr>
          <p:spPr>
            <a:xfrm>
              <a:off x="3041204" y="4479906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[2]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07" name="テキスト ボックス 506">
              <a:extLst>
                <a:ext uri="{FF2B5EF4-FFF2-40B4-BE49-F238E27FC236}">
                  <a16:creationId xmlns:a16="http://schemas.microsoft.com/office/drawing/2014/main" id="{E41EEDBB-2D4D-7542-87F0-2664EC5736D0}"/>
                </a:ext>
              </a:extLst>
            </p:cNvPr>
            <p:cNvSpPr txBox="1"/>
            <p:nvPr/>
          </p:nvSpPr>
          <p:spPr>
            <a:xfrm>
              <a:off x="1228815" y="3315015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08" name="テキスト ボックス 507">
              <a:extLst>
                <a:ext uri="{FF2B5EF4-FFF2-40B4-BE49-F238E27FC236}">
                  <a16:creationId xmlns:a16="http://schemas.microsoft.com/office/drawing/2014/main" id="{06D7D8FE-6272-EE45-8637-C12CD86E24AA}"/>
                </a:ext>
              </a:extLst>
            </p:cNvPr>
            <p:cNvSpPr txBox="1"/>
            <p:nvPr/>
          </p:nvSpPr>
          <p:spPr>
            <a:xfrm>
              <a:off x="3368824" y="364502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[11]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09" name="テキスト ボックス 508">
              <a:extLst>
                <a:ext uri="{FF2B5EF4-FFF2-40B4-BE49-F238E27FC236}">
                  <a16:creationId xmlns:a16="http://schemas.microsoft.com/office/drawing/2014/main" id="{41C400CC-39AE-914D-889D-E481FF207D8C}"/>
                </a:ext>
              </a:extLst>
            </p:cNvPr>
            <p:cNvSpPr txBox="1"/>
            <p:nvPr/>
          </p:nvSpPr>
          <p:spPr>
            <a:xfrm>
              <a:off x="3545420" y="4262900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[12]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10" name="テキスト ボックス 509">
              <a:extLst>
                <a:ext uri="{FF2B5EF4-FFF2-40B4-BE49-F238E27FC236}">
                  <a16:creationId xmlns:a16="http://schemas.microsoft.com/office/drawing/2014/main" id="{8D4D5720-BE1E-7E4E-8374-C78513B3EE26}"/>
                </a:ext>
              </a:extLst>
            </p:cNvPr>
            <p:cNvSpPr txBox="1"/>
            <p:nvPr/>
          </p:nvSpPr>
          <p:spPr>
            <a:xfrm>
              <a:off x="4520952" y="5703060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[15]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11" name="テキスト ボックス 510">
              <a:extLst>
                <a:ext uri="{FF2B5EF4-FFF2-40B4-BE49-F238E27FC236}">
                  <a16:creationId xmlns:a16="http://schemas.microsoft.com/office/drawing/2014/main" id="{1F3F3C0B-B1CC-8146-B616-3D827DB43617}"/>
                </a:ext>
              </a:extLst>
            </p:cNvPr>
            <p:cNvSpPr txBox="1"/>
            <p:nvPr/>
          </p:nvSpPr>
          <p:spPr>
            <a:xfrm>
              <a:off x="3097886" y="1935390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  <a:cs typeface="Arial" panose="020B0604020202020204" pitchFamily="34" charset="0"/>
                </a:rPr>
                <a:t>[21-25]</a:t>
              </a:r>
              <a:endParaRPr kumimoji="1" lang="ja-JP" altLang="en-US" sz="1000">
                <a:latin typeface="Time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12" name="テキスト ボックス 511">
              <a:extLst>
                <a:ext uri="{FF2B5EF4-FFF2-40B4-BE49-F238E27FC236}">
                  <a16:creationId xmlns:a16="http://schemas.microsoft.com/office/drawing/2014/main" id="{666DB08A-6C9F-1C42-BF7B-7AF22E770B24}"/>
                </a:ext>
              </a:extLst>
            </p:cNvPr>
            <p:cNvSpPr txBox="1"/>
            <p:nvPr/>
          </p:nvSpPr>
          <p:spPr>
            <a:xfrm>
              <a:off x="7937908" y="328498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[33]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13" name="テキスト ボックス 512">
              <a:extLst>
                <a:ext uri="{FF2B5EF4-FFF2-40B4-BE49-F238E27FC236}">
                  <a16:creationId xmlns:a16="http://schemas.microsoft.com/office/drawing/2014/main" id="{E827AC13-67A1-7249-A370-F7FF214E151F}"/>
                </a:ext>
              </a:extLst>
            </p:cNvPr>
            <p:cNvSpPr txBox="1"/>
            <p:nvPr/>
          </p:nvSpPr>
          <p:spPr>
            <a:xfrm>
              <a:off x="3224808" y="1196753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[35]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14" name="テキスト ボックス 513">
              <a:extLst>
                <a:ext uri="{FF2B5EF4-FFF2-40B4-BE49-F238E27FC236}">
                  <a16:creationId xmlns:a16="http://schemas.microsoft.com/office/drawing/2014/main" id="{649E171E-71F0-794B-918E-FA6F070D0DF6}"/>
                </a:ext>
              </a:extLst>
            </p:cNvPr>
            <p:cNvSpPr txBox="1"/>
            <p:nvPr/>
          </p:nvSpPr>
          <p:spPr>
            <a:xfrm>
              <a:off x="6326226" y="3326796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  <a:cs typeface="Arial" panose="020B0604020202020204" pitchFamily="34" charset="0"/>
                </a:rPr>
                <a:t>[16-20]</a:t>
              </a:r>
              <a:endParaRPr kumimoji="1" lang="ja-JP" altLang="en-US" sz="1000">
                <a:latin typeface="Time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15" name="テキスト ボックス 514">
              <a:extLst>
                <a:ext uri="{FF2B5EF4-FFF2-40B4-BE49-F238E27FC236}">
                  <a16:creationId xmlns:a16="http://schemas.microsoft.com/office/drawing/2014/main" id="{A13C26C1-2CA1-EC48-8166-DD5067F4E019}"/>
                </a:ext>
              </a:extLst>
            </p:cNvPr>
            <p:cNvSpPr txBox="1"/>
            <p:nvPr/>
          </p:nvSpPr>
          <p:spPr>
            <a:xfrm>
              <a:off x="5297675" y="4461945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[7]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16" name="テキスト ボックス 515">
              <a:extLst>
                <a:ext uri="{FF2B5EF4-FFF2-40B4-BE49-F238E27FC236}">
                  <a16:creationId xmlns:a16="http://schemas.microsoft.com/office/drawing/2014/main" id="{95B56BC7-F2D6-AE4B-980B-CEC5182A4D4D}"/>
                </a:ext>
              </a:extLst>
            </p:cNvPr>
            <p:cNvSpPr txBox="1"/>
            <p:nvPr/>
          </p:nvSpPr>
          <p:spPr>
            <a:xfrm>
              <a:off x="4473636" y="270892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>
                  <a:latin typeface="Times" pitchFamily="2" charset="0"/>
                </a:rPr>
                <a:t>[8]</a:t>
              </a:r>
              <a:endParaRPr kumimoji="1" lang="ja-JP" altLang="en-US" sz="1000">
                <a:latin typeface="Times" pitchFamily="2" charset="0"/>
              </a:endParaRPr>
            </a:p>
          </p:txBody>
        </p:sp>
        <p:sp>
          <p:nvSpPr>
            <p:cNvPr id="517" name="十字形 516">
              <a:extLst>
                <a:ext uri="{FF2B5EF4-FFF2-40B4-BE49-F238E27FC236}">
                  <a16:creationId xmlns:a16="http://schemas.microsoft.com/office/drawing/2014/main" id="{8BCD41A2-3286-3B4E-A195-E1A27E993BE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030740" y="338388"/>
              <a:ext cx="293518" cy="293518"/>
            </a:xfrm>
            <a:prstGeom prst="plus">
              <a:avLst>
                <a:gd name="adj" fmla="val 4608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7358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792E8-642C-5F43-AC5D-19F340D2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Appendix</a:t>
            </a:r>
            <a:endParaRPr lang="ja-JP" altLang="en-US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31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35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3">
            <a:extLst>
              <a:ext uri="{FF2B5EF4-FFF2-40B4-BE49-F238E27FC236}">
                <a16:creationId xmlns:a16="http://schemas.microsoft.com/office/drawing/2014/main" id="{29C7EBC1-5A09-554E-818D-CEA471FB1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BB2156-8113-DC4D-A4E0-C2B9D13E924B}" type="slidenum">
              <a:rPr lang="ja-JP" altLang="en-US">
                <a:latin typeface="+mn-lt"/>
                <a:ea typeface="ヒラギノ丸ゴ Pro W4" panose="020F0400000000000000" pitchFamily="34" charset="-128"/>
              </a:rPr>
              <a:pPr eaLnBrk="1" hangingPunct="1"/>
              <a:t>32</a:t>
            </a:fld>
            <a:endParaRPr lang="ja-JP" altLang="en-US">
              <a:latin typeface="+mn-lt"/>
              <a:ea typeface="ヒラギノ丸ゴ Pro W4" panose="020F0400000000000000" pitchFamily="34" charset="-128"/>
            </a:endParaRPr>
          </a:p>
        </p:txBody>
      </p:sp>
      <p:pic>
        <p:nvPicPr>
          <p:cNvPr id="7171" name="図 2">
            <a:extLst>
              <a:ext uri="{FF2B5EF4-FFF2-40B4-BE49-F238E27FC236}">
                <a16:creationId xmlns:a16="http://schemas.microsoft.com/office/drawing/2014/main" id="{09ACA59F-CF45-534E-AA67-0796E8E4B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90689"/>
            <a:ext cx="9144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テキスト ボックス 24">
            <a:extLst>
              <a:ext uri="{FF2B5EF4-FFF2-40B4-BE49-F238E27FC236}">
                <a16:creationId xmlns:a16="http://schemas.microsoft.com/office/drawing/2014/main" id="{9C54E72F-95B4-964F-8050-A433AECAD2C4}"/>
              </a:ext>
            </a:extLst>
          </p:cNvPr>
          <p:cNvSpPr txBox="1">
            <a:spLocks noChangeArrowheads="1"/>
          </p:cNvSpPr>
          <p:nvPr/>
        </p:nvSpPr>
        <p:spPr bwMode="auto">
          <a:xfrm rot="21009231">
            <a:off x="866775" y="5289551"/>
            <a:ext cx="223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400" b="1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Beam duct</a:t>
            </a:r>
            <a:endParaRPr kumimoji="1" lang="ja-JP" altLang="en-US" sz="2400" b="1">
              <a:solidFill>
                <a:schemeClr val="bg1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899D80C-BD53-9542-87E7-376BFD7C40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01976" y="3865564"/>
            <a:ext cx="3135313" cy="15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テキスト ボックス 26">
            <a:extLst>
              <a:ext uri="{FF2B5EF4-FFF2-40B4-BE49-F238E27FC236}">
                <a16:creationId xmlns:a16="http://schemas.microsoft.com/office/drawing/2014/main" id="{9A3A4FCC-07A6-B84E-9915-541BD56C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3065463"/>
            <a:ext cx="64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 b="1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14m</a:t>
            </a:r>
            <a:endParaRPr kumimoji="1" lang="ja-JP" altLang="en-US" sz="2000" b="1">
              <a:solidFill>
                <a:schemeClr val="bg1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grpSp>
        <p:nvGrpSpPr>
          <p:cNvPr id="7175" name="図形グループ 25">
            <a:extLst>
              <a:ext uri="{FF2B5EF4-FFF2-40B4-BE49-F238E27FC236}">
                <a16:creationId xmlns:a16="http://schemas.microsoft.com/office/drawing/2014/main" id="{E84C8EB5-9F80-7E45-B82B-579517304A79}"/>
              </a:ext>
            </a:extLst>
          </p:cNvPr>
          <p:cNvGrpSpPr>
            <a:grpSpLocks/>
          </p:cNvGrpSpPr>
          <p:nvPr/>
        </p:nvGrpSpPr>
        <p:grpSpPr bwMode="auto">
          <a:xfrm>
            <a:off x="4262438" y="6350"/>
            <a:ext cx="5122862" cy="1690688"/>
            <a:chOff x="1729622" y="0"/>
            <a:chExt cx="5123231" cy="1689896"/>
          </a:xfrm>
        </p:grpSpPr>
        <p:pic>
          <p:nvPicPr>
            <p:cNvPr id="7187" name="図 1">
              <a:extLst>
                <a:ext uri="{FF2B5EF4-FFF2-40B4-BE49-F238E27FC236}">
                  <a16:creationId xmlns:a16="http://schemas.microsoft.com/office/drawing/2014/main" id="{C07CB222-63B1-814C-955F-2668F830C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" t="48248" r="3568" b="9248"/>
            <a:stretch>
              <a:fillRect/>
            </a:stretch>
          </p:blipFill>
          <p:spPr bwMode="auto">
            <a:xfrm>
              <a:off x="1803660" y="0"/>
              <a:ext cx="5049193" cy="168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Oval 5">
              <a:extLst>
                <a:ext uri="{FF2B5EF4-FFF2-40B4-BE49-F238E27FC236}">
                  <a16:creationId xmlns:a16="http://schemas.microsoft.com/office/drawing/2014/main" id="{FAAD0D5E-09D0-9C4F-87FC-6D5D7AA50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1729622" y="56393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  <p:sp>
          <p:nvSpPr>
            <p:cNvPr id="7189" name="Oval 5">
              <a:extLst>
                <a:ext uri="{FF2B5EF4-FFF2-40B4-BE49-F238E27FC236}">
                  <a16:creationId xmlns:a16="http://schemas.microsoft.com/office/drawing/2014/main" id="{F302650F-AF2D-BC4C-B77B-F499F9C8C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2884951" y="736046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  <p:sp>
          <p:nvSpPr>
            <p:cNvPr id="7190" name="Oval 5">
              <a:extLst>
                <a:ext uri="{FF2B5EF4-FFF2-40B4-BE49-F238E27FC236}">
                  <a16:creationId xmlns:a16="http://schemas.microsoft.com/office/drawing/2014/main" id="{CADFEC41-8FE0-6249-A1EA-6CD81B93CD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4231662" y="783786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  <p:sp>
          <p:nvSpPr>
            <p:cNvPr id="7191" name="Oval 5">
              <a:extLst>
                <a:ext uri="{FF2B5EF4-FFF2-40B4-BE49-F238E27FC236}">
                  <a16:creationId xmlns:a16="http://schemas.microsoft.com/office/drawing/2014/main" id="{7A5E245A-C177-5345-84DB-AF1BECDFA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17076" flipH="1">
              <a:off x="6453034" y="199022"/>
              <a:ext cx="360000" cy="360000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1" lang="ja-JP" altLang="en-US" sz="2400">
                <a:latin typeface="+mn-lt"/>
              </a:endParaRPr>
            </a:p>
          </p:txBody>
        </p:sp>
      </p:grpSp>
      <p:sp>
        <p:nvSpPr>
          <p:cNvPr id="7176" name="テキスト ボックス 36">
            <a:extLst>
              <a:ext uri="{FF2B5EF4-FFF2-40B4-BE49-F238E27FC236}">
                <a16:creationId xmlns:a16="http://schemas.microsoft.com/office/drawing/2014/main" id="{9389052B-6348-BD4B-84AF-482D1A94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1006475"/>
            <a:ext cx="1831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Main </a:t>
            </a:r>
            <a:r>
              <a:rPr lang="en-US" altLang="ja-JP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m</a:t>
            </a:r>
            <a:r>
              <a:rPr kumimoji="1" lang="en-US" altLang="ja-JP">
                <a:solidFill>
                  <a:schemeClr val="bg1"/>
                </a:solidFill>
                <a:latin typeface="+mn-lt"/>
                <a:ea typeface="ヒラギノ丸ゴ Pro W4" panose="020F0400000000000000" pitchFamily="34" charset="-128"/>
              </a:rPr>
              <a:t>irror parts</a:t>
            </a:r>
            <a:endParaRPr kumimoji="1" lang="ja-JP" altLang="en-US">
              <a:solidFill>
                <a:schemeClr val="bg1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sp>
        <p:nvSpPr>
          <p:cNvPr id="7177" name="テキスト ボックス 37">
            <a:extLst>
              <a:ext uri="{FF2B5EF4-FFF2-40B4-BE49-F238E27FC236}">
                <a16:creationId xmlns:a16="http://schemas.microsoft.com/office/drawing/2014/main" id="{8B96326F-9EEB-534C-BC75-8BA471F0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6183313"/>
            <a:ext cx="402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Cryostat</a:t>
            </a:r>
            <a:r>
              <a:rPr kumimoji="1" lang="ja-JP" altLang="en-US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 </a:t>
            </a:r>
            <a:r>
              <a:rPr kumimoji="1" lang="en-US" altLang="ja-JP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with four cryocoolers</a:t>
            </a:r>
            <a:endParaRPr kumimoji="1" lang="ja-JP" altLang="en-US" sz="2400" b="1">
              <a:solidFill>
                <a:srgbClr val="FFFF00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A71E5F4-E1F3-CA43-A995-BEA65E398B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59251" y="5730876"/>
            <a:ext cx="595313" cy="468313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Rectangle 2">
            <a:extLst>
              <a:ext uri="{FF2B5EF4-FFF2-40B4-BE49-F238E27FC236}">
                <a16:creationId xmlns:a16="http://schemas.microsoft.com/office/drawing/2014/main" id="{FEA8BF32-AE40-AE46-A132-A2D52F0C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1" y="435216"/>
            <a:ext cx="4079914" cy="1115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ja-JP" sz="3200" b="1">
                <a:solidFill>
                  <a:srgbClr val="002060"/>
                </a:solidFill>
                <a:latin typeface="+mn-lt"/>
              </a:rPr>
              <a:t>Overview of KAGRA </a:t>
            </a:r>
            <a:r>
              <a:rPr lang="en-US" altLang="ja-JP" sz="3200" b="1">
                <a:solidFill>
                  <a:srgbClr val="002060"/>
                </a:solidFill>
                <a:latin typeface="+mn-lt"/>
                <a:cs typeface="Comic Sans MS"/>
              </a:rPr>
              <a:t>Cryogenics</a:t>
            </a:r>
            <a:r>
              <a:rPr lang="en-US" altLang="ja-JP" sz="3200" b="1">
                <a:solidFill>
                  <a:srgbClr val="002060"/>
                </a:solidFill>
                <a:latin typeface="+mn-lt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sz="3200" b="1">
                <a:solidFill>
                  <a:srgbClr val="002060"/>
                </a:solidFill>
                <a:latin typeface="+mn-lt"/>
                <a:cs typeface="Comic Sans MS"/>
              </a:rPr>
              <a:t>system</a:t>
            </a:r>
            <a:endParaRPr kumimoji="1" lang="en-US" altLang="ja-JP" sz="3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80" name="円/楕円 3">
            <a:extLst>
              <a:ext uri="{FF2B5EF4-FFF2-40B4-BE49-F238E27FC236}">
                <a16:creationId xmlns:a16="http://schemas.microsoft.com/office/drawing/2014/main" id="{09FB0ACA-827B-6D4D-A2B4-2E035D8A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6" y="4778375"/>
            <a:ext cx="620713" cy="1093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+mn-lt"/>
            </a:endParaRPr>
          </a:p>
        </p:txBody>
      </p:sp>
      <p:sp>
        <p:nvSpPr>
          <p:cNvPr id="7181" name="円/楕円 3">
            <a:extLst>
              <a:ext uri="{FF2B5EF4-FFF2-40B4-BE49-F238E27FC236}">
                <a16:creationId xmlns:a16="http://schemas.microsoft.com/office/drawing/2014/main" id="{50B64519-5CF7-3C42-A35B-02E16A7641C9}"/>
              </a:ext>
            </a:extLst>
          </p:cNvPr>
          <p:cNvSpPr>
            <a:spLocks noChangeArrowheads="1"/>
          </p:cNvSpPr>
          <p:nvPr/>
        </p:nvSpPr>
        <p:spPr bwMode="auto">
          <a:xfrm rot="4829391">
            <a:off x="3713163" y="5013325"/>
            <a:ext cx="620712" cy="10937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+mn-lt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0AFD381-F64F-FD41-BB53-443BE4B313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17839" y="3865563"/>
            <a:ext cx="649287" cy="1358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テキスト ボックス 37">
            <a:extLst>
              <a:ext uri="{FF2B5EF4-FFF2-40B4-BE49-F238E27FC236}">
                <a16:creationId xmlns:a16="http://schemas.microsoft.com/office/drawing/2014/main" id="{E7519358-57A4-DA4C-9E9F-EC036C6C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752725"/>
            <a:ext cx="2937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Cryo shield ducts</a:t>
            </a:r>
          </a:p>
          <a:p>
            <a:pPr eaLnBrk="1" hangingPunct="1"/>
            <a:r>
              <a:rPr kumimoji="1" lang="en-US" altLang="ja-JP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in order to terminate </a:t>
            </a:r>
          </a:p>
          <a:p>
            <a:pPr eaLnBrk="1" hangingPunct="1"/>
            <a:r>
              <a:rPr kumimoji="1" lang="en-US" altLang="ja-JP" sz="2400" b="1">
                <a:solidFill>
                  <a:srgbClr val="FFFF00"/>
                </a:solidFill>
                <a:latin typeface="+mn-lt"/>
                <a:ea typeface="ヒラギノ丸ゴ Pro W4" panose="020F0400000000000000" pitchFamily="34" charset="-128"/>
              </a:rPr>
              <a:t>300 K radiation </a:t>
            </a:r>
            <a:endParaRPr kumimoji="1" lang="ja-JP" altLang="en-US" sz="2400" b="1">
              <a:solidFill>
                <a:srgbClr val="FFFF00"/>
              </a:solidFill>
              <a:latin typeface="+mn-lt"/>
              <a:ea typeface="ヒラギノ丸ゴ Pro W4" panose="020F0400000000000000" pitchFamily="34" charset="-128"/>
            </a:endParaRPr>
          </a:p>
        </p:txBody>
      </p:sp>
      <p:sp>
        <p:nvSpPr>
          <p:cNvPr id="7184" name="円/楕円 3">
            <a:extLst>
              <a:ext uri="{FF2B5EF4-FFF2-40B4-BE49-F238E27FC236}">
                <a16:creationId xmlns:a16="http://schemas.microsoft.com/office/drawing/2014/main" id="{928F8ED2-26E7-1746-A938-6F4F78149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1" y="2259014"/>
            <a:ext cx="620713" cy="233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>
              <a:latin typeface="+mn-lt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9D620DE-87E8-B04D-AFD7-6530915F5F3E}"/>
              </a:ext>
            </a:extLst>
          </p:cNvPr>
          <p:cNvSpPr txBox="1"/>
          <p:nvPr/>
        </p:nvSpPr>
        <p:spPr>
          <a:xfrm>
            <a:off x="5291139" y="2522539"/>
            <a:ext cx="35037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sz="2400" b="1">
                <a:solidFill>
                  <a:schemeClr val="bg1"/>
                </a:solidFill>
                <a:ea typeface="ヒラギノ丸ゴ Pro W4"/>
                <a:cs typeface="ヒラギノ丸ゴ Pro W4"/>
              </a:rPr>
              <a:t>Vibration isolation system</a:t>
            </a:r>
          </a:p>
          <a:p>
            <a:pPr>
              <a:defRPr/>
            </a:pPr>
            <a:r>
              <a:rPr kumimoji="1" lang="en-US" altLang="ja-JP" sz="2400" b="1">
                <a:solidFill>
                  <a:schemeClr val="bg1"/>
                </a:solidFill>
                <a:ea typeface="ヒラギノ丸ゴ Pro W4"/>
                <a:cs typeface="ヒラギノ丸ゴ Pro W4"/>
              </a:rPr>
              <a:t>at room temperature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B7516D8-4303-3B49-9771-682BF02FA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68263"/>
            <a:ext cx="6140450" cy="609600"/>
          </a:xfrm>
          <a:ln w="57150" cmpd="thinThick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ja-JP" sz="3200">
                <a:latin typeface="Comic Sans MS"/>
                <a:cs typeface="Comic Sans MS"/>
              </a:rPr>
              <a:t>Structure of KAGRA Cryostat</a:t>
            </a:r>
            <a:endParaRPr lang="en-US" altLang="ja-JP">
              <a:latin typeface="Comic Sans MS"/>
              <a:cs typeface="Comic Sans MS"/>
            </a:endParaRPr>
          </a:p>
        </p:txBody>
      </p:sp>
      <p:pic>
        <p:nvPicPr>
          <p:cNvPr id="38914" name="Picture 3" descr="LCGT-CryoStat00-v1_111107-3">
            <a:extLst>
              <a:ext uri="{FF2B5EF4-FFF2-40B4-BE49-F238E27FC236}">
                <a16:creationId xmlns:a16="http://schemas.microsoft.com/office/drawing/2014/main" id="{C70FAE8A-D324-F24F-AD77-593CA23942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113" y="774701"/>
            <a:ext cx="7924800" cy="5719763"/>
          </a:xfrm>
        </p:spPr>
      </p:pic>
      <p:sp>
        <p:nvSpPr>
          <p:cNvPr id="44036" name="Oval 4">
            <a:extLst>
              <a:ext uri="{FF2B5EF4-FFF2-40B4-BE49-F238E27FC236}">
                <a16:creationId xmlns:a16="http://schemas.microsoft.com/office/drawing/2014/main" id="{298A161E-263D-D341-B291-FC36BDBE3E1C}"/>
              </a:ext>
            </a:extLst>
          </p:cNvPr>
          <p:cNvSpPr>
            <a:spLocks noChangeArrowheads="1"/>
          </p:cNvSpPr>
          <p:nvPr/>
        </p:nvSpPr>
        <p:spPr bwMode="auto">
          <a:xfrm rot="300000">
            <a:off x="7847013" y="3781425"/>
            <a:ext cx="838200" cy="914400"/>
          </a:xfrm>
          <a:prstGeom prst="ellipse">
            <a:avLst/>
          </a:prstGeom>
          <a:solidFill>
            <a:srgbClr val="999999"/>
          </a:solidFill>
          <a:ln w="9525">
            <a:round/>
            <a:headEnd/>
            <a:tailEnd/>
          </a:ln>
          <a:effectLst/>
          <a:scene3d>
            <a:camera prst="legacyObliqueFront">
              <a:rot lat="600000" lon="19799999" rev="0"/>
            </a:camera>
            <a:lightRig rig="legacyFlat4" dir="t"/>
          </a:scene3d>
          <a:sp3d extrusionH="3783000" prstMaterial="legacyMatte">
            <a:bevelT w="13500" h="13500" prst="angle"/>
            <a:bevelB w="13500" h="13500" prst="angle"/>
            <a:extrusionClr>
              <a:srgbClr val="9999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7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EB780BF9-D178-D344-9A71-3BEFE4A22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0201" y="3775075"/>
            <a:ext cx="2454275" cy="8270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50E22483-44DD-1B4C-B571-728EABD30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4313" y="979488"/>
            <a:ext cx="0" cy="6858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9944761E-D70F-2044-B7FA-33CA17EC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9" y="869950"/>
            <a:ext cx="397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66FF66"/>
                </a:solidFill>
                <a:latin typeface="Comic Sans MS" panose="030F0902030302020204" pitchFamily="66" charset="0"/>
              </a:rPr>
              <a:t>Seismic Attenuation System (SAS)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776DF193-E4EA-0945-9A3F-82F310BA1727}"/>
              </a:ext>
            </a:extLst>
          </p:cNvPr>
          <p:cNvSpPr txBox="1">
            <a:spLocks noChangeArrowheads="1"/>
          </p:cNvSpPr>
          <p:nvPr/>
        </p:nvSpPr>
        <p:spPr bwMode="auto">
          <a:xfrm rot="1023472">
            <a:off x="7392989" y="3592513"/>
            <a:ext cx="145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Duct Shield</a:t>
            </a:r>
          </a:p>
        </p:txBody>
      </p:sp>
      <p:sp>
        <p:nvSpPr>
          <p:cNvPr id="38920" name="Text Box 10">
            <a:extLst>
              <a:ext uri="{FF2B5EF4-FFF2-40B4-BE49-F238E27FC236}">
                <a16:creationId xmlns:a16="http://schemas.microsoft.com/office/drawing/2014/main" id="{947ECB13-0E69-964A-99F0-0CD5EE151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127625"/>
            <a:ext cx="254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Four Cryocooler Units</a:t>
            </a:r>
          </a:p>
        </p:txBody>
      </p:sp>
      <p:sp>
        <p:nvSpPr>
          <p:cNvPr id="38921" name="Text Box 11">
            <a:extLst>
              <a:ext uri="{FF2B5EF4-FFF2-40B4-BE49-F238E27FC236}">
                <a16:creationId xmlns:a16="http://schemas.microsoft.com/office/drawing/2014/main" id="{72DC37AE-3A81-BE4A-B827-D4FEF6162B8B}"/>
              </a:ext>
            </a:extLst>
          </p:cNvPr>
          <p:cNvSpPr txBox="1">
            <a:spLocks noChangeArrowheads="1"/>
          </p:cNvSpPr>
          <p:nvPr/>
        </p:nvSpPr>
        <p:spPr bwMode="auto">
          <a:xfrm rot="1003214">
            <a:off x="7351714" y="4484688"/>
            <a:ext cx="1976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FFFF00"/>
                </a:solidFill>
                <a:latin typeface="Comic Sans MS" panose="030F0902030302020204" pitchFamily="66" charset="0"/>
              </a:rPr>
              <a:t>Main Laser Beam</a:t>
            </a:r>
          </a:p>
        </p:txBody>
      </p:sp>
      <p:sp>
        <p:nvSpPr>
          <p:cNvPr id="38922" name="Text Box 12">
            <a:extLst>
              <a:ext uri="{FF2B5EF4-FFF2-40B4-BE49-F238E27FC236}">
                <a16:creationId xmlns:a16="http://schemas.microsoft.com/office/drawing/2014/main" id="{CF034DAB-C40B-814D-BCAD-02553D5EC9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35326" y="3071813"/>
            <a:ext cx="204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Radiation Shields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  <p:sp>
        <p:nvSpPr>
          <p:cNvPr id="38923" name="Line 13">
            <a:extLst>
              <a:ext uri="{FF2B5EF4-FFF2-40B4-BE49-F238E27FC236}">
                <a16:creationId xmlns:a16="http://schemas.microsoft.com/office/drawing/2014/main" id="{C80B5AD3-FD97-DC4D-B2B7-E865AEDBA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400" y="1165225"/>
            <a:ext cx="0" cy="396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4">
            <a:extLst>
              <a:ext uri="{FF2B5EF4-FFF2-40B4-BE49-F238E27FC236}">
                <a16:creationId xmlns:a16="http://schemas.microsoft.com/office/drawing/2014/main" id="{F6813DC9-AC98-534A-ADA0-B43F2AB6258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31357" y="2391569"/>
            <a:ext cx="77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chemeClr val="bg1"/>
                </a:solidFill>
                <a:latin typeface="Comic Sans MS" panose="030F0902030302020204" pitchFamily="66" charset="0"/>
              </a:rPr>
              <a:t>4.3 m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  <p:sp>
        <p:nvSpPr>
          <p:cNvPr id="38925" name="Line 15">
            <a:extLst>
              <a:ext uri="{FF2B5EF4-FFF2-40B4-BE49-F238E27FC236}">
                <a16:creationId xmlns:a16="http://schemas.microsoft.com/office/drawing/2014/main" id="{FEB2281E-8465-A543-95BE-2E8439290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5780088"/>
            <a:ext cx="2590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6">
            <a:extLst>
              <a:ext uri="{FF2B5EF4-FFF2-40B4-BE49-F238E27FC236}">
                <a16:creationId xmlns:a16="http://schemas.microsoft.com/office/drawing/2014/main" id="{5C6CCB06-3478-2641-B684-A342E1E6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5375275"/>
            <a:ext cx="82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chemeClr val="bg1"/>
                </a:solidFill>
                <a:latin typeface="Comic Sans MS" panose="030F0902030302020204" pitchFamily="66" charset="0"/>
                <a:sym typeface="Symbol" pitchFamily="2" charset="2"/>
              </a:rPr>
              <a:t></a:t>
            </a:r>
            <a:r>
              <a:rPr lang="en-US" altLang="ja-JP" sz="1800">
                <a:solidFill>
                  <a:schemeClr val="bg1"/>
                </a:solidFill>
                <a:latin typeface="Comic Sans MS" panose="030F0902030302020204" pitchFamily="66" charset="0"/>
              </a:rPr>
              <a:t>2.6m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  <p:sp>
        <p:nvSpPr>
          <p:cNvPr id="38927" name="Oval 17">
            <a:extLst>
              <a:ext uri="{FF2B5EF4-FFF2-40B4-BE49-F238E27FC236}">
                <a16:creationId xmlns:a16="http://schemas.microsoft.com/office/drawing/2014/main" id="{748E2B9B-A3B7-024E-AA7C-587AFD36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2274888"/>
            <a:ext cx="685800" cy="1524000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38928" name="Line 18">
            <a:extLst>
              <a:ext uri="{FF2B5EF4-FFF2-40B4-BE49-F238E27FC236}">
                <a16:creationId xmlns:a16="http://schemas.microsoft.com/office/drawing/2014/main" id="{B89CA6F4-69AA-D448-ABDE-EFE8C9399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2913" y="2046288"/>
            <a:ext cx="9144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Text Box 19">
            <a:extLst>
              <a:ext uri="{FF2B5EF4-FFF2-40B4-BE49-F238E27FC236}">
                <a16:creationId xmlns:a16="http://schemas.microsoft.com/office/drawing/2014/main" id="{87464E2B-AE05-CC4B-8F4F-D4E13871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9" y="1860551"/>
            <a:ext cx="2103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Cryogenic Payload</a:t>
            </a:r>
          </a:p>
        </p:txBody>
      </p:sp>
      <p:sp>
        <p:nvSpPr>
          <p:cNvPr id="38930" name="Line 20">
            <a:extLst>
              <a:ext uri="{FF2B5EF4-FFF2-40B4-BE49-F238E27FC236}">
                <a16:creationId xmlns:a16="http://schemas.microsoft.com/office/drawing/2014/main" id="{E078A1C9-0EEF-2940-B6C6-9A010AAF9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4313" y="2732088"/>
            <a:ext cx="1143000" cy="838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21">
            <a:extLst>
              <a:ext uri="{FF2B5EF4-FFF2-40B4-BE49-F238E27FC236}">
                <a16:creationId xmlns:a16="http://schemas.microsoft.com/office/drawing/2014/main" id="{D7D732E5-63CA-4C45-8166-941E1DAE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2546351"/>
            <a:ext cx="2201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Sapphire Mirror</a:t>
            </a:r>
          </a:p>
          <a:p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(</a:t>
            </a:r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  <a:sym typeface="Symbol" pitchFamily="2" charset="2"/>
              </a:rPr>
              <a:t></a:t>
            </a:r>
            <a:r>
              <a:rPr lang="en-US" altLang="ja-JP" sz="1800">
                <a:solidFill>
                  <a:srgbClr val="00FFFF"/>
                </a:solidFill>
                <a:latin typeface="Comic Sans MS" panose="030F0902030302020204" pitchFamily="66" charset="0"/>
              </a:rPr>
              <a:t>-alumina crystal)</a:t>
            </a:r>
          </a:p>
        </p:txBody>
      </p:sp>
      <p:sp>
        <p:nvSpPr>
          <p:cNvPr id="38932" name="Text Box 22">
            <a:extLst>
              <a:ext uri="{FF2B5EF4-FFF2-40B4-BE49-F238E27FC236}">
                <a16:creationId xmlns:a16="http://schemas.microsoft.com/office/drawing/2014/main" id="{42AB5DEE-AADB-7546-94F2-34DAB0E7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4" y="6008688"/>
            <a:ext cx="952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600">
                <a:latin typeface="Comic Sans MS" panose="030F0902030302020204" pitchFamily="66" charset="0"/>
              </a:rPr>
              <a:t>S. Koike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  <p:sp>
        <p:nvSpPr>
          <p:cNvPr id="38933" name="Text Box 23">
            <a:extLst>
              <a:ext uri="{FF2B5EF4-FFF2-40B4-BE49-F238E27FC236}">
                <a16:creationId xmlns:a16="http://schemas.microsoft.com/office/drawing/2014/main" id="{4E9769A8-23FC-7947-B575-3D2F4DA4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2971800"/>
            <a:ext cx="1200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600">
                <a:solidFill>
                  <a:srgbClr val="00FFFF"/>
                </a:solidFill>
                <a:latin typeface="Comic Sans MS" panose="030F0902030302020204" pitchFamily="66" charset="0"/>
              </a:rPr>
              <a:t>View Ports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  <p:sp>
        <p:nvSpPr>
          <p:cNvPr id="29718" name="Text Box 32">
            <a:extLst>
              <a:ext uri="{FF2B5EF4-FFF2-40B4-BE49-F238E27FC236}">
                <a16:creationId xmlns:a16="http://schemas.microsoft.com/office/drawing/2014/main" id="{9C18149E-E057-6D4E-B857-325A1642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760413"/>
            <a:ext cx="2995612" cy="2247900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Stainless steel t=20mm</a:t>
            </a:r>
          </a:p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Diameter 2.4 m</a:t>
            </a:r>
          </a:p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Height ~4.3 m</a:t>
            </a:r>
          </a:p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M ~ 12 ton</a:t>
            </a:r>
          </a:p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Cold Mass:</a:t>
            </a:r>
          </a:p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8K shield ~455 kg</a:t>
            </a:r>
          </a:p>
          <a:p>
            <a:r>
              <a:rPr lang="en-US" altLang="ja-JP" sz="2000">
                <a:solidFill>
                  <a:srgbClr val="000000"/>
                </a:solidFill>
                <a:latin typeface="Comic Sans MS" panose="030F0902030302020204" pitchFamily="66" charset="0"/>
              </a:rPr>
              <a:t>80 K shield ~590 kg</a:t>
            </a: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D410DA4E-53FA-1243-8071-FF1596E2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4692651"/>
            <a:ext cx="2516188" cy="1323975"/>
          </a:xfrm>
          <a:prstGeom prst="rect">
            <a:avLst/>
          </a:prstGeom>
          <a:solidFill>
            <a:srgbClr val="FFFFFF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>
                <a:latin typeface="Comic Sans MS" panose="030F0902030302020204" pitchFamily="66" charset="0"/>
              </a:rPr>
              <a:t>Cryocoolers</a:t>
            </a:r>
          </a:p>
          <a:p>
            <a:r>
              <a:rPr lang="en-US" altLang="ja-JP" sz="2000">
                <a:latin typeface="Comic Sans MS" panose="030F0902030302020204" pitchFamily="66" charset="0"/>
              </a:rPr>
              <a:t>Pulse tube, 60Hz</a:t>
            </a:r>
          </a:p>
          <a:p>
            <a:r>
              <a:rPr lang="en-US" altLang="ja-JP" sz="2000">
                <a:latin typeface="Comic Sans MS" panose="030F0902030302020204" pitchFamily="66" charset="0"/>
              </a:rPr>
              <a:t>0.9 W at 4K (2nd)</a:t>
            </a:r>
          </a:p>
          <a:p>
            <a:r>
              <a:rPr lang="en-US" altLang="ja-JP" sz="2000">
                <a:latin typeface="Comic Sans MS" panose="030F0902030302020204" pitchFamily="66" charset="0"/>
              </a:rPr>
              <a:t>36 W at 50K (1st)</a:t>
            </a:r>
            <a:endParaRPr lang="en-US" altLang="ja-JP" sz="18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AD0BAEB-5852-5B4B-BD7D-E356F3E957AB}"/>
              </a:ext>
            </a:extLst>
          </p:cNvPr>
          <p:cNvSpPr txBox="1"/>
          <p:nvPr/>
        </p:nvSpPr>
        <p:spPr>
          <a:xfrm>
            <a:off x="2779007" y="5721862"/>
            <a:ext cx="43479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State diagrams of O2 and N2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312660A-DFED-DE47-93ED-2AAB052AFCB4}"/>
              </a:ext>
            </a:extLst>
          </p:cNvPr>
          <p:cNvSpPr txBox="1"/>
          <p:nvPr/>
        </p:nvSpPr>
        <p:spPr>
          <a:xfrm>
            <a:off x="11172717" y="2659165"/>
            <a:ext cx="49244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Gas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CE1ED3-50B5-494E-8CD7-256C29C283BE}"/>
              </a:ext>
            </a:extLst>
          </p:cNvPr>
          <p:cNvGrpSpPr/>
          <p:nvPr/>
        </p:nvGrpSpPr>
        <p:grpSpPr>
          <a:xfrm>
            <a:off x="154822" y="1088571"/>
            <a:ext cx="5036431" cy="4309614"/>
            <a:chOff x="154822" y="1088571"/>
            <a:chExt cx="5036431" cy="4309614"/>
          </a:xfrm>
        </p:grpSpPr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id="{9646D3A1-F054-1449-A749-DDC2D628032A}"/>
                </a:ext>
              </a:extLst>
            </p:cNvPr>
            <p:cNvSpPr txBox="1">
              <a:spLocks/>
            </p:cNvSpPr>
            <p:nvPr/>
          </p:nvSpPr>
          <p:spPr>
            <a:xfrm>
              <a:off x="739519" y="4856819"/>
              <a:ext cx="4451734" cy="54136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ja-JP" sz="2400">
                  <a:solidFill>
                    <a:srgbClr val="002060"/>
                  </a:solidFill>
                </a:rPr>
                <a:t>1x10</a:t>
              </a:r>
              <a:r>
                <a:rPr lang="en-US" altLang="ja-JP" sz="2400" baseline="30000">
                  <a:solidFill>
                    <a:srgbClr val="002060"/>
                  </a:solidFill>
                </a:rPr>
                <a:t>-5</a:t>
              </a:r>
              <a:r>
                <a:rPr lang="en-US" altLang="ja-JP" sz="2400">
                  <a:solidFill>
                    <a:srgbClr val="002060"/>
                  </a:solidFill>
                </a:rPr>
                <a:t> Pa </a:t>
              </a:r>
              <a:r>
                <a:rPr lang="ja-JP" altLang="en-US" sz="2400">
                  <a:solidFill>
                    <a:srgbClr val="002060"/>
                  </a:solidFill>
                </a:rPr>
                <a:t>→</a:t>
              </a:r>
              <a:r>
                <a:rPr lang="en-US" altLang="ja-JP" sz="2400">
                  <a:solidFill>
                    <a:srgbClr val="002060"/>
                  </a:solidFill>
                </a:rPr>
                <a:t> ~-225 </a:t>
              </a:r>
              <a:r>
                <a:rPr lang="ja-JP" altLang="en-US" sz="2400">
                  <a:solidFill>
                    <a:srgbClr val="002060"/>
                  </a:solidFill>
                </a:rPr>
                <a:t>℃（</a:t>
              </a:r>
              <a:r>
                <a:rPr lang="en-US" altLang="ja-JP" sz="2400">
                  <a:solidFill>
                    <a:srgbClr val="002060"/>
                  </a:solidFill>
                </a:rPr>
                <a:t>~48 K</a:t>
              </a:r>
              <a:r>
                <a:rPr lang="ja-JP" altLang="en-US" sz="2400">
                  <a:solidFill>
                    <a:srgbClr val="002060"/>
                  </a:solidFill>
                </a:rPr>
                <a:t>）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B4FFE2D-9C6F-E047-9089-68694A0D6A8E}"/>
                </a:ext>
              </a:extLst>
            </p:cNvPr>
            <p:cNvGrpSpPr/>
            <p:nvPr/>
          </p:nvGrpSpPr>
          <p:grpSpPr>
            <a:xfrm>
              <a:off x="154822" y="1088571"/>
              <a:ext cx="4600417" cy="3763064"/>
              <a:chOff x="154822" y="1088571"/>
              <a:chExt cx="4600417" cy="3763064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7BF50A7-80E6-3D41-AA02-ED59F0A85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547" y="1088571"/>
                <a:ext cx="4343692" cy="3505194"/>
              </a:xfrm>
              <a:prstGeom prst="rect">
                <a:avLst/>
              </a:prstGeom>
            </p:spPr>
          </p:pic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97D419E2-0F79-EE41-B349-9DB417FC8A66}"/>
                  </a:ext>
                </a:extLst>
              </p:cNvPr>
              <p:cNvSpPr/>
              <p:nvPr/>
            </p:nvSpPr>
            <p:spPr>
              <a:xfrm>
                <a:off x="1155089" y="4063530"/>
                <a:ext cx="286694" cy="279870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83EDD965-5A17-634C-A85D-A20D2E8B4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2095" y="4373492"/>
                <a:ext cx="0" cy="478143"/>
              </a:xfrm>
              <a:prstGeom prst="line">
                <a:avLst/>
              </a:prstGeom>
              <a:ln w="127000">
                <a:solidFill>
                  <a:srgbClr val="002060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7811EF1-8524-394F-A430-66D4A8A62557}"/>
                  </a:ext>
                </a:extLst>
              </p:cNvPr>
              <p:cNvSpPr txBox="1"/>
              <p:nvPr/>
            </p:nvSpPr>
            <p:spPr>
              <a:xfrm>
                <a:off x="4039043" y="1561787"/>
                <a:ext cx="609305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O</a:t>
                </a:r>
                <a:r>
                  <a:rPr lang="en-US" sz="2800" baseline="-25000"/>
                  <a:t>2</a:t>
                </a:r>
                <a:endParaRPr lang="en-US" sz="2800"/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3976FF1-B5DD-A144-875E-6AE3AB6F803C}"/>
                  </a:ext>
                </a:extLst>
              </p:cNvPr>
              <p:cNvSpPr txBox="1"/>
              <p:nvPr/>
            </p:nvSpPr>
            <p:spPr>
              <a:xfrm>
                <a:off x="2932882" y="1298733"/>
                <a:ext cx="1250535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super critical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26D430A-19FA-E349-BF40-5EE6B4B86658}"/>
                  </a:ext>
                </a:extLst>
              </p:cNvPr>
              <p:cNvSpPr txBox="1"/>
              <p:nvPr/>
            </p:nvSpPr>
            <p:spPr>
              <a:xfrm>
                <a:off x="1776021" y="1298733"/>
                <a:ext cx="686406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Liquid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8D957A6-E814-8140-B966-88EA27E7064F}"/>
                  </a:ext>
                </a:extLst>
              </p:cNvPr>
              <p:cNvSpPr txBox="1"/>
              <p:nvPr/>
            </p:nvSpPr>
            <p:spPr>
              <a:xfrm>
                <a:off x="909887" y="1129456"/>
                <a:ext cx="58862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Solid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224FEF5-2869-3E4D-904B-E048094EE5A9}"/>
                  </a:ext>
                </a:extLst>
              </p:cNvPr>
              <p:cNvSpPr txBox="1"/>
              <p:nvPr/>
            </p:nvSpPr>
            <p:spPr>
              <a:xfrm rot="16200000">
                <a:off x="-781236" y="2404068"/>
                <a:ext cx="2210670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Pressure (MPa absolute)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EB576E6-BD78-FE48-B459-321334A70D9B}"/>
                  </a:ext>
                </a:extLst>
              </p:cNvPr>
              <p:cNvSpPr txBox="1"/>
              <p:nvPr/>
            </p:nvSpPr>
            <p:spPr>
              <a:xfrm>
                <a:off x="2462427" y="2946249"/>
                <a:ext cx="49244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Gas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F3B54F7-7F26-E24C-A43D-C0D6E3B9C796}"/>
                  </a:ext>
                </a:extLst>
              </p:cNvPr>
              <p:cNvSpPr txBox="1"/>
              <p:nvPr/>
            </p:nvSpPr>
            <p:spPr>
              <a:xfrm>
                <a:off x="1978737" y="2571367"/>
                <a:ext cx="207749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Boiling point:-182.96 C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282709E-AFC8-374B-A2FC-173468C0832A}"/>
                  </a:ext>
                </a:extLst>
              </p:cNvPr>
              <p:cNvSpPr txBox="1"/>
              <p:nvPr/>
            </p:nvSpPr>
            <p:spPr>
              <a:xfrm>
                <a:off x="2119224" y="4443285"/>
                <a:ext cx="1611531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Temperature (℃)</a:t>
                </a:r>
              </a:p>
            </p:txBody>
          </p:sp>
        </p:grp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C311FB6-F644-5F4D-AEBB-E56E311A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266" y="4851635"/>
            <a:ext cx="4451734" cy="541366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>
                <a:solidFill>
                  <a:srgbClr val="002060"/>
                </a:solidFill>
              </a:rPr>
              <a:t>1x10-3 Pa </a:t>
            </a:r>
            <a:r>
              <a:rPr lang="ja-JP" altLang="en-US" sz="2400">
                <a:solidFill>
                  <a:srgbClr val="002060"/>
                </a:solidFill>
              </a:rPr>
              <a:t>→</a:t>
            </a:r>
            <a:r>
              <a:rPr lang="en-US" altLang="ja-JP" sz="2400">
                <a:solidFill>
                  <a:srgbClr val="002060"/>
                </a:solidFill>
              </a:rPr>
              <a:t> ~-220 </a:t>
            </a:r>
            <a:r>
              <a:rPr lang="ja-JP" altLang="en-US" sz="2400">
                <a:solidFill>
                  <a:srgbClr val="002060"/>
                </a:solidFill>
              </a:rPr>
              <a:t>℃（</a:t>
            </a:r>
            <a:r>
              <a:rPr lang="en-US" altLang="ja-JP" sz="2400">
                <a:solidFill>
                  <a:srgbClr val="002060"/>
                </a:solidFill>
              </a:rPr>
              <a:t>~53 K</a:t>
            </a:r>
            <a:r>
              <a:rPr lang="ja-JP" altLang="en-US" sz="2400">
                <a:solidFill>
                  <a:srgbClr val="002060"/>
                </a:solidFill>
              </a:rPr>
              <a:t>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F9E8ABD-2EB2-B540-9900-4AE468827738}"/>
              </a:ext>
            </a:extLst>
          </p:cNvPr>
          <p:cNvGrpSpPr/>
          <p:nvPr/>
        </p:nvGrpSpPr>
        <p:grpSpPr>
          <a:xfrm>
            <a:off x="5021976" y="1011649"/>
            <a:ext cx="4472477" cy="3839985"/>
            <a:chOff x="5021976" y="1011649"/>
            <a:chExt cx="4472477" cy="383998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95448B0-E79B-E642-8484-080C47A07A80}"/>
                </a:ext>
              </a:extLst>
            </p:cNvPr>
            <p:cNvGrpSpPr/>
            <p:nvPr/>
          </p:nvGrpSpPr>
          <p:grpSpPr>
            <a:xfrm>
              <a:off x="5021976" y="1011649"/>
              <a:ext cx="4472477" cy="3779375"/>
              <a:chOff x="5021976" y="1011649"/>
              <a:chExt cx="4472477" cy="3779375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359489D6-5F40-3A4D-A456-47AE02F3235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0762" y="1011649"/>
                <a:ext cx="4343691" cy="3582116"/>
              </a:xfrm>
              <a:prstGeom prst="rect">
                <a:avLst/>
              </a:prstGeom>
            </p:spPr>
          </p:pic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A99A7152-31F3-D542-9BCA-D0E0940C69DE}"/>
                  </a:ext>
                </a:extLst>
              </p:cNvPr>
              <p:cNvSpPr/>
              <p:nvPr/>
            </p:nvSpPr>
            <p:spPr>
              <a:xfrm>
                <a:off x="5876699" y="4093622"/>
                <a:ext cx="286694" cy="279870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94C6405-27CC-2B40-9514-D0C1C3CE4E30}"/>
                  </a:ext>
                </a:extLst>
              </p:cNvPr>
              <p:cNvSpPr txBox="1"/>
              <p:nvPr/>
            </p:nvSpPr>
            <p:spPr>
              <a:xfrm>
                <a:off x="8602353" y="1561787"/>
                <a:ext cx="609305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N</a:t>
                </a:r>
                <a:r>
                  <a:rPr lang="en-US" sz="2800" baseline="-25000"/>
                  <a:t>2</a:t>
                </a:r>
                <a:endParaRPr lang="en-US" sz="280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CA0AC64-4EC7-B048-8D15-CE3E87AFCD88}"/>
                  </a:ext>
                </a:extLst>
              </p:cNvPr>
              <p:cNvSpPr txBox="1"/>
              <p:nvPr/>
            </p:nvSpPr>
            <p:spPr>
              <a:xfrm rot="16200000">
                <a:off x="4085918" y="2633430"/>
                <a:ext cx="2210670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Pressure (MPa absolute)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8C92DCB-4800-6744-AC10-A96C93AC633E}"/>
                  </a:ext>
                </a:extLst>
              </p:cNvPr>
              <p:cNvSpPr txBox="1"/>
              <p:nvPr/>
            </p:nvSpPr>
            <p:spPr>
              <a:xfrm>
                <a:off x="5582387" y="1190998"/>
                <a:ext cx="58862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Solid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7B42038-0459-3849-BCD3-0E9518B436B1}"/>
                  </a:ext>
                </a:extLst>
              </p:cNvPr>
              <p:cNvSpPr txBox="1"/>
              <p:nvPr/>
            </p:nvSpPr>
            <p:spPr>
              <a:xfrm>
                <a:off x="6135794" y="2085007"/>
                <a:ext cx="686406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Liquid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5494593-AAD9-ED4C-93FE-B4D7B8783D21}"/>
                  </a:ext>
                </a:extLst>
              </p:cNvPr>
              <p:cNvSpPr txBox="1"/>
              <p:nvPr/>
            </p:nvSpPr>
            <p:spPr>
              <a:xfrm>
                <a:off x="7026767" y="1654120"/>
                <a:ext cx="1250535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super critical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AF0EA82-A523-1949-89AE-5DC47B86E3E9}"/>
                  </a:ext>
                </a:extLst>
              </p:cNvPr>
              <p:cNvSpPr txBox="1"/>
              <p:nvPr/>
            </p:nvSpPr>
            <p:spPr>
              <a:xfrm>
                <a:off x="6817572" y="2802707"/>
                <a:ext cx="492443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Gas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1C087C-8BCA-504A-A8E5-D76C2A8C31D0}"/>
                  </a:ext>
                </a:extLst>
              </p:cNvPr>
              <p:cNvSpPr txBox="1"/>
              <p:nvPr/>
            </p:nvSpPr>
            <p:spPr>
              <a:xfrm>
                <a:off x="6440843" y="3209835"/>
                <a:ext cx="1973297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Boiling point:-147.1 C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7A373A-143C-B940-A97C-BBC4F52939AE}"/>
                  </a:ext>
                </a:extLst>
              </p:cNvPr>
              <p:cNvSpPr txBox="1"/>
              <p:nvPr/>
            </p:nvSpPr>
            <p:spPr>
              <a:xfrm>
                <a:off x="6817572" y="4452470"/>
                <a:ext cx="1611531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Temperature (℃)</a:t>
                </a:r>
              </a:p>
            </p:txBody>
          </p:sp>
        </p:grp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2167047-716F-8645-B32A-F87FD2178D2C}"/>
                </a:ext>
              </a:extLst>
            </p:cNvPr>
            <p:cNvCxnSpPr>
              <a:cxnSpLocks/>
            </p:cNvCxnSpPr>
            <p:nvPr/>
          </p:nvCxnSpPr>
          <p:spPr>
            <a:xfrm>
              <a:off x="6033112" y="4373491"/>
              <a:ext cx="0" cy="478143"/>
            </a:xfrm>
            <a:prstGeom prst="line">
              <a:avLst/>
            </a:prstGeom>
            <a:ln w="127000">
              <a:solidFill>
                <a:srgbClr val="002060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320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E82E6FB-07B8-704C-9990-C418ACE3841E}"/>
              </a:ext>
            </a:extLst>
          </p:cNvPr>
          <p:cNvGrpSpPr/>
          <p:nvPr/>
        </p:nvGrpSpPr>
        <p:grpSpPr>
          <a:xfrm>
            <a:off x="67788" y="354204"/>
            <a:ext cx="9911308" cy="6149591"/>
            <a:chOff x="-148855" y="650889"/>
            <a:chExt cx="9911308" cy="614959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C36BC3F-FD2A-C243-9FA7-C1879BD5B5FB}"/>
                </a:ext>
              </a:extLst>
            </p:cNvPr>
            <p:cNvGrpSpPr/>
            <p:nvPr/>
          </p:nvGrpSpPr>
          <p:grpSpPr>
            <a:xfrm>
              <a:off x="-148855" y="650889"/>
              <a:ext cx="9911308" cy="4979761"/>
              <a:chOff x="-190647" y="1406034"/>
              <a:chExt cx="9911308" cy="4979761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D2D0A7E-9B9B-A348-B468-8C4A6BBAB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90647" y="1406034"/>
                <a:ext cx="9911308" cy="4979761"/>
              </a:xfrm>
              <a:prstGeom prst="rect">
                <a:avLst/>
              </a:prstGeom>
            </p:spPr>
          </p:pic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A2666D01-0F13-AF42-B818-860A65D1441F}"/>
                  </a:ext>
                </a:extLst>
              </p:cNvPr>
              <p:cNvSpPr/>
              <p:nvPr/>
            </p:nvSpPr>
            <p:spPr>
              <a:xfrm>
                <a:off x="2800860" y="2550942"/>
                <a:ext cx="2084449" cy="333681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 w="3492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2EE5EBB6-B984-F740-B060-4271999BC4BC}"/>
                  </a:ext>
                </a:extLst>
              </p:cNvPr>
              <p:cNvSpPr/>
              <p:nvPr/>
            </p:nvSpPr>
            <p:spPr>
              <a:xfrm>
                <a:off x="5168921" y="2628079"/>
                <a:ext cx="1948497" cy="30632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2000"/>
                </a:schemeClr>
              </a:solidFill>
              <a:ln w="3492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1E78370-6633-F144-8572-C36B9D6C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6169" y="3970591"/>
              <a:ext cx="1436651" cy="1915535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4245765-8C67-044A-9E13-B05711A72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9849" y="5353441"/>
              <a:ext cx="1929385" cy="1447039"/>
            </a:xfrm>
            <a:prstGeom prst="rect">
              <a:avLst/>
            </a:prstGeom>
          </p:spPr>
        </p:pic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CBCA9B2-3E56-374E-9CD1-E4BC0CD26D88}"/>
                </a:ext>
              </a:extLst>
            </p:cNvPr>
            <p:cNvSpPr/>
            <p:nvPr/>
          </p:nvSpPr>
          <p:spPr>
            <a:xfrm>
              <a:off x="7823537" y="4365009"/>
              <a:ext cx="679113" cy="15211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35000"/>
              </a:schemeClr>
            </a:solidFill>
            <a:ln w="3492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D92D17-6E9E-B946-8C13-D5FB5BD4F414}"/>
              </a:ext>
            </a:extLst>
          </p:cNvPr>
          <p:cNvSpPr txBox="1"/>
          <p:nvPr/>
        </p:nvSpPr>
        <p:spPr>
          <a:xfrm>
            <a:off x="4898633" y="6336494"/>
            <a:ext cx="493957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u="sng"/>
              <a:t>Temperature dependence of Q-mass</a:t>
            </a:r>
            <a:endParaRPr lang="en-US" sz="2400" u="sng"/>
          </a:p>
        </p:txBody>
      </p:sp>
    </p:spTree>
    <p:extLst>
      <p:ext uri="{BB962C8B-B14F-4D97-AF65-F5344CB8AC3E}">
        <p14:creationId xmlns:p14="http://schemas.microsoft.com/office/powerpoint/2010/main" val="82261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番号プレースホルダ 4">
            <a:extLst>
              <a:ext uri="{FF2B5EF4-FFF2-40B4-BE49-F238E27FC236}">
                <a16:creationId xmlns:a16="http://schemas.microsoft.com/office/drawing/2014/main" id="{4A51A20F-0DC7-F245-8E37-4AC70F65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72BA93-535E-9345-9B20-ACAA1233C189}" type="slidenum">
              <a:rPr kumimoji="0" lang="en-US" altLang="ja-JP" sz="1200">
                <a:solidFill>
                  <a:srgbClr val="B5A788"/>
                </a:solidFill>
              </a:rPr>
              <a:pPr/>
              <a:t>4</a:t>
            </a:fld>
            <a:endParaRPr kumimoji="0" lang="en-US" altLang="ja-JP" sz="1200" dirty="0">
              <a:solidFill>
                <a:srgbClr val="B5A788"/>
              </a:solidFill>
            </a:endParaRPr>
          </a:p>
        </p:txBody>
      </p:sp>
      <p:sp>
        <p:nvSpPr>
          <p:cNvPr id="21506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CE830AB-177F-9244-913D-A3B3670F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2" y="1488039"/>
            <a:ext cx="9335534" cy="4952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90015211">
                  <a:custGeom>
                    <a:avLst/>
                    <a:gdLst>
                      <a:gd name="connsiteX0" fmla="*/ 0 w 9335534"/>
                      <a:gd name="connsiteY0" fmla="*/ 0 h 4952766"/>
                      <a:gd name="connsiteX1" fmla="*/ 666824 w 9335534"/>
                      <a:gd name="connsiteY1" fmla="*/ 0 h 4952766"/>
                      <a:gd name="connsiteX2" fmla="*/ 1333648 w 9335534"/>
                      <a:gd name="connsiteY2" fmla="*/ 0 h 4952766"/>
                      <a:gd name="connsiteX3" fmla="*/ 1813761 w 9335534"/>
                      <a:gd name="connsiteY3" fmla="*/ 0 h 4952766"/>
                      <a:gd name="connsiteX4" fmla="*/ 2573940 w 9335534"/>
                      <a:gd name="connsiteY4" fmla="*/ 0 h 4952766"/>
                      <a:gd name="connsiteX5" fmla="*/ 3240764 w 9335534"/>
                      <a:gd name="connsiteY5" fmla="*/ 0 h 4952766"/>
                      <a:gd name="connsiteX6" fmla="*/ 4000943 w 9335534"/>
                      <a:gd name="connsiteY6" fmla="*/ 0 h 4952766"/>
                      <a:gd name="connsiteX7" fmla="*/ 4761122 w 9335534"/>
                      <a:gd name="connsiteY7" fmla="*/ 0 h 4952766"/>
                      <a:gd name="connsiteX8" fmla="*/ 5334591 w 9335534"/>
                      <a:gd name="connsiteY8" fmla="*/ 0 h 4952766"/>
                      <a:gd name="connsiteX9" fmla="*/ 6188125 w 9335534"/>
                      <a:gd name="connsiteY9" fmla="*/ 0 h 4952766"/>
                      <a:gd name="connsiteX10" fmla="*/ 6574883 w 9335534"/>
                      <a:gd name="connsiteY10" fmla="*/ 0 h 4952766"/>
                      <a:gd name="connsiteX11" fmla="*/ 7148352 w 9335534"/>
                      <a:gd name="connsiteY11" fmla="*/ 0 h 4952766"/>
                      <a:gd name="connsiteX12" fmla="*/ 7535110 w 9335534"/>
                      <a:gd name="connsiteY12" fmla="*/ 0 h 4952766"/>
                      <a:gd name="connsiteX13" fmla="*/ 8388644 w 9335534"/>
                      <a:gd name="connsiteY13" fmla="*/ 0 h 4952766"/>
                      <a:gd name="connsiteX14" fmla="*/ 9335534 w 9335534"/>
                      <a:gd name="connsiteY14" fmla="*/ 0 h 4952766"/>
                      <a:gd name="connsiteX15" fmla="*/ 9335534 w 9335534"/>
                      <a:gd name="connsiteY15" fmla="*/ 718151 h 4952766"/>
                      <a:gd name="connsiteX16" fmla="*/ 9335534 w 9335534"/>
                      <a:gd name="connsiteY16" fmla="*/ 1386774 h 4952766"/>
                      <a:gd name="connsiteX17" fmla="*/ 9335534 w 9335534"/>
                      <a:gd name="connsiteY17" fmla="*/ 1956343 h 4952766"/>
                      <a:gd name="connsiteX18" fmla="*/ 9335534 w 9335534"/>
                      <a:gd name="connsiteY18" fmla="*/ 2624966 h 4952766"/>
                      <a:gd name="connsiteX19" fmla="*/ 9335534 w 9335534"/>
                      <a:gd name="connsiteY19" fmla="*/ 3095479 h 4952766"/>
                      <a:gd name="connsiteX20" fmla="*/ 9335534 w 9335534"/>
                      <a:gd name="connsiteY20" fmla="*/ 3764102 h 4952766"/>
                      <a:gd name="connsiteX21" fmla="*/ 9335534 w 9335534"/>
                      <a:gd name="connsiteY21" fmla="*/ 4952766 h 4952766"/>
                      <a:gd name="connsiteX22" fmla="*/ 8948776 w 9335534"/>
                      <a:gd name="connsiteY22" fmla="*/ 4952766 h 4952766"/>
                      <a:gd name="connsiteX23" fmla="*/ 8375308 w 9335534"/>
                      <a:gd name="connsiteY23" fmla="*/ 4952766 h 4952766"/>
                      <a:gd name="connsiteX24" fmla="*/ 7988550 w 9335534"/>
                      <a:gd name="connsiteY24" fmla="*/ 4952766 h 4952766"/>
                      <a:gd name="connsiteX25" fmla="*/ 7601792 w 9335534"/>
                      <a:gd name="connsiteY25" fmla="*/ 4952766 h 4952766"/>
                      <a:gd name="connsiteX26" fmla="*/ 7215034 w 9335534"/>
                      <a:gd name="connsiteY26" fmla="*/ 4952766 h 4952766"/>
                      <a:gd name="connsiteX27" fmla="*/ 6828276 w 9335534"/>
                      <a:gd name="connsiteY27" fmla="*/ 4952766 h 4952766"/>
                      <a:gd name="connsiteX28" fmla="*/ 6254808 w 9335534"/>
                      <a:gd name="connsiteY28" fmla="*/ 4952766 h 4952766"/>
                      <a:gd name="connsiteX29" fmla="*/ 5401273 w 9335534"/>
                      <a:gd name="connsiteY29" fmla="*/ 4952766 h 4952766"/>
                      <a:gd name="connsiteX30" fmla="*/ 4547739 w 9335534"/>
                      <a:gd name="connsiteY30" fmla="*/ 4952766 h 4952766"/>
                      <a:gd name="connsiteX31" fmla="*/ 3787560 w 9335534"/>
                      <a:gd name="connsiteY31" fmla="*/ 4952766 h 4952766"/>
                      <a:gd name="connsiteX32" fmla="*/ 3307446 w 9335534"/>
                      <a:gd name="connsiteY32" fmla="*/ 4952766 h 4952766"/>
                      <a:gd name="connsiteX33" fmla="*/ 2640622 w 9335534"/>
                      <a:gd name="connsiteY33" fmla="*/ 4952766 h 4952766"/>
                      <a:gd name="connsiteX34" fmla="*/ 2067154 w 9335534"/>
                      <a:gd name="connsiteY34" fmla="*/ 4952766 h 4952766"/>
                      <a:gd name="connsiteX35" fmla="*/ 1587041 w 9335534"/>
                      <a:gd name="connsiteY35" fmla="*/ 4952766 h 4952766"/>
                      <a:gd name="connsiteX36" fmla="*/ 1200283 w 9335534"/>
                      <a:gd name="connsiteY36" fmla="*/ 4952766 h 4952766"/>
                      <a:gd name="connsiteX37" fmla="*/ 626814 w 9335534"/>
                      <a:gd name="connsiteY37" fmla="*/ 4952766 h 4952766"/>
                      <a:gd name="connsiteX38" fmla="*/ 0 w 9335534"/>
                      <a:gd name="connsiteY38" fmla="*/ 4952766 h 4952766"/>
                      <a:gd name="connsiteX39" fmla="*/ 0 w 9335534"/>
                      <a:gd name="connsiteY39" fmla="*/ 4234615 h 4952766"/>
                      <a:gd name="connsiteX40" fmla="*/ 0 w 9335534"/>
                      <a:gd name="connsiteY40" fmla="*/ 3565992 h 4952766"/>
                      <a:gd name="connsiteX41" fmla="*/ 0 w 9335534"/>
                      <a:gd name="connsiteY41" fmla="*/ 2847840 h 4952766"/>
                      <a:gd name="connsiteX42" fmla="*/ 0 w 9335534"/>
                      <a:gd name="connsiteY42" fmla="*/ 2278272 h 4952766"/>
                      <a:gd name="connsiteX43" fmla="*/ 0 w 9335534"/>
                      <a:gd name="connsiteY43" fmla="*/ 1708704 h 4952766"/>
                      <a:gd name="connsiteX44" fmla="*/ 0 w 9335534"/>
                      <a:gd name="connsiteY44" fmla="*/ 1188664 h 4952766"/>
                      <a:gd name="connsiteX45" fmla="*/ 0 w 9335534"/>
                      <a:gd name="connsiteY45" fmla="*/ 668623 h 4952766"/>
                      <a:gd name="connsiteX46" fmla="*/ 0 w 9335534"/>
                      <a:gd name="connsiteY46" fmla="*/ 0 h 495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335534" h="4952766" fill="none" extrusionOk="0">
                        <a:moveTo>
                          <a:pt x="0" y="0"/>
                        </a:moveTo>
                        <a:cubicBezTo>
                          <a:pt x="171672" y="-12853"/>
                          <a:pt x="506677" y="-24277"/>
                          <a:pt x="666824" y="0"/>
                        </a:cubicBezTo>
                        <a:cubicBezTo>
                          <a:pt x="826971" y="24277"/>
                          <a:pt x="1031599" y="21068"/>
                          <a:pt x="1333648" y="0"/>
                        </a:cubicBezTo>
                        <a:cubicBezTo>
                          <a:pt x="1635697" y="-21068"/>
                          <a:pt x="1625477" y="7435"/>
                          <a:pt x="1813761" y="0"/>
                        </a:cubicBezTo>
                        <a:cubicBezTo>
                          <a:pt x="2002045" y="-7435"/>
                          <a:pt x="2319536" y="-15594"/>
                          <a:pt x="2573940" y="0"/>
                        </a:cubicBezTo>
                        <a:cubicBezTo>
                          <a:pt x="2828344" y="15594"/>
                          <a:pt x="3062863" y="-6534"/>
                          <a:pt x="3240764" y="0"/>
                        </a:cubicBezTo>
                        <a:cubicBezTo>
                          <a:pt x="3418665" y="6534"/>
                          <a:pt x="3754117" y="-1539"/>
                          <a:pt x="4000943" y="0"/>
                        </a:cubicBezTo>
                        <a:cubicBezTo>
                          <a:pt x="4247769" y="1539"/>
                          <a:pt x="4418717" y="23825"/>
                          <a:pt x="4761122" y="0"/>
                        </a:cubicBezTo>
                        <a:cubicBezTo>
                          <a:pt x="5103527" y="-23825"/>
                          <a:pt x="5052576" y="8398"/>
                          <a:pt x="5334591" y="0"/>
                        </a:cubicBezTo>
                        <a:cubicBezTo>
                          <a:pt x="5616606" y="-8398"/>
                          <a:pt x="5935756" y="-6127"/>
                          <a:pt x="6188125" y="0"/>
                        </a:cubicBezTo>
                        <a:cubicBezTo>
                          <a:pt x="6440494" y="6127"/>
                          <a:pt x="6414497" y="-17761"/>
                          <a:pt x="6574883" y="0"/>
                        </a:cubicBezTo>
                        <a:cubicBezTo>
                          <a:pt x="6735269" y="17761"/>
                          <a:pt x="6995346" y="-4781"/>
                          <a:pt x="7148352" y="0"/>
                        </a:cubicBezTo>
                        <a:cubicBezTo>
                          <a:pt x="7301358" y="4781"/>
                          <a:pt x="7396667" y="4340"/>
                          <a:pt x="7535110" y="0"/>
                        </a:cubicBezTo>
                        <a:cubicBezTo>
                          <a:pt x="7673553" y="-4340"/>
                          <a:pt x="8180587" y="39179"/>
                          <a:pt x="8388644" y="0"/>
                        </a:cubicBezTo>
                        <a:cubicBezTo>
                          <a:pt x="8596701" y="-39179"/>
                          <a:pt x="9138313" y="206"/>
                          <a:pt x="9335534" y="0"/>
                        </a:cubicBezTo>
                        <a:cubicBezTo>
                          <a:pt x="9319508" y="305144"/>
                          <a:pt x="9352573" y="372653"/>
                          <a:pt x="9335534" y="718151"/>
                        </a:cubicBezTo>
                        <a:cubicBezTo>
                          <a:pt x="9318495" y="1063649"/>
                          <a:pt x="9319165" y="1054743"/>
                          <a:pt x="9335534" y="1386774"/>
                        </a:cubicBezTo>
                        <a:cubicBezTo>
                          <a:pt x="9351903" y="1718805"/>
                          <a:pt x="9314795" y="1785443"/>
                          <a:pt x="9335534" y="1956343"/>
                        </a:cubicBezTo>
                        <a:cubicBezTo>
                          <a:pt x="9356273" y="2127243"/>
                          <a:pt x="9307906" y="2442856"/>
                          <a:pt x="9335534" y="2624966"/>
                        </a:cubicBezTo>
                        <a:cubicBezTo>
                          <a:pt x="9363162" y="2807076"/>
                          <a:pt x="9324344" y="2906519"/>
                          <a:pt x="9335534" y="3095479"/>
                        </a:cubicBezTo>
                        <a:cubicBezTo>
                          <a:pt x="9346724" y="3284439"/>
                          <a:pt x="9326215" y="3558704"/>
                          <a:pt x="9335534" y="3764102"/>
                        </a:cubicBezTo>
                        <a:cubicBezTo>
                          <a:pt x="9344853" y="3969500"/>
                          <a:pt x="9291467" y="4705038"/>
                          <a:pt x="9335534" y="4952766"/>
                        </a:cubicBezTo>
                        <a:cubicBezTo>
                          <a:pt x="9233007" y="4963082"/>
                          <a:pt x="9076161" y="4956187"/>
                          <a:pt x="8948776" y="4952766"/>
                        </a:cubicBezTo>
                        <a:cubicBezTo>
                          <a:pt x="8821391" y="4949345"/>
                          <a:pt x="8644508" y="4946121"/>
                          <a:pt x="8375308" y="4952766"/>
                        </a:cubicBezTo>
                        <a:cubicBezTo>
                          <a:pt x="8106108" y="4959411"/>
                          <a:pt x="8147549" y="4965258"/>
                          <a:pt x="7988550" y="4952766"/>
                        </a:cubicBezTo>
                        <a:cubicBezTo>
                          <a:pt x="7829551" y="4940274"/>
                          <a:pt x="7688525" y="4950109"/>
                          <a:pt x="7601792" y="4952766"/>
                        </a:cubicBezTo>
                        <a:cubicBezTo>
                          <a:pt x="7515059" y="4955423"/>
                          <a:pt x="7382919" y="4955346"/>
                          <a:pt x="7215034" y="4952766"/>
                        </a:cubicBezTo>
                        <a:cubicBezTo>
                          <a:pt x="7047149" y="4950186"/>
                          <a:pt x="6943301" y="4952957"/>
                          <a:pt x="6828276" y="4952766"/>
                        </a:cubicBezTo>
                        <a:cubicBezTo>
                          <a:pt x="6713251" y="4952575"/>
                          <a:pt x="6470652" y="4929686"/>
                          <a:pt x="6254808" y="4952766"/>
                        </a:cubicBezTo>
                        <a:cubicBezTo>
                          <a:pt x="6038964" y="4975846"/>
                          <a:pt x="5660529" y="4914379"/>
                          <a:pt x="5401273" y="4952766"/>
                        </a:cubicBezTo>
                        <a:cubicBezTo>
                          <a:pt x="5142018" y="4991153"/>
                          <a:pt x="4938715" y="4912426"/>
                          <a:pt x="4547739" y="4952766"/>
                        </a:cubicBezTo>
                        <a:cubicBezTo>
                          <a:pt x="4156763" y="4993106"/>
                          <a:pt x="4159645" y="4948163"/>
                          <a:pt x="3787560" y="4952766"/>
                        </a:cubicBezTo>
                        <a:cubicBezTo>
                          <a:pt x="3415475" y="4957369"/>
                          <a:pt x="3424466" y="4933498"/>
                          <a:pt x="3307446" y="4952766"/>
                        </a:cubicBezTo>
                        <a:cubicBezTo>
                          <a:pt x="3190426" y="4972034"/>
                          <a:pt x="2973019" y="4942967"/>
                          <a:pt x="2640622" y="4952766"/>
                        </a:cubicBezTo>
                        <a:cubicBezTo>
                          <a:pt x="2308225" y="4962565"/>
                          <a:pt x="2261773" y="4927968"/>
                          <a:pt x="2067154" y="4952766"/>
                        </a:cubicBezTo>
                        <a:cubicBezTo>
                          <a:pt x="1872535" y="4977564"/>
                          <a:pt x="1685761" y="4962646"/>
                          <a:pt x="1587041" y="4952766"/>
                        </a:cubicBezTo>
                        <a:cubicBezTo>
                          <a:pt x="1488321" y="4942886"/>
                          <a:pt x="1363899" y="4967095"/>
                          <a:pt x="1200283" y="4952766"/>
                        </a:cubicBezTo>
                        <a:cubicBezTo>
                          <a:pt x="1036667" y="4938437"/>
                          <a:pt x="751405" y="4967028"/>
                          <a:pt x="626814" y="4952766"/>
                        </a:cubicBezTo>
                        <a:cubicBezTo>
                          <a:pt x="502223" y="4938504"/>
                          <a:pt x="129167" y="4926854"/>
                          <a:pt x="0" y="4952766"/>
                        </a:cubicBezTo>
                        <a:cubicBezTo>
                          <a:pt x="-30595" y="4597312"/>
                          <a:pt x="-34817" y="4444931"/>
                          <a:pt x="0" y="4234615"/>
                        </a:cubicBezTo>
                        <a:cubicBezTo>
                          <a:pt x="34817" y="4024299"/>
                          <a:pt x="32900" y="3879159"/>
                          <a:pt x="0" y="3565992"/>
                        </a:cubicBezTo>
                        <a:cubicBezTo>
                          <a:pt x="-32900" y="3252825"/>
                          <a:pt x="10302" y="3154958"/>
                          <a:pt x="0" y="2847840"/>
                        </a:cubicBezTo>
                        <a:cubicBezTo>
                          <a:pt x="-10302" y="2540722"/>
                          <a:pt x="-14092" y="2463492"/>
                          <a:pt x="0" y="2278272"/>
                        </a:cubicBezTo>
                        <a:cubicBezTo>
                          <a:pt x="14092" y="2093052"/>
                          <a:pt x="-27053" y="1965491"/>
                          <a:pt x="0" y="1708704"/>
                        </a:cubicBezTo>
                        <a:cubicBezTo>
                          <a:pt x="27053" y="1451917"/>
                          <a:pt x="-4386" y="1390423"/>
                          <a:pt x="0" y="1188664"/>
                        </a:cubicBezTo>
                        <a:cubicBezTo>
                          <a:pt x="4386" y="986905"/>
                          <a:pt x="17782" y="794607"/>
                          <a:pt x="0" y="668623"/>
                        </a:cubicBezTo>
                        <a:cubicBezTo>
                          <a:pt x="-17782" y="542639"/>
                          <a:pt x="20099" y="290413"/>
                          <a:pt x="0" y="0"/>
                        </a:cubicBezTo>
                        <a:close/>
                      </a:path>
                      <a:path w="9335534" h="4952766" stroke="0" extrusionOk="0">
                        <a:moveTo>
                          <a:pt x="0" y="0"/>
                        </a:moveTo>
                        <a:cubicBezTo>
                          <a:pt x="95264" y="15437"/>
                          <a:pt x="267193" y="-6816"/>
                          <a:pt x="386758" y="0"/>
                        </a:cubicBezTo>
                        <a:cubicBezTo>
                          <a:pt x="506323" y="6816"/>
                          <a:pt x="654709" y="2273"/>
                          <a:pt x="773516" y="0"/>
                        </a:cubicBezTo>
                        <a:cubicBezTo>
                          <a:pt x="892323" y="-2273"/>
                          <a:pt x="1285184" y="15220"/>
                          <a:pt x="1440340" y="0"/>
                        </a:cubicBezTo>
                        <a:cubicBezTo>
                          <a:pt x="1595496" y="-15220"/>
                          <a:pt x="2011660" y="-36985"/>
                          <a:pt x="2293874" y="0"/>
                        </a:cubicBezTo>
                        <a:cubicBezTo>
                          <a:pt x="2576088" y="36985"/>
                          <a:pt x="2591565" y="23653"/>
                          <a:pt x="2773987" y="0"/>
                        </a:cubicBezTo>
                        <a:cubicBezTo>
                          <a:pt x="2956409" y="-23653"/>
                          <a:pt x="3140947" y="1573"/>
                          <a:pt x="3347456" y="0"/>
                        </a:cubicBezTo>
                        <a:cubicBezTo>
                          <a:pt x="3553965" y="-1573"/>
                          <a:pt x="3852461" y="-14984"/>
                          <a:pt x="4014280" y="0"/>
                        </a:cubicBezTo>
                        <a:cubicBezTo>
                          <a:pt x="4176099" y="14984"/>
                          <a:pt x="4369475" y="-2834"/>
                          <a:pt x="4587748" y="0"/>
                        </a:cubicBezTo>
                        <a:cubicBezTo>
                          <a:pt x="4806021" y="2834"/>
                          <a:pt x="5103829" y="16441"/>
                          <a:pt x="5254572" y="0"/>
                        </a:cubicBezTo>
                        <a:cubicBezTo>
                          <a:pt x="5405315" y="-16441"/>
                          <a:pt x="5602186" y="17203"/>
                          <a:pt x="5734685" y="0"/>
                        </a:cubicBezTo>
                        <a:cubicBezTo>
                          <a:pt x="5867184" y="-17203"/>
                          <a:pt x="6142695" y="-4191"/>
                          <a:pt x="6308154" y="0"/>
                        </a:cubicBezTo>
                        <a:cubicBezTo>
                          <a:pt x="6473613" y="4191"/>
                          <a:pt x="6949966" y="-29215"/>
                          <a:pt x="7161688" y="0"/>
                        </a:cubicBezTo>
                        <a:cubicBezTo>
                          <a:pt x="7373410" y="29215"/>
                          <a:pt x="7373452" y="-13285"/>
                          <a:pt x="7548446" y="0"/>
                        </a:cubicBezTo>
                        <a:cubicBezTo>
                          <a:pt x="7723440" y="13285"/>
                          <a:pt x="7939619" y="19036"/>
                          <a:pt x="8121915" y="0"/>
                        </a:cubicBezTo>
                        <a:cubicBezTo>
                          <a:pt x="8304211" y="-19036"/>
                          <a:pt x="9029813" y="49926"/>
                          <a:pt x="9335534" y="0"/>
                        </a:cubicBezTo>
                        <a:cubicBezTo>
                          <a:pt x="9349889" y="190641"/>
                          <a:pt x="9339659" y="346430"/>
                          <a:pt x="9335534" y="470513"/>
                        </a:cubicBezTo>
                        <a:cubicBezTo>
                          <a:pt x="9331409" y="594596"/>
                          <a:pt x="9307524" y="895178"/>
                          <a:pt x="9335534" y="1040081"/>
                        </a:cubicBezTo>
                        <a:cubicBezTo>
                          <a:pt x="9363544" y="1184984"/>
                          <a:pt x="9335257" y="1434894"/>
                          <a:pt x="9335534" y="1708704"/>
                        </a:cubicBezTo>
                        <a:cubicBezTo>
                          <a:pt x="9335811" y="1982514"/>
                          <a:pt x="9333873" y="1956379"/>
                          <a:pt x="9335534" y="2179217"/>
                        </a:cubicBezTo>
                        <a:cubicBezTo>
                          <a:pt x="9337195" y="2402055"/>
                          <a:pt x="9330674" y="2537295"/>
                          <a:pt x="9335534" y="2699257"/>
                        </a:cubicBezTo>
                        <a:cubicBezTo>
                          <a:pt x="9340394" y="2861219"/>
                          <a:pt x="9355233" y="3092402"/>
                          <a:pt x="9335534" y="3318353"/>
                        </a:cubicBezTo>
                        <a:cubicBezTo>
                          <a:pt x="9315835" y="3544304"/>
                          <a:pt x="9338213" y="3560055"/>
                          <a:pt x="9335534" y="3788866"/>
                        </a:cubicBezTo>
                        <a:cubicBezTo>
                          <a:pt x="9332855" y="4017677"/>
                          <a:pt x="9318013" y="4150409"/>
                          <a:pt x="9335534" y="4358434"/>
                        </a:cubicBezTo>
                        <a:cubicBezTo>
                          <a:pt x="9353055" y="4566459"/>
                          <a:pt x="9357336" y="4715664"/>
                          <a:pt x="9335534" y="4952766"/>
                        </a:cubicBezTo>
                        <a:cubicBezTo>
                          <a:pt x="9247152" y="4945812"/>
                          <a:pt x="9047220" y="4940674"/>
                          <a:pt x="8948776" y="4952766"/>
                        </a:cubicBezTo>
                        <a:cubicBezTo>
                          <a:pt x="8850332" y="4964858"/>
                          <a:pt x="8443494" y="4936774"/>
                          <a:pt x="8281952" y="4952766"/>
                        </a:cubicBezTo>
                        <a:cubicBezTo>
                          <a:pt x="8120410" y="4968758"/>
                          <a:pt x="7631833" y="4949816"/>
                          <a:pt x="7428418" y="4952766"/>
                        </a:cubicBezTo>
                        <a:cubicBezTo>
                          <a:pt x="7225003" y="4955716"/>
                          <a:pt x="6969939" y="4936225"/>
                          <a:pt x="6854949" y="4952766"/>
                        </a:cubicBezTo>
                        <a:cubicBezTo>
                          <a:pt x="6739959" y="4969307"/>
                          <a:pt x="6474526" y="4961375"/>
                          <a:pt x="6281481" y="4952766"/>
                        </a:cubicBezTo>
                        <a:cubicBezTo>
                          <a:pt x="6088436" y="4944157"/>
                          <a:pt x="5788042" y="4966995"/>
                          <a:pt x="5614657" y="4952766"/>
                        </a:cubicBezTo>
                        <a:cubicBezTo>
                          <a:pt x="5441272" y="4938537"/>
                          <a:pt x="5294166" y="4936517"/>
                          <a:pt x="5041188" y="4952766"/>
                        </a:cubicBezTo>
                        <a:cubicBezTo>
                          <a:pt x="4788210" y="4969015"/>
                          <a:pt x="4729252" y="4950031"/>
                          <a:pt x="4561075" y="4952766"/>
                        </a:cubicBezTo>
                        <a:cubicBezTo>
                          <a:pt x="4392898" y="4955501"/>
                          <a:pt x="4114028" y="4969511"/>
                          <a:pt x="3894251" y="4952766"/>
                        </a:cubicBezTo>
                        <a:cubicBezTo>
                          <a:pt x="3674474" y="4936021"/>
                          <a:pt x="3632993" y="4951694"/>
                          <a:pt x="3507493" y="4952766"/>
                        </a:cubicBezTo>
                        <a:cubicBezTo>
                          <a:pt x="3381993" y="4953838"/>
                          <a:pt x="2900025" y="4917859"/>
                          <a:pt x="2653959" y="4952766"/>
                        </a:cubicBezTo>
                        <a:cubicBezTo>
                          <a:pt x="2407893" y="4987673"/>
                          <a:pt x="2263659" y="4943896"/>
                          <a:pt x="1987135" y="4952766"/>
                        </a:cubicBezTo>
                        <a:cubicBezTo>
                          <a:pt x="1710611" y="4961636"/>
                          <a:pt x="1642692" y="4953549"/>
                          <a:pt x="1413667" y="4952766"/>
                        </a:cubicBezTo>
                        <a:cubicBezTo>
                          <a:pt x="1184642" y="4951983"/>
                          <a:pt x="818371" y="4959905"/>
                          <a:pt x="653487" y="4952766"/>
                        </a:cubicBezTo>
                        <a:cubicBezTo>
                          <a:pt x="488603" y="4945627"/>
                          <a:pt x="252291" y="4966486"/>
                          <a:pt x="0" y="4952766"/>
                        </a:cubicBezTo>
                        <a:cubicBezTo>
                          <a:pt x="25927" y="4732675"/>
                          <a:pt x="12171" y="4647754"/>
                          <a:pt x="0" y="4383198"/>
                        </a:cubicBezTo>
                        <a:cubicBezTo>
                          <a:pt x="-12171" y="4118642"/>
                          <a:pt x="-3170" y="3965755"/>
                          <a:pt x="0" y="3665047"/>
                        </a:cubicBezTo>
                        <a:cubicBezTo>
                          <a:pt x="3170" y="3364339"/>
                          <a:pt x="-19063" y="3217162"/>
                          <a:pt x="0" y="3045951"/>
                        </a:cubicBezTo>
                        <a:cubicBezTo>
                          <a:pt x="19063" y="2874740"/>
                          <a:pt x="32943" y="2496892"/>
                          <a:pt x="0" y="2327800"/>
                        </a:cubicBezTo>
                        <a:cubicBezTo>
                          <a:pt x="-32943" y="2158708"/>
                          <a:pt x="21964" y="2035485"/>
                          <a:pt x="0" y="1857287"/>
                        </a:cubicBezTo>
                        <a:cubicBezTo>
                          <a:pt x="-21964" y="1679089"/>
                          <a:pt x="11299" y="1589188"/>
                          <a:pt x="0" y="1337247"/>
                        </a:cubicBezTo>
                        <a:cubicBezTo>
                          <a:pt x="-11299" y="1085306"/>
                          <a:pt x="-20565" y="937942"/>
                          <a:pt x="0" y="817206"/>
                        </a:cubicBezTo>
                        <a:cubicBezTo>
                          <a:pt x="20565" y="696470"/>
                          <a:pt x="39952" y="381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9675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rgbClr val="002060"/>
                </a:solidFill>
                <a:latin typeface="+mn-lt"/>
              </a:rPr>
              <a:t>Outline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of the defrosting experiment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Example of frosted view ports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Cooling </a:t>
            </a: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 examined to avoid frosting</a:t>
            </a:r>
            <a:endParaRPr lang="en-US" altLang="ja-JP" sz="2800" i="1" dirty="0">
              <a:solidFill>
                <a:srgbClr val="002060"/>
              </a:solidFill>
              <a:latin typeface="Calibri" panose="020F0502020204030204" pitchFamily="34" charset="0"/>
              <a:ea typeface="ヒラギノ丸ゴ Pro W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Result of cooling characteristics of the cryostat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Residual gas measurement during the cooling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r>
              <a:rPr lang="en-US" altLang="ja-JP" sz="2800" i="1" dirty="0">
                <a:solidFill>
                  <a:srgbClr val="002060"/>
                </a:solidFill>
                <a:latin typeface="Calibri" panose="020F0502020204030204" pitchFamily="34" charset="0"/>
                <a:ea typeface="ヒラギノ丸ゴ Pro W4" charset="0"/>
                <a:cs typeface="Calibri" panose="020F0502020204030204" pitchFamily="34" charset="0"/>
              </a:rPr>
              <a:t>Performance defrost heaters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SzPct val="90000"/>
              <a:buFont typeface="Wingdings" pitchFamily="2" charset="2"/>
              <a:buChar char="ü"/>
              <a:defRPr/>
            </a:pPr>
            <a:r>
              <a:rPr lang="en-US" altLang="ja-JP" sz="3200" i="1" dirty="0">
                <a:solidFill>
                  <a:srgbClr val="002060"/>
                </a:solidFill>
                <a:latin typeface="+mn-lt"/>
                <a:ea typeface="ヒラギノ丸ゴ Pro W4" charset="0"/>
                <a:cs typeface="ヒラギノ丸ゴ Pro W4" charset="0"/>
              </a:rPr>
              <a:t>Summary of experiment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3FDBD9-6C23-5049-B23D-438B944AAC9E}"/>
              </a:ext>
            </a:extLst>
          </p:cNvPr>
          <p:cNvSpPr txBox="1">
            <a:spLocks noChangeArrowheads="1"/>
          </p:cNvSpPr>
          <p:nvPr/>
        </p:nvSpPr>
        <p:spPr>
          <a:xfrm>
            <a:off x="734566" y="404551"/>
            <a:ext cx="8436867" cy="701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68386600">
                  <a:custGeom>
                    <a:avLst/>
                    <a:gdLst>
                      <a:gd name="connsiteX0" fmla="*/ 0 w 8436867"/>
                      <a:gd name="connsiteY0" fmla="*/ 0 h 701556"/>
                      <a:gd name="connsiteX1" fmla="*/ 817727 w 8436867"/>
                      <a:gd name="connsiteY1" fmla="*/ 0 h 701556"/>
                      <a:gd name="connsiteX2" fmla="*/ 1466717 w 8436867"/>
                      <a:gd name="connsiteY2" fmla="*/ 0 h 701556"/>
                      <a:gd name="connsiteX3" fmla="*/ 1862601 w 8436867"/>
                      <a:gd name="connsiteY3" fmla="*/ 0 h 701556"/>
                      <a:gd name="connsiteX4" fmla="*/ 2680328 w 8436867"/>
                      <a:gd name="connsiteY4" fmla="*/ 0 h 701556"/>
                      <a:gd name="connsiteX5" fmla="*/ 3498055 w 8436867"/>
                      <a:gd name="connsiteY5" fmla="*/ 0 h 701556"/>
                      <a:gd name="connsiteX6" fmla="*/ 4147045 w 8436867"/>
                      <a:gd name="connsiteY6" fmla="*/ 0 h 701556"/>
                      <a:gd name="connsiteX7" fmla="*/ 4627297 w 8436867"/>
                      <a:gd name="connsiteY7" fmla="*/ 0 h 701556"/>
                      <a:gd name="connsiteX8" fmla="*/ 5360655 w 8436867"/>
                      <a:gd name="connsiteY8" fmla="*/ 0 h 701556"/>
                      <a:gd name="connsiteX9" fmla="*/ 6009645 w 8436867"/>
                      <a:gd name="connsiteY9" fmla="*/ 0 h 701556"/>
                      <a:gd name="connsiteX10" fmla="*/ 6574266 w 8436867"/>
                      <a:gd name="connsiteY10" fmla="*/ 0 h 701556"/>
                      <a:gd name="connsiteX11" fmla="*/ 7138887 w 8436867"/>
                      <a:gd name="connsiteY11" fmla="*/ 0 h 701556"/>
                      <a:gd name="connsiteX12" fmla="*/ 7534771 w 8436867"/>
                      <a:gd name="connsiteY12" fmla="*/ 0 h 701556"/>
                      <a:gd name="connsiteX13" fmla="*/ 8436867 w 8436867"/>
                      <a:gd name="connsiteY13" fmla="*/ 0 h 701556"/>
                      <a:gd name="connsiteX14" fmla="*/ 8436867 w 8436867"/>
                      <a:gd name="connsiteY14" fmla="*/ 357794 h 701556"/>
                      <a:gd name="connsiteX15" fmla="*/ 8436867 w 8436867"/>
                      <a:gd name="connsiteY15" fmla="*/ 701556 h 701556"/>
                      <a:gd name="connsiteX16" fmla="*/ 7872246 w 8436867"/>
                      <a:gd name="connsiteY16" fmla="*/ 701556 h 701556"/>
                      <a:gd name="connsiteX17" fmla="*/ 7223256 w 8436867"/>
                      <a:gd name="connsiteY17" fmla="*/ 701556 h 701556"/>
                      <a:gd name="connsiteX18" fmla="*/ 6489898 w 8436867"/>
                      <a:gd name="connsiteY18" fmla="*/ 701556 h 701556"/>
                      <a:gd name="connsiteX19" fmla="*/ 5840908 w 8436867"/>
                      <a:gd name="connsiteY19" fmla="*/ 701556 h 701556"/>
                      <a:gd name="connsiteX20" fmla="*/ 5276287 w 8436867"/>
                      <a:gd name="connsiteY20" fmla="*/ 701556 h 701556"/>
                      <a:gd name="connsiteX21" fmla="*/ 4542928 w 8436867"/>
                      <a:gd name="connsiteY21" fmla="*/ 701556 h 701556"/>
                      <a:gd name="connsiteX22" fmla="*/ 3809570 w 8436867"/>
                      <a:gd name="connsiteY22" fmla="*/ 701556 h 701556"/>
                      <a:gd name="connsiteX23" fmla="*/ 3413686 w 8436867"/>
                      <a:gd name="connsiteY23" fmla="*/ 701556 h 701556"/>
                      <a:gd name="connsiteX24" fmla="*/ 2764696 w 8436867"/>
                      <a:gd name="connsiteY24" fmla="*/ 701556 h 701556"/>
                      <a:gd name="connsiteX25" fmla="*/ 2115707 w 8436867"/>
                      <a:gd name="connsiteY25" fmla="*/ 701556 h 701556"/>
                      <a:gd name="connsiteX26" fmla="*/ 1297980 w 8436867"/>
                      <a:gd name="connsiteY26" fmla="*/ 701556 h 701556"/>
                      <a:gd name="connsiteX27" fmla="*/ 0 w 8436867"/>
                      <a:gd name="connsiteY27" fmla="*/ 701556 h 701556"/>
                      <a:gd name="connsiteX28" fmla="*/ 0 w 8436867"/>
                      <a:gd name="connsiteY28" fmla="*/ 371825 h 701556"/>
                      <a:gd name="connsiteX29" fmla="*/ 0 w 8436867"/>
                      <a:gd name="connsiteY29" fmla="*/ 0 h 70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36867" h="701556" fill="none" extrusionOk="0">
                        <a:moveTo>
                          <a:pt x="0" y="0"/>
                        </a:moveTo>
                        <a:cubicBezTo>
                          <a:pt x="276765" y="33210"/>
                          <a:pt x="595346" y="11896"/>
                          <a:pt x="817727" y="0"/>
                        </a:cubicBezTo>
                        <a:cubicBezTo>
                          <a:pt x="1040108" y="-11896"/>
                          <a:pt x="1174975" y="8699"/>
                          <a:pt x="1466717" y="0"/>
                        </a:cubicBezTo>
                        <a:cubicBezTo>
                          <a:pt x="1758459" y="-8699"/>
                          <a:pt x="1721926" y="13770"/>
                          <a:pt x="1862601" y="0"/>
                        </a:cubicBezTo>
                        <a:cubicBezTo>
                          <a:pt x="2003276" y="-13770"/>
                          <a:pt x="2401668" y="-27293"/>
                          <a:pt x="2680328" y="0"/>
                        </a:cubicBezTo>
                        <a:cubicBezTo>
                          <a:pt x="2958988" y="27293"/>
                          <a:pt x="3115335" y="-21961"/>
                          <a:pt x="3498055" y="0"/>
                        </a:cubicBezTo>
                        <a:cubicBezTo>
                          <a:pt x="3880775" y="21961"/>
                          <a:pt x="3930720" y="-21848"/>
                          <a:pt x="4147045" y="0"/>
                        </a:cubicBezTo>
                        <a:cubicBezTo>
                          <a:pt x="4363370" y="21848"/>
                          <a:pt x="4401476" y="20812"/>
                          <a:pt x="4627297" y="0"/>
                        </a:cubicBezTo>
                        <a:cubicBezTo>
                          <a:pt x="4853118" y="-20812"/>
                          <a:pt x="5022211" y="6144"/>
                          <a:pt x="5360655" y="0"/>
                        </a:cubicBezTo>
                        <a:cubicBezTo>
                          <a:pt x="5699099" y="-6144"/>
                          <a:pt x="5782703" y="9841"/>
                          <a:pt x="6009645" y="0"/>
                        </a:cubicBezTo>
                        <a:cubicBezTo>
                          <a:pt x="6236587" y="-9841"/>
                          <a:pt x="6345358" y="-7198"/>
                          <a:pt x="6574266" y="0"/>
                        </a:cubicBezTo>
                        <a:cubicBezTo>
                          <a:pt x="6803174" y="7198"/>
                          <a:pt x="6919372" y="11252"/>
                          <a:pt x="7138887" y="0"/>
                        </a:cubicBezTo>
                        <a:cubicBezTo>
                          <a:pt x="7358402" y="-11252"/>
                          <a:pt x="7420008" y="-13000"/>
                          <a:pt x="7534771" y="0"/>
                        </a:cubicBezTo>
                        <a:cubicBezTo>
                          <a:pt x="7649534" y="13000"/>
                          <a:pt x="8140251" y="18466"/>
                          <a:pt x="8436867" y="0"/>
                        </a:cubicBezTo>
                        <a:cubicBezTo>
                          <a:pt x="8430191" y="93558"/>
                          <a:pt x="8428701" y="272604"/>
                          <a:pt x="8436867" y="357794"/>
                        </a:cubicBezTo>
                        <a:cubicBezTo>
                          <a:pt x="8445033" y="442984"/>
                          <a:pt x="8439893" y="578440"/>
                          <a:pt x="8436867" y="701556"/>
                        </a:cubicBezTo>
                        <a:cubicBezTo>
                          <a:pt x="8302084" y="676883"/>
                          <a:pt x="8043907" y="702406"/>
                          <a:pt x="7872246" y="701556"/>
                        </a:cubicBezTo>
                        <a:cubicBezTo>
                          <a:pt x="7700585" y="700706"/>
                          <a:pt x="7386529" y="671044"/>
                          <a:pt x="7223256" y="701556"/>
                        </a:cubicBezTo>
                        <a:cubicBezTo>
                          <a:pt x="7059983" y="732069"/>
                          <a:pt x="6705843" y="695139"/>
                          <a:pt x="6489898" y="701556"/>
                        </a:cubicBezTo>
                        <a:cubicBezTo>
                          <a:pt x="6273953" y="707973"/>
                          <a:pt x="6047140" y="716099"/>
                          <a:pt x="5840908" y="701556"/>
                        </a:cubicBezTo>
                        <a:cubicBezTo>
                          <a:pt x="5634676" y="687014"/>
                          <a:pt x="5484340" y="729129"/>
                          <a:pt x="5276287" y="701556"/>
                        </a:cubicBezTo>
                        <a:cubicBezTo>
                          <a:pt x="5068234" y="673983"/>
                          <a:pt x="4702782" y="714533"/>
                          <a:pt x="4542928" y="701556"/>
                        </a:cubicBezTo>
                        <a:cubicBezTo>
                          <a:pt x="4383074" y="688579"/>
                          <a:pt x="4141204" y="702948"/>
                          <a:pt x="3809570" y="701556"/>
                        </a:cubicBezTo>
                        <a:cubicBezTo>
                          <a:pt x="3477936" y="700164"/>
                          <a:pt x="3600698" y="683068"/>
                          <a:pt x="3413686" y="701556"/>
                        </a:cubicBezTo>
                        <a:cubicBezTo>
                          <a:pt x="3226674" y="720044"/>
                          <a:pt x="3054183" y="670095"/>
                          <a:pt x="2764696" y="701556"/>
                        </a:cubicBezTo>
                        <a:cubicBezTo>
                          <a:pt x="2475209" y="733018"/>
                          <a:pt x="2434310" y="687382"/>
                          <a:pt x="2115707" y="701556"/>
                        </a:cubicBezTo>
                        <a:cubicBezTo>
                          <a:pt x="1797104" y="715730"/>
                          <a:pt x="1650062" y="738410"/>
                          <a:pt x="1297980" y="701556"/>
                        </a:cubicBezTo>
                        <a:cubicBezTo>
                          <a:pt x="945898" y="664702"/>
                          <a:pt x="624984" y="708750"/>
                          <a:pt x="0" y="701556"/>
                        </a:cubicBezTo>
                        <a:cubicBezTo>
                          <a:pt x="-10920" y="560456"/>
                          <a:pt x="6911" y="533554"/>
                          <a:pt x="0" y="371825"/>
                        </a:cubicBezTo>
                        <a:cubicBezTo>
                          <a:pt x="-6911" y="210096"/>
                          <a:pt x="-1612" y="160118"/>
                          <a:pt x="0" y="0"/>
                        </a:cubicBezTo>
                        <a:close/>
                      </a:path>
                      <a:path w="8436867" h="701556" stroke="0" extrusionOk="0">
                        <a:moveTo>
                          <a:pt x="0" y="0"/>
                        </a:moveTo>
                        <a:cubicBezTo>
                          <a:pt x="169277" y="-10571"/>
                          <a:pt x="444738" y="4084"/>
                          <a:pt x="648990" y="0"/>
                        </a:cubicBezTo>
                        <a:cubicBezTo>
                          <a:pt x="853242" y="-4084"/>
                          <a:pt x="1015942" y="-20417"/>
                          <a:pt x="1129242" y="0"/>
                        </a:cubicBezTo>
                        <a:cubicBezTo>
                          <a:pt x="1242542" y="20417"/>
                          <a:pt x="1719829" y="-16806"/>
                          <a:pt x="1946969" y="0"/>
                        </a:cubicBezTo>
                        <a:cubicBezTo>
                          <a:pt x="2174109" y="16806"/>
                          <a:pt x="2461685" y="-20412"/>
                          <a:pt x="2764696" y="0"/>
                        </a:cubicBezTo>
                        <a:cubicBezTo>
                          <a:pt x="3067707" y="20412"/>
                          <a:pt x="3203795" y="10397"/>
                          <a:pt x="3329318" y="0"/>
                        </a:cubicBezTo>
                        <a:cubicBezTo>
                          <a:pt x="3454841" y="-10397"/>
                          <a:pt x="3661746" y="26440"/>
                          <a:pt x="3978307" y="0"/>
                        </a:cubicBezTo>
                        <a:cubicBezTo>
                          <a:pt x="4294868" y="-26440"/>
                          <a:pt x="4371601" y="-13758"/>
                          <a:pt x="4711666" y="0"/>
                        </a:cubicBezTo>
                        <a:cubicBezTo>
                          <a:pt x="5051731" y="13758"/>
                          <a:pt x="5173868" y="-15206"/>
                          <a:pt x="5445024" y="0"/>
                        </a:cubicBezTo>
                        <a:cubicBezTo>
                          <a:pt x="5716180" y="15206"/>
                          <a:pt x="5839335" y="28004"/>
                          <a:pt x="6009645" y="0"/>
                        </a:cubicBezTo>
                        <a:cubicBezTo>
                          <a:pt x="6179955" y="-28004"/>
                          <a:pt x="6422614" y="-135"/>
                          <a:pt x="6658635" y="0"/>
                        </a:cubicBezTo>
                        <a:cubicBezTo>
                          <a:pt x="6894656" y="135"/>
                          <a:pt x="7028361" y="6315"/>
                          <a:pt x="7223256" y="0"/>
                        </a:cubicBezTo>
                        <a:cubicBezTo>
                          <a:pt x="7418151" y="-6315"/>
                          <a:pt x="8145042" y="-40346"/>
                          <a:pt x="8436867" y="0"/>
                        </a:cubicBezTo>
                        <a:cubicBezTo>
                          <a:pt x="8441145" y="83522"/>
                          <a:pt x="8431558" y="216481"/>
                          <a:pt x="8436867" y="336747"/>
                        </a:cubicBezTo>
                        <a:cubicBezTo>
                          <a:pt x="8442176" y="457013"/>
                          <a:pt x="8419721" y="579925"/>
                          <a:pt x="8436867" y="701556"/>
                        </a:cubicBezTo>
                        <a:cubicBezTo>
                          <a:pt x="8251337" y="718021"/>
                          <a:pt x="8201755" y="719737"/>
                          <a:pt x="8040983" y="701556"/>
                        </a:cubicBezTo>
                        <a:cubicBezTo>
                          <a:pt x="7880211" y="683375"/>
                          <a:pt x="7612936" y="720039"/>
                          <a:pt x="7391993" y="701556"/>
                        </a:cubicBezTo>
                        <a:cubicBezTo>
                          <a:pt x="7171050" y="683074"/>
                          <a:pt x="7090478" y="689382"/>
                          <a:pt x="6911741" y="701556"/>
                        </a:cubicBezTo>
                        <a:cubicBezTo>
                          <a:pt x="6733004" y="713730"/>
                          <a:pt x="6554107" y="733633"/>
                          <a:pt x="6262751" y="701556"/>
                        </a:cubicBezTo>
                        <a:cubicBezTo>
                          <a:pt x="5971395" y="669480"/>
                          <a:pt x="6058605" y="685915"/>
                          <a:pt x="5866868" y="701556"/>
                        </a:cubicBezTo>
                        <a:cubicBezTo>
                          <a:pt x="5675131" y="717197"/>
                          <a:pt x="5307107" y="715921"/>
                          <a:pt x="5049140" y="701556"/>
                        </a:cubicBezTo>
                        <a:cubicBezTo>
                          <a:pt x="4791173" y="687191"/>
                          <a:pt x="4754401" y="692973"/>
                          <a:pt x="4484519" y="701556"/>
                        </a:cubicBezTo>
                        <a:cubicBezTo>
                          <a:pt x="4214637" y="710139"/>
                          <a:pt x="4126429" y="714529"/>
                          <a:pt x="3835530" y="701556"/>
                        </a:cubicBezTo>
                        <a:cubicBezTo>
                          <a:pt x="3544631" y="688583"/>
                          <a:pt x="3273027" y="696273"/>
                          <a:pt x="3102171" y="701556"/>
                        </a:cubicBezTo>
                        <a:cubicBezTo>
                          <a:pt x="2931315" y="706839"/>
                          <a:pt x="2605825" y="733681"/>
                          <a:pt x="2453181" y="701556"/>
                        </a:cubicBezTo>
                        <a:cubicBezTo>
                          <a:pt x="2300537" y="669432"/>
                          <a:pt x="1937263" y="674127"/>
                          <a:pt x="1719823" y="701556"/>
                        </a:cubicBezTo>
                        <a:cubicBezTo>
                          <a:pt x="1502383" y="728985"/>
                          <a:pt x="1273416" y="716138"/>
                          <a:pt x="902096" y="701556"/>
                        </a:cubicBezTo>
                        <a:cubicBezTo>
                          <a:pt x="530776" y="686974"/>
                          <a:pt x="294596" y="677214"/>
                          <a:pt x="0" y="701556"/>
                        </a:cubicBezTo>
                        <a:cubicBezTo>
                          <a:pt x="-14425" y="553455"/>
                          <a:pt x="11127" y="439178"/>
                          <a:pt x="0" y="350778"/>
                        </a:cubicBezTo>
                        <a:cubicBezTo>
                          <a:pt x="-11127" y="262378"/>
                          <a:pt x="1578" y="866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i="1" dirty="0">
                <a:latin typeface="+mn-lt"/>
                <a:ea typeface="MS PGothic" charset="0"/>
                <a:cs typeface="MS PGothic" charset="0"/>
              </a:rPr>
              <a:t>Defrosting experiment using KAGRA cryostat</a:t>
            </a:r>
          </a:p>
        </p:txBody>
      </p:sp>
    </p:spTree>
    <p:extLst>
      <p:ext uri="{BB962C8B-B14F-4D97-AF65-F5344CB8AC3E}">
        <p14:creationId xmlns:p14="http://schemas.microsoft.com/office/powerpoint/2010/main" val="212808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BEE535-4972-BE45-805B-D1F5EC4E96F7}"/>
              </a:ext>
            </a:extLst>
          </p:cNvPr>
          <p:cNvSpPr/>
          <p:nvPr/>
        </p:nvSpPr>
        <p:spPr>
          <a:xfrm>
            <a:off x="175348" y="1053229"/>
            <a:ext cx="9555301" cy="5570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60270312">
                  <a:custGeom>
                    <a:avLst/>
                    <a:gdLst>
                      <a:gd name="connsiteX0" fmla="*/ 0 w 9555301"/>
                      <a:gd name="connsiteY0" fmla="*/ 0 h 5570756"/>
                      <a:gd name="connsiteX1" fmla="*/ 682522 w 9555301"/>
                      <a:gd name="connsiteY1" fmla="*/ 0 h 5570756"/>
                      <a:gd name="connsiteX2" fmla="*/ 1556149 w 9555301"/>
                      <a:gd name="connsiteY2" fmla="*/ 0 h 5570756"/>
                      <a:gd name="connsiteX3" fmla="*/ 1952011 w 9555301"/>
                      <a:gd name="connsiteY3" fmla="*/ 0 h 5570756"/>
                      <a:gd name="connsiteX4" fmla="*/ 2825639 w 9555301"/>
                      <a:gd name="connsiteY4" fmla="*/ 0 h 5570756"/>
                      <a:gd name="connsiteX5" fmla="*/ 3412608 w 9555301"/>
                      <a:gd name="connsiteY5" fmla="*/ 0 h 5570756"/>
                      <a:gd name="connsiteX6" fmla="*/ 3904023 w 9555301"/>
                      <a:gd name="connsiteY6" fmla="*/ 0 h 5570756"/>
                      <a:gd name="connsiteX7" fmla="*/ 4490991 w 9555301"/>
                      <a:gd name="connsiteY7" fmla="*/ 0 h 5570756"/>
                      <a:gd name="connsiteX8" fmla="*/ 4886854 w 9555301"/>
                      <a:gd name="connsiteY8" fmla="*/ 0 h 5570756"/>
                      <a:gd name="connsiteX9" fmla="*/ 5760481 w 9555301"/>
                      <a:gd name="connsiteY9" fmla="*/ 0 h 5570756"/>
                      <a:gd name="connsiteX10" fmla="*/ 6156344 w 9555301"/>
                      <a:gd name="connsiteY10" fmla="*/ 0 h 5570756"/>
                      <a:gd name="connsiteX11" fmla="*/ 6647759 w 9555301"/>
                      <a:gd name="connsiteY11" fmla="*/ 0 h 5570756"/>
                      <a:gd name="connsiteX12" fmla="*/ 7425834 w 9555301"/>
                      <a:gd name="connsiteY12" fmla="*/ 0 h 5570756"/>
                      <a:gd name="connsiteX13" fmla="*/ 8108355 w 9555301"/>
                      <a:gd name="connsiteY13" fmla="*/ 0 h 5570756"/>
                      <a:gd name="connsiteX14" fmla="*/ 8695324 w 9555301"/>
                      <a:gd name="connsiteY14" fmla="*/ 0 h 5570756"/>
                      <a:gd name="connsiteX15" fmla="*/ 9555301 w 9555301"/>
                      <a:gd name="connsiteY15" fmla="*/ 0 h 5570756"/>
                      <a:gd name="connsiteX16" fmla="*/ 9555301 w 9555301"/>
                      <a:gd name="connsiteY16" fmla="*/ 640637 h 5570756"/>
                      <a:gd name="connsiteX17" fmla="*/ 9555301 w 9555301"/>
                      <a:gd name="connsiteY17" fmla="*/ 1392689 h 5570756"/>
                      <a:gd name="connsiteX18" fmla="*/ 9555301 w 9555301"/>
                      <a:gd name="connsiteY18" fmla="*/ 1921911 h 5570756"/>
                      <a:gd name="connsiteX19" fmla="*/ 9555301 w 9555301"/>
                      <a:gd name="connsiteY19" fmla="*/ 2618255 h 5570756"/>
                      <a:gd name="connsiteX20" fmla="*/ 9555301 w 9555301"/>
                      <a:gd name="connsiteY20" fmla="*/ 3203185 h 5570756"/>
                      <a:gd name="connsiteX21" fmla="*/ 9555301 w 9555301"/>
                      <a:gd name="connsiteY21" fmla="*/ 3732407 h 5570756"/>
                      <a:gd name="connsiteX22" fmla="*/ 9555301 w 9555301"/>
                      <a:gd name="connsiteY22" fmla="*/ 4373043 h 5570756"/>
                      <a:gd name="connsiteX23" fmla="*/ 9555301 w 9555301"/>
                      <a:gd name="connsiteY23" fmla="*/ 4902265 h 5570756"/>
                      <a:gd name="connsiteX24" fmla="*/ 9555301 w 9555301"/>
                      <a:gd name="connsiteY24" fmla="*/ 5570756 h 5570756"/>
                      <a:gd name="connsiteX25" fmla="*/ 8777226 w 9555301"/>
                      <a:gd name="connsiteY25" fmla="*/ 5570756 h 5570756"/>
                      <a:gd name="connsiteX26" fmla="*/ 8381364 w 9555301"/>
                      <a:gd name="connsiteY26" fmla="*/ 5570756 h 5570756"/>
                      <a:gd name="connsiteX27" fmla="*/ 7794396 w 9555301"/>
                      <a:gd name="connsiteY27" fmla="*/ 5570756 h 5570756"/>
                      <a:gd name="connsiteX28" fmla="*/ 7207427 w 9555301"/>
                      <a:gd name="connsiteY28" fmla="*/ 5570756 h 5570756"/>
                      <a:gd name="connsiteX29" fmla="*/ 6620459 w 9555301"/>
                      <a:gd name="connsiteY29" fmla="*/ 5570756 h 5570756"/>
                      <a:gd name="connsiteX30" fmla="*/ 6224596 w 9555301"/>
                      <a:gd name="connsiteY30" fmla="*/ 5570756 h 5570756"/>
                      <a:gd name="connsiteX31" fmla="*/ 5446522 w 9555301"/>
                      <a:gd name="connsiteY31" fmla="*/ 5570756 h 5570756"/>
                      <a:gd name="connsiteX32" fmla="*/ 4955106 w 9555301"/>
                      <a:gd name="connsiteY32" fmla="*/ 5570756 h 5570756"/>
                      <a:gd name="connsiteX33" fmla="*/ 4081479 w 9555301"/>
                      <a:gd name="connsiteY33" fmla="*/ 5570756 h 5570756"/>
                      <a:gd name="connsiteX34" fmla="*/ 3590063 w 9555301"/>
                      <a:gd name="connsiteY34" fmla="*/ 5570756 h 5570756"/>
                      <a:gd name="connsiteX35" fmla="*/ 3003095 w 9555301"/>
                      <a:gd name="connsiteY35" fmla="*/ 5570756 h 5570756"/>
                      <a:gd name="connsiteX36" fmla="*/ 2225020 w 9555301"/>
                      <a:gd name="connsiteY36" fmla="*/ 5570756 h 5570756"/>
                      <a:gd name="connsiteX37" fmla="*/ 1542499 w 9555301"/>
                      <a:gd name="connsiteY37" fmla="*/ 5570756 h 5570756"/>
                      <a:gd name="connsiteX38" fmla="*/ 955530 w 9555301"/>
                      <a:gd name="connsiteY38" fmla="*/ 5570756 h 5570756"/>
                      <a:gd name="connsiteX39" fmla="*/ 0 w 9555301"/>
                      <a:gd name="connsiteY39" fmla="*/ 5570756 h 5570756"/>
                      <a:gd name="connsiteX40" fmla="*/ 0 w 9555301"/>
                      <a:gd name="connsiteY40" fmla="*/ 4985827 h 5570756"/>
                      <a:gd name="connsiteX41" fmla="*/ 0 w 9555301"/>
                      <a:gd name="connsiteY41" fmla="*/ 4289482 h 5570756"/>
                      <a:gd name="connsiteX42" fmla="*/ 0 w 9555301"/>
                      <a:gd name="connsiteY42" fmla="*/ 3537430 h 5570756"/>
                      <a:gd name="connsiteX43" fmla="*/ 0 w 9555301"/>
                      <a:gd name="connsiteY43" fmla="*/ 2785378 h 5570756"/>
                      <a:gd name="connsiteX44" fmla="*/ 0 w 9555301"/>
                      <a:gd name="connsiteY44" fmla="*/ 2033326 h 5570756"/>
                      <a:gd name="connsiteX45" fmla="*/ 0 w 9555301"/>
                      <a:gd name="connsiteY45" fmla="*/ 1281274 h 5570756"/>
                      <a:gd name="connsiteX46" fmla="*/ 0 w 9555301"/>
                      <a:gd name="connsiteY46" fmla="*/ 0 h 5570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555301" h="5570756" fill="none" extrusionOk="0">
                        <a:moveTo>
                          <a:pt x="0" y="0"/>
                        </a:moveTo>
                        <a:cubicBezTo>
                          <a:pt x="160611" y="-494"/>
                          <a:pt x="471381" y="-21835"/>
                          <a:pt x="682522" y="0"/>
                        </a:cubicBezTo>
                        <a:cubicBezTo>
                          <a:pt x="893663" y="21835"/>
                          <a:pt x="1174164" y="18788"/>
                          <a:pt x="1556149" y="0"/>
                        </a:cubicBezTo>
                        <a:cubicBezTo>
                          <a:pt x="1938134" y="-18788"/>
                          <a:pt x="1768447" y="6823"/>
                          <a:pt x="1952011" y="0"/>
                        </a:cubicBezTo>
                        <a:cubicBezTo>
                          <a:pt x="2135575" y="-6823"/>
                          <a:pt x="2550406" y="-12609"/>
                          <a:pt x="2825639" y="0"/>
                        </a:cubicBezTo>
                        <a:cubicBezTo>
                          <a:pt x="3100872" y="12609"/>
                          <a:pt x="3151070" y="25180"/>
                          <a:pt x="3412608" y="0"/>
                        </a:cubicBezTo>
                        <a:cubicBezTo>
                          <a:pt x="3674146" y="-25180"/>
                          <a:pt x="3804079" y="10047"/>
                          <a:pt x="3904023" y="0"/>
                        </a:cubicBezTo>
                        <a:cubicBezTo>
                          <a:pt x="4003967" y="-10047"/>
                          <a:pt x="4230161" y="13923"/>
                          <a:pt x="4490991" y="0"/>
                        </a:cubicBezTo>
                        <a:cubicBezTo>
                          <a:pt x="4751821" y="-13923"/>
                          <a:pt x="4791946" y="-19145"/>
                          <a:pt x="4886854" y="0"/>
                        </a:cubicBezTo>
                        <a:cubicBezTo>
                          <a:pt x="4981762" y="19145"/>
                          <a:pt x="5560868" y="8058"/>
                          <a:pt x="5760481" y="0"/>
                        </a:cubicBezTo>
                        <a:cubicBezTo>
                          <a:pt x="5960094" y="-8058"/>
                          <a:pt x="5966961" y="-14603"/>
                          <a:pt x="6156344" y="0"/>
                        </a:cubicBezTo>
                        <a:cubicBezTo>
                          <a:pt x="6345727" y="14603"/>
                          <a:pt x="6435088" y="13278"/>
                          <a:pt x="6647759" y="0"/>
                        </a:cubicBezTo>
                        <a:cubicBezTo>
                          <a:pt x="6860431" y="-13278"/>
                          <a:pt x="7110756" y="-17691"/>
                          <a:pt x="7425834" y="0"/>
                        </a:cubicBezTo>
                        <a:cubicBezTo>
                          <a:pt x="7740912" y="17691"/>
                          <a:pt x="7911248" y="11644"/>
                          <a:pt x="8108355" y="0"/>
                        </a:cubicBezTo>
                        <a:cubicBezTo>
                          <a:pt x="8305462" y="-11644"/>
                          <a:pt x="8529274" y="-20116"/>
                          <a:pt x="8695324" y="0"/>
                        </a:cubicBezTo>
                        <a:cubicBezTo>
                          <a:pt x="8861374" y="20116"/>
                          <a:pt x="9350519" y="10984"/>
                          <a:pt x="9555301" y="0"/>
                        </a:cubicBezTo>
                        <a:cubicBezTo>
                          <a:pt x="9543532" y="272401"/>
                          <a:pt x="9527618" y="417132"/>
                          <a:pt x="9555301" y="640637"/>
                        </a:cubicBezTo>
                        <a:cubicBezTo>
                          <a:pt x="9582984" y="864142"/>
                          <a:pt x="9574576" y="1219906"/>
                          <a:pt x="9555301" y="1392689"/>
                        </a:cubicBezTo>
                        <a:cubicBezTo>
                          <a:pt x="9536026" y="1565472"/>
                          <a:pt x="9529855" y="1808970"/>
                          <a:pt x="9555301" y="1921911"/>
                        </a:cubicBezTo>
                        <a:cubicBezTo>
                          <a:pt x="9580747" y="2034852"/>
                          <a:pt x="9570958" y="2471081"/>
                          <a:pt x="9555301" y="2618255"/>
                        </a:cubicBezTo>
                        <a:cubicBezTo>
                          <a:pt x="9539644" y="2765429"/>
                          <a:pt x="9565386" y="3010087"/>
                          <a:pt x="9555301" y="3203185"/>
                        </a:cubicBezTo>
                        <a:cubicBezTo>
                          <a:pt x="9545217" y="3396283"/>
                          <a:pt x="9565353" y="3512245"/>
                          <a:pt x="9555301" y="3732407"/>
                        </a:cubicBezTo>
                        <a:cubicBezTo>
                          <a:pt x="9545249" y="3952569"/>
                          <a:pt x="9569829" y="4075054"/>
                          <a:pt x="9555301" y="4373043"/>
                        </a:cubicBezTo>
                        <a:cubicBezTo>
                          <a:pt x="9540773" y="4671032"/>
                          <a:pt x="9571059" y="4790454"/>
                          <a:pt x="9555301" y="4902265"/>
                        </a:cubicBezTo>
                        <a:cubicBezTo>
                          <a:pt x="9539543" y="5014076"/>
                          <a:pt x="9577901" y="5279105"/>
                          <a:pt x="9555301" y="5570756"/>
                        </a:cubicBezTo>
                        <a:cubicBezTo>
                          <a:pt x="9339560" y="5607874"/>
                          <a:pt x="8995379" y="5564665"/>
                          <a:pt x="8777226" y="5570756"/>
                        </a:cubicBezTo>
                        <a:cubicBezTo>
                          <a:pt x="8559074" y="5576847"/>
                          <a:pt x="8512372" y="5574219"/>
                          <a:pt x="8381364" y="5570756"/>
                        </a:cubicBezTo>
                        <a:cubicBezTo>
                          <a:pt x="8250356" y="5567293"/>
                          <a:pt x="7997832" y="5553731"/>
                          <a:pt x="7794396" y="5570756"/>
                        </a:cubicBezTo>
                        <a:cubicBezTo>
                          <a:pt x="7590960" y="5587781"/>
                          <a:pt x="7409987" y="5597150"/>
                          <a:pt x="7207427" y="5570756"/>
                        </a:cubicBezTo>
                        <a:cubicBezTo>
                          <a:pt x="7004867" y="5544362"/>
                          <a:pt x="6794744" y="5574608"/>
                          <a:pt x="6620459" y="5570756"/>
                        </a:cubicBezTo>
                        <a:cubicBezTo>
                          <a:pt x="6446174" y="5566904"/>
                          <a:pt x="6340058" y="5552889"/>
                          <a:pt x="6224596" y="5570756"/>
                        </a:cubicBezTo>
                        <a:cubicBezTo>
                          <a:pt x="6109134" y="5588623"/>
                          <a:pt x="5772626" y="5582233"/>
                          <a:pt x="5446522" y="5570756"/>
                        </a:cubicBezTo>
                        <a:cubicBezTo>
                          <a:pt x="5120418" y="5559279"/>
                          <a:pt x="5136040" y="5588917"/>
                          <a:pt x="4955106" y="5570756"/>
                        </a:cubicBezTo>
                        <a:cubicBezTo>
                          <a:pt x="4774172" y="5552595"/>
                          <a:pt x="4343572" y="5567652"/>
                          <a:pt x="4081479" y="5570756"/>
                        </a:cubicBezTo>
                        <a:cubicBezTo>
                          <a:pt x="3819386" y="5573860"/>
                          <a:pt x="3806063" y="5549015"/>
                          <a:pt x="3590063" y="5570756"/>
                        </a:cubicBezTo>
                        <a:cubicBezTo>
                          <a:pt x="3374063" y="5592497"/>
                          <a:pt x="3167257" y="5566863"/>
                          <a:pt x="3003095" y="5570756"/>
                        </a:cubicBezTo>
                        <a:cubicBezTo>
                          <a:pt x="2838933" y="5574649"/>
                          <a:pt x="2424216" y="5549888"/>
                          <a:pt x="2225020" y="5570756"/>
                        </a:cubicBezTo>
                        <a:cubicBezTo>
                          <a:pt x="2025824" y="5591624"/>
                          <a:pt x="1736265" y="5587149"/>
                          <a:pt x="1542499" y="5570756"/>
                        </a:cubicBezTo>
                        <a:cubicBezTo>
                          <a:pt x="1348733" y="5554363"/>
                          <a:pt x="1149185" y="5575187"/>
                          <a:pt x="955530" y="5570756"/>
                        </a:cubicBezTo>
                        <a:cubicBezTo>
                          <a:pt x="761875" y="5566325"/>
                          <a:pt x="364289" y="5567064"/>
                          <a:pt x="0" y="5570756"/>
                        </a:cubicBezTo>
                        <a:cubicBezTo>
                          <a:pt x="-305" y="5395208"/>
                          <a:pt x="-14944" y="5150414"/>
                          <a:pt x="0" y="4985827"/>
                        </a:cubicBezTo>
                        <a:cubicBezTo>
                          <a:pt x="14944" y="4821240"/>
                          <a:pt x="-19379" y="4600202"/>
                          <a:pt x="0" y="4289482"/>
                        </a:cubicBezTo>
                        <a:cubicBezTo>
                          <a:pt x="19379" y="3978762"/>
                          <a:pt x="4524" y="3847397"/>
                          <a:pt x="0" y="3537430"/>
                        </a:cubicBezTo>
                        <a:cubicBezTo>
                          <a:pt x="-4524" y="3227463"/>
                          <a:pt x="1002" y="2948216"/>
                          <a:pt x="0" y="2785378"/>
                        </a:cubicBezTo>
                        <a:cubicBezTo>
                          <a:pt x="-1002" y="2622540"/>
                          <a:pt x="12712" y="2317397"/>
                          <a:pt x="0" y="2033326"/>
                        </a:cubicBezTo>
                        <a:cubicBezTo>
                          <a:pt x="-12712" y="1749255"/>
                          <a:pt x="-5291" y="1621402"/>
                          <a:pt x="0" y="1281274"/>
                        </a:cubicBezTo>
                        <a:cubicBezTo>
                          <a:pt x="5291" y="941146"/>
                          <a:pt x="-21862" y="442478"/>
                          <a:pt x="0" y="0"/>
                        </a:cubicBezTo>
                        <a:close/>
                      </a:path>
                      <a:path w="9555301" h="5570756" stroke="0" extrusionOk="0">
                        <a:moveTo>
                          <a:pt x="0" y="0"/>
                        </a:moveTo>
                        <a:cubicBezTo>
                          <a:pt x="284923" y="8458"/>
                          <a:pt x="664366" y="-30573"/>
                          <a:pt x="873628" y="0"/>
                        </a:cubicBezTo>
                        <a:cubicBezTo>
                          <a:pt x="1082890" y="30573"/>
                          <a:pt x="1320456" y="11158"/>
                          <a:pt x="1460596" y="0"/>
                        </a:cubicBezTo>
                        <a:cubicBezTo>
                          <a:pt x="1600736" y="-11158"/>
                          <a:pt x="2075256" y="-43469"/>
                          <a:pt x="2334224" y="0"/>
                        </a:cubicBezTo>
                        <a:cubicBezTo>
                          <a:pt x="2593192" y="43469"/>
                          <a:pt x="2723704" y="-26003"/>
                          <a:pt x="3112298" y="0"/>
                        </a:cubicBezTo>
                        <a:cubicBezTo>
                          <a:pt x="3500892" y="26003"/>
                          <a:pt x="3319936" y="11942"/>
                          <a:pt x="3508161" y="0"/>
                        </a:cubicBezTo>
                        <a:cubicBezTo>
                          <a:pt x="3696386" y="-11942"/>
                          <a:pt x="3949740" y="16669"/>
                          <a:pt x="4190682" y="0"/>
                        </a:cubicBezTo>
                        <a:cubicBezTo>
                          <a:pt x="4431624" y="-16669"/>
                          <a:pt x="4679137" y="-37816"/>
                          <a:pt x="5064310" y="0"/>
                        </a:cubicBezTo>
                        <a:cubicBezTo>
                          <a:pt x="5449483" y="37816"/>
                          <a:pt x="5373197" y="18396"/>
                          <a:pt x="5651278" y="0"/>
                        </a:cubicBezTo>
                        <a:cubicBezTo>
                          <a:pt x="5929359" y="-18396"/>
                          <a:pt x="6018516" y="-16433"/>
                          <a:pt x="6238247" y="0"/>
                        </a:cubicBezTo>
                        <a:cubicBezTo>
                          <a:pt x="6457978" y="16433"/>
                          <a:pt x="6762964" y="-15980"/>
                          <a:pt x="7111874" y="0"/>
                        </a:cubicBezTo>
                        <a:cubicBezTo>
                          <a:pt x="7460784" y="15980"/>
                          <a:pt x="7704692" y="22179"/>
                          <a:pt x="7889949" y="0"/>
                        </a:cubicBezTo>
                        <a:cubicBezTo>
                          <a:pt x="8075206" y="-22179"/>
                          <a:pt x="8147632" y="18830"/>
                          <a:pt x="8285811" y="0"/>
                        </a:cubicBezTo>
                        <a:cubicBezTo>
                          <a:pt x="8423990" y="-18830"/>
                          <a:pt x="9241147" y="49481"/>
                          <a:pt x="9555301" y="0"/>
                        </a:cubicBezTo>
                        <a:cubicBezTo>
                          <a:pt x="9561737" y="203066"/>
                          <a:pt x="9547596" y="275165"/>
                          <a:pt x="9555301" y="529222"/>
                        </a:cubicBezTo>
                        <a:cubicBezTo>
                          <a:pt x="9563006" y="783279"/>
                          <a:pt x="9586097" y="962258"/>
                          <a:pt x="9555301" y="1281274"/>
                        </a:cubicBezTo>
                        <a:cubicBezTo>
                          <a:pt x="9524505" y="1600290"/>
                          <a:pt x="9578154" y="1710407"/>
                          <a:pt x="9555301" y="1866203"/>
                        </a:cubicBezTo>
                        <a:cubicBezTo>
                          <a:pt x="9532448" y="2021999"/>
                          <a:pt x="9530961" y="2465692"/>
                          <a:pt x="9555301" y="2673963"/>
                        </a:cubicBezTo>
                        <a:cubicBezTo>
                          <a:pt x="9579641" y="2882234"/>
                          <a:pt x="9539262" y="3097007"/>
                          <a:pt x="9555301" y="3481723"/>
                        </a:cubicBezTo>
                        <a:cubicBezTo>
                          <a:pt x="9571340" y="3866439"/>
                          <a:pt x="9577568" y="3907660"/>
                          <a:pt x="9555301" y="4178067"/>
                        </a:cubicBezTo>
                        <a:cubicBezTo>
                          <a:pt x="9533034" y="4448474"/>
                          <a:pt x="9580632" y="4650866"/>
                          <a:pt x="9555301" y="4818704"/>
                        </a:cubicBezTo>
                        <a:cubicBezTo>
                          <a:pt x="9529970" y="4986542"/>
                          <a:pt x="9589565" y="5251677"/>
                          <a:pt x="9555301" y="5570756"/>
                        </a:cubicBezTo>
                        <a:cubicBezTo>
                          <a:pt x="9471890" y="5570096"/>
                          <a:pt x="9352680" y="5564911"/>
                          <a:pt x="9159439" y="5570756"/>
                        </a:cubicBezTo>
                        <a:cubicBezTo>
                          <a:pt x="8966198" y="5576601"/>
                          <a:pt x="8873119" y="5562472"/>
                          <a:pt x="8763576" y="5570756"/>
                        </a:cubicBezTo>
                        <a:cubicBezTo>
                          <a:pt x="8654033" y="5579040"/>
                          <a:pt x="8340976" y="5565471"/>
                          <a:pt x="8081055" y="5570756"/>
                        </a:cubicBezTo>
                        <a:cubicBezTo>
                          <a:pt x="7821134" y="5576041"/>
                          <a:pt x="7781876" y="5577523"/>
                          <a:pt x="7685192" y="5570756"/>
                        </a:cubicBezTo>
                        <a:cubicBezTo>
                          <a:pt x="7588508" y="5563989"/>
                          <a:pt x="7340946" y="5593849"/>
                          <a:pt x="7098224" y="5570756"/>
                        </a:cubicBezTo>
                        <a:cubicBezTo>
                          <a:pt x="6855502" y="5547663"/>
                          <a:pt x="6510524" y="5567458"/>
                          <a:pt x="6320149" y="5570756"/>
                        </a:cubicBezTo>
                        <a:cubicBezTo>
                          <a:pt x="6129775" y="5574054"/>
                          <a:pt x="5820990" y="5537707"/>
                          <a:pt x="5542075" y="5570756"/>
                        </a:cubicBezTo>
                        <a:cubicBezTo>
                          <a:pt x="5263160" y="5603805"/>
                          <a:pt x="5232588" y="5560427"/>
                          <a:pt x="5050659" y="5570756"/>
                        </a:cubicBezTo>
                        <a:cubicBezTo>
                          <a:pt x="4868730" y="5581085"/>
                          <a:pt x="4704298" y="5573937"/>
                          <a:pt x="4559244" y="5570756"/>
                        </a:cubicBezTo>
                        <a:cubicBezTo>
                          <a:pt x="4414191" y="5567575"/>
                          <a:pt x="4247553" y="5569017"/>
                          <a:pt x="3972275" y="5570756"/>
                        </a:cubicBezTo>
                        <a:cubicBezTo>
                          <a:pt x="3696997" y="5572495"/>
                          <a:pt x="3677341" y="5592699"/>
                          <a:pt x="3480860" y="5570756"/>
                        </a:cubicBezTo>
                        <a:cubicBezTo>
                          <a:pt x="3284379" y="5548813"/>
                          <a:pt x="3120800" y="5588400"/>
                          <a:pt x="2798338" y="5570756"/>
                        </a:cubicBezTo>
                        <a:cubicBezTo>
                          <a:pt x="2475876" y="5553112"/>
                          <a:pt x="2310197" y="5585220"/>
                          <a:pt x="2020264" y="5570756"/>
                        </a:cubicBezTo>
                        <a:cubicBezTo>
                          <a:pt x="1730331" y="5556292"/>
                          <a:pt x="1663435" y="5569987"/>
                          <a:pt x="1528848" y="5570756"/>
                        </a:cubicBezTo>
                        <a:cubicBezTo>
                          <a:pt x="1394261" y="5571525"/>
                          <a:pt x="879673" y="5531048"/>
                          <a:pt x="655221" y="5570756"/>
                        </a:cubicBezTo>
                        <a:cubicBezTo>
                          <a:pt x="430769" y="5610464"/>
                          <a:pt x="194651" y="5603035"/>
                          <a:pt x="0" y="5570756"/>
                        </a:cubicBezTo>
                        <a:cubicBezTo>
                          <a:pt x="3340" y="5381643"/>
                          <a:pt x="-10089" y="5188377"/>
                          <a:pt x="0" y="5041534"/>
                        </a:cubicBezTo>
                        <a:cubicBezTo>
                          <a:pt x="10089" y="4894691"/>
                          <a:pt x="31209" y="4456990"/>
                          <a:pt x="0" y="4233775"/>
                        </a:cubicBezTo>
                        <a:cubicBezTo>
                          <a:pt x="-31209" y="4010560"/>
                          <a:pt x="-5397" y="3732747"/>
                          <a:pt x="0" y="3537430"/>
                        </a:cubicBezTo>
                        <a:cubicBezTo>
                          <a:pt x="5397" y="3342114"/>
                          <a:pt x="-18419" y="3190110"/>
                          <a:pt x="0" y="2952501"/>
                        </a:cubicBezTo>
                        <a:cubicBezTo>
                          <a:pt x="18419" y="2714892"/>
                          <a:pt x="3834" y="2612178"/>
                          <a:pt x="0" y="2311864"/>
                        </a:cubicBezTo>
                        <a:cubicBezTo>
                          <a:pt x="-3834" y="2011550"/>
                          <a:pt x="-20523" y="1667059"/>
                          <a:pt x="0" y="1504104"/>
                        </a:cubicBezTo>
                        <a:cubicBezTo>
                          <a:pt x="20523" y="1341149"/>
                          <a:pt x="4933" y="1184146"/>
                          <a:pt x="0" y="974882"/>
                        </a:cubicBezTo>
                        <a:cubicBezTo>
                          <a:pt x="-4933" y="765618"/>
                          <a:pt x="-2734" y="369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</a:rPr>
              <a:t>1. Determine the cooling process for Test Mass avoid frosting</a:t>
            </a:r>
            <a:endParaRPr lang="en-US" altLang="ja-JP" sz="2400" dirty="0">
              <a:solidFill>
                <a:srgbClr val="002060"/>
              </a:solidFill>
            </a:endParaRPr>
          </a:p>
          <a:p>
            <a:r>
              <a:rPr lang="en-US" altLang="ja-JP" sz="2400" dirty="0">
                <a:solidFill>
                  <a:srgbClr val="000000"/>
                </a:solidFill>
              </a:rPr>
              <a:t>Including confirmation of the occurrence of frosting on the test mass or view ports 	under the condition of leak rate &lt;10^-10Pam^-3/s).</a:t>
            </a:r>
          </a:p>
          <a:p>
            <a:r>
              <a:rPr lang="en-US" altLang="ja-JP" sz="2400" dirty="0">
                <a:solidFill>
                  <a:srgbClr val="000000"/>
                </a:solidFill>
              </a:rPr>
              <a:t>(Leakage of KAGRA specification is not &gt;10^-10Pam^-3/s).)</a:t>
            </a:r>
          </a:p>
          <a:p>
            <a:endParaRPr lang="en-US" altLang="ja-JP" sz="2400" dirty="0">
              <a:solidFill>
                <a:srgbClr val="000000"/>
              </a:solidFill>
            </a:endParaRPr>
          </a:p>
          <a:p>
            <a:r>
              <a:rPr lang="en-US" altLang="ja-JP" sz="2800" dirty="0">
                <a:solidFill>
                  <a:srgbClr val="002060"/>
                </a:solidFill>
              </a:rPr>
              <a:t>2. Measurement of partial pressure of residual gas during cooling</a:t>
            </a:r>
          </a:p>
          <a:p>
            <a:r>
              <a:rPr lang="en-US" altLang="ja-JP" sz="2400" dirty="0"/>
              <a:t>Identification of frosting components.</a:t>
            </a:r>
          </a:p>
          <a:p>
            <a:r>
              <a:rPr kumimoji="1" lang="en-US" altLang="ja-JP" sz="2400" dirty="0">
                <a:ea typeface="Hiragino Maru Gothic Pro W4" panose="020F0400000000000000" pitchFamily="34" charset="-128"/>
              </a:rPr>
              <a:t>It was assumed that frost was </a:t>
            </a:r>
            <a:r>
              <a:rPr lang="en-US" altLang="ja-JP" sz="2400" dirty="0"/>
              <a:t>formed</a:t>
            </a:r>
            <a:r>
              <a:rPr kumimoji="1" lang="en-US" altLang="ja-JP" sz="2400" dirty="0">
                <a:ea typeface="Hiragino Maru Gothic Pro W4" panose="020F0400000000000000" pitchFamily="34" charset="-128"/>
              </a:rPr>
              <a:t> by frosting of O</a:t>
            </a:r>
            <a:r>
              <a:rPr kumimoji="1" lang="en-US" altLang="ja-JP" sz="2400" baseline="-25000" dirty="0">
                <a:ea typeface="Hiragino Maru Gothic Pro W4" panose="020F0400000000000000" pitchFamily="34" charset="-128"/>
              </a:rPr>
              <a:t>2</a:t>
            </a:r>
            <a:r>
              <a:rPr kumimoji="1" lang="en-US" altLang="ja-JP" sz="2400" dirty="0">
                <a:ea typeface="Hiragino Maru Gothic Pro W4" panose="020F0400000000000000" pitchFamily="34" charset="-128"/>
              </a:rPr>
              <a:t>, N</a:t>
            </a:r>
            <a:r>
              <a:rPr kumimoji="1" lang="en-US" altLang="ja-JP" sz="2400" baseline="-25000" dirty="0">
                <a:ea typeface="Hiragino Maru Gothic Pro W4" panose="020F0400000000000000" pitchFamily="34" charset="-128"/>
              </a:rPr>
              <a:t>2</a:t>
            </a:r>
            <a:r>
              <a:rPr kumimoji="1" lang="en-US" altLang="ja-JP" sz="2400" dirty="0">
                <a:ea typeface="Hiragino Maru Gothic Pro W4" panose="020F0400000000000000" pitchFamily="34" charset="-128"/>
              </a:rPr>
              <a:t> and H</a:t>
            </a:r>
            <a:r>
              <a:rPr kumimoji="1" lang="en-US" altLang="ja-JP" sz="2400" baseline="-25000" dirty="0">
                <a:ea typeface="Hiragino Maru Gothic Pro W4" panose="020F0400000000000000" pitchFamily="34" charset="-128"/>
              </a:rPr>
              <a:t>2</a:t>
            </a:r>
            <a:r>
              <a:rPr kumimoji="1" lang="en-US" altLang="ja-JP" sz="2400" dirty="0">
                <a:ea typeface="Hiragino Maru Gothic Pro W4" panose="020F0400000000000000" pitchFamily="34" charset="-128"/>
              </a:rPr>
              <a:t>O.</a:t>
            </a:r>
            <a:endParaRPr kumimoji="1" lang="ja-JP" altLang="en-US" sz="2400">
              <a:ea typeface="Hiragino Maru Gothic Pro W4" panose="020F0400000000000000" pitchFamily="34" charset="-128"/>
            </a:endParaRPr>
          </a:p>
          <a:p>
            <a:endParaRPr lang="en-US" altLang="ja-JP" sz="2800" dirty="0">
              <a:solidFill>
                <a:srgbClr val="002060"/>
              </a:solidFill>
            </a:endParaRPr>
          </a:p>
          <a:p>
            <a:r>
              <a:rPr lang="en-US" altLang="ja-JP" sz="2800" dirty="0">
                <a:solidFill>
                  <a:srgbClr val="002060"/>
                </a:solidFill>
              </a:rPr>
              <a:t>3.Defrosting experiment by defrost heaters</a:t>
            </a:r>
          </a:p>
          <a:p>
            <a:r>
              <a:rPr lang="en-US" altLang="ja-JP" sz="2400" dirty="0">
                <a:cs typeface="Calibri" panose="020F0502020204030204" pitchFamily="34" charset="0"/>
              </a:rPr>
              <a:t>Feasibility study of defrosting heaters.</a:t>
            </a:r>
            <a:endParaRPr lang="en-US" altLang="ja-JP" sz="2400" i="1" dirty="0">
              <a:ea typeface="ヒラギノ丸ゴ Pro W4" charset="0"/>
              <a:cs typeface="ヒラギノ丸ゴ Pro W4" charset="0"/>
            </a:endParaRPr>
          </a:p>
          <a:p>
            <a:r>
              <a:rPr lang="en-US" altLang="ja-JP" sz="2400" dirty="0">
                <a:solidFill>
                  <a:srgbClr val="000000"/>
                </a:solidFill>
              </a:rPr>
              <a:t>(If no frost adheres during experiment, check the temperature profile by defrost heater.)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1F61FB-EC5F-8E46-99FC-EE92B3E72D1C}"/>
              </a:ext>
            </a:extLst>
          </p:cNvPr>
          <p:cNvSpPr txBox="1"/>
          <p:nvPr/>
        </p:nvSpPr>
        <p:spPr>
          <a:xfrm>
            <a:off x="405713" y="171078"/>
            <a:ext cx="9094572" cy="712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560270312">
                  <a:custGeom>
                    <a:avLst/>
                    <a:gdLst>
                      <a:gd name="connsiteX0" fmla="*/ 0 w 9094572"/>
                      <a:gd name="connsiteY0" fmla="*/ 0 h 712824"/>
                      <a:gd name="connsiteX1" fmla="*/ 790528 w 9094572"/>
                      <a:gd name="connsiteY1" fmla="*/ 0 h 712824"/>
                      <a:gd name="connsiteX2" fmla="*/ 1490111 w 9094572"/>
                      <a:gd name="connsiteY2" fmla="*/ 0 h 712824"/>
                      <a:gd name="connsiteX3" fmla="*/ 2098747 w 9094572"/>
                      <a:gd name="connsiteY3" fmla="*/ 0 h 712824"/>
                      <a:gd name="connsiteX4" fmla="*/ 2707384 w 9094572"/>
                      <a:gd name="connsiteY4" fmla="*/ 0 h 712824"/>
                      <a:gd name="connsiteX5" fmla="*/ 3134129 w 9094572"/>
                      <a:gd name="connsiteY5" fmla="*/ 0 h 712824"/>
                      <a:gd name="connsiteX6" fmla="*/ 4015603 w 9094572"/>
                      <a:gd name="connsiteY6" fmla="*/ 0 h 712824"/>
                      <a:gd name="connsiteX7" fmla="*/ 4624240 w 9094572"/>
                      <a:gd name="connsiteY7" fmla="*/ 0 h 712824"/>
                      <a:gd name="connsiteX8" fmla="*/ 5323823 w 9094572"/>
                      <a:gd name="connsiteY8" fmla="*/ 0 h 712824"/>
                      <a:gd name="connsiteX9" fmla="*/ 5932459 w 9094572"/>
                      <a:gd name="connsiteY9" fmla="*/ 0 h 712824"/>
                      <a:gd name="connsiteX10" fmla="*/ 6722987 w 9094572"/>
                      <a:gd name="connsiteY10" fmla="*/ 0 h 712824"/>
                      <a:gd name="connsiteX11" fmla="*/ 7604461 w 9094572"/>
                      <a:gd name="connsiteY11" fmla="*/ 0 h 712824"/>
                      <a:gd name="connsiteX12" fmla="*/ 8122152 w 9094572"/>
                      <a:gd name="connsiteY12" fmla="*/ 0 h 712824"/>
                      <a:gd name="connsiteX13" fmla="*/ 9094572 w 9094572"/>
                      <a:gd name="connsiteY13" fmla="*/ 0 h 712824"/>
                      <a:gd name="connsiteX14" fmla="*/ 9094572 w 9094572"/>
                      <a:gd name="connsiteY14" fmla="*/ 370668 h 712824"/>
                      <a:gd name="connsiteX15" fmla="*/ 9094572 w 9094572"/>
                      <a:gd name="connsiteY15" fmla="*/ 712824 h 712824"/>
                      <a:gd name="connsiteX16" fmla="*/ 8576881 w 9094572"/>
                      <a:gd name="connsiteY16" fmla="*/ 712824 h 712824"/>
                      <a:gd name="connsiteX17" fmla="*/ 7695407 w 9094572"/>
                      <a:gd name="connsiteY17" fmla="*/ 712824 h 712824"/>
                      <a:gd name="connsiteX18" fmla="*/ 6904879 w 9094572"/>
                      <a:gd name="connsiteY18" fmla="*/ 712824 h 712824"/>
                      <a:gd name="connsiteX19" fmla="*/ 6114351 w 9094572"/>
                      <a:gd name="connsiteY19" fmla="*/ 712824 h 712824"/>
                      <a:gd name="connsiteX20" fmla="*/ 5323823 w 9094572"/>
                      <a:gd name="connsiteY20" fmla="*/ 712824 h 712824"/>
                      <a:gd name="connsiteX21" fmla="*/ 4715186 w 9094572"/>
                      <a:gd name="connsiteY21" fmla="*/ 712824 h 712824"/>
                      <a:gd name="connsiteX22" fmla="*/ 3924658 w 9094572"/>
                      <a:gd name="connsiteY22" fmla="*/ 712824 h 712824"/>
                      <a:gd name="connsiteX23" fmla="*/ 3316021 w 9094572"/>
                      <a:gd name="connsiteY23" fmla="*/ 712824 h 712824"/>
                      <a:gd name="connsiteX24" fmla="*/ 2616438 w 9094572"/>
                      <a:gd name="connsiteY24" fmla="*/ 712824 h 712824"/>
                      <a:gd name="connsiteX25" fmla="*/ 2098747 w 9094572"/>
                      <a:gd name="connsiteY25" fmla="*/ 712824 h 712824"/>
                      <a:gd name="connsiteX26" fmla="*/ 1399165 w 9094572"/>
                      <a:gd name="connsiteY26" fmla="*/ 712824 h 712824"/>
                      <a:gd name="connsiteX27" fmla="*/ 790528 w 9094572"/>
                      <a:gd name="connsiteY27" fmla="*/ 712824 h 712824"/>
                      <a:gd name="connsiteX28" fmla="*/ 0 w 9094572"/>
                      <a:gd name="connsiteY28" fmla="*/ 712824 h 712824"/>
                      <a:gd name="connsiteX29" fmla="*/ 0 w 9094572"/>
                      <a:gd name="connsiteY29" fmla="*/ 377797 h 712824"/>
                      <a:gd name="connsiteX30" fmla="*/ 0 w 9094572"/>
                      <a:gd name="connsiteY30" fmla="*/ 0 h 712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094572" h="712824" fill="none" extrusionOk="0">
                        <a:moveTo>
                          <a:pt x="0" y="0"/>
                        </a:moveTo>
                        <a:cubicBezTo>
                          <a:pt x="264803" y="17037"/>
                          <a:pt x="400420" y="5080"/>
                          <a:pt x="790528" y="0"/>
                        </a:cubicBezTo>
                        <a:cubicBezTo>
                          <a:pt x="1180636" y="-5080"/>
                          <a:pt x="1282252" y="4115"/>
                          <a:pt x="1490111" y="0"/>
                        </a:cubicBezTo>
                        <a:cubicBezTo>
                          <a:pt x="1697970" y="-4115"/>
                          <a:pt x="1800206" y="-29578"/>
                          <a:pt x="2098747" y="0"/>
                        </a:cubicBezTo>
                        <a:cubicBezTo>
                          <a:pt x="2397288" y="29578"/>
                          <a:pt x="2560958" y="-1486"/>
                          <a:pt x="2707384" y="0"/>
                        </a:cubicBezTo>
                        <a:cubicBezTo>
                          <a:pt x="2853810" y="1486"/>
                          <a:pt x="2956906" y="-7561"/>
                          <a:pt x="3134129" y="0"/>
                        </a:cubicBezTo>
                        <a:cubicBezTo>
                          <a:pt x="3311352" y="7561"/>
                          <a:pt x="3774287" y="-40912"/>
                          <a:pt x="4015603" y="0"/>
                        </a:cubicBezTo>
                        <a:cubicBezTo>
                          <a:pt x="4256919" y="40912"/>
                          <a:pt x="4476499" y="-17265"/>
                          <a:pt x="4624240" y="0"/>
                        </a:cubicBezTo>
                        <a:cubicBezTo>
                          <a:pt x="4771981" y="17265"/>
                          <a:pt x="5064067" y="31134"/>
                          <a:pt x="5323823" y="0"/>
                        </a:cubicBezTo>
                        <a:cubicBezTo>
                          <a:pt x="5583579" y="-31134"/>
                          <a:pt x="5754770" y="-23520"/>
                          <a:pt x="5932459" y="0"/>
                        </a:cubicBezTo>
                        <a:cubicBezTo>
                          <a:pt x="6110148" y="23520"/>
                          <a:pt x="6506708" y="-30673"/>
                          <a:pt x="6722987" y="0"/>
                        </a:cubicBezTo>
                        <a:cubicBezTo>
                          <a:pt x="6939266" y="30673"/>
                          <a:pt x="7234212" y="25860"/>
                          <a:pt x="7604461" y="0"/>
                        </a:cubicBezTo>
                        <a:cubicBezTo>
                          <a:pt x="7974710" y="-25860"/>
                          <a:pt x="7989312" y="2364"/>
                          <a:pt x="8122152" y="0"/>
                        </a:cubicBezTo>
                        <a:cubicBezTo>
                          <a:pt x="8254992" y="-2364"/>
                          <a:pt x="8863885" y="-35680"/>
                          <a:pt x="9094572" y="0"/>
                        </a:cubicBezTo>
                        <a:cubicBezTo>
                          <a:pt x="9088345" y="113599"/>
                          <a:pt x="9102045" y="194817"/>
                          <a:pt x="9094572" y="370668"/>
                        </a:cubicBezTo>
                        <a:cubicBezTo>
                          <a:pt x="9087099" y="546519"/>
                          <a:pt x="9101001" y="555859"/>
                          <a:pt x="9094572" y="712824"/>
                        </a:cubicBezTo>
                        <a:cubicBezTo>
                          <a:pt x="8926482" y="702565"/>
                          <a:pt x="8789004" y="733372"/>
                          <a:pt x="8576881" y="712824"/>
                        </a:cubicBezTo>
                        <a:cubicBezTo>
                          <a:pt x="8364758" y="692276"/>
                          <a:pt x="8047414" y="723062"/>
                          <a:pt x="7695407" y="712824"/>
                        </a:cubicBezTo>
                        <a:cubicBezTo>
                          <a:pt x="7343400" y="702586"/>
                          <a:pt x="7233813" y="743586"/>
                          <a:pt x="6904879" y="712824"/>
                        </a:cubicBezTo>
                        <a:cubicBezTo>
                          <a:pt x="6575945" y="682062"/>
                          <a:pt x="6383975" y="724568"/>
                          <a:pt x="6114351" y="712824"/>
                        </a:cubicBezTo>
                        <a:cubicBezTo>
                          <a:pt x="5844727" y="701080"/>
                          <a:pt x="5569822" y="697256"/>
                          <a:pt x="5323823" y="712824"/>
                        </a:cubicBezTo>
                        <a:cubicBezTo>
                          <a:pt x="5077824" y="728392"/>
                          <a:pt x="4946751" y="724070"/>
                          <a:pt x="4715186" y="712824"/>
                        </a:cubicBezTo>
                        <a:cubicBezTo>
                          <a:pt x="4483621" y="701578"/>
                          <a:pt x="4199787" y="725087"/>
                          <a:pt x="3924658" y="712824"/>
                        </a:cubicBezTo>
                        <a:cubicBezTo>
                          <a:pt x="3649529" y="700561"/>
                          <a:pt x="3508670" y="690792"/>
                          <a:pt x="3316021" y="712824"/>
                        </a:cubicBezTo>
                        <a:cubicBezTo>
                          <a:pt x="3123372" y="734856"/>
                          <a:pt x="2805035" y="684882"/>
                          <a:pt x="2616438" y="712824"/>
                        </a:cubicBezTo>
                        <a:cubicBezTo>
                          <a:pt x="2427841" y="740766"/>
                          <a:pt x="2263009" y="729464"/>
                          <a:pt x="2098747" y="712824"/>
                        </a:cubicBezTo>
                        <a:cubicBezTo>
                          <a:pt x="1934485" y="696184"/>
                          <a:pt x="1626845" y="740399"/>
                          <a:pt x="1399165" y="712824"/>
                        </a:cubicBezTo>
                        <a:cubicBezTo>
                          <a:pt x="1171485" y="685249"/>
                          <a:pt x="974808" y="720183"/>
                          <a:pt x="790528" y="712824"/>
                        </a:cubicBezTo>
                        <a:cubicBezTo>
                          <a:pt x="606248" y="705465"/>
                          <a:pt x="238767" y="682918"/>
                          <a:pt x="0" y="712824"/>
                        </a:cubicBezTo>
                        <a:cubicBezTo>
                          <a:pt x="2594" y="604442"/>
                          <a:pt x="-15483" y="484515"/>
                          <a:pt x="0" y="377797"/>
                        </a:cubicBezTo>
                        <a:cubicBezTo>
                          <a:pt x="15483" y="271079"/>
                          <a:pt x="-10304" y="169085"/>
                          <a:pt x="0" y="0"/>
                        </a:cubicBezTo>
                        <a:close/>
                      </a:path>
                      <a:path w="9094572" h="712824" stroke="0" extrusionOk="0">
                        <a:moveTo>
                          <a:pt x="0" y="0"/>
                        </a:moveTo>
                        <a:cubicBezTo>
                          <a:pt x="383266" y="-34880"/>
                          <a:pt x="587835" y="40657"/>
                          <a:pt x="881474" y="0"/>
                        </a:cubicBezTo>
                        <a:cubicBezTo>
                          <a:pt x="1175113" y="-40657"/>
                          <a:pt x="1247351" y="-24691"/>
                          <a:pt x="1490111" y="0"/>
                        </a:cubicBezTo>
                        <a:cubicBezTo>
                          <a:pt x="1732871" y="24691"/>
                          <a:pt x="2103114" y="10388"/>
                          <a:pt x="2371585" y="0"/>
                        </a:cubicBezTo>
                        <a:cubicBezTo>
                          <a:pt x="2640056" y="-10388"/>
                          <a:pt x="2793887" y="-10514"/>
                          <a:pt x="3162113" y="0"/>
                        </a:cubicBezTo>
                        <a:cubicBezTo>
                          <a:pt x="3530339" y="10514"/>
                          <a:pt x="3390413" y="11183"/>
                          <a:pt x="3588858" y="0"/>
                        </a:cubicBezTo>
                        <a:cubicBezTo>
                          <a:pt x="3787303" y="-11183"/>
                          <a:pt x="4087005" y="16537"/>
                          <a:pt x="4288440" y="0"/>
                        </a:cubicBezTo>
                        <a:cubicBezTo>
                          <a:pt x="4489875" y="-16537"/>
                          <a:pt x="4901031" y="43245"/>
                          <a:pt x="5169914" y="0"/>
                        </a:cubicBezTo>
                        <a:cubicBezTo>
                          <a:pt x="5438797" y="-43245"/>
                          <a:pt x="5540680" y="6533"/>
                          <a:pt x="5778551" y="0"/>
                        </a:cubicBezTo>
                        <a:cubicBezTo>
                          <a:pt x="6016422" y="-6533"/>
                          <a:pt x="6166344" y="-8621"/>
                          <a:pt x="6387188" y="0"/>
                        </a:cubicBezTo>
                        <a:cubicBezTo>
                          <a:pt x="6608032" y="8621"/>
                          <a:pt x="6861657" y="-1960"/>
                          <a:pt x="7268662" y="0"/>
                        </a:cubicBezTo>
                        <a:cubicBezTo>
                          <a:pt x="7675667" y="1960"/>
                          <a:pt x="7710738" y="-30587"/>
                          <a:pt x="8059190" y="0"/>
                        </a:cubicBezTo>
                        <a:cubicBezTo>
                          <a:pt x="8407642" y="30587"/>
                          <a:pt x="8327142" y="12276"/>
                          <a:pt x="8485935" y="0"/>
                        </a:cubicBezTo>
                        <a:cubicBezTo>
                          <a:pt x="8644728" y="-12276"/>
                          <a:pt x="8846358" y="-4663"/>
                          <a:pt x="9094572" y="0"/>
                        </a:cubicBezTo>
                        <a:cubicBezTo>
                          <a:pt x="9083755" y="87767"/>
                          <a:pt x="9078070" y="186279"/>
                          <a:pt x="9094572" y="335027"/>
                        </a:cubicBezTo>
                        <a:cubicBezTo>
                          <a:pt x="9111074" y="483775"/>
                          <a:pt x="9081630" y="591582"/>
                          <a:pt x="9094572" y="712824"/>
                        </a:cubicBezTo>
                        <a:cubicBezTo>
                          <a:pt x="8959384" y="698654"/>
                          <a:pt x="8749958" y="690873"/>
                          <a:pt x="8576881" y="712824"/>
                        </a:cubicBezTo>
                        <a:cubicBezTo>
                          <a:pt x="8403804" y="734775"/>
                          <a:pt x="8163362" y="726947"/>
                          <a:pt x="7968244" y="712824"/>
                        </a:cubicBezTo>
                        <a:cubicBezTo>
                          <a:pt x="7773126" y="698701"/>
                          <a:pt x="7497475" y="675525"/>
                          <a:pt x="7086770" y="712824"/>
                        </a:cubicBezTo>
                        <a:cubicBezTo>
                          <a:pt x="6676065" y="750123"/>
                          <a:pt x="6746282" y="719204"/>
                          <a:pt x="6478134" y="712824"/>
                        </a:cubicBezTo>
                        <a:cubicBezTo>
                          <a:pt x="6209986" y="706444"/>
                          <a:pt x="6050308" y="713358"/>
                          <a:pt x="5869497" y="712824"/>
                        </a:cubicBezTo>
                        <a:cubicBezTo>
                          <a:pt x="5688686" y="712290"/>
                          <a:pt x="5525526" y="716690"/>
                          <a:pt x="5351806" y="712824"/>
                        </a:cubicBezTo>
                        <a:cubicBezTo>
                          <a:pt x="5178086" y="708958"/>
                          <a:pt x="4959383" y="733150"/>
                          <a:pt x="4834115" y="712824"/>
                        </a:cubicBezTo>
                        <a:cubicBezTo>
                          <a:pt x="4708847" y="692498"/>
                          <a:pt x="4601752" y="724439"/>
                          <a:pt x="4407370" y="712824"/>
                        </a:cubicBezTo>
                        <a:cubicBezTo>
                          <a:pt x="4212988" y="701209"/>
                          <a:pt x="3869384" y="678768"/>
                          <a:pt x="3707787" y="712824"/>
                        </a:cubicBezTo>
                        <a:cubicBezTo>
                          <a:pt x="3546190" y="746880"/>
                          <a:pt x="3419492" y="718949"/>
                          <a:pt x="3281042" y="712824"/>
                        </a:cubicBezTo>
                        <a:cubicBezTo>
                          <a:pt x="3142592" y="706699"/>
                          <a:pt x="2963322" y="717234"/>
                          <a:pt x="2672405" y="712824"/>
                        </a:cubicBezTo>
                        <a:cubicBezTo>
                          <a:pt x="2381488" y="708414"/>
                          <a:pt x="2076518" y="714434"/>
                          <a:pt x="1881877" y="712824"/>
                        </a:cubicBezTo>
                        <a:cubicBezTo>
                          <a:pt x="1687236" y="711214"/>
                          <a:pt x="1276714" y="729901"/>
                          <a:pt x="1091349" y="712824"/>
                        </a:cubicBezTo>
                        <a:cubicBezTo>
                          <a:pt x="905984" y="695747"/>
                          <a:pt x="476644" y="739151"/>
                          <a:pt x="0" y="712824"/>
                        </a:cubicBezTo>
                        <a:cubicBezTo>
                          <a:pt x="16579" y="610967"/>
                          <a:pt x="-592" y="508922"/>
                          <a:pt x="0" y="370668"/>
                        </a:cubicBezTo>
                        <a:cubicBezTo>
                          <a:pt x="592" y="232414"/>
                          <a:pt x="-18137" y="1404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2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600" i="1" dirty="0">
                <a:solidFill>
                  <a:srgbClr val="002060"/>
                </a:solidFill>
                <a:cs typeface="Comic Sans MS"/>
              </a:rPr>
              <a:t>Purpose of the defrosting experiment </a:t>
            </a:r>
          </a:p>
        </p:txBody>
      </p:sp>
    </p:spTree>
    <p:extLst>
      <p:ext uri="{BB962C8B-B14F-4D97-AF65-F5344CB8AC3E}">
        <p14:creationId xmlns:p14="http://schemas.microsoft.com/office/powerpoint/2010/main" val="229963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354D530-0A42-584B-8E82-99EB9BCD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464-B421-7447-ADDC-7B889B271F4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812D49E-3BAD-5447-B991-F2A013335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096" y="76333"/>
            <a:ext cx="8436867" cy="67030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lvl="2" algn="ctr" eaLnBrk="1" hangingPunct="1">
              <a:lnSpc>
                <a:spcPct val="11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200" i="1" dirty="0">
                <a:latin typeface="+mn-lt"/>
                <a:ea typeface="ヒラギノ丸ゴ Pro W4" charset="0"/>
                <a:cs typeface="ヒラギノ丸ゴ Pro W4" charset="0"/>
              </a:rPr>
              <a:t>Example of frosted view ports</a:t>
            </a:r>
            <a:endParaRPr lang="en-US" altLang="ja-JP" sz="3200" i="1" dirty="0">
              <a:latin typeface="+mn-lt"/>
              <a:cs typeface="Comic Sans M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E6BD08-D0DA-7F4B-9602-AF6BD4A8D584}"/>
              </a:ext>
            </a:extLst>
          </p:cNvPr>
          <p:cNvGrpSpPr/>
          <p:nvPr/>
        </p:nvGrpSpPr>
        <p:grpSpPr>
          <a:xfrm>
            <a:off x="681037" y="2548177"/>
            <a:ext cx="8909823" cy="4095727"/>
            <a:chOff x="400201" y="906553"/>
            <a:chExt cx="8909823" cy="409572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A67F8F1-59B8-234A-BD67-74CC38A534C2}"/>
                </a:ext>
              </a:extLst>
            </p:cNvPr>
            <p:cNvGrpSpPr/>
            <p:nvPr/>
          </p:nvGrpSpPr>
          <p:grpSpPr>
            <a:xfrm>
              <a:off x="824193" y="950355"/>
              <a:ext cx="2754319" cy="2999845"/>
              <a:chOff x="806560" y="2290484"/>
              <a:chExt cx="3528882" cy="4220679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0FD45129-D6B9-1E4D-9CE4-166920081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20" t="1" r="23653" b="27838"/>
              <a:stretch/>
            </p:blipFill>
            <p:spPr>
              <a:xfrm rot="5400000">
                <a:off x="426100" y="2670944"/>
                <a:ext cx="3701040" cy="2940119"/>
              </a:xfrm>
              <a:prstGeom prst="rect">
                <a:avLst/>
              </a:prstGeom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3BB10A8-496B-4448-8D4E-141069EB1889}"/>
                  </a:ext>
                </a:extLst>
              </p:cNvPr>
              <p:cNvSpPr txBox="1"/>
              <p:nvPr/>
            </p:nvSpPr>
            <p:spPr>
              <a:xfrm>
                <a:off x="958920" y="5991525"/>
                <a:ext cx="3376522" cy="519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TM oplev light source side</a:t>
                </a:r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0043F31-6C22-444F-A8D2-353014A0D5C2}"/>
                </a:ext>
              </a:extLst>
            </p:cNvPr>
            <p:cNvGrpSpPr/>
            <p:nvPr/>
          </p:nvGrpSpPr>
          <p:grpSpPr>
            <a:xfrm>
              <a:off x="5154625" y="944838"/>
              <a:ext cx="2596459" cy="3028263"/>
              <a:chOff x="4617407" y="2290484"/>
              <a:chExt cx="3897943" cy="3937521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B7158D29-6356-4F4D-820E-2CB12EC1E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7385" b="25951"/>
              <a:stretch/>
            </p:blipFill>
            <p:spPr>
              <a:xfrm>
                <a:off x="4617407" y="2290484"/>
                <a:ext cx="3897943" cy="3457294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F4DE8DD-69EE-E045-A4B7-57A83A34AD7E}"/>
                  </a:ext>
                </a:extLst>
              </p:cNvPr>
              <p:cNvSpPr txBox="1"/>
              <p:nvPr/>
            </p:nvSpPr>
            <p:spPr>
              <a:xfrm>
                <a:off x="5100779" y="5747778"/>
                <a:ext cx="2931196" cy="48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TM oplev </a:t>
                </a:r>
                <a:r>
                  <a:rPr kumimoji="1" lang="en-US" altLang="ja-JP" dirty="0" err="1"/>
                  <a:t>QPD</a:t>
                </a:r>
                <a:r>
                  <a:rPr kumimoji="1" lang="en-US" altLang="ja-JP"/>
                  <a:t> side</a:t>
                </a:r>
                <a:endParaRPr kumimoji="1" lang="ja-JP" altLang="en-US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3CBB5BA-585F-684C-BF57-938A8768F6B6}"/>
                </a:ext>
              </a:extLst>
            </p:cNvPr>
            <p:cNvSpPr txBox="1"/>
            <p:nvPr/>
          </p:nvSpPr>
          <p:spPr>
            <a:xfrm>
              <a:off x="400201" y="3986617"/>
              <a:ext cx="8909823" cy="10156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Photos show examples of the frosting on the surface of view ports with vacuum leak at TM temperature of ~25K. (@EXC 2020/08) </a:t>
              </a:r>
            </a:p>
            <a:p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It was assumed that frost was </a:t>
              </a:r>
              <a:r>
                <a:rPr lang="en-US" altLang="ja-JP" sz="2000" dirty="0"/>
                <a:t>formed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 by frosting of O</a:t>
              </a:r>
              <a:r>
                <a:rPr kumimoji="1" lang="en-US" altLang="ja-JP" sz="2000" baseline="-25000" dirty="0">
                  <a:ea typeface="Hiragino Maru Gothic Pro W4" panose="020F0400000000000000" pitchFamily="34" charset="-128"/>
                </a:rPr>
                <a:t>2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, N</a:t>
              </a:r>
              <a:r>
                <a:rPr kumimoji="1" lang="en-US" altLang="ja-JP" sz="2000" baseline="-25000" dirty="0">
                  <a:ea typeface="Hiragino Maru Gothic Pro W4" panose="020F0400000000000000" pitchFamily="34" charset="-128"/>
                </a:rPr>
                <a:t>2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 or H</a:t>
              </a:r>
              <a:r>
                <a:rPr kumimoji="1" lang="en-US" altLang="ja-JP" sz="2000" baseline="-25000" dirty="0">
                  <a:ea typeface="Hiragino Maru Gothic Pro W4" panose="020F0400000000000000" pitchFamily="34" charset="-128"/>
                </a:rPr>
                <a:t>2</a:t>
              </a:r>
              <a:r>
                <a:rPr kumimoji="1" lang="en-US" altLang="ja-JP" sz="2000" dirty="0">
                  <a:ea typeface="Hiragino Maru Gothic Pro W4" panose="020F0400000000000000" pitchFamily="34" charset="-128"/>
                </a:rPr>
                <a:t>O.</a:t>
              </a:r>
              <a:endParaRPr kumimoji="1" lang="ja-JP" altLang="en-US" sz="2000">
                <a:ea typeface="Hiragino Maru Gothic Pro W4" panose="020F0400000000000000" pitchFamily="34" charset="-128"/>
              </a:endParaRPr>
            </a:p>
          </p:txBody>
        </p:sp>
        <p:sp>
          <p:nvSpPr>
            <p:cNvPr id="20" name="下矢印 19">
              <a:extLst>
                <a:ext uri="{FF2B5EF4-FFF2-40B4-BE49-F238E27FC236}">
                  <a16:creationId xmlns:a16="http://schemas.microsoft.com/office/drawing/2014/main" id="{84273D98-2725-9944-ABC7-24EECFFAF1C1}"/>
                </a:ext>
              </a:extLst>
            </p:cNvPr>
            <p:cNvSpPr/>
            <p:nvPr/>
          </p:nvSpPr>
          <p:spPr>
            <a:xfrm rot="3761853">
              <a:off x="2710259" y="1122824"/>
              <a:ext cx="376246" cy="1059897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下矢印 23">
              <a:extLst>
                <a:ext uri="{FF2B5EF4-FFF2-40B4-BE49-F238E27FC236}">
                  <a16:creationId xmlns:a16="http://schemas.microsoft.com/office/drawing/2014/main" id="{136D9627-4FB3-D648-A6A5-025F9378171E}"/>
                </a:ext>
              </a:extLst>
            </p:cNvPr>
            <p:cNvSpPr/>
            <p:nvPr/>
          </p:nvSpPr>
          <p:spPr>
            <a:xfrm rot="18516746">
              <a:off x="5176738" y="1039998"/>
              <a:ext cx="383692" cy="1225547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7E3DDED0-31DE-684A-AA1E-50C77F20488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72086" y="906553"/>
              <a:ext cx="1729432" cy="6703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lvl="2" algn="ctr" defTabSz="914400">
                <a:lnSpc>
                  <a:spcPct val="110000"/>
                </a:lnSpc>
                <a:spcBef>
                  <a:spcPct val="20000"/>
                </a:spcBef>
                <a:buClr>
                  <a:srgbClr val="262626"/>
                </a:buClr>
                <a:buSzPct val="90000"/>
                <a:defRPr/>
              </a:pPr>
              <a:r>
                <a:rPr lang="en-US" altLang="ja-JP" sz="3200" i="1" kern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Frosting</a:t>
              </a:r>
              <a:endParaRPr lang="en-US" altLang="ja-JP" sz="3200" i="1" kern="0">
                <a:solidFill>
                  <a:sysClr val="windowText" lastClr="000000"/>
                </a:solidFill>
                <a:cs typeface="Comic Sans MS"/>
              </a:endParaRP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55DAA14-BEE3-6442-8A33-ADCE6256CBA0}"/>
              </a:ext>
            </a:extLst>
          </p:cNvPr>
          <p:cNvSpPr/>
          <p:nvPr/>
        </p:nvSpPr>
        <p:spPr>
          <a:xfrm>
            <a:off x="268301" y="836354"/>
            <a:ext cx="9369397" cy="1588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ja-JP" sz="2400"/>
              <a:t>Frosting on the surface of the test mass and there is a serious problem at the KAGRA.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ja-JP" sz="2400"/>
              <a:t>In order to find a way to cool the test mass down to ~20 K while preventing frosting, KAGRA cryogenic subgroup have conducted the cooling experiment using the KAGRA cryostat. </a:t>
            </a:r>
          </a:p>
        </p:txBody>
      </p:sp>
    </p:spTree>
    <p:extLst>
      <p:ext uri="{BB962C8B-B14F-4D97-AF65-F5344CB8AC3E}">
        <p14:creationId xmlns:p14="http://schemas.microsoft.com/office/powerpoint/2010/main" val="179790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図 14" descr="クライオスタット断面図.jpg">
            <a:extLst>
              <a:ext uri="{FF2B5EF4-FFF2-40B4-BE49-F238E27FC236}">
                <a16:creationId xmlns:a16="http://schemas.microsoft.com/office/drawing/2014/main" id="{88BAD526-1D30-5249-8944-4BEB9A58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4" y="711388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スライド番号プレースホルダ 4">
            <a:extLst>
              <a:ext uri="{FF2B5EF4-FFF2-40B4-BE49-F238E27FC236}">
                <a16:creationId xmlns:a16="http://schemas.microsoft.com/office/drawing/2014/main" id="{B23DDFC8-BAA9-2B4A-85EE-55C6BD7B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11B219-C11E-5941-8020-9EDE47271E10}" type="slidenum">
              <a:rPr kumimoji="0" lang="en-US" altLang="ja-JP" sz="1200">
                <a:solidFill>
                  <a:srgbClr val="002060"/>
                </a:solidFill>
                <a:latin typeface="+mn-lt"/>
              </a:rPr>
              <a:pPr algn="r"/>
              <a:t>7</a:t>
            </a:fld>
            <a:endParaRPr kumimoji="0" lang="en-US" altLang="ja-JP" sz="120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D709FE8-EC1D-0D41-869A-586D3D4A9B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51425" y="3834705"/>
            <a:ext cx="831850" cy="50006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FBB7C62-18B8-734F-9ED6-556D55B47E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16349" y="4943593"/>
            <a:ext cx="1111001" cy="60766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3DF3996-1FF8-474D-B91D-77605BD23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09540" y="3093006"/>
            <a:ext cx="517396" cy="496446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6BD09489-DEC1-304A-B73F-812BB27C9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2454" y="79358"/>
            <a:ext cx="4807815" cy="609600"/>
          </a:xfrm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rgbClr val="00206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lvl="3" algn="ctr">
              <a:lnSpc>
                <a:spcPct val="120000"/>
              </a:lnSpc>
              <a:spcBef>
                <a:spcPct val="20000"/>
              </a:spcBef>
              <a:buClr>
                <a:srgbClr val="262626"/>
              </a:buClr>
              <a:buSzPct val="90000"/>
              <a:defRPr/>
            </a:pPr>
            <a:r>
              <a:rPr lang="en-US" altLang="ja-JP" sz="3200" i="1">
                <a:latin typeface="+mn-lt"/>
                <a:cs typeface="Comic Sans MS"/>
              </a:rPr>
              <a:t>KAGRA cryogenic system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DCF4B8-575B-5B4E-BE18-511C43063447}"/>
              </a:ext>
            </a:extLst>
          </p:cNvPr>
          <p:cNvSpPr txBox="1"/>
          <p:nvPr/>
        </p:nvSpPr>
        <p:spPr bwMode="auto">
          <a:xfrm>
            <a:off x="1495645" y="2721625"/>
            <a:ext cx="1492103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ea typeface="+mj-ea"/>
                <a:cs typeface="Arial"/>
              </a:rPr>
              <a:t>Duct Shield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4B0ADCD-85C7-1746-95B5-B58A9CE4B19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0269" y="4392514"/>
            <a:ext cx="517009" cy="39179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7800A2-F7A3-5D43-B0B4-29DBD57D9083}"/>
              </a:ext>
            </a:extLst>
          </p:cNvPr>
          <p:cNvSpPr txBox="1"/>
          <p:nvPr/>
        </p:nvSpPr>
        <p:spPr bwMode="auto">
          <a:xfrm>
            <a:off x="7001226" y="4084736"/>
            <a:ext cx="1492103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solidFill>
                  <a:srgbClr val="002060"/>
                </a:solidFill>
                <a:cs typeface="Arial"/>
              </a:rPr>
              <a:t>Duct Shield</a:t>
            </a:r>
            <a:endParaRPr lang="ja-JP" altLang="en-US" sz="2000" b="1">
              <a:solidFill>
                <a:srgbClr val="002060"/>
              </a:solidFill>
              <a:cs typeface="Arial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DAC77F-CD9B-354B-AAC1-A9E58F641E9A}"/>
              </a:ext>
            </a:extLst>
          </p:cNvPr>
          <p:cNvSpPr txBox="1"/>
          <p:nvPr/>
        </p:nvSpPr>
        <p:spPr bwMode="auto">
          <a:xfrm>
            <a:off x="5583991" y="3467738"/>
            <a:ext cx="129645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>
                <a:solidFill>
                  <a:srgbClr val="002060"/>
                </a:solidFill>
                <a:ea typeface="+mj-ea"/>
                <a:cs typeface="Arial"/>
              </a:rPr>
              <a:t>Test mass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33B13FA-30D2-194E-9161-C2C6D80FF956}"/>
              </a:ext>
            </a:extLst>
          </p:cNvPr>
          <p:cNvSpPr txBox="1"/>
          <p:nvPr/>
        </p:nvSpPr>
        <p:spPr bwMode="auto">
          <a:xfrm>
            <a:off x="1122185" y="5411310"/>
            <a:ext cx="2067581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>
                <a:solidFill>
                  <a:srgbClr val="002060"/>
                </a:solidFill>
                <a:ea typeface="+mj-ea"/>
                <a:cs typeface="Arial"/>
              </a:rPr>
              <a:t>Cryo-cooler units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A99D9C9-8043-884F-99A4-DE779F4B56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4030935"/>
            <a:ext cx="589014" cy="351258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BC58C23-F981-6048-944C-467999DF01C4}"/>
              </a:ext>
            </a:extLst>
          </p:cNvPr>
          <p:cNvSpPr txBox="1"/>
          <p:nvPr/>
        </p:nvSpPr>
        <p:spPr bwMode="auto">
          <a:xfrm>
            <a:off x="2254295" y="4159179"/>
            <a:ext cx="1492103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>
                <a:solidFill>
                  <a:srgbClr val="002060"/>
                </a:solidFill>
                <a:ea typeface="+mj-ea"/>
                <a:cs typeface="Arial"/>
              </a:rPr>
              <a:t>View ports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CDD8B44-FD44-1742-9CF2-CF3B8648AA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77404" y="2663861"/>
            <a:ext cx="831850" cy="50006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B63FE0-27BA-4C46-81D4-20B7301D70CA}"/>
              </a:ext>
            </a:extLst>
          </p:cNvPr>
          <p:cNvSpPr txBox="1"/>
          <p:nvPr/>
        </p:nvSpPr>
        <p:spPr bwMode="auto">
          <a:xfrm>
            <a:off x="5909969" y="2296894"/>
            <a:ext cx="258335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>
                <a:solidFill>
                  <a:srgbClr val="002060"/>
                </a:solidFill>
                <a:ea typeface="+mj-ea"/>
                <a:cs typeface="Arial"/>
              </a:rPr>
              <a:t>Outer radiation shield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7171D65-7E51-CB41-9880-8A8D05F3C5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8641" y="2194424"/>
            <a:ext cx="1427411" cy="1054401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1C9BD9-75D4-3F49-8537-3839ACA065A7}"/>
              </a:ext>
            </a:extLst>
          </p:cNvPr>
          <p:cNvSpPr txBox="1"/>
          <p:nvPr/>
        </p:nvSpPr>
        <p:spPr bwMode="auto">
          <a:xfrm>
            <a:off x="1970221" y="1879597"/>
            <a:ext cx="258335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>
                <a:solidFill>
                  <a:srgbClr val="002060"/>
                </a:solidFill>
                <a:ea typeface="+mj-ea"/>
                <a:cs typeface="Arial"/>
              </a:rPr>
              <a:t>Inner radiation shield</a:t>
            </a:r>
            <a:endParaRPr lang="ja-JP" altLang="en-US" sz="20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F83DE39E-36F7-4E4F-9DE4-DD708B21A602}"/>
              </a:ext>
            </a:extLst>
          </p:cNvPr>
          <p:cNvSpPr txBox="1">
            <a:spLocks noChangeArrowheads="1"/>
          </p:cNvSpPr>
          <p:nvPr/>
        </p:nvSpPr>
        <p:spPr>
          <a:xfrm>
            <a:off x="1206083" y="6133961"/>
            <a:ext cx="7493834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rgbClr val="00206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b="1">
                <a:solidFill>
                  <a:srgbClr val="002060"/>
                </a:solidFill>
                <a:latin typeface="+mn-lt"/>
                <a:cs typeface="Comic Sans MS"/>
              </a:rPr>
              <a:t>Structural view of KAGRA Cryostat with shield ducts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87481B9-0A28-C84E-A9E4-BA4BA6DEC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4" y="217271"/>
            <a:ext cx="3745152" cy="64832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3745152"/>
                      <a:gd name="connsiteY0" fmla="*/ 0 h 648326"/>
                      <a:gd name="connsiteX1" fmla="*/ 699095 w 3745152"/>
                      <a:gd name="connsiteY1" fmla="*/ 0 h 648326"/>
                      <a:gd name="connsiteX2" fmla="*/ 1398190 w 3745152"/>
                      <a:gd name="connsiteY2" fmla="*/ 0 h 648326"/>
                      <a:gd name="connsiteX3" fmla="*/ 1910028 w 3745152"/>
                      <a:gd name="connsiteY3" fmla="*/ 0 h 648326"/>
                      <a:gd name="connsiteX4" fmla="*/ 2534220 w 3745152"/>
                      <a:gd name="connsiteY4" fmla="*/ 0 h 648326"/>
                      <a:gd name="connsiteX5" fmla="*/ 3083508 w 3745152"/>
                      <a:gd name="connsiteY5" fmla="*/ 0 h 648326"/>
                      <a:gd name="connsiteX6" fmla="*/ 3745152 w 3745152"/>
                      <a:gd name="connsiteY6" fmla="*/ 0 h 648326"/>
                      <a:gd name="connsiteX7" fmla="*/ 3745152 w 3745152"/>
                      <a:gd name="connsiteY7" fmla="*/ 648326 h 648326"/>
                      <a:gd name="connsiteX8" fmla="*/ 3120960 w 3745152"/>
                      <a:gd name="connsiteY8" fmla="*/ 648326 h 648326"/>
                      <a:gd name="connsiteX9" fmla="*/ 2571671 w 3745152"/>
                      <a:gd name="connsiteY9" fmla="*/ 648326 h 648326"/>
                      <a:gd name="connsiteX10" fmla="*/ 1947479 w 3745152"/>
                      <a:gd name="connsiteY10" fmla="*/ 648326 h 648326"/>
                      <a:gd name="connsiteX11" fmla="*/ 1360739 w 3745152"/>
                      <a:gd name="connsiteY11" fmla="*/ 648326 h 648326"/>
                      <a:gd name="connsiteX12" fmla="*/ 811450 w 3745152"/>
                      <a:gd name="connsiteY12" fmla="*/ 648326 h 648326"/>
                      <a:gd name="connsiteX13" fmla="*/ 0 w 3745152"/>
                      <a:gd name="connsiteY13" fmla="*/ 648326 h 648326"/>
                      <a:gd name="connsiteX14" fmla="*/ 0 w 3745152"/>
                      <a:gd name="connsiteY14" fmla="*/ 0 h 648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45152" h="648326" fill="none" extrusionOk="0">
                        <a:moveTo>
                          <a:pt x="0" y="0"/>
                        </a:moveTo>
                        <a:cubicBezTo>
                          <a:pt x="280163" y="2734"/>
                          <a:pt x="406290" y="-4027"/>
                          <a:pt x="699095" y="0"/>
                        </a:cubicBezTo>
                        <a:cubicBezTo>
                          <a:pt x="991900" y="4027"/>
                          <a:pt x="1076201" y="31558"/>
                          <a:pt x="1398190" y="0"/>
                        </a:cubicBezTo>
                        <a:cubicBezTo>
                          <a:pt x="1720180" y="-31558"/>
                          <a:pt x="1790115" y="-9491"/>
                          <a:pt x="1910028" y="0"/>
                        </a:cubicBezTo>
                        <a:cubicBezTo>
                          <a:pt x="2029941" y="9491"/>
                          <a:pt x="2346647" y="-12933"/>
                          <a:pt x="2534220" y="0"/>
                        </a:cubicBezTo>
                        <a:cubicBezTo>
                          <a:pt x="2721793" y="12933"/>
                          <a:pt x="2848987" y="-23015"/>
                          <a:pt x="3083508" y="0"/>
                        </a:cubicBezTo>
                        <a:cubicBezTo>
                          <a:pt x="3318029" y="23015"/>
                          <a:pt x="3476870" y="15130"/>
                          <a:pt x="3745152" y="0"/>
                        </a:cubicBezTo>
                        <a:cubicBezTo>
                          <a:pt x="3758139" y="139742"/>
                          <a:pt x="3733564" y="397798"/>
                          <a:pt x="3745152" y="648326"/>
                        </a:cubicBezTo>
                        <a:cubicBezTo>
                          <a:pt x="3600002" y="653937"/>
                          <a:pt x="3357318" y="648368"/>
                          <a:pt x="3120960" y="648326"/>
                        </a:cubicBezTo>
                        <a:cubicBezTo>
                          <a:pt x="2884602" y="648284"/>
                          <a:pt x="2773305" y="656587"/>
                          <a:pt x="2571671" y="648326"/>
                        </a:cubicBezTo>
                        <a:cubicBezTo>
                          <a:pt x="2370037" y="640065"/>
                          <a:pt x="2095577" y="645338"/>
                          <a:pt x="1947479" y="648326"/>
                        </a:cubicBezTo>
                        <a:cubicBezTo>
                          <a:pt x="1799381" y="651314"/>
                          <a:pt x="1569948" y="661340"/>
                          <a:pt x="1360739" y="648326"/>
                        </a:cubicBezTo>
                        <a:cubicBezTo>
                          <a:pt x="1151530" y="635312"/>
                          <a:pt x="1072331" y="637917"/>
                          <a:pt x="811450" y="648326"/>
                        </a:cubicBezTo>
                        <a:cubicBezTo>
                          <a:pt x="550569" y="658735"/>
                          <a:pt x="323984" y="618293"/>
                          <a:pt x="0" y="648326"/>
                        </a:cubicBezTo>
                        <a:cubicBezTo>
                          <a:pt x="7933" y="378937"/>
                          <a:pt x="14449" y="293591"/>
                          <a:pt x="0" y="0"/>
                        </a:cubicBezTo>
                        <a:close/>
                      </a:path>
                      <a:path w="3745152" h="648326" stroke="0" extrusionOk="0">
                        <a:moveTo>
                          <a:pt x="0" y="0"/>
                        </a:moveTo>
                        <a:cubicBezTo>
                          <a:pt x="139004" y="-4882"/>
                          <a:pt x="493126" y="-27590"/>
                          <a:pt x="624192" y="0"/>
                        </a:cubicBezTo>
                        <a:cubicBezTo>
                          <a:pt x="755258" y="27590"/>
                          <a:pt x="1042085" y="25631"/>
                          <a:pt x="1285836" y="0"/>
                        </a:cubicBezTo>
                        <a:cubicBezTo>
                          <a:pt x="1529587" y="-25631"/>
                          <a:pt x="1745292" y="2962"/>
                          <a:pt x="1872576" y="0"/>
                        </a:cubicBezTo>
                        <a:cubicBezTo>
                          <a:pt x="1999860" y="-2962"/>
                          <a:pt x="2342924" y="8484"/>
                          <a:pt x="2571671" y="0"/>
                        </a:cubicBezTo>
                        <a:cubicBezTo>
                          <a:pt x="2800419" y="-8484"/>
                          <a:pt x="2906461" y="-7098"/>
                          <a:pt x="3195863" y="0"/>
                        </a:cubicBezTo>
                        <a:cubicBezTo>
                          <a:pt x="3485265" y="7098"/>
                          <a:pt x="3536519" y="23243"/>
                          <a:pt x="3745152" y="0"/>
                        </a:cubicBezTo>
                        <a:cubicBezTo>
                          <a:pt x="3738958" y="206026"/>
                          <a:pt x="3734415" y="444827"/>
                          <a:pt x="3745152" y="648326"/>
                        </a:cubicBezTo>
                        <a:cubicBezTo>
                          <a:pt x="3470190" y="631125"/>
                          <a:pt x="3299577" y="639063"/>
                          <a:pt x="3120960" y="648326"/>
                        </a:cubicBezTo>
                        <a:cubicBezTo>
                          <a:pt x="2942343" y="657589"/>
                          <a:pt x="2745804" y="681722"/>
                          <a:pt x="2421865" y="648326"/>
                        </a:cubicBezTo>
                        <a:cubicBezTo>
                          <a:pt x="2097927" y="614930"/>
                          <a:pt x="2043077" y="675243"/>
                          <a:pt x="1760221" y="648326"/>
                        </a:cubicBezTo>
                        <a:cubicBezTo>
                          <a:pt x="1477365" y="621409"/>
                          <a:pt x="1429292" y="666936"/>
                          <a:pt x="1210932" y="648326"/>
                        </a:cubicBezTo>
                        <a:cubicBezTo>
                          <a:pt x="992572" y="629716"/>
                          <a:pt x="947125" y="662536"/>
                          <a:pt x="699095" y="648326"/>
                        </a:cubicBezTo>
                        <a:cubicBezTo>
                          <a:pt x="451065" y="634116"/>
                          <a:pt x="207752" y="620729"/>
                          <a:pt x="0" y="648326"/>
                        </a:cubicBezTo>
                        <a:cubicBezTo>
                          <a:pt x="-23734" y="491264"/>
                          <a:pt x="20138" y="1464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3200">
                <a:latin typeface="+mn-lt"/>
                <a:cs typeface="Comic Sans MS"/>
              </a:rPr>
              <a:t>Cryo-cooler layout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8CB74BB-FBF8-7541-9E76-9DA315806C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9234" y="5825361"/>
            <a:ext cx="3925108" cy="8137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/>
              <a:t>Four cryocooler units per one cryostat</a:t>
            </a:r>
          </a:p>
        </p:txBody>
      </p:sp>
      <p:pic>
        <p:nvPicPr>
          <p:cNvPr id="36867" name="Picture 4" descr="cryosys2012Apr のコピー">
            <a:extLst>
              <a:ext uri="{FF2B5EF4-FFF2-40B4-BE49-F238E27FC236}">
                <a16:creationId xmlns:a16="http://schemas.microsoft.com/office/drawing/2014/main" id="{F8F745C8-D72F-8B4B-8073-11C57195FD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993" y="1158813"/>
            <a:ext cx="6629400" cy="3935413"/>
          </a:xfrm>
        </p:spPr>
      </p:pic>
      <p:sp>
        <p:nvSpPr>
          <p:cNvPr id="36868" name="Line 5">
            <a:extLst>
              <a:ext uri="{FF2B5EF4-FFF2-40B4-BE49-F238E27FC236}">
                <a16:creationId xmlns:a16="http://schemas.microsoft.com/office/drawing/2014/main" id="{53E5F787-25B6-654F-B308-579D2CDB1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2310" y="3935628"/>
            <a:ext cx="28194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BF0454F7-B922-454C-9308-D02BB006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10" y="3549866"/>
            <a:ext cx="1255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FF8000"/>
                </a:solidFill>
                <a:latin typeface="+mn-lt"/>
              </a:rPr>
              <a:t>Main Beam</a:t>
            </a:r>
            <a:endParaRPr lang="en-US" altLang="ja-JP" sz="1800">
              <a:latin typeface="+mn-lt"/>
            </a:endParaRP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6438667C-A76C-224E-8A24-E7176E53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44" y="4942182"/>
            <a:ext cx="12891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2060"/>
                </a:solidFill>
                <a:latin typeface="+mn-lt"/>
              </a:rPr>
              <a:t>Inner shield</a:t>
            </a:r>
          </a:p>
          <a:p>
            <a:r>
              <a:rPr lang="en-US" altLang="ja-JP" sz="1800">
                <a:solidFill>
                  <a:srgbClr val="002060"/>
                </a:solidFill>
                <a:latin typeface="+mn-lt"/>
              </a:rPr>
              <a:t>cooling</a:t>
            </a:r>
          </a:p>
        </p:txBody>
      </p:sp>
      <p:sp>
        <p:nvSpPr>
          <p:cNvPr id="36871" name="Text Box 8">
            <a:extLst>
              <a:ext uri="{FF2B5EF4-FFF2-40B4-BE49-F238E27FC236}">
                <a16:creationId xmlns:a16="http://schemas.microsoft.com/office/drawing/2014/main" id="{8891D072-FE69-5F47-973C-87587895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911" y="3326029"/>
            <a:ext cx="13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600">
                <a:solidFill>
                  <a:schemeClr val="bg1"/>
                </a:solidFill>
                <a:latin typeface="+mn-lt"/>
              </a:rPr>
              <a:t>Cooling </a:t>
            </a:r>
          </a:p>
          <a:p>
            <a:r>
              <a:rPr lang="en-US" altLang="ja-JP" sz="1600">
                <a:solidFill>
                  <a:schemeClr val="bg1"/>
                </a:solidFill>
                <a:latin typeface="+mn-lt"/>
              </a:rPr>
              <a:t> Cryo-Payload</a:t>
            </a:r>
            <a:endParaRPr lang="en-US" altLang="ja-JP" sz="1800">
              <a:latin typeface="+mn-lt"/>
            </a:endParaRPr>
          </a:p>
        </p:txBody>
      </p:sp>
      <p:sp>
        <p:nvSpPr>
          <p:cNvPr id="36872" name="Text Box 9">
            <a:extLst>
              <a:ext uri="{FF2B5EF4-FFF2-40B4-BE49-F238E27FC236}">
                <a16:creationId xmlns:a16="http://schemas.microsoft.com/office/drawing/2014/main" id="{1F749584-35C3-8941-8362-7ECC8802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10" y="4714143"/>
            <a:ext cx="1247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 dirty="0">
                <a:solidFill>
                  <a:srgbClr val="804000"/>
                </a:solidFill>
                <a:latin typeface="+mn-lt"/>
              </a:rPr>
              <a:t>Duct Shield</a:t>
            </a:r>
            <a:endParaRPr lang="en-US" altLang="ja-JP" sz="1800" dirty="0">
              <a:latin typeface="+mn-lt"/>
            </a:endParaRPr>
          </a:p>
        </p:txBody>
      </p:sp>
      <p:sp>
        <p:nvSpPr>
          <p:cNvPr id="36876" name="Text Box 13">
            <a:extLst>
              <a:ext uri="{FF2B5EF4-FFF2-40B4-BE49-F238E27FC236}">
                <a16:creationId xmlns:a16="http://schemas.microsoft.com/office/drawing/2014/main" id="{7A7BD8AA-BFFF-0E4F-95CE-E6A0376A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10" y="3935628"/>
            <a:ext cx="840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FF8000"/>
                </a:solidFill>
                <a:latin typeface="+mn-lt"/>
              </a:rPr>
              <a:t>400kW</a:t>
            </a:r>
            <a:endParaRPr lang="en-US" altLang="ja-JP" sz="1800">
              <a:latin typeface="+mn-lt"/>
            </a:endParaRPr>
          </a:p>
        </p:txBody>
      </p:sp>
      <p:sp>
        <p:nvSpPr>
          <p:cNvPr id="36879" name="Line 16">
            <a:extLst>
              <a:ext uri="{FF2B5EF4-FFF2-40B4-BE49-F238E27FC236}">
                <a16:creationId xmlns:a16="http://schemas.microsoft.com/office/drawing/2014/main" id="{310A29EF-9362-864E-A119-4CFC0BDE19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5510" y="3249828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7">
            <a:extLst>
              <a:ext uri="{FF2B5EF4-FFF2-40B4-BE49-F238E27FC236}">
                <a16:creationId xmlns:a16="http://schemas.microsoft.com/office/drawing/2014/main" id="{37E312C2-24E6-E84A-B189-8A24BF44A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5510" y="4088028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8">
            <a:extLst>
              <a:ext uri="{FF2B5EF4-FFF2-40B4-BE49-F238E27FC236}">
                <a16:creationId xmlns:a16="http://schemas.microsoft.com/office/drawing/2014/main" id="{054EE4D7-D8C6-5342-A623-2E4AF3DD3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9310" y="3249828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9">
            <a:extLst>
              <a:ext uri="{FF2B5EF4-FFF2-40B4-BE49-F238E27FC236}">
                <a16:creationId xmlns:a16="http://schemas.microsoft.com/office/drawing/2014/main" id="{92C7425B-6111-7949-9B3D-F780C01DF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5510" y="4469028"/>
            <a:ext cx="22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20">
            <a:extLst>
              <a:ext uri="{FF2B5EF4-FFF2-40B4-BE49-F238E27FC236}">
                <a16:creationId xmlns:a16="http://schemas.microsoft.com/office/drawing/2014/main" id="{FCD7AD32-3DDD-E249-BF61-5C5BA21D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235" y="4969092"/>
            <a:ext cx="959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latin typeface="+mn-lt"/>
              </a:rPr>
              <a:t>Cryostat</a:t>
            </a:r>
          </a:p>
        </p:txBody>
      </p:sp>
      <p:sp>
        <p:nvSpPr>
          <p:cNvPr id="36884" name="Text Box 21">
            <a:extLst>
              <a:ext uri="{FF2B5EF4-FFF2-40B4-BE49-F238E27FC236}">
                <a16:creationId xmlns:a16="http://schemas.microsoft.com/office/drawing/2014/main" id="{E2D88302-4276-7941-A2D8-042319B7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37" y="1631130"/>
            <a:ext cx="29813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b="1">
                <a:latin typeface="+mn-lt"/>
              </a:rPr>
              <a:t>Outer radiation shield</a:t>
            </a:r>
          </a:p>
        </p:txBody>
      </p:sp>
      <p:sp>
        <p:nvSpPr>
          <p:cNvPr id="36885" name="Text Box 22">
            <a:extLst>
              <a:ext uri="{FF2B5EF4-FFF2-40B4-BE49-F238E27FC236}">
                <a16:creationId xmlns:a16="http://schemas.microsoft.com/office/drawing/2014/main" id="{124B3C1F-6920-544D-BEA2-E24601B8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170" y="952903"/>
            <a:ext cx="29161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b="1">
                <a:solidFill>
                  <a:srgbClr val="0000FF"/>
                </a:solidFill>
                <a:latin typeface="+mn-lt"/>
              </a:rPr>
              <a:t>Inner radiation shield</a:t>
            </a:r>
          </a:p>
        </p:txBody>
      </p:sp>
      <p:sp>
        <p:nvSpPr>
          <p:cNvPr id="36886" name="Text Box 23">
            <a:extLst>
              <a:ext uri="{FF2B5EF4-FFF2-40B4-BE49-F238E27FC236}">
                <a16:creationId xmlns:a16="http://schemas.microsoft.com/office/drawing/2014/main" id="{D80AB98C-0F6C-C64C-AEDB-4950248F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910" y="2792628"/>
            <a:ext cx="10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latin typeface="+mn-lt"/>
              </a:rPr>
              <a:t>two units</a:t>
            </a:r>
          </a:p>
        </p:txBody>
      </p:sp>
      <p:sp>
        <p:nvSpPr>
          <p:cNvPr id="36887" name="Text Box 24">
            <a:extLst>
              <a:ext uri="{FF2B5EF4-FFF2-40B4-BE49-F238E27FC236}">
                <a16:creationId xmlns:a16="http://schemas.microsoft.com/office/drawing/2014/main" id="{3FC1E4E5-94E0-9D44-93B6-2F595B9D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4" y="1234929"/>
            <a:ext cx="374515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200" u="sng">
                <a:latin typeface="+mn-lt"/>
              </a:rPr>
              <a:t>P</a:t>
            </a:r>
            <a:r>
              <a:rPr lang="en-US" altLang="ja-JP" sz="2200">
                <a:latin typeface="+mn-lt"/>
              </a:rPr>
              <a:t>ulse </a:t>
            </a:r>
            <a:r>
              <a:rPr lang="en-US" altLang="ja-JP" sz="2200" u="sng">
                <a:latin typeface="+mn-lt"/>
              </a:rPr>
              <a:t>T</a:t>
            </a:r>
            <a:r>
              <a:rPr lang="en-US" altLang="ja-JP" sz="2200">
                <a:latin typeface="+mn-lt"/>
              </a:rPr>
              <a:t>ube type </a:t>
            </a:r>
            <a:r>
              <a:rPr lang="en-US" altLang="ja-JP" sz="2200" u="sng">
                <a:latin typeface="+mn-lt"/>
              </a:rPr>
              <a:t>C</a:t>
            </a:r>
            <a:r>
              <a:rPr lang="en-US" altLang="ja-JP" sz="2200">
                <a:latin typeface="+mn-lt"/>
              </a:rPr>
              <a:t>ryo-cooler (PTC) with Vibration reduction</a:t>
            </a:r>
          </a:p>
        </p:txBody>
      </p:sp>
      <p:sp>
        <p:nvSpPr>
          <p:cNvPr id="36889" name="Text Box 26">
            <a:extLst>
              <a:ext uri="{FF2B5EF4-FFF2-40B4-BE49-F238E27FC236}">
                <a16:creationId xmlns:a16="http://schemas.microsoft.com/office/drawing/2014/main" id="{C50E5E50-18F4-F349-AE33-376F18D3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910" y="4392828"/>
            <a:ext cx="106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latin typeface="+mn-lt"/>
              </a:rPr>
              <a:t>two units</a:t>
            </a:r>
          </a:p>
        </p:txBody>
      </p:sp>
      <p:sp>
        <p:nvSpPr>
          <p:cNvPr id="36890" name="Text Box 27">
            <a:extLst>
              <a:ext uri="{FF2B5EF4-FFF2-40B4-BE49-F238E27FC236}">
                <a16:creationId xmlns:a16="http://schemas.microsoft.com/office/drawing/2014/main" id="{7C9D9084-B8E2-F646-9E8C-07727639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63" y="5632093"/>
            <a:ext cx="42167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>
                <a:latin typeface="+mn-lt"/>
              </a:rPr>
              <a:t>2 units for cooling cryo-payload</a:t>
            </a:r>
          </a:p>
          <a:p>
            <a:r>
              <a:rPr lang="en-US" altLang="ja-JP">
                <a:latin typeface="+mn-lt"/>
              </a:rPr>
              <a:t>2 units for cooling inner shield</a:t>
            </a:r>
          </a:p>
          <a:p>
            <a:r>
              <a:rPr lang="en-US" altLang="ja-JP">
                <a:latin typeface="+mn-lt"/>
              </a:rPr>
              <a:t>4 units for cooling outer shield</a:t>
            </a:r>
          </a:p>
        </p:txBody>
      </p:sp>
      <p:sp>
        <p:nvSpPr>
          <p:cNvPr id="36891" name="AutoShape 28">
            <a:extLst>
              <a:ext uri="{FF2B5EF4-FFF2-40B4-BE49-F238E27FC236}">
                <a16:creationId xmlns:a16="http://schemas.microsoft.com/office/drawing/2014/main" id="{86454616-AC60-834B-BA23-2B78EC15820C}"/>
              </a:ext>
            </a:extLst>
          </p:cNvPr>
          <p:cNvSpPr>
            <a:spLocks/>
          </p:cNvSpPr>
          <p:nvPr/>
        </p:nvSpPr>
        <p:spPr bwMode="auto">
          <a:xfrm>
            <a:off x="5123913" y="5648761"/>
            <a:ext cx="160569" cy="1166993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36892" name="Line 29">
            <a:extLst>
              <a:ext uri="{FF2B5EF4-FFF2-40B4-BE49-F238E27FC236}">
                <a16:creationId xmlns:a16="http://schemas.microsoft.com/office/drawing/2014/main" id="{F6ECFDA9-5FD4-BA4B-8895-0E6FD0DC4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42" y="6232257"/>
            <a:ext cx="838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Text Box 31">
            <a:extLst>
              <a:ext uri="{FF2B5EF4-FFF2-40B4-BE49-F238E27FC236}">
                <a16:creationId xmlns:a16="http://schemas.microsoft.com/office/drawing/2014/main" id="{92ABE293-2D26-5447-875F-72E0DD60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10" y="4469029"/>
            <a:ext cx="11299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rgbClr val="000000"/>
                </a:solidFill>
                <a:latin typeface="+mn-lt"/>
              </a:rPr>
              <a:t>300K </a:t>
            </a:r>
          </a:p>
          <a:p>
            <a:r>
              <a:rPr lang="en-US" altLang="ja-JP" sz="1800">
                <a:solidFill>
                  <a:srgbClr val="000000"/>
                </a:solidFill>
                <a:latin typeface="+mn-lt"/>
              </a:rPr>
              <a:t> Radiation</a:t>
            </a:r>
          </a:p>
        </p:txBody>
      </p:sp>
      <p:sp>
        <p:nvSpPr>
          <p:cNvPr id="36895" name="Line 32">
            <a:extLst>
              <a:ext uri="{FF2B5EF4-FFF2-40B4-BE49-F238E27FC236}">
                <a16:creationId xmlns:a16="http://schemas.microsoft.com/office/drawing/2014/main" id="{87C65BF0-9ECA-3C46-B453-1A3D7CC86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2310" y="4088028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32">
            <a:extLst>
              <a:ext uri="{FF2B5EF4-FFF2-40B4-BE49-F238E27FC236}">
                <a16:creationId xmlns:a16="http://schemas.microsoft.com/office/drawing/2014/main" id="{8AF99D52-0305-9443-A0F6-EDE1CF984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5660" y="2945028"/>
            <a:ext cx="977900" cy="60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Text Box 31">
            <a:extLst>
              <a:ext uri="{FF2B5EF4-FFF2-40B4-BE49-F238E27FC236}">
                <a16:creationId xmlns:a16="http://schemas.microsoft.com/office/drawing/2014/main" id="{95E8641D-3E53-C549-BB74-07AA44C2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10" y="2471953"/>
            <a:ext cx="88921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000">
                <a:latin typeface="+mn-lt"/>
              </a:rPr>
              <a:t>Baffles</a:t>
            </a:r>
            <a:endParaRPr lang="en-US" altLang="ja-JP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85829CDD-6129-5C41-B2A2-9B1DB0DAA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0427" y="1381775"/>
            <a:ext cx="584739" cy="496471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F7DA64E8-AC2E-7D41-BFEE-861F3442F1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5209" y="2068101"/>
            <a:ext cx="584739" cy="49647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94AC2062-E074-704D-8B43-EAC38D7D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509" y="3541472"/>
            <a:ext cx="14227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Cryo-payload</a:t>
            </a:r>
          </a:p>
          <a:p>
            <a:r>
              <a:rPr lang="en-US" altLang="ja-JP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cooling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図 14" descr="クライオスタット断面図.jpg">
            <a:extLst>
              <a:ext uri="{FF2B5EF4-FFF2-40B4-BE49-F238E27FC236}">
                <a16:creationId xmlns:a16="http://schemas.microsoft.com/office/drawing/2014/main" id="{88BAD526-1D30-5249-8944-4BEB9A58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1942"/>
            <a:ext cx="91440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スライド番号プレースホルダ 4">
            <a:extLst>
              <a:ext uri="{FF2B5EF4-FFF2-40B4-BE49-F238E27FC236}">
                <a16:creationId xmlns:a16="http://schemas.microsoft.com/office/drawing/2014/main" id="{B23DDFC8-BAA9-2B4A-85EE-55C6BD7B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11B219-C11E-5941-8020-9EDE47271E10}" type="slidenum">
              <a:rPr kumimoji="0" lang="en-US" altLang="ja-JP" sz="1200">
                <a:solidFill>
                  <a:srgbClr val="002060"/>
                </a:solidFill>
                <a:latin typeface="+mn-lt"/>
              </a:rPr>
              <a:pPr algn="r"/>
              <a:t>9</a:t>
            </a:fld>
            <a:endParaRPr kumimoji="0" lang="en-US" altLang="ja-JP" sz="120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D709FE8-EC1D-0D41-869A-586D3D4A9B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51425" y="3777604"/>
            <a:ext cx="1278617" cy="557164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3DF3996-1FF8-474D-B91D-77605BD234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09540" y="3589452"/>
            <a:ext cx="0" cy="849227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6BD09489-DEC1-304A-B73F-812BB27C9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228" y="66441"/>
            <a:ext cx="8502761" cy="1013645"/>
          </a:xfrm>
          <a:solidFill>
            <a:schemeClr val="accent4">
              <a:lumMod val="20000"/>
              <a:lumOff val="80000"/>
            </a:schemeClr>
          </a:solidFill>
          <a:ln w="57150" cmpd="thinThick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3200" b="1">
                <a:solidFill>
                  <a:srgbClr val="002060"/>
                </a:solidFill>
                <a:latin typeface="+mn-lt"/>
                <a:cs typeface="Comic Sans MS"/>
              </a:rPr>
              <a:t>Temperature distribution and internal pressure </a:t>
            </a:r>
            <a:br>
              <a:rPr lang="en-US" altLang="ja-JP" sz="3200" b="1">
                <a:solidFill>
                  <a:srgbClr val="002060"/>
                </a:solidFill>
                <a:latin typeface="+mn-lt"/>
                <a:cs typeface="Comic Sans MS"/>
              </a:rPr>
            </a:br>
            <a:r>
              <a:rPr lang="en-US" altLang="ja-JP" sz="3200" b="1">
                <a:solidFill>
                  <a:srgbClr val="002060"/>
                </a:solidFill>
                <a:latin typeface="+mn-lt"/>
                <a:cs typeface="Comic Sans MS"/>
              </a:rPr>
              <a:t>of the KAGRA cryostat after cooling</a:t>
            </a:r>
            <a:endParaRPr lang="en-US" altLang="ja-JP" b="1">
              <a:solidFill>
                <a:srgbClr val="002060"/>
              </a:solidFill>
              <a:latin typeface="+mn-lt"/>
              <a:cs typeface="Comic Sans M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DCF4B8-575B-5B4E-BE18-511C43063447}"/>
              </a:ext>
            </a:extLst>
          </p:cNvPr>
          <p:cNvSpPr txBox="1"/>
          <p:nvPr/>
        </p:nvSpPr>
        <p:spPr bwMode="auto">
          <a:xfrm>
            <a:off x="578228" y="4323144"/>
            <a:ext cx="1846128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Duct Shield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ea typeface="+mj-ea"/>
                <a:cs typeface="Arial"/>
              </a:rPr>
              <a:t>= 90 ~ 125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4B0ADCD-85C7-1746-95B5-B58A9CE4B19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230270" y="4784307"/>
            <a:ext cx="295945" cy="899041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7800A2-F7A3-5D43-B0B4-29DBD57D9083}"/>
              </a:ext>
            </a:extLst>
          </p:cNvPr>
          <p:cNvSpPr txBox="1"/>
          <p:nvPr/>
        </p:nvSpPr>
        <p:spPr bwMode="auto">
          <a:xfrm>
            <a:off x="6909062" y="5401037"/>
            <a:ext cx="1846131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cs typeface="Arial"/>
              </a:rPr>
              <a:t>Duct Shield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002060"/>
                </a:solidFill>
                <a:cs typeface="Arial"/>
              </a:rPr>
              <a:t>= 90 ~ 125 K</a:t>
            </a:r>
            <a:endParaRPr lang="ja-JP" altLang="en-US" sz="2400" b="1">
              <a:solidFill>
                <a:srgbClr val="002060"/>
              </a:solidFill>
              <a:cs typeface="Arial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DAC77F-CD9B-354B-AAC1-A9E58F641E9A}"/>
              </a:ext>
            </a:extLst>
          </p:cNvPr>
          <p:cNvSpPr txBox="1"/>
          <p:nvPr/>
        </p:nvSpPr>
        <p:spPr bwMode="auto">
          <a:xfrm>
            <a:off x="6358662" y="3421455"/>
            <a:ext cx="1702119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Test mass</a:t>
            </a:r>
          </a:p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= 23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CDD8B44-FD44-1742-9CF2-CF3B8648AA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77404" y="2663861"/>
            <a:ext cx="831850" cy="500063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B63FE0-27BA-4C46-81D4-20B7301D70CA}"/>
              </a:ext>
            </a:extLst>
          </p:cNvPr>
          <p:cNvSpPr txBox="1"/>
          <p:nvPr/>
        </p:nvSpPr>
        <p:spPr bwMode="auto">
          <a:xfrm>
            <a:off x="5938590" y="2228671"/>
            <a:ext cx="3008462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Outer radiation shield</a:t>
            </a:r>
          </a:p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=~100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7171D65-7E51-CB41-9880-8A8D05F3C5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0684" y="2650837"/>
            <a:ext cx="1427411" cy="1054401"/>
          </a:xfrm>
          <a:prstGeom prst="straightConnector1">
            <a:avLst/>
          </a:prstGeom>
          <a:noFill/>
          <a:ln w="31750">
            <a:solidFill>
              <a:srgbClr val="FFFF00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1C9BD9-75D4-3F49-8537-3839ACA065A7}"/>
              </a:ext>
            </a:extLst>
          </p:cNvPr>
          <p:cNvSpPr txBox="1"/>
          <p:nvPr/>
        </p:nvSpPr>
        <p:spPr bwMode="auto">
          <a:xfrm>
            <a:off x="1195761" y="2052453"/>
            <a:ext cx="3008449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Inner radiation shield</a:t>
            </a:r>
          </a:p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= ~15 K</a:t>
            </a:r>
            <a:endParaRPr lang="ja-JP" altLang="en-US" sz="2400" b="1">
              <a:solidFill>
                <a:srgbClr val="002060"/>
              </a:solidFill>
              <a:ea typeface="+mj-ea"/>
              <a:cs typeface="Arial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517EF4-C32C-174A-AF9D-D577C85DAA3A}"/>
              </a:ext>
            </a:extLst>
          </p:cNvPr>
          <p:cNvSpPr txBox="1"/>
          <p:nvPr/>
        </p:nvSpPr>
        <p:spPr bwMode="auto">
          <a:xfrm>
            <a:off x="1501292" y="6062987"/>
            <a:ext cx="4559956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>
                <a:solidFill>
                  <a:srgbClr val="002060"/>
                </a:solidFill>
                <a:ea typeface="+mj-ea"/>
                <a:cs typeface="Arial"/>
              </a:rPr>
              <a:t>Internal pressure = </a:t>
            </a:r>
            <a:r>
              <a:rPr lang="en-US" altLang="ja-JP" sz="2400" b="1">
                <a:solidFill>
                  <a:srgbClr val="002060"/>
                </a:solidFill>
              </a:rPr>
              <a:t>5.8 x 10^-6 Pa</a:t>
            </a:r>
          </a:p>
        </p:txBody>
      </p:sp>
    </p:spTree>
    <p:extLst>
      <p:ext uri="{BB962C8B-B14F-4D97-AF65-F5344CB8AC3E}">
        <p14:creationId xmlns:p14="http://schemas.microsoft.com/office/powerpoint/2010/main" val="30391805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5998</TotalTime>
  <Words>2249</Words>
  <Application>Microsoft Macintosh PowerPoint</Application>
  <PresentationFormat>A4 210 x 297 mm</PresentationFormat>
  <Paragraphs>435</Paragraphs>
  <Slides>35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6" baseType="lpstr">
      <vt:lpstr>MS PGothic</vt:lpstr>
      <vt:lpstr>游ゴシック</vt:lpstr>
      <vt:lpstr>Arial</vt:lpstr>
      <vt:lpstr>Calibri</vt:lpstr>
      <vt:lpstr>Calibri Light</vt:lpstr>
      <vt:lpstr>Comic Sans MS</vt:lpstr>
      <vt:lpstr>Gill Sans MT</vt:lpstr>
      <vt:lpstr>Helvetica</vt:lpstr>
      <vt:lpstr>Times</vt:lpstr>
      <vt:lpstr>Wingdings</vt:lpstr>
      <vt:lpstr>Office テーマ</vt:lpstr>
      <vt:lpstr>Cooling Process to avoid frosting on the surface of the KAGRA Test Mass and ….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Example of frosted view ports</vt:lpstr>
      <vt:lpstr>KAGRA cryogenic system</vt:lpstr>
      <vt:lpstr>Cryo-cooler layout</vt:lpstr>
      <vt:lpstr>Temperature distribution and internal pressure  of the KAGRA cryostat after cooling</vt:lpstr>
      <vt:lpstr>Cooling scenario examined to avoid frosting</vt:lpstr>
      <vt:lpstr>Cooling scenario examined to avoid frosting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Defrost heater layout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Appendix</vt:lpstr>
      <vt:lpstr>PowerPoint プレゼンテーション</vt:lpstr>
      <vt:lpstr>Structure of KAGRA Cryostat</vt:lpstr>
      <vt:lpstr>1x10-3 Pa → ~-220 ℃（~53 K）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木村 誠宏</dc:creator>
  <cp:lastModifiedBy>木村 誠宏</cp:lastModifiedBy>
  <cp:revision>186</cp:revision>
  <dcterms:created xsi:type="dcterms:W3CDTF">2021-03-21T04:57:03Z</dcterms:created>
  <dcterms:modified xsi:type="dcterms:W3CDTF">2021-07-20T11:04:00Z</dcterms:modified>
</cp:coreProperties>
</file>