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2"/>
  </p:notesMasterIdLst>
  <p:sldIdLst>
    <p:sldId id="259" r:id="rId2"/>
    <p:sldId id="487" r:id="rId3"/>
    <p:sldId id="510" r:id="rId4"/>
    <p:sldId id="520" r:id="rId5"/>
    <p:sldId id="519" r:id="rId6"/>
    <p:sldId id="511" r:id="rId7"/>
    <p:sldId id="513" r:id="rId8"/>
    <p:sldId id="786" r:id="rId9"/>
    <p:sldId id="257" r:id="rId10"/>
    <p:sldId id="500" r:id="rId11"/>
    <p:sldId id="416" r:id="rId12"/>
    <p:sldId id="258" r:id="rId13"/>
    <p:sldId id="260" r:id="rId14"/>
    <p:sldId id="787" r:id="rId15"/>
    <p:sldId id="261" r:id="rId16"/>
    <p:sldId id="508" r:id="rId17"/>
    <p:sldId id="781" r:id="rId18"/>
    <p:sldId id="414" r:id="rId19"/>
    <p:sldId id="512" r:id="rId20"/>
    <p:sldId id="789" r:id="rId21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木村 誠宏" initials="木村" lastIdx="1" clrIdx="0">
    <p:extLst>
      <p:ext uri="{19B8F6BF-5375-455C-9EA6-DF929625EA0E}">
        <p15:presenceInfo xmlns:p15="http://schemas.microsoft.com/office/powerpoint/2012/main" userId="a2b0b4f90e73cc3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5"/>
    <p:restoredTop sz="83104"/>
  </p:normalViewPr>
  <p:slideViewPr>
    <p:cSldViewPr snapToGrid="0" snapToObjects="1">
      <p:cViewPr varScale="1">
        <p:scale>
          <a:sx n="92" d="100"/>
          <a:sy n="92" d="100"/>
        </p:scale>
        <p:origin x="171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9" d="100"/>
        <a:sy n="4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5-18T05:56:10.044" idx="1">
    <p:pos x="10" y="10"/>
    <p:text/>
    <p:extLst>
      <p:ext uri="{C676402C-5697-4E1C-873F-D02D1690AC5C}">
        <p15:threadingInfo xmlns:p15="http://schemas.microsoft.com/office/powerpoint/2012/main" timeZoneBias="-5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A702CD-FE16-6D44-A9D1-A886653886ED}" type="datetimeFigureOut">
              <a:rPr lang="en-US" smtClean="0"/>
              <a:t>5/20/21</a:t>
            </a:fld>
            <a:endParaRPr 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E0F9C7-6E2C-9B42-AFA5-301E34ABC9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180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スライド イメージ プレースホルダー 1">
            <a:extLst>
              <a:ext uri="{FF2B5EF4-FFF2-40B4-BE49-F238E27FC236}">
                <a16:creationId xmlns:a16="http://schemas.microsoft.com/office/drawing/2014/main" id="{21B7320E-77F6-2E4C-906E-2CCDBFDAC5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ノート プレースホルダー 2">
            <a:extLst>
              <a:ext uri="{FF2B5EF4-FFF2-40B4-BE49-F238E27FC236}">
                <a16:creationId xmlns:a16="http://schemas.microsoft.com/office/drawing/2014/main" id="{DB4E943B-C4BF-E144-87B7-1AEB36FED3F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2531" name="スライド番号プレースホルダー 3">
            <a:extLst>
              <a:ext uri="{FF2B5EF4-FFF2-40B4-BE49-F238E27FC236}">
                <a16:creationId xmlns:a16="http://schemas.microsoft.com/office/drawing/2014/main" id="{7889866E-C81B-F74C-BF65-321A9884DE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9AB2D61-6211-9D48-B75E-BD93F70661EF}" type="slidenum">
              <a:rPr lang="ja-JP" altLang="en-US" sz="1200">
                <a:latin typeface="Calibri" panose="020F0502020204030204" pitchFamily="34" charset="0"/>
              </a:rPr>
              <a:pPr/>
              <a:t>2</a:t>
            </a:fld>
            <a:endParaRPr lang="ja-JP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>
            <a:extLst>
              <a:ext uri="{FF2B5EF4-FFF2-40B4-BE49-F238E27FC236}">
                <a16:creationId xmlns:a16="http://schemas.microsoft.com/office/drawing/2014/main" id="{9BD4A638-A44B-6941-B31C-C7E673D7E9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5AACAC2-CAE4-9C42-8485-0AC6D32BBCB0}" type="slidenum">
              <a:rPr lang="en-US" altLang="ja-JP" sz="1200">
                <a:latin typeface="Calibri" panose="020F0502020204030204" pitchFamily="34" charset="0"/>
              </a:rPr>
              <a:pPr/>
              <a:t>18</a:t>
            </a:fld>
            <a:endParaRPr lang="en-US" altLang="ja-JP" sz="1200" dirty="0">
              <a:latin typeface="Calibri" panose="020F0502020204030204" pitchFamily="34" charset="0"/>
            </a:endParaRPr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0D65219C-47D1-3E4D-B469-578C21BE37CF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69C5D615-6DD2-1E40-8528-E9D2825ED6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1200" dirty="0"/>
              <a:t>Frost on the surface of the test mass and the viewports of</a:t>
            </a:r>
          </a:p>
          <a:p>
            <a:r>
              <a:rPr lang="en-US" altLang="ja-JP" sz="1200" dirty="0"/>
              <a:t>	the radiation shield is a serious problem at the KAGRA.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1200" dirty="0"/>
              <a:t>In order to find a way to cool the test mass down to ~20 K while preventing frosting, KAGRA cryogenic subgroup have conducted the cooling experiment using the KAGRA cryostat.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1200" dirty="0"/>
              <a:t>In this experiment, we succeeded in preventing frosting on the surface of test mass and the viewports.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1200" dirty="0"/>
              <a:t>The results of the cryostat cooling experiments are reported in this talk.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E0F9C7-6E2C-9B42-AFA5-301E34ABC9B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003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>
            <a:extLst>
              <a:ext uri="{FF2B5EF4-FFF2-40B4-BE49-F238E27FC236}">
                <a16:creationId xmlns:a16="http://schemas.microsoft.com/office/drawing/2014/main" id="{0758F716-4404-BA47-9FA4-8B61235361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BAF0F02-9E21-AD4D-810D-59E3EA9AA007}" type="slidenum">
              <a:rPr kumimoji="0" lang="de-DE" altLang="ja-JP" sz="1200"/>
              <a:pPr/>
              <a:t>4</a:t>
            </a:fld>
            <a:endParaRPr kumimoji="0" lang="de-DE" altLang="ja-JP" sz="1200" dirty="0"/>
          </a:p>
        </p:txBody>
      </p:sp>
      <p:sp>
        <p:nvSpPr>
          <p:cNvPr id="62466" name="Rectangle 2">
            <a:extLst>
              <a:ext uri="{FF2B5EF4-FFF2-40B4-BE49-F238E27FC236}">
                <a16:creationId xmlns:a16="http://schemas.microsoft.com/office/drawing/2014/main" id="{FDC2A81C-BC9B-5A4F-9C4C-5E2A67A488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074A2C95-D90A-D146-BF79-4559E418A1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kumimoji="0" lang="en-US" altLang="ja-JP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202AA042-9D23-C042-9CCE-3F25F16F96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3354757-A344-FA40-8E33-48735F073399}" type="slidenum">
              <a:rPr lang="en-US" altLang="ja-JP" sz="1200">
                <a:latin typeface="Calibri" panose="020F0502020204030204" pitchFamily="34" charset="0"/>
              </a:rPr>
              <a:pPr/>
              <a:t>5</a:t>
            </a:fld>
            <a:endParaRPr lang="en-US" altLang="ja-JP" sz="1200" dirty="0">
              <a:latin typeface="Calibri" panose="020F0502020204030204" pitchFamily="34" charset="0"/>
            </a:endParaRPr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7B9B690E-6452-6542-8686-C8BB1DEFD961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B3ADA872-A53F-A541-9D4E-140D577406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z="1200" dirty="0">
                <a:solidFill>
                  <a:srgbClr val="000000"/>
                </a:solidFill>
                <a:latin typeface="Helvetica" pitchFamily="2" charset="0"/>
              </a:rPr>
              <a:t>IYC</a:t>
            </a:r>
            <a:r>
              <a:rPr lang="ja-JP" altLang="en-US" sz="1200">
                <a:solidFill>
                  <a:srgbClr val="000000"/>
                </a:solidFill>
                <a:latin typeface="Helvetica" pitchFamily="2" charset="0"/>
              </a:rPr>
              <a:t>冷却実験での実証課題</a:t>
            </a:r>
          </a:p>
          <a:p>
            <a:r>
              <a:rPr lang="en-US" altLang="ja-JP" sz="1200" dirty="0">
                <a:solidFill>
                  <a:srgbClr val="000000"/>
                </a:solidFill>
                <a:latin typeface="Helvetica" pitchFamily="2" charset="0"/>
              </a:rPr>
              <a:t>1</a:t>
            </a:r>
            <a:r>
              <a:rPr lang="ja-JP" altLang="en-US" sz="1200">
                <a:solidFill>
                  <a:srgbClr val="000000"/>
                </a:solidFill>
                <a:latin typeface="Helvetica" pitchFamily="2" charset="0"/>
              </a:rPr>
              <a:t>．冷却スキームの確定</a:t>
            </a:r>
            <a:endParaRPr lang="en-US" altLang="ja-JP" sz="1200" dirty="0">
              <a:solidFill>
                <a:srgbClr val="000000"/>
              </a:solidFill>
              <a:latin typeface="Helvetica" pitchFamily="2" charset="0"/>
            </a:endParaRPr>
          </a:p>
          <a:p>
            <a:r>
              <a:rPr lang="ja-JP" altLang="en-US" sz="1200">
                <a:solidFill>
                  <a:srgbClr val="000000"/>
                </a:solidFill>
                <a:latin typeface="Helvetica" pitchFamily="2" charset="0"/>
              </a:rPr>
              <a:t>（リーク</a:t>
            </a:r>
            <a:r>
              <a:rPr lang="en-US" altLang="ja-JP" sz="1200" dirty="0">
                <a:solidFill>
                  <a:srgbClr val="000000"/>
                </a:solidFill>
                <a:latin typeface="Helvetica" pitchFamily="2" charset="0"/>
              </a:rPr>
              <a:t> &lt;10^-9Pam^-3/s</a:t>
            </a:r>
            <a:r>
              <a:rPr lang="ja-JP" altLang="en-US" sz="1200">
                <a:solidFill>
                  <a:srgbClr val="000000"/>
                </a:solidFill>
                <a:latin typeface="Helvetica" pitchFamily="2" charset="0"/>
              </a:rPr>
              <a:t>で条件で可視化窓の霜付きの発生するかの確認を含む）</a:t>
            </a:r>
            <a:endParaRPr lang="en-US" altLang="ja-JP" sz="1200" dirty="0">
              <a:solidFill>
                <a:srgbClr val="000000"/>
              </a:solidFill>
              <a:latin typeface="Helvetica" pitchFamily="2" charset="0"/>
            </a:endParaRPr>
          </a:p>
          <a:p>
            <a:r>
              <a:rPr lang="ja-JP" altLang="en-US" sz="1200">
                <a:solidFill>
                  <a:srgbClr val="000000"/>
                </a:solidFill>
                <a:latin typeface="Helvetica" pitchFamily="2" charset="0"/>
              </a:rPr>
              <a:t>　真空引き</a:t>
            </a:r>
            <a:r>
              <a:rPr lang="en-US" altLang="ja-JP" sz="1200" dirty="0">
                <a:solidFill>
                  <a:srgbClr val="000000"/>
                </a:solidFill>
                <a:latin typeface="Helvetica" pitchFamily="2" charset="0"/>
              </a:rPr>
              <a:t>:2 weeks</a:t>
            </a:r>
            <a:r>
              <a:rPr lang="ja-JP" altLang="en-US" sz="1200">
                <a:solidFill>
                  <a:srgbClr val="000000"/>
                </a:solidFill>
                <a:latin typeface="Helvetica" pitchFamily="2" charset="0"/>
              </a:rPr>
              <a:t>、ダクトシールド冷却：</a:t>
            </a:r>
            <a:r>
              <a:rPr lang="en-US" altLang="ja-JP" sz="1200" dirty="0">
                <a:solidFill>
                  <a:srgbClr val="000000"/>
                </a:solidFill>
                <a:latin typeface="Helvetica" pitchFamily="2" charset="0"/>
              </a:rPr>
              <a:t> 2 weeks</a:t>
            </a:r>
            <a:r>
              <a:rPr lang="ja-JP" altLang="en-US" sz="1200">
                <a:solidFill>
                  <a:srgbClr val="000000"/>
                </a:solidFill>
                <a:latin typeface="Helvetica" pitchFamily="2" charset="0"/>
              </a:rPr>
              <a:t>、輻射シールド冷却：</a:t>
            </a:r>
            <a:r>
              <a:rPr lang="en-US" altLang="ja-JP" sz="1200" dirty="0">
                <a:solidFill>
                  <a:srgbClr val="000000"/>
                </a:solidFill>
                <a:latin typeface="Helvetica" pitchFamily="2" charset="0"/>
              </a:rPr>
              <a:t> 4 weeks</a:t>
            </a:r>
            <a:r>
              <a:rPr lang="ja-JP" altLang="en-US" sz="1200">
                <a:solidFill>
                  <a:srgbClr val="000000"/>
                </a:solidFill>
                <a:latin typeface="Helvetica" pitchFamily="2" charset="0"/>
              </a:rPr>
              <a:t>、</a:t>
            </a:r>
            <a:endParaRPr lang="en-US" altLang="ja-JP" sz="1200" dirty="0">
              <a:solidFill>
                <a:srgbClr val="000000"/>
              </a:solidFill>
              <a:latin typeface="Helvetica" pitchFamily="2" charset="0"/>
            </a:endParaRPr>
          </a:p>
          <a:p>
            <a:r>
              <a:rPr lang="en-US" altLang="ja-JP" sz="1200" dirty="0">
                <a:solidFill>
                  <a:srgbClr val="000000"/>
                </a:solidFill>
                <a:latin typeface="Helvetica" pitchFamily="2" charset="0"/>
              </a:rPr>
              <a:t>   test mass</a:t>
            </a:r>
            <a:r>
              <a:rPr lang="ja-JP" altLang="en-US" sz="1200">
                <a:solidFill>
                  <a:srgbClr val="000000"/>
                </a:solidFill>
                <a:latin typeface="Helvetica" pitchFamily="2" charset="0"/>
              </a:rPr>
              <a:t>冷却：</a:t>
            </a:r>
            <a:r>
              <a:rPr lang="en-US" altLang="ja-JP" sz="1200" dirty="0">
                <a:solidFill>
                  <a:srgbClr val="000000"/>
                </a:solidFill>
                <a:latin typeface="Helvetica" pitchFamily="2" charset="0"/>
              </a:rPr>
              <a:t> 4 weeks</a:t>
            </a:r>
            <a:r>
              <a:rPr lang="ja-JP" altLang="en-US" sz="1200">
                <a:solidFill>
                  <a:srgbClr val="000000"/>
                </a:solidFill>
                <a:latin typeface="Helvetica" pitchFamily="2" charset="0"/>
              </a:rPr>
              <a:t>ぐらい　</a:t>
            </a:r>
            <a:endParaRPr lang="en-US" altLang="ja-JP" sz="1200" dirty="0">
              <a:solidFill>
                <a:srgbClr val="000000"/>
              </a:solidFill>
              <a:latin typeface="Helvetica" pitchFamily="2" charset="0"/>
            </a:endParaRPr>
          </a:p>
          <a:p>
            <a:r>
              <a:rPr lang="en-US" altLang="ja-JP" sz="1200" dirty="0">
                <a:solidFill>
                  <a:srgbClr val="000000"/>
                </a:solidFill>
                <a:latin typeface="Helvetica" pitchFamily="2" charset="0"/>
              </a:rPr>
              <a:t>2</a:t>
            </a:r>
            <a:r>
              <a:rPr lang="ja-JP" altLang="en-US" sz="1200">
                <a:solidFill>
                  <a:srgbClr val="000000"/>
                </a:solidFill>
                <a:latin typeface="Helvetica" pitchFamily="2" charset="0"/>
              </a:rPr>
              <a:t>．除霜ヒータの性能確認</a:t>
            </a:r>
            <a:endParaRPr lang="en-US" altLang="ja-JP" sz="1200" dirty="0">
              <a:solidFill>
                <a:srgbClr val="000000"/>
              </a:solidFill>
              <a:latin typeface="Helvetica" pitchFamily="2" charset="0"/>
            </a:endParaRPr>
          </a:p>
          <a:p>
            <a:r>
              <a:rPr lang="ja-JP" altLang="en-US" sz="1200">
                <a:solidFill>
                  <a:srgbClr val="000000"/>
                </a:solidFill>
                <a:latin typeface="Helvetica" pitchFamily="2" charset="0"/>
              </a:rPr>
              <a:t>（霜が付着しなかった場合はヒータ加熱による除霜ヒータ表面の温度プロファイルの確認）</a:t>
            </a:r>
          </a:p>
          <a:p>
            <a:r>
              <a:rPr lang="en-US" altLang="ja-JP" sz="1200" dirty="0">
                <a:solidFill>
                  <a:srgbClr val="000000"/>
                </a:solidFill>
                <a:latin typeface="Helvetica" pitchFamily="2" charset="0"/>
              </a:rPr>
              <a:t>3</a:t>
            </a:r>
            <a:r>
              <a:rPr lang="ja-JP" altLang="en-US" sz="1200">
                <a:solidFill>
                  <a:srgbClr val="000000"/>
                </a:solidFill>
                <a:latin typeface="Helvetica" pitchFamily="2" charset="0"/>
              </a:rPr>
              <a:t>．テストマスの冷却時間の確定（熱伝導帯固定部の増し締め）山田君</a:t>
            </a:r>
          </a:p>
          <a:p>
            <a:r>
              <a:rPr lang="en-US" altLang="ja-JP" sz="1200" dirty="0">
                <a:solidFill>
                  <a:srgbClr val="000000"/>
                </a:solidFill>
                <a:latin typeface="Helvetica" pitchFamily="2" charset="0"/>
              </a:rPr>
              <a:t>4</a:t>
            </a:r>
            <a:r>
              <a:rPr lang="ja-JP" altLang="en-US" sz="1200">
                <a:solidFill>
                  <a:srgbClr val="000000"/>
                </a:solidFill>
                <a:latin typeface="Helvetica" pitchFamily="2" charset="0"/>
              </a:rPr>
              <a:t>．テストマスの除霜実験？　</a:t>
            </a:r>
            <a:endParaRPr lang="en-US" altLang="ja-JP" sz="1200" dirty="0">
              <a:solidFill>
                <a:srgbClr val="000000"/>
              </a:solidFill>
              <a:latin typeface="Helvetica" pitchFamily="2" charset="0"/>
            </a:endParaRPr>
          </a:p>
          <a:p>
            <a:r>
              <a:rPr lang="ja-JP" altLang="en-US" sz="1200">
                <a:solidFill>
                  <a:srgbClr val="000000"/>
                </a:solidFill>
                <a:latin typeface="Helvetica" pitchFamily="2" charset="0"/>
              </a:rPr>
              <a:t>（テストマス表面の霜付きをどのようにして測定するか未定）</a:t>
            </a:r>
            <a:endParaRPr lang="en-US" altLang="ja-JP" sz="1200" dirty="0">
              <a:solidFill>
                <a:srgbClr val="000000"/>
              </a:solidFill>
              <a:latin typeface="Helvetica" pitchFamily="2" charset="0"/>
            </a:endParaRPr>
          </a:p>
          <a:p>
            <a:r>
              <a:rPr lang="ja-JP" altLang="en-US" sz="1200">
                <a:solidFill>
                  <a:srgbClr val="000000"/>
                </a:solidFill>
                <a:latin typeface="Helvetica" pitchFamily="2" charset="0"/>
              </a:rPr>
              <a:t>ヒーターをＩＭに付ける。</a:t>
            </a:r>
          </a:p>
          <a:p>
            <a:r>
              <a:rPr lang="en-US" altLang="ja-JP" sz="1200" dirty="0">
                <a:solidFill>
                  <a:srgbClr val="000000"/>
                </a:solidFill>
                <a:latin typeface="Helvetica" pitchFamily="2" charset="0"/>
              </a:rPr>
              <a:t>5</a:t>
            </a:r>
            <a:r>
              <a:rPr lang="ja-JP" altLang="en-US" sz="1200">
                <a:solidFill>
                  <a:srgbClr val="000000"/>
                </a:solidFill>
                <a:latin typeface="Helvetica" pitchFamily="2" charset="0"/>
              </a:rPr>
              <a:t>．残留ガスの分圧測定（窒素、水分）霜付きの成分を確認　</a:t>
            </a:r>
            <a:r>
              <a:rPr lang="en-US" altLang="ja-JP" sz="1200" dirty="0">
                <a:solidFill>
                  <a:srgbClr val="000000"/>
                </a:solidFill>
                <a:latin typeface="Helvetica" pitchFamily="2" charset="0"/>
              </a:rPr>
              <a:t>Q-mass</a:t>
            </a:r>
            <a:r>
              <a:rPr lang="ja-JP" altLang="en-US" sz="1200">
                <a:solidFill>
                  <a:srgbClr val="000000"/>
                </a:solidFill>
                <a:latin typeface="Helvetica" pitchFamily="2" charset="0"/>
              </a:rPr>
              <a:t>を</a:t>
            </a:r>
            <a:r>
              <a:rPr lang="en-US" altLang="ja-JP" sz="1200" dirty="0">
                <a:solidFill>
                  <a:srgbClr val="000000"/>
                </a:solidFill>
                <a:latin typeface="Helvetica" pitchFamily="2" charset="0"/>
              </a:rPr>
              <a:t>IXC</a:t>
            </a:r>
            <a:r>
              <a:rPr lang="ja-JP" altLang="en-US" sz="1200">
                <a:solidFill>
                  <a:srgbClr val="000000"/>
                </a:solidFill>
                <a:latin typeface="Helvetica" pitchFamily="2" charset="0"/>
              </a:rPr>
              <a:t>から移設</a:t>
            </a:r>
            <a:endParaRPr lang="en-US" altLang="ja-JP" sz="1200" dirty="0">
              <a:solidFill>
                <a:srgbClr val="000000"/>
              </a:solidFill>
              <a:latin typeface="Helvetica" pitchFamily="2" charset="0"/>
            </a:endParaRPr>
          </a:p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E0F9C7-6E2C-9B42-AFA5-301E34ABC9B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7553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5B1A8B39-79DA-6A44-A1A1-99CEF7879C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59104C7-147A-9847-A147-5F289D6F6463}" type="slidenum">
              <a:rPr lang="en-US" altLang="ja-JP">
                <a:latin typeface="Calibri" panose="020F0502020204030204" pitchFamily="34" charset="0"/>
              </a:rPr>
              <a:pPr/>
              <a:t>7</a:t>
            </a:fld>
            <a:endParaRPr lang="en-US" altLang="ja-JP" dirty="0">
              <a:latin typeface="Calibri" panose="020F0502020204030204" pitchFamily="34" charset="0"/>
            </a:endParaRPr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15585F17-90DF-C84B-998C-FA92FBDE23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6C2690CA-B6B2-7446-B150-23809741E7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459705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>
            <a:extLst>
              <a:ext uri="{FF2B5EF4-FFF2-40B4-BE49-F238E27FC236}">
                <a16:creationId xmlns:a16="http://schemas.microsoft.com/office/drawing/2014/main" id="{0758F716-4404-BA47-9FA4-8B61235361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BAF0F02-9E21-AD4D-810D-59E3EA9AA007}" type="slidenum">
              <a:rPr kumimoji="0" lang="de-DE" altLang="ja-JP" sz="1200"/>
              <a:pPr/>
              <a:t>8</a:t>
            </a:fld>
            <a:endParaRPr kumimoji="0" lang="de-DE" altLang="ja-JP" sz="1200" dirty="0"/>
          </a:p>
        </p:txBody>
      </p:sp>
      <p:sp>
        <p:nvSpPr>
          <p:cNvPr id="62466" name="Rectangle 2">
            <a:extLst>
              <a:ext uri="{FF2B5EF4-FFF2-40B4-BE49-F238E27FC236}">
                <a16:creationId xmlns:a16="http://schemas.microsoft.com/office/drawing/2014/main" id="{FDC2A81C-BC9B-5A4F-9C4C-5E2A67A488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074A2C95-D90A-D146-BF79-4559E418A1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kumimoji="0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743928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5B1A8B39-79DA-6A44-A1A1-99CEF7879C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59104C7-147A-9847-A147-5F289D6F6463}" type="slidenum">
              <a:rPr lang="en-US" altLang="ja-JP">
                <a:latin typeface="Calibri" panose="020F0502020204030204" pitchFamily="34" charset="0"/>
              </a:rPr>
              <a:pPr/>
              <a:t>11</a:t>
            </a:fld>
            <a:endParaRPr lang="en-US" altLang="ja-JP" dirty="0">
              <a:latin typeface="Calibri" panose="020F0502020204030204" pitchFamily="34" charset="0"/>
            </a:endParaRPr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15585F17-90DF-C84B-998C-FA92FBDE23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6C2690CA-B6B2-7446-B150-23809741E7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953863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D62CB025-FEF1-2546-8B5E-AD577EA48C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34BD3DF-B605-0D45-AA51-FC9089367BDA}" type="slidenum">
              <a:rPr kumimoji="0" lang="de-DE" altLang="ja-JP"/>
              <a:pPr eaLnBrk="1" hangingPunct="1">
                <a:spcBef>
                  <a:spcPct val="0"/>
                </a:spcBef>
              </a:pPr>
              <a:t>17</a:t>
            </a:fld>
            <a:endParaRPr kumimoji="0" lang="de-DE" altLang="ja-JP" dirty="0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659052A9-0F47-6641-B038-32AC033B75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7D45A759-6153-B643-8C62-99979744F9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kumimoji="0" lang="en-US" altLang="ja-JP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B4E0E-8CEC-D44E-BD57-212D77984928}" type="datetimeFigureOut">
              <a:rPr lang="en-US" smtClean="0"/>
              <a:t>5/20/21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1BF3A-F646-7146-86AF-540BBE102B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607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B4E0E-8CEC-D44E-BD57-212D77984928}" type="datetimeFigureOut">
              <a:rPr lang="en-US" smtClean="0"/>
              <a:t>5/20/21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1BF3A-F646-7146-86AF-540BBE102B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270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B4E0E-8CEC-D44E-BD57-212D77984928}" type="datetimeFigureOut">
              <a:rPr lang="en-US" smtClean="0"/>
              <a:t>5/20/21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1BF3A-F646-7146-86AF-540BBE102B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363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1_タイトル、コンテンツ、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381000"/>
            <a:ext cx="8915400" cy="1371600"/>
          </a:xfrm>
        </p:spPr>
        <p:txBody>
          <a:bodyPr/>
          <a:lstStyle/>
          <a:p>
            <a:r>
              <a:rPr 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95300" y="1981200"/>
            <a:ext cx="8915400" cy="1981200"/>
          </a:xfrm>
        </p:spPr>
        <p:txBody>
          <a:bodyPr/>
          <a:lstStyle/>
          <a:p>
            <a:pPr lvl="0"/>
            <a:r>
              <a:rPr lang="en-US"/>
              <a:t>マスター テキストの書式設定</a:t>
            </a:r>
          </a:p>
          <a:p>
            <a:pPr lvl="1"/>
            <a:r>
              <a:rPr lang="en-US"/>
              <a:t>第 2 レベル</a:t>
            </a:r>
          </a:p>
          <a:p>
            <a:pPr lvl="2"/>
            <a:r>
              <a:rPr lang="en-US"/>
              <a:t>第 3 レベル</a:t>
            </a:r>
          </a:p>
          <a:p>
            <a:pPr lvl="3"/>
            <a:r>
              <a:rPr lang="en-US"/>
              <a:t>第 4 レベル</a:t>
            </a:r>
          </a:p>
          <a:p>
            <a:pPr lvl="4"/>
            <a:r>
              <a:rPr lang="en-US"/>
              <a:t>第 5 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95300" y="4114800"/>
            <a:ext cx="8915400" cy="1981200"/>
          </a:xfrm>
        </p:spPr>
        <p:txBody>
          <a:bodyPr/>
          <a:lstStyle/>
          <a:p>
            <a:pPr lvl="0"/>
            <a:r>
              <a:rPr lang="en-US"/>
              <a:t>マスター テキストの書式設定</a:t>
            </a:r>
          </a:p>
          <a:p>
            <a:pPr lvl="1"/>
            <a:r>
              <a:rPr lang="en-US"/>
              <a:t>第 2 レベル</a:t>
            </a:r>
          </a:p>
          <a:p>
            <a:pPr lvl="2"/>
            <a:r>
              <a:rPr lang="en-US"/>
              <a:t>第 3 レベル</a:t>
            </a:r>
          </a:p>
          <a:p>
            <a:pPr lvl="3"/>
            <a:r>
              <a:rPr lang="en-US"/>
              <a:t>第 4 レベル</a:t>
            </a:r>
          </a:p>
          <a:p>
            <a:pPr lvl="4"/>
            <a:r>
              <a:rPr lang="en-US"/>
              <a:t>第 5 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3696847-743A-7844-B13E-BBD82DFAEC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</p:spPr>
        <p:txBody>
          <a:bodyPr/>
          <a:lstStyle>
            <a:lvl1pPr>
              <a:defRPr smtClean="0">
                <a:latin typeface="Gill Sans MT" charset="0"/>
                <a:ea typeface="ＭＳ ゴシック" charset="0"/>
                <a:cs typeface="ＭＳ ゴシック" charset="0"/>
              </a:defRPr>
            </a:lvl1pPr>
          </a:lstStyle>
          <a:p>
            <a:pPr>
              <a:defRPr/>
            </a:pPr>
            <a:fld id="{81F7139E-C209-DE46-8536-BEFA0E541DB7}" type="datetime1">
              <a:rPr lang="ja-JP" altLang="en-US"/>
              <a:pPr>
                <a:defRPr/>
              </a:pPr>
              <a:t>2021/5/20</a:t>
            </a:fld>
            <a:endParaRPr lang="en-US" altLang="ja-JP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BB08020-E5A4-2E4C-87AE-51B6F760A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B87F0D7-A63E-D84E-8234-E2ECD398F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108CA0-1FE1-1340-898A-61CFC989D1B4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4906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B4E0E-8CEC-D44E-BD57-212D77984928}" type="datetimeFigureOut">
              <a:rPr lang="en-US" smtClean="0"/>
              <a:t>5/20/21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1BF3A-F646-7146-86AF-540BBE102B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790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B4E0E-8CEC-D44E-BD57-212D77984928}" type="datetimeFigureOut">
              <a:rPr lang="en-US" smtClean="0"/>
              <a:t>5/20/21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1BF3A-F646-7146-86AF-540BBE102B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737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B4E0E-8CEC-D44E-BD57-212D77984928}" type="datetimeFigureOut">
              <a:rPr lang="en-US" smtClean="0"/>
              <a:t>5/20/21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1BF3A-F646-7146-86AF-540BBE102B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583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B4E0E-8CEC-D44E-BD57-212D77984928}" type="datetimeFigureOut">
              <a:rPr lang="en-US" smtClean="0"/>
              <a:t>5/20/21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1BF3A-F646-7146-86AF-540BBE102B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339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B4E0E-8CEC-D44E-BD57-212D77984928}" type="datetimeFigureOut">
              <a:rPr lang="en-US" smtClean="0"/>
              <a:t>5/20/21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1BF3A-F646-7146-86AF-540BBE102B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798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B4E0E-8CEC-D44E-BD57-212D77984928}" type="datetimeFigureOut">
              <a:rPr lang="en-US" smtClean="0"/>
              <a:t>5/20/21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1BF3A-F646-7146-86AF-540BBE102B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789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B4E0E-8CEC-D44E-BD57-212D77984928}" type="datetimeFigureOut">
              <a:rPr lang="en-US" smtClean="0"/>
              <a:t>5/20/21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1BF3A-F646-7146-86AF-540BBE102B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17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B4E0E-8CEC-D44E-BD57-212D77984928}" type="datetimeFigureOut">
              <a:rPr lang="en-US" smtClean="0"/>
              <a:t>5/20/21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1BF3A-F646-7146-86AF-540BBE102B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768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B4E0E-8CEC-D44E-BD57-212D77984928}" type="datetimeFigureOut">
              <a:rPr lang="en-US" smtClean="0"/>
              <a:t>5/20/21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1BF3A-F646-7146-86AF-540BBE102B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588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684D68-62A1-8143-8793-1DA166B5F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7" y="245561"/>
            <a:ext cx="8543925" cy="1719163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835423757">
                  <a:custGeom>
                    <a:avLst/>
                    <a:gdLst>
                      <a:gd name="connsiteX0" fmla="*/ 0 w 8543925"/>
                      <a:gd name="connsiteY0" fmla="*/ 0 h 2241231"/>
                      <a:gd name="connsiteX1" fmla="*/ 655034 w 8543925"/>
                      <a:gd name="connsiteY1" fmla="*/ 0 h 2241231"/>
                      <a:gd name="connsiteX2" fmla="*/ 1310069 w 8543925"/>
                      <a:gd name="connsiteY2" fmla="*/ 0 h 2241231"/>
                      <a:gd name="connsiteX3" fmla="*/ 1965103 w 8543925"/>
                      <a:gd name="connsiteY3" fmla="*/ 0 h 2241231"/>
                      <a:gd name="connsiteX4" fmla="*/ 2278380 w 8543925"/>
                      <a:gd name="connsiteY4" fmla="*/ 0 h 2241231"/>
                      <a:gd name="connsiteX5" fmla="*/ 2591657 w 8543925"/>
                      <a:gd name="connsiteY5" fmla="*/ 0 h 2241231"/>
                      <a:gd name="connsiteX6" fmla="*/ 2904935 w 8543925"/>
                      <a:gd name="connsiteY6" fmla="*/ 0 h 2241231"/>
                      <a:gd name="connsiteX7" fmla="*/ 3389090 w 8543925"/>
                      <a:gd name="connsiteY7" fmla="*/ 0 h 2241231"/>
                      <a:gd name="connsiteX8" fmla="*/ 3958685 w 8543925"/>
                      <a:gd name="connsiteY8" fmla="*/ 0 h 2241231"/>
                      <a:gd name="connsiteX9" fmla="*/ 4271963 w 8543925"/>
                      <a:gd name="connsiteY9" fmla="*/ 0 h 2241231"/>
                      <a:gd name="connsiteX10" fmla="*/ 4756118 w 8543925"/>
                      <a:gd name="connsiteY10" fmla="*/ 0 h 2241231"/>
                      <a:gd name="connsiteX11" fmla="*/ 5154835 w 8543925"/>
                      <a:gd name="connsiteY11" fmla="*/ 0 h 2241231"/>
                      <a:gd name="connsiteX12" fmla="*/ 5809869 w 8543925"/>
                      <a:gd name="connsiteY12" fmla="*/ 0 h 2241231"/>
                      <a:gd name="connsiteX13" fmla="*/ 6550342 w 8543925"/>
                      <a:gd name="connsiteY13" fmla="*/ 0 h 2241231"/>
                      <a:gd name="connsiteX14" fmla="*/ 7119937 w 8543925"/>
                      <a:gd name="connsiteY14" fmla="*/ 0 h 2241231"/>
                      <a:gd name="connsiteX15" fmla="*/ 7604093 w 8543925"/>
                      <a:gd name="connsiteY15" fmla="*/ 0 h 2241231"/>
                      <a:gd name="connsiteX16" fmla="*/ 8002810 w 8543925"/>
                      <a:gd name="connsiteY16" fmla="*/ 0 h 2241231"/>
                      <a:gd name="connsiteX17" fmla="*/ 8543925 w 8543925"/>
                      <a:gd name="connsiteY17" fmla="*/ 0 h 2241231"/>
                      <a:gd name="connsiteX18" fmla="*/ 8543925 w 8543925"/>
                      <a:gd name="connsiteY18" fmla="*/ 560308 h 2241231"/>
                      <a:gd name="connsiteX19" fmla="*/ 8543925 w 8543925"/>
                      <a:gd name="connsiteY19" fmla="*/ 1165440 h 2241231"/>
                      <a:gd name="connsiteX20" fmla="*/ 8543925 w 8543925"/>
                      <a:gd name="connsiteY20" fmla="*/ 1703336 h 2241231"/>
                      <a:gd name="connsiteX21" fmla="*/ 8543925 w 8543925"/>
                      <a:gd name="connsiteY21" fmla="*/ 2241231 h 2241231"/>
                      <a:gd name="connsiteX22" fmla="*/ 8059769 w 8543925"/>
                      <a:gd name="connsiteY22" fmla="*/ 2241231 h 2241231"/>
                      <a:gd name="connsiteX23" fmla="*/ 7404735 w 8543925"/>
                      <a:gd name="connsiteY23" fmla="*/ 2241231 h 2241231"/>
                      <a:gd name="connsiteX24" fmla="*/ 7091458 w 8543925"/>
                      <a:gd name="connsiteY24" fmla="*/ 2241231 h 2241231"/>
                      <a:gd name="connsiteX25" fmla="*/ 6607302 w 8543925"/>
                      <a:gd name="connsiteY25" fmla="*/ 2241231 h 2241231"/>
                      <a:gd name="connsiteX26" fmla="*/ 6123146 w 8543925"/>
                      <a:gd name="connsiteY26" fmla="*/ 2241231 h 2241231"/>
                      <a:gd name="connsiteX27" fmla="*/ 5638991 w 8543925"/>
                      <a:gd name="connsiteY27" fmla="*/ 2241231 h 2241231"/>
                      <a:gd name="connsiteX28" fmla="*/ 5325713 w 8543925"/>
                      <a:gd name="connsiteY28" fmla="*/ 2241231 h 2241231"/>
                      <a:gd name="connsiteX29" fmla="*/ 4841558 w 8543925"/>
                      <a:gd name="connsiteY29" fmla="*/ 2241231 h 2241231"/>
                      <a:gd name="connsiteX30" fmla="*/ 4186523 w 8543925"/>
                      <a:gd name="connsiteY30" fmla="*/ 2241231 h 2241231"/>
                      <a:gd name="connsiteX31" fmla="*/ 3702368 w 8543925"/>
                      <a:gd name="connsiteY31" fmla="*/ 2241231 h 2241231"/>
                      <a:gd name="connsiteX32" fmla="*/ 2961894 w 8543925"/>
                      <a:gd name="connsiteY32" fmla="*/ 2241231 h 2241231"/>
                      <a:gd name="connsiteX33" fmla="*/ 2477738 w 8543925"/>
                      <a:gd name="connsiteY33" fmla="*/ 2241231 h 2241231"/>
                      <a:gd name="connsiteX34" fmla="*/ 1993583 w 8543925"/>
                      <a:gd name="connsiteY34" fmla="*/ 2241231 h 2241231"/>
                      <a:gd name="connsiteX35" fmla="*/ 1338548 w 8543925"/>
                      <a:gd name="connsiteY35" fmla="*/ 2241231 h 2241231"/>
                      <a:gd name="connsiteX36" fmla="*/ 598075 w 8543925"/>
                      <a:gd name="connsiteY36" fmla="*/ 2241231 h 2241231"/>
                      <a:gd name="connsiteX37" fmla="*/ 0 w 8543925"/>
                      <a:gd name="connsiteY37" fmla="*/ 2241231 h 2241231"/>
                      <a:gd name="connsiteX38" fmla="*/ 0 w 8543925"/>
                      <a:gd name="connsiteY38" fmla="*/ 1703336 h 2241231"/>
                      <a:gd name="connsiteX39" fmla="*/ 0 w 8543925"/>
                      <a:gd name="connsiteY39" fmla="*/ 1098203 h 2241231"/>
                      <a:gd name="connsiteX40" fmla="*/ 0 w 8543925"/>
                      <a:gd name="connsiteY40" fmla="*/ 493071 h 2241231"/>
                      <a:gd name="connsiteX41" fmla="*/ 0 w 8543925"/>
                      <a:gd name="connsiteY41" fmla="*/ 0 h 22412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8543925" h="2241231" fill="none" extrusionOk="0">
                        <a:moveTo>
                          <a:pt x="0" y="0"/>
                        </a:moveTo>
                        <a:cubicBezTo>
                          <a:pt x="209354" y="-70132"/>
                          <a:pt x="507097" y="53675"/>
                          <a:pt x="655034" y="0"/>
                        </a:cubicBezTo>
                        <a:cubicBezTo>
                          <a:pt x="802971" y="-53675"/>
                          <a:pt x="1036153" y="29760"/>
                          <a:pt x="1310069" y="0"/>
                        </a:cubicBezTo>
                        <a:cubicBezTo>
                          <a:pt x="1583986" y="-29760"/>
                          <a:pt x="1710053" y="75185"/>
                          <a:pt x="1965103" y="0"/>
                        </a:cubicBezTo>
                        <a:cubicBezTo>
                          <a:pt x="2220153" y="-75185"/>
                          <a:pt x="2211672" y="23100"/>
                          <a:pt x="2278380" y="0"/>
                        </a:cubicBezTo>
                        <a:cubicBezTo>
                          <a:pt x="2345088" y="-23100"/>
                          <a:pt x="2451512" y="37103"/>
                          <a:pt x="2591657" y="0"/>
                        </a:cubicBezTo>
                        <a:cubicBezTo>
                          <a:pt x="2731802" y="-37103"/>
                          <a:pt x="2809508" y="5603"/>
                          <a:pt x="2904935" y="0"/>
                        </a:cubicBezTo>
                        <a:cubicBezTo>
                          <a:pt x="3000362" y="-5603"/>
                          <a:pt x="3229396" y="39702"/>
                          <a:pt x="3389090" y="0"/>
                        </a:cubicBezTo>
                        <a:cubicBezTo>
                          <a:pt x="3548784" y="-39702"/>
                          <a:pt x="3842653" y="22933"/>
                          <a:pt x="3958685" y="0"/>
                        </a:cubicBezTo>
                        <a:cubicBezTo>
                          <a:pt x="4074718" y="-22933"/>
                          <a:pt x="4194258" y="9195"/>
                          <a:pt x="4271963" y="0"/>
                        </a:cubicBezTo>
                        <a:cubicBezTo>
                          <a:pt x="4349668" y="-9195"/>
                          <a:pt x="4516895" y="9281"/>
                          <a:pt x="4756118" y="0"/>
                        </a:cubicBezTo>
                        <a:cubicBezTo>
                          <a:pt x="4995342" y="-9281"/>
                          <a:pt x="5024332" y="31023"/>
                          <a:pt x="5154835" y="0"/>
                        </a:cubicBezTo>
                        <a:cubicBezTo>
                          <a:pt x="5285338" y="-31023"/>
                          <a:pt x="5556727" y="70675"/>
                          <a:pt x="5809869" y="0"/>
                        </a:cubicBezTo>
                        <a:cubicBezTo>
                          <a:pt x="6063011" y="-70675"/>
                          <a:pt x="6289091" y="5239"/>
                          <a:pt x="6550342" y="0"/>
                        </a:cubicBezTo>
                        <a:cubicBezTo>
                          <a:pt x="6811593" y="-5239"/>
                          <a:pt x="6886811" y="59841"/>
                          <a:pt x="7119937" y="0"/>
                        </a:cubicBezTo>
                        <a:cubicBezTo>
                          <a:pt x="7353063" y="-59841"/>
                          <a:pt x="7461024" y="54064"/>
                          <a:pt x="7604093" y="0"/>
                        </a:cubicBezTo>
                        <a:cubicBezTo>
                          <a:pt x="7747162" y="-54064"/>
                          <a:pt x="7844847" y="33663"/>
                          <a:pt x="8002810" y="0"/>
                        </a:cubicBezTo>
                        <a:cubicBezTo>
                          <a:pt x="8160773" y="-33663"/>
                          <a:pt x="8384467" y="40846"/>
                          <a:pt x="8543925" y="0"/>
                        </a:cubicBezTo>
                        <a:cubicBezTo>
                          <a:pt x="8567912" y="155155"/>
                          <a:pt x="8528823" y="354701"/>
                          <a:pt x="8543925" y="560308"/>
                        </a:cubicBezTo>
                        <a:cubicBezTo>
                          <a:pt x="8559027" y="765915"/>
                          <a:pt x="8532069" y="965083"/>
                          <a:pt x="8543925" y="1165440"/>
                        </a:cubicBezTo>
                        <a:cubicBezTo>
                          <a:pt x="8555781" y="1365797"/>
                          <a:pt x="8527578" y="1575005"/>
                          <a:pt x="8543925" y="1703336"/>
                        </a:cubicBezTo>
                        <a:cubicBezTo>
                          <a:pt x="8560272" y="1831667"/>
                          <a:pt x="8518700" y="2035230"/>
                          <a:pt x="8543925" y="2241231"/>
                        </a:cubicBezTo>
                        <a:cubicBezTo>
                          <a:pt x="8420278" y="2279041"/>
                          <a:pt x="8227247" y="2222395"/>
                          <a:pt x="8059769" y="2241231"/>
                        </a:cubicBezTo>
                        <a:cubicBezTo>
                          <a:pt x="7892291" y="2260067"/>
                          <a:pt x="7572666" y="2182304"/>
                          <a:pt x="7404735" y="2241231"/>
                        </a:cubicBezTo>
                        <a:cubicBezTo>
                          <a:pt x="7236804" y="2300158"/>
                          <a:pt x="7233967" y="2216680"/>
                          <a:pt x="7091458" y="2241231"/>
                        </a:cubicBezTo>
                        <a:cubicBezTo>
                          <a:pt x="6948949" y="2265782"/>
                          <a:pt x="6715408" y="2222733"/>
                          <a:pt x="6607302" y="2241231"/>
                        </a:cubicBezTo>
                        <a:cubicBezTo>
                          <a:pt x="6499196" y="2259729"/>
                          <a:pt x="6257928" y="2215126"/>
                          <a:pt x="6123146" y="2241231"/>
                        </a:cubicBezTo>
                        <a:cubicBezTo>
                          <a:pt x="5988364" y="2267336"/>
                          <a:pt x="5862136" y="2226538"/>
                          <a:pt x="5638991" y="2241231"/>
                        </a:cubicBezTo>
                        <a:cubicBezTo>
                          <a:pt x="5415846" y="2255924"/>
                          <a:pt x="5390322" y="2221331"/>
                          <a:pt x="5325713" y="2241231"/>
                        </a:cubicBezTo>
                        <a:cubicBezTo>
                          <a:pt x="5261104" y="2261131"/>
                          <a:pt x="5041080" y="2200231"/>
                          <a:pt x="4841558" y="2241231"/>
                        </a:cubicBezTo>
                        <a:cubicBezTo>
                          <a:pt x="4642037" y="2282231"/>
                          <a:pt x="4427414" y="2170748"/>
                          <a:pt x="4186523" y="2241231"/>
                        </a:cubicBezTo>
                        <a:cubicBezTo>
                          <a:pt x="3945632" y="2311714"/>
                          <a:pt x="3875974" y="2190351"/>
                          <a:pt x="3702368" y="2241231"/>
                        </a:cubicBezTo>
                        <a:cubicBezTo>
                          <a:pt x="3528763" y="2292111"/>
                          <a:pt x="3248269" y="2170002"/>
                          <a:pt x="2961894" y="2241231"/>
                        </a:cubicBezTo>
                        <a:cubicBezTo>
                          <a:pt x="2675519" y="2312460"/>
                          <a:pt x="2643484" y="2219182"/>
                          <a:pt x="2477738" y="2241231"/>
                        </a:cubicBezTo>
                        <a:cubicBezTo>
                          <a:pt x="2311992" y="2263280"/>
                          <a:pt x="2119867" y="2211928"/>
                          <a:pt x="1993583" y="2241231"/>
                        </a:cubicBezTo>
                        <a:cubicBezTo>
                          <a:pt x="1867300" y="2270534"/>
                          <a:pt x="1665553" y="2198409"/>
                          <a:pt x="1338548" y="2241231"/>
                        </a:cubicBezTo>
                        <a:cubicBezTo>
                          <a:pt x="1011544" y="2284053"/>
                          <a:pt x="814318" y="2213275"/>
                          <a:pt x="598075" y="2241231"/>
                        </a:cubicBezTo>
                        <a:cubicBezTo>
                          <a:pt x="381832" y="2269187"/>
                          <a:pt x="151905" y="2170509"/>
                          <a:pt x="0" y="2241231"/>
                        </a:cubicBezTo>
                        <a:cubicBezTo>
                          <a:pt x="-41251" y="2109915"/>
                          <a:pt x="17316" y="1918631"/>
                          <a:pt x="0" y="1703336"/>
                        </a:cubicBezTo>
                        <a:cubicBezTo>
                          <a:pt x="-17316" y="1488042"/>
                          <a:pt x="33313" y="1382448"/>
                          <a:pt x="0" y="1098203"/>
                        </a:cubicBezTo>
                        <a:cubicBezTo>
                          <a:pt x="-33313" y="813958"/>
                          <a:pt x="22146" y="682682"/>
                          <a:pt x="0" y="493071"/>
                        </a:cubicBezTo>
                        <a:cubicBezTo>
                          <a:pt x="-22146" y="303460"/>
                          <a:pt x="18965" y="104388"/>
                          <a:pt x="0" y="0"/>
                        </a:cubicBezTo>
                        <a:close/>
                      </a:path>
                      <a:path w="8543925" h="2241231" stroke="0" extrusionOk="0">
                        <a:moveTo>
                          <a:pt x="0" y="0"/>
                        </a:moveTo>
                        <a:cubicBezTo>
                          <a:pt x="258721" y="-43212"/>
                          <a:pt x="357701" y="8447"/>
                          <a:pt x="569595" y="0"/>
                        </a:cubicBezTo>
                        <a:cubicBezTo>
                          <a:pt x="781490" y="-8447"/>
                          <a:pt x="1018254" y="5416"/>
                          <a:pt x="1139190" y="0"/>
                        </a:cubicBezTo>
                        <a:cubicBezTo>
                          <a:pt x="1260126" y="-5416"/>
                          <a:pt x="1564797" y="14765"/>
                          <a:pt x="1879664" y="0"/>
                        </a:cubicBezTo>
                        <a:cubicBezTo>
                          <a:pt x="2194531" y="-14765"/>
                          <a:pt x="2180650" y="20583"/>
                          <a:pt x="2449259" y="0"/>
                        </a:cubicBezTo>
                        <a:cubicBezTo>
                          <a:pt x="2717869" y="-20583"/>
                          <a:pt x="2715938" y="57271"/>
                          <a:pt x="2933414" y="0"/>
                        </a:cubicBezTo>
                        <a:cubicBezTo>
                          <a:pt x="3150890" y="-57271"/>
                          <a:pt x="3122059" y="35827"/>
                          <a:pt x="3246692" y="0"/>
                        </a:cubicBezTo>
                        <a:cubicBezTo>
                          <a:pt x="3371325" y="-35827"/>
                          <a:pt x="3832098" y="67823"/>
                          <a:pt x="3987165" y="0"/>
                        </a:cubicBezTo>
                        <a:cubicBezTo>
                          <a:pt x="4142232" y="-67823"/>
                          <a:pt x="4272888" y="40605"/>
                          <a:pt x="4471321" y="0"/>
                        </a:cubicBezTo>
                        <a:cubicBezTo>
                          <a:pt x="4669754" y="-40605"/>
                          <a:pt x="4918879" y="54411"/>
                          <a:pt x="5211794" y="0"/>
                        </a:cubicBezTo>
                        <a:cubicBezTo>
                          <a:pt x="5504709" y="-54411"/>
                          <a:pt x="5486116" y="8572"/>
                          <a:pt x="5610511" y="0"/>
                        </a:cubicBezTo>
                        <a:cubicBezTo>
                          <a:pt x="5734906" y="-8572"/>
                          <a:pt x="5895796" y="4156"/>
                          <a:pt x="6094666" y="0"/>
                        </a:cubicBezTo>
                        <a:cubicBezTo>
                          <a:pt x="6293536" y="-4156"/>
                          <a:pt x="6327258" y="483"/>
                          <a:pt x="6407944" y="0"/>
                        </a:cubicBezTo>
                        <a:cubicBezTo>
                          <a:pt x="6488630" y="-483"/>
                          <a:pt x="6628732" y="47626"/>
                          <a:pt x="6806660" y="0"/>
                        </a:cubicBezTo>
                        <a:cubicBezTo>
                          <a:pt x="6984588" y="-47626"/>
                          <a:pt x="7143635" y="30452"/>
                          <a:pt x="7376255" y="0"/>
                        </a:cubicBezTo>
                        <a:cubicBezTo>
                          <a:pt x="7608876" y="-30452"/>
                          <a:pt x="7694111" y="45727"/>
                          <a:pt x="7860411" y="0"/>
                        </a:cubicBezTo>
                        <a:cubicBezTo>
                          <a:pt x="8026711" y="-45727"/>
                          <a:pt x="8249482" y="75427"/>
                          <a:pt x="8543925" y="0"/>
                        </a:cubicBezTo>
                        <a:cubicBezTo>
                          <a:pt x="8556233" y="149530"/>
                          <a:pt x="8492311" y="262593"/>
                          <a:pt x="8543925" y="493071"/>
                        </a:cubicBezTo>
                        <a:cubicBezTo>
                          <a:pt x="8595539" y="723549"/>
                          <a:pt x="8496662" y="792717"/>
                          <a:pt x="8543925" y="1030966"/>
                        </a:cubicBezTo>
                        <a:cubicBezTo>
                          <a:pt x="8591188" y="1269215"/>
                          <a:pt x="8486595" y="1424578"/>
                          <a:pt x="8543925" y="1636099"/>
                        </a:cubicBezTo>
                        <a:cubicBezTo>
                          <a:pt x="8601255" y="1847620"/>
                          <a:pt x="8530299" y="2084206"/>
                          <a:pt x="8543925" y="2241231"/>
                        </a:cubicBezTo>
                        <a:cubicBezTo>
                          <a:pt x="8448513" y="2250261"/>
                          <a:pt x="8336983" y="2225171"/>
                          <a:pt x="8145209" y="2241231"/>
                        </a:cubicBezTo>
                        <a:cubicBezTo>
                          <a:pt x="7953435" y="2257291"/>
                          <a:pt x="7704807" y="2219454"/>
                          <a:pt x="7404735" y="2241231"/>
                        </a:cubicBezTo>
                        <a:cubicBezTo>
                          <a:pt x="7104663" y="2263008"/>
                          <a:pt x="7048825" y="2191725"/>
                          <a:pt x="6749701" y="2241231"/>
                        </a:cubicBezTo>
                        <a:cubicBezTo>
                          <a:pt x="6450577" y="2290737"/>
                          <a:pt x="6284527" y="2176489"/>
                          <a:pt x="6094667" y="2241231"/>
                        </a:cubicBezTo>
                        <a:cubicBezTo>
                          <a:pt x="5904807" y="2305973"/>
                          <a:pt x="5876943" y="2234335"/>
                          <a:pt x="5781389" y="2241231"/>
                        </a:cubicBezTo>
                        <a:cubicBezTo>
                          <a:pt x="5685835" y="2248127"/>
                          <a:pt x="5426796" y="2237401"/>
                          <a:pt x="5297234" y="2241231"/>
                        </a:cubicBezTo>
                        <a:cubicBezTo>
                          <a:pt x="5167672" y="2245061"/>
                          <a:pt x="5022181" y="2219300"/>
                          <a:pt x="4813078" y="2241231"/>
                        </a:cubicBezTo>
                        <a:cubicBezTo>
                          <a:pt x="4603975" y="2263162"/>
                          <a:pt x="4504239" y="2190065"/>
                          <a:pt x="4328922" y="2241231"/>
                        </a:cubicBezTo>
                        <a:cubicBezTo>
                          <a:pt x="4153605" y="2292397"/>
                          <a:pt x="3773419" y="2164232"/>
                          <a:pt x="3588449" y="2241231"/>
                        </a:cubicBezTo>
                        <a:cubicBezTo>
                          <a:pt x="3403479" y="2318230"/>
                          <a:pt x="3268502" y="2215091"/>
                          <a:pt x="3104293" y="2241231"/>
                        </a:cubicBezTo>
                        <a:cubicBezTo>
                          <a:pt x="2940084" y="2267371"/>
                          <a:pt x="2599864" y="2218152"/>
                          <a:pt x="2449259" y="2241231"/>
                        </a:cubicBezTo>
                        <a:cubicBezTo>
                          <a:pt x="2298654" y="2264310"/>
                          <a:pt x="2202981" y="2219895"/>
                          <a:pt x="1965103" y="2241231"/>
                        </a:cubicBezTo>
                        <a:cubicBezTo>
                          <a:pt x="1727225" y="2262567"/>
                          <a:pt x="1720439" y="2204110"/>
                          <a:pt x="1480947" y="2241231"/>
                        </a:cubicBezTo>
                        <a:cubicBezTo>
                          <a:pt x="1241455" y="2278352"/>
                          <a:pt x="1074526" y="2186864"/>
                          <a:pt x="911352" y="2241231"/>
                        </a:cubicBezTo>
                        <a:cubicBezTo>
                          <a:pt x="748179" y="2295598"/>
                          <a:pt x="414410" y="2139236"/>
                          <a:pt x="0" y="2241231"/>
                        </a:cubicBezTo>
                        <a:cubicBezTo>
                          <a:pt x="-7027" y="1997025"/>
                          <a:pt x="17005" y="1965201"/>
                          <a:pt x="0" y="1703336"/>
                        </a:cubicBezTo>
                        <a:cubicBezTo>
                          <a:pt x="-17005" y="1441472"/>
                          <a:pt x="19763" y="1392532"/>
                          <a:pt x="0" y="1187852"/>
                        </a:cubicBezTo>
                        <a:cubicBezTo>
                          <a:pt x="-19763" y="983172"/>
                          <a:pt x="67692" y="809806"/>
                          <a:pt x="0" y="582720"/>
                        </a:cubicBezTo>
                        <a:cubicBezTo>
                          <a:pt x="-67692" y="355634"/>
                          <a:pt x="49124" y="18810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ja-JP" sz="4000" b="1" i="1" dirty="0"/>
              <a:t>The cooling scenario for O4 without frosting </a:t>
            </a:r>
            <a:br>
              <a:rPr lang="en-US" altLang="ja-JP" sz="4000" b="1" i="1" dirty="0"/>
            </a:br>
            <a:r>
              <a:rPr lang="en-US" altLang="ja-JP" sz="4000" b="1" i="1" dirty="0"/>
              <a:t>on the surface of the KAGRA Test Mass and ….</a:t>
            </a:r>
            <a:endParaRPr lang="en-US" sz="4000" b="1" i="1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D7724D5-19DD-2D42-8525-B54666640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181" y="3863409"/>
            <a:ext cx="9462977" cy="2749030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186728">
                  <a:custGeom>
                    <a:avLst/>
                    <a:gdLst>
                      <a:gd name="connsiteX0" fmla="*/ 0 w 5406426"/>
                      <a:gd name="connsiteY0" fmla="*/ 0 h 1581212"/>
                      <a:gd name="connsiteX1" fmla="*/ 594707 w 5406426"/>
                      <a:gd name="connsiteY1" fmla="*/ 0 h 1581212"/>
                      <a:gd name="connsiteX2" fmla="*/ 1135349 w 5406426"/>
                      <a:gd name="connsiteY2" fmla="*/ 0 h 1581212"/>
                      <a:gd name="connsiteX3" fmla="*/ 1513799 w 5406426"/>
                      <a:gd name="connsiteY3" fmla="*/ 0 h 1581212"/>
                      <a:gd name="connsiteX4" fmla="*/ 2000378 w 5406426"/>
                      <a:gd name="connsiteY4" fmla="*/ 0 h 1581212"/>
                      <a:gd name="connsiteX5" fmla="*/ 2432892 w 5406426"/>
                      <a:gd name="connsiteY5" fmla="*/ 0 h 1581212"/>
                      <a:gd name="connsiteX6" fmla="*/ 2919470 w 5406426"/>
                      <a:gd name="connsiteY6" fmla="*/ 0 h 1581212"/>
                      <a:gd name="connsiteX7" fmla="*/ 3460113 w 5406426"/>
                      <a:gd name="connsiteY7" fmla="*/ 0 h 1581212"/>
                      <a:gd name="connsiteX8" fmla="*/ 3946691 w 5406426"/>
                      <a:gd name="connsiteY8" fmla="*/ 0 h 1581212"/>
                      <a:gd name="connsiteX9" fmla="*/ 4487334 w 5406426"/>
                      <a:gd name="connsiteY9" fmla="*/ 0 h 1581212"/>
                      <a:gd name="connsiteX10" fmla="*/ 5406426 w 5406426"/>
                      <a:gd name="connsiteY10" fmla="*/ 0 h 1581212"/>
                      <a:gd name="connsiteX11" fmla="*/ 5406426 w 5406426"/>
                      <a:gd name="connsiteY11" fmla="*/ 527071 h 1581212"/>
                      <a:gd name="connsiteX12" fmla="*/ 5406426 w 5406426"/>
                      <a:gd name="connsiteY12" fmla="*/ 1006705 h 1581212"/>
                      <a:gd name="connsiteX13" fmla="*/ 5406426 w 5406426"/>
                      <a:gd name="connsiteY13" fmla="*/ 1581212 h 1581212"/>
                      <a:gd name="connsiteX14" fmla="*/ 4919848 w 5406426"/>
                      <a:gd name="connsiteY14" fmla="*/ 1581212 h 1581212"/>
                      <a:gd name="connsiteX15" fmla="*/ 4271077 w 5406426"/>
                      <a:gd name="connsiteY15" fmla="*/ 1581212 h 1581212"/>
                      <a:gd name="connsiteX16" fmla="*/ 3892627 w 5406426"/>
                      <a:gd name="connsiteY16" fmla="*/ 1581212 h 1581212"/>
                      <a:gd name="connsiteX17" fmla="*/ 3351984 w 5406426"/>
                      <a:gd name="connsiteY17" fmla="*/ 1581212 h 1581212"/>
                      <a:gd name="connsiteX18" fmla="*/ 2865406 w 5406426"/>
                      <a:gd name="connsiteY18" fmla="*/ 1581212 h 1581212"/>
                      <a:gd name="connsiteX19" fmla="*/ 2378827 w 5406426"/>
                      <a:gd name="connsiteY19" fmla="*/ 1581212 h 1581212"/>
                      <a:gd name="connsiteX20" fmla="*/ 1838185 w 5406426"/>
                      <a:gd name="connsiteY20" fmla="*/ 1581212 h 1581212"/>
                      <a:gd name="connsiteX21" fmla="*/ 1459735 w 5406426"/>
                      <a:gd name="connsiteY21" fmla="*/ 1581212 h 1581212"/>
                      <a:gd name="connsiteX22" fmla="*/ 973157 w 5406426"/>
                      <a:gd name="connsiteY22" fmla="*/ 1581212 h 1581212"/>
                      <a:gd name="connsiteX23" fmla="*/ 0 w 5406426"/>
                      <a:gd name="connsiteY23" fmla="*/ 1581212 h 1581212"/>
                      <a:gd name="connsiteX24" fmla="*/ 0 w 5406426"/>
                      <a:gd name="connsiteY24" fmla="*/ 1101578 h 1581212"/>
                      <a:gd name="connsiteX25" fmla="*/ 0 w 5406426"/>
                      <a:gd name="connsiteY25" fmla="*/ 558695 h 1581212"/>
                      <a:gd name="connsiteX26" fmla="*/ 0 w 5406426"/>
                      <a:gd name="connsiteY26" fmla="*/ 0 h 15812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5406426" h="1581212" fill="none" extrusionOk="0">
                        <a:moveTo>
                          <a:pt x="0" y="0"/>
                        </a:moveTo>
                        <a:cubicBezTo>
                          <a:pt x="270538" y="-51895"/>
                          <a:pt x="301685" y="4396"/>
                          <a:pt x="594707" y="0"/>
                        </a:cubicBezTo>
                        <a:cubicBezTo>
                          <a:pt x="887729" y="-4396"/>
                          <a:pt x="1023116" y="30361"/>
                          <a:pt x="1135349" y="0"/>
                        </a:cubicBezTo>
                        <a:cubicBezTo>
                          <a:pt x="1247582" y="-30361"/>
                          <a:pt x="1403656" y="44990"/>
                          <a:pt x="1513799" y="0"/>
                        </a:cubicBezTo>
                        <a:cubicBezTo>
                          <a:pt x="1623942" y="-44990"/>
                          <a:pt x="1872197" y="12922"/>
                          <a:pt x="2000378" y="0"/>
                        </a:cubicBezTo>
                        <a:cubicBezTo>
                          <a:pt x="2128559" y="-12922"/>
                          <a:pt x="2287365" y="8633"/>
                          <a:pt x="2432892" y="0"/>
                        </a:cubicBezTo>
                        <a:cubicBezTo>
                          <a:pt x="2578419" y="-8633"/>
                          <a:pt x="2711412" y="11235"/>
                          <a:pt x="2919470" y="0"/>
                        </a:cubicBezTo>
                        <a:cubicBezTo>
                          <a:pt x="3127528" y="-11235"/>
                          <a:pt x="3215494" y="20889"/>
                          <a:pt x="3460113" y="0"/>
                        </a:cubicBezTo>
                        <a:cubicBezTo>
                          <a:pt x="3704732" y="-20889"/>
                          <a:pt x="3743666" y="4636"/>
                          <a:pt x="3946691" y="0"/>
                        </a:cubicBezTo>
                        <a:cubicBezTo>
                          <a:pt x="4149716" y="-4636"/>
                          <a:pt x="4301589" y="33731"/>
                          <a:pt x="4487334" y="0"/>
                        </a:cubicBezTo>
                        <a:cubicBezTo>
                          <a:pt x="4673079" y="-33731"/>
                          <a:pt x="5157100" y="12057"/>
                          <a:pt x="5406426" y="0"/>
                        </a:cubicBezTo>
                        <a:cubicBezTo>
                          <a:pt x="5452615" y="226156"/>
                          <a:pt x="5374948" y="291251"/>
                          <a:pt x="5406426" y="527071"/>
                        </a:cubicBezTo>
                        <a:cubicBezTo>
                          <a:pt x="5437904" y="762891"/>
                          <a:pt x="5399297" y="889876"/>
                          <a:pt x="5406426" y="1006705"/>
                        </a:cubicBezTo>
                        <a:cubicBezTo>
                          <a:pt x="5413555" y="1123534"/>
                          <a:pt x="5405848" y="1326840"/>
                          <a:pt x="5406426" y="1581212"/>
                        </a:cubicBezTo>
                        <a:cubicBezTo>
                          <a:pt x="5289735" y="1623546"/>
                          <a:pt x="5101669" y="1578046"/>
                          <a:pt x="4919848" y="1581212"/>
                        </a:cubicBezTo>
                        <a:cubicBezTo>
                          <a:pt x="4738027" y="1584378"/>
                          <a:pt x="4468157" y="1506503"/>
                          <a:pt x="4271077" y="1581212"/>
                        </a:cubicBezTo>
                        <a:cubicBezTo>
                          <a:pt x="4073997" y="1655921"/>
                          <a:pt x="3996786" y="1569792"/>
                          <a:pt x="3892627" y="1581212"/>
                        </a:cubicBezTo>
                        <a:cubicBezTo>
                          <a:pt x="3788468" y="1592632"/>
                          <a:pt x="3615774" y="1559047"/>
                          <a:pt x="3351984" y="1581212"/>
                        </a:cubicBezTo>
                        <a:cubicBezTo>
                          <a:pt x="3088194" y="1603377"/>
                          <a:pt x="3027622" y="1524739"/>
                          <a:pt x="2865406" y="1581212"/>
                        </a:cubicBezTo>
                        <a:cubicBezTo>
                          <a:pt x="2703190" y="1637685"/>
                          <a:pt x="2526121" y="1579242"/>
                          <a:pt x="2378827" y="1581212"/>
                        </a:cubicBezTo>
                        <a:cubicBezTo>
                          <a:pt x="2231533" y="1583182"/>
                          <a:pt x="2020562" y="1516665"/>
                          <a:pt x="1838185" y="1581212"/>
                        </a:cubicBezTo>
                        <a:cubicBezTo>
                          <a:pt x="1655808" y="1645759"/>
                          <a:pt x="1610244" y="1564602"/>
                          <a:pt x="1459735" y="1581212"/>
                        </a:cubicBezTo>
                        <a:cubicBezTo>
                          <a:pt x="1309226" y="1597822"/>
                          <a:pt x="1155796" y="1579173"/>
                          <a:pt x="973157" y="1581212"/>
                        </a:cubicBezTo>
                        <a:cubicBezTo>
                          <a:pt x="790518" y="1583251"/>
                          <a:pt x="224526" y="1483746"/>
                          <a:pt x="0" y="1581212"/>
                        </a:cubicBezTo>
                        <a:cubicBezTo>
                          <a:pt x="-14223" y="1461044"/>
                          <a:pt x="43296" y="1341245"/>
                          <a:pt x="0" y="1101578"/>
                        </a:cubicBezTo>
                        <a:cubicBezTo>
                          <a:pt x="-43296" y="861911"/>
                          <a:pt x="54518" y="684959"/>
                          <a:pt x="0" y="558695"/>
                        </a:cubicBezTo>
                        <a:cubicBezTo>
                          <a:pt x="-54518" y="432431"/>
                          <a:pt x="35020" y="241682"/>
                          <a:pt x="0" y="0"/>
                        </a:cubicBezTo>
                        <a:close/>
                      </a:path>
                      <a:path w="5406426" h="1581212" stroke="0" extrusionOk="0">
                        <a:moveTo>
                          <a:pt x="0" y="0"/>
                        </a:moveTo>
                        <a:cubicBezTo>
                          <a:pt x="187156" y="-38624"/>
                          <a:pt x="220589" y="7342"/>
                          <a:pt x="432514" y="0"/>
                        </a:cubicBezTo>
                        <a:cubicBezTo>
                          <a:pt x="644439" y="-7342"/>
                          <a:pt x="849166" y="51428"/>
                          <a:pt x="973157" y="0"/>
                        </a:cubicBezTo>
                        <a:cubicBezTo>
                          <a:pt x="1097148" y="-51428"/>
                          <a:pt x="1178718" y="22782"/>
                          <a:pt x="1351607" y="0"/>
                        </a:cubicBezTo>
                        <a:cubicBezTo>
                          <a:pt x="1524496" y="-22782"/>
                          <a:pt x="1846939" y="6202"/>
                          <a:pt x="2000378" y="0"/>
                        </a:cubicBezTo>
                        <a:cubicBezTo>
                          <a:pt x="2153817" y="-6202"/>
                          <a:pt x="2267934" y="25079"/>
                          <a:pt x="2432892" y="0"/>
                        </a:cubicBezTo>
                        <a:cubicBezTo>
                          <a:pt x="2597850" y="-25079"/>
                          <a:pt x="2756553" y="45336"/>
                          <a:pt x="2919470" y="0"/>
                        </a:cubicBezTo>
                        <a:cubicBezTo>
                          <a:pt x="3082387" y="-45336"/>
                          <a:pt x="3217563" y="55335"/>
                          <a:pt x="3460113" y="0"/>
                        </a:cubicBezTo>
                        <a:cubicBezTo>
                          <a:pt x="3702663" y="-55335"/>
                          <a:pt x="3700413" y="4372"/>
                          <a:pt x="3838562" y="0"/>
                        </a:cubicBezTo>
                        <a:cubicBezTo>
                          <a:pt x="3976711" y="-4372"/>
                          <a:pt x="4195412" y="7809"/>
                          <a:pt x="4379205" y="0"/>
                        </a:cubicBezTo>
                        <a:cubicBezTo>
                          <a:pt x="4562998" y="-7809"/>
                          <a:pt x="4621717" y="35977"/>
                          <a:pt x="4811719" y="0"/>
                        </a:cubicBezTo>
                        <a:cubicBezTo>
                          <a:pt x="5001721" y="-35977"/>
                          <a:pt x="5180655" y="11474"/>
                          <a:pt x="5406426" y="0"/>
                        </a:cubicBezTo>
                        <a:cubicBezTo>
                          <a:pt x="5452409" y="194446"/>
                          <a:pt x="5396333" y="367747"/>
                          <a:pt x="5406426" y="527071"/>
                        </a:cubicBezTo>
                        <a:cubicBezTo>
                          <a:pt x="5416519" y="686395"/>
                          <a:pt x="5378951" y="935428"/>
                          <a:pt x="5406426" y="1085766"/>
                        </a:cubicBezTo>
                        <a:cubicBezTo>
                          <a:pt x="5433901" y="1236104"/>
                          <a:pt x="5358360" y="1373675"/>
                          <a:pt x="5406426" y="1581212"/>
                        </a:cubicBezTo>
                        <a:cubicBezTo>
                          <a:pt x="5082461" y="1612717"/>
                          <a:pt x="4956733" y="1555389"/>
                          <a:pt x="4757655" y="1581212"/>
                        </a:cubicBezTo>
                        <a:cubicBezTo>
                          <a:pt x="4558577" y="1607035"/>
                          <a:pt x="4504156" y="1567756"/>
                          <a:pt x="4325141" y="1581212"/>
                        </a:cubicBezTo>
                        <a:cubicBezTo>
                          <a:pt x="4146126" y="1594668"/>
                          <a:pt x="3984925" y="1538086"/>
                          <a:pt x="3838562" y="1581212"/>
                        </a:cubicBezTo>
                        <a:cubicBezTo>
                          <a:pt x="3692199" y="1624338"/>
                          <a:pt x="3570152" y="1537647"/>
                          <a:pt x="3406048" y="1581212"/>
                        </a:cubicBezTo>
                        <a:cubicBezTo>
                          <a:pt x="3241944" y="1624777"/>
                          <a:pt x="3083627" y="1534109"/>
                          <a:pt x="2811342" y="1581212"/>
                        </a:cubicBezTo>
                        <a:cubicBezTo>
                          <a:pt x="2539057" y="1628315"/>
                          <a:pt x="2590497" y="1568803"/>
                          <a:pt x="2378827" y="1581212"/>
                        </a:cubicBezTo>
                        <a:cubicBezTo>
                          <a:pt x="2167158" y="1593621"/>
                          <a:pt x="2052643" y="1532673"/>
                          <a:pt x="1946313" y="1581212"/>
                        </a:cubicBezTo>
                        <a:cubicBezTo>
                          <a:pt x="1839983" y="1629751"/>
                          <a:pt x="1518670" y="1578774"/>
                          <a:pt x="1297542" y="1581212"/>
                        </a:cubicBezTo>
                        <a:cubicBezTo>
                          <a:pt x="1076414" y="1583650"/>
                          <a:pt x="900038" y="1543952"/>
                          <a:pt x="756900" y="1581212"/>
                        </a:cubicBezTo>
                        <a:cubicBezTo>
                          <a:pt x="613762" y="1618472"/>
                          <a:pt x="178505" y="1524326"/>
                          <a:pt x="0" y="1581212"/>
                        </a:cubicBezTo>
                        <a:cubicBezTo>
                          <a:pt x="-15123" y="1417130"/>
                          <a:pt x="11832" y="1325725"/>
                          <a:pt x="0" y="1085766"/>
                        </a:cubicBezTo>
                        <a:cubicBezTo>
                          <a:pt x="-11832" y="845807"/>
                          <a:pt x="53719" y="777391"/>
                          <a:pt x="0" y="527071"/>
                        </a:cubicBezTo>
                        <a:cubicBezTo>
                          <a:pt x="-53719" y="276751"/>
                          <a:pt x="24282" y="10605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>
            <a:no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dirty="0"/>
              <a:t>Nobuhiro KIMURA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400" i="1" dirty="0"/>
              <a:t>Institute for Cosmic Ray Research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400" i="1" dirty="0"/>
              <a:t>The University of Tokyo 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US" sz="2400" dirty="0"/>
              <a:t>On behalf of the cryogenic subgroup of KAGRA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US" altLang="ja-JP" sz="2400" dirty="0"/>
              <a:t>2021 Gravitational Wave Advanced Detector Workshop </a:t>
            </a:r>
            <a:r>
              <a:rPr lang="en-US" sz="2400" dirty="0"/>
              <a:t>20/May/2021</a:t>
            </a:r>
          </a:p>
        </p:txBody>
      </p:sp>
      <p:pic>
        <p:nvPicPr>
          <p:cNvPr id="5" name="図 11">
            <a:extLst>
              <a:ext uri="{FF2B5EF4-FFF2-40B4-BE49-F238E27FC236}">
                <a16:creationId xmlns:a16="http://schemas.microsoft.com/office/drawing/2014/main" id="{AC8BC3AE-0CD0-B346-A281-59838DC70A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92" t="30321" r="22302" b="34435"/>
          <a:stretch>
            <a:fillRect/>
          </a:stretch>
        </p:blipFill>
        <p:spPr bwMode="auto">
          <a:xfrm>
            <a:off x="3886846" y="2416468"/>
            <a:ext cx="2132308" cy="955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7955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E9E09A81-843C-344E-AF2F-8DABA98A6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982" y="143885"/>
            <a:ext cx="9460035" cy="5708642"/>
          </a:xfrm>
          <a:prstGeom prst="rect">
            <a:avLst/>
          </a:prstGeom>
        </p:spPr>
      </p:pic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024BB823-5AE9-8A49-8737-665B2AA95477}"/>
              </a:ext>
            </a:extLst>
          </p:cNvPr>
          <p:cNvCxnSpPr/>
          <p:nvPr/>
        </p:nvCxnSpPr>
        <p:spPr>
          <a:xfrm>
            <a:off x="1592734" y="4308833"/>
            <a:ext cx="7402286" cy="0"/>
          </a:xfrm>
          <a:prstGeom prst="line">
            <a:avLst/>
          </a:prstGeom>
          <a:ln w="34925">
            <a:solidFill>
              <a:srgbClr val="00206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F56ED362-6C0C-F748-89C1-73C79C14BA26}"/>
              </a:ext>
            </a:extLst>
          </p:cNvPr>
          <p:cNvCxnSpPr>
            <a:cxnSpLocks/>
          </p:cNvCxnSpPr>
          <p:nvPr/>
        </p:nvCxnSpPr>
        <p:spPr>
          <a:xfrm flipV="1">
            <a:off x="5348593" y="1060386"/>
            <a:ext cx="0" cy="5637604"/>
          </a:xfrm>
          <a:prstGeom prst="line">
            <a:avLst/>
          </a:prstGeom>
          <a:ln w="34925">
            <a:solidFill>
              <a:schemeClr val="accent4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D609CA6A-5103-8A48-848F-57D7F6B984C1}"/>
              </a:ext>
            </a:extLst>
          </p:cNvPr>
          <p:cNvCxnSpPr>
            <a:cxnSpLocks/>
          </p:cNvCxnSpPr>
          <p:nvPr/>
        </p:nvCxnSpPr>
        <p:spPr>
          <a:xfrm flipV="1">
            <a:off x="2055133" y="732167"/>
            <a:ext cx="0" cy="5393665"/>
          </a:xfrm>
          <a:prstGeom prst="line">
            <a:avLst/>
          </a:prstGeom>
          <a:ln w="34925"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タイトル 1">
            <a:extLst>
              <a:ext uri="{FF2B5EF4-FFF2-40B4-BE49-F238E27FC236}">
                <a16:creationId xmlns:a16="http://schemas.microsoft.com/office/drawing/2014/main" id="{5F8C4E87-35B1-C645-8037-8AA1C2E7B6E7}"/>
              </a:ext>
            </a:extLst>
          </p:cNvPr>
          <p:cNvSpPr txBox="1">
            <a:spLocks/>
          </p:cNvSpPr>
          <p:nvPr/>
        </p:nvSpPr>
        <p:spPr>
          <a:xfrm>
            <a:off x="2768157" y="5608488"/>
            <a:ext cx="2756593" cy="541366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ja-JP" sz="2400" dirty="0">
                <a:solidFill>
                  <a:srgbClr val="00206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15 &lt; T</a:t>
            </a:r>
            <a:r>
              <a:rPr lang="en-US" altLang="ja-JP" sz="2400" baseline="-25000" dirty="0">
                <a:solidFill>
                  <a:srgbClr val="00206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inner</a:t>
            </a:r>
            <a:r>
              <a:rPr lang="en-US" altLang="ja-JP" sz="2400" dirty="0">
                <a:solidFill>
                  <a:srgbClr val="00206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 &lt; 30 K</a:t>
            </a:r>
            <a:endParaRPr lang="ja-JP" altLang="en-US" sz="2400">
              <a:solidFill>
                <a:srgbClr val="002060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13068113-7F14-CC44-9BE0-FAB8D122E260}"/>
              </a:ext>
            </a:extLst>
          </p:cNvPr>
          <p:cNvCxnSpPr>
            <a:cxnSpLocks/>
          </p:cNvCxnSpPr>
          <p:nvPr/>
        </p:nvCxnSpPr>
        <p:spPr>
          <a:xfrm>
            <a:off x="5634689" y="5879171"/>
            <a:ext cx="587653" cy="0"/>
          </a:xfrm>
          <a:prstGeom prst="line">
            <a:avLst/>
          </a:prstGeom>
          <a:ln w="127000">
            <a:solidFill>
              <a:srgbClr val="002060"/>
            </a:solidFill>
            <a:headEnd type="stealt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タイトル 1">
            <a:extLst>
              <a:ext uri="{FF2B5EF4-FFF2-40B4-BE49-F238E27FC236}">
                <a16:creationId xmlns:a16="http://schemas.microsoft.com/office/drawing/2014/main" id="{FB0E3345-9572-DA45-A748-3C2591A03462}"/>
              </a:ext>
            </a:extLst>
          </p:cNvPr>
          <p:cNvSpPr txBox="1">
            <a:spLocks/>
          </p:cNvSpPr>
          <p:nvPr/>
        </p:nvSpPr>
        <p:spPr>
          <a:xfrm>
            <a:off x="6222342" y="5608488"/>
            <a:ext cx="2497397" cy="541366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ja-JP" sz="2400" dirty="0">
                <a:solidFill>
                  <a:srgbClr val="00206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T</a:t>
            </a:r>
            <a:r>
              <a:rPr lang="en-US" altLang="ja-JP" sz="2400" baseline="-25000" dirty="0">
                <a:solidFill>
                  <a:srgbClr val="00206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outer</a:t>
            </a:r>
            <a:r>
              <a:rPr lang="en-US" altLang="ja-JP" sz="2400" dirty="0">
                <a:solidFill>
                  <a:srgbClr val="00206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 &gt; 130 K </a:t>
            </a:r>
            <a:endParaRPr lang="ja-JP" altLang="en-US" sz="2400">
              <a:solidFill>
                <a:srgbClr val="002060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40" name="タイトル 1">
            <a:extLst>
              <a:ext uri="{FF2B5EF4-FFF2-40B4-BE49-F238E27FC236}">
                <a16:creationId xmlns:a16="http://schemas.microsoft.com/office/drawing/2014/main" id="{0DD1E122-24FC-2B41-8DC9-FBB1DCC44CEA}"/>
              </a:ext>
            </a:extLst>
          </p:cNvPr>
          <p:cNvSpPr txBox="1">
            <a:spLocks/>
          </p:cNvSpPr>
          <p:nvPr/>
        </p:nvSpPr>
        <p:spPr>
          <a:xfrm>
            <a:off x="220284" y="4038150"/>
            <a:ext cx="1531186" cy="5413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ja-JP" sz="2000" b="1" dirty="0">
                <a:solidFill>
                  <a:srgbClr val="00206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&gt; 1x10</a:t>
            </a:r>
            <a:r>
              <a:rPr lang="en-US" altLang="ja-JP" sz="2000" b="1" baseline="30000" dirty="0">
                <a:solidFill>
                  <a:srgbClr val="00206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-6</a:t>
            </a:r>
            <a:r>
              <a:rPr lang="en-US" altLang="ja-JP" sz="2000" b="1" dirty="0">
                <a:solidFill>
                  <a:srgbClr val="00206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 Pa</a:t>
            </a:r>
            <a:endParaRPr lang="ja-JP" altLang="en-US" sz="2000" b="1">
              <a:solidFill>
                <a:srgbClr val="002060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41" name="タイトル 1">
            <a:extLst>
              <a:ext uri="{FF2B5EF4-FFF2-40B4-BE49-F238E27FC236}">
                <a16:creationId xmlns:a16="http://schemas.microsoft.com/office/drawing/2014/main" id="{7280DFB5-4A81-194D-8DE1-3B32CF4F17D2}"/>
              </a:ext>
            </a:extLst>
          </p:cNvPr>
          <p:cNvSpPr txBox="1">
            <a:spLocks/>
          </p:cNvSpPr>
          <p:nvPr/>
        </p:nvSpPr>
        <p:spPr>
          <a:xfrm>
            <a:off x="5412261" y="6152624"/>
            <a:ext cx="4469021" cy="541366"/>
          </a:xfrm>
          <a:prstGeom prst="rect">
            <a:avLst/>
          </a:prstGeom>
          <a:solidFill>
            <a:schemeClr val="accent1">
              <a:alpha val="49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ja-JP" sz="2400" dirty="0">
                <a:solidFill>
                  <a:srgbClr val="00206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Trap H</a:t>
            </a:r>
            <a:r>
              <a:rPr lang="en-US" altLang="ja-JP" sz="2400" baseline="-25000" dirty="0">
                <a:solidFill>
                  <a:srgbClr val="00206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2</a:t>
            </a:r>
            <a:r>
              <a:rPr lang="en-US" altLang="ja-JP" sz="2400" dirty="0">
                <a:solidFill>
                  <a:srgbClr val="00206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O by duct &amp; outer shields</a:t>
            </a:r>
            <a:endParaRPr lang="ja-JP" altLang="en-US" sz="2400">
              <a:solidFill>
                <a:srgbClr val="002060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43" name="角丸四角形 42">
            <a:extLst>
              <a:ext uri="{FF2B5EF4-FFF2-40B4-BE49-F238E27FC236}">
                <a16:creationId xmlns:a16="http://schemas.microsoft.com/office/drawing/2014/main" id="{B449E833-7CBE-7345-B391-0FBFD1F753E1}"/>
              </a:ext>
            </a:extLst>
          </p:cNvPr>
          <p:cNvSpPr/>
          <p:nvPr/>
        </p:nvSpPr>
        <p:spPr>
          <a:xfrm>
            <a:off x="5524750" y="131528"/>
            <a:ext cx="4158263" cy="4180980"/>
          </a:xfrm>
          <a:prstGeom prst="roundRect">
            <a:avLst/>
          </a:prstGeom>
          <a:solidFill>
            <a:schemeClr val="accent1"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角丸四角形 43">
            <a:extLst>
              <a:ext uri="{FF2B5EF4-FFF2-40B4-BE49-F238E27FC236}">
                <a16:creationId xmlns:a16="http://schemas.microsoft.com/office/drawing/2014/main" id="{89EC64B8-6A93-3F43-858B-4521AD2156C2}"/>
              </a:ext>
            </a:extLst>
          </p:cNvPr>
          <p:cNvSpPr/>
          <p:nvPr/>
        </p:nvSpPr>
        <p:spPr>
          <a:xfrm>
            <a:off x="2083621" y="117241"/>
            <a:ext cx="3551068" cy="4207624"/>
          </a:xfrm>
          <a:prstGeom prst="roundRect">
            <a:avLst/>
          </a:prstGeom>
          <a:solidFill>
            <a:schemeClr val="accent4">
              <a:lumMod val="40000"/>
              <a:lumOff val="60000"/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タイトル 1">
            <a:extLst>
              <a:ext uri="{FF2B5EF4-FFF2-40B4-BE49-F238E27FC236}">
                <a16:creationId xmlns:a16="http://schemas.microsoft.com/office/drawing/2014/main" id="{897F7263-C651-6A42-BE24-0CA0C3256F6C}"/>
              </a:ext>
            </a:extLst>
          </p:cNvPr>
          <p:cNvSpPr txBox="1">
            <a:spLocks/>
          </p:cNvSpPr>
          <p:nvPr/>
        </p:nvSpPr>
        <p:spPr>
          <a:xfrm>
            <a:off x="1186252" y="6152624"/>
            <a:ext cx="3816847" cy="541366"/>
          </a:xfrm>
          <a:prstGeom prst="rect">
            <a:avLst/>
          </a:prstGeom>
          <a:solidFill>
            <a:schemeClr val="accent4">
              <a:lumMod val="40000"/>
              <a:lumOff val="60000"/>
              <a:alpha val="5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ja-JP" sz="2400" dirty="0">
                <a:solidFill>
                  <a:srgbClr val="00206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Trap O</a:t>
            </a:r>
            <a:r>
              <a:rPr lang="en-US" altLang="ja-JP" sz="2400" baseline="-25000" dirty="0">
                <a:solidFill>
                  <a:srgbClr val="00206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2</a:t>
            </a:r>
            <a:r>
              <a:rPr lang="en-US" altLang="ja-JP" sz="2400" dirty="0">
                <a:solidFill>
                  <a:srgbClr val="00206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 &amp; N</a:t>
            </a:r>
            <a:r>
              <a:rPr lang="en-US" altLang="ja-JP" sz="2400" baseline="-25000" dirty="0">
                <a:solidFill>
                  <a:srgbClr val="00206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2</a:t>
            </a:r>
            <a:r>
              <a:rPr lang="en-US" altLang="ja-JP" sz="2400" dirty="0">
                <a:solidFill>
                  <a:srgbClr val="00206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 by inner shield</a:t>
            </a:r>
            <a:endParaRPr lang="ja-JP" altLang="en-US" sz="2400">
              <a:solidFill>
                <a:srgbClr val="002060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E4806BC0-FA5D-D14B-B170-F6B5F1564646}"/>
              </a:ext>
            </a:extLst>
          </p:cNvPr>
          <p:cNvCxnSpPr>
            <a:cxnSpLocks/>
          </p:cNvCxnSpPr>
          <p:nvPr/>
        </p:nvCxnSpPr>
        <p:spPr>
          <a:xfrm>
            <a:off x="2055133" y="5879171"/>
            <a:ext cx="587653" cy="0"/>
          </a:xfrm>
          <a:prstGeom prst="line">
            <a:avLst/>
          </a:prstGeom>
          <a:ln w="127000">
            <a:solidFill>
              <a:srgbClr val="002060"/>
            </a:solidFill>
            <a:headEnd type="stealt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円/楕円 2">
            <a:extLst>
              <a:ext uri="{FF2B5EF4-FFF2-40B4-BE49-F238E27FC236}">
                <a16:creationId xmlns:a16="http://schemas.microsoft.com/office/drawing/2014/main" id="{2F706E20-2A7B-3A47-81CB-326E37739B0F}"/>
              </a:ext>
            </a:extLst>
          </p:cNvPr>
          <p:cNvSpPr/>
          <p:nvPr/>
        </p:nvSpPr>
        <p:spPr>
          <a:xfrm>
            <a:off x="3274541" y="214923"/>
            <a:ext cx="409118" cy="470328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円/楕円 17">
            <a:extLst>
              <a:ext uri="{FF2B5EF4-FFF2-40B4-BE49-F238E27FC236}">
                <a16:creationId xmlns:a16="http://schemas.microsoft.com/office/drawing/2014/main" id="{9B057D2D-A8B3-BC45-8359-7FE79BE77B6A}"/>
              </a:ext>
            </a:extLst>
          </p:cNvPr>
          <p:cNvSpPr/>
          <p:nvPr/>
        </p:nvSpPr>
        <p:spPr>
          <a:xfrm>
            <a:off x="4164274" y="214923"/>
            <a:ext cx="409118" cy="470328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円/楕円 18">
            <a:extLst>
              <a:ext uri="{FF2B5EF4-FFF2-40B4-BE49-F238E27FC236}">
                <a16:creationId xmlns:a16="http://schemas.microsoft.com/office/drawing/2014/main" id="{81F08F1C-0F81-CC44-BFD9-76197BF12F9F}"/>
              </a:ext>
            </a:extLst>
          </p:cNvPr>
          <p:cNvSpPr/>
          <p:nvPr/>
        </p:nvSpPr>
        <p:spPr>
          <a:xfrm>
            <a:off x="8966955" y="1240533"/>
            <a:ext cx="716057" cy="470328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263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ryosys2012Apr のコピー">
            <a:extLst>
              <a:ext uri="{FF2B5EF4-FFF2-40B4-BE49-F238E27FC236}">
                <a16:creationId xmlns:a16="http://schemas.microsoft.com/office/drawing/2014/main" id="{C7BE6850-8E53-9042-96E6-E260F8C6514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34237" y="1258575"/>
            <a:ext cx="5965180" cy="3541112"/>
          </a:xfrm>
        </p:spPr>
      </p:pic>
      <p:sp>
        <p:nvSpPr>
          <p:cNvPr id="53250" name="Rectangle 2">
            <a:extLst>
              <a:ext uri="{FF2B5EF4-FFF2-40B4-BE49-F238E27FC236}">
                <a16:creationId xmlns:a16="http://schemas.microsoft.com/office/drawing/2014/main" id="{94264E70-B38E-EA41-B4F4-C877D48C15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61880" y="100405"/>
            <a:ext cx="4455416" cy="687565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lvl="2" algn="ctr" eaLnBrk="1" hangingPunct="1">
              <a:lnSpc>
                <a:spcPct val="110000"/>
              </a:lnSpc>
              <a:spcBef>
                <a:spcPct val="20000"/>
              </a:spcBef>
              <a:buClr>
                <a:srgbClr val="262626"/>
              </a:buClr>
              <a:buSzPct val="90000"/>
              <a:defRPr/>
            </a:pPr>
            <a:r>
              <a:rPr lang="en-US" altLang="ja-JP" sz="3600" dirty="0">
                <a:latin typeface="Calibri" panose="020F0502020204030204" pitchFamily="34" charset="0"/>
                <a:cs typeface="Calibri" panose="020F0502020204030204" pitchFamily="34" charset="0"/>
              </a:rPr>
              <a:t>Defrost heater layout</a:t>
            </a:r>
            <a:endParaRPr lang="en-US" altLang="ja-JP" sz="3600" i="1" dirty="0">
              <a:latin typeface="Comic Sans MS"/>
              <a:cs typeface="Comic Sans MS"/>
            </a:endParaRPr>
          </a:p>
        </p:txBody>
      </p:sp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C47F52AE-ED2E-464F-AF9E-87230BDEF03F}"/>
              </a:ext>
            </a:extLst>
          </p:cNvPr>
          <p:cNvCxnSpPr>
            <a:cxnSpLocks/>
          </p:cNvCxnSpPr>
          <p:nvPr/>
        </p:nvCxnSpPr>
        <p:spPr>
          <a:xfrm>
            <a:off x="2898270" y="1697344"/>
            <a:ext cx="2265840" cy="1287002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A38BC73-1566-B844-8674-9D39A603409E}"/>
              </a:ext>
            </a:extLst>
          </p:cNvPr>
          <p:cNvSpPr txBox="1"/>
          <p:nvPr/>
        </p:nvSpPr>
        <p:spPr>
          <a:xfrm>
            <a:off x="358674" y="914257"/>
            <a:ext cx="2634073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A small heater was attached on IM for defrost of mirror surface.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D40DED35-25F4-BC4E-A112-405DC7A3A9BE}"/>
              </a:ext>
            </a:extLst>
          </p:cNvPr>
          <p:cNvSpPr/>
          <p:nvPr/>
        </p:nvSpPr>
        <p:spPr>
          <a:xfrm>
            <a:off x="5164110" y="2867722"/>
            <a:ext cx="89210" cy="20072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41A1A219-7D5D-6741-91C4-081D2D71F04B}"/>
              </a:ext>
            </a:extLst>
          </p:cNvPr>
          <p:cNvSpPr/>
          <p:nvPr/>
        </p:nvSpPr>
        <p:spPr>
          <a:xfrm rot="5236648">
            <a:off x="6191640" y="1818038"/>
            <a:ext cx="180998" cy="27184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719D6FA3-E6ED-3E41-9385-F3A2419F330A}"/>
              </a:ext>
            </a:extLst>
          </p:cNvPr>
          <p:cNvCxnSpPr>
            <a:cxnSpLocks/>
          </p:cNvCxnSpPr>
          <p:nvPr/>
        </p:nvCxnSpPr>
        <p:spPr>
          <a:xfrm flipH="1">
            <a:off x="6422209" y="1377768"/>
            <a:ext cx="729025" cy="525537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D5BF153A-BBD6-0B4F-9B49-921FCA41D14F}"/>
              </a:ext>
            </a:extLst>
          </p:cNvPr>
          <p:cNvSpPr/>
          <p:nvPr/>
        </p:nvSpPr>
        <p:spPr>
          <a:xfrm>
            <a:off x="4825923" y="3068444"/>
            <a:ext cx="89210" cy="20072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3D913B36-D09E-9246-AA4A-5EC2A5699329}"/>
              </a:ext>
            </a:extLst>
          </p:cNvPr>
          <p:cNvCxnSpPr>
            <a:cxnSpLocks/>
            <a:stCxn id="15" idx="3"/>
          </p:cNvCxnSpPr>
          <p:nvPr/>
        </p:nvCxnSpPr>
        <p:spPr>
          <a:xfrm flipV="1">
            <a:off x="3317862" y="3209379"/>
            <a:ext cx="1497745" cy="1374058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7A61B38-2036-8342-BED3-3EC724C92A13}"/>
              </a:ext>
            </a:extLst>
          </p:cNvPr>
          <p:cNvSpPr txBox="1"/>
          <p:nvPr/>
        </p:nvSpPr>
        <p:spPr>
          <a:xfrm>
            <a:off x="7035849" y="630523"/>
            <a:ext cx="2737660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Two </a:t>
            </a:r>
            <a:r>
              <a:rPr lang="en-US" sz="2000" u="sng" dirty="0"/>
              <a:t>calibration heaters</a:t>
            </a:r>
            <a:r>
              <a:rPr lang="en-US" sz="2000" dirty="0"/>
              <a:t> were  equipped with</a:t>
            </a:r>
          </a:p>
          <a:p>
            <a:r>
              <a:rPr lang="en-US" sz="2000" dirty="0"/>
              <a:t>the top of inner radiation shield.</a:t>
            </a:r>
          </a:p>
        </p:txBody>
      </p: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95B23412-3381-E241-A6C6-9CAC65972357}"/>
              </a:ext>
            </a:extLst>
          </p:cNvPr>
          <p:cNvGrpSpPr/>
          <p:nvPr/>
        </p:nvGrpSpPr>
        <p:grpSpPr>
          <a:xfrm>
            <a:off x="5593173" y="4082965"/>
            <a:ext cx="2294786" cy="2630512"/>
            <a:chOff x="5670195" y="3478645"/>
            <a:chExt cx="2294786" cy="2630512"/>
          </a:xfrm>
        </p:grpSpPr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5482DC23-A046-7F48-92BC-DD48E02400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220" t="1" r="23653" b="27838"/>
            <a:stretch/>
          </p:blipFill>
          <p:spPr>
            <a:xfrm rot="5400000">
              <a:off x="5502332" y="3646508"/>
              <a:ext cx="2630512" cy="2294785"/>
            </a:xfrm>
            <a:prstGeom prst="rect">
              <a:avLst/>
            </a:prstGeom>
          </p:spPr>
        </p:pic>
        <p:sp>
          <p:nvSpPr>
            <p:cNvPr id="25" name="ドーナツ 24">
              <a:extLst>
                <a:ext uri="{FF2B5EF4-FFF2-40B4-BE49-F238E27FC236}">
                  <a16:creationId xmlns:a16="http://schemas.microsoft.com/office/drawing/2014/main" id="{0973ADF6-DDA6-394F-86BF-FAD3FEA6DC8D}"/>
                </a:ext>
              </a:extLst>
            </p:cNvPr>
            <p:cNvSpPr/>
            <p:nvPr/>
          </p:nvSpPr>
          <p:spPr>
            <a:xfrm>
              <a:off x="5841845" y="3517711"/>
              <a:ext cx="2123136" cy="2001648"/>
            </a:xfrm>
            <a:prstGeom prst="donut">
              <a:avLst>
                <a:gd name="adj" fmla="val 12635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D03AC66C-780C-8844-B18E-C6CA79951823}"/>
              </a:ext>
            </a:extLst>
          </p:cNvPr>
          <p:cNvCxnSpPr>
            <a:cxnSpLocks/>
            <a:stCxn id="15" idx="3"/>
          </p:cNvCxnSpPr>
          <p:nvPr/>
        </p:nvCxnSpPr>
        <p:spPr>
          <a:xfrm>
            <a:off x="3317862" y="4583437"/>
            <a:ext cx="2446961" cy="614674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BB32B2C-0A20-5F48-92DB-9C9551F105EB}"/>
              </a:ext>
            </a:extLst>
          </p:cNvPr>
          <p:cNvSpPr txBox="1"/>
          <p:nvPr/>
        </p:nvSpPr>
        <p:spPr>
          <a:xfrm>
            <a:off x="902446" y="4075605"/>
            <a:ext cx="2415416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u="sng" dirty="0"/>
              <a:t>A defrost heater</a:t>
            </a:r>
            <a:r>
              <a:rPr lang="en-US" sz="2000" dirty="0"/>
              <a:t> was attached on view port.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5FA7968E-0706-654E-B3AE-DA35997FFC0C}"/>
              </a:ext>
            </a:extLst>
          </p:cNvPr>
          <p:cNvSpPr txBox="1"/>
          <p:nvPr/>
        </p:nvSpPr>
        <p:spPr>
          <a:xfrm>
            <a:off x="144645" y="5356425"/>
            <a:ext cx="5230543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Three kinds of heaters for defrosting were installed in KAGRA cryostat.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4CA5455-102E-7A48-9990-F06053ABA1F0}"/>
              </a:ext>
            </a:extLst>
          </p:cNvPr>
          <p:cNvSpPr txBox="1"/>
          <p:nvPr/>
        </p:nvSpPr>
        <p:spPr>
          <a:xfrm>
            <a:off x="6484001" y="6162746"/>
            <a:ext cx="241541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/>
              <a:t>Image of defrost heater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961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42F4E5DC-F774-4A40-A45C-2343F85A6C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170" y="12823"/>
            <a:ext cx="9262533" cy="6050832"/>
          </a:xfrm>
          <a:prstGeom prst="rect">
            <a:avLst/>
          </a:prstGeom>
        </p:spPr>
      </p:pic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CED668E6-B650-0A40-963D-0D37DAF4A0EA}"/>
              </a:ext>
            </a:extLst>
          </p:cNvPr>
          <p:cNvCxnSpPr>
            <a:cxnSpLocks/>
          </p:cNvCxnSpPr>
          <p:nvPr/>
        </p:nvCxnSpPr>
        <p:spPr>
          <a:xfrm>
            <a:off x="1808073" y="2939354"/>
            <a:ext cx="3350486" cy="0"/>
          </a:xfrm>
          <a:prstGeom prst="line">
            <a:avLst/>
          </a:prstGeom>
          <a:ln w="254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9E07295C-9E7F-5043-B5BC-BB28090406D9}"/>
              </a:ext>
            </a:extLst>
          </p:cNvPr>
          <p:cNvGrpSpPr/>
          <p:nvPr/>
        </p:nvGrpSpPr>
        <p:grpSpPr>
          <a:xfrm>
            <a:off x="228756" y="4868510"/>
            <a:ext cx="1579317" cy="1566700"/>
            <a:chOff x="228756" y="4868510"/>
            <a:chExt cx="1579317" cy="1566700"/>
          </a:xfrm>
        </p:grpSpPr>
        <p:sp>
          <p:nvSpPr>
            <p:cNvPr id="21" name="ストライプ矢印 20">
              <a:extLst>
                <a:ext uri="{FF2B5EF4-FFF2-40B4-BE49-F238E27FC236}">
                  <a16:creationId xmlns:a16="http://schemas.microsoft.com/office/drawing/2014/main" id="{1D3DD93E-A6ED-6141-B950-173708FFEC25}"/>
                </a:ext>
              </a:extLst>
            </p:cNvPr>
            <p:cNvSpPr/>
            <p:nvPr/>
          </p:nvSpPr>
          <p:spPr>
            <a:xfrm rot="18470818">
              <a:off x="342190" y="5511849"/>
              <a:ext cx="1524158" cy="237479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B3D7F5F0-ABAF-0B4A-BBCD-A0718C2DAE73}"/>
                </a:ext>
              </a:extLst>
            </p:cNvPr>
            <p:cNvSpPr txBox="1"/>
            <p:nvPr/>
          </p:nvSpPr>
          <p:spPr>
            <a:xfrm>
              <a:off x="228756" y="5604213"/>
              <a:ext cx="1579317" cy="83099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Defrost heater </a:t>
              </a:r>
            </a:p>
            <a:p>
              <a:r>
                <a:rPr lang="en-US" sz="1600" dirty="0"/>
                <a:t>“ON”</a:t>
              </a:r>
            </a:p>
            <a:p>
              <a:r>
                <a:rPr lang="en-US" sz="1600" dirty="0"/>
                <a:t>Q</a:t>
              </a:r>
              <a:r>
                <a:rPr lang="en-US" sz="1600" baseline="-25000" dirty="0"/>
                <a:t>dh</a:t>
              </a:r>
              <a:r>
                <a:rPr lang="en-US" sz="1600" dirty="0"/>
                <a:t>=</a:t>
              </a:r>
              <a:r>
                <a:rPr lang="en-US" sz="1600" b="1" u="sng" dirty="0">
                  <a:solidFill>
                    <a:srgbClr val="C00000"/>
                  </a:solidFill>
                </a:rPr>
                <a:t>~5 W</a:t>
              </a:r>
            </a:p>
          </p:txBody>
        </p:sp>
      </p:grp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D2652C0-8797-164D-B26D-F4705253091B}"/>
              </a:ext>
            </a:extLst>
          </p:cNvPr>
          <p:cNvSpPr txBox="1"/>
          <p:nvPr/>
        </p:nvSpPr>
        <p:spPr>
          <a:xfrm>
            <a:off x="4155436" y="6234713"/>
            <a:ext cx="5455606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u="sng" dirty="0"/>
              <a:t>Characteristics of heat input response</a:t>
            </a:r>
            <a:endParaRPr lang="en-US" sz="2400" u="sng" dirty="0"/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B4AC1D91-0839-1F4C-A401-D1DE6EEEA547}"/>
              </a:ext>
            </a:extLst>
          </p:cNvPr>
          <p:cNvGrpSpPr/>
          <p:nvPr/>
        </p:nvGrpSpPr>
        <p:grpSpPr>
          <a:xfrm>
            <a:off x="4174801" y="868872"/>
            <a:ext cx="3777511" cy="5078406"/>
            <a:chOff x="4174801" y="868872"/>
            <a:chExt cx="3777511" cy="5078406"/>
          </a:xfrm>
        </p:grpSpPr>
        <p:sp>
          <p:nvSpPr>
            <p:cNvPr id="16" name="ストライプ矢印 15">
              <a:extLst>
                <a:ext uri="{FF2B5EF4-FFF2-40B4-BE49-F238E27FC236}">
                  <a16:creationId xmlns:a16="http://schemas.microsoft.com/office/drawing/2014/main" id="{99025C58-BBAA-D947-A181-4F29E1AE6E5C}"/>
                </a:ext>
              </a:extLst>
            </p:cNvPr>
            <p:cNvSpPr/>
            <p:nvPr/>
          </p:nvSpPr>
          <p:spPr>
            <a:xfrm rot="8778406">
              <a:off x="6025862" y="3969296"/>
              <a:ext cx="826181" cy="246072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8842CAE2-2DBD-CE40-BA4C-A74F704FA15D}"/>
                </a:ext>
              </a:extLst>
            </p:cNvPr>
            <p:cNvCxnSpPr>
              <a:cxnSpLocks/>
            </p:cNvCxnSpPr>
            <p:nvPr/>
          </p:nvCxnSpPr>
          <p:spPr>
            <a:xfrm>
              <a:off x="4174801" y="1279173"/>
              <a:ext cx="276025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F50D347A-5451-E74C-A570-5627D6BEA3AB}"/>
                </a:ext>
              </a:extLst>
            </p:cNvPr>
            <p:cNvSpPr txBox="1"/>
            <p:nvPr/>
          </p:nvSpPr>
          <p:spPr>
            <a:xfrm>
              <a:off x="6385002" y="3270611"/>
              <a:ext cx="1528070" cy="58477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IM heater “ON”, Q</a:t>
              </a:r>
              <a:r>
                <a:rPr lang="en-US" sz="1600" baseline="-25000" dirty="0"/>
                <a:t>IM</a:t>
              </a:r>
              <a:r>
                <a:rPr lang="en-US" sz="1600" dirty="0"/>
                <a:t>=</a:t>
              </a:r>
              <a:r>
                <a:rPr lang="en-US" sz="1600" b="1" u="sng" dirty="0">
                  <a:solidFill>
                    <a:srgbClr val="C00000"/>
                  </a:solidFill>
                </a:rPr>
                <a:t>2.5 W</a:t>
              </a:r>
            </a:p>
          </p:txBody>
        </p:sp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59053D26-835F-3440-B4E0-0D99D5D4E56B}"/>
                </a:ext>
              </a:extLst>
            </p:cNvPr>
            <p:cNvCxnSpPr>
              <a:cxnSpLocks/>
            </p:cNvCxnSpPr>
            <p:nvPr/>
          </p:nvCxnSpPr>
          <p:spPr>
            <a:xfrm>
              <a:off x="7913072" y="3083023"/>
              <a:ext cx="0" cy="2864255"/>
            </a:xfrm>
            <a:prstGeom prst="line">
              <a:avLst/>
            </a:prstGeom>
            <a:ln w="2540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左右矢印 23">
              <a:extLst>
                <a:ext uri="{FF2B5EF4-FFF2-40B4-BE49-F238E27FC236}">
                  <a16:creationId xmlns:a16="http://schemas.microsoft.com/office/drawing/2014/main" id="{E486B8D8-EAB6-A74A-BD19-AA1232D2B9A7}"/>
                </a:ext>
              </a:extLst>
            </p:cNvPr>
            <p:cNvSpPr/>
            <p:nvPr/>
          </p:nvSpPr>
          <p:spPr>
            <a:xfrm>
              <a:off x="6103529" y="4770421"/>
              <a:ext cx="1848783" cy="256699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38AD02E6-52C2-6149-B6BA-151D31327E31}"/>
                </a:ext>
              </a:extLst>
            </p:cNvPr>
            <p:cNvSpPr txBox="1"/>
            <p:nvPr/>
          </p:nvSpPr>
          <p:spPr>
            <a:xfrm>
              <a:off x="6483713" y="4770421"/>
              <a:ext cx="1177267" cy="3693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~two days</a:t>
              </a:r>
            </a:p>
          </p:txBody>
        </p: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C921505D-FB8E-3F48-BE1A-26ED095210E5}"/>
                </a:ext>
              </a:extLst>
            </p:cNvPr>
            <p:cNvSpPr txBox="1"/>
            <p:nvPr/>
          </p:nvSpPr>
          <p:spPr>
            <a:xfrm>
              <a:off x="4930579" y="868872"/>
              <a:ext cx="1112129" cy="33855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T</a:t>
              </a:r>
              <a:r>
                <a:rPr lang="en-US" sz="1600" baseline="-25000" dirty="0"/>
                <a:t>TM</a:t>
              </a:r>
              <a:r>
                <a:rPr lang="en-US" sz="1600" dirty="0"/>
                <a:t>=~75 K</a:t>
              </a:r>
              <a:endParaRPr lang="en-US" altLang="ja-JP" sz="1600" dirty="0"/>
            </a:p>
          </p:txBody>
        </p:sp>
      </p:grp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F514E417-8D07-8040-9831-02E66DB140FF}"/>
              </a:ext>
            </a:extLst>
          </p:cNvPr>
          <p:cNvGrpSpPr/>
          <p:nvPr/>
        </p:nvGrpSpPr>
        <p:grpSpPr>
          <a:xfrm>
            <a:off x="2010021" y="1709300"/>
            <a:ext cx="4049733" cy="4506063"/>
            <a:chOff x="2010021" y="1709300"/>
            <a:chExt cx="4049733" cy="4506063"/>
          </a:xfrm>
        </p:grpSpPr>
        <p:sp>
          <p:nvSpPr>
            <p:cNvPr id="9" name="ストライプ矢印 8">
              <a:extLst>
                <a:ext uri="{FF2B5EF4-FFF2-40B4-BE49-F238E27FC236}">
                  <a16:creationId xmlns:a16="http://schemas.microsoft.com/office/drawing/2014/main" id="{D9D9113E-FAB5-A34C-87F4-CCB78FB4BFF6}"/>
                </a:ext>
              </a:extLst>
            </p:cNvPr>
            <p:cNvSpPr/>
            <p:nvPr/>
          </p:nvSpPr>
          <p:spPr>
            <a:xfrm rot="5400000">
              <a:off x="4682300" y="2451036"/>
              <a:ext cx="759275" cy="193242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D1D7923A-EF8B-9A4E-86D8-E2FADE6DBA48}"/>
                </a:ext>
              </a:extLst>
            </p:cNvPr>
            <p:cNvGrpSpPr/>
            <p:nvPr/>
          </p:nvGrpSpPr>
          <p:grpSpPr>
            <a:xfrm>
              <a:off x="2010021" y="1709300"/>
              <a:ext cx="4049733" cy="4506063"/>
              <a:chOff x="2010021" y="1709300"/>
              <a:chExt cx="4049733" cy="4506063"/>
            </a:xfrm>
          </p:grpSpPr>
          <p:sp>
            <p:nvSpPr>
              <p:cNvPr id="7" name="ストライプ矢印 6">
                <a:extLst>
                  <a:ext uri="{FF2B5EF4-FFF2-40B4-BE49-F238E27FC236}">
                    <a16:creationId xmlns:a16="http://schemas.microsoft.com/office/drawing/2014/main" id="{94984E14-B10A-4B43-AD12-CF4CC9443CEC}"/>
                  </a:ext>
                </a:extLst>
              </p:cNvPr>
              <p:cNvSpPr/>
              <p:nvPr/>
            </p:nvSpPr>
            <p:spPr>
              <a:xfrm rot="18470818">
                <a:off x="2949462" y="5088315"/>
                <a:ext cx="1524158" cy="237479"/>
              </a:xfrm>
              <a:prstGeom prst="striped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A7E292D6-D5F3-3C4E-995D-2434619A1309}"/>
                  </a:ext>
                </a:extLst>
              </p:cNvPr>
              <p:cNvSpPr txBox="1"/>
              <p:nvPr/>
            </p:nvSpPr>
            <p:spPr>
              <a:xfrm>
                <a:off x="2010021" y="5630588"/>
                <a:ext cx="1943466" cy="58477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Inner top cal heater “ON”,</a:t>
                </a:r>
                <a:r>
                  <a:rPr lang="en-US" altLang="ja-JP" sz="1600" dirty="0"/>
                  <a:t> Q</a:t>
                </a:r>
                <a:r>
                  <a:rPr lang="en-US" altLang="ja-JP" sz="1600" baseline="-25000" dirty="0"/>
                  <a:t>Th</a:t>
                </a:r>
                <a:r>
                  <a:rPr lang="en-US" altLang="ja-JP" sz="1600" b="1" u="sng" dirty="0">
                    <a:solidFill>
                      <a:srgbClr val="C00000"/>
                    </a:solidFill>
                  </a:rPr>
                  <a:t>=~31 W</a:t>
                </a:r>
              </a:p>
            </p:txBody>
          </p:sp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FC165049-7DFB-F14B-8FE0-4477006115B1}"/>
                  </a:ext>
                </a:extLst>
              </p:cNvPr>
              <p:cNvSpPr txBox="1"/>
              <p:nvPr/>
            </p:nvSpPr>
            <p:spPr>
              <a:xfrm>
                <a:off x="3362632" y="2001397"/>
                <a:ext cx="2536723" cy="33855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Inner Top cal heater “OFF”</a:t>
                </a:r>
              </a:p>
            </p:txBody>
          </p:sp>
          <p:cxnSp>
            <p:nvCxnSpPr>
              <p:cNvPr id="17" name="直線コネクタ 16">
                <a:extLst>
                  <a:ext uri="{FF2B5EF4-FFF2-40B4-BE49-F238E27FC236}">
                    <a16:creationId xmlns:a16="http://schemas.microsoft.com/office/drawing/2014/main" id="{B76B455D-F688-6146-B762-AAD93444FC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06242" y="2339951"/>
                <a:ext cx="0" cy="2864255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線コネクタ 18">
                <a:extLst>
                  <a:ext uri="{FF2B5EF4-FFF2-40B4-BE49-F238E27FC236}">
                    <a16:creationId xmlns:a16="http://schemas.microsoft.com/office/drawing/2014/main" id="{0E3BE482-82AF-3241-841A-967DBEFE79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59754" y="2423258"/>
                <a:ext cx="0" cy="2864255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左右矢印 19">
                <a:extLst>
                  <a:ext uri="{FF2B5EF4-FFF2-40B4-BE49-F238E27FC236}">
                    <a16:creationId xmlns:a16="http://schemas.microsoft.com/office/drawing/2014/main" id="{C66867E4-20C0-8741-9BEF-8B2601D9C8C7}"/>
                  </a:ext>
                </a:extLst>
              </p:cNvPr>
              <p:cNvSpPr/>
              <p:nvPr/>
            </p:nvSpPr>
            <p:spPr>
              <a:xfrm>
                <a:off x="4245484" y="4738647"/>
                <a:ext cx="1797223" cy="288473"/>
              </a:xfrm>
              <a:prstGeom prst="left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19486896-6EA1-D145-8BC9-F6D7574210F0}"/>
                  </a:ext>
                </a:extLst>
              </p:cNvPr>
              <p:cNvSpPr txBox="1"/>
              <p:nvPr/>
            </p:nvSpPr>
            <p:spPr>
              <a:xfrm>
                <a:off x="4566580" y="4688566"/>
                <a:ext cx="1029834" cy="33855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~two days</a:t>
                </a:r>
              </a:p>
            </p:txBody>
          </p:sp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F95D12EE-A582-F541-8400-0176073B2B12}"/>
                  </a:ext>
                </a:extLst>
              </p:cNvPr>
              <p:cNvSpPr txBox="1"/>
              <p:nvPr/>
            </p:nvSpPr>
            <p:spPr>
              <a:xfrm>
                <a:off x="4320489" y="1709300"/>
                <a:ext cx="1647212" cy="33855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T</a:t>
                </a:r>
                <a:r>
                  <a:rPr lang="en-US" sz="1600" baseline="-25000" dirty="0"/>
                  <a:t>inner shield</a:t>
                </a:r>
                <a:r>
                  <a:rPr lang="en-US" sz="1600" dirty="0"/>
                  <a:t>=~45 K</a:t>
                </a:r>
                <a:endParaRPr lang="en-US" altLang="ja-JP" sz="1600" dirty="0"/>
              </a:p>
            </p:txBody>
          </p:sp>
        </p:grpSp>
      </p:grp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127FD8CC-90C5-154B-B9E4-E2246E71A5ED}"/>
              </a:ext>
            </a:extLst>
          </p:cNvPr>
          <p:cNvSpPr/>
          <p:nvPr/>
        </p:nvSpPr>
        <p:spPr>
          <a:xfrm>
            <a:off x="4492248" y="3340944"/>
            <a:ext cx="89210" cy="20072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98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FE82E6FB-07B8-704C-9990-C418ACE3841E}"/>
              </a:ext>
            </a:extLst>
          </p:cNvPr>
          <p:cNvGrpSpPr/>
          <p:nvPr/>
        </p:nvGrpSpPr>
        <p:grpSpPr>
          <a:xfrm>
            <a:off x="67788" y="354204"/>
            <a:ext cx="9911308" cy="6149591"/>
            <a:chOff x="-148855" y="650889"/>
            <a:chExt cx="9911308" cy="6149591"/>
          </a:xfrm>
        </p:grpSpPr>
        <p:grpSp>
          <p:nvGrpSpPr>
            <p:cNvPr id="2" name="グループ化 1">
              <a:extLst>
                <a:ext uri="{FF2B5EF4-FFF2-40B4-BE49-F238E27FC236}">
                  <a16:creationId xmlns:a16="http://schemas.microsoft.com/office/drawing/2014/main" id="{9C36BC3F-FD2A-C243-9FA7-C1879BD5B5FB}"/>
                </a:ext>
              </a:extLst>
            </p:cNvPr>
            <p:cNvGrpSpPr/>
            <p:nvPr/>
          </p:nvGrpSpPr>
          <p:grpSpPr>
            <a:xfrm>
              <a:off x="-148855" y="650889"/>
              <a:ext cx="9911308" cy="4979761"/>
              <a:chOff x="-190647" y="1406034"/>
              <a:chExt cx="9911308" cy="4979761"/>
            </a:xfrm>
          </p:grpSpPr>
          <p:pic>
            <p:nvPicPr>
              <p:cNvPr id="10" name="図 9">
                <a:extLst>
                  <a:ext uri="{FF2B5EF4-FFF2-40B4-BE49-F238E27FC236}">
                    <a16:creationId xmlns:a16="http://schemas.microsoft.com/office/drawing/2014/main" id="{2D2D0A7E-9B9B-A348-B468-8C4A6BBABD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-190647" y="1406034"/>
                <a:ext cx="9911308" cy="4979761"/>
              </a:xfrm>
              <a:prstGeom prst="rect">
                <a:avLst/>
              </a:prstGeom>
            </p:spPr>
          </p:pic>
          <p:sp>
            <p:nvSpPr>
              <p:cNvPr id="24" name="円/楕円 23">
                <a:extLst>
                  <a:ext uri="{FF2B5EF4-FFF2-40B4-BE49-F238E27FC236}">
                    <a16:creationId xmlns:a16="http://schemas.microsoft.com/office/drawing/2014/main" id="{A2666D01-0F13-AF42-B818-860A65D1441F}"/>
                  </a:ext>
                </a:extLst>
              </p:cNvPr>
              <p:cNvSpPr/>
              <p:nvPr/>
            </p:nvSpPr>
            <p:spPr>
              <a:xfrm>
                <a:off x="2800860" y="2550942"/>
                <a:ext cx="2084449" cy="3336817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  <a:alpha val="52000"/>
                </a:schemeClr>
              </a:solidFill>
              <a:ln w="34925">
                <a:solidFill>
                  <a:srgbClr val="00206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円/楕円 24">
                <a:extLst>
                  <a:ext uri="{FF2B5EF4-FFF2-40B4-BE49-F238E27FC236}">
                    <a16:creationId xmlns:a16="http://schemas.microsoft.com/office/drawing/2014/main" id="{2EE5EBB6-B984-F740-B060-4271999BC4BC}"/>
                  </a:ext>
                </a:extLst>
              </p:cNvPr>
              <p:cNvSpPr/>
              <p:nvPr/>
            </p:nvSpPr>
            <p:spPr>
              <a:xfrm>
                <a:off x="5168921" y="2628079"/>
                <a:ext cx="1948497" cy="3063273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  <a:alpha val="52000"/>
                </a:schemeClr>
              </a:solidFill>
              <a:ln w="34925">
                <a:solidFill>
                  <a:srgbClr val="00206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F1E78370-6633-F144-8572-C36B9D6C4B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26169" y="3970591"/>
              <a:ext cx="1436651" cy="1915535"/>
            </a:xfrm>
            <a:prstGeom prst="rect">
              <a:avLst/>
            </a:prstGeom>
          </p:spPr>
        </p:pic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14245765-8C67-044A-9E13-B05711A728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69849" y="5353441"/>
              <a:ext cx="1929385" cy="1447039"/>
            </a:xfrm>
            <a:prstGeom prst="rect">
              <a:avLst/>
            </a:prstGeom>
          </p:spPr>
        </p:pic>
        <p:sp>
          <p:nvSpPr>
            <p:cNvPr id="35" name="円/楕円 34">
              <a:extLst>
                <a:ext uri="{FF2B5EF4-FFF2-40B4-BE49-F238E27FC236}">
                  <a16:creationId xmlns:a16="http://schemas.microsoft.com/office/drawing/2014/main" id="{9CBCA9B2-3E56-374E-9CD1-E4BC0CD26D88}"/>
                </a:ext>
              </a:extLst>
            </p:cNvPr>
            <p:cNvSpPr/>
            <p:nvPr/>
          </p:nvSpPr>
          <p:spPr>
            <a:xfrm>
              <a:off x="7823537" y="4365009"/>
              <a:ext cx="679113" cy="1521117"/>
            </a:xfrm>
            <a:prstGeom prst="ellipse">
              <a:avLst/>
            </a:prstGeom>
            <a:solidFill>
              <a:schemeClr val="accent4">
                <a:lumMod val="40000"/>
                <a:lumOff val="60000"/>
                <a:alpha val="35000"/>
              </a:schemeClr>
            </a:solidFill>
            <a:ln w="34925">
              <a:solidFill>
                <a:srgbClr val="00206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19D92D17-6E9E-B946-8C13-D5FB5BD4F414}"/>
              </a:ext>
            </a:extLst>
          </p:cNvPr>
          <p:cNvSpPr txBox="1"/>
          <p:nvPr/>
        </p:nvSpPr>
        <p:spPr>
          <a:xfrm>
            <a:off x="4898633" y="6336494"/>
            <a:ext cx="4939579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400" u="sng" dirty="0"/>
              <a:t>Temperature dependence of Q-mass</a:t>
            </a:r>
            <a:endParaRPr lang="en-US" sz="2400" u="sng" dirty="0"/>
          </a:p>
        </p:txBody>
      </p:sp>
    </p:spTree>
    <p:extLst>
      <p:ext uri="{BB962C8B-B14F-4D97-AF65-F5344CB8AC3E}">
        <p14:creationId xmlns:p14="http://schemas.microsoft.com/office/powerpoint/2010/main" val="822618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94FD09BA-7AF4-9047-99A7-78B0C49A7B73}"/>
              </a:ext>
            </a:extLst>
          </p:cNvPr>
          <p:cNvGrpSpPr/>
          <p:nvPr/>
        </p:nvGrpSpPr>
        <p:grpSpPr>
          <a:xfrm>
            <a:off x="232180" y="30384"/>
            <a:ext cx="8673541" cy="6760865"/>
            <a:chOff x="83302" y="-10019"/>
            <a:chExt cx="5106661" cy="4462357"/>
          </a:xfrm>
        </p:grpSpPr>
        <p:cxnSp>
          <p:nvCxnSpPr>
            <p:cNvPr id="12" name="直線コネクタ 11">
              <a:extLst>
                <a:ext uri="{FF2B5EF4-FFF2-40B4-BE49-F238E27FC236}">
                  <a16:creationId xmlns:a16="http://schemas.microsoft.com/office/drawing/2014/main" id="{C427C008-A9C9-AA4E-9191-C997ECD8ADC8}"/>
                </a:ext>
              </a:extLst>
            </p:cNvPr>
            <p:cNvCxnSpPr>
              <a:cxnSpLocks/>
            </p:cNvCxnSpPr>
            <p:nvPr/>
          </p:nvCxnSpPr>
          <p:spPr>
            <a:xfrm>
              <a:off x="996543" y="964645"/>
              <a:ext cx="2297690" cy="0"/>
            </a:xfrm>
            <a:prstGeom prst="line">
              <a:avLst/>
            </a:prstGeom>
            <a:ln w="15875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>
              <a:extLst>
                <a:ext uri="{FF2B5EF4-FFF2-40B4-BE49-F238E27FC236}">
                  <a16:creationId xmlns:a16="http://schemas.microsoft.com/office/drawing/2014/main" id="{CF3D612D-32DD-964D-BD83-BFAE1A660226}"/>
                </a:ext>
              </a:extLst>
            </p:cNvPr>
            <p:cNvCxnSpPr>
              <a:cxnSpLocks/>
            </p:cNvCxnSpPr>
            <p:nvPr/>
          </p:nvCxnSpPr>
          <p:spPr>
            <a:xfrm>
              <a:off x="1029608" y="2067624"/>
              <a:ext cx="2264625" cy="0"/>
            </a:xfrm>
            <a:prstGeom prst="line">
              <a:avLst/>
            </a:prstGeom>
            <a:ln w="15875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コネクタ 29">
              <a:extLst>
                <a:ext uri="{FF2B5EF4-FFF2-40B4-BE49-F238E27FC236}">
                  <a16:creationId xmlns:a16="http://schemas.microsoft.com/office/drawing/2014/main" id="{0A598D43-74D4-5249-B79B-BC6C6DE65DAB}"/>
                </a:ext>
              </a:extLst>
            </p:cNvPr>
            <p:cNvCxnSpPr>
              <a:cxnSpLocks/>
            </p:cNvCxnSpPr>
            <p:nvPr/>
          </p:nvCxnSpPr>
          <p:spPr>
            <a:xfrm>
              <a:off x="1143936" y="2242108"/>
              <a:ext cx="3560321" cy="0"/>
            </a:xfrm>
            <a:prstGeom prst="line">
              <a:avLst/>
            </a:prstGeom>
            <a:ln w="15875">
              <a:solidFill>
                <a:schemeClr val="tx1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11BFB865-BB3D-3C4A-BF59-2C53A57CD7AC}"/>
                </a:ext>
              </a:extLst>
            </p:cNvPr>
            <p:cNvGrpSpPr/>
            <p:nvPr/>
          </p:nvGrpSpPr>
          <p:grpSpPr>
            <a:xfrm>
              <a:off x="83302" y="-10019"/>
              <a:ext cx="5106661" cy="4462357"/>
              <a:chOff x="83302" y="-10019"/>
              <a:chExt cx="5106661" cy="4462357"/>
            </a:xfrm>
          </p:grpSpPr>
          <p:pic>
            <p:nvPicPr>
              <p:cNvPr id="32" name="図 31">
                <a:extLst>
                  <a:ext uri="{FF2B5EF4-FFF2-40B4-BE49-F238E27FC236}">
                    <a16:creationId xmlns:a16="http://schemas.microsoft.com/office/drawing/2014/main" id="{7DBFA35C-C73C-5940-A5CA-BFD5ECE03F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51610" y="-10019"/>
                <a:ext cx="4538353" cy="4462357"/>
              </a:xfrm>
              <a:prstGeom prst="rect">
                <a:avLst/>
              </a:prstGeom>
            </p:spPr>
          </p:pic>
          <p:sp>
            <p:nvSpPr>
              <p:cNvPr id="18" name="上下矢印 17">
                <a:extLst>
                  <a:ext uri="{FF2B5EF4-FFF2-40B4-BE49-F238E27FC236}">
                    <a16:creationId xmlns:a16="http://schemas.microsoft.com/office/drawing/2014/main" id="{C03DD8D3-66A2-9348-B7B0-4842EAB8E643}"/>
                  </a:ext>
                </a:extLst>
              </p:cNvPr>
              <p:cNvSpPr/>
              <p:nvPr/>
            </p:nvSpPr>
            <p:spPr>
              <a:xfrm>
                <a:off x="2434542" y="950026"/>
                <a:ext cx="296884" cy="1116280"/>
              </a:xfrm>
              <a:prstGeom prst="up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円/楕円 20">
                <a:extLst>
                  <a:ext uri="{FF2B5EF4-FFF2-40B4-BE49-F238E27FC236}">
                    <a16:creationId xmlns:a16="http://schemas.microsoft.com/office/drawing/2014/main" id="{B75D25EC-1351-6744-9760-7ABD015B4E4A}"/>
                  </a:ext>
                </a:extLst>
              </p:cNvPr>
              <p:cNvSpPr/>
              <p:nvPr/>
            </p:nvSpPr>
            <p:spPr>
              <a:xfrm>
                <a:off x="1758516" y="835889"/>
                <a:ext cx="758732" cy="200297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  <a:alpha val="52000"/>
                </a:schemeClr>
              </a:solidFill>
              <a:ln w="34925">
                <a:solidFill>
                  <a:srgbClr val="00206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5B14B8F7-9B42-9C4A-A515-42CEDC0A5862}"/>
                  </a:ext>
                </a:extLst>
              </p:cNvPr>
              <p:cNvSpPr txBox="1"/>
              <p:nvPr/>
            </p:nvSpPr>
            <p:spPr>
              <a:xfrm>
                <a:off x="83302" y="962662"/>
                <a:ext cx="761705" cy="523220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H</a:t>
                </a:r>
                <a:r>
                  <a:rPr lang="en-US" sz="2800" baseline="-25000" dirty="0"/>
                  <a:t>2</a:t>
                </a:r>
                <a:r>
                  <a:rPr lang="en-US" sz="2800" dirty="0"/>
                  <a:t>O</a:t>
                </a:r>
              </a:p>
            </p:txBody>
          </p:sp>
          <p:sp>
            <p:nvSpPr>
              <p:cNvPr id="28" name="円/楕円 27">
                <a:extLst>
                  <a:ext uri="{FF2B5EF4-FFF2-40B4-BE49-F238E27FC236}">
                    <a16:creationId xmlns:a16="http://schemas.microsoft.com/office/drawing/2014/main" id="{8575543A-4C98-134F-B58B-8702125A9D25}"/>
                  </a:ext>
                </a:extLst>
              </p:cNvPr>
              <p:cNvSpPr/>
              <p:nvPr/>
            </p:nvSpPr>
            <p:spPr>
              <a:xfrm>
                <a:off x="4284917" y="1485882"/>
                <a:ext cx="679113" cy="1009414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  <a:alpha val="52000"/>
                </a:schemeClr>
              </a:solidFill>
              <a:ln w="34925">
                <a:solidFill>
                  <a:srgbClr val="00206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9" name="直線コネクタ 28">
                <a:extLst>
                  <a:ext uri="{FF2B5EF4-FFF2-40B4-BE49-F238E27FC236}">
                    <a16:creationId xmlns:a16="http://schemas.microsoft.com/office/drawing/2014/main" id="{079B8157-E04C-5444-A17C-635B2F838D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04686" y="1485882"/>
                <a:ext cx="3560321" cy="0"/>
              </a:xfrm>
              <a:prstGeom prst="line">
                <a:avLst/>
              </a:prstGeom>
              <a:ln w="15875">
                <a:solidFill>
                  <a:schemeClr val="tx1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上下矢印 32">
                <a:extLst>
                  <a:ext uri="{FF2B5EF4-FFF2-40B4-BE49-F238E27FC236}">
                    <a16:creationId xmlns:a16="http://schemas.microsoft.com/office/drawing/2014/main" id="{A5CBC9CA-81A4-D344-9CE6-84BDC5C07A36}"/>
                  </a:ext>
                </a:extLst>
              </p:cNvPr>
              <p:cNvSpPr/>
              <p:nvPr/>
            </p:nvSpPr>
            <p:spPr>
              <a:xfrm>
                <a:off x="3880257" y="1485881"/>
                <a:ext cx="352125" cy="735279"/>
              </a:xfrm>
              <a:prstGeom prst="up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4" name="テキスト ボックス 33">
              <a:extLst>
                <a:ext uri="{FF2B5EF4-FFF2-40B4-BE49-F238E27FC236}">
                  <a16:creationId xmlns:a16="http://schemas.microsoft.com/office/drawing/2014/main" id="{D9FAB975-EF31-0942-A829-1D7E79CA797E}"/>
                </a:ext>
              </a:extLst>
            </p:cNvPr>
            <p:cNvSpPr txBox="1"/>
            <p:nvPr/>
          </p:nvSpPr>
          <p:spPr>
            <a:xfrm>
              <a:off x="4502147" y="882814"/>
              <a:ext cx="609305" cy="523220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N</a:t>
              </a:r>
              <a:r>
                <a:rPr lang="en-US" sz="2800" baseline="-25000" dirty="0"/>
                <a:t>2</a:t>
              </a:r>
              <a:endParaRPr lang="en-US" sz="2800" dirty="0"/>
            </a:p>
          </p:txBody>
        </p:sp>
      </p:grp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19D92D17-6E9E-B946-8C13-D5FB5BD4F414}"/>
              </a:ext>
            </a:extLst>
          </p:cNvPr>
          <p:cNvSpPr txBox="1"/>
          <p:nvPr/>
        </p:nvSpPr>
        <p:spPr>
          <a:xfrm>
            <a:off x="112000" y="6290552"/>
            <a:ext cx="4939579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400" u="sng" dirty="0"/>
              <a:t>Temperature dependence of Q-mass</a:t>
            </a:r>
            <a:endParaRPr lang="en-US" sz="2400" u="sng" dirty="0"/>
          </a:p>
        </p:txBody>
      </p:sp>
    </p:spTree>
    <p:extLst>
      <p:ext uri="{BB962C8B-B14F-4D97-AF65-F5344CB8AC3E}">
        <p14:creationId xmlns:p14="http://schemas.microsoft.com/office/powerpoint/2010/main" val="2454177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684D68-62A1-8143-8793-1DA166B5F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5486" y="438602"/>
            <a:ext cx="3455026" cy="784323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715587220">
                  <a:custGeom>
                    <a:avLst/>
                    <a:gdLst>
                      <a:gd name="connsiteX0" fmla="*/ 0 w 3455026"/>
                      <a:gd name="connsiteY0" fmla="*/ 0 h 784323"/>
                      <a:gd name="connsiteX1" fmla="*/ 541287 w 3455026"/>
                      <a:gd name="connsiteY1" fmla="*/ 0 h 784323"/>
                      <a:gd name="connsiteX2" fmla="*/ 1048025 w 3455026"/>
                      <a:gd name="connsiteY2" fmla="*/ 0 h 784323"/>
                      <a:gd name="connsiteX3" fmla="*/ 1554762 w 3455026"/>
                      <a:gd name="connsiteY3" fmla="*/ 0 h 784323"/>
                      <a:gd name="connsiteX4" fmla="*/ 2199700 w 3455026"/>
                      <a:gd name="connsiteY4" fmla="*/ 0 h 784323"/>
                      <a:gd name="connsiteX5" fmla="*/ 2740987 w 3455026"/>
                      <a:gd name="connsiteY5" fmla="*/ 0 h 784323"/>
                      <a:gd name="connsiteX6" fmla="*/ 3455026 w 3455026"/>
                      <a:gd name="connsiteY6" fmla="*/ 0 h 784323"/>
                      <a:gd name="connsiteX7" fmla="*/ 3455026 w 3455026"/>
                      <a:gd name="connsiteY7" fmla="*/ 376475 h 784323"/>
                      <a:gd name="connsiteX8" fmla="*/ 3455026 w 3455026"/>
                      <a:gd name="connsiteY8" fmla="*/ 784323 h 784323"/>
                      <a:gd name="connsiteX9" fmla="*/ 2982839 w 3455026"/>
                      <a:gd name="connsiteY9" fmla="*/ 784323 h 784323"/>
                      <a:gd name="connsiteX10" fmla="*/ 2337901 w 3455026"/>
                      <a:gd name="connsiteY10" fmla="*/ 784323 h 784323"/>
                      <a:gd name="connsiteX11" fmla="*/ 1831164 w 3455026"/>
                      <a:gd name="connsiteY11" fmla="*/ 784323 h 784323"/>
                      <a:gd name="connsiteX12" fmla="*/ 1358977 w 3455026"/>
                      <a:gd name="connsiteY12" fmla="*/ 784323 h 784323"/>
                      <a:gd name="connsiteX13" fmla="*/ 817689 w 3455026"/>
                      <a:gd name="connsiteY13" fmla="*/ 784323 h 784323"/>
                      <a:gd name="connsiteX14" fmla="*/ 0 w 3455026"/>
                      <a:gd name="connsiteY14" fmla="*/ 784323 h 784323"/>
                      <a:gd name="connsiteX15" fmla="*/ 0 w 3455026"/>
                      <a:gd name="connsiteY15" fmla="*/ 384318 h 784323"/>
                      <a:gd name="connsiteX16" fmla="*/ 0 w 3455026"/>
                      <a:gd name="connsiteY16" fmla="*/ 0 h 7843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3455026" h="784323" fill="none" extrusionOk="0">
                        <a:moveTo>
                          <a:pt x="0" y="0"/>
                        </a:moveTo>
                        <a:cubicBezTo>
                          <a:pt x="268728" y="-46555"/>
                          <a:pt x="381316" y="22435"/>
                          <a:pt x="541287" y="0"/>
                        </a:cubicBezTo>
                        <a:cubicBezTo>
                          <a:pt x="701258" y="-22435"/>
                          <a:pt x="892409" y="51766"/>
                          <a:pt x="1048025" y="0"/>
                        </a:cubicBezTo>
                        <a:cubicBezTo>
                          <a:pt x="1203641" y="-51766"/>
                          <a:pt x="1323057" y="13222"/>
                          <a:pt x="1554762" y="0"/>
                        </a:cubicBezTo>
                        <a:cubicBezTo>
                          <a:pt x="1786467" y="-13222"/>
                          <a:pt x="1982003" y="1731"/>
                          <a:pt x="2199700" y="0"/>
                        </a:cubicBezTo>
                        <a:cubicBezTo>
                          <a:pt x="2417397" y="-1731"/>
                          <a:pt x="2514270" y="25549"/>
                          <a:pt x="2740987" y="0"/>
                        </a:cubicBezTo>
                        <a:cubicBezTo>
                          <a:pt x="2967704" y="-25549"/>
                          <a:pt x="3294529" y="6238"/>
                          <a:pt x="3455026" y="0"/>
                        </a:cubicBezTo>
                        <a:cubicBezTo>
                          <a:pt x="3455980" y="133720"/>
                          <a:pt x="3434553" y="239506"/>
                          <a:pt x="3455026" y="376475"/>
                        </a:cubicBezTo>
                        <a:cubicBezTo>
                          <a:pt x="3475499" y="513445"/>
                          <a:pt x="3454901" y="615306"/>
                          <a:pt x="3455026" y="784323"/>
                        </a:cubicBezTo>
                        <a:cubicBezTo>
                          <a:pt x="3279179" y="818585"/>
                          <a:pt x="3216381" y="772519"/>
                          <a:pt x="2982839" y="784323"/>
                        </a:cubicBezTo>
                        <a:cubicBezTo>
                          <a:pt x="2749297" y="796127"/>
                          <a:pt x="2583989" y="721132"/>
                          <a:pt x="2337901" y="784323"/>
                        </a:cubicBezTo>
                        <a:cubicBezTo>
                          <a:pt x="2091813" y="847514"/>
                          <a:pt x="2068099" y="766014"/>
                          <a:pt x="1831164" y="784323"/>
                        </a:cubicBezTo>
                        <a:cubicBezTo>
                          <a:pt x="1594229" y="802632"/>
                          <a:pt x="1583899" y="734339"/>
                          <a:pt x="1358977" y="784323"/>
                        </a:cubicBezTo>
                        <a:cubicBezTo>
                          <a:pt x="1134055" y="834307"/>
                          <a:pt x="986131" y="748407"/>
                          <a:pt x="817689" y="784323"/>
                        </a:cubicBezTo>
                        <a:cubicBezTo>
                          <a:pt x="649247" y="820239"/>
                          <a:pt x="336791" y="694366"/>
                          <a:pt x="0" y="784323"/>
                        </a:cubicBezTo>
                        <a:cubicBezTo>
                          <a:pt x="-14070" y="634476"/>
                          <a:pt x="44711" y="476942"/>
                          <a:pt x="0" y="384318"/>
                        </a:cubicBezTo>
                        <a:cubicBezTo>
                          <a:pt x="-44711" y="291695"/>
                          <a:pt x="6943" y="175792"/>
                          <a:pt x="0" y="0"/>
                        </a:cubicBezTo>
                        <a:close/>
                      </a:path>
                      <a:path w="3455026" h="784323" stroke="0" extrusionOk="0">
                        <a:moveTo>
                          <a:pt x="0" y="0"/>
                        </a:moveTo>
                        <a:cubicBezTo>
                          <a:pt x="124054" y="-803"/>
                          <a:pt x="383540" y="48046"/>
                          <a:pt x="541287" y="0"/>
                        </a:cubicBezTo>
                        <a:cubicBezTo>
                          <a:pt x="699034" y="-48046"/>
                          <a:pt x="947874" y="2201"/>
                          <a:pt x="1082575" y="0"/>
                        </a:cubicBezTo>
                        <a:cubicBezTo>
                          <a:pt x="1217276" y="-2201"/>
                          <a:pt x="1480588" y="14200"/>
                          <a:pt x="1623862" y="0"/>
                        </a:cubicBezTo>
                        <a:cubicBezTo>
                          <a:pt x="1767136" y="-14200"/>
                          <a:pt x="1932033" y="4346"/>
                          <a:pt x="2130599" y="0"/>
                        </a:cubicBezTo>
                        <a:cubicBezTo>
                          <a:pt x="2329165" y="-4346"/>
                          <a:pt x="2586339" y="4460"/>
                          <a:pt x="2706437" y="0"/>
                        </a:cubicBezTo>
                        <a:cubicBezTo>
                          <a:pt x="2826535" y="-4460"/>
                          <a:pt x="3286307" y="55252"/>
                          <a:pt x="3455026" y="0"/>
                        </a:cubicBezTo>
                        <a:cubicBezTo>
                          <a:pt x="3492951" y="94203"/>
                          <a:pt x="3423473" y="284678"/>
                          <a:pt x="3455026" y="368632"/>
                        </a:cubicBezTo>
                        <a:cubicBezTo>
                          <a:pt x="3486579" y="452586"/>
                          <a:pt x="3443132" y="653492"/>
                          <a:pt x="3455026" y="784323"/>
                        </a:cubicBezTo>
                        <a:cubicBezTo>
                          <a:pt x="3292654" y="826570"/>
                          <a:pt x="3126215" y="763668"/>
                          <a:pt x="2844638" y="784323"/>
                        </a:cubicBezTo>
                        <a:cubicBezTo>
                          <a:pt x="2563061" y="804978"/>
                          <a:pt x="2363195" y="772394"/>
                          <a:pt x="2199700" y="784323"/>
                        </a:cubicBezTo>
                        <a:cubicBezTo>
                          <a:pt x="2036205" y="796252"/>
                          <a:pt x="1834891" y="779187"/>
                          <a:pt x="1623862" y="784323"/>
                        </a:cubicBezTo>
                        <a:cubicBezTo>
                          <a:pt x="1412833" y="789459"/>
                          <a:pt x="1320745" y="747780"/>
                          <a:pt x="1048025" y="784323"/>
                        </a:cubicBezTo>
                        <a:cubicBezTo>
                          <a:pt x="775305" y="820866"/>
                          <a:pt x="779656" y="750876"/>
                          <a:pt x="575838" y="784323"/>
                        </a:cubicBezTo>
                        <a:cubicBezTo>
                          <a:pt x="372020" y="817770"/>
                          <a:pt x="228007" y="718816"/>
                          <a:pt x="0" y="784323"/>
                        </a:cubicBezTo>
                        <a:cubicBezTo>
                          <a:pt x="-8161" y="691098"/>
                          <a:pt x="5894" y="523238"/>
                          <a:pt x="0" y="384318"/>
                        </a:cubicBezTo>
                        <a:cubicBezTo>
                          <a:pt x="-5894" y="245399"/>
                          <a:pt x="18121" y="17748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MS PGothic" panose="020B0600070205080204" pitchFamily="34" charset="-128"/>
                <a:ea typeface="MS PGothic" panose="020B0600070205080204" pitchFamily="34" charset="-128"/>
              </a:rPr>
              <a:t>Summaries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D7724D5-19DD-2D42-8525-B54666640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892" y="1675318"/>
            <a:ext cx="9730213" cy="4917074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38996843">
                  <a:custGeom>
                    <a:avLst/>
                    <a:gdLst>
                      <a:gd name="connsiteX0" fmla="*/ 0 w 9730213"/>
                      <a:gd name="connsiteY0" fmla="*/ 0 h 4917074"/>
                      <a:gd name="connsiteX1" fmla="*/ 475063 w 9730213"/>
                      <a:gd name="connsiteY1" fmla="*/ 0 h 4917074"/>
                      <a:gd name="connsiteX2" fmla="*/ 950127 w 9730213"/>
                      <a:gd name="connsiteY2" fmla="*/ 0 h 4917074"/>
                      <a:gd name="connsiteX3" fmla="*/ 1619794 w 9730213"/>
                      <a:gd name="connsiteY3" fmla="*/ 0 h 4917074"/>
                      <a:gd name="connsiteX4" fmla="*/ 2289462 w 9730213"/>
                      <a:gd name="connsiteY4" fmla="*/ 0 h 4917074"/>
                      <a:gd name="connsiteX5" fmla="*/ 3056432 w 9730213"/>
                      <a:gd name="connsiteY5" fmla="*/ 0 h 4917074"/>
                      <a:gd name="connsiteX6" fmla="*/ 3336891 w 9730213"/>
                      <a:gd name="connsiteY6" fmla="*/ 0 h 4917074"/>
                      <a:gd name="connsiteX7" fmla="*/ 3617350 w 9730213"/>
                      <a:gd name="connsiteY7" fmla="*/ 0 h 4917074"/>
                      <a:gd name="connsiteX8" fmla="*/ 4384320 w 9730213"/>
                      <a:gd name="connsiteY8" fmla="*/ 0 h 4917074"/>
                      <a:gd name="connsiteX9" fmla="*/ 5053987 w 9730213"/>
                      <a:gd name="connsiteY9" fmla="*/ 0 h 4917074"/>
                      <a:gd name="connsiteX10" fmla="*/ 5820957 w 9730213"/>
                      <a:gd name="connsiteY10" fmla="*/ 0 h 4917074"/>
                      <a:gd name="connsiteX11" fmla="*/ 6587927 w 9730213"/>
                      <a:gd name="connsiteY11" fmla="*/ 0 h 4917074"/>
                      <a:gd name="connsiteX12" fmla="*/ 7160292 w 9730213"/>
                      <a:gd name="connsiteY12" fmla="*/ 0 h 4917074"/>
                      <a:gd name="connsiteX13" fmla="*/ 7635355 w 9730213"/>
                      <a:gd name="connsiteY13" fmla="*/ 0 h 4917074"/>
                      <a:gd name="connsiteX14" fmla="*/ 8402325 w 9730213"/>
                      <a:gd name="connsiteY14" fmla="*/ 0 h 4917074"/>
                      <a:gd name="connsiteX15" fmla="*/ 8877388 w 9730213"/>
                      <a:gd name="connsiteY15" fmla="*/ 0 h 4917074"/>
                      <a:gd name="connsiteX16" fmla="*/ 9157848 w 9730213"/>
                      <a:gd name="connsiteY16" fmla="*/ 0 h 4917074"/>
                      <a:gd name="connsiteX17" fmla="*/ 9730213 w 9730213"/>
                      <a:gd name="connsiteY17" fmla="*/ 0 h 4917074"/>
                      <a:gd name="connsiteX18" fmla="*/ 9730213 w 9730213"/>
                      <a:gd name="connsiteY18" fmla="*/ 644683 h 4917074"/>
                      <a:gd name="connsiteX19" fmla="*/ 9730213 w 9730213"/>
                      <a:gd name="connsiteY19" fmla="*/ 1191025 h 4917074"/>
                      <a:gd name="connsiteX20" fmla="*/ 9730213 w 9730213"/>
                      <a:gd name="connsiteY20" fmla="*/ 1786537 h 4917074"/>
                      <a:gd name="connsiteX21" fmla="*/ 9730213 w 9730213"/>
                      <a:gd name="connsiteY21" fmla="*/ 2332878 h 4917074"/>
                      <a:gd name="connsiteX22" fmla="*/ 9730213 w 9730213"/>
                      <a:gd name="connsiteY22" fmla="*/ 2977561 h 4917074"/>
                      <a:gd name="connsiteX23" fmla="*/ 9730213 w 9730213"/>
                      <a:gd name="connsiteY23" fmla="*/ 3523903 h 4917074"/>
                      <a:gd name="connsiteX24" fmla="*/ 9730213 w 9730213"/>
                      <a:gd name="connsiteY24" fmla="*/ 4168586 h 4917074"/>
                      <a:gd name="connsiteX25" fmla="*/ 9730213 w 9730213"/>
                      <a:gd name="connsiteY25" fmla="*/ 4917074 h 4917074"/>
                      <a:gd name="connsiteX26" fmla="*/ 9449754 w 9730213"/>
                      <a:gd name="connsiteY26" fmla="*/ 4917074 h 4917074"/>
                      <a:gd name="connsiteX27" fmla="*/ 8682784 w 9730213"/>
                      <a:gd name="connsiteY27" fmla="*/ 4917074 h 4917074"/>
                      <a:gd name="connsiteX28" fmla="*/ 8305023 w 9730213"/>
                      <a:gd name="connsiteY28" fmla="*/ 4917074 h 4917074"/>
                      <a:gd name="connsiteX29" fmla="*/ 8024564 w 9730213"/>
                      <a:gd name="connsiteY29" fmla="*/ 4917074 h 4917074"/>
                      <a:gd name="connsiteX30" fmla="*/ 7549501 w 9730213"/>
                      <a:gd name="connsiteY30" fmla="*/ 4917074 h 4917074"/>
                      <a:gd name="connsiteX31" fmla="*/ 6977135 w 9730213"/>
                      <a:gd name="connsiteY31" fmla="*/ 4917074 h 4917074"/>
                      <a:gd name="connsiteX32" fmla="*/ 6307467 w 9730213"/>
                      <a:gd name="connsiteY32" fmla="*/ 4917074 h 4917074"/>
                      <a:gd name="connsiteX33" fmla="*/ 6027008 w 9730213"/>
                      <a:gd name="connsiteY33" fmla="*/ 4917074 h 4917074"/>
                      <a:gd name="connsiteX34" fmla="*/ 5746549 w 9730213"/>
                      <a:gd name="connsiteY34" fmla="*/ 4917074 h 4917074"/>
                      <a:gd name="connsiteX35" fmla="*/ 5076882 w 9730213"/>
                      <a:gd name="connsiteY35" fmla="*/ 4917074 h 4917074"/>
                      <a:gd name="connsiteX36" fmla="*/ 4504516 w 9730213"/>
                      <a:gd name="connsiteY36" fmla="*/ 4917074 h 4917074"/>
                      <a:gd name="connsiteX37" fmla="*/ 3737547 w 9730213"/>
                      <a:gd name="connsiteY37" fmla="*/ 4917074 h 4917074"/>
                      <a:gd name="connsiteX38" fmla="*/ 3165181 w 9730213"/>
                      <a:gd name="connsiteY38" fmla="*/ 4917074 h 4917074"/>
                      <a:gd name="connsiteX39" fmla="*/ 2398211 w 9730213"/>
                      <a:gd name="connsiteY39" fmla="*/ 4917074 h 4917074"/>
                      <a:gd name="connsiteX40" fmla="*/ 1631242 w 9730213"/>
                      <a:gd name="connsiteY40" fmla="*/ 4917074 h 4917074"/>
                      <a:gd name="connsiteX41" fmla="*/ 1350783 w 9730213"/>
                      <a:gd name="connsiteY41" fmla="*/ 4917074 h 4917074"/>
                      <a:gd name="connsiteX42" fmla="*/ 973021 w 9730213"/>
                      <a:gd name="connsiteY42" fmla="*/ 4917074 h 4917074"/>
                      <a:gd name="connsiteX43" fmla="*/ 0 w 9730213"/>
                      <a:gd name="connsiteY43" fmla="*/ 4917074 h 4917074"/>
                      <a:gd name="connsiteX44" fmla="*/ 0 w 9730213"/>
                      <a:gd name="connsiteY44" fmla="*/ 4370732 h 4917074"/>
                      <a:gd name="connsiteX45" fmla="*/ 0 w 9730213"/>
                      <a:gd name="connsiteY45" fmla="*/ 3775220 h 4917074"/>
                      <a:gd name="connsiteX46" fmla="*/ 0 w 9730213"/>
                      <a:gd name="connsiteY46" fmla="*/ 3179708 h 4917074"/>
                      <a:gd name="connsiteX47" fmla="*/ 0 w 9730213"/>
                      <a:gd name="connsiteY47" fmla="*/ 2584196 h 4917074"/>
                      <a:gd name="connsiteX48" fmla="*/ 0 w 9730213"/>
                      <a:gd name="connsiteY48" fmla="*/ 1988683 h 4917074"/>
                      <a:gd name="connsiteX49" fmla="*/ 0 w 9730213"/>
                      <a:gd name="connsiteY49" fmla="*/ 1393171 h 4917074"/>
                      <a:gd name="connsiteX50" fmla="*/ 0 w 9730213"/>
                      <a:gd name="connsiteY50" fmla="*/ 994342 h 4917074"/>
                      <a:gd name="connsiteX51" fmla="*/ 0 w 9730213"/>
                      <a:gd name="connsiteY51" fmla="*/ 595512 h 4917074"/>
                      <a:gd name="connsiteX52" fmla="*/ 0 w 9730213"/>
                      <a:gd name="connsiteY52" fmla="*/ 0 h 49170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9730213" h="4917074" fill="none" extrusionOk="0">
                        <a:moveTo>
                          <a:pt x="0" y="0"/>
                        </a:moveTo>
                        <a:cubicBezTo>
                          <a:pt x="148327" y="-53599"/>
                          <a:pt x="311434" y="48599"/>
                          <a:pt x="475063" y="0"/>
                        </a:cubicBezTo>
                        <a:cubicBezTo>
                          <a:pt x="638692" y="-48599"/>
                          <a:pt x="744779" y="30538"/>
                          <a:pt x="950127" y="0"/>
                        </a:cubicBezTo>
                        <a:cubicBezTo>
                          <a:pt x="1155475" y="-30538"/>
                          <a:pt x="1293350" y="20249"/>
                          <a:pt x="1619794" y="0"/>
                        </a:cubicBezTo>
                        <a:cubicBezTo>
                          <a:pt x="1946238" y="-20249"/>
                          <a:pt x="2089792" y="62606"/>
                          <a:pt x="2289462" y="0"/>
                        </a:cubicBezTo>
                        <a:cubicBezTo>
                          <a:pt x="2489132" y="-62606"/>
                          <a:pt x="2789578" y="63219"/>
                          <a:pt x="3056432" y="0"/>
                        </a:cubicBezTo>
                        <a:cubicBezTo>
                          <a:pt x="3323286" y="-63219"/>
                          <a:pt x="3242076" y="11729"/>
                          <a:pt x="3336891" y="0"/>
                        </a:cubicBezTo>
                        <a:cubicBezTo>
                          <a:pt x="3431706" y="-11729"/>
                          <a:pt x="3547010" y="6518"/>
                          <a:pt x="3617350" y="0"/>
                        </a:cubicBezTo>
                        <a:cubicBezTo>
                          <a:pt x="3687690" y="-6518"/>
                          <a:pt x="4108006" y="43714"/>
                          <a:pt x="4384320" y="0"/>
                        </a:cubicBezTo>
                        <a:cubicBezTo>
                          <a:pt x="4660634" y="-43714"/>
                          <a:pt x="4844172" y="42204"/>
                          <a:pt x="5053987" y="0"/>
                        </a:cubicBezTo>
                        <a:cubicBezTo>
                          <a:pt x="5263802" y="-42204"/>
                          <a:pt x="5553981" y="30414"/>
                          <a:pt x="5820957" y="0"/>
                        </a:cubicBezTo>
                        <a:cubicBezTo>
                          <a:pt x="6087933" y="-30414"/>
                          <a:pt x="6295680" y="67486"/>
                          <a:pt x="6587927" y="0"/>
                        </a:cubicBezTo>
                        <a:cubicBezTo>
                          <a:pt x="6880174" y="-67486"/>
                          <a:pt x="6928645" y="39615"/>
                          <a:pt x="7160292" y="0"/>
                        </a:cubicBezTo>
                        <a:cubicBezTo>
                          <a:pt x="7391940" y="-39615"/>
                          <a:pt x="7507200" y="12169"/>
                          <a:pt x="7635355" y="0"/>
                        </a:cubicBezTo>
                        <a:cubicBezTo>
                          <a:pt x="7763510" y="-12169"/>
                          <a:pt x="8135884" y="63533"/>
                          <a:pt x="8402325" y="0"/>
                        </a:cubicBezTo>
                        <a:cubicBezTo>
                          <a:pt x="8668766" y="-63533"/>
                          <a:pt x="8704881" y="975"/>
                          <a:pt x="8877388" y="0"/>
                        </a:cubicBezTo>
                        <a:cubicBezTo>
                          <a:pt x="9049895" y="-975"/>
                          <a:pt x="9098217" y="28502"/>
                          <a:pt x="9157848" y="0"/>
                        </a:cubicBezTo>
                        <a:cubicBezTo>
                          <a:pt x="9217479" y="-28502"/>
                          <a:pt x="9564988" y="16057"/>
                          <a:pt x="9730213" y="0"/>
                        </a:cubicBezTo>
                        <a:cubicBezTo>
                          <a:pt x="9767124" y="266736"/>
                          <a:pt x="9681673" y="503756"/>
                          <a:pt x="9730213" y="644683"/>
                        </a:cubicBezTo>
                        <a:cubicBezTo>
                          <a:pt x="9778753" y="785610"/>
                          <a:pt x="9691869" y="1053871"/>
                          <a:pt x="9730213" y="1191025"/>
                        </a:cubicBezTo>
                        <a:cubicBezTo>
                          <a:pt x="9768557" y="1328179"/>
                          <a:pt x="9702302" y="1602906"/>
                          <a:pt x="9730213" y="1786537"/>
                        </a:cubicBezTo>
                        <a:cubicBezTo>
                          <a:pt x="9758124" y="1970168"/>
                          <a:pt x="9670791" y="2117068"/>
                          <a:pt x="9730213" y="2332878"/>
                        </a:cubicBezTo>
                        <a:cubicBezTo>
                          <a:pt x="9789635" y="2548688"/>
                          <a:pt x="9672916" y="2804822"/>
                          <a:pt x="9730213" y="2977561"/>
                        </a:cubicBezTo>
                        <a:cubicBezTo>
                          <a:pt x="9787510" y="3150300"/>
                          <a:pt x="9704719" y="3309786"/>
                          <a:pt x="9730213" y="3523903"/>
                        </a:cubicBezTo>
                        <a:cubicBezTo>
                          <a:pt x="9755707" y="3738020"/>
                          <a:pt x="9694337" y="3905199"/>
                          <a:pt x="9730213" y="4168586"/>
                        </a:cubicBezTo>
                        <a:cubicBezTo>
                          <a:pt x="9766089" y="4431973"/>
                          <a:pt x="9648732" y="4636582"/>
                          <a:pt x="9730213" y="4917074"/>
                        </a:cubicBezTo>
                        <a:cubicBezTo>
                          <a:pt x="9651439" y="4930557"/>
                          <a:pt x="9548792" y="4910437"/>
                          <a:pt x="9449754" y="4917074"/>
                        </a:cubicBezTo>
                        <a:cubicBezTo>
                          <a:pt x="9350716" y="4923711"/>
                          <a:pt x="8875023" y="4845336"/>
                          <a:pt x="8682784" y="4917074"/>
                        </a:cubicBezTo>
                        <a:cubicBezTo>
                          <a:pt x="8490545" y="4988812"/>
                          <a:pt x="8452682" y="4890200"/>
                          <a:pt x="8305023" y="4917074"/>
                        </a:cubicBezTo>
                        <a:cubicBezTo>
                          <a:pt x="8157364" y="4943948"/>
                          <a:pt x="8095586" y="4912439"/>
                          <a:pt x="8024564" y="4917074"/>
                        </a:cubicBezTo>
                        <a:cubicBezTo>
                          <a:pt x="7953542" y="4921709"/>
                          <a:pt x="7758795" y="4873491"/>
                          <a:pt x="7549501" y="4917074"/>
                        </a:cubicBezTo>
                        <a:cubicBezTo>
                          <a:pt x="7340207" y="4960657"/>
                          <a:pt x="7219849" y="4877729"/>
                          <a:pt x="6977135" y="4917074"/>
                        </a:cubicBezTo>
                        <a:cubicBezTo>
                          <a:pt x="6734421" y="4956419"/>
                          <a:pt x="6492591" y="4873251"/>
                          <a:pt x="6307467" y="4917074"/>
                        </a:cubicBezTo>
                        <a:cubicBezTo>
                          <a:pt x="6122343" y="4960897"/>
                          <a:pt x="6121660" y="4895551"/>
                          <a:pt x="6027008" y="4917074"/>
                        </a:cubicBezTo>
                        <a:cubicBezTo>
                          <a:pt x="5932356" y="4938597"/>
                          <a:pt x="5813487" y="4898832"/>
                          <a:pt x="5746549" y="4917074"/>
                        </a:cubicBezTo>
                        <a:cubicBezTo>
                          <a:pt x="5679611" y="4935316"/>
                          <a:pt x="5276765" y="4886429"/>
                          <a:pt x="5076882" y="4917074"/>
                        </a:cubicBezTo>
                        <a:cubicBezTo>
                          <a:pt x="4876999" y="4947719"/>
                          <a:pt x="4650664" y="4915842"/>
                          <a:pt x="4504516" y="4917074"/>
                        </a:cubicBezTo>
                        <a:cubicBezTo>
                          <a:pt x="4358368" y="4918306"/>
                          <a:pt x="3927463" y="4886844"/>
                          <a:pt x="3737547" y="4917074"/>
                        </a:cubicBezTo>
                        <a:cubicBezTo>
                          <a:pt x="3547631" y="4947304"/>
                          <a:pt x="3292497" y="4903608"/>
                          <a:pt x="3165181" y="4917074"/>
                        </a:cubicBezTo>
                        <a:cubicBezTo>
                          <a:pt x="3037865" y="4930540"/>
                          <a:pt x="2743156" y="4876674"/>
                          <a:pt x="2398211" y="4917074"/>
                        </a:cubicBezTo>
                        <a:cubicBezTo>
                          <a:pt x="2053266" y="4957474"/>
                          <a:pt x="1950977" y="4853749"/>
                          <a:pt x="1631242" y="4917074"/>
                        </a:cubicBezTo>
                        <a:cubicBezTo>
                          <a:pt x="1311507" y="4980399"/>
                          <a:pt x="1437360" y="4886813"/>
                          <a:pt x="1350783" y="4917074"/>
                        </a:cubicBezTo>
                        <a:cubicBezTo>
                          <a:pt x="1264206" y="4947335"/>
                          <a:pt x="1097784" y="4878974"/>
                          <a:pt x="973021" y="4917074"/>
                        </a:cubicBezTo>
                        <a:cubicBezTo>
                          <a:pt x="848258" y="4955174"/>
                          <a:pt x="195907" y="4803649"/>
                          <a:pt x="0" y="4917074"/>
                        </a:cubicBezTo>
                        <a:cubicBezTo>
                          <a:pt x="-17252" y="4692077"/>
                          <a:pt x="47999" y="4625037"/>
                          <a:pt x="0" y="4370732"/>
                        </a:cubicBezTo>
                        <a:cubicBezTo>
                          <a:pt x="-47999" y="4116427"/>
                          <a:pt x="43767" y="3997431"/>
                          <a:pt x="0" y="3775220"/>
                        </a:cubicBezTo>
                        <a:cubicBezTo>
                          <a:pt x="-43767" y="3553009"/>
                          <a:pt x="69855" y="3402737"/>
                          <a:pt x="0" y="3179708"/>
                        </a:cubicBezTo>
                        <a:cubicBezTo>
                          <a:pt x="-69855" y="2956679"/>
                          <a:pt x="43927" y="2717695"/>
                          <a:pt x="0" y="2584196"/>
                        </a:cubicBezTo>
                        <a:cubicBezTo>
                          <a:pt x="-43927" y="2450697"/>
                          <a:pt x="2277" y="2127676"/>
                          <a:pt x="0" y="1988683"/>
                        </a:cubicBezTo>
                        <a:cubicBezTo>
                          <a:pt x="-2277" y="1849690"/>
                          <a:pt x="18228" y="1523292"/>
                          <a:pt x="0" y="1393171"/>
                        </a:cubicBezTo>
                        <a:cubicBezTo>
                          <a:pt x="-18228" y="1263050"/>
                          <a:pt x="3465" y="1074250"/>
                          <a:pt x="0" y="994342"/>
                        </a:cubicBezTo>
                        <a:cubicBezTo>
                          <a:pt x="-3465" y="914434"/>
                          <a:pt x="14101" y="764619"/>
                          <a:pt x="0" y="595512"/>
                        </a:cubicBezTo>
                        <a:cubicBezTo>
                          <a:pt x="-14101" y="426405"/>
                          <a:pt x="26576" y="264370"/>
                          <a:pt x="0" y="0"/>
                        </a:cubicBezTo>
                        <a:close/>
                      </a:path>
                      <a:path w="9730213" h="4917074" stroke="0" extrusionOk="0">
                        <a:moveTo>
                          <a:pt x="0" y="0"/>
                        </a:moveTo>
                        <a:cubicBezTo>
                          <a:pt x="110848" y="-11171"/>
                          <a:pt x="245394" y="40948"/>
                          <a:pt x="377761" y="0"/>
                        </a:cubicBezTo>
                        <a:cubicBezTo>
                          <a:pt x="510128" y="-40948"/>
                          <a:pt x="869687" y="18134"/>
                          <a:pt x="1047429" y="0"/>
                        </a:cubicBezTo>
                        <a:cubicBezTo>
                          <a:pt x="1225171" y="-18134"/>
                          <a:pt x="1227147" y="8193"/>
                          <a:pt x="1327888" y="0"/>
                        </a:cubicBezTo>
                        <a:cubicBezTo>
                          <a:pt x="1428629" y="-8193"/>
                          <a:pt x="1882175" y="26693"/>
                          <a:pt x="2094858" y="0"/>
                        </a:cubicBezTo>
                        <a:cubicBezTo>
                          <a:pt x="2307541" y="-26693"/>
                          <a:pt x="2401102" y="11244"/>
                          <a:pt x="2569921" y="0"/>
                        </a:cubicBezTo>
                        <a:cubicBezTo>
                          <a:pt x="2738740" y="-11244"/>
                          <a:pt x="2876168" y="16526"/>
                          <a:pt x="3142286" y="0"/>
                        </a:cubicBezTo>
                        <a:cubicBezTo>
                          <a:pt x="3408404" y="-16526"/>
                          <a:pt x="3478294" y="19545"/>
                          <a:pt x="3617350" y="0"/>
                        </a:cubicBezTo>
                        <a:cubicBezTo>
                          <a:pt x="3756406" y="-19545"/>
                          <a:pt x="3817099" y="26310"/>
                          <a:pt x="3897809" y="0"/>
                        </a:cubicBezTo>
                        <a:cubicBezTo>
                          <a:pt x="3978519" y="-26310"/>
                          <a:pt x="4075116" y="30313"/>
                          <a:pt x="4178268" y="0"/>
                        </a:cubicBezTo>
                        <a:cubicBezTo>
                          <a:pt x="4281420" y="-30313"/>
                          <a:pt x="4682503" y="85542"/>
                          <a:pt x="4945238" y="0"/>
                        </a:cubicBezTo>
                        <a:cubicBezTo>
                          <a:pt x="5207973" y="-85542"/>
                          <a:pt x="5395747" y="27088"/>
                          <a:pt x="5712207" y="0"/>
                        </a:cubicBezTo>
                        <a:cubicBezTo>
                          <a:pt x="6028667" y="-27088"/>
                          <a:pt x="5973750" y="8350"/>
                          <a:pt x="6089969" y="0"/>
                        </a:cubicBezTo>
                        <a:cubicBezTo>
                          <a:pt x="6206188" y="-8350"/>
                          <a:pt x="6516046" y="11033"/>
                          <a:pt x="6759636" y="0"/>
                        </a:cubicBezTo>
                        <a:cubicBezTo>
                          <a:pt x="7003226" y="-11033"/>
                          <a:pt x="6921698" y="10672"/>
                          <a:pt x="7040095" y="0"/>
                        </a:cubicBezTo>
                        <a:cubicBezTo>
                          <a:pt x="7158492" y="-10672"/>
                          <a:pt x="7440048" y="14395"/>
                          <a:pt x="7612461" y="0"/>
                        </a:cubicBezTo>
                        <a:cubicBezTo>
                          <a:pt x="7784874" y="-14395"/>
                          <a:pt x="7955032" y="22152"/>
                          <a:pt x="8282128" y="0"/>
                        </a:cubicBezTo>
                        <a:cubicBezTo>
                          <a:pt x="8609224" y="-22152"/>
                          <a:pt x="8520566" y="12343"/>
                          <a:pt x="8659890" y="0"/>
                        </a:cubicBezTo>
                        <a:cubicBezTo>
                          <a:pt x="8799214" y="-12343"/>
                          <a:pt x="8814976" y="10950"/>
                          <a:pt x="8940349" y="0"/>
                        </a:cubicBezTo>
                        <a:cubicBezTo>
                          <a:pt x="9065722" y="-10950"/>
                          <a:pt x="9118038" y="11556"/>
                          <a:pt x="9220808" y="0"/>
                        </a:cubicBezTo>
                        <a:cubicBezTo>
                          <a:pt x="9323578" y="-11556"/>
                          <a:pt x="9539474" y="52099"/>
                          <a:pt x="9730213" y="0"/>
                        </a:cubicBezTo>
                        <a:cubicBezTo>
                          <a:pt x="9738787" y="164732"/>
                          <a:pt x="9668566" y="425934"/>
                          <a:pt x="9730213" y="644683"/>
                        </a:cubicBezTo>
                        <a:cubicBezTo>
                          <a:pt x="9791860" y="863432"/>
                          <a:pt x="9680725" y="923632"/>
                          <a:pt x="9730213" y="1092683"/>
                        </a:cubicBezTo>
                        <a:cubicBezTo>
                          <a:pt x="9779701" y="1261734"/>
                          <a:pt x="9665928" y="1440734"/>
                          <a:pt x="9730213" y="1737366"/>
                        </a:cubicBezTo>
                        <a:cubicBezTo>
                          <a:pt x="9794498" y="2033998"/>
                          <a:pt x="9689154" y="1939145"/>
                          <a:pt x="9730213" y="2136195"/>
                        </a:cubicBezTo>
                        <a:cubicBezTo>
                          <a:pt x="9771272" y="2333245"/>
                          <a:pt x="9685213" y="2457058"/>
                          <a:pt x="9730213" y="2731708"/>
                        </a:cubicBezTo>
                        <a:cubicBezTo>
                          <a:pt x="9775213" y="3006358"/>
                          <a:pt x="9715606" y="3011124"/>
                          <a:pt x="9730213" y="3130537"/>
                        </a:cubicBezTo>
                        <a:cubicBezTo>
                          <a:pt x="9744820" y="3249950"/>
                          <a:pt x="9712142" y="3426374"/>
                          <a:pt x="9730213" y="3627708"/>
                        </a:cubicBezTo>
                        <a:cubicBezTo>
                          <a:pt x="9748284" y="3829042"/>
                          <a:pt x="9671065" y="3913795"/>
                          <a:pt x="9730213" y="4124879"/>
                        </a:cubicBezTo>
                        <a:cubicBezTo>
                          <a:pt x="9789361" y="4335963"/>
                          <a:pt x="9646289" y="4634675"/>
                          <a:pt x="9730213" y="4917074"/>
                        </a:cubicBezTo>
                        <a:cubicBezTo>
                          <a:pt x="9638994" y="4927557"/>
                          <a:pt x="9492065" y="4880532"/>
                          <a:pt x="9352452" y="4917074"/>
                        </a:cubicBezTo>
                        <a:cubicBezTo>
                          <a:pt x="9212839" y="4953616"/>
                          <a:pt x="8799585" y="4868718"/>
                          <a:pt x="8585482" y="4917074"/>
                        </a:cubicBezTo>
                        <a:cubicBezTo>
                          <a:pt x="8371379" y="4965430"/>
                          <a:pt x="8345260" y="4885402"/>
                          <a:pt x="8207721" y="4917074"/>
                        </a:cubicBezTo>
                        <a:cubicBezTo>
                          <a:pt x="8070182" y="4948746"/>
                          <a:pt x="7771555" y="4907942"/>
                          <a:pt x="7635355" y="4917074"/>
                        </a:cubicBezTo>
                        <a:cubicBezTo>
                          <a:pt x="7499155" y="4926206"/>
                          <a:pt x="7216266" y="4860643"/>
                          <a:pt x="6868386" y="4917074"/>
                        </a:cubicBezTo>
                        <a:cubicBezTo>
                          <a:pt x="6520506" y="4973505"/>
                          <a:pt x="6531519" y="4880208"/>
                          <a:pt x="6296020" y="4917074"/>
                        </a:cubicBezTo>
                        <a:cubicBezTo>
                          <a:pt x="6060521" y="4953940"/>
                          <a:pt x="5732068" y="4877876"/>
                          <a:pt x="5529050" y="4917074"/>
                        </a:cubicBezTo>
                        <a:cubicBezTo>
                          <a:pt x="5326032" y="4956272"/>
                          <a:pt x="5319138" y="4889648"/>
                          <a:pt x="5248591" y="4917074"/>
                        </a:cubicBezTo>
                        <a:cubicBezTo>
                          <a:pt x="5178044" y="4944500"/>
                          <a:pt x="4936735" y="4862817"/>
                          <a:pt x="4773528" y="4917074"/>
                        </a:cubicBezTo>
                        <a:cubicBezTo>
                          <a:pt x="4610321" y="4971331"/>
                          <a:pt x="4602728" y="4890475"/>
                          <a:pt x="4493069" y="4917074"/>
                        </a:cubicBezTo>
                        <a:cubicBezTo>
                          <a:pt x="4383410" y="4943673"/>
                          <a:pt x="4278371" y="4912567"/>
                          <a:pt x="4212610" y="4917074"/>
                        </a:cubicBezTo>
                        <a:cubicBezTo>
                          <a:pt x="4146849" y="4921581"/>
                          <a:pt x="3765710" y="4894650"/>
                          <a:pt x="3445640" y="4917074"/>
                        </a:cubicBezTo>
                        <a:cubicBezTo>
                          <a:pt x="3125570" y="4939498"/>
                          <a:pt x="3115485" y="4871779"/>
                          <a:pt x="2970577" y="4917074"/>
                        </a:cubicBezTo>
                        <a:cubicBezTo>
                          <a:pt x="2825669" y="4962369"/>
                          <a:pt x="2572244" y="4878438"/>
                          <a:pt x="2203607" y="4917074"/>
                        </a:cubicBezTo>
                        <a:cubicBezTo>
                          <a:pt x="1834970" y="4955710"/>
                          <a:pt x="1711306" y="4857606"/>
                          <a:pt x="1436637" y="4917074"/>
                        </a:cubicBezTo>
                        <a:cubicBezTo>
                          <a:pt x="1161968" y="4976542"/>
                          <a:pt x="1048495" y="4867123"/>
                          <a:pt x="766970" y="4917074"/>
                        </a:cubicBezTo>
                        <a:cubicBezTo>
                          <a:pt x="485445" y="4967025"/>
                          <a:pt x="214923" y="4846531"/>
                          <a:pt x="0" y="4917074"/>
                        </a:cubicBezTo>
                        <a:cubicBezTo>
                          <a:pt x="-14540" y="4816294"/>
                          <a:pt x="47305" y="4610902"/>
                          <a:pt x="0" y="4469074"/>
                        </a:cubicBezTo>
                        <a:cubicBezTo>
                          <a:pt x="-47305" y="4327246"/>
                          <a:pt x="27107" y="4043763"/>
                          <a:pt x="0" y="3922732"/>
                        </a:cubicBezTo>
                        <a:cubicBezTo>
                          <a:pt x="-27107" y="3801701"/>
                          <a:pt x="30240" y="3610524"/>
                          <a:pt x="0" y="3474732"/>
                        </a:cubicBezTo>
                        <a:cubicBezTo>
                          <a:pt x="-30240" y="3338940"/>
                          <a:pt x="61182" y="3077931"/>
                          <a:pt x="0" y="2879220"/>
                        </a:cubicBezTo>
                        <a:cubicBezTo>
                          <a:pt x="-61182" y="2680509"/>
                          <a:pt x="13203" y="2546006"/>
                          <a:pt x="0" y="2431220"/>
                        </a:cubicBezTo>
                        <a:cubicBezTo>
                          <a:pt x="-13203" y="2316434"/>
                          <a:pt x="31896" y="1983805"/>
                          <a:pt x="0" y="1786537"/>
                        </a:cubicBezTo>
                        <a:cubicBezTo>
                          <a:pt x="-31896" y="1589269"/>
                          <a:pt x="18103" y="1580239"/>
                          <a:pt x="0" y="1387708"/>
                        </a:cubicBezTo>
                        <a:cubicBezTo>
                          <a:pt x="-18103" y="1195177"/>
                          <a:pt x="30878" y="1137248"/>
                          <a:pt x="0" y="988878"/>
                        </a:cubicBezTo>
                        <a:cubicBezTo>
                          <a:pt x="-30878" y="840508"/>
                          <a:pt x="12918" y="689338"/>
                          <a:pt x="0" y="540878"/>
                        </a:cubicBezTo>
                        <a:cubicBezTo>
                          <a:pt x="-12918" y="392418"/>
                          <a:pt x="18654" y="16442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r>
              <a:rPr lang="en-US" dirty="0"/>
              <a:t>Frost on the surface of view ports were not appeared during this experiment!</a:t>
            </a:r>
          </a:p>
          <a:p>
            <a:r>
              <a:rPr lang="en-US" dirty="0"/>
              <a:t>Following items were confirmed in this experiment;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/>
              <a:t>Frost on the view ports </a:t>
            </a:r>
            <a:r>
              <a:rPr lang="en-US" altLang="ja-JP" dirty="0"/>
              <a:t>are not appeared by proposed cooling scenario.</a:t>
            </a:r>
            <a:endParaRPr lang="en-US" dirty="0"/>
          </a:p>
          <a:p>
            <a:pPr lvl="1">
              <a:buFont typeface="Wingdings" pitchFamily="2" charset="2"/>
              <a:buChar char="ü"/>
            </a:pPr>
            <a:r>
              <a:rPr lang="en-US" dirty="0"/>
              <a:t>Calibration heaters on</a:t>
            </a:r>
            <a:r>
              <a:rPr lang="en-US" altLang="ja-JP" dirty="0"/>
              <a:t> the surface of inner radiation shield</a:t>
            </a:r>
            <a:r>
              <a:rPr lang="en-US" dirty="0"/>
              <a:t> well worked as defrost heater for view ports on the surface of inner radiation shield up to ~50 K. It will take </a:t>
            </a:r>
            <a:r>
              <a:rPr lang="en-US" b="1" u="sng" dirty="0">
                <a:solidFill>
                  <a:srgbClr val="FF0000"/>
                </a:solidFill>
              </a:rPr>
              <a:t>2 days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for defrosting for surface of the view ports.</a:t>
            </a:r>
          </a:p>
          <a:p>
            <a:pPr lvl="1">
              <a:buFont typeface="Wingdings" pitchFamily="2" charset="2"/>
              <a:buChar char="ü"/>
            </a:pPr>
            <a:r>
              <a:rPr lang="en-US" altLang="ja-JP" dirty="0"/>
              <a:t>Heater on the IM well worked as defrost heater for mirror on the up to ~70 K. It will take </a:t>
            </a:r>
            <a:r>
              <a:rPr lang="en-US" altLang="ja-JP" b="1" u="sng" dirty="0">
                <a:solidFill>
                  <a:srgbClr val="FF0000"/>
                </a:solidFill>
              </a:rPr>
              <a:t>2 days</a:t>
            </a:r>
            <a:r>
              <a:rPr lang="en-US" altLang="ja-JP" b="1" dirty="0">
                <a:solidFill>
                  <a:srgbClr val="FF0000"/>
                </a:solidFill>
              </a:rPr>
              <a:t> </a:t>
            </a:r>
            <a:r>
              <a:rPr lang="en-US" altLang="ja-JP" dirty="0"/>
              <a:t>for defrosting for surface of mirror.</a:t>
            </a:r>
          </a:p>
          <a:p>
            <a:pPr lvl="1">
              <a:buFont typeface="Wingdings" pitchFamily="2" charset="2"/>
              <a:buChar char="ü"/>
            </a:pPr>
            <a:r>
              <a:rPr lang="en-US" altLang="ja-JP" dirty="0"/>
              <a:t>Partial pressure measurement of residual gas at each temperature was performed.</a:t>
            </a:r>
          </a:p>
        </p:txBody>
      </p:sp>
    </p:spTree>
    <p:extLst>
      <p:ext uri="{BB962C8B-B14F-4D97-AF65-F5344CB8AC3E}">
        <p14:creationId xmlns:p14="http://schemas.microsoft.com/office/powerpoint/2010/main" val="20523277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A7792E8-642C-5F43-AC5D-19F340D24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3203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Appendix</a:t>
            </a:r>
            <a:endParaRPr lang="ja-JP" altLang="en-US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4818" name="スライド番号プレースホルダ 2">
            <a:extLst>
              <a:ext uri="{FF2B5EF4-FFF2-40B4-BE49-F238E27FC236}">
                <a16:creationId xmlns:a16="http://schemas.microsoft.com/office/drawing/2014/main" id="{1C9D5A89-047D-5A41-8768-DA4DE4F60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11F436B-275A-E347-AD1B-08028A98315D}" type="slidenum">
              <a:rPr kumimoji="0" lang="ja-JP" altLang="en-US" sz="1200">
                <a:solidFill>
                  <a:srgbClr val="B5A788"/>
                </a:solidFill>
                <a:latin typeface="Gill Sans MT" panose="020B0502020104020203" pitchFamily="34" charset="0"/>
                <a:ea typeface="ＭＳ ゴシック" panose="020B0609070205080204" pitchFamily="49" charset="-128"/>
              </a:rPr>
              <a:pPr/>
              <a:t>16</a:t>
            </a:fld>
            <a:endParaRPr kumimoji="0" lang="ja-JP" altLang="en-US" sz="1200">
              <a:solidFill>
                <a:srgbClr val="B5A788"/>
              </a:solidFill>
              <a:latin typeface="Gill Sans MT" panose="020B0502020104020203" pitchFamily="34" charset="0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43575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スライド番号プレースホルダ 3">
            <a:extLst>
              <a:ext uri="{FF2B5EF4-FFF2-40B4-BE49-F238E27FC236}">
                <a16:creationId xmlns:a16="http://schemas.microsoft.com/office/drawing/2014/main" id="{29C7EBC1-5A09-554E-818D-CEA471FB18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934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3BB2156-8113-DC4D-A4E0-C2B9D13E924B}" type="slidenum">
              <a:rPr lang="ja-JP" altLang="en-US">
                <a:latin typeface="+mn-lt"/>
                <a:ea typeface="ヒラギノ丸ゴ Pro W4" panose="020F0400000000000000" pitchFamily="34" charset="-128"/>
              </a:rPr>
              <a:pPr eaLnBrk="1" hangingPunct="1"/>
              <a:t>17</a:t>
            </a:fld>
            <a:endParaRPr lang="ja-JP" altLang="en-US">
              <a:latin typeface="+mn-lt"/>
              <a:ea typeface="ヒラギノ丸ゴ Pro W4" panose="020F0400000000000000" pitchFamily="34" charset="-128"/>
            </a:endParaRPr>
          </a:p>
        </p:txBody>
      </p:sp>
      <p:pic>
        <p:nvPicPr>
          <p:cNvPr id="7171" name="図 2">
            <a:extLst>
              <a:ext uri="{FF2B5EF4-FFF2-40B4-BE49-F238E27FC236}">
                <a16:creationId xmlns:a16="http://schemas.microsoft.com/office/drawing/2014/main" id="{09ACA59F-CF45-534E-AA67-0796E8E4BA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1690689"/>
            <a:ext cx="9144000" cy="516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テキスト ボックス 24">
            <a:extLst>
              <a:ext uri="{FF2B5EF4-FFF2-40B4-BE49-F238E27FC236}">
                <a16:creationId xmlns:a16="http://schemas.microsoft.com/office/drawing/2014/main" id="{9C54E72F-95B4-964F-8050-A433AECAD2C4}"/>
              </a:ext>
            </a:extLst>
          </p:cNvPr>
          <p:cNvSpPr txBox="1">
            <a:spLocks noChangeArrowheads="1"/>
          </p:cNvSpPr>
          <p:nvPr/>
        </p:nvSpPr>
        <p:spPr bwMode="auto">
          <a:xfrm rot="21009231">
            <a:off x="866775" y="5289551"/>
            <a:ext cx="2235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kumimoji="1" lang="en-US" altLang="ja-JP" sz="2400" b="1" dirty="0">
                <a:solidFill>
                  <a:schemeClr val="bg1"/>
                </a:solidFill>
                <a:latin typeface="+mn-lt"/>
                <a:ea typeface="ヒラギノ丸ゴ Pro W4" panose="020F0400000000000000" pitchFamily="34" charset="-128"/>
              </a:rPr>
              <a:t>Beam duct</a:t>
            </a:r>
            <a:endParaRPr kumimoji="1" lang="ja-JP" altLang="en-US" sz="2400" b="1">
              <a:solidFill>
                <a:schemeClr val="bg1"/>
              </a:solidFill>
              <a:latin typeface="+mn-lt"/>
              <a:ea typeface="ヒラギノ丸ゴ Pro W4" panose="020F0400000000000000" pitchFamily="34" charset="-128"/>
            </a:endParaRPr>
          </a:p>
        </p:txBody>
      </p: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1899D80C-BD53-9542-87E7-376BFD7C40BD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101976" y="3865564"/>
            <a:ext cx="3135313" cy="1587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headEnd type="arrow" w="med" len="med"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4" name="テキスト ボックス 26">
            <a:extLst>
              <a:ext uri="{FF2B5EF4-FFF2-40B4-BE49-F238E27FC236}">
                <a16:creationId xmlns:a16="http://schemas.microsoft.com/office/drawing/2014/main" id="{9A3A4FCC-07A6-B84E-9915-541BD56CA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2238" y="3065463"/>
            <a:ext cx="6479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kumimoji="1" lang="en-US" altLang="ja-JP" sz="2000" b="1" dirty="0">
                <a:solidFill>
                  <a:schemeClr val="bg1"/>
                </a:solidFill>
                <a:latin typeface="+mn-lt"/>
                <a:ea typeface="ヒラギノ丸ゴ Pro W4" panose="020F0400000000000000" pitchFamily="34" charset="-128"/>
              </a:rPr>
              <a:t>14m</a:t>
            </a:r>
            <a:endParaRPr kumimoji="1" lang="ja-JP" altLang="en-US" sz="2000" b="1">
              <a:solidFill>
                <a:schemeClr val="bg1"/>
              </a:solidFill>
              <a:latin typeface="+mn-lt"/>
              <a:ea typeface="ヒラギノ丸ゴ Pro W4" panose="020F0400000000000000" pitchFamily="34" charset="-128"/>
            </a:endParaRPr>
          </a:p>
        </p:txBody>
      </p:sp>
      <p:grpSp>
        <p:nvGrpSpPr>
          <p:cNvPr id="7175" name="図形グループ 25">
            <a:extLst>
              <a:ext uri="{FF2B5EF4-FFF2-40B4-BE49-F238E27FC236}">
                <a16:creationId xmlns:a16="http://schemas.microsoft.com/office/drawing/2014/main" id="{E84C8EB5-9F80-7E45-B82B-579517304A79}"/>
              </a:ext>
            </a:extLst>
          </p:cNvPr>
          <p:cNvGrpSpPr>
            <a:grpSpLocks/>
          </p:cNvGrpSpPr>
          <p:nvPr/>
        </p:nvGrpSpPr>
        <p:grpSpPr bwMode="auto">
          <a:xfrm>
            <a:off x="4262438" y="6350"/>
            <a:ext cx="5122862" cy="1690688"/>
            <a:chOff x="1729622" y="0"/>
            <a:chExt cx="5123231" cy="1689896"/>
          </a:xfrm>
        </p:grpSpPr>
        <p:pic>
          <p:nvPicPr>
            <p:cNvPr id="7187" name="図 1">
              <a:extLst>
                <a:ext uri="{FF2B5EF4-FFF2-40B4-BE49-F238E27FC236}">
                  <a16:creationId xmlns:a16="http://schemas.microsoft.com/office/drawing/2014/main" id="{C07CB222-63B1-814C-955F-2668F830CB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7" t="48248" r="3568" b="9248"/>
            <a:stretch>
              <a:fillRect/>
            </a:stretch>
          </p:blipFill>
          <p:spPr bwMode="auto">
            <a:xfrm>
              <a:off x="1803660" y="0"/>
              <a:ext cx="5049193" cy="1689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8" name="Oval 5">
              <a:extLst>
                <a:ext uri="{FF2B5EF4-FFF2-40B4-BE49-F238E27FC236}">
                  <a16:creationId xmlns:a16="http://schemas.microsoft.com/office/drawing/2014/main" id="{FAAD0D5E-09D0-9C4F-87FC-6D5D7AA501A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717076" flipH="1">
              <a:off x="1729622" y="56393"/>
              <a:ext cx="360000" cy="360000"/>
            </a:xfrm>
            <a:prstGeom prst="ellips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kumimoji="1" lang="ja-JP" altLang="en-US" sz="2400">
                <a:latin typeface="+mn-lt"/>
              </a:endParaRPr>
            </a:p>
          </p:txBody>
        </p:sp>
        <p:sp>
          <p:nvSpPr>
            <p:cNvPr id="7189" name="Oval 5">
              <a:extLst>
                <a:ext uri="{FF2B5EF4-FFF2-40B4-BE49-F238E27FC236}">
                  <a16:creationId xmlns:a16="http://schemas.microsoft.com/office/drawing/2014/main" id="{F302650F-AF2D-BC4C-B77B-F499F9C8C67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717076" flipH="1">
              <a:off x="2884951" y="736046"/>
              <a:ext cx="360000" cy="360000"/>
            </a:xfrm>
            <a:prstGeom prst="ellips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kumimoji="1" lang="ja-JP" altLang="en-US" sz="2400">
                <a:latin typeface="+mn-lt"/>
              </a:endParaRPr>
            </a:p>
          </p:txBody>
        </p:sp>
        <p:sp>
          <p:nvSpPr>
            <p:cNvPr id="7190" name="Oval 5">
              <a:extLst>
                <a:ext uri="{FF2B5EF4-FFF2-40B4-BE49-F238E27FC236}">
                  <a16:creationId xmlns:a16="http://schemas.microsoft.com/office/drawing/2014/main" id="{CADFEC41-8FE0-6249-A1EA-6CD81B93CDD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717076" flipH="1">
              <a:off x="4231662" y="783786"/>
              <a:ext cx="360000" cy="360000"/>
            </a:xfrm>
            <a:prstGeom prst="ellips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kumimoji="1" lang="ja-JP" altLang="en-US" sz="2400">
                <a:latin typeface="+mn-lt"/>
              </a:endParaRPr>
            </a:p>
          </p:txBody>
        </p:sp>
        <p:sp>
          <p:nvSpPr>
            <p:cNvPr id="7191" name="Oval 5">
              <a:extLst>
                <a:ext uri="{FF2B5EF4-FFF2-40B4-BE49-F238E27FC236}">
                  <a16:creationId xmlns:a16="http://schemas.microsoft.com/office/drawing/2014/main" id="{7A5E245A-C177-5345-84DB-AF1BECDFA16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717076" flipH="1">
              <a:off x="6453034" y="199022"/>
              <a:ext cx="360000" cy="360000"/>
            </a:xfrm>
            <a:prstGeom prst="ellips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kumimoji="1" lang="ja-JP" altLang="en-US" sz="2400">
                <a:latin typeface="+mn-lt"/>
              </a:endParaRPr>
            </a:p>
          </p:txBody>
        </p:sp>
      </p:grpSp>
      <p:sp>
        <p:nvSpPr>
          <p:cNvPr id="7176" name="テキスト ボックス 36">
            <a:extLst>
              <a:ext uri="{FF2B5EF4-FFF2-40B4-BE49-F238E27FC236}">
                <a16:creationId xmlns:a16="http://schemas.microsoft.com/office/drawing/2014/main" id="{9389052B-6348-BD4B-84AF-482D1A9489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7588" y="1006475"/>
            <a:ext cx="18312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kumimoji="1" lang="en-US" altLang="ja-JP" dirty="0">
                <a:solidFill>
                  <a:schemeClr val="bg1"/>
                </a:solidFill>
                <a:latin typeface="+mn-lt"/>
                <a:ea typeface="ヒラギノ丸ゴ Pro W4" panose="020F0400000000000000" pitchFamily="34" charset="-128"/>
              </a:rPr>
              <a:t>Main </a:t>
            </a:r>
            <a:r>
              <a:rPr lang="en-US" altLang="ja-JP" dirty="0">
                <a:solidFill>
                  <a:schemeClr val="bg1"/>
                </a:solidFill>
                <a:latin typeface="+mn-lt"/>
                <a:ea typeface="ヒラギノ丸ゴ Pro W4" panose="020F0400000000000000" pitchFamily="34" charset="-128"/>
              </a:rPr>
              <a:t>m</a:t>
            </a:r>
            <a:r>
              <a:rPr kumimoji="1" lang="en-US" altLang="ja-JP" dirty="0">
                <a:solidFill>
                  <a:schemeClr val="bg1"/>
                </a:solidFill>
                <a:latin typeface="+mn-lt"/>
                <a:ea typeface="ヒラギノ丸ゴ Pro W4" panose="020F0400000000000000" pitchFamily="34" charset="-128"/>
              </a:rPr>
              <a:t>irror parts</a:t>
            </a:r>
            <a:endParaRPr kumimoji="1" lang="ja-JP" altLang="en-US">
              <a:solidFill>
                <a:schemeClr val="bg1"/>
              </a:solidFill>
              <a:latin typeface="+mn-lt"/>
              <a:ea typeface="ヒラギノ丸ゴ Pro W4" panose="020F0400000000000000" pitchFamily="34" charset="-128"/>
            </a:endParaRPr>
          </a:p>
        </p:txBody>
      </p:sp>
      <p:sp>
        <p:nvSpPr>
          <p:cNvPr id="7177" name="テキスト ボックス 37">
            <a:extLst>
              <a:ext uri="{FF2B5EF4-FFF2-40B4-BE49-F238E27FC236}">
                <a16:creationId xmlns:a16="http://schemas.microsoft.com/office/drawing/2014/main" id="{8B96326F-9EEB-534C-BC75-8BA471F0C3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7913" y="6183313"/>
            <a:ext cx="40262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kumimoji="1" lang="en-US" altLang="ja-JP" sz="2400" b="1" dirty="0">
                <a:solidFill>
                  <a:srgbClr val="FFFF00"/>
                </a:solidFill>
                <a:latin typeface="+mn-lt"/>
                <a:ea typeface="ヒラギノ丸ゴ Pro W4" panose="020F0400000000000000" pitchFamily="34" charset="-128"/>
              </a:rPr>
              <a:t>Cryostat</a:t>
            </a:r>
            <a:r>
              <a:rPr kumimoji="1" lang="ja-JP" altLang="en-US" sz="2400" b="1">
                <a:solidFill>
                  <a:srgbClr val="FFFF00"/>
                </a:solidFill>
                <a:latin typeface="+mn-lt"/>
                <a:ea typeface="ヒラギノ丸ゴ Pro W4" panose="020F0400000000000000" pitchFamily="34" charset="-128"/>
              </a:rPr>
              <a:t> </a:t>
            </a:r>
            <a:r>
              <a:rPr kumimoji="1" lang="en-US" altLang="ja-JP" sz="2400" b="1" dirty="0">
                <a:solidFill>
                  <a:srgbClr val="FFFF00"/>
                </a:solidFill>
                <a:latin typeface="+mn-lt"/>
                <a:ea typeface="ヒラギノ丸ゴ Pro W4" panose="020F0400000000000000" pitchFamily="34" charset="-128"/>
              </a:rPr>
              <a:t>with four cryocoolers</a:t>
            </a:r>
            <a:endParaRPr kumimoji="1" lang="ja-JP" altLang="en-US" sz="2400" b="1">
              <a:solidFill>
                <a:srgbClr val="FFFF00"/>
              </a:solidFill>
              <a:latin typeface="+mn-lt"/>
              <a:ea typeface="ヒラギノ丸ゴ Pro W4" panose="020F0400000000000000" pitchFamily="34" charset="-128"/>
            </a:endParaRPr>
          </a:p>
        </p:txBody>
      </p:sp>
      <p:cxnSp>
        <p:nvCxnSpPr>
          <p:cNvPr id="39" name="直線矢印コネクタ 38">
            <a:extLst>
              <a:ext uri="{FF2B5EF4-FFF2-40B4-BE49-F238E27FC236}">
                <a16:creationId xmlns:a16="http://schemas.microsoft.com/office/drawing/2014/main" id="{7A71E5F4-E1F3-CA43-A995-BEA65E398B7C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4159251" y="5730876"/>
            <a:ext cx="595313" cy="468313"/>
          </a:xfrm>
          <a:prstGeom prst="straightConnector1">
            <a:avLst/>
          </a:prstGeom>
          <a:noFill/>
          <a:ln w="38100">
            <a:solidFill>
              <a:srgbClr val="FFFF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9" name="Rectangle 2">
            <a:extLst>
              <a:ext uri="{FF2B5EF4-FFF2-40B4-BE49-F238E27FC236}">
                <a16:creationId xmlns:a16="http://schemas.microsoft.com/office/drawing/2014/main" id="{FEA8BF32-AE40-AE46-A132-A2D52F0CEB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291" y="435216"/>
            <a:ext cx="4079914" cy="11151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002060"/>
            </a:solidFill>
          </a:ln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kumimoji="1" lang="en-US" altLang="ja-JP" sz="3200" b="1" dirty="0">
                <a:solidFill>
                  <a:srgbClr val="002060"/>
                </a:solidFill>
                <a:latin typeface="+mn-lt"/>
              </a:rPr>
              <a:t>Overview of KAGRA </a:t>
            </a:r>
            <a:r>
              <a:rPr lang="en-US" altLang="ja-JP" sz="3200" b="1" dirty="0">
                <a:solidFill>
                  <a:srgbClr val="002060"/>
                </a:solidFill>
                <a:latin typeface="+mn-lt"/>
                <a:cs typeface="Comic Sans MS"/>
              </a:rPr>
              <a:t>Cryogenics</a:t>
            </a:r>
            <a:r>
              <a:rPr lang="en-US" altLang="ja-JP" sz="3200" b="1" dirty="0">
                <a:solidFill>
                  <a:srgbClr val="002060"/>
                </a:solidFill>
                <a:latin typeface="+mn-lt"/>
                <a:ea typeface="ヒラギノ丸ゴ Pro W4" charset="0"/>
                <a:cs typeface="ヒラギノ丸ゴ Pro W4" charset="0"/>
              </a:rPr>
              <a:t> </a:t>
            </a:r>
            <a:r>
              <a:rPr lang="en-US" altLang="ja-JP" sz="3200" b="1" dirty="0">
                <a:solidFill>
                  <a:srgbClr val="002060"/>
                </a:solidFill>
                <a:latin typeface="+mn-lt"/>
                <a:cs typeface="Comic Sans MS"/>
              </a:rPr>
              <a:t>system</a:t>
            </a:r>
            <a:endParaRPr kumimoji="1" lang="en-US" altLang="ja-JP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7180" name="円/楕円 3">
            <a:extLst>
              <a:ext uri="{FF2B5EF4-FFF2-40B4-BE49-F238E27FC236}">
                <a16:creationId xmlns:a16="http://schemas.microsoft.com/office/drawing/2014/main" id="{09FB0ACA-827B-6D4D-A2B4-2E035D8AD2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0426" y="4778375"/>
            <a:ext cx="620713" cy="109378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ja-JP" altLang="en-US">
              <a:latin typeface="+mn-lt"/>
            </a:endParaRPr>
          </a:p>
        </p:txBody>
      </p:sp>
      <p:sp>
        <p:nvSpPr>
          <p:cNvPr id="7181" name="円/楕円 3">
            <a:extLst>
              <a:ext uri="{FF2B5EF4-FFF2-40B4-BE49-F238E27FC236}">
                <a16:creationId xmlns:a16="http://schemas.microsoft.com/office/drawing/2014/main" id="{50B64519-5CF7-3C42-A35B-02E16A7641C9}"/>
              </a:ext>
            </a:extLst>
          </p:cNvPr>
          <p:cNvSpPr>
            <a:spLocks noChangeArrowheads="1"/>
          </p:cNvSpPr>
          <p:nvPr/>
        </p:nvSpPr>
        <p:spPr bwMode="auto">
          <a:xfrm rot="4829391">
            <a:off x="3713163" y="5013325"/>
            <a:ext cx="620712" cy="109378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ja-JP" altLang="en-US">
              <a:latin typeface="+mn-lt"/>
            </a:endParaRPr>
          </a:p>
        </p:txBody>
      </p: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60AFD381-F64F-FD41-BB53-443BE4B313E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017839" y="3865563"/>
            <a:ext cx="649287" cy="1358900"/>
          </a:xfrm>
          <a:prstGeom prst="straightConnector1">
            <a:avLst/>
          </a:prstGeom>
          <a:noFill/>
          <a:ln w="38100">
            <a:solidFill>
              <a:srgbClr val="FFFF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83" name="テキスト ボックス 37">
            <a:extLst>
              <a:ext uri="{FF2B5EF4-FFF2-40B4-BE49-F238E27FC236}">
                <a16:creationId xmlns:a16="http://schemas.microsoft.com/office/drawing/2014/main" id="{E7519358-57A4-DA4C-9E9F-EC036C6C4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963" y="2752725"/>
            <a:ext cx="293740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kumimoji="1" lang="en-US" altLang="ja-JP" sz="2400" b="1" dirty="0">
                <a:solidFill>
                  <a:srgbClr val="FFFF00"/>
                </a:solidFill>
                <a:latin typeface="+mn-lt"/>
                <a:ea typeface="ヒラギノ丸ゴ Pro W4" panose="020F0400000000000000" pitchFamily="34" charset="-128"/>
              </a:rPr>
              <a:t>Cryo shield ducts</a:t>
            </a:r>
          </a:p>
          <a:p>
            <a:pPr eaLnBrk="1" hangingPunct="1"/>
            <a:r>
              <a:rPr kumimoji="1" lang="en-US" altLang="ja-JP" sz="2400" b="1" dirty="0">
                <a:solidFill>
                  <a:srgbClr val="FFFF00"/>
                </a:solidFill>
                <a:latin typeface="+mn-lt"/>
                <a:ea typeface="ヒラギノ丸ゴ Pro W4" panose="020F0400000000000000" pitchFamily="34" charset="-128"/>
              </a:rPr>
              <a:t>in order to terminate </a:t>
            </a:r>
          </a:p>
          <a:p>
            <a:pPr eaLnBrk="1" hangingPunct="1"/>
            <a:r>
              <a:rPr kumimoji="1" lang="en-US" altLang="ja-JP" sz="2400" b="1" dirty="0">
                <a:solidFill>
                  <a:srgbClr val="FFFF00"/>
                </a:solidFill>
                <a:latin typeface="+mn-lt"/>
                <a:ea typeface="ヒラギノ丸ゴ Pro W4" panose="020F0400000000000000" pitchFamily="34" charset="-128"/>
              </a:rPr>
              <a:t>300 K radiation </a:t>
            </a:r>
            <a:endParaRPr kumimoji="1" lang="ja-JP" altLang="en-US" sz="2400" b="1">
              <a:solidFill>
                <a:srgbClr val="FFFF00"/>
              </a:solidFill>
              <a:latin typeface="+mn-lt"/>
              <a:ea typeface="ヒラギノ丸ゴ Pro W4" panose="020F0400000000000000" pitchFamily="34" charset="-128"/>
            </a:endParaRPr>
          </a:p>
        </p:txBody>
      </p:sp>
      <p:sp>
        <p:nvSpPr>
          <p:cNvPr id="7184" name="円/楕円 3">
            <a:extLst>
              <a:ext uri="{FF2B5EF4-FFF2-40B4-BE49-F238E27FC236}">
                <a16:creationId xmlns:a16="http://schemas.microsoft.com/office/drawing/2014/main" id="{928F8ED2-26E7-1746-A938-6F4F78149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101" y="2259014"/>
            <a:ext cx="620713" cy="23399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ja-JP" altLang="en-US">
              <a:latin typeface="+mn-lt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69D620DE-87E8-B04D-AFD7-6530915F5F3E}"/>
              </a:ext>
            </a:extLst>
          </p:cNvPr>
          <p:cNvSpPr txBox="1"/>
          <p:nvPr/>
        </p:nvSpPr>
        <p:spPr>
          <a:xfrm>
            <a:off x="5291139" y="2522539"/>
            <a:ext cx="3503780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en-US" altLang="ja-JP" sz="2400" b="1" dirty="0">
                <a:solidFill>
                  <a:schemeClr val="bg1"/>
                </a:solidFill>
                <a:ea typeface="ヒラギノ丸ゴ Pro W4"/>
                <a:cs typeface="ヒラギノ丸ゴ Pro W4"/>
              </a:rPr>
              <a:t>Vibration isolation system</a:t>
            </a:r>
          </a:p>
          <a:p>
            <a:pPr>
              <a:defRPr/>
            </a:pPr>
            <a:r>
              <a:rPr kumimoji="1" lang="en-US" altLang="ja-JP" sz="2400" b="1" dirty="0">
                <a:solidFill>
                  <a:schemeClr val="bg1"/>
                </a:solidFill>
                <a:ea typeface="ヒラギノ丸ゴ Pro W4"/>
                <a:cs typeface="ヒラギノ丸ゴ Pro W4"/>
              </a:rPr>
              <a:t>at room temperature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6B7516D8-4303-3B49-9771-682BF02FAC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52625" y="68263"/>
            <a:ext cx="6140450" cy="609600"/>
          </a:xfrm>
          <a:ln w="57150" cmpd="thinThick">
            <a:solidFill>
              <a:srgbClr val="80008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ja-JP" sz="3200" dirty="0">
                <a:latin typeface="Comic Sans MS"/>
                <a:cs typeface="Comic Sans MS"/>
              </a:rPr>
              <a:t>Structure of KAGRA Cryostat</a:t>
            </a:r>
            <a:endParaRPr lang="en-US" altLang="ja-JP" dirty="0">
              <a:latin typeface="Comic Sans MS"/>
              <a:cs typeface="Comic Sans MS"/>
            </a:endParaRPr>
          </a:p>
        </p:txBody>
      </p:sp>
      <p:pic>
        <p:nvPicPr>
          <p:cNvPr id="38914" name="Picture 3" descr="LCGT-CryoStat00-v1_111107-3">
            <a:extLst>
              <a:ext uri="{FF2B5EF4-FFF2-40B4-BE49-F238E27FC236}">
                <a16:creationId xmlns:a16="http://schemas.microsoft.com/office/drawing/2014/main" id="{C70FAE8A-D324-F24F-AD77-593CA23942D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8113" y="774701"/>
            <a:ext cx="7924800" cy="5719763"/>
          </a:xfrm>
        </p:spPr>
      </p:pic>
      <p:sp>
        <p:nvSpPr>
          <p:cNvPr id="44036" name="Oval 4">
            <a:extLst>
              <a:ext uri="{FF2B5EF4-FFF2-40B4-BE49-F238E27FC236}">
                <a16:creationId xmlns:a16="http://schemas.microsoft.com/office/drawing/2014/main" id="{298A161E-263D-D341-B291-FC36BDBE3E1C}"/>
              </a:ext>
            </a:extLst>
          </p:cNvPr>
          <p:cNvSpPr>
            <a:spLocks noChangeArrowheads="1"/>
          </p:cNvSpPr>
          <p:nvPr/>
        </p:nvSpPr>
        <p:spPr bwMode="auto">
          <a:xfrm rot="300000">
            <a:off x="7847013" y="3781425"/>
            <a:ext cx="838200" cy="914400"/>
          </a:xfrm>
          <a:prstGeom prst="ellipse">
            <a:avLst/>
          </a:prstGeom>
          <a:solidFill>
            <a:srgbClr val="999999"/>
          </a:solidFill>
          <a:ln w="9525">
            <a:round/>
            <a:headEnd/>
            <a:tailEnd/>
          </a:ln>
          <a:effectLst/>
          <a:scene3d>
            <a:camera prst="legacyObliqueFront">
              <a:rot lat="600000" lon="19799999" rev="0"/>
            </a:camera>
            <a:lightRig rig="legacyFlat4" dir="t"/>
          </a:scene3d>
          <a:sp3d extrusionH="3783000" prstMaterial="legacyMatte">
            <a:bevelT w="13500" h="13500" prst="angle"/>
            <a:bevelB w="13500" h="13500" prst="angle"/>
            <a:extrusionClr>
              <a:srgbClr val="999999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7" dir="2700000" algn="ctr" rotWithShape="0">
                    <a:srgbClr val="000000">
                      <a:alpha val="75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>
              <a:defRPr/>
            </a:pPr>
            <a:endParaRPr lang="en-US" dirty="0">
              <a:latin typeface="Comic Sans MS"/>
              <a:ea typeface="ＭＳ Ｐゴシック" charset="0"/>
              <a:cs typeface="Comic Sans MS"/>
            </a:endParaRPr>
          </a:p>
        </p:txBody>
      </p:sp>
      <p:sp>
        <p:nvSpPr>
          <p:cNvPr id="38916" name="Line 5">
            <a:extLst>
              <a:ext uri="{FF2B5EF4-FFF2-40B4-BE49-F238E27FC236}">
                <a16:creationId xmlns:a16="http://schemas.microsoft.com/office/drawing/2014/main" id="{EB780BF9-D178-D344-9A71-3BEFE4A22B90}"/>
              </a:ext>
            </a:extLst>
          </p:cNvPr>
          <p:cNvSpPr>
            <a:spLocks noChangeShapeType="1"/>
          </p:cNvSpPr>
          <p:nvPr/>
        </p:nvSpPr>
        <p:spPr bwMode="auto">
          <a:xfrm>
            <a:off x="6680201" y="3775075"/>
            <a:ext cx="2454275" cy="827088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917" name="Line 6">
            <a:extLst>
              <a:ext uri="{FF2B5EF4-FFF2-40B4-BE49-F238E27FC236}">
                <a16:creationId xmlns:a16="http://schemas.microsoft.com/office/drawing/2014/main" id="{50E22483-44DD-1B4C-B571-728EABD305D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94313" y="979488"/>
            <a:ext cx="0" cy="685800"/>
          </a:xfrm>
          <a:prstGeom prst="line">
            <a:avLst/>
          </a:prstGeom>
          <a:noFill/>
          <a:ln w="38100">
            <a:solidFill>
              <a:srgbClr val="66FF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918" name="Text Box 7">
            <a:extLst>
              <a:ext uri="{FF2B5EF4-FFF2-40B4-BE49-F238E27FC236}">
                <a16:creationId xmlns:a16="http://schemas.microsoft.com/office/drawing/2014/main" id="{9944761E-D70F-2044-B7FA-33CA17EC08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0839" y="869950"/>
            <a:ext cx="39703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ja-JP" sz="1800" dirty="0">
                <a:solidFill>
                  <a:srgbClr val="66FF66"/>
                </a:solidFill>
                <a:latin typeface="Comic Sans MS" panose="030F0902030302020204" pitchFamily="66" charset="0"/>
              </a:rPr>
              <a:t>Seismic Attenuation System (SAS)</a:t>
            </a:r>
            <a:endParaRPr lang="en-US" altLang="ja-JP" sz="1800" dirty="0">
              <a:latin typeface="Comic Sans MS" panose="030F0902030302020204" pitchFamily="66" charset="0"/>
            </a:endParaRPr>
          </a:p>
        </p:txBody>
      </p:sp>
      <p:sp>
        <p:nvSpPr>
          <p:cNvPr id="38919" name="Text Box 8">
            <a:extLst>
              <a:ext uri="{FF2B5EF4-FFF2-40B4-BE49-F238E27FC236}">
                <a16:creationId xmlns:a16="http://schemas.microsoft.com/office/drawing/2014/main" id="{776DF193-E4EA-0945-9A3F-82F310BA1727}"/>
              </a:ext>
            </a:extLst>
          </p:cNvPr>
          <p:cNvSpPr txBox="1">
            <a:spLocks noChangeArrowheads="1"/>
          </p:cNvSpPr>
          <p:nvPr/>
        </p:nvSpPr>
        <p:spPr bwMode="auto">
          <a:xfrm rot="1023472">
            <a:off x="7392989" y="3592513"/>
            <a:ext cx="1450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ja-JP" sz="1800" dirty="0">
                <a:solidFill>
                  <a:srgbClr val="00FFFF"/>
                </a:solidFill>
                <a:latin typeface="Comic Sans MS" panose="030F0902030302020204" pitchFamily="66" charset="0"/>
              </a:rPr>
              <a:t>Duct Shield</a:t>
            </a:r>
          </a:p>
        </p:txBody>
      </p:sp>
      <p:sp>
        <p:nvSpPr>
          <p:cNvPr id="38920" name="Text Box 10">
            <a:extLst>
              <a:ext uri="{FF2B5EF4-FFF2-40B4-BE49-F238E27FC236}">
                <a16:creationId xmlns:a16="http://schemas.microsoft.com/office/drawing/2014/main" id="{947ECB13-0E69-964A-99F0-0CD5EE151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513" y="5127625"/>
            <a:ext cx="25447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ja-JP" sz="1800" dirty="0">
                <a:solidFill>
                  <a:srgbClr val="00FFFF"/>
                </a:solidFill>
                <a:latin typeface="Comic Sans MS" panose="030F0902030302020204" pitchFamily="66" charset="0"/>
              </a:rPr>
              <a:t>Four Cryocooler Units</a:t>
            </a:r>
          </a:p>
        </p:txBody>
      </p:sp>
      <p:sp>
        <p:nvSpPr>
          <p:cNvPr id="38921" name="Text Box 11">
            <a:extLst>
              <a:ext uri="{FF2B5EF4-FFF2-40B4-BE49-F238E27FC236}">
                <a16:creationId xmlns:a16="http://schemas.microsoft.com/office/drawing/2014/main" id="{72DC37AE-3A81-BE4A-B827-D4FEF6162B8B}"/>
              </a:ext>
            </a:extLst>
          </p:cNvPr>
          <p:cNvSpPr txBox="1">
            <a:spLocks noChangeArrowheads="1"/>
          </p:cNvSpPr>
          <p:nvPr/>
        </p:nvSpPr>
        <p:spPr bwMode="auto">
          <a:xfrm rot="1003214">
            <a:off x="7351714" y="4484688"/>
            <a:ext cx="19764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ja-JP" sz="1800" dirty="0">
                <a:solidFill>
                  <a:srgbClr val="FFFF00"/>
                </a:solidFill>
                <a:latin typeface="Comic Sans MS" panose="030F0902030302020204" pitchFamily="66" charset="0"/>
              </a:rPr>
              <a:t>Main Laser Beam</a:t>
            </a:r>
          </a:p>
        </p:txBody>
      </p:sp>
      <p:sp>
        <p:nvSpPr>
          <p:cNvPr id="38922" name="Text Box 12">
            <a:extLst>
              <a:ext uri="{FF2B5EF4-FFF2-40B4-BE49-F238E27FC236}">
                <a16:creationId xmlns:a16="http://schemas.microsoft.com/office/drawing/2014/main" id="{CF034DAB-C40B-814D-BCAD-02553D5EC909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3235326" y="3071813"/>
            <a:ext cx="2046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ja-JP" sz="1800" dirty="0">
                <a:solidFill>
                  <a:srgbClr val="00FFFF"/>
                </a:solidFill>
                <a:latin typeface="Comic Sans MS" panose="030F0902030302020204" pitchFamily="66" charset="0"/>
              </a:rPr>
              <a:t>Radiation Shields</a:t>
            </a:r>
            <a:endParaRPr lang="en-US" altLang="ja-JP" sz="1800" dirty="0">
              <a:latin typeface="Comic Sans MS" panose="030F0902030302020204" pitchFamily="66" charset="0"/>
            </a:endParaRPr>
          </a:p>
        </p:txBody>
      </p:sp>
      <p:sp>
        <p:nvSpPr>
          <p:cNvPr id="38923" name="Line 13">
            <a:extLst>
              <a:ext uri="{FF2B5EF4-FFF2-40B4-BE49-F238E27FC236}">
                <a16:creationId xmlns:a16="http://schemas.microsoft.com/office/drawing/2014/main" id="{C80B5AD3-FD97-DC4D-B2B7-E865AEDBA36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35400" y="1165225"/>
            <a:ext cx="0" cy="3962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924" name="Text Box 14">
            <a:extLst>
              <a:ext uri="{FF2B5EF4-FFF2-40B4-BE49-F238E27FC236}">
                <a16:creationId xmlns:a16="http://schemas.microsoft.com/office/drawing/2014/main" id="{F6813DC9-AC98-534A-ADA0-B43F2AB62580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3231357" y="2391569"/>
            <a:ext cx="771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ja-JP" sz="1800" dirty="0">
                <a:solidFill>
                  <a:schemeClr val="bg1"/>
                </a:solidFill>
                <a:latin typeface="Comic Sans MS" panose="030F0902030302020204" pitchFamily="66" charset="0"/>
              </a:rPr>
              <a:t>4.3 m</a:t>
            </a:r>
            <a:endParaRPr lang="en-US" altLang="ja-JP" sz="1800" dirty="0">
              <a:latin typeface="Comic Sans MS" panose="030F0902030302020204" pitchFamily="66" charset="0"/>
            </a:endParaRPr>
          </a:p>
        </p:txBody>
      </p:sp>
      <p:sp>
        <p:nvSpPr>
          <p:cNvPr id="38925" name="Line 15">
            <a:extLst>
              <a:ext uri="{FF2B5EF4-FFF2-40B4-BE49-F238E27FC236}">
                <a16:creationId xmlns:a16="http://schemas.microsoft.com/office/drawing/2014/main" id="{FEB2281E-8465-A543-95BE-2E843929088D}"/>
              </a:ext>
            </a:extLst>
          </p:cNvPr>
          <p:cNvSpPr>
            <a:spLocks noChangeShapeType="1"/>
          </p:cNvSpPr>
          <p:nvPr/>
        </p:nvSpPr>
        <p:spPr bwMode="auto">
          <a:xfrm>
            <a:off x="3922713" y="5780088"/>
            <a:ext cx="2590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926" name="Text Box 16">
            <a:extLst>
              <a:ext uri="{FF2B5EF4-FFF2-40B4-BE49-F238E27FC236}">
                <a16:creationId xmlns:a16="http://schemas.microsoft.com/office/drawing/2014/main" id="{5C6CCB06-3478-2641-B684-A342E1E69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5038" y="5375275"/>
            <a:ext cx="8239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ja-JP" sz="1800" dirty="0">
                <a:solidFill>
                  <a:schemeClr val="bg1"/>
                </a:solidFill>
                <a:latin typeface="Comic Sans MS" panose="030F0902030302020204" pitchFamily="66" charset="0"/>
                <a:sym typeface="Symbol" pitchFamily="2" charset="2"/>
              </a:rPr>
              <a:t></a:t>
            </a:r>
            <a:r>
              <a:rPr lang="en-US" altLang="ja-JP" sz="1800" dirty="0">
                <a:solidFill>
                  <a:schemeClr val="bg1"/>
                </a:solidFill>
                <a:latin typeface="Comic Sans MS" panose="030F0902030302020204" pitchFamily="66" charset="0"/>
              </a:rPr>
              <a:t>2.6m</a:t>
            </a:r>
            <a:endParaRPr lang="en-US" altLang="ja-JP" sz="1800" dirty="0">
              <a:latin typeface="Comic Sans MS" panose="030F0902030302020204" pitchFamily="66" charset="0"/>
            </a:endParaRPr>
          </a:p>
        </p:txBody>
      </p:sp>
      <p:sp>
        <p:nvSpPr>
          <p:cNvPr id="38927" name="Oval 17">
            <a:extLst>
              <a:ext uri="{FF2B5EF4-FFF2-40B4-BE49-F238E27FC236}">
                <a16:creationId xmlns:a16="http://schemas.microsoft.com/office/drawing/2014/main" id="{748E2B9B-A3B7-024E-AA7C-587AFD367A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3313" y="2274888"/>
            <a:ext cx="685800" cy="1524000"/>
          </a:xfrm>
          <a:prstGeom prst="ellipse">
            <a:avLst/>
          </a:prstGeom>
          <a:noFill/>
          <a:ln w="28575">
            <a:solidFill>
              <a:srgbClr val="00FF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 dirty="0">
              <a:latin typeface="Comic Sans MS" panose="030F0902030302020204" pitchFamily="66" charset="0"/>
            </a:endParaRPr>
          </a:p>
        </p:txBody>
      </p:sp>
      <p:sp>
        <p:nvSpPr>
          <p:cNvPr id="38928" name="Line 18">
            <a:extLst>
              <a:ext uri="{FF2B5EF4-FFF2-40B4-BE49-F238E27FC236}">
                <a16:creationId xmlns:a16="http://schemas.microsoft.com/office/drawing/2014/main" id="{B89CA6F4-69AA-D448-ABDE-EFE8C93991C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22913" y="2046288"/>
            <a:ext cx="914400" cy="533400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929" name="Text Box 19">
            <a:extLst>
              <a:ext uri="{FF2B5EF4-FFF2-40B4-BE49-F238E27FC236}">
                <a16:creationId xmlns:a16="http://schemas.microsoft.com/office/drawing/2014/main" id="{87464E2B-AE05-CC4B-8F4F-D4E138719D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1439" y="1860551"/>
            <a:ext cx="21034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ja-JP" sz="1800" dirty="0">
                <a:solidFill>
                  <a:srgbClr val="00FFFF"/>
                </a:solidFill>
                <a:latin typeface="Comic Sans MS" panose="030F0902030302020204" pitchFamily="66" charset="0"/>
              </a:rPr>
              <a:t>Cryogenic Payload</a:t>
            </a:r>
          </a:p>
        </p:txBody>
      </p:sp>
      <p:sp>
        <p:nvSpPr>
          <p:cNvPr id="38930" name="Line 20">
            <a:extLst>
              <a:ext uri="{FF2B5EF4-FFF2-40B4-BE49-F238E27FC236}">
                <a16:creationId xmlns:a16="http://schemas.microsoft.com/office/drawing/2014/main" id="{E078A1C9-0EEF-2940-B6C6-9A010AAF94A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94313" y="2732088"/>
            <a:ext cx="1143000" cy="838200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931" name="Text Box 21">
            <a:extLst>
              <a:ext uri="{FF2B5EF4-FFF2-40B4-BE49-F238E27FC236}">
                <a16:creationId xmlns:a16="http://schemas.microsoft.com/office/drawing/2014/main" id="{D7D732E5-63CA-4C45-8166-941E1DAECD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1438" y="2546351"/>
            <a:ext cx="22018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ja-JP" sz="1800" dirty="0">
                <a:solidFill>
                  <a:srgbClr val="00FFFF"/>
                </a:solidFill>
                <a:latin typeface="Comic Sans MS" panose="030F0902030302020204" pitchFamily="66" charset="0"/>
              </a:rPr>
              <a:t>Sapphire Mirror</a:t>
            </a:r>
          </a:p>
          <a:p>
            <a:r>
              <a:rPr lang="en-US" altLang="ja-JP" sz="1800" dirty="0">
                <a:solidFill>
                  <a:srgbClr val="00FFFF"/>
                </a:solidFill>
                <a:latin typeface="Comic Sans MS" panose="030F0902030302020204" pitchFamily="66" charset="0"/>
              </a:rPr>
              <a:t>(</a:t>
            </a:r>
            <a:r>
              <a:rPr lang="en-US" altLang="ja-JP" sz="1800" dirty="0">
                <a:solidFill>
                  <a:srgbClr val="00FFFF"/>
                </a:solidFill>
                <a:latin typeface="Comic Sans MS" panose="030F0902030302020204" pitchFamily="66" charset="0"/>
                <a:sym typeface="Symbol" pitchFamily="2" charset="2"/>
              </a:rPr>
              <a:t></a:t>
            </a:r>
            <a:r>
              <a:rPr lang="en-US" altLang="ja-JP" sz="1800" dirty="0">
                <a:solidFill>
                  <a:srgbClr val="00FFFF"/>
                </a:solidFill>
                <a:latin typeface="Comic Sans MS" panose="030F0902030302020204" pitchFamily="66" charset="0"/>
              </a:rPr>
              <a:t>-alumina crystal)</a:t>
            </a:r>
          </a:p>
        </p:txBody>
      </p:sp>
      <p:sp>
        <p:nvSpPr>
          <p:cNvPr id="38932" name="Text Box 22">
            <a:extLst>
              <a:ext uri="{FF2B5EF4-FFF2-40B4-BE49-F238E27FC236}">
                <a16:creationId xmlns:a16="http://schemas.microsoft.com/office/drawing/2014/main" id="{42AB5DEE-AADB-7546-94F2-34DAB0E763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6114" y="6008688"/>
            <a:ext cx="95250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ja-JP" sz="1600" dirty="0">
                <a:latin typeface="Comic Sans MS" panose="030F0902030302020204" pitchFamily="66" charset="0"/>
              </a:rPr>
              <a:t>S. Koike</a:t>
            </a:r>
            <a:endParaRPr lang="en-US" altLang="ja-JP" sz="1800" dirty="0">
              <a:latin typeface="Comic Sans MS" panose="030F0902030302020204" pitchFamily="66" charset="0"/>
            </a:endParaRPr>
          </a:p>
        </p:txBody>
      </p:sp>
      <p:sp>
        <p:nvSpPr>
          <p:cNvPr id="38933" name="Text Box 23">
            <a:extLst>
              <a:ext uri="{FF2B5EF4-FFF2-40B4-BE49-F238E27FC236}">
                <a16:creationId xmlns:a16="http://schemas.microsoft.com/office/drawing/2014/main" id="{4E9769A8-23FC-7947-B575-3D2F4DA4A9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4913" y="2971800"/>
            <a:ext cx="1200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ja-JP" sz="1600" dirty="0">
                <a:solidFill>
                  <a:srgbClr val="00FFFF"/>
                </a:solidFill>
                <a:latin typeface="Comic Sans MS" panose="030F0902030302020204" pitchFamily="66" charset="0"/>
              </a:rPr>
              <a:t>View Ports</a:t>
            </a:r>
            <a:endParaRPr lang="en-US" altLang="ja-JP" sz="1800" dirty="0">
              <a:latin typeface="Comic Sans MS" panose="030F0902030302020204" pitchFamily="66" charset="0"/>
            </a:endParaRPr>
          </a:p>
        </p:txBody>
      </p:sp>
      <p:sp>
        <p:nvSpPr>
          <p:cNvPr id="29718" name="Text Box 32">
            <a:extLst>
              <a:ext uri="{FF2B5EF4-FFF2-40B4-BE49-F238E27FC236}">
                <a16:creationId xmlns:a16="http://schemas.microsoft.com/office/drawing/2014/main" id="{9C18149E-E057-6D4E-B857-325A164221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613" y="760413"/>
            <a:ext cx="2995612" cy="2247900"/>
          </a:xfrm>
          <a:prstGeom prst="rect">
            <a:avLst/>
          </a:prstGeom>
          <a:solidFill>
            <a:schemeClr val="bg1">
              <a:alpha val="7803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ja-JP" sz="2000" dirty="0">
                <a:solidFill>
                  <a:srgbClr val="000000"/>
                </a:solidFill>
                <a:latin typeface="Comic Sans MS" panose="030F0902030302020204" pitchFamily="66" charset="0"/>
              </a:rPr>
              <a:t>Stainless steel t=20mm</a:t>
            </a:r>
          </a:p>
          <a:p>
            <a:r>
              <a:rPr lang="en-US" altLang="ja-JP" sz="2000" dirty="0">
                <a:solidFill>
                  <a:srgbClr val="000000"/>
                </a:solidFill>
                <a:latin typeface="Comic Sans MS" panose="030F0902030302020204" pitchFamily="66" charset="0"/>
              </a:rPr>
              <a:t>Diameter 2.4 m</a:t>
            </a:r>
          </a:p>
          <a:p>
            <a:r>
              <a:rPr lang="en-US" altLang="ja-JP" sz="2000" dirty="0">
                <a:solidFill>
                  <a:srgbClr val="000000"/>
                </a:solidFill>
                <a:latin typeface="Comic Sans MS" panose="030F0902030302020204" pitchFamily="66" charset="0"/>
              </a:rPr>
              <a:t>Height ~4.3 m</a:t>
            </a:r>
          </a:p>
          <a:p>
            <a:r>
              <a:rPr lang="en-US" altLang="ja-JP" sz="2000" dirty="0">
                <a:solidFill>
                  <a:srgbClr val="000000"/>
                </a:solidFill>
                <a:latin typeface="Comic Sans MS" panose="030F0902030302020204" pitchFamily="66" charset="0"/>
              </a:rPr>
              <a:t>M ~ 12 ton</a:t>
            </a:r>
          </a:p>
          <a:p>
            <a:r>
              <a:rPr lang="en-US" altLang="ja-JP" sz="2000" dirty="0">
                <a:solidFill>
                  <a:srgbClr val="000000"/>
                </a:solidFill>
                <a:latin typeface="Comic Sans MS" panose="030F0902030302020204" pitchFamily="66" charset="0"/>
              </a:rPr>
              <a:t>Cold Mass:</a:t>
            </a:r>
          </a:p>
          <a:p>
            <a:r>
              <a:rPr lang="en-US" altLang="ja-JP" sz="2000" dirty="0">
                <a:solidFill>
                  <a:srgbClr val="000000"/>
                </a:solidFill>
                <a:latin typeface="Comic Sans MS" panose="030F0902030302020204" pitchFamily="66" charset="0"/>
              </a:rPr>
              <a:t>8K shield ~455 kg</a:t>
            </a:r>
          </a:p>
          <a:p>
            <a:r>
              <a:rPr lang="en-US" altLang="ja-JP" sz="2000" dirty="0">
                <a:solidFill>
                  <a:srgbClr val="000000"/>
                </a:solidFill>
                <a:latin typeface="Comic Sans MS" panose="030F0902030302020204" pitchFamily="66" charset="0"/>
              </a:rPr>
              <a:t>80 K shield ~590 kg</a:t>
            </a:r>
          </a:p>
        </p:txBody>
      </p:sp>
      <p:sp>
        <p:nvSpPr>
          <p:cNvPr id="24" name="Text Box 33">
            <a:extLst>
              <a:ext uri="{FF2B5EF4-FFF2-40B4-BE49-F238E27FC236}">
                <a16:creationId xmlns:a16="http://schemas.microsoft.com/office/drawing/2014/main" id="{D410DA4E-53FA-1243-8071-FF1596E2F1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0200" y="4692651"/>
            <a:ext cx="2516188" cy="1323975"/>
          </a:xfrm>
          <a:prstGeom prst="rect">
            <a:avLst/>
          </a:prstGeom>
          <a:solidFill>
            <a:srgbClr val="FFFFFF">
              <a:alpha val="7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ja-JP" sz="2000" dirty="0">
                <a:latin typeface="Comic Sans MS" panose="030F0902030302020204" pitchFamily="66" charset="0"/>
              </a:rPr>
              <a:t>Cryocoolers</a:t>
            </a:r>
          </a:p>
          <a:p>
            <a:r>
              <a:rPr lang="en-US" altLang="ja-JP" sz="2000" dirty="0">
                <a:latin typeface="Comic Sans MS" panose="030F0902030302020204" pitchFamily="66" charset="0"/>
              </a:rPr>
              <a:t>Pulse tube, 60Hz</a:t>
            </a:r>
          </a:p>
          <a:p>
            <a:r>
              <a:rPr lang="en-US" altLang="ja-JP" sz="2000" dirty="0">
                <a:latin typeface="Comic Sans MS" panose="030F0902030302020204" pitchFamily="66" charset="0"/>
              </a:rPr>
              <a:t>0.9 W at 4K (2nd)</a:t>
            </a:r>
          </a:p>
          <a:p>
            <a:r>
              <a:rPr lang="en-US" altLang="ja-JP" sz="2000" dirty="0">
                <a:latin typeface="Comic Sans MS" panose="030F0902030302020204" pitchFamily="66" charset="0"/>
              </a:rPr>
              <a:t>36 W at 50K (1st)</a:t>
            </a:r>
            <a:endParaRPr lang="en-US" altLang="ja-JP" sz="1800" dirty="0">
              <a:latin typeface="Comic Sans MS" panose="030F09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18" grpId="0" animBg="1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4AD0BAEB-5852-5B4B-BD7D-E356F3E957AB}"/>
              </a:ext>
            </a:extLst>
          </p:cNvPr>
          <p:cNvSpPr txBox="1"/>
          <p:nvPr/>
        </p:nvSpPr>
        <p:spPr>
          <a:xfrm>
            <a:off x="2779007" y="5721862"/>
            <a:ext cx="4347985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State diagrams of O2 and N2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1312660A-DFED-DE47-93ED-2AAB052AFCB4}"/>
              </a:ext>
            </a:extLst>
          </p:cNvPr>
          <p:cNvSpPr txBox="1"/>
          <p:nvPr/>
        </p:nvSpPr>
        <p:spPr>
          <a:xfrm>
            <a:off x="11172717" y="2659165"/>
            <a:ext cx="492443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Gas</a:t>
            </a: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F0CE1ED3-50B5-494E-8CD7-256C29C283BE}"/>
              </a:ext>
            </a:extLst>
          </p:cNvPr>
          <p:cNvGrpSpPr/>
          <p:nvPr/>
        </p:nvGrpSpPr>
        <p:grpSpPr>
          <a:xfrm>
            <a:off x="154822" y="1088571"/>
            <a:ext cx="5036431" cy="4309614"/>
            <a:chOff x="154822" y="1088571"/>
            <a:chExt cx="5036431" cy="4309614"/>
          </a:xfrm>
        </p:grpSpPr>
        <p:sp>
          <p:nvSpPr>
            <p:cNvPr id="19" name="タイトル 1">
              <a:extLst>
                <a:ext uri="{FF2B5EF4-FFF2-40B4-BE49-F238E27FC236}">
                  <a16:creationId xmlns:a16="http://schemas.microsoft.com/office/drawing/2014/main" id="{9646D3A1-F054-1449-A749-DDC2D628032A}"/>
                </a:ext>
              </a:extLst>
            </p:cNvPr>
            <p:cNvSpPr txBox="1">
              <a:spLocks/>
            </p:cNvSpPr>
            <p:nvPr/>
          </p:nvSpPr>
          <p:spPr>
            <a:xfrm>
              <a:off x="739519" y="4856819"/>
              <a:ext cx="4451734" cy="541366"/>
            </a:xfrm>
            <a:prstGeom prst="rect">
              <a:avLst/>
            </a:prstGeom>
            <a:solidFill>
              <a:srgbClr val="FFFFFF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defRPr/>
              </a:pPr>
              <a:r>
                <a:rPr lang="en-US" altLang="ja-JP" sz="2400" dirty="0">
                  <a:solidFill>
                    <a:srgbClr val="002060"/>
                  </a:solidFill>
                </a:rPr>
                <a:t>1x10</a:t>
              </a:r>
              <a:r>
                <a:rPr lang="en-US" altLang="ja-JP" sz="2400" baseline="30000" dirty="0">
                  <a:solidFill>
                    <a:srgbClr val="002060"/>
                  </a:solidFill>
                </a:rPr>
                <a:t>-5</a:t>
              </a:r>
              <a:r>
                <a:rPr lang="en-US" altLang="ja-JP" sz="2400" dirty="0">
                  <a:solidFill>
                    <a:srgbClr val="002060"/>
                  </a:solidFill>
                </a:rPr>
                <a:t> Pa </a:t>
              </a:r>
              <a:r>
                <a:rPr lang="ja-JP" altLang="en-US" sz="2400">
                  <a:solidFill>
                    <a:srgbClr val="002060"/>
                  </a:solidFill>
                </a:rPr>
                <a:t>→</a:t>
              </a:r>
              <a:r>
                <a:rPr lang="en-US" altLang="ja-JP" sz="2400" dirty="0">
                  <a:solidFill>
                    <a:srgbClr val="002060"/>
                  </a:solidFill>
                </a:rPr>
                <a:t> ~-225 </a:t>
              </a:r>
              <a:r>
                <a:rPr lang="ja-JP" altLang="en-US" sz="2400">
                  <a:solidFill>
                    <a:srgbClr val="002060"/>
                  </a:solidFill>
                </a:rPr>
                <a:t>℃（</a:t>
              </a:r>
              <a:r>
                <a:rPr lang="en-US" altLang="ja-JP" sz="2400" dirty="0">
                  <a:solidFill>
                    <a:srgbClr val="002060"/>
                  </a:solidFill>
                </a:rPr>
                <a:t>~48 K</a:t>
              </a:r>
              <a:r>
                <a:rPr lang="ja-JP" altLang="en-US" sz="2400">
                  <a:solidFill>
                    <a:srgbClr val="002060"/>
                  </a:solidFill>
                </a:rPr>
                <a:t>）</a:t>
              </a:r>
            </a:p>
          </p:txBody>
        </p:sp>
        <p:grpSp>
          <p:nvGrpSpPr>
            <p:cNvPr id="4" name="グループ化 3">
              <a:extLst>
                <a:ext uri="{FF2B5EF4-FFF2-40B4-BE49-F238E27FC236}">
                  <a16:creationId xmlns:a16="http://schemas.microsoft.com/office/drawing/2014/main" id="{4B4FFE2D-9C6F-E047-9089-68694A0D6A8E}"/>
                </a:ext>
              </a:extLst>
            </p:cNvPr>
            <p:cNvGrpSpPr/>
            <p:nvPr/>
          </p:nvGrpSpPr>
          <p:grpSpPr>
            <a:xfrm>
              <a:off x="154822" y="1088571"/>
              <a:ext cx="4600417" cy="3763064"/>
              <a:chOff x="154822" y="1088571"/>
              <a:chExt cx="4600417" cy="3763064"/>
            </a:xfrm>
          </p:grpSpPr>
          <p:pic>
            <p:nvPicPr>
              <p:cNvPr id="3" name="図 2">
                <a:extLst>
                  <a:ext uri="{FF2B5EF4-FFF2-40B4-BE49-F238E27FC236}">
                    <a16:creationId xmlns:a16="http://schemas.microsoft.com/office/drawing/2014/main" id="{A7BF50A7-80E6-3D41-AA02-ED59F0A85B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11547" y="1088571"/>
                <a:ext cx="4343692" cy="3505194"/>
              </a:xfrm>
              <a:prstGeom prst="rect">
                <a:avLst/>
              </a:prstGeom>
            </p:spPr>
          </p:pic>
          <p:sp>
            <p:nvSpPr>
              <p:cNvPr id="18" name="円/楕円 17">
                <a:extLst>
                  <a:ext uri="{FF2B5EF4-FFF2-40B4-BE49-F238E27FC236}">
                    <a16:creationId xmlns:a16="http://schemas.microsoft.com/office/drawing/2014/main" id="{97D419E2-0F79-EE41-B349-9DB417FC8A66}"/>
                  </a:ext>
                </a:extLst>
              </p:cNvPr>
              <p:cNvSpPr/>
              <p:nvPr/>
            </p:nvSpPr>
            <p:spPr>
              <a:xfrm>
                <a:off x="1155089" y="4063530"/>
                <a:ext cx="286694" cy="279870"/>
              </a:xfrm>
              <a:prstGeom prst="ellipse">
                <a:avLst/>
              </a:prstGeom>
              <a:noFill/>
              <a:ln w="19050">
                <a:solidFill>
                  <a:srgbClr val="00206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6" name="直線コネクタ 15">
                <a:extLst>
                  <a:ext uri="{FF2B5EF4-FFF2-40B4-BE49-F238E27FC236}">
                    <a16:creationId xmlns:a16="http://schemas.microsoft.com/office/drawing/2014/main" id="{83EDD965-5A17-634C-A85D-A20D2E8B462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12095" y="4373492"/>
                <a:ext cx="0" cy="478143"/>
              </a:xfrm>
              <a:prstGeom prst="line">
                <a:avLst/>
              </a:prstGeom>
              <a:ln w="127000">
                <a:solidFill>
                  <a:srgbClr val="002060"/>
                </a:solidFill>
                <a:headEnd type="stealth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B7811EF1-8524-394F-A430-66D4A8A62557}"/>
                  </a:ext>
                </a:extLst>
              </p:cNvPr>
              <p:cNvSpPr txBox="1"/>
              <p:nvPr/>
            </p:nvSpPr>
            <p:spPr>
              <a:xfrm>
                <a:off x="4039043" y="1561787"/>
                <a:ext cx="609305" cy="523220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O</a:t>
                </a:r>
                <a:r>
                  <a:rPr lang="en-US" sz="2800" baseline="-25000" dirty="0"/>
                  <a:t>2</a:t>
                </a:r>
                <a:endParaRPr lang="en-US" sz="2800" dirty="0"/>
              </a:p>
            </p:txBody>
          </p:sp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B3976FF1-B5DD-A144-875E-6AE3AB6F803C}"/>
                  </a:ext>
                </a:extLst>
              </p:cNvPr>
              <p:cNvSpPr txBox="1"/>
              <p:nvPr/>
            </p:nvSpPr>
            <p:spPr>
              <a:xfrm>
                <a:off x="2932882" y="1298733"/>
                <a:ext cx="1250535" cy="338554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super critical</a:t>
                </a:r>
              </a:p>
            </p:txBody>
          </p:sp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726D430A-19FA-E349-BF40-5EE6B4B86658}"/>
                  </a:ext>
                </a:extLst>
              </p:cNvPr>
              <p:cNvSpPr txBox="1"/>
              <p:nvPr/>
            </p:nvSpPr>
            <p:spPr>
              <a:xfrm>
                <a:off x="1776021" y="1298733"/>
                <a:ext cx="686406" cy="338554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Liquid</a:t>
                </a:r>
              </a:p>
            </p:txBody>
          </p:sp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38D957A6-E814-8140-B966-88EA27E7064F}"/>
                  </a:ext>
                </a:extLst>
              </p:cNvPr>
              <p:cNvSpPr txBox="1"/>
              <p:nvPr/>
            </p:nvSpPr>
            <p:spPr>
              <a:xfrm>
                <a:off x="909887" y="1129456"/>
                <a:ext cx="588623" cy="338554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Solid</a:t>
                </a:r>
              </a:p>
            </p:txBody>
          </p:sp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B224FEF5-2869-3E4D-904B-E048094EE5A9}"/>
                  </a:ext>
                </a:extLst>
              </p:cNvPr>
              <p:cNvSpPr txBox="1"/>
              <p:nvPr/>
            </p:nvSpPr>
            <p:spPr>
              <a:xfrm rot="16200000">
                <a:off x="-781236" y="2404068"/>
                <a:ext cx="2210670" cy="338554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Pressure (MPa absolute)</a:t>
                </a:r>
              </a:p>
            </p:txBody>
          </p:sp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FEB576E6-BD78-FE48-B459-321334A70D9B}"/>
                  </a:ext>
                </a:extLst>
              </p:cNvPr>
              <p:cNvSpPr txBox="1"/>
              <p:nvPr/>
            </p:nvSpPr>
            <p:spPr>
              <a:xfrm>
                <a:off x="2462427" y="2946249"/>
                <a:ext cx="492443" cy="338554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Gas</a:t>
                </a: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FF3B54F7-7F26-E24C-A43D-C0D6E3B9C796}"/>
                  </a:ext>
                </a:extLst>
              </p:cNvPr>
              <p:cNvSpPr txBox="1"/>
              <p:nvPr/>
            </p:nvSpPr>
            <p:spPr>
              <a:xfrm>
                <a:off x="1978737" y="2571367"/>
                <a:ext cx="2077492" cy="338554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Boiling point:-182.96 C</a:t>
                </a:r>
              </a:p>
            </p:txBody>
          </p:sp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4282709E-AFC8-374B-A2FC-173468C0832A}"/>
                  </a:ext>
                </a:extLst>
              </p:cNvPr>
              <p:cNvSpPr txBox="1"/>
              <p:nvPr/>
            </p:nvSpPr>
            <p:spPr>
              <a:xfrm>
                <a:off x="2119224" y="4443285"/>
                <a:ext cx="1611531" cy="338554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Temperature (℃)</a:t>
                </a:r>
              </a:p>
            </p:txBody>
          </p:sp>
        </p:grpSp>
      </p:grpSp>
      <p:sp>
        <p:nvSpPr>
          <p:cNvPr id="11" name="タイトル 1">
            <a:extLst>
              <a:ext uri="{FF2B5EF4-FFF2-40B4-BE49-F238E27FC236}">
                <a16:creationId xmlns:a16="http://schemas.microsoft.com/office/drawing/2014/main" id="{5C311FB6-F644-5F4D-AEBB-E56E311A8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4266" y="4851635"/>
            <a:ext cx="4451734" cy="541366"/>
          </a:xfrm>
          <a:solidFill>
            <a:srgbClr val="FFFFFF"/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en-US" altLang="ja-JP" sz="2400" dirty="0">
                <a:solidFill>
                  <a:srgbClr val="002060"/>
                </a:solidFill>
              </a:rPr>
              <a:t>1x10-3 Pa </a:t>
            </a:r>
            <a:r>
              <a:rPr lang="ja-JP" altLang="en-US" sz="2400">
                <a:solidFill>
                  <a:srgbClr val="002060"/>
                </a:solidFill>
              </a:rPr>
              <a:t>→</a:t>
            </a:r>
            <a:r>
              <a:rPr lang="en-US" altLang="ja-JP" sz="2400" dirty="0">
                <a:solidFill>
                  <a:srgbClr val="002060"/>
                </a:solidFill>
              </a:rPr>
              <a:t> ~-220 </a:t>
            </a:r>
            <a:r>
              <a:rPr lang="ja-JP" altLang="en-US" sz="2400">
                <a:solidFill>
                  <a:srgbClr val="002060"/>
                </a:solidFill>
              </a:rPr>
              <a:t>℃（</a:t>
            </a:r>
            <a:r>
              <a:rPr lang="en-US" altLang="ja-JP" sz="2400" dirty="0">
                <a:solidFill>
                  <a:srgbClr val="002060"/>
                </a:solidFill>
              </a:rPr>
              <a:t>~53 K</a:t>
            </a:r>
            <a:r>
              <a:rPr lang="ja-JP" altLang="en-US" sz="2400">
                <a:solidFill>
                  <a:srgbClr val="002060"/>
                </a:solidFill>
              </a:rPr>
              <a:t>）</a:t>
            </a: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8F9E8ABD-2EB2-B540-9900-4AE468827738}"/>
              </a:ext>
            </a:extLst>
          </p:cNvPr>
          <p:cNvGrpSpPr/>
          <p:nvPr/>
        </p:nvGrpSpPr>
        <p:grpSpPr>
          <a:xfrm>
            <a:off x="5021976" y="1011649"/>
            <a:ext cx="4472477" cy="3839985"/>
            <a:chOff x="5021976" y="1011649"/>
            <a:chExt cx="4472477" cy="3839985"/>
          </a:xfrm>
        </p:grpSpPr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995448B0-E79B-E642-8484-080C47A07A80}"/>
                </a:ext>
              </a:extLst>
            </p:cNvPr>
            <p:cNvGrpSpPr/>
            <p:nvPr/>
          </p:nvGrpSpPr>
          <p:grpSpPr>
            <a:xfrm>
              <a:off x="5021976" y="1011649"/>
              <a:ext cx="4472477" cy="3779375"/>
              <a:chOff x="5021976" y="1011649"/>
              <a:chExt cx="4472477" cy="3779375"/>
            </a:xfrm>
          </p:grpSpPr>
          <p:pic>
            <p:nvPicPr>
              <p:cNvPr id="14" name="図 13">
                <a:extLst>
                  <a:ext uri="{FF2B5EF4-FFF2-40B4-BE49-F238E27FC236}">
                    <a16:creationId xmlns:a16="http://schemas.microsoft.com/office/drawing/2014/main" id="{359489D6-5F40-3A4D-A456-47AE02F3235D}"/>
                  </a:ext>
                </a:extLst>
              </p:cNvPr>
              <p:cNvPicPr>
                <a:picLocks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50762" y="1011649"/>
                <a:ext cx="4343691" cy="3582116"/>
              </a:xfrm>
              <a:prstGeom prst="rect">
                <a:avLst/>
              </a:prstGeom>
            </p:spPr>
          </p:pic>
          <p:sp>
            <p:nvSpPr>
              <p:cNvPr id="15" name="円/楕円 14">
                <a:extLst>
                  <a:ext uri="{FF2B5EF4-FFF2-40B4-BE49-F238E27FC236}">
                    <a16:creationId xmlns:a16="http://schemas.microsoft.com/office/drawing/2014/main" id="{A99A7152-31F3-D542-9BCA-D0E0940C69DE}"/>
                  </a:ext>
                </a:extLst>
              </p:cNvPr>
              <p:cNvSpPr/>
              <p:nvPr/>
            </p:nvSpPr>
            <p:spPr>
              <a:xfrm>
                <a:off x="5876699" y="4093622"/>
                <a:ext cx="286694" cy="279870"/>
              </a:xfrm>
              <a:prstGeom prst="ellipse">
                <a:avLst/>
              </a:prstGeom>
              <a:noFill/>
              <a:ln w="19050">
                <a:solidFill>
                  <a:srgbClr val="00206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B94C6405-27CC-2B40-9514-D0C1C3CE4E30}"/>
                  </a:ext>
                </a:extLst>
              </p:cNvPr>
              <p:cNvSpPr txBox="1"/>
              <p:nvPr/>
            </p:nvSpPr>
            <p:spPr>
              <a:xfrm>
                <a:off x="8602353" y="1561787"/>
                <a:ext cx="609305" cy="523220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N</a:t>
                </a:r>
                <a:r>
                  <a:rPr lang="en-US" sz="2800" baseline="-25000" dirty="0"/>
                  <a:t>2</a:t>
                </a:r>
                <a:endParaRPr lang="en-US" sz="2800" dirty="0"/>
              </a:p>
            </p:txBody>
          </p:sp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9CA0AC64-4EC7-B048-8D15-CE3E87AFCD88}"/>
                  </a:ext>
                </a:extLst>
              </p:cNvPr>
              <p:cNvSpPr txBox="1"/>
              <p:nvPr/>
            </p:nvSpPr>
            <p:spPr>
              <a:xfrm rot="16200000">
                <a:off x="4085918" y="2633430"/>
                <a:ext cx="2210670" cy="338554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Pressure (MPa absolute)</a:t>
                </a:r>
              </a:p>
            </p:txBody>
          </p:sp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C8C92DCB-4800-6744-AC10-A96C93AC633E}"/>
                  </a:ext>
                </a:extLst>
              </p:cNvPr>
              <p:cNvSpPr txBox="1"/>
              <p:nvPr/>
            </p:nvSpPr>
            <p:spPr>
              <a:xfrm>
                <a:off x="5582387" y="1190998"/>
                <a:ext cx="588623" cy="338554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Solid</a:t>
                </a:r>
              </a:p>
            </p:txBody>
          </p:sp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67B42038-0459-3849-BCD3-0E9518B436B1}"/>
                  </a:ext>
                </a:extLst>
              </p:cNvPr>
              <p:cNvSpPr txBox="1"/>
              <p:nvPr/>
            </p:nvSpPr>
            <p:spPr>
              <a:xfrm>
                <a:off x="6135794" y="2085007"/>
                <a:ext cx="686406" cy="338554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Liquid</a:t>
                </a:r>
              </a:p>
            </p:txBody>
          </p:sp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F5494593-AAD9-ED4C-93FE-B4D7B8783D21}"/>
                  </a:ext>
                </a:extLst>
              </p:cNvPr>
              <p:cNvSpPr txBox="1"/>
              <p:nvPr/>
            </p:nvSpPr>
            <p:spPr>
              <a:xfrm>
                <a:off x="7026767" y="1654120"/>
                <a:ext cx="1250535" cy="338554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super critical</a:t>
                </a:r>
              </a:p>
            </p:txBody>
          </p:sp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8AF0EA82-A523-1949-89AE-5DC47B86E3E9}"/>
                  </a:ext>
                </a:extLst>
              </p:cNvPr>
              <p:cNvSpPr txBox="1"/>
              <p:nvPr/>
            </p:nvSpPr>
            <p:spPr>
              <a:xfrm>
                <a:off x="6817572" y="2802707"/>
                <a:ext cx="492443" cy="338554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Gas</a:t>
                </a:r>
              </a:p>
            </p:txBody>
          </p:sp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7B1C087C-8BCA-504A-A8E5-D76C2A8C31D0}"/>
                  </a:ext>
                </a:extLst>
              </p:cNvPr>
              <p:cNvSpPr txBox="1"/>
              <p:nvPr/>
            </p:nvSpPr>
            <p:spPr>
              <a:xfrm>
                <a:off x="6440843" y="3209835"/>
                <a:ext cx="1973297" cy="338554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Boiling point:-147.1 C</a:t>
                </a:r>
              </a:p>
            </p:txBody>
          </p:sp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B57A373A-143C-B940-A97C-BBC4F52939AE}"/>
                  </a:ext>
                </a:extLst>
              </p:cNvPr>
              <p:cNvSpPr txBox="1"/>
              <p:nvPr/>
            </p:nvSpPr>
            <p:spPr>
              <a:xfrm>
                <a:off x="6817572" y="4452470"/>
                <a:ext cx="1611531" cy="338554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Temperature (℃)</a:t>
                </a:r>
              </a:p>
            </p:txBody>
          </p:sp>
        </p:grpSp>
        <p:cxnSp>
          <p:nvCxnSpPr>
            <p:cNvPr id="20" name="直線コネクタ 19">
              <a:extLst>
                <a:ext uri="{FF2B5EF4-FFF2-40B4-BE49-F238E27FC236}">
                  <a16:creationId xmlns:a16="http://schemas.microsoft.com/office/drawing/2014/main" id="{82167047-716F-8645-B32A-F87FD2178D2C}"/>
                </a:ext>
              </a:extLst>
            </p:cNvPr>
            <p:cNvCxnSpPr>
              <a:cxnSpLocks/>
            </p:cNvCxnSpPr>
            <p:nvPr/>
          </p:nvCxnSpPr>
          <p:spPr>
            <a:xfrm>
              <a:off x="6033112" y="4373491"/>
              <a:ext cx="0" cy="478143"/>
            </a:xfrm>
            <a:prstGeom prst="line">
              <a:avLst/>
            </a:prstGeom>
            <a:ln w="127000">
              <a:solidFill>
                <a:srgbClr val="002060"/>
              </a:solidFill>
              <a:headEnd type="stealth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87320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スライド番号プレースホルダ 4">
            <a:extLst>
              <a:ext uri="{FF2B5EF4-FFF2-40B4-BE49-F238E27FC236}">
                <a16:creationId xmlns:a16="http://schemas.microsoft.com/office/drawing/2014/main" id="{4A51A20F-0DC7-F245-8E37-4AC70F65F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9067800" y="6381750"/>
            <a:ext cx="4572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472BA93-535E-9345-9B20-ACAA1233C189}" type="slidenum">
              <a:rPr kumimoji="0" lang="en-US" altLang="ja-JP" sz="1200">
                <a:solidFill>
                  <a:srgbClr val="B5A788"/>
                </a:solidFill>
              </a:rPr>
              <a:pPr/>
              <a:t>2</a:t>
            </a:fld>
            <a:endParaRPr kumimoji="0" lang="en-US" altLang="ja-JP" sz="1200" dirty="0">
              <a:solidFill>
                <a:srgbClr val="B5A788"/>
              </a:solidFill>
            </a:endParaRPr>
          </a:p>
        </p:txBody>
      </p:sp>
      <p:sp>
        <p:nvSpPr>
          <p:cNvPr id="21506" name="Rectangle 2" descr="Rectangle: Click to edit Master text styles&#13;&#10;Second level&#13;&#10;Third level&#13;&#10;Fourth level&#13;&#10;Fifth level">
            <a:extLst>
              <a:ext uri="{FF2B5EF4-FFF2-40B4-BE49-F238E27FC236}">
                <a16:creationId xmlns:a16="http://schemas.microsoft.com/office/drawing/2014/main" id="{6CE830AB-177F-9244-913D-A3B3670F28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20134" y="410097"/>
            <a:ext cx="10812166" cy="6037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88938" indent="-388938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846138" indent="-388938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09675" indent="-4572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SzPct val="90000"/>
              <a:defRPr/>
            </a:pPr>
            <a:r>
              <a:rPr lang="en-GB" altLang="ja-JP" sz="3600" i="1" u="sng" dirty="0">
                <a:latin typeface="+mn-lt"/>
                <a:ea typeface="MS PGothic" charset="0"/>
                <a:cs typeface="MS PGothic" charset="0"/>
              </a:rPr>
              <a:t>Outline</a:t>
            </a:r>
            <a:endParaRPr lang="en-GB" altLang="ja-JP" sz="3600" i="1" dirty="0">
              <a:latin typeface="+mn-lt"/>
              <a:ea typeface="MS PGothic" charset="0"/>
              <a:cs typeface="MS PGothic" charset="0"/>
            </a:endParaRPr>
          </a:p>
          <a:p>
            <a:pPr lvl="1">
              <a:lnSpc>
                <a:spcPct val="110000"/>
              </a:lnSpc>
              <a:spcBef>
                <a:spcPct val="20000"/>
              </a:spcBef>
              <a:buClr>
                <a:srgbClr val="262626"/>
              </a:buClr>
              <a:buSzPct val="90000"/>
              <a:buFont typeface="Wingdings" charset="0"/>
              <a:buChar char="ü"/>
              <a:defRPr/>
            </a:pPr>
            <a:r>
              <a:rPr lang="en-US" altLang="ja-JP" sz="3000" i="1" dirty="0">
                <a:latin typeface="+mn-lt"/>
                <a:ea typeface="MS PGothic" charset="0"/>
                <a:cs typeface="MS PGothic" charset="0"/>
              </a:rPr>
              <a:t>Introduction</a:t>
            </a:r>
            <a:endParaRPr lang="en-GB" altLang="ja-JP" sz="3000" i="1" dirty="0">
              <a:latin typeface="+mn-lt"/>
              <a:ea typeface="MS PGothic" charset="0"/>
              <a:cs typeface="MS PGothic" charset="0"/>
            </a:endParaRPr>
          </a:p>
          <a:p>
            <a:pPr lvl="2">
              <a:lnSpc>
                <a:spcPct val="110000"/>
              </a:lnSpc>
              <a:spcBef>
                <a:spcPct val="20000"/>
              </a:spcBef>
              <a:buClr>
                <a:srgbClr val="262626"/>
              </a:buClr>
              <a:buSzPct val="90000"/>
              <a:buFont typeface="Arial"/>
              <a:buChar char="•"/>
              <a:defRPr/>
            </a:pPr>
            <a:r>
              <a:rPr lang="en-US" altLang="ja-JP" sz="3000" i="1" dirty="0">
                <a:latin typeface="+mn-lt"/>
                <a:ea typeface="ヒラギノ丸ゴ Pro W4" charset="0"/>
                <a:cs typeface="ヒラギノ丸ゴ Pro W4" charset="0"/>
              </a:rPr>
              <a:t>An example of frosting on the surface of view ports</a:t>
            </a:r>
          </a:p>
          <a:p>
            <a:pPr lvl="2">
              <a:lnSpc>
                <a:spcPct val="110000"/>
              </a:lnSpc>
              <a:spcBef>
                <a:spcPct val="20000"/>
              </a:spcBef>
              <a:buClr>
                <a:srgbClr val="262626"/>
              </a:buClr>
              <a:buSzPct val="90000"/>
              <a:buFont typeface="Arial"/>
              <a:buChar char="•"/>
              <a:defRPr/>
            </a:pPr>
            <a:r>
              <a:rPr lang="en-US" altLang="ja-JP" sz="3000" i="1" dirty="0">
                <a:latin typeface="+mn-lt"/>
                <a:cs typeface="Comic Sans MS"/>
              </a:rPr>
              <a:t>Cryogenic system for KAGRA</a:t>
            </a:r>
          </a:p>
          <a:p>
            <a:pPr lvl="2">
              <a:lnSpc>
                <a:spcPct val="110000"/>
              </a:lnSpc>
              <a:spcBef>
                <a:spcPct val="20000"/>
              </a:spcBef>
              <a:buClr>
                <a:srgbClr val="262626"/>
              </a:buClr>
              <a:buSzPct val="90000"/>
              <a:buFont typeface="Arial"/>
              <a:buChar char="•"/>
              <a:defRPr/>
            </a:pPr>
            <a:r>
              <a:rPr lang="en-US" altLang="ja-JP" sz="2800" i="1" dirty="0">
                <a:solidFill>
                  <a:srgbClr val="000000"/>
                </a:solidFill>
              </a:rPr>
              <a:t>Issues in </a:t>
            </a:r>
            <a:r>
              <a:rPr lang="en-US" altLang="ja-JP" sz="2800" i="1" dirty="0">
                <a:ea typeface="MS PGothic" charset="0"/>
                <a:cs typeface="MS PGothic" charset="0"/>
              </a:rPr>
              <a:t>de-frosting experiment using KAGRA cryostat</a:t>
            </a:r>
            <a:endParaRPr lang="en-US" altLang="ja-JP" sz="3000" i="1" dirty="0">
              <a:latin typeface="+mn-lt"/>
              <a:ea typeface="MS PGothic" charset="0"/>
              <a:cs typeface="MS PGothic" charset="0"/>
            </a:endParaRPr>
          </a:p>
          <a:p>
            <a:pPr lvl="1">
              <a:lnSpc>
                <a:spcPct val="110000"/>
              </a:lnSpc>
              <a:spcBef>
                <a:spcPct val="20000"/>
              </a:spcBef>
              <a:buClr>
                <a:srgbClr val="262626"/>
              </a:buClr>
              <a:buSzPct val="90000"/>
              <a:buFont typeface="Wingdings" charset="0"/>
              <a:buChar char="ü"/>
              <a:defRPr/>
            </a:pPr>
            <a:r>
              <a:rPr lang="en-US" altLang="ja-JP" sz="3000" i="1" dirty="0">
                <a:latin typeface="+mn-lt"/>
                <a:ea typeface="MS PGothic" charset="0"/>
                <a:cs typeface="MS PGothic" charset="0"/>
              </a:rPr>
              <a:t>Results of de-frosting experiment using KAGRA cryostat</a:t>
            </a:r>
          </a:p>
          <a:p>
            <a:pPr lvl="2">
              <a:lnSpc>
                <a:spcPct val="110000"/>
              </a:lnSpc>
              <a:spcBef>
                <a:spcPct val="20000"/>
              </a:spcBef>
              <a:buClr>
                <a:srgbClr val="262626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en-US" altLang="ja-JP" sz="3000" i="1" dirty="0">
                <a:latin typeface="+mn-lt"/>
                <a:cs typeface="Calibri" panose="020F0502020204030204" pitchFamily="34" charset="0"/>
              </a:rPr>
              <a:t>Test mass cooling by the scenario for O4</a:t>
            </a:r>
            <a:endParaRPr lang="en-US" altLang="ja-JP" sz="3000" i="1" dirty="0">
              <a:latin typeface="+mn-lt"/>
              <a:ea typeface="ヒラギノ丸ゴ Pro W4" charset="0"/>
              <a:cs typeface="Calibri" panose="020F0502020204030204" pitchFamily="34" charset="0"/>
            </a:endParaRPr>
          </a:p>
          <a:p>
            <a:pPr lvl="2">
              <a:lnSpc>
                <a:spcPct val="110000"/>
              </a:lnSpc>
              <a:spcBef>
                <a:spcPct val="20000"/>
              </a:spcBef>
              <a:buClr>
                <a:srgbClr val="262626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en-US" altLang="ja-JP" sz="3000" i="1" dirty="0">
                <a:latin typeface="+mn-lt"/>
                <a:ea typeface="ヒラギノ丸ゴ Pro W4" charset="0"/>
                <a:cs typeface="Calibri" panose="020F0502020204030204" pitchFamily="34" charset="0"/>
              </a:rPr>
              <a:t>R</a:t>
            </a:r>
            <a:r>
              <a:rPr lang="en-US" altLang="ja-JP" sz="3000" i="1" dirty="0">
                <a:latin typeface="+mn-lt"/>
                <a:ea typeface="ヒラギノ丸ゴ Pro W4" charset="0"/>
                <a:cs typeface="ヒラギノ丸ゴ Pro W4" charset="0"/>
              </a:rPr>
              <a:t>esidual gas measurement during the Test Mass cooling</a:t>
            </a:r>
          </a:p>
          <a:p>
            <a:pPr lvl="2">
              <a:lnSpc>
                <a:spcPct val="110000"/>
              </a:lnSpc>
              <a:spcBef>
                <a:spcPct val="20000"/>
              </a:spcBef>
              <a:buSzPct val="90000"/>
              <a:buFont typeface="Arial"/>
              <a:buChar char="•"/>
              <a:defRPr/>
            </a:pPr>
            <a:r>
              <a:rPr lang="en-US" altLang="ja-JP" sz="3000" i="1" dirty="0">
                <a:latin typeface="+mn-lt"/>
                <a:ea typeface="ヒラギノ丸ゴ Pro W4" charset="0"/>
                <a:cs typeface="ヒラギノ丸ゴ Pro W4" charset="0"/>
              </a:rPr>
              <a:t>Performance defrost heaters</a:t>
            </a:r>
          </a:p>
          <a:p>
            <a:pPr lvl="1">
              <a:lnSpc>
                <a:spcPct val="110000"/>
              </a:lnSpc>
              <a:spcBef>
                <a:spcPct val="20000"/>
              </a:spcBef>
              <a:buClr>
                <a:srgbClr val="262626"/>
              </a:buClr>
              <a:buSzPct val="90000"/>
              <a:buFont typeface="Wingdings" charset="0"/>
              <a:buChar char="ü"/>
              <a:defRPr/>
            </a:pPr>
            <a:r>
              <a:rPr lang="en-US" altLang="ja-JP" sz="3000" i="1" dirty="0">
                <a:latin typeface="+mn-lt"/>
                <a:ea typeface="MS PGothic" charset="0"/>
                <a:cs typeface="MS PGothic" charset="0"/>
              </a:rPr>
              <a:t>Summaries</a:t>
            </a:r>
            <a:endParaRPr lang="en-GB" altLang="ja-JP" sz="3000" i="1" dirty="0">
              <a:latin typeface="+mn-lt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102B57CD-CFF8-5D4D-800A-690FC99D5940}"/>
              </a:ext>
            </a:extLst>
          </p:cNvPr>
          <p:cNvGrpSpPr/>
          <p:nvPr/>
        </p:nvGrpSpPr>
        <p:grpSpPr>
          <a:xfrm>
            <a:off x="1268986" y="0"/>
            <a:ext cx="8353316" cy="6858000"/>
            <a:chOff x="5247459" y="31156"/>
            <a:chExt cx="4658541" cy="4328887"/>
          </a:xfrm>
        </p:grpSpPr>
        <p:pic>
          <p:nvPicPr>
            <p:cNvPr id="27" name="図 26">
              <a:extLst>
                <a:ext uri="{FF2B5EF4-FFF2-40B4-BE49-F238E27FC236}">
                  <a16:creationId xmlns:a16="http://schemas.microsoft.com/office/drawing/2014/main" id="{B76B3FC0-6BE2-8645-8771-C3F0869C74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55277" y="31156"/>
              <a:ext cx="4302763" cy="4328887"/>
            </a:xfrm>
            <a:prstGeom prst="rect">
              <a:avLst/>
            </a:prstGeom>
          </p:spPr>
        </p:pic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90557D1E-93D9-D149-84F3-687B32A83293}"/>
                </a:ext>
              </a:extLst>
            </p:cNvPr>
            <p:cNvCxnSpPr>
              <a:cxnSpLocks/>
            </p:cNvCxnSpPr>
            <p:nvPr/>
          </p:nvCxnSpPr>
          <p:spPr>
            <a:xfrm>
              <a:off x="5367647" y="1838696"/>
              <a:ext cx="4538353" cy="0"/>
            </a:xfrm>
            <a:prstGeom prst="line">
              <a:avLst/>
            </a:prstGeom>
            <a:ln w="15875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>
              <a:extLst>
                <a:ext uri="{FF2B5EF4-FFF2-40B4-BE49-F238E27FC236}">
                  <a16:creationId xmlns:a16="http://schemas.microsoft.com/office/drawing/2014/main" id="{F50480BC-0E13-894F-9A1F-A4F6DF8422CC}"/>
                </a:ext>
              </a:extLst>
            </p:cNvPr>
            <p:cNvCxnSpPr>
              <a:cxnSpLocks/>
            </p:cNvCxnSpPr>
            <p:nvPr/>
          </p:nvCxnSpPr>
          <p:spPr>
            <a:xfrm>
              <a:off x="5247459" y="2407013"/>
              <a:ext cx="4538353" cy="0"/>
            </a:xfrm>
            <a:prstGeom prst="line">
              <a:avLst/>
            </a:prstGeom>
            <a:ln w="15875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上下矢印 18">
              <a:extLst>
                <a:ext uri="{FF2B5EF4-FFF2-40B4-BE49-F238E27FC236}">
                  <a16:creationId xmlns:a16="http://schemas.microsoft.com/office/drawing/2014/main" id="{36BE285D-B1A1-F040-B94E-DB4A988E8402}"/>
                </a:ext>
              </a:extLst>
            </p:cNvPr>
            <p:cNvSpPr/>
            <p:nvPr/>
          </p:nvSpPr>
          <p:spPr>
            <a:xfrm>
              <a:off x="7219752" y="1837375"/>
              <a:ext cx="296884" cy="603662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円/楕円 19">
              <a:extLst>
                <a:ext uri="{FF2B5EF4-FFF2-40B4-BE49-F238E27FC236}">
                  <a16:creationId xmlns:a16="http://schemas.microsoft.com/office/drawing/2014/main" id="{851348B1-326B-DD4A-84BB-E41B93E3A795}"/>
                </a:ext>
              </a:extLst>
            </p:cNvPr>
            <p:cNvSpPr/>
            <p:nvPr/>
          </p:nvSpPr>
          <p:spPr>
            <a:xfrm>
              <a:off x="6305797" y="1543792"/>
              <a:ext cx="736271" cy="1406572"/>
            </a:xfrm>
            <a:prstGeom prst="ellipse">
              <a:avLst/>
            </a:prstGeom>
            <a:solidFill>
              <a:schemeClr val="accent4">
                <a:lumMod val="40000"/>
                <a:lumOff val="60000"/>
                <a:alpha val="52000"/>
              </a:schemeClr>
            </a:solidFill>
            <a:ln w="34925">
              <a:solidFill>
                <a:srgbClr val="00206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F267152F-FD84-B54C-A839-323F0F294FDE}"/>
                </a:ext>
              </a:extLst>
            </p:cNvPr>
            <p:cNvSpPr txBox="1"/>
            <p:nvPr/>
          </p:nvSpPr>
          <p:spPr>
            <a:xfrm>
              <a:off x="7027518" y="1107837"/>
              <a:ext cx="609305" cy="523220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O</a:t>
              </a:r>
              <a:r>
                <a:rPr lang="en-US" sz="2800" baseline="-25000" dirty="0"/>
                <a:t>2</a:t>
              </a:r>
              <a:endParaRPr lang="en-US" sz="2800" dirty="0"/>
            </a:p>
          </p:txBody>
        </p:sp>
      </p:grp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19D92D17-6E9E-B946-8C13-D5FB5BD4F414}"/>
              </a:ext>
            </a:extLst>
          </p:cNvPr>
          <p:cNvSpPr txBox="1"/>
          <p:nvPr/>
        </p:nvSpPr>
        <p:spPr>
          <a:xfrm>
            <a:off x="93315" y="6298559"/>
            <a:ext cx="4939579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400" u="sng" dirty="0"/>
              <a:t>Temperature dependence of Q-mass</a:t>
            </a:r>
            <a:endParaRPr lang="en-US" sz="2400" u="sng" dirty="0"/>
          </a:p>
        </p:txBody>
      </p:sp>
    </p:spTree>
    <p:extLst>
      <p:ext uri="{BB962C8B-B14F-4D97-AF65-F5344CB8AC3E}">
        <p14:creationId xmlns:p14="http://schemas.microsoft.com/office/powerpoint/2010/main" val="3433540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スライド番号プレースホルダー 12">
            <a:extLst>
              <a:ext uri="{FF2B5EF4-FFF2-40B4-BE49-F238E27FC236}">
                <a16:creationId xmlns:a16="http://schemas.microsoft.com/office/drawing/2014/main" id="{F354D530-0A42-584B-8E82-99EB9BCD1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7D464-B421-7447-ADDC-7B889B271F49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22" name="Rectangle 2">
            <a:extLst>
              <a:ext uri="{FF2B5EF4-FFF2-40B4-BE49-F238E27FC236}">
                <a16:creationId xmlns:a16="http://schemas.microsoft.com/office/drawing/2014/main" id="{A812D49E-3BAD-5447-B991-F2A013335B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7003" y="77174"/>
            <a:ext cx="8436867" cy="670305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pPr lvl="2" algn="ctr" eaLnBrk="1" hangingPunct="1">
              <a:lnSpc>
                <a:spcPct val="110000"/>
              </a:lnSpc>
              <a:spcBef>
                <a:spcPct val="20000"/>
              </a:spcBef>
              <a:buClr>
                <a:srgbClr val="262626"/>
              </a:buClr>
              <a:buSzPct val="90000"/>
              <a:defRPr/>
            </a:pPr>
            <a:r>
              <a:rPr lang="en-US" altLang="ja-JP" sz="3200" i="1" dirty="0">
                <a:ea typeface="ヒラギノ丸ゴ Pro W4" charset="0"/>
                <a:cs typeface="ヒラギノ丸ゴ Pro W4" charset="0"/>
              </a:rPr>
              <a:t>An example of frosting on the surface of view port</a:t>
            </a:r>
            <a:endParaRPr lang="en-US" altLang="ja-JP" sz="3200" i="1" dirty="0">
              <a:latin typeface="Comic Sans MS"/>
              <a:cs typeface="Comic Sans MS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FDE6BD08-D0DA-7F4B-9602-AF6BD4A8D584}"/>
              </a:ext>
            </a:extLst>
          </p:cNvPr>
          <p:cNvGrpSpPr/>
          <p:nvPr/>
        </p:nvGrpSpPr>
        <p:grpSpPr>
          <a:xfrm>
            <a:off x="681037" y="2548177"/>
            <a:ext cx="8909823" cy="4095727"/>
            <a:chOff x="400201" y="906553"/>
            <a:chExt cx="8909823" cy="4095727"/>
          </a:xfrm>
        </p:grpSpPr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FA67F8F1-59B8-234A-BD67-74CC38A534C2}"/>
                </a:ext>
              </a:extLst>
            </p:cNvPr>
            <p:cNvGrpSpPr/>
            <p:nvPr/>
          </p:nvGrpSpPr>
          <p:grpSpPr>
            <a:xfrm>
              <a:off x="824193" y="950355"/>
              <a:ext cx="2754319" cy="2999845"/>
              <a:chOff x="806560" y="2290484"/>
              <a:chExt cx="3528882" cy="4220679"/>
            </a:xfrm>
          </p:grpSpPr>
          <p:pic>
            <p:nvPicPr>
              <p:cNvPr id="6" name="図 5">
                <a:extLst>
                  <a:ext uri="{FF2B5EF4-FFF2-40B4-BE49-F238E27FC236}">
                    <a16:creationId xmlns:a16="http://schemas.microsoft.com/office/drawing/2014/main" id="{0FD45129-D6B9-1E4D-9CE4-16692008150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8220" t="1" r="23653" b="27838"/>
              <a:stretch/>
            </p:blipFill>
            <p:spPr>
              <a:xfrm rot="5400000">
                <a:off x="426100" y="2670944"/>
                <a:ext cx="3701040" cy="2940119"/>
              </a:xfrm>
              <a:prstGeom prst="rect">
                <a:avLst/>
              </a:prstGeom>
            </p:spPr>
          </p:pic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73BB10A8-496B-4448-8D4E-141069EB1889}"/>
                  </a:ext>
                </a:extLst>
              </p:cNvPr>
              <p:cNvSpPr txBox="1"/>
              <p:nvPr/>
            </p:nvSpPr>
            <p:spPr>
              <a:xfrm>
                <a:off x="958920" y="5991525"/>
                <a:ext cx="3376522" cy="5196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/>
                  <a:t>TM oplev light source side</a:t>
                </a:r>
                <a:endParaRPr kumimoji="1" lang="ja-JP" altLang="en-US"/>
              </a:p>
            </p:txBody>
          </p:sp>
        </p:grpSp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10043F31-6C22-444F-A8D2-353014A0D5C2}"/>
                </a:ext>
              </a:extLst>
            </p:cNvPr>
            <p:cNvGrpSpPr/>
            <p:nvPr/>
          </p:nvGrpSpPr>
          <p:grpSpPr>
            <a:xfrm>
              <a:off x="5154625" y="944838"/>
              <a:ext cx="2596459" cy="3028263"/>
              <a:chOff x="4617407" y="2290484"/>
              <a:chExt cx="3897943" cy="3937521"/>
            </a:xfrm>
          </p:grpSpPr>
          <p:pic>
            <p:nvPicPr>
              <p:cNvPr id="8" name="図 7">
                <a:extLst>
                  <a:ext uri="{FF2B5EF4-FFF2-40B4-BE49-F238E27FC236}">
                    <a16:creationId xmlns:a16="http://schemas.microsoft.com/office/drawing/2014/main" id="{B7158D29-6356-4F4D-820E-2CB12EC1E1C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37385" b="25951"/>
              <a:stretch/>
            </p:blipFill>
            <p:spPr>
              <a:xfrm>
                <a:off x="4617407" y="2290484"/>
                <a:ext cx="3897943" cy="3457294"/>
              </a:xfrm>
              <a:prstGeom prst="rect">
                <a:avLst/>
              </a:prstGeom>
            </p:spPr>
          </p:pic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2F4DE8DD-69EE-E045-A4B7-57A83A34AD7E}"/>
                  </a:ext>
                </a:extLst>
              </p:cNvPr>
              <p:cNvSpPr txBox="1"/>
              <p:nvPr/>
            </p:nvSpPr>
            <p:spPr>
              <a:xfrm>
                <a:off x="5100779" y="5747778"/>
                <a:ext cx="2931196" cy="4802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/>
                  <a:t>TM oplev QPD side</a:t>
                </a:r>
                <a:endParaRPr kumimoji="1" lang="ja-JP" altLang="en-US"/>
              </a:p>
            </p:txBody>
          </p:sp>
        </p:grp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F3CBB5BA-585F-684C-BF57-938A8768F6B6}"/>
                </a:ext>
              </a:extLst>
            </p:cNvPr>
            <p:cNvSpPr txBox="1"/>
            <p:nvPr/>
          </p:nvSpPr>
          <p:spPr>
            <a:xfrm>
              <a:off x="400201" y="3986617"/>
              <a:ext cx="8909823" cy="101566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dirty="0">
                  <a:ea typeface="Hiragino Maru Gothic Pro W4" panose="020F0400000000000000" pitchFamily="34" charset="-128"/>
                </a:rPr>
                <a:t>Photos show examples of the frosting on the surface of view ports with vacuum leak at TM temperature of ~25K. (@EXC 2020/08) </a:t>
              </a:r>
            </a:p>
            <a:p>
              <a:r>
                <a:rPr kumimoji="1" lang="en-US" altLang="ja-JP" sz="2000" dirty="0">
                  <a:ea typeface="Hiragino Maru Gothic Pro W4" panose="020F0400000000000000" pitchFamily="34" charset="-128"/>
                </a:rPr>
                <a:t>It was assumed that frog on the surface was </a:t>
              </a:r>
              <a:r>
                <a:rPr lang="en-US" altLang="ja-JP" sz="2000" dirty="0"/>
                <a:t>formed</a:t>
              </a:r>
              <a:r>
                <a:rPr kumimoji="1" lang="en-US" altLang="ja-JP" sz="2000" dirty="0">
                  <a:ea typeface="Hiragino Maru Gothic Pro W4" panose="020F0400000000000000" pitchFamily="34" charset="-128"/>
                </a:rPr>
                <a:t> by frosting of O</a:t>
              </a:r>
              <a:r>
                <a:rPr kumimoji="1" lang="en-US" altLang="ja-JP" sz="2000" baseline="-25000" dirty="0">
                  <a:ea typeface="Hiragino Maru Gothic Pro W4" panose="020F0400000000000000" pitchFamily="34" charset="-128"/>
                </a:rPr>
                <a:t>2</a:t>
              </a:r>
              <a:r>
                <a:rPr kumimoji="1" lang="en-US" altLang="ja-JP" sz="2000" dirty="0">
                  <a:ea typeface="Hiragino Maru Gothic Pro W4" panose="020F0400000000000000" pitchFamily="34" charset="-128"/>
                </a:rPr>
                <a:t>, N</a:t>
              </a:r>
              <a:r>
                <a:rPr kumimoji="1" lang="en-US" altLang="ja-JP" sz="2000" baseline="-25000" dirty="0">
                  <a:ea typeface="Hiragino Maru Gothic Pro W4" panose="020F0400000000000000" pitchFamily="34" charset="-128"/>
                </a:rPr>
                <a:t>2</a:t>
              </a:r>
              <a:r>
                <a:rPr kumimoji="1" lang="en-US" altLang="ja-JP" sz="2000" dirty="0">
                  <a:ea typeface="Hiragino Maru Gothic Pro W4" panose="020F0400000000000000" pitchFamily="34" charset="-128"/>
                </a:rPr>
                <a:t> and H</a:t>
              </a:r>
              <a:r>
                <a:rPr kumimoji="1" lang="en-US" altLang="ja-JP" sz="2000" baseline="-25000" dirty="0">
                  <a:ea typeface="Hiragino Maru Gothic Pro W4" panose="020F0400000000000000" pitchFamily="34" charset="-128"/>
                </a:rPr>
                <a:t>2</a:t>
              </a:r>
              <a:r>
                <a:rPr kumimoji="1" lang="en-US" altLang="ja-JP" sz="2000" dirty="0">
                  <a:ea typeface="Hiragino Maru Gothic Pro W4" panose="020F0400000000000000" pitchFamily="34" charset="-128"/>
                </a:rPr>
                <a:t>O.</a:t>
              </a:r>
              <a:endParaRPr kumimoji="1" lang="ja-JP" altLang="en-US" sz="2000">
                <a:ea typeface="Hiragino Maru Gothic Pro W4" panose="020F0400000000000000" pitchFamily="34" charset="-128"/>
              </a:endParaRPr>
            </a:p>
          </p:txBody>
        </p:sp>
        <p:sp>
          <p:nvSpPr>
            <p:cNvPr id="20" name="下矢印 19">
              <a:extLst>
                <a:ext uri="{FF2B5EF4-FFF2-40B4-BE49-F238E27FC236}">
                  <a16:creationId xmlns:a16="http://schemas.microsoft.com/office/drawing/2014/main" id="{84273D98-2725-9944-ABC7-24EECFFAF1C1}"/>
                </a:ext>
              </a:extLst>
            </p:cNvPr>
            <p:cNvSpPr/>
            <p:nvPr/>
          </p:nvSpPr>
          <p:spPr>
            <a:xfrm rot="3761853">
              <a:off x="2710259" y="1122824"/>
              <a:ext cx="376246" cy="1059897"/>
            </a:xfrm>
            <a:prstGeom prst="downArrow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下矢印 23">
              <a:extLst>
                <a:ext uri="{FF2B5EF4-FFF2-40B4-BE49-F238E27FC236}">
                  <a16:creationId xmlns:a16="http://schemas.microsoft.com/office/drawing/2014/main" id="{136D9627-4FB3-D648-A6A5-025F9378171E}"/>
                </a:ext>
              </a:extLst>
            </p:cNvPr>
            <p:cNvSpPr/>
            <p:nvPr/>
          </p:nvSpPr>
          <p:spPr>
            <a:xfrm rot="18516746">
              <a:off x="5176738" y="1039998"/>
              <a:ext cx="383692" cy="1225547"/>
            </a:xfrm>
            <a:prstGeom prst="downArrow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">
              <a:extLst>
                <a:ext uri="{FF2B5EF4-FFF2-40B4-BE49-F238E27FC236}">
                  <a16:creationId xmlns:a16="http://schemas.microsoft.com/office/drawing/2014/main" id="{7E3DDED0-31DE-684A-AA1E-50C77F20488C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3272086" y="906553"/>
              <a:ext cx="1729432" cy="67030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lvl="2" algn="ctr" defTabSz="914400">
                <a:lnSpc>
                  <a:spcPct val="110000"/>
                </a:lnSpc>
                <a:spcBef>
                  <a:spcPct val="20000"/>
                </a:spcBef>
                <a:buClr>
                  <a:srgbClr val="262626"/>
                </a:buClr>
                <a:buSzPct val="90000"/>
                <a:defRPr/>
              </a:pPr>
              <a:r>
                <a:rPr lang="en-US" altLang="ja-JP" sz="3200" i="1" kern="0" dirty="0">
                  <a:solidFill>
                    <a:sysClr val="windowText" lastClr="000000"/>
                  </a:solidFill>
                  <a:cs typeface="Calibri" panose="020F0502020204030204" pitchFamily="34" charset="0"/>
                </a:rPr>
                <a:t>Frosting</a:t>
              </a:r>
              <a:endParaRPr lang="en-US" altLang="ja-JP" sz="3200" i="1" kern="0" dirty="0">
                <a:solidFill>
                  <a:sysClr val="windowText" lastClr="000000"/>
                </a:solidFill>
                <a:cs typeface="Comic Sans MS"/>
              </a:endParaRPr>
            </a:p>
          </p:txBody>
        </p:sp>
      </p:grp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355DAA14-BEE3-6442-8A33-ADCE6256CBA0}"/>
              </a:ext>
            </a:extLst>
          </p:cNvPr>
          <p:cNvSpPr/>
          <p:nvPr/>
        </p:nvSpPr>
        <p:spPr>
          <a:xfrm>
            <a:off x="126889" y="673874"/>
            <a:ext cx="9369397" cy="15880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ja-JP" sz="2400" dirty="0"/>
              <a:t>Frosting on the surface of the test mass and the viewports of</a:t>
            </a:r>
          </a:p>
          <a:p>
            <a:pPr>
              <a:lnSpc>
                <a:spcPct val="80000"/>
              </a:lnSpc>
            </a:pPr>
            <a:r>
              <a:rPr lang="en-US" altLang="ja-JP" sz="2400" dirty="0"/>
              <a:t>	the radiation shields is a serious problem at the KAGRA.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ja-JP" sz="2400" dirty="0"/>
              <a:t>In order to find a way to cool the test mass down to ~20 K while preventing frosting, KAGRA cryogenic subgroup have conducted the cooling experiment using the KAGRA cryostat. </a:t>
            </a:r>
          </a:p>
        </p:txBody>
      </p:sp>
    </p:spTree>
    <p:extLst>
      <p:ext uri="{BB962C8B-B14F-4D97-AF65-F5344CB8AC3E}">
        <p14:creationId xmlns:p14="http://schemas.microsoft.com/office/powerpoint/2010/main" val="1797900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図 14" descr="クライオスタット断面図.jpg">
            <a:extLst>
              <a:ext uri="{FF2B5EF4-FFF2-40B4-BE49-F238E27FC236}">
                <a16:creationId xmlns:a16="http://schemas.microsoft.com/office/drawing/2014/main" id="{88BAD526-1D30-5249-8944-4BEB9A589C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1942"/>
            <a:ext cx="9144000" cy="611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2" name="スライド番号プレースホルダ 4">
            <a:extLst>
              <a:ext uri="{FF2B5EF4-FFF2-40B4-BE49-F238E27FC236}">
                <a16:creationId xmlns:a16="http://schemas.microsoft.com/office/drawing/2014/main" id="{B23DDFC8-BAA9-2B4A-85EE-55C6BD7BB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9067800" y="6381750"/>
            <a:ext cx="4572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F911B219-C11E-5941-8020-9EDE47271E10}" type="slidenum">
              <a:rPr kumimoji="0" lang="en-US" altLang="ja-JP" sz="1200">
                <a:solidFill>
                  <a:srgbClr val="002060"/>
                </a:solidFill>
                <a:latin typeface="+mn-lt"/>
              </a:rPr>
              <a:pPr algn="r"/>
              <a:t>4</a:t>
            </a:fld>
            <a:endParaRPr kumimoji="0" lang="en-US" altLang="ja-JP" sz="1200" dirty="0">
              <a:solidFill>
                <a:srgbClr val="002060"/>
              </a:solidFill>
              <a:latin typeface="+mn-lt"/>
            </a:endParaRPr>
          </a:p>
        </p:txBody>
      </p: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FD709FE8-EC1D-0D41-869A-586D3D4A9B04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051425" y="3834705"/>
            <a:ext cx="831850" cy="500063"/>
          </a:xfrm>
          <a:prstGeom prst="straightConnector1">
            <a:avLst/>
          </a:prstGeom>
          <a:noFill/>
          <a:ln w="31750">
            <a:solidFill>
              <a:srgbClr val="FFFF00"/>
            </a:solidFill>
            <a:round/>
            <a:headEnd/>
            <a:tailEnd type="arrow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BFBB7C62-18B8-734F-9ED6-556D55B47E7B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716349" y="4943593"/>
            <a:ext cx="1111001" cy="607667"/>
          </a:xfrm>
          <a:prstGeom prst="straightConnector1">
            <a:avLst/>
          </a:prstGeom>
          <a:noFill/>
          <a:ln w="31750">
            <a:solidFill>
              <a:srgbClr val="FFFF00"/>
            </a:solidFill>
            <a:round/>
            <a:headEnd/>
            <a:tailEnd type="arrow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63DF3996-1FF8-474D-B91D-77605BD234A7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609540" y="3093006"/>
            <a:ext cx="517396" cy="496446"/>
          </a:xfrm>
          <a:prstGeom prst="straightConnector1">
            <a:avLst/>
          </a:prstGeom>
          <a:noFill/>
          <a:ln w="31750">
            <a:solidFill>
              <a:srgbClr val="FFFF00"/>
            </a:solidFill>
            <a:round/>
            <a:headEnd/>
            <a:tailEnd type="arrow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Rectangle 2">
            <a:extLst>
              <a:ext uri="{FF2B5EF4-FFF2-40B4-BE49-F238E27FC236}">
                <a16:creationId xmlns:a16="http://schemas.microsoft.com/office/drawing/2014/main" id="{6BD09489-DEC1-304A-B73F-812BB27C99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76176" y="68263"/>
            <a:ext cx="8502761" cy="609600"/>
          </a:xfrm>
          <a:solidFill>
            <a:schemeClr val="accent4">
              <a:lumMod val="20000"/>
              <a:lumOff val="80000"/>
            </a:schemeClr>
          </a:solidFill>
          <a:ln w="57150" cmpd="thinThick">
            <a:solidFill>
              <a:srgbClr val="00206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altLang="ja-JP" sz="3200" b="1" dirty="0">
                <a:solidFill>
                  <a:srgbClr val="002060"/>
                </a:solidFill>
                <a:latin typeface="+mn-lt"/>
                <a:cs typeface="Comic Sans MS"/>
              </a:rPr>
              <a:t>Structural view of KAGRA Cryostat with shield ducts</a:t>
            </a:r>
            <a:endParaRPr lang="en-US" altLang="ja-JP" b="1" dirty="0">
              <a:solidFill>
                <a:srgbClr val="002060"/>
              </a:solidFill>
              <a:latin typeface="+mn-lt"/>
              <a:cs typeface="Comic Sans MS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00DCF4B8-575B-5B4E-BE18-511C43063447}"/>
              </a:ext>
            </a:extLst>
          </p:cNvPr>
          <p:cNvSpPr txBox="1"/>
          <p:nvPr/>
        </p:nvSpPr>
        <p:spPr bwMode="auto">
          <a:xfrm>
            <a:off x="1495645" y="2721625"/>
            <a:ext cx="1492103" cy="4001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sz="2000" b="1" dirty="0">
                <a:solidFill>
                  <a:srgbClr val="002060"/>
                </a:solidFill>
                <a:ea typeface="+mj-ea"/>
                <a:cs typeface="Arial"/>
              </a:rPr>
              <a:t>Shield duct</a:t>
            </a:r>
            <a:endParaRPr lang="ja-JP" altLang="en-US" sz="2000" b="1">
              <a:solidFill>
                <a:srgbClr val="002060"/>
              </a:solidFill>
              <a:ea typeface="+mj-ea"/>
              <a:cs typeface="Arial"/>
            </a:endParaRPr>
          </a:p>
        </p:txBody>
      </p: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04B0ADCD-85C7-1746-95B5-B58A9CE4B199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230269" y="4392514"/>
            <a:ext cx="517009" cy="391793"/>
          </a:xfrm>
          <a:prstGeom prst="straightConnector1">
            <a:avLst/>
          </a:prstGeom>
          <a:noFill/>
          <a:ln w="31750">
            <a:solidFill>
              <a:srgbClr val="FFFF00"/>
            </a:solidFill>
            <a:round/>
            <a:headEnd/>
            <a:tailEnd type="arrow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877800A2-F7A3-5D43-B0B4-29DBD57D9083}"/>
              </a:ext>
            </a:extLst>
          </p:cNvPr>
          <p:cNvSpPr txBox="1"/>
          <p:nvPr/>
        </p:nvSpPr>
        <p:spPr bwMode="auto">
          <a:xfrm>
            <a:off x="7001226" y="4084736"/>
            <a:ext cx="1492103" cy="4001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sz="2000" b="1" dirty="0">
                <a:solidFill>
                  <a:srgbClr val="002060"/>
                </a:solidFill>
                <a:ea typeface="+mj-ea"/>
                <a:cs typeface="Arial"/>
              </a:rPr>
              <a:t>Shield duct</a:t>
            </a:r>
            <a:endParaRPr lang="ja-JP" altLang="en-US" sz="2000" b="1">
              <a:solidFill>
                <a:srgbClr val="002060"/>
              </a:solidFill>
              <a:ea typeface="+mj-ea"/>
              <a:cs typeface="Arial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51DAC77F-CD9B-354B-AAC1-A9E58F641E9A}"/>
              </a:ext>
            </a:extLst>
          </p:cNvPr>
          <p:cNvSpPr txBox="1"/>
          <p:nvPr/>
        </p:nvSpPr>
        <p:spPr bwMode="auto">
          <a:xfrm>
            <a:off x="5583991" y="3467738"/>
            <a:ext cx="1296450" cy="4001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sz="2000" b="1" dirty="0">
                <a:solidFill>
                  <a:srgbClr val="002060"/>
                </a:solidFill>
                <a:ea typeface="+mj-ea"/>
                <a:cs typeface="Arial"/>
              </a:rPr>
              <a:t>Test mass</a:t>
            </a:r>
            <a:endParaRPr lang="ja-JP" altLang="en-US" sz="2000" b="1">
              <a:solidFill>
                <a:srgbClr val="002060"/>
              </a:solidFill>
              <a:ea typeface="+mj-ea"/>
              <a:cs typeface="Arial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633B13FA-30D2-194E-9161-C2C6D80FF956}"/>
              </a:ext>
            </a:extLst>
          </p:cNvPr>
          <p:cNvSpPr txBox="1"/>
          <p:nvPr/>
        </p:nvSpPr>
        <p:spPr bwMode="auto">
          <a:xfrm>
            <a:off x="1122185" y="5411310"/>
            <a:ext cx="2067581" cy="4001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sz="2000" b="1" dirty="0">
                <a:solidFill>
                  <a:srgbClr val="002060"/>
                </a:solidFill>
                <a:ea typeface="+mj-ea"/>
                <a:cs typeface="Arial"/>
              </a:rPr>
              <a:t>Cryo-cooler units</a:t>
            </a:r>
            <a:endParaRPr lang="ja-JP" altLang="en-US" sz="2000" b="1">
              <a:solidFill>
                <a:srgbClr val="002060"/>
              </a:solidFill>
              <a:ea typeface="+mj-ea"/>
              <a:cs typeface="Arial"/>
            </a:endParaRPr>
          </a:p>
        </p:txBody>
      </p: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7A99D9C9-8043-884F-99A4-DE779F4B56A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657600" y="4030935"/>
            <a:ext cx="589014" cy="351258"/>
          </a:xfrm>
          <a:prstGeom prst="straightConnector1">
            <a:avLst/>
          </a:prstGeom>
          <a:noFill/>
          <a:ln w="31750">
            <a:solidFill>
              <a:srgbClr val="FFFF00"/>
            </a:solidFill>
            <a:round/>
            <a:headEnd/>
            <a:tailEnd type="arrow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FBC58C23-F981-6048-944C-467999DF01C4}"/>
              </a:ext>
            </a:extLst>
          </p:cNvPr>
          <p:cNvSpPr txBox="1"/>
          <p:nvPr/>
        </p:nvSpPr>
        <p:spPr bwMode="auto">
          <a:xfrm>
            <a:off x="2254295" y="4159179"/>
            <a:ext cx="1492103" cy="4001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sz="2000" b="1" dirty="0">
                <a:solidFill>
                  <a:srgbClr val="002060"/>
                </a:solidFill>
                <a:ea typeface="+mj-ea"/>
                <a:cs typeface="Arial"/>
              </a:rPr>
              <a:t>View ports</a:t>
            </a:r>
            <a:endParaRPr lang="ja-JP" altLang="en-US" sz="2000" b="1">
              <a:solidFill>
                <a:srgbClr val="002060"/>
              </a:solidFill>
              <a:ea typeface="+mj-ea"/>
              <a:cs typeface="Arial"/>
            </a:endParaRPr>
          </a:p>
        </p:txBody>
      </p:sp>
      <p:cxnSp>
        <p:nvCxnSpPr>
          <p:cNvPr id="34" name="直線矢印コネクタ 33">
            <a:extLst>
              <a:ext uri="{FF2B5EF4-FFF2-40B4-BE49-F238E27FC236}">
                <a16:creationId xmlns:a16="http://schemas.microsoft.com/office/drawing/2014/main" id="{9CDD8B44-FD44-1742-9CF2-CF3B8648AAA7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377404" y="2663861"/>
            <a:ext cx="831850" cy="500063"/>
          </a:xfrm>
          <a:prstGeom prst="straightConnector1">
            <a:avLst/>
          </a:prstGeom>
          <a:noFill/>
          <a:ln w="31750">
            <a:solidFill>
              <a:srgbClr val="FFFF00"/>
            </a:solidFill>
            <a:round/>
            <a:headEnd/>
            <a:tailEnd type="arrow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38B63FE0-27BA-4C46-81D4-20B7301D70CA}"/>
              </a:ext>
            </a:extLst>
          </p:cNvPr>
          <p:cNvSpPr txBox="1"/>
          <p:nvPr/>
        </p:nvSpPr>
        <p:spPr bwMode="auto">
          <a:xfrm>
            <a:off x="5909969" y="2296894"/>
            <a:ext cx="2583359" cy="4001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sz="2000" b="1" dirty="0">
                <a:solidFill>
                  <a:srgbClr val="002060"/>
                </a:solidFill>
                <a:ea typeface="+mj-ea"/>
                <a:cs typeface="Arial"/>
              </a:rPr>
              <a:t>Outer radiation shield</a:t>
            </a:r>
            <a:endParaRPr lang="ja-JP" altLang="en-US" sz="2000" b="1">
              <a:solidFill>
                <a:srgbClr val="002060"/>
              </a:solidFill>
              <a:ea typeface="+mj-ea"/>
              <a:cs typeface="Arial"/>
            </a:endParaRPr>
          </a:p>
        </p:txBody>
      </p: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97171D65-7E51-CB41-9880-8A8D05F3C53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48641" y="2194424"/>
            <a:ext cx="1427411" cy="1054401"/>
          </a:xfrm>
          <a:prstGeom prst="straightConnector1">
            <a:avLst/>
          </a:prstGeom>
          <a:noFill/>
          <a:ln w="31750">
            <a:solidFill>
              <a:srgbClr val="FFFF00"/>
            </a:solidFill>
            <a:round/>
            <a:headEnd/>
            <a:tailEnd type="arrow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131C9BD9-75D4-3F49-8537-3839ACA065A7}"/>
              </a:ext>
            </a:extLst>
          </p:cNvPr>
          <p:cNvSpPr txBox="1"/>
          <p:nvPr/>
        </p:nvSpPr>
        <p:spPr bwMode="auto">
          <a:xfrm>
            <a:off x="1970221" y="1879597"/>
            <a:ext cx="2583359" cy="4001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sz="2000" b="1" dirty="0">
                <a:solidFill>
                  <a:srgbClr val="002060"/>
                </a:solidFill>
                <a:ea typeface="+mj-ea"/>
                <a:cs typeface="Arial"/>
              </a:rPr>
              <a:t>Inner radiation shield</a:t>
            </a:r>
            <a:endParaRPr lang="ja-JP" altLang="en-US" sz="2000" b="1">
              <a:solidFill>
                <a:srgbClr val="002060"/>
              </a:solidFill>
              <a:ea typeface="+mj-ea"/>
              <a:cs typeface="Arial"/>
            </a:endParaRP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B87481B9-0A28-C84E-A9E4-BA4BA6DEC9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3" y="217271"/>
            <a:ext cx="4262171" cy="685802"/>
          </a:xfrm>
          <a:solidFill>
            <a:schemeClr val="accent4">
              <a:lumMod val="20000"/>
              <a:lumOff val="80000"/>
            </a:schemeClr>
          </a:solidFill>
          <a:ln w="57150"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altLang="ja-JP" dirty="0">
                <a:latin typeface="+mn-lt"/>
                <a:cs typeface="Comic Sans MS"/>
              </a:rPr>
              <a:t>Cryo-cooler layout</a:t>
            </a:r>
          </a:p>
        </p:txBody>
      </p:sp>
      <p:sp>
        <p:nvSpPr>
          <p:cNvPr id="36866" name="Rectangle 3">
            <a:extLst>
              <a:ext uri="{FF2B5EF4-FFF2-40B4-BE49-F238E27FC236}">
                <a16:creationId xmlns:a16="http://schemas.microsoft.com/office/drawing/2014/main" id="{E8CB74BB-FBF8-7541-9E76-9DA315806C5B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1229" y="5825361"/>
            <a:ext cx="3584600" cy="81379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ja-JP" sz="2400" dirty="0"/>
              <a:t>Four 4K cryocooler units per one cryostat</a:t>
            </a:r>
          </a:p>
        </p:txBody>
      </p:sp>
      <p:pic>
        <p:nvPicPr>
          <p:cNvPr id="36867" name="Picture 4" descr="cryosys2012Apr のコピー">
            <a:extLst>
              <a:ext uri="{FF2B5EF4-FFF2-40B4-BE49-F238E27FC236}">
                <a16:creationId xmlns:a16="http://schemas.microsoft.com/office/drawing/2014/main" id="{F8F745C8-D72F-8B4B-8073-11C57195FD2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14993" y="1158813"/>
            <a:ext cx="6629400" cy="3935413"/>
          </a:xfrm>
        </p:spPr>
      </p:pic>
      <p:sp>
        <p:nvSpPr>
          <p:cNvPr id="36868" name="Line 5">
            <a:extLst>
              <a:ext uri="{FF2B5EF4-FFF2-40B4-BE49-F238E27FC236}">
                <a16:creationId xmlns:a16="http://schemas.microsoft.com/office/drawing/2014/main" id="{53E5F787-25B6-654F-B308-579D2CDB13B0}"/>
              </a:ext>
            </a:extLst>
          </p:cNvPr>
          <p:cNvSpPr>
            <a:spLocks noChangeShapeType="1"/>
          </p:cNvSpPr>
          <p:nvPr/>
        </p:nvSpPr>
        <p:spPr bwMode="auto">
          <a:xfrm>
            <a:off x="1742310" y="3935628"/>
            <a:ext cx="2819400" cy="0"/>
          </a:xfrm>
          <a:prstGeom prst="line">
            <a:avLst/>
          </a:prstGeom>
          <a:noFill/>
          <a:ln w="38100">
            <a:solidFill>
              <a:srgbClr val="FF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6869" name="Text Box 6">
            <a:extLst>
              <a:ext uri="{FF2B5EF4-FFF2-40B4-BE49-F238E27FC236}">
                <a16:creationId xmlns:a16="http://schemas.microsoft.com/office/drawing/2014/main" id="{BF0454F7-B922-454C-9308-D02BB00624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710" y="3549866"/>
            <a:ext cx="12554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ja-JP" sz="1800" dirty="0">
                <a:solidFill>
                  <a:srgbClr val="FF8000"/>
                </a:solidFill>
                <a:latin typeface="+mn-lt"/>
              </a:rPr>
              <a:t>Main Beam</a:t>
            </a:r>
            <a:endParaRPr lang="en-US" altLang="ja-JP" sz="1800" dirty="0">
              <a:latin typeface="+mn-lt"/>
            </a:endParaRPr>
          </a:p>
        </p:txBody>
      </p:sp>
      <p:sp>
        <p:nvSpPr>
          <p:cNvPr id="36870" name="Text Box 7">
            <a:extLst>
              <a:ext uri="{FF2B5EF4-FFF2-40B4-BE49-F238E27FC236}">
                <a16:creationId xmlns:a16="http://schemas.microsoft.com/office/drawing/2014/main" id="{6438667C-A76C-224E-8A24-E7176E535E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0544" y="4942182"/>
            <a:ext cx="1289135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412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ja-JP" sz="1800" dirty="0">
                <a:solidFill>
                  <a:srgbClr val="002060"/>
                </a:solidFill>
                <a:latin typeface="+mn-lt"/>
              </a:rPr>
              <a:t>Inner shield</a:t>
            </a:r>
          </a:p>
          <a:p>
            <a:r>
              <a:rPr lang="en-US" altLang="ja-JP" sz="1800" dirty="0">
                <a:solidFill>
                  <a:srgbClr val="002060"/>
                </a:solidFill>
                <a:latin typeface="+mn-lt"/>
              </a:rPr>
              <a:t>cooling</a:t>
            </a:r>
          </a:p>
        </p:txBody>
      </p:sp>
      <p:sp>
        <p:nvSpPr>
          <p:cNvPr id="36871" name="Text Box 8">
            <a:extLst>
              <a:ext uri="{FF2B5EF4-FFF2-40B4-BE49-F238E27FC236}">
                <a16:creationId xmlns:a16="http://schemas.microsoft.com/office/drawing/2014/main" id="{8891D072-FE69-5F47-973C-87587895E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2911" y="3326029"/>
            <a:ext cx="132440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ja-JP" sz="1600" dirty="0">
                <a:solidFill>
                  <a:schemeClr val="bg1"/>
                </a:solidFill>
                <a:latin typeface="+mn-lt"/>
              </a:rPr>
              <a:t>Cooling </a:t>
            </a:r>
          </a:p>
          <a:p>
            <a:r>
              <a:rPr lang="en-US" altLang="ja-JP" sz="1600" dirty="0">
                <a:solidFill>
                  <a:schemeClr val="bg1"/>
                </a:solidFill>
                <a:latin typeface="+mn-lt"/>
              </a:rPr>
              <a:t> Cryo-Payload</a:t>
            </a:r>
            <a:endParaRPr lang="en-US" altLang="ja-JP" sz="1800" dirty="0">
              <a:latin typeface="+mn-lt"/>
            </a:endParaRPr>
          </a:p>
        </p:txBody>
      </p:sp>
      <p:sp>
        <p:nvSpPr>
          <p:cNvPr id="36872" name="Text Box 9">
            <a:extLst>
              <a:ext uri="{FF2B5EF4-FFF2-40B4-BE49-F238E27FC236}">
                <a16:creationId xmlns:a16="http://schemas.microsoft.com/office/drawing/2014/main" id="{1F749584-35C3-8941-8362-7ECC88021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5711" y="4697628"/>
            <a:ext cx="13692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ja-JP" sz="1800" dirty="0">
                <a:solidFill>
                  <a:srgbClr val="804000"/>
                </a:solidFill>
                <a:latin typeface="+mn-lt"/>
              </a:rPr>
              <a:t>Shield  ducts</a:t>
            </a:r>
            <a:endParaRPr lang="en-US" altLang="ja-JP" sz="1800" dirty="0">
              <a:latin typeface="+mn-lt"/>
            </a:endParaRPr>
          </a:p>
        </p:txBody>
      </p:sp>
      <p:sp>
        <p:nvSpPr>
          <p:cNvPr id="36876" name="Text Box 13">
            <a:extLst>
              <a:ext uri="{FF2B5EF4-FFF2-40B4-BE49-F238E27FC236}">
                <a16:creationId xmlns:a16="http://schemas.microsoft.com/office/drawing/2014/main" id="{7A7BD8AA-BFFF-0E4F-95CE-E6A0376A4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0310" y="3935628"/>
            <a:ext cx="84029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ja-JP" sz="1800" dirty="0">
                <a:solidFill>
                  <a:srgbClr val="FF8000"/>
                </a:solidFill>
                <a:latin typeface="+mn-lt"/>
              </a:rPr>
              <a:t>400kW</a:t>
            </a:r>
            <a:endParaRPr lang="en-US" altLang="ja-JP" sz="1800" dirty="0">
              <a:latin typeface="+mn-lt"/>
            </a:endParaRPr>
          </a:p>
        </p:txBody>
      </p:sp>
      <p:sp>
        <p:nvSpPr>
          <p:cNvPr id="36879" name="Line 16">
            <a:extLst>
              <a:ext uri="{FF2B5EF4-FFF2-40B4-BE49-F238E27FC236}">
                <a16:creationId xmlns:a16="http://schemas.microsoft.com/office/drawing/2014/main" id="{310A29EF-9362-864E-A119-4CFC0BDE194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485510" y="3249828"/>
            <a:ext cx="76200" cy="3810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6880" name="Line 17">
            <a:extLst>
              <a:ext uri="{FF2B5EF4-FFF2-40B4-BE49-F238E27FC236}">
                <a16:creationId xmlns:a16="http://schemas.microsoft.com/office/drawing/2014/main" id="{37E312C2-24E6-E84A-B189-8A24BF44A7A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85510" y="4088028"/>
            <a:ext cx="76200" cy="3810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6881" name="Line 18">
            <a:extLst>
              <a:ext uri="{FF2B5EF4-FFF2-40B4-BE49-F238E27FC236}">
                <a16:creationId xmlns:a16="http://schemas.microsoft.com/office/drawing/2014/main" id="{054EE4D7-D8C6-5342-A623-2E4AF3DD3AD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09310" y="3249828"/>
            <a:ext cx="3048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6882" name="Line 19">
            <a:extLst>
              <a:ext uri="{FF2B5EF4-FFF2-40B4-BE49-F238E27FC236}">
                <a16:creationId xmlns:a16="http://schemas.microsoft.com/office/drawing/2014/main" id="{92C7425B-6111-7949-9B3D-F780C01DF88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85510" y="4469028"/>
            <a:ext cx="2286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6883" name="Text Box 20">
            <a:extLst>
              <a:ext uri="{FF2B5EF4-FFF2-40B4-BE49-F238E27FC236}">
                <a16:creationId xmlns:a16="http://schemas.microsoft.com/office/drawing/2014/main" id="{FCD7AD32-3DDD-E249-BF61-5C5BA21D48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8235" y="4969092"/>
            <a:ext cx="9594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ja-JP" sz="1800" dirty="0">
                <a:latin typeface="+mn-lt"/>
              </a:rPr>
              <a:t>Cryostat</a:t>
            </a:r>
          </a:p>
        </p:txBody>
      </p:sp>
      <p:sp>
        <p:nvSpPr>
          <p:cNvPr id="36884" name="Text Box 21">
            <a:extLst>
              <a:ext uri="{FF2B5EF4-FFF2-40B4-BE49-F238E27FC236}">
                <a16:creationId xmlns:a16="http://schemas.microsoft.com/office/drawing/2014/main" id="{E2D88302-4276-7941-A2D8-042319B7C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0709" y="1708674"/>
            <a:ext cx="2513893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ja-JP" sz="2000" b="1" dirty="0">
                <a:latin typeface="+mn-lt"/>
              </a:rPr>
              <a:t>Outer radiation shield</a:t>
            </a:r>
          </a:p>
        </p:txBody>
      </p:sp>
      <p:sp>
        <p:nvSpPr>
          <p:cNvPr id="36885" name="Text Box 22">
            <a:extLst>
              <a:ext uri="{FF2B5EF4-FFF2-40B4-BE49-F238E27FC236}">
                <a16:creationId xmlns:a16="http://schemas.microsoft.com/office/drawing/2014/main" id="{124B3C1F-6920-544D-BEA2-E24601B870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8070" y="1169717"/>
            <a:ext cx="2462534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ja-JP" sz="2000" b="1" dirty="0">
                <a:solidFill>
                  <a:srgbClr val="0000FF"/>
                </a:solidFill>
                <a:latin typeface="+mn-lt"/>
              </a:rPr>
              <a:t>Inner radiation shield</a:t>
            </a:r>
          </a:p>
        </p:txBody>
      </p:sp>
      <p:sp>
        <p:nvSpPr>
          <p:cNvPr id="36886" name="Text Box 23">
            <a:extLst>
              <a:ext uri="{FF2B5EF4-FFF2-40B4-BE49-F238E27FC236}">
                <a16:creationId xmlns:a16="http://schemas.microsoft.com/office/drawing/2014/main" id="{D80AB98C-0F6C-C64C-AEDB-4950248FC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8910" y="2792628"/>
            <a:ext cx="10625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ja-JP" sz="1800" dirty="0">
                <a:latin typeface="+mn-lt"/>
              </a:rPr>
              <a:t>two units</a:t>
            </a:r>
          </a:p>
        </p:txBody>
      </p:sp>
      <p:sp>
        <p:nvSpPr>
          <p:cNvPr id="36887" name="Text Box 24">
            <a:extLst>
              <a:ext uri="{FF2B5EF4-FFF2-40B4-BE49-F238E27FC236}">
                <a16:creationId xmlns:a16="http://schemas.microsoft.com/office/drawing/2014/main" id="{3FC1E4E5-94E0-9D44-93B6-2F595B9D9E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4" y="1234929"/>
            <a:ext cx="3745152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ja-JP" sz="2200" u="sng" dirty="0">
                <a:latin typeface="+mn-lt"/>
              </a:rPr>
              <a:t>P</a:t>
            </a:r>
            <a:r>
              <a:rPr lang="en-US" altLang="ja-JP" sz="2200" dirty="0">
                <a:latin typeface="+mn-lt"/>
              </a:rPr>
              <a:t>ulse </a:t>
            </a:r>
            <a:r>
              <a:rPr lang="en-US" altLang="ja-JP" sz="2200" u="sng" dirty="0">
                <a:latin typeface="+mn-lt"/>
              </a:rPr>
              <a:t>T</a:t>
            </a:r>
            <a:r>
              <a:rPr lang="en-US" altLang="ja-JP" sz="2200" dirty="0">
                <a:latin typeface="+mn-lt"/>
              </a:rPr>
              <a:t>ube type </a:t>
            </a:r>
            <a:r>
              <a:rPr lang="en-US" altLang="ja-JP" sz="2200" u="sng" dirty="0">
                <a:latin typeface="+mn-lt"/>
              </a:rPr>
              <a:t>C</a:t>
            </a:r>
            <a:r>
              <a:rPr lang="en-US" altLang="ja-JP" sz="2200" dirty="0">
                <a:latin typeface="+mn-lt"/>
              </a:rPr>
              <a:t>ryo-cooler (PTC) with Vibration reduction</a:t>
            </a:r>
          </a:p>
        </p:txBody>
      </p:sp>
      <p:sp>
        <p:nvSpPr>
          <p:cNvPr id="36889" name="Text Box 26">
            <a:extLst>
              <a:ext uri="{FF2B5EF4-FFF2-40B4-BE49-F238E27FC236}">
                <a16:creationId xmlns:a16="http://schemas.microsoft.com/office/drawing/2014/main" id="{C50E5E50-18F4-F349-AE33-376F18D327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8910" y="4392828"/>
            <a:ext cx="10625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ja-JP" sz="1800" dirty="0">
                <a:latin typeface="+mn-lt"/>
              </a:rPr>
              <a:t>two units</a:t>
            </a:r>
          </a:p>
        </p:txBody>
      </p:sp>
      <p:sp>
        <p:nvSpPr>
          <p:cNvPr id="36890" name="Text Box 27">
            <a:extLst>
              <a:ext uri="{FF2B5EF4-FFF2-40B4-BE49-F238E27FC236}">
                <a16:creationId xmlns:a16="http://schemas.microsoft.com/office/drawing/2014/main" id="{7C9D9084-B8E2-F646-9E8C-0772763927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4963" y="5632093"/>
            <a:ext cx="409163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ja-JP" dirty="0">
                <a:latin typeface="+mn-lt"/>
              </a:rPr>
              <a:t>2 units for cool cryo-payload</a:t>
            </a:r>
          </a:p>
          <a:p>
            <a:r>
              <a:rPr lang="en-US" altLang="ja-JP" dirty="0">
                <a:latin typeface="+mn-lt"/>
              </a:rPr>
              <a:t>2 units cool for the inner shield</a:t>
            </a:r>
          </a:p>
          <a:p>
            <a:r>
              <a:rPr lang="en-US" altLang="ja-JP" dirty="0">
                <a:latin typeface="+mn-lt"/>
              </a:rPr>
              <a:t>4 units cool for the outer shield</a:t>
            </a:r>
          </a:p>
        </p:txBody>
      </p:sp>
      <p:sp>
        <p:nvSpPr>
          <p:cNvPr id="36891" name="AutoShape 28">
            <a:extLst>
              <a:ext uri="{FF2B5EF4-FFF2-40B4-BE49-F238E27FC236}">
                <a16:creationId xmlns:a16="http://schemas.microsoft.com/office/drawing/2014/main" id="{86454616-AC60-834B-BA23-2B78EC15820C}"/>
              </a:ext>
            </a:extLst>
          </p:cNvPr>
          <p:cNvSpPr>
            <a:spLocks/>
          </p:cNvSpPr>
          <p:nvPr/>
        </p:nvSpPr>
        <p:spPr bwMode="auto">
          <a:xfrm>
            <a:off x="5123913" y="5648761"/>
            <a:ext cx="160569" cy="1166993"/>
          </a:xfrm>
          <a:prstGeom prst="leftBrace">
            <a:avLst>
              <a:gd name="adj1" fmla="val 91667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dirty="0">
              <a:latin typeface="+mn-lt"/>
            </a:endParaRPr>
          </a:p>
        </p:txBody>
      </p:sp>
      <p:sp>
        <p:nvSpPr>
          <p:cNvPr id="36892" name="Line 29">
            <a:extLst>
              <a:ext uri="{FF2B5EF4-FFF2-40B4-BE49-F238E27FC236}">
                <a16:creationId xmlns:a16="http://schemas.microsoft.com/office/drawing/2014/main" id="{F6ECFDA9-5FD4-BA4B-8895-0E6FD0DC4C9B}"/>
              </a:ext>
            </a:extLst>
          </p:cNvPr>
          <p:cNvSpPr>
            <a:spLocks noChangeShapeType="1"/>
          </p:cNvSpPr>
          <p:nvPr/>
        </p:nvSpPr>
        <p:spPr bwMode="auto">
          <a:xfrm>
            <a:off x="4124342" y="6232257"/>
            <a:ext cx="8382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6894" name="Text Box 31">
            <a:extLst>
              <a:ext uri="{FF2B5EF4-FFF2-40B4-BE49-F238E27FC236}">
                <a16:creationId xmlns:a16="http://schemas.microsoft.com/office/drawing/2014/main" id="{92ABE293-2D26-5447-875F-72E0DD608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0310" y="4469029"/>
            <a:ext cx="1129925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ja-JP" sz="1800" dirty="0">
                <a:solidFill>
                  <a:srgbClr val="000000"/>
                </a:solidFill>
                <a:latin typeface="+mn-lt"/>
              </a:rPr>
              <a:t>300K </a:t>
            </a:r>
          </a:p>
          <a:p>
            <a:r>
              <a:rPr lang="en-US" altLang="ja-JP" sz="1800" dirty="0">
                <a:solidFill>
                  <a:srgbClr val="000000"/>
                </a:solidFill>
                <a:latin typeface="+mn-lt"/>
              </a:rPr>
              <a:t> Radiation</a:t>
            </a:r>
          </a:p>
        </p:txBody>
      </p:sp>
      <p:sp>
        <p:nvSpPr>
          <p:cNvPr id="36895" name="Line 32">
            <a:extLst>
              <a:ext uri="{FF2B5EF4-FFF2-40B4-BE49-F238E27FC236}">
                <a16:creationId xmlns:a16="http://schemas.microsoft.com/office/drawing/2014/main" id="{87C65BF0-9ECA-3C46-B453-1A3D7CC86B7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42310" y="4088028"/>
            <a:ext cx="7620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6896" name="Line 32">
            <a:extLst>
              <a:ext uri="{FF2B5EF4-FFF2-40B4-BE49-F238E27FC236}">
                <a16:creationId xmlns:a16="http://schemas.microsoft.com/office/drawing/2014/main" id="{8AF99D52-0305-9443-A0F6-EDE1CF98499F}"/>
              </a:ext>
            </a:extLst>
          </p:cNvPr>
          <p:cNvSpPr>
            <a:spLocks noChangeShapeType="1"/>
          </p:cNvSpPr>
          <p:nvPr/>
        </p:nvSpPr>
        <p:spPr bwMode="auto">
          <a:xfrm>
            <a:off x="1875660" y="2945028"/>
            <a:ext cx="977900" cy="6032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6897" name="Text Box 31">
            <a:extLst>
              <a:ext uri="{FF2B5EF4-FFF2-40B4-BE49-F238E27FC236}">
                <a16:creationId xmlns:a16="http://schemas.microsoft.com/office/drawing/2014/main" id="{95E8641D-3E53-C549-BB74-07AA44C28B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1110" y="2471953"/>
            <a:ext cx="889218" cy="40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ja-JP" sz="2000" dirty="0">
                <a:latin typeface="+mn-lt"/>
              </a:rPr>
              <a:t>Baffles</a:t>
            </a:r>
            <a:endParaRPr lang="en-US" altLang="ja-JP" sz="2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5" name="Line 32">
            <a:extLst>
              <a:ext uri="{FF2B5EF4-FFF2-40B4-BE49-F238E27FC236}">
                <a16:creationId xmlns:a16="http://schemas.microsoft.com/office/drawing/2014/main" id="{85829CDD-6129-5C41-B2A2-9B1DB0DAA49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35970" y="1522290"/>
            <a:ext cx="584739" cy="496471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6" name="Line 32">
            <a:extLst>
              <a:ext uri="{FF2B5EF4-FFF2-40B4-BE49-F238E27FC236}">
                <a16:creationId xmlns:a16="http://schemas.microsoft.com/office/drawing/2014/main" id="{F7DA64E8-AC2E-7D41-BFEE-861F3442F11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75209" y="2068101"/>
            <a:ext cx="584739" cy="496471"/>
          </a:xfrm>
          <a:prstGeom prst="line">
            <a:avLst/>
          </a:prstGeom>
          <a:noFill/>
          <a:ln w="38100">
            <a:solidFill>
              <a:srgbClr val="7030A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1" name="Text Box 7">
            <a:extLst>
              <a:ext uri="{FF2B5EF4-FFF2-40B4-BE49-F238E27FC236}">
                <a16:creationId xmlns:a16="http://schemas.microsoft.com/office/drawing/2014/main" id="{94AC2062-E074-704D-8B43-EAC38D7DD3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6509" y="3541472"/>
            <a:ext cx="1422762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ja-JP" sz="1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Cryo-payload</a:t>
            </a:r>
          </a:p>
          <a:p>
            <a:r>
              <a:rPr lang="en-US" altLang="ja-JP" sz="1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cooling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4BEE535-4972-BE45-805B-D1F5EC4E96F7}"/>
              </a:ext>
            </a:extLst>
          </p:cNvPr>
          <p:cNvSpPr/>
          <p:nvPr/>
        </p:nvSpPr>
        <p:spPr>
          <a:xfrm>
            <a:off x="236882" y="1335829"/>
            <a:ext cx="9432235" cy="47705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ja-JP" sz="2800" dirty="0">
                <a:solidFill>
                  <a:srgbClr val="002060"/>
                </a:solidFill>
              </a:rPr>
              <a:t>1. Determine the cooling scheme for Test Mass without frosting</a:t>
            </a:r>
          </a:p>
          <a:p>
            <a:r>
              <a:rPr lang="en-US" altLang="ja-JP" sz="2400" dirty="0">
                <a:solidFill>
                  <a:srgbClr val="002060"/>
                </a:solidFill>
              </a:rPr>
              <a:t>	</a:t>
            </a:r>
          </a:p>
          <a:p>
            <a:r>
              <a:rPr lang="en-US" altLang="ja-JP" sz="2400" dirty="0">
                <a:solidFill>
                  <a:srgbClr val="000000"/>
                </a:solidFill>
              </a:rPr>
              <a:t>	Including confirmation of the occurrence of frosting on the view ports 	under the condition of leak rate &lt;10^-10Pam^-3/s)</a:t>
            </a:r>
          </a:p>
          <a:p>
            <a:endParaRPr lang="en-US" altLang="ja-JP" sz="2400" dirty="0">
              <a:solidFill>
                <a:srgbClr val="000000"/>
              </a:solidFill>
            </a:endParaRPr>
          </a:p>
          <a:p>
            <a:r>
              <a:rPr lang="en-US" altLang="ja-JP" sz="2800" dirty="0">
                <a:solidFill>
                  <a:srgbClr val="002060"/>
                </a:solidFill>
              </a:rPr>
              <a:t>2. Defrosting experiment by defrost heaters</a:t>
            </a:r>
          </a:p>
          <a:p>
            <a:r>
              <a:rPr lang="en-US" altLang="ja-JP" sz="2400" dirty="0">
                <a:solidFill>
                  <a:srgbClr val="000000"/>
                </a:solidFill>
              </a:rPr>
              <a:t>	</a:t>
            </a:r>
          </a:p>
          <a:p>
            <a:r>
              <a:rPr lang="en-US" altLang="ja-JP" sz="2400" dirty="0">
                <a:solidFill>
                  <a:srgbClr val="000000"/>
                </a:solidFill>
              </a:rPr>
              <a:t>	Confirmation of defrost heater performances</a:t>
            </a:r>
          </a:p>
          <a:p>
            <a:r>
              <a:rPr lang="en-US" altLang="ja-JP" sz="2400" dirty="0">
                <a:solidFill>
                  <a:srgbClr val="000000"/>
                </a:solidFill>
              </a:rPr>
              <a:t>	(If no frost adheres, check the temperature profile of defrost heating.)</a:t>
            </a:r>
          </a:p>
          <a:p>
            <a:endParaRPr lang="en-US" altLang="ja-JP" sz="2400" dirty="0">
              <a:solidFill>
                <a:srgbClr val="000000"/>
              </a:solidFill>
            </a:endParaRPr>
          </a:p>
          <a:p>
            <a:r>
              <a:rPr lang="en-US" altLang="ja-JP" sz="2800" dirty="0">
                <a:solidFill>
                  <a:srgbClr val="002060"/>
                </a:solidFill>
              </a:rPr>
              <a:t>3. Measurement of partial pressure of residual gas to confirm frosting components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C1F61FB-EC5F-8E46-99FC-EE92B3E72D1C}"/>
              </a:ext>
            </a:extLst>
          </p:cNvPr>
          <p:cNvSpPr txBox="1"/>
          <p:nvPr/>
        </p:nvSpPr>
        <p:spPr>
          <a:xfrm>
            <a:off x="405714" y="159456"/>
            <a:ext cx="9094572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>
                <a:solidFill>
                  <a:srgbClr val="000000"/>
                </a:solidFill>
              </a:rPr>
              <a:t>Issues in </a:t>
            </a:r>
            <a:r>
              <a:rPr lang="en-US" altLang="ja-JP" sz="3200" dirty="0">
                <a:ea typeface="MS PGothic" charset="0"/>
                <a:cs typeface="MS PGothic" charset="0"/>
              </a:rPr>
              <a:t>de-frosting experiment using KAGRA cryostat</a:t>
            </a:r>
            <a:endParaRPr lang="en-US" altLang="ja-JP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635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61126E0-6475-C549-8FF2-F0BCAD81785D}"/>
              </a:ext>
            </a:extLst>
          </p:cNvPr>
          <p:cNvSpPr/>
          <p:nvPr/>
        </p:nvSpPr>
        <p:spPr>
          <a:xfrm>
            <a:off x="125585" y="1405484"/>
            <a:ext cx="9688285" cy="53245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ja-JP" sz="2000">
                <a:cs typeface="Calibri" panose="020F0502020204030204" pitchFamily="34" charset="0"/>
              </a:rPr>
              <a:t>Cooling </a:t>
            </a:r>
            <a:r>
              <a:rPr lang="en-US" altLang="ja-JP" sz="2000" dirty="0">
                <a:cs typeface="Calibri" panose="020F0502020204030204" pitchFamily="34" charset="0"/>
              </a:rPr>
              <a:t>steps at this experiment;</a:t>
            </a:r>
          </a:p>
          <a:p>
            <a:r>
              <a:rPr lang="en-US" sz="2000" dirty="0">
                <a:cs typeface="Calibri" panose="020F0502020204030204" pitchFamily="34" charset="0"/>
              </a:rPr>
              <a:t>Step 1: </a:t>
            </a:r>
          </a:p>
          <a:p>
            <a:pPr lvl="1"/>
            <a:r>
              <a:rPr lang="en-US" sz="2000" dirty="0">
                <a:cs typeface="Calibri" panose="020F0502020204030204" pitchFamily="34" charset="0"/>
              </a:rPr>
              <a:t>Start vacuum pumps and wait inner pressure shall be lower than ~10^-4 Pa. </a:t>
            </a:r>
          </a:p>
          <a:p>
            <a:pPr lvl="1"/>
            <a:r>
              <a:rPr lang="en-US" sz="2000" dirty="0">
                <a:cs typeface="Calibri" panose="020F0502020204030204" pitchFamily="34" charset="0"/>
              </a:rPr>
              <a:t>It will take </a:t>
            </a:r>
            <a:r>
              <a:rPr lang="en-US" sz="2000" b="1" u="sng" dirty="0">
                <a:solidFill>
                  <a:srgbClr val="C00000"/>
                </a:solidFill>
                <a:cs typeface="Calibri" panose="020F0502020204030204" pitchFamily="34" charset="0"/>
              </a:rPr>
              <a:t>21 days</a:t>
            </a:r>
            <a:r>
              <a:rPr lang="en-US" sz="2000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sz="2000" dirty="0">
                <a:cs typeface="Calibri" panose="020F0502020204030204" pitchFamily="34" charset="0"/>
              </a:rPr>
              <a:t>including vacuum leak test for 3 days.</a:t>
            </a:r>
          </a:p>
          <a:p>
            <a:r>
              <a:rPr lang="en-US" sz="2000" dirty="0">
                <a:cs typeface="Calibri" panose="020F0502020204030204" pitchFamily="34" charset="0"/>
              </a:rPr>
              <a:t>Step 2:</a:t>
            </a:r>
          </a:p>
          <a:p>
            <a:pPr lvl="1"/>
            <a:r>
              <a:rPr lang="en-US" altLang="ja-JP" sz="2000" dirty="0">
                <a:cs typeface="Calibri" panose="020F0502020204030204" pitchFamily="34" charset="0"/>
              </a:rPr>
              <a:t>To trap H</a:t>
            </a:r>
            <a:r>
              <a:rPr lang="en-US" altLang="ja-JP" sz="2000" baseline="-25000" dirty="0">
                <a:cs typeface="Calibri" panose="020F0502020204030204" pitchFamily="34" charset="0"/>
              </a:rPr>
              <a:t>2</a:t>
            </a:r>
            <a:r>
              <a:rPr lang="en-US" altLang="ja-JP" sz="2000" dirty="0">
                <a:cs typeface="Calibri" panose="020F0502020204030204" pitchFamily="34" charset="0"/>
              </a:rPr>
              <a:t>O residual gas on the surface of duct shield, Start duct shield cryocoolers and wait surface temperature of duct shield shall be lower than lower than  ~150 K. </a:t>
            </a:r>
          </a:p>
          <a:p>
            <a:pPr lvl="1"/>
            <a:r>
              <a:rPr lang="en-US" altLang="ja-JP" sz="2000" dirty="0">
                <a:cs typeface="Calibri" panose="020F0502020204030204" pitchFamily="34" charset="0"/>
              </a:rPr>
              <a:t>It will take </a:t>
            </a:r>
            <a:r>
              <a:rPr lang="en-US" altLang="ja-JP" sz="2000" b="1" u="sng" dirty="0">
                <a:solidFill>
                  <a:srgbClr val="C00000"/>
                </a:solidFill>
              </a:rPr>
              <a:t>11 days</a:t>
            </a:r>
            <a:r>
              <a:rPr lang="en-US" altLang="ja-JP" sz="2000" dirty="0">
                <a:cs typeface="Calibri" panose="020F0502020204030204" pitchFamily="34" charset="0"/>
              </a:rPr>
              <a:t>.</a:t>
            </a:r>
          </a:p>
          <a:p>
            <a:r>
              <a:rPr lang="en-US" altLang="ja-JP" sz="2000" dirty="0">
                <a:cs typeface="Calibri" panose="020F0502020204030204" pitchFamily="34" charset="0"/>
              </a:rPr>
              <a:t>Step 3: </a:t>
            </a:r>
          </a:p>
          <a:p>
            <a:pPr lvl="1"/>
            <a:r>
              <a:rPr lang="en-US" altLang="ja-JP" sz="2000" dirty="0">
                <a:cs typeface="Calibri" panose="020F0502020204030204" pitchFamily="34" charset="0"/>
              </a:rPr>
              <a:t>To trap nitrogen gas on the surface of inner shield, start two shield cryocooler units. The mirror is cooled by only radiation to the inner shield.</a:t>
            </a:r>
          </a:p>
          <a:p>
            <a:pPr lvl="1"/>
            <a:r>
              <a:rPr lang="en-US" altLang="ja-JP" sz="2000" dirty="0">
                <a:cs typeface="Calibri" panose="020F0502020204030204" pitchFamily="34" charset="0"/>
              </a:rPr>
              <a:t>Wait surface temperature of inner shield shall be lower than lower than  ~20 K. </a:t>
            </a:r>
          </a:p>
          <a:p>
            <a:pPr lvl="1"/>
            <a:r>
              <a:rPr lang="en-US" altLang="ja-JP" sz="2000" dirty="0">
                <a:cs typeface="Calibri" panose="020F0502020204030204" pitchFamily="34" charset="0"/>
              </a:rPr>
              <a:t>It will take </a:t>
            </a:r>
            <a:r>
              <a:rPr lang="en-US" altLang="ja-JP" sz="2000" b="1" u="sng" dirty="0">
                <a:solidFill>
                  <a:srgbClr val="C00000"/>
                </a:solidFill>
              </a:rPr>
              <a:t>24 days</a:t>
            </a:r>
            <a:r>
              <a:rPr lang="en-US" altLang="ja-JP" sz="2000" b="1" dirty="0">
                <a:solidFill>
                  <a:srgbClr val="C00000"/>
                </a:solidFill>
              </a:rPr>
              <a:t> </a:t>
            </a:r>
            <a:r>
              <a:rPr lang="en-US" altLang="ja-JP" sz="2000" dirty="0"/>
              <a:t>after switched on the coolers</a:t>
            </a:r>
            <a:r>
              <a:rPr lang="en-US" altLang="ja-JP" sz="2000" dirty="0">
                <a:cs typeface="Calibri" panose="020F0502020204030204" pitchFamily="34" charset="0"/>
              </a:rPr>
              <a:t>.</a:t>
            </a:r>
          </a:p>
          <a:p>
            <a:r>
              <a:rPr lang="en-US" altLang="ja-JP" sz="2000" dirty="0">
                <a:cs typeface="Calibri" panose="020F0502020204030204" pitchFamily="34" charset="0"/>
              </a:rPr>
              <a:t>Step 4:</a:t>
            </a:r>
          </a:p>
          <a:p>
            <a:pPr lvl="1"/>
            <a:r>
              <a:rPr lang="en-US" altLang="ja-JP" sz="2000" dirty="0">
                <a:cs typeface="Calibri" panose="020F0502020204030204" pitchFamily="34" charset="0"/>
              </a:rPr>
              <a:t>Switched on payload cryo-coolers.</a:t>
            </a:r>
          </a:p>
          <a:p>
            <a:pPr lvl="1"/>
            <a:r>
              <a:rPr lang="en-US" altLang="ja-JP" sz="2000" dirty="0">
                <a:cs typeface="Calibri" panose="020F0502020204030204" pitchFamily="34" charset="0"/>
              </a:rPr>
              <a:t>It will take </a:t>
            </a:r>
            <a:r>
              <a:rPr lang="en-US" altLang="ja-JP" sz="2000" b="1" u="sng" dirty="0">
                <a:solidFill>
                  <a:srgbClr val="C00000"/>
                </a:solidFill>
                <a:cs typeface="Calibri" panose="020F0502020204030204" pitchFamily="34" charset="0"/>
              </a:rPr>
              <a:t>10</a:t>
            </a:r>
            <a:r>
              <a:rPr lang="en-US" altLang="ja-JP" sz="2000" b="1" u="sng" dirty="0">
                <a:solidFill>
                  <a:srgbClr val="C00000"/>
                </a:solidFill>
              </a:rPr>
              <a:t> days</a:t>
            </a:r>
            <a:r>
              <a:rPr lang="en-US" altLang="ja-JP" sz="2000" b="1" dirty="0">
                <a:solidFill>
                  <a:srgbClr val="C00000"/>
                </a:solidFill>
              </a:rPr>
              <a:t> </a:t>
            </a:r>
            <a:r>
              <a:rPr lang="en-US" altLang="ja-JP" sz="2000" dirty="0"/>
              <a:t>after switched on the coolers to reach steady state condition of mirror temperature</a:t>
            </a:r>
            <a:r>
              <a:rPr lang="en-US" altLang="ja-JP" sz="2000" dirty="0">
                <a:cs typeface="Calibri" panose="020F0502020204030204" pitchFamily="34" charset="0"/>
              </a:rPr>
              <a:t>.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7252F3C-A407-6047-A4C7-B54CF5467E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6689" y="127981"/>
            <a:ext cx="8486078" cy="1120956"/>
          </a:xfr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>
            <a:noAutofit/>
          </a:bodyPr>
          <a:lstStyle/>
          <a:p>
            <a:pPr lvl="2" algn="ctr" eaLnBrk="1" hangingPunct="1">
              <a:lnSpc>
                <a:spcPct val="110000"/>
              </a:lnSpc>
              <a:spcBef>
                <a:spcPct val="20000"/>
              </a:spcBef>
              <a:buClr>
                <a:srgbClr val="262626"/>
              </a:buClr>
              <a:buSzPct val="90000"/>
              <a:defRPr/>
            </a:pPr>
            <a:r>
              <a:rPr lang="en-US" altLang="ja-JP" sz="2400" dirty="0">
                <a:latin typeface="Calibri" panose="020F0502020204030204" pitchFamily="34" charset="0"/>
                <a:cs typeface="Calibri" panose="020F0502020204030204" pitchFamily="34" charset="0"/>
              </a:rPr>
              <a:t>Proposed Test mass cooling scenario for O4</a:t>
            </a:r>
            <a:br>
              <a:rPr lang="en-US" altLang="ja-JP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ja-JP" sz="24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altLang="ja-JP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Issure</a:t>
            </a:r>
            <a:r>
              <a:rPr lang="en-US" altLang="ja-JP" sz="2400" dirty="0">
                <a:latin typeface="Calibri" panose="020F0502020204030204" pitchFamily="34" charset="0"/>
                <a:cs typeface="Calibri" panose="020F0502020204030204" pitchFamily="34" charset="0"/>
              </a:rPr>
              <a:t>: How maintain mirror temperature lower than 100 K without frosting on the surface of the mirror -</a:t>
            </a:r>
            <a:endParaRPr lang="en-US" altLang="ja-JP" sz="2400" i="1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789180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図 14" descr="クライオスタット断面図.jpg">
            <a:extLst>
              <a:ext uri="{FF2B5EF4-FFF2-40B4-BE49-F238E27FC236}">
                <a16:creationId xmlns:a16="http://schemas.microsoft.com/office/drawing/2014/main" id="{88BAD526-1D30-5249-8944-4BEB9A589C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1942"/>
            <a:ext cx="9144000" cy="611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2" name="スライド番号プレースホルダ 4">
            <a:extLst>
              <a:ext uri="{FF2B5EF4-FFF2-40B4-BE49-F238E27FC236}">
                <a16:creationId xmlns:a16="http://schemas.microsoft.com/office/drawing/2014/main" id="{B23DDFC8-BAA9-2B4A-85EE-55C6BD7BB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9067800" y="6381750"/>
            <a:ext cx="4572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F911B219-C11E-5941-8020-9EDE47271E10}" type="slidenum">
              <a:rPr kumimoji="0" lang="en-US" altLang="ja-JP" sz="1200">
                <a:solidFill>
                  <a:srgbClr val="002060"/>
                </a:solidFill>
                <a:latin typeface="+mn-lt"/>
              </a:rPr>
              <a:pPr algn="r"/>
              <a:t>8</a:t>
            </a:fld>
            <a:endParaRPr kumimoji="0" lang="en-US" altLang="ja-JP" sz="1200" dirty="0">
              <a:solidFill>
                <a:srgbClr val="002060"/>
              </a:solidFill>
              <a:latin typeface="+mn-lt"/>
            </a:endParaRPr>
          </a:p>
        </p:txBody>
      </p: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FD709FE8-EC1D-0D41-869A-586D3D4A9B04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051425" y="3777604"/>
            <a:ext cx="1278617" cy="557164"/>
          </a:xfrm>
          <a:prstGeom prst="straightConnector1">
            <a:avLst/>
          </a:prstGeom>
          <a:noFill/>
          <a:ln w="31750">
            <a:solidFill>
              <a:srgbClr val="FFFF00"/>
            </a:solidFill>
            <a:round/>
            <a:headEnd/>
            <a:tailEnd type="arrow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63DF3996-1FF8-474D-B91D-77605BD234A7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609540" y="3589452"/>
            <a:ext cx="0" cy="849227"/>
          </a:xfrm>
          <a:prstGeom prst="straightConnector1">
            <a:avLst/>
          </a:prstGeom>
          <a:noFill/>
          <a:ln w="31750">
            <a:solidFill>
              <a:srgbClr val="FFFF00"/>
            </a:solidFill>
            <a:round/>
            <a:headEnd/>
            <a:tailEnd type="arrow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Rectangle 2">
            <a:extLst>
              <a:ext uri="{FF2B5EF4-FFF2-40B4-BE49-F238E27FC236}">
                <a16:creationId xmlns:a16="http://schemas.microsoft.com/office/drawing/2014/main" id="{6BD09489-DEC1-304A-B73F-812BB27C99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8228" y="66441"/>
            <a:ext cx="8502761" cy="1013645"/>
          </a:xfrm>
          <a:solidFill>
            <a:schemeClr val="accent4">
              <a:lumMod val="20000"/>
              <a:lumOff val="80000"/>
            </a:schemeClr>
          </a:solidFill>
          <a:ln w="57150" cmpd="thinThick">
            <a:solidFill>
              <a:srgbClr val="002060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altLang="ja-JP" sz="3200" b="1" dirty="0">
                <a:solidFill>
                  <a:srgbClr val="002060"/>
                </a:solidFill>
                <a:latin typeface="+mn-lt"/>
                <a:cs typeface="Comic Sans MS"/>
              </a:rPr>
              <a:t>Temperature distribution and pressure </a:t>
            </a:r>
            <a:br>
              <a:rPr lang="en-US" altLang="ja-JP" sz="3200" b="1" dirty="0">
                <a:solidFill>
                  <a:srgbClr val="002060"/>
                </a:solidFill>
                <a:latin typeface="+mn-lt"/>
                <a:cs typeface="Comic Sans MS"/>
              </a:rPr>
            </a:br>
            <a:r>
              <a:rPr lang="en-US" altLang="ja-JP" sz="3200" b="1" dirty="0">
                <a:solidFill>
                  <a:srgbClr val="002060"/>
                </a:solidFill>
                <a:latin typeface="+mn-lt"/>
                <a:cs typeface="Comic Sans MS"/>
              </a:rPr>
              <a:t>in the KAGRA Cryostat after cooling</a:t>
            </a:r>
            <a:endParaRPr lang="en-US" altLang="ja-JP" b="1" dirty="0">
              <a:solidFill>
                <a:srgbClr val="002060"/>
              </a:solidFill>
              <a:latin typeface="+mn-lt"/>
              <a:cs typeface="Comic Sans MS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00DCF4B8-575B-5B4E-BE18-511C43063447}"/>
              </a:ext>
            </a:extLst>
          </p:cNvPr>
          <p:cNvSpPr txBox="1"/>
          <p:nvPr/>
        </p:nvSpPr>
        <p:spPr bwMode="auto">
          <a:xfrm>
            <a:off x="578228" y="4323144"/>
            <a:ext cx="1846128" cy="83099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400" b="1" dirty="0">
                <a:solidFill>
                  <a:srgbClr val="002060"/>
                </a:solidFill>
                <a:ea typeface="+mj-ea"/>
                <a:cs typeface="Arial"/>
              </a:rPr>
              <a:t>Shield duct</a:t>
            </a:r>
          </a:p>
          <a:p>
            <a:pPr>
              <a:defRPr/>
            </a:pPr>
            <a:r>
              <a:rPr lang="en-US" altLang="ja-JP" sz="2400" b="1" dirty="0">
                <a:solidFill>
                  <a:srgbClr val="002060"/>
                </a:solidFill>
                <a:ea typeface="+mj-ea"/>
                <a:cs typeface="Arial"/>
              </a:rPr>
              <a:t>= ~125 K</a:t>
            </a:r>
            <a:endParaRPr lang="ja-JP" altLang="en-US" sz="2400" b="1">
              <a:solidFill>
                <a:srgbClr val="002060"/>
              </a:solidFill>
              <a:ea typeface="+mj-ea"/>
              <a:cs typeface="Arial"/>
            </a:endParaRPr>
          </a:p>
        </p:txBody>
      </p: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04B0ADCD-85C7-1746-95B5-B58A9CE4B199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7230270" y="4784307"/>
            <a:ext cx="295945" cy="899041"/>
          </a:xfrm>
          <a:prstGeom prst="straightConnector1">
            <a:avLst/>
          </a:prstGeom>
          <a:noFill/>
          <a:ln w="31750">
            <a:solidFill>
              <a:srgbClr val="FFFF00"/>
            </a:solidFill>
            <a:round/>
            <a:headEnd/>
            <a:tailEnd type="arrow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877800A2-F7A3-5D43-B0B4-29DBD57D9083}"/>
              </a:ext>
            </a:extLst>
          </p:cNvPr>
          <p:cNvSpPr txBox="1"/>
          <p:nvPr/>
        </p:nvSpPr>
        <p:spPr bwMode="auto">
          <a:xfrm>
            <a:off x="6909062" y="5401037"/>
            <a:ext cx="1846131" cy="83099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400" b="1" dirty="0">
                <a:solidFill>
                  <a:srgbClr val="002060"/>
                </a:solidFill>
                <a:ea typeface="+mj-ea"/>
                <a:cs typeface="Arial"/>
              </a:rPr>
              <a:t>Shield duct</a:t>
            </a:r>
          </a:p>
          <a:p>
            <a:pPr>
              <a:defRPr/>
            </a:pPr>
            <a:r>
              <a:rPr lang="en-US" altLang="ja-JP" sz="2400" b="1" dirty="0">
                <a:solidFill>
                  <a:srgbClr val="002060"/>
                </a:solidFill>
                <a:ea typeface="+mj-ea"/>
                <a:cs typeface="Arial"/>
              </a:rPr>
              <a:t>=~ 125 K</a:t>
            </a:r>
            <a:endParaRPr lang="ja-JP" altLang="en-US" sz="2400" b="1">
              <a:solidFill>
                <a:srgbClr val="002060"/>
              </a:solidFill>
              <a:ea typeface="+mj-ea"/>
              <a:cs typeface="Arial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51DAC77F-CD9B-354B-AAC1-A9E58F641E9A}"/>
              </a:ext>
            </a:extLst>
          </p:cNvPr>
          <p:cNvSpPr txBox="1"/>
          <p:nvPr/>
        </p:nvSpPr>
        <p:spPr bwMode="auto">
          <a:xfrm>
            <a:off x="6358662" y="3421455"/>
            <a:ext cx="1702119" cy="83099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400" b="1" dirty="0">
                <a:solidFill>
                  <a:srgbClr val="002060"/>
                </a:solidFill>
                <a:ea typeface="+mj-ea"/>
                <a:cs typeface="Arial"/>
              </a:rPr>
              <a:t>Test mass</a:t>
            </a:r>
          </a:p>
          <a:p>
            <a:pPr>
              <a:defRPr/>
            </a:pPr>
            <a:r>
              <a:rPr lang="en-US" altLang="ja-JP" sz="2400" b="1" dirty="0">
                <a:solidFill>
                  <a:srgbClr val="002060"/>
                </a:solidFill>
                <a:ea typeface="+mj-ea"/>
                <a:cs typeface="Arial"/>
              </a:rPr>
              <a:t>= 23 K</a:t>
            </a:r>
            <a:endParaRPr lang="ja-JP" altLang="en-US" sz="2400" b="1">
              <a:solidFill>
                <a:srgbClr val="002060"/>
              </a:solidFill>
              <a:ea typeface="+mj-ea"/>
              <a:cs typeface="Arial"/>
            </a:endParaRPr>
          </a:p>
        </p:txBody>
      </p:sp>
      <p:cxnSp>
        <p:nvCxnSpPr>
          <p:cNvPr id="34" name="直線矢印コネクタ 33">
            <a:extLst>
              <a:ext uri="{FF2B5EF4-FFF2-40B4-BE49-F238E27FC236}">
                <a16:creationId xmlns:a16="http://schemas.microsoft.com/office/drawing/2014/main" id="{9CDD8B44-FD44-1742-9CF2-CF3B8648AAA7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377404" y="2663861"/>
            <a:ext cx="831850" cy="500063"/>
          </a:xfrm>
          <a:prstGeom prst="straightConnector1">
            <a:avLst/>
          </a:prstGeom>
          <a:noFill/>
          <a:ln w="31750">
            <a:solidFill>
              <a:srgbClr val="FFFF00"/>
            </a:solidFill>
            <a:round/>
            <a:headEnd/>
            <a:tailEnd type="arrow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38B63FE0-27BA-4C46-81D4-20B7301D70CA}"/>
              </a:ext>
            </a:extLst>
          </p:cNvPr>
          <p:cNvSpPr txBox="1"/>
          <p:nvPr/>
        </p:nvSpPr>
        <p:spPr bwMode="auto">
          <a:xfrm>
            <a:off x="5938590" y="2228671"/>
            <a:ext cx="3008462" cy="83099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400" b="1" dirty="0">
                <a:solidFill>
                  <a:srgbClr val="002060"/>
                </a:solidFill>
                <a:ea typeface="+mj-ea"/>
                <a:cs typeface="Arial"/>
              </a:rPr>
              <a:t>Outer radiation shield</a:t>
            </a:r>
          </a:p>
          <a:p>
            <a:pPr>
              <a:defRPr/>
            </a:pPr>
            <a:r>
              <a:rPr lang="en-US" altLang="ja-JP" sz="2400" b="1" dirty="0">
                <a:solidFill>
                  <a:srgbClr val="002060"/>
                </a:solidFill>
                <a:ea typeface="+mj-ea"/>
                <a:cs typeface="Arial"/>
              </a:rPr>
              <a:t>=~100 K</a:t>
            </a:r>
            <a:endParaRPr lang="ja-JP" altLang="en-US" sz="2400" b="1">
              <a:solidFill>
                <a:srgbClr val="002060"/>
              </a:solidFill>
              <a:ea typeface="+mj-ea"/>
              <a:cs typeface="Arial"/>
            </a:endParaRPr>
          </a:p>
        </p:txBody>
      </p: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97171D65-7E51-CB41-9880-8A8D05F3C53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10684" y="2650837"/>
            <a:ext cx="1427411" cy="1054401"/>
          </a:xfrm>
          <a:prstGeom prst="straightConnector1">
            <a:avLst/>
          </a:prstGeom>
          <a:noFill/>
          <a:ln w="31750">
            <a:solidFill>
              <a:srgbClr val="FFFF00"/>
            </a:solidFill>
            <a:round/>
            <a:headEnd/>
            <a:tailEnd type="arrow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131C9BD9-75D4-3F49-8537-3839ACA065A7}"/>
              </a:ext>
            </a:extLst>
          </p:cNvPr>
          <p:cNvSpPr txBox="1"/>
          <p:nvPr/>
        </p:nvSpPr>
        <p:spPr bwMode="auto">
          <a:xfrm>
            <a:off x="1195761" y="2052453"/>
            <a:ext cx="3008449" cy="83099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400" b="1" dirty="0">
                <a:solidFill>
                  <a:srgbClr val="002060"/>
                </a:solidFill>
                <a:ea typeface="+mj-ea"/>
                <a:cs typeface="Arial"/>
              </a:rPr>
              <a:t>Inner radiation shield</a:t>
            </a:r>
          </a:p>
          <a:p>
            <a:pPr>
              <a:defRPr/>
            </a:pPr>
            <a:r>
              <a:rPr lang="en-US" altLang="ja-JP" sz="2400" b="1" dirty="0">
                <a:solidFill>
                  <a:srgbClr val="002060"/>
                </a:solidFill>
                <a:ea typeface="+mj-ea"/>
                <a:cs typeface="Arial"/>
              </a:rPr>
              <a:t>= ~15 K</a:t>
            </a:r>
            <a:endParaRPr lang="ja-JP" altLang="en-US" sz="2400" b="1">
              <a:solidFill>
                <a:srgbClr val="002060"/>
              </a:solidFill>
              <a:ea typeface="+mj-ea"/>
              <a:cs typeface="Arial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2517EF4-C32C-174A-AF9D-D577C85DAA3A}"/>
              </a:ext>
            </a:extLst>
          </p:cNvPr>
          <p:cNvSpPr txBox="1"/>
          <p:nvPr/>
        </p:nvSpPr>
        <p:spPr bwMode="auto">
          <a:xfrm>
            <a:off x="1501292" y="6062987"/>
            <a:ext cx="4559956" cy="46166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400" b="1" dirty="0">
                <a:solidFill>
                  <a:srgbClr val="002060"/>
                </a:solidFill>
                <a:ea typeface="+mj-ea"/>
                <a:cs typeface="Arial"/>
              </a:rPr>
              <a:t>Internal pressure = </a:t>
            </a:r>
            <a:r>
              <a:rPr lang="en-US" altLang="ja-JP" sz="2400" b="1" dirty="0">
                <a:solidFill>
                  <a:srgbClr val="002060"/>
                </a:solidFill>
              </a:rPr>
              <a:t>5.8 x 10^-6 Pa</a:t>
            </a:r>
          </a:p>
        </p:txBody>
      </p:sp>
    </p:spTree>
    <p:extLst>
      <p:ext uri="{BB962C8B-B14F-4D97-AF65-F5344CB8AC3E}">
        <p14:creationId xmlns:p14="http://schemas.microsoft.com/office/powerpoint/2010/main" val="3039180513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34D31E18-A441-804B-892D-6123F5AA28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5481"/>
            <a:ext cx="9869871" cy="6166022"/>
          </a:xfrm>
          <a:prstGeom prst="rect">
            <a:avLst/>
          </a:prstGeom>
          <a:noFill/>
        </p:spPr>
      </p:pic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5379E904-557C-1148-85A8-60D3BEDD8245}"/>
              </a:ext>
            </a:extLst>
          </p:cNvPr>
          <p:cNvGrpSpPr/>
          <p:nvPr/>
        </p:nvGrpSpPr>
        <p:grpSpPr>
          <a:xfrm>
            <a:off x="1355270" y="1925972"/>
            <a:ext cx="3958125" cy="511318"/>
            <a:chOff x="1355270" y="1925972"/>
            <a:chExt cx="3958125" cy="511318"/>
          </a:xfrm>
        </p:grpSpPr>
        <p:sp>
          <p:nvSpPr>
            <p:cNvPr id="7" name="ストライプ矢印 6">
              <a:extLst>
                <a:ext uri="{FF2B5EF4-FFF2-40B4-BE49-F238E27FC236}">
                  <a16:creationId xmlns:a16="http://schemas.microsoft.com/office/drawing/2014/main" id="{BD9C9E7B-AB1E-1E48-AD89-433D37D7B7A1}"/>
                </a:ext>
              </a:extLst>
            </p:cNvPr>
            <p:cNvSpPr/>
            <p:nvPr/>
          </p:nvSpPr>
          <p:spPr>
            <a:xfrm rot="10448780">
              <a:off x="1355270" y="2169926"/>
              <a:ext cx="421144" cy="267364"/>
            </a:xfrm>
            <a:prstGeom prst="stripedRightArrow">
              <a:avLst/>
            </a:prstGeom>
            <a:solidFill>
              <a:srgbClr val="0070C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8F66E6FF-CFF8-8B4D-9595-989A12906005}"/>
                </a:ext>
              </a:extLst>
            </p:cNvPr>
            <p:cNvSpPr txBox="1"/>
            <p:nvPr/>
          </p:nvSpPr>
          <p:spPr>
            <a:xfrm>
              <a:off x="1653964" y="1925972"/>
              <a:ext cx="3659431" cy="33855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Two turbo molecule pumps “ON”</a:t>
              </a:r>
            </a:p>
          </p:txBody>
        </p:sp>
      </p:grp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3C717B2-B56C-8146-BC30-0A3897E502FE}"/>
              </a:ext>
            </a:extLst>
          </p:cNvPr>
          <p:cNvSpPr txBox="1"/>
          <p:nvPr/>
        </p:nvSpPr>
        <p:spPr>
          <a:xfrm>
            <a:off x="102491" y="452561"/>
            <a:ext cx="2396357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sz="2000" dirty="0"/>
              <a:t>One root pump “ON”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DA51B73-F25B-B34A-AD39-4E0742CE9C12}"/>
              </a:ext>
            </a:extLst>
          </p:cNvPr>
          <p:cNvSpPr txBox="1"/>
          <p:nvPr/>
        </p:nvSpPr>
        <p:spPr>
          <a:xfrm>
            <a:off x="3039008" y="6026924"/>
            <a:ext cx="5993562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400" u="sng" dirty="0"/>
              <a:t>Temperature dependence of internal pressure</a:t>
            </a:r>
            <a:endParaRPr lang="en-US" sz="2400" u="sng" dirty="0"/>
          </a:p>
        </p:txBody>
      </p:sp>
      <p:grpSp>
        <p:nvGrpSpPr>
          <p:cNvPr id="51" name="グループ化 50">
            <a:extLst>
              <a:ext uri="{FF2B5EF4-FFF2-40B4-BE49-F238E27FC236}">
                <a16:creationId xmlns:a16="http://schemas.microsoft.com/office/drawing/2014/main" id="{20DDC2F1-C469-E84E-851D-0F83E10865B4}"/>
              </a:ext>
            </a:extLst>
          </p:cNvPr>
          <p:cNvGrpSpPr/>
          <p:nvPr/>
        </p:nvGrpSpPr>
        <p:grpSpPr>
          <a:xfrm>
            <a:off x="1138271" y="929185"/>
            <a:ext cx="7295618" cy="3454501"/>
            <a:chOff x="1138271" y="929185"/>
            <a:chExt cx="7295618" cy="3454501"/>
          </a:xfrm>
        </p:grpSpPr>
        <p:grpSp>
          <p:nvGrpSpPr>
            <p:cNvPr id="29" name="グループ化 28">
              <a:extLst>
                <a:ext uri="{FF2B5EF4-FFF2-40B4-BE49-F238E27FC236}">
                  <a16:creationId xmlns:a16="http://schemas.microsoft.com/office/drawing/2014/main" id="{E1BDEC0D-2109-6F4A-9348-035B8EA7D045}"/>
                </a:ext>
              </a:extLst>
            </p:cNvPr>
            <p:cNvGrpSpPr/>
            <p:nvPr/>
          </p:nvGrpSpPr>
          <p:grpSpPr>
            <a:xfrm>
              <a:off x="1138271" y="929185"/>
              <a:ext cx="7208436" cy="962639"/>
              <a:chOff x="1138271" y="929185"/>
              <a:chExt cx="7208436" cy="962639"/>
            </a:xfrm>
          </p:grpSpPr>
          <p:sp>
            <p:nvSpPr>
              <p:cNvPr id="26" name="正方形/長方形 25">
                <a:extLst>
                  <a:ext uri="{FF2B5EF4-FFF2-40B4-BE49-F238E27FC236}">
                    <a16:creationId xmlns:a16="http://schemas.microsoft.com/office/drawing/2014/main" id="{3E29BDE6-07DB-DA4B-844F-F400529951CA}"/>
                  </a:ext>
                </a:extLst>
              </p:cNvPr>
              <p:cNvSpPr/>
              <p:nvPr/>
            </p:nvSpPr>
            <p:spPr>
              <a:xfrm>
                <a:off x="1138271" y="929185"/>
                <a:ext cx="7208436" cy="936294"/>
              </a:xfrm>
              <a:prstGeom prst="rect">
                <a:avLst/>
              </a:prstGeom>
              <a:solidFill>
                <a:schemeClr val="accent1">
                  <a:alpha val="2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タイトル 1">
                <a:extLst>
                  <a:ext uri="{FF2B5EF4-FFF2-40B4-BE49-F238E27FC236}">
                    <a16:creationId xmlns:a16="http://schemas.microsoft.com/office/drawing/2014/main" id="{7685A171-C6F4-F54E-8983-03790178939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15943" y="1311092"/>
                <a:ext cx="1415149" cy="541366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  <a:alpha val="43000"/>
                </a:schemeClr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defRPr/>
                </a:pPr>
                <a:r>
                  <a:rPr lang="en-US" altLang="ja-JP" sz="2800" dirty="0">
                    <a:solidFill>
                      <a:srgbClr val="002060"/>
                    </a:solidFill>
                    <a:latin typeface="MS PGothic" panose="020B0600070205080204" pitchFamily="34" charset="-128"/>
                    <a:ea typeface="MS PGothic" panose="020B0600070205080204" pitchFamily="34" charset="-128"/>
                  </a:rPr>
                  <a:t>&gt; 140 K </a:t>
                </a:r>
                <a:endParaRPr lang="ja-JP" altLang="en-US" sz="2800">
                  <a:solidFill>
                    <a:srgbClr val="002060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endParaRPr>
              </a:p>
            </p:txBody>
          </p:sp>
          <p:sp>
            <p:nvSpPr>
              <p:cNvPr id="25" name="上矢印 24">
                <a:extLst>
                  <a:ext uri="{FF2B5EF4-FFF2-40B4-BE49-F238E27FC236}">
                    <a16:creationId xmlns:a16="http://schemas.microsoft.com/office/drawing/2014/main" id="{2C55670C-713D-994F-B669-C3C688F89FC7}"/>
                  </a:ext>
                </a:extLst>
              </p:cNvPr>
              <p:cNvSpPr/>
              <p:nvPr/>
            </p:nvSpPr>
            <p:spPr>
              <a:xfrm rot="10800000">
                <a:off x="1507181" y="1613087"/>
                <a:ext cx="304131" cy="278737"/>
              </a:xfrm>
              <a:prstGeom prst="upArrow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22" name="直線コネクタ 21">
              <a:extLst>
                <a:ext uri="{FF2B5EF4-FFF2-40B4-BE49-F238E27FC236}">
                  <a16:creationId xmlns:a16="http://schemas.microsoft.com/office/drawing/2014/main" id="{E8AD3120-D88A-3940-8B40-3972A59ABEC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58674" y="3885347"/>
              <a:ext cx="4975215" cy="0"/>
            </a:xfrm>
            <a:prstGeom prst="line">
              <a:avLst/>
            </a:prstGeom>
            <a:ln w="19050">
              <a:solidFill>
                <a:srgbClr val="7030A0"/>
              </a:solidFill>
              <a:prstDash val="solid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上下矢印 59">
              <a:extLst>
                <a:ext uri="{FF2B5EF4-FFF2-40B4-BE49-F238E27FC236}">
                  <a16:creationId xmlns:a16="http://schemas.microsoft.com/office/drawing/2014/main" id="{B5AFAF86-279B-B845-8129-A17C957E29D6}"/>
                </a:ext>
              </a:extLst>
            </p:cNvPr>
            <p:cNvSpPr/>
            <p:nvPr/>
          </p:nvSpPr>
          <p:spPr>
            <a:xfrm>
              <a:off x="5313396" y="3885347"/>
              <a:ext cx="203300" cy="498339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ストライプ矢印 15">
              <a:extLst>
                <a:ext uri="{FF2B5EF4-FFF2-40B4-BE49-F238E27FC236}">
                  <a16:creationId xmlns:a16="http://schemas.microsoft.com/office/drawing/2014/main" id="{95FCACCE-C2BF-F14D-9C7E-E6489F9F500A}"/>
                </a:ext>
              </a:extLst>
            </p:cNvPr>
            <p:cNvSpPr/>
            <p:nvPr/>
          </p:nvSpPr>
          <p:spPr>
            <a:xfrm rot="8242585">
              <a:off x="3332205" y="3556579"/>
              <a:ext cx="551443" cy="234422"/>
            </a:xfrm>
            <a:prstGeom prst="stripedRightArrow">
              <a:avLst/>
            </a:prstGeom>
            <a:solidFill>
              <a:srgbClr val="0070C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8F50D0FF-F8E2-D84F-BA39-5EA5AFA916FA}"/>
                </a:ext>
              </a:extLst>
            </p:cNvPr>
            <p:cNvSpPr txBox="1"/>
            <p:nvPr/>
          </p:nvSpPr>
          <p:spPr>
            <a:xfrm>
              <a:off x="3378301" y="3140962"/>
              <a:ext cx="2525731" cy="33855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Two duct shield cooler “ON”</a:t>
              </a:r>
            </a:p>
          </p:txBody>
        </p:sp>
        <p:cxnSp>
          <p:nvCxnSpPr>
            <p:cNvPr id="43" name="直線コネクタ 42">
              <a:extLst>
                <a:ext uri="{FF2B5EF4-FFF2-40B4-BE49-F238E27FC236}">
                  <a16:creationId xmlns:a16="http://schemas.microsoft.com/office/drawing/2014/main" id="{A9095017-AC4C-0148-A68F-396D2F230E3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58674" y="4383686"/>
              <a:ext cx="4975215" cy="0"/>
            </a:xfrm>
            <a:prstGeom prst="line">
              <a:avLst/>
            </a:prstGeom>
            <a:ln w="19050">
              <a:solidFill>
                <a:srgbClr val="7030A0"/>
              </a:solidFill>
              <a:prstDash val="solid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グループ化 53">
            <a:extLst>
              <a:ext uri="{FF2B5EF4-FFF2-40B4-BE49-F238E27FC236}">
                <a16:creationId xmlns:a16="http://schemas.microsoft.com/office/drawing/2014/main" id="{36B095E7-589F-DF49-BEA9-52B24CD5C182}"/>
              </a:ext>
            </a:extLst>
          </p:cNvPr>
          <p:cNvGrpSpPr/>
          <p:nvPr/>
        </p:nvGrpSpPr>
        <p:grpSpPr>
          <a:xfrm>
            <a:off x="1126793" y="167365"/>
            <a:ext cx="7595076" cy="3500736"/>
            <a:chOff x="1126793" y="167365"/>
            <a:chExt cx="7595076" cy="3500736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C2E5D05E-EDE2-634E-AEC9-844C19EAF808}"/>
                </a:ext>
              </a:extLst>
            </p:cNvPr>
            <p:cNvSpPr/>
            <p:nvPr/>
          </p:nvSpPr>
          <p:spPr>
            <a:xfrm>
              <a:off x="1143523" y="1876901"/>
              <a:ext cx="7349403" cy="1791200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\</a:t>
              </a:r>
            </a:p>
          </p:txBody>
        </p:sp>
        <p:sp>
          <p:nvSpPr>
            <p:cNvPr id="33" name="タイトル 1">
              <a:extLst>
                <a:ext uri="{FF2B5EF4-FFF2-40B4-BE49-F238E27FC236}">
                  <a16:creationId xmlns:a16="http://schemas.microsoft.com/office/drawing/2014/main" id="{0E6947F5-3C0A-E842-9A9C-A9690DE8EEFA}"/>
                </a:ext>
              </a:extLst>
            </p:cNvPr>
            <p:cNvSpPr txBox="1">
              <a:spLocks/>
            </p:cNvSpPr>
            <p:nvPr/>
          </p:nvSpPr>
          <p:spPr>
            <a:xfrm>
              <a:off x="1653964" y="2781896"/>
              <a:ext cx="1415149" cy="541366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23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defRPr/>
              </a:pPr>
              <a:r>
                <a:rPr lang="en-US" altLang="ja-JP" sz="2800" dirty="0">
                  <a:solidFill>
                    <a:srgbClr val="002060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rPr>
                <a:t>&gt; 30 K </a:t>
              </a:r>
              <a:endParaRPr lang="ja-JP" altLang="en-US" sz="2800">
                <a:solidFill>
                  <a:srgbClr val="002060"/>
                </a:solidFill>
                <a:latin typeface="MS PGothic" panose="020B0600070205080204" pitchFamily="34" charset="-128"/>
                <a:ea typeface="MS PGothic" panose="020B0600070205080204" pitchFamily="34" charset="-128"/>
              </a:endParaRPr>
            </a:p>
          </p:txBody>
        </p:sp>
        <p:sp>
          <p:nvSpPr>
            <p:cNvPr id="35" name="上矢印 34">
              <a:extLst>
                <a:ext uri="{FF2B5EF4-FFF2-40B4-BE49-F238E27FC236}">
                  <a16:creationId xmlns:a16="http://schemas.microsoft.com/office/drawing/2014/main" id="{03F11AB4-0C9D-2446-BE08-60CA54577201}"/>
                </a:ext>
              </a:extLst>
            </p:cNvPr>
            <p:cNvSpPr/>
            <p:nvPr/>
          </p:nvSpPr>
          <p:spPr>
            <a:xfrm rot="10800000">
              <a:off x="1673655" y="3379516"/>
              <a:ext cx="304131" cy="278737"/>
            </a:xfrm>
            <a:prstGeom prst="upArrow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0" name="直線コネクタ 29">
              <a:extLst>
                <a:ext uri="{FF2B5EF4-FFF2-40B4-BE49-F238E27FC236}">
                  <a16:creationId xmlns:a16="http://schemas.microsoft.com/office/drawing/2014/main" id="{7A89CFE2-8CFC-6043-A818-0B2849C1E60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26793" y="3652367"/>
              <a:ext cx="6024230" cy="10931"/>
            </a:xfrm>
            <a:prstGeom prst="line">
              <a:avLst/>
            </a:prstGeom>
            <a:ln w="19050">
              <a:solidFill>
                <a:srgbClr val="002060"/>
              </a:solidFill>
              <a:prstDash val="solid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グループ化 17">
              <a:extLst>
                <a:ext uri="{FF2B5EF4-FFF2-40B4-BE49-F238E27FC236}">
                  <a16:creationId xmlns:a16="http://schemas.microsoft.com/office/drawing/2014/main" id="{32B51B3A-6CC3-EE4A-9808-0D55FA1EF120}"/>
                </a:ext>
              </a:extLst>
            </p:cNvPr>
            <p:cNvGrpSpPr/>
            <p:nvPr/>
          </p:nvGrpSpPr>
          <p:grpSpPr>
            <a:xfrm>
              <a:off x="4792026" y="167365"/>
              <a:ext cx="3929843" cy="840686"/>
              <a:chOff x="4792026" y="167365"/>
              <a:chExt cx="3929843" cy="840686"/>
            </a:xfrm>
          </p:grpSpPr>
          <p:sp>
            <p:nvSpPr>
              <p:cNvPr id="13" name="ストライプ矢印 12">
                <a:extLst>
                  <a:ext uri="{FF2B5EF4-FFF2-40B4-BE49-F238E27FC236}">
                    <a16:creationId xmlns:a16="http://schemas.microsoft.com/office/drawing/2014/main" id="{1B67AD6D-8F97-2B43-95C7-EFBBE2737792}"/>
                  </a:ext>
                </a:extLst>
              </p:cNvPr>
              <p:cNvSpPr/>
              <p:nvPr/>
            </p:nvSpPr>
            <p:spPr>
              <a:xfrm rot="8242585">
                <a:off x="4792026" y="736151"/>
                <a:ext cx="321948" cy="271900"/>
              </a:xfrm>
              <a:prstGeom prst="stripedRightArrow">
                <a:avLst/>
              </a:prstGeom>
              <a:solidFill>
                <a:srgbClr val="0070C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2EE162B1-5467-7549-8B8A-1D81D603814B}"/>
                  </a:ext>
                </a:extLst>
              </p:cNvPr>
              <p:cNvSpPr txBox="1"/>
              <p:nvPr/>
            </p:nvSpPr>
            <p:spPr>
              <a:xfrm>
                <a:off x="4971082" y="167365"/>
                <a:ext cx="3750787" cy="58477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Two cryostat shield cooler “ON”, T</a:t>
                </a:r>
                <a:r>
                  <a:rPr lang="en-US" sz="1600" baseline="-25000" dirty="0"/>
                  <a:t>duct</a:t>
                </a:r>
                <a:r>
                  <a:rPr lang="en-US" sz="1600" dirty="0"/>
                  <a:t>=150~200 K, </a:t>
                </a:r>
                <a:r>
                  <a:rPr lang="en-US" altLang="ja-JP" sz="1600" dirty="0"/>
                  <a:t>T</a:t>
                </a:r>
                <a:r>
                  <a:rPr lang="en-US" altLang="ja-JP" sz="1600" baseline="-25000" dirty="0"/>
                  <a:t>TM </a:t>
                </a:r>
                <a:r>
                  <a:rPr lang="en-US" altLang="ja-JP" sz="1600" dirty="0"/>
                  <a:t>~ 230 K</a:t>
                </a:r>
                <a:endParaRPr lang="en-US" sz="1600" dirty="0"/>
              </a:p>
            </p:txBody>
          </p:sp>
        </p:grpSp>
      </p:grpSp>
      <p:grpSp>
        <p:nvGrpSpPr>
          <p:cNvPr id="55" name="グループ化 54">
            <a:extLst>
              <a:ext uri="{FF2B5EF4-FFF2-40B4-BE49-F238E27FC236}">
                <a16:creationId xmlns:a16="http://schemas.microsoft.com/office/drawing/2014/main" id="{DF834832-B05B-7D4A-89A6-81784480FA84}"/>
              </a:ext>
            </a:extLst>
          </p:cNvPr>
          <p:cNvGrpSpPr/>
          <p:nvPr/>
        </p:nvGrpSpPr>
        <p:grpSpPr>
          <a:xfrm>
            <a:off x="3458674" y="1010262"/>
            <a:ext cx="6436124" cy="3976574"/>
            <a:chOff x="3458674" y="1010262"/>
            <a:chExt cx="6436124" cy="3976574"/>
          </a:xfrm>
        </p:grpSpPr>
        <p:grpSp>
          <p:nvGrpSpPr>
            <p:cNvPr id="45" name="グループ化 44">
              <a:extLst>
                <a:ext uri="{FF2B5EF4-FFF2-40B4-BE49-F238E27FC236}">
                  <a16:creationId xmlns:a16="http://schemas.microsoft.com/office/drawing/2014/main" id="{ACA0878B-D4A1-4D4A-AB86-F1F27919A9C6}"/>
                </a:ext>
              </a:extLst>
            </p:cNvPr>
            <p:cNvGrpSpPr/>
            <p:nvPr/>
          </p:nvGrpSpPr>
          <p:grpSpPr>
            <a:xfrm>
              <a:off x="8459003" y="4330468"/>
              <a:ext cx="1415023" cy="523220"/>
              <a:chOff x="8459003" y="4330468"/>
              <a:chExt cx="1415023" cy="523220"/>
            </a:xfrm>
          </p:grpSpPr>
          <p:sp>
            <p:nvSpPr>
              <p:cNvPr id="36" name="ストライプ矢印 35">
                <a:extLst>
                  <a:ext uri="{FF2B5EF4-FFF2-40B4-BE49-F238E27FC236}">
                    <a16:creationId xmlns:a16="http://schemas.microsoft.com/office/drawing/2014/main" id="{3E2E6539-B114-A847-9AF8-0B7B2C0861F8}"/>
                  </a:ext>
                </a:extLst>
              </p:cNvPr>
              <p:cNvSpPr/>
              <p:nvPr/>
            </p:nvSpPr>
            <p:spPr>
              <a:xfrm rot="10800000">
                <a:off x="8459003" y="4337181"/>
                <a:ext cx="356260" cy="292233"/>
              </a:xfrm>
              <a:prstGeom prst="stripedRightArrow">
                <a:avLst>
                  <a:gd name="adj1" fmla="val 48817"/>
                  <a:gd name="adj2" fmla="val 50000"/>
                </a:avLst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BCB2342B-D3EC-F047-BC9D-6971191EA334}"/>
                  </a:ext>
                </a:extLst>
              </p:cNvPr>
              <p:cNvSpPr txBox="1"/>
              <p:nvPr/>
            </p:nvSpPr>
            <p:spPr>
              <a:xfrm>
                <a:off x="8678085" y="4330468"/>
                <a:ext cx="1195941" cy="52322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P</a:t>
                </a:r>
                <a:r>
                  <a:rPr lang="en-US" sz="1400" baseline="-25000" dirty="0"/>
                  <a:t>cryo</a:t>
                </a:r>
                <a:r>
                  <a:rPr lang="en-US" sz="1400" dirty="0"/>
                  <a:t>=</a:t>
                </a:r>
              </a:p>
              <a:p>
                <a:r>
                  <a:rPr lang="en-US" sz="1400" dirty="0"/>
                  <a:t>5.8 x 10^-6 Pa</a:t>
                </a:r>
              </a:p>
            </p:txBody>
          </p:sp>
        </p:grpSp>
        <p:grpSp>
          <p:nvGrpSpPr>
            <p:cNvPr id="53" name="グループ化 52">
              <a:extLst>
                <a:ext uri="{FF2B5EF4-FFF2-40B4-BE49-F238E27FC236}">
                  <a16:creationId xmlns:a16="http://schemas.microsoft.com/office/drawing/2014/main" id="{83EC8A09-33CF-B04A-A5C4-506C43323054}"/>
                </a:ext>
              </a:extLst>
            </p:cNvPr>
            <p:cNvGrpSpPr/>
            <p:nvPr/>
          </p:nvGrpSpPr>
          <p:grpSpPr>
            <a:xfrm>
              <a:off x="7163805" y="1010262"/>
              <a:ext cx="2730993" cy="3976574"/>
              <a:chOff x="7163805" y="1010262"/>
              <a:chExt cx="2730993" cy="3976574"/>
            </a:xfrm>
          </p:grpSpPr>
          <p:grpSp>
            <p:nvGrpSpPr>
              <p:cNvPr id="23" name="グループ化 22">
                <a:extLst>
                  <a:ext uri="{FF2B5EF4-FFF2-40B4-BE49-F238E27FC236}">
                    <a16:creationId xmlns:a16="http://schemas.microsoft.com/office/drawing/2014/main" id="{2A128B5E-EFAE-8243-859C-034FCED945BE}"/>
                  </a:ext>
                </a:extLst>
              </p:cNvPr>
              <p:cNvGrpSpPr/>
              <p:nvPr/>
            </p:nvGrpSpPr>
            <p:grpSpPr>
              <a:xfrm>
                <a:off x="7163805" y="1010262"/>
                <a:ext cx="2730993" cy="830997"/>
                <a:chOff x="7163805" y="1010262"/>
                <a:chExt cx="2730993" cy="830997"/>
              </a:xfrm>
            </p:grpSpPr>
            <p:sp>
              <p:nvSpPr>
                <p:cNvPr id="19" name="ストライプ矢印 18">
                  <a:extLst>
                    <a:ext uri="{FF2B5EF4-FFF2-40B4-BE49-F238E27FC236}">
                      <a16:creationId xmlns:a16="http://schemas.microsoft.com/office/drawing/2014/main" id="{90B3C7B8-DDF8-9A4A-B880-8A131D6531E3}"/>
                    </a:ext>
                  </a:extLst>
                </p:cNvPr>
                <p:cNvSpPr/>
                <p:nvPr/>
              </p:nvSpPr>
              <p:spPr>
                <a:xfrm rot="8242585">
                  <a:off x="7163805" y="1379119"/>
                  <a:ext cx="537560" cy="247466"/>
                </a:xfrm>
                <a:prstGeom prst="stripedRightArrow">
                  <a:avLst/>
                </a:prstGeom>
                <a:solidFill>
                  <a:srgbClr val="0070C0"/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" name="テキスト ボックス 19">
                  <a:extLst>
                    <a:ext uri="{FF2B5EF4-FFF2-40B4-BE49-F238E27FC236}">
                      <a16:creationId xmlns:a16="http://schemas.microsoft.com/office/drawing/2014/main" id="{6ED15434-283B-2946-86EF-08B0322889EC}"/>
                    </a:ext>
                  </a:extLst>
                </p:cNvPr>
                <p:cNvSpPr txBox="1"/>
                <p:nvPr/>
              </p:nvSpPr>
              <p:spPr>
                <a:xfrm>
                  <a:off x="7494614" y="1010262"/>
                  <a:ext cx="2400184" cy="830997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/>
                    <a:t>Two payload cooler “ON”, T</a:t>
                  </a:r>
                  <a:r>
                    <a:rPr lang="en-US" sz="1600" baseline="-25000" dirty="0"/>
                    <a:t>inner</a:t>
                  </a:r>
                  <a:r>
                    <a:rPr lang="en-US" sz="1600" dirty="0"/>
                    <a:t> &lt; 30 K, </a:t>
                  </a:r>
                </a:p>
                <a:p>
                  <a:r>
                    <a:rPr lang="en-US" sz="1600" dirty="0"/>
                    <a:t>T</a:t>
                  </a:r>
                  <a:r>
                    <a:rPr lang="en-US" sz="1600" baseline="-25000" dirty="0"/>
                    <a:t>TM </a:t>
                  </a:r>
                  <a:r>
                    <a:rPr lang="en-US" sz="1600" dirty="0"/>
                    <a:t>&gt; 150 K</a:t>
                  </a:r>
                </a:p>
              </p:txBody>
            </p:sp>
          </p:grpSp>
          <p:cxnSp>
            <p:nvCxnSpPr>
              <p:cNvPr id="39" name="直線コネクタ 38">
                <a:extLst>
                  <a:ext uri="{FF2B5EF4-FFF2-40B4-BE49-F238E27FC236}">
                    <a16:creationId xmlns:a16="http://schemas.microsoft.com/office/drawing/2014/main" id="{D682CB34-EB73-FD43-BAC3-ABC29473702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231791" y="1709030"/>
                <a:ext cx="14111" cy="3277806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olid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下矢印 61">
              <a:extLst>
                <a:ext uri="{FF2B5EF4-FFF2-40B4-BE49-F238E27FC236}">
                  <a16:creationId xmlns:a16="http://schemas.microsoft.com/office/drawing/2014/main" id="{821F5376-DF5F-FE41-B777-5D8FC5F946FE}"/>
                </a:ext>
              </a:extLst>
            </p:cNvPr>
            <p:cNvSpPr/>
            <p:nvPr/>
          </p:nvSpPr>
          <p:spPr>
            <a:xfrm rot="10800000">
              <a:off x="6550467" y="4592078"/>
              <a:ext cx="251738" cy="27214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4" name="直線コネクタ 43">
              <a:extLst>
                <a:ext uri="{FF2B5EF4-FFF2-40B4-BE49-F238E27FC236}">
                  <a16:creationId xmlns:a16="http://schemas.microsoft.com/office/drawing/2014/main" id="{4D267FB8-B106-1F43-A493-EF05A3E7D44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58674" y="4592079"/>
              <a:ext cx="4975215" cy="0"/>
            </a:xfrm>
            <a:prstGeom prst="line">
              <a:avLst/>
            </a:prstGeom>
            <a:ln w="19050">
              <a:solidFill>
                <a:srgbClr val="7030A0"/>
              </a:solidFill>
              <a:prstDash val="solid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下矢印 60">
              <a:extLst>
                <a:ext uri="{FF2B5EF4-FFF2-40B4-BE49-F238E27FC236}">
                  <a16:creationId xmlns:a16="http://schemas.microsoft.com/office/drawing/2014/main" id="{B2B6CCB9-DD78-8940-A97C-3677255AE87E}"/>
                </a:ext>
              </a:extLst>
            </p:cNvPr>
            <p:cNvSpPr/>
            <p:nvPr/>
          </p:nvSpPr>
          <p:spPr>
            <a:xfrm>
              <a:off x="6550467" y="4111544"/>
              <a:ext cx="251738" cy="27214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28574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2289</TotalTime>
  <Words>1447</Words>
  <Application>Microsoft Macintosh PowerPoint</Application>
  <PresentationFormat>A4 210 x 297 mm</PresentationFormat>
  <Paragraphs>230</Paragraphs>
  <Slides>20</Slides>
  <Notes>10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31" baseType="lpstr">
      <vt:lpstr>MS PGothic</vt:lpstr>
      <vt:lpstr>ヒラギノ丸ゴ Pro W4</vt:lpstr>
      <vt:lpstr>游ゴシック</vt:lpstr>
      <vt:lpstr>Arial</vt:lpstr>
      <vt:lpstr>Calibri</vt:lpstr>
      <vt:lpstr>Calibri Light</vt:lpstr>
      <vt:lpstr>Comic Sans MS</vt:lpstr>
      <vt:lpstr>Gill Sans MT</vt:lpstr>
      <vt:lpstr>Helvetica</vt:lpstr>
      <vt:lpstr>Wingdings</vt:lpstr>
      <vt:lpstr>Office テーマ</vt:lpstr>
      <vt:lpstr>The cooling scenario for O4 without frosting  on the surface of the KAGRA Test Mass and ….</vt:lpstr>
      <vt:lpstr>PowerPoint プレゼンテーション</vt:lpstr>
      <vt:lpstr>An example of frosting on the surface of view port</vt:lpstr>
      <vt:lpstr>Structural view of KAGRA Cryostat with shield ducts</vt:lpstr>
      <vt:lpstr>Cryo-cooler layout</vt:lpstr>
      <vt:lpstr>PowerPoint プレゼンテーション</vt:lpstr>
      <vt:lpstr>Proposed Test mass cooling scenario for O4 - Issure: How maintain mirror temperature lower than 100 K without frosting on the surface of the mirror -</vt:lpstr>
      <vt:lpstr>Temperature distribution and pressure  in the KAGRA Cryostat after cooling</vt:lpstr>
      <vt:lpstr>PowerPoint プレゼンテーション</vt:lpstr>
      <vt:lpstr>PowerPoint プレゼンテーション</vt:lpstr>
      <vt:lpstr>Defrost heater layout</vt:lpstr>
      <vt:lpstr>PowerPoint プレゼンテーション</vt:lpstr>
      <vt:lpstr>PowerPoint プレゼンテーション</vt:lpstr>
      <vt:lpstr>PowerPoint プレゼンテーション</vt:lpstr>
      <vt:lpstr>Summaries</vt:lpstr>
      <vt:lpstr>Appendix</vt:lpstr>
      <vt:lpstr>PowerPoint プレゼンテーション</vt:lpstr>
      <vt:lpstr>Structure of KAGRA Cryostat</vt:lpstr>
      <vt:lpstr>1x10-3 Pa → ~-220 ℃（~53 K）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木村 誠宏</dc:creator>
  <cp:lastModifiedBy>木村 誠宏</cp:lastModifiedBy>
  <cp:revision>115</cp:revision>
  <dcterms:created xsi:type="dcterms:W3CDTF">2021-03-21T04:57:03Z</dcterms:created>
  <dcterms:modified xsi:type="dcterms:W3CDTF">2021-05-19T19:04:18Z</dcterms:modified>
</cp:coreProperties>
</file>