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99" r:id="rId2"/>
    <p:sldId id="491" r:id="rId3"/>
    <p:sldId id="492" r:id="rId4"/>
    <p:sldId id="507" r:id="rId5"/>
    <p:sldId id="504" r:id="rId6"/>
    <p:sldId id="508" r:id="rId7"/>
    <p:sldId id="509" r:id="rId8"/>
    <p:sldId id="510" r:id="rId9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FD7F7"/>
    <a:srgbClr val="00FFFF"/>
    <a:srgbClr val="FF01FE"/>
    <a:srgbClr val="FF40FF"/>
    <a:srgbClr val="017100"/>
    <a:srgbClr val="B51700"/>
    <a:srgbClr val="1B8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68" autoAdjust="0"/>
    <p:restoredTop sz="94158" autoAdjust="0"/>
  </p:normalViewPr>
  <p:slideViewPr>
    <p:cSldViewPr>
      <p:cViewPr varScale="1">
        <p:scale>
          <a:sx n="68" d="100"/>
          <a:sy n="68" d="100"/>
        </p:scale>
        <p:origin x="6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8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9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A2FFF51F-4CCF-42DC-8C42-051CB404BD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A04CB0A-9F65-477B-81B3-FE99C73628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E401C08-9079-4C89-8DD4-924EE6F1569C}" type="datetimeFigureOut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7EAE93C-2DC6-4023-98E2-AFE21EA8E7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762E339-D634-4A60-AB8D-4A2A781956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DFD867-7FD0-4CFF-8AEC-9DD0E27534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4C3F8755-6C4D-4814-A4F5-5B46871CAD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A25A384-52DE-4DD3-8A97-1E967C5495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8F60621-0BCF-41E1-A3CE-86934C87CD2D}" type="datetimeFigureOut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5EE7D169-A671-410F-8A04-AC45D9BFFC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B926B7C7-B23B-4F06-9804-7B1259471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6041FF3-0977-4230-BDB0-AFB9CEC16D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3C9B1AE-3235-458C-B9EA-8D3AF7784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0C9C8F-082D-47E1-9E0C-47ABD096FA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 1">
            <a:extLst>
              <a:ext uri="{FF2B5EF4-FFF2-40B4-BE49-F238E27FC236}">
                <a16:creationId xmlns:a16="http://schemas.microsoft.com/office/drawing/2014/main" id="{F7D964B5-E752-4A35-A9B5-445B748D12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 2">
            <a:extLst>
              <a:ext uri="{FF2B5EF4-FFF2-40B4-BE49-F238E27FC236}">
                <a16:creationId xmlns:a16="http://schemas.microsoft.com/office/drawing/2014/main" id="{05E1943E-6400-426B-9651-3A2FBDBC8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6148" name="スライド番号プレースホルダ 3">
            <a:extLst>
              <a:ext uri="{FF2B5EF4-FFF2-40B4-BE49-F238E27FC236}">
                <a16:creationId xmlns:a16="http://schemas.microsoft.com/office/drawing/2014/main" id="{404DA79F-22C2-4B0D-93F4-411C82401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0C256B32-D9C3-4879-8913-DBFC538E5F42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973E0E14-356E-4D5D-A5AD-9AA5CC9486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127D518E-2F8C-4278-8AE1-281634FDF2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96" name="スライド番号プレースホルダー 3">
            <a:extLst>
              <a:ext uri="{FF2B5EF4-FFF2-40B4-BE49-F238E27FC236}">
                <a16:creationId xmlns:a16="http://schemas.microsoft.com/office/drawing/2014/main" id="{53110C5B-38D8-4D54-BFB5-6BA12EEC3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F366BEE-10BA-4423-9F59-258C75AD931B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3466B2-B028-4FD9-A541-63ABBCE3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6239-B172-4CCE-B4B0-D3F8E53AFBD0}" type="datetime1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7D0BAF-6386-486F-9EC9-5A8C4152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54409AE-6F58-41BB-A6F4-B959C6C8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A550-B432-4CD4-9D9B-9B3CE0991C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129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B087F83-9D50-4C07-B5DB-A10639B0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1DCC4-0CCC-4150-B8E6-91A961266405}" type="datetime1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4335DE-2687-4DD5-BF5D-49E28FD1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11684B-9CB0-4EE6-A87E-CD6E3A22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E4DC-D40B-4A8D-B1C1-2DED4C257C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655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EA5BEC-9FBE-41A4-93FE-025B7F5A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A0CD-BFFA-47B1-950A-2C1638F98ED3}" type="datetime1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2E930C8-B394-4BB2-B364-452194CD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327B71-B8C5-4BE8-AF74-84156C34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09F8-CDBF-4351-B169-23894216AA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598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366937F-1005-427D-B0C5-2EBF0342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A3F2-E6C2-4E11-864D-A132438CCD09}" type="datetime1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688ED-0483-4270-85E9-28BA65D5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67018E8-D6C3-417D-9D97-9C5FFD9B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9554809F-73FC-4A15-A598-41392E918E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31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4D2F5E-A603-4474-B475-99808101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9EEE-2D40-4BC0-B630-C88E3AD0ACC4}" type="datetime1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FE6D16-26E6-47C1-A59E-B105CD232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F338E7-5795-4C1A-8C32-195A85B3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BCC9-60E5-42A1-A1D4-F38C54849C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809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8E3E791A-2965-4944-AE86-585E0376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819C4-887C-4D83-83EB-2AE5B3E4D1DA}" type="datetime1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7A36B30-3942-42E6-86A4-B910582E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9F0A8EA7-F5CD-4CF5-A04E-E32DA11B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4567-C07D-4EA6-A537-06C234BD85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112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E4075EB0-D006-4C85-B9DF-F9AF8E0F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563F-D139-4E93-A9AA-A53C2C131711}" type="datetime1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F33E5696-5467-4420-A54F-A73A1B5D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4FAFD7A9-420B-48CC-8EEF-C6CB2434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4150-8A96-4ACB-83F3-790F5204CC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82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1B31DB31-CAC2-4D71-A253-4372EF3B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5C5D-8D78-48CA-9D60-5474268E2AAE}" type="datetime1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B3D4D9CF-4D14-4262-A4AD-5646C62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744C1C0B-996E-4CA6-A187-E2724783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0DCF-BB79-4726-9393-B73CB0D4AE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370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9B6DDB0B-F7A0-4151-B7D2-4F6ED4EA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F094-55D5-4749-9276-20DE888E763A}" type="datetime1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0F2C5CF8-EAD8-4020-BDC8-957FCC3C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A9E3F956-C45C-4469-A288-358A6031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AE6B-EC81-4C42-9444-E6CED42D84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633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2E7DC63F-C8B7-4308-AAD5-EEC4160C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EC61D-1264-4FA4-B801-63ECC3F40E2E}" type="datetime1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8FF0F50A-CA86-4FC6-9DC4-34095C68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1BBCC9F8-BE29-441F-A8E9-6E18ADFF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26E2-028C-4200-8C93-235F712DC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61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5F433F1-3325-4F12-B188-7454FC9D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E2DC-B89F-4669-B6BD-146806F1C1C0}" type="datetime1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65C1D9DF-29E9-4DC5-B3FA-4AD5BD24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E6D2D-9C8E-47F9-A6AB-AC27FA53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4128-A5A8-43E5-A8CA-15FE1B3083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139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B4A7F4AC-453A-4A19-A35D-C38C3AD3F1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C5D72405-77A1-45B4-9145-63124CFF79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5A0997-2367-4B12-AA27-F8764B18E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C5CE23-B441-4D7F-9987-F263B62FD304}" type="datetime1">
              <a:rPr lang="ja-JP" altLang="en-US"/>
              <a:pPr>
                <a:defRPr/>
              </a:pPr>
              <a:t>2021/5/12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01380A-1011-46DF-805B-8FEF4B636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C765BA5-6923-4205-9EA9-FF63DAF58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DB875DFC-6487-42B3-87A2-DE626F608E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hyperlink" Target="https://member.ipmu.jp/DarkMatter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3/PhysRevD.103.L051702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s://doi.org/10.1103/PhysRevD.102.10200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3/PhysRevLett.121.161301" TargetMode="External"/><Relationship Id="rId5" Type="http://schemas.openxmlformats.org/officeDocument/2006/relationships/hyperlink" Target="https://doi.org/10.1103/PhysRevLett.123.111301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D.103.L051702" TargetMode="External"/><Relationship Id="rId2" Type="http://schemas.openxmlformats.org/officeDocument/2006/relationships/hyperlink" Target="https://doi.org/10.1103/PhysRevD.102.1020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>
            <a:extLst>
              <a:ext uri="{FF2B5EF4-FFF2-40B4-BE49-F238E27FC236}">
                <a16:creationId xmlns:a16="http://schemas.microsoft.com/office/drawing/2014/main" id="{78EFE76F-7B43-4976-9663-31D63312F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79700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Short Introduction to</a:t>
            </a:r>
            <a:b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</a:br>
            <a:r>
              <a:rPr lang="ja-JP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学術変革 ダークマター</a:t>
            </a:r>
            <a:b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</a:b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(Transformative Research Area "Dark Matter")</a:t>
            </a:r>
            <a:endParaRPr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itchFamily="34" charset="0"/>
            </a:endParaRPr>
          </a:p>
        </p:txBody>
      </p:sp>
      <p:sp>
        <p:nvSpPr>
          <p:cNvPr id="5123" name="サブタイトル 2">
            <a:extLst>
              <a:ext uri="{FF2B5EF4-FFF2-40B4-BE49-F238E27FC236}">
                <a16:creationId xmlns:a16="http://schemas.microsoft.com/office/drawing/2014/main" id="{54AD9CCD-34BF-4B0D-AF53-39A3DBC2B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941888"/>
            <a:ext cx="9144000" cy="1176337"/>
          </a:xfrm>
        </p:spPr>
        <p:txBody>
          <a:bodyPr/>
          <a:lstStyle/>
          <a:p>
            <a:pPr eaLnBrk="1" hangingPunct="1"/>
            <a:r>
              <a:rPr lang="en-US" altLang="ja-JP">
                <a:solidFill>
                  <a:schemeClr val="tx1"/>
                </a:solidFill>
                <a:cs typeface="Helvetica" panose="020B0604020202020204" pitchFamily="34" charset="0"/>
              </a:rPr>
              <a:t>Yuta Michimura</a:t>
            </a:r>
          </a:p>
          <a:p>
            <a:pPr eaLnBrk="1" hangingPunct="1"/>
            <a:r>
              <a:rPr lang="en-US" altLang="ja-JP" sz="1800">
                <a:solidFill>
                  <a:schemeClr val="tx1"/>
                </a:solidFill>
                <a:cs typeface="Helvetica" panose="020B0604020202020204" pitchFamily="34" charset="0"/>
              </a:rPr>
              <a:t>Department of Physics, University of Tokyo</a:t>
            </a:r>
          </a:p>
        </p:txBody>
      </p:sp>
      <p:sp>
        <p:nvSpPr>
          <p:cNvPr id="5124" name="サブタイトル 2">
            <a:extLst>
              <a:ext uri="{FF2B5EF4-FFF2-40B4-BE49-F238E27FC236}">
                <a16:creationId xmlns:a16="http://schemas.microsoft.com/office/drawing/2014/main" id="{0B579DF7-F072-4670-A24B-3499EDBE46EA}"/>
              </a:ext>
            </a:extLst>
          </p:cNvPr>
          <p:cNvSpPr txBox="1">
            <a:spLocks/>
          </p:cNvSpPr>
          <p:nvPr/>
        </p:nvSpPr>
        <p:spPr bwMode="auto">
          <a:xfrm>
            <a:off x="0" y="214313"/>
            <a:ext cx="6732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/>
              <a:t>JGW-G2112904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/>
              <a:t>KAGRA Telecon (Online)</a:t>
            </a:r>
          </a:p>
        </p:txBody>
      </p:sp>
      <p:sp>
        <p:nvSpPr>
          <p:cNvPr id="6" name="pptTeX_Preamble" descr="\documentclass[12pt]{jarticle}&#10;\pagestyle{empty}&#10;\usepackage{amsmath}&#10;\usepackage[dvips]{color}" hidden="1">
            <a:extLst>
              <a:ext uri="{FF2B5EF4-FFF2-40B4-BE49-F238E27FC236}">
                <a16:creationId xmlns:a16="http://schemas.microsoft.com/office/drawing/2014/main" id="{58AD361A-C90F-4F6D-B010-E27C61B42CD6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5126" name="サブタイトル 2">
            <a:extLst>
              <a:ext uri="{FF2B5EF4-FFF2-40B4-BE49-F238E27FC236}">
                <a16:creationId xmlns:a16="http://schemas.microsoft.com/office/drawing/2014/main" id="{648086B2-1107-4819-B7CD-E3F69CC808B9}"/>
              </a:ext>
            </a:extLst>
          </p:cNvPr>
          <p:cNvSpPr txBox="1">
            <a:spLocks/>
          </p:cNvSpPr>
          <p:nvPr/>
        </p:nvSpPr>
        <p:spPr bwMode="auto">
          <a:xfrm>
            <a:off x="6732588" y="188913"/>
            <a:ext cx="2411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ja-JP" sz="1800">
                <a:cs typeface="Helvetica" panose="020B0604020202020204" pitchFamily="34" charset="0"/>
              </a:rPr>
              <a:t>May 12,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コンテンツ プレースホルダ 2">
            <a:extLst>
              <a:ext uri="{FF2B5EF4-FFF2-40B4-BE49-F238E27FC236}">
                <a16:creationId xmlns:a16="http://schemas.microsoft.com/office/drawing/2014/main" id="{0E647FDC-B03E-4EF9-8DE2-576AC1BAF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8002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400"/>
              <a:t>From November 2020 to March 2025</a:t>
            </a:r>
          </a:p>
          <a:p>
            <a:pPr>
              <a:buClr>
                <a:schemeClr val="tx1"/>
              </a:buClr>
            </a:pPr>
            <a:r>
              <a:rPr lang="en-US" altLang="ja-JP" sz="2400">
                <a:hlinkClick r:id="rId3"/>
              </a:rPr>
              <a:t>https://member.ipmu.jp/DarkMatter/</a:t>
            </a:r>
            <a:endParaRPr lang="en-US" altLang="ja-JP" sz="24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C200A91-8434-40F6-9C92-33CC1E41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学術変革 ダークマター</a:t>
            </a:r>
          </a:p>
        </p:txBody>
      </p:sp>
      <p:sp>
        <p:nvSpPr>
          <p:cNvPr id="7172" name="スライド番号プレースホルダ 3">
            <a:extLst>
              <a:ext uri="{FF2B5EF4-FFF2-40B4-BE49-F238E27FC236}">
                <a16:creationId xmlns:a16="http://schemas.microsoft.com/office/drawing/2014/main" id="{2C6AB8CC-D18B-4E0F-AE3D-7D467FB5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0C3A34-B963-4D4C-B7AD-C412182FE502}" type="slidenum">
              <a:rPr lang="ja-JP" altLang="en-US" sz="20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5" name="線">
            <a:extLst>
              <a:ext uri="{FF2B5EF4-FFF2-40B4-BE49-F238E27FC236}">
                <a16:creationId xmlns:a16="http://schemas.microsoft.com/office/drawing/2014/main" id="{123D60F6-C484-49FD-9D37-9EA05E2CDA74}"/>
              </a:ext>
            </a:extLst>
          </p:cNvPr>
          <p:cNvSpPr/>
          <p:nvPr/>
        </p:nvSpPr>
        <p:spPr>
          <a:xfrm flipH="1">
            <a:off x="-141288" y="3394075"/>
            <a:ext cx="0" cy="30162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6" name="線">
            <a:extLst>
              <a:ext uri="{FF2B5EF4-FFF2-40B4-BE49-F238E27FC236}">
                <a16:creationId xmlns:a16="http://schemas.microsoft.com/office/drawing/2014/main" id="{AD915459-0EAD-4141-8869-E72A204643F9}"/>
              </a:ext>
            </a:extLst>
          </p:cNvPr>
          <p:cNvSpPr/>
          <p:nvPr/>
        </p:nvSpPr>
        <p:spPr>
          <a:xfrm flipH="1">
            <a:off x="571500" y="3392488"/>
            <a:ext cx="0" cy="3000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7" name="線">
            <a:extLst>
              <a:ext uri="{FF2B5EF4-FFF2-40B4-BE49-F238E27FC236}">
                <a16:creationId xmlns:a16="http://schemas.microsoft.com/office/drawing/2014/main" id="{F2886BDE-25FE-4400-8B44-A99FDC5666C3}"/>
              </a:ext>
            </a:extLst>
          </p:cNvPr>
          <p:cNvSpPr/>
          <p:nvPr/>
        </p:nvSpPr>
        <p:spPr>
          <a:xfrm flipH="1">
            <a:off x="1285875" y="3392488"/>
            <a:ext cx="0" cy="3000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8" name="線">
            <a:extLst>
              <a:ext uri="{FF2B5EF4-FFF2-40B4-BE49-F238E27FC236}">
                <a16:creationId xmlns:a16="http://schemas.microsoft.com/office/drawing/2014/main" id="{0B85CA00-C116-4AD8-8BEE-0990FB541A84}"/>
              </a:ext>
            </a:extLst>
          </p:cNvPr>
          <p:cNvSpPr/>
          <p:nvPr/>
        </p:nvSpPr>
        <p:spPr>
          <a:xfrm flipH="1">
            <a:off x="2000250" y="3392488"/>
            <a:ext cx="0" cy="3000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9" name="線">
            <a:extLst>
              <a:ext uri="{FF2B5EF4-FFF2-40B4-BE49-F238E27FC236}">
                <a16:creationId xmlns:a16="http://schemas.microsoft.com/office/drawing/2014/main" id="{76896492-6AD8-4068-8C91-9DD8D60E9406}"/>
              </a:ext>
            </a:extLst>
          </p:cNvPr>
          <p:cNvSpPr/>
          <p:nvPr/>
        </p:nvSpPr>
        <p:spPr>
          <a:xfrm flipH="1">
            <a:off x="2714625" y="3392488"/>
            <a:ext cx="0" cy="3000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10" name="線">
            <a:extLst>
              <a:ext uri="{FF2B5EF4-FFF2-40B4-BE49-F238E27FC236}">
                <a16:creationId xmlns:a16="http://schemas.microsoft.com/office/drawing/2014/main" id="{B7704E84-BAD9-4531-9BE6-756C557C5A98}"/>
              </a:ext>
            </a:extLst>
          </p:cNvPr>
          <p:cNvSpPr/>
          <p:nvPr/>
        </p:nvSpPr>
        <p:spPr>
          <a:xfrm flipH="1">
            <a:off x="3429000" y="3392488"/>
            <a:ext cx="0" cy="3000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11" name="線">
            <a:extLst>
              <a:ext uri="{FF2B5EF4-FFF2-40B4-BE49-F238E27FC236}">
                <a16:creationId xmlns:a16="http://schemas.microsoft.com/office/drawing/2014/main" id="{CC63A7A9-A85A-49CE-AD1C-2689D281B182}"/>
              </a:ext>
            </a:extLst>
          </p:cNvPr>
          <p:cNvSpPr/>
          <p:nvPr/>
        </p:nvSpPr>
        <p:spPr>
          <a:xfrm flipH="1">
            <a:off x="4143375" y="3392488"/>
            <a:ext cx="0" cy="3000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12" name="線">
            <a:extLst>
              <a:ext uri="{FF2B5EF4-FFF2-40B4-BE49-F238E27FC236}">
                <a16:creationId xmlns:a16="http://schemas.microsoft.com/office/drawing/2014/main" id="{0916A451-70AC-4950-82D7-38521EFF0782}"/>
              </a:ext>
            </a:extLst>
          </p:cNvPr>
          <p:cNvSpPr/>
          <p:nvPr/>
        </p:nvSpPr>
        <p:spPr>
          <a:xfrm flipH="1">
            <a:off x="4857750" y="3392488"/>
            <a:ext cx="0" cy="3000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13" name="線">
            <a:extLst>
              <a:ext uri="{FF2B5EF4-FFF2-40B4-BE49-F238E27FC236}">
                <a16:creationId xmlns:a16="http://schemas.microsoft.com/office/drawing/2014/main" id="{3D40DF30-E0AB-4AC0-B827-24E0AD83A2EA}"/>
              </a:ext>
            </a:extLst>
          </p:cNvPr>
          <p:cNvSpPr/>
          <p:nvPr/>
        </p:nvSpPr>
        <p:spPr>
          <a:xfrm flipH="1">
            <a:off x="5572125" y="3392488"/>
            <a:ext cx="0" cy="3000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14" name="線">
            <a:extLst>
              <a:ext uri="{FF2B5EF4-FFF2-40B4-BE49-F238E27FC236}">
                <a16:creationId xmlns:a16="http://schemas.microsoft.com/office/drawing/2014/main" id="{74DD0E12-E661-4A94-8FDB-DC8824240393}"/>
              </a:ext>
            </a:extLst>
          </p:cNvPr>
          <p:cNvSpPr/>
          <p:nvPr/>
        </p:nvSpPr>
        <p:spPr>
          <a:xfrm flipH="1">
            <a:off x="6286500" y="3392488"/>
            <a:ext cx="0" cy="3000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15" name="線">
            <a:extLst>
              <a:ext uri="{FF2B5EF4-FFF2-40B4-BE49-F238E27FC236}">
                <a16:creationId xmlns:a16="http://schemas.microsoft.com/office/drawing/2014/main" id="{180A9A56-0D6E-493F-8516-059F045DEF3C}"/>
              </a:ext>
            </a:extLst>
          </p:cNvPr>
          <p:cNvSpPr/>
          <p:nvPr/>
        </p:nvSpPr>
        <p:spPr>
          <a:xfrm flipH="1">
            <a:off x="7000875" y="3392488"/>
            <a:ext cx="0" cy="3000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16" name="10–30">
            <a:extLst>
              <a:ext uri="{FF2B5EF4-FFF2-40B4-BE49-F238E27FC236}">
                <a16:creationId xmlns:a16="http://schemas.microsoft.com/office/drawing/2014/main" id="{7BE788E2-BB8E-4750-9239-92F3967A4F9B}"/>
              </a:ext>
            </a:extLst>
          </p:cNvPr>
          <p:cNvSpPr txBox="1"/>
          <p:nvPr/>
        </p:nvSpPr>
        <p:spPr>
          <a:xfrm>
            <a:off x="962025" y="2992438"/>
            <a:ext cx="641350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  <a:r>
              <a:rPr sz="2000" baseline="31999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–30</a:t>
            </a:r>
          </a:p>
        </p:txBody>
      </p:sp>
      <p:sp>
        <p:nvSpPr>
          <p:cNvPr id="17" name="10–20">
            <a:extLst>
              <a:ext uri="{FF2B5EF4-FFF2-40B4-BE49-F238E27FC236}">
                <a16:creationId xmlns:a16="http://schemas.microsoft.com/office/drawing/2014/main" id="{09243A95-A88B-45A3-9F1B-4DF4A176F55E}"/>
              </a:ext>
            </a:extLst>
          </p:cNvPr>
          <p:cNvSpPr txBox="1"/>
          <p:nvPr/>
        </p:nvSpPr>
        <p:spPr>
          <a:xfrm>
            <a:off x="1679575" y="2992438"/>
            <a:ext cx="639763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  <a:r>
              <a:rPr sz="2000" baseline="31999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–20</a:t>
            </a:r>
          </a:p>
        </p:txBody>
      </p:sp>
      <p:sp>
        <p:nvSpPr>
          <p:cNvPr id="18" name="10–10">
            <a:extLst>
              <a:ext uri="{FF2B5EF4-FFF2-40B4-BE49-F238E27FC236}">
                <a16:creationId xmlns:a16="http://schemas.microsoft.com/office/drawing/2014/main" id="{F2ED43B7-BF0E-40B0-B101-068A4F774B7C}"/>
              </a:ext>
            </a:extLst>
          </p:cNvPr>
          <p:cNvSpPr txBox="1"/>
          <p:nvPr/>
        </p:nvSpPr>
        <p:spPr>
          <a:xfrm>
            <a:off x="2390775" y="2992438"/>
            <a:ext cx="641350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  <a:r>
              <a:rPr sz="2000" baseline="31999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–10</a:t>
            </a:r>
          </a:p>
        </p:txBody>
      </p:sp>
      <p:sp>
        <p:nvSpPr>
          <p:cNvPr id="19" name="100">
            <a:extLst>
              <a:ext uri="{FF2B5EF4-FFF2-40B4-BE49-F238E27FC236}">
                <a16:creationId xmlns:a16="http://schemas.microsoft.com/office/drawing/2014/main" id="{35447C31-AE0E-4076-83F9-7BD53332FBDF}"/>
              </a:ext>
            </a:extLst>
          </p:cNvPr>
          <p:cNvSpPr txBox="1"/>
          <p:nvPr/>
        </p:nvSpPr>
        <p:spPr>
          <a:xfrm>
            <a:off x="3200400" y="2992438"/>
            <a:ext cx="452438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  <a:r>
              <a:rPr sz="2000" baseline="31999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0</a:t>
            </a:r>
          </a:p>
        </p:txBody>
      </p:sp>
      <p:sp>
        <p:nvSpPr>
          <p:cNvPr id="20" name="1010">
            <a:extLst>
              <a:ext uri="{FF2B5EF4-FFF2-40B4-BE49-F238E27FC236}">
                <a16:creationId xmlns:a16="http://schemas.microsoft.com/office/drawing/2014/main" id="{7B1B8EBD-F976-4C1A-A3C1-6BEF15B7E00E}"/>
              </a:ext>
            </a:extLst>
          </p:cNvPr>
          <p:cNvSpPr txBox="1"/>
          <p:nvPr/>
        </p:nvSpPr>
        <p:spPr>
          <a:xfrm>
            <a:off x="3867150" y="2992438"/>
            <a:ext cx="546100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  <a:r>
              <a:rPr sz="2000" baseline="31999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</a:p>
        </p:txBody>
      </p:sp>
      <p:sp>
        <p:nvSpPr>
          <p:cNvPr id="21" name="1020">
            <a:extLst>
              <a:ext uri="{FF2B5EF4-FFF2-40B4-BE49-F238E27FC236}">
                <a16:creationId xmlns:a16="http://schemas.microsoft.com/office/drawing/2014/main" id="{F52E20C7-BE31-4C13-96E8-72C1FE266C83}"/>
              </a:ext>
            </a:extLst>
          </p:cNvPr>
          <p:cNvSpPr txBox="1"/>
          <p:nvPr/>
        </p:nvSpPr>
        <p:spPr>
          <a:xfrm>
            <a:off x="4581525" y="2992438"/>
            <a:ext cx="546100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  <a:r>
              <a:rPr sz="2000" baseline="31999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20</a:t>
            </a:r>
          </a:p>
        </p:txBody>
      </p:sp>
      <p:sp>
        <p:nvSpPr>
          <p:cNvPr id="22" name="1030">
            <a:extLst>
              <a:ext uri="{FF2B5EF4-FFF2-40B4-BE49-F238E27FC236}">
                <a16:creationId xmlns:a16="http://schemas.microsoft.com/office/drawing/2014/main" id="{3CB04C7A-696D-4CB9-A4C2-2FC03E25BFB4}"/>
              </a:ext>
            </a:extLst>
          </p:cNvPr>
          <p:cNvSpPr txBox="1"/>
          <p:nvPr/>
        </p:nvSpPr>
        <p:spPr>
          <a:xfrm>
            <a:off x="5289550" y="2992438"/>
            <a:ext cx="547688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  <a:r>
              <a:rPr sz="2000" baseline="31999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30</a:t>
            </a:r>
          </a:p>
        </p:txBody>
      </p:sp>
      <p:sp>
        <p:nvSpPr>
          <p:cNvPr id="23" name="1040">
            <a:extLst>
              <a:ext uri="{FF2B5EF4-FFF2-40B4-BE49-F238E27FC236}">
                <a16:creationId xmlns:a16="http://schemas.microsoft.com/office/drawing/2014/main" id="{5E9E451F-6449-4C31-A55C-9347BE8E51E8}"/>
              </a:ext>
            </a:extLst>
          </p:cNvPr>
          <p:cNvSpPr txBox="1"/>
          <p:nvPr/>
        </p:nvSpPr>
        <p:spPr>
          <a:xfrm>
            <a:off x="6005513" y="2992438"/>
            <a:ext cx="546100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  <a:r>
              <a:rPr sz="2000" baseline="31999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40</a:t>
            </a:r>
          </a:p>
        </p:txBody>
      </p:sp>
      <p:sp>
        <p:nvSpPr>
          <p:cNvPr id="24" name="線">
            <a:extLst>
              <a:ext uri="{FF2B5EF4-FFF2-40B4-BE49-F238E27FC236}">
                <a16:creationId xmlns:a16="http://schemas.microsoft.com/office/drawing/2014/main" id="{77908A46-1394-4BEF-8CEF-643DA68F26DF}"/>
              </a:ext>
            </a:extLst>
          </p:cNvPr>
          <p:cNvSpPr/>
          <p:nvPr/>
        </p:nvSpPr>
        <p:spPr>
          <a:xfrm flipH="1">
            <a:off x="7715250" y="3392488"/>
            <a:ext cx="0" cy="3000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25" name="線">
            <a:extLst>
              <a:ext uri="{FF2B5EF4-FFF2-40B4-BE49-F238E27FC236}">
                <a16:creationId xmlns:a16="http://schemas.microsoft.com/office/drawing/2014/main" id="{2CBB2FC5-7135-4A72-ACCD-AFD2D4E22C79}"/>
              </a:ext>
            </a:extLst>
          </p:cNvPr>
          <p:cNvSpPr/>
          <p:nvPr/>
        </p:nvSpPr>
        <p:spPr>
          <a:xfrm flipH="1">
            <a:off x="8429625" y="3392488"/>
            <a:ext cx="0" cy="30003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sp>
        <p:nvSpPr>
          <p:cNvPr id="26" name="1050">
            <a:extLst>
              <a:ext uri="{FF2B5EF4-FFF2-40B4-BE49-F238E27FC236}">
                <a16:creationId xmlns:a16="http://schemas.microsoft.com/office/drawing/2014/main" id="{C3FB1499-1CEE-49F2-9490-3A2D61F1FB8B}"/>
              </a:ext>
            </a:extLst>
          </p:cNvPr>
          <p:cNvSpPr txBox="1"/>
          <p:nvPr/>
        </p:nvSpPr>
        <p:spPr>
          <a:xfrm>
            <a:off x="6719888" y="2992438"/>
            <a:ext cx="546100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  <a:r>
              <a:rPr sz="2000" baseline="31999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50</a:t>
            </a:r>
          </a:p>
        </p:txBody>
      </p:sp>
      <p:sp>
        <p:nvSpPr>
          <p:cNvPr id="27" name="ダークマターの質量 [GeV/c2]">
            <a:extLst>
              <a:ext uri="{FF2B5EF4-FFF2-40B4-BE49-F238E27FC236}">
                <a16:creationId xmlns:a16="http://schemas.microsoft.com/office/drawing/2014/main" id="{473E8F0C-B5C1-46B3-8421-58477DE3B718}"/>
              </a:ext>
            </a:extLst>
          </p:cNvPr>
          <p:cNvSpPr txBox="1"/>
          <p:nvPr/>
        </p:nvSpPr>
        <p:spPr>
          <a:xfrm>
            <a:off x="2741613" y="2636838"/>
            <a:ext cx="3722687" cy="44132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Dark matter mass</a:t>
            </a:r>
            <a:r>
              <a:rPr sz="2400" dirty="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 [GeV/</a:t>
            </a:r>
            <a:r>
              <a:rPr sz="2400" i="1" dirty="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c</a:t>
            </a:r>
            <a:r>
              <a:rPr sz="2400" baseline="31999" dirty="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2</a:t>
            </a:r>
            <a:r>
              <a:rPr sz="2400" dirty="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]</a:t>
            </a:r>
          </a:p>
        </p:txBody>
      </p:sp>
      <p:sp>
        <p:nvSpPr>
          <p:cNvPr id="28" name="1060">
            <a:extLst>
              <a:ext uri="{FF2B5EF4-FFF2-40B4-BE49-F238E27FC236}">
                <a16:creationId xmlns:a16="http://schemas.microsoft.com/office/drawing/2014/main" id="{F9A8893A-3BC8-48DE-A50C-4EA2963AE211}"/>
              </a:ext>
            </a:extLst>
          </p:cNvPr>
          <p:cNvSpPr txBox="1"/>
          <p:nvPr/>
        </p:nvSpPr>
        <p:spPr>
          <a:xfrm>
            <a:off x="7439025" y="2992438"/>
            <a:ext cx="546100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  <a:r>
              <a:rPr sz="2000" baseline="31999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60</a:t>
            </a:r>
          </a:p>
        </p:txBody>
      </p:sp>
      <p:sp>
        <p:nvSpPr>
          <p:cNvPr id="29" name="宇宙初期の物質の…">
            <a:extLst>
              <a:ext uri="{FF2B5EF4-FFF2-40B4-BE49-F238E27FC236}">
                <a16:creationId xmlns:a16="http://schemas.microsoft.com/office/drawing/2014/main" id="{5E6B28F6-59B6-46CF-B269-25EDA2D11D5D}"/>
              </a:ext>
            </a:extLst>
          </p:cNvPr>
          <p:cNvSpPr/>
          <p:nvPr/>
        </p:nvSpPr>
        <p:spPr>
          <a:xfrm>
            <a:off x="7604125" y="3556000"/>
            <a:ext cx="1504950" cy="517525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altLang="ja-JP" sz="1600" b="1" dirty="0">
                <a:solidFill>
                  <a:schemeClr val="bg1"/>
                </a:solidFill>
                <a:latin typeface="+mn-lt"/>
                <a:ea typeface="Helvetica Neue Medium"/>
                <a:cs typeface="Helvetica Neue Medium"/>
                <a:sym typeface="Helvetica Neue Medium"/>
              </a:rPr>
              <a:t>Excluded</a:t>
            </a:r>
            <a:endParaRPr lang="en-US" altLang="ja-JP" sz="1050" b="1" dirty="0">
              <a:solidFill>
                <a:schemeClr val="bg1"/>
              </a:solidFill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銀河に収まらないので排除">
            <a:extLst>
              <a:ext uri="{FF2B5EF4-FFF2-40B4-BE49-F238E27FC236}">
                <a16:creationId xmlns:a16="http://schemas.microsoft.com/office/drawing/2014/main" id="{898D47AF-475D-4BF7-B7E4-4B56A9A25BD2}"/>
              </a:ext>
            </a:extLst>
          </p:cNvPr>
          <p:cNvSpPr/>
          <p:nvPr/>
        </p:nvSpPr>
        <p:spPr>
          <a:xfrm>
            <a:off x="60325" y="3556000"/>
            <a:ext cx="1150938" cy="517525"/>
          </a:xfrm>
          <a:prstGeom prst="roundRect">
            <a:avLst>
              <a:gd name="adj" fmla="val 15000"/>
            </a:avLst>
          </a:prstGeom>
          <a:solidFill>
            <a:srgbClr val="000000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>
            <a:lvl1pPr>
              <a:defRPr sz="1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Excluded</a:t>
            </a:r>
            <a:endParaRPr sz="10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古典場（波）">
            <a:extLst>
              <a:ext uri="{FF2B5EF4-FFF2-40B4-BE49-F238E27FC236}">
                <a16:creationId xmlns:a16="http://schemas.microsoft.com/office/drawing/2014/main" id="{3A80041B-6DC2-4D0C-A217-2AE4E5CBEF24}"/>
              </a:ext>
            </a:extLst>
          </p:cNvPr>
          <p:cNvSpPr/>
          <p:nvPr/>
        </p:nvSpPr>
        <p:spPr>
          <a:xfrm>
            <a:off x="1216025" y="3556000"/>
            <a:ext cx="1568450" cy="517525"/>
          </a:xfrm>
          <a:prstGeom prst="roundRect">
            <a:avLst>
              <a:gd name="adj" fmla="val 15000"/>
            </a:avLst>
          </a:prstGeom>
          <a:solidFill>
            <a:srgbClr val="017100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>
            <a:lvl1pPr>
              <a:defRPr sz="24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Ultralight</a:t>
            </a:r>
            <a:r>
              <a:rPr lang="ja-JP" altLang="en-U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1800" b="1" dirty="0">
                <a:solidFill>
                  <a:schemeClr val="bg1"/>
                </a:solidFill>
                <a:latin typeface="+mn-lt"/>
              </a:rPr>
              <a:t>field</a:t>
            </a:r>
            <a:endParaRPr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軽い粒子">
            <a:extLst>
              <a:ext uri="{FF2B5EF4-FFF2-40B4-BE49-F238E27FC236}">
                <a16:creationId xmlns:a16="http://schemas.microsoft.com/office/drawing/2014/main" id="{7CE03EEC-3A4C-44F0-BC5F-5A8B0CEBF852}"/>
              </a:ext>
            </a:extLst>
          </p:cNvPr>
          <p:cNvSpPr/>
          <p:nvPr/>
        </p:nvSpPr>
        <p:spPr>
          <a:xfrm>
            <a:off x="2789238" y="3556000"/>
            <a:ext cx="771525" cy="517525"/>
          </a:xfrm>
          <a:prstGeom prst="roundRect">
            <a:avLst>
              <a:gd name="adj" fmla="val 15000"/>
            </a:avLst>
          </a:prstGeom>
          <a:solidFill>
            <a:srgbClr val="EE220C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>
            <a:lvl1pPr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Light particle</a:t>
            </a:r>
            <a:endParaRPr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WIMP">
            <a:extLst>
              <a:ext uri="{FF2B5EF4-FFF2-40B4-BE49-F238E27FC236}">
                <a16:creationId xmlns:a16="http://schemas.microsoft.com/office/drawing/2014/main" id="{E142CD8F-1143-4A05-A200-AEC42F178648}"/>
              </a:ext>
            </a:extLst>
          </p:cNvPr>
          <p:cNvSpPr/>
          <p:nvPr/>
        </p:nvSpPr>
        <p:spPr>
          <a:xfrm rot="5400000">
            <a:off x="3407569" y="3710781"/>
            <a:ext cx="517525" cy="207963"/>
          </a:xfrm>
          <a:prstGeom prst="roundRect">
            <a:avLst>
              <a:gd name="adj" fmla="val 37519"/>
            </a:avLst>
          </a:prstGeom>
          <a:solidFill>
            <a:srgbClr val="000000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>
            <a:lvl1pPr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>
              <a:defRPr/>
            </a:pPr>
            <a:r>
              <a:rPr sz="900" b="1" dirty="0">
                <a:solidFill>
                  <a:schemeClr val="bg1"/>
                </a:solidFill>
                <a:latin typeface="+mn-lt"/>
              </a:rPr>
              <a:t>WIMP</a:t>
            </a:r>
          </a:p>
        </p:txBody>
      </p:sp>
      <p:sp>
        <p:nvSpPr>
          <p:cNvPr id="34" name="重い粒子">
            <a:extLst>
              <a:ext uri="{FF2B5EF4-FFF2-40B4-BE49-F238E27FC236}">
                <a16:creationId xmlns:a16="http://schemas.microsoft.com/office/drawing/2014/main" id="{D46F9BC5-917A-40FA-BA23-B1C92881A35D}"/>
              </a:ext>
            </a:extLst>
          </p:cNvPr>
          <p:cNvSpPr/>
          <p:nvPr/>
        </p:nvSpPr>
        <p:spPr>
          <a:xfrm>
            <a:off x="3781425" y="3556000"/>
            <a:ext cx="928688" cy="517525"/>
          </a:xfrm>
          <a:prstGeom prst="roundRect">
            <a:avLst>
              <a:gd name="adj" fmla="val 15000"/>
            </a:avLst>
          </a:prstGeom>
          <a:solidFill>
            <a:srgbClr val="61D836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>
            <a:lvl1pPr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Heavy particle</a:t>
            </a:r>
            <a:endParaRPr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複合物質・巨視的天体">
            <a:extLst>
              <a:ext uri="{FF2B5EF4-FFF2-40B4-BE49-F238E27FC236}">
                <a16:creationId xmlns:a16="http://schemas.microsoft.com/office/drawing/2014/main" id="{B7C8BE7E-A726-47E6-A0AD-9AEAF74BBC4E}"/>
              </a:ext>
            </a:extLst>
          </p:cNvPr>
          <p:cNvSpPr/>
          <p:nvPr/>
        </p:nvSpPr>
        <p:spPr>
          <a:xfrm>
            <a:off x="4716463" y="3556000"/>
            <a:ext cx="2911475" cy="517525"/>
          </a:xfrm>
          <a:prstGeom prst="roundRect">
            <a:avLst>
              <a:gd name="adj" fmla="val 15000"/>
            </a:avLst>
          </a:prstGeom>
          <a:solidFill>
            <a:srgbClr val="EF5FA7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>
            <a:lvl1pPr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Macroscopic</a:t>
            </a:r>
            <a:endParaRPr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線">
            <a:extLst>
              <a:ext uri="{FF2B5EF4-FFF2-40B4-BE49-F238E27FC236}">
                <a16:creationId xmlns:a16="http://schemas.microsoft.com/office/drawing/2014/main" id="{2DBB8E65-E8BE-44A6-84CA-ADD14C150A46}"/>
              </a:ext>
            </a:extLst>
          </p:cNvPr>
          <p:cNvSpPr/>
          <p:nvPr/>
        </p:nvSpPr>
        <p:spPr>
          <a:xfrm flipH="1">
            <a:off x="-239713" y="3538538"/>
            <a:ext cx="9328151" cy="0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>
              <a:solidFill>
                <a:srgbClr val="000000"/>
              </a:solidFill>
              <a:latin typeface="+mn-lt"/>
              <a:ea typeface="Helvetica"/>
              <a:cs typeface="Helvetica"/>
              <a:sym typeface="Helvetica"/>
            </a:endParaRPr>
          </a:p>
        </p:txBody>
      </p:sp>
      <p:grpSp>
        <p:nvGrpSpPr>
          <p:cNvPr id="7205" name="グループ">
            <a:extLst>
              <a:ext uri="{FF2B5EF4-FFF2-40B4-BE49-F238E27FC236}">
                <a16:creationId xmlns:a16="http://schemas.microsoft.com/office/drawing/2014/main" id="{19D375C0-67AD-4117-97EB-D487F7B48FB2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4505325"/>
            <a:ext cx="8286750" cy="1311275"/>
            <a:chOff x="-937071" y="-17633"/>
            <a:chExt cx="11785612" cy="1864988"/>
          </a:xfrm>
        </p:grpSpPr>
        <p:sp>
          <p:nvSpPr>
            <p:cNvPr id="38" name="線">
              <a:extLst>
                <a:ext uri="{FF2B5EF4-FFF2-40B4-BE49-F238E27FC236}">
                  <a16:creationId xmlns:a16="http://schemas.microsoft.com/office/drawing/2014/main" id="{FCEC1D42-874F-48B8-9781-0C68DA79CA74}"/>
                </a:ext>
              </a:extLst>
            </p:cNvPr>
            <p:cNvSpPr/>
            <p:nvPr/>
          </p:nvSpPr>
          <p:spPr>
            <a:xfrm>
              <a:off x="166984" y="18493"/>
              <a:ext cx="1912339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線">
              <a:extLst>
                <a:ext uri="{FF2B5EF4-FFF2-40B4-BE49-F238E27FC236}">
                  <a16:creationId xmlns:a16="http://schemas.microsoft.com/office/drawing/2014/main" id="{D7DBDB0D-16C8-407E-83B3-B7DA3376AB64}"/>
                </a:ext>
              </a:extLst>
            </p:cNvPr>
            <p:cNvSpPr/>
            <p:nvPr/>
          </p:nvSpPr>
          <p:spPr>
            <a:xfrm>
              <a:off x="3779432" y="18493"/>
              <a:ext cx="2786101" cy="0"/>
            </a:xfrm>
            <a:prstGeom prst="line">
              <a:avLst/>
            </a:prstGeom>
            <a:noFill/>
            <a:ln w="25400" cap="flat">
              <a:solidFill>
                <a:srgbClr val="942192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" name="線">
              <a:extLst>
                <a:ext uri="{FF2B5EF4-FFF2-40B4-BE49-F238E27FC236}">
                  <a16:creationId xmlns:a16="http://schemas.microsoft.com/office/drawing/2014/main" id="{F801FEBC-37A7-41E1-944B-62DE6BFDE31F}"/>
                </a:ext>
              </a:extLst>
            </p:cNvPr>
            <p:cNvSpPr/>
            <p:nvPr/>
          </p:nvSpPr>
          <p:spPr>
            <a:xfrm>
              <a:off x="7297054" y="25267"/>
              <a:ext cx="1029548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1" name="線">
              <a:extLst>
                <a:ext uri="{FF2B5EF4-FFF2-40B4-BE49-F238E27FC236}">
                  <a16:creationId xmlns:a16="http://schemas.microsoft.com/office/drawing/2014/main" id="{F09C89E2-786D-47E4-8327-CA6C9B22669B}"/>
                </a:ext>
              </a:extLst>
            </p:cNvPr>
            <p:cNvSpPr/>
            <p:nvPr/>
          </p:nvSpPr>
          <p:spPr>
            <a:xfrm>
              <a:off x="2600871" y="430"/>
              <a:ext cx="293511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2" name="線">
              <a:extLst>
                <a:ext uri="{FF2B5EF4-FFF2-40B4-BE49-F238E27FC236}">
                  <a16:creationId xmlns:a16="http://schemas.microsoft.com/office/drawing/2014/main" id="{C6338AEE-2AEA-4BA5-B733-25292D60DDE1}"/>
                </a:ext>
              </a:extLst>
            </p:cNvPr>
            <p:cNvSpPr/>
            <p:nvPr/>
          </p:nvSpPr>
          <p:spPr>
            <a:xfrm>
              <a:off x="275358" y="743265"/>
              <a:ext cx="1697851" cy="0"/>
            </a:xfrm>
            <a:prstGeom prst="line">
              <a:avLst/>
            </a:prstGeom>
            <a:noFill/>
            <a:ln w="25400" cap="flat">
              <a:solidFill>
                <a:srgbClr val="FF40FF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3" name="レーザー干渉計">
              <a:extLst>
                <a:ext uri="{FF2B5EF4-FFF2-40B4-BE49-F238E27FC236}">
                  <a16:creationId xmlns:a16="http://schemas.microsoft.com/office/drawing/2014/main" id="{821EBF54-736B-4F67-B47E-16356F2195BE}"/>
                </a:ext>
              </a:extLst>
            </p:cNvPr>
            <p:cNvSpPr txBox="1"/>
            <p:nvPr/>
          </p:nvSpPr>
          <p:spPr>
            <a:xfrm>
              <a:off x="-937071" y="795195"/>
              <a:ext cx="3264750" cy="471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b="1">
                  <a:solidFill>
                    <a:srgbClr val="FF40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/>
              </a:pPr>
              <a:r>
                <a:rPr lang="en-US" sz="1687" dirty="0">
                  <a:latin typeface="+mn-lt"/>
                </a:rPr>
                <a:t>Laser interferometers</a:t>
              </a:r>
              <a:endParaRPr sz="1687" dirty="0">
                <a:latin typeface="+mn-lt"/>
              </a:endParaRPr>
            </a:p>
          </p:txBody>
        </p:sp>
        <p:sp>
          <p:nvSpPr>
            <p:cNvPr id="44" name="線">
              <a:extLst>
                <a:ext uri="{FF2B5EF4-FFF2-40B4-BE49-F238E27FC236}">
                  <a16:creationId xmlns:a16="http://schemas.microsoft.com/office/drawing/2014/main" id="{F8BFB284-5D26-4F0F-BEA7-B1C5A86783F0}"/>
                </a:ext>
              </a:extLst>
            </p:cNvPr>
            <p:cNvSpPr/>
            <p:nvPr/>
          </p:nvSpPr>
          <p:spPr>
            <a:xfrm>
              <a:off x="2359288" y="969050"/>
              <a:ext cx="1499166" cy="0"/>
            </a:xfrm>
            <a:prstGeom prst="line">
              <a:avLst/>
            </a:prstGeom>
            <a:noFill/>
            <a:ln w="25400" cap="flat">
              <a:solidFill>
                <a:srgbClr val="0171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" name="e+e–">
              <a:extLst>
                <a:ext uri="{FF2B5EF4-FFF2-40B4-BE49-F238E27FC236}">
                  <a16:creationId xmlns:a16="http://schemas.microsoft.com/office/drawing/2014/main" id="{2FE3390A-2E98-4264-9260-A92D89F9C8F6}"/>
                </a:ext>
              </a:extLst>
            </p:cNvPr>
            <p:cNvSpPr txBox="1"/>
            <p:nvPr/>
          </p:nvSpPr>
          <p:spPr>
            <a:xfrm>
              <a:off x="2774719" y="858415"/>
              <a:ext cx="679593" cy="471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5719" tIns="35719" rIns="35719" bIns="35719" anchor="ctr">
              <a:spAutoFit/>
            </a:bodyPr>
            <a:lstStyle/>
            <a:p>
              <a:pPr>
                <a:defRPr sz="2400" b="1">
                  <a:solidFill>
                    <a:srgbClr val="0171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rPr sz="1687" b="1" i="1">
                  <a:solidFill>
                    <a:srgbClr val="0171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</a:t>
              </a:r>
              <a:r>
                <a:rPr sz="1687" b="1" baseline="31999">
                  <a:solidFill>
                    <a:srgbClr val="0171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+</a:t>
              </a:r>
              <a:r>
                <a:rPr sz="1687" b="1" i="1">
                  <a:solidFill>
                    <a:srgbClr val="0171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</a:t>
              </a:r>
              <a:r>
                <a:rPr sz="1687" b="1" baseline="31999">
                  <a:solidFill>
                    <a:srgbClr val="0171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–</a:t>
              </a:r>
            </a:p>
          </p:txBody>
        </p:sp>
        <p:sp>
          <p:nvSpPr>
            <p:cNvPr id="46" name="重力レンズ">
              <a:extLst>
                <a:ext uri="{FF2B5EF4-FFF2-40B4-BE49-F238E27FC236}">
                  <a16:creationId xmlns:a16="http://schemas.microsoft.com/office/drawing/2014/main" id="{0B682E19-255C-45A5-A453-3A83D5F228B2}"/>
                </a:ext>
              </a:extLst>
            </p:cNvPr>
            <p:cNvSpPr txBox="1"/>
            <p:nvPr/>
          </p:nvSpPr>
          <p:spPr>
            <a:xfrm>
              <a:off x="6664875" y="601019"/>
              <a:ext cx="3133799" cy="471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b="1" i="1">
                  <a:solidFill>
                    <a:srgbClr val="B517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 i="0"/>
              </a:pPr>
              <a:r>
                <a:rPr lang="en-US" sz="1687" i="0" dirty="0">
                  <a:latin typeface="+mn-lt"/>
                </a:rPr>
                <a:t>Gravitational lensing</a:t>
              </a:r>
              <a:endParaRPr sz="1687" i="0" dirty="0">
                <a:latin typeface="+mn-lt"/>
              </a:endParaRPr>
            </a:p>
          </p:txBody>
        </p:sp>
        <p:sp>
          <p:nvSpPr>
            <p:cNvPr id="47" name="線">
              <a:extLst>
                <a:ext uri="{FF2B5EF4-FFF2-40B4-BE49-F238E27FC236}">
                  <a16:creationId xmlns:a16="http://schemas.microsoft.com/office/drawing/2014/main" id="{68A79C9A-42BE-4998-9B14-67072C935A63}"/>
                </a:ext>
              </a:extLst>
            </p:cNvPr>
            <p:cNvSpPr/>
            <p:nvPr/>
          </p:nvSpPr>
          <p:spPr>
            <a:xfrm>
              <a:off x="7985676" y="1124841"/>
              <a:ext cx="1499166" cy="0"/>
            </a:xfrm>
            <a:prstGeom prst="lin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8" name="線">
              <a:extLst>
                <a:ext uri="{FF2B5EF4-FFF2-40B4-BE49-F238E27FC236}">
                  <a16:creationId xmlns:a16="http://schemas.microsoft.com/office/drawing/2014/main" id="{F16B37C6-D16D-430F-9D38-DA7DB79B1FC0}"/>
                </a:ext>
              </a:extLst>
            </p:cNvPr>
            <p:cNvSpPr/>
            <p:nvPr/>
          </p:nvSpPr>
          <p:spPr>
            <a:xfrm>
              <a:off x="1061065" y="546831"/>
              <a:ext cx="4140769" cy="0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9" name="CMB">
              <a:extLst>
                <a:ext uri="{FF2B5EF4-FFF2-40B4-BE49-F238E27FC236}">
                  <a16:creationId xmlns:a16="http://schemas.microsoft.com/office/drawing/2014/main" id="{ADA8CD6E-7194-4486-B283-E9D2C45D2910}"/>
                </a:ext>
              </a:extLst>
            </p:cNvPr>
            <p:cNvSpPr txBox="1"/>
            <p:nvPr/>
          </p:nvSpPr>
          <p:spPr>
            <a:xfrm>
              <a:off x="3086293" y="142675"/>
              <a:ext cx="801513" cy="471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b="1">
                  <a:solidFill>
                    <a:srgbClr val="0433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/>
              </a:pPr>
              <a:r>
                <a:rPr sz="1687" dirty="0">
                  <a:latin typeface="+mn-lt"/>
                </a:rPr>
                <a:t>CMB</a:t>
              </a:r>
            </a:p>
          </p:txBody>
        </p:sp>
        <p:sp>
          <p:nvSpPr>
            <p:cNvPr id="50" name="ニュートリノ実験">
              <a:extLst>
                <a:ext uri="{FF2B5EF4-FFF2-40B4-BE49-F238E27FC236}">
                  <a16:creationId xmlns:a16="http://schemas.microsoft.com/office/drawing/2014/main" id="{14D2478D-E1D4-4503-8575-FB57D26C8E68}"/>
                </a:ext>
              </a:extLst>
            </p:cNvPr>
            <p:cNvSpPr txBox="1"/>
            <p:nvPr/>
          </p:nvSpPr>
          <p:spPr>
            <a:xfrm>
              <a:off x="3890063" y="-17633"/>
              <a:ext cx="3257977" cy="471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b="1">
                  <a:solidFill>
                    <a:srgbClr val="942192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/>
              </a:pPr>
              <a:r>
                <a:rPr lang="en-US" sz="1687" dirty="0">
                  <a:latin typeface="+mn-lt"/>
                </a:rPr>
                <a:t>Neutrino experiments</a:t>
              </a:r>
              <a:endParaRPr sz="1687" dirty="0">
                <a:latin typeface="+mn-lt"/>
              </a:endParaRPr>
            </a:p>
          </p:txBody>
        </p:sp>
        <p:sp>
          <p:nvSpPr>
            <p:cNvPr id="51" name="線">
              <a:extLst>
                <a:ext uri="{FF2B5EF4-FFF2-40B4-BE49-F238E27FC236}">
                  <a16:creationId xmlns:a16="http://schemas.microsoft.com/office/drawing/2014/main" id="{E1EB2C5B-3EFE-4BCB-A779-B8C9ADF581C6}"/>
                </a:ext>
              </a:extLst>
            </p:cNvPr>
            <p:cNvSpPr/>
            <p:nvPr/>
          </p:nvSpPr>
          <p:spPr>
            <a:xfrm>
              <a:off x="3657512" y="750038"/>
              <a:ext cx="1607539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2" name="宇宙線">
              <a:extLst>
                <a:ext uri="{FF2B5EF4-FFF2-40B4-BE49-F238E27FC236}">
                  <a16:creationId xmlns:a16="http://schemas.microsoft.com/office/drawing/2014/main" id="{4AD14B41-BE46-4B73-8B30-BD2D90C2DAA6}"/>
                </a:ext>
              </a:extLst>
            </p:cNvPr>
            <p:cNvSpPr txBox="1"/>
            <p:nvPr/>
          </p:nvSpPr>
          <p:spPr>
            <a:xfrm>
              <a:off x="3948765" y="799710"/>
              <a:ext cx="1928144" cy="471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/>
              </a:pPr>
              <a:r>
                <a:rPr lang="en-US" sz="1687" dirty="0">
                  <a:latin typeface="+mn-lt"/>
                </a:rPr>
                <a:t>Cosmic rays</a:t>
              </a:r>
              <a:endParaRPr sz="1687" dirty="0">
                <a:latin typeface="+mn-lt"/>
              </a:endParaRPr>
            </a:p>
          </p:txBody>
        </p:sp>
        <p:sp>
          <p:nvSpPr>
            <p:cNvPr id="53" name="X線">
              <a:extLst>
                <a:ext uri="{FF2B5EF4-FFF2-40B4-BE49-F238E27FC236}">
                  <a16:creationId xmlns:a16="http://schemas.microsoft.com/office/drawing/2014/main" id="{B4A19091-2AE6-4317-95FC-AFD42DE66778}"/>
                </a:ext>
              </a:extLst>
            </p:cNvPr>
            <p:cNvSpPr txBox="1"/>
            <p:nvPr/>
          </p:nvSpPr>
          <p:spPr>
            <a:xfrm>
              <a:off x="7516058" y="7204"/>
              <a:ext cx="873762" cy="471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/>
              </a:pPr>
              <a:r>
                <a:rPr sz="1687" dirty="0">
                  <a:latin typeface="+mn-lt"/>
                </a:rPr>
                <a:t>X</a:t>
              </a:r>
              <a:r>
                <a:rPr lang="en-US" sz="1687" dirty="0">
                  <a:latin typeface="+mn-lt"/>
                </a:rPr>
                <a:t>-ray</a:t>
              </a:r>
              <a:endParaRPr sz="1687" dirty="0">
                <a:latin typeface="+mn-lt"/>
              </a:endParaRPr>
            </a:p>
          </p:txBody>
        </p:sp>
        <p:sp>
          <p:nvSpPr>
            <p:cNvPr id="54" name="線">
              <a:extLst>
                <a:ext uri="{FF2B5EF4-FFF2-40B4-BE49-F238E27FC236}">
                  <a16:creationId xmlns:a16="http://schemas.microsoft.com/office/drawing/2014/main" id="{870A9F9B-C631-406B-ABF8-754068D3CC70}"/>
                </a:ext>
              </a:extLst>
            </p:cNvPr>
            <p:cNvSpPr/>
            <p:nvPr/>
          </p:nvSpPr>
          <p:spPr>
            <a:xfrm>
              <a:off x="187303" y="1334823"/>
              <a:ext cx="4924219" cy="0"/>
            </a:xfrm>
            <a:prstGeom prst="lin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5" name="すばるイメージング・分光観測">
              <a:extLst>
                <a:ext uri="{FF2B5EF4-FFF2-40B4-BE49-F238E27FC236}">
                  <a16:creationId xmlns:a16="http://schemas.microsoft.com/office/drawing/2014/main" id="{415E5F43-0811-484D-A8A9-D833FD5015A2}"/>
                </a:ext>
              </a:extLst>
            </p:cNvPr>
            <p:cNvSpPr txBox="1"/>
            <p:nvPr/>
          </p:nvSpPr>
          <p:spPr>
            <a:xfrm>
              <a:off x="541776" y="1373206"/>
              <a:ext cx="4669089" cy="471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b="1">
                  <a:solidFill>
                    <a:srgbClr val="B517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/>
              </a:pPr>
              <a:r>
                <a:rPr lang="en-US" sz="1687" dirty="0">
                  <a:latin typeface="+mn-lt"/>
                </a:rPr>
                <a:t>Subaru imaging / spectroscopy</a:t>
              </a:r>
              <a:endParaRPr sz="1687" dirty="0">
                <a:latin typeface="+mn-lt"/>
              </a:endParaRPr>
            </a:p>
          </p:txBody>
        </p:sp>
        <p:sp>
          <p:nvSpPr>
            <p:cNvPr id="56" name="線">
              <a:extLst>
                <a:ext uri="{FF2B5EF4-FFF2-40B4-BE49-F238E27FC236}">
                  <a16:creationId xmlns:a16="http://schemas.microsoft.com/office/drawing/2014/main" id="{43345A5C-FBEA-4456-815C-C6DD7E6B8E48}"/>
                </a:ext>
              </a:extLst>
            </p:cNvPr>
            <p:cNvSpPr/>
            <p:nvPr/>
          </p:nvSpPr>
          <p:spPr>
            <a:xfrm>
              <a:off x="9139402" y="546831"/>
              <a:ext cx="496712" cy="0"/>
            </a:xfrm>
            <a:prstGeom prst="line">
              <a:avLst/>
            </a:prstGeom>
            <a:noFill/>
            <a:ln w="25400" cap="flat">
              <a:solidFill>
                <a:srgbClr val="0433FF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7" name="CMB">
              <a:extLst>
                <a:ext uri="{FF2B5EF4-FFF2-40B4-BE49-F238E27FC236}">
                  <a16:creationId xmlns:a16="http://schemas.microsoft.com/office/drawing/2014/main" id="{8166E558-4515-4D92-B0AE-03DA5F790529}"/>
                </a:ext>
              </a:extLst>
            </p:cNvPr>
            <p:cNvSpPr txBox="1"/>
            <p:nvPr/>
          </p:nvSpPr>
          <p:spPr>
            <a:xfrm>
              <a:off x="9021998" y="70424"/>
              <a:ext cx="801511" cy="471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b="1">
                  <a:solidFill>
                    <a:srgbClr val="0433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/>
              </a:pPr>
              <a:r>
                <a:rPr sz="1687">
                  <a:latin typeface="+mn-lt"/>
                </a:rPr>
                <a:t>CMB</a:t>
              </a:r>
            </a:p>
          </p:txBody>
        </p:sp>
        <p:sp>
          <p:nvSpPr>
            <p:cNvPr id="58" name="X線">
              <a:extLst>
                <a:ext uri="{FF2B5EF4-FFF2-40B4-BE49-F238E27FC236}">
                  <a16:creationId xmlns:a16="http://schemas.microsoft.com/office/drawing/2014/main" id="{0933D5EA-7751-4207-A087-8AFC14FD7334}"/>
                </a:ext>
              </a:extLst>
            </p:cNvPr>
            <p:cNvSpPr txBox="1"/>
            <p:nvPr/>
          </p:nvSpPr>
          <p:spPr>
            <a:xfrm>
              <a:off x="973011" y="7204"/>
              <a:ext cx="871503" cy="471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/>
              </a:pPr>
              <a:r>
                <a:rPr sz="1687" dirty="0">
                  <a:latin typeface="+mn-lt"/>
                </a:rPr>
                <a:t>X</a:t>
              </a:r>
              <a:r>
                <a:rPr lang="en-US" sz="1687" dirty="0">
                  <a:latin typeface="+mn-lt"/>
                </a:rPr>
                <a:t>-ray</a:t>
              </a:r>
              <a:endParaRPr sz="1687" dirty="0">
                <a:latin typeface="+mn-lt"/>
              </a:endParaRPr>
            </a:p>
          </p:txBody>
        </p:sp>
        <p:sp>
          <p:nvSpPr>
            <p:cNvPr id="59" name="X線">
              <a:extLst>
                <a:ext uri="{FF2B5EF4-FFF2-40B4-BE49-F238E27FC236}">
                  <a16:creationId xmlns:a16="http://schemas.microsoft.com/office/drawing/2014/main" id="{DFD000AA-ABEB-4957-936F-4BC802E96031}"/>
                </a:ext>
              </a:extLst>
            </p:cNvPr>
            <p:cNvSpPr txBox="1"/>
            <p:nvPr/>
          </p:nvSpPr>
          <p:spPr>
            <a:xfrm>
              <a:off x="2183181" y="9461"/>
              <a:ext cx="873762" cy="4718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b="1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/>
              </a:pPr>
              <a:r>
                <a:rPr sz="1687" dirty="0">
                  <a:latin typeface="+mn-lt"/>
                </a:rPr>
                <a:t>X</a:t>
              </a:r>
              <a:r>
                <a:rPr lang="en-US" sz="1687" dirty="0">
                  <a:latin typeface="+mn-lt"/>
                </a:rPr>
                <a:t>-ray</a:t>
              </a:r>
              <a:endParaRPr sz="1687" dirty="0">
                <a:latin typeface="+mn-lt"/>
              </a:endParaRPr>
            </a:p>
          </p:txBody>
        </p:sp>
        <p:sp>
          <p:nvSpPr>
            <p:cNvPr id="60" name="線">
              <a:extLst>
                <a:ext uri="{FF2B5EF4-FFF2-40B4-BE49-F238E27FC236}">
                  <a16:creationId xmlns:a16="http://schemas.microsoft.com/office/drawing/2014/main" id="{1E1FCBEE-5011-46E2-BC5C-F75940350CD8}"/>
                </a:ext>
              </a:extLst>
            </p:cNvPr>
            <p:cNvSpPr/>
            <p:nvPr/>
          </p:nvSpPr>
          <p:spPr>
            <a:xfrm>
              <a:off x="7985676" y="1334823"/>
              <a:ext cx="1499166" cy="0"/>
            </a:xfrm>
            <a:prstGeom prst="line">
              <a:avLst/>
            </a:prstGeom>
            <a:noFill/>
            <a:ln w="25400" cap="flat">
              <a:solidFill>
                <a:srgbClr val="B517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lIns="35719" tIns="35719" rIns="35719" bIns="35719" anchor="ctr"/>
            <a:lstStyle/>
            <a:p>
              <a:pPr>
                <a:defRPr sz="2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547">
                <a:latin typeface="+mn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1" name="すばる分光観測">
              <a:extLst>
                <a:ext uri="{FF2B5EF4-FFF2-40B4-BE49-F238E27FC236}">
                  <a16:creationId xmlns:a16="http://schemas.microsoft.com/office/drawing/2014/main" id="{FFFA800A-E515-425A-92F1-2C7A1142D23B}"/>
                </a:ext>
              </a:extLst>
            </p:cNvPr>
            <p:cNvSpPr txBox="1"/>
            <p:nvPr/>
          </p:nvSpPr>
          <p:spPr>
            <a:xfrm>
              <a:off x="7606369" y="1375464"/>
              <a:ext cx="3242172" cy="471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b="1">
                  <a:solidFill>
                    <a:srgbClr val="B517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>
                <a:defRPr/>
              </a:pPr>
              <a:r>
                <a:rPr lang="en-US" sz="1687" dirty="0">
                  <a:latin typeface="+mn-lt"/>
                </a:rPr>
                <a:t>Subaru spectroscopy</a:t>
              </a:r>
              <a:endParaRPr sz="1687" dirty="0">
                <a:latin typeface="+mn-lt"/>
              </a:endParaRPr>
            </a:p>
          </p:txBody>
        </p:sp>
      </p:grpSp>
      <p:sp>
        <p:nvSpPr>
          <p:cNvPr id="62" name="10–40">
            <a:extLst>
              <a:ext uri="{FF2B5EF4-FFF2-40B4-BE49-F238E27FC236}">
                <a16:creationId xmlns:a16="http://schemas.microsoft.com/office/drawing/2014/main" id="{976D64B6-46B2-4BD8-B04E-63C12EB1793D}"/>
              </a:ext>
            </a:extLst>
          </p:cNvPr>
          <p:cNvSpPr txBox="1"/>
          <p:nvPr/>
        </p:nvSpPr>
        <p:spPr>
          <a:xfrm>
            <a:off x="247650" y="2992438"/>
            <a:ext cx="641350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  <a:r>
              <a:rPr sz="2000" baseline="31999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–40</a:t>
            </a:r>
          </a:p>
        </p:txBody>
      </p:sp>
      <p:sp>
        <p:nvSpPr>
          <p:cNvPr id="63" name="1070">
            <a:extLst>
              <a:ext uri="{FF2B5EF4-FFF2-40B4-BE49-F238E27FC236}">
                <a16:creationId xmlns:a16="http://schemas.microsoft.com/office/drawing/2014/main" id="{1E142610-C95B-4571-AC0C-1F7A2560A750}"/>
              </a:ext>
            </a:extLst>
          </p:cNvPr>
          <p:cNvSpPr txBox="1"/>
          <p:nvPr/>
        </p:nvSpPr>
        <p:spPr>
          <a:xfrm>
            <a:off x="8153400" y="2992438"/>
            <a:ext cx="546100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2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000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10</a:t>
            </a:r>
            <a:r>
              <a:rPr sz="2000" baseline="31999">
                <a:solidFill>
                  <a:srgbClr val="0433FF"/>
                </a:solidFill>
                <a:latin typeface="+mn-lt"/>
                <a:ea typeface="Gill Sans"/>
                <a:cs typeface="Gill Sans"/>
                <a:sym typeface="Gill Sans"/>
              </a:rPr>
              <a:t>70</a:t>
            </a:r>
          </a:p>
        </p:txBody>
      </p:sp>
      <p:sp>
        <p:nvSpPr>
          <p:cNvPr id="64" name="素粒子">
            <a:extLst>
              <a:ext uri="{FF2B5EF4-FFF2-40B4-BE49-F238E27FC236}">
                <a16:creationId xmlns:a16="http://schemas.microsoft.com/office/drawing/2014/main" id="{115A1568-81B0-4B0A-92B1-17A6F74C1E86}"/>
              </a:ext>
            </a:extLst>
          </p:cNvPr>
          <p:cNvSpPr/>
          <p:nvPr/>
        </p:nvSpPr>
        <p:spPr>
          <a:xfrm>
            <a:off x="2822575" y="4143375"/>
            <a:ext cx="1906588" cy="285750"/>
          </a:xfrm>
          <a:prstGeom prst="roundRect">
            <a:avLst>
              <a:gd name="adj" fmla="val 27114"/>
            </a:avLst>
          </a:prstGeom>
          <a:solidFill>
            <a:srgbClr val="0433FF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>
            <a:lvl1pPr>
              <a:defRPr sz="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Particle</a:t>
            </a:r>
            <a:endParaRPr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209" name="Picture 2" descr="https://member.ipmu.jp/DarkMatter/images/people/murayama.jpg">
            <a:extLst>
              <a:ext uri="{FF2B5EF4-FFF2-40B4-BE49-F238E27FC236}">
                <a16:creationId xmlns:a16="http://schemas.microsoft.com/office/drawing/2014/main" id="{D79A41EB-ECBC-4849-8A4A-E08ACC65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0"/>
            <a:ext cx="17002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4" descr="https://member.ipmu.jp/DarkMatter/images/people/takada.png">
            <a:extLst>
              <a:ext uri="{FF2B5EF4-FFF2-40B4-BE49-F238E27FC236}">
                <a16:creationId xmlns:a16="http://schemas.microsoft.com/office/drawing/2014/main" id="{1201D169-24E4-4A00-9F24-A24C23CB4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773738"/>
            <a:ext cx="1081087" cy="1084262"/>
          </a:xfrm>
          <a:prstGeom prst="rect">
            <a:avLst/>
          </a:prstGeom>
          <a:noFill/>
          <a:ln w="50800">
            <a:solidFill>
              <a:srgbClr val="B51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6" descr="https://member.ipmu.jp/DarkMatter/images/people/takahashi.jpg">
            <a:extLst>
              <a:ext uri="{FF2B5EF4-FFF2-40B4-BE49-F238E27FC236}">
                <a16:creationId xmlns:a16="http://schemas.microsoft.com/office/drawing/2014/main" id="{1326D578-6BA5-49FE-83E4-740763FF1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8" descr="https://member.ipmu.jp/DarkMatter/images/people/murase.png">
            <a:extLst>
              <a:ext uri="{FF2B5EF4-FFF2-40B4-BE49-F238E27FC236}">
                <a16:creationId xmlns:a16="http://schemas.microsoft.com/office/drawing/2014/main" id="{3CA4579A-7E43-4FBD-95DD-A5AB8154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1296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10" descr="https://member.ipmu.jp/DarkMatter/images/people/ryu.jpg">
            <a:extLst>
              <a:ext uri="{FF2B5EF4-FFF2-40B4-BE49-F238E27FC236}">
                <a16:creationId xmlns:a16="http://schemas.microsoft.com/office/drawing/2014/main" id="{C137D015-C7B5-4931-99AF-E42BEC51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7323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12" descr="https://member.ipmu.jp/DarkMatter/images/people/michimura.jpg">
            <a:extLst>
              <a:ext uri="{FF2B5EF4-FFF2-40B4-BE49-F238E27FC236}">
                <a16:creationId xmlns:a16="http://schemas.microsoft.com/office/drawing/2014/main" id="{1AB4A0E8-540B-4B3C-AEEC-61C4416C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900112" cy="898525"/>
          </a:xfrm>
          <a:prstGeom prst="rect">
            <a:avLst/>
          </a:prstGeom>
          <a:noFill/>
          <a:ln w="50800">
            <a:solidFill>
              <a:srgbClr val="FF4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5" name="Picture 14" descr="https://member.ipmu.jp/DarkMatter/images/people/miyazaki.jpg">
            <a:extLst>
              <a:ext uri="{FF2B5EF4-FFF2-40B4-BE49-F238E27FC236}">
                <a16:creationId xmlns:a16="http://schemas.microsoft.com/office/drawing/2014/main" id="{F4023F57-07C5-4648-A369-7F98DB23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16600"/>
            <a:ext cx="1044575" cy="1041400"/>
          </a:xfrm>
          <a:prstGeom prst="rect">
            <a:avLst/>
          </a:prstGeom>
          <a:noFill/>
          <a:ln w="50800">
            <a:solidFill>
              <a:srgbClr val="B51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6" name="Picture 16" descr="https://member.ipmu.jp/DarkMatter/images/people/yamasaki.jpg">
            <a:extLst>
              <a:ext uri="{FF2B5EF4-FFF2-40B4-BE49-F238E27FC236}">
                <a16:creationId xmlns:a16="http://schemas.microsoft.com/office/drawing/2014/main" id="{E2BA971A-FB95-4C06-B00D-42A64F6D9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824538"/>
            <a:ext cx="1008062" cy="103346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7" name="Picture 18" descr="https://member.ipmu.jp/DarkMatter/images/people/nishida.jpg">
            <a:extLst>
              <a:ext uri="{FF2B5EF4-FFF2-40B4-BE49-F238E27FC236}">
                <a16:creationId xmlns:a16="http://schemas.microsoft.com/office/drawing/2014/main" id="{4B5B46EB-C9C6-4552-B32A-20E2640CF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800725"/>
            <a:ext cx="1063625" cy="1063625"/>
          </a:xfrm>
          <a:prstGeom prst="rect">
            <a:avLst/>
          </a:prstGeom>
          <a:noFill/>
          <a:ln w="50800">
            <a:solidFill>
              <a:srgbClr val="0171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8" name="Picture 20" descr="https://member.ipmu.jp/DarkMatter/images/people/komatsu.png">
            <a:extLst>
              <a:ext uri="{FF2B5EF4-FFF2-40B4-BE49-F238E27FC236}">
                <a16:creationId xmlns:a16="http://schemas.microsoft.com/office/drawing/2014/main" id="{2B97D7E6-FDBC-4135-80DA-8A5DF9AF5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805488"/>
            <a:ext cx="1052512" cy="1052512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9" name="Picture 22" descr="https://member.ipmu.jp/DarkMatter/images/people/yamazaki.jpg">
            <a:extLst>
              <a:ext uri="{FF2B5EF4-FFF2-40B4-BE49-F238E27FC236}">
                <a16:creationId xmlns:a16="http://schemas.microsoft.com/office/drawing/2014/main" id="{B3EB41FE-2035-41EA-907E-38F91D17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1509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0" name="Picture 24" descr="https://member.ipmu.jp/DarkMatter/images/people/ando.png">
            <a:extLst>
              <a:ext uri="{FF2B5EF4-FFF2-40B4-BE49-F238E27FC236}">
                <a16:creationId xmlns:a16="http://schemas.microsoft.com/office/drawing/2014/main" id="{6AF0F495-EBF6-4879-8CAA-231D03C70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4292600"/>
            <a:ext cx="112553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D8C0D-0DEE-4A2E-8CC0-A80F2163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Ultralight Dark Matter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コンテンツ プレースホルダ 2">
            <a:extLst>
              <a:ext uri="{FF2B5EF4-FFF2-40B4-BE49-F238E27FC236}">
                <a16:creationId xmlns:a16="http://schemas.microsoft.com/office/drawing/2014/main" id="{9265DC74-DE46-4A45-BD19-BAFB90B64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32765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/>
              <a:t>Ultralight DM (&lt;~1 eV) behaves as classical wave fields</a:t>
            </a:r>
          </a:p>
          <a:p>
            <a:pPr>
              <a:buClr>
                <a:schemeClr val="tx1"/>
              </a:buClr>
            </a:pPr>
            <a:endParaRPr lang="en-US" altLang="ja-JP" sz="2800"/>
          </a:p>
          <a:p>
            <a:pPr>
              <a:buClr>
                <a:schemeClr val="tx1"/>
              </a:buClr>
            </a:pPr>
            <a:r>
              <a:rPr lang="en-US" altLang="ja-JP" sz="2800"/>
              <a:t>Laser interferometers are sensitive to tiny length changes from such oscillations</a:t>
            </a:r>
            <a:br>
              <a:rPr lang="en-US" altLang="ja-JP" sz="2800"/>
            </a:br>
            <a:endParaRPr lang="en-US" altLang="ja-JP" sz="2800">
              <a:solidFill>
                <a:srgbClr val="FF0000"/>
              </a:solidFill>
            </a:endParaRPr>
          </a:p>
        </p:txBody>
      </p:sp>
      <p:pic>
        <p:nvPicPr>
          <p:cNvPr id="9220" name="図 3" descr="%pptTeX&#10;\begin{document}&#10;\begin{align*}&#10; f = 242~{\rm Hz} \left( \frac{ m_{\rm DM} }{10^{-12}~{\rm eV}} \right)&#10;\end{align*}&#10;\end{document}">
            <a:extLst>
              <a:ext uri="{FF2B5EF4-FFF2-40B4-BE49-F238E27FC236}">
                <a16:creationId xmlns:a16="http://schemas.microsoft.com/office/drawing/2014/main" id="{73D05DC1-1412-4896-997C-EF65F2A80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557338"/>
            <a:ext cx="397351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nhaltsplatzhalter 3" descr="interference_.gif">
            <a:extLst>
              <a:ext uri="{FF2B5EF4-FFF2-40B4-BE49-F238E27FC236}">
                <a16:creationId xmlns:a16="http://schemas.microsoft.com/office/drawing/2014/main" id="{4941BF41-FC71-426B-8A4C-6E669CFC7E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3366655"/>
            <a:ext cx="4572000" cy="349134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スライド番号プレースホルダ 3">
            <a:extLst>
              <a:ext uri="{FF2B5EF4-FFF2-40B4-BE49-F238E27FC236}">
                <a16:creationId xmlns:a16="http://schemas.microsoft.com/office/drawing/2014/main" id="{6F3E554A-79D6-48AA-8164-041B4658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5C317-6D17-4AF4-82EB-C6B2328F9F86}" type="slidenum">
              <a:rPr lang="ja-JP" altLang="en-US" sz="20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9223" name="図 3">
            <a:extLst>
              <a:ext uri="{FF2B5EF4-FFF2-40B4-BE49-F238E27FC236}">
                <a16:creationId xmlns:a16="http://schemas.microsoft.com/office/drawing/2014/main" id="{7B6B2946-5B32-46A7-B33E-DE82B744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349625"/>
            <a:ext cx="38115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図 2">
            <a:extLst>
              <a:ext uri="{FF2B5EF4-FFF2-40B4-BE49-F238E27FC236}">
                <a16:creationId xmlns:a16="http://schemas.microsoft.com/office/drawing/2014/main" id="{A6AD26AF-16BD-4863-AF72-BC3B978A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35163"/>
            <a:ext cx="352901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D166D01C-7C2D-4610-B937-6759A509034B}"/>
              </a:ext>
            </a:extLst>
          </p:cNvPr>
          <p:cNvSpPr/>
          <p:nvPr/>
        </p:nvSpPr>
        <p:spPr>
          <a:xfrm>
            <a:off x="6588125" y="2492375"/>
            <a:ext cx="2447925" cy="403225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9737910-C2D4-4442-A7C5-7E336E98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Strategy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コンテンツ プレースホルダ 2">
            <a:extLst>
              <a:ext uri="{FF2B5EF4-FFF2-40B4-BE49-F238E27FC236}">
                <a16:creationId xmlns:a16="http://schemas.microsoft.com/office/drawing/2014/main" id="{DE8EDD3C-5C7D-42E7-91D1-669C0CDE3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0080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/>
              <a:t>Use both </a:t>
            </a:r>
            <a:r>
              <a:rPr lang="en-US" altLang="ja-JP" sz="2800">
                <a:solidFill>
                  <a:srgbClr val="FF0000"/>
                </a:solidFill>
              </a:rPr>
              <a:t>table-top</a:t>
            </a:r>
            <a:r>
              <a:rPr lang="en-US" altLang="ja-JP" sz="2800"/>
              <a:t> optical cavities</a:t>
            </a:r>
            <a:r>
              <a:rPr lang="en-US" altLang="ja-JP" sz="2800">
                <a:solidFill>
                  <a:srgbClr val="FF0000"/>
                </a:solidFill>
              </a:rPr>
              <a:t> </a:t>
            </a:r>
            <a:r>
              <a:rPr lang="en-US" altLang="ja-JP" sz="2800"/>
              <a:t>and </a:t>
            </a:r>
            <a:r>
              <a:rPr lang="en-US" altLang="ja-JP" sz="2800">
                <a:solidFill>
                  <a:srgbClr val="FF0000"/>
                </a:solidFill>
              </a:rPr>
              <a:t>large-scale</a:t>
            </a:r>
            <a:r>
              <a:rPr lang="en-US" altLang="ja-JP" sz="2800"/>
              <a:t> laser interferometric gravitational wave detectors</a:t>
            </a:r>
            <a:endParaRPr lang="en-US" altLang="ja-JP" sz="2800">
              <a:solidFill>
                <a:srgbClr val="FF0000"/>
              </a:solidFill>
            </a:endParaRPr>
          </a:p>
        </p:txBody>
      </p:sp>
      <p:sp>
        <p:nvSpPr>
          <p:cNvPr id="10246" name="スライド番号プレースホルダ 3">
            <a:extLst>
              <a:ext uri="{FF2B5EF4-FFF2-40B4-BE49-F238E27FC236}">
                <a16:creationId xmlns:a16="http://schemas.microsoft.com/office/drawing/2014/main" id="{E942A822-F6F1-40EB-89F7-00BDFBA3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26F490-F377-4A0F-8097-4DA63A24A4F5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10247" name="図 3">
            <a:extLst>
              <a:ext uri="{FF2B5EF4-FFF2-40B4-BE49-F238E27FC236}">
                <a16:creationId xmlns:a16="http://schemas.microsoft.com/office/drawing/2014/main" id="{ECAB85DD-137F-42A9-982C-5132ACFBE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35909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図 4">
            <a:extLst>
              <a:ext uri="{FF2B5EF4-FFF2-40B4-BE49-F238E27FC236}">
                <a16:creationId xmlns:a16="http://schemas.microsoft.com/office/drawing/2014/main" id="{085D62BF-B1FE-455B-A90D-DB56B9EA0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00738"/>
            <a:ext cx="15843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>
            <a:extLst>
              <a:ext uri="{FF2B5EF4-FFF2-40B4-BE49-F238E27FC236}">
                <a16:creationId xmlns:a16="http://schemas.microsoft.com/office/drawing/2014/main" id="{2870B299-9A73-4A20-ABBB-883D11800723}"/>
              </a:ext>
            </a:extLst>
          </p:cNvPr>
          <p:cNvSpPr/>
          <p:nvPr/>
        </p:nvSpPr>
        <p:spPr>
          <a:xfrm>
            <a:off x="4211638" y="4652963"/>
            <a:ext cx="2232025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Polarization measurement</a:t>
            </a:r>
          </a:p>
        </p:txBody>
      </p:sp>
      <p:sp>
        <p:nvSpPr>
          <p:cNvPr id="10250" name="正方形/長方形 23">
            <a:extLst>
              <a:ext uri="{FF2B5EF4-FFF2-40B4-BE49-F238E27FC236}">
                <a16:creationId xmlns:a16="http://schemas.microsoft.com/office/drawing/2014/main" id="{9949D64D-8C50-4F04-B426-5A1B2CFDA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724400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endParaRPr lang="en-US" altLang="ja-JP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E63D10FA-532A-4858-9BF5-EF8D8B3A8928}"/>
              </a:ext>
            </a:extLst>
          </p:cNvPr>
          <p:cNvSpPr/>
          <p:nvPr/>
        </p:nvSpPr>
        <p:spPr>
          <a:xfrm>
            <a:off x="6732588" y="2708275"/>
            <a:ext cx="2160587" cy="720725"/>
          </a:xfrm>
          <a:prstGeom prst="roundRect">
            <a:avLst/>
          </a:prstGeom>
          <a:solidFill>
            <a:srgbClr val="FF00FF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000" b="1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Axion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like particles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A7B767E4-7B80-41DD-BEB0-DF6F4C5F5732}"/>
              </a:ext>
            </a:extLst>
          </p:cNvPr>
          <p:cNvSpPr/>
          <p:nvPr/>
        </p:nvSpPr>
        <p:spPr>
          <a:xfrm>
            <a:off x="6732588" y="5589588"/>
            <a:ext cx="2160587" cy="719137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Gauge bosons</a:t>
            </a:r>
          </a:p>
        </p:txBody>
      </p:sp>
      <p:sp>
        <p:nvSpPr>
          <p:cNvPr id="4" name="右矢印 3">
            <a:extLst>
              <a:ext uri="{FF2B5EF4-FFF2-40B4-BE49-F238E27FC236}">
                <a16:creationId xmlns:a16="http://schemas.microsoft.com/office/drawing/2014/main" id="{7C34DF71-D284-4FD3-9662-E513087CEE34}"/>
              </a:ext>
            </a:extLst>
          </p:cNvPr>
          <p:cNvSpPr/>
          <p:nvPr/>
        </p:nvSpPr>
        <p:spPr>
          <a:xfrm rot="17946154">
            <a:off x="6126163" y="3821113"/>
            <a:ext cx="1160462" cy="449262"/>
          </a:xfrm>
          <a:prstGeom prst="rightArrow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6D7A877D-8BBF-44A1-9500-0792847D8A37}"/>
              </a:ext>
            </a:extLst>
          </p:cNvPr>
          <p:cNvSpPr/>
          <p:nvPr/>
        </p:nvSpPr>
        <p:spPr>
          <a:xfrm>
            <a:off x="3851275" y="2852738"/>
            <a:ext cx="2736850" cy="449262"/>
          </a:xfrm>
          <a:prstGeom prst="rightArrow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60884E1D-9B76-42EF-A51D-13755CBCE2BE}"/>
              </a:ext>
            </a:extLst>
          </p:cNvPr>
          <p:cNvSpPr/>
          <p:nvPr/>
        </p:nvSpPr>
        <p:spPr>
          <a:xfrm>
            <a:off x="3924300" y="5732463"/>
            <a:ext cx="2663825" cy="449262"/>
          </a:xfrm>
          <a:prstGeom prst="right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FF"/>
              </a:solidFill>
            </a:endParaRPr>
          </a:p>
        </p:txBody>
      </p:sp>
      <p:sp>
        <p:nvSpPr>
          <p:cNvPr id="10256" name="正方形/長方形 4">
            <a:extLst>
              <a:ext uri="{FF2B5EF4-FFF2-40B4-BE49-F238E27FC236}">
                <a16:creationId xmlns:a16="http://schemas.microsoft.com/office/drawing/2014/main" id="{62BDD159-CD55-4EDF-8028-63C5808F0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005263"/>
            <a:ext cx="237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PRL 123, 111301 (2019)</a:t>
            </a:r>
            <a:endParaRPr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57" name="正方形/長方形 16">
            <a:extLst>
              <a:ext uri="{FF2B5EF4-FFF2-40B4-BE49-F238E27FC236}">
                <a16:creationId xmlns:a16="http://schemas.microsoft.com/office/drawing/2014/main" id="{7414F1A7-92F3-4449-9F73-BD640C6B3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213100"/>
            <a:ext cx="237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212529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6"/>
              </a:rPr>
              <a:t>PRL 121, 161301 (2018)</a:t>
            </a:r>
            <a:endParaRPr lang="en-US" altLang="ja-JP" sz="1400">
              <a:solidFill>
                <a:srgbClr val="21252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58" name="正方形/長方形 17">
            <a:extLst>
              <a:ext uri="{FF2B5EF4-FFF2-40B4-BE49-F238E27FC236}">
                <a16:creationId xmlns:a16="http://schemas.microsoft.com/office/drawing/2014/main" id="{0C87C976-E023-4B04-9291-31EBFA7E0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6092825"/>
            <a:ext cx="250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Meiryo UI" panose="020B0604030504040204" pitchFamily="50" charset="-128"/>
                <a:ea typeface="Meiryo UI" panose="020B0604030504040204" pitchFamily="50" charset="-128"/>
                <a:hlinkClick r:id="rId7"/>
              </a:rPr>
              <a:t>PRD 102, 102001 (2020)</a:t>
            </a:r>
            <a:endParaRPr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>
                <a:latin typeface="Meiryo UI" panose="020B0604030504040204" pitchFamily="50" charset="-128"/>
                <a:ea typeface="Meiryo UI" panose="020B0604030504040204" pitchFamily="50" charset="-128"/>
                <a:hlinkClick r:id="rId8"/>
              </a:rPr>
              <a:t>PRD 103, L051702 (2021)</a:t>
            </a:r>
            <a:endParaRPr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59" name="正方形/長方形 12">
            <a:extLst>
              <a:ext uri="{FF2B5EF4-FFF2-40B4-BE49-F238E27FC236}">
                <a16:creationId xmlns:a16="http://schemas.microsoft.com/office/drawing/2014/main" id="{CA4749F6-237F-48DE-91B3-5ED300DB0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7163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latin typeface="Meiryo UI" panose="020B0604030504040204" pitchFamily="50" charset="-128"/>
                <a:ea typeface="Meiryo UI" panose="020B0604030504040204" pitchFamily="50" charset="-128"/>
              </a:rPr>
              <a:t>Narrow band</a:t>
            </a:r>
          </a:p>
        </p:txBody>
      </p:sp>
      <p:sp>
        <p:nvSpPr>
          <p:cNvPr id="10260" name="正方形/長方形 12">
            <a:extLst>
              <a:ext uri="{FF2B5EF4-FFF2-40B4-BE49-F238E27FC236}">
                <a16:creationId xmlns:a16="http://schemas.microsoft.com/office/drawing/2014/main" id="{00EB93AF-F62C-46E3-B2B0-BF97A9816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565400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latin typeface="Meiryo UI" panose="020B0604030504040204" pitchFamily="50" charset="-128"/>
                <a:ea typeface="Meiryo UI" panose="020B0604030504040204" pitchFamily="50" charset="-128"/>
              </a:rPr>
              <a:t>Broad band</a:t>
            </a:r>
          </a:p>
        </p:txBody>
      </p:sp>
      <p:sp>
        <p:nvSpPr>
          <p:cNvPr id="10261" name="正方形/長方形 12">
            <a:extLst>
              <a:ext uri="{FF2B5EF4-FFF2-40B4-BE49-F238E27FC236}">
                <a16:creationId xmlns:a16="http://schemas.microsoft.com/office/drawing/2014/main" id="{F72BB5D0-2CEE-4496-A8A3-1EE31C2CA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716338"/>
            <a:ext cx="20161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Meiryo UI" panose="020B0604030504040204" pitchFamily="50" charset="-128"/>
                <a:ea typeface="Meiryo UI" panose="020B0604030504040204" pitchFamily="50" charset="-128"/>
              </a:rPr>
              <a:t>Table-top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Meiryo UI" panose="020B0604030504040204" pitchFamily="50" charset="-128"/>
                <a:ea typeface="Meiryo UI" panose="020B0604030504040204" pitchFamily="50" charset="-128"/>
              </a:rPr>
              <a:t>optical cavity</a:t>
            </a:r>
          </a:p>
        </p:txBody>
      </p:sp>
      <p:sp>
        <p:nvSpPr>
          <p:cNvPr id="10262" name="正方形/長方形 12">
            <a:extLst>
              <a:ext uri="{FF2B5EF4-FFF2-40B4-BE49-F238E27FC236}">
                <a16:creationId xmlns:a16="http://schemas.microsoft.com/office/drawing/2014/main" id="{17786FC2-2EAF-49D2-8DB2-593FE5333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060575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Meiryo UI" panose="020B0604030504040204" pitchFamily="50" charset="-128"/>
                <a:ea typeface="Meiryo UI" panose="020B0604030504040204" pitchFamily="50" charset="-128"/>
              </a:rPr>
              <a:t>Ultralight DM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BAC741-9D03-45B5-94F7-44C60544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Team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スライド番号プレースホルダ 3">
            <a:extLst>
              <a:ext uri="{FF2B5EF4-FFF2-40B4-BE49-F238E27FC236}">
                <a16:creationId xmlns:a16="http://schemas.microsoft.com/office/drawing/2014/main" id="{BAFEE4C1-BB59-4D3A-8696-DCA20ACD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420B13-424D-414C-B5F8-413AB260140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6" name="ダークマターの質量 [GeV/c2]">
            <a:extLst>
              <a:ext uri="{FF2B5EF4-FFF2-40B4-BE49-F238E27FC236}">
                <a16:creationId xmlns:a16="http://schemas.microsoft.com/office/drawing/2014/main" id="{854B5134-53E0-4A87-AD62-40DF7716E6A2}"/>
              </a:ext>
            </a:extLst>
          </p:cNvPr>
          <p:cNvSpPr txBox="1"/>
          <p:nvPr/>
        </p:nvSpPr>
        <p:spPr>
          <a:xfrm>
            <a:off x="1692275" y="993775"/>
            <a:ext cx="2684463" cy="99536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PI: Yuta Michimura</a:t>
            </a: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(</a:t>
            </a:r>
            <a:r>
              <a:rPr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道村唯太</a:t>
            </a: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, </a:t>
            </a:r>
            <a:r>
              <a:rPr lang="en-US" altLang="ja-JP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UTokyo</a:t>
            </a: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)</a:t>
            </a: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   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Experiment</a:t>
            </a:r>
          </a:p>
        </p:txBody>
      </p:sp>
      <p:sp>
        <p:nvSpPr>
          <p:cNvPr id="7" name="ダークマターの質量 [GeV/c2]">
            <a:extLst>
              <a:ext uri="{FF2B5EF4-FFF2-40B4-BE49-F238E27FC236}">
                <a16:creationId xmlns:a16="http://schemas.microsoft.com/office/drawing/2014/main" id="{5882BA88-87CD-4E01-982A-DB04F268E1CD}"/>
              </a:ext>
            </a:extLst>
          </p:cNvPr>
          <p:cNvSpPr txBox="1"/>
          <p:nvPr/>
        </p:nvSpPr>
        <p:spPr>
          <a:xfrm>
            <a:off x="5724525" y="5837238"/>
            <a:ext cx="2586038" cy="99695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Co-I: Shinji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Miyoki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/>
              <a:sym typeface="Gill Sans"/>
            </a:endParaRP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(</a:t>
            </a:r>
            <a:r>
              <a:rPr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三代木伸二</a:t>
            </a: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, ICRR)</a:t>
            </a: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   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KAGRA</a:t>
            </a:r>
          </a:p>
        </p:txBody>
      </p:sp>
      <p:sp>
        <p:nvSpPr>
          <p:cNvPr id="8" name="ダークマターの質量 [GeV/c2]">
            <a:extLst>
              <a:ext uri="{FF2B5EF4-FFF2-40B4-BE49-F238E27FC236}">
                <a16:creationId xmlns:a16="http://schemas.microsoft.com/office/drawing/2014/main" id="{30DE6F87-1C31-41C0-8A2C-C091E0BE7EF1}"/>
              </a:ext>
            </a:extLst>
          </p:cNvPr>
          <p:cNvSpPr txBox="1"/>
          <p:nvPr/>
        </p:nvSpPr>
        <p:spPr>
          <a:xfrm>
            <a:off x="6043613" y="985838"/>
            <a:ext cx="2997200" cy="1303337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Co-I: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Tomohiro Fujita</a:t>
            </a: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(</a:t>
            </a:r>
            <a:r>
              <a:rPr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藤田智弘</a:t>
            </a: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, ICRR)</a:t>
            </a: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    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Theory</a:t>
            </a:r>
            <a:b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</a:b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     &amp;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Data analysis</a:t>
            </a:r>
          </a:p>
        </p:txBody>
      </p:sp>
      <p:sp>
        <p:nvSpPr>
          <p:cNvPr id="9" name="ダークマターの質量 [GeV/c2]">
            <a:extLst>
              <a:ext uri="{FF2B5EF4-FFF2-40B4-BE49-F238E27FC236}">
                <a16:creationId xmlns:a16="http://schemas.microsoft.com/office/drawing/2014/main" id="{6F93EF98-AB4C-442A-8CF5-E00C940477A2}"/>
              </a:ext>
            </a:extLst>
          </p:cNvPr>
          <p:cNvSpPr txBox="1"/>
          <p:nvPr/>
        </p:nvSpPr>
        <p:spPr>
          <a:xfrm>
            <a:off x="179388" y="5661025"/>
            <a:ext cx="3640137" cy="99536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Co-I: Matteo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Leonardi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/>
              <a:sym typeface="Gill Sans"/>
            </a:endParaRP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(</a:t>
            </a:r>
            <a:r>
              <a:rPr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マテオ・レオナルディ</a:t>
            </a: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, NAOJ)</a:t>
            </a: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    </a:t>
            </a: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Optical characterization</a:t>
            </a:r>
          </a:p>
        </p:txBody>
      </p:sp>
      <p:pic>
        <p:nvPicPr>
          <p:cNvPr id="11272" name="図 3">
            <a:extLst>
              <a:ext uri="{FF2B5EF4-FFF2-40B4-BE49-F238E27FC236}">
                <a16:creationId xmlns:a16="http://schemas.microsoft.com/office/drawing/2014/main" id="{B985FD73-2AAC-42F7-900A-0CFA5D6E0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31875"/>
            <a:ext cx="16033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図 4">
            <a:extLst>
              <a:ext uri="{FF2B5EF4-FFF2-40B4-BE49-F238E27FC236}">
                <a16:creationId xmlns:a16="http://schemas.microsoft.com/office/drawing/2014/main" id="{8799BBB3-4AE8-40BC-858C-870C08B13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724400"/>
            <a:ext cx="18637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図 9">
            <a:extLst>
              <a:ext uri="{FF2B5EF4-FFF2-40B4-BE49-F238E27FC236}">
                <a16:creationId xmlns:a16="http://schemas.microsoft.com/office/drawing/2014/main" id="{119393C3-C446-491C-A36B-FDCC2BE3B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93775"/>
            <a:ext cx="154305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ダークマターの質量 [GeV/c2]">
            <a:extLst>
              <a:ext uri="{FF2B5EF4-FFF2-40B4-BE49-F238E27FC236}">
                <a16:creationId xmlns:a16="http://schemas.microsoft.com/office/drawing/2014/main" id="{057DD1E2-3C71-4393-A47E-9DBAC314F63E}"/>
              </a:ext>
            </a:extLst>
          </p:cNvPr>
          <p:cNvSpPr txBox="1"/>
          <p:nvPr/>
        </p:nvSpPr>
        <p:spPr>
          <a:xfrm>
            <a:off x="1908175" y="1928813"/>
            <a:ext cx="2179638" cy="99536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Yuka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Oshima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/>
              <a:sym typeface="Gill Sans"/>
            </a:endParaRP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Hiroki Fujimoto</a:t>
            </a: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Koji Nagano</a:t>
            </a:r>
            <a:endParaRPr lang="en-US" altLang="ja-JP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/>
              <a:sym typeface="Gill Sans"/>
            </a:endParaRPr>
          </a:p>
        </p:txBody>
      </p:sp>
      <p:sp>
        <p:nvSpPr>
          <p:cNvPr id="21" name="ダークマターの質量 [GeV/c2]">
            <a:extLst>
              <a:ext uri="{FF2B5EF4-FFF2-40B4-BE49-F238E27FC236}">
                <a16:creationId xmlns:a16="http://schemas.microsoft.com/office/drawing/2014/main" id="{EB0C5052-19DA-4B2A-B8AB-E9D16AC9E32A}"/>
              </a:ext>
            </a:extLst>
          </p:cNvPr>
          <p:cNvSpPr txBox="1"/>
          <p:nvPr/>
        </p:nvSpPr>
        <p:spPr>
          <a:xfrm>
            <a:off x="6156325" y="2217738"/>
            <a:ext cx="2897188" cy="160972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Ippei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 Obata</a:t>
            </a: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 err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Hiromasa</a:t>
            </a:r>
            <a:r>
              <a:rPr lang="en-US" altLang="ja-JP" sz="20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 Nakatsuka</a:t>
            </a: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Soichiro</a:t>
            </a: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 </a:t>
            </a:r>
            <a:r>
              <a:rPr lang="en-US" altLang="ja-JP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Morisaki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/>
              <a:sym typeface="Gill Sans"/>
            </a:endParaRP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Jun’ya</a:t>
            </a: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 </a:t>
            </a:r>
            <a:r>
              <a:rPr lang="en-US" altLang="ja-JP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Kume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/>
              <a:sym typeface="Gill Sans"/>
            </a:endParaRPr>
          </a:p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Atsushi </a:t>
            </a:r>
            <a:r>
              <a:rPr lang="en-US" altLang="ja-JP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Nishizawa</a:t>
            </a:r>
            <a:endParaRPr lang="en-US" altLang="ja-JP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/>
              <a:sym typeface="Gill Sans"/>
            </a:endParaRPr>
          </a:p>
        </p:txBody>
      </p:sp>
      <p:pic>
        <p:nvPicPr>
          <p:cNvPr id="11277" name="Picture 8" descr="University of Wisconsin–Milwaukee - Wikipedia">
            <a:extLst>
              <a:ext uri="{FF2B5EF4-FFF2-40B4-BE49-F238E27FC236}">
                <a16:creationId xmlns:a16="http://schemas.microsoft.com/office/drawing/2014/main" id="{AF066060-E0CB-4080-A4DF-CD4975931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8936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図 3">
            <a:extLst>
              <a:ext uri="{FF2B5EF4-FFF2-40B4-BE49-F238E27FC236}">
                <a16:creationId xmlns:a16="http://schemas.microsoft.com/office/drawing/2014/main" id="{0E9F375F-1491-4E11-B9F4-B9ABA84203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2852738"/>
            <a:ext cx="20939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図 2">
            <a:extLst>
              <a:ext uri="{FF2B5EF4-FFF2-40B4-BE49-F238E27FC236}">
                <a16:creationId xmlns:a16="http://schemas.microsoft.com/office/drawing/2014/main" id="{218D2FB2-BA14-4EEE-A609-1D0DFF2FE5E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97425"/>
            <a:ext cx="21764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図 3">
            <a:extLst>
              <a:ext uri="{FF2B5EF4-FFF2-40B4-BE49-F238E27FC236}">
                <a16:creationId xmlns:a16="http://schemas.microsoft.com/office/drawing/2014/main" id="{576FB2E4-C3DE-4412-8724-061BEBF5D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24175"/>
            <a:ext cx="14382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図 11">
            <a:extLst>
              <a:ext uri="{FF2B5EF4-FFF2-40B4-BE49-F238E27FC236}">
                <a16:creationId xmlns:a16="http://schemas.microsoft.com/office/drawing/2014/main" id="{DAC073E6-734E-436B-BEE9-40D387ECFD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97425"/>
            <a:ext cx="15716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4" descr="メンバー一覧">
            <a:extLst>
              <a:ext uri="{FF2B5EF4-FFF2-40B4-BE49-F238E27FC236}">
                <a16:creationId xmlns:a16="http://schemas.microsoft.com/office/drawing/2014/main" id="{21AE7F7B-59B1-41E1-BB1E-43D6C46B1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933825"/>
            <a:ext cx="11049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6" descr="Max-Planck-Gesellschaft - www.max-planck-innovation.de">
            <a:extLst>
              <a:ext uri="{FF2B5EF4-FFF2-40B4-BE49-F238E27FC236}">
                <a16:creationId xmlns:a16="http://schemas.microsoft.com/office/drawing/2014/main" id="{999553D8-B584-46C6-A770-75901C9B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97200"/>
            <a:ext cx="14049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ダークマターの質量 [GeV/c2]">
            <a:extLst>
              <a:ext uri="{FF2B5EF4-FFF2-40B4-BE49-F238E27FC236}">
                <a16:creationId xmlns:a16="http://schemas.microsoft.com/office/drawing/2014/main" id="{7C7A978D-78D7-461F-BE20-2F5EB9E09F54}"/>
              </a:ext>
            </a:extLst>
          </p:cNvPr>
          <p:cNvSpPr txBox="1"/>
          <p:nvPr/>
        </p:nvSpPr>
        <p:spPr>
          <a:xfrm>
            <a:off x="2843213" y="4221163"/>
            <a:ext cx="3000375" cy="379412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... and more to come!</a:t>
            </a:r>
            <a:endParaRPr lang="en-US" altLang="ja-JP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/>
              <a:sym typeface="Gill Sans"/>
            </a:endParaRPr>
          </a:p>
        </p:txBody>
      </p:sp>
      <p:pic>
        <p:nvPicPr>
          <p:cNvPr id="11285" name="図 2">
            <a:extLst>
              <a:ext uri="{FF2B5EF4-FFF2-40B4-BE49-F238E27FC236}">
                <a16:creationId xmlns:a16="http://schemas.microsoft.com/office/drawing/2014/main" id="{7A63D9BB-CC90-478A-AA40-9471780898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16338"/>
            <a:ext cx="17986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ダークマターの質量 [GeV/c2]">
            <a:extLst>
              <a:ext uri="{FF2B5EF4-FFF2-40B4-BE49-F238E27FC236}">
                <a16:creationId xmlns:a16="http://schemas.microsoft.com/office/drawing/2014/main" id="{41B7E769-CB18-4A43-AA3D-3D3299C4207E}"/>
              </a:ext>
            </a:extLst>
          </p:cNvPr>
          <p:cNvSpPr txBox="1"/>
          <p:nvPr/>
        </p:nvSpPr>
        <p:spPr>
          <a:xfrm>
            <a:off x="7205663" y="644525"/>
            <a:ext cx="1938337" cy="28892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pPr>
              <a:defRPr sz="3300">
                <a:solidFill>
                  <a:srgbClr val="0433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ja-JP" sz="14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/>
                <a:sym typeface="Gill Sans"/>
              </a:rPr>
              <a:t>※Non-LVK member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DF7489-E148-4D23-872A-A4165716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Budget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コンテンツ プレースホルダ 2">
            <a:extLst>
              <a:ext uri="{FF2B5EF4-FFF2-40B4-BE49-F238E27FC236}">
                <a16:creationId xmlns:a16="http://schemas.microsoft.com/office/drawing/2014/main" id="{8C67D4ED-0397-4265-B2DE-C309B28F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0080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/>
              <a:t>1.49M JPY (~1.37M USD) in total</a:t>
            </a:r>
            <a:br>
              <a:rPr lang="en-US" altLang="ja-JP" sz="2800"/>
            </a:br>
            <a:r>
              <a:rPr lang="en-US" altLang="ja-JP" sz="2400"/>
              <a:t>  - from November 2020 to March 2025</a:t>
            </a:r>
            <a:endParaRPr lang="en-US" altLang="ja-JP" sz="2800"/>
          </a:p>
          <a:p>
            <a:pPr>
              <a:buClr>
                <a:schemeClr val="tx1"/>
              </a:buClr>
            </a:pPr>
            <a:r>
              <a:rPr lang="en-US" altLang="ja-JP" sz="2800"/>
              <a:t>Roughly half is planned be used for KAGRA</a:t>
            </a:r>
            <a:br>
              <a:rPr lang="en-US" altLang="ja-JP" sz="2800"/>
            </a:br>
            <a:r>
              <a:rPr lang="en-US" altLang="ja-JP" sz="2400"/>
              <a:t>  - Already spent some to buy optics etc. for</a:t>
            </a:r>
            <a:r>
              <a:rPr lang="ja-JP" altLang="en-US" sz="2400"/>
              <a:t> </a:t>
            </a:r>
            <a:r>
              <a:rPr lang="en-US" altLang="ja-JP" sz="2400"/>
              <a:t>KAGRA</a:t>
            </a:r>
            <a:br>
              <a:rPr lang="en-US" altLang="ja-JP" sz="2400"/>
            </a:br>
            <a:r>
              <a:rPr lang="en-US" altLang="ja-JP" sz="2400"/>
              <a:t>  - Improving the sensitivity to GW </a:t>
            </a:r>
            <a:br>
              <a:rPr lang="en-US" altLang="ja-JP" sz="2400"/>
            </a:br>
            <a:r>
              <a:rPr lang="en-US" altLang="ja-JP" sz="2400"/>
              <a:t>     will improve the sensitivity to DM</a:t>
            </a:r>
          </a:p>
          <a:p>
            <a:pPr>
              <a:buClr>
                <a:schemeClr val="tx1"/>
              </a:buClr>
            </a:pPr>
            <a:endParaRPr lang="en-US" altLang="ja-JP" sz="2800"/>
          </a:p>
          <a:p>
            <a:pPr>
              <a:buClr>
                <a:schemeClr val="tx1"/>
              </a:buClr>
            </a:pPr>
            <a:r>
              <a:rPr lang="en-US" altLang="ja-JP" sz="2800"/>
              <a:t>1 Project Researcher will join us from July 2021</a:t>
            </a:r>
            <a:br>
              <a:rPr lang="en-US" altLang="ja-JP" sz="2800"/>
            </a:br>
            <a:r>
              <a:rPr lang="en-US" altLang="ja-JP" sz="2800"/>
              <a:t>  - Will work on birefringence studies and other interferometer simulations for KAGRA</a:t>
            </a:r>
          </a:p>
          <a:p>
            <a:pPr>
              <a:buClr>
                <a:schemeClr val="tx1"/>
              </a:buClr>
            </a:pPr>
            <a:endParaRPr lang="en-US" altLang="ja-JP" sz="2800"/>
          </a:p>
          <a:p>
            <a:pPr>
              <a:buClr>
                <a:schemeClr val="tx1"/>
              </a:buClr>
            </a:pPr>
            <a:r>
              <a:rPr lang="en-US" altLang="ja-JP" sz="2800"/>
              <a:t>By the way, we are also looking for another Project Researcher</a:t>
            </a:r>
            <a:r>
              <a:rPr lang="ja-JP" altLang="en-US" sz="2800"/>
              <a:t> </a:t>
            </a:r>
            <a:r>
              <a:rPr lang="en-US" altLang="ja-JP" sz="2800"/>
              <a:t>working</a:t>
            </a:r>
            <a:r>
              <a:rPr lang="ja-JP" altLang="en-US" sz="2800"/>
              <a:t> </a:t>
            </a:r>
            <a:r>
              <a:rPr lang="en-US" altLang="ja-JP" sz="2800"/>
              <a:t>on</a:t>
            </a:r>
            <a:r>
              <a:rPr lang="ja-JP" altLang="en-US" sz="2800"/>
              <a:t> </a:t>
            </a:r>
            <a:r>
              <a:rPr lang="en-US" altLang="ja-JP" sz="2800"/>
              <a:t>the data analysis</a:t>
            </a:r>
          </a:p>
        </p:txBody>
      </p:sp>
      <p:sp>
        <p:nvSpPr>
          <p:cNvPr id="12292" name="スライド番号プレースホルダ 3">
            <a:extLst>
              <a:ext uri="{FF2B5EF4-FFF2-40B4-BE49-F238E27FC236}">
                <a16:creationId xmlns:a16="http://schemas.microsoft.com/office/drawing/2014/main" id="{2F01D627-B469-4AC9-8E79-D924EBF2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5C4CA1-7118-47F7-9837-F91EB2EAAE67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1874E-C16B-480F-9C98-E9F4B559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Presentations/Publications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コンテンツ プレースホルダ 2">
            <a:extLst>
              <a:ext uri="{FF2B5EF4-FFF2-40B4-BE49-F238E27FC236}">
                <a16:creationId xmlns:a16="http://schemas.microsoft.com/office/drawing/2014/main" id="{F8F6CF20-132E-4FC6-BC30-473F120CF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0080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/>
              <a:t>On axion search by Koji Nagano </a:t>
            </a:r>
            <a:r>
              <a:rPr lang="en-US" altLang="ja-JP" sz="2800">
                <a:solidFill>
                  <a:srgbClr val="FF0000"/>
                </a:solidFill>
              </a:rPr>
              <a:t>at F2F April 2019</a:t>
            </a:r>
            <a:br>
              <a:rPr lang="en-US" altLang="ja-JP" sz="2800"/>
            </a:br>
            <a:r>
              <a:rPr lang="en-US" altLang="ja-JP" sz="2800"/>
              <a:t>  (Poster Award)</a:t>
            </a:r>
          </a:p>
          <a:p>
            <a:pPr>
              <a:buClr>
                <a:schemeClr val="tx1"/>
              </a:buClr>
            </a:pPr>
            <a:r>
              <a:rPr lang="en-US" altLang="ja-JP" sz="2800"/>
              <a:t>On DM searches by Tomohiro Fujita and Yuta Michimura at </a:t>
            </a:r>
            <a:r>
              <a:rPr lang="en-US" altLang="ja-JP" sz="2800">
                <a:solidFill>
                  <a:srgbClr val="FF0000"/>
                </a:solidFill>
              </a:rPr>
              <a:t>KIW7 Dec 2020</a:t>
            </a:r>
          </a:p>
          <a:p>
            <a:pPr>
              <a:buClr>
                <a:schemeClr val="tx1"/>
              </a:buClr>
            </a:pPr>
            <a:endParaRPr lang="en-US" altLang="ja-JP" sz="280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altLang="ja-JP" sz="2800"/>
              <a:t>Y. Michimura+, </a:t>
            </a:r>
            <a:r>
              <a:rPr lang="en-US" altLang="ja-JP" sz="2800">
                <a:hlinkClick r:id="rId2"/>
              </a:rPr>
              <a:t>Phys. Rev. D 102, 102001 (2020)</a:t>
            </a:r>
            <a:br>
              <a:rPr lang="en-US" altLang="ja-JP" sz="2800">
                <a:hlinkClick r:id="rId2"/>
              </a:rPr>
            </a:br>
            <a:r>
              <a:rPr lang="en-US" altLang="ja-JP" sz="2800"/>
              <a:t>  - Submitted through CPC</a:t>
            </a:r>
          </a:p>
          <a:p>
            <a:pPr>
              <a:buClr>
                <a:schemeClr val="tx1"/>
              </a:buClr>
            </a:pPr>
            <a:r>
              <a:rPr lang="en-US" altLang="ja-JP" sz="2800"/>
              <a:t>S. Morisaki+. </a:t>
            </a:r>
            <a:r>
              <a:rPr lang="en-US" altLang="ja-JP" sz="2800">
                <a:hlinkClick r:id="rId3"/>
              </a:rPr>
              <a:t>Phys. Rev. D 103, L051702 (2021)</a:t>
            </a:r>
            <a:br>
              <a:rPr lang="en-US" altLang="ja-JP" sz="2800">
                <a:hlinkClick r:id="rId3"/>
              </a:rPr>
            </a:br>
            <a:r>
              <a:rPr lang="en-US" altLang="ja-JP" sz="2800"/>
              <a:t>  - Presented at LVK Dark Matter call on Oct. 28, 2020</a:t>
            </a:r>
          </a:p>
          <a:p>
            <a:pPr>
              <a:buClr>
                <a:schemeClr val="tx1"/>
              </a:buClr>
            </a:pPr>
            <a:endParaRPr lang="en-US" altLang="ja-JP" sz="2800">
              <a:solidFill>
                <a:srgbClr val="FF0000"/>
              </a:solidFill>
            </a:endParaRPr>
          </a:p>
        </p:txBody>
      </p:sp>
      <p:sp>
        <p:nvSpPr>
          <p:cNvPr id="13316" name="スライド番号プレースホルダ 3">
            <a:extLst>
              <a:ext uri="{FF2B5EF4-FFF2-40B4-BE49-F238E27FC236}">
                <a16:creationId xmlns:a16="http://schemas.microsoft.com/office/drawing/2014/main" id="{70A125B2-DE7F-4375-B814-4BEC2939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C90345-4D4A-4C01-9B02-915B0C1A5BA2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03C1B9-74DD-493F-BD68-5814008FD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LVK Publications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コンテンツ プレースホルダ 2">
            <a:extLst>
              <a:ext uri="{FF2B5EF4-FFF2-40B4-BE49-F238E27FC236}">
                <a16:creationId xmlns:a16="http://schemas.microsoft.com/office/drawing/2014/main" id="{1B409E6E-07F5-4A35-9BB9-D21D15D8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0080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>
                <a:solidFill>
                  <a:srgbClr val="0000FF"/>
                </a:solidFill>
              </a:rPr>
              <a:t>Gauge boson</a:t>
            </a:r>
            <a:r>
              <a:rPr lang="en-US" altLang="ja-JP" sz="2800"/>
              <a:t> dark matter search using O3GK KAGRA data</a:t>
            </a:r>
            <a:br>
              <a:rPr lang="en-US" altLang="ja-JP" sz="2800"/>
            </a:br>
            <a:r>
              <a:rPr lang="en-US" altLang="ja-JP" sz="2400"/>
              <a:t>   - On-going</a:t>
            </a:r>
            <a:br>
              <a:rPr lang="en-US" altLang="ja-JP" sz="2400"/>
            </a:br>
            <a:r>
              <a:rPr lang="en-US" altLang="ja-JP" sz="2400"/>
              <a:t>   - New approach to use MICH/PRCL data</a:t>
            </a:r>
            <a:br>
              <a:rPr lang="en-US" altLang="ja-JP" sz="2400"/>
            </a:br>
            <a:r>
              <a:rPr lang="en-US" altLang="ja-JP" sz="2400"/>
              <a:t>      (Unique to KAGRA since we use sapphire)</a:t>
            </a:r>
          </a:p>
          <a:p>
            <a:pPr>
              <a:buClr>
                <a:schemeClr val="tx1"/>
              </a:buClr>
            </a:pPr>
            <a:r>
              <a:rPr lang="en-US" altLang="ja-JP" sz="2800">
                <a:solidFill>
                  <a:srgbClr val="FF0000"/>
                </a:solidFill>
              </a:rPr>
              <a:t>Axion</a:t>
            </a:r>
            <a:r>
              <a:rPr lang="en-US" altLang="ja-JP" sz="2800"/>
              <a:t> dark matter search using O4 KAGRA data</a:t>
            </a:r>
            <a:br>
              <a:rPr lang="en-US" altLang="ja-JP" sz="2800"/>
            </a:br>
            <a:r>
              <a:rPr lang="en-US" altLang="ja-JP" sz="2400"/>
              <a:t>   - Using polarization optics</a:t>
            </a:r>
          </a:p>
          <a:p>
            <a:pPr>
              <a:buClr>
                <a:schemeClr val="tx1"/>
              </a:buClr>
            </a:pPr>
            <a:r>
              <a:rPr lang="en-US" altLang="ja-JP" sz="2800"/>
              <a:t>Updated </a:t>
            </a:r>
            <a:r>
              <a:rPr lang="en-US" altLang="ja-JP" sz="2800">
                <a:solidFill>
                  <a:srgbClr val="0000FF"/>
                </a:solidFill>
              </a:rPr>
              <a:t>gauge boson</a:t>
            </a:r>
            <a:r>
              <a:rPr lang="en-US" altLang="ja-JP" sz="2800"/>
              <a:t> dark matter search using O4 KAGRA data</a:t>
            </a:r>
            <a:br>
              <a:rPr lang="en-US" altLang="ja-JP" sz="2800"/>
            </a:br>
            <a:r>
              <a:rPr lang="en-US" altLang="ja-JP" sz="2400"/>
              <a:t>   - Hopefully do better than LIGO DARM</a:t>
            </a:r>
          </a:p>
          <a:p>
            <a:pPr>
              <a:buClr>
                <a:schemeClr val="tx1"/>
              </a:buClr>
            </a:pPr>
            <a:endParaRPr lang="en-US" altLang="ja-JP" sz="2800"/>
          </a:p>
          <a:p>
            <a:pPr>
              <a:buClr>
                <a:schemeClr val="tx1"/>
              </a:buClr>
            </a:pPr>
            <a:r>
              <a:rPr lang="en-US" altLang="ja-JP" sz="2800"/>
              <a:t>Also, some short author papers discussing the data analysis pipelines and experimental proposals</a:t>
            </a:r>
          </a:p>
        </p:txBody>
      </p:sp>
      <p:sp>
        <p:nvSpPr>
          <p:cNvPr id="14340" name="スライド番号プレースホルダ 3">
            <a:extLst>
              <a:ext uri="{FF2B5EF4-FFF2-40B4-BE49-F238E27FC236}">
                <a16:creationId xmlns:a16="http://schemas.microsoft.com/office/drawing/2014/main" id="{93859417-6CF5-4D1E-897B-2BD722EA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E265BB-55AB-4E36-A006-5EFE94B957A7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63461</TotalTime>
  <Words>553</Words>
  <Application>Microsoft Office PowerPoint</Application>
  <PresentationFormat>画面に合わせる (4:3)</PresentationFormat>
  <Paragraphs>112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Meiryo UI</vt:lpstr>
      <vt:lpstr>Arial</vt:lpstr>
      <vt:lpstr>Calibri</vt:lpstr>
      <vt:lpstr>Helvetica</vt:lpstr>
      <vt:lpstr>Office テーマ</vt:lpstr>
      <vt:lpstr>Short Introduction to 学術変革 ダークマター (Transformative Research Area "Dark Matter")</vt:lpstr>
      <vt:lpstr>学術変革 ダークマター</vt:lpstr>
      <vt:lpstr>Ultralight Dark Matter</vt:lpstr>
      <vt:lpstr>Our Strategy</vt:lpstr>
      <vt:lpstr>Our Team</vt:lpstr>
      <vt:lpstr>The Budget</vt:lpstr>
      <vt:lpstr>Past Presentations/Publications</vt:lpstr>
      <vt:lpstr>Expected LVK Publications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Introduction to 学術変革 ダークマター (Transformative Research Area "Dark Matter")</dc:title>
  <dc:creator>yuta</dc:creator>
  <cp:lastModifiedBy>Michimura Yuta</cp:lastModifiedBy>
  <cp:revision>2646</cp:revision>
  <dcterms:created xsi:type="dcterms:W3CDTF">2010-03-08T07:48:03Z</dcterms:created>
  <dcterms:modified xsi:type="dcterms:W3CDTF">2021-05-12T11:15:39Z</dcterms:modified>
</cp:coreProperties>
</file>