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98"/>
  </p:notesMasterIdLst>
  <p:handoutMasterIdLst>
    <p:handoutMasterId r:id="rId99"/>
  </p:handoutMasterIdLst>
  <p:sldIdLst>
    <p:sldId id="256" r:id="rId2"/>
    <p:sldId id="432" r:id="rId3"/>
    <p:sldId id="446" r:id="rId4"/>
    <p:sldId id="449" r:id="rId5"/>
    <p:sldId id="448" r:id="rId6"/>
    <p:sldId id="532" r:id="rId7"/>
    <p:sldId id="477" r:id="rId8"/>
    <p:sldId id="450" r:id="rId9"/>
    <p:sldId id="451" r:id="rId10"/>
    <p:sldId id="478" r:id="rId11"/>
    <p:sldId id="531" r:id="rId12"/>
    <p:sldId id="533" r:id="rId13"/>
    <p:sldId id="453" r:id="rId14"/>
    <p:sldId id="452" r:id="rId15"/>
    <p:sldId id="481" r:id="rId16"/>
    <p:sldId id="454" r:id="rId17"/>
    <p:sldId id="495" r:id="rId18"/>
    <p:sldId id="497" r:id="rId19"/>
    <p:sldId id="534" r:id="rId20"/>
    <p:sldId id="456" r:id="rId21"/>
    <p:sldId id="535" r:id="rId22"/>
    <p:sldId id="484" r:id="rId23"/>
    <p:sldId id="457" r:id="rId24"/>
    <p:sldId id="501" r:id="rId25"/>
    <p:sldId id="502" r:id="rId26"/>
    <p:sldId id="458" r:id="rId27"/>
    <p:sldId id="505" r:id="rId28"/>
    <p:sldId id="538" r:id="rId29"/>
    <p:sldId id="459" r:id="rId30"/>
    <p:sldId id="466" r:id="rId31"/>
    <p:sldId id="512" r:id="rId32"/>
    <p:sldId id="513" r:id="rId33"/>
    <p:sldId id="539" r:id="rId34"/>
    <p:sldId id="541" r:id="rId35"/>
    <p:sldId id="486" r:id="rId36"/>
    <p:sldId id="515" r:id="rId37"/>
    <p:sldId id="516" r:id="rId38"/>
    <p:sldId id="487" r:id="rId39"/>
    <p:sldId id="455" r:id="rId40"/>
    <p:sldId id="488" r:id="rId41"/>
    <p:sldId id="489" r:id="rId42"/>
    <p:sldId id="490" r:id="rId43"/>
    <p:sldId id="491" r:id="rId44"/>
    <p:sldId id="509" r:id="rId45"/>
    <p:sldId id="540" r:id="rId46"/>
    <p:sldId id="517" r:id="rId47"/>
    <p:sldId id="461" r:id="rId48"/>
    <p:sldId id="462" r:id="rId49"/>
    <p:sldId id="463" r:id="rId50"/>
    <p:sldId id="518" r:id="rId51"/>
    <p:sldId id="521" r:id="rId52"/>
    <p:sldId id="467" r:id="rId53"/>
    <p:sldId id="522" r:id="rId54"/>
    <p:sldId id="468" r:id="rId55"/>
    <p:sldId id="524" r:id="rId56"/>
    <p:sldId id="469" r:id="rId57"/>
    <p:sldId id="525" r:id="rId58"/>
    <p:sldId id="470" r:id="rId59"/>
    <p:sldId id="471" r:id="rId60"/>
    <p:sldId id="472" r:id="rId61"/>
    <p:sldId id="528" r:id="rId62"/>
    <p:sldId id="473" r:id="rId63"/>
    <p:sldId id="474" r:id="rId64"/>
    <p:sldId id="475" r:id="rId65"/>
    <p:sldId id="476" r:id="rId66"/>
    <p:sldId id="537" r:id="rId67"/>
    <p:sldId id="530" r:id="rId68"/>
    <p:sldId id="493" r:id="rId69"/>
    <p:sldId id="552" r:id="rId70"/>
    <p:sldId id="550" r:id="rId71"/>
    <p:sldId id="492" r:id="rId72"/>
    <p:sldId id="544" r:id="rId73"/>
    <p:sldId id="547" r:id="rId74"/>
    <p:sldId id="546" r:id="rId75"/>
    <p:sldId id="545" r:id="rId76"/>
    <p:sldId id="553" r:id="rId77"/>
    <p:sldId id="554" r:id="rId78"/>
    <p:sldId id="510" r:id="rId79"/>
    <p:sldId id="514" r:id="rId80"/>
    <p:sldId id="555" r:id="rId81"/>
    <p:sldId id="556" r:id="rId82"/>
    <p:sldId id="519" r:id="rId83"/>
    <p:sldId id="543" r:id="rId84"/>
    <p:sldId id="559" r:id="rId85"/>
    <p:sldId id="551" r:id="rId86"/>
    <p:sldId id="557" r:id="rId87"/>
    <p:sldId id="558" r:id="rId88"/>
    <p:sldId id="548" r:id="rId89"/>
    <p:sldId id="549" r:id="rId90"/>
    <p:sldId id="526" r:id="rId91"/>
    <p:sldId id="527" r:id="rId92"/>
    <p:sldId id="499" r:id="rId93"/>
    <p:sldId id="485" r:id="rId94"/>
    <p:sldId id="504" r:id="rId95"/>
    <p:sldId id="511" r:id="rId96"/>
    <p:sldId id="542" r:id="rId9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6"/>
    <p:restoredTop sz="67556"/>
  </p:normalViewPr>
  <p:slideViewPr>
    <p:cSldViewPr snapToGrid="0" snapToObjects="1">
      <p:cViewPr>
        <p:scale>
          <a:sx n="84" d="100"/>
          <a:sy n="84" d="100"/>
        </p:scale>
        <p:origin x="768"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3CD552-9D0A-2D42-8A48-B873AB9982E0}" type="datetimeFigureOut">
              <a:rPr kumimoji="1" lang="ja-JP" altLang="en-US" smtClean="0"/>
              <a:t>2020/1/9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049956-662A-DB47-9607-E5ABDB8BBD14}" type="slidenum">
              <a:rPr kumimoji="1" lang="ja-JP" altLang="en-US" smtClean="0"/>
              <a:t>‹#›</a:t>
            </a:fld>
            <a:endParaRPr kumimoji="1" lang="ja-JP" altLang="en-US"/>
          </a:p>
        </p:txBody>
      </p:sp>
    </p:spTree>
    <p:extLst>
      <p:ext uri="{BB962C8B-B14F-4D97-AF65-F5344CB8AC3E}">
        <p14:creationId xmlns:p14="http://schemas.microsoft.com/office/powerpoint/2010/main" val="1668403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8EA082-3920-8F46-9092-EB852AD1544D}" type="datetimeFigureOut">
              <a:rPr kumimoji="1" lang="ja-JP" altLang="en-US" smtClean="0"/>
              <a:t>2020/1/9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9CF0C-0A87-4A42-A225-72E9008167C9}" type="slidenum">
              <a:rPr kumimoji="1" lang="ja-JP" altLang="en-US" smtClean="0"/>
              <a:t>‹#›</a:t>
            </a:fld>
            <a:endParaRPr kumimoji="1" lang="ja-JP" altLang="en-US"/>
          </a:p>
        </p:txBody>
      </p:sp>
    </p:spTree>
    <p:extLst>
      <p:ext uri="{BB962C8B-B14F-4D97-AF65-F5344CB8AC3E}">
        <p14:creationId xmlns:p14="http://schemas.microsoft.com/office/powerpoint/2010/main" val="18335770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お集まりいただきありがとうございます。榎本雄太郎です。</a:t>
            </a:r>
            <a:endParaRPr kumimoji="1" lang="en-US" altLang="ja-JP" dirty="0"/>
          </a:p>
          <a:p>
            <a:r>
              <a:rPr kumimoji="1" lang="en-US" altLang="ja-JP" dirty="0"/>
              <a:t>Interferometer locking scheme for advanced gravitational-wave detectors and beyond</a:t>
            </a:r>
            <a:r>
              <a:rPr kumimoji="1" lang="ja-JP" altLang="en-US"/>
              <a:t>というタイトルの博士論文の発表を始めます。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0</a:t>
            </a:fld>
            <a:endParaRPr kumimoji="1" lang="ja-JP" altLang="en-US"/>
          </a:p>
        </p:txBody>
      </p:sp>
    </p:spTree>
    <p:extLst>
      <p:ext uri="{BB962C8B-B14F-4D97-AF65-F5344CB8AC3E}">
        <p14:creationId xmlns:p14="http://schemas.microsoft.com/office/powerpoint/2010/main" val="153033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期待されるサイエンスは具体的にはこのように多岐に渡ります。</a:t>
            </a:r>
            <a:endParaRPr kumimoji="1" lang="en-US" altLang="ja-JP" dirty="0"/>
          </a:p>
          <a:p>
            <a:r>
              <a:rPr kumimoji="1" lang="ja-JP" altLang="en-US"/>
              <a:t>これら一つ一つがそれぞれ重要なサイエンスです。</a:t>
            </a:r>
            <a:endParaRPr kumimoji="1" lang="en-US" altLang="ja-JP" dirty="0"/>
          </a:p>
          <a:p>
            <a:r>
              <a:rPr kumimoji="1" lang="en-US" altLang="ja-JP" dirty="0"/>
              <a:t>1</a:t>
            </a:r>
            <a:r>
              <a:rPr kumimoji="1" lang="ja-JP" altLang="en-US"/>
              <a:t>つピックアップすると、それは中性子星の物理で、</a:t>
            </a:r>
            <a:r>
              <a:rPr lang="ja-JP" altLang="en-US" sz="1200"/>
              <a:t>合体直前</a:t>
            </a:r>
            <a:r>
              <a:rPr lang="en-US" altLang="ja-JP" sz="1200" dirty="0"/>
              <a:t>/</a:t>
            </a:r>
            <a:r>
              <a:rPr lang="ja-JP" altLang="en-US" sz="1200"/>
              <a:t>直後の波形から、中性子星の状態方程式や半径が特定できると言われています。</a:t>
            </a:r>
            <a:br>
              <a:rPr lang="en-US" altLang="ja-JP" sz="1200"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a:t>
            </a:fld>
            <a:endParaRPr kumimoji="1" lang="ja-JP" altLang="en-US"/>
          </a:p>
        </p:txBody>
      </p:sp>
    </p:spTree>
    <p:extLst>
      <p:ext uri="{BB962C8B-B14F-4D97-AF65-F5344CB8AC3E}">
        <p14:creationId xmlns:p14="http://schemas.microsoft.com/office/powerpoint/2010/main" val="40001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ja-JP" altLang="en-US"/>
              <a:t>ここまでをまとめるとこのようになります。第三世代では、</a:t>
            </a:r>
            <a:r>
              <a:rPr kumimoji="1" lang="en-US" altLang="ja-JP" dirty="0"/>
              <a:t>10</a:t>
            </a:r>
            <a:r>
              <a:rPr kumimoji="1" lang="ja-JP" altLang="en-US"/>
              <a:t>倍ほど長い基線長を生かして</a:t>
            </a:r>
            <a:r>
              <a:rPr kumimoji="1" lang="en-US" altLang="ja-JP" dirty="0"/>
              <a:t>10</a:t>
            </a:r>
            <a:r>
              <a:rPr kumimoji="1" lang="ja-JP" altLang="en-US"/>
              <a:t>倍ほど感度が良いです。</a:t>
            </a:r>
            <a:endParaRPr kumimoji="1" lang="en-US" altLang="ja-JP" dirty="0"/>
          </a:p>
          <a:p>
            <a:pPr marL="171450" indent="-171450">
              <a:buFont typeface="Arial" panose="020B0604020202020204" pitchFamily="34" charset="0"/>
              <a:buChar char="•"/>
            </a:pPr>
            <a:r>
              <a:rPr kumimoji="1" lang="ja-JP" altLang="en-US"/>
              <a:t>様々な観測対象に対し、第二世代では初めて観測する、初めてこの種類の測定ができましたという段階、</a:t>
            </a:r>
            <a:br>
              <a:rPr kumimoji="1" lang="en-US" altLang="ja-JP" dirty="0"/>
            </a:br>
            <a:r>
              <a:rPr kumimoji="1" lang="en-US" altLang="ja-JP" dirty="0"/>
              <a:t>3G</a:t>
            </a:r>
            <a:r>
              <a:rPr kumimoji="1" lang="ja-JP" altLang="en-US"/>
              <a:t>ではさらに進んだサイエンスが得られ、より本格的な</a:t>
            </a:r>
            <a:r>
              <a:rPr kumimoji="1" lang="en-US" altLang="ja-JP" dirty="0"/>
              <a:t>astrophysics</a:t>
            </a:r>
            <a:r>
              <a:rPr kumimoji="1" lang="ja-JP" altLang="en-US"/>
              <a:t>ができると期待できます。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10</a:t>
            </a:fld>
            <a:endParaRPr kumimoji="1" lang="ja-JP" altLang="en-US"/>
          </a:p>
        </p:txBody>
      </p:sp>
    </p:spTree>
    <p:extLst>
      <p:ext uri="{BB962C8B-B14F-4D97-AF65-F5344CB8AC3E}">
        <p14:creationId xmlns:p14="http://schemas.microsoft.com/office/powerpoint/2010/main" val="209758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このような重力波観測は主に、レーザー干渉計型重力波検出器で行われます。</a:t>
            </a:r>
            <a:endParaRPr kumimoji="1" lang="en-US" altLang="ja-JP" dirty="0"/>
          </a:p>
          <a:p>
            <a:endParaRPr kumimoji="1" lang="en-US" altLang="ja-JP" dirty="0"/>
          </a:p>
          <a:p>
            <a:r>
              <a:rPr kumimoji="1" lang="ja-JP" altLang="en-US"/>
              <a:t>レーザー干渉計型重力波検出器の原理自体はマイケルソン干渉計なのですが、</a:t>
            </a:r>
            <a:endParaRPr kumimoji="1" lang="en-US" altLang="ja-JP" dirty="0"/>
          </a:p>
          <a:p>
            <a:r>
              <a:rPr kumimoji="1" lang="ja-JP" altLang="en-US"/>
              <a:t>重力波観測が可能な感度を出すためには、振り子で吊られた鏡を用いてこのような複雑な干渉計構成を組むことが必須です。</a:t>
            </a:r>
            <a:endParaRPr kumimoji="1" lang="en-US" altLang="ja-JP" dirty="0"/>
          </a:p>
          <a:p>
            <a:endParaRPr kumimoji="1" lang="en-US" altLang="ja-JP" dirty="0"/>
          </a:p>
          <a:p>
            <a:r>
              <a:rPr kumimoji="1" lang="ja-JP" altLang="en-US"/>
              <a:t>それぞれ、</a:t>
            </a:r>
            <a:br>
              <a:rPr kumimoji="1" lang="en-US" altLang="ja-JP" dirty="0"/>
            </a:br>
            <a:r>
              <a:rPr kumimoji="1" lang="ja-JP" altLang="en-US"/>
              <a:t>腕共振器は重力波に対して実効的に腕の長さを長くする効果があり、</a:t>
            </a:r>
            <a:endParaRPr kumimoji="1" lang="en-US" altLang="ja-JP" dirty="0"/>
          </a:p>
          <a:p>
            <a:r>
              <a:rPr kumimoji="1" lang="ja-JP" altLang="en-US"/>
              <a:t>この</a:t>
            </a:r>
            <a:r>
              <a:rPr kumimoji="1" lang="en-US" altLang="ja-JP" dirty="0"/>
              <a:t>MI</a:t>
            </a:r>
            <a:r>
              <a:rPr kumimoji="1" lang="ja-JP" altLang="en-US"/>
              <a:t>、マイケルソン部分は両腕の干渉をとって差動変位を取り出す役割です。</a:t>
            </a:r>
            <a:endParaRPr kumimoji="1" lang="en-US" altLang="ja-JP" dirty="0"/>
          </a:p>
          <a:p>
            <a:r>
              <a:rPr kumimoji="1" lang="en-US" altLang="ja-JP" dirty="0"/>
              <a:t>PRC/SRC</a:t>
            </a:r>
            <a:r>
              <a:rPr kumimoji="1" lang="ja-JP" altLang="en-US"/>
              <a:t>は感度をより向上させます。</a:t>
            </a:r>
            <a:br>
              <a:rPr kumimoji="1" lang="en-US" altLang="ja-JP" dirty="0"/>
            </a:br>
            <a:r>
              <a:rPr kumimoji="1" lang="en-US" altLang="ja-JP" dirty="0"/>
              <a:t>PRC</a:t>
            </a:r>
            <a:r>
              <a:rPr kumimoji="1" lang="ja-JP" altLang="en-US"/>
              <a:t>パワーリサイクリングは</a:t>
            </a:r>
            <a:r>
              <a:rPr lang="ja-JP" altLang="en-US"/>
              <a:t>レーザー強度を実効的に増やし、</a:t>
            </a:r>
            <a:endParaRPr lang="en-US" altLang="ja-JP" dirty="0"/>
          </a:p>
          <a:p>
            <a:r>
              <a:rPr kumimoji="1" lang="en-US" altLang="ja-JP" dirty="0"/>
              <a:t>SRC/</a:t>
            </a:r>
            <a:r>
              <a:rPr kumimoji="1" lang="ja-JP" altLang="en-US"/>
              <a:t>シグナルリサイクリングは重力波信号への応答を最適化します。</a:t>
            </a:r>
            <a:endParaRPr kumimoji="1" lang="en-US" altLang="ja-JP" dirty="0"/>
          </a:p>
          <a:p>
            <a:endParaRPr kumimoji="1" lang="en-US" altLang="ja-JP" dirty="0"/>
          </a:p>
          <a:p>
            <a:r>
              <a:rPr kumimoji="1" lang="ja-JP" altLang="en-US"/>
              <a:t>これらに対応し、</a:t>
            </a:r>
            <a:r>
              <a:rPr kumimoji="1" lang="en-US" altLang="ja-JP" dirty="0"/>
              <a:t>5</a:t>
            </a:r>
            <a:r>
              <a:rPr kumimoji="1" lang="ja-JP" altLang="en-US"/>
              <a:t>個の共振器長の自由度があります。</a:t>
            </a:r>
            <a:endParaRPr kumimoji="1" lang="en-US" altLang="ja-JP" dirty="0"/>
          </a:p>
          <a:p>
            <a:endParaRPr kumimoji="1" lang="en-US" altLang="ja-JP" dirty="0"/>
          </a:p>
          <a:p>
            <a:r>
              <a:rPr kumimoji="1" lang="ja-JP" altLang="en-US"/>
              <a:t>これらすべてが</a:t>
            </a:r>
            <a:r>
              <a:rPr kumimoji="1" lang="en-US" altLang="ja-JP" dirty="0"/>
              <a:t>1</a:t>
            </a:r>
            <a:r>
              <a:rPr kumimoji="1" lang="ja-JP" altLang="en-US"/>
              <a:t>波長のごく</a:t>
            </a:r>
            <a:r>
              <a:rPr kumimoji="1" lang="en-US" altLang="ja-JP" dirty="0"/>
              <a:t>1</a:t>
            </a:r>
            <a:r>
              <a:rPr kumimoji="1" lang="ja-JP" altLang="en-US"/>
              <a:t>部にあるとき初めて重力波検出器が動作し、重力波の観測が可能になります。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11</a:t>
            </a:fld>
            <a:endParaRPr kumimoji="1" lang="ja-JP" altLang="en-US"/>
          </a:p>
        </p:txBody>
      </p:sp>
    </p:spTree>
    <p:extLst>
      <p:ext uri="{BB962C8B-B14F-4D97-AF65-F5344CB8AC3E}">
        <p14:creationId xmlns:p14="http://schemas.microsoft.com/office/powerpoint/2010/main" val="216476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次に、重力波観測にとって、干渉計のロックおよびその研究がどのような意味をもつか、を話します。</a:t>
            </a:r>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12</a:t>
            </a:fld>
            <a:endParaRPr kumimoji="1" lang="ja-JP" altLang="en-US"/>
          </a:p>
        </p:txBody>
      </p:sp>
    </p:spTree>
    <p:extLst>
      <p:ext uri="{BB962C8B-B14F-4D97-AF65-F5344CB8AC3E}">
        <p14:creationId xmlns:p14="http://schemas.microsoft.com/office/powerpoint/2010/main" val="361472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全ての共振器長自由度が共振点にあるとき初めて重力波検出器が動作する、と言いましたが、</a:t>
            </a:r>
            <a:endParaRPr kumimoji="1" lang="en-US" altLang="ja-JP" dirty="0"/>
          </a:p>
          <a:p>
            <a:r>
              <a:rPr kumimoji="1" lang="ja-JP" altLang="en-US"/>
              <a:t>そのため、自由に鏡が動いている状態から共振点に引き込むこと、すなわち干渉計ロックが観測には必要です。</a:t>
            </a:r>
            <a:endParaRPr kumimoji="1" lang="en-US" altLang="ja-JP" dirty="0"/>
          </a:p>
          <a:p>
            <a:endParaRPr kumimoji="1" lang="en-US" altLang="ja-JP" dirty="0"/>
          </a:p>
          <a:p>
            <a:r>
              <a:rPr kumimoji="1" lang="ja-JP" altLang="en-US"/>
              <a:t>もう少し詳しく話すと、</a:t>
            </a:r>
            <a:endParaRPr kumimoji="1" lang="en-US" altLang="ja-JP" dirty="0"/>
          </a:p>
          <a:p>
            <a:endParaRPr kumimoji="1" lang="en-US" altLang="ja-JP" dirty="0"/>
          </a:p>
          <a:p>
            <a:r>
              <a:rPr kumimoji="1" lang="ja-JP" altLang="en-US"/>
              <a:t>仮に、光共振器の</a:t>
            </a:r>
            <a:r>
              <a:rPr kumimoji="1" lang="en-US" altLang="ja-JP" dirty="0"/>
              <a:t>1</a:t>
            </a:r>
            <a:r>
              <a:rPr kumimoji="1" lang="ja-JP" altLang="en-US"/>
              <a:t>つの鏡が揺れていると思ってください。</a:t>
            </a:r>
            <a:endParaRPr kumimoji="1" lang="en-US" altLang="ja-JP" dirty="0"/>
          </a:p>
          <a:p>
            <a:r>
              <a:rPr kumimoji="1" lang="ja-JP" altLang="en-US"/>
              <a:t>重力波検出器の鏡は振り子でつられていて、常時</a:t>
            </a:r>
            <a:r>
              <a:rPr kumimoji="1" lang="en-US" altLang="ja-JP" dirty="0"/>
              <a:t>1um</a:t>
            </a:r>
            <a:r>
              <a:rPr kumimoji="1" lang="ja-JP" altLang="en-US"/>
              <a:t>ほど揺れています。</a:t>
            </a:r>
            <a:br>
              <a:rPr kumimoji="1" lang="en-US" altLang="ja-JP" dirty="0"/>
            </a:br>
            <a:r>
              <a:rPr kumimoji="1" lang="ja-JP" altLang="en-US"/>
              <a:t>このように自由に揺れている状態から、</a:t>
            </a:r>
            <a:r>
              <a:rPr kumimoji="1" lang="en-US" altLang="ja-JP" dirty="0"/>
              <a:t>1nm</a:t>
            </a:r>
            <a:r>
              <a:rPr kumimoji="1" lang="ja-JP" altLang="en-US"/>
              <a:t>くらいの範囲の共振点に、パッと止めることをロックする、と言います。</a:t>
            </a:r>
            <a:br>
              <a:rPr kumimoji="1" lang="en-US" altLang="ja-JP" dirty="0"/>
            </a:br>
            <a:br>
              <a:rPr kumimoji="1" lang="en-US" altLang="ja-JP"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13</a:t>
            </a:fld>
            <a:endParaRPr kumimoji="1" lang="ja-JP" altLang="en-US"/>
          </a:p>
        </p:txBody>
      </p:sp>
    </p:spTree>
    <p:extLst>
      <p:ext uri="{BB962C8B-B14F-4D97-AF65-F5344CB8AC3E}">
        <p14:creationId xmlns:p14="http://schemas.microsoft.com/office/powerpoint/2010/main" val="125981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そして、この今説明した干渉計のロックを達成するということは、重力波の観測の実現に必要な最重要ステップです。</a:t>
            </a:r>
            <a:endParaRPr kumimoji="1" lang="en-US" altLang="ja-JP" dirty="0"/>
          </a:p>
          <a:p>
            <a:r>
              <a:rPr kumimoji="1" lang="ja-JP" altLang="en-US"/>
              <a:t>どういう意味かというと、</a:t>
            </a:r>
            <a:endParaRPr kumimoji="1" lang="en-US" altLang="ja-JP" dirty="0"/>
          </a:p>
          <a:p>
            <a:r>
              <a:rPr kumimoji="1" lang="ja-JP" altLang="en-US"/>
              <a:t>重力波検出器の観測までの流れは、</a:t>
            </a:r>
            <a:endParaRPr kumimoji="1" lang="en-US" altLang="ja-JP" dirty="0"/>
          </a:p>
          <a:p>
            <a:r>
              <a:rPr kumimoji="1" lang="ja-JP" altLang="en-US"/>
              <a:t>各要素のインストールがあり、干渉計全体の統合があり、その後テクニカルノイズの低減をして観測に入りますが、</a:t>
            </a:r>
            <a:endParaRPr kumimoji="1" lang="en-US" altLang="ja-JP" dirty="0"/>
          </a:p>
          <a:p>
            <a:r>
              <a:rPr kumimoji="1" lang="ja-JP" altLang="en-US"/>
              <a:t>ロックの達成というのはこのステップをもたらします。</a:t>
            </a:r>
            <a:endParaRPr kumimoji="1" lang="en-US" altLang="ja-JP" dirty="0"/>
          </a:p>
          <a:p>
            <a:endParaRPr kumimoji="1" lang="en-US" altLang="ja-JP" dirty="0"/>
          </a:p>
          <a:p>
            <a:r>
              <a:rPr kumimoji="1" lang="ja-JP" altLang="en-US"/>
              <a:t>つまり、ロックの達成によって、重力波検出器は全体として統合され、動作可能な状態が実現されるのです。</a:t>
            </a:r>
            <a:endParaRPr kumimoji="1" lang="en-US" altLang="ja-JP" dirty="0"/>
          </a:p>
          <a:p>
            <a:r>
              <a:rPr kumimoji="1" lang="ja-JP" altLang="en-US"/>
              <a:t>初ロックの達成でフェイズがかわり、感度が出るようになり、干渉計の診断ができるようになり、雑音低減、そして観測への最終段階となるのです。</a:t>
            </a:r>
            <a:endParaRPr kumimoji="1" lang="en-US" altLang="ja-JP" dirty="0"/>
          </a:p>
          <a:p>
            <a:endParaRPr kumimoji="1" lang="en-US" altLang="ja-JP" dirty="0"/>
          </a:p>
          <a:p>
            <a:endParaRPr kumimoji="1" lang="en-US" altLang="ja-JP" dirty="0"/>
          </a:p>
          <a:p>
            <a:r>
              <a:rPr kumimoji="1" lang="ja-JP" altLang="en-US"/>
              <a:t>また、このロックのプロセスというのは、次のスライドで説明するようにとても非自明・困難なプロセスであります。</a:t>
            </a:r>
            <a:endParaRPr kumimoji="1" lang="en-US" altLang="ja-JP" dirty="0"/>
          </a:p>
          <a:p>
            <a:r>
              <a:rPr kumimoji="1" lang="ja-JP" altLang="en-US"/>
              <a:t>実際、この</a:t>
            </a:r>
            <a:r>
              <a:rPr kumimoji="1" lang="en-US" altLang="ja-JP" dirty="0"/>
              <a:t>Advanced LIGO</a:t>
            </a:r>
            <a:r>
              <a:rPr kumimoji="1" lang="ja-JP" altLang="en-US"/>
              <a:t>の例でもわかるように、</a:t>
            </a:r>
            <a:endParaRPr kumimoji="1" lang="en-US" altLang="ja-JP" dirty="0"/>
          </a:p>
          <a:p>
            <a:r>
              <a:rPr kumimoji="1" lang="ja-JP" altLang="en-US"/>
              <a:t>インストール後から初ロックの達成までには結構時間がかかります。</a:t>
            </a:r>
            <a:endParaRPr kumimoji="1" lang="en-US" altLang="ja-JP" dirty="0"/>
          </a:p>
          <a:p>
            <a:endParaRPr kumimoji="1" lang="en-US" altLang="ja-JP" dirty="0"/>
          </a:p>
          <a:p>
            <a:r>
              <a:rPr kumimoji="1" lang="ja-JP" altLang="en-US"/>
              <a:t>以上より、干渉計ロックの研究をし、信頼できるロック手法を開発することは、</a:t>
            </a:r>
            <a:endParaRPr kumimoji="1" lang="en-US" altLang="ja-JP" dirty="0"/>
          </a:p>
          <a:p>
            <a:r>
              <a:rPr kumimoji="1" lang="ja-JP" altLang="en-US"/>
              <a:t>そもそも観測実現の最大のマイルストーン達成に必須ですし、</a:t>
            </a:r>
            <a:endParaRPr kumimoji="1" lang="en-US" altLang="ja-JP" dirty="0"/>
          </a:p>
          <a:p>
            <a:r>
              <a:rPr kumimoji="1" lang="ja-JP" altLang="en-US"/>
              <a:t>早く観測開始できたり、感度上げに時間をさくことができると期待できると言えます。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14</a:t>
            </a:fld>
            <a:endParaRPr kumimoji="1" lang="ja-JP" altLang="en-US"/>
          </a:p>
        </p:txBody>
      </p:sp>
    </p:spTree>
    <p:extLst>
      <p:ext uri="{BB962C8B-B14F-4D97-AF65-F5344CB8AC3E}">
        <p14:creationId xmlns:p14="http://schemas.microsoft.com/office/powerpoint/2010/main" val="244693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次に、ロックの困難さ、非自明さを説明します。</a:t>
            </a:r>
            <a:endParaRPr kumimoji="1" lang="en-US" altLang="ja-JP" dirty="0"/>
          </a:p>
          <a:p>
            <a:endParaRPr kumimoji="1" lang="en-US" altLang="ja-JP" dirty="0"/>
          </a:p>
          <a:p>
            <a:r>
              <a:rPr kumimoji="1" lang="ja-JP" altLang="en-US"/>
              <a:t>まず第一に、</a:t>
            </a:r>
            <a:r>
              <a:rPr kumimoji="1" lang="en-US" altLang="ja-JP" dirty="0"/>
              <a:t>1nm</a:t>
            </a:r>
            <a:r>
              <a:rPr kumimoji="1" lang="ja-JP" altLang="en-US"/>
              <a:t>程度の線形域に対し、鏡が</a:t>
            </a:r>
            <a:r>
              <a:rPr kumimoji="1" lang="en-US" altLang="ja-JP" dirty="0"/>
              <a:t>1um</a:t>
            </a:r>
            <a:r>
              <a:rPr kumimoji="1" lang="ja-JP" altLang="en-US"/>
              <a:t>程度揺れているが困難さの理由です。</a:t>
            </a:r>
            <a:endParaRPr kumimoji="1" lang="en-US" altLang="ja-JP" dirty="0"/>
          </a:p>
          <a:p>
            <a:endParaRPr kumimoji="1" lang="en-US" altLang="ja-JP" dirty="0"/>
          </a:p>
          <a:p>
            <a:r>
              <a:rPr kumimoji="1" lang="en-US" altLang="ja-JP" dirty="0"/>
              <a:t>2</a:t>
            </a:r>
            <a:r>
              <a:rPr kumimoji="1" lang="ja-JP" altLang="en-US"/>
              <a:t>つめの理由は、複数の光共振器や干渉計がカップルしているからです。</a:t>
            </a:r>
            <a:endParaRPr kumimoji="1" lang="en-US" altLang="ja-JP" dirty="0"/>
          </a:p>
          <a:p>
            <a:r>
              <a:rPr kumimoji="1" lang="ja-JP" altLang="en-US"/>
              <a:t>各鏡が自由に振動しているなか、</a:t>
            </a:r>
            <a:r>
              <a:rPr kumimoji="1" lang="en-US" altLang="ja-JP" dirty="0"/>
              <a:t>5</a:t>
            </a:r>
            <a:r>
              <a:rPr kumimoji="1" lang="ja-JP" altLang="en-US"/>
              <a:t>自由度の信号が混ざってしまい、他自由度の運動に応じて制御が破綻してしまいます。</a:t>
            </a:r>
            <a:endParaRPr kumimoji="1" lang="en-US" altLang="ja-JP" dirty="0"/>
          </a:p>
          <a:p>
            <a:r>
              <a:rPr kumimoji="1" lang="ja-JP" altLang="en-US"/>
              <a:t>そのため、</a:t>
            </a:r>
            <a:r>
              <a:rPr kumimoji="1" lang="en-US" altLang="ja-JP" dirty="0"/>
              <a:t>1</a:t>
            </a:r>
            <a:r>
              <a:rPr kumimoji="1" lang="ja-JP" altLang="en-US"/>
              <a:t>自由度ずつ共振に持って行くことが極めて困難です。</a:t>
            </a:r>
            <a:endParaRPr kumimoji="1" lang="en-US" altLang="ja-JP" dirty="0"/>
          </a:p>
          <a:p>
            <a:endParaRPr kumimoji="1" lang="en-US" altLang="ja-JP" dirty="0"/>
          </a:p>
          <a:p>
            <a:r>
              <a:rPr kumimoji="1" lang="en-US" altLang="ja-JP" dirty="0"/>
              <a:t>3</a:t>
            </a:r>
            <a:r>
              <a:rPr kumimoji="1" lang="ja-JP" altLang="en-US"/>
              <a:t>つめの理由は、各自由度の信号がとても非線形であるということです。</a:t>
            </a:r>
            <a:endParaRPr kumimoji="1" lang="en-US" altLang="ja-JP" dirty="0"/>
          </a:p>
          <a:p>
            <a:r>
              <a:rPr kumimoji="1" lang="ja-JP" altLang="en-US"/>
              <a:t>この図は共振器の誤差信号を表していて、横軸が共振器の長さです。</a:t>
            </a:r>
            <a:endParaRPr kumimoji="1" lang="en-US" altLang="ja-JP" dirty="0"/>
          </a:p>
          <a:p>
            <a:r>
              <a:rPr kumimoji="1" lang="en-US" altLang="ja-JP" dirty="0"/>
              <a:t>1</a:t>
            </a:r>
            <a:r>
              <a:rPr kumimoji="1" lang="ja-JP" altLang="en-US"/>
              <a:t>波長の長さに対して、ごく１部の共振点以外では、まともな信号は取れません。</a:t>
            </a:r>
            <a:br>
              <a:rPr kumimoji="1" lang="en-US" altLang="ja-JP" dirty="0"/>
            </a:br>
            <a:r>
              <a:rPr kumimoji="1" lang="ja-JP" altLang="en-US"/>
              <a:t>ロックしないと線形信号を取得できずに干渉計の線形な診断もできず、より困難になってしまう、という事情もでてきます。</a:t>
            </a:r>
            <a:endParaRPr kumimoji="1" lang="en-US" altLang="ja-JP" dirty="0"/>
          </a:p>
          <a:p>
            <a:endParaRPr kumimoji="1" lang="en-US" altLang="ja-JP" dirty="0"/>
          </a:p>
          <a:p>
            <a:r>
              <a:rPr kumimoji="1" lang="ja-JP" altLang="en-US"/>
              <a:t>以上の理由から、干渉計のロック、各自由度がてきとうに動いているところから動作点に引き込むのはとても困難で、非自明な問題です。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15</a:t>
            </a:fld>
            <a:endParaRPr kumimoji="1" lang="ja-JP" altLang="en-US"/>
          </a:p>
        </p:txBody>
      </p:sp>
    </p:spTree>
    <p:extLst>
      <p:ext uri="{BB962C8B-B14F-4D97-AF65-F5344CB8AC3E}">
        <p14:creationId xmlns:p14="http://schemas.microsoft.com/office/powerpoint/2010/main" val="345962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実際、干渉計ロックはこれまでこのように研究されてきました。</a:t>
            </a:r>
            <a:endParaRPr kumimoji="1" lang="en-US" altLang="ja-JP" dirty="0"/>
          </a:p>
          <a:p>
            <a:endParaRPr kumimoji="1" lang="en-US" altLang="ja-JP" dirty="0"/>
          </a:p>
          <a:p>
            <a:r>
              <a:rPr kumimoji="1" lang="ja-JP" altLang="en-US"/>
              <a:t>現在の検出器、第二世代より前の第一世代検出器では、</a:t>
            </a:r>
            <a:endParaRPr kumimoji="1" lang="en-US" altLang="ja-JP" dirty="0"/>
          </a:p>
          <a:p>
            <a:r>
              <a:rPr kumimoji="1" lang="ja-JP" altLang="en-US"/>
              <a:t>初のキロメートルスケールの検出器ということで、さまざまなロック手法が研究開発されました。</a:t>
            </a:r>
            <a:endParaRPr kumimoji="1" lang="en-US" altLang="ja-JP" dirty="0"/>
          </a:p>
          <a:p>
            <a:r>
              <a:rPr kumimoji="1" lang="ja-JP" altLang="en-US"/>
              <a:t>第二世代検出器では、干渉計構成の複雑化や、鏡のアクチュエータに弱い、低雑音なものを用いるようになったため、</a:t>
            </a:r>
            <a:endParaRPr kumimoji="1" lang="en-US" altLang="ja-JP" dirty="0"/>
          </a:p>
          <a:p>
            <a:r>
              <a:rPr kumimoji="1" lang="ja-JP" altLang="en-US"/>
              <a:t>その変化に対応可能な新しい、確実なロック手法が研究開発されました。</a:t>
            </a:r>
            <a:endParaRPr kumimoji="1" lang="en-US" altLang="ja-JP" dirty="0"/>
          </a:p>
          <a:p>
            <a:r>
              <a:rPr kumimoji="1" lang="ja-JP" altLang="en-US"/>
              <a:t>第三世代では、より腕の長さが長くなったり、用いるレーザー波長が変わったり、ということが見込まれ、</a:t>
            </a:r>
            <a:endParaRPr kumimoji="1" lang="en-US" altLang="ja-JP" dirty="0"/>
          </a:p>
          <a:p>
            <a:r>
              <a:rPr kumimoji="1" lang="ja-JP" altLang="en-US"/>
              <a:t>この変化に伴う新しい課題に対応できるロック手法の研究が求められます。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16</a:t>
            </a:fld>
            <a:endParaRPr kumimoji="1" lang="ja-JP" altLang="en-US"/>
          </a:p>
        </p:txBody>
      </p:sp>
    </p:spTree>
    <p:extLst>
      <p:ext uri="{BB962C8B-B14F-4D97-AF65-F5344CB8AC3E}">
        <p14:creationId xmlns:p14="http://schemas.microsoft.com/office/powerpoint/2010/main" val="412740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実際、干渉計ロックはこれまでこのように研究されてきました。</a:t>
            </a:r>
            <a:endParaRPr kumimoji="1" lang="en-US" altLang="ja-JP" dirty="0"/>
          </a:p>
          <a:p>
            <a:endParaRPr kumimoji="1" lang="en-US" altLang="ja-JP" dirty="0"/>
          </a:p>
          <a:p>
            <a:r>
              <a:rPr kumimoji="1" lang="ja-JP" altLang="en-US"/>
              <a:t>現在の検出器、第二世代より前の第一世代検出器では、</a:t>
            </a:r>
            <a:endParaRPr kumimoji="1" lang="en-US" altLang="ja-JP" dirty="0"/>
          </a:p>
          <a:p>
            <a:r>
              <a:rPr kumimoji="1" lang="ja-JP" altLang="en-US"/>
              <a:t>初のキロメートルスケールの検出器ということで、さまざまなロック手法が研究開発されました。</a:t>
            </a:r>
            <a:endParaRPr kumimoji="1" lang="en-US" altLang="ja-JP" dirty="0"/>
          </a:p>
          <a:p>
            <a:r>
              <a:rPr kumimoji="1" lang="ja-JP" altLang="en-US"/>
              <a:t>第二世代検出器では、干渉計構成の複雑化や、鏡のアクチュエータに弱い、低雑音なものを用いるようになったため、</a:t>
            </a:r>
            <a:endParaRPr kumimoji="1" lang="en-US" altLang="ja-JP" dirty="0"/>
          </a:p>
          <a:p>
            <a:r>
              <a:rPr kumimoji="1" lang="ja-JP" altLang="en-US"/>
              <a:t>その変化に対応可能な新しい、確実なロック手法が研究開発されました。</a:t>
            </a:r>
            <a:endParaRPr kumimoji="1" lang="en-US" altLang="ja-JP" dirty="0"/>
          </a:p>
          <a:p>
            <a:r>
              <a:rPr kumimoji="1" lang="ja-JP" altLang="en-US"/>
              <a:t>第三世代では、より腕の長さが長くなったり、用いるレーザー波長が変わったり、ということが見込まれ、</a:t>
            </a:r>
            <a:endParaRPr kumimoji="1" lang="en-US" altLang="ja-JP" dirty="0"/>
          </a:p>
          <a:p>
            <a:r>
              <a:rPr kumimoji="1" lang="ja-JP" altLang="en-US"/>
              <a:t>この変化に伴う新しい課題に対応できるロック手法の研究が求められます。</a:t>
            </a:r>
          </a:p>
          <a:p>
            <a:endParaRPr kumimoji="1" lang="en-US" altLang="ja-JP" dirty="0"/>
          </a:p>
          <a:p>
            <a:endParaRPr kumimoji="1" lang="en-US" altLang="ja-JP" dirty="0"/>
          </a:p>
          <a:p>
            <a:r>
              <a:rPr kumimoji="1" lang="ja-JP" altLang="en-US"/>
              <a:t>そういった背景において、本研究の位置付けはこのようになります。</a:t>
            </a:r>
            <a:endParaRPr kumimoji="1" lang="en-US" altLang="ja-JP" dirty="0"/>
          </a:p>
          <a:p>
            <a:r>
              <a:rPr kumimoji="1" lang="ja-JP" altLang="en-US"/>
              <a:t>第二世代のロックの手法を開発、</a:t>
            </a:r>
            <a:r>
              <a:rPr kumimoji="1" lang="en-US" altLang="ja-JP" dirty="0"/>
              <a:t>2</a:t>
            </a:r>
            <a:r>
              <a:rPr kumimoji="1" lang="ja-JP" altLang="en-US"/>
              <a:t>世代の観測を実現させると同時に、</a:t>
            </a:r>
            <a:endParaRPr kumimoji="1" lang="en-US" altLang="ja-JP" dirty="0"/>
          </a:p>
          <a:p>
            <a:r>
              <a:rPr kumimoji="1" lang="ja-JP" altLang="en-US"/>
              <a:t>本研究は第三世代のロックの研究への架け橋となるものです。</a:t>
            </a:r>
            <a:endParaRPr kumimoji="1" lang="en-US" altLang="ja-JP" dirty="0"/>
          </a:p>
          <a:p>
            <a:endParaRPr kumimoji="1" lang="en-US" altLang="ja-JP" dirty="0"/>
          </a:p>
          <a:p>
            <a:r>
              <a:rPr kumimoji="1" lang="ja-JP" altLang="en-US"/>
              <a:t>本研究の具体的内容に入る前に、本研究の中心であり、現在主流のロック方法、</a:t>
            </a:r>
            <a:r>
              <a:rPr kumimoji="1" lang="en-US" altLang="ja-JP" dirty="0"/>
              <a:t>ALS</a:t>
            </a:r>
            <a:r>
              <a:rPr kumimoji="1" lang="ja-JP" altLang="en-US"/>
              <a:t>を用いたロックの概要を話します。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17</a:t>
            </a:fld>
            <a:endParaRPr kumimoji="1" lang="ja-JP" altLang="en-US"/>
          </a:p>
        </p:txBody>
      </p:sp>
    </p:spTree>
    <p:extLst>
      <p:ext uri="{BB962C8B-B14F-4D97-AF65-F5344CB8AC3E}">
        <p14:creationId xmlns:p14="http://schemas.microsoft.com/office/powerpoint/2010/main" val="38006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実際、干渉計ロックはこれまでこのように研究されてきました。</a:t>
            </a:r>
            <a:endParaRPr kumimoji="1" lang="en-US" altLang="ja-JP" dirty="0"/>
          </a:p>
          <a:p>
            <a:endParaRPr kumimoji="1" lang="en-US" altLang="ja-JP" dirty="0"/>
          </a:p>
          <a:p>
            <a:r>
              <a:rPr kumimoji="1" lang="ja-JP" altLang="en-US"/>
              <a:t>現在の検出器、第二世代より前の第一世代検出器では、</a:t>
            </a:r>
            <a:endParaRPr kumimoji="1" lang="en-US" altLang="ja-JP" dirty="0"/>
          </a:p>
          <a:p>
            <a:r>
              <a:rPr kumimoji="1" lang="ja-JP" altLang="en-US"/>
              <a:t>初のキロメートルスケールの検出器ということで、さまざまなロック手法が研究開発されました。</a:t>
            </a:r>
            <a:endParaRPr kumimoji="1" lang="en-US" altLang="ja-JP" dirty="0"/>
          </a:p>
          <a:p>
            <a:r>
              <a:rPr kumimoji="1" lang="ja-JP" altLang="en-US"/>
              <a:t>第二世代検出器では、干渉計構成の複雑化や、鏡のアクチュエータに弱い、低雑音なものを用いるようになったため、</a:t>
            </a:r>
            <a:endParaRPr kumimoji="1" lang="en-US" altLang="ja-JP" dirty="0"/>
          </a:p>
          <a:p>
            <a:r>
              <a:rPr kumimoji="1" lang="ja-JP" altLang="en-US"/>
              <a:t>その変化に対応可能な新しい、確実なロック手法が研究開発されました。</a:t>
            </a:r>
            <a:endParaRPr kumimoji="1" lang="en-US" altLang="ja-JP" dirty="0"/>
          </a:p>
          <a:p>
            <a:r>
              <a:rPr kumimoji="1" lang="ja-JP" altLang="en-US"/>
              <a:t>第三世代では、より腕の長さが長くなったり、用いるレーザー波長が変わったり、ということが見込まれ、</a:t>
            </a:r>
            <a:endParaRPr kumimoji="1" lang="en-US" altLang="ja-JP" dirty="0"/>
          </a:p>
          <a:p>
            <a:r>
              <a:rPr kumimoji="1" lang="ja-JP" altLang="en-US"/>
              <a:t>この変化に伴う新しい課題に対応できるロック手法の研究が求められます。</a:t>
            </a:r>
          </a:p>
          <a:p>
            <a:endParaRPr kumimoji="1" lang="en-US" altLang="ja-JP" dirty="0"/>
          </a:p>
          <a:p>
            <a:endParaRPr kumimoji="1" lang="en-US" altLang="ja-JP" dirty="0"/>
          </a:p>
          <a:p>
            <a:r>
              <a:rPr kumimoji="1" lang="ja-JP" altLang="en-US"/>
              <a:t>そういった背景において、本研究の位置付けはこのようになります。</a:t>
            </a:r>
            <a:endParaRPr kumimoji="1" lang="en-US" altLang="ja-JP" dirty="0"/>
          </a:p>
          <a:p>
            <a:r>
              <a:rPr kumimoji="1" lang="ja-JP" altLang="en-US"/>
              <a:t>第二世代のロックの手法を開発、</a:t>
            </a:r>
            <a:r>
              <a:rPr kumimoji="1" lang="en-US" altLang="ja-JP" dirty="0"/>
              <a:t>2</a:t>
            </a:r>
            <a:r>
              <a:rPr kumimoji="1" lang="ja-JP" altLang="en-US"/>
              <a:t>世代の観測を実現させると同時に、</a:t>
            </a:r>
            <a:endParaRPr kumimoji="1" lang="en-US" altLang="ja-JP" dirty="0"/>
          </a:p>
          <a:p>
            <a:r>
              <a:rPr kumimoji="1" lang="ja-JP" altLang="en-US"/>
              <a:t>本研究は第三世代のロックの研究への架け橋となるものです。</a:t>
            </a:r>
            <a:endParaRPr kumimoji="1" lang="en-US" altLang="ja-JP" dirty="0"/>
          </a:p>
          <a:p>
            <a:endParaRPr kumimoji="1" lang="en-US" altLang="ja-JP" dirty="0"/>
          </a:p>
          <a:p>
            <a:r>
              <a:rPr kumimoji="1" lang="ja-JP" altLang="en-US"/>
              <a:t>本研究の具体的内容に入る前に、本研究の中心であり、現在主流のロック方法、</a:t>
            </a:r>
            <a:r>
              <a:rPr kumimoji="1" lang="en-US" altLang="ja-JP" dirty="0"/>
              <a:t>ALS</a:t>
            </a:r>
            <a:r>
              <a:rPr kumimoji="1" lang="ja-JP" altLang="en-US"/>
              <a:t>を用いたロックの概要を話します。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18</a:t>
            </a:fld>
            <a:endParaRPr kumimoji="1" lang="ja-JP" altLang="en-US"/>
          </a:p>
        </p:txBody>
      </p:sp>
    </p:spTree>
    <p:extLst>
      <p:ext uri="{BB962C8B-B14F-4D97-AF65-F5344CB8AC3E}">
        <p14:creationId xmlns:p14="http://schemas.microsoft.com/office/powerpoint/2010/main" val="220972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まず本研究の概要です。</a:t>
            </a:r>
            <a:endParaRPr kumimoji="1" lang="en-US" altLang="ja-JP" dirty="0"/>
          </a:p>
          <a:p>
            <a:r>
              <a:rPr kumimoji="1" lang="ja-JP" altLang="en-US"/>
              <a:t>重力波観測は、ユニークなアストロフィジカルな成果をもたらします。</a:t>
            </a:r>
            <a:endParaRPr kumimoji="1" lang="en-US" altLang="ja-JP" dirty="0"/>
          </a:p>
          <a:p>
            <a:r>
              <a:rPr kumimoji="1" lang="ja-JP" altLang="en-US"/>
              <a:t>実際、現在のレーザー干渉計型重力波検出器は重力波の初検出を果たし、コンパクト天体や重力理論に重要な知見をもたらしました。</a:t>
            </a:r>
            <a:br>
              <a:rPr kumimoji="1" lang="en-US" altLang="ja-JP" dirty="0"/>
            </a:br>
            <a:r>
              <a:rPr kumimoji="1" lang="ja-JP" altLang="en-US"/>
              <a:t>一方、次世代の検出器も検討されていまして、</a:t>
            </a:r>
            <a:r>
              <a:rPr kumimoji="1" lang="en-US" altLang="ja-JP" dirty="0"/>
              <a:t>10</a:t>
            </a:r>
            <a:r>
              <a:rPr kumimoji="1" lang="ja-JP" altLang="en-US"/>
              <a:t>倍以上長い腕が</a:t>
            </a:r>
            <a:r>
              <a:rPr kumimoji="1" lang="en-US" altLang="ja-JP" dirty="0"/>
              <a:t>10</a:t>
            </a:r>
            <a:r>
              <a:rPr kumimoji="1" lang="ja-JP" altLang="en-US"/>
              <a:t>倍良い感度を実現し、重力波で得られるサイエンスがより深くなると見込まれています。</a:t>
            </a:r>
            <a:endParaRPr kumimoji="1" lang="en-US" altLang="ja-JP" dirty="0"/>
          </a:p>
          <a:p>
            <a:endParaRPr kumimoji="1" lang="en-US" altLang="ja-JP" dirty="0"/>
          </a:p>
          <a:p>
            <a:r>
              <a:rPr kumimoji="1" lang="ja-JP" altLang="en-US"/>
              <a:t>そのような感度の実現のためには、複雑な干渉計構成が必須です。</a:t>
            </a:r>
            <a:endParaRPr kumimoji="1" lang="en-US" altLang="ja-JP" dirty="0"/>
          </a:p>
          <a:p>
            <a:r>
              <a:rPr kumimoji="1" lang="ja-JP" altLang="en-US"/>
              <a:t>そのため干渉計のロック、動作点引き込みが本質的役割を担います。</a:t>
            </a:r>
            <a:endParaRPr kumimoji="1" lang="en-US" altLang="ja-JP" dirty="0"/>
          </a:p>
          <a:p>
            <a:endParaRPr kumimoji="1" lang="en-US" altLang="ja-JP" dirty="0"/>
          </a:p>
          <a:p>
            <a:r>
              <a:rPr kumimoji="1" lang="ja-JP" altLang="en-US"/>
              <a:t>そんな干渉計ロックの中で、</a:t>
            </a:r>
            <a:r>
              <a:rPr lang="en-US" altLang="ja-JP" sz="1200" dirty="0">
                <a:solidFill>
                  <a:srgbClr val="92D050"/>
                </a:solidFill>
                <a:sym typeface="Wingdings" pitchFamily="2" charset="2"/>
              </a:rPr>
              <a:t>Arm Length Stabilization (ALS)</a:t>
            </a:r>
            <a:r>
              <a:rPr lang="ja-JP" altLang="en-US" sz="1200">
                <a:solidFill>
                  <a:srgbClr val="92D050"/>
                </a:solidFill>
                <a:sym typeface="Wingdings" pitchFamily="2" charset="2"/>
              </a:rPr>
              <a:t>という手法が中心的役割となっていて、最も難しい腕のロックを実現します。</a:t>
            </a:r>
            <a:endParaRPr lang="en-US" altLang="ja-JP" sz="1200" dirty="0">
              <a:solidFill>
                <a:srgbClr val="92D050"/>
              </a:solidFill>
              <a:sym typeface="Wingdings" pitchFamily="2" charset="2"/>
            </a:endParaRPr>
          </a:p>
          <a:p>
            <a:r>
              <a:rPr kumimoji="1" lang="en-US" altLang="ja-JP" sz="1200" dirty="0">
                <a:solidFill>
                  <a:srgbClr val="92D050"/>
                </a:solidFill>
                <a:sym typeface="Wingdings" pitchFamily="2" charset="2"/>
              </a:rPr>
              <a:t>ALS</a:t>
            </a:r>
            <a:r>
              <a:rPr kumimoji="1" lang="ja-JP" altLang="en-US" sz="1200">
                <a:solidFill>
                  <a:srgbClr val="92D050"/>
                </a:solidFill>
                <a:sym typeface="Wingdings" pitchFamily="2" charset="2"/>
              </a:rPr>
              <a:t>という手法は、</a:t>
            </a:r>
            <a:r>
              <a:rPr lang="ja-JP" altLang="en-US" sz="1200">
                <a:sym typeface="Wingdings" pitchFamily="2" charset="2"/>
              </a:rPr>
              <a:t>メインレーザーと異なる波長の補助レーザーを用い、腕共振器を分離して制御するという手法になっています。</a:t>
            </a:r>
            <a:endParaRPr lang="en-US" altLang="ja-JP" sz="1200" dirty="0">
              <a:sym typeface="Wingdings" pitchFamily="2" charset="2"/>
            </a:endParaRPr>
          </a:p>
          <a:p>
            <a:r>
              <a:rPr lang="ja-JP" altLang="en-US" sz="1200">
                <a:sym typeface="Wingdings" pitchFamily="2" charset="2"/>
              </a:rPr>
              <a:t>先行研究の</a:t>
            </a:r>
            <a:r>
              <a:rPr lang="en-US" altLang="ja-JP" sz="1200" dirty="0">
                <a:sym typeface="Wingdings" pitchFamily="2" charset="2"/>
              </a:rPr>
              <a:t>ALS</a:t>
            </a:r>
            <a:r>
              <a:rPr lang="ja-JP" altLang="en-US" sz="1200">
                <a:sym typeface="Wingdings" pitchFamily="2" charset="2"/>
              </a:rPr>
              <a:t>は、腕がさらに長くなる次世代検出器への応用が非自明であるという問題がありました。</a:t>
            </a:r>
            <a:endParaRPr lang="en-US" altLang="ja-JP" sz="1200" dirty="0">
              <a:sym typeface="Wingdings" pitchFamily="2" charset="2"/>
            </a:endParaRPr>
          </a:p>
          <a:p>
            <a:endParaRPr lang="en-US" altLang="ja-JP" sz="1200" dirty="0">
              <a:sym typeface="Wingdings" pitchFamily="2" charset="2"/>
            </a:endParaRPr>
          </a:p>
          <a:p>
            <a:r>
              <a:rPr lang="ja-JP" altLang="en-US" sz="1200">
                <a:sym typeface="Wingdings" pitchFamily="2" charset="2"/>
              </a:rPr>
              <a:t>そこで本研究では、新しい</a:t>
            </a:r>
            <a:r>
              <a:rPr lang="en-US" altLang="ja-JP" sz="1200" dirty="0">
                <a:sym typeface="Wingdings" pitchFamily="2" charset="2"/>
              </a:rPr>
              <a:t>ALS</a:t>
            </a:r>
            <a:r>
              <a:rPr lang="ja-JP" altLang="en-US" sz="1200">
                <a:sym typeface="Wingdings" pitchFamily="2" charset="2"/>
              </a:rPr>
              <a:t>の手法を開発し、実証しました。</a:t>
            </a:r>
            <a:br>
              <a:rPr lang="en-US" altLang="ja-JP" sz="1200" dirty="0">
                <a:sym typeface="Wingdings" pitchFamily="2" charset="2"/>
              </a:rPr>
            </a:br>
            <a:r>
              <a:rPr lang="ja-JP" altLang="en-US" sz="1200">
                <a:sym typeface="Wingdings" pitchFamily="2" charset="2"/>
              </a:rPr>
              <a:t>この新しい</a:t>
            </a:r>
            <a:r>
              <a:rPr lang="en-US" altLang="ja-JP" sz="1200" dirty="0">
                <a:sym typeface="Wingdings" pitchFamily="2" charset="2"/>
              </a:rPr>
              <a:t>ALS</a:t>
            </a:r>
            <a:r>
              <a:rPr lang="ja-JP" altLang="en-US" sz="1200">
                <a:sym typeface="Wingdings" pitchFamily="2" charset="2"/>
              </a:rPr>
              <a:t>は、次世代へのスケールアップが容易であるという特徴があります。</a:t>
            </a:r>
            <a:endParaRPr lang="en-US" altLang="ja-JP" sz="1200" dirty="0">
              <a:sym typeface="Wingdings" pitchFamily="2" charset="2"/>
            </a:endParaRPr>
          </a:p>
          <a:p>
            <a:r>
              <a:rPr lang="ja-JP" altLang="en-US" sz="1200">
                <a:sym typeface="Wingdings" pitchFamily="2" charset="2"/>
              </a:rPr>
              <a:t>本研究で私は、</a:t>
            </a:r>
            <a:r>
              <a:rPr lang="en-US" altLang="ja-JP" sz="1200" dirty="0">
                <a:sym typeface="Wingdings" pitchFamily="2" charset="2"/>
              </a:rPr>
              <a:t>KAGRA</a:t>
            </a:r>
            <a:r>
              <a:rPr lang="ja-JP" altLang="en-US" sz="1200">
                <a:sym typeface="Wingdings" pitchFamily="2" charset="2"/>
              </a:rPr>
              <a:t>でシステムの開発と評価を行いました。</a:t>
            </a:r>
            <a:endParaRPr lang="en-US" altLang="ja-JP" sz="1200" dirty="0">
              <a:sym typeface="Wingdings" pitchFamily="2" charset="2"/>
            </a:endParaRPr>
          </a:p>
          <a:p>
            <a:r>
              <a:rPr lang="ja-JP" altLang="en-US" sz="1200">
                <a:sym typeface="Wingdings" pitchFamily="2" charset="2"/>
              </a:rPr>
              <a:t>この結果は、</a:t>
            </a:r>
            <a:r>
              <a:rPr lang="en-US" altLang="ja-JP" sz="1200" dirty="0">
                <a:sym typeface="Wingdings" pitchFamily="2" charset="2"/>
              </a:rPr>
              <a:t>KAGRA</a:t>
            </a:r>
            <a:r>
              <a:rPr lang="ja-JP" altLang="en-US" sz="1200">
                <a:sym typeface="Wingdings" pitchFamily="2" charset="2"/>
              </a:rPr>
              <a:t>を観測可能な状態へもっていき、重力波のネットワーク観測に質的に重要な寄与をするものであります。</a:t>
            </a:r>
            <a:endParaRPr lang="en-US" altLang="ja-JP" sz="1200" dirty="0">
              <a:sym typeface="Wingdings" pitchFamily="2" charset="2"/>
            </a:endParaRPr>
          </a:p>
          <a:p>
            <a:endParaRPr lang="en-US" altLang="ja-JP" sz="1200" dirty="0">
              <a:sym typeface="Wingdings" pitchFamily="2" charset="2"/>
            </a:endParaRPr>
          </a:p>
          <a:p>
            <a:r>
              <a:rPr lang="ja-JP" altLang="en-US" sz="1200">
                <a:sym typeface="Wingdings" pitchFamily="2" charset="2"/>
              </a:rPr>
              <a:t>また、</a:t>
            </a:r>
            <a:r>
              <a:rPr lang="en-US" altLang="ja-JP" sz="1200" dirty="0">
                <a:sym typeface="Wingdings" pitchFamily="2" charset="2"/>
              </a:rPr>
              <a:t>KAGRA</a:t>
            </a:r>
            <a:r>
              <a:rPr lang="ja-JP" altLang="en-US" sz="1200">
                <a:sym typeface="Wingdings" pitchFamily="2" charset="2"/>
              </a:rPr>
              <a:t>で得られた成果をもとに、次世代検出器のロックを初めて議論しました。</a:t>
            </a:r>
            <a:br>
              <a:rPr lang="en-US" altLang="ja-JP" sz="1200" dirty="0">
                <a:sym typeface="Wingdings" pitchFamily="2" charset="2"/>
              </a:rPr>
            </a:br>
            <a:r>
              <a:rPr lang="ja-JP" altLang="en-US" sz="1200">
                <a:sym typeface="Wingdings" pitchFamily="2" charset="2"/>
              </a:rPr>
              <a:t>とくに、次世代であらたに浮上する課題を明確化し、その課題と</a:t>
            </a:r>
            <a:r>
              <a:rPr lang="en-US" altLang="ja-JP" sz="1200" dirty="0">
                <a:sym typeface="Wingdings" pitchFamily="2" charset="2"/>
              </a:rPr>
              <a:t>KAGRA</a:t>
            </a:r>
            <a:r>
              <a:rPr lang="ja-JP" altLang="en-US" sz="1200">
                <a:sym typeface="Wingdings" pitchFamily="2" charset="2"/>
              </a:rPr>
              <a:t>の特性評価を組み合わせ、</a:t>
            </a:r>
            <a:br>
              <a:rPr lang="en-US" altLang="ja-JP" sz="1200" dirty="0">
                <a:sym typeface="Wingdings" pitchFamily="2" charset="2"/>
              </a:rPr>
            </a:br>
            <a:r>
              <a:rPr lang="ja-JP" altLang="en-US" sz="1200">
                <a:sym typeface="Wingdings" pitchFamily="2" charset="2"/>
              </a:rPr>
              <a:t>次世代検出器の</a:t>
            </a:r>
            <a:r>
              <a:rPr lang="en-US" altLang="ja-JP" sz="1200" dirty="0">
                <a:sym typeface="Wingdings" pitchFamily="2" charset="2"/>
              </a:rPr>
              <a:t>ALS</a:t>
            </a:r>
            <a:r>
              <a:rPr lang="ja-JP" altLang="en-US" sz="1200">
                <a:sym typeface="Wingdings" pitchFamily="2" charset="2"/>
              </a:rPr>
              <a:t>の雑音シミュレーションをしました。</a:t>
            </a:r>
            <a:endParaRPr lang="en-US" altLang="ja-JP" sz="1200" dirty="0">
              <a:sym typeface="Wingdings" pitchFamily="2" charset="2"/>
            </a:endParaRPr>
          </a:p>
          <a:p>
            <a:r>
              <a:rPr lang="ja-JP" altLang="en-US" sz="1200">
                <a:sym typeface="Wingdings" pitchFamily="2" charset="2"/>
              </a:rPr>
              <a:t>また、ロック達成をより確実にするための新規手法を提案し、有用であることを示しました。</a:t>
            </a:r>
            <a:endParaRPr lang="en-US" altLang="ja-JP" sz="1200" dirty="0">
              <a:sym typeface="Wingdings" pitchFamily="2" charset="2"/>
            </a:endParaRPr>
          </a:p>
          <a:p>
            <a:r>
              <a:rPr lang="ja-JP" altLang="en-US" sz="1200">
                <a:sym typeface="Wingdings" pitchFamily="2" charset="2"/>
              </a:rPr>
              <a:t>この結果は、</a:t>
            </a:r>
            <a:r>
              <a:rPr lang="ja-JP" altLang="en-US" sz="1200" u="none">
                <a:solidFill>
                  <a:srgbClr val="0432FF"/>
                </a:solidFill>
                <a:sym typeface="Wingdings" pitchFamily="2" charset="2"/>
              </a:rPr>
              <a:t>次</a:t>
            </a:r>
            <a:r>
              <a:rPr lang="ja-JP" altLang="en-US" sz="1200" u="none">
                <a:solidFill>
                  <a:srgbClr val="0432FF"/>
                </a:solidFill>
              </a:rPr>
              <a:t>世代検出器の観測実現へ道筋をつける重要かつ先駆的な一歩であります。</a:t>
            </a:r>
            <a:br>
              <a:rPr lang="en-US" altLang="ja-JP" sz="1200" u="none" dirty="0">
                <a:sym typeface="Wingdings" pitchFamily="2" charset="2"/>
              </a:rPr>
            </a:br>
            <a:endParaRPr kumimoji="1" lang="ja-JP" altLang="en-US" u="none"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a:t>
            </a:fld>
            <a:endParaRPr kumimoji="1" lang="ja-JP" altLang="en-US"/>
          </a:p>
        </p:txBody>
      </p:sp>
    </p:spTree>
    <p:extLst>
      <p:ext uri="{BB962C8B-B14F-4D97-AF65-F5344CB8AC3E}">
        <p14:creationId xmlns:p14="http://schemas.microsoft.com/office/powerpoint/2010/main" val="281813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a:t>
            </a:r>
            <a:r>
              <a:rPr kumimoji="1" lang="ja-JP" altLang="en-US"/>
              <a:t>の概要はこちらです。</a:t>
            </a:r>
            <a:endParaRPr kumimoji="1" lang="en-US" altLang="ja-JP" dirty="0"/>
          </a:p>
          <a:p>
            <a:r>
              <a:rPr kumimoji="1" lang="ja-JP" altLang="en-US"/>
              <a:t>ロック実現が難しい理由を思い出すと、</a:t>
            </a:r>
            <a:endParaRPr kumimoji="1" lang="en-US" altLang="ja-JP" dirty="0"/>
          </a:p>
          <a:p>
            <a:r>
              <a:rPr kumimoji="1" lang="ja-JP" altLang="en-US"/>
              <a:t>鏡が揺れていること、干渉計自由度の信号がカップルしていること、そもそも</a:t>
            </a:r>
            <a:r>
              <a:rPr kumimoji="1" lang="en-US" altLang="ja-JP" dirty="0"/>
              <a:t>1</a:t>
            </a:r>
            <a:r>
              <a:rPr kumimoji="1" lang="ja-JP" altLang="en-US"/>
              <a:t>自由度に注目しても信号が非線形なこと、が原因でした。</a:t>
            </a:r>
            <a:endParaRPr kumimoji="1" lang="en-US" altLang="ja-JP" dirty="0"/>
          </a:p>
          <a:p>
            <a:endParaRPr kumimoji="1" lang="en-US" altLang="ja-JP" dirty="0"/>
          </a:p>
          <a:p>
            <a:r>
              <a:rPr kumimoji="1" lang="ja-JP" altLang="en-US"/>
              <a:t>それらに対する解決策が</a:t>
            </a:r>
            <a:r>
              <a:rPr kumimoji="1" lang="en-US" altLang="ja-JP" dirty="0"/>
              <a:t>ALS arm length stabilization</a:t>
            </a:r>
            <a:r>
              <a:rPr kumimoji="1" lang="ja-JP" altLang="en-US"/>
              <a:t>と呼ばれる手法です。</a:t>
            </a:r>
            <a:endParaRPr kumimoji="1" lang="en-US" altLang="ja-JP" dirty="0"/>
          </a:p>
          <a:p>
            <a:endParaRPr kumimoji="1" lang="en-US" altLang="ja-JP" dirty="0"/>
          </a:p>
          <a:p>
            <a:r>
              <a:rPr kumimoji="1" lang="ja-JP" altLang="en-US"/>
              <a:t>この手法は、</a:t>
            </a:r>
            <a:endParaRPr kumimoji="1" lang="en-US" altLang="ja-JP" dirty="0"/>
          </a:p>
          <a:p>
            <a:r>
              <a:rPr kumimoji="1" lang="ja-JP" altLang="en-US"/>
              <a:t>メインレーザーと異なる波長の補助レーザーを用い、鏡の</a:t>
            </a:r>
            <a:r>
              <a:rPr kumimoji="1" lang="en-US" altLang="ja-JP" dirty="0"/>
              <a:t>2</a:t>
            </a:r>
            <a:r>
              <a:rPr kumimoji="1" lang="ja-JP" altLang="en-US"/>
              <a:t>色コーティングを活用することで、</a:t>
            </a:r>
            <a:endParaRPr kumimoji="1" lang="en-US" altLang="ja-JP" dirty="0"/>
          </a:p>
          <a:p>
            <a:r>
              <a:rPr kumimoji="1" lang="ja-JP" altLang="en-US"/>
              <a:t>補助レーザーが</a:t>
            </a:r>
            <a:r>
              <a:rPr kumimoji="1" lang="en-US" altLang="ja-JP" dirty="0"/>
              <a:t>1</a:t>
            </a:r>
            <a:r>
              <a:rPr kumimoji="1" lang="ja-JP" altLang="en-US"/>
              <a:t>つの腕のみを感じ、その共振周波数を常にトラックするようにすることで、</a:t>
            </a:r>
            <a:br>
              <a:rPr kumimoji="1" lang="en-US" altLang="ja-JP" dirty="0"/>
            </a:br>
            <a:r>
              <a:rPr kumimoji="1" lang="ja-JP" altLang="en-US"/>
              <a:t>ロックが最も困難な腕の自由度を分離して制御する手法です。</a:t>
            </a:r>
            <a:endParaRPr kumimoji="1" lang="en-US" altLang="ja-JP" dirty="0"/>
          </a:p>
          <a:p>
            <a:endParaRPr kumimoji="1" lang="en-US" altLang="ja-JP" dirty="0"/>
          </a:p>
          <a:p>
            <a:r>
              <a:rPr kumimoji="1" lang="ja-JP" altLang="en-US"/>
              <a:t>このように、腕を追いかけている補助レーザーとメインレーザーの関係が付いていることで、腕とメインレーザーの関係を制御できます。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19</a:t>
            </a:fld>
            <a:endParaRPr kumimoji="1" lang="ja-JP" altLang="en-US"/>
          </a:p>
        </p:txBody>
      </p:sp>
    </p:spTree>
    <p:extLst>
      <p:ext uri="{BB962C8B-B14F-4D97-AF65-F5344CB8AC3E}">
        <p14:creationId xmlns:p14="http://schemas.microsoft.com/office/powerpoint/2010/main" val="2449814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a:t>
            </a:r>
            <a:r>
              <a:rPr kumimoji="1" lang="ja-JP" altLang="en-US"/>
              <a:t>を用いたロック方法の概要はこのようになっています。</a:t>
            </a:r>
            <a:endParaRPr kumimoji="1" lang="en-US" altLang="ja-JP" dirty="0"/>
          </a:p>
          <a:p>
            <a:endParaRPr kumimoji="1" lang="en-US" altLang="ja-JP" dirty="0"/>
          </a:p>
          <a:p>
            <a:r>
              <a:rPr kumimoji="1" lang="en-US" altLang="ja-JP" dirty="0"/>
              <a:t>ALS</a:t>
            </a:r>
            <a:r>
              <a:rPr kumimoji="1" lang="ja-JP" altLang="en-US"/>
              <a:t>を使ったロック手法の概要はこのようになります。</a:t>
            </a:r>
            <a:endParaRPr kumimoji="1" lang="en-US" altLang="ja-JP" dirty="0"/>
          </a:p>
          <a:p>
            <a:r>
              <a:rPr kumimoji="1" lang="ja-JP" altLang="en-US"/>
              <a:t>まず、</a:t>
            </a:r>
            <a:r>
              <a:rPr kumimoji="1" lang="en-US" altLang="ja-JP" dirty="0"/>
              <a:t>ALS</a:t>
            </a:r>
            <a:r>
              <a:rPr kumimoji="1" lang="ja-JP" altLang="en-US"/>
              <a:t>によって腕を制御します。</a:t>
            </a:r>
            <a:endParaRPr kumimoji="1" lang="en-US" altLang="ja-JP" dirty="0"/>
          </a:p>
          <a:p>
            <a:r>
              <a:rPr kumimoji="1" lang="ja-JP" altLang="en-US"/>
              <a:t>この概念図のように、メインレーザーと補助レーザーは常に関係づいていて、</a:t>
            </a:r>
            <a:endParaRPr kumimoji="1" lang="en-US" altLang="ja-JP" dirty="0"/>
          </a:p>
          <a:p>
            <a:r>
              <a:rPr kumimoji="1" lang="ja-JP" altLang="en-US"/>
              <a:t>その補助レーザーが腕共振器を追いかけつつセンスします。</a:t>
            </a:r>
            <a:endParaRPr kumimoji="1" lang="en-US" altLang="ja-JP" dirty="0"/>
          </a:p>
          <a:p>
            <a:r>
              <a:rPr kumimoji="1" lang="ja-JP" altLang="en-US"/>
              <a:t>このようにして、補助レーザーを媒介としてメインレーザーと共振器の長さの関係を測ることができ、制御することができるのです。</a:t>
            </a:r>
            <a:endParaRPr kumimoji="1" lang="en-US" altLang="ja-JP" dirty="0"/>
          </a:p>
          <a:p>
            <a:endParaRPr kumimoji="1" lang="en-US" altLang="ja-JP" dirty="0"/>
          </a:p>
          <a:p>
            <a:r>
              <a:rPr kumimoji="1" lang="ja-JP" altLang="en-US"/>
              <a:t>つぎに、中央部分をメインレーザーの信号でロックします。</a:t>
            </a:r>
            <a:endParaRPr kumimoji="1" lang="en-US" altLang="ja-JP" dirty="0"/>
          </a:p>
          <a:p>
            <a:r>
              <a:rPr kumimoji="1" lang="ja-JP" altLang="en-US"/>
              <a:t>この時点で腕は安定化されてますので、中央部分が腕の自由度のランダムな運動で乱されることはないです。</a:t>
            </a:r>
            <a:endParaRPr kumimoji="1" lang="en-US" altLang="ja-JP" dirty="0"/>
          </a:p>
          <a:p>
            <a:endParaRPr kumimoji="1" lang="en-US" altLang="ja-JP" dirty="0"/>
          </a:p>
          <a:p>
            <a:r>
              <a:rPr kumimoji="1" lang="ja-JP" altLang="en-US"/>
              <a:t>そして最終的に、腕の自由度もメインレーザーの共振点、線形域に持って行き、</a:t>
            </a:r>
            <a:endParaRPr kumimoji="1" lang="en-US" altLang="ja-JP" dirty="0"/>
          </a:p>
          <a:p>
            <a:r>
              <a:rPr kumimoji="1" lang="ja-JP" altLang="en-US"/>
              <a:t>メインレーザーの信号に切り替えることでロックが完了します。</a:t>
            </a:r>
            <a:endParaRPr kumimoji="1" lang="en-US" altLang="ja-JP" dirty="0"/>
          </a:p>
          <a:p>
            <a:r>
              <a:rPr kumimoji="1" lang="ja-JP" altLang="en-US"/>
              <a:t>最後の切り替えはこの模式図で理解できます。</a:t>
            </a:r>
            <a:endParaRPr kumimoji="1" lang="en-US" altLang="ja-JP" dirty="0"/>
          </a:p>
          <a:p>
            <a:r>
              <a:rPr kumimoji="1" lang="en-US" altLang="ja-JP" dirty="0"/>
              <a:t>ALS</a:t>
            </a:r>
            <a:r>
              <a:rPr kumimoji="1" lang="ja-JP" altLang="en-US"/>
              <a:t>でのロックでゆっくりメインレーザーの共振点、そして線形域の中に持って行き、そこで信号を切り替えます。</a:t>
            </a:r>
            <a:endParaRPr kumimoji="1" lang="en-US" altLang="ja-JP" dirty="0"/>
          </a:p>
          <a:p>
            <a:endParaRPr kumimoji="1" lang="en-US" altLang="ja-JP" dirty="0"/>
          </a:p>
          <a:p>
            <a:r>
              <a:rPr kumimoji="1" lang="ja-JP" altLang="en-US"/>
              <a:t>以上が第二世代検出器のロック方法、</a:t>
            </a:r>
            <a:r>
              <a:rPr kumimoji="1" lang="en-US" altLang="ja-JP" dirty="0"/>
              <a:t>ALS</a:t>
            </a:r>
            <a:r>
              <a:rPr kumimoji="1" lang="ja-JP" altLang="en-US"/>
              <a:t>をもちいたロック手法の概要です。</a:t>
            </a:r>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20</a:t>
            </a:fld>
            <a:endParaRPr kumimoji="1" lang="ja-JP" altLang="en-US"/>
          </a:p>
        </p:txBody>
      </p:sp>
    </p:spTree>
    <p:extLst>
      <p:ext uri="{BB962C8B-B14F-4D97-AF65-F5344CB8AC3E}">
        <p14:creationId xmlns:p14="http://schemas.microsoft.com/office/powerpoint/2010/main" val="125173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先行研究では、</a:t>
            </a:r>
            <a:r>
              <a:rPr kumimoji="1" lang="en-US" altLang="ja-JP" dirty="0"/>
              <a:t>ALS</a:t>
            </a:r>
            <a:r>
              <a:rPr kumimoji="1" lang="ja-JP" altLang="en-US"/>
              <a:t>はこのようになっています。</a:t>
            </a:r>
            <a:endParaRPr kumimoji="1" lang="en-US" altLang="ja-JP" dirty="0"/>
          </a:p>
          <a:p>
            <a:endParaRPr kumimoji="1" lang="en-US" altLang="ja-JP" dirty="0"/>
          </a:p>
          <a:p>
            <a:r>
              <a:rPr kumimoji="1" lang="ja-JP" altLang="en-US"/>
              <a:t>特徴としては、</a:t>
            </a:r>
            <a:endParaRPr kumimoji="1" lang="en-US" altLang="ja-JP" dirty="0"/>
          </a:p>
          <a:p>
            <a:r>
              <a:rPr kumimoji="1" lang="ja-JP" altLang="en-US"/>
              <a:t>この図のように、腕の後ろから補助レーザーを打ち込むこと、</a:t>
            </a:r>
            <a:endParaRPr kumimoji="1" lang="en-US" altLang="ja-JP" dirty="0"/>
          </a:p>
          <a:p>
            <a:r>
              <a:rPr kumimoji="1" lang="ja-JP" altLang="en-US"/>
              <a:t>もう１つの特徴は、腕の自由度の信号を光の干渉で取得する、というものです。</a:t>
            </a:r>
            <a:endParaRPr kumimoji="1" lang="en-US" altLang="ja-JP" dirty="0"/>
          </a:p>
          <a:p>
            <a:endParaRPr kumimoji="1" lang="en-US" altLang="ja-JP" dirty="0"/>
          </a:p>
          <a:p>
            <a:r>
              <a:rPr kumimoji="1" lang="ja-JP" altLang="en-US"/>
              <a:t>この方法の利点は、</a:t>
            </a:r>
            <a:r>
              <a:rPr kumimoji="1" lang="en-US" altLang="ja-JP" dirty="0"/>
              <a:t>2</a:t>
            </a:r>
            <a:r>
              <a:rPr kumimoji="1" lang="ja-JP" altLang="en-US"/>
              <a:t>つの特徴と結びついていて、</a:t>
            </a:r>
            <a:endParaRPr kumimoji="1" lang="en-US" altLang="ja-JP" dirty="0"/>
          </a:p>
          <a:p>
            <a:r>
              <a:rPr kumimoji="1" lang="ja-JP" altLang="en-US"/>
              <a:t>中央部分の補助レーザーは腕の透過光になっている点が利点です。</a:t>
            </a:r>
            <a:endParaRPr kumimoji="1" lang="en-US" altLang="ja-JP" dirty="0"/>
          </a:p>
          <a:p>
            <a:r>
              <a:rPr kumimoji="1" lang="ja-JP" altLang="en-US"/>
              <a:t>腕共振器によって綺麗にされた光で干渉を取得できます。</a:t>
            </a:r>
            <a:endParaRPr kumimoji="1" lang="en-US" altLang="ja-JP" dirty="0"/>
          </a:p>
          <a:p>
            <a:endParaRPr kumimoji="1" lang="en-US" altLang="ja-JP" dirty="0"/>
          </a:p>
          <a:p>
            <a:r>
              <a:rPr kumimoji="1" lang="ja-JP" altLang="en-US"/>
              <a:t>一方、先行研究の手法には課題もあります。</a:t>
            </a:r>
            <a:br>
              <a:rPr kumimoji="1" lang="en-US" altLang="ja-JP" dirty="0"/>
            </a:br>
            <a:r>
              <a:rPr kumimoji="1" lang="ja-JP" altLang="en-US"/>
              <a:t>それは、この構成の特徴により、光ファイバーを腕に沿って設置する必要があるという課題です。</a:t>
            </a:r>
            <a:endParaRPr kumimoji="1" lang="en-US" altLang="ja-JP" dirty="0"/>
          </a:p>
          <a:p>
            <a:r>
              <a:rPr kumimoji="1" lang="ja-JP" altLang="en-US"/>
              <a:t>これは、より腕の長い次世代検出器に適用しようとしたときに、光学損失や位相雑音が増加してしまうという問題です。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21</a:t>
            </a:fld>
            <a:endParaRPr kumimoji="1" lang="ja-JP" altLang="en-US"/>
          </a:p>
        </p:txBody>
      </p:sp>
    </p:spTree>
    <p:extLst>
      <p:ext uri="{BB962C8B-B14F-4D97-AF65-F5344CB8AC3E}">
        <p14:creationId xmlns:p14="http://schemas.microsoft.com/office/powerpoint/2010/main" val="255589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そこで本研究では、新しい</a:t>
            </a:r>
            <a:r>
              <a:rPr kumimoji="1" lang="en-US" altLang="ja-JP" dirty="0"/>
              <a:t>ALS</a:t>
            </a:r>
            <a:r>
              <a:rPr kumimoji="1" lang="ja-JP" altLang="en-US"/>
              <a:t>の手法を考案しました。</a:t>
            </a:r>
            <a:endParaRPr kumimoji="1" lang="en-US" altLang="ja-JP" dirty="0"/>
          </a:p>
          <a:p>
            <a:r>
              <a:rPr kumimoji="1" lang="ja-JP" altLang="en-US"/>
              <a:t>本研究の手法と先行研究の手法の違いはこの表のようにまとめられます。</a:t>
            </a:r>
            <a:endParaRPr kumimoji="1" lang="en-US" altLang="ja-JP" dirty="0"/>
          </a:p>
          <a:p>
            <a:r>
              <a:rPr kumimoji="1" lang="ja-JP" altLang="en-US"/>
              <a:t>最大の違いはこちらです。</a:t>
            </a:r>
            <a:endParaRPr kumimoji="1" lang="en-US" altLang="ja-JP" dirty="0"/>
          </a:p>
          <a:p>
            <a:endParaRPr kumimoji="1" lang="en-US" altLang="ja-JP" dirty="0"/>
          </a:p>
          <a:p>
            <a:r>
              <a:rPr kumimoji="1" lang="ja-JP" altLang="en-US"/>
              <a:t>構成の違いにより、</a:t>
            </a:r>
            <a:endParaRPr kumimoji="1" lang="en-US" altLang="ja-JP" dirty="0"/>
          </a:p>
          <a:p>
            <a:r>
              <a:rPr kumimoji="1" lang="ja-JP" altLang="en-US"/>
              <a:t>センターエリアからグリーンを導入でき、短い光ファイバーで済みます。</a:t>
            </a:r>
            <a:endParaRPr kumimoji="1" lang="en-US" altLang="ja-JP" dirty="0"/>
          </a:p>
          <a:p>
            <a:r>
              <a:rPr kumimoji="1" lang="ja-JP" altLang="en-US"/>
              <a:t>そのため、腕がさらに長くなる第三世代にスケールアップが容易であるという利点があります。</a:t>
            </a:r>
            <a:br>
              <a:rPr kumimoji="1" lang="en-US" altLang="ja-JP" dirty="0"/>
            </a:br>
            <a:r>
              <a:rPr kumimoji="1" lang="ja-JP" altLang="en-US"/>
              <a:t>制御系の構成もよりシンプルになっています。</a:t>
            </a:r>
            <a:endParaRPr kumimoji="1" lang="en-US" altLang="ja-JP" dirty="0"/>
          </a:p>
          <a:p>
            <a:endParaRPr kumimoji="1" lang="en-US" altLang="ja-JP" dirty="0"/>
          </a:p>
          <a:p>
            <a:r>
              <a:rPr kumimoji="1" lang="ja-JP" altLang="en-US"/>
              <a:t>まとめると、、、</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22</a:t>
            </a:fld>
            <a:endParaRPr kumimoji="1" lang="ja-JP" altLang="en-US"/>
          </a:p>
        </p:txBody>
      </p:sp>
    </p:spTree>
    <p:extLst>
      <p:ext uri="{BB962C8B-B14F-4D97-AF65-F5344CB8AC3E}">
        <p14:creationId xmlns:p14="http://schemas.microsoft.com/office/powerpoint/2010/main" val="99041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まとめると、本研究の位置付けはこのようになります。</a:t>
            </a:r>
            <a:endParaRPr kumimoji="1" lang="en-US" altLang="ja-JP" dirty="0"/>
          </a:p>
          <a:p>
            <a:endParaRPr kumimoji="1" lang="en-US" altLang="ja-JP" dirty="0"/>
          </a:p>
          <a:p>
            <a:r>
              <a:rPr kumimoji="1" lang="ja-JP" altLang="en-US"/>
              <a:t>このような、干渉計ロックの研究の流れにおいて、</a:t>
            </a:r>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23</a:t>
            </a:fld>
            <a:endParaRPr kumimoji="1" lang="ja-JP" altLang="en-US"/>
          </a:p>
        </p:txBody>
      </p:sp>
    </p:spTree>
    <p:extLst>
      <p:ext uri="{BB962C8B-B14F-4D97-AF65-F5344CB8AC3E}">
        <p14:creationId xmlns:p14="http://schemas.microsoft.com/office/powerpoint/2010/main" val="1674740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まとめると、本研究の位置付けはこのようになります。</a:t>
            </a:r>
            <a:endParaRPr kumimoji="1" lang="en-US" altLang="ja-JP" dirty="0"/>
          </a:p>
          <a:p>
            <a:endParaRPr kumimoji="1" lang="en-US" altLang="ja-JP" dirty="0"/>
          </a:p>
          <a:p>
            <a:r>
              <a:rPr kumimoji="1" lang="ja-JP" altLang="en-US"/>
              <a:t>このような、干渉計ロックの研究の流れにおいて、</a:t>
            </a:r>
            <a:endParaRPr kumimoji="1" lang="en-US" altLang="ja-JP" dirty="0"/>
          </a:p>
          <a:p>
            <a:endParaRPr kumimoji="1" lang="en-US" altLang="ja-JP" dirty="0"/>
          </a:p>
          <a:p>
            <a:r>
              <a:rPr kumimoji="1" lang="ja-JP" altLang="en-US"/>
              <a:t>まず</a:t>
            </a:r>
            <a:r>
              <a:rPr kumimoji="1" lang="en-US" altLang="ja-JP" dirty="0"/>
              <a:t>1</a:t>
            </a:r>
            <a:r>
              <a:rPr kumimoji="1" lang="ja-JP" altLang="en-US"/>
              <a:t>つめの位置付けがこちら第二世代にかんしてです。</a:t>
            </a:r>
            <a:endParaRPr kumimoji="1" lang="en-US" altLang="ja-JP" dirty="0"/>
          </a:p>
          <a:p>
            <a:r>
              <a:rPr kumimoji="1" lang="ja-JP" altLang="en-US"/>
              <a:t>新しい、シンプル、そして次世代へ適用可能な</a:t>
            </a:r>
            <a:r>
              <a:rPr kumimoji="1" lang="en-US" altLang="ja-JP" dirty="0"/>
              <a:t>ALS</a:t>
            </a:r>
            <a:r>
              <a:rPr kumimoji="1" lang="ja-JP" altLang="en-US"/>
              <a:t>システムの開発をして、</a:t>
            </a:r>
            <a:endParaRPr kumimoji="1" lang="en-US" altLang="ja-JP" dirty="0"/>
          </a:p>
          <a:p>
            <a:r>
              <a:rPr kumimoji="1" lang="en-US" altLang="ja-JP" dirty="0"/>
              <a:t>KAGRA</a:t>
            </a:r>
            <a:r>
              <a:rPr kumimoji="1" lang="ja-JP" altLang="en-US"/>
              <a:t>へのインストールし、</a:t>
            </a:r>
            <a:r>
              <a:rPr kumimoji="1" lang="en-US" altLang="ja-JP" dirty="0"/>
              <a:t>KAGRA</a:t>
            </a:r>
            <a:r>
              <a:rPr kumimoji="1" lang="ja-JP" altLang="en-US"/>
              <a:t>でシステムの実証と評価をしました。</a:t>
            </a:r>
            <a:endParaRPr kumimoji="1" lang="en-US" altLang="ja-JP" dirty="0"/>
          </a:p>
          <a:p>
            <a:r>
              <a:rPr kumimoji="1" lang="ja-JP" altLang="en-US">
                <a:solidFill>
                  <a:srgbClr val="FF0000"/>
                </a:solidFill>
              </a:rPr>
              <a:t>これは次の章で話します。</a:t>
            </a:r>
            <a:endParaRPr kumimoji="1" lang="en-US" altLang="ja-JP" dirty="0">
              <a:solidFill>
                <a:srgbClr val="FF0000"/>
              </a:solidFill>
            </a:endParaRPr>
          </a:p>
          <a:p>
            <a:endParaRPr kumimoji="1" lang="en-US" altLang="ja-JP" dirty="0">
              <a:solidFill>
                <a:srgbClr val="FF0000"/>
              </a:solidFill>
            </a:endParaRPr>
          </a:p>
          <a:p>
            <a:r>
              <a:rPr kumimoji="1" lang="ja-JP" altLang="en-US">
                <a:solidFill>
                  <a:srgbClr val="FF0000"/>
                </a:solidFill>
              </a:rPr>
              <a:t>もう</a:t>
            </a:r>
            <a:r>
              <a:rPr kumimoji="1" lang="en-US" altLang="ja-JP" dirty="0">
                <a:solidFill>
                  <a:srgbClr val="FF0000"/>
                </a:solidFill>
              </a:rPr>
              <a:t>1</a:t>
            </a:r>
            <a:r>
              <a:rPr kumimoji="1" lang="ja-JP" altLang="en-US">
                <a:solidFill>
                  <a:srgbClr val="FF0000"/>
                </a:solidFill>
              </a:rPr>
              <a:t>つの位置付けはこちらで、第三世代検出器のロック手法の研究です。</a:t>
            </a:r>
            <a:br>
              <a:rPr kumimoji="1" lang="en-US" altLang="ja-JP" dirty="0">
                <a:solidFill>
                  <a:srgbClr val="FF0000"/>
                </a:solidFill>
              </a:rPr>
            </a:br>
            <a:r>
              <a:rPr lang="ja-JP" altLang="en-US"/>
              <a:t>新しいの</a:t>
            </a:r>
            <a:r>
              <a:rPr lang="en-US" altLang="ja-JP" dirty="0"/>
              <a:t>ALS</a:t>
            </a:r>
            <a:r>
              <a:rPr lang="ja-JP" altLang="en-US"/>
              <a:t>システムを</a:t>
            </a:r>
            <a:r>
              <a:rPr lang="en-US" altLang="ja-JP" dirty="0"/>
              <a:t>3G</a:t>
            </a:r>
            <a:r>
              <a:rPr lang="ja-JP" altLang="en-US"/>
              <a:t>検出器に適用した場合の雑音シミュレーションを、</a:t>
            </a:r>
            <a:r>
              <a:rPr lang="en-US" altLang="ja-JP" dirty="0">
                <a:sym typeface="Wingdings" pitchFamily="2" charset="2"/>
              </a:rPr>
              <a:t>KAGRA</a:t>
            </a:r>
            <a:r>
              <a:rPr lang="ja-JP" altLang="en-US">
                <a:sym typeface="Wingdings" pitchFamily="2" charset="2"/>
              </a:rPr>
              <a:t>での評価結果を用いて行いました。</a:t>
            </a:r>
            <a:endParaRPr lang="en-US" altLang="ja-JP" dirty="0">
              <a:sym typeface="Wingdings" pitchFamily="2" charset="2"/>
            </a:endParaRPr>
          </a:p>
          <a:p>
            <a:r>
              <a:rPr kumimoji="1" lang="ja-JP" altLang="en-US">
                <a:solidFill>
                  <a:srgbClr val="FF0000"/>
                </a:solidFill>
              </a:rPr>
              <a:t>また、必要になるであろう開発項目を明らかにしました。</a:t>
            </a:r>
            <a:endParaRPr kumimoji="1" lang="en-US" altLang="ja-JP" dirty="0">
              <a:solidFill>
                <a:srgbClr val="FF0000"/>
              </a:solidFill>
            </a:endParaRPr>
          </a:p>
          <a:p>
            <a:r>
              <a:rPr kumimoji="1" lang="ja-JP" altLang="en-US">
                <a:solidFill>
                  <a:srgbClr val="FF0000"/>
                </a:solidFill>
              </a:rPr>
              <a:t>これは次の次の章でお話しします。</a:t>
            </a:r>
            <a:endParaRPr kumimoji="1" lang="en-US" altLang="ja-JP" dirty="0">
              <a:solidFill>
                <a:srgbClr val="FF0000"/>
              </a:solidFill>
            </a:endParaRPr>
          </a:p>
          <a:p>
            <a:br>
              <a:rPr kumimoji="1" lang="en-US" altLang="ja-JP" dirty="0"/>
            </a:br>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24</a:t>
            </a:fld>
            <a:endParaRPr kumimoji="1" lang="ja-JP" altLang="en-US"/>
          </a:p>
        </p:txBody>
      </p:sp>
    </p:spTree>
    <p:extLst>
      <p:ext uri="{BB962C8B-B14F-4D97-AF65-F5344CB8AC3E}">
        <p14:creationId xmlns:p14="http://schemas.microsoft.com/office/powerpoint/2010/main" val="242734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本研究の本論の</a:t>
            </a:r>
            <a:r>
              <a:rPr kumimoji="1" lang="en-US" altLang="ja-JP" dirty="0"/>
              <a:t>1</a:t>
            </a:r>
            <a:r>
              <a:rPr kumimoji="1" lang="ja-JP" altLang="en-US"/>
              <a:t>つめ、</a:t>
            </a:r>
            <a:br>
              <a:rPr kumimoji="1" lang="en-US" altLang="ja-JP" dirty="0"/>
            </a:br>
            <a:r>
              <a:rPr kumimoji="1" lang="en-US" altLang="ja-JP" dirty="0"/>
              <a:t>ALS</a:t>
            </a:r>
            <a:r>
              <a:rPr kumimoji="1" lang="ja-JP" altLang="en-US"/>
              <a:t>の手法の</a:t>
            </a:r>
            <a:r>
              <a:rPr kumimoji="1" lang="en-US" altLang="ja-JP" dirty="0"/>
              <a:t>KAGRA</a:t>
            </a:r>
            <a:r>
              <a:rPr kumimoji="1" lang="ja-JP" altLang="en-US"/>
              <a:t>での実証、および特性評価について話します。</a:t>
            </a:r>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25</a:t>
            </a:fld>
            <a:endParaRPr kumimoji="1" lang="ja-JP" altLang="en-US"/>
          </a:p>
        </p:txBody>
      </p:sp>
    </p:spTree>
    <p:extLst>
      <p:ext uri="{BB962C8B-B14F-4D97-AF65-F5344CB8AC3E}">
        <p14:creationId xmlns:p14="http://schemas.microsoft.com/office/powerpoint/2010/main" val="2932477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その背景のなかで、本研究において</a:t>
            </a:r>
            <a:r>
              <a:rPr kumimoji="1" lang="en-US" altLang="ja-JP" dirty="0"/>
              <a:t>KAGRA</a:t>
            </a:r>
            <a:r>
              <a:rPr kumimoji="1" lang="ja-JP" altLang="en-US"/>
              <a:t>で行ったことの概観を示します。</a:t>
            </a:r>
            <a:endParaRPr kumimoji="1" lang="en-US" altLang="ja-JP" dirty="0"/>
          </a:p>
          <a:p>
            <a:endParaRPr kumimoji="1" lang="en-US" altLang="ja-JP" dirty="0"/>
          </a:p>
          <a:p>
            <a:r>
              <a:rPr kumimoji="1" lang="ja-JP" altLang="en-US"/>
              <a:t>まず、新しい</a:t>
            </a:r>
            <a:r>
              <a:rPr kumimoji="1" lang="en-US" altLang="ja-JP" dirty="0"/>
              <a:t>ALS</a:t>
            </a:r>
            <a:r>
              <a:rPr kumimoji="1" lang="ja-JP" altLang="en-US"/>
              <a:t>システムのデザインを、</a:t>
            </a:r>
            <a:r>
              <a:rPr kumimoji="1" lang="en-US" altLang="ja-JP" dirty="0" err="1"/>
              <a:t>kagra</a:t>
            </a:r>
            <a:r>
              <a:rPr kumimoji="1" lang="ja-JP" altLang="en-US"/>
              <a:t>のロックの要求値を満たすように行いました。</a:t>
            </a:r>
            <a:endParaRPr kumimoji="1" lang="en-US" altLang="ja-JP" dirty="0"/>
          </a:p>
          <a:p>
            <a:r>
              <a:rPr kumimoji="1" lang="ja-JP" altLang="en-US"/>
              <a:t>そしてそのシステムを</a:t>
            </a:r>
            <a:r>
              <a:rPr kumimoji="1" lang="en-US" altLang="ja-JP" dirty="0" err="1"/>
              <a:t>kagra</a:t>
            </a:r>
            <a:r>
              <a:rPr kumimoji="1" lang="ja-JP" altLang="en-US"/>
              <a:t>にインストールしました。</a:t>
            </a:r>
            <a:endParaRPr kumimoji="1" lang="en-US" altLang="ja-JP" dirty="0"/>
          </a:p>
          <a:p>
            <a:endParaRPr kumimoji="1" lang="en-US" altLang="ja-JP" dirty="0"/>
          </a:p>
          <a:p>
            <a:r>
              <a:rPr kumimoji="1" lang="ja-JP" altLang="en-US"/>
              <a:t>つぎに、そのインストールしたシステムを実際に使い、</a:t>
            </a:r>
            <a:r>
              <a:rPr kumimoji="1" lang="en-US" altLang="ja-JP" dirty="0"/>
              <a:t>KAGRA</a:t>
            </a:r>
            <a:r>
              <a:rPr kumimoji="1" lang="ja-JP" altLang="en-US"/>
              <a:t>の干渉計のロック達成、実証しました。</a:t>
            </a:r>
            <a:endParaRPr kumimoji="1" lang="en-US" altLang="ja-JP" dirty="0"/>
          </a:p>
          <a:p>
            <a:endParaRPr kumimoji="1" lang="en-US" altLang="ja-JP" dirty="0"/>
          </a:p>
          <a:p>
            <a:r>
              <a:rPr kumimoji="1" lang="ja-JP" altLang="en-US"/>
              <a:t>さらに、</a:t>
            </a:r>
            <a:r>
              <a:rPr kumimoji="1" lang="en-US" altLang="ja-JP" dirty="0"/>
              <a:t>ALS</a:t>
            </a:r>
            <a:r>
              <a:rPr kumimoji="1" lang="ja-JP" altLang="en-US"/>
              <a:t>システムを</a:t>
            </a:r>
            <a:r>
              <a:rPr kumimoji="1" lang="en-US" altLang="ja-JP" dirty="0" err="1"/>
              <a:t>kagra</a:t>
            </a:r>
            <a:r>
              <a:rPr kumimoji="1" lang="ja-JP" altLang="en-US"/>
              <a:t>において性能評価しました。</a:t>
            </a:r>
            <a:endParaRPr kumimoji="1" lang="en-US" altLang="ja-JP" dirty="0"/>
          </a:p>
          <a:p>
            <a:r>
              <a:rPr kumimoji="1" lang="ja-JP" altLang="en-US"/>
              <a:t>主な雑音源の特定、改善方法の考察をしました。</a:t>
            </a:r>
            <a:endParaRPr kumimoji="1" lang="en-US" altLang="ja-JP" dirty="0"/>
          </a:p>
          <a:p>
            <a:endParaRPr kumimoji="1" lang="en-US" altLang="ja-JP" dirty="0"/>
          </a:p>
          <a:p>
            <a:r>
              <a:rPr kumimoji="1" lang="ja-JP" altLang="en-US"/>
              <a:t>はじめに、、</a:t>
            </a:r>
            <a:br>
              <a:rPr kumimoji="1" lang="en-US" altLang="ja-JP"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26</a:t>
            </a:fld>
            <a:endParaRPr kumimoji="1" lang="ja-JP" altLang="en-US"/>
          </a:p>
        </p:txBody>
      </p:sp>
    </p:spTree>
    <p:extLst>
      <p:ext uri="{BB962C8B-B14F-4D97-AF65-F5344CB8AC3E}">
        <p14:creationId xmlns:p14="http://schemas.microsoft.com/office/powerpoint/2010/main" val="1696351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その背景のなかで、本研究において</a:t>
            </a:r>
            <a:r>
              <a:rPr kumimoji="1" lang="en-US" altLang="ja-JP" dirty="0"/>
              <a:t>KAGRA</a:t>
            </a:r>
            <a:r>
              <a:rPr kumimoji="1" lang="ja-JP" altLang="en-US"/>
              <a:t>で行ったことの概観を示します。</a:t>
            </a:r>
            <a:endParaRPr kumimoji="1" lang="en-US" altLang="ja-JP" dirty="0"/>
          </a:p>
          <a:p>
            <a:endParaRPr kumimoji="1" lang="en-US" altLang="ja-JP" dirty="0"/>
          </a:p>
          <a:p>
            <a:r>
              <a:rPr kumimoji="1" lang="ja-JP" altLang="en-US"/>
              <a:t>まず、新しい</a:t>
            </a:r>
            <a:r>
              <a:rPr kumimoji="1" lang="en-US" altLang="ja-JP" dirty="0"/>
              <a:t>ALS</a:t>
            </a:r>
            <a:r>
              <a:rPr kumimoji="1" lang="ja-JP" altLang="en-US"/>
              <a:t>システムのデザインを、</a:t>
            </a:r>
            <a:r>
              <a:rPr kumimoji="1" lang="en-US" altLang="ja-JP" dirty="0" err="1"/>
              <a:t>kagra</a:t>
            </a:r>
            <a:r>
              <a:rPr kumimoji="1" lang="ja-JP" altLang="en-US"/>
              <a:t>のロックの要求値を満たすように行いました。</a:t>
            </a:r>
            <a:endParaRPr kumimoji="1" lang="en-US" altLang="ja-JP" dirty="0"/>
          </a:p>
          <a:p>
            <a:r>
              <a:rPr kumimoji="1" lang="ja-JP" altLang="en-US"/>
              <a:t>そしてそのシステムを</a:t>
            </a:r>
            <a:r>
              <a:rPr kumimoji="1" lang="en-US" altLang="ja-JP" dirty="0" err="1"/>
              <a:t>kagra</a:t>
            </a:r>
            <a:r>
              <a:rPr kumimoji="1" lang="ja-JP" altLang="en-US"/>
              <a:t>にインストールしました。</a:t>
            </a:r>
            <a:endParaRPr kumimoji="1" lang="en-US" altLang="ja-JP" dirty="0"/>
          </a:p>
          <a:p>
            <a:endParaRPr kumimoji="1" lang="en-US" altLang="ja-JP" dirty="0"/>
          </a:p>
          <a:p>
            <a:r>
              <a:rPr kumimoji="1" lang="ja-JP" altLang="en-US"/>
              <a:t>つぎに、そのインストールしたシステムを実際に使い、</a:t>
            </a:r>
            <a:r>
              <a:rPr kumimoji="1" lang="en-US" altLang="ja-JP" dirty="0"/>
              <a:t>KAGRA</a:t>
            </a:r>
            <a:r>
              <a:rPr kumimoji="1" lang="ja-JP" altLang="en-US"/>
              <a:t>の干渉計のロック達成、実証しました。</a:t>
            </a:r>
            <a:endParaRPr kumimoji="1" lang="en-US" altLang="ja-JP" dirty="0"/>
          </a:p>
          <a:p>
            <a:endParaRPr kumimoji="1" lang="en-US" altLang="ja-JP" dirty="0"/>
          </a:p>
          <a:p>
            <a:r>
              <a:rPr kumimoji="1" lang="ja-JP" altLang="en-US"/>
              <a:t>さらに、</a:t>
            </a:r>
            <a:r>
              <a:rPr kumimoji="1" lang="en-US" altLang="ja-JP" dirty="0"/>
              <a:t>ALS</a:t>
            </a:r>
            <a:r>
              <a:rPr kumimoji="1" lang="ja-JP" altLang="en-US"/>
              <a:t>システムを</a:t>
            </a:r>
            <a:r>
              <a:rPr kumimoji="1" lang="en-US" altLang="ja-JP" dirty="0" err="1"/>
              <a:t>kagra</a:t>
            </a:r>
            <a:r>
              <a:rPr kumimoji="1" lang="ja-JP" altLang="en-US"/>
              <a:t>において性能評価しました。</a:t>
            </a:r>
            <a:endParaRPr kumimoji="1" lang="en-US" altLang="ja-JP" dirty="0"/>
          </a:p>
          <a:p>
            <a:r>
              <a:rPr kumimoji="1" lang="ja-JP" altLang="en-US"/>
              <a:t>主な雑音源の特定、改善方法の考察をしました。</a:t>
            </a:r>
            <a:endParaRPr kumimoji="1" lang="en-US" altLang="ja-JP" dirty="0"/>
          </a:p>
          <a:p>
            <a:endParaRPr kumimoji="1" lang="en-US" altLang="ja-JP" dirty="0"/>
          </a:p>
          <a:p>
            <a:r>
              <a:rPr kumimoji="1" lang="ja-JP" altLang="en-US"/>
              <a:t>はじめに、、</a:t>
            </a:r>
            <a:br>
              <a:rPr kumimoji="1" lang="en-US" altLang="ja-JP"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27</a:t>
            </a:fld>
            <a:endParaRPr kumimoji="1" lang="ja-JP" altLang="en-US"/>
          </a:p>
        </p:txBody>
      </p:sp>
    </p:spTree>
    <p:extLst>
      <p:ext uri="{BB962C8B-B14F-4D97-AF65-F5344CB8AC3E}">
        <p14:creationId xmlns:p14="http://schemas.microsoft.com/office/powerpoint/2010/main" val="1984414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a:t>
            </a:r>
            <a:r>
              <a:rPr kumimoji="1" lang="ja-JP" altLang="en-US"/>
              <a:t>システムへの要求、ゴールについてです。</a:t>
            </a:r>
            <a:endParaRPr kumimoji="1" lang="en-US" altLang="ja-JP" dirty="0"/>
          </a:p>
          <a:p>
            <a:endParaRPr kumimoji="1" lang="en-US" altLang="ja-JP" dirty="0"/>
          </a:p>
          <a:p>
            <a:r>
              <a:rPr kumimoji="1" lang="ja-JP" altLang="en-US"/>
              <a:t>まず第一に明白なのは、</a:t>
            </a:r>
            <a:endParaRPr kumimoji="1" lang="en-US" altLang="ja-JP" dirty="0"/>
          </a:p>
          <a:p>
            <a:r>
              <a:rPr kumimoji="1" lang="ja-JP" altLang="en-US"/>
              <a:t>干渉計のロックができる、ということが最も重要なゴールです。</a:t>
            </a:r>
            <a:endParaRPr kumimoji="1" lang="en-US" altLang="ja-JP" dirty="0"/>
          </a:p>
          <a:p>
            <a:endParaRPr kumimoji="1" lang="en-US" altLang="ja-JP" dirty="0"/>
          </a:p>
          <a:p>
            <a:r>
              <a:rPr kumimoji="1" lang="ja-JP" altLang="en-US"/>
              <a:t>ですが、</a:t>
            </a:r>
            <a:r>
              <a:rPr kumimoji="1" lang="en-US" altLang="ja-JP" dirty="0"/>
              <a:t>ALS</a:t>
            </a:r>
            <a:r>
              <a:rPr kumimoji="1" lang="ja-JP" altLang="en-US"/>
              <a:t>への要求値を具体的に与えるとするとこのようになります。</a:t>
            </a:r>
            <a:endParaRPr kumimoji="1" lang="en-US" altLang="ja-JP" dirty="0"/>
          </a:p>
          <a:p>
            <a:r>
              <a:rPr kumimoji="1" lang="ja-JP" altLang="en-US"/>
              <a:t>それは、各腕の自由度を腕の線幅より抑える、というものです。</a:t>
            </a:r>
            <a:endParaRPr kumimoji="1" lang="en-US" altLang="ja-JP" dirty="0"/>
          </a:p>
          <a:p>
            <a:r>
              <a:rPr kumimoji="1" lang="ja-JP" altLang="en-US"/>
              <a:t>メインレーザーの周波数と腕共振器の共振周波数の差の</a:t>
            </a:r>
            <a:r>
              <a:rPr kumimoji="1" lang="en-US" altLang="ja-JP" dirty="0"/>
              <a:t>RMS</a:t>
            </a:r>
            <a:r>
              <a:rPr kumimoji="1" lang="ja-JP" altLang="en-US"/>
              <a:t>を、腕共振器の線幅、</a:t>
            </a:r>
            <a:r>
              <a:rPr kumimoji="1" lang="en-US" altLang="ja-JP" dirty="0"/>
              <a:t>33Hz</a:t>
            </a:r>
            <a:r>
              <a:rPr kumimoji="1" lang="ja-JP" altLang="en-US"/>
              <a:t>よりも狭く抑えておくことができれば、</a:t>
            </a:r>
            <a:endParaRPr kumimoji="1" lang="en-US" altLang="ja-JP" dirty="0"/>
          </a:p>
          <a:p>
            <a:r>
              <a:rPr kumimoji="1" lang="ja-JP" altLang="en-US"/>
              <a:t>メインレーザーの信号に受け渡すことができるということです。</a:t>
            </a:r>
            <a:r>
              <a:rPr kumimoji="1" lang="en-US" altLang="ja-JP" dirty="0"/>
              <a:t>33Hz</a:t>
            </a:r>
            <a:r>
              <a:rPr kumimoji="1" lang="ja-JP" altLang="en-US"/>
              <a:t>は長さでいうと</a:t>
            </a:r>
            <a:r>
              <a:rPr kumimoji="1" lang="en-US" altLang="ja-JP" dirty="0"/>
              <a:t>0.35nm</a:t>
            </a:r>
            <a:r>
              <a:rPr kumimoji="1" lang="ja-JP" altLang="en-US"/>
              <a:t>に対応します。</a:t>
            </a:r>
            <a:endParaRPr kumimoji="1" lang="en-US" altLang="ja-JP" dirty="0"/>
          </a:p>
          <a:p>
            <a:endParaRPr kumimoji="1" lang="en-US" altLang="ja-JP" dirty="0"/>
          </a:p>
          <a:p>
            <a:r>
              <a:rPr kumimoji="1" lang="ja-JP" altLang="en-US"/>
              <a:t>本研究ではこの</a:t>
            </a:r>
            <a:r>
              <a:rPr kumimoji="1" lang="en-US" altLang="ja-JP" dirty="0"/>
              <a:t>33Hz</a:t>
            </a:r>
            <a:r>
              <a:rPr kumimoji="1" lang="ja-JP" altLang="en-US"/>
              <a:t>よりさらに進んで、理由は後で説明しますが</a:t>
            </a:r>
            <a:r>
              <a:rPr kumimoji="1" lang="en-US" altLang="ja-JP" dirty="0"/>
              <a:t>Extra success</a:t>
            </a:r>
            <a:r>
              <a:rPr kumimoji="1" lang="ja-JP" altLang="en-US"/>
              <a:t>として</a:t>
            </a:r>
            <a:r>
              <a:rPr kumimoji="1" lang="en-US" altLang="ja-JP" dirty="0"/>
              <a:t>1.6Hz</a:t>
            </a:r>
            <a:r>
              <a:rPr kumimoji="1" lang="ja-JP" altLang="en-US"/>
              <a:t>を設定し、それよりも抑える、ということをターゲットとしました。</a:t>
            </a:r>
            <a:endParaRPr kumimoji="1" lang="en-US" altLang="ja-JP" dirty="0"/>
          </a:p>
          <a:p>
            <a:endParaRPr kumimoji="1" lang="en-US" altLang="ja-JP" dirty="0"/>
          </a:p>
          <a:p>
            <a:r>
              <a:rPr kumimoji="1" lang="ja-JP" altLang="en-US"/>
              <a:t>本研究では</a:t>
            </a:r>
            <a:r>
              <a:rPr kumimoji="1" lang="en-US" altLang="ja-JP" dirty="0"/>
              <a:t>extra success</a:t>
            </a:r>
            <a:r>
              <a:rPr kumimoji="1" lang="ja-JP" altLang="en-US"/>
              <a:t>も達成可能なシステムをデザインし、</a:t>
            </a:r>
            <a:r>
              <a:rPr kumimoji="1" lang="en-US" altLang="ja-JP" dirty="0"/>
              <a:t>KAGRA</a:t>
            </a:r>
            <a:r>
              <a:rPr kumimoji="1" lang="ja-JP" altLang="en-US"/>
              <a:t>にインストールしました。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28</a:t>
            </a:fld>
            <a:endParaRPr kumimoji="1" lang="ja-JP" altLang="en-US"/>
          </a:p>
        </p:txBody>
      </p:sp>
    </p:spTree>
    <p:extLst>
      <p:ext uri="{BB962C8B-B14F-4D97-AF65-F5344CB8AC3E}">
        <p14:creationId xmlns:p14="http://schemas.microsoft.com/office/powerpoint/2010/main" val="203662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このような順序で発表します。</a:t>
            </a:r>
            <a:endParaRPr kumimoji="1" lang="en-US" altLang="ja-JP" dirty="0"/>
          </a:p>
          <a:p>
            <a:r>
              <a:rPr kumimoji="1" lang="ja-JP" altLang="en-US"/>
              <a:t>まず地上での重力波観測のイントロを話したあと、</a:t>
            </a:r>
            <a:endParaRPr kumimoji="1" lang="en-US" altLang="ja-JP" dirty="0"/>
          </a:p>
          <a:p>
            <a:r>
              <a:rPr kumimoji="1" lang="ja-JP" altLang="en-US"/>
              <a:t>重力波観測になぜ干渉計のロックの研究が重要かをお話しします。</a:t>
            </a:r>
            <a:endParaRPr kumimoji="1" lang="en-US" altLang="ja-JP" dirty="0"/>
          </a:p>
          <a:p>
            <a:r>
              <a:rPr kumimoji="1" lang="ja-JP" altLang="en-US"/>
              <a:t>そのあと、</a:t>
            </a:r>
            <a:r>
              <a:rPr kumimoji="1" lang="en-US" altLang="ja-JP" dirty="0"/>
              <a:t>3,4,</a:t>
            </a:r>
            <a:r>
              <a:rPr kumimoji="1" lang="ja-JP" altLang="en-US"/>
              <a:t>で本研究の本論をお話しし、最後にまとめと結論を話します。</a:t>
            </a:r>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a:t>
            </a:fld>
            <a:endParaRPr kumimoji="1" lang="ja-JP" altLang="en-US"/>
          </a:p>
        </p:txBody>
      </p:sp>
    </p:spTree>
    <p:extLst>
      <p:ext uri="{BB962C8B-B14F-4D97-AF65-F5344CB8AC3E}">
        <p14:creationId xmlns:p14="http://schemas.microsoft.com/office/powerpoint/2010/main" val="399973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29</a:t>
            </a:fld>
            <a:endParaRPr kumimoji="1" lang="ja-JP" altLang="en-US"/>
          </a:p>
        </p:txBody>
      </p:sp>
    </p:spTree>
    <p:extLst>
      <p:ext uri="{BB962C8B-B14F-4D97-AF65-F5344CB8AC3E}">
        <p14:creationId xmlns:p14="http://schemas.microsoft.com/office/powerpoint/2010/main" val="3771891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way to take, 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30</a:t>
            </a:fld>
            <a:endParaRPr kumimoji="1" lang="ja-JP" altLang="en-US"/>
          </a:p>
        </p:txBody>
      </p:sp>
    </p:spTree>
    <p:extLst>
      <p:ext uri="{BB962C8B-B14F-4D97-AF65-F5344CB8AC3E}">
        <p14:creationId xmlns:p14="http://schemas.microsoft.com/office/powerpoint/2010/main" val="4079002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way to take, 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31</a:t>
            </a:fld>
            <a:endParaRPr kumimoji="1" lang="ja-JP" altLang="en-US"/>
          </a:p>
        </p:txBody>
      </p:sp>
    </p:spTree>
    <p:extLst>
      <p:ext uri="{BB962C8B-B14F-4D97-AF65-F5344CB8AC3E}">
        <p14:creationId xmlns:p14="http://schemas.microsoft.com/office/powerpoint/2010/main" val="1216963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つぎに、そのインストールしたシステムの</a:t>
            </a:r>
            <a:r>
              <a:rPr kumimoji="1" lang="en-US" altLang="ja-JP" dirty="0"/>
              <a:t>KAGRA</a:t>
            </a:r>
            <a:r>
              <a:rPr kumimoji="1" lang="ja-JP" altLang="en-US"/>
              <a:t>での実証しましたので、それについて話します。</a:t>
            </a:r>
            <a:endParaRPr kumimoji="1" lang="en-US" altLang="ja-JP" dirty="0"/>
          </a:p>
          <a:p>
            <a:br>
              <a:rPr kumimoji="1" lang="en-US" altLang="ja-JP"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32</a:t>
            </a:fld>
            <a:endParaRPr kumimoji="1" lang="ja-JP" altLang="en-US"/>
          </a:p>
        </p:txBody>
      </p:sp>
    </p:spTree>
    <p:extLst>
      <p:ext uri="{BB962C8B-B14F-4D97-AF65-F5344CB8AC3E}">
        <p14:creationId xmlns:p14="http://schemas.microsoft.com/office/powerpoint/2010/main" val="3694522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まず背景として、</a:t>
            </a:r>
            <a:r>
              <a:rPr kumimoji="1" lang="en-US" altLang="ja-JP" dirty="0"/>
              <a:t>KAGRA</a:t>
            </a:r>
            <a:r>
              <a:rPr kumimoji="1" lang="ja-JP" altLang="en-US"/>
              <a:t>のこれまで、これからのタイムラインを説明します。</a:t>
            </a:r>
            <a:br>
              <a:rPr kumimoji="1" lang="en-US" altLang="ja-JP" dirty="0"/>
            </a:br>
            <a:r>
              <a:rPr kumimoji="1" lang="en-US" altLang="ja-JP" dirty="0"/>
              <a:t>2018</a:t>
            </a:r>
            <a:r>
              <a:rPr kumimoji="1" lang="ja-JP" altLang="en-US"/>
              <a:t>年の終わりころまでに各要素のインストールが終わり、それから干渉計全体の統合に入りました。</a:t>
            </a:r>
            <a:br>
              <a:rPr kumimoji="1" lang="en-US" altLang="ja-JP" dirty="0"/>
            </a:br>
            <a:r>
              <a:rPr kumimoji="1" lang="ja-JP" altLang="en-US"/>
              <a:t>その後、</a:t>
            </a:r>
            <a:r>
              <a:rPr kumimoji="1" lang="en-US" altLang="ja-JP" dirty="0"/>
              <a:t>2019</a:t>
            </a:r>
            <a:r>
              <a:rPr kumimoji="1" lang="ja-JP" altLang="en-US"/>
              <a:t>年</a:t>
            </a:r>
            <a:r>
              <a:rPr kumimoji="1" lang="en-US" altLang="ja-JP" dirty="0"/>
              <a:t>8</a:t>
            </a:r>
            <a:r>
              <a:rPr kumimoji="1" lang="ja-JP" altLang="en-US"/>
              <a:t>月に、</a:t>
            </a:r>
            <a:r>
              <a:rPr kumimoji="1" lang="en-US" altLang="ja-JP" dirty="0"/>
              <a:t>ITM</a:t>
            </a:r>
            <a:r>
              <a:rPr kumimoji="1" lang="ja-JP" altLang="en-US"/>
              <a:t>の不具合などからパワーリサイクリングとシグナルリサイクリングをのぞいた干渉計、</a:t>
            </a:r>
            <a:r>
              <a:rPr kumimoji="1" lang="en-US" altLang="ja-JP" dirty="0"/>
              <a:t>Fabry-Perot Michelson</a:t>
            </a:r>
            <a:r>
              <a:rPr kumimoji="1" lang="ja-JP" altLang="en-US"/>
              <a:t>干渉計のロックを達成しました。</a:t>
            </a:r>
            <a:endParaRPr kumimoji="1" lang="en-US" altLang="ja-JP" dirty="0"/>
          </a:p>
          <a:p>
            <a:r>
              <a:rPr kumimoji="1" lang="ja-JP" altLang="en-US"/>
              <a:t>現在は、その</a:t>
            </a:r>
            <a:r>
              <a:rPr kumimoji="1" lang="en-US" altLang="ja-JP" dirty="0"/>
              <a:t>FPMI</a:t>
            </a:r>
            <a:r>
              <a:rPr kumimoji="1" lang="ja-JP" altLang="en-US"/>
              <a:t>のロックの後、順次雑音を低減し、観測参加を目指している段です。</a:t>
            </a:r>
            <a:endParaRPr kumimoji="1" lang="en-US" altLang="ja-JP" dirty="0"/>
          </a:p>
          <a:p>
            <a:endParaRPr kumimoji="1" lang="en-US" altLang="ja-JP" dirty="0"/>
          </a:p>
          <a:p>
            <a:r>
              <a:rPr kumimoji="1" lang="ja-JP" altLang="en-US"/>
              <a:t>観測の後、不具合のある</a:t>
            </a:r>
            <a:r>
              <a:rPr kumimoji="1" lang="en-US" altLang="ja-JP" dirty="0"/>
              <a:t>ITM</a:t>
            </a:r>
            <a:r>
              <a:rPr kumimoji="1" lang="ja-JP" altLang="en-US"/>
              <a:t>を交換した後に、パワーリサイクリングやシグナルリサイクリングを含めた干渉計、</a:t>
            </a:r>
            <a:endParaRPr kumimoji="1" lang="en-US" altLang="ja-JP" dirty="0"/>
          </a:p>
          <a:p>
            <a:r>
              <a:rPr kumimoji="1" lang="en-US" altLang="ja-JP" dirty="0"/>
              <a:t>DRFPMI</a:t>
            </a:r>
            <a:r>
              <a:rPr kumimoji="1" lang="ja-JP" altLang="en-US"/>
              <a:t>のロックを行い、観測を行う予定です。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33</a:t>
            </a:fld>
            <a:endParaRPr kumimoji="1" lang="ja-JP" altLang="en-US"/>
          </a:p>
        </p:txBody>
      </p:sp>
    </p:spTree>
    <p:extLst>
      <p:ext uri="{BB962C8B-B14F-4D97-AF65-F5344CB8AC3E}">
        <p14:creationId xmlns:p14="http://schemas.microsoft.com/office/powerpoint/2010/main" val="830312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このような背景において、本研究の</a:t>
            </a:r>
            <a:r>
              <a:rPr kumimoji="1" lang="en-US" altLang="ja-JP" dirty="0"/>
              <a:t>ALS</a:t>
            </a:r>
            <a:r>
              <a:rPr kumimoji="1" lang="ja-JP" altLang="en-US"/>
              <a:t>手法の実証を行いました。</a:t>
            </a:r>
            <a:endParaRPr kumimoji="1" lang="en-US" altLang="ja-JP" dirty="0"/>
          </a:p>
          <a:p>
            <a:endParaRPr kumimoji="1" lang="en-US" altLang="ja-JP" dirty="0"/>
          </a:p>
          <a:p>
            <a:r>
              <a:rPr kumimoji="1" lang="ja-JP" altLang="en-US"/>
              <a:t>実証の狙いは、</a:t>
            </a:r>
            <a:endParaRPr kumimoji="1" lang="en-US" altLang="ja-JP" dirty="0"/>
          </a:p>
          <a:p>
            <a:r>
              <a:rPr kumimoji="1" lang="ja-JP" altLang="en-US"/>
              <a:t>まず第一に</a:t>
            </a:r>
            <a:r>
              <a:rPr kumimoji="1" lang="en-US" altLang="ja-JP" dirty="0"/>
              <a:t>KAGRA</a:t>
            </a:r>
            <a:r>
              <a:rPr kumimoji="1" lang="ja-JP" altLang="en-US"/>
              <a:t>の干渉計のロックを達成し、</a:t>
            </a:r>
            <a:r>
              <a:rPr kumimoji="1" lang="en-US" altLang="ja-JP" dirty="0"/>
              <a:t>KAGRA</a:t>
            </a:r>
            <a:r>
              <a:rPr kumimoji="1" lang="ja-JP" altLang="en-US"/>
              <a:t>を感度が出る状態へもっていくことです。</a:t>
            </a:r>
            <a:endParaRPr kumimoji="1" lang="en-US" altLang="ja-JP" dirty="0"/>
          </a:p>
          <a:p>
            <a:endParaRPr kumimoji="1" lang="en-US" altLang="ja-JP" dirty="0"/>
          </a:p>
          <a:p>
            <a:r>
              <a:rPr kumimoji="1" lang="ja-JP" altLang="en-US"/>
              <a:t>そして次に、今後の</a:t>
            </a:r>
            <a:r>
              <a:rPr kumimoji="1" lang="en-US" altLang="ja-JP" dirty="0"/>
              <a:t>ITM</a:t>
            </a:r>
            <a:r>
              <a:rPr kumimoji="1" lang="ja-JP" altLang="en-US"/>
              <a:t>の交換などのあとに干渉計構成が最終のものになった後も、ロックができることを示すことです。</a:t>
            </a:r>
            <a:endParaRPr kumimoji="1" lang="en-US" altLang="ja-JP" dirty="0"/>
          </a:p>
          <a:p>
            <a:r>
              <a:rPr kumimoji="1" lang="ja-JP" altLang="en-US"/>
              <a:t>そのために、</a:t>
            </a:r>
            <a:r>
              <a:rPr kumimoji="1" lang="en-US" altLang="ja-JP" dirty="0"/>
              <a:t>2</a:t>
            </a:r>
            <a:r>
              <a:rPr kumimoji="1" lang="ja-JP" altLang="en-US"/>
              <a:t>つの手法で</a:t>
            </a:r>
            <a:r>
              <a:rPr kumimoji="1" lang="en-US" altLang="ja-JP" dirty="0"/>
              <a:t>FPMI</a:t>
            </a:r>
            <a:r>
              <a:rPr kumimoji="1" lang="ja-JP" altLang="en-US"/>
              <a:t>のロックの実証をしました。</a:t>
            </a:r>
            <a:endParaRPr kumimoji="1" lang="en-US" altLang="ja-JP" dirty="0"/>
          </a:p>
          <a:p>
            <a:r>
              <a:rPr kumimoji="1" lang="en-US" altLang="ja-JP" dirty="0"/>
              <a:t>1</a:t>
            </a:r>
            <a:r>
              <a:rPr kumimoji="1" lang="ja-JP" altLang="en-US"/>
              <a:t>つ目の手法では、</a:t>
            </a:r>
            <a:r>
              <a:rPr kumimoji="1" lang="en-US" altLang="ja-JP" dirty="0"/>
              <a:t>ALS</a:t>
            </a:r>
            <a:r>
              <a:rPr kumimoji="1" lang="ja-JP" altLang="en-US"/>
              <a:t>による</a:t>
            </a:r>
            <a:r>
              <a:rPr lang="ja-JP" altLang="en-US" sz="1200">
                <a:sym typeface="Wingdings" pitchFamily="2" charset="2"/>
              </a:rPr>
              <a:t>制御からメインレーザーの信号に直接受け渡しをし、</a:t>
            </a:r>
            <a:r>
              <a:rPr lang="en-US" altLang="ja-JP" sz="1200" dirty="0">
                <a:sym typeface="Wingdings" pitchFamily="2" charset="2"/>
              </a:rPr>
              <a:t>ALS</a:t>
            </a:r>
            <a:r>
              <a:rPr lang="ja-JP" altLang="en-US" sz="1200">
                <a:sym typeface="Wingdings" pitchFamily="2" charset="2"/>
              </a:rPr>
              <a:t>による制御で</a:t>
            </a:r>
            <a:r>
              <a:rPr lang="en-US" altLang="ja-JP" sz="1200" dirty="0">
                <a:sym typeface="Wingdings" pitchFamily="2" charset="2"/>
              </a:rPr>
              <a:t>CARM/DARM</a:t>
            </a:r>
            <a:r>
              <a:rPr lang="ja-JP" altLang="en-US" sz="1200">
                <a:sym typeface="Wingdings" pitchFamily="2" charset="2"/>
              </a:rPr>
              <a:t>が十分抑えられていることを示しました。</a:t>
            </a:r>
            <a:endParaRPr lang="en-US" altLang="ja-JP" sz="1200" dirty="0">
              <a:sym typeface="Wingdings" pitchFamily="2" charset="2"/>
            </a:endParaRPr>
          </a:p>
          <a:p>
            <a:r>
              <a:rPr kumimoji="1" lang="en-US" altLang="ja-JP" sz="1200" dirty="0">
                <a:sym typeface="Wingdings" pitchFamily="2" charset="2"/>
              </a:rPr>
              <a:t>2</a:t>
            </a:r>
            <a:r>
              <a:rPr kumimoji="1" lang="ja-JP" altLang="en-US" sz="1200">
                <a:sym typeface="Wingdings" pitchFamily="2" charset="2"/>
              </a:rPr>
              <a:t>つ目の手法では、最終的な構成の</a:t>
            </a:r>
            <a:r>
              <a:rPr kumimoji="1" lang="en-US" altLang="ja-JP" sz="1200" dirty="0">
                <a:sym typeface="Wingdings" pitchFamily="2" charset="2"/>
              </a:rPr>
              <a:t>DRFPMI</a:t>
            </a:r>
            <a:r>
              <a:rPr kumimoji="1" lang="ja-JP" altLang="en-US" sz="1200">
                <a:sym typeface="Wingdings" pitchFamily="2" charset="2"/>
              </a:rPr>
              <a:t>のときに必要となる、この図のような、腕の透過光による制御のステップを経由する方法を実証し、</a:t>
            </a:r>
            <a:endParaRPr kumimoji="1" lang="en-US" altLang="ja-JP" sz="1200" dirty="0">
              <a:sym typeface="Wingdings" pitchFamily="2" charset="2"/>
            </a:endParaRPr>
          </a:p>
          <a:p>
            <a:r>
              <a:rPr kumimoji="1" lang="en-US" altLang="ja-JP" dirty="0"/>
              <a:t>DRFPMI</a:t>
            </a:r>
            <a:r>
              <a:rPr kumimoji="1" lang="ja-JP" altLang="en-US"/>
              <a:t>になっても問題ないことを示しました。</a:t>
            </a:r>
            <a:endParaRPr kumimoji="1" lang="en-US" altLang="ja-JP" dirty="0"/>
          </a:p>
          <a:p>
            <a:endParaRPr kumimoji="1" lang="en-US" altLang="ja-JP" dirty="0"/>
          </a:p>
          <a:p>
            <a:r>
              <a:rPr kumimoji="1" lang="ja-JP" altLang="en-US"/>
              <a:t>ここでは</a:t>
            </a:r>
            <a:r>
              <a:rPr kumimoji="1" lang="en-US" altLang="ja-JP" dirty="0"/>
              <a:t>1</a:t>
            </a:r>
            <a:r>
              <a:rPr kumimoji="1" lang="ja-JP" altLang="en-US"/>
              <a:t>つめの手法について話します。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34</a:t>
            </a:fld>
            <a:endParaRPr kumimoji="1" lang="ja-JP" altLang="en-US"/>
          </a:p>
        </p:txBody>
      </p:sp>
    </p:spTree>
    <p:extLst>
      <p:ext uri="{BB962C8B-B14F-4D97-AF65-F5344CB8AC3E}">
        <p14:creationId xmlns:p14="http://schemas.microsoft.com/office/powerpoint/2010/main" val="1919710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このような背景において、本研究の</a:t>
            </a:r>
            <a:r>
              <a:rPr kumimoji="1" lang="en-US" altLang="ja-JP" dirty="0"/>
              <a:t>ALS</a:t>
            </a:r>
            <a:r>
              <a:rPr kumimoji="1" lang="ja-JP" altLang="en-US"/>
              <a:t>手法の実証を行いました。</a:t>
            </a:r>
            <a:endParaRPr kumimoji="1" lang="en-US" altLang="ja-JP" dirty="0"/>
          </a:p>
          <a:p>
            <a:endParaRPr kumimoji="1" lang="en-US" altLang="ja-JP" dirty="0"/>
          </a:p>
          <a:p>
            <a:r>
              <a:rPr kumimoji="1" lang="ja-JP" altLang="en-US"/>
              <a:t>実証の狙いは、</a:t>
            </a:r>
            <a:endParaRPr kumimoji="1" lang="en-US" altLang="ja-JP" dirty="0"/>
          </a:p>
          <a:p>
            <a:r>
              <a:rPr kumimoji="1" lang="ja-JP" altLang="en-US"/>
              <a:t>まず第一に</a:t>
            </a:r>
            <a:r>
              <a:rPr kumimoji="1" lang="en-US" altLang="ja-JP" dirty="0"/>
              <a:t>KAGRA</a:t>
            </a:r>
            <a:r>
              <a:rPr kumimoji="1" lang="ja-JP" altLang="en-US"/>
              <a:t>の干渉計のロックを達成し、</a:t>
            </a:r>
            <a:r>
              <a:rPr kumimoji="1" lang="en-US" altLang="ja-JP" dirty="0"/>
              <a:t>KAGRA</a:t>
            </a:r>
            <a:r>
              <a:rPr kumimoji="1" lang="ja-JP" altLang="en-US"/>
              <a:t>を感度が出る状態へもっていくことです。</a:t>
            </a:r>
            <a:endParaRPr kumimoji="1" lang="en-US" altLang="ja-JP" dirty="0"/>
          </a:p>
          <a:p>
            <a:endParaRPr kumimoji="1" lang="en-US" altLang="ja-JP" dirty="0"/>
          </a:p>
          <a:p>
            <a:r>
              <a:rPr kumimoji="1" lang="ja-JP" altLang="en-US"/>
              <a:t>そして次に、今後の</a:t>
            </a:r>
            <a:r>
              <a:rPr kumimoji="1" lang="en-US" altLang="ja-JP" dirty="0"/>
              <a:t>ITM</a:t>
            </a:r>
            <a:r>
              <a:rPr kumimoji="1" lang="ja-JP" altLang="en-US"/>
              <a:t>の交換などのあとに干渉計構成が最終のものになった後も、ロックができることを示すことです。</a:t>
            </a:r>
            <a:endParaRPr kumimoji="1" lang="en-US" altLang="ja-JP" dirty="0"/>
          </a:p>
          <a:p>
            <a:r>
              <a:rPr kumimoji="1" lang="ja-JP" altLang="en-US"/>
              <a:t>そのために、</a:t>
            </a:r>
            <a:r>
              <a:rPr kumimoji="1" lang="en-US" altLang="ja-JP" dirty="0"/>
              <a:t>2</a:t>
            </a:r>
            <a:r>
              <a:rPr kumimoji="1" lang="ja-JP" altLang="en-US"/>
              <a:t>つの手法で</a:t>
            </a:r>
            <a:r>
              <a:rPr kumimoji="1" lang="en-US" altLang="ja-JP" dirty="0"/>
              <a:t>FPMI</a:t>
            </a:r>
            <a:r>
              <a:rPr kumimoji="1" lang="ja-JP" altLang="en-US"/>
              <a:t>のロックの実証をしました。</a:t>
            </a:r>
            <a:endParaRPr kumimoji="1" lang="en-US" altLang="ja-JP" dirty="0"/>
          </a:p>
          <a:p>
            <a:r>
              <a:rPr kumimoji="1" lang="en-US" altLang="ja-JP" dirty="0"/>
              <a:t>1</a:t>
            </a:r>
            <a:r>
              <a:rPr kumimoji="1" lang="ja-JP" altLang="en-US"/>
              <a:t>つ目の手法では、</a:t>
            </a:r>
            <a:r>
              <a:rPr kumimoji="1" lang="en-US" altLang="ja-JP" dirty="0"/>
              <a:t>ALS</a:t>
            </a:r>
            <a:r>
              <a:rPr kumimoji="1" lang="ja-JP" altLang="en-US"/>
              <a:t>による</a:t>
            </a:r>
            <a:r>
              <a:rPr lang="ja-JP" altLang="en-US" sz="1200">
                <a:sym typeface="Wingdings" pitchFamily="2" charset="2"/>
              </a:rPr>
              <a:t>制御からメインレーザーの信号に直接受け渡しをし、</a:t>
            </a:r>
            <a:r>
              <a:rPr lang="en-US" altLang="ja-JP" sz="1200" dirty="0">
                <a:sym typeface="Wingdings" pitchFamily="2" charset="2"/>
              </a:rPr>
              <a:t>ALS</a:t>
            </a:r>
            <a:r>
              <a:rPr lang="ja-JP" altLang="en-US" sz="1200">
                <a:sym typeface="Wingdings" pitchFamily="2" charset="2"/>
              </a:rPr>
              <a:t>による制御で</a:t>
            </a:r>
            <a:r>
              <a:rPr lang="en-US" altLang="ja-JP" sz="1200" dirty="0">
                <a:sym typeface="Wingdings" pitchFamily="2" charset="2"/>
              </a:rPr>
              <a:t>CARM/DARM</a:t>
            </a:r>
            <a:r>
              <a:rPr lang="ja-JP" altLang="en-US" sz="1200">
                <a:sym typeface="Wingdings" pitchFamily="2" charset="2"/>
              </a:rPr>
              <a:t>が十分抑えられていることを示しました。</a:t>
            </a:r>
            <a:endParaRPr lang="en-US" altLang="ja-JP" sz="1200" dirty="0">
              <a:sym typeface="Wingdings" pitchFamily="2" charset="2"/>
            </a:endParaRPr>
          </a:p>
          <a:p>
            <a:r>
              <a:rPr kumimoji="1" lang="en-US" altLang="ja-JP" sz="1200" dirty="0">
                <a:sym typeface="Wingdings" pitchFamily="2" charset="2"/>
              </a:rPr>
              <a:t>2</a:t>
            </a:r>
            <a:r>
              <a:rPr kumimoji="1" lang="ja-JP" altLang="en-US" sz="1200">
                <a:sym typeface="Wingdings" pitchFamily="2" charset="2"/>
              </a:rPr>
              <a:t>つ目の手法では、最終的な構成の</a:t>
            </a:r>
            <a:r>
              <a:rPr kumimoji="1" lang="en-US" altLang="ja-JP" sz="1200" dirty="0">
                <a:sym typeface="Wingdings" pitchFamily="2" charset="2"/>
              </a:rPr>
              <a:t>DRFPMI</a:t>
            </a:r>
            <a:r>
              <a:rPr kumimoji="1" lang="ja-JP" altLang="en-US" sz="1200">
                <a:sym typeface="Wingdings" pitchFamily="2" charset="2"/>
              </a:rPr>
              <a:t>のときに必要となる、この図のような、腕の透過光による制御のステップを経由する方法を実証し、</a:t>
            </a:r>
            <a:endParaRPr kumimoji="1" lang="en-US" altLang="ja-JP" sz="1200" dirty="0">
              <a:sym typeface="Wingdings" pitchFamily="2" charset="2"/>
            </a:endParaRPr>
          </a:p>
          <a:p>
            <a:r>
              <a:rPr kumimoji="1" lang="en-US" altLang="ja-JP" dirty="0"/>
              <a:t>DRFPMI</a:t>
            </a:r>
            <a:r>
              <a:rPr kumimoji="1" lang="ja-JP" altLang="en-US"/>
              <a:t>になっても問題ないことを示しました。</a:t>
            </a:r>
            <a:endParaRPr kumimoji="1" lang="en-US" altLang="ja-JP" dirty="0"/>
          </a:p>
          <a:p>
            <a:endParaRPr kumimoji="1" lang="en-US" altLang="ja-JP" dirty="0"/>
          </a:p>
          <a:p>
            <a:r>
              <a:rPr kumimoji="1" lang="ja-JP" altLang="en-US"/>
              <a:t>ここでは</a:t>
            </a:r>
            <a:r>
              <a:rPr kumimoji="1" lang="en-US" altLang="ja-JP" dirty="0"/>
              <a:t>1</a:t>
            </a:r>
            <a:r>
              <a:rPr kumimoji="1" lang="ja-JP" altLang="en-US"/>
              <a:t>つめの手法について話します。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35</a:t>
            </a:fld>
            <a:endParaRPr kumimoji="1" lang="ja-JP" altLang="en-US"/>
          </a:p>
        </p:txBody>
      </p:sp>
    </p:spTree>
    <p:extLst>
      <p:ext uri="{BB962C8B-B14F-4D97-AF65-F5344CB8AC3E}">
        <p14:creationId xmlns:p14="http://schemas.microsoft.com/office/powerpoint/2010/main" val="1325228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ここではロックの実証のときの、干渉計のさまざまな場所のレーザー強度と、干渉計の状態をステップを追って示します。</a:t>
            </a:r>
            <a:endParaRPr kumimoji="1" lang="en-US" altLang="ja-JP" dirty="0"/>
          </a:p>
          <a:p>
            <a:r>
              <a:rPr kumimoji="1" lang="ja-JP" altLang="en-US"/>
              <a:t>最終状態では、両腕にメインレーザーが共振していて、重力波の検出ポートでは弱め合う干渉をしています。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36</a:t>
            </a:fld>
            <a:endParaRPr kumimoji="1" lang="ja-JP" altLang="en-US"/>
          </a:p>
        </p:txBody>
      </p:sp>
    </p:spTree>
    <p:extLst>
      <p:ext uri="{BB962C8B-B14F-4D97-AF65-F5344CB8AC3E}">
        <p14:creationId xmlns:p14="http://schemas.microsoft.com/office/powerpoint/2010/main" val="3009755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37</a:t>
            </a:fld>
            <a:endParaRPr kumimoji="1" lang="ja-JP" altLang="en-US"/>
          </a:p>
        </p:txBody>
      </p:sp>
    </p:spTree>
    <p:extLst>
      <p:ext uri="{BB962C8B-B14F-4D97-AF65-F5344CB8AC3E}">
        <p14:creationId xmlns:p14="http://schemas.microsoft.com/office/powerpoint/2010/main" val="4032224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38</a:t>
            </a:fld>
            <a:endParaRPr kumimoji="1" lang="ja-JP" altLang="en-US"/>
          </a:p>
        </p:txBody>
      </p:sp>
    </p:spTree>
    <p:extLst>
      <p:ext uri="{BB962C8B-B14F-4D97-AF65-F5344CB8AC3E}">
        <p14:creationId xmlns:p14="http://schemas.microsoft.com/office/powerpoint/2010/main" val="366402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a:t>
            </a:fld>
            <a:endParaRPr kumimoji="1" lang="ja-JP" altLang="en-US"/>
          </a:p>
        </p:txBody>
      </p:sp>
    </p:spTree>
    <p:extLst>
      <p:ext uri="{BB962C8B-B14F-4D97-AF65-F5344CB8AC3E}">
        <p14:creationId xmlns:p14="http://schemas.microsoft.com/office/powerpoint/2010/main" val="3978028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39</a:t>
            </a:fld>
            <a:endParaRPr kumimoji="1" lang="ja-JP" altLang="en-US"/>
          </a:p>
        </p:txBody>
      </p:sp>
    </p:spTree>
    <p:extLst>
      <p:ext uri="{BB962C8B-B14F-4D97-AF65-F5344CB8AC3E}">
        <p14:creationId xmlns:p14="http://schemas.microsoft.com/office/powerpoint/2010/main" val="2616958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40</a:t>
            </a:fld>
            <a:endParaRPr kumimoji="1" lang="ja-JP" altLang="en-US"/>
          </a:p>
        </p:txBody>
      </p:sp>
    </p:spTree>
    <p:extLst>
      <p:ext uri="{BB962C8B-B14F-4D97-AF65-F5344CB8AC3E}">
        <p14:creationId xmlns:p14="http://schemas.microsoft.com/office/powerpoint/2010/main" val="4118453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41</a:t>
            </a:fld>
            <a:endParaRPr kumimoji="1" lang="ja-JP" altLang="en-US"/>
          </a:p>
        </p:txBody>
      </p:sp>
    </p:spTree>
    <p:extLst>
      <p:ext uri="{BB962C8B-B14F-4D97-AF65-F5344CB8AC3E}">
        <p14:creationId xmlns:p14="http://schemas.microsoft.com/office/powerpoint/2010/main" val="2167192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42</a:t>
            </a:fld>
            <a:endParaRPr kumimoji="1" lang="ja-JP" altLang="en-US"/>
          </a:p>
        </p:txBody>
      </p:sp>
    </p:spTree>
    <p:extLst>
      <p:ext uri="{BB962C8B-B14F-4D97-AF65-F5344CB8AC3E}">
        <p14:creationId xmlns:p14="http://schemas.microsoft.com/office/powerpoint/2010/main" val="2734021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aseline="0"/>
              <a:t>実際、ロック達成を皮切りに</a:t>
            </a:r>
            <a:br>
              <a:rPr kumimoji="1" lang="en-US" altLang="ja-JP" sz="1200" baseline="0" dirty="0"/>
            </a:br>
            <a:r>
              <a:rPr kumimoji="1" lang="ja-JP" altLang="en-US" sz="1200" baseline="0"/>
              <a:t>観測参加へ向けてテクニカルな雑音低減のフェイズに入っているというのが、</a:t>
            </a:r>
            <a:r>
              <a:rPr kumimoji="1" lang="en-US" altLang="ja-JP" sz="1200" baseline="0" dirty="0"/>
              <a:t>KAGRA</a:t>
            </a:r>
            <a:r>
              <a:rPr kumimoji="1" lang="ja-JP" altLang="en-US" sz="1200" baseline="0"/>
              <a:t>の現在です。</a:t>
            </a:r>
            <a:endParaRPr kumimoji="1" lang="en-US" altLang="ja-JP" sz="1200" baseline="0"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43</a:t>
            </a:fld>
            <a:endParaRPr kumimoji="1" lang="ja-JP" altLang="en-US"/>
          </a:p>
        </p:txBody>
      </p:sp>
    </p:spTree>
    <p:extLst>
      <p:ext uri="{BB962C8B-B14F-4D97-AF65-F5344CB8AC3E}">
        <p14:creationId xmlns:p14="http://schemas.microsoft.com/office/powerpoint/2010/main" val="1457399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dirty="0"/>
              <a:t>ALS</a:t>
            </a:r>
            <a:r>
              <a:rPr kumimoji="1" lang="ja-JP" altLang="en-US"/>
              <a:t>システムの性能評価について話します。</a:t>
            </a:r>
            <a:endParaRPr kumimoji="1" lang="en-US" altLang="ja-JP" dirty="0"/>
          </a:p>
          <a:p>
            <a:br>
              <a:rPr kumimoji="1" lang="en-US" altLang="ja-JP" dirty="0"/>
            </a:b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44</a:t>
            </a:fld>
            <a:endParaRPr kumimoji="1" lang="ja-JP" altLang="en-US"/>
          </a:p>
        </p:txBody>
      </p:sp>
    </p:spTree>
    <p:extLst>
      <p:ext uri="{BB962C8B-B14F-4D97-AF65-F5344CB8AC3E}">
        <p14:creationId xmlns:p14="http://schemas.microsoft.com/office/powerpoint/2010/main" val="1365051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まず、特性評価の目的と、その評価手法を話します。</a:t>
            </a:r>
            <a:endParaRPr kumimoji="1" lang="en-US" altLang="ja-JP" dirty="0"/>
          </a:p>
          <a:p>
            <a:r>
              <a:rPr kumimoji="1" lang="ja-JP" altLang="en-US"/>
              <a:t>目的は、</a:t>
            </a:r>
            <a:r>
              <a:rPr lang="en-US" altLang="ja-JP" sz="1200" dirty="0">
                <a:sym typeface="Wingdings" pitchFamily="2" charset="2"/>
              </a:rPr>
              <a:t>ALS</a:t>
            </a:r>
            <a:r>
              <a:rPr lang="ja-JP" altLang="en-US" sz="1200">
                <a:sym typeface="Wingdings" pitchFamily="2" charset="2"/>
              </a:rPr>
              <a:t>システムの雑音の定量的評価、</a:t>
            </a:r>
            <a:br>
              <a:rPr lang="en-US" altLang="ja-JP" sz="1200" dirty="0">
                <a:sym typeface="Wingdings" pitchFamily="2" charset="2"/>
              </a:rPr>
            </a:br>
            <a:r>
              <a:rPr lang="ja-JP" altLang="en-US" sz="1200">
                <a:sym typeface="Wingdings" pitchFamily="2" charset="2"/>
              </a:rPr>
              <a:t>そしてまた、主要な雑音源を特定し、第三世代検出器のロック達成へ知見を得る、ということです。</a:t>
            </a:r>
            <a:endParaRPr lang="en-US" altLang="ja-JP" sz="1200" dirty="0">
              <a:sym typeface="Wingdings" pitchFamily="2" charset="2"/>
            </a:endParaRPr>
          </a:p>
          <a:p>
            <a:endParaRPr kumimoji="1" lang="en-US" altLang="ja-JP" sz="1200" dirty="0">
              <a:sym typeface="Wingdings" pitchFamily="2" charset="2"/>
            </a:endParaRPr>
          </a:p>
          <a:p>
            <a:r>
              <a:rPr kumimoji="1" lang="ja-JP" altLang="en-US" sz="1200">
                <a:sym typeface="Wingdings" pitchFamily="2" charset="2"/>
              </a:rPr>
              <a:t>評価方法は、このような模式図で表せます。</a:t>
            </a:r>
            <a:endParaRPr kumimoji="1" lang="en-US" altLang="ja-JP" sz="1200" dirty="0">
              <a:sym typeface="Wingdings" pitchFamily="2" charset="2"/>
            </a:endParaRPr>
          </a:p>
          <a:p>
            <a:r>
              <a:rPr kumimoji="1" lang="ja-JP" altLang="en-US" sz="1200">
                <a:sym typeface="Wingdings" pitchFamily="2" charset="2"/>
              </a:rPr>
              <a:t>メインレーザーが腕に追従している状態で、メインレーザーにロックしている補助レーザーを同じ腕にロックすることで、</a:t>
            </a:r>
            <a:endParaRPr kumimoji="1" lang="en-US" altLang="ja-JP" sz="1200" dirty="0">
              <a:sym typeface="Wingdings" pitchFamily="2" charset="2"/>
            </a:endParaRPr>
          </a:p>
          <a:p>
            <a:r>
              <a:rPr kumimoji="1" lang="en-US" altLang="ja-JP" sz="1200" dirty="0">
                <a:sym typeface="Wingdings" pitchFamily="2" charset="2"/>
              </a:rPr>
              <a:t>ALS</a:t>
            </a:r>
            <a:r>
              <a:rPr kumimoji="1" lang="ja-JP" altLang="en-US" sz="1200">
                <a:sym typeface="Wingdings" pitchFamily="2" charset="2"/>
              </a:rPr>
              <a:t>システムの雑音を評価しました。</a:t>
            </a:r>
            <a:endParaRPr kumimoji="1" lang="en-US" altLang="ja-JP" sz="1200" dirty="0">
              <a:sym typeface="Wingdings" pitchFamily="2" charset="2"/>
            </a:endParaRPr>
          </a:p>
          <a:p>
            <a:r>
              <a:rPr kumimoji="1" lang="ja-JP" altLang="en-US" sz="1200">
                <a:sym typeface="Wingdings" pitchFamily="2" charset="2"/>
              </a:rPr>
              <a:t>具体的には、緑のレーザーの周波数アクチュエータに掛ける電圧と、アクチュエータ効率の積から、雑音を見積もりました。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45</a:t>
            </a:fld>
            <a:endParaRPr kumimoji="1" lang="ja-JP" altLang="en-US"/>
          </a:p>
        </p:txBody>
      </p:sp>
    </p:spTree>
    <p:extLst>
      <p:ext uri="{BB962C8B-B14F-4D97-AF65-F5344CB8AC3E}">
        <p14:creationId xmlns:p14="http://schemas.microsoft.com/office/powerpoint/2010/main" val="1303768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評価した結果がこちらです。</a:t>
            </a:r>
            <a:endParaRPr kumimoji="1" lang="en-US" altLang="ja-JP" dirty="0"/>
          </a:p>
          <a:p>
            <a:endParaRPr kumimoji="1" lang="en-US" altLang="ja-JP" dirty="0"/>
          </a:p>
          <a:p>
            <a:r>
              <a:rPr kumimoji="1" lang="ja-JP" altLang="en-US"/>
              <a:t>これは、</a:t>
            </a:r>
            <a:r>
              <a:rPr kumimoji="1" lang="en-US" altLang="ja-JP" dirty="0"/>
              <a:t>X</a:t>
            </a:r>
            <a:r>
              <a:rPr kumimoji="1" lang="ja-JP" altLang="en-US"/>
              <a:t>、</a:t>
            </a:r>
            <a:r>
              <a:rPr kumimoji="1" lang="en-US" altLang="ja-JP" dirty="0"/>
              <a:t>Y</a:t>
            </a:r>
            <a:r>
              <a:rPr kumimoji="1" lang="ja-JP" altLang="en-US"/>
              <a:t>腕それぞれの</a:t>
            </a:r>
            <a:r>
              <a:rPr kumimoji="1" lang="en-US" altLang="ja-JP" dirty="0"/>
              <a:t>ALS</a:t>
            </a:r>
            <a:r>
              <a:rPr kumimoji="1" lang="ja-JP" altLang="en-US"/>
              <a:t>システム全体の雑音のノイズのスペクトルを表していて、</a:t>
            </a:r>
            <a:endParaRPr kumimoji="1" lang="en-US" altLang="ja-JP" dirty="0"/>
          </a:p>
          <a:p>
            <a:r>
              <a:rPr kumimoji="1" lang="ja-JP" altLang="en-US"/>
              <a:t>横軸はフーリエ周波数、縦軸は雑音の大きさを周波数の単位で表したものです。</a:t>
            </a:r>
            <a:endParaRPr kumimoji="1" lang="en-US" altLang="ja-JP" dirty="0"/>
          </a:p>
          <a:p>
            <a:endParaRPr kumimoji="1" lang="en-US" altLang="ja-JP" dirty="0"/>
          </a:p>
          <a:p>
            <a:r>
              <a:rPr kumimoji="1" lang="ja-JP" altLang="en-US"/>
              <a:t>点線は、スペクトルを高周波側から積分した結果で、全周波数積分した</a:t>
            </a:r>
            <a:r>
              <a:rPr kumimoji="1" lang="en-US" altLang="ja-JP" dirty="0"/>
              <a:t>RMS</a:t>
            </a:r>
            <a:r>
              <a:rPr kumimoji="1" lang="ja-JP" altLang="en-US"/>
              <a:t>は、それぞれ</a:t>
            </a:r>
            <a:r>
              <a:rPr kumimoji="1" lang="en-US" altLang="ja-JP" dirty="0"/>
              <a:t>4Hz</a:t>
            </a:r>
            <a:r>
              <a:rPr kumimoji="1" lang="ja-JP" altLang="en-US"/>
              <a:t>程度となっています。</a:t>
            </a:r>
            <a:endParaRPr kumimoji="1" lang="en-US" altLang="ja-JP" dirty="0"/>
          </a:p>
          <a:p>
            <a:r>
              <a:rPr kumimoji="1" lang="ja-JP" altLang="en-US"/>
              <a:t>したがって、要求値である</a:t>
            </a:r>
            <a:r>
              <a:rPr kumimoji="1" lang="en-US" altLang="ja-JP" dirty="0"/>
              <a:t>33Hz</a:t>
            </a:r>
            <a:r>
              <a:rPr kumimoji="1" lang="ja-JP" altLang="en-US"/>
              <a:t>よりも十分良い雑音性能が出ていることがわかりました。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46</a:t>
            </a:fld>
            <a:endParaRPr kumimoji="1" lang="ja-JP" altLang="en-US"/>
          </a:p>
        </p:txBody>
      </p:sp>
    </p:spTree>
    <p:extLst>
      <p:ext uri="{BB962C8B-B14F-4D97-AF65-F5344CB8AC3E}">
        <p14:creationId xmlns:p14="http://schemas.microsoft.com/office/powerpoint/2010/main" val="1458454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次に、雑音源の見積もりの結果について話します。</a:t>
            </a:r>
            <a:endParaRPr kumimoji="1" lang="en-US" altLang="ja-JP" dirty="0"/>
          </a:p>
          <a:p>
            <a:r>
              <a:rPr kumimoji="1" lang="ja-JP" altLang="en-US"/>
              <a:t>ここでは、さまざまな考えうる雑音源の影響を見積もり、測定されたトータルの雑音と比較しました。</a:t>
            </a:r>
            <a:endParaRPr kumimoji="1" lang="en-US" altLang="ja-JP" dirty="0"/>
          </a:p>
          <a:p>
            <a:r>
              <a:rPr kumimoji="1" lang="ja-JP" altLang="en-US"/>
              <a:t>黒線が測定結果です。</a:t>
            </a:r>
            <a:endParaRPr kumimoji="1" lang="en-US" altLang="ja-JP" dirty="0"/>
          </a:p>
          <a:p>
            <a:r>
              <a:rPr kumimoji="1" lang="ja-JP" altLang="en-US"/>
              <a:t>低周波では</a:t>
            </a:r>
            <a:r>
              <a:rPr kumimoji="1" lang="en-US" altLang="ja-JP" dirty="0"/>
              <a:t>Doppler</a:t>
            </a:r>
            <a:r>
              <a:rPr kumimoji="1" lang="ja-JP" altLang="en-US"/>
              <a:t>雑音が効いていて、高周波では空気の乱流による雑音の寄与が疑われました。</a:t>
            </a:r>
            <a:endParaRPr kumimoji="1" lang="en-US" altLang="ja-JP" dirty="0"/>
          </a:p>
          <a:p>
            <a:r>
              <a:rPr kumimoji="1" lang="ja-JP" altLang="en-US"/>
              <a:t>ここで注目してほしいのはこの</a:t>
            </a:r>
            <a:r>
              <a:rPr kumimoji="1" lang="en-US" altLang="ja-JP" dirty="0"/>
              <a:t>Doppler</a:t>
            </a:r>
            <a:r>
              <a:rPr kumimoji="1" lang="ja-JP" altLang="en-US"/>
              <a:t>雑音で、</a:t>
            </a:r>
            <a:r>
              <a:rPr kumimoji="1" lang="en-US" altLang="ja-JP" dirty="0"/>
              <a:t>RMS</a:t>
            </a:r>
            <a:r>
              <a:rPr kumimoji="1" lang="ja-JP" altLang="en-US"/>
              <a:t>を支配していることがわかりました。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47</a:t>
            </a:fld>
            <a:endParaRPr kumimoji="1" lang="ja-JP" altLang="en-US"/>
          </a:p>
        </p:txBody>
      </p:sp>
    </p:spTree>
    <p:extLst>
      <p:ext uri="{BB962C8B-B14F-4D97-AF65-F5344CB8AC3E}">
        <p14:creationId xmlns:p14="http://schemas.microsoft.com/office/powerpoint/2010/main" val="836646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ドップラー雑音は、このようなものです。</a:t>
            </a:r>
            <a:endParaRPr kumimoji="1" lang="en-US" altLang="ja-JP" dirty="0"/>
          </a:p>
          <a:p>
            <a:r>
              <a:rPr kumimoji="1" lang="ja-JP" altLang="en-US"/>
              <a:t>このように、メインレーザーだけ反射する鏡が運動していると、メインレーザーだけにドップラーシフトを与え、</a:t>
            </a:r>
            <a:endParaRPr kumimoji="1" lang="en-US" altLang="ja-JP" dirty="0"/>
          </a:p>
          <a:p>
            <a:r>
              <a:rPr kumimoji="1" lang="ja-JP" altLang="en-US"/>
              <a:t>それは</a:t>
            </a:r>
            <a:r>
              <a:rPr kumimoji="1" lang="en-US" altLang="ja-JP" dirty="0"/>
              <a:t>ALS</a:t>
            </a:r>
            <a:r>
              <a:rPr kumimoji="1" lang="ja-JP" altLang="en-US"/>
              <a:t>システムでは読めなくなってしまいます。これがドップラー雑音です。</a:t>
            </a:r>
            <a:endParaRPr kumimoji="1" lang="en-US" altLang="ja-JP" dirty="0"/>
          </a:p>
          <a:p>
            <a:endParaRPr kumimoji="1" lang="en-US" altLang="ja-JP" dirty="0"/>
          </a:p>
          <a:p>
            <a:r>
              <a:rPr kumimoji="1" lang="ja-JP" altLang="en-US"/>
              <a:t>実際、鏡の運動から</a:t>
            </a:r>
            <a:r>
              <a:rPr kumimoji="1" lang="en-US" altLang="ja-JP" dirty="0"/>
              <a:t>ALS</a:t>
            </a:r>
            <a:r>
              <a:rPr kumimoji="1" lang="ja-JP" altLang="en-US"/>
              <a:t>の雑音までのカップリングを測ったところ、理論式と合う結果を得ました。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48</a:t>
            </a:fld>
            <a:endParaRPr kumimoji="1" lang="ja-JP" altLang="en-US"/>
          </a:p>
        </p:txBody>
      </p:sp>
    </p:spTree>
    <p:extLst>
      <p:ext uri="{BB962C8B-B14F-4D97-AF65-F5344CB8AC3E}">
        <p14:creationId xmlns:p14="http://schemas.microsoft.com/office/powerpoint/2010/main" val="285747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まず、重力波についてです。</a:t>
            </a:r>
            <a:endParaRPr kumimoji="1" lang="en-US" altLang="ja-JP" dirty="0"/>
          </a:p>
          <a:p>
            <a:r>
              <a:rPr kumimoji="1" lang="ja-JP" altLang="en-US"/>
              <a:t>重力波は時空の歪みが時空を伝播する現象で、重い物体が速く動くほど、大きな重力波を放射します。</a:t>
            </a:r>
            <a:endParaRPr kumimoji="1" lang="en-US" altLang="ja-JP" dirty="0"/>
          </a:p>
          <a:p>
            <a:r>
              <a:rPr kumimoji="1" lang="ja-JP" altLang="en-US"/>
              <a:t>そのため、天文学的現象が主な観測のターゲットです。</a:t>
            </a:r>
            <a:endParaRPr kumimoji="1" lang="en-US" altLang="ja-JP" dirty="0"/>
          </a:p>
          <a:p>
            <a:endParaRPr kumimoji="1" lang="en-US" altLang="ja-JP" dirty="0"/>
          </a:p>
          <a:p>
            <a:r>
              <a:rPr kumimoji="1" lang="ja-JP" altLang="en-US"/>
              <a:t>重力波の検出ですが、重力波がやってくると直交する方向の距離が変動するため、</a:t>
            </a:r>
            <a:endParaRPr kumimoji="1" lang="en-US" altLang="ja-JP" dirty="0"/>
          </a:p>
          <a:p>
            <a:r>
              <a:rPr kumimoji="1" lang="ja-JP" altLang="en-US"/>
              <a:t>距離変動の精密測定によって重力波が検出できます。</a:t>
            </a:r>
            <a:endParaRPr kumimoji="1" lang="en-US" altLang="ja-JP" dirty="0"/>
          </a:p>
          <a:p>
            <a:r>
              <a:rPr kumimoji="1" lang="ja-JP" altLang="en-US"/>
              <a:t>そのため、このようなレーザー干渉計が用いられます。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a:t>
            </a:fld>
            <a:endParaRPr kumimoji="1" lang="ja-JP" altLang="en-US"/>
          </a:p>
        </p:txBody>
      </p:sp>
    </p:spTree>
    <p:extLst>
      <p:ext uri="{BB962C8B-B14F-4D97-AF65-F5344CB8AC3E}">
        <p14:creationId xmlns:p14="http://schemas.microsoft.com/office/powerpoint/2010/main" val="3992697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この章の最後に、特性評価に関する議論です。</a:t>
            </a:r>
            <a:endParaRPr kumimoji="1" lang="en-US" altLang="ja-JP" dirty="0"/>
          </a:p>
          <a:p>
            <a:r>
              <a:rPr kumimoji="1" lang="ja-JP" altLang="en-US"/>
              <a:t>デザイン時に考慮していなかった雑音、ドップラー雑音が、</a:t>
            </a:r>
            <a:r>
              <a:rPr kumimoji="1" lang="en-US" altLang="ja-JP" dirty="0"/>
              <a:t>ALS</a:t>
            </a:r>
            <a:r>
              <a:rPr kumimoji="1" lang="ja-JP" altLang="en-US"/>
              <a:t>全体の雑音の</a:t>
            </a:r>
            <a:r>
              <a:rPr kumimoji="1" lang="en-US" altLang="ja-JP" dirty="0"/>
              <a:t>RMS</a:t>
            </a:r>
            <a:r>
              <a:rPr kumimoji="1" lang="ja-JP" altLang="en-US"/>
              <a:t>を制限することがわかりました。</a:t>
            </a:r>
            <a:endParaRPr kumimoji="1" lang="en-US" altLang="ja-JP" dirty="0"/>
          </a:p>
          <a:p>
            <a:endParaRPr kumimoji="1" lang="en-US" altLang="ja-JP" dirty="0"/>
          </a:p>
          <a:p>
            <a:r>
              <a:rPr kumimoji="1" lang="ja-JP" altLang="en-US"/>
              <a:t>その対処法を議論すると、</a:t>
            </a:r>
            <a:endParaRPr kumimoji="1" lang="en-US" altLang="ja-JP" dirty="0"/>
          </a:p>
          <a:p>
            <a:r>
              <a:rPr kumimoji="1" lang="ja-JP" altLang="en-US"/>
              <a:t>ドップラー雑音の原因となる鏡の運動を測定し、</a:t>
            </a:r>
            <a:endParaRPr kumimoji="1" lang="en-US" altLang="ja-JP" dirty="0"/>
          </a:p>
          <a:p>
            <a:r>
              <a:rPr kumimoji="1" lang="ja-JP" altLang="en-US"/>
              <a:t>その鏡の運動を抑えるか、あるいは</a:t>
            </a:r>
            <a:r>
              <a:rPr kumimoji="1" lang="en-US" altLang="ja-JP" dirty="0"/>
              <a:t>ALS</a:t>
            </a:r>
            <a:r>
              <a:rPr kumimoji="1" lang="ja-JP" altLang="en-US"/>
              <a:t>の信号から差し引けばよいです。</a:t>
            </a:r>
            <a:endParaRPr kumimoji="1" lang="en-US" altLang="ja-JP" dirty="0"/>
          </a:p>
          <a:p>
            <a:r>
              <a:rPr kumimoji="1" lang="ja-JP" altLang="en-US"/>
              <a:t>例えば現在の技術で達成可能な</a:t>
            </a:r>
            <a:r>
              <a:rPr kumimoji="1" lang="en-US" altLang="ja-JP" dirty="0"/>
              <a:t>3x10-7</a:t>
            </a:r>
            <a:r>
              <a:rPr kumimoji="1" lang="ja-JP" altLang="en-US"/>
              <a:t>程度の感度のローカルセンサーを活用すれば、</a:t>
            </a:r>
            <a:endParaRPr kumimoji="1" lang="en-US" altLang="ja-JP" dirty="0"/>
          </a:p>
          <a:p>
            <a:r>
              <a:rPr kumimoji="1" lang="en-US" altLang="ja-JP" dirty="0"/>
              <a:t>Extra success</a:t>
            </a:r>
            <a:r>
              <a:rPr kumimoji="1" lang="ja-JP" altLang="en-US"/>
              <a:t>である</a:t>
            </a:r>
            <a:r>
              <a:rPr kumimoji="1" lang="en-US" altLang="ja-JP" dirty="0"/>
              <a:t>1.6Hz</a:t>
            </a:r>
            <a:r>
              <a:rPr kumimoji="1" lang="ja-JP" altLang="en-US"/>
              <a:t>という</a:t>
            </a:r>
            <a:r>
              <a:rPr kumimoji="1" lang="en-US" altLang="ja-JP" dirty="0"/>
              <a:t>RMS</a:t>
            </a:r>
            <a:r>
              <a:rPr kumimoji="1" lang="ja-JP" altLang="en-US"/>
              <a:t>の到達に十分である、という見積もりができます。</a:t>
            </a:r>
            <a:endParaRPr kumimoji="1" lang="en-US" altLang="ja-JP" dirty="0"/>
          </a:p>
          <a:p>
            <a:endParaRPr kumimoji="1" lang="en-US" altLang="ja-JP" dirty="0"/>
          </a:p>
          <a:p>
            <a:r>
              <a:rPr kumimoji="1" lang="ja-JP" altLang="en-US"/>
              <a:t>このようにして雑音を低減することで、</a:t>
            </a:r>
            <a:r>
              <a:rPr kumimoji="1" lang="en-US" altLang="ja-JP" dirty="0"/>
              <a:t>1.6Hz</a:t>
            </a:r>
            <a:r>
              <a:rPr kumimoji="1" lang="ja-JP" altLang="en-US"/>
              <a:t>を達成すれば、</a:t>
            </a:r>
            <a:endParaRPr kumimoji="1" lang="en-US" altLang="ja-JP" dirty="0"/>
          </a:p>
          <a:p>
            <a:r>
              <a:rPr kumimoji="1" lang="ja-JP" altLang="en-US"/>
              <a:t>最終的な構成、</a:t>
            </a:r>
            <a:r>
              <a:rPr kumimoji="1" lang="en-US" altLang="ja-JP" dirty="0"/>
              <a:t>DRFPMI</a:t>
            </a:r>
            <a:r>
              <a:rPr kumimoji="1" lang="ja-JP" altLang="en-US"/>
              <a:t>になったときの</a:t>
            </a:r>
            <a:r>
              <a:rPr kumimoji="1" lang="en-US" altLang="ja-JP" dirty="0"/>
              <a:t>CARM</a:t>
            </a:r>
            <a:r>
              <a:rPr kumimoji="1" lang="ja-JP" altLang="en-US"/>
              <a:t>の線幅よりも狭い範囲に抑えることができるので、</a:t>
            </a:r>
            <a:endParaRPr kumimoji="1" lang="en-US" altLang="ja-JP" dirty="0"/>
          </a:p>
          <a:p>
            <a:r>
              <a:rPr kumimoji="1" lang="ja-JP" altLang="en-US"/>
              <a:t>途中の透過光のロックによる制御をスキップして、よりシンプルにロックを達成できる見込みができます。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49</a:t>
            </a:fld>
            <a:endParaRPr kumimoji="1" lang="ja-JP" altLang="en-US"/>
          </a:p>
        </p:txBody>
      </p:sp>
    </p:spTree>
    <p:extLst>
      <p:ext uri="{BB962C8B-B14F-4D97-AF65-F5344CB8AC3E}">
        <p14:creationId xmlns:p14="http://schemas.microsoft.com/office/powerpoint/2010/main" val="3104864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50</a:t>
            </a:fld>
            <a:endParaRPr kumimoji="1" lang="ja-JP" altLang="en-US"/>
          </a:p>
        </p:txBody>
      </p:sp>
    </p:spTree>
    <p:extLst>
      <p:ext uri="{BB962C8B-B14F-4D97-AF65-F5344CB8AC3E}">
        <p14:creationId xmlns:p14="http://schemas.microsoft.com/office/powerpoint/2010/main" val="3792273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次に、次世代検出器における</a:t>
            </a:r>
            <a:r>
              <a:rPr kumimoji="1" lang="en-US" altLang="ja-JP" dirty="0"/>
              <a:t>ALS</a:t>
            </a:r>
            <a:r>
              <a:rPr kumimoji="1" lang="ja-JP" altLang="en-US"/>
              <a:t>の話に入ります。</a:t>
            </a:r>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51</a:t>
            </a:fld>
            <a:endParaRPr kumimoji="1" lang="ja-JP" altLang="en-US"/>
          </a:p>
        </p:txBody>
      </p:sp>
    </p:spTree>
    <p:extLst>
      <p:ext uri="{BB962C8B-B14F-4D97-AF65-F5344CB8AC3E}">
        <p14:creationId xmlns:p14="http://schemas.microsoft.com/office/powerpoint/2010/main" val="1225133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干渉計ロックの研究の流れがあって、</a:t>
            </a:r>
            <a:endParaRPr kumimoji="1" lang="en-US" altLang="ja-JP" dirty="0"/>
          </a:p>
          <a:p>
            <a:r>
              <a:rPr kumimoji="1" lang="ja-JP" altLang="en-US"/>
              <a:t>本研究はここに位置するのですが、この章ではこの部分の研究の話をします。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52</a:t>
            </a:fld>
            <a:endParaRPr kumimoji="1" lang="ja-JP" altLang="en-US"/>
          </a:p>
        </p:txBody>
      </p:sp>
    </p:spTree>
    <p:extLst>
      <p:ext uri="{BB962C8B-B14F-4D97-AF65-F5344CB8AC3E}">
        <p14:creationId xmlns:p14="http://schemas.microsoft.com/office/powerpoint/2010/main" val="2112875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本章の目的は、</a:t>
            </a:r>
            <a:r>
              <a:rPr lang="ja-JP" altLang="en-US" sz="1200">
                <a:sym typeface="Wingdings" pitchFamily="2" charset="2"/>
              </a:rPr>
              <a:t>第</a:t>
            </a:r>
            <a:r>
              <a:rPr lang="en-US" altLang="ja-JP" sz="1200" dirty="0">
                <a:sym typeface="Wingdings" pitchFamily="2" charset="2"/>
              </a:rPr>
              <a:t>3</a:t>
            </a:r>
            <a:r>
              <a:rPr lang="ja-JP" altLang="en-US" sz="1200">
                <a:sym typeface="Wingdings" pitchFamily="2" charset="2"/>
              </a:rPr>
              <a:t>世代検出器の干渉計ロックの達成に向け、その課題を明確にすることです。</a:t>
            </a:r>
            <a:endParaRPr lang="en-US" altLang="ja-JP" sz="1200" dirty="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a:sym typeface="Wingdings" pitchFamily="2" charset="2"/>
              </a:rPr>
              <a:t>そして、その課題が克服可能な手法を提案することです。</a:t>
            </a:r>
            <a:endParaRPr lang="en-US" altLang="ja-JP" sz="1200" dirty="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dirty="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a:sym typeface="Wingdings" pitchFamily="2" charset="2"/>
              </a:rPr>
              <a:t>そのため、実際の内容としてまず、</a:t>
            </a:r>
            <a:endParaRPr lang="en-US" altLang="ja-JP" sz="1200" dirty="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a:sym typeface="Wingdings" pitchFamily="2" charset="2"/>
              </a:rPr>
              <a:t>このように主要な課題を挙げました。</a:t>
            </a:r>
            <a:endParaRPr lang="en-US" altLang="ja-JP" sz="1200" dirty="0">
              <a:sym typeface="Wingdings" pitchFamily="2" charset="2"/>
            </a:endParaRPr>
          </a:p>
          <a:p>
            <a:r>
              <a:rPr kumimoji="1" lang="en-US" altLang="ja-JP" dirty="0"/>
              <a:t>1</a:t>
            </a:r>
            <a:r>
              <a:rPr kumimoji="1" lang="ja-JP" altLang="en-US"/>
              <a:t>つ目は、共振器長が長くなることで腕共振器の線幅がさらに狭くなり、ロックへの要求が厳しくなることです。</a:t>
            </a:r>
            <a:endParaRPr kumimoji="1" lang="en-US" altLang="ja-JP" dirty="0"/>
          </a:p>
          <a:p>
            <a:r>
              <a:rPr kumimoji="1" lang="en-US" altLang="ja-JP" dirty="0"/>
              <a:t>2</a:t>
            </a:r>
            <a:r>
              <a:rPr kumimoji="1" lang="ja-JP" altLang="en-US"/>
              <a:t>つめは詳しく述べませんが、腕共振器を光が往復する間の時間遅れが、腕共振器の制御ループの帯域に制限を与える、というものです。</a:t>
            </a:r>
            <a:endParaRPr kumimoji="1" lang="en-US" altLang="ja-JP" dirty="0"/>
          </a:p>
          <a:p>
            <a:r>
              <a:rPr kumimoji="1" lang="en-US" altLang="ja-JP" dirty="0"/>
              <a:t>3</a:t>
            </a:r>
            <a:r>
              <a:rPr kumimoji="1" lang="ja-JP" altLang="en-US"/>
              <a:t>つめは、腕共振器の鏡の材質が次世代で変更になる可能性があって、これまでのレーザーの波長を変えなければいけない、そして倍波の補助レーザーを使えないかもしれない、という問題です。見た目で明らかなように、透過する波長帯が違うのです。</a:t>
            </a:r>
            <a:endParaRPr kumimoji="1" lang="en-US" altLang="ja-JP" dirty="0"/>
          </a:p>
          <a:p>
            <a:endParaRPr kumimoji="1" lang="en-US" altLang="ja-JP" dirty="0"/>
          </a:p>
          <a:p>
            <a:r>
              <a:rPr kumimoji="1" lang="ja-JP" altLang="en-US"/>
              <a:t>このような課題に対して、まず倍波の利用に変わる波長変換の手法を提案・検討し、</a:t>
            </a:r>
            <a:endParaRPr kumimoji="1" lang="en-US" altLang="ja-JP" dirty="0"/>
          </a:p>
          <a:p>
            <a:r>
              <a:rPr kumimoji="1" lang="ja-JP" altLang="en-US"/>
              <a:t>それと、</a:t>
            </a:r>
            <a:r>
              <a:rPr kumimoji="1" lang="en-US" altLang="ja-JP" dirty="0"/>
              <a:t>KAGRA</a:t>
            </a:r>
            <a:r>
              <a:rPr kumimoji="1" lang="ja-JP" altLang="en-US"/>
              <a:t>での</a:t>
            </a:r>
            <a:r>
              <a:rPr kumimoji="1" lang="en-US" altLang="ja-JP" dirty="0"/>
              <a:t>ALS</a:t>
            </a:r>
            <a:r>
              <a:rPr kumimoji="1" lang="ja-JP" altLang="en-US"/>
              <a:t>の特性評価の結果を用いて第三世代の</a:t>
            </a:r>
            <a:r>
              <a:rPr kumimoji="1" lang="en-US" altLang="ja-JP" dirty="0"/>
              <a:t>ALS</a:t>
            </a:r>
            <a:r>
              <a:rPr kumimoji="1" lang="ja-JP" altLang="en-US"/>
              <a:t>の性能シミュレーションを行いました。</a:t>
            </a:r>
            <a:endParaRPr kumimoji="1" lang="en-US" altLang="ja-JP" dirty="0"/>
          </a:p>
          <a:p>
            <a:r>
              <a:rPr kumimoji="1" lang="ja-JP" altLang="en-US"/>
              <a:t>そして、その結果をより厳しくなってしまう要求と比較しました。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53</a:t>
            </a:fld>
            <a:endParaRPr kumimoji="1" lang="ja-JP" altLang="en-US"/>
          </a:p>
        </p:txBody>
      </p:sp>
    </p:spTree>
    <p:extLst>
      <p:ext uri="{BB962C8B-B14F-4D97-AF65-F5344CB8AC3E}">
        <p14:creationId xmlns:p14="http://schemas.microsoft.com/office/powerpoint/2010/main" val="1594181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まずは波長変換についてです。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54</a:t>
            </a:fld>
            <a:endParaRPr kumimoji="1" lang="ja-JP" altLang="en-US"/>
          </a:p>
        </p:txBody>
      </p:sp>
    </p:spTree>
    <p:extLst>
      <p:ext uri="{BB962C8B-B14F-4D97-AF65-F5344CB8AC3E}">
        <p14:creationId xmlns:p14="http://schemas.microsoft.com/office/powerpoint/2010/main" val="1053673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a:t>
            </a:r>
            <a:r>
              <a:rPr kumimoji="1" lang="ja-JP" altLang="en-US"/>
              <a:t>では補助レーザーはメインレーザーとは離れた波長を用います。</a:t>
            </a:r>
            <a:endParaRPr kumimoji="1" lang="en-US" altLang="ja-JP" dirty="0"/>
          </a:p>
          <a:p>
            <a:r>
              <a:rPr kumimoji="1" lang="ja-JP" altLang="en-US"/>
              <a:t>なので、メインレーザーの波長と補助レーザーの波長をはしごする方法が必要です。</a:t>
            </a:r>
            <a:endParaRPr kumimoji="1" lang="en-US" altLang="ja-JP" dirty="0"/>
          </a:p>
          <a:p>
            <a:endParaRPr kumimoji="1" lang="en-US" altLang="ja-JP" dirty="0"/>
          </a:p>
          <a:p>
            <a:r>
              <a:rPr kumimoji="1" lang="ja-JP" altLang="en-US"/>
              <a:t>従来の</a:t>
            </a:r>
            <a:r>
              <a:rPr kumimoji="1" lang="en-US" altLang="ja-JP" dirty="0"/>
              <a:t>ALS</a:t>
            </a:r>
            <a:r>
              <a:rPr kumimoji="1" lang="ja-JP" altLang="en-US"/>
              <a:t>では、このように倍波発生を用いています。</a:t>
            </a:r>
            <a:endParaRPr kumimoji="1" lang="en-US" altLang="ja-JP" dirty="0"/>
          </a:p>
          <a:p>
            <a:r>
              <a:rPr kumimoji="1" lang="ja-JP" altLang="en-US"/>
              <a:t>第三世代ではこれは用いることができないので、</a:t>
            </a:r>
            <a:r>
              <a:rPr kumimoji="1" lang="en-US" altLang="ja-JP" dirty="0"/>
              <a:t>2</a:t>
            </a:r>
            <a:r>
              <a:rPr kumimoji="1" lang="ja-JP" altLang="en-US"/>
              <a:t>つの方法を提案検討しました。</a:t>
            </a:r>
            <a:endParaRPr kumimoji="1" lang="en-US" altLang="ja-JP" dirty="0"/>
          </a:p>
          <a:p>
            <a:r>
              <a:rPr kumimoji="1" lang="en-US" altLang="ja-JP" dirty="0"/>
              <a:t>1</a:t>
            </a:r>
            <a:r>
              <a:rPr kumimoji="1" lang="ja-JP" altLang="en-US"/>
              <a:t>つは周波数コムで波長のはしごをする方法です。</a:t>
            </a:r>
            <a:endParaRPr kumimoji="1" lang="en-US" altLang="ja-JP" dirty="0"/>
          </a:p>
          <a:p>
            <a:r>
              <a:rPr kumimoji="1" lang="ja-JP" altLang="en-US"/>
              <a:t>もう</a:t>
            </a:r>
            <a:r>
              <a:rPr kumimoji="1" lang="en-US" altLang="ja-JP" dirty="0"/>
              <a:t>1</a:t>
            </a:r>
            <a:r>
              <a:rPr kumimoji="1" lang="ja-JP" altLang="en-US"/>
              <a:t>つは複数の波長で共振する共振器を用意して、それを基準に波長のはしごをする方法です。</a:t>
            </a:r>
            <a:endParaRPr kumimoji="1" lang="en-US" altLang="ja-JP" dirty="0"/>
          </a:p>
          <a:p>
            <a:endParaRPr kumimoji="1" lang="en-US" altLang="ja-JP" dirty="0"/>
          </a:p>
          <a:p>
            <a:r>
              <a:rPr kumimoji="1" lang="ja-JP" altLang="en-US"/>
              <a:t>この波長のはしごに伴う雑音レベルとして、文献の値を参考にして</a:t>
            </a:r>
            <a:r>
              <a:rPr kumimoji="1" lang="en-US" altLang="ja-JP" dirty="0"/>
              <a:t>3x10-2</a:t>
            </a:r>
            <a:r>
              <a:rPr kumimoji="1" lang="ja-JP" altLang="en-US"/>
              <a:t>のフラットな周波数雑音を仮定して、次の雑音シミュレーションに組み込みました。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55</a:t>
            </a:fld>
            <a:endParaRPr kumimoji="1" lang="ja-JP" altLang="en-US"/>
          </a:p>
        </p:txBody>
      </p:sp>
    </p:spTree>
    <p:extLst>
      <p:ext uri="{BB962C8B-B14F-4D97-AF65-F5344CB8AC3E}">
        <p14:creationId xmlns:p14="http://schemas.microsoft.com/office/powerpoint/2010/main" val="1685753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次に、性能シミュレーションの話です。</a:t>
            </a:r>
            <a:br>
              <a:rPr kumimoji="1" lang="en-US" altLang="ja-JP" dirty="0"/>
            </a:br>
            <a:br>
              <a:rPr kumimoji="1" lang="en-US" altLang="ja-JP" dirty="0"/>
            </a:br>
            <a:r>
              <a:rPr kumimoji="1" lang="ja-JP" altLang="en-US"/>
              <a:t>第三世代では、透過光による制御を</a:t>
            </a:r>
            <a:r>
              <a:rPr kumimoji="1" lang="en-US" altLang="ja-JP" dirty="0"/>
              <a:t>CARM</a:t>
            </a:r>
            <a:r>
              <a:rPr kumimoji="1" lang="ja-JP" altLang="en-US"/>
              <a:t>のロックの中間に使えるかがわからないので、</a:t>
            </a:r>
            <a:endParaRPr kumimoji="1" lang="en-US" altLang="ja-JP" dirty="0"/>
          </a:p>
          <a:p>
            <a:r>
              <a:rPr kumimoji="1" lang="en-US" altLang="ja-JP" dirty="0"/>
              <a:t>ALS</a:t>
            </a:r>
            <a:r>
              <a:rPr kumimoji="1" lang="ja-JP" altLang="en-US"/>
              <a:t>からの直接ロックを念頭に、</a:t>
            </a:r>
            <a:r>
              <a:rPr kumimoji="1" lang="en-US" altLang="ja-JP" dirty="0"/>
              <a:t>CARM</a:t>
            </a:r>
            <a:r>
              <a:rPr kumimoji="1" lang="ja-JP" altLang="en-US"/>
              <a:t>の線幅</a:t>
            </a:r>
            <a:r>
              <a:rPr kumimoji="1" lang="en-US" altLang="ja-JP" dirty="0"/>
              <a:t>0.12Hz</a:t>
            </a:r>
            <a:r>
              <a:rPr kumimoji="1" lang="ja-JP" altLang="en-US"/>
              <a:t>をターゲットにシミュレーションしました。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56</a:t>
            </a:fld>
            <a:endParaRPr kumimoji="1" lang="ja-JP" altLang="en-US"/>
          </a:p>
        </p:txBody>
      </p:sp>
    </p:spTree>
    <p:extLst>
      <p:ext uri="{BB962C8B-B14F-4D97-AF65-F5344CB8AC3E}">
        <p14:creationId xmlns:p14="http://schemas.microsoft.com/office/powerpoint/2010/main" val="1027869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性能シミュレーションの目的は、</a:t>
            </a:r>
            <a:br>
              <a:rPr kumimoji="1" lang="en-US" altLang="ja-JP" dirty="0"/>
            </a:br>
            <a:r>
              <a:rPr kumimoji="1" lang="en-US" altLang="ja-JP" dirty="0"/>
              <a:t>ALS</a:t>
            </a:r>
            <a:r>
              <a:rPr kumimoji="1" lang="ja-JP" altLang="en-US"/>
              <a:t>による制御の残留雑音のシミュレーション結果を、</a:t>
            </a:r>
            <a:r>
              <a:rPr kumimoji="1" lang="en-US" altLang="ja-JP" dirty="0"/>
              <a:t>CARM</a:t>
            </a:r>
            <a:r>
              <a:rPr kumimoji="1" lang="ja-JP" altLang="en-US"/>
              <a:t>の線幅</a:t>
            </a:r>
            <a:r>
              <a:rPr kumimoji="1" lang="en-US" altLang="ja-JP" dirty="0"/>
              <a:t>0.12Hz</a:t>
            </a:r>
            <a:r>
              <a:rPr kumimoji="1" lang="ja-JP" altLang="en-US"/>
              <a:t>と比較することです。</a:t>
            </a:r>
            <a:endParaRPr kumimoji="1" lang="en-US" altLang="ja-JP" dirty="0"/>
          </a:p>
          <a:p>
            <a:endParaRPr kumimoji="1" lang="en-US" altLang="ja-JP" dirty="0"/>
          </a:p>
          <a:p>
            <a:r>
              <a:rPr kumimoji="1" lang="ja-JP" altLang="en-US"/>
              <a:t>方法としては、</a:t>
            </a:r>
            <a:endParaRPr kumimoji="1" lang="en-US" altLang="ja-JP" dirty="0"/>
          </a:p>
          <a:p>
            <a:r>
              <a:rPr kumimoji="1" lang="ja-JP" altLang="en-US"/>
              <a:t>まず第三世代干渉計のパラメータをフィックスしたうえで、</a:t>
            </a:r>
            <a:endParaRPr kumimoji="1" lang="en-US" altLang="ja-JP" dirty="0"/>
          </a:p>
          <a:p>
            <a:r>
              <a:rPr kumimoji="1" lang="en-US" altLang="ja-JP" dirty="0"/>
              <a:t>KAGRA</a:t>
            </a:r>
            <a:r>
              <a:rPr kumimoji="1" lang="ja-JP" altLang="en-US"/>
              <a:t>で測定された各要素の雑音の大きさを用いて第三世代の</a:t>
            </a:r>
            <a:r>
              <a:rPr kumimoji="1" lang="en-US" altLang="ja-JP" dirty="0"/>
              <a:t>ALS</a:t>
            </a:r>
            <a:r>
              <a:rPr kumimoji="1" lang="ja-JP" altLang="en-US"/>
              <a:t>の雑音モデルを立てました。</a:t>
            </a:r>
            <a:endParaRPr kumimoji="1" lang="en-US" altLang="ja-JP" dirty="0"/>
          </a:p>
          <a:p>
            <a:endParaRPr kumimoji="1" lang="en-US" altLang="ja-JP" dirty="0"/>
          </a:p>
          <a:p>
            <a:r>
              <a:rPr kumimoji="1" lang="ja-JP" altLang="en-US"/>
              <a:t>ここで基本方針として、</a:t>
            </a:r>
            <a:r>
              <a:rPr kumimoji="1" lang="en-US" altLang="ja-JP" dirty="0"/>
              <a:t>KAGRA</a:t>
            </a:r>
            <a:r>
              <a:rPr kumimoji="1" lang="ja-JP" altLang="en-US"/>
              <a:t>で評価された雑音レベルをそのまま使うという方針で行いました。</a:t>
            </a:r>
            <a:endParaRPr kumimoji="1" lang="en-US" altLang="ja-JP" dirty="0"/>
          </a:p>
          <a:p>
            <a:r>
              <a:rPr kumimoji="1" lang="ja-JP" altLang="en-US"/>
              <a:t>ただし例外として、これらは変更しました。</a:t>
            </a:r>
            <a:endParaRPr kumimoji="1" lang="en-US" altLang="ja-JP" dirty="0"/>
          </a:p>
          <a:p>
            <a:r>
              <a:rPr kumimoji="1" lang="ja-JP" altLang="en-US"/>
              <a:t>波長変換は第三世代で新しく問題となる部分ですし、</a:t>
            </a:r>
            <a:endParaRPr kumimoji="1" lang="en-US" altLang="ja-JP" dirty="0"/>
          </a:p>
          <a:p>
            <a:r>
              <a:rPr kumimoji="1" lang="ja-JP" altLang="en-US"/>
              <a:t>ドップラー雑音や乱流雑音は、</a:t>
            </a:r>
            <a:r>
              <a:rPr kumimoji="1" lang="en-US" altLang="ja-JP" dirty="0"/>
              <a:t>KAGRA</a:t>
            </a:r>
            <a:r>
              <a:rPr kumimoji="1" lang="ja-JP" altLang="en-US"/>
              <a:t>で問題となっていたのである程度の改善を仮定しました。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57</a:t>
            </a:fld>
            <a:endParaRPr kumimoji="1" lang="ja-JP" altLang="en-US"/>
          </a:p>
        </p:txBody>
      </p:sp>
    </p:spTree>
    <p:extLst>
      <p:ext uri="{BB962C8B-B14F-4D97-AF65-F5344CB8AC3E}">
        <p14:creationId xmlns:p14="http://schemas.microsoft.com/office/powerpoint/2010/main" val="433576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結果がこちらです。</a:t>
            </a:r>
            <a:endParaRPr kumimoji="1" lang="en-US" altLang="ja-JP" dirty="0"/>
          </a:p>
          <a:p>
            <a:r>
              <a:rPr kumimoji="1" lang="ja-JP" altLang="en-US"/>
              <a:t>青線がすべての雑音源の和で点線が</a:t>
            </a:r>
            <a:r>
              <a:rPr kumimoji="1" lang="en-US" altLang="ja-JP" dirty="0"/>
              <a:t>RMS</a:t>
            </a:r>
            <a:r>
              <a:rPr kumimoji="1" lang="ja-JP" altLang="en-US"/>
              <a:t>です。</a:t>
            </a:r>
            <a:endParaRPr kumimoji="1" lang="en-US" altLang="ja-JP" dirty="0"/>
          </a:p>
          <a:p>
            <a:r>
              <a:rPr kumimoji="1" lang="en-US" altLang="ja-JP" dirty="0"/>
              <a:t>RMS</a:t>
            </a:r>
            <a:r>
              <a:rPr kumimoji="1" lang="ja-JP" altLang="en-US"/>
              <a:t>は</a:t>
            </a:r>
            <a:r>
              <a:rPr kumimoji="1" lang="en-US" altLang="ja-JP" dirty="0"/>
              <a:t>0.11Hz</a:t>
            </a:r>
            <a:r>
              <a:rPr kumimoji="1" lang="ja-JP" altLang="en-US"/>
              <a:t>で、ターゲットの</a:t>
            </a:r>
            <a:r>
              <a:rPr kumimoji="1" lang="en-US" altLang="ja-JP" dirty="0"/>
              <a:t>CARM</a:t>
            </a:r>
            <a:r>
              <a:rPr kumimoji="1" lang="ja-JP" altLang="en-US"/>
              <a:t>の線幅と同程度の雑音レベルが達成可能であるという結果を得ました。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58</a:t>
            </a:fld>
            <a:endParaRPr kumimoji="1" lang="ja-JP" altLang="en-US"/>
          </a:p>
        </p:txBody>
      </p:sp>
    </p:spTree>
    <p:extLst>
      <p:ext uri="{BB962C8B-B14F-4D97-AF65-F5344CB8AC3E}">
        <p14:creationId xmlns:p14="http://schemas.microsoft.com/office/powerpoint/2010/main" val="108474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ja-JP" altLang="en-US"/>
              <a:t>重力波観測を標語的に概観するとこのようになります。</a:t>
            </a:r>
            <a:endParaRPr kumimoji="1" lang="en-US" altLang="ja-JP" dirty="0"/>
          </a:p>
          <a:p>
            <a:pPr marL="171450" indent="-171450">
              <a:buFont typeface="Arial" panose="020B0604020202020204" pitchFamily="34" charset="0"/>
              <a:buChar char="•"/>
            </a:pPr>
            <a:r>
              <a:rPr kumimoji="1" lang="ja-JP" altLang="en-US"/>
              <a:t>これまでは重力波の初観測や、あるものを初測定するという段階でしたが、</a:t>
            </a:r>
            <a:endParaRPr kumimoji="1" lang="en-US" altLang="ja-JP" dirty="0"/>
          </a:p>
          <a:p>
            <a:pPr marL="171450" indent="-171450">
              <a:buFont typeface="Arial" panose="020B0604020202020204" pitchFamily="34" charset="0"/>
              <a:buChar char="•"/>
            </a:pPr>
            <a:r>
              <a:rPr kumimoji="1" lang="ja-JP" altLang="en-US"/>
              <a:t>今後は</a:t>
            </a:r>
            <a:r>
              <a:rPr kumimoji="1" lang="en-US" altLang="ja-JP" dirty="0"/>
              <a:t>10</a:t>
            </a:r>
            <a:r>
              <a:rPr kumimoji="1" lang="ja-JP" altLang="en-US"/>
              <a:t>倍高感度の検出器が稼働予定で、観測・測定からいろいろなモデルの決定、という段階に入ります。</a:t>
            </a:r>
            <a:endParaRPr kumimoji="1" lang="en-US" altLang="ja-JP" dirty="0"/>
          </a:p>
          <a:p>
            <a:pPr marL="171450" indent="-171450">
              <a:buFont typeface="Arial" panose="020B0604020202020204" pitchFamily="34" charset="0"/>
              <a:buChar char="•"/>
            </a:pPr>
            <a:endParaRPr kumimoji="1" lang="en-US" altLang="ja-JP" dirty="0"/>
          </a:p>
          <a:p>
            <a:pPr marL="171450" indent="-171450">
              <a:buFont typeface="Arial" panose="020B0604020202020204" pitchFamily="34" charset="0"/>
              <a:buChar char="•"/>
            </a:pPr>
            <a:r>
              <a:rPr kumimoji="1" lang="ja-JP" altLang="en-US"/>
              <a:t>具体的には、</a:t>
            </a:r>
            <a:endParaRPr kumimoji="1" lang="en-US" altLang="ja-JP" dirty="0"/>
          </a:p>
          <a:p>
            <a:pPr marL="171450" indent="-171450">
              <a:buFont typeface="Arial" panose="020B0604020202020204" pitchFamily="34" charset="0"/>
              <a:buChar char="•"/>
            </a:pPr>
            <a:endParaRPr kumimoji="1" lang="en-US" altLang="ja-JP" dirty="0"/>
          </a:p>
          <a:p>
            <a:pPr marL="171450" indent="-171450">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a:t>
            </a:fld>
            <a:endParaRPr kumimoji="1" lang="ja-JP" altLang="en-US"/>
          </a:p>
        </p:txBody>
      </p:sp>
    </p:spTree>
    <p:extLst>
      <p:ext uri="{BB962C8B-B14F-4D97-AF65-F5344CB8AC3E}">
        <p14:creationId xmlns:p14="http://schemas.microsoft.com/office/powerpoint/2010/main" val="1439461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この結果により、第三世代のロックで、</a:t>
            </a:r>
            <a:endParaRPr kumimoji="1" lang="en-US" altLang="ja-JP" dirty="0"/>
          </a:p>
          <a:p>
            <a:r>
              <a:rPr kumimoji="1" lang="en-US" altLang="ja-JP" dirty="0"/>
              <a:t>ALS</a:t>
            </a:r>
            <a:r>
              <a:rPr kumimoji="1" lang="ja-JP" altLang="en-US"/>
              <a:t>による制御から最終的な信号に直接ロックできる見込みであるとわかりました。</a:t>
            </a:r>
            <a:endParaRPr kumimoji="1" lang="en-US" altLang="ja-JP" dirty="0"/>
          </a:p>
          <a:p>
            <a:endParaRPr kumimoji="1" lang="en-US" altLang="ja-JP" dirty="0"/>
          </a:p>
          <a:p>
            <a:r>
              <a:rPr kumimoji="1" lang="ja-JP" altLang="en-US"/>
              <a:t>しかし、雑音の推定に不定性があること、そして雑音レベルの向上を仮定していることから、</a:t>
            </a:r>
            <a:endParaRPr kumimoji="1" lang="en-US" altLang="ja-JP" dirty="0"/>
          </a:p>
          <a:p>
            <a:r>
              <a:rPr kumimoji="1" lang="ja-JP" altLang="en-US"/>
              <a:t>この点線に対応するステップをバックアップとして準備することが重要であると言えます。</a:t>
            </a:r>
            <a:endParaRPr kumimoji="1" lang="en-US" altLang="ja-JP" dirty="0"/>
          </a:p>
          <a:p>
            <a:r>
              <a:rPr kumimoji="1" lang="ja-JP" altLang="en-US"/>
              <a:t>この部分のステップに、</a:t>
            </a:r>
            <a:r>
              <a:rPr kumimoji="1" lang="en-US" altLang="ja-JP" dirty="0"/>
              <a:t>ALS</a:t>
            </a:r>
            <a:r>
              <a:rPr kumimoji="1" lang="ja-JP" altLang="en-US"/>
              <a:t>を拡張したような手法が使えないかを検討しました。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59</a:t>
            </a:fld>
            <a:endParaRPr kumimoji="1" lang="ja-JP" altLang="en-US"/>
          </a:p>
        </p:txBody>
      </p:sp>
    </p:spTree>
    <p:extLst>
      <p:ext uri="{BB962C8B-B14F-4D97-AF65-F5344CB8AC3E}">
        <p14:creationId xmlns:p14="http://schemas.microsoft.com/office/powerpoint/2010/main" val="1959450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それがこれです。</a:t>
            </a:r>
            <a:endParaRPr kumimoji="1" lang="en-US" altLang="ja-JP" dirty="0"/>
          </a:p>
          <a:p>
            <a:r>
              <a:rPr kumimoji="1" lang="en-US" altLang="ja-JP" dirty="0"/>
              <a:t>ALS</a:t>
            </a:r>
            <a:r>
              <a:rPr kumimoji="1" lang="ja-JP" altLang="en-US"/>
              <a:t>の主要な雑音源だとわかったドップラー雑音などは、</a:t>
            </a:r>
            <a:r>
              <a:rPr lang="ja-JP" altLang="en-US" sz="1200">
                <a:sym typeface="Wingdings" pitchFamily="2" charset="2"/>
              </a:rPr>
              <a:t>メインと補助レーザーの経路が違うのが原因でした。</a:t>
            </a:r>
            <a:endParaRPr lang="en-US" altLang="ja-JP" sz="1200" dirty="0">
              <a:sym typeface="Wingdings" pitchFamily="2" charset="2"/>
            </a:endParaRPr>
          </a:p>
          <a:p>
            <a:r>
              <a:rPr lang="ja-JP" altLang="en-US" sz="1200">
                <a:sym typeface="Wingdings" pitchFamily="2" charset="2"/>
              </a:rPr>
              <a:t>なので、メインレーザーと補助レーザーが同じ経路をたどるものならば、これらの雑音はありません。</a:t>
            </a:r>
            <a:endParaRPr lang="en-US" altLang="ja-JP" sz="1200" dirty="0">
              <a:sym typeface="Wingdings" pitchFamily="2" charset="2"/>
            </a:endParaRPr>
          </a:p>
          <a:p>
            <a:r>
              <a:rPr lang="ja-JP" altLang="en-US" sz="1200">
                <a:sym typeface="Wingdings" pitchFamily="2" charset="2"/>
              </a:rPr>
              <a:t>同じ経路を通るためには波長が近くないといけないので、サブキャリア光を使えば良い、というところに行き着き、</a:t>
            </a:r>
            <a:endParaRPr lang="en-US" altLang="ja-JP" sz="1200" dirty="0">
              <a:sym typeface="Wingdings" pitchFamily="2" charset="2"/>
            </a:endParaRPr>
          </a:p>
          <a:p>
            <a:r>
              <a:rPr lang="en-US" altLang="ja-JP" sz="1200" dirty="0">
                <a:sym typeface="Wingdings" pitchFamily="2" charset="2"/>
              </a:rPr>
              <a:t>Sub-carrier</a:t>
            </a:r>
            <a:r>
              <a:rPr lang="ja-JP" altLang="en-US" sz="1200">
                <a:sym typeface="Wingdings" pitchFamily="2" charset="2"/>
              </a:rPr>
              <a:t>光の利用を考案しました。</a:t>
            </a:r>
            <a:endParaRPr lang="en-US" altLang="ja-JP" sz="1200" dirty="0">
              <a:sym typeface="Wingdings" pitchFamily="2" charset="2"/>
            </a:endParaRPr>
          </a:p>
          <a:p>
            <a:endParaRPr lang="en-US" altLang="ja-JP" sz="1200" dirty="0">
              <a:sym typeface="Wingdings" pitchFamily="2" charset="2"/>
            </a:endParaRPr>
          </a:p>
          <a:p>
            <a:r>
              <a:rPr lang="ja-JP" altLang="en-US" sz="1200">
                <a:sym typeface="Wingdings" pitchFamily="2" charset="2"/>
              </a:rPr>
              <a:t>サブキャリアを、メインレーザーと同じ経路で干渉計に導入します。</a:t>
            </a:r>
            <a:endParaRPr lang="en-US" altLang="ja-JP" sz="1200" dirty="0">
              <a:sym typeface="Wingdings" pitchFamily="2" charset="2"/>
            </a:endParaRPr>
          </a:p>
          <a:p>
            <a:r>
              <a:rPr lang="en-US" altLang="ja-JP" sz="1200" dirty="0">
                <a:sym typeface="Wingdings" pitchFamily="2" charset="2"/>
              </a:rPr>
              <a:t>ALS</a:t>
            </a:r>
            <a:r>
              <a:rPr lang="ja-JP" altLang="en-US" sz="1200">
                <a:sym typeface="Wingdings" pitchFamily="2" charset="2"/>
              </a:rPr>
              <a:t>による</a:t>
            </a:r>
            <a:r>
              <a:rPr lang="en-US" altLang="ja-JP" sz="1200" dirty="0">
                <a:sym typeface="Wingdings" pitchFamily="2" charset="2"/>
              </a:rPr>
              <a:t>CARM</a:t>
            </a:r>
            <a:r>
              <a:rPr lang="ja-JP" altLang="en-US" sz="1200">
                <a:sym typeface="Wingdings" pitchFamily="2" charset="2"/>
              </a:rPr>
              <a:t>の制御から、サブキャリアによる制御に移行し、最終的な信号にさらに移行します。</a:t>
            </a:r>
            <a:endParaRPr lang="en-US" altLang="ja-JP" sz="1200" dirty="0">
              <a:sym typeface="Wingdings" pitchFamily="2" charset="2"/>
            </a:endParaRPr>
          </a:p>
          <a:p>
            <a:r>
              <a:rPr lang="ja-JP" altLang="en-US" sz="1200">
                <a:sym typeface="Wingdings" pitchFamily="2" charset="2"/>
              </a:rPr>
              <a:t>ここで、サブキャリアに対して</a:t>
            </a:r>
            <a:r>
              <a:rPr lang="en-US" altLang="ja-JP" sz="1200" dirty="0">
                <a:sym typeface="Wingdings" pitchFamily="2" charset="2"/>
              </a:rPr>
              <a:t>CARM</a:t>
            </a:r>
            <a:r>
              <a:rPr lang="ja-JP" altLang="en-US" sz="1200">
                <a:sym typeface="Wingdings" pitchFamily="2" charset="2"/>
              </a:rPr>
              <a:t>の線幅が広くなるように設計しておけば、</a:t>
            </a:r>
            <a:r>
              <a:rPr lang="en-US" altLang="ja-JP" sz="1200" dirty="0">
                <a:sym typeface="Wingdings" pitchFamily="2" charset="2"/>
              </a:rPr>
              <a:t>ALS</a:t>
            </a:r>
            <a:r>
              <a:rPr lang="ja-JP" altLang="en-US" sz="1200">
                <a:sym typeface="Wingdings" pitchFamily="2" charset="2"/>
              </a:rPr>
              <a:t>からの受け渡しが上手くいく、ということです。</a:t>
            </a:r>
            <a:endParaRPr lang="en-US" altLang="ja-JP" sz="1200" dirty="0">
              <a:sym typeface="Wingdings" pitchFamily="2" charset="2"/>
            </a:endParaRPr>
          </a:p>
          <a:p>
            <a:endParaRPr lang="en-US" altLang="ja-JP" sz="1200" dirty="0">
              <a:sym typeface="Wingdings" pitchFamily="2" charset="2"/>
            </a:endParaRPr>
          </a:p>
          <a:p>
            <a:br>
              <a:rPr lang="en-US" altLang="ja-JP" sz="1200" dirty="0">
                <a:sym typeface="Wingdings" pitchFamily="2" charset="2"/>
              </a:rPr>
            </a:br>
            <a:r>
              <a:rPr kumimoji="1" lang="en-US" altLang="ja-JP" dirty="0"/>
              <a:t>Sub-carrier</a:t>
            </a:r>
            <a:r>
              <a:rPr kumimoji="1" lang="ja-JP" altLang="en-US"/>
              <a:t>法のノイズを</a:t>
            </a:r>
            <a:r>
              <a:rPr kumimoji="1" lang="en-US" altLang="ja-JP" dirty="0"/>
              <a:t>ALS</a:t>
            </a:r>
            <a:r>
              <a:rPr kumimoji="1" lang="ja-JP" altLang="en-US"/>
              <a:t>と同じ方法でシミュレーションし、</a:t>
            </a:r>
            <a:r>
              <a:rPr kumimoji="1" lang="en-US" altLang="ja-JP" dirty="0"/>
              <a:t>RMS = 0.012 Hz</a:t>
            </a:r>
            <a:r>
              <a:rPr kumimoji="1" lang="ja-JP" altLang="en-US"/>
              <a:t>という結果を得ました。</a:t>
            </a:r>
            <a:endParaRPr kumimoji="1" lang="en-US" altLang="ja-JP" dirty="0"/>
          </a:p>
          <a:p>
            <a:r>
              <a:rPr kumimoji="1" lang="ja-JP" altLang="en-US"/>
              <a:t>これは</a:t>
            </a:r>
            <a:r>
              <a:rPr kumimoji="1" lang="en-US" altLang="ja-JP" dirty="0"/>
              <a:t>CARM</a:t>
            </a:r>
            <a:r>
              <a:rPr kumimoji="1" lang="ja-JP" altLang="en-US"/>
              <a:t>の線幅よりも十分小さいです。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60</a:t>
            </a:fld>
            <a:endParaRPr kumimoji="1" lang="ja-JP" altLang="en-US"/>
          </a:p>
        </p:txBody>
      </p:sp>
    </p:spTree>
    <p:extLst>
      <p:ext uri="{BB962C8B-B14F-4D97-AF65-F5344CB8AC3E}">
        <p14:creationId xmlns:p14="http://schemas.microsoft.com/office/powerpoint/2010/main" val="1233431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61</a:t>
            </a:fld>
            <a:endParaRPr kumimoji="1" lang="ja-JP" altLang="en-US"/>
          </a:p>
        </p:txBody>
      </p:sp>
    </p:spTree>
    <p:extLst>
      <p:ext uri="{BB962C8B-B14F-4D97-AF65-F5344CB8AC3E}">
        <p14:creationId xmlns:p14="http://schemas.microsoft.com/office/powerpoint/2010/main" val="33766693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展望にも触れる</a:t>
            </a:r>
            <a:endParaRPr kumimoji="1" lang="en-US" altLang="ja-JP"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62</a:t>
            </a:fld>
            <a:endParaRPr kumimoji="1" lang="ja-JP" altLang="en-US"/>
          </a:p>
        </p:txBody>
      </p:sp>
    </p:spTree>
    <p:extLst>
      <p:ext uri="{BB962C8B-B14F-4D97-AF65-F5344CB8AC3E}">
        <p14:creationId xmlns:p14="http://schemas.microsoft.com/office/powerpoint/2010/main" val="3679347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63</a:t>
            </a:fld>
            <a:endParaRPr kumimoji="1" lang="ja-JP" altLang="en-US"/>
          </a:p>
        </p:txBody>
      </p:sp>
    </p:spTree>
    <p:extLst>
      <p:ext uri="{BB962C8B-B14F-4D97-AF65-F5344CB8AC3E}">
        <p14:creationId xmlns:p14="http://schemas.microsoft.com/office/powerpoint/2010/main" val="12824243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まず本研究の概要です。</a:t>
            </a:r>
            <a:endParaRPr kumimoji="1" lang="en-US" altLang="ja-JP" dirty="0"/>
          </a:p>
          <a:p>
            <a:r>
              <a:rPr kumimoji="1" lang="ja-JP" altLang="en-US"/>
              <a:t>重力波観測は、ユニークなアストロフィジカルな成果をもたらします。</a:t>
            </a:r>
            <a:endParaRPr kumimoji="1" lang="en-US" altLang="ja-JP" dirty="0"/>
          </a:p>
          <a:p>
            <a:r>
              <a:rPr kumimoji="1" lang="ja-JP" altLang="en-US"/>
              <a:t>実際、現在のレーザー干渉計型重力波検出器は重力波の初検出を果たし、コンパクト天体や重力理論に重要な知見をもたらしました。</a:t>
            </a:r>
            <a:br>
              <a:rPr kumimoji="1" lang="en-US" altLang="ja-JP" dirty="0"/>
            </a:br>
            <a:r>
              <a:rPr kumimoji="1" lang="ja-JP" altLang="en-US"/>
              <a:t>一方、次世代の検出器も検討されていまして、</a:t>
            </a:r>
            <a:r>
              <a:rPr kumimoji="1" lang="en-US" altLang="ja-JP" dirty="0"/>
              <a:t>10</a:t>
            </a:r>
            <a:r>
              <a:rPr kumimoji="1" lang="ja-JP" altLang="en-US"/>
              <a:t>倍以上長い腕が</a:t>
            </a:r>
            <a:r>
              <a:rPr kumimoji="1" lang="en-US" altLang="ja-JP" dirty="0"/>
              <a:t>10</a:t>
            </a:r>
            <a:r>
              <a:rPr kumimoji="1" lang="ja-JP" altLang="en-US"/>
              <a:t>倍良い感度を実現し、重力波で得られるサイエンスがより深くなると見込まれています。</a:t>
            </a:r>
            <a:endParaRPr kumimoji="1" lang="en-US" altLang="ja-JP" dirty="0"/>
          </a:p>
          <a:p>
            <a:endParaRPr kumimoji="1" lang="en-US" altLang="ja-JP" dirty="0"/>
          </a:p>
          <a:p>
            <a:r>
              <a:rPr kumimoji="1" lang="ja-JP" altLang="en-US"/>
              <a:t>そのような感度の実現のためには、複雑な干渉計構成が必須です。</a:t>
            </a:r>
            <a:endParaRPr kumimoji="1" lang="en-US" altLang="ja-JP" dirty="0"/>
          </a:p>
          <a:p>
            <a:r>
              <a:rPr kumimoji="1" lang="ja-JP" altLang="en-US"/>
              <a:t>その構成によって、複数の共振器がカップルし、そして</a:t>
            </a:r>
            <a:r>
              <a:rPr kumimoji="1" lang="en-US" altLang="ja-JP" dirty="0"/>
              <a:t>1</a:t>
            </a:r>
            <a:r>
              <a:rPr kumimoji="1" lang="ja-JP" altLang="en-US"/>
              <a:t>つ</a:t>
            </a:r>
            <a:r>
              <a:rPr kumimoji="1" lang="en-US" altLang="ja-JP" dirty="0"/>
              <a:t>1</a:t>
            </a:r>
            <a:r>
              <a:rPr kumimoji="1" lang="ja-JP" altLang="en-US"/>
              <a:t>つの制御信号が共振点以外で非線形となってしまい、</a:t>
            </a:r>
            <a:endParaRPr kumimoji="1" lang="en-US" altLang="ja-JP" dirty="0"/>
          </a:p>
          <a:p>
            <a:r>
              <a:rPr kumimoji="1" lang="ja-JP" altLang="en-US"/>
              <a:t>そのため干渉計のロック、動作点引き込みが本質的役割を担います。</a:t>
            </a:r>
            <a:endParaRPr kumimoji="1" lang="en-US" altLang="ja-JP" dirty="0"/>
          </a:p>
          <a:p>
            <a:endParaRPr kumimoji="1" lang="en-US" altLang="ja-JP" dirty="0"/>
          </a:p>
          <a:p>
            <a:r>
              <a:rPr kumimoji="1" lang="ja-JP" altLang="en-US"/>
              <a:t>そんな干渉計ロックの中で、</a:t>
            </a:r>
            <a:r>
              <a:rPr lang="en-US" altLang="ja-JP" sz="1200" dirty="0">
                <a:solidFill>
                  <a:srgbClr val="92D050"/>
                </a:solidFill>
                <a:sym typeface="Wingdings" pitchFamily="2" charset="2"/>
              </a:rPr>
              <a:t>Arm Length Stabilization (ALS)</a:t>
            </a:r>
            <a:r>
              <a:rPr lang="ja-JP" altLang="en-US" sz="1200">
                <a:solidFill>
                  <a:srgbClr val="92D050"/>
                </a:solidFill>
                <a:sym typeface="Wingdings" pitchFamily="2" charset="2"/>
              </a:rPr>
              <a:t>という手法が中心的役割となっていて、最も難しい腕のロックを実現します。</a:t>
            </a:r>
            <a:endParaRPr lang="en-US" altLang="ja-JP" sz="1200" dirty="0">
              <a:solidFill>
                <a:srgbClr val="92D050"/>
              </a:solidFill>
              <a:sym typeface="Wingdings" pitchFamily="2" charset="2"/>
            </a:endParaRPr>
          </a:p>
          <a:p>
            <a:r>
              <a:rPr kumimoji="1" lang="en-US" altLang="ja-JP" sz="1200" dirty="0">
                <a:solidFill>
                  <a:srgbClr val="92D050"/>
                </a:solidFill>
                <a:sym typeface="Wingdings" pitchFamily="2" charset="2"/>
              </a:rPr>
              <a:t>ALS</a:t>
            </a:r>
            <a:r>
              <a:rPr kumimoji="1" lang="ja-JP" altLang="en-US" sz="1200">
                <a:solidFill>
                  <a:srgbClr val="92D050"/>
                </a:solidFill>
                <a:sym typeface="Wingdings" pitchFamily="2" charset="2"/>
              </a:rPr>
              <a:t>という手法は、</a:t>
            </a:r>
            <a:r>
              <a:rPr lang="ja-JP" altLang="en-US" sz="1200">
                <a:sym typeface="Wingdings" pitchFamily="2" charset="2"/>
              </a:rPr>
              <a:t>メインレーザーと異なる波長の補助レーザーを用い、腕共振器を分離して制御するという手法になっています。</a:t>
            </a:r>
            <a:endParaRPr lang="en-US" altLang="ja-JP" sz="1200" dirty="0">
              <a:sym typeface="Wingdings" pitchFamily="2" charset="2"/>
            </a:endParaRPr>
          </a:p>
          <a:p>
            <a:r>
              <a:rPr lang="ja-JP" altLang="en-US" sz="1200">
                <a:sym typeface="Wingdings" pitchFamily="2" charset="2"/>
              </a:rPr>
              <a:t>先行研究</a:t>
            </a:r>
            <a:r>
              <a:rPr lang="en-US" altLang="ja-JP" sz="1200" dirty="0">
                <a:sym typeface="Wingdings" pitchFamily="2" charset="2"/>
              </a:rPr>
              <a:t>Advanced LIGO</a:t>
            </a:r>
            <a:r>
              <a:rPr lang="ja-JP" altLang="en-US" sz="1200">
                <a:sym typeface="Wingdings" pitchFamily="2" charset="2"/>
              </a:rPr>
              <a:t>の</a:t>
            </a:r>
            <a:r>
              <a:rPr lang="en-US" altLang="ja-JP" sz="1200" dirty="0">
                <a:sym typeface="Wingdings" pitchFamily="2" charset="2"/>
              </a:rPr>
              <a:t>ALS</a:t>
            </a:r>
            <a:r>
              <a:rPr lang="ja-JP" altLang="en-US" sz="1200">
                <a:sym typeface="Wingdings" pitchFamily="2" charset="2"/>
              </a:rPr>
              <a:t>では、腕共振器の後ろから補助レーザーを導入するため、光ファイバーを腕に沿って設置する必要があります。</a:t>
            </a:r>
            <a:endParaRPr lang="en-US" altLang="ja-JP" sz="1200" dirty="0">
              <a:sym typeface="Wingdings" pitchFamily="2" charset="2"/>
            </a:endParaRPr>
          </a:p>
          <a:p>
            <a:r>
              <a:rPr lang="ja-JP" altLang="en-US" sz="1200">
                <a:sym typeface="Wingdings" pitchFamily="2" charset="2"/>
              </a:rPr>
              <a:t>そのため、腕がさらに長くなる次世代検出器への応用が非自明であるという問題がありました。</a:t>
            </a:r>
            <a:endParaRPr lang="en-US" altLang="ja-JP" sz="1200" dirty="0">
              <a:sym typeface="Wingdings" pitchFamily="2" charset="2"/>
            </a:endParaRPr>
          </a:p>
          <a:p>
            <a:endParaRPr lang="en-US" altLang="ja-JP" sz="1200" dirty="0">
              <a:sym typeface="Wingdings" pitchFamily="2" charset="2"/>
            </a:endParaRPr>
          </a:p>
          <a:p>
            <a:r>
              <a:rPr lang="ja-JP" altLang="en-US" sz="1200">
                <a:sym typeface="Wingdings" pitchFamily="2" charset="2"/>
              </a:rPr>
              <a:t>そこで本研究では、新しい</a:t>
            </a:r>
            <a:r>
              <a:rPr lang="en-US" altLang="ja-JP" sz="1200" dirty="0">
                <a:sym typeface="Wingdings" pitchFamily="2" charset="2"/>
              </a:rPr>
              <a:t>ALS</a:t>
            </a:r>
            <a:r>
              <a:rPr lang="ja-JP" altLang="en-US" sz="1200">
                <a:sym typeface="Wingdings" pitchFamily="2" charset="2"/>
              </a:rPr>
              <a:t>の手法を開発し、実証しました。</a:t>
            </a:r>
            <a:br>
              <a:rPr lang="en-US" altLang="ja-JP" sz="1200" dirty="0">
                <a:sym typeface="Wingdings" pitchFamily="2" charset="2"/>
              </a:rPr>
            </a:br>
            <a:r>
              <a:rPr lang="ja-JP" altLang="en-US" sz="1200">
                <a:sym typeface="Wingdings" pitchFamily="2" charset="2"/>
              </a:rPr>
              <a:t>この新しい</a:t>
            </a:r>
            <a:r>
              <a:rPr lang="en-US" altLang="ja-JP" sz="1200" dirty="0">
                <a:sym typeface="Wingdings" pitchFamily="2" charset="2"/>
              </a:rPr>
              <a:t>ALS</a:t>
            </a:r>
            <a:r>
              <a:rPr lang="ja-JP" altLang="en-US" sz="1200">
                <a:sym typeface="Wingdings" pitchFamily="2" charset="2"/>
              </a:rPr>
              <a:t>は、中央エリアから補助レーザーを導入するため光ファイバーが短くて済み、次世代へのスケールアップが容易であるという特徴があります。</a:t>
            </a:r>
            <a:endParaRPr lang="en-US" altLang="ja-JP" sz="1200" dirty="0">
              <a:sym typeface="Wingdings" pitchFamily="2" charset="2"/>
            </a:endParaRPr>
          </a:p>
          <a:p>
            <a:r>
              <a:rPr lang="ja-JP" altLang="en-US" sz="1200">
                <a:sym typeface="Wingdings" pitchFamily="2" charset="2"/>
              </a:rPr>
              <a:t>本研究で私は、システムの雑音設計、</a:t>
            </a:r>
            <a:r>
              <a:rPr lang="en-US" altLang="ja-JP" sz="1200" dirty="0">
                <a:sym typeface="Wingdings" pitchFamily="2" charset="2"/>
              </a:rPr>
              <a:t>KAGRA</a:t>
            </a:r>
            <a:r>
              <a:rPr lang="ja-JP" altLang="en-US" sz="1200">
                <a:sym typeface="Wingdings" pitchFamily="2" charset="2"/>
              </a:rPr>
              <a:t>へのインストール、</a:t>
            </a:r>
            <a:r>
              <a:rPr lang="en-US" altLang="ja-JP" sz="1200" dirty="0">
                <a:sym typeface="Wingdings" pitchFamily="2" charset="2"/>
              </a:rPr>
              <a:t>KAGRA</a:t>
            </a:r>
            <a:r>
              <a:rPr lang="ja-JP" altLang="en-US" sz="1200">
                <a:sym typeface="Wingdings" pitchFamily="2" charset="2"/>
              </a:rPr>
              <a:t>のロック達成によるシステムの実証、そしてシステムの特性評価を行いました。</a:t>
            </a:r>
            <a:endParaRPr lang="en-US" altLang="ja-JP" sz="1200" dirty="0">
              <a:sym typeface="Wingdings" pitchFamily="2" charset="2"/>
            </a:endParaRPr>
          </a:p>
          <a:p>
            <a:r>
              <a:rPr lang="ja-JP" altLang="en-US" sz="1200">
                <a:sym typeface="Wingdings" pitchFamily="2" charset="2"/>
              </a:rPr>
              <a:t>この結果は、</a:t>
            </a:r>
            <a:r>
              <a:rPr lang="en-US" altLang="ja-JP" sz="1200" dirty="0">
                <a:sym typeface="Wingdings" pitchFamily="2" charset="2"/>
              </a:rPr>
              <a:t>KAGRA</a:t>
            </a:r>
            <a:r>
              <a:rPr lang="ja-JP" altLang="en-US" sz="1200">
                <a:sym typeface="Wingdings" pitchFamily="2" charset="2"/>
              </a:rPr>
              <a:t>を観測可能な状態へもっていき、重力波のネットワーク観測に質的に重要な寄与をするものであります。</a:t>
            </a:r>
            <a:endParaRPr lang="en-US" altLang="ja-JP" sz="1200" dirty="0">
              <a:sym typeface="Wingdings" pitchFamily="2" charset="2"/>
            </a:endParaRPr>
          </a:p>
          <a:p>
            <a:endParaRPr lang="en-US" altLang="ja-JP" sz="1200" dirty="0">
              <a:sym typeface="Wingdings" pitchFamily="2" charset="2"/>
            </a:endParaRPr>
          </a:p>
          <a:p>
            <a:r>
              <a:rPr lang="ja-JP" altLang="en-US" sz="1200">
                <a:sym typeface="Wingdings" pitchFamily="2" charset="2"/>
              </a:rPr>
              <a:t>また、</a:t>
            </a:r>
            <a:r>
              <a:rPr lang="en-US" altLang="ja-JP" sz="1200" dirty="0">
                <a:sym typeface="Wingdings" pitchFamily="2" charset="2"/>
              </a:rPr>
              <a:t>KAGRA</a:t>
            </a:r>
            <a:r>
              <a:rPr lang="ja-JP" altLang="en-US" sz="1200">
                <a:sym typeface="Wingdings" pitchFamily="2" charset="2"/>
              </a:rPr>
              <a:t>で得られた成果をもとに、次世代検出器のロックを初めて議論しました。</a:t>
            </a:r>
            <a:br>
              <a:rPr lang="en-US" altLang="ja-JP" sz="1200" dirty="0">
                <a:sym typeface="Wingdings" pitchFamily="2" charset="2"/>
              </a:rPr>
            </a:br>
            <a:r>
              <a:rPr lang="ja-JP" altLang="en-US" sz="1200">
                <a:sym typeface="Wingdings" pitchFamily="2" charset="2"/>
              </a:rPr>
              <a:t>とくに、次世代であらたに浮上する課題を明確化し、その課題と</a:t>
            </a:r>
            <a:r>
              <a:rPr lang="en-US" altLang="ja-JP" sz="1200" dirty="0">
                <a:sym typeface="Wingdings" pitchFamily="2" charset="2"/>
              </a:rPr>
              <a:t>KAGRA</a:t>
            </a:r>
            <a:r>
              <a:rPr lang="ja-JP" altLang="en-US" sz="1200">
                <a:sym typeface="Wingdings" pitchFamily="2" charset="2"/>
              </a:rPr>
              <a:t>の特性評価を組み合わせ、</a:t>
            </a:r>
            <a:br>
              <a:rPr lang="en-US" altLang="ja-JP" sz="1200" dirty="0">
                <a:sym typeface="Wingdings" pitchFamily="2" charset="2"/>
              </a:rPr>
            </a:br>
            <a:r>
              <a:rPr lang="ja-JP" altLang="en-US" sz="1200">
                <a:sym typeface="Wingdings" pitchFamily="2" charset="2"/>
              </a:rPr>
              <a:t>次世代検出器の</a:t>
            </a:r>
            <a:r>
              <a:rPr lang="en-US" altLang="ja-JP" sz="1200" dirty="0">
                <a:sym typeface="Wingdings" pitchFamily="2" charset="2"/>
              </a:rPr>
              <a:t>ALS</a:t>
            </a:r>
            <a:r>
              <a:rPr lang="ja-JP" altLang="en-US" sz="1200">
                <a:sym typeface="Wingdings" pitchFamily="2" charset="2"/>
              </a:rPr>
              <a:t>の雑音設計をしました。そして、ロックに必要な要求値が満たせるという結果を得ました。</a:t>
            </a:r>
            <a:endParaRPr lang="en-US" altLang="ja-JP" sz="1200" dirty="0">
              <a:sym typeface="Wingdings" pitchFamily="2" charset="2"/>
            </a:endParaRPr>
          </a:p>
          <a:p>
            <a:r>
              <a:rPr lang="ja-JP" altLang="en-US" sz="1200">
                <a:sym typeface="Wingdings" pitchFamily="2" charset="2"/>
              </a:rPr>
              <a:t>また、ロック達成をより確実にするためには、</a:t>
            </a:r>
            <a:r>
              <a:rPr lang="en-US" altLang="ja-JP" sz="1200" dirty="0">
                <a:sym typeface="Wingdings" pitchFamily="2" charset="2"/>
              </a:rPr>
              <a:t>sub-carrier</a:t>
            </a:r>
            <a:r>
              <a:rPr lang="ja-JP" altLang="en-US" sz="1200">
                <a:sym typeface="Wingdings" pitchFamily="2" charset="2"/>
              </a:rPr>
              <a:t>を用いる手法が有用であることを示しました。</a:t>
            </a:r>
            <a:endParaRPr lang="en-US" altLang="ja-JP" sz="1200" dirty="0">
              <a:sym typeface="Wingdings" pitchFamily="2" charset="2"/>
            </a:endParaRPr>
          </a:p>
          <a:p>
            <a:r>
              <a:rPr lang="ja-JP" altLang="en-US" sz="1200">
                <a:sym typeface="Wingdings" pitchFamily="2" charset="2"/>
              </a:rPr>
              <a:t>この結果は、</a:t>
            </a:r>
            <a:r>
              <a:rPr lang="ja-JP" altLang="en-US" sz="1200" u="none">
                <a:solidFill>
                  <a:srgbClr val="0432FF"/>
                </a:solidFill>
                <a:sym typeface="Wingdings" pitchFamily="2" charset="2"/>
              </a:rPr>
              <a:t>次</a:t>
            </a:r>
            <a:r>
              <a:rPr lang="ja-JP" altLang="en-US" sz="1200" u="none">
                <a:solidFill>
                  <a:srgbClr val="0432FF"/>
                </a:solidFill>
              </a:rPr>
              <a:t>世代検出器の観測実現へ道筋をつける重要かつ先駆的な一歩であります。</a:t>
            </a:r>
            <a:br>
              <a:rPr lang="en-US" altLang="ja-JP" sz="1200" u="none" dirty="0">
                <a:sym typeface="Wingdings" pitchFamily="2" charset="2"/>
              </a:rPr>
            </a:br>
            <a:endParaRPr kumimoji="1" lang="ja-JP" altLang="en-US" u="none"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65</a:t>
            </a:fld>
            <a:endParaRPr kumimoji="1" lang="ja-JP" altLang="en-US"/>
          </a:p>
        </p:txBody>
      </p:sp>
    </p:spTree>
    <p:extLst>
      <p:ext uri="{BB962C8B-B14F-4D97-AF65-F5344CB8AC3E}">
        <p14:creationId xmlns:p14="http://schemas.microsoft.com/office/powerpoint/2010/main" val="35073572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67</a:t>
            </a:fld>
            <a:endParaRPr kumimoji="1" lang="ja-JP" altLang="en-US"/>
          </a:p>
        </p:txBody>
      </p:sp>
    </p:spTree>
    <p:extLst>
      <p:ext uri="{BB962C8B-B14F-4D97-AF65-F5344CB8AC3E}">
        <p14:creationId xmlns:p14="http://schemas.microsoft.com/office/powerpoint/2010/main" val="3561918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68</a:t>
            </a:fld>
            <a:endParaRPr kumimoji="1" lang="ja-JP" altLang="en-US"/>
          </a:p>
        </p:txBody>
      </p:sp>
    </p:spTree>
    <p:extLst>
      <p:ext uri="{BB962C8B-B14F-4D97-AF65-F5344CB8AC3E}">
        <p14:creationId xmlns:p14="http://schemas.microsoft.com/office/powerpoint/2010/main" val="3457144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69</a:t>
            </a:fld>
            <a:endParaRPr kumimoji="1" lang="ja-JP" altLang="en-US"/>
          </a:p>
        </p:txBody>
      </p:sp>
    </p:spTree>
    <p:extLst>
      <p:ext uri="{BB962C8B-B14F-4D97-AF65-F5344CB8AC3E}">
        <p14:creationId xmlns:p14="http://schemas.microsoft.com/office/powerpoint/2010/main" val="869018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70</a:t>
            </a:fld>
            <a:endParaRPr kumimoji="1" lang="ja-JP" altLang="en-US"/>
          </a:p>
        </p:txBody>
      </p:sp>
    </p:spTree>
    <p:extLst>
      <p:ext uri="{BB962C8B-B14F-4D97-AF65-F5344CB8AC3E}">
        <p14:creationId xmlns:p14="http://schemas.microsoft.com/office/powerpoint/2010/main" val="199150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重力波観測ではこれまで、主にこのようなサイエンスが得られました。</a:t>
            </a:r>
            <a:endParaRPr kumimoji="1" lang="en-US" altLang="ja-JP" dirty="0"/>
          </a:p>
          <a:p>
            <a:endParaRPr kumimoji="1" lang="en-US" altLang="ja-JP" dirty="0"/>
          </a:p>
          <a:p>
            <a:r>
              <a:rPr kumimoji="1" lang="ja-JP" altLang="en-US"/>
              <a:t>まず、</a:t>
            </a:r>
            <a:r>
              <a:rPr kumimoji="1" lang="en-US" altLang="ja-JP" dirty="0"/>
              <a:t>2015</a:t>
            </a:r>
            <a:r>
              <a:rPr kumimoji="1" lang="ja-JP" altLang="en-US"/>
              <a:t>年の重力波の初検出で、</a:t>
            </a:r>
            <a:endParaRPr kumimoji="1" lang="en-US" altLang="ja-JP" dirty="0"/>
          </a:p>
          <a:p>
            <a:r>
              <a:rPr kumimoji="1" lang="ja-JP" altLang="en-US"/>
              <a:t>そこで今までで一番重い恒星質量ブラックホールの存在が明らかになりました。</a:t>
            </a:r>
            <a:endParaRPr kumimoji="1" lang="en-US" altLang="ja-JP" dirty="0"/>
          </a:p>
          <a:p>
            <a:endParaRPr kumimoji="1" lang="en-US" altLang="ja-JP" dirty="0"/>
          </a:p>
          <a:p>
            <a:r>
              <a:rPr kumimoji="1" lang="ja-JP" altLang="en-US"/>
              <a:t>また次に、</a:t>
            </a:r>
            <a:r>
              <a:rPr kumimoji="1" lang="en-US" altLang="ja-JP" dirty="0"/>
              <a:t>2017</a:t>
            </a:r>
            <a:r>
              <a:rPr kumimoji="1" lang="ja-JP" altLang="en-US"/>
              <a:t>年の連星中性子星合体の重力波と電磁波の</a:t>
            </a:r>
            <a:r>
              <a:rPr kumimoji="1" lang="en-US" altLang="ja-JP" dirty="0" err="1"/>
              <a:t>multimessenger</a:t>
            </a:r>
            <a:r>
              <a:rPr kumimoji="1" lang="ja-JP" altLang="en-US"/>
              <a:t>観測があります。</a:t>
            </a:r>
            <a:endParaRPr kumimoji="1" lang="en-US" altLang="ja-JP" dirty="0"/>
          </a:p>
          <a:p>
            <a:r>
              <a:rPr kumimoji="1" lang="ja-JP" altLang="en-US"/>
              <a:t>この観測で第一に、連星中性子星合体と</a:t>
            </a:r>
            <a:r>
              <a:rPr kumimoji="1" lang="en-US" altLang="ja-JP" dirty="0" err="1"/>
              <a:t>γ</a:t>
            </a:r>
            <a:r>
              <a:rPr kumimoji="1" lang="ja-JP" altLang="en-US"/>
              <a:t>線バーストの同時検出で、ショート</a:t>
            </a:r>
            <a:r>
              <a:rPr kumimoji="1" lang="en-US" altLang="ja-JP" dirty="0" err="1"/>
              <a:t>γ</a:t>
            </a:r>
            <a:r>
              <a:rPr kumimoji="1" lang="ja-JP" altLang="en-US"/>
              <a:t>線バーストの発生源が明らかになりました。</a:t>
            </a:r>
            <a:endParaRPr kumimoji="1" lang="en-US" altLang="ja-JP" dirty="0"/>
          </a:p>
          <a:p>
            <a:r>
              <a:rPr kumimoji="1" lang="ja-JP" altLang="en-US"/>
              <a:t>また、電磁波と重力波の同時検出で、重力波の伝搬速度に制限がつきました。</a:t>
            </a:r>
            <a:endParaRPr kumimoji="1" lang="en-US" altLang="ja-JP" dirty="0"/>
          </a:p>
          <a:p>
            <a:r>
              <a:rPr kumimoji="1" lang="ja-JP" altLang="en-US"/>
              <a:t>さらに、このように</a:t>
            </a:r>
            <a:r>
              <a:rPr kumimoji="1" lang="en-US" altLang="ja-JP" dirty="0"/>
              <a:t>3</a:t>
            </a:r>
            <a:r>
              <a:rPr kumimoji="1" lang="ja-JP" altLang="en-US"/>
              <a:t>台の検出器が動いていると、重力波源の位置を特定することができます。</a:t>
            </a:r>
            <a:endParaRPr kumimoji="1" lang="en-US" altLang="ja-JP" dirty="0"/>
          </a:p>
          <a:p>
            <a:r>
              <a:rPr kumimoji="1" lang="ja-JP" altLang="en-US"/>
              <a:t>それにより可視赤外の対応天体のキロノバと呼ばれるトランジエントが観測され、重元素合成の理論との整合する結果が得られました。</a:t>
            </a:r>
            <a:endParaRPr kumimoji="1" lang="en-US" altLang="ja-JP" dirty="0"/>
          </a:p>
          <a:p>
            <a:r>
              <a:rPr kumimoji="1" lang="ja-JP" altLang="en-US"/>
              <a:t>また、波源の位置決定で母銀河が特定され、</a:t>
            </a:r>
            <a:r>
              <a:rPr kumimoji="1" lang="en-US" altLang="ja-JP" dirty="0"/>
              <a:t>Hubble</a:t>
            </a:r>
            <a:r>
              <a:rPr kumimoji="1" lang="ja-JP" altLang="en-US"/>
              <a:t>定数が測定されました。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6</a:t>
            </a:fld>
            <a:endParaRPr kumimoji="1" lang="ja-JP" altLang="en-US"/>
          </a:p>
        </p:txBody>
      </p:sp>
    </p:spTree>
    <p:extLst>
      <p:ext uri="{BB962C8B-B14F-4D97-AF65-F5344CB8AC3E}">
        <p14:creationId xmlns:p14="http://schemas.microsoft.com/office/powerpoint/2010/main" val="6112683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71</a:t>
            </a:fld>
            <a:endParaRPr kumimoji="1" lang="ja-JP" altLang="en-US"/>
          </a:p>
        </p:txBody>
      </p:sp>
    </p:spTree>
    <p:extLst>
      <p:ext uri="{BB962C8B-B14F-4D97-AF65-F5344CB8AC3E}">
        <p14:creationId xmlns:p14="http://schemas.microsoft.com/office/powerpoint/2010/main" val="2160032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72</a:t>
            </a:fld>
            <a:endParaRPr kumimoji="1" lang="ja-JP" altLang="en-US"/>
          </a:p>
        </p:txBody>
      </p:sp>
    </p:spTree>
    <p:extLst>
      <p:ext uri="{BB962C8B-B14F-4D97-AF65-F5344CB8AC3E}">
        <p14:creationId xmlns:p14="http://schemas.microsoft.com/office/powerpoint/2010/main" val="2149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73</a:t>
            </a:fld>
            <a:endParaRPr kumimoji="1" lang="ja-JP" altLang="en-US"/>
          </a:p>
        </p:txBody>
      </p:sp>
    </p:spTree>
    <p:extLst>
      <p:ext uri="{BB962C8B-B14F-4D97-AF65-F5344CB8AC3E}">
        <p14:creationId xmlns:p14="http://schemas.microsoft.com/office/powerpoint/2010/main" val="3445740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74</a:t>
            </a:fld>
            <a:endParaRPr kumimoji="1" lang="ja-JP" altLang="en-US"/>
          </a:p>
        </p:txBody>
      </p:sp>
    </p:spTree>
    <p:extLst>
      <p:ext uri="{BB962C8B-B14F-4D97-AF65-F5344CB8AC3E}">
        <p14:creationId xmlns:p14="http://schemas.microsoft.com/office/powerpoint/2010/main" val="3400616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75</a:t>
            </a:fld>
            <a:endParaRPr kumimoji="1" lang="ja-JP" altLang="en-US"/>
          </a:p>
        </p:txBody>
      </p:sp>
    </p:spTree>
    <p:extLst>
      <p:ext uri="{BB962C8B-B14F-4D97-AF65-F5344CB8AC3E}">
        <p14:creationId xmlns:p14="http://schemas.microsoft.com/office/powerpoint/2010/main" val="586816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76</a:t>
            </a:fld>
            <a:endParaRPr kumimoji="1" lang="ja-JP" altLang="en-US"/>
          </a:p>
        </p:txBody>
      </p:sp>
    </p:spTree>
    <p:extLst>
      <p:ext uri="{BB962C8B-B14F-4D97-AF65-F5344CB8AC3E}">
        <p14:creationId xmlns:p14="http://schemas.microsoft.com/office/powerpoint/2010/main" val="2929515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77</a:t>
            </a:fld>
            <a:endParaRPr kumimoji="1" lang="ja-JP" altLang="en-US"/>
          </a:p>
        </p:txBody>
      </p:sp>
    </p:spTree>
    <p:extLst>
      <p:ext uri="{BB962C8B-B14F-4D97-AF65-F5344CB8AC3E}">
        <p14:creationId xmlns:p14="http://schemas.microsoft.com/office/powerpoint/2010/main" val="3105492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78</a:t>
            </a:fld>
            <a:endParaRPr kumimoji="1" lang="ja-JP" altLang="en-US"/>
          </a:p>
        </p:txBody>
      </p:sp>
    </p:spTree>
    <p:extLst>
      <p:ext uri="{BB962C8B-B14F-4D97-AF65-F5344CB8AC3E}">
        <p14:creationId xmlns:p14="http://schemas.microsoft.com/office/powerpoint/2010/main" val="13255938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79</a:t>
            </a:fld>
            <a:endParaRPr kumimoji="1" lang="ja-JP" altLang="en-US"/>
          </a:p>
        </p:txBody>
      </p:sp>
    </p:spTree>
    <p:extLst>
      <p:ext uri="{BB962C8B-B14F-4D97-AF65-F5344CB8AC3E}">
        <p14:creationId xmlns:p14="http://schemas.microsoft.com/office/powerpoint/2010/main" val="12864189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80</a:t>
            </a:fld>
            <a:endParaRPr kumimoji="1" lang="ja-JP" altLang="en-US"/>
          </a:p>
        </p:txBody>
      </p:sp>
    </p:spTree>
    <p:extLst>
      <p:ext uri="{BB962C8B-B14F-4D97-AF65-F5344CB8AC3E}">
        <p14:creationId xmlns:p14="http://schemas.microsoft.com/office/powerpoint/2010/main" val="10081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今話したような成果は、世界中で現在観測中の第二世代とよばれる検出器が挙げました</a:t>
            </a:r>
            <a:endParaRPr kumimoji="1" lang="en-US" altLang="ja-JP" dirty="0"/>
          </a:p>
          <a:p>
            <a:endParaRPr kumimoji="1" lang="en-US" altLang="ja-JP" sz="1200" dirty="0"/>
          </a:p>
          <a:p>
            <a:r>
              <a:rPr lang="en-US" altLang="ja-JP" sz="1200" dirty="0"/>
              <a:t>Advanced LIGO</a:t>
            </a:r>
            <a:r>
              <a:rPr lang="ja-JP" altLang="en-US" sz="1200"/>
              <a:t>の</a:t>
            </a:r>
            <a:r>
              <a:rPr lang="en-US" altLang="ja-JP" sz="1200" dirty="0"/>
              <a:t>2</a:t>
            </a:r>
            <a:r>
              <a:rPr lang="ja-JP" altLang="en-US" sz="1200"/>
              <a:t>台の検出器が連星ブラックホール合体を捉え、</a:t>
            </a:r>
            <a:endParaRPr lang="en-US" altLang="ja-JP" sz="1200" dirty="0"/>
          </a:p>
          <a:p>
            <a:r>
              <a:rPr kumimoji="1" lang="en-US" altLang="ja-JP" sz="1200" dirty="0"/>
              <a:t>Advanced Virgo</a:t>
            </a:r>
            <a:r>
              <a:rPr kumimoji="1" lang="ja-JP" altLang="en-US" sz="1200"/>
              <a:t>が</a:t>
            </a:r>
            <a:r>
              <a:rPr kumimoji="1" lang="en-US" altLang="ja-JP" sz="1200" dirty="0"/>
              <a:t>3</a:t>
            </a:r>
            <a:r>
              <a:rPr kumimoji="1" lang="ja-JP" altLang="en-US" sz="1200"/>
              <a:t>台目として加わり連星中性子星合体を捉え、到来方向を特定しました。</a:t>
            </a:r>
            <a:endParaRPr kumimoji="1" lang="en-US" altLang="ja-JP" sz="1200" dirty="0"/>
          </a:p>
          <a:p>
            <a:endParaRPr kumimoji="1" lang="en-US" altLang="ja-JP" sz="1200" dirty="0"/>
          </a:p>
          <a:p>
            <a:r>
              <a:rPr kumimoji="1" lang="ja-JP" altLang="en-US" sz="1200"/>
              <a:t>そして</a:t>
            </a:r>
            <a:r>
              <a:rPr kumimoji="1" lang="en-US" altLang="ja-JP" sz="1200" dirty="0"/>
              <a:t>KAGRA</a:t>
            </a:r>
            <a:r>
              <a:rPr kumimoji="1" lang="ja-JP" altLang="en-US" sz="1200"/>
              <a:t>も</a:t>
            </a:r>
            <a:r>
              <a:rPr kumimoji="1" lang="en-US" altLang="ja-JP" sz="1200" dirty="0"/>
              <a:t>4</a:t>
            </a:r>
            <a:r>
              <a:rPr kumimoji="1" lang="ja-JP" altLang="en-US" sz="1200"/>
              <a:t>台目としてネットワークに参加予定で、</a:t>
            </a:r>
            <a:endParaRPr kumimoji="1" lang="en-US" altLang="ja-JP" sz="1200" dirty="0"/>
          </a:p>
          <a:p>
            <a:r>
              <a:rPr kumimoji="1" lang="en-US" altLang="ja-JP" sz="1200" dirty="0"/>
              <a:t>localize</a:t>
            </a:r>
            <a:r>
              <a:rPr kumimoji="1" lang="ja-JP" altLang="en-US" sz="1200"/>
              <a:t>できる精度の向上や、</a:t>
            </a:r>
            <a:endParaRPr kumimoji="1" lang="en-US" altLang="ja-JP" sz="1200" dirty="0"/>
          </a:p>
          <a:p>
            <a:r>
              <a:rPr kumimoji="1" lang="en-US" altLang="ja-JP" sz="1200" dirty="0"/>
              <a:t>3</a:t>
            </a:r>
            <a:r>
              <a:rPr kumimoji="1" lang="ja-JP" altLang="en-US" sz="1200"/>
              <a:t>台以上稼働している時間が飛躍的に向上することから</a:t>
            </a:r>
            <a:r>
              <a:rPr kumimoji="1" lang="en-US" altLang="ja-JP" sz="1200" dirty="0"/>
              <a:t>localize</a:t>
            </a:r>
            <a:r>
              <a:rPr kumimoji="1" lang="ja-JP" altLang="en-US" sz="1200"/>
              <a:t>できるイベントの割合の向上が見込まれています。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7</a:t>
            </a:fld>
            <a:endParaRPr kumimoji="1" lang="ja-JP" altLang="en-US"/>
          </a:p>
        </p:txBody>
      </p:sp>
    </p:spTree>
    <p:extLst>
      <p:ext uri="{BB962C8B-B14F-4D97-AF65-F5344CB8AC3E}">
        <p14:creationId xmlns:p14="http://schemas.microsoft.com/office/powerpoint/2010/main" val="124880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81</a:t>
            </a:fld>
            <a:endParaRPr kumimoji="1" lang="ja-JP" altLang="en-US"/>
          </a:p>
        </p:txBody>
      </p:sp>
    </p:spTree>
    <p:extLst>
      <p:ext uri="{BB962C8B-B14F-4D97-AF65-F5344CB8AC3E}">
        <p14:creationId xmlns:p14="http://schemas.microsoft.com/office/powerpoint/2010/main" val="30719579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82</a:t>
            </a:fld>
            <a:endParaRPr kumimoji="1" lang="ja-JP" altLang="en-US"/>
          </a:p>
        </p:txBody>
      </p:sp>
    </p:spTree>
    <p:extLst>
      <p:ext uri="{BB962C8B-B14F-4D97-AF65-F5344CB8AC3E}">
        <p14:creationId xmlns:p14="http://schemas.microsoft.com/office/powerpoint/2010/main" val="22621250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83</a:t>
            </a:fld>
            <a:endParaRPr kumimoji="1" lang="ja-JP" altLang="en-US"/>
          </a:p>
        </p:txBody>
      </p:sp>
    </p:spTree>
    <p:extLst>
      <p:ext uri="{BB962C8B-B14F-4D97-AF65-F5344CB8AC3E}">
        <p14:creationId xmlns:p14="http://schemas.microsoft.com/office/powerpoint/2010/main" val="2388271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84</a:t>
            </a:fld>
            <a:endParaRPr kumimoji="1" lang="ja-JP" altLang="en-US"/>
          </a:p>
        </p:txBody>
      </p:sp>
    </p:spTree>
    <p:extLst>
      <p:ext uri="{BB962C8B-B14F-4D97-AF65-F5344CB8AC3E}">
        <p14:creationId xmlns:p14="http://schemas.microsoft.com/office/powerpoint/2010/main" val="266585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85</a:t>
            </a:fld>
            <a:endParaRPr kumimoji="1" lang="ja-JP" altLang="en-US"/>
          </a:p>
        </p:txBody>
      </p:sp>
    </p:spTree>
    <p:extLst>
      <p:ext uri="{BB962C8B-B14F-4D97-AF65-F5344CB8AC3E}">
        <p14:creationId xmlns:p14="http://schemas.microsoft.com/office/powerpoint/2010/main" val="19652548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86</a:t>
            </a:fld>
            <a:endParaRPr kumimoji="1" lang="ja-JP" altLang="en-US"/>
          </a:p>
        </p:txBody>
      </p:sp>
    </p:spTree>
    <p:extLst>
      <p:ext uri="{BB962C8B-B14F-4D97-AF65-F5344CB8AC3E}">
        <p14:creationId xmlns:p14="http://schemas.microsoft.com/office/powerpoint/2010/main" val="3452543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87</a:t>
            </a:fld>
            <a:endParaRPr kumimoji="1" lang="ja-JP" altLang="en-US"/>
          </a:p>
        </p:txBody>
      </p:sp>
    </p:spTree>
    <p:extLst>
      <p:ext uri="{BB962C8B-B14F-4D97-AF65-F5344CB8AC3E}">
        <p14:creationId xmlns:p14="http://schemas.microsoft.com/office/powerpoint/2010/main" val="22139998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89</a:t>
            </a:fld>
            <a:endParaRPr kumimoji="1" lang="ja-JP" altLang="en-US"/>
          </a:p>
        </p:txBody>
      </p:sp>
    </p:spTree>
    <p:extLst>
      <p:ext uri="{BB962C8B-B14F-4D97-AF65-F5344CB8AC3E}">
        <p14:creationId xmlns:p14="http://schemas.microsoft.com/office/powerpoint/2010/main" val="18009978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90</a:t>
            </a:fld>
            <a:endParaRPr kumimoji="1" lang="ja-JP" altLang="en-US"/>
          </a:p>
        </p:txBody>
      </p:sp>
    </p:spTree>
    <p:extLst>
      <p:ext uri="{BB962C8B-B14F-4D97-AF65-F5344CB8AC3E}">
        <p14:creationId xmlns:p14="http://schemas.microsoft.com/office/powerpoint/2010/main" val="26519423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91</a:t>
            </a:fld>
            <a:endParaRPr kumimoji="1" lang="ja-JP" altLang="en-US"/>
          </a:p>
        </p:txBody>
      </p:sp>
    </p:spTree>
    <p:extLst>
      <p:ext uri="{BB962C8B-B14F-4D97-AF65-F5344CB8AC3E}">
        <p14:creationId xmlns:p14="http://schemas.microsoft.com/office/powerpoint/2010/main" val="277928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次に、今後の重力波観測の方向性に目を向けます。</a:t>
            </a:r>
            <a:br>
              <a:rPr kumimoji="1" lang="en-US" altLang="ja-JP" dirty="0"/>
            </a:br>
            <a:r>
              <a:rPr kumimoji="1" lang="en-US" altLang="ja-JP" dirty="0"/>
              <a:t>10-20</a:t>
            </a:r>
            <a:r>
              <a:rPr kumimoji="1" lang="ja-JP" altLang="en-US"/>
              <a:t>年後くらいに、第三世代と呼ばれる検出器が観測開始予定です。</a:t>
            </a:r>
            <a:endParaRPr kumimoji="1" lang="en-US" altLang="ja-JP" dirty="0"/>
          </a:p>
          <a:p>
            <a:r>
              <a:rPr kumimoji="1" lang="ja-JP" altLang="en-US"/>
              <a:t>主な計画はこの</a:t>
            </a:r>
            <a:r>
              <a:rPr kumimoji="1" lang="en-US" altLang="ja-JP" dirty="0"/>
              <a:t>2</a:t>
            </a:r>
            <a:r>
              <a:rPr kumimoji="1" lang="ja-JP" altLang="en-US"/>
              <a:t>つ、</a:t>
            </a:r>
            <a:r>
              <a:rPr kumimoji="1" lang="en-US" altLang="ja-JP" dirty="0"/>
              <a:t>Einstein Telescope</a:t>
            </a:r>
            <a:r>
              <a:rPr kumimoji="1" lang="ja-JP" altLang="en-US"/>
              <a:t>と</a:t>
            </a:r>
            <a:r>
              <a:rPr kumimoji="1" lang="en-US" altLang="ja-JP" dirty="0"/>
              <a:t>Cosmic Explorer</a:t>
            </a:r>
            <a:r>
              <a:rPr kumimoji="1" lang="ja-JP" altLang="en-US"/>
              <a:t>です。</a:t>
            </a:r>
            <a:br>
              <a:rPr kumimoji="1" lang="en-US" altLang="ja-JP" dirty="0"/>
            </a:br>
            <a:r>
              <a:rPr kumimoji="1" lang="ja-JP" altLang="en-US"/>
              <a:t>これらは、第二世代よりも</a:t>
            </a:r>
            <a:r>
              <a:rPr kumimoji="1" lang="en-US" altLang="ja-JP" dirty="0"/>
              <a:t>10</a:t>
            </a:r>
            <a:r>
              <a:rPr kumimoji="1" lang="ja-JP" altLang="en-US"/>
              <a:t>倍ほど長い基線長をもち、このようにさらに高い感度を持つ予定です。</a:t>
            </a:r>
            <a:endParaRPr kumimoji="1" lang="en-US" altLang="ja-JP" dirty="0"/>
          </a:p>
          <a:p>
            <a:r>
              <a:rPr kumimoji="1" lang="ja-JP" altLang="en-US"/>
              <a:t>点線が第二世代で、赤と青が第三世代です。雑音が</a:t>
            </a:r>
            <a:r>
              <a:rPr kumimoji="1" lang="en-US" altLang="ja-JP" dirty="0"/>
              <a:t>1</a:t>
            </a:r>
            <a:r>
              <a:rPr kumimoji="1" lang="ja-JP" altLang="en-US"/>
              <a:t>桁小さいことを意味します。</a:t>
            </a:r>
            <a:endParaRPr kumimoji="1" lang="en-US" altLang="ja-JP" dirty="0"/>
          </a:p>
          <a:p>
            <a:r>
              <a:rPr kumimoji="1" lang="ja-JP" altLang="en-US"/>
              <a:t>このような高い感度により、第三世代が実現されると、より大きなサイエンスが期待されます。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8</a:t>
            </a:fld>
            <a:endParaRPr kumimoji="1" lang="ja-JP" altLang="en-US"/>
          </a:p>
        </p:txBody>
      </p:sp>
    </p:spTree>
    <p:extLst>
      <p:ext uri="{BB962C8B-B14F-4D97-AF65-F5344CB8AC3E}">
        <p14:creationId xmlns:p14="http://schemas.microsoft.com/office/powerpoint/2010/main" val="953484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92</a:t>
            </a:fld>
            <a:endParaRPr kumimoji="1" lang="ja-JP" altLang="en-US"/>
          </a:p>
        </p:txBody>
      </p:sp>
    </p:spTree>
    <p:extLst>
      <p:ext uri="{BB962C8B-B14F-4D97-AF65-F5344CB8AC3E}">
        <p14:creationId xmlns:p14="http://schemas.microsoft.com/office/powerpoint/2010/main" val="1563624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まず背景として、</a:t>
            </a:r>
            <a:r>
              <a:rPr kumimoji="1" lang="en-US" altLang="ja-JP" dirty="0"/>
              <a:t>KAGRA</a:t>
            </a:r>
            <a:r>
              <a:rPr kumimoji="1" lang="ja-JP" altLang="en-US"/>
              <a:t>のこれまで、これからのタイムラインを説明します。</a:t>
            </a:r>
            <a:br>
              <a:rPr kumimoji="1" lang="en-US" altLang="ja-JP" dirty="0"/>
            </a:br>
            <a:r>
              <a:rPr kumimoji="1" lang="en-US" altLang="ja-JP" dirty="0"/>
              <a:t>2018</a:t>
            </a:r>
            <a:r>
              <a:rPr kumimoji="1" lang="ja-JP" altLang="en-US"/>
              <a:t>年の終わりころまでに各要素のインストールが終わり、それから干渉計全体の統合に入りました。</a:t>
            </a:r>
            <a:br>
              <a:rPr kumimoji="1" lang="en-US" altLang="ja-JP" dirty="0"/>
            </a:br>
            <a:r>
              <a:rPr kumimoji="1" lang="ja-JP" altLang="en-US"/>
              <a:t>その後、</a:t>
            </a:r>
            <a:r>
              <a:rPr kumimoji="1" lang="en-US" altLang="ja-JP" dirty="0"/>
              <a:t>2019</a:t>
            </a:r>
            <a:r>
              <a:rPr kumimoji="1" lang="ja-JP" altLang="en-US"/>
              <a:t>年</a:t>
            </a:r>
            <a:r>
              <a:rPr kumimoji="1" lang="en-US" altLang="ja-JP" dirty="0"/>
              <a:t>8</a:t>
            </a:r>
            <a:r>
              <a:rPr kumimoji="1" lang="ja-JP" altLang="en-US"/>
              <a:t>月に、</a:t>
            </a:r>
            <a:r>
              <a:rPr kumimoji="1" lang="en-US" altLang="ja-JP" dirty="0"/>
              <a:t>ITM</a:t>
            </a:r>
            <a:r>
              <a:rPr kumimoji="1" lang="ja-JP" altLang="en-US"/>
              <a:t>の不具合などからパワーリサイクリングとシグナルリサイクリングをのぞいた干渉計、</a:t>
            </a:r>
            <a:r>
              <a:rPr kumimoji="1" lang="en-US" altLang="ja-JP" dirty="0"/>
              <a:t>Fabry-Perot Michelson</a:t>
            </a:r>
            <a:r>
              <a:rPr kumimoji="1" lang="ja-JP" altLang="en-US"/>
              <a:t>干渉計のロックを達成しました。</a:t>
            </a:r>
            <a:endParaRPr kumimoji="1" lang="en-US" altLang="ja-JP" dirty="0"/>
          </a:p>
          <a:p>
            <a:r>
              <a:rPr kumimoji="1" lang="ja-JP" altLang="en-US"/>
              <a:t>現在は、その</a:t>
            </a:r>
            <a:r>
              <a:rPr kumimoji="1" lang="en-US" altLang="ja-JP" dirty="0"/>
              <a:t>FPMI</a:t>
            </a:r>
            <a:r>
              <a:rPr kumimoji="1" lang="ja-JP" altLang="en-US"/>
              <a:t>のロックの後、順次雑音を低減し、観測参加を目指している段です。</a:t>
            </a:r>
            <a:endParaRPr kumimoji="1" lang="en-US" altLang="ja-JP" dirty="0"/>
          </a:p>
          <a:p>
            <a:endParaRPr kumimoji="1" lang="en-US" altLang="ja-JP" dirty="0"/>
          </a:p>
          <a:p>
            <a:r>
              <a:rPr kumimoji="1" lang="ja-JP" altLang="en-US"/>
              <a:t>観測の後、不具合のある</a:t>
            </a:r>
            <a:r>
              <a:rPr kumimoji="1" lang="en-US" altLang="ja-JP" dirty="0"/>
              <a:t>ITM</a:t>
            </a:r>
            <a:r>
              <a:rPr kumimoji="1" lang="ja-JP" altLang="en-US"/>
              <a:t>を交換した後に、パワーリサイクリングやシグナルリサイクリングを含めた干渉計、</a:t>
            </a:r>
            <a:endParaRPr kumimoji="1" lang="en-US" altLang="ja-JP" dirty="0"/>
          </a:p>
          <a:p>
            <a:r>
              <a:rPr kumimoji="1" lang="en-US" altLang="ja-JP" dirty="0"/>
              <a:t>DRFPMI</a:t>
            </a:r>
            <a:r>
              <a:rPr kumimoji="1" lang="ja-JP" altLang="en-US"/>
              <a:t>のロックを行い、観測を行う予定です。</a:t>
            </a:r>
            <a:endParaRPr kumimoji="1" lang="en-US" altLang="ja-JP" dirty="0"/>
          </a:p>
          <a:p>
            <a:endParaRPr kumimoji="1" lang="en-US" altLang="ja-JP" dirty="0"/>
          </a:p>
          <a:p>
            <a:r>
              <a:rPr kumimoji="1" lang="ja-JP" altLang="en-US"/>
              <a:t>ロックの観点から注意が必要なのは、この次の段階でパワーリサイクリングがくると</a:t>
            </a:r>
            <a:r>
              <a:rPr kumimoji="1" lang="en-US" altLang="ja-JP" dirty="0"/>
              <a:t>CARM</a:t>
            </a:r>
            <a:r>
              <a:rPr kumimoji="1" lang="ja-JP" altLang="en-US"/>
              <a:t>という同相腕自由度の共振幅がより狭くなる、という点です。</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93</a:t>
            </a:fld>
            <a:endParaRPr kumimoji="1" lang="ja-JP" altLang="en-US"/>
          </a:p>
        </p:txBody>
      </p:sp>
    </p:spTree>
    <p:extLst>
      <p:ext uri="{BB962C8B-B14F-4D97-AF65-F5344CB8AC3E}">
        <p14:creationId xmlns:p14="http://schemas.microsoft.com/office/powerpoint/2010/main" val="27410909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94</a:t>
            </a:fld>
            <a:endParaRPr kumimoji="1" lang="ja-JP" altLang="en-US"/>
          </a:p>
        </p:txBody>
      </p:sp>
    </p:spTree>
    <p:extLst>
      <p:ext uri="{BB962C8B-B14F-4D97-AF65-F5344CB8AC3E}">
        <p14:creationId xmlns:p14="http://schemas.microsoft.com/office/powerpoint/2010/main" val="648913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introduction.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KAGRA parameters are chosen so that the sensitivity in the full configuration is optimized.</a:t>
            </a:r>
            <a:r>
              <a:rPr kumimoji="1" lang="en-US" altLang="ja-JP" sz="1200" baseline="0" dirty="0"/>
              <a:t> By full configuration, I mean full power input and detuned RSE and so 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a:t>However the full configuration will not be achieved from the beginning. The commissioning will advance step by step.</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a:t>Of</a:t>
            </a:r>
            <a:r>
              <a:rPr kumimoji="1" lang="en-US" altLang="ja-JP" baseline="0" dirty="0"/>
              <a:t> course,</a:t>
            </a:r>
            <a:r>
              <a:rPr kumimoji="1" lang="en-US" altLang="ja-JP" dirty="0"/>
              <a:t> input power will go up gradually and there will be </a:t>
            </a:r>
            <a:r>
              <a:rPr kumimoji="1" lang="en-US" altLang="ja-JP" baseline="0" dirty="0"/>
              <a:t>unknown or technical noises</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So, in the early stage of the commissioning, </a:t>
            </a:r>
            <a:r>
              <a:rPr lang="en-US" altLang="ja-JP" sz="1200" b="1" dirty="0"/>
              <a:t>another parameter set</a:t>
            </a:r>
            <a:r>
              <a:rPr lang="en-US" altLang="ja-JP" sz="1200" dirty="0"/>
              <a:t> might give us better sensitivity.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a:t>So, it’s important to find out which way to go to detect GWs as soon as possible?</a:t>
            </a:r>
            <a:endParaRPr lang="en-US" altLang="ja-JP" sz="120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t>Then,</a:t>
            </a:r>
            <a:r>
              <a:rPr kumimoji="1" lang="en-US" altLang="ja-JP" sz="1200" baseline="0" dirty="0"/>
              <a:t> to know the best </a:t>
            </a:r>
            <a:r>
              <a:rPr kumimoji="1" lang="en-US" altLang="ja-JP" sz="1200" baseline="0"/>
              <a:t>way to take, </a:t>
            </a:r>
            <a:r>
              <a:rPr kumimoji="1" lang="en-US" altLang="ja-JP" sz="1200" baseline="0" dirty="0"/>
              <a:t>lets discuss and consider early phase sensitivity!</a:t>
            </a:r>
            <a:endParaRPr kumimoji="1" lang="ja-JP" altLang="en-US" dirty="0"/>
          </a:p>
        </p:txBody>
      </p:sp>
      <p:sp>
        <p:nvSpPr>
          <p:cNvPr id="4" name="スライド番号プレースホルダー 3"/>
          <p:cNvSpPr>
            <a:spLocks noGrp="1"/>
          </p:cNvSpPr>
          <p:nvPr>
            <p:ph type="sldNum" sz="quarter" idx="10"/>
          </p:nvPr>
        </p:nvSpPr>
        <p:spPr/>
        <p:txBody>
          <a:bodyPr/>
          <a:lstStyle/>
          <a:p>
            <a:fld id="{35F9CF0C-0A87-4A42-A225-72E9008167C9}" type="slidenum">
              <a:rPr kumimoji="1" lang="ja-JP" altLang="en-US" smtClean="0"/>
              <a:t>95</a:t>
            </a:fld>
            <a:endParaRPr kumimoji="1" lang="ja-JP" altLang="en-US"/>
          </a:p>
        </p:txBody>
      </p:sp>
    </p:spTree>
    <p:extLst>
      <p:ext uri="{BB962C8B-B14F-4D97-AF65-F5344CB8AC3E}">
        <p14:creationId xmlns:p14="http://schemas.microsoft.com/office/powerpoint/2010/main" val="1977761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0723863-2675-1F44-9D2A-FD96A3D8ECFE}" type="datetime1">
              <a:rPr kumimoji="1" lang="ja-JP" altLang="en-US" smtClean="0"/>
              <a:t>2020/1/9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6" name="スライド番号プレースホルダー 5"/>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20972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ACEC61-99BB-554F-BB1A-7A868916CEB6}" type="datetime1">
              <a:rPr kumimoji="1" lang="ja-JP" altLang="en-US" smtClean="0"/>
              <a:t>2020/1/9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6" name="スライド番号プレースホルダー 5"/>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295806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AD38BE9-2538-5447-A105-45B54DCE422E}" type="datetime1">
              <a:rPr kumimoji="1" lang="ja-JP" altLang="en-US" smtClean="0"/>
              <a:t>2020/1/9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6" name="スライド番号プレースホルダー 5"/>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399392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C38FBBC-4172-CF47-ACA1-4DE867A2A631}" type="datetime1">
              <a:rPr kumimoji="1" lang="ja-JP" altLang="en-US" smtClean="0"/>
              <a:t>2020/1/9</a:t>
            </a:fld>
            <a:endParaRPr kumimoji="1" lang="ja-JP" altLang="en-US"/>
          </a:p>
        </p:txBody>
      </p:sp>
      <p:sp>
        <p:nvSpPr>
          <p:cNvPr id="5" name="フッター プレースホルダー 4"/>
          <p:cNvSpPr>
            <a:spLocks noGrp="1"/>
          </p:cNvSpPr>
          <p:nvPr>
            <p:ph type="ftr" sz="quarter" idx="11"/>
          </p:nvPr>
        </p:nvSpPr>
        <p:spPr>
          <a:xfrm>
            <a:off x="6566749" y="7515"/>
            <a:ext cx="2771310" cy="267717"/>
          </a:xfrm>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6" name="スライド番号プレースホルダー 5"/>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371355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3897843-026C-574B-A1DF-A216BFC63ABC}" type="datetime1">
              <a:rPr kumimoji="1" lang="ja-JP" altLang="en-US" smtClean="0"/>
              <a:t>2020/1/9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6" name="スライド番号プレースホルダー 5"/>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154491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BC696B-36F2-FE46-999D-D5E325E4A1DD}" type="datetime1">
              <a:rPr kumimoji="1" lang="ja-JP" altLang="en-US" smtClean="0"/>
              <a:t>2020/1/9</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7" name="スライド番号プレースホルダー 6"/>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1494709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6865DA7-EB11-C94F-9979-06558868BC18}" type="datetime1">
              <a:rPr kumimoji="1" lang="ja-JP" altLang="en-US" smtClean="0"/>
              <a:t>2020/1/9</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9" name="スライド番号プレースホルダー 8"/>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137953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A77B291-4D41-9A41-A107-3D77CD46AFB1}" type="datetime1">
              <a:rPr kumimoji="1" lang="ja-JP" altLang="en-US" smtClean="0"/>
              <a:t>2020/1/9</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215286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E57E07B-2E74-9445-B30F-5C30222067ED}" type="datetime1">
              <a:rPr kumimoji="1" lang="ja-JP" altLang="en-US" smtClean="0"/>
              <a:t>2020/1/9</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4" name="スライド番号プレースホルダー 3"/>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394453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C763419-D41A-054E-B0C0-597CA595BCDE}" type="datetime1">
              <a:rPr kumimoji="1" lang="ja-JP" altLang="en-US" smtClean="0"/>
              <a:t>2020/1/9</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7" name="スライド番号プレースホルダー 6"/>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37670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14290D-C7C3-954E-B2B8-CF8866FBC8AD}" type="datetime1">
              <a:rPr kumimoji="1" lang="ja-JP" altLang="en-US" smtClean="0"/>
              <a:t>2020/1/9</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7" name="スライド番号プレースホルダー 6"/>
          <p:cNvSpPr>
            <a:spLocks noGrp="1"/>
          </p:cNvSpPr>
          <p:nvPr>
            <p:ph type="sldNum" sz="quarter" idx="12"/>
          </p:nvPr>
        </p:nvSpPr>
        <p:spPr/>
        <p:txBody>
          <a:body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3245675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60229-6CEF-B940-AEA6-5B0DEF7DC3A6}" type="datetime1">
              <a:rPr kumimoji="1" lang="ja-JP" altLang="en-US" smtClean="0"/>
              <a:t>2020/1/9</a:t>
            </a:fld>
            <a:endParaRPr kumimoji="1" lang="ja-JP" altLang="en-US"/>
          </a:p>
        </p:txBody>
      </p:sp>
      <p:sp>
        <p:nvSpPr>
          <p:cNvPr id="5" name="フッター プレースホルダー 4"/>
          <p:cNvSpPr>
            <a:spLocks noGrp="1"/>
          </p:cNvSpPr>
          <p:nvPr>
            <p:ph type="ftr" sz="quarter" idx="3"/>
          </p:nvPr>
        </p:nvSpPr>
        <p:spPr>
          <a:xfrm>
            <a:off x="6433350" y="31579"/>
            <a:ext cx="2771310" cy="267717"/>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6" name="スライド番号プレースホルダー 5"/>
          <p:cNvSpPr>
            <a:spLocks noGrp="1"/>
          </p:cNvSpPr>
          <p:nvPr>
            <p:ph type="sldNum" sz="quarter" idx="4"/>
          </p:nvPr>
        </p:nvSpPr>
        <p:spPr>
          <a:xfrm>
            <a:off x="6910770" y="64426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C4C91-C9DE-E945-8E92-FD1A42B9E569}" type="slidenum">
              <a:rPr kumimoji="1" lang="ja-JP" altLang="en-US" smtClean="0"/>
              <a:t>‹#›</a:t>
            </a:fld>
            <a:endParaRPr kumimoji="1" lang="ja-JP" altLang="en-US"/>
          </a:p>
        </p:txBody>
      </p:sp>
    </p:spTree>
    <p:extLst>
      <p:ext uri="{BB962C8B-B14F-4D97-AF65-F5344CB8AC3E}">
        <p14:creationId xmlns:p14="http://schemas.microsoft.com/office/powerpoint/2010/main" val="728736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4.emf"/></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39091" y="1860226"/>
            <a:ext cx="7065818" cy="1856752"/>
          </a:xfrm>
        </p:spPr>
        <p:txBody>
          <a:bodyPr>
            <a:noAutofit/>
          </a:bodyPr>
          <a:lstStyle/>
          <a:p>
            <a:r>
              <a:rPr lang="ja-JP" altLang="en-US" sz="2000">
                <a:solidFill>
                  <a:schemeClr val="bg1">
                    <a:lumMod val="50000"/>
                  </a:schemeClr>
                </a:solidFill>
              </a:rPr>
              <a:t>博士論文審査会</a:t>
            </a:r>
            <a:br>
              <a:rPr lang="en-US" altLang="ja-JP" sz="800" dirty="0">
                <a:solidFill>
                  <a:srgbClr val="0432FF"/>
                </a:solidFill>
              </a:rPr>
            </a:br>
            <a:br>
              <a:rPr lang="en-US" altLang="ja-JP" sz="800" dirty="0">
                <a:solidFill>
                  <a:srgbClr val="0432FF"/>
                </a:solidFill>
              </a:rPr>
            </a:br>
            <a:r>
              <a:rPr lang="en-US" altLang="ja-JP" sz="4000" dirty="0">
                <a:solidFill>
                  <a:srgbClr val="0432FF"/>
                </a:solidFill>
              </a:rPr>
              <a:t>Interferometer Locking Scheme for Advanced Gravitational-Wave Detectors and Beyond </a:t>
            </a:r>
            <a:endParaRPr kumimoji="1" lang="ja-JP" altLang="en-US" sz="3600" dirty="0">
              <a:solidFill>
                <a:srgbClr val="0432FF"/>
              </a:solidFill>
            </a:endParaRPr>
          </a:p>
        </p:txBody>
      </p:sp>
      <p:sp>
        <p:nvSpPr>
          <p:cNvPr id="3" name="サブタイトル 2"/>
          <p:cNvSpPr>
            <a:spLocks noGrp="1"/>
          </p:cNvSpPr>
          <p:nvPr>
            <p:ph type="subTitle" idx="1"/>
          </p:nvPr>
        </p:nvSpPr>
        <p:spPr>
          <a:xfrm>
            <a:off x="490352" y="4630979"/>
            <a:ext cx="8163297" cy="914796"/>
          </a:xfrm>
        </p:spPr>
        <p:txBody>
          <a:bodyPr>
            <a:normAutofit/>
          </a:bodyPr>
          <a:lstStyle/>
          <a:p>
            <a:r>
              <a:rPr lang="ja-JP" altLang="en-US" sz="2000">
                <a:solidFill>
                  <a:schemeClr val="bg1">
                    <a:lumMod val="50000"/>
                  </a:schemeClr>
                </a:solidFill>
              </a:rPr>
              <a:t>理学系研究科物理学専攻</a:t>
            </a:r>
            <a:r>
              <a:rPr lang="en-US" altLang="ja-JP" sz="2000" dirty="0">
                <a:solidFill>
                  <a:schemeClr val="bg1">
                    <a:lumMod val="50000"/>
                  </a:schemeClr>
                </a:solidFill>
              </a:rPr>
              <a:t> </a:t>
            </a:r>
            <a:r>
              <a:rPr lang="ja-JP" altLang="en-US" sz="2000">
                <a:solidFill>
                  <a:schemeClr val="bg1">
                    <a:lumMod val="50000"/>
                  </a:schemeClr>
                </a:solidFill>
              </a:rPr>
              <a:t>博士課程</a:t>
            </a:r>
            <a:r>
              <a:rPr lang="en-US" altLang="ja-JP" sz="2000" dirty="0">
                <a:solidFill>
                  <a:schemeClr val="bg1">
                    <a:lumMod val="50000"/>
                  </a:schemeClr>
                </a:solidFill>
              </a:rPr>
              <a:t>3</a:t>
            </a:r>
            <a:r>
              <a:rPr lang="ja-JP" altLang="en-US" sz="2000">
                <a:solidFill>
                  <a:schemeClr val="bg1">
                    <a:lumMod val="50000"/>
                  </a:schemeClr>
                </a:solidFill>
              </a:rPr>
              <a:t>年</a:t>
            </a:r>
            <a:endParaRPr lang="en-US" altLang="ja-JP" sz="2000" dirty="0">
              <a:solidFill>
                <a:schemeClr val="bg1">
                  <a:lumMod val="50000"/>
                </a:schemeClr>
              </a:solidFill>
            </a:endParaRPr>
          </a:p>
          <a:p>
            <a:r>
              <a:rPr lang="ja-JP" altLang="en-US" sz="2000"/>
              <a:t>榎本　雄太郎</a:t>
            </a:r>
            <a:endParaRPr lang="en-US" altLang="ja-JP" sz="2000" baseline="30000" dirty="0"/>
          </a:p>
        </p:txBody>
      </p:sp>
      <p:grpSp>
        <p:nvGrpSpPr>
          <p:cNvPr id="6" name="グループ化 5">
            <a:extLst>
              <a:ext uri="{FF2B5EF4-FFF2-40B4-BE49-F238E27FC236}">
                <a16:creationId xmlns:a16="http://schemas.microsoft.com/office/drawing/2014/main" id="{3A3BE563-8521-924C-9FF7-3E8BBA933FDE}"/>
              </a:ext>
            </a:extLst>
          </p:cNvPr>
          <p:cNvGrpSpPr>
            <a:grpSpLocks noChangeAspect="1"/>
          </p:cNvGrpSpPr>
          <p:nvPr/>
        </p:nvGrpSpPr>
        <p:grpSpPr>
          <a:xfrm>
            <a:off x="427497" y="5646820"/>
            <a:ext cx="8203984" cy="1152000"/>
            <a:chOff x="18589933" y="6820567"/>
            <a:chExt cx="10838319" cy="1521912"/>
          </a:xfrm>
        </p:grpSpPr>
        <p:sp>
          <p:nvSpPr>
            <p:cNvPr id="7" name="正方形/長方形 6">
              <a:extLst>
                <a:ext uri="{FF2B5EF4-FFF2-40B4-BE49-F238E27FC236}">
                  <a16:creationId xmlns:a16="http://schemas.microsoft.com/office/drawing/2014/main" id="{D17E3130-31E1-E344-AEA3-5F5FAD9D7471}"/>
                </a:ext>
              </a:extLst>
            </p:cNvPr>
            <p:cNvSpPr/>
            <p:nvPr/>
          </p:nvSpPr>
          <p:spPr>
            <a:xfrm>
              <a:off x="22030033" y="7104027"/>
              <a:ext cx="7164000" cy="709245"/>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40FB9DC-578F-5D43-99DD-FFFD5205CEFC}"/>
                </a:ext>
              </a:extLst>
            </p:cNvPr>
            <p:cNvSpPr/>
            <p:nvPr/>
          </p:nvSpPr>
          <p:spPr>
            <a:xfrm>
              <a:off x="22056044" y="7304972"/>
              <a:ext cx="7092000" cy="302113"/>
            </a:xfrm>
            <a:prstGeom prst="rect">
              <a:avLst/>
            </a:prstGeom>
            <a:gradFill>
              <a:gsLst>
                <a:gs pos="50000">
                  <a:srgbClr val="00B050">
                    <a:alpha val="90000"/>
                  </a:srgbClr>
                </a:gs>
                <a:gs pos="0">
                  <a:srgbClr val="00B050">
                    <a:alpha val="15000"/>
                  </a:srgbClr>
                </a:gs>
                <a:gs pos="100000">
                  <a:srgbClr val="00B05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0ED72B42-2F26-CD41-BF0F-508C6950509B}"/>
                </a:ext>
              </a:extLst>
            </p:cNvPr>
            <p:cNvCxnSpPr>
              <a:cxnSpLocks/>
            </p:cNvCxnSpPr>
            <p:nvPr/>
          </p:nvCxnSpPr>
          <p:spPr>
            <a:xfrm>
              <a:off x="20250156" y="7456028"/>
              <a:ext cx="1768804" cy="0"/>
            </a:xfrm>
            <a:prstGeom prst="line">
              <a:avLst/>
            </a:prstGeom>
            <a:ln w="190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26C0129A-E61C-6641-9FD1-2362C7C41A8B}"/>
                </a:ext>
              </a:extLst>
            </p:cNvPr>
            <p:cNvCxnSpPr>
              <a:cxnSpLocks/>
            </p:cNvCxnSpPr>
            <p:nvPr/>
          </p:nvCxnSpPr>
          <p:spPr>
            <a:xfrm>
              <a:off x="20276258" y="7462690"/>
              <a:ext cx="1184958" cy="509528"/>
            </a:xfrm>
            <a:prstGeom prst="line">
              <a:avLst/>
            </a:prstGeom>
            <a:ln w="190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DEB5F6B7-2520-064E-9E5B-0A9A98DB9F86}"/>
                </a:ext>
              </a:extLst>
            </p:cNvPr>
            <p:cNvCxnSpPr>
              <a:cxnSpLocks/>
            </p:cNvCxnSpPr>
            <p:nvPr/>
          </p:nvCxnSpPr>
          <p:spPr>
            <a:xfrm>
              <a:off x="18618580" y="7456028"/>
              <a:ext cx="3400380" cy="0"/>
            </a:xfrm>
            <a:prstGeom prst="line">
              <a:avLst/>
            </a:prstGeom>
            <a:ln w="889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3" name="グループ化 12">
              <a:extLst>
                <a:ext uri="{FF2B5EF4-FFF2-40B4-BE49-F238E27FC236}">
                  <a16:creationId xmlns:a16="http://schemas.microsoft.com/office/drawing/2014/main" id="{EE823DD6-2A7D-7D48-9571-23588E23DBD2}"/>
                </a:ext>
              </a:extLst>
            </p:cNvPr>
            <p:cNvGrpSpPr/>
            <p:nvPr/>
          </p:nvGrpSpPr>
          <p:grpSpPr>
            <a:xfrm>
              <a:off x="21816911" y="6820921"/>
              <a:ext cx="426244" cy="1272328"/>
              <a:chOff x="12566449" y="6086087"/>
              <a:chExt cx="426244" cy="1272328"/>
            </a:xfrm>
          </p:grpSpPr>
          <p:sp>
            <p:nvSpPr>
              <p:cNvPr id="21" name="月 20">
                <a:extLst>
                  <a:ext uri="{FF2B5EF4-FFF2-40B4-BE49-F238E27FC236}">
                    <a16:creationId xmlns:a16="http://schemas.microsoft.com/office/drawing/2014/main" id="{CB29305E-2E36-8945-A18B-FD8A13DAB382}"/>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id="{F43FB7EF-06DC-7140-84EC-123F5475D217}"/>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64EB4AB8-22D1-074F-ACD4-F633076AD9F2}"/>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6780345F-96D3-D744-8C93-03FD5C36B72C}"/>
                </a:ext>
              </a:extLst>
            </p:cNvPr>
            <p:cNvGrpSpPr/>
            <p:nvPr/>
          </p:nvGrpSpPr>
          <p:grpSpPr>
            <a:xfrm rot="10800000">
              <a:off x="29002008" y="6820567"/>
              <a:ext cx="426244" cy="1272328"/>
              <a:chOff x="12566449" y="6086087"/>
              <a:chExt cx="426244" cy="1272328"/>
            </a:xfrm>
          </p:grpSpPr>
          <p:sp>
            <p:nvSpPr>
              <p:cNvPr id="18" name="月 17">
                <a:extLst>
                  <a:ext uri="{FF2B5EF4-FFF2-40B4-BE49-F238E27FC236}">
                    <a16:creationId xmlns:a16="http://schemas.microsoft.com/office/drawing/2014/main" id="{F84F5B24-663E-CE42-A63D-4411C5763057}"/>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三角形 18">
                <a:extLst>
                  <a:ext uri="{FF2B5EF4-FFF2-40B4-BE49-F238E27FC236}">
                    <a16:creationId xmlns:a16="http://schemas.microsoft.com/office/drawing/2014/main" id="{1C920A3B-B5C5-5B42-B4E1-2A5E5BEBD6E6}"/>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三角形 19">
                <a:extLst>
                  <a:ext uri="{FF2B5EF4-FFF2-40B4-BE49-F238E27FC236}">
                    <a16:creationId xmlns:a16="http://schemas.microsoft.com/office/drawing/2014/main" id="{256E4AC2-94C2-AC49-B0A0-88AE6BF6B7CE}"/>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 name="直線コネクタ 14">
              <a:extLst>
                <a:ext uri="{FF2B5EF4-FFF2-40B4-BE49-F238E27FC236}">
                  <a16:creationId xmlns:a16="http://schemas.microsoft.com/office/drawing/2014/main" id="{7D4BD615-8736-564E-A722-73B06C575C98}"/>
                </a:ext>
              </a:extLst>
            </p:cNvPr>
            <p:cNvCxnSpPr>
              <a:cxnSpLocks/>
            </p:cNvCxnSpPr>
            <p:nvPr/>
          </p:nvCxnSpPr>
          <p:spPr>
            <a:xfrm>
              <a:off x="18589933" y="7971919"/>
              <a:ext cx="2871283" cy="0"/>
            </a:xfrm>
            <a:prstGeom prst="line">
              <a:avLst/>
            </a:prstGeom>
            <a:ln w="190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FEDD5AEE-F175-4B4E-A6EE-325F53652C92}"/>
                </a:ext>
              </a:extLst>
            </p:cNvPr>
            <p:cNvSpPr>
              <a:spLocks noChangeAspect="1"/>
            </p:cNvSpPr>
            <p:nvPr/>
          </p:nvSpPr>
          <p:spPr>
            <a:xfrm rot="760430">
              <a:off x="21416273" y="7622479"/>
              <a:ext cx="90000" cy="72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4693DD7-F3A3-0D45-94F9-410261660970}"/>
                </a:ext>
              </a:extLst>
            </p:cNvPr>
            <p:cNvSpPr>
              <a:spLocks noChangeAspect="1"/>
            </p:cNvSpPr>
            <p:nvPr/>
          </p:nvSpPr>
          <p:spPr>
            <a:xfrm rot="630792">
              <a:off x="20218951" y="7072187"/>
              <a:ext cx="90000" cy="72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8479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重力波観測</a:t>
            </a:r>
            <a:r>
              <a:rPr lang="en-US" altLang="ja-JP" dirty="0"/>
              <a:t> (</a:t>
            </a:r>
            <a:r>
              <a:rPr lang="ja-JP" altLang="en-US"/>
              <a:t>これから</a:t>
            </a:r>
            <a:r>
              <a:rPr lang="en-US" altLang="ja-JP" dirty="0"/>
              <a:t>)</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400" b="1" u="sng" dirty="0"/>
              <a:t>= </a:t>
            </a:r>
            <a:r>
              <a:rPr lang="ja-JP" altLang="en-US" sz="2400" b="1" u="sng"/>
              <a:t>得られるだろうサイエンス</a:t>
            </a:r>
            <a:r>
              <a:rPr lang="en-US" altLang="ja-JP" sz="2400" b="1" u="sng" dirty="0"/>
              <a:t> =</a:t>
            </a:r>
            <a:br>
              <a:rPr lang="en-US" altLang="ja-JP" sz="2400" b="1" u="sng" dirty="0"/>
            </a:br>
            <a:r>
              <a:rPr lang="en-US" altLang="ja-JP" sz="2000" dirty="0"/>
              <a:t>- </a:t>
            </a:r>
            <a:r>
              <a:rPr lang="ja-JP" altLang="en-US" sz="2000" u="sng">
                <a:solidFill>
                  <a:srgbClr val="0432FF"/>
                </a:solidFill>
              </a:rPr>
              <a:t>中性子星の物理</a:t>
            </a:r>
            <a:r>
              <a:rPr lang="en-US" altLang="ja-JP" sz="2000" dirty="0"/>
              <a:t>: </a:t>
            </a:r>
            <a:r>
              <a:rPr lang="ja-JP" altLang="en-US" sz="2000"/>
              <a:t>合体直前</a:t>
            </a:r>
            <a:r>
              <a:rPr lang="en-US" altLang="ja-JP" sz="2000" dirty="0"/>
              <a:t>/</a:t>
            </a:r>
            <a:r>
              <a:rPr lang="ja-JP" altLang="en-US" sz="2000"/>
              <a:t>直後の波形から、中性子星の状態方程式や半径が特定できる</a:t>
            </a:r>
            <a:br>
              <a:rPr lang="en-US" altLang="ja-JP" sz="2000" dirty="0"/>
            </a:br>
            <a:br>
              <a:rPr lang="en-US" altLang="ja-JP" sz="2000" dirty="0"/>
            </a:br>
            <a:r>
              <a:rPr lang="en-US" altLang="ja-JP" sz="2000" dirty="0"/>
              <a:t>- </a:t>
            </a:r>
            <a:r>
              <a:rPr lang="ja-JP" altLang="en-US" sz="2000" u="sng">
                <a:solidFill>
                  <a:srgbClr val="0432FF"/>
                </a:solidFill>
              </a:rPr>
              <a:t>超新星爆発のメカニズム</a:t>
            </a:r>
            <a:r>
              <a:rPr lang="en-US" altLang="ja-JP" sz="2000" dirty="0"/>
              <a:t>: </a:t>
            </a:r>
            <a:r>
              <a:rPr lang="ja-JP" altLang="en-US" sz="2000"/>
              <a:t>コア崩壊型の超新星爆発からの重力波を数年に</a:t>
            </a:r>
            <a:r>
              <a:rPr lang="en-US" altLang="ja-JP" sz="2000" dirty="0"/>
              <a:t>1</a:t>
            </a:r>
            <a:r>
              <a:rPr lang="ja-JP" altLang="en-US" sz="2000"/>
              <a:t>度の割合で検出できる</a:t>
            </a:r>
            <a:r>
              <a:rPr lang="en-US" altLang="ja-JP" sz="2000" dirty="0"/>
              <a:t> </a:t>
            </a:r>
            <a:r>
              <a:rPr lang="en-US" altLang="ja-JP" sz="2000" dirty="0">
                <a:sym typeface="Wingdings" pitchFamily="2" charset="2"/>
              </a:rPr>
              <a:t> </a:t>
            </a:r>
            <a:r>
              <a:rPr lang="ja-JP" altLang="en-US" sz="2000">
                <a:sym typeface="Wingdings" pitchFamily="2" charset="2"/>
              </a:rPr>
              <a:t>超新星爆発の発生時にコアでなにが起きているか</a:t>
            </a:r>
            <a:br>
              <a:rPr lang="en-US" altLang="ja-JP" sz="2000" dirty="0"/>
            </a:br>
            <a:br>
              <a:rPr lang="en-US" altLang="ja-JP" sz="2000" dirty="0"/>
            </a:br>
            <a:r>
              <a:rPr lang="en-US" altLang="ja-JP" sz="2000" dirty="0"/>
              <a:t>- </a:t>
            </a:r>
            <a:r>
              <a:rPr lang="ja-JP" altLang="en-US" sz="2000" u="sng">
                <a:solidFill>
                  <a:srgbClr val="0432FF"/>
                </a:solidFill>
              </a:rPr>
              <a:t>重力理論への制限</a:t>
            </a:r>
            <a:r>
              <a:rPr lang="en-US" altLang="ja-JP" sz="2000" dirty="0"/>
              <a:t>: </a:t>
            </a:r>
            <a:r>
              <a:rPr lang="ja-JP" altLang="en-US" sz="2000"/>
              <a:t>ブラックホール合体後の準固有振動を、数</a:t>
            </a:r>
            <a:r>
              <a:rPr lang="en-US" altLang="ja-JP" sz="2000" dirty="0"/>
              <a:t>%</a:t>
            </a:r>
            <a:r>
              <a:rPr lang="ja-JP" altLang="en-US" sz="2000"/>
              <a:t>の精度で相対論の予想と比較可能</a:t>
            </a:r>
            <a:br>
              <a:rPr lang="en-US" altLang="ja-JP" sz="2000" dirty="0"/>
            </a:br>
            <a:br>
              <a:rPr lang="en-US" altLang="ja-JP" sz="2000" dirty="0"/>
            </a:br>
            <a:r>
              <a:rPr lang="en-US" altLang="ja-JP" sz="2000" dirty="0"/>
              <a:t>- </a:t>
            </a:r>
            <a:r>
              <a:rPr lang="en-US" altLang="ja-JP" sz="2000" u="sng" dirty="0">
                <a:solidFill>
                  <a:srgbClr val="0432FF"/>
                </a:solidFill>
              </a:rPr>
              <a:t>Hubble</a:t>
            </a:r>
            <a:r>
              <a:rPr lang="ja-JP" altLang="en-US" sz="2000" u="sng">
                <a:solidFill>
                  <a:srgbClr val="0432FF"/>
                </a:solidFill>
              </a:rPr>
              <a:t>定数の測定</a:t>
            </a:r>
            <a:r>
              <a:rPr lang="en-US" altLang="ja-JP" sz="2000" dirty="0"/>
              <a:t>: </a:t>
            </a:r>
            <a:r>
              <a:rPr lang="ja-JP" altLang="en-US" sz="2000"/>
              <a:t>赤方偏移のわかっているところからの重力波の検出</a:t>
            </a:r>
            <a:br>
              <a:rPr lang="en-US" altLang="ja-JP" sz="2000" dirty="0"/>
            </a:br>
            <a:r>
              <a:rPr lang="en-US" altLang="ja-JP" sz="2000" dirty="0">
                <a:sym typeface="Wingdings" pitchFamily="2" charset="2"/>
              </a:rPr>
              <a:t> </a:t>
            </a:r>
            <a:r>
              <a:rPr lang="ja-JP" altLang="en-US" sz="2000">
                <a:sym typeface="Wingdings" pitchFamily="2" charset="2"/>
              </a:rPr>
              <a:t>赤方偏移</a:t>
            </a:r>
            <a:r>
              <a:rPr lang="en-US" altLang="ja-JP" sz="2000" dirty="0">
                <a:sym typeface="Wingdings" pitchFamily="2" charset="2"/>
              </a:rPr>
              <a:t> vs </a:t>
            </a:r>
            <a:r>
              <a:rPr lang="ja-JP" altLang="en-US" sz="2000">
                <a:sym typeface="Wingdings" pitchFamily="2" charset="2"/>
              </a:rPr>
              <a:t>光度距離</a:t>
            </a:r>
            <a:r>
              <a:rPr lang="en-US" altLang="ja-JP" sz="2000" dirty="0">
                <a:sym typeface="Wingdings" pitchFamily="2" charset="2"/>
              </a:rPr>
              <a:t>  =&gt; Hubble</a:t>
            </a:r>
            <a:r>
              <a:rPr lang="ja-JP" altLang="en-US" sz="2000">
                <a:sym typeface="Wingdings" pitchFamily="2" charset="2"/>
              </a:rPr>
              <a:t>定数の独立な測定、宇宙の発展の歴史</a:t>
            </a:r>
            <a:r>
              <a:rPr lang="en-US" altLang="ja-JP" sz="2000" dirty="0">
                <a:sym typeface="Wingdings" pitchFamily="2" charset="2"/>
              </a:rPr>
              <a:t>  </a:t>
            </a:r>
            <a:br>
              <a:rPr lang="en-US" altLang="ja-JP" sz="2000" dirty="0"/>
            </a:br>
            <a:br>
              <a:rPr lang="en-US" altLang="ja-JP" sz="2000" dirty="0"/>
            </a:br>
            <a:r>
              <a:rPr lang="en-US" altLang="ja-JP" sz="2000" dirty="0"/>
              <a:t>- </a:t>
            </a:r>
            <a:r>
              <a:rPr lang="ja-JP" altLang="en-US" sz="2000" u="sng">
                <a:solidFill>
                  <a:srgbClr val="0432FF"/>
                </a:solidFill>
              </a:rPr>
              <a:t>連星形成の歴史</a:t>
            </a:r>
            <a:r>
              <a:rPr lang="en-US" altLang="ja-JP" sz="2000" dirty="0"/>
              <a:t>: z &gt; 10 </a:t>
            </a:r>
            <a:r>
              <a:rPr lang="ja-JP" altLang="en-US" sz="2000"/>
              <a:t>からのコンパクト連星合体を検出可能</a:t>
            </a:r>
            <a:br>
              <a:rPr lang="en-US" altLang="ja-JP" sz="2000" dirty="0"/>
            </a:br>
            <a:r>
              <a:rPr lang="en-US" altLang="ja-JP" sz="2000" dirty="0">
                <a:sym typeface="Wingdings" pitchFamily="2" charset="2"/>
              </a:rPr>
              <a:t> </a:t>
            </a:r>
            <a:r>
              <a:rPr lang="ja-JP" altLang="en-US" sz="2000">
                <a:sym typeface="Wingdings" pitchFamily="2" charset="2"/>
              </a:rPr>
              <a:t>連星合体の頻度の歴史、およびそこから星形成の歴史を、初代星の時代から現在にかけて知ることができる。</a:t>
            </a:r>
            <a:endParaRPr lang="en-US" altLang="ja-JP" sz="20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a:t>
            </a:fld>
            <a:endParaRPr kumimoji="1" lang="ja-JP" altLang="en-US"/>
          </a:p>
        </p:txBody>
      </p:sp>
      <p:sp>
        <p:nvSpPr>
          <p:cNvPr id="7" name="テキスト ボックス 6">
            <a:extLst>
              <a:ext uri="{FF2B5EF4-FFF2-40B4-BE49-F238E27FC236}">
                <a16:creationId xmlns:a16="http://schemas.microsoft.com/office/drawing/2014/main" id="{A8454123-F4EF-704B-8BFC-B803F0B60DDE}"/>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Tree>
    <p:extLst>
      <p:ext uri="{BB962C8B-B14F-4D97-AF65-F5344CB8AC3E}">
        <p14:creationId xmlns:p14="http://schemas.microsoft.com/office/powerpoint/2010/main" val="179755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重力波観測</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10</a:t>
            </a:fld>
            <a:endParaRPr kumimoji="1" lang="ja-JP" altLang="en-US"/>
          </a:p>
        </p:txBody>
      </p:sp>
      <p:graphicFrame>
        <p:nvGraphicFramePr>
          <p:cNvPr id="5" name="表 4">
            <a:extLst>
              <a:ext uri="{FF2B5EF4-FFF2-40B4-BE49-F238E27FC236}">
                <a16:creationId xmlns:a16="http://schemas.microsoft.com/office/drawing/2014/main" id="{98D73E16-419C-484C-B969-D172A1096AF0}"/>
              </a:ext>
            </a:extLst>
          </p:cNvPr>
          <p:cNvGraphicFramePr>
            <a:graphicFrameLocks noGrp="1"/>
          </p:cNvGraphicFramePr>
          <p:nvPr/>
        </p:nvGraphicFramePr>
        <p:xfrm>
          <a:off x="278415" y="1819876"/>
          <a:ext cx="8587170" cy="3474720"/>
        </p:xfrm>
        <a:graphic>
          <a:graphicData uri="http://schemas.openxmlformats.org/drawingml/2006/table">
            <a:tbl>
              <a:tblPr firstRow="1" bandRow="1">
                <a:tableStyleId>{5C22544A-7EE6-4342-B048-85BDC9FD1C3A}</a:tableStyleId>
              </a:tblPr>
              <a:tblGrid>
                <a:gridCol w="2431272">
                  <a:extLst>
                    <a:ext uri="{9D8B030D-6E8A-4147-A177-3AD203B41FA5}">
                      <a16:colId xmlns:a16="http://schemas.microsoft.com/office/drawing/2014/main" val="2749257702"/>
                    </a:ext>
                  </a:extLst>
                </a:gridCol>
                <a:gridCol w="2878313">
                  <a:extLst>
                    <a:ext uri="{9D8B030D-6E8A-4147-A177-3AD203B41FA5}">
                      <a16:colId xmlns:a16="http://schemas.microsoft.com/office/drawing/2014/main" val="1824568105"/>
                    </a:ext>
                  </a:extLst>
                </a:gridCol>
                <a:gridCol w="3277585">
                  <a:extLst>
                    <a:ext uri="{9D8B030D-6E8A-4147-A177-3AD203B41FA5}">
                      <a16:colId xmlns:a16="http://schemas.microsoft.com/office/drawing/2014/main" val="3487649042"/>
                    </a:ext>
                  </a:extLst>
                </a:gridCol>
              </a:tblGrid>
              <a:tr h="370840">
                <a:tc>
                  <a:txBody>
                    <a:bodyPr/>
                    <a:lstStyle/>
                    <a:p>
                      <a:endParaRPr kumimoji="1" lang="ja-JP" altLang="en-US" sz="2000"/>
                    </a:p>
                  </a:txBody>
                  <a:tcPr/>
                </a:tc>
                <a:tc>
                  <a:txBody>
                    <a:bodyPr/>
                    <a:lstStyle/>
                    <a:p>
                      <a:pPr algn="ctr"/>
                      <a:r>
                        <a:rPr kumimoji="1" lang="en-US" altLang="ja-JP" sz="2000" dirty="0"/>
                        <a:t>2G</a:t>
                      </a:r>
                      <a:endParaRPr kumimoji="1" lang="ja-JP" altLang="en-US" sz="2000"/>
                    </a:p>
                  </a:txBody>
                  <a:tcPr/>
                </a:tc>
                <a:tc>
                  <a:txBody>
                    <a:bodyPr/>
                    <a:lstStyle/>
                    <a:p>
                      <a:pPr algn="ctr"/>
                      <a:r>
                        <a:rPr kumimoji="1" lang="en-US" altLang="ja-JP" sz="2000" dirty="0"/>
                        <a:t>3G</a:t>
                      </a:r>
                      <a:endParaRPr kumimoji="1" lang="ja-JP" altLang="en-US" sz="2000"/>
                    </a:p>
                  </a:txBody>
                  <a:tcPr/>
                </a:tc>
                <a:extLst>
                  <a:ext uri="{0D108BD9-81ED-4DB2-BD59-A6C34878D82A}">
                    <a16:rowId xmlns:a16="http://schemas.microsoft.com/office/drawing/2014/main" val="3330449162"/>
                  </a:ext>
                </a:extLst>
              </a:tr>
              <a:tr h="370840">
                <a:tc>
                  <a:txBody>
                    <a:bodyPr/>
                    <a:lstStyle/>
                    <a:p>
                      <a:r>
                        <a:rPr kumimoji="1" lang="ja-JP" altLang="en-US" sz="2000"/>
                        <a:t>基線長</a:t>
                      </a:r>
                    </a:p>
                  </a:txBody>
                  <a:tcPr/>
                </a:tc>
                <a:tc>
                  <a:txBody>
                    <a:bodyPr/>
                    <a:lstStyle/>
                    <a:p>
                      <a:r>
                        <a:rPr kumimoji="1" lang="en-US" altLang="ja-JP" sz="2000" dirty="0"/>
                        <a:t>3 – 4 km</a:t>
                      </a:r>
                      <a:endParaRPr kumimoji="1" lang="ja-JP" altLang="en-US" sz="2000"/>
                    </a:p>
                  </a:txBody>
                  <a:tcPr/>
                </a:tc>
                <a:tc>
                  <a:txBody>
                    <a:bodyPr/>
                    <a:lstStyle/>
                    <a:p>
                      <a:r>
                        <a:rPr kumimoji="1" lang="en-US" altLang="ja-JP" sz="2000" dirty="0"/>
                        <a:t>10 – 40 km</a:t>
                      </a:r>
                      <a:endParaRPr kumimoji="1" lang="ja-JP" altLang="en-US" sz="2000"/>
                    </a:p>
                  </a:txBody>
                  <a:tcPr/>
                </a:tc>
                <a:extLst>
                  <a:ext uri="{0D108BD9-81ED-4DB2-BD59-A6C34878D82A}">
                    <a16:rowId xmlns:a16="http://schemas.microsoft.com/office/drawing/2014/main" val="1906366790"/>
                  </a:ext>
                </a:extLst>
              </a:tr>
              <a:tr h="370840">
                <a:tc>
                  <a:txBody>
                    <a:bodyPr/>
                    <a:lstStyle/>
                    <a:p>
                      <a:r>
                        <a:rPr kumimoji="1" lang="ja-JP" altLang="en-US" sz="2000"/>
                        <a:t>感度</a:t>
                      </a:r>
                      <a:r>
                        <a:rPr kumimoji="1" lang="en-US" altLang="ja-JP" sz="2000" dirty="0"/>
                        <a:t> @ 100 Hz</a:t>
                      </a:r>
                      <a:endParaRPr kumimoji="1" lang="ja-JP" altLang="en-US" sz="2000"/>
                    </a:p>
                  </a:txBody>
                  <a:tcPr/>
                </a:tc>
                <a:tc>
                  <a:txBody>
                    <a:bodyPr/>
                    <a:lstStyle/>
                    <a:p>
                      <a:r>
                        <a:rPr kumimoji="1" lang="en-US" altLang="ja-JP" sz="2000" dirty="0"/>
                        <a:t>~ 3 x 10</a:t>
                      </a:r>
                      <a:r>
                        <a:rPr kumimoji="1" lang="en-US" altLang="ja-JP" sz="2000" baseline="30000" dirty="0"/>
                        <a:t>-24</a:t>
                      </a:r>
                      <a:r>
                        <a:rPr kumimoji="1" lang="en-US" altLang="ja-JP" sz="2000" dirty="0"/>
                        <a:t> [/√Hz]</a:t>
                      </a:r>
                      <a:endParaRPr kumimoji="1" lang="ja-JP" altLang="en-US" sz="20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a:t>~ 3 x 10</a:t>
                      </a:r>
                      <a:r>
                        <a:rPr kumimoji="1" lang="en-US" altLang="ja-JP" sz="2000" baseline="30000" dirty="0"/>
                        <a:t>-25</a:t>
                      </a:r>
                      <a:r>
                        <a:rPr kumimoji="1" lang="en-US" altLang="ja-JP" sz="2000" dirty="0"/>
                        <a:t> [/√Hz]</a:t>
                      </a:r>
                      <a:endParaRPr kumimoji="1" lang="ja-JP" altLang="en-US" sz="2000"/>
                    </a:p>
                  </a:txBody>
                  <a:tcPr/>
                </a:tc>
                <a:extLst>
                  <a:ext uri="{0D108BD9-81ED-4DB2-BD59-A6C34878D82A}">
                    <a16:rowId xmlns:a16="http://schemas.microsoft.com/office/drawing/2014/main" val="2512547492"/>
                  </a:ext>
                </a:extLst>
              </a:tr>
              <a:tr h="370840">
                <a:tc>
                  <a:txBody>
                    <a:bodyPr/>
                    <a:lstStyle/>
                    <a:p>
                      <a:r>
                        <a:rPr kumimoji="1" lang="ja-JP" altLang="en-US" sz="2000"/>
                        <a:t>連星系の観測</a:t>
                      </a:r>
                    </a:p>
                  </a:txBody>
                  <a:tcPr/>
                </a:tc>
                <a:tc>
                  <a:txBody>
                    <a:bodyPr/>
                    <a:lstStyle/>
                    <a:p>
                      <a:r>
                        <a:rPr kumimoji="1" lang="ja-JP" altLang="en-US" sz="2000"/>
                        <a:t>初検出</a:t>
                      </a:r>
                    </a:p>
                  </a:txBody>
                  <a:tcPr/>
                </a:tc>
                <a:tc>
                  <a:txBody>
                    <a:bodyPr/>
                    <a:lstStyle/>
                    <a:p>
                      <a:r>
                        <a:rPr kumimoji="1" lang="ja-JP" altLang="en-US" sz="2000"/>
                        <a:t>初代星の時代まで</a:t>
                      </a:r>
                    </a:p>
                  </a:txBody>
                  <a:tcPr/>
                </a:tc>
                <a:extLst>
                  <a:ext uri="{0D108BD9-81ED-4DB2-BD59-A6C34878D82A}">
                    <a16:rowId xmlns:a16="http://schemas.microsoft.com/office/drawing/2014/main" val="3345110668"/>
                  </a:ext>
                </a:extLst>
              </a:tr>
              <a:tr h="370840">
                <a:tc>
                  <a:txBody>
                    <a:bodyPr/>
                    <a:lstStyle/>
                    <a:p>
                      <a:r>
                        <a:rPr kumimoji="1" lang="ja-JP" altLang="en-US" sz="2000"/>
                        <a:t>中性子星の性質</a:t>
                      </a:r>
                    </a:p>
                  </a:txBody>
                  <a:tcPr/>
                </a:tc>
                <a:tc>
                  <a:txBody>
                    <a:bodyPr/>
                    <a:lstStyle/>
                    <a:p>
                      <a:r>
                        <a:rPr kumimoji="1" lang="ja-JP" altLang="en-US" sz="2000"/>
                        <a:t>初めて制限がついた</a:t>
                      </a:r>
                    </a:p>
                  </a:txBody>
                  <a:tcPr/>
                </a:tc>
                <a:tc>
                  <a:txBody>
                    <a:bodyPr/>
                    <a:lstStyle/>
                    <a:p>
                      <a:r>
                        <a:rPr kumimoji="1" lang="ja-JP" altLang="en-US" sz="2000"/>
                        <a:t>多くの状態方程式が排除できる</a:t>
                      </a:r>
                    </a:p>
                  </a:txBody>
                  <a:tcPr/>
                </a:tc>
                <a:extLst>
                  <a:ext uri="{0D108BD9-81ED-4DB2-BD59-A6C34878D82A}">
                    <a16:rowId xmlns:a16="http://schemas.microsoft.com/office/drawing/2014/main" val="1309682131"/>
                  </a:ext>
                </a:extLst>
              </a:tr>
              <a:tr h="370840">
                <a:tc>
                  <a:txBody>
                    <a:bodyPr/>
                    <a:lstStyle/>
                    <a:p>
                      <a:r>
                        <a:rPr kumimoji="1" lang="ja-JP" altLang="en-US" sz="2000"/>
                        <a:t>超新星爆発</a:t>
                      </a:r>
                    </a:p>
                  </a:txBody>
                  <a:tcPr/>
                </a:tc>
                <a:tc>
                  <a:txBody>
                    <a:bodyPr/>
                    <a:lstStyle/>
                    <a:p>
                      <a:r>
                        <a:rPr kumimoji="1" lang="en-US" altLang="ja-JP" sz="2000" dirty="0"/>
                        <a:t>~ 1/30 year</a:t>
                      </a:r>
                      <a:endParaRPr kumimoji="1" lang="ja-JP" altLang="en-US" sz="2000"/>
                    </a:p>
                  </a:txBody>
                  <a:tcPr/>
                </a:tc>
                <a:tc>
                  <a:txBody>
                    <a:bodyPr/>
                    <a:lstStyle/>
                    <a:p>
                      <a:r>
                        <a:rPr kumimoji="1" lang="en-US" altLang="ja-JP" sz="2000" dirty="0"/>
                        <a:t>~ 1/3 year</a:t>
                      </a:r>
                      <a:endParaRPr kumimoji="1" lang="ja-JP" altLang="en-US" sz="2000"/>
                    </a:p>
                  </a:txBody>
                  <a:tcPr/>
                </a:tc>
                <a:extLst>
                  <a:ext uri="{0D108BD9-81ED-4DB2-BD59-A6C34878D82A}">
                    <a16:rowId xmlns:a16="http://schemas.microsoft.com/office/drawing/2014/main" val="572430280"/>
                  </a:ext>
                </a:extLst>
              </a:tr>
              <a:tr h="370840">
                <a:tc>
                  <a:txBody>
                    <a:bodyPr/>
                    <a:lstStyle/>
                    <a:p>
                      <a:r>
                        <a:rPr kumimoji="1" lang="ja-JP" altLang="en-US" sz="2000"/>
                        <a:t>重力理論</a:t>
                      </a:r>
                    </a:p>
                  </a:txBody>
                  <a:tcPr/>
                </a:tc>
                <a:tc>
                  <a:txBody>
                    <a:bodyPr/>
                    <a:lstStyle/>
                    <a:p>
                      <a:r>
                        <a:rPr kumimoji="1" lang="ja-JP" altLang="en-US" sz="2000"/>
                        <a:t>相対論と無矛盾</a:t>
                      </a:r>
                    </a:p>
                  </a:txBody>
                  <a:tcPr/>
                </a:tc>
                <a:tc>
                  <a:txBody>
                    <a:bodyPr/>
                    <a:lstStyle/>
                    <a:p>
                      <a:r>
                        <a:rPr kumimoji="1" lang="ja-JP" altLang="en-US" sz="2000"/>
                        <a:t>準固有振動を数</a:t>
                      </a:r>
                      <a:r>
                        <a:rPr kumimoji="1" lang="en-US" altLang="ja-JP" sz="2000" dirty="0"/>
                        <a:t>%</a:t>
                      </a:r>
                      <a:r>
                        <a:rPr kumimoji="1" lang="ja-JP" altLang="en-US" sz="2000"/>
                        <a:t>の精度で</a:t>
                      </a:r>
                    </a:p>
                  </a:txBody>
                  <a:tcPr/>
                </a:tc>
                <a:extLst>
                  <a:ext uri="{0D108BD9-81ED-4DB2-BD59-A6C34878D82A}">
                    <a16:rowId xmlns:a16="http://schemas.microsoft.com/office/drawing/2014/main" val="2480135039"/>
                  </a:ext>
                </a:extLst>
              </a:tr>
              <a:tr h="370840">
                <a:tc>
                  <a:txBody>
                    <a:bodyPr/>
                    <a:lstStyle/>
                    <a:p>
                      <a:r>
                        <a:rPr kumimoji="1" lang="en-US" altLang="ja-JP" sz="2000" dirty="0"/>
                        <a:t>Hubble </a:t>
                      </a:r>
                      <a:r>
                        <a:rPr kumimoji="1" lang="ja-JP" altLang="en-US" sz="2000"/>
                        <a:t>定数</a:t>
                      </a:r>
                    </a:p>
                  </a:txBody>
                  <a:tcPr/>
                </a:tc>
                <a:tc>
                  <a:txBody>
                    <a:bodyPr/>
                    <a:lstStyle/>
                    <a:p>
                      <a:r>
                        <a:rPr kumimoji="1" lang="ja-JP" altLang="en-US" sz="2000"/>
                        <a:t>初測定</a:t>
                      </a:r>
                    </a:p>
                  </a:txBody>
                  <a:tcPr/>
                </a:tc>
                <a:tc>
                  <a:txBody>
                    <a:bodyPr/>
                    <a:lstStyle/>
                    <a:p>
                      <a:r>
                        <a:rPr kumimoji="1" lang="ja-JP" altLang="en-US" sz="2000"/>
                        <a:t>乖離に決着付けられる精度</a:t>
                      </a:r>
                    </a:p>
                  </a:txBody>
                  <a:tcPr/>
                </a:tc>
                <a:extLst>
                  <a:ext uri="{0D108BD9-81ED-4DB2-BD59-A6C34878D82A}">
                    <a16:rowId xmlns:a16="http://schemas.microsoft.com/office/drawing/2014/main" val="59483131"/>
                  </a:ext>
                </a:extLst>
              </a:tr>
            </a:tbl>
          </a:graphicData>
        </a:graphic>
      </p:graphicFrame>
      <p:sp>
        <p:nvSpPr>
          <p:cNvPr id="8" name="テキスト ボックス 7">
            <a:extLst>
              <a:ext uri="{FF2B5EF4-FFF2-40B4-BE49-F238E27FC236}">
                <a16:creationId xmlns:a16="http://schemas.microsoft.com/office/drawing/2014/main" id="{9A45137F-25CA-7547-8AF7-E48EC2EC6A01}"/>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
        <p:nvSpPr>
          <p:cNvPr id="9" name="角丸四角形 8">
            <a:extLst>
              <a:ext uri="{FF2B5EF4-FFF2-40B4-BE49-F238E27FC236}">
                <a16:creationId xmlns:a16="http://schemas.microsoft.com/office/drawing/2014/main" id="{2926BEAC-A567-934A-A455-A7279C269007}"/>
              </a:ext>
            </a:extLst>
          </p:cNvPr>
          <p:cNvSpPr/>
          <p:nvPr/>
        </p:nvSpPr>
        <p:spPr>
          <a:xfrm>
            <a:off x="2711668" y="3006012"/>
            <a:ext cx="2732917" cy="2294734"/>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3A2BD9E2-1270-D943-88A4-EDD900608E00}"/>
              </a:ext>
            </a:extLst>
          </p:cNvPr>
          <p:cNvCxnSpPr>
            <a:cxnSpLocks/>
          </p:cNvCxnSpPr>
          <p:nvPr/>
        </p:nvCxnSpPr>
        <p:spPr>
          <a:xfrm>
            <a:off x="4835503" y="1613294"/>
            <a:ext cx="577550" cy="0"/>
          </a:xfrm>
          <a:prstGeom prst="line">
            <a:avLst/>
          </a:prstGeom>
          <a:ln w="38100">
            <a:solidFill>
              <a:schemeClr val="tx1"/>
            </a:solidFill>
            <a:prstDash val="solid"/>
            <a:headEnd type="arrow"/>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37A7D998-A9D0-FE40-9600-3F24B5F680C0}"/>
              </a:ext>
            </a:extLst>
          </p:cNvPr>
          <p:cNvCxnSpPr>
            <a:cxnSpLocks/>
          </p:cNvCxnSpPr>
          <p:nvPr/>
        </p:nvCxnSpPr>
        <p:spPr>
          <a:xfrm>
            <a:off x="5539179" y="1258906"/>
            <a:ext cx="0" cy="4068000"/>
          </a:xfrm>
          <a:prstGeom prst="line">
            <a:avLst/>
          </a:prstGeom>
          <a:ln w="38100">
            <a:solidFill>
              <a:schemeClr val="tx1"/>
            </a:solidFill>
            <a:prstDash val="sysDot"/>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F855B241-DE62-1F4E-9A50-A324F2798799}"/>
              </a:ext>
            </a:extLst>
          </p:cNvPr>
          <p:cNvSpPr txBox="1"/>
          <p:nvPr/>
        </p:nvSpPr>
        <p:spPr>
          <a:xfrm>
            <a:off x="3822083" y="1428628"/>
            <a:ext cx="1013419" cy="369332"/>
          </a:xfrm>
          <a:prstGeom prst="rect">
            <a:avLst/>
          </a:prstGeom>
          <a:noFill/>
        </p:spPr>
        <p:txBody>
          <a:bodyPr wrap="none" rtlCol="0">
            <a:spAutoFit/>
          </a:bodyPr>
          <a:lstStyle/>
          <a:p>
            <a:r>
              <a:rPr kumimoji="1" lang="ja-JP" altLang="en-US"/>
              <a:t>これまで</a:t>
            </a:r>
          </a:p>
        </p:txBody>
      </p:sp>
      <p:cxnSp>
        <p:nvCxnSpPr>
          <p:cNvPr id="16" name="直線コネクタ 15">
            <a:extLst>
              <a:ext uri="{FF2B5EF4-FFF2-40B4-BE49-F238E27FC236}">
                <a16:creationId xmlns:a16="http://schemas.microsoft.com/office/drawing/2014/main" id="{C5E945F7-739B-784F-83FB-642A5CDBE7CA}"/>
              </a:ext>
            </a:extLst>
          </p:cNvPr>
          <p:cNvCxnSpPr>
            <a:cxnSpLocks/>
          </p:cNvCxnSpPr>
          <p:nvPr/>
        </p:nvCxnSpPr>
        <p:spPr>
          <a:xfrm>
            <a:off x="5665821" y="1613250"/>
            <a:ext cx="577550" cy="0"/>
          </a:xfrm>
          <a:prstGeom prst="line">
            <a:avLst/>
          </a:prstGeom>
          <a:ln w="38100">
            <a:solidFill>
              <a:schemeClr val="tx1"/>
            </a:solidFill>
            <a:prstDash val="solid"/>
            <a:headEnd type="none"/>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2E2887FD-49A1-1A43-A2A4-FB87E9D333A0}"/>
              </a:ext>
            </a:extLst>
          </p:cNvPr>
          <p:cNvSpPr txBox="1"/>
          <p:nvPr/>
        </p:nvSpPr>
        <p:spPr>
          <a:xfrm>
            <a:off x="6241131" y="1408160"/>
            <a:ext cx="1016625" cy="369332"/>
          </a:xfrm>
          <a:prstGeom prst="rect">
            <a:avLst/>
          </a:prstGeom>
          <a:noFill/>
        </p:spPr>
        <p:txBody>
          <a:bodyPr wrap="none" rtlCol="0">
            <a:spAutoFit/>
          </a:bodyPr>
          <a:lstStyle/>
          <a:p>
            <a:r>
              <a:rPr kumimoji="1" lang="ja-JP" altLang="en-US"/>
              <a:t>これから</a:t>
            </a:r>
          </a:p>
        </p:txBody>
      </p:sp>
      <p:sp>
        <p:nvSpPr>
          <p:cNvPr id="18" name="角丸四角形 17">
            <a:extLst>
              <a:ext uri="{FF2B5EF4-FFF2-40B4-BE49-F238E27FC236}">
                <a16:creationId xmlns:a16="http://schemas.microsoft.com/office/drawing/2014/main" id="{5A282EF1-7BDB-1746-9C06-83FC01E3E54A}"/>
              </a:ext>
            </a:extLst>
          </p:cNvPr>
          <p:cNvSpPr/>
          <p:nvPr/>
        </p:nvSpPr>
        <p:spPr>
          <a:xfrm>
            <a:off x="2726919" y="1840344"/>
            <a:ext cx="2732917" cy="1165882"/>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B2450B5C-8007-254E-A55D-8F734A93BCFF}"/>
              </a:ext>
            </a:extLst>
          </p:cNvPr>
          <p:cNvSpPr/>
          <p:nvPr/>
        </p:nvSpPr>
        <p:spPr>
          <a:xfrm>
            <a:off x="5586477" y="3006012"/>
            <a:ext cx="3263856" cy="2294734"/>
          </a:xfrm>
          <a:prstGeom prst="roundRect">
            <a:avLst>
              <a:gd name="adj" fmla="val 6749"/>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BBA201AF-1451-AF48-AEC1-D6B7C8ADDFB4}"/>
              </a:ext>
            </a:extLst>
          </p:cNvPr>
          <p:cNvSpPr/>
          <p:nvPr/>
        </p:nvSpPr>
        <p:spPr>
          <a:xfrm>
            <a:off x="5601728" y="1840344"/>
            <a:ext cx="3263856" cy="1165882"/>
          </a:xfrm>
          <a:prstGeom prst="roundRect">
            <a:avLst>
              <a:gd name="adj" fmla="val 6749"/>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EA41923-E6B9-6645-AC68-E402BA585013}"/>
              </a:ext>
            </a:extLst>
          </p:cNvPr>
          <p:cNvSpPr txBox="1"/>
          <p:nvPr/>
        </p:nvSpPr>
        <p:spPr>
          <a:xfrm>
            <a:off x="3235587" y="5326906"/>
            <a:ext cx="1685077" cy="369332"/>
          </a:xfrm>
          <a:prstGeom prst="rect">
            <a:avLst/>
          </a:prstGeom>
          <a:noFill/>
        </p:spPr>
        <p:txBody>
          <a:bodyPr wrap="none" rtlCol="0">
            <a:spAutoFit/>
          </a:bodyPr>
          <a:lstStyle/>
          <a:p>
            <a:r>
              <a:rPr kumimoji="1" lang="ja-JP" altLang="en-US">
                <a:solidFill>
                  <a:srgbClr val="0432FF"/>
                </a:solidFill>
              </a:rPr>
              <a:t>初観測・初測定</a:t>
            </a:r>
          </a:p>
        </p:txBody>
      </p:sp>
      <p:sp>
        <p:nvSpPr>
          <p:cNvPr id="25" name="テキスト ボックス 24">
            <a:extLst>
              <a:ext uri="{FF2B5EF4-FFF2-40B4-BE49-F238E27FC236}">
                <a16:creationId xmlns:a16="http://schemas.microsoft.com/office/drawing/2014/main" id="{0FB9D544-A612-1240-BDCC-8EB110D00B22}"/>
              </a:ext>
            </a:extLst>
          </p:cNvPr>
          <p:cNvSpPr txBox="1"/>
          <p:nvPr/>
        </p:nvSpPr>
        <p:spPr>
          <a:xfrm>
            <a:off x="5794355" y="5337389"/>
            <a:ext cx="2800767" cy="369332"/>
          </a:xfrm>
          <a:prstGeom prst="rect">
            <a:avLst/>
          </a:prstGeom>
          <a:noFill/>
        </p:spPr>
        <p:txBody>
          <a:bodyPr wrap="none" rtlCol="0">
            <a:spAutoFit/>
          </a:bodyPr>
          <a:lstStyle/>
          <a:p>
            <a:r>
              <a:rPr lang="ja-JP" altLang="en-US">
                <a:solidFill>
                  <a:srgbClr val="FF0000"/>
                </a:solidFill>
              </a:rPr>
              <a:t>観測・測定</a:t>
            </a:r>
            <a:r>
              <a:rPr lang="en-US" altLang="ja-JP" dirty="0">
                <a:solidFill>
                  <a:srgbClr val="FF0000"/>
                </a:solidFill>
                <a:sym typeface="Wingdings" pitchFamily="2" charset="2"/>
              </a:rPr>
              <a:t></a:t>
            </a:r>
            <a:r>
              <a:rPr lang="ja-JP" altLang="en-US">
                <a:solidFill>
                  <a:srgbClr val="FF0000"/>
                </a:solidFill>
              </a:rPr>
              <a:t>モデルの決定</a:t>
            </a:r>
            <a:endParaRPr kumimoji="1" lang="ja-JP" altLang="en-US">
              <a:solidFill>
                <a:srgbClr val="FF0000"/>
              </a:solidFill>
            </a:endParaRPr>
          </a:p>
        </p:txBody>
      </p:sp>
    </p:spTree>
    <p:extLst>
      <p:ext uri="{BB962C8B-B14F-4D97-AF65-F5344CB8AC3E}">
        <p14:creationId xmlns:p14="http://schemas.microsoft.com/office/powerpoint/2010/main" val="42904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4AF6AE9-8B20-D64A-8694-86EE6ED6B9B0}"/>
              </a:ext>
            </a:extLst>
          </p:cNvPr>
          <p:cNvPicPr>
            <a:picLocks noChangeAspect="1"/>
          </p:cNvPicPr>
          <p:nvPr/>
        </p:nvPicPr>
        <p:blipFill>
          <a:blip r:embed="rId3"/>
          <a:stretch>
            <a:fillRect/>
          </a:stretch>
        </p:blipFill>
        <p:spPr>
          <a:xfrm>
            <a:off x="2904116" y="983807"/>
            <a:ext cx="6239884" cy="4345397"/>
          </a:xfrm>
          <a:prstGeom prst="rect">
            <a:avLst/>
          </a:prstGeom>
        </p:spPr>
      </p:pic>
      <p:sp>
        <p:nvSpPr>
          <p:cNvPr id="3" name="コンテンツ プレースホルダー 2"/>
          <p:cNvSpPr>
            <a:spLocks noGrp="1"/>
          </p:cNvSpPr>
          <p:nvPr>
            <p:ph idx="1"/>
          </p:nvPr>
        </p:nvSpPr>
        <p:spPr>
          <a:xfrm>
            <a:off x="278414" y="1183326"/>
            <a:ext cx="4875477" cy="2156303"/>
          </a:xfrm>
        </p:spPr>
        <p:txBody>
          <a:bodyPr>
            <a:normAutofit/>
          </a:bodyPr>
          <a:lstStyle/>
          <a:p>
            <a:pPr marL="0" indent="0">
              <a:buNone/>
            </a:pPr>
            <a:r>
              <a:rPr lang="en-US" altLang="ja-JP" sz="2000" b="1" u="sng" dirty="0"/>
              <a:t>= </a:t>
            </a:r>
            <a:r>
              <a:rPr lang="ja-JP" altLang="en-US" sz="2000" b="1" u="sng"/>
              <a:t>レーザー干渉計型重力波検出器</a:t>
            </a:r>
            <a:r>
              <a:rPr lang="en-US" altLang="ja-JP" sz="2000" b="1" u="sng" dirty="0"/>
              <a:t> = </a:t>
            </a:r>
            <a:br>
              <a:rPr lang="en-US" altLang="ja-JP" sz="2000" b="1" u="sng" dirty="0"/>
            </a:br>
            <a:br>
              <a:rPr lang="en-US" altLang="ja-JP" sz="2000" b="1" u="sng" dirty="0"/>
            </a:br>
            <a:r>
              <a:rPr lang="en-US" altLang="ja-JP" sz="2000" dirty="0"/>
              <a:t>=&gt; </a:t>
            </a:r>
            <a:r>
              <a:rPr lang="ja-JP" altLang="en-US" sz="2000"/>
              <a:t>振り子で吊られた鏡による</a:t>
            </a:r>
            <a:br>
              <a:rPr lang="en-US" altLang="ja-JP" sz="2000" dirty="0"/>
            </a:br>
            <a:r>
              <a:rPr lang="ja-JP" altLang="en-US" sz="2000"/>
              <a:t>光共振器を組み合わせ、</a:t>
            </a:r>
            <a:br>
              <a:rPr lang="en-US" altLang="ja-JP" sz="2000" dirty="0"/>
            </a:br>
            <a:r>
              <a:rPr lang="ja-JP" altLang="en-US" sz="2000"/>
              <a:t>複雑な干渉計構成が必須</a:t>
            </a:r>
            <a:br>
              <a:rPr lang="en-US" altLang="ja-JP" sz="2000" dirty="0"/>
            </a:br>
            <a:endParaRPr lang="en-US" altLang="ja-JP" sz="20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11</a:t>
            </a:fld>
            <a:endParaRPr kumimoji="1" lang="ja-JP" altLang="en-US"/>
          </a:p>
        </p:txBody>
      </p:sp>
      <p:sp>
        <p:nvSpPr>
          <p:cNvPr id="57" name="タイトル 1">
            <a:extLst>
              <a:ext uri="{FF2B5EF4-FFF2-40B4-BE49-F238E27FC236}">
                <a16:creationId xmlns:a16="http://schemas.microsoft.com/office/drawing/2014/main" id="{67F29495-61C2-174F-99BC-711D5FC764CE}"/>
              </a:ext>
            </a:extLst>
          </p:cNvPr>
          <p:cNvSpPr>
            <a:spLocks noGrp="1"/>
          </p:cNvSpPr>
          <p:nvPr>
            <p:ph type="title"/>
          </p:nvPr>
        </p:nvSpPr>
        <p:spPr>
          <a:xfrm>
            <a:off x="457200" y="274637"/>
            <a:ext cx="8229600" cy="873711"/>
          </a:xfrm>
        </p:spPr>
        <p:txBody>
          <a:bodyPr>
            <a:normAutofit/>
          </a:bodyPr>
          <a:lstStyle/>
          <a:p>
            <a:r>
              <a:rPr lang="ja-JP" altLang="en-US"/>
              <a:t>重力波検出器</a:t>
            </a:r>
            <a:endParaRPr kumimoji="1" lang="ja-JP" altLang="en-US" dirty="0"/>
          </a:p>
        </p:txBody>
      </p:sp>
      <p:sp>
        <p:nvSpPr>
          <p:cNvPr id="58" name="テキスト ボックス 57">
            <a:extLst>
              <a:ext uri="{FF2B5EF4-FFF2-40B4-BE49-F238E27FC236}">
                <a16:creationId xmlns:a16="http://schemas.microsoft.com/office/drawing/2014/main" id="{B53C64A3-9618-C442-BE45-3636F4C535C1}"/>
              </a:ext>
            </a:extLst>
          </p:cNvPr>
          <p:cNvSpPr txBox="1"/>
          <p:nvPr/>
        </p:nvSpPr>
        <p:spPr>
          <a:xfrm>
            <a:off x="347066" y="4474345"/>
            <a:ext cx="3861506" cy="1200329"/>
          </a:xfrm>
          <a:prstGeom prst="rect">
            <a:avLst/>
          </a:prstGeom>
          <a:noFill/>
        </p:spPr>
        <p:txBody>
          <a:bodyPr wrap="none" rtlCol="0">
            <a:spAutoFit/>
          </a:bodyPr>
          <a:lstStyle/>
          <a:p>
            <a:r>
              <a:rPr lang="en-US" altLang="ja-JP" dirty="0">
                <a:solidFill>
                  <a:srgbClr val="92D050"/>
                </a:solidFill>
              </a:rPr>
              <a:t>ARM</a:t>
            </a:r>
            <a:r>
              <a:rPr kumimoji="1" lang="en-US" altLang="ja-JP" dirty="0"/>
              <a:t>: </a:t>
            </a:r>
            <a:r>
              <a:rPr kumimoji="1" lang="ja-JP" altLang="en-US"/>
              <a:t>実効的に腕の長さを長くする</a:t>
            </a:r>
            <a:br>
              <a:rPr kumimoji="1" lang="en-US" altLang="ja-JP" dirty="0"/>
            </a:br>
            <a:r>
              <a:rPr kumimoji="1" lang="en-US" altLang="ja-JP" dirty="0">
                <a:solidFill>
                  <a:schemeClr val="accent6">
                    <a:lumMod val="75000"/>
                  </a:schemeClr>
                </a:solidFill>
              </a:rPr>
              <a:t>MI</a:t>
            </a:r>
            <a:r>
              <a:rPr kumimoji="1" lang="en-US" altLang="ja-JP" dirty="0"/>
              <a:t>: </a:t>
            </a:r>
            <a:r>
              <a:rPr kumimoji="1" lang="ja-JP" altLang="en-US"/>
              <a:t>干渉で差動信号を取り出す</a:t>
            </a:r>
            <a:endParaRPr kumimoji="1" lang="en-US" altLang="ja-JP" dirty="0"/>
          </a:p>
          <a:p>
            <a:r>
              <a:rPr lang="en-US" altLang="ja-JP" dirty="0">
                <a:solidFill>
                  <a:srgbClr val="FF0000"/>
                </a:solidFill>
              </a:rPr>
              <a:t>PRC</a:t>
            </a:r>
            <a:r>
              <a:rPr lang="en-US" altLang="ja-JP" dirty="0"/>
              <a:t>: </a:t>
            </a:r>
            <a:r>
              <a:rPr lang="ja-JP" altLang="en-US"/>
              <a:t>レーザー強度を実効的に増やす</a:t>
            </a:r>
            <a:br>
              <a:rPr lang="en-US" altLang="ja-JP" dirty="0"/>
            </a:br>
            <a:r>
              <a:rPr lang="en-US" altLang="ja-JP" dirty="0">
                <a:solidFill>
                  <a:srgbClr val="0432FF"/>
                </a:solidFill>
              </a:rPr>
              <a:t>SRC</a:t>
            </a:r>
            <a:r>
              <a:rPr lang="en-US" altLang="ja-JP" dirty="0"/>
              <a:t>:  </a:t>
            </a:r>
            <a:r>
              <a:rPr lang="ja-JP" altLang="en-US"/>
              <a:t>重力波信号の応答を最適化する</a:t>
            </a:r>
            <a:endParaRPr kumimoji="1" lang="ja-JP" altLang="en-US"/>
          </a:p>
        </p:txBody>
      </p:sp>
      <p:sp>
        <p:nvSpPr>
          <p:cNvPr id="59" name="テキスト ボックス 58">
            <a:extLst>
              <a:ext uri="{FF2B5EF4-FFF2-40B4-BE49-F238E27FC236}">
                <a16:creationId xmlns:a16="http://schemas.microsoft.com/office/drawing/2014/main" id="{0973CEDF-F5DF-FB4B-A11C-676A4AF1F9B4}"/>
              </a:ext>
            </a:extLst>
          </p:cNvPr>
          <p:cNvSpPr txBox="1"/>
          <p:nvPr/>
        </p:nvSpPr>
        <p:spPr>
          <a:xfrm>
            <a:off x="475540" y="5736285"/>
            <a:ext cx="8553945" cy="707886"/>
          </a:xfrm>
          <a:prstGeom prst="rect">
            <a:avLst/>
          </a:prstGeom>
          <a:noFill/>
        </p:spPr>
        <p:txBody>
          <a:bodyPr wrap="none" rtlCol="0">
            <a:spAutoFit/>
          </a:bodyPr>
          <a:lstStyle/>
          <a:p>
            <a:r>
              <a:rPr kumimoji="1" lang="en-US" altLang="ja-JP" sz="2000" dirty="0"/>
              <a:t>=&gt; </a:t>
            </a:r>
            <a:r>
              <a:rPr kumimoji="1" lang="ja-JP" altLang="en-US" sz="2000"/>
              <a:t>これらすべてが</a:t>
            </a:r>
            <a:r>
              <a:rPr kumimoji="1" lang="en-US" altLang="ja-JP" sz="2000" dirty="0"/>
              <a:t>1</a:t>
            </a:r>
            <a:r>
              <a:rPr kumimoji="1" lang="ja-JP" altLang="en-US" sz="2000"/>
              <a:t>波長</a:t>
            </a:r>
            <a:r>
              <a:rPr kumimoji="1" lang="en-US" altLang="ja-JP" sz="2000" dirty="0"/>
              <a:t> (~ 1 </a:t>
            </a:r>
            <a:r>
              <a:rPr kumimoji="1" lang="en-US" altLang="ja-JP" sz="2000" dirty="0" err="1"/>
              <a:t>μm</a:t>
            </a:r>
            <a:r>
              <a:rPr kumimoji="1" lang="en-US" altLang="ja-JP" sz="2000" dirty="0"/>
              <a:t>) </a:t>
            </a:r>
            <a:r>
              <a:rPr kumimoji="1" lang="ja-JP" altLang="en-US" sz="2000"/>
              <a:t>のごく</a:t>
            </a:r>
            <a:r>
              <a:rPr kumimoji="1" lang="en-US" altLang="ja-JP" sz="2000" dirty="0"/>
              <a:t>1</a:t>
            </a:r>
            <a:r>
              <a:rPr kumimoji="1" lang="ja-JP" altLang="en-US" sz="2000"/>
              <a:t>部</a:t>
            </a:r>
            <a:r>
              <a:rPr kumimoji="1" lang="en-US" altLang="ja-JP" sz="2000" dirty="0"/>
              <a:t> (~ 1 nm) </a:t>
            </a:r>
            <a:r>
              <a:rPr kumimoji="1" lang="ja-JP" altLang="en-US" sz="2000"/>
              <a:t>である共振点</a:t>
            </a:r>
            <a:r>
              <a:rPr lang="ja-JP" altLang="en-US" sz="2000"/>
              <a:t>にあるとき</a:t>
            </a:r>
            <a:br>
              <a:rPr kumimoji="1" lang="en-US" altLang="ja-JP" sz="2000" dirty="0"/>
            </a:br>
            <a:r>
              <a:rPr kumimoji="1" lang="ja-JP" altLang="en-US" sz="2000"/>
              <a:t>はじめて重力波検出器は</a:t>
            </a:r>
            <a:r>
              <a:rPr lang="ja-JP" altLang="en-US" sz="2000"/>
              <a:t>動作する</a:t>
            </a:r>
            <a:r>
              <a:rPr kumimoji="1" lang="ja-JP" altLang="en-US" sz="2000"/>
              <a:t>。</a:t>
            </a:r>
          </a:p>
        </p:txBody>
      </p:sp>
      <p:sp>
        <p:nvSpPr>
          <p:cNvPr id="60" name="角丸四角形 59">
            <a:extLst>
              <a:ext uri="{FF2B5EF4-FFF2-40B4-BE49-F238E27FC236}">
                <a16:creationId xmlns:a16="http://schemas.microsoft.com/office/drawing/2014/main" id="{44B2B90D-A464-9E4D-BFE2-B8E1E87DACAD}"/>
              </a:ext>
            </a:extLst>
          </p:cNvPr>
          <p:cNvSpPr/>
          <p:nvPr/>
        </p:nvSpPr>
        <p:spPr>
          <a:xfrm>
            <a:off x="439915" y="5771561"/>
            <a:ext cx="8312200" cy="647262"/>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D8214011-2F2B-F447-8A21-7B22FEC970A3}"/>
              </a:ext>
            </a:extLst>
          </p:cNvPr>
          <p:cNvSpPr txBox="1"/>
          <p:nvPr/>
        </p:nvSpPr>
        <p:spPr>
          <a:xfrm>
            <a:off x="4572000" y="5094424"/>
            <a:ext cx="3649461" cy="646331"/>
          </a:xfrm>
          <a:prstGeom prst="rect">
            <a:avLst/>
          </a:prstGeom>
          <a:noFill/>
        </p:spPr>
        <p:txBody>
          <a:bodyPr wrap="none" rtlCol="0">
            <a:spAutoFit/>
          </a:bodyPr>
          <a:lstStyle/>
          <a:p>
            <a:r>
              <a:rPr kumimoji="1" lang="en-US" altLang="ja-JP" b="1" i="1" dirty="0"/>
              <a:t>Dual-Recycled Fabry-Perot </a:t>
            </a:r>
            <a:br>
              <a:rPr kumimoji="1" lang="en-US" altLang="ja-JP" b="1" i="1" dirty="0"/>
            </a:br>
            <a:r>
              <a:rPr kumimoji="1" lang="en-US" altLang="ja-JP" b="1" i="1" dirty="0"/>
              <a:t>Michelson Interferometer</a:t>
            </a:r>
            <a:r>
              <a:rPr kumimoji="1" lang="en-US" altLang="ja-JP" b="1" dirty="0"/>
              <a:t> (DRFPMI) </a:t>
            </a:r>
            <a:endParaRPr kumimoji="1" lang="ja-JP" altLang="en-US" b="1"/>
          </a:p>
        </p:txBody>
      </p:sp>
      <p:sp>
        <p:nvSpPr>
          <p:cNvPr id="12" name="テキスト ボックス 11">
            <a:extLst>
              <a:ext uri="{FF2B5EF4-FFF2-40B4-BE49-F238E27FC236}">
                <a16:creationId xmlns:a16="http://schemas.microsoft.com/office/drawing/2014/main" id="{D45ED79B-FDC3-E343-9BC9-F4B17A344C9F}"/>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cxnSp>
        <p:nvCxnSpPr>
          <p:cNvPr id="13" name="直線コネクタ 12">
            <a:extLst>
              <a:ext uri="{FF2B5EF4-FFF2-40B4-BE49-F238E27FC236}">
                <a16:creationId xmlns:a16="http://schemas.microsoft.com/office/drawing/2014/main" id="{09191CAB-CA66-5F49-A664-81F165269002}"/>
              </a:ext>
            </a:extLst>
          </p:cNvPr>
          <p:cNvCxnSpPr>
            <a:cxnSpLocks/>
          </p:cNvCxnSpPr>
          <p:nvPr/>
        </p:nvCxnSpPr>
        <p:spPr>
          <a:xfrm>
            <a:off x="110974" y="3341943"/>
            <a:ext cx="540000" cy="0"/>
          </a:xfrm>
          <a:prstGeom prst="line">
            <a:avLst/>
          </a:prstGeom>
          <a:ln w="63500">
            <a:solidFill>
              <a:srgbClr val="FF0000"/>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6" name="グループ化 15">
            <a:extLst>
              <a:ext uri="{FF2B5EF4-FFF2-40B4-BE49-F238E27FC236}">
                <a16:creationId xmlns:a16="http://schemas.microsoft.com/office/drawing/2014/main" id="{12C105B4-09B8-F64F-BD1F-24DE86D00064}"/>
              </a:ext>
            </a:extLst>
          </p:cNvPr>
          <p:cNvGrpSpPr/>
          <p:nvPr/>
        </p:nvGrpSpPr>
        <p:grpSpPr>
          <a:xfrm>
            <a:off x="589530" y="3063439"/>
            <a:ext cx="2314641" cy="564492"/>
            <a:chOff x="3441619" y="924430"/>
            <a:chExt cx="5761347" cy="963347"/>
          </a:xfrm>
        </p:grpSpPr>
        <p:sp>
          <p:nvSpPr>
            <p:cNvPr id="17" name="正方形/長方形 16">
              <a:extLst>
                <a:ext uri="{FF2B5EF4-FFF2-40B4-BE49-F238E27FC236}">
                  <a16:creationId xmlns:a16="http://schemas.microsoft.com/office/drawing/2014/main" id="{3340D403-D967-1348-B232-6E08C5F7304F}"/>
                </a:ext>
              </a:extLst>
            </p:cNvPr>
            <p:cNvSpPr/>
            <p:nvPr/>
          </p:nvSpPr>
          <p:spPr>
            <a:xfrm>
              <a:off x="3602940" y="1138993"/>
              <a:ext cx="5422736" cy="536858"/>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69FB7FC2-437D-0B4B-873A-563BC925CB1E}"/>
                </a:ext>
              </a:extLst>
            </p:cNvPr>
            <p:cNvGrpSpPr/>
            <p:nvPr/>
          </p:nvGrpSpPr>
          <p:grpSpPr>
            <a:xfrm>
              <a:off x="3441619" y="924698"/>
              <a:ext cx="322642" cy="963079"/>
              <a:chOff x="12566449" y="6086087"/>
              <a:chExt cx="426244" cy="1272328"/>
            </a:xfrm>
          </p:grpSpPr>
          <p:sp>
            <p:nvSpPr>
              <p:cNvPr id="23" name="月 22">
                <a:extLst>
                  <a:ext uri="{FF2B5EF4-FFF2-40B4-BE49-F238E27FC236}">
                    <a16:creationId xmlns:a16="http://schemas.microsoft.com/office/drawing/2014/main" id="{9F18F777-CB4E-F24F-A407-855B5605F970}"/>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id="{9E431503-AAA8-7748-9345-153BAD926B58}"/>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三角形 24">
                <a:extLst>
                  <a:ext uri="{FF2B5EF4-FFF2-40B4-BE49-F238E27FC236}">
                    <a16:creationId xmlns:a16="http://schemas.microsoft.com/office/drawing/2014/main" id="{71799268-58F5-D547-BFDC-83A1CC7E399F}"/>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EEBA14D2-DC18-3C49-8AA0-2FC1F5A00F15}"/>
                </a:ext>
              </a:extLst>
            </p:cNvPr>
            <p:cNvGrpSpPr/>
            <p:nvPr/>
          </p:nvGrpSpPr>
          <p:grpSpPr>
            <a:xfrm rot="10800000">
              <a:off x="8880324" y="924430"/>
              <a:ext cx="322642" cy="963079"/>
              <a:chOff x="12566449" y="6086087"/>
              <a:chExt cx="426244" cy="1272328"/>
            </a:xfrm>
          </p:grpSpPr>
          <p:sp>
            <p:nvSpPr>
              <p:cNvPr id="20" name="月 19">
                <a:extLst>
                  <a:ext uri="{FF2B5EF4-FFF2-40B4-BE49-F238E27FC236}">
                    <a16:creationId xmlns:a16="http://schemas.microsoft.com/office/drawing/2014/main" id="{AC13B4D4-2DCB-6D4B-BDCF-EC09E23BAB55}"/>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三角形 20">
                <a:extLst>
                  <a:ext uri="{FF2B5EF4-FFF2-40B4-BE49-F238E27FC236}">
                    <a16:creationId xmlns:a16="http://schemas.microsoft.com/office/drawing/2014/main" id="{57D5D5E5-11A1-7F41-879D-0E622BC155E0}"/>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id="{38DA2C68-7E78-8B4E-9CD9-3908D17DFAA0}"/>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7" name="テキスト ボックス 26">
            <a:extLst>
              <a:ext uri="{FF2B5EF4-FFF2-40B4-BE49-F238E27FC236}">
                <a16:creationId xmlns:a16="http://schemas.microsoft.com/office/drawing/2014/main" id="{FED1D7EF-40BE-F145-A1F4-E506CCAAD852}"/>
              </a:ext>
            </a:extLst>
          </p:cNvPr>
          <p:cNvSpPr txBox="1"/>
          <p:nvPr/>
        </p:nvSpPr>
        <p:spPr>
          <a:xfrm>
            <a:off x="1147907" y="2852650"/>
            <a:ext cx="1107996" cy="369332"/>
          </a:xfrm>
          <a:prstGeom prst="rect">
            <a:avLst/>
          </a:prstGeom>
          <a:noFill/>
        </p:spPr>
        <p:txBody>
          <a:bodyPr wrap="none" rtlCol="0">
            <a:spAutoFit/>
          </a:bodyPr>
          <a:lstStyle/>
          <a:p>
            <a:r>
              <a:rPr kumimoji="1" lang="ja-JP" altLang="en-US"/>
              <a:t>光共振器</a:t>
            </a:r>
          </a:p>
        </p:txBody>
      </p:sp>
    </p:spTree>
    <p:extLst>
      <p:ext uri="{BB962C8B-B14F-4D97-AF65-F5344CB8AC3E}">
        <p14:creationId xmlns:p14="http://schemas.microsoft.com/office/powerpoint/2010/main" val="30456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12</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solidFill>
                  <a:schemeClr val="bg1">
                    <a:lumMod val="85000"/>
                  </a:schemeClr>
                </a:solidFill>
              </a:rPr>
              <a:t>重力波の観測</a:t>
            </a:r>
            <a:endParaRPr lang="en-US" altLang="ja-JP" sz="4000" dirty="0">
              <a:solidFill>
                <a:schemeClr val="bg1">
                  <a:lumMod val="85000"/>
                </a:schemeClr>
              </a:solidFill>
            </a:endParaRPr>
          </a:p>
          <a:p>
            <a:pPr marL="914400" indent="-914400">
              <a:buFont typeface="Arial"/>
              <a:buAutoNum type="arabicPeriod"/>
            </a:pPr>
            <a:r>
              <a:rPr lang="ja-JP" altLang="en-US" sz="4000"/>
              <a:t>干渉計のロックと重力波観測</a:t>
            </a:r>
            <a:endParaRPr lang="en-US" altLang="ja-JP" sz="4000" dirty="0"/>
          </a:p>
          <a:p>
            <a:pPr marL="914400" indent="-914400">
              <a:buFont typeface="Arial"/>
              <a:buAutoNum type="arabicPeriod"/>
            </a:pPr>
            <a:r>
              <a:rPr lang="ja-JP" altLang="en-US" sz="4000">
                <a:solidFill>
                  <a:schemeClr val="bg1">
                    <a:lumMod val="85000"/>
                  </a:schemeClr>
                </a:solidFill>
              </a:rPr>
              <a:t>新手法の</a:t>
            </a:r>
            <a:r>
              <a:rPr lang="en-US" altLang="ja-JP" sz="4000" dirty="0">
                <a:solidFill>
                  <a:schemeClr val="bg1">
                    <a:lumMod val="85000"/>
                  </a:schemeClr>
                </a:solidFill>
              </a:rPr>
              <a:t>KAGRA</a:t>
            </a:r>
            <a:r>
              <a:rPr lang="ja-JP" altLang="en-US" sz="4000">
                <a:solidFill>
                  <a:schemeClr val="bg1">
                    <a:lumMod val="85000"/>
                  </a:schemeClr>
                </a:solidFill>
              </a:rPr>
              <a:t>での実証・特性評価</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次世代検出器における</a:t>
            </a:r>
            <a:r>
              <a:rPr lang="en-US" altLang="ja-JP" sz="4000" dirty="0">
                <a:solidFill>
                  <a:schemeClr val="bg1">
                    <a:lumMod val="85000"/>
                  </a:schemeClr>
                </a:solidFill>
              </a:rPr>
              <a:t>ALS</a:t>
            </a:r>
          </a:p>
          <a:p>
            <a:pPr marL="914400" indent="-914400">
              <a:buFont typeface="Arial"/>
              <a:buAutoNum type="arabicPeriod"/>
            </a:pPr>
            <a:r>
              <a:rPr lang="ja-JP" altLang="en-US" sz="4000">
                <a:solidFill>
                  <a:schemeClr val="bg1">
                    <a:lumMod val="85000"/>
                  </a:schemeClr>
                </a:solidFill>
              </a:rPr>
              <a:t>まとめ・結論</a:t>
            </a:r>
            <a:endParaRPr lang="en-US" altLang="ja-JP" sz="4000" dirty="0">
              <a:solidFill>
                <a:schemeClr val="bg1">
                  <a:lumMod val="85000"/>
                </a:schemeClr>
              </a:solidFill>
            </a:endParaRPr>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Tree>
    <p:extLst>
      <p:ext uri="{BB962C8B-B14F-4D97-AF65-F5344CB8AC3E}">
        <p14:creationId xmlns:p14="http://schemas.microsoft.com/office/powerpoint/2010/main" val="117998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8413" y="1183326"/>
            <a:ext cx="7340471" cy="1698419"/>
          </a:xfrm>
        </p:spPr>
        <p:txBody>
          <a:bodyPr>
            <a:normAutofit/>
          </a:bodyPr>
          <a:lstStyle/>
          <a:p>
            <a:pPr marL="0" indent="0">
              <a:buNone/>
            </a:pPr>
            <a:r>
              <a:rPr lang="ja-JP" altLang="en-US" sz="2000"/>
              <a:t>◎</a:t>
            </a:r>
            <a:r>
              <a:rPr lang="en-US" altLang="ja-JP" sz="2000" dirty="0"/>
              <a:t> </a:t>
            </a:r>
            <a:r>
              <a:rPr lang="ja-JP" altLang="en-US" sz="2000"/>
              <a:t>すべての共振器長自由度が共振点に</a:t>
            </a:r>
            <a:r>
              <a:rPr lang="en-US" altLang="ja-JP" sz="2000" dirty="0"/>
              <a:t> </a:t>
            </a:r>
            <a:r>
              <a:rPr lang="en-US" altLang="ja-JP" sz="2000" dirty="0">
                <a:sym typeface="Wingdings" pitchFamily="2" charset="2"/>
              </a:rPr>
              <a:t> </a:t>
            </a:r>
            <a:r>
              <a:rPr lang="ja-JP" altLang="en-US" sz="2000"/>
              <a:t>重力波検出器が動作</a:t>
            </a:r>
            <a:br>
              <a:rPr lang="en-US" altLang="ja-JP" sz="2000" dirty="0"/>
            </a:br>
            <a:r>
              <a:rPr lang="ja-JP" altLang="en-US" sz="2000" b="1">
                <a:solidFill>
                  <a:srgbClr val="FF0000"/>
                </a:solidFill>
                <a:sym typeface="Wingdings" pitchFamily="2" charset="2"/>
              </a:rPr>
              <a:t>共振点引き込み</a:t>
            </a:r>
            <a:r>
              <a:rPr lang="en-US" altLang="ja-JP" sz="2000" b="1" dirty="0">
                <a:solidFill>
                  <a:srgbClr val="FF0000"/>
                </a:solidFill>
                <a:sym typeface="Wingdings" pitchFamily="2" charset="2"/>
              </a:rPr>
              <a:t> = </a:t>
            </a:r>
            <a:r>
              <a:rPr lang="ja-JP" altLang="en-US" sz="2000" b="1">
                <a:solidFill>
                  <a:srgbClr val="FF0000"/>
                </a:solidFill>
                <a:sym typeface="Wingdings" pitchFamily="2" charset="2"/>
              </a:rPr>
              <a:t>干渉計ロック</a:t>
            </a:r>
            <a:r>
              <a:rPr lang="en-US" altLang="ja-JP" sz="2000" b="1" dirty="0">
                <a:solidFill>
                  <a:srgbClr val="FF0000"/>
                </a:solidFill>
                <a:sym typeface="Wingdings" pitchFamily="2" charset="2"/>
              </a:rPr>
              <a:t>  </a:t>
            </a:r>
            <a:r>
              <a:rPr lang="ja-JP" altLang="en-US" sz="2000" b="1">
                <a:solidFill>
                  <a:srgbClr val="FF0000"/>
                </a:solidFill>
                <a:sym typeface="Wingdings" pitchFamily="2" charset="2"/>
              </a:rPr>
              <a:t>が必要</a:t>
            </a:r>
            <a:br>
              <a:rPr lang="en-US" altLang="ja-JP" sz="2000" dirty="0">
                <a:sym typeface="Wingdings" pitchFamily="2" charset="2"/>
              </a:rPr>
            </a:br>
            <a:br>
              <a:rPr lang="en-US" altLang="ja-JP" sz="800" dirty="0">
                <a:sym typeface="Wingdings" pitchFamily="2" charset="2"/>
              </a:rPr>
            </a:br>
            <a:r>
              <a:rPr lang="ja-JP" altLang="en-US" sz="1200">
                <a:sym typeface="Wingdings" pitchFamily="2" charset="2"/>
              </a:rPr>
              <a:t>そもそも</a:t>
            </a:r>
            <a:br>
              <a:rPr lang="en-US" altLang="ja-JP" sz="2000" dirty="0">
                <a:sym typeface="Wingdings" pitchFamily="2" charset="2"/>
              </a:rPr>
            </a:br>
            <a:r>
              <a:rPr lang="en-US" altLang="ja-JP" sz="2000" b="1" u="sng" dirty="0">
                <a:sym typeface="Wingdings" pitchFamily="2" charset="2"/>
              </a:rPr>
              <a:t>= </a:t>
            </a:r>
            <a:r>
              <a:rPr lang="ja-JP" altLang="en-US" sz="2000" b="1" u="sng">
                <a:sym typeface="Wingdings" pitchFamily="2" charset="2"/>
              </a:rPr>
              <a:t>干渉計や光共振器のロックとは</a:t>
            </a:r>
            <a:r>
              <a:rPr lang="en-US" altLang="ja-JP" sz="2000" b="1" u="sng" dirty="0">
                <a:sym typeface="Wingdings" pitchFamily="2" charset="2"/>
              </a:rPr>
              <a:t> =</a:t>
            </a:r>
            <a:endParaRPr lang="en-US" altLang="ja-JP" sz="2000" b="1" u="sng"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57" name="タイトル 1">
            <a:extLst>
              <a:ext uri="{FF2B5EF4-FFF2-40B4-BE49-F238E27FC236}">
                <a16:creationId xmlns:a16="http://schemas.microsoft.com/office/drawing/2014/main" id="{67F29495-61C2-174F-99BC-711D5FC764CE}"/>
              </a:ext>
            </a:extLst>
          </p:cNvPr>
          <p:cNvSpPr>
            <a:spLocks noGrp="1"/>
          </p:cNvSpPr>
          <p:nvPr>
            <p:ph type="title"/>
          </p:nvPr>
        </p:nvSpPr>
        <p:spPr>
          <a:xfrm>
            <a:off x="457200" y="274637"/>
            <a:ext cx="8229600" cy="873711"/>
          </a:xfrm>
        </p:spPr>
        <p:txBody>
          <a:bodyPr>
            <a:normAutofit/>
          </a:bodyPr>
          <a:lstStyle/>
          <a:p>
            <a:r>
              <a:rPr lang="ja-JP" altLang="en-US"/>
              <a:t>はじめに</a:t>
            </a:r>
            <a:endParaRPr kumimoji="1" lang="ja-JP" altLang="en-US" dirty="0"/>
          </a:p>
        </p:txBody>
      </p:sp>
      <p:sp>
        <p:nvSpPr>
          <p:cNvPr id="12" name="正方形/長方形 11">
            <a:extLst>
              <a:ext uri="{FF2B5EF4-FFF2-40B4-BE49-F238E27FC236}">
                <a16:creationId xmlns:a16="http://schemas.microsoft.com/office/drawing/2014/main" id="{83038F5B-C8EE-3D4C-8F71-D6682370973A}"/>
              </a:ext>
            </a:extLst>
          </p:cNvPr>
          <p:cNvSpPr>
            <a:spLocks noChangeAspect="1"/>
          </p:cNvSpPr>
          <p:nvPr/>
        </p:nvSpPr>
        <p:spPr>
          <a:xfrm>
            <a:off x="2078816" y="2755973"/>
            <a:ext cx="135000" cy="1080000"/>
          </a:xfrm>
          <a:prstGeom prst="rect">
            <a:avLst/>
          </a:prstGeom>
          <a:noFill/>
          <a:ln w="12700">
            <a:solidFill>
              <a:srgbClr val="00B0F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7A4EAAF-602E-B046-9193-00AF5A4B5635}"/>
              </a:ext>
            </a:extLst>
          </p:cNvPr>
          <p:cNvPicPr>
            <a:picLocks noChangeAspect="1"/>
          </p:cNvPicPr>
          <p:nvPr/>
        </p:nvPicPr>
        <p:blipFill>
          <a:blip r:embed="rId3"/>
          <a:stretch>
            <a:fillRect/>
          </a:stretch>
        </p:blipFill>
        <p:spPr>
          <a:xfrm>
            <a:off x="1363057" y="2532102"/>
            <a:ext cx="6417886" cy="1653681"/>
          </a:xfrm>
          <a:prstGeom prst="rect">
            <a:avLst/>
          </a:prstGeom>
        </p:spPr>
      </p:pic>
      <p:sp>
        <p:nvSpPr>
          <p:cNvPr id="16" name="正方形/長方形 15">
            <a:extLst>
              <a:ext uri="{FF2B5EF4-FFF2-40B4-BE49-F238E27FC236}">
                <a16:creationId xmlns:a16="http://schemas.microsoft.com/office/drawing/2014/main" id="{D0152200-90E2-AF4A-82B1-8A35A8AAE58E}"/>
              </a:ext>
            </a:extLst>
          </p:cNvPr>
          <p:cNvSpPr>
            <a:spLocks noChangeAspect="1"/>
          </p:cNvSpPr>
          <p:nvPr/>
        </p:nvSpPr>
        <p:spPr>
          <a:xfrm>
            <a:off x="6024282" y="2755973"/>
            <a:ext cx="135000" cy="1080000"/>
          </a:xfrm>
          <a:prstGeom prst="rect">
            <a:avLst/>
          </a:prstGeom>
          <a:noFill/>
          <a:ln w="12700">
            <a:solidFill>
              <a:srgbClr val="00B0F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D1ADE782-593B-9F46-84CE-4A05D722D1E2}"/>
              </a:ext>
            </a:extLst>
          </p:cNvPr>
          <p:cNvCxnSpPr>
            <a:cxnSpLocks/>
          </p:cNvCxnSpPr>
          <p:nvPr/>
        </p:nvCxnSpPr>
        <p:spPr>
          <a:xfrm flipH="1">
            <a:off x="2078816" y="3327973"/>
            <a:ext cx="4080466" cy="0"/>
          </a:xfrm>
          <a:prstGeom prst="line">
            <a:avLst/>
          </a:prstGeom>
          <a:ln w="38100">
            <a:solidFill>
              <a:schemeClr val="tx1"/>
            </a:solidFill>
            <a:prstDash val="dash"/>
            <a:headEnd type="arrow"/>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3623E566-0E16-254F-ABF5-32D9E2AF4F65}"/>
              </a:ext>
            </a:extLst>
          </p:cNvPr>
          <p:cNvSpPr>
            <a:spLocks noChangeAspect="1"/>
          </p:cNvSpPr>
          <p:nvPr/>
        </p:nvSpPr>
        <p:spPr>
          <a:xfrm>
            <a:off x="2077790" y="2755973"/>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34EBF6BC-07B0-EF4D-A315-FA35677C3375}"/>
              </a:ext>
            </a:extLst>
          </p:cNvPr>
          <p:cNvPicPr>
            <a:picLocks noChangeAspect="1"/>
          </p:cNvPicPr>
          <p:nvPr/>
        </p:nvPicPr>
        <p:blipFill>
          <a:blip r:embed="rId3"/>
          <a:stretch>
            <a:fillRect/>
          </a:stretch>
        </p:blipFill>
        <p:spPr>
          <a:xfrm>
            <a:off x="1363057" y="4411963"/>
            <a:ext cx="6417886" cy="1653681"/>
          </a:xfrm>
          <a:prstGeom prst="rect">
            <a:avLst/>
          </a:prstGeom>
        </p:spPr>
      </p:pic>
      <p:sp>
        <p:nvSpPr>
          <p:cNvPr id="20" name="正方形/長方形 19">
            <a:extLst>
              <a:ext uri="{FF2B5EF4-FFF2-40B4-BE49-F238E27FC236}">
                <a16:creationId xmlns:a16="http://schemas.microsoft.com/office/drawing/2014/main" id="{A62F8811-5ADE-3F4D-A8AC-D745B73B5420}"/>
              </a:ext>
            </a:extLst>
          </p:cNvPr>
          <p:cNvSpPr>
            <a:spLocks noChangeAspect="1"/>
          </p:cNvSpPr>
          <p:nvPr/>
        </p:nvSpPr>
        <p:spPr>
          <a:xfrm>
            <a:off x="4503708" y="4671004"/>
            <a:ext cx="135000" cy="1080000"/>
          </a:xfrm>
          <a:prstGeom prst="rect">
            <a:avLst/>
          </a:prstGeom>
          <a:solidFill>
            <a:srgbClr val="00B0F0"/>
          </a:solidFill>
          <a:ln w="12700">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692A5ECC-2840-8E4C-AAAE-DBE2ED9844D2}"/>
              </a:ext>
            </a:extLst>
          </p:cNvPr>
          <p:cNvCxnSpPr>
            <a:cxnSpLocks/>
          </p:cNvCxnSpPr>
          <p:nvPr/>
        </p:nvCxnSpPr>
        <p:spPr>
          <a:xfrm flipH="1">
            <a:off x="4078243" y="5207834"/>
            <a:ext cx="468000" cy="0"/>
          </a:xfrm>
          <a:prstGeom prst="line">
            <a:avLst/>
          </a:prstGeom>
          <a:ln w="38100">
            <a:solidFill>
              <a:schemeClr val="tx1"/>
            </a:solidFill>
            <a:prstDash val="dash"/>
            <a:headEnd type="arrow"/>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正方形/長方形 21">
            <a:extLst>
              <a:ext uri="{FF2B5EF4-FFF2-40B4-BE49-F238E27FC236}">
                <a16:creationId xmlns:a16="http://schemas.microsoft.com/office/drawing/2014/main" id="{5E77B5AD-06A4-4943-A3C9-97E8C139932A}"/>
              </a:ext>
            </a:extLst>
          </p:cNvPr>
          <p:cNvSpPr>
            <a:spLocks noChangeAspect="1"/>
          </p:cNvSpPr>
          <p:nvPr/>
        </p:nvSpPr>
        <p:spPr>
          <a:xfrm>
            <a:off x="4051549" y="4667834"/>
            <a:ext cx="135000" cy="1080000"/>
          </a:xfrm>
          <a:prstGeom prst="rect">
            <a:avLst/>
          </a:prstGeom>
          <a:noFill/>
          <a:ln w="12700">
            <a:solidFill>
              <a:srgbClr val="00B0F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左矢印 22">
            <a:extLst>
              <a:ext uri="{FF2B5EF4-FFF2-40B4-BE49-F238E27FC236}">
                <a16:creationId xmlns:a16="http://schemas.microsoft.com/office/drawing/2014/main" id="{6D4F2550-098C-DE40-8230-81CCDB4223C5}"/>
              </a:ext>
            </a:extLst>
          </p:cNvPr>
          <p:cNvSpPr/>
          <p:nvPr/>
        </p:nvSpPr>
        <p:spPr>
          <a:xfrm>
            <a:off x="4676288" y="4620069"/>
            <a:ext cx="967767" cy="351334"/>
          </a:xfrm>
          <a:prstGeom prst="leftArrow">
            <a:avLst>
              <a:gd name="adj1" fmla="val 40238"/>
              <a:gd name="adj2" fmla="val 66945"/>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左矢印 23">
            <a:extLst>
              <a:ext uri="{FF2B5EF4-FFF2-40B4-BE49-F238E27FC236}">
                <a16:creationId xmlns:a16="http://schemas.microsoft.com/office/drawing/2014/main" id="{6FFCF76B-9BB8-BD49-835A-2F84D9751B92}"/>
              </a:ext>
            </a:extLst>
          </p:cNvPr>
          <p:cNvSpPr/>
          <p:nvPr/>
        </p:nvSpPr>
        <p:spPr>
          <a:xfrm>
            <a:off x="4676287" y="5339992"/>
            <a:ext cx="967767" cy="351334"/>
          </a:xfrm>
          <a:prstGeom prst="leftArrow">
            <a:avLst>
              <a:gd name="adj1" fmla="val 40238"/>
              <a:gd name="adj2" fmla="val 66945"/>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E0C4540-0102-3D44-923E-9C6312BC0667}"/>
              </a:ext>
            </a:extLst>
          </p:cNvPr>
          <p:cNvSpPr txBox="1"/>
          <p:nvPr/>
        </p:nvSpPr>
        <p:spPr>
          <a:xfrm>
            <a:off x="4873185" y="4412086"/>
            <a:ext cx="912622" cy="369332"/>
          </a:xfrm>
          <a:prstGeom prst="rect">
            <a:avLst/>
          </a:prstGeom>
          <a:noFill/>
        </p:spPr>
        <p:txBody>
          <a:bodyPr wrap="none" rtlCol="0">
            <a:spAutoFit/>
          </a:bodyPr>
          <a:lstStyle/>
          <a:p>
            <a:r>
              <a:rPr lang="en-US" altLang="ja-JP" dirty="0"/>
              <a:t>Actuate</a:t>
            </a:r>
            <a:endParaRPr kumimoji="1" lang="ja-JP" altLang="en-US"/>
          </a:p>
        </p:txBody>
      </p:sp>
      <p:sp>
        <p:nvSpPr>
          <p:cNvPr id="26" name="テキスト ボックス 25">
            <a:extLst>
              <a:ext uri="{FF2B5EF4-FFF2-40B4-BE49-F238E27FC236}">
                <a16:creationId xmlns:a16="http://schemas.microsoft.com/office/drawing/2014/main" id="{D4F4D9B1-17B7-674A-8D7E-1C71E2F54412}"/>
              </a:ext>
            </a:extLst>
          </p:cNvPr>
          <p:cNvSpPr txBox="1"/>
          <p:nvPr/>
        </p:nvSpPr>
        <p:spPr>
          <a:xfrm>
            <a:off x="4873788" y="4994843"/>
            <a:ext cx="639855" cy="369332"/>
          </a:xfrm>
          <a:prstGeom prst="rect">
            <a:avLst/>
          </a:prstGeom>
          <a:noFill/>
        </p:spPr>
        <p:txBody>
          <a:bodyPr wrap="none" rtlCol="0">
            <a:spAutoFit/>
          </a:bodyPr>
          <a:lstStyle/>
          <a:p>
            <a:r>
              <a:rPr kumimoji="1" lang="en-US" altLang="ja-JP" i="1" dirty="0"/>
              <a:t>Keep</a:t>
            </a:r>
            <a:endParaRPr kumimoji="1" lang="ja-JP" altLang="en-US" i="1"/>
          </a:p>
        </p:txBody>
      </p:sp>
      <p:sp>
        <p:nvSpPr>
          <p:cNvPr id="2" name="テキスト ボックス 1">
            <a:extLst>
              <a:ext uri="{FF2B5EF4-FFF2-40B4-BE49-F238E27FC236}">
                <a16:creationId xmlns:a16="http://schemas.microsoft.com/office/drawing/2014/main" id="{B0622DF9-3AE0-FE47-BEDA-4729F3EBEC6E}"/>
              </a:ext>
            </a:extLst>
          </p:cNvPr>
          <p:cNvSpPr txBox="1"/>
          <p:nvPr/>
        </p:nvSpPr>
        <p:spPr>
          <a:xfrm>
            <a:off x="1937541" y="2406163"/>
            <a:ext cx="415498" cy="369332"/>
          </a:xfrm>
          <a:prstGeom prst="rect">
            <a:avLst/>
          </a:prstGeom>
          <a:noFill/>
        </p:spPr>
        <p:txBody>
          <a:bodyPr wrap="none" rtlCol="0">
            <a:spAutoFit/>
          </a:bodyPr>
          <a:lstStyle/>
          <a:p>
            <a:r>
              <a:rPr kumimoji="1" lang="ja-JP" altLang="en-US"/>
              <a:t>鏡</a:t>
            </a:r>
          </a:p>
        </p:txBody>
      </p:sp>
      <p:sp>
        <p:nvSpPr>
          <p:cNvPr id="27" name="テキスト ボックス 26">
            <a:extLst>
              <a:ext uri="{FF2B5EF4-FFF2-40B4-BE49-F238E27FC236}">
                <a16:creationId xmlns:a16="http://schemas.microsoft.com/office/drawing/2014/main" id="{C5A2EFC4-FF2C-5D44-8421-7435603B6EE9}"/>
              </a:ext>
            </a:extLst>
          </p:cNvPr>
          <p:cNvSpPr txBox="1"/>
          <p:nvPr/>
        </p:nvSpPr>
        <p:spPr>
          <a:xfrm>
            <a:off x="7187352" y="2782669"/>
            <a:ext cx="1338828" cy="646331"/>
          </a:xfrm>
          <a:prstGeom prst="rect">
            <a:avLst/>
          </a:prstGeom>
          <a:noFill/>
        </p:spPr>
        <p:txBody>
          <a:bodyPr wrap="none" rtlCol="0">
            <a:spAutoFit/>
          </a:bodyPr>
          <a:lstStyle/>
          <a:p>
            <a:r>
              <a:rPr lang="ja-JP" altLang="en-US">
                <a:solidFill>
                  <a:srgbClr val="FF0000"/>
                </a:solidFill>
              </a:rPr>
              <a:t>共振器内の</a:t>
            </a:r>
            <a:br>
              <a:rPr lang="en-US" altLang="ja-JP" dirty="0">
                <a:solidFill>
                  <a:srgbClr val="FF0000"/>
                </a:solidFill>
              </a:rPr>
            </a:br>
            <a:r>
              <a:rPr lang="ja-JP" altLang="en-US">
                <a:solidFill>
                  <a:srgbClr val="FF0000"/>
                </a:solidFill>
              </a:rPr>
              <a:t>光強度</a:t>
            </a:r>
            <a:endParaRPr kumimoji="1" lang="ja-JP" altLang="en-US">
              <a:solidFill>
                <a:srgbClr val="FF0000"/>
              </a:solidFill>
            </a:endParaRPr>
          </a:p>
        </p:txBody>
      </p:sp>
      <p:sp>
        <p:nvSpPr>
          <p:cNvPr id="28" name="テキスト ボックス 27">
            <a:extLst>
              <a:ext uri="{FF2B5EF4-FFF2-40B4-BE49-F238E27FC236}">
                <a16:creationId xmlns:a16="http://schemas.microsoft.com/office/drawing/2014/main" id="{8C8D1BDF-9DE6-0040-A638-001112D518E6}"/>
              </a:ext>
            </a:extLst>
          </p:cNvPr>
          <p:cNvSpPr txBox="1"/>
          <p:nvPr/>
        </p:nvSpPr>
        <p:spPr>
          <a:xfrm>
            <a:off x="4132626" y="4084333"/>
            <a:ext cx="877163" cy="369332"/>
          </a:xfrm>
          <a:prstGeom prst="rect">
            <a:avLst/>
          </a:prstGeom>
          <a:noFill/>
        </p:spPr>
        <p:txBody>
          <a:bodyPr wrap="none" rtlCol="0">
            <a:spAutoFit/>
          </a:bodyPr>
          <a:lstStyle/>
          <a:p>
            <a:r>
              <a:rPr lang="ja-JP" altLang="en-US"/>
              <a:t>共振点</a:t>
            </a:r>
            <a:endParaRPr kumimoji="1" lang="ja-JP" altLang="en-US"/>
          </a:p>
        </p:txBody>
      </p:sp>
      <p:sp>
        <p:nvSpPr>
          <p:cNvPr id="29" name="テキスト ボックス 28">
            <a:extLst>
              <a:ext uri="{FF2B5EF4-FFF2-40B4-BE49-F238E27FC236}">
                <a16:creationId xmlns:a16="http://schemas.microsoft.com/office/drawing/2014/main" id="{5C4B2232-2736-7640-ACCE-9FEEF6DC95A4}"/>
              </a:ext>
            </a:extLst>
          </p:cNvPr>
          <p:cNvSpPr txBox="1"/>
          <p:nvPr/>
        </p:nvSpPr>
        <p:spPr>
          <a:xfrm>
            <a:off x="105148" y="4931127"/>
            <a:ext cx="1390124" cy="646331"/>
          </a:xfrm>
          <a:prstGeom prst="rect">
            <a:avLst/>
          </a:prstGeom>
          <a:noFill/>
        </p:spPr>
        <p:txBody>
          <a:bodyPr wrap="none" rtlCol="0">
            <a:spAutoFit/>
          </a:bodyPr>
          <a:lstStyle/>
          <a:p>
            <a:r>
              <a:rPr lang="ja-JP" altLang="en-US"/>
              <a:t>「共振点」に</a:t>
            </a:r>
            <a:br>
              <a:rPr lang="en-US" altLang="ja-JP" dirty="0"/>
            </a:br>
            <a:r>
              <a:rPr lang="ja-JP" altLang="en-US"/>
              <a:t>「ロック」する</a:t>
            </a:r>
            <a:endParaRPr kumimoji="1" lang="ja-JP" altLang="en-US"/>
          </a:p>
        </p:txBody>
      </p:sp>
      <p:cxnSp>
        <p:nvCxnSpPr>
          <p:cNvPr id="30" name="直線コネクタ 29">
            <a:extLst>
              <a:ext uri="{FF2B5EF4-FFF2-40B4-BE49-F238E27FC236}">
                <a16:creationId xmlns:a16="http://schemas.microsoft.com/office/drawing/2014/main" id="{6ED6E76C-CED8-374A-B5D8-C11568AFFE52}"/>
              </a:ext>
            </a:extLst>
          </p:cNvPr>
          <p:cNvCxnSpPr>
            <a:cxnSpLocks/>
          </p:cNvCxnSpPr>
          <p:nvPr/>
        </p:nvCxnSpPr>
        <p:spPr>
          <a:xfrm flipH="1">
            <a:off x="6910770" y="3429000"/>
            <a:ext cx="558809" cy="250926"/>
          </a:xfrm>
          <a:prstGeom prst="line">
            <a:avLst/>
          </a:prstGeom>
          <a:ln w="12700">
            <a:solidFill>
              <a:srgbClr val="FF0000"/>
            </a:solidFill>
            <a:prstDash val="solid"/>
            <a:headEnd type="none"/>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AF1294F-2949-0D42-B37D-0DEC6F09C0E3}"/>
              </a:ext>
            </a:extLst>
          </p:cNvPr>
          <p:cNvCxnSpPr>
            <a:cxnSpLocks/>
          </p:cNvCxnSpPr>
          <p:nvPr/>
        </p:nvCxnSpPr>
        <p:spPr>
          <a:xfrm flipH="1">
            <a:off x="4438300" y="3788151"/>
            <a:ext cx="288000" cy="0"/>
          </a:xfrm>
          <a:prstGeom prst="line">
            <a:avLst/>
          </a:prstGeom>
          <a:ln w="38100">
            <a:solidFill>
              <a:schemeClr val="tx1"/>
            </a:solidFill>
            <a:prstDash val="soli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06435B84-3617-1A48-9367-E40A93BDFDCC}"/>
              </a:ext>
            </a:extLst>
          </p:cNvPr>
          <p:cNvSpPr txBox="1"/>
          <p:nvPr/>
        </p:nvSpPr>
        <p:spPr>
          <a:xfrm>
            <a:off x="4672174" y="3640747"/>
            <a:ext cx="829073" cy="369332"/>
          </a:xfrm>
          <a:prstGeom prst="rect">
            <a:avLst/>
          </a:prstGeom>
          <a:noFill/>
        </p:spPr>
        <p:txBody>
          <a:bodyPr wrap="none" rtlCol="0">
            <a:spAutoFit/>
          </a:bodyPr>
          <a:lstStyle/>
          <a:p>
            <a:r>
              <a:rPr lang="en-US" altLang="ja-JP" dirty="0"/>
              <a:t>~ 1 nm</a:t>
            </a:r>
            <a:endParaRPr kumimoji="1" lang="ja-JP" altLang="en-US"/>
          </a:p>
        </p:txBody>
      </p:sp>
      <p:cxnSp>
        <p:nvCxnSpPr>
          <p:cNvPr id="40" name="直線コネクタ 39">
            <a:extLst>
              <a:ext uri="{FF2B5EF4-FFF2-40B4-BE49-F238E27FC236}">
                <a16:creationId xmlns:a16="http://schemas.microsoft.com/office/drawing/2014/main" id="{DFA2C13F-8F9C-0647-9472-0827B65E9355}"/>
              </a:ext>
            </a:extLst>
          </p:cNvPr>
          <p:cNvCxnSpPr>
            <a:cxnSpLocks/>
          </p:cNvCxnSpPr>
          <p:nvPr/>
        </p:nvCxnSpPr>
        <p:spPr>
          <a:xfrm>
            <a:off x="5319839" y="2123441"/>
            <a:ext cx="540000" cy="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8" name="正方形/長方形 37">
            <a:extLst>
              <a:ext uri="{FF2B5EF4-FFF2-40B4-BE49-F238E27FC236}">
                <a16:creationId xmlns:a16="http://schemas.microsoft.com/office/drawing/2014/main" id="{53721047-8F88-4641-B71F-C343BC41B8AC}"/>
              </a:ext>
            </a:extLst>
          </p:cNvPr>
          <p:cNvSpPr/>
          <p:nvPr/>
        </p:nvSpPr>
        <p:spPr>
          <a:xfrm>
            <a:off x="5863206" y="1970664"/>
            <a:ext cx="2178603" cy="314582"/>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F55BDDEF-256F-7742-9ECC-A8A913827F46}"/>
              </a:ext>
            </a:extLst>
          </p:cNvPr>
          <p:cNvGrpSpPr/>
          <p:nvPr/>
        </p:nvGrpSpPr>
        <p:grpSpPr>
          <a:xfrm>
            <a:off x="5798395" y="1845094"/>
            <a:ext cx="129623" cy="564335"/>
            <a:chOff x="12566449" y="6086087"/>
            <a:chExt cx="426244" cy="1272328"/>
          </a:xfrm>
        </p:grpSpPr>
        <p:sp>
          <p:nvSpPr>
            <p:cNvPr id="51" name="月 50">
              <a:extLst>
                <a:ext uri="{FF2B5EF4-FFF2-40B4-BE49-F238E27FC236}">
                  <a16:creationId xmlns:a16="http://schemas.microsoft.com/office/drawing/2014/main" id="{D293018D-E6AE-CE41-8ABE-0B7E7D94E36F}"/>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三角形 51">
              <a:extLst>
                <a:ext uri="{FF2B5EF4-FFF2-40B4-BE49-F238E27FC236}">
                  <a16:creationId xmlns:a16="http://schemas.microsoft.com/office/drawing/2014/main" id="{336905D3-B02C-5641-8521-868F98BDAFDE}"/>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三角形 52">
              <a:extLst>
                <a:ext uri="{FF2B5EF4-FFF2-40B4-BE49-F238E27FC236}">
                  <a16:creationId xmlns:a16="http://schemas.microsoft.com/office/drawing/2014/main" id="{C2F38637-5459-C243-A809-0C859591CD79}"/>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88E7D675-945C-EA40-BE9C-A5E86ED820FB}"/>
              </a:ext>
            </a:extLst>
          </p:cNvPr>
          <p:cNvGrpSpPr/>
          <p:nvPr/>
        </p:nvGrpSpPr>
        <p:grpSpPr>
          <a:xfrm rot="10800000">
            <a:off x="7983413" y="1844937"/>
            <a:ext cx="129623" cy="564335"/>
            <a:chOff x="12566449" y="6086087"/>
            <a:chExt cx="426244" cy="1272328"/>
          </a:xfrm>
        </p:grpSpPr>
        <p:sp>
          <p:nvSpPr>
            <p:cNvPr id="48" name="月 47">
              <a:extLst>
                <a:ext uri="{FF2B5EF4-FFF2-40B4-BE49-F238E27FC236}">
                  <a16:creationId xmlns:a16="http://schemas.microsoft.com/office/drawing/2014/main" id="{50CF8815-F833-744E-BFB0-1E0D8BF4A2CD}"/>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三角形 48">
              <a:extLst>
                <a:ext uri="{FF2B5EF4-FFF2-40B4-BE49-F238E27FC236}">
                  <a16:creationId xmlns:a16="http://schemas.microsoft.com/office/drawing/2014/main" id="{D3002E1F-AC7D-E149-A228-64008AE966C0}"/>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三角形 49">
              <a:extLst>
                <a:ext uri="{FF2B5EF4-FFF2-40B4-BE49-F238E27FC236}">
                  <a16:creationId xmlns:a16="http://schemas.microsoft.com/office/drawing/2014/main" id="{4F825E0E-73E5-594E-95B5-46E19FE3F233}"/>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5" name="直線コネクタ 54">
            <a:extLst>
              <a:ext uri="{FF2B5EF4-FFF2-40B4-BE49-F238E27FC236}">
                <a16:creationId xmlns:a16="http://schemas.microsoft.com/office/drawing/2014/main" id="{844AEEB9-B14C-5E4E-B2E5-AF7BFC50C9BA}"/>
              </a:ext>
            </a:extLst>
          </p:cNvPr>
          <p:cNvCxnSpPr>
            <a:cxnSpLocks/>
          </p:cNvCxnSpPr>
          <p:nvPr/>
        </p:nvCxnSpPr>
        <p:spPr>
          <a:xfrm flipH="1">
            <a:off x="7799277" y="2469815"/>
            <a:ext cx="504000" cy="0"/>
          </a:xfrm>
          <a:prstGeom prst="line">
            <a:avLst/>
          </a:prstGeom>
          <a:ln w="12700">
            <a:solidFill>
              <a:schemeClr val="tx1"/>
            </a:solidFill>
            <a:prstDash val="dash"/>
            <a:headEnd type="arrow"/>
            <a:tailEnd type="arrow" w="med" len="med"/>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4592B22A-9939-6845-A812-F241A4E32B4F}"/>
              </a:ext>
            </a:extLst>
          </p:cNvPr>
          <p:cNvSpPr txBox="1"/>
          <p:nvPr/>
        </p:nvSpPr>
        <p:spPr>
          <a:xfrm>
            <a:off x="6356772" y="1634148"/>
            <a:ext cx="1107996" cy="369332"/>
          </a:xfrm>
          <a:prstGeom prst="rect">
            <a:avLst/>
          </a:prstGeom>
          <a:noFill/>
        </p:spPr>
        <p:txBody>
          <a:bodyPr wrap="none" rtlCol="0">
            <a:spAutoFit/>
          </a:bodyPr>
          <a:lstStyle/>
          <a:p>
            <a:r>
              <a:rPr kumimoji="1" lang="ja-JP" altLang="en-US"/>
              <a:t>光共振器</a:t>
            </a:r>
          </a:p>
        </p:txBody>
      </p:sp>
      <p:sp>
        <p:nvSpPr>
          <p:cNvPr id="36" name="テキスト ボックス 35">
            <a:extLst>
              <a:ext uri="{FF2B5EF4-FFF2-40B4-BE49-F238E27FC236}">
                <a16:creationId xmlns:a16="http://schemas.microsoft.com/office/drawing/2014/main" id="{E0559C3B-B811-2E4E-8D21-320BE2AE6FDC}"/>
              </a:ext>
            </a:extLst>
          </p:cNvPr>
          <p:cNvSpPr txBox="1"/>
          <p:nvPr/>
        </p:nvSpPr>
        <p:spPr>
          <a:xfrm>
            <a:off x="7619260" y="2506666"/>
            <a:ext cx="857927" cy="307777"/>
          </a:xfrm>
          <a:prstGeom prst="rect">
            <a:avLst/>
          </a:prstGeom>
          <a:noFill/>
        </p:spPr>
        <p:txBody>
          <a:bodyPr wrap="none" rtlCol="0">
            <a:spAutoFit/>
          </a:bodyPr>
          <a:lstStyle/>
          <a:p>
            <a:r>
              <a:rPr lang="ja-JP" altLang="en-US" sz="1400"/>
              <a:t>揺れてる</a:t>
            </a:r>
            <a:endParaRPr kumimoji="1" lang="ja-JP" altLang="en-US" sz="1400"/>
          </a:p>
        </p:txBody>
      </p:sp>
    </p:spTree>
    <p:extLst>
      <p:ext uri="{BB962C8B-B14F-4D97-AF65-F5344CB8AC3E}">
        <p14:creationId xmlns:p14="http://schemas.microsoft.com/office/powerpoint/2010/main" val="208621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1" nodeType="afterEffect">
                                  <p:stCondLst>
                                    <p:cond delay="0"/>
                                  </p:stCondLst>
                                  <p:childTnLst>
                                    <p:animMotion origin="layout" path="M 0.43212 -0.0007 L 3.61111E-6 -1.11111E-6 " pathEditMode="relative" rAng="0" ptsTypes="AA">
                                      <p:cBhvr>
                                        <p:cTn id="6" dur="2000" spd="-100000" fill="hold"/>
                                        <p:tgtEl>
                                          <p:spTgt spid="18"/>
                                        </p:tgtEl>
                                        <p:attrNameLst>
                                          <p:attrName>ppt_x</p:attrName>
                                          <p:attrName>ppt_y</p:attrName>
                                        </p:attrNameLst>
                                      </p:cBhvr>
                                      <p:rCtr x="-21476" y="0"/>
                                    </p:animMotion>
                                  </p:childTnLst>
                                </p:cTn>
                              </p:par>
                              <p:par>
                                <p:cTn id="7" presetID="0" presetClass="path" presetSubtype="0" repeatCount="indefinite" accel="50000" decel="50000" autoRev="1" fill="hold" grpId="0" nodeType="withEffect">
                                  <p:stCondLst>
                                    <p:cond delay="0"/>
                                  </p:stCondLst>
                                  <p:childTnLst>
                                    <p:animMotion origin="layout" path="M 1.38889E-6 2.22222E-6 L 0.43125 -0.00023 " pathEditMode="relative" rAng="0" ptsTypes="AA">
                                      <p:cBhvr>
                                        <p:cTn id="8" dur="2000" fill="hold"/>
                                        <p:tgtEl>
                                          <p:spTgt spid="2"/>
                                        </p:tgtEl>
                                        <p:attrNameLst>
                                          <p:attrName>ppt_x</p:attrName>
                                          <p:attrName>ppt_y</p:attrName>
                                        </p:attrNameLst>
                                      </p:cBhvr>
                                      <p:rCtr x="2156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干渉計のロックの研究の意義</a:t>
            </a:r>
            <a:endParaRPr kumimoji="1" lang="ja-JP" altLang="en-US" dirty="0"/>
          </a:p>
        </p:txBody>
      </p:sp>
      <p:sp>
        <p:nvSpPr>
          <p:cNvPr id="3" name="コンテンツ プレースホルダー 2"/>
          <p:cNvSpPr>
            <a:spLocks noGrp="1"/>
          </p:cNvSpPr>
          <p:nvPr>
            <p:ph idx="1"/>
          </p:nvPr>
        </p:nvSpPr>
        <p:spPr>
          <a:xfrm>
            <a:off x="69276" y="914240"/>
            <a:ext cx="8950858" cy="6076473"/>
          </a:xfrm>
        </p:spPr>
        <p:txBody>
          <a:bodyPr>
            <a:normAutofit/>
          </a:bodyPr>
          <a:lstStyle/>
          <a:p>
            <a:pPr marL="0" indent="0">
              <a:buNone/>
            </a:pPr>
            <a:endParaRPr lang="en-US" altLang="ja-JP" sz="800" dirty="0"/>
          </a:p>
          <a:p>
            <a:pPr marL="0" indent="0">
              <a:buNone/>
            </a:pPr>
            <a:endParaRPr lang="en-US" altLang="ja-JP" sz="800" dirty="0"/>
          </a:p>
          <a:p>
            <a:pPr marL="0" indent="0">
              <a:buNone/>
            </a:pPr>
            <a:br>
              <a:rPr lang="en-US" altLang="ja-JP" sz="800" dirty="0"/>
            </a:br>
            <a:r>
              <a:rPr lang="ja-JP" altLang="en-US" sz="2400" b="1">
                <a:solidFill>
                  <a:srgbClr val="FF0000"/>
                </a:solidFill>
              </a:rPr>
              <a:t>干渉計のロック達成は、観測の実現に必要な最重要ステップ</a:t>
            </a:r>
            <a:br>
              <a:rPr lang="en-US" altLang="ja-JP" sz="2000" dirty="0"/>
            </a:br>
            <a:br>
              <a:rPr lang="en-US" altLang="ja-JP" sz="2000" dirty="0"/>
            </a:br>
            <a:br>
              <a:rPr lang="en-US" altLang="ja-JP" sz="2000" dirty="0"/>
            </a:br>
            <a:br>
              <a:rPr lang="en-US" altLang="ja-JP" sz="2000" dirty="0"/>
            </a:br>
            <a:br>
              <a:rPr lang="en-US" altLang="ja-JP" sz="2000" dirty="0"/>
            </a:br>
            <a:br>
              <a:rPr lang="en-US" altLang="ja-JP" sz="2000" dirty="0"/>
            </a:br>
            <a:br>
              <a:rPr lang="en-US" altLang="ja-JP" sz="2000" dirty="0"/>
            </a:br>
            <a:br>
              <a:rPr lang="en-US" altLang="ja-JP" sz="2000" dirty="0"/>
            </a:br>
            <a:r>
              <a:rPr lang="en-US" altLang="ja-JP" sz="2000" dirty="0"/>
              <a:t>-- </a:t>
            </a:r>
            <a:r>
              <a:rPr lang="ja-JP" altLang="en-US" sz="2000">
                <a:solidFill>
                  <a:srgbClr val="0432FF"/>
                </a:solidFill>
              </a:rPr>
              <a:t>ロックして初めて重力波への感度が出せるようになる</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初めて干渉計の診断ができるようになる</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感度をリミットする雑音を</a:t>
            </a:r>
            <a:r>
              <a:rPr lang="en-US" altLang="ja-JP" sz="2000" dirty="0">
                <a:sym typeface="Wingdings" pitchFamily="2" charset="2"/>
              </a:rPr>
              <a:t>1</a:t>
            </a:r>
            <a:r>
              <a:rPr lang="ja-JP" altLang="en-US" sz="2000">
                <a:sym typeface="Wingdings" pitchFamily="2" charset="2"/>
              </a:rPr>
              <a:t>つずつ下げていける</a:t>
            </a:r>
            <a:endParaRPr lang="en-US" altLang="ja-JP" sz="2000" dirty="0">
              <a:sym typeface="Wingdings" pitchFamily="2" charset="2"/>
            </a:endParaRPr>
          </a:p>
          <a:p>
            <a:pPr marL="0" indent="0">
              <a:buNone/>
            </a:pPr>
            <a:r>
              <a:rPr lang="en-US" altLang="ja-JP" sz="2000" dirty="0">
                <a:sym typeface="Wingdings" pitchFamily="2" charset="2"/>
              </a:rPr>
              <a:t>-- </a:t>
            </a:r>
            <a:r>
              <a:rPr lang="ja-JP" altLang="en-US" sz="2000">
                <a:solidFill>
                  <a:srgbClr val="0432FF"/>
                </a:solidFill>
                <a:sym typeface="Wingdings" pitchFamily="2" charset="2"/>
              </a:rPr>
              <a:t>とても非自明・困難なプロセス、初ロックまで時間がかかる</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例</a:t>
            </a:r>
            <a:r>
              <a:rPr lang="en-US" altLang="ja-JP" sz="2000" dirty="0">
                <a:sym typeface="Wingdings" pitchFamily="2" charset="2"/>
              </a:rPr>
              <a:t>: Advanced LIGO</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初ロックまで</a:t>
            </a:r>
            <a:r>
              <a:rPr lang="en-US" altLang="ja-JP" sz="2000" dirty="0">
                <a:sym typeface="Wingdings" pitchFamily="2" charset="2"/>
              </a:rPr>
              <a:t>                        11-16</a:t>
            </a:r>
            <a:r>
              <a:rPr lang="ja-JP" altLang="en-US" sz="2000">
                <a:sym typeface="Wingdings" pitchFamily="2" charset="2"/>
              </a:rPr>
              <a:t>ヶ月</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ロックから観測開始まで</a:t>
            </a:r>
            <a:r>
              <a:rPr lang="en-US" altLang="ja-JP" sz="2000" dirty="0">
                <a:sym typeface="Wingdings" pitchFamily="2" charset="2"/>
              </a:rPr>
              <a:t>   7</a:t>
            </a:r>
            <a:r>
              <a:rPr lang="ja-JP" altLang="en-US" sz="2000">
                <a:sym typeface="Wingdings" pitchFamily="2" charset="2"/>
              </a:rPr>
              <a:t>ヶ月</a:t>
            </a:r>
            <a:br>
              <a:rPr lang="en-US" altLang="ja-JP" sz="1200" dirty="0">
                <a:sym typeface="Wingdings" pitchFamily="2" charset="2"/>
              </a:rPr>
            </a:br>
            <a:endParaRPr lang="en-US" altLang="ja-JP" sz="12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5" name="テキスト ボックス 4">
            <a:extLst>
              <a:ext uri="{FF2B5EF4-FFF2-40B4-BE49-F238E27FC236}">
                <a16:creationId xmlns:a16="http://schemas.microsoft.com/office/drawing/2014/main" id="{6FA421A9-3254-7A45-9A3E-8F04531B1E7C}"/>
              </a:ext>
            </a:extLst>
          </p:cNvPr>
          <p:cNvSpPr txBox="1"/>
          <p:nvPr/>
        </p:nvSpPr>
        <p:spPr>
          <a:xfrm>
            <a:off x="4517409" y="5296219"/>
            <a:ext cx="4591321" cy="1200329"/>
          </a:xfrm>
          <a:prstGeom prst="rect">
            <a:avLst/>
          </a:prstGeom>
          <a:noFill/>
        </p:spPr>
        <p:txBody>
          <a:bodyPr wrap="none" rtlCol="0">
            <a:spAutoFit/>
          </a:bodyPr>
          <a:lstStyle/>
          <a:p>
            <a:r>
              <a:rPr kumimoji="1" lang="ja-JP" altLang="en-US"/>
              <a:t>信頼できるロック手法を</a:t>
            </a:r>
            <a:r>
              <a:rPr lang="ja-JP" altLang="en-US"/>
              <a:t>研究・開発</a:t>
            </a:r>
            <a:r>
              <a:rPr kumimoji="1" lang="ja-JP" altLang="en-US"/>
              <a:t>する</a:t>
            </a:r>
            <a:br>
              <a:rPr kumimoji="1" lang="en-US" altLang="ja-JP" dirty="0"/>
            </a:br>
            <a:r>
              <a:rPr kumimoji="1" lang="en-US" altLang="ja-JP" dirty="0"/>
              <a:t>- </a:t>
            </a:r>
            <a:r>
              <a:rPr kumimoji="1" lang="ja-JP" altLang="en-US"/>
              <a:t>そもそも</a:t>
            </a:r>
            <a:r>
              <a:rPr kumimoji="1" lang="ja-JP" altLang="en-US" u="sng">
                <a:solidFill>
                  <a:srgbClr val="FF0000"/>
                </a:solidFill>
              </a:rPr>
              <a:t>観測実現への最大のマイルストーン</a:t>
            </a:r>
            <a:br>
              <a:rPr kumimoji="1" lang="en-US" altLang="ja-JP" dirty="0"/>
            </a:br>
            <a:r>
              <a:rPr kumimoji="1" lang="en-US" altLang="ja-JP" dirty="0"/>
              <a:t>- </a:t>
            </a:r>
            <a:r>
              <a:rPr kumimoji="1" lang="ja-JP" altLang="en-US" u="sng">
                <a:solidFill>
                  <a:srgbClr val="FF0000"/>
                </a:solidFill>
              </a:rPr>
              <a:t>早期の観測開始</a:t>
            </a:r>
            <a:r>
              <a:rPr kumimoji="1" lang="ja-JP" altLang="en-US"/>
              <a:t>を可能に・感度上げに</a:t>
            </a:r>
            <a:br>
              <a:rPr kumimoji="1" lang="en-US" altLang="ja-JP" dirty="0"/>
            </a:br>
            <a:r>
              <a:rPr kumimoji="1" lang="ja-JP" altLang="en-US"/>
              <a:t>時間を割ける。</a:t>
            </a:r>
            <a:endParaRPr kumimoji="1" lang="en-US" altLang="ja-JP" dirty="0"/>
          </a:p>
        </p:txBody>
      </p:sp>
      <p:sp>
        <p:nvSpPr>
          <p:cNvPr id="8" name="角丸四角形 7">
            <a:extLst>
              <a:ext uri="{FF2B5EF4-FFF2-40B4-BE49-F238E27FC236}">
                <a16:creationId xmlns:a16="http://schemas.microsoft.com/office/drawing/2014/main" id="{56300D6F-128B-D84B-84C0-707247443699}"/>
              </a:ext>
            </a:extLst>
          </p:cNvPr>
          <p:cNvSpPr/>
          <p:nvPr/>
        </p:nvSpPr>
        <p:spPr>
          <a:xfrm>
            <a:off x="4505118" y="5284583"/>
            <a:ext cx="4515016" cy="1200618"/>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A27B6E-1D34-8348-936E-065B31E8F295}"/>
              </a:ext>
            </a:extLst>
          </p:cNvPr>
          <p:cNvSpPr txBox="1"/>
          <p:nvPr/>
        </p:nvSpPr>
        <p:spPr>
          <a:xfrm>
            <a:off x="268871" y="2419653"/>
            <a:ext cx="2177199" cy="584775"/>
          </a:xfrm>
          <a:prstGeom prst="rect">
            <a:avLst/>
          </a:prstGeom>
          <a:noFill/>
        </p:spPr>
        <p:txBody>
          <a:bodyPr wrap="none" rtlCol="0">
            <a:spAutoFit/>
          </a:bodyPr>
          <a:lstStyle/>
          <a:p>
            <a:r>
              <a:rPr kumimoji="1" lang="ja-JP" altLang="en-US" sz="1600"/>
              <a:t>各要素のインストール</a:t>
            </a:r>
            <a:r>
              <a:rPr lang="ja-JP" altLang="en-US" sz="1600"/>
              <a:t>・</a:t>
            </a:r>
            <a:br>
              <a:rPr lang="en-US" altLang="ja-JP" sz="1600" dirty="0"/>
            </a:br>
            <a:r>
              <a:rPr lang="ja-JP" altLang="en-US" sz="1600"/>
              <a:t>コミッショニング</a:t>
            </a:r>
            <a:endParaRPr kumimoji="1" lang="ja-JP" altLang="en-US" sz="1600"/>
          </a:p>
        </p:txBody>
      </p:sp>
      <p:sp>
        <p:nvSpPr>
          <p:cNvPr id="16" name="右矢印 15">
            <a:extLst>
              <a:ext uri="{FF2B5EF4-FFF2-40B4-BE49-F238E27FC236}">
                <a16:creationId xmlns:a16="http://schemas.microsoft.com/office/drawing/2014/main" id="{5D7DB999-2B76-0F40-8754-F7FF89160D77}"/>
              </a:ext>
            </a:extLst>
          </p:cNvPr>
          <p:cNvSpPr/>
          <p:nvPr/>
        </p:nvSpPr>
        <p:spPr>
          <a:xfrm>
            <a:off x="2645666" y="2454917"/>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46049A4-F33E-7245-BABF-A79B6EFF3087}"/>
              </a:ext>
            </a:extLst>
          </p:cNvPr>
          <p:cNvSpPr txBox="1"/>
          <p:nvPr/>
        </p:nvSpPr>
        <p:spPr>
          <a:xfrm>
            <a:off x="3345184" y="1967991"/>
            <a:ext cx="2319866" cy="369332"/>
          </a:xfrm>
          <a:prstGeom prst="rect">
            <a:avLst/>
          </a:prstGeom>
          <a:noFill/>
        </p:spPr>
        <p:txBody>
          <a:bodyPr wrap="none" rtlCol="0">
            <a:spAutoFit/>
          </a:bodyPr>
          <a:lstStyle/>
          <a:p>
            <a:r>
              <a:rPr kumimoji="1" lang="en-US" altLang="ja-JP" i="1" dirty="0"/>
              <a:t>== </a:t>
            </a:r>
            <a:r>
              <a:rPr kumimoji="1" lang="ja-JP" altLang="en-US" i="1"/>
              <a:t>観測までの流れ</a:t>
            </a:r>
            <a:r>
              <a:rPr kumimoji="1" lang="en-US" altLang="ja-JP" i="1" dirty="0"/>
              <a:t> ==</a:t>
            </a:r>
            <a:endParaRPr kumimoji="1" lang="ja-JP" altLang="en-US" i="1"/>
          </a:p>
        </p:txBody>
      </p:sp>
      <p:sp>
        <p:nvSpPr>
          <p:cNvPr id="17" name="テキスト ボックス 16">
            <a:extLst>
              <a:ext uri="{FF2B5EF4-FFF2-40B4-BE49-F238E27FC236}">
                <a16:creationId xmlns:a16="http://schemas.microsoft.com/office/drawing/2014/main" id="{9289293B-7F77-F940-A31E-524D98773958}"/>
              </a:ext>
            </a:extLst>
          </p:cNvPr>
          <p:cNvSpPr txBox="1"/>
          <p:nvPr/>
        </p:nvSpPr>
        <p:spPr>
          <a:xfrm>
            <a:off x="3531610" y="2448775"/>
            <a:ext cx="1415772" cy="584775"/>
          </a:xfrm>
          <a:prstGeom prst="rect">
            <a:avLst/>
          </a:prstGeom>
          <a:noFill/>
        </p:spPr>
        <p:txBody>
          <a:bodyPr wrap="none" rtlCol="0">
            <a:spAutoFit/>
          </a:bodyPr>
          <a:lstStyle/>
          <a:p>
            <a:r>
              <a:rPr lang="ja-JP" altLang="en-US" sz="1600"/>
              <a:t>干渉計全体の</a:t>
            </a:r>
            <a:br>
              <a:rPr lang="en-US" altLang="ja-JP" sz="1600" dirty="0"/>
            </a:br>
            <a:r>
              <a:rPr lang="ja-JP" altLang="en-US" sz="1600"/>
              <a:t>統合</a:t>
            </a:r>
            <a:endParaRPr kumimoji="1" lang="ja-JP" altLang="en-US" sz="1600"/>
          </a:p>
        </p:txBody>
      </p:sp>
      <p:sp>
        <p:nvSpPr>
          <p:cNvPr id="18" name="右矢印 17">
            <a:extLst>
              <a:ext uri="{FF2B5EF4-FFF2-40B4-BE49-F238E27FC236}">
                <a16:creationId xmlns:a16="http://schemas.microsoft.com/office/drawing/2014/main" id="{0B0F277D-802D-CF45-BC93-A9D7286ACEE6}"/>
              </a:ext>
            </a:extLst>
          </p:cNvPr>
          <p:cNvSpPr/>
          <p:nvPr/>
        </p:nvSpPr>
        <p:spPr>
          <a:xfrm>
            <a:off x="5455975" y="2453753"/>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8A92CAFA-898A-BC43-9FDD-065C6B861A44}"/>
              </a:ext>
            </a:extLst>
          </p:cNvPr>
          <p:cNvSpPr txBox="1"/>
          <p:nvPr/>
        </p:nvSpPr>
        <p:spPr>
          <a:xfrm>
            <a:off x="6389657" y="2460411"/>
            <a:ext cx="2361544" cy="584775"/>
          </a:xfrm>
          <a:prstGeom prst="rect">
            <a:avLst/>
          </a:prstGeom>
          <a:noFill/>
        </p:spPr>
        <p:txBody>
          <a:bodyPr wrap="none" rtlCol="0">
            <a:spAutoFit/>
          </a:bodyPr>
          <a:lstStyle/>
          <a:p>
            <a:r>
              <a:rPr kumimoji="1" lang="ja-JP" altLang="en-US" sz="1600"/>
              <a:t>テクニカルノイズの低減、</a:t>
            </a:r>
            <a:br>
              <a:rPr kumimoji="1" lang="en-US" altLang="ja-JP" sz="1600" dirty="0"/>
            </a:br>
            <a:r>
              <a:rPr kumimoji="1" lang="ja-JP" altLang="en-US" sz="1600"/>
              <a:t>観測へ</a:t>
            </a:r>
          </a:p>
        </p:txBody>
      </p:sp>
      <p:sp>
        <p:nvSpPr>
          <p:cNvPr id="20" name="テキスト ボックス 19">
            <a:extLst>
              <a:ext uri="{FF2B5EF4-FFF2-40B4-BE49-F238E27FC236}">
                <a16:creationId xmlns:a16="http://schemas.microsoft.com/office/drawing/2014/main" id="{97B59A6A-81C4-4742-8427-64BFA202EB91}"/>
              </a:ext>
            </a:extLst>
          </p:cNvPr>
          <p:cNvSpPr txBox="1"/>
          <p:nvPr/>
        </p:nvSpPr>
        <p:spPr>
          <a:xfrm>
            <a:off x="4904114" y="3003287"/>
            <a:ext cx="1662635" cy="369332"/>
          </a:xfrm>
          <a:prstGeom prst="rect">
            <a:avLst/>
          </a:prstGeom>
          <a:noFill/>
        </p:spPr>
        <p:txBody>
          <a:bodyPr wrap="none" rtlCol="0">
            <a:spAutoFit/>
          </a:bodyPr>
          <a:lstStyle/>
          <a:p>
            <a:r>
              <a:rPr kumimoji="1" lang="ja-JP" altLang="en-US">
                <a:solidFill>
                  <a:srgbClr val="FF0000"/>
                </a:solidFill>
              </a:rPr>
              <a:t>初ロックの達成</a:t>
            </a:r>
          </a:p>
        </p:txBody>
      </p:sp>
      <p:sp>
        <p:nvSpPr>
          <p:cNvPr id="21" name="角丸四角形 20">
            <a:extLst>
              <a:ext uri="{FF2B5EF4-FFF2-40B4-BE49-F238E27FC236}">
                <a16:creationId xmlns:a16="http://schemas.microsoft.com/office/drawing/2014/main" id="{514BB941-90BE-F64A-8FE4-E33D037F62B8}"/>
              </a:ext>
            </a:extLst>
          </p:cNvPr>
          <p:cNvSpPr/>
          <p:nvPr/>
        </p:nvSpPr>
        <p:spPr>
          <a:xfrm>
            <a:off x="268871" y="2402978"/>
            <a:ext cx="217719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D3B6DA49-8175-E74B-A319-527A9E567E27}"/>
              </a:ext>
            </a:extLst>
          </p:cNvPr>
          <p:cNvSpPr/>
          <p:nvPr/>
        </p:nvSpPr>
        <p:spPr>
          <a:xfrm>
            <a:off x="3469687" y="2414961"/>
            <a:ext cx="1477696"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FB4DCF90-D1D1-054C-8152-F3F2B04E0109}"/>
              </a:ext>
            </a:extLst>
          </p:cNvPr>
          <p:cNvSpPr/>
          <p:nvPr/>
        </p:nvSpPr>
        <p:spPr>
          <a:xfrm>
            <a:off x="6376445" y="2428496"/>
            <a:ext cx="227472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1040CB7-2517-044C-866E-544FEF3DCD5F}"/>
              </a:ext>
            </a:extLst>
          </p:cNvPr>
          <p:cNvSpPr txBox="1"/>
          <p:nvPr/>
        </p:nvSpPr>
        <p:spPr>
          <a:xfrm>
            <a:off x="2849149" y="3288416"/>
            <a:ext cx="6183103" cy="369332"/>
          </a:xfrm>
          <a:prstGeom prst="rect">
            <a:avLst/>
          </a:prstGeom>
          <a:noFill/>
        </p:spPr>
        <p:txBody>
          <a:bodyPr wrap="none" rtlCol="0">
            <a:spAutoFit/>
          </a:bodyPr>
          <a:lstStyle/>
          <a:p>
            <a:r>
              <a:rPr kumimoji="1" lang="ja-JP" altLang="en-US" u="sng"/>
              <a:t>ロックの達成</a:t>
            </a:r>
            <a:r>
              <a:rPr kumimoji="1" lang="en-US" altLang="ja-JP" u="sng" dirty="0"/>
              <a:t> </a:t>
            </a:r>
            <a:r>
              <a:rPr kumimoji="1" lang="ja-JP" altLang="en-US" u="sng"/>
              <a:t>≒</a:t>
            </a:r>
            <a:r>
              <a:rPr kumimoji="1" lang="en-US" altLang="ja-JP" u="sng" dirty="0"/>
              <a:t> </a:t>
            </a:r>
            <a:r>
              <a:rPr kumimoji="1" lang="ja-JP" altLang="en-US" u="sng"/>
              <a:t>各要素を統合し全体として動作可能にすること</a:t>
            </a:r>
          </a:p>
        </p:txBody>
      </p:sp>
    </p:spTree>
    <p:extLst>
      <p:ext uri="{BB962C8B-B14F-4D97-AF65-F5344CB8AC3E}">
        <p14:creationId xmlns:p14="http://schemas.microsoft.com/office/powerpoint/2010/main" val="81004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775EF63-F08F-9748-9E31-AE62B83CF933}"/>
              </a:ext>
            </a:extLst>
          </p:cNvPr>
          <p:cNvPicPr>
            <a:picLocks noChangeAspect="1"/>
          </p:cNvPicPr>
          <p:nvPr/>
        </p:nvPicPr>
        <p:blipFill>
          <a:blip r:embed="rId3"/>
          <a:stretch>
            <a:fillRect/>
          </a:stretch>
        </p:blipFill>
        <p:spPr>
          <a:xfrm>
            <a:off x="4037714" y="224220"/>
            <a:ext cx="5106286" cy="3555970"/>
          </a:xfrm>
          <a:prstGeom prst="rect">
            <a:avLst/>
          </a:prstGeom>
        </p:spPr>
      </p:pic>
      <p:sp>
        <p:nvSpPr>
          <p:cNvPr id="2" name="タイトル 1"/>
          <p:cNvSpPr>
            <a:spLocks noGrp="1"/>
          </p:cNvSpPr>
          <p:nvPr>
            <p:ph type="title"/>
          </p:nvPr>
        </p:nvSpPr>
        <p:spPr>
          <a:xfrm>
            <a:off x="331072" y="274637"/>
            <a:ext cx="6109549" cy="873711"/>
          </a:xfrm>
        </p:spPr>
        <p:txBody>
          <a:bodyPr>
            <a:normAutofit/>
          </a:bodyPr>
          <a:lstStyle/>
          <a:p>
            <a:r>
              <a:rPr lang="ja-JP" altLang="en-US"/>
              <a:t>ロックの困難さ</a:t>
            </a:r>
            <a:endParaRPr kumimoji="1" lang="ja-JP" altLang="en-US" dirty="0"/>
          </a:p>
        </p:txBody>
      </p:sp>
      <p:sp>
        <p:nvSpPr>
          <p:cNvPr id="3" name="コンテンツ プレースホルダー 2"/>
          <p:cNvSpPr>
            <a:spLocks noGrp="1"/>
          </p:cNvSpPr>
          <p:nvPr>
            <p:ph idx="1"/>
          </p:nvPr>
        </p:nvSpPr>
        <p:spPr>
          <a:xfrm>
            <a:off x="278414" y="1183326"/>
            <a:ext cx="4667659" cy="5473765"/>
          </a:xfrm>
        </p:spPr>
        <p:txBody>
          <a:bodyPr>
            <a:normAutofit/>
          </a:bodyPr>
          <a:lstStyle/>
          <a:p>
            <a:pPr marL="0" indent="0">
              <a:buNone/>
            </a:pPr>
            <a:r>
              <a:rPr lang="en-US" altLang="ja-JP" sz="2000" dirty="0"/>
              <a:t>-- </a:t>
            </a:r>
            <a:r>
              <a:rPr lang="ja-JP" altLang="en-US" sz="2000" u="sng">
                <a:solidFill>
                  <a:srgbClr val="0432FF"/>
                </a:solidFill>
              </a:rPr>
              <a:t>すべての鏡が揺れている</a:t>
            </a:r>
            <a:br>
              <a:rPr lang="en-US" altLang="ja-JP" sz="2000" dirty="0"/>
            </a:br>
            <a:r>
              <a:rPr lang="en-US" altLang="ja-JP" sz="2000" dirty="0"/>
              <a:t>=&gt; ~1 </a:t>
            </a:r>
            <a:r>
              <a:rPr lang="en-US" altLang="ja-JP" sz="2000" dirty="0" err="1"/>
              <a:t>μm</a:t>
            </a:r>
            <a:r>
              <a:rPr lang="en-US" altLang="ja-JP" sz="2000" dirty="0"/>
              <a:t>  vs  ~ 1nm</a:t>
            </a:r>
          </a:p>
          <a:p>
            <a:pPr marL="0" indent="0">
              <a:buNone/>
            </a:pPr>
            <a:br>
              <a:rPr lang="en-US" altLang="ja-JP" sz="2000" dirty="0"/>
            </a:br>
            <a:r>
              <a:rPr lang="en-US" altLang="ja-JP" sz="2000" dirty="0"/>
              <a:t>-- </a:t>
            </a:r>
            <a:r>
              <a:rPr lang="ja-JP" altLang="en-US" sz="2000" u="sng">
                <a:solidFill>
                  <a:srgbClr val="0432FF"/>
                </a:solidFill>
              </a:rPr>
              <a:t>複数の光共振器</a:t>
            </a:r>
            <a:r>
              <a:rPr lang="en-US" altLang="ja-JP" sz="2000" u="sng" dirty="0">
                <a:solidFill>
                  <a:srgbClr val="0432FF"/>
                </a:solidFill>
              </a:rPr>
              <a:t>/</a:t>
            </a:r>
            <a:r>
              <a:rPr lang="ja-JP" altLang="en-US" sz="2000" u="sng">
                <a:solidFill>
                  <a:srgbClr val="0432FF"/>
                </a:solidFill>
              </a:rPr>
              <a:t>干渉計が</a:t>
            </a:r>
            <a:br>
              <a:rPr lang="en-US" altLang="ja-JP" sz="2000" u="sng" dirty="0">
                <a:solidFill>
                  <a:srgbClr val="0432FF"/>
                </a:solidFill>
              </a:rPr>
            </a:br>
            <a:r>
              <a:rPr lang="ja-JP" altLang="en-US" sz="2000" u="sng">
                <a:solidFill>
                  <a:srgbClr val="0432FF"/>
                </a:solidFill>
              </a:rPr>
              <a:t>カップルする</a:t>
            </a:r>
            <a:br>
              <a:rPr lang="en-US" altLang="ja-JP" sz="2000" dirty="0"/>
            </a:br>
            <a:r>
              <a:rPr lang="en-US" altLang="ja-JP" sz="2000" dirty="0"/>
              <a:t>=&gt; 5</a:t>
            </a:r>
            <a:r>
              <a:rPr lang="ja-JP" altLang="en-US" sz="2000"/>
              <a:t>自由度の制御信号が混ざってしまい、</a:t>
            </a:r>
            <a:br>
              <a:rPr lang="en-US" altLang="ja-JP" sz="2000" dirty="0"/>
            </a:br>
            <a:r>
              <a:rPr lang="ja-JP" altLang="en-US" sz="2000"/>
              <a:t>他自由度の運動に応じて制御が破綻する</a:t>
            </a:r>
            <a:br>
              <a:rPr lang="en-US" altLang="ja-JP" sz="2000" dirty="0"/>
            </a:br>
            <a:r>
              <a:rPr lang="en-US" altLang="ja-JP" sz="2000" dirty="0"/>
              <a:t>=&gt; 1</a:t>
            </a:r>
            <a:r>
              <a:rPr lang="ja-JP" altLang="en-US" sz="2000"/>
              <a:t>自由度ずつ共振に持って行くことが</a:t>
            </a:r>
            <a:br>
              <a:rPr lang="en-US" altLang="ja-JP" sz="2000" dirty="0"/>
            </a:br>
            <a:r>
              <a:rPr lang="ja-JP" altLang="en-US" sz="2000"/>
              <a:t>極めて困難</a:t>
            </a:r>
            <a:endParaRPr lang="en-US" altLang="ja-JP" sz="2000" dirty="0"/>
          </a:p>
          <a:p>
            <a:pPr marL="0" indent="0">
              <a:buNone/>
            </a:pPr>
            <a:br>
              <a:rPr lang="en-US" altLang="ja-JP" sz="2000" dirty="0"/>
            </a:br>
            <a:r>
              <a:rPr lang="en-US" altLang="ja-JP" sz="2000" dirty="0"/>
              <a:t>-- </a:t>
            </a:r>
            <a:r>
              <a:rPr lang="ja-JP" altLang="en-US" sz="2000" u="sng">
                <a:solidFill>
                  <a:srgbClr val="0432FF"/>
                </a:solidFill>
              </a:rPr>
              <a:t>各自由度の信号が非線形</a:t>
            </a:r>
            <a:br>
              <a:rPr lang="en-US" altLang="ja-JP" sz="2000" dirty="0"/>
            </a:br>
            <a:r>
              <a:rPr lang="en-US" altLang="ja-JP" sz="2000" dirty="0"/>
              <a:t>=&gt; </a:t>
            </a:r>
            <a:r>
              <a:rPr lang="ja-JP" altLang="en-US" sz="2000"/>
              <a:t>制御信号の線形域が狭く、</a:t>
            </a:r>
            <a:br>
              <a:rPr lang="en-US" altLang="ja-JP" sz="2000" dirty="0"/>
            </a:br>
            <a:r>
              <a:rPr lang="ja-JP" altLang="en-US" sz="2000"/>
              <a:t>共振点付近以外では制御信号が取れない</a:t>
            </a:r>
            <a:br>
              <a:rPr lang="en-US" altLang="ja-JP" sz="2000" dirty="0"/>
            </a:br>
            <a:endParaRPr lang="en-US" altLang="ja-JP" sz="20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15</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pic>
        <p:nvPicPr>
          <p:cNvPr id="8" name="図 7">
            <a:extLst>
              <a:ext uri="{FF2B5EF4-FFF2-40B4-BE49-F238E27FC236}">
                <a16:creationId xmlns:a16="http://schemas.microsoft.com/office/drawing/2014/main" id="{0D2DBC12-FEF8-A641-A848-AB9E94A41DCA}"/>
              </a:ext>
            </a:extLst>
          </p:cNvPr>
          <p:cNvPicPr>
            <a:picLocks noChangeAspect="1"/>
          </p:cNvPicPr>
          <p:nvPr/>
        </p:nvPicPr>
        <p:blipFill>
          <a:blip r:embed="rId4"/>
          <a:stretch>
            <a:fillRect/>
          </a:stretch>
        </p:blipFill>
        <p:spPr>
          <a:xfrm>
            <a:off x="4849091" y="3690379"/>
            <a:ext cx="3837709" cy="3070166"/>
          </a:xfrm>
          <a:prstGeom prst="rect">
            <a:avLst/>
          </a:prstGeom>
        </p:spPr>
      </p:pic>
      <p:cxnSp>
        <p:nvCxnSpPr>
          <p:cNvPr id="9" name="直線コネクタ 8">
            <a:extLst>
              <a:ext uri="{FF2B5EF4-FFF2-40B4-BE49-F238E27FC236}">
                <a16:creationId xmlns:a16="http://schemas.microsoft.com/office/drawing/2014/main" id="{6AC4342A-9103-DA4F-8F3C-6B11B904C98F}"/>
              </a:ext>
            </a:extLst>
          </p:cNvPr>
          <p:cNvCxnSpPr>
            <a:cxnSpLocks/>
          </p:cNvCxnSpPr>
          <p:nvPr/>
        </p:nvCxnSpPr>
        <p:spPr>
          <a:xfrm flipH="1">
            <a:off x="6992262" y="3879303"/>
            <a:ext cx="1440000" cy="0"/>
          </a:xfrm>
          <a:prstGeom prst="line">
            <a:avLst/>
          </a:prstGeom>
          <a:ln w="25400">
            <a:solidFill>
              <a:schemeClr val="tx1"/>
            </a:solidFill>
            <a:prstDash val="solid"/>
            <a:headEnd type="arrow"/>
            <a:tailEnd type="arrow" w="med" len="med"/>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F4196EFE-1587-CE4F-A7B7-CE7FAFCBACC1}"/>
              </a:ext>
            </a:extLst>
          </p:cNvPr>
          <p:cNvSpPr txBox="1"/>
          <p:nvPr/>
        </p:nvSpPr>
        <p:spPr>
          <a:xfrm>
            <a:off x="7330586" y="3473788"/>
            <a:ext cx="763351" cy="369332"/>
          </a:xfrm>
          <a:prstGeom prst="rect">
            <a:avLst/>
          </a:prstGeom>
          <a:noFill/>
        </p:spPr>
        <p:txBody>
          <a:bodyPr wrap="none" rtlCol="0">
            <a:spAutoFit/>
          </a:bodyPr>
          <a:lstStyle/>
          <a:p>
            <a:r>
              <a:rPr kumimoji="1" lang="en-US" altLang="ja-JP" dirty="0"/>
              <a:t>1</a:t>
            </a:r>
            <a:r>
              <a:rPr kumimoji="1" lang="ja-JP" altLang="en-US"/>
              <a:t>波長</a:t>
            </a:r>
          </a:p>
        </p:txBody>
      </p:sp>
      <p:sp>
        <p:nvSpPr>
          <p:cNvPr id="11" name="テキスト ボックス 10">
            <a:extLst>
              <a:ext uri="{FF2B5EF4-FFF2-40B4-BE49-F238E27FC236}">
                <a16:creationId xmlns:a16="http://schemas.microsoft.com/office/drawing/2014/main" id="{6CF64267-D8BF-BB4D-BC8A-9ADC2A412A63}"/>
              </a:ext>
            </a:extLst>
          </p:cNvPr>
          <p:cNvSpPr txBox="1"/>
          <p:nvPr/>
        </p:nvSpPr>
        <p:spPr>
          <a:xfrm rot="16200000">
            <a:off x="3736450" y="4944034"/>
            <a:ext cx="2225289" cy="369332"/>
          </a:xfrm>
          <a:prstGeom prst="rect">
            <a:avLst/>
          </a:prstGeom>
          <a:solidFill>
            <a:schemeClr val="bg1"/>
          </a:solidFill>
        </p:spPr>
        <p:txBody>
          <a:bodyPr wrap="none" rtlCol="0">
            <a:spAutoFit/>
          </a:bodyPr>
          <a:lstStyle/>
          <a:p>
            <a:r>
              <a:rPr lang="ja-JP" altLang="en-US"/>
              <a:t>制御</a:t>
            </a:r>
            <a:r>
              <a:rPr kumimoji="1" lang="ja-JP" altLang="en-US"/>
              <a:t>信号</a:t>
            </a:r>
            <a:r>
              <a:rPr kumimoji="1" lang="en-US" altLang="ja-JP" dirty="0"/>
              <a:t> (</a:t>
            </a:r>
            <a:r>
              <a:rPr kumimoji="1" lang="ja-JP" altLang="en-US"/>
              <a:t>誤差信号</a:t>
            </a:r>
            <a:r>
              <a:rPr kumimoji="1" lang="en-US" altLang="ja-JP" dirty="0"/>
              <a:t>)</a:t>
            </a:r>
            <a:endParaRPr kumimoji="1" lang="ja-JP" altLang="en-US"/>
          </a:p>
        </p:txBody>
      </p:sp>
      <p:sp>
        <p:nvSpPr>
          <p:cNvPr id="16" name="テキスト ボックス 15">
            <a:extLst>
              <a:ext uri="{FF2B5EF4-FFF2-40B4-BE49-F238E27FC236}">
                <a16:creationId xmlns:a16="http://schemas.microsoft.com/office/drawing/2014/main" id="{A7B5E7AF-B293-2140-B77C-5C3E4B1DFCB1}"/>
              </a:ext>
            </a:extLst>
          </p:cNvPr>
          <p:cNvSpPr txBox="1"/>
          <p:nvPr/>
        </p:nvSpPr>
        <p:spPr>
          <a:xfrm>
            <a:off x="6438264" y="6493423"/>
            <a:ext cx="1107996" cy="369332"/>
          </a:xfrm>
          <a:prstGeom prst="rect">
            <a:avLst/>
          </a:prstGeom>
          <a:solidFill>
            <a:schemeClr val="bg1"/>
          </a:solidFill>
        </p:spPr>
        <p:txBody>
          <a:bodyPr wrap="none" rtlCol="0">
            <a:spAutoFit/>
          </a:bodyPr>
          <a:lstStyle/>
          <a:p>
            <a:r>
              <a:rPr lang="ja-JP" altLang="en-US"/>
              <a:t>鏡の変位</a:t>
            </a:r>
            <a:endParaRPr kumimoji="1" lang="ja-JP" altLang="en-US"/>
          </a:p>
        </p:txBody>
      </p:sp>
    </p:spTree>
    <p:extLst>
      <p:ext uri="{BB962C8B-B14F-4D97-AF65-F5344CB8AC3E}">
        <p14:creationId xmlns:p14="http://schemas.microsoft.com/office/powerpoint/2010/main" val="147890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干渉計のロックの研究の意義</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実際、干渉計ロックは精力的に研究されてきた</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16</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extLst>
              <p:ext uri="{D42A27DB-BD31-4B8C-83A1-F6EECF244321}">
                <p14:modId xmlns:p14="http://schemas.microsoft.com/office/powerpoint/2010/main" val="421261388"/>
              </p:ext>
            </p:extLst>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pPr algn="ctr"/>
                      <a:r>
                        <a:rPr kumimoji="1" lang="ja-JP" altLang="en-US" sz="2800">
                          <a:solidFill>
                            <a:schemeClr val="accent6">
                              <a:lumMod val="75000"/>
                            </a:schemeClr>
                          </a:solidFill>
                        </a:rPr>
                        <a:t>未検討</a:t>
                      </a:r>
                    </a:p>
                  </a:txBody>
                  <a:tcPr/>
                </a:tc>
                <a:extLst>
                  <a:ext uri="{0D108BD9-81ED-4DB2-BD59-A6C34878D82A}">
                    <a16:rowId xmlns:a16="http://schemas.microsoft.com/office/drawing/2014/main" val="3653309800"/>
                  </a:ext>
                </a:extLst>
              </a:tr>
            </a:tbl>
          </a:graphicData>
        </a:graphic>
      </p:graphicFrame>
    </p:spTree>
    <p:extLst>
      <p:ext uri="{BB962C8B-B14F-4D97-AF65-F5344CB8AC3E}">
        <p14:creationId xmlns:p14="http://schemas.microsoft.com/office/powerpoint/2010/main" val="96185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干渉計のロックの研究の意義</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実際、干渉計ロックは精力的に研究されてきた</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extLst>
              <p:ext uri="{D42A27DB-BD31-4B8C-83A1-F6EECF244321}">
                <p14:modId xmlns:p14="http://schemas.microsoft.com/office/powerpoint/2010/main" val="753161434"/>
              </p:ext>
            </p:extLst>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endParaRPr kumimoji="1" lang="ja-JP" altLang="en-US"/>
                    </a:p>
                  </a:txBody>
                  <a:tcPr/>
                </a:tc>
                <a:extLst>
                  <a:ext uri="{0D108BD9-81ED-4DB2-BD59-A6C34878D82A}">
                    <a16:rowId xmlns:a16="http://schemas.microsoft.com/office/drawing/2014/main" val="3653309800"/>
                  </a:ext>
                </a:extLst>
              </a:tr>
            </a:tbl>
          </a:graphicData>
        </a:graphic>
      </p:graphicFrame>
      <p:cxnSp>
        <p:nvCxnSpPr>
          <p:cNvPr id="23" name="直線コネクタ 22">
            <a:extLst>
              <a:ext uri="{FF2B5EF4-FFF2-40B4-BE49-F238E27FC236}">
                <a16:creationId xmlns:a16="http://schemas.microsoft.com/office/drawing/2014/main" id="{87756148-D41F-A249-853A-7EDD209B10BC}"/>
              </a:ext>
            </a:extLst>
          </p:cNvPr>
          <p:cNvCxnSpPr>
            <a:cxnSpLocks/>
          </p:cNvCxnSpPr>
          <p:nvPr/>
        </p:nvCxnSpPr>
        <p:spPr>
          <a:xfrm flipH="1">
            <a:off x="3765112" y="4931142"/>
            <a:ext cx="3060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EB2F654-9264-0447-A515-3827B956F8C9}"/>
              </a:ext>
            </a:extLst>
          </p:cNvPr>
          <p:cNvCxnSpPr>
            <a:cxnSpLocks/>
          </p:cNvCxnSpPr>
          <p:nvPr/>
        </p:nvCxnSpPr>
        <p:spPr>
          <a:xfrm>
            <a:off x="3763461" y="4931142"/>
            <a:ext cx="0" cy="939335"/>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BDBA90-8FB9-CD40-A9FF-2FA137B279E1}"/>
              </a:ext>
            </a:extLst>
          </p:cNvPr>
          <p:cNvCxnSpPr>
            <a:cxnSpLocks/>
          </p:cNvCxnSpPr>
          <p:nvPr/>
        </p:nvCxnSpPr>
        <p:spPr>
          <a:xfrm flipH="1">
            <a:off x="3763461" y="5823879"/>
            <a:ext cx="5184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5958C08-3B8A-8242-8950-42FC37354D87}"/>
              </a:ext>
            </a:extLst>
          </p:cNvPr>
          <p:cNvCxnSpPr>
            <a:cxnSpLocks/>
          </p:cNvCxnSpPr>
          <p:nvPr/>
        </p:nvCxnSpPr>
        <p:spPr>
          <a:xfrm>
            <a:off x="6910770" y="3870450"/>
            <a:ext cx="0" cy="10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6C8C3F3-9E59-7D4D-90F7-3A9FC244ADE1}"/>
              </a:ext>
            </a:extLst>
          </p:cNvPr>
          <p:cNvCxnSpPr>
            <a:cxnSpLocks/>
          </p:cNvCxnSpPr>
          <p:nvPr/>
        </p:nvCxnSpPr>
        <p:spPr>
          <a:xfrm>
            <a:off x="8980162" y="3870446"/>
            <a:ext cx="0" cy="19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87AEAE8-4275-7445-8B2E-A41D0E8FD73F}"/>
              </a:ext>
            </a:extLst>
          </p:cNvPr>
          <p:cNvCxnSpPr>
            <a:cxnSpLocks/>
          </p:cNvCxnSpPr>
          <p:nvPr/>
        </p:nvCxnSpPr>
        <p:spPr>
          <a:xfrm flipH="1">
            <a:off x="6910767" y="3804223"/>
            <a:ext cx="2052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7575B55D-7DF8-9446-B159-31AD94E91AD6}"/>
              </a:ext>
            </a:extLst>
          </p:cNvPr>
          <p:cNvSpPr txBox="1"/>
          <p:nvPr/>
        </p:nvSpPr>
        <p:spPr>
          <a:xfrm>
            <a:off x="5462188" y="5122928"/>
            <a:ext cx="2630848" cy="461665"/>
          </a:xfrm>
          <a:prstGeom prst="rect">
            <a:avLst/>
          </a:prstGeom>
          <a:noFill/>
        </p:spPr>
        <p:txBody>
          <a:bodyPr wrap="none" rtlCol="0">
            <a:spAutoFit/>
          </a:bodyPr>
          <a:lstStyle/>
          <a:p>
            <a:r>
              <a:rPr kumimoji="1" lang="ja-JP" altLang="en-US" sz="2400" b="1">
                <a:solidFill>
                  <a:srgbClr val="FF0000"/>
                </a:solidFill>
              </a:rPr>
              <a:t>本研究の位置付け</a:t>
            </a:r>
          </a:p>
        </p:txBody>
      </p:sp>
    </p:spTree>
    <p:extLst>
      <p:ext uri="{BB962C8B-B14F-4D97-AF65-F5344CB8AC3E}">
        <p14:creationId xmlns:p14="http://schemas.microsoft.com/office/powerpoint/2010/main" val="1482852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干渉計のロックの研究の意義</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実際、干渉計ロックは精力的に研究されてきた</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18</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endParaRPr kumimoji="1" lang="ja-JP" altLang="en-US"/>
                    </a:p>
                  </a:txBody>
                  <a:tcPr/>
                </a:tc>
                <a:extLst>
                  <a:ext uri="{0D108BD9-81ED-4DB2-BD59-A6C34878D82A}">
                    <a16:rowId xmlns:a16="http://schemas.microsoft.com/office/drawing/2014/main" val="3653309800"/>
                  </a:ext>
                </a:extLst>
              </a:tr>
            </a:tbl>
          </a:graphicData>
        </a:graphic>
      </p:graphicFrame>
      <p:cxnSp>
        <p:nvCxnSpPr>
          <p:cNvPr id="23" name="直線コネクタ 22">
            <a:extLst>
              <a:ext uri="{FF2B5EF4-FFF2-40B4-BE49-F238E27FC236}">
                <a16:creationId xmlns:a16="http://schemas.microsoft.com/office/drawing/2014/main" id="{87756148-D41F-A249-853A-7EDD209B10BC}"/>
              </a:ext>
            </a:extLst>
          </p:cNvPr>
          <p:cNvCxnSpPr>
            <a:cxnSpLocks/>
          </p:cNvCxnSpPr>
          <p:nvPr/>
        </p:nvCxnSpPr>
        <p:spPr>
          <a:xfrm flipH="1">
            <a:off x="3765112" y="4931142"/>
            <a:ext cx="3060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EB2F654-9264-0447-A515-3827B956F8C9}"/>
              </a:ext>
            </a:extLst>
          </p:cNvPr>
          <p:cNvCxnSpPr>
            <a:cxnSpLocks/>
          </p:cNvCxnSpPr>
          <p:nvPr/>
        </p:nvCxnSpPr>
        <p:spPr>
          <a:xfrm>
            <a:off x="3763461" y="4931142"/>
            <a:ext cx="0" cy="939335"/>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BDBA90-8FB9-CD40-A9FF-2FA137B279E1}"/>
              </a:ext>
            </a:extLst>
          </p:cNvPr>
          <p:cNvCxnSpPr>
            <a:cxnSpLocks/>
          </p:cNvCxnSpPr>
          <p:nvPr/>
        </p:nvCxnSpPr>
        <p:spPr>
          <a:xfrm flipH="1">
            <a:off x="3763461" y="5823879"/>
            <a:ext cx="5184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5958C08-3B8A-8242-8950-42FC37354D87}"/>
              </a:ext>
            </a:extLst>
          </p:cNvPr>
          <p:cNvCxnSpPr>
            <a:cxnSpLocks/>
          </p:cNvCxnSpPr>
          <p:nvPr/>
        </p:nvCxnSpPr>
        <p:spPr>
          <a:xfrm>
            <a:off x="6910770" y="3870450"/>
            <a:ext cx="0" cy="10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6C8C3F3-9E59-7D4D-90F7-3A9FC244ADE1}"/>
              </a:ext>
            </a:extLst>
          </p:cNvPr>
          <p:cNvCxnSpPr>
            <a:cxnSpLocks/>
          </p:cNvCxnSpPr>
          <p:nvPr/>
        </p:nvCxnSpPr>
        <p:spPr>
          <a:xfrm>
            <a:off x="8980162" y="3870446"/>
            <a:ext cx="0" cy="19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87AEAE8-4275-7445-8B2E-A41D0E8FD73F}"/>
              </a:ext>
            </a:extLst>
          </p:cNvPr>
          <p:cNvCxnSpPr>
            <a:cxnSpLocks/>
          </p:cNvCxnSpPr>
          <p:nvPr/>
        </p:nvCxnSpPr>
        <p:spPr>
          <a:xfrm flipH="1">
            <a:off x="6910767" y="3804223"/>
            <a:ext cx="2052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7575B55D-7DF8-9446-B159-31AD94E91AD6}"/>
              </a:ext>
            </a:extLst>
          </p:cNvPr>
          <p:cNvSpPr txBox="1"/>
          <p:nvPr/>
        </p:nvSpPr>
        <p:spPr>
          <a:xfrm>
            <a:off x="5462188" y="5122928"/>
            <a:ext cx="2630848" cy="461665"/>
          </a:xfrm>
          <a:prstGeom prst="rect">
            <a:avLst/>
          </a:prstGeom>
          <a:noFill/>
        </p:spPr>
        <p:txBody>
          <a:bodyPr wrap="none" rtlCol="0">
            <a:spAutoFit/>
          </a:bodyPr>
          <a:lstStyle/>
          <a:p>
            <a:r>
              <a:rPr kumimoji="1" lang="ja-JP" altLang="en-US" sz="2400" b="1">
                <a:solidFill>
                  <a:srgbClr val="FF0000"/>
                </a:solidFill>
              </a:rPr>
              <a:t>本研究の位置付け</a:t>
            </a:r>
          </a:p>
        </p:txBody>
      </p:sp>
      <p:sp>
        <p:nvSpPr>
          <p:cNvPr id="16" name="正方形/長方形 15">
            <a:extLst>
              <a:ext uri="{FF2B5EF4-FFF2-40B4-BE49-F238E27FC236}">
                <a16:creationId xmlns:a16="http://schemas.microsoft.com/office/drawing/2014/main" id="{55D671BA-403D-EE43-8464-19E618413CE5}"/>
              </a:ext>
            </a:extLst>
          </p:cNvPr>
          <p:cNvSpPr/>
          <p:nvPr/>
        </p:nvSpPr>
        <p:spPr>
          <a:xfrm>
            <a:off x="3634468" y="3529263"/>
            <a:ext cx="4691375" cy="2371770"/>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1907E4C-F8AC-234A-9E2E-758DE669E01C}"/>
              </a:ext>
            </a:extLst>
          </p:cNvPr>
          <p:cNvSpPr txBox="1"/>
          <p:nvPr/>
        </p:nvSpPr>
        <p:spPr>
          <a:xfrm>
            <a:off x="5295112" y="5924194"/>
            <a:ext cx="1935145" cy="369332"/>
          </a:xfrm>
          <a:prstGeom prst="rect">
            <a:avLst/>
          </a:prstGeom>
          <a:noFill/>
        </p:spPr>
        <p:txBody>
          <a:bodyPr wrap="none" rtlCol="0">
            <a:spAutoFit/>
          </a:bodyPr>
          <a:lstStyle/>
          <a:p>
            <a:r>
              <a:rPr kumimoji="1" lang="en-US" altLang="ja-JP" i="1" dirty="0"/>
              <a:t>ALS</a:t>
            </a:r>
            <a:r>
              <a:rPr kumimoji="1" lang="ja-JP" altLang="en-US" i="1"/>
              <a:t>を用いたロック</a:t>
            </a:r>
          </a:p>
        </p:txBody>
      </p:sp>
    </p:spTree>
    <p:extLst>
      <p:ext uri="{BB962C8B-B14F-4D97-AF65-F5344CB8AC3E}">
        <p14:creationId xmlns:p14="http://schemas.microsoft.com/office/powerpoint/2010/main" val="169716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概要</a:t>
            </a:r>
            <a:endParaRPr kumimoji="1" lang="ja-JP" altLang="en-US" dirty="0"/>
          </a:p>
        </p:txBody>
      </p:sp>
      <p:sp>
        <p:nvSpPr>
          <p:cNvPr id="3" name="コンテンツ プレースホルダー 2"/>
          <p:cNvSpPr>
            <a:spLocks noGrp="1"/>
          </p:cNvSpPr>
          <p:nvPr>
            <p:ph idx="1"/>
          </p:nvPr>
        </p:nvSpPr>
        <p:spPr>
          <a:xfrm>
            <a:off x="344719" y="992974"/>
            <a:ext cx="8494481" cy="5880016"/>
          </a:xfrm>
        </p:spPr>
        <p:txBody>
          <a:bodyPr>
            <a:normAutofit/>
          </a:bodyPr>
          <a:lstStyle/>
          <a:p>
            <a:pPr marL="0" indent="0">
              <a:buNone/>
            </a:pPr>
            <a:r>
              <a:rPr lang="ja-JP" altLang="en-US" sz="2000"/>
              <a:t>◎</a:t>
            </a:r>
            <a:r>
              <a:rPr lang="en-US" altLang="ja-JP" sz="2000" dirty="0"/>
              <a:t> </a:t>
            </a:r>
            <a:r>
              <a:rPr lang="ja-JP" altLang="en-US" sz="2000" u="sng">
                <a:solidFill>
                  <a:srgbClr val="FF0000"/>
                </a:solidFill>
              </a:rPr>
              <a:t>重力波観測</a:t>
            </a:r>
            <a:r>
              <a:rPr lang="ja-JP" altLang="en-US" sz="2000"/>
              <a:t>は、ユニークな天文学的・物理学的な成果をもたらす</a:t>
            </a:r>
            <a:br>
              <a:rPr lang="en-US" altLang="ja-JP" sz="1600" dirty="0"/>
            </a:br>
            <a:r>
              <a:rPr lang="en-US" altLang="ja-JP" sz="1600" dirty="0"/>
              <a:t>  * </a:t>
            </a:r>
            <a:r>
              <a:rPr lang="ja-JP" altLang="en-US" sz="1600"/>
              <a:t>現在のレーザー干渉計型地上検出器</a:t>
            </a:r>
            <a:r>
              <a:rPr lang="en-US" altLang="ja-JP" sz="1600" dirty="0"/>
              <a:t>: </a:t>
            </a:r>
            <a:r>
              <a:rPr lang="ja-JP" altLang="en-US" sz="1600">
                <a:solidFill>
                  <a:srgbClr val="0432FF"/>
                </a:solidFill>
              </a:rPr>
              <a:t>コンパクト天体や重力理論に重要な知見</a:t>
            </a:r>
            <a:br>
              <a:rPr lang="en-US" altLang="ja-JP" sz="1600" dirty="0"/>
            </a:br>
            <a:r>
              <a:rPr lang="en-US" altLang="ja-JP" sz="1600" dirty="0"/>
              <a:t>  * </a:t>
            </a:r>
            <a:r>
              <a:rPr lang="ja-JP" altLang="en-US" sz="1600"/>
              <a:t>次世代の地上検出器</a:t>
            </a:r>
            <a:r>
              <a:rPr lang="en-US" altLang="ja-JP" sz="1600" dirty="0"/>
              <a:t>: 10</a:t>
            </a:r>
            <a:r>
              <a:rPr lang="ja-JP" altLang="en-US" sz="1600"/>
              <a:t>倍長い腕、</a:t>
            </a:r>
            <a:r>
              <a:rPr lang="en-US" altLang="ja-JP" sz="1600" dirty="0"/>
              <a:t>10</a:t>
            </a:r>
            <a:r>
              <a:rPr lang="ja-JP" altLang="en-US" sz="1600"/>
              <a:t>倍良い感度</a:t>
            </a:r>
            <a:r>
              <a:rPr lang="en-US" altLang="ja-JP" sz="1600" dirty="0"/>
              <a:t> </a:t>
            </a:r>
            <a:r>
              <a:rPr lang="en-US" altLang="ja-JP" sz="1600" dirty="0">
                <a:sym typeface="Wingdings" pitchFamily="2" charset="2"/>
              </a:rPr>
              <a:t> </a:t>
            </a:r>
            <a:r>
              <a:rPr lang="ja-JP" altLang="en-US" sz="1600">
                <a:solidFill>
                  <a:srgbClr val="0432FF"/>
                </a:solidFill>
                <a:sym typeface="Wingdings" pitchFamily="2" charset="2"/>
              </a:rPr>
              <a:t>サイエンスがより深化</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複雑な干渉計構成が必須</a:t>
            </a:r>
            <a:br>
              <a:rPr lang="en-US" altLang="ja-JP" sz="1600" dirty="0">
                <a:sym typeface="Wingdings" pitchFamily="2" charset="2"/>
              </a:rPr>
            </a:br>
            <a:r>
              <a:rPr lang="en-US" altLang="ja-JP" sz="1600" dirty="0">
                <a:sym typeface="Wingdings" pitchFamily="2" charset="2"/>
              </a:rPr>
              <a:t>    </a:t>
            </a:r>
            <a:r>
              <a:rPr lang="ja-JP" altLang="en-US" sz="1600">
                <a:solidFill>
                  <a:srgbClr val="0432FF"/>
                </a:solidFill>
                <a:sym typeface="Wingdings" pitchFamily="2" charset="2"/>
              </a:rPr>
              <a:t>干渉計のロック</a:t>
            </a:r>
            <a:r>
              <a:rPr lang="en-US" altLang="ja-JP" sz="1600" dirty="0">
                <a:solidFill>
                  <a:srgbClr val="0432FF"/>
                </a:solidFill>
                <a:sym typeface="Wingdings" pitchFamily="2" charset="2"/>
              </a:rPr>
              <a:t> </a:t>
            </a:r>
            <a:r>
              <a:rPr lang="en-US" altLang="ja-JP" sz="1600" dirty="0">
                <a:sym typeface="Wingdings" pitchFamily="2" charset="2"/>
              </a:rPr>
              <a:t>(</a:t>
            </a:r>
            <a:r>
              <a:rPr lang="ja-JP" altLang="en-US" sz="1600">
                <a:sym typeface="Wingdings" pitchFamily="2" charset="2"/>
              </a:rPr>
              <a:t>動作点引き込み</a:t>
            </a:r>
            <a:r>
              <a:rPr lang="en-US" altLang="ja-JP" sz="1600" dirty="0">
                <a:sym typeface="Wingdings" pitchFamily="2" charset="2"/>
              </a:rPr>
              <a:t>) </a:t>
            </a:r>
            <a:r>
              <a:rPr lang="ja-JP" altLang="en-US" sz="1600">
                <a:sym typeface="Wingdings" pitchFamily="2" charset="2"/>
              </a:rPr>
              <a:t>が</a:t>
            </a:r>
            <a:r>
              <a:rPr lang="ja-JP" altLang="en-US" sz="1600">
                <a:solidFill>
                  <a:srgbClr val="0432FF"/>
                </a:solidFill>
                <a:sym typeface="Wingdings" pitchFamily="2" charset="2"/>
              </a:rPr>
              <a:t>本質的役割</a:t>
            </a:r>
            <a:r>
              <a:rPr lang="ja-JP" altLang="en-US" sz="1600">
                <a:sym typeface="Wingdings" pitchFamily="2" charset="2"/>
              </a:rPr>
              <a:t>を担う。</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en-US" altLang="ja-JP" sz="2000" u="sng" dirty="0">
                <a:solidFill>
                  <a:srgbClr val="92D050"/>
                </a:solidFill>
                <a:sym typeface="Wingdings" pitchFamily="2" charset="2"/>
              </a:rPr>
              <a:t>Arm Length Stabilization (ALS)</a:t>
            </a:r>
            <a:r>
              <a:rPr lang="en-US" altLang="ja-JP" sz="2000" dirty="0">
                <a:sym typeface="Wingdings" pitchFamily="2" charset="2"/>
              </a:rPr>
              <a:t>: </a:t>
            </a:r>
            <a:r>
              <a:rPr lang="ja-JP" altLang="en-US" sz="2000">
                <a:sym typeface="Wingdings" pitchFamily="2" charset="2"/>
              </a:rPr>
              <a:t>干渉計ロックの中心的役割</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メインレーザーと異なる波長の補助レーザーを用い、腕共振器を分離して制御</a:t>
            </a:r>
            <a:br>
              <a:rPr lang="en-US" altLang="ja-JP" sz="1600" dirty="0">
                <a:sym typeface="Wingdings" pitchFamily="2" charset="2"/>
              </a:rPr>
            </a:br>
            <a:r>
              <a:rPr lang="en-US" altLang="ja-JP" sz="1600" dirty="0">
                <a:sym typeface="Wingdings" pitchFamily="2" charset="2"/>
              </a:rPr>
              <a:t>  * </a:t>
            </a:r>
            <a:r>
              <a:rPr lang="ja-JP" altLang="en-US" sz="1600">
                <a:solidFill>
                  <a:srgbClr val="0432FF"/>
                </a:solidFill>
                <a:sym typeface="Wingdings" pitchFamily="2" charset="2"/>
              </a:rPr>
              <a:t>先行研究</a:t>
            </a:r>
            <a:r>
              <a:rPr lang="ja-JP" altLang="en-US" sz="1600">
                <a:sym typeface="Wingdings" pitchFamily="2" charset="2"/>
              </a:rPr>
              <a:t>の</a:t>
            </a:r>
            <a:r>
              <a:rPr lang="en-US" altLang="ja-JP" sz="1600" dirty="0">
                <a:sym typeface="Wingdings" pitchFamily="2" charset="2"/>
              </a:rPr>
              <a:t>ALS  </a:t>
            </a:r>
            <a:r>
              <a:rPr lang="ja-JP" altLang="en-US" sz="1600">
                <a:sym typeface="Wingdings" pitchFamily="2" charset="2"/>
              </a:rPr>
              <a:t>腕が長くなる</a:t>
            </a:r>
            <a:r>
              <a:rPr lang="ja-JP" altLang="en-US" sz="1600">
                <a:solidFill>
                  <a:srgbClr val="0432FF"/>
                </a:solidFill>
                <a:sym typeface="Wingdings" pitchFamily="2" charset="2"/>
              </a:rPr>
              <a:t>次世代への適用が非自明</a:t>
            </a:r>
            <a:br>
              <a:rPr lang="en-US" altLang="ja-JP" sz="2000" dirty="0">
                <a:sym typeface="Wingdings" pitchFamily="2" charset="2"/>
              </a:rPr>
            </a:br>
            <a:br>
              <a:rPr lang="en-US" altLang="ja-JP" sz="20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本研究の手法</a:t>
            </a:r>
            <a:r>
              <a:rPr lang="en-US" altLang="ja-JP" sz="2000" dirty="0">
                <a:sym typeface="Wingdings" pitchFamily="2" charset="2"/>
              </a:rPr>
              <a:t>: </a:t>
            </a:r>
            <a:r>
              <a:rPr lang="ja-JP" altLang="en-US" sz="2000" u="sng">
                <a:solidFill>
                  <a:srgbClr val="FF0000"/>
                </a:solidFill>
                <a:sym typeface="Wingdings" pitchFamily="2" charset="2"/>
              </a:rPr>
              <a:t>新しい</a:t>
            </a:r>
            <a:r>
              <a:rPr lang="en-US" altLang="ja-JP" sz="2000" u="sng" dirty="0">
                <a:solidFill>
                  <a:srgbClr val="FF0000"/>
                </a:solidFill>
                <a:sym typeface="Wingdings" pitchFamily="2" charset="2"/>
              </a:rPr>
              <a:t>ALS</a:t>
            </a:r>
            <a:r>
              <a:rPr lang="ja-JP" altLang="en-US" sz="2000" u="sng">
                <a:solidFill>
                  <a:srgbClr val="FF0000"/>
                </a:solidFill>
                <a:sym typeface="Wingdings" pitchFamily="2" charset="2"/>
              </a:rPr>
              <a:t>システムの開発・実証</a:t>
            </a:r>
            <a:br>
              <a:rPr lang="en-US" altLang="ja-JP" sz="2000" u="sng" dirty="0">
                <a:solidFill>
                  <a:srgbClr val="FF0000"/>
                </a:solidFill>
                <a:sym typeface="Wingdings" pitchFamily="2" charset="2"/>
              </a:rPr>
            </a:br>
            <a:r>
              <a:rPr lang="en-US" altLang="ja-JP" sz="1600" dirty="0">
                <a:sym typeface="Wingdings" pitchFamily="2" charset="2"/>
              </a:rPr>
              <a:t>  * </a:t>
            </a:r>
            <a:r>
              <a:rPr lang="ja-JP" altLang="en-US" sz="1600">
                <a:solidFill>
                  <a:srgbClr val="0432FF"/>
                </a:solidFill>
                <a:sym typeface="Wingdings" pitchFamily="2" charset="2"/>
              </a:rPr>
              <a:t>次世代へのスケールアップが容易</a:t>
            </a:r>
            <a:r>
              <a:rPr lang="ja-JP" altLang="en-US" sz="1600">
                <a:sym typeface="Wingdings" pitchFamily="2" charset="2"/>
              </a:rPr>
              <a:t>な構成</a:t>
            </a:r>
            <a:br>
              <a:rPr lang="en-US" altLang="ja-JP" sz="1600" dirty="0">
                <a:sym typeface="Wingdings" pitchFamily="2" charset="2"/>
              </a:rPr>
            </a:br>
            <a:r>
              <a:rPr lang="en-US" altLang="ja-JP" sz="1600" dirty="0">
                <a:sym typeface="Wingdings" pitchFamily="2" charset="2"/>
              </a:rPr>
              <a:t>  * KAGRA</a:t>
            </a:r>
            <a:r>
              <a:rPr lang="ja-JP" altLang="en-US" sz="1600">
                <a:sym typeface="Wingdings" pitchFamily="2" charset="2"/>
              </a:rPr>
              <a:t>において、</a:t>
            </a:r>
            <a:r>
              <a:rPr lang="en-US" altLang="ja-JP" sz="1600" dirty="0">
                <a:sym typeface="Wingdings" pitchFamily="2" charset="2"/>
              </a:rPr>
              <a:t>ALS</a:t>
            </a:r>
            <a:r>
              <a:rPr lang="ja-JP" altLang="en-US" sz="1600">
                <a:sym typeface="Wingdings" pitchFamily="2" charset="2"/>
              </a:rPr>
              <a:t>システムの</a:t>
            </a:r>
            <a:r>
              <a:rPr lang="ja-JP" altLang="en-US" sz="1600" u="sng">
                <a:solidFill>
                  <a:srgbClr val="0432FF"/>
                </a:solidFill>
                <a:sym typeface="Wingdings" pitchFamily="2" charset="2"/>
              </a:rPr>
              <a:t>開発と評価</a:t>
            </a:r>
            <a:br>
              <a:rPr lang="en-US" altLang="ja-JP" sz="1600" dirty="0">
                <a:sym typeface="Wingdings" pitchFamily="2" charset="2"/>
              </a:rPr>
            </a:br>
            <a:r>
              <a:rPr lang="en-US" altLang="ja-JP" sz="1600" dirty="0">
                <a:sym typeface="Wingdings" pitchFamily="2" charset="2"/>
              </a:rPr>
              <a:t>  * KAGRA</a:t>
            </a:r>
            <a:r>
              <a:rPr lang="ja-JP" altLang="en-US" sz="1600">
                <a:sym typeface="Wingdings" pitchFamily="2" charset="2"/>
              </a:rPr>
              <a:t>を観測可能な状態へ</a:t>
            </a:r>
            <a:r>
              <a:rPr lang="en-US" altLang="ja-JP" sz="1600" dirty="0">
                <a:sym typeface="Wingdings" pitchFamily="2" charset="2"/>
              </a:rPr>
              <a:t>  </a:t>
            </a:r>
            <a:r>
              <a:rPr lang="ja-JP" altLang="en-US" sz="1600" u="sng">
                <a:solidFill>
                  <a:srgbClr val="0432FF"/>
                </a:solidFill>
                <a:sym typeface="Wingdings" pitchFamily="2" charset="2"/>
              </a:rPr>
              <a:t>重力波のネットワーク観測に質的に重要な寄与</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次世代検出器のロック</a:t>
            </a:r>
            <a:r>
              <a:rPr lang="en-US" altLang="ja-JP" sz="2000" dirty="0">
                <a:sym typeface="Wingdings" pitchFamily="2" charset="2"/>
              </a:rPr>
              <a:t>: </a:t>
            </a:r>
            <a:r>
              <a:rPr lang="ja-JP" altLang="en-US" sz="2000" u="sng">
                <a:solidFill>
                  <a:srgbClr val="FF0000"/>
                </a:solidFill>
                <a:sym typeface="Wingdings" pitchFamily="2" charset="2"/>
              </a:rPr>
              <a:t>課題と解決法を初めて議論</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課題を明確化</a:t>
            </a:r>
            <a:r>
              <a:rPr lang="ja-JP" altLang="en-US" sz="1600">
                <a:sym typeface="Wingdings" pitchFamily="2" charset="2"/>
              </a:rPr>
              <a:t>した</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課題を考慮に入れ、特性評価の結果から</a:t>
            </a:r>
            <a:r>
              <a:rPr lang="ja-JP" altLang="en-US" sz="1600">
                <a:solidFill>
                  <a:srgbClr val="0432FF"/>
                </a:solidFill>
                <a:sym typeface="Wingdings" pitchFamily="2" charset="2"/>
              </a:rPr>
              <a:t>次世代検出器の</a:t>
            </a:r>
            <a:r>
              <a:rPr lang="en-US" altLang="ja-JP" sz="1600" dirty="0">
                <a:solidFill>
                  <a:srgbClr val="0432FF"/>
                </a:solidFill>
                <a:sym typeface="Wingdings" pitchFamily="2" charset="2"/>
              </a:rPr>
              <a:t>ALS</a:t>
            </a:r>
            <a:r>
              <a:rPr lang="ja-JP" altLang="en-US" sz="1600">
                <a:solidFill>
                  <a:srgbClr val="0432FF"/>
                </a:solidFill>
                <a:sym typeface="Wingdings" pitchFamily="2" charset="2"/>
              </a:rPr>
              <a:t>の雑音シミュレーション</a:t>
            </a:r>
            <a:r>
              <a:rPr lang="ja-JP" altLang="en-US" sz="1600">
                <a:sym typeface="Wingdings" pitchFamily="2" charset="2"/>
              </a:rPr>
              <a:t>をした</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ロック達成をより確実にするための新規手法を提案し、有用性を示した</a:t>
            </a:r>
            <a:br>
              <a:rPr lang="en-US" altLang="ja-JP" sz="1600" dirty="0">
                <a:solidFill>
                  <a:srgbClr val="0432FF"/>
                </a:solidFill>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次</a:t>
            </a:r>
            <a:r>
              <a:rPr lang="ja-JP" altLang="en-US" sz="1600" u="sng">
                <a:solidFill>
                  <a:srgbClr val="0432FF"/>
                </a:solidFill>
              </a:rPr>
              <a:t>世代検出器の観測実現へ道筋をつける重要かつ先駆的な一歩</a:t>
            </a:r>
            <a:endParaRPr lang="en-US" altLang="ja-JP" sz="1600" u="sng" dirty="0">
              <a:solidFill>
                <a:srgbClr val="0432FF"/>
              </a:solidFill>
            </a:endParaRPr>
          </a:p>
        </p:txBody>
      </p:sp>
      <p:sp>
        <p:nvSpPr>
          <p:cNvPr id="4" name="フッター プレースホルダー 3"/>
          <p:cNvSpPr>
            <a:spLocks noGrp="1"/>
          </p:cNvSpPr>
          <p:nvPr>
            <p:ph type="ftr" sz="quarter" idx="11"/>
          </p:nvPr>
        </p:nvSpPr>
        <p:spPr/>
        <p:txBody>
          <a:bodyPr/>
          <a:lstStyle/>
          <a:p>
            <a:r>
              <a:rPr lang="en-US" altLang="ja-JP"/>
              <a:t>2020</a:t>
            </a:r>
            <a:r>
              <a:rPr lang="ja-JP" altLang="en-US"/>
              <a:t>年</a:t>
            </a:r>
            <a:r>
              <a:rPr lang="en-US" altLang="ja-JP"/>
              <a:t>1</a:t>
            </a:r>
            <a:r>
              <a:rPr lang="ja-JP" altLang="en-US"/>
              <a:t>月</a:t>
            </a:r>
            <a:r>
              <a:rPr lang="en-US" altLang="ja-JP"/>
              <a:t>17</a:t>
            </a:r>
            <a:r>
              <a:rPr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a:t>
            </a:fld>
            <a:endParaRPr kumimoji="1" lang="ja-JP" altLang="en-US"/>
          </a:p>
        </p:txBody>
      </p:sp>
    </p:spTree>
    <p:extLst>
      <p:ext uri="{BB962C8B-B14F-4D97-AF65-F5344CB8AC3E}">
        <p14:creationId xmlns:p14="http://schemas.microsoft.com/office/powerpoint/2010/main" val="1429119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ALS</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19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3" name="コンテンツ プレースホルダー 2"/>
          <p:cNvSpPr>
            <a:spLocks noGrp="1"/>
          </p:cNvSpPr>
          <p:nvPr>
            <p:ph idx="1"/>
          </p:nvPr>
        </p:nvSpPr>
        <p:spPr>
          <a:xfrm>
            <a:off x="46918" y="1250660"/>
            <a:ext cx="8587171" cy="1991941"/>
          </a:xfrm>
        </p:spPr>
        <p:txBody>
          <a:bodyPr>
            <a:normAutofit/>
          </a:bodyPr>
          <a:lstStyle/>
          <a:p>
            <a:pPr marL="0" indent="0">
              <a:buNone/>
            </a:pPr>
            <a:r>
              <a:rPr lang="ja-JP" altLang="en-US" sz="2000" b="1" u="sng">
                <a:solidFill>
                  <a:srgbClr val="0432FF"/>
                </a:solidFill>
                <a:sym typeface="Wingdings" pitchFamily="2" charset="2"/>
              </a:rPr>
              <a:t>ロック実現への課題</a:t>
            </a:r>
            <a:r>
              <a:rPr lang="en-US" altLang="ja-JP" sz="2000" b="1" dirty="0">
                <a:solidFill>
                  <a:srgbClr val="0432FF"/>
                </a:solidFill>
                <a:sym typeface="Wingdings" pitchFamily="2" charset="2"/>
              </a:rPr>
              <a:t>:</a:t>
            </a:r>
            <a:br>
              <a:rPr lang="en-US" altLang="ja-JP" sz="1100" b="1" dirty="0">
                <a:solidFill>
                  <a:srgbClr val="0432FF"/>
                </a:solidFill>
                <a:sym typeface="Wingdings" pitchFamily="2" charset="2"/>
              </a:rPr>
            </a:br>
            <a:br>
              <a:rPr lang="en-US" altLang="ja-JP" sz="1100" dirty="0">
                <a:sym typeface="Wingdings" pitchFamily="2" charset="2"/>
              </a:rPr>
            </a:br>
            <a:r>
              <a:rPr lang="en-US" altLang="ja-JP" sz="1800" dirty="0">
                <a:sym typeface="Wingdings" pitchFamily="2" charset="2"/>
              </a:rPr>
              <a:t>* (</a:t>
            </a:r>
            <a:r>
              <a:rPr lang="ja-JP" altLang="en-US" sz="1800">
                <a:sym typeface="Wingdings" pitchFamily="2" charset="2"/>
              </a:rPr>
              <a:t>そもそも鏡が</a:t>
            </a:r>
            <a:r>
              <a:rPr lang="en-US" altLang="ja-JP" sz="1800" dirty="0">
                <a:sym typeface="Wingdings" pitchFamily="2" charset="2"/>
              </a:rPr>
              <a:t> ~ 1 </a:t>
            </a:r>
            <a:r>
              <a:rPr lang="en-US" altLang="ja-JP" sz="1800" dirty="0" err="1">
                <a:sym typeface="Wingdings" pitchFamily="2" charset="2"/>
              </a:rPr>
              <a:t>μm</a:t>
            </a:r>
            <a:r>
              <a:rPr lang="en-US" altLang="ja-JP" sz="1800" dirty="0">
                <a:sym typeface="Wingdings" pitchFamily="2" charset="2"/>
              </a:rPr>
              <a:t> </a:t>
            </a:r>
            <a:r>
              <a:rPr lang="ja-JP" altLang="en-US" sz="1800">
                <a:sym typeface="Wingdings" pitchFamily="2" charset="2"/>
              </a:rPr>
              <a:t>揺れている</a:t>
            </a:r>
            <a:r>
              <a:rPr lang="en-US" altLang="ja-JP" sz="1800" dirty="0">
                <a:sym typeface="Wingdings" pitchFamily="2" charset="2"/>
              </a:rPr>
              <a:t>)</a:t>
            </a:r>
            <a:br>
              <a:rPr lang="en-US" altLang="ja-JP" sz="1800" dirty="0">
                <a:sym typeface="Wingdings" pitchFamily="2" charset="2"/>
              </a:rPr>
            </a:br>
            <a:r>
              <a:rPr lang="en-US" altLang="ja-JP" sz="1800" dirty="0">
                <a:sym typeface="Wingdings" pitchFamily="2" charset="2"/>
              </a:rPr>
              <a:t>* </a:t>
            </a:r>
            <a:r>
              <a:rPr lang="ja-JP" altLang="en-US" sz="1800">
                <a:sym typeface="Wingdings" pitchFamily="2" charset="2"/>
              </a:rPr>
              <a:t>干渉計自由度がカップルして信号に現れる</a:t>
            </a:r>
            <a:br>
              <a:rPr lang="en-US" altLang="ja-JP" sz="1800" dirty="0">
                <a:sym typeface="Wingdings" pitchFamily="2" charset="2"/>
              </a:rPr>
            </a:br>
            <a:r>
              <a:rPr lang="en-US" altLang="ja-JP" sz="1800" dirty="0">
                <a:sym typeface="Wingdings" pitchFamily="2" charset="2"/>
              </a:rPr>
              <a:t>* 1</a:t>
            </a:r>
            <a:r>
              <a:rPr lang="ja-JP" altLang="en-US" sz="1800">
                <a:sym typeface="Wingdings" pitchFamily="2" charset="2"/>
              </a:rPr>
              <a:t>自由度に注目しても信号が非線形</a:t>
            </a:r>
            <a:br>
              <a:rPr lang="en-US" altLang="ja-JP" sz="2000" dirty="0">
                <a:sym typeface="Wingdings" pitchFamily="2" charset="2"/>
              </a:rPr>
            </a:br>
            <a:endParaRPr lang="en-US" altLang="ja-JP" sz="800" dirty="0">
              <a:sym typeface="Wingdings" pitchFamily="2" charset="2"/>
            </a:endParaRPr>
          </a:p>
        </p:txBody>
      </p:sp>
      <p:sp>
        <p:nvSpPr>
          <p:cNvPr id="7" name="テキスト ボックス 6">
            <a:extLst>
              <a:ext uri="{FF2B5EF4-FFF2-40B4-BE49-F238E27FC236}">
                <a16:creationId xmlns:a16="http://schemas.microsoft.com/office/drawing/2014/main" id="{49B0FCB1-9A2C-0C4A-BBAD-0013AB28E617}"/>
              </a:ext>
            </a:extLst>
          </p:cNvPr>
          <p:cNvSpPr txBox="1"/>
          <p:nvPr/>
        </p:nvSpPr>
        <p:spPr>
          <a:xfrm>
            <a:off x="5046387" y="1671763"/>
            <a:ext cx="4129657" cy="954107"/>
          </a:xfrm>
          <a:prstGeom prst="rect">
            <a:avLst/>
          </a:prstGeom>
          <a:noFill/>
        </p:spPr>
        <p:txBody>
          <a:bodyPr wrap="none" rtlCol="0">
            <a:spAutoFit/>
          </a:bodyPr>
          <a:lstStyle/>
          <a:p>
            <a:r>
              <a:rPr kumimoji="1" lang="en-US" altLang="ja-JP" sz="1600" dirty="0"/>
              <a:t>* </a:t>
            </a:r>
            <a:r>
              <a:rPr kumimoji="1" lang="ja-JP" altLang="en-US" sz="1600"/>
              <a:t>メインレーザーと異なる波長の補助レーザー</a:t>
            </a:r>
            <a:br>
              <a:rPr kumimoji="1" lang="en-US" altLang="ja-JP" sz="1600" dirty="0"/>
            </a:br>
            <a:r>
              <a:rPr kumimoji="1" lang="en-US" altLang="ja-JP" sz="1600" dirty="0"/>
              <a:t>* 2</a:t>
            </a:r>
            <a:r>
              <a:rPr kumimoji="1" lang="ja-JP" altLang="en-US" sz="1600"/>
              <a:t>色コーティングで</a:t>
            </a:r>
            <a:r>
              <a:rPr kumimoji="1" lang="en-US" altLang="ja-JP" sz="1600" dirty="0"/>
              <a:t>1</a:t>
            </a:r>
            <a:r>
              <a:rPr kumimoji="1" lang="ja-JP" altLang="en-US" sz="1600"/>
              <a:t>つの腕しか感じない</a:t>
            </a:r>
            <a:br>
              <a:rPr lang="en-US" altLang="ja-JP" sz="800" dirty="0"/>
            </a:br>
            <a:br>
              <a:rPr lang="en-US" altLang="ja-JP" sz="800" dirty="0"/>
            </a:br>
            <a:r>
              <a:rPr lang="en-US" altLang="ja-JP" sz="1600" dirty="0"/>
              <a:t>* </a:t>
            </a:r>
            <a:r>
              <a:rPr lang="ja-JP" altLang="en-US" sz="1600"/>
              <a:t>補助レーザーが腕の共振を追いかける</a:t>
            </a:r>
            <a:endParaRPr kumimoji="1" lang="en-US" altLang="ja-JP" sz="1600" dirty="0"/>
          </a:p>
        </p:txBody>
      </p:sp>
      <p:sp>
        <p:nvSpPr>
          <p:cNvPr id="40" name="角丸四角形 39">
            <a:extLst>
              <a:ext uri="{FF2B5EF4-FFF2-40B4-BE49-F238E27FC236}">
                <a16:creationId xmlns:a16="http://schemas.microsoft.com/office/drawing/2014/main" id="{8DA6EC92-E420-3843-BA63-0EFB902C0900}"/>
              </a:ext>
            </a:extLst>
          </p:cNvPr>
          <p:cNvSpPr/>
          <p:nvPr/>
        </p:nvSpPr>
        <p:spPr>
          <a:xfrm>
            <a:off x="5066995" y="1212285"/>
            <a:ext cx="4042280" cy="141358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E6BC9C5-6588-9843-91A9-F4C8815713EB}"/>
              </a:ext>
            </a:extLst>
          </p:cNvPr>
          <p:cNvSpPr txBox="1"/>
          <p:nvPr/>
        </p:nvSpPr>
        <p:spPr>
          <a:xfrm>
            <a:off x="5526270" y="1257165"/>
            <a:ext cx="2998513" cy="369332"/>
          </a:xfrm>
          <a:prstGeom prst="rect">
            <a:avLst/>
          </a:prstGeom>
          <a:noFill/>
        </p:spPr>
        <p:txBody>
          <a:bodyPr wrap="none" rtlCol="0">
            <a:spAutoFit/>
          </a:bodyPr>
          <a:lstStyle/>
          <a:p>
            <a:r>
              <a:rPr kumimoji="1" lang="en-US" altLang="ja-JP" b="1" dirty="0">
                <a:solidFill>
                  <a:srgbClr val="00B050"/>
                </a:solidFill>
              </a:rPr>
              <a:t>ALS</a:t>
            </a:r>
            <a:r>
              <a:rPr kumimoji="1" lang="en-US" altLang="ja-JP" dirty="0"/>
              <a:t> (</a:t>
            </a:r>
            <a:r>
              <a:rPr kumimoji="1" lang="en-US" altLang="ja-JP" u="sng" dirty="0"/>
              <a:t>Arm Length Stabilization</a:t>
            </a:r>
            <a:r>
              <a:rPr kumimoji="1" lang="en-US" altLang="ja-JP" dirty="0"/>
              <a:t>)</a:t>
            </a:r>
            <a:endParaRPr kumimoji="1" lang="ja-JP" altLang="en-US"/>
          </a:p>
        </p:txBody>
      </p:sp>
      <p:sp>
        <p:nvSpPr>
          <p:cNvPr id="26" name="テキスト ボックス 25">
            <a:extLst>
              <a:ext uri="{FF2B5EF4-FFF2-40B4-BE49-F238E27FC236}">
                <a16:creationId xmlns:a16="http://schemas.microsoft.com/office/drawing/2014/main" id="{3B6AF62B-BD07-B143-A573-CD88E0E72E92}"/>
              </a:ext>
            </a:extLst>
          </p:cNvPr>
          <p:cNvSpPr txBox="1"/>
          <p:nvPr/>
        </p:nvSpPr>
        <p:spPr>
          <a:xfrm>
            <a:off x="4273683" y="1470528"/>
            <a:ext cx="595035" cy="338554"/>
          </a:xfrm>
          <a:prstGeom prst="rect">
            <a:avLst/>
          </a:prstGeom>
          <a:noFill/>
        </p:spPr>
        <p:txBody>
          <a:bodyPr wrap="none" rtlCol="0">
            <a:spAutoFit/>
          </a:bodyPr>
          <a:lstStyle/>
          <a:p>
            <a:r>
              <a:rPr kumimoji="1" lang="ja-JP" altLang="en-US" sz="1600" b="1" u="sng"/>
              <a:t>対策</a:t>
            </a:r>
          </a:p>
        </p:txBody>
      </p:sp>
      <p:grpSp>
        <p:nvGrpSpPr>
          <p:cNvPr id="55" name="グループ化 54">
            <a:extLst>
              <a:ext uri="{FF2B5EF4-FFF2-40B4-BE49-F238E27FC236}">
                <a16:creationId xmlns:a16="http://schemas.microsoft.com/office/drawing/2014/main" id="{47235D86-D3AA-A440-9794-6612F4805CF3}"/>
              </a:ext>
            </a:extLst>
          </p:cNvPr>
          <p:cNvGrpSpPr>
            <a:grpSpLocks noChangeAspect="1"/>
          </p:cNvGrpSpPr>
          <p:nvPr/>
        </p:nvGrpSpPr>
        <p:grpSpPr>
          <a:xfrm>
            <a:off x="3529262" y="5605587"/>
            <a:ext cx="288000" cy="303910"/>
            <a:chOff x="1873766" y="3931327"/>
            <a:chExt cx="144000" cy="151954"/>
          </a:xfrm>
        </p:grpSpPr>
        <p:sp>
          <p:nvSpPr>
            <p:cNvPr id="56" name="円/楕円 55">
              <a:extLst>
                <a:ext uri="{FF2B5EF4-FFF2-40B4-BE49-F238E27FC236}">
                  <a16:creationId xmlns:a16="http://schemas.microsoft.com/office/drawing/2014/main" id="{43EDFB22-1944-EB44-95B4-0295234549E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9" name="直線コネクタ 68">
              <a:extLst>
                <a:ext uri="{FF2B5EF4-FFF2-40B4-BE49-F238E27FC236}">
                  <a16:creationId xmlns:a16="http://schemas.microsoft.com/office/drawing/2014/main" id="{9B43653D-BB23-6648-BE13-B8EEE4642FDD}"/>
                </a:ext>
              </a:extLst>
            </p:cNvPr>
            <p:cNvCxnSpPr>
              <a:stCxn id="56" idx="2"/>
              <a:endCxn id="5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0" name="正方形/長方形 69">
              <a:extLst>
                <a:ext uri="{FF2B5EF4-FFF2-40B4-BE49-F238E27FC236}">
                  <a16:creationId xmlns:a16="http://schemas.microsoft.com/office/drawing/2014/main" id="{2962CD6B-4EE4-E046-A52D-B31ECA7ADEA8}"/>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1" name="直線コネクタ 70">
            <a:extLst>
              <a:ext uri="{FF2B5EF4-FFF2-40B4-BE49-F238E27FC236}">
                <a16:creationId xmlns:a16="http://schemas.microsoft.com/office/drawing/2014/main" id="{20531BAF-08C4-FD44-82F5-38C328E7F934}"/>
              </a:ext>
            </a:extLst>
          </p:cNvPr>
          <p:cNvCxnSpPr>
            <a:cxnSpLocks/>
          </p:cNvCxnSpPr>
          <p:nvPr/>
        </p:nvCxnSpPr>
        <p:spPr>
          <a:xfrm>
            <a:off x="1458490" y="5322594"/>
            <a:ext cx="435942" cy="0"/>
          </a:xfrm>
          <a:prstGeom prst="line">
            <a:avLst/>
          </a:prstGeom>
          <a:ln w="38100">
            <a:solidFill>
              <a:srgbClr val="FF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2" name="グループ化 71">
            <a:extLst>
              <a:ext uri="{FF2B5EF4-FFF2-40B4-BE49-F238E27FC236}">
                <a16:creationId xmlns:a16="http://schemas.microsoft.com/office/drawing/2014/main" id="{1DB52054-2AC8-3947-B699-748AD6A1571C}"/>
              </a:ext>
            </a:extLst>
          </p:cNvPr>
          <p:cNvGrpSpPr>
            <a:grpSpLocks noChangeAspect="1"/>
          </p:cNvGrpSpPr>
          <p:nvPr/>
        </p:nvGrpSpPr>
        <p:grpSpPr>
          <a:xfrm rot="10800000">
            <a:off x="2206820" y="3926961"/>
            <a:ext cx="288000" cy="303910"/>
            <a:chOff x="1873766" y="3931327"/>
            <a:chExt cx="144000" cy="151954"/>
          </a:xfrm>
        </p:grpSpPr>
        <p:sp>
          <p:nvSpPr>
            <p:cNvPr id="73" name="円/楕円 72">
              <a:extLst>
                <a:ext uri="{FF2B5EF4-FFF2-40B4-BE49-F238E27FC236}">
                  <a16:creationId xmlns:a16="http://schemas.microsoft.com/office/drawing/2014/main" id="{5232CC4F-59D7-AF49-A90B-7A803AE4EFA6}"/>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 name="直線コネクタ 73">
              <a:extLst>
                <a:ext uri="{FF2B5EF4-FFF2-40B4-BE49-F238E27FC236}">
                  <a16:creationId xmlns:a16="http://schemas.microsoft.com/office/drawing/2014/main" id="{0AB58613-91AE-184F-B136-3043A56B2662}"/>
                </a:ext>
              </a:extLst>
            </p:cNvPr>
            <p:cNvCxnSpPr>
              <a:stCxn id="73" idx="2"/>
              <a:endCxn id="73"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正方形/長方形 74">
              <a:extLst>
                <a:ext uri="{FF2B5EF4-FFF2-40B4-BE49-F238E27FC236}">
                  <a16:creationId xmlns:a16="http://schemas.microsoft.com/office/drawing/2014/main" id="{214A8ECF-B5AA-864F-96C6-BE752ACA62A8}"/>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6" name="直線コネクタ 75">
            <a:extLst>
              <a:ext uri="{FF2B5EF4-FFF2-40B4-BE49-F238E27FC236}">
                <a16:creationId xmlns:a16="http://schemas.microsoft.com/office/drawing/2014/main" id="{C5341664-C4CB-8C4B-9725-277F002EFB01}"/>
              </a:ext>
            </a:extLst>
          </p:cNvPr>
          <p:cNvCxnSpPr>
            <a:cxnSpLocks/>
          </p:cNvCxnSpPr>
          <p:nvPr/>
        </p:nvCxnSpPr>
        <p:spPr>
          <a:xfrm flipV="1">
            <a:off x="2350205" y="4068947"/>
            <a:ext cx="0" cy="324000"/>
          </a:xfrm>
          <a:prstGeom prst="line">
            <a:avLst/>
          </a:prstGeom>
          <a:ln w="762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7" name="正方形/長方形 76">
            <a:extLst>
              <a:ext uri="{FF2B5EF4-FFF2-40B4-BE49-F238E27FC236}">
                <a16:creationId xmlns:a16="http://schemas.microsoft.com/office/drawing/2014/main" id="{D3A10BD7-4BA3-734A-985A-4CAE08F95E49}"/>
              </a:ext>
            </a:extLst>
          </p:cNvPr>
          <p:cNvSpPr/>
          <p:nvPr/>
        </p:nvSpPr>
        <p:spPr>
          <a:xfrm>
            <a:off x="4410679" y="4248790"/>
            <a:ext cx="4094424" cy="216000"/>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331AE065-061B-0040-823B-2BE5A6CC562D}"/>
              </a:ext>
            </a:extLst>
          </p:cNvPr>
          <p:cNvSpPr/>
          <p:nvPr/>
        </p:nvSpPr>
        <p:spPr>
          <a:xfrm>
            <a:off x="4430368" y="4255754"/>
            <a:ext cx="4060863" cy="228682"/>
          </a:xfrm>
          <a:prstGeom prst="rect">
            <a:avLst/>
          </a:prstGeom>
          <a:gradFill>
            <a:gsLst>
              <a:gs pos="50000">
                <a:srgbClr val="00B050">
                  <a:alpha val="90000"/>
                </a:srgbClr>
              </a:gs>
              <a:gs pos="0">
                <a:srgbClr val="00B050">
                  <a:alpha val="15000"/>
                </a:srgbClr>
              </a:gs>
              <a:gs pos="100000">
                <a:srgbClr val="00B05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1882CDFF-7007-AD45-8524-D069D90ACAE8}"/>
              </a:ext>
            </a:extLst>
          </p:cNvPr>
          <p:cNvCxnSpPr>
            <a:cxnSpLocks/>
          </p:cNvCxnSpPr>
          <p:nvPr/>
        </p:nvCxnSpPr>
        <p:spPr>
          <a:xfrm>
            <a:off x="1521990" y="4370094"/>
            <a:ext cx="2844000" cy="0"/>
          </a:xfrm>
          <a:prstGeom prst="line">
            <a:avLst/>
          </a:prstGeom>
          <a:ln w="762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7965B3C3-F385-3C46-ACF6-D5D726D47899}"/>
              </a:ext>
            </a:extLst>
          </p:cNvPr>
          <p:cNvCxnSpPr>
            <a:cxnSpLocks/>
          </p:cNvCxnSpPr>
          <p:nvPr/>
        </p:nvCxnSpPr>
        <p:spPr>
          <a:xfrm>
            <a:off x="3683339" y="4370094"/>
            <a:ext cx="720000" cy="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1" name="グループ化 80">
            <a:extLst>
              <a:ext uri="{FF2B5EF4-FFF2-40B4-BE49-F238E27FC236}">
                <a16:creationId xmlns:a16="http://schemas.microsoft.com/office/drawing/2014/main" id="{1EB5681B-1B85-6349-8873-0B03034BB6A3}"/>
              </a:ext>
            </a:extLst>
          </p:cNvPr>
          <p:cNvGrpSpPr/>
          <p:nvPr/>
        </p:nvGrpSpPr>
        <p:grpSpPr>
          <a:xfrm>
            <a:off x="4249358" y="3889355"/>
            <a:ext cx="322642" cy="963079"/>
            <a:chOff x="12566449" y="6086087"/>
            <a:chExt cx="426244" cy="1272328"/>
          </a:xfrm>
        </p:grpSpPr>
        <p:sp>
          <p:nvSpPr>
            <p:cNvPr id="82" name="月 81">
              <a:extLst>
                <a:ext uri="{FF2B5EF4-FFF2-40B4-BE49-F238E27FC236}">
                  <a16:creationId xmlns:a16="http://schemas.microsoft.com/office/drawing/2014/main" id="{EEE47ADD-0E63-A94D-B21A-6260F75708D5}"/>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FD138F3E-DCAB-5342-9616-D2514AB69EE1}"/>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三角形 83">
              <a:extLst>
                <a:ext uri="{FF2B5EF4-FFF2-40B4-BE49-F238E27FC236}">
                  <a16:creationId xmlns:a16="http://schemas.microsoft.com/office/drawing/2014/main" id="{A6069C5E-AC8D-A443-9B65-6BD1F806FC8C}"/>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a:extLst>
              <a:ext uri="{FF2B5EF4-FFF2-40B4-BE49-F238E27FC236}">
                <a16:creationId xmlns:a16="http://schemas.microsoft.com/office/drawing/2014/main" id="{5E99CB19-C9D0-BD41-A27A-3BCE801E218A}"/>
              </a:ext>
            </a:extLst>
          </p:cNvPr>
          <p:cNvGrpSpPr/>
          <p:nvPr/>
        </p:nvGrpSpPr>
        <p:grpSpPr>
          <a:xfrm rot="10800000">
            <a:off x="8361455" y="3889087"/>
            <a:ext cx="322642" cy="963079"/>
            <a:chOff x="12566449" y="6086087"/>
            <a:chExt cx="426244" cy="1272328"/>
          </a:xfrm>
        </p:grpSpPr>
        <p:sp>
          <p:nvSpPr>
            <p:cNvPr id="86" name="月 85">
              <a:extLst>
                <a:ext uri="{FF2B5EF4-FFF2-40B4-BE49-F238E27FC236}">
                  <a16:creationId xmlns:a16="http://schemas.microsoft.com/office/drawing/2014/main" id="{DC5BAF23-791C-B94F-B4E2-5F49EB3799DC}"/>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三角形 86">
              <a:extLst>
                <a:ext uri="{FF2B5EF4-FFF2-40B4-BE49-F238E27FC236}">
                  <a16:creationId xmlns:a16="http://schemas.microsoft.com/office/drawing/2014/main" id="{FD40B9F1-CCB7-014E-B900-82B9BA16F89D}"/>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三角形 87">
              <a:extLst>
                <a:ext uri="{FF2B5EF4-FFF2-40B4-BE49-F238E27FC236}">
                  <a16:creationId xmlns:a16="http://schemas.microsoft.com/office/drawing/2014/main" id="{8B9862B1-0442-E84B-A9D1-DEF036526999}"/>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9" name="正方形/長方形 88">
            <a:extLst>
              <a:ext uri="{FF2B5EF4-FFF2-40B4-BE49-F238E27FC236}">
                <a16:creationId xmlns:a16="http://schemas.microsoft.com/office/drawing/2014/main" id="{A42B855A-88C5-2942-B856-B4D14D348425}"/>
              </a:ext>
            </a:extLst>
          </p:cNvPr>
          <p:cNvSpPr>
            <a:spLocks noChangeAspect="1"/>
          </p:cNvSpPr>
          <p:nvPr/>
        </p:nvSpPr>
        <p:spPr>
          <a:xfrm>
            <a:off x="850495" y="4176344"/>
            <a:ext cx="683937" cy="387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7B061181-5FE3-0B42-A88E-2244A1C986E4}"/>
              </a:ext>
            </a:extLst>
          </p:cNvPr>
          <p:cNvSpPr txBox="1"/>
          <p:nvPr/>
        </p:nvSpPr>
        <p:spPr>
          <a:xfrm>
            <a:off x="787167" y="3844363"/>
            <a:ext cx="782587" cy="400110"/>
          </a:xfrm>
          <a:prstGeom prst="rect">
            <a:avLst/>
          </a:prstGeom>
          <a:noFill/>
        </p:spPr>
        <p:txBody>
          <a:bodyPr wrap="none" rtlCol="0">
            <a:spAutoFit/>
          </a:bodyPr>
          <a:lstStyle/>
          <a:p>
            <a:r>
              <a:rPr lang="en-US" altLang="ja-JP" sz="2000" dirty="0"/>
              <a:t>MAIN</a:t>
            </a:r>
            <a:endParaRPr kumimoji="1" lang="ja-JP" altLang="en-US" sz="2000"/>
          </a:p>
        </p:txBody>
      </p:sp>
      <p:sp>
        <p:nvSpPr>
          <p:cNvPr id="91" name="正方形/長方形 90">
            <a:extLst>
              <a:ext uri="{FF2B5EF4-FFF2-40B4-BE49-F238E27FC236}">
                <a16:creationId xmlns:a16="http://schemas.microsoft.com/office/drawing/2014/main" id="{3764FB96-900A-B842-A36A-4599D991ACC2}"/>
              </a:ext>
            </a:extLst>
          </p:cNvPr>
          <p:cNvSpPr>
            <a:spLocks noChangeAspect="1"/>
          </p:cNvSpPr>
          <p:nvPr/>
        </p:nvSpPr>
        <p:spPr>
          <a:xfrm>
            <a:off x="850495" y="5201839"/>
            <a:ext cx="683937" cy="387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B6266586-66B6-344E-A2F4-F19C5E23457E}"/>
              </a:ext>
            </a:extLst>
          </p:cNvPr>
          <p:cNvSpPr txBox="1"/>
          <p:nvPr/>
        </p:nvSpPr>
        <p:spPr>
          <a:xfrm>
            <a:off x="897315" y="5540753"/>
            <a:ext cx="627864" cy="400110"/>
          </a:xfrm>
          <a:prstGeom prst="rect">
            <a:avLst/>
          </a:prstGeom>
          <a:noFill/>
        </p:spPr>
        <p:txBody>
          <a:bodyPr wrap="none" rtlCol="0">
            <a:spAutoFit/>
          </a:bodyPr>
          <a:lstStyle/>
          <a:p>
            <a:r>
              <a:rPr lang="en-US" altLang="ja-JP" sz="2000" dirty="0"/>
              <a:t>AUX</a:t>
            </a:r>
            <a:endParaRPr kumimoji="1" lang="ja-JP" altLang="en-US" sz="2000"/>
          </a:p>
        </p:txBody>
      </p:sp>
      <p:cxnSp>
        <p:nvCxnSpPr>
          <p:cNvPr id="93" name="直線コネクタ 92">
            <a:extLst>
              <a:ext uri="{FF2B5EF4-FFF2-40B4-BE49-F238E27FC236}">
                <a16:creationId xmlns:a16="http://schemas.microsoft.com/office/drawing/2014/main" id="{425BAAA8-5CE6-1041-8F04-6D45512A4A25}"/>
              </a:ext>
            </a:extLst>
          </p:cNvPr>
          <p:cNvCxnSpPr>
            <a:cxnSpLocks/>
          </p:cNvCxnSpPr>
          <p:nvPr/>
        </p:nvCxnSpPr>
        <p:spPr>
          <a:xfrm>
            <a:off x="1534432" y="5486767"/>
            <a:ext cx="720000" cy="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4" name="正方形/長方形 93">
            <a:extLst>
              <a:ext uri="{FF2B5EF4-FFF2-40B4-BE49-F238E27FC236}">
                <a16:creationId xmlns:a16="http://schemas.microsoft.com/office/drawing/2014/main" id="{EE2EE6A0-EAA1-5D47-BB7F-AFE3D5C1338F}"/>
              </a:ext>
            </a:extLst>
          </p:cNvPr>
          <p:cNvSpPr>
            <a:spLocks noChangeAspect="1"/>
          </p:cNvSpPr>
          <p:nvPr/>
        </p:nvSpPr>
        <p:spPr>
          <a:xfrm rot="18900000">
            <a:off x="2316143" y="4092193"/>
            <a:ext cx="68125" cy="54499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72F614DE-303E-FB4D-97FC-A3E44167E818}"/>
              </a:ext>
            </a:extLst>
          </p:cNvPr>
          <p:cNvSpPr txBox="1"/>
          <p:nvPr/>
        </p:nvSpPr>
        <p:spPr>
          <a:xfrm>
            <a:off x="6188689" y="3858932"/>
            <a:ext cx="639919" cy="369332"/>
          </a:xfrm>
          <a:prstGeom prst="rect">
            <a:avLst/>
          </a:prstGeom>
          <a:noFill/>
        </p:spPr>
        <p:txBody>
          <a:bodyPr wrap="none" rtlCol="0">
            <a:spAutoFit/>
          </a:bodyPr>
          <a:lstStyle/>
          <a:p>
            <a:r>
              <a:rPr kumimoji="1" lang="en-US" altLang="ja-JP" dirty="0"/>
              <a:t>ARM</a:t>
            </a:r>
            <a:endParaRPr kumimoji="1" lang="ja-JP" altLang="en-US"/>
          </a:p>
        </p:txBody>
      </p:sp>
      <p:cxnSp>
        <p:nvCxnSpPr>
          <p:cNvPr id="100" name="直線コネクタ 99">
            <a:extLst>
              <a:ext uri="{FF2B5EF4-FFF2-40B4-BE49-F238E27FC236}">
                <a16:creationId xmlns:a16="http://schemas.microsoft.com/office/drawing/2014/main" id="{0B7C80DD-C12C-C544-94DA-48E70830E870}"/>
              </a:ext>
            </a:extLst>
          </p:cNvPr>
          <p:cNvCxnSpPr>
            <a:cxnSpLocks/>
          </p:cNvCxnSpPr>
          <p:nvPr/>
        </p:nvCxnSpPr>
        <p:spPr>
          <a:xfrm>
            <a:off x="1211247" y="4592872"/>
            <a:ext cx="0" cy="571834"/>
          </a:xfrm>
          <a:prstGeom prst="line">
            <a:avLst/>
          </a:prstGeom>
          <a:ln w="25400">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4B15F045-854C-5E40-A17B-F743024CC409}"/>
              </a:ext>
            </a:extLst>
          </p:cNvPr>
          <p:cNvSpPr txBox="1"/>
          <p:nvPr/>
        </p:nvSpPr>
        <p:spPr>
          <a:xfrm>
            <a:off x="158047" y="4604944"/>
            <a:ext cx="1061444" cy="646331"/>
          </a:xfrm>
          <a:prstGeom prst="rect">
            <a:avLst/>
          </a:prstGeom>
          <a:noFill/>
        </p:spPr>
        <p:txBody>
          <a:bodyPr wrap="none" rtlCol="0">
            <a:spAutoFit/>
          </a:bodyPr>
          <a:lstStyle/>
          <a:p>
            <a:pPr algn="ctr"/>
            <a:r>
              <a:rPr lang="en-US" altLang="ja-JP" dirty="0"/>
              <a:t>Lock</a:t>
            </a:r>
            <a:br>
              <a:rPr lang="en-US" altLang="ja-JP" dirty="0"/>
            </a:br>
            <a:r>
              <a:rPr lang="en-US" altLang="ja-JP" dirty="0"/>
              <a:t>w/ Offset</a:t>
            </a:r>
            <a:endParaRPr kumimoji="1" lang="ja-JP" altLang="en-US"/>
          </a:p>
        </p:txBody>
      </p:sp>
      <p:grpSp>
        <p:nvGrpSpPr>
          <p:cNvPr id="102" name="グループ化 101">
            <a:extLst>
              <a:ext uri="{FF2B5EF4-FFF2-40B4-BE49-F238E27FC236}">
                <a16:creationId xmlns:a16="http://schemas.microsoft.com/office/drawing/2014/main" id="{6437A60E-3917-BB40-8F6F-C32699BAD848}"/>
              </a:ext>
            </a:extLst>
          </p:cNvPr>
          <p:cNvGrpSpPr>
            <a:grpSpLocks noChangeAspect="1"/>
          </p:cNvGrpSpPr>
          <p:nvPr/>
        </p:nvGrpSpPr>
        <p:grpSpPr>
          <a:xfrm rot="16200000">
            <a:off x="2292197" y="5332095"/>
            <a:ext cx="298510" cy="324000"/>
            <a:chOff x="1534248" y="4502324"/>
            <a:chExt cx="165838" cy="180000"/>
          </a:xfrm>
        </p:grpSpPr>
        <p:sp>
          <p:nvSpPr>
            <p:cNvPr id="103" name="正方形/長方形 102">
              <a:extLst>
                <a:ext uri="{FF2B5EF4-FFF2-40B4-BE49-F238E27FC236}">
                  <a16:creationId xmlns:a16="http://schemas.microsoft.com/office/drawing/2014/main" id="{B22EC754-0424-5A4C-9532-7F9913DE7F6C}"/>
                </a:ext>
              </a:extLst>
            </p:cNvPr>
            <p:cNvSpPr/>
            <p:nvPr/>
          </p:nvSpPr>
          <p:spPr>
            <a:xfrm rot="5400000">
              <a:off x="1527028" y="4537450"/>
              <a:ext cx="180000" cy="10974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04" name="直線コネクタ 103">
              <a:extLst>
                <a:ext uri="{FF2B5EF4-FFF2-40B4-BE49-F238E27FC236}">
                  <a16:creationId xmlns:a16="http://schemas.microsoft.com/office/drawing/2014/main" id="{E27C097C-2857-AF4C-A095-5688FDA94F8A}"/>
                </a:ext>
              </a:extLst>
            </p:cNvPr>
            <p:cNvCxnSpPr/>
            <p:nvPr/>
          </p:nvCxnSpPr>
          <p:spPr>
            <a:xfrm rot="5400000">
              <a:off x="1451130"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ABCEB4FD-98DA-B440-B7CE-C043281EB2E7}"/>
                </a:ext>
              </a:extLst>
            </p:cNvPr>
            <p:cNvCxnSpPr/>
            <p:nvPr/>
          </p:nvCxnSpPr>
          <p:spPr>
            <a:xfrm rot="5400000">
              <a:off x="1616968"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0" name="直線コネクタ 109">
            <a:extLst>
              <a:ext uri="{FF2B5EF4-FFF2-40B4-BE49-F238E27FC236}">
                <a16:creationId xmlns:a16="http://schemas.microsoft.com/office/drawing/2014/main" id="{EB78E851-238E-534B-AB71-4255FF651226}"/>
              </a:ext>
            </a:extLst>
          </p:cNvPr>
          <p:cNvCxnSpPr>
            <a:cxnSpLocks/>
          </p:cNvCxnSpPr>
          <p:nvPr/>
        </p:nvCxnSpPr>
        <p:spPr>
          <a:xfrm flipV="1">
            <a:off x="2423882" y="5677951"/>
            <a:ext cx="0" cy="432000"/>
          </a:xfrm>
          <a:prstGeom prst="line">
            <a:avLst/>
          </a:prstGeom>
          <a:ln w="25400">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a:extLst>
              <a:ext uri="{FF2B5EF4-FFF2-40B4-BE49-F238E27FC236}">
                <a16:creationId xmlns:a16="http://schemas.microsoft.com/office/drawing/2014/main" id="{EC2959FC-53BB-B94C-A836-A6288B1BAF39}"/>
              </a:ext>
            </a:extLst>
          </p:cNvPr>
          <p:cNvCxnSpPr>
            <a:cxnSpLocks/>
          </p:cNvCxnSpPr>
          <p:nvPr/>
        </p:nvCxnSpPr>
        <p:spPr>
          <a:xfrm flipV="1">
            <a:off x="2603452" y="5247152"/>
            <a:ext cx="1079887" cy="234492"/>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734C5F4B-919D-4546-B2CF-1BF9AC2423A0}"/>
              </a:ext>
            </a:extLst>
          </p:cNvPr>
          <p:cNvCxnSpPr>
            <a:cxnSpLocks/>
          </p:cNvCxnSpPr>
          <p:nvPr/>
        </p:nvCxnSpPr>
        <p:spPr>
          <a:xfrm flipV="1">
            <a:off x="3683337" y="4373418"/>
            <a:ext cx="0" cy="140400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9D4AD2F5-FCD2-FB48-978B-D38D3CE5EFB9}"/>
              </a:ext>
            </a:extLst>
          </p:cNvPr>
          <p:cNvSpPr>
            <a:spLocks noChangeAspect="1"/>
          </p:cNvSpPr>
          <p:nvPr/>
        </p:nvSpPr>
        <p:spPr>
          <a:xfrm rot="2700000">
            <a:off x="3653752" y="4079549"/>
            <a:ext cx="68125" cy="54499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767E9E52-B21F-224D-8D52-CE34007646B5}"/>
              </a:ext>
            </a:extLst>
          </p:cNvPr>
          <p:cNvCxnSpPr>
            <a:cxnSpLocks/>
          </p:cNvCxnSpPr>
          <p:nvPr/>
        </p:nvCxnSpPr>
        <p:spPr>
          <a:xfrm flipH="1">
            <a:off x="2416585" y="6097114"/>
            <a:ext cx="612000" cy="0"/>
          </a:xfrm>
          <a:prstGeom prst="line">
            <a:avLst/>
          </a:prstGeom>
          <a:ln w="25400">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3DFA287C-757F-9342-85BC-CE94C0F2B0DF}"/>
              </a:ext>
            </a:extLst>
          </p:cNvPr>
          <p:cNvCxnSpPr>
            <a:cxnSpLocks/>
          </p:cNvCxnSpPr>
          <p:nvPr/>
        </p:nvCxnSpPr>
        <p:spPr>
          <a:xfrm flipH="1" flipV="1">
            <a:off x="3685960" y="5918005"/>
            <a:ext cx="1" cy="191840"/>
          </a:xfrm>
          <a:prstGeom prst="line">
            <a:avLst/>
          </a:prstGeom>
          <a:ln w="254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nvGrpSpPr>
          <p:cNvPr id="116" name="図形グループ 144">
            <a:extLst>
              <a:ext uri="{FF2B5EF4-FFF2-40B4-BE49-F238E27FC236}">
                <a16:creationId xmlns:a16="http://schemas.microsoft.com/office/drawing/2014/main" id="{43A99984-26BD-BB44-8D15-B4727E0F5D63}"/>
              </a:ext>
            </a:extLst>
          </p:cNvPr>
          <p:cNvGrpSpPr>
            <a:grpSpLocks noChangeAspect="1"/>
          </p:cNvGrpSpPr>
          <p:nvPr/>
        </p:nvGrpSpPr>
        <p:grpSpPr>
          <a:xfrm rot="5400000">
            <a:off x="3557338" y="5133186"/>
            <a:ext cx="252000" cy="256985"/>
            <a:chOff x="1878077" y="4733823"/>
            <a:chExt cx="303337" cy="309299"/>
          </a:xfrm>
        </p:grpSpPr>
        <p:sp>
          <p:nvSpPr>
            <p:cNvPr id="117" name="正方形/長方形 116">
              <a:extLst>
                <a:ext uri="{FF2B5EF4-FFF2-40B4-BE49-F238E27FC236}">
                  <a16:creationId xmlns:a16="http://schemas.microsoft.com/office/drawing/2014/main" id="{909F3C80-156F-DE46-9A71-B971AE39E018}"/>
                </a:ext>
              </a:extLst>
            </p:cNvPr>
            <p:cNvSpPr/>
            <p:nvPr/>
          </p:nvSpPr>
          <p:spPr>
            <a:xfrm>
              <a:off x="1878078" y="4733824"/>
              <a:ext cx="303336" cy="30929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18" name="直線コネクタ 117">
              <a:extLst>
                <a:ext uri="{FF2B5EF4-FFF2-40B4-BE49-F238E27FC236}">
                  <a16:creationId xmlns:a16="http://schemas.microsoft.com/office/drawing/2014/main" id="{9D4A18DE-C521-1D43-8896-829A862D12CB}"/>
                </a:ext>
              </a:extLst>
            </p:cNvPr>
            <p:cNvCxnSpPr/>
            <p:nvPr/>
          </p:nvCxnSpPr>
          <p:spPr>
            <a:xfrm>
              <a:off x="1878077" y="4733823"/>
              <a:ext cx="303337" cy="30929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0" name="テキスト ボックス 119">
            <a:extLst>
              <a:ext uri="{FF2B5EF4-FFF2-40B4-BE49-F238E27FC236}">
                <a16:creationId xmlns:a16="http://schemas.microsoft.com/office/drawing/2014/main" id="{FBF868C5-CB63-FC47-8DEF-22E01CC7A70D}"/>
              </a:ext>
            </a:extLst>
          </p:cNvPr>
          <p:cNvSpPr txBox="1"/>
          <p:nvPr/>
        </p:nvSpPr>
        <p:spPr>
          <a:xfrm>
            <a:off x="1299518" y="5928253"/>
            <a:ext cx="1165897" cy="557204"/>
          </a:xfrm>
          <a:prstGeom prst="rect">
            <a:avLst/>
          </a:prstGeom>
          <a:noFill/>
        </p:spPr>
        <p:txBody>
          <a:bodyPr wrap="none" rtlCol="0">
            <a:spAutoFit/>
          </a:bodyPr>
          <a:lstStyle/>
          <a:p>
            <a:pPr algn="ctr">
              <a:lnSpc>
                <a:spcPts val="1800"/>
              </a:lnSpc>
            </a:pPr>
            <a:r>
              <a:rPr kumimoji="1" lang="en-US" altLang="ja-JP" dirty="0"/>
              <a:t>Frequency</a:t>
            </a:r>
            <a:br>
              <a:rPr kumimoji="1" lang="en-US" altLang="ja-JP" dirty="0"/>
            </a:br>
            <a:r>
              <a:rPr kumimoji="1" lang="en-US" altLang="ja-JP" dirty="0"/>
              <a:t>A</a:t>
            </a:r>
            <a:r>
              <a:rPr lang="en-US" altLang="ja-JP" dirty="0"/>
              <a:t>ctuation</a:t>
            </a:r>
            <a:endParaRPr kumimoji="1" lang="ja-JP" altLang="en-US"/>
          </a:p>
        </p:txBody>
      </p:sp>
      <p:sp>
        <p:nvSpPr>
          <p:cNvPr id="121" name="三角形 120">
            <a:extLst>
              <a:ext uri="{FF2B5EF4-FFF2-40B4-BE49-F238E27FC236}">
                <a16:creationId xmlns:a16="http://schemas.microsoft.com/office/drawing/2014/main" id="{DACAEDD1-C8BA-474B-B056-E7C862E67AE5}"/>
              </a:ext>
            </a:extLst>
          </p:cNvPr>
          <p:cNvSpPr>
            <a:spLocks noChangeAspect="1"/>
          </p:cNvSpPr>
          <p:nvPr/>
        </p:nvSpPr>
        <p:spPr>
          <a:xfrm rot="16200000">
            <a:off x="3003804" y="5931078"/>
            <a:ext cx="386140" cy="348248"/>
          </a:xfrm>
          <a:prstGeom prst="triangl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22" name="直線コネクタ 121">
            <a:extLst>
              <a:ext uri="{FF2B5EF4-FFF2-40B4-BE49-F238E27FC236}">
                <a16:creationId xmlns:a16="http://schemas.microsoft.com/office/drawing/2014/main" id="{397806E2-A49B-2643-AFCD-B815DB1FB80A}"/>
              </a:ext>
            </a:extLst>
          </p:cNvPr>
          <p:cNvCxnSpPr>
            <a:cxnSpLocks/>
          </p:cNvCxnSpPr>
          <p:nvPr/>
        </p:nvCxnSpPr>
        <p:spPr>
          <a:xfrm flipH="1">
            <a:off x="3368067" y="6108797"/>
            <a:ext cx="324000" cy="0"/>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BA257D89-D975-B24B-BDC9-FE7AC46B80C8}"/>
              </a:ext>
            </a:extLst>
          </p:cNvPr>
          <p:cNvCxnSpPr>
            <a:cxnSpLocks/>
          </p:cNvCxnSpPr>
          <p:nvPr/>
        </p:nvCxnSpPr>
        <p:spPr>
          <a:xfrm flipH="1">
            <a:off x="1157180" y="3399478"/>
            <a:ext cx="5328000" cy="0"/>
          </a:xfrm>
          <a:prstGeom prst="straightConnector1">
            <a:avLst/>
          </a:prstGeom>
          <a:ln w="38100">
            <a:solidFill>
              <a:schemeClr val="tx1"/>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CC7A03E7-5843-6E4A-99E3-1783F3A80D86}"/>
              </a:ext>
            </a:extLst>
          </p:cNvPr>
          <p:cNvCxnSpPr>
            <a:cxnSpLocks/>
          </p:cNvCxnSpPr>
          <p:nvPr/>
        </p:nvCxnSpPr>
        <p:spPr>
          <a:xfrm>
            <a:off x="1177474" y="3398811"/>
            <a:ext cx="1" cy="432000"/>
          </a:xfrm>
          <a:prstGeom prst="straightConnector1">
            <a:avLst/>
          </a:prstGeom>
          <a:ln w="38100">
            <a:solidFill>
              <a:schemeClr val="tx1"/>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57A3ABF0-0712-D94B-B15D-5AC19777C48D}"/>
              </a:ext>
            </a:extLst>
          </p:cNvPr>
          <p:cNvCxnSpPr>
            <a:cxnSpLocks/>
          </p:cNvCxnSpPr>
          <p:nvPr/>
        </p:nvCxnSpPr>
        <p:spPr>
          <a:xfrm>
            <a:off x="6480603" y="3414111"/>
            <a:ext cx="1" cy="432000"/>
          </a:xfrm>
          <a:prstGeom prst="straightConnector1">
            <a:avLst/>
          </a:prstGeom>
          <a:ln w="38100">
            <a:solidFill>
              <a:schemeClr val="tx1"/>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135" name="テキスト ボックス 134">
            <a:extLst>
              <a:ext uri="{FF2B5EF4-FFF2-40B4-BE49-F238E27FC236}">
                <a16:creationId xmlns:a16="http://schemas.microsoft.com/office/drawing/2014/main" id="{65B3B6E4-D5BC-924A-9510-8A882D3AB82B}"/>
              </a:ext>
            </a:extLst>
          </p:cNvPr>
          <p:cNvSpPr txBox="1"/>
          <p:nvPr/>
        </p:nvSpPr>
        <p:spPr>
          <a:xfrm>
            <a:off x="3177963" y="3068756"/>
            <a:ext cx="1649682" cy="369332"/>
          </a:xfrm>
          <a:prstGeom prst="rect">
            <a:avLst/>
          </a:prstGeom>
          <a:noFill/>
        </p:spPr>
        <p:txBody>
          <a:bodyPr wrap="none" rtlCol="0">
            <a:spAutoFit/>
          </a:bodyPr>
          <a:lstStyle/>
          <a:p>
            <a:r>
              <a:rPr kumimoji="1" lang="en-US" altLang="ja-JP" b="1" dirty="0"/>
              <a:t>Sense / </a:t>
            </a:r>
            <a:r>
              <a:rPr lang="en-US" altLang="ja-JP" b="1" dirty="0"/>
              <a:t>Control</a:t>
            </a:r>
            <a:endParaRPr kumimoji="1" lang="ja-JP" altLang="en-US" b="1"/>
          </a:p>
        </p:txBody>
      </p:sp>
      <p:cxnSp>
        <p:nvCxnSpPr>
          <p:cNvPr id="136" name="直線矢印コネクタ 135">
            <a:extLst>
              <a:ext uri="{FF2B5EF4-FFF2-40B4-BE49-F238E27FC236}">
                <a16:creationId xmlns:a16="http://schemas.microsoft.com/office/drawing/2014/main" id="{0CB15A0E-25DF-3347-9E6D-966EF2FC8101}"/>
              </a:ext>
            </a:extLst>
          </p:cNvPr>
          <p:cNvCxnSpPr>
            <a:cxnSpLocks/>
          </p:cNvCxnSpPr>
          <p:nvPr/>
        </p:nvCxnSpPr>
        <p:spPr>
          <a:xfrm>
            <a:off x="4249358" y="2444362"/>
            <a:ext cx="719931" cy="0"/>
          </a:xfrm>
          <a:prstGeom prst="straightConnector1">
            <a:avLst/>
          </a:prstGeom>
          <a:ln w="25400">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7" name="直線矢印コネクタ 136">
            <a:extLst>
              <a:ext uri="{FF2B5EF4-FFF2-40B4-BE49-F238E27FC236}">
                <a16:creationId xmlns:a16="http://schemas.microsoft.com/office/drawing/2014/main" id="{F7AC8B3F-FC8F-BE48-81A8-2C69F31909E5}"/>
              </a:ext>
            </a:extLst>
          </p:cNvPr>
          <p:cNvCxnSpPr>
            <a:cxnSpLocks/>
          </p:cNvCxnSpPr>
          <p:nvPr/>
        </p:nvCxnSpPr>
        <p:spPr>
          <a:xfrm flipV="1">
            <a:off x="4428762" y="1933592"/>
            <a:ext cx="536634" cy="237503"/>
          </a:xfrm>
          <a:prstGeom prst="straightConnector1">
            <a:avLst/>
          </a:prstGeom>
          <a:ln w="25400">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9" name="直線矢印コネクタ 138">
            <a:extLst>
              <a:ext uri="{FF2B5EF4-FFF2-40B4-BE49-F238E27FC236}">
                <a16:creationId xmlns:a16="http://schemas.microsoft.com/office/drawing/2014/main" id="{57C5E69E-127C-3A43-9667-E50067E815F4}"/>
              </a:ext>
            </a:extLst>
          </p:cNvPr>
          <p:cNvCxnSpPr>
            <a:cxnSpLocks/>
          </p:cNvCxnSpPr>
          <p:nvPr/>
        </p:nvCxnSpPr>
        <p:spPr>
          <a:xfrm>
            <a:off x="4249358" y="1931137"/>
            <a:ext cx="774439" cy="442865"/>
          </a:xfrm>
          <a:prstGeom prst="straightConnector1">
            <a:avLst/>
          </a:prstGeom>
          <a:ln w="25400">
            <a:solidFill>
              <a:schemeClr val="tx1"/>
            </a:solidFill>
            <a:prstDash val="sysDot"/>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43" name="テキスト ボックス 142">
            <a:extLst>
              <a:ext uri="{FF2B5EF4-FFF2-40B4-BE49-F238E27FC236}">
                <a16:creationId xmlns:a16="http://schemas.microsoft.com/office/drawing/2014/main" id="{63867A90-47FF-064A-A2B2-6A7506339711}"/>
              </a:ext>
            </a:extLst>
          </p:cNvPr>
          <p:cNvSpPr txBox="1"/>
          <p:nvPr/>
        </p:nvSpPr>
        <p:spPr>
          <a:xfrm>
            <a:off x="5352560" y="2653175"/>
            <a:ext cx="3517310" cy="369332"/>
          </a:xfrm>
          <a:prstGeom prst="rect">
            <a:avLst/>
          </a:prstGeom>
          <a:noFill/>
        </p:spPr>
        <p:txBody>
          <a:bodyPr wrap="none" rtlCol="0">
            <a:spAutoFit/>
          </a:bodyPr>
          <a:lstStyle/>
          <a:p>
            <a:r>
              <a:rPr kumimoji="1" lang="ja-JP" altLang="en-US"/>
              <a:t>最も困難である、腕のロックを担当</a:t>
            </a:r>
          </a:p>
        </p:txBody>
      </p:sp>
    </p:spTree>
    <p:extLst>
      <p:ext uri="{BB962C8B-B14F-4D97-AF65-F5344CB8AC3E}">
        <p14:creationId xmlns:p14="http://schemas.microsoft.com/office/powerpoint/2010/main" val="242421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ALS</a:t>
            </a:r>
            <a:r>
              <a:rPr kumimoji="1" lang="ja-JP" altLang="en-US"/>
              <a:t>を用いたロック</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20</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pic>
        <p:nvPicPr>
          <p:cNvPr id="6" name="図 5">
            <a:extLst>
              <a:ext uri="{FF2B5EF4-FFF2-40B4-BE49-F238E27FC236}">
                <a16:creationId xmlns:a16="http://schemas.microsoft.com/office/drawing/2014/main" id="{812462D9-9AFB-AB48-80A8-69691F7CDD50}"/>
              </a:ext>
            </a:extLst>
          </p:cNvPr>
          <p:cNvPicPr>
            <a:picLocks noChangeAspect="1"/>
          </p:cNvPicPr>
          <p:nvPr/>
        </p:nvPicPr>
        <p:blipFill>
          <a:blip r:embed="rId3"/>
          <a:stretch>
            <a:fillRect/>
          </a:stretch>
        </p:blipFill>
        <p:spPr>
          <a:xfrm rot="5400000">
            <a:off x="594629" y="1048093"/>
            <a:ext cx="1889125" cy="2670175"/>
          </a:xfrm>
          <a:prstGeom prst="rect">
            <a:avLst/>
          </a:prstGeom>
        </p:spPr>
      </p:pic>
      <p:pic>
        <p:nvPicPr>
          <p:cNvPr id="8" name="図 7">
            <a:extLst>
              <a:ext uri="{FF2B5EF4-FFF2-40B4-BE49-F238E27FC236}">
                <a16:creationId xmlns:a16="http://schemas.microsoft.com/office/drawing/2014/main" id="{9BDAFC3F-0B5B-F246-A8B4-E17EDB0A494F}"/>
              </a:ext>
            </a:extLst>
          </p:cNvPr>
          <p:cNvPicPr>
            <a:picLocks noChangeAspect="1"/>
          </p:cNvPicPr>
          <p:nvPr/>
        </p:nvPicPr>
        <p:blipFill>
          <a:blip r:embed="rId4"/>
          <a:stretch>
            <a:fillRect/>
          </a:stretch>
        </p:blipFill>
        <p:spPr>
          <a:xfrm rot="5400000">
            <a:off x="3637439" y="1030322"/>
            <a:ext cx="1889125" cy="2670175"/>
          </a:xfrm>
          <a:prstGeom prst="rect">
            <a:avLst/>
          </a:prstGeom>
        </p:spPr>
      </p:pic>
      <p:pic>
        <p:nvPicPr>
          <p:cNvPr id="10" name="図 9">
            <a:extLst>
              <a:ext uri="{FF2B5EF4-FFF2-40B4-BE49-F238E27FC236}">
                <a16:creationId xmlns:a16="http://schemas.microsoft.com/office/drawing/2014/main" id="{AB4E8E1F-3EA5-9B4D-9E52-B58A6FDE5ECC}"/>
              </a:ext>
            </a:extLst>
          </p:cNvPr>
          <p:cNvPicPr>
            <a:picLocks noChangeAspect="1"/>
          </p:cNvPicPr>
          <p:nvPr/>
        </p:nvPicPr>
        <p:blipFill>
          <a:blip r:embed="rId5"/>
          <a:stretch>
            <a:fillRect/>
          </a:stretch>
        </p:blipFill>
        <p:spPr>
          <a:xfrm rot="5400000">
            <a:off x="6532733" y="1030321"/>
            <a:ext cx="1889125" cy="2670175"/>
          </a:xfrm>
          <a:prstGeom prst="rect">
            <a:avLst/>
          </a:prstGeom>
        </p:spPr>
      </p:pic>
      <p:sp>
        <p:nvSpPr>
          <p:cNvPr id="11" name="テキスト ボックス 10">
            <a:extLst>
              <a:ext uri="{FF2B5EF4-FFF2-40B4-BE49-F238E27FC236}">
                <a16:creationId xmlns:a16="http://schemas.microsoft.com/office/drawing/2014/main" id="{2E7D4491-594E-E240-BCE1-032B89687553}"/>
              </a:ext>
            </a:extLst>
          </p:cNvPr>
          <p:cNvSpPr txBox="1"/>
          <p:nvPr/>
        </p:nvSpPr>
        <p:spPr>
          <a:xfrm>
            <a:off x="324353" y="3213844"/>
            <a:ext cx="2169184" cy="954107"/>
          </a:xfrm>
          <a:prstGeom prst="rect">
            <a:avLst/>
          </a:prstGeom>
          <a:noFill/>
        </p:spPr>
        <p:txBody>
          <a:bodyPr wrap="none" rtlCol="0">
            <a:spAutoFit/>
          </a:bodyPr>
          <a:lstStyle/>
          <a:p>
            <a:r>
              <a:rPr kumimoji="1" lang="en-US" altLang="ja-JP" sz="1400" dirty="0"/>
              <a:t>* </a:t>
            </a:r>
            <a:r>
              <a:rPr kumimoji="1" lang="en-US" altLang="ja-JP" sz="1400" b="1" dirty="0"/>
              <a:t>ALS</a:t>
            </a:r>
            <a:r>
              <a:rPr kumimoji="1" lang="ja-JP" altLang="en-US" sz="1400" b="1"/>
              <a:t>による腕の制御</a:t>
            </a:r>
            <a:r>
              <a:rPr kumimoji="1" lang="en-US" altLang="ja-JP" sz="1400" dirty="0"/>
              <a:t>:</a:t>
            </a:r>
            <a:br>
              <a:rPr kumimoji="1" lang="en-US" altLang="ja-JP" sz="1400" dirty="0"/>
            </a:br>
            <a:r>
              <a:rPr kumimoji="1" lang="ja-JP" altLang="en-US" sz="1400">
                <a:solidFill>
                  <a:srgbClr val="FF0000"/>
                </a:solidFill>
              </a:rPr>
              <a:t>メインレーザー</a:t>
            </a:r>
            <a:r>
              <a:rPr kumimoji="1" lang="ja-JP" altLang="en-US" sz="1400"/>
              <a:t>の倍波の</a:t>
            </a:r>
            <a:br>
              <a:rPr kumimoji="1" lang="en-US" altLang="ja-JP" sz="1400" dirty="0"/>
            </a:br>
            <a:r>
              <a:rPr kumimoji="1" lang="ja-JP" altLang="en-US" sz="1400">
                <a:solidFill>
                  <a:srgbClr val="00B050"/>
                </a:solidFill>
              </a:rPr>
              <a:t>グリーンレーザー</a:t>
            </a:r>
            <a:r>
              <a:rPr kumimoji="1" lang="ja-JP" altLang="en-US" sz="1400"/>
              <a:t>で両腕を</a:t>
            </a:r>
            <a:br>
              <a:rPr kumimoji="1" lang="en-US" altLang="ja-JP" sz="1400" dirty="0"/>
            </a:br>
            <a:r>
              <a:rPr kumimoji="1" lang="ja-JP" altLang="en-US" sz="1400"/>
              <a:t>それぞれ制御</a:t>
            </a:r>
          </a:p>
        </p:txBody>
      </p:sp>
      <p:sp>
        <p:nvSpPr>
          <p:cNvPr id="21" name="右矢印 20">
            <a:extLst>
              <a:ext uri="{FF2B5EF4-FFF2-40B4-BE49-F238E27FC236}">
                <a16:creationId xmlns:a16="http://schemas.microsoft.com/office/drawing/2014/main" id="{7F5F5951-7DE5-B146-8F66-2E6D7743E0B4}"/>
              </a:ext>
            </a:extLst>
          </p:cNvPr>
          <p:cNvSpPr/>
          <p:nvPr/>
        </p:nvSpPr>
        <p:spPr>
          <a:xfrm>
            <a:off x="2862087" y="2102527"/>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右矢印 21">
            <a:extLst>
              <a:ext uri="{FF2B5EF4-FFF2-40B4-BE49-F238E27FC236}">
                <a16:creationId xmlns:a16="http://schemas.microsoft.com/office/drawing/2014/main" id="{88BD00F5-4B0D-4D4C-AE5C-4E855D271FCC}"/>
              </a:ext>
            </a:extLst>
          </p:cNvPr>
          <p:cNvSpPr/>
          <p:nvPr/>
        </p:nvSpPr>
        <p:spPr>
          <a:xfrm>
            <a:off x="5797784" y="2102527"/>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89A89BD-DFC2-E74A-9CED-0934F96A2BD8}"/>
              </a:ext>
            </a:extLst>
          </p:cNvPr>
          <p:cNvSpPr txBox="1"/>
          <p:nvPr/>
        </p:nvSpPr>
        <p:spPr>
          <a:xfrm>
            <a:off x="3166269" y="3217996"/>
            <a:ext cx="2802370" cy="738664"/>
          </a:xfrm>
          <a:prstGeom prst="rect">
            <a:avLst/>
          </a:prstGeom>
          <a:noFill/>
        </p:spPr>
        <p:txBody>
          <a:bodyPr wrap="none" rtlCol="0">
            <a:spAutoFit/>
          </a:bodyPr>
          <a:lstStyle/>
          <a:p>
            <a:r>
              <a:rPr kumimoji="1" lang="en-US" altLang="ja-JP" sz="1400" dirty="0"/>
              <a:t>*</a:t>
            </a:r>
            <a:r>
              <a:rPr kumimoji="1" lang="ja-JP" altLang="en-US" sz="1400" b="1"/>
              <a:t>中央部分のロック</a:t>
            </a:r>
            <a:r>
              <a:rPr kumimoji="1" lang="en-US" altLang="ja-JP" sz="1400" dirty="0"/>
              <a:t>: </a:t>
            </a:r>
            <a:r>
              <a:rPr kumimoji="1" lang="ja-JP" altLang="en-US" sz="1400">
                <a:solidFill>
                  <a:srgbClr val="FF0000"/>
                </a:solidFill>
              </a:rPr>
              <a:t>メインレーザー</a:t>
            </a:r>
            <a:br>
              <a:rPr kumimoji="1" lang="en-US" altLang="ja-JP" sz="1400" dirty="0">
                <a:solidFill>
                  <a:srgbClr val="FF0000"/>
                </a:solidFill>
              </a:rPr>
            </a:br>
            <a:r>
              <a:rPr kumimoji="1" lang="ja-JP" altLang="en-US" sz="1400"/>
              <a:t>の</a:t>
            </a:r>
            <a:r>
              <a:rPr kumimoji="1" lang="ja-JP" altLang="en-US" sz="1400">
                <a:solidFill>
                  <a:srgbClr val="0432FF"/>
                </a:solidFill>
              </a:rPr>
              <a:t>変調</a:t>
            </a:r>
            <a:r>
              <a:rPr kumimoji="1" lang="ja-JP" altLang="en-US" sz="1400"/>
              <a:t>を活用して中央部分</a:t>
            </a:r>
            <a:r>
              <a:rPr kumimoji="1" lang="en-US" altLang="ja-JP" sz="1400" dirty="0"/>
              <a:t> </a:t>
            </a:r>
            <a:br>
              <a:rPr kumimoji="1" lang="en-US" altLang="ja-JP" sz="1400" dirty="0"/>
            </a:br>
            <a:r>
              <a:rPr kumimoji="1" lang="en-US" altLang="ja-JP" sz="1400" dirty="0"/>
              <a:t>(MICH, PRCL, SRCL)</a:t>
            </a:r>
            <a:r>
              <a:rPr kumimoji="1" lang="ja-JP" altLang="en-US" sz="1400"/>
              <a:t>をロック</a:t>
            </a:r>
          </a:p>
        </p:txBody>
      </p:sp>
      <p:sp>
        <p:nvSpPr>
          <p:cNvPr id="24" name="テキスト ボックス 23">
            <a:extLst>
              <a:ext uri="{FF2B5EF4-FFF2-40B4-BE49-F238E27FC236}">
                <a16:creationId xmlns:a16="http://schemas.microsoft.com/office/drawing/2014/main" id="{03E6B943-6587-8547-88B2-F5DD9A446F67}"/>
              </a:ext>
            </a:extLst>
          </p:cNvPr>
          <p:cNvSpPr txBox="1"/>
          <p:nvPr/>
        </p:nvSpPr>
        <p:spPr>
          <a:xfrm>
            <a:off x="6140132" y="3235238"/>
            <a:ext cx="3055645" cy="738664"/>
          </a:xfrm>
          <a:prstGeom prst="rect">
            <a:avLst/>
          </a:prstGeom>
          <a:noFill/>
        </p:spPr>
        <p:txBody>
          <a:bodyPr wrap="none" rtlCol="0">
            <a:spAutoFit/>
          </a:bodyPr>
          <a:lstStyle/>
          <a:p>
            <a:r>
              <a:rPr kumimoji="1" lang="en-US" altLang="ja-JP" sz="1400" dirty="0"/>
              <a:t>* </a:t>
            </a:r>
            <a:r>
              <a:rPr kumimoji="1" lang="ja-JP" altLang="en-US" sz="1400" b="1"/>
              <a:t>腕の制御の受け渡し</a:t>
            </a:r>
            <a:r>
              <a:rPr kumimoji="1" lang="en-US" altLang="ja-JP" sz="1400" dirty="0"/>
              <a:t>:</a:t>
            </a:r>
            <a:br>
              <a:rPr kumimoji="1" lang="en-US" altLang="ja-JP" sz="1400" dirty="0"/>
            </a:br>
            <a:r>
              <a:rPr kumimoji="1" lang="ja-JP" altLang="en-US" sz="1400"/>
              <a:t>腕共振器も</a:t>
            </a:r>
            <a:r>
              <a:rPr kumimoji="1" lang="ja-JP" altLang="en-US" sz="1400">
                <a:solidFill>
                  <a:srgbClr val="FF0000"/>
                </a:solidFill>
              </a:rPr>
              <a:t>メインレーザー</a:t>
            </a:r>
            <a:r>
              <a:rPr kumimoji="1" lang="ja-JP" altLang="en-US" sz="1400"/>
              <a:t>の共振点へ</a:t>
            </a:r>
            <a:br>
              <a:rPr kumimoji="1" lang="en-US" altLang="ja-JP" sz="1400" dirty="0"/>
            </a:br>
            <a:r>
              <a:rPr kumimoji="1" lang="ja-JP" altLang="en-US" sz="1400"/>
              <a:t>持って行き、</a:t>
            </a:r>
            <a:r>
              <a:rPr lang="ja-JP" altLang="en-US" sz="1400"/>
              <a:t>信号の受け渡し</a:t>
            </a:r>
            <a:endParaRPr kumimoji="1" lang="ja-JP" altLang="en-US" sz="1400"/>
          </a:p>
        </p:txBody>
      </p:sp>
      <p:pic>
        <p:nvPicPr>
          <p:cNvPr id="42" name="図 41">
            <a:extLst>
              <a:ext uri="{FF2B5EF4-FFF2-40B4-BE49-F238E27FC236}">
                <a16:creationId xmlns:a16="http://schemas.microsoft.com/office/drawing/2014/main" id="{429D5318-7454-8B4B-8DEB-978C2A2FE001}"/>
              </a:ext>
            </a:extLst>
          </p:cNvPr>
          <p:cNvPicPr>
            <a:picLocks noChangeAspect="1"/>
          </p:cNvPicPr>
          <p:nvPr/>
        </p:nvPicPr>
        <p:blipFill>
          <a:blip r:embed="rId6"/>
          <a:stretch>
            <a:fillRect/>
          </a:stretch>
        </p:blipFill>
        <p:spPr>
          <a:xfrm>
            <a:off x="6144641" y="4493644"/>
            <a:ext cx="2962656" cy="1975104"/>
          </a:xfrm>
          <a:prstGeom prst="rect">
            <a:avLst/>
          </a:prstGeom>
        </p:spPr>
      </p:pic>
      <p:sp>
        <p:nvSpPr>
          <p:cNvPr id="43" name="テキスト ボックス 42">
            <a:extLst>
              <a:ext uri="{FF2B5EF4-FFF2-40B4-BE49-F238E27FC236}">
                <a16:creationId xmlns:a16="http://schemas.microsoft.com/office/drawing/2014/main" id="{6FFBF507-D90B-964E-9FDB-9E951738766A}"/>
              </a:ext>
            </a:extLst>
          </p:cNvPr>
          <p:cNvSpPr txBox="1"/>
          <p:nvPr/>
        </p:nvSpPr>
        <p:spPr>
          <a:xfrm>
            <a:off x="6145743" y="5360451"/>
            <a:ext cx="1064715" cy="307777"/>
          </a:xfrm>
          <a:prstGeom prst="rect">
            <a:avLst/>
          </a:prstGeom>
          <a:noFill/>
        </p:spPr>
        <p:txBody>
          <a:bodyPr wrap="none" rtlCol="0">
            <a:spAutoFit/>
          </a:bodyPr>
          <a:lstStyle/>
          <a:p>
            <a:r>
              <a:rPr kumimoji="1" lang="ja-JP" altLang="en-US" sz="1400">
                <a:solidFill>
                  <a:srgbClr val="FF0000"/>
                </a:solidFill>
              </a:rPr>
              <a:t>腕内パワー</a:t>
            </a:r>
          </a:p>
        </p:txBody>
      </p:sp>
      <p:sp>
        <p:nvSpPr>
          <p:cNvPr id="44" name="テキスト ボックス 43">
            <a:extLst>
              <a:ext uri="{FF2B5EF4-FFF2-40B4-BE49-F238E27FC236}">
                <a16:creationId xmlns:a16="http://schemas.microsoft.com/office/drawing/2014/main" id="{4C95FB69-97FA-F949-B82B-46C85654D720}"/>
              </a:ext>
            </a:extLst>
          </p:cNvPr>
          <p:cNvSpPr txBox="1"/>
          <p:nvPr/>
        </p:nvSpPr>
        <p:spPr>
          <a:xfrm>
            <a:off x="6126670" y="6005493"/>
            <a:ext cx="1082348" cy="523220"/>
          </a:xfrm>
          <a:prstGeom prst="rect">
            <a:avLst/>
          </a:prstGeom>
          <a:noFill/>
        </p:spPr>
        <p:txBody>
          <a:bodyPr wrap="none" rtlCol="0">
            <a:spAutoFit/>
          </a:bodyPr>
          <a:lstStyle/>
          <a:p>
            <a:r>
              <a:rPr kumimoji="1" lang="ja-JP" altLang="en-US" sz="1400"/>
              <a:t>腕自由度の</a:t>
            </a:r>
            <a:br>
              <a:rPr kumimoji="1" lang="en-US" altLang="ja-JP" sz="1400" dirty="0"/>
            </a:br>
            <a:r>
              <a:rPr kumimoji="1" lang="ja-JP" altLang="en-US" sz="1400"/>
              <a:t>誤差信号</a:t>
            </a:r>
          </a:p>
        </p:txBody>
      </p:sp>
      <p:cxnSp>
        <p:nvCxnSpPr>
          <p:cNvPr id="45" name="直線コネクタ 44">
            <a:extLst>
              <a:ext uri="{FF2B5EF4-FFF2-40B4-BE49-F238E27FC236}">
                <a16:creationId xmlns:a16="http://schemas.microsoft.com/office/drawing/2014/main" id="{FB502787-35E1-164E-9FA2-EAFC88426BDD}"/>
              </a:ext>
            </a:extLst>
          </p:cNvPr>
          <p:cNvCxnSpPr>
            <a:cxnSpLocks noChangeAspect="1"/>
          </p:cNvCxnSpPr>
          <p:nvPr/>
        </p:nvCxnSpPr>
        <p:spPr>
          <a:xfrm flipH="1" flipV="1">
            <a:off x="7625969" y="4580797"/>
            <a:ext cx="229348" cy="556658"/>
          </a:xfrm>
          <a:prstGeom prst="line">
            <a:avLst/>
          </a:prstGeom>
          <a:ln w="38100">
            <a:solidFill>
              <a:srgbClr val="92D050"/>
            </a:solidFill>
            <a:prstDash val="dashDot"/>
            <a:tailEnd type="arrow"/>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2605B50E-AC64-8E45-8D71-672B4A60C549}"/>
              </a:ext>
            </a:extLst>
          </p:cNvPr>
          <p:cNvCxnSpPr>
            <a:cxnSpLocks noChangeAspect="1"/>
          </p:cNvCxnSpPr>
          <p:nvPr/>
        </p:nvCxnSpPr>
        <p:spPr>
          <a:xfrm flipH="1" flipV="1">
            <a:off x="8260702" y="5597970"/>
            <a:ext cx="791899" cy="18173"/>
          </a:xfrm>
          <a:prstGeom prst="line">
            <a:avLst/>
          </a:prstGeom>
          <a:ln w="38100">
            <a:solidFill>
              <a:srgbClr val="92D050"/>
            </a:solidFill>
            <a:prstDash val="dashDot"/>
            <a:tailEnd type="arrow"/>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2517A56E-BB32-AB44-B4C3-5C69C0D0BFCE}"/>
              </a:ext>
            </a:extLst>
          </p:cNvPr>
          <p:cNvCxnSpPr>
            <a:cxnSpLocks noChangeAspect="1"/>
          </p:cNvCxnSpPr>
          <p:nvPr/>
        </p:nvCxnSpPr>
        <p:spPr>
          <a:xfrm flipH="1" flipV="1">
            <a:off x="7855317" y="5122932"/>
            <a:ext cx="402787" cy="475038"/>
          </a:xfrm>
          <a:prstGeom prst="line">
            <a:avLst/>
          </a:prstGeom>
          <a:ln w="38100">
            <a:solidFill>
              <a:srgbClr val="92D050"/>
            </a:solidFill>
            <a:prstDash val="dashDot"/>
            <a:tailEnd type="arrow"/>
          </a:ln>
          <a:effectLst/>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4ADB073B-A27F-514C-818E-C68714B3092F}"/>
              </a:ext>
            </a:extLst>
          </p:cNvPr>
          <p:cNvSpPr txBox="1"/>
          <p:nvPr/>
        </p:nvSpPr>
        <p:spPr>
          <a:xfrm>
            <a:off x="7949203" y="4931980"/>
            <a:ext cx="1284326" cy="307777"/>
          </a:xfrm>
          <a:prstGeom prst="rect">
            <a:avLst/>
          </a:prstGeom>
          <a:noFill/>
        </p:spPr>
        <p:txBody>
          <a:bodyPr wrap="none" rtlCol="0">
            <a:spAutoFit/>
          </a:bodyPr>
          <a:lstStyle/>
          <a:p>
            <a:r>
              <a:rPr kumimoji="1" lang="en-US" altLang="ja-JP" sz="1400" dirty="0">
                <a:solidFill>
                  <a:srgbClr val="92D050"/>
                </a:solidFill>
              </a:rPr>
              <a:t>ALS</a:t>
            </a:r>
            <a:r>
              <a:rPr kumimoji="1" lang="ja-JP" altLang="en-US" sz="1400">
                <a:solidFill>
                  <a:srgbClr val="92D050"/>
                </a:solidFill>
              </a:rPr>
              <a:t>による制御</a:t>
            </a:r>
          </a:p>
        </p:txBody>
      </p:sp>
      <p:cxnSp>
        <p:nvCxnSpPr>
          <p:cNvPr id="49" name="直線コネクタ 48">
            <a:extLst>
              <a:ext uri="{FF2B5EF4-FFF2-40B4-BE49-F238E27FC236}">
                <a16:creationId xmlns:a16="http://schemas.microsoft.com/office/drawing/2014/main" id="{953D5892-BE92-2143-8771-8967DF51076D}"/>
              </a:ext>
            </a:extLst>
          </p:cNvPr>
          <p:cNvCxnSpPr>
            <a:cxnSpLocks/>
          </p:cNvCxnSpPr>
          <p:nvPr/>
        </p:nvCxnSpPr>
        <p:spPr>
          <a:xfrm>
            <a:off x="7447407" y="6400157"/>
            <a:ext cx="360000" cy="0"/>
          </a:xfrm>
          <a:prstGeom prst="line">
            <a:avLst/>
          </a:prstGeom>
          <a:ln w="44450">
            <a:solidFill>
              <a:schemeClr val="tx1"/>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1FE9068F-D759-F347-B9DA-DA442019D3BF}"/>
              </a:ext>
            </a:extLst>
          </p:cNvPr>
          <p:cNvCxnSpPr>
            <a:cxnSpLocks/>
          </p:cNvCxnSpPr>
          <p:nvPr/>
        </p:nvCxnSpPr>
        <p:spPr>
          <a:xfrm flipV="1">
            <a:off x="7757781" y="4832090"/>
            <a:ext cx="0" cy="1568106"/>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5F0CA36C-3EF9-DB4C-AA6B-4A7C62984DD2}"/>
              </a:ext>
            </a:extLst>
          </p:cNvPr>
          <p:cNvCxnSpPr>
            <a:cxnSpLocks/>
          </p:cNvCxnSpPr>
          <p:nvPr/>
        </p:nvCxnSpPr>
        <p:spPr>
          <a:xfrm flipV="1">
            <a:off x="7461539" y="4834159"/>
            <a:ext cx="0" cy="1568106"/>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68D0A65D-D17C-E24D-9749-EB8927DDD264}"/>
              </a:ext>
            </a:extLst>
          </p:cNvPr>
          <p:cNvSpPr txBox="1"/>
          <p:nvPr/>
        </p:nvSpPr>
        <p:spPr>
          <a:xfrm>
            <a:off x="7292268" y="6396964"/>
            <a:ext cx="723275" cy="307777"/>
          </a:xfrm>
          <a:prstGeom prst="rect">
            <a:avLst/>
          </a:prstGeom>
          <a:noFill/>
        </p:spPr>
        <p:txBody>
          <a:bodyPr wrap="none" rtlCol="0">
            <a:spAutoFit/>
          </a:bodyPr>
          <a:lstStyle/>
          <a:p>
            <a:r>
              <a:rPr kumimoji="1" lang="ja-JP" altLang="en-US" sz="1400"/>
              <a:t>線形域</a:t>
            </a:r>
          </a:p>
        </p:txBody>
      </p:sp>
      <p:cxnSp>
        <p:nvCxnSpPr>
          <p:cNvPr id="53" name="直線コネクタ 52">
            <a:extLst>
              <a:ext uri="{FF2B5EF4-FFF2-40B4-BE49-F238E27FC236}">
                <a16:creationId xmlns:a16="http://schemas.microsoft.com/office/drawing/2014/main" id="{940A461B-2EA9-434A-8930-ABAF2BE26ABB}"/>
              </a:ext>
            </a:extLst>
          </p:cNvPr>
          <p:cNvCxnSpPr>
            <a:cxnSpLocks/>
          </p:cNvCxnSpPr>
          <p:nvPr/>
        </p:nvCxnSpPr>
        <p:spPr>
          <a:xfrm>
            <a:off x="7628823" y="3973054"/>
            <a:ext cx="1" cy="503999"/>
          </a:xfrm>
          <a:prstGeom prst="line">
            <a:avLst/>
          </a:prstGeom>
          <a:ln w="3810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sp>
        <p:nvSpPr>
          <p:cNvPr id="54" name="テキスト ボックス 53">
            <a:extLst>
              <a:ext uri="{FF2B5EF4-FFF2-40B4-BE49-F238E27FC236}">
                <a16:creationId xmlns:a16="http://schemas.microsoft.com/office/drawing/2014/main" id="{385D25D6-37B9-9040-A9E7-99B65E72B11C}"/>
              </a:ext>
            </a:extLst>
          </p:cNvPr>
          <p:cNvSpPr txBox="1"/>
          <p:nvPr/>
        </p:nvSpPr>
        <p:spPr>
          <a:xfrm>
            <a:off x="7753840" y="4094974"/>
            <a:ext cx="902811" cy="307777"/>
          </a:xfrm>
          <a:prstGeom prst="rect">
            <a:avLst/>
          </a:prstGeom>
          <a:noFill/>
        </p:spPr>
        <p:txBody>
          <a:bodyPr wrap="none" rtlCol="0">
            <a:spAutoFit/>
          </a:bodyPr>
          <a:lstStyle/>
          <a:p>
            <a:r>
              <a:rPr kumimoji="1" lang="ja-JP" altLang="en-US" sz="1400" i="1"/>
              <a:t>共振点へ</a:t>
            </a:r>
          </a:p>
        </p:txBody>
      </p:sp>
      <p:sp>
        <p:nvSpPr>
          <p:cNvPr id="58" name="テキスト ボックス 57">
            <a:extLst>
              <a:ext uri="{FF2B5EF4-FFF2-40B4-BE49-F238E27FC236}">
                <a16:creationId xmlns:a16="http://schemas.microsoft.com/office/drawing/2014/main" id="{B1D94414-14A4-E347-8075-ADA5ED62CB64}"/>
              </a:ext>
            </a:extLst>
          </p:cNvPr>
          <p:cNvSpPr txBox="1"/>
          <p:nvPr/>
        </p:nvSpPr>
        <p:spPr>
          <a:xfrm>
            <a:off x="596788" y="2014759"/>
            <a:ext cx="474810" cy="553998"/>
          </a:xfrm>
          <a:prstGeom prst="rect">
            <a:avLst/>
          </a:prstGeom>
          <a:noFill/>
        </p:spPr>
        <p:txBody>
          <a:bodyPr wrap="none" rtlCol="0">
            <a:spAutoFit/>
          </a:bodyPr>
          <a:lstStyle/>
          <a:p>
            <a:r>
              <a:rPr kumimoji="1" lang="en-US" altLang="ja-JP" sz="1000" dirty="0">
                <a:solidFill>
                  <a:schemeClr val="bg1">
                    <a:lumMod val="50000"/>
                  </a:schemeClr>
                </a:solidFill>
              </a:rPr>
              <a:t>PRCL</a:t>
            </a:r>
            <a:br>
              <a:rPr kumimoji="1" lang="en-US" altLang="ja-JP" sz="1000" dirty="0">
                <a:solidFill>
                  <a:schemeClr val="bg1">
                    <a:lumMod val="50000"/>
                  </a:schemeClr>
                </a:solidFill>
              </a:rPr>
            </a:br>
            <a:r>
              <a:rPr kumimoji="1" lang="en-US" altLang="ja-JP" sz="1000" dirty="0">
                <a:solidFill>
                  <a:schemeClr val="bg1">
                    <a:lumMod val="50000"/>
                  </a:schemeClr>
                </a:solidFill>
              </a:rPr>
              <a:t>SRCL</a:t>
            </a:r>
            <a:br>
              <a:rPr kumimoji="1" lang="en-US" altLang="ja-JP" sz="1000" dirty="0">
                <a:solidFill>
                  <a:schemeClr val="bg1">
                    <a:lumMod val="50000"/>
                  </a:schemeClr>
                </a:solidFill>
              </a:rPr>
            </a:br>
            <a:r>
              <a:rPr kumimoji="1" lang="en-US" altLang="ja-JP" sz="1000" dirty="0">
                <a:solidFill>
                  <a:schemeClr val="bg1">
                    <a:lumMod val="50000"/>
                  </a:schemeClr>
                </a:solidFill>
              </a:rPr>
              <a:t>MICH</a:t>
            </a:r>
            <a:endParaRPr kumimoji="1" lang="ja-JP" altLang="en-US" sz="1000">
              <a:solidFill>
                <a:schemeClr val="bg1">
                  <a:lumMod val="50000"/>
                </a:schemeClr>
              </a:solidFill>
            </a:endParaRPr>
          </a:p>
        </p:txBody>
      </p:sp>
      <p:sp>
        <p:nvSpPr>
          <p:cNvPr id="59" name="テキスト ボックス 58">
            <a:extLst>
              <a:ext uri="{FF2B5EF4-FFF2-40B4-BE49-F238E27FC236}">
                <a16:creationId xmlns:a16="http://schemas.microsoft.com/office/drawing/2014/main" id="{6FC3B1EC-9416-7D48-85FA-F5940044DF8E}"/>
              </a:ext>
            </a:extLst>
          </p:cNvPr>
          <p:cNvSpPr txBox="1"/>
          <p:nvPr/>
        </p:nvSpPr>
        <p:spPr>
          <a:xfrm>
            <a:off x="1939852" y="1984712"/>
            <a:ext cx="514885" cy="400110"/>
          </a:xfrm>
          <a:prstGeom prst="rect">
            <a:avLst/>
          </a:prstGeom>
          <a:noFill/>
        </p:spPr>
        <p:txBody>
          <a:bodyPr wrap="none" rtlCol="0">
            <a:spAutoFit/>
          </a:bodyPr>
          <a:lstStyle/>
          <a:p>
            <a:r>
              <a:rPr lang="en-US" altLang="ja-JP" sz="1000" dirty="0">
                <a:solidFill>
                  <a:srgbClr val="92D050"/>
                </a:solidFill>
              </a:rPr>
              <a:t>DARM</a:t>
            </a:r>
            <a:br>
              <a:rPr lang="en-US" altLang="ja-JP" sz="1000" dirty="0">
                <a:solidFill>
                  <a:srgbClr val="92D050"/>
                </a:solidFill>
              </a:rPr>
            </a:br>
            <a:r>
              <a:rPr lang="en-US" altLang="ja-JP" sz="1000" dirty="0">
                <a:solidFill>
                  <a:srgbClr val="92D050"/>
                </a:solidFill>
              </a:rPr>
              <a:t>CARM</a:t>
            </a:r>
            <a:endParaRPr kumimoji="1" lang="ja-JP" altLang="en-US" sz="1000">
              <a:solidFill>
                <a:srgbClr val="92D050"/>
              </a:solidFill>
            </a:endParaRPr>
          </a:p>
        </p:txBody>
      </p:sp>
      <p:sp>
        <p:nvSpPr>
          <p:cNvPr id="60" name="テキスト ボックス 59">
            <a:extLst>
              <a:ext uri="{FF2B5EF4-FFF2-40B4-BE49-F238E27FC236}">
                <a16:creationId xmlns:a16="http://schemas.microsoft.com/office/drawing/2014/main" id="{D4BBD0BC-7A5B-0D45-A9B4-86599D001E71}"/>
              </a:ext>
            </a:extLst>
          </p:cNvPr>
          <p:cNvSpPr txBox="1"/>
          <p:nvPr/>
        </p:nvSpPr>
        <p:spPr>
          <a:xfrm>
            <a:off x="3635496" y="1984044"/>
            <a:ext cx="474810" cy="553998"/>
          </a:xfrm>
          <a:prstGeom prst="rect">
            <a:avLst/>
          </a:prstGeom>
          <a:noFill/>
        </p:spPr>
        <p:txBody>
          <a:bodyPr wrap="none" rtlCol="0">
            <a:spAutoFit/>
          </a:bodyPr>
          <a:lstStyle/>
          <a:p>
            <a:r>
              <a:rPr kumimoji="1" lang="en-US" altLang="ja-JP" sz="1000" dirty="0">
                <a:solidFill>
                  <a:srgbClr val="FF0000"/>
                </a:solidFill>
              </a:rPr>
              <a:t>PRCL</a:t>
            </a:r>
            <a:br>
              <a:rPr kumimoji="1" lang="en-US" altLang="ja-JP" sz="1000" dirty="0">
                <a:solidFill>
                  <a:srgbClr val="FF0000"/>
                </a:solidFill>
              </a:rPr>
            </a:br>
            <a:r>
              <a:rPr kumimoji="1" lang="en-US" altLang="ja-JP" sz="1000" dirty="0">
                <a:solidFill>
                  <a:srgbClr val="FF0000"/>
                </a:solidFill>
              </a:rPr>
              <a:t>SRCL</a:t>
            </a:r>
            <a:br>
              <a:rPr kumimoji="1" lang="en-US" altLang="ja-JP" sz="1000" dirty="0">
                <a:solidFill>
                  <a:srgbClr val="FF0000"/>
                </a:solidFill>
              </a:rPr>
            </a:br>
            <a:r>
              <a:rPr kumimoji="1" lang="en-US" altLang="ja-JP" sz="1000" dirty="0">
                <a:solidFill>
                  <a:srgbClr val="FF0000"/>
                </a:solidFill>
              </a:rPr>
              <a:t>MICH</a:t>
            </a:r>
            <a:endParaRPr kumimoji="1" lang="ja-JP" altLang="en-US" sz="1000">
              <a:solidFill>
                <a:srgbClr val="FF0000"/>
              </a:solidFill>
            </a:endParaRPr>
          </a:p>
        </p:txBody>
      </p:sp>
      <p:sp>
        <p:nvSpPr>
          <p:cNvPr id="61" name="テキスト ボックス 60">
            <a:extLst>
              <a:ext uri="{FF2B5EF4-FFF2-40B4-BE49-F238E27FC236}">
                <a16:creationId xmlns:a16="http://schemas.microsoft.com/office/drawing/2014/main" id="{4F402A0F-F6BA-E143-902D-204667E6C8C6}"/>
              </a:ext>
            </a:extLst>
          </p:cNvPr>
          <p:cNvSpPr txBox="1"/>
          <p:nvPr/>
        </p:nvSpPr>
        <p:spPr>
          <a:xfrm>
            <a:off x="4909978" y="1984712"/>
            <a:ext cx="514885" cy="400110"/>
          </a:xfrm>
          <a:prstGeom prst="rect">
            <a:avLst/>
          </a:prstGeom>
          <a:noFill/>
        </p:spPr>
        <p:txBody>
          <a:bodyPr wrap="none" rtlCol="0">
            <a:spAutoFit/>
          </a:bodyPr>
          <a:lstStyle/>
          <a:p>
            <a:r>
              <a:rPr lang="en-US" altLang="ja-JP" sz="1000" dirty="0">
                <a:solidFill>
                  <a:srgbClr val="92D050"/>
                </a:solidFill>
              </a:rPr>
              <a:t>DARM</a:t>
            </a:r>
            <a:br>
              <a:rPr lang="en-US" altLang="ja-JP" sz="1000" dirty="0">
                <a:solidFill>
                  <a:srgbClr val="92D050"/>
                </a:solidFill>
              </a:rPr>
            </a:br>
            <a:r>
              <a:rPr lang="en-US" altLang="ja-JP" sz="1000" dirty="0">
                <a:solidFill>
                  <a:srgbClr val="92D050"/>
                </a:solidFill>
              </a:rPr>
              <a:t>CARM</a:t>
            </a:r>
            <a:endParaRPr kumimoji="1" lang="ja-JP" altLang="en-US" sz="1000">
              <a:solidFill>
                <a:srgbClr val="92D050"/>
              </a:solidFill>
            </a:endParaRPr>
          </a:p>
        </p:txBody>
      </p:sp>
      <p:sp>
        <p:nvSpPr>
          <p:cNvPr id="62" name="テキスト ボックス 61">
            <a:extLst>
              <a:ext uri="{FF2B5EF4-FFF2-40B4-BE49-F238E27FC236}">
                <a16:creationId xmlns:a16="http://schemas.microsoft.com/office/drawing/2014/main" id="{4C495738-EDB4-D646-BD74-CEF0380ADB91}"/>
              </a:ext>
            </a:extLst>
          </p:cNvPr>
          <p:cNvSpPr txBox="1"/>
          <p:nvPr/>
        </p:nvSpPr>
        <p:spPr>
          <a:xfrm>
            <a:off x="6530722" y="2018969"/>
            <a:ext cx="474810" cy="553998"/>
          </a:xfrm>
          <a:prstGeom prst="rect">
            <a:avLst/>
          </a:prstGeom>
          <a:noFill/>
        </p:spPr>
        <p:txBody>
          <a:bodyPr wrap="none" rtlCol="0">
            <a:spAutoFit/>
          </a:bodyPr>
          <a:lstStyle/>
          <a:p>
            <a:r>
              <a:rPr kumimoji="1" lang="en-US" altLang="ja-JP" sz="1000" dirty="0">
                <a:solidFill>
                  <a:srgbClr val="FF0000"/>
                </a:solidFill>
              </a:rPr>
              <a:t>PRCL</a:t>
            </a:r>
            <a:br>
              <a:rPr kumimoji="1" lang="en-US" altLang="ja-JP" sz="1000" dirty="0">
                <a:solidFill>
                  <a:srgbClr val="FF0000"/>
                </a:solidFill>
              </a:rPr>
            </a:br>
            <a:r>
              <a:rPr kumimoji="1" lang="en-US" altLang="ja-JP" sz="1000" dirty="0">
                <a:solidFill>
                  <a:srgbClr val="FF0000"/>
                </a:solidFill>
              </a:rPr>
              <a:t>SRCL</a:t>
            </a:r>
            <a:br>
              <a:rPr kumimoji="1" lang="en-US" altLang="ja-JP" sz="1000" dirty="0">
                <a:solidFill>
                  <a:srgbClr val="FF0000"/>
                </a:solidFill>
              </a:rPr>
            </a:br>
            <a:r>
              <a:rPr kumimoji="1" lang="en-US" altLang="ja-JP" sz="1000" dirty="0">
                <a:solidFill>
                  <a:srgbClr val="FF0000"/>
                </a:solidFill>
              </a:rPr>
              <a:t>MICH</a:t>
            </a:r>
            <a:endParaRPr kumimoji="1" lang="ja-JP" altLang="en-US" sz="1000">
              <a:solidFill>
                <a:srgbClr val="FF0000"/>
              </a:solidFill>
            </a:endParaRPr>
          </a:p>
        </p:txBody>
      </p:sp>
      <p:sp>
        <p:nvSpPr>
          <p:cNvPr id="63" name="テキスト ボックス 62">
            <a:extLst>
              <a:ext uri="{FF2B5EF4-FFF2-40B4-BE49-F238E27FC236}">
                <a16:creationId xmlns:a16="http://schemas.microsoft.com/office/drawing/2014/main" id="{C4507C40-5648-E743-B96A-8D4450E9F926}"/>
              </a:ext>
            </a:extLst>
          </p:cNvPr>
          <p:cNvSpPr txBox="1"/>
          <p:nvPr/>
        </p:nvSpPr>
        <p:spPr>
          <a:xfrm>
            <a:off x="7744154" y="1961331"/>
            <a:ext cx="514885" cy="400110"/>
          </a:xfrm>
          <a:prstGeom prst="rect">
            <a:avLst/>
          </a:prstGeom>
          <a:noFill/>
        </p:spPr>
        <p:txBody>
          <a:bodyPr wrap="none" rtlCol="0">
            <a:spAutoFit/>
          </a:bodyPr>
          <a:lstStyle/>
          <a:p>
            <a:r>
              <a:rPr lang="en-US" altLang="ja-JP" sz="1000" dirty="0">
                <a:solidFill>
                  <a:srgbClr val="FF0000"/>
                </a:solidFill>
              </a:rPr>
              <a:t>DARM</a:t>
            </a:r>
            <a:br>
              <a:rPr lang="en-US" altLang="ja-JP" sz="1000" dirty="0">
                <a:solidFill>
                  <a:srgbClr val="FF0000"/>
                </a:solidFill>
              </a:rPr>
            </a:br>
            <a:r>
              <a:rPr lang="en-US" altLang="ja-JP" sz="1000" dirty="0">
                <a:solidFill>
                  <a:srgbClr val="FF0000"/>
                </a:solidFill>
              </a:rPr>
              <a:t>CARM</a:t>
            </a:r>
            <a:endParaRPr kumimoji="1" lang="ja-JP" altLang="en-US" sz="1000">
              <a:solidFill>
                <a:srgbClr val="FF0000"/>
              </a:solidFill>
            </a:endParaRPr>
          </a:p>
        </p:txBody>
      </p:sp>
      <p:sp>
        <p:nvSpPr>
          <p:cNvPr id="64" name="テキスト ボックス 63">
            <a:extLst>
              <a:ext uri="{FF2B5EF4-FFF2-40B4-BE49-F238E27FC236}">
                <a16:creationId xmlns:a16="http://schemas.microsoft.com/office/drawing/2014/main" id="{410F7AA5-8408-244C-B284-C7BBC4262BD8}"/>
              </a:ext>
            </a:extLst>
          </p:cNvPr>
          <p:cNvSpPr txBox="1"/>
          <p:nvPr/>
        </p:nvSpPr>
        <p:spPr>
          <a:xfrm>
            <a:off x="1806650" y="1810169"/>
            <a:ext cx="850105" cy="276999"/>
          </a:xfrm>
          <a:prstGeom prst="rect">
            <a:avLst/>
          </a:prstGeom>
          <a:noFill/>
        </p:spPr>
        <p:txBody>
          <a:bodyPr wrap="none" rtlCol="0">
            <a:spAutoFit/>
          </a:bodyPr>
          <a:lstStyle/>
          <a:p>
            <a:r>
              <a:rPr kumimoji="1" lang="en-US" altLang="ja-JP" sz="1200" b="1" i="1" dirty="0"/>
              <a:t>Controlled</a:t>
            </a:r>
            <a:endParaRPr kumimoji="1" lang="ja-JP" altLang="en-US" sz="1200" b="1" i="1"/>
          </a:p>
        </p:txBody>
      </p:sp>
      <p:sp>
        <p:nvSpPr>
          <p:cNvPr id="65" name="テキスト ボックス 64">
            <a:extLst>
              <a:ext uri="{FF2B5EF4-FFF2-40B4-BE49-F238E27FC236}">
                <a16:creationId xmlns:a16="http://schemas.microsoft.com/office/drawing/2014/main" id="{D71A0553-47C5-DA4F-9B2D-BC8E8DA6D6DB}"/>
              </a:ext>
            </a:extLst>
          </p:cNvPr>
          <p:cNvSpPr txBox="1"/>
          <p:nvPr/>
        </p:nvSpPr>
        <p:spPr>
          <a:xfrm>
            <a:off x="4780997" y="1797502"/>
            <a:ext cx="825995" cy="276999"/>
          </a:xfrm>
          <a:prstGeom prst="rect">
            <a:avLst/>
          </a:prstGeom>
          <a:noFill/>
        </p:spPr>
        <p:txBody>
          <a:bodyPr wrap="none" rtlCol="0">
            <a:spAutoFit/>
          </a:bodyPr>
          <a:lstStyle/>
          <a:p>
            <a:r>
              <a:rPr kumimoji="1" lang="en-US" altLang="ja-JP" sz="1200" i="1" dirty="0"/>
              <a:t>Controlled</a:t>
            </a:r>
            <a:endParaRPr kumimoji="1" lang="ja-JP" altLang="en-US" sz="1200" i="1"/>
          </a:p>
        </p:txBody>
      </p:sp>
      <p:sp>
        <p:nvSpPr>
          <p:cNvPr id="66" name="テキスト ボックス 65">
            <a:extLst>
              <a:ext uri="{FF2B5EF4-FFF2-40B4-BE49-F238E27FC236}">
                <a16:creationId xmlns:a16="http://schemas.microsoft.com/office/drawing/2014/main" id="{B6DD6B96-2FD3-2148-89D1-1CBBDC92076D}"/>
              </a:ext>
            </a:extLst>
          </p:cNvPr>
          <p:cNvSpPr txBox="1"/>
          <p:nvPr/>
        </p:nvSpPr>
        <p:spPr>
          <a:xfrm>
            <a:off x="3534874" y="1819753"/>
            <a:ext cx="664413" cy="276999"/>
          </a:xfrm>
          <a:prstGeom prst="rect">
            <a:avLst/>
          </a:prstGeom>
          <a:noFill/>
        </p:spPr>
        <p:txBody>
          <a:bodyPr wrap="none" rtlCol="0">
            <a:spAutoFit/>
          </a:bodyPr>
          <a:lstStyle/>
          <a:p>
            <a:r>
              <a:rPr lang="en-US" altLang="ja-JP" sz="1200" b="1" i="1" dirty="0">
                <a:solidFill>
                  <a:srgbClr val="FF0000"/>
                </a:solidFill>
              </a:rPr>
              <a:t>Locked:</a:t>
            </a:r>
            <a:endParaRPr kumimoji="1" lang="ja-JP" altLang="en-US" sz="1200" b="1" i="1">
              <a:solidFill>
                <a:srgbClr val="FF0000"/>
              </a:solidFill>
            </a:endParaRPr>
          </a:p>
        </p:txBody>
      </p:sp>
      <p:sp>
        <p:nvSpPr>
          <p:cNvPr id="67" name="テキスト ボックス 66">
            <a:extLst>
              <a:ext uri="{FF2B5EF4-FFF2-40B4-BE49-F238E27FC236}">
                <a16:creationId xmlns:a16="http://schemas.microsoft.com/office/drawing/2014/main" id="{5FAF9921-D355-6141-8BAA-06AA4CDB7E3B}"/>
              </a:ext>
            </a:extLst>
          </p:cNvPr>
          <p:cNvSpPr txBox="1"/>
          <p:nvPr/>
        </p:nvSpPr>
        <p:spPr>
          <a:xfrm>
            <a:off x="7682898" y="1810168"/>
            <a:ext cx="664413" cy="276999"/>
          </a:xfrm>
          <a:prstGeom prst="rect">
            <a:avLst/>
          </a:prstGeom>
          <a:noFill/>
        </p:spPr>
        <p:txBody>
          <a:bodyPr wrap="none" rtlCol="0">
            <a:spAutoFit/>
          </a:bodyPr>
          <a:lstStyle/>
          <a:p>
            <a:r>
              <a:rPr lang="en-US" altLang="ja-JP" sz="1200" b="1" i="1" dirty="0">
                <a:solidFill>
                  <a:srgbClr val="FF0000"/>
                </a:solidFill>
              </a:rPr>
              <a:t>Locked:</a:t>
            </a:r>
            <a:endParaRPr kumimoji="1" lang="ja-JP" altLang="en-US" sz="1200" b="1" i="1">
              <a:solidFill>
                <a:srgbClr val="FF0000"/>
              </a:solidFill>
            </a:endParaRPr>
          </a:p>
        </p:txBody>
      </p:sp>
      <p:sp>
        <p:nvSpPr>
          <p:cNvPr id="68" name="テキスト ボックス 67">
            <a:extLst>
              <a:ext uri="{FF2B5EF4-FFF2-40B4-BE49-F238E27FC236}">
                <a16:creationId xmlns:a16="http://schemas.microsoft.com/office/drawing/2014/main" id="{297D3CDE-EAB6-5547-B045-CAA71B95C793}"/>
              </a:ext>
            </a:extLst>
          </p:cNvPr>
          <p:cNvSpPr txBox="1"/>
          <p:nvPr/>
        </p:nvSpPr>
        <p:spPr>
          <a:xfrm>
            <a:off x="6456310" y="1844892"/>
            <a:ext cx="664413" cy="276999"/>
          </a:xfrm>
          <a:prstGeom prst="rect">
            <a:avLst/>
          </a:prstGeom>
          <a:noFill/>
        </p:spPr>
        <p:txBody>
          <a:bodyPr wrap="none" rtlCol="0">
            <a:spAutoFit/>
          </a:bodyPr>
          <a:lstStyle/>
          <a:p>
            <a:r>
              <a:rPr lang="en-US" altLang="ja-JP" sz="1200" b="1" i="1" dirty="0">
                <a:solidFill>
                  <a:srgbClr val="FF0000"/>
                </a:solidFill>
              </a:rPr>
              <a:t>Locked:</a:t>
            </a:r>
            <a:endParaRPr kumimoji="1" lang="ja-JP" altLang="en-US" sz="1200" b="1" i="1">
              <a:solidFill>
                <a:srgbClr val="FF0000"/>
              </a:solidFill>
            </a:endParaRPr>
          </a:p>
        </p:txBody>
      </p:sp>
      <p:sp>
        <p:nvSpPr>
          <p:cNvPr id="55" name="角丸四角形 54">
            <a:extLst>
              <a:ext uri="{FF2B5EF4-FFF2-40B4-BE49-F238E27FC236}">
                <a16:creationId xmlns:a16="http://schemas.microsoft.com/office/drawing/2014/main" id="{38ECAFB8-894F-1C4B-B668-C387812FAA8C}"/>
              </a:ext>
            </a:extLst>
          </p:cNvPr>
          <p:cNvSpPr/>
          <p:nvPr/>
        </p:nvSpPr>
        <p:spPr>
          <a:xfrm>
            <a:off x="1094231" y="1533666"/>
            <a:ext cx="686621" cy="954107"/>
          </a:xfrm>
          <a:prstGeom prst="roundRect">
            <a:avLst>
              <a:gd name="adj" fmla="val 13841"/>
            </a:avLst>
          </a:prstGeom>
          <a:solidFill>
            <a:srgbClr val="92D05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角丸四角形 55">
            <a:extLst>
              <a:ext uri="{FF2B5EF4-FFF2-40B4-BE49-F238E27FC236}">
                <a16:creationId xmlns:a16="http://schemas.microsoft.com/office/drawing/2014/main" id="{C13328D4-F65E-EC41-8026-46AD2CF4058B}"/>
              </a:ext>
            </a:extLst>
          </p:cNvPr>
          <p:cNvSpPr/>
          <p:nvPr/>
        </p:nvSpPr>
        <p:spPr>
          <a:xfrm rot="5400000">
            <a:off x="1899186" y="2270799"/>
            <a:ext cx="686621" cy="954107"/>
          </a:xfrm>
          <a:prstGeom prst="roundRect">
            <a:avLst>
              <a:gd name="adj" fmla="val 13841"/>
            </a:avLst>
          </a:prstGeom>
          <a:solidFill>
            <a:srgbClr val="92D05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角丸四角形 69">
            <a:extLst>
              <a:ext uri="{FF2B5EF4-FFF2-40B4-BE49-F238E27FC236}">
                <a16:creationId xmlns:a16="http://schemas.microsoft.com/office/drawing/2014/main" id="{A8F01176-F282-4D41-A71F-867FA8DDBA32}"/>
              </a:ext>
            </a:extLst>
          </p:cNvPr>
          <p:cNvSpPr/>
          <p:nvPr/>
        </p:nvSpPr>
        <p:spPr>
          <a:xfrm>
            <a:off x="4144077" y="1520215"/>
            <a:ext cx="686621" cy="954107"/>
          </a:xfrm>
          <a:prstGeom prst="roundRect">
            <a:avLst>
              <a:gd name="adj" fmla="val 13841"/>
            </a:avLst>
          </a:prstGeom>
          <a:solidFill>
            <a:srgbClr val="92D05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角丸四角形 70">
            <a:extLst>
              <a:ext uri="{FF2B5EF4-FFF2-40B4-BE49-F238E27FC236}">
                <a16:creationId xmlns:a16="http://schemas.microsoft.com/office/drawing/2014/main" id="{A11EABE0-B864-034B-B3BE-76F86CC6BA11}"/>
              </a:ext>
            </a:extLst>
          </p:cNvPr>
          <p:cNvSpPr/>
          <p:nvPr/>
        </p:nvSpPr>
        <p:spPr>
          <a:xfrm rot="5400000">
            <a:off x="4949032" y="2257348"/>
            <a:ext cx="686621" cy="954107"/>
          </a:xfrm>
          <a:prstGeom prst="roundRect">
            <a:avLst>
              <a:gd name="adj" fmla="val 13841"/>
            </a:avLst>
          </a:prstGeom>
          <a:solidFill>
            <a:srgbClr val="92D05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角丸四角形 71">
            <a:extLst>
              <a:ext uri="{FF2B5EF4-FFF2-40B4-BE49-F238E27FC236}">
                <a16:creationId xmlns:a16="http://schemas.microsoft.com/office/drawing/2014/main" id="{4A784B19-8EC6-B247-9611-FD0A9A794380}"/>
              </a:ext>
            </a:extLst>
          </p:cNvPr>
          <p:cNvSpPr/>
          <p:nvPr/>
        </p:nvSpPr>
        <p:spPr>
          <a:xfrm rot="5400000">
            <a:off x="4183111" y="2143476"/>
            <a:ext cx="795861" cy="1150314"/>
          </a:xfrm>
          <a:prstGeom prst="roundRect">
            <a:avLst>
              <a:gd name="adj" fmla="val 13841"/>
            </a:avLst>
          </a:prstGeom>
          <a:solidFill>
            <a:srgbClr val="FF000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角丸四角形 72">
            <a:extLst>
              <a:ext uri="{FF2B5EF4-FFF2-40B4-BE49-F238E27FC236}">
                <a16:creationId xmlns:a16="http://schemas.microsoft.com/office/drawing/2014/main" id="{AF02DA61-4E86-C544-B870-FF0E6C837297}"/>
              </a:ext>
            </a:extLst>
          </p:cNvPr>
          <p:cNvSpPr/>
          <p:nvPr/>
        </p:nvSpPr>
        <p:spPr>
          <a:xfrm>
            <a:off x="7022142" y="1493038"/>
            <a:ext cx="686621" cy="954107"/>
          </a:xfrm>
          <a:prstGeom prst="roundRect">
            <a:avLst>
              <a:gd name="adj" fmla="val 13841"/>
            </a:avLst>
          </a:prstGeom>
          <a:solidFill>
            <a:srgbClr val="FF000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角丸四角形 73">
            <a:extLst>
              <a:ext uri="{FF2B5EF4-FFF2-40B4-BE49-F238E27FC236}">
                <a16:creationId xmlns:a16="http://schemas.microsoft.com/office/drawing/2014/main" id="{0A1B781C-2A60-F84F-BC85-90988EEADB71}"/>
              </a:ext>
            </a:extLst>
          </p:cNvPr>
          <p:cNvSpPr/>
          <p:nvPr/>
        </p:nvSpPr>
        <p:spPr>
          <a:xfrm rot="5400000">
            <a:off x="7827097" y="2230171"/>
            <a:ext cx="686621" cy="954107"/>
          </a:xfrm>
          <a:prstGeom prst="roundRect">
            <a:avLst>
              <a:gd name="adj" fmla="val 13841"/>
            </a:avLst>
          </a:prstGeom>
          <a:solidFill>
            <a:srgbClr val="FF000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角丸四角形 74">
            <a:extLst>
              <a:ext uri="{FF2B5EF4-FFF2-40B4-BE49-F238E27FC236}">
                <a16:creationId xmlns:a16="http://schemas.microsoft.com/office/drawing/2014/main" id="{657F0B6E-673B-924F-BD8F-37077AA4830E}"/>
              </a:ext>
            </a:extLst>
          </p:cNvPr>
          <p:cNvSpPr/>
          <p:nvPr/>
        </p:nvSpPr>
        <p:spPr>
          <a:xfrm rot="5400000">
            <a:off x="7061176" y="2116299"/>
            <a:ext cx="795861" cy="1150314"/>
          </a:xfrm>
          <a:prstGeom prst="roundRect">
            <a:avLst>
              <a:gd name="adj" fmla="val 13841"/>
            </a:avLst>
          </a:prstGeom>
          <a:solidFill>
            <a:srgbClr val="FF0000">
              <a:alpha val="4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8512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8B946CD-6C9E-BB4E-9F71-89991CC0F131}"/>
              </a:ext>
            </a:extLst>
          </p:cNvPr>
          <p:cNvPicPr>
            <a:picLocks noChangeAspect="1"/>
          </p:cNvPicPr>
          <p:nvPr/>
        </p:nvPicPr>
        <p:blipFill>
          <a:blip r:embed="rId3"/>
          <a:stretch>
            <a:fillRect/>
          </a:stretch>
        </p:blipFill>
        <p:spPr>
          <a:xfrm>
            <a:off x="2221527" y="2068614"/>
            <a:ext cx="6922473" cy="4789386"/>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先行研究</a:t>
            </a:r>
            <a:r>
              <a:rPr kumimoji="1" lang="ja-JP" altLang="en-US"/>
              <a:t>の手法</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21</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9" name="テキスト ボックス 8">
            <a:extLst>
              <a:ext uri="{FF2B5EF4-FFF2-40B4-BE49-F238E27FC236}">
                <a16:creationId xmlns:a16="http://schemas.microsoft.com/office/drawing/2014/main" id="{0D2F3DB6-6EFC-EE4C-980E-B0F30FF2D1CB}"/>
              </a:ext>
            </a:extLst>
          </p:cNvPr>
          <p:cNvSpPr txBox="1"/>
          <p:nvPr/>
        </p:nvSpPr>
        <p:spPr>
          <a:xfrm>
            <a:off x="7078589" y="4193334"/>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13" name="テキスト ボックス 12">
            <a:extLst>
              <a:ext uri="{FF2B5EF4-FFF2-40B4-BE49-F238E27FC236}">
                <a16:creationId xmlns:a16="http://schemas.microsoft.com/office/drawing/2014/main" id="{49407652-9C45-E845-82D4-CFA3EF87C05B}"/>
              </a:ext>
            </a:extLst>
          </p:cNvPr>
          <p:cNvSpPr txBox="1"/>
          <p:nvPr/>
        </p:nvSpPr>
        <p:spPr>
          <a:xfrm>
            <a:off x="6858848" y="3704341"/>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cxnSp>
        <p:nvCxnSpPr>
          <p:cNvPr id="16" name="直線コネクタ 15">
            <a:extLst>
              <a:ext uri="{FF2B5EF4-FFF2-40B4-BE49-F238E27FC236}">
                <a16:creationId xmlns:a16="http://schemas.microsoft.com/office/drawing/2014/main" id="{783F4006-7F9F-1447-A4DD-0B452ED6D427}"/>
              </a:ext>
            </a:extLst>
          </p:cNvPr>
          <p:cNvCxnSpPr>
            <a:cxnSpLocks/>
          </p:cNvCxnSpPr>
          <p:nvPr/>
        </p:nvCxnSpPr>
        <p:spPr>
          <a:xfrm flipH="1" flipV="1">
            <a:off x="7078589" y="4629887"/>
            <a:ext cx="1045298" cy="1"/>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FF7C2407-29E7-114E-8C86-7A7CB8FC1392}"/>
              </a:ext>
            </a:extLst>
          </p:cNvPr>
          <p:cNvCxnSpPr>
            <a:cxnSpLocks/>
          </p:cNvCxnSpPr>
          <p:nvPr/>
        </p:nvCxnSpPr>
        <p:spPr>
          <a:xfrm>
            <a:off x="6725575" y="3429000"/>
            <a:ext cx="0" cy="1033126"/>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0" name="コンテンツ プレースホルダー 2">
            <a:extLst>
              <a:ext uri="{FF2B5EF4-FFF2-40B4-BE49-F238E27FC236}">
                <a16:creationId xmlns:a16="http://schemas.microsoft.com/office/drawing/2014/main" id="{ECE03ADA-0791-B049-B6ED-3B318907FB70}"/>
              </a:ext>
            </a:extLst>
          </p:cNvPr>
          <p:cNvSpPr txBox="1">
            <a:spLocks/>
          </p:cNvSpPr>
          <p:nvPr/>
        </p:nvSpPr>
        <p:spPr>
          <a:xfrm>
            <a:off x="55817" y="1148348"/>
            <a:ext cx="5224982" cy="51119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000" u="sng">
                <a:sym typeface="Wingdings" pitchFamily="2" charset="2"/>
              </a:rPr>
              <a:t>特徴</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腕の後ろから</a:t>
            </a:r>
            <a:r>
              <a:rPr lang="ja-JP" altLang="en-US" sz="2000">
                <a:solidFill>
                  <a:srgbClr val="92D050"/>
                </a:solidFill>
                <a:sym typeface="Wingdings" pitchFamily="2" charset="2"/>
              </a:rPr>
              <a:t>補助レーザー</a:t>
            </a:r>
            <a:r>
              <a:rPr lang="ja-JP" altLang="en-US" sz="2000">
                <a:sym typeface="Wingdings" pitchFamily="2" charset="2"/>
              </a:rPr>
              <a:t>を打ち込む</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腕の自由度の信号取得を光の干渉で取る</a:t>
            </a:r>
            <a:br>
              <a:rPr lang="en-US" altLang="ja-JP" sz="800" dirty="0">
                <a:sym typeface="Wingdings" pitchFamily="2" charset="2"/>
              </a:rPr>
            </a:br>
            <a:r>
              <a:rPr lang="en-US" altLang="ja-JP" sz="2000" dirty="0">
                <a:sym typeface="Wingdings" pitchFamily="2" charset="2"/>
              </a:rPr>
              <a:t>=&gt; </a:t>
            </a:r>
            <a:r>
              <a:rPr lang="ja-JP" altLang="en-US" sz="2000">
                <a:sym typeface="Wingdings" pitchFamily="2" charset="2"/>
              </a:rPr>
              <a:t>この手法で</a:t>
            </a:r>
            <a:r>
              <a:rPr lang="en-US" altLang="ja-JP" sz="2000" dirty="0">
                <a:sym typeface="Wingdings" pitchFamily="2" charset="2"/>
              </a:rPr>
              <a:t>Advanced LIGO</a:t>
            </a:r>
            <a:r>
              <a:rPr lang="ja-JP" altLang="en-US" sz="2000">
                <a:sym typeface="Wingdings" pitchFamily="2" charset="2"/>
              </a:rPr>
              <a:t>はロックを達成</a:t>
            </a:r>
            <a:br>
              <a:rPr lang="en-US" altLang="ja-JP" sz="2000" dirty="0">
                <a:sym typeface="Wingdings" pitchFamily="2" charset="2"/>
              </a:rPr>
            </a:br>
            <a:br>
              <a:rPr lang="en-US" altLang="ja-JP" sz="800" dirty="0">
                <a:sym typeface="Wingdings" pitchFamily="2" charset="2"/>
              </a:rPr>
            </a:br>
            <a:r>
              <a:rPr lang="ja-JP" altLang="en-US" sz="2000" u="sng">
                <a:sym typeface="Wingdings" pitchFamily="2" charset="2"/>
              </a:rPr>
              <a:t>利点</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中央部分の補助レーザーは腕の透過光</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綺麗な光で、干渉の取得に適す</a:t>
            </a:r>
            <a:br>
              <a:rPr lang="en-US" altLang="ja-JP" sz="2000" dirty="0">
                <a:sym typeface="Wingdings" pitchFamily="2" charset="2"/>
              </a:rPr>
            </a:br>
            <a:br>
              <a:rPr lang="en-US" altLang="ja-JP" sz="800" dirty="0">
                <a:sym typeface="Wingdings" pitchFamily="2" charset="2"/>
              </a:rPr>
            </a:br>
            <a:r>
              <a:rPr lang="ja-JP" altLang="en-US" sz="2000" u="sng">
                <a:sym typeface="Wingdings" pitchFamily="2" charset="2"/>
              </a:rPr>
              <a:t>問題点</a:t>
            </a:r>
            <a:r>
              <a:rPr lang="en-US" altLang="ja-JP" sz="2000" u="sng" dirty="0">
                <a:sym typeface="Wingdings" pitchFamily="2" charset="2"/>
              </a:rPr>
              <a:t>/</a:t>
            </a:r>
            <a:r>
              <a:rPr lang="ja-JP" altLang="en-US" sz="2000" u="sng">
                <a:sym typeface="Wingdings" pitchFamily="2" charset="2"/>
              </a:rPr>
              <a:t>改善点</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光ファイバーを腕に沿って這わせる必要性</a:t>
            </a:r>
            <a:br>
              <a:rPr lang="en-US" altLang="ja-JP" sz="2000" dirty="0">
                <a:sym typeface="Wingdings" pitchFamily="2" charset="2"/>
              </a:rPr>
            </a:br>
            <a:r>
              <a:rPr lang="en-US" altLang="ja-JP" sz="2000" dirty="0">
                <a:sym typeface="Wingdings" pitchFamily="2" charset="2"/>
              </a:rPr>
              <a:t> 3G</a:t>
            </a:r>
            <a:r>
              <a:rPr lang="ja-JP" altLang="en-US" sz="2000">
                <a:sym typeface="Wingdings" pitchFamily="2" charset="2"/>
              </a:rPr>
              <a:t>ではより長いファイバー</a:t>
            </a:r>
            <a:r>
              <a:rPr lang="en-US" altLang="ja-JP" sz="2000" dirty="0">
                <a:sym typeface="Wingdings" pitchFamily="2" charset="2"/>
              </a:rPr>
              <a:t> </a:t>
            </a:r>
            <a:br>
              <a:rPr lang="en-US" altLang="ja-JP" sz="2000" dirty="0">
                <a:sym typeface="Wingdings" pitchFamily="2" charset="2"/>
              </a:rPr>
            </a:br>
            <a:r>
              <a:rPr lang="en-US" altLang="ja-JP" sz="2000" dirty="0">
                <a:sym typeface="Wingdings" pitchFamily="2" charset="2"/>
              </a:rPr>
              <a:t>     </a:t>
            </a:r>
            <a:r>
              <a:rPr lang="en-US" altLang="ja-JP" sz="1600" dirty="0">
                <a:sym typeface="Wingdings" pitchFamily="2" charset="2"/>
              </a:rPr>
              <a:t>=&gt; </a:t>
            </a:r>
            <a:r>
              <a:rPr lang="ja-JP" altLang="en-US" sz="1600">
                <a:sym typeface="Wingdings" pitchFamily="2" charset="2"/>
              </a:rPr>
              <a:t>光学損失や位相雑音の増加</a:t>
            </a:r>
            <a:r>
              <a:rPr lang="en-US" altLang="ja-JP" sz="1600" dirty="0">
                <a:sym typeface="Wingdings" pitchFamily="2" charset="2"/>
              </a:rPr>
              <a:t> </a:t>
            </a:r>
            <a:br>
              <a:rPr lang="en-US" altLang="ja-JP" sz="2000" dirty="0">
                <a:sym typeface="Wingdings" pitchFamily="2" charset="2"/>
              </a:rPr>
            </a:br>
            <a:br>
              <a:rPr lang="en-US" altLang="ja-JP" sz="2000" dirty="0">
                <a:sym typeface="Wingdings" pitchFamily="2" charset="2"/>
              </a:rPr>
            </a:br>
            <a:endParaRPr lang="en-US" altLang="ja-JP" sz="2000" dirty="0">
              <a:sym typeface="Wingdings" pitchFamily="2" charset="2"/>
            </a:endParaRPr>
          </a:p>
        </p:txBody>
      </p:sp>
    </p:spTree>
    <p:extLst>
      <p:ext uri="{BB962C8B-B14F-4D97-AF65-F5344CB8AC3E}">
        <p14:creationId xmlns:p14="http://schemas.microsoft.com/office/powerpoint/2010/main" val="1396791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FEC30F9-FA9D-6248-A7BF-F7ABBBFA8481}"/>
              </a:ext>
            </a:extLst>
          </p:cNvPr>
          <p:cNvPicPr>
            <a:picLocks noChangeAspect="1"/>
          </p:cNvPicPr>
          <p:nvPr/>
        </p:nvPicPr>
        <p:blipFill>
          <a:blip r:embed="rId3"/>
          <a:stretch>
            <a:fillRect/>
          </a:stretch>
        </p:blipFill>
        <p:spPr>
          <a:xfrm>
            <a:off x="2731625" y="2760081"/>
            <a:ext cx="6375694" cy="4097918"/>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本研究の</a:t>
            </a:r>
            <a:r>
              <a:rPr kumimoji="1" lang="ja-JP" altLang="en-US"/>
              <a:t>手法</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22</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12" name="コンテンツ プレースホルダー 2">
            <a:extLst>
              <a:ext uri="{FF2B5EF4-FFF2-40B4-BE49-F238E27FC236}">
                <a16:creationId xmlns:a16="http://schemas.microsoft.com/office/drawing/2014/main" id="{FD1FD2A7-660D-934A-8B4B-88F0C59CDC25}"/>
              </a:ext>
            </a:extLst>
          </p:cNvPr>
          <p:cNvSpPr txBox="1">
            <a:spLocks/>
          </p:cNvSpPr>
          <p:nvPr/>
        </p:nvSpPr>
        <p:spPr>
          <a:xfrm>
            <a:off x="0" y="3313712"/>
            <a:ext cx="3099220" cy="29272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1600">
                <a:sym typeface="Wingdings" pitchFamily="2" charset="2"/>
              </a:rPr>
              <a:t>構成の違いにより、</a:t>
            </a:r>
            <a:br>
              <a:rPr lang="en-US" altLang="ja-JP" sz="1600" dirty="0">
                <a:sym typeface="Wingdings" pitchFamily="2" charset="2"/>
              </a:rPr>
            </a:br>
            <a:r>
              <a:rPr lang="en-US" altLang="ja-JP" sz="1600" dirty="0">
                <a:sym typeface="Wingdings" pitchFamily="2" charset="2"/>
              </a:rPr>
              <a:t>-- </a:t>
            </a:r>
            <a:r>
              <a:rPr lang="ja-JP" altLang="en-US" sz="1600">
                <a:sym typeface="Wingdings" pitchFamily="2" charset="2"/>
              </a:rPr>
              <a:t>センターから</a:t>
            </a:r>
            <a:r>
              <a:rPr lang="ja-JP" altLang="en-US" sz="1600">
                <a:solidFill>
                  <a:srgbClr val="92D050"/>
                </a:solidFill>
                <a:sym typeface="Wingdings" pitchFamily="2" charset="2"/>
              </a:rPr>
              <a:t>グリーン導入</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短いファイバー</a:t>
            </a:r>
            <a:br>
              <a:rPr lang="en-US" altLang="ja-JP" sz="800" u="sng" dirty="0">
                <a:solidFill>
                  <a:srgbClr val="0432FF"/>
                </a:solidFill>
                <a:sym typeface="Wingdings" pitchFamily="2" charset="2"/>
              </a:rPr>
            </a:br>
            <a:br>
              <a:rPr lang="en-US" altLang="ja-JP" sz="800" dirty="0">
                <a:sym typeface="Wingdings" pitchFamily="2" charset="2"/>
              </a:rPr>
            </a:br>
            <a:r>
              <a:rPr lang="en-US" altLang="ja-JP" sz="1600" dirty="0">
                <a:sym typeface="Wingdings" pitchFamily="2" charset="2"/>
              </a:rPr>
              <a:t>   =&gt; </a:t>
            </a:r>
            <a:r>
              <a:rPr lang="en-US" altLang="ja-JP" sz="1600" b="1" u="sng" dirty="0">
                <a:solidFill>
                  <a:srgbClr val="FF0000"/>
                </a:solidFill>
                <a:sym typeface="Wingdings" pitchFamily="2" charset="2"/>
              </a:rPr>
              <a:t>3G</a:t>
            </a:r>
            <a:r>
              <a:rPr lang="ja-JP" altLang="en-US" sz="1600" b="1" u="sng">
                <a:solidFill>
                  <a:srgbClr val="FF0000"/>
                </a:solidFill>
                <a:sym typeface="Wingdings" pitchFamily="2" charset="2"/>
              </a:rPr>
              <a:t>にスケールアップが容易</a:t>
            </a:r>
            <a:br>
              <a:rPr lang="en-US" altLang="ja-JP" sz="1600" b="1" u="sng" dirty="0">
                <a:solidFill>
                  <a:srgbClr val="FF0000"/>
                </a:solidFill>
                <a:sym typeface="Wingdings" pitchFamily="2" charset="2"/>
              </a:rPr>
            </a:br>
            <a:br>
              <a:rPr lang="en-US" altLang="ja-JP" sz="1600" b="1" u="sng" dirty="0">
                <a:solidFill>
                  <a:srgbClr val="FF0000"/>
                </a:solidFill>
                <a:sym typeface="Wingdings" pitchFamily="2" charset="2"/>
              </a:rPr>
            </a:br>
            <a:r>
              <a:rPr lang="en-US" altLang="ja-JP" sz="1600" dirty="0">
                <a:sym typeface="Wingdings" pitchFamily="2" charset="2"/>
              </a:rPr>
              <a:t>-- </a:t>
            </a:r>
            <a:r>
              <a:rPr lang="ja-JP" altLang="en-US" sz="1600">
                <a:sym typeface="Wingdings" pitchFamily="2" charset="2"/>
              </a:rPr>
              <a:t>構成もより</a:t>
            </a:r>
            <a:r>
              <a:rPr lang="ja-JP" altLang="en-US" sz="1600" u="sng">
                <a:solidFill>
                  <a:srgbClr val="0432FF"/>
                </a:solidFill>
                <a:sym typeface="Wingdings" pitchFamily="2" charset="2"/>
              </a:rPr>
              <a:t>シンプルに</a:t>
            </a:r>
            <a:br>
              <a:rPr lang="en-US" altLang="ja-JP" sz="1600" dirty="0">
                <a:sym typeface="Wingdings" pitchFamily="2" charset="2"/>
              </a:rPr>
            </a:br>
            <a:br>
              <a:rPr lang="en-US" altLang="ja-JP" sz="1600" dirty="0">
                <a:sym typeface="Wingdings" pitchFamily="2" charset="2"/>
              </a:rPr>
            </a:br>
            <a:br>
              <a:rPr lang="en-US" altLang="ja-JP" sz="1600" dirty="0">
                <a:sym typeface="Wingdings" pitchFamily="2" charset="2"/>
              </a:rPr>
            </a:br>
            <a:endParaRPr lang="en-US" altLang="ja-JP" sz="1600" dirty="0">
              <a:sym typeface="Wingdings" pitchFamily="2" charset="2"/>
            </a:endParaRPr>
          </a:p>
        </p:txBody>
      </p:sp>
      <p:cxnSp>
        <p:nvCxnSpPr>
          <p:cNvPr id="16" name="直線コネクタ 15">
            <a:extLst>
              <a:ext uri="{FF2B5EF4-FFF2-40B4-BE49-F238E27FC236}">
                <a16:creationId xmlns:a16="http://schemas.microsoft.com/office/drawing/2014/main" id="{8D1528E5-52A6-0242-BA95-976EB849106C}"/>
              </a:ext>
            </a:extLst>
          </p:cNvPr>
          <p:cNvCxnSpPr>
            <a:cxnSpLocks/>
          </p:cNvCxnSpPr>
          <p:nvPr/>
        </p:nvCxnSpPr>
        <p:spPr>
          <a:xfrm>
            <a:off x="5406761" y="4349293"/>
            <a:ext cx="2429300" cy="0"/>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91C832CA-0338-C14F-AA21-300CE7C67F79}"/>
              </a:ext>
            </a:extLst>
          </p:cNvPr>
          <p:cNvCxnSpPr>
            <a:cxnSpLocks/>
          </p:cNvCxnSpPr>
          <p:nvPr/>
        </p:nvCxnSpPr>
        <p:spPr>
          <a:xfrm flipV="1">
            <a:off x="7138345" y="3938873"/>
            <a:ext cx="0" cy="1512803"/>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EE0E5A88-BECC-A041-B7B7-08EC93A50E59}"/>
              </a:ext>
            </a:extLst>
          </p:cNvPr>
          <p:cNvSpPr txBox="1"/>
          <p:nvPr/>
        </p:nvSpPr>
        <p:spPr>
          <a:xfrm>
            <a:off x="5010628" y="4041516"/>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3" name="テキスト ボックス 22">
            <a:extLst>
              <a:ext uri="{FF2B5EF4-FFF2-40B4-BE49-F238E27FC236}">
                <a16:creationId xmlns:a16="http://schemas.microsoft.com/office/drawing/2014/main" id="{9F70A309-7E48-9B41-B57F-79A878FB9E16}"/>
              </a:ext>
            </a:extLst>
          </p:cNvPr>
          <p:cNvSpPr txBox="1"/>
          <p:nvPr/>
        </p:nvSpPr>
        <p:spPr>
          <a:xfrm>
            <a:off x="6999449" y="5451676"/>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5" name="テキスト ボックス 24">
            <a:extLst>
              <a:ext uri="{FF2B5EF4-FFF2-40B4-BE49-F238E27FC236}">
                <a16:creationId xmlns:a16="http://schemas.microsoft.com/office/drawing/2014/main" id="{B8D105A2-3A61-4C42-A5D5-8822F972766D}"/>
              </a:ext>
            </a:extLst>
          </p:cNvPr>
          <p:cNvSpPr txBox="1"/>
          <p:nvPr/>
        </p:nvSpPr>
        <p:spPr>
          <a:xfrm>
            <a:off x="6586199" y="1428710"/>
            <a:ext cx="1326004" cy="369332"/>
          </a:xfrm>
          <a:prstGeom prst="rect">
            <a:avLst/>
          </a:prstGeom>
          <a:noFill/>
        </p:spPr>
        <p:txBody>
          <a:bodyPr wrap="none" rtlCol="0">
            <a:spAutoFit/>
          </a:bodyPr>
          <a:lstStyle/>
          <a:p>
            <a:r>
              <a:rPr lang="ja-JP" altLang="en-US">
                <a:solidFill>
                  <a:srgbClr val="92D050"/>
                </a:solidFill>
              </a:rPr>
              <a:t>最大の違い</a:t>
            </a:r>
            <a:endParaRPr kumimoji="1" lang="ja-JP" altLang="en-US">
              <a:solidFill>
                <a:srgbClr val="92D050"/>
              </a:solidFill>
            </a:endParaRPr>
          </a:p>
        </p:txBody>
      </p:sp>
      <p:cxnSp>
        <p:nvCxnSpPr>
          <p:cNvPr id="26" name="直線コネクタ 25">
            <a:extLst>
              <a:ext uri="{FF2B5EF4-FFF2-40B4-BE49-F238E27FC236}">
                <a16:creationId xmlns:a16="http://schemas.microsoft.com/office/drawing/2014/main" id="{D3389A4C-9898-A44F-9FFE-C377B2839EBF}"/>
              </a:ext>
            </a:extLst>
          </p:cNvPr>
          <p:cNvCxnSpPr>
            <a:cxnSpLocks/>
          </p:cNvCxnSpPr>
          <p:nvPr/>
        </p:nvCxnSpPr>
        <p:spPr>
          <a:xfrm flipV="1">
            <a:off x="6018835" y="1595832"/>
            <a:ext cx="644326" cy="234193"/>
          </a:xfrm>
          <a:prstGeom prst="line">
            <a:avLst/>
          </a:prstGeom>
          <a:ln w="3810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9" name="表 18">
            <a:extLst>
              <a:ext uri="{FF2B5EF4-FFF2-40B4-BE49-F238E27FC236}">
                <a16:creationId xmlns:a16="http://schemas.microsoft.com/office/drawing/2014/main" id="{83E80FA9-F8DE-694E-A631-3A4198C0AE79}"/>
              </a:ext>
            </a:extLst>
          </p:cNvPr>
          <p:cNvGraphicFramePr>
            <a:graphicFrameLocks noGrp="1"/>
          </p:cNvGraphicFramePr>
          <p:nvPr>
            <p:extLst>
              <p:ext uri="{D42A27DB-BD31-4B8C-83A1-F6EECF244321}">
                <p14:modId xmlns:p14="http://schemas.microsoft.com/office/powerpoint/2010/main" val="1761986301"/>
              </p:ext>
            </p:extLst>
          </p:nvPr>
        </p:nvGraphicFramePr>
        <p:xfrm>
          <a:off x="55811" y="1082508"/>
          <a:ext cx="6063123" cy="2225040"/>
        </p:xfrm>
        <a:graphic>
          <a:graphicData uri="http://schemas.openxmlformats.org/drawingml/2006/table">
            <a:tbl>
              <a:tblPr firstRow="1" bandRow="1">
                <a:tableStyleId>{7E9639D4-E3E2-4D34-9284-5A2195B3D0D7}</a:tableStyleId>
              </a:tblPr>
              <a:tblGrid>
                <a:gridCol w="2021041">
                  <a:extLst>
                    <a:ext uri="{9D8B030D-6E8A-4147-A177-3AD203B41FA5}">
                      <a16:colId xmlns:a16="http://schemas.microsoft.com/office/drawing/2014/main" val="219835453"/>
                    </a:ext>
                  </a:extLst>
                </a:gridCol>
                <a:gridCol w="2021041">
                  <a:extLst>
                    <a:ext uri="{9D8B030D-6E8A-4147-A177-3AD203B41FA5}">
                      <a16:colId xmlns:a16="http://schemas.microsoft.com/office/drawing/2014/main" val="2811409530"/>
                    </a:ext>
                  </a:extLst>
                </a:gridCol>
                <a:gridCol w="2021041">
                  <a:extLst>
                    <a:ext uri="{9D8B030D-6E8A-4147-A177-3AD203B41FA5}">
                      <a16:colId xmlns:a16="http://schemas.microsoft.com/office/drawing/2014/main" val="4073834910"/>
                    </a:ext>
                  </a:extLst>
                </a:gridCol>
              </a:tblGrid>
              <a:tr h="370840">
                <a:tc>
                  <a:txBody>
                    <a:bodyPr/>
                    <a:lstStyle/>
                    <a:p>
                      <a:endParaRPr kumimoji="1" lang="ja-JP" altLang="en-US"/>
                    </a:p>
                  </a:txBody>
                  <a:tcPr/>
                </a:tc>
                <a:tc>
                  <a:txBody>
                    <a:bodyPr/>
                    <a:lstStyle/>
                    <a:p>
                      <a:r>
                        <a:rPr kumimoji="1" lang="ja-JP" altLang="en-US"/>
                        <a:t>本研究</a:t>
                      </a:r>
                    </a:p>
                  </a:txBody>
                  <a:tcPr/>
                </a:tc>
                <a:tc>
                  <a:txBody>
                    <a:bodyPr/>
                    <a:lstStyle/>
                    <a:p>
                      <a:r>
                        <a:rPr kumimoji="1" lang="ja-JP" altLang="en-US"/>
                        <a:t>先行研究</a:t>
                      </a:r>
                    </a:p>
                  </a:txBody>
                  <a:tcPr/>
                </a:tc>
                <a:extLst>
                  <a:ext uri="{0D108BD9-81ED-4DB2-BD59-A6C34878D82A}">
                    <a16:rowId xmlns:a16="http://schemas.microsoft.com/office/drawing/2014/main" val="3039516372"/>
                  </a:ext>
                </a:extLst>
              </a:tr>
              <a:tr h="370840">
                <a:tc>
                  <a:txBody>
                    <a:bodyPr/>
                    <a:lstStyle/>
                    <a:p>
                      <a:r>
                        <a:rPr kumimoji="1" lang="ja-JP" altLang="en-US" sz="1600"/>
                        <a:t>補助レーザーの導入</a:t>
                      </a:r>
                    </a:p>
                  </a:txBody>
                  <a:tcPr/>
                </a:tc>
                <a:tc>
                  <a:txBody>
                    <a:bodyPr/>
                    <a:lstStyle/>
                    <a:p>
                      <a:r>
                        <a:rPr kumimoji="1" lang="ja-JP" altLang="en-US" sz="1600"/>
                        <a:t>センターから</a:t>
                      </a:r>
                    </a:p>
                  </a:txBody>
                  <a:tcPr/>
                </a:tc>
                <a:tc>
                  <a:txBody>
                    <a:bodyPr/>
                    <a:lstStyle/>
                    <a:p>
                      <a:r>
                        <a:rPr kumimoji="1" lang="ja-JP" altLang="en-US" sz="1600"/>
                        <a:t>エンドから</a:t>
                      </a:r>
                    </a:p>
                  </a:txBody>
                  <a:tcPr/>
                </a:tc>
                <a:extLst>
                  <a:ext uri="{0D108BD9-81ED-4DB2-BD59-A6C34878D82A}">
                    <a16:rowId xmlns:a16="http://schemas.microsoft.com/office/drawing/2014/main" val="2882293184"/>
                  </a:ext>
                </a:extLst>
              </a:tr>
              <a:tr h="370840">
                <a:tc>
                  <a:txBody>
                    <a:bodyPr/>
                    <a:lstStyle/>
                    <a:p>
                      <a:r>
                        <a:rPr kumimoji="1" lang="ja-JP" altLang="en-US" sz="1600"/>
                        <a:t>光ファイバー</a:t>
                      </a:r>
                    </a:p>
                  </a:txBody>
                  <a:tcPr/>
                </a:tc>
                <a:tc>
                  <a:txBody>
                    <a:bodyPr/>
                    <a:lstStyle/>
                    <a:p>
                      <a:r>
                        <a:rPr kumimoji="1" lang="ja-JP" altLang="en-US" sz="1600"/>
                        <a:t>センターエリア内</a:t>
                      </a:r>
                    </a:p>
                  </a:txBody>
                  <a:tcPr/>
                </a:tc>
                <a:tc>
                  <a:txBody>
                    <a:bodyPr/>
                    <a:lstStyle/>
                    <a:p>
                      <a:r>
                        <a:rPr kumimoji="1" lang="ja-JP" altLang="en-US" sz="1600"/>
                        <a:t>腕に沿って</a:t>
                      </a:r>
                    </a:p>
                  </a:txBody>
                  <a:tcPr/>
                </a:tc>
                <a:extLst>
                  <a:ext uri="{0D108BD9-81ED-4DB2-BD59-A6C34878D82A}">
                    <a16:rowId xmlns:a16="http://schemas.microsoft.com/office/drawing/2014/main" val="1504215946"/>
                  </a:ext>
                </a:extLst>
              </a:tr>
              <a:tr h="370840">
                <a:tc>
                  <a:txBody>
                    <a:bodyPr/>
                    <a:lstStyle/>
                    <a:p>
                      <a:r>
                        <a:rPr kumimoji="1" lang="en-US" altLang="ja-JP" sz="1600" dirty="0"/>
                        <a:t>CARM/DARM</a:t>
                      </a:r>
                      <a:r>
                        <a:rPr kumimoji="1" lang="ja-JP" altLang="en-US" sz="1600"/>
                        <a:t>の取得</a:t>
                      </a:r>
                    </a:p>
                  </a:txBody>
                  <a:tcPr/>
                </a:tc>
                <a:tc>
                  <a:txBody>
                    <a:bodyPr/>
                    <a:lstStyle/>
                    <a:p>
                      <a:r>
                        <a:rPr kumimoji="1" lang="ja-JP" altLang="en-US" sz="1600"/>
                        <a:t>電圧の和と差</a:t>
                      </a:r>
                    </a:p>
                  </a:txBody>
                  <a:tcPr/>
                </a:tc>
                <a:tc>
                  <a:txBody>
                    <a:bodyPr/>
                    <a:lstStyle/>
                    <a:p>
                      <a:r>
                        <a:rPr kumimoji="1" lang="ja-JP" altLang="en-US" sz="1600"/>
                        <a:t>光の干渉</a:t>
                      </a:r>
                      <a:r>
                        <a:rPr kumimoji="1" lang="en-US" altLang="ja-JP" sz="1600" dirty="0"/>
                        <a:t> (beat note)</a:t>
                      </a:r>
                      <a:endParaRPr kumimoji="1" lang="ja-JP" altLang="en-US" sz="1600"/>
                    </a:p>
                  </a:txBody>
                  <a:tcPr/>
                </a:tc>
                <a:extLst>
                  <a:ext uri="{0D108BD9-81ED-4DB2-BD59-A6C34878D82A}">
                    <a16:rowId xmlns:a16="http://schemas.microsoft.com/office/drawing/2014/main" val="2880258057"/>
                  </a:ext>
                </a:extLst>
              </a:tr>
              <a:tr h="370840">
                <a:tc>
                  <a:txBody>
                    <a:bodyPr/>
                    <a:lstStyle/>
                    <a:p>
                      <a:r>
                        <a:rPr kumimoji="1" lang="ja-JP" altLang="en-US" sz="1600"/>
                        <a:t>光学センサーの数</a:t>
                      </a:r>
                    </a:p>
                  </a:txBody>
                  <a:tcPr/>
                </a:tc>
                <a:tc>
                  <a:txBody>
                    <a:bodyPr/>
                    <a:lstStyle/>
                    <a:p>
                      <a:r>
                        <a:rPr kumimoji="1" lang="en-US" altLang="ja-JP" sz="1600" dirty="0"/>
                        <a:t>4</a:t>
                      </a:r>
                      <a:endParaRPr kumimoji="1" lang="ja-JP" altLang="en-US" sz="1600"/>
                    </a:p>
                  </a:txBody>
                  <a:tcPr/>
                </a:tc>
                <a:tc>
                  <a:txBody>
                    <a:bodyPr/>
                    <a:lstStyle/>
                    <a:p>
                      <a:r>
                        <a:rPr kumimoji="1" lang="en-US" altLang="ja-JP" sz="1600" dirty="0"/>
                        <a:t>6</a:t>
                      </a:r>
                      <a:endParaRPr kumimoji="1" lang="ja-JP" altLang="en-US" sz="1600"/>
                    </a:p>
                  </a:txBody>
                  <a:tcPr/>
                </a:tc>
                <a:extLst>
                  <a:ext uri="{0D108BD9-81ED-4DB2-BD59-A6C34878D82A}">
                    <a16:rowId xmlns:a16="http://schemas.microsoft.com/office/drawing/2014/main" val="3690432727"/>
                  </a:ext>
                </a:extLst>
              </a:tr>
              <a:tr h="370840">
                <a:tc>
                  <a:txBody>
                    <a:bodyPr/>
                    <a:lstStyle/>
                    <a:p>
                      <a:r>
                        <a:rPr kumimoji="1" lang="ja-JP" altLang="en-US" sz="1600"/>
                        <a:t>倍波発生の数</a:t>
                      </a:r>
                    </a:p>
                  </a:txBody>
                  <a:tcPr/>
                </a:tc>
                <a:tc>
                  <a:txBody>
                    <a:bodyPr/>
                    <a:lstStyle/>
                    <a:p>
                      <a:r>
                        <a:rPr kumimoji="1" lang="en-US" altLang="ja-JP" sz="1600" dirty="0"/>
                        <a:t>2</a:t>
                      </a:r>
                      <a:endParaRPr kumimoji="1" lang="ja-JP" altLang="en-US" sz="1600"/>
                    </a:p>
                  </a:txBody>
                  <a:tcPr/>
                </a:tc>
                <a:tc>
                  <a:txBody>
                    <a:bodyPr/>
                    <a:lstStyle/>
                    <a:p>
                      <a:r>
                        <a:rPr kumimoji="1" lang="en-US" altLang="ja-JP" sz="1600" dirty="0"/>
                        <a:t>3</a:t>
                      </a:r>
                      <a:endParaRPr kumimoji="1" lang="ja-JP" altLang="en-US" sz="1600"/>
                    </a:p>
                  </a:txBody>
                  <a:tcPr/>
                </a:tc>
                <a:extLst>
                  <a:ext uri="{0D108BD9-81ED-4DB2-BD59-A6C34878D82A}">
                    <a16:rowId xmlns:a16="http://schemas.microsoft.com/office/drawing/2014/main" val="1861829766"/>
                  </a:ext>
                </a:extLst>
              </a:tr>
            </a:tbl>
          </a:graphicData>
        </a:graphic>
      </p:graphicFrame>
      <p:sp>
        <p:nvSpPr>
          <p:cNvPr id="24" name="正方形/長方形 23">
            <a:extLst>
              <a:ext uri="{FF2B5EF4-FFF2-40B4-BE49-F238E27FC236}">
                <a16:creationId xmlns:a16="http://schemas.microsoft.com/office/drawing/2014/main" id="{D5053B64-DC86-CA4E-BC13-579C3392D966}"/>
              </a:ext>
            </a:extLst>
          </p:cNvPr>
          <p:cNvSpPr/>
          <p:nvPr/>
        </p:nvSpPr>
        <p:spPr>
          <a:xfrm>
            <a:off x="1991292" y="1490851"/>
            <a:ext cx="4027543" cy="678348"/>
          </a:xfrm>
          <a:prstGeom prst="rect">
            <a:avLst/>
          </a:prstGeom>
          <a:noFill/>
          <a:ln w="38100">
            <a:solidFill>
              <a:srgbClr val="92D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9459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本研究の位置付け</a:t>
            </a:r>
            <a:r>
              <a:rPr lang="ja-JP" altLang="en-US"/>
              <a:t>・意義</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干渉計ロックの研究</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extLst>
              <p:ext uri="{D42A27DB-BD31-4B8C-83A1-F6EECF244321}">
                <p14:modId xmlns:p14="http://schemas.microsoft.com/office/powerpoint/2010/main" val="3829856255"/>
              </p:ext>
            </p:extLst>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endParaRPr kumimoji="1" lang="ja-JP" altLang="en-US"/>
                    </a:p>
                  </a:txBody>
                  <a:tcPr/>
                </a:tc>
                <a:extLst>
                  <a:ext uri="{0D108BD9-81ED-4DB2-BD59-A6C34878D82A}">
                    <a16:rowId xmlns:a16="http://schemas.microsoft.com/office/drawing/2014/main" val="3653309800"/>
                  </a:ext>
                </a:extLst>
              </a:tr>
            </a:tbl>
          </a:graphicData>
        </a:graphic>
      </p:graphicFrame>
      <p:cxnSp>
        <p:nvCxnSpPr>
          <p:cNvPr id="23" name="直線コネクタ 22">
            <a:extLst>
              <a:ext uri="{FF2B5EF4-FFF2-40B4-BE49-F238E27FC236}">
                <a16:creationId xmlns:a16="http://schemas.microsoft.com/office/drawing/2014/main" id="{87756148-D41F-A249-853A-7EDD209B10BC}"/>
              </a:ext>
            </a:extLst>
          </p:cNvPr>
          <p:cNvCxnSpPr>
            <a:cxnSpLocks/>
          </p:cNvCxnSpPr>
          <p:nvPr/>
        </p:nvCxnSpPr>
        <p:spPr>
          <a:xfrm flipH="1">
            <a:off x="3765112" y="4931142"/>
            <a:ext cx="3060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EB2F654-9264-0447-A515-3827B956F8C9}"/>
              </a:ext>
            </a:extLst>
          </p:cNvPr>
          <p:cNvCxnSpPr>
            <a:cxnSpLocks/>
          </p:cNvCxnSpPr>
          <p:nvPr/>
        </p:nvCxnSpPr>
        <p:spPr>
          <a:xfrm>
            <a:off x="3763461" y="4931142"/>
            <a:ext cx="0" cy="939335"/>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BDBA90-8FB9-CD40-A9FF-2FA137B279E1}"/>
              </a:ext>
            </a:extLst>
          </p:cNvPr>
          <p:cNvCxnSpPr>
            <a:cxnSpLocks/>
          </p:cNvCxnSpPr>
          <p:nvPr/>
        </p:nvCxnSpPr>
        <p:spPr>
          <a:xfrm flipH="1">
            <a:off x="3763461" y="5823879"/>
            <a:ext cx="5184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5958C08-3B8A-8242-8950-42FC37354D87}"/>
              </a:ext>
            </a:extLst>
          </p:cNvPr>
          <p:cNvCxnSpPr>
            <a:cxnSpLocks/>
          </p:cNvCxnSpPr>
          <p:nvPr/>
        </p:nvCxnSpPr>
        <p:spPr>
          <a:xfrm>
            <a:off x="6910770" y="3870450"/>
            <a:ext cx="0" cy="10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6C8C3F3-9E59-7D4D-90F7-3A9FC244ADE1}"/>
              </a:ext>
            </a:extLst>
          </p:cNvPr>
          <p:cNvCxnSpPr>
            <a:cxnSpLocks/>
          </p:cNvCxnSpPr>
          <p:nvPr/>
        </p:nvCxnSpPr>
        <p:spPr>
          <a:xfrm>
            <a:off x="8980162" y="3870446"/>
            <a:ext cx="0" cy="19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87AEAE8-4275-7445-8B2E-A41D0E8FD73F}"/>
              </a:ext>
            </a:extLst>
          </p:cNvPr>
          <p:cNvCxnSpPr>
            <a:cxnSpLocks/>
          </p:cNvCxnSpPr>
          <p:nvPr/>
        </p:nvCxnSpPr>
        <p:spPr>
          <a:xfrm flipH="1">
            <a:off x="6910767" y="3804223"/>
            <a:ext cx="2052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7575B55D-7DF8-9446-B159-31AD94E91AD6}"/>
              </a:ext>
            </a:extLst>
          </p:cNvPr>
          <p:cNvSpPr txBox="1"/>
          <p:nvPr/>
        </p:nvSpPr>
        <p:spPr>
          <a:xfrm>
            <a:off x="5462188" y="5122928"/>
            <a:ext cx="2630848" cy="461665"/>
          </a:xfrm>
          <a:prstGeom prst="rect">
            <a:avLst/>
          </a:prstGeom>
          <a:noFill/>
        </p:spPr>
        <p:txBody>
          <a:bodyPr wrap="none" rtlCol="0">
            <a:spAutoFit/>
          </a:bodyPr>
          <a:lstStyle/>
          <a:p>
            <a:r>
              <a:rPr kumimoji="1" lang="ja-JP" altLang="en-US" sz="2400" b="1">
                <a:solidFill>
                  <a:srgbClr val="FF0000"/>
                </a:solidFill>
              </a:rPr>
              <a:t>本研究の位置付け</a:t>
            </a:r>
          </a:p>
        </p:txBody>
      </p:sp>
    </p:spTree>
    <p:extLst>
      <p:ext uri="{BB962C8B-B14F-4D97-AF65-F5344CB8AC3E}">
        <p14:creationId xmlns:p14="http://schemas.microsoft.com/office/powerpoint/2010/main" val="282391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本研究の位置付け</a:t>
            </a:r>
            <a:r>
              <a:rPr lang="ja-JP" altLang="en-US"/>
              <a:t>・意義</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干渉計ロックの研究</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extLst>
              <p:ext uri="{D42A27DB-BD31-4B8C-83A1-F6EECF244321}">
                <p14:modId xmlns:p14="http://schemas.microsoft.com/office/powerpoint/2010/main" val="4079386025"/>
              </p:ext>
            </p:extLst>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endParaRPr kumimoji="1" lang="ja-JP" altLang="en-US"/>
                    </a:p>
                  </a:txBody>
                  <a:tcPr/>
                </a:tc>
                <a:extLst>
                  <a:ext uri="{0D108BD9-81ED-4DB2-BD59-A6C34878D82A}">
                    <a16:rowId xmlns:a16="http://schemas.microsoft.com/office/drawing/2014/main" val="3653309800"/>
                  </a:ext>
                </a:extLst>
              </a:tr>
            </a:tbl>
          </a:graphicData>
        </a:graphic>
      </p:graphicFrame>
      <p:cxnSp>
        <p:nvCxnSpPr>
          <p:cNvPr id="23" name="直線コネクタ 22">
            <a:extLst>
              <a:ext uri="{FF2B5EF4-FFF2-40B4-BE49-F238E27FC236}">
                <a16:creationId xmlns:a16="http://schemas.microsoft.com/office/drawing/2014/main" id="{87756148-D41F-A249-853A-7EDD209B10BC}"/>
              </a:ext>
            </a:extLst>
          </p:cNvPr>
          <p:cNvCxnSpPr>
            <a:cxnSpLocks/>
          </p:cNvCxnSpPr>
          <p:nvPr/>
        </p:nvCxnSpPr>
        <p:spPr>
          <a:xfrm flipH="1">
            <a:off x="3765112" y="4796232"/>
            <a:ext cx="3060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EB2F654-9264-0447-A515-3827B956F8C9}"/>
              </a:ext>
            </a:extLst>
          </p:cNvPr>
          <p:cNvCxnSpPr>
            <a:cxnSpLocks/>
          </p:cNvCxnSpPr>
          <p:nvPr/>
        </p:nvCxnSpPr>
        <p:spPr>
          <a:xfrm>
            <a:off x="3763461" y="4931142"/>
            <a:ext cx="0" cy="939335"/>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BDBA90-8FB9-CD40-A9FF-2FA137B279E1}"/>
              </a:ext>
            </a:extLst>
          </p:cNvPr>
          <p:cNvCxnSpPr>
            <a:cxnSpLocks/>
          </p:cNvCxnSpPr>
          <p:nvPr/>
        </p:nvCxnSpPr>
        <p:spPr>
          <a:xfrm flipH="1">
            <a:off x="3763461" y="5823879"/>
            <a:ext cx="5184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5958C08-3B8A-8242-8950-42FC37354D87}"/>
              </a:ext>
            </a:extLst>
          </p:cNvPr>
          <p:cNvCxnSpPr>
            <a:cxnSpLocks/>
          </p:cNvCxnSpPr>
          <p:nvPr/>
        </p:nvCxnSpPr>
        <p:spPr>
          <a:xfrm>
            <a:off x="6910770" y="3735540"/>
            <a:ext cx="0" cy="10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6C8C3F3-9E59-7D4D-90F7-3A9FC244ADE1}"/>
              </a:ext>
            </a:extLst>
          </p:cNvPr>
          <p:cNvCxnSpPr>
            <a:cxnSpLocks/>
          </p:cNvCxnSpPr>
          <p:nvPr/>
        </p:nvCxnSpPr>
        <p:spPr>
          <a:xfrm>
            <a:off x="8980162" y="3870446"/>
            <a:ext cx="0" cy="19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87AEAE8-4275-7445-8B2E-A41D0E8FD73F}"/>
              </a:ext>
            </a:extLst>
          </p:cNvPr>
          <p:cNvCxnSpPr>
            <a:cxnSpLocks/>
          </p:cNvCxnSpPr>
          <p:nvPr/>
        </p:nvCxnSpPr>
        <p:spPr>
          <a:xfrm flipH="1">
            <a:off x="6910767" y="3669313"/>
            <a:ext cx="2052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7575B55D-7DF8-9446-B159-31AD94E91AD6}"/>
              </a:ext>
            </a:extLst>
          </p:cNvPr>
          <p:cNvSpPr txBox="1"/>
          <p:nvPr/>
        </p:nvSpPr>
        <p:spPr>
          <a:xfrm>
            <a:off x="5462188" y="5122928"/>
            <a:ext cx="2630848" cy="461665"/>
          </a:xfrm>
          <a:prstGeom prst="rect">
            <a:avLst/>
          </a:prstGeom>
          <a:noFill/>
        </p:spPr>
        <p:txBody>
          <a:bodyPr wrap="none" rtlCol="0">
            <a:spAutoFit/>
          </a:bodyPr>
          <a:lstStyle/>
          <a:p>
            <a:r>
              <a:rPr kumimoji="1" lang="ja-JP" altLang="en-US" sz="2400" b="1">
                <a:solidFill>
                  <a:srgbClr val="FF0000"/>
                </a:solidFill>
              </a:rPr>
              <a:t>本研究の位置付け</a:t>
            </a:r>
          </a:p>
        </p:txBody>
      </p:sp>
      <p:sp>
        <p:nvSpPr>
          <p:cNvPr id="16" name="テキスト ボックス 15">
            <a:extLst>
              <a:ext uri="{FF2B5EF4-FFF2-40B4-BE49-F238E27FC236}">
                <a16:creationId xmlns:a16="http://schemas.microsoft.com/office/drawing/2014/main" id="{C885FD9D-1CD6-8A47-8E01-AC5C88B71677}"/>
              </a:ext>
            </a:extLst>
          </p:cNvPr>
          <p:cNvSpPr txBox="1"/>
          <p:nvPr/>
        </p:nvSpPr>
        <p:spPr>
          <a:xfrm>
            <a:off x="75099" y="1718536"/>
            <a:ext cx="9000081" cy="3271783"/>
          </a:xfrm>
          <a:prstGeom prst="rect">
            <a:avLst/>
          </a:prstGeom>
          <a:solidFill>
            <a:schemeClr val="bg1">
              <a:alpha val="90000"/>
            </a:schemeClr>
          </a:solidFill>
          <a:ln w="12700">
            <a:solidFill>
              <a:schemeClr val="tx1"/>
            </a:solidFill>
          </a:ln>
          <a:effectLst>
            <a:outerShdw blurRad="50800" dist="38100" dir="2700000" algn="tl" rotWithShape="0">
              <a:prstClr val="black">
                <a:alpha val="40000"/>
              </a:prstClr>
            </a:outerShdw>
          </a:effectLst>
        </p:spPr>
        <p:txBody>
          <a:bodyPr wrap="square" rtlCol="0">
            <a:noAutofit/>
          </a:bodyPr>
          <a:lstStyle/>
          <a:p>
            <a:endParaRPr lang="en-US" altLang="ja-JP" sz="2000" dirty="0"/>
          </a:p>
          <a:p>
            <a:r>
              <a:rPr lang="en-US" altLang="ja-JP" sz="2000" dirty="0"/>
              <a:t>--</a:t>
            </a:r>
            <a:r>
              <a:rPr kumimoji="1" lang="en-US" altLang="ja-JP" sz="2000" dirty="0"/>
              <a:t> </a:t>
            </a:r>
            <a:r>
              <a:rPr kumimoji="1" lang="ja-JP" altLang="en-US" sz="2000" u="sng">
                <a:solidFill>
                  <a:srgbClr val="0432FF"/>
                </a:solidFill>
              </a:rPr>
              <a:t>新しい</a:t>
            </a:r>
            <a:r>
              <a:rPr kumimoji="1" lang="en-US" altLang="ja-JP" sz="2000" u="sng" dirty="0">
                <a:solidFill>
                  <a:srgbClr val="0432FF"/>
                </a:solidFill>
              </a:rPr>
              <a:t>/</a:t>
            </a:r>
            <a:r>
              <a:rPr kumimoji="1" lang="ja-JP" altLang="en-US" sz="2000" u="sng">
                <a:solidFill>
                  <a:srgbClr val="0432FF"/>
                </a:solidFill>
              </a:rPr>
              <a:t>シンプルな</a:t>
            </a:r>
            <a:r>
              <a:rPr kumimoji="1" lang="en-US" altLang="ja-JP" sz="2000" u="sng" dirty="0">
                <a:solidFill>
                  <a:srgbClr val="0432FF"/>
                </a:solidFill>
              </a:rPr>
              <a:t>ALS</a:t>
            </a:r>
            <a:r>
              <a:rPr kumimoji="1" lang="ja-JP" altLang="en-US" sz="2000" u="sng">
                <a:solidFill>
                  <a:srgbClr val="0432FF"/>
                </a:solidFill>
              </a:rPr>
              <a:t>システム</a:t>
            </a:r>
            <a:r>
              <a:rPr kumimoji="1" lang="ja-JP" altLang="en-US" sz="2000"/>
              <a:t>の開発</a:t>
            </a:r>
            <a:r>
              <a:rPr kumimoji="1" lang="en-US" altLang="ja-JP" sz="2000" dirty="0"/>
              <a:t> </a:t>
            </a:r>
            <a:br>
              <a:rPr kumimoji="1" lang="en-US" altLang="ja-JP" sz="2000" dirty="0"/>
            </a:br>
            <a:r>
              <a:rPr kumimoji="1" lang="en-US" altLang="ja-JP" sz="2000" dirty="0"/>
              <a:t>     </a:t>
            </a:r>
            <a:r>
              <a:rPr kumimoji="1" lang="en-US" altLang="ja-JP" sz="1600" dirty="0"/>
              <a:t>(</a:t>
            </a:r>
            <a:r>
              <a:rPr kumimoji="1" lang="en-US" altLang="ja-JP" sz="1600" dirty="0">
                <a:sym typeface="Wingdings" pitchFamily="2" charset="2"/>
              </a:rPr>
              <a:t> </a:t>
            </a:r>
            <a:r>
              <a:rPr kumimoji="1" lang="ja-JP" altLang="en-US" sz="1600">
                <a:sym typeface="Wingdings" pitchFamily="2" charset="2"/>
              </a:rPr>
              <a:t>次世代へスケールアップ可能な構成</a:t>
            </a:r>
            <a:r>
              <a:rPr kumimoji="1" lang="en-US" altLang="ja-JP" sz="1600" dirty="0"/>
              <a:t>)</a:t>
            </a:r>
            <a:r>
              <a:rPr kumimoji="1" lang="ja-JP" altLang="en-US" sz="2000"/>
              <a:t>、</a:t>
            </a:r>
            <a:br>
              <a:rPr kumimoji="1" lang="en-US" altLang="ja-JP" sz="2000" dirty="0"/>
            </a:br>
            <a:r>
              <a:rPr kumimoji="1" lang="en-US" altLang="ja-JP" sz="2000" dirty="0"/>
              <a:t>KAGRA</a:t>
            </a:r>
            <a:r>
              <a:rPr kumimoji="1" lang="ja-JP" altLang="en-US" sz="2000"/>
              <a:t>へのインストール、</a:t>
            </a:r>
            <a:r>
              <a:rPr kumimoji="1" lang="en-US" altLang="ja-JP" sz="2000" u="sng" dirty="0">
                <a:solidFill>
                  <a:srgbClr val="0432FF"/>
                </a:solidFill>
              </a:rPr>
              <a:t>KAGRA</a:t>
            </a:r>
            <a:r>
              <a:rPr kumimoji="1" lang="ja-JP" altLang="en-US" sz="2000" u="sng">
                <a:solidFill>
                  <a:srgbClr val="0432FF"/>
                </a:solidFill>
              </a:rPr>
              <a:t>でのシステム実証・評価</a:t>
            </a:r>
            <a:endParaRPr kumimoji="1" lang="en-US" altLang="ja-JP" sz="800" u="sng" dirty="0">
              <a:solidFill>
                <a:srgbClr val="0432FF"/>
              </a:solidFill>
            </a:endParaRPr>
          </a:p>
          <a:p>
            <a:endParaRPr lang="en-US" altLang="ja-JP" sz="2000" dirty="0"/>
          </a:p>
          <a:p>
            <a:r>
              <a:rPr lang="en-US" altLang="ja-JP" sz="2000" dirty="0"/>
              <a:t>-- </a:t>
            </a:r>
            <a:r>
              <a:rPr lang="en-US" altLang="ja-JP" sz="2000" u="sng" dirty="0">
                <a:solidFill>
                  <a:srgbClr val="0432FF"/>
                </a:solidFill>
              </a:rPr>
              <a:t>3G</a:t>
            </a:r>
            <a:r>
              <a:rPr lang="ja-JP" altLang="en-US" sz="2000" u="sng">
                <a:solidFill>
                  <a:srgbClr val="0432FF"/>
                </a:solidFill>
              </a:rPr>
              <a:t>検出器のロック手法の研究</a:t>
            </a:r>
            <a:br>
              <a:rPr lang="en-US" altLang="ja-JP" sz="800" u="sng" dirty="0">
                <a:solidFill>
                  <a:srgbClr val="0432FF"/>
                </a:solidFill>
              </a:rPr>
            </a:br>
            <a:endParaRPr lang="en-US" altLang="ja-JP" sz="800" u="sng" dirty="0">
              <a:solidFill>
                <a:srgbClr val="0432FF"/>
              </a:solidFill>
            </a:endParaRPr>
          </a:p>
          <a:p>
            <a:r>
              <a:rPr lang="en-US" altLang="ja-JP" dirty="0"/>
              <a:t>  =&gt; </a:t>
            </a:r>
            <a:r>
              <a:rPr lang="ja-JP" altLang="en-US"/>
              <a:t>新しいの</a:t>
            </a:r>
            <a:r>
              <a:rPr lang="en-US" altLang="ja-JP" dirty="0"/>
              <a:t>ALS</a:t>
            </a:r>
            <a:r>
              <a:rPr lang="ja-JP" altLang="en-US"/>
              <a:t>システムを</a:t>
            </a:r>
            <a:r>
              <a:rPr lang="en-US" altLang="ja-JP" dirty="0"/>
              <a:t>3G</a:t>
            </a:r>
            <a:r>
              <a:rPr lang="ja-JP" altLang="en-US"/>
              <a:t>検出器に適用、</a:t>
            </a:r>
            <a:br>
              <a:rPr lang="en-US" altLang="ja-JP" dirty="0"/>
            </a:br>
            <a:r>
              <a:rPr lang="en-US" altLang="ja-JP" dirty="0"/>
              <a:t>       </a:t>
            </a:r>
            <a:r>
              <a:rPr lang="ja-JP" altLang="en-US"/>
              <a:t>評価結果を用いて性能シミュレーション</a:t>
            </a:r>
            <a:r>
              <a:rPr lang="en-US" altLang="ja-JP" dirty="0"/>
              <a:t> </a:t>
            </a:r>
            <a:endParaRPr kumimoji="1" lang="en-US" altLang="ja-JP" dirty="0"/>
          </a:p>
          <a:p>
            <a:r>
              <a:rPr kumimoji="1" lang="en-US" altLang="ja-JP" sz="1600" dirty="0"/>
              <a:t>  =&gt; </a:t>
            </a:r>
            <a:r>
              <a:rPr kumimoji="1" lang="ja-JP" altLang="en-US" sz="1600"/>
              <a:t>必要な開発項目を明らかに</a:t>
            </a:r>
          </a:p>
        </p:txBody>
      </p:sp>
      <p:sp>
        <p:nvSpPr>
          <p:cNvPr id="17" name="左大かっこ 16">
            <a:extLst>
              <a:ext uri="{FF2B5EF4-FFF2-40B4-BE49-F238E27FC236}">
                <a16:creationId xmlns:a16="http://schemas.microsoft.com/office/drawing/2014/main" id="{FA70AB8F-94DC-0848-905F-0F2BF0C40134}"/>
              </a:ext>
            </a:extLst>
          </p:cNvPr>
          <p:cNvSpPr/>
          <p:nvPr/>
        </p:nvSpPr>
        <p:spPr>
          <a:xfrm rot="10800000">
            <a:off x="6393998" y="2037826"/>
            <a:ext cx="77993" cy="956773"/>
          </a:xfrm>
          <a:prstGeom prst="leftBracket">
            <a:avLst>
              <a:gd name="adj" fmla="val 6577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2A0A590-A67A-8E41-B915-EFCCADA1FF99}"/>
              </a:ext>
            </a:extLst>
          </p:cNvPr>
          <p:cNvSpPr txBox="1"/>
          <p:nvPr/>
        </p:nvSpPr>
        <p:spPr>
          <a:xfrm>
            <a:off x="6432994" y="2281786"/>
            <a:ext cx="2379434" cy="523220"/>
          </a:xfrm>
          <a:prstGeom prst="rect">
            <a:avLst/>
          </a:prstGeom>
          <a:noFill/>
        </p:spPr>
        <p:txBody>
          <a:bodyPr wrap="none" rtlCol="0">
            <a:spAutoFit/>
          </a:bodyPr>
          <a:lstStyle/>
          <a:p>
            <a:r>
              <a:rPr kumimoji="1" lang="ja-JP" altLang="en-US" sz="1400" i="1"/>
              <a:t>次章</a:t>
            </a:r>
            <a:r>
              <a:rPr kumimoji="1" lang="en-US" altLang="ja-JP" sz="1400" i="1" dirty="0"/>
              <a:t>: 3. </a:t>
            </a:r>
            <a:r>
              <a:rPr kumimoji="1" lang="ja-JP" altLang="en-US" sz="1400" i="1"/>
              <a:t>新手法の</a:t>
            </a:r>
            <a:r>
              <a:rPr kumimoji="1" lang="en-US" altLang="ja-JP" sz="1400" i="1" dirty="0"/>
              <a:t>KAGRA</a:t>
            </a:r>
            <a:r>
              <a:rPr kumimoji="1" lang="ja-JP" altLang="en-US" sz="1400" i="1"/>
              <a:t>での</a:t>
            </a:r>
            <a:br>
              <a:rPr kumimoji="1" lang="en-US" altLang="ja-JP" sz="1400" i="1" dirty="0"/>
            </a:br>
            <a:r>
              <a:rPr kumimoji="1" lang="en-US" altLang="ja-JP" sz="1400" i="1" dirty="0"/>
              <a:t>                </a:t>
            </a:r>
            <a:r>
              <a:rPr kumimoji="1" lang="ja-JP" altLang="en-US" sz="1400" i="1"/>
              <a:t>実証・特性評価</a:t>
            </a:r>
          </a:p>
        </p:txBody>
      </p:sp>
      <p:sp>
        <p:nvSpPr>
          <p:cNvPr id="18" name="左大かっこ 17">
            <a:extLst>
              <a:ext uri="{FF2B5EF4-FFF2-40B4-BE49-F238E27FC236}">
                <a16:creationId xmlns:a16="http://schemas.microsoft.com/office/drawing/2014/main" id="{05A7C17C-10E0-774C-9F3C-68475EAC9365}"/>
              </a:ext>
            </a:extLst>
          </p:cNvPr>
          <p:cNvSpPr/>
          <p:nvPr/>
        </p:nvSpPr>
        <p:spPr>
          <a:xfrm rot="10800000">
            <a:off x="4632905" y="3316854"/>
            <a:ext cx="61623" cy="1209073"/>
          </a:xfrm>
          <a:prstGeom prst="leftBracket">
            <a:avLst>
              <a:gd name="adj" fmla="val 6577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35C1363-D6F0-A24D-B464-5C1962E2DEB2}"/>
              </a:ext>
            </a:extLst>
          </p:cNvPr>
          <p:cNvSpPr txBox="1"/>
          <p:nvPr/>
        </p:nvSpPr>
        <p:spPr>
          <a:xfrm>
            <a:off x="4712383" y="3796054"/>
            <a:ext cx="2989921" cy="307777"/>
          </a:xfrm>
          <a:prstGeom prst="rect">
            <a:avLst/>
          </a:prstGeom>
          <a:noFill/>
        </p:spPr>
        <p:txBody>
          <a:bodyPr wrap="none" rtlCol="0">
            <a:spAutoFit/>
          </a:bodyPr>
          <a:lstStyle/>
          <a:p>
            <a:r>
              <a:rPr lang="ja-JP" altLang="en-US" sz="1400" i="1"/>
              <a:t>次々章</a:t>
            </a:r>
            <a:r>
              <a:rPr kumimoji="1" lang="en-US" altLang="ja-JP" sz="1400" i="1" dirty="0"/>
              <a:t>: 4. </a:t>
            </a:r>
            <a:r>
              <a:rPr lang="ja-JP" altLang="en-US" sz="1400" i="1"/>
              <a:t>次世代検出器における</a:t>
            </a:r>
            <a:r>
              <a:rPr lang="en-US" altLang="ja-JP" sz="1400" i="1" dirty="0"/>
              <a:t>ALS</a:t>
            </a:r>
            <a:endParaRPr kumimoji="1" lang="ja-JP" altLang="en-US" sz="1400" i="1"/>
          </a:p>
        </p:txBody>
      </p:sp>
    </p:spTree>
    <p:extLst>
      <p:ext uri="{BB962C8B-B14F-4D97-AF65-F5344CB8AC3E}">
        <p14:creationId xmlns:p14="http://schemas.microsoft.com/office/powerpoint/2010/main" val="2809566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25</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solidFill>
                  <a:schemeClr val="bg1">
                    <a:lumMod val="85000"/>
                  </a:schemeClr>
                </a:solidFill>
              </a:rPr>
              <a:t>重力波の観測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干渉計のロックと重力波観測</a:t>
            </a:r>
            <a:endParaRPr lang="en-US" altLang="ja-JP" sz="4000" dirty="0">
              <a:solidFill>
                <a:schemeClr val="bg1">
                  <a:lumMod val="85000"/>
                </a:schemeClr>
              </a:solidFill>
            </a:endParaRPr>
          </a:p>
          <a:p>
            <a:pPr marL="914400" indent="-914400">
              <a:buFont typeface="Arial"/>
              <a:buAutoNum type="arabicPeriod"/>
            </a:pPr>
            <a:r>
              <a:rPr lang="ja-JP" altLang="en-US" sz="4000"/>
              <a:t>新手法の</a:t>
            </a:r>
            <a:r>
              <a:rPr lang="en-US" altLang="ja-JP" sz="4000" dirty="0"/>
              <a:t>KAGRA</a:t>
            </a:r>
            <a:r>
              <a:rPr lang="ja-JP" altLang="en-US" sz="4000"/>
              <a:t>での実証・特性評価</a:t>
            </a:r>
            <a:endParaRPr lang="en-US" altLang="ja-JP" sz="4000" dirty="0"/>
          </a:p>
          <a:p>
            <a:pPr marL="914400" indent="-914400">
              <a:buFont typeface="Arial"/>
              <a:buAutoNum type="arabicPeriod"/>
            </a:pPr>
            <a:r>
              <a:rPr lang="ja-JP" altLang="en-US" sz="4000">
                <a:solidFill>
                  <a:schemeClr val="bg1">
                    <a:lumMod val="85000"/>
                  </a:schemeClr>
                </a:solidFill>
              </a:rPr>
              <a:t>次世代検出器における</a:t>
            </a:r>
            <a:r>
              <a:rPr lang="en-US" altLang="ja-JP" sz="4000" dirty="0">
                <a:solidFill>
                  <a:schemeClr val="bg1">
                    <a:lumMod val="85000"/>
                  </a:schemeClr>
                </a:solidFill>
              </a:rPr>
              <a:t>ALS</a:t>
            </a:r>
          </a:p>
          <a:p>
            <a:pPr marL="914400" indent="-914400">
              <a:buFont typeface="Arial"/>
              <a:buAutoNum type="arabicPeriod"/>
            </a:pPr>
            <a:r>
              <a:rPr lang="ja-JP" altLang="en-US" sz="4000">
                <a:solidFill>
                  <a:schemeClr val="bg1">
                    <a:lumMod val="85000"/>
                  </a:schemeClr>
                </a:solidFill>
              </a:rPr>
              <a:t>まとめ・結論</a:t>
            </a:r>
            <a:endParaRPr lang="en-US" altLang="ja-JP" sz="4000" dirty="0">
              <a:solidFill>
                <a:schemeClr val="bg1">
                  <a:lumMod val="85000"/>
                </a:schemeClr>
              </a:solidFill>
            </a:endParaRPr>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7" name="テキスト ボックス 6">
            <a:extLst>
              <a:ext uri="{FF2B5EF4-FFF2-40B4-BE49-F238E27FC236}">
                <a16:creationId xmlns:a16="http://schemas.microsoft.com/office/drawing/2014/main" id="{9D003DE9-4F35-1D4B-89EA-15611007CD2A}"/>
              </a:ext>
            </a:extLst>
          </p:cNvPr>
          <p:cNvSpPr txBox="1"/>
          <p:nvPr/>
        </p:nvSpPr>
        <p:spPr>
          <a:xfrm>
            <a:off x="6337450" y="3479800"/>
            <a:ext cx="2218556" cy="369332"/>
          </a:xfrm>
          <a:prstGeom prst="rect">
            <a:avLst/>
          </a:prstGeom>
          <a:noFill/>
        </p:spPr>
        <p:txBody>
          <a:bodyPr wrap="none" rtlCol="0">
            <a:spAutoFit/>
          </a:bodyPr>
          <a:lstStyle/>
          <a:p>
            <a:r>
              <a:rPr lang="en-US" altLang="ja-JP" dirty="0"/>
              <a:t>[</a:t>
            </a:r>
            <a:r>
              <a:rPr kumimoji="1" lang="ja-JP" altLang="en-US"/>
              <a:t>博士論文</a:t>
            </a:r>
            <a:r>
              <a:rPr kumimoji="1" lang="en-US" altLang="ja-JP" dirty="0"/>
              <a:t> Chapter 7]</a:t>
            </a:r>
            <a:endParaRPr kumimoji="1" lang="ja-JP" altLang="en-US"/>
          </a:p>
        </p:txBody>
      </p:sp>
    </p:spTree>
    <p:extLst>
      <p:ext uri="{BB962C8B-B14F-4D97-AF65-F5344CB8AC3E}">
        <p14:creationId xmlns:p14="http://schemas.microsoft.com/office/powerpoint/2010/main" val="192730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KAGRA</a:t>
            </a:r>
            <a:r>
              <a:rPr lang="ja-JP" altLang="en-US"/>
              <a:t>で行ったこと</a:t>
            </a:r>
            <a:endParaRPr kumimoji="1" lang="ja-JP" altLang="en-US" dirty="0"/>
          </a:p>
        </p:txBody>
      </p:sp>
      <p:sp>
        <p:nvSpPr>
          <p:cNvPr id="3" name="コンテンツ プレースホルダー 2"/>
          <p:cNvSpPr>
            <a:spLocks noGrp="1"/>
          </p:cNvSpPr>
          <p:nvPr>
            <p:ph idx="1"/>
          </p:nvPr>
        </p:nvSpPr>
        <p:spPr>
          <a:xfrm>
            <a:off x="278414" y="1183326"/>
            <a:ext cx="8587171" cy="5674674"/>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目的</a:t>
            </a:r>
            <a:r>
              <a:rPr lang="en-US" altLang="ja-JP" sz="2400" b="1" u="sng" dirty="0">
                <a:sym typeface="Wingdings" pitchFamily="2" charset="2"/>
              </a:rPr>
              <a:t> =</a:t>
            </a:r>
            <a:br>
              <a:rPr lang="en-US" altLang="ja-JP" sz="2400" b="1" u="sng" dirty="0">
                <a:sym typeface="Wingdings" pitchFamily="2" charset="2"/>
              </a:rPr>
            </a:br>
            <a:r>
              <a:rPr lang="en-US" altLang="ja-JP" sz="2400" b="1" dirty="0">
                <a:sym typeface="Wingdings" pitchFamily="2" charset="2"/>
              </a:rPr>
              <a:t>* </a:t>
            </a:r>
            <a:r>
              <a:rPr lang="ja-JP" altLang="en-US" sz="2400" b="1" u="sng">
                <a:solidFill>
                  <a:srgbClr val="0432FF"/>
                </a:solidFill>
                <a:sym typeface="Wingdings" pitchFamily="2" charset="2"/>
              </a:rPr>
              <a:t>新しい</a:t>
            </a:r>
            <a:r>
              <a:rPr lang="en-US" altLang="ja-JP" sz="2400" b="1" u="sng" dirty="0">
                <a:solidFill>
                  <a:srgbClr val="0432FF"/>
                </a:solidFill>
                <a:sym typeface="Wingdings" pitchFamily="2" charset="2"/>
              </a:rPr>
              <a:t>ALS</a:t>
            </a:r>
            <a:r>
              <a:rPr lang="ja-JP" altLang="en-US" sz="2400" b="1" u="sng">
                <a:solidFill>
                  <a:srgbClr val="0432FF"/>
                </a:solidFill>
                <a:sym typeface="Wingdings" pitchFamily="2" charset="2"/>
              </a:rPr>
              <a:t>システムの開発・実証・評価</a:t>
            </a:r>
            <a:br>
              <a:rPr lang="en-US" altLang="ja-JP" sz="2400" b="1" u="sng" dirty="0">
                <a:solidFill>
                  <a:srgbClr val="0432FF"/>
                </a:solidFill>
                <a:sym typeface="Wingdings" pitchFamily="2" charset="2"/>
              </a:rPr>
            </a:br>
            <a:r>
              <a:rPr lang="en-US" altLang="ja-JP" sz="2400" b="1" dirty="0">
                <a:sym typeface="Wingdings" pitchFamily="2" charset="2"/>
              </a:rPr>
              <a:t>* </a:t>
            </a:r>
            <a:r>
              <a:rPr lang="en-US" altLang="ja-JP" sz="2400" b="1" u="sng" dirty="0">
                <a:solidFill>
                  <a:srgbClr val="0432FF"/>
                </a:solidFill>
                <a:sym typeface="Wingdings" pitchFamily="2" charset="2"/>
              </a:rPr>
              <a:t>KAGRA</a:t>
            </a:r>
            <a:r>
              <a:rPr lang="ja-JP" altLang="en-US" sz="2400" b="1" u="sng">
                <a:solidFill>
                  <a:srgbClr val="0432FF"/>
                </a:solidFill>
                <a:sym typeface="Wingdings" pitchFamily="2" charset="2"/>
              </a:rPr>
              <a:t>のロックの達成</a:t>
            </a:r>
            <a:br>
              <a:rPr lang="en-US" altLang="ja-JP" sz="2400" b="1" u="sng" dirty="0">
                <a:solidFill>
                  <a:srgbClr val="0432FF"/>
                </a:solidFill>
                <a:sym typeface="Wingdings" pitchFamily="2" charset="2"/>
              </a:rPr>
            </a:br>
            <a:br>
              <a:rPr lang="en-US" altLang="ja-JP" sz="2400" b="1" u="sng" dirty="0">
                <a:sym typeface="Wingdings" pitchFamily="2" charset="2"/>
              </a:rPr>
            </a:br>
            <a:r>
              <a:rPr lang="en-US" altLang="ja-JP" sz="2400" b="1" u="sng" dirty="0">
                <a:sym typeface="Wingdings" pitchFamily="2" charset="2"/>
              </a:rPr>
              <a:t>= Overview =</a:t>
            </a:r>
            <a:br>
              <a:rPr lang="en-US" altLang="ja-JP" sz="2400" dirty="0">
                <a:sym typeface="Wingdings" pitchFamily="2" charset="2"/>
              </a:rPr>
            </a:br>
            <a:r>
              <a:rPr lang="en-US" altLang="ja-JP" sz="2000" dirty="0">
                <a:sym typeface="Wingdings" pitchFamily="2" charset="2"/>
              </a:rPr>
              <a:t>-- </a:t>
            </a:r>
            <a:r>
              <a:rPr lang="en-US" altLang="ja-JP" sz="2000" u="sng" dirty="0">
                <a:solidFill>
                  <a:srgbClr val="0432FF"/>
                </a:solidFill>
                <a:sym typeface="Wingdings" pitchFamily="2" charset="2"/>
              </a:rPr>
              <a:t>Design, Implementation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新</a:t>
            </a:r>
            <a:r>
              <a:rPr lang="en-US" altLang="ja-JP" sz="2000" dirty="0">
                <a:sym typeface="Wingdings" pitchFamily="2" charset="2"/>
              </a:rPr>
              <a:t>ALS</a:t>
            </a:r>
            <a:r>
              <a:rPr lang="ja-JP" altLang="en-US" sz="2000">
                <a:sym typeface="Wingdings" pitchFamily="2" charset="2"/>
              </a:rPr>
              <a:t>システムのデザイン</a:t>
            </a:r>
            <a:r>
              <a:rPr lang="en-US" altLang="ja-JP" sz="2000" dirty="0">
                <a:sym typeface="Wingdings" pitchFamily="2" charset="2"/>
              </a:rPr>
              <a:t>   KAGRA</a:t>
            </a:r>
            <a:r>
              <a:rPr lang="ja-JP" altLang="en-US" sz="2000">
                <a:sym typeface="Wingdings" pitchFamily="2" charset="2"/>
              </a:rPr>
              <a:t>の干渉計ロックへの要求値を満たす</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a:t>
            </a:r>
            <a:r>
              <a:rPr lang="en-US" altLang="ja-JP" sz="2000" dirty="0">
                <a:sym typeface="Wingdings" pitchFamily="2" charset="2"/>
              </a:rPr>
              <a:t>KAGRA</a:t>
            </a:r>
            <a:r>
              <a:rPr lang="ja-JP" altLang="en-US" sz="2000">
                <a:sym typeface="Wingdings" pitchFamily="2" charset="2"/>
              </a:rPr>
              <a:t>へのインストール</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Demonstration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KAGRA</a:t>
            </a:r>
            <a:r>
              <a:rPr lang="ja-JP" altLang="en-US" sz="2000">
                <a:sym typeface="Wingdings" pitchFamily="2" charset="2"/>
              </a:rPr>
              <a:t>の干渉計</a:t>
            </a:r>
            <a:r>
              <a:rPr lang="en-US" altLang="ja-JP" sz="2000" dirty="0">
                <a:sym typeface="Wingdings" pitchFamily="2" charset="2"/>
              </a:rPr>
              <a:t> (FPMI) </a:t>
            </a:r>
            <a:r>
              <a:rPr lang="ja-JP" altLang="en-US" sz="2000">
                <a:sym typeface="Wingdings" pitchFamily="2" charset="2"/>
              </a:rPr>
              <a:t>のロックの達成</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システムの機能の実証</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Characterization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システムの雑音の定量的評価</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主要な雑音源の特定、改善方法の考察</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26</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Tree>
    <p:extLst>
      <p:ext uri="{BB962C8B-B14F-4D97-AF65-F5344CB8AC3E}">
        <p14:creationId xmlns:p14="http://schemas.microsoft.com/office/powerpoint/2010/main" val="217111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KAGRA</a:t>
            </a:r>
            <a:r>
              <a:rPr lang="ja-JP" altLang="en-US"/>
              <a:t>で行ったこと</a:t>
            </a:r>
            <a:endParaRPr kumimoji="1" lang="ja-JP" altLang="en-US" dirty="0"/>
          </a:p>
        </p:txBody>
      </p:sp>
      <p:sp>
        <p:nvSpPr>
          <p:cNvPr id="3" name="コンテンツ プレースホルダー 2"/>
          <p:cNvSpPr>
            <a:spLocks noGrp="1"/>
          </p:cNvSpPr>
          <p:nvPr>
            <p:ph idx="1"/>
          </p:nvPr>
        </p:nvSpPr>
        <p:spPr>
          <a:xfrm>
            <a:off x="278414" y="1183326"/>
            <a:ext cx="8587171" cy="5674674"/>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目的</a:t>
            </a:r>
            <a:r>
              <a:rPr lang="en-US" altLang="ja-JP" sz="2400" b="1" u="sng" dirty="0">
                <a:sym typeface="Wingdings" pitchFamily="2" charset="2"/>
              </a:rPr>
              <a:t> =</a:t>
            </a:r>
            <a:br>
              <a:rPr lang="en-US" altLang="ja-JP" sz="2400" b="1" u="sng" dirty="0">
                <a:sym typeface="Wingdings" pitchFamily="2" charset="2"/>
              </a:rPr>
            </a:br>
            <a:r>
              <a:rPr lang="en-US" altLang="ja-JP" sz="2400" b="1" dirty="0">
                <a:sym typeface="Wingdings" pitchFamily="2" charset="2"/>
              </a:rPr>
              <a:t>* </a:t>
            </a:r>
            <a:r>
              <a:rPr lang="ja-JP" altLang="en-US" sz="2400" b="1" u="sng">
                <a:solidFill>
                  <a:srgbClr val="0432FF"/>
                </a:solidFill>
                <a:sym typeface="Wingdings" pitchFamily="2" charset="2"/>
              </a:rPr>
              <a:t>新しい</a:t>
            </a:r>
            <a:r>
              <a:rPr lang="en-US" altLang="ja-JP" sz="2400" b="1" u="sng" dirty="0">
                <a:solidFill>
                  <a:srgbClr val="0432FF"/>
                </a:solidFill>
                <a:sym typeface="Wingdings" pitchFamily="2" charset="2"/>
              </a:rPr>
              <a:t>ALS</a:t>
            </a:r>
            <a:r>
              <a:rPr lang="ja-JP" altLang="en-US" sz="2400" b="1" u="sng">
                <a:solidFill>
                  <a:srgbClr val="0432FF"/>
                </a:solidFill>
                <a:sym typeface="Wingdings" pitchFamily="2" charset="2"/>
              </a:rPr>
              <a:t>システムの開発・実証・評価</a:t>
            </a:r>
            <a:br>
              <a:rPr lang="en-US" altLang="ja-JP" sz="2400" b="1" u="sng" dirty="0">
                <a:solidFill>
                  <a:srgbClr val="0432FF"/>
                </a:solidFill>
                <a:sym typeface="Wingdings" pitchFamily="2" charset="2"/>
              </a:rPr>
            </a:br>
            <a:r>
              <a:rPr lang="en-US" altLang="ja-JP" sz="2400" b="1" dirty="0">
                <a:sym typeface="Wingdings" pitchFamily="2" charset="2"/>
              </a:rPr>
              <a:t>* </a:t>
            </a:r>
            <a:r>
              <a:rPr lang="en-US" altLang="ja-JP" sz="2400" b="1" u="sng" dirty="0">
                <a:solidFill>
                  <a:srgbClr val="0432FF"/>
                </a:solidFill>
                <a:sym typeface="Wingdings" pitchFamily="2" charset="2"/>
              </a:rPr>
              <a:t>KAGRA</a:t>
            </a:r>
            <a:r>
              <a:rPr lang="ja-JP" altLang="en-US" sz="2400" b="1" u="sng">
                <a:solidFill>
                  <a:srgbClr val="0432FF"/>
                </a:solidFill>
                <a:sym typeface="Wingdings" pitchFamily="2" charset="2"/>
              </a:rPr>
              <a:t>のロックの達成</a:t>
            </a:r>
            <a:br>
              <a:rPr lang="en-US" altLang="ja-JP" sz="2400" b="1" u="sng" dirty="0">
                <a:solidFill>
                  <a:srgbClr val="0432FF"/>
                </a:solidFill>
                <a:sym typeface="Wingdings" pitchFamily="2" charset="2"/>
              </a:rPr>
            </a:br>
            <a:br>
              <a:rPr lang="en-US" altLang="ja-JP" sz="2400" b="1" u="sng" dirty="0">
                <a:sym typeface="Wingdings" pitchFamily="2" charset="2"/>
              </a:rPr>
            </a:br>
            <a:r>
              <a:rPr lang="en-US" altLang="ja-JP" sz="2400" b="1" u="sng" dirty="0">
                <a:sym typeface="Wingdings" pitchFamily="2" charset="2"/>
              </a:rPr>
              <a:t>= Overview =</a:t>
            </a:r>
            <a:br>
              <a:rPr lang="en-US" altLang="ja-JP" sz="2400" dirty="0">
                <a:sym typeface="Wingdings" pitchFamily="2" charset="2"/>
              </a:rPr>
            </a:br>
            <a:r>
              <a:rPr lang="en-US" altLang="ja-JP" sz="2000" dirty="0">
                <a:sym typeface="Wingdings" pitchFamily="2" charset="2"/>
              </a:rPr>
              <a:t>-- </a:t>
            </a:r>
            <a:r>
              <a:rPr lang="en-US" altLang="ja-JP" sz="2000" u="sng" dirty="0">
                <a:solidFill>
                  <a:srgbClr val="0432FF"/>
                </a:solidFill>
                <a:sym typeface="Wingdings" pitchFamily="2" charset="2"/>
              </a:rPr>
              <a:t>Design, Implementation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新</a:t>
            </a:r>
            <a:r>
              <a:rPr lang="en-US" altLang="ja-JP" sz="2000" dirty="0">
                <a:sym typeface="Wingdings" pitchFamily="2" charset="2"/>
              </a:rPr>
              <a:t>ALS</a:t>
            </a:r>
            <a:r>
              <a:rPr lang="ja-JP" altLang="en-US" sz="2000">
                <a:sym typeface="Wingdings" pitchFamily="2" charset="2"/>
              </a:rPr>
              <a:t>システムのデザイン</a:t>
            </a:r>
            <a:r>
              <a:rPr lang="en-US" altLang="ja-JP" sz="2000" dirty="0">
                <a:sym typeface="Wingdings" pitchFamily="2" charset="2"/>
              </a:rPr>
              <a:t>   KAGRA</a:t>
            </a:r>
            <a:r>
              <a:rPr lang="ja-JP" altLang="en-US" sz="2000">
                <a:sym typeface="Wingdings" pitchFamily="2" charset="2"/>
              </a:rPr>
              <a:t>の干渉計ロックへの要求値を満たす</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a:t>
            </a:r>
            <a:r>
              <a:rPr lang="en-US" altLang="ja-JP" sz="2000" dirty="0">
                <a:sym typeface="Wingdings" pitchFamily="2" charset="2"/>
              </a:rPr>
              <a:t>KAGRA</a:t>
            </a:r>
            <a:r>
              <a:rPr lang="ja-JP" altLang="en-US" sz="2000">
                <a:sym typeface="Wingdings" pitchFamily="2" charset="2"/>
              </a:rPr>
              <a:t>へのインストール</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Demonstration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KAGRA</a:t>
            </a:r>
            <a:r>
              <a:rPr lang="ja-JP" altLang="en-US" sz="2000">
                <a:sym typeface="Wingdings" pitchFamily="2" charset="2"/>
              </a:rPr>
              <a:t>の干渉計</a:t>
            </a:r>
            <a:r>
              <a:rPr lang="en-US" altLang="ja-JP" sz="2000" dirty="0">
                <a:sym typeface="Wingdings" pitchFamily="2" charset="2"/>
              </a:rPr>
              <a:t> (FPMI) </a:t>
            </a:r>
            <a:r>
              <a:rPr lang="ja-JP" altLang="en-US" sz="2000">
                <a:sym typeface="Wingdings" pitchFamily="2" charset="2"/>
              </a:rPr>
              <a:t>のロックの達成</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システムの機能の実証</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Characterization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システムの雑音の定量的評価</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主要な雑音源の特定、改善方法の考察</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正方形/長方形 6">
            <a:extLst>
              <a:ext uri="{FF2B5EF4-FFF2-40B4-BE49-F238E27FC236}">
                <a16:creationId xmlns:a16="http://schemas.microsoft.com/office/drawing/2014/main" id="{CF77A104-D95E-5046-B221-D59091376360}"/>
              </a:ext>
            </a:extLst>
          </p:cNvPr>
          <p:cNvSpPr/>
          <p:nvPr/>
        </p:nvSpPr>
        <p:spPr>
          <a:xfrm>
            <a:off x="0" y="4194433"/>
            <a:ext cx="8439462" cy="261334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0BBF3CED-67D5-024A-8776-D6285851C506}"/>
              </a:ext>
            </a:extLst>
          </p:cNvPr>
          <p:cNvSpPr/>
          <p:nvPr/>
        </p:nvSpPr>
        <p:spPr>
          <a:xfrm>
            <a:off x="278414" y="3053397"/>
            <a:ext cx="8312200" cy="949439"/>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70B0011-3D22-9E4C-99EC-881C238B17F7}"/>
              </a:ext>
            </a:extLst>
          </p:cNvPr>
          <p:cNvSpPr/>
          <p:nvPr/>
        </p:nvSpPr>
        <p:spPr>
          <a:xfrm>
            <a:off x="0" y="1112684"/>
            <a:ext cx="8439462" cy="126918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157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ALS</a:t>
            </a:r>
            <a:r>
              <a:rPr lang="ja-JP" altLang="en-US"/>
              <a:t>のゴール</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000" dirty="0">
                <a:sym typeface="Wingdings" pitchFamily="2" charset="2"/>
              </a:rPr>
              <a:t>-- </a:t>
            </a:r>
            <a:r>
              <a:rPr lang="ja-JP" altLang="en-US" sz="2000">
                <a:sym typeface="Wingdings" pitchFamily="2" charset="2"/>
              </a:rPr>
              <a:t>実際に干渉計をロックすること</a:t>
            </a:r>
            <a:r>
              <a:rPr lang="en-US" altLang="ja-JP" sz="2000" dirty="0">
                <a:sym typeface="Wingdings" pitchFamily="2" charset="2"/>
              </a:rPr>
              <a:t> =&gt; </a:t>
            </a:r>
            <a:r>
              <a:rPr lang="ja-JP" altLang="en-US" sz="2000">
                <a:sym typeface="Wingdings" pitchFamily="2" charset="2"/>
              </a:rPr>
              <a:t>最も明白なゴール</a:t>
            </a:r>
            <a:br>
              <a:rPr lang="en-US" altLang="ja-JP" sz="2000" dirty="0">
                <a:sym typeface="Wingdings" pitchFamily="2" charset="2"/>
              </a:rPr>
            </a:br>
            <a:br>
              <a:rPr lang="en-US" altLang="ja-JP" sz="2000" dirty="0">
                <a:sym typeface="Wingdings" pitchFamily="2" charset="2"/>
              </a:rPr>
            </a:br>
            <a:r>
              <a:rPr lang="ja-JP" altLang="en-US" sz="1400">
                <a:sym typeface="Wingdings" pitchFamily="2" charset="2"/>
              </a:rPr>
              <a:t>では、干渉計のロックに必要な要求は、、、</a:t>
            </a:r>
            <a:br>
              <a:rPr lang="en-US" altLang="ja-JP" sz="1400" dirty="0">
                <a:sym typeface="Wingdings" pitchFamily="2" charset="2"/>
              </a:rPr>
            </a:br>
            <a:r>
              <a:rPr lang="en-US" altLang="ja-JP" sz="2000" dirty="0">
                <a:sym typeface="Wingdings" pitchFamily="2" charset="2"/>
              </a:rPr>
              <a:t>-- </a:t>
            </a:r>
            <a:r>
              <a:rPr lang="ja-JP" altLang="en-US" sz="2000">
                <a:solidFill>
                  <a:srgbClr val="0432FF"/>
                </a:solidFill>
                <a:sym typeface="Wingdings" pitchFamily="2" charset="2"/>
              </a:rPr>
              <a:t>要求値</a:t>
            </a:r>
            <a:r>
              <a:rPr lang="en-US" altLang="ja-JP" sz="2000" dirty="0">
                <a:solidFill>
                  <a:srgbClr val="0432FF"/>
                </a:solidFill>
                <a:sym typeface="Wingdings" pitchFamily="2" charset="2"/>
              </a:rPr>
              <a:t>: </a:t>
            </a:r>
            <a:r>
              <a:rPr lang="ja-JP" altLang="en-US" sz="2000">
                <a:solidFill>
                  <a:srgbClr val="0432FF"/>
                </a:solidFill>
                <a:sym typeface="Wingdings" pitchFamily="2" charset="2"/>
              </a:rPr>
              <a:t>各腕の自由度を腕の線幅より抑える</a:t>
            </a: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r>
              <a:rPr lang="en-US" altLang="ja-JP" sz="2000" dirty="0">
                <a:sym typeface="Wingdings" pitchFamily="2" charset="2"/>
              </a:rPr>
              <a:t>--</a:t>
            </a:r>
            <a:r>
              <a:rPr lang="en-US" altLang="ja-JP" sz="2000" dirty="0">
                <a:solidFill>
                  <a:srgbClr val="0432FF"/>
                </a:solidFill>
                <a:sym typeface="Wingdings" pitchFamily="2" charset="2"/>
              </a:rPr>
              <a:t> </a:t>
            </a:r>
            <a:r>
              <a:rPr lang="ja-JP" altLang="en-US" sz="2000">
                <a:sym typeface="Wingdings" pitchFamily="2" charset="2"/>
              </a:rPr>
              <a:t>後述する動機により、</a:t>
            </a:r>
            <a:r>
              <a:rPr lang="en-US" altLang="ja-JP" sz="2000" dirty="0">
                <a:solidFill>
                  <a:srgbClr val="0432FF"/>
                </a:solidFill>
                <a:sym typeface="Wingdings" pitchFamily="2" charset="2"/>
              </a:rPr>
              <a:t>Extra success: 1.6 Hz </a:t>
            </a:r>
            <a:r>
              <a:rPr lang="ja-JP" altLang="en-US" sz="2000">
                <a:sym typeface="Wingdings" pitchFamily="2" charset="2"/>
              </a:rPr>
              <a:t>もターゲットに</a:t>
            </a:r>
            <a:br>
              <a:rPr lang="en-US" altLang="ja-JP" sz="2000" dirty="0">
                <a:sym typeface="Wingdings" pitchFamily="2" charset="2"/>
              </a:rPr>
            </a:br>
            <a:endParaRPr lang="en-US" altLang="ja-JP" sz="16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28</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8" name="図 7">
            <a:extLst>
              <a:ext uri="{FF2B5EF4-FFF2-40B4-BE49-F238E27FC236}">
                <a16:creationId xmlns:a16="http://schemas.microsoft.com/office/drawing/2014/main" id="{945D8C6F-F7DA-574F-AF12-A5D49D8E7B42}"/>
              </a:ext>
            </a:extLst>
          </p:cNvPr>
          <p:cNvPicPr>
            <a:picLocks noChangeAspect="1"/>
          </p:cNvPicPr>
          <p:nvPr/>
        </p:nvPicPr>
        <p:blipFill>
          <a:blip r:embed="rId3"/>
          <a:stretch>
            <a:fillRect/>
          </a:stretch>
        </p:blipFill>
        <p:spPr>
          <a:xfrm>
            <a:off x="6761077" y="2898490"/>
            <a:ext cx="2133600" cy="1553152"/>
          </a:xfrm>
          <a:prstGeom prst="rect">
            <a:avLst/>
          </a:prstGeom>
        </p:spPr>
      </p:pic>
      <p:sp>
        <p:nvSpPr>
          <p:cNvPr id="9" name="テキスト ボックス 8">
            <a:extLst>
              <a:ext uri="{FF2B5EF4-FFF2-40B4-BE49-F238E27FC236}">
                <a16:creationId xmlns:a16="http://schemas.microsoft.com/office/drawing/2014/main" id="{E6C9A694-7329-B642-AA6F-6D2315F6347D}"/>
              </a:ext>
            </a:extLst>
          </p:cNvPr>
          <p:cNvSpPr txBox="1"/>
          <p:nvPr/>
        </p:nvSpPr>
        <p:spPr>
          <a:xfrm>
            <a:off x="7885186" y="3059668"/>
            <a:ext cx="1170513" cy="369332"/>
          </a:xfrm>
          <a:prstGeom prst="rect">
            <a:avLst/>
          </a:prstGeom>
          <a:noFill/>
        </p:spPr>
        <p:txBody>
          <a:bodyPr wrap="none" rtlCol="0">
            <a:spAutoFit/>
          </a:bodyPr>
          <a:lstStyle/>
          <a:p>
            <a:r>
              <a:rPr kumimoji="1" lang="en-US" altLang="ja-JP" dirty="0"/>
              <a:t>Single arm</a:t>
            </a:r>
            <a:endParaRPr kumimoji="1" lang="ja-JP" altLang="en-US"/>
          </a:p>
        </p:txBody>
      </p:sp>
      <p:sp>
        <p:nvSpPr>
          <p:cNvPr id="11" name="テキスト ボックス 10">
            <a:extLst>
              <a:ext uri="{FF2B5EF4-FFF2-40B4-BE49-F238E27FC236}">
                <a16:creationId xmlns:a16="http://schemas.microsoft.com/office/drawing/2014/main" id="{49A4C324-7195-B343-AD78-C304844962E0}"/>
              </a:ext>
            </a:extLst>
          </p:cNvPr>
          <p:cNvSpPr txBox="1"/>
          <p:nvPr/>
        </p:nvSpPr>
        <p:spPr>
          <a:xfrm>
            <a:off x="7977570" y="3557466"/>
            <a:ext cx="654346" cy="369332"/>
          </a:xfrm>
          <a:prstGeom prst="rect">
            <a:avLst/>
          </a:prstGeom>
          <a:noFill/>
        </p:spPr>
        <p:txBody>
          <a:bodyPr wrap="none" rtlCol="0">
            <a:spAutoFit/>
          </a:bodyPr>
          <a:lstStyle/>
          <a:p>
            <a:r>
              <a:rPr kumimoji="1" lang="en-US" altLang="ja-JP" dirty="0"/>
              <a:t>33Hz</a:t>
            </a:r>
            <a:endParaRPr kumimoji="1" lang="ja-JP" altLang="en-US"/>
          </a:p>
        </p:txBody>
      </p:sp>
      <p:cxnSp>
        <p:nvCxnSpPr>
          <p:cNvPr id="12" name="直線コネクタ 11">
            <a:extLst>
              <a:ext uri="{FF2B5EF4-FFF2-40B4-BE49-F238E27FC236}">
                <a16:creationId xmlns:a16="http://schemas.microsoft.com/office/drawing/2014/main" id="{8C326217-26CA-0F46-8B22-27F6D376CA80}"/>
              </a:ext>
            </a:extLst>
          </p:cNvPr>
          <p:cNvCxnSpPr>
            <a:cxnSpLocks/>
          </p:cNvCxnSpPr>
          <p:nvPr/>
        </p:nvCxnSpPr>
        <p:spPr>
          <a:xfrm>
            <a:off x="7689780" y="3734395"/>
            <a:ext cx="265500" cy="0"/>
          </a:xfrm>
          <a:prstGeom prst="line">
            <a:avLst/>
          </a:prstGeom>
          <a:ln w="19050">
            <a:solidFill>
              <a:schemeClr val="tx1"/>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6" name="図 5">
            <a:extLst>
              <a:ext uri="{FF2B5EF4-FFF2-40B4-BE49-F238E27FC236}">
                <a16:creationId xmlns:a16="http://schemas.microsoft.com/office/drawing/2014/main" id="{00D73615-0691-1441-95B4-47C61E46B78B}"/>
              </a:ext>
            </a:extLst>
          </p:cNvPr>
          <p:cNvPicPr>
            <a:picLocks noChangeAspect="1"/>
          </p:cNvPicPr>
          <p:nvPr/>
        </p:nvPicPr>
        <p:blipFill>
          <a:blip r:embed="rId4"/>
          <a:stretch>
            <a:fillRect/>
          </a:stretch>
        </p:blipFill>
        <p:spPr>
          <a:xfrm>
            <a:off x="70833" y="2434881"/>
            <a:ext cx="5834131" cy="469761"/>
          </a:xfrm>
          <a:prstGeom prst="rect">
            <a:avLst/>
          </a:prstGeom>
        </p:spPr>
      </p:pic>
      <p:cxnSp>
        <p:nvCxnSpPr>
          <p:cNvPr id="18" name="直線コネクタ 17">
            <a:extLst>
              <a:ext uri="{FF2B5EF4-FFF2-40B4-BE49-F238E27FC236}">
                <a16:creationId xmlns:a16="http://schemas.microsoft.com/office/drawing/2014/main" id="{65D937F2-B70E-9645-A4B9-5FE784D08561}"/>
              </a:ext>
            </a:extLst>
          </p:cNvPr>
          <p:cNvCxnSpPr>
            <a:cxnSpLocks/>
          </p:cNvCxnSpPr>
          <p:nvPr/>
        </p:nvCxnSpPr>
        <p:spPr>
          <a:xfrm>
            <a:off x="57954" y="2836277"/>
            <a:ext cx="1693572" cy="0"/>
          </a:xfrm>
          <a:prstGeom prst="line">
            <a:avLst/>
          </a:prstGeom>
          <a:ln w="25400">
            <a:solidFill>
              <a:srgbClr val="0432FF"/>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D66AF612-4EEE-C143-B11E-3879ACFC5093}"/>
              </a:ext>
            </a:extLst>
          </p:cNvPr>
          <p:cNvSpPr txBox="1"/>
          <p:nvPr/>
        </p:nvSpPr>
        <p:spPr>
          <a:xfrm>
            <a:off x="1028257" y="3532977"/>
            <a:ext cx="2063385" cy="400110"/>
          </a:xfrm>
          <a:prstGeom prst="rect">
            <a:avLst/>
          </a:prstGeom>
          <a:noFill/>
        </p:spPr>
        <p:txBody>
          <a:bodyPr wrap="none" rtlCol="0">
            <a:spAutoFit/>
          </a:bodyPr>
          <a:lstStyle/>
          <a:p>
            <a:r>
              <a:rPr kumimoji="1" lang="en-US" altLang="ja-JP" sz="2000" dirty="0"/>
              <a:t>RMS (</a:t>
            </a:r>
            <a:r>
              <a:rPr kumimoji="1" lang="en-US" altLang="ja-JP" sz="2000" i="1" dirty="0" err="1">
                <a:latin typeface="Times New Roman" panose="02020603050405020304" pitchFamily="18" charset="0"/>
                <a:cs typeface="Times New Roman" panose="02020603050405020304" pitchFamily="18" charset="0"/>
              </a:rPr>
              <a:t>Δf</a:t>
            </a:r>
            <a:r>
              <a:rPr kumimoji="1" lang="en-US" altLang="ja-JP" sz="2000" baseline="-25000" dirty="0" err="1">
                <a:latin typeface="Times New Roman" panose="02020603050405020304" pitchFamily="18" charset="0"/>
                <a:cs typeface="Times New Roman" panose="02020603050405020304" pitchFamily="18" charset="0"/>
              </a:rPr>
              <a:t>res</a:t>
            </a:r>
            <a:r>
              <a:rPr kumimoji="1" lang="en-US" altLang="ja-JP" sz="2000" dirty="0"/>
              <a:t>) &lt; 33Hz</a:t>
            </a:r>
            <a:endParaRPr kumimoji="1" lang="ja-JP" altLang="en-US" sz="2000"/>
          </a:p>
        </p:txBody>
      </p:sp>
      <p:cxnSp>
        <p:nvCxnSpPr>
          <p:cNvPr id="22" name="直線コネクタ 21">
            <a:extLst>
              <a:ext uri="{FF2B5EF4-FFF2-40B4-BE49-F238E27FC236}">
                <a16:creationId xmlns:a16="http://schemas.microsoft.com/office/drawing/2014/main" id="{349AE148-6DBE-094C-AF9B-A5ABA887072C}"/>
              </a:ext>
            </a:extLst>
          </p:cNvPr>
          <p:cNvCxnSpPr>
            <a:cxnSpLocks/>
          </p:cNvCxnSpPr>
          <p:nvPr/>
        </p:nvCxnSpPr>
        <p:spPr>
          <a:xfrm>
            <a:off x="2128232" y="2833992"/>
            <a:ext cx="1044000" cy="0"/>
          </a:xfrm>
          <a:prstGeom prst="line">
            <a:avLst/>
          </a:prstGeom>
          <a:ln w="25400">
            <a:solidFill>
              <a:srgbClr val="FF0000"/>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C78FC22E-C103-7848-B778-97E3F877B483}"/>
              </a:ext>
            </a:extLst>
          </p:cNvPr>
          <p:cNvCxnSpPr>
            <a:cxnSpLocks/>
          </p:cNvCxnSpPr>
          <p:nvPr/>
        </p:nvCxnSpPr>
        <p:spPr>
          <a:xfrm>
            <a:off x="3504095" y="2833992"/>
            <a:ext cx="1044000" cy="0"/>
          </a:xfrm>
          <a:prstGeom prst="line">
            <a:avLst/>
          </a:prstGeom>
          <a:ln w="25400">
            <a:solidFill>
              <a:srgbClr val="00B0F0"/>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43DEDC92-786D-C042-A9B5-29F43EC63D8F}"/>
              </a:ext>
            </a:extLst>
          </p:cNvPr>
          <p:cNvSpPr txBox="1"/>
          <p:nvPr/>
        </p:nvSpPr>
        <p:spPr>
          <a:xfrm>
            <a:off x="1948630" y="2810294"/>
            <a:ext cx="1454244" cy="584775"/>
          </a:xfrm>
          <a:prstGeom prst="rect">
            <a:avLst/>
          </a:prstGeom>
          <a:noFill/>
        </p:spPr>
        <p:txBody>
          <a:bodyPr wrap="none" rtlCol="0">
            <a:spAutoFit/>
          </a:bodyPr>
          <a:lstStyle/>
          <a:p>
            <a:pPr algn="ctr"/>
            <a:r>
              <a:rPr kumimoji="1" lang="ja-JP" altLang="en-US" sz="1600"/>
              <a:t>メインレーザー</a:t>
            </a:r>
            <a:br>
              <a:rPr kumimoji="1" lang="en-US" altLang="ja-JP" sz="1600" dirty="0"/>
            </a:br>
            <a:r>
              <a:rPr kumimoji="1" lang="ja-JP" altLang="en-US" sz="1600"/>
              <a:t>周波数</a:t>
            </a:r>
          </a:p>
        </p:txBody>
      </p:sp>
      <p:sp>
        <p:nvSpPr>
          <p:cNvPr id="27" name="テキスト ボックス 26">
            <a:extLst>
              <a:ext uri="{FF2B5EF4-FFF2-40B4-BE49-F238E27FC236}">
                <a16:creationId xmlns:a16="http://schemas.microsoft.com/office/drawing/2014/main" id="{E002F9EF-5454-D148-B5CB-B3CA91455334}"/>
              </a:ext>
            </a:extLst>
          </p:cNvPr>
          <p:cNvSpPr txBox="1"/>
          <p:nvPr/>
        </p:nvSpPr>
        <p:spPr>
          <a:xfrm>
            <a:off x="3431966" y="2825963"/>
            <a:ext cx="1210588" cy="584775"/>
          </a:xfrm>
          <a:prstGeom prst="rect">
            <a:avLst/>
          </a:prstGeom>
          <a:noFill/>
        </p:spPr>
        <p:txBody>
          <a:bodyPr wrap="none" rtlCol="0">
            <a:spAutoFit/>
          </a:bodyPr>
          <a:lstStyle/>
          <a:p>
            <a:pPr algn="ctr"/>
            <a:r>
              <a:rPr lang="ja-JP" altLang="en-US" sz="1600"/>
              <a:t>腕共振器の</a:t>
            </a:r>
            <a:br>
              <a:rPr kumimoji="1" lang="en-US" altLang="ja-JP" sz="1600" dirty="0"/>
            </a:br>
            <a:r>
              <a:rPr kumimoji="1" lang="ja-JP" altLang="en-US" sz="1600"/>
              <a:t>共振周波数</a:t>
            </a:r>
          </a:p>
        </p:txBody>
      </p:sp>
      <p:cxnSp>
        <p:nvCxnSpPr>
          <p:cNvPr id="28" name="直線コネクタ 27">
            <a:extLst>
              <a:ext uri="{FF2B5EF4-FFF2-40B4-BE49-F238E27FC236}">
                <a16:creationId xmlns:a16="http://schemas.microsoft.com/office/drawing/2014/main" id="{28563DEB-7C22-1549-91C0-80A3277C4C39}"/>
              </a:ext>
            </a:extLst>
          </p:cNvPr>
          <p:cNvCxnSpPr>
            <a:cxnSpLocks/>
          </p:cNvCxnSpPr>
          <p:nvPr/>
        </p:nvCxnSpPr>
        <p:spPr>
          <a:xfrm>
            <a:off x="1698431" y="3907329"/>
            <a:ext cx="468000" cy="0"/>
          </a:xfrm>
          <a:prstGeom prst="line">
            <a:avLst/>
          </a:prstGeom>
          <a:ln w="25400">
            <a:solidFill>
              <a:srgbClr val="0432FF"/>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右矢印 29">
            <a:extLst>
              <a:ext uri="{FF2B5EF4-FFF2-40B4-BE49-F238E27FC236}">
                <a16:creationId xmlns:a16="http://schemas.microsoft.com/office/drawing/2014/main" id="{D66EA93B-A8AF-FD41-856C-37C72AB1D7CF}"/>
              </a:ext>
            </a:extLst>
          </p:cNvPr>
          <p:cNvSpPr/>
          <p:nvPr/>
        </p:nvSpPr>
        <p:spPr>
          <a:xfrm>
            <a:off x="436856" y="348441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0608B3D5-AC7B-BB4F-9236-07E703AE2E4D}"/>
              </a:ext>
            </a:extLst>
          </p:cNvPr>
          <p:cNvPicPr>
            <a:picLocks noChangeAspect="1"/>
          </p:cNvPicPr>
          <p:nvPr/>
        </p:nvPicPr>
        <p:blipFill>
          <a:blip r:embed="rId5"/>
          <a:stretch>
            <a:fillRect/>
          </a:stretch>
        </p:blipFill>
        <p:spPr>
          <a:xfrm>
            <a:off x="5982615" y="3218405"/>
            <a:ext cx="1310887" cy="399343"/>
          </a:xfrm>
          <a:prstGeom prst="rect">
            <a:avLst/>
          </a:prstGeom>
        </p:spPr>
      </p:pic>
      <p:cxnSp>
        <p:nvCxnSpPr>
          <p:cNvPr id="33" name="直線コネクタ 32">
            <a:extLst>
              <a:ext uri="{FF2B5EF4-FFF2-40B4-BE49-F238E27FC236}">
                <a16:creationId xmlns:a16="http://schemas.microsoft.com/office/drawing/2014/main" id="{411E87C8-DD78-CE4B-BB23-07B1E1E7065C}"/>
              </a:ext>
            </a:extLst>
          </p:cNvPr>
          <p:cNvCxnSpPr>
            <a:cxnSpLocks/>
          </p:cNvCxnSpPr>
          <p:nvPr/>
        </p:nvCxnSpPr>
        <p:spPr>
          <a:xfrm>
            <a:off x="4719872" y="2839619"/>
            <a:ext cx="1188000" cy="0"/>
          </a:xfrm>
          <a:prstGeom prst="line">
            <a:avLst/>
          </a:prstGeom>
          <a:ln w="25400">
            <a:solidFill>
              <a:schemeClr val="tx1"/>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A89ADF2-0963-2246-9133-FC14060D9FC3}"/>
              </a:ext>
            </a:extLst>
          </p:cNvPr>
          <p:cNvCxnSpPr>
            <a:cxnSpLocks/>
          </p:cNvCxnSpPr>
          <p:nvPr/>
        </p:nvCxnSpPr>
        <p:spPr>
          <a:xfrm>
            <a:off x="5316886" y="3081537"/>
            <a:ext cx="684000" cy="0"/>
          </a:xfrm>
          <a:prstGeom prst="line">
            <a:avLst/>
          </a:pr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C18C6BB2-EB95-D24F-AAD1-4AA4B3996050}"/>
              </a:ext>
            </a:extLst>
          </p:cNvPr>
          <p:cNvSpPr txBox="1"/>
          <p:nvPr/>
        </p:nvSpPr>
        <p:spPr>
          <a:xfrm>
            <a:off x="6015710" y="2606853"/>
            <a:ext cx="1441420" cy="738664"/>
          </a:xfrm>
          <a:prstGeom prst="rect">
            <a:avLst/>
          </a:prstGeom>
          <a:noFill/>
        </p:spPr>
        <p:txBody>
          <a:bodyPr wrap="none" rtlCol="0">
            <a:spAutoFit/>
          </a:bodyPr>
          <a:lstStyle/>
          <a:p>
            <a:r>
              <a:rPr kumimoji="1" lang="ja-JP" altLang="en-US" sz="1400"/>
              <a:t>共振器内の光の</a:t>
            </a:r>
            <a:br>
              <a:rPr kumimoji="1" lang="en-US" altLang="ja-JP" sz="1400" dirty="0"/>
            </a:br>
            <a:r>
              <a:rPr kumimoji="1" lang="ja-JP" altLang="en-US" sz="1400"/>
              <a:t>滞在時間による</a:t>
            </a:r>
            <a:br>
              <a:rPr kumimoji="1" lang="en-US" altLang="ja-JP" sz="1400" dirty="0"/>
            </a:br>
            <a:r>
              <a:rPr kumimoji="1" lang="ja-JP" altLang="en-US" sz="1400"/>
              <a:t>ローパス特性</a:t>
            </a:r>
          </a:p>
        </p:txBody>
      </p:sp>
      <p:cxnSp>
        <p:nvCxnSpPr>
          <p:cNvPr id="37" name="直線コネクタ 36">
            <a:extLst>
              <a:ext uri="{FF2B5EF4-FFF2-40B4-BE49-F238E27FC236}">
                <a16:creationId xmlns:a16="http://schemas.microsoft.com/office/drawing/2014/main" id="{56390B16-0592-514D-9D5A-D122FAB2EEA6}"/>
              </a:ext>
            </a:extLst>
          </p:cNvPr>
          <p:cNvCxnSpPr>
            <a:cxnSpLocks/>
          </p:cNvCxnSpPr>
          <p:nvPr/>
        </p:nvCxnSpPr>
        <p:spPr>
          <a:xfrm>
            <a:off x="5322172" y="2850681"/>
            <a:ext cx="0" cy="252000"/>
          </a:xfrm>
          <a:prstGeom prst="line">
            <a:avLst/>
          </a:prstGeom>
          <a:ln w="381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98348772-4FB7-8A48-BE52-6026F5478FE1}"/>
              </a:ext>
            </a:extLst>
          </p:cNvPr>
          <p:cNvSpPr txBox="1"/>
          <p:nvPr/>
        </p:nvSpPr>
        <p:spPr>
          <a:xfrm>
            <a:off x="2700195" y="4975606"/>
            <a:ext cx="2674130" cy="400110"/>
          </a:xfrm>
          <a:prstGeom prst="rect">
            <a:avLst/>
          </a:prstGeom>
          <a:noFill/>
        </p:spPr>
        <p:txBody>
          <a:bodyPr wrap="none" rtlCol="0">
            <a:spAutoFit/>
          </a:bodyPr>
          <a:lstStyle/>
          <a:p>
            <a:r>
              <a:rPr kumimoji="1" lang="en-US" altLang="ja-JP" sz="2000" dirty="0"/>
              <a:t>RMS (</a:t>
            </a:r>
            <a:r>
              <a:rPr kumimoji="1" lang="en-US" altLang="ja-JP" sz="2000" i="1" dirty="0" err="1">
                <a:latin typeface="Times New Roman" panose="02020603050405020304" pitchFamily="18" charset="0"/>
                <a:cs typeface="Times New Roman" panose="02020603050405020304" pitchFamily="18" charset="0"/>
              </a:rPr>
              <a:t>Δf</a:t>
            </a:r>
            <a:r>
              <a:rPr kumimoji="1" lang="en-US" altLang="ja-JP" sz="2000" baseline="-25000" dirty="0" err="1">
                <a:latin typeface="Times New Roman" panose="02020603050405020304" pitchFamily="18" charset="0"/>
                <a:cs typeface="Times New Roman" panose="02020603050405020304" pitchFamily="18" charset="0"/>
              </a:rPr>
              <a:t>res</a:t>
            </a:r>
            <a:r>
              <a:rPr lang="en-US" altLang="ja-JP" sz="2000" baseline="-25000" dirty="0" err="1">
                <a:latin typeface="Times New Roman" panose="02020603050405020304" pitchFamily="18" charset="0"/>
                <a:cs typeface="Times New Roman" panose="02020603050405020304" pitchFamily="18" charset="0"/>
              </a:rPr>
              <a:t>,CARM</a:t>
            </a:r>
            <a:r>
              <a:rPr kumimoji="1" lang="en-US" altLang="ja-JP" sz="2000" dirty="0"/>
              <a:t>) &lt; 1.6Hz</a:t>
            </a:r>
            <a:endParaRPr kumimoji="1" lang="ja-JP" altLang="en-US" sz="2000"/>
          </a:p>
        </p:txBody>
      </p:sp>
      <p:sp>
        <p:nvSpPr>
          <p:cNvPr id="44" name="テキスト ボックス 43">
            <a:extLst>
              <a:ext uri="{FF2B5EF4-FFF2-40B4-BE49-F238E27FC236}">
                <a16:creationId xmlns:a16="http://schemas.microsoft.com/office/drawing/2014/main" id="{ED21A57D-BB1E-864B-920A-68F43C195716}"/>
              </a:ext>
            </a:extLst>
          </p:cNvPr>
          <p:cNvSpPr txBox="1"/>
          <p:nvPr/>
        </p:nvSpPr>
        <p:spPr>
          <a:xfrm>
            <a:off x="621980" y="5837546"/>
            <a:ext cx="7661777" cy="369332"/>
          </a:xfrm>
          <a:prstGeom prst="rect">
            <a:avLst/>
          </a:prstGeom>
          <a:solidFill>
            <a:schemeClr val="bg1"/>
          </a:solidFill>
          <a:ln w="12700">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en-US" altLang="ja-JP" dirty="0"/>
              <a:t>Extra success </a:t>
            </a:r>
            <a:r>
              <a:rPr kumimoji="1" lang="ja-JP" altLang="en-US"/>
              <a:t>も達成可能なシステムをデザインし、</a:t>
            </a:r>
            <a:r>
              <a:rPr kumimoji="1" lang="en-US" altLang="ja-JP" dirty="0"/>
              <a:t>KAGRA</a:t>
            </a:r>
            <a:r>
              <a:rPr kumimoji="1" lang="ja-JP" altLang="en-US"/>
              <a:t>にインストールした。</a:t>
            </a:r>
          </a:p>
        </p:txBody>
      </p:sp>
      <p:cxnSp>
        <p:nvCxnSpPr>
          <p:cNvPr id="47" name="直線コネクタ 46">
            <a:extLst>
              <a:ext uri="{FF2B5EF4-FFF2-40B4-BE49-F238E27FC236}">
                <a16:creationId xmlns:a16="http://schemas.microsoft.com/office/drawing/2014/main" id="{C5354BE6-01A0-AD43-BA42-FC2EC4C98F97}"/>
              </a:ext>
            </a:extLst>
          </p:cNvPr>
          <p:cNvCxnSpPr>
            <a:cxnSpLocks/>
          </p:cNvCxnSpPr>
          <p:nvPr/>
        </p:nvCxnSpPr>
        <p:spPr>
          <a:xfrm>
            <a:off x="294680" y="1802562"/>
            <a:ext cx="8604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F936582F-2837-154F-BAE9-546C930BF6FF}"/>
              </a:ext>
            </a:extLst>
          </p:cNvPr>
          <p:cNvSpPr txBox="1"/>
          <p:nvPr/>
        </p:nvSpPr>
        <p:spPr>
          <a:xfrm>
            <a:off x="8034824" y="3819574"/>
            <a:ext cx="1090363" cy="307777"/>
          </a:xfrm>
          <a:prstGeom prst="rect">
            <a:avLst/>
          </a:prstGeom>
          <a:noFill/>
        </p:spPr>
        <p:txBody>
          <a:bodyPr wrap="none" rtlCol="0">
            <a:spAutoFit/>
          </a:bodyPr>
          <a:lstStyle/>
          <a:p>
            <a:r>
              <a:rPr kumimoji="1" lang="en-US" altLang="ja-JP" sz="1400" dirty="0"/>
              <a:t>&lt;=&gt; 0.35 nm</a:t>
            </a:r>
            <a:endParaRPr kumimoji="1" lang="ja-JP" altLang="en-US" sz="1400"/>
          </a:p>
        </p:txBody>
      </p:sp>
      <p:sp>
        <p:nvSpPr>
          <p:cNvPr id="20" name="テキスト ボックス 19">
            <a:extLst>
              <a:ext uri="{FF2B5EF4-FFF2-40B4-BE49-F238E27FC236}">
                <a16:creationId xmlns:a16="http://schemas.microsoft.com/office/drawing/2014/main" id="{134D003C-D587-6847-865B-CA9BB4A5EC20}"/>
              </a:ext>
            </a:extLst>
          </p:cNvPr>
          <p:cNvSpPr txBox="1"/>
          <p:nvPr/>
        </p:nvSpPr>
        <p:spPr>
          <a:xfrm>
            <a:off x="2587304" y="4949953"/>
            <a:ext cx="2920992" cy="461665"/>
          </a:xfrm>
          <a:prstGeom prst="rect">
            <a:avLst/>
          </a:prstGeom>
          <a:noFill/>
        </p:spPr>
        <p:txBody>
          <a:bodyPr wrap="none" rtlCol="0">
            <a:spAutoFit/>
          </a:bodyPr>
          <a:lstStyle/>
          <a:p>
            <a:r>
              <a:rPr kumimoji="1" lang="en-US" altLang="ja-JP" sz="2400" dirty="0"/>
              <a:t>(                                     )</a:t>
            </a:r>
            <a:endParaRPr kumimoji="1" lang="ja-JP" altLang="en-US" sz="2400"/>
          </a:p>
        </p:txBody>
      </p:sp>
    </p:spTree>
    <p:extLst>
      <p:ext uri="{BB962C8B-B14F-4D97-AF65-F5344CB8AC3E}">
        <p14:creationId xmlns:p14="http://schemas.microsoft.com/office/powerpoint/2010/main" val="192924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2</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t>重力波の観測</a:t>
            </a:r>
            <a:endParaRPr lang="en-US" altLang="ja-JP" sz="4000" dirty="0"/>
          </a:p>
          <a:p>
            <a:pPr marL="914400" indent="-914400">
              <a:buFont typeface="Arial"/>
              <a:buAutoNum type="arabicPeriod"/>
            </a:pPr>
            <a:r>
              <a:rPr lang="ja-JP" altLang="en-US" sz="4000"/>
              <a:t>干渉計のロックと重力波観測</a:t>
            </a:r>
            <a:endParaRPr lang="en-US" altLang="ja-JP" sz="4000" dirty="0"/>
          </a:p>
          <a:p>
            <a:pPr marL="914400" indent="-914400">
              <a:buFont typeface="Arial"/>
              <a:buAutoNum type="arabicPeriod"/>
            </a:pPr>
            <a:r>
              <a:rPr lang="ja-JP" altLang="en-US" sz="4000"/>
              <a:t>新手法の</a:t>
            </a:r>
            <a:r>
              <a:rPr lang="en-US" altLang="ja-JP" sz="4000" dirty="0"/>
              <a:t>KAGRA</a:t>
            </a:r>
            <a:r>
              <a:rPr lang="ja-JP" altLang="en-US" sz="4000"/>
              <a:t>での実証・特性評価</a:t>
            </a:r>
            <a:endParaRPr lang="en-US" altLang="ja-JP" sz="4000" dirty="0"/>
          </a:p>
          <a:p>
            <a:pPr marL="914400" indent="-914400">
              <a:buFont typeface="Arial"/>
              <a:buAutoNum type="arabicPeriod"/>
            </a:pPr>
            <a:r>
              <a:rPr lang="ja-JP" altLang="en-US" sz="4000"/>
              <a:t>次世代検出器における</a:t>
            </a:r>
            <a:r>
              <a:rPr lang="en-US" altLang="ja-JP" sz="4000" dirty="0"/>
              <a:t>ALS</a:t>
            </a:r>
          </a:p>
          <a:p>
            <a:pPr marL="914400" indent="-914400">
              <a:buFont typeface="Arial"/>
              <a:buAutoNum type="arabicPeriod"/>
            </a:pPr>
            <a:r>
              <a:rPr lang="ja-JP" altLang="en-US" sz="4000"/>
              <a:t>まとめ・結論</a:t>
            </a:r>
            <a:endParaRPr lang="en-US" altLang="ja-JP" sz="4000" dirty="0"/>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Tree>
    <p:extLst>
      <p:ext uri="{BB962C8B-B14F-4D97-AF65-F5344CB8AC3E}">
        <p14:creationId xmlns:p14="http://schemas.microsoft.com/office/powerpoint/2010/main" val="3866643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B44039-E80B-AB48-8C8A-012712F08899}"/>
              </a:ext>
            </a:extLst>
          </p:cNvPr>
          <p:cNvPicPr>
            <a:picLocks noChangeAspect="1"/>
          </p:cNvPicPr>
          <p:nvPr/>
        </p:nvPicPr>
        <p:blipFill>
          <a:blip r:embed="rId3"/>
          <a:stretch>
            <a:fillRect/>
          </a:stretch>
        </p:blipFill>
        <p:spPr>
          <a:xfrm>
            <a:off x="609600" y="914400"/>
            <a:ext cx="7924800" cy="5943600"/>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en-US" altLang="ja-JP" dirty="0"/>
              <a:t>ALS</a:t>
            </a:r>
            <a:r>
              <a:rPr lang="ja-JP" altLang="en-US"/>
              <a:t>システム</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29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Tree>
    <p:extLst>
      <p:ext uri="{BB962C8B-B14F-4D97-AF65-F5344CB8AC3E}">
        <p14:creationId xmlns:p14="http://schemas.microsoft.com/office/powerpoint/2010/main" val="2947975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B44039-E80B-AB48-8C8A-012712F08899}"/>
              </a:ext>
            </a:extLst>
          </p:cNvPr>
          <p:cNvPicPr>
            <a:picLocks noChangeAspect="1"/>
          </p:cNvPicPr>
          <p:nvPr/>
        </p:nvPicPr>
        <p:blipFill>
          <a:blip r:embed="rId3"/>
          <a:stretch>
            <a:fillRect/>
          </a:stretch>
        </p:blipFill>
        <p:spPr>
          <a:xfrm>
            <a:off x="609600" y="914400"/>
            <a:ext cx="7924800" cy="5943600"/>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en-US" altLang="ja-JP" dirty="0"/>
              <a:t>ALS</a:t>
            </a:r>
            <a:r>
              <a:rPr lang="ja-JP" altLang="en-US"/>
              <a:t>システム</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30</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正方形/長方形 6">
            <a:extLst>
              <a:ext uri="{FF2B5EF4-FFF2-40B4-BE49-F238E27FC236}">
                <a16:creationId xmlns:a16="http://schemas.microsoft.com/office/drawing/2014/main" id="{CCD3F136-3B19-884E-A763-A3D3F436AAF0}"/>
              </a:ext>
            </a:extLst>
          </p:cNvPr>
          <p:cNvSpPr/>
          <p:nvPr/>
        </p:nvSpPr>
        <p:spPr>
          <a:xfrm>
            <a:off x="0" y="948690"/>
            <a:ext cx="9144000" cy="270891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7EDBDB6-1782-2A4C-9C7E-70E40A3BF924}"/>
              </a:ext>
            </a:extLst>
          </p:cNvPr>
          <p:cNvSpPr/>
          <p:nvPr/>
        </p:nvSpPr>
        <p:spPr>
          <a:xfrm>
            <a:off x="1711260" y="3595353"/>
            <a:ext cx="6975540" cy="61088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217FF98-C8F1-BE4D-B5C8-BDD75E9CC5E2}"/>
              </a:ext>
            </a:extLst>
          </p:cNvPr>
          <p:cNvSpPr/>
          <p:nvPr/>
        </p:nvSpPr>
        <p:spPr>
          <a:xfrm>
            <a:off x="3898200" y="4206240"/>
            <a:ext cx="5245800" cy="227070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73C2D76-B762-5E4F-A773-E14F62500BB4}"/>
              </a:ext>
            </a:extLst>
          </p:cNvPr>
          <p:cNvSpPr/>
          <p:nvPr/>
        </p:nvSpPr>
        <p:spPr>
          <a:xfrm>
            <a:off x="3898200" y="6476943"/>
            <a:ext cx="3923730" cy="356756"/>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6F1B2E6A-27AC-2E48-B5F9-6A1A0DCDA1CA}"/>
              </a:ext>
            </a:extLst>
          </p:cNvPr>
          <p:cNvCxnSpPr>
            <a:cxnSpLocks/>
          </p:cNvCxnSpPr>
          <p:nvPr/>
        </p:nvCxnSpPr>
        <p:spPr>
          <a:xfrm flipH="1">
            <a:off x="609600" y="6302742"/>
            <a:ext cx="3288600" cy="0"/>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5FE5E118-2619-CC4D-8BDD-A51958C00DD0}"/>
              </a:ext>
            </a:extLst>
          </p:cNvPr>
          <p:cNvCxnSpPr>
            <a:cxnSpLocks/>
          </p:cNvCxnSpPr>
          <p:nvPr/>
        </p:nvCxnSpPr>
        <p:spPr>
          <a:xfrm>
            <a:off x="605790" y="3737605"/>
            <a:ext cx="0" cy="2556000"/>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9AD0771E-AC03-ED47-9B00-4FCEBED20758}"/>
              </a:ext>
            </a:extLst>
          </p:cNvPr>
          <p:cNvCxnSpPr>
            <a:cxnSpLocks/>
          </p:cNvCxnSpPr>
          <p:nvPr/>
        </p:nvCxnSpPr>
        <p:spPr>
          <a:xfrm flipH="1">
            <a:off x="582930" y="3657600"/>
            <a:ext cx="3288600" cy="0"/>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BCE6B8B4-5975-2D4B-8439-6EB2C1132353}"/>
              </a:ext>
            </a:extLst>
          </p:cNvPr>
          <p:cNvCxnSpPr>
            <a:cxnSpLocks/>
          </p:cNvCxnSpPr>
          <p:nvPr/>
        </p:nvCxnSpPr>
        <p:spPr>
          <a:xfrm>
            <a:off x="3871530" y="3737605"/>
            <a:ext cx="0" cy="2556000"/>
          </a:xfrm>
          <a:prstGeom prst="line">
            <a:avLst/>
          </a:prstGeom>
          <a:ln w="381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pic>
        <p:nvPicPr>
          <p:cNvPr id="23" name="図 22">
            <a:extLst>
              <a:ext uri="{FF2B5EF4-FFF2-40B4-BE49-F238E27FC236}">
                <a16:creationId xmlns:a16="http://schemas.microsoft.com/office/drawing/2014/main" id="{B1BCFC65-700C-FD46-A46A-7B6916197EF3}"/>
              </a:ext>
            </a:extLst>
          </p:cNvPr>
          <p:cNvPicPr>
            <a:picLocks noChangeAspect="1"/>
          </p:cNvPicPr>
          <p:nvPr/>
        </p:nvPicPr>
        <p:blipFill>
          <a:blip r:embed="rId4"/>
          <a:stretch>
            <a:fillRect/>
          </a:stretch>
        </p:blipFill>
        <p:spPr>
          <a:xfrm>
            <a:off x="2363635" y="451848"/>
            <a:ext cx="6782270" cy="3810990"/>
          </a:xfrm>
          <a:prstGeom prst="rect">
            <a:avLst/>
          </a:prstGeom>
        </p:spPr>
      </p:pic>
      <p:sp>
        <p:nvSpPr>
          <p:cNvPr id="24" name="テキスト ボックス 23">
            <a:extLst>
              <a:ext uri="{FF2B5EF4-FFF2-40B4-BE49-F238E27FC236}">
                <a16:creationId xmlns:a16="http://schemas.microsoft.com/office/drawing/2014/main" id="{6220B068-171E-6744-8DC1-A8FAB04BC938}"/>
              </a:ext>
            </a:extLst>
          </p:cNvPr>
          <p:cNvSpPr txBox="1"/>
          <p:nvPr/>
        </p:nvSpPr>
        <p:spPr>
          <a:xfrm>
            <a:off x="3845430" y="4275760"/>
            <a:ext cx="1733167" cy="369332"/>
          </a:xfrm>
          <a:prstGeom prst="rect">
            <a:avLst/>
          </a:prstGeom>
          <a:noFill/>
        </p:spPr>
        <p:txBody>
          <a:bodyPr wrap="none" rtlCol="0">
            <a:spAutoFit/>
          </a:bodyPr>
          <a:lstStyle/>
          <a:p>
            <a:r>
              <a:rPr kumimoji="1" lang="ja-JP" altLang="en-US"/>
              <a:t>レーザールーム</a:t>
            </a:r>
          </a:p>
        </p:txBody>
      </p:sp>
      <p:sp>
        <p:nvSpPr>
          <p:cNvPr id="25" name="テキスト ボックス 24">
            <a:extLst>
              <a:ext uri="{FF2B5EF4-FFF2-40B4-BE49-F238E27FC236}">
                <a16:creationId xmlns:a16="http://schemas.microsoft.com/office/drawing/2014/main" id="{EE16BCAF-9EA9-974B-8A1A-1BF8EACF54E5}"/>
              </a:ext>
            </a:extLst>
          </p:cNvPr>
          <p:cNvSpPr txBox="1"/>
          <p:nvPr/>
        </p:nvSpPr>
        <p:spPr>
          <a:xfrm>
            <a:off x="4079566" y="4579461"/>
            <a:ext cx="4964804" cy="1477328"/>
          </a:xfrm>
          <a:prstGeom prst="rect">
            <a:avLst/>
          </a:prstGeom>
          <a:solidFill>
            <a:schemeClr val="bg1">
              <a:alpha val="90000"/>
            </a:schemeClr>
          </a:solidFill>
        </p:spPr>
        <p:txBody>
          <a:bodyPr wrap="square" rtlCol="0">
            <a:spAutoFit/>
          </a:bodyPr>
          <a:lstStyle/>
          <a:p>
            <a:r>
              <a:rPr kumimoji="1" lang="en-US" altLang="ja-JP" dirty="0"/>
              <a:t>* </a:t>
            </a:r>
            <a:r>
              <a:rPr kumimoji="1" lang="ja-JP" altLang="en-US">
                <a:solidFill>
                  <a:srgbClr val="FF0000"/>
                </a:solidFill>
              </a:rPr>
              <a:t>補助レーザー</a:t>
            </a:r>
            <a:r>
              <a:rPr kumimoji="1" lang="en-US" altLang="ja-JP" dirty="0">
                <a:solidFill>
                  <a:srgbClr val="FF0000"/>
                </a:solidFill>
              </a:rPr>
              <a:t> (</a:t>
            </a:r>
            <a:r>
              <a:rPr kumimoji="1" lang="ja-JP" altLang="en-US">
                <a:solidFill>
                  <a:srgbClr val="FF0000"/>
                </a:solidFill>
              </a:rPr>
              <a:t>赤外</a:t>
            </a:r>
            <a:r>
              <a:rPr kumimoji="1" lang="en-US" altLang="ja-JP" dirty="0">
                <a:solidFill>
                  <a:srgbClr val="FF0000"/>
                </a:solidFill>
              </a:rPr>
              <a:t>)</a:t>
            </a:r>
            <a:r>
              <a:rPr kumimoji="1" lang="en-US" altLang="ja-JP" dirty="0"/>
              <a:t> </a:t>
            </a:r>
            <a:r>
              <a:rPr kumimoji="1" lang="ja-JP" altLang="en-US"/>
              <a:t>と</a:t>
            </a:r>
            <a:r>
              <a:rPr kumimoji="1" lang="ja-JP" altLang="en-US">
                <a:solidFill>
                  <a:srgbClr val="FF0000"/>
                </a:solidFill>
              </a:rPr>
              <a:t>メインレーザー</a:t>
            </a:r>
            <a:r>
              <a:rPr kumimoji="1" lang="ja-JP" altLang="en-US"/>
              <a:t>の干渉</a:t>
            </a:r>
            <a:br>
              <a:rPr kumimoji="1" lang="en-US" altLang="ja-JP" dirty="0"/>
            </a:br>
            <a:r>
              <a:rPr kumimoji="1" lang="en-US" altLang="ja-JP" dirty="0"/>
              <a:t> =&gt; </a:t>
            </a:r>
            <a:r>
              <a:rPr kumimoji="1" lang="ja-JP" altLang="en-US"/>
              <a:t>補助レーザー周波数がメインレーザーに追従</a:t>
            </a:r>
            <a:br>
              <a:rPr kumimoji="1" lang="en-US" altLang="ja-JP" dirty="0"/>
            </a:br>
            <a:br>
              <a:rPr kumimoji="1" lang="en-US" altLang="ja-JP" dirty="0"/>
            </a:br>
            <a:r>
              <a:rPr kumimoji="1" lang="en-US" altLang="ja-JP" dirty="0"/>
              <a:t>* </a:t>
            </a:r>
            <a:r>
              <a:rPr kumimoji="1" lang="ja-JP" altLang="en-US">
                <a:solidFill>
                  <a:srgbClr val="92D050"/>
                </a:solidFill>
              </a:rPr>
              <a:t>補助レーザー</a:t>
            </a:r>
            <a:r>
              <a:rPr kumimoji="1" lang="en-US" altLang="ja-JP" dirty="0">
                <a:solidFill>
                  <a:srgbClr val="92D050"/>
                </a:solidFill>
              </a:rPr>
              <a:t> (</a:t>
            </a:r>
            <a:r>
              <a:rPr kumimoji="1" lang="ja-JP" altLang="en-US">
                <a:solidFill>
                  <a:srgbClr val="92D050"/>
                </a:solidFill>
              </a:rPr>
              <a:t>緑</a:t>
            </a:r>
            <a:r>
              <a:rPr kumimoji="1" lang="en-US" altLang="ja-JP" dirty="0">
                <a:solidFill>
                  <a:srgbClr val="92D050"/>
                </a:solidFill>
              </a:rPr>
              <a:t>; </a:t>
            </a:r>
            <a:r>
              <a:rPr kumimoji="1" lang="ja-JP" altLang="en-US">
                <a:solidFill>
                  <a:srgbClr val="92D050"/>
                </a:solidFill>
              </a:rPr>
              <a:t>倍波</a:t>
            </a:r>
            <a:r>
              <a:rPr kumimoji="1" lang="en-US" altLang="ja-JP" dirty="0">
                <a:solidFill>
                  <a:srgbClr val="92D050"/>
                </a:solidFill>
              </a:rPr>
              <a:t>) </a:t>
            </a:r>
            <a:r>
              <a:rPr kumimoji="1" lang="ja-JP" altLang="en-US"/>
              <a:t>の周波数シフトと</a:t>
            </a:r>
            <a:br>
              <a:rPr kumimoji="1" lang="en-US" altLang="ja-JP" dirty="0"/>
            </a:br>
            <a:r>
              <a:rPr kumimoji="1" lang="en-US" altLang="ja-JP" dirty="0"/>
              <a:t>   </a:t>
            </a:r>
            <a:r>
              <a:rPr kumimoji="1" lang="ja-JP" altLang="en-US"/>
              <a:t>位相変調</a:t>
            </a:r>
          </a:p>
        </p:txBody>
      </p:sp>
      <p:cxnSp>
        <p:nvCxnSpPr>
          <p:cNvPr id="26" name="直線コネクタ 25">
            <a:extLst>
              <a:ext uri="{FF2B5EF4-FFF2-40B4-BE49-F238E27FC236}">
                <a16:creationId xmlns:a16="http://schemas.microsoft.com/office/drawing/2014/main" id="{FF94BC4D-0AA4-444F-80BB-9386C5DFE3F6}"/>
              </a:ext>
            </a:extLst>
          </p:cNvPr>
          <p:cNvCxnSpPr>
            <a:cxnSpLocks/>
          </p:cNvCxnSpPr>
          <p:nvPr/>
        </p:nvCxnSpPr>
        <p:spPr>
          <a:xfrm flipH="1">
            <a:off x="6890100" y="5723622"/>
            <a:ext cx="1224000" cy="0"/>
          </a:xfrm>
          <a:prstGeom prst="line">
            <a:avLst/>
          </a:prstGeom>
          <a:ln w="25400">
            <a:solidFill>
              <a:schemeClr val="tx1"/>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5E4C80DA-5689-7946-9A78-0FADC1CCBB32}"/>
              </a:ext>
            </a:extLst>
          </p:cNvPr>
          <p:cNvSpPr txBox="1"/>
          <p:nvPr/>
        </p:nvSpPr>
        <p:spPr>
          <a:xfrm>
            <a:off x="6699798" y="5710862"/>
            <a:ext cx="1680268" cy="430887"/>
          </a:xfrm>
          <a:prstGeom prst="rect">
            <a:avLst/>
          </a:prstGeom>
          <a:noFill/>
        </p:spPr>
        <p:txBody>
          <a:bodyPr wrap="none" rtlCol="0">
            <a:spAutoFit/>
          </a:bodyPr>
          <a:lstStyle/>
          <a:p>
            <a:r>
              <a:rPr kumimoji="1" lang="ja-JP" altLang="en-US" sz="1000"/>
              <a:t>腕共振器に追従するための</a:t>
            </a:r>
            <a:br>
              <a:rPr kumimoji="1" lang="en-US" altLang="ja-JP" sz="1000" dirty="0"/>
            </a:br>
            <a:r>
              <a:rPr kumimoji="1" lang="ja-JP" altLang="en-US" sz="1200"/>
              <a:t>アクチュエータ</a:t>
            </a:r>
            <a:endParaRPr kumimoji="1" lang="en-US" altLang="ja-JP" sz="1200" dirty="0"/>
          </a:p>
        </p:txBody>
      </p:sp>
      <p:cxnSp>
        <p:nvCxnSpPr>
          <p:cNvPr id="28" name="直線コネクタ 27">
            <a:extLst>
              <a:ext uri="{FF2B5EF4-FFF2-40B4-BE49-F238E27FC236}">
                <a16:creationId xmlns:a16="http://schemas.microsoft.com/office/drawing/2014/main" id="{8A945ACA-1C6C-7B44-9020-EC94BEFC22BF}"/>
              </a:ext>
            </a:extLst>
          </p:cNvPr>
          <p:cNvCxnSpPr>
            <a:cxnSpLocks/>
          </p:cNvCxnSpPr>
          <p:nvPr/>
        </p:nvCxnSpPr>
        <p:spPr>
          <a:xfrm flipH="1">
            <a:off x="4367794" y="6002443"/>
            <a:ext cx="867146" cy="0"/>
          </a:xfrm>
          <a:prstGeom prst="line">
            <a:avLst/>
          </a:prstGeom>
          <a:ln w="25400">
            <a:solidFill>
              <a:schemeClr val="tx1"/>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426BCC18-D0C9-214E-B9EA-9A2A66D15B1C}"/>
              </a:ext>
            </a:extLst>
          </p:cNvPr>
          <p:cNvSpPr txBox="1"/>
          <p:nvPr/>
        </p:nvSpPr>
        <p:spPr>
          <a:xfrm>
            <a:off x="4083617" y="5992652"/>
            <a:ext cx="1776448" cy="246221"/>
          </a:xfrm>
          <a:prstGeom prst="rect">
            <a:avLst/>
          </a:prstGeom>
          <a:noFill/>
        </p:spPr>
        <p:txBody>
          <a:bodyPr wrap="none" rtlCol="0">
            <a:spAutoFit/>
          </a:bodyPr>
          <a:lstStyle/>
          <a:p>
            <a:r>
              <a:rPr kumimoji="1" lang="ja-JP" altLang="en-US" sz="1000"/>
              <a:t>腕共振器のセンシングに必要</a:t>
            </a:r>
            <a:endParaRPr kumimoji="1" lang="en-US" altLang="ja-JP" sz="1200" dirty="0"/>
          </a:p>
        </p:txBody>
      </p:sp>
    </p:spTree>
    <p:extLst>
      <p:ext uri="{BB962C8B-B14F-4D97-AF65-F5344CB8AC3E}">
        <p14:creationId xmlns:p14="http://schemas.microsoft.com/office/powerpoint/2010/main" val="2313177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B44039-E80B-AB48-8C8A-012712F08899}"/>
              </a:ext>
            </a:extLst>
          </p:cNvPr>
          <p:cNvPicPr>
            <a:picLocks noChangeAspect="1"/>
          </p:cNvPicPr>
          <p:nvPr/>
        </p:nvPicPr>
        <p:blipFill>
          <a:blip r:embed="rId3"/>
          <a:stretch>
            <a:fillRect/>
          </a:stretch>
        </p:blipFill>
        <p:spPr>
          <a:xfrm>
            <a:off x="609600" y="914400"/>
            <a:ext cx="7924800" cy="5943600"/>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en-US" altLang="ja-JP" dirty="0"/>
              <a:t>ALS</a:t>
            </a:r>
            <a:r>
              <a:rPr lang="ja-JP" altLang="en-US"/>
              <a:t>システム</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31</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正方形/長方形 6">
            <a:extLst>
              <a:ext uri="{FF2B5EF4-FFF2-40B4-BE49-F238E27FC236}">
                <a16:creationId xmlns:a16="http://schemas.microsoft.com/office/drawing/2014/main" id="{CCD3F136-3B19-884E-A763-A3D3F436AAF0}"/>
              </a:ext>
            </a:extLst>
          </p:cNvPr>
          <p:cNvSpPr/>
          <p:nvPr/>
        </p:nvSpPr>
        <p:spPr>
          <a:xfrm>
            <a:off x="0" y="948690"/>
            <a:ext cx="9144000" cy="270891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217FF98-C8F1-BE4D-B5C8-BDD75E9CC5E2}"/>
              </a:ext>
            </a:extLst>
          </p:cNvPr>
          <p:cNvSpPr/>
          <p:nvPr/>
        </p:nvSpPr>
        <p:spPr>
          <a:xfrm>
            <a:off x="193268" y="3638607"/>
            <a:ext cx="4230142" cy="316917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49C1076-A1CC-9440-81C3-997BEC02A249}"/>
              </a:ext>
            </a:extLst>
          </p:cNvPr>
          <p:cNvSpPr/>
          <p:nvPr/>
        </p:nvSpPr>
        <p:spPr>
          <a:xfrm>
            <a:off x="4380458" y="5223192"/>
            <a:ext cx="4230142" cy="159387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A9C11F9-60E1-C047-9C6C-7562D3B211C3}"/>
              </a:ext>
            </a:extLst>
          </p:cNvPr>
          <p:cNvSpPr/>
          <p:nvPr/>
        </p:nvSpPr>
        <p:spPr>
          <a:xfrm>
            <a:off x="5837333" y="3629320"/>
            <a:ext cx="2998057" cy="159387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C46756D-1206-8942-98F1-26C268D62119}"/>
              </a:ext>
            </a:extLst>
          </p:cNvPr>
          <p:cNvSpPr/>
          <p:nvPr/>
        </p:nvSpPr>
        <p:spPr>
          <a:xfrm>
            <a:off x="4423409" y="3691889"/>
            <a:ext cx="1413923" cy="1522015"/>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220B068-171E-6744-8DC1-A8FAB04BC938}"/>
              </a:ext>
            </a:extLst>
          </p:cNvPr>
          <p:cNvSpPr txBox="1"/>
          <p:nvPr/>
        </p:nvSpPr>
        <p:spPr>
          <a:xfrm>
            <a:off x="4675137" y="3105834"/>
            <a:ext cx="1116011" cy="646331"/>
          </a:xfrm>
          <a:prstGeom prst="rect">
            <a:avLst/>
          </a:prstGeom>
          <a:noFill/>
        </p:spPr>
        <p:txBody>
          <a:bodyPr wrap="none" rtlCol="0">
            <a:spAutoFit/>
          </a:bodyPr>
          <a:lstStyle/>
          <a:p>
            <a:pPr algn="ctr"/>
            <a:r>
              <a:rPr lang="en-US" altLang="ja-JP" dirty="0"/>
              <a:t>POP/POS </a:t>
            </a:r>
            <a:br>
              <a:rPr lang="en-US" altLang="ja-JP" dirty="0"/>
            </a:br>
            <a:r>
              <a:rPr lang="ja-JP" altLang="en-US"/>
              <a:t>テーブル</a:t>
            </a:r>
            <a:endParaRPr kumimoji="1" lang="ja-JP" altLang="en-US"/>
          </a:p>
        </p:txBody>
      </p:sp>
      <p:pic>
        <p:nvPicPr>
          <p:cNvPr id="19" name="図 18">
            <a:extLst>
              <a:ext uri="{FF2B5EF4-FFF2-40B4-BE49-F238E27FC236}">
                <a16:creationId xmlns:a16="http://schemas.microsoft.com/office/drawing/2014/main" id="{BA58CB1D-75F5-B44C-B2DC-78F884348ADC}"/>
              </a:ext>
            </a:extLst>
          </p:cNvPr>
          <p:cNvPicPr>
            <a:picLocks noChangeAspect="1"/>
          </p:cNvPicPr>
          <p:nvPr/>
        </p:nvPicPr>
        <p:blipFill>
          <a:blip r:embed="rId4"/>
          <a:stretch>
            <a:fillRect/>
          </a:stretch>
        </p:blipFill>
        <p:spPr>
          <a:xfrm>
            <a:off x="6067140" y="3326129"/>
            <a:ext cx="2643266" cy="3524355"/>
          </a:xfrm>
          <a:prstGeom prst="rect">
            <a:avLst/>
          </a:prstGeom>
        </p:spPr>
      </p:pic>
      <p:sp>
        <p:nvSpPr>
          <p:cNvPr id="20" name="テキスト ボックス 19">
            <a:extLst>
              <a:ext uri="{FF2B5EF4-FFF2-40B4-BE49-F238E27FC236}">
                <a16:creationId xmlns:a16="http://schemas.microsoft.com/office/drawing/2014/main" id="{81002372-135D-A248-A05E-9C90BEAE79CD}"/>
              </a:ext>
            </a:extLst>
          </p:cNvPr>
          <p:cNvSpPr txBox="1"/>
          <p:nvPr/>
        </p:nvSpPr>
        <p:spPr>
          <a:xfrm>
            <a:off x="8185728" y="3620032"/>
            <a:ext cx="532518" cy="369332"/>
          </a:xfrm>
          <a:prstGeom prst="rect">
            <a:avLst/>
          </a:prstGeom>
          <a:noFill/>
        </p:spPr>
        <p:txBody>
          <a:bodyPr wrap="none" rtlCol="0">
            <a:spAutoFit/>
          </a:bodyPr>
          <a:lstStyle/>
          <a:p>
            <a:r>
              <a:rPr kumimoji="1" lang="en-US" altLang="ja-JP" dirty="0">
                <a:solidFill>
                  <a:schemeClr val="bg1"/>
                </a:solidFill>
              </a:rPr>
              <a:t>SR2</a:t>
            </a:r>
            <a:endParaRPr kumimoji="1" lang="ja-JP" altLang="en-US">
              <a:solidFill>
                <a:schemeClr val="bg1"/>
              </a:solidFill>
            </a:endParaRPr>
          </a:p>
        </p:txBody>
      </p:sp>
      <p:pic>
        <p:nvPicPr>
          <p:cNvPr id="33" name="図 32">
            <a:extLst>
              <a:ext uri="{FF2B5EF4-FFF2-40B4-BE49-F238E27FC236}">
                <a16:creationId xmlns:a16="http://schemas.microsoft.com/office/drawing/2014/main" id="{C50C330A-D0AE-AB40-87C1-F60C93F910D8}"/>
              </a:ext>
            </a:extLst>
          </p:cNvPr>
          <p:cNvPicPr>
            <a:picLocks noChangeAspect="1"/>
          </p:cNvPicPr>
          <p:nvPr/>
        </p:nvPicPr>
        <p:blipFill>
          <a:blip r:embed="rId5"/>
          <a:stretch>
            <a:fillRect/>
          </a:stretch>
        </p:blipFill>
        <p:spPr>
          <a:xfrm>
            <a:off x="745" y="1025980"/>
            <a:ext cx="4678435" cy="2631620"/>
          </a:xfrm>
          <a:prstGeom prst="rect">
            <a:avLst/>
          </a:prstGeom>
        </p:spPr>
      </p:pic>
      <p:sp>
        <p:nvSpPr>
          <p:cNvPr id="34" name="テキスト ボックス 33">
            <a:extLst>
              <a:ext uri="{FF2B5EF4-FFF2-40B4-BE49-F238E27FC236}">
                <a16:creationId xmlns:a16="http://schemas.microsoft.com/office/drawing/2014/main" id="{543B3B64-DFFF-FB41-9DF9-AAEEA985F1EE}"/>
              </a:ext>
            </a:extLst>
          </p:cNvPr>
          <p:cNvSpPr txBox="1"/>
          <p:nvPr/>
        </p:nvSpPr>
        <p:spPr>
          <a:xfrm>
            <a:off x="28874" y="3620032"/>
            <a:ext cx="2156360" cy="369332"/>
          </a:xfrm>
          <a:prstGeom prst="rect">
            <a:avLst/>
          </a:prstGeom>
          <a:noFill/>
        </p:spPr>
        <p:txBody>
          <a:bodyPr wrap="none" rtlCol="0">
            <a:spAutoFit/>
          </a:bodyPr>
          <a:lstStyle/>
          <a:p>
            <a:r>
              <a:rPr lang="en-US" altLang="ja-JP" dirty="0"/>
              <a:t>POS</a:t>
            </a:r>
            <a:r>
              <a:rPr lang="ja-JP" altLang="en-US"/>
              <a:t>テーブル</a:t>
            </a:r>
            <a:r>
              <a:rPr lang="en-US" altLang="ja-JP" dirty="0"/>
              <a:t> (Y arm)</a:t>
            </a:r>
            <a:endParaRPr kumimoji="1" lang="ja-JP" altLang="en-US"/>
          </a:p>
        </p:txBody>
      </p:sp>
      <p:sp>
        <p:nvSpPr>
          <p:cNvPr id="37" name="テキスト ボックス 36">
            <a:extLst>
              <a:ext uri="{FF2B5EF4-FFF2-40B4-BE49-F238E27FC236}">
                <a16:creationId xmlns:a16="http://schemas.microsoft.com/office/drawing/2014/main" id="{AC45099D-05FA-3E43-80A7-663D9B773D47}"/>
              </a:ext>
            </a:extLst>
          </p:cNvPr>
          <p:cNvSpPr txBox="1"/>
          <p:nvPr/>
        </p:nvSpPr>
        <p:spPr>
          <a:xfrm>
            <a:off x="4675137" y="1286208"/>
            <a:ext cx="3582006" cy="1200329"/>
          </a:xfrm>
          <a:prstGeom prst="rect">
            <a:avLst/>
          </a:prstGeom>
          <a:solidFill>
            <a:schemeClr val="bg1"/>
          </a:solidFill>
        </p:spPr>
        <p:txBody>
          <a:bodyPr wrap="none" rtlCol="0">
            <a:spAutoFit/>
          </a:bodyPr>
          <a:lstStyle/>
          <a:p>
            <a:r>
              <a:rPr kumimoji="1" lang="en-US" altLang="ja-JP" dirty="0"/>
              <a:t>* </a:t>
            </a:r>
            <a:r>
              <a:rPr kumimoji="1" lang="ja-JP" altLang="en-US">
                <a:solidFill>
                  <a:srgbClr val="92D050"/>
                </a:solidFill>
              </a:rPr>
              <a:t>グリーン</a:t>
            </a:r>
            <a:r>
              <a:rPr kumimoji="1" lang="ja-JP" altLang="en-US"/>
              <a:t>を腕に入射</a:t>
            </a:r>
            <a:br>
              <a:rPr kumimoji="1" lang="en-US" altLang="ja-JP" dirty="0"/>
            </a:br>
            <a:r>
              <a:rPr kumimoji="1" lang="en-US" altLang="ja-JP" dirty="0"/>
              <a:t>* </a:t>
            </a:r>
            <a:r>
              <a:rPr kumimoji="1" lang="ja-JP" altLang="en-US"/>
              <a:t>腕からの反射光の検出</a:t>
            </a:r>
            <a:br>
              <a:rPr kumimoji="1" lang="en-US" altLang="ja-JP" dirty="0"/>
            </a:br>
            <a:r>
              <a:rPr kumimoji="1" lang="en-US" altLang="ja-JP" dirty="0"/>
              <a:t>  =&gt; </a:t>
            </a:r>
            <a:r>
              <a:rPr kumimoji="1" lang="ja-JP" altLang="en-US"/>
              <a:t>腕の共振</a:t>
            </a:r>
            <a:r>
              <a:rPr kumimoji="1" lang="en-US" altLang="ja-JP" dirty="0"/>
              <a:t> vs </a:t>
            </a:r>
            <a:r>
              <a:rPr kumimoji="1" lang="ja-JP" altLang="en-US"/>
              <a:t>グリーンの周波数</a:t>
            </a:r>
            <a:r>
              <a:rPr kumimoji="1" lang="en-US" altLang="ja-JP" dirty="0"/>
              <a:t> </a:t>
            </a:r>
            <a:br>
              <a:rPr kumimoji="1" lang="en-US" altLang="ja-JP" dirty="0"/>
            </a:br>
            <a:r>
              <a:rPr kumimoji="1" lang="en-US" altLang="ja-JP" dirty="0"/>
              <a:t>        </a:t>
            </a:r>
            <a:r>
              <a:rPr kumimoji="1" lang="ja-JP" altLang="en-US"/>
              <a:t>の信号取得</a:t>
            </a:r>
          </a:p>
        </p:txBody>
      </p:sp>
    </p:spTree>
    <p:extLst>
      <p:ext uri="{BB962C8B-B14F-4D97-AF65-F5344CB8AC3E}">
        <p14:creationId xmlns:p14="http://schemas.microsoft.com/office/powerpoint/2010/main" val="4181441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KAGRA</a:t>
            </a:r>
            <a:r>
              <a:rPr lang="ja-JP" altLang="en-US"/>
              <a:t>で行ったこと</a:t>
            </a:r>
            <a:endParaRPr kumimoji="1" lang="ja-JP" altLang="en-US" dirty="0"/>
          </a:p>
        </p:txBody>
      </p:sp>
      <p:sp>
        <p:nvSpPr>
          <p:cNvPr id="3" name="コンテンツ プレースホルダー 2"/>
          <p:cNvSpPr>
            <a:spLocks noGrp="1"/>
          </p:cNvSpPr>
          <p:nvPr>
            <p:ph idx="1"/>
          </p:nvPr>
        </p:nvSpPr>
        <p:spPr>
          <a:xfrm>
            <a:off x="278414" y="1183326"/>
            <a:ext cx="8587171" cy="5674674"/>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目的</a:t>
            </a:r>
            <a:r>
              <a:rPr lang="en-US" altLang="ja-JP" sz="2400" b="1" u="sng" dirty="0">
                <a:sym typeface="Wingdings" pitchFamily="2" charset="2"/>
              </a:rPr>
              <a:t> =</a:t>
            </a:r>
            <a:br>
              <a:rPr lang="en-US" altLang="ja-JP" sz="2400" b="1" u="sng" dirty="0">
                <a:sym typeface="Wingdings" pitchFamily="2" charset="2"/>
              </a:rPr>
            </a:br>
            <a:r>
              <a:rPr lang="en-US" altLang="ja-JP" sz="2400" b="1" dirty="0">
                <a:sym typeface="Wingdings" pitchFamily="2" charset="2"/>
              </a:rPr>
              <a:t>* </a:t>
            </a:r>
            <a:r>
              <a:rPr lang="ja-JP" altLang="en-US" sz="2400" b="1" u="sng">
                <a:solidFill>
                  <a:srgbClr val="0432FF"/>
                </a:solidFill>
                <a:sym typeface="Wingdings" pitchFamily="2" charset="2"/>
              </a:rPr>
              <a:t>新しい</a:t>
            </a:r>
            <a:r>
              <a:rPr lang="en-US" altLang="ja-JP" sz="2400" b="1" u="sng" dirty="0">
                <a:solidFill>
                  <a:srgbClr val="0432FF"/>
                </a:solidFill>
                <a:sym typeface="Wingdings" pitchFamily="2" charset="2"/>
              </a:rPr>
              <a:t>ALS</a:t>
            </a:r>
            <a:r>
              <a:rPr lang="ja-JP" altLang="en-US" sz="2400" b="1" u="sng">
                <a:solidFill>
                  <a:srgbClr val="0432FF"/>
                </a:solidFill>
                <a:sym typeface="Wingdings" pitchFamily="2" charset="2"/>
              </a:rPr>
              <a:t>システムの開発・実証・評価</a:t>
            </a:r>
            <a:br>
              <a:rPr lang="en-US" altLang="ja-JP" sz="2400" b="1" u="sng" dirty="0">
                <a:solidFill>
                  <a:srgbClr val="0432FF"/>
                </a:solidFill>
                <a:sym typeface="Wingdings" pitchFamily="2" charset="2"/>
              </a:rPr>
            </a:br>
            <a:r>
              <a:rPr lang="en-US" altLang="ja-JP" sz="2400" b="1" dirty="0">
                <a:sym typeface="Wingdings" pitchFamily="2" charset="2"/>
              </a:rPr>
              <a:t>* </a:t>
            </a:r>
            <a:r>
              <a:rPr lang="en-US" altLang="ja-JP" sz="2400" b="1" u="sng" dirty="0">
                <a:solidFill>
                  <a:srgbClr val="0432FF"/>
                </a:solidFill>
                <a:sym typeface="Wingdings" pitchFamily="2" charset="2"/>
              </a:rPr>
              <a:t>KAGRA</a:t>
            </a:r>
            <a:r>
              <a:rPr lang="ja-JP" altLang="en-US" sz="2400" b="1" u="sng">
                <a:solidFill>
                  <a:srgbClr val="0432FF"/>
                </a:solidFill>
                <a:sym typeface="Wingdings" pitchFamily="2" charset="2"/>
              </a:rPr>
              <a:t>のロックの達成</a:t>
            </a:r>
            <a:br>
              <a:rPr lang="en-US" altLang="ja-JP" sz="2400" b="1" u="sng" dirty="0">
                <a:solidFill>
                  <a:srgbClr val="0432FF"/>
                </a:solidFill>
                <a:sym typeface="Wingdings" pitchFamily="2" charset="2"/>
              </a:rPr>
            </a:br>
            <a:br>
              <a:rPr lang="en-US" altLang="ja-JP" sz="2400" b="1" u="sng" dirty="0">
                <a:sym typeface="Wingdings" pitchFamily="2" charset="2"/>
              </a:rPr>
            </a:br>
            <a:r>
              <a:rPr lang="en-US" altLang="ja-JP" sz="2400" b="1" u="sng" dirty="0">
                <a:sym typeface="Wingdings" pitchFamily="2" charset="2"/>
              </a:rPr>
              <a:t>= Overview =</a:t>
            </a:r>
            <a:br>
              <a:rPr lang="en-US" altLang="ja-JP" sz="2400" dirty="0">
                <a:sym typeface="Wingdings" pitchFamily="2" charset="2"/>
              </a:rPr>
            </a:br>
            <a:r>
              <a:rPr lang="en-US" altLang="ja-JP" sz="2000" dirty="0">
                <a:sym typeface="Wingdings" pitchFamily="2" charset="2"/>
              </a:rPr>
              <a:t>-- </a:t>
            </a:r>
            <a:r>
              <a:rPr lang="en-US" altLang="ja-JP" sz="2000" u="sng" dirty="0">
                <a:solidFill>
                  <a:srgbClr val="0432FF"/>
                </a:solidFill>
                <a:sym typeface="Wingdings" pitchFamily="2" charset="2"/>
              </a:rPr>
              <a:t>Design, Implementation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新</a:t>
            </a:r>
            <a:r>
              <a:rPr lang="en-US" altLang="ja-JP" sz="2000" dirty="0">
                <a:sym typeface="Wingdings" pitchFamily="2" charset="2"/>
              </a:rPr>
              <a:t>ALS</a:t>
            </a:r>
            <a:r>
              <a:rPr lang="ja-JP" altLang="en-US" sz="2000">
                <a:sym typeface="Wingdings" pitchFamily="2" charset="2"/>
              </a:rPr>
              <a:t>システムのデザイン</a:t>
            </a:r>
            <a:r>
              <a:rPr lang="en-US" altLang="ja-JP" sz="2000" dirty="0">
                <a:sym typeface="Wingdings" pitchFamily="2" charset="2"/>
              </a:rPr>
              <a:t>   KAGRA</a:t>
            </a:r>
            <a:r>
              <a:rPr lang="ja-JP" altLang="en-US" sz="2000">
                <a:sym typeface="Wingdings" pitchFamily="2" charset="2"/>
              </a:rPr>
              <a:t>の干渉計ロックへの要求値を満たす</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a:t>
            </a:r>
            <a:r>
              <a:rPr lang="en-US" altLang="ja-JP" sz="2000" dirty="0">
                <a:sym typeface="Wingdings" pitchFamily="2" charset="2"/>
              </a:rPr>
              <a:t>KAGRA</a:t>
            </a:r>
            <a:r>
              <a:rPr lang="ja-JP" altLang="en-US" sz="2000">
                <a:sym typeface="Wingdings" pitchFamily="2" charset="2"/>
              </a:rPr>
              <a:t>へのインストール</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Demonstration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KAGRA</a:t>
            </a:r>
            <a:r>
              <a:rPr lang="ja-JP" altLang="en-US" sz="2000">
                <a:sym typeface="Wingdings" pitchFamily="2" charset="2"/>
              </a:rPr>
              <a:t>の干渉計</a:t>
            </a:r>
            <a:r>
              <a:rPr lang="en-US" altLang="ja-JP" sz="2000" dirty="0">
                <a:sym typeface="Wingdings" pitchFamily="2" charset="2"/>
              </a:rPr>
              <a:t> (FPMI) </a:t>
            </a:r>
            <a:r>
              <a:rPr lang="ja-JP" altLang="en-US" sz="2000">
                <a:sym typeface="Wingdings" pitchFamily="2" charset="2"/>
              </a:rPr>
              <a:t>のロックの達成</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システムの機能の実証</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Characterization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システムの雑音の定量的評価</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主要な雑音源の特定、改善方法の考察</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32</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正方形/長方形 6">
            <a:extLst>
              <a:ext uri="{FF2B5EF4-FFF2-40B4-BE49-F238E27FC236}">
                <a16:creationId xmlns:a16="http://schemas.microsoft.com/office/drawing/2014/main" id="{CF77A104-D95E-5046-B221-D59091376360}"/>
              </a:ext>
            </a:extLst>
          </p:cNvPr>
          <p:cNvSpPr/>
          <p:nvPr/>
        </p:nvSpPr>
        <p:spPr>
          <a:xfrm>
            <a:off x="0" y="5745316"/>
            <a:ext cx="8439462" cy="106246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0BBF3CED-67D5-024A-8776-D6285851C506}"/>
              </a:ext>
            </a:extLst>
          </p:cNvPr>
          <p:cNvSpPr/>
          <p:nvPr/>
        </p:nvSpPr>
        <p:spPr>
          <a:xfrm>
            <a:off x="278414" y="4402510"/>
            <a:ext cx="8312200" cy="949439"/>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70B0011-3D22-9E4C-99EC-881C238B17F7}"/>
              </a:ext>
            </a:extLst>
          </p:cNvPr>
          <p:cNvSpPr/>
          <p:nvPr/>
        </p:nvSpPr>
        <p:spPr>
          <a:xfrm>
            <a:off x="0" y="1112684"/>
            <a:ext cx="8439462" cy="126918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CDA49D2-7F17-2A4B-992C-A2F7140482CC}"/>
              </a:ext>
            </a:extLst>
          </p:cNvPr>
          <p:cNvSpPr/>
          <p:nvPr/>
        </p:nvSpPr>
        <p:spPr>
          <a:xfrm>
            <a:off x="44970" y="3079206"/>
            <a:ext cx="8439462" cy="112662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6732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図 119">
            <a:extLst>
              <a:ext uri="{FF2B5EF4-FFF2-40B4-BE49-F238E27FC236}">
                <a16:creationId xmlns:a16="http://schemas.microsoft.com/office/drawing/2014/main" id="{FBC0DB57-81A0-AA40-85ED-4DD984898AE6}"/>
              </a:ext>
            </a:extLst>
          </p:cNvPr>
          <p:cNvPicPr>
            <a:picLocks noChangeAspect="1"/>
          </p:cNvPicPr>
          <p:nvPr/>
        </p:nvPicPr>
        <p:blipFill>
          <a:blip r:embed="rId3"/>
          <a:stretch>
            <a:fillRect/>
          </a:stretch>
        </p:blipFill>
        <p:spPr>
          <a:xfrm>
            <a:off x="2100409" y="3383439"/>
            <a:ext cx="2881550" cy="2218981"/>
          </a:xfrm>
          <a:prstGeom prst="rect">
            <a:avLst/>
          </a:prstGeom>
        </p:spPr>
      </p:pic>
      <p:pic>
        <p:nvPicPr>
          <p:cNvPr id="122" name="図 121">
            <a:extLst>
              <a:ext uri="{FF2B5EF4-FFF2-40B4-BE49-F238E27FC236}">
                <a16:creationId xmlns:a16="http://schemas.microsoft.com/office/drawing/2014/main" id="{2C062B6D-1DBA-C144-A9E3-FCF85EACE34B}"/>
              </a:ext>
            </a:extLst>
          </p:cNvPr>
          <p:cNvPicPr>
            <a:picLocks noChangeAspect="1"/>
          </p:cNvPicPr>
          <p:nvPr/>
        </p:nvPicPr>
        <p:blipFill>
          <a:blip r:embed="rId4"/>
          <a:stretch>
            <a:fillRect/>
          </a:stretch>
        </p:blipFill>
        <p:spPr>
          <a:xfrm>
            <a:off x="5698690" y="3399503"/>
            <a:ext cx="2771310" cy="2156140"/>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ja-JP" altLang="en-US"/>
              <a:t>背景</a:t>
            </a:r>
            <a:r>
              <a:rPr kumimoji="1" lang="en-US" altLang="ja-JP" dirty="0"/>
              <a:t>: KAGRA</a:t>
            </a:r>
            <a:r>
              <a:rPr kumimoji="1" lang="ja-JP" altLang="en-US"/>
              <a:t>のタイムライン</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テキスト ボックス 6">
            <a:extLst>
              <a:ext uri="{FF2B5EF4-FFF2-40B4-BE49-F238E27FC236}">
                <a16:creationId xmlns:a16="http://schemas.microsoft.com/office/drawing/2014/main" id="{D8FB737B-4A0A-A047-BE25-E3A9B2EC1A5A}"/>
              </a:ext>
            </a:extLst>
          </p:cNvPr>
          <p:cNvSpPr txBox="1"/>
          <p:nvPr/>
        </p:nvSpPr>
        <p:spPr>
          <a:xfrm>
            <a:off x="45720" y="2195664"/>
            <a:ext cx="1253869" cy="584775"/>
          </a:xfrm>
          <a:prstGeom prst="rect">
            <a:avLst/>
          </a:prstGeom>
          <a:noFill/>
        </p:spPr>
        <p:txBody>
          <a:bodyPr wrap="none" rtlCol="0">
            <a:spAutoFit/>
          </a:bodyPr>
          <a:lstStyle/>
          <a:p>
            <a:r>
              <a:rPr kumimoji="1" lang="ja-JP" altLang="en-US" sz="1600"/>
              <a:t>各要素の</a:t>
            </a:r>
            <a:br>
              <a:rPr kumimoji="1" lang="en-US" altLang="ja-JP" sz="1600" dirty="0"/>
            </a:br>
            <a:r>
              <a:rPr kumimoji="1" lang="ja-JP" altLang="en-US" sz="1600"/>
              <a:t>インストール</a:t>
            </a:r>
          </a:p>
        </p:txBody>
      </p:sp>
      <p:sp>
        <p:nvSpPr>
          <p:cNvPr id="8" name="右矢印 7">
            <a:extLst>
              <a:ext uri="{FF2B5EF4-FFF2-40B4-BE49-F238E27FC236}">
                <a16:creationId xmlns:a16="http://schemas.microsoft.com/office/drawing/2014/main" id="{39F4FA9C-5BEA-CB49-8F07-5260E47F09B9}"/>
              </a:ext>
            </a:extLst>
          </p:cNvPr>
          <p:cNvSpPr/>
          <p:nvPr/>
        </p:nvSpPr>
        <p:spPr>
          <a:xfrm>
            <a:off x="1382385" y="2230928"/>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FBD796A-CA3A-2644-BDCC-125B85748D6F}"/>
              </a:ext>
            </a:extLst>
          </p:cNvPr>
          <p:cNvSpPr txBox="1"/>
          <p:nvPr/>
        </p:nvSpPr>
        <p:spPr>
          <a:xfrm>
            <a:off x="2039729" y="2224786"/>
            <a:ext cx="1415772" cy="584775"/>
          </a:xfrm>
          <a:prstGeom prst="rect">
            <a:avLst/>
          </a:prstGeom>
          <a:noFill/>
        </p:spPr>
        <p:txBody>
          <a:bodyPr wrap="none" rtlCol="0">
            <a:spAutoFit/>
          </a:bodyPr>
          <a:lstStyle/>
          <a:p>
            <a:r>
              <a:rPr lang="ja-JP" altLang="en-US" sz="1600"/>
              <a:t>干渉計全体の</a:t>
            </a:r>
            <a:br>
              <a:rPr lang="en-US" altLang="ja-JP" sz="1600" dirty="0"/>
            </a:br>
            <a:r>
              <a:rPr lang="ja-JP" altLang="en-US" sz="1600"/>
              <a:t>統合</a:t>
            </a:r>
            <a:endParaRPr kumimoji="1" lang="ja-JP" altLang="en-US" sz="1600"/>
          </a:p>
        </p:txBody>
      </p:sp>
      <p:sp>
        <p:nvSpPr>
          <p:cNvPr id="10" name="右矢印 9">
            <a:extLst>
              <a:ext uri="{FF2B5EF4-FFF2-40B4-BE49-F238E27FC236}">
                <a16:creationId xmlns:a16="http://schemas.microsoft.com/office/drawing/2014/main" id="{7185DF4F-4153-944D-B4C8-0BCB53A21AE9}"/>
              </a:ext>
            </a:extLst>
          </p:cNvPr>
          <p:cNvSpPr/>
          <p:nvPr/>
        </p:nvSpPr>
        <p:spPr>
          <a:xfrm>
            <a:off x="3541184" y="222976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60B64B7-427F-3D49-973A-81574ACFA4C9}"/>
              </a:ext>
            </a:extLst>
          </p:cNvPr>
          <p:cNvSpPr txBox="1"/>
          <p:nvPr/>
        </p:nvSpPr>
        <p:spPr>
          <a:xfrm>
            <a:off x="4154826" y="2224992"/>
            <a:ext cx="1141659" cy="584775"/>
          </a:xfrm>
          <a:prstGeom prst="rect">
            <a:avLst/>
          </a:prstGeom>
          <a:noFill/>
        </p:spPr>
        <p:txBody>
          <a:bodyPr wrap="none" rtlCol="0">
            <a:spAutoFit/>
          </a:bodyPr>
          <a:lstStyle/>
          <a:p>
            <a:r>
              <a:rPr lang="ja-JP" altLang="en-US" sz="1600"/>
              <a:t>雑音</a:t>
            </a:r>
            <a:r>
              <a:rPr kumimoji="1" lang="ja-JP" altLang="en-US" sz="1600"/>
              <a:t>低減、</a:t>
            </a:r>
            <a:br>
              <a:rPr kumimoji="1" lang="en-US" altLang="ja-JP" sz="1600" dirty="0"/>
            </a:br>
            <a:r>
              <a:rPr kumimoji="1" lang="ja-JP" altLang="en-US" sz="1600">
                <a:solidFill>
                  <a:srgbClr val="0432FF"/>
                </a:solidFill>
              </a:rPr>
              <a:t>観測へ</a:t>
            </a:r>
          </a:p>
        </p:txBody>
      </p:sp>
      <p:sp>
        <p:nvSpPr>
          <p:cNvPr id="12" name="角丸四角形 11">
            <a:extLst>
              <a:ext uri="{FF2B5EF4-FFF2-40B4-BE49-F238E27FC236}">
                <a16:creationId xmlns:a16="http://schemas.microsoft.com/office/drawing/2014/main" id="{9ED0D26F-1A2D-E44E-83A9-50017058A48B}"/>
              </a:ext>
            </a:extLst>
          </p:cNvPr>
          <p:cNvSpPr/>
          <p:nvPr/>
        </p:nvSpPr>
        <p:spPr>
          <a:xfrm>
            <a:off x="45721" y="2178989"/>
            <a:ext cx="1284600"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CD0C281B-B64E-944F-A115-20E6636AAC99}"/>
              </a:ext>
            </a:extLst>
          </p:cNvPr>
          <p:cNvSpPr/>
          <p:nvPr/>
        </p:nvSpPr>
        <p:spPr>
          <a:xfrm>
            <a:off x="1977806" y="2190972"/>
            <a:ext cx="1477696"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0320DCFC-9E9E-8A45-BAC2-501AC345A2B8}"/>
              </a:ext>
            </a:extLst>
          </p:cNvPr>
          <p:cNvSpPr/>
          <p:nvPr/>
        </p:nvSpPr>
        <p:spPr>
          <a:xfrm>
            <a:off x="4141614" y="2181647"/>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93ECF69-E933-6F41-AA1D-7235E52C5AF9}"/>
              </a:ext>
            </a:extLst>
          </p:cNvPr>
          <p:cNvSpPr txBox="1"/>
          <p:nvPr/>
        </p:nvSpPr>
        <p:spPr>
          <a:xfrm>
            <a:off x="3228048" y="2755525"/>
            <a:ext cx="1088760" cy="584775"/>
          </a:xfrm>
          <a:prstGeom prst="rect">
            <a:avLst/>
          </a:prstGeom>
          <a:noFill/>
        </p:spPr>
        <p:txBody>
          <a:bodyPr wrap="none" rtlCol="0">
            <a:spAutoFit/>
          </a:bodyPr>
          <a:lstStyle/>
          <a:p>
            <a:pPr algn="ctr"/>
            <a:r>
              <a:rPr lang="en-US" altLang="ja-JP" sz="1600" dirty="0">
                <a:solidFill>
                  <a:srgbClr val="FF0000"/>
                </a:solidFill>
              </a:rPr>
              <a:t>FPMI</a:t>
            </a:r>
            <a:r>
              <a:rPr lang="ja-JP" altLang="en-US" sz="1600">
                <a:solidFill>
                  <a:srgbClr val="FF0000"/>
                </a:solidFill>
              </a:rPr>
              <a:t>の</a:t>
            </a:r>
            <a:br>
              <a:rPr lang="en-US" altLang="ja-JP" sz="1600" dirty="0">
                <a:solidFill>
                  <a:srgbClr val="FF0000"/>
                </a:solidFill>
              </a:rPr>
            </a:br>
            <a:r>
              <a:rPr kumimoji="1" lang="ja-JP" altLang="en-US" sz="1600">
                <a:solidFill>
                  <a:srgbClr val="FF0000"/>
                </a:solidFill>
              </a:rPr>
              <a:t>ロック達成</a:t>
            </a:r>
          </a:p>
        </p:txBody>
      </p:sp>
      <p:sp>
        <p:nvSpPr>
          <p:cNvPr id="18" name="右矢印 17">
            <a:extLst>
              <a:ext uri="{FF2B5EF4-FFF2-40B4-BE49-F238E27FC236}">
                <a16:creationId xmlns:a16="http://schemas.microsoft.com/office/drawing/2014/main" id="{137BB0D7-6E17-DD48-A09E-17940F622503}"/>
              </a:ext>
            </a:extLst>
          </p:cNvPr>
          <p:cNvSpPr/>
          <p:nvPr/>
        </p:nvSpPr>
        <p:spPr>
          <a:xfrm>
            <a:off x="5327498" y="222976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56B3111-163F-584A-8507-A1DFDDD7CB22}"/>
              </a:ext>
            </a:extLst>
          </p:cNvPr>
          <p:cNvSpPr txBox="1"/>
          <p:nvPr/>
        </p:nvSpPr>
        <p:spPr>
          <a:xfrm>
            <a:off x="5886297" y="2217255"/>
            <a:ext cx="1125629" cy="584775"/>
          </a:xfrm>
          <a:prstGeom prst="rect">
            <a:avLst/>
          </a:prstGeom>
          <a:noFill/>
        </p:spPr>
        <p:txBody>
          <a:bodyPr wrap="none" rtlCol="0">
            <a:spAutoFit/>
          </a:bodyPr>
          <a:lstStyle/>
          <a:p>
            <a:r>
              <a:rPr kumimoji="1" lang="en-US" altLang="ja-JP" sz="1600" dirty="0"/>
              <a:t>ITM</a:t>
            </a:r>
            <a:r>
              <a:rPr kumimoji="1" lang="ja-JP" altLang="en-US" sz="1600"/>
              <a:t>の交換</a:t>
            </a:r>
            <a:br>
              <a:rPr kumimoji="1" lang="en-US" altLang="ja-JP" sz="1600" dirty="0"/>
            </a:br>
            <a:r>
              <a:rPr kumimoji="1" lang="ja-JP" altLang="en-US" sz="1600"/>
              <a:t>など</a:t>
            </a:r>
          </a:p>
        </p:txBody>
      </p:sp>
      <p:sp>
        <p:nvSpPr>
          <p:cNvPr id="20" name="角丸四角形 19">
            <a:extLst>
              <a:ext uri="{FF2B5EF4-FFF2-40B4-BE49-F238E27FC236}">
                <a16:creationId xmlns:a16="http://schemas.microsoft.com/office/drawing/2014/main" id="{87AF656E-AF97-6049-B1BA-B8F9FEDD2DC9}"/>
              </a:ext>
            </a:extLst>
          </p:cNvPr>
          <p:cNvSpPr/>
          <p:nvPr/>
        </p:nvSpPr>
        <p:spPr>
          <a:xfrm>
            <a:off x="5873085" y="2173910"/>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右矢印 20">
            <a:extLst>
              <a:ext uri="{FF2B5EF4-FFF2-40B4-BE49-F238E27FC236}">
                <a16:creationId xmlns:a16="http://schemas.microsoft.com/office/drawing/2014/main" id="{E78C095C-0812-7949-A94B-D873B75E4935}"/>
              </a:ext>
            </a:extLst>
          </p:cNvPr>
          <p:cNvSpPr/>
          <p:nvPr/>
        </p:nvSpPr>
        <p:spPr>
          <a:xfrm>
            <a:off x="7056151" y="2245160"/>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useBgFill="1">
        <p:nvSpPr>
          <p:cNvPr id="22" name="テキスト ボックス 21">
            <a:extLst>
              <a:ext uri="{FF2B5EF4-FFF2-40B4-BE49-F238E27FC236}">
                <a16:creationId xmlns:a16="http://schemas.microsoft.com/office/drawing/2014/main" id="{04A9C9F3-4310-E844-93B2-B7E7454B868A}"/>
              </a:ext>
            </a:extLst>
          </p:cNvPr>
          <p:cNvSpPr txBox="1"/>
          <p:nvPr/>
        </p:nvSpPr>
        <p:spPr>
          <a:xfrm>
            <a:off x="7654939" y="2207094"/>
            <a:ext cx="1141659" cy="584775"/>
          </a:xfrm>
          <a:prstGeom prst="rect">
            <a:avLst/>
          </a:prstGeom>
        </p:spPr>
        <p:txBody>
          <a:bodyPr wrap="none" rtlCol="0">
            <a:spAutoFit/>
          </a:bodyPr>
          <a:lstStyle/>
          <a:p>
            <a:r>
              <a:rPr lang="ja-JP" altLang="en-US" sz="1600"/>
              <a:t>雑音低減、</a:t>
            </a:r>
            <a:br>
              <a:rPr kumimoji="1" lang="en-US" altLang="ja-JP" sz="1600" dirty="0"/>
            </a:br>
            <a:r>
              <a:rPr lang="ja-JP" altLang="en-US" sz="1600">
                <a:solidFill>
                  <a:srgbClr val="0432FF"/>
                </a:solidFill>
              </a:rPr>
              <a:t>観測へ</a:t>
            </a:r>
            <a:endParaRPr kumimoji="1" lang="ja-JP" altLang="en-US" sz="1600">
              <a:solidFill>
                <a:srgbClr val="0432FF"/>
              </a:solidFill>
            </a:endParaRPr>
          </a:p>
        </p:txBody>
      </p:sp>
      <p:sp>
        <p:nvSpPr>
          <p:cNvPr id="23" name="角丸四角形 22">
            <a:extLst>
              <a:ext uri="{FF2B5EF4-FFF2-40B4-BE49-F238E27FC236}">
                <a16:creationId xmlns:a16="http://schemas.microsoft.com/office/drawing/2014/main" id="{A9B6C961-E748-3641-B952-7AA8229FEAC3}"/>
              </a:ext>
            </a:extLst>
          </p:cNvPr>
          <p:cNvSpPr/>
          <p:nvPr/>
        </p:nvSpPr>
        <p:spPr>
          <a:xfrm>
            <a:off x="7641727" y="2163749"/>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900F8DE-A9CD-3848-BE7B-9FC3F564AE8F}"/>
              </a:ext>
            </a:extLst>
          </p:cNvPr>
          <p:cNvSpPr txBox="1"/>
          <p:nvPr/>
        </p:nvSpPr>
        <p:spPr>
          <a:xfrm>
            <a:off x="6783856" y="2733607"/>
            <a:ext cx="1088760" cy="584775"/>
          </a:xfrm>
          <a:prstGeom prst="rect">
            <a:avLst/>
          </a:prstGeom>
          <a:noFill/>
        </p:spPr>
        <p:txBody>
          <a:bodyPr wrap="none" rtlCol="0">
            <a:spAutoFit/>
          </a:bodyPr>
          <a:lstStyle/>
          <a:p>
            <a:pPr algn="ctr"/>
            <a:r>
              <a:rPr lang="en-US" altLang="ja-JP" sz="1600" dirty="0">
                <a:solidFill>
                  <a:srgbClr val="FF0000"/>
                </a:solidFill>
              </a:rPr>
              <a:t>DRFPMI</a:t>
            </a:r>
            <a:r>
              <a:rPr lang="ja-JP" altLang="en-US" sz="1600">
                <a:solidFill>
                  <a:srgbClr val="FF0000"/>
                </a:solidFill>
              </a:rPr>
              <a:t>の</a:t>
            </a:r>
            <a:br>
              <a:rPr lang="en-US" altLang="ja-JP" sz="1600" dirty="0">
                <a:solidFill>
                  <a:srgbClr val="FF0000"/>
                </a:solidFill>
              </a:rPr>
            </a:br>
            <a:r>
              <a:rPr kumimoji="1" lang="ja-JP" altLang="en-US" sz="1600">
                <a:solidFill>
                  <a:srgbClr val="FF0000"/>
                </a:solidFill>
              </a:rPr>
              <a:t>ロック達成</a:t>
            </a:r>
          </a:p>
        </p:txBody>
      </p:sp>
      <p:sp>
        <p:nvSpPr>
          <p:cNvPr id="5" name="テキスト ボックス 4">
            <a:extLst>
              <a:ext uri="{FF2B5EF4-FFF2-40B4-BE49-F238E27FC236}">
                <a16:creationId xmlns:a16="http://schemas.microsoft.com/office/drawing/2014/main" id="{8690B3A0-2A55-6449-A5FC-50ED5D158B55}"/>
              </a:ext>
            </a:extLst>
          </p:cNvPr>
          <p:cNvSpPr txBox="1"/>
          <p:nvPr/>
        </p:nvSpPr>
        <p:spPr>
          <a:xfrm>
            <a:off x="688021" y="1786583"/>
            <a:ext cx="821059" cy="369332"/>
          </a:xfrm>
          <a:prstGeom prst="rect">
            <a:avLst/>
          </a:prstGeom>
          <a:noFill/>
        </p:spPr>
        <p:txBody>
          <a:bodyPr wrap="none" rtlCol="0">
            <a:spAutoFit/>
          </a:bodyPr>
          <a:lstStyle/>
          <a:p>
            <a:r>
              <a:rPr kumimoji="1" lang="en-US" altLang="ja-JP" dirty="0"/>
              <a:t>~ 2018</a:t>
            </a:r>
            <a:endParaRPr kumimoji="1" lang="ja-JP" altLang="en-US"/>
          </a:p>
        </p:txBody>
      </p:sp>
      <p:sp>
        <p:nvSpPr>
          <p:cNvPr id="25" name="テキスト ボックス 24">
            <a:extLst>
              <a:ext uri="{FF2B5EF4-FFF2-40B4-BE49-F238E27FC236}">
                <a16:creationId xmlns:a16="http://schemas.microsoft.com/office/drawing/2014/main" id="{5E05056E-A9D4-504A-AE4F-63FEEC09FA49}"/>
              </a:ext>
            </a:extLst>
          </p:cNvPr>
          <p:cNvSpPr txBox="1"/>
          <p:nvPr/>
        </p:nvSpPr>
        <p:spPr>
          <a:xfrm>
            <a:off x="3216618" y="1791754"/>
            <a:ext cx="995785" cy="369332"/>
          </a:xfrm>
          <a:prstGeom prst="rect">
            <a:avLst/>
          </a:prstGeom>
          <a:noFill/>
        </p:spPr>
        <p:txBody>
          <a:bodyPr wrap="none" rtlCol="0">
            <a:spAutoFit/>
          </a:bodyPr>
          <a:lstStyle/>
          <a:p>
            <a:r>
              <a:rPr kumimoji="1" lang="en-US" altLang="ja-JP" dirty="0"/>
              <a:t>~ 2019.8</a:t>
            </a:r>
            <a:endParaRPr kumimoji="1" lang="ja-JP" altLang="en-US"/>
          </a:p>
        </p:txBody>
      </p:sp>
      <p:cxnSp>
        <p:nvCxnSpPr>
          <p:cNvPr id="26" name="直線コネクタ 25">
            <a:extLst>
              <a:ext uri="{FF2B5EF4-FFF2-40B4-BE49-F238E27FC236}">
                <a16:creationId xmlns:a16="http://schemas.microsoft.com/office/drawing/2014/main" id="{6E7A5488-8267-294D-8B6B-87B26B263839}"/>
              </a:ext>
            </a:extLst>
          </p:cNvPr>
          <p:cNvCxnSpPr>
            <a:cxnSpLocks/>
          </p:cNvCxnSpPr>
          <p:nvPr/>
        </p:nvCxnSpPr>
        <p:spPr>
          <a:xfrm>
            <a:off x="4413098" y="1737568"/>
            <a:ext cx="0" cy="418347"/>
          </a:xfrm>
          <a:prstGeom prst="line">
            <a:avLst/>
          </a:prstGeom>
          <a:ln w="38100">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EA9AA9FD-18AB-274E-B31B-62254F26A659}"/>
              </a:ext>
            </a:extLst>
          </p:cNvPr>
          <p:cNvSpPr txBox="1"/>
          <p:nvPr/>
        </p:nvSpPr>
        <p:spPr>
          <a:xfrm>
            <a:off x="4087462" y="1414232"/>
            <a:ext cx="688715" cy="369332"/>
          </a:xfrm>
          <a:prstGeom prst="rect">
            <a:avLst/>
          </a:prstGeom>
          <a:noFill/>
        </p:spPr>
        <p:txBody>
          <a:bodyPr wrap="none" rtlCol="0">
            <a:spAutoFit/>
          </a:bodyPr>
          <a:lstStyle/>
          <a:p>
            <a:r>
              <a:rPr kumimoji="1" lang="en-US" altLang="ja-JP" i="1" dirty="0">
                <a:solidFill>
                  <a:srgbClr val="FF0000"/>
                </a:solidFill>
              </a:rPr>
              <a:t>NOW</a:t>
            </a:r>
            <a:endParaRPr kumimoji="1" lang="ja-JP" altLang="en-US" i="1">
              <a:solidFill>
                <a:srgbClr val="FF0000"/>
              </a:solidFill>
            </a:endParaRPr>
          </a:p>
        </p:txBody>
      </p:sp>
      <p:sp>
        <p:nvSpPr>
          <p:cNvPr id="125" name="テキスト ボックス 124">
            <a:extLst>
              <a:ext uri="{FF2B5EF4-FFF2-40B4-BE49-F238E27FC236}">
                <a16:creationId xmlns:a16="http://schemas.microsoft.com/office/drawing/2014/main" id="{895E2A63-E5EC-B541-A9B0-FAC123A8282B}"/>
              </a:ext>
            </a:extLst>
          </p:cNvPr>
          <p:cNvSpPr txBox="1"/>
          <p:nvPr/>
        </p:nvSpPr>
        <p:spPr>
          <a:xfrm>
            <a:off x="2533454" y="4091940"/>
            <a:ext cx="428322" cy="246221"/>
          </a:xfrm>
          <a:prstGeom prst="rect">
            <a:avLst/>
          </a:prstGeom>
          <a:noFill/>
        </p:spPr>
        <p:txBody>
          <a:bodyPr wrap="none" rtlCol="0">
            <a:spAutoFit/>
          </a:bodyPr>
          <a:lstStyle/>
          <a:p>
            <a:r>
              <a:rPr kumimoji="1" lang="en-US" altLang="ja-JP" sz="1000" dirty="0"/>
              <a:t>PRM</a:t>
            </a:r>
            <a:endParaRPr kumimoji="1" lang="ja-JP" altLang="en-US" sz="1000"/>
          </a:p>
        </p:txBody>
      </p:sp>
      <p:sp>
        <p:nvSpPr>
          <p:cNvPr id="127" name="テキスト ボックス 126">
            <a:extLst>
              <a:ext uri="{FF2B5EF4-FFF2-40B4-BE49-F238E27FC236}">
                <a16:creationId xmlns:a16="http://schemas.microsoft.com/office/drawing/2014/main" id="{5F3D6619-5107-2749-812C-A689E56FE03D}"/>
              </a:ext>
            </a:extLst>
          </p:cNvPr>
          <p:cNvSpPr txBox="1"/>
          <p:nvPr/>
        </p:nvSpPr>
        <p:spPr>
          <a:xfrm>
            <a:off x="2624132" y="5796322"/>
            <a:ext cx="2296591" cy="646331"/>
          </a:xfrm>
          <a:prstGeom prst="rect">
            <a:avLst/>
          </a:prstGeom>
          <a:noFill/>
        </p:spPr>
        <p:txBody>
          <a:bodyPr wrap="none" rtlCol="0">
            <a:spAutoFit/>
          </a:bodyPr>
          <a:lstStyle/>
          <a:p>
            <a:r>
              <a:rPr kumimoji="1" lang="en-US" altLang="ja-JP" dirty="0"/>
              <a:t>Fabry-Perot Michelson</a:t>
            </a:r>
            <a:br>
              <a:rPr kumimoji="1" lang="en-US" altLang="ja-JP" dirty="0"/>
            </a:br>
            <a:r>
              <a:rPr kumimoji="1" lang="en-US" altLang="ja-JP" dirty="0"/>
              <a:t>Interferometer (FPMI)</a:t>
            </a:r>
            <a:endParaRPr kumimoji="1" lang="ja-JP" altLang="en-US"/>
          </a:p>
        </p:txBody>
      </p:sp>
      <p:sp>
        <p:nvSpPr>
          <p:cNvPr id="128" name="テキスト ボックス 127">
            <a:extLst>
              <a:ext uri="{FF2B5EF4-FFF2-40B4-BE49-F238E27FC236}">
                <a16:creationId xmlns:a16="http://schemas.microsoft.com/office/drawing/2014/main" id="{89E06AC2-268C-3643-9317-4B095EC6BF4C}"/>
              </a:ext>
            </a:extLst>
          </p:cNvPr>
          <p:cNvSpPr txBox="1"/>
          <p:nvPr/>
        </p:nvSpPr>
        <p:spPr>
          <a:xfrm>
            <a:off x="6067398" y="5597403"/>
            <a:ext cx="2520049" cy="923330"/>
          </a:xfrm>
          <a:prstGeom prst="rect">
            <a:avLst/>
          </a:prstGeom>
          <a:noFill/>
        </p:spPr>
        <p:txBody>
          <a:bodyPr wrap="none" rtlCol="0">
            <a:spAutoFit/>
          </a:bodyPr>
          <a:lstStyle/>
          <a:p>
            <a:r>
              <a:rPr kumimoji="1" lang="en-US" altLang="ja-JP" dirty="0"/>
              <a:t>Dual-Recycled</a:t>
            </a:r>
            <a:br>
              <a:rPr kumimoji="1" lang="en-US" altLang="ja-JP" dirty="0"/>
            </a:br>
            <a:r>
              <a:rPr kumimoji="1" lang="en-US" altLang="ja-JP" dirty="0"/>
              <a:t>Fabry-Perot Michelson</a:t>
            </a:r>
            <a:br>
              <a:rPr kumimoji="1" lang="en-US" altLang="ja-JP" dirty="0"/>
            </a:br>
            <a:r>
              <a:rPr kumimoji="1" lang="en-US" altLang="ja-JP" dirty="0"/>
              <a:t>Interferometer (DRFPMI)</a:t>
            </a:r>
            <a:endParaRPr kumimoji="1" lang="ja-JP" altLang="en-US"/>
          </a:p>
        </p:txBody>
      </p:sp>
      <p:sp>
        <p:nvSpPr>
          <p:cNvPr id="135" name="テキスト ボックス 134">
            <a:extLst>
              <a:ext uri="{FF2B5EF4-FFF2-40B4-BE49-F238E27FC236}">
                <a16:creationId xmlns:a16="http://schemas.microsoft.com/office/drawing/2014/main" id="{905E7DFF-0A42-BE47-9D79-BBDECA514B7C}"/>
              </a:ext>
            </a:extLst>
          </p:cNvPr>
          <p:cNvSpPr txBox="1"/>
          <p:nvPr/>
        </p:nvSpPr>
        <p:spPr>
          <a:xfrm>
            <a:off x="4291168" y="3392207"/>
            <a:ext cx="1164101" cy="646331"/>
          </a:xfrm>
          <a:prstGeom prst="rect">
            <a:avLst/>
          </a:prstGeom>
          <a:noFill/>
        </p:spPr>
        <p:txBody>
          <a:bodyPr wrap="none" rtlCol="0">
            <a:spAutoFit/>
          </a:bodyPr>
          <a:lstStyle/>
          <a:p>
            <a:r>
              <a:rPr lang="en-US" altLang="ja-JP" dirty="0">
                <a:latin typeface="Times New Roman" panose="02020603050405020304" pitchFamily="18" charset="0"/>
                <a:cs typeface="Times New Roman" panose="02020603050405020304" pitchFamily="18" charset="0"/>
              </a:rPr>
              <a:t>CARM: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x </a:t>
            </a:r>
            <a:r>
              <a:rPr lang="en-US" altLang="ja-JP" i="1" dirty="0">
                <a:latin typeface="Times New Roman" panose="02020603050405020304" pitchFamily="18" charset="0"/>
                <a:cs typeface="Times New Roman" panose="02020603050405020304" pitchFamily="18" charset="0"/>
              </a:rPr>
              <a:t>+ L</a:t>
            </a:r>
            <a:r>
              <a:rPr lang="en-US" altLang="ja-JP" sz="1200"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)/2</a:t>
            </a:r>
            <a:endParaRPr lang="ja-JP" altLang="en-US">
              <a:latin typeface="Times New Roman" panose="02020603050405020304" pitchFamily="18" charset="0"/>
              <a:cs typeface="Times New Roman" panose="02020603050405020304" pitchFamily="18" charset="0"/>
            </a:endParaRPr>
          </a:p>
        </p:txBody>
      </p:sp>
      <p:cxnSp>
        <p:nvCxnSpPr>
          <p:cNvPr id="137" name="直線コネクタ 136">
            <a:extLst>
              <a:ext uri="{FF2B5EF4-FFF2-40B4-BE49-F238E27FC236}">
                <a16:creationId xmlns:a16="http://schemas.microsoft.com/office/drawing/2014/main" id="{94DD6E20-4E10-CC41-83DA-5D136DCD89FE}"/>
              </a:ext>
            </a:extLst>
          </p:cNvPr>
          <p:cNvCxnSpPr>
            <a:cxnSpLocks/>
          </p:cNvCxnSpPr>
          <p:nvPr/>
        </p:nvCxnSpPr>
        <p:spPr>
          <a:xfrm>
            <a:off x="4251334" y="4305157"/>
            <a:ext cx="612000" cy="0"/>
          </a:xfrm>
          <a:prstGeom prst="line">
            <a:avLst/>
          </a:prstGeom>
          <a:ln w="19050">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EDBA0BD9-E946-6949-8F76-5098A1774A5E}"/>
              </a:ext>
            </a:extLst>
          </p:cNvPr>
          <p:cNvCxnSpPr>
            <a:cxnSpLocks/>
          </p:cNvCxnSpPr>
          <p:nvPr/>
        </p:nvCxnSpPr>
        <p:spPr>
          <a:xfrm>
            <a:off x="3962304" y="3506523"/>
            <a:ext cx="0" cy="646331"/>
          </a:xfrm>
          <a:prstGeom prst="line">
            <a:avLst/>
          </a:prstGeom>
          <a:ln w="19050">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9" name="テキスト ボックス 138">
            <a:extLst>
              <a:ext uri="{FF2B5EF4-FFF2-40B4-BE49-F238E27FC236}">
                <a16:creationId xmlns:a16="http://schemas.microsoft.com/office/drawing/2014/main" id="{97E8B424-D975-E546-A061-F0EBA000EB12}"/>
              </a:ext>
            </a:extLst>
          </p:cNvPr>
          <p:cNvSpPr txBox="1"/>
          <p:nvPr/>
        </p:nvSpPr>
        <p:spPr>
          <a:xfrm>
            <a:off x="4381350" y="3981995"/>
            <a:ext cx="381836"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x</a:t>
            </a:r>
            <a:endParaRPr kumimoji="1" lang="ja-JP" altLang="en-US" i="1">
              <a:latin typeface="Times New Roman" panose="02020603050405020304" pitchFamily="18" charset="0"/>
              <a:cs typeface="Times New Roman" panose="02020603050405020304" pitchFamily="18" charset="0"/>
            </a:endParaRPr>
          </a:p>
        </p:txBody>
      </p:sp>
      <p:sp>
        <p:nvSpPr>
          <p:cNvPr id="140" name="テキスト ボックス 139">
            <a:extLst>
              <a:ext uri="{FF2B5EF4-FFF2-40B4-BE49-F238E27FC236}">
                <a16:creationId xmlns:a16="http://schemas.microsoft.com/office/drawing/2014/main" id="{4845B432-12DA-684B-A384-A79E33E0ACFC}"/>
              </a:ext>
            </a:extLst>
          </p:cNvPr>
          <p:cNvSpPr txBox="1"/>
          <p:nvPr/>
        </p:nvSpPr>
        <p:spPr>
          <a:xfrm>
            <a:off x="3907650" y="3677243"/>
            <a:ext cx="381836"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y</a:t>
            </a:r>
            <a:endParaRPr kumimoji="1" lang="ja-JP" altLang="en-US"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450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Demonstration</a:t>
            </a:r>
            <a:endParaRPr kumimoji="1" lang="ja-JP" altLang="en-US" dirty="0"/>
          </a:p>
        </p:txBody>
      </p:sp>
      <p:sp>
        <p:nvSpPr>
          <p:cNvPr id="3" name="コンテンツ プレースホルダー 2"/>
          <p:cNvSpPr>
            <a:spLocks noGrp="1"/>
          </p:cNvSpPr>
          <p:nvPr>
            <p:ph idx="1"/>
          </p:nvPr>
        </p:nvSpPr>
        <p:spPr>
          <a:xfrm>
            <a:off x="0" y="1410657"/>
            <a:ext cx="8587171" cy="4772021"/>
          </a:xfrm>
        </p:spPr>
        <p:txBody>
          <a:bodyPr>
            <a:normAutofit/>
          </a:bodyPr>
          <a:lstStyle/>
          <a:p>
            <a:pPr marL="0" indent="0">
              <a:buNone/>
            </a:pPr>
            <a:r>
              <a:rPr lang="en-US" altLang="ja-JP" sz="2000" b="1" u="sng" dirty="0">
                <a:sym typeface="Wingdings" pitchFamily="2" charset="2"/>
              </a:rPr>
              <a:t>= </a:t>
            </a:r>
            <a:r>
              <a:rPr lang="ja-JP" altLang="en-US" sz="2000" b="1" u="sng">
                <a:sym typeface="Wingdings" pitchFamily="2" charset="2"/>
              </a:rPr>
              <a:t>狙い・意義</a:t>
            </a:r>
            <a:r>
              <a:rPr lang="en-US" altLang="ja-JP" sz="2000" b="1" u="sng" dirty="0">
                <a:sym typeface="Wingdings" pitchFamily="2" charset="2"/>
              </a:rPr>
              <a:t> =</a:t>
            </a:r>
            <a:br>
              <a:rPr lang="en-US" altLang="ja-JP" sz="2000" b="1" u="sng" dirty="0">
                <a:sym typeface="Wingdings" pitchFamily="2" charset="2"/>
              </a:rPr>
            </a:br>
            <a:br>
              <a:rPr lang="en-US" altLang="ja-JP" sz="2000" dirty="0">
                <a:sym typeface="Wingdings" pitchFamily="2" charset="2"/>
              </a:rPr>
            </a:br>
            <a:r>
              <a:rPr lang="ja-JP" altLang="en-US" sz="2000">
                <a:sym typeface="Wingdings" pitchFamily="2" charset="2"/>
              </a:rPr>
              <a:t>◎</a:t>
            </a:r>
            <a:r>
              <a:rPr lang="en-US" altLang="ja-JP" sz="2000" dirty="0">
                <a:sym typeface="Wingdings" pitchFamily="2" charset="2"/>
              </a:rPr>
              <a:t> </a:t>
            </a:r>
            <a:r>
              <a:rPr lang="en-US" altLang="ja-JP" sz="2000" b="1" u="sng" dirty="0">
                <a:sym typeface="Wingdings" pitchFamily="2" charset="2"/>
              </a:rPr>
              <a:t>KAGRA</a:t>
            </a:r>
            <a:r>
              <a:rPr lang="ja-JP" altLang="en-US" sz="2000" b="1" u="sng">
                <a:sym typeface="Wingdings" pitchFamily="2" charset="2"/>
              </a:rPr>
              <a:t>の干渉計の</a:t>
            </a:r>
            <a:br>
              <a:rPr lang="en-US" altLang="ja-JP" sz="2000" b="1" u="sng" dirty="0">
                <a:sym typeface="Wingdings" pitchFamily="2" charset="2"/>
              </a:rPr>
            </a:br>
            <a:r>
              <a:rPr lang="en-US" altLang="ja-JP" sz="2000" b="1" dirty="0">
                <a:sym typeface="Wingdings" pitchFamily="2" charset="2"/>
              </a:rPr>
              <a:t>     </a:t>
            </a:r>
            <a:r>
              <a:rPr lang="ja-JP" altLang="en-US" sz="2000" b="1" u="sng">
                <a:sym typeface="Wingdings" pitchFamily="2" charset="2"/>
              </a:rPr>
              <a:t>ロックの達成</a:t>
            </a:r>
            <a:br>
              <a:rPr lang="en-US" altLang="ja-JP" sz="2000" b="1" u="sng" dirty="0">
                <a:sym typeface="Wingdings" pitchFamily="2" charset="2"/>
              </a:rPr>
            </a:br>
            <a:r>
              <a:rPr lang="en-US" altLang="ja-JP" sz="2000" dirty="0">
                <a:sym typeface="Wingdings" pitchFamily="2" charset="2"/>
              </a:rPr>
              <a:t>   =&gt; </a:t>
            </a:r>
            <a:r>
              <a:rPr lang="ja-JP" altLang="en-US" sz="2000" u="sng">
                <a:solidFill>
                  <a:srgbClr val="0432FF"/>
                </a:solidFill>
                <a:sym typeface="Wingdings" pitchFamily="2" charset="2"/>
              </a:rPr>
              <a:t>検出器の感度が出る状態へ</a:t>
            </a:r>
            <a:endParaRPr lang="en-US" altLang="ja-JP" sz="2000" u="sng" dirty="0">
              <a:solidFill>
                <a:srgbClr val="0432FF"/>
              </a:solidFill>
              <a:sym typeface="Wingdings" pitchFamily="2" charset="2"/>
            </a:endParaRPr>
          </a:p>
          <a:p>
            <a:pPr marL="0" indent="0">
              <a:buNone/>
            </a:pP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ja-JP" altLang="en-US" sz="2000">
                <a:sym typeface="Wingdings" pitchFamily="2" charset="2"/>
              </a:rPr>
              <a:t>◎</a:t>
            </a:r>
            <a:r>
              <a:rPr lang="en-US" altLang="ja-JP" sz="2000" dirty="0">
                <a:sym typeface="Wingdings" pitchFamily="2" charset="2"/>
              </a:rPr>
              <a:t> </a:t>
            </a:r>
            <a:r>
              <a:rPr lang="en-US" altLang="ja-JP" sz="2000" b="1" u="sng" dirty="0">
                <a:sym typeface="Wingdings" pitchFamily="2" charset="2"/>
              </a:rPr>
              <a:t>2</a:t>
            </a:r>
            <a:r>
              <a:rPr lang="ja-JP" altLang="en-US" sz="2000" b="1" u="sng">
                <a:sym typeface="Wingdings" pitchFamily="2" charset="2"/>
              </a:rPr>
              <a:t>つの手法で</a:t>
            </a:r>
            <a:r>
              <a:rPr lang="en-US" altLang="ja-JP" sz="2000" b="1" u="sng" dirty="0">
                <a:sym typeface="Wingdings" pitchFamily="2" charset="2"/>
              </a:rPr>
              <a:t>FPMI</a:t>
            </a:r>
            <a:r>
              <a:rPr lang="ja-JP" altLang="en-US" sz="2000" b="1" u="sng">
                <a:sym typeface="Wingdings" pitchFamily="2" charset="2"/>
              </a:rPr>
              <a:t>をロック</a:t>
            </a:r>
            <a:endParaRPr lang="en-US" altLang="ja-JP" sz="2000" dirty="0">
              <a:sym typeface="Wingdings" pitchFamily="2" charset="2"/>
            </a:endParaRPr>
          </a:p>
          <a:p>
            <a:pPr marL="0" indent="0">
              <a:buNone/>
            </a:pPr>
            <a:r>
              <a:rPr lang="en-US" altLang="ja-JP" sz="2000" dirty="0">
                <a:sym typeface="Wingdings" pitchFamily="2" charset="2"/>
              </a:rPr>
              <a:t>-- 1</a:t>
            </a:r>
            <a:r>
              <a:rPr lang="ja-JP" altLang="en-US" sz="2000">
                <a:sym typeface="Wingdings" pitchFamily="2" charset="2"/>
              </a:rPr>
              <a:t>つめの手法</a:t>
            </a:r>
            <a:r>
              <a:rPr lang="en-US" altLang="ja-JP" sz="2000" dirty="0">
                <a:sym typeface="Wingdings" pitchFamily="2" charset="2"/>
              </a:rPr>
              <a:t>: ALS</a:t>
            </a:r>
            <a:r>
              <a:rPr lang="ja-JP" altLang="en-US" sz="2000">
                <a:sym typeface="Wingdings" pitchFamily="2" charset="2"/>
              </a:rPr>
              <a:t>による制御からメインレーザーの信号に直接受け渡し</a:t>
            </a:r>
            <a:br>
              <a:rPr lang="en-US" altLang="ja-JP" sz="2000" dirty="0">
                <a:sym typeface="Wingdings" pitchFamily="2" charset="2"/>
              </a:rPr>
            </a:br>
            <a:r>
              <a:rPr lang="en-US" altLang="ja-JP" sz="2000" dirty="0">
                <a:sym typeface="Wingdings" pitchFamily="2" charset="2"/>
              </a:rPr>
              <a:t>   =&gt; ALS</a:t>
            </a:r>
            <a:r>
              <a:rPr lang="ja-JP" altLang="en-US" sz="2000">
                <a:sym typeface="Wingdings" pitchFamily="2" charset="2"/>
              </a:rPr>
              <a:t>による制御で、</a:t>
            </a:r>
            <a:r>
              <a:rPr lang="en-US" altLang="ja-JP" sz="2000" u="sng" dirty="0">
                <a:solidFill>
                  <a:srgbClr val="0432FF"/>
                </a:solidFill>
                <a:sym typeface="Wingdings" pitchFamily="2" charset="2"/>
              </a:rPr>
              <a:t>CARM/DARM</a:t>
            </a:r>
            <a:r>
              <a:rPr lang="ja-JP" altLang="en-US" sz="2000" u="sng">
                <a:solidFill>
                  <a:srgbClr val="0432FF"/>
                </a:solidFill>
                <a:sym typeface="Wingdings" pitchFamily="2" charset="2"/>
              </a:rPr>
              <a:t>が線幅以内に抑えられている</a:t>
            </a:r>
            <a:r>
              <a:rPr lang="ja-JP" altLang="en-US" sz="2000">
                <a:sym typeface="Wingdings" pitchFamily="2" charset="2"/>
              </a:rPr>
              <a:t>ことを示す</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-- 2</a:t>
            </a:r>
            <a:r>
              <a:rPr lang="ja-JP" altLang="en-US" sz="2000">
                <a:sym typeface="Wingdings" pitchFamily="2" charset="2"/>
              </a:rPr>
              <a:t>つめの手法</a:t>
            </a:r>
            <a:r>
              <a:rPr lang="en-US" altLang="ja-JP" sz="2000" dirty="0">
                <a:sym typeface="Wingdings" pitchFamily="2" charset="2"/>
              </a:rPr>
              <a:t>: ALS</a:t>
            </a:r>
            <a:r>
              <a:rPr lang="ja-JP" altLang="en-US" sz="2000">
                <a:sym typeface="Wingdings" pitchFamily="2" charset="2"/>
              </a:rPr>
              <a:t>による</a:t>
            </a:r>
            <a:r>
              <a:rPr lang="en-US" altLang="ja-JP" sz="2000" dirty="0">
                <a:sym typeface="Wingdings" pitchFamily="2" charset="2"/>
              </a:rPr>
              <a:t>CARM</a:t>
            </a:r>
            <a:r>
              <a:rPr lang="ja-JP" altLang="en-US" sz="2000">
                <a:sym typeface="Wingdings" pitchFamily="2" charset="2"/>
              </a:rPr>
              <a:t>制御</a:t>
            </a:r>
            <a:r>
              <a:rPr lang="en-US" altLang="ja-JP" sz="2000" dirty="0">
                <a:sym typeface="Wingdings" pitchFamily="2" charset="2"/>
              </a:rPr>
              <a:t>  </a:t>
            </a:r>
            <a:r>
              <a:rPr lang="ja-JP" altLang="en-US" sz="2000">
                <a:sym typeface="Wingdings" pitchFamily="2" charset="2"/>
              </a:rPr>
              <a:t>透過光による制御</a:t>
            </a:r>
            <a:r>
              <a:rPr lang="en-US" altLang="ja-JP" sz="2000" dirty="0">
                <a:sym typeface="Wingdings" pitchFamily="2" charset="2"/>
              </a:rPr>
              <a:t>  </a:t>
            </a:r>
            <a:r>
              <a:rPr lang="ja-JP" altLang="en-US" sz="2000">
                <a:sym typeface="Wingdings" pitchFamily="2" charset="2"/>
              </a:rPr>
              <a:t>最終的な信号</a:t>
            </a:r>
            <a:br>
              <a:rPr lang="en-US" altLang="ja-JP" sz="2000" dirty="0">
                <a:sym typeface="Wingdings" pitchFamily="2" charset="2"/>
              </a:rPr>
            </a:br>
            <a:r>
              <a:rPr lang="en-US" altLang="ja-JP" sz="2000" dirty="0">
                <a:sym typeface="Wingdings" pitchFamily="2" charset="2"/>
              </a:rPr>
              <a:t>   =&gt; DRFPMI</a:t>
            </a:r>
            <a:r>
              <a:rPr lang="ja-JP" altLang="en-US" sz="2000">
                <a:sym typeface="Wingdings" pitchFamily="2" charset="2"/>
              </a:rPr>
              <a:t>のロックのときに必要になるステップを実証</a:t>
            </a:r>
            <a:br>
              <a:rPr lang="en-US" altLang="ja-JP" sz="2000" dirty="0">
                <a:sym typeface="Wingdings" pitchFamily="2" charset="2"/>
              </a:rPr>
            </a:br>
            <a:r>
              <a:rPr lang="en-US" altLang="ja-JP" sz="2000" dirty="0">
                <a:sym typeface="Wingdings" pitchFamily="2" charset="2"/>
              </a:rPr>
              <a:t>   =&gt; </a:t>
            </a:r>
            <a:r>
              <a:rPr lang="en-US" altLang="ja-JP" sz="2000" u="sng" dirty="0">
                <a:solidFill>
                  <a:srgbClr val="0432FF"/>
                </a:solidFill>
                <a:sym typeface="Wingdings" pitchFamily="2" charset="2"/>
              </a:rPr>
              <a:t>FPMI  DRFPMI </a:t>
            </a:r>
            <a:r>
              <a:rPr lang="ja-JP" altLang="en-US" sz="2000" u="sng">
                <a:solidFill>
                  <a:srgbClr val="0432FF"/>
                </a:solidFill>
                <a:sym typeface="Wingdings" pitchFamily="2" charset="2"/>
              </a:rPr>
              <a:t>になっても問題ない</a:t>
            </a:r>
            <a:r>
              <a:rPr lang="ja-JP" altLang="en-US" sz="2000">
                <a:sym typeface="Wingdings" pitchFamily="2" charset="2"/>
              </a:rPr>
              <a:t>ことを示す</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8" name="図 7">
            <a:extLst>
              <a:ext uri="{FF2B5EF4-FFF2-40B4-BE49-F238E27FC236}">
                <a16:creationId xmlns:a16="http://schemas.microsoft.com/office/drawing/2014/main" id="{04745A2A-07BE-F24F-9165-652B58443EFC}"/>
              </a:ext>
            </a:extLst>
          </p:cNvPr>
          <p:cNvPicPr>
            <a:picLocks noChangeAspect="1"/>
          </p:cNvPicPr>
          <p:nvPr/>
        </p:nvPicPr>
        <p:blipFill>
          <a:blip r:embed="rId3"/>
          <a:stretch>
            <a:fillRect/>
          </a:stretch>
        </p:blipFill>
        <p:spPr>
          <a:xfrm>
            <a:off x="3628579" y="1145181"/>
            <a:ext cx="5469683" cy="24781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6780C3-5279-B14A-BBCB-D58EB44803EF}"/>
              </a:ext>
            </a:extLst>
          </p:cNvPr>
          <p:cNvPicPr>
            <a:picLocks noChangeAspect="1"/>
          </p:cNvPicPr>
          <p:nvPr/>
        </p:nvPicPr>
        <p:blipFill>
          <a:blip r:embed="rId4"/>
          <a:stretch>
            <a:fillRect/>
          </a:stretch>
        </p:blipFill>
        <p:spPr>
          <a:xfrm>
            <a:off x="6662552" y="5482166"/>
            <a:ext cx="1924619" cy="1401024"/>
          </a:xfrm>
          <a:prstGeom prst="rect">
            <a:avLst/>
          </a:prstGeom>
        </p:spPr>
      </p:pic>
      <p:cxnSp>
        <p:nvCxnSpPr>
          <p:cNvPr id="12" name="直線コネクタ 11">
            <a:extLst>
              <a:ext uri="{FF2B5EF4-FFF2-40B4-BE49-F238E27FC236}">
                <a16:creationId xmlns:a16="http://schemas.microsoft.com/office/drawing/2014/main" id="{15A5A233-6AC3-1C42-AB89-C9B4EF992650}"/>
              </a:ext>
            </a:extLst>
          </p:cNvPr>
          <p:cNvCxnSpPr>
            <a:cxnSpLocks/>
          </p:cNvCxnSpPr>
          <p:nvPr/>
        </p:nvCxnSpPr>
        <p:spPr>
          <a:xfrm flipV="1">
            <a:off x="7500880" y="5858541"/>
            <a:ext cx="108730" cy="667854"/>
          </a:xfrm>
          <a:prstGeom prst="line">
            <a:avLst/>
          </a:prstGeom>
          <a:ln w="25400">
            <a:solidFill>
              <a:schemeClr val="tx1"/>
            </a:solidFill>
            <a:headEnd type="arrow" w="med" len="med"/>
            <a:tailEnd type="arrow"/>
          </a:ln>
          <a:effectLst/>
        </p:spPr>
        <p:style>
          <a:lnRef idx="2">
            <a:schemeClr val="accent1"/>
          </a:lnRef>
          <a:fillRef idx="0">
            <a:schemeClr val="accent1"/>
          </a:fillRef>
          <a:effectRef idx="1">
            <a:schemeClr val="accent1"/>
          </a:effectRef>
          <a:fontRef idx="minor">
            <a:schemeClr val="tx1"/>
          </a:fontRef>
        </p:style>
      </p:cxnSp>
      <p:sp>
        <p:nvSpPr>
          <p:cNvPr id="13" name="円/楕円 12">
            <a:extLst>
              <a:ext uri="{FF2B5EF4-FFF2-40B4-BE49-F238E27FC236}">
                <a16:creationId xmlns:a16="http://schemas.microsoft.com/office/drawing/2014/main" id="{CBA9A472-C882-E442-A648-571DFE866701}"/>
              </a:ext>
            </a:extLst>
          </p:cNvPr>
          <p:cNvSpPr>
            <a:spLocks noChangeAspect="1"/>
          </p:cNvSpPr>
          <p:nvPr/>
        </p:nvSpPr>
        <p:spPr>
          <a:xfrm>
            <a:off x="7499179" y="6162198"/>
            <a:ext cx="72000" cy="72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2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Demonstration</a:t>
            </a:r>
            <a:endParaRPr kumimoji="1" lang="ja-JP" altLang="en-US" dirty="0"/>
          </a:p>
        </p:txBody>
      </p:sp>
      <p:sp>
        <p:nvSpPr>
          <p:cNvPr id="3" name="コンテンツ プレースホルダー 2"/>
          <p:cNvSpPr>
            <a:spLocks noGrp="1"/>
          </p:cNvSpPr>
          <p:nvPr>
            <p:ph idx="1"/>
          </p:nvPr>
        </p:nvSpPr>
        <p:spPr>
          <a:xfrm>
            <a:off x="0" y="1410657"/>
            <a:ext cx="8587171" cy="4772021"/>
          </a:xfrm>
        </p:spPr>
        <p:txBody>
          <a:bodyPr>
            <a:normAutofit/>
          </a:bodyPr>
          <a:lstStyle/>
          <a:p>
            <a:pPr marL="0" indent="0">
              <a:buNone/>
            </a:pPr>
            <a:r>
              <a:rPr lang="en-US" altLang="ja-JP" sz="2000" b="1" u="sng" dirty="0">
                <a:sym typeface="Wingdings" pitchFamily="2" charset="2"/>
              </a:rPr>
              <a:t>= </a:t>
            </a:r>
            <a:r>
              <a:rPr lang="ja-JP" altLang="en-US" sz="2000" b="1" u="sng">
                <a:sym typeface="Wingdings" pitchFamily="2" charset="2"/>
              </a:rPr>
              <a:t>狙い・意義</a:t>
            </a:r>
            <a:r>
              <a:rPr lang="en-US" altLang="ja-JP" sz="2000" b="1" u="sng" dirty="0">
                <a:sym typeface="Wingdings" pitchFamily="2" charset="2"/>
              </a:rPr>
              <a:t> =</a:t>
            </a:r>
            <a:br>
              <a:rPr lang="en-US" altLang="ja-JP" sz="2000" b="1" u="sng" dirty="0">
                <a:sym typeface="Wingdings" pitchFamily="2" charset="2"/>
              </a:rPr>
            </a:br>
            <a:br>
              <a:rPr lang="en-US" altLang="ja-JP" sz="2000" dirty="0">
                <a:sym typeface="Wingdings" pitchFamily="2" charset="2"/>
              </a:rPr>
            </a:br>
            <a:r>
              <a:rPr lang="ja-JP" altLang="en-US" sz="2000">
                <a:sym typeface="Wingdings" pitchFamily="2" charset="2"/>
              </a:rPr>
              <a:t>◎</a:t>
            </a:r>
            <a:r>
              <a:rPr lang="en-US" altLang="ja-JP" sz="2000" dirty="0">
                <a:sym typeface="Wingdings" pitchFamily="2" charset="2"/>
              </a:rPr>
              <a:t> </a:t>
            </a:r>
            <a:r>
              <a:rPr lang="en-US" altLang="ja-JP" sz="2000" b="1" u="sng" dirty="0">
                <a:sym typeface="Wingdings" pitchFamily="2" charset="2"/>
              </a:rPr>
              <a:t>KAGRA</a:t>
            </a:r>
            <a:r>
              <a:rPr lang="ja-JP" altLang="en-US" sz="2000" b="1" u="sng">
                <a:sym typeface="Wingdings" pitchFamily="2" charset="2"/>
              </a:rPr>
              <a:t>の干渉計の</a:t>
            </a:r>
            <a:br>
              <a:rPr lang="en-US" altLang="ja-JP" sz="2000" b="1" u="sng" dirty="0">
                <a:sym typeface="Wingdings" pitchFamily="2" charset="2"/>
              </a:rPr>
            </a:br>
            <a:r>
              <a:rPr lang="en-US" altLang="ja-JP" sz="2000" b="1" dirty="0">
                <a:sym typeface="Wingdings" pitchFamily="2" charset="2"/>
              </a:rPr>
              <a:t>     </a:t>
            </a:r>
            <a:r>
              <a:rPr lang="ja-JP" altLang="en-US" sz="2000" b="1" u="sng">
                <a:sym typeface="Wingdings" pitchFamily="2" charset="2"/>
              </a:rPr>
              <a:t>ロックの達成</a:t>
            </a:r>
            <a:br>
              <a:rPr lang="en-US" altLang="ja-JP" sz="2000" b="1" u="sng" dirty="0">
                <a:sym typeface="Wingdings" pitchFamily="2" charset="2"/>
              </a:rPr>
            </a:br>
            <a:r>
              <a:rPr lang="en-US" altLang="ja-JP" sz="2000" dirty="0">
                <a:sym typeface="Wingdings" pitchFamily="2" charset="2"/>
              </a:rPr>
              <a:t>   =&gt; </a:t>
            </a:r>
            <a:r>
              <a:rPr lang="ja-JP" altLang="en-US" sz="2000" u="sng">
                <a:solidFill>
                  <a:srgbClr val="0432FF"/>
                </a:solidFill>
                <a:sym typeface="Wingdings" pitchFamily="2" charset="2"/>
              </a:rPr>
              <a:t>検出器の感度が出る状態へ</a:t>
            </a:r>
            <a:endParaRPr lang="en-US" altLang="ja-JP" sz="2000" u="sng" dirty="0">
              <a:solidFill>
                <a:srgbClr val="0432FF"/>
              </a:solidFill>
              <a:sym typeface="Wingdings" pitchFamily="2" charset="2"/>
            </a:endParaRPr>
          </a:p>
          <a:p>
            <a:pPr marL="0" indent="0">
              <a:buNone/>
            </a:pP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ja-JP" altLang="en-US" sz="2000">
                <a:sym typeface="Wingdings" pitchFamily="2" charset="2"/>
              </a:rPr>
              <a:t>◎</a:t>
            </a:r>
            <a:r>
              <a:rPr lang="en-US" altLang="ja-JP" sz="2000" dirty="0">
                <a:sym typeface="Wingdings" pitchFamily="2" charset="2"/>
              </a:rPr>
              <a:t> </a:t>
            </a:r>
            <a:r>
              <a:rPr lang="en-US" altLang="ja-JP" sz="2000" b="1" u="sng" dirty="0">
                <a:sym typeface="Wingdings" pitchFamily="2" charset="2"/>
              </a:rPr>
              <a:t>2</a:t>
            </a:r>
            <a:r>
              <a:rPr lang="ja-JP" altLang="en-US" sz="2000" b="1" u="sng">
                <a:sym typeface="Wingdings" pitchFamily="2" charset="2"/>
              </a:rPr>
              <a:t>つの手法で</a:t>
            </a:r>
            <a:r>
              <a:rPr lang="en-US" altLang="ja-JP" sz="2000" b="1" u="sng" dirty="0">
                <a:sym typeface="Wingdings" pitchFamily="2" charset="2"/>
              </a:rPr>
              <a:t>FPMI</a:t>
            </a:r>
            <a:r>
              <a:rPr lang="ja-JP" altLang="en-US" sz="2000" b="1" u="sng">
                <a:sym typeface="Wingdings" pitchFamily="2" charset="2"/>
              </a:rPr>
              <a:t>をロック</a:t>
            </a:r>
            <a:endParaRPr lang="en-US" altLang="ja-JP" sz="2000" dirty="0">
              <a:sym typeface="Wingdings" pitchFamily="2" charset="2"/>
            </a:endParaRPr>
          </a:p>
          <a:p>
            <a:pPr marL="0" indent="0">
              <a:buNone/>
            </a:pPr>
            <a:r>
              <a:rPr lang="en-US" altLang="ja-JP" sz="2000" dirty="0">
                <a:sym typeface="Wingdings" pitchFamily="2" charset="2"/>
              </a:rPr>
              <a:t>-- 1</a:t>
            </a:r>
            <a:r>
              <a:rPr lang="ja-JP" altLang="en-US" sz="2000">
                <a:sym typeface="Wingdings" pitchFamily="2" charset="2"/>
              </a:rPr>
              <a:t>つめの手法</a:t>
            </a:r>
            <a:r>
              <a:rPr lang="en-US" altLang="ja-JP" sz="2000" dirty="0">
                <a:sym typeface="Wingdings" pitchFamily="2" charset="2"/>
              </a:rPr>
              <a:t>: ALS</a:t>
            </a:r>
            <a:r>
              <a:rPr lang="ja-JP" altLang="en-US" sz="2000">
                <a:sym typeface="Wingdings" pitchFamily="2" charset="2"/>
              </a:rPr>
              <a:t>による制御からメインレーザーの信号に直接受け渡し</a:t>
            </a:r>
            <a:br>
              <a:rPr lang="en-US" altLang="ja-JP" sz="2000" dirty="0">
                <a:sym typeface="Wingdings" pitchFamily="2" charset="2"/>
              </a:rPr>
            </a:br>
            <a:r>
              <a:rPr lang="en-US" altLang="ja-JP" sz="2000" dirty="0">
                <a:sym typeface="Wingdings" pitchFamily="2" charset="2"/>
              </a:rPr>
              <a:t>   =&gt; ALS</a:t>
            </a:r>
            <a:r>
              <a:rPr lang="ja-JP" altLang="en-US" sz="2000">
                <a:sym typeface="Wingdings" pitchFamily="2" charset="2"/>
              </a:rPr>
              <a:t>による制御で、</a:t>
            </a:r>
            <a:r>
              <a:rPr lang="en-US" altLang="ja-JP" sz="2000" u="sng" dirty="0">
                <a:solidFill>
                  <a:srgbClr val="0432FF"/>
                </a:solidFill>
                <a:sym typeface="Wingdings" pitchFamily="2" charset="2"/>
              </a:rPr>
              <a:t>CARM/DARM</a:t>
            </a:r>
            <a:r>
              <a:rPr lang="ja-JP" altLang="en-US" sz="2000" u="sng">
                <a:solidFill>
                  <a:srgbClr val="0432FF"/>
                </a:solidFill>
                <a:sym typeface="Wingdings" pitchFamily="2" charset="2"/>
              </a:rPr>
              <a:t>が線幅以内に抑えられている</a:t>
            </a:r>
            <a:r>
              <a:rPr lang="ja-JP" altLang="en-US" sz="2000">
                <a:sym typeface="Wingdings" pitchFamily="2" charset="2"/>
              </a:rPr>
              <a:t>ことを示す</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-- 2</a:t>
            </a:r>
            <a:r>
              <a:rPr lang="ja-JP" altLang="en-US" sz="2000">
                <a:sym typeface="Wingdings" pitchFamily="2" charset="2"/>
              </a:rPr>
              <a:t>つめの手法</a:t>
            </a:r>
            <a:r>
              <a:rPr lang="en-US" altLang="ja-JP" sz="2000" dirty="0">
                <a:sym typeface="Wingdings" pitchFamily="2" charset="2"/>
              </a:rPr>
              <a:t>: ALS</a:t>
            </a:r>
            <a:r>
              <a:rPr lang="ja-JP" altLang="en-US" sz="2000">
                <a:sym typeface="Wingdings" pitchFamily="2" charset="2"/>
              </a:rPr>
              <a:t>による</a:t>
            </a:r>
            <a:r>
              <a:rPr lang="en-US" altLang="ja-JP" sz="2000" dirty="0">
                <a:sym typeface="Wingdings" pitchFamily="2" charset="2"/>
              </a:rPr>
              <a:t>CARM</a:t>
            </a:r>
            <a:r>
              <a:rPr lang="ja-JP" altLang="en-US" sz="2000">
                <a:sym typeface="Wingdings" pitchFamily="2" charset="2"/>
              </a:rPr>
              <a:t>制御</a:t>
            </a:r>
            <a:r>
              <a:rPr lang="en-US" altLang="ja-JP" sz="2000" dirty="0">
                <a:sym typeface="Wingdings" pitchFamily="2" charset="2"/>
              </a:rPr>
              <a:t>  </a:t>
            </a:r>
            <a:r>
              <a:rPr lang="ja-JP" altLang="en-US" sz="2000">
                <a:sym typeface="Wingdings" pitchFamily="2" charset="2"/>
              </a:rPr>
              <a:t>透過光による制御</a:t>
            </a:r>
            <a:r>
              <a:rPr lang="en-US" altLang="ja-JP" sz="2000" dirty="0">
                <a:sym typeface="Wingdings" pitchFamily="2" charset="2"/>
              </a:rPr>
              <a:t>  </a:t>
            </a:r>
            <a:r>
              <a:rPr lang="ja-JP" altLang="en-US" sz="2000">
                <a:sym typeface="Wingdings" pitchFamily="2" charset="2"/>
              </a:rPr>
              <a:t>最終的な信号</a:t>
            </a:r>
            <a:br>
              <a:rPr lang="en-US" altLang="ja-JP" sz="2000" dirty="0">
                <a:sym typeface="Wingdings" pitchFamily="2" charset="2"/>
              </a:rPr>
            </a:br>
            <a:r>
              <a:rPr lang="en-US" altLang="ja-JP" sz="2000" dirty="0">
                <a:sym typeface="Wingdings" pitchFamily="2" charset="2"/>
              </a:rPr>
              <a:t>   =&gt; DRFPMI</a:t>
            </a:r>
            <a:r>
              <a:rPr lang="ja-JP" altLang="en-US" sz="2000">
                <a:sym typeface="Wingdings" pitchFamily="2" charset="2"/>
              </a:rPr>
              <a:t>のロックのときに必要になるステップを実証</a:t>
            </a:r>
            <a:br>
              <a:rPr lang="en-US" altLang="ja-JP" sz="2000" dirty="0">
                <a:sym typeface="Wingdings" pitchFamily="2" charset="2"/>
              </a:rPr>
            </a:br>
            <a:r>
              <a:rPr lang="en-US" altLang="ja-JP" sz="2000" dirty="0">
                <a:sym typeface="Wingdings" pitchFamily="2" charset="2"/>
              </a:rPr>
              <a:t>   =&gt; </a:t>
            </a:r>
            <a:r>
              <a:rPr lang="en-US" altLang="ja-JP" sz="2000" u="sng" dirty="0">
                <a:solidFill>
                  <a:srgbClr val="0432FF"/>
                </a:solidFill>
                <a:sym typeface="Wingdings" pitchFamily="2" charset="2"/>
              </a:rPr>
              <a:t>FPMI  DRFPMI </a:t>
            </a:r>
            <a:r>
              <a:rPr lang="ja-JP" altLang="en-US" sz="2000" u="sng">
                <a:solidFill>
                  <a:srgbClr val="0432FF"/>
                </a:solidFill>
                <a:sym typeface="Wingdings" pitchFamily="2" charset="2"/>
              </a:rPr>
              <a:t>になっても問題ない</a:t>
            </a:r>
            <a:r>
              <a:rPr lang="ja-JP" altLang="en-US" sz="2000">
                <a:sym typeface="Wingdings" pitchFamily="2" charset="2"/>
              </a:rPr>
              <a:t>ことを示す</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35</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8" name="図 7">
            <a:extLst>
              <a:ext uri="{FF2B5EF4-FFF2-40B4-BE49-F238E27FC236}">
                <a16:creationId xmlns:a16="http://schemas.microsoft.com/office/drawing/2014/main" id="{04745A2A-07BE-F24F-9165-652B58443EFC}"/>
              </a:ext>
            </a:extLst>
          </p:cNvPr>
          <p:cNvPicPr>
            <a:picLocks noChangeAspect="1"/>
          </p:cNvPicPr>
          <p:nvPr/>
        </p:nvPicPr>
        <p:blipFill>
          <a:blip r:embed="rId3"/>
          <a:stretch>
            <a:fillRect/>
          </a:stretch>
        </p:blipFill>
        <p:spPr>
          <a:xfrm>
            <a:off x="3628579" y="1145181"/>
            <a:ext cx="5469683" cy="24781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6780C3-5279-B14A-BBCB-D58EB44803EF}"/>
              </a:ext>
            </a:extLst>
          </p:cNvPr>
          <p:cNvPicPr>
            <a:picLocks noChangeAspect="1"/>
          </p:cNvPicPr>
          <p:nvPr/>
        </p:nvPicPr>
        <p:blipFill>
          <a:blip r:embed="rId4"/>
          <a:stretch>
            <a:fillRect/>
          </a:stretch>
        </p:blipFill>
        <p:spPr>
          <a:xfrm>
            <a:off x="6662552" y="5482166"/>
            <a:ext cx="1924619" cy="1401024"/>
          </a:xfrm>
          <a:prstGeom prst="rect">
            <a:avLst/>
          </a:prstGeom>
        </p:spPr>
      </p:pic>
      <p:cxnSp>
        <p:nvCxnSpPr>
          <p:cNvPr id="12" name="直線コネクタ 11">
            <a:extLst>
              <a:ext uri="{FF2B5EF4-FFF2-40B4-BE49-F238E27FC236}">
                <a16:creationId xmlns:a16="http://schemas.microsoft.com/office/drawing/2014/main" id="{15A5A233-6AC3-1C42-AB89-C9B4EF992650}"/>
              </a:ext>
            </a:extLst>
          </p:cNvPr>
          <p:cNvCxnSpPr>
            <a:cxnSpLocks/>
          </p:cNvCxnSpPr>
          <p:nvPr/>
        </p:nvCxnSpPr>
        <p:spPr>
          <a:xfrm flipV="1">
            <a:off x="7500880" y="5858541"/>
            <a:ext cx="108730" cy="667854"/>
          </a:xfrm>
          <a:prstGeom prst="line">
            <a:avLst/>
          </a:prstGeom>
          <a:ln w="25400">
            <a:solidFill>
              <a:schemeClr val="tx1"/>
            </a:solidFill>
            <a:headEnd type="arrow" w="med" len="med"/>
            <a:tailEnd type="arrow"/>
          </a:ln>
          <a:effectLst/>
        </p:spPr>
        <p:style>
          <a:lnRef idx="2">
            <a:schemeClr val="accent1"/>
          </a:lnRef>
          <a:fillRef idx="0">
            <a:schemeClr val="accent1"/>
          </a:fillRef>
          <a:effectRef idx="1">
            <a:schemeClr val="accent1"/>
          </a:effectRef>
          <a:fontRef idx="minor">
            <a:schemeClr val="tx1"/>
          </a:fontRef>
        </p:style>
      </p:cxnSp>
      <p:sp>
        <p:nvSpPr>
          <p:cNvPr id="13" name="円/楕円 12">
            <a:extLst>
              <a:ext uri="{FF2B5EF4-FFF2-40B4-BE49-F238E27FC236}">
                <a16:creationId xmlns:a16="http://schemas.microsoft.com/office/drawing/2014/main" id="{CBA9A472-C882-E442-A648-571DFE866701}"/>
              </a:ext>
            </a:extLst>
          </p:cNvPr>
          <p:cNvSpPr>
            <a:spLocks noChangeAspect="1"/>
          </p:cNvSpPr>
          <p:nvPr/>
        </p:nvSpPr>
        <p:spPr>
          <a:xfrm>
            <a:off x="7499179" y="6162198"/>
            <a:ext cx="72000" cy="72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1D1964FD-3072-4841-A851-1BE282934222}"/>
              </a:ext>
            </a:extLst>
          </p:cNvPr>
          <p:cNvSpPr/>
          <p:nvPr/>
        </p:nvSpPr>
        <p:spPr>
          <a:xfrm>
            <a:off x="-768" y="4864753"/>
            <a:ext cx="8702558" cy="2003447"/>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角丸四角形 16">
            <a:extLst>
              <a:ext uri="{FF2B5EF4-FFF2-40B4-BE49-F238E27FC236}">
                <a16:creationId xmlns:a16="http://schemas.microsoft.com/office/drawing/2014/main" id="{89BBCE1B-3101-8C41-B685-ADDC69A9CCC1}"/>
              </a:ext>
            </a:extLst>
          </p:cNvPr>
          <p:cNvSpPr/>
          <p:nvPr/>
        </p:nvSpPr>
        <p:spPr>
          <a:xfrm>
            <a:off x="59960" y="4117319"/>
            <a:ext cx="8214610" cy="679326"/>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73157E7-9A94-5C43-8C09-230C6A463E06}"/>
              </a:ext>
            </a:extLst>
          </p:cNvPr>
          <p:cNvSpPr txBox="1"/>
          <p:nvPr/>
        </p:nvSpPr>
        <p:spPr>
          <a:xfrm>
            <a:off x="6939078" y="4776340"/>
            <a:ext cx="1402948" cy="369332"/>
          </a:xfrm>
          <a:prstGeom prst="rect">
            <a:avLst/>
          </a:prstGeom>
          <a:noFill/>
        </p:spPr>
        <p:txBody>
          <a:bodyPr wrap="none" rtlCol="0">
            <a:spAutoFit/>
          </a:bodyPr>
          <a:lstStyle/>
          <a:p>
            <a:r>
              <a:rPr kumimoji="1" lang="ja-JP" altLang="en-US" b="1">
                <a:solidFill>
                  <a:srgbClr val="FF0000"/>
                </a:solidFill>
              </a:rPr>
              <a:t>こちらを話す</a:t>
            </a:r>
          </a:p>
        </p:txBody>
      </p:sp>
    </p:spTree>
    <p:extLst>
      <p:ext uri="{BB962C8B-B14F-4D97-AF65-F5344CB8AC3E}">
        <p14:creationId xmlns:p14="http://schemas.microsoft.com/office/powerpoint/2010/main" val="2761867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直線コネクタ 101">
            <a:extLst>
              <a:ext uri="{FF2B5EF4-FFF2-40B4-BE49-F238E27FC236}">
                <a16:creationId xmlns:a16="http://schemas.microsoft.com/office/drawing/2014/main" id="{D2D77596-FE60-884D-B8E5-7B475DB557E9}"/>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5B81C3AA-A7F8-064F-A202-953A1888C932}"/>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36</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31" name="角丸四角形 130">
            <a:extLst>
              <a:ext uri="{FF2B5EF4-FFF2-40B4-BE49-F238E27FC236}">
                <a16:creationId xmlns:a16="http://schemas.microsoft.com/office/drawing/2014/main" id="{DBD8E75F-5C0E-BA41-A9D2-05CEC8380458}"/>
              </a:ext>
            </a:extLst>
          </p:cNvPr>
          <p:cNvSpPr/>
          <p:nvPr/>
        </p:nvSpPr>
        <p:spPr>
          <a:xfrm>
            <a:off x="504455" y="1182636"/>
            <a:ext cx="4439596"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2" name="直線コネクタ 131">
            <a:extLst>
              <a:ext uri="{FF2B5EF4-FFF2-40B4-BE49-F238E27FC236}">
                <a16:creationId xmlns:a16="http://schemas.microsoft.com/office/drawing/2014/main" id="{EF60D003-C046-564F-94E3-E24EEBBE5DAF}"/>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FA72A80C-E8CA-6F4A-8D29-4F8CCADF498C}"/>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133" name="テキスト ボックス 132">
            <a:extLst>
              <a:ext uri="{FF2B5EF4-FFF2-40B4-BE49-F238E27FC236}">
                <a16:creationId xmlns:a16="http://schemas.microsoft.com/office/drawing/2014/main" id="{017D6C2E-0FB2-DF44-BE74-C0C6E030DC73}"/>
              </a:ext>
            </a:extLst>
          </p:cNvPr>
          <p:cNvSpPr txBox="1"/>
          <p:nvPr/>
        </p:nvSpPr>
        <p:spPr>
          <a:xfrm>
            <a:off x="1017999" y="2056829"/>
            <a:ext cx="2515432" cy="707886"/>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ja-JP" altLang="en-US" sz="2000">
                <a:solidFill>
                  <a:srgbClr val="FF0000"/>
                </a:solidFill>
              </a:rPr>
              <a:t>腕共振器内の</a:t>
            </a:r>
            <a:br>
              <a:rPr kumimoji="1" lang="en-US" altLang="ja-JP" sz="2000" dirty="0">
                <a:solidFill>
                  <a:srgbClr val="FF0000"/>
                </a:solidFill>
              </a:rPr>
            </a:br>
            <a:r>
              <a:rPr kumimoji="1" lang="ja-JP" altLang="en-US" sz="2000">
                <a:solidFill>
                  <a:srgbClr val="FF0000"/>
                </a:solidFill>
              </a:rPr>
              <a:t>メインレーザーパワー</a:t>
            </a:r>
          </a:p>
        </p:txBody>
      </p:sp>
      <p:sp>
        <p:nvSpPr>
          <p:cNvPr id="134" name="テキスト ボックス 133">
            <a:extLst>
              <a:ext uri="{FF2B5EF4-FFF2-40B4-BE49-F238E27FC236}">
                <a16:creationId xmlns:a16="http://schemas.microsoft.com/office/drawing/2014/main" id="{B8442967-A8EA-E14B-9F76-4194D0FBDA33}"/>
              </a:ext>
            </a:extLst>
          </p:cNvPr>
          <p:cNvSpPr txBox="1"/>
          <p:nvPr/>
        </p:nvSpPr>
        <p:spPr>
          <a:xfrm>
            <a:off x="1017999" y="4024305"/>
            <a:ext cx="2278188" cy="584775"/>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ja-JP" altLang="en-US" sz="1600">
                <a:solidFill>
                  <a:srgbClr val="92D050"/>
                </a:solidFill>
              </a:rPr>
              <a:t>腕共振器内の</a:t>
            </a:r>
            <a:br>
              <a:rPr kumimoji="1" lang="en-US" altLang="ja-JP" sz="1600" dirty="0">
                <a:solidFill>
                  <a:srgbClr val="92D050"/>
                </a:solidFill>
              </a:rPr>
            </a:br>
            <a:r>
              <a:rPr lang="ja-JP" altLang="en-US" sz="1600">
                <a:solidFill>
                  <a:srgbClr val="92D050"/>
                </a:solidFill>
              </a:rPr>
              <a:t>グリーン</a:t>
            </a:r>
            <a:r>
              <a:rPr kumimoji="1" lang="ja-JP" altLang="en-US" sz="1600">
                <a:solidFill>
                  <a:srgbClr val="92D050"/>
                </a:solidFill>
              </a:rPr>
              <a:t>レーザーパワー</a:t>
            </a:r>
          </a:p>
        </p:txBody>
      </p:sp>
      <p:sp>
        <p:nvSpPr>
          <p:cNvPr id="135" name="テキスト ボックス 134">
            <a:extLst>
              <a:ext uri="{FF2B5EF4-FFF2-40B4-BE49-F238E27FC236}">
                <a16:creationId xmlns:a16="http://schemas.microsoft.com/office/drawing/2014/main" id="{65830AA5-4C99-064B-81DD-605B359AC8A8}"/>
              </a:ext>
            </a:extLst>
          </p:cNvPr>
          <p:cNvSpPr txBox="1"/>
          <p:nvPr/>
        </p:nvSpPr>
        <p:spPr>
          <a:xfrm>
            <a:off x="1011429" y="5011251"/>
            <a:ext cx="2929713" cy="584775"/>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en-US" altLang="ja-JP" sz="1600" dirty="0">
                <a:solidFill>
                  <a:srgbClr val="0432FF"/>
                </a:solidFill>
              </a:rPr>
              <a:t>AS Port (</a:t>
            </a:r>
            <a:r>
              <a:rPr kumimoji="1" lang="ja-JP" altLang="en-US" sz="1600">
                <a:solidFill>
                  <a:srgbClr val="0432FF"/>
                </a:solidFill>
              </a:rPr>
              <a:t>重力波信号取得ポート</a:t>
            </a:r>
            <a:r>
              <a:rPr kumimoji="1" lang="en-US" altLang="ja-JP" sz="1600" dirty="0">
                <a:solidFill>
                  <a:srgbClr val="0432FF"/>
                </a:solidFill>
              </a:rPr>
              <a:t>)</a:t>
            </a:r>
          </a:p>
          <a:p>
            <a:r>
              <a:rPr lang="ja-JP" altLang="en-US" sz="1600">
                <a:solidFill>
                  <a:srgbClr val="0432FF"/>
                </a:solidFill>
              </a:rPr>
              <a:t>でのレーザーパワー</a:t>
            </a:r>
            <a:endParaRPr kumimoji="1" lang="ja-JP" altLang="en-US" sz="1600">
              <a:solidFill>
                <a:srgbClr val="0432FF"/>
              </a:solidFill>
            </a:endParaRPr>
          </a:p>
        </p:txBody>
      </p:sp>
      <p:sp>
        <p:nvSpPr>
          <p:cNvPr id="7" name="テキスト ボックス 6">
            <a:extLst>
              <a:ext uri="{FF2B5EF4-FFF2-40B4-BE49-F238E27FC236}">
                <a16:creationId xmlns:a16="http://schemas.microsoft.com/office/drawing/2014/main" id="{0920EDEA-E433-1D4B-AC7E-76A0302DBD97}"/>
              </a:ext>
            </a:extLst>
          </p:cNvPr>
          <p:cNvSpPr txBox="1"/>
          <p:nvPr/>
        </p:nvSpPr>
        <p:spPr>
          <a:xfrm>
            <a:off x="5849000" y="3531782"/>
            <a:ext cx="1374094" cy="646331"/>
          </a:xfrm>
          <a:prstGeom prst="rect">
            <a:avLst/>
          </a:prstGeom>
          <a:noFill/>
        </p:spPr>
        <p:txBody>
          <a:bodyPr wrap="none" rtlCol="0">
            <a:spAutoFit/>
          </a:bodyPr>
          <a:lstStyle/>
          <a:p>
            <a:r>
              <a:rPr kumimoji="1" lang="en-US" altLang="ja-JP" dirty="0">
                <a:solidFill>
                  <a:schemeClr val="bg1">
                    <a:lumMod val="50000"/>
                  </a:schemeClr>
                </a:solidFill>
              </a:rPr>
              <a:t>PRM/SRM</a:t>
            </a:r>
            <a:r>
              <a:rPr kumimoji="1" lang="ja-JP" altLang="en-US">
                <a:solidFill>
                  <a:schemeClr val="bg1">
                    <a:lumMod val="50000"/>
                  </a:schemeClr>
                </a:solidFill>
              </a:rPr>
              <a:t>は</a:t>
            </a:r>
            <a:br>
              <a:rPr kumimoji="1" lang="en-US" altLang="ja-JP" dirty="0">
                <a:solidFill>
                  <a:schemeClr val="bg1">
                    <a:lumMod val="50000"/>
                  </a:schemeClr>
                </a:solidFill>
              </a:rPr>
            </a:br>
            <a:r>
              <a:rPr kumimoji="1" lang="ja-JP" altLang="en-US">
                <a:solidFill>
                  <a:schemeClr val="bg1">
                    <a:lumMod val="50000"/>
                  </a:schemeClr>
                </a:solidFill>
              </a:rPr>
              <a:t>傾けてある</a:t>
            </a:r>
          </a:p>
        </p:txBody>
      </p:sp>
      <p:sp>
        <p:nvSpPr>
          <p:cNvPr id="71" name="テキスト ボックス 70">
            <a:extLst>
              <a:ext uri="{FF2B5EF4-FFF2-40B4-BE49-F238E27FC236}">
                <a16:creationId xmlns:a16="http://schemas.microsoft.com/office/drawing/2014/main" id="{A3B054DE-0EB8-F443-85EA-63FE4ECD48C4}"/>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grpSp>
        <p:nvGrpSpPr>
          <p:cNvPr id="72" name="グループ化 71">
            <a:extLst>
              <a:ext uri="{FF2B5EF4-FFF2-40B4-BE49-F238E27FC236}">
                <a16:creationId xmlns:a16="http://schemas.microsoft.com/office/drawing/2014/main" id="{7840C8DF-54E8-B04B-A2FA-1F7210054E73}"/>
              </a:ext>
            </a:extLst>
          </p:cNvPr>
          <p:cNvGrpSpPr/>
          <p:nvPr/>
        </p:nvGrpSpPr>
        <p:grpSpPr>
          <a:xfrm>
            <a:off x="7626639" y="4419696"/>
            <a:ext cx="144000" cy="151954"/>
            <a:chOff x="1873766" y="3931327"/>
            <a:chExt cx="144000" cy="151954"/>
          </a:xfrm>
        </p:grpSpPr>
        <p:sp>
          <p:nvSpPr>
            <p:cNvPr id="74" name="円/楕円 73">
              <a:extLst>
                <a:ext uri="{FF2B5EF4-FFF2-40B4-BE49-F238E27FC236}">
                  <a16:creationId xmlns:a16="http://schemas.microsoft.com/office/drawing/2014/main" id="{9D21958A-E98E-4047-9E82-A53E29981CE3}"/>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 name="直線コネクタ 77">
              <a:extLst>
                <a:ext uri="{FF2B5EF4-FFF2-40B4-BE49-F238E27FC236}">
                  <a16:creationId xmlns:a16="http://schemas.microsoft.com/office/drawing/2014/main" id="{331C32EC-A5A5-4A4C-8D35-E8C269C56929}"/>
                </a:ext>
              </a:extLst>
            </p:cNvPr>
            <p:cNvCxnSpPr>
              <a:stCxn id="74" idx="2"/>
              <a:endCxn id="74"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9" name="正方形/長方形 78">
              <a:extLst>
                <a:ext uri="{FF2B5EF4-FFF2-40B4-BE49-F238E27FC236}">
                  <a16:creationId xmlns:a16="http://schemas.microsoft.com/office/drawing/2014/main" id="{E0F16FB1-734C-6F46-9AD8-2669E8BD12B0}"/>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84" name="直線コネクタ 83">
            <a:extLst>
              <a:ext uri="{FF2B5EF4-FFF2-40B4-BE49-F238E27FC236}">
                <a16:creationId xmlns:a16="http://schemas.microsoft.com/office/drawing/2014/main" id="{5D7B18AD-B613-7E49-9A42-C7702E021E6D}"/>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81CE517E-9580-8B4D-848C-8AB3792B6F3E}"/>
              </a:ext>
            </a:extLst>
          </p:cNvPr>
          <p:cNvCxnSpPr>
            <a:cxnSpLocks/>
          </p:cNvCxnSpPr>
          <p:nvPr/>
        </p:nvCxnSpPr>
        <p:spPr>
          <a:xfrm>
            <a:off x="6725609" y="3096087"/>
            <a:ext cx="1332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86" name="グループ化 85">
            <a:extLst>
              <a:ext uri="{FF2B5EF4-FFF2-40B4-BE49-F238E27FC236}">
                <a16:creationId xmlns:a16="http://schemas.microsoft.com/office/drawing/2014/main" id="{99C2B094-391E-3E4E-878F-A013BF3DC438}"/>
              </a:ext>
            </a:extLst>
          </p:cNvPr>
          <p:cNvGrpSpPr/>
          <p:nvPr/>
        </p:nvGrpSpPr>
        <p:grpSpPr>
          <a:xfrm rot="5400000">
            <a:off x="7416862" y="3803610"/>
            <a:ext cx="144000" cy="151954"/>
            <a:chOff x="1873766" y="3931327"/>
            <a:chExt cx="144000" cy="151954"/>
          </a:xfrm>
        </p:grpSpPr>
        <p:sp>
          <p:nvSpPr>
            <p:cNvPr id="87" name="円/楕円 86">
              <a:extLst>
                <a:ext uri="{FF2B5EF4-FFF2-40B4-BE49-F238E27FC236}">
                  <a16:creationId xmlns:a16="http://schemas.microsoft.com/office/drawing/2014/main" id="{BB54FFAE-A489-E94B-8092-869D091B39D4}"/>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66766C0C-D4F8-4E45-8121-B33FA7E24BB4}"/>
                </a:ext>
              </a:extLst>
            </p:cNvPr>
            <p:cNvCxnSpPr>
              <a:stCxn id="87" idx="2"/>
              <a:endCxn id="8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1" name="正方形/長方形 90">
              <a:extLst>
                <a:ext uri="{FF2B5EF4-FFF2-40B4-BE49-F238E27FC236}">
                  <a16:creationId xmlns:a16="http://schemas.microsoft.com/office/drawing/2014/main" id="{B792C882-D123-3C4D-9331-2AD061B2D142}"/>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603D6421-55F6-A044-9E26-B9D93789ACC4}"/>
              </a:ext>
            </a:extLst>
          </p:cNvPr>
          <p:cNvGrpSpPr/>
          <p:nvPr/>
        </p:nvGrpSpPr>
        <p:grpSpPr>
          <a:xfrm>
            <a:off x="7237477" y="3202120"/>
            <a:ext cx="144000" cy="151954"/>
            <a:chOff x="1873766" y="3931327"/>
            <a:chExt cx="144000" cy="151954"/>
          </a:xfrm>
        </p:grpSpPr>
        <p:sp>
          <p:nvSpPr>
            <p:cNvPr id="93" name="円/楕円 92">
              <a:extLst>
                <a:ext uri="{FF2B5EF4-FFF2-40B4-BE49-F238E27FC236}">
                  <a16:creationId xmlns:a16="http://schemas.microsoft.com/office/drawing/2014/main" id="{A0475D83-0BDB-4145-BB5A-6B0827AEF41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4" name="直線コネクタ 93">
              <a:extLst>
                <a:ext uri="{FF2B5EF4-FFF2-40B4-BE49-F238E27FC236}">
                  <a16:creationId xmlns:a16="http://schemas.microsoft.com/office/drawing/2014/main" id="{D8727527-6A66-9D4E-8B27-BA4D7E026A2A}"/>
                </a:ext>
              </a:extLst>
            </p:cNvPr>
            <p:cNvCxnSpPr>
              <a:stCxn id="93" idx="2"/>
              <a:endCxn id="93"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5" name="正方形/長方形 94">
              <a:extLst>
                <a:ext uri="{FF2B5EF4-FFF2-40B4-BE49-F238E27FC236}">
                  <a16:creationId xmlns:a16="http://schemas.microsoft.com/office/drawing/2014/main" id="{E794355E-38AA-0F47-880D-75EFF2D6FE4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6" name="グループ化 95">
            <a:extLst>
              <a:ext uri="{FF2B5EF4-FFF2-40B4-BE49-F238E27FC236}">
                <a16:creationId xmlns:a16="http://schemas.microsoft.com/office/drawing/2014/main" id="{3646EDE7-FE4A-1141-B3F5-AF9C3BCB20FF}"/>
              </a:ext>
            </a:extLst>
          </p:cNvPr>
          <p:cNvGrpSpPr/>
          <p:nvPr/>
        </p:nvGrpSpPr>
        <p:grpSpPr>
          <a:xfrm rot="10800000">
            <a:off x="5918066" y="2893471"/>
            <a:ext cx="144000" cy="151954"/>
            <a:chOff x="1873766" y="3931327"/>
            <a:chExt cx="144000" cy="151954"/>
          </a:xfrm>
        </p:grpSpPr>
        <p:sp>
          <p:nvSpPr>
            <p:cNvPr id="97" name="円/楕円 96">
              <a:extLst>
                <a:ext uri="{FF2B5EF4-FFF2-40B4-BE49-F238E27FC236}">
                  <a16:creationId xmlns:a16="http://schemas.microsoft.com/office/drawing/2014/main" id="{CA15E07F-8DF0-664C-879B-A0AB1E7A3B3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8" name="直線コネクタ 97">
              <a:extLst>
                <a:ext uri="{FF2B5EF4-FFF2-40B4-BE49-F238E27FC236}">
                  <a16:creationId xmlns:a16="http://schemas.microsoft.com/office/drawing/2014/main" id="{3A654D47-0968-D944-BF21-1845D66E554D}"/>
                </a:ext>
              </a:extLst>
            </p:cNvPr>
            <p:cNvCxnSpPr>
              <a:stCxn id="97" idx="2"/>
              <a:endCxn id="9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正方形/長方形 98">
              <a:extLst>
                <a:ext uri="{FF2B5EF4-FFF2-40B4-BE49-F238E27FC236}">
                  <a16:creationId xmlns:a16="http://schemas.microsoft.com/office/drawing/2014/main" id="{AAD74ED8-997A-7841-BB68-2D110E086B3D}"/>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0" name="直線コネクタ 99">
            <a:extLst>
              <a:ext uri="{FF2B5EF4-FFF2-40B4-BE49-F238E27FC236}">
                <a16:creationId xmlns:a16="http://schemas.microsoft.com/office/drawing/2014/main" id="{7919FB7F-BAE3-864D-95B9-EAD03545588D}"/>
              </a:ext>
            </a:extLst>
          </p:cNvPr>
          <p:cNvCxnSpPr>
            <a:cxnSpLocks/>
          </p:cNvCxnSpPr>
          <p:nvPr/>
        </p:nvCxnSpPr>
        <p:spPr>
          <a:xfrm flipV="1">
            <a:off x="7693270" y="3116625"/>
            <a:ext cx="0" cy="1008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2635C751-D8F5-E34F-AA7B-C148FB9D23F5}"/>
              </a:ext>
            </a:extLst>
          </p:cNvPr>
          <p:cNvCxnSpPr>
            <a:cxnSpLocks/>
          </p:cNvCxnSpPr>
          <p:nvPr/>
        </p:nvCxnSpPr>
        <p:spPr>
          <a:xfrm flipV="1">
            <a:off x="7695664" y="1819332"/>
            <a:ext cx="0" cy="900000"/>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D328330E-4D07-CF47-93B6-66EEC1EEF559}"/>
              </a:ext>
            </a:extLst>
          </p:cNvPr>
          <p:cNvCxnSpPr>
            <a:cxnSpLocks/>
          </p:cNvCxnSpPr>
          <p:nvPr/>
        </p:nvCxnSpPr>
        <p:spPr>
          <a:xfrm flipV="1">
            <a:off x="8077172" y="3096087"/>
            <a:ext cx="936000" cy="1"/>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810AA414-0DBD-1A48-9C5A-10C3C0A5958A}"/>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8B682450-F575-2841-81A3-DF892698F745}"/>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9" name="直線コネクタ 128">
            <a:extLst>
              <a:ext uri="{FF2B5EF4-FFF2-40B4-BE49-F238E27FC236}">
                <a16:creationId xmlns:a16="http://schemas.microsoft.com/office/drawing/2014/main" id="{E0A2947E-B8E6-734A-8446-9162DD497169}"/>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BFF55289-21AA-7745-A645-8BE8651790FE}"/>
              </a:ext>
            </a:extLst>
          </p:cNvPr>
          <p:cNvCxnSpPr>
            <a:cxnSpLocks/>
          </p:cNvCxnSpPr>
          <p:nvPr/>
        </p:nvCxnSpPr>
        <p:spPr>
          <a:xfrm flipV="1">
            <a:off x="7695664" y="2720625"/>
            <a:ext cx="0" cy="39600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9" name="正方形/長方形 138">
            <a:extLst>
              <a:ext uri="{FF2B5EF4-FFF2-40B4-BE49-F238E27FC236}">
                <a16:creationId xmlns:a16="http://schemas.microsoft.com/office/drawing/2014/main" id="{10C1F9D8-78D1-CD43-8628-D9748CDC041D}"/>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B7E3FF0B-24A5-224B-8E54-4E738222EC60}"/>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E3CDF246-F6F4-B44D-B57A-25177935B8BD}"/>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D8A918B6-01BD-4742-A309-8B3E672C22AD}"/>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41C43ABF-7FAE-A341-8F77-86313172BFF3}"/>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4" name="直線コネクタ 143">
            <a:extLst>
              <a:ext uri="{FF2B5EF4-FFF2-40B4-BE49-F238E27FC236}">
                <a16:creationId xmlns:a16="http://schemas.microsoft.com/office/drawing/2014/main" id="{54F431DF-C8D0-1844-9A77-92C3D1ACF93D}"/>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20E85DCF-0C1F-4241-96A3-1FB46557C4EF}"/>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B0F50D23-4D86-8E48-BEAF-AECED3217A47}"/>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DBE84F6F-2319-574E-95F5-6D6F3034C3CD}"/>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1A75092E-72DF-F042-845C-5EC199ACE56F}"/>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3FD81A91-534E-3D49-877A-4137DC4D7FA1}"/>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49E29404-0484-4A49-99C9-635FDBD198F6}"/>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07954668-A7E5-984F-9678-4B9494DE8972}"/>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9" name="直線コネクタ 168">
            <a:extLst>
              <a:ext uri="{FF2B5EF4-FFF2-40B4-BE49-F238E27FC236}">
                <a16:creationId xmlns:a16="http://schemas.microsoft.com/office/drawing/2014/main" id="{E65EC293-B9E5-BC4D-BF8F-5E0B6996A043}"/>
              </a:ext>
            </a:extLst>
          </p:cNvPr>
          <p:cNvCxnSpPr>
            <a:cxnSpLocks/>
          </p:cNvCxnSpPr>
          <p:nvPr/>
        </p:nvCxnSpPr>
        <p:spPr>
          <a:xfrm flipV="1">
            <a:off x="7696690" y="4169357"/>
            <a:ext cx="0" cy="324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70" name="グループ化 169">
            <a:extLst>
              <a:ext uri="{FF2B5EF4-FFF2-40B4-BE49-F238E27FC236}">
                <a16:creationId xmlns:a16="http://schemas.microsoft.com/office/drawing/2014/main" id="{C376F7CD-F9A8-4B40-B699-F2C64485C6E6}"/>
              </a:ext>
            </a:extLst>
          </p:cNvPr>
          <p:cNvGrpSpPr/>
          <p:nvPr/>
        </p:nvGrpSpPr>
        <p:grpSpPr>
          <a:xfrm>
            <a:off x="6887978" y="3160936"/>
            <a:ext cx="144000" cy="151954"/>
            <a:chOff x="1873766" y="3931327"/>
            <a:chExt cx="144000" cy="151954"/>
          </a:xfrm>
        </p:grpSpPr>
        <p:sp>
          <p:nvSpPr>
            <p:cNvPr id="171" name="円/楕円 170">
              <a:extLst>
                <a:ext uri="{FF2B5EF4-FFF2-40B4-BE49-F238E27FC236}">
                  <a16:creationId xmlns:a16="http://schemas.microsoft.com/office/drawing/2014/main" id="{B93BDA25-18E8-6E4D-9CF9-6A92BABB99E9}"/>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2" name="直線コネクタ 171">
              <a:extLst>
                <a:ext uri="{FF2B5EF4-FFF2-40B4-BE49-F238E27FC236}">
                  <a16:creationId xmlns:a16="http://schemas.microsoft.com/office/drawing/2014/main" id="{BAE49C47-836D-9C47-81FE-4330DBE0BB44}"/>
                </a:ext>
              </a:extLst>
            </p:cNvPr>
            <p:cNvCxnSpPr>
              <a:stCxn id="171" idx="2"/>
              <a:endCxn id="171"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3" name="正方形/長方形 172">
              <a:extLst>
                <a:ext uri="{FF2B5EF4-FFF2-40B4-BE49-F238E27FC236}">
                  <a16:creationId xmlns:a16="http://schemas.microsoft.com/office/drawing/2014/main" id="{A72D9E90-9F68-9B4E-8FE7-7167F3250AC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74" name="直線コネクタ 173">
            <a:extLst>
              <a:ext uri="{FF2B5EF4-FFF2-40B4-BE49-F238E27FC236}">
                <a16:creationId xmlns:a16="http://schemas.microsoft.com/office/drawing/2014/main" id="{0A7EEEF7-385A-F74D-B3B3-08570AE7D4DA}"/>
              </a:ext>
            </a:extLst>
          </p:cNvPr>
          <p:cNvCxnSpPr>
            <a:cxnSpLocks/>
          </p:cNvCxnSpPr>
          <p:nvPr/>
        </p:nvCxnSpPr>
        <p:spPr>
          <a:xfrm flipV="1">
            <a:off x="6959231" y="3090819"/>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5" name="正方形/長方形 174">
            <a:extLst>
              <a:ext uri="{FF2B5EF4-FFF2-40B4-BE49-F238E27FC236}">
                <a16:creationId xmlns:a16="http://schemas.microsoft.com/office/drawing/2014/main" id="{14270266-11B8-B645-BC3D-4A275D527C06}"/>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642D760D-0098-744C-9F2C-77540B4F5A71}"/>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92" name="図形グループ 26">
            <a:extLst>
              <a:ext uri="{FF2B5EF4-FFF2-40B4-BE49-F238E27FC236}">
                <a16:creationId xmlns:a16="http://schemas.microsoft.com/office/drawing/2014/main" id="{1A38BBFF-971C-CF45-9EC7-1D27FE8AEEEB}"/>
              </a:ext>
            </a:extLst>
          </p:cNvPr>
          <p:cNvGrpSpPr>
            <a:grpSpLocks noChangeAspect="1"/>
          </p:cNvGrpSpPr>
          <p:nvPr/>
        </p:nvGrpSpPr>
        <p:grpSpPr>
          <a:xfrm rot="5400000">
            <a:off x="8431262" y="3015815"/>
            <a:ext cx="216000" cy="223115"/>
            <a:chOff x="4888291" y="2079700"/>
            <a:chExt cx="341084" cy="352320"/>
          </a:xfrm>
        </p:grpSpPr>
        <p:cxnSp>
          <p:nvCxnSpPr>
            <p:cNvPr id="193" name="直線コネクタ 192">
              <a:extLst>
                <a:ext uri="{FF2B5EF4-FFF2-40B4-BE49-F238E27FC236}">
                  <a16:creationId xmlns:a16="http://schemas.microsoft.com/office/drawing/2014/main" id="{FA2278DC-3916-CC4E-94A8-713F841D5AAE}"/>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94" name="直線コネクタ 2">
              <a:extLst>
                <a:ext uri="{FF2B5EF4-FFF2-40B4-BE49-F238E27FC236}">
                  <a16:creationId xmlns:a16="http://schemas.microsoft.com/office/drawing/2014/main" id="{D27D7B79-BD8F-874C-91D3-7D40BF5230B3}"/>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95" name="直線コネクタ 2">
              <a:extLst>
                <a:ext uri="{FF2B5EF4-FFF2-40B4-BE49-F238E27FC236}">
                  <a16:creationId xmlns:a16="http://schemas.microsoft.com/office/drawing/2014/main" id="{BE9CE2BD-4EE4-1545-9497-AC7DD76CC6C1}"/>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196" name="図形グループ 26">
            <a:extLst>
              <a:ext uri="{FF2B5EF4-FFF2-40B4-BE49-F238E27FC236}">
                <a16:creationId xmlns:a16="http://schemas.microsoft.com/office/drawing/2014/main" id="{328885E5-1378-E84E-A861-44218530C596}"/>
              </a:ext>
            </a:extLst>
          </p:cNvPr>
          <p:cNvGrpSpPr>
            <a:grpSpLocks noChangeAspect="1"/>
          </p:cNvGrpSpPr>
          <p:nvPr/>
        </p:nvGrpSpPr>
        <p:grpSpPr>
          <a:xfrm>
            <a:off x="7577878" y="2137271"/>
            <a:ext cx="216000" cy="223115"/>
            <a:chOff x="4888291" y="2079700"/>
            <a:chExt cx="341084" cy="352320"/>
          </a:xfrm>
        </p:grpSpPr>
        <p:cxnSp>
          <p:nvCxnSpPr>
            <p:cNvPr id="197" name="直線コネクタ 196">
              <a:extLst>
                <a:ext uri="{FF2B5EF4-FFF2-40B4-BE49-F238E27FC236}">
                  <a16:creationId xmlns:a16="http://schemas.microsoft.com/office/drawing/2014/main" id="{55264F31-8A19-3048-B4B9-3BE7C083636D}"/>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98" name="直線コネクタ 2">
              <a:extLst>
                <a:ext uri="{FF2B5EF4-FFF2-40B4-BE49-F238E27FC236}">
                  <a16:creationId xmlns:a16="http://schemas.microsoft.com/office/drawing/2014/main" id="{A625D602-D9C0-E346-9131-BEA51256994A}"/>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99" name="直線コネクタ 2">
              <a:extLst>
                <a:ext uri="{FF2B5EF4-FFF2-40B4-BE49-F238E27FC236}">
                  <a16:creationId xmlns:a16="http://schemas.microsoft.com/office/drawing/2014/main" id="{01263C3A-453C-F241-B876-0A6D904C1607}"/>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200" name="直線コネクタ 199">
            <a:extLst>
              <a:ext uri="{FF2B5EF4-FFF2-40B4-BE49-F238E27FC236}">
                <a16:creationId xmlns:a16="http://schemas.microsoft.com/office/drawing/2014/main" id="{937ECD02-3D07-794B-A532-C83AC5C882DC}"/>
              </a:ext>
            </a:extLst>
          </p:cNvPr>
          <p:cNvCxnSpPr>
            <a:cxnSpLocks/>
          </p:cNvCxnSpPr>
          <p:nvPr/>
        </p:nvCxnSpPr>
        <p:spPr>
          <a:xfrm flipV="1">
            <a:off x="6661929" y="3376663"/>
            <a:ext cx="46242" cy="235943"/>
          </a:xfrm>
          <a:prstGeom prst="line">
            <a:avLst/>
          </a:prstGeom>
          <a:ln w="25400">
            <a:solidFill>
              <a:schemeClr val="bg1">
                <a:lumMod val="50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1" name="直線コネクタ 200">
            <a:extLst>
              <a:ext uri="{FF2B5EF4-FFF2-40B4-BE49-F238E27FC236}">
                <a16:creationId xmlns:a16="http://schemas.microsoft.com/office/drawing/2014/main" id="{65B9BDD8-C587-F041-B2FD-5E219C00BC62}"/>
              </a:ext>
            </a:extLst>
          </p:cNvPr>
          <p:cNvCxnSpPr>
            <a:cxnSpLocks/>
          </p:cNvCxnSpPr>
          <p:nvPr/>
        </p:nvCxnSpPr>
        <p:spPr>
          <a:xfrm>
            <a:off x="7034409" y="4003686"/>
            <a:ext cx="414274" cy="115429"/>
          </a:xfrm>
          <a:prstGeom prst="line">
            <a:avLst/>
          </a:prstGeom>
          <a:ln w="25400">
            <a:solidFill>
              <a:schemeClr val="bg1">
                <a:lumMod val="50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a:extLst>
              <a:ext uri="{FF2B5EF4-FFF2-40B4-BE49-F238E27FC236}">
                <a16:creationId xmlns:a16="http://schemas.microsoft.com/office/drawing/2014/main" id="{B5343849-4218-394F-857C-9C8BDEB7B398}"/>
              </a:ext>
            </a:extLst>
          </p:cNvPr>
          <p:cNvCxnSpPr>
            <a:cxnSpLocks/>
          </p:cNvCxnSpPr>
          <p:nvPr/>
        </p:nvCxnSpPr>
        <p:spPr>
          <a:xfrm>
            <a:off x="5288550" y="1658983"/>
            <a:ext cx="2980239" cy="1311720"/>
          </a:xfrm>
          <a:prstGeom prst="line">
            <a:avLst/>
          </a:prstGeom>
          <a:ln w="38100">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3" name="直線コネクタ 202">
            <a:extLst>
              <a:ext uri="{FF2B5EF4-FFF2-40B4-BE49-F238E27FC236}">
                <a16:creationId xmlns:a16="http://schemas.microsoft.com/office/drawing/2014/main" id="{AADD211F-AF0D-6B45-9EF4-9C05C417A1D0}"/>
              </a:ext>
            </a:extLst>
          </p:cNvPr>
          <p:cNvCxnSpPr>
            <a:cxnSpLocks/>
          </p:cNvCxnSpPr>
          <p:nvPr/>
        </p:nvCxnSpPr>
        <p:spPr>
          <a:xfrm>
            <a:off x="5398524" y="1459561"/>
            <a:ext cx="2228114" cy="682315"/>
          </a:xfrm>
          <a:prstGeom prst="line">
            <a:avLst/>
          </a:prstGeom>
          <a:ln w="38100">
            <a:solidFill>
              <a:srgbClr val="FF40FF"/>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4" name="直線コネクタ 203">
            <a:extLst>
              <a:ext uri="{FF2B5EF4-FFF2-40B4-BE49-F238E27FC236}">
                <a16:creationId xmlns:a16="http://schemas.microsoft.com/office/drawing/2014/main" id="{78F7AFF0-B86B-BF4F-BEDF-3CBEA378CEC3}"/>
              </a:ext>
            </a:extLst>
          </p:cNvPr>
          <p:cNvCxnSpPr>
            <a:cxnSpLocks/>
          </p:cNvCxnSpPr>
          <p:nvPr/>
        </p:nvCxnSpPr>
        <p:spPr>
          <a:xfrm flipV="1">
            <a:off x="5350635" y="3255002"/>
            <a:ext cx="3466794" cy="1259586"/>
          </a:xfrm>
          <a:prstGeom prst="line">
            <a:avLst/>
          </a:prstGeom>
          <a:ln w="38100">
            <a:solidFill>
              <a:srgbClr val="00B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5" name="直線コネクタ 204">
            <a:extLst>
              <a:ext uri="{FF2B5EF4-FFF2-40B4-BE49-F238E27FC236}">
                <a16:creationId xmlns:a16="http://schemas.microsoft.com/office/drawing/2014/main" id="{05A6DEF3-9F90-E445-ABAE-B1145CBBD001}"/>
              </a:ext>
            </a:extLst>
          </p:cNvPr>
          <p:cNvCxnSpPr>
            <a:cxnSpLocks/>
          </p:cNvCxnSpPr>
          <p:nvPr/>
        </p:nvCxnSpPr>
        <p:spPr>
          <a:xfrm flipV="1">
            <a:off x="5187965" y="2415359"/>
            <a:ext cx="2359920" cy="1599428"/>
          </a:xfrm>
          <a:prstGeom prst="line">
            <a:avLst/>
          </a:prstGeom>
          <a:ln w="3810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965E50C2-D435-224C-A260-462C7F10AF02}"/>
              </a:ext>
            </a:extLst>
          </p:cNvPr>
          <p:cNvCxnSpPr>
            <a:cxnSpLocks/>
          </p:cNvCxnSpPr>
          <p:nvPr/>
        </p:nvCxnSpPr>
        <p:spPr>
          <a:xfrm flipV="1">
            <a:off x="5457595" y="4663210"/>
            <a:ext cx="2140316" cy="982781"/>
          </a:xfrm>
          <a:prstGeom prst="line">
            <a:avLst/>
          </a:prstGeom>
          <a:ln w="38100">
            <a:solidFill>
              <a:srgbClr val="0432FF"/>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4F46D2D5-50AE-E44B-90C4-1FA1D25511A1}"/>
              </a:ext>
            </a:extLst>
          </p:cNvPr>
          <p:cNvSpPr txBox="1"/>
          <p:nvPr/>
        </p:nvSpPr>
        <p:spPr>
          <a:xfrm>
            <a:off x="7000173" y="1124511"/>
            <a:ext cx="1390124" cy="400110"/>
          </a:xfrm>
          <a:prstGeom prst="rect">
            <a:avLst/>
          </a:prstGeom>
          <a:noFill/>
        </p:spPr>
        <p:txBody>
          <a:bodyPr wrap="none" rtlCol="0">
            <a:spAutoFit/>
          </a:bodyPr>
          <a:lstStyle/>
          <a:p>
            <a:r>
              <a:rPr kumimoji="1" lang="ja-JP" altLang="en-US" sz="2000" b="1"/>
              <a:t>最</a:t>
            </a:r>
            <a:r>
              <a:rPr kumimoji="1" lang="en-US" altLang="ja-JP" sz="2000" b="1" dirty="0"/>
              <a:t> </a:t>
            </a:r>
            <a:r>
              <a:rPr kumimoji="1" lang="ja-JP" altLang="en-US" sz="2000" b="1"/>
              <a:t>終</a:t>
            </a:r>
            <a:r>
              <a:rPr kumimoji="1" lang="en-US" altLang="ja-JP" sz="2000" b="1" dirty="0"/>
              <a:t> </a:t>
            </a:r>
            <a:r>
              <a:rPr kumimoji="1" lang="ja-JP" altLang="en-US" sz="2000" b="1"/>
              <a:t>状</a:t>
            </a:r>
            <a:r>
              <a:rPr kumimoji="1" lang="en-US" altLang="ja-JP" sz="2000" b="1" dirty="0"/>
              <a:t> </a:t>
            </a:r>
            <a:r>
              <a:rPr kumimoji="1" lang="ja-JP" altLang="en-US" sz="2000" b="1"/>
              <a:t>態</a:t>
            </a:r>
          </a:p>
        </p:txBody>
      </p:sp>
    </p:spTree>
    <p:extLst>
      <p:ext uri="{BB962C8B-B14F-4D97-AF65-F5344CB8AC3E}">
        <p14:creationId xmlns:p14="http://schemas.microsoft.com/office/powerpoint/2010/main" val="4004774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37</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grpSp>
        <p:nvGrpSpPr>
          <p:cNvPr id="45" name="グループ化 44">
            <a:extLst>
              <a:ext uri="{FF2B5EF4-FFF2-40B4-BE49-F238E27FC236}">
                <a16:creationId xmlns:a16="http://schemas.microsoft.com/office/drawing/2014/main" id="{A87A9223-5276-1E44-B644-53CA4B93B4BC}"/>
              </a:ext>
            </a:extLst>
          </p:cNvPr>
          <p:cNvGrpSpPr/>
          <p:nvPr/>
        </p:nvGrpSpPr>
        <p:grpSpPr>
          <a:xfrm>
            <a:off x="7626639" y="4419696"/>
            <a:ext cx="144000" cy="151954"/>
            <a:chOff x="1873766" y="3931327"/>
            <a:chExt cx="144000" cy="151954"/>
          </a:xfrm>
        </p:grpSpPr>
        <p:sp>
          <p:nvSpPr>
            <p:cNvPr id="46" name="円/楕円 45">
              <a:extLst>
                <a:ext uri="{FF2B5EF4-FFF2-40B4-BE49-F238E27FC236}">
                  <a16:creationId xmlns:a16="http://schemas.microsoft.com/office/drawing/2014/main" id="{8A162AE4-14C0-6847-842D-BD29C71C9315}"/>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97B6ABF8-A1DA-C74D-ABEC-481D5AAC558B}"/>
                </a:ext>
              </a:extLst>
            </p:cNvPr>
            <p:cNvCxnSpPr>
              <a:stCxn id="46" idx="2"/>
              <a:endCxn id="4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8" name="正方形/長方形 47">
              <a:extLst>
                <a:ext uri="{FF2B5EF4-FFF2-40B4-BE49-F238E27FC236}">
                  <a16:creationId xmlns:a16="http://schemas.microsoft.com/office/drawing/2014/main" id="{F9745774-8954-1E45-AFAE-9582C7079196}"/>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50" name="直線コネクタ 49">
            <a:extLst>
              <a:ext uri="{FF2B5EF4-FFF2-40B4-BE49-F238E27FC236}">
                <a16:creationId xmlns:a16="http://schemas.microsoft.com/office/drawing/2014/main" id="{A2246CEF-DCD1-0E45-A127-1A5422D056BF}"/>
              </a:ext>
            </a:extLst>
          </p:cNvPr>
          <p:cNvCxnSpPr>
            <a:cxnSpLocks/>
          </p:cNvCxnSpPr>
          <p:nvPr/>
        </p:nvCxnSpPr>
        <p:spPr>
          <a:xfrm>
            <a:off x="6725609" y="3096087"/>
            <a:ext cx="1332000"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51" name="グループ化 50">
            <a:extLst>
              <a:ext uri="{FF2B5EF4-FFF2-40B4-BE49-F238E27FC236}">
                <a16:creationId xmlns:a16="http://schemas.microsoft.com/office/drawing/2014/main" id="{C12A11C6-3566-7846-B535-6609578C3BD1}"/>
              </a:ext>
            </a:extLst>
          </p:cNvPr>
          <p:cNvGrpSpPr/>
          <p:nvPr/>
        </p:nvGrpSpPr>
        <p:grpSpPr>
          <a:xfrm rot="5400000">
            <a:off x="7416862" y="3803610"/>
            <a:ext cx="144000" cy="151954"/>
            <a:chOff x="1873766" y="3931327"/>
            <a:chExt cx="144000" cy="151954"/>
          </a:xfrm>
        </p:grpSpPr>
        <p:sp>
          <p:nvSpPr>
            <p:cNvPr id="52" name="円/楕円 51">
              <a:extLst>
                <a:ext uri="{FF2B5EF4-FFF2-40B4-BE49-F238E27FC236}">
                  <a16:creationId xmlns:a16="http://schemas.microsoft.com/office/drawing/2014/main" id="{DC7D4AA6-6AC2-FB4E-9D1E-A7A848BCFE5E}"/>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 name="直線コネクタ 52">
              <a:extLst>
                <a:ext uri="{FF2B5EF4-FFF2-40B4-BE49-F238E27FC236}">
                  <a16:creationId xmlns:a16="http://schemas.microsoft.com/office/drawing/2014/main" id="{92C4E0DD-97BD-C140-8BB7-DD3D119840C0}"/>
                </a:ext>
              </a:extLst>
            </p:cNvPr>
            <p:cNvCxnSpPr>
              <a:stCxn id="52" idx="2"/>
              <a:endCxn id="5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4" name="正方形/長方形 53">
              <a:extLst>
                <a:ext uri="{FF2B5EF4-FFF2-40B4-BE49-F238E27FC236}">
                  <a16:creationId xmlns:a16="http://schemas.microsoft.com/office/drawing/2014/main" id="{F5EEBCDE-330F-9C4D-ADC2-A3A3C88D1BCA}"/>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CBD62F9A-A7B3-D944-A213-F0367C9413F8}"/>
              </a:ext>
            </a:extLst>
          </p:cNvPr>
          <p:cNvGrpSpPr/>
          <p:nvPr/>
        </p:nvGrpSpPr>
        <p:grpSpPr>
          <a:xfrm>
            <a:off x="7237477" y="3202120"/>
            <a:ext cx="144000" cy="151954"/>
            <a:chOff x="1873766" y="3931327"/>
            <a:chExt cx="144000" cy="151954"/>
          </a:xfrm>
        </p:grpSpPr>
        <p:sp>
          <p:nvSpPr>
            <p:cNvPr id="58" name="円/楕円 57">
              <a:extLst>
                <a:ext uri="{FF2B5EF4-FFF2-40B4-BE49-F238E27FC236}">
                  <a16:creationId xmlns:a16="http://schemas.microsoft.com/office/drawing/2014/main" id="{AA7F9EF6-C9F6-0043-98FF-19A362FE53DB}"/>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 name="直線コネクタ 58">
              <a:extLst>
                <a:ext uri="{FF2B5EF4-FFF2-40B4-BE49-F238E27FC236}">
                  <a16:creationId xmlns:a16="http://schemas.microsoft.com/office/drawing/2014/main" id="{BC47585C-FED9-3243-83D2-D0673C109D30}"/>
                </a:ext>
              </a:extLst>
            </p:cNvPr>
            <p:cNvCxnSpPr>
              <a:stCxn id="58" idx="2"/>
              <a:endCxn id="58"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a:extLst>
                <a:ext uri="{FF2B5EF4-FFF2-40B4-BE49-F238E27FC236}">
                  <a16:creationId xmlns:a16="http://schemas.microsoft.com/office/drawing/2014/main" id="{D42B5603-069C-8945-8CF8-238EE56D5BC0}"/>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66D39225-BFDF-B74E-9EF5-D3BB98C4AB46}"/>
              </a:ext>
            </a:extLst>
          </p:cNvPr>
          <p:cNvGrpSpPr/>
          <p:nvPr/>
        </p:nvGrpSpPr>
        <p:grpSpPr>
          <a:xfrm rot="10800000">
            <a:off x="5918066" y="2893471"/>
            <a:ext cx="144000" cy="151954"/>
            <a:chOff x="1873766" y="3931327"/>
            <a:chExt cx="144000" cy="151954"/>
          </a:xfrm>
        </p:grpSpPr>
        <p:sp>
          <p:nvSpPr>
            <p:cNvPr id="65" name="円/楕円 64">
              <a:extLst>
                <a:ext uri="{FF2B5EF4-FFF2-40B4-BE49-F238E27FC236}">
                  <a16:creationId xmlns:a16="http://schemas.microsoft.com/office/drawing/2014/main" id="{20E1844B-990D-FD4C-B684-59B8026BD63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A07B1984-6035-A34B-998D-8E3803CA658E}"/>
                </a:ext>
              </a:extLst>
            </p:cNvPr>
            <p:cNvCxnSpPr>
              <a:stCxn id="65" idx="2"/>
              <a:endCxn id="65"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8" name="正方形/長方形 67">
              <a:extLst>
                <a:ext uri="{FF2B5EF4-FFF2-40B4-BE49-F238E27FC236}">
                  <a16:creationId xmlns:a16="http://schemas.microsoft.com/office/drawing/2014/main" id="{D125F4E7-015A-2646-A24C-AFC69ECF2A55}"/>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69" name="直線コネクタ 68">
            <a:extLst>
              <a:ext uri="{FF2B5EF4-FFF2-40B4-BE49-F238E27FC236}">
                <a16:creationId xmlns:a16="http://schemas.microsoft.com/office/drawing/2014/main" id="{877E2D9C-5804-0C40-AF96-6895BC86E1B1}"/>
              </a:ext>
            </a:extLst>
          </p:cNvPr>
          <p:cNvCxnSpPr>
            <a:cxnSpLocks/>
          </p:cNvCxnSpPr>
          <p:nvPr/>
        </p:nvCxnSpPr>
        <p:spPr>
          <a:xfrm flipV="1">
            <a:off x="7693270" y="3116625"/>
            <a:ext cx="0" cy="1008000"/>
          </a:xfrm>
          <a:prstGeom prst="line">
            <a:avLst/>
          </a:prstGeom>
          <a:ln w="127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8B7CDE11-7576-6748-B974-425D278004FA}"/>
              </a:ext>
            </a:extLst>
          </p:cNvPr>
          <p:cNvCxnSpPr>
            <a:cxnSpLocks/>
          </p:cNvCxnSpPr>
          <p:nvPr/>
        </p:nvCxnSpPr>
        <p:spPr>
          <a:xfrm flipV="1">
            <a:off x="7695664" y="1819332"/>
            <a:ext cx="0" cy="90000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24DCEC00-5D79-1D4F-A982-BD8C52534ADA}"/>
              </a:ext>
            </a:extLst>
          </p:cNvPr>
          <p:cNvCxnSpPr>
            <a:cxnSpLocks/>
          </p:cNvCxnSpPr>
          <p:nvPr/>
        </p:nvCxnSpPr>
        <p:spPr>
          <a:xfrm flipV="1">
            <a:off x="8077172" y="3096087"/>
            <a:ext cx="936000" cy="1"/>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直線コネクタ 74">
            <a:extLst>
              <a:ext uri="{FF2B5EF4-FFF2-40B4-BE49-F238E27FC236}">
                <a16:creationId xmlns:a16="http://schemas.microsoft.com/office/drawing/2014/main" id="{380FCC79-140E-E348-9C1D-AD8EB6EE9E4B}"/>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直線コネクタ 75">
            <a:extLst>
              <a:ext uri="{FF2B5EF4-FFF2-40B4-BE49-F238E27FC236}">
                <a16:creationId xmlns:a16="http://schemas.microsoft.com/office/drawing/2014/main" id="{5CF1D6EE-3BB7-D949-B9A2-4354F3D045BC}"/>
              </a:ext>
            </a:extLst>
          </p:cNvPr>
          <p:cNvCxnSpPr>
            <a:cxnSpLocks/>
          </p:cNvCxnSpPr>
          <p:nvPr/>
        </p:nvCxnSpPr>
        <p:spPr>
          <a:xfrm>
            <a:off x="7301725" y="3138871"/>
            <a:ext cx="16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77" name="正方形/長方形 76">
            <a:extLst>
              <a:ext uri="{FF2B5EF4-FFF2-40B4-BE49-F238E27FC236}">
                <a16:creationId xmlns:a16="http://schemas.microsoft.com/office/drawing/2014/main" id="{7469EAFF-6510-1A4C-B153-FCCE18952877}"/>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0" name="直線コネクタ 79">
            <a:extLst>
              <a:ext uri="{FF2B5EF4-FFF2-40B4-BE49-F238E27FC236}">
                <a16:creationId xmlns:a16="http://schemas.microsoft.com/office/drawing/2014/main" id="{436C1ADE-7654-6C46-AB64-0978EAE0ECEE}"/>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56F0DAFD-917D-5941-9104-C8D6ECE3D8CF}"/>
              </a:ext>
            </a:extLst>
          </p:cNvPr>
          <p:cNvCxnSpPr>
            <a:cxnSpLocks/>
          </p:cNvCxnSpPr>
          <p:nvPr/>
        </p:nvCxnSpPr>
        <p:spPr>
          <a:xfrm flipV="1">
            <a:off x="7695664" y="2720625"/>
            <a:ext cx="0" cy="3960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2" name="正方形/長方形 81">
            <a:extLst>
              <a:ext uri="{FF2B5EF4-FFF2-40B4-BE49-F238E27FC236}">
                <a16:creationId xmlns:a16="http://schemas.microsoft.com/office/drawing/2014/main" id="{4784B9B8-C411-7945-B239-2ECB021AB715}"/>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A4693465-4234-984B-A842-D93C02F5BEA6}"/>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BE75A3C5-9BE0-8547-944E-4B5208F90873}"/>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142CDB41-F932-924C-9A18-3D1ABBE57E0A}"/>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62F919EF-C19E-DA49-B01B-20D0871B8915}"/>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6" name="直線コネクタ 105">
            <a:extLst>
              <a:ext uri="{FF2B5EF4-FFF2-40B4-BE49-F238E27FC236}">
                <a16:creationId xmlns:a16="http://schemas.microsoft.com/office/drawing/2014/main" id="{804505E7-3358-544E-880E-B6BE5211E447}"/>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06994FA3-CC29-0C4A-B87C-77827BF84EEF}"/>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52F4014D-39D8-CA41-A46A-7B97217CEB9A}"/>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09" name="正方形/長方形 108">
            <a:extLst>
              <a:ext uri="{FF2B5EF4-FFF2-40B4-BE49-F238E27FC236}">
                <a16:creationId xmlns:a16="http://schemas.microsoft.com/office/drawing/2014/main" id="{2376D56A-F074-734A-BA56-D157530B23D8}"/>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B17AF666-0C20-D444-9FF0-7F102856DE8A}"/>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10633A2E-24E1-B647-89FF-802DFC6565B5}"/>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79BF1A33-F282-C14F-AA26-9DBFCDB08E02}"/>
              </a:ext>
            </a:extLst>
          </p:cNvPr>
          <p:cNvCxnSpPr>
            <a:cxnSpLocks/>
          </p:cNvCxnSpPr>
          <p:nvPr/>
        </p:nvCxnSpPr>
        <p:spPr>
          <a:xfrm flipV="1">
            <a:off x="7696690" y="4169357"/>
            <a:ext cx="0" cy="32400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5" name="グループ化 114">
            <a:extLst>
              <a:ext uri="{FF2B5EF4-FFF2-40B4-BE49-F238E27FC236}">
                <a16:creationId xmlns:a16="http://schemas.microsoft.com/office/drawing/2014/main" id="{89A67EDE-6C80-7C49-B2DA-7C7E47E3B6AF}"/>
              </a:ext>
            </a:extLst>
          </p:cNvPr>
          <p:cNvGrpSpPr/>
          <p:nvPr/>
        </p:nvGrpSpPr>
        <p:grpSpPr>
          <a:xfrm>
            <a:off x="6887978" y="3160936"/>
            <a:ext cx="144000" cy="151954"/>
            <a:chOff x="1873766" y="3931327"/>
            <a:chExt cx="144000" cy="151954"/>
          </a:xfrm>
        </p:grpSpPr>
        <p:sp>
          <p:nvSpPr>
            <p:cNvPr id="116" name="円/楕円 115">
              <a:extLst>
                <a:ext uri="{FF2B5EF4-FFF2-40B4-BE49-F238E27FC236}">
                  <a16:creationId xmlns:a16="http://schemas.microsoft.com/office/drawing/2014/main" id="{53213447-A482-BC46-AB5E-BFA2D089A2F8}"/>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0B73A132-FEE8-3B47-B8AD-F8BD3DE9ECAC}"/>
                </a:ext>
              </a:extLst>
            </p:cNvPr>
            <p:cNvCxnSpPr>
              <a:stCxn id="116" idx="2"/>
              <a:endCxn id="11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8" name="正方形/長方形 117">
              <a:extLst>
                <a:ext uri="{FF2B5EF4-FFF2-40B4-BE49-F238E27FC236}">
                  <a16:creationId xmlns:a16="http://schemas.microsoft.com/office/drawing/2014/main" id="{330E633D-78EE-DE4A-B963-FF46ADDD1BD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19" name="直線コネクタ 118">
            <a:extLst>
              <a:ext uri="{FF2B5EF4-FFF2-40B4-BE49-F238E27FC236}">
                <a16:creationId xmlns:a16="http://schemas.microsoft.com/office/drawing/2014/main" id="{C495E49C-B70D-0E4A-884D-9264C7F515B1}"/>
              </a:ext>
            </a:extLst>
          </p:cNvPr>
          <p:cNvCxnSpPr>
            <a:cxnSpLocks/>
          </p:cNvCxnSpPr>
          <p:nvPr/>
        </p:nvCxnSpPr>
        <p:spPr>
          <a:xfrm flipV="1">
            <a:off x="6959231" y="3090819"/>
            <a:ext cx="1494" cy="14256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0" name="正方形/長方形 119">
            <a:extLst>
              <a:ext uri="{FF2B5EF4-FFF2-40B4-BE49-F238E27FC236}">
                <a16:creationId xmlns:a16="http://schemas.microsoft.com/office/drawing/2014/main" id="{ED5945F3-6091-194E-9536-DD868BFA9BA2}"/>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21" name="図形グループ 26">
            <a:extLst>
              <a:ext uri="{FF2B5EF4-FFF2-40B4-BE49-F238E27FC236}">
                <a16:creationId xmlns:a16="http://schemas.microsoft.com/office/drawing/2014/main" id="{86A4D1AB-2297-7D47-8A3A-DE4031B64D2E}"/>
              </a:ext>
            </a:extLst>
          </p:cNvPr>
          <p:cNvGrpSpPr>
            <a:grpSpLocks noChangeAspect="1"/>
          </p:cNvGrpSpPr>
          <p:nvPr/>
        </p:nvGrpSpPr>
        <p:grpSpPr>
          <a:xfrm rot="5400000">
            <a:off x="8431262" y="3015815"/>
            <a:ext cx="216000" cy="223115"/>
            <a:chOff x="4888291" y="2079700"/>
            <a:chExt cx="341084" cy="352320"/>
          </a:xfrm>
        </p:grpSpPr>
        <p:cxnSp>
          <p:nvCxnSpPr>
            <p:cNvPr id="122" name="直線コネクタ 121">
              <a:extLst>
                <a:ext uri="{FF2B5EF4-FFF2-40B4-BE49-F238E27FC236}">
                  <a16:creationId xmlns:a16="http://schemas.microsoft.com/office/drawing/2014/main" id="{BCA3254F-8A49-BC45-A0FE-11621D85078F}"/>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23" name="直線コネクタ 2">
              <a:extLst>
                <a:ext uri="{FF2B5EF4-FFF2-40B4-BE49-F238E27FC236}">
                  <a16:creationId xmlns:a16="http://schemas.microsoft.com/office/drawing/2014/main" id="{F8AD3279-F204-054A-B1FD-4C70740B1B99}"/>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24" name="直線コネクタ 2">
              <a:extLst>
                <a:ext uri="{FF2B5EF4-FFF2-40B4-BE49-F238E27FC236}">
                  <a16:creationId xmlns:a16="http://schemas.microsoft.com/office/drawing/2014/main" id="{D8F819E1-FFBA-6D49-9D6A-CDC3181E2192}"/>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125" name="図形グループ 26">
            <a:extLst>
              <a:ext uri="{FF2B5EF4-FFF2-40B4-BE49-F238E27FC236}">
                <a16:creationId xmlns:a16="http://schemas.microsoft.com/office/drawing/2014/main" id="{DF069152-05BA-2A40-B065-699A0C815CE9}"/>
              </a:ext>
            </a:extLst>
          </p:cNvPr>
          <p:cNvGrpSpPr>
            <a:grpSpLocks noChangeAspect="1"/>
          </p:cNvGrpSpPr>
          <p:nvPr/>
        </p:nvGrpSpPr>
        <p:grpSpPr>
          <a:xfrm>
            <a:off x="7577878" y="2137271"/>
            <a:ext cx="216000" cy="223115"/>
            <a:chOff x="4888291" y="2079700"/>
            <a:chExt cx="341084" cy="352320"/>
          </a:xfrm>
        </p:grpSpPr>
        <p:cxnSp>
          <p:nvCxnSpPr>
            <p:cNvPr id="126" name="直線コネクタ 125">
              <a:extLst>
                <a:ext uri="{FF2B5EF4-FFF2-40B4-BE49-F238E27FC236}">
                  <a16:creationId xmlns:a16="http://schemas.microsoft.com/office/drawing/2014/main" id="{45F450AB-6C39-5D4A-AAD3-C440C2FAA467}"/>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27" name="直線コネクタ 2">
              <a:extLst>
                <a:ext uri="{FF2B5EF4-FFF2-40B4-BE49-F238E27FC236}">
                  <a16:creationId xmlns:a16="http://schemas.microsoft.com/office/drawing/2014/main" id="{EDABA0B4-F7DF-6B4E-B212-39DBA05A92E5}"/>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28" name="直線コネクタ 2">
              <a:extLst>
                <a:ext uri="{FF2B5EF4-FFF2-40B4-BE49-F238E27FC236}">
                  <a16:creationId xmlns:a16="http://schemas.microsoft.com/office/drawing/2014/main" id="{8241A07B-05F8-E341-933F-10ED8C990490}"/>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sp>
        <p:nvSpPr>
          <p:cNvPr id="131" name="角丸四角形 130">
            <a:extLst>
              <a:ext uri="{FF2B5EF4-FFF2-40B4-BE49-F238E27FC236}">
                <a16:creationId xmlns:a16="http://schemas.microsoft.com/office/drawing/2014/main" id="{DBD8E75F-5C0E-BA41-A9D2-05CEC8380458}"/>
              </a:ext>
            </a:extLst>
          </p:cNvPr>
          <p:cNvSpPr/>
          <p:nvPr/>
        </p:nvSpPr>
        <p:spPr>
          <a:xfrm>
            <a:off x="504454" y="1182636"/>
            <a:ext cx="4937145"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2" name="直線コネクタ 131">
            <a:extLst>
              <a:ext uri="{FF2B5EF4-FFF2-40B4-BE49-F238E27FC236}">
                <a16:creationId xmlns:a16="http://schemas.microsoft.com/office/drawing/2014/main" id="{EF60D003-C046-564F-94E3-E24EEBBE5DAF}"/>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FA72A80C-E8CA-6F4A-8D29-4F8CCADF498C}"/>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133" name="テキスト ボックス 132">
            <a:extLst>
              <a:ext uri="{FF2B5EF4-FFF2-40B4-BE49-F238E27FC236}">
                <a16:creationId xmlns:a16="http://schemas.microsoft.com/office/drawing/2014/main" id="{017D6C2E-0FB2-DF44-BE74-C0C6E030DC73}"/>
              </a:ext>
            </a:extLst>
          </p:cNvPr>
          <p:cNvSpPr txBox="1"/>
          <p:nvPr/>
        </p:nvSpPr>
        <p:spPr>
          <a:xfrm>
            <a:off x="1017999" y="2056829"/>
            <a:ext cx="2515432" cy="707886"/>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ja-JP" altLang="en-US" sz="2000">
                <a:solidFill>
                  <a:srgbClr val="FF0000"/>
                </a:solidFill>
              </a:rPr>
              <a:t>腕共振器内の</a:t>
            </a:r>
            <a:br>
              <a:rPr kumimoji="1" lang="en-US" altLang="ja-JP" sz="2000" dirty="0">
                <a:solidFill>
                  <a:srgbClr val="FF0000"/>
                </a:solidFill>
              </a:rPr>
            </a:br>
            <a:r>
              <a:rPr kumimoji="1" lang="ja-JP" altLang="en-US" sz="2000">
                <a:solidFill>
                  <a:srgbClr val="FF0000"/>
                </a:solidFill>
              </a:rPr>
              <a:t>メインレーザーパワー</a:t>
            </a:r>
          </a:p>
        </p:txBody>
      </p:sp>
      <p:sp>
        <p:nvSpPr>
          <p:cNvPr id="134" name="テキスト ボックス 133">
            <a:extLst>
              <a:ext uri="{FF2B5EF4-FFF2-40B4-BE49-F238E27FC236}">
                <a16:creationId xmlns:a16="http://schemas.microsoft.com/office/drawing/2014/main" id="{B8442967-A8EA-E14B-9F76-4194D0FBDA33}"/>
              </a:ext>
            </a:extLst>
          </p:cNvPr>
          <p:cNvSpPr txBox="1"/>
          <p:nvPr/>
        </p:nvSpPr>
        <p:spPr>
          <a:xfrm>
            <a:off x="1017999" y="4024305"/>
            <a:ext cx="2278188" cy="584775"/>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ja-JP" altLang="en-US" sz="1600">
                <a:solidFill>
                  <a:srgbClr val="92D050"/>
                </a:solidFill>
              </a:rPr>
              <a:t>腕共振器内の</a:t>
            </a:r>
            <a:br>
              <a:rPr kumimoji="1" lang="en-US" altLang="ja-JP" sz="1600" dirty="0">
                <a:solidFill>
                  <a:srgbClr val="92D050"/>
                </a:solidFill>
              </a:rPr>
            </a:br>
            <a:r>
              <a:rPr lang="ja-JP" altLang="en-US" sz="1600">
                <a:solidFill>
                  <a:srgbClr val="92D050"/>
                </a:solidFill>
              </a:rPr>
              <a:t>グリーン</a:t>
            </a:r>
            <a:r>
              <a:rPr kumimoji="1" lang="ja-JP" altLang="en-US" sz="1600">
                <a:solidFill>
                  <a:srgbClr val="92D050"/>
                </a:solidFill>
              </a:rPr>
              <a:t>レーザーパワー</a:t>
            </a:r>
          </a:p>
        </p:txBody>
      </p:sp>
      <p:sp>
        <p:nvSpPr>
          <p:cNvPr id="135" name="テキスト ボックス 134">
            <a:extLst>
              <a:ext uri="{FF2B5EF4-FFF2-40B4-BE49-F238E27FC236}">
                <a16:creationId xmlns:a16="http://schemas.microsoft.com/office/drawing/2014/main" id="{65830AA5-4C99-064B-81DD-605B359AC8A8}"/>
              </a:ext>
            </a:extLst>
          </p:cNvPr>
          <p:cNvSpPr txBox="1"/>
          <p:nvPr/>
        </p:nvSpPr>
        <p:spPr>
          <a:xfrm>
            <a:off x="1011429" y="5011251"/>
            <a:ext cx="2929713" cy="584775"/>
          </a:xfrm>
          <a:prstGeom prst="rect">
            <a:avLst/>
          </a:prstGeom>
          <a:solidFill>
            <a:schemeClr val="bg1">
              <a:alpha val="8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en-US" altLang="ja-JP" sz="1600" dirty="0">
                <a:solidFill>
                  <a:srgbClr val="0432FF"/>
                </a:solidFill>
              </a:rPr>
              <a:t>AS Port (</a:t>
            </a:r>
            <a:r>
              <a:rPr kumimoji="1" lang="ja-JP" altLang="en-US" sz="1600">
                <a:solidFill>
                  <a:srgbClr val="0432FF"/>
                </a:solidFill>
              </a:rPr>
              <a:t>重力波信号取得ポート</a:t>
            </a:r>
            <a:r>
              <a:rPr kumimoji="1" lang="en-US" altLang="ja-JP" sz="1600" dirty="0">
                <a:solidFill>
                  <a:srgbClr val="0432FF"/>
                </a:solidFill>
              </a:rPr>
              <a:t>)</a:t>
            </a:r>
          </a:p>
          <a:p>
            <a:r>
              <a:rPr lang="ja-JP" altLang="en-US" sz="1600">
                <a:solidFill>
                  <a:srgbClr val="0432FF"/>
                </a:solidFill>
              </a:rPr>
              <a:t>でのレーザーパワー</a:t>
            </a:r>
            <a:endParaRPr kumimoji="1" lang="ja-JP" altLang="en-US" sz="1600">
              <a:solidFill>
                <a:srgbClr val="0432FF"/>
              </a:solidFill>
            </a:endParaRPr>
          </a:p>
        </p:txBody>
      </p:sp>
      <p:sp>
        <p:nvSpPr>
          <p:cNvPr id="71" name="テキスト ボックス 70">
            <a:extLst>
              <a:ext uri="{FF2B5EF4-FFF2-40B4-BE49-F238E27FC236}">
                <a16:creationId xmlns:a16="http://schemas.microsoft.com/office/drawing/2014/main" id="{A3B054DE-0EB8-F443-85EA-63FE4ECD48C4}"/>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2" name="正方形/長方形 71">
            <a:extLst>
              <a:ext uri="{FF2B5EF4-FFF2-40B4-BE49-F238E27FC236}">
                <a16:creationId xmlns:a16="http://schemas.microsoft.com/office/drawing/2014/main" id="{718B577C-4901-9A44-A29F-D7C482FAD85E}"/>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8795FC31-5E83-2D45-B84F-150CA532DC45}"/>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6605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38</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29" name="テキスト ボックス 128">
            <a:extLst>
              <a:ext uri="{FF2B5EF4-FFF2-40B4-BE49-F238E27FC236}">
                <a16:creationId xmlns:a16="http://schemas.microsoft.com/office/drawing/2014/main" id="{844A6BC9-FCAB-9D49-8D10-A9DB291472D3}"/>
              </a:ext>
            </a:extLst>
          </p:cNvPr>
          <p:cNvSpPr txBox="1"/>
          <p:nvPr/>
        </p:nvSpPr>
        <p:spPr>
          <a:xfrm>
            <a:off x="5588218" y="5113010"/>
            <a:ext cx="3147015" cy="523220"/>
          </a:xfrm>
          <a:prstGeom prst="rect">
            <a:avLst/>
          </a:prstGeom>
          <a:noFill/>
        </p:spPr>
        <p:txBody>
          <a:bodyPr wrap="none" rtlCol="0">
            <a:spAutoFit/>
          </a:bodyPr>
          <a:lstStyle/>
          <a:p>
            <a:r>
              <a:rPr kumimoji="1" lang="en-US" altLang="ja-JP" sz="1400" dirty="0"/>
              <a:t>0.  </a:t>
            </a:r>
            <a:r>
              <a:rPr kumimoji="1" lang="ja-JP" altLang="en-US" sz="1400">
                <a:solidFill>
                  <a:schemeClr val="accent6"/>
                </a:solidFill>
              </a:rPr>
              <a:t>メインレーザー</a:t>
            </a:r>
            <a:r>
              <a:rPr kumimoji="1" lang="ja-JP" altLang="en-US" sz="1400"/>
              <a:t>は動作点にいない。</a:t>
            </a:r>
            <a:endParaRPr kumimoji="1" lang="en-US" altLang="ja-JP" sz="1400" dirty="0"/>
          </a:p>
          <a:p>
            <a:r>
              <a:rPr lang="en-US" altLang="ja-JP" sz="1400" dirty="0"/>
              <a:t>     </a:t>
            </a:r>
            <a:r>
              <a:rPr lang="ja-JP" altLang="en-US" sz="1400">
                <a:solidFill>
                  <a:srgbClr val="92D050"/>
                </a:solidFill>
              </a:rPr>
              <a:t>グリーンレーザー</a:t>
            </a:r>
            <a:r>
              <a:rPr lang="ja-JP" altLang="en-US" sz="1400"/>
              <a:t>を腕に追随させる。</a:t>
            </a:r>
            <a:endParaRPr lang="en-US" altLang="ja-JP" sz="1400" dirty="0"/>
          </a:p>
        </p:txBody>
      </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grpSp>
        <p:nvGrpSpPr>
          <p:cNvPr id="63" name="グループ化 62">
            <a:extLst>
              <a:ext uri="{FF2B5EF4-FFF2-40B4-BE49-F238E27FC236}">
                <a16:creationId xmlns:a16="http://schemas.microsoft.com/office/drawing/2014/main" id="{DAF81F8B-CDD4-5D41-BF75-A6D15584619D}"/>
              </a:ext>
            </a:extLst>
          </p:cNvPr>
          <p:cNvGrpSpPr/>
          <p:nvPr/>
        </p:nvGrpSpPr>
        <p:grpSpPr>
          <a:xfrm>
            <a:off x="7626639" y="4419696"/>
            <a:ext cx="144000" cy="151954"/>
            <a:chOff x="1873766" y="3931327"/>
            <a:chExt cx="144000" cy="151954"/>
          </a:xfrm>
        </p:grpSpPr>
        <p:sp>
          <p:nvSpPr>
            <p:cNvPr id="64" name="円/楕円 63">
              <a:extLst>
                <a:ext uri="{FF2B5EF4-FFF2-40B4-BE49-F238E27FC236}">
                  <a16:creationId xmlns:a16="http://schemas.microsoft.com/office/drawing/2014/main" id="{82DB8CC4-BB90-1246-9F72-FDF0BBC863E4}"/>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1A4D0376-75FE-1744-8ED5-055FCE33ED25}"/>
                </a:ext>
              </a:extLst>
            </p:cNvPr>
            <p:cNvCxnSpPr>
              <a:stCxn id="64" idx="2"/>
              <a:endCxn id="64"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DF2BAF3F-C3FE-C945-9E7D-58250A4138E8}"/>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2" name="直線コネクタ 71">
            <a:extLst>
              <a:ext uri="{FF2B5EF4-FFF2-40B4-BE49-F238E27FC236}">
                <a16:creationId xmlns:a16="http://schemas.microsoft.com/office/drawing/2014/main" id="{8D0FA5C4-C191-F94E-BDD4-8E8DA373BE86}"/>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2195AC2A-B96E-084F-BF41-779419930C7F}"/>
              </a:ext>
            </a:extLst>
          </p:cNvPr>
          <p:cNvCxnSpPr>
            <a:cxnSpLocks/>
          </p:cNvCxnSpPr>
          <p:nvPr/>
        </p:nvCxnSpPr>
        <p:spPr>
          <a:xfrm>
            <a:off x="6725609" y="3096087"/>
            <a:ext cx="1332000"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78" name="グループ化 77">
            <a:extLst>
              <a:ext uri="{FF2B5EF4-FFF2-40B4-BE49-F238E27FC236}">
                <a16:creationId xmlns:a16="http://schemas.microsoft.com/office/drawing/2014/main" id="{D6960466-B189-B249-ABA2-1A34C62FC419}"/>
              </a:ext>
            </a:extLst>
          </p:cNvPr>
          <p:cNvGrpSpPr/>
          <p:nvPr/>
        </p:nvGrpSpPr>
        <p:grpSpPr>
          <a:xfrm rot="5400000">
            <a:off x="7416862" y="3803610"/>
            <a:ext cx="144000" cy="151954"/>
            <a:chOff x="1873766" y="3931327"/>
            <a:chExt cx="144000" cy="151954"/>
          </a:xfrm>
        </p:grpSpPr>
        <p:sp>
          <p:nvSpPr>
            <p:cNvPr id="79" name="円/楕円 78">
              <a:extLst>
                <a:ext uri="{FF2B5EF4-FFF2-40B4-BE49-F238E27FC236}">
                  <a16:creationId xmlns:a16="http://schemas.microsoft.com/office/drawing/2014/main" id="{17DE8F37-0DED-E240-BBFA-4E959DEA2C3F}"/>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94A89F3C-368D-7C4E-8D91-A5827E66B7E8}"/>
                </a:ext>
              </a:extLst>
            </p:cNvPr>
            <p:cNvCxnSpPr>
              <a:stCxn id="79" idx="2"/>
              <a:endCxn id="79"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C887EBD1-7728-3D44-9C01-9FE3BBCB1FF2}"/>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27BC9D72-C606-0444-A58F-B9DC99B8A986}"/>
              </a:ext>
            </a:extLst>
          </p:cNvPr>
          <p:cNvGrpSpPr/>
          <p:nvPr/>
        </p:nvGrpSpPr>
        <p:grpSpPr>
          <a:xfrm>
            <a:off x="7237477" y="3202120"/>
            <a:ext cx="144000" cy="151954"/>
            <a:chOff x="1873766" y="3931327"/>
            <a:chExt cx="144000" cy="151954"/>
          </a:xfrm>
        </p:grpSpPr>
        <p:sp>
          <p:nvSpPr>
            <p:cNvPr id="87" name="円/楕円 86">
              <a:extLst>
                <a:ext uri="{FF2B5EF4-FFF2-40B4-BE49-F238E27FC236}">
                  <a16:creationId xmlns:a16="http://schemas.microsoft.com/office/drawing/2014/main" id="{484FA333-0ED3-1744-B171-15C1C055BF35}"/>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DCAA71EE-71D9-F645-A553-35CE99ED7FFC}"/>
                </a:ext>
              </a:extLst>
            </p:cNvPr>
            <p:cNvCxnSpPr>
              <a:stCxn id="87" idx="2"/>
              <a:endCxn id="8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1" name="正方形/長方形 90">
              <a:extLst>
                <a:ext uri="{FF2B5EF4-FFF2-40B4-BE49-F238E27FC236}">
                  <a16:creationId xmlns:a16="http://schemas.microsoft.com/office/drawing/2014/main" id="{5F574783-7331-6149-85BE-707C75D5B68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8BD816C2-F084-4642-AA05-4B993CE979E1}"/>
              </a:ext>
            </a:extLst>
          </p:cNvPr>
          <p:cNvGrpSpPr/>
          <p:nvPr/>
        </p:nvGrpSpPr>
        <p:grpSpPr>
          <a:xfrm rot="10800000">
            <a:off x="5918066" y="2893471"/>
            <a:ext cx="144000" cy="151954"/>
            <a:chOff x="1873766" y="3931327"/>
            <a:chExt cx="144000" cy="151954"/>
          </a:xfrm>
        </p:grpSpPr>
        <p:sp>
          <p:nvSpPr>
            <p:cNvPr id="93" name="円/楕円 92">
              <a:extLst>
                <a:ext uri="{FF2B5EF4-FFF2-40B4-BE49-F238E27FC236}">
                  <a16:creationId xmlns:a16="http://schemas.microsoft.com/office/drawing/2014/main" id="{414BD83D-40C5-8746-A093-7C3688281ADC}"/>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4" name="直線コネクタ 93">
              <a:extLst>
                <a:ext uri="{FF2B5EF4-FFF2-40B4-BE49-F238E27FC236}">
                  <a16:creationId xmlns:a16="http://schemas.microsoft.com/office/drawing/2014/main" id="{05D0D319-BF36-EB4D-89E3-8337317B2413}"/>
                </a:ext>
              </a:extLst>
            </p:cNvPr>
            <p:cNvCxnSpPr>
              <a:stCxn id="93" idx="2"/>
              <a:endCxn id="93"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5" name="正方形/長方形 94">
              <a:extLst>
                <a:ext uri="{FF2B5EF4-FFF2-40B4-BE49-F238E27FC236}">
                  <a16:creationId xmlns:a16="http://schemas.microsoft.com/office/drawing/2014/main" id="{AE13661F-888C-0D4B-90E1-68771456CF49}"/>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96" name="直線コネクタ 95">
            <a:extLst>
              <a:ext uri="{FF2B5EF4-FFF2-40B4-BE49-F238E27FC236}">
                <a16:creationId xmlns:a16="http://schemas.microsoft.com/office/drawing/2014/main" id="{64662CEB-D796-E945-BB8F-56727A81A871}"/>
              </a:ext>
            </a:extLst>
          </p:cNvPr>
          <p:cNvCxnSpPr>
            <a:cxnSpLocks/>
          </p:cNvCxnSpPr>
          <p:nvPr/>
        </p:nvCxnSpPr>
        <p:spPr>
          <a:xfrm flipV="1">
            <a:off x="7693270" y="3116625"/>
            <a:ext cx="0" cy="1008000"/>
          </a:xfrm>
          <a:prstGeom prst="line">
            <a:avLst/>
          </a:prstGeom>
          <a:ln w="127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CF8DBA8B-0F79-5D47-9A3F-CED1AB04D1A9}"/>
              </a:ext>
            </a:extLst>
          </p:cNvPr>
          <p:cNvCxnSpPr>
            <a:cxnSpLocks/>
          </p:cNvCxnSpPr>
          <p:nvPr/>
        </p:nvCxnSpPr>
        <p:spPr>
          <a:xfrm flipV="1">
            <a:off x="7695664" y="1819332"/>
            <a:ext cx="0" cy="90000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15854534-4A2B-8341-94C2-A082D31832DE}"/>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9" name="直線コネクタ 98">
            <a:extLst>
              <a:ext uri="{FF2B5EF4-FFF2-40B4-BE49-F238E27FC236}">
                <a16:creationId xmlns:a16="http://schemas.microsoft.com/office/drawing/2014/main" id="{B562F002-7E7F-8844-8194-D461B7BF694D}"/>
              </a:ext>
            </a:extLst>
          </p:cNvPr>
          <p:cNvCxnSpPr>
            <a:cxnSpLocks/>
          </p:cNvCxnSpPr>
          <p:nvPr/>
        </p:nvCxnSpPr>
        <p:spPr>
          <a:xfrm flipV="1">
            <a:off x="8077172" y="3096087"/>
            <a:ext cx="936000" cy="1"/>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24C55778-7120-8241-8C68-3B8ED57EAA24}"/>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525AE50C-175B-3848-9B69-67F53331294C}"/>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02" name="正方形/長方形 101">
            <a:extLst>
              <a:ext uri="{FF2B5EF4-FFF2-40B4-BE49-F238E27FC236}">
                <a16:creationId xmlns:a16="http://schemas.microsoft.com/office/drawing/2014/main" id="{5EB20134-F1C0-8C4B-9A8A-F312743986A6}"/>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3" name="直線コネクタ 102">
            <a:extLst>
              <a:ext uri="{FF2B5EF4-FFF2-40B4-BE49-F238E27FC236}">
                <a16:creationId xmlns:a16="http://schemas.microsoft.com/office/drawing/2014/main" id="{21A2D87A-F721-334D-B21D-AE10642D0D36}"/>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0F671FCD-0804-CB45-A7AB-7AFEC744FE12}"/>
              </a:ext>
            </a:extLst>
          </p:cNvPr>
          <p:cNvCxnSpPr>
            <a:cxnSpLocks/>
          </p:cNvCxnSpPr>
          <p:nvPr/>
        </p:nvCxnSpPr>
        <p:spPr>
          <a:xfrm flipV="1">
            <a:off x="7695664" y="2720625"/>
            <a:ext cx="0" cy="3960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2" name="正方形/長方形 131">
            <a:extLst>
              <a:ext uri="{FF2B5EF4-FFF2-40B4-BE49-F238E27FC236}">
                <a16:creationId xmlns:a16="http://schemas.microsoft.com/office/drawing/2014/main" id="{C041C6CF-5599-BA4F-AD52-A8122B837489}"/>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34E5CC15-92C6-4C4F-8C4B-02FF567A1AC7}"/>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51F90C34-186A-444E-85DE-9ED256101604}"/>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FAF5807C-15A9-5349-B55B-1A962AFEC799}"/>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7EA86E12-ACD5-F445-8B73-EB5D9763D471}"/>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C80482B7-6ABC-404F-B1E9-36EA27A42211}"/>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90F41C4D-DF54-7945-A969-656F83A6AB68}"/>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9" name="直線コネクタ 138">
            <a:extLst>
              <a:ext uri="{FF2B5EF4-FFF2-40B4-BE49-F238E27FC236}">
                <a16:creationId xmlns:a16="http://schemas.microsoft.com/office/drawing/2014/main" id="{E705763B-971E-FD42-B015-2923F042D82A}"/>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40" name="正方形/長方形 139">
            <a:extLst>
              <a:ext uri="{FF2B5EF4-FFF2-40B4-BE49-F238E27FC236}">
                <a16:creationId xmlns:a16="http://schemas.microsoft.com/office/drawing/2014/main" id="{382D575C-A226-CD42-81FD-B81359699226}"/>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71B2B684-9EC3-9146-91A3-25997D239646}"/>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4F2AA828-18A0-0041-8487-89F30B2E485D}"/>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5" name="直線コネクタ 144">
            <a:extLst>
              <a:ext uri="{FF2B5EF4-FFF2-40B4-BE49-F238E27FC236}">
                <a16:creationId xmlns:a16="http://schemas.microsoft.com/office/drawing/2014/main" id="{34C07656-D8D5-EA4D-9F7B-ECA4CE5D79A1}"/>
              </a:ext>
            </a:extLst>
          </p:cNvPr>
          <p:cNvCxnSpPr>
            <a:cxnSpLocks/>
          </p:cNvCxnSpPr>
          <p:nvPr/>
        </p:nvCxnSpPr>
        <p:spPr>
          <a:xfrm flipV="1">
            <a:off x="7696690" y="4169357"/>
            <a:ext cx="0" cy="32400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46" name="グループ化 145">
            <a:extLst>
              <a:ext uri="{FF2B5EF4-FFF2-40B4-BE49-F238E27FC236}">
                <a16:creationId xmlns:a16="http://schemas.microsoft.com/office/drawing/2014/main" id="{89EB2473-EE24-904D-AF15-B08426EE8869}"/>
              </a:ext>
            </a:extLst>
          </p:cNvPr>
          <p:cNvGrpSpPr/>
          <p:nvPr/>
        </p:nvGrpSpPr>
        <p:grpSpPr>
          <a:xfrm>
            <a:off x="6887978" y="3160936"/>
            <a:ext cx="144000" cy="151954"/>
            <a:chOff x="1873766" y="3931327"/>
            <a:chExt cx="144000" cy="151954"/>
          </a:xfrm>
        </p:grpSpPr>
        <p:sp>
          <p:nvSpPr>
            <p:cNvPr id="147" name="円/楕円 146">
              <a:extLst>
                <a:ext uri="{FF2B5EF4-FFF2-40B4-BE49-F238E27FC236}">
                  <a16:creationId xmlns:a16="http://schemas.microsoft.com/office/drawing/2014/main" id="{542EBB82-BB66-D547-8A44-4C8A0DF29BAC}"/>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8" name="直線コネクタ 147">
              <a:extLst>
                <a:ext uri="{FF2B5EF4-FFF2-40B4-BE49-F238E27FC236}">
                  <a16:creationId xmlns:a16="http://schemas.microsoft.com/office/drawing/2014/main" id="{62A6E9CE-AE89-C749-8DC5-9DAB07E7F8A2}"/>
                </a:ext>
              </a:extLst>
            </p:cNvPr>
            <p:cNvCxnSpPr>
              <a:stCxn id="147" idx="2"/>
              <a:endCxn id="14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9" name="正方形/長方形 148">
              <a:extLst>
                <a:ext uri="{FF2B5EF4-FFF2-40B4-BE49-F238E27FC236}">
                  <a16:creationId xmlns:a16="http://schemas.microsoft.com/office/drawing/2014/main" id="{B8F21E92-DF98-D641-93C9-14F98F41FB3F}"/>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50" name="直線コネクタ 149">
            <a:extLst>
              <a:ext uri="{FF2B5EF4-FFF2-40B4-BE49-F238E27FC236}">
                <a16:creationId xmlns:a16="http://schemas.microsoft.com/office/drawing/2014/main" id="{8BC12597-0734-F84F-BE2A-63723AED0D62}"/>
              </a:ext>
            </a:extLst>
          </p:cNvPr>
          <p:cNvCxnSpPr>
            <a:cxnSpLocks/>
          </p:cNvCxnSpPr>
          <p:nvPr/>
        </p:nvCxnSpPr>
        <p:spPr>
          <a:xfrm flipV="1">
            <a:off x="6959231" y="3090819"/>
            <a:ext cx="1494" cy="14256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1" name="正方形/長方形 150">
            <a:extLst>
              <a:ext uri="{FF2B5EF4-FFF2-40B4-BE49-F238E27FC236}">
                <a16:creationId xmlns:a16="http://schemas.microsoft.com/office/drawing/2014/main" id="{B6F92C43-49F0-1E40-A9F1-27706BB42335}"/>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2" name="図形グループ 26">
            <a:extLst>
              <a:ext uri="{FF2B5EF4-FFF2-40B4-BE49-F238E27FC236}">
                <a16:creationId xmlns:a16="http://schemas.microsoft.com/office/drawing/2014/main" id="{95A6C08F-68A4-6C40-A908-B1749D096AB4}"/>
              </a:ext>
            </a:extLst>
          </p:cNvPr>
          <p:cNvGrpSpPr>
            <a:grpSpLocks noChangeAspect="1"/>
          </p:cNvGrpSpPr>
          <p:nvPr/>
        </p:nvGrpSpPr>
        <p:grpSpPr>
          <a:xfrm rot="5400000">
            <a:off x="8431262" y="3015815"/>
            <a:ext cx="216000" cy="223115"/>
            <a:chOff x="4888291" y="2079700"/>
            <a:chExt cx="341084" cy="352320"/>
          </a:xfrm>
        </p:grpSpPr>
        <p:cxnSp>
          <p:nvCxnSpPr>
            <p:cNvPr id="153" name="直線コネクタ 152">
              <a:extLst>
                <a:ext uri="{FF2B5EF4-FFF2-40B4-BE49-F238E27FC236}">
                  <a16:creationId xmlns:a16="http://schemas.microsoft.com/office/drawing/2014/main" id="{275F2353-1A64-6E44-86BD-D06089130A0E}"/>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54" name="直線コネクタ 2">
              <a:extLst>
                <a:ext uri="{FF2B5EF4-FFF2-40B4-BE49-F238E27FC236}">
                  <a16:creationId xmlns:a16="http://schemas.microsoft.com/office/drawing/2014/main" id="{27107AA6-27C6-9A4D-9A44-62E56979BC71}"/>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55" name="直線コネクタ 2">
              <a:extLst>
                <a:ext uri="{FF2B5EF4-FFF2-40B4-BE49-F238E27FC236}">
                  <a16:creationId xmlns:a16="http://schemas.microsoft.com/office/drawing/2014/main" id="{EA11D0F3-F0FC-DC4C-AE88-A90083B9429E}"/>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6">
            <a:extLst>
              <a:ext uri="{FF2B5EF4-FFF2-40B4-BE49-F238E27FC236}">
                <a16:creationId xmlns:a16="http://schemas.microsoft.com/office/drawing/2014/main" id="{0F1E707F-D42A-3947-BB01-0563C1620EF8}"/>
              </a:ext>
            </a:extLst>
          </p:cNvPr>
          <p:cNvGrpSpPr>
            <a:grpSpLocks noChangeAspect="1"/>
          </p:cNvGrpSpPr>
          <p:nvPr/>
        </p:nvGrpSpPr>
        <p:grpSpPr>
          <a:xfrm>
            <a:off x="7577878" y="2137271"/>
            <a:ext cx="216000" cy="223115"/>
            <a:chOff x="4888291" y="2079700"/>
            <a:chExt cx="341084" cy="352320"/>
          </a:xfrm>
        </p:grpSpPr>
        <p:cxnSp>
          <p:nvCxnSpPr>
            <p:cNvPr id="157" name="直線コネクタ 156">
              <a:extLst>
                <a:ext uri="{FF2B5EF4-FFF2-40B4-BE49-F238E27FC236}">
                  <a16:creationId xmlns:a16="http://schemas.microsoft.com/office/drawing/2014/main" id="{C5E28C12-C488-5A4E-A355-8C1F11AE8AA7}"/>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58" name="直線コネクタ 2">
              <a:extLst>
                <a:ext uri="{FF2B5EF4-FFF2-40B4-BE49-F238E27FC236}">
                  <a16:creationId xmlns:a16="http://schemas.microsoft.com/office/drawing/2014/main" id="{F61B847E-4CDD-C149-8661-B6A41A20093D}"/>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59" name="直線コネクタ 2">
              <a:extLst>
                <a:ext uri="{FF2B5EF4-FFF2-40B4-BE49-F238E27FC236}">
                  <a16:creationId xmlns:a16="http://schemas.microsoft.com/office/drawing/2014/main" id="{F7DE56FC-E8CE-5C48-9B43-BA72BBF70042}"/>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160" name="角丸四角形 159">
            <a:extLst>
              <a:ext uri="{FF2B5EF4-FFF2-40B4-BE49-F238E27FC236}">
                <a16:creationId xmlns:a16="http://schemas.microsoft.com/office/drawing/2014/main" id="{8529B740-E148-2541-932A-6F3A5DBEAC2A}"/>
              </a:ext>
            </a:extLst>
          </p:cNvPr>
          <p:cNvSpPr/>
          <p:nvPr/>
        </p:nvSpPr>
        <p:spPr>
          <a:xfrm>
            <a:off x="800100" y="1182636"/>
            <a:ext cx="4641499"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1" name="直線コネクタ 160">
            <a:extLst>
              <a:ext uri="{FF2B5EF4-FFF2-40B4-BE49-F238E27FC236}">
                <a16:creationId xmlns:a16="http://schemas.microsoft.com/office/drawing/2014/main" id="{BDC74953-B61F-2042-917A-833F4304B290}"/>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62" name="テキスト ボックス 161">
            <a:extLst>
              <a:ext uri="{FF2B5EF4-FFF2-40B4-BE49-F238E27FC236}">
                <a16:creationId xmlns:a16="http://schemas.microsoft.com/office/drawing/2014/main" id="{9B3FD8EA-B028-A64F-A6DD-DF79112C4577}"/>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163" name="タイトル 1">
            <a:extLst>
              <a:ext uri="{FF2B5EF4-FFF2-40B4-BE49-F238E27FC236}">
                <a16:creationId xmlns:a16="http://schemas.microsoft.com/office/drawing/2014/main" id="{7E767265-6D5F-874F-8C5D-B909CC1579D0}"/>
              </a:ext>
            </a:extLst>
          </p:cNvPr>
          <p:cNvSpPr txBox="1">
            <a:spLocks/>
          </p:cNvSpPr>
          <p:nvPr/>
        </p:nvSpPr>
        <p:spPr>
          <a:xfrm>
            <a:off x="457200" y="274637"/>
            <a:ext cx="8229600" cy="8737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dirty="0"/>
              <a:t>Demonstration</a:t>
            </a:r>
            <a:endParaRPr lang="ja-JP" altLang="en-US" dirty="0"/>
          </a:p>
        </p:txBody>
      </p:sp>
      <p:sp>
        <p:nvSpPr>
          <p:cNvPr id="67" name="テキスト ボックス 66">
            <a:extLst>
              <a:ext uri="{FF2B5EF4-FFF2-40B4-BE49-F238E27FC236}">
                <a16:creationId xmlns:a16="http://schemas.microsoft.com/office/drawing/2014/main" id="{817CC04E-85AD-B74A-A44E-5382369A868A}"/>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68" name="正方形/長方形 67">
            <a:extLst>
              <a:ext uri="{FF2B5EF4-FFF2-40B4-BE49-F238E27FC236}">
                <a16:creationId xmlns:a16="http://schemas.microsoft.com/office/drawing/2014/main" id="{E0B177D7-7AD5-E54F-81F6-487CEF191877}"/>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76B947B9-CFFA-314C-BADA-5FB7EFDBA8FE}"/>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537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3</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t>重力波の観測</a:t>
            </a:r>
            <a:endParaRPr lang="en-US" altLang="ja-JP" sz="4000" dirty="0"/>
          </a:p>
          <a:p>
            <a:pPr marL="914400" indent="-914400">
              <a:buFont typeface="Arial"/>
              <a:buAutoNum type="arabicPeriod"/>
            </a:pPr>
            <a:r>
              <a:rPr lang="ja-JP" altLang="en-US" sz="4000">
                <a:solidFill>
                  <a:schemeClr val="bg1">
                    <a:lumMod val="85000"/>
                  </a:schemeClr>
                </a:solidFill>
              </a:rPr>
              <a:t>干渉計のロックと重力波観測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新手法の</a:t>
            </a:r>
            <a:r>
              <a:rPr lang="en-US" altLang="ja-JP" sz="4000" dirty="0">
                <a:solidFill>
                  <a:schemeClr val="bg1">
                    <a:lumMod val="85000"/>
                  </a:schemeClr>
                </a:solidFill>
              </a:rPr>
              <a:t>KAGRA</a:t>
            </a:r>
            <a:r>
              <a:rPr lang="ja-JP" altLang="en-US" sz="4000">
                <a:solidFill>
                  <a:schemeClr val="bg1">
                    <a:lumMod val="85000"/>
                  </a:schemeClr>
                </a:solidFill>
              </a:rPr>
              <a:t>での実証・特性評価</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次世代検出器における</a:t>
            </a:r>
            <a:r>
              <a:rPr lang="en-US" altLang="ja-JP" sz="4000" dirty="0">
                <a:solidFill>
                  <a:schemeClr val="bg1">
                    <a:lumMod val="85000"/>
                  </a:schemeClr>
                </a:solidFill>
              </a:rPr>
              <a:t>ALS</a:t>
            </a:r>
          </a:p>
          <a:p>
            <a:pPr marL="914400" indent="-914400">
              <a:buFont typeface="Arial"/>
              <a:buAutoNum type="arabicPeriod"/>
            </a:pPr>
            <a:r>
              <a:rPr lang="ja-JP" altLang="en-US" sz="4000">
                <a:solidFill>
                  <a:schemeClr val="bg1">
                    <a:lumMod val="85000"/>
                  </a:schemeClr>
                </a:solidFill>
              </a:rPr>
              <a:t>まとめ・結論</a:t>
            </a:r>
            <a:endParaRPr lang="en-US" altLang="ja-JP" sz="4000" dirty="0">
              <a:solidFill>
                <a:schemeClr val="bg1">
                  <a:lumMod val="85000"/>
                </a:schemeClr>
              </a:solidFill>
            </a:endParaRPr>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Tree>
    <p:extLst>
      <p:ext uri="{BB962C8B-B14F-4D97-AF65-F5344CB8AC3E}">
        <p14:creationId xmlns:p14="http://schemas.microsoft.com/office/powerpoint/2010/main" val="2540036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39</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29" name="テキスト ボックス 128">
            <a:extLst>
              <a:ext uri="{FF2B5EF4-FFF2-40B4-BE49-F238E27FC236}">
                <a16:creationId xmlns:a16="http://schemas.microsoft.com/office/drawing/2014/main" id="{844A6BC9-FCAB-9D49-8D10-A9DB291472D3}"/>
              </a:ext>
            </a:extLst>
          </p:cNvPr>
          <p:cNvSpPr txBox="1"/>
          <p:nvPr/>
        </p:nvSpPr>
        <p:spPr>
          <a:xfrm>
            <a:off x="5588218" y="5113010"/>
            <a:ext cx="3555782" cy="738664"/>
          </a:xfrm>
          <a:prstGeom prst="rect">
            <a:avLst/>
          </a:prstGeom>
          <a:noFill/>
        </p:spPr>
        <p:txBody>
          <a:bodyPr wrap="none" rtlCol="0">
            <a:spAutoFit/>
          </a:bodyPr>
          <a:lstStyle/>
          <a:p>
            <a:r>
              <a:rPr kumimoji="1" lang="en-US" altLang="ja-JP" sz="1400" dirty="0"/>
              <a:t>0.  </a:t>
            </a:r>
            <a:r>
              <a:rPr kumimoji="1" lang="ja-JP" altLang="en-US" sz="1400">
                <a:solidFill>
                  <a:schemeClr val="accent6"/>
                </a:solidFill>
              </a:rPr>
              <a:t>メインレーザー</a:t>
            </a:r>
            <a:r>
              <a:rPr kumimoji="1" lang="ja-JP" altLang="en-US" sz="1400"/>
              <a:t>は動作点にいない。</a:t>
            </a:r>
            <a:endParaRPr kumimoji="1" lang="en-US" altLang="ja-JP" sz="1400" dirty="0"/>
          </a:p>
          <a:p>
            <a:r>
              <a:rPr lang="en-US" altLang="ja-JP" sz="1400" dirty="0"/>
              <a:t>     </a:t>
            </a:r>
            <a:r>
              <a:rPr lang="ja-JP" altLang="en-US" sz="1400">
                <a:solidFill>
                  <a:srgbClr val="92D050"/>
                </a:solidFill>
              </a:rPr>
              <a:t>グリーンレーザー</a:t>
            </a:r>
            <a:r>
              <a:rPr lang="ja-JP" altLang="en-US" sz="1400"/>
              <a:t>を腕に追随させる。</a:t>
            </a:r>
            <a:endParaRPr lang="en-US" altLang="ja-JP" sz="1400" dirty="0"/>
          </a:p>
          <a:p>
            <a:r>
              <a:rPr kumimoji="1" lang="en-US" altLang="ja-JP" sz="1400" dirty="0"/>
              <a:t>1. </a:t>
            </a:r>
            <a:r>
              <a:rPr kumimoji="1" lang="ja-JP" altLang="en-US" sz="1400">
                <a:solidFill>
                  <a:srgbClr val="92D050"/>
                </a:solidFill>
              </a:rPr>
              <a:t>グリーンの信号</a:t>
            </a:r>
            <a:r>
              <a:rPr kumimoji="1" lang="ja-JP" altLang="en-US" sz="1400"/>
              <a:t>で腕の</a:t>
            </a:r>
            <a:r>
              <a:rPr kumimoji="1" lang="en-US" altLang="ja-JP" sz="1400" dirty="0"/>
              <a:t>1+1</a:t>
            </a:r>
            <a:r>
              <a:rPr kumimoji="1" lang="ja-JP" altLang="en-US" sz="1400"/>
              <a:t>自由度を安定化</a:t>
            </a:r>
            <a:endParaRPr kumimoji="1" lang="en-US" altLang="ja-JP" sz="1400" dirty="0"/>
          </a:p>
        </p:txBody>
      </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grpSp>
        <p:nvGrpSpPr>
          <p:cNvPr id="65" name="グループ化 64">
            <a:extLst>
              <a:ext uri="{FF2B5EF4-FFF2-40B4-BE49-F238E27FC236}">
                <a16:creationId xmlns:a16="http://schemas.microsoft.com/office/drawing/2014/main" id="{553083F6-737B-804A-9BA9-0262C4A4C3D8}"/>
              </a:ext>
            </a:extLst>
          </p:cNvPr>
          <p:cNvGrpSpPr/>
          <p:nvPr/>
        </p:nvGrpSpPr>
        <p:grpSpPr>
          <a:xfrm>
            <a:off x="7626639" y="4419696"/>
            <a:ext cx="144000" cy="151954"/>
            <a:chOff x="1873766" y="3931327"/>
            <a:chExt cx="144000" cy="151954"/>
          </a:xfrm>
        </p:grpSpPr>
        <p:sp>
          <p:nvSpPr>
            <p:cNvPr id="67" name="円/楕円 66">
              <a:extLst>
                <a:ext uri="{FF2B5EF4-FFF2-40B4-BE49-F238E27FC236}">
                  <a16:creationId xmlns:a16="http://schemas.microsoft.com/office/drawing/2014/main" id="{4AC2C307-859E-1A40-B39B-6C1C52AEDDE8}"/>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D5922BD7-4E7D-7146-998A-A6837BB6997E}"/>
                </a:ext>
              </a:extLst>
            </p:cNvPr>
            <p:cNvCxnSpPr>
              <a:stCxn id="67" idx="2"/>
              <a:endCxn id="6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正方形/長方形 68">
              <a:extLst>
                <a:ext uri="{FF2B5EF4-FFF2-40B4-BE49-F238E27FC236}">
                  <a16:creationId xmlns:a16="http://schemas.microsoft.com/office/drawing/2014/main" id="{EA2B2815-F724-4E44-8877-FD2118D96978}"/>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0" name="直線コネクタ 69">
            <a:extLst>
              <a:ext uri="{FF2B5EF4-FFF2-40B4-BE49-F238E27FC236}">
                <a16:creationId xmlns:a16="http://schemas.microsoft.com/office/drawing/2014/main" id="{A9A90AB3-EC78-5347-B4EA-747265D3A5FD}"/>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9F742552-8954-E244-83C7-8280C3D2F56F}"/>
              </a:ext>
            </a:extLst>
          </p:cNvPr>
          <p:cNvCxnSpPr>
            <a:cxnSpLocks/>
          </p:cNvCxnSpPr>
          <p:nvPr/>
        </p:nvCxnSpPr>
        <p:spPr>
          <a:xfrm>
            <a:off x="6725609" y="3096087"/>
            <a:ext cx="1332000"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75" name="グループ化 74">
            <a:extLst>
              <a:ext uri="{FF2B5EF4-FFF2-40B4-BE49-F238E27FC236}">
                <a16:creationId xmlns:a16="http://schemas.microsoft.com/office/drawing/2014/main" id="{6826A238-1A55-CB4E-9003-D7B1EB7A276D}"/>
              </a:ext>
            </a:extLst>
          </p:cNvPr>
          <p:cNvGrpSpPr/>
          <p:nvPr/>
        </p:nvGrpSpPr>
        <p:grpSpPr>
          <a:xfrm rot="5400000">
            <a:off x="7416862" y="3803610"/>
            <a:ext cx="144000" cy="151954"/>
            <a:chOff x="1873766" y="3931327"/>
            <a:chExt cx="144000" cy="151954"/>
          </a:xfrm>
        </p:grpSpPr>
        <p:sp>
          <p:nvSpPr>
            <p:cNvPr id="76" name="円/楕円 75">
              <a:extLst>
                <a:ext uri="{FF2B5EF4-FFF2-40B4-BE49-F238E27FC236}">
                  <a16:creationId xmlns:a16="http://schemas.microsoft.com/office/drawing/2014/main" id="{F9F97D30-D94D-B142-AAE0-741910E3C5E3}"/>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7" name="直線コネクタ 76">
              <a:extLst>
                <a:ext uri="{FF2B5EF4-FFF2-40B4-BE49-F238E27FC236}">
                  <a16:creationId xmlns:a16="http://schemas.microsoft.com/office/drawing/2014/main" id="{59E63E92-09F8-D049-96F9-1361A6B2D961}"/>
                </a:ext>
              </a:extLst>
            </p:cNvPr>
            <p:cNvCxnSpPr>
              <a:stCxn id="76" idx="2"/>
              <a:endCxn id="7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0" name="正方形/長方形 79">
              <a:extLst>
                <a:ext uri="{FF2B5EF4-FFF2-40B4-BE49-F238E27FC236}">
                  <a16:creationId xmlns:a16="http://schemas.microsoft.com/office/drawing/2014/main" id="{8A1FE75B-AACD-424B-B628-B65BB1EF0F8C}"/>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1" name="グループ化 80">
            <a:extLst>
              <a:ext uri="{FF2B5EF4-FFF2-40B4-BE49-F238E27FC236}">
                <a16:creationId xmlns:a16="http://schemas.microsoft.com/office/drawing/2014/main" id="{DAFB4F45-9F09-F348-A323-EC404DB7AFB0}"/>
              </a:ext>
            </a:extLst>
          </p:cNvPr>
          <p:cNvGrpSpPr/>
          <p:nvPr/>
        </p:nvGrpSpPr>
        <p:grpSpPr>
          <a:xfrm>
            <a:off x="7237477" y="3202120"/>
            <a:ext cx="144000" cy="151954"/>
            <a:chOff x="1873766" y="3931327"/>
            <a:chExt cx="144000" cy="151954"/>
          </a:xfrm>
        </p:grpSpPr>
        <p:sp>
          <p:nvSpPr>
            <p:cNvPr id="82" name="円/楕円 81">
              <a:extLst>
                <a:ext uri="{FF2B5EF4-FFF2-40B4-BE49-F238E27FC236}">
                  <a16:creationId xmlns:a16="http://schemas.microsoft.com/office/drawing/2014/main" id="{28592624-328F-FE44-8BB0-86165D117F54}"/>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C91808F1-4ABF-A349-825B-076971A327AA}"/>
                </a:ext>
              </a:extLst>
            </p:cNvPr>
            <p:cNvCxnSpPr>
              <a:stCxn id="82" idx="2"/>
              <a:endCxn id="8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8" name="正方形/長方形 87">
              <a:extLst>
                <a:ext uri="{FF2B5EF4-FFF2-40B4-BE49-F238E27FC236}">
                  <a16:creationId xmlns:a16="http://schemas.microsoft.com/office/drawing/2014/main" id="{99A7789C-C6BD-FA4B-897C-6243DD8B48E6}"/>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9" name="グループ化 88">
            <a:extLst>
              <a:ext uri="{FF2B5EF4-FFF2-40B4-BE49-F238E27FC236}">
                <a16:creationId xmlns:a16="http://schemas.microsoft.com/office/drawing/2014/main" id="{BF34AF44-4439-C14C-882E-ED2D31FD9F09}"/>
              </a:ext>
            </a:extLst>
          </p:cNvPr>
          <p:cNvGrpSpPr/>
          <p:nvPr/>
        </p:nvGrpSpPr>
        <p:grpSpPr>
          <a:xfrm rot="10800000">
            <a:off x="5918066" y="2893471"/>
            <a:ext cx="144000" cy="151954"/>
            <a:chOff x="1873766" y="3931327"/>
            <a:chExt cx="144000" cy="151954"/>
          </a:xfrm>
        </p:grpSpPr>
        <p:sp>
          <p:nvSpPr>
            <p:cNvPr id="105" name="円/楕円 104">
              <a:extLst>
                <a:ext uri="{FF2B5EF4-FFF2-40B4-BE49-F238E27FC236}">
                  <a16:creationId xmlns:a16="http://schemas.microsoft.com/office/drawing/2014/main" id="{64754396-5B8C-DD44-A800-DAEB1441FF82}"/>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6" name="直線コネクタ 105">
              <a:extLst>
                <a:ext uri="{FF2B5EF4-FFF2-40B4-BE49-F238E27FC236}">
                  <a16:creationId xmlns:a16="http://schemas.microsoft.com/office/drawing/2014/main" id="{9CE7E2D9-8E99-E44F-A799-35AD4C644BD3}"/>
                </a:ext>
              </a:extLst>
            </p:cNvPr>
            <p:cNvCxnSpPr>
              <a:stCxn id="105" idx="2"/>
              <a:endCxn id="105"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7" name="正方形/長方形 106">
              <a:extLst>
                <a:ext uri="{FF2B5EF4-FFF2-40B4-BE49-F238E27FC236}">
                  <a16:creationId xmlns:a16="http://schemas.microsoft.com/office/drawing/2014/main" id="{C9B6F949-3ED3-1844-92CA-B846D04788DC}"/>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8" name="直線コネクタ 107">
            <a:extLst>
              <a:ext uri="{FF2B5EF4-FFF2-40B4-BE49-F238E27FC236}">
                <a16:creationId xmlns:a16="http://schemas.microsoft.com/office/drawing/2014/main" id="{5FF414F3-AD28-EB4D-A05E-4F40256D5B8E}"/>
              </a:ext>
            </a:extLst>
          </p:cNvPr>
          <p:cNvCxnSpPr>
            <a:cxnSpLocks/>
          </p:cNvCxnSpPr>
          <p:nvPr/>
        </p:nvCxnSpPr>
        <p:spPr>
          <a:xfrm flipV="1">
            <a:off x="7693270" y="3116625"/>
            <a:ext cx="0" cy="1008000"/>
          </a:xfrm>
          <a:prstGeom prst="line">
            <a:avLst/>
          </a:prstGeom>
          <a:ln w="127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CFE876DD-D3B1-4643-B352-12AE887CF8CC}"/>
              </a:ext>
            </a:extLst>
          </p:cNvPr>
          <p:cNvCxnSpPr>
            <a:cxnSpLocks/>
          </p:cNvCxnSpPr>
          <p:nvPr/>
        </p:nvCxnSpPr>
        <p:spPr>
          <a:xfrm flipV="1">
            <a:off x="7695664" y="1819332"/>
            <a:ext cx="0" cy="90000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539A85A3-B116-864D-9FE0-61A013ADF1B1}"/>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a:extLst>
              <a:ext uri="{FF2B5EF4-FFF2-40B4-BE49-F238E27FC236}">
                <a16:creationId xmlns:a16="http://schemas.microsoft.com/office/drawing/2014/main" id="{8DE8CD59-C180-024C-9097-814196D935C7}"/>
              </a:ext>
            </a:extLst>
          </p:cNvPr>
          <p:cNvCxnSpPr>
            <a:cxnSpLocks/>
          </p:cNvCxnSpPr>
          <p:nvPr/>
        </p:nvCxnSpPr>
        <p:spPr>
          <a:xfrm flipV="1">
            <a:off x="8077172" y="3096087"/>
            <a:ext cx="936000" cy="1"/>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28FDE4FA-0BF4-8A47-856B-579CB324EEEF}"/>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18127854-B0B4-D547-AFB4-328A6C35F8CF}"/>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155124C0-5067-7244-9512-91A7C5E3BD6A}"/>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5" name="直線コネクタ 114">
            <a:extLst>
              <a:ext uri="{FF2B5EF4-FFF2-40B4-BE49-F238E27FC236}">
                <a16:creationId xmlns:a16="http://schemas.microsoft.com/office/drawing/2014/main" id="{9A996166-E63A-7347-90CE-AB27966AC7DC}"/>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 name="直線コネクタ 115">
            <a:extLst>
              <a:ext uri="{FF2B5EF4-FFF2-40B4-BE49-F238E27FC236}">
                <a16:creationId xmlns:a16="http://schemas.microsoft.com/office/drawing/2014/main" id="{C7693368-D211-4947-97E2-86FB735147E3}"/>
              </a:ext>
            </a:extLst>
          </p:cNvPr>
          <p:cNvCxnSpPr>
            <a:cxnSpLocks/>
          </p:cNvCxnSpPr>
          <p:nvPr/>
        </p:nvCxnSpPr>
        <p:spPr>
          <a:xfrm flipV="1">
            <a:off x="7695664" y="2720625"/>
            <a:ext cx="0" cy="3960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a:extLst>
              <a:ext uri="{FF2B5EF4-FFF2-40B4-BE49-F238E27FC236}">
                <a16:creationId xmlns:a16="http://schemas.microsoft.com/office/drawing/2014/main" id="{5EF38F9C-8C42-C340-8A37-3CDCAA18D7B7}"/>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FBC573F0-D4C2-CD47-8E49-A54427D3FB93}"/>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E669B0B0-F0BC-C24F-82BC-1F62F6CFA3E9}"/>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A34679A1-8B88-8945-8055-C07A154B0A81}"/>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1C3BE4C5-E376-3841-9281-8B58789B7D87}"/>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2" name="直線コネクタ 121">
            <a:extLst>
              <a:ext uri="{FF2B5EF4-FFF2-40B4-BE49-F238E27FC236}">
                <a16:creationId xmlns:a16="http://schemas.microsoft.com/office/drawing/2014/main" id="{A4A2A053-D815-9640-ABC3-B4721EDFA5A2}"/>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 name="直線コネクタ 122">
            <a:extLst>
              <a:ext uri="{FF2B5EF4-FFF2-40B4-BE49-F238E27FC236}">
                <a16:creationId xmlns:a16="http://schemas.microsoft.com/office/drawing/2014/main" id="{80E739B4-D895-A746-B73F-19C7E7F6CF76}"/>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E7054CA3-7D2D-B44B-AB9A-F2EFCE966A47}"/>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25" name="正方形/長方形 124">
            <a:extLst>
              <a:ext uri="{FF2B5EF4-FFF2-40B4-BE49-F238E27FC236}">
                <a16:creationId xmlns:a16="http://schemas.microsoft.com/office/drawing/2014/main" id="{0AFE05B0-F8BF-7347-8A95-E09CC85A08D6}"/>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26C9E5E8-7A8D-184F-97ED-8DF084A0CB15}"/>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83DB41E0-FFAF-8B44-BD31-35AF18EB5A44}"/>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8" name="直線コネクタ 127">
            <a:extLst>
              <a:ext uri="{FF2B5EF4-FFF2-40B4-BE49-F238E27FC236}">
                <a16:creationId xmlns:a16="http://schemas.microsoft.com/office/drawing/2014/main" id="{CCDE0A2F-D005-F541-922E-17F7D6AFAEE6}"/>
              </a:ext>
            </a:extLst>
          </p:cNvPr>
          <p:cNvCxnSpPr>
            <a:cxnSpLocks/>
          </p:cNvCxnSpPr>
          <p:nvPr/>
        </p:nvCxnSpPr>
        <p:spPr>
          <a:xfrm flipH="1">
            <a:off x="5940128" y="3890683"/>
            <a:ext cx="1475999" cy="0"/>
          </a:xfrm>
          <a:prstGeom prst="line">
            <a:avLst/>
          </a:prstGeom>
          <a:ln w="19050">
            <a:solidFill>
              <a:schemeClr val="tx1"/>
            </a:solidFill>
            <a:prstDash val="soli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0" name="直線コネクタ 159">
            <a:extLst>
              <a:ext uri="{FF2B5EF4-FFF2-40B4-BE49-F238E27FC236}">
                <a16:creationId xmlns:a16="http://schemas.microsoft.com/office/drawing/2014/main" id="{5285D3C9-429E-A243-A008-17291EEA5930}"/>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a:extLst>
              <a:ext uri="{FF2B5EF4-FFF2-40B4-BE49-F238E27FC236}">
                <a16:creationId xmlns:a16="http://schemas.microsoft.com/office/drawing/2014/main" id="{6852F534-5252-0044-A6C0-13897269C562}"/>
              </a:ext>
            </a:extLst>
          </p:cNvPr>
          <p:cNvCxnSpPr>
            <a:cxnSpLocks/>
          </p:cNvCxnSpPr>
          <p:nvPr/>
        </p:nvCxnSpPr>
        <p:spPr>
          <a:xfrm flipH="1">
            <a:off x="5943551" y="3797712"/>
            <a:ext cx="1368000" cy="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62" name="三角形 161">
            <a:extLst>
              <a:ext uri="{FF2B5EF4-FFF2-40B4-BE49-F238E27FC236}">
                <a16:creationId xmlns:a16="http://schemas.microsoft.com/office/drawing/2014/main" id="{BB54B7FF-6061-6D41-BE31-8D116030F6B4}"/>
              </a:ext>
            </a:extLst>
          </p:cNvPr>
          <p:cNvSpPr>
            <a:spLocks noChangeAspect="1"/>
          </p:cNvSpPr>
          <p:nvPr/>
        </p:nvSpPr>
        <p:spPr>
          <a:xfrm rot="16200000">
            <a:off x="5711346" y="3724512"/>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63" name="直線コネクタ 162">
            <a:extLst>
              <a:ext uri="{FF2B5EF4-FFF2-40B4-BE49-F238E27FC236}">
                <a16:creationId xmlns:a16="http://schemas.microsoft.com/office/drawing/2014/main" id="{B86E421D-1F29-D84B-9756-06481B9FB7FF}"/>
              </a:ext>
            </a:extLst>
          </p:cNvPr>
          <p:cNvCxnSpPr>
            <a:cxnSpLocks/>
          </p:cNvCxnSpPr>
          <p:nvPr/>
        </p:nvCxnSpPr>
        <p:spPr>
          <a:xfrm flipV="1">
            <a:off x="7309477" y="3355968"/>
            <a:ext cx="0" cy="450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4" name="直線コネクタ 163">
            <a:extLst>
              <a:ext uri="{FF2B5EF4-FFF2-40B4-BE49-F238E27FC236}">
                <a16:creationId xmlns:a16="http://schemas.microsoft.com/office/drawing/2014/main" id="{3B516358-FF00-9143-9F17-10C3019FD3EF}"/>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5" name="直線コネクタ 164">
            <a:extLst>
              <a:ext uri="{FF2B5EF4-FFF2-40B4-BE49-F238E27FC236}">
                <a16:creationId xmlns:a16="http://schemas.microsoft.com/office/drawing/2014/main" id="{623104E1-2046-054B-BB7E-59B79E7C7AF0}"/>
              </a:ext>
            </a:extLst>
          </p:cNvPr>
          <p:cNvCxnSpPr>
            <a:cxnSpLocks/>
          </p:cNvCxnSpPr>
          <p:nvPr/>
        </p:nvCxnSpPr>
        <p:spPr>
          <a:xfrm flipV="1">
            <a:off x="6263254" y="2245694"/>
            <a:ext cx="0" cy="150480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6" name="直線コネクタ 165">
            <a:extLst>
              <a:ext uri="{FF2B5EF4-FFF2-40B4-BE49-F238E27FC236}">
                <a16:creationId xmlns:a16="http://schemas.microsoft.com/office/drawing/2014/main" id="{6077A6BA-B8ED-264F-8300-1A9CFC525081}"/>
              </a:ext>
            </a:extLst>
          </p:cNvPr>
          <p:cNvCxnSpPr>
            <a:cxnSpLocks/>
          </p:cNvCxnSpPr>
          <p:nvPr/>
        </p:nvCxnSpPr>
        <p:spPr>
          <a:xfrm flipV="1">
            <a:off x="6355842" y="2245693"/>
            <a:ext cx="0" cy="155520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67" name="円弧 166">
            <a:extLst>
              <a:ext uri="{FF2B5EF4-FFF2-40B4-BE49-F238E27FC236}">
                <a16:creationId xmlns:a16="http://schemas.microsoft.com/office/drawing/2014/main" id="{0CA80486-A0FA-AC4D-A24F-EF8D13223C41}"/>
              </a:ext>
            </a:extLst>
          </p:cNvPr>
          <p:cNvSpPr/>
          <p:nvPr/>
        </p:nvSpPr>
        <p:spPr>
          <a:xfrm rot="10800000">
            <a:off x="6205500" y="3742846"/>
            <a:ext cx="108000" cy="108000"/>
          </a:xfrm>
          <a:prstGeom prst="arc">
            <a:avLst>
              <a:gd name="adj1" fmla="val 16200000"/>
              <a:gd name="adj2" fmla="val 5492809"/>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8" name="三角形 167">
            <a:extLst>
              <a:ext uri="{FF2B5EF4-FFF2-40B4-BE49-F238E27FC236}">
                <a16:creationId xmlns:a16="http://schemas.microsoft.com/office/drawing/2014/main" id="{6B654DE2-6D42-0541-8E1A-427486E3D770}"/>
              </a:ext>
            </a:extLst>
          </p:cNvPr>
          <p:cNvSpPr>
            <a:spLocks noChangeAspect="1"/>
          </p:cNvSpPr>
          <p:nvPr/>
        </p:nvSpPr>
        <p:spPr>
          <a:xfrm>
            <a:off x="6182452" y="2031571"/>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69" name="直線コネクタ 168">
            <a:extLst>
              <a:ext uri="{FF2B5EF4-FFF2-40B4-BE49-F238E27FC236}">
                <a16:creationId xmlns:a16="http://schemas.microsoft.com/office/drawing/2014/main" id="{CFF5934D-D77D-0B4B-A57C-DA0E0CAC458E}"/>
              </a:ext>
            </a:extLst>
          </p:cNvPr>
          <p:cNvCxnSpPr>
            <a:cxnSpLocks/>
          </p:cNvCxnSpPr>
          <p:nvPr/>
        </p:nvCxnSpPr>
        <p:spPr>
          <a:xfrm flipV="1">
            <a:off x="6254961" y="3849479"/>
            <a:ext cx="0" cy="36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a:extLst>
              <a:ext uri="{FF2B5EF4-FFF2-40B4-BE49-F238E27FC236}">
                <a16:creationId xmlns:a16="http://schemas.microsoft.com/office/drawing/2014/main" id="{621D6868-F232-054A-B17B-CA59147CEF13}"/>
              </a:ext>
            </a:extLst>
          </p:cNvPr>
          <p:cNvCxnSpPr>
            <a:cxnSpLocks/>
          </p:cNvCxnSpPr>
          <p:nvPr/>
        </p:nvCxnSpPr>
        <p:spPr>
          <a:xfrm>
            <a:off x="7681016" y="1594481"/>
            <a:ext cx="0" cy="193527"/>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1" name="直線コネクタ 170">
            <a:extLst>
              <a:ext uri="{FF2B5EF4-FFF2-40B4-BE49-F238E27FC236}">
                <a16:creationId xmlns:a16="http://schemas.microsoft.com/office/drawing/2014/main" id="{5DC9B599-9D43-2441-A971-C5D475077D21}"/>
              </a:ext>
            </a:extLst>
          </p:cNvPr>
          <p:cNvCxnSpPr>
            <a:cxnSpLocks/>
          </p:cNvCxnSpPr>
          <p:nvPr/>
        </p:nvCxnSpPr>
        <p:spPr>
          <a:xfrm>
            <a:off x="6309132" y="1588972"/>
            <a:ext cx="0" cy="43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a:extLst>
              <a:ext uri="{FF2B5EF4-FFF2-40B4-BE49-F238E27FC236}">
                <a16:creationId xmlns:a16="http://schemas.microsoft.com/office/drawing/2014/main" id="{58DF682F-804A-AA49-8C05-353A6BCAA690}"/>
              </a:ext>
            </a:extLst>
          </p:cNvPr>
          <p:cNvCxnSpPr>
            <a:cxnSpLocks/>
          </p:cNvCxnSpPr>
          <p:nvPr/>
        </p:nvCxnSpPr>
        <p:spPr>
          <a:xfrm flipH="1">
            <a:off x="6306367" y="1594481"/>
            <a:ext cx="1368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5" name="直線コネクタ 174">
            <a:extLst>
              <a:ext uri="{FF2B5EF4-FFF2-40B4-BE49-F238E27FC236}">
                <a16:creationId xmlns:a16="http://schemas.microsoft.com/office/drawing/2014/main" id="{FA05FEC2-B9FE-2943-8477-0476D6138AD5}"/>
              </a:ext>
            </a:extLst>
          </p:cNvPr>
          <p:cNvCxnSpPr>
            <a:cxnSpLocks/>
          </p:cNvCxnSpPr>
          <p:nvPr/>
        </p:nvCxnSpPr>
        <p:spPr>
          <a:xfrm flipV="1">
            <a:off x="7696690" y="4169357"/>
            <a:ext cx="0" cy="32400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76" name="グループ化 175">
            <a:extLst>
              <a:ext uri="{FF2B5EF4-FFF2-40B4-BE49-F238E27FC236}">
                <a16:creationId xmlns:a16="http://schemas.microsoft.com/office/drawing/2014/main" id="{6DA893EC-D1DF-0E46-856F-7335C77EC54D}"/>
              </a:ext>
            </a:extLst>
          </p:cNvPr>
          <p:cNvGrpSpPr/>
          <p:nvPr/>
        </p:nvGrpSpPr>
        <p:grpSpPr>
          <a:xfrm>
            <a:off x="6887978" y="3160936"/>
            <a:ext cx="144000" cy="151954"/>
            <a:chOff x="1873766" y="3931327"/>
            <a:chExt cx="144000" cy="151954"/>
          </a:xfrm>
        </p:grpSpPr>
        <p:sp>
          <p:nvSpPr>
            <p:cNvPr id="177" name="円/楕円 176">
              <a:extLst>
                <a:ext uri="{FF2B5EF4-FFF2-40B4-BE49-F238E27FC236}">
                  <a16:creationId xmlns:a16="http://schemas.microsoft.com/office/drawing/2014/main" id="{4F6EB301-753E-5B47-AAAB-BAA69E365ABB}"/>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8" name="直線コネクタ 177">
              <a:extLst>
                <a:ext uri="{FF2B5EF4-FFF2-40B4-BE49-F238E27FC236}">
                  <a16:creationId xmlns:a16="http://schemas.microsoft.com/office/drawing/2014/main" id="{957926B2-969B-FA47-8AB4-B013ACA6B2C4}"/>
                </a:ext>
              </a:extLst>
            </p:cNvPr>
            <p:cNvCxnSpPr>
              <a:stCxn id="177" idx="2"/>
              <a:endCxn id="177"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9" name="正方形/長方形 178">
              <a:extLst>
                <a:ext uri="{FF2B5EF4-FFF2-40B4-BE49-F238E27FC236}">
                  <a16:creationId xmlns:a16="http://schemas.microsoft.com/office/drawing/2014/main" id="{65E84E33-78A0-F44E-B66F-0DF521217657}"/>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80" name="直線コネクタ 179">
            <a:extLst>
              <a:ext uri="{FF2B5EF4-FFF2-40B4-BE49-F238E27FC236}">
                <a16:creationId xmlns:a16="http://schemas.microsoft.com/office/drawing/2014/main" id="{8BB24547-91AF-9543-9852-BB702F60EC91}"/>
              </a:ext>
            </a:extLst>
          </p:cNvPr>
          <p:cNvCxnSpPr>
            <a:cxnSpLocks/>
          </p:cNvCxnSpPr>
          <p:nvPr/>
        </p:nvCxnSpPr>
        <p:spPr>
          <a:xfrm flipV="1">
            <a:off x="6959231" y="3090819"/>
            <a:ext cx="1494" cy="14256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1" name="正方形/長方形 180">
            <a:extLst>
              <a:ext uri="{FF2B5EF4-FFF2-40B4-BE49-F238E27FC236}">
                <a16:creationId xmlns:a16="http://schemas.microsoft.com/office/drawing/2014/main" id="{51EA40E9-C5F5-7644-A329-1CF2B42CD844}"/>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2" name="図形グループ 26">
            <a:extLst>
              <a:ext uri="{FF2B5EF4-FFF2-40B4-BE49-F238E27FC236}">
                <a16:creationId xmlns:a16="http://schemas.microsoft.com/office/drawing/2014/main" id="{FA793CEA-C283-784B-8114-36E9BC9CBDE1}"/>
              </a:ext>
            </a:extLst>
          </p:cNvPr>
          <p:cNvGrpSpPr>
            <a:grpSpLocks noChangeAspect="1"/>
          </p:cNvGrpSpPr>
          <p:nvPr/>
        </p:nvGrpSpPr>
        <p:grpSpPr>
          <a:xfrm rot="5400000">
            <a:off x="8431262" y="3015815"/>
            <a:ext cx="216000" cy="223115"/>
            <a:chOff x="4888291" y="2079700"/>
            <a:chExt cx="341084" cy="352320"/>
          </a:xfrm>
        </p:grpSpPr>
        <p:cxnSp>
          <p:nvCxnSpPr>
            <p:cNvPr id="183" name="直線コネクタ 182">
              <a:extLst>
                <a:ext uri="{FF2B5EF4-FFF2-40B4-BE49-F238E27FC236}">
                  <a16:creationId xmlns:a16="http://schemas.microsoft.com/office/drawing/2014/main" id="{63FF370C-462C-634D-983B-380B55C44D31}"/>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84" name="直線コネクタ 2">
              <a:extLst>
                <a:ext uri="{FF2B5EF4-FFF2-40B4-BE49-F238E27FC236}">
                  <a16:creationId xmlns:a16="http://schemas.microsoft.com/office/drawing/2014/main" id="{7C44D9ED-697E-094B-9A9F-C4A634C3556D}"/>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85" name="直線コネクタ 2">
              <a:extLst>
                <a:ext uri="{FF2B5EF4-FFF2-40B4-BE49-F238E27FC236}">
                  <a16:creationId xmlns:a16="http://schemas.microsoft.com/office/drawing/2014/main" id="{3BFAD4BC-CB4B-5E42-A1D3-35518529908B}"/>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26">
            <a:extLst>
              <a:ext uri="{FF2B5EF4-FFF2-40B4-BE49-F238E27FC236}">
                <a16:creationId xmlns:a16="http://schemas.microsoft.com/office/drawing/2014/main" id="{943E66ED-85DF-7641-B7D0-37BCF0021AD5}"/>
              </a:ext>
            </a:extLst>
          </p:cNvPr>
          <p:cNvGrpSpPr>
            <a:grpSpLocks noChangeAspect="1"/>
          </p:cNvGrpSpPr>
          <p:nvPr/>
        </p:nvGrpSpPr>
        <p:grpSpPr>
          <a:xfrm>
            <a:off x="7577878" y="2137271"/>
            <a:ext cx="216000" cy="223115"/>
            <a:chOff x="4888291" y="2079700"/>
            <a:chExt cx="341084" cy="352320"/>
          </a:xfrm>
        </p:grpSpPr>
        <p:cxnSp>
          <p:nvCxnSpPr>
            <p:cNvPr id="187" name="直線コネクタ 186">
              <a:extLst>
                <a:ext uri="{FF2B5EF4-FFF2-40B4-BE49-F238E27FC236}">
                  <a16:creationId xmlns:a16="http://schemas.microsoft.com/office/drawing/2014/main" id="{466C95CD-18B7-2744-BA09-FB6E2756FB9A}"/>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88" name="直線コネクタ 2">
              <a:extLst>
                <a:ext uri="{FF2B5EF4-FFF2-40B4-BE49-F238E27FC236}">
                  <a16:creationId xmlns:a16="http://schemas.microsoft.com/office/drawing/2014/main" id="{9E0F3914-F7C6-FA45-AA7B-EDA687DF0A5D}"/>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89" name="直線コネクタ 2">
              <a:extLst>
                <a:ext uri="{FF2B5EF4-FFF2-40B4-BE49-F238E27FC236}">
                  <a16:creationId xmlns:a16="http://schemas.microsoft.com/office/drawing/2014/main" id="{A828A1CD-D45E-1F47-98A4-EF3C9938650A}"/>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190" name="角丸四角形 189">
            <a:extLst>
              <a:ext uri="{FF2B5EF4-FFF2-40B4-BE49-F238E27FC236}">
                <a16:creationId xmlns:a16="http://schemas.microsoft.com/office/drawing/2014/main" id="{AD6D68B8-B99D-AC41-937F-3A72F92EB43B}"/>
              </a:ext>
            </a:extLst>
          </p:cNvPr>
          <p:cNvSpPr/>
          <p:nvPr/>
        </p:nvSpPr>
        <p:spPr>
          <a:xfrm>
            <a:off x="1775325" y="1182636"/>
            <a:ext cx="3666274"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1" name="直線コネクタ 190">
            <a:extLst>
              <a:ext uri="{FF2B5EF4-FFF2-40B4-BE49-F238E27FC236}">
                <a16:creationId xmlns:a16="http://schemas.microsoft.com/office/drawing/2014/main" id="{168CEB54-51FB-9341-9DFB-DFE2529ADC3B}"/>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92" name="テキスト ボックス 191">
            <a:extLst>
              <a:ext uri="{FF2B5EF4-FFF2-40B4-BE49-F238E27FC236}">
                <a16:creationId xmlns:a16="http://schemas.microsoft.com/office/drawing/2014/main" id="{969ADAA3-0E18-2D44-8BB5-59EB041A8E5C}"/>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84" name="テキスト ボックス 83">
            <a:extLst>
              <a:ext uri="{FF2B5EF4-FFF2-40B4-BE49-F238E27FC236}">
                <a16:creationId xmlns:a16="http://schemas.microsoft.com/office/drawing/2014/main" id="{C2120762-8292-2C45-B61B-2C86EFD0B637}"/>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85" name="正方形/長方形 84">
            <a:extLst>
              <a:ext uri="{FF2B5EF4-FFF2-40B4-BE49-F238E27FC236}">
                <a16:creationId xmlns:a16="http://schemas.microsoft.com/office/drawing/2014/main" id="{7556DF3E-D816-BE4F-9C35-1CA8EA672EEE}"/>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E1E109F4-8CB8-094D-81BE-EB6CC05DB7AF}"/>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269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40</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04" name="角丸四角形 103">
            <a:extLst>
              <a:ext uri="{FF2B5EF4-FFF2-40B4-BE49-F238E27FC236}">
                <a16:creationId xmlns:a16="http://schemas.microsoft.com/office/drawing/2014/main" id="{C54748BD-71E8-6345-BFB3-F577EA6ECCBA}"/>
              </a:ext>
            </a:extLst>
          </p:cNvPr>
          <p:cNvSpPr/>
          <p:nvPr/>
        </p:nvSpPr>
        <p:spPr>
          <a:xfrm>
            <a:off x="4293277" y="1182636"/>
            <a:ext cx="1148322"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844A6BC9-FCAB-9D49-8D10-A9DB291472D3}"/>
              </a:ext>
            </a:extLst>
          </p:cNvPr>
          <p:cNvSpPr txBox="1"/>
          <p:nvPr/>
        </p:nvSpPr>
        <p:spPr>
          <a:xfrm>
            <a:off x="5588218" y="5113010"/>
            <a:ext cx="3555782" cy="1169551"/>
          </a:xfrm>
          <a:prstGeom prst="rect">
            <a:avLst/>
          </a:prstGeom>
          <a:noFill/>
        </p:spPr>
        <p:txBody>
          <a:bodyPr wrap="none" rtlCol="0">
            <a:spAutoFit/>
          </a:bodyPr>
          <a:lstStyle/>
          <a:p>
            <a:r>
              <a:rPr kumimoji="1" lang="en-US" altLang="ja-JP" sz="1400" dirty="0"/>
              <a:t>0.  </a:t>
            </a:r>
            <a:r>
              <a:rPr kumimoji="1" lang="ja-JP" altLang="en-US" sz="1400">
                <a:solidFill>
                  <a:schemeClr val="accent6"/>
                </a:solidFill>
              </a:rPr>
              <a:t>メインレーザー</a:t>
            </a:r>
            <a:r>
              <a:rPr kumimoji="1" lang="ja-JP" altLang="en-US" sz="1400"/>
              <a:t>は動作点にいない。</a:t>
            </a:r>
            <a:endParaRPr kumimoji="1" lang="en-US" altLang="ja-JP" sz="1400" dirty="0"/>
          </a:p>
          <a:p>
            <a:r>
              <a:rPr lang="en-US" altLang="ja-JP" sz="1400" dirty="0"/>
              <a:t>     </a:t>
            </a:r>
            <a:r>
              <a:rPr lang="ja-JP" altLang="en-US" sz="1400">
                <a:solidFill>
                  <a:srgbClr val="92D050"/>
                </a:solidFill>
              </a:rPr>
              <a:t>グリーンレーザー</a:t>
            </a:r>
            <a:r>
              <a:rPr lang="ja-JP" altLang="en-US" sz="1400"/>
              <a:t>を腕に追随させる。</a:t>
            </a:r>
            <a:endParaRPr lang="en-US" altLang="ja-JP" sz="1400" dirty="0"/>
          </a:p>
          <a:p>
            <a:r>
              <a:rPr kumimoji="1" lang="en-US" altLang="ja-JP" sz="1400" dirty="0"/>
              <a:t>1. </a:t>
            </a:r>
            <a:r>
              <a:rPr kumimoji="1" lang="ja-JP" altLang="en-US" sz="1400">
                <a:solidFill>
                  <a:srgbClr val="92D050"/>
                </a:solidFill>
              </a:rPr>
              <a:t>グリーンの信号</a:t>
            </a:r>
            <a:r>
              <a:rPr kumimoji="1" lang="ja-JP" altLang="en-US" sz="1400"/>
              <a:t>で腕の</a:t>
            </a:r>
            <a:r>
              <a:rPr kumimoji="1" lang="en-US" altLang="ja-JP" sz="1400" dirty="0"/>
              <a:t>1+1</a:t>
            </a:r>
            <a:r>
              <a:rPr kumimoji="1" lang="ja-JP" altLang="en-US" sz="1400"/>
              <a:t>自由度を安定化</a:t>
            </a:r>
            <a:endParaRPr kumimoji="1" lang="en-US" altLang="ja-JP" sz="1400" dirty="0"/>
          </a:p>
          <a:p>
            <a:r>
              <a:rPr kumimoji="1" lang="en-US" altLang="ja-JP" sz="1400" dirty="0"/>
              <a:t>2. </a:t>
            </a:r>
            <a:r>
              <a:rPr kumimoji="1" lang="ja-JP" altLang="en-US" sz="1400">
                <a:solidFill>
                  <a:schemeClr val="accent6"/>
                </a:solidFill>
              </a:rPr>
              <a:t>中央部分</a:t>
            </a:r>
            <a:r>
              <a:rPr lang="en-US" altLang="ja-JP" sz="1400" dirty="0">
                <a:solidFill>
                  <a:schemeClr val="accent6"/>
                </a:solidFill>
              </a:rPr>
              <a:t> </a:t>
            </a:r>
            <a:r>
              <a:rPr lang="en-US" altLang="ja-JP" sz="1400" dirty="0"/>
              <a:t>(MICH)</a:t>
            </a:r>
            <a:r>
              <a:rPr lang="ja-JP" altLang="en-US" sz="1400"/>
              <a:t>のロック</a:t>
            </a:r>
            <a:endParaRPr lang="en-US" altLang="ja-JP" sz="1400" dirty="0"/>
          </a:p>
          <a:p>
            <a:r>
              <a:rPr kumimoji="1" lang="en-US" altLang="ja-JP" sz="1400" dirty="0"/>
              <a:t>3. </a:t>
            </a:r>
            <a:r>
              <a:rPr kumimoji="1" lang="ja-JP" altLang="en-US" sz="1400"/>
              <a:t>腕の自由度も動作点へ</a:t>
            </a:r>
            <a:endParaRPr kumimoji="1" lang="en-US" altLang="ja-JP" sz="1400" dirty="0"/>
          </a:p>
        </p:txBody>
      </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cxnSp>
        <p:nvCxnSpPr>
          <p:cNvPr id="79" name="直線コネクタ 78">
            <a:extLst>
              <a:ext uri="{FF2B5EF4-FFF2-40B4-BE49-F238E27FC236}">
                <a16:creationId xmlns:a16="http://schemas.microsoft.com/office/drawing/2014/main" id="{36480C8A-C4D8-B744-9CFC-F1FD0FDC3531}"/>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56A71101-AE05-C840-AF94-537C518404B1}"/>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FFA0AB5D-7AF3-AE47-AEB0-2D089F8D229C}"/>
              </a:ext>
            </a:extLst>
          </p:cNvPr>
          <p:cNvCxnSpPr>
            <a:cxnSpLocks/>
          </p:cNvCxnSpPr>
          <p:nvPr/>
        </p:nvCxnSpPr>
        <p:spPr>
          <a:xfrm flipV="1">
            <a:off x="7695664" y="1819332"/>
            <a:ext cx="0" cy="900000"/>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792ECC53-BAA8-214A-82B6-624F6FA977B8}"/>
              </a:ext>
            </a:extLst>
          </p:cNvPr>
          <p:cNvCxnSpPr>
            <a:cxnSpLocks/>
          </p:cNvCxnSpPr>
          <p:nvPr/>
        </p:nvCxnSpPr>
        <p:spPr>
          <a:xfrm flipV="1">
            <a:off x="8077172" y="3096087"/>
            <a:ext cx="936000" cy="1"/>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7" name="グループ化 86">
            <a:extLst>
              <a:ext uri="{FF2B5EF4-FFF2-40B4-BE49-F238E27FC236}">
                <a16:creationId xmlns:a16="http://schemas.microsoft.com/office/drawing/2014/main" id="{5B340291-08CC-9044-9617-31EC38C42600}"/>
              </a:ext>
            </a:extLst>
          </p:cNvPr>
          <p:cNvGrpSpPr/>
          <p:nvPr/>
        </p:nvGrpSpPr>
        <p:grpSpPr>
          <a:xfrm>
            <a:off x="7626639" y="4419696"/>
            <a:ext cx="144000" cy="151954"/>
            <a:chOff x="1873766" y="3931327"/>
            <a:chExt cx="144000" cy="151954"/>
          </a:xfrm>
        </p:grpSpPr>
        <p:sp>
          <p:nvSpPr>
            <p:cNvPr id="90" name="円/楕円 89">
              <a:extLst>
                <a:ext uri="{FF2B5EF4-FFF2-40B4-BE49-F238E27FC236}">
                  <a16:creationId xmlns:a16="http://schemas.microsoft.com/office/drawing/2014/main" id="{EB2F2B13-67C1-DE46-B859-585FB0EC0985}"/>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1" name="直線コネクタ 90">
              <a:extLst>
                <a:ext uri="{FF2B5EF4-FFF2-40B4-BE49-F238E27FC236}">
                  <a16:creationId xmlns:a16="http://schemas.microsoft.com/office/drawing/2014/main" id="{999C9A09-5BFB-FA4C-9FA7-EBA6FFE5492E}"/>
                </a:ext>
              </a:extLst>
            </p:cNvPr>
            <p:cNvCxnSpPr>
              <a:stCxn id="90" idx="2"/>
              <a:endCxn id="90"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2" name="正方形/長方形 91">
              <a:extLst>
                <a:ext uri="{FF2B5EF4-FFF2-40B4-BE49-F238E27FC236}">
                  <a16:creationId xmlns:a16="http://schemas.microsoft.com/office/drawing/2014/main" id="{4E110E68-C6CB-2149-A401-2522AC41FBD3}"/>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93" name="直線コネクタ 92">
            <a:extLst>
              <a:ext uri="{FF2B5EF4-FFF2-40B4-BE49-F238E27FC236}">
                <a16:creationId xmlns:a16="http://schemas.microsoft.com/office/drawing/2014/main" id="{887CF617-F721-044D-86FA-EEAB09A99DC4}"/>
              </a:ext>
            </a:extLst>
          </p:cNvPr>
          <p:cNvCxnSpPr>
            <a:cxnSpLocks/>
          </p:cNvCxnSpPr>
          <p:nvPr/>
        </p:nvCxnSpPr>
        <p:spPr>
          <a:xfrm>
            <a:off x="6725609" y="3096087"/>
            <a:ext cx="1332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94" name="グループ化 93">
            <a:extLst>
              <a:ext uri="{FF2B5EF4-FFF2-40B4-BE49-F238E27FC236}">
                <a16:creationId xmlns:a16="http://schemas.microsoft.com/office/drawing/2014/main" id="{7FC65480-ED8E-5644-BF15-E02FC83EACEF}"/>
              </a:ext>
            </a:extLst>
          </p:cNvPr>
          <p:cNvGrpSpPr/>
          <p:nvPr/>
        </p:nvGrpSpPr>
        <p:grpSpPr>
          <a:xfrm rot="5400000">
            <a:off x="7416862" y="3803610"/>
            <a:ext cx="144000" cy="151954"/>
            <a:chOff x="1873766" y="3931327"/>
            <a:chExt cx="144000" cy="151954"/>
          </a:xfrm>
        </p:grpSpPr>
        <p:sp>
          <p:nvSpPr>
            <p:cNvPr id="95" name="円/楕円 94">
              <a:extLst>
                <a:ext uri="{FF2B5EF4-FFF2-40B4-BE49-F238E27FC236}">
                  <a16:creationId xmlns:a16="http://schemas.microsoft.com/office/drawing/2014/main" id="{F344CD9A-2879-8C4F-819E-909F58593E91}"/>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6" name="直線コネクタ 95">
              <a:extLst>
                <a:ext uri="{FF2B5EF4-FFF2-40B4-BE49-F238E27FC236}">
                  <a16:creationId xmlns:a16="http://schemas.microsoft.com/office/drawing/2014/main" id="{8FD9B4E8-5496-7140-ABEB-040FB7A941E1}"/>
                </a:ext>
              </a:extLst>
            </p:cNvPr>
            <p:cNvCxnSpPr>
              <a:stCxn id="95" idx="2"/>
              <a:endCxn id="95"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7" name="正方形/長方形 96">
              <a:extLst>
                <a:ext uri="{FF2B5EF4-FFF2-40B4-BE49-F238E27FC236}">
                  <a16:creationId xmlns:a16="http://schemas.microsoft.com/office/drawing/2014/main" id="{D496146D-3A47-434B-950A-74D8C9759A91}"/>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8" name="グループ化 97">
            <a:extLst>
              <a:ext uri="{FF2B5EF4-FFF2-40B4-BE49-F238E27FC236}">
                <a16:creationId xmlns:a16="http://schemas.microsoft.com/office/drawing/2014/main" id="{C669233E-18C0-B44B-B397-2DBB3B617809}"/>
              </a:ext>
            </a:extLst>
          </p:cNvPr>
          <p:cNvGrpSpPr/>
          <p:nvPr/>
        </p:nvGrpSpPr>
        <p:grpSpPr>
          <a:xfrm>
            <a:off x="7237477" y="3202120"/>
            <a:ext cx="144000" cy="151954"/>
            <a:chOff x="1873766" y="3931327"/>
            <a:chExt cx="144000" cy="151954"/>
          </a:xfrm>
        </p:grpSpPr>
        <p:sp>
          <p:nvSpPr>
            <p:cNvPr id="99" name="円/楕円 98">
              <a:extLst>
                <a:ext uri="{FF2B5EF4-FFF2-40B4-BE49-F238E27FC236}">
                  <a16:creationId xmlns:a16="http://schemas.microsoft.com/office/drawing/2014/main" id="{5B33D121-8DD1-C342-A821-BB68D917952A}"/>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0FA5287C-3590-0649-A380-89362DBD158F}"/>
                </a:ext>
              </a:extLst>
            </p:cNvPr>
            <p:cNvCxnSpPr>
              <a:stCxn id="99" idx="2"/>
              <a:endCxn id="99"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1" name="正方形/長方形 100">
              <a:extLst>
                <a:ext uri="{FF2B5EF4-FFF2-40B4-BE49-F238E27FC236}">
                  <a16:creationId xmlns:a16="http://schemas.microsoft.com/office/drawing/2014/main" id="{C2D8120A-4BA6-6D43-95AC-55C803AF1B65}"/>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2" name="グループ化 101">
            <a:extLst>
              <a:ext uri="{FF2B5EF4-FFF2-40B4-BE49-F238E27FC236}">
                <a16:creationId xmlns:a16="http://schemas.microsoft.com/office/drawing/2014/main" id="{F2BA939C-518E-F24F-A8DE-CA36B842FCAD}"/>
              </a:ext>
            </a:extLst>
          </p:cNvPr>
          <p:cNvGrpSpPr/>
          <p:nvPr/>
        </p:nvGrpSpPr>
        <p:grpSpPr>
          <a:xfrm rot="10800000">
            <a:off x="5918066" y="2893471"/>
            <a:ext cx="144000" cy="151954"/>
            <a:chOff x="1873766" y="3931327"/>
            <a:chExt cx="144000" cy="151954"/>
          </a:xfrm>
        </p:grpSpPr>
        <p:sp>
          <p:nvSpPr>
            <p:cNvPr id="103" name="円/楕円 102">
              <a:extLst>
                <a:ext uri="{FF2B5EF4-FFF2-40B4-BE49-F238E27FC236}">
                  <a16:creationId xmlns:a16="http://schemas.microsoft.com/office/drawing/2014/main" id="{352BA717-0233-224B-8424-2BC5493312CA}"/>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1" name="直線コネクタ 130">
              <a:extLst>
                <a:ext uri="{FF2B5EF4-FFF2-40B4-BE49-F238E27FC236}">
                  <a16:creationId xmlns:a16="http://schemas.microsoft.com/office/drawing/2014/main" id="{A6E9C201-EA6A-C547-8415-7EB78B745CD2}"/>
                </a:ext>
              </a:extLst>
            </p:cNvPr>
            <p:cNvCxnSpPr>
              <a:stCxn id="103" idx="2"/>
              <a:endCxn id="103"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2" name="正方形/長方形 131">
              <a:extLst>
                <a:ext uri="{FF2B5EF4-FFF2-40B4-BE49-F238E27FC236}">
                  <a16:creationId xmlns:a16="http://schemas.microsoft.com/office/drawing/2014/main" id="{CBAC6A11-0E43-5D40-81EF-39A7205C8118}"/>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33" name="直線コネクタ 132">
            <a:extLst>
              <a:ext uri="{FF2B5EF4-FFF2-40B4-BE49-F238E27FC236}">
                <a16:creationId xmlns:a16="http://schemas.microsoft.com/office/drawing/2014/main" id="{BE1178BC-47FD-5A45-B853-CF07597262DA}"/>
              </a:ext>
            </a:extLst>
          </p:cNvPr>
          <p:cNvCxnSpPr>
            <a:cxnSpLocks/>
          </p:cNvCxnSpPr>
          <p:nvPr/>
        </p:nvCxnSpPr>
        <p:spPr>
          <a:xfrm flipV="1">
            <a:off x="7693270" y="3116625"/>
            <a:ext cx="0" cy="1008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19A6C48B-37E2-264B-AC4D-155ABC1BD09E}"/>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5" name="直線コネクタ 134">
            <a:extLst>
              <a:ext uri="{FF2B5EF4-FFF2-40B4-BE49-F238E27FC236}">
                <a16:creationId xmlns:a16="http://schemas.microsoft.com/office/drawing/2014/main" id="{13EF6643-479A-DB4F-96F8-71002A253621}"/>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36" name="正方形/長方形 135">
            <a:extLst>
              <a:ext uri="{FF2B5EF4-FFF2-40B4-BE49-F238E27FC236}">
                <a16:creationId xmlns:a16="http://schemas.microsoft.com/office/drawing/2014/main" id="{B68B81ED-E445-0641-B406-112A7D22B219}"/>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206108BC-1EE9-8F46-9F34-27141B0CFB38}"/>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7B770AB4-A89B-F248-9C56-08C45ACFEB5D}"/>
              </a:ext>
            </a:extLst>
          </p:cNvPr>
          <p:cNvCxnSpPr>
            <a:cxnSpLocks/>
          </p:cNvCxnSpPr>
          <p:nvPr/>
        </p:nvCxnSpPr>
        <p:spPr>
          <a:xfrm flipV="1">
            <a:off x="7695664" y="2720625"/>
            <a:ext cx="0" cy="39600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9" name="正方形/長方形 138">
            <a:extLst>
              <a:ext uri="{FF2B5EF4-FFF2-40B4-BE49-F238E27FC236}">
                <a16:creationId xmlns:a16="http://schemas.microsoft.com/office/drawing/2014/main" id="{C78F9AEB-C4B3-C547-BA8C-98D49157BDC8}"/>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09E6A742-0C88-9A47-A857-C6C929F21C3F}"/>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1221057A-A312-D94C-B8B4-73B1059F90CF}"/>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78FB5B14-3E78-324C-9FFD-2307D6615E26}"/>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554BE268-5D88-114E-9D23-3ACDE70ADF3A}"/>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4" name="直線コネクタ 143">
            <a:extLst>
              <a:ext uri="{FF2B5EF4-FFF2-40B4-BE49-F238E27FC236}">
                <a16:creationId xmlns:a16="http://schemas.microsoft.com/office/drawing/2014/main" id="{C50EFBF9-CBBA-9047-A012-1A5354B22F8E}"/>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9208BA12-70C6-F143-9B84-261F50BCBD8E}"/>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4B79E3C2-5CA9-CE4D-831F-D291EB2FA49E}"/>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E476BA1B-353C-2649-81E3-3B3831A61972}"/>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342FE619-5208-F940-B042-D298044D350A}"/>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61DCCE75-49E6-7A4E-AB44-3BBA15440F39}"/>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0" name="直線コネクタ 149">
            <a:extLst>
              <a:ext uri="{FF2B5EF4-FFF2-40B4-BE49-F238E27FC236}">
                <a16:creationId xmlns:a16="http://schemas.microsoft.com/office/drawing/2014/main" id="{1A3A5BF3-2AD7-5B46-A004-129B52A256D1}"/>
              </a:ext>
            </a:extLst>
          </p:cNvPr>
          <p:cNvCxnSpPr>
            <a:cxnSpLocks/>
          </p:cNvCxnSpPr>
          <p:nvPr/>
        </p:nvCxnSpPr>
        <p:spPr>
          <a:xfrm flipH="1">
            <a:off x="5940128" y="3890683"/>
            <a:ext cx="1475999" cy="0"/>
          </a:xfrm>
          <a:prstGeom prst="line">
            <a:avLst/>
          </a:prstGeom>
          <a:ln w="19050">
            <a:solidFill>
              <a:schemeClr val="tx1"/>
            </a:solidFill>
            <a:prstDash val="soli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a:extLst>
              <a:ext uri="{FF2B5EF4-FFF2-40B4-BE49-F238E27FC236}">
                <a16:creationId xmlns:a16="http://schemas.microsoft.com/office/drawing/2014/main" id="{14E7A01A-A23F-9B4D-A25C-06A0AA73DED6}"/>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a:extLst>
              <a:ext uri="{FF2B5EF4-FFF2-40B4-BE49-F238E27FC236}">
                <a16:creationId xmlns:a16="http://schemas.microsoft.com/office/drawing/2014/main" id="{B39396B9-1235-364C-A7D9-7F9328B38044}"/>
              </a:ext>
            </a:extLst>
          </p:cNvPr>
          <p:cNvCxnSpPr>
            <a:cxnSpLocks/>
          </p:cNvCxnSpPr>
          <p:nvPr/>
        </p:nvCxnSpPr>
        <p:spPr>
          <a:xfrm flipH="1">
            <a:off x="5943551" y="3797712"/>
            <a:ext cx="1368000" cy="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53" name="三角形 152">
            <a:extLst>
              <a:ext uri="{FF2B5EF4-FFF2-40B4-BE49-F238E27FC236}">
                <a16:creationId xmlns:a16="http://schemas.microsoft.com/office/drawing/2014/main" id="{A6C564CE-5932-9241-9B2E-044D6AB4051B}"/>
              </a:ext>
            </a:extLst>
          </p:cNvPr>
          <p:cNvSpPr>
            <a:spLocks noChangeAspect="1"/>
          </p:cNvSpPr>
          <p:nvPr/>
        </p:nvSpPr>
        <p:spPr>
          <a:xfrm rot="16200000">
            <a:off x="5711346" y="3724512"/>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54" name="直線コネクタ 153">
            <a:extLst>
              <a:ext uri="{FF2B5EF4-FFF2-40B4-BE49-F238E27FC236}">
                <a16:creationId xmlns:a16="http://schemas.microsoft.com/office/drawing/2014/main" id="{C5E324AC-12DE-F149-AF70-619756A57C8A}"/>
              </a:ext>
            </a:extLst>
          </p:cNvPr>
          <p:cNvCxnSpPr>
            <a:cxnSpLocks/>
          </p:cNvCxnSpPr>
          <p:nvPr/>
        </p:nvCxnSpPr>
        <p:spPr>
          <a:xfrm flipV="1">
            <a:off x="7309477" y="3355968"/>
            <a:ext cx="0" cy="450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a:extLst>
              <a:ext uri="{FF2B5EF4-FFF2-40B4-BE49-F238E27FC236}">
                <a16:creationId xmlns:a16="http://schemas.microsoft.com/office/drawing/2014/main" id="{6DDCBED9-85C4-AC4F-9989-11628899FE8C}"/>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a:extLst>
              <a:ext uri="{FF2B5EF4-FFF2-40B4-BE49-F238E27FC236}">
                <a16:creationId xmlns:a16="http://schemas.microsoft.com/office/drawing/2014/main" id="{A0737AD1-EC6C-3347-8948-9336E0C602FB}"/>
              </a:ext>
            </a:extLst>
          </p:cNvPr>
          <p:cNvCxnSpPr>
            <a:cxnSpLocks/>
          </p:cNvCxnSpPr>
          <p:nvPr/>
        </p:nvCxnSpPr>
        <p:spPr>
          <a:xfrm flipV="1">
            <a:off x="6263254" y="2245694"/>
            <a:ext cx="0" cy="150480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a:extLst>
              <a:ext uri="{FF2B5EF4-FFF2-40B4-BE49-F238E27FC236}">
                <a16:creationId xmlns:a16="http://schemas.microsoft.com/office/drawing/2014/main" id="{FE2834B7-2725-D54F-A2F4-281B8BA6B692}"/>
              </a:ext>
            </a:extLst>
          </p:cNvPr>
          <p:cNvCxnSpPr>
            <a:cxnSpLocks/>
          </p:cNvCxnSpPr>
          <p:nvPr/>
        </p:nvCxnSpPr>
        <p:spPr>
          <a:xfrm flipV="1">
            <a:off x="6355842" y="2245693"/>
            <a:ext cx="0" cy="155520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58" name="円弧 157">
            <a:extLst>
              <a:ext uri="{FF2B5EF4-FFF2-40B4-BE49-F238E27FC236}">
                <a16:creationId xmlns:a16="http://schemas.microsoft.com/office/drawing/2014/main" id="{2BFBC902-339D-DB43-BCF7-CE804505C740}"/>
              </a:ext>
            </a:extLst>
          </p:cNvPr>
          <p:cNvSpPr/>
          <p:nvPr/>
        </p:nvSpPr>
        <p:spPr>
          <a:xfrm rot="10800000">
            <a:off x="6205500" y="3742846"/>
            <a:ext cx="108000" cy="108000"/>
          </a:xfrm>
          <a:prstGeom prst="arc">
            <a:avLst>
              <a:gd name="adj1" fmla="val 16200000"/>
              <a:gd name="adj2" fmla="val 5492809"/>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9" name="三角形 158">
            <a:extLst>
              <a:ext uri="{FF2B5EF4-FFF2-40B4-BE49-F238E27FC236}">
                <a16:creationId xmlns:a16="http://schemas.microsoft.com/office/drawing/2014/main" id="{C551DA97-C91A-5647-B0E9-4E5B7074EB0B}"/>
              </a:ext>
            </a:extLst>
          </p:cNvPr>
          <p:cNvSpPr>
            <a:spLocks noChangeAspect="1"/>
          </p:cNvSpPr>
          <p:nvPr/>
        </p:nvSpPr>
        <p:spPr>
          <a:xfrm>
            <a:off x="6182452" y="2031571"/>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90" name="直線コネクタ 189">
            <a:extLst>
              <a:ext uri="{FF2B5EF4-FFF2-40B4-BE49-F238E27FC236}">
                <a16:creationId xmlns:a16="http://schemas.microsoft.com/office/drawing/2014/main" id="{F4D9D5E1-6FB3-F645-B108-67319BE4FD47}"/>
              </a:ext>
            </a:extLst>
          </p:cNvPr>
          <p:cNvCxnSpPr>
            <a:cxnSpLocks/>
          </p:cNvCxnSpPr>
          <p:nvPr/>
        </p:nvCxnSpPr>
        <p:spPr>
          <a:xfrm flipV="1">
            <a:off x="6254961" y="3849479"/>
            <a:ext cx="0" cy="36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91" name="直線コネクタ 190">
            <a:extLst>
              <a:ext uri="{FF2B5EF4-FFF2-40B4-BE49-F238E27FC236}">
                <a16:creationId xmlns:a16="http://schemas.microsoft.com/office/drawing/2014/main" id="{089EF552-41B1-AA40-ABB4-501BDD7C11B1}"/>
              </a:ext>
            </a:extLst>
          </p:cNvPr>
          <p:cNvCxnSpPr>
            <a:cxnSpLocks/>
          </p:cNvCxnSpPr>
          <p:nvPr/>
        </p:nvCxnSpPr>
        <p:spPr>
          <a:xfrm>
            <a:off x="7681016" y="1594481"/>
            <a:ext cx="0" cy="193527"/>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a:extLst>
              <a:ext uri="{FF2B5EF4-FFF2-40B4-BE49-F238E27FC236}">
                <a16:creationId xmlns:a16="http://schemas.microsoft.com/office/drawing/2014/main" id="{F72EA133-905D-1F40-BACE-3FF8663DC583}"/>
              </a:ext>
            </a:extLst>
          </p:cNvPr>
          <p:cNvCxnSpPr>
            <a:cxnSpLocks/>
          </p:cNvCxnSpPr>
          <p:nvPr/>
        </p:nvCxnSpPr>
        <p:spPr>
          <a:xfrm>
            <a:off x="6309132" y="1588972"/>
            <a:ext cx="0" cy="43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93" name="直線コネクタ 192">
            <a:extLst>
              <a:ext uri="{FF2B5EF4-FFF2-40B4-BE49-F238E27FC236}">
                <a16:creationId xmlns:a16="http://schemas.microsoft.com/office/drawing/2014/main" id="{C0BAB8A1-6131-1F43-ADD4-51C21526312D}"/>
              </a:ext>
            </a:extLst>
          </p:cNvPr>
          <p:cNvCxnSpPr>
            <a:cxnSpLocks/>
          </p:cNvCxnSpPr>
          <p:nvPr/>
        </p:nvCxnSpPr>
        <p:spPr>
          <a:xfrm flipH="1">
            <a:off x="6306367" y="1594481"/>
            <a:ext cx="1368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194" name="三角形 193">
            <a:extLst>
              <a:ext uri="{FF2B5EF4-FFF2-40B4-BE49-F238E27FC236}">
                <a16:creationId xmlns:a16="http://schemas.microsoft.com/office/drawing/2014/main" id="{90DF4B54-1643-CB43-99FE-3CD62FB214ED}"/>
              </a:ext>
            </a:extLst>
          </p:cNvPr>
          <p:cNvSpPr>
            <a:spLocks noChangeAspect="1"/>
          </p:cNvSpPr>
          <p:nvPr/>
        </p:nvSpPr>
        <p:spPr>
          <a:xfrm rot="5400000">
            <a:off x="6952734" y="2516139"/>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97" name="直線コネクタ 196">
            <a:extLst>
              <a:ext uri="{FF2B5EF4-FFF2-40B4-BE49-F238E27FC236}">
                <a16:creationId xmlns:a16="http://schemas.microsoft.com/office/drawing/2014/main" id="{2DB3A5EA-E608-9B49-956C-96BA53730D1B}"/>
              </a:ext>
            </a:extLst>
          </p:cNvPr>
          <p:cNvCxnSpPr>
            <a:cxnSpLocks/>
          </p:cNvCxnSpPr>
          <p:nvPr/>
        </p:nvCxnSpPr>
        <p:spPr>
          <a:xfrm>
            <a:off x="7352689" y="2892481"/>
            <a:ext cx="304092" cy="191775"/>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01" name="直線コネクタ 200">
            <a:extLst>
              <a:ext uri="{FF2B5EF4-FFF2-40B4-BE49-F238E27FC236}">
                <a16:creationId xmlns:a16="http://schemas.microsoft.com/office/drawing/2014/main" id="{44B45600-B6E6-7142-AEFB-B314B6152A11}"/>
              </a:ext>
            </a:extLst>
          </p:cNvPr>
          <p:cNvCxnSpPr>
            <a:cxnSpLocks/>
          </p:cNvCxnSpPr>
          <p:nvPr/>
        </p:nvCxnSpPr>
        <p:spPr>
          <a:xfrm flipV="1">
            <a:off x="7696690" y="4169357"/>
            <a:ext cx="0" cy="324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02" name="グループ化 201">
            <a:extLst>
              <a:ext uri="{FF2B5EF4-FFF2-40B4-BE49-F238E27FC236}">
                <a16:creationId xmlns:a16="http://schemas.microsoft.com/office/drawing/2014/main" id="{908ED498-839E-8945-A0A2-BB20E13333EB}"/>
              </a:ext>
            </a:extLst>
          </p:cNvPr>
          <p:cNvGrpSpPr/>
          <p:nvPr/>
        </p:nvGrpSpPr>
        <p:grpSpPr>
          <a:xfrm>
            <a:off x="6887978" y="3160936"/>
            <a:ext cx="144000" cy="151954"/>
            <a:chOff x="1873766" y="3931327"/>
            <a:chExt cx="144000" cy="151954"/>
          </a:xfrm>
        </p:grpSpPr>
        <p:sp>
          <p:nvSpPr>
            <p:cNvPr id="203" name="円/楕円 202">
              <a:extLst>
                <a:ext uri="{FF2B5EF4-FFF2-40B4-BE49-F238E27FC236}">
                  <a16:creationId xmlns:a16="http://schemas.microsoft.com/office/drawing/2014/main" id="{4ABBE2EB-38A8-764A-9520-1ED1A568589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13176654-3CD7-604B-BB63-21D984686491}"/>
                </a:ext>
              </a:extLst>
            </p:cNvPr>
            <p:cNvCxnSpPr>
              <a:stCxn id="203" idx="2"/>
              <a:endCxn id="203"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5" name="正方形/長方形 204">
              <a:extLst>
                <a:ext uri="{FF2B5EF4-FFF2-40B4-BE49-F238E27FC236}">
                  <a16:creationId xmlns:a16="http://schemas.microsoft.com/office/drawing/2014/main" id="{511AB276-5EC7-DA46-AA8E-66F9E2BF28E5}"/>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06" name="直線コネクタ 205">
            <a:extLst>
              <a:ext uri="{FF2B5EF4-FFF2-40B4-BE49-F238E27FC236}">
                <a16:creationId xmlns:a16="http://schemas.microsoft.com/office/drawing/2014/main" id="{5A746747-FFEC-5F44-8069-38F6D26FA7AF}"/>
              </a:ext>
            </a:extLst>
          </p:cNvPr>
          <p:cNvCxnSpPr>
            <a:cxnSpLocks/>
          </p:cNvCxnSpPr>
          <p:nvPr/>
        </p:nvCxnSpPr>
        <p:spPr>
          <a:xfrm flipV="1">
            <a:off x="6959231" y="3090819"/>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7" name="正方形/長方形 206">
            <a:extLst>
              <a:ext uri="{FF2B5EF4-FFF2-40B4-BE49-F238E27FC236}">
                <a16:creationId xmlns:a16="http://schemas.microsoft.com/office/drawing/2014/main" id="{54F85403-DAE6-804F-9439-4CFB497AFAE8}"/>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3" name="正方形/長方形 222">
            <a:extLst>
              <a:ext uri="{FF2B5EF4-FFF2-40B4-BE49-F238E27FC236}">
                <a16:creationId xmlns:a16="http://schemas.microsoft.com/office/drawing/2014/main" id="{E1E95573-7156-F445-97D3-2C97B0AC6346}"/>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4" name="直線コネクタ 223">
            <a:extLst>
              <a:ext uri="{FF2B5EF4-FFF2-40B4-BE49-F238E27FC236}">
                <a16:creationId xmlns:a16="http://schemas.microsoft.com/office/drawing/2014/main" id="{74033DF8-7B5B-B649-ABAF-E136E74D8CCF}"/>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25" name="直線コネクタ 224">
            <a:extLst>
              <a:ext uri="{FF2B5EF4-FFF2-40B4-BE49-F238E27FC236}">
                <a16:creationId xmlns:a16="http://schemas.microsoft.com/office/drawing/2014/main" id="{1D7CA3B0-B23A-E94B-A838-9568CD3AA27F}"/>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226" name="図形グループ 26">
            <a:extLst>
              <a:ext uri="{FF2B5EF4-FFF2-40B4-BE49-F238E27FC236}">
                <a16:creationId xmlns:a16="http://schemas.microsoft.com/office/drawing/2014/main" id="{97D6CE56-A69A-974E-AF7F-618C6B51D084}"/>
              </a:ext>
            </a:extLst>
          </p:cNvPr>
          <p:cNvGrpSpPr>
            <a:grpSpLocks noChangeAspect="1"/>
          </p:cNvGrpSpPr>
          <p:nvPr/>
        </p:nvGrpSpPr>
        <p:grpSpPr>
          <a:xfrm rot="5400000">
            <a:off x="8431262" y="3015815"/>
            <a:ext cx="216000" cy="223115"/>
            <a:chOff x="4888291" y="2079700"/>
            <a:chExt cx="341084" cy="352320"/>
          </a:xfrm>
        </p:grpSpPr>
        <p:cxnSp>
          <p:nvCxnSpPr>
            <p:cNvPr id="227" name="直線コネクタ 226">
              <a:extLst>
                <a:ext uri="{FF2B5EF4-FFF2-40B4-BE49-F238E27FC236}">
                  <a16:creationId xmlns:a16="http://schemas.microsoft.com/office/drawing/2014/main" id="{9A8E2752-D65B-574C-9C56-7350E68242AA}"/>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28" name="直線コネクタ 2">
              <a:extLst>
                <a:ext uri="{FF2B5EF4-FFF2-40B4-BE49-F238E27FC236}">
                  <a16:creationId xmlns:a16="http://schemas.microsoft.com/office/drawing/2014/main" id="{1E261EFC-E22D-DE4F-B6D8-7DC905CBE7FB}"/>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29" name="直線コネクタ 2">
              <a:extLst>
                <a:ext uri="{FF2B5EF4-FFF2-40B4-BE49-F238E27FC236}">
                  <a16:creationId xmlns:a16="http://schemas.microsoft.com/office/drawing/2014/main" id="{2FA87D26-6574-584C-B550-E469C78D5289}"/>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6">
            <a:extLst>
              <a:ext uri="{FF2B5EF4-FFF2-40B4-BE49-F238E27FC236}">
                <a16:creationId xmlns:a16="http://schemas.microsoft.com/office/drawing/2014/main" id="{DCE5F970-6E77-C340-A42B-088050EA5663}"/>
              </a:ext>
            </a:extLst>
          </p:cNvPr>
          <p:cNvGrpSpPr>
            <a:grpSpLocks noChangeAspect="1"/>
          </p:cNvGrpSpPr>
          <p:nvPr/>
        </p:nvGrpSpPr>
        <p:grpSpPr>
          <a:xfrm>
            <a:off x="7577878" y="2137271"/>
            <a:ext cx="216000" cy="223115"/>
            <a:chOff x="4888291" y="2079700"/>
            <a:chExt cx="341084" cy="352320"/>
          </a:xfrm>
        </p:grpSpPr>
        <p:cxnSp>
          <p:nvCxnSpPr>
            <p:cNvPr id="231" name="直線コネクタ 230">
              <a:extLst>
                <a:ext uri="{FF2B5EF4-FFF2-40B4-BE49-F238E27FC236}">
                  <a16:creationId xmlns:a16="http://schemas.microsoft.com/office/drawing/2014/main" id="{10ABCAAC-2C46-BE4F-8DA2-8889373416D8}"/>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32" name="直線コネクタ 2">
              <a:extLst>
                <a:ext uri="{FF2B5EF4-FFF2-40B4-BE49-F238E27FC236}">
                  <a16:creationId xmlns:a16="http://schemas.microsoft.com/office/drawing/2014/main" id="{0523A096-3DAC-8B40-990E-84752863287B}"/>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33" name="直線コネクタ 2">
              <a:extLst>
                <a:ext uri="{FF2B5EF4-FFF2-40B4-BE49-F238E27FC236}">
                  <a16:creationId xmlns:a16="http://schemas.microsoft.com/office/drawing/2014/main" id="{7FE47518-F97A-3343-96DD-F21F9C72AB50}"/>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234" name="直線コネクタ 233">
            <a:extLst>
              <a:ext uri="{FF2B5EF4-FFF2-40B4-BE49-F238E27FC236}">
                <a16:creationId xmlns:a16="http://schemas.microsoft.com/office/drawing/2014/main" id="{0A7D3FFD-A926-7A4A-9992-DC2B011D732D}"/>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35" name="テキスト ボックス 234">
            <a:extLst>
              <a:ext uri="{FF2B5EF4-FFF2-40B4-BE49-F238E27FC236}">
                <a16:creationId xmlns:a16="http://schemas.microsoft.com/office/drawing/2014/main" id="{D30402D8-CE44-194D-8A65-52B3C23876F4}"/>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238" name="円弧 237">
            <a:extLst>
              <a:ext uri="{FF2B5EF4-FFF2-40B4-BE49-F238E27FC236}">
                <a16:creationId xmlns:a16="http://schemas.microsoft.com/office/drawing/2014/main" id="{08D338C6-765B-0F4B-BC49-9DD271B4F7B5}"/>
              </a:ext>
            </a:extLst>
          </p:cNvPr>
          <p:cNvSpPr/>
          <p:nvPr/>
        </p:nvSpPr>
        <p:spPr>
          <a:xfrm rot="16200000">
            <a:off x="6193579" y="2485124"/>
            <a:ext cx="216000" cy="216000"/>
          </a:xfrm>
          <a:prstGeom prst="arc">
            <a:avLst>
              <a:gd name="adj1" fmla="val 16200000"/>
              <a:gd name="adj2" fmla="val 5492809"/>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39" name="直線コネクタ 238">
            <a:extLst>
              <a:ext uri="{FF2B5EF4-FFF2-40B4-BE49-F238E27FC236}">
                <a16:creationId xmlns:a16="http://schemas.microsoft.com/office/drawing/2014/main" id="{B59C03D4-E8E4-2D47-B736-6F4FD0CCEF42}"/>
              </a:ext>
            </a:extLst>
          </p:cNvPr>
          <p:cNvCxnSpPr>
            <a:cxnSpLocks/>
          </p:cNvCxnSpPr>
          <p:nvPr/>
        </p:nvCxnSpPr>
        <p:spPr>
          <a:xfrm flipV="1">
            <a:off x="5970595" y="2564022"/>
            <a:ext cx="0" cy="32400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40" name="直線コネクタ 239">
            <a:extLst>
              <a:ext uri="{FF2B5EF4-FFF2-40B4-BE49-F238E27FC236}">
                <a16:creationId xmlns:a16="http://schemas.microsoft.com/office/drawing/2014/main" id="{84EA0DC3-92C8-154F-B912-76F49F1B3130}"/>
              </a:ext>
            </a:extLst>
          </p:cNvPr>
          <p:cNvCxnSpPr>
            <a:cxnSpLocks/>
          </p:cNvCxnSpPr>
          <p:nvPr/>
        </p:nvCxnSpPr>
        <p:spPr>
          <a:xfrm>
            <a:off x="6399447" y="2583550"/>
            <a:ext cx="565200" cy="0"/>
          </a:xfrm>
          <a:prstGeom prst="line">
            <a:avLst/>
          </a:prstGeom>
          <a:ln w="19050" cmpd="sng">
            <a:solidFill>
              <a:schemeClr val="accent6"/>
            </a:solidFill>
            <a:prstDash val="solid"/>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D8A02E5C-2864-7F49-8412-383D9B50E31B}"/>
              </a:ext>
            </a:extLst>
          </p:cNvPr>
          <p:cNvCxnSpPr>
            <a:cxnSpLocks/>
          </p:cNvCxnSpPr>
          <p:nvPr/>
        </p:nvCxnSpPr>
        <p:spPr>
          <a:xfrm>
            <a:off x="5962137" y="2581223"/>
            <a:ext cx="252000"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42" name="直線コネクタ 241">
            <a:extLst>
              <a:ext uri="{FF2B5EF4-FFF2-40B4-BE49-F238E27FC236}">
                <a16:creationId xmlns:a16="http://schemas.microsoft.com/office/drawing/2014/main" id="{A8EDA69E-077E-9D4A-9F5D-2DC9DC403A49}"/>
              </a:ext>
            </a:extLst>
          </p:cNvPr>
          <p:cNvCxnSpPr>
            <a:cxnSpLocks/>
          </p:cNvCxnSpPr>
          <p:nvPr/>
        </p:nvCxnSpPr>
        <p:spPr>
          <a:xfrm>
            <a:off x="7179734" y="2622686"/>
            <a:ext cx="180000" cy="0"/>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43" name="直線コネクタ 242">
            <a:extLst>
              <a:ext uri="{FF2B5EF4-FFF2-40B4-BE49-F238E27FC236}">
                <a16:creationId xmlns:a16="http://schemas.microsoft.com/office/drawing/2014/main" id="{1BF8CB21-C41B-7449-A8CA-054BE9CAED0D}"/>
              </a:ext>
            </a:extLst>
          </p:cNvPr>
          <p:cNvCxnSpPr>
            <a:cxnSpLocks/>
          </p:cNvCxnSpPr>
          <p:nvPr/>
        </p:nvCxnSpPr>
        <p:spPr>
          <a:xfrm>
            <a:off x="7357844" y="2610256"/>
            <a:ext cx="0" cy="218152"/>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F16D14F6-E5DF-4D4A-AF1D-7017B5725C01}"/>
              </a:ext>
            </a:extLst>
          </p:cNvPr>
          <p:cNvCxnSpPr>
            <a:cxnSpLocks/>
          </p:cNvCxnSpPr>
          <p:nvPr/>
        </p:nvCxnSpPr>
        <p:spPr>
          <a:xfrm>
            <a:off x="7356036" y="2826179"/>
            <a:ext cx="0" cy="7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105" name="テキスト ボックス 104">
            <a:extLst>
              <a:ext uri="{FF2B5EF4-FFF2-40B4-BE49-F238E27FC236}">
                <a16:creationId xmlns:a16="http://schemas.microsoft.com/office/drawing/2014/main" id="{813575B3-1103-C44D-97E3-86D4EA31855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106" name="正方形/長方形 105">
            <a:extLst>
              <a:ext uri="{FF2B5EF4-FFF2-40B4-BE49-F238E27FC236}">
                <a16:creationId xmlns:a16="http://schemas.microsoft.com/office/drawing/2014/main" id="{F8E3956E-7378-1B4D-8E5B-8FFC79477848}"/>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F19B795F-B71D-5947-8462-39CEE7F8DDE6}"/>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3435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41</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29" name="テキスト ボックス 128">
            <a:extLst>
              <a:ext uri="{FF2B5EF4-FFF2-40B4-BE49-F238E27FC236}">
                <a16:creationId xmlns:a16="http://schemas.microsoft.com/office/drawing/2014/main" id="{844A6BC9-FCAB-9D49-8D10-A9DB291472D3}"/>
              </a:ext>
            </a:extLst>
          </p:cNvPr>
          <p:cNvSpPr txBox="1"/>
          <p:nvPr/>
        </p:nvSpPr>
        <p:spPr>
          <a:xfrm>
            <a:off x="5588218" y="5113010"/>
            <a:ext cx="3555782" cy="1384995"/>
          </a:xfrm>
          <a:prstGeom prst="rect">
            <a:avLst/>
          </a:prstGeom>
          <a:noFill/>
        </p:spPr>
        <p:txBody>
          <a:bodyPr wrap="none" rtlCol="0">
            <a:spAutoFit/>
          </a:bodyPr>
          <a:lstStyle/>
          <a:p>
            <a:r>
              <a:rPr kumimoji="1" lang="en-US" altLang="ja-JP" sz="1400" dirty="0"/>
              <a:t>0.  </a:t>
            </a:r>
            <a:r>
              <a:rPr kumimoji="1" lang="ja-JP" altLang="en-US" sz="1400">
                <a:solidFill>
                  <a:schemeClr val="accent6"/>
                </a:solidFill>
              </a:rPr>
              <a:t>メインレーザー</a:t>
            </a:r>
            <a:r>
              <a:rPr kumimoji="1" lang="ja-JP" altLang="en-US" sz="1400"/>
              <a:t>は動作点にいない。</a:t>
            </a:r>
            <a:endParaRPr kumimoji="1" lang="en-US" altLang="ja-JP" sz="1400" dirty="0"/>
          </a:p>
          <a:p>
            <a:r>
              <a:rPr lang="en-US" altLang="ja-JP" sz="1400" dirty="0"/>
              <a:t>     </a:t>
            </a:r>
            <a:r>
              <a:rPr lang="ja-JP" altLang="en-US" sz="1400">
                <a:solidFill>
                  <a:srgbClr val="92D050"/>
                </a:solidFill>
              </a:rPr>
              <a:t>グリーンレーザー</a:t>
            </a:r>
            <a:r>
              <a:rPr lang="ja-JP" altLang="en-US" sz="1400"/>
              <a:t>を腕に追随させる。</a:t>
            </a:r>
            <a:endParaRPr lang="en-US" altLang="ja-JP" sz="1400" dirty="0"/>
          </a:p>
          <a:p>
            <a:r>
              <a:rPr kumimoji="1" lang="en-US" altLang="ja-JP" sz="1400" dirty="0"/>
              <a:t>1. </a:t>
            </a:r>
            <a:r>
              <a:rPr kumimoji="1" lang="ja-JP" altLang="en-US" sz="1400">
                <a:solidFill>
                  <a:srgbClr val="92D050"/>
                </a:solidFill>
              </a:rPr>
              <a:t>グリーンの信号</a:t>
            </a:r>
            <a:r>
              <a:rPr kumimoji="1" lang="ja-JP" altLang="en-US" sz="1400"/>
              <a:t>で腕の</a:t>
            </a:r>
            <a:r>
              <a:rPr kumimoji="1" lang="en-US" altLang="ja-JP" sz="1400" dirty="0"/>
              <a:t>1+1</a:t>
            </a:r>
            <a:r>
              <a:rPr kumimoji="1" lang="ja-JP" altLang="en-US" sz="1400"/>
              <a:t>自由度を安定化</a:t>
            </a:r>
            <a:endParaRPr kumimoji="1" lang="en-US" altLang="ja-JP" sz="1400" dirty="0"/>
          </a:p>
          <a:p>
            <a:r>
              <a:rPr kumimoji="1" lang="en-US" altLang="ja-JP" sz="1400" dirty="0"/>
              <a:t>2. </a:t>
            </a:r>
            <a:r>
              <a:rPr kumimoji="1" lang="ja-JP" altLang="en-US" sz="1400">
                <a:solidFill>
                  <a:schemeClr val="accent6"/>
                </a:solidFill>
              </a:rPr>
              <a:t>中央部分</a:t>
            </a:r>
            <a:r>
              <a:rPr lang="en-US" altLang="ja-JP" sz="1400" dirty="0">
                <a:solidFill>
                  <a:schemeClr val="accent6"/>
                </a:solidFill>
              </a:rPr>
              <a:t> </a:t>
            </a:r>
            <a:r>
              <a:rPr lang="en-US" altLang="ja-JP" sz="1400" dirty="0"/>
              <a:t>(MICH)</a:t>
            </a:r>
            <a:r>
              <a:rPr lang="ja-JP" altLang="en-US" sz="1400"/>
              <a:t>のロック</a:t>
            </a:r>
            <a:endParaRPr lang="en-US" altLang="ja-JP" sz="1400" dirty="0"/>
          </a:p>
          <a:p>
            <a:r>
              <a:rPr kumimoji="1" lang="en-US" altLang="ja-JP" sz="1400" dirty="0"/>
              <a:t>3. </a:t>
            </a:r>
            <a:r>
              <a:rPr kumimoji="1" lang="ja-JP" altLang="en-US" sz="1400"/>
              <a:t>腕の自由度も動作点へ</a:t>
            </a:r>
            <a:endParaRPr kumimoji="1" lang="en-US" altLang="ja-JP" sz="1400" dirty="0"/>
          </a:p>
          <a:p>
            <a:r>
              <a:rPr lang="en-US" altLang="ja-JP" sz="1400" dirty="0"/>
              <a:t>4. </a:t>
            </a:r>
            <a:r>
              <a:rPr lang="ja-JP" altLang="en-US" sz="1400"/>
              <a:t>信号の切り替え</a:t>
            </a:r>
            <a:r>
              <a:rPr lang="en-US" altLang="ja-JP" sz="1400" dirty="0"/>
              <a:t>  </a:t>
            </a:r>
            <a:r>
              <a:rPr lang="en-US" altLang="ja-JP" sz="1400" dirty="0">
                <a:sym typeface="Wingdings" pitchFamily="2" charset="2"/>
              </a:rPr>
              <a:t>(DARM</a:t>
            </a:r>
            <a:r>
              <a:rPr lang="ja-JP" altLang="en-US" sz="1400">
                <a:sym typeface="Wingdings" pitchFamily="2" charset="2"/>
              </a:rPr>
              <a:t>のみ</a:t>
            </a:r>
            <a:r>
              <a:rPr lang="en-US" altLang="ja-JP" sz="1400" dirty="0">
                <a:sym typeface="Wingdings" pitchFamily="2" charset="2"/>
              </a:rPr>
              <a:t>)</a:t>
            </a:r>
            <a:endParaRPr kumimoji="1" lang="ja-JP" altLang="en-US" sz="1400"/>
          </a:p>
        </p:txBody>
      </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grpSp>
        <p:nvGrpSpPr>
          <p:cNvPr id="105" name="グループ化 104">
            <a:extLst>
              <a:ext uri="{FF2B5EF4-FFF2-40B4-BE49-F238E27FC236}">
                <a16:creationId xmlns:a16="http://schemas.microsoft.com/office/drawing/2014/main" id="{5A79AA10-FC51-2447-B08D-704707DDD63F}"/>
              </a:ext>
            </a:extLst>
          </p:cNvPr>
          <p:cNvGrpSpPr/>
          <p:nvPr/>
        </p:nvGrpSpPr>
        <p:grpSpPr>
          <a:xfrm>
            <a:off x="7626639" y="4419696"/>
            <a:ext cx="144000" cy="151954"/>
            <a:chOff x="1873766" y="3931327"/>
            <a:chExt cx="144000" cy="151954"/>
          </a:xfrm>
        </p:grpSpPr>
        <p:sp>
          <p:nvSpPr>
            <p:cNvPr id="106" name="円/楕円 105">
              <a:extLst>
                <a:ext uri="{FF2B5EF4-FFF2-40B4-BE49-F238E27FC236}">
                  <a16:creationId xmlns:a16="http://schemas.microsoft.com/office/drawing/2014/main" id="{0B3F9C0B-E213-3040-8CAC-E2BAD198C3B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a:extLst>
                <a:ext uri="{FF2B5EF4-FFF2-40B4-BE49-F238E27FC236}">
                  <a16:creationId xmlns:a16="http://schemas.microsoft.com/office/drawing/2014/main" id="{D6162656-CB8B-4745-BDF3-D6D8DDC17D64}"/>
                </a:ext>
              </a:extLst>
            </p:cNvPr>
            <p:cNvCxnSpPr>
              <a:stCxn id="106" idx="2"/>
              <a:endCxn id="10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8" name="正方形/長方形 107">
              <a:extLst>
                <a:ext uri="{FF2B5EF4-FFF2-40B4-BE49-F238E27FC236}">
                  <a16:creationId xmlns:a16="http://schemas.microsoft.com/office/drawing/2014/main" id="{0B497BE7-7DBC-5446-A20D-371AF9EA23C9}"/>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9" name="直線コネクタ 108">
            <a:extLst>
              <a:ext uri="{FF2B5EF4-FFF2-40B4-BE49-F238E27FC236}">
                <a16:creationId xmlns:a16="http://schemas.microsoft.com/office/drawing/2014/main" id="{041404A9-6C70-2F48-99CB-8E6DE960DED7}"/>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F80B7511-71DA-3F45-81DE-E4BF83998F8B}"/>
              </a:ext>
            </a:extLst>
          </p:cNvPr>
          <p:cNvCxnSpPr>
            <a:cxnSpLocks/>
          </p:cNvCxnSpPr>
          <p:nvPr/>
        </p:nvCxnSpPr>
        <p:spPr>
          <a:xfrm>
            <a:off x="6725609" y="3096087"/>
            <a:ext cx="1332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11" name="グループ化 110">
            <a:extLst>
              <a:ext uri="{FF2B5EF4-FFF2-40B4-BE49-F238E27FC236}">
                <a16:creationId xmlns:a16="http://schemas.microsoft.com/office/drawing/2014/main" id="{69B6D9F0-6DB7-D940-8B3C-DC92B8954888}"/>
              </a:ext>
            </a:extLst>
          </p:cNvPr>
          <p:cNvGrpSpPr/>
          <p:nvPr/>
        </p:nvGrpSpPr>
        <p:grpSpPr>
          <a:xfrm rot="5400000">
            <a:off x="7416862" y="3803610"/>
            <a:ext cx="144000" cy="151954"/>
            <a:chOff x="1873766" y="3931327"/>
            <a:chExt cx="144000" cy="151954"/>
          </a:xfrm>
        </p:grpSpPr>
        <p:sp>
          <p:nvSpPr>
            <p:cNvPr id="112" name="円/楕円 111">
              <a:extLst>
                <a:ext uri="{FF2B5EF4-FFF2-40B4-BE49-F238E27FC236}">
                  <a16:creationId xmlns:a16="http://schemas.microsoft.com/office/drawing/2014/main" id="{5E7F8858-D18E-E245-9F16-2D3C020C7522}"/>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3" name="直線コネクタ 112">
              <a:extLst>
                <a:ext uri="{FF2B5EF4-FFF2-40B4-BE49-F238E27FC236}">
                  <a16:creationId xmlns:a16="http://schemas.microsoft.com/office/drawing/2014/main" id="{5714BC72-5E28-C64B-B974-B25B5FDBE4B2}"/>
                </a:ext>
              </a:extLst>
            </p:cNvPr>
            <p:cNvCxnSpPr>
              <a:stCxn id="112" idx="2"/>
              <a:endCxn id="11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64DCE85D-9A5F-4F48-ABA1-D2AE55088D37}"/>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5" name="グループ化 114">
            <a:extLst>
              <a:ext uri="{FF2B5EF4-FFF2-40B4-BE49-F238E27FC236}">
                <a16:creationId xmlns:a16="http://schemas.microsoft.com/office/drawing/2014/main" id="{8595C7AC-2538-0F48-8918-BD96958E689F}"/>
              </a:ext>
            </a:extLst>
          </p:cNvPr>
          <p:cNvGrpSpPr/>
          <p:nvPr/>
        </p:nvGrpSpPr>
        <p:grpSpPr>
          <a:xfrm>
            <a:off x="7237477" y="3202120"/>
            <a:ext cx="144000" cy="151954"/>
            <a:chOff x="1873766" y="3931327"/>
            <a:chExt cx="144000" cy="151954"/>
          </a:xfrm>
        </p:grpSpPr>
        <p:sp>
          <p:nvSpPr>
            <p:cNvPr id="116" name="円/楕円 115">
              <a:extLst>
                <a:ext uri="{FF2B5EF4-FFF2-40B4-BE49-F238E27FC236}">
                  <a16:creationId xmlns:a16="http://schemas.microsoft.com/office/drawing/2014/main" id="{B79AF395-7023-C940-9905-7CD764AD4A61}"/>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754F94E4-6E59-8542-92EA-8437B42C643D}"/>
                </a:ext>
              </a:extLst>
            </p:cNvPr>
            <p:cNvCxnSpPr>
              <a:stCxn id="116" idx="2"/>
              <a:endCxn id="11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8" name="正方形/長方形 117">
              <a:extLst>
                <a:ext uri="{FF2B5EF4-FFF2-40B4-BE49-F238E27FC236}">
                  <a16:creationId xmlns:a16="http://schemas.microsoft.com/office/drawing/2014/main" id="{905A1688-55CF-B240-86F5-62E90D2A0B3C}"/>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16243908-4EFF-9943-B5BB-E9A6418382E7}"/>
              </a:ext>
            </a:extLst>
          </p:cNvPr>
          <p:cNvGrpSpPr/>
          <p:nvPr/>
        </p:nvGrpSpPr>
        <p:grpSpPr>
          <a:xfrm rot="10800000">
            <a:off x="5918066" y="2893471"/>
            <a:ext cx="144000" cy="151954"/>
            <a:chOff x="1873766" y="3931327"/>
            <a:chExt cx="144000" cy="151954"/>
          </a:xfrm>
        </p:grpSpPr>
        <p:sp>
          <p:nvSpPr>
            <p:cNvPr id="120" name="円/楕円 119">
              <a:extLst>
                <a:ext uri="{FF2B5EF4-FFF2-40B4-BE49-F238E27FC236}">
                  <a16:creationId xmlns:a16="http://schemas.microsoft.com/office/drawing/2014/main" id="{88DCD900-3AFC-6843-8E8B-F28ADA04FB9A}"/>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id="{5F799D9A-E318-284F-96F3-624A86E7E834}"/>
                </a:ext>
              </a:extLst>
            </p:cNvPr>
            <p:cNvCxnSpPr>
              <a:stCxn id="120" idx="2"/>
              <a:endCxn id="120"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正方形/長方形 121">
              <a:extLst>
                <a:ext uri="{FF2B5EF4-FFF2-40B4-BE49-F238E27FC236}">
                  <a16:creationId xmlns:a16="http://schemas.microsoft.com/office/drawing/2014/main" id="{55E86FBB-EDC3-1945-9D1A-E7654571CBE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23" name="直線コネクタ 122">
            <a:extLst>
              <a:ext uri="{FF2B5EF4-FFF2-40B4-BE49-F238E27FC236}">
                <a16:creationId xmlns:a16="http://schemas.microsoft.com/office/drawing/2014/main" id="{1CF41812-4FB0-2348-9CAF-28A333080D75}"/>
              </a:ext>
            </a:extLst>
          </p:cNvPr>
          <p:cNvCxnSpPr>
            <a:cxnSpLocks/>
          </p:cNvCxnSpPr>
          <p:nvPr/>
        </p:nvCxnSpPr>
        <p:spPr>
          <a:xfrm flipV="1">
            <a:off x="7693270" y="3116625"/>
            <a:ext cx="0" cy="1008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69D5BCE3-5928-3849-880E-2D7399C0591D}"/>
              </a:ext>
            </a:extLst>
          </p:cNvPr>
          <p:cNvCxnSpPr>
            <a:cxnSpLocks/>
          </p:cNvCxnSpPr>
          <p:nvPr/>
        </p:nvCxnSpPr>
        <p:spPr>
          <a:xfrm flipV="1">
            <a:off x="7695664" y="1819332"/>
            <a:ext cx="0" cy="900000"/>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a:extLst>
              <a:ext uri="{FF2B5EF4-FFF2-40B4-BE49-F238E27FC236}">
                <a16:creationId xmlns:a16="http://schemas.microsoft.com/office/drawing/2014/main" id="{93C4F024-0431-AB4D-8473-D8DD2EC4282A}"/>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a:extLst>
              <a:ext uri="{FF2B5EF4-FFF2-40B4-BE49-F238E27FC236}">
                <a16:creationId xmlns:a16="http://schemas.microsoft.com/office/drawing/2014/main" id="{0EE79F0F-02A4-234C-8134-2B10F1A9F08D}"/>
              </a:ext>
            </a:extLst>
          </p:cNvPr>
          <p:cNvCxnSpPr>
            <a:cxnSpLocks/>
          </p:cNvCxnSpPr>
          <p:nvPr/>
        </p:nvCxnSpPr>
        <p:spPr>
          <a:xfrm flipV="1">
            <a:off x="8077172" y="3096087"/>
            <a:ext cx="936000" cy="1"/>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883B1DEE-D9CF-7D41-BBC1-F4C0CB3087F4}"/>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a:extLst>
              <a:ext uri="{FF2B5EF4-FFF2-40B4-BE49-F238E27FC236}">
                <a16:creationId xmlns:a16="http://schemas.microsoft.com/office/drawing/2014/main" id="{10279379-A092-5F42-8310-5FEAC0EABC74}"/>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60" name="正方形/長方形 159">
            <a:extLst>
              <a:ext uri="{FF2B5EF4-FFF2-40B4-BE49-F238E27FC236}">
                <a16:creationId xmlns:a16="http://schemas.microsoft.com/office/drawing/2014/main" id="{B78DEB68-CE26-874D-94F6-E7FCBEBF7B4F}"/>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1" name="直線コネクタ 160">
            <a:extLst>
              <a:ext uri="{FF2B5EF4-FFF2-40B4-BE49-F238E27FC236}">
                <a16:creationId xmlns:a16="http://schemas.microsoft.com/office/drawing/2014/main" id="{2FF6F095-0CFD-1F4B-88CB-951E02DB4AA9}"/>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a:extLst>
              <a:ext uri="{FF2B5EF4-FFF2-40B4-BE49-F238E27FC236}">
                <a16:creationId xmlns:a16="http://schemas.microsoft.com/office/drawing/2014/main" id="{73EB2B2C-BB07-AC46-9E18-EFD0DF8C2FBB}"/>
              </a:ext>
            </a:extLst>
          </p:cNvPr>
          <p:cNvCxnSpPr>
            <a:cxnSpLocks/>
          </p:cNvCxnSpPr>
          <p:nvPr/>
        </p:nvCxnSpPr>
        <p:spPr>
          <a:xfrm flipV="1">
            <a:off x="7695664" y="2720625"/>
            <a:ext cx="0" cy="39600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3" name="正方形/長方形 162">
            <a:extLst>
              <a:ext uri="{FF2B5EF4-FFF2-40B4-BE49-F238E27FC236}">
                <a16:creationId xmlns:a16="http://schemas.microsoft.com/office/drawing/2014/main" id="{219CC463-EA26-664E-9EFD-263E3FCF7CC4}"/>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54FF6472-A5A9-CF4E-A939-37D5992D2DCE}"/>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FA5B7F8E-2A7D-5744-88FD-DBCC24FD4A8E}"/>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6A97BF1C-4E92-4A4C-BE2F-EEB0C2E60E94}"/>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6950B4D1-2ACF-5F4D-9C0B-AEA5FAAF270D}"/>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8" name="直線コネクタ 167">
            <a:extLst>
              <a:ext uri="{FF2B5EF4-FFF2-40B4-BE49-F238E27FC236}">
                <a16:creationId xmlns:a16="http://schemas.microsoft.com/office/drawing/2014/main" id="{4174C612-86D5-DE4C-949C-F600891745DD}"/>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a:extLst>
              <a:ext uri="{FF2B5EF4-FFF2-40B4-BE49-F238E27FC236}">
                <a16:creationId xmlns:a16="http://schemas.microsoft.com/office/drawing/2014/main" id="{8E06CBF4-44CC-CF49-9E43-C6F82A0DE1E5}"/>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a:extLst>
              <a:ext uri="{FF2B5EF4-FFF2-40B4-BE49-F238E27FC236}">
                <a16:creationId xmlns:a16="http://schemas.microsoft.com/office/drawing/2014/main" id="{07D75399-CD2D-1047-93E2-1EA461D26E4F}"/>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71" name="正方形/長方形 170">
            <a:extLst>
              <a:ext uri="{FF2B5EF4-FFF2-40B4-BE49-F238E27FC236}">
                <a16:creationId xmlns:a16="http://schemas.microsoft.com/office/drawing/2014/main" id="{E2826010-0C4C-5E40-8D66-2708F7DA8E96}"/>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725D6405-3245-C54E-B6CE-DE7949ACFE7F}"/>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278E5EFC-2FF4-C841-A983-B2B60B39EFEC}"/>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26613AE8-9DFC-4C4B-98C8-0A1BA3848011}"/>
              </a:ext>
            </a:extLst>
          </p:cNvPr>
          <p:cNvCxnSpPr>
            <a:cxnSpLocks/>
          </p:cNvCxnSpPr>
          <p:nvPr/>
        </p:nvCxnSpPr>
        <p:spPr>
          <a:xfrm flipH="1">
            <a:off x="5940128" y="3890683"/>
            <a:ext cx="1475999" cy="0"/>
          </a:xfrm>
          <a:prstGeom prst="line">
            <a:avLst/>
          </a:prstGeom>
          <a:ln w="19050">
            <a:solidFill>
              <a:schemeClr val="tx1"/>
            </a:solidFill>
            <a:prstDash val="soli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5" name="直線コネクタ 174">
            <a:extLst>
              <a:ext uri="{FF2B5EF4-FFF2-40B4-BE49-F238E27FC236}">
                <a16:creationId xmlns:a16="http://schemas.microsoft.com/office/drawing/2014/main" id="{569F9022-7406-F04E-B124-371207991E63}"/>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a:extLst>
              <a:ext uri="{FF2B5EF4-FFF2-40B4-BE49-F238E27FC236}">
                <a16:creationId xmlns:a16="http://schemas.microsoft.com/office/drawing/2014/main" id="{2410B627-9533-8D41-A6CE-109F9BB451AC}"/>
              </a:ext>
            </a:extLst>
          </p:cNvPr>
          <p:cNvCxnSpPr>
            <a:cxnSpLocks/>
          </p:cNvCxnSpPr>
          <p:nvPr/>
        </p:nvCxnSpPr>
        <p:spPr>
          <a:xfrm flipH="1">
            <a:off x="5943551" y="3797712"/>
            <a:ext cx="1368000" cy="0"/>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77" name="三角形 176">
            <a:extLst>
              <a:ext uri="{FF2B5EF4-FFF2-40B4-BE49-F238E27FC236}">
                <a16:creationId xmlns:a16="http://schemas.microsoft.com/office/drawing/2014/main" id="{51939B0A-4A8B-404B-9961-2F8AEA808851}"/>
              </a:ext>
            </a:extLst>
          </p:cNvPr>
          <p:cNvSpPr>
            <a:spLocks noChangeAspect="1"/>
          </p:cNvSpPr>
          <p:nvPr/>
        </p:nvSpPr>
        <p:spPr>
          <a:xfrm rot="16200000">
            <a:off x="5711346" y="3724512"/>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78" name="直線コネクタ 177">
            <a:extLst>
              <a:ext uri="{FF2B5EF4-FFF2-40B4-BE49-F238E27FC236}">
                <a16:creationId xmlns:a16="http://schemas.microsoft.com/office/drawing/2014/main" id="{FED1A608-7811-C543-8E8D-088904C2D1C8}"/>
              </a:ext>
            </a:extLst>
          </p:cNvPr>
          <p:cNvCxnSpPr>
            <a:cxnSpLocks/>
          </p:cNvCxnSpPr>
          <p:nvPr/>
        </p:nvCxnSpPr>
        <p:spPr>
          <a:xfrm flipV="1">
            <a:off x="7309477" y="3355968"/>
            <a:ext cx="0" cy="450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9" name="直線コネクタ 178">
            <a:extLst>
              <a:ext uri="{FF2B5EF4-FFF2-40B4-BE49-F238E27FC236}">
                <a16:creationId xmlns:a16="http://schemas.microsoft.com/office/drawing/2014/main" id="{9869A503-CE5D-5C41-9444-EB0A16970520}"/>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a:extLst>
              <a:ext uri="{FF2B5EF4-FFF2-40B4-BE49-F238E27FC236}">
                <a16:creationId xmlns:a16="http://schemas.microsoft.com/office/drawing/2014/main" id="{D89D9C56-4F4E-7A43-B94D-3C93C93A08BC}"/>
              </a:ext>
            </a:extLst>
          </p:cNvPr>
          <p:cNvCxnSpPr>
            <a:cxnSpLocks/>
          </p:cNvCxnSpPr>
          <p:nvPr/>
        </p:nvCxnSpPr>
        <p:spPr>
          <a:xfrm flipV="1">
            <a:off x="6263254" y="2245694"/>
            <a:ext cx="0" cy="1504800"/>
          </a:xfrm>
          <a:prstGeom prst="line">
            <a:avLst/>
          </a:prstGeom>
          <a:ln w="12700">
            <a:solidFill>
              <a:schemeClr val="tx1"/>
            </a:solidFill>
            <a:prstDash val="dash"/>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a:extLst>
              <a:ext uri="{FF2B5EF4-FFF2-40B4-BE49-F238E27FC236}">
                <a16:creationId xmlns:a16="http://schemas.microsoft.com/office/drawing/2014/main" id="{1C165244-F3B1-4440-9A21-7FD29E60F34A}"/>
              </a:ext>
            </a:extLst>
          </p:cNvPr>
          <p:cNvCxnSpPr>
            <a:cxnSpLocks/>
          </p:cNvCxnSpPr>
          <p:nvPr/>
        </p:nvCxnSpPr>
        <p:spPr>
          <a:xfrm flipV="1">
            <a:off x="6355842" y="2245693"/>
            <a:ext cx="0" cy="1555200"/>
          </a:xfrm>
          <a:prstGeom prst="line">
            <a:avLst/>
          </a:prstGeom>
          <a:ln w="12700">
            <a:solidFill>
              <a:schemeClr val="tx1"/>
            </a:solidFill>
            <a:prstDash val="dash"/>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82" name="円弧 181">
            <a:extLst>
              <a:ext uri="{FF2B5EF4-FFF2-40B4-BE49-F238E27FC236}">
                <a16:creationId xmlns:a16="http://schemas.microsoft.com/office/drawing/2014/main" id="{BDE1364E-AF4A-4844-AA17-BBB7E323F1A2}"/>
              </a:ext>
            </a:extLst>
          </p:cNvPr>
          <p:cNvSpPr/>
          <p:nvPr/>
        </p:nvSpPr>
        <p:spPr>
          <a:xfrm rot="10800000">
            <a:off x="6205500" y="3742846"/>
            <a:ext cx="108000" cy="108000"/>
          </a:xfrm>
          <a:prstGeom prst="arc">
            <a:avLst>
              <a:gd name="adj1" fmla="val 16200000"/>
              <a:gd name="adj2" fmla="val 5492809"/>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3" name="三角形 182">
            <a:extLst>
              <a:ext uri="{FF2B5EF4-FFF2-40B4-BE49-F238E27FC236}">
                <a16:creationId xmlns:a16="http://schemas.microsoft.com/office/drawing/2014/main" id="{8FA9C2B6-C16A-5047-9E45-DD95D614251C}"/>
              </a:ext>
            </a:extLst>
          </p:cNvPr>
          <p:cNvSpPr>
            <a:spLocks noChangeAspect="1"/>
          </p:cNvSpPr>
          <p:nvPr/>
        </p:nvSpPr>
        <p:spPr>
          <a:xfrm>
            <a:off x="6182452" y="2031571"/>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84" name="直線コネクタ 183">
            <a:extLst>
              <a:ext uri="{FF2B5EF4-FFF2-40B4-BE49-F238E27FC236}">
                <a16:creationId xmlns:a16="http://schemas.microsoft.com/office/drawing/2014/main" id="{21E32D86-3BD2-EC4F-839E-AB32C09DBD07}"/>
              </a:ext>
            </a:extLst>
          </p:cNvPr>
          <p:cNvCxnSpPr>
            <a:cxnSpLocks/>
          </p:cNvCxnSpPr>
          <p:nvPr/>
        </p:nvCxnSpPr>
        <p:spPr>
          <a:xfrm flipV="1">
            <a:off x="6254961" y="3849479"/>
            <a:ext cx="0" cy="36000"/>
          </a:xfrm>
          <a:prstGeom prst="line">
            <a:avLst/>
          </a:prstGeom>
          <a:ln w="12700">
            <a:solidFill>
              <a:schemeClr val="tx1"/>
            </a:solidFill>
            <a:prstDash val="dash"/>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638065F4-65A4-B747-A4A1-448CCFFA79BF}"/>
              </a:ext>
            </a:extLst>
          </p:cNvPr>
          <p:cNvCxnSpPr>
            <a:cxnSpLocks/>
          </p:cNvCxnSpPr>
          <p:nvPr/>
        </p:nvCxnSpPr>
        <p:spPr>
          <a:xfrm>
            <a:off x="7681016" y="1594481"/>
            <a:ext cx="0" cy="193527"/>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a:extLst>
              <a:ext uri="{FF2B5EF4-FFF2-40B4-BE49-F238E27FC236}">
                <a16:creationId xmlns:a16="http://schemas.microsoft.com/office/drawing/2014/main" id="{AC8DBA7E-0734-4B48-A9D5-491E041145C1}"/>
              </a:ext>
            </a:extLst>
          </p:cNvPr>
          <p:cNvCxnSpPr>
            <a:cxnSpLocks/>
          </p:cNvCxnSpPr>
          <p:nvPr/>
        </p:nvCxnSpPr>
        <p:spPr>
          <a:xfrm>
            <a:off x="6309132" y="1588972"/>
            <a:ext cx="0" cy="43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a:extLst>
              <a:ext uri="{FF2B5EF4-FFF2-40B4-BE49-F238E27FC236}">
                <a16:creationId xmlns:a16="http://schemas.microsoft.com/office/drawing/2014/main" id="{EF8E0643-7A37-4E44-BBF8-3BF67AF6ED4B}"/>
              </a:ext>
            </a:extLst>
          </p:cNvPr>
          <p:cNvCxnSpPr>
            <a:cxnSpLocks/>
          </p:cNvCxnSpPr>
          <p:nvPr/>
        </p:nvCxnSpPr>
        <p:spPr>
          <a:xfrm flipH="1">
            <a:off x="6306367" y="1594481"/>
            <a:ext cx="1368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188" name="三角形 187">
            <a:extLst>
              <a:ext uri="{FF2B5EF4-FFF2-40B4-BE49-F238E27FC236}">
                <a16:creationId xmlns:a16="http://schemas.microsoft.com/office/drawing/2014/main" id="{13FB6489-0B16-4F49-9183-56BC8F250DDB}"/>
              </a:ext>
            </a:extLst>
          </p:cNvPr>
          <p:cNvSpPr>
            <a:spLocks noChangeAspect="1"/>
          </p:cNvSpPr>
          <p:nvPr/>
        </p:nvSpPr>
        <p:spPr>
          <a:xfrm rot="5400000">
            <a:off x="6952734" y="2516139"/>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35" name="直線コネクタ 234">
            <a:extLst>
              <a:ext uri="{FF2B5EF4-FFF2-40B4-BE49-F238E27FC236}">
                <a16:creationId xmlns:a16="http://schemas.microsoft.com/office/drawing/2014/main" id="{C656A4AF-923A-5E47-8884-25E8BB0B0293}"/>
              </a:ext>
            </a:extLst>
          </p:cNvPr>
          <p:cNvCxnSpPr>
            <a:cxnSpLocks/>
          </p:cNvCxnSpPr>
          <p:nvPr/>
        </p:nvCxnSpPr>
        <p:spPr>
          <a:xfrm>
            <a:off x="7352689" y="2892481"/>
            <a:ext cx="304092" cy="191775"/>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39" name="直線コネクタ 238">
            <a:extLst>
              <a:ext uri="{FF2B5EF4-FFF2-40B4-BE49-F238E27FC236}">
                <a16:creationId xmlns:a16="http://schemas.microsoft.com/office/drawing/2014/main" id="{06686F44-D958-BA47-9F6D-07305E048F6F}"/>
              </a:ext>
            </a:extLst>
          </p:cNvPr>
          <p:cNvCxnSpPr>
            <a:cxnSpLocks/>
          </p:cNvCxnSpPr>
          <p:nvPr/>
        </p:nvCxnSpPr>
        <p:spPr>
          <a:xfrm flipV="1">
            <a:off x="7696690" y="4169357"/>
            <a:ext cx="0" cy="324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40" name="グループ化 239">
            <a:extLst>
              <a:ext uri="{FF2B5EF4-FFF2-40B4-BE49-F238E27FC236}">
                <a16:creationId xmlns:a16="http://schemas.microsoft.com/office/drawing/2014/main" id="{041EFBA2-C7FC-E247-84B3-D47A653A6308}"/>
              </a:ext>
            </a:extLst>
          </p:cNvPr>
          <p:cNvGrpSpPr/>
          <p:nvPr/>
        </p:nvGrpSpPr>
        <p:grpSpPr>
          <a:xfrm>
            <a:off x="6887978" y="3160936"/>
            <a:ext cx="144000" cy="151954"/>
            <a:chOff x="1873766" y="3931327"/>
            <a:chExt cx="144000" cy="151954"/>
          </a:xfrm>
        </p:grpSpPr>
        <p:sp>
          <p:nvSpPr>
            <p:cNvPr id="241" name="円/楕円 240">
              <a:extLst>
                <a:ext uri="{FF2B5EF4-FFF2-40B4-BE49-F238E27FC236}">
                  <a16:creationId xmlns:a16="http://schemas.microsoft.com/office/drawing/2014/main" id="{BE1EEC61-899A-1A41-9F5B-0C44F6A8F60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2" name="直線コネクタ 241">
              <a:extLst>
                <a:ext uri="{FF2B5EF4-FFF2-40B4-BE49-F238E27FC236}">
                  <a16:creationId xmlns:a16="http://schemas.microsoft.com/office/drawing/2014/main" id="{EE14E565-EF9B-2744-A83A-9599ED237A30}"/>
                </a:ext>
              </a:extLst>
            </p:cNvPr>
            <p:cNvCxnSpPr>
              <a:stCxn id="241" idx="2"/>
              <a:endCxn id="241"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3" name="正方形/長方形 242">
              <a:extLst>
                <a:ext uri="{FF2B5EF4-FFF2-40B4-BE49-F238E27FC236}">
                  <a16:creationId xmlns:a16="http://schemas.microsoft.com/office/drawing/2014/main" id="{2649C6E2-CD2C-8B49-940D-826F404CDCC2}"/>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44" name="直線コネクタ 243">
            <a:extLst>
              <a:ext uri="{FF2B5EF4-FFF2-40B4-BE49-F238E27FC236}">
                <a16:creationId xmlns:a16="http://schemas.microsoft.com/office/drawing/2014/main" id="{900F83A2-D0D4-7041-800B-4A58293C3AE1}"/>
              </a:ext>
            </a:extLst>
          </p:cNvPr>
          <p:cNvCxnSpPr>
            <a:cxnSpLocks/>
          </p:cNvCxnSpPr>
          <p:nvPr/>
        </p:nvCxnSpPr>
        <p:spPr>
          <a:xfrm flipV="1">
            <a:off x="6959231" y="3090819"/>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5" name="正方形/長方形 244">
            <a:extLst>
              <a:ext uri="{FF2B5EF4-FFF2-40B4-BE49-F238E27FC236}">
                <a16:creationId xmlns:a16="http://schemas.microsoft.com/office/drawing/2014/main" id="{14670436-E434-1845-B320-1A388189AE92}"/>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5" name="直線コネクタ 264">
            <a:extLst>
              <a:ext uri="{FF2B5EF4-FFF2-40B4-BE49-F238E27FC236}">
                <a16:creationId xmlns:a16="http://schemas.microsoft.com/office/drawing/2014/main" id="{A398534B-CA5F-6240-B7E6-1752B7A226B3}"/>
              </a:ext>
            </a:extLst>
          </p:cNvPr>
          <p:cNvCxnSpPr>
            <a:cxnSpLocks/>
          </p:cNvCxnSpPr>
          <p:nvPr/>
        </p:nvCxnSpPr>
        <p:spPr>
          <a:xfrm flipV="1">
            <a:off x="6302645" y="2253581"/>
            <a:ext cx="0" cy="2448000"/>
          </a:xfrm>
          <a:prstGeom prst="line">
            <a:avLst/>
          </a:prstGeom>
          <a:ln w="19050" cmpd="sng">
            <a:solidFill>
              <a:schemeClr val="accent6"/>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6A4B83BA-E3A2-7B45-8D5C-B47477DF5180}"/>
              </a:ext>
            </a:extLst>
          </p:cNvPr>
          <p:cNvCxnSpPr>
            <a:cxnSpLocks/>
          </p:cNvCxnSpPr>
          <p:nvPr/>
        </p:nvCxnSpPr>
        <p:spPr>
          <a:xfrm>
            <a:off x="6301579" y="4689404"/>
            <a:ext cx="1402023"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5AD3C58D-5CD2-0248-916E-48124A25240C}"/>
              </a:ext>
            </a:extLst>
          </p:cNvPr>
          <p:cNvCxnSpPr>
            <a:cxnSpLocks/>
          </p:cNvCxnSpPr>
          <p:nvPr/>
        </p:nvCxnSpPr>
        <p:spPr>
          <a:xfrm flipV="1">
            <a:off x="7699886" y="4576876"/>
            <a:ext cx="0" cy="102599"/>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268" name="正方形/長方形 267">
            <a:extLst>
              <a:ext uri="{FF2B5EF4-FFF2-40B4-BE49-F238E27FC236}">
                <a16:creationId xmlns:a16="http://schemas.microsoft.com/office/drawing/2014/main" id="{6DB8CC05-537E-A047-AC6A-BB61190267F9}"/>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9" name="直線コネクタ 268">
            <a:extLst>
              <a:ext uri="{FF2B5EF4-FFF2-40B4-BE49-F238E27FC236}">
                <a16:creationId xmlns:a16="http://schemas.microsoft.com/office/drawing/2014/main" id="{AAB57C65-A275-D649-8EFD-012D1410F90E}"/>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70" name="直線コネクタ 269">
            <a:extLst>
              <a:ext uri="{FF2B5EF4-FFF2-40B4-BE49-F238E27FC236}">
                <a16:creationId xmlns:a16="http://schemas.microsoft.com/office/drawing/2014/main" id="{DA8990B6-CE4B-584A-BADE-A2C55408711B}"/>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271" name="図形グループ 26">
            <a:extLst>
              <a:ext uri="{FF2B5EF4-FFF2-40B4-BE49-F238E27FC236}">
                <a16:creationId xmlns:a16="http://schemas.microsoft.com/office/drawing/2014/main" id="{BDF318C0-9850-7E4F-88C7-B0EF1EDE9C83}"/>
              </a:ext>
            </a:extLst>
          </p:cNvPr>
          <p:cNvGrpSpPr>
            <a:grpSpLocks noChangeAspect="1"/>
          </p:cNvGrpSpPr>
          <p:nvPr/>
        </p:nvGrpSpPr>
        <p:grpSpPr>
          <a:xfrm rot="5400000">
            <a:off x="8431262" y="3015815"/>
            <a:ext cx="216000" cy="223115"/>
            <a:chOff x="4888291" y="2079700"/>
            <a:chExt cx="341084" cy="352320"/>
          </a:xfrm>
        </p:grpSpPr>
        <p:cxnSp>
          <p:nvCxnSpPr>
            <p:cNvPr id="272" name="直線コネクタ 271">
              <a:extLst>
                <a:ext uri="{FF2B5EF4-FFF2-40B4-BE49-F238E27FC236}">
                  <a16:creationId xmlns:a16="http://schemas.microsoft.com/office/drawing/2014/main" id="{48850BB7-5218-424D-8307-A134A5697F1C}"/>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3" name="直線コネクタ 2">
              <a:extLst>
                <a:ext uri="{FF2B5EF4-FFF2-40B4-BE49-F238E27FC236}">
                  <a16:creationId xmlns:a16="http://schemas.microsoft.com/office/drawing/2014/main" id="{F38D09F8-BFF4-0D43-81F8-97A174F2E646}"/>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4" name="直線コネクタ 2">
              <a:extLst>
                <a:ext uri="{FF2B5EF4-FFF2-40B4-BE49-F238E27FC236}">
                  <a16:creationId xmlns:a16="http://schemas.microsoft.com/office/drawing/2014/main" id="{729F29DE-DBA8-3749-8907-A789B2E01054}"/>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275" name="図形グループ 26">
            <a:extLst>
              <a:ext uri="{FF2B5EF4-FFF2-40B4-BE49-F238E27FC236}">
                <a16:creationId xmlns:a16="http://schemas.microsoft.com/office/drawing/2014/main" id="{647EFCD7-ED9A-BD45-8844-3B01820F487D}"/>
              </a:ext>
            </a:extLst>
          </p:cNvPr>
          <p:cNvGrpSpPr>
            <a:grpSpLocks noChangeAspect="1"/>
          </p:cNvGrpSpPr>
          <p:nvPr/>
        </p:nvGrpSpPr>
        <p:grpSpPr>
          <a:xfrm>
            <a:off x="7577878" y="2137271"/>
            <a:ext cx="216000" cy="223115"/>
            <a:chOff x="4888291" y="2079700"/>
            <a:chExt cx="341084" cy="352320"/>
          </a:xfrm>
        </p:grpSpPr>
        <p:cxnSp>
          <p:nvCxnSpPr>
            <p:cNvPr id="276" name="直線コネクタ 275">
              <a:extLst>
                <a:ext uri="{FF2B5EF4-FFF2-40B4-BE49-F238E27FC236}">
                  <a16:creationId xmlns:a16="http://schemas.microsoft.com/office/drawing/2014/main" id="{51EE67F7-CACE-D44F-8345-A8E0ACDBD3C1}"/>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7" name="直線コネクタ 2">
              <a:extLst>
                <a:ext uri="{FF2B5EF4-FFF2-40B4-BE49-F238E27FC236}">
                  <a16:creationId xmlns:a16="http://schemas.microsoft.com/office/drawing/2014/main" id="{D24240E5-C1A6-F74C-804C-E49BE9873135}"/>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8" name="直線コネクタ 2">
              <a:extLst>
                <a:ext uri="{FF2B5EF4-FFF2-40B4-BE49-F238E27FC236}">
                  <a16:creationId xmlns:a16="http://schemas.microsoft.com/office/drawing/2014/main" id="{A1252C82-55C8-E04D-BA17-1042C0ABB0A3}"/>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279" name="角丸四角形 278">
            <a:extLst>
              <a:ext uri="{FF2B5EF4-FFF2-40B4-BE49-F238E27FC236}">
                <a16:creationId xmlns:a16="http://schemas.microsoft.com/office/drawing/2014/main" id="{E80C4B70-D9D9-BE41-BBB8-1CCDE9AD615D}"/>
              </a:ext>
            </a:extLst>
          </p:cNvPr>
          <p:cNvSpPr/>
          <p:nvPr/>
        </p:nvSpPr>
        <p:spPr>
          <a:xfrm>
            <a:off x="4598695" y="1182636"/>
            <a:ext cx="842903" cy="4732390"/>
          </a:xfrm>
          <a:prstGeom prst="roundRect">
            <a:avLst>
              <a:gd name="adj" fmla="val 0"/>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0" name="直線コネクタ 279">
            <a:extLst>
              <a:ext uri="{FF2B5EF4-FFF2-40B4-BE49-F238E27FC236}">
                <a16:creationId xmlns:a16="http://schemas.microsoft.com/office/drawing/2014/main" id="{5FD858C5-09CC-154E-A969-FA505E413E96}"/>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81" name="テキスト ボックス 280">
            <a:extLst>
              <a:ext uri="{FF2B5EF4-FFF2-40B4-BE49-F238E27FC236}">
                <a16:creationId xmlns:a16="http://schemas.microsoft.com/office/drawing/2014/main" id="{E54B919B-0D11-624E-9281-A6BA13C39BDA}"/>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284" name="円弧 283">
            <a:extLst>
              <a:ext uri="{FF2B5EF4-FFF2-40B4-BE49-F238E27FC236}">
                <a16:creationId xmlns:a16="http://schemas.microsoft.com/office/drawing/2014/main" id="{625317A0-F9EB-554E-9694-6AB049D81463}"/>
              </a:ext>
            </a:extLst>
          </p:cNvPr>
          <p:cNvSpPr/>
          <p:nvPr/>
        </p:nvSpPr>
        <p:spPr>
          <a:xfrm rot="16200000">
            <a:off x="6193579" y="2485124"/>
            <a:ext cx="216000" cy="216000"/>
          </a:xfrm>
          <a:prstGeom prst="arc">
            <a:avLst>
              <a:gd name="adj1" fmla="val 16200000"/>
              <a:gd name="adj2" fmla="val 5492809"/>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85" name="直線コネクタ 284">
            <a:extLst>
              <a:ext uri="{FF2B5EF4-FFF2-40B4-BE49-F238E27FC236}">
                <a16:creationId xmlns:a16="http://schemas.microsoft.com/office/drawing/2014/main" id="{23B5447B-F7B9-1F4B-93DE-4F0F2B7C45C9}"/>
              </a:ext>
            </a:extLst>
          </p:cNvPr>
          <p:cNvCxnSpPr>
            <a:cxnSpLocks/>
          </p:cNvCxnSpPr>
          <p:nvPr/>
        </p:nvCxnSpPr>
        <p:spPr>
          <a:xfrm flipV="1">
            <a:off x="5970595" y="2564022"/>
            <a:ext cx="0" cy="32400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86" name="直線コネクタ 285">
            <a:extLst>
              <a:ext uri="{FF2B5EF4-FFF2-40B4-BE49-F238E27FC236}">
                <a16:creationId xmlns:a16="http://schemas.microsoft.com/office/drawing/2014/main" id="{A8F6FF44-CE6F-C147-A923-195F990DF491}"/>
              </a:ext>
            </a:extLst>
          </p:cNvPr>
          <p:cNvCxnSpPr>
            <a:cxnSpLocks/>
          </p:cNvCxnSpPr>
          <p:nvPr/>
        </p:nvCxnSpPr>
        <p:spPr>
          <a:xfrm>
            <a:off x="6399447" y="2583550"/>
            <a:ext cx="565200" cy="0"/>
          </a:xfrm>
          <a:prstGeom prst="line">
            <a:avLst/>
          </a:prstGeom>
          <a:ln w="19050" cmpd="sng">
            <a:solidFill>
              <a:schemeClr val="accent6"/>
            </a:solidFill>
            <a:prstDash val="solid"/>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87" name="直線コネクタ 286">
            <a:extLst>
              <a:ext uri="{FF2B5EF4-FFF2-40B4-BE49-F238E27FC236}">
                <a16:creationId xmlns:a16="http://schemas.microsoft.com/office/drawing/2014/main" id="{0851C5AF-7598-FE43-8526-F88FC6984B83}"/>
              </a:ext>
            </a:extLst>
          </p:cNvPr>
          <p:cNvCxnSpPr>
            <a:cxnSpLocks/>
          </p:cNvCxnSpPr>
          <p:nvPr/>
        </p:nvCxnSpPr>
        <p:spPr>
          <a:xfrm>
            <a:off x="5962137" y="2581223"/>
            <a:ext cx="252000"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88" name="直線コネクタ 287">
            <a:extLst>
              <a:ext uri="{FF2B5EF4-FFF2-40B4-BE49-F238E27FC236}">
                <a16:creationId xmlns:a16="http://schemas.microsoft.com/office/drawing/2014/main" id="{ABB17A69-7CF7-5D44-A1F5-2A8A3A4D2204}"/>
              </a:ext>
            </a:extLst>
          </p:cNvPr>
          <p:cNvCxnSpPr>
            <a:cxnSpLocks/>
          </p:cNvCxnSpPr>
          <p:nvPr/>
        </p:nvCxnSpPr>
        <p:spPr>
          <a:xfrm>
            <a:off x="7179734" y="2622686"/>
            <a:ext cx="180000" cy="0"/>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89" name="直線コネクタ 288">
            <a:extLst>
              <a:ext uri="{FF2B5EF4-FFF2-40B4-BE49-F238E27FC236}">
                <a16:creationId xmlns:a16="http://schemas.microsoft.com/office/drawing/2014/main" id="{A9A2CA2A-15BA-F341-AEE8-4161D2B7A95E}"/>
              </a:ext>
            </a:extLst>
          </p:cNvPr>
          <p:cNvCxnSpPr>
            <a:cxnSpLocks/>
          </p:cNvCxnSpPr>
          <p:nvPr/>
        </p:nvCxnSpPr>
        <p:spPr>
          <a:xfrm>
            <a:off x="7357844" y="2610256"/>
            <a:ext cx="0" cy="218152"/>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90" name="直線コネクタ 289">
            <a:extLst>
              <a:ext uri="{FF2B5EF4-FFF2-40B4-BE49-F238E27FC236}">
                <a16:creationId xmlns:a16="http://schemas.microsoft.com/office/drawing/2014/main" id="{57263691-8125-2348-BE8D-346E05C142C9}"/>
              </a:ext>
            </a:extLst>
          </p:cNvPr>
          <p:cNvCxnSpPr>
            <a:cxnSpLocks/>
          </p:cNvCxnSpPr>
          <p:nvPr/>
        </p:nvCxnSpPr>
        <p:spPr>
          <a:xfrm>
            <a:off x="7356036" y="2826179"/>
            <a:ext cx="0" cy="7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96" name="テキスト ボックス 95">
            <a:extLst>
              <a:ext uri="{FF2B5EF4-FFF2-40B4-BE49-F238E27FC236}">
                <a16:creationId xmlns:a16="http://schemas.microsoft.com/office/drawing/2014/main" id="{8E0BA287-E176-9D4F-B0EC-8F8C9FA2EA7F}"/>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97" name="正方形/長方形 96">
            <a:extLst>
              <a:ext uri="{FF2B5EF4-FFF2-40B4-BE49-F238E27FC236}">
                <a16:creationId xmlns:a16="http://schemas.microsoft.com/office/drawing/2014/main" id="{7D02E446-C926-4740-9A21-88081AA93333}"/>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41BD039-1191-8244-B7D7-FB5FB7740E0B}"/>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7896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Demonstration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42</a:t>
            </a:fld>
            <a:endParaRPr kumimoji="1" lang="ja-JP" altLang="en-US"/>
          </a:p>
        </p:txBody>
      </p:sp>
      <p:pic>
        <p:nvPicPr>
          <p:cNvPr id="9" name="図 8">
            <a:extLst>
              <a:ext uri="{FF2B5EF4-FFF2-40B4-BE49-F238E27FC236}">
                <a16:creationId xmlns:a16="http://schemas.microsoft.com/office/drawing/2014/main" id="{B7E4CC49-A9A6-7B4B-A90F-5B81AB749A13}"/>
              </a:ext>
            </a:extLst>
          </p:cNvPr>
          <p:cNvPicPr>
            <a:picLocks noChangeAspect="1"/>
          </p:cNvPicPr>
          <p:nvPr/>
        </p:nvPicPr>
        <p:blipFill>
          <a:blip r:embed="rId3"/>
          <a:stretch>
            <a:fillRect/>
          </a:stretch>
        </p:blipFill>
        <p:spPr>
          <a:xfrm>
            <a:off x="-230041" y="1078979"/>
            <a:ext cx="5839587" cy="5190744"/>
          </a:xfrm>
          <a:prstGeom prst="rect">
            <a:avLst/>
          </a:prstGeom>
        </p:spPr>
      </p:pic>
      <p:sp>
        <p:nvSpPr>
          <p:cNvPr id="129" name="テキスト ボックス 128">
            <a:extLst>
              <a:ext uri="{FF2B5EF4-FFF2-40B4-BE49-F238E27FC236}">
                <a16:creationId xmlns:a16="http://schemas.microsoft.com/office/drawing/2014/main" id="{844A6BC9-FCAB-9D49-8D10-A9DB291472D3}"/>
              </a:ext>
            </a:extLst>
          </p:cNvPr>
          <p:cNvSpPr txBox="1"/>
          <p:nvPr/>
        </p:nvSpPr>
        <p:spPr>
          <a:xfrm>
            <a:off x="5588218" y="5113010"/>
            <a:ext cx="3555782" cy="1600438"/>
          </a:xfrm>
          <a:prstGeom prst="rect">
            <a:avLst/>
          </a:prstGeom>
          <a:noFill/>
        </p:spPr>
        <p:txBody>
          <a:bodyPr wrap="none" rtlCol="0">
            <a:spAutoFit/>
          </a:bodyPr>
          <a:lstStyle/>
          <a:p>
            <a:r>
              <a:rPr kumimoji="1" lang="en-US" altLang="ja-JP" sz="1400" dirty="0"/>
              <a:t>0.  </a:t>
            </a:r>
            <a:r>
              <a:rPr kumimoji="1" lang="ja-JP" altLang="en-US" sz="1400">
                <a:solidFill>
                  <a:schemeClr val="accent6"/>
                </a:solidFill>
              </a:rPr>
              <a:t>メインレーザー</a:t>
            </a:r>
            <a:r>
              <a:rPr kumimoji="1" lang="ja-JP" altLang="en-US" sz="1400"/>
              <a:t>は動作点にいない。</a:t>
            </a:r>
            <a:endParaRPr kumimoji="1" lang="en-US" altLang="ja-JP" sz="1400" dirty="0"/>
          </a:p>
          <a:p>
            <a:r>
              <a:rPr lang="en-US" altLang="ja-JP" sz="1400" dirty="0"/>
              <a:t>     </a:t>
            </a:r>
            <a:r>
              <a:rPr lang="ja-JP" altLang="en-US" sz="1400">
                <a:solidFill>
                  <a:srgbClr val="92D050"/>
                </a:solidFill>
              </a:rPr>
              <a:t>グリーンレーザー</a:t>
            </a:r>
            <a:r>
              <a:rPr lang="ja-JP" altLang="en-US" sz="1400"/>
              <a:t>を腕に追随させる。</a:t>
            </a:r>
            <a:endParaRPr lang="en-US" altLang="ja-JP" sz="1400" dirty="0"/>
          </a:p>
          <a:p>
            <a:r>
              <a:rPr kumimoji="1" lang="en-US" altLang="ja-JP" sz="1400" dirty="0"/>
              <a:t>1. </a:t>
            </a:r>
            <a:r>
              <a:rPr kumimoji="1" lang="ja-JP" altLang="en-US" sz="1400">
                <a:solidFill>
                  <a:srgbClr val="92D050"/>
                </a:solidFill>
              </a:rPr>
              <a:t>グリーンの信号</a:t>
            </a:r>
            <a:r>
              <a:rPr kumimoji="1" lang="ja-JP" altLang="en-US" sz="1400"/>
              <a:t>で腕の</a:t>
            </a:r>
            <a:r>
              <a:rPr kumimoji="1" lang="en-US" altLang="ja-JP" sz="1400" dirty="0"/>
              <a:t>1+1</a:t>
            </a:r>
            <a:r>
              <a:rPr kumimoji="1" lang="ja-JP" altLang="en-US" sz="1400"/>
              <a:t>自由度を安定化</a:t>
            </a:r>
            <a:endParaRPr kumimoji="1" lang="en-US" altLang="ja-JP" sz="1400" dirty="0"/>
          </a:p>
          <a:p>
            <a:r>
              <a:rPr kumimoji="1" lang="en-US" altLang="ja-JP" sz="1400" dirty="0"/>
              <a:t>2. </a:t>
            </a:r>
            <a:r>
              <a:rPr kumimoji="1" lang="ja-JP" altLang="en-US" sz="1400">
                <a:solidFill>
                  <a:schemeClr val="accent6"/>
                </a:solidFill>
              </a:rPr>
              <a:t>中央部分</a:t>
            </a:r>
            <a:r>
              <a:rPr kumimoji="1" lang="en-US" altLang="ja-JP" sz="1400" dirty="0">
                <a:solidFill>
                  <a:schemeClr val="accent6"/>
                </a:solidFill>
              </a:rPr>
              <a:t> </a:t>
            </a:r>
            <a:r>
              <a:rPr lang="en-US" altLang="ja-JP" sz="1400" dirty="0"/>
              <a:t>(MICH)</a:t>
            </a:r>
            <a:r>
              <a:rPr lang="ja-JP" altLang="en-US" sz="1400"/>
              <a:t>のロック</a:t>
            </a:r>
            <a:endParaRPr lang="en-US" altLang="ja-JP" sz="1400" dirty="0"/>
          </a:p>
          <a:p>
            <a:r>
              <a:rPr kumimoji="1" lang="en-US" altLang="ja-JP" sz="1400" dirty="0"/>
              <a:t>3. </a:t>
            </a:r>
            <a:r>
              <a:rPr kumimoji="1" lang="ja-JP" altLang="en-US" sz="1400"/>
              <a:t>腕の自由度も動作点へ</a:t>
            </a:r>
            <a:endParaRPr kumimoji="1" lang="en-US" altLang="ja-JP" sz="1400" dirty="0"/>
          </a:p>
          <a:p>
            <a:r>
              <a:rPr lang="en-US" altLang="ja-JP" sz="1400" dirty="0"/>
              <a:t>4. </a:t>
            </a:r>
            <a:r>
              <a:rPr lang="ja-JP" altLang="en-US" sz="1400"/>
              <a:t>信号の切り替え</a:t>
            </a:r>
            <a:r>
              <a:rPr lang="en-US" altLang="ja-JP" sz="1400" dirty="0"/>
              <a:t>  (DARM</a:t>
            </a:r>
            <a:r>
              <a:rPr lang="ja-JP" altLang="en-US" sz="1400"/>
              <a:t>も</a:t>
            </a:r>
            <a:r>
              <a:rPr lang="en-US" altLang="ja-JP" sz="1400" dirty="0"/>
              <a:t>CARM</a:t>
            </a:r>
            <a:r>
              <a:rPr lang="ja-JP" altLang="en-US" sz="1400"/>
              <a:t>も</a:t>
            </a:r>
            <a:r>
              <a:rPr lang="en-US" altLang="ja-JP" sz="1400" dirty="0"/>
              <a:t>)</a:t>
            </a:r>
            <a:br>
              <a:rPr lang="en-US" altLang="ja-JP" sz="1400" dirty="0"/>
            </a:br>
            <a:r>
              <a:rPr lang="en-US" altLang="ja-JP" sz="1400" dirty="0">
                <a:sym typeface="Wingdings" pitchFamily="2" charset="2"/>
              </a:rPr>
              <a:t> </a:t>
            </a:r>
            <a:r>
              <a:rPr lang="ja-JP" altLang="en-US" sz="1400">
                <a:sym typeface="Wingdings" pitchFamily="2" charset="2"/>
              </a:rPr>
              <a:t>引き込み完了</a:t>
            </a:r>
            <a:endParaRPr kumimoji="1" lang="ja-JP" altLang="en-US" sz="1400"/>
          </a:p>
        </p:txBody>
      </p:sp>
      <p:sp>
        <p:nvSpPr>
          <p:cNvPr id="130" name="テキスト ボックス 129">
            <a:extLst>
              <a:ext uri="{FF2B5EF4-FFF2-40B4-BE49-F238E27FC236}">
                <a16:creationId xmlns:a16="http://schemas.microsoft.com/office/drawing/2014/main" id="{4A36578E-2081-D84D-9B3D-F710F69C4DE4}"/>
              </a:ext>
            </a:extLst>
          </p:cNvPr>
          <p:cNvSpPr txBox="1"/>
          <p:nvPr/>
        </p:nvSpPr>
        <p:spPr>
          <a:xfrm>
            <a:off x="5588218" y="4878821"/>
            <a:ext cx="1869935" cy="307777"/>
          </a:xfrm>
          <a:prstGeom prst="rect">
            <a:avLst/>
          </a:prstGeom>
          <a:noFill/>
        </p:spPr>
        <p:txBody>
          <a:bodyPr wrap="none" rtlCol="0">
            <a:spAutoFit/>
          </a:bodyPr>
          <a:lstStyle/>
          <a:p>
            <a:r>
              <a:rPr lang="en-US" altLang="ja-JP" sz="1400" dirty="0"/>
              <a:t>0’. </a:t>
            </a:r>
            <a:r>
              <a:rPr lang="ja-JP" altLang="en-US" sz="1400"/>
              <a:t>何も動作点にない。</a:t>
            </a:r>
            <a:endParaRPr kumimoji="1" lang="en-US" altLang="ja-JP" sz="1400" dirty="0"/>
          </a:p>
        </p:txBody>
      </p:sp>
      <p:grpSp>
        <p:nvGrpSpPr>
          <p:cNvPr id="105" name="グループ化 104">
            <a:extLst>
              <a:ext uri="{FF2B5EF4-FFF2-40B4-BE49-F238E27FC236}">
                <a16:creationId xmlns:a16="http://schemas.microsoft.com/office/drawing/2014/main" id="{5A79AA10-FC51-2447-B08D-704707DDD63F}"/>
              </a:ext>
            </a:extLst>
          </p:cNvPr>
          <p:cNvGrpSpPr/>
          <p:nvPr/>
        </p:nvGrpSpPr>
        <p:grpSpPr>
          <a:xfrm>
            <a:off x="7626639" y="4419696"/>
            <a:ext cx="144000" cy="151954"/>
            <a:chOff x="1873766" y="3931327"/>
            <a:chExt cx="144000" cy="151954"/>
          </a:xfrm>
        </p:grpSpPr>
        <p:sp>
          <p:nvSpPr>
            <p:cNvPr id="106" name="円/楕円 105">
              <a:extLst>
                <a:ext uri="{FF2B5EF4-FFF2-40B4-BE49-F238E27FC236}">
                  <a16:creationId xmlns:a16="http://schemas.microsoft.com/office/drawing/2014/main" id="{0B3F9C0B-E213-3040-8CAC-E2BAD198C3B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a:extLst>
                <a:ext uri="{FF2B5EF4-FFF2-40B4-BE49-F238E27FC236}">
                  <a16:creationId xmlns:a16="http://schemas.microsoft.com/office/drawing/2014/main" id="{D6162656-CB8B-4745-BDF3-D6D8DDC17D64}"/>
                </a:ext>
              </a:extLst>
            </p:cNvPr>
            <p:cNvCxnSpPr>
              <a:stCxn id="106" idx="2"/>
              <a:endCxn id="10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8" name="正方形/長方形 107">
              <a:extLst>
                <a:ext uri="{FF2B5EF4-FFF2-40B4-BE49-F238E27FC236}">
                  <a16:creationId xmlns:a16="http://schemas.microsoft.com/office/drawing/2014/main" id="{0B497BE7-7DBC-5446-A20D-371AF9EA23C9}"/>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9" name="直線コネクタ 108">
            <a:extLst>
              <a:ext uri="{FF2B5EF4-FFF2-40B4-BE49-F238E27FC236}">
                <a16:creationId xmlns:a16="http://schemas.microsoft.com/office/drawing/2014/main" id="{041404A9-6C70-2F48-99CB-8E6DE960DED7}"/>
              </a:ext>
            </a:extLst>
          </p:cNvPr>
          <p:cNvCxnSpPr>
            <a:cxnSpLocks/>
          </p:cNvCxnSpPr>
          <p:nvPr/>
        </p:nvCxnSpPr>
        <p:spPr>
          <a:xfrm flipV="1">
            <a:off x="8052815" y="3133953"/>
            <a:ext cx="926612" cy="1794"/>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F80B7511-71DA-3F45-81DE-E4BF83998F8B}"/>
              </a:ext>
            </a:extLst>
          </p:cNvPr>
          <p:cNvCxnSpPr>
            <a:cxnSpLocks/>
          </p:cNvCxnSpPr>
          <p:nvPr/>
        </p:nvCxnSpPr>
        <p:spPr>
          <a:xfrm>
            <a:off x="6725609" y="3096087"/>
            <a:ext cx="1332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11" name="グループ化 110">
            <a:extLst>
              <a:ext uri="{FF2B5EF4-FFF2-40B4-BE49-F238E27FC236}">
                <a16:creationId xmlns:a16="http://schemas.microsoft.com/office/drawing/2014/main" id="{69B6D9F0-6DB7-D940-8B3C-DC92B8954888}"/>
              </a:ext>
            </a:extLst>
          </p:cNvPr>
          <p:cNvGrpSpPr/>
          <p:nvPr/>
        </p:nvGrpSpPr>
        <p:grpSpPr>
          <a:xfrm rot="5400000">
            <a:off x="7416862" y="3803610"/>
            <a:ext cx="144000" cy="151954"/>
            <a:chOff x="1873766" y="3931327"/>
            <a:chExt cx="144000" cy="151954"/>
          </a:xfrm>
        </p:grpSpPr>
        <p:sp>
          <p:nvSpPr>
            <p:cNvPr id="112" name="円/楕円 111">
              <a:extLst>
                <a:ext uri="{FF2B5EF4-FFF2-40B4-BE49-F238E27FC236}">
                  <a16:creationId xmlns:a16="http://schemas.microsoft.com/office/drawing/2014/main" id="{5E7F8858-D18E-E245-9F16-2D3C020C7522}"/>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3" name="直線コネクタ 112">
              <a:extLst>
                <a:ext uri="{FF2B5EF4-FFF2-40B4-BE49-F238E27FC236}">
                  <a16:creationId xmlns:a16="http://schemas.microsoft.com/office/drawing/2014/main" id="{5714BC72-5E28-C64B-B974-B25B5FDBE4B2}"/>
                </a:ext>
              </a:extLst>
            </p:cNvPr>
            <p:cNvCxnSpPr>
              <a:stCxn id="112" idx="2"/>
              <a:endCxn id="11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64DCE85D-9A5F-4F48-ABA1-D2AE55088D37}"/>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5" name="グループ化 114">
            <a:extLst>
              <a:ext uri="{FF2B5EF4-FFF2-40B4-BE49-F238E27FC236}">
                <a16:creationId xmlns:a16="http://schemas.microsoft.com/office/drawing/2014/main" id="{8595C7AC-2538-0F48-8918-BD96958E689F}"/>
              </a:ext>
            </a:extLst>
          </p:cNvPr>
          <p:cNvGrpSpPr/>
          <p:nvPr/>
        </p:nvGrpSpPr>
        <p:grpSpPr>
          <a:xfrm>
            <a:off x="7237477" y="3202120"/>
            <a:ext cx="144000" cy="151954"/>
            <a:chOff x="1873766" y="3931327"/>
            <a:chExt cx="144000" cy="151954"/>
          </a:xfrm>
        </p:grpSpPr>
        <p:sp>
          <p:nvSpPr>
            <p:cNvPr id="116" name="円/楕円 115">
              <a:extLst>
                <a:ext uri="{FF2B5EF4-FFF2-40B4-BE49-F238E27FC236}">
                  <a16:creationId xmlns:a16="http://schemas.microsoft.com/office/drawing/2014/main" id="{B79AF395-7023-C940-9905-7CD764AD4A61}"/>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754F94E4-6E59-8542-92EA-8437B42C643D}"/>
                </a:ext>
              </a:extLst>
            </p:cNvPr>
            <p:cNvCxnSpPr>
              <a:stCxn id="116" idx="2"/>
              <a:endCxn id="116"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8" name="正方形/長方形 117">
              <a:extLst>
                <a:ext uri="{FF2B5EF4-FFF2-40B4-BE49-F238E27FC236}">
                  <a16:creationId xmlns:a16="http://schemas.microsoft.com/office/drawing/2014/main" id="{905A1688-55CF-B240-86F5-62E90D2A0B3C}"/>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16243908-4EFF-9943-B5BB-E9A6418382E7}"/>
              </a:ext>
            </a:extLst>
          </p:cNvPr>
          <p:cNvGrpSpPr/>
          <p:nvPr/>
        </p:nvGrpSpPr>
        <p:grpSpPr>
          <a:xfrm rot="10800000">
            <a:off x="5918066" y="2893471"/>
            <a:ext cx="144000" cy="151954"/>
            <a:chOff x="1873766" y="3931327"/>
            <a:chExt cx="144000" cy="151954"/>
          </a:xfrm>
        </p:grpSpPr>
        <p:sp>
          <p:nvSpPr>
            <p:cNvPr id="120" name="円/楕円 119">
              <a:extLst>
                <a:ext uri="{FF2B5EF4-FFF2-40B4-BE49-F238E27FC236}">
                  <a16:creationId xmlns:a16="http://schemas.microsoft.com/office/drawing/2014/main" id="{88DCD900-3AFC-6843-8E8B-F28ADA04FB9A}"/>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id="{5F799D9A-E318-284F-96F3-624A86E7E834}"/>
                </a:ext>
              </a:extLst>
            </p:cNvPr>
            <p:cNvCxnSpPr>
              <a:stCxn id="120" idx="2"/>
              <a:endCxn id="120"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正方形/長方形 121">
              <a:extLst>
                <a:ext uri="{FF2B5EF4-FFF2-40B4-BE49-F238E27FC236}">
                  <a16:creationId xmlns:a16="http://schemas.microsoft.com/office/drawing/2014/main" id="{55E86FBB-EDC3-1945-9D1A-E7654571CBEB}"/>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23" name="直線コネクタ 122">
            <a:extLst>
              <a:ext uri="{FF2B5EF4-FFF2-40B4-BE49-F238E27FC236}">
                <a16:creationId xmlns:a16="http://schemas.microsoft.com/office/drawing/2014/main" id="{1CF41812-4FB0-2348-9CAF-28A333080D75}"/>
              </a:ext>
            </a:extLst>
          </p:cNvPr>
          <p:cNvCxnSpPr>
            <a:cxnSpLocks/>
          </p:cNvCxnSpPr>
          <p:nvPr/>
        </p:nvCxnSpPr>
        <p:spPr>
          <a:xfrm flipV="1">
            <a:off x="7693270" y="3116625"/>
            <a:ext cx="0" cy="1008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69D5BCE3-5928-3849-880E-2D7399C0591D}"/>
              </a:ext>
            </a:extLst>
          </p:cNvPr>
          <p:cNvCxnSpPr>
            <a:cxnSpLocks/>
          </p:cNvCxnSpPr>
          <p:nvPr/>
        </p:nvCxnSpPr>
        <p:spPr>
          <a:xfrm flipV="1">
            <a:off x="7695664" y="1819332"/>
            <a:ext cx="0" cy="900000"/>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a:extLst>
              <a:ext uri="{FF2B5EF4-FFF2-40B4-BE49-F238E27FC236}">
                <a16:creationId xmlns:a16="http://schemas.microsoft.com/office/drawing/2014/main" id="{93C4F024-0431-AB4D-8473-D8DD2EC4282A}"/>
              </a:ext>
            </a:extLst>
          </p:cNvPr>
          <p:cNvCxnSpPr>
            <a:cxnSpLocks/>
          </p:cNvCxnSpPr>
          <p:nvPr/>
        </p:nvCxnSpPr>
        <p:spPr>
          <a:xfrm flipV="1">
            <a:off x="7652866" y="1827066"/>
            <a:ext cx="0" cy="900000"/>
          </a:xfrm>
          <a:prstGeom prst="line">
            <a:avLst/>
          </a:prstGeom>
          <a:ln w="6350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a:extLst>
              <a:ext uri="{FF2B5EF4-FFF2-40B4-BE49-F238E27FC236}">
                <a16:creationId xmlns:a16="http://schemas.microsoft.com/office/drawing/2014/main" id="{0EE79F0F-02A4-234C-8134-2B10F1A9F08D}"/>
              </a:ext>
            </a:extLst>
          </p:cNvPr>
          <p:cNvCxnSpPr>
            <a:cxnSpLocks/>
          </p:cNvCxnSpPr>
          <p:nvPr/>
        </p:nvCxnSpPr>
        <p:spPr>
          <a:xfrm flipV="1">
            <a:off x="8077172" y="3096087"/>
            <a:ext cx="936000" cy="1"/>
          </a:xfrm>
          <a:prstGeom prst="line">
            <a:avLst/>
          </a:prstGeom>
          <a:ln w="63500">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883B1DEE-D9CF-7D41-BBC1-F4C0CB3087F4}"/>
              </a:ext>
            </a:extLst>
          </p:cNvPr>
          <p:cNvCxnSpPr>
            <a:cxnSpLocks/>
          </p:cNvCxnSpPr>
          <p:nvPr/>
        </p:nvCxnSpPr>
        <p:spPr>
          <a:xfrm flipV="1">
            <a:off x="7670384" y="1822563"/>
            <a:ext cx="3051" cy="2052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a:extLst>
              <a:ext uri="{FF2B5EF4-FFF2-40B4-BE49-F238E27FC236}">
                <a16:creationId xmlns:a16="http://schemas.microsoft.com/office/drawing/2014/main" id="{10279379-A092-5F42-8310-5FEAC0EABC74}"/>
              </a:ext>
            </a:extLst>
          </p:cNvPr>
          <p:cNvCxnSpPr>
            <a:cxnSpLocks/>
          </p:cNvCxnSpPr>
          <p:nvPr/>
        </p:nvCxnSpPr>
        <p:spPr>
          <a:xfrm>
            <a:off x="7301728" y="3138871"/>
            <a:ext cx="79200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60" name="正方形/長方形 159">
            <a:extLst>
              <a:ext uri="{FF2B5EF4-FFF2-40B4-BE49-F238E27FC236}">
                <a16:creationId xmlns:a16="http://schemas.microsoft.com/office/drawing/2014/main" id="{B78DEB68-CE26-874D-94F6-E7FCBEBF7B4F}"/>
              </a:ext>
            </a:extLst>
          </p:cNvPr>
          <p:cNvSpPr>
            <a:spLocks/>
          </p:cNvSpPr>
          <p:nvPr/>
        </p:nvSpPr>
        <p:spPr>
          <a:xfrm rot="5400000">
            <a:off x="7676602" y="1593692"/>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1" name="直線コネクタ 160">
            <a:extLst>
              <a:ext uri="{FF2B5EF4-FFF2-40B4-BE49-F238E27FC236}">
                <a16:creationId xmlns:a16="http://schemas.microsoft.com/office/drawing/2014/main" id="{2FF6F095-0CFD-1F4B-88CB-951E02DB4AA9}"/>
              </a:ext>
            </a:extLst>
          </p:cNvPr>
          <p:cNvCxnSpPr>
            <a:cxnSpLocks/>
          </p:cNvCxnSpPr>
          <p:nvPr/>
        </p:nvCxnSpPr>
        <p:spPr>
          <a:xfrm>
            <a:off x="5689735" y="3094227"/>
            <a:ext cx="1044000"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a:extLst>
              <a:ext uri="{FF2B5EF4-FFF2-40B4-BE49-F238E27FC236}">
                <a16:creationId xmlns:a16="http://schemas.microsoft.com/office/drawing/2014/main" id="{73EB2B2C-BB07-AC46-9E18-EFD0DF8C2FBB}"/>
              </a:ext>
            </a:extLst>
          </p:cNvPr>
          <p:cNvCxnSpPr>
            <a:cxnSpLocks/>
          </p:cNvCxnSpPr>
          <p:nvPr/>
        </p:nvCxnSpPr>
        <p:spPr>
          <a:xfrm flipV="1">
            <a:off x="7695664" y="2720625"/>
            <a:ext cx="0" cy="39600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3" name="正方形/長方形 162">
            <a:extLst>
              <a:ext uri="{FF2B5EF4-FFF2-40B4-BE49-F238E27FC236}">
                <a16:creationId xmlns:a16="http://schemas.microsoft.com/office/drawing/2014/main" id="{219CC463-EA26-664E-9EFD-263E3FCF7CC4}"/>
              </a:ext>
            </a:extLst>
          </p:cNvPr>
          <p:cNvSpPr>
            <a:spLocks/>
          </p:cNvSpPr>
          <p:nvPr/>
        </p:nvSpPr>
        <p:spPr>
          <a:xfrm rot="5400000">
            <a:off x="7658878" y="249525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54FF6472-A5A9-CF4E-A939-37D5992D2DCE}"/>
              </a:ext>
            </a:extLst>
          </p:cNvPr>
          <p:cNvSpPr>
            <a:spLocks/>
          </p:cNvSpPr>
          <p:nvPr/>
        </p:nvSpPr>
        <p:spPr>
          <a:xfrm>
            <a:off x="8062855" y="2901905"/>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FA5B7F8E-2A7D-5744-88FD-DBCC24FD4A8E}"/>
              </a:ext>
            </a:extLst>
          </p:cNvPr>
          <p:cNvSpPr>
            <a:spLocks/>
          </p:cNvSpPr>
          <p:nvPr/>
        </p:nvSpPr>
        <p:spPr>
          <a:xfrm rot="2700000">
            <a:off x="7644060" y="2847553"/>
            <a:ext cx="54000" cy="576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6A97BF1C-4E92-4A4C-BE2F-EEB0C2E60E94}"/>
              </a:ext>
            </a:extLst>
          </p:cNvPr>
          <p:cNvSpPr>
            <a:spLocks/>
          </p:cNvSpPr>
          <p:nvPr/>
        </p:nvSpPr>
        <p:spPr>
          <a:xfrm>
            <a:off x="8984045" y="2909078"/>
            <a:ext cx="54000" cy="432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6950B4D1-2ACF-5F4D-9C0B-AEA5FAAF270D}"/>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8" name="直線コネクタ 167">
            <a:extLst>
              <a:ext uri="{FF2B5EF4-FFF2-40B4-BE49-F238E27FC236}">
                <a16:creationId xmlns:a16="http://schemas.microsoft.com/office/drawing/2014/main" id="{4174C612-86D5-DE4C-949C-F600891745DD}"/>
              </a:ext>
            </a:extLst>
          </p:cNvPr>
          <p:cNvCxnSpPr>
            <a:cxnSpLocks/>
          </p:cNvCxnSpPr>
          <p:nvPr/>
        </p:nvCxnSpPr>
        <p:spPr>
          <a:xfrm flipV="1">
            <a:off x="5989319" y="2958617"/>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a:extLst>
              <a:ext uri="{FF2B5EF4-FFF2-40B4-BE49-F238E27FC236}">
                <a16:creationId xmlns:a16="http://schemas.microsoft.com/office/drawing/2014/main" id="{8E06CBF4-44CC-CF49-9E43-C6F82A0DE1E5}"/>
              </a:ext>
            </a:extLst>
          </p:cNvPr>
          <p:cNvCxnSpPr>
            <a:cxnSpLocks/>
          </p:cNvCxnSpPr>
          <p:nvPr/>
        </p:nvCxnSpPr>
        <p:spPr>
          <a:xfrm>
            <a:off x="7309477" y="3136938"/>
            <a:ext cx="0" cy="14400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a:extLst>
              <a:ext uri="{FF2B5EF4-FFF2-40B4-BE49-F238E27FC236}">
                <a16:creationId xmlns:a16="http://schemas.microsoft.com/office/drawing/2014/main" id="{07D75399-CD2D-1047-93E2-1EA461D26E4F}"/>
              </a:ext>
            </a:extLst>
          </p:cNvPr>
          <p:cNvCxnSpPr>
            <a:cxnSpLocks/>
          </p:cNvCxnSpPr>
          <p:nvPr/>
        </p:nvCxnSpPr>
        <p:spPr>
          <a:xfrm>
            <a:off x="7487602" y="3885030"/>
            <a:ext cx="170430" cy="0"/>
          </a:xfrm>
          <a:prstGeom prst="line">
            <a:avLst/>
          </a:prstGeom>
          <a:ln w="19050">
            <a:solidFill>
              <a:srgbClr val="92D050"/>
            </a:solidFill>
            <a:prstDash val="solid"/>
          </a:ln>
          <a:effectLst/>
        </p:spPr>
        <p:style>
          <a:lnRef idx="2">
            <a:schemeClr val="accent1"/>
          </a:lnRef>
          <a:fillRef idx="0">
            <a:schemeClr val="accent1"/>
          </a:fillRef>
          <a:effectRef idx="1">
            <a:schemeClr val="accent1"/>
          </a:effectRef>
          <a:fontRef idx="minor">
            <a:schemeClr val="tx1"/>
          </a:fontRef>
        </p:style>
      </p:cxnSp>
      <p:sp>
        <p:nvSpPr>
          <p:cNvPr id="171" name="正方形/長方形 170">
            <a:extLst>
              <a:ext uri="{FF2B5EF4-FFF2-40B4-BE49-F238E27FC236}">
                <a16:creationId xmlns:a16="http://schemas.microsoft.com/office/drawing/2014/main" id="{E2826010-0C4C-5E40-8D66-2708F7DA8E96}"/>
              </a:ext>
            </a:extLst>
          </p:cNvPr>
          <p:cNvSpPr>
            <a:spLocks noChangeAspect="1"/>
          </p:cNvSpPr>
          <p:nvPr/>
        </p:nvSpPr>
        <p:spPr>
          <a:xfrm rot="8083777">
            <a:off x="5979552" y="3027261"/>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725D6405-3245-C54E-B6CE-DE7949ACFE7F}"/>
              </a:ext>
            </a:extLst>
          </p:cNvPr>
          <p:cNvSpPr>
            <a:spLocks noChangeAspect="1"/>
          </p:cNvSpPr>
          <p:nvPr/>
        </p:nvSpPr>
        <p:spPr>
          <a:xfrm rot="2700000">
            <a:off x="7298928" y="3068909"/>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278E5EFC-2FF4-C841-A983-B2B60B39EFEC}"/>
              </a:ext>
            </a:extLst>
          </p:cNvPr>
          <p:cNvSpPr>
            <a:spLocks noChangeAspect="1"/>
          </p:cNvSpPr>
          <p:nvPr/>
        </p:nvSpPr>
        <p:spPr>
          <a:xfrm rot="2700000">
            <a:off x="7645592" y="3820873"/>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26613AE8-9DFC-4C4B-98C8-0A1BA3848011}"/>
              </a:ext>
            </a:extLst>
          </p:cNvPr>
          <p:cNvCxnSpPr>
            <a:cxnSpLocks/>
          </p:cNvCxnSpPr>
          <p:nvPr/>
        </p:nvCxnSpPr>
        <p:spPr>
          <a:xfrm flipH="1">
            <a:off x="5940128" y="3890683"/>
            <a:ext cx="1475999" cy="0"/>
          </a:xfrm>
          <a:prstGeom prst="line">
            <a:avLst/>
          </a:prstGeom>
          <a:ln w="12700">
            <a:solidFill>
              <a:schemeClr val="tx1"/>
            </a:solidFill>
            <a:prstDash val="dash"/>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5" name="直線コネクタ 174">
            <a:extLst>
              <a:ext uri="{FF2B5EF4-FFF2-40B4-BE49-F238E27FC236}">
                <a16:creationId xmlns:a16="http://schemas.microsoft.com/office/drawing/2014/main" id="{569F9022-7406-F04E-B124-371207991E63}"/>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a:extLst>
              <a:ext uri="{FF2B5EF4-FFF2-40B4-BE49-F238E27FC236}">
                <a16:creationId xmlns:a16="http://schemas.microsoft.com/office/drawing/2014/main" id="{2410B627-9533-8D41-A6CE-109F9BB451AC}"/>
              </a:ext>
            </a:extLst>
          </p:cNvPr>
          <p:cNvCxnSpPr>
            <a:cxnSpLocks/>
          </p:cNvCxnSpPr>
          <p:nvPr/>
        </p:nvCxnSpPr>
        <p:spPr>
          <a:xfrm flipH="1">
            <a:off x="5943551" y="3797712"/>
            <a:ext cx="1368000" cy="0"/>
          </a:xfrm>
          <a:prstGeom prst="line">
            <a:avLst/>
          </a:prstGeom>
          <a:ln w="12700">
            <a:solidFill>
              <a:schemeClr val="tx1"/>
            </a:solidFill>
            <a:prstDash val="dash"/>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77" name="三角形 176">
            <a:extLst>
              <a:ext uri="{FF2B5EF4-FFF2-40B4-BE49-F238E27FC236}">
                <a16:creationId xmlns:a16="http://schemas.microsoft.com/office/drawing/2014/main" id="{51939B0A-4A8B-404B-9961-2F8AEA808851}"/>
              </a:ext>
            </a:extLst>
          </p:cNvPr>
          <p:cNvSpPr>
            <a:spLocks noChangeAspect="1"/>
          </p:cNvSpPr>
          <p:nvPr/>
        </p:nvSpPr>
        <p:spPr>
          <a:xfrm rot="16200000">
            <a:off x="5711346" y="3724512"/>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78" name="直線コネクタ 177">
            <a:extLst>
              <a:ext uri="{FF2B5EF4-FFF2-40B4-BE49-F238E27FC236}">
                <a16:creationId xmlns:a16="http://schemas.microsoft.com/office/drawing/2014/main" id="{FED1A608-7811-C543-8E8D-088904C2D1C8}"/>
              </a:ext>
            </a:extLst>
          </p:cNvPr>
          <p:cNvCxnSpPr>
            <a:cxnSpLocks/>
          </p:cNvCxnSpPr>
          <p:nvPr/>
        </p:nvCxnSpPr>
        <p:spPr>
          <a:xfrm flipV="1">
            <a:off x="7309477" y="3355968"/>
            <a:ext cx="0" cy="450000"/>
          </a:xfrm>
          <a:prstGeom prst="line">
            <a:avLst/>
          </a:prstGeom>
          <a:ln w="12700">
            <a:solidFill>
              <a:schemeClr val="tx1"/>
            </a:solidFill>
            <a:prstDash val="dash"/>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9" name="直線コネクタ 178">
            <a:extLst>
              <a:ext uri="{FF2B5EF4-FFF2-40B4-BE49-F238E27FC236}">
                <a16:creationId xmlns:a16="http://schemas.microsoft.com/office/drawing/2014/main" id="{9869A503-CE5D-5C41-9444-EB0A16970520}"/>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a:extLst>
              <a:ext uri="{FF2B5EF4-FFF2-40B4-BE49-F238E27FC236}">
                <a16:creationId xmlns:a16="http://schemas.microsoft.com/office/drawing/2014/main" id="{D89D9C56-4F4E-7A43-B94D-3C93C93A08BC}"/>
              </a:ext>
            </a:extLst>
          </p:cNvPr>
          <p:cNvCxnSpPr>
            <a:cxnSpLocks/>
          </p:cNvCxnSpPr>
          <p:nvPr/>
        </p:nvCxnSpPr>
        <p:spPr>
          <a:xfrm flipV="1">
            <a:off x="6263254" y="2245694"/>
            <a:ext cx="0" cy="1504800"/>
          </a:xfrm>
          <a:prstGeom prst="line">
            <a:avLst/>
          </a:prstGeom>
          <a:ln w="12700">
            <a:solidFill>
              <a:schemeClr val="tx1"/>
            </a:solidFill>
            <a:prstDash val="dash"/>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81" name="直線コネクタ 180">
            <a:extLst>
              <a:ext uri="{FF2B5EF4-FFF2-40B4-BE49-F238E27FC236}">
                <a16:creationId xmlns:a16="http://schemas.microsoft.com/office/drawing/2014/main" id="{1C165244-F3B1-4440-9A21-7FD29E60F34A}"/>
              </a:ext>
            </a:extLst>
          </p:cNvPr>
          <p:cNvCxnSpPr>
            <a:cxnSpLocks/>
          </p:cNvCxnSpPr>
          <p:nvPr/>
        </p:nvCxnSpPr>
        <p:spPr>
          <a:xfrm flipV="1">
            <a:off x="6355842" y="2245693"/>
            <a:ext cx="0" cy="1555200"/>
          </a:xfrm>
          <a:prstGeom prst="line">
            <a:avLst/>
          </a:prstGeom>
          <a:ln w="12700">
            <a:solidFill>
              <a:schemeClr val="tx1"/>
            </a:solidFill>
            <a:prstDash val="dash"/>
            <a:headEnd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182" name="円弧 181">
            <a:extLst>
              <a:ext uri="{FF2B5EF4-FFF2-40B4-BE49-F238E27FC236}">
                <a16:creationId xmlns:a16="http://schemas.microsoft.com/office/drawing/2014/main" id="{BDE1364E-AF4A-4844-AA17-BBB7E323F1A2}"/>
              </a:ext>
            </a:extLst>
          </p:cNvPr>
          <p:cNvSpPr/>
          <p:nvPr/>
        </p:nvSpPr>
        <p:spPr>
          <a:xfrm rot="10800000">
            <a:off x="6205500" y="3742846"/>
            <a:ext cx="108000" cy="108000"/>
          </a:xfrm>
          <a:prstGeom prst="arc">
            <a:avLst>
              <a:gd name="adj1" fmla="val 16200000"/>
              <a:gd name="adj2" fmla="val 5492809"/>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3" name="三角形 182">
            <a:extLst>
              <a:ext uri="{FF2B5EF4-FFF2-40B4-BE49-F238E27FC236}">
                <a16:creationId xmlns:a16="http://schemas.microsoft.com/office/drawing/2014/main" id="{8FA9C2B6-C16A-5047-9E45-DD95D614251C}"/>
              </a:ext>
            </a:extLst>
          </p:cNvPr>
          <p:cNvSpPr>
            <a:spLocks noChangeAspect="1"/>
          </p:cNvSpPr>
          <p:nvPr/>
        </p:nvSpPr>
        <p:spPr>
          <a:xfrm>
            <a:off x="6182452" y="2031571"/>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84" name="直線コネクタ 183">
            <a:extLst>
              <a:ext uri="{FF2B5EF4-FFF2-40B4-BE49-F238E27FC236}">
                <a16:creationId xmlns:a16="http://schemas.microsoft.com/office/drawing/2014/main" id="{21E32D86-3BD2-EC4F-839E-AB32C09DBD07}"/>
              </a:ext>
            </a:extLst>
          </p:cNvPr>
          <p:cNvCxnSpPr>
            <a:cxnSpLocks/>
          </p:cNvCxnSpPr>
          <p:nvPr/>
        </p:nvCxnSpPr>
        <p:spPr>
          <a:xfrm flipV="1">
            <a:off x="6254961" y="3849479"/>
            <a:ext cx="0" cy="36000"/>
          </a:xfrm>
          <a:prstGeom prst="line">
            <a:avLst/>
          </a:prstGeom>
          <a:ln w="12700">
            <a:solidFill>
              <a:schemeClr val="tx1"/>
            </a:solidFill>
            <a:prstDash val="dash"/>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638065F4-65A4-B747-A4A1-448CCFFA79BF}"/>
              </a:ext>
            </a:extLst>
          </p:cNvPr>
          <p:cNvCxnSpPr>
            <a:cxnSpLocks/>
          </p:cNvCxnSpPr>
          <p:nvPr/>
        </p:nvCxnSpPr>
        <p:spPr>
          <a:xfrm>
            <a:off x="7681016" y="1594481"/>
            <a:ext cx="0" cy="193527"/>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a:extLst>
              <a:ext uri="{FF2B5EF4-FFF2-40B4-BE49-F238E27FC236}">
                <a16:creationId xmlns:a16="http://schemas.microsoft.com/office/drawing/2014/main" id="{AC8DBA7E-0734-4B48-A9D5-491E041145C1}"/>
              </a:ext>
            </a:extLst>
          </p:cNvPr>
          <p:cNvCxnSpPr>
            <a:cxnSpLocks/>
          </p:cNvCxnSpPr>
          <p:nvPr/>
        </p:nvCxnSpPr>
        <p:spPr>
          <a:xfrm>
            <a:off x="6309132" y="1588972"/>
            <a:ext cx="0" cy="43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a:extLst>
              <a:ext uri="{FF2B5EF4-FFF2-40B4-BE49-F238E27FC236}">
                <a16:creationId xmlns:a16="http://schemas.microsoft.com/office/drawing/2014/main" id="{EF8E0643-7A37-4E44-BBF8-3BF67AF6ED4B}"/>
              </a:ext>
            </a:extLst>
          </p:cNvPr>
          <p:cNvCxnSpPr>
            <a:cxnSpLocks/>
          </p:cNvCxnSpPr>
          <p:nvPr/>
        </p:nvCxnSpPr>
        <p:spPr>
          <a:xfrm flipH="1">
            <a:off x="6306367" y="1594481"/>
            <a:ext cx="1368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188" name="三角形 187">
            <a:extLst>
              <a:ext uri="{FF2B5EF4-FFF2-40B4-BE49-F238E27FC236}">
                <a16:creationId xmlns:a16="http://schemas.microsoft.com/office/drawing/2014/main" id="{13FB6489-0B16-4F49-9183-56BC8F250DDB}"/>
              </a:ext>
            </a:extLst>
          </p:cNvPr>
          <p:cNvSpPr>
            <a:spLocks noChangeAspect="1"/>
          </p:cNvSpPr>
          <p:nvPr/>
        </p:nvSpPr>
        <p:spPr>
          <a:xfrm rot="5400000">
            <a:off x="6952734" y="2516139"/>
            <a:ext cx="252000" cy="227271"/>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89" name="円弧 188">
            <a:extLst>
              <a:ext uri="{FF2B5EF4-FFF2-40B4-BE49-F238E27FC236}">
                <a16:creationId xmlns:a16="http://schemas.microsoft.com/office/drawing/2014/main" id="{4885C07B-9937-5B43-A01A-73B6CCA80496}"/>
              </a:ext>
            </a:extLst>
          </p:cNvPr>
          <p:cNvSpPr/>
          <p:nvPr/>
        </p:nvSpPr>
        <p:spPr>
          <a:xfrm rot="16200000">
            <a:off x="6193579" y="2485124"/>
            <a:ext cx="216000" cy="216000"/>
          </a:xfrm>
          <a:prstGeom prst="arc">
            <a:avLst>
              <a:gd name="adj1" fmla="val 16200000"/>
              <a:gd name="adj2" fmla="val 5492809"/>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35" name="直線コネクタ 234">
            <a:extLst>
              <a:ext uri="{FF2B5EF4-FFF2-40B4-BE49-F238E27FC236}">
                <a16:creationId xmlns:a16="http://schemas.microsoft.com/office/drawing/2014/main" id="{C656A4AF-923A-5E47-8884-25E8BB0B0293}"/>
              </a:ext>
            </a:extLst>
          </p:cNvPr>
          <p:cNvCxnSpPr>
            <a:cxnSpLocks/>
          </p:cNvCxnSpPr>
          <p:nvPr/>
        </p:nvCxnSpPr>
        <p:spPr>
          <a:xfrm>
            <a:off x="7352689" y="2892481"/>
            <a:ext cx="304092" cy="191775"/>
          </a:xfrm>
          <a:prstGeom prst="line">
            <a:avLst/>
          </a:prstGeom>
          <a:ln w="19050">
            <a:solidFill>
              <a:schemeClr val="tx1"/>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39" name="直線コネクタ 238">
            <a:extLst>
              <a:ext uri="{FF2B5EF4-FFF2-40B4-BE49-F238E27FC236}">
                <a16:creationId xmlns:a16="http://schemas.microsoft.com/office/drawing/2014/main" id="{06686F44-D958-BA47-9F6D-07305E048F6F}"/>
              </a:ext>
            </a:extLst>
          </p:cNvPr>
          <p:cNvCxnSpPr>
            <a:cxnSpLocks/>
          </p:cNvCxnSpPr>
          <p:nvPr/>
        </p:nvCxnSpPr>
        <p:spPr>
          <a:xfrm flipV="1">
            <a:off x="7696690" y="4169357"/>
            <a:ext cx="0" cy="324000"/>
          </a:xfrm>
          <a:prstGeom prst="line">
            <a:avLst/>
          </a:prstGeom>
          <a:ln w="254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40" name="グループ化 239">
            <a:extLst>
              <a:ext uri="{FF2B5EF4-FFF2-40B4-BE49-F238E27FC236}">
                <a16:creationId xmlns:a16="http://schemas.microsoft.com/office/drawing/2014/main" id="{041EFBA2-C7FC-E247-84B3-D47A653A6308}"/>
              </a:ext>
            </a:extLst>
          </p:cNvPr>
          <p:cNvGrpSpPr/>
          <p:nvPr/>
        </p:nvGrpSpPr>
        <p:grpSpPr>
          <a:xfrm>
            <a:off x="6887978" y="3160936"/>
            <a:ext cx="144000" cy="151954"/>
            <a:chOff x="1873766" y="3931327"/>
            <a:chExt cx="144000" cy="151954"/>
          </a:xfrm>
        </p:grpSpPr>
        <p:sp>
          <p:nvSpPr>
            <p:cNvPr id="241" name="円/楕円 240">
              <a:extLst>
                <a:ext uri="{FF2B5EF4-FFF2-40B4-BE49-F238E27FC236}">
                  <a16:creationId xmlns:a16="http://schemas.microsoft.com/office/drawing/2014/main" id="{BE1EEC61-899A-1A41-9F5B-0C44F6A8F60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2" name="直線コネクタ 241">
              <a:extLst>
                <a:ext uri="{FF2B5EF4-FFF2-40B4-BE49-F238E27FC236}">
                  <a16:creationId xmlns:a16="http://schemas.microsoft.com/office/drawing/2014/main" id="{EE14E565-EF9B-2744-A83A-9599ED237A30}"/>
                </a:ext>
              </a:extLst>
            </p:cNvPr>
            <p:cNvCxnSpPr>
              <a:stCxn id="241" idx="2"/>
              <a:endCxn id="241"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3" name="正方形/長方形 242">
              <a:extLst>
                <a:ext uri="{FF2B5EF4-FFF2-40B4-BE49-F238E27FC236}">
                  <a16:creationId xmlns:a16="http://schemas.microsoft.com/office/drawing/2014/main" id="{2649C6E2-CD2C-8B49-940D-826F404CDCC2}"/>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44" name="直線コネクタ 243">
            <a:extLst>
              <a:ext uri="{FF2B5EF4-FFF2-40B4-BE49-F238E27FC236}">
                <a16:creationId xmlns:a16="http://schemas.microsoft.com/office/drawing/2014/main" id="{900F83A2-D0D4-7041-800B-4A58293C3AE1}"/>
              </a:ext>
            </a:extLst>
          </p:cNvPr>
          <p:cNvCxnSpPr>
            <a:cxnSpLocks/>
          </p:cNvCxnSpPr>
          <p:nvPr/>
        </p:nvCxnSpPr>
        <p:spPr>
          <a:xfrm flipV="1">
            <a:off x="6959231" y="3090819"/>
            <a:ext cx="1494" cy="14256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5" name="正方形/長方形 244">
            <a:extLst>
              <a:ext uri="{FF2B5EF4-FFF2-40B4-BE49-F238E27FC236}">
                <a16:creationId xmlns:a16="http://schemas.microsoft.com/office/drawing/2014/main" id="{14670436-E434-1845-B320-1A388189AE92}"/>
              </a:ext>
            </a:extLst>
          </p:cNvPr>
          <p:cNvSpPr>
            <a:spLocks noChangeAspect="1"/>
          </p:cNvSpPr>
          <p:nvPr/>
        </p:nvSpPr>
        <p:spPr>
          <a:xfrm rot="2700000">
            <a:off x="6949464" y="3018784"/>
            <a:ext cx="22066" cy="14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0" name="直線コネクタ 249">
            <a:extLst>
              <a:ext uri="{FF2B5EF4-FFF2-40B4-BE49-F238E27FC236}">
                <a16:creationId xmlns:a16="http://schemas.microsoft.com/office/drawing/2014/main" id="{4CC0F516-4924-5349-AFB1-E4507E3EDDD4}"/>
              </a:ext>
            </a:extLst>
          </p:cNvPr>
          <p:cNvCxnSpPr>
            <a:cxnSpLocks/>
          </p:cNvCxnSpPr>
          <p:nvPr/>
        </p:nvCxnSpPr>
        <p:spPr>
          <a:xfrm flipV="1">
            <a:off x="5970595" y="2564022"/>
            <a:ext cx="0" cy="32400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1" name="直線コネクタ 250">
            <a:extLst>
              <a:ext uri="{FF2B5EF4-FFF2-40B4-BE49-F238E27FC236}">
                <a16:creationId xmlns:a16="http://schemas.microsoft.com/office/drawing/2014/main" id="{EAE5F9E2-1F12-404A-B23A-F8ED8D428CEA}"/>
              </a:ext>
            </a:extLst>
          </p:cNvPr>
          <p:cNvCxnSpPr>
            <a:cxnSpLocks/>
          </p:cNvCxnSpPr>
          <p:nvPr/>
        </p:nvCxnSpPr>
        <p:spPr>
          <a:xfrm>
            <a:off x="6399447" y="2583550"/>
            <a:ext cx="565200" cy="0"/>
          </a:xfrm>
          <a:prstGeom prst="line">
            <a:avLst/>
          </a:prstGeom>
          <a:ln w="19050" cmpd="sng">
            <a:solidFill>
              <a:schemeClr val="accent6"/>
            </a:solidFill>
            <a:prstDash val="solid"/>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2" name="直線コネクタ 251">
            <a:extLst>
              <a:ext uri="{FF2B5EF4-FFF2-40B4-BE49-F238E27FC236}">
                <a16:creationId xmlns:a16="http://schemas.microsoft.com/office/drawing/2014/main" id="{EC29D676-3266-D049-BC75-ABA51C5711C6}"/>
              </a:ext>
            </a:extLst>
          </p:cNvPr>
          <p:cNvCxnSpPr>
            <a:cxnSpLocks/>
          </p:cNvCxnSpPr>
          <p:nvPr/>
        </p:nvCxnSpPr>
        <p:spPr>
          <a:xfrm>
            <a:off x="5962137" y="2581223"/>
            <a:ext cx="252000"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91815DC0-F348-054F-99FF-165906D459EA}"/>
              </a:ext>
            </a:extLst>
          </p:cNvPr>
          <p:cNvCxnSpPr>
            <a:cxnSpLocks/>
          </p:cNvCxnSpPr>
          <p:nvPr/>
        </p:nvCxnSpPr>
        <p:spPr>
          <a:xfrm>
            <a:off x="7179734" y="2622686"/>
            <a:ext cx="180000" cy="0"/>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115FD2E7-523B-7E4D-B0F7-FE7A5A4E5BB8}"/>
              </a:ext>
            </a:extLst>
          </p:cNvPr>
          <p:cNvCxnSpPr>
            <a:cxnSpLocks/>
          </p:cNvCxnSpPr>
          <p:nvPr/>
        </p:nvCxnSpPr>
        <p:spPr>
          <a:xfrm>
            <a:off x="7357844" y="2610256"/>
            <a:ext cx="0" cy="218152"/>
          </a:xfrm>
          <a:prstGeom prst="line">
            <a:avLst/>
          </a:prstGeom>
          <a:ln w="19050" cmpd="sng">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56" name="直線コネクタ 255">
            <a:extLst>
              <a:ext uri="{FF2B5EF4-FFF2-40B4-BE49-F238E27FC236}">
                <a16:creationId xmlns:a16="http://schemas.microsoft.com/office/drawing/2014/main" id="{3CD2757D-7110-F943-9329-75ECCFB16469}"/>
              </a:ext>
            </a:extLst>
          </p:cNvPr>
          <p:cNvCxnSpPr>
            <a:cxnSpLocks/>
          </p:cNvCxnSpPr>
          <p:nvPr/>
        </p:nvCxnSpPr>
        <p:spPr>
          <a:xfrm>
            <a:off x="7356036" y="2826179"/>
            <a:ext cx="0" cy="7200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9B3E83AF-47FD-0E44-8B46-35A0AE3855EA}"/>
              </a:ext>
            </a:extLst>
          </p:cNvPr>
          <p:cNvCxnSpPr>
            <a:cxnSpLocks/>
          </p:cNvCxnSpPr>
          <p:nvPr/>
        </p:nvCxnSpPr>
        <p:spPr>
          <a:xfrm flipV="1">
            <a:off x="6019092" y="2753908"/>
            <a:ext cx="0" cy="14400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FD710B36-78BA-B54D-91EF-D1BD630BF58C}"/>
              </a:ext>
            </a:extLst>
          </p:cNvPr>
          <p:cNvCxnSpPr>
            <a:cxnSpLocks/>
          </p:cNvCxnSpPr>
          <p:nvPr/>
        </p:nvCxnSpPr>
        <p:spPr>
          <a:xfrm flipV="1">
            <a:off x="6114015" y="2754178"/>
            <a:ext cx="0" cy="109440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3" name="直線コネクタ 262">
            <a:extLst>
              <a:ext uri="{FF2B5EF4-FFF2-40B4-BE49-F238E27FC236}">
                <a16:creationId xmlns:a16="http://schemas.microsoft.com/office/drawing/2014/main" id="{2AC439CA-646B-7246-B5F2-971B0AC08B90}"/>
              </a:ext>
            </a:extLst>
          </p:cNvPr>
          <p:cNvCxnSpPr>
            <a:cxnSpLocks/>
          </p:cNvCxnSpPr>
          <p:nvPr/>
        </p:nvCxnSpPr>
        <p:spPr>
          <a:xfrm>
            <a:off x="6013758" y="2756960"/>
            <a:ext cx="108000"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83F62469-BDD3-E04A-B7E7-2AAF2C48A8F4}"/>
              </a:ext>
            </a:extLst>
          </p:cNvPr>
          <p:cNvCxnSpPr>
            <a:cxnSpLocks/>
          </p:cNvCxnSpPr>
          <p:nvPr/>
        </p:nvCxnSpPr>
        <p:spPr>
          <a:xfrm flipH="1">
            <a:off x="5949870" y="3838348"/>
            <a:ext cx="162000" cy="0"/>
          </a:xfrm>
          <a:prstGeom prst="line">
            <a:avLst/>
          </a:prstGeom>
          <a:ln w="19050" cmpd="sng">
            <a:solidFill>
              <a:schemeClr val="accent6"/>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A398534B-CA5F-6240-B7E6-1752B7A226B3}"/>
              </a:ext>
            </a:extLst>
          </p:cNvPr>
          <p:cNvCxnSpPr>
            <a:cxnSpLocks/>
          </p:cNvCxnSpPr>
          <p:nvPr/>
        </p:nvCxnSpPr>
        <p:spPr>
          <a:xfrm flipV="1">
            <a:off x="6302645" y="2253581"/>
            <a:ext cx="0" cy="2448000"/>
          </a:xfrm>
          <a:prstGeom prst="line">
            <a:avLst/>
          </a:prstGeom>
          <a:ln w="19050" cmpd="sng">
            <a:solidFill>
              <a:schemeClr val="accent6"/>
            </a:solidFill>
            <a:prstDash val="solid"/>
            <a:headEnd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6A4B83BA-E3A2-7B45-8D5C-B47477DF5180}"/>
              </a:ext>
            </a:extLst>
          </p:cNvPr>
          <p:cNvCxnSpPr>
            <a:cxnSpLocks/>
          </p:cNvCxnSpPr>
          <p:nvPr/>
        </p:nvCxnSpPr>
        <p:spPr>
          <a:xfrm>
            <a:off x="6301579" y="4689404"/>
            <a:ext cx="1402023" cy="0"/>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5AD3C58D-5CD2-0248-916E-48124A25240C}"/>
              </a:ext>
            </a:extLst>
          </p:cNvPr>
          <p:cNvCxnSpPr>
            <a:cxnSpLocks/>
          </p:cNvCxnSpPr>
          <p:nvPr/>
        </p:nvCxnSpPr>
        <p:spPr>
          <a:xfrm flipV="1">
            <a:off x="7699886" y="4576876"/>
            <a:ext cx="0" cy="102599"/>
          </a:xfrm>
          <a:prstGeom prst="line">
            <a:avLst/>
          </a:prstGeom>
          <a:ln w="19050" cmpd="sng">
            <a:solidFill>
              <a:schemeClr val="accent6"/>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268" name="正方形/長方形 267">
            <a:extLst>
              <a:ext uri="{FF2B5EF4-FFF2-40B4-BE49-F238E27FC236}">
                <a16:creationId xmlns:a16="http://schemas.microsoft.com/office/drawing/2014/main" id="{6DB8CC05-537E-A047-AC6A-BB61190267F9}"/>
              </a:ext>
            </a:extLst>
          </p:cNvPr>
          <p:cNvSpPr>
            <a:spLocks noChangeAspect="1"/>
          </p:cNvSpPr>
          <p:nvPr/>
        </p:nvSpPr>
        <p:spPr>
          <a:xfrm>
            <a:off x="5288550" y="2976196"/>
            <a:ext cx="40847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9" name="直線コネクタ 268">
            <a:extLst>
              <a:ext uri="{FF2B5EF4-FFF2-40B4-BE49-F238E27FC236}">
                <a16:creationId xmlns:a16="http://schemas.microsoft.com/office/drawing/2014/main" id="{AAB57C65-A275-D649-8EFD-012D1410F90E}"/>
              </a:ext>
            </a:extLst>
          </p:cNvPr>
          <p:cNvCxnSpPr>
            <a:cxnSpLocks/>
          </p:cNvCxnSpPr>
          <p:nvPr/>
        </p:nvCxnSpPr>
        <p:spPr>
          <a:xfrm flipV="1">
            <a:off x="5496944" y="3213477"/>
            <a:ext cx="0" cy="612000"/>
          </a:xfrm>
          <a:prstGeom prst="line">
            <a:avLst/>
          </a:prstGeom>
          <a:ln w="1905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270" name="直線コネクタ 269">
            <a:extLst>
              <a:ext uri="{FF2B5EF4-FFF2-40B4-BE49-F238E27FC236}">
                <a16:creationId xmlns:a16="http://schemas.microsoft.com/office/drawing/2014/main" id="{DA8990B6-CE4B-584A-BADE-A2C55408711B}"/>
              </a:ext>
            </a:extLst>
          </p:cNvPr>
          <p:cNvCxnSpPr>
            <a:cxnSpLocks/>
          </p:cNvCxnSpPr>
          <p:nvPr/>
        </p:nvCxnSpPr>
        <p:spPr>
          <a:xfrm flipH="1">
            <a:off x="5488891" y="3829495"/>
            <a:ext cx="216000" cy="0"/>
          </a:xfrm>
          <a:prstGeom prst="line">
            <a:avLst/>
          </a:prstGeom>
          <a:ln w="19050">
            <a:solidFill>
              <a:schemeClr val="tx1"/>
            </a:solidFill>
            <a:prstDash val="solid"/>
            <a:headEnd w="sm" len="sm"/>
            <a:tailEnd type="none" w="sm" len="sm"/>
          </a:ln>
          <a:effectLst/>
        </p:spPr>
        <p:style>
          <a:lnRef idx="2">
            <a:schemeClr val="accent1"/>
          </a:lnRef>
          <a:fillRef idx="0">
            <a:schemeClr val="accent1"/>
          </a:fillRef>
          <a:effectRef idx="1">
            <a:schemeClr val="accent1"/>
          </a:effectRef>
          <a:fontRef idx="minor">
            <a:schemeClr val="tx1"/>
          </a:fontRef>
        </p:style>
      </p:cxnSp>
      <p:grpSp>
        <p:nvGrpSpPr>
          <p:cNvPr id="271" name="図形グループ 26">
            <a:extLst>
              <a:ext uri="{FF2B5EF4-FFF2-40B4-BE49-F238E27FC236}">
                <a16:creationId xmlns:a16="http://schemas.microsoft.com/office/drawing/2014/main" id="{BDF318C0-9850-7E4F-88C7-B0EF1EDE9C83}"/>
              </a:ext>
            </a:extLst>
          </p:cNvPr>
          <p:cNvGrpSpPr>
            <a:grpSpLocks noChangeAspect="1"/>
          </p:cNvGrpSpPr>
          <p:nvPr/>
        </p:nvGrpSpPr>
        <p:grpSpPr>
          <a:xfrm rot="5400000">
            <a:off x="8431262" y="3015815"/>
            <a:ext cx="216000" cy="223115"/>
            <a:chOff x="4888291" y="2079700"/>
            <a:chExt cx="341084" cy="352320"/>
          </a:xfrm>
        </p:grpSpPr>
        <p:cxnSp>
          <p:nvCxnSpPr>
            <p:cNvPr id="272" name="直線コネクタ 271">
              <a:extLst>
                <a:ext uri="{FF2B5EF4-FFF2-40B4-BE49-F238E27FC236}">
                  <a16:creationId xmlns:a16="http://schemas.microsoft.com/office/drawing/2014/main" id="{48850BB7-5218-424D-8307-A134A5697F1C}"/>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3" name="直線コネクタ 2">
              <a:extLst>
                <a:ext uri="{FF2B5EF4-FFF2-40B4-BE49-F238E27FC236}">
                  <a16:creationId xmlns:a16="http://schemas.microsoft.com/office/drawing/2014/main" id="{F38D09F8-BFF4-0D43-81F8-97A174F2E646}"/>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4" name="直線コネクタ 2">
              <a:extLst>
                <a:ext uri="{FF2B5EF4-FFF2-40B4-BE49-F238E27FC236}">
                  <a16:creationId xmlns:a16="http://schemas.microsoft.com/office/drawing/2014/main" id="{729F29DE-DBA8-3749-8907-A789B2E01054}"/>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grpSp>
        <p:nvGrpSpPr>
          <p:cNvPr id="275" name="図形グループ 26">
            <a:extLst>
              <a:ext uri="{FF2B5EF4-FFF2-40B4-BE49-F238E27FC236}">
                <a16:creationId xmlns:a16="http://schemas.microsoft.com/office/drawing/2014/main" id="{647EFCD7-ED9A-BD45-8844-3B01820F487D}"/>
              </a:ext>
            </a:extLst>
          </p:cNvPr>
          <p:cNvGrpSpPr>
            <a:grpSpLocks noChangeAspect="1"/>
          </p:cNvGrpSpPr>
          <p:nvPr/>
        </p:nvGrpSpPr>
        <p:grpSpPr>
          <a:xfrm>
            <a:off x="7577878" y="2137271"/>
            <a:ext cx="216000" cy="223115"/>
            <a:chOff x="4888291" y="2079700"/>
            <a:chExt cx="341084" cy="352320"/>
          </a:xfrm>
        </p:grpSpPr>
        <p:cxnSp>
          <p:nvCxnSpPr>
            <p:cNvPr id="276" name="直線コネクタ 275">
              <a:extLst>
                <a:ext uri="{FF2B5EF4-FFF2-40B4-BE49-F238E27FC236}">
                  <a16:creationId xmlns:a16="http://schemas.microsoft.com/office/drawing/2014/main" id="{51EE67F7-CACE-D44F-8345-A8E0ACDBD3C1}"/>
                </a:ext>
              </a:extLst>
            </p:cNvPr>
            <p:cNvCxnSpPr/>
            <p:nvPr/>
          </p:nvCxnSpPr>
          <p:spPr>
            <a:xfrm>
              <a:off x="4991098" y="2197102"/>
              <a:ext cx="143934" cy="122766"/>
            </a:xfrm>
            <a:prstGeom prst="line">
              <a:avLst/>
            </a:prstGeom>
            <a:ln w="63500">
              <a:solidFill>
                <a:schemeClr val="bg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7" name="直線コネクタ 2">
              <a:extLst>
                <a:ext uri="{FF2B5EF4-FFF2-40B4-BE49-F238E27FC236}">
                  <a16:creationId xmlns:a16="http://schemas.microsoft.com/office/drawing/2014/main" id="{D24240E5-C1A6-F74C-804C-E49BE9873135}"/>
                </a:ext>
              </a:extLst>
            </p:cNvPr>
            <p:cNvCxnSpPr>
              <a:cxnSpLocks noChangeAspect="1"/>
            </p:cNvCxnSpPr>
            <p:nvPr/>
          </p:nvCxnSpPr>
          <p:spPr>
            <a:xfrm rot="18900000">
              <a:off x="4888291" y="2079700"/>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78" name="直線コネクタ 2">
              <a:extLst>
                <a:ext uri="{FF2B5EF4-FFF2-40B4-BE49-F238E27FC236}">
                  <a16:creationId xmlns:a16="http://schemas.microsoft.com/office/drawing/2014/main" id="{A1252C82-55C8-E04D-BA17-1042C0ABB0A3}"/>
                </a:ext>
              </a:extLst>
            </p:cNvPr>
            <p:cNvCxnSpPr>
              <a:cxnSpLocks noChangeAspect="1"/>
            </p:cNvCxnSpPr>
            <p:nvPr/>
          </p:nvCxnSpPr>
          <p:spPr>
            <a:xfrm rot="18900000">
              <a:off x="4898732" y="2177066"/>
              <a:ext cx="330643" cy="254954"/>
            </a:xfrm>
            <a:prstGeom prst="curvedConnector3">
              <a:avLst>
                <a:gd name="adj1" fmla="val 50000"/>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280" name="直線コネクタ 279">
            <a:extLst>
              <a:ext uri="{FF2B5EF4-FFF2-40B4-BE49-F238E27FC236}">
                <a16:creationId xmlns:a16="http://schemas.microsoft.com/office/drawing/2014/main" id="{5FD858C5-09CC-154E-A969-FA505E413E96}"/>
              </a:ext>
            </a:extLst>
          </p:cNvPr>
          <p:cNvCxnSpPr>
            <a:cxnSpLocks/>
          </p:cNvCxnSpPr>
          <p:nvPr/>
        </p:nvCxnSpPr>
        <p:spPr>
          <a:xfrm>
            <a:off x="193268" y="6601892"/>
            <a:ext cx="5248331" cy="0"/>
          </a:xfrm>
          <a:prstGeom prst="line">
            <a:avLst/>
          </a:prstGeom>
          <a:ln w="635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81" name="テキスト ボックス 280">
            <a:extLst>
              <a:ext uri="{FF2B5EF4-FFF2-40B4-BE49-F238E27FC236}">
                <a16:creationId xmlns:a16="http://schemas.microsoft.com/office/drawing/2014/main" id="{E54B919B-0D11-624E-9281-A6BA13C39BDA}"/>
              </a:ext>
            </a:extLst>
          </p:cNvPr>
          <p:cNvSpPr txBox="1"/>
          <p:nvPr/>
        </p:nvSpPr>
        <p:spPr>
          <a:xfrm>
            <a:off x="1490087" y="6183253"/>
            <a:ext cx="2965877" cy="400110"/>
          </a:xfrm>
          <a:prstGeom prst="rect">
            <a:avLst/>
          </a:prstGeom>
          <a:noFill/>
        </p:spPr>
        <p:txBody>
          <a:bodyPr wrap="none" rtlCol="0">
            <a:spAutoFit/>
          </a:bodyPr>
          <a:lstStyle/>
          <a:p>
            <a:r>
              <a:rPr lang="ja-JP" altLang="en-US" sz="2000"/>
              <a:t>動作点引き込みの時系列</a:t>
            </a:r>
            <a:endParaRPr kumimoji="1" lang="ja-JP" altLang="en-US" sz="2000"/>
          </a:p>
        </p:txBody>
      </p:sp>
      <p:sp>
        <p:nvSpPr>
          <p:cNvPr id="99" name="テキスト ボックス 98">
            <a:extLst>
              <a:ext uri="{FF2B5EF4-FFF2-40B4-BE49-F238E27FC236}">
                <a16:creationId xmlns:a16="http://schemas.microsoft.com/office/drawing/2014/main" id="{8FDF3CA2-0C24-884E-B4FD-2029EBCE8E72}"/>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100" name="正方形/長方形 99">
            <a:extLst>
              <a:ext uri="{FF2B5EF4-FFF2-40B4-BE49-F238E27FC236}">
                <a16:creationId xmlns:a16="http://schemas.microsoft.com/office/drawing/2014/main" id="{971ADD56-765D-554F-BCAB-E1635C90558C}"/>
              </a:ext>
            </a:extLst>
          </p:cNvPr>
          <p:cNvSpPr>
            <a:spLocks/>
          </p:cNvSpPr>
          <p:nvPr/>
        </p:nvSpPr>
        <p:spPr>
          <a:xfrm rot="477671">
            <a:off x="6715256" y="2893691"/>
            <a:ext cx="54000" cy="432000"/>
          </a:xfrm>
          <a:prstGeom prst="rect">
            <a:avLst/>
          </a:prstGeom>
          <a:noFill/>
          <a:ln w="12700">
            <a:solidFill>
              <a:srgbClr val="00B0F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57EF3DDA-F393-354A-ADD6-E71832F5F9B8}"/>
              </a:ext>
            </a:extLst>
          </p:cNvPr>
          <p:cNvSpPr>
            <a:spLocks/>
          </p:cNvSpPr>
          <p:nvPr/>
        </p:nvSpPr>
        <p:spPr>
          <a:xfrm rot="15876402">
            <a:off x="7669385" y="3926357"/>
            <a:ext cx="54000" cy="432000"/>
          </a:xfrm>
          <a:prstGeom prst="rect">
            <a:avLst/>
          </a:prstGeom>
          <a:noFill/>
          <a:ln w="12700">
            <a:solidFill>
              <a:srgbClr val="00B0F0"/>
            </a:solidFill>
            <a:prstDash val="sysDash"/>
            <a:extLst>
              <a:ext uri="{C807C97D-BFC1-408E-A445-0C87EB9F89A2}">
                <ask:lineSketchStyleProps xmlns:ask="http://schemas.microsoft.com/office/drawing/2018/sketchyshapes" sd="1219033472">
                  <a:custGeom>
                    <a:avLst/>
                    <a:gdLst>
                      <a:gd name="connsiteX0" fmla="*/ 0 w 54000"/>
                      <a:gd name="connsiteY0" fmla="*/ 0 h 432000"/>
                      <a:gd name="connsiteX1" fmla="*/ 54000 w 54000"/>
                      <a:gd name="connsiteY1" fmla="*/ 0 h 432000"/>
                      <a:gd name="connsiteX2" fmla="*/ 54000 w 54000"/>
                      <a:gd name="connsiteY2" fmla="*/ 432000 h 432000"/>
                      <a:gd name="connsiteX3" fmla="*/ 0 w 54000"/>
                      <a:gd name="connsiteY3" fmla="*/ 432000 h 432000"/>
                      <a:gd name="connsiteX4" fmla="*/ 0 w 54000"/>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 h="432000" extrusionOk="0">
                        <a:moveTo>
                          <a:pt x="0" y="0"/>
                        </a:moveTo>
                        <a:cubicBezTo>
                          <a:pt x="23229" y="-2893"/>
                          <a:pt x="38921" y="3587"/>
                          <a:pt x="54000" y="0"/>
                        </a:cubicBezTo>
                        <a:cubicBezTo>
                          <a:pt x="87511" y="194046"/>
                          <a:pt x="18280" y="334818"/>
                          <a:pt x="54000" y="432000"/>
                        </a:cubicBezTo>
                        <a:cubicBezTo>
                          <a:pt x="35978" y="438359"/>
                          <a:pt x="13646" y="429760"/>
                          <a:pt x="0" y="432000"/>
                        </a:cubicBezTo>
                        <a:cubicBezTo>
                          <a:pt x="-2893" y="339456"/>
                          <a:pt x="46711" y="163058"/>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6423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補足</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12" name="図 11">
            <a:extLst>
              <a:ext uri="{FF2B5EF4-FFF2-40B4-BE49-F238E27FC236}">
                <a16:creationId xmlns:a16="http://schemas.microsoft.com/office/drawing/2014/main" id="{4E93E0DB-AA4B-C249-AF93-203DF7B3A204}"/>
              </a:ext>
            </a:extLst>
          </p:cNvPr>
          <p:cNvPicPr>
            <a:picLocks noChangeAspect="1"/>
          </p:cNvPicPr>
          <p:nvPr/>
        </p:nvPicPr>
        <p:blipFill>
          <a:blip r:embed="rId3"/>
          <a:stretch>
            <a:fillRect/>
          </a:stretch>
        </p:blipFill>
        <p:spPr>
          <a:xfrm>
            <a:off x="623275" y="837384"/>
            <a:ext cx="7740793" cy="6020616"/>
          </a:xfrm>
          <a:prstGeom prst="rect">
            <a:avLst/>
          </a:prstGeom>
        </p:spPr>
      </p:pic>
      <p:sp>
        <p:nvSpPr>
          <p:cNvPr id="13" name="テキスト ボックス 12">
            <a:extLst>
              <a:ext uri="{FF2B5EF4-FFF2-40B4-BE49-F238E27FC236}">
                <a16:creationId xmlns:a16="http://schemas.microsoft.com/office/drawing/2014/main" id="{70B8522B-AC6A-A74C-A153-488E1AEA4155}"/>
              </a:ext>
            </a:extLst>
          </p:cNvPr>
          <p:cNvSpPr txBox="1"/>
          <p:nvPr/>
        </p:nvSpPr>
        <p:spPr>
          <a:xfrm>
            <a:off x="5050447" y="1305755"/>
            <a:ext cx="1991251" cy="338554"/>
          </a:xfrm>
          <a:prstGeom prst="rect">
            <a:avLst/>
          </a:prstGeom>
          <a:solidFill>
            <a:schemeClr val="bg1">
              <a:alpha val="90000"/>
            </a:schemeClr>
          </a:solidFill>
        </p:spPr>
        <p:txBody>
          <a:bodyPr wrap="none" rtlCol="0">
            <a:spAutoFit/>
          </a:bodyPr>
          <a:lstStyle/>
          <a:p>
            <a:r>
              <a:rPr kumimoji="1" lang="en-US" altLang="ja-JP" sz="1600" dirty="0">
                <a:solidFill>
                  <a:srgbClr val="0432FF"/>
                </a:solidFill>
              </a:rPr>
              <a:t>2019.08.24 (</a:t>
            </a:r>
            <a:r>
              <a:rPr kumimoji="1" lang="ja-JP" altLang="en-US" sz="1600">
                <a:solidFill>
                  <a:srgbClr val="0432FF"/>
                </a:solidFill>
              </a:rPr>
              <a:t>初ロック</a:t>
            </a:r>
            <a:r>
              <a:rPr kumimoji="1" lang="en-US" altLang="ja-JP" sz="1600" dirty="0">
                <a:solidFill>
                  <a:srgbClr val="0432FF"/>
                </a:solidFill>
              </a:rPr>
              <a:t>)</a:t>
            </a:r>
            <a:endParaRPr kumimoji="1" lang="ja-JP" altLang="en-US" sz="1600">
              <a:solidFill>
                <a:srgbClr val="0432FF"/>
              </a:solidFill>
            </a:endParaRPr>
          </a:p>
        </p:txBody>
      </p:sp>
      <p:sp>
        <p:nvSpPr>
          <p:cNvPr id="16" name="テキスト ボックス 15">
            <a:extLst>
              <a:ext uri="{FF2B5EF4-FFF2-40B4-BE49-F238E27FC236}">
                <a16:creationId xmlns:a16="http://schemas.microsoft.com/office/drawing/2014/main" id="{5446F044-6B9C-D846-867D-8CD358E541A3}"/>
              </a:ext>
            </a:extLst>
          </p:cNvPr>
          <p:cNvSpPr txBox="1"/>
          <p:nvPr/>
        </p:nvSpPr>
        <p:spPr>
          <a:xfrm>
            <a:off x="6450052" y="1979621"/>
            <a:ext cx="1120820" cy="338554"/>
          </a:xfrm>
          <a:prstGeom prst="rect">
            <a:avLst/>
          </a:prstGeom>
          <a:solidFill>
            <a:schemeClr val="bg1">
              <a:alpha val="90000"/>
            </a:schemeClr>
          </a:solidFill>
        </p:spPr>
        <p:txBody>
          <a:bodyPr wrap="none" rtlCol="0">
            <a:spAutoFit/>
          </a:bodyPr>
          <a:lstStyle/>
          <a:p>
            <a:r>
              <a:rPr kumimoji="1" lang="en-US" altLang="ja-JP" sz="1600" dirty="0">
                <a:solidFill>
                  <a:srgbClr val="00FDFF"/>
                </a:solidFill>
              </a:rPr>
              <a:t>2019.10.08</a:t>
            </a:r>
            <a:endParaRPr kumimoji="1" lang="ja-JP" altLang="en-US" sz="1600">
              <a:solidFill>
                <a:srgbClr val="00FDFF"/>
              </a:solidFill>
            </a:endParaRPr>
          </a:p>
        </p:txBody>
      </p:sp>
      <p:sp>
        <p:nvSpPr>
          <p:cNvPr id="17" name="テキスト ボックス 16">
            <a:extLst>
              <a:ext uri="{FF2B5EF4-FFF2-40B4-BE49-F238E27FC236}">
                <a16:creationId xmlns:a16="http://schemas.microsoft.com/office/drawing/2014/main" id="{7E41CCB6-325F-4245-9CAB-DB9895055311}"/>
              </a:ext>
            </a:extLst>
          </p:cNvPr>
          <p:cNvSpPr txBox="1"/>
          <p:nvPr/>
        </p:nvSpPr>
        <p:spPr>
          <a:xfrm>
            <a:off x="6566749" y="3020388"/>
            <a:ext cx="1120820" cy="338554"/>
          </a:xfrm>
          <a:prstGeom prst="rect">
            <a:avLst/>
          </a:prstGeom>
          <a:solidFill>
            <a:schemeClr val="bg1">
              <a:alpha val="90000"/>
            </a:schemeClr>
          </a:solidFill>
        </p:spPr>
        <p:txBody>
          <a:bodyPr wrap="none" rtlCol="0">
            <a:spAutoFit/>
          </a:bodyPr>
          <a:lstStyle/>
          <a:p>
            <a:r>
              <a:rPr kumimoji="1" lang="en-US" altLang="ja-JP" sz="1600" dirty="0">
                <a:solidFill>
                  <a:srgbClr val="008F00"/>
                </a:solidFill>
              </a:rPr>
              <a:t>2019.11.01</a:t>
            </a:r>
            <a:endParaRPr kumimoji="1" lang="ja-JP" altLang="en-US" sz="1600">
              <a:solidFill>
                <a:srgbClr val="008F00"/>
              </a:solidFill>
            </a:endParaRPr>
          </a:p>
        </p:txBody>
      </p:sp>
      <p:sp>
        <p:nvSpPr>
          <p:cNvPr id="18" name="テキスト ボックス 17">
            <a:extLst>
              <a:ext uri="{FF2B5EF4-FFF2-40B4-BE49-F238E27FC236}">
                <a16:creationId xmlns:a16="http://schemas.microsoft.com/office/drawing/2014/main" id="{38361AC1-EE43-5845-8FEF-A2B321DC7583}"/>
              </a:ext>
            </a:extLst>
          </p:cNvPr>
          <p:cNvSpPr txBox="1"/>
          <p:nvPr/>
        </p:nvSpPr>
        <p:spPr>
          <a:xfrm>
            <a:off x="6927885" y="3833897"/>
            <a:ext cx="1120820" cy="338554"/>
          </a:xfrm>
          <a:prstGeom prst="rect">
            <a:avLst/>
          </a:prstGeom>
          <a:solidFill>
            <a:schemeClr val="bg1">
              <a:alpha val="90000"/>
            </a:schemeClr>
          </a:solidFill>
        </p:spPr>
        <p:txBody>
          <a:bodyPr wrap="none" rtlCol="0">
            <a:spAutoFit/>
          </a:bodyPr>
          <a:lstStyle/>
          <a:p>
            <a:r>
              <a:rPr kumimoji="1" lang="en-US" altLang="ja-JP" sz="1600" dirty="0">
                <a:solidFill>
                  <a:srgbClr val="FF0000"/>
                </a:solidFill>
              </a:rPr>
              <a:t>2019.12.06</a:t>
            </a:r>
            <a:endParaRPr kumimoji="1" lang="ja-JP" altLang="en-US" sz="1600">
              <a:solidFill>
                <a:srgbClr val="FF0000"/>
              </a:solidFill>
            </a:endParaRPr>
          </a:p>
        </p:txBody>
      </p:sp>
      <p:cxnSp>
        <p:nvCxnSpPr>
          <p:cNvPr id="19" name="直線コネクタ 18">
            <a:extLst>
              <a:ext uri="{FF2B5EF4-FFF2-40B4-BE49-F238E27FC236}">
                <a16:creationId xmlns:a16="http://schemas.microsoft.com/office/drawing/2014/main" id="{7745BE37-992E-FE4B-8140-C40FCA453FA8}"/>
              </a:ext>
            </a:extLst>
          </p:cNvPr>
          <p:cNvCxnSpPr>
            <a:cxnSpLocks/>
          </p:cNvCxnSpPr>
          <p:nvPr/>
        </p:nvCxnSpPr>
        <p:spPr>
          <a:xfrm>
            <a:off x="1425039" y="3705102"/>
            <a:ext cx="2422566" cy="2398816"/>
          </a:xfrm>
          <a:prstGeom prst="line">
            <a:avLst/>
          </a:prstGeom>
          <a:ln w="50800">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50AAE591-8CBA-0048-8231-24B525D8378D}"/>
              </a:ext>
            </a:extLst>
          </p:cNvPr>
          <p:cNvCxnSpPr>
            <a:cxnSpLocks/>
          </p:cNvCxnSpPr>
          <p:nvPr/>
        </p:nvCxnSpPr>
        <p:spPr>
          <a:xfrm flipH="1">
            <a:off x="4292708" y="4478783"/>
            <a:ext cx="4237435" cy="1765455"/>
          </a:xfrm>
          <a:prstGeom prst="line">
            <a:avLst/>
          </a:prstGeom>
          <a:ln w="50800">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AB5F6039-684F-4B4B-B383-502AFF38E23D}"/>
              </a:ext>
            </a:extLst>
          </p:cNvPr>
          <p:cNvSpPr txBox="1"/>
          <p:nvPr/>
        </p:nvSpPr>
        <p:spPr>
          <a:xfrm>
            <a:off x="6046073" y="5569537"/>
            <a:ext cx="1763624" cy="369332"/>
          </a:xfrm>
          <a:prstGeom prst="rect">
            <a:avLst/>
          </a:prstGeom>
          <a:solidFill>
            <a:schemeClr val="bg1">
              <a:alpha val="90000"/>
            </a:schemeClr>
          </a:solidFill>
        </p:spPr>
        <p:txBody>
          <a:bodyPr wrap="none" rtlCol="0">
            <a:spAutoFit/>
          </a:bodyPr>
          <a:lstStyle/>
          <a:p>
            <a:r>
              <a:rPr kumimoji="1" lang="ja-JP" altLang="en-US"/>
              <a:t>観測参加</a:t>
            </a:r>
            <a:r>
              <a:rPr kumimoji="1" lang="en-US" altLang="ja-JP" dirty="0"/>
              <a:t> (</a:t>
            </a:r>
            <a:r>
              <a:rPr kumimoji="1" lang="ja-JP" altLang="en-US"/>
              <a:t>目安</a:t>
            </a:r>
            <a:r>
              <a:rPr kumimoji="1" lang="en-US" altLang="ja-JP" dirty="0"/>
              <a:t>)</a:t>
            </a:r>
            <a:endParaRPr kumimoji="1" lang="ja-JP" altLang="en-US"/>
          </a:p>
        </p:txBody>
      </p:sp>
      <p:sp>
        <p:nvSpPr>
          <p:cNvPr id="23" name="右矢印 22">
            <a:extLst>
              <a:ext uri="{FF2B5EF4-FFF2-40B4-BE49-F238E27FC236}">
                <a16:creationId xmlns:a16="http://schemas.microsoft.com/office/drawing/2014/main" id="{F0C5C36E-30F4-DC41-A5CC-B96FE62066E3}"/>
              </a:ext>
            </a:extLst>
          </p:cNvPr>
          <p:cNvSpPr/>
          <p:nvPr/>
        </p:nvSpPr>
        <p:spPr>
          <a:xfrm rot="7757148">
            <a:off x="1784852" y="3076578"/>
            <a:ext cx="1199121" cy="694300"/>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右矢印 23">
            <a:extLst>
              <a:ext uri="{FF2B5EF4-FFF2-40B4-BE49-F238E27FC236}">
                <a16:creationId xmlns:a16="http://schemas.microsoft.com/office/drawing/2014/main" id="{117BFB44-FC8D-034B-8EE2-52ADC26AB860}"/>
              </a:ext>
            </a:extLst>
          </p:cNvPr>
          <p:cNvSpPr/>
          <p:nvPr/>
        </p:nvSpPr>
        <p:spPr>
          <a:xfrm rot="4025787">
            <a:off x="5109047" y="3531434"/>
            <a:ext cx="1874052" cy="694300"/>
          </a:xfrm>
          <a:prstGeom prst="rightArrow">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0553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KAGRA</a:t>
            </a:r>
            <a:r>
              <a:rPr lang="ja-JP" altLang="en-US"/>
              <a:t>で行ったこと</a:t>
            </a:r>
            <a:endParaRPr kumimoji="1" lang="ja-JP" altLang="en-US" dirty="0"/>
          </a:p>
        </p:txBody>
      </p:sp>
      <p:sp>
        <p:nvSpPr>
          <p:cNvPr id="3" name="コンテンツ プレースホルダー 2"/>
          <p:cNvSpPr>
            <a:spLocks noGrp="1"/>
          </p:cNvSpPr>
          <p:nvPr>
            <p:ph idx="1"/>
          </p:nvPr>
        </p:nvSpPr>
        <p:spPr>
          <a:xfrm>
            <a:off x="278414" y="1183326"/>
            <a:ext cx="8587171" cy="5674674"/>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目的</a:t>
            </a:r>
            <a:r>
              <a:rPr lang="en-US" altLang="ja-JP" sz="2400" b="1" u="sng" dirty="0">
                <a:sym typeface="Wingdings" pitchFamily="2" charset="2"/>
              </a:rPr>
              <a:t> =</a:t>
            </a:r>
            <a:br>
              <a:rPr lang="en-US" altLang="ja-JP" sz="2400" b="1" u="sng" dirty="0">
                <a:sym typeface="Wingdings" pitchFamily="2" charset="2"/>
              </a:rPr>
            </a:br>
            <a:r>
              <a:rPr lang="en-US" altLang="ja-JP" sz="2400" b="1" dirty="0">
                <a:sym typeface="Wingdings" pitchFamily="2" charset="2"/>
              </a:rPr>
              <a:t>* </a:t>
            </a:r>
            <a:r>
              <a:rPr lang="ja-JP" altLang="en-US" sz="2400" b="1" u="sng">
                <a:solidFill>
                  <a:srgbClr val="0432FF"/>
                </a:solidFill>
                <a:sym typeface="Wingdings" pitchFamily="2" charset="2"/>
              </a:rPr>
              <a:t>新しい</a:t>
            </a:r>
            <a:r>
              <a:rPr lang="en-US" altLang="ja-JP" sz="2400" b="1" u="sng" dirty="0">
                <a:solidFill>
                  <a:srgbClr val="0432FF"/>
                </a:solidFill>
                <a:sym typeface="Wingdings" pitchFamily="2" charset="2"/>
              </a:rPr>
              <a:t>ALS</a:t>
            </a:r>
            <a:r>
              <a:rPr lang="ja-JP" altLang="en-US" sz="2400" b="1" u="sng">
                <a:solidFill>
                  <a:srgbClr val="0432FF"/>
                </a:solidFill>
                <a:sym typeface="Wingdings" pitchFamily="2" charset="2"/>
              </a:rPr>
              <a:t>システムの開発・実証・評価</a:t>
            </a:r>
            <a:br>
              <a:rPr lang="en-US" altLang="ja-JP" sz="2400" b="1" u="sng" dirty="0">
                <a:solidFill>
                  <a:srgbClr val="0432FF"/>
                </a:solidFill>
                <a:sym typeface="Wingdings" pitchFamily="2" charset="2"/>
              </a:rPr>
            </a:br>
            <a:r>
              <a:rPr lang="en-US" altLang="ja-JP" sz="2400" b="1" dirty="0">
                <a:sym typeface="Wingdings" pitchFamily="2" charset="2"/>
              </a:rPr>
              <a:t>* </a:t>
            </a:r>
            <a:r>
              <a:rPr lang="en-US" altLang="ja-JP" sz="2400" b="1" u="sng" dirty="0">
                <a:solidFill>
                  <a:srgbClr val="0432FF"/>
                </a:solidFill>
                <a:sym typeface="Wingdings" pitchFamily="2" charset="2"/>
              </a:rPr>
              <a:t>KAGRA</a:t>
            </a:r>
            <a:r>
              <a:rPr lang="ja-JP" altLang="en-US" sz="2400" b="1" u="sng">
                <a:solidFill>
                  <a:srgbClr val="0432FF"/>
                </a:solidFill>
                <a:sym typeface="Wingdings" pitchFamily="2" charset="2"/>
              </a:rPr>
              <a:t>のロックの達成</a:t>
            </a:r>
            <a:br>
              <a:rPr lang="en-US" altLang="ja-JP" sz="2400" b="1" u="sng" dirty="0">
                <a:solidFill>
                  <a:srgbClr val="0432FF"/>
                </a:solidFill>
                <a:sym typeface="Wingdings" pitchFamily="2" charset="2"/>
              </a:rPr>
            </a:br>
            <a:br>
              <a:rPr lang="en-US" altLang="ja-JP" sz="2400" b="1" u="sng" dirty="0">
                <a:sym typeface="Wingdings" pitchFamily="2" charset="2"/>
              </a:rPr>
            </a:br>
            <a:r>
              <a:rPr lang="en-US" altLang="ja-JP" sz="2400" b="1" u="sng" dirty="0">
                <a:sym typeface="Wingdings" pitchFamily="2" charset="2"/>
              </a:rPr>
              <a:t>= Overview =</a:t>
            </a:r>
            <a:br>
              <a:rPr lang="en-US" altLang="ja-JP" sz="2400" dirty="0">
                <a:sym typeface="Wingdings" pitchFamily="2" charset="2"/>
              </a:rPr>
            </a:br>
            <a:r>
              <a:rPr lang="en-US" altLang="ja-JP" sz="2000" dirty="0">
                <a:sym typeface="Wingdings" pitchFamily="2" charset="2"/>
              </a:rPr>
              <a:t>-- </a:t>
            </a:r>
            <a:r>
              <a:rPr lang="en-US" altLang="ja-JP" sz="2000" u="sng" dirty="0">
                <a:solidFill>
                  <a:srgbClr val="0432FF"/>
                </a:solidFill>
                <a:sym typeface="Wingdings" pitchFamily="2" charset="2"/>
              </a:rPr>
              <a:t>Design, Implementation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新</a:t>
            </a:r>
            <a:r>
              <a:rPr lang="en-US" altLang="ja-JP" sz="2000" dirty="0">
                <a:sym typeface="Wingdings" pitchFamily="2" charset="2"/>
              </a:rPr>
              <a:t>ALS</a:t>
            </a:r>
            <a:r>
              <a:rPr lang="ja-JP" altLang="en-US" sz="2000">
                <a:sym typeface="Wingdings" pitchFamily="2" charset="2"/>
              </a:rPr>
              <a:t>システムのデザイン</a:t>
            </a:r>
            <a:r>
              <a:rPr lang="en-US" altLang="ja-JP" sz="2000" dirty="0">
                <a:sym typeface="Wingdings" pitchFamily="2" charset="2"/>
              </a:rPr>
              <a:t>   KAGRA</a:t>
            </a:r>
            <a:r>
              <a:rPr lang="ja-JP" altLang="en-US" sz="2000">
                <a:sym typeface="Wingdings" pitchFamily="2" charset="2"/>
              </a:rPr>
              <a:t>の干渉計ロックへの要求値を満たす</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a:t>
            </a:r>
            <a:r>
              <a:rPr lang="en-US" altLang="ja-JP" sz="2000" dirty="0">
                <a:sym typeface="Wingdings" pitchFamily="2" charset="2"/>
              </a:rPr>
              <a:t>KAGRA</a:t>
            </a:r>
            <a:r>
              <a:rPr lang="ja-JP" altLang="en-US" sz="2000">
                <a:sym typeface="Wingdings" pitchFamily="2" charset="2"/>
              </a:rPr>
              <a:t>へのインストール</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Demonstration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KAGRA</a:t>
            </a:r>
            <a:r>
              <a:rPr lang="ja-JP" altLang="en-US" sz="2000">
                <a:sym typeface="Wingdings" pitchFamily="2" charset="2"/>
              </a:rPr>
              <a:t>の干渉計</a:t>
            </a:r>
            <a:r>
              <a:rPr lang="en-US" altLang="ja-JP" sz="2000" dirty="0">
                <a:sym typeface="Wingdings" pitchFamily="2" charset="2"/>
              </a:rPr>
              <a:t> (FPMI) </a:t>
            </a:r>
            <a:r>
              <a:rPr lang="ja-JP" altLang="en-US" sz="2000">
                <a:sym typeface="Wingdings" pitchFamily="2" charset="2"/>
              </a:rPr>
              <a:t>のロックの達成</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システムの機能の実証</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en-US" altLang="ja-JP" sz="2000" u="sng" dirty="0">
                <a:solidFill>
                  <a:srgbClr val="0432FF"/>
                </a:solidFill>
                <a:sym typeface="Wingdings" pitchFamily="2" charset="2"/>
              </a:rPr>
              <a:t>Characterization</a:t>
            </a:r>
            <a:r>
              <a:rPr lang="en-US" altLang="ja-JP" sz="2000" dirty="0">
                <a:sym typeface="Wingdings" pitchFamily="2" charset="2"/>
              </a:rPr>
              <a:t>:</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システムの雑音の定量的評価</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主要な雑音源の特定、改善方法の考察</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8" name="角丸四角形 7">
            <a:extLst>
              <a:ext uri="{FF2B5EF4-FFF2-40B4-BE49-F238E27FC236}">
                <a16:creationId xmlns:a16="http://schemas.microsoft.com/office/drawing/2014/main" id="{0BBF3CED-67D5-024A-8776-D6285851C506}"/>
              </a:ext>
            </a:extLst>
          </p:cNvPr>
          <p:cNvSpPr/>
          <p:nvPr/>
        </p:nvSpPr>
        <p:spPr>
          <a:xfrm>
            <a:off x="278414" y="5751619"/>
            <a:ext cx="8312200" cy="949439"/>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70B0011-3D22-9E4C-99EC-881C238B17F7}"/>
              </a:ext>
            </a:extLst>
          </p:cNvPr>
          <p:cNvSpPr/>
          <p:nvPr/>
        </p:nvSpPr>
        <p:spPr>
          <a:xfrm>
            <a:off x="0" y="1112684"/>
            <a:ext cx="8439462" cy="126918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CDA49D2-7F17-2A4B-992C-A2F7140482CC}"/>
              </a:ext>
            </a:extLst>
          </p:cNvPr>
          <p:cNvSpPr/>
          <p:nvPr/>
        </p:nvSpPr>
        <p:spPr>
          <a:xfrm>
            <a:off x="44970" y="3079206"/>
            <a:ext cx="8439462" cy="224230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1076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グループ化 68">
            <a:extLst>
              <a:ext uri="{FF2B5EF4-FFF2-40B4-BE49-F238E27FC236}">
                <a16:creationId xmlns:a16="http://schemas.microsoft.com/office/drawing/2014/main" id="{4759CB73-BE66-BB47-AA94-A6F28B8B7EB7}"/>
              </a:ext>
            </a:extLst>
          </p:cNvPr>
          <p:cNvGrpSpPr>
            <a:grpSpLocks noChangeAspect="1"/>
          </p:cNvGrpSpPr>
          <p:nvPr/>
        </p:nvGrpSpPr>
        <p:grpSpPr>
          <a:xfrm>
            <a:off x="3412022" y="4502036"/>
            <a:ext cx="288000" cy="303910"/>
            <a:chOff x="1873766" y="3931327"/>
            <a:chExt cx="144000" cy="151954"/>
          </a:xfrm>
        </p:grpSpPr>
        <p:sp>
          <p:nvSpPr>
            <p:cNvPr id="70" name="円/楕円 69">
              <a:extLst>
                <a:ext uri="{FF2B5EF4-FFF2-40B4-BE49-F238E27FC236}">
                  <a16:creationId xmlns:a16="http://schemas.microsoft.com/office/drawing/2014/main" id="{C9E8BCE4-02CB-DE48-AFAA-104A205F8A58}"/>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5F9BD190-772E-4641-8C4A-9BDCC4BEF863}"/>
                </a:ext>
              </a:extLst>
            </p:cNvPr>
            <p:cNvCxnSpPr>
              <a:stCxn id="70" idx="2"/>
              <a:endCxn id="70"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2" name="正方形/長方形 71">
              <a:extLst>
                <a:ext uri="{FF2B5EF4-FFF2-40B4-BE49-F238E27FC236}">
                  <a16:creationId xmlns:a16="http://schemas.microsoft.com/office/drawing/2014/main" id="{5DD7576A-2DD5-C540-B7D4-F7103EDAC88D}"/>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47" name="直線コネクタ 46">
            <a:extLst>
              <a:ext uri="{FF2B5EF4-FFF2-40B4-BE49-F238E27FC236}">
                <a16:creationId xmlns:a16="http://schemas.microsoft.com/office/drawing/2014/main" id="{DBB5E4E2-D0D3-CD4D-AA98-81ACAB56BFF6}"/>
              </a:ext>
            </a:extLst>
          </p:cNvPr>
          <p:cNvCxnSpPr>
            <a:cxnSpLocks/>
          </p:cNvCxnSpPr>
          <p:nvPr/>
        </p:nvCxnSpPr>
        <p:spPr>
          <a:xfrm>
            <a:off x="1341250" y="4219043"/>
            <a:ext cx="435942" cy="0"/>
          </a:xfrm>
          <a:prstGeom prst="line">
            <a:avLst/>
          </a:prstGeom>
          <a:ln w="38100">
            <a:solidFill>
              <a:srgbClr val="FF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4" name="グループ化 33">
            <a:extLst>
              <a:ext uri="{FF2B5EF4-FFF2-40B4-BE49-F238E27FC236}">
                <a16:creationId xmlns:a16="http://schemas.microsoft.com/office/drawing/2014/main" id="{76F6B6DD-3E7D-764D-9671-B068F4E0807A}"/>
              </a:ext>
            </a:extLst>
          </p:cNvPr>
          <p:cNvGrpSpPr>
            <a:grpSpLocks noChangeAspect="1"/>
          </p:cNvGrpSpPr>
          <p:nvPr/>
        </p:nvGrpSpPr>
        <p:grpSpPr>
          <a:xfrm rot="10800000">
            <a:off x="2089580" y="2823410"/>
            <a:ext cx="288000" cy="303910"/>
            <a:chOff x="1873766" y="3931327"/>
            <a:chExt cx="144000" cy="151954"/>
          </a:xfrm>
        </p:grpSpPr>
        <p:sp>
          <p:nvSpPr>
            <p:cNvPr id="35" name="円/楕円 34">
              <a:extLst>
                <a:ext uri="{FF2B5EF4-FFF2-40B4-BE49-F238E27FC236}">
                  <a16:creationId xmlns:a16="http://schemas.microsoft.com/office/drawing/2014/main" id="{C2A1B99A-9C33-D141-8E0C-208D4A446D92}"/>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D30214AF-0D01-C149-929A-00CCE692B35F}"/>
                </a:ext>
              </a:extLst>
            </p:cNvPr>
            <p:cNvCxnSpPr>
              <a:stCxn id="35" idx="2"/>
              <a:endCxn id="35"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7" name="正方形/長方形 36">
              <a:extLst>
                <a:ext uri="{FF2B5EF4-FFF2-40B4-BE49-F238E27FC236}">
                  <a16:creationId xmlns:a16="http://schemas.microsoft.com/office/drawing/2014/main" id="{6E02B10B-6FFC-DD45-9086-6993FE60DD29}"/>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33" name="直線コネクタ 32">
            <a:extLst>
              <a:ext uri="{FF2B5EF4-FFF2-40B4-BE49-F238E27FC236}">
                <a16:creationId xmlns:a16="http://schemas.microsoft.com/office/drawing/2014/main" id="{3FD2ED76-39ED-874F-8A1E-51D66A7CA9D3}"/>
              </a:ext>
            </a:extLst>
          </p:cNvPr>
          <p:cNvCxnSpPr>
            <a:cxnSpLocks/>
          </p:cNvCxnSpPr>
          <p:nvPr/>
        </p:nvCxnSpPr>
        <p:spPr>
          <a:xfrm flipV="1">
            <a:off x="2232965" y="2965396"/>
            <a:ext cx="0" cy="324000"/>
          </a:xfrm>
          <a:prstGeom prst="line">
            <a:avLst/>
          </a:prstGeom>
          <a:ln w="762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57200" y="274637"/>
            <a:ext cx="8229600" cy="873711"/>
          </a:xfrm>
        </p:spPr>
        <p:txBody>
          <a:bodyPr>
            <a:normAutofit/>
          </a:bodyPr>
          <a:lstStyle/>
          <a:p>
            <a:r>
              <a:rPr lang="ja-JP" altLang="en-US"/>
              <a:t>特性評価の目的・手法</a:t>
            </a:r>
            <a:endParaRPr kumimoji="1" lang="ja-JP" altLang="en-US" dirty="0"/>
          </a:p>
        </p:txBody>
      </p:sp>
      <p:sp>
        <p:nvSpPr>
          <p:cNvPr id="3" name="コンテンツ プレースホルダー 2"/>
          <p:cNvSpPr>
            <a:spLocks noGrp="1"/>
          </p:cNvSpPr>
          <p:nvPr>
            <p:ph idx="1"/>
          </p:nvPr>
        </p:nvSpPr>
        <p:spPr>
          <a:xfrm>
            <a:off x="278414" y="1183326"/>
            <a:ext cx="8765956" cy="1666321"/>
          </a:xfrm>
        </p:spPr>
        <p:txBody>
          <a:bodyPr>
            <a:normAutofit lnSpcReduction="10000"/>
          </a:bodyPr>
          <a:lstStyle/>
          <a:p>
            <a:pPr marL="0" indent="0">
              <a:buNone/>
            </a:pPr>
            <a:r>
              <a:rPr lang="en-US" altLang="ja-JP" sz="2000" dirty="0">
                <a:sym typeface="Wingdings" pitchFamily="2" charset="2"/>
              </a:rPr>
              <a:t>-- </a:t>
            </a:r>
            <a:r>
              <a:rPr lang="ja-JP" altLang="en-US" sz="2000" u="sng">
                <a:solidFill>
                  <a:srgbClr val="0432FF"/>
                </a:solidFill>
                <a:sym typeface="Wingdings" pitchFamily="2" charset="2"/>
              </a:rPr>
              <a:t>目的</a:t>
            </a:r>
            <a:r>
              <a:rPr lang="en-US" altLang="ja-JP" sz="2000" dirty="0">
                <a:sym typeface="Wingdings" pitchFamily="2" charset="2"/>
              </a:rPr>
              <a:t>: * ALS</a:t>
            </a:r>
            <a:r>
              <a:rPr lang="ja-JP" altLang="en-US" sz="2000">
                <a:sym typeface="Wingdings" pitchFamily="2" charset="2"/>
              </a:rPr>
              <a:t>システムの雑音の定量的評価</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主要な雑音源の特定</a:t>
            </a:r>
            <a:r>
              <a:rPr lang="en-US" altLang="ja-JP" sz="2000" dirty="0">
                <a:sym typeface="Wingdings" pitchFamily="2" charset="2"/>
              </a:rPr>
              <a:t>   3G</a:t>
            </a:r>
            <a:r>
              <a:rPr lang="ja-JP" altLang="en-US" sz="2000">
                <a:sym typeface="Wingdings" pitchFamily="2" charset="2"/>
              </a:rPr>
              <a:t>検出器のロック達成への示唆</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ja-JP" altLang="en-US" sz="2000" u="sng">
                <a:solidFill>
                  <a:srgbClr val="0432FF"/>
                </a:solidFill>
                <a:sym typeface="Wingdings" pitchFamily="2" charset="2"/>
              </a:rPr>
              <a:t>評価手法</a:t>
            </a:r>
            <a:br>
              <a:rPr lang="en-US" altLang="ja-JP" sz="2000" dirty="0">
                <a:sym typeface="Wingdings" pitchFamily="2" charset="2"/>
              </a:rPr>
            </a:br>
            <a:r>
              <a:rPr lang="en-US" altLang="ja-JP" sz="2000" dirty="0">
                <a:sym typeface="Wingdings" pitchFamily="2" charset="2"/>
              </a:rPr>
              <a:t> </a:t>
            </a: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45</a:t>
            </a:fld>
            <a:endParaRPr kumimoji="1" lang="ja-JP" altLang="en-US"/>
          </a:p>
        </p:txBody>
      </p:sp>
      <p:sp>
        <p:nvSpPr>
          <p:cNvPr id="8" name="テキスト ボックス 7">
            <a:extLst>
              <a:ext uri="{FF2B5EF4-FFF2-40B4-BE49-F238E27FC236}">
                <a16:creationId xmlns:a16="http://schemas.microsoft.com/office/drawing/2014/main" id="{51D1B0E2-3F1C-5E44-A593-AD37F657BD84}"/>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10" name="正方形/長方形 9">
            <a:extLst>
              <a:ext uri="{FF2B5EF4-FFF2-40B4-BE49-F238E27FC236}">
                <a16:creationId xmlns:a16="http://schemas.microsoft.com/office/drawing/2014/main" id="{E856A3AF-A343-D045-82B8-DF556C5640C4}"/>
              </a:ext>
            </a:extLst>
          </p:cNvPr>
          <p:cNvSpPr/>
          <p:nvPr/>
        </p:nvSpPr>
        <p:spPr>
          <a:xfrm>
            <a:off x="4293439" y="3000099"/>
            <a:ext cx="4392000" cy="536858"/>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25200BB-C975-BF4C-8C01-FECE950B358A}"/>
              </a:ext>
            </a:extLst>
          </p:cNvPr>
          <p:cNvSpPr/>
          <p:nvPr/>
        </p:nvSpPr>
        <p:spPr>
          <a:xfrm>
            <a:off x="4313128" y="3152203"/>
            <a:ext cx="4356000" cy="228682"/>
          </a:xfrm>
          <a:prstGeom prst="rect">
            <a:avLst/>
          </a:prstGeom>
          <a:gradFill>
            <a:gsLst>
              <a:gs pos="50000">
                <a:srgbClr val="00B050">
                  <a:alpha val="90000"/>
                </a:srgbClr>
              </a:gs>
              <a:gs pos="0">
                <a:srgbClr val="00B050">
                  <a:alpha val="15000"/>
                </a:srgbClr>
              </a:gs>
              <a:gs pos="100000">
                <a:srgbClr val="00B05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03DF798C-658D-894E-91C2-04613E2AA6D5}"/>
              </a:ext>
            </a:extLst>
          </p:cNvPr>
          <p:cNvCxnSpPr>
            <a:cxnSpLocks/>
          </p:cNvCxnSpPr>
          <p:nvPr/>
        </p:nvCxnSpPr>
        <p:spPr>
          <a:xfrm>
            <a:off x="1404750" y="3266543"/>
            <a:ext cx="2844000" cy="0"/>
          </a:xfrm>
          <a:prstGeom prst="line">
            <a:avLst/>
          </a:prstGeom>
          <a:ln w="762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DAF31F43-53EB-A341-88E1-C4B0B9465FD8}"/>
              </a:ext>
            </a:extLst>
          </p:cNvPr>
          <p:cNvCxnSpPr>
            <a:cxnSpLocks/>
          </p:cNvCxnSpPr>
          <p:nvPr/>
        </p:nvCxnSpPr>
        <p:spPr>
          <a:xfrm>
            <a:off x="3566099" y="3266543"/>
            <a:ext cx="720000" cy="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7" name="グループ化 16">
            <a:extLst>
              <a:ext uri="{FF2B5EF4-FFF2-40B4-BE49-F238E27FC236}">
                <a16:creationId xmlns:a16="http://schemas.microsoft.com/office/drawing/2014/main" id="{28DC941B-E2FB-0846-87BD-6E1BCF0B8991}"/>
              </a:ext>
            </a:extLst>
          </p:cNvPr>
          <p:cNvGrpSpPr/>
          <p:nvPr/>
        </p:nvGrpSpPr>
        <p:grpSpPr>
          <a:xfrm>
            <a:off x="4132118" y="2785804"/>
            <a:ext cx="322642" cy="963079"/>
            <a:chOff x="12566449" y="6086087"/>
            <a:chExt cx="426244" cy="1272328"/>
          </a:xfrm>
        </p:grpSpPr>
        <p:sp>
          <p:nvSpPr>
            <p:cNvPr id="25" name="月 24">
              <a:extLst>
                <a:ext uri="{FF2B5EF4-FFF2-40B4-BE49-F238E27FC236}">
                  <a16:creationId xmlns:a16="http://schemas.microsoft.com/office/drawing/2014/main" id="{045C010A-500D-F142-9420-80313CB010B7}"/>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三角形 25">
              <a:extLst>
                <a:ext uri="{FF2B5EF4-FFF2-40B4-BE49-F238E27FC236}">
                  <a16:creationId xmlns:a16="http://schemas.microsoft.com/office/drawing/2014/main" id="{97E0EDF9-DBED-5549-A33C-627F32B3A91E}"/>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三角形 26">
              <a:extLst>
                <a:ext uri="{FF2B5EF4-FFF2-40B4-BE49-F238E27FC236}">
                  <a16:creationId xmlns:a16="http://schemas.microsoft.com/office/drawing/2014/main" id="{7CD82483-D592-7A42-8EBD-373CB6BBC4AA}"/>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7DF5DC02-8EC6-9B47-8B5D-933B1974BAE6}"/>
              </a:ext>
            </a:extLst>
          </p:cNvPr>
          <p:cNvGrpSpPr/>
          <p:nvPr/>
        </p:nvGrpSpPr>
        <p:grpSpPr>
          <a:xfrm rot="10800000">
            <a:off x="8578044" y="2785536"/>
            <a:ext cx="322642" cy="963079"/>
            <a:chOff x="12566449" y="6086087"/>
            <a:chExt cx="426244" cy="1272328"/>
          </a:xfrm>
        </p:grpSpPr>
        <p:sp>
          <p:nvSpPr>
            <p:cNvPr id="22" name="月 21">
              <a:extLst>
                <a:ext uri="{FF2B5EF4-FFF2-40B4-BE49-F238E27FC236}">
                  <a16:creationId xmlns:a16="http://schemas.microsoft.com/office/drawing/2014/main" id="{58C68E78-2228-F847-92ED-3779843C49C5}"/>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B4DB2B92-E909-0A48-B064-9B8A18394159}"/>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id="{30E4723D-7E55-E24D-8861-357E9EEA9758}"/>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正方形/長方形 27">
            <a:extLst>
              <a:ext uri="{FF2B5EF4-FFF2-40B4-BE49-F238E27FC236}">
                <a16:creationId xmlns:a16="http://schemas.microsoft.com/office/drawing/2014/main" id="{6F3E25C2-48C3-7848-A946-AD944FDCA8CD}"/>
              </a:ext>
            </a:extLst>
          </p:cNvPr>
          <p:cNvSpPr>
            <a:spLocks noChangeAspect="1"/>
          </p:cNvSpPr>
          <p:nvPr/>
        </p:nvSpPr>
        <p:spPr>
          <a:xfrm>
            <a:off x="733255" y="3072793"/>
            <a:ext cx="683937" cy="387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6B3A2E5-2C8D-6E45-9617-D9618735A5ED}"/>
              </a:ext>
            </a:extLst>
          </p:cNvPr>
          <p:cNvSpPr txBox="1"/>
          <p:nvPr/>
        </p:nvSpPr>
        <p:spPr>
          <a:xfrm>
            <a:off x="20974" y="3062168"/>
            <a:ext cx="782587" cy="400110"/>
          </a:xfrm>
          <a:prstGeom prst="rect">
            <a:avLst/>
          </a:prstGeom>
          <a:noFill/>
        </p:spPr>
        <p:txBody>
          <a:bodyPr wrap="none" rtlCol="0">
            <a:spAutoFit/>
          </a:bodyPr>
          <a:lstStyle/>
          <a:p>
            <a:r>
              <a:rPr lang="en-US" altLang="ja-JP" sz="2000" dirty="0"/>
              <a:t>MAIN</a:t>
            </a:r>
            <a:endParaRPr kumimoji="1" lang="ja-JP" altLang="en-US" sz="2000"/>
          </a:p>
        </p:txBody>
      </p:sp>
      <p:sp>
        <p:nvSpPr>
          <p:cNvPr id="29" name="正方形/長方形 28">
            <a:extLst>
              <a:ext uri="{FF2B5EF4-FFF2-40B4-BE49-F238E27FC236}">
                <a16:creationId xmlns:a16="http://schemas.microsoft.com/office/drawing/2014/main" id="{284A3004-5028-0B41-9DBA-69A7E84241F7}"/>
              </a:ext>
            </a:extLst>
          </p:cNvPr>
          <p:cNvSpPr>
            <a:spLocks noChangeAspect="1"/>
          </p:cNvSpPr>
          <p:nvPr/>
        </p:nvSpPr>
        <p:spPr>
          <a:xfrm>
            <a:off x="733255" y="4098288"/>
            <a:ext cx="683937" cy="387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8730547-2939-A44E-968F-11718E5B199A}"/>
              </a:ext>
            </a:extLst>
          </p:cNvPr>
          <p:cNvSpPr txBox="1"/>
          <p:nvPr/>
        </p:nvSpPr>
        <p:spPr>
          <a:xfrm>
            <a:off x="121565" y="4098378"/>
            <a:ext cx="627864" cy="400110"/>
          </a:xfrm>
          <a:prstGeom prst="rect">
            <a:avLst/>
          </a:prstGeom>
          <a:noFill/>
        </p:spPr>
        <p:txBody>
          <a:bodyPr wrap="none" rtlCol="0">
            <a:spAutoFit/>
          </a:bodyPr>
          <a:lstStyle/>
          <a:p>
            <a:r>
              <a:rPr lang="en-US" altLang="ja-JP" sz="2000" dirty="0"/>
              <a:t>AUX</a:t>
            </a:r>
            <a:endParaRPr kumimoji="1" lang="ja-JP" altLang="en-US" sz="2000"/>
          </a:p>
        </p:txBody>
      </p:sp>
      <p:cxnSp>
        <p:nvCxnSpPr>
          <p:cNvPr id="31" name="直線コネクタ 30">
            <a:extLst>
              <a:ext uri="{FF2B5EF4-FFF2-40B4-BE49-F238E27FC236}">
                <a16:creationId xmlns:a16="http://schemas.microsoft.com/office/drawing/2014/main" id="{3B97F9D6-8009-8144-B100-0DE891A4AC37}"/>
              </a:ext>
            </a:extLst>
          </p:cNvPr>
          <p:cNvCxnSpPr>
            <a:cxnSpLocks/>
          </p:cNvCxnSpPr>
          <p:nvPr/>
        </p:nvCxnSpPr>
        <p:spPr>
          <a:xfrm>
            <a:off x="1417192" y="4383216"/>
            <a:ext cx="720000" cy="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2" name="正方形/長方形 31">
            <a:extLst>
              <a:ext uri="{FF2B5EF4-FFF2-40B4-BE49-F238E27FC236}">
                <a16:creationId xmlns:a16="http://schemas.microsoft.com/office/drawing/2014/main" id="{5E4D6A1E-A9D0-AC48-9DC5-FCB09BD11020}"/>
              </a:ext>
            </a:extLst>
          </p:cNvPr>
          <p:cNvSpPr>
            <a:spLocks noChangeAspect="1"/>
          </p:cNvSpPr>
          <p:nvPr/>
        </p:nvSpPr>
        <p:spPr>
          <a:xfrm rot="-2700000">
            <a:off x="2198903" y="2988642"/>
            <a:ext cx="68125" cy="54499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E57CD13D-2E2A-E74E-89F8-6B7823D8999D}"/>
              </a:ext>
            </a:extLst>
          </p:cNvPr>
          <p:cNvCxnSpPr>
            <a:cxnSpLocks/>
          </p:cNvCxnSpPr>
          <p:nvPr/>
        </p:nvCxnSpPr>
        <p:spPr>
          <a:xfrm>
            <a:off x="1155230" y="2654768"/>
            <a:ext cx="0" cy="418025"/>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6D4AAD4F-6AE7-FD43-933A-7181C1A38EB5}"/>
              </a:ext>
            </a:extLst>
          </p:cNvPr>
          <p:cNvCxnSpPr>
            <a:cxnSpLocks/>
          </p:cNvCxnSpPr>
          <p:nvPr/>
        </p:nvCxnSpPr>
        <p:spPr>
          <a:xfrm flipH="1">
            <a:off x="1155231" y="2654768"/>
            <a:ext cx="1090800" cy="0"/>
          </a:xfrm>
          <a:prstGeom prst="line">
            <a:avLst/>
          </a:prstGeom>
          <a:ln w="254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53ED5434-0212-5A45-BD2F-83E1D1002421}"/>
              </a:ext>
            </a:extLst>
          </p:cNvPr>
          <p:cNvSpPr txBox="1"/>
          <p:nvPr/>
        </p:nvSpPr>
        <p:spPr>
          <a:xfrm>
            <a:off x="6246789" y="2523749"/>
            <a:ext cx="639919" cy="369332"/>
          </a:xfrm>
          <a:prstGeom prst="rect">
            <a:avLst/>
          </a:prstGeom>
          <a:noFill/>
        </p:spPr>
        <p:txBody>
          <a:bodyPr wrap="none" rtlCol="0">
            <a:spAutoFit/>
          </a:bodyPr>
          <a:lstStyle/>
          <a:p>
            <a:r>
              <a:rPr kumimoji="1" lang="en-US" altLang="ja-JP" dirty="0"/>
              <a:t>ARM</a:t>
            </a:r>
            <a:endParaRPr kumimoji="1" lang="ja-JP" altLang="en-US"/>
          </a:p>
        </p:txBody>
      </p:sp>
      <p:cxnSp>
        <p:nvCxnSpPr>
          <p:cNvPr id="44" name="直線コネクタ 43">
            <a:extLst>
              <a:ext uri="{FF2B5EF4-FFF2-40B4-BE49-F238E27FC236}">
                <a16:creationId xmlns:a16="http://schemas.microsoft.com/office/drawing/2014/main" id="{E15991D1-25E7-444A-9CB6-0E5EC5589FB2}"/>
              </a:ext>
            </a:extLst>
          </p:cNvPr>
          <p:cNvCxnSpPr>
            <a:cxnSpLocks/>
          </p:cNvCxnSpPr>
          <p:nvPr/>
        </p:nvCxnSpPr>
        <p:spPr>
          <a:xfrm>
            <a:off x="2235733" y="2657842"/>
            <a:ext cx="0" cy="180000"/>
          </a:xfrm>
          <a:prstGeom prst="line">
            <a:avLst/>
          </a:prstGeom>
          <a:ln w="254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C88E00C8-F1DA-4143-BEC0-3A0782DFC80A}"/>
              </a:ext>
            </a:extLst>
          </p:cNvPr>
          <p:cNvSpPr txBox="1"/>
          <p:nvPr/>
        </p:nvSpPr>
        <p:spPr>
          <a:xfrm>
            <a:off x="1206986" y="2591027"/>
            <a:ext cx="877741" cy="369332"/>
          </a:xfrm>
          <a:prstGeom prst="rect">
            <a:avLst/>
          </a:prstGeom>
          <a:noFill/>
        </p:spPr>
        <p:txBody>
          <a:bodyPr wrap="none" rtlCol="0">
            <a:spAutoFit/>
          </a:bodyPr>
          <a:lstStyle/>
          <a:p>
            <a:r>
              <a:rPr kumimoji="1" lang="en-US" altLang="ja-JP" dirty="0"/>
              <a:t>Control</a:t>
            </a:r>
            <a:endParaRPr kumimoji="1" lang="ja-JP" altLang="en-US"/>
          </a:p>
        </p:txBody>
      </p:sp>
      <p:cxnSp>
        <p:nvCxnSpPr>
          <p:cNvPr id="48" name="直線コネクタ 47">
            <a:extLst>
              <a:ext uri="{FF2B5EF4-FFF2-40B4-BE49-F238E27FC236}">
                <a16:creationId xmlns:a16="http://schemas.microsoft.com/office/drawing/2014/main" id="{A440C9FD-BEC5-054E-B316-D73FFEC1BF65}"/>
              </a:ext>
            </a:extLst>
          </p:cNvPr>
          <p:cNvCxnSpPr>
            <a:cxnSpLocks/>
          </p:cNvCxnSpPr>
          <p:nvPr/>
        </p:nvCxnSpPr>
        <p:spPr>
          <a:xfrm>
            <a:off x="1543786" y="3342785"/>
            <a:ext cx="0" cy="838158"/>
          </a:xfrm>
          <a:prstGeom prst="line">
            <a:avLst/>
          </a:prstGeom>
          <a:ln w="25400">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a:extLst>
              <a:ext uri="{FF2B5EF4-FFF2-40B4-BE49-F238E27FC236}">
                <a16:creationId xmlns:a16="http://schemas.microsoft.com/office/drawing/2014/main" id="{8FF178ED-BF68-BD4D-A8CF-EF63F6938A56}"/>
              </a:ext>
            </a:extLst>
          </p:cNvPr>
          <p:cNvSpPr txBox="1"/>
          <p:nvPr/>
        </p:nvSpPr>
        <p:spPr>
          <a:xfrm>
            <a:off x="1005092" y="3591457"/>
            <a:ext cx="606256" cy="369332"/>
          </a:xfrm>
          <a:prstGeom prst="rect">
            <a:avLst/>
          </a:prstGeom>
          <a:noFill/>
        </p:spPr>
        <p:txBody>
          <a:bodyPr wrap="none" rtlCol="0">
            <a:spAutoFit/>
          </a:bodyPr>
          <a:lstStyle/>
          <a:p>
            <a:r>
              <a:rPr lang="en-US" altLang="ja-JP" dirty="0"/>
              <a:t>Lock</a:t>
            </a:r>
            <a:endParaRPr kumimoji="1" lang="ja-JP" altLang="en-US"/>
          </a:p>
        </p:txBody>
      </p:sp>
      <p:grpSp>
        <p:nvGrpSpPr>
          <p:cNvPr id="52" name="グループ化 51">
            <a:extLst>
              <a:ext uri="{FF2B5EF4-FFF2-40B4-BE49-F238E27FC236}">
                <a16:creationId xmlns:a16="http://schemas.microsoft.com/office/drawing/2014/main" id="{37F4341D-C4D7-0E4D-98D2-BBFD01207F0F}"/>
              </a:ext>
            </a:extLst>
          </p:cNvPr>
          <p:cNvGrpSpPr>
            <a:grpSpLocks noChangeAspect="1"/>
          </p:cNvGrpSpPr>
          <p:nvPr/>
        </p:nvGrpSpPr>
        <p:grpSpPr>
          <a:xfrm rot="16200000">
            <a:off x="2174957" y="4228544"/>
            <a:ext cx="298510" cy="324000"/>
            <a:chOff x="1534248" y="4502324"/>
            <a:chExt cx="165838" cy="180000"/>
          </a:xfrm>
        </p:grpSpPr>
        <p:sp>
          <p:nvSpPr>
            <p:cNvPr id="53" name="正方形/長方形 52">
              <a:extLst>
                <a:ext uri="{FF2B5EF4-FFF2-40B4-BE49-F238E27FC236}">
                  <a16:creationId xmlns:a16="http://schemas.microsoft.com/office/drawing/2014/main" id="{9E28886E-0870-6A4A-9911-BD12D3EC4797}"/>
                </a:ext>
              </a:extLst>
            </p:cNvPr>
            <p:cNvSpPr/>
            <p:nvPr/>
          </p:nvSpPr>
          <p:spPr>
            <a:xfrm rot="5400000">
              <a:off x="1527028" y="4537450"/>
              <a:ext cx="180000" cy="10974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54" name="直線コネクタ 53">
              <a:extLst>
                <a:ext uri="{FF2B5EF4-FFF2-40B4-BE49-F238E27FC236}">
                  <a16:creationId xmlns:a16="http://schemas.microsoft.com/office/drawing/2014/main" id="{F5D6D5BE-BEF3-B940-925D-85DCA8D9145D}"/>
                </a:ext>
              </a:extLst>
            </p:cNvPr>
            <p:cNvCxnSpPr/>
            <p:nvPr/>
          </p:nvCxnSpPr>
          <p:spPr>
            <a:xfrm rot="5400000">
              <a:off x="1451130"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7DEC778A-8BCC-3A4D-957B-F19292FEE0BD}"/>
                </a:ext>
              </a:extLst>
            </p:cNvPr>
            <p:cNvCxnSpPr/>
            <p:nvPr/>
          </p:nvCxnSpPr>
          <p:spPr>
            <a:xfrm rot="5400000">
              <a:off x="1616968"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6" name="グループ化 55">
            <a:extLst>
              <a:ext uri="{FF2B5EF4-FFF2-40B4-BE49-F238E27FC236}">
                <a16:creationId xmlns:a16="http://schemas.microsoft.com/office/drawing/2014/main" id="{98188130-AFEF-4C4A-8329-65898C44F662}"/>
              </a:ext>
            </a:extLst>
          </p:cNvPr>
          <p:cNvGrpSpPr>
            <a:grpSpLocks noChangeAspect="1"/>
          </p:cNvGrpSpPr>
          <p:nvPr/>
        </p:nvGrpSpPr>
        <p:grpSpPr>
          <a:xfrm>
            <a:off x="2162212" y="4792123"/>
            <a:ext cx="324000" cy="324000"/>
            <a:chOff x="3732607" y="6203434"/>
            <a:chExt cx="234000" cy="234000"/>
          </a:xfrm>
        </p:grpSpPr>
        <p:sp>
          <p:nvSpPr>
            <p:cNvPr id="57" name="円/楕円 56">
              <a:extLst>
                <a:ext uri="{FF2B5EF4-FFF2-40B4-BE49-F238E27FC236}">
                  <a16:creationId xmlns:a16="http://schemas.microsoft.com/office/drawing/2014/main" id="{1BCB8D93-50FF-4F40-9139-37CB7EF1BDFC}"/>
                </a:ext>
              </a:extLst>
            </p:cNvPr>
            <p:cNvSpPr/>
            <p:nvPr/>
          </p:nvSpPr>
          <p:spPr>
            <a:xfrm>
              <a:off x="3747522" y="6240574"/>
              <a:ext cx="180000" cy="180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58" name="曲線コネクタ 57">
              <a:extLst>
                <a:ext uri="{FF2B5EF4-FFF2-40B4-BE49-F238E27FC236}">
                  <a16:creationId xmlns:a16="http://schemas.microsoft.com/office/drawing/2014/main" id="{3A6A08DB-62AC-E443-8CC6-2F70BF83938C}"/>
                </a:ext>
              </a:extLst>
            </p:cNvPr>
            <p:cNvCxnSpPr>
              <a:cxnSpLocks noChangeAspect="1"/>
            </p:cNvCxnSpPr>
            <p:nvPr/>
          </p:nvCxnSpPr>
          <p:spPr>
            <a:xfrm rot="8160000" flipH="1" flipV="1">
              <a:off x="3770419" y="6275686"/>
              <a:ext cx="132998" cy="114300"/>
            </a:xfrm>
            <a:prstGeom prst="curvedConnector3">
              <a:avLst/>
            </a:prstGeom>
            <a:ln w="1905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9965B1C0-A510-BC4D-AA85-94EF944A33B7}"/>
                </a:ext>
              </a:extLst>
            </p:cNvPr>
            <p:cNvCxnSpPr>
              <a:cxnSpLocks noChangeAspect="1"/>
            </p:cNvCxnSpPr>
            <p:nvPr/>
          </p:nvCxnSpPr>
          <p:spPr>
            <a:xfrm flipV="1">
              <a:off x="3732607" y="6203434"/>
              <a:ext cx="234000" cy="234000"/>
            </a:xfrm>
            <a:prstGeom prst="line">
              <a:avLst/>
            </a:prstGeom>
            <a:ln w="12700">
              <a:solidFill>
                <a:schemeClr val="tx1"/>
              </a:solidFill>
              <a:headEnd w="sm" len="sm"/>
              <a:tailEnd type="arrow" w="sm" len="sm"/>
            </a:ln>
            <a:effectLst/>
          </p:spPr>
          <p:style>
            <a:lnRef idx="2">
              <a:schemeClr val="accent1"/>
            </a:lnRef>
            <a:fillRef idx="0">
              <a:schemeClr val="accent1"/>
            </a:fillRef>
            <a:effectRef idx="1">
              <a:schemeClr val="accent1"/>
            </a:effectRef>
            <a:fontRef idx="minor">
              <a:schemeClr val="tx1"/>
            </a:fontRef>
          </p:style>
        </p:cxnSp>
      </p:grpSp>
      <p:cxnSp>
        <p:nvCxnSpPr>
          <p:cNvPr id="60" name="直線コネクタ 59">
            <a:extLst>
              <a:ext uri="{FF2B5EF4-FFF2-40B4-BE49-F238E27FC236}">
                <a16:creationId xmlns:a16="http://schemas.microsoft.com/office/drawing/2014/main" id="{E6A0A6CF-33D9-5D46-9A6E-2FF177541778}"/>
              </a:ext>
            </a:extLst>
          </p:cNvPr>
          <p:cNvCxnSpPr>
            <a:cxnSpLocks/>
          </p:cNvCxnSpPr>
          <p:nvPr/>
        </p:nvCxnSpPr>
        <p:spPr>
          <a:xfrm flipV="1">
            <a:off x="2306642" y="4574401"/>
            <a:ext cx="0" cy="270199"/>
          </a:xfrm>
          <a:prstGeom prst="line">
            <a:avLst/>
          </a:prstGeom>
          <a:ln w="25400">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EF5C248B-EFB4-B047-8E90-D89D9153CAFD}"/>
              </a:ext>
            </a:extLst>
          </p:cNvPr>
          <p:cNvCxnSpPr>
            <a:cxnSpLocks/>
          </p:cNvCxnSpPr>
          <p:nvPr/>
        </p:nvCxnSpPr>
        <p:spPr>
          <a:xfrm flipV="1">
            <a:off x="2486212" y="4143601"/>
            <a:ext cx="1079887" cy="234492"/>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81F864C0-8033-6244-97BB-6144F613BCE0}"/>
              </a:ext>
            </a:extLst>
          </p:cNvPr>
          <p:cNvCxnSpPr>
            <a:cxnSpLocks/>
          </p:cNvCxnSpPr>
          <p:nvPr/>
        </p:nvCxnSpPr>
        <p:spPr>
          <a:xfrm flipV="1">
            <a:off x="3566097" y="3269867"/>
            <a:ext cx="0" cy="1404000"/>
          </a:xfrm>
          <a:prstGeom prst="line">
            <a:avLst/>
          </a:prstGeom>
          <a:ln w="38100">
            <a:solidFill>
              <a:srgbClr val="00B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正方形/長方形 20">
            <a:extLst>
              <a:ext uri="{FF2B5EF4-FFF2-40B4-BE49-F238E27FC236}">
                <a16:creationId xmlns:a16="http://schemas.microsoft.com/office/drawing/2014/main" id="{25376713-CF4A-FB4B-9561-DF0ED6733935}"/>
              </a:ext>
            </a:extLst>
          </p:cNvPr>
          <p:cNvSpPr>
            <a:spLocks noChangeAspect="1"/>
          </p:cNvSpPr>
          <p:nvPr/>
        </p:nvSpPr>
        <p:spPr>
          <a:xfrm rot="2700000">
            <a:off x="3536512" y="2975998"/>
            <a:ext cx="68125" cy="54499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DCEFEED5-0190-A94B-99C2-BDE6AC2FF9E1}"/>
              </a:ext>
            </a:extLst>
          </p:cNvPr>
          <p:cNvCxnSpPr>
            <a:cxnSpLocks/>
          </p:cNvCxnSpPr>
          <p:nvPr/>
        </p:nvCxnSpPr>
        <p:spPr>
          <a:xfrm flipH="1">
            <a:off x="2473513" y="4993563"/>
            <a:ext cx="432000" cy="0"/>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58A88C0A-A4EC-1945-873C-CAABA8C7F06C}"/>
              </a:ext>
            </a:extLst>
          </p:cNvPr>
          <p:cNvCxnSpPr>
            <a:cxnSpLocks/>
          </p:cNvCxnSpPr>
          <p:nvPr/>
        </p:nvCxnSpPr>
        <p:spPr>
          <a:xfrm flipH="1" flipV="1">
            <a:off x="3568720" y="4814454"/>
            <a:ext cx="1" cy="191840"/>
          </a:xfrm>
          <a:prstGeom prst="line">
            <a:avLst/>
          </a:prstGeom>
          <a:ln w="254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nvGrpSpPr>
          <p:cNvPr id="63" name="図形グループ 144">
            <a:extLst>
              <a:ext uri="{FF2B5EF4-FFF2-40B4-BE49-F238E27FC236}">
                <a16:creationId xmlns:a16="http://schemas.microsoft.com/office/drawing/2014/main" id="{5C457E07-5B13-0C43-A470-B83FFE5E1B73}"/>
              </a:ext>
            </a:extLst>
          </p:cNvPr>
          <p:cNvGrpSpPr>
            <a:grpSpLocks noChangeAspect="1"/>
          </p:cNvGrpSpPr>
          <p:nvPr/>
        </p:nvGrpSpPr>
        <p:grpSpPr>
          <a:xfrm rot="5400000">
            <a:off x="3440098" y="4029635"/>
            <a:ext cx="252000" cy="256985"/>
            <a:chOff x="1878077" y="4733823"/>
            <a:chExt cx="303337" cy="309299"/>
          </a:xfrm>
        </p:grpSpPr>
        <p:sp>
          <p:nvSpPr>
            <p:cNvPr id="64" name="正方形/長方形 63">
              <a:extLst>
                <a:ext uri="{FF2B5EF4-FFF2-40B4-BE49-F238E27FC236}">
                  <a16:creationId xmlns:a16="http://schemas.microsoft.com/office/drawing/2014/main" id="{6DF349C6-53FD-4944-B007-CB6A8261D998}"/>
                </a:ext>
              </a:extLst>
            </p:cNvPr>
            <p:cNvSpPr/>
            <p:nvPr/>
          </p:nvSpPr>
          <p:spPr>
            <a:xfrm>
              <a:off x="1878078" y="4733824"/>
              <a:ext cx="303336" cy="30929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65" name="直線コネクタ 64">
              <a:extLst>
                <a:ext uri="{FF2B5EF4-FFF2-40B4-BE49-F238E27FC236}">
                  <a16:creationId xmlns:a16="http://schemas.microsoft.com/office/drawing/2014/main" id="{45F45110-F63A-014C-875F-662E2B2E3C7B}"/>
                </a:ext>
              </a:extLst>
            </p:cNvPr>
            <p:cNvCxnSpPr/>
            <p:nvPr/>
          </p:nvCxnSpPr>
          <p:spPr>
            <a:xfrm>
              <a:off x="1878077" y="4733823"/>
              <a:ext cx="303337" cy="30929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a:extLst>
              <a:ext uri="{FF2B5EF4-FFF2-40B4-BE49-F238E27FC236}">
                <a16:creationId xmlns:a16="http://schemas.microsoft.com/office/drawing/2014/main" id="{D1412FEE-CCC8-5845-A36A-471D8E057CA0}"/>
              </a:ext>
            </a:extLst>
          </p:cNvPr>
          <p:cNvSpPr txBox="1"/>
          <p:nvPr/>
        </p:nvSpPr>
        <p:spPr>
          <a:xfrm>
            <a:off x="2423289" y="4493567"/>
            <a:ext cx="1074140" cy="369332"/>
          </a:xfrm>
          <a:prstGeom prst="rect">
            <a:avLst/>
          </a:prstGeom>
          <a:noFill/>
        </p:spPr>
        <p:txBody>
          <a:bodyPr wrap="none" rtlCol="0">
            <a:spAutoFit/>
          </a:bodyPr>
          <a:lstStyle/>
          <a:p>
            <a:r>
              <a:rPr lang="en-US" altLang="ja-JP" dirty="0"/>
              <a:t>Feedback</a:t>
            </a:r>
            <a:endParaRPr kumimoji="1" lang="ja-JP" altLang="en-US"/>
          </a:p>
        </p:txBody>
      </p:sp>
      <p:sp>
        <p:nvSpPr>
          <p:cNvPr id="81" name="テキスト ボックス 80">
            <a:extLst>
              <a:ext uri="{FF2B5EF4-FFF2-40B4-BE49-F238E27FC236}">
                <a16:creationId xmlns:a16="http://schemas.microsoft.com/office/drawing/2014/main" id="{76884882-39E3-F04A-B248-84F33B1D8FFE}"/>
              </a:ext>
            </a:extLst>
          </p:cNvPr>
          <p:cNvSpPr txBox="1"/>
          <p:nvPr/>
        </p:nvSpPr>
        <p:spPr>
          <a:xfrm>
            <a:off x="1745811" y="3738838"/>
            <a:ext cx="1165897" cy="557204"/>
          </a:xfrm>
          <a:prstGeom prst="rect">
            <a:avLst/>
          </a:prstGeom>
          <a:noFill/>
        </p:spPr>
        <p:txBody>
          <a:bodyPr wrap="none" rtlCol="0">
            <a:spAutoFit/>
          </a:bodyPr>
          <a:lstStyle/>
          <a:p>
            <a:pPr algn="ctr">
              <a:lnSpc>
                <a:spcPts val="1800"/>
              </a:lnSpc>
            </a:pPr>
            <a:r>
              <a:rPr kumimoji="1" lang="en-US" altLang="ja-JP" dirty="0"/>
              <a:t>Frequency</a:t>
            </a:r>
            <a:br>
              <a:rPr kumimoji="1" lang="en-US" altLang="ja-JP" dirty="0"/>
            </a:br>
            <a:r>
              <a:rPr kumimoji="1" lang="en-US" altLang="ja-JP" dirty="0"/>
              <a:t>A</a:t>
            </a:r>
            <a:r>
              <a:rPr lang="en-US" altLang="ja-JP" dirty="0"/>
              <a:t>ctuation</a:t>
            </a:r>
            <a:endParaRPr kumimoji="1" lang="ja-JP" altLang="en-US"/>
          </a:p>
        </p:txBody>
      </p:sp>
      <p:sp>
        <p:nvSpPr>
          <p:cNvPr id="82" name="三角形 81">
            <a:extLst>
              <a:ext uri="{FF2B5EF4-FFF2-40B4-BE49-F238E27FC236}">
                <a16:creationId xmlns:a16="http://schemas.microsoft.com/office/drawing/2014/main" id="{0239F5D3-83F9-B142-B87C-06515734DEE8}"/>
              </a:ext>
            </a:extLst>
          </p:cNvPr>
          <p:cNvSpPr>
            <a:spLocks noChangeAspect="1"/>
          </p:cNvSpPr>
          <p:nvPr/>
        </p:nvSpPr>
        <p:spPr>
          <a:xfrm rot="16200000">
            <a:off x="2886564" y="4827527"/>
            <a:ext cx="386140" cy="348248"/>
          </a:xfrm>
          <a:prstGeom prst="triangl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83" name="直線コネクタ 82">
            <a:extLst>
              <a:ext uri="{FF2B5EF4-FFF2-40B4-BE49-F238E27FC236}">
                <a16:creationId xmlns:a16="http://schemas.microsoft.com/office/drawing/2014/main" id="{057F9189-DCCE-524A-A8B9-873C110C7084}"/>
              </a:ext>
            </a:extLst>
          </p:cNvPr>
          <p:cNvCxnSpPr>
            <a:cxnSpLocks/>
          </p:cNvCxnSpPr>
          <p:nvPr/>
        </p:nvCxnSpPr>
        <p:spPr>
          <a:xfrm flipH="1">
            <a:off x="3250827" y="5005246"/>
            <a:ext cx="324000" cy="0"/>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065257FC-51BC-EB4F-81BE-14325794E120}"/>
              </a:ext>
            </a:extLst>
          </p:cNvPr>
          <p:cNvCxnSpPr>
            <a:cxnSpLocks/>
          </p:cNvCxnSpPr>
          <p:nvPr/>
        </p:nvCxnSpPr>
        <p:spPr>
          <a:xfrm>
            <a:off x="2716310" y="4993563"/>
            <a:ext cx="0" cy="480179"/>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C18A6552-41D7-5447-983E-6DF4C8EADFBF}"/>
              </a:ext>
            </a:extLst>
          </p:cNvPr>
          <p:cNvSpPr txBox="1"/>
          <p:nvPr/>
        </p:nvSpPr>
        <p:spPr>
          <a:xfrm>
            <a:off x="2171991" y="5439993"/>
            <a:ext cx="1107996" cy="461665"/>
          </a:xfrm>
          <a:prstGeom prst="rect">
            <a:avLst/>
          </a:prstGeom>
          <a:noFill/>
        </p:spPr>
        <p:txBody>
          <a:bodyPr wrap="none" rtlCol="0">
            <a:spAutoFit/>
          </a:bodyPr>
          <a:lstStyle/>
          <a:p>
            <a:r>
              <a:rPr kumimoji="1" lang="ja-JP" altLang="en-US" sz="2400"/>
              <a:t>評価点</a:t>
            </a:r>
          </a:p>
        </p:txBody>
      </p:sp>
      <p:sp>
        <p:nvSpPr>
          <p:cNvPr id="87" name="テキスト ボックス 86">
            <a:extLst>
              <a:ext uri="{FF2B5EF4-FFF2-40B4-BE49-F238E27FC236}">
                <a16:creationId xmlns:a16="http://schemas.microsoft.com/office/drawing/2014/main" id="{C8E6BEDF-AC0A-524F-A1AE-1CCCE0EB4A73}"/>
              </a:ext>
            </a:extLst>
          </p:cNvPr>
          <p:cNvSpPr txBox="1"/>
          <p:nvPr/>
        </p:nvSpPr>
        <p:spPr>
          <a:xfrm>
            <a:off x="6516690" y="4171621"/>
            <a:ext cx="792205" cy="461665"/>
          </a:xfrm>
          <a:prstGeom prst="rect">
            <a:avLst/>
          </a:prstGeom>
          <a:noFill/>
        </p:spPr>
        <p:txBody>
          <a:bodyPr wrap="none" rtlCol="0">
            <a:spAutoFit/>
          </a:bodyPr>
          <a:lstStyle/>
          <a:p>
            <a:r>
              <a:rPr lang="en-US" altLang="ja-JP" sz="2400" dirty="0"/>
              <a:t>ARM</a:t>
            </a:r>
            <a:endParaRPr kumimoji="1" lang="ja-JP" altLang="en-US" sz="2400"/>
          </a:p>
        </p:txBody>
      </p:sp>
      <p:sp>
        <p:nvSpPr>
          <p:cNvPr id="88" name="テキスト ボックス 87">
            <a:extLst>
              <a:ext uri="{FF2B5EF4-FFF2-40B4-BE49-F238E27FC236}">
                <a16:creationId xmlns:a16="http://schemas.microsoft.com/office/drawing/2014/main" id="{4C14B6D9-316C-814E-A040-C64F8B09BAB3}"/>
              </a:ext>
            </a:extLst>
          </p:cNvPr>
          <p:cNvSpPr txBox="1"/>
          <p:nvPr/>
        </p:nvSpPr>
        <p:spPr>
          <a:xfrm>
            <a:off x="4672000" y="4157995"/>
            <a:ext cx="901209" cy="461665"/>
          </a:xfrm>
          <a:prstGeom prst="rect">
            <a:avLst/>
          </a:prstGeom>
          <a:noFill/>
        </p:spPr>
        <p:txBody>
          <a:bodyPr wrap="none" rtlCol="0">
            <a:spAutoFit/>
          </a:bodyPr>
          <a:lstStyle/>
          <a:p>
            <a:r>
              <a:rPr lang="en-US" altLang="ja-JP" sz="2400" dirty="0"/>
              <a:t>MAIN</a:t>
            </a:r>
            <a:endParaRPr kumimoji="1" lang="ja-JP" altLang="en-US" sz="2400"/>
          </a:p>
        </p:txBody>
      </p:sp>
      <p:cxnSp>
        <p:nvCxnSpPr>
          <p:cNvPr id="89" name="直線コネクタ 88">
            <a:extLst>
              <a:ext uri="{FF2B5EF4-FFF2-40B4-BE49-F238E27FC236}">
                <a16:creationId xmlns:a16="http://schemas.microsoft.com/office/drawing/2014/main" id="{D5DDDDC0-B10E-3543-9241-D15AF9DD26E3}"/>
              </a:ext>
            </a:extLst>
          </p:cNvPr>
          <p:cNvCxnSpPr>
            <a:cxnSpLocks/>
          </p:cNvCxnSpPr>
          <p:nvPr/>
        </p:nvCxnSpPr>
        <p:spPr>
          <a:xfrm>
            <a:off x="5555274" y="4394431"/>
            <a:ext cx="934165" cy="0"/>
          </a:xfrm>
          <a:prstGeom prst="line">
            <a:avLst/>
          </a:prstGeom>
          <a:ln w="50800">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91" name="テキスト ボックス 90">
            <a:extLst>
              <a:ext uri="{FF2B5EF4-FFF2-40B4-BE49-F238E27FC236}">
                <a16:creationId xmlns:a16="http://schemas.microsoft.com/office/drawing/2014/main" id="{AC7B2D3F-C017-2A43-BA02-B6C0F61ED7C7}"/>
              </a:ext>
            </a:extLst>
          </p:cNvPr>
          <p:cNvSpPr txBox="1"/>
          <p:nvPr/>
        </p:nvSpPr>
        <p:spPr>
          <a:xfrm>
            <a:off x="5555274" y="4092152"/>
            <a:ext cx="763992" cy="369332"/>
          </a:xfrm>
          <a:prstGeom prst="rect">
            <a:avLst/>
          </a:prstGeom>
          <a:noFill/>
        </p:spPr>
        <p:txBody>
          <a:bodyPr wrap="none" rtlCol="0">
            <a:spAutoFit/>
          </a:bodyPr>
          <a:lstStyle/>
          <a:p>
            <a:r>
              <a:rPr kumimoji="1" lang="en-US" altLang="ja-JP" dirty="0"/>
              <a:t>follow</a:t>
            </a:r>
            <a:endParaRPr kumimoji="1" lang="ja-JP" altLang="en-US"/>
          </a:p>
        </p:txBody>
      </p:sp>
      <p:sp>
        <p:nvSpPr>
          <p:cNvPr id="92" name="テキスト ボックス 91">
            <a:extLst>
              <a:ext uri="{FF2B5EF4-FFF2-40B4-BE49-F238E27FC236}">
                <a16:creationId xmlns:a16="http://schemas.microsoft.com/office/drawing/2014/main" id="{9361C587-5FF8-7844-9453-BB9EA9B5C98F}"/>
              </a:ext>
            </a:extLst>
          </p:cNvPr>
          <p:cNvSpPr txBox="1"/>
          <p:nvPr/>
        </p:nvSpPr>
        <p:spPr>
          <a:xfrm>
            <a:off x="4739696" y="4758972"/>
            <a:ext cx="715260" cy="461665"/>
          </a:xfrm>
          <a:prstGeom prst="rect">
            <a:avLst/>
          </a:prstGeom>
          <a:noFill/>
        </p:spPr>
        <p:txBody>
          <a:bodyPr wrap="none" rtlCol="0">
            <a:spAutoFit/>
          </a:bodyPr>
          <a:lstStyle/>
          <a:p>
            <a:r>
              <a:rPr kumimoji="1" lang="en-US" altLang="ja-JP" sz="2400" dirty="0"/>
              <a:t>AUX</a:t>
            </a:r>
            <a:endParaRPr kumimoji="1" lang="ja-JP" altLang="en-US" sz="2400"/>
          </a:p>
        </p:txBody>
      </p:sp>
      <p:cxnSp>
        <p:nvCxnSpPr>
          <p:cNvPr id="93" name="直線コネクタ 92">
            <a:extLst>
              <a:ext uri="{FF2B5EF4-FFF2-40B4-BE49-F238E27FC236}">
                <a16:creationId xmlns:a16="http://schemas.microsoft.com/office/drawing/2014/main" id="{6AFABEA7-AB6D-8948-B7FB-537A9B5CFF52}"/>
              </a:ext>
            </a:extLst>
          </p:cNvPr>
          <p:cNvCxnSpPr>
            <a:cxnSpLocks/>
          </p:cNvCxnSpPr>
          <p:nvPr/>
        </p:nvCxnSpPr>
        <p:spPr>
          <a:xfrm flipV="1">
            <a:off x="5094012" y="4546832"/>
            <a:ext cx="0" cy="288000"/>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95" name="テキスト ボックス 94">
            <a:extLst>
              <a:ext uri="{FF2B5EF4-FFF2-40B4-BE49-F238E27FC236}">
                <a16:creationId xmlns:a16="http://schemas.microsoft.com/office/drawing/2014/main" id="{D7759CF5-53D5-444A-B715-5064ADF923A5}"/>
              </a:ext>
            </a:extLst>
          </p:cNvPr>
          <p:cNvSpPr txBox="1"/>
          <p:nvPr/>
        </p:nvSpPr>
        <p:spPr>
          <a:xfrm>
            <a:off x="5110831" y="4552607"/>
            <a:ext cx="763992" cy="369332"/>
          </a:xfrm>
          <a:prstGeom prst="rect">
            <a:avLst/>
          </a:prstGeom>
          <a:noFill/>
        </p:spPr>
        <p:txBody>
          <a:bodyPr wrap="none" rtlCol="0">
            <a:spAutoFit/>
          </a:bodyPr>
          <a:lstStyle/>
          <a:p>
            <a:r>
              <a:rPr kumimoji="1" lang="en-US" altLang="ja-JP" dirty="0"/>
              <a:t>follow</a:t>
            </a:r>
            <a:endParaRPr kumimoji="1" lang="ja-JP" altLang="en-US"/>
          </a:p>
        </p:txBody>
      </p:sp>
      <p:cxnSp>
        <p:nvCxnSpPr>
          <p:cNvPr id="96" name="直線コネクタ 95">
            <a:extLst>
              <a:ext uri="{FF2B5EF4-FFF2-40B4-BE49-F238E27FC236}">
                <a16:creationId xmlns:a16="http://schemas.microsoft.com/office/drawing/2014/main" id="{5E975D28-0DD7-D743-8D25-DEE4BD2A82DE}"/>
              </a:ext>
            </a:extLst>
          </p:cNvPr>
          <p:cNvCxnSpPr>
            <a:cxnSpLocks/>
          </p:cNvCxnSpPr>
          <p:nvPr/>
        </p:nvCxnSpPr>
        <p:spPr>
          <a:xfrm flipV="1">
            <a:off x="5555273" y="4633286"/>
            <a:ext cx="1173773" cy="410278"/>
          </a:xfrm>
          <a:prstGeom prst="line">
            <a:avLst/>
          </a:prstGeom>
          <a:ln w="50800">
            <a:solidFill>
              <a:srgbClr val="00B050"/>
            </a:solidFill>
            <a:prstDash val="sysDot"/>
            <a:tailEnd type="arrow"/>
          </a:ln>
          <a:effectLst/>
        </p:spPr>
        <p:style>
          <a:lnRef idx="2">
            <a:schemeClr val="accent1"/>
          </a:lnRef>
          <a:fillRef idx="0">
            <a:schemeClr val="accent1"/>
          </a:fillRef>
          <a:effectRef idx="1">
            <a:schemeClr val="accent1"/>
          </a:effectRef>
          <a:fontRef idx="minor">
            <a:schemeClr val="tx1"/>
          </a:fontRef>
        </p:style>
      </p:cxnSp>
      <p:sp>
        <p:nvSpPr>
          <p:cNvPr id="98" name="テキスト ボックス 97">
            <a:extLst>
              <a:ext uri="{FF2B5EF4-FFF2-40B4-BE49-F238E27FC236}">
                <a16:creationId xmlns:a16="http://schemas.microsoft.com/office/drawing/2014/main" id="{178D2CB9-58E1-A94E-8A1A-FE80DA999816}"/>
              </a:ext>
            </a:extLst>
          </p:cNvPr>
          <p:cNvSpPr txBox="1"/>
          <p:nvPr/>
        </p:nvSpPr>
        <p:spPr>
          <a:xfrm>
            <a:off x="5874823" y="4822489"/>
            <a:ext cx="1559273" cy="369332"/>
          </a:xfrm>
          <a:prstGeom prst="rect">
            <a:avLst/>
          </a:prstGeom>
          <a:noFill/>
        </p:spPr>
        <p:txBody>
          <a:bodyPr wrap="none" rtlCol="0">
            <a:spAutoFit/>
          </a:bodyPr>
          <a:lstStyle/>
          <a:p>
            <a:r>
              <a:rPr lang="en-US" altLang="ja-JP" dirty="0"/>
              <a:t>actuate/follow</a:t>
            </a:r>
            <a:endParaRPr kumimoji="1" lang="ja-JP" altLang="en-US"/>
          </a:p>
        </p:txBody>
      </p:sp>
      <p:sp>
        <p:nvSpPr>
          <p:cNvPr id="99" name="角丸四角形 98">
            <a:extLst>
              <a:ext uri="{FF2B5EF4-FFF2-40B4-BE49-F238E27FC236}">
                <a16:creationId xmlns:a16="http://schemas.microsoft.com/office/drawing/2014/main" id="{F3265033-2E05-FE43-8443-6926361E9C73}"/>
              </a:ext>
            </a:extLst>
          </p:cNvPr>
          <p:cNvSpPr/>
          <p:nvPr/>
        </p:nvSpPr>
        <p:spPr>
          <a:xfrm>
            <a:off x="4645983" y="4529501"/>
            <a:ext cx="2827535" cy="650458"/>
          </a:xfrm>
          <a:prstGeom prst="roundRect">
            <a:avLst>
              <a:gd name="adj" fmla="val 0"/>
            </a:avLst>
          </a:prstGeom>
          <a:noFill/>
          <a:ln w="25400">
            <a:solidFill>
              <a:srgbClr val="92D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6DC49041-74AF-1542-A27A-A5F032149612}"/>
              </a:ext>
            </a:extLst>
          </p:cNvPr>
          <p:cNvCxnSpPr>
            <a:cxnSpLocks/>
          </p:cNvCxnSpPr>
          <p:nvPr/>
        </p:nvCxnSpPr>
        <p:spPr>
          <a:xfrm>
            <a:off x="6566748" y="5116123"/>
            <a:ext cx="0" cy="554702"/>
          </a:xfrm>
          <a:prstGeom prst="line">
            <a:avLst/>
          </a:prstGeom>
          <a:ln w="254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F384384D-6609-5644-85C6-ED005023A2F4}"/>
              </a:ext>
            </a:extLst>
          </p:cNvPr>
          <p:cNvSpPr txBox="1"/>
          <p:nvPr/>
        </p:nvSpPr>
        <p:spPr>
          <a:xfrm>
            <a:off x="4522562" y="5124243"/>
            <a:ext cx="1367682" cy="369332"/>
          </a:xfrm>
          <a:prstGeom prst="rect">
            <a:avLst/>
          </a:prstGeom>
          <a:noFill/>
        </p:spPr>
        <p:txBody>
          <a:bodyPr wrap="none" rtlCol="0">
            <a:spAutoFit/>
          </a:bodyPr>
          <a:lstStyle/>
          <a:p>
            <a:r>
              <a:rPr kumimoji="1" lang="en-US" altLang="ja-JP" dirty="0">
                <a:solidFill>
                  <a:srgbClr val="92D050"/>
                </a:solidFill>
              </a:rPr>
              <a:t>ALS</a:t>
            </a:r>
            <a:r>
              <a:rPr kumimoji="1" lang="ja-JP" altLang="en-US">
                <a:solidFill>
                  <a:srgbClr val="92D050"/>
                </a:solidFill>
              </a:rPr>
              <a:t>システム</a:t>
            </a:r>
          </a:p>
        </p:txBody>
      </p:sp>
      <p:sp>
        <p:nvSpPr>
          <p:cNvPr id="103" name="テキスト ボックス 102">
            <a:extLst>
              <a:ext uri="{FF2B5EF4-FFF2-40B4-BE49-F238E27FC236}">
                <a16:creationId xmlns:a16="http://schemas.microsoft.com/office/drawing/2014/main" id="{E58FCD01-35B8-2C44-87C3-CD7C3A99EEFB}"/>
              </a:ext>
            </a:extLst>
          </p:cNvPr>
          <p:cNvSpPr txBox="1"/>
          <p:nvPr/>
        </p:nvSpPr>
        <p:spPr>
          <a:xfrm>
            <a:off x="4132118" y="5645264"/>
            <a:ext cx="4714239" cy="369332"/>
          </a:xfrm>
          <a:prstGeom prst="rect">
            <a:avLst/>
          </a:prstGeom>
          <a:noFill/>
        </p:spPr>
        <p:txBody>
          <a:bodyPr wrap="none" rtlCol="0">
            <a:spAutoFit/>
          </a:bodyPr>
          <a:lstStyle/>
          <a:p>
            <a:r>
              <a:rPr kumimoji="1" lang="ja-JP" altLang="en-US"/>
              <a:t>周波数</a:t>
            </a:r>
            <a:r>
              <a:rPr kumimoji="1" lang="en-US" altLang="ja-JP" dirty="0"/>
              <a:t> actuation</a:t>
            </a:r>
            <a:r>
              <a:rPr kumimoji="1" lang="ja-JP" altLang="en-US"/>
              <a:t>の量</a:t>
            </a:r>
            <a:r>
              <a:rPr lang="en-US" altLang="ja-JP" dirty="0"/>
              <a:t>  &lt;=&gt;  </a:t>
            </a:r>
            <a:r>
              <a:rPr kumimoji="1" lang="en-US" altLang="ja-JP" dirty="0"/>
              <a:t>ALS</a:t>
            </a:r>
            <a:r>
              <a:rPr kumimoji="1" lang="ja-JP" altLang="en-US"/>
              <a:t>システムの雑音</a:t>
            </a:r>
          </a:p>
        </p:txBody>
      </p:sp>
      <p:sp>
        <p:nvSpPr>
          <p:cNvPr id="104" name="角丸四角形 103">
            <a:extLst>
              <a:ext uri="{FF2B5EF4-FFF2-40B4-BE49-F238E27FC236}">
                <a16:creationId xmlns:a16="http://schemas.microsoft.com/office/drawing/2014/main" id="{F5EC1BF5-2B9E-AE4A-9F7C-D7F81220529B}"/>
              </a:ext>
            </a:extLst>
          </p:cNvPr>
          <p:cNvSpPr/>
          <p:nvPr/>
        </p:nvSpPr>
        <p:spPr>
          <a:xfrm>
            <a:off x="4041748" y="4083791"/>
            <a:ext cx="4897820" cy="1927420"/>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88A88D5E-E31B-924D-BE80-8ED86D8134DB}"/>
              </a:ext>
            </a:extLst>
          </p:cNvPr>
          <p:cNvSpPr txBox="1"/>
          <p:nvPr/>
        </p:nvSpPr>
        <p:spPr>
          <a:xfrm>
            <a:off x="916616" y="6188713"/>
            <a:ext cx="7643439" cy="369332"/>
          </a:xfrm>
          <a:prstGeom prst="rect">
            <a:avLst/>
          </a:prstGeom>
          <a:noFill/>
        </p:spPr>
        <p:txBody>
          <a:bodyPr wrap="none" rtlCol="0">
            <a:spAutoFit/>
          </a:bodyPr>
          <a:lstStyle/>
          <a:p>
            <a:r>
              <a:rPr kumimoji="1" lang="en-US" altLang="ja-JP" dirty="0"/>
              <a:t>(</a:t>
            </a:r>
            <a:r>
              <a:rPr kumimoji="1" lang="ja-JP" altLang="en-US"/>
              <a:t>評価点の電圧変動</a:t>
            </a:r>
            <a:r>
              <a:rPr kumimoji="1" lang="en-US" altLang="ja-JP" dirty="0"/>
              <a:t>) × (</a:t>
            </a:r>
            <a:r>
              <a:rPr lang="ja-JP" altLang="en-US"/>
              <a:t>周波数アクチュエータ効率</a:t>
            </a:r>
            <a:r>
              <a:rPr lang="en-US" altLang="ja-JP" dirty="0"/>
              <a:t>)  =  (ALS</a:t>
            </a:r>
            <a:r>
              <a:rPr lang="ja-JP" altLang="en-US"/>
              <a:t>システムの雑音</a:t>
            </a:r>
            <a:r>
              <a:rPr lang="en-US" altLang="ja-JP" dirty="0"/>
              <a:t>) </a:t>
            </a:r>
            <a:endParaRPr kumimoji="1" lang="ja-JP" altLang="en-US"/>
          </a:p>
        </p:txBody>
      </p:sp>
    </p:spTree>
    <p:extLst>
      <p:ext uri="{BB962C8B-B14F-4D97-AF65-F5344CB8AC3E}">
        <p14:creationId xmlns:p14="http://schemas.microsoft.com/office/powerpoint/2010/main" val="2772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395E185-22DE-5C47-BD9B-491B09F67632}"/>
              </a:ext>
            </a:extLst>
          </p:cNvPr>
          <p:cNvPicPr>
            <a:picLocks noChangeAspect="1"/>
          </p:cNvPicPr>
          <p:nvPr/>
        </p:nvPicPr>
        <p:blipFill>
          <a:blip r:embed="rId3"/>
          <a:stretch>
            <a:fillRect/>
          </a:stretch>
        </p:blipFill>
        <p:spPr>
          <a:xfrm>
            <a:off x="866093" y="1218193"/>
            <a:ext cx="7241519" cy="5632292"/>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en-US" altLang="ja-JP" dirty="0"/>
              <a:t>Characterization: ALS</a:t>
            </a:r>
            <a:r>
              <a:rPr lang="ja-JP" altLang="en-US"/>
              <a:t>のノイズ</a:t>
            </a:r>
            <a:endParaRPr kumimoji="1" lang="ja-JP" altLang="en-US" dirty="0"/>
          </a:p>
        </p:txBody>
      </p:sp>
      <p:sp>
        <p:nvSpPr>
          <p:cNvPr id="3" name="コンテンツ プレースホルダー 2"/>
          <p:cNvSpPr>
            <a:spLocks noGrp="1"/>
          </p:cNvSpPr>
          <p:nvPr>
            <p:ph idx="1"/>
          </p:nvPr>
        </p:nvSpPr>
        <p:spPr>
          <a:xfrm>
            <a:off x="193268" y="916366"/>
            <a:ext cx="8587171" cy="465254"/>
          </a:xfrm>
        </p:spPr>
        <p:txBody>
          <a:bodyPr>
            <a:normAutofit/>
          </a:bodyPr>
          <a:lstStyle/>
          <a:p>
            <a:pPr marL="0" indent="0">
              <a:buNone/>
            </a:pPr>
            <a:r>
              <a:rPr lang="en-US" altLang="ja-JP" sz="2400" dirty="0">
                <a:sym typeface="Wingdings" pitchFamily="2" charset="2"/>
              </a:rPr>
              <a:t>= </a:t>
            </a:r>
            <a:r>
              <a:rPr lang="ja-JP" altLang="en-US" sz="2400">
                <a:sym typeface="Wingdings" pitchFamily="2" charset="2"/>
              </a:rPr>
              <a:t>ノイズの定量的な評価</a:t>
            </a:r>
            <a:r>
              <a:rPr lang="en-US" altLang="ja-JP" sz="2400" dirty="0">
                <a:sym typeface="Wingdings" pitchFamily="2" charset="2"/>
              </a:rPr>
              <a:t> =</a:t>
            </a: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46</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9" name="テキスト ボックス 8">
            <a:extLst>
              <a:ext uri="{FF2B5EF4-FFF2-40B4-BE49-F238E27FC236}">
                <a16:creationId xmlns:a16="http://schemas.microsoft.com/office/drawing/2014/main" id="{49A0AD22-2630-7747-A58F-26A53E53D68D}"/>
              </a:ext>
            </a:extLst>
          </p:cNvPr>
          <p:cNvSpPr txBox="1"/>
          <p:nvPr/>
        </p:nvSpPr>
        <p:spPr>
          <a:xfrm>
            <a:off x="5541695" y="1424326"/>
            <a:ext cx="2063385" cy="400110"/>
          </a:xfrm>
          <a:prstGeom prst="rect">
            <a:avLst/>
          </a:prstGeom>
          <a:solidFill>
            <a:schemeClr val="bg1"/>
          </a:solidFill>
          <a:ln>
            <a:solidFill>
              <a:schemeClr val="tx1"/>
            </a:solidFill>
          </a:ln>
        </p:spPr>
        <p:txBody>
          <a:bodyPr wrap="none" rtlCol="0">
            <a:spAutoFit/>
          </a:bodyPr>
          <a:lstStyle/>
          <a:p>
            <a:r>
              <a:rPr kumimoji="1" lang="en-US" altLang="ja-JP" sz="2000" dirty="0"/>
              <a:t>RMS (</a:t>
            </a:r>
            <a:r>
              <a:rPr kumimoji="1" lang="en-US" altLang="ja-JP" sz="2000" i="1" dirty="0" err="1">
                <a:latin typeface="Times New Roman" panose="02020603050405020304" pitchFamily="18" charset="0"/>
                <a:cs typeface="Times New Roman" panose="02020603050405020304" pitchFamily="18" charset="0"/>
              </a:rPr>
              <a:t>Δf</a:t>
            </a:r>
            <a:r>
              <a:rPr kumimoji="1" lang="en-US" altLang="ja-JP" sz="2000" baseline="-25000" dirty="0" err="1">
                <a:latin typeface="Times New Roman" panose="02020603050405020304" pitchFamily="18" charset="0"/>
                <a:cs typeface="Times New Roman" panose="02020603050405020304" pitchFamily="18" charset="0"/>
              </a:rPr>
              <a:t>res</a:t>
            </a:r>
            <a:r>
              <a:rPr kumimoji="1" lang="en-US" altLang="ja-JP" sz="2000" dirty="0"/>
              <a:t>) &lt; 33Hz</a:t>
            </a:r>
            <a:endParaRPr kumimoji="1" lang="ja-JP" altLang="en-US" sz="2000"/>
          </a:p>
        </p:txBody>
      </p:sp>
      <p:sp>
        <p:nvSpPr>
          <p:cNvPr id="7" name="テキスト ボックス 6">
            <a:extLst>
              <a:ext uri="{FF2B5EF4-FFF2-40B4-BE49-F238E27FC236}">
                <a16:creationId xmlns:a16="http://schemas.microsoft.com/office/drawing/2014/main" id="{12DAEDDE-F7DE-CB49-9F86-656FD129B436}"/>
              </a:ext>
            </a:extLst>
          </p:cNvPr>
          <p:cNvSpPr txBox="1"/>
          <p:nvPr/>
        </p:nvSpPr>
        <p:spPr>
          <a:xfrm>
            <a:off x="5490895" y="1086839"/>
            <a:ext cx="877163" cy="369332"/>
          </a:xfrm>
          <a:prstGeom prst="rect">
            <a:avLst/>
          </a:prstGeom>
          <a:noFill/>
        </p:spPr>
        <p:txBody>
          <a:bodyPr wrap="none" rtlCol="0">
            <a:spAutoFit/>
          </a:bodyPr>
          <a:lstStyle/>
          <a:p>
            <a:r>
              <a:rPr lang="ja-JP" altLang="en-US"/>
              <a:t>要求値</a:t>
            </a:r>
            <a:endParaRPr kumimoji="1" lang="ja-JP" altLang="en-US"/>
          </a:p>
        </p:txBody>
      </p:sp>
      <p:sp>
        <p:nvSpPr>
          <p:cNvPr id="10" name="テキスト ボックス 9">
            <a:extLst>
              <a:ext uri="{FF2B5EF4-FFF2-40B4-BE49-F238E27FC236}">
                <a16:creationId xmlns:a16="http://schemas.microsoft.com/office/drawing/2014/main" id="{267FB414-D21C-C54F-968D-886EF38BFACE}"/>
              </a:ext>
            </a:extLst>
          </p:cNvPr>
          <p:cNvSpPr txBox="1"/>
          <p:nvPr/>
        </p:nvSpPr>
        <p:spPr>
          <a:xfrm>
            <a:off x="4785733" y="2022754"/>
            <a:ext cx="3164649" cy="307777"/>
          </a:xfrm>
          <a:prstGeom prst="rect">
            <a:avLst/>
          </a:prstGeom>
          <a:solidFill>
            <a:schemeClr val="bg1"/>
          </a:solidFill>
        </p:spPr>
        <p:txBody>
          <a:bodyPr wrap="none" rtlCol="0">
            <a:spAutoFit/>
          </a:bodyPr>
          <a:lstStyle/>
          <a:p>
            <a:r>
              <a:rPr kumimoji="1" lang="ja-JP" altLang="en-US" sz="1400"/>
              <a:t>点線</a:t>
            </a:r>
            <a:r>
              <a:rPr kumimoji="1" lang="en-US" altLang="ja-JP" sz="1400" dirty="0"/>
              <a:t>: </a:t>
            </a:r>
            <a:r>
              <a:rPr kumimoji="1" lang="ja-JP" altLang="en-US" sz="1400"/>
              <a:t>スペクトルの高周波側からの積分</a:t>
            </a:r>
          </a:p>
        </p:txBody>
      </p:sp>
      <p:sp>
        <p:nvSpPr>
          <p:cNvPr id="11" name="テキスト ボックス 10">
            <a:extLst>
              <a:ext uri="{FF2B5EF4-FFF2-40B4-BE49-F238E27FC236}">
                <a16:creationId xmlns:a16="http://schemas.microsoft.com/office/drawing/2014/main" id="{BC446B71-9B91-B244-8062-E95DD3DE0EE7}"/>
              </a:ext>
            </a:extLst>
          </p:cNvPr>
          <p:cNvSpPr txBox="1"/>
          <p:nvPr/>
        </p:nvSpPr>
        <p:spPr>
          <a:xfrm>
            <a:off x="1852245" y="4342804"/>
            <a:ext cx="3485249" cy="369332"/>
          </a:xfrm>
          <a:prstGeom prst="rect">
            <a:avLst/>
          </a:prstGeom>
          <a:solidFill>
            <a:schemeClr val="bg1"/>
          </a:solidFill>
        </p:spPr>
        <p:txBody>
          <a:bodyPr wrap="none" rtlCol="0">
            <a:spAutoFit/>
          </a:bodyPr>
          <a:lstStyle/>
          <a:p>
            <a:r>
              <a:rPr kumimoji="1" lang="en-US" altLang="ja-JP" dirty="0"/>
              <a:t>ALS</a:t>
            </a:r>
            <a:r>
              <a:rPr kumimoji="1" lang="ja-JP" altLang="en-US"/>
              <a:t>システム全体の雑音スペクトル</a:t>
            </a:r>
          </a:p>
        </p:txBody>
      </p:sp>
    </p:spTree>
    <p:extLst>
      <p:ext uri="{BB962C8B-B14F-4D97-AF65-F5344CB8AC3E}">
        <p14:creationId xmlns:p14="http://schemas.microsoft.com/office/powerpoint/2010/main" val="13719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Characterization: </a:t>
            </a:r>
            <a:r>
              <a:rPr lang="ja-JP" altLang="en-US"/>
              <a:t>雑音源</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6" name="図 5">
            <a:extLst>
              <a:ext uri="{FF2B5EF4-FFF2-40B4-BE49-F238E27FC236}">
                <a16:creationId xmlns:a16="http://schemas.microsoft.com/office/drawing/2014/main" id="{952D7F1B-AF5F-EC4D-9BA4-F5CF4EFBF20F}"/>
              </a:ext>
            </a:extLst>
          </p:cNvPr>
          <p:cNvPicPr>
            <a:picLocks noChangeAspect="1"/>
          </p:cNvPicPr>
          <p:nvPr/>
        </p:nvPicPr>
        <p:blipFill>
          <a:blip r:embed="rId3"/>
          <a:stretch>
            <a:fillRect/>
          </a:stretch>
        </p:blipFill>
        <p:spPr>
          <a:xfrm>
            <a:off x="781330" y="1054100"/>
            <a:ext cx="7581340" cy="5896598"/>
          </a:xfrm>
          <a:prstGeom prst="rect">
            <a:avLst/>
          </a:prstGeom>
        </p:spPr>
      </p:pic>
      <p:sp>
        <p:nvSpPr>
          <p:cNvPr id="12" name="テキスト ボックス 11">
            <a:extLst>
              <a:ext uri="{FF2B5EF4-FFF2-40B4-BE49-F238E27FC236}">
                <a16:creationId xmlns:a16="http://schemas.microsoft.com/office/drawing/2014/main" id="{4BFDAC27-3968-4F47-8F61-8E0055F46227}"/>
              </a:ext>
            </a:extLst>
          </p:cNvPr>
          <p:cNvSpPr txBox="1"/>
          <p:nvPr/>
        </p:nvSpPr>
        <p:spPr>
          <a:xfrm>
            <a:off x="2781858" y="1765144"/>
            <a:ext cx="941283" cy="369332"/>
          </a:xfrm>
          <a:prstGeom prst="rect">
            <a:avLst/>
          </a:prstGeom>
          <a:noFill/>
        </p:spPr>
        <p:txBody>
          <a:bodyPr wrap="none" rtlCol="0">
            <a:spAutoFit/>
          </a:bodyPr>
          <a:lstStyle/>
          <a:p>
            <a:r>
              <a:rPr kumimoji="1" lang="en-US" altLang="ja-JP" dirty="0">
                <a:solidFill>
                  <a:schemeClr val="accent6">
                    <a:lumMod val="75000"/>
                  </a:schemeClr>
                </a:solidFill>
              </a:rPr>
              <a:t>Doppler</a:t>
            </a:r>
            <a:endParaRPr kumimoji="1" lang="ja-JP" altLang="en-US">
              <a:solidFill>
                <a:schemeClr val="accent6">
                  <a:lumMod val="75000"/>
                </a:schemeClr>
              </a:solidFill>
            </a:endParaRPr>
          </a:p>
        </p:txBody>
      </p:sp>
      <p:sp>
        <p:nvSpPr>
          <p:cNvPr id="10" name="円/楕円 9">
            <a:extLst>
              <a:ext uri="{FF2B5EF4-FFF2-40B4-BE49-F238E27FC236}">
                <a16:creationId xmlns:a16="http://schemas.microsoft.com/office/drawing/2014/main" id="{E20CDD4B-93EC-2C47-A886-EB456678747E}"/>
              </a:ext>
            </a:extLst>
          </p:cNvPr>
          <p:cNvSpPr/>
          <p:nvPr/>
        </p:nvSpPr>
        <p:spPr>
          <a:xfrm>
            <a:off x="2086149" y="1755412"/>
            <a:ext cx="825500" cy="1524000"/>
          </a:xfrm>
          <a:prstGeom prst="ellipse">
            <a:avLst/>
          </a:prstGeom>
          <a:noFill/>
          <a:ln w="25400">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49A67BA-7A24-0649-8548-F4DE4F5C8380}"/>
              </a:ext>
            </a:extLst>
          </p:cNvPr>
          <p:cNvSpPr txBox="1"/>
          <p:nvPr/>
        </p:nvSpPr>
        <p:spPr>
          <a:xfrm>
            <a:off x="1749232" y="5823585"/>
            <a:ext cx="3217547" cy="369332"/>
          </a:xfrm>
          <a:prstGeom prst="rect">
            <a:avLst/>
          </a:prstGeom>
          <a:solidFill>
            <a:schemeClr val="bg1"/>
          </a:solidFill>
        </p:spPr>
        <p:txBody>
          <a:bodyPr wrap="none" rtlCol="0">
            <a:spAutoFit/>
          </a:bodyPr>
          <a:lstStyle/>
          <a:p>
            <a:r>
              <a:rPr lang="en-US" altLang="ja-JP" dirty="0"/>
              <a:t>CARM</a:t>
            </a:r>
            <a:r>
              <a:rPr lang="ja-JP" altLang="en-US"/>
              <a:t>自由度</a:t>
            </a:r>
            <a:r>
              <a:rPr kumimoji="1" lang="ja-JP" altLang="en-US"/>
              <a:t>の雑音スペクトル</a:t>
            </a:r>
          </a:p>
        </p:txBody>
      </p:sp>
    </p:spTree>
    <p:extLst>
      <p:ext uri="{BB962C8B-B14F-4D97-AF65-F5344CB8AC3E}">
        <p14:creationId xmlns:p14="http://schemas.microsoft.com/office/powerpoint/2010/main" val="1291046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D5EBAFA-BE99-6641-94D4-A53A0C85DD39}"/>
              </a:ext>
            </a:extLst>
          </p:cNvPr>
          <p:cNvPicPr>
            <a:picLocks noChangeAspect="1"/>
          </p:cNvPicPr>
          <p:nvPr/>
        </p:nvPicPr>
        <p:blipFill>
          <a:blip r:embed="rId3"/>
          <a:stretch>
            <a:fillRect/>
          </a:stretch>
        </p:blipFill>
        <p:spPr>
          <a:xfrm>
            <a:off x="1596877" y="3724826"/>
            <a:ext cx="2032000" cy="985762"/>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en-US" altLang="ja-JP" dirty="0"/>
              <a:t>Characterization</a:t>
            </a:r>
            <a:endParaRPr kumimoji="1" lang="ja-JP" altLang="en-US" dirty="0"/>
          </a:p>
        </p:txBody>
      </p:sp>
      <p:sp>
        <p:nvSpPr>
          <p:cNvPr id="3" name="コンテンツ プレースホルダー 2"/>
          <p:cNvSpPr>
            <a:spLocks noGrp="1"/>
          </p:cNvSpPr>
          <p:nvPr>
            <p:ph idx="1"/>
          </p:nvPr>
        </p:nvSpPr>
        <p:spPr>
          <a:xfrm>
            <a:off x="278414" y="1018226"/>
            <a:ext cx="8587171" cy="1855535"/>
          </a:xfrm>
        </p:spPr>
        <p:txBody>
          <a:bodyPr>
            <a:normAutofit/>
          </a:bodyPr>
          <a:lstStyle/>
          <a:p>
            <a:pPr marL="0" indent="0">
              <a:buNone/>
            </a:pPr>
            <a:r>
              <a:rPr lang="en-US" altLang="ja-JP" sz="2400" b="1" u="sng" dirty="0">
                <a:sym typeface="Wingdings" pitchFamily="2" charset="2"/>
              </a:rPr>
              <a:t>= Doppler </a:t>
            </a:r>
            <a:r>
              <a:rPr lang="ja-JP" altLang="en-US" sz="2400" b="1" u="sng">
                <a:sym typeface="Wingdings" pitchFamily="2" charset="2"/>
              </a:rPr>
              <a:t>雑音</a:t>
            </a:r>
            <a:r>
              <a:rPr lang="en-US" altLang="ja-JP" sz="2400" b="1" u="sng" dirty="0">
                <a:sym typeface="Wingdings" pitchFamily="2" charset="2"/>
              </a:rPr>
              <a:t> =</a:t>
            </a:r>
            <a:br>
              <a:rPr lang="en-US" altLang="ja-JP" sz="2400" dirty="0">
                <a:sym typeface="Wingdings" pitchFamily="2" charset="2"/>
              </a:rPr>
            </a:br>
            <a:r>
              <a:rPr lang="ja-JP" altLang="en-US" sz="2000">
                <a:solidFill>
                  <a:srgbClr val="FF0000"/>
                </a:solidFill>
                <a:sym typeface="Wingdings" pitchFamily="2" charset="2"/>
              </a:rPr>
              <a:t>メインレーザー</a:t>
            </a:r>
            <a:r>
              <a:rPr lang="ja-JP" altLang="en-US" sz="2000">
                <a:sym typeface="Wingdings" pitchFamily="2" charset="2"/>
              </a:rPr>
              <a:t>だけ</a:t>
            </a:r>
            <a:r>
              <a:rPr lang="en-US" altLang="ja-JP" sz="2000" dirty="0">
                <a:sym typeface="Wingdings" pitchFamily="2" charset="2"/>
              </a:rPr>
              <a:t> (</a:t>
            </a:r>
            <a:r>
              <a:rPr lang="ja-JP" altLang="en-US" sz="2000">
                <a:sym typeface="Wingdings" pitchFamily="2" charset="2"/>
              </a:rPr>
              <a:t>または</a:t>
            </a:r>
            <a:r>
              <a:rPr lang="ja-JP" altLang="en-US" sz="2000">
                <a:solidFill>
                  <a:srgbClr val="92D050"/>
                </a:solidFill>
                <a:sym typeface="Wingdings" pitchFamily="2" charset="2"/>
              </a:rPr>
              <a:t>グリーン</a:t>
            </a:r>
            <a:r>
              <a:rPr lang="ja-JP" altLang="en-US" sz="2000">
                <a:sym typeface="Wingdings" pitchFamily="2" charset="2"/>
              </a:rPr>
              <a:t>だけ</a:t>
            </a:r>
            <a:r>
              <a:rPr lang="en-US" altLang="ja-JP" sz="2000" dirty="0">
                <a:sym typeface="Wingdings" pitchFamily="2" charset="2"/>
              </a:rPr>
              <a:t>) </a:t>
            </a:r>
            <a:br>
              <a:rPr lang="en-US" altLang="ja-JP" sz="2000" dirty="0">
                <a:sym typeface="Wingdings" pitchFamily="2" charset="2"/>
              </a:rPr>
            </a:br>
            <a:r>
              <a:rPr lang="ja-JP" altLang="en-US" sz="2000">
                <a:sym typeface="Wingdings" pitchFamily="2" charset="2"/>
              </a:rPr>
              <a:t>反射する鏡の運動による</a:t>
            </a:r>
            <a:r>
              <a:rPr lang="en-US" altLang="ja-JP" sz="2000" dirty="0">
                <a:sym typeface="Wingdings" pitchFamily="2" charset="2"/>
              </a:rPr>
              <a:t>Doppler shift</a:t>
            </a:r>
            <a:r>
              <a:rPr lang="ja-JP" altLang="en-US" sz="2000">
                <a:sym typeface="Wingdings" pitchFamily="2" charset="2"/>
              </a:rPr>
              <a:t>は、</a:t>
            </a:r>
            <a:br>
              <a:rPr lang="en-US" altLang="ja-JP" sz="2000" dirty="0">
                <a:sym typeface="Wingdings" pitchFamily="2" charset="2"/>
              </a:rPr>
            </a:br>
            <a:r>
              <a:rPr lang="en-US" altLang="ja-JP" sz="2000" dirty="0">
                <a:sym typeface="Wingdings" pitchFamily="2" charset="2"/>
              </a:rPr>
              <a:t>ALS</a:t>
            </a:r>
            <a:r>
              <a:rPr lang="ja-JP" altLang="en-US" sz="2000">
                <a:sym typeface="Wingdings" pitchFamily="2" charset="2"/>
              </a:rPr>
              <a:t>システムでは読めない</a:t>
            </a:r>
            <a:r>
              <a:rPr lang="en-US" altLang="ja-JP" sz="2000" dirty="0">
                <a:sym typeface="Wingdings" pitchFamily="2" charset="2"/>
              </a:rPr>
              <a:t> </a:t>
            </a:r>
            <a:br>
              <a:rPr lang="en-US" altLang="ja-JP" sz="2000" dirty="0">
                <a:sym typeface="Wingdings" pitchFamily="2" charset="2"/>
              </a:rPr>
            </a:br>
            <a:r>
              <a:rPr lang="en-US" altLang="ja-JP" sz="2000" dirty="0">
                <a:sym typeface="Wingdings" pitchFamily="2" charset="2"/>
              </a:rPr>
              <a:t>                                                 </a:t>
            </a:r>
            <a:r>
              <a:rPr lang="en-US" altLang="ja-JP" sz="2000" u="sng" dirty="0">
                <a:solidFill>
                  <a:srgbClr val="0432FF"/>
                </a:solidFill>
                <a:sym typeface="Wingdings" pitchFamily="2" charset="2"/>
              </a:rPr>
              <a:t>Doppler </a:t>
            </a:r>
            <a:r>
              <a:rPr lang="ja-JP" altLang="en-US" sz="2000" u="sng">
                <a:solidFill>
                  <a:srgbClr val="0432FF"/>
                </a:solidFill>
                <a:sym typeface="Wingdings" pitchFamily="2" charset="2"/>
              </a:rPr>
              <a:t>雑音</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48</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cxnSp>
        <p:nvCxnSpPr>
          <p:cNvPr id="7" name="直線コネクタ 6">
            <a:extLst>
              <a:ext uri="{FF2B5EF4-FFF2-40B4-BE49-F238E27FC236}">
                <a16:creationId xmlns:a16="http://schemas.microsoft.com/office/drawing/2014/main" id="{1FB9FCBF-0B71-B04A-8617-B5EAE0DE254E}"/>
              </a:ext>
            </a:extLst>
          </p:cNvPr>
          <p:cNvCxnSpPr>
            <a:cxnSpLocks/>
          </p:cNvCxnSpPr>
          <p:nvPr/>
        </p:nvCxnSpPr>
        <p:spPr>
          <a:xfrm>
            <a:off x="5900288" y="2095445"/>
            <a:ext cx="1893735" cy="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正方形/長方形 7">
            <a:extLst>
              <a:ext uri="{FF2B5EF4-FFF2-40B4-BE49-F238E27FC236}">
                <a16:creationId xmlns:a16="http://schemas.microsoft.com/office/drawing/2014/main" id="{021CCAC6-B73F-C549-A9D6-5B6C68D74810}"/>
              </a:ext>
            </a:extLst>
          </p:cNvPr>
          <p:cNvSpPr>
            <a:spLocks noChangeAspect="1"/>
          </p:cNvSpPr>
          <p:nvPr/>
        </p:nvSpPr>
        <p:spPr>
          <a:xfrm rot="20843496">
            <a:off x="7757546" y="1857022"/>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BC09F3C3-7BEE-8C4F-A452-C1E2E07A02E7}"/>
              </a:ext>
            </a:extLst>
          </p:cNvPr>
          <p:cNvCxnSpPr>
            <a:cxnSpLocks/>
          </p:cNvCxnSpPr>
          <p:nvPr/>
        </p:nvCxnSpPr>
        <p:spPr>
          <a:xfrm>
            <a:off x="5685237" y="2095445"/>
            <a:ext cx="919557" cy="0"/>
          </a:xfrm>
          <a:prstGeom prst="line">
            <a:avLst/>
          </a:prstGeom>
          <a:ln w="889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46C2CB98-ECCB-A94C-951A-09E588539460}"/>
              </a:ext>
            </a:extLst>
          </p:cNvPr>
          <p:cNvCxnSpPr>
            <a:cxnSpLocks/>
          </p:cNvCxnSpPr>
          <p:nvPr/>
        </p:nvCxnSpPr>
        <p:spPr>
          <a:xfrm flipV="1">
            <a:off x="6478294" y="2095447"/>
            <a:ext cx="1290486" cy="805529"/>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BB53687F-13D2-C84F-A090-BA5F218E4E56}"/>
              </a:ext>
            </a:extLst>
          </p:cNvPr>
          <p:cNvCxnSpPr>
            <a:cxnSpLocks/>
          </p:cNvCxnSpPr>
          <p:nvPr/>
        </p:nvCxnSpPr>
        <p:spPr>
          <a:xfrm>
            <a:off x="6538620" y="2886462"/>
            <a:ext cx="1220348" cy="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C1830040-2E74-C248-9412-AD17E87D8ACA}"/>
              </a:ext>
            </a:extLst>
          </p:cNvPr>
          <p:cNvCxnSpPr>
            <a:cxnSpLocks/>
            <a:stCxn id="17" idx="3"/>
          </p:cNvCxnSpPr>
          <p:nvPr/>
        </p:nvCxnSpPr>
        <p:spPr>
          <a:xfrm flipV="1">
            <a:off x="6518624" y="1807841"/>
            <a:ext cx="1699942" cy="1068276"/>
          </a:xfrm>
          <a:prstGeom prst="line">
            <a:avLst/>
          </a:prstGeom>
          <a:ln w="38100">
            <a:solidFill>
              <a:srgbClr val="92D05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0F8D15C1-6B90-A14A-B670-F032C45802CF}"/>
              </a:ext>
            </a:extLst>
          </p:cNvPr>
          <p:cNvCxnSpPr>
            <a:cxnSpLocks/>
          </p:cNvCxnSpPr>
          <p:nvPr/>
        </p:nvCxnSpPr>
        <p:spPr>
          <a:xfrm flipV="1">
            <a:off x="7896594" y="1757411"/>
            <a:ext cx="396427" cy="259604"/>
          </a:xfrm>
          <a:prstGeom prst="line">
            <a:avLst/>
          </a:prstGeom>
          <a:ln w="38100">
            <a:solidFill>
              <a:srgbClr val="92D05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0E2A5FA5-CA75-5341-B0D9-4C89D2E09D7B}"/>
              </a:ext>
            </a:extLst>
          </p:cNvPr>
          <p:cNvCxnSpPr>
            <a:cxnSpLocks/>
          </p:cNvCxnSpPr>
          <p:nvPr/>
        </p:nvCxnSpPr>
        <p:spPr>
          <a:xfrm>
            <a:off x="6519986" y="2894412"/>
            <a:ext cx="1238982" cy="0"/>
          </a:xfrm>
          <a:prstGeom prst="line">
            <a:avLst/>
          </a:prstGeom>
          <a:ln w="38100">
            <a:solidFill>
              <a:srgbClr val="92D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DB44156E-F56A-4E4C-B82A-490168EB630A}"/>
              </a:ext>
            </a:extLst>
          </p:cNvPr>
          <p:cNvSpPr>
            <a:spLocks noChangeAspect="1"/>
          </p:cNvSpPr>
          <p:nvPr/>
        </p:nvSpPr>
        <p:spPr>
          <a:xfrm rot="20843496">
            <a:off x="6459737" y="2644200"/>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1D28E55-B1A1-834C-8405-5DCC074173AD}"/>
              </a:ext>
            </a:extLst>
          </p:cNvPr>
          <p:cNvSpPr>
            <a:spLocks noChangeAspect="1"/>
          </p:cNvSpPr>
          <p:nvPr/>
        </p:nvSpPr>
        <p:spPr>
          <a:xfrm rot="20843496">
            <a:off x="7657848" y="1887970"/>
            <a:ext cx="59606" cy="476846"/>
          </a:xfrm>
          <a:prstGeom prst="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F129DE2-5E56-BA49-91AB-D395005A71DB}"/>
              </a:ext>
            </a:extLst>
          </p:cNvPr>
          <p:cNvSpPr>
            <a:spLocks noChangeAspect="1"/>
          </p:cNvSpPr>
          <p:nvPr/>
        </p:nvSpPr>
        <p:spPr>
          <a:xfrm rot="20843496">
            <a:off x="7851461" y="1838728"/>
            <a:ext cx="59606" cy="476846"/>
          </a:xfrm>
          <a:prstGeom prst="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F10F85E6-8774-AB4E-BE43-B52F9CF46BFD}"/>
              </a:ext>
            </a:extLst>
          </p:cNvPr>
          <p:cNvCxnSpPr>
            <a:cxnSpLocks/>
          </p:cNvCxnSpPr>
          <p:nvPr/>
        </p:nvCxnSpPr>
        <p:spPr>
          <a:xfrm flipV="1">
            <a:off x="7685986" y="2383049"/>
            <a:ext cx="338923" cy="71773"/>
          </a:xfrm>
          <a:prstGeom prst="line">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0A22FA44-8E1A-8E4D-8396-77450A5A8529}"/>
              </a:ext>
            </a:extLst>
          </p:cNvPr>
          <p:cNvSpPr txBox="1"/>
          <p:nvPr/>
        </p:nvSpPr>
        <p:spPr>
          <a:xfrm rot="20785595">
            <a:off x="7602891" y="2417009"/>
            <a:ext cx="578748" cy="276999"/>
          </a:xfrm>
          <a:prstGeom prst="rect">
            <a:avLst/>
          </a:prstGeom>
          <a:noFill/>
        </p:spPr>
        <p:txBody>
          <a:bodyPr wrap="none" rtlCol="0">
            <a:spAutoFit/>
          </a:bodyPr>
          <a:lstStyle/>
          <a:p>
            <a:r>
              <a:rPr kumimoji="1" lang="en-US" altLang="ja-JP" sz="1200" dirty="0"/>
              <a:t>MOVE</a:t>
            </a:r>
            <a:endParaRPr kumimoji="1" lang="ja-JP" altLang="en-US" sz="1200"/>
          </a:p>
        </p:txBody>
      </p:sp>
      <p:sp>
        <p:nvSpPr>
          <p:cNvPr id="22" name="テキスト ボックス 21">
            <a:extLst>
              <a:ext uri="{FF2B5EF4-FFF2-40B4-BE49-F238E27FC236}">
                <a16:creationId xmlns:a16="http://schemas.microsoft.com/office/drawing/2014/main" id="{FEBA9CA1-E369-7141-A21E-33AB51A507C1}"/>
              </a:ext>
            </a:extLst>
          </p:cNvPr>
          <p:cNvSpPr txBox="1"/>
          <p:nvPr/>
        </p:nvSpPr>
        <p:spPr>
          <a:xfrm rot="19635281">
            <a:off x="7548368" y="1378324"/>
            <a:ext cx="1155316" cy="276999"/>
          </a:xfrm>
          <a:prstGeom prst="rect">
            <a:avLst/>
          </a:prstGeom>
          <a:noFill/>
        </p:spPr>
        <p:txBody>
          <a:bodyPr wrap="none" rtlCol="0">
            <a:spAutoFit/>
          </a:bodyPr>
          <a:lstStyle/>
          <a:p>
            <a:r>
              <a:rPr lang="en-US" altLang="ja-JP" sz="1200" dirty="0">
                <a:solidFill>
                  <a:srgbClr val="92D050"/>
                </a:solidFill>
              </a:rPr>
              <a:t>DOES NOT FEEL</a:t>
            </a:r>
            <a:endParaRPr kumimoji="1" lang="ja-JP" altLang="en-US" sz="1200">
              <a:solidFill>
                <a:srgbClr val="92D050"/>
              </a:solidFill>
            </a:endParaRPr>
          </a:p>
        </p:txBody>
      </p:sp>
      <p:sp>
        <p:nvSpPr>
          <p:cNvPr id="23" name="テキスト ボックス 22">
            <a:extLst>
              <a:ext uri="{FF2B5EF4-FFF2-40B4-BE49-F238E27FC236}">
                <a16:creationId xmlns:a16="http://schemas.microsoft.com/office/drawing/2014/main" id="{502D1648-3A9F-E44A-B20B-12475C096208}"/>
              </a:ext>
            </a:extLst>
          </p:cNvPr>
          <p:cNvSpPr txBox="1"/>
          <p:nvPr/>
        </p:nvSpPr>
        <p:spPr>
          <a:xfrm>
            <a:off x="6578112" y="1808101"/>
            <a:ext cx="846835" cy="276999"/>
          </a:xfrm>
          <a:prstGeom prst="rect">
            <a:avLst/>
          </a:prstGeom>
          <a:noFill/>
        </p:spPr>
        <p:txBody>
          <a:bodyPr wrap="none" rtlCol="0">
            <a:spAutoFit/>
          </a:bodyPr>
          <a:lstStyle/>
          <a:p>
            <a:r>
              <a:rPr lang="en-US" altLang="ja-JP" sz="1200" dirty="0">
                <a:solidFill>
                  <a:srgbClr val="FF0000"/>
                </a:solidFill>
              </a:rPr>
              <a:t>DOES FEEL</a:t>
            </a:r>
            <a:endParaRPr kumimoji="1" lang="ja-JP" altLang="en-US" sz="1200">
              <a:solidFill>
                <a:srgbClr val="FF0000"/>
              </a:solidFill>
            </a:endParaRPr>
          </a:p>
        </p:txBody>
      </p:sp>
      <p:sp>
        <p:nvSpPr>
          <p:cNvPr id="24" name="角丸四角形 23">
            <a:extLst>
              <a:ext uri="{FF2B5EF4-FFF2-40B4-BE49-F238E27FC236}">
                <a16:creationId xmlns:a16="http://schemas.microsoft.com/office/drawing/2014/main" id="{1007C126-ED72-494C-ADD3-6E340E266EA4}"/>
              </a:ext>
            </a:extLst>
          </p:cNvPr>
          <p:cNvSpPr/>
          <p:nvPr/>
        </p:nvSpPr>
        <p:spPr>
          <a:xfrm>
            <a:off x="1553623" y="3774436"/>
            <a:ext cx="2200763" cy="948852"/>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B019BCC9-D22B-CF4B-968D-FDF1F0F89CA3}"/>
              </a:ext>
            </a:extLst>
          </p:cNvPr>
          <p:cNvPicPr>
            <a:picLocks noChangeAspect="1"/>
          </p:cNvPicPr>
          <p:nvPr/>
        </p:nvPicPr>
        <p:blipFill>
          <a:blip r:embed="rId4"/>
          <a:stretch>
            <a:fillRect/>
          </a:stretch>
        </p:blipFill>
        <p:spPr>
          <a:xfrm>
            <a:off x="4989177" y="3724826"/>
            <a:ext cx="3634964" cy="2827194"/>
          </a:xfrm>
          <a:prstGeom prst="rect">
            <a:avLst/>
          </a:prstGeom>
        </p:spPr>
      </p:pic>
      <p:cxnSp>
        <p:nvCxnSpPr>
          <p:cNvPr id="27" name="直線コネクタ 26">
            <a:extLst>
              <a:ext uri="{FF2B5EF4-FFF2-40B4-BE49-F238E27FC236}">
                <a16:creationId xmlns:a16="http://schemas.microsoft.com/office/drawing/2014/main" id="{D2E439D2-C6C4-4A47-9A66-0F4B9CD2B273}"/>
              </a:ext>
            </a:extLst>
          </p:cNvPr>
          <p:cNvCxnSpPr>
            <a:cxnSpLocks/>
          </p:cNvCxnSpPr>
          <p:nvPr/>
        </p:nvCxnSpPr>
        <p:spPr>
          <a:xfrm>
            <a:off x="3930528" y="4248862"/>
            <a:ext cx="1046204" cy="0"/>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BF43EB7E-109E-9B4B-B847-23ECE2391EFC}"/>
              </a:ext>
            </a:extLst>
          </p:cNvPr>
          <p:cNvSpPr txBox="1"/>
          <p:nvPr/>
        </p:nvSpPr>
        <p:spPr>
          <a:xfrm>
            <a:off x="4965391" y="3433871"/>
            <a:ext cx="3956532" cy="369332"/>
          </a:xfrm>
          <a:prstGeom prst="rect">
            <a:avLst/>
          </a:prstGeom>
          <a:noFill/>
        </p:spPr>
        <p:txBody>
          <a:bodyPr wrap="none" rtlCol="0">
            <a:spAutoFit/>
          </a:bodyPr>
          <a:lstStyle/>
          <a:p>
            <a:r>
              <a:rPr kumimoji="1" lang="ja-JP" altLang="en-US"/>
              <a:t>鏡の運動</a:t>
            </a:r>
            <a:r>
              <a:rPr kumimoji="1" lang="en-US" altLang="ja-JP" dirty="0"/>
              <a:t> </a:t>
            </a:r>
            <a:r>
              <a:rPr kumimoji="1" lang="en-US" altLang="ja-JP" dirty="0">
                <a:sym typeface="Wingdings" pitchFamily="2" charset="2"/>
              </a:rPr>
              <a:t> ALS</a:t>
            </a:r>
            <a:r>
              <a:rPr kumimoji="1" lang="ja-JP" altLang="en-US">
                <a:sym typeface="Wingdings" pitchFamily="2" charset="2"/>
              </a:rPr>
              <a:t>の雑音</a:t>
            </a:r>
            <a:r>
              <a:rPr kumimoji="1" lang="en-US" altLang="ja-JP" dirty="0">
                <a:sym typeface="Wingdings" pitchFamily="2" charset="2"/>
              </a:rPr>
              <a:t> </a:t>
            </a:r>
            <a:r>
              <a:rPr kumimoji="1" lang="ja-JP" altLang="en-US" sz="1400">
                <a:sym typeface="Wingdings" pitchFamily="2" charset="2"/>
              </a:rPr>
              <a:t>のカップリング測定</a:t>
            </a:r>
            <a:endParaRPr kumimoji="1" lang="ja-JP" altLang="en-US" sz="1400"/>
          </a:p>
        </p:txBody>
      </p:sp>
    </p:spTree>
    <p:extLst>
      <p:ext uri="{BB962C8B-B14F-4D97-AF65-F5344CB8AC3E}">
        <p14:creationId xmlns:p14="http://schemas.microsoft.com/office/powerpoint/2010/main" val="1517116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B30844FD-BB87-5B44-9D97-7E3B1B424CD8}"/>
              </a:ext>
            </a:extLst>
          </p:cNvPr>
          <p:cNvPicPr>
            <a:picLocks noChangeAspect="1"/>
          </p:cNvPicPr>
          <p:nvPr/>
        </p:nvPicPr>
        <p:blipFill>
          <a:blip r:embed="rId3"/>
          <a:stretch>
            <a:fillRect/>
          </a:stretch>
        </p:blipFill>
        <p:spPr>
          <a:xfrm rot="5400000">
            <a:off x="4784840" y="3292716"/>
            <a:ext cx="2995695" cy="4234252"/>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重力波</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
        <p:nvSpPr>
          <p:cNvPr id="20" name="コンテンツ プレースホルダー 2">
            <a:extLst>
              <a:ext uri="{FF2B5EF4-FFF2-40B4-BE49-F238E27FC236}">
                <a16:creationId xmlns:a16="http://schemas.microsoft.com/office/drawing/2014/main" id="{1D369451-C83B-3F49-8CDA-38A6D8C6B5C4}"/>
              </a:ext>
            </a:extLst>
          </p:cNvPr>
          <p:cNvSpPr>
            <a:spLocks noGrp="1"/>
          </p:cNvSpPr>
          <p:nvPr>
            <p:ph idx="1"/>
          </p:nvPr>
        </p:nvSpPr>
        <p:spPr>
          <a:xfrm>
            <a:off x="170215" y="1373803"/>
            <a:ext cx="8229600" cy="4563055"/>
          </a:xfrm>
        </p:spPr>
        <p:txBody>
          <a:bodyPr>
            <a:normAutofit/>
          </a:bodyPr>
          <a:lstStyle/>
          <a:p>
            <a:pPr marL="0" indent="0">
              <a:buNone/>
            </a:pPr>
            <a:r>
              <a:rPr kumimoji="1" lang="en-US" altLang="ja-JP" sz="2400" dirty="0"/>
              <a:t>-- </a:t>
            </a:r>
            <a:r>
              <a:rPr kumimoji="1" lang="ja-JP" altLang="en-US" sz="2400"/>
              <a:t>重力波</a:t>
            </a:r>
            <a:r>
              <a:rPr kumimoji="1" lang="en-US" altLang="ja-JP" sz="2400" dirty="0"/>
              <a:t>: </a:t>
            </a:r>
            <a:r>
              <a:rPr kumimoji="1" lang="ja-JP" altLang="en-US" sz="2400"/>
              <a:t>時空の歪みが時空を伝播する現象</a:t>
            </a:r>
            <a:endParaRPr kumimoji="1"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1600" dirty="0"/>
          </a:p>
          <a:p>
            <a:pPr marL="0" indent="0">
              <a:buNone/>
            </a:pPr>
            <a:endParaRPr lang="en-US" altLang="ja-JP" sz="800" dirty="0"/>
          </a:p>
          <a:p>
            <a:pPr marL="0" indent="0">
              <a:buNone/>
            </a:pPr>
            <a:r>
              <a:rPr lang="en-US" altLang="ja-JP" sz="2400" dirty="0"/>
              <a:t>-- </a:t>
            </a:r>
            <a:r>
              <a:rPr lang="ja-JP" altLang="en-US" sz="2400"/>
              <a:t>重力波の直接検出</a:t>
            </a:r>
            <a:r>
              <a:rPr lang="en-US" altLang="ja-JP" sz="2400" dirty="0"/>
              <a:t> </a:t>
            </a:r>
            <a:br>
              <a:rPr lang="en-US" altLang="ja-JP" sz="2400" dirty="0"/>
            </a:br>
            <a:r>
              <a:rPr lang="en-US" altLang="ja-JP" sz="2400" dirty="0"/>
              <a:t>=&gt; </a:t>
            </a:r>
            <a:r>
              <a:rPr lang="ja-JP" altLang="en-US" sz="2400"/>
              <a:t>距離変動の精密測定</a:t>
            </a:r>
            <a:endParaRPr lang="en-US" altLang="ja-JP" sz="2400" dirty="0"/>
          </a:p>
        </p:txBody>
      </p:sp>
      <p:pic>
        <p:nvPicPr>
          <p:cNvPr id="21" name="図 20">
            <a:extLst>
              <a:ext uri="{FF2B5EF4-FFF2-40B4-BE49-F238E27FC236}">
                <a16:creationId xmlns:a16="http://schemas.microsoft.com/office/drawing/2014/main" id="{8F7AB153-C8C2-F74E-A548-1005B643F1E8}"/>
              </a:ext>
            </a:extLst>
          </p:cNvPr>
          <p:cNvPicPr>
            <a:picLocks noChangeAspect="1"/>
          </p:cNvPicPr>
          <p:nvPr/>
        </p:nvPicPr>
        <p:blipFill>
          <a:blip r:embed="rId4"/>
          <a:stretch>
            <a:fillRect/>
          </a:stretch>
        </p:blipFill>
        <p:spPr>
          <a:xfrm>
            <a:off x="5784886" y="1788292"/>
            <a:ext cx="3359114" cy="2248899"/>
          </a:xfrm>
          <a:prstGeom prst="rect">
            <a:avLst/>
          </a:prstGeom>
        </p:spPr>
      </p:pic>
      <p:sp>
        <p:nvSpPr>
          <p:cNvPr id="22" name="テキスト ボックス 21">
            <a:extLst>
              <a:ext uri="{FF2B5EF4-FFF2-40B4-BE49-F238E27FC236}">
                <a16:creationId xmlns:a16="http://schemas.microsoft.com/office/drawing/2014/main" id="{4C658768-5F69-8D40-8D31-FF1D2F64D655}"/>
              </a:ext>
            </a:extLst>
          </p:cNvPr>
          <p:cNvSpPr txBox="1"/>
          <p:nvPr/>
        </p:nvSpPr>
        <p:spPr>
          <a:xfrm>
            <a:off x="5799255" y="3748699"/>
            <a:ext cx="1258678" cy="307777"/>
          </a:xfrm>
          <a:prstGeom prst="rect">
            <a:avLst/>
          </a:prstGeom>
          <a:noFill/>
        </p:spPr>
        <p:txBody>
          <a:bodyPr wrap="none" rtlCol="0">
            <a:spAutoFit/>
          </a:bodyPr>
          <a:lstStyle/>
          <a:p>
            <a:r>
              <a:rPr kumimoji="1" lang="en-US" altLang="ja-JP" sz="1400" dirty="0">
                <a:solidFill>
                  <a:schemeClr val="bg1"/>
                </a:solidFill>
              </a:rPr>
              <a:t>Credit: Caltech</a:t>
            </a:r>
            <a:endParaRPr kumimoji="1" lang="ja-JP" altLang="en-US" sz="1400">
              <a:solidFill>
                <a:schemeClr val="bg1"/>
              </a:solidFill>
            </a:endParaRPr>
          </a:p>
        </p:txBody>
      </p:sp>
      <p:sp>
        <p:nvSpPr>
          <p:cNvPr id="39" name="テキスト ボックス 38">
            <a:extLst>
              <a:ext uri="{FF2B5EF4-FFF2-40B4-BE49-F238E27FC236}">
                <a16:creationId xmlns:a16="http://schemas.microsoft.com/office/drawing/2014/main" id="{073DD9FA-F955-4643-8652-C203C1127B98}"/>
              </a:ext>
            </a:extLst>
          </p:cNvPr>
          <p:cNvSpPr txBox="1"/>
          <p:nvPr/>
        </p:nvSpPr>
        <p:spPr>
          <a:xfrm>
            <a:off x="794680" y="2021995"/>
            <a:ext cx="3038011" cy="1200329"/>
          </a:xfrm>
          <a:prstGeom prst="rect">
            <a:avLst/>
          </a:prstGeom>
          <a:noFill/>
        </p:spPr>
        <p:txBody>
          <a:bodyPr wrap="none" rtlCol="0">
            <a:spAutoFit/>
          </a:bodyPr>
          <a:lstStyle/>
          <a:p>
            <a:pPr algn="ctr"/>
            <a:r>
              <a:rPr lang="ja-JP" altLang="en-US" sz="2400" b="1" u="sng"/>
              <a:t>重い</a:t>
            </a:r>
            <a:r>
              <a:rPr kumimoji="1" lang="ja-JP" altLang="en-US" sz="2400"/>
              <a:t>物体が</a:t>
            </a:r>
            <a:r>
              <a:rPr kumimoji="1" lang="ja-JP" altLang="en-US" sz="2400" b="1" u="sng"/>
              <a:t>速く</a:t>
            </a:r>
            <a:r>
              <a:rPr kumimoji="1" lang="ja-JP" altLang="en-US" sz="2400"/>
              <a:t>動くと</a:t>
            </a:r>
            <a:r>
              <a:rPr kumimoji="1" lang="en-US" altLang="ja-JP" sz="2400" dirty="0"/>
              <a:t> </a:t>
            </a:r>
            <a:br>
              <a:rPr kumimoji="1" lang="en-US" altLang="ja-JP" sz="2400" dirty="0"/>
            </a:br>
            <a:r>
              <a:rPr lang="ja-JP" altLang="en-US" sz="2400"/>
              <a:t>重力波を強く放射する</a:t>
            </a:r>
            <a:br>
              <a:rPr kumimoji="1" lang="en-US" altLang="ja-JP" sz="2400" dirty="0"/>
            </a:br>
            <a:r>
              <a:rPr kumimoji="1" lang="en-US" altLang="ja-JP" sz="2400" dirty="0"/>
              <a:t>=&gt; </a:t>
            </a:r>
            <a:r>
              <a:rPr lang="ja-JP" altLang="en-US" sz="2400"/>
              <a:t>天文学的な源</a:t>
            </a:r>
            <a:endParaRPr kumimoji="1" lang="ja-JP" altLang="en-US" sz="2400"/>
          </a:p>
        </p:txBody>
      </p:sp>
      <p:sp>
        <p:nvSpPr>
          <p:cNvPr id="40" name="角丸四角形 39">
            <a:extLst>
              <a:ext uri="{FF2B5EF4-FFF2-40B4-BE49-F238E27FC236}">
                <a16:creationId xmlns:a16="http://schemas.microsoft.com/office/drawing/2014/main" id="{5DAA7C2F-235A-5642-B7D6-9A576892CE8B}"/>
              </a:ext>
            </a:extLst>
          </p:cNvPr>
          <p:cNvSpPr/>
          <p:nvPr/>
        </p:nvSpPr>
        <p:spPr>
          <a:xfrm>
            <a:off x="838842" y="1972673"/>
            <a:ext cx="2925390" cy="1249651"/>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角丸四角形 41">
            <a:extLst>
              <a:ext uri="{FF2B5EF4-FFF2-40B4-BE49-F238E27FC236}">
                <a16:creationId xmlns:a16="http://schemas.microsoft.com/office/drawing/2014/main" id="{3081070E-88AB-C443-992E-33AD1110C876}"/>
              </a:ext>
            </a:extLst>
          </p:cNvPr>
          <p:cNvSpPr/>
          <p:nvPr/>
        </p:nvSpPr>
        <p:spPr>
          <a:xfrm>
            <a:off x="579850" y="4382318"/>
            <a:ext cx="2925389" cy="457610"/>
          </a:xfrm>
          <a:prstGeom prst="roundRect">
            <a:avLst>
              <a:gd name="adj" fmla="val 12916"/>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4087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Discussion</a:t>
            </a:r>
            <a:endParaRPr kumimoji="1" lang="ja-JP" altLang="en-US" dirty="0"/>
          </a:p>
        </p:txBody>
      </p:sp>
      <p:sp>
        <p:nvSpPr>
          <p:cNvPr id="3" name="コンテンツ プレースホルダー 2"/>
          <p:cNvSpPr>
            <a:spLocks noGrp="1"/>
          </p:cNvSpPr>
          <p:nvPr>
            <p:ph idx="1"/>
          </p:nvPr>
        </p:nvSpPr>
        <p:spPr>
          <a:xfrm>
            <a:off x="278414" y="1018226"/>
            <a:ext cx="8587171" cy="5473765"/>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予期せぬ雑音</a:t>
            </a:r>
            <a:r>
              <a:rPr lang="en-US" altLang="ja-JP" sz="2400" b="1" u="sng" dirty="0">
                <a:sym typeface="Wingdings" pitchFamily="2" charset="2"/>
              </a:rPr>
              <a:t> =</a:t>
            </a:r>
            <a:br>
              <a:rPr lang="en-US" altLang="ja-JP" sz="2400" dirty="0">
                <a:sym typeface="Wingdings" pitchFamily="2" charset="2"/>
              </a:rPr>
            </a:br>
            <a:r>
              <a:rPr lang="en-US" altLang="ja-JP" sz="2000" dirty="0">
                <a:sym typeface="Wingdings" pitchFamily="2" charset="2"/>
              </a:rPr>
              <a:t>Doppler</a:t>
            </a:r>
            <a:r>
              <a:rPr lang="ja-JP" altLang="en-US" sz="2000">
                <a:sym typeface="Wingdings" pitchFamily="2" charset="2"/>
              </a:rPr>
              <a:t>雑音</a:t>
            </a:r>
            <a:r>
              <a:rPr lang="en-US" altLang="ja-JP" sz="2000" dirty="0">
                <a:sym typeface="Wingdings" pitchFamily="2" charset="2"/>
              </a:rPr>
              <a:t>: </a:t>
            </a:r>
            <a:r>
              <a:rPr lang="ja-JP" altLang="en-US" sz="2000">
                <a:sym typeface="Wingdings" pitchFamily="2" charset="2"/>
              </a:rPr>
              <a:t>デザイン時に考慮に入れず。</a:t>
            </a:r>
            <a:br>
              <a:rPr lang="en-US" altLang="ja-JP" sz="2000" dirty="0">
                <a:sym typeface="Wingdings" pitchFamily="2" charset="2"/>
              </a:rPr>
            </a:br>
            <a:r>
              <a:rPr lang="en-US" altLang="ja-JP" sz="2000" dirty="0">
                <a:sym typeface="Wingdings" pitchFamily="2" charset="2"/>
              </a:rPr>
              <a:t>ALS</a:t>
            </a:r>
            <a:r>
              <a:rPr lang="ja-JP" altLang="en-US" sz="2000">
                <a:sym typeface="Wingdings" pitchFamily="2" charset="2"/>
              </a:rPr>
              <a:t>全体の雑音の</a:t>
            </a:r>
            <a:r>
              <a:rPr lang="en-US" altLang="ja-JP" sz="2000" dirty="0">
                <a:sym typeface="Wingdings" pitchFamily="2" charset="2"/>
              </a:rPr>
              <a:t>RMS</a:t>
            </a:r>
            <a:r>
              <a:rPr lang="ja-JP" altLang="en-US" sz="2000">
                <a:sym typeface="Wingdings" pitchFamily="2" charset="2"/>
              </a:rPr>
              <a:t>を制限してしまうことが明らかに。</a:t>
            </a:r>
            <a:br>
              <a:rPr lang="en-US" altLang="ja-JP" sz="2000" u="sng" dirty="0">
                <a:solidFill>
                  <a:srgbClr val="0432FF"/>
                </a:solidFill>
                <a:sym typeface="Wingdings" pitchFamily="2" charset="2"/>
              </a:rPr>
            </a:br>
            <a:br>
              <a:rPr lang="en-US" altLang="ja-JP" sz="2000" u="sng" dirty="0">
                <a:solidFill>
                  <a:srgbClr val="0432FF"/>
                </a:solidFill>
                <a:sym typeface="Wingdings" pitchFamily="2" charset="2"/>
              </a:rPr>
            </a:br>
            <a:r>
              <a:rPr lang="en-US" altLang="ja-JP" sz="2000" dirty="0">
                <a:sym typeface="Wingdings" pitchFamily="2" charset="2"/>
              </a:rPr>
              <a:t>-- </a:t>
            </a:r>
            <a:r>
              <a:rPr lang="ja-JP" altLang="en-US" sz="2000" u="sng">
                <a:solidFill>
                  <a:srgbClr val="0432FF"/>
                </a:solidFill>
                <a:sym typeface="Wingdings" pitchFamily="2" charset="2"/>
              </a:rPr>
              <a:t>対処法</a:t>
            </a:r>
            <a:r>
              <a:rPr lang="en-US" altLang="ja-JP" sz="2000" dirty="0">
                <a:sym typeface="Wingdings" pitchFamily="2" charset="2"/>
              </a:rPr>
              <a:t>:</a:t>
            </a:r>
            <a:br>
              <a:rPr lang="en-US" altLang="ja-JP" sz="2000" dirty="0">
                <a:sym typeface="Wingdings" pitchFamily="2" charset="2"/>
              </a:rPr>
            </a:br>
            <a:r>
              <a:rPr lang="ja-JP" altLang="en-US" sz="2000">
                <a:sym typeface="Wingdings" pitchFamily="2" charset="2"/>
              </a:rPr>
              <a:t>雑音源となる懸架鏡</a:t>
            </a:r>
            <a:r>
              <a:rPr lang="en-US" altLang="ja-JP" sz="2000" dirty="0">
                <a:sym typeface="Wingdings" pitchFamily="2" charset="2"/>
              </a:rPr>
              <a:t> (BS,PR2,PR3,SR3)</a:t>
            </a:r>
            <a:br>
              <a:rPr lang="en-US" altLang="ja-JP" sz="2000" dirty="0">
                <a:sym typeface="Wingdings" pitchFamily="2" charset="2"/>
              </a:rPr>
            </a:br>
            <a:r>
              <a:rPr lang="ja-JP" altLang="en-US" sz="2000">
                <a:sym typeface="Wingdings" pitchFamily="2" charset="2"/>
              </a:rPr>
              <a:t>の運動を測定し、</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鏡の運動を抑える</a:t>
            </a:r>
            <a:br>
              <a:rPr lang="en-US" altLang="ja-JP" sz="2000" dirty="0">
                <a:sym typeface="Wingdings" pitchFamily="2" charset="2"/>
              </a:rPr>
            </a:br>
            <a:r>
              <a:rPr lang="en-US" altLang="ja-JP" sz="2000" dirty="0">
                <a:sym typeface="Wingdings" pitchFamily="2" charset="2"/>
              </a:rPr>
              <a:t>  * ALS</a:t>
            </a:r>
            <a:r>
              <a:rPr lang="ja-JP" altLang="en-US" sz="2000">
                <a:sym typeface="Wingdings" pitchFamily="2" charset="2"/>
              </a:rPr>
              <a:t>の信号から差し引く</a:t>
            </a:r>
            <a:br>
              <a:rPr lang="en-US" altLang="ja-JP" sz="2000" dirty="0">
                <a:sym typeface="Wingdings" pitchFamily="2" charset="2"/>
              </a:rPr>
            </a:b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49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28" name="テキスト ボックス 27">
            <a:extLst>
              <a:ext uri="{FF2B5EF4-FFF2-40B4-BE49-F238E27FC236}">
                <a16:creationId xmlns:a16="http://schemas.microsoft.com/office/drawing/2014/main" id="{2BC16FE6-E0C7-8D4A-B66E-E9C399DCC92F}"/>
              </a:ext>
            </a:extLst>
          </p:cNvPr>
          <p:cNvSpPr txBox="1"/>
          <p:nvPr/>
        </p:nvSpPr>
        <p:spPr>
          <a:xfrm>
            <a:off x="1695166" y="4320493"/>
            <a:ext cx="5973110" cy="615553"/>
          </a:xfrm>
          <a:prstGeom prst="rect">
            <a:avLst/>
          </a:prstGeom>
          <a:noFill/>
        </p:spPr>
        <p:txBody>
          <a:bodyPr wrap="none" rtlCol="0">
            <a:spAutoFit/>
          </a:bodyPr>
          <a:lstStyle/>
          <a:p>
            <a:r>
              <a:rPr lang="en-US" altLang="ja-JP" sz="1600" i="1" dirty="0">
                <a:sym typeface="Wingdings" pitchFamily="2" charset="2"/>
              </a:rPr>
              <a:t>2G</a:t>
            </a:r>
            <a:r>
              <a:rPr lang="ja-JP" altLang="en-US" sz="1600" i="1">
                <a:sym typeface="Wingdings" pitchFamily="2" charset="2"/>
              </a:rPr>
              <a:t>検出器の</a:t>
            </a:r>
            <a:r>
              <a:rPr lang="en-US" altLang="ja-JP" sz="1600" i="1" dirty="0">
                <a:sym typeface="Wingdings" pitchFamily="2" charset="2"/>
              </a:rPr>
              <a:t>DRFPMI</a:t>
            </a:r>
            <a:r>
              <a:rPr lang="ja-JP" altLang="en-US" sz="1600" i="1">
                <a:sym typeface="Wingdings" pitchFamily="2" charset="2"/>
              </a:rPr>
              <a:t>の</a:t>
            </a:r>
            <a:r>
              <a:rPr lang="en-US" altLang="ja-JP" sz="1600" i="1" dirty="0">
                <a:sym typeface="Wingdings" pitchFamily="2" charset="2"/>
              </a:rPr>
              <a:t>CARM</a:t>
            </a:r>
            <a:r>
              <a:rPr lang="ja-JP" altLang="en-US" sz="1600" i="1">
                <a:sym typeface="Wingdings" pitchFamily="2" charset="2"/>
              </a:rPr>
              <a:t>ロック手順</a:t>
            </a:r>
            <a:r>
              <a:rPr lang="en-US" altLang="ja-JP" sz="1600" dirty="0">
                <a:sym typeface="Wingdings" pitchFamily="2" charset="2"/>
              </a:rPr>
              <a:t>:</a:t>
            </a:r>
            <a:br>
              <a:rPr lang="en-US" altLang="ja-JP" dirty="0">
                <a:sym typeface="Wingdings" pitchFamily="2" charset="2"/>
              </a:rPr>
            </a:br>
            <a:r>
              <a:rPr lang="en-US" altLang="ja-JP" dirty="0">
                <a:sym typeface="Wingdings" pitchFamily="2" charset="2"/>
              </a:rPr>
              <a:t>ALS</a:t>
            </a:r>
            <a:r>
              <a:rPr lang="ja-JP" altLang="en-US">
                <a:sym typeface="Wingdings" pitchFamily="2" charset="2"/>
              </a:rPr>
              <a:t>による</a:t>
            </a:r>
            <a:r>
              <a:rPr lang="en-US" altLang="ja-JP" dirty="0">
                <a:sym typeface="Wingdings" pitchFamily="2" charset="2"/>
              </a:rPr>
              <a:t>CARM</a:t>
            </a:r>
            <a:r>
              <a:rPr lang="ja-JP" altLang="en-US">
                <a:sym typeface="Wingdings" pitchFamily="2" charset="2"/>
              </a:rPr>
              <a:t>制御</a:t>
            </a:r>
            <a:r>
              <a:rPr lang="en-US" altLang="ja-JP" dirty="0">
                <a:sym typeface="Wingdings" pitchFamily="2" charset="2"/>
              </a:rPr>
              <a:t>  </a:t>
            </a:r>
            <a:r>
              <a:rPr lang="ja-JP" altLang="en-US">
                <a:sym typeface="Wingdings" pitchFamily="2" charset="2"/>
              </a:rPr>
              <a:t>透過光による制御</a:t>
            </a:r>
            <a:r>
              <a:rPr lang="en-US" altLang="ja-JP" dirty="0">
                <a:sym typeface="Wingdings" pitchFamily="2" charset="2"/>
              </a:rPr>
              <a:t>  </a:t>
            </a:r>
            <a:r>
              <a:rPr lang="ja-JP" altLang="en-US">
                <a:sym typeface="Wingdings" pitchFamily="2" charset="2"/>
              </a:rPr>
              <a:t>最終的な信号</a:t>
            </a:r>
            <a:endParaRPr kumimoji="1" lang="ja-JP" altLang="en-US"/>
          </a:p>
        </p:txBody>
      </p:sp>
      <p:cxnSp>
        <p:nvCxnSpPr>
          <p:cNvPr id="29" name="直線コネクタ 28">
            <a:extLst>
              <a:ext uri="{FF2B5EF4-FFF2-40B4-BE49-F238E27FC236}">
                <a16:creationId xmlns:a16="http://schemas.microsoft.com/office/drawing/2014/main" id="{E361D9E6-E876-3B4E-9A7F-5C66DED971AF}"/>
              </a:ext>
            </a:extLst>
          </p:cNvPr>
          <p:cNvCxnSpPr>
            <a:cxnSpLocks/>
          </p:cNvCxnSpPr>
          <p:nvPr/>
        </p:nvCxnSpPr>
        <p:spPr>
          <a:xfrm flipV="1">
            <a:off x="6038768" y="4908209"/>
            <a:ext cx="325145" cy="268468"/>
          </a:xfrm>
          <a:prstGeom prst="line">
            <a:avLst/>
          </a:prstGeom>
          <a:ln w="38100">
            <a:solidFill>
              <a:srgbClr val="0432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D80B6E02-79CA-4B4C-930B-65C3AA61880B}"/>
              </a:ext>
            </a:extLst>
          </p:cNvPr>
          <p:cNvCxnSpPr>
            <a:cxnSpLocks/>
          </p:cNvCxnSpPr>
          <p:nvPr/>
        </p:nvCxnSpPr>
        <p:spPr>
          <a:xfrm>
            <a:off x="3729322" y="5176677"/>
            <a:ext cx="2309446" cy="0"/>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94305E34-B277-D642-B53F-8C25E72B4DD8}"/>
              </a:ext>
            </a:extLst>
          </p:cNvPr>
          <p:cNvCxnSpPr>
            <a:cxnSpLocks/>
          </p:cNvCxnSpPr>
          <p:nvPr/>
        </p:nvCxnSpPr>
        <p:spPr>
          <a:xfrm>
            <a:off x="3400251" y="4886551"/>
            <a:ext cx="350402" cy="303412"/>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6641DEFC-64ED-A64B-960B-14781FC3539D}"/>
              </a:ext>
            </a:extLst>
          </p:cNvPr>
          <p:cNvSpPr txBox="1"/>
          <p:nvPr/>
        </p:nvSpPr>
        <p:spPr>
          <a:xfrm>
            <a:off x="3452164" y="5176677"/>
            <a:ext cx="3016339" cy="369332"/>
          </a:xfrm>
          <a:prstGeom prst="rect">
            <a:avLst/>
          </a:prstGeom>
          <a:noFill/>
        </p:spPr>
        <p:txBody>
          <a:bodyPr wrap="none" rtlCol="0">
            <a:spAutoFit/>
          </a:bodyPr>
          <a:lstStyle/>
          <a:p>
            <a:r>
              <a:rPr kumimoji="1" lang="en-US" altLang="ja-JP" dirty="0"/>
              <a:t>Extra success =&gt; </a:t>
            </a:r>
            <a:r>
              <a:rPr kumimoji="1" lang="ja-JP" altLang="en-US"/>
              <a:t>スキップ可能</a:t>
            </a:r>
          </a:p>
        </p:txBody>
      </p:sp>
      <p:sp>
        <p:nvSpPr>
          <p:cNvPr id="37" name="正方形/長方形 36">
            <a:extLst>
              <a:ext uri="{FF2B5EF4-FFF2-40B4-BE49-F238E27FC236}">
                <a16:creationId xmlns:a16="http://schemas.microsoft.com/office/drawing/2014/main" id="{22B8E1D7-123B-264F-B476-2888C08A38D4}"/>
              </a:ext>
            </a:extLst>
          </p:cNvPr>
          <p:cNvSpPr/>
          <p:nvPr/>
        </p:nvSpPr>
        <p:spPr>
          <a:xfrm>
            <a:off x="1509067" y="4175038"/>
            <a:ext cx="6125866" cy="1370971"/>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F516EC2B-EBB7-A04D-9B7C-505B9F81BF81}"/>
              </a:ext>
            </a:extLst>
          </p:cNvPr>
          <p:cNvSpPr txBox="1"/>
          <p:nvPr/>
        </p:nvSpPr>
        <p:spPr>
          <a:xfrm>
            <a:off x="1695166" y="3952164"/>
            <a:ext cx="3235181" cy="369332"/>
          </a:xfrm>
          <a:prstGeom prst="rect">
            <a:avLst/>
          </a:prstGeom>
          <a:solidFill>
            <a:schemeClr val="bg1"/>
          </a:solidFill>
          <a:ln>
            <a:solidFill>
              <a:schemeClr val="tx1"/>
            </a:solidFill>
          </a:ln>
        </p:spPr>
        <p:txBody>
          <a:bodyPr wrap="none" rtlCol="0">
            <a:spAutoFit/>
          </a:bodyPr>
          <a:lstStyle/>
          <a:p>
            <a:r>
              <a:rPr kumimoji="1" lang="en-US" altLang="ja-JP" dirty="0"/>
              <a:t>1.6 Hz = DRFPMI</a:t>
            </a:r>
            <a:r>
              <a:rPr kumimoji="1" lang="ja-JP" altLang="en-US"/>
              <a:t>の</a:t>
            </a:r>
            <a:r>
              <a:rPr kumimoji="1" lang="en-US" altLang="ja-JP" dirty="0"/>
              <a:t>CARM</a:t>
            </a:r>
            <a:r>
              <a:rPr kumimoji="1" lang="ja-JP" altLang="en-US"/>
              <a:t>の線幅</a:t>
            </a:r>
          </a:p>
        </p:txBody>
      </p:sp>
      <p:pic>
        <p:nvPicPr>
          <p:cNvPr id="40" name="図 39">
            <a:extLst>
              <a:ext uri="{FF2B5EF4-FFF2-40B4-BE49-F238E27FC236}">
                <a16:creationId xmlns:a16="http://schemas.microsoft.com/office/drawing/2014/main" id="{A70C7040-193C-524E-BE8D-D948D4968D60}"/>
              </a:ext>
            </a:extLst>
          </p:cNvPr>
          <p:cNvPicPr>
            <a:picLocks noChangeAspect="1"/>
          </p:cNvPicPr>
          <p:nvPr/>
        </p:nvPicPr>
        <p:blipFill>
          <a:blip r:embed="rId3"/>
          <a:stretch>
            <a:fillRect/>
          </a:stretch>
        </p:blipFill>
        <p:spPr>
          <a:xfrm>
            <a:off x="4940579" y="2839472"/>
            <a:ext cx="1914793" cy="332713"/>
          </a:xfrm>
          <a:prstGeom prst="rect">
            <a:avLst/>
          </a:prstGeom>
        </p:spPr>
      </p:pic>
      <p:sp>
        <p:nvSpPr>
          <p:cNvPr id="41" name="テキスト ボックス 40">
            <a:extLst>
              <a:ext uri="{FF2B5EF4-FFF2-40B4-BE49-F238E27FC236}">
                <a16:creationId xmlns:a16="http://schemas.microsoft.com/office/drawing/2014/main" id="{3DA7C987-0ABC-7448-91B5-080ACD27AA28}"/>
              </a:ext>
            </a:extLst>
          </p:cNvPr>
          <p:cNvSpPr txBox="1"/>
          <p:nvPr/>
        </p:nvSpPr>
        <p:spPr>
          <a:xfrm>
            <a:off x="6778703" y="2802853"/>
            <a:ext cx="1569660" cy="369332"/>
          </a:xfrm>
          <a:prstGeom prst="rect">
            <a:avLst/>
          </a:prstGeom>
          <a:noFill/>
        </p:spPr>
        <p:txBody>
          <a:bodyPr wrap="none" rtlCol="0">
            <a:spAutoFit/>
          </a:bodyPr>
          <a:lstStyle/>
          <a:p>
            <a:r>
              <a:rPr kumimoji="1" lang="ja-JP" altLang="en-US"/>
              <a:t>程度の感度の</a:t>
            </a:r>
          </a:p>
        </p:txBody>
      </p:sp>
      <p:sp>
        <p:nvSpPr>
          <p:cNvPr id="42" name="テキスト ボックス 41">
            <a:extLst>
              <a:ext uri="{FF2B5EF4-FFF2-40B4-BE49-F238E27FC236}">
                <a16:creationId xmlns:a16="http://schemas.microsoft.com/office/drawing/2014/main" id="{93F12381-8B54-944C-A0BD-87B97C1EA3EC}"/>
              </a:ext>
            </a:extLst>
          </p:cNvPr>
          <p:cNvSpPr txBox="1"/>
          <p:nvPr/>
        </p:nvSpPr>
        <p:spPr>
          <a:xfrm>
            <a:off x="4889403" y="3076404"/>
            <a:ext cx="2581156" cy="369332"/>
          </a:xfrm>
          <a:prstGeom prst="rect">
            <a:avLst/>
          </a:prstGeom>
          <a:noFill/>
        </p:spPr>
        <p:txBody>
          <a:bodyPr wrap="none" rtlCol="0">
            <a:spAutoFit/>
          </a:bodyPr>
          <a:lstStyle/>
          <a:p>
            <a:r>
              <a:rPr lang="ja-JP" altLang="en-US"/>
              <a:t>ローカルセンサーの活用</a:t>
            </a:r>
            <a:endParaRPr kumimoji="1" lang="ja-JP" altLang="en-US"/>
          </a:p>
        </p:txBody>
      </p:sp>
      <p:sp>
        <p:nvSpPr>
          <p:cNvPr id="43" name="テキスト ボックス 42">
            <a:extLst>
              <a:ext uri="{FF2B5EF4-FFF2-40B4-BE49-F238E27FC236}">
                <a16:creationId xmlns:a16="http://schemas.microsoft.com/office/drawing/2014/main" id="{3887181B-5196-A74F-9C66-ECCE8D4DDF01}"/>
              </a:ext>
            </a:extLst>
          </p:cNvPr>
          <p:cNvSpPr txBox="1"/>
          <p:nvPr/>
        </p:nvSpPr>
        <p:spPr>
          <a:xfrm>
            <a:off x="4908480" y="2553481"/>
            <a:ext cx="2678938" cy="369332"/>
          </a:xfrm>
          <a:prstGeom prst="rect">
            <a:avLst/>
          </a:prstGeom>
          <a:noFill/>
        </p:spPr>
        <p:txBody>
          <a:bodyPr wrap="none" rtlCol="0">
            <a:spAutoFit/>
          </a:bodyPr>
          <a:lstStyle/>
          <a:p>
            <a:r>
              <a:rPr kumimoji="1" lang="ja-JP" altLang="en-US"/>
              <a:t>現在の技術で達成可能な</a:t>
            </a:r>
          </a:p>
        </p:txBody>
      </p:sp>
      <p:sp>
        <p:nvSpPr>
          <p:cNvPr id="19" name="右矢印 18">
            <a:extLst>
              <a:ext uri="{FF2B5EF4-FFF2-40B4-BE49-F238E27FC236}">
                <a16:creationId xmlns:a16="http://schemas.microsoft.com/office/drawing/2014/main" id="{ABBBB3A6-85A5-7147-9077-2F8090271A7A}"/>
              </a:ext>
            </a:extLst>
          </p:cNvPr>
          <p:cNvSpPr/>
          <p:nvPr/>
        </p:nvSpPr>
        <p:spPr>
          <a:xfrm>
            <a:off x="787738" y="4512496"/>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9528196-26B8-DD40-985F-31F4DBE41903}"/>
              </a:ext>
            </a:extLst>
          </p:cNvPr>
          <p:cNvSpPr txBox="1"/>
          <p:nvPr/>
        </p:nvSpPr>
        <p:spPr>
          <a:xfrm>
            <a:off x="4849353" y="3413925"/>
            <a:ext cx="3704027" cy="369332"/>
          </a:xfrm>
          <a:prstGeom prst="rect">
            <a:avLst/>
          </a:prstGeom>
          <a:noFill/>
        </p:spPr>
        <p:txBody>
          <a:bodyPr wrap="none" rtlCol="0">
            <a:spAutoFit/>
          </a:bodyPr>
          <a:lstStyle/>
          <a:p>
            <a:r>
              <a:rPr kumimoji="1" lang="en-US" altLang="ja-JP" dirty="0"/>
              <a:t>=&gt;</a:t>
            </a:r>
            <a:r>
              <a:rPr kumimoji="1" lang="en-US" altLang="ja-JP" dirty="0">
                <a:solidFill>
                  <a:srgbClr val="0432FF"/>
                </a:solidFill>
              </a:rPr>
              <a:t> Extra success 1.6</a:t>
            </a:r>
            <a:r>
              <a:rPr lang="en-US" altLang="ja-JP" dirty="0">
                <a:solidFill>
                  <a:srgbClr val="0432FF"/>
                </a:solidFill>
              </a:rPr>
              <a:t> </a:t>
            </a:r>
            <a:r>
              <a:rPr kumimoji="1" lang="en-US" altLang="ja-JP" dirty="0">
                <a:solidFill>
                  <a:srgbClr val="0432FF"/>
                </a:solidFill>
              </a:rPr>
              <a:t>Hz</a:t>
            </a:r>
            <a:r>
              <a:rPr kumimoji="1" lang="ja-JP" altLang="en-US"/>
              <a:t>の達成に十分</a:t>
            </a:r>
          </a:p>
        </p:txBody>
      </p:sp>
      <p:pic>
        <p:nvPicPr>
          <p:cNvPr id="31" name="図 30">
            <a:extLst>
              <a:ext uri="{FF2B5EF4-FFF2-40B4-BE49-F238E27FC236}">
                <a16:creationId xmlns:a16="http://schemas.microsoft.com/office/drawing/2014/main" id="{42977FE3-F13A-0A46-B36F-11D658CB45BA}"/>
              </a:ext>
            </a:extLst>
          </p:cNvPr>
          <p:cNvPicPr>
            <a:picLocks noChangeAspect="1"/>
          </p:cNvPicPr>
          <p:nvPr/>
        </p:nvPicPr>
        <p:blipFill>
          <a:blip r:embed="rId4"/>
          <a:stretch>
            <a:fillRect/>
          </a:stretch>
        </p:blipFill>
        <p:spPr>
          <a:xfrm>
            <a:off x="5725842" y="5500527"/>
            <a:ext cx="394504" cy="1121651"/>
          </a:xfrm>
          <a:prstGeom prst="rect">
            <a:avLst/>
          </a:prstGeom>
        </p:spPr>
      </p:pic>
      <p:pic>
        <p:nvPicPr>
          <p:cNvPr id="32" name="図 31">
            <a:extLst>
              <a:ext uri="{FF2B5EF4-FFF2-40B4-BE49-F238E27FC236}">
                <a16:creationId xmlns:a16="http://schemas.microsoft.com/office/drawing/2014/main" id="{5E183011-2358-2D46-B064-984D86F4C3DD}"/>
              </a:ext>
            </a:extLst>
          </p:cNvPr>
          <p:cNvPicPr>
            <a:picLocks noChangeAspect="1"/>
          </p:cNvPicPr>
          <p:nvPr/>
        </p:nvPicPr>
        <p:blipFill>
          <a:blip r:embed="rId4"/>
          <a:stretch>
            <a:fillRect/>
          </a:stretch>
        </p:blipFill>
        <p:spPr>
          <a:xfrm>
            <a:off x="2582072" y="5750626"/>
            <a:ext cx="1219531" cy="887756"/>
          </a:xfrm>
          <a:prstGeom prst="rect">
            <a:avLst/>
          </a:prstGeom>
        </p:spPr>
      </p:pic>
      <p:sp>
        <p:nvSpPr>
          <p:cNvPr id="34" name="テキスト ボックス 33">
            <a:extLst>
              <a:ext uri="{FF2B5EF4-FFF2-40B4-BE49-F238E27FC236}">
                <a16:creationId xmlns:a16="http://schemas.microsoft.com/office/drawing/2014/main" id="{54E28996-A250-F74B-B965-0E3798930890}"/>
              </a:ext>
            </a:extLst>
          </p:cNvPr>
          <p:cNvSpPr txBox="1"/>
          <p:nvPr/>
        </p:nvSpPr>
        <p:spPr>
          <a:xfrm>
            <a:off x="2767450" y="6578863"/>
            <a:ext cx="763351" cy="369332"/>
          </a:xfrm>
          <a:prstGeom prst="rect">
            <a:avLst/>
          </a:prstGeom>
          <a:noFill/>
        </p:spPr>
        <p:txBody>
          <a:bodyPr wrap="none" rtlCol="0">
            <a:spAutoFit/>
          </a:bodyPr>
          <a:lstStyle/>
          <a:p>
            <a:r>
              <a:rPr kumimoji="1" lang="en-US" altLang="ja-JP" dirty="0"/>
              <a:t>CARM</a:t>
            </a:r>
            <a:endParaRPr kumimoji="1" lang="ja-JP" altLang="en-US"/>
          </a:p>
        </p:txBody>
      </p:sp>
      <p:sp>
        <p:nvSpPr>
          <p:cNvPr id="39" name="テキスト ボックス 38">
            <a:extLst>
              <a:ext uri="{FF2B5EF4-FFF2-40B4-BE49-F238E27FC236}">
                <a16:creationId xmlns:a16="http://schemas.microsoft.com/office/drawing/2014/main" id="{F790851E-E870-FC49-9503-1B6E58EAA016}"/>
              </a:ext>
            </a:extLst>
          </p:cNvPr>
          <p:cNvSpPr txBox="1"/>
          <p:nvPr/>
        </p:nvSpPr>
        <p:spPr>
          <a:xfrm>
            <a:off x="5541418" y="6572539"/>
            <a:ext cx="763351" cy="369332"/>
          </a:xfrm>
          <a:prstGeom prst="rect">
            <a:avLst/>
          </a:prstGeom>
          <a:noFill/>
        </p:spPr>
        <p:txBody>
          <a:bodyPr wrap="none" rtlCol="0">
            <a:spAutoFit/>
          </a:bodyPr>
          <a:lstStyle/>
          <a:p>
            <a:r>
              <a:rPr kumimoji="1" lang="en-US" altLang="ja-JP" dirty="0"/>
              <a:t>CARM</a:t>
            </a:r>
            <a:endParaRPr kumimoji="1" lang="ja-JP" altLang="en-US"/>
          </a:p>
        </p:txBody>
      </p:sp>
      <p:cxnSp>
        <p:nvCxnSpPr>
          <p:cNvPr id="44" name="直線コネクタ 43">
            <a:extLst>
              <a:ext uri="{FF2B5EF4-FFF2-40B4-BE49-F238E27FC236}">
                <a16:creationId xmlns:a16="http://schemas.microsoft.com/office/drawing/2014/main" id="{E07E086D-DF96-3348-BCE2-A9055D8BA343}"/>
              </a:ext>
            </a:extLst>
          </p:cNvPr>
          <p:cNvCxnSpPr>
            <a:cxnSpLocks/>
          </p:cNvCxnSpPr>
          <p:nvPr/>
        </p:nvCxnSpPr>
        <p:spPr>
          <a:xfrm>
            <a:off x="3994366" y="6194504"/>
            <a:ext cx="1254694" cy="0"/>
          </a:xfrm>
          <a:prstGeom prst="line">
            <a:avLst/>
          </a:pr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ED877925-1E05-9741-8B94-333C56A4E167}"/>
              </a:ext>
            </a:extLst>
          </p:cNvPr>
          <p:cNvSpPr txBox="1"/>
          <p:nvPr/>
        </p:nvSpPr>
        <p:spPr>
          <a:xfrm>
            <a:off x="3811529" y="5864011"/>
            <a:ext cx="1770036" cy="307777"/>
          </a:xfrm>
          <a:prstGeom prst="rect">
            <a:avLst/>
          </a:prstGeom>
          <a:noFill/>
        </p:spPr>
        <p:txBody>
          <a:bodyPr wrap="none" rtlCol="0">
            <a:spAutoFit/>
          </a:bodyPr>
          <a:lstStyle/>
          <a:p>
            <a:r>
              <a:rPr kumimoji="1" lang="ja-JP" altLang="en-US" sz="1400"/>
              <a:t>パワーリサイクリング</a:t>
            </a:r>
          </a:p>
        </p:txBody>
      </p:sp>
    </p:spTree>
    <p:extLst>
      <p:ext uri="{BB962C8B-B14F-4D97-AF65-F5344CB8AC3E}">
        <p14:creationId xmlns:p14="http://schemas.microsoft.com/office/powerpoint/2010/main" val="3943843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この章のまとめ</a:t>
            </a:r>
            <a:endParaRPr kumimoji="1" lang="ja-JP" altLang="en-US" dirty="0"/>
          </a:p>
        </p:txBody>
      </p:sp>
      <p:sp>
        <p:nvSpPr>
          <p:cNvPr id="3" name="コンテンツ プレースホルダー 2"/>
          <p:cNvSpPr>
            <a:spLocks noGrp="1"/>
          </p:cNvSpPr>
          <p:nvPr>
            <p:ph idx="1"/>
          </p:nvPr>
        </p:nvSpPr>
        <p:spPr>
          <a:xfrm>
            <a:off x="278414" y="1109598"/>
            <a:ext cx="8587171" cy="5473765"/>
          </a:xfrm>
        </p:spPr>
        <p:txBody>
          <a:bodyPr>
            <a:normAutofit/>
          </a:bodyPr>
          <a:lstStyle/>
          <a:p>
            <a:pPr marL="0" indent="0">
              <a:buNone/>
            </a:pPr>
            <a:r>
              <a:rPr lang="en-US" altLang="ja-JP" sz="1800" dirty="0">
                <a:sym typeface="Wingdings" pitchFamily="2" charset="2"/>
              </a:rPr>
              <a:t>-- </a:t>
            </a:r>
            <a:r>
              <a:rPr lang="ja-JP" altLang="en-US" sz="1800" u="sng">
                <a:solidFill>
                  <a:srgbClr val="0432FF"/>
                </a:solidFill>
                <a:sym typeface="Wingdings" pitchFamily="2" charset="2"/>
              </a:rPr>
              <a:t>新しいタイプの</a:t>
            </a:r>
            <a:r>
              <a:rPr lang="en-US" altLang="ja-JP" sz="1800" u="sng" dirty="0">
                <a:solidFill>
                  <a:srgbClr val="0432FF"/>
                </a:solidFill>
                <a:sym typeface="Wingdings" pitchFamily="2" charset="2"/>
              </a:rPr>
              <a:t>ALS</a:t>
            </a:r>
            <a:r>
              <a:rPr lang="ja-JP" altLang="en-US" sz="1800" u="sng">
                <a:solidFill>
                  <a:srgbClr val="0432FF"/>
                </a:solidFill>
                <a:sym typeface="Wingdings" pitchFamily="2" charset="2"/>
              </a:rPr>
              <a:t>システム</a:t>
            </a:r>
            <a:r>
              <a:rPr lang="ja-JP" altLang="en-US" sz="1800">
                <a:sym typeface="Wingdings" pitchFamily="2" charset="2"/>
              </a:rPr>
              <a:t>をデザインし、第</a:t>
            </a:r>
            <a:r>
              <a:rPr lang="en-US" altLang="ja-JP" sz="1800" dirty="0">
                <a:sym typeface="Wingdings" pitchFamily="2" charset="2"/>
              </a:rPr>
              <a:t>2</a:t>
            </a:r>
            <a:r>
              <a:rPr lang="ja-JP" altLang="en-US" sz="1800">
                <a:sym typeface="Wingdings" pitchFamily="2" charset="2"/>
              </a:rPr>
              <a:t>世代検出器である</a:t>
            </a:r>
            <a:r>
              <a:rPr lang="en-US" altLang="ja-JP" sz="1800" dirty="0">
                <a:sym typeface="Wingdings" pitchFamily="2" charset="2"/>
              </a:rPr>
              <a:t>KAGRA</a:t>
            </a:r>
            <a:r>
              <a:rPr lang="ja-JP" altLang="en-US" sz="1800">
                <a:sym typeface="Wingdings" pitchFamily="2" charset="2"/>
              </a:rPr>
              <a:t>にインストールした。</a:t>
            </a:r>
            <a:r>
              <a:rPr lang="en-US" altLang="ja-JP" sz="1800" dirty="0">
                <a:sym typeface="Wingdings" pitchFamily="2" charset="2"/>
              </a:rPr>
              <a:t> </a:t>
            </a:r>
            <a:r>
              <a:rPr lang="ja-JP" altLang="en-US" sz="1800">
                <a:sym typeface="Wingdings" pitchFamily="2" charset="2"/>
              </a:rPr>
              <a:t>短いファイバー・シンプルな構成</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腕が長い</a:t>
            </a:r>
            <a:r>
              <a:rPr lang="ja-JP" altLang="en-US" sz="1800" u="sng">
                <a:solidFill>
                  <a:srgbClr val="0432FF"/>
                </a:solidFill>
                <a:sym typeface="Wingdings" pitchFamily="2" charset="2"/>
              </a:rPr>
              <a:t>第</a:t>
            </a:r>
            <a:r>
              <a:rPr lang="en-US" altLang="ja-JP" sz="1800" u="sng" dirty="0">
                <a:solidFill>
                  <a:srgbClr val="0432FF"/>
                </a:solidFill>
                <a:sym typeface="Wingdings" pitchFamily="2" charset="2"/>
              </a:rPr>
              <a:t>3</a:t>
            </a:r>
            <a:r>
              <a:rPr lang="ja-JP" altLang="en-US" sz="1800" u="sng">
                <a:solidFill>
                  <a:srgbClr val="0432FF"/>
                </a:solidFill>
                <a:sym typeface="Wingdings" pitchFamily="2" charset="2"/>
              </a:rPr>
              <a:t>世代にそのままスケールアップ</a:t>
            </a:r>
            <a:r>
              <a:rPr lang="ja-JP" altLang="en-US" sz="1800">
                <a:sym typeface="Wingdings" pitchFamily="2" charset="2"/>
              </a:rPr>
              <a:t>できる</a:t>
            </a:r>
            <a:br>
              <a:rPr lang="en-US" altLang="ja-JP" sz="800" dirty="0">
                <a:sym typeface="Wingdings" pitchFamily="2" charset="2"/>
              </a:rPr>
            </a:br>
            <a:br>
              <a:rPr lang="en-US" altLang="ja-JP" sz="800" dirty="0">
                <a:sym typeface="Wingdings" pitchFamily="2" charset="2"/>
              </a:rPr>
            </a:br>
            <a:r>
              <a:rPr lang="en-US" altLang="ja-JP" sz="1800" dirty="0">
                <a:sym typeface="Wingdings" pitchFamily="2" charset="2"/>
              </a:rPr>
              <a:t>-- </a:t>
            </a:r>
            <a:r>
              <a:rPr lang="ja-JP" altLang="en-US" sz="1800">
                <a:sym typeface="Wingdings" pitchFamily="2" charset="2"/>
              </a:rPr>
              <a:t>新しい</a:t>
            </a:r>
            <a:r>
              <a:rPr lang="en-US" altLang="ja-JP" sz="1800" dirty="0">
                <a:sym typeface="Wingdings" pitchFamily="2" charset="2"/>
              </a:rPr>
              <a:t>ALS</a:t>
            </a:r>
            <a:r>
              <a:rPr lang="ja-JP" altLang="en-US" sz="1800">
                <a:sym typeface="Wingdings" pitchFamily="2" charset="2"/>
              </a:rPr>
              <a:t>システムを使って</a:t>
            </a:r>
            <a:r>
              <a:rPr lang="en-US" altLang="ja-JP" sz="1800" u="sng" dirty="0">
                <a:solidFill>
                  <a:srgbClr val="0432FF"/>
                </a:solidFill>
                <a:sym typeface="Wingdings" pitchFamily="2" charset="2"/>
              </a:rPr>
              <a:t>KAGRA</a:t>
            </a:r>
            <a:r>
              <a:rPr lang="ja-JP" altLang="en-US" sz="1800" u="sng">
                <a:solidFill>
                  <a:srgbClr val="0432FF"/>
                </a:solidFill>
                <a:sym typeface="Wingdings" pitchFamily="2" charset="2"/>
              </a:rPr>
              <a:t>の干渉計</a:t>
            </a:r>
            <a:r>
              <a:rPr lang="en-US" altLang="ja-JP" sz="1800" u="sng" dirty="0">
                <a:solidFill>
                  <a:srgbClr val="0432FF"/>
                </a:solidFill>
                <a:sym typeface="Wingdings" pitchFamily="2" charset="2"/>
              </a:rPr>
              <a:t> (FPMI) </a:t>
            </a:r>
            <a:r>
              <a:rPr lang="ja-JP" altLang="en-US" sz="1800" u="sng">
                <a:solidFill>
                  <a:srgbClr val="0432FF"/>
                </a:solidFill>
                <a:sym typeface="Wingdings" pitchFamily="2" charset="2"/>
              </a:rPr>
              <a:t>のロックを達成</a:t>
            </a:r>
            <a:r>
              <a:rPr lang="ja-JP" altLang="en-US" sz="1800">
                <a:sym typeface="Wingdings" pitchFamily="2" charset="2"/>
              </a:rPr>
              <a:t>した</a:t>
            </a:r>
            <a:br>
              <a:rPr lang="en-US" altLang="ja-JP" sz="1800" dirty="0">
                <a:sym typeface="Wingdings" pitchFamily="2" charset="2"/>
              </a:rPr>
            </a:br>
            <a:r>
              <a:rPr lang="en-US" altLang="ja-JP" sz="1800" dirty="0">
                <a:sym typeface="Wingdings" pitchFamily="2" charset="2"/>
              </a:rPr>
              <a:t> * KAGRA</a:t>
            </a:r>
            <a:r>
              <a:rPr lang="ja-JP" altLang="en-US" sz="1800">
                <a:sym typeface="Wingdings" pitchFamily="2" charset="2"/>
              </a:rPr>
              <a:t>を感度が出せる状態に</a:t>
            </a:r>
            <a:br>
              <a:rPr lang="en-US" altLang="ja-JP" sz="1800" dirty="0">
                <a:sym typeface="Wingdings" pitchFamily="2" charset="2"/>
              </a:rPr>
            </a:br>
            <a:r>
              <a:rPr lang="en-US" altLang="ja-JP" sz="1800" dirty="0">
                <a:sym typeface="Wingdings" pitchFamily="2" charset="2"/>
              </a:rPr>
              <a:t> * 2</a:t>
            </a:r>
            <a:r>
              <a:rPr lang="ja-JP" altLang="en-US" sz="1800">
                <a:sym typeface="Wingdings" pitchFamily="2" charset="2"/>
              </a:rPr>
              <a:t>つの手法でロックを</a:t>
            </a:r>
            <a:r>
              <a:rPr lang="en-US" altLang="ja-JP" sz="1800" dirty="0">
                <a:sym typeface="Wingdings" pitchFamily="2" charset="2"/>
              </a:rPr>
              <a:t>demonstration </a:t>
            </a:r>
            <a:br>
              <a:rPr lang="en-US" altLang="ja-JP" sz="1800" dirty="0">
                <a:sym typeface="Wingdings" pitchFamily="2" charset="2"/>
              </a:rPr>
            </a:br>
            <a:r>
              <a:rPr lang="en-US" altLang="ja-JP" sz="1800" dirty="0">
                <a:sym typeface="Wingdings" pitchFamily="2" charset="2"/>
              </a:rPr>
              <a:t>     DRFPMI </a:t>
            </a:r>
            <a:r>
              <a:rPr lang="ja-JP" altLang="en-US" sz="1800">
                <a:sym typeface="Wingdings" pitchFamily="2" charset="2"/>
              </a:rPr>
              <a:t>のロックも可能なことを示した</a:t>
            </a:r>
            <a:endParaRPr lang="en-US" altLang="ja-JP" sz="800" dirty="0">
              <a:sym typeface="Wingdings" pitchFamily="2" charset="2"/>
            </a:endParaRPr>
          </a:p>
          <a:p>
            <a:pPr marL="0" indent="0">
              <a:buNone/>
            </a:pPr>
            <a:endParaRPr lang="en-US" altLang="ja-JP" sz="800" dirty="0">
              <a:sym typeface="Wingdings" pitchFamily="2" charset="2"/>
            </a:endParaRPr>
          </a:p>
          <a:p>
            <a:pPr marL="0" indent="0">
              <a:buNone/>
            </a:pPr>
            <a:endParaRPr lang="en-US" altLang="ja-JP" sz="1800" dirty="0">
              <a:sym typeface="Wingdings" pitchFamily="2" charset="2"/>
            </a:endParaRPr>
          </a:p>
          <a:p>
            <a:pPr marL="0" indent="0">
              <a:buNone/>
            </a:pPr>
            <a:endParaRPr lang="en-US" altLang="ja-JP" sz="1800" dirty="0">
              <a:sym typeface="Wingdings" pitchFamily="2" charset="2"/>
            </a:endParaRPr>
          </a:p>
          <a:p>
            <a:pPr marL="0" indent="0">
              <a:buNone/>
            </a:pPr>
            <a:endParaRPr lang="en-US" altLang="ja-JP" sz="1800" dirty="0">
              <a:sym typeface="Wingdings" pitchFamily="2" charset="2"/>
            </a:endParaRPr>
          </a:p>
          <a:p>
            <a:pPr marL="0" indent="0">
              <a:buNone/>
            </a:pPr>
            <a:endParaRPr lang="en-US" altLang="ja-JP" sz="1800" dirty="0">
              <a:sym typeface="Wingdings" pitchFamily="2" charset="2"/>
            </a:endParaRPr>
          </a:p>
          <a:p>
            <a:pPr marL="0" indent="0">
              <a:buNone/>
            </a:pPr>
            <a:r>
              <a:rPr lang="en-US" altLang="ja-JP" sz="1800" dirty="0">
                <a:sym typeface="Wingdings" pitchFamily="2" charset="2"/>
              </a:rPr>
              <a:t>-- ALS</a:t>
            </a:r>
            <a:r>
              <a:rPr lang="ja-JP" altLang="en-US" sz="1800">
                <a:sym typeface="Wingdings" pitchFamily="2" charset="2"/>
              </a:rPr>
              <a:t>システム全体としての</a:t>
            </a:r>
            <a:r>
              <a:rPr lang="ja-JP" altLang="en-US" sz="1800" u="sng">
                <a:solidFill>
                  <a:srgbClr val="0432FF"/>
                </a:solidFill>
                <a:sym typeface="Wingdings" pitchFamily="2" charset="2"/>
              </a:rPr>
              <a:t>ノイズを評価</a:t>
            </a:r>
            <a:r>
              <a:rPr lang="ja-JP" altLang="en-US" sz="1800">
                <a:sym typeface="Wingdings" pitchFamily="2" charset="2"/>
              </a:rPr>
              <a:t>した</a:t>
            </a:r>
            <a:br>
              <a:rPr lang="en-US" altLang="ja-JP" sz="1800" dirty="0">
                <a:sym typeface="Wingdings" pitchFamily="2" charset="2"/>
              </a:rPr>
            </a:br>
            <a:r>
              <a:rPr lang="en-US" altLang="ja-JP" sz="1800" dirty="0">
                <a:sym typeface="Wingdings" pitchFamily="2" charset="2"/>
              </a:rPr>
              <a:t>   (X arm, Y arm) = (4.4 Hz, 4.2 Hz)</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片腕の線幅</a:t>
            </a:r>
            <a:r>
              <a:rPr lang="en-US" altLang="ja-JP" sz="1800" dirty="0">
                <a:sym typeface="Wingdings" pitchFamily="2" charset="2"/>
              </a:rPr>
              <a:t>33 Hz</a:t>
            </a:r>
            <a:r>
              <a:rPr lang="ja-JP" altLang="en-US" sz="1800">
                <a:sym typeface="Wingdings" pitchFamily="2" charset="2"/>
              </a:rPr>
              <a:t>よりも小さく、</a:t>
            </a:r>
            <a:r>
              <a:rPr lang="ja-JP" altLang="en-US" sz="1800" u="sng">
                <a:solidFill>
                  <a:srgbClr val="0432FF"/>
                </a:solidFill>
                <a:sym typeface="Wingdings" pitchFamily="2" charset="2"/>
              </a:rPr>
              <a:t>要求値を満たした</a:t>
            </a:r>
            <a:br>
              <a:rPr lang="en-US" altLang="ja-JP" sz="1800" dirty="0">
                <a:sym typeface="Wingdings" pitchFamily="2" charset="2"/>
              </a:rPr>
            </a:br>
            <a:r>
              <a:rPr lang="en-US" altLang="ja-JP" sz="1800" dirty="0">
                <a:sym typeface="Wingdings" pitchFamily="2" charset="2"/>
              </a:rPr>
              <a:t> * Extra success</a:t>
            </a:r>
            <a:r>
              <a:rPr lang="ja-JP" altLang="en-US" sz="1800">
                <a:sym typeface="Wingdings" pitchFamily="2" charset="2"/>
              </a:rPr>
              <a:t>である</a:t>
            </a:r>
            <a:r>
              <a:rPr lang="en-US" altLang="ja-JP" sz="1800" dirty="0">
                <a:sym typeface="Wingdings" pitchFamily="2" charset="2"/>
              </a:rPr>
              <a:t> CARM</a:t>
            </a:r>
            <a:r>
              <a:rPr lang="ja-JP" altLang="en-US" sz="1800">
                <a:sym typeface="Wingdings" pitchFamily="2" charset="2"/>
              </a:rPr>
              <a:t>の線幅</a:t>
            </a:r>
            <a:r>
              <a:rPr lang="en-US" altLang="ja-JP" sz="1800" dirty="0">
                <a:sym typeface="Wingdings" pitchFamily="2" charset="2"/>
              </a:rPr>
              <a:t> 1.6 Hz</a:t>
            </a:r>
            <a:r>
              <a:rPr lang="ja-JP" altLang="en-US" sz="1800">
                <a:sym typeface="Wingdings" pitchFamily="2" charset="2"/>
              </a:rPr>
              <a:t>を満たすことはできなかった</a:t>
            </a:r>
            <a:br>
              <a:rPr lang="en-US" altLang="ja-JP" sz="1800" dirty="0">
                <a:sym typeface="Wingdings" pitchFamily="2" charset="2"/>
              </a:rPr>
            </a:br>
            <a:r>
              <a:rPr lang="en-US" altLang="ja-JP" sz="1800" dirty="0">
                <a:sym typeface="Wingdings" pitchFamily="2" charset="2"/>
              </a:rPr>
              <a:t>    </a:t>
            </a:r>
            <a:r>
              <a:rPr lang="en-US" altLang="ja-JP" sz="1800" u="sng" dirty="0">
                <a:solidFill>
                  <a:srgbClr val="0432FF"/>
                </a:solidFill>
                <a:sym typeface="Wingdings" pitchFamily="2" charset="2"/>
              </a:rPr>
              <a:t>Doppler</a:t>
            </a:r>
            <a:r>
              <a:rPr lang="ja-JP" altLang="en-US" sz="1800" u="sng">
                <a:solidFill>
                  <a:srgbClr val="0432FF"/>
                </a:solidFill>
                <a:sym typeface="Wingdings" pitchFamily="2" charset="2"/>
              </a:rPr>
              <a:t>雑音が原因である</a:t>
            </a:r>
            <a:r>
              <a:rPr lang="ja-JP" altLang="en-US" sz="1800">
                <a:sym typeface="Wingdings" pitchFamily="2" charset="2"/>
              </a:rPr>
              <a:t>ことがわかった</a:t>
            </a:r>
            <a:r>
              <a:rPr lang="en-US" altLang="ja-JP" sz="1800" dirty="0">
                <a:sym typeface="Wingdings" pitchFamily="2" charset="2"/>
              </a:rPr>
              <a:t> =&gt; </a:t>
            </a:r>
            <a:r>
              <a:rPr lang="ja-JP" altLang="en-US" sz="1800">
                <a:sym typeface="Wingdings" pitchFamily="2" charset="2"/>
              </a:rPr>
              <a:t>鏡のローカルセンサーで低減へ</a:t>
            </a:r>
            <a:endParaRPr lang="en-US" altLang="ja-JP" sz="8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50</a:t>
            </a:fld>
            <a:endParaRPr kumimoji="1" lang="ja-JP" altLang="en-US"/>
          </a:p>
        </p:txBody>
      </p:sp>
      <p:sp>
        <p:nvSpPr>
          <p:cNvPr id="7" name="テキスト ボックス 6">
            <a:extLst>
              <a:ext uri="{FF2B5EF4-FFF2-40B4-BE49-F238E27FC236}">
                <a16:creationId xmlns:a16="http://schemas.microsoft.com/office/drawing/2014/main" id="{29FD279C-CFC8-954D-8D57-BA3B1640B800}"/>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8" name="図 7">
            <a:extLst>
              <a:ext uri="{FF2B5EF4-FFF2-40B4-BE49-F238E27FC236}">
                <a16:creationId xmlns:a16="http://schemas.microsoft.com/office/drawing/2014/main" id="{5B156267-2B23-1643-9148-F318FA8CC328}"/>
              </a:ext>
            </a:extLst>
          </p:cNvPr>
          <p:cNvPicPr>
            <a:picLocks noChangeAspect="1"/>
          </p:cNvPicPr>
          <p:nvPr/>
        </p:nvPicPr>
        <p:blipFill>
          <a:blip r:embed="rId3"/>
          <a:stretch>
            <a:fillRect/>
          </a:stretch>
        </p:blipFill>
        <p:spPr>
          <a:xfrm>
            <a:off x="4572000" y="2443748"/>
            <a:ext cx="4349262" cy="19705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7755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51</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solidFill>
                  <a:schemeClr val="bg1">
                    <a:lumMod val="85000"/>
                  </a:schemeClr>
                </a:solidFill>
              </a:rPr>
              <a:t>重力波の観測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干渉計のロックと重力波観測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新手法の</a:t>
            </a:r>
            <a:r>
              <a:rPr lang="en-US" altLang="ja-JP" sz="4000" dirty="0">
                <a:solidFill>
                  <a:schemeClr val="bg1">
                    <a:lumMod val="85000"/>
                  </a:schemeClr>
                </a:solidFill>
              </a:rPr>
              <a:t>KAGRA</a:t>
            </a:r>
            <a:r>
              <a:rPr lang="ja-JP" altLang="en-US" sz="4000">
                <a:solidFill>
                  <a:schemeClr val="bg1">
                    <a:lumMod val="85000"/>
                  </a:schemeClr>
                </a:solidFill>
              </a:rPr>
              <a:t>での実証・特性評価</a:t>
            </a:r>
            <a:endParaRPr lang="en-US" altLang="ja-JP" sz="4000" dirty="0">
              <a:solidFill>
                <a:schemeClr val="bg1">
                  <a:lumMod val="85000"/>
                </a:schemeClr>
              </a:solidFill>
            </a:endParaRPr>
          </a:p>
          <a:p>
            <a:pPr marL="914400" indent="-914400">
              <a:buFont typeface="Arial"/>
              <a:buAutoNum type="arabicPeriod"/>
            </a:pPr>
            <a:r>
              <a:rPr lang="ja-JP" altLang="en-US" sz="4000"/>
              <a:t>次世代検出器における</a:t>
            </a:r>
            <a:r>
              <a:rPr lang="en-US" altLang="ja-JP" sz="4000" dirty="0"/>
              <a:t>ALS</a:t>
            </a:r>
          </a:p>
          <a:p>
            <a:pPr marL="914400" indent="-914400">
              <a:buFont typeface="Arial"/>
              <a:buAutoNum type="arabicPeriod"/>
            </a:pPr>
            <a:r>
              <a:rPr lang="ja-JP" altLang="en-US" sz="4000">
                <a:solidFill>
                  <a:schemeClr val="bg1">
                    <a:lumMod val="85000"/>
                  </a:schemeClr>
                </a:solidFill>
              </a:rPr>
              <a:t>まとめ・結論</a:t>
            </a:r>
            <a:endParaRPr lang="en-US" altLang="ja-JP" sz="4000" dirty="0">
              <a:solidFill>
                <a:schemeClr val="bg1">
                  <a:lumMod val="85000"/>
                </a:schemeClr>
              </a:solidFill>
            </a:endParaRPr>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
        <p:nvSpPr>
          <p:cNvPr id="3" name="テキスト ボックス 2">
            <a:extLst>
              <a:ext uri="{FF2B5EF4-FFF2-40B4-BE49-F238E27FC236}">
                <a16:creationId xmlns:a16="http://schemas.microsoft.com/office/drawing/2014/main" id="{91D39AAD-E144-A84D-AF94-77C47EDA66B3}"/>
              </a:ext>
            </a:extLst>
          </p:cNvPr>
          <p:cNvSpPr txBox="1"/>
          <p:nvPr/>
        </p:nvSpPr>
        <p:spPr>
          <a:xfrm>
            <a:off x="6604150" y="3822700"/>
            <a:ext cx="2218556" cy="369332"/>
          </a:xfrm>
          <a:prstGeom prst="rect">
            <a:avLst/>
          </a:prstGeom>
          <a:noFill/>
        </p:spPr>
        <p:txBody>
          <a:bodyPr wrap="none" rtlCol="0">
            <a:spAutoFit/>
          </a:bodyPr>
          <a:lstStyle/>
          <a:p>
            <a:r>
              <a:rPr lang="en-US" altLang="ja-JP" dirty="0"/>
              <a:t>[</a:t>
            </a:r>
            <a:r>
              <a:rPr kumimoji="1" lang="ja-JP" altLang="en-US"/>
              <a:t>博士論文</a:t>
            </a:r>
            <a:r>
              <a:rPr kumimoji="1" lang="en-US" altLang="ja-JP" dirty="0"/>
              <a:t> Chapter 8]</a:t>
            </a:r>
            <a:endParaRPr kumimoji="1" lang="ja-JP" altLang="en-US"/>
          </a:p>
        </p:txBody>
      </p:sp>
    </p:spTree>
    <p:extLst>
      <p:ext uri="{BB962C8B-B14F-4D97-AF65-F5344CB8AC3E}">
        <p14:creationId xmlns:p14="http://schemas.microsoft.com/office/powerpoint/2010/main" val="772655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4.</a:t>
            </a:r>
            <a:r>
              <a:rPr lang="ja-JP" altLang="en-US"/>
              <a:t> 次世代検出器における</a:t>
            </a:r>
            <a:r>
              <a:rPr lang="en-US" altLang="ja-JP" dirty="0"/>
              <a:t>ALS</a:t>
            </a:r>
            <a:endParaRPr kumimoji="1" lang="ja-JP" altLang="en-US" dirty="0"/>
          </a:p>
        </p:txBody>
      </p:sp>
      <p:sp>
        <p:nvSpPr>
          <p:cNvPr id="3" name="コンテンツ プレースホルダー 2"/>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干渉計ロックの研究</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52</a:t>
            </a:fld>
            <a:endParaRPr kumimoji="1" lang="ja-JP" altLang="en-US"/>
          </a:p>
        </p:txBody>
      </p:sp>
      <p:graphicFrame>
        <p:nvGraphicFramePr>
          <p:cNvPr id="22" name="表 21">
            <a:extLst>
              <a:ext uri="{FF2B5EF4-FFF2-40B4-BE49-F238E27FC236}">
                <a16:creationId xmlns:a16="http://schemas.microsoft.com/office/drawing/2014/main" id="{28F9BD5D-EF2D-1444-95C8-4AF23D06A119}"/>
              </a:ext>
            </a:extLst>
          </p:cNvPr>
          <p:cNvGraphicFramePr>
            <a:graphicFrameLocks noGrp="1"/>
          </p:cNvGraphicFramePr>
          <p:nvPr>
            <p:extLst>
              <p:ext uri="{D42A27DB-BD31-4B8C-83A1-F6EECF244321}">
                <p14:modId xmlns:p14="http://schemas.microsoft.com/office/powerpoint/2010/main" val="80457987"/>
              </p:ext>
            </p:extLst>
          </p:nvPr>
        </p:nvGraphicFramePr>
        <p:xfrm>
          <a:off x="57244" y="1553355"/>
          <a:ext cx="9029512" cy="4363720"/>
        </p:xfrm>
        <a:graphic>
          <a:graphicData uri="http://schemas.openxmlformats.org/drawingml/2006/table">
            <a:tbl>
              <a:tblPr firstRow="1" bandRow="1">
                <a:tableStyleId>{5C22544A-7EE6-4342-B048-85BDC9FD1C3A}</a:tableStyleId>
              </a:tblPr>
              <a:tblGrid>
                <a:gridCol w="3553010">
                  <a:extLst>
                    <a:ext uri="{9D8B030D-6E8A-4147-A177-3AD203B41FA5}">
                      <a16:colId xmlns:a16="http://schemas.microsoft.com/office/drawing/2014/main" val="2614762045"/>
                    </a:ext>
                  </a:extLst>
                </a:gridCol>
                <a:gridCol w="3170556">
                  <a:extLst>
                    <a:ext uri="{9D8B030D-6E8A-4147-A177-3AD203B41FA5}">
                      <a16:colId xmlns:a16="http://schemas.microsoft.com/office/drawing/2014/main" val="480181596"/>
                    </a:ext>
                  </a:extLst>
                </a:gridCol>
                <a:gridCol w="2305946">
                  <a:extLst>
                    <a:ext uri="{9D8B030D-6E8A-4147-A177-3AD203B41FA5}">
                      <a16:colId xmlns:a16="http://schemas.microsoft.com/office/drawing/2014/main" val="1619141804"/>
                    </a:ext>
                  </a:extLst>
                </a:gridCol>
              </a:tblGrid>
              <a:tr h="370840">
                <a:tc>
                  <a:txBody>
                    <a:bodyPr/>
                    <a:lstStyle/>
                    <a:p>
                      <a:pPr algn="ctr"/>
                      <a:r>
                        <a:rPr kumimoji="1" lang="en-US" altLang="ja-JP" dirty="0"/>
                        <a:t>1G</a:t>
                      </a:r>
                      <a:endParaRPr kumimoji="1" lang="ja-JP" altLang="en-US"/>
                    </a:p>
                  </a:txBody>
                  <a:tcPr/>
                </a:tc>
                <a:tc>
                  <a:txBody>
                    <a:bodyPr/>
                    <a:lstStyle/>
                    <a:p>
                      <a:pPr algn="ctr"/>
                      <a:r>
                        <a:rPr kumimoji="1" lang="en-US" altLang="ja-JP" dirty="0"/>
                        <a:t>2G</a:t>
                      </a:r>
                      <a:endParaRPr kumimoji="1" lang="ja-JP" altLang="en-US"/>
                    </a:p>
                  </a:txBody>
                  <a:tcPr/>
                </a:tc>
                <a:tc>
                  <a:txBody>
                    <a:bodyPr/>
                    <a:lstStyle/>
                    <a:p>
                      <a:pPr algn="ctr"/>
                      <a:r>
                        <a:rPr kumimoji="1" lang="en-US" altLang="ja-JP" dirty="0"/>
                        <a:t>3G</a:t>
                      </a:r>
                      <a:endParaRPr kumimoji="1" lang="ja-JP" altLang="en-US"/>
                    </a:p>
                  </a:txBody>
                  <a:tcPr/>
                </a:tc>
                <a:extLst>
                  <a:ext uri="{0D108BD9-81ED-4DB2-BD59-A6C34878D82A}">
                    <a16:rowId xmlns:a16="http://schemas.microsoft.com/office/drawing/2014/main" val="2120125910"/>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TAMA300, Initial LIGO,</a:t>
                      </a:r>
                      <a:br>
                        <a:rPr lang="en-US" altLang="ja-JP" dirty="0"/>
                      </a:br>
                      <a:r>
                        <a:rPr lang="en-US" altLang="ja-JP" dirty="0"/>
                        <a:t>Virgo, GEO600</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Advanced LIGO, </a:t>
                      </a:r>
                      <a:br>
                        <a:rPr lang="en-US" altLang="ja-JP" dirty="0"/>
                      </a:br>
                      <a:r>
                        <a:rPr lang="en-US" altLang="ja-JP" dirty="0"/>
                        <a:t>Advanced Virgo,</a:t>
                      </a:r>
                      <a:br>
                        <a:rPr lang="en-US" altLang="ja-JP" dirty="0"/>
                      </a:br>
                      <a:r>
                        <a:rPr lang="en-US" altLang="ja-JP" dirty="0"/>
                        <a:t>KAGRA </a:t>
                      </a:r>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Einstein Telescope,</a:t>
                      </a:r>
                      <a:br>
                        <a:rPr kumimoji="1" lang="en-US" altLang="ja-JP" dirty="0"/>
                      </a:br>
                      <a:r>
                        <a:rPr kumimoji="1" lang="en-US" altLang="ja-JP" dirty="0"/>
                        <a:t>Cosmic Explorer</a:t>
                      </a:r>
                      <a:endParaRPr kumimoji="1" lang="ja-JP" altLang="en-US"/>
                    </a:p>
                  </a:txBody>
                  <a:tcPr/>
                </a:tc>
                <a:extLst>
                  <a:ext uri="{0D108BD9-81ED-4DB2-BD59-A6C34878D82A}">
                    <a16:rowId xmlns:a16="http://schemas.microsoft.com/office/drawing/2014/main" val="3440847303"/>
                  </a:ext>
                </a:extLst>
              </a:tr>
              <a:tr h="370840">
                <a:tc>
                  <a:txBody>
                    <a:bodyPr/>
                    <a:lstStyle/>
                    <a:p>
                      <a:r>
                        <a:rPr kumimoji="1" lang="en-US" altLang="ja-JP" dirty="0"/>
                        <a:t>* </a:t>
                      </a:r>
                      <a:r>
                        <a:rPr kumimoji="1" lang="ja-JP" altLang="en-US"/>
                        <a:t>初のキロメートルスケール検出器</a:t>
                      </a:r>
                    </a:p>
                  </a:txBody>
                  <a:tcPr/>
                </a:tc>
                <a:tc>
                  <a:txBody>
                    <a:bodyPr/>
                    <a:lstStyle/>
                    <a:p>
                      <a:r>
                        <a:rPr kumimoji="1" lang="en-US" altLang="ja-JP" dirty="0"/>
                        <a:t>* </a:t>
                      </a:r>
                      <a:r>
                        <a:rPr kumimoji="1" lang="ja-JP" altLang="en-US"/>
                        <a:t>干渉計構成の複雑化</a:t>
                      </a:r>
                      <a:br>
                        <a:rPr kumimoji="1" lang="en-US" altLang="ja-JP" dirty="0"/>
                      </a:br>
                      <a:r>
                        <a:rPr kumimoji="1" lang="en-US" altLang="ja-JP" dirty="0"/>
                        <a:t>* </a:t>
                      </a:r>
                      <a:r>
                        <a:rPr kumimoji="1" lang="ja-JP" altLang="en-US"/>
                        <a:t>弱い</a:t>
                      </a:r>
                      <a:r>
                        <a:rPr kumimoji="1" lang="en-US" altLang="ja-JP" dirty="0"/>
                        <a:t>/</a:t>
                      </a:r>
                      <a:r>
                        <a:rPr kumimoji="1" lang="ja-JP" altLang="en-US"/>
                        <a:t>低雑音なアクチュエータ</a:t>
                      </a:r>
                    </a:p>
                  </a:txBody>
                  <a:tcPr/>
                </a:tc>
                <a:tc>
                  <a:txBody>
                    <a:bodyPr/>
                    <a:lstStyle/>
                    <a:p>
                      <a:r>
                        <a:rPr kumimoji="1" lang="en-US" altLang="ja-JP" dirty="0"/>
                        <a:t>* 10-40 km</a:t>
                      </a:r>
                      <a:r>
                        <a:rPr kumimoji="1" lang="ja-JP" altLang="en-US"/>
                        <a:t>の腕</a:t>
                      </a:r>
                      <a:br>
                        <a:rPr kumimoji="1" lang="en-US" altLang="ja-JP" dirty="0"/>
                      </a:br>
                      <a:r>
                        <a:rPr kumimoji="1" lang="en-US" altLang="ja-JP" dirty="0"/>
                        <a:t>* </a:t>
                      </a:r>
                      <a:r>
                        <a:rPr kumimoji="1" lang="ja-JP" altLang="en-US"/>
                        <a:t>異なるレーザー波長</a:t>
                      </a:r>
                    </a:p>
                  </a:txBody>
                  <a:tcPr/>
                </a:tc>
                <a:extLst>
                  <a:ext uri="{0D108BD9-81ED-4DB2-BD59-A6C34878D82A}">
                    <a16:rowId xmlns:a16="http://schemas.microsoft.com/office/drawing/2014/main" val="757115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TAMA300 </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Ando, Ph.D. Thesis, </a:t>
                      </a:r>
                      <a:r>
                        <a:rPr lang="en-US" altLang="ja-JP" sz="1400" dirty="0" err="1">
                          <a:sym typeface="Wingdings" pitchFamily="2" charset="2"/>
                        </a:rPr>
                        <a:t>UTokyo</a:t>
                      </a:r>
                      <a:r>
                        <a:rPr lang="en-US" altLang="ja-JP" sz="1400" dirty="0">
                          <a:sym typeface="Wingdings" pitchFamily="2" charset="2"/>
                        </a:rPr>
                        <a:t> (1998)]</a:t>
                      </a:r>
                      <a:br>
                        <a:rPr lang="en-US" altLang="ja-JP" sz="1400" dirty="0">
                          <a:sym typeface="Wingdings" pitchFamily="2" charset="2"/>
                        </a:rPr>
                      </a:br>
                      <a:r>
                        <a:rPr lang="en-US" altLang="ja-JP" sz="1400" dirty="0">
                          <a:sym typeface="Wingdings" pitchFamily="2" charset="2"/>
                        </a:rPr>
                        <a:t>* </a:t>
                      </a:r>
                      <a:r>
                        <a:rPr lang="ja-JP" altLang="en-US" sz="1400">
                          <a:sym typeface="Wingdings" pitchFamily="2" charset="2"/>
                        </a:rPr>
                        <a:t>よりロバストな</a:t>
                      </a:r>
                      <a:r>
                        <a:rPr lang="en-US" altLang="ja-JP" sz="1400" dirty="0">
                          <a:sym typeface="Wingdings" pitchFamily="2" charset="2"/>
                        </a:rPr>
                        <a:t>PRC</a:t>
                      </a:r>
                      <a:r>
                        <a:rPr lang="ja-JP" altLang="en-US" sz="1400">
                          <a:sym typeface="Wingdings" pitchFamily="2" charset="2"/>
                        </a:rPr>
                        <a:t>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Arai, Ph.D. Thesis, </a:t>
                      </a:r>
                      <a:r>
                        <a:rPr lang="en-US" altLang="ja-JP" sz="1400" dirty="0" err="1">
                          <a:sym typeface="Wingdings" pitchFamily="2" charset="2"/>
                        </a:rPr>
                        <a:t>UTokyo</a:t>
                      </a:r>
                      <a:r>
                        <a:rPr lang="en-US" altLang="ja-JP" sz="1400" dirty="0">
                          <a:sym typeface="Wingdings" pitchFamily="2" charset="2"/>
                        </a:rPr>
                        <a:t> (2001);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19</a:t>
                      </a:r>
                      <a:r>
                        <a:rPr lang="en-US" altLang="ja-JP" sz="1400" dirty="0">
                          <a:sym typeface="Wingdings" pitchFamily="2" charset="2"/>
                        </a:rPr>
                        <a:t>(7)1843 (2002)]</a:t>
                      </a:r>
                      <a:br>
                        <a:rPr lang="en-US" altLang="ja-JP" sz="1400" dirty="0">
                          <a:sym typeface="Wingdings" pitchFamily="2" charset="2"/>
                        </a:rPr>
                      </a:br>
                      <a:r>
                        <a:rPr lang="en-US" altLang="ja-JP" sz="1400" dirty="0">
                          <a:sym typeface="Wingdings" pitchFamily="2" charset="2"/>
                        </a:rPr>
                        <a:t>* Initial LIGO</a:t>
                      </a:r>
                      <a:r>
                        <a:rPr lang="ja-JP" altLang="en-US" sz="1400">
                          <a:sym typeface="Wingdings" pitchFamily="2" charset="2"/>
                        </a:rPr>
                        <a:t>のロック手法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[M. Evans, Ph.D. Thesis, Caltech (2002); </a:t>
                      </a:r>
                      <a:br>
                        <a:rPr lang="en-US" altLang="ja-JP" sz="1400" dirty="0">
                          <a:sym typeface="Wingdings" pitchFamily="2" charset="2"/>
                        </a:rPr>
                      </a:br>
                      <a:r>
                        <a:rPr lang="en-US" altLang="ja-JP" sz="1400" dirty="0">
                          <a:sym typeface="Wingdings" pitchFamily="2" charset="2"/>
                        </a:rPr>
                        <a:t>Optics Letters </a:t>
                      </a:r>
                      <a:r>
                        <a:rPr lang="en-US" altLang="ja-JP" sz="1400" b="1" dirty="0">
                          <a:sym typeface="Wingdings" pitchFamily="2" charset="2"/>
                        </a:rPr>
                        <a:t>27</a:t>
                      </a:r>
                      <a:r>
                        <a:rPr lang="en-US" altLang="ja-JP" sz="1400" dirty="0">
                          <a:sym typeface="Wingdings" pitchFamily="2" charset="2"/>
                        </a:rPr>
                        <a:t>(8)598 (2002)]</a:t>
                      </a:r>
                      <a:br>
                        <a:rPr lang="en-US" altLang="ja-JP" sz="1400" dirty="0">
                          <a:sym typeface="Wingdings" pitchFamily="2" charset="2"/>
                        </a:rPr>
                      </a:br>
                      <a:r>
                        <a:rPr lang="en-US" altLang="ja-JP" sz="1400" dirty="0">
                          <a:sym typeface="Wingdings" pitchFamily="2" charset="2"/>
                        </a:rPr>
                        <a:t>* Virgo</a:t>
                      </a:r>
                      <a:r>
                        <a:rPr lang="ja-JP" altLang="en-US" sz="1400">
                          <a:sym typeface="Wingdings" pitchFamily="2" charset="2"/>
                        </a:rPr>
                        <a:t>の</a:t>
                      </a:r>
                      <a:r>
                        <a:rPr lang="en-US" altLang="ja-JP" sz="1400" dirty="0">
                          <a:sym typeface="Wingdings" pitchFamily="2" charset="2"/>
                        </a:rPr>
                        <a:t>Variable finesse</a:t>
                      </a:r>
                      <a:r>
                        <a:rPr lang="ja-JP" altLang="en-US" sz="1400">
                          <a:sym typeface="Wingdings" pitchFamily="2" charset="2"/>
                        </a:rPr>
                        <a:t>法</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[L. Barsotti, Ph.D. Thesis, Univ. of Pisa (2006); </a:t>
                      </a:r>
                      <a:br>
                        <a:rPr lang="en-US" altLang="ja-JP" sz="1400" dirty="0">
                          <a:sym typeface="Wingdings" pitchFamily="2" charset="2"/>
                        </a:rPr>
                      </a:br>
                      <a:r>
                        <a:rPr lang="en-US" altLang="ja-JP" sz="1400" dirty="0">
                          <a:sym typeface="Wingdings" pitchFamily="2" charset="2"/>
                        </a:rPr>
                        <a:t>CQG </a:t>
                      </a:r>
                      <a:r>
                        <a:rPr lang="en-US" altLang="ja-JP" sz="1400" b="1" dirty="0">
                          <a:sym typeface="Wingdings" pitchFamily="2" charset="2"/>
                        </a:rPr>
                        <a:t>23</a:t>
                      </a:r>
                      <a:r>
                        <a:rPr lang="en-US" altLang="ja-JP" sz="1400" dirty="0">
                          <a:sym typeface="Wingdings" pitchFamily="2" charset="2"/>
                        </a:rPr>
                        <a:t>(8)S85 (2006)]</a:t>
                      </a:r>
                      <a:endParaRPr kumimoji="1" lang="ja-JP" altLang="en-US"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ym typeface="Wingdings" pitchFamily="2" charset="2"/>
                        </a:rPr>
                        <a:t>* ALS</a:t>
                      </a:r>
                      <a:r>
                        <a:rPr lang="ja-JP" altLang="en-US" sz="1400">
                          <a:sym typeface="Wingdings" pitchFamily="2" charset="2"/>
                        </a:rPr>
                        <a:t>のプロトタイプ実証</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[K. Izumi, Ph.D. Thesis, </a:t>
                      </a:r>
                      <a:r>
                        <a:rPr lang="en-US" altLang="ja-JP" sz="1400" dirty="0" err="1">
                          <a:sym typeface="Wingdings" pitchFamily="2" charset="2"/>
                        </a:rPr>
                        <a:t>UTokyo</a:t>
                      </a:r>
                      <a:r>
                        <a:rPr lang="en-US" altLang="ja-JP" sz="1400" dirty="0">
                          <a:sym typeface="Wingdings" pitchFamily="2" charset="2"/>
                        </a:rPr>
                        <a:t> (2012); </a:t>
                      </a:r>
                      <a:br>
                        <a:rPr lang="en-US" altLang="ja-JP" sz="1400" dirty="0">
                          <a:sym typeface="Wingdings" pitchFamily="2" charset="2"/>
                        </a:rPr>
                      </a:br>
                      <a:r>
                        <a:rPr lang="en-US" altLang="ja-JP" sz="1400" dirty="0">
                          <a:sym typeface="Wingdings" pitchFamily="2" charset="2"/>
                        </a:rPr>
                        <a:t>JOSA A 29(10)2092 (2012)]</a:t>
                      </a:r>
                      <a:br>
                        <a:rPr lang="en-US" altLang="ja-JP" sz="1400" dirty="0">
                          <a:sym typeface="Wingdings" pitchFamily="2" charset="2"/>
                        </a:rPr>
                      </a:br>
                      <a:r>
                        <a:rPr lang="en-US" altLang="ja-JP" sz="1400" dirty="0">
                          <a:sym typeface="Wingdings" pitchFamily="2" charset="2"/>
                        </a:rPr>
                        <a:t>* Advanced LIGO</a:t>
                      </a:r>
                      <a:r>
                        <a:rPr lang="ja-JP" altLang="en-US" sz="1400">
                          <a:sym typeface="Wingdings" pitchFamily="2" charset="2"/>
                        </a:rPr>
                        <a:t>のロック</a:t>
                      </a:r>
                      <a:r>
                        <a:rPr lang="en-US" altLang="ja-JP" sz="1400" dirty="0">
                          <a:sym typeface="Wingdings" pitchFamily="2" charset="2"/>
                        </a:rPr>
                        <a:t> </a:t>
                      </a:r>
                      <a:br>
                        <a:rPr lang="en-US" altLang="ja-JP" sz="1400" dirty="0">
                          <a:sym typeface="Wingdings" pitchFamily="2" charset="2"/>
                        </a:rPr>
                      </a:br>
                      <a:r>
                        <a:rPr lang="en-US" altLang="ja-JP" sz="1400" dirty="0">
                          <a:sym typeface="Wingdings" pitchFamily="2" charset="2"/>
                        </a:rPr>
                        <a:t>[A. Staley, Ph.D. Thesis, Caltech (2015); </a:t>
                      </a:r>
                      <a:br>
                        <a:rPr lang="en-US" altLang="ja-JP" sz="1400" dirty="0">
                          <a:sym typeface="Wingdings" pitchFamily="2" charset="2"/>
                        </a:rPr>
                      </a:br>
                      <a:r>
                        <a:rPr lang="en-US" altLang="ja-JP" sz="1400" dirty="0">
                          <a:sym typeface="Wingdings" pitchFamily="2" charset="2"/>
                        </a:rPr>
                        <a:t>CQG 31(24)245010 (2014)]</a:t>
                      </a:r>
                      <a:endParaRPr kumimoji="1" lang="ja-JP" altLang="en-US" sz="1400"/>
                    </a:p>
                  </a:txBody>
                  <a:tcPr/>
                </a:tc>
                <a:tc>
                  <a:txBody>
                    <a:bodyPr/>
                    <a:lstStyle/>
                    <a:p>
                      <a:endParaRPr kumimoji="1" lang="ja-JP" altLang="en-US"/>
                    </a:p>
                  </a:txBody>
                  <a:tcPr/>
                </a:tc>
                <a:extLst>
                  <a:ext uri="{0D108BD9-81ED-4DB2-BD59-A6C34878D82A}">
                    <a16:rowId xmlns:a16="http://schemas.microsoft.com/office/drawing/2014/main" val="3653309800"/>
                  </a:ext>
                </a:extLst>
              </a:tr>
            </a:tbl>
          </a:graphicData>
        </a:graphic>
      </p:graphicFrame>
      <p:cxnSp>
        <p:nvCxnSpPr>
          <p:cNvPr id="23" name="直線コネクタ 22">
            <a:extLst>
              <a:ext uri="{FF2B5EF4-FFF2-40B4-BE49-F238E27FC236}">
                <a16:creationId xmlns:a16="http://schemas.microsoft.com/office/drawing/2014/main" id="{87756148-D41F-A249-853A-7EDD209B10BC}"/>
              </a:ext>
            </a:extLst>
          </p:cNvPr>
          <p:cNvCxnSpPr>
            <a:cxnSpLocks/>
          </p:cNvCxnSpPr>
          <p:nvPr/>
        </p:nvCxnSpPr>
        <p:spPr>
          <a:xfrm flipH="1">
            <a:off x="3765112" y="4931142"/>
            <a:ext cx="3060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FEB2F654-9264-0447-A515-3827B956F8C9}"/>
              </a:ext>
            </a:extLst>
          </p:cNvPr>
          <p:cNvCxnSpPr>
            <a:cxnSpLocks/>
          </p:cNvCxnSpPr>
          <p:nvPr/>
        </p:nvCxnSpPr>
        <p:spPr>
          <a:xfrm>
            <a:off x="3763461" y="4931142"/>
            <a:ext cx="0" cy="939335"/>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0BDBA90-8FB9-CD40-A9FF-2FA137B279E1}"/>
              </a:ext>
            </a:extLst>
          </p:cNvPr>
          <p:cNvCxnSpPr>
            <a:cxnSpLocks/>
          </p:cNvCxnSpPr>
          <p:nvPr/>
        </p:nvCxnSpPr>
        <p:spPr>
          <a:xfrm flipH="1">
            <a:off x="3763461" y="5823879"/>
            <a:ext cx="5184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B5958C08-3B8A-8242-8950-42FC37354D87}"/>
              </a:ext>
            </a:extLst>
          </p:cNvPr>
          <p:cNvCxnSpPr>
            <a:cxnSpLocks/>
          </p:cNvCxnSpPr>
          <p:nvPr/>
        </p:nvCxnSpPr>
        <p:spPr>
          <a:xfrm>
            <a:off x="6910770" y="3870450"/>
            <a:ext cx="0" cy="10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86C8C3F3-9E59-7D4D-90F7-3A9FC244ADE1}"/>
              </a:ext>
            </a:extLst>
          </p:cNvPr>
          <p:cNvCxnSpPr>
            <a:cxnSpLocks/>
          </p:cNvCxnSpPr>
          <p:nvPr/>
        </p:nvCxnSpPr>
        <p:spPr>
          <a:xfrm>
            <a:off x="8980162" y="3870446"/>
            <a:ext cx="0" cy="194400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387AEAE8-4275-7445-8B2E-A41D0E8FD73F}"/>
              </a:ext>
            </a:extLst>
          </p:cNvPr>
          <p:cNvCxnSpPr>
            <a:cxnSpLocks/>
          </p:cNvCxnSpPr>
          <p:nvPr/>
        </p:nvCxnSpPr>
        <p:spPr>
          <a:xfrm flipH="1">
            <a:off x="6910767" y="3804223"/>
            <a:ext cx="2052000" cy="0"/>
          </a:xfrm>
          <a:prstGeom prst="line">
            <a:avLst/>
          </a:prstGeom>
          <a:ln w="38100">
            <a:solidFill>
              <a:srgbClr val="00B050"/>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7575B55D-7DF8-9446-B159-31AD94E91AD6}"/>
              </a:ext>
            </a:extLst>
          </p:cNvPr>
          <p:cNvSpPr txBox="1"/>
          <p:nvPr/>
        </p:nvSpPr>
        <p:spPr>
          <a:xfrm>
            <a:off x="5944239" y="4575401"/>
            <a:ext cx="1112805" cy="461665"/>
          </a:xfrm>
          <a:prstGeom prst="rect">
            <a:avLst/>
          </a:prstGeom>
          <a:noFill/>
        </p:spPr>
        <p:txBody>
          <a:bodyPr wrap="none" rtlCol="0">
            <a:spAutoFit/>
          </a:bodyPr>
          <a:lstStyle/>
          <a:p>
            <a:r>
              <a:rPr kumimoji="1" lang="ja-JP" altLang="en-US" sz="2400" b="1">
                <a:solidFill>
                  <a:srgbClr val="FF0000"/>
                </a:solidFill>
              </a:rPr>
              <a:t>本研究</a:t>
            </a:r>
          </a:p>
        </p:txBody>
      </p:sp>
      <p:sp>
        <p:nvSpPr>
          <p:cNvPr id="5" name="テキスト ボックス 4">
            <a:extLst>
              <a:ext uri="{FF2B5EF4-FFF2-40B4-BE49-F238E27FC236}">
                <a16:creationId xmlns:a16="http://schemas.microsoft.com/office/drawing/2014/main" id="{D4A42F41-CCC2-0249-87CD-8E30C9E7E58A}"/>
              </a:ext>
            </a:extLst>
          </p:cNvPr>
          <p:cNvSpPr txBox="1"/>
          <p:nvPr/>
        </p:nvSpPr>
        <p:spPr>
          <a:xfrm>
            <a:off x="4280225" y="5106960"/>
            <a:ext cx="2074607" cy="646331"/>
          </a:xfrm>
          <a:prstGeom prst="rect">
            <a:avLst/>
          </a:prstGeom>
          <a:noFill/>
        </p:spPr>
        <p:txBody>
          <a:bodyPr wrap="none" rtlCol="0">
            <a:spAutoFit/>
          </a:bodyPr>
          <a:lstStyle/>
          <a:p>
            <a:r>
              <a:rPr kumimoji="1" lang="en-US" altLang="ja-JP" dirty="0"/>
              <a:t>* </a:t>
            </a:r>
            <a:r>
              <a:rPr kumimoji="1" lang="ja-JP" altLang="en-US"/>
              <a:t>新</a:t>
            </a:r>
            <a:r>
              <a:rPr kumimoji="1" lang="en-US" altLang="ja-JP" dirty="0"/>
              <a:t>ALS</a:t>
            </a:r>
            <a:r>
              <a:rPr kumimoji="1" lang="ja-JP" altLang="en-US"/>
              <a:t>手法の実証</a:t>
            </a:r>
            <a:br>
              <a:rPr kumimoji="1" lang="en-US" altLang="ja-JP" dirty="0"/>
            </a:br>
            <a:r>
              <a:rPr kumimoji="1" lang="en-US" altLang="ja-JP" dirty="0"/>
              <a:t>* </a:t>
            </a:r>
            <a:r>
              <a:rPr kumimoji="1" lang="ja-JP" altLang="en-US"/>
              <a:t>ノイズ源の特定</a:t>
            </a:r>
          </a:p>
        </p:txBody>
      </p:sp>
      <p:cxnSp>
        <p:nvCxnSpPr>
          <p:cNvPr id="16" name="直線コネクタ 15">
            <a:extLst>
              <a:ext uri="{FF2B5EF4-FFF2-40B4-BE49-F238E27FC236}">
                <a16:creationId xmlns:a16="http://schemas.microsoft.com/office/drawing/2014/main" id="{F48DE187-D3FB-064A-99CB-5BC5A9731322}"/>
              </a:ext>
            </a:extLst>
          </p:cNvPr>
          <p:cNvCxnSpPr>
            <a:cxnSpLocks/>
          </p:cNvCxnSpPr>
          <p:nvPr/>
        </p:nvCxnSpPr>
        <p:spPr>
          <a:xfrm flipV="1">
            <a:off x="6381311" y="5404691"/>
            <a:ext cx="443801" cy="9974"/>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C498205E-7757-DF48-A37D-809A3D3523F5}"/>
              </a:ext>
            </a:extLst>
          </p:cNvPr>
          <p:cNvSpPr txBox="1"/>
          <p:nvPr/>
        </p:nvSpPr>
        <p:spPr>
          <a:xfrm>
            <a:off x="6790292" y="5113791"/>
            <a:ext cx="2305439" cy="646331"/>
          </a:xfrm>
          <a:prstGeom prst="rect">
            <a:avLst/>
          </a:prstGeom>
          <a:noFill/>
        </p:spPr>
        <p:txBody>
          <a:bodyPr wrap="none" rtlCol="0">
            <a:spAutoFit/>
          </a:bodyPr>
          <a:lstStyle/>
          <a:p>
            <a:r>
              <a:rPr lang="en-US" altLang="ja-JP" dirty="0"/>
              <a:t>*</a:t>
            </a:r>
            <a:r>
              <a:rPr lang="en-US" altLang="ja-JP" dirty="0">
                <a:solidFill>
                  <a:srgbClr val="0432FF"/>
                </a:solidFill>
              </a:rPr>
              <a:t> </a:t>
            </a:r>
            <a:r>
              <a:rPr lang="ja-JP" altLang="en-US">
                <a:solidFill>
                  <a:srgbClr val="0432FF"/>
                </a:solidFill>
              </a:rPr>
              <a:t>新たな課題</a:t>
            </a:r>
            <a:br>
              <a:rPr kumimoji="1" lang="en-US" altLang="ja-JP" dirty="0">
                <a:solidFill>
                  <a:srgbClr val="0432FF"/>
                </a:solidFill>
              </a:rPr>
            </a:br>
            <a:r>
              <a:rPr kumimoji="1" lang="en-US" altLang="ja-JP" dirty="0"/>
              <a:t>* </a:t>
            </a:r>
            <a:r>
              <a:rPr kumimoji="1" lang="ja-JP" altLang="en-US">
                <a:solidFill>
                  <a:srgbClr val="0432FF"/>
                </a:solidFill>
              </a:rPr>
              <a:t>本研究の</a:t>
            </a:r>
            <a:r>
              <a:rPr kumimoji="1" lang="en-US" altLang="ja-JP" dirty="0">
                <a:solidFill>
                  <a:srgbClr val="0432FF"/>
                </a:solidFill>
              </a:rPr>
              <a:t>ALS</a:t>
            </a:r>
            <a:r>
              <a:rPr kumimoji="1" lang="ja-JP" altLang="en-US">
                <a:solidFill>
                  <a:srgbClr val="0432FF"/>
                </a:solidFill>
              </a:rPr>
              <a:t>の適用</a:t>
            </a:r>
          </a:p>
        </p:txBody>
      </p:sp>
      <p:sp>
        <p:nvSpPr>
          <p:cNvPr id="9" name="テキスト ボックス 8">
            <a:extLst>
              <a:ext uri="{FF2B5EF4-FFF2-40B4-BE49-F238E27FC236}">
                <a16:creationId xmlns:a16="http://schemas.microsoft.com/office/drawing/2014/main" id="{02ACFFE1-C26E-4844-926A-8D26B5E2AEF8}"/>
              </a:ext>
            </a:extLst>
          </p:cNvPr>
          <p:cNvSpPr txBox="1"/>
          <p:nvPr/>
        </p:nvSpPr>
        <p:spPr>
          <a:xfrm>
            <a:off x="7429664" y="4597802"/>
            <a:ext cx="1107996" cy="461665"/>
          </a:xfrm>
          <a:prstGeom prst="rect">
            <a:avLst/>
          </a:prstGeom>
          <a:noFill/>
        </p:spPr>
        <p:txBody>
          <a:bodyPr wrap="none" rtlCol="0">
            <a:spAutoFit/>
          </a:bodyPr>
          <a:lstStyle/>
          <a:p>
            <a:r>
              <a:rPr kumimoji="1" lang="ja-JP" altLang="en-US" sz="2400" u="sng">
                <a:latin typeface="Hiragino Kaku Gothic Std W8" panose="020B0800000000000000" pitchFamily="34" charset="-128"/>
                <a:ea typeface="Hiragino Kaku Gothic Std W8" panose="020B0800000000000000" pitchFamily="34" charset="-128"/>
              </a:rPr>
              <a:t>この章</a:t>
            </a:r>
          </a:p>
        </p:txBody>
      </p:sp>
    </p:spTree>
    <p:extLst>
      <p:ext uri="{BB962C8B-B14F-4D97-AF65-F5344CB8AC3E}">
        <p14:creationId xmlns:p14="http://schemas.microsoft.com/office/powerpoint/2010/main" val="3461891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本章の目的・内容</a:t>
            </a:r>
            <a:endParaRPr kumimoji="1" lang="ja-JP" altLang="en-US" dirty="0"/>
          </a:p>
        </p:txBody>
      </p:sp>
      <p:sp>
        <p:nvSpPr>
          <p:cNvPr id="3" name="コンテンツ プレースホルダー 2"/>
          <p:cNvSpPr>
            <a:spLocks noGrp="1"/>
          </p:cNvSpPr>
          <p:nvPr>
            <p:ph idx="1"/>
          </p:nvPr>
        </p:nvSpPr>
        <p:spPr>
          <a:xfrm>
            <a:off x="278414" y="1183327"/>
            <a:ext cx="8765956" cy="860416"/>
          </a:xfrm>
        </p:spPr>
        <p:txBody>
          <a:bodyPr>
            <a:normAutofit/>
          </a:bodyPr>
          <a:lstStyle/>
          <a:p>
            <a:pPr marL="0" indent="0">
              <a:buNone/>
            </a:pPr>
            <a:r>
              <a:rPr lang="en-US" altLang="ja-JP" sz="2000" dirty="0">
                <a:sym typeface="Wingdings" pitchFamily="2" charset="2"/>
              </a:rPr>
              <a:t>-- </a:t>
            </a:r>
            <a:r>
              <a:rPr lang="ja-JP" altLang="en-US" sz="2000" u="sng">
                <a:solidFill>
                  <a:srgbClr val="0432FF"/>
                </a:solidFill>
                <a:sym typeface="Wingdings" pitchFamily="2" charset="2"/>
              </a:rPr>
              <a:t>目的</a:t>
            </a:r>
            <a:r>
              <a:rPr lang="en-US" altLang="ja-JP" sz="2000" dirty="0">
                <a:sym typeface="Wingdings" pitchFamily="2" charset="2"/>
              </a:rPr>
              <a:t>: </a:t>
            </a:r>
            <a:r>
              <a:rPr lang="ja-JP" altLang="en-US" sz="2000">
                <a:sym typeface="Wingdings" pitchFamily="2" charset="2"/>
              </a:rPr>
              <a:t>第</a:t>
            </a:r>
            <a:r>
              <a:rPr lang="en-US" altLang="ja-JP" sz="2000" dirty="0">
                <a:sym typeface="Wingdings" pitchFamily="2" charset="2"/>
              </a:rPr>
              <a:t>3</a:t>
            </a:r>
            <a:r>
              <a:rPr lang="ja-JP" altLang="en-US" sz="2000">
                <a:sym typeface="Wingdings" pitchFamily="2" charset="2"/>
              </a:rPr>
              <a:t>世代検出器の干渉計ロックの達成に向け、その課題を明確にする。そして、その課題が克服可能な手法を提案。</a:t>
            </a:r>
            <a:endParaRPr lang="en-US" altLang="ja-JP" sz="2000" dirty="0">
              <a:sym typeface="Wingdings" pitchFamily="2" charset="2"/>
            </a:endParaRPr>
          </a:p>
          <a:p>
            <a:pPr marL="0" indent="0">
              <a:buNone/>
            </a:pP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8" name="コンテンツ プレースホルダー 2">
            <a:extLst>
              <a:ext uri="{FF2B5EF4-FFF2-40B4-BE49-F238E27FC236}">
                <a16:creationId xmlns:a16="http://schemas.microsoft.com/office/drawing/2014/main" id="{54D0B6BC-CF87-BB47-9D86-8B1F84FA6642}"/>
              </a:ext>
            </a:extLst>
          </p:cNvPr>
          <p:cNvSpPr txBox="1">
            <a:spLocks/>
          </p:cNvSpPr>
          <p:nvPr/>
        </p:nvSpPr>
        <p:spPr>
          <a:xfrm>
            <a:off x="99629" y="2576528"/>
            <a:ext cx="8765956" cy="34771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sz="2000" dirty="0">
                <a:solidFill>
                  <a:srgbClr val="0432FF"/>
                </a:solidFill>
                <a:sym typeface="Wingdings" pitchFamily="2" charset="2"/>
              </a:rPr>
              <a:t>   </a:t>
            </a:r>
            <a:r>
              <a:rPr lang="ja-JP" altLang="en-US" sz="2000" u="sng">
                <a:solidFill>
                  <a:srgbClr val="0432FF"/>
                </a:solidFill>
                <a:sym typeface="Wingdings" pitchFamily="2" charset="2"/>
              </a:rPr>
              <a:t>課題</a:t>
            </a:r>
            <a:r>
              <a:rPr lang="en-US" altLang="ja-JP" sz="2000" dirty="0">
                <a:sym typeface="Wingdings" pitchFamily="2" charset="2"/>
              </a:rPr>
              <a:t>:</a:t>
            </a:r>
            <a:br>
              <a:rPr lang="en-US" altLang="ja-JP" sz="2000" dirty="0">
                <a:sym typeface="Wingdings" pitchFamily="2" charset="2"/>
              </a:rPr>
            </a:br>
            <a:r>
              <a:rPr lang="en-US" altLang="ja-JP" sz="1800" dirty="0">
                <a:sym typeface="Wingdings" pitchFamily="2" charset="2"/>
              </a:rPr>
              <a:t> * </a:t>
            </a:r>
            <a:r>
              <a:rPr lang="ja-JP" altLang="en-US" sz="1800">
                <a:sym typeface="Wingdings" pitchFamily="2" charset="2"/>
              </a:rPr>
              <a:t>長い腕共振器</a:t>
            </a:r>
            <a:r>
              <a:rPr lang="en-US" altLang="ja-JP" sz="1800" dirty="0">
                <a:sym typeface="Wingdings" pitchFamily="2" charset="2"/>
              </a:rPr>
              <a:t> (~ 40 km) </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さらに狭い腕共振器の線幅</a:t>
            </a:r>
            <a:r>
              <a:rPr lang="en-US" altLang="ja-JP" sz="1800" dirty="0">
                <a:sym typeface="Wingdings" pitchFamily="2" charset="2"/>
              </a:rPr>
              <a:t> (CARM ~ 0.12 Hz)</a:t>
            </a:r>
            <a:endParaRPr lang="en-US" altLang="ja-JP" sz="800" dirty="0">
              <a:sym typeface="Wingdings" pitchFamily="2" charset="2"/>
            </a:endParaRPr>
          </a:p>
          <a:p>
            <a:pPr marL="0" indent="0">
              <a:buFont typeface="Arial"/>
              <a:buNone/>
            </a:pP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腕共振器をレーザーが往復する時間遅れ</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腕共振器にまつわるループの制御帯域に制限</a:t>
            </a:r>
            <a:br>
              <a:rPr lang="en-US" altLang="ja-JP" sz="800" dirty="0">
                <a:sym typeface="Wingdings" pitchFamily="2" charset="2"/>
              </a:rPr>
            </a:b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腕共振器の鏡にシリコンを使う可能性</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メイン</a:t>
            </a:r>
            <a:r>
              <a:rPr lang="en-US" altLang="ja-JP" sz="1800" dirty="0">
                <a:sym typeface="Wingdings" pitchFamily="2" charset="2"/>
              </a:rPr>
              <a:t>/</a:t>
            </a:r>
            <a:r>
              <a:rPr lang="ja-JP" altLang="en-US" sz="1800">
                <a:solidFill>
                  <a:srgbClr val="92D050"/>
                </a:solidFill>
                <a:sym typeface="Wingdings" pitchFamily="2" charset="2"/>
              </a:rPr>
              <a:t>補助</a:t>
            </a:r>
            <a:r>
              <a:rPr lang="ja-JP" altLang="en-US" sz="1800">
                <a:sym typeface="Wingdings" pitchFamily="2" charset="2"/>
              </a:rPr>
              <a:t>レーザーの波長変更、倍波が使えない</a:t>
            </a:r>
            <a:br>
              <a:rPr lang="en-US" altLang="ja-JP" sz="2000" dirty="0">
                <a:sym typeface="Wingdings" pitchFamily="2" charset="2"/>
              </a:rPr>
            </a:br>
            <a:endParaRPr lang="en-US" altLang="ja-JP" sz="2000" dirty="0">
              <a:sym typeface="Wingdings" pitchFamily="2" charset="2"/>
            </a:endParaRPr>
          </a:p>
        </p:txBody>
      </p:sp>
      <p:sp>
        <p:nvSpPr>
          <p:cNvPr id="5" name="テキスト ボックス 4">
            <a:extLst>
              <a:ext uri="{FF2B5EF4-FFF2-40B4-BE49-F238E27FC236}">
                <a16:creationId xmlns:a16="http://schemas.microsoft.com/office/drawing/2014/main" id="{FA388755-2154-2A42-8BC1-927278868D68}"/>
              </a:ext>
            </a:extLst>
          </p:cNvPr>
          <p:cNvSpPr txBox="1"/>
          <p:nvPr/>
        </p:nvSpPr>
        <p:spPr>
          <a:xfrm>
            <a:off x="6314797" y="4266574"/>
            <a:ext cx="2723823" cy="646331"/>
          </a:xfrm>
          <a:prstGeom prst="rect">
            <a:avLst/>
          </a:prstGeom>
          <a:noFill/>
        </p:spPr>
        <p:txBody>
          <a:bodyPr wrap="none" rtlCol="0">
            <a:spAutoFit/>
          </a:bodyPr>
          <a:lstStyle/>
          <a:p>
            <a:r>
              <a:rPr kumimoji="1" lang="ja-JP" altLang="en-US"/>
              <a:t>倍波の利用に代わる</a:t>
            </a:r>
            <a:br>
              <a:rPr kumimoji="1" lang="en-US" altLang="ja-JP" dirty="0"/>
            </a:br>
            <a:r>
              <a:rPr kumimoji="1" lang="ja-JP" altLang="en-US"/>
              <a:t>「波長変換」の手法の検討</a:t>
            </a:r>
          </a:p>
        </p:txBody>
      </p:sp>
      <p:sp>
        <p:nvSpPr>
          <p:cNvPr id="6" name="テキスト ボックス 5">
            <a:extLst>
              <a:ext uri="{FF2B5EF4-FFF2-40B4-BE49-F238E27FC236}">
                <a16:creationId xmlns:a16="http://schemas.microsoft.com/office/drawing/2014/main" id="{F693E021-61D3-2B4C-BF0E-3C205DFBDFFF}"/>
              </a:ext>
            </a:extLst>
          </p:cNvPr>
          <p:cNvSpPr txBox="1"/>
          <p:nvPr/>
        </p:nvSpPr>
        <p:spPr>
          <a:xfrm>
            <a:off x="5969330" y="2390683"/>
            <a:ext cx="1279517" cy="400110"/>
          </a:xfrm>
          <a:prstGeom prst="rect">
            <a:avLst/>
          </a:prstGeom>
          <a:noFill/>
        </p:spPr>
        <p:txBody>
          <a:bodyPr wrap="none" rtlCol="0">
            <a:spAutoFit/>
          </a:bodyPr>
          <a:lstStyle/>
          <a:p>
            <a:r>
              <a:rPr lang="ja-JP" altLang="en-US" sz="2000" u="sng">
                <a:solidFill>
                  <a:srgbClr val="0432FF"/>
                </a:solidFill>
              </a:rPr>
              <a:t>研究手法</a:t>
            </a:r>
            <a:r>
              <a:rPr kumimoji="1" lang="en-US" altLang="ja-JP" sz="2000" dirty="0"/>
              <a:t>:</a:t>
            </a:r>
            <a:endParaRPr kumimoji="1" lang="ja-JP" altLang="en-US" sz="2000"/>
          </a:p>
        </p:txBody>
      </p:sp>
      <p:sp>
        <p:nvSpPr>
          <p:cNvPr id="16" name="正方形/長方形 15">
            <a:extLst>
              <a:ext uri="{FF2B5EF4-FFF2-40B4-BE49-F238E27FC236}">
                <a16:creationId xmlns:a16="http://schemas.microsoft.com/office/drawing/2014/main" id="{4B6C11DC-D382-E440-A8DE-670A93D5F15A}"/>
              </a:ext>
            </a:extLst>
          </p:cNvPr>
          <p:cNvSpPr/>
          <p:nvPr/>
        </p:nvSpPr>
        <p:spPr>
          <a:xfrm>
            <a:off x="5267743" y="4023138"/>
            <a:ext cx="170501" cy="255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CC89D76-E25E-954D-87C6-D7D5A9169155}"/>
              </a:ext>
            </a:extLst>
          </p:cNvPr>
          <p:cNvSpPr/>
          <p:nvPr/>
        </p:nvSpPr>
        <p:spPr>
          <a:xfrm>
            <a:off x="5363570" y="4121329"/>
            <a:ext cx="170501" cy="136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42C32F9D-34BB-5345-B3F9-3E4FF215EBE8}"/>
              </a:ext>
            </a:extLst>
          </p:cNvPr>
          <p:cNvCxnSpPr>
            <a:cxnSpLocks/>
          </p:cNvCxnSpPr>
          <p:nvPr/>
        </p:nvCxnSpPr>
        <p:spPr>
          <a:xfrm>
            <a:off x="5758053" y="2480004"/>
            <a:ext cx="0" cy="255600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右矢印 17">
            <a:extLst>
              <a:ext uri="{FF2B5EF4-FFF2-40B4-BE49-F238E27FC236}">
                <a16:creationId xmlns:a16="http://schemas.microsoft.com/office/drawing/2014/main" id="{DB56BCFE-7F5B-ED45-BB4B-2C75CC5AC1F5}"/>
              </a:ext>
            </a:extLst>
          </p:cNvPr>
          <p:cNvSpPr/>
          <p:nvPr/>
        </p:nvSpPr>
        <p:spPr>
          <a:xfrm>
            <a:off x="5599828" y="4245981"/>
            <a:ext cx="734462" cy="694300"/>
          </a:xfrm>
          <a:prstGeom prst="rightArrow">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EADC1C0-F3AC-E54D-9C63-44B7EC3761D8}"/>
              </a:ext>
            </a:extLst>
          </p:cNvPr>
          <p:cNvSpPr txBox="1"/>
          <p:nvPr/>
        </p:nvSpPr>
        <p:spPr>
          <a:xfrm>
            <a:off x="5534071" y="4431481"/>
            <a:ext cx="800219" cy="338554"/>
          </a:xfrm>
          <a:prstGeom prst="rect">
            <a:avLst/>
          </a:prstGeom>
          <a:noFill/>
        </p:spPr>
        <p:txBody>
          <a:bodyPr wrap="none" rtlCol="0">
            <a:spAutoFit/>
          </a:bodyPr>
          <a:lstStyle/>
          <a:p>
            <a:r>
              <a:rPr lang="ja-JP" altLang="en-US" sz="1600"/>
              <a:t>解決</a:t>
            </a:r>
            <a:r>
              <a:rPr kumimoji="1" lang="ja-JP" altLang="en-US" sz="1600"/>
              <a:t>策</a:t>
            </a:r>
          </a:p>
        </p:txBody>
      </p:sp>
      <p:sp>
        <p:nvSpPr>
          <p:cNvPr id="10" name="テキスト ボックス 9">
            <a:extLst>
              <a:ext uri="{FF2B5EF4-FFF2-40B4-BE49-F238E27FC236}">
                <a16:creationId xmlns:a16="http://schemas.microsoft.com/office/drawing/2014/main" id="{A86F0143-D948-624B-A141-B560EC97031B}"/>
              </a:ext>
            </a:extLst>
          </p:cNvPr>
          <p:cNvSpPr txBox="1"/>
          <p:nvPr/>
        </p:nvSpPr>
        <p:spPr>
          <a:xfrm>
            <a:off x="5938849" y="2780250"/>
            <a:ext cx="2770246" cy="369332"/>
          </a:xfrm>
          <a:prstGeom prst="rect">
            <a:avLst/>
          </a:prstGeom>
          <a:noFill/>
        </p:spPr>
        <p:txBody>
          <a:bodyPr wrap="none" rtlCol="0">
            <a:spAutoFit/>
          </a:bodyPr>
          <a:lstStyle/>
          <a:p>
            <a:r>
              <a:rPr kumimoji="1" lang="en-US" altLang="ja-JP" dirty="0"/>
              <a:t>KAGRA</a:t>
            </a:r>
            <a:r>
              <a:rPr kumimoji="1" lang="ja-JP" altLang="en-US"/>
              <a:t>での</a:t>
            </a:r>
            <a:r>
              <a:rPr kumimoji="1" lang="en-US" altLang="ja-JP" dirty="0"/>
              <a:t>ALS</a:t>
            </a:r>
            <a:r>
              <a:rPr kumimoji="1" lang="ja-JP" altLang="en-US"/>
              <a:t>の特性評価</a:t>
            </a:r>
          </a:p>
        </p:txBody>
      </p:sp>
      <p:cxnSp>
        <p:nvCxnSpPr>
          <p:cNvPr id="21" name="直線コネクタ 20">
            <a:extLst>
              <a:ext uri="{FF2B5EF4-FFF2-40B4-BE49-F238E27FC236}">
                <a16:creationId xmlns:a16="http://schemas.microsoft.com/office/drawing/2014/main" id="{726B9A50-C62A-8640-BA2B-4A3EC21D72DE}"/>
              </a:ext>
            </a:extLst>
          </p:cNvPr>
          <p:cNvCxnSpPr>
            <a:cxnSpLocks/>
          </p:cNvCxnSpPr>
          <p:nvPr/>
        </p:nvCxnSpPr>
        <p:spPr>
          <a:xfrm flipV="1">
            <a:off x="7277840" y="4040119"/>
            <a:ext cx="0" cy="268468"/>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E060B6C-AC0A-BB48-BC97-07AFE0206B97}"/>
              </a:ext>
            </a:extLst>
          </p:cNvPr>
          <p:cNvSpPr txBox="1"/>
          <p:nvPr/>
        </p:nvSpPr>
        <p:spPr>
          <a:xfrm>
            <a:off x="6195652" y="3580045"/>
            <a:ext cx="2164375" cy="369332"/>
          </a:xfrm>
          <a:prstGeom prst="rect">
            <a:avLst/>
          </a:prstGeom>
          <a:noFill/>
        </p:spPr>
        <p:txBody>
          <a:bodyPr wrap="none" rtlCol="0">
            <a:spAutoFit/>
          </a:bodyPr>
          <a:lstStyle/>
          <a:p>
            <a:r>
              <a:rPr kumimoji="1" lang="ja-JP" altLang="en-US"/>
              <a:t>性能シミュレーション</a:t>
            </a:r>
          </a:p>
        </p:txBody>
      </p:sp>
      <p:cxnSp>
        <p:nvCxnSpPr>
          <p:cNvPr id="24" name="直線コネクタ 23">
            <a:extLst>
              <a:ext uri="{FF2B5EF4-FFF2-40B4-BE49-F238E27FC236}">
                <a16:creationId xmlns:a16="http://schemas.microsoft.com/office/drawing/2014/main" id="{5BD8F497-6655-AD46-AC40-48F0BC9712B5}"/>
              </a:ext>
            </a:extLst>
          </p:cNvPr>
          <p:cNvCxnSpPr>
            <a:cxnSpLocks/>
          </p:cNvCxnSpPr>
          <p:nvPr/>
        </p:nvCxnSpPr>
        <p:spPr>
          <a:xfrm flipV="1">
            <a:off x="5306806" y="3880268"/>
            <a:ext cx="888846" cy="132116"/>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83D22659-1A06-5F48-8D77-518D9B2BF839}"/>
              </a:ext>
            </a:extLst>
          </p:cNvPr>
          <p:cNvCxnSpPr>
            <a:cxnSpLocks/>
          </p:cNvCxnSpPr>
          <p:nvPr/>
        </p:nvCxnSpPr>
        <p:spPr>
          <a:xfrm>
            <a:off x="7355193" y="3160613"/>
            <a:ext cx="0" cy="324000"/>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1" name="正方形/長方形 30">
            <a:extLst>
              <a:ext uri="{FF2B5EF4-FFF2-40B4-BE49-F238E27FC236}">
                <a16:creationId xmlns:a16="http://schemas.microsoft.com/office/drawing/2014/main" id="{661713C9-7345-C349-817A-775F31F3EB87}"/>
              </a:ext>
            </a:extLst>
          </p:cNvPr>
          <p:cNvSpPr/>
          <p:nvPr/>
        </p:nvSpPr>
        <p:spPr>
          <a:xfrm>
            <a:off x="6195652" y="3539125"/>
            <a:ext cx="2164370" cy="420261"/>
          </a:xfrm>
          <a:prstGeom prst="rect">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7BF8BD85-395F-A64A-AC1C-63BC39F2A3D8}"/>
              </a:ext>
            </a:extLst>
          </p:cNvPr>
          <p:cNvCxnSpPr>
            <a:cxnSpLocks/>
          </p:cNvCxnSpPr>
          <p:nvPr/>
        </p:nvCxnSpPr>
        <p:spPr>
          <a:xfrm>
            <a:off x="5004397" y="3286120"/>
            <a:ext cx="1191255" cy="433791"/>
          </a:xfrm>
          <a:prstGeom prst="line">
            <a:avLst/>
          </a:prstGeom>
          <a:ln w="381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01F273ED-4060-B148-B339-2AF8EBC560AA}"/>
              </a:ext>
            </a:extLst>
          </p:cNvPr>
          <p:cNvSpPr txBox="1"/>
          <p:nvPr/>
        </p:nvSpPr>
        <p:spPr>
          <a:xfrm rot="1119879">
            <a:off x="5434888" y="3143362"/>
            <a:ext cx="646331" cy="369332"/>
          </a:xfrm>
          <a:prstGeom prst="rect">
            <a:avLst/>
          </a:prstGeom>
          <a:solidFill>
            <a:schemeClr val="bg1"/>
          </a:solidFill>
        </p:spPr>
        <p:txBody>
          <a:bodyPr wrap="none" rtlCol="0">
            <a:spAutoFit/>
          </a:bodyPr>
          <a:lstStyle/>
          <a:p>
            <a:r>
              <a:rPr kumimoji="1" lang="ja-JP" altLang="en-US">
                <a:solidFill>
                  <a:srgbClr val="FF0000"/>
                </a:solidFill>
              </a:rPr>
              <a:t>比較</a:t>
            </a:r>
          </a:p>
        </p:txBody>
      </p:sp>
      <p:pic>
        <p:nvPicPr>
          <p:cNvPr id="9" name="図 8">
            <a:extLst>
              <a:ext uri="{FF2B5EF4-FFF2-40B4-BE49-F238E27FC236}">
                <a16:creationId xmlns:a16="http://schemas.microsoft.com/office/drawing/2014/main" id="{06DE7EE6-3DF3-D142-BBF7-DDE054F426E7}"/>
              </a:ext>
            </a:extLst>
          </p:cNvPr>
          <p:cNvPicPr>
            <a:picLocks noChangeAspect="1"/>
          </p:cNvPicPr>
          <p:nvPr/>
        </p:nvPicPr>
        <p:blipFill>
          <a:blip r:embed="rId3"/>
          <a:stretch>
            <a:fillRect/>
          </a:stretch>
        </p:blipFill>
        <p:spPr>
          <a:xfrm>
            <a:off x="457200" y="4959021"/>
            <a:ext cx="1317808" cy="1499574"/>
          </a:xfrm>
          <a:prstGeom prst="rect">
            <a:avLst/>
          </a:prstGeom>
        </p:spPr>
      </p:pic>
      <p:sp>
        <p:nvSpPr>
          <p:cNvPr id="11" name="テキスト ボックス 10">
            <a:extLst>
              <a:ext uri="{FF2B5EF4-FFF2-40B4-BE49-F238E27FC236}">
                <a16:creationId xmlns:a16="http://schemas.microsoft.com/office/drawing/2014/main" id="{6294A408-B16C-6741-9700-674F102F021B}"/>
              </a:ext>
            </a:extLst>
          </p:cNvPr>
          <p:cNvSpPr txBox="1"/>
          <p:nvPr/>
        </p:nvSpPr>
        <p:spPr>
          <a:xfrm>
            <a:off x="193268" y="6394382"/>
            <a:ext cx="1971437" cy="461665"/>
          </a:xfrm>
          <a:prstGeom prst="rect">
            <a:avLst/>
          </a:prstGeom>
          <a:noFill/>
        </p:spPr>
        <p:txBody>
          <a:bodyPr wrap="none" rtlCol="0">
            <a:spAutoFit/>
          </a:bodyPr>
          <a:lstStyle/>
          <a:p>
            <a:r>
              <a:rPr kumimoji="1" lang="en-US" altLang="ja-JP" sz="1200" dirty="0"/>
              <a:t>Internal document: E. Hirose</a:t>
            </a:r>
            <a:br>
              <a:rPr kumimoji="1" lang="en-US" altLang="ja-JP" sz="1200" dirty="0"/>
            </a:br>
            <a:r>
              <a:rPr lang="en-US" altLang="ja-JP" sz="1200" dirty="0"/>
              <a:t>JGW-G1809520</a:t>
            </a:r>
          </a:p>
        </p:txBody>
      </p:sp>
      <p:pic>
        <p:nvPicPr>
          <p:cNvPr id="25" name="図 24">
            <a:extLst>
              <a:ext uri="{FF2B5EF4-FFF2-40B4-BE49-F238E27FC236}">
                <a16:creationId xmlns:a16="http://schemas.microsoft.com/office/drawing/2014/main" id="{F9C38103-1F1A-E441-BB78-69BAC3C3D6D6}"/>
              </a:ext>
            </a:extLst>
          </p:cNvPr>
          <p:cNvPicPr>
            <a:picLocks noChangeAspect="1"/>
          </p:cNvPicPr>
          <p:nvPr/>
        </p:nvPicPr>
        <p:blipFill>
          <a:blip r:embed="rId4"/>
          <a:stretch>
            <a:fillRect/>
          </a:stretch>
        </p:blipFill>
        <p:spPr>
          <a:xfrm>
            <a:off x="2421924" y="5136315"/>
            <a:ext cx="1647392" cy="1144985"/>
          </a:xfrm>
          <a:prstGeom prst="rect">
            <a:avLst/>
          </a:prstGeom>
        </p:spPr>
      </p:pic>
      <p:sp>
        <p:nvSpPr>
          <p:cNvPr id="30" name="右矢印 29">
            <a:extLst>
              <a:ext uri="{FF2B5EF4-FFF2-40B4-BE49-F238E27FC236}">
                <a16:creationId xmlns:a16="http://schemas.microsoft.com/office/drawing/2014/main" id="{0B34EC96-CA59-EE4E-9E06-C07DFF76401D}"/>
              </a:ext>
            </a:extLst>
          </p:cNvPr>
          <p:cNvSpPr/>
          <p:nvPr/>
        </p:nvSpPr>
        <p:spPr>
          <a:xfrm>
            <a:off x="1807199" y="5522457"/>
            <a:ext cx="536219" cy="372699"/>
          </a:xfrm>
          <a:prstGeom prst="rightArrow">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2357C2FA-4C64-C946-B3E9-F5C936112F36}"/>
              </a:ext>
            </a:extLst>
          </p:cNvPr>
          <p:cNvSpPr txBox="1"/>
          <p:nvPr/>
        </p:nvSpPr>
        <p:spPr>
          <a:xfrm>
            <a:off x="2211236" y="6231872"/>
            <a:ext cx="2282997" cy="477054"/>
          </a:xfrm>
          <a:prstGeom prst="rect">
            <a:avLst/>
          </a:prstGeom>
          <a:noFill/>
        </p:spPr>
        <p:txBody>
          <a:bodyPr wrap="none" rtlCol="0">
            <a:spAutoFit/>
          </a:bodyPr>
          <a:lstStyle/>
          <a:p>
            <a:pPr algn="ctr"/>
            <a:r>
              <a:rPr lang="ja-JP" altLang="en-US" sz="1400"/>
              <a:t>シリコン</a:t>
            </a:r>
            <a:br>
              <a:rPr lang="en-US" altLang="ja-JP" sz="1100" dirty="0"/>
            </a:br>
            <a:r>
              <a:rPr lang="en-US" altLang="ja-JP" sz="1100" dirty="0"/>
              <a:t>https://</a:t>
            </a:r>
            <a:r>
              <a:rPr lang="en-US" altLang="ja-JP" sz="1100" dirty="0" err="1"/>
              <a:t>en.wikipedia.org</a:t>
            </a:r>
            <a:r>
              <a:rPr lang="en-US" altLang="ja-JP" sz="1100" dirty="0"/>
              <a:t>/wiki/Silicon</a:t>
            </a:r>
            <a:endParaRPr kumimoji="1" lang="ja-JP" altLang="en-US" sz="1100"/>
          </a:p>
        </p:txBody>
      </p:sp>
    </p:spTree>
    <p:extLst>
      <p:ext uri="{BB962C8B-B14F-4D97-AF65-F5344CB8AC3E}">
        <p14:creationId xmlns:p14="http://schemas.microsoft.com/office/powerpoint/2010/main" val="4134913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本章の目的・内容</a:t>
            </a:r>
            <a:endParaRPr kumimoji="1" lang="ja-JP" altLang="en-US" dirty="0"/>
          </a:p>
        </p:txBody>
      </p:sp>
      <p:sp>
        <p:nvSpPr>
          <p:cNvPr id="3" name="コンテンツ プレースホルダー 2"/>
          <p:cNvSpPr>
            <a:spLocks noGrp="1"/>
          </p:cNvSpPr>
          <p:nvPr>
            <p:ph idx="1"/>
          </p:nvPr>
        </p:nvSpPr>
        <p:spPr>
          <a:xfrm>
            <a:off x="278414" y="1183327"/>
            <a:ext cx="8765956" cy="860416"/>
          </a:xfrm>
        </p:spPr>
        <p:txBody>
          <a:bodyPr>
            <a:normAutofit/>
          </a:bodyPr>
          <a:lstStyle/>
          <a:p>
            <a:pPr marL="0" indent="0">
              <a:buNone/>
            </a:pPr>
            <a:r>
              <a:rPr lang="en-US" altLang="ja-JP" sz="2000" dirty="0">
                <a:sym typeface="Wingdings" pitchFamily="2" charset="2"/>
              </a:rPr>
              <a:t>-- </a:t>
            </a:r>
            <a:r>
              <a:rPr lang="ja-JP" altLang="en-US" sz="2000" u="sng">
                <a:solidFill>
                  <a:srgbClr val="0432FF"/>
                </a:solidFill>
                <a:sym typeface="Wingdings" pitchFamily="2" charset="2"/>
              </a:rPr>
              <a:t>目的</a:t>
            </a:r>
            <a:r>
              <a:rPr lang="en-US" altLang="ja-JP" sz="2000" dirty="0">
                <a:sym typeface="Wingdings" pitchFamily="2" charset="2"/>
              </a:rPr>
              <a:t>: </a:t>
            </a:r>
            <a:r>
              <a:rPr lang="ja-JP" altLang="en-US" sz="2000">
                <a:sym typeface="Wingdings" pitchFamily="2" charset="2"/>
              </a:rPr>
              <a:t>第</a:t>
            </a:r>
            <a:r>
              <a:rPr lang="en-US" altLang="ja-JP" sz="2000" dirty="0">
                <a:sym typeface="Wingdings" pitchFamily="2" charset="2"/>
              </a:rPr>
              <a:t>3</a:t>
            </a:r>
            <a:r>
              <a:rPr lang="ja-JP" altLang="en-US" sz="2000">
                <a:sym typeface="Wingdings" pitchFamily="2" charset="2"/>
              </a:rPr>
              <a:t>世代検出器の干渉計ロックの達成に向け、その課題を明確にする。そして、その課題が克服可能かを議論する。</a:t>
            </a:r>
            <a:endParaRPr lang="en-US" altLang="ja-JP" sz="2000" dirty="0">
              <a:sym typeface="Wingdings" pitchFamily="2" charset="2"/>
            </a:endParaRPr>
          </a:p>
          <a:p>
            <a:pPr marL="0" indent="0">
              <a:buNone/>
            </a:pP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8" name="コンテンツ プレースホルダー 2">
            <a:extLst>
              <a:ext uri="{FF2B5EF4-FFF2-40B4-BE49-F238E27FC236}">
                <a16:creationId xmlns:a16="http://schemas.microsoft.com/office/drawing/2014/main" id="{54D0B6BC-CF87-BB47-9D86-8B1F84FA6642}"/>
              </a:ext>
            </a:extLst>
          </p:cNvPr>
          <p:cNvSpPr txBox="1">
            <a:spLocks/>
          </p:cNvSpPr>
          <p:nvPr/>
        </p:nvSpPr>
        <p:spPr>
          <a:xfrm>
            <a:off x="99629" y="2576528"/>
            <a:ext cx="8765956" cy="34771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sz="2000" dirty="0">
                <a:solidFill>
                  <a:srgbClr val="0432FF"/>
                </a:solidFill>
                <a:sym typeface="Wingdings" pitchFamily="2" charset="2"/>
              </a:rPr>
              <a:t>   </a:t>
            </a:r>
            <a:r>
              <a:rPr lang="ja-JP" altLang="en-US" sz="2000" u="sng">
                <a:solidFill>
                  <a:srgbClr val="0432FF"/>
                </a:solidFill>
                <a:sym typeface="Wingdings" pitchFamily="2" charset="2"/>
              </a:rPr>
              <a:t>課題</a:t>
            </a:r>
            <a:r>
              <a:rPr lang="en-US" altLang="ja-JP" sz="2000" dirty="0">
                <a:sym typeface="Wingdings" pitchFamily="2" charset="2"/>
              </a:rPr>
              <a:t>:</a:t>
            </a:r>
            <a:br>
              <a:rPr lang="en-US" altLang="ja-JP" sz="2000" dirty="0">
                <a:sym typeface="Wingdings" pitchFamily="2" charset="2"/>
              </a:rPr>
            </a:br>
            <a:r>
              <a:rPr lang="en-US" altLang="ja-JP" sz="1800" dirty="0">
                <a:sym typeface="Wingdings" pitchFamily="2" charset="2"/>
              </a:rPr>
              <a:t> * </a:t>
            </a:r>
            <a:r>
              <a:rPr lang="ja-JP" altLang="en-US" sz="1800">
                <a:sym typeface="Wingdings" pitchFamily="2" charset="2"/>
              </a:rPr>
              <a:t>長い腕共振器</a:t>
            </a:r>
            <a:r>
              <a:rPr lang="en-US" altLang="ja-JP" sz="1800" dirty="0">
                <a:sym typeface="Wingdings" pitchFamily="2" charset="2"/>
              </a:rPr>
              <a:t> (~ 40 km) </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さらに狭い腕共振器の線幅</a:t>
            </a:r>
            <a:r>
              <a:rPr lang="en-US" altLang="ja-JP" sz="1800" dirty="0">
                <a:solidFill>
                  <a:srgbClr val="FF0000"/>
                </a:solidFill>
                <a:sym typeface="Wingdings" pitchFamily="2" charset="2"/>
              </a:rPr>
              <a:t> </a:t>
            </a:r>
            <a:r>
              <a:rPr lang="en-US" altLang="ja-JP" sz="1800" dirty="0">
                <a:sym typeface="Wingdings" pitchFamily="2" charset="2"/>
              </a:rPr>
              <a:t>(CARM ~ 0.12 Hz)</a:t>
            </a:r>
            <a:endParaRPr lang="en-US" altLang="ja-JP" sz="800" dirty="0">
              <a:sym typeface="Wingdings" pitchFamily="2" charset="2"/>
            </a:endParaRPr>
          </a:p>
          <a:p>
            <a:pPr marL="0" indent="0">
              <a:buFont typeface="Arial"/>
              <a:buNone/>
            </a:pP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腕共振器をレーザーが往復する時間遅れ</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腕共振器にまつわるループの制御帯域に制限</a:t>
            </a:r>
            <a:br>
              <a:rPr lang="en-US" altLang="ja-JP" sz="800" dirty="0">
                <a:sym typeface="Wingdings" pitchFamily="2" charset="2"/>
              </a:rPr>
            </a:b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腕共振器の鏡にシリコンを使う可能性</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メイン</a:t>
            </a:r>
            <a:r>
              <a:rPr lang="en-US" altLang="ja-JP" sz="1800" dirty="0">
                <a:sym typeface="Wingdings" pitchFamily="2" charset="2"/>
              </a:rPr>
              <a:t>/</a:t>
            </a:r>
            <a:r>
              <a:rPr lang="ja-JP" altLang="en-US" sz="1800">
                <a:solidFill>
                  <a:srgbClr val="92D050"/>
                </a:solidFill>
                <a:sym typeface="Wingdings" pitchFamily="2" charset="2"/>
              </a:rPr>
              <a:t>補助</a:t>
            </a:r>
            <a:r>
              <a:rPr lang="ja-JP" altLang="en-US" sz="1800">
                <a:sym typeface="Wingdings" pitchFamily="2" charset="2"/>
              </a:rPr>
              <a:t>レーザーの波長変更、倍波が使えない</a:t>
            </a:r>
            <a:br>
              <a:rPr lang="en-US" altLang="ja-JP" sz="2000" dirty="0">
                <a:sym typeface="Wingdings" pitchFamily="2" charset="2"/>
              </a:rPr>
            </a:br>
            <a:endParaRPr lang="en-US" altLang="ja-JP" sz="2000" dirty="0">
              <a:sym typeface="Wingdings" pitchFamily="2" charset="2"/>
            </a:endParaRPr>
          </a:p>
        </p:txBody>
      </p:sp>
      <p:sp>
        <p:nvSpPr>
          <p:cNvPr id="5" name="テキスト ボックス 4">
            <a:extLst>
              <a:ext uri="{FF2B5EF4-FFF2-40B4-BE49-F238E27FC236}">
                <a16:creationId xmlns:a16="http://schemas.microsoft.com/office/drawing/2014/main" id="{FA388755-2154-2A42-8BC1-927278868D68}"/>
              </a:ext>
            </a:extLst>
          </p:cNvPr>
          <p:cNvSpPr txBox="1"/>
          <p:nvPr/>
        </p:nvSpPr>
        <p:spPr>
          <a:xfrm>
            <a:off x="6314797" y="4266574"/>
            <a:ext cx="2723823" cy="646331"/>
          </a:xfrm>
          <a:prstGeom prst="rect">
            <a:avLst/>
          </a:prstGeom>
          <a:noFill/>
        </p:spPr>
        <p:txBody>
          <a:bodyPr wrap="none" rtlCol="0">
            <a:spAutoFit/>
          </a:bodyPr>
          <a:lstStyle/>
          <a:p>
            <a:r>
              <a:rPr kumimoji="1" lang="ja-JP" altLang="en-US"/>
              <a:t>倍波の利用に代わる</a:t>
            </a:r>
            <a:br>
              <a:rPr kumimoji="1" lang="en-US" altLang="ja-JP" dirty="0"/>
            </a:br>
            <a:r>
              <a:rPr kumimoji="1" lang="ja-JP" altLang="en-US"/>
              <a:t>「波長変換」の手法の検討</a:t>
            </a:r>
          </a:p>
        </p:txBody>
      </p:sp>
      <p:sp>
        <p:nvSpPr>
          <p:cNvPr id="6" name="テキスト ボックス 5">
            <a:extLst>
              <a:ext uri="{FF2B5EF4-FFF2-40B4-BE49-F238E27FC236}">
                <a16:creationId xmlns:a16="http://schemas.microsoft.com/office/drawing/2014/main" id="{F693E021-61D3-2B4C-BF0E-3C205DFBDFFF}"/>
              </a:ext>
            </a:extLst>
          </p:cNvPr>
          <p:cNvSpPr txBox="1"/>
          <p:nvPr/>
        </p:nvSpPr>
        <p:spPr>
          <a:xfrm>
            <a:off x="5969330" y="2390683"/>
            <a:ext cx="766557" cy="400110"/>
          </a:xfrm>
          <a:prstGeom prst="rect">
            <a:avLst/>
          </a:prstGeom>
          <a:noFill/>
        </p:spPr>
        <p:txBody>
          <a:bodyPr wrap="none" rtlCol="0">
            <a:spAutoFit/>
          </a:bodyPr>
          <a:lstStyle/>
          <a:p>
            <a:r>
              <a:rPr kumimoji="1" lang="ja-JP" altLang="en-US" sz="2000" u="sng">
                <a:solidFill>
                  <a:srgbClr val="0432FF"/>
                </a:solidFill>
              </a:rPr>
              <a:t>議論</a:t>
            </a:r>
            <a:r>
              <a:rPr kumimoji="1" lang="en-US" altLang="ja-JP" sz="2000" dirty="0"/>
              <a:t>:</a:t>
            </a:r>
            <a:endParaRPr kumimoji="1" lang="ja-JP" altLang="en-US" sz="2000"/>
          </a:p>
        </p:txBody>
      </p:sp>
      <p:sp>
        <p:nvSpPr>
          <p:cNvPr id="16" name="正方形/長方形 15">
            <a:extLst>
              <a:ext uri="{FF2B5EF4-FFF2-40B4-BE49-F238E27FC236}">
                <a16:creationId xmlns:a16="http://schemas.microsoft.com/office/drawing/2014/main" id="{4B6C11DC-D382-E440-A8DE-670A93D5F15A}"/>
              </a:ext>
            </a:extLst>
          </p:cNvPr>
          <p:cNvSpPr/>
          <p:nvPr/>
        </p:nvSpPr>
        <p:spPr>
          <a:xfrm>
            <a:off x="5267743" y="4023138"/>
            <a:ext cx="170501" cy="255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CC89D76-E25E-954D-87C6-D7D5A9169155}"/>
              </a:ext>
            </a:extLst>
          </p:cNvPr>
          <p:cNvSpPr/>
          <p:nvPr/>
        </p:nvSpPr>
        <p:spPr>
          <a:xfrm>
            <a:off x="5363570" y="4121329"/>
            <a:ext cx="170501" cy="136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42C32F9D-34BB-5345-B3F9-3E4FF215EBE8}"/>
              </a:ext>
            </a:extLst>
          </p:cNvPr>
          <p:cNvCxnSpPr>
            <a:cxnSpLocks/>
          </p:cNvCxnSpPr>
          <p:nvPr/>
        </p:nvCxnSpPr>
        <p:spPr>
          <a:xfrm>
            <a:off x="5758053" y="2480004"/>
            <a:ext cx="0" cy="255600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右矢印 17">
            <a:extLst>
              <a:ext uri="{FF2B5EF4-FFF2-40B4-BE49-F238E27FC236}">
                <a16:creationId xmlns:a16="http://schemas.microsoft.com/office/drawing/2014/main" id="{DB56BCFE-7F5B-ED45-BB4B-2C75CC5AC1F5}"/>
              </a:ext>
            </a:extLst>
          </p:cNvPr>
          <p:cNvSpPr/>
          <p:nvPr/>
        </p:nvSpPr>
        <p:spPr>
          <a:xfrm>
            <a:off x="5599828" y="4245981"/>
            <a:ext cx="734462" cy="694300"/>
          </a:xfrm>
          <a:prstGeom prst="rightArrow">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EADC1C0-F3AC-E54D-9C63-44B7EC3761D8}"/>
              </a:ext>
            </a:extLst>
          </p:cNvPr>
          <p:cNvSpPr txBox="1"/>
          <p:nvPr/>
        </p:nvSpPr>
        <p:spPr>
          <a:xfrm>
            <a:off x="5534071" y="4431481"/>
            <a:ext cx="800219" cy="338554"/>
          </a:xfrm>
          <a:prstGeom prst="rect">
            <a:avLst/>
          </a:prstGeom>
          <a:noFill/>
        </p:spPr>
        <p:txBody>
          <a:bodyPr wrap="none" rtlCol="0">
            <a:spAutoFit/>
          </a:bodyPr>
          <a:lstStyle/>
          <a:p>
            <a:r>
              <a:rPr lang="ja-JP" altLang="en-US" sz="1600"/>
              <a:t>解決</a:t>
            </a:r>
            <a:r>
              <a:rPr kumimoji="1" lang="ja-JP" altLang="en-US" sz="1600"/>
              <a:t>策</a:t>
            </a:r>
          </a:p>
        </p:txBody>
      </p:sp>
      <p:sp>
        <p:nvSpPr>
          <p:cNvPr id="10" name="テキスト ボックス 9">
            <a:extLst>
              <a:ext uri="{FF2B5EF4-FFF2-40B4-BE49-F238E27FC236}">
                <a16:creationId xmlns:a16="http://schemas.microsoft.com/office/drawing/2014/main" id="{A86F0143-D948-624B-A141-B560EC97031B}"/>
              </a:ext>
            </a:extLst>
          </p:cNvPr>
          <p:cNvSpPr txBox="1"/>
          <p:nvPr/>
        </p:nvSpPr>
        <p:spPr>
          <a:xfrm>
            <a:off x="5938849" y="2780250"/>
            <a:ext cx="2770246" cy="369332"/>
          </a:xfrm>
          <a:prstGeom prst="rect">
            <a:avLst/>
          </a:prstGeom>
          <a:noFill/>
        </p:spPr>
        <p:txBody>
          <a:bodyPr wrap="none" rtlCol="0">
            <a:spAutoFit/>
          </a:bodyPr>
          <a:lstStyle/>
          <a:p>
            <a:r>
              <a:rPr kumimoji="1" lang="en-US" altLang="ja-JP" dirty="0"/>
              <a:t>KAGRA</a:t>
            </a:r>
            <a:r>
              <a:rPr kumimoji="1" lang="ja-JP" altLang="en-US"/>
              <a:t>での</a:t>
            </a:r>
            <a:r>
              <a:rPr kumimoji="1" lang="en-US" altLang="ja-JP" dirty="0"/>
              <a:t>ALS</a:t>
            </a:r>
            <a:r>
              <a:rPr kumimoji="1" lang="ja-JP" altLang="en-US"/>
              <a:t>の特性評価</a:t>
            </a:r>
          </a:p>
        </p:txBody>
      </p:sp>
      <p:cxnSp>
        <p:nvCxnSpPr>
          <p:cNvPr id="21" name="直線コネクタ 20">
            <a:extLst>
              <a:ext uri="{FF2B5EF4-FFF2-40B4-BE49-F238E27FC236}">
                <a16:creationId xmlns:a16="http://schemas.microsoft.com/office/drawing/2014/main" id="{726B9A50-C62A-8640-BA2B-4A3EC21D72DE}"/>
              </a:ext>
            </a:extLst>
          </p:cNvPr>
          <p:cNvCxnSpPr>
            <a:cxnSpLocks/>
          </p:cNvCxnSpPr>
          <p:nvPr/>
        </p:nvCxnSpPr>
        <p:spPr>
          <a:xfrm flipV="1">
            <a:off x="7277840" y="4055109"/>
            <a:ext cx="0" cy="268468"/>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E060B6C-AC0A-BB48-BC97-07AFE0206B97}"/>
              </a:ext>
            </a:extLst>
          </p:cNvPr>
          <p:cNvSpPr txBox="1"/>
          <p:nvPr/>
        </p:nvSpPr>
        <p:spPr>
          <a:xfrm>
            <a:off x="6195652" y="3580045"/>
            <a:ext cx="2164375" cy="369332"/>
          </a:xfrm>
          <a:prstGeom prst="rect">
            <a:avLst/>
          </a:prstGeom>
          <a:noFill/>
        </p:spPr>
        <p:txBody>
          <a:bodyPr wrap="none" rtlCol="0">
            <a:spAutoFit/>
          </a:bodyPr>
          <a:lstStyle/>
          <a:p>
            <a:r>
              <a:rPr kumimoji="1" lang="ja-JP" altLang="en-US"/>
              <a:t>性能シミュレーション</a:t>
            </a:r>
          </a:p>
        </p:txBody>
      </p:sp>
      <p:cxnSp>
        <p:nvCxnSpPr>
          <p:cNvPr id="24" name="直線コネクタ 23">
            <a:extLst>
              <a:ext uri="{FF2B5EF4-FFF2-40B4-BE49-F238E27FC236}">
                <a16:creationId xmlns:a16="http://schemas.microsoft.com/office/drawing/2014/main" id="{5BD8F497-6655-AD46-AC40-48F0BC9712B5}"/>
              </a:ext>
            </a:extLst>
          </p:cNvPr>
          <p:cNvCxnSpPr>
            <a:cxnSpLocks/>
          </p:cNvCxnSpPr>
          <p:nvPr/>
        </p:nvCxnSpPr>
        <p:spPr>
          <a:xfrm flipV="1">
            <a:off x="5306806" y="3880268"/>
            <a:ext cx="888846" cy="132116"/>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83D22659-1A06-5F48-8D77-518D9B2BF839}"/>
              </a:ext>
            </a:extLst>
          </p:cNvPr>
          <p:cNvCxnSpPr>
            <a:cxnSpLocks/>
          </p:cNvCxnSpPr>
          <p:nvPr/>
        </p:nvCxnSpPr>
        <p:spPr>
          <a:xfrm>
            <a:off x="7355193" y="3213078"/>
            <a:ext cx="0" cy="262552"/>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1" name="正方形/長方形 30">
            <a:extLst>
              <a:ext uri="{FF2B5EF4-FFF2-40B4-BE49-F238E27FC236}">
                <a16:creationId xmlns:a16="http://schemas.microsoft.com/office/drawing/2014/main" id="{661713C9-7345-C349-817A-775F31F3EB87}"/>
              </a:ext>
            </a:extLst>
          </p:cNvPr>
          <p:cNvSpPr/>
          <p:nvPr/>
        </p:nvSpPr>
        <p:spPr>
          <a:xfrm>
            <a:off x="6195652" y="3539125"/>
            <a:ext cx="2164370" cy="420261"/>
          </a:xfrm>
          <a:prstGeom prst="rect">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7BF8BD85-395F-A64A-AC1C-63BC39F2A3D8}"/>
              </a:ext>
            </a:extLst>
          </p:cNvPr>
          <p:cNvCxnSpPr>
            <a:cxnSpLocks/>
          </p:cNvCxnSpPr>
          <p:nvPr/>
        </p:nvCxnSpPr>
        <p:spPr>
          <a:xfrm>
            <a:off x="5004397" y="3286120"/>
            <a:ext cx="1191255" cy="433791"/>
          </a:xfrm>
          <a:prstGeom prst="line">
            <a:avLst/>
          </a:prstGeom>
          <a:ln w="381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01F273ED-4060-B148-B339-2AF8EBC560AA}"/>
              </a:ext>
            </a:extLst>
          </p:cNvPr>
          <p:cNvSpPr txBox="1"/>
          <p:nvPr/>
        </p:nvSpPr>
        <p:spPr>
          <a:xfrm rot="1119879">
            <a:off x="5434888" y="3143362"/>
            <a:ext cx="646331" cy="369332"/>
          </a:xfrm>
          <a:prstGeom prst="rect">
            <a:avLst/>
          </a:prstGeom>
          <a:solidFill>
            <a:schemeClr val="bg1"/>
          </a:solidFill>
        </p:spPr>
        <p:txBody>
          <a:bodyPr wrap="none" rtlCol="0">
            <a:spAutoFit/>
          </a:bodyPr>
          <a:lstStyle/>
          <a:p>
            <a:r>
              <a:rPr kumimoji="1" lang="ja-JP" altLang="en-US">
                <a:solidFill>
                  <a:srgbClr val="FF0000"/>
                </a:solidFill>
              </a:rPr>
              <a:t>比較</a:t>
            </a:r>
          </a:p>
        </p:txBody>
      </p:sp>
      <p:sp>
        <p:nvSpPr>
          <p:cNvPr id="23" name="正方形/長方形 22">
            <a:extLst>
              <a:ext uri="{FF2B5EF4-FFF2-40B4-BE49-F238E27FC236}">
                <a16:creationId xmlns:a16="http://schemas.microsoft.com/office/drawing/2014/main" id="{8801905F-4009-FF47-BFB2-F0CB7DE77336}"/>
              </a:ext>
            </a:extLst>
          </p:cNvPr>
          <p:cNvSpPr/>
          <p:nvPr/>
        </p:nvSpPr>
        <p:spPr>
          <a:xfrm>
            <a:off x="0" y="979122"/>
            <a:ext cx="9144000" cy="319461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F61EEC03-2165-1040-9E92-A08789653668}"/>
              </a:ext>
            </a:extLst>
          </p:cNvPr>
          <p:cNvPicPr>
            <a:picLocks noChangeAspect="1"/>
          </p:cNvPicPr>
          <p:nvPr/>
        </p:nvPicPr>
        <p:blipFill>
          <a:blip r:embed="rId3"/>
          <a:stretch>
            <a:fillRect/>
          </a:stretch>
        </p:blipFill>
        <p:spPr>
          <a:xfrm>
            <a:off x="457200" y="4959021"/>
            <a:ext cx="1317808" cy="1499574"/>
          </a:xfrm>
          <a:prstGeom prst="rect">
            <a:avLst/>
          </a:prstGeom>
        </p:spPr>
      </p:pic>
      <p:sp>
        <p:nvSpPr>
          <p:cNvPr id="27" name="テキスト ボックス 26">
            <a:extLst>
              <a:ext uri="{FF2B5EF4-FFF2-40B4-BE49-F238E27FC236}">
                <a16:creationId xmlns:a16="http://schemas.microsoft.com/office/drawing/2014/main" id="{E14C0396-E9BA-AD46-B812-F2FDB59125CB}"/>
              </a:ext>
            </a:extLst>
          </p:cNvPr>
          <p:cNvSpPr txBox="1"/>
          <p:nvPr/>
        </p:nvSpPr>
        <p:spPr>
          <a:xfrm>
            <a:off x="193268" y="6394382"/>
            <a:ext cx="1971437" cy="461665"/>
          </a:xfrm>
          <a:prstGeom prst="rect">
            <a:avLst/>
          </a:prstGeom>
          <a:noFill/>
        </p:spPr>
        <p:txBody>
          <a:bodyPr wrap="none" rtlCol="0">
            <a:spAutoFit/>
          </a:bodyPr>
          <a:lstStyle/>
          <a:p>
            <a:r>
              <a:rPr kumimoji="1" lang="en-US" altLang="ja-JP" sz="1200" dirty="0"/>
              <a:t>Internal document: E. Hirose</a:t>
            </a:r>
            <a:br>
              <a:rPr kumimoji="1" lang="en-US" altLang="ja-JP" sz="1200" dirty="0"/>
            </a:br>
            <a:r>
              <a:rPr lang="en-US" altLang="ja-JP" sz="1200" dirty="0"/>
              <a:t>JGW-G1809520</a:t>
            </a:r>
          </a:p>
        </p:txBody>
      </p:sp>
      <p:pic>
        <p:nvPicPr>
          <p:cNvPr id="28" name="図 27">
            <a:extLst>
              <a:ext uri="{FF2B5EF4-FFF2-40B4-BE49-F238E27FC236}">
                <a16:creationId xmlns:a16="http://schemas.microsoft.com/office/drawing/2014/main" id="{C79BEEC6-D7B0-2E40-B95D-6CE8E0A70F4B}"/>
              </a:ext>
            </a:extLst>
          </p:cNvPr>
          <p:cNvPicPr>
            <a:picLocks noChangeAspect="1"/>
          </p:cNvPicPr>
          <p:nvPr/>
        </p:nvPicPr>
        <p:blipFill>
          <a:blip r:embed="rId4"/>
          <a:stretch>
            <a:fillRect/>
          </a:stretch>
        </p:blipFill>
        <p:spPr>
          <a:xfrm>
            <a:off x="2421924" y="5136315"/>
            <a:ext cx="1647392" cy="1144985"/>
          </a:xfrm>
          <a:prstGeom prst="rect">
            <a:avLst/>
          </a:prstGeom>
        </p:spPr>
      </p:pic>
      <p:sp>
        <p:nvSpPr>
          <p:cNvPr id="30" name="右矢印 29">
            <a:extLst>
              <a:ext uri="{FF2B5EF4-FFF2-40B4-BE49-F238E27FC236}">
                <a16:creationId xmlns:a16="http://schemas.microsoft.com/office/drawing/2014/main" id="{4FD7D532-0E36-004C-BC06-57D6175D2F90}"/>
              </a:ext>
            </a:extLst>
          </p:cNvPr>
          <p:cNvSpPr/>
          <p:nvPr/>
        </p:nvSpPr>
        <p:spPr>
          <a:xfrm>
            <a:off x="1807199" y="5522457"/>
            <a:ext cx="536219" cy="372699"/>
          </a:xfrm>
          <a:prstGeom prst="rightArrow">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4A76AB8C-46BC-244D-AFC0-11DD03EA2FC6}"/>
              </a:ext>
            </a:extLst>
          </p:cNvPr>
          <p:cNvSpPr txBox="1"/>
          <p:nvPr/>
        </p:nvSpPr>
        <p:spPr>
          <a:xfrm>
            <a:off x="2211236" y="6231872"/>
            <a:ext cx="2282997" cy="477054"/>
          </a:xfrm>
          <a:prstGeom prst="rect">
            <a:avLst/>
          </a:prstGeom>
          <a:noFill/>
        </p:spPr>
        <p:txBody>
          <a:bodyPr wrap="none" rtlCol="0">
            <a:spAutoFit/>
          </a:bodyPr>
          <a:lstStyle/>
          <a:p>
            <a:pPr algn="ctr"/>
            <a:r>
              <a:rPr lang="ja-JP" altLang="en-US" sz="1400"/>
              <a:t>シリコン</a:t>
            </a:r>
            <a:br>
              <a:rPr lang="en-US" altLang="ja-JP" sz="1100" dirty="0"/>
            </a:br>
            <a:r>
              <a:rPr lang="en-US" altLang="ja-JP" sz="1100" dirty="0"/>
              <a:t>https://</a:t>
            </a:r>
            <a:r>
              <a:rPr lang="en-US" altLang="ja-JP" sz="1100" dirty="0" err="1"/>
              <a:t>en.wikipedia.org</a:t>
            </a:r>
            <a:r>
              <a:rPr lang="en-US" altLang="ja-JP" sz="1100" dirty="0"/>
              <a:t>/wiki/Silicon</a:t>
            </a:r>
            <a:endParaRPr kumimoji="1" lang="ja-JP" altLang="en-US" sz="1100"/>
          </a:p>
        </p:txBody>
      </p:sp>
      <p:sp>
        <p:nvSpPr>
          <p:cNvPr id="25" name="角丸四角形 24">
            <a:extLst>
              <a:ext uri="{FF2B5EF4-FFF2-40B4-BE49-F238E27FC236}">
                <a16:creationId xmlns:a16="http://schemas.microsoft.com/office/drawing/2014/main" id="{BC36EC65-97DC-464D-AB29-62484CDEAB76}"/>
              </a:ext>
            </a:extLst>
          </p:cNvPr>
          <p:cNvSpPr/>
          <p:nvPr/>
        </p:nvSpPr>
        <p:spPr>
          <a:xfrm>
            <a:off x="196173" y="4216687"/>
            <a:ext cx="8765949" cy="860237"/>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3247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波長変換</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55</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9" name="テキスト ボックス 8">
            <a:extLst>
              <a:ext uri="{FF2B5EF4-FFF2-40B4-BE49-F238E27FC236}">
                <a16:creationId xmlns:a16="http://schemas.microsoft.com/office/drawing/2014/main" id="{B9B6E2C3-F11B-8945-9626-0DA5F837DDBC}"/>
              </a:ext>
            </a:extLst>
          </p:cNvPr>
          <p:cNvSpPr txBox="1"/>
          <p:nvPr/>
        </p:nvSpPr>
        <p:spPr>
          <a:xfrm>
            <a:off x="3991718" y="4277373"/>
            <a:ext cx="1287532" cy="369332"/>
          </a:xfrm>
          <a:prstGeom prst="rect">
            <a:avLst/>
          </a:prstGeom>
          <a:noFill/>
        </p:spPr>
        <p:txBody>
          <a:bodyPr wrap="none" rtlCol="0">
            <a:spAutoFit/>
          </a:bodyPr>
          <a:lstStyle/>
          <a:p>
            <a:r>
              <a:rPr kumimoji="1" lang="ja-JP" altLang="en-US"/>
              <a:t>周波数コム</a:t>
            </a:r>
          </a:p>
        </p:txBody>
      </p:sp>
      <p:sp>
        <p:nvSpPr>
          <p:cNvPr id="12" name="テキスト ボックス 11">
            <a:extLst>
              <a:ext uri="{FF2B5EF4-FFF2-40B4-BE49-F238E27FC236}">
                <a16:creationId xmlns:a16="http://schemas.microsoft.com/office/drawing/2014/main" id="{A7EEDD86-C893-CC47-894C-CE14F23C3F2D}"/>
              </a:ext>
            </a:extLst>
          </p:cNvPr>
          <p:cNvSpPr txBox="1"/>
          <p:nvPr/>
        </p:nvSpPr>
        <p:spPr>
          <a:xfrm>
            <a:off x="6159246" y="4277098"/>
            <a:ext cx="3023585" cy="369332"/>
          </a:xfrm>
          <a:prstGeom prst="rect">
            <a:avLst/>
          </a:prstGeom>
          <a:noFill/>
        </p:spPr>
        <p:txBody>
          <a:bodyPr wrap="none" rtlCol="0">
            <a:spAutoFit/>
          </a:bodyPr>
          <a:lstStyle/>
          <a:p>
            <a:r>
              <a:rPr lang="en-US" altLang="ja-JP" dirty="0"/>
              <a:t>2</a:t>
            </a:r>
            <a:r>
              <a:rPr lang="ja-JP" altLang="en-US"/>
              <a:t>色コーティングされた共振器</a:t>
            </a:r>
            <a:endParaRPr kumimoji="1" lang="ja-JP" altLang="en-US"/>
          </a:p>
        </p:txBody>
      </p:sp>
      <p:sp>
        <p:nvSpPr>
          <p:cNvPr id="11" name="コンテンツ プレースホルダー 2">
            <a:extLst>
              <a:ext uri="{FF2B5EF4-FFF2-40B4-BE49-F238E27FC236}">
                <a16:creationId xmlns:a16="http://schemas.microsoft.com/office/drawing/2014/main" id="{913E302B-A670-E941-A0AB-C3CABC30D54D}"/>
              </a:ext>
            </a:extLst>
          </p:cNvPr>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メインと補助レーザーの波長を「はしご」する方法</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3" name="テキスト ボックス 2">
            <a:extLst>
              <a:ext uri="{FF2B5EF4-FFF2-40B4-BE49-F238E27FC236}">
                <a16:creationId xmlns:a16="http://schemas.microsoft.com/office/drawing/2014/main" id="{366AB6F9-38C1-FA41-AC65-AE479DB01C87}"/>
              </a:ext>
            </a:extLst>
          </p:cNvPr>
          <p:cNvSpPr txBox="1"/>
          <p:nvPr/>
        </p:nvSpPr>
        <p:spPr>
          <a:xfrm>
            <a:off x="1845364" y="5050452"/>
            <a:ext cx="3736920" cy="369332"/>
          </a:xfrm>
          <a:prstGeom prst="rect">
            <a:avLst/>
          </a:prstGeom>
          <a:noFill/>
        </p:spPr>
        <p:txBody>
          <a:bodyPr wrap="none" rtlCol="0">
            <a:spAutoFit/>
          </a:bodyPr>
          <a:lstStyle/>
          <a:p>
            <a:r>
              <a:rPr kumimoji="1" lang="ja-JP" altLang="en-US">
                <a:solidFill>
                  <a:srgbClr val="FF0000"/>
                </a:solidFill>
              </a:rPr>
              <a:t>メインレーザー</a:t>
            </a:r>
            <a:r>
              <a:rPr lang="en-US" altLang="ja-JP" dirty="0"/>
              <a:t>               </a:t>
            </a:r>
            <a:r>
              <a:rPr kumimoji="1" lang="ja-JP" altLang="en-US">
                <a:solidFill>
                  <a:srgbClr val="FF40FF"/>
                </a:solidFill>
              </a:rPr>
              <a:t>補助レーザー</a:t>
            </a:r>
          </a:p>
        </p:txBody>
      </p:sp>
      <p:cxnSp>
        <p:nvCxnSpPr>
          <p:cNvPr id="13" name="直線コネクタ 12">
            <a:extLst>
              <a:ext uri="{FF2B5EF4-FFF2-40B4-BE49-F238E27FC236}">
                <a16:creationId xmlns:a16="http://schemas.microsoft.com/office/drawing/2014/main" id="{455A1A46-D11A-BD4C-87A7-B052047A9380}"/>
              </a:ext>
            </a:extLst>
          </p:cNvPr>
          <p:cNvCxnSpPr>
            <a:cxnSpLocks/>
          </p:cNvCxnSpPr>
          <p:nvPr/>
        </p:nvCxnSpPr>
        <p:spPr>
          <a:xfrm>
            <a:off x="3398839" y="5235118"/>
            <a:ext cx="685045" cy="0"/>
          </a:xfrm>
          <a:prstGeom prst="line">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15D9F71A-1768-6246-96F5-D79964F67456}"/>
              </a:ext>
            </a:extLst>
          </p:cNvPr>
          <p:cNvSpPr txBox="1"/>
          <p:nvPr/>
        </p:nvSpPr>
        <p:spPr>
          <a:xfrm>
            <a:off x="3394218" y="4945065"/>
            <a:ext cx="662361" cy="307777"/>
          </a:xfrm>
          <a:prstGeom prst="rect">
            <a:avLst/>
          </a:prstGeom>
          <a:noFill/>
        </p:spPr>
        <p:txBody>
          <a:bodyPr wrap="none" rtlCol="0">
            <a:spAutoFit/>
          </a:bodyPr>
          <a:lstStyle/>
          <a:p>
            <a:r>
              <a:rPr kumimoji="1" lang="ja-JP" altLang="en-US" sz="1400"/>
              <a:t>はしご</a:t>
            </a:r>
          </a:p>
        </p:txBody>
      </p:sp>
      <p:cxnSp>
        <p:nvCxnSpPr>
          <p:cNvPr id="17" name="直線コネクタ 16">
            <a:extLst>
              <a:ext uri="{FF2B5EF4-FFF2-40B4-BE49-F238E27FC236}">
                <a16:creationId xmlns:a16="http://schemas.microsoft.com/office/drawing/2014/main" id="{67966364-61A2-6D4F-B45C-DA961A8A773E}"/>
              </a:ext>
            </a:extLst>
          </p:cNvPr>
          <p:cNvCxnSpPr>
            <a:cxnSpLocks/>
          </p:cNvCxnSpPr>
          <p:nvPr/>
        </p:nvCxnSpPr>
        <p:spPr>
          <a:xfrm flipV="1">
            <a:off x="3741361" y="5235118"/>
            <a:ext cx="0" cy="325259"/>
          </a:xfrm>
          <a:prstGeom prst="line">
            <a:avLst/>
          </a:prstGeom>
          <a:ln w="254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BF510341-7A68-554D-9E28-D8A28A9CB237}"/>
              </a:ext>
            </a:extLst>
          </p:cNvPr>
          <p:cNvSpPr txBox="1"/>
          <p:nvPr/>
        </p:nvSpPr>
        <p:spPr>
          <a:xfrm>
            <a:off x="3289955" y="5544885"/>
            <a:ext cx="990977" cy="307777"/>
          </a:xfrm>
          <a:prstGeom prst="rect">
            <a:avLst/>
          </a:prstGeom>
          <a:noFill/>
        </p:spPr>
        <p:txBody>
          <a:bodyPr wrap="none" rtlCol="0">
            <a:spAutoFit/>
          </a:bodyPr>
          <a:lstStyle/>
          <a:p>
            <a:r>
              <a:rPr kumimoji="1" lang="ja-JP" altLang="en-US" sz="1400"/>
              <a:t>雑音混入</a:t>
            </a:r>
            <a:r>
              <a:rPr kumimoji="1" lang="en-US" altLang="ja-JP" sz="1400" dirty="0"/>
              <a:t>: </a:t>
            </a:r>
            <a:endParaRPr kumimoji="1" lang="ja-JP" altLang="en-US" sz="1400"/>
          </a:p>
        </p:txBody>
      </p:sp>
      <p:sp>
        <p:nvSpPr>
          <p:cNvPr id="21" name="テキスト ボックス 20">
            <a:extLst>
              <a:ext uri="{FF2B5EF4-FFF2-40B4-BE49-F238E27FC236}">
                <a16:creationId xmlns:a16="http://schemas.microsoft.com/office/drawing/2014/main" id="{C9B4205E-F5C6-ED4D-892C-2333F66AEC2C}"/>
              </a:ext>
            </a:extLst>
          </p:cNvPr>
          <p:cNvSpPr txBox="1"/>
          <p:nvPr/>
        </p:nvSpPr>
        <p:spPr>
          <a:xfrm>
            <a:off x="4083884" y="5525254"/>
            <a:ext cx="5139548" cy="338554"/>
          </a:xfrm>
          <a:prstGeom prst="rect">
            <a:avLst/>
          </a:prstGeom>
          <a:noFill/>
        </p:spPr>
        <p:txBody>
          <a:bodyPr wrap="none" rtlCol="0">
            <a:spAutoFit/>
          </a:bodyPr>
          <a:lstStyle/>
          <a:p>
            <a:r>
              <a:rPr lang="en-US" altLang="ja-JP" sz="1600" u="sng" dirty="0"/>
              <a:t>3×10</a:t>
            </a:r>
            <a:r>
              <a:rPr lang="en-US" altLang="ja-JP" sz="1600" u="sng" baseline="30000" dirty="0"/>
              <a:t>-2</a:t>
            </a:r>
            <a:r>
              <a:rPr lang="en-US" altLang="ja-JP" sz="1600" u="sng" dirty="0"/>
              <a:t> Hz/</a:t>
            </a:r>
            <a:r>
              <a:rPr lang="ja-JP" altLang="en-US" sz="1600" u="sng"/>
              <a:t>√</a:t>
            </a:r>
            <a:r>
              <a:rPr lang="en-US" altLang="ja-JP" sz="1600" u="sng" dirty="0"/>
              <a:t>Hz</a:t>
            </a:r>
            <a:r>
              <a:rPr lang="ja-JP" altLang="en-US" sz="1600"/>
              <a:t>のフラットスペクトルの周波数雑音を仮定</a:t>
            </a:r>
            <a:endParaRPr kumimoji="1" lang="ja-JP" altLang="en-US" sz="1600"/>
          </a:p>
        </p:txBody>
      </p:sp>
      <p:sp>
        <p:nvSpPr>
          <p:cNvPr id="23" name="テキスト ボックス 22">
            <a:extLst>
              <a:ext uri="{FF2B5EF4-FFF2-40B4-BE49-F238E27FC236}">
                <a16:creationId xmlns:a16="http://schemas.microsoft.com/office/drawing/2014/main" id="{042478B1-28DD-C245-A05D-6BE44DE2B8A8}"/>
              </a:ext>
            </a:extLst>
          </p:cNvPr>
          <p:cNvSpPr txBox="1"/>
          <p:nvPr/>
        </p:nvSpPr>
        <p:spPr>
          <a:xfrm>
            <a:off x="4093190" y="5764902"/>
            <a:ext cx="1399742" cy="276999"/>
          </a:xfrm>
          <a:prstGeom prst="rect">
            <a:avLst/>
          </a:prstGeom>
          <a:noFill/>
        </p:spPr>
        <p:txBody>
          <a:bodyPr wrap="none" rtlCol="0">
            <a:spAutoFit/>
          </a:bodyPr>
          <a:lstStyle/>
          <a:p>
            <a:r>
              <a:rPr kumimoji="1" lang="ja-JP" altLang="en-US" sz="1050"/>
              <a:t>文献の値</a:t>
            </a:r>
            <a:r>
              <a:rPr kumimoji="1" lang="en-US" altLang="ja-JP" sz="1050" dirty="0"/>
              <a:t> </a:t>
            </a:r>
            <a:r>
              <a:rPr kumimoji="1" lang="en-US" altLang="ja-JP" sz="1200" dirty="0"/>
              <a:t>+</a:t>
            </a:r>
            <a:r>
              <a:rPr kumimoji="1" lang="en-US" altLang="ja-JP" sz="1050" dirty="0"/>
              <a:t> </a:t>
            </a:r>
            <a:r>
              <a:rPr kumimoji="1" lang="ja-JP" altLang="en-US" sz="1050"/>
              <a:t>安全係数</a:t>
            </a:r>
          </a:p>
        </p:txBody>
      </p:sp>
      <p:sp>
        <p:nvSpPr>
          <p:cNvPr id="24" name="正方形/長方形 23">
            <a:extLst>
              <a:ext uri="{FF2B5EF4-FFF2-40B4-BE49-F238E27FC236}">
                <a16:creationId xmlns:a16="http://schemas.microsoft.com/office/drawing/2014/main" id="{3DECB7DA-C9D5-E847-A032-243BAFD08C98}"/>
              </a:ext>
            </a:extLst>
          </p:cNvPr>
          <p:cNvSpPr/>
          <p:nvPr/>
        </p:nvSpPr>
        <p:spPr>
          <a:xfrm>
            <a:off x="1845364" y="4945066"/>
            <a:ext cx="7156448" cy="1135508"/>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4EEEFA50-13F4-214C-9CD5-70BA79BB2823}"/>
              </a:ext>
            </a:extLst>
          </p:cNvPr>
          <p:cNvCxnSpPr>
            <a:cxnSpLocks/>
          </p:cNvCxnSpPr>
          <p:nvPr/>
        </p:nvCxnSpPr>
        <p:spPr>
          <a:xfrm>
            <a:off x="7061898" y="2985208"/>
            <a:ext cx="0" cy="324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grpSp>
        <p:nvGrpSpPr>
          <p:cNvPr id="19" name="グループ化 18">
            <a:extLst>
              <a:ext uri="{FF2B5EF4-FFF2-40B4-BE49-F238E27FC236}">
                <a16:creationId xmlns:a16="http://schemas.microsoft.com/office/drawing/2014/main" id="{3DF0F03C-7AA4-7146-8263-82E24C0F5F2E}"/>
              </a:ext>
            </a:extLst>
          </p:cNvPr>
          <p:cNvGrpSpPr>
            <a:grpSpLocks noChangeAspect="1"/>
          </p:cNvGrpSpPr>
          <p:nvPr/>
        </p:nvGrpSpPr>
        <p:grpSpPr>
          <a:xfrm rot="10800000">
            <a:off x="7188279" y="2673829"/>
            <a:ext cx="216000" cy="227931"/>
            <a:chOff x="1873766" y="3931327"/>
            <a:chExt cx="144000" cy="151954"/>
          </a:xfrm>
        </p:grpSpPr>
        <p:sp>
          <p:nvSpPr>
            <p:cNvPr id="22" name="円/楕円 21">
              <a:extLst>
                <a:ext uri="{FF2B5EF4-FFF2-40B4-BE49-F238E27FC236}">
                  <a16:creationId xmlns:a16="http://schemas.microsoft.com/office/drawing/2014/main" id="{BBC44C8C-D72A-3F4D-88B4-89A39FDC2728}"/>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10FD11EA-7186-244F-8535-AA0F49DD3FA4}"/>
                </a:ext>
              </a:extLst>
            </p:cNvPr>
            <p:cNvCxnSpPr>
              <a:stCxn id="22" idx="2"/>
              <a:endCxn id="2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6" name="正方形/長方形 25">
              <a:extLst>
                <a:ext uri="{FF2B5EF4-FFF2-40B4-BE49-F238E27FC236}">
                  <a16:creationId xmlns:a16="http://schemas.microsoft.com/office/drawing/2014/main" id="{6B335BC5-093A-1D49-A2BB-58B6C88B9CB4}"/>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7" name="直線コネクタ 26">
            <a:extLst>
              <a:ext uri="{FF2B5EF4-FFF2-40B4-BE49-F238E27FC236}">
                <a16:creationId xmlns:a16="http://schemas.microsoft.com/office/drawing/2014/main" id="{8C8FA93F-1651-B24F-809E-9E7FFC372963}"/>
              </a:ext>
            </a:extLst>
          </p:cNvPr>
          <p:cNvCxnSpPr>
            <a:cxnSpLocks/>
          </p:cNvCxnSpPr>
          <p:nvPr/>
        </p:nvCxnSpPr>
        <p:spPr>
          <a:xfrm>
            <a:off x="7290372" y="2784417"/>
            <a:ext cx="0" cy="216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grpSp>
        <p:nvGrpSpPr>
          <p:cNvPr id="28" name="グループ化 27">
            <a:extLst>
              <a:ext uri="{FF2B5EF4-FFF2-40B4-BE49-F238E27FC236}">
                <a16:creationId xmlns:a16="http://schemas.microsoft.com/office/drawing/2014/main" id="{7987B236-1ED2-214B-9CA0-B3736BEBF096}"/>
              </a:ext>
            </a:extLst>
          </p:cNvPr>
          <p:cNvGrpSpPr>
            <a:grpSpLocks noChangeAspect="1"/>
          </p:cNvGrpSpPr>
          <p:nvPr/>
        </p:nvGrpSpPr>
        <p:grpSpPr>
          <a:xfrm rot="16200000">
            <a:off x="7879870" y="2561695"/>
            <a:ext cx="216000" cy="227931"/>
            <a:chOff x="1873766" y="3931327"/>
            <a:chExt cx="144000" cy="151954"/>
          </a:xfrm>
        </p:grpSpPr>
        <p:sp>
          <p:nvSpPr>
            <p:cNvPr id="29" name="円/楕円 28">
              <a:extLst>
                <a:ext uri="{FF2B5EF4-FFF2-40B4-BE49-F238E27FC236}">
                  <a16:creationId xmlns:a16="http://schemas.microsoft.com/office/drawing/2014/main" id="{64AC4D67-76B9-3140-89A7-3DD385B898E0}"/>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FA851C8E-B2D5-364C-BD65-C69A30BB2179}"/>
                </a:ext>
              </a:extLst>
            </p:cNvPr>
            <p:cNvCxnSpPr>
              <a:stCxn id="29" idx="2"/>
              <a:endCxn id="29"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1" name="正方形/長方形 30">
              <a:extLst>
                <a:ext uri="{FF2B5EF4-FFF2-40B4-BE49-F238E27FC236}">
                  <a16:creationId xmlns:a16="http://schemas.microsoft.com/office/drawing/2014/main" id="{46D473A4-4639-ED48-896E-4C0A0CF079A0}"/>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32" name="直線コネクタ 31">
            <a:extLst>
              <a:ext uri="{FF2B5EF4-FFF2-40B4-BE49-F238E27FC236}">
                <a16:creationId xmlns:a16="http://schemas.microsoft.com/office/drawing/2014/main" id="{6A42F119-2B3F-BA45-8087-BA273E5F5C80}"/>
              </a:ext>
            </a:extLst>
          </p:cNvPr>
          <p:cNvCxnSpPr>
            <a:cxnSpLocks/>
          </p:cNvCxnSpPr>
          <p:nvPr/>
        </p:nvCxnSpPr>
        <p:spPr>
          <a:xfrm flipV="1">
            <a:off x="7735145" y="2674973"/>
            <a:ext cx="256658"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3" name="グループ化 32">
            <a:extLst>
              <a:ext uri="{FF2B5EF4-FFF2-40B4-BE49-F238E27FC236}">
                <a16:creationId xmlns:a16="http://schemas.microsoft.com/office/drawing/2014/main" id="{873AAE00-E5F3-4646-9D41-E8B62A78D6A8}"/>
              </a:ext>
            </a:extLst>
          </p:cNvPr>
          <p:cNvGrpSpPr>
            <a:grpSpLocks noChangeAspect="1"/>
          </p:cNvGrpSpPr>
          <p:nvPr/>
        </p:nvGrpSpPr>
        <p:grpSpPr>
          <a:xfrm rot="16200000">
            <a:off x="8016716" y="3638732"/>
            <a:ext cx="216000" cy="227931"/>
            <a:chOff x="1873766" y="3931327"/>
            <a:chExt cx="144000" cy="151954"/>
          </a:xfrm>
        </p:grpSpPr>
        <p:sp>
          <p:nvSpPr>
            <p:cNvPr id="34" name="円/楕円 33">
              <a:extLst>
                <a:ext uri="{FF2B5EF4-FFF2-40B4-BE49-F238E27FC236}">
                  <a16:creationId xmlns:a16="http://schemas.microsoft.com/office/drawing/2014/main" id="{D43D4E71-CD44-654E-A643-0D84C5907E11}"/>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E7EE69D6-9E4A-294D-8DB0-5248F00E9BCB}"/>
                </a:ext>
              </a:extLst>
            </p:cNvPr>
            <p:cNvCxnSpPr>
              <a:stCxn id="34" idx="2"/>
              <a:endCxn id="34"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6" name="正方形/長方形 35">
              <a:extLst>
                <a:ext uri="{FF2B5EF4-FFF2-40B4-BE49-F238E27FC236}">
                  <a16:creationId xmlns:a16="http://schemas.microsoft.com/office/drawing/2014/main" id="{9514DE11-094D-C242-AABC-E4D10E37B84A}"/>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37" name="直線コネクタ 36">
            <a:extLst>
              <a:ext uri="{FF2B5EF4-FFF2-40B4-BE49-F238E27FC236}">
                <a16:creationId xmlns:a16="http://schemas.microsoft.com/office/drawing/2014/main" id="{99ED265F-6D32-C143-81A9-F9809DB2695D}"/>
              </a:ext>
            </a:extLst>
          </p:cNvPr>
          <p:cNvCxnSpPr>
            <a:cxnSpLocks/>
          </p:cNvCxnSpPr>
          <p:nvPr/>
        </p:nvCxnSpPr>
        <p:spPr>
          <a:xfrm flipH="1">
            <a:off x="8242344" y="3757788"/>
            <a:ext cx="180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D2F2349B-F974-2F4F-B65A-05627CAA47D6}"/>
              </a:ext>
            </a:extLst>
          </p:cNvPr>
          <p:cNvCxnSpPr>
            <a:cxnSpLocks/>
          </p:cNvCxnSpPr>
          <p:nvPr/>
        </p:nvCxnSpPr>
        <p:spPr>
          <a:xfrm flipH="1">
            <a:off x="6729289" y="2569271"/>
            <a:ext cx="558000" cy="0"/>
          </a:xfrm>
          <a:prstGeom prst="line">
            <a:avLst/>
          </a:prstGeom>
          <a:ln w="12700">
            <a:solidFill>
              <a:schemeClr val="tx1"/>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AF69FF1D-152C-1646-AC2D-743AC8D37258}"/>
              </a:ext>
            </a:extLst>
          </p:cNvPr>
          <p:cNvCxnSpPr>
            <a:cxnSpLocks/>
          </p:cNvCxnSpPr>
          <p:nvPr/>
        </p:nvCxnSpPr>
        <p:spPr>
          <a:xfrm flipH="1" flipV="1">
            <a:off x="7728373" y="2180677"/>
            <a:ext cx="0" cy="75600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0" name="正方形/長方形 39">
            <a:extLst>
              <a:ext uri="{FF2B5EF4-FFF2-40B4-BE49-F238E27FC236}">
                <a16:creationId xmlns:a16="http://schemas.microsoft.com/office/drawing/2014/main" id="{29C021EE-D040-8A47-8AF3-B1A6FC012C51}"/>
              </a:ext>
            </a:extLst>
          </p:cNvPr>
          <p:cNvSpPr>
            <a:spLocks noChangeAspect="1"/>
          </p:cNvSpPr>
          <p:nvPr/>
        </p:nvSpPr>
        <p:spPr>
          <a:xfrm>
            <a:off x="7016330" y="2012775"/>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DBCCE36-D7D4-314D-B488-E1376F3C0CF9}"/>
              </a:ext>
            </a:extLst>
          </p:cNvPr>
          <p:cNvSpPr txBox="1"/>
          <p:nvPr/>
        </p:nvSpPr>
        <p:spPr>
          <a:xfrm>
            <a:off x="6348822" y="1985989"/>
            <a:ext cx="721672" cy="369332"/>
          </a:xfrm>
          <a:prstGeom prst="rect">
            <a:avLst/>
          </a:prstGeom>
          <a:noFill/>
        </p:spPr>
        <p:txBody>
          <a:bodyPr wrap="none" rtlCol="0">
            <a:spAutoFit/>
          </a:bodyPr>
          <a:lstStyle/>
          <a:p>
            <a:pPr algn="ctr"/>
            <a:r>
              <a:rPr lang="en-US" altLang="ja-JP" dirty="0"/>
              <a:t>MAIN</a:t>
            </a:r>
          </a:p>
        </p:txBody>
      </p:sp>
      <p:cxnSp>
        <p:nvCxnSpPr>
          <p:cNvPr id="42" name="直線コネクタ 41">
            <a:extLst>
              <a:ext uri="{FF2B5EF4-FFF2-40B4-BE49-F238E27FC236}">
                <a16:creationId xmlns:a16="http://schemas.microsoft.com/office/drawing/2014/main" id="{93F81FD2-C450-1D47-B4AA-CD26CBCD5A16}"/>
              </a:ext>
            </a:extLst>
          </p:cNvPr>
          <p:cNvCxnSpPr>
            <a:cxnSpLocks/>
          </p:cNvCxnSpPr>
          <p:nvPr/>
        </p:nvCxnSpPr>
        <p:spPr>
          <a:xfrm flipV="1">
            <a:off x="7546671" y="2171546"/>
            <a:ext cx="1044000" cy="9131"/>
          </a:xfrm>
          <a:prstGeom prst="line">
            <a:avLst/>
          </a:prstGeom>
          <a:ln w="381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97E6EA0A-0905-CD45-8FF8-F650A7A2357D}"/>
              </a:ext>
            </a:extLst>
          </p:cNvPr>
          <p:cNvCxnSpPr>
            <a:cxnSpLocks noChangeAspect="1"/>
          </p:cNvCxnSpPr>
          <p:nvPr/>
        </p:nvCxnSpPr>
        <p:spPr>
          <a:xfrm flipH="1" flipV="1">
            <a:off x="7599678" y="2045546"/>
            <a:ext cx="257389"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851DE531-A9D1-4D4B-B9DE-D7A95C6A8C26}"/>
              </a:ext>
            </a:extLst>
          </p:cNvPr>
          <p:cNvCxnSpPr>
            <a:cxnSpLocks/>
          </p:cNvCxnSpPr>
          <p:nvPr/>
        </p:nvCxnSpPr>
        <p:spPr>
          <a:xfrm>
            <a:off x="7724169" y="2945808"/>
            <a:ext cx="396000" cy="49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FEA293AD-BDF3-E148-A5EC-B60C02AD5B27}"/>
              </a:ext>
            </a:extLst>
          </p:cNvPr>
          <p:cNvCxnSpPr>
            <a:cxnSpLocks/>
          </p:cNvCxnSpPr>
          <p:nvPr/>
        </p:nvCxnSpPr>
        <p:spPr>
          <a:xfrm>
            <a:off x="6889214" y="2988541"/>
            <a:ext cx="1224000" cy="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sp>
        <p:nvSpPr>
          <p:cNvPr id="46" name="正方形/長方形 45">
            <a:extLst>
              <a:ext uri="{FF2B5EF4-FFF2-40B4-BE49-F238E27FC236}">
                <a16:creationId xmlns:a16="http://schemas.microsoft.com/office/drawing/2014/main" id="{C0C2A6A6-8EE4-894D-BCE3-61583C62FB7B}"/>
              </a:ext>
            </a:extLst>
          </p:cNvPr>
          <p:cNvSpPr>
            <a:spLocks noChangeAspect="1"/>
          </p:cNvSpPr>
          <p:nvPr/>
        </p:nvSpPr>
        <p:spPr>
          <a:xfrm>
            <a:off x="6359307" y="2823208"/>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157D862-621A-F142-AA22-E4C058E1ABC3}"/>
              </a:ext>
            </a:extLst>
          </p:cNvPr>
          <p:cNvCxnSpPr>
            <a:cxnSpLocks noChangeAspect="1"/>
          </p:cNvCxnSpPr>
          <p:nvPr/>
        </p:nvCxnSpPr>
        <p:spPr>
          <a:xfrm flipH="1" flipV="1">
            <a:off x="7606085" y="2832329"/>
            <a:ext cx="257389"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02A917BE-79FF-434E-88D9-0CCAA82D39CB}"/>
              </a:ext>
            </a:extLst>
          </p:cNvPr>
          <p:cNvCxnSpPr>
            <a:cxnSpLocks/>
          </p:cNvCxnSpPr>
          <p:nvPr/>
        </p:nvCxnSpPr>
        <p:spPr>
          <a:xfrm>
            <a:off x="7732165" y="3313285"/>
            <a:ext cx="0" cy="432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sp>
        <p:nvSpPr>
          <p:cNvPr id="49" name="三角形 48">
            <a:extLst>
              <a:ext uri="{FF2B5EF4-FFF2-40B4-BE49-F238E27FC236}">
                <a16:creationId xmlns:a16="http://schemas.microsoft.com/office/drawing/2014/main" id="{BC29008C-3AD9-CE47-A313-10B29E96C5B2}"/>
              </a:ext>
            </a:extLst>
          </p:cNvPr>
          <p:cNvSpPr/>
          <p:nvPr/>
        </p:nvSpPr>
        <p:spPr>
          <a:xfrm rot="16200000">
            <a:off x="6480363" y="2443406"/>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0" name="直線コネクタ 49">
            <a:extLst>
              <a:ext uri="{FF2B5EF4-FFF2-40B4-BE49-F238E27FC236}">
                <a16:creationId xmlns:a16="http://schemas.microsoft.com/office/drawing/2014/main" id="{722DE20E-0862-8840-A83A-DC11DA91493D}"/>
              </a:ext>
            </a:extLst>
          </p:cNvPr>
          <p:cNvCxnSpPr>
            <a:cxnSpLocks/>
          </p:cNvCxnSpPr>
          <p:nvPr/>
        </p:nvCxnSpPr>
        <p:spPr>
          <a:xfrm flipH="1">
            <a:off x="6156939" y="2571180"/>
            <a:ext cx="324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9CDDA3D5-EFC9-8D40-8F2B-A5752E85FB19}"/>
              </a:ext>
            </a:extLst>
          </p:cNvPr>
          <p:cNvCxnSpPr>
            <a:cxnSpLocks/>
          </p:cNvCxnSpPr>
          <p:nvPr/>
        </p:nvCxnSpPr>
        <p:spPr>
          <a:xfrm>
            <a:off x="6143833" y="2987577"/>
            <a:ext cx="215474"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68FB90B5-2DAE-2F4B-825C-A0CA36D2117D}"/>
              </a:ext>
            </a:extLst>
          </p:cNvPr>
          <p:cNvCxnSpPr>
            <a:cxnSpLocks/>
          </p:cNvCxnSpPr>
          <p:nvPr/>
        </p:nvCxnSpPr>
        <p:spPr>
          <a:xfrm>
            <a:off x="6149042" y="2568510"/>
            <a:ext cx="0" cy="432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C2044597-A92F-DE4C-919E-26EA9DCAB234}"/>
              </a:ext>
            </a:extLst>
          </p:cNvPr>
          <p:cNvSpPr txBox="1"/>
          <p:nvPr/>
        </p:nvSpPr>
        <p:spPr>
          <a:xfrm>
            <a:off x="5928748" y="3151997"/>
            <a:ext cx="1346010" cy="527645"/>
          </a:xfrm>
          <a:prstGeom prst="rect">
            <a:avLst/>
          </a:prstGeom>
          <a:noFill/>
        </p:spPr>
        <p:txBody>
          <a:bodyPr wrap="none" rtlCol="0">
            <a:spAutoFit/>
          </a:bodyPr>
          <a:lstStyle/>
          <a:p>
            <a:pPr algn="ctr">
              <a:lnSpc>
                <a:spcPts val="1080"/>
              </a:lnSpc>
            </a:pPr>
            <a:r>
              <a:rPr lang="en-US" altLang="ja-JP" sz="1400" dirty="0"/>
              <a:t>Probe laser </a:t>
            </a:r>
          </a:p>
          <a:p>
            <a:pPr algn="ctr">
              <a:lnSpc>
                <a:spcPts val="1080"/>
              </a:lnSpc>
            </a:pPr>
            <a:r>
              <a:rPr lang="en-US" altLang="ja-JP" sz="1400" dirty="0"/>
              <a:t>for the </a:t>
            </a:r>
            <a:br>
              <a:rPr lang="en-US" altLang="ja-JP" sz="1400" dirty="0"/>
            </a:br>
            <a:r>
              <a:rPr lang="en-US" altLang="ja-JP" sz="1400" dirty="0"/>
              <a:t>reference cavity</a:t>
            </a:r>
          </a:p>
        </p:txBody>
      </p:sp>
      <p:cxnSp>
        <p:nvCxnSpPr>
          <p:cNvPr id="54" name="直線コネクタ 53">
            <a:extLst>
              <a:ext uri="{FF2B5EF4-FFF2-40B4-BE49-F238E27FC236}">
                <a16:creationId xmlns:a16="http://schemas.microsoft.com/office/drawing/2014/main" id="{756B745B-5B24-564A-B288-8D79B61C225F}"/>
              </a:ext>
            </a:extLst>
          </p:cNvPr>
          <p:cNvCxnSpPr>
            <a:cxnSpLocks/>
          </p:cNvCxnSpPr>
          <p:nvPr/>
        </p:nvCxnSpPr>
        <p:spPr>
          <a:xfrm flipH="1" flipV="1">
            <a:off x="7053278" y="3319502"/>
            <a:ext cx="684000" cy="8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B90FDE8F-D4F9-CE43-A4DD-F525EE80FB56}"/>
              </a:ext>
            </a:extLst>
          </p:cNvPr>
          <p:cNvSpPr>
            <a:spLocks noChangeAspect="1"/>
          </p:cNvSpPr>
          <p:nvPr/>
        </p:nvSpPr>
        <p:spPr>
          <a:xfrm>
            <a:off x="7137665" y="3797374"/>
            <a:ext cx="32400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 name="直線コネクタ 55">
            <a:extLst>
              <a:ext uri="{FF2B5EF4-FFF2-40B4-BE49-F238E27FC236}">
                <a16:creationId xmlns:a16="http://schemas.microsoft.com/office/drawing/2014/main" id="{9850CC02-7024-644C-8EFB-539F6C7CD2F1}"/>
              </a:ext>
            </a:extLst>
          </p:cNvPr>
          <p:cNvCxnSpPr>
            <a:cxnSpLocks/>
          </p:cNvCxnSpPr>
          <p:nvPr/>
        </p:nvCxnSpPr>
        <p:spPr>
          <a:xfrm>
            <a:off x="7459323" y="3912670"/>
            <a:ext cx="1260000" cy="0"/>
          </a:xfrm>
          <a:prstGeom prst="line">
            <a:avLst/>
          </a:prstGeom>
          <a:ln w="38100">
            <a:solidFill>
              <a:srgbClr val="FF40FF"/>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4BBE9E7E-69EC-FC42-9EE9-CE6517D0D011}"/>
              </a:ext>
            </a:extLst>
          </p:cNvPr>
          <p:cNvSpPr txBox="1"/>
          <p:nvPr/>
        </p:nvSpPr>
        <p:spPr>
          <a:xfrm>
            <a:off x="6596731" y="3625607"/>
            <a:ext cx="537327" cy="338554"/>
          </a:xfrm>
          <a:prstGeom prst="rect">
            <a:avLst/>
          </a:prstGeom>
          <a:noFill/>
        </p:spPr>
        <p:txBody>
          <a:bodyPr wrap="none" rtlCol="0">
            <a:spAutoFit/>
          </a:bodyPr>
          <a:lstStyle/>
          <a:p>
            <a:pPr algn="ctr"/>
            <a:r>
              <a:rPr lang="en-US" altLang="ja-JP" sz="1600" dirty="0"/>
              <a:t>AUX</a:t>
            </a:r>
          </a:p>
        </p:txBody>
      </p:sp>
      <p:cxnSp>
        <p:nvCxnSpPr>
          <p:cNvPr id="58" name="直線コネクタ 57">
            <a:extLst>
              <a:ext uri="{FF2B5EF4-FFF2-40B4-BE49-F238E27FC236}">
                <a16:creationId xmlns:a16="http://schemas.microsoft.com/office/drawing/2014/main" id="{F106D081-ED0A-9C49-AFAF-A1D065FF5A28}"/>
              </a:ext>
            </a:extLst>
          </p:cNvPr>
          <p:cNvCxnSpPr>
            <a:cxnSpLocks/>
          </p:cNvCxnSpPr>
          <p:nvPr/>
        </p:nvCxnSpPr>
        <p:spPr>
          <a:xfrm>
            <a:off x="6922191" y="3917136"/>
            <a:ext cx="215474"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BC29B01B-3D47-474C-9D45-8CF1B0E0D480}"/>
              </a:ext>
            </a:extLst>
          </p:cNvPr>
          <p:cNvCxnSpPr>
            <a:cxnSpLocks/>
          </p:cNvCxnSpPr>
          <p:nvPr/>
        </p:nvCxnSpPr>
        <p:spPr>
          <a:xfrm>
            <a:off x="6929061" y="3916909"/>
            <a:ext cx="0" cy="252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BA852D8A-6758-5F4C-8837-0CD4A9303310}"/>
              </a:ext>
            </a:extLst>
          </p:cNvPr>
          <p:cNvCxnSpPr>
            <a:cxnSpLocks/>
          </p:cNvCxnSpPr>
          <p:nvPr/>
        </p:nvCxnSpPr>
        <p:spPr>
          <a:xfrm flipH="1">
            <a:off x="7556947" y="4181173"/>
            <a:ext cx="792000" cy="0"/>
          </a:xfrm>
          <a:prstGeom prst="line">
            <a:avLst/>
          </a:prstGeom>
          <a:ln w="12700">
            <a:solidFill>
              <a:schemeClr val="tx1"/>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sp>
        <p:nvSpPr>
          <p:cNvPr id="61" name="三角形 60">
            <a:extLst>
              <a:ext uri="{FF2B5EF4-FFF2-40B4-BE49-F238E27FC236}">
                <a16:creationId xmlns:a16="http://schemas.microsoft.com/office/drawing/2014/main" id="{AC51871F-3022-CD4C-A4F7-86F68AA972D8}"/>
              </a:ext>
            </a:extLst>
          </p:cNvPr>
          <p:cNvSpPr/>
          <p:nvPr/>
        </p:nvSpPr>
        <p:spPr>
          <a:xfrm rot="16200000">
            <a:off x="7295229" y="4055308"/>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2" name="直線コネクタ 61">
            <a:extLst>
              <a:ext uri="{FF2B5EF4-FFF2-40B4-BE49-F238E27FC236}">
                <a16:creationId xmlns:a16="http://schemas.microsoft.com/office/drawing/2014/main" id="{C12475BC-80AB-1645-BE11-0F4589B7842F}"/>
              </a:ext>
            </a:extLst>
          </p:cNvPr>
          <p:cNvCxnSpPr>
            <a:cxnSpLocks/>
          </p:cNvCxnSpPr>
          <p:nvPr/>
        </p:nvCxnSpPr>
        <p:spPr>
          <a:xfrm flipH="1">
            <a:off x="6919847" y="4177635"/>
            <a:ext cx="396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63" name="直線コネクタ 62">
            <a:extLst>
              <a:ext uri="{FF2B5EF4-FFF2-40B4-BE49-F238E27FC236}">
                <a16:creationId xmlns:a16="http://schemas.microsoft.com/office/drawing/2014/main" id="{F460CA13-674B-1448-A8A6-B3326BF8B58F}"/>
              </a:ext>
            </a:extLst>
          </p:cNvPr>
          <p:cNvCxnSpPr>
            <a:cxnSpLocks/>
          </p:cNvCxnSpPr>
          <p:nvPr/>
        </p:nvCxnSpPr>
        <p:spPr>
          <a:xfrm>
            <a:off x="8419476" y="3756568"/>
            <a:ext cx="0" cy="34200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grpSp>
        <p:nvGrpSpPr>
          <p:cNvPr id="64" name="グループ化 63">
            <a:extLst>
              <a:ext uri="{FF2B5EF4-FFF2-40B4-BE49-F238E27FC236}">
                <a16:creationId xmlns:a16="http://schemas.microsoft.com/office/drawing/2014/main" id="{6D8DDB07-D33E-F14F-8FE3-9039AD2E9942}"/>
              </a:ext>
            </a:extLst>
          </p:cNvPr>
          <p:cNvGrpSpPr/>
          <p:nvPr/>
        </p:nvGrpSpPr>
        <p:grpSpPr>
          <a:xfrm>
            <a:off x="8309986" y="4066215"/>
            <a:ext cx="225147" cy="225147"/>
            <a:chOff x="853945" y="5915005"/>
            <a:chExt cx="225147" cy="225147"/>
          </a:xfrm>
        </p:grpSpPr>
        <p:sp>
          <p:nvSpPr>
            <p:cNvPr id="65" name="加算記号 64">
              <a:extLst>
                <a:ext uri="{FF2B5EF4-FFF2-40B4-BE49-F238E27FC236}">
                  <a16:creationId xmlns:a16="http://schemas.microsoft.com/office/drawing/2014/main" id="{7786F780-E207-3C43-BBA6-D8B527BA0E86}"/>
                </a:ext>
              </a:extLst>
            </p:cNvPr>
            <p:cNvSpPr/>
            <p:nvPr/>
          </p:nvSpPr>
          <p:spPr>
            <a:xfrm rot="2723663">
              <a:off x="853945" y="5915005"/>
              <a:ext cx="225147" cy="225147"/>
            </a:xfrm>
            <a:prstGeom prst="mathPlus">
              <a:avLst>
                <a:gd name="adj1" fmla="val 60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sp>
          <p:nvSpPr>
            <p:cNvPr id="66" name="正方形/長方形 65">
              <a:extLst>
                <a:ext uri="{FF2B5EF4-FFF2-40B4-BE49-F238E27FC236}">
                  <a16:creationId xmlns:a16="http://schemas.microsoft.com/office/drawing/2014/main" id="{6862E2EF-3B32-E54A-9B78-62027CC70B25}"/>
                </a:ext>
              </a:extLst>
            </p:cNvPr>
            <p:cNvSpPr>
              <a:spLocks noChangeAspect="1"/>
            </p:cNvSpPr>
            <p:nvPr/>
          </p:nvSpPr>
          <p:spPr>
            <a:xfrm>
              <a:off x="893544" y="5951755"/>
              <a:ext cx="144000" cy="144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7" name="テキスト ボックス 66">
            <a:extLst>
              <a:ext uri="{FF2B5EF4-FFF2-40B4-BE49-F238E27FC236}">
                <a16:creationId xmlns:a16="http://schemas.microsoft.com/office/drawing/2014/main" id="{52146458-33FF-0F45-90F6-DA3D9706C449}"/>
              </a:ext>
            </a:extLst>
          </p:cNvPr>
          <p:cNvSpPr txBox="1"/>
          <p:nvPr/>
        </p:nvSpPr>
        <p:spPr>
          <a:xfrm>
            <a:off x="7804780" y="1848585"/>
            <a:ext cx="1081771" cy="338554"/>
          </a:xfrm>
          <a:prstGeom prst="rect">
            <a:avLst/>
          </a:prstGeom>
          <a:noFill/>
        </p:spPr>
        <p:txBody>
          <a:bodyPr wrap="none" rtlCol="0">
            <a:spAutoFit/>
          </a:bodyPr>
          <a:lstStyle/>
          <a:p>
            <a:r>
              <a:rPr kumimoji="1" lang="en-US" altLang="ja-JP" sz="1600" dirty="0"/>
              <a:t>To the IMC</a:t>
            </a:r>
            <a:endParaRPr kumimoji="1" lang="ja-JP" altLang="en-US" sz="1600"/>
          </a:p>
        </p:txBody>
      </p:sp>
      <p:grpSp>
        <p:nvGrpSpPr>
          <p:cNvPr id="68" name="図形グループ 155">
            <a:extLst>
              <a:ext uri="{FF2B5EF4-FFF2-40B4-BE49-F238E27FC236}">
                <a16:creationId xmlns:a16="http://schemas.microsoft.com/office/drawing/2014/main" id="{166878AA-32A9-C043-9A51-2F21F2F5036A}"/>
              </a:ext>
            </a:extLst>
          </p:cNvPr>
          <p:cNvGrpSpPr>
            <a:grpSpLocks noChangeAspect="1"/>
          </p:cNvGrpSpPr>
          <p:nvPr/>
        </p:nvGrpSpPr>
        <p:grpSpPr>
          <a:xfrm>
            <a:off x="8753727" y="4087635"/>
            <a:ext cx="180000" cy="180000"/>
            <a:chOff x="6727728" y="6048983"/>
            <a:chExt cx="198000" cy="198000"/>
          </a:xfrm>
        </p:grpSpPr>
        <p:sp>
          <p:nvSpPr>
            <p:cNvPr id="69" name="円/楕円 68">
              <a:extLst>
                <a:ext uri="{FF2B5EF4-FFF2-40B4-BE49-F238E27FC236}">
                  <a16:creationId xmlns:a16="http://schemas.microsoft.com/office/drawing/2014/main" id="{34D22A38-B12A-BA42-890D-4E54D138AAD2}"/>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70" name="曲線コネクタ 69">
              <a:extLst>
                <a:ext uri="{FF2B5EF4-FFF2-40B4-BE49-F238E27FC236}">
                  <a16:creationId xmlns:a16="http://schemas.microsoft.com/office/drawing/2014/main" id="{5849450C-46C1-C54A-92B7-2C9F81153CD6}"/>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71" name="直線コネクタ 70">
            <a:extLst>
              <a:ext uri="{FF2B5EF4-FFF2-40B4-BE49-F238E27FC236}">
                <a16:creationId xmlns:a16="http://schemas.microsoft.com/office/drawing/2014/main" id="{0028725A-1D51-374B-9C4A-55172805BDA5}"/>
              </a:ext>
            </a:extLst>
          </p:cNvPr>
          <p:cNvCxnSpPr>
            <a:cxnSpLocks/>
          </p:cNvCxnSpPr>
          <p:nvPr/>
        </p:nvCxnSpPr>
        <p:spPr>
          <a:xfrm flipH="1">
            <a:off x="8508670" y="4184691"/>
            <a:ext cx="229106"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2" name="直線コネクタ 71">
            <a:extLst>
              <a:ext uri="{FF2B5EF4-FFF2-40B4-BE49-F238E27FC236}">
                <a16:creationId xmlns:a16="http://schemas.microsoft.com/office/drawing/2014/main" id="{F199608B-BAEB-7143-82BE-B59C6BBC7054}"/>
              </a:ext>
            </a:extLst>
          </p:cNvPr>
          <p:cNvCxnSpPr>
            <a:cxnSpLocks/>
          </p:cNvCxnSpPr>
          <p:nvPr/>
        </p:nvCxnSpPr>
        <p:spPr>
          <a:xfrm>
            <a:off x="7597689" y="3741215"/>
            <a:ext cx="0" cy="180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075C4C1A-D3BA-2042-8191-7DB040AA721F}"/>
              </a:ext>
            </a:extLst>
          </p:cNvPr>
          <p:cNvCxnSpPr>
            <a:cxnSpLocks/>
          </p:cNvCxnSpPr>
          <p:nvPr/>
        </p:nvCxnSpPr>
        <p:spPr>
          <a:xfrm>
            <a:off x="7597689" y="3746919"/>
            <a:ext cx="540000" cy="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00F6E723-324F-3C4E-907E-9C0AF7D044EE}"/>
              </a:ext>
            </a:extLst>
          </p:cNvPr>
          <p:cNvCxnSpPr>
            <a:cxnSpLocks noChangeAspect="1"/>
          </p:cNvCxnSpPr>
          <p:nvPr/>
        </p:nvCxnSpPr>
        <p:spPr>
          <a:xfrm flipV="1">
            <a:off x="7548300" y="3680200"/>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a:extLst>
              <a:ext uri="{FF2B5EF4-FFF2-40B4-BE49-F238E27FC236}">
                <a16:creationId xmlns:a16="http://schemas.microsoft.com/office/drawing/2014/main" id="{6D5C281B-5CE7-E241-B473-F4DD6BF668E8}"/>
              </a:ext>
            </a:extLst>
          </p:cNvPr>
          <p:cNvCxnSpPr>
            <a:cxnSpLocks noChangeAspect="1"/>
          </p:cNvCxnSpPr>
          <p:nvPr/>
        </p:nvCxnSpPr>
        <p:spPr>
          <a:xfrm flipV="1">
            <a:off x="7550939" y="3854368"/>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a:extLst>
              <a:ext uri="{FF2B5EF4-FFF2-40B4-BE49-F238E27FC236}">
                <a16:creationId xmlns:a16="http://schemas.microsoft.com/office/drawing/2014/main" id="{986FA53F-12B1-344B-B3B6-897CD6B37BA5}"/>
              </a:ext>
            </a:extLst>
          </p:cNvPr>
          <p:cNvCxnSpPr>
            <a:cxnSpLocks noChangeAspect="1"/>
          </p:cNvCxnSpPr>
          <p:nvPr/>
        </p:nvCxnSpPr>
        <p:spPr>
          <a:xfrm>
            <a:off x="7686805" y="3686714"/>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a:extLst>
              <a:ext uri="{FF2B5EF4-FFF2-40B4-BE49-F238E27FC236}">
                <a16:creationId xmlns:a16="http://schemas.microsoft.com/office/drawing/2014/main" id="{2966789F-723E-904E-A620-3C302CD9B771}"/>
              </a:ext>
            </a:extLst>
          </p:cNvPr>
          <p:cNvCxnSpPr>
            <a:cxnSpLocks/>
          </p:cNvCxnSpPr>
          <p:nvPr/>
        </p:nvCxnSpPr>
        <p:spPr>
          <a:xfrm>
            <a:off x="8123855" y="2935327"/>
            <a:ext cx="720000" cy="49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0B608A6A-8F09-3740-9C9A-03488056CF01}"/>
              </a:ext>
            </a:extLst>
          </p:cNvPr>
          <p:cNvCxnSpPr>
            <a:cxnSpLocks/>
          </p:cNvCxnSpPr>
          <p:nvPr/>
        </p:nvCxnSpPr>
        <p:spPr>
          <a:xfrm>
            <a:off x="8125929" y="2988541"/>
            <a:ext cx="720000" cy="490"/>
          </a:xfrm>
          <a:prstGeom prst="line">
            <a:avLst/>
          </a:prstGeom>
          <a:ln w="635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9A475854-CEB8-A944-84A2-556EF62691B6}"/>
              </a:ext>
            </a:extLst>
          </p:cNvPr>
          <p:cNvCxnSpPr>
            <a:cxnSpLocks/>
          </p:cNvCxnSpPr>
          <p:nvPr/>
        </p:nvCxnSpPr>
        <p:spPr>
          <a:xfrm flipH="1" flipV="1">
            <a:off x="8117626" y="2798917"/>
            <a:ext cx="0" cy="309528"/>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1C8D1BF6-A41E-6F4C-9E65-8358E1FA6949}"/>
              </a:ext>
            </a:extLst>
          </p:cNvPr>
          <p:cNvCxnSpPr>
            <a:cxnSpLocks/>
          </p:cNvCxnSpPr>
          <p:nvPr/>
        </p:nvCxnSpPr>
        <p:spPr>
          <a:xfrm flipH="1" flipV="1">
            <a:off x="8846687" y="2800332"/>
            <a:ext cx="0" cy="309528"/>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4C1DB21B-26EB-A24C-81BE-2A5605679496}"/>
              </a:ext>
            </a:extLst>
          </p:cNvPr>
          <p:cNvCxnSpPr>
            <a:cxnSpLocks/>
          </p:cNvCxnSpPr>
          <p:nvPr/>
        </p:nvCxnSpPr>
        <p:spPr>
          <a:xfrm flipV="1">
            <a:off x="7662477" y="2602973"/>
            <a:ext cx="144000"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三角形 81">
            <a:extLst>
              <a:ext uri="{FF2B5EF4-FFF2-40B4-BE49-F238E27FC236}">
                <a16:creationId xmlns:a16="http://schemas.microsoft.com/office/drawing/2014/main" id="{DC7D304A-1102-E94E-A553-CE73BB3CCFCC}"/>
              </a:ext>
            </a:extLst>
          </p:cNvPr>
          <p:cNvSpPr/>
          <p:nvPr/>
        </p:nvSpPr>
        <p:spPr>
          <a:xfrm rot="5400000">
            <a:off x="8337454" y="2554206"/>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83" name="直線コネクタ 82">
            <a:extLst>
              <a:ext uri="{FF2B5EF4-FFF2-40B4-BE49-F238E27FC236}">
                <a16:creationId xmlns:a16="http://schemas.microsoft.com/office/drawing/2014/main" id="{1E19112B-061F-B541-9092-A2381778F23C}"/>
              </a:ext>
            </a:extLst>
          </p:cNvPr>
          <p:cNvCxnSpPr>
            <a:cxnSpLocks/>
            <a:endCxn id="82" idx="3"/>
          </p:cNvCxnSpPr>
          <p:nvPr/>
        </p:nvCxnSpPr>
        <p:spPr>
          <a:xfrm flipV="1">
            <a:off x="8101836" y="2678304"/>
            <a:ext cx="238637"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C55B9E24-C936-5D4A-9F23-4EE229673C2A}"/>
              </a:ext>
            </a:extLst>
          </p:cNvPr>
          <p:cNvCxnSpPr>
            <a:cxnSpLocks/>
          </p:cNvCxnSpPr>
          <p:nvPr/>
        </p:nvCxnSpPr>
        <p:spPr>
          <a:xfrm flipH="1">
            <a:off x="8843123" y="2952630"/>
            <a:ext cx="218238"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F020E636-93DE-2540-816C-BDAA365F12AB}"/>
              </a:ext>
            </a:extLst>
          </p:cNvPr>
          <p:cNvCxnSpPr>
            <a:cxnSpLocks/>
          </p:cNvCxnSpPr>
          <p:nvPr/>
        </p:nvCxnSpPr>
        <p:spPr>
          <a:xfrm flipH="1">
            <a:off x="8588668" y="2675561"/>
            <a:ext cx="468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80E2DEA7-14DF-E641-B955-02813F639C6C}"/>
              </a:ext>
            </a:extLst>
          </p:cNvPr>
          <p:cNvCxnSpPr>
            <a:cxnSpLocks/>
          </p:cNvCxnSpPr>
          <p:nvPr/>
        </p:nvCxnSpPr>
        <p:spPr>
          <a:xfrm flipV="1">
            <a:off x="9055610" y="2674762"/>
            <a:ext cx="0" cy="2808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188D2212-5F8F-CA41-AD39-FAEDAB1B55B0}"/>
              </a:ext>
            </a:extLst>
          </p:cNvPr>
          <p:cNvCxnSpPr>
            <a:cxnSpLocks noChangeAspect="1"/>
          </p:cNvCxnSpPr>
          <p:nvPr/>
        </p:nvCxnSpPr>
        <p:spPr>
          <a:xfrm flipH="1" flipV="1">
            <a:off x="7216833" y="2921465"/>
            <a:ext cx="147079"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AC04EEA1-DDB1-D842-BDED-517B0C9AD70B}"/>
              </a:ext>
            </a:extLst>
          </p:cNvPr>
          <p:cNvCxnSpPr>
            <a:cxnSpLocks/>
          </p:cNvCxnSpPr>
          <p:nvPr/>
        </p:nvCxnSpPr>
        <p:spPr>
          <a:xfrm flipV="1">
            <a:off x="7290372" y="2570203"/>
            <a:ext cx="0" cy="108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60430D55-F7CC-0847-A29D-347D21D1C3EE}"/>
              </a:ext>
            </a:extLst>
          </p:cNvPr>
          <p:cNvCxnSpPr>
            <a:cxnSpLocks noChangeAspect="1"/>
          </p:cNvCxnSpPr>
          <p:nvPr/>
        </p:nvCxnSpPr>
        <p:spPr>
          <a:xfrm flipH="1" flipV="1">
            <a:off x="7001895" y="2913208"/>
            <a:ext cx="147079"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549902DC-E129-0046-83D1-626D93101E30}"/>
              </a:ext>
            </a:extLst>
          </p:cNvPr>
          <p:cNvCxnSpPr>
            <a:cxnSpLocks noChangeAspect="1"/>
          </p:cNvCxnSpPr>
          <p:nvPr/>
        </p:nvCxnSpPr>
        <p:spPr>
          <a:xfrm flipH="1" flipV="1">
            <a:off x="6982590" y="3260426"/>
            <a:ext cx="147079"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a:extLst>
              <a:ext uri="{FF2B5EF4-FFF2-40B4-BE49-F238E27FC236}">
                <a16:creationId xmlns:a16="http://schemas.microsoft.com/office/drawing/2014/main" id="{7FDD5302-F5D2-E948-B029-40964B04BA41}"/>
              </a:ext>
            </a:extLst>
          </p:cNvPr>
          <p:cNvCxnSpPr>
            <a:cxnSpLocks noChangeAspect="1"/>
          </p:cNvCxnSpPr>
          <p:nvPr/>
        </p:nvCxnSpPr>
        <p:spPr>
          <a:xfrm flipH="1" flipV="1">
            <a:off x="7661882" y="3242083"/>
            <a:ext cx="147079"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テキスト ボックス 91">
            <a:extLst>
              <a:ext uri="{FF2B5EF4-FFF2-40B4-BE49-F238E27FC236}">
                <a16:creationId xmlns:a16="http://schemas.microsoft.com/office/drawing/2014/main" id="{C0E28EA9-090D-3448-A3D9-CB7F2D87E44D}"/>
              </a:ext>
            </a:extLst>
          </p:cNvPr>
          <p:cNvSpPr txBox="1"/>
          <p:nvPr/>
        </p:nvSpPr>
        <p:spPr>
          <a:xfrm>
            <a:off x="7802449" y="3111894"/>
            <a:ext cx="1380506" cy="245516"/>
          </a:xfrm>
          <a:prstGeom prst="rect">
            <a:avLst/>
          </a:prstGeom>
          <a:noFill/>
        </p:spPr>
        <p:txBody>
          <a:bodyPr wrap="none" rtlCol="0">
            <a:spAutoFit/>
          </a:bodyPr>
          <a:lstStyle/>
          <a:p>
            <a:pPr algn="ctr">
              <a:lnSpc>
                <a:spcPts val="1080"/>
              </a:lnSpc>
            </a:pPr>
            <a:r>
              <a:rPr lang="en-US" altLang="ja-JP" sz="1400" dirty="0"/>
              <a:t>Reference cavity</a:t>
            </a:r>
          </a:p>
        </p:txBody>
      </p:sp>
      <p:grpSp>
        <p:nvGrpSpPr>
          <p:cNvPr id="93" name="グループ化 92">
            <a:extLst>
              <a:ext uri="{FF2B5EF4-FFF2-40B4-BE49-F238E27FC236}">
                <a16:creationId xmlns:a16="http://schemas.microsoft.com/office/drawing/2014/main" id="{93873E88-DF53-7648-B522-8121CD8482CA}"/>
              </a:ext>
            </a:extLst>
          </p:cNvPr>
          <p:cNvGrpSpPr>
            <a:grpSpLocks noChangeAspect="1"/>
          </p:cNvGrpSpPr>
          <p:nvPr/>
        </p:nvGrpSpPr>
        <p:grpSpPr>
          <a:xfrm rot="16200000">
            <a:off x="4849633" y="3557723"/>
            <a:ext cx="216000" cy="227931"/>
            <a:chOff x="1873766" y="3931327"/>
            <a:chExt cx="144000" cy="151954"/>
          </a:xfrm>
        </p:grpSpPr>
        <p:sp>
          <p:nvSpPr>
            <p:cNvPr id="94" name="円/楕円 93">
              <a:extLst>
                <a:ext uri="{FF2B5EF4-FFF2-40B4-BE49-F238E27FC236}">
                  <a16:creationId xmlns:a16="http://schemas.microsoft.com/office/drawing/2014/main" id="{399CF7B1-2B94-F14C-A090-15E8D720558D}"/>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5950115B-1AE8-6C4F-842C-81D256D3C2A6}"/>
                </a:ext>
              </a:extLst>
            </p:cNvPr>
            <p:cNvCxnSpPr>
              <a:stCxn id="94" idx="2"/>
              <a:endCxn id="94"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6" name="正方形/長方形 95">
              <a:extLst>
                <a:ext uri="{FF2B5EF4-FFF2-40B4-BE49-F238E27FC236}">
                  <a16:creationId xmlns:a16="http://schemas.microsoft.com/office/drawing/2014/main" id="{EF236080-D18E-0845-8DD6-7FD1E3931110}"/>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97" name="直線コネクタ 96">
            <a:extLst>
              <a:ext uri="{FF2B5EF4-FFF2-40B4-BE49-F238E27FC236}">
                <a16:creationId xmlns:a16="http://schemas.microsoft.com/office/drawing/2014/main" id="{0FB51699-C71E-B348-80DD-FB8A1046F399}"/>
              </a:ext>
            </a:extLst>
          </p:cNvPr>
          <p:cNvCxnSpPr>
            <a:cxnSpLocks/>
          </p:cNvCxnSpPr>
          <p:nvPr/>
        </p:nvCxnSpPr>
        <p:spPr>
          <a:xfrm flipH="1">
            <a:off x="5075261" y="3676779"/>
            <a:ext cx="180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3D4256BF-7B69-AC48-B0D0-F7B1B98BE0DF}"/>
              </a:ext>
            </a:extLst>
          </p:cNvPr>
          <p:cNvCxnSpPr>
            <a:cxnSpLocks/>
          </p:cNvCxnSpPr>
          <p:nvPr/>
        </p:nvCxnSpPr>
        <p:spPr>
          <a:xfrm flipH="1">
            <a:off x="3965052" y="2574361"/>
            <a:ext cx="1188000" cy="0"/>
          </a:xfrm>
          <a:prstGeom prst="line">
            <a:avLst/>
          </a:prstGeom>
          <a:ln w="12700">
            <a:solidFill>
              <a:schemeClr val="tx1"/>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grpSp>
        <p:nvGrpSpPr>
          <p:cNvPr id="99" name="グループ化 98">
            <a:extLst>
              <a:ext uri="{FF2B5EF4-FFF2-40B4-BE49-F238E27FC236}">
                <a16:creationId xmlns:a16="http://schemas.microsoft.com/office/drawing/2014/main" id="{95874EAD-D890-E44F-9F32-2BC9B9FE85D3}"/>
              </a:ext>
            </a:extLst>
          </p:cNvPr>
          <p:cNvGrpSpPr>
            <a:grpSpLocks noChangeAspect="1"/>
          </p:cNvGrpSpPr>
          <p:nvPr/>
        </p:nvGrpSpPr>
        <p:grpSpPr>
          <a:xfrm rot="16200000">
            <a:off x="4829875" y="2838365"/>
            <a:ext cx="216000" cy="227931"/>
            <a:chOff x="1873766" y="3931327"/>
            <a:chExt cx="144000" cy="151954"/>
          </a:xfrm>
        </p:grpSpPr>
        <p:sp>
          <p:nvSpPr>
            <p:cNvPr id="100" name="円/楕円 99">
              <a:extLst>
                <a:ext uri="{FF2B5EF4-FFF2-40B4-BE49-F238E27FC236}">
                  <a16:creationId xmlns:a16="http://schemas.microsoft.com/office/drawing/2014/main" id="{4E7D7E1F-D0C0-4F4A-B0EF-B5674BF72FB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1" name="直線コネクタ 100">
              <a:extLst>
                <a:ext uri="{FF2B5EF4-FFF2-40B4-BE49-F238E27FC236}">
                  <a16:creationId xmlns:a16="http://schemas.microsoft.com/office/drawing/2014/main" id="{1B26BD38-C04C-914C-9B86-BE3428A0FB9A}"/>
                </a:ext>
              </a:extLst>
            </p:cNvPr>
            <p:cNvCxnSpPr>
              <a:stCxn id="100" idx="2"/>
              <a:endCxn id="100"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2" name="正方形/長方形 101">
              <a:extLst>
                <a:ext uri="{FF2B5EF4-FFF2-40B4-BE49-F238E27FC236}">
                  <a16:creationId xmlns:a16="http://schemas.microsoft.com/office/drawing/2014/main" id="{01BCC688-B869-8647-B380-FA8E7CBB559F}"/>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03" name="直線コネクタ 102">
            <a:extLst>
              <a:ext uri="{FF2B5EF4-FFF2-40B4-BE49-F238E27FC236}">
                <a16:creationId xmlns:a16="http://schemas.microsoft.com/office/drawing/2014/main" id="{92A1ED6B-7722-154D-911E-3C2996CCFB53}"/>
              </a:ext>
            </a:extLst>
          </p:cNvPr>
          <p:cNvCxnSpPr>
            <a:cxnSpLocks/>
          </p:cNvCxnSpPr>
          <p:nvPr/>
        </p:nvCxnSpPr>
        <p:spPr>
          <a:xfrm flipV="1">
            <a:off x="4144433" y="2893083"/>
            <a:ext cx="188350" cy="43408"/>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4F1BB55A-F121-5741-8DC5-5F2E129E4F38}"/>
              </a:ext>
            </a:extLst>
          </p:cNvPr>
          <p:cNvCxnSpPr>
            <a:cxnSpLocks/>
          </p:cNvCxnSpPr>
          <p:nvPr/>
        </p:nvCxnSpPr>
        <p:spPr>
          <a:xfrm flipH="1" flipV="1">
            <a:off x="4561290" y="2185767"/>
            <a:ext cx="0" cy="75600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5" name="正方形/長方形 104">
            <a:extLst>
              <a:ext uri="{FF2B5EF4-FFF2-40B4-BE49-F238E27FC236}">
                <a16:creationId xmlns:a16="http://schemas.microsoft.com/office/drawing/2014/main" id="{C6FE6082-915B-AC44-9081-B147612DA67A}"/>
              </a:ext>
            </a:extLst>
          </p:cNvPr>
          <p:cNvSpPr>
            <a:spLocks noChangeAspect="1"/>
          </p:cNvSpPr>
          <p:nvPr/>
        </p:nvSpPr>
        <p:spPr>
          <a:xfrm>
            <a:off x="3849247" y="2017865"/>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09731B64-4E56-6D4C-8336-C09DFB636622}"/>
              </a:ext>
            </a:extLst>
          </p:cNvPr>
          <p:cNvSpPr txBox="1"/>
          <p:nvPr/>
        </p:nvSpPr>
        <p:spPr>
          <a:xfrm>
            <a:off x="3191395" y="1991079"/>
            <a:ext cx="721672" cy="369332"/>
          </a:xfrm>
          <a:prstGeom prst="rect">
            <a:avLst/>
          </a:prstGeom>
          <a:noFill/>
        </p:spPr>
        <p:txBody>
          <a:bodyPr wrap="none" rtlCol="0">
            <a:spAutoFit/>
          </a:bodyPr>
          <a:lstStyle/>
          <a:p>
            <a:pPr algn="ctr"/>
            <a:r>
              <a:rPr lang="en-US" altLang="ja-JP" dirty="0"/>
              <a:t>MAIN</a:t>
            </a:r>
          </a:p>
        </p:txBody>
      </p:sp>
      <p:cxnSp>
        <p:nvCxnSpPr>
          <p:cNvPr id="107" name="直線コネクタ 106">
            <a:extLst>
              <a:ext uri="{FF2B5EF4-FFF2-40B4-BE49-F238E27FC236}">
                <a16:creationId xmlns:a16="http://schemas.microsoft.com/office/drawing/2014/main" id="{4687BB90-ABF6-794D-A93E-67C15FFE682E}"/>
              </a:ext>
            </a:extLst>
          </p:cNvPr>
          <p:cNvCxnSpPr>
            <a:cxnSpLocks/>
          </p:cNvCxnSpPr>
          <p:nvPr/>
        </p:nvCxnSpPr>
        <p:spPr>
          <a:xfrm flipV="1">
            <a:off x="4379588" y="2176636"/>
            <a:ext cx="1044000" cy="9131"/>
          </a:xfrm>
          <a:prstGeom prst="line">
            <a:avLst/>
          </a:prstGeom>
          <a:ln w="381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41A4CFF9-51C4-804B-9E58-0A2E589AEBB0}"/>
              </a:ext>
            </a:extLst>
          </p:cNvPr>
          <p:cNvCxnSpPr>
            <a:cxnSpLocks noChangeAspect="1"/>
          </p:cNvCxnSpPr>
          <p:nvPr/>
        </p:nvCxnSpPr>
        <p:spPr>
          <a:xfrm flipH="1" flipV="1">
            <a:off x="4432595" y="2050636"/>
            <a:ext cx="257389"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C365FFD3-1D83-E84A-A9EC-124CBD4FF3AA}"/>
              </a:ext>
            </a:extLst>
          </p:cNvPr>
          <p:cNvCxnSpPr>
            <a:cxnSpLocks/>
          </p:cNvCxnSpPr>
          <p:nvPr/>
        </p:nvCxnSpPr>
        <p:spPr>
          <a:xfrm>
            <a:off x="4148764" y="2950898"/>
            <a:ext cx="792000" cy="49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8E3F7ED5-23A0-8944-8AA6-8A9AFBDC13BA}"/>
              </a:ext>
            </a:extLst>
          </p:cNvPr>
          <p:cNvCxnSpPr>
            <a:cxnSpLocks/>
          </p:cNvCxnSpPr>
          <p:nvPr/>
        </p:nvCxnSpPr>
        <p:spPr>
          <a:xfrm>
            <a:off x="4148764" y="2960015"/>
            <a:ext cx="410288" cy="11871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sp>
        <p:nvSpPr>
          <p:cNvPr id="111" name="正方形/長方形 110">
            <a:extLst>
              <a:ext uri="{FF2B5EF4-FFF2-40B4-BE49-F238E27FC236}">
                <a16:creationId xmlns:a16="http://schemas.microsoft.com/office/drawing/2014/main" id="{7369D4B6-F521-8E49-83CB-858BC975B9B7}"/>
              </a:ext>
            </a:extLst>
          </p:cNvPr>
          <p:cNvSpPr>
            <a:spLocks noChangeAspect="1"/>
          </p:cNvSpPr>
          <p:nvPr/>
        </p:nvSpPr>
        <p:spPr>
          <a:xfrm>
            <a:off x="3192224" y="2776539"/>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F624FB8E-DB74-0047-AD0B-990E60D7544B}"/>
              </a:ext>
            </a:extLst>
          </p:cNvPr>
          <p:cNvCxnSpPr>
            <a:cxnSpLocks noChangeAspect="1"/>
          </p:cNvCxnSpPr>
          <p:nvPr/>
        </p:nvCxnSpPr>
        <p:spPr>
          <a:xfrm flipH="1" flipV="1">
            <a:off x="4433251" y="2808664"/>
            <a:ext cx="257389"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D107209C-E14A-3943-8BCF-C9B34740297B}"/>
              </a:ext>
            </a:extLst>
          </p:cNvPr>
          <p:cNvSpPr>
            <a:spLocks/>
          </p:cNvSpPr>
          <p:nvPr/>
        </p:nvSpPr>
        <p:spPr>
          <a:xfrm>
            <a:off x="3712120" y="2911979"/>
            <a:ext cx="444663" cy="72000"/>
          </a:xfrm>
          <a:prstGeom prst="rect">
            <a:avLst/>
          </a:prstGeom>
          <a:gradFill>
            <a:gsLst>
              <a:gs pos="0">
                <a:srgbClr val="7030A0"/>
              </a:gs>
              <a:gs pos="10000">
                <a:srgbClr val="0432FF"/>
              </a:gs>
              <a:gs pos="30000">
                <a:srgbClr val="00B050"/>
              </a:gs>
              <a:gs pos="52000">
                <a:srgbClr val="FFC000"/>
              </a:gs>
              <a:gs pos="73000">
                <a:srgbClr val="FF0000"/>
              </a:gs>
              <a:gs pos="100000">
                <a:srgbClr val="FF40F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6C9F5EB6-E0A8-8049-B7A8-D20D6EAE81EE}"/>
              </a:ext>
            </a:extLst>
          </p:cNvPr>
          <p:cNvCxnSpPr>
            <a:cxnSpLocks/>
          </p:cNvCxnSpPr>
          <p:nvPr/>
        </p:nvCxnSpPr>
        <p:spPr>
          <a:xfrm>
            <a:off x="4565082" y="3081779"/>
            <a:ext cx="0" cy="576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C0152B86-2930-7141-A1B2-BAB126BE9985}"/>
              </a:ext>
            </a:extLst>
          </p:cNvPr>
          <p:cNvCxnSpPr>
            <a:cxnSpLocks noChangeAspect="1"/>
          </p:cNvCxnSpPr>
          <p:nvPr/>
        </p:nvCxnSpPr>
        <p:spPr>
          <a:xfrm flipH="1" flipV="1">
            <a:off x="4488405" y="2997795"/>
            <a:ext cx="147079" cy="144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三角形 115">
            <a:extLst>
              <a:ext uri="{FF2B5EF4-FFF2-40B4-BE49-F238E27FC236}">
                <a16:creationId xmlns:a16="http://schemas.microsoft.com/office/drawing/2014/main" id="{70E26F70-B766-1C4E-9A7D-71275B337DB8}"/>
              </a:ext>
            </a:extLst>
          </p:cNvPr>
          <p:cNvSpPr/>
          <p:nvPr/>
        </p:nvSpPr>
        <p:spPr>
          <a:xfrm rot="16200000">
            <a:off x="3703334" y="2448496"/>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17" name="直線コネクタ 116">
            <a:extLst>
              <a:ext uri="{FF2B5EF4-FFF2-40B4-BE49-F238E27FC236}">
                <a16:creationId xmlns:a16="http://schemas.microsoft.com/office/drawing/2014/main" id="{BC7CC88A-816E-E243-814F-0B44308CBD36}"/>
              </a:ext>
            </a:extLst>
          </p:cNvPr>
          <p:cNvCxnSpPr>
            <a:cxnSpLocks/>
          </p:cNvCxnSpPr>
          <p:nvPr/>
        </p:nvCxnSpPr>
        <p:spPr>
          <a:xfrm flipH="1">
            <a:off x="2989856" y="2578507"/>
            <a:ext cx="720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nvGrpSpPr>
          <p:cNvPr id="118" name="グループ化 117">
            <a:extLst>
              <a:ext uri="{FF2B5EF4-FFF2-40B4-BE49-F238E27FC236}">
                <a16:creationId xmlns:a16="http://schemas.microsoft.com/office/drawing/2014/main" id="{186C441F-3E92-B54A-B8FA-9B49DB3F8FC4}"/>
              </a:ext>
            </a:extLst>
          </p:cNvPr>
          <p:cNvGrpSpPr/>
          <p:nvPr/>
        </p:nvGrpSpPr>
        <p:grpSpPr>
          <a:xfrm>
            <a:off x="5118123" y="2459403"/>
            <a:ext cx="225147" cy="225147"/>
            <a:chOff x="853945" y="5915005"/>
            <a:chExt cx="225147" cy="225147"/>
          </a:xfrm>
        </p:grpSpPr>
        <p:sp>
          <p:nvSpPr>
            <p:cNvPr id="119" name="加算記号 118">
              <a:extLst>
                <a:ext uri="{FF2B5EF4-FFF2-40B4-BE49-F238E27FC236}">
                  <a16:creationId xmlns:a16="http://schemas.microsoft.com/office/drawing/2014/main" id="{DD52820E-C3FC-3B4D-B2C2-A5D0B9277222}"/>
                </a:ext>
              </a:extLst>
            </p:cNvPr>
            <p:cNvSpPr/>
            <p:nvPr/>
          </p:nvSpPr>
          <p:spPr>
            <a:xfrm rot="2723663">
              <a:off x="853945" y="5915005"/>
              <a:ext cx="225147" cy="225147"/>
            </a:xfrm>
            <a:prstGeom prst="mathPlus">
              <a:avLst>
                <a:gd name="adj1" fmla="val 60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sp>
          <p:nvSpPr>
            <p:cNvPr id="120" name="正方形/長方形 119">
              <a:extLst>
                <a:ext uri="{FF2B5EF4-FFF2-40B4-BE49-F238E27FC236}">
                  <a16:creationId xmlns:a16="http://schemas.microsoft.com/office/drawing/2014/main" id="{6337BC1B-816B-C848-A3CB-3D267999BB1B}"/>
                </a:ext>
              </a:extLst>
            </p:cNvPr>
            <p:cNvSpPr>
              <a:spLocks noChangeAspect="1"/>
            </p:cNvSpPr>
            <p:nvPr/>
          </p:nvSpPr>
          <p:spPr>
            <a:xfrm>
              <a:off x="893544" y="5951755"/>
              <a:ext cx="144000" cy="144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21" name="図形グループ 155">
            <a:extLst>
              <a:ext uri="{FF2B5EF4-FFF2-40B4-BE49-F238E27FC236}">
                <a16:creationId xmlns:a16="http://schemas.microsoft.com/office/drawing/2014/main" id="{03E1DB77-08DE-3D4C-8ABF-405937EEA163}"/>
              </a:ext>
            </a:extLst>
          </p:cNvPr>
          <p:cNvGrpSpPr>
            <a:grpSpLocks noChangeAspect="1"/>
          </p:cNvGrpSpPr>
          <p:nvPr/>
        </p:nvGrpSpPr>
        <p:grpSpPr>
          <a:xfrm>
            <a:off x="5551654" y="2473767"/>
            <a:ext cx="180000" cy="180000"/>
            <a:chOff x="6727728" y="6048983"/>
            <a:chExt cx="198000" cy="198000"/>
          </a:xfrm>
        </p:grpSpPr>
        <p:sp>
          <p:nvSpPr>
            <p:cNvPr id="122" name="円/楕円 121">
              <a:extLst>
                <a:ext uri="{FF2B5EF4-FFF2-40B4-BE49-F238E27FC236}">
                  <a16:creationId xmlns:a16="http://schemas.microsoft.com/office/drawing/2014/main" id="{C0FE8C7C-FAAB-AC48-AD82-9134E6F446C8}"/>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23" name="曲線コネクタ 122">
              <a:extLst>
                <a:ext uri="{FF2B5EF4-FFF2-40B4-BE49-F238E27FC236}">
                  <a16:creationId xmlns:a16="http://schemas.microsoft.com/office/drawing/2014/main" id="{BED77762-DD5B-7346-8544-D2A0DC22A201}"/>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124" name="直線コネクタ 123">
            <a:extLst>
              <a:ext uri="{FF2B5EF4-FFF2-40B4-BE49-F238E27FC236}">
                <a16:creationId xmlns:a16="http://schemas.microsoft.com/office/drawing/2014/main" id="{AD67BAD7-BA61-7D4B-BE9B-3769DAF5124F}"/>
              </a:ext>
            </a:extLst>
          </p:cNvPr>
          <p:cNvCxnSpPr>
            <a:cxnSpLocks/>
          </p:cNvCxnSpPr>
          <p:nvPr/>
        </p:nvCxnSpPr>
        <p:spPr>
          <a:xfrm flipH="1">
            <a:off x="5306597" y="2570823"/>
            <a:ext cx="229106"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5" name="直線コネクタ 124">
            <a:extLst>
              <a:ext uri="{FF2B5EF4-FFF2-40B4-BE49-F238E27FC236}">
                <a16:creationId xmlns:a16="http://schemas.microsoft.com/office/drawing/2014/main" id="{F1FEDA56-0441-E449-9C08-CC6371F003CE}"/>
              </a:ext>
            </a:extLst>
          </p:cNvPr>
          <p:cNvCxnSpPr>
            <a:cxnSpLocks/>
          </p:cNvCxnSpPr>
          <p:nvPr/>
        </p:nvCxnSpPr>
        <p:spPr>
          <a:xfrm flipV="1">
            <a:off x="5239530" y="2646400"/>
            <a:ext cx="0" cy="30600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a:extLst>
              <a:ext uri="{FF2B5EF4-FFF2-40B4-BE49-F238E27FC236}">
                <a16:creationId xmlns:a16="http://schemas.microsoft.com/office/drawing/2014/main" id="{D81B70B9-A01D-4148-8CCA-042EC8E1739B}"/>
              </a:ext>
            </a:extLst>
          </p:cNvPr>
          <p:cNvCxnSpPr>
            <a:cxnSpLocks/>
          </p:cNvCxnSpPr>
          <p:nvPr/>
        </p:nvCxnSpPr>
        <p:spPr>
          <a:xfrm flipH="1">
            <a:off x="5055503" y="2957421"/>
            <a:ext cx="180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DB2359B8-C3B7-A74E-927F-7865B095F1C9}"/>
              </a:ext>
            </a:extLst>
          </p:cNvPr>
          <p:cNvCxnSpPr>
            <a:cxnSpLocks/>
          </p:cNvCxnSpPr>
          <p:nvPr/>
        </p:nvCxnSpPr>
        <p:spPr>
          <a:xfrm>
            <a:off x="2976750" y="2966149"/>
            <a:ext cx="215474"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直線コネクタ 127">
            <a:extLst>
              <a:ext uri="{FF2B5EF4-FFF2-40B4-BE49-F238E27FC236}">
                <a16:creationId xmlns:a16="http://schemas.microsoft.com/office/drawing/2014/main" id="{4B55A09A-FD4C-9446-93FF-E3C89408E8FF}"/>
              </a:ext>
            </a:extLst>
          </p:cNvPr>
          <p:cNvCxnSpPr>
            <a:cxnSpLocks/>
          </p:cNvCxnSpPr>
          <p:nvPr/>
        </p:nvCxnSpPr>
        <p:spPr>
          <a:xfrm>
            <a:off x="2981959" y="2575837"/>
            <a:ext cx="0" cy="396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129" name="テキスト ボックス 128">
            <a:extLst>
              <a:ext uri="{FF2B5EF4-FFF2-40B4-BE49-F238E27FC236}">
                <a16:creationId xmlns:a16="http://schemas.microsoft.com/office/drawing/2014/main" id="{C45C9D56-356F-9547-8700-D4C4A94BA710}"/>
              </a:ext>
            </a:extLst>
          </p:cNvPr>
          <p:cNvSpPr txBox="1"/>
          <p:nvPr/>
        </p:nvSpPr>
        <p:spPr>
          <a:xfrm>
            <a:off x="2933508" y="3076193"/>
            <a:ext cx="987001" cy="527645"/>
          </a:xfrm>
          <a:prstGeom prst="rect">
            <a:avLst/>
          </a:prstGeom>
          <a:noFill/>
        </p:spPr>
        <p:txBody>
          <a:bodyPr wrap="none" rtlCol="0">
            <a:spAutoFit/>
          </a:bodyPr>
          <a:lstStyle/>
          <a:p>
            <a:pPr algn="ctr">
              <a:lnSpc>
                <a:spcPts val="1080"/>
              </a:lnSpc>
            </a:pPr>
            <a:r>
              <a:rPr lang="en-US" altLang="ja-JP" sz="1400" dirty="0"/>
              <a:t>Frequency </a:t>
            </a:r>
            <a:br>
              <a:rPr lang="en-US" altLang="ja-JP" sz="1400" dirty="0"/>
            </a:br>
            <a:r>
              <a:rPr lang="en-US" altLang="ja-JP" sz="1400" dirty="0"/>
              <a:t>comb </a:t>
            </a:r>
            <a:br>
              <a:rPr lang="en-US" altLang="ja-JP" sz="1400" dirty="0"/>
            </a:br>
            <a:r>
              <a:rPr lang="en-US" altLang="ja-JP" sz="1400" dirty="0"/>
              <a:t>source</a:t>
            </a:r>
          </a:p>
        </p:txBody>
      </p:sp>
      <p:sp>
        <p:nvSpPr>
          <p:cNvPr id="130" name="正方形/長方形 129">
            <a:extLst>
              <a:ext uri="{FF2B5EF4-FFF2-40B4-BE49-F238E27FC236}">
                <a16:creationId xmlns:a16="http://schemas.microsoft.com/office/drawing/2014/main" id="{E23CA5BF-76C9-5343-826E-5EFAB603F753}"/>
              </a:ext>
            </a:extLst>
          </p:cNvPr>
          <p:cNvSpPr>
            <a:spLocks noChangeAspect="1"/>
          </p:cNvSpPr>
          <p:nvPr/>
        </p:nvSpPr>
        <p:spPr>
          <a:xfrm>
            <a:off x="3970582" y="3716365"/>
            <a:ext cx="32400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1" name="直線コネクタ 130">
            <a:extLst>
              <a:ext uri="{FF2B5EF4-FFF2-40B4-BE49-F238E27FC236}">
                <a16:creationId xmlns:a16="http://schemas.microsoft.com/office/drawing/2014/main" id="{EC7D611B-20E2-2A41-B4E0-6C8F97501590}"/>
              </a:ext>
            </a:extLst>
          </p:cNvPr>
          <p:cNvCxnSpPr>
            <a:cxnSpLocks/>
          </p:cNvCxnSpPr>
          <p:nvPr/>
        </p:nvCxnSpPr>
        <p:spPr>
          <a:xfrm>
            <a:off x="4292240" y="3831661"/>
            <a:ext cx="1260000" cy="0"/>
          </a:xfrm>
          <a:prstGeom prst="line">
            <a:avLst/>
          </a:prstGeom>
          <a:ln w="38100">
            <a:solidFill>
              <a:srgbClr val="FF40FF"/>
            </a:solidFill>
            <a:tailEnd type="arrow"/>
          </a:ln>
          <a:effectLst/>
        </p:spPr>
        <p:style>
          <a:lnRef idx="2">
            <a:schemeClr val="accent1"/>
          </a:lnRef>
          <a:fillRef idx="0">
            <a:schemeClr val="accent1"/>
          </a:fillRef>
          <a:effectRef idx="1">
            <a:schemeClr val="accent1"/>
          </a:effectRef>
          <a:fontRef idx="minor">
            <a:schemeClr val="tx1"/>
          </a:fontRef>
        </p:style>
      </p:cxnSp>
      <p:sp>
        <p:nvSpPr>
          <p:cNvPr id="132" name="テキスト ボックス 131">
            <a:extLst>
              <a:ext uri="{FF2B5EF4-FFF2-40B4-BE49-F238E27FC236}">
                <a16:creationId xmlns:a16="http://schemas.microsoft.com/office/drawing/2014/main" id="{0E8992D8-7D20-414C-BB60-ADA512FFEF8F}"/>
              </a:ext>
            </a:extLst>
          </p:cNvPr>
          <p:cNvSpPr txBox="1"/>
          <p:nvPr/>
        </p:nvSpPr>
        <p:spPr>
          <a:xfrm>
            <a:off x="3366893" y="3544598"/>
            <a:ext cx="537327" cy="338554"/>
          </a:xfrm>
          <a:prstGeom prst="rect">
            <a:avLst/>
          </a:prstGeom>
          <a:noFill/>
        </p:spPr>
        <p:txBody>
          <a:bodyPr wrap="none" rtlCol="0">
            <a:spAutoFit/>
          </a:bodyPr>
          <a:lstStyle/>
          <a:p>
            <a:pPr algn="ctr"/>
            <a:r>
              <a:rPr lang="en-US" altLang="ja-JP" sz="1600" dirty="0"/>
              <a:t>AUX</a:t>
            </a:r>
          </a:p>
        </p:txBody>
      </p:sp>
      <p:cxnSp>
        <p:nvCxnSpPr>
          <p:cNvPr id="133" name="直線コネクタ 132">
            <a:extLst>
              <a:ext uri="{FF2B5EF4-FFF2-40B4-BE49-F238E27FC236}">
                <a16:creationId xmlns:a16="http://schemas.microsoft.com/office/drawing/2014/main" id="{DD24366E-E053-1946-A1F1-AF549D9A2DBC}"/>
              </a:ext>
            </a:extLst>
          </p:cNvPr>
          <p:cNvCxnSpPr>
            <a:cxnSpLocks/>
          </p:cNvCxnSpPr>
          <p:nvPr/>
        </p:nvCxnSpPr>
        <p:spPr>
          <a:xfrm>
            <a:off x="3755108" y="3836127"/>
            <a:ext cx="215474"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C789760A-D443-A64D-83E7-5F43AB910906}"/>
              </a:ext>
            </a:extLst>
          </p:cNvPr>
          <p:cNvCxnSpPr>
            <a:cxnSpLocks/>
          </p:cNvCxnSpPr>
          <p:nvPr/>
        </p:nvCxnSpPr>
        <p:spPr>
          <a:xfrm>
            <a:off x="3761978" y="3835900"/>
            <a:ext cx="0" cy="252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35" name="直線コネクタ 134">
            <a:extLst>
              <a:ext uri="{FF2B5EF4-FFF2-40B4-BE49-F238E27FC236}">
                <a16:creationId xmlns:a16="http://schemas.microsoft.com/office/drawing/2014/main" id="{ADA3481F-5BD9-D74F-95A8-66F50DD0258C}"/>
              </a:ext>
            </a:extLst>
          </p:cNvPr>
          <p:cNvCxnSpPr>
            <a:cxnSpLocks/>
          </p:cNvCxnSpPr>
          <p:nvPr/>
        </p:nvCxnSpPr>
        <p:spPr>
          <a:xfrm flipH="1">
            <a:off x="4389864" y="4100164"/>
            <a:ext cx="792000" cy="0"/>
          </a:xfrm>
          <a:prstGeom prst="line">
            <a:avLst/>
          </a:prstGeom>
          <a:ln w="12700">
            <a:solidFill>
              <a:schemeClr val="tx1"/>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sp>
        <p:nvSpPr>
          <p:cNvPr id="136" name="三角形 135">
            <a:extLst>
              <a:ext uri="{FF2B5EF4-FFF2-40B4-BE49-F238E27FC236}">
                <a16:creationId xmlns:a16="http://schemas.microsoft.com/office/drawing/2014/main" id="{AE9DF865-48D2-3846-B937-B80D5396E7FB}"/>
              </a:ext>
            </a:extLst>
          </p:cNvPr>
          <p:cNvSpPr/>
          <p:nvPr/>
        </p:nvSpPr>
        <p:spPr>
          <a:xfrm rot="16200000">
            <a:off x="4128146" y="3974299"/>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37" name="直線コネクタ 136">
            <a:extLst>
              <a:ext uri="{FF2B5EF4-FFF2-40B4-BE49-F238E27FC236}">
                <a16:creationId xmlns:a16="http://schemas.microsoft.com/office/drawing/2014/main" id="{E89E7229-E645-C44F-B6BE-8A76349E450A}"/>
              </a:ext>
            </a:extLst>
          </p:cNvPr>
          <p:cNvCxnSpPr>
            <a:cxnSpLocks/>
          </p:cNvCxnSpPr>
          <p:nvPr/>
        </p:nvCxnSpPr>
        <p:spPr>
          <a:xfrm flipH="1">
            <a:off x="3752764" y="4096626"/>
            <a:ext cx="396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7AE7EAC0-E89D-484B-80A4-B30C2DF002E7}"/>
              </a:ext>
            </a:extLst>
          </p:cNvPr>
          <p:cNvCxnSpPr>
            <a:cxnSpLocks/>
          </p:cNvCxnSpPr>
          <p:nvPr/>
        </p:nvCxnSpPr>
        <p:spPr>
          <a:xfrm>
            <a:off x="5252393" y="3675559"/>
            <a:ext cx="0" cy="34200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39" name="グループ化 138">
            <a:extLst>
              <a:ext uri="{FF2B5EF4-FFF2-40B4-BE49-F238E27FC236}">
                <a16:creationId xmlns:a16="http://schemas.microsoft.com/office/drawing/2014/main" id="{F968C4AF-16AA-3042-91C6-6696886C8A03}"/>
              </a:ext>
            </a:extLst>
          </p:cNvPr>
          <p:cNvGrpSpPr/>
          <p:nvPr/>
        </p:nvGrpSpPr>
        <p:grpSpPr>
          <a:xfrm>
            <a:off x="5142903" y="3985206"/>
            <a:ext cx="225147" cy="225147"/>
            <a:chOff x="853945" y="5915005"/>
            <a:chExt cx="225147" cy="225147"/>
          </a:xfrm>
        </p:grpSpPr>
        <p:sp>
          <p:nvSpPr>
            <p:cNvPr id="140" name="加算記号 139">
              <a:extLst>
                <a:ext uri="{FF2B5EF4-FFF2-40B4-BE49-F238E27FC236}">
                  <a16:creationId xmlns:a16="http://schemas.microsoft.com/office/drawing/2014/main" id="{C2FC490E-E2F8-A942-B0AE-026D5E078E92}"/>
                </a:ext>
              </a:extLst>
            </p:cNvPr>
            <p:cNvSpPr/>
            <p:nvPr/>
          </p:nvSpPr>
          <p:spPr>
            <a:xfrm rot="2723663">
              <a:off x="853945" y="5915005"/>
              <a:ext cx="225147" cy="225147"/>
            </a:xfrm>
            <a:prstGeom prst="mathPlus">
              <a:avLst>
                <a:gd name="adj1" fmla="val 60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sp>
          <p:nvSpPr>
            <p:cNvPr id="141" name="正方形/長方形 140">
              <a:extLst>
                <a:ext uri="{FF2B5EF4-FFF2-40B4-BE49-F238E27FC236}">
                  <a16:creationId xmlns:a16="http://schemas.microsoft.com/office/drawing/2014/main" id="{147C0518-74CB-7E4C-BB8C-46367107C3B3}"/>
                </a:ext>
              </a:extLst>
            </p:cNvPr>
            <p:cNvSpPr>
              <a:spLocks noChangeAspect="1"/>
            </p:cNvSpPr>
            <p:nvPr/>
          </p:nvSpPr>
          <p:spPr>
            <a:xfrm>
              <a:off x="893544" y="5951755"/>
              <a:ext cx="144000" cy="144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873FCF9-B48B-554B-BD76-777617C623DD}"/>
              </a:ext>
            </a:extLst>
          </p:cNvPr>
          <p:cNvSpPr txBox="1"/>
          <p:nvPr/>
        </p:nvSpPr>
        <p:spPr>
          <a:xfrm>
            <a:off x="4637697" y="1853675"/>
            <a:ext cx="1081771" cy="338554"/>
          </a:xfrm>
          <a:prstGeom prst="rect">
            <a:avLst/>
          </a:prstGeom>
          <a:noFill/>
        </p:spPr>
        <p:txBody>
          <a:bodyPr wrap="none" rtlCol="0">
            <a:spAutoFit/>
          </a:bodyPr>
          <a:lstStyle/>
          <a:p>
            <a:r>
              <a:rPr kumimoji="1" lang="en-US" altLang="ja-JP" sz="1600" dirty="0"/>
              <a:t>To the IMC</a:t>
            </a:r>
            <a:endParaRPr kumimoji="1" lang="ja-JP" altLang="en-US" sz="1600"/>
          </a:p>
        </p:txBody>
      </p:sp>
      <p:grpSp>
        <p:nvGrpSpPr>
          <p:cNvPr id="143" name="図形グループ 155">
            <a:extLst>
              <a:ext uri="{FF2B5EF4-FFF2-40B4-BE49-F238E27FC236}">
                <a16:creationId xmlns:a16="http://schemas.microsoft.com/office/drawing/2014/main" id="{97BA19CA-767E-5049-AA12-14CCDAA19AC8}"/>
              </a:ext>
            </a:extLst>
          </p:cNvPr>
          <p:cNvGrpSpPr>
            <a:grpSpLocks noChangeAspect="1"/>
          </p:cNvGrpSpPr>
          <p:nvPr/>
        </p:nvGrpSpPr>
        <p:grpSpPr>
          <a:xfrm>
            <a:off x="5586644" y="4006626"/>
            <a:ext cx="180000" cy="180000"/>
            <a:chOff x="6727728" y="6048983"/>
            <a:chExt cx="198000" cy="198000"/>
          </a:xfrm>
        </p:grpSpPr>
        <p:sp>
          <p:nvSpPr>
            <p:cNvPr id="144" name="円/楕円 143">
              <a:extLst>
                <a:ext uri="{FF2B5EF4-FFF2-40B4-BE49-F238E27FC236}">
                  <a16:creationId xmlns:a16="http://schemas.microsoft.com/office/drawing/2014/main" id="{1D7E706B-B82A-1E4F-B9A6-8F9292677276}"/>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45" name="曲線コネクタ 144">
              <a:extLst>
                <a:ext uri="{FF2B5EF4-FFF2-40B4-BE49-F238E27FC236}">
                  <a16:creationId xmlns:a16="http://schemas.microsoft.com/office/drawing/2014/main" id="{9CC9C468-B864-2F4A-8F9C-92C15BBF1415}"/>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146" name="直線コネクタ 145">
            <a:extLst>
              <a:ext uri="{FF2B5EF4-FFF2-40B4-BE49-F238E27FC236}">
                <a16:creationId xmlns:a16="http://schemas.microsoft.com/office/drawing/2014/main" id="{CAAAA786-AFCB-AF40-975A-8DBF4CB729D6}"/>
              </a:ext>
            </a:extLst>
          </p:cNvPr>
          <p:cNvCxnSpPr>
            <a:cxnSpLocks/>
          </p:cNvCxnSpPr>
          <p:nvPr/>
        </p:nvCxnSpPr>
        <p:spPr>
          <a:xfrm flipH="1">
            <a:off x="5341587" y="4103682"/>
            <a:ext cx="229106"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2F82C631-4F9B-724D-BA22-A8D2BB53FEE3}"/>
              </a:ext>
            </a:extLst>
          </p:cNvPr>
          <p:cNvCxnSpPr>
            <a:cxnSpLocks/>
          </p:cNvCxnSpPr>
          <p:nvPr/>
        </p:nvCxnSpPr>
        <p:spPr>
          <a:xfrm>
            <a:off x="4430606" y="3660206"/>
            <a:ext cx="0" cy="18000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96E2823C-9991-274F-81DF-4D8BAAB00D2B}"/>
              </a:ext>
            </a:extLst>
          </p:cNvPr>
          <p:cNvCxnSpPr>
            <a:cxnSpLocks/>
          </p:cNvCxnSpPr>
          <p:nvPr/>
        </p:nvCxnSpPr>
        <p:spPr>
          <a:xfrm>
            <a:off x="4430606" y="3665910"/>
            <a:ext cx="540000" cy="0"/>
          </a:xfrm>
          <a:prstGeom prst="line">
            <a:avLst/>
          </a:prstGeom>
          <a:ln w="38100">
            <a:solidFill>
              <a:srgbClr val="FF40FF"/>
            </a:solidFill>
          </a:ln>
          <a:effectLst/>
        </p:spPr>
        <p:style>
          <a:lnRef idx="2">
            <a:schemeClr val="accent1"/>
          </a:lnRef>
          <a:fillRef idx="0">
            <a:schemeClr val="accent1"/>
          </a:fillRef>
          <a:effectRef idx="1">
            <a:schemeClr val="accent1"/>
          </a:effectRef>
          <a:fontRef idx="minor">
            <a:schemeClr val="tx1"/>
          </a:fontRef>
        </p:style>
      </p:cxnSp>
      <p:cxnSp>
        <p:nvCxnSpPr>
          <p:cNvPr id="149" name="直線コネクタ 148">
            <a:extLst>
              <a:ext uri="{FF2B5EF4-FFF2-40B4-BE49-F238E27FC236}">
                <a16:creationId xmlns:a16="http://schemas.microsoft.com/office/drawing/2014/main" id="{4089D721-5351-FA42-B2A9-2FF3380BE54C}"/>
              </a:ext>
            </a:extLst>
          </p:cNvPr>
          <p:cNvCxnSpPr>
            <a:cxnSpLocks noChangeAspect="1"/>
          </p:cNvCxnSpPr>
          <p:nvPr/>
        </p:nvCxnSpPr>
        <p:spPr>
          <a:xfrm flipV="1">
            <a:off x="4381217" y="3599191"/>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a:extLst>
              <a:ext uri="{FF2B5EF4-FFF2-40B4-BE49-F238E27FC236}">
                <a16:creationId xmlns:a16="http://schemas.microsoft.com/office/drawing/2014/main" id="{9BE98071-DA3B-7B4A-82B9-CDD08DFA2A95}"/>
              </a:ext>
            </a:extLst>
          </p:cNvPr>
          <p:cNvCxnSpPr>
            <a:cxnSpLocks noChangeAspect="1"/>
          </p:cNvCxnSpPr>
          <p:nvPr/>
        </p:nvCxnSpPr>
        <p:spPr>
          <a:xfrm flipV="1">
            <a:off x="4383856" y="3773359"/>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a:extLst>
              <a:ext uri="{FF2B5EF4-FFF2-40B4-BE49-F238E27FC236}">
                <a16:creationId xmlns:a16="http://schemas.microsoft.com/office/drawing/2014/main" id="{EB290815-2F62-444B-AC59-0F2E3525D5FB}"/>
              </a:ext>
            </a:extLst>
          </p:cNvPr>
          <p:cNvCxnSpPr>
            <a:cxnSpLocks noChangeAspect="1"/>
          </p:cNvCxnSpPr>
          <p:nvPr/>
        </p:nvCxnSpPr>
        <p:spPr>
          <a:xfrm>
            <a:off x="4519722" y="3605705"/>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テキスト ボックス 151">
            <a:extLst>
              <a:ext uri="{FF2B5EF4-FFF2-40B4-BE49-F238E27FC236}">
                <a16:creationId xmlns:a16="http://schemas.microsoft.com/office/drawing/2014/main" id="{FC87AC43-465A-5045-92AD-B462C404E25C}"/>
              </a:ext>
            </a:extLst>
          </p:cNvPr>
          <p:cNvSpPr txBox="1"/>
          <p:nvPr/>
        </p:nvSpPr>
        <p:spPr>
          <a:xfrm>
            <a:off x="5323417" y="3487722"/>
            <a:ext cx="754757" cy="338554"/>
          </a:xfrm>
          <a:prstGeom prst="rect">
            <a:avLst/>
          </a:prstGeom>
          <a:noFill/>
        </p:spPr>
        <p:txBody>
          <a:bodyPr wrap="none" rtlCol="0">
            <a:spAutoFit/>
          </a:bodyPr>
          <a:lstStyle/>
          <a:p>
            <a:pPr algn="ctr"/>
            <a:r>
              <a:rPr lang="en-US" altLang="ja-JP" sz="1600" dirty="0"/>
              <a:t>To arm</a:t>
            </a:r>
          </a:p>
        </p:txBody>
      </p:sp>
      <p:sp>
        <p:nvSpPr>
          <p:cNvPr id="153" name="テキスト ボックス 152">
            <a:extLst>
              <a:ext uri="{FF2B5EF4-FFF2-40B4-BE49-F238E27FC236}">
                <a16:creationId xmlns:a16="http://schemas.microsoft.com/office/drawing/2014/main" id="{0DAD8F91-D474-A744-9E7D-133A6E84687F}"/>
              </a:ext>
            </a:extLst>
          </p:cNvPr>
          <p:cNvSpPr txBox="1"/>
          <p:nvPr/>
        </p:nvSpPr>
        <p:spPr>
          <a:xfrm>
            <a:off x="8422344" y="3577326"/>
            <a:ext cx="754757" cy="338554"/>
          </a:xfrm>
          <a:prstGeom prst="rect">
            <a:avLst/>
          </a:prstGeom>
          <a:noFill/>
        </p:spPr>
        <p:txBody>
          <a:bodyPr wrap="none" rtlCol="0">
            <a:spAutoFit/>
          </a:bodyPr>
          <a:lstStyle/>
          <a:p>
            <a:pPr algn="ctr"/>
            <a:r>
              <a:rPr lang="en-US" altLang="ja-JP" sz="1600" dirty="0"/>
              <a:t>To arm</a:t>
            </a:r>
          </a:p>
        </p:txBody>
      </p:sp>
      <p:cxnSp>
        <p:nvCxnSpPr>
          <p:cNvPr id="154" name="直線コネクタ 153">
            <a:extLst>
              <a:ext uri="{FF2B5EF4-FFF2-40B4-BE49-F238E27FC236}">
                <a16:creationId xmlns:a16="http://schemas.microsoft.com/office/drawing/2014/main" id="{81F76F16-BAC7-E24C-83DB-89C9CE76CBE5}"/>
              </a:ext>
            </a:extLst>
          </p:cNvPr>
          <p:cNvCxnSpPr>
            <a:cxnSpLocks/>
          </p:cNvCxnSpPr>
          <p:nvPr/>
        </p:nvCxnSpPr>
        <p:spPr>
          <a:xfrm>
            <a:off x="5979934" y="1726046"/>
            <a:ext cx="0" cy="2920659"/>
          </a:xfrm>
          <a:prstGeom prst="line">
            <a:avLst/>
          </a:prstGeom>
          <a:ln w="25400">
            <a:solidFill>
              <a:schemeClr val="tx1"/>
            </a:solidFill>
            <a:prstDash val="dash"/>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a:extLst>
              <a:ext uri="{FF2B5EF4-FFF2-40B4-BE49-F238E27FC236}">
                <a16:creationId xmlns:a16="http://schemas.microsoft.com/office/drawing/2014/main" id="{971D156B-58BE-D84A-8F18-3EF6F5B3B7E3}"/>
              </a:ext>
            </a:extLst>
          </p:cNvPr>
          <p:cNvCxnSpPr>
            <a:cxnSpLocks/>
          </p:cNvCxnSpPr>
          <p:nvPr/>
        </p:nvCxnSpPr>
        <p:spPr>
          <a:xfrm>
            <a:off x="3634134" y="2673063"/>
            <a:ext cx="1423" cy="104121"/>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a:extLst>
              <a:ext uri="{FF2B5EF4-FFF2-40B4-BE49-F238E27FC236}">
                <a16:creationId xmlns:a16="http://schemas.microsoft.com/office/drawing/2014/main" id="{AA576281-914C-3C47-9A35-66561A91885A}"/>
              </a:ext>
            </a:extLst>
          </p:cNvPr>
          <p:cNvCxnSpPr>
            <a:cxnSpLocks/>
          </p:cNvCxnSpPr>
          <p:nvPr/>
        </p:nvCxnSpPr>
        <p:spPr>
          <a:xfrm flipH="1">
            <a:off x="3633908" y="2673063"/>
            <a:ext cx="12807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a:extLst>
              <a:ext uri="{FF2B5EF4-FFF2-40B4-BE49-F238E27FC236}">
                <a16:creationId xmlns:a16="http://schemas.microsoft.com/office/drawing/2014/main" id="{A2BDD445-11D7-E14A-948C-675A5856C255}"/>
              </a:ext>
            </a:extLst>
          </p:cNvPr>
          <p:cNvCxnSpPr>
            <a:cxnSpLocks/>
          </p:cNvCxnSpPr>
          <p:nvPr/>
        </p:nvCxnSpPr>
        <p:spPr>
          <a:xfrm>
            <a:off x="3763586" y="2673063"/>
            <a:ext cx="0" cy="180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a:extLst>
              <a:ext uri="{FF2B5EF4-FFF2-40B4-BE49-F238E27FC236}">
                <a16:creationId xmlns:a16="http://schemas.microsoft.com/office/drawing/2014/main" id="{7AC34227-632B-9447-AA87-2894F8CB670E}"/>
              </a:ext>
            </a:extLst>
          </p:cNvPr>
          <p:cNvCxnSpPr>
            <a:cxnSpLocks/>
          </p:cNvCxnSpPr>
          <p:nvPr/>
        </p:nvCxnSpPr>
        <p:spPr>
          <a:xfrm flipH="1">
            <a:off x="3683173" y="2855422"/>
            <a:ext cx="72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159" name="テキスト ボックス 158">
            <a:extLst>
              <a:ext uri="{FF2B5EF4-FFF2-40B4-BE49-F238E27FC236}">
                <a16:creationId xmlns:a16="http://schemas.microsoft.com/office/drawing/2014/main" id="{585BE14F-A2EF-3643-923A-15410F948B9D}"/>
              </a:ext>
            </a:extLst>
          </p:cNvPr>
          <p:cNvSpPr txBox="1"/>
          <p:nvPr/>
        </p:nvSpPr>
        <p:spPr>
          <a:xfrm>
            <a:off x="3018487" y="2592420"/>
            <a:ext cx="678391" cy="215444"/>
          </a:xfrm>
          <a:prstGeom prst="rect">
            <a:avLst/>
          </a:prstGeom>
          <a:noFill/>
        </p:spPr>
        <p:txBody>
          <a:bodyPr wrap="none" rtlCol="0">
            <a:spAutoFit/>
          </a:bodyPr>
          <a:lstStyle/>
          <a:p>
            <a:r>
              <a:rPr kumimoji="1" lang="en-US" altLang="ja-JP" sz="800" dirty="0"/>
              <a:t>CEO control</a:t>
            </a:r>
            <a:endParaRPr kumimoji="1" lang="ja-JP" altLang="en-US" sz="800"/>
          </a:p>
        </p:txBody>
      </p:sp>
      <p:grpSp>
        <p:nvGrpSpPr>
          <p:cNvPr id="160" name="グループ化 159">
            <a:extLst>
              <a:ext uri="{FF2B5EF4-FFF2-40B4-BE49-F238E27FC236}">
                <a16:creationId xmlns:a16="http://schemas.microsoft.com/office/drawing/2014/main" id="{0C5BAE46-C109-2C41-9D55-3B7DB491CDE7}"/>
              </a:ext>
            </a:extLst>
          </p:cNvPr>
          <p:cNvGrpSpPr>
            <a:grpSpLocks noChangeAspect="1"/>
          </p:cNvGrpSpPr>
          <p:nvPr/>
        </p:nvGrpSpPr>
        <p:grpSpPr>
          <a:xfrm rot="16200000">
            <a:off x="1639822" y="3552633"/>
            <a:ext cx="216000" cy="227931"/>
            <a:chOff x="1873766" y="3931327"/>
            <a:chExt cx="144000" cy="151954"/>
          </a:xfrm>
        </p:grpSpPr>
        <p:sp>
          <p:nvSpPr>
            <p:cNvPr id="161" name="円/楕円 160">
              <a:extLst>
                <a:ext uri="{FF2B5EF4-FFF2-40B4-BE49-F238E27FC236}">
                  <a16:creationId xmlns:a16="http://schemas.microsoft.com/office/drawing/2014/main" id="{AB667DD4-CAC6-9D43-ABEC-259A960D39E7}"/>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2" name="直線コネクタ 161">
              <a:extLst>
                <a:ext uri="{FF2B5EF4-FFF2-40B4-BE49-F238E27FC236}">
                  <a16:creationId xmlns:a16="http://schemas.microsoft.com/office/drawing/2014/main" id="{D00099F0-1D38-D94C-B4B6-51EE4A788798}"/>
                </a:ext>
              </a:extLst>
            </p:cNvPr>
            <p:cNvCxnSpPr>
              <a:stCxn id="161" idx="2"/>
              <a:endCxn id="161"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3" name="正方形/長方形 162">
              <a:extLst>
                <a:ext uri="{FF2B5EF4-FFF2-40B4-BE49-F238E27FC236}">
                  <a16:creationId xmlns:a16="http://schemas.microsoft.com/office/drawing/2014/main" id="{4A83EB90-8458-1C44-91A2-DBC553BCC0E1}"/>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64" name="直線コネクタ 163">
            <a:extLst>
              <a:ext uri="{FF2B5EF4-FFF2-40B4-BE49-F238E27FC236}">
                <a16:creationId xmlns:a16="http://schemas.microsoft.com/office/drawing/2014/main" id="{853B535A-C61F-0449-86F7-897135660101}"/>
              </a:ext>
            </a:extLst>
          </p:cNvPr>
          <p:cNvCxnSpPr>
            <a:cxnSpLocks/>
          </p:cNvCxnSpPr>
          <p:nvPr/>
        </p:nvCxnSpPr>
        <p:spPr>
          <a:xfrm flipH="1">
            <a:off x="1865450" y="3671689"/>
            <a:ext cx="180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5" name="直線コネクタ 164">
            <a:extLst>
              <a:ext uri="{FF2B5EF4-FFF2-40B4-BE49-F238E27FC236}">
                <a16:creationId xmlns:a16="http://schemas.microsoft.com/office/drawing/2014/main" id="{5ECCFA05-A219-8F4C-A84E-56A7E1856D44}"/>
              </a:ext>
            </a:extLst>
          </p:cNvPr>
          <p:cNvCxnSpPr>
            <a:cxnSpLocks/>
          </p:cNvCxnSpPr>
          <p:nvPr/>
        </p:nvCxnSpPr>
        <p:spPr>
          <a:xfrm flipH="1" flipV="1">
            <a:off x="1351479" y="2180677"/>
            <a:ext cx="0" cy="147599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6" name="正方形/長方形 165">
            <a:extLst>
              <a:ext uri="{FF2B5EF4-FFF2-40B4-BE49-F238E27FC236}">
                <a16:creationId xmlns:a16="http://schemas.microsoft.com/office/drawing/2014/main" id="{3B7AC411-B36C-1B47-99F9-01993BE23CDB}"/>
              </a:ext>
            </a:extLst>
          </p:cNvPr>
          <p:cNvSpPr>
            <a:spLocks noChangeAspect="1"/>
          </p:cNvSpPr>
          <p:nvPr/>
        </p:nvSpPr>
        <p:spPr>
          <a:xfrm>
            <a:off x="639436" y="2012775"/>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テキスト ボックス 166">
            <a:extLst>
              <a:ext uri="{FF2B5EF4-FFF2-40B4-BE49-F238E27FC236}">
                <a16:creationId xmlns:a16="http://schemas.microsoft.com/office/drawing/2014/main" id="{66BBC1AF-39E5-214A-953F-FE7A0FCBB876}"/>
              </a:ext>
            </a:extLst>
          </p:cNvPr>
          <p:cNvSpPr txBox="1"/>
          <p:nvPr/>
        </p:nvSpPr>
        <p:spPr>
          <a:xfrm>
            <a:off x="-18416" y="1985989"/>
            <a:ext cx="721672" cy="369332"/>
          </a:xfrm>
          <a:prstGeom prst="rect">
            <a:avLst/>
          </a:prstGeom>
          <a:noFill/>
        </p:spPr>
        <p:txBody>
          <a:bodyPr wrap="none" rtlCol="0">
            <a:spAutoFit/>
          </a:bodyPr>
          <a:lstStyle/>
          <a:p>
            <a:pPr algn="ctr"/>
            <a:r>
              <a:rPr lang="en-US" altLang="ja-JP" dirty="0"/>
              <a:t>MAIN</a:t>
            </a:r>
          </a:p>
        </p:txBody>
      </p:sp>
      <p:cxnSp>
        <p:nvCxnSpPr>
          <p:cNvPr id="168" name="直線コネクタ 167">
            <a:extLst>
              <a:ext uri="{FF2B5EF4-FFF2-40B4-BE49-F238E27FC236}">
                <a16:creationId xmlns:a16="http://schemas.microsoft.com/office/drawing/2014/main" id="{75F0A369-4267-D54D-B6F6-80FCBA68A2EB}"/>
              </a:ext>
            </a:extLst>
          </p:cNvPr>
          <p:cNvCxnSpPr>
            <a:cxnSpLocks/>
          </p:cNvCxnSpPr>
          <p:nvPr/>
        </p:nvCxnSpPr>
        <p:spPr>
          <a:xfrm flipV="1">
            <a:off x="1169777" y="2171546"/>
            <a:ext cx="1044000" cy="9131"/>
          </a:xfrm>
          <a:prstGeom prst="line">
            <a:avLst/>
          </a:prstGeom>
          <a:ln w="381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a:extLst>
              <a:ext uri="{FF2B5EF4-FFF2-40B4-BE49-F238E27FC236}">
                <a16:creationId xmlns:a16="http://schemas.microsoft.com/office/drawing/2014/main" id="{8B679AF8-9D46-C542-8190-732AD3E15F28}"/>
              </a:ext>
            </a:extLst>
          </p:cNvPr>
          <p:cNvCxnSpPr>
            <a:cxnSpLocks noChangeAspect="1"/>
          </p:cNvCxnSpPr>
          <p:nvPr/>
        </p:nvCxnSpPr>
        <p:spPr>
          <a:xfrm flipH="1" flipV="1">
            <a:off x="1222784" y="2045546"/>
            <a:ext cx="257389"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a:extLst>
              <a:ext uri="{FF2B5EF4-FFF2-40B4-BE49-F238E27FC236}">
                <a16:creationId xmlns:a16="http://schemas.microsoft.com/office/drawing/2014/main" id="{58665CB5-929F-044C-8C2F-18C345181DEC}"/>
              </a:ext>
            </a:extLst>
          </p:cNvPr>
          <p:cNvSpPr>
            <a:spLocks noChangeAspect="1"/>
          </p:cNvSpPr>
          <p:nvPr/>
        </p:nvSpPr>
        <p:spPr>
          <a:xfrm>
            <a:off x="328214" y="3532697"/>
            <a:ext cx="324000" cy="2314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1" name="直線コネクタ 170">
            <a:extLst>
              <a:ext uri="{FF2B5EF4-FFF2-40B4-BE49-F238E27FC236}">
                <a16:creationId xmlns:a16="http://schemas.microsoft.com/office/drawing/2014/main" id="{9D10A14B-C832-3549-A507-98CDDF852E70}"/>
              </a:ext>
            </a:extLst>
          </p:cNvPr>
          <p:cNvCxnSpPr>
            <a:cxnSpLocks/>
          </p:cNvCxnSpPr>
          <p:nvPr/>
        </p:nvCxnSpPr>
        <p:spPr>
          <a:xfrm>
            <a:off x="1082429" y="3826571"/>
            <a:ext cx="1260000" cy="0"/>
          </a:xfrm>
          <a:prstGeom prst="line">
            <a:avLst/>
          </a:prstGeom>
          <a:ln w="38100">
            <a:solidFill>
              <a:srgbClr val="00FA00"/>
            </a:solidFill>
            <a:tailEnd type="arrow"/>
          </a:ln>
          <a:effectLst/>
        </p:spPr>
        <p:style>
          <a:lnRef idx="2">
            <a:schemeClr val="accent1"/>
          </a:lnRef>
          <a:fillRef idx="0">
            <a:schemeClr val="accent1"/>
          </a:fillRef>
          <a:effectRef idx="1">
            <a:schemeClr val="accent1"/>
          </a:effectRef>
          <a:fontRef idx="minor">
            <a:schemeClr val="tx1"/>
          </a:fontRef>
        </p:style>
      </p:cxnSp>
      <p:sp>
        <p:nvSpPr>
          <p:cNvPr id="172" name="テキスト ボックス 171">
            <a:extLst>
              <a:ext uri="{FF2B5EF4-FFF2-40B4-BE49-F238E27FC236}">
                <a16:creationId xmlns:a16="http://schemas.microsoft.com/office/drawing/2014/main" id="{0BE90435-F11C-6448-BF38-37473437DDE4}"/>
              </a:ext>
            </a:extLst>
          </p:cNvPr>
          <p:cNvSpPr txBox="1"/>
          <p:nvPr/>
        </p:nvSpPr>
        <p:spPr>
          <a:xfrm>
            <a:off x="211665" y="3211816"/>
            <a:ext cx="537327" cy="338554"/>
          </a:xfrm>
          <a:prstGeom prst="rect">
            <a:avLst/>
          </a:prstGeom>
          <a:noFill/>
        </p:spPr>
        <p:txBody>
          <a:bodyPr wrap="none" rtlCol="0">
            <a:spAutoFit/>
          </a:bodyPr>
          <a:lstStyle/>
          <a:p>
            <a:pPr algn="ctr"/>
            <a:r>
              <a:rPr lang="en-US" altLang="ja-JP" sz="1600" dirty="0"/>
              <a:t>AUX</a:t>
            </a:r>
          </a:p>
        </p:txBody>
      </p:sp>
      <p:cxnSp>
        <p:nvCxnSpPr>
          <p:cNvPr id="173" name="直線コネクタ 172">
            <a:extLst>
              <a:ext uri="{FF2B5EF4-FFF2-40B4-BE49-F238E27FC236}">
                <a16:creationId xmlns:a16="http://schemas.microsoft.com/office/drawing/2014/main" id="{BAE746C4-25D3-FB4B-BBD8-924CE3E8584D}"/>
              </a:ext>
            </a:extLst>
          </p:cNvPr>
          <p:cNvCxnSpPr>
            <a:cxnSpLocks/>
          </p:cNvCxnSpPr>
          <p:nvPr/>
        </p:nvCxnSpPr>
        <p:spPr>
          <a:xfrm>
            <a:off x="77225" y="3656550"/>
            <a:ext cx="215474"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4" name="直線コネクタ 173">
            <a:extLst>
              <a:ext uri="{FF2B5EF4-FFF2-40B4-BE49-F238E27FC236}">
                <a16:creationId xmlns:a16="http://schemas.microsoft.com/office/drawing/2014/main" id="{884DB661-D57C-1A44-86F7-138ECF42C196}"/>
              </a:ext>
            </a:extLst>
          </p:cNvPr>
          <p:cNvCxnSpPr>
            <a:cxnSpLocks/>
          </p:cNvCxnSpPr>
          <p:nvPr/>
        </p:nvCxnSpPr>
        <p:spPr>
          <a:xfrm>
            <a:off x="84095" y="3656323"/>
            <a:ext cx="0" cy="432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5" name="直線コネクタ 174">
            <a:extLst>
              <a:ext uri="{FF2B5EF4-FFF2-40B4-BE49-F238E27FC236}">
                <a16:creationId xmlns:a16="http://schemas.microsoft.com/office/drawing/2014/main" id="{D1696262-9C5D-E14B-99C8-A0BB00D0AF84}"/>
              </a:ext>
            </a:extLst>
          </p:cNvPr>
          <p:cNvCxnSpPr>
            <a:cxnSpLocks/>
          </p:cNvCxnSpPr>
          <p:nvPr/>
        </p:nvCxnSpPr>
        <p:spPr>
          <a:xfrm flipH="1">
            <a:off x="1422507" y="4095074"/>
            <a:ext cx="540000" cy="0"/>
          </a:xfrm>
          <a:prstGeom prst="line">
            <a:avLst/>
          </a:prstGeom>
          <a:ln w="12700">
            <a:solidFill>
              <a:schemeClr val="tx1"/>
            </a:solidFill>
            <a:headEnd type="none"/>
            <a:tailEnd type="arrow" w="sm" len="sm"/>
          </a:ln>
          <a:effectLst/>
        </p:spPr>
        <p:style>
          <a:lnRef idx="2">
            <a:schemeClr val="accent1"/>
          </a:lnRef>
          <a:fillRef idx="0">
            <a:schemeClr val="accent1"/>
          </a:fillRef>
          <a:effectRef idx="1">
            <a:schemeClr val="accent1"/>
          </a:effectRef>
          <a:fontRef idx="minor">
            <a:schemeClr val="tx1"/>
          </a:fontRef>
        </p:style>
      </p:cxnSp>
      <p:sp>
        <p:nvSpPr>
          <p:cNvPr id="176" name="三角形 175">
            <a:extLst>
              <a:ext uri="{FF2B5EF4-FFF2-40B4-BE49-F238E27FC236}">
                <a16:creationId xmlns:a16="http://schemas.microsoft.com/office/drawing/2014/main" id="{168BEF9C-E7CD-1545-B57C-AA6E8C564449}"/>
              </a:ext>
            </a:extLst>
          </p:cNvPr>
          <p:cNvSpPr/>
          <p:nvPr/>
        </p:nvSpPr>
        <p:spPr>
          <a:xfrm rot="16200000">
            <a:off x="1167717" y="3969209"/>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77" name="直線コネクタ 176">
            <a:extLst>
              <a:ext uri="{FF2B5EF4-FFF2-40B4-BE49-F238E27FC236}">
                <a16:creationId xmlns:a16="http://schemas.microsoft.com/office/drawing/2014/main" id="{B28E48BA-1CF7-0747-89CE-CA2E075B9D4D}"/>
              </a:ext>
            </a:extLst>
          </p:cNvPr>
          <p:cNvCxnSpPr>
            <a:cxnSpLocks/>
          </p:cNvCxnSpPr>
          <p:nvPr/>
        </p:nvCxnSpPr>
        <p:spPr>
          <a:xfrm flipH="1">
            <a:off x="78824" y="4091536"/>
            <a:ext cx="1116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8" name="直線コネクタ 177">
            <a:extLst>
              <a:ext uri="{FF2B5EF4-FFF2-40B4-BE49-F238E27FC236}">
                <a16:creationId xmlns:a16="http://schemas.microsoft.com/office/drawing/2014/main" id="{F31AD874-A826-8D45-B7C8-BE141F305924}"/>
              </a:ext>
            </a:extLst>
          </p:cNvPr>
          <p:cNvCxnSpPr>
            <a:cxnSpLocks/>
          </p:cNvCxnSpPr>
          <p:nvPr/>
        </p:nvCxnSpPr>
        <p:spPr>
          <a:xfrm>
            <a:off x="2042582" y="3670469"/>
            <a:ext cx="0" cy="34200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79" name="グループ化 178">
            <a:extLst>
              <a:ext uri="{FF2B5EF4-FFF2-40B4-BE49-F238E27FC236}">
                <a16:creationId xmlns:a16="http://schemas.microsoft.com/office/drawing/2014/main" id="{CDB67740-FE54-5444-A1ED-A0413458F529}"/>
              </a:ext>
            </a:extLst>
          </p:cNvPr>
          <p:cNvGrpSpPr/>
          <p:nvPr/>
        </p:nvGrpSpPr>
        <p:grpSpPr>
          <a:xfrm>
            <a:off x="1933092" y="3980116"/>
            <a:ext cx="225147" cy="225147"/>
            <a:chOff x="853945" y="5915005"/>
            <a:chExt cx="225147" cy="225147"/>
          </a:xfrm>
        </p:grpSpPr>
        <p:sp>
          <p:nvSpPr>
            <p:cNvPr id="180" name="加算記号 179">
              <a:extLst>
                <a:ext uri="{FF2B5EF4-FFF2-40B4-BE49-F238E27FC236}">
                  <a16:creationId xmlns:a16="http://schemas.microsoft.com/office/drawing/2014/main" id="{B06D54EE-DEC9-2841-BC72-105EB32ED415}"/>
                </a:ext>
              </a:extLst>
            </p:cNvPr>
            <p:cNvSpPr/>
            <p:nvPr/>
          </p:nvSpPr>
          <p:spPr>
            <a:xfrm rot="2723663">
              <a:off x="853945" y="5915005"/>
              <a:ext cx="225147" cy="225147"/>
            </a:xfrm>
            <a:prstGeom prst="mathPlus">
              <a:avLst>
                <a:gd name="adj1" fmla="val 60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sp>
          <p:nvSpPr>
            <p:cNvPr id="181" name="正方形/長方形 180">
              <a:extLst>
                <a:ext uri="{FF2B5EF4-FFF2-40B4-BE49-F238E27FC236}">
                  <a16:creationId xmlns:a16="http://schemas.microsoft.com/office/drawing/2014/main" id="{A44F6E80-DD35-B44C-ACE3-E0DF6C3075A3}"/>
                </a:ext>
              </a:extLst>
            </p:cNvPr>
            <p:cNvSpPr>
              <a:spLocks noChangeAspect="1"/>
            </p:cNvSpPr>
            <p:nvPr/>
          </p:nvSpPr>
          <p:spPr>
            <a:xfrm>
              <a:off x="893544" y="5951755"/>
              <a:ext cx="144000" cy="144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2" name="テキスト ボックス 181">
            <a:extLst>
              <a:ext uri="{FF2B5EF4-FFF2-40B4-BE49-F238E27FC236}">
                <a16:creationId xmlns:a16="http://schemas.microsoft.com/office/drawing/2014/main" id="{D1379B64-1EAB-8D40-A99D-AEF611B19BDB}"/>
              </a:ext>
            </a:extLst>
          </p:cNvPr>
          <p:cNvSpPr txBox="1"/>
          <p:nvPr/>
        </p:nvSpPr>
        <p:spPr>
          <a:xfrm>
            <a:off x="1427886" y="1848585"/>
            <a:ext cx="1081771" cy="338554"/>
          </a:xfrm>
          <a:prstGeom prst="rect">
            <a:avLst/>
          </a:prstGeom>
          <a:noFill/>
        </p:spPr>
        <p:txBody>
          <a:bodyPr wrap="none" rtlCol="0">
            <a:spAutoFit/>
          </a:bodyPr>
          <a:lstStyle/>
          <a:p>
            <a:r>
              <a:rPr kumimoji="1" lang="en-US" altLang="ja-JP" sz="1600" dirty="0"/>
              <a:t>To the IMC</a:t>
            </a:r>
            <a:endParaRPr kumimoji="1" lang="ja-JP" altLang="en-US" sz="1600"/>
          </a:p>
        </p:txBody>
      </p:sp>
      <p:grpSp>
        <p:nvGrpSpPr>
          <p:cNvPr id="183" name="図形グループ 155">
            <a:extLst>
              <a:ext uri="{FF2B5EF4-FFF2-40B4-BE49-F238E27FC236}">
                <a16:creationId xmlns:a16="http://schemas.microsoft.com/office/drawing/2014/main" id="{73444F6A-3214-2D40-B57B-A9BC4327196F}"/>
              </a:ext>
            </a:extLst>
          </p:cNvPr>
          <p:cNvGrpSpPr>
            <a:grpSpLocks noChangeAspect="1"/>
          </p:cNvGrpSpPr>
          <p:nvPr/>
        </p:nvGrpSpPr>
        <p:grpSpPr>
          <a:xfrm>
            <a:off x="2376833" y="4001536"/>
            <a:ext cx="180000" cy="180000"/>
            <a:chOff x="6727728" y="6048983"/>
            <a:chExt cx="198000" cy="198000"/>
          </a:xfrm>
        </p:grpSpPr>
        <p:sp>
          <p:nvSpPr>
            <p:cNvPr id="184" name="円/楕円 183">
              <a:extLst>
                <a:ext uri="{FF2B5EF4-FFF2-40B4-BE49-F238E27FC236}">
                  <a16:creationId xmlns:a16="http://schemas.microsoft.com/office/drawing/2014/main" id="{39830EC0-BF35-AE4B-A5A6-0529FD108AD7}"/>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85" name="曲線コネクタ 184">
              <a:extLst>
                <a:ext uri="{FF2B5EF4-FFF2-40B4-BE49-F238E27FC236}">
                  <a16:creationId xmlns:a16="http://schemas.microsoft.com/office/drawing/2014/main" id="{F664F076-DF7C-FD4F-80EA-76D6DBA583CD}"/>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186" name="直線コネクタ 185">
            <a:extLst>
              <a:ext uri="{FF2B5EF4-FFF2-40B4-BE49-F238E27FC236}">
                <a16:creationId xmlns:a16="http://schemas.microsoft.com/office/drawing/2014/main" id="{8D1446ED-1F6D-8543-BF64-AF2A2CC3DED9}"/>
              </a:ext>
            </a:extLst>
          </p:cNvPr>
          <p:cNvCxnSpPr>
            <a:cxnSpLocks/>
          </p:cNvCxnSpPr>
          <p:nvPr/>
        </p:nvCxnSpPr>
        <p:spPr>
          <a:xfrm flipH="1">
            <a:off x="2131776" y="4098592"/>
            <a:ext cx="229106"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87" name="直線コネクタ 186">
            <a:extLst>
              <a:ext uri="{FF2B5EF4-FFF2-40B4-BE49-F238E27FC236}">
                <a16:creationId xmlns:a16="http://schemas.microsoft.com/office/drawing/2014/main" id="{AB71443C-404F-594B-AD1B-AF0A95D2B82A}"/>
              </a:ext>
            </a:extLst>
          </p:cNvPr>
          <p:cNvCxnSpPr>
            <a:cxnSpLocks/>
          </p:cNvCxnSpPr>
          <p:nvPr/>
        </p:nvCxnSpPr>
        <p:spPr>
          <a:xfrm>
            <a:off x="646463" y="3660820"/>
            <a:ext cx="1116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8" name="直線コネクタ 187">
            <a:extLst>
              <a:ext uri="{FF2B5EF4-FFF2-40B4-BE49-F238E27FC236}">
                <a16:creationId xmlns:a16="http://schemas.microsoft.com/office/drawing/2014/main" id="{B514C70A-67F0-D044-9618-04A6072E2AF1}"/>
              </a:ext>
            </a:extLst>
          </p:cNvPr>
          <p:cNvCxnSpPr>
            <a:cxnSpLocks noChangeAspect="1"/>
          </p:cNvCxnSpPr>
          <p:nvPr/>
        </p:nvCxnSpPr>
        <p:spPr>
          <a:xfrm>
            <a:off x="1309911" y="3600615"/>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テキスト ボックス 188">
            <a:extLst>
              <a:ext uri="{FF2B5EF4-FFF2-40B4-BE49-F238E27FC236}">
                <a16:creationId xmlns:a16="http://schemas.microsoft.com/office/drawing/2014/main" id="{F07CB127-4D06-DE45-A682-ABDD3A7B7409}"/>
              </a:ext>
            </a:extLst>
          </p:cNvPr>
          <p:cNvSpPr txBox="1"/>
          <p:nvPr/>
        </p:nvSpPr>
        <p:spPr>
          <a:xfrm>
            <a:off x="2113606" y="3482632"/>
            <a:ext cx="754757" cy="338554"/>
          </a:xfrm>
          <a:prstGeom prst="rect">
            <a:avLst/>
          </a:prstGeom>
          <a:noFill/>
        </p:spPr>
        <p:txBody>
          <a:bodyPr wrap="none" rtlCol="0">
            <a:spAutoFit/>
          </a:bodyPr>
          <a:lstStyle/>
          <a:p>
            <a:pPr algn="ctr"/>
            <a:r>
              <a:rPr lang="en-US" altLang="ja-JP" sz="1600" dirty="0"/>
              <a:t>To arm</a:t>
            </a:r>
          </a:p>
        </p:txBody>
      </p:sp>
      <p:cxnSp>
        <p:nvCxnSpPr>
          <p:cNvPr id="190" name="直線コネクタ 189">
            <a:extLst>
              <a:ext uri="{FF2B5EF4-FFF2-40B4-BE49-F238E27FC236}">
                <a16:creationId xmlns:a16="http://schemas.microsoft.com/office/drawing/2014/main" id="{01961B88-2743-114D-9F01-5C14195277DA}"/>
              </a:ext>
            </a:extLst>
          </p:cNvPr>
          <p:cNvCxnSpPr>
            <a:cxnSpLocks/>
          </p:cNvCxnSpPr>
          <p:nvPr/>
        </p:nvCxnSpPr>
        <p:spPr>
          <a:xfrm>
            <a:off x="741068" y="3647559"/>
            <a:ext cx="0" cy="18000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1" name="直線コネクタ 190">
            <a:extLst>
              <a:ext uri="{FF2B5EF4-FFF2-40B4-BE49-F238E27FC236}">
                <a16:creationId xmlns:a16="http://schemas.microsoft.com/office/drawing/2014/main" id="{21470EA6-9F0F-E447-A67B-9F30216CD3D0}"/>
              </a:ext>
            </a:extLst>
          </p:cNvPr>
          <p:cNvCxnSpPr>
            <a:cxnSpLocks/>
          </p:cNvCxnSpPr>
          <p:nvPr/>
        </p:nvCxnSpPr>
        <p:spPr>
          <a:xfrm>
            <a:off x="723420" y="3820777"/>
            <a:ext cx="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2" name="正方形/長方形 191">
            <a:extLst>
              <a:ext uri="{FF2B5EF4-FFF2-40B4-BE49-F238E27FC236}">
                <a16:creationId xmlns:a16="http://schemas.microsoft.com/office/drawing/2014/main" id="{FC68F9BA-EA0E-EC42-B939-C5A914B897B9}"/>
              </a:ext>
            </a:extLst>
          </p:cNvPr>
          <p:cNvSpPr>
            <a:spLocks noChangeAspect="1"/>
          </p:cNvSpPr>
          <p:nvPr/>
        </p:nvSpPr>
        <p:spPr>
          <a:xfrm>
            <a:off x="859764" y="3761553"/>
            <a:ext cx="216753" cy="11125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CA278503-DE3D-7F48-8F07-15CA8A4F9355}"/>
              </a:ext>
            </a:extLst>
          </p:cNvPr>
          <p:cNvSpPr txBox="1"/>
          <p:nvPr/>
        </p:nvSpPr>
        <p:spPr>
          <a:xfrm>
            <a:off x="412244" y="3808864"/>
            <a:ext cx="748923" cy="261610"/>
          </a:xfrm>
          <a:prstGeom prst="rect">
            <a:avLst/>
          </a:prstGeom>
          <a:noFill/>
        </p:spPr>
        <p:txBody>
          <a:bodyPr wrap="none" rtlCol="0">
            <a:spAutoFit/>
          </a:bodyPr>
          <a:lstStyle/>
          <a:p>
            <a:r>
              <a:rPr lang="ja-JP" altLang="en-US" sz="1100"/>
              <a:t>倍波発生</a:t>
            </a:r>
            <a:endParaRPr kumimoji="1" lang="ja-JP" altLang="en-US" sz="1100"/>
          </a:p>
        </p:txBody>
      </p:sp>
      <p:cxnSp>
        <p:nvCxnSpPr>
          <p:cNvPr id="194" name="直線コネクタ 193">
            <a:extLst>
              <a:ext uri="{FF2B5EF4-FFF2-40B4-BE49-F238E27FC236}">
                <a16:creationId xmlns:a16="http://schemas.microsoft.com/office/drawing/2014/main" id="{59686CA3-36F6-6B42-A54E-64CAF12E9011}"/>
              </a:ext>
            </a:extLst>
          </p:cNvPr>
          <p:cNvCxnSpPr>
            <a:cxnSpLocks noChangeAspect="1"/>
          </p:cNvCxnSpPr>
          <p:nvPr/>
        </p:nvCxnSpPr>
        <p:spPr>
          <a:xfrm>
            <a:off x="694625" y="3601116"/>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a:extLst>
              <a:ext uri="{FF2B5EF4-FFF2-40B4-BE49-F238E27FC236}">
                <a16:creationId xmlns:a16="http://schemas.microsoft.com/office/drawing/2014/main" id="{DE694682-6D5D-A941-9BF1-A3172B5A2557}"/>
              </a:ext>
            </a:extLst>
          </p:cNvPr>
          <p:cNvCxnSpPr>
            <a:cxnSpLocks noChangeAspect="1"/>
          </p:cNvCxnSpPr>
          <p:nvPr/>
        </p:nvCxnSpPr>
        <p:spPr>
          <a:xfrm>
            <a:off x="671178" y="3773612"/>
            <a:ext cx="108000" cy="1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正方形/長方形 195">
            <a:extLst>
              <a:ext uri="{FF2B5EF4-FFF2-40B4-BE49-F238E27FC236}">
                <a16:creationId xmlns:a16="http://schemas.microsoft.com/office/drawing/2014/main" id="{DCF11170-A6C4-F647-8A1E-9F7B9C0EA242}"/>
              </a:ext>
            </a:extLst>
          </p:cNvPr>
          <p:cNvSpPr/>
          <p:nvPr/>
        </p:nvSpPr>
        <p:spPr>
          <a:xfrm>
            <a:off x="290393" y="3487965"/>
            <a:ext cx="811410" cy="524480"/>
          </a:xfrm>
          <a:prstGeom prst="rect">
            <a:avLst/>
          </a:prstGeom>
          <a:noFill/>
          <a:ln w="254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7" name="直線コネクタ 196">
            <a:extLst>
              <a:ext uri="{FF2B5EF4-FFF2-40B4-BE49-F238E27FC236}">
                <a16:creationId xmlns:a16="http://schemas.microsoft.com/office/drawing/2014/main" id="{7AD1ABAA-E67E-4D4E-844D-010038C8E6DA}"/>
              </a:ext>
            </a:extLst>
          </p:cNvPr>
          <p:cNvCxnSpPr>
            <a:cxnSpLocks/>
          </p:cNvCxnSpPr>
          <p:nvPr/>
        </p:nvCxnSpPr>
        <p:spPr>
          <a:xfrm>
            <a:off x="2857504" y="1678409"/>
            <a:ext cx="0" cy="2968021"/>
          </a:xfrm>
          <a:prstGeom prst="line">
            <a:avLst/>
          </a:prstGeom>
          <a:ln w="25400" cmpd="sng">
            <a:solidFill>
              <a:schemeClr val="tx1"/>
            </a:solidFill>
            <a:prstDash val="solid"/>
            <a:tailEnd type="none" w="sm" len="sm"/>
          </a:ln>
          <a:effectLst/>
        </p:spPr>
        <p:style>
          <a:lnRef idx="2">
            <a:schemeClr val="accent1"/>
          </a:lnRef>
          <a:fillRef idx="0">
            <a:schemeClr val="accent1"/>
          </a:fillRef>
          <a:effectRef idx="1">
            <a:schemeClr val="accent1"/>
          </a:effectRef>
          <a:fontRef idx="minor">
            <a:schemeClr val="tx1"/>
          </a:fontRef>
        </p:style>
      </p:cxnSp>
      <p:sp>
        <p:nvSpPr>
          <p:cNvPr id="198" name="テキスト ボックス 197">
            <a:extLst>
              <a:ext uri="{FF2B5EF4-FFF2-40B4-BE49-F238E27FC236}">
                <a16:creationId xmlns:a16="http://schemas.microsoft.com/office/drawing/2014/main" id="{43E40E24-CD5C-3542-8A33-9FFA993FA66A}"/>
              </a:ext>
            </a:extLst>
          </p:cNvPr>
          <p:cNvSpPr txBox="1"/>
          <p:nvPr/>
        </p:nvSpPr>
        <p:spPr>
          <a:xfrm>
            <a:off x="292699" y="4318422"/>
            <a:ext cx="2133918" cy="369332"/>
          </a:xfrm>
          <a:prstGeom prst="rect">
            <a:avLst/>
          </a:prstGeom>
          <a:noFill/>
        </p:spPr>
        <p:txBody>
          <a:bodyPr wrap="none" rtlCol="0">
            <a:spAutoFit/>
          </a:bodyPr>
          <a:lstStyle/>
          <a:p>
            <a:r>
              <a:rPr kumimoji="1" lang="ja-JP" altLang="en-US"/>
              <a:t>従来手法</a:t>
            </a:r>
            <a:r>
              <a:rPr kumimoji="1" lang="en-US" altLang="ja-JP" dirty="0"/>
              <a:t>: </a:t>
            </a:r>
            <a:r>
              <a:rPr kumimoji="1" lang="ja-JP" altLang="en-US"/>
              <a:t>倍波発生</a:t>
            </a:r>
          </a:p>
        </p:txBody>
      </p:sp>
    </p:spTree>
    <p:extLst>
      <p:ext uri="{BB962C8B-B14F-4D97-AF65-F5344CB8AC3E}">
        <p14:creationId xmlns:p14="http://schemas.microsoft.com/office/powerpoint/2010/main" val="2593431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本章の目的・内容</a:t>
            </a:r>
            <a:endParaRPr kumimoji="1" lang="ja-JP" altLang="en-US" dirty="0"/>
          </a:p>
        </p:txBody>
      </p:sp>
      <p:sp>
        <p:nvSpPr>
          <p:cNvPr id="3" name="コンテンツ プレースホルダー 2"/>
          <p:cNvSpPr>
            <a:spLocks noGrp="1"/>
          </p:cNvSpPr>
          <p:nvPr>
            <p:ph idx="1"/>
          </p:nvPr>
        </p:nvSpPr>
        <p:spPr>
          <a:xfrm>
            <a:off x="278414" y="1183327"/>
            <a:ext cx="8765956" cy="860416"/>
          </a:xfrm>
        </p:spPr>
        <p:txBody>
          <a:bodyPr>
            <a:normAutofit/>
          </a:bodyPr>
          <a:lstStyle/>
          <a:p>
            <a:pPr marL="0" indent="0">
              <a:buNone/>
            </a:pPr>
            <a:r>
              <a:rPr lang="en-US" altLang="ja-JP" sz="2000" dirty="0">
                <a:sym typeface="Wingdings" pitchFamily="2" charset="2"/>
              </a:rPr>
              <a:t>-- </a:t>
            </a:r>
            <a:r>
              <a:rPr lang="ja-JP" altLang="en-US" sz="2000" u="sng">
                <a:solidFill>
                  <a:srgbClr val="0432FF"/>
                </a:solidFill>
                <a:sym typeface="Wingdings" pitchFamily="2" charset="2"/>
              </a:rPr>
              <a:t>目的</a:t>
            </a:r>
            <a:r>
              <a:rPr lang="en-US" altLang="ja-JP" sz="2000" dirty="0">
                <a:sym typeface="Wingdings" pitchFamily="2" charset="2"/>
              </a:rPr>
              <a:t>: </a:t>
            </a:r>
            <a:r>
              <a:rPr lang="ja-JP" altLang="en-US" sz="2000">
                <a:sym typeface="Wingdings" pitchFamily="2" charset="2"/>
              </a:rPr>
              <a:t>第</a:t>
            </a:r>
            <a:r>
              <a:rPr lang="en-US" altLang="ja-JP" sz="2000" dirty="0">
                <a:sym typeface="Wingdings" pitchFamily="2" charset="2"/>
              </a:rPr>
              <a:t>3</a:t>
            </a:r>
            <a:r>
              <a:rPr lang="ja-JP" altLang="en-US" sz="2000">
                <a:sym typeface="Wingdings" pitchFamily="2" charset="2"/>
              </a:rPr>
              <a:t>世代検出器の干渉計ロックの達成に向け、その課題を明確にする。そして、その課題が克服可能かを議論する。</a:t>
            </a:r>
            <a:endParaRPr lang="en-US" altLang="ja-JP" sz="2000" dirty="0">
              <a:sym typeface="Wingdings" pitchFamily="2" charset="2"/>
            </a:endParaRPr>
          </a:p>
          <a:p>
            <a:pPr marL="0" indent="0">
              <a:buNone/>
            </a:pP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56</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8" name="コンテンツ プレースホルダー 2">
            <a:extLst>
              <a:ext uri="{FF2B5EF4-FFF2-40B4-BE49-F238E27FC236}">
                <a16:creationId xmlns:a16="http://schemas.microsoft.com/office/drawing/2014/main" id="{54D0B6BC-CF87-BB47-9D86-8B1F84FA6642}"/>
              </a:ext>
            </a:extLst>
          </p:cNvPr>
          <p:cNvSpPr txBox="1">
            <a:spLocks/>
          </p:cNvSpPr>
          <p:nvPr/>
        </p:nvSpPr>
        <p:spPr>
          <a:xfrm>
            <a:off x="99629" y="2576528"/>
            <a:ext cx="8765956" cy="34771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sz="2000" dirty="0">
                <a:solidFill>
                  <a:srgbClr val="0432FF"/>
                </a:solidFill>
                <a:sym typeface="Wingdings" pitchFamily="2" charset="2"/>
              </a:rPr>
              <a:t>   </a:t>
            </a:r>
            <a:r>
              <a:rPr lang="ja-JP" altLang="en-US" sz="2000" u="sng">
                <a:solidFill>
                  <a:srgbClr val="0432FF"/>
                </a:solidFill>
                <a:sym typeface="Wingdings" pitchFamily="2" charset="2"/>
              </a:rPr>
              <a:t>課題</a:t>
            </a:r>
            <a:r>
              <a:rPr lang="en-US" altLang="ja-JP" sz="2000" dirty="0">
                <a:sym typeface="Wingdings" pitchFamily="2" charset="2"/>
              </a:rPr>
              <a:t>:</a:t>
            </a:r>
            <a:br>
              <a:rPr lang="en-US" altLang="ja-JP" sz="2000" dirty="0">
                <a:sym typeface="Wingdings" pitchFamily="2" charset="2"/>
              </a:rPr>
            </a:br>
            <a:r>
              <a:rPr lang="en-US" altLang="ja-JP" sz="1800" dirty="0">
                <a:sym typeface="Wingdings" pitchFamily="2" charset="2"/>
              </a:rPr>
              <a:t> * </a:t>
            </a:r>
            <a:r>
              <a:rPr lang="ja-JP" altLang="en-US" sz="1800">
                <a:sym typeface="Wingdings" pitchFamily="2" charset="2"/>
              </a:rPr>
              <a:t>長い腕共振器</a:t>
            </a:r>
            <a:r>
              <a:rPr lang="en-US" altLang="ja-JP" sz="1800" dirty="0">
                <a:sym typeface="Wingdings" pitchFamily="2" charset="2"/>
              </a:rPr>
              <a:t> (~ 40 km) </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さらに狭い腕共振器の線幅</a:t>
            </a:r>
            <a:r>
              <a:rPr lang="en-US" altLang="ja-JP" sz="1800" dirty="0">
                <a:solidFill>
                  <a:srgbClr val="FF0000"/>
                </a:solidFill>
                <a:sym typeface="Wingdings" pitchFamily="2" charset="2"/>
              </a:rPr>
              <a:t> </a:t>
            </a:r>
            <a:r>
              <a:rPr lang="en-US" altLang="ja-JP" sz="1800" dirty="0">
                <a:sym typeface="Wingdings" pitchFamily="2" charset="2"/>
              </a:rPr>
              <a:t>(CARM ~ 0.12 Hz)</a:t>
            </a:r>
            <a:endParaRPr lang="en-US" altLang="ja-JP" sz="800" dirty="0">
              <a:sym typeface="Wingdings" pitchFamily="2" charset="2"/>
            </a:endParaRPr>
          </a:p>
          <a:p>
            <a:pPr marL="0" indent="0">
              <a:buFont typeface="Arial"/>
              <a:buNone/>
            </a:pP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腕共振器をレーザーが往復する時間遅れ</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腕共振器にまつわるループの制御帯域に制限</a:t>
            </a:r>
            <a:br>
              <a:rPr lang="en-US" altLang="ja-JP" sz="800" dirty="0">
                <a:sym typeface="Wingdings" pitchFamily="2" charset="2"/>
              </a:rPr>
            </a:br>
            <a:br>
              <a:rPr lang="en-US" altLang="ja-JP" sz="800" dirty="0">
                <a:sym typeface="Wingdings" pitchFamily="2" charset="2"/>
              </a:rPr>
            </a:br>
            <a:r>
              <a:rPr lang="en-US" altLang="ja-JP" sz="1800" dirty="0">
                <a:sym typeface="Wingdings" pitchFamily="2" charset="2"/>
              </a:rPr>
              <a:t> * </a:t>
            </a:r>
            <a:r>
              <a:rPr lang="ja-JP" altLang="en-US" sz="1800">
                <a:sym typeface="Wingdings" pitchFamily="2" charset="2"/>
              </a:rPr>
              <a:t>腕共振器の鏡にシリコンを使う可能性</a:t>
            </a:r>
            <a:br>
              <a:rPr lang="en-US" altLang="ja-JP" sz="1800" dirty="0">
                <a:sym typeface="Wingdings" pitchFamily="2" charset="2"/>
              </a:rPr>
            </a:br>
            <a:r>
              <a:rPr lang="en-US" altLang="ja-JP" sz="1800" dirty="0">
                <a:sym typeface="Wingdings" pitchFamily="2" charset="2"/>
              </a:rPr>
              <a:t>      </a:t>
            </a:r>
            <a:r>
              <a:rPr lang="ja-JP" altLang="en-US" sz="1800">
                <a:solidFill>
                  <a:srgbClr val="FF0000"/>
                </a:solidFill>
                <a:sym typeface="Wingdings" pitchFamily="2" charset="2"/>
              </a:rPr>
              <a:t>メイン</a:t>
            </a:r>
            <a:r>
              <a:rPr lang="en-US" altLang="ja-JP" sz="1800" dirty="0">
                <a:sym typeface="Wingdings" pitchFamily="2" charset="2"/>
              </a:rPr>
              <a:t>/</a:t>
            </a:r>
            <a:r>
              <a:rPr lang="ja-JP" altLang="en-US" sz="1800">
                <a:solidFill>
                  <a:srgbClr val="92D050"/>
                </a:solidFill>
                <a:sym typeface="Wingdings" pitchFamily="2" charset="2"/>
              </a:rPr>
              <a:t>補助</a:t>
            </a:r>
            <a:r>
              <a:rPr lang="ja-JP" altLang="en-US" sz="1800">
                <a:sym typeface="Wingdings" pitchFamily="2" charset="2"/>
              </a:rPr>
              <a:t>レーザーの波長変更、倍波が使えない</a:t>
            </a:r>
            <a:br>
              <a:rPr lang="en-US" altLang="ja-JP" sz="2000" dirty="0">
                <a:sym typeface="Wingdings" pitchFamily="2" charset="2"/>
              </a:rPr>
            </a:br>
            <a:endParaRPr lang="en-US" altLang="ja-JP" sz="2000" dirty="0">
              <a:sym typeface="Wingdings" pitchFamily="2" charset="2"/>
            </a:endParaRPr>
          </a:p>
        </p:txBody>
      </p:sp>
      <p:sp>
        <p:nvSpPr>
          <p:cNvPr id="5" name="テキスト ボックス 4">
            <a:extLst>
              <a:ext uri="{FF2B5EF4-FFF2-40B4-BE49-F238E27FC236}">
                <a16:creationId xmlns:a16="http://schemas.microsoft.com/office/drawing/2014/main" id="{FA388755-2154-2A42-8BC1-927278868D68}"/>
              </a:ext>
            </a:extLst>
          </p:cNvPr>
          <p:cNvSpPr txBox="1"/>
          <p:nvPr/>
        </p:nvSpPr>
        <p:spPr>
          <a:xfrm>
            <a:off x="6314797" y="4266574"/>
            <a:ext cx="2723823" cy="646331"/>
          </a:xfrm>
          <a:prstGeom prst="rect">
            <a:avLst/>
          </a:prstGeom>
          <a:noFill/>
        </p:spPr>
        <p:txBody>
          <a:bodyPr wrap="none" rtlCol="0">
            <a:spAutoFit/>
          </a:bodyPr>
          <a:lstStyle/>
          <a:p>
            <a:r>
              <a:rPr kumimoji="1" lang="ja-JP" altLang="en-US"/>
              <a:t>倍波の利用に代わる</a:t>
            </a:r>
            <a:br>
              <a:rPr kumimoji="1" lang="en-US" altLang="ja-JP" dirty="0"/>
            </a:br>
            <a:r>
              <a:rPr kumimoji="1" lang="ja-JP" altLang="en-US"/>
              <a:t>「波長変換」の手法の検討</a:t>
            </a:r>
          </a:p>
        </p:txBody>
      </p:sp>
      <p:sp>
        <p:nvSpPr>
          <p:cNvPr id="6" name="テキスト ボックス 5">
            <a:extLst>
              <a:ext uri="{FF2B5EF4-FFF2-40B4-BE49-F238E27FC236}">
                <a16:creationId xmlns:a16="http://schemas.microsoft.com/office/drawing/2014/main" id="{F693E021-61D3-2B4C-BF0E-3C205DFBDFFF}"/>
              </a:ext>
            </a:extLst>
          </p:cNvPr>
          <p:cNvSpPr txBox="1"/>
          <p:nvPr/>
        </p:nvSpPr>
        <p:spPr>
          <a:xfrm>
            <a:off x="5969330" y="2390683"/>
            <a:ext cx="766557" cy="400110"/>
          </a:xfrm>
          <a:prstGeom prst="rect">
            <a:avLst/>
          </a:prstGeom>
          <a:noFill/>
        </p:spPr>
        <p:txBody>
          <a:bodyPr wrap="none" rtlCol="0">
            <a:spAutoFit/>
          </a:bodyPr>
          <a:lstStyle/>
          <a:p>
            <a:r>
              <a:rPr kumimoji="1" lang="ja-JP" altLang="en-US" sz="2000" u="sng">
                <a:solidFill>
                  <a:srgbClr val="0432FF"/>
                </a:solidFill>
              </a:rPr>
              <a:t>議論</a:t>
            </a:r>
            <a:r>
              <a:rPr kumimoji="1" lang="en-US" altLang="ja-JP" sz="2000" dirty="0"/>
              <a:t>:</a:t>
            </a:r>
            <a:endParaRPr kumimoji="1" lang="ja-JP" altLang="en-US" sz="2000"/>
          </a:p>
        </p:txBody>
      </p:sp>
      <p:sp>
        <p:nvSpPr>
          <p:cNvPr id="16" name="正方形/長方形 15">
            <a:extLst>
              <a:ext uri="{FF2B5EF4-FFF2-40B4-BE49-F238E27FC236}">
                <a16:creationId xmlns:a16="http://schemas.microsoft.com/office/drawing/2014/main" id="{4B6C11DC-D382-E440-A8DE-670A93D5F15A}"/>
              </a:ext>
            </a:extLst>
          </p:cNvPr>
          <p:cNvSpPr/>
          <p:nvPr/>
        </p:nvSpPr>
        <p:spPr>
          <a:xfrm>
            <a:off x="5267743" y="4023138"/>
            <a:ext cx="170501" cy="2554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CC89D76-E25E-954D-87C6-D7D5A9169155}"/>
              </a:ext>
            </a:extLst>
          </p:cNvPr>
          <p:cNvSpPr/>
          <p:nvPr/>
        </p:nvSpPr>
        <p:spPr>
          <a:xfrm>
            <a:off x="5363570" y="4121329"/>
            <a:ext cx="170501" cy="136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42C32F9D-34BB-5345-B3F9-3E4FF215EBE8}"/>
              </a:ext>
            </a:extLst>
          </p:cNvPr>
          <p:cNvCxnSpPr>
            <a:cxnSpLocks/>
          </p:cNvCxnSpPr>
          <p:nvPr/>
        </p:nvCxnSpPr>
        <p:spPr>
          <a:xfrm>
            <a:off x="5758053" y="2480004"/>
            <a:ext cx="0" cy="255600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右矢印 17">
            <a:extLst>
              <a:ext uri="{FF2B5EF4-FFF2-40B4-BE49-F238E27FC236}">
                <a16:creationId xmlns:a16="http://schemas.microsoft.com/office/drawing/2014/main" id="{DB56BCFE-7F5B-ED45-BB4B-2C75CC5AC1F5}"/>
              </a:ext>
            </a:extLst>
          </p:cNvPr>
          <p:cNvSpPr/>
          <p:nvPr/>
        </p:nvSpPr>
        <p:spPr>
          <a:xfrm>
            <a:off x="5599828" y="4245981"/>
            <a:ext cx="734462" cy="694300"/>
          </a:xfrm>
          <a:prstGeom prst="rightArrow">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EADC1C0-F3AC-E54D-9C63-44B7EC3761D8}"/>
              </a:ext>
            </a:extLst>
          </p:cNvPr>
          <p:cNvSpPr txBox="1"/>
          <p:nvPr/>
        </p:nvSpPr>
        <p:spPr>
          <a:xfrm>
            <a:off x="5534071" y="4431481"/>
            <a:ext cx="800219" cy="338554"/>
          </a:xfrm>
          <a:prstGeom prst="rect">
            <a:avLst/>
          </a:prstGeom>
          <a:noFill/>
        </p:spPr>
        <p:txBody>
          <a:bodyPr wrap="none" rtlCol="0">
            <a:spAutoFit/>
          </a:bodyPr>
          <a:lstStyle/>
          <a:p>
            <a:r>
              <a:rPr lang="ja-JP" altLang="en-US" sz="1600"/>
              <a:t>解決</a:t>
            </a:r>
            <a:r>
              <a:rPr kumimoji="1" lang="ja-JP" altLang="en-US" sz="1600"/>
              <a:t>策</a:t>
            </a:r>
          </a:p>
        </p:txBody>
      </p:sp>
      <p:sp>
        <p:nvSpPr>
          <p:cNvPr id="10" name="テキスト ボックス 9">
            <a:extLst>
              <a:ext uri="{FF2B5EF4-FFF2-40B4-BE49-F238E27FC236}">
                <a16:creationId xmlns:a16="http://schemas.microsoft.com/office/drawing/2014/main" id="{A86F0143-D948-624B-A141-B560EC97031B}"/>
              </a:ext>
            </a:extLst>
          </p:cNvPr>
          <p:cNvSpPr txBox="1"/>
          <p:nvPr/>
        </p:nvSpPr>
        <p:spPr>
          <a:xfrm>
            <a:off x="5938849" y="2780250"/>
            <a:ext cx="2770246" cy="369332"/>
          </a:xfrm>
          <a:prstGeom prst="rect">
            <a:avLst/>
          </a:prstGeom>
          <a:noFill/>
        </p:spPr>
        <p:txBody>
          <a:bodyPr wrap="none" rtlCol="0">
            <a:spAutoFit/>
          </a:bodyPr>
          <a:lstStyle/>
          <a:p>
            <a:r>
              <a:rPr kumimoji="1" lang="en-US" altLang="ja-JP" dirty="0"/>
              <a:t>KAGRA</a:t>
            </a:r>
            <a:r>
              <a:rPr kumimoji="1" lang="ja-JP" altLang="en-US"/>
              <a:t>での</a:t>
            </a:r>
            <a:r>
              <a:rPr kumimoji="1" lang="en-US" altLang="ja-JP" dirty="0"/>
              <a:t>ALS</a:t>
            </a:r>
            <a:r>
              <a:rPr kumimoji="1" lang="ja-JP" altLang="en-US"/>
              <a:t>の特性評価</a:t>
            </a:r>
          </a:p>
        </p:txBody>
      </p:sp>
      <p:cxnSp>
        <p:nvCxnSpPr>
          <p:cNvPr id="21" name="直線コネクタ 20">
            <a:extLst>
              <a:ext uri="{FF2B5EF4-FFF2-40B4-BE49-F238E27FC236}">
                <a16:creationId xmlns:a16="http://schemas.microsoft.com/office/drawing/2014/main" id="{726B9A50-C62A-8640-BA2B-4A3EC21D72DE}"/>
              </a:ext>
            </a:extLst>
          </p:cNvPr>
          <p:cNvCxnSpPr>
            <a:cxnSpLocks/>
          </p:cNvCxnSpPr>
          <p:nvPr/>
        </p:nvCxnSpPr>
        <p:spPr>
          <a:xfrm flipV="1">
            <a:off x="7277840" y="4055109"/>
            <a:ext cx="0" cy="268468"/>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E060B6C-AC0A-BB48-BC97-07AFE0206B97}"/>
              </a:ext>
            </a:extLst>
          </p:cNvPr>
          <p:cNvSpPr txBox="1"/>
          <p:nvPr/>
        </p:nvSpPr>
        <p:spPr>
          <a:xfrm>
            <a:off x="6195652" y="3580045"/>
            <a:ext cx="2164375" cy="369332"/>
          </a:xfrm>
          <a:prstGeom prst="rect">
            <a:avLst/>
          </a:prstGeom>
          <a:noFill/>
        </p:spPr>
        <p:txBody>
          <a:bodyPr wrap="none" rtlCol="0">
            <a:spAutoFit/>
          </a:bodyPr>
          <a:lstStyle/>
          <a:p>
            <a:r>
              <a:rPr kumimoji="1" lang="ja-JP" altLang="en-US"/>
              <a:t>性能シミュレーション</a:t>
            </a:r>
          </a:p>
        </p:txBody>
      </p:sp>
      <p:cxnSp>
        <p:nvCxnSpPr>
          <p:cNvPr id="24" name="直線コネクタ 23">
            <a:extLst>
              <a:ext uri="{FF2B5EF4-FFF2-40B4-BE49-F238E27FC236}">
                <a16:creationId xmlns:a16="http://schemas.microsoft.com/office/drawing/2014/main" id="{5BD8F497-6655-AD46-AC40-48F0BC9712B5}"/>
              </a:ext>
            </a:extLst>
          </p:cNvPr>
          <p:cNvCxnSpPr>
            <a:cxnSpLocks/>
          </p:cNvCxnSpPr>
          <p:nvPr/>
        </p:nvCxnSpPr>
        <p:spPr>
          <a:xfrm flipV="1">
            <a:off x="5306806" y="3880268"/>
            <a:ext cx="888846" cy="132116"/>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83D22659-1A06-5F48-8D77-518D9B2BF839}"/>
              </a:ext>
            </a:extLst>
          </p:cNvPr>
          <p:cNvCxnSpPr>
            <a:cxnSpLocks/>
          </p:cNvCxnSpPr>
          <p:nvPr/>
        </p:nvCxnSpPr>
        <p:spPr>
          <a:xfrm>
            <a:off x="7355193" y="3213078"/>
            <a:ext cx="0" cy="262552"/>
          </a:xfrm>
          <a:prstGeom prst="line">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1" name="正方形/長方形 30">
            <a:extLst>
              <a:ext uri="{FF2B5EF4-FFF2-40B4-BE49-F238E27FC236}">
                <a16:creationId xmlns:a16="http://schemas.microsoft.com/office/drawing/2014/main" id="{661713C9-7345-C349-817A-775F31F3EB87}"/>
              </a:ext>
            </a:extLst>
          </p:cNvPr>
          <p:cNvSpPr/>
          <p:nvPr/>
        </p:nvSpPr>
        <p:spPr>
          <a:xfrm>
            <a:off x="6195652" y="3539125"/>
            <a:ext cx="2164370" cy="420261"/>
          </a:xfrm>
          <a:prstGeom prst="rect">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7BF8BD85-395F-A64A-AC1C-63BC39F2A3D8}"/>
              </a:ext>
            </a:extLst>
          </p:cNvPr>
          <p:cNvCxnSpPr>
            <a:cxnSpLocks/>
          </p:cNvCxnSpPr>
          <p:nvPr/>
        </p:nvCxnSpPr>
        <p:spPr>
          <a:xfrm>
            <a:off x="5004397" y="3286120"/>
            <a:ext cx="1191255" cy="433791"/>
          </a:xfrm>
          <a:prstGeom prst="line">
            <a:avLst/>
          </a:prstGeom>
          <a:ln w="381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01F273ED-4060-B148-B339-2AF8EBC560AA}"/>
              </a:ext>
            </a:extLst>
          </p:cNvPr>
          <p:cNvSpPr txBox="1"/>
          <p:nvPr/>
        </p:nvSpPr>
        <p:spPr>
          <a:xfrm rot="1119879">
            <a:off x="5434888" y="3143362"/>
            <a:ext cx="646331" cy="369332"/>
          </a:xfrm>
          <a:prstGeom prst="rect">
            <a:avLst/>
          </a:prstGeom>
          <a:solidFill>
            <a:schemeClr val="bg1"/>
          </a:solidFill>
        </p:spPr>
        <p:txBody>
          <a:bodyPr wrap="none" rtlCol="0">
            <a:spAutoFit/>
          </a:bodyPr>
          <a:lstStyle/>
          <a:p>
            <a:r>
              <a:rPr kumimoji="1" lang="ja-JP" altLang="en-US">
                <a:solidFill>
                  <a:srgbClr val="FF0000"/>
                </a:solidFill>
              </a:rPr>
              <a:t>比較</a:t>
            </a:r>
          </a:p>
        </p:txBody>
      </p:sp>
      <p:sp>
        <p:nvSpPr>
          <p:cNvPr id="23" name="正方形/長方形 22">
            <a:extLst>
              <a:ext uri="{FF2B5EF4-FFF2-40B4-BE49-F238E27FC236}">
                <a16:creationId xmlns:a16="http://schemas.microsoft.com/office/drawing/2014/main" id="{8801905F-4009-FF47-BFB2-F0CB7DE77336}"/>
              </a:ext>
            </a:extLst>
          </p:cNvPr>
          <p:cNvSpPr/>
          <p:nvPr/>
        </p:nvSpPr>
        <p:spPr>
          <a:xfrm>
            <a:off x="-1" y="1044584"/>
            <a:ext cx="9144000" cy="91563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BC36EC65-97DC-464D-AB29-62484CDEAB76}"/>
              </a:ext>
            </a:extLst>
          </p:cNvPr>
          <p:cNvSpPr/>
          <p:nvPr/>
        </p:nvSpPr>
        <p:spPr>
          <a:xfrm>
            <a:off x="6209302" y="3532995"/>
            <a:ext cx="2150720" cy="433791"/>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484FEB56-9DC5-7842-9C8F-D231AF1E6EAD}"/>
              </a:ext>
            </a:extLst>
          </p:cNvPr>
          <p:cNvSpPr txBox="1"/>
          <p:nvPr/>
        </p:nvSpPr>
        <p:spPr>
          <a:xfrm>
            <a:off x="1828269" y="5369498"/>
            <a:ext cx="5973110" cy="369332"/>
          </a:xfrm>
          <a:prstGeom prst="rect">
            <a:avLst/>
          </a:prstGeom>
          <a:noFill/>
        </p:spPr>
        <p:txBody>
          <a:bodyPr wrap="none" rtlCol="0">
            <a:spAutoFit/>
          </a:bodyPr>
          <a:lstStyle/>
          <a:p>
            <a:r>
              <a:rPr lang="en-US" altLang="ja-JP" dirty="0">
                <a:sym typeface="Wingdings" pitchFamily="2" charset="2"/>
              </a:rPr>
              <a:t>ALS</a:t>
            </a:r>
            <a:r>
              <a:rPr lang="ja-JP" altLang="en-US">
                <a:sym typeface="Wingdings" pitchFamily="2" charset="2"/>
              </a:rPr>
              <a:t>による</a:t>
            </a:r>
            <a:r>
              <a:rPr lang="en-US" altLang="ja-JP" dirty="0">
                <a:sym typeface="Wingdings" pitchFamily="2" charset="2"/>
              </a:rPr>
              <a:t>CARM</a:t>
            </a:r>
            <a:r>
              <a:rPr lang="ja-JP" altLang="en-US">
                <a:sym typeface="Wingdings" pitchFamily="2" charset="2"/>
              </a:rPr>
              <a:t>制御</a:t>
            </a:r>
            <a:r>
              <a:rPr lang="en-US" altLang="ja-JP" dirty="0">
                <a:sym typeface="Wingdings" pitchFamily="2" charset="2"/>
              </a:rPr>
              <a:t>  </a:t>
            </a:r>
            <a:r>
              <a:rPr lang="ja-JP" altLang="en-US">
                <a:sym typeface="Wingdings" pitchFamily="2" charset="2"/>
              </a:rPr>
              <a:t>透過光による制御</a:t>
            </a:r>
            <a:r>
              <a:rPr lang="en-US" altLang="ja-JP" dirty="0">
                <a:sym typeface="Wingdings" pitchFamily="2" charset="2"/>
              </a:rPr>
              <a:t>  </a:t>
            </a:r>
            <a:r>
              <a:rPr lang="ja-JP" altLang="en-US">
                <a:sym typeface="Wingdings" pitchFamily="2" charset="2"/>
              </a:rPr>
              <a:t>最終的な信号</a:t>
            </a:r>
            <a:endParaRPr kumimoji="1" lang="ja-JP" altLang="en-US"/>
          </a:p>
        </p:txBody>
      </p:sp>
      <p:cxnSp>
        <p:nvCxnSpPr>
          <p:cNvPr id="28" name="直線コネクタ 27">
            <a:extLst>
              <a:ext uri="{FF2B5EF4-FFF2-40B4-BE49-F238E27FC236}">
                <a16:creationId xmlns:a16="http://schemas.microsoft.com/office/drawing/2014/main" id="{0EBF4A1D-863E-FE4B-ACEA-D64F543B78C0}"/>
              </a:ext>
            </a:extLst>
          </p:cNvPr>
          <p:cNvCxnSpPr>
            <a:cxnSpLocks/>
          </p:cNvCxnSpPr>
          <p:nvPr/>
        </p:nvCxnSpPr>
        <p:spPr>
          <a:xfrm flipV="1">
            <a:off x="6156945" y="5714824"/>
            <a:ext cx="325145" cy="268468"/>
          </a:xfrm>
          <a:prstGeom prst="line">
            <a:avLst/>
          </a:prstGeom>
          <a:ln w="38100">
            <a:solidFill>
              <a:srgbClr val="0432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7E5690AF-B966-F04E-A433-4DF3F783D069}"/>
              </a:ext>
            </a:extLst>
          </p:cNvPr>
          <p:cNvCxnSpPr>
            <a:cxnSpLocks/>
          </p:cNvCxnSpPr>
          <p:nvPr/>
        </p:nvCxnSpPr>
        <p:spPr>
          <a:xfrm>
            <a:off x="3847499" y="5983292"/>
            <a:ext cx="2309446" cy="0"/>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ECA22619-470D-0249-A4DD-14EBFE406074}"/>
              </a:ext>
            </a:extLst>
          </p:cNvPr>
          <p:cNvCxnSpPr>
            <a:cxnSpLocks/>
          </p:cNvCxnSpPr>
          <p:nvPr/>
        </p:nvCxnSpPr>
        <p:spPr>
          <a:xfrm>
            <a:off x="3518428" y="5693166"/>
            <a:ext cx="350402" cy="303412"/>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4" name="正方形/長方形 33">
            <a:extLst>
              <a:ext uri="{FF2B5EF4-FFF2-40B4-BE49-F238E27FC236}">
                <a16:creationId xmlns:a16="http://schemas.microsoft.com/office/drawing/2014/main" id="{53B38E7F-BED2-594D-BF1E-BE723A37D9E1}"/>
              </a:ext>
            </a:extLst>
          </p:cNvPr>
          <p:cNvSpPr/>
          <p:nvPr/>
        </p:nvSpPr>
        <p:spPr>
          <a:xfrm>
            <a:off x="1652579" y="5143751"/>
            <a:ext cx="6125866" cy="1227114"/>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FE492566-0B42-284B-BAE6-5B34AF9A949A}"/>
              </a:ext>
            </a:extLst>
          </p:cNvPr>
          <p:cNvSpPr/>
          <p:nvPr/>
        </p:nvSpPr>
        <p:spPr>
          <a:xfrm>
            <a:off x="164477" y="4204609"/>
            <a:ext cx="6204537" cy="81173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E7BFF88-12A5-C24B-A761-0F5F3A1A3BA5}"/>
              </a:ext>
            </a:extLst>
          </p:cNvPr>
          <p:cNvSpPr/>
          <p:nvPr/>
        </p:nvSpPr>
        <p:spPr>
          <a:xfrm>
            <a:off x="4044520" y="5384334"/>
            <a:ext cx="2078801" cy="330490"/>
          </a:xfrm>
          <a:prstGeom prst="rect">
            <a:avLst/>
          </a:prstGeom>
          <a:noFill/>
          <a:ln w="254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E17378-8881-7B43-893A-02EF148BDC03}"/>
              </a:ext>
            </a:extLst>
          </p:cNvPr>
          <p:cNvSpPr txBox="1"/>
          <p:nvPr/>
        </p:nvSpPr>
        <p:spPr>
          <a:xfrm>
            <a:off x="3169592" y="5983617"/>
            <a:ext cx="3865161" cy="307777"/>
          </a:xfrm>
          <a:prstGeom prst="rect">
            <a:avLst/>
          </a:prstGeom>
          <a:noFill/>
        </p:spPr>
        <p:txBody>
          <a:bodyPr wrap="none" rtlCol="0">
            <a:spAutoFit/>
          </a:bodyPr>
          <a:lstStyle/>
          <a:p>
            <a:r>
              <a:rPr kumimoji="1" lang="en-US" altLang="ja-JP" sz="1400" dirty="0">
                <a:solidFill>
                  <a:srgbClr val="0432FF"/>
                </a:solidFill>
              </a:rPr>
              <a:t>CARM</a:t>
            </a:r>
            <a:r>
              <a:rPr kumimoji="1" lang="ja-JP" altLang="en-US" sz="1400">
                <a:solidFill>
                  <a:srgbClr val="0432FF"/>
                </a:solidFill>
              </a:rPr>
              <a:t>の線幅をターゲットに</a:t>
            </a:r>
            <a:r>
              <a:rPr kumimoji="1" lang="en-US" altLang="ja-JP" sz="1400" dirty="0">
                <a:solidFill>
                  <a:srgbClr val="0432FF"/>
                </a:solidFill>
              </a:rPr>
              <a:t> </a:t>
            </a:r>
            <a:r>
              <a:rPr kumimoji="1" lang="en-US" altLang="ja-JP" sz="1400" dirty="0"/>
              <a:t>=&gt; ALS</a:t>
            </a:r>
            <a:r>
              <a:rPr kumimoji="1" lang="ja-JP" altLang="en-US" sz="1400"/>
              <a:t>から直接ロック</a:t>
            </a:r>
          </a:p>
        </p:txBody>
      </p:sp>
      <p:sp>
        <p:nvSpPr>
          <p:cNvPr id="11" name="テキスト ボックス 10">
            <a:extLst>
              <a:ext uri="{FF2B5EF4-FFF2-40B4-BE49-F238E27FC236}">
                <a16:creationId xmlns:a16="http://schemas.microsoft.com/office/drawing/2014/main" id="{B2C5E953-B6D3-A84E-B85B-FE3DBE6DEBF8}"/>
              </a:ext>
            </a:extLst>
          </p:cNvPr>
          <p:cNvSpPr txBox="1"/>
          <p:nvPr/>
        </p:nvSpPr>
        <p:spPr>
          <a:xfrm>
            <a:off x="3982104" y="5663437"/>
            <a:ext cx="2282997" cy="307777"/>
          </a:xfrm>
          <a:prstGeom prst="rect">
            <a:avLst/>
          </a:prstGeom>
          <a:noFill/>
        </p:spPr>
        <p:txBody>
          <a:bodyPr wrap="none" rtlCol="0">
            <a:spAutoFit/>
          </a:bodyPr>
          <a:lstStyle/>
          <a:p>
            <a:r>
              <a:rPr kumimoji="1" lang="en-US" altLang="ja-JP" sz="1400" dirty="0"/>
              <a:t>=&gt; 3G</a:t>
            </a:r>
            <a:r>
              <a:rPr kumimoji="1" lang="ja-JP" altLang="en-US" sz="1400"/>
              <a:t>で使えるかわからない</a:t>
            </a:r>
          </a:p>
        </p:txBody>
      </p:sp>
    </p:spTree>
    <p:extLst>
      <p:ext uri="{BB962C8B-B14F-4D97-AF65-F5344CB8AC3E}">
        <p14:creationId xmlns:p14="http://schemas.microsoft.com/office/powerpoint/2010/main" val="3284982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性能シミュレーション</a:t>
            </a:r>
            <a:endParaRPr kumimoji="1" lang="ja-JP" altLang="en-US" dirty="0"/>
          </a:p>
        </p:txBody>
      </p:sp>
      <p:sp>
        <p:nvSpPr>
          <p:cNvPr id="3" name="コンテンツ プレースホルダー 2"/>
          <p:cNvSpPr>
            <a:spLocks noGrp="1"/>
          </p:cNvSpPr>
          <p:nvPr>
            <p:ph idx="1"/>
          </p:nvPr>
        </p:nvSpPr>
        <p:spPr>
          <a:xfrm>
            <a:off x="371333" y="1128465"/>
            <a:ext cx="8865586" cy="5473765"/>
          </a:xfrm>
        </p:spPr>
        <p:txBody>
          <a:bodyPr>
            <a:normAutofit/>
          </a:bodyPr>
          <a:lstStyle/>
          <a:p>
            <a:pPr marL="0" indent="0">
              <a:buNone/>
            </a:pPr>
            <a:r>
              <a:rPr lang="en-US" altLang="ja-JP" sz="2400" b="1" u="sng" dirty="0">
                <a:sym typeface="Wingdings" pitchFamily="2" charset="2"/>
              </a:rPr>
              <a:t>= </a:t>
            </a:r>
            <a:r>
              <a:rPr lang="ja-JP" altLang="en-US" sz="2400" b="1" u="sng">
                <a:sym typeface="Wingdings" pitchFamily="2" charset="2"/>
              </a:rPr>
              <a:t>目的</a:t>
            </a:r>
            <a:r>
              <a:rPr lang="en-US" altLang="ja-JP" sz="2400" b="1" u="sng" dirty="0">
                <a:sym typeface="Wingdings" pitchFamily="2" charset="2"/>
              </a:rPr>
              <a:t> =</a:t>
            </a:r>
            <a:br>
              <a:rPr lang="en-US" altLang="ja-JP" sz="2400" b="1" u="sng" dirty="0">
                <a:sym typeface="Wingdings" pitchFamily="2" charset="2"/>
              </a:rPr>
            </a:br>
            <a:r>
              <a:rPr lang="en-US" altLang="ja-JP" sz="2000" dirty="0">
                <a:sym typeface="Wingdings" pitchFamily="2" charset="2"/>
              </a:rPr>
              <a:t>ALS</a:t>
            </a:r>
            <a:r>
              <a:rPr lang="ja-JP" altLang="en-US" sz="2000">
                <a:sym typeface="Wingdings" pitchFamily="2" charset="2"/>
              </a:rPr>
              <a:t>による制御の残留雑音</a:t>
            </a:r>
            <a:br>
              <a:rPr lang="en-US" altLang="ja-JP" sz="2000" dirty="0">
                <a:sym typeface="Wingdings" pitchFamily="2" charset="2"/>
              </a:rPr>
            </a:br>
            <a:r>
              <a:rPr lang="ja-JP" altLang="en-US" sz="2000">
                <a:sym typeface="Wingdings" pitchFamily="2" charset="2"/>
              </a:rPr>
              <a:t>のシミュレーション結果</a:t>
            </a:r>
            <a:endParaRPr lang="en-US" altLang="ja-JP" sz="2400" dirty="0">
              <a:sym typeface="Wingdings" pitchFamily="2" charset="2"/>
            </a:endParaRPr>
          </a:p>
          <a:p>
            <a:pPr marL="0" indent="0">
              <a:buNone/>
            </a:pPr>
            <a:endParaRPr lang="en-US" altLang="ja-JP" sz="2400" b="1" u="sng" dirty="0">
              <a:sym typeface="Wingdings" pitchFamily="2" charset="2"/>
            </a:endParaRPr>
          </a:p>
          <a:p>
            <a:pPr marL="0" indent="0">
              <a:buNone/>
            </a:pPr>
            <a:r>
              <a:rPr lang="en-US" altLang="ja-JP" sz="2400" b="1" u="sng" dirty="0">
                <a:sym typeface="Wingdings" pitchFamily="2" charset="2"/>
              </a:rPr>
              <a:t>= </a:t>
            </a:r>
            <a:r>
              <a:rPr lang="ja-JP" altLang="en-US" sz="2400" b="1" u="sng">
                <a:sym typeface="Wingdings" pitchFamily="2" charset="2"/>
              </a:rPr>
              <a:t>シミュレーション方法</a:t>
            </a:r>
            <a:r>
              <a:rPr lang="en-US" altLang="ja-JP" sz="2400" b="1" u="sng" dirty="0">
                <a:sym typeface="Wingdings" pitchFamily="2" charset="2"/>
              </a:rPr>
              <a:t> =</a:t>
            </a:r>
            <a:br>
              <a:rPr lang="en-US" altLang="ja-JP" sz="2400" b="1" u="sng" dirty="0">
                <a:sym typeface="Wingdings" pitchFamily="2" charset="2"/>
              </a:rPr>
            </a:br>
            <a:r>
              <a:rPr lang="en-US" altLang="ja-JP" sz="2000" dirty="0">
                <a:sym typeface="Wingdings" pitchFamily="2" charset="2"/>
              </a:rPr>
              <a:t>-- 3G</a:t>
            </a:r>
            <a:r>
              <a:rPr lang="ja-JP" altLang="en-US" sz="2000">
                <a:sym typeface="Wingdings" pitchFamily="2" charset="2"/>
              </a:rPr>
              <a:t>の干渉計のパラメータを定める</a:t>
            </a:r>
            <a:br>
              <a:rPr lang="en-US" altLang="ja-JP" sz="2000" dirty="0">
                <a:sym typeface="Wingdings" pitchFamily="2" charset="2"/>
              </a:rPr>
            </a:br>
            <a:br>
              <a:rPr lang="en-US" altLang="ja-JP" sz="2000" b="1" dirty="0">
                <a:sym typeface="Wingdings" pitchFamily="2" charset="2"/>
              </a:rPr>
            </a:br>
            <a:r>
              <a:rPr lang="en-US" altLang="ja-JP" sz="2000" dirty="0">
                <a:sym typeface="Wingdings" pitchFamily="2" charset="2"/>
              </a:rPr>
              <a:t>-- KAGRA</a:t>
            </a:r>
            <a:r>
              <a:rPr lang="ja-JP" altLang="en-US" sz="2000">
                <a:sym typeface="Wingdings" pitchFamily="2" charset="2"/>
              </a:rPr>
              <a:t>で測定された各要素の雑音の大きさを用いて、</a:t>
            </a:r>
            <a:br>
              <a:rPr lang="en-US" altLang="ja-JP" sz="2000" dirty="0">
                <a:sym typeface="Wingdings" pitchFamily="2" charset="2"/>
              </a:rPr>
            </a:br>
            <a:r>
              <a:rPr lang="en-US" altLang="ja-JP" sz="2000" dirty="0">
                <a:sym typeface="Wingdings" pitchFamily="2" charset="2"/>
              </a:rPr>
              <a:t>3G</a:t>
            </a:r>
            <a:r>
              <a:rPr lang="ja-JP" altLang="en-US" sz="2000">
                <a:sym typeface="Wingdings" pitchFamily="2" charset="2"/>
              </a:rPr>
              <a:t>検出器の</a:t>
            </a:r>
            <a:r>
              <a:rPr lang="en-US" altLang="ja-JP" sz="2000" dirty="0">
                <a:sym typeface="Wingdings" pitchFamily="2" charset="2"/>
              </a:rPr>
              <a:t>ALS</a:t>
            </a:r>
            <a:r>
              <a:rPr lang="ja-JP" altLang="en-US" sz="2000">
                <a:sym typeface="Wingdings" pitchFamily="2" charset="2"/>
              </a:rPr>
              <a:t>の雑音モデルを立てる</a:t>
            </a:r>
            <a:br>
              <a:rPr lang="en-US" altLang="ja-JP" sz="2000" dirty="0">
                <a:sym typeface="Wingdings" pitchFamily="2" charset="2"/>
              </a:rPr>
            </a:br>
            <a:r>
              <a:rPr lang="en-US" altLang="ja-JP" sz="2000" dirty="0">
                <a:sym typeface="Wingdings" pitchFamily="2" charset="2"/>
              </a:rPr>
              <a:t>   </a:t>
            </a:r>
            <a:br>
              <a:rPr lang="en-US" altLang="ja-JP" sz="2000" dirty="0">
                <a:sym typeface="Wingdings" pitchFamily="2" charset="2"/>
              </a:rPr>
            </a:br>
            <a:r>
              <a:rPr lang="ja-JP" altLang="en-US" sz="2000">
                <a:sym typeface="Wingdings" pitchFamily="2" charset="2"/>
              </a:rPr>
              <a:t>基本方針</a:t>
            </a:r>
            <a:r>
              <a:rPr lang="en-US" altLang="ja-JP" sz="2000" dirty="0">
                <a:sym typeface="Wingdings" pitchFamily="2" charset="2"/>
              </a:rPr>
              <a:t>: KAGRA</a:t>
            </a:r>
            <a:r>
              <a:rPr lang="ja-JP" altLang="en-US" sz="2000">
                <a:sym typeface="Wingdings" pitchFamily="2" charset="2"/>
              </a:rPr>
              <a:t>で評価された雑音レベルをそのまま使う</a:t>
            </a:r>
            <a:br>
              <a:rPr lang="en-US" altLang="ja-JP" sz="2000" dirty="0">
                <a:sym typeface="Wingdings" pitchFamily="2" charset="2"/>
              </a:rPr>
            </a:br>
            <a:r>
              <a:rPr lang="ja-JP" altLang="en-US" sz="2000">
                <a:sym typeface="Wingdings" pitchFamily="2" charset="2"/>
              </a:rPr>
              <a:t>例外</a:t>
            </a:r>
            <a:r>
              <a:rPr lang="en-US" altLang="ja-JP" sz="2000" dirty="0">
                <a:sym typeface="Wingdings" pitchFamily="2" charset="2"/>
              </a:rPr>
              <a:t>: </a:t>
            </a:r>
            <a:r>
              <a:rPr lang="ja-JP" altLang="en-US" sz="2000">
                <a:sym typeface="Wingdings" pitchFamily="2" charset="2"/>
              </a:rPr>
              <a:t>波長変換の雑音、</a:t>
            </a:r>
            <a:r>
              <a:rPr lang="en-US" altLang="ja-JP" sz="2000" dirty="0">
                <a:sym typeface="Wingdings" pitchFamily="2" charset="2"/>
              </a:rPr>
              <a:t>Doppler</a:t>
            </a:r>
            <a:r>
              <a:rPr lang="ja-JP" altLang="en-US" sz="2000">
                <a:sym typeface="Wingdings" pitchFamily="2" charset="2"/>
              </a:rPr>
              <a:t>雑音、乱流雑音</a:t>
            </a:r>
            <a:br>
              <a:rPr lang="en-US" altLang="ja-JP" sz="2000" dirty="0">
                <a:sym typeface="Wingdings" pitchFamily="2" charset="2"/>
              </a:rPr>
            </a:br>
            <a:br>
              <a:rPr lang="en-US" altLang="ja-JP" sz="2000" dirty="0">
                <a:sym typeface="Wingdings" pitchFamily="2" charset="2"/>
              </a:rPr>
            </a:br>
            <a:br>
              <a:rPr lang="en-US" altLang="ja-JP" sz="2000" dirty="0">
                <a:sym typeface="Wingdings" pitchFamily="2" charset="2"/>
              </a:rPr>
            </a:b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6" name="テキスト ボックス 5">
            <a:extLst>
              <a:ext uri="{FF2B5EF4-FFF2-40B4-BE49-F238E27FC236}">
                <a16:creationId xmlns:a16="http://schemas.microsoft.com/office/drawing/2014/main" id="{AA44CBB7-BEB3-844A-BE9F-DC4379EFE220}"/>
              </a:ext>
            </a:extLst>
          </p:cNvPr>
          <p:cNvSpPr txBox="1"/>
          <p:nvPr/>
        </p:nvSpPr>
        <p:spPr>
          <a:xfrm>
            <a:off x="4476887" y="1673946"/>
            <a:ext cx="2428870" cy="400110"/>
          </a:xfrm>
          <a:prstGeom prst="rect">
            <a:avLst/>
          </a:prstGeom>
          <a:noFill/>
        </p:spPr>
        <p:txBody>
          <a:bodyPr wrap="none" rtlCol="0">
            <a:spAutoFit/>
          </a:bodyPr>
          <a:lstStyle/>
          <a:p>
            <a:r>
              <a:rPr lang="en-US" altLang="ja-JP" sz="2000" dirty="0"/>
              <a:t>CARM</a:t>
            </a:r>
            <a:r>
              <a:rPr lang="ja-JP" altLang="en-US" sz="2000"/>
              <a:t>の線幅</a:t>
            </a:r>
            <a:r>
              <a:rPr lang="en-US" altLang="ja-JP" sz="2000" dirty="0"/>
              <a:t> 0.12 Hz</a:t>
            </a:r>
            <a:endParaRPr kumimoji="1" lang="ja-JP" altLang="en-US" sz="2000"/>
          </a:p>
        </p:txBody>
      </p:sp>
      <p:cxnSp>
        <p:nvCxnSpPr>
          <p:cNvPr id="11" name="直線コネクタ 10">
            <a:extLst>
              <a:ext uri="{FF2B5EF4-FFF2-40B4-BE49-F238E27FC236}">
                <a16:creationId xmlns:a16="http://schemas.microsoft.com/office/drawing/2014/main" id="{38028719-234B-B049-AFBD-54EF64427B64}"/>
              </a:ext>
            </a:extLst>
          </p:cNvPr>
          <p:cNvCxnSpPr>
            <a:cxnSpLocks/>
          </p:cNvCxnSpPr>
          <p:nvPr/>
        </p:nvCxnSpPr>
        <p:spPr>
          <a:xfrm>
            <a:off x="3413974" y="1856807"/>
            <a:ext cx="994485" cy="0"/>
          </a:xfrm>
          <a:prstGeom prst="line">
            <a:avLst/>
          </a:prstGeom>
          <a:ln w="38100">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CC1B73B7-3A9A-E149-9BAF-6077FC1142BD}"/>
              </a:ext>
            </a:extLst>
          </p:cNvPr>
          <p:cNvSpPr txBox="1"/>
          <p:nvPr/>
        </p:nvSpPr>
        <p:spPr>
          <a:xfrm>
            <a:off x="3588050" y="1466593"/>
            <a:ext cx="646331" cy="369332"/>
          </a:xfrm>
          <a:prstGeom prst="rect">
            <a:avLst/>
          </a:prstGeom>
          <a:noFill/>
        </p:spPr>
        <p:txBody>
          <a:bodyPr wrap="square" rtlCol="0">
            <a:spAutoFit/>
          </a:bodyPr>
          <a:lstStyle/>
          <a:p>
            <a:r>
              <a:rPr kumimoji="1" lang="ja-JP" altLang="en-US">
                <a:solidFill>
                  <a:srgbClr val="FF0000"/>
                </a:solidFill>
              </a:rPr>
              <a:t>比較</a:t>
            </a:r>
          </a:p>
        </p:txBody>
      </p:sp>
      <p:cxnSp>
        <p:nvCxnSpPr>
          <p:cNvPr id="16" name="直線コネクタ 15">
            <a:extLst>
              <a:ext uri="{FF2B5EF4-FFF2-40B4-BE49-F238E27FC236}">
                <a16:creationId xmlns:a16="http://schemas.microsoft.com/office/drawing/2014/main" id="{81BF9105-955B-1E40-A40C-89975131831C}"/>
              </a:ext>
            </a:extLst>
          </p:cNvPr>
          <p:cNvCxnSpPr>
            <a:cxnSpLocks/>
          </p:cNvCxnSpPr>
          <p:nvPr/>
        </p:nvCxnSpPr>
        <p:spPr>
          <a:xfrm>
            <a:off x="1088016" y="5187817"/>
            <a:ext cx="1764000" cy="0"/>
          </a:xfrm>
          <a:prstGeom prst="line">
            <a:avLst/>
          </a:prstGeom>
          <a:ln w="19050">
            <a:solidFill>
              <a:schemeClr val="tx1"/>
            </a:solidFill>
            <a:prstDash val="sysDot"/>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E7405716-5CD6-694A-BEA3-853FB5CD22ED}"/>
              </a:ext>
            </a:extLst>
          </p:cNvPr>
          <p:cNvSpPr txBox="1"/>
          <p:nvPr/>
        </p:nvSpPr>
        <p:spPr>
          <a:xfrm>
            <a:off x="1257192" y="5176242"/>
            <a:ext cx="1269899" cy="307777"/>
          </a:xfrm>
          <a:prstGeom prst="rect">
            <a:avLst/>
          </a:prstGeom>
          <a:noFill/>
        </p:spPr>
        <p:txBody>
          <a:bodyPr wrap="none" rtlCol="0">
            <a:spAutoFit/>
          </a:bodyPr>
          <a:lstStyle/>
          <a:p>
            <a:r>
              <a:rPr kumimoji="1" lang="en-US" altLang="ja-JP" sz="1400" dirty="0"/>
              <a:t>3G</a:t>
            </a:r>
            <a:r>
              <a:rPr kumimoji="1" lang="ja-JP" altLang="en-US" sz="1400"/>
              <a:t>での新要素</a:t>
            </a:r>
          </a:p>
        </p:txBody>
      </p:sp>
      <p:cxnSp>
        <p:nvCxnSpPr>
          <p:cNvPr id="18" name="直線コネクタ 17">
            <a:extLst>
              <a:ext uri="{FF2B5EF4-FFF2-40B4-BE49-F238E27FC236}">
                <a16:creationId xmlns:a16="http://schemas.microsoft.com/office/drawing/2014/main" id="{48433139-CDBA-AF45-9229-2D7861B2059F}"/>
              </a:ext>
            </a:extLst>
          </p:cNvPr>
          <p:cNvCxnSpPr>
            <a:cxnSpLocks/>
          </p:cNvCxnSpPr>
          <p:nvPr/>
        </p:nvCxnSpPr>
        <p:spPr>
          <a:xfrm>
            <a:off x="3076029" y="5179452"/>
            <a:ext cx="1296000" cy="0"/>
          </a:xfrm>
          <a:prstGeom prst="line">
            <a:avLst/>
          </a:prstGeom>
          <a:ln w="19050">
            <a:solidFill>
              <a:schemeClr val="tx1"/>
            </a:solidFill>
            <a:prstDash val="sysDot"/>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09ABE280-656A-A64D-AA3D-41934C8EBEE6}"/>
              </a:ext>
            </a:extLst>
          </p:cNvPr>
          <p:cNvSpPr txBox="1"/>
          <p:nvPr/>
        </p:nvSpPr>
        <p:spPr>
          <a:xfrm>
            <a:off x="2870604" y="5176242"/>
            <a:ext cx="1636987" cy="307777"/>
          </a:xfrm>
          <a:prstGeom prst="rect">
            <a:avLst/>
          </a:prstGeom>
          <a:noFill/>
        </p:spPr>
        <p:txBody>
          <a:bodyPr wrap="none" rtlCol="0">
            <a:spAutoFit/>
          </a:bodyPr>
          <a:lstStyle/>
          <a:p>
            <a:r>
              <a:rPr lang="en-US" altLang="ja-JP" sz="1400" dirty="0"/>
              <a:t>~ 5</a:t>
            </a:r>
            <a:r>
              <a:rPr lang="ja-JP" altLang="en-US" sz="1400"/>
              <a:t>倍の改善を仮定</a:t>
            </a:r>
            <a:endParaRPr kumimoji="1" lang="ja-JP" altLang="en-US" sz="1400"/>
          </a:p>
        </p:txBody>
      </p:sp>
      <p:cxnSp>
        <p:nvCxnSpPr>
          <p:cNvPr id="20" name="直線コネクタ 19">
            <a:extLst>
              <a:ext uri="{FF2B5EF4-FFF2-40B4-BE49-F238E27FC236}">
                <a16:creationId xmlns:a16="http://schemas.microsoft.com/office/drawing/2014/main" id="{52C9299A-CC5E-944F-B0ED-202D0992A226}"/>
              </a:ext>
            </a:extLst>
          </p:cNvPr>
          <p:cNvCxnSpPr>
            <a:cxnSpLocks/>
          </p:cNvCxnSpPr>
          <p:nvPr/>
        </p:nvCxnSpPr>
        <p:spPr>
          <a:xfrm>
            <a:off x="4579411" y="5176242"/>
            <a:ext cx="936000" cy="0"/>
          </a:xfrm>
          <a:prstGeom prst="line">
            <a:avLst/>
          </a:prstGeom>
          <a:ln w="19050">
            <a:solidFill>
              <a:schemeClr val="tx1"/>
            </a:solidFill>
            <a:prstDash val="sysDot"/>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4DC3985A-9B78-594A-8B27-50D0D4DC0203}"/>
              </a:ext>
            </a:extLst>
          </p:cNvPr>
          <p:cNvSpPr txBox="1"/>
          <p:nvPr/>
        </p:nvSpPr>
        <p:spPr>
          <a:xfrm>
            <a:off x="4476887" y="5178510"/>
            <a:ext cx="1596912" cy="307777"/>
          </a:xfrm>
          <a:prstGeom prst="rect">
            <a:avLst/>
          </a:prstGeom>
          <a:noFill/>
        </p:spPr>
        <p:txBody>
          <a:bodyPr wrap="none" rtlCol="0">
            <a:spAutoFit/>
          </a:bodyPr>
          <a:lstStyle/>
          <a:p>
            <a:r>
              <a:rPr kumimoji="1" lang="en-US" altLang="ja-JP" sz="1400" dirty="0"/>
              <a:t>~3</a:t>
            </a:r>
            <a:r>
              <a:rPr kumimoji="1" lang="ja-JP" altLang="en-US" sz="1400"/>
              <a:t>倍の改善を仮定</a:t>
            </a:r>
          </a:p>
        </p:txBody>
      </p:sp>
    </p:spTree>
    <p:extLst>
      <p:ext uri="{BB962C8B-B14F-4D97-AF65-F5344CB8AC3E}">
        <p14:creationId xmlns:p14="http://schemas.microsoft.com/office/powerpoint/2010/main" val="3054282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1485A66-3445-C742-9FF7-6323E319CDD8}"/>
              </a:ext>
            </a:extLst>
          </p:cNvPr>
          <p:cNvPicPr>
            <a:picLocks noChangeAspect="1"/>
          </p:cNvPicPr>
          <p:nvPr/>
        </p:nvPicPr>
        <p:blipFill>
          <a:blip r:embed="rId3"/>
          <a:stretch>
            <a:fillRect/>
          </a:stretch>
        </p:blipFill>
        <p:spPr>
          <a:xfrm>
            <a:off x="701076" y="912455"/>
            <a:ext cx="7644271" cy="5945545"/>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ja-JP" altLang="en-US"/>
              <a:t>性能シミュレーション</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58</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cxnSp>
        <p:nvCxnSpPr>
          <p:cNvPr id="12" name="直線コネクタ 11">
            <a:extLst>
              <a:ext uri="{FF2B5EF4-FFF2-40B4-BE49-F238E27FC236}">
                <a16:creationId xmlns:a16="http://schemas.microsoft.com/office/drawing/2014/main" id="{4A64E31F-8BD4-E043-847F-A336C5E12A2E}"/>
              </a:ext>
            </a:extLst>
          </p:cNvPr>
          <p:cNvCxnSpPr>
            <a:cxnSpLocks/>
          </p:cNvCxnSpPr>
          <p:nvPr/>
        </p:nvCxnSpPr>
        <p:spPr>
          <a:xfrm>
            <a:off x="701076" y="2395529"/>
            <a:ext cx="1908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C4631DDE-B050-CA43-BFB8-CE2CDE50D4CA}"/>
              </a:ext>
            </a:extLst>
          </p:cNvPr>
          <p:cNvSpPr txBox="1"/>
          <p:nvPr/>
        </p:nvSpPr>
        <p:spPr>
          <a:xfrm>
            <a:off x="0" y="2072363"/>
            <a:ext cx="881973" cy="646331"/>
          </a:xfrm>
          <a:prstGeom prst="rect">
            <a:avLst/>
          </a:prstGeom>
          <a:noFill/>
        </p:spPr>
        <p:txBody>
          <a:bodyPr wrap="none" rtlCol="0">
            <a:spAutoFit/>
          </a:bodyPr>
          <a:lstStyle/>
          <a:p>
            <a:r>
              <a:rPr kumimoji="1" lang="en-US" altLang="ja-JP" dirty="0"/>
              <a:t>CARM</a:t>
            </a:r>
            <a:br>
              <a:rPr kumimoji="1" lang="en-US" altLang="ja-JP" dirty="0"/>
            </a:br>
            <a:r>
              <a:rPr kumimoji="1" lang="en-US" altLang="ja-JP" dirty="0"/>
              <a:t>0.12 Hz</a:t>
            </a:r>
            <a:endParaRPr kumimoji="1" lang="ja-JP" altLang="en-US"/>
          </a:p>
        </p:txBody>
      </p:sp>
      <p:sp>
        <p:nvSpPr>
          <p:cNvPr id="19" name="テキスト ボックス 18">
            <a:extLst>
              <a:ext uri="{FF2B5EF4-FFF2-40B4-BE49-F238E27FC236}">
                <a16:creationId xmlns:a16="http://schemas.microsoft.com/office/drawing/2014/main" id="{F0597507-8475-2649-919A-0D1EBE01783B}"/>
              </a:ext>
            </a:extLst>
          </p:cNvPr>
          <p:cNvSpPr txBox="1"/>
          <p:nvPr/>
        </p:nvSpPr>
        <p:spPr>
          <a:xfrm>
            <a:off x="4755696" y="2712611"/>
            <a:ext cx="3687228" cy="646331"/>
          </a:xfrm>
          <a:prstGeom prst="rect">
            <a:avLst/>
          </a:prstGeom>
          <a:solidFill>
            <a:schemeClr val="bg1"/>
          </a:solidFill>
          <a:ln>
            <a:solidFill>
              <a:schemeClr val="tx1"/>
            </a:solidFill>
          </a:ln>
        </p:spPr>
        <p:txBody>
          <a:bodyPr wrap="none" rtlCol="0">
            <a:spAutoFit/>
          </a:bodyPr>
          <a:lstStyle/>
          <a:p>
            <a:r>
              <a:rPr lang="ja-JP" altLang="en-US"/>
              <a:t>ターゲット</a:t>
            </a:r>
            <a:r>
              <a:rPr lang="en-US" altLang="ja-JP" dirty="0"/>
              <a:t> (CARM</a:t>
            </a:r>
            <a:r>
              <a:rPr lang="ja-JP" altLang="en-US"/>
              <a:t>の線幅</a:t>
            </a:r>
            <a:r>
              <a:rPr lang="en-US" altLang="ja-JP" dirty="0"/>
              <a:t>)</a:t>
            </a:r>
            <a:r>
              <a:rPr lang="ja-JP" altLang="en-US"/>
              <a:t>と同程度の</a:t>
            </a:r>
            <a:br>
              <a:rPr lang="en-US" altLang="ja-JP" dirty="0"/>
            </a:br>
            <a:r>
              <a:rPr lang="ja-JP" altLang="en-US"/>
              <a:t>雑音レベルが達成可能な雑音設計</a:t>
            </a:r>
            <a:endParaRPr kumimoji="1" lang="ja-JP" altLang="en-US"/>
          </a:p>
        </p:txBody>
      </p:sp>
    </p:spTree>
    <p:extLst>
      <p:ext uri="{BB962C8B-B14F-4D97-AF65-F5344CB8AC3E}">
        <p14:creationId xmlns:p14="http://schemas.microsoft.com/office/powerpoint/2010/main" val="139576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重力波観測の概観</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a:t>
            </a:fld>
            <a:endParaRPr kumimoji="1" lang="ja-JP" altLang="en-US"/>
          </a:p>
        </p:txBody>
      </p:sp>
      <p:sp>
        <p:nvSpPr>
          <p:cNvPr id="8" name="テキスト ボックス 7">
            <a:extLst>
              <a:ext uri="{FF2B5EF4-FFF2-40B4-BE49-F238E27FC236}">
                <a16:creationId xmlns:a16="http://schemas.microsoft.com/office/drawing/2014/main" id="{9A45137F-25CA-7547-8AF7-E48EC2EC6A01}"/>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
        <p:nvSpPr>
          <p:cNvPr id="9" name="角丸四角形 8">
            <a:extLst>
              <a:ext uri="{FF2B5EF4-FFF2-40B4-BE49-F238E27FC236}">
                <a16:creationId xmlns:a16="http://schemas.microsoft.com/office/drawing/2014/main" id="{2926BEAC-A567-934A-A455-A7279C269007}"/>
              </a:ext>
            </a:extLst>
          </p:cNvPr>
          <p:cNvSpPr/>
          <p:nvPr/>
        </p:nvSpPr>
        <p:spPr>
          <a:xfrm>
            <a:off x="1671139" y="1840344"/>
            <a:ext cx="2732917" cy="3460402"/>
          </a:xfrm>
          <a:prstGeom prst="roundRect">
            <a:avLst>
              <a:gd name="adj" fmla="val 6749"/>
            </a:avLst>
          </a:prstGeom>
          <a:solidFill>
            <a:schemeClr val="bg1"/>
          </a:solid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3A2BD9E2-1270-D943-88A4-EDD900608E00}"/>
              </a:ext>
            </a:extLst>
          </p:cNvPr>
          <p:cNvCxnSpPr>
            <a:cxnSpLocks/>
          </p:cNvCxnSpPr>
          <p:nvPr/>
        </p:nvCxnSpPr>
        <p:spPr>
          <a:xfrm>
            <a:off x="3794974" y="1613294"/>
            <a:ext cx="577550" cy="0"/>
          </a:xfrm>
          <a:prstGeom prst="line">
            <a:avLst/>
          </a:prstGeom>
          <a:ln w="38100">
            <a:solidFill>
              <a:schemeClr val="tx1"/>
            </a:solidFill>
            <a:prstDash val="solid"/>
            <a:headEnd type="arrow"/>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37A7D998-A9D0-FE40-9600-3F24B5F680C0}"/>
              </a:ext>
            </a:extLst>
          </p:cNvPr>
          <p:cNvCxnSpPr>
            <a:cxnSpLocks/>
          </p:cNvCxnSpPr>
          <p:nvPr/>
        </p:nvCxnSpPr>
        <p:spPr>
          <a:xfrm>
            <a:off x="4498650" y="1258906"/>
            <a:ext cx="0" cy="4464000"/>
          </a:xfrm>
          <a:prstGeom prst="line">
            <a:avLst/>
          </a:prstGeom>
          <a:ln w="38100">
            <a:solidFill>
              <a:schemeClr val="tx1"/>
            </a:solidFill>
            <a:prstDash val="sysDot"/>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F855B241-DE62-1F4E-9A50-A324F2798799}"/>
              </a:ext>
            </a:extLst>
          </p:cNvPr>
          <p:cNvSpPr txBox="1"/>
          <p:nvPr/>
        </p:nvSpPr>
        <p:spPr>
          <a:xfrm>
            <a:off x="2781554" y="1428628"/>
            <a:ext cx="1013419" cy="369332"/>
          </a:xfrm>
          <a:prstGeom prst="rect">
            <a:avLst/>
          </a:prstGeom>
          <a:noFill/>
        </p:spPr>
        <p:txBody>
          <a:bodyPr wrap="none" rtlCol="0">
            <a:spAutoFit/>
          </a:bodyPr>
          <a:lstStyle/>
          <a:p>
            <a:r>
              <a:rPr kumimoji="1" lang="ja-JP" altLang="en-US"/>
              <a:t>これまで</a:t>
            </a:r>
          </a:p>
        </p:txBody>
      </p:sp>
      <p:sp>
        <p:nvSpPr>
          <p:cNvPr id="17" name="テキスト ボックス 16">
            <a:extLst>
              <a:ext uri="{FF2B5EF4-FFF2-40B4-BE49-F238E27FC236}">
                <a16:creationId xmlns:a16="http://schemas.microsoft.com/office/drawing/2014/main" id="{2E2887FD-49A1-1A43-A2A4-FB87E9D333A0}"/>
              </a:ext>
            </a:extLst>
          </p:cNvPr>
          <p:cNvSpPr txBox="1"/>
          <p:nvPr/>
        </p:nvSpPr>
        <p:spPr>
          <a:xfrm>
            <a:off x="5200602" y="1408160"/>
            <a:ext cx="1016625" cy="369332"/>
          </a:xfrm>
          <a:prstGeom prst="rect">
            <a:avLst/>
          </a:prstGeom>
          <a:noFill/>
        </p:spPr>
        <p:txBody>
          <a:bodyPr wrap="none" rtlCol="0">
            <a:spAutoFit/>
          </a:bodyPr>
          <a:lstStyle/>
          <a:p>
            <a:r>
              <a:rPr kumimoji="1" lang="ja-JP" altLang="en-US"/>
              <a:t>これから</a:t>
            </a:r>
          </a:p>
        </p:txBody>
      </p:sp>
      <p:sp>
        <p:nvSpPr>
          <p:cNvPr id="21" name="角丸四角形 20">
            <a:extLst>
              <a:ext uri="{FF2B5EF4-FFF2-40B4-BE49-F238E27FC236}">
                <a16:creationId xmlns:a16="http://schemas.microsoft.com/office/drawing/2014/main" id="{B2450B5C-8007-254E-A55D-8F734A93BCFF}"/>
              </a:ext>
            </a:extLst>
          </p:cNvPr>
          <p:cNvSpPr/>
          <p:nvPr/>
        </p:nvSpPr>
        <p:spPr>
          <a:xfrm>
            <a:off x="4545948" y="1840344"/>
            <a:ext cx="3037266" cy="3460402"/>
          </a:xfrm>
          <a:prstGeom prst="roundRect">
            <a:avLst>
              <a:gd name="adj" fmla="val 6749"/>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EA41923-E6B9-6645-AC68-E402BA585013}"/>
              </a:ext>
            </a:extLst>
          </p:cNvPr>
          <p:cNvSpPr txBox="1"/>
          <p:nvPr/>
        </p:nvSpPr>
        <p:spPr>
          <a:xfrm>
            <a:off x="2406655" y="3488685"/>
            <a:ext cx="1261884" cy="954107"/>
          </a:xfrm>
          <a:prstGeom prst="rect">
            <a:avLst/>
          </a:prstGeom>
          <a:noFill/>
        </p:spPr>
        <p:txBody>
          <a:bodyPr wrap="none" rtlCol="0">
            <a:spAutoFit/>
          </a:bodyPr>
          <a:lstStyle/>
          <a:p>
            <a:r>
              <a:rPr kumimoji="1" lang="ja-JP" altLang="en-US" sz="2800">
                <a:solidFill>
                  <a:srgbClr val="0432FF"/>
                </a:solidFill>
              </a:rPr>
              <a:t>初観測</a:t>
            </a:r>
            <a:br>
              <a:rPr kumimoji="1" lang="en-US" altLang="ja-JP" sz="2800" dirty="0">
                <a:solidFill>
                  <a:srgbClr val="0432FF"/>
                </a:solidFill>
              </a:rPr>
            </a:br>
            <a:r>
              <a:rPr kumimoji="1" lang="ja-JP" altLang="en-US" sz="2800">
                <a:solidFill>
                  <a:srgbClr val="0432FF"/>
                </a:solidFill>
              </a:rPr>
              <a:t>初測定</a:t>
            </a:r>
          </a:p>
        </p:txBody>
      </p:sp>
      <p:sp>
        <p:nvSpPr>
          <p:cNvPr id="25" name="テキスト ボックス 24">
            <a:extLst>
              <a:ext uri="{FF2B5EF4-FFF2-40B4-BE49-F238E27FC236}">
                <a16:creationId xmlns:a16="http://schemas.microsoft.com/office/drawing/2014/main" id="{0FB9D544-A612-1240-BDCC-8EB110D00B22}"/>
              </a:ext>
            </a:extLst>
          </p:cNvPr>
          <p:cNvSpPr txBox="1"/>
          <p:nvPr/>
        </p:nvSpPr>
        <p:spPr>
          <a:xfrm>
            <a:off x="4784255" y="3488685"/>
            <a:ext cx="2638864" cy="954107"/>
          </a:xfrm>
          <a:prstGeom prst="rect">
            <a:avLst/>
          </a:prstGeom>
          <a:noFill/>
        </p:spPr>
        <p:txBody>
          <a:bodyPr wrap="none" rtlCol="0">
            <a:spAutoFit/>
          </a:bodyPr>
          <a:lstStyle/>
          <a:p>
            <a:pPr algn="ctr"/>
            <a:r>
              <a:rPr lang="ja-JP" altLang="en-US" sz="2800">
                <a:solidFill>
                  <a:srgbClr val="FF0000"/>
                </a:solidFill>
              </a:rPr>
              <a:t>観測・測定</a:t>
            </a:r>
            <a:br>
              <a:rPr lang="en-US" altLang="ja-JP" sz="2800" dirty="0">
                <a:solidFill>
                  <a:srgbClr val="FF0000"/>
                </a:solidFill>
              </a:rPr>
            </a:br>
            <a:r>
              <a:rPr lang="en-US" altLang="ja-JP" sz="2800" dirty="0">
                <a:solidFill>
                  <a:srgbClr val="FF0000"/>
                </a:solidFill>
                <a:sym typeface="Wingdings" pitchFamily="2" charset="2"/>
              </a:rPr>
              <a:t></a:t>
            </a:r>
            <a:r>
              <a:rPr lang="ja-JP" altLang="en-US" sz="2800">
                <a:solidFill>
                  <a:srgbClr val="FF0000"/>
                </a:solidFill>
              </a:rPr>
              <a:t>モデルの決定</a:t>
            </a:r>
            <a:endParaRPr kumimoji="1" lang="ja-JP" altLang="en-US" sz="2800">
              <a:solidFill>
                <a:srgbClr val="FF0000"/>
              </a:solidFill>
            </a:endParaRPr>
          </a:p>
        </p:txBody>
      </p:sp>
      <p:sp>
        <p:nvSpPr>
          <p:cNvPr id="3" name="テキスト ボックス 2">
            <a:extLst>
              <a:ext uri="{FF2B5EF4-FFF2-40B4-BE49-F238E27FC236}">
                <a16:creationId xmlns:a16="http://schemas.microsoft.com/office/drawing/2014/main" id="{FB03D034-D6A5-2746-90D1-9C3D178A2DC4}"/>
              </a:ext>
            </a:extLst>
          </p:cNvPr>
          <p:cNvSpPr txBox="1"/>
          <p:nvPr/>
        </p:nvSpPr>
        <p:spPr>
          <a:xfrm>
            <a:off x="1693318" y="2169067"/>
            <a:ext cx="2186817" cy="461665"/>
          </a:xfrm>
          <a:prstGeom prst="rect">
            <a:avLst/>
          </a:prstGeom>
          <a:noFill/>
        </p:spPr>
        <p:txBody>
          <a:bodyPr wrap="none" rtlCol="0">
            <a:spAutoFit/>
          </a:bodyPr>
          <a:lstStyle/>
          <a:p>
            <a:r>
              <a:rPr kumimoji="1" lang="ja-JP" altLang="en-US" sz="2400">
                <a:solidFill>
                  <a:srgbClr val="0432FF"/>
                </a:solidFill>
              </a:rPr>
              <a:t>第</a:t>
            </a:r>
            <a:r>
              <a:rPr kumimoji="1" lang="en-US" altLang="ja-JP" sz="2400" dirty="0">
                <a:solidFill>
                  <a:srgbClr val="0432FF"/>
                </a:solidFill>
              </a:rPr>
              <a:t>2</a:t>
            </a:r>
            <a:r>
              <a:rPr kumimoji="1" lang="ja-JP" altLang="en-US" sz="2400">
                <a:solidFill>
                  <a:srgbClr val="0432FF"/>
                </a:solidFill>
              </a:rPr>
              <a:t>世代検出器</a:t>
            </a:r>
          </a:p>
        </p:txBody>
      </p:sp>
      <p:sp>
        <p:nvSpPr>
          <p:cNvPr id="19" name="テキスト ボックス 18">
            <a:extLst>
              <a:ext uri="{FF2B5EF4-FFF2-40B4-BE49-F238E27FC236}">
                <a16:creationId xmlns:a16="http://schemas.microsoft.com/office/drawing/2014/main" id="{745AFE67-7375-7046-9563-46B40750E822}"/>
              </a:ext>
            </a:extLst>
          </p:cNvPr>
          <p:cNvSpPr txBox="1"/>
          <p:nvPr/>
        </p:nvSpPr>
        <p:spPr>
          <a:xfrm>
            <a:off x="5230684" y="2167040"/>
            <a:ext cx="2186817" cy="461665"/>
          </a:xfrm>
          <a:prstGeom prst="rect">
            <a:avLst/>
          </a:prstGeom>
          <a:noFill/>
        </p:spPr>
        <p:txBody>
          <a:bodyPr wrap="none" rtlCol="0">
            <a:spAutoFit/>
          </a:bodyPr>
          <a:lstStyle/>
          <a:p>
            <a:r>
              <a:rPr kumimoji="1" lang="ja-JP" altLang="en-US" sz="2400">
                <a:solidFill>
                  <a:srgbClr val="FF0000"/>
                </a:solidFill>
              </a:rPr>
              <a:t>第</a:t>
            </a:r>
            <a:r>
              <a:rPr lang="en-US" altLang="ja-JP" sz="2400" dirty="0">
                <a:solidFill>
                  <a:srgbClr val="FF0000"/>
                </a:solidFill>
              </a:rPr>
              <a:t>3</a:t>
            </a:r>
            <a:r>
              <a:rPr kumimoji="1" lang="ja-JP" altLang="en-US" sz="2400">
                <a:solidFill>
                  <a:srgbClr val="FF0000"/>
                </a:solidFill>
              </a:rPr>
              <a:t>世代検出器</a:t>
            </a:r>
          </a:p>
        </p:txBody>
      </p:sp>
      <p:sp>
        <p:nvSpPr>
          <p:cNvPr id="13" name="テキスト ボックス 12">
            <a:extLst>
              <a:ext uri="{FF2B5EF4-FFF2-40B4-BE49-F238E27FC236}">
                <a16:creationId xmlns:a16="http://schemas.microsoft.com/office/drawing/2014/main" id="{81B95C02-B44A-7745-A437-1C898A0CEE4D}"/>
              </a:ext>
            </a:extLst>
          </p:cNvPr>
          <p:cNvSpPr txBox="1"/>
          <p:nvPr/>
        </p:nvSpPr>
        <p:spPr>
          <a:xfrm>
            <a:off x="3802665" y="2016155"/>
            <a:ext cx="1462260" cy="369332"/>
          </a:xfrm>
          <a:prstGeom prst="rect">
            <a:avLst/>
          </a:prstGeom>
          <a:solidFill>
            <a:schemeClr val="bg1"/>
          </a:solidFill>
        </p:spPr>
        <p:txBody>
          <a:bodyPr wrap="none" rtlCol="0">
            <a:spAutoFit/>
          </a:bodyPr>
          <a:lstStyle/>
          <a:p>
            <a:r>
              <a:rPr kumimoji="1" lang="en-US" altLang="ja-JP" dirty="0"/>
              <a:t>~ 10</a:t>
            </a:r>
            <a:r>
              <a:rPr kumimoji="1" lang="ja-JP" altLang="en-US"/>
              <a:t>倍大きい</a:t>
            </a:r>
          </a:p>
        </p:txBody>
      </p:sp>
      <p:sp>
        <p:nvSpPr>
          <p:cNvPr id="23" name="テキスト ボックス 22">
            <a:extLst>
              <a:ext uri="{FF2B5EF4-FFF2-40B4-BE49-F238E27FC236}">
                <a16:creationId xmlns:a16="http://schemas.microsoft.com/office/drawing/2014/main" id="{A906503D-7DCB-904E-A362-7B55C847261A}"/>
              </a:ext>
            </a:extLst>
          </p:cNvPr>
          <p:cNvSpPr txBox="1"/>
          <p:nvPr/>
        </p:nvSpPr>
        <p:spPr>
          <a:xfrm>
            <a:off x="3789145" y="2406322"/>
            <a:ext cx="1510350" cy="369332"/>
          </a:xfrm>
          <a:prstGeom prst="rect">
            <a:avLst/>
          </a:prstGeom>
          <a:solidFill>
            <a:schemeClr val="bg1"/>
          </a:solidFill>
        </p:spPr>
        <p:txBody>
          <a:bodyPr wrap="none" rtlCol="0">
            <a:spAutoFit/>
          </a:bodyPr>
          <a:lstStyle/>
          <a:p>
            <a:r>
              <a:rPr lang="en-US" altLang="ja-JP" dirty="0"/>
              <a:t>~ </a:t>
            </a:r>
            <a:r>
              <a:rPr kumimoji="1" lang="en-US" altLang="ja-JP" dirty="0"/>
              <a:t>10</a:t>
            </a:r>
            <a:r>
              <a:rPr kumimoji="1" lang="ja-JP" altLang="en-US"/>
              <a:t>倍高感度</a:t>
            </a:r>
          </a:p>
        </p:txBody>
      </p:sp>
      <p:cxnSp>
        <p:nvCxnSpPr>
          <p:cNvPr id="16" name="直線コネクタ 15">
            <a:extLst>
              <a:ext uri="{FF2B5EF4-FFF2-40B4-BE49-F238E27FC236}">
                <a16:creationId xmlns:a16="http://schemas.microsoft.com/office/drawing/2014/main" id="{C5E945F7-739B-784F-83FB-642A5CDBE7CA}"/>
              </a:ext>
            </a:extLst>
          </p:cNvPr>
          <p:cNvCxnSpPr>
            <a:cxnSpLocks/>
          </p:cNvCxnSpPr>
          <p:nvPr/>
        </p:nvCxnSpPr>
        <p:spPr>
          <a:xfrm>
            <a:off x="3811602" y="2396918"/>
            <a:ext cx="1374096" cy="0"/>
          </a:xfrm>
          <a:prstGeom prst="line">
            <a:avLst/>
          </a:prstGeom>
          <a:ln w="38100">
            <a:solidFill>
              <a:schemeClr val="tx1"/>
            </a:solidFill>
            <a:prstDash val="solid"/>
            <a:headEnd type="none"/>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3FC2BD84-E032-F043-80FB-F1E1EE5DB4C7}"/>
              </a:ext>
            </a:extLst>
          </p:cNvPr>
          <p:cNvCxnSpPr>
            <a:cxnSpLocks/>
          </p:cNvCxnSpPr>
          <p:nvPr/>
        </p:nvCxnSpPr>
        <p:spPr>
          <a:xfrm>
            <a:off x="4625292" y="1613250"/>
            <a:ext cx="577550" cy="0"/>
          </a:xfrm>
          <a:prstGeom prst="line">
            <a:avLst/>
          </a:prstGeom>
          <a:ln w="38100">
            <a:solidFill>
              <a:schemeClr val="tx1"/>
            </a:solidFill>
            <a:prstDash val="solid"/>
            <a:headEnd type="none"/>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4300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議論</a:t>
            </a:r>
            <a:endParaRPr kumimoji="1" lang="ja-JP" altLang="en-US" dirty="0"/>
          </a:p>
        </p:txBody>
      </p:sp>
      <p:sp>
        <p:nvSpPr>
          <p:cNvPr id="3" name="コンテンツ プレースホルダー 2"/>
          <p:cNvSpPr>
            <a:spLocks noGrp="1"/>
          </p:cNvSpPr>
          <p:nvPr>
            <p:ph idx="1"/>
          </p:nvPr>
        </p:nvSpPr>
        <p:spPr>
          <a:xfrm>
            <a:off x="457200" y="3622124"/>
            <a:ext cx="8587171" cy="873712"/>
          </a:xfrm>
        </p:spPr>
        <p:txBody>
          <a:bodyPr>
            <a:normAutofit/>
          </a:bodyPr>
          <a:lstStyle/>
          <a:p>
            <a:pPr marL="0" indent="0">
              <a:buNone/>
            </a:pPr>
            <a:r>
              <a:rPr lang="en-US" altLang="ja-JP" sz="2000" dirty="0">
                <a:sym typeface="Wingdings" pitchFamily="2" charset="2"/>
              </a:rPr>
              <a:t>-- </a:t>
            </a:r>
            <a:r>
              <a:rPr lang="ja-JP" altLang="en-US" sz="2000">
                <a:sym typeface="Wingdings" pitchFamily="2" charset="2"/>
              </a:rPr>
              <a:t>雑音の推定に不定性・雑音向上を仮定</a:t>
            </a:r>
            <a:endParaRPr lang="en-US" altLang="ja-JP" sz="20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59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183" name="テキスト ボックス 182">
            <a:extLst>
              <a:ext uri="{FF2B5EF4-FFF2-40B4-BE49-F238E27FC236}">
                <a16:creationId xmlns:a16="http://schemas.microsoft.com/office/drawing/2014/main" id="{90A7FDAC-7375-6648-AB17-F1988D35B346}"/>
              </a:ext>
            </a:extLst>
          </p:cNvPr>
          <p:cNvSpPr txBox="1"/>
          <p:nvPr/>
        </p:nvSpPr>
        <p:spPr>
          <a:xfrm>
            <a:off x="1684757" y="1761442"/>
            <a:ext cx="6054863" cy="369332"/>
          </a:xfrm>
          <a:prstGeom prst="rect">
            <a:avLst/>
          </a:prstGeom>
          <a:noFill/>
        </p:spPr>
        <p:txBody>
          <a:bodyPr wrap="none" rtlCol="0">
            <a:spAutoFit/>
          </a:bodyPr>
          <a:lstStyle/>
          <a:p>
            <a:r>
              <a:rPr lang="en-US" altLang="ja-JP" dirty="0">
                <a:sym typeface="Wingdings" pitchFamily="2" charset="2"/>
              </a:rPr>
              <a:t>ALS</a:t>
            </a:r>
            <a:r>
              <a:rPr lang="ja-JP" altLang="en-US">
                <a:sym typeface="Wingdings" pitchFamily="2" charset="2"/>
              </a:rPr>
              <a:t>による</a:t>
            </a:r>
            <a:r>
              <a:rPr lang="en-US" altLang="ja-JP" dirty="0">
                <a:sym typeface="Wingdings" pitchFamily="2" charset="2"/>
              </a:rPr>
              <a:t>CARM</a:t>
            </a:r>
            <a:r>
              <a:rPr lang="ja-JP" altLang="en-US">
                <a:sym typeface="Wingdings" pitchFamily="2" charset="2"/>
              </a:rPr>
              <a:t>制御</a:t>
            </a:r>
            <a:r>
              <a:rPr lang="en-US" altLang="ja-JP" dirty="0">
                <a:sym typeface="Wingdings" pitchFamily="2" charset="2"/>
              </a:rPr>
              <a:t>                                      </a:t>
            </a:r>
            <a:r>
              <a:rPr lang="ja-JP" altLang="en-US">
                <a:sym typeface="Wingdings" pitchFamily="2" charset="2"/>
              </a:rPr>
              <a:t>最終的な信号</a:t>
            </a:r>
            <a:endParaRPr kumimoji="1" lang="ja-JP" altLang="en-US"/>
          </a:p>
        </p:txBody>
      </p:sp>
      <p:cxnSp>
        <p:nvCxnSpPr>
          <p:cNvPr id="184" name="直線コネクタ 183">
            <a:extLst>
              <a:ext uri="{FF2B5EF4-FFF2-40B4-BE49-F238E27FC236}">
                <a16:creationId xmlns:a16="http://schemas.microsoft.com/office/drawing/2014/main" id="{2E48D045-45E1-AB4B-9B58-C7B40C4B112F}"/>
              </a:ext>
            </a:extLst>
          </p:cNvPr>
          <p:cNvCxnSpPr>
            <a:cxnSpLocks/>
          </p:cNvCxnSpPr>
          <p:nvPr/>
        </p:nvCxnSpPr>
        <p:spPr>
          <a:xfrm flipV="1">
            <a:off x="6013433" y="2106768"/>
            <a:ext cx="325145" cy="268468"/>
          </a:xfrm>
          <a:prstGeom prst="line">
            <a:avLst/>
          </a:prstGeom>
          <a:ln w="38100">
            <a:solidFill>
              <a:srgbClr val="0432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985F5B71-00D4-BB4A-A044-BAAD3E187817}"/>
              </a:ext>
            </a:extLst>
          </p:cNvPr>
          <p:cNvCxnSpPr>
            <a:cxnSpLocks/>
          </p:cNvCxnSpPr>
          <p:nvPr/>
        </p:nvCxnSpPr>
        <p:spPr>
          <a:xfrm>
            <a:off x="3703987" y="2375236"/>
            <a:ext cx="2309446" cy="0"/>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a:extLst>
              <a:ext uri="{FF2B5EF4-FFF2-40B4-BE49-F238E27FC236}">
                <a16:creationId xmlns:a16="http://schemas.microsoft.com/office/drawing/2014/main" id="{CD00093E-4DCA-C84F-8DA7-1A9902D53A45}"/>
              </a:ext>
            </a:extLst>
          </p:cNvPr>
          <p:cNvCxnSpPr>
            <a:cxnSpLocks/>
          </p:cNvCxnSpPr>
          <p:nvPr/>
        </p:nvCxnSpPr>
        <p:spPr>
          <a:xfrm>
            <a:off x="3374916" y="2085110"/>
            <a:ext cx="350402" cy="303412"/>
          </a:xfrm>
          <a:prstGeom prst="line">
            <a:avLst/>
          </a:prstGeom>
          <a:ln w="38100">
            <a:solidFill>
              <a:srgbClr val="0432F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7" name="正方形/長方形 186">
            <a:extLst>
              <a:ext uri="{FF2B5EF4-FFF2-40B4-BE49-F238E27FC236}">
                <a16:creationId xmlns:a16="http://schemas.microsoft.com/office/drawing/2014/main" id="{EA28AA7E-25D2-EB48-8E0F-43F4212C3D48}"/>
              </a:ext>
            </a:extLst>
          </p:cNvPr>
          <p:cNvSpPr/>
          <p:nvPr/>
        </p:nvSpPr>
        <p:spPr>
          <a:xfrm>
            <a:off x="1509067" y="1415470"/>
            <a:ext cx="6125866" cy="1593560"/>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8" name="正方形/長方形 187">
            <a:extLst>
              <a:ext uri="{FF2B5EF4-FFF2-40B4-BE49-F238E27FC236}">
                <a16:creationId xmlns:a16="http://schemas.microsoft.com/office/drawing/2014/main" id="{829A2ED3-92D0-EC42-B6CD-6544E10FFB39}"/>
              </a:ext>
            </a:extLst>
          </p:cNvPr>
          <p:cNvSpPr/>
          <p:nvPr/>
        </p:nvSpPr>
        <p:spPr>
          <a:xfrm>
            <a:off x="3901008" y="1776278"/>
            <a:ext cx="2078801" cy="330490"/>
          </a:xfrm>
          <a:prstGeom prst="rect">
            <a:avLst/>
          </a:prstGeom>
          <a:noFill/>
          <a:ln w="254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9" name="テキスト ボックス 188">
            <a:extLst>
              <a:ext uri="{FF2B5EF4-FFF2-40B4-BE49-F238E27FC236}">
                <a16:creationId xmlns:a16="http://schemas.microsoft.com/office/drawing/2014/main" id="{9EE89D34-E1F3-154F-94B0-23060D3D7CD4}"/>
              </a:ext>
            </a:extLst>
          </p:cNvPr>
          <p:cNvSpPr txBox="1"/>
          <p:nvPr/>
        </p:nvSpPr>
        <p:spPr>
          <a:xfrm>
            <a:off x="4175950" y="2365417"/>
            <a:ext cx="1560042" cy="307777"/>
          </a:xfrm>
          <a:prstGeom prst="rect">
            <a:avLst/>
          </a:prstGeom>
          <a:noFill/>
        </p:spPr>
        <p:txBody>
          <a:bodyPr wrap="none" rtlCol="0">
            <a:spAutoFit/>
          </a:bodyPr>
          <a:lstStyle/>
          <a:p>
            <a:r>
              <a:rPr kumimoji="1" lang="en-US" altLang="ja-JP" sz="1400" dirty="0"/>
              <a:t>ALS</a:t>
            </a:r>
            <a:r>
              <a:rPr kumimoji="1" lang="ja-JP" altLang="en-US" sz="1400"/>
              <a:t>から直接ロック</a:t>
            </a:r>
          </a:p>
        </p:txBody>
      </p:sp>
      <p:sp>
        <p:nvSpPr>
          <p:cNvPr id="191" name="テキスト ボックス 190">
            <a:extLst>
              <a:ext uri="{FF2B5EF4-FFF2-40B4-BE49-F238E27FC236}">
                <a16:creationId xmlns:a16="http://schemas.microsoft.com/office/drawing/2014/main" id="{D0A5811F-E835-8845-A9B3-C9EE227B5525}"/>
              </a:ext>
            </a:extLst>
          </p:cNvPr>
          <p:cNvSpPr txBox="1"/>
          <p:nvPr/>
        </p:nvSpPr>
        <p:spPr>
          <a:xfrm>
            <a:off x="1684757" y="1415470"/>
            <a:ext cx="2710999" cy="338554"/>
          </a:xfrm>
          <a:prstGeom prst="rect">
            <a:avLst/>
          </a:prstGeom>
          <a:noFill/>
        </p:spPr>
        <p:txBody>
          <a:bodyPr wrap="none" rtlCol="0">
            <a:spAutoFit/>
          </a:bodyPr>
          <a:lstStyle/>
          <a:p>
            <a:r>
              <a:rPr lang="en-US" altLang="ja-JP" sz="1600" i="1" dirty="0">
                <a:sym typeface="Wingdings" pitchFamily="2" charset="2"/>
              </a:rPr>
              <a:t>3G</a:t>
            </a:r>
            <a:r>
              <a:rPr lang="ja-JP" altLang="en-US" sz="1600" i="1">
                <a:sym typeface="Wingdings" pitchFamily="2" charset="2"/>
              </a:rPr>
              <a:t>検出器の</a:t>
            </a:r>
            <a:r>
              <a:rPr lang="en-US" altLang="ja-JP" sz="1600" i="1" dirty="0">
                <a:sym typeface="Wingdings" pitchFamily="2" charset="2"/>
              </a:rPr>
              <a:t>CARM</a:t>
            </a:r>
            <a:r>
              <a:rPr lang="ja-JP" altLang="en-US" sz="1600" i="1">
                <a:sym typeface="Wingdings" pitchFamily="2" charset="2"/>
              </a:rPr>
              <a:t>ロック手順</a:t>
            </a:r>
            <a:r>
              <a:rPr lang="en-US" altLang="ja-JP" sz="1600" dirty="0">
                <a:sym typeface="Wingdings" pitchFamily="2" charset="2"/>
              </a:rPr>
              <a:t>:</a:t>
            </a:r>
            <a:endParaRPr kumimoji="1" lang="ja-JP" altLang="en-US"/>
          </a:p>
        </p:txBody>
      </p:sp>
      <p:sp>
        <p:nvSpPr>
          <p:cNvPr id="6" name="テキスト ボックス 5">
            <a:extLst>
              <a:ext uri="{FF2B5EF4-FFF2-40B4-BE49-F238E27FC236}">
                <a16:creationId xmlns:a16="http://schemas.microsoft.com/office/drawing/2014/main" id="{B62E7D74-12AD-4441-B433-B5785165258E}"/>
              </a:ext>
            </a:extLst>
          </p:cNvPr>
          <p:cNvSpPr txBox="1"/>
          <p:nvPr/>
        </p:nvSpPr>
        <p:spPr>
          <a:xfrm>
            <a:off x="2816582" y="2570248"/>
            <a:ext cx="4257897" cy="369332"/>
          </a:xfrm>
          <a:prstGeom prst="rect">
            <a:avLst/>
          </a:prstGeom>
          <a:noFill/>
        </p:spPr>
        <p:txBody>
          <a:bodyPr wrap="none" rtlCol="0">
            <a:spAutoFit/>
          </a:bodyPr>
          <a:lstStyle/>
          <a:p>
            <a:r>
              <a:rPr kumimoji="1" lang="ja-JP" altLang="en-US">
                <a:solidFill>
                  <a:srgbClr val="0432FF"/>
                </a:solidFill>
              </a:rPr>
              <a:t>雑音シミュレーション</a:t>
            </a:r>
            <a:r>
              <a:rPr kumimoji="1" lang="en-US" altLang="ja-JP" dirty="0">
                <a:solidFill>
                  <a:srgbClr val="0432FF"/>
                </a:solidFill>
              </a:rPr>
              <a:t> </a:t>
            </a:r>
            <a:r>
              <a:rPr kumimoji="1" lang="en-US" altLang="ja-JP" dirty="0"/>
              <a:t>=&gt; </a:t>
            </a:r>
            <a:r>
              <a:rPr kumimoji="1" lang="ja-JP" altLang="en-US">
                <a:solidFill>
                  <a:srgbClr val="0432FF"/>
                </a:solidFill>
              </a:rPr>
              <a:t>達成できる見込み</a:t>
            </a:r>
          </a:p>
        </p:txBody>
      </p:sp>
      <p:sp>
        <p:nvSpPr>
          <p:cNvPr id="192" name="正方形/長方形 191">
            <a:extLst>
              <a:ext uri="{FF2B5EF4-FFF2-40B4-BE49-F238E27FC236}">
                <a16:creationId xmlns:a16="http://schemas.microsoft.com/office/drawing/2014/main" id="{62DABCDB-8E47-9E41-ACEB-FA660B1A26F0}"/>
              </a:ext>
            </a:extLst>
          </p:cNvPr>
          <p:cNvSpPr/>
          <p:nvPr/>
        </p:nvSpPr>
        <p:spPr>
          <a:xfrm>
            <a:off x="1849624" y="4588438"/>
            <a:ext cx="2078801" cy="330490"/>
          </a:xfrm>
          <a:prstGeom prst="rect">
            <a:avLst/>
          </a:prstGeom>
          <a:noFill/>
          <a:ln w="254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右矢印 192">
            <a:extLst>
              <a:ext uri="{FF2B5EF4-FFF2-40B4-BE49-F238E27FC236}">
                <a16:creationId xmlns:a16="http://schemas.microsoft.com/office/drawing/2014/main" id="{13FFE862-DA32-D94F-B274-CAE70A31E23E}"/>
              </a:ext>
            </a:extLst>
          </p:cNvPr>
          <p:cNvSpPr/>
          <p:nvPr/>
        </p:nvSpPr>
        <p:spPr>
          <a:xfrm>
            <a:off x="1849624" y="5081156"/>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EC346C02-4DCB-DF40-A4F7-817F956551D2}"/>
              </a:ext>
            </a:extLst>
          </p:cNvPr>
          <p:cNvSpPr txBox="1"/>
          <p:nvPr/>
        </p:nvSpPr>
        <p:spPr>
          <a:xfrm>
            <a:off x="1656717" y="4570861"/>
            <a:ext cx="5851282" cy="369332"/>
          </a:xfrm>
          <a:prstGeom prst="rect">
            <a:avLst/>
          </a:prstGeom>
          <a:noFill/>
        </p:spPr>
        <p:txBody>
          <a:bodyPr wrap="none" rtlCol="0">
            <a:spAutoFit/>
          </a:bodyPr>
          <a:lstStyle/>
          <a:p>
            <a:r>
              <a:rPr kumimoji="1" lang="en-US" altLang="ja-JP" dirty="0">
                <a:sym typeface="Wingdings" pitchFamily="2" charset="2"/>
              </a:rPr>
              <a:t>                                      </a:t>
            </a:r>
            <a:r>
              <a:rPr kumimoji="1" lang="ja-JP" altLang="en-US"/>
              <a:t>に対応するステップが重要になる</a:t>
            </a:r>
          </a:p>
        </p:txBody>
      </p:sp>
      <p:sp>
        <p:nvSpPr>
          <p:cNvPr id="195" name="角丸四角形 194">
            <a:extLst>
              <a:ext uri="{FF2B5EF4-FFF2-40B4-BE49-F238E27FC236}">
                <a16:creationId xmlns:a16="http://schemas.microsoft.com/office/drawing/2014/main" id="{DAF0C062-E638-FC4C-B604-9BA0E59D7984}"/>
              </a:ext>
            </a:extLst>
          </p:cNvPr>
          <p:cNvSpPr/>
          <p:nvPr/>
        </p:nvSpPr>
        <p:spPr>
          <a:xfrm>
            <a:off x="1656716" y="4463960"/>
            <a:ext cx="5851283" cy="1258168"/>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6" name="テキスト ボックス 195">
            <a:extLst>
              <a:ext uri="{FF2B5EF4-FFF2-40B4-BE49-F238E27FC236}">
                <a16:creationId xmlns:a16="http://schemas.microsoft.com/office/drawing/2014/main" id="{D16A520B-7153-B84E-B6AA-9CF5E3848B55}"/>
              </a:ext>
            </a:extLst>
          </p:cNvPr>
          <p:cNvSpPr txBox="1"/>
          <p:nvPr/>
        </p:nvSpPr>
        <p:spPr>
          <a:xfrm>
            <a:off x="2474019" y="5150736"/>
            <a:ext cx="4160113" cy="369332"/>
          </a:xfrm>
          <a:prstGeom prst="rect">
            <a:avLst/>
          </a:prstGeom>
          <a:noFill/>
        </p:spPr>
        <p:txBody>
          <a:bodyPr wrap="none" rtlCol="0">
            <a:spAutoFit/>
          </a:bodyPr>
          <a:lstStyle/>
          <a:p>
            <a:r>
              <a:rPr kumimoji="1" lang="en-US" altLang="ja-JP" dirty="0"/>
              <a:t>ALS</a:t>
            </a:r>
            <a:r>
              <a:rPr lang="ja-JP" altLang="en-US"/>
              <a:t>を拡張したような手法は使えないか？</a:t>
            </a:r>
            <a:endParaRPr kumimoji="1" lang="ja-JP" altLang="en-US"/>
          </a:p>
        </p:txBody>
      </p:sp>
      <p:sp>
        <p:nvSpPr>
          <p:cNvPr id="5" name="テキスト ボックス 4">
            <a:extLst>
              <a:ext uri="{FF2B5EF4-FFF2-40B4-BE49-F238E27FC236}">
                <a16:creationId xmlns:a16="http://schemas.microsoft.com/office/drawing/2014/main" id="{84F5CA94-3E6B-1547-B7EF-A120F535BFC7}"/>
              </a:ext>
            </a:extLst>
          </p:cNvPr>
          <p:cNvSpPr txBox="1"/>
          <p:nvPr/>
        </p:nvSpPr>
        <p:spPr>
          <a:xfrm>
            <a:off x="457200" y="1083477"/>
            <a:ext cx="2541080" cy="307777"/>
          </a:xfrm>
          <a:prstGeom prst="rect">
            <a:avLst/>
          </a:prstGeom>
          <a:noFill/>
        </p:spPr>
        <p:txBody>
          <a:bodyPr wrap="none" rtlCol="0">
            <a:spAutoFit/>
          </a:bodyPr>
          <a:lstStyle/>
          <a:p>
            <a:r>
              <a:rPr kumimoji="1" lang="ja-JP" altLang="en-US" sz="1400"/>
              <a:t>シミュレーション結果により</a:t>
            </a:r>
            <a:r>
              <a:rPr lang="ja-JP" altLang="en-US" sz="1400"/>
              <a:t>、、、</a:t>
            </a:r>
            <a:endParaRPr kumimoji="1" lang="ja-JP" altLang="en-US" sz="1400"/>
          </a:p>
        </p:txBody>
      </p:sp>
    </p:spTree>
    <p:extLst>
      <p:ext uri="{BB962C8B-B14F-4D97-AF65-F5344CB8AC3E}">
        <p14:creationId xmlns:p14="http://schemas.microsoft.com/office/powerpoint/2010/main" val="3457895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議論</a:t>
            </a:r>
            <a:r>
              <a:rPr lang="en-US" altLang="ja-JP" dirty="0"/>
              <a:t>: common path</a:t>
            </a:r>
            <a:endParaRPr kumimoji="1" lang="ja-JP" altLang="en-US" dirty="0"/>
          </a:p>
        </p:txBody>
      </p:sp>
      <p:sp>
        <p:nvSpPr>
          <p:cNvPr id="3" name="コンテンツ プレースホルダー 2"/>
          <p:cNvSpPr>
            <a:spLocks noGrp="1"/>
          </p:cNvSpPr>
          <p:nvPr>
            <p:ph idx="1"/>
          </p:nvPr>
        </p:nvSpPr>
        <p:spPr>
          <a:xfrm>
            <a:off x="269514" y="1010681"/>
            <a:ext cx="8782938" cy="1525337"/>
          </a:xfrm>
        </p:spPr>
        <p:txBody>
          <a:bodyPr>
            <a:normAutofit/>
          </a:bodyPr>
          <a:lstStyle/>
          <a:p>
            <a:pPr marL="0" indent="0">
              <a:buNone/>
            </a:pPr>
            <a:r>
              <a:rPr lang="ja-JP" altLang="en-US" sz="1800">
                <a:sym typeface="Wingdings" pitchFamily="2" charset="2"/>
              </a:rPr>
              <a:t>◎</a:t>
            </a:r>
            <a:r>
              <a:rPr lang="en-US" altLang="ja-JP" sz="1800" dirty="0">
                <a:sym typeface="Wingdings" pitchFamily="2" charset="2"/>
              </a:rPr>
              <a:t> ALS</a:t>
            </a:r>
            <a:r>
              <a:rPr lang="ja-JP" altLang="en-US" sz="1800">
                <a:sym typeface="Wingdings" pitchFamily="2" charset="2"/>
              </a:rPr>
              <a:t>の主要な雑音源</a:t>
            </a:r>
            <a:r>
              <a:rPr lang="en-US" altLang="ja-JP" sz="1800" dirty="0">
                <a:sym typeface="Wingdings" pitchFamily="2" charset="2"/>
              </a:rPr>
              <a:t>: Doppler</a:t>
            </a:r>
            <a:r>
              <a:rPr lang="ja-JP" altLang="en-US" sz="1800">
                <a:sym typeface="Wingdings" pitchFamily="2" charset="2"/>
              </a:rPr>
              <a:t>雑音など</a:t>
            </a:r>
            <a:r>
              <a:rPr lang="en-US" altLang="ja-JP" sz="1800" dirty="0">
                <a:sym typeface="Wingdings" pitchFamily="2" charset="2"/>
              </a:rPr>
              <a:t>   </a:t>
            </a:r>
            <a:r>
              <a:rPr lang="ja-JP" altLang="en-US" sz="1800">
                <a:sym typeface="Wingdings" pitchFamily="2" charset="2"/>
              </a:rPr>
              <a:t>メインと補助レーザーの経路が違うのが原因</a:t>
            </a:r>
            <a:br>
              <a:rPr lang="en-US" altLang="ja-JP" sz="1800" dirty="0">
                <a:sym typeface="Wingdings" pitchFamily="2" charset="2"/>
              </a:rPr>
            </a:br>
            <a:r>
              <a:rPr lang="en-US" altLang="ja-JP" sz="1800" dirty="0">
                <a:sym typeface="Wingdings" pitchFamily="2" charset="2"/>
              </a:rPr>
              <a:t>       </a:t>
            </a:r>
            <a:r>
              <a:rPr lang="ja-JP" altLang="en-US" sz="1800">
                <a:sym typeface="Wingdings" pitchFamily="2" charset="2"/>
              </a:rPr>
              <a:t>メインと補助レーザーを同じ経路に</a:t>
            </a:r>
            <a:r>
              <a:rPr lang="en-US" altLang="ja-JP" sz="1800" dirty="0">
                <a:sym typeface="Wingdings" pitchFamily="2" charset="2"/>
              </a:rPr>
              <a:t>  </a:t>
            </a:r>
            <a:r>
              <a:rPr lang="en-US" altLang="ja-JP" sz="1800" b="1" u="sng" dirty="0">
                <a:solidFill>
                  <a:srgbClr val="0432FF"/>
                </a:solidFill>
                <a:sym typeface="Wingdings" pitchFamily="2" charset="2"/>
              </a:rPr>
              <a:t>Sub-carrier</a:t>
            </a:r>
            <a:r>
              <a:rPr lang="ja-JP" altLang="en-US" sz="1800" b="1" u="sng">
                <a:solidFill>
                  <a:srgbClr val="0432FF"/>
                </a:solidFill>
                <a:sym typeface="Wingdings" pitchFamily="2" charset="2"/>
              </a:rPr>
              <a:t>光の利用を提案</a:t>
            </a:r>
            <a:endParaRPr lang="en-US" altLang="ja-JP" sz="1800" b="1" u="sng" dirty="0">
              <a:solidFill>
                <a:srgbClr val="0432FF"/>
              </a:solidFill>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60</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cxnSp>
        <p:nvCxnSpPr>
          <p:cNvPr id="9" name="直線コネクタ 8">
            <a:extLst>
              <a:ext uri="{FF2B5EF4-FFF2-40B4-BE49-F238E27FC236}">
                <a16:creationId xmlns:a16="http://schemas.microsoft.com/office/drawing/2014/main" id="{EF11C4FC-412C-0244-AEA5-EB2617C94A87}"/>
              </a:ext>
            </a:extLst>
          </p:cNvPr>
          <p:cNvCxnSpPr>
            <a:cxnSpLocks/>
          </p:cNvCxnSpPr>
          <p:nvPr/>
        </p:nvCxnSpPr>
        <p:spPr>
          <a:xfrm flipV="1">
            <a:off x="4147959" y="2715887"/>
            <a:ext cx="239591" cy="1539454"/>
          </a:xfrm>
          <a:prstGeom prst="line">
            <a:avLst/>
          </a:prstGeom>
          <a:ln w="38100">
            <a:solidFill>
              <a:srgbClr val="7030A0"/>
            </a:solidFill>
            <a:headEnd type="none"/>
            <a:tailEnd type="none" w="sm" len="sm"/>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D9EA6190-E79E-264B-B71E-0F870DA9E1C0}"/>
              </a:ext>
            </a:extLst>
          </p:cNvPr>
          <p:cNvGrpSpPr>
            <a:grpSpLocks noChangeAspect="1"/>
          </p:cNvGrpSpPr>
          <p:nvPr/>
        </p:nvGrpSpPr>
        <p:grpSpPr>
          <a:xfrm>
            <a:off x="4927500" y="4582663"/>
            <a:ext cx="655371" cy="691572"/>
            <a:chOff x="1873766" y="3931327"/>
            <a:chExt cx="144000" cy="151954"/>
          </a:xfrm>
        </p:grpSpPr>
        <p:sp>
          <p:nvSpPr>
            <p:cNvPr id="12" name="円/楕円 11">
              <a:extLst>
                <a:ext uri="{FF2B5EF4-FFF2-40B4-BE49-F238E27FC236}">
                  <a16:creationId xmlns:a16="http://schemas.microsoft.com/office/drawing/2014/main" id="{37A21194-5290-BC47-831C-FF85759E20AE}"/>
                </a:ext>
              </a:extLst>
            </p:cNvPr>
            <p:cNvSpPr>
              <a:spLocks noChangeAspect="1"/>
            </p:cNvSpPr>
            <p:nvPr/>
          </p:nvSpPr>
          <p:spPr>
            <a:xfrm rot="10800000">
              <a:off x="1879848" y="3948281"/>
              <a:ext cx="132430" cy="1350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AA325D28-897A-4D44-BD1B-9192072C2E01}"/>
                </a:ext>
              </a:extLst>
            </p:cNvPr>
            <p:cNvCxnSpPr>
              <a:stCxn id="12" idx="2"/>
              <a:endCxn id="12" idx="6"/>
            </p:cNvCxnSpPr>
            <p:nvPr/>
          </p:nvCxnSpPr>
          <p:spPr>
            <a:xfrm flipH="1">
              <a:off x="1879848" y="4015781"/>
              <a:ext cx="132430"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48834AA5-C24F-4841-A5A7-213B520E717E}"/>
                </a:ext>
              </a:extLst>
            </p:cNvPr>
            <p:cNvSpPr>
              <a:spLocks noChangeAspect="1"/>
            </p:cNvSpPr>
            <p:nvPr/>
          </p:nvSpPr>
          <p:spPr>
            <a:xfrm rot="10800000" flipV="1">
              <a:off x="1873766" y="3931327"/>
              <a:ext cx="144000" cy="74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7" name="直線コネクタ 16">
            <a:extLst>
              <a:ext uri="{FF2B5EF4-FFF2-40B4-BE49-F238E27FC236}">
                <a16:creationId xmlns:a16="http://schemas.microsoft.com/office/drawing/2014/main" id="{574B90AC-E285-6E4B-8E9A-90668AB79676}"/>
              </a:ext>
            </a:extLst>
          </p:cNvPr>
          <p:cNvCxnSpPr>
            <a:cxnSpLocks/>
          </p:cNvCxnSpPr>
          <p:nvPr/>
        </p:nvCxnSpPr>
        <p:spPr>
          <a:xfrm>
            <a:off x="6704442" y="2129805"/>
            <a:ext cx="0" cy="3132000"/>
          </a:xfrm>
          <a:prstGeom prst="line">
            <a:avLst/>
          </a:prstGeom>
          <a:ln w="508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176BD8EA-C345-9648-B236-3F0837670062}"/>
              </a:ext>
            </a:extLst>
          </p:cNvPr>
          <p:cNvCxnSpPr>
            <a:cxnSpLocks/>
          </p:cNvCxnSpPr>
          <p:nvPr/>
        </p:nvCxnSpPr>
        <p:spPr>
          <a:xfrm>
            <a:off x="5387017" y="4276709"/>
            <a:ext cx="3600000"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F6EFCD7C-4FD9-7947-AF34-E0216077D2D2}"/>
              </a:ext>
            </a:extLst>
          </p:cNvPr>
          <p:cNvCxnSpPr>
            <a:cxnSpLocks/>
          </p:cNvCxnSpPr>
          <p:nvPr/>
        </p:nvCxnSpPr>
        <p:spPr>
          <a:xfrm>
            <a:off x="7796581" y="4269960"/>
            <a:ext cx="1152000" cy="0"/>
          </a:xfrm>
          <a:prstGeom prst="line">
            <a:avLst/>
          </a:prstGeom>
          <a:ln w="1016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279F7B83-0637-8547-9112-322A6383F343}"/>
              </a:ext>
            </a:extLst>
          </p:cNvPr>
          <p:cNvCxnSpPr>
            <a:cxnSpLocks/>
          </p:cNvCxnSpPr>
          <p:nvPr/>
        </p:nvCxnSpPr>
        <p:spPr>
          <a:xfrm flipV="1">
            <a:off x="6711117" y="2129805"/>
            <a:ext cx="0" cy="1368000"/>
          </a:xfrm>
          <a:prstGeom prst="line">
            <a:avLst/>
          </a:prstGeom>
          <a:ln w="1016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8DB2619A-FFCC-E049-8E04-20C8F0FA3AAE}"/>
              </a:ext>
            </a:extLst>
          </p:cNvPr>
          <p:cNvCxnSpPr>
            <a:cxnSpLocks/>
          </p:cNvCxnSpPr>
          <p:nvPr/>
        </p:nvCxnSpPr>
        <p:spPr>
          <a:xfrm>
            <a:off x="5914148" y="4269960"/>
            <a:ext cx="1764000" cy="0"/>
          </a:xfrm>
          <a:prstGeom prst="line">
            <a:avLst/>
          </a:prstGeom>
          <a:ln w="1016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DE55042-7E93-0F4A-85E1-F8527F7BFE3A}"/>
              </a:ext>
            </a:extLst>
          </p:cNvPr>
          <p:cNvCxnSpPr>
            <a:cxnSpLocks/>
          </p:cNvCxnSpPr>
          <p:nvPr/>
        </p:nvCxnSpPr>
        <p:spPr>
          <a:xfrm flipV="1">
            <a:off x="6710842" y="3626124"/>
            <a:ext cx="0" cy="648000"/>
          </a:xfrm>
          <a:prstGeom prst="line">
            <a:avLst/>
          </a:prstGeom>
          <a:ln w="1016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正方形/長方形 25">
            <a:extLst>
              <a:ext uri="{FF2B5EF4-FFF2-40B4-BE49-F238E27FC236}">
                <a16:creationId xmlns:a16="http://schemas.microsoft.com/office/drawing/2014/main" id="{6D4946DC-81C5-6C4E-B2FB-294865B8B9F8}"/>
              </a:ext>
            </a:extLst>
          </p:cNvPr>
          <p:cNvSpPr>
            <a:spLocks noChangeAspect="1"/>
          </p:cNvSpPr>
          <p:nvPr/>
        </p:nvSpPr>
        <p:spPr>
          <a:xfrm rot="16200000">
            <a:off x="6643342" y="4398135"/>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2E09455E-1E64-7942-9E95-13D1DB0F622B}"/>
              </a:ext>
            </a:extLst>
          </p:cNvPr>
          <p:cNvCxnSpPr>
            <a:cxnSpLocks/>
          </p:cNvCxnSpPr>
          <p:nvPr/>
        </p:nvCxnSpPr>
        <p:spPr>
          <a:xfrm>
            <a:off x="7796581" y="4399073"/>
            <a:ext cx="1152000" cy="0"/>
          </a:xfrm>
          <a:prstGeom prst="line">
            <a:avLst/>
          </a:prstGeom>
          <a:ln w="76200">
            <a:solidFill>
              <a:srgbClr val="00FA00"/>
            </a:solidFill>
          </a:ln>
          <a:effectLst/>
        </p:spPr>
        <p:style>
          <a:lnRef idx="2">
            <a:schemeClr val="accent1"/>
          </a:lnRef>
          <a:fillRef idx="0">
            <a:schemeClr val="accent1"/>
          </a:fillRef>
          <a:effectRef idx="1">
            <a:schemeClr val="accent1"/>
          </a:effectRef>
          <a:fontRef idx="minor">
            <a:schemeClr val="tx1"/>
          </a:fontRef>
        </p:style>
      </p:cxnSp>
      <p:grpSp>
        <p:nvGrpSpPr>
          <p:cNvPr id="28" name="グループ化 27">
            <a:extLst>
              <a:ext uri="{FF2B5EF4-FFF2-40B4-BE49-F238E27FC236}">
                <a16:creationId xmlns:a16="http://schemas.microsoft.com/office/drawing/2014/main" id="{854498E3-D414-9144-97A6-731C9CF55861}"/>
              </a:ext>
            </a:extLst>
          </p:cNvPr>
          <p:cNvGrpSpPr/>
          <p:nvPr/>
        </p:nvGrpSpPr>
        <p:grpSpPr>
          <a:xfrm>
            <a:off x="7796581" y="4061815"/>
            <a:ext cx="954095" cy="493980"/>
            <a:chOff x="7308847" y="4301816"/>
            <a:chExt cx="954095" cy="493980"/>
          </a:xfrm>
        </p:grpSpPr>
        <p:sp>
          <p:nvSpPr>
            <p:cNvPr id="29" name="正方形/長方形 28">
              <a:extLst>
                <a:ext uri="{FF2B5EF4-FFF2-40B4-BE49-F238E27FC236}">
                  <a16:creationId xmlns:a16="http://schemas.microsoft.com/office/drawing/2014/main" id="{7D131CFE-E05A-0B47-ABCD-EA631D6A9208}"/>
                </a:ext>
              </a:extLst>
            </p:cNvPr>
            <p:cNvSpPr/>
            <p:nvPr/>
          </p:nvSpPr>
          <p:spPr>
            <a:xfrm>
              <a:off x="7816850" y="4413063"/>
              <a:ext cx="88899" cy="4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4D7FE8B-D367-5241-B826-B670D9DE910D}"/>
                </a:ext>
              </a:extLst>
            </p:cNvPr>
            <p:cNvSpPr/>
            <p:nvPr/>
          </p:nvSpPr>
          <p:spPr>
            <a:xfrm flipV="1">
              <a:off x="7836338" y="4449257"/>
              <a:ext cx="45719" cy="89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6BA92D6-B5C1-9C4E-BF48-4D6F9217FABD}"/>
                </a:ext>
              </a:extLst>
            </p:cNvPr>
            <p:cNvSpPr/>
            <p:nvPr/>
          </p:nvSpPr>
          <p:spPr>
            <a:xfrm>
              <a:off x="7826375" y="4468790"/>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0F024FA-FE07-3447-9ADF-FE1CA22C77D6}"/>
                </a:ext>
              </a:extLst>
            </p:cNvPr>
            <p:cNvSpPr/>
            <p:nvPr/>
          </p:nvSpPr>
          <p:spPr>
            <a:xfrm>
              <a:off x="7867651" y="4431994"/>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EAE0D97-A4A8-FA46-9B52-6AB2C22A5C46}"/>
                </a:ext>
              </a:extLst>
            </p:cNvPr>
            <p:cNvSpPr/>
            <p:nvPr/>
          </p:nvSpPr>
          <p:spPr>
            <a:xfrm>
              <a:off x="7785099" y="4565342"/>
              <a:ext cx="117475"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A5575A9-FCED-8F42-BB76-F414096ABADD}"/>
                </a:ext>
              </a:extLst>
            </p:cNvPr>
            <p:cNvSpPr/>
            <p:nvPr/>
          </p:nvSpPr>
          <p:spPr>
            <a:xfrm>
              <a:off x="7820025" y="4645090"/>
              <a:ext cx="12382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CB1A8D94-933F-9341-A28C-9840BD0503BC}"/>
                </a:ext>
              </a:extLst>
            </p:cNvPr>
            <p:cNvSpPr txBox="1"/>
            <p:nvPr/>
          </p:nvSpPr>
          <p:spPr>
            <a:xfrm rot="5400000">
              <a:off x="7478926" y="4134877"/>
              <a:ext cx="490840" cy="830997"/>
            </a:xfrm>
            <a:prstGeom prst="rect">
              <a:avLst/>
            </a:prstGeom>
            <a:noFill/>
          </p:spPr>
          <p:txBody>
            <a:bodyPr wrap="none" rtlCol="0">
              <a:spAutoFit/>
            </a:bodyPr>
            <a:lstStyle/>
            <a:p>
              <a:r>
                <a:rPr kumimoji="1" lang="en-US" altLang="ja-JP" sz="4800" dirty="0"/>
                <a:t>~</a:t>
              </a:r>
              <a:endParaRPr kumimoji="1" lang="ja-JP" altLang="en-US" sz="4800"/>
            </a:p>
          </p:txBody>
        </p:sp>
        <p:sp>
          <p:nvSpPr>
            <p:cNvPr id="36" name="テキスト ボックス 35">
              <a:extLst>
                <a:ext uri="{FF2B5EF4-FFF2-40B4-BE49-F238E27FC236}">
                  <a16:creationId xmlns:a16="http://schemas.microsoft.com/office/drawing/2014/main" id="{A829331C-62DA-A747-ADD5-96C517061129}"/>
                </a:ext>
              </a:extLst>
            </p:cNvPr>
            <p:cNvSpPr txBox="1"/>
            <p:nvPr/>
          </p:nvSpPr>
          <p:spPr>
            <a:xfrm rot="5400000">
              <a:off x="7602024" y="4131737"/>
              <a:ext cx="490840" cy="830997"/>
            </a:xfrm>
            <a:prstGeom prst="rect">
              <a:avLst/>
            </a:prstGeom>
            <a:noFill/>
          </p:spPr>
          <p:txBody>
            <a:bodyPr wrap="none" rtlCol="0">
              <a:spAutoFit/>
            </a:bodyPr>
            <a:lstStyle/>
            <a:p>
              <a:r>
                <a:rPr kumimoji="1" lang="en-US" altLang="ja-JP" sz="4800" dirty="0"/>
                <a:t>~</a:t>
              </a:r>
              <a:endParaRPr kumimoji="1" lang="ja-JP" altLang="en-US" sz="4800"/>
            </a:p>
          </p:txBody>
        </p:sp>
      </p:grpSp>
      <p:cxnSp>
        <p:nvCxnSpPr>
          <p:cNvPr id="37" name="直線コネクタ 36">
            <a:extLst>
              <a:ext uri="{FF2B5EF4-FFF2-40B4-BE49-F238E27FC236}">
                <a16:creationId xmlns:a16="http://schemas.microsoft.com/office/drawing/2014/main" id="{71C231FA-3F6C-0346-B3CA-199BFA6C059C}"/>
              </a:ext>
            </a:extLst>
          </p:cNvPr>
          <p:cNvCxnSpPr>
            <a:cxnSpLocks/>
          </p:cNvCxnSpPr>
          <p:nvPr/>
        </p:nvCxnSpPr>
        <p:spPr>
          <a:xfrm flipV="1">
            <a:off x="6581333" y="2148456"/>
            <a:ext cx="0" cy="1368000"/>
          </a:xfrm>
          <a:prstGeom prst="line">
            <a:avLst/>
          </a:prstGeom>
          <a:ln w="76200">
            <a:solidFill>
              <a:srgbClr val="00FA00"/>
            </a:solidFill>
          </a:ln>
          <a:effectLst/>
        </p:spPr>
        <p:style>
          <a:lnRef idx="2">
            <a:schemeClr val="accent1"/>
          </a:lnRef>
          <a:fillRef idx="0">
            <a:schemeClr val="accent1"/>
          </a:fillRef>
          <a:effectRef idx="1">
            <a:schemeClr val="accent1"/>
          </a:effectRef>
          <a:fontRef idx="minor">
            <a:schemeClr val="tx1"/>
          </a:fontRef>
        </p:style>
      </p:cxnSp>
      <p:grpSp>
        <p:nvGrpSpPr>
          <p:cNvPr id="38" name="グループ化 37">
            <a:extLst>
              <a:ext uri="{FF2B5EF4-FFF2-40B4-BE49-F238E27FC236}">
                <a16:creationId xmlns:a16="http://schemas.microsoft.com/office/drawing/2014/main" id="{E82D1480-CACD-E248-9DA1-17ECCEC55BC7}"/>
              </a:ext>
            </a:extLst>
          </p:cNvPr>
          <p:cNvGrpSpPr/>
          <p:nvPr/>
        </p:nvGrpSpPr>
        <p:grpSpPr>
          <a:xfrm rot="16200000">
            <a:off x="6189663" y="2695697"/>
            <a:ext cx="954095" cy="493980"/>
            <a:chOff x="7308847" y="4301816"/>
            <a:chExt cx="954095" cy="493980"/>
          </a:xfrm>
        </p:grpSpPr>
        <p:sp>
          <p:nvSpPr>
            <p:cNvPr id="39" name="正方形/長方形 38">
              <a:extLst>
                <a:ext uri="{FF2B5EF4-FFF2-40B4-BE49-F238E27FC236}">
                  <a16:creationId xmlns:a16="http://schemas.microsoft.com/office/drawing/2014/main" id="{1BE4AC66-2533-C441-B443-D4BA0D75DB90}"/>
                </a:ext>
              </a:extLst>
            </p:cNvPr>
            <p:cNvSpPr/>
            <p:nvPr/>
          </p:nvSpPr>
          <p:spPr>
            <a:xfrm>
              <a:off x="7816850" y="4413063"/>
              <a:ext cx="88899" cy="4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696A9306-38EE-0047-BD73-F36744DE46B7}"/>
                </a:ext>
              </a:extLst>
            </p:cNvPr>
            <p:cNvSpPr/>
            <p:nvPr/>
          </p:nvSpPr>
          <p:spPr>
            <a:xfrm flipV="1">
              <a:off x="7836338" y="4449257"/>
              <a:ext cx="45719" cy="89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20A4DEF1-4220-7543-9B05-D3ECFF472688}"/>
                </a:ext>
              </a:extLst>
            </p:cNvPr>
            <p:cNvSpPr/>
            <p:nvPr/>
          </p:nvSpPr>
          <p:spPr>
            <a:xfrm>
              <a:off x="7826375" y="4468790"/>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2DC530D5-A508-344F-AF67-57A831F9F446}"/>
                </a:ext>
              </a:extLst>
            </p:cNvPr>
            <p:cNvSpPr/>
            <p:nvPr/>
          </p:nvSpPr>
          <p:spPr>
            <a:xfrm>
              <a:off x="7867651" y="4431994"/>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70A9F08-B265-DA42-9D41-8CC75E5FC30D}"/>
                </a:ext>
              </a:extLst>
            </p:cNvPr>
            <p:cNvSpPr/>
            <p:nvPr/>
          </p:nvSpPr>
          <p:spPr>
            <a:xfrm>
              <a:off x="7785099" y="4565342"/>
              <a:ext cx="117475"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23ABC02F-CDF7-C244-988E-A9F664677A93}"/>
                </a:ext>
              </a:extLst>
            </p:cNvPr>
            <p:cNvSpPr/>
            <p:nvPr/>
          </p:nvSpPr>
          <p:spPr>
            <a:xfrm>
              <a:off x="7820025" y="4645090"/>
              <a:ext cx="12382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B27AB64-A70A-D841-9287-4F23220D2411}"/>
                </a:ext>
              </a:extLst>
            </p:cNvPr>
            <p:cNvSpPr txBox="1"/>
            <p:nvPr/>
          </p:nvSpPr>
          <p:spPr>
            <a:xfrm rot="5400000">
              <a:off x="7478926" y="4134877"/>
              <a:ext cx="490840" cy="830997"/>
            </a:xfrm>
            <a:prstGeom prst="rect">
              <a:avLst/>
            </a:prstGeom>
            <a:noFill/>
          </p:spPr>
          <p:txBody>
            <a:bodyPr wrap="none" rtlCol="0">
              <a:spAutoFit/>
            </a:bodyPr>
            <a:lstStyle/>
            <a:p>
              <a:r>
                <a:rPr kumimoji="1" lang="en-US" altLang="ja-JP" sz="4800" dirty="0"/>
                <a:t>~</a:t>
              </a:r>
              <a:endParaRPr kumimoji="1" lang="ja-JP" altLang="en-US" sz="4800"/>
            </a:p>
          </p:txBody>
        </p:sp>
        <p:sp>
          <p:nvSpPr>
            <p:cNvPr id="46" name="テキスト ボックス 45">
              <a:extLst>
                <a:ext uri="{FF2B5EF4-FFF2-40B4-BE49-F238E27FC236}">
                  <a16:creationId xmlns:a16="http://schemas.microsoft.com/office/drawing/2014/main" id="{F8512B41-CAEA-ED43-962E-CDA5FABF776A}"/>
                </a:ext>
              </a:extLst>
            </p:cNvPr>
            <p:cNvSpPr txBox="1"/>
            <p:nvPr/>
          </p:nvSpPr>
          <p:spPr>
            <a:xfrm rot="5400000">
              <a:off x="7602024" y="4131737"/>
              <a:ext cx="490840" cy="830997"/>
            </a:xfrm>
            <a:prstGeom prst="rect">
              <a:avLst/>
            </a:prstGeom>
            <a:noFill/>
          </p:spPr>
          <p:txBody>
            <a:bodyPr wrap="none" rtlCol="0">
              <a:spAutoFit/>
            </a:bodyPr>
            <a:lstStyle/>
            <a:p>
              <a:r>
                <a:rPr kumimoji="1" lang="en-US" altLang="ja-JP" sz="4800" dirty="0"/>
                <a:t>~</a:t>
              </a:r>
              <a:endParaRPr kumimoji="1" lang="ja-JP" altLang="en-US" sz="4800"/>
            </a:p>
          </p:txBody>
        </p:sp>
      </p:grpSp>
      <p:cxnSp>
        <p:nvCxnSpPr>
          <p:cNvPr id="47" name="直線コネクタ 46">
            <a:extLst>
              <a:ext uri="{FF2B5EF4-FFF2-40B4-BE49-F238E27FC236}">
                <a16:creationId xmlns:a16="http://schemas.microsoft.com/office/drawing/2014/main" id="{6B1216BA-36D4-4349-B1A1-6D607E6D0C14}"/>
              </a:ext>
            </a:extLst>
          </p:cNvPr>
          <p:cNvCxnSpPr>
            <a:cxnSpLocks/>
          </p:cNvCxnSpPr>
          <p:nvPr/>
        </p:nvCxnSpPr>
        <p:spPr>
          <a:xfrm flipH="1">
            <a:off x="4869832" y="4207158"/>
            <a:ext cx="900000" cy="0"/>
          </a:xfrm>
          <a:prstGeom prst="line">
            <a:avLst/>
          </a:prstGeom>
          <a:ln w="50800">
            <a:solidFill>
              <a:srgbClr val="7030A0"/>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49994DC7-A825-8145-87EA-79B8B6A5CB50}"/>
              </a:ext>
            </a:extLst>
          </p:cNvPr>
          <p:cNvCxnSpPr>
            <a:cxnSpLocks/>
          </p:cNvCxnSpPr>
          <p:nvPr/>
        </p:nvCxnSpPr>
        <p:spPr>
          <a:xfrm>
            <a:off x="4837176" y="4215325"/>
            <a:ext cx="2808000" cy="0"/>
          </a:xfrm>
          <a:prstGeom prst="line">
            <a:avLst/>
          </a:prstGeom>
          <a:ln w="508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1883CD09-F5B3-124F-B63A-2062C9C9D7B5}"/>
              </a:ext>
            </a:extLst>
          </p:cNvPr>
          <p:cNvCxnSpPr>
            <a:cxnSpLocks/>
          </p:cNvCxnSpPr>
          <p:nvPr/>
        </p:nvCxnSpPr>
        <p:spPr>
          <a:xfrm>
            <a:off x="7772305" y="4172434"/>
            <a:ext cx="1190436" cy="0"/>
          </a:xfrm>
          <a:prstGeom prst="line">
            <a:avLst/>
          </a:prstGeom>
          <a:ln w="1016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69E15FB2-A7AF-F345-AB9A-1173BF25F00D}"/>
              </a:ext>
            </a:extLst>
          </p:cNvPr>
          <p:cNvCxnSpPr>
            <a:cxnSpLocks/>
          </p:cNvCxnSpPr>
          <p:nvPr/>
        </p:nvCxnSpPr>
        <p:spPr>
          <a:xfrm flipV="1">
            <a:off x="6839392" y="2129805"/>
            <a:ext cx="0" cy="1368000"/>
          </a:xfrm>
          <a:prstGeom prst="line">
            <a:avLst/>
          </a:prstGeom>
          <a:ln w="101600">
            <a:solidFill>
              <a:srgbClr val="7030A0"/>
            </a:solidFill>
          </a:ln>
          <a:effectLst/>
        </p:spPr>
        <p:style>
          <a:lnRef idx="2">
            <a:schemeClr val="accent1"/>
          </a:lnRef>
          <a:fillRef idx="0">
            <a:schemeClr val="accent1"/>
          </a:fillRef>
          <a:effectRef idx="1">
            <a:schemeClr val="accent1"/>
          </a:effectRef>
          <a:fontRef idx="minor">
            <a:schemeClr val="tx1"/>
          </a:fontRef>
        </p:style>
      </p:cxnSp>
      <p:grpSp>
        <p:nvGrpSpPr>
          <p:cNvPr id="51" name="グループ化 50">
            <a:extLst>
              <a:ext uri="{FF2B5EF4-FFF2-40B4-BE49-F238E27FC236}">
                <a16:creationId xmlns:a16="http://schemas.microsoft.com/office/drawing/2014/main" id="{6A12BE9C-66CC-BC43-9901-B3FB86F97959}"/>
              </a:ext>
            </a:extLst>
          </p:cNvPr>
          <p:cNvGrpSpPr/>
          <p:nvPr/>
        </p:nvGrpSpPr>
        <p:grpSpPr>
          <a:xfrm>
            <a:off x="7799809" y="3860305"/>
            <a:ext cx="954095" cy="493980"/>
            <a:chOff x="7308847" y="4301816"/>
            <a:chExt cx="954095" cy="493980"/>
          </a:xfrm>
        </p:grpSpPr>
        <p:sp>
          <p:nvSpPr>
            <p:cNvPr id="52" name="正方形/長方形 51">
              <a:extLst>
                <a:ext uri="{FF2B5EF4-FFF2-40B4-BE49-F238E27FC236}">
                  <a16:creationId xmlns:a16="http://schemas.microsoft.com/office/drawing/2014/main" id="{033BFB08-57BB-024A-B47C-9BA10BFDE719}"/>
                </a:ext>
              </a:extLst>
            </p:cNvPr>
            <p:cNvSpPr/>
            <p:nvPr/>
          </p:nvSpPr>
          <p:spPr>
            <a:xfrm>
              <a:off x="7816850" y="4413063"/>
              <a:ext cx="88899" cy="4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05FF3350-BEFB-C44C-85A7-3EA30E702066}"/>
                </a:ext>
              </a:extLst>
            </p:cNvPr>
            <p:cNvSpPr/>
            <p:nvPr/>
          </p:nvSpPr>
          <p:spPr>
            <a:xfrm flipV="1">
              <a:off x="7836338" y="4449257"/>
              <a:ext cx="45719" cy="89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74B821A0-A86A-0E4E-A7F5-5DC8B6E2FA64}"/>
                </a:ext>
              </a:extLst>
            </p:cNvPr>
            <p:cNvSpPr/>
            <p:nvPr/>
          </p:nvSpPr>
          <p:spPr>
            <a:xfrm>
              <a:off x="7826375" y="4468790"/>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DF0341B7-D286-D64B-ADE2-DFC42FBEF1B1}"/>
                </a:ext>
              </a:extLst>
            </p:cNvPr>
            <p:cNvSpPr/>
            <p:nvPr/>
          </p:nvSpPr>
          <p:spPr>
            <a:xfrm>
              <a:off x="7867651" y="4431994"/>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C83512E4-12B3-A741-9D20-D9C877ED0FD1}"/>
                </a:ext>
              </a:extLst>
            </p:cNvPr>
            <p:cNvSpPr/>
            <p:nvPr/>
          </p:nvSpPr>
          <p:spPr>
            <a:xfrm>
              <a:off x="7785099" y="4565342"/>
              <a:ext cx="117475"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D8259782-FBDB-4247-A0C7-98C74A9AEB2C}"/>
                </a:ext>
              </a:extLst>
            </p:cNvPr>
            <p:cNvSpPr/>
            <p:nvPr/>
          </p:nvSpPr>
          <p:spPr>
            <a:xfrm>
              <a:off x="7820025" y="4645090"/>
              <a:ext cx="12382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FBBD2B0B-E843-854F-9514-CF98660DC6F9}"/>
                </a:ext>
              </a:extLst>
            </p:cNvPr>
            <p:cNvSpPr txBox="1"/>
            <p:nvPr/>
          </p:nvSpPr>
          <p:spPr>
            <a:xfrm rot="5400000">
              <a:off x="7478926" y="4134877"/>
              <a:ext cx="490840" cy="830997"/>
            </a:xfrm>
            <a:prstGeom prst="rect">
              <a:avLst/>
            </a:prstGeom>
            <a:noFill/>
          </p:spPr>
          <p:txBody>
            <a:bodyPr wrap="none" rtlCol="0">
              <a:spAutoFit/>
            </a:bodyPr>
            <a:lstStyle/>
            <a:p>
              <a:r>
                <a:rPr kumimoji="1" lang="en-US" altLang="ja-JP" sz="4800" dirty="0"/>
                <a:t>~</a:t>
              </a:r>
              <a:endParaRPr kumimoji="1" lang="ja-JP" altLang="en-US" sz="4800"/>
            </a:p>
          </p:txBody>
        </p:sp>
        <p:sp>
          <p:nvSpPr>
            <p:cNvPr id="59" name="テキスト ボックス 58">
              <a:extLst>
                <a:ext uri="{FF2B5EF4-FFF2-40B4-BE49-F238E27FC236}">
                  <a16:creationId xmlns:a16="http://schemas.microsoft.com/office/drawing/2014/main" id="{5CF38162-32A3-744A-8A13-2D21A2D22016}"/>
                </a:ext>
              </a:extLst>
            </p:cNvPr>
            <p:cNvSpPr txBox="1"/>
            <p:nvPr/>
          </p:nvSpPr>
          <p:spPr>
            <a:xfrm rot="5400000">
              <a:off x="7602024" y="4131737"/>
              <a:ext cx="490840" cy="830997"/>
            </a:xfrm>
            <a:prstGeom prst="rect">
              <a:avLst/>
            </a:prstGeom>
            <a:noFill/>
          </p:spPr>
          <p:txBody>
            <a:bodyPr wrap="none" rtlCol="0">
              <a:spAutoFit/>
            </a:bodyPr>
            <a:lstStyle/>
            <a:p>
              <a:r>
                <a:rPr kumimoji="1" lang="en-US" altLang="ja-JP" sz="4800" dirty="0"/>
                <a:t>~</a:t>
              </a:r>
              <a:endParaRPr kumimoji="1" lang="ja-JP" altLang="en-US" sz="4800"/>
            </a:p>
          </p:txBody>
        </p:sp>
      </p:grpSp>
      <p:grpSp>
        <p:nvGrpSpPr>
          <p:cNvPr id="60" name="グループ化 59">
            <a:extLst>
              <a:ext uri="{FF2B5EF4-FFF2-40B4-BE49-F238E27FC236}">
                <a16:creationId xmlns:a16="http://schemas.microsoft.com/office/drawing/2014/main" id="{268EB88E-59B1-AD44-97CF-0FAF906C2032}"/>
              </a:ext>
            </a:extLst>
          </p:cNvPr>
          <p:cNvGrpSpPr/>
          <p:nvPr/>
        </p:nvGrpSpPr>
        <p:grpSpPr>
          <a:xfrm rot="16200000">
            <a:off x="6417131" y="2700312"/>
            <a:ext cx="954095" cy="493980"/>
            <a:chOff x="7308847" y="4301816"/>
            <a:chExt cx="954095" cy="493980"/>
          </a:xfrm>
        </p:grpSpPr>
        <p:sp>
          <p:nvSpPr>
            <p:cNvPr id="61" name="正方形/長方形 60">
              <a:extLst>
                <a:ext uri="{FF2B5EF4-FFF2-40B4-BE49-F238E27FC236}">
                  <a16:creationId xmlns:a16="http://schemas.microsoft.com/office/drawing/2014/main" id="{6914AA7B-09E2-1342-A6ED-7D4204A1EF09}"/>
                </a:ext>
              </a:extLst>
            </p:cNvPr>
            <p:cNvSpPr/>
            <p:nvPr/>
          </p:nvSpPr>
          <p:spPr>
            <a:xfrm>
              <a:off x="7816850" y="4413063"/>
              <a:ext cx="88899" cy="4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BD4F6EE5-80FA-D24B-B4C4-89BD4A900AF0}"/>
                </a:ext>
              </a:extLst>
            </p:cNvPr>
            <p:cNvSpPr/>
            <p:nvPr/>
          </p:nvSpPr>
          <p:spPr>
            <a:xfrm flipV="1">
              <a:off x="7836338" y="4449257"/>
              <a:ext cx="45719" cy="89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6E932B6E-16ED-D041-9F8F-4685DEF85FFB}"/>
                </a:ext>
              </a:extLst>
            </p:cNvPr>
            <p:cNvSpPr/>
            <p:nvPr/>
          </p:nvSpPr>
          <p:spPr>
            <a:xfrm>
              <a:off x="7826375" y="4468790"/>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A70E8932-9ABB-5541-A30D-7D23AF890396}"/>
                </a:ext>
              </a:extLst>
            </p:cNvPr>
            <p:cNvSpPr/>
            <p:nvPr/>
          </p:nvSpPr>
          <p:spPr>
            <a:xfrm>
              <a:off x="7867651" y="4431994"/>
              <a:ext cx="76199"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E115B7C-5257-2A40-985A-80134BC8AE37}"/>
                </a:ext>
              </a:extLst>
            </p:cNvPr>
            <p:cNvSpPr/>
            <p:nvPr/>
          </p:nvSpPr>
          <p:spPr>
            <a:xfrm>
              <a:off x="7785099" y="4565342"/>
              <a:ext cx="117475" cy="122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4BF18E85-84A2-EA4D-9302-E6046EC52A80}"/>
                </a:ext>
              </a:extLst>
            </p:cNvPr>
            <p:cNvSpPr/>
            <p:nvPr/>
          </p:nvSpPr>
          <p:spPr>
            <a:xfrm>
              <a:off x="7820025" y="4645090"/>
              <a:ext cx="12382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429558D-8E90-3E48-A9B6-2D251B2F0037}"/>
                </a:ext>
              </a:extLst>
            </p:cNvPr>
            <p:cNvSpPr txBox="1"/>
            <p:nvPr/>
          </p:nvSpPr>
          <p:spPr>
            <a:xfrm rot="5400000">
              <a:off x="7478926" y="4134877"/>
              <a:ext cx="490840" cy="830997"/>
            </a:xfrm>
            <a:prstGeom prst="rect">
              <a:avLst/>
            </a:prstGeom>
            <a:noFill/>
          </p:spPr>
          <p:txBody>
            <a:bodyPr wrap="none" rtlCol="0">
              <a:spAutoFit/>
            </a:bodyPr>
            <a:lstStyle/>
            <a:p>
              <a:r>
                <a:rPr kumimoji="1" lang="en-US" altLang="ja-JP" sz="4800" dirty="0"/>
                <a:t>~</a:t>
              </a:r>
              <a:endParaRPr kumimoji="1" lang="ja-JP" altLang="en-US" sz="4800"/>
            </a:p>
          </p:txBody>
        </p:sp>
        <p:sp>
          <p:nvSpPr>
            <p:cNvPr id="68" name="テキスト ボックス 67">
              <a:extLst>
                <a:ext uri="{FF2B5EF4-FFF2-40B4-BE49-F238E27FC236}">
                  <a16:creationId xmlns:a16="http://schemas.microsoft.com/office/drawing/2014/main" id="{3C25C207-145D-B24B-8C1D-C4CA102D2383}"/>
                </a:ext>
              </a:extLst>
            </p:cNvPr>
            <p:cNvSpPr txBox="1"/>
            <p:nvPr/>
          </p:nvSpPr>
          <p:spPr>
            <a:xfrm rot="5400000">
              <a:off x="7602024" y="4131737"/>
              <a:ext cx="490840" cy="830997"/>
            </a:xfrm>
            <a:prstGeom prst="rect">
              <a:avLst/>
            </a:prstGeom>
            <a:noFill/>
          </p:spPr>
          <p:txBody>
            <a:bodyPr wrap="none" rtlCol="0">
              <a:spAutoFit/>
            </a:bodyPr>
            <a:lstStyle/>
            <a:p>
              <a:r>
                <a:rPr kumimoji="1" lang="en-US" altLang="ja-JP" sz="4800" dirty="0"/>
                <a:t>~</a:t>
              </a:r>
              <a:endParaRPr kumimoji="1" lang="ja-JP" altLang="en-US" sz="4800"/>
            </a:p>
          </p:txBody>
        </p:sp>
      </p:grpSp>
      <p:cxnSp>
        <p:nvCxnSpPr>
          <p:cNvPr id="69" name="直線コネクタ 68">
            <a:extLst>
              <a:ext uri="{FF2B5EF4-FFF2-40B4-BE49-F238E27FC236}">
                <a16:creationId xmlns:a16="http://schemas.microsoft.com/office/drawing/2014/main" id="{C90FE0D0-9B76-2740-9E82-72F7FBAE5D45}"/>
              </a:ext>
            </a:extLst>
          </p:cNvPr>
          <p:cNvCxnSpPr>
            <a:cxnSpLocks/>
          </p:cNvCxnSpPr>
          <p:nvPr/>
        </p:nvCxnSpPr>
        <p:spPr>
          <a:xfrm>
            <a:off x="6842715" y="3587224"/>
            <a:ext cx="0" cy="432000"/>
          </a:xfrm>
          <a:prstGeom prst="line">
            <a:avLst/>
          </a:prstGeom>
          <a:ln w="508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03AA2887-F2CD-BE41-B9B5-4112ED764C0E}"/>
              </a:ext>
            </a:extLst>
          </p:cNvPr>
          <p:cNvCxnSpPr>
            <a:cxnSpLocks/>
          </p:cNvCxnSpPr>
          <p:nvPr/>
        </p:nvCxnSpPr>
        <p:spPr>
          <a:xfrm>
            <a:off x="6840125" y="4011060"/>
            <a:ext cx="0" cy="1260000"/>
          </a:xfrm>
          <a:prstGeom prst="line">
            <a:avLst/>
          </a:prstGeom>
          <a:ln w="50800">
            <a:solidFill>
              <a:srgbClr val="7030A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41373E01-B3FE-814C-B9D3-1B43C143E6A5}"/>
              </a:ext>
            </a:extLst>
          </p:cNvPr>
          <p:cNvSpPr>
            <a:spLocks noChangeAspect="1"/>
          </p:cNvSpPr>
          <p:nvPr/>
        </p:nvSpPr>
        <p:spPr>
          <a:xfrm>
            <a:off x="7662061" y="3729021"/>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4702D5D-7F11-C04B-AC7E-57BC88832B31}"/>
              </a:ext>
            </a:extLst>
          </p:cNvPr>
          <p:cNvSpPr>
            <a:spLocks noChangeAspect="1"/>
          </p:cNvSpPr>
          <p:nvPr/>
        </p:nvSpPr>
        <p:spPr>
          <a:xfrm>
            <a:off x="5779151" y="3731007"/>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A94EF66-A9E0-984C-A225-AF720D3FA3BD}"/>
              </a:ext>
            </a:extLst>
          </p:cNvPr>
          <p:cNvSpPr>
            <a:spLocks noChangeAspect="1"/>
          </p:cNvSpPr>
          <p:nvPr/>
        </p:nvSpPr>
        <p:spPr>
          <a:xfrm>
            <a:off x="8917452" y="3731971"/>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5D7CCE73-EFD6-8D46-AA97-BA7DE2B3589F}"/>
              </a:ext>
            </a:extLst>
          </p:cNvPr>
          <p:cNvSpPr>
            <a:spLocks noChangeAspect="1"/>
          </p:cNvSpPr>
          <p:nvPr/>
        </p:nvSpPr>
        <p:spPr>
          <a:xfrm rot="2700000">
            <a:off x="6713873" y="3694205"/>
            <a:ext cx="114750" cy="1224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89EDEE1A-4200-5B4D-ACB5-2DADF1D18A42}"/>
              </a:ext>
            </a:extLst>
          </p:cNvPr>
          <p:cNvSpPr>
            <a:spLocks noChangeAspect="1"/>
          </p:cNvSpPr>
          <p:nvPr/>
        </p:nvSpPr>
        <p:spPr>
          <a:xfrm rot="16200000">
            <a:off x="6639323" y="1650558"/>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BAC64835-D000-7E4F-B51A-1D6105E68910}"/>
              </a:ext>
            </a:extLst>
          </p:cNvPr>
          <p:cNvSpPr>
            <a:spLocks noChangeAspect="1"/>
          </p:cNvSpPr>
          <p:nvPr/>
        </p:nvSpPr>
        <p:spPr>
          <a:xfrm rot="16200000">
            <a:off x="6636941" y="3030981"/>
            <a:ext cx="135000" cy="108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C1A5187E-3AFE-6D44-ABEA-BB36340E4278}"/>
              </a:ext>
            </a:extLst>
          </p:cNvPr>
          <p:cNvSpPr txBox="1"/>
          <p:nvPr/>
        </p:nvSpPr>
        <p:spPr>
          <a:xfrm>
            <a:off x="4693554" y="3756307"/>
            <a:ext cx="1104661" cy="338554"/>
          </a:xfrm>
          <a:prstGeom prst="rect">
            <a:avLst/>
          </a:prstGeom>
          <a:noFill/>
        </p:spPr>
        <p:txBody>
          <a:bodyPr wrap="none" rtlCol="0">
            <a:spAutoFit/>
          </a:bodyPr>
          <a:lstStyle/>
          <a:p>
            <a:r>
              <a:rPr lang="en-US" altLang="ja-JP" sz="1600" dirty="0">
                <a:solidFill>
                  <a:srgbClr val="7030A0"/>
                </a:solidFill>
              </a:rPr>
              <a:t>Sub-carrier</a:t>
            </a:r>
            <a:endParaRPr kumimoji="1" lang="ja-JP" altLang="en-US" sz="1600">
              <a:solidFill>
                <a:srgbClr val="7030A0"/>
              </a:solidFill>
            </a:endParaRPr>
          </a:p>
        </p:txBody>
      </p:sp>
      <p:cxnSp>
        <p:nvCxnSpPr>
          <p:cNvPr id="80" name="直線コネクタ 79">
            <a:extLst>
              <a:ext uri="{FF2B5EF4-FFF2-40B4-BE49-F238E27FC236}">
                <a16:creationId xmlns:a16="http://schemas.microsoft.com/office/drawing/2014/main" id="{BAC723DE-6A32-C24C-883A-DE21B0AF04A6}"/>
              </a:ext>
            </a:extLst>
          </p:cNvPr>
          <p:cNvCxnSpPr>
            <a:cxnSpLocks/>
          </p:cNvCxnSpPr>
          <p:nvPr/>
        </p:nvCxnSpPr>
        <p:spPr>
          <a:xfrm flipH="1">
            <a:off x="4869832" y="4276709"/>
            <a:ext cx="900000" cy="0"/>
          </a:xfrm>
          <a:prstGeom prst="line">
            <a:avLst/>
          </a:prstGeom>
          <a:ln w="50800">
            <a:solidFill>
              <a:srgbClr val="FF0000"/>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E32D2FC6-EB32-AC46-8ECE-014891315E9E}"/>
              </a:ext>
            </a:extLst>
          </p:cNvPr>
          <p:cNvCxnSpPr>
            <a:cxnSpLocks/>
          </p:cNvCxnSpPr>
          <p:nvPr/>
        </p:nvCxnSpPr>
        <p:spPr>
          <a:xfrm flipV="1">
            <a:off x="5314940" y="4172426"/>
            <a:ext cx="0" cy="756000"/>
          </a:xfrm>
          <a:prstGeom prst="line">
            <a:avLst/>
          </a:prstGeom>
          <a:ln w="50800">
            <a:solidFill>
              <a:srgbClr val="7030A0"/>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843583A9-E008-4A4F-AD53-0090B9F453E9}"/>
              </a:ext>
            </a:extLst>
          </p:cNvPr>
          <p:cNvCxnSpPr>
            <a:cxnSpLocks/>
          </p:cNvCxnSpPr>
          <p:nvPr/>
        </p:nvCxnSpPr>
        <p:spPr>
          <a:xfrm flipV="1">
            <a:off x="5198825" y="4241994"/>
            <a:ext cx="1" cy="684000"/>
          </a:xfrm>
          <a:prstGeom prst="line">
            <a:avLst/>
          </a:prstGeom>
          <a:ln w="50800">
            <a:solidFill>
              <a:srgbClr val="FF0000"/>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AB5D74E5-076C-7642-A7BC-FF7FB2CD510F}"/>
              </a:ext>
            </a:extLst>
          </p:cNvPr>
          <p:cNvCxnSpPr>
            <a:cxnSpLocks/>
          </p:cNvCxnSpPr>
          <p:nvPr/>
        </p:nvCxnSpPr>
        <p:spPr>
          <a:xfrm flipV="1">
            <a:off x="5253456" y="5289833"/>
            <a:ext cx="0" cy="144000"/>
          </a:xfrm>
          <a:prstGeom prst="line">
            <a:avLst/>
          </a:prstGeom>
          <a:ln w="25400">
            <a:solidFill>
              <a:schemeClr val="tx1"/>
            </a:solidFill>
            <a:headEnd type="none" w="sm" len="sm"/>
          </a:ln>
          <a:effectLst/>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C017C598-664C-DB49-A96B-0E789C1D4BF4}"/>
              </a:ext>
            </a:extLst>
          </p:cNvPr>
          <p:cNvCxnSpPr>
            <a:cxnSpLocks/>
          </p:cNvCxnSpPr>
          <p:nvPr/>
        </p:nvCxnSpPr>
        <p:spPr>
          <a:xfrm flipH="1" flipV="1">
            <a:off x="5242365" y="5420400"/>
            <a:ext cx="432000" cy="1"/>
          </a:xfrm>
          <a:prstGeom prst="line">
            <a:avLst/>
          </a:prstGeom>
          <a:ln w="254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a:extLst>
              <a:ext uri="{FF2B5EF4-FFF2-40B4-BE49-F238E27FC236}">
                <a16:creationId xmlns:a16="http://schemas.microsoft.com/office/drawing/2014/main" id="{D22FD4A7-80DB-B24C-B51C-75F56D2A7A10}"/>
              </a:ext>
            </a:extLst>
          </p:cNvPr>
          <p:cNvSpPr txBox="1"/>
          <p:nvPr/>
        </p:nvSpPr>
        <p:spPr>
          <a:xfrm>
            <a:off x="5618646" y="4881606"/>
            <a:ext cx="676788" cy="738664"/>
          </a:xfrm>
          <a:prstGeom prst="rect">
            <a:avLst/>
          </a:prstGeom>
          <a:noFill/>
        </p:spPr>
        <p:txBody>
          <a:bodyPr wrap="none" rtlCol="0">
            <a:spAutoFit/>
          </a:bodyPr>
          <a:lstStyle/>
          <a:p>
            <a:r>
              <a:rPr lang="en-US" altLang="ja-JP" sz="1400" i="1" dirty="0"/>
              <a:t>f</a:t>
            </a:r>
            <a:r>
              <a:rPr lang="en-US" altLang="ja-JP" sz="900" dirty="0"/>
              <a:t>1</a:t>
            </a:r>
            <a:r>
              <a:rPr lang="en-US" altLang="ja-JP" sz="1400" dirty="0"/>
              <a:t>, </a:t>
            </a:r>
            <a:r>
              <a:rPr lang="en-US" altLang="ja-JP" sz="1400" i="1" dirty="0"/>
              <a:t>f</a:t>
            </a:r>
            <a:r>
              <a:rPr lang="en-US" altLang="ja-JP" sz="900" dirty="0"/>
              <a:t>2</a:t>
            </a:r>
          </a:p>
          <a:p>
            <a:r>
              <a:rPr kumimoji="1" lang="en-US" altLang="ja-JP" sz="1400" dirty="0"/>
              <a:t>3</a:t>
            </a:r>
            <a:r>
              <a:rPr kumimoji="1" lang="en-US" altLang="ja-JP" sz="1400" i="1" dirty="0"/>
              <a:t>f</a:t>
            </a:r>
            <a:r>
              <a:rPr kumimoji="1" lang="en-US" altLang="ja-JP" sz="900" dirty="0"/>
              <a:t>1</a:t>
            </a:r>
            <a:r>
              <a:rPr kumimoji="1" lang="en-US" altLang="ja-JP" sz="1400" dirty="0"/>
              <a:t>,</a:t>
            </a:r>
            <a:r>
              <a:rPr lang="en-US" altLang="ja-JP" sz="1400" dirty="0"/>
              <a:t> 3</a:t>
            </a:r>
            <a:r>
              <a:rPr lang="en-US" altLang="ja-JP" sz="1400" i="1" dirty="0"/>
              <a:t>f</a:t>
            </a:r>
            <a:r>
              <a:rPr lang="en-US" altLang="ja-JP" sz="900" dirty="0"/>
              <a:t>2</a:t>
            </a:r>
          </a:p>
          <a:p>
            <a:r>
              <a:rPr kumimoji="1" lang="en-US" altLang="ja-JP" sz="1400" i="1" dirty="0"/>
              <a:t>f</a:t>
            </a:r>
            <a:r>
              <a:rPr lang="en-US" altLang="ja-JP" sz="900" dirty="0"/>
              <a:t>4</a:t>
            </a:r>
            <a:endParaRPr kumimoji="1" lang="ja-JP" altLang="en-US" sz="900"/>
          </a:p>
        </p:txBody>
      </p:sp>
      <p:sp>
        <p:nvSpPr>
          <p:cNvPr id="90" name="角丸四角形 89">
            <a:extLst>
              <a:ext uri="{FF2B5EF4-FFF2-40B4-BE49-F238E27FC236}">
                <a16:creationId xmlns:a16="http://schemas.microsoft.com/office/drawing/2014/main" id="{7365B899-6B27-774D-833D-8A16BA7E42FF}"/>
              </a:ext>
            </a:extLst>
          </p:cNvPr>
          <p:cNvSpPr/>
          <p:nvPr/>
        </p:nvSpPr>
        <p:spPr>
          <a:xfrm>
            <a:off x="26817" y="2565812"/>
            <a:ext cx="3829567" cy="2942378"/>
          </a:xfrm>
          <a:prstGeom prst="roundRect">
            <a:avLst>
              <a:gd name="adj" fmla="val 7845"/>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0109B404-B650-6A4B-B17B-6736B5B08C0B}"/>
              </a:ext>
            </a:extLst>
          </p:cNvPr>
          <p:cNvGrpSpPr/>
          <p:nvPr/>
        </p:nvGrpSpPr>
        <p:grpSpPr>
          <a:xfrm>
            <a:off x="3303495" y="4558257"/>
            <a:ext cx="216000" cy="227931"/>
            <a:chOff x="2193633" y="2955956"/>
            <a:chExt cx="216000" cy="227931"/>
          </a:xfrm>
        </p:grpSpPr>
        <p:grpSp>
          <p:nvGrpSpPr>
            <p:cNvPr id="92" name="グループ化 91">
              <a:extLst>
                <a:ext uri="{FF2B5EF4-FFF2-40B4-BE49-F238E27FC236}">
                  <a16:creationId xmlns:a16="http://schemas.microsoft.com/office/drawing/2014/main" id="{F77D1010-164B-0543-90C6-898E5198F6B2}"/>
                </a:ext>
              </a:extLst>
            </p:cNvPr>
            <p:cNvGrpSpPr/>
            <p:nvPr/>
          </p:nvGrpSpPr>
          <p:grpSpPr>
            <a:xfrm>
              <a:off x="2193633" y="2955956"/>
              <a:ext cx="216000" cy="227931"/>
              <a:chOff x="2193633" y="2955956"/>
              <a:chExt cx="216000" cy="227931"/>
            </a:xfrm>
          </p:grpSpPr>
          <p:sp>
            <p:nvSpPr>
              <p:cNvPr id="94" name="円/楕円 93">
                <a:extLst>
                  <a:ext uri="{FF2B5EF4-FFF2-40B4-BE49-F238E27FC236}">
                    <a16:creationId xmlns:a16="http://schemas.microsoft.com/office/drawing/2014/main" id="{5288A5EE-9734-044B-95B5-94936B41C971}"/>
                  </a:ext>
                </a:extLst>
              </p:cNvPr>
              <p:cNvSpPr>
                <a:spLocks noChangeAspect="1"/>
              </p:cNvSpPr>
              <p:nvPr/>
            </p:nvSpPr>
            <p:spPr>
              <a:xfrm rot="10800000">
                <a:off x="2202756" y="2981387"/>
                <a:ext cx="198645" cy="202500"/>
              </a:xfrm>
              <a:prstGeom prst="ellipse">
                <a:avLst/>
              </a:prstGeom>
              <a:solidFill>
                <a:schemeClr val="accent3">
                  <a:lumMod val="40000"/>
                  <a:lumOff val="60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91620FBC-75E8-CB45-B0EB-1F04B5160EF1}"/>
                  </a:ext>
                </a:extLst>
              </p:cNvPr>
              <p:cNvSpPr>
                <a:spLocks noChangeAspect="1"/>
              </p:cNvSpPr>
              <p:nvPr/>
            </p:nvSpPr>
            <p:spPr>
              <a:xfrm rot="10800000" flipV="1">
                <a:off x="2193633" y="2955956"/>
                <a:ext cx="216000" cy="11208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93" name="直線コネクタ 92">
              <a:extLst>
                <a:ext uri="{FF2B5EF4-FFF2-40B4-BE49-F238E27FC236}">
                  <a16:creationId xmlns:a16="http://schemas.microsoft.com/office/drawing/2014/main" id="{41C89DE8-757A-D542-A9CF-B3E3C0B8FAFA}"/>
                </a:ext>
              </a:extLst>
            </p:cNvPr>
            <p:cNvCxnSpPr>
              <a:stCxn id="94" idx="2"/>
              <a:endCxn id="94" idx="6"/>
            </p:cNvCxnSpPr>
            <p:nvPr/>
          </p:nvCxnSpPr>
          <p:spPr>
            <a:xfrm flipH="1">
              <a:off x="2202756" y="3082637"/>
              <a:ext cx="198645" cy="0"/>
            </a:xfrm>
            <a:prstGeom prst="line">
              <a:avLst/>
            </a:prstGeom>
            <a:solidFill>
              <a:schemeClr val="accent3">
                <a:lumMod val="40000"/>
                <a:lumOff val="60000"/>
              </a:schemeClr>
            </a:solidFill>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96" name="直線コネクタ 95">
            <a:extLst>
              <a:ext uri="{FF2B5EF4-FFF2-40B4-BE49-F238E27FC236}">
                <a16:creationId xmlns:a16="http://schemas.microsoft.com/office/drawing/2014/main" id="{9B7C39F5-8920-CB43-94EE-CA3B37D9229A}"/>
              </a:ext>
            </a:extLst>
          </p:cNvPr>
          <p:cNvCxnSpPr>
            <a:cxnSpLocks/>
          </p:cNvCxnSpPr>
          <p:nvPr/>
        </p:nvCxnSpPr>
        <p:spPr>
          <a:xfrm>
            <a:off x="283256" y="3146593"/>
            <a:ext cx="513356" cy="156208"/>
          </a:xfrm>
          <a:prstGeom prst="line">
            <a:avLst/>
          </a:prstGeom>
          <a:ln w="38100">
            <a:solidFill>
              <a:srgbClr val="7030A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05204229-BE39-D645-A325-CA1B25AFCFC3}"/>
              </a:ext>
            </a:extLst>
          </p:cNvPr>
          <p:cNvCxnSpPr>
            <a:cxnSpLocks/>
          </p:cNvCxnSpPr>
          <p:nvPr/>
        </p:nvCxnSpPr>
        <p:spPr>
          <a:xfrm flipV="1">
            <a:off x="1549913" y="3295180"/>
            <a:ext cx="0" cy="1655999"/>
          </a:xfrm>
          <a:prstGeom prst="line">
            <a:avLst/>
          </a:prstGeom>
          <a:ln w="381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8" name="テキスト ボックス 97">
            <a:extLst>
              <a:ext uri="{FF2B5EF4-FFF2-40B4-BE49-F238E27FC236}">
                <a16:creationId xmlns:a16="http://schemas.microsoft.com/office/drawing/2014/main" id="{6C1D58B5-0A4C-0049-9495-23B40A20A043}"/>
              </a:ext>
            </a:extLst>
          </p:cNvPr>
          <p:cNvSpPr txBox="1"/>
          <p:nvPr/>
        </p:nvSpPr>
        <p:spPr>
          <a:xfrm>
            <a:off x="533310" y="4889882"/>
            <a:ext cx="899605" cy="584775"/>
          </a:xfrm>
          <a:prstGeom prst="rect">
            <a:avLst/>
          </a:prstGeom>
          <a:noFill/>
        </p:spPr>
        <p:txBody>
          <a:bodyPr wrap="none" rtlCol="0">
            <a:spAutoFit/>
          </a:bodyPr>
          <a:lstStyle/>
          <a:p>
            <a:pPr algn="ctr"/>
            <a:r>
              <a:rPr kumimoji="1" lang="en-US" altLang="ja-JP" sz="1600" dirty="0"/>
              <a:t>From </a:t>
            </a:r>
            <a:br>
              <a:rPr kumimoji="1" lang="en-US" altLang="ja-JP" sz="1600" dirty="0"/>
            </a:br>
            <a:r>
              <a:rPr kumimoji="1" lang="en-US" altLang="ja-JP" sz="1600" dirty="0"/>
              <a:t>the PMC</a:t>
            </a:r>
            <a:endParaRPr kumimoji="1" lang="ja-JP" altLang="en-US" sz="1600"/>
          </a:p>
        </p:txBody>
      </p:sp>
      <p:cxnSp>
        <p:nvCxnSpPr>
          <p:cNvPr id="99" name="直線コネクタ 98">
            <a:extLst>
              <a:ext uri="{FF2B5EF4-FFF2-40B4-BE49-F238E27FC236}">
                <a16:creationId xmlns:a16="http://schemas.microsoft.com/office/drawing/2014/main" id="{5D443AC3-C18A-CF4F-9757-775B4BD64158}"/>
              </a:ext>
            </a:extLst>
          </p:cNvPr>
          <p:cNvCxnSpPr>
            <a:cxnSpLocks/>
          </p:cNvCxnSpPr>
          <p:nvPr/>
        </p:nvCxnSpPr>
        <p:spPr>
          <a:xfrm>
            <a:off x="924296" y="3310420"/>
            <a:ext cx="2484000" cy="1"/>
          </a:xfrm>
          <a:prstGeom prst="line">
            <a:avLst/>
          </a:prstGeom>
          <a:ln w="38100">
            <a:solidFill>
              <a:srgbClr val="7030A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00" name="グループ化 99">
            <a:extLst>
              <a:ext uri="{FF2B5EF4-FFF2-40B4-BE49-F238E27FC236}">
                <a16:creationId xmlns:a16="http://schemas.microsoft.com/office/drawing/2014/main" id="{CFE284DE-B89A-4A48-B56C-451B263AACF5}"/>
              </a:ext>
            </a:extLst>
          </p:cNvPr>
          <p:cNvGrpSpPr>
            <a:grpSpLocks noChangeAspect="1"/>
          </p:cNvGrpSpPr>
          <p:nvPr/>
        </p:nvGrpSpPr>
        <p:grpSpPr>
          <a:xfrm rot="16200000">
            <a:off x="801277" y="3132917"/>
            <a:ext cx="311917" cy="338554"/>
            <a:chOff x="1534248" y="4502324"/>
            <a:chExt cx="165838" cy="180000"/>
          </a:xfrm>
        </p:grpSpPr>
        <p:sp>
          <p:nvSpPr>
            <p:cNvPr id="101" name="正方形/長方形 100">
              <a:extLst>
                <a:ext uri="{FF2B5EF4-FFF2-40B4-BE49-F238E27FC236}">
                  <a16:creationId xmlns:a16="http://schemas.microsoft.com/office/drawing/2014/main" id="{137AC462-2D40-B340-B364-02D37DD93262}"/>
                </a:ext>
              </a:extLst>
            </p:cNvPr>
            <p:cNvSpPr/>
            <p:nvPr/>
          </p:nvSpPr>
          <p:spPr>
            <a:xfrm rot="5400000">
              <a:off x="1527028" y="4537450"/>
              <a:ext cx="180000" cy="109748"/>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02" name="直線コネクタ 101">
              <a:extLst>
                <a:ext uri="{FF2B5EF4-FFF2-40B4-BE49-F238E27FC236}">
                  <a16:creationId xmlns:a16="http://schemas.microsoft.com/office/drawing/2014/main" id="{E62A1F8C-BE3E-3B49-9054-A852E144917D}"/>
                </a:ext>
              </a:extLst>
            </p:cNvPr>
            <p:cNvCxnSpPr/>
            <p:nvPr/>
          </p:nvCxnSpPr>
          <p:spPr>
            <a:xfrm rot="5400000">
              <a:off x="1451130"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132FC1C0-E596-8747-9F70-6863305011A4}"/>
                </a:ext>
              </a:extLst>
            </p:cNvPr>
            <p:cNvCxnSpPr/>
            <p:nvPr/>
          </p:nvCxnSpPr>
          <p:spPr>
            <a:xfrm rot="5400000">
              <a:off x="1616968" y="4590874"/>
              <a:ext cx="16623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4" name="直線コネクタ 103">
            <a:extLst>
              <a:ext uri="{FF2B5EF4-FFF2-40B4-BE49-F238E27FC236}">
                <a16:creationId xmlns:a16="http://schemas.microsoft.com/office/drawing/2014/main" id="{2236CD23-4092-DC4C-AFE1-5AA987E1B60B}"/>
              </a:ext>
            </a:extLst>
          </p:cNvPr>
          <p:cNvCxnSpPr>
            <a:cxnSpLocks/>
          </p:cNvCxnSpPr>
          <p:nvPr/>
        </p:nvCxnSpPr>
        <p:spPr>
          <a:xfrm flipH="1">
            <a:off x="208357" y="2940853"/>
            <a:ext cx="144000" cy="40824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FEAEB634-F24E-B848-98AC-4FAFA29FB6B0}"/>
              </a:ext>
            </a:extLst>
          </p:cNvPr>
          <p:cNvCxnSpPr>
            <a:cxnSpLocks/>
          </p:cNvCxnSpPr>
          <p:nvPr/>
        </p:nvCxnSpPr>
        <p:spPr>
          <a:xfrm flipV="1">
            <a:off x="1566777" y="3870489"/>
            <a:ext cx="0" cy="122400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5B71FEB6-1794-BC49-BEDD-08AC534EA76E}"/>
              </a:ext>
            </a:extLst>
          </p:cNvPr>
          <p:cNvCxnSpPr>
            <a:cxnSpLocks/>
          </p:cNvCxnSpPr>
          <p:nvPr/>
        </p:nvCxnSpPr>
        <p:spPr>
          <a:xfrm>
            <a:off x="3391237" y="4275821"/>
            <a:ext cx="2232000" cy="0"/>
          </a:xfrm>
          <a:prstGeom prst="line">
            <a:avLst/>
          </a:prstGeom>
          <a:ln w="63500">
            <a:solidFill>
              <a:srgbClr val="FF0000"/>
            </a:solidFill>
            <a:headEnd type="none"/>
            <a:tailEnd type="none" w="sm" len="sm"/>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765C8314-154B-654E-AAB6-ED58775D6FCB}"/>
              </a:ext>
            </a:extLst>
          </p:cNvPr>
          <p:cNvCxnSpPr>
            <a:cxnSpLocks/>
          </p:cNvCxnSpPr>
          <p:nvPr/>
        </p:nvCxnSpPr>
        <p:spPr>
          <a:xfrm flipV="1">
            <a:off x="3372694" y="3311720"/>
            <a:ext cx="0" cy="1368000"/>
          </a:xfrm>
          <a:prstGeom prst="line">
            <a:avLst/>
          </a:prstGeom>
          <a:ln w="38100">
            <a:solidFill>
              <a:srgbClr val="7030A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F42A830B-6866-E343-8A50-B0D0A07DAF5E}"/>
              </a:ext>
            </a:extLst>
          </p:cNvPr>
          <p:cNvCxnSpPr>
            <a:cxnSpLocks/>
          </p:cNvCxnSpPr>
          <p:nvPr/>
        </p:nvCxnSpPr>
        <p:spPr>
          <a:xfrm>
            <a:off x="3251742" y="3158801"/>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9" name="図形グループ 144">
            <a:extLst>
              <a:ext uri="{FF2B5EF4-FFF2-40B4-BE49-F238E27FC236}">
                <a16:creationId xmlns:a16="http://schemas.microsoft.com/office/drawing/2014/main" id="{86D2411F-42D3-E748-BD05-04D8A9658C39}"/>
              </a:ext>
            </a:extLst>
          </p:cNvPr>
          <p:cNvGrpSpPr>
            <a:grpSpLocks noChangeAspect="1"/>
          </p:cNvGrpSpPr>
          <p:nvPr/>
        </p:nvGrpSpPr>
        <p:grpSpPr>
          <a:xfrm>
            <a:off x="1408518" y="3134807"/>
            <a:ext cx="300073" cy="306010"/>
            <a:chOff x="1878077" y="4733823"/>
            <a:chExt cx="303337" cy="309299"/>
          </a:xfrm>
        </p:grpSpPr>
        <p:sp>
          <p:nvSpPr>
            <p:cNvPr id="110" name="正方形/長方形 109">
              <a:extLst>
                <a:ext uri="{FF2B5EF4-FFF2-40B4-BE49-F238E27FC236}">
                  <a16:creationId xmlns:a16="http://schemas.microsoft.com/office/drawing/2014/main" id="{B260EE9F-9BEF-5441-AC61-CF84793A388E}"/>
                </a:ext>
              </a:extLst>
            </p:cNvPr>
            <p:cNvSpPr/>
            <p:nvPr/>
          </p:nvSpPr>
          <p:spPr>
            <a:xfrm>
              <a:off x="1878078" y="4733824"/>
              <a:ext cx="303336" cy="30929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11" name="直線コネクタ 110">
              <a:extLst>
                <a:ext uri="{FF2B5EF4-FFF2-40B4-BE49-F238E27FC236}">
                  <a16:creationId xmlns:a16="http://schemas.microsoft.com/office/drawing/2014/main" id="{EE725FBE-2B49-A24A-B2E2-31CB4EA47CD4}"/>
                </a:ext>
              </a:extLst>
            </p:cNvPr>
            <p:cNvCxnSpPr/>
            <p:nvPr/>
          </p:nvCxnSpPr>
          <p:spPr>
            <a:xfrm>
              <a:off x="1878077" y="4733823"/>
              <a:ext cx="303337" cy="30929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2" name="直線コネクタ 111">
            <a:extLst>
              <a:ext uri="{FF2B5EF4-FFF2-40B4-BE49-F238E27FC236}">
                <a16:creationId xmlns:a16="http://schemas.microsoft.com/office/drawing/2014/main" id="{D66AA5E3-CAAC-A747-A91C-C40E536AA120}"/>
              </a:ext>
            </a:extLst>
          </p:cNvPr>
          <p:cNvCxnSpPr>
            <a:cxnSpLocks/>
          </p:cNvCxnSpPr>
          <p:nvPr/>
        </p:nvCxnSpPr>
        <p:spPr>
          <a:xfrm>
            <a:off x="1543913" y="3886719"/>
            <a:ext cx="1872000" cy="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3149D6C3-D7AC-3140-A6F6-489EA1503E56}"/>
              </a:ext>
            </a:extLst>
          </p:cNvPr>
          <p:cNvSpPr>
            <a:spLocks noChangeAspect="1"/>
          </p:cNvSpPr>
          <p:nvPr/>
        </p:nvSpPr>
        <p:spPr>
          <a:xfrm rot="16200000">
            <a:off x="1299371" y="5037126"/>
            <a:ext cx="530650" cy="32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948E06F7-71FC-1C4B-827A-CC297670D3C3}"/>
              </a:ext>
            </a:extLst>
          </p:cNvPr>
          <p:cNvCxnSpPr>
            <a:cxnSpLocks/>
          </p:cNvCxnSpPr>
          <p:nvPr/>
        </p:nvCxnSpPr>
        <p:spPr>
          <a:xfrm flipH="1">
            <a:off x="1412640" y="3729522"/>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5" name="テキスト ボックス 114">
            <a:extLst>
              <a:ext uri="{FF2B5EF4-FFF2-40B4-BE49-F238E27FC236}">
                <a16:creationId xmlns:a16="http://schemas.microsoft.com/office/drawing/2014/main" id="{C37708C1-6C0A-214A-AB99-9F2F4AC89EE1}"/>
              </a:ext>
            </a:extLst>
          </p:cNvPr>
          <p:cNvSpPr txBox="1"/>
          <p:nvPr/>
        </p:nvSpPr>
        <p:spPr>
          <a:xfrm>
            <a:off x="4726606" y="2776788"/>
            <a:ext cx="436338" cy="276999"/>
          </a:xfrm>
          <a:prstGeom prst="rect">
            <a:avLst/>
          </a:prstGeom>
          <a:noFill/>
        </p:spPr>
        <p:txBody>
          <a:bodyPr wrap="none" rtlCol="0">
            <a:spAutoFit/>
          </a:bodyPr>
          <a:lstStyle/>
          <a:p>
            <a:r>
              <a:rPr kumimoji="1" lang="en-US" altLang="ja-JP" sz="1200" dirty="0"/>
              <a:t>IMC</a:t>
            </a:r>
            <a:endParaRPr kumimoji="1" lang="ja-JP" altLang="en-US" sz="1200"/>
          </a:p>
        </p:txBody>
      </p:sp>
      <p:grpSp>
        <p:nvGrpSpPr>
          <p:cNvPr id="116" name="図形グループ 155">
            <a:extLst>
              <a:ext uri="{FF2B5EF4-FFF2-40B4-BE49-F238E27FC236}">
                <a16:creationId xmlns:a16="http://schemas.microsoft.com/office/drawing/2014/main" id="{3848266A-063B-0D48-9A04-42E2884E0335}"/>
              </a:ext>
            </a:extLst>
          </p:cNvPr>
          <p:cNvGrpSpPr>
            <a:grpSpLocks noChangeAspect="1"/>
          </p:cNvGrpSpPr>
          <p:nvPr/>
        </p:nvGrpSpPr>
        <p:grpSpPr>
          <a:xfrm>
            <a:off x="2282599" y="4281510"/>
            <a:ext cx="180000" cy="180000"/>
            <a:chOff x="6727728" y="6048983"/>
            <a:chExt cx="198000" cy="198000"/>
          </a:xfrm>
        </p:grpSpPr>
        <p:sp>
          <p:nvSpPr>
            <p:cNvPr id="117" name="円/楕円 116">
              <a:extLst>
                <a:ext uri="{FF2B5EF4-FFF2-40B4-BE49-F238E27FC236}">
                  <a16:creationId xmlns:a16="http://schemas.microsoft.com/office/drawing/2014/main" id="{AC86E115-2A35-3B44-8657-34887F70A8F4}"/>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18" name="曲線コネクタ 117">
              <a:extLst>
                <a:ext uri="{FF2B5EF4-FFF2-40B4-BE49-F238E27FC236}">
                  <a16:creationId xmlns:a16="http://schemas.microsoft.com/office/drawing/2014/main" id="{C0A010BB-3346-2E49-A7A8-A46B85285EE8}"/>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119" name="テキスト ボックス 118">
            <a:extLst>
              <a:ext uri="{FF2B5EF4-FFF2-40B4-BE49-F238E27FC236}">
                <a16:creationId xmlns:a16="http://schemas.microsoft.com/office/drawing/2014/main" id="{631A7363-EAE4-6D4A-9359-8E435CBB378A}"/>
              </a:ext>
            </a:extLst>
          </p:cNvPr>
          <p:cNvSpPr txBox="1"/>
          <p:nvPr/>
        </p:nvSpPr>
        <p:spPr>
          <a:xfrm>
            <a:off x="2140915" y="3475660"/>
            <a:ext cx="491609" cy="276999"/>
          </a:xfrm>
          <a:prstGeom prst="rect">
            <a:avLst/>
          </a:prstGeom>
          <a:noFill/>
        </p:spPr>
        <p:txBody>
          <a:bodyPr wrap="none" rtlCol="0">
            <a:spAutoFit/>
          </a:bodyPr>
          <a:lstStyle/>
          <a:p>
            <a:r>
              <a:rPr kumimoji="1" lang="en-US" altLang="ja-JP" sz="1200" dirty="0"/>
              <a:t>EOM</a:t>
            </a:r>
            <a:endParaRPr kumimoji="1" lang="ja-JP" altLang="en-US" sz="1200"/>
          </a:p>
        </p:txBody>
      </p:sp>
      <p:sp>
        <p:nvSpPr>
          <p:cNvPr id="120" name="テキスト ボックス 119">
            <a:extLst>
              <a:ext uri="{FF2B5EF4-FFF2-40B4-BE49-F238E27FC236}">
                <a16:creationId xmlns:a16="http://schemas.microsoft.com/office/drawing/2014/main" id="{E1571685-EB2F-3E46-99AE-524CC41E4966}"/>
              </a:ext>
            </a:extLst>
          </p:cNvPr>
          <p:cNvSpPr txBox="1"/>
          <p:nvPr/>
        </p:nvSpPr>
        <p:spPr>
          <a:xfrm>
            <a:off x="698085" y="3426278"/>
            <a:ext cx="506742" cy="276999"/>
          </a:xfrm>
          <a:prstGeom prst="rect">
            <a:avLst/>
          </a:prstGeom>
          <a:noFill/>
        </p:spPr>
        <p:txBody>
          <a:bodyPr wrap="none" rtlCol="0">
            <a:spAutoFit/>
          </a:bodyPr>
          <a:lstStyle/>
          <a:p>
            <a:r>
              <a:rPr lang="en-US" altLang="ja-JP" sz="1200" dirty="0"/>
              <a:t>A</a:t>
            </a:r>
            <a:r>
              <a:rPr kumimoji="1" lang="en-US" altLang="ja-JP" sz="1200" dirty="0"/>
              <a:t>OM</a:t>
            </a:r>
            <a:endParaRPr kumimoji="1" lang="ja-JP" altLang="en-US" sz="1200"/>
          </a:p>
        </p:txBody>
      </p:sp>
      <p:grpSp>
        <p:nvGrpSpPr>
          <p:cNvPr id="121" name="グループ化 120">
            <a:extLst>
              <a:ext uri="{FF2B5EF4-FFF2-40B4-BE49-F238E27FC236}">
                <a16:creationId xmlns:a16="http://schemas.microsoft.com/office/drawing/2014/main" id="{7C09450D-1273-AA44-913F-CAF0929D8341}"/>
              </a:ext>
            </a:extLst>
          </p:cNvPr>
          <p:cNvGrpSpPr/>
          <p:nvPr/>
        </p:nvGrpSpPr>
        <p:grpSpPr>
          <a:xfrm>
            <a:off x="846773" y="2665447"/>
            <a:ext cx="234000" cy="234000"/>
            <a:chOff x="3732607" y="6203434"/>
            <a:chExt cx="234000" cy="234000"/>
          </a:xfrm>
        </p:grpSpPr>
        <p:sp>
          <p:nvSpPr>
            <p:cNvPr id="122" name="円/楕円 121">
              <a:extLst>
                <a:ext uri="{FF2B5EF4-FFF2-40B4-BE49-F238E27FC236}">
                  <a16:creationId xmlns:a16="http://schemas.microsoft.com/office/drawing/2014/main" id="{AEE544EB-AAA8-CD43-A5C5-36F8468F2670}"/>
                </a:ext>
              </a:extLst>
            </p:cNvPr>
            <p:cNvSpPr/>
            <p:nvPr/>
          </p:nvSpPr>
          <p:spPr>
            <a:xfrm>
              <a:off x="3747522" y="6240574"/>
              <a:ext cx="180000" cy="180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23" name="曲線コネクタ 122">
              <a:extLst>
                <a:ext uri="{FF2B5EF4-FFF2-40B4-BE49-F238E27FC236}">
                  <a16:creationId xmlns:a16="http://schemas.microsoft.com/office/drawing/2014/main" id="{2AC77613-E986-6045-BE3E-8EE2629D916A}"/>
                </a:ext>
              </a:extLst>
            </p:cNvPr>
            <p:cNvCxnSpPr>
              <a:cxnSpLocks noChangeAspect="1"/>
            </p:cNvCxnSpPr>
            <p:nvPr/>
          </p:nvCxnSpPr>
          <p:spPr>
            <a:xfrm rot="8160000" flipH="1" flipV="1">
              <a:off x="3770419" y="6275686"/>
              <a:ext cx="132998" cy="114300"/>
            </a:xfrm>
            <a:prstGeom prst="curvedConnector3">
              <a:avLst/>
            </a:prstGeom>
            <a:ln w="1905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EE6AC258-6A5A-FD46-AD15-E3CCFD70DAE1}"/>
                </a:ext>
              </a:extLst>
            </p:cNvPr>
            <p:cNvCxnSpPr>
              <a:cxnSpLocks noChangeAspect="1"/>
            </p:cNvCxnSpPr>
            <p:nvPr/>
          </p:nvCxnSpPr>
          <p:spPr>
            <a:xfrm flipV="1">
              <a:off x="3732607" y="6203434"/>
              <a:ext cx="234000" cy="234000"/>
            </a:xfrm>
            <a:prstGeom prst="line">
              <a:avLst/>
            </a:prstGeom>
            <a:ln w="12700">
              <a:solidFill>
                <a:schemeClr val="tx1"/>
              </a:solidFill>
              <a:headEnd w="sm" len="sm"/>
              <a:tailEnd type="arrow" w="sm" len="sm"/>
            </a:ln>
            <a:effectLst/>
          </p:spPr>
          <p:style>
            <a:lnRef idx="2">
              <a:schemeClr val="accent1"/>
            </a:lnRef>
            <a:fillRef idx="0">
              <a:schemeClr val="accent1"/>
            </a:fillRef>
            <a:effectRef idx="1">
              <a:schemeClr val="accent1"/>
            </a:effectRef>
            <a:fontRef idx="minor">
              <a:schemeClr val="tx1"/>
            </a:fontRef>
          </p:style>
        </p:cxnSp>
      </p:grpSp>
      <p:cxnSp>
        <p:nvCxnSpPr>
          <p:cNvPr id="125" name="直線コネクタ 124">
            <a:extLst>
              <a:ext uri="{FF2B5EF4-FFF2-40B4-BE49-F238E27FC236}">
                <a16:creationId xmlns:a16="http://schemas.microsoft.com/office/drawing/2014/main" id="{3D0404AC-C362-134C-B776-B3B22F53B29A}"/>
              </a:ext>
            </a:extLst>
          </p:cNvPr>
          <p:cNvCxnSpPr>
            <a:cxnSpLocks/>
          </p:cNvCxnSpPr>
          <p:nvPr/>
        </p:nvCxnSpPr>
        <p:spPr>
          <a:xfrm>
            <a:off x="940996" y="2891230"/>
            <a:ext cx="0" cy="25200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直線コネクタ 125">
            <a:extLst>
              <a:ext uri="{FF2B5EF4-FFF2-40B4-BE49-F238E27FC236}">
                <a16:creationId xmlns:a16="http://schemas.microsoft.com/office/drawing/2014/main" id="{1B49DCFA-B324-0847-92E3-0460BB6E7A66}"/>
              </a:ext>
            </a:extLst>
          </p:cNvPr>
          <p:cNvCxnSpPr>
            <a:cxnSpLocks/>
          </p:cNvCxnSpPr>
          <p:nvPr/>
        </p:nvCxnSpPr>
        <p:spPr>
          <a:xfrm flipH="1">
            <a:off x="1094328" y="2792710"/>
            <a:ext cx="659076"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127" name="三角形 126">
            <a:extLst>
              <a:ext uri="{FF2B5EF4-FFF2-40B4-BE49-F238E27FC236}">
                <a16:creationId xmlns:a16="http://schemas.microsoft.com/office/drawing/2014/main" id="{4472A524-9CF4-9D4B-BF3D-1C2350453025}"/>
              </a:ext>
            </a:extLst>
          </p:cNvPr>
          <p:cNvSpPr/>
          <p:nvPr/>
        </p:nvSpPr>
        <p:spPr>
          <a:xfrm rot="16200000">
            <a:off x="1764311" y="2672804"/>
            <a:ext cx="254232" cy="248195"/>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28" name="直線コネクタ 127">
            <a:extLst>
              <a:ext uri="{FF2B5EF4-FFF2-40B4-BE49-F238E27FC236}">
                <a16:creationId xmlns:a16="http://schemas.microsoft.com/office/drawing/2014/main" id="{3B1E77B3-DCF7-B542-9C7C-61D3E536170E}"/>
              </a:ext>
            </a:extLst>
          </p:cNvPr>
          <p:cNvCxnSpPr>
            <a:cxnSpLocks/>
          </p:cNvCxnSpPr>
          <p:nvPr/>
        </p:nvCxnSpPr>
        <p:spPr>
          <a:xfrm>
            <a:off x="3418043" y="4781082"/>
            <a:ext cx="0" cy="10800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nvGrpSpPr>
          <p:cNvPr id="129" name="グループ化 128">
            <a:extLst>
              <a:ext uri="{FF2B5EF4-FFF2-40B4-BE49-F238E27FC236}">
                <a16:creationId xmlns:a16="http://schemas.microsoft.com/office/drawing/2014/main" id="{E7725FAB-41F3-CD45-8FB7-89DAE1131A26}"/>
              </a:ext>
            </a:extLst>
          </p:cNvPr>
          <p:cNvGrpSpPr/>
          <p:nvPr/>
        </p:nvGrpSpPr>
        <p:grpSpPr>
          <a:xfrm>
            <a:off x="2973431" y="4807295"/>
            <a:ext cx="225147" cy="225147"/>
            <a:chOff x="853945" y="5915005"/>
            <a:chExt cx="225147" cy="225147"/>
          </a:xfrm>
        </p:grpSpPr>
        <p:sp>
          <p:nvSpPr>
            <p:cNvPr id="130" name="加算記号 129">
              <a:extLst>
                <a:ext uri="{FF2B5EF4-FFF2-40B4-BE49-F238E27FC236}">
                  <a16:creationId xmlns:a16="http://schemas.microsoft.com/office/drawing/2014/main" id="{0364857A-BC27-5745-8E6E-7F4ADA048F16}"/>
                </a:ext>
              </a:extLst>
            </p:cNvPr>
            <p:cNvSpPr/>
            <p:nvPr/>
          </p:nvSpPr>
          <p:spPr>
            <a:xfrm rot="2723663">
              <a:off x="853945" y="5915005"/>
              <a:ext cx="225147" cy="225147"/>
            </a:xfrm>
            <a:prstGeom prst="mathPlus">
              <a:avLst>
                <a:gd name="adj1" fmla="val 60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sp>
          <p:nvSpPr>
            <p:cNvPr id="131" name="正方形/長方形 130">
              <a:extLst>
                <a:ext uri="{FF2B5EF4-FFF2-40B4-BE49-F238E27FC236}">
                  <a16:creationId xmlns:a16="http://schemas.microsoft.com/office/drawing/2014/main" id="{4D7B6F8B-350F-7445-9621-7BD3C43F1D71}"/>
                </a:ext>
              </a:extLst>
            </p:cNvPr>
            <p:cNvSpPr>
              <a:spLocks noChangeAspect="1"/>
            </p:cNvSpPr>
            <p:nvPr/>
          </p:nvSpPr>
          <p:spPr>
            <a:xfrm>
              <a:off x="893544" y="5951755"/>
              <a:ext cx="144000" cy="144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32" name="直線コネクタ 131">
            <a:extLst>
              <a:ext uri="{FF2B5EF4-FFF2-40B4-BE49-F238E27FC236}">
                <a16:creationId xmlns:a16="http://schemas.microsoft.com/office/drawing/2014/main" id="{C9AB9135-7A4B-D942-85ED-FEBE4A088808}"/>
              </a:ext>
            </a:extLst>
          </p:cNvPr>
          <p:cNvCxnSpPr>
            <a:cxnSpLocks/>
          </p:cNvCxnSpPr>
          <p:nvPr/>
        </p:nvCxnSpPr>
        <p:spPr>
          <a:xfrm flipH="1">
            <a:off x="3167926" y="4892328"/>
            <a:ext cx="252000"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F6D214F0-C029-5C45-9D1A-4A468C74858F}"/>
              </a:ext>
            </a:extLst>
          </p:cNvPr>
          <p:cNvCxnSpPr>
            <a:cxnSpLocks/>
          </p:cNvCxnSpPr>
          <p:nvPr/>
        </p:nvCxnSpPr>
        <p:spPr>
          <a:xfrm flipV="1">
            <a:off x="3076554" y="5000690"/>
            <a:ext cx="0" cy="237593"/>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34" name="図形グループ 155">
            <a:extLst>
              <a:ext uri="{FF2B5EF4-FFF2-40B4-BE49-F238E27FC236}">
                <a16:creationId xmlns:a16="http://schemas.microsoft.com/office/drawing/2014/main" id="{5CB389EF-B4FB-8D4B-99BD-2BAD5E08E459}"/>
              </a:ext>
            </a:extLst>
          </p:cNvPr>
          <p:cNvGrpSpPr>
            <a:grpSpLocks noChangeAspect="1"/>
          </p:cNvGrpSpPr>
          <p:nvPr/>
        </p:nvGrpSpPr>
        <p:grpSpPr>
          <a:xfrm>
            <a:off x="2990896" y="5246534"/>
            <a:ext cx="180000" cy="180000"/>
            <a:chOff x="6727728" y="6048983"/>
            <a:chExt cx="198000" cy="198000"/>
          </a:xfrm>
        </p:grpSpPr>
        <p:sp>
          <p:nvSpPr>
            <p:cNvPr id="135" name="円/楕円 134">
              <a:extLst>
                <a:ext uri="{FF2B5EF4-FFF2-40B4-BE49-F238E27FC236}">
                  <a16:creationId xmlns:a16="http://schemas.microsoft.com/office/drawing/2014/main" id="{ADBD4E25-7989-F143-A8FD-E9DA6212B820}"/>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36" name="曲線コネクタ 135">
              <a:extLst>
                <a:ext uri="{FF2B5EF4-FFF2-40B4-BE49-F238E27FC236}">
                  <a16:creationId xmlns:a16="http://schemas.microsoft.com/office/drawing/2014/main" id="{EA40C7B3-87DC-AF4A-807F-96BA09119F0B}"/>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cxnSp>
        <p:nvCxnSpPr>
          <p:cNvPr id="138" name="直線コネクタ 137">
            <a:extLst>
              <a:ext uri="{FF2B5EF4-FFF2-40B4-BE49-F238E27FC236}">
                <a16:creationId xmlns:a16="http://schemas.microsoft.com/office/drawing/2014/main" id="{57A3C991-62F7-AB45-B1CB-409D0683C9E8}"/>
              </a:ext>
            </a:extLst>
          </p:cNvPr>
          <p:cNvCxnSpPr>
            <a:cxnSpLocks/>
          </p:cNvCxnSpPr>
          <p:nvPr/>
        </p:nvCxnSpPr>
        <p:spPr>
          <a:xfrm flipH="1">
            <a:off x="2024313" y="2796520"/>
            <a:ext cx="1062000" cy="0"/>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9" name="直線コネクタ 138">
            <a:extLst>
              <a:ext uri="{FF2B5EF4-FFF2-40B4-BE49-F238E27FC236}">
                <a16:creationId xmlns:a16="http://schemas.microsoft.com/office/drawing/2014/main" id="{534B56FE-ACFA-964B-8CBB-8918241508B5}"/>
              </a:ext>
            </a:extLst>
          </p:cNvPr>
          <p:cNvCxnSpPr>
            <a:cxnSpLocks/>
          </p:cNvCxnSpPr>
          <p:nvPr/>
        </p:nvCxnSpPr>
        <p:spPr>
          <a:xfrm flipV="1">
            <a:off x="2382224" y="4065435"/>
            <a:ext cx="0" cy="237593"/>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40" name="グループ化 139">
            <a:extLst>
              <a:ext uri="{FF2B5EF4-FFF2-40B4-BE49-F238E27FC236}">
                <a16:creationId xmlns:a16="http://schemas.microsoft.com/office/drawing/2014/main" id="{4D29C778-7431-9241-8760-4A0F2A6F3240}"/>
              </a:ext>
            </a:extLst>
          </p:cNvPr>
          <p:cNvGrpSpPr>
            <a:grpSpLocks noChangeAspect="1"/>
          </p:cNvGrpSpPr>
          <p:nvPr/>
        </p:nvGrpSpPr>
        <p:grpSpPr>
          <a:xfrm>
            <a:off x="2639822" y="3143148"/>
            <a:ext cx="367468" cy="338555"/>
            <a:chOff x="4706322" y="8398980"/>
            <a:chExt cx="216000" cy="199005"/>
          </a:xfrm>
        </p:grpSpPr>
        <p:sp>
          <p:nvSpPr>
            <p:cNvPr id="141" name="正方形/長方形 140">
              <a:extLst>
                <a:ext uri="{FF2B5EF4-FFF2-40B4-BE49-F238E27FC236}">
                  <a16:creationId xmlns:a16="http://schemas.microsoft.com/office/drawing/2014/main" id="{F86378B7-C281-314F-A638-20106CD923A8}"/>
                </a:ext>
              </a:extLst>
            </p:cNvPr>
            <p:cNvSpPr/>
            <p:nvPr/>
          </p:nvSpPr>
          <p:spPr>
            <a:xfrm>
              <a:off x="4706322" y="8432800"/>
              <a:ext cx="216000" cy="131697"/>
            </a:xfrm>
            <a:prstGeom prst="rect">
              <a:avLst/>
            </a:prstGeom>
            <a:solidFill>
              <a:schemeClr val="accent6">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42" name="直線コネクタ 141">
              <a:extLst>
                <a:ext uri="{FF2B5EF4-FFF2-40B4-BE49-F238E27FC236}">
                  <a16:creationId xmlns:a16="http://schemas.microsoft.com/office/drawing/2014/main" id="{0FD73E77-E584-DE41-90EE-F9763C4EC65B}"/>
                </a:ext>
              </a:extLst>
            </p:cNvPr>
            <p:cNvCxnSpPr/>
            <p:nvPr/>
          </p:nvCxnSpPr>
          <p:spPr>
            <a:xfrm>
              <a:off x="4712841" y="8597985"/>
              <a:ext cx="1994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A1582ED4-729D-5743-BBB6-C50B2E13EF1E}"/>
                </a:ext>
              </a:extLst>
            </p:cNvPr>
            <p:cNvCxnSpPr/>
            <p:nvPr/>
          </p:nvCxnSpPr>
          <p:spPr>
            <a:xfrm>
              <a:off x="4712841" y="8398980"/>
              <a:ext cx="1994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4" name="直線コネクタ 143">
            <a:extLst>
              <a:ext uri="{FF2B5EF4-FFF2-40B4-BE49-F238E27FC236}">
                <a16:creationId xmlns:a16="http://schemas.microsoft.com/office/drawing/2014/main" id="{2F03E14B-2BB1-4F41-AF57-EFDFDDC88A88}"/>
              </a:ext>
            </a:extLst>
          </p:cNvPr>
          <p:cNvCxnSpPr>
            <a:cxnSpLocks/>
          </p:cNvCxnSpPr>
          <p:nvPr/>
        </p:nvCxnSpPr>
        <p:spPr>
          <a:xfrm>
            <a:off x="2827579" y="2954091"/>
            <a:ext cx="0" cy="156207"/>
          </a:xfrm>
          <a:prstGeom prst="line">
            <a:avLst/>
          </a:prstGeom>
          <a:ln w="127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9B246878-5D4B-8E4D-80A9-45F9754BCA56}"/>
              </a:ext>
            </a:extLst>
          </p:cNvPr>
          <p:cNvCxnSpPr>
            <a:cxnSpLocks/>
          </p:cNvCxnSpPr>
          <p:nvPr/>
        </p:nvCxnSpPr>
        <p:spPr>
          <a:xfrm>
            <a:off x="2611802" y="2955600"/>
            <a:ext cx="216000" cy="0"/>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nvGrpSpPr>
          <p:cNvPr id="146" name="図形グループ 155">
            <a:extLst>
              <a:ext uri="{FF2B5EF4-FFF2-40B4-BE49-F238E27FC236}">
                <a16:creationId xmlns:a16="http://schemas.microsoft.com/office/drawing/2014/main" id="{C8D64550-1FE3-1749-80B2-6F78738DFA20}"/>
              </a:ext>
            </a:extLst>
          </p:cNvPr>
          <p:cNvGrpSpPr>
            <a:grpSpLocks noChangeAspect="1"/>
          </p:cNvGrpSpPr>
          <p:nvPr/>
        </p:nvGrpSpPr>
        <p:grpSpPr>
          <a:xfrm>
            <a:off x="2406397" y="2870294"/>
            <a:ext cx="180000" cy="180000"/>
            <a:chOff x="6727728" y="6048983"/>
            <a:chExt cx="198000" cy="198000"/>
          </a:xfrm>
        </p:grpSpPr>
        <p:sp>
          <p:nvSpPr>
            <p:cNvPr id="147" name="円/楕円 146">
              <a:extLst>
                <a:ext uri="{FF2B5EF4-FFF2-40B4-BE49-F238E27FC236}">
                  <a16:creationId xmlns:a16="http://schemas.microsoft.com/office/drawing/2014/main" id="{7A6FAF90-E9CC-744B-A880-98D0BF82615F}"/>
                </a:ext>
              </a:extLst>
            </p:cNvPr>
            <p:cNvSpPr/>
            <p:nvPr/>
          </p:nvSpPr>
          <p:spPr>
            <a:xfrm>
              <a:off x="6727728" y="6048983"/>
              <a:ext cx="198000" cy="198000"/>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chemeClr val="tx1"/>
                </a:solidFill>
              </a:endParaRPr>
            </a:p>
          </p:txBody>
        </p:sp>
        <p:cxnSp>
          <p:nvCxnSpPr>
            <p:cNvPr id="148" name="曲線コネクタ 147">
              <a:extLst>
                <a:ext uri="{FF2B5EF4-FFF2-40B4-BE49-F238E27FC236}">
                  <a16:creationId xmlns:a16="http://schemas.microsoft.com/office/drawing/2014/main" id="{00C18DC9-44BB-0444-9231-EC238BC97594}"/>
                </a:ext>
              </a:extLst>
            </p:cNvPr>
            <p:cNvCxnSpPr>
              <a:cxnSpLocks noChangeAspect="1"/>
            </p:cNvCxnSpPr>
            <p:nvPr/>
          </p:nvCxnSpPr>
          <p:spPr>
            <a:xfrm rot="8160000" flipH="1" flipV="1">
              <a:off x="6752915" y="6087606"/>
              <a:ext cx="146298" cy="125730"/>
            </a:xfrm>
            <a:prstGeom prst="curvedConnector3">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149" name="テキスト ボックス 148">
            <a:extLst>
              <a:ext uri="{FF2B5EF4-FFF2-40B4-BE49-F238E27FC236}">
                <a16:creationId xmlns:a16="http://schemas.microsoft.com/office/drawing/2014/main" id="{1BFA18FF-CC22-5B43-9D9D-C6CF62FCCEE6}"/>
              </a:ext>
            </a:extLst>
          </p:cNvPr>
          <p:cNvSpPr txBox="1"/>
          <p:nvPr/>
        </p:nvSpPr>
        <p:spPr>
          <a:xfrm>
            <a:off x="3152758" y="5169635"/>
            <a:ext cx="510075" cy="338554"/>
          </a:xfrm>
          <a:prstGeom prst="rect">
            <a:avLst/>
          </a:prstGeom>
          <a:noFill/>
        </p:spPr>
        <p:txBody>
          <a:bodyPr wrap="none" rtlCol="0">
            <a:spAutoFit/>
          </a:bodyPr>
          <a:lstStyle/>
          <a:p>
            <a:pPr algn="ctr"/>
            <a:r>
              <a:rPr lang="en-US" altLang="ja-JP" sz="1600" i="1" dirty="0" err="1">
                <a:latin typeface="Times New Roman" panose="02020603050405020304" pitchFamily="18" charset="0"/>
                <a:cs typeface="Times New Roman" panose="02020603050405020304" pitchFamily="18" charset="0"/>
              </a:rPr>
              <a:t>f</a:t>
            </a:r>
            <a:r>
              <a:rPr lang="en-US" altLang="ja-JP" sz="1000" dirty="0" err="1">
                <a:latin typeface="Times New Roman" panose="02020603050405020304" pitchFamily="18" charset="0"/>
                <a:cs typeface="Times New Roman" panose="02020603050405020304" pitchFamily="18" charset="0"/>
              </a:rPr>
              <a:t>sc</a:t>
            </a:r>
            <a:r>
              <a:rPr lang="en-US" altLang="ja-JP" sz="1600" dirty="0">
                <a:latin typeface="Times New Roman" panose="02020603050405020304" pitchFamily="18" charset="0"/>
                <a:cs typeface="Times New Roman" panose="02020603050405020304" pitchFamily="18" charset="0"/>
              </a:rPr>
              <a:t>/2</a:t>
            </a:r>
            <a:endParaRPr lang="en-US" altLang="ja-JP" sz="1600" i="1" dirty="0">
              <a:latin typeface="Times New Roman" panose="02020603050405020304" pitchFamily="18" charset="0"/>
              <a:cs typeface="Times New Roman" panose="02020603050405020304" pitchFamily="18" charset="0"/>
            </a:endParaRPr>
          </a:p>
        </p:txBody>
      </p:sp>
      <p:sp>
        <p:nvSpPr>
          <p:cNvPr id="150" name="テキスト ボックス 149">
            <a:extLst>
              <a:ext uri="{FF2B5EF4-FFF2-40B4-BE49-F238E27FC236}">
                <a16:creationId xmlns:a16="http://schemas.microsoft.com/office/drawing/2014/main" id="{0C726EEB-9815-F84C-857C-BD1F5DF1374E}"/>
              </a:ext>
            </a:extLst>
          </p:cNvPr>
          <p:cNvSpPr txBox="1"/>
          <p:nvPr/>
        </p:nvSpPr>
        <p:spPr>
          <a:xfrm>
            <a:off x="2092669" y="4434467"/>
            <a:ext cx="542135" cy="338554"/>
          </a:xfrm>
          <a:prstGeom prst="rect">
            <a:avLst/>
          </a:prstGeom>
          <a:noFill/>
        </p:spPr>
        <p:txBody>
          <a:bodyPr wrap="none" rtlCol="0">
            <a:spAutoFit/>
          </a:bodyPr>
          <a:lstStyle/>
          <a:p>
            <a:pPr algn="ctr"/>
            <a:r>
              <a:rPr lang="en-US" altLang="ja-JP" sz="1600" i="1" dirty="0">
                <a:latin typeface="Times New Roman" panose="02020603050405020304" pitchFamily="18" charset="0"/>
                <a:cs typeface="Times New Roman" panose="02020603050405020304" pitchFamily="18" charset="0"/>
              </a:rPr>
              <a:t>f</a:t>
            </a:r>
            <a:r>
              <a:rPr lang="en-US" altLang="ja-JP" sz="1000" dirty="0">
                <a:latin typeface="Times New Roman" panose="02020603050405020304" pitchFamily="18" charset="0"/>
                <a:cs typeface="Times New Roman" panose="02020603050405020304" pitchFamily="18" charset="0"/>
              </a:rPr>
              <a:t>1</a:t>
            </a:r>
            <a:r>
              <a:rPr lang="en-US" altLang="ja-JP" sz="1600" dirty="0">
                <a:latin typeface="Times New Roman" panose="02020603050405020304" pitchFamily="18" charset="0"/>
                <a:cs typeface="Times New Roman" panose="02020603050405020304" pitchFamily="18" charset="0"/>
              </a:rPr>
              <a:t>, </a:t>
            </a:r>
            <a:r>
              <a:rPr lang="en-US" altLang="ja-JP" sz="1600" i="1" dirty="0">
                <a:latin typeface="Times New Roman" panose="02020603050405020304" pitchFamily="18" charset="0"/>
                <a:cs typeface="Times New Roman" panose="02020603050405020304" pitchFamily="18" charset="0"/>
              </a:rPr>
              <a:t>f</a:t>
            </a:r>
            <a:r>
              <a:rPr lang="en-US" altLang="ja-JP" sz="1000" dirty="0">
                <a:latin typeface="Times New Roman" panose="02020603050405020304" pitchFamily="18" charset="0"/>
                <a:cs typeface="Times New Roman" panose="02020603050405020304" pitchFamily="18" charset="0"/>
              </a:rPr>
              <a:t>2</a:t>
            </a:r>
            <a:endParaRPr lang="en-US" altLang="ja-JP" sz="1600" i="1" dirty="0">
              <a:latin typeface="Times New Roman" panose="02020603050405020304" pitchFamily="18" charset="0"/>
              <a:cs typeface="Times New Roman" panose="02020603050405020304" pitchFamily="18" charset="0"/>
            </a:endParaRPr>
          </a:p>
        </p:txBody>
      </p:sp>
      <p:sp>
        <p:nvSpPr>
          <p:cNvPr id="151" name="テキスト ボックス 150">
            <a:extLst>
              <a:ext uri="{FF2B5EF4-FFF2-40B4-BE49-F238E27FC236}">
                <a16:creationId xmlns:a16="http://schemas.microsoft.com/office/drawing/2014/main" id="{8EDD3E4C-3877-A448-A302-7DB5DC55C50D}"/>
              </a:ext>
            </a:extLst>
          </p:cNvPr>
          <p:cNvSpPr txBox="1"/>
          <p:nvPr/>
        </p:nvSpPr>
        <p:spPr>
          <a:xfrm>
            <a:off x="2140079" y="2785769"/>
            <a:ext cx="306494" cy="338554"/>
          </a:xfrm>
          <a:prstGeom prst="rect">
            <a:avLst/>
          </a:prstGeom>
          <a:noFill/>
        </p:spPr>
        <p:txBody>
          <a:bodyPr wrap="none" rtlCol="0">
            <a:spAutoFit/>
          </a:bodyPr>
          <a:lstStyle/>
          <a:p>
            <a:pPr algn="ctr"/>
            <a:r>
              <a:rPr lang="en-US" altLang="ja-JP" sz="1600" i="1" dirty="0">
                <a:latin typeface="Times New Roman" panose="02020603050405020304" pitchFamily="18" charset="0"/>
                <a:cs typeface="Times New Roman" panose="02020603050405020304" pitchFamily="18" charset="0"/>
              </a:rPr>
              <a:t>f</a:t>
            </a:r>
            <a:r>
              <a:rPr lang="en-US" altLang="ja-JP" sz="1000" i="1" dirty="0">
                <a:latin typeface="Times New Roman" panose="02020603050405020304" pitchFamily="18" charset="0"/>
                <a:cs typeface="Times New Roman" panose="02020603050405020304" pitchFamily="18" charset="0"/>
              </a:rPr>
              <a:t>4</a:t>
            </a:r>
            <a:endParaRPr lang="en-US" altLang="ja-JP" sz="1600" i="1" dirty="0">
              <a:latin typeface="Times New Roman" panose="02020603050405020304" pitchFamily="18" charset="0"/>
              <a:cs typeface="Times New Roman" panose="02020603050405020304" pitchFamily="18" charset="0"/>
            </a:endParaRPr>
          </a:p>
        </p:txBody>
      </p:sp>
      <p:sp>
        <p:nvSpPr>
          <p:cNvPr id="152" name="テキスト ボックス 151">
            <a:extLst>
              <a:ext uri="{FF2B5EF4-FFF2-40B4-BE49-F238E27FC236}">
                <a16:creationId xmlns:a16="http://schemas.microsoft.com/office/drawing/2014/main" id="{6082695F-FA1D-1440-AB94-9A392E6D5661}"/>
              </a:ext>
            </a:extLst>
          </p:cNvPr>
          <p:cNvSpPr txBox="1"/>
          <p:nvPr/>
        </p:nvSpPr>
        <p:spPr>
          <a:xfrm>
            <a:off x="2584748" y="3427949"/>
            <a:ext cx="491609" cy="276999"/>
          </a:xfrm>
          <a:prstGeom prst="rect">
            <a:avLst/>
          </a:prstGeom>
          <a:noFill/>
        </p:spPr>
        <p:txBody>
          <a:bodyPr wrap="none" rtlCol="0">
            <a:spAutoFit/>
          </a:bodyPr>
          <a:lstStyle/>
          <a:p>
            <a:r>
              <a:rPr kumimoji="1" lang="en-US" altLang="ja-JP" sz="1200" dirty="0"/>
              <a:t>EOM</a:t>
            </a:r>
            <a:endParaRPr kumimoji="1" lang="ja-JP" altLang="en-US" sz="1200"/>
          </a:p>
        </p:txBody>
      </p:sp>
      <p:cxnSp>
        <p:nvCxnSpPr>
          <p:cNvPr id="153" name="直線コネクタ 152">
            <a:extLst>
              <a:ext uri="{FF2B5EF4-FFF2-40B4-BE49-F238E27FC236}">
                <a16:creationId xmlns:a16="http://schemas.microsoft.com/office/drawing/2014/main" id="{81BAA4F1-1215-A345-A46B-D3D64E579CB1}"/>
              </a:ext>
            </a:extLst>
          </p:cNvPr>
          <p:cNvCxnSpPr>
            <a:cxnSpLocks/>
          </p:cNvCxnSpPr>
          <p:nvPr/>
        </p:nvCxnSpPr>
        <p:spPr>
          <a:xfrm flipV="1">
            <a:off x="4208241" y="2709201"/>
            <a:ext cx="239591" cy="1539454"/>
          </a:xfrm>
          <a:prstGeom prst="line">
            <a:avLst/>
          </a:prstGeom>
          <a:ln w="63500">
            <a:solidFill>
              <a:srgbClr val="FF0000"/>
            </a:solidFill>
            <a:headEnd type="none"/>
            <a:tailEnd type="none" w="sm" len="sm"/>
          </a:ln>
          <a:effectLst/>
        </p:spPr>
        <p:style>
          <a:lnRef idx="2">
            <a:schemeClr val="accent1"/>
          </a:lnRef>
          <a:fillRef idx="0">
            <a:schemeClr val="accent1"/>
          </a:fillRef>
          <a:effectRef idx="1">
            <a:schemeClr val="accent1"/>
          </a:effectRef>
          <a:fontRef idx="minor">
            <a:schemeClr val="tx1"/>
          </a:fontRef>
        </p:style>
      </p:cxnSp>
      <p:sp>
        <p:nvSpPr>
          <p:cNvPr id="154" name="テキスト ボックス 153">
            <a:extLst>
              <a:ext uri="{FF2B5EF4-FFF2-40B4-BE49-F238E27FC236}">
                <a16:creationId xmlns:a16="http://schemas.microsoft.com/office/drawing/2014/main" id="{C436A2F9-D81C-E749-99BD-4D5D2E1437A0}"/>
              </a:ext>
            </a:extLst>
          </p:cNvPr>
          <p:cNvSpPr txBox="1"/>
          <p:nvPr/>
        </p:nvSpPr>
        <p:spPr>
          <a:xfrm>
            <a:off x="40072" y="4139368"/>
            <a:ext cx="744819" cy="707886"/>
          </a:xfrm>
          <a:prstGeom prst="rect">
            <a:avLst/>
          </a:prstGeom>
          <a:noFill/>
        </p:spPr>
        <p:txBody>
          <a:bodyPr wrap="none" rtlCol="0">
            <a:spAutoFit/>
          </a:bodyPr>
          <a:lstStyle/>
          <a:p>
            <a:r>
              <a:rPr kumimoji="1" lang="en-US" altLang="ja-JP" sz="2000" dirty="0"/>
              <a:t>Laser</a:t>
            </a:r>
          </a:p>
          <a:p>
            <a:r>
              <a:rPr kumimoji="1" lang="en-US" altLang="ja-JP" sz="2000" dirty="0"/>
              <a:t>room</a:t>
            </a:r>
            <a:endParaRPr kumimoji="1" lang="ja-JP" altLang="en-US" sz="2000"/>
          </a:p>
        </p:txBody>
      </p:sp>
      <p:sp>
        <p:nvSpPr>
          <p:cNvPr id="155" name="テキスト ボックス 154">
            <a:extLst>
              <a:ext uri="{FF2B5EF4-FFF2-40B4-BE49-F238E27FC236}">
                <a16:creationId xmlns:a16="http://schemas.microsoft.com/office/drawing/2014/main" id="{55BFC798-FB82-EF4D-87AE-173F8A014FFE}"/>
              </a:ext>
            </a:extLst>
          </p:cNvPr>
          <p:cNvSpPr txBox="1"/>
          <p:nvPr/>
        </p:nvSpPr>
        <p:spPr>
          <a:xfrm>
            <a:off x="5880985" y="4282917"/>
            <a:ext cx="756938" cy="338554"/>
          </a:xfrm>
          <a:prstGeom prst="rect">
            <a:avLst/>
          </a:prstGeom>
          <a:noFill/>
        </p:spPr>
        <p:txBody>
          <a:bodyPr wrap="none" rtlCol="0">
            <a:spAutoFit/>
          </a:bodyPr>
          <a:lstStyle/>
          <a:p>
            <a:r>
              <a:rPr kumimoji="1" lang="en-US" altLang="ja-JP" sz="1600" dirty="0">
                <a:solidFill>
                  <a:srgbClr val="FF0000"/>
                </a:solidFill>
              </a:rPr>
              <a:t>Carrier</a:t>
            </a:r>
            <a:endParaRPr kumimoji="1" lang="ja-JP" altLang="en-US" sz="1600">
              <a:solidFill>
                <a:srgbClr val="FF0000"/>
              </a:solidFill>
            </a:endParaRPr>
          </a:p>
        </p:txBody>
      </p:sp>
      <p:cxnSp>
        <p:nvCxnSpPr>
          <p:cNvPr id="156" name="直線コネクタ 155">
            <a:extLst>
              <a:ext uri="{FF2B5EF4-FFF2-40B4-BE49-F238E27FC236}">
                <a16:creationId xmlns:a16="http://schemas.microsoft.com/office/drawing/2014/main" id="{336B01EC-7C4F-4A47-BB99-B59944F69BF6}"/>
              </a:ext>
            </a:extLst>
          </p:cNvPr>
          <p:cNvCxnSpPr>
            <a:cxnSpLocks/>
          </p:cNvCxnSpPr>
          <p:nvPr/>
        </p:nvCxnSpPr>
        <p:spPr>
          <a:xfrm>
            <a:off x="3447029" y="4210935"/>
            <a:ext cx="1404000" cy="0"/>
          </a:xfrm>
          <a:prstGeom prst="line">
            <a:avLst/>
          </a:prstGeom>
          <a:ln w="38100">
            <a:solidFill>
              <a:srgbClr val="7030A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a:extLst>
              <a:ext uri="{FF2B5EF4-FFF2-40B4-BE49-F238E27FC236}">
                <a16:creationId xmlns:a16="http://schemas.microsoft.com/office/drawing/2014/main" id="{6C284ACC-7A1E-AA49-B698-24F82A58F76A}"/>
              </a:ext>
            </a:extLst>
          </p:cNvPr>
          <p:cNvCxnSpPr>
            <a:cxnSpLocks/>
          </p:cNvCxnSpPr>
          <p:nvPr/>
        </p:nvCxnSpPr>
        <p:spPr>
          <a:xfrm>
            <a:off x="4056784" y="4150871"/>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直線コネクタ 159">
            <a:extLst>
              <a:ext uri="{FF2B5EF4-FFF2-40B4-BE49-F238E27FC236}">
                <a16:creationId xmlns:a16="http://schemas.microsoft.com/office/drawing/2014/main" id="{A77762ED-7D13-B94B-9A41-98365C3B385B}"/>
              </a:ext>
            </a:extLst>
          </p:cNvPr>
          <p:cNvCxnSpPr>
            <a:cxnSpLocks/>
          </p:cNvCxnSpPr>
          <p:nvPr/>
        </p:nvCxnSpPr>
        <p:spPr>
          <a:xfrm flipV="1">
            <a:off x="3415267" y="3862871"/>
            <a:ext cx="0" cy="432000"/>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a:extLst>
              <a:ext uri="{FF2B5EF4-FFF2-40B4-BE49-F238E27FC236}">
                <a16:creationId xmlns:a16="http://schemas.microsoft.com/office/drawing/2014/main" id="{0552F8D3-35F0-BE4C-AB9C-D2565D71CAC4}"/>
              </a:ext>
            </a:extLst>
          </p:cNvPr>
          <p:cNvCxnSpPr>
            <a:cxnSpLocks/>
          </p:cNvCxnSpPr>
          <p:nvPr/>
        </p:nvCxnSpPr>
        <p:spPr>
          <a:xfrm flipV="1">
            <a:off x="3408782" y="4296866"/>
            <a:ext cx="0" cy="396000"/>
          </a:xfrm>
          <a:prstGeom prst="line">
            <a:avLst/>
          </a:prstGeom>
          <a:ln w="381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a:extLst>
              <a:ext uri="{FF2B5EF4-FFF2-40B4-BE49-F238E27FC236}">
                <a16:creationId xmlns:a16="http://schemas.microsoft.com/office/drawing/2014/main" id="{25406C70-9186-ED46-8035-4A80DED25307}"/>
              </a:ext>
            </a:extLst>
          </p:cNvPr>
          <p:cNvCxnSpPr>
            <a:cxnSpLocks/>
          </p:cNvCxnSpPr>
          <p:nvPr/>
        </p:nvCxnSpPr>
        <p:spPr>
          <a:xfrm flipH="1" flipV="1">
            <a:off x="4489665" y="2686440"/>
            <a:ext cx="251695" cy="1560313"/>
          </a:xfrm>
          <a:prstGeom prst="line">
            <a:avLst/>
          </a:prstGeom>
          <a:ln w="38100">
            <a:solidFill>
              <a:srgbClr val="7030A0"/>
            </a:solidFill>
            <a:headEnd type="none"/>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4" name="直線コネクタ 163">
            <a:extLst>
              <a:ext uri="{FF2B5EF4-FFF2-40B4-BE49-F238E27FC236}">
                <a16:creationId xmlns:a16="http://schemas.microsoft.com/office/drawing/2014/main" id="{F6EEA3F8-558B-A041-8F1E-53C49A84EE0E}"/>
              </a:ext>
            </a:extLst>
          </p:cNvPr>
          <p:cNvCxnSpPr>
            <a:cxnSpLocks/>
          </p:cNvCxnSpPr>
          <p:nvPr/>
        </p:nvCxnSpPr>
        <p:spPr>
          <a:xfrm flipH="1" flipV="1">
            <a:off x="4448667" y="2728250"/>
            <a:ext cx="251695" cy="1560313"/>
          </a:xfrm>
          <a:prstGeom prst="line">
            <a:avLst/>
          </a:prstGeom>
          <a:ln w="63500">
            <a:solidFill>
              <a:srgbClr val="FF0000"/>
            </a:solidFill>
            <a:headEnd type="none"/>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5" name="直線コネクタ 164">
            <a:extLst>
              <a:ext uri="{FF2B5EF4-FFF2-40B4-BE49-F238E27FC236}">
                <a16:creationId xmlns:a16="http://schemas.microsoft.com/office/drawing/2014/main" id="{54DBBFCB-F87B-E24B-8620-FA92F30AFA20}"/>
              </a:ext>
            </a:extLst>
          </p:cNvPr>
          <p:cNvCxnSpPr>
            <a:cxnSpLocks/>
          </p:cNvCxnSpPr>
          <p:nvPr/>
        </p:nvCxnSpPr>
        <p:spPr>
          <a:xfrm flipH="1">
            <a:off x="4563098" y="4145367"/>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直線コネクタ 165">
            <a:extLst>
              <a:ext uri="{FF2B5EF4-FFF2-40B4-BE49-F238E27FC236}">
                <a16:creationId xmlns:a16="http://schemas.microsoft.com/office/drawing/2014/main" id="{07D81F2B-7C0B-C84F-8156-EB1B2F2E4807}"/>
              </a:ext>
            </a:extLst>
          </p:cNvPr>
          <p:cNvCxnSpPr>
            <a:cxnSpLocks/>
          </p:cNvCxnSpPr>
          <p:nvPr/>
        </p:nvCxnSpPr>
        <p:spPr>
          <a:xfrm>
            <a:off x="4183097" y="2700540"/>
            <a:ext cx="51734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直線コネクタ 170">
            <a:extLst>
              <a:ext uri="{FF2B5EF4-FFF2-40B4-BE49-F238E27FC236}">
                <a16:creationId xmlns:a16="http://schemas.microsoft.com/office/drawing/2014/main" id="{463A7C10-BDF3-6140-B1B6-8ED3B9C3F714}"/>
              </a:ext>
            </a:extLst>
          </p:cNvPr>
          <p:cNvCxnSpPr>
            <a:cxnSpLocks/>
          </p:cNvCxnSpPr>
          <p:nvPr/>
        </p:nvCxnSpPr>
        <p:spPr>
          <a:xfrm>
            <a:off x="3247928" y="4136241"/>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a:extLst>
              <a:ext uri="{FF2B5EF4-FFF2-40B4-BE49-F238E27FC236}">
                <a16:creationId xmlns:a16="http://schemas.microsoft.com/office/drawing/2014/main" id="{A791ACB2-FE50-114A-91EB-EAEA2935DA88}"/>
              </a:ext>
            </a:extLst>
          </p:cNvPr>
          <p:cNvCxnSpPr>
            <a:cxnSpLocks/>
          </p:cNvCxnSpPr>
          <p:nvPr/>
        </p:nvCxnSpPr>
        <p:spPr>
          <a:xfrm>
            <a:off x="3289379" y="3728046"/>
            <a:ext cx="288000" cy="2880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3" name="グループ化 172">
            <a:extLst>
              <a:ext uri="{FF2B5EF4-FFF2-40B4-BE49-F238E27FC236}">
                <a16:creationId xmlns:a16="http://schemas.microsoft.com/office/drawing/2014/main" id="{2BE12957-D2A1-DA49-B196-30886DBAFBAE}"/>
              </a:ext>
            </a:extLst>
          </p:cNvPr>
          <p:cNvGrpSpPr>
            <a:grpSpLocks noChangeAspect="1"/>
          </p:cNvGrpSpPr>
          <p:nvPr/>
        </p:nvGrpSpPr>
        <p:grpSpPr>
          <a:xfrm>
            <a:off x="2200842" y="3726401"/>
            <a:ext cx="367468" cy="338555"/>
            <a:chOff x="4706322" y="8398980"/>
            <a:chExt cx="216000" cy="199005"/>
          </a:xfrm>
        </p:grpSpPr>
        <p:sp>
          <p:nvSpPr>
            <p:cNvPr id="174" name="正方形/長方形 173">
              <a:extLst>
                <a:ext uri="{FF2B5EF4-FFF2-40B4-BE49-F238E27FC236}">
                  <a16:creationId xmlns:a16="http://schemas.microsoft.com/office/drawing/2014/main" id="{9DEC66F7-B803-C842-A215-3F0339EE320F}"/>
                </a:ext>
              </a:extLst>
            </p:cNvPr>
            <p:cNvSpPr/>
            <p:nvPr/>
          </p:nvSpPr>
          <p:spPr>
            <a:xfrm>
              <a:off x="4706322" y="8432800"/>
              <a:ext cx="216000" cy="131697"/>
            </a:xfrm>
            <a:prstGeom prst="rect">
              <a:avLst/>
            </a:prstGeom>
            <a:solidFill>
              <a:schemeClr val="accent6">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cxnSp>
          <p:nvCxnSpPr>
            <p:cNvPr id="175" name="直線コネクタ 174">
              <a:extLst>
                <a:ext uri="{FF2B5EF4-FFF2-40B4-BE49-F238E27FC236}">
                  <a16:creationId xmlns:a16="http://schemas.microsoft.com/office/drawing/2014/main" id="{776D106F-9FE8-2442-9773-2A0603536C33}"/>
                </a:ext>
              </a:extLst>
            </p:cNvPr>
            <p:cNvCxnSpPr/>
            <p:nvPr/>
          </p:nvCxnSpPr>
          <p:spPr>
            <a:xfrm>
              <a:off x="4712841" y="8597985"/>
              <a:ext cx="1994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a:extLst>
                <a:ext uri="{FF2B5EF4-FFF2-40B4-BE49-F238E27FC236}">
                  <a16:creationId xmlns:a16="http://schemas.microsoft.com/office/drawing/2014/main" id="{3EA9C45D-86DA-2A49-8CC4-4017F342F0E1}"/>
                </a:ext>
              </a:extLst>
            </p:cNvPr>
            <p:cNvCxnSpPr/>
            <p:nvPr/>
          </p:nvCxnSpPr>
          <p:spPr>
            <a:xfrm>
              <a:off x="4712841" y="8398980"/>
              <a:ext cx="1994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7" name="テキスト ボックス 176">
            <a:extLst>
              <a:ext uri="{FF2B5EF4-FFF2-40B4-BE49-F238E27FC236}">
                <a16:creationId xmlns:a16="http://schemas.microsoft.com/office/drawing/2014/main" id="{E22B0768-A504-A745-9D7F-1A642EB171D0}"/>
              </a:ext>
            </a:extLst>
          </p:cNvPr>
          <p:cNvSpPr txBox="1"/>
          <p:nvPr/>
        </p:nvSpPr>
        <p:spPr>
          <a:xfrm>
            <a:off x="661980" y="2208446"/>
            <a:ext cx="2526013" cy="400110"/>
          </a:xfrm>
          <a:prstGeom prst="rect">
            <a:avLst/>
          </a:prstGeom>
          <a:noFill/>
        </p:spPr>
        <p:txBody>
          <a:bodyPr wrap="none" rtlCol="0">
            <a:spAutoFit/>
          </a:bodyPr>
          <a:lstStyle/>
          <a:p>
            <a:r>
              <a:rPr lang="en-US" altLang="ja-JP" sz="2000" dirty="0">
                <a:solidFill>
                  <a:srgbClr val="7030A0"/>
                </a:solidFill>
              </a:rPr>
              <a:t>Sub-carrier generation</a:t>
            </a:r>
            <a:endParaRPr kumimoji="1" lang="ja-JP" altLang="en-US" sz="2000">
              <a:solidFill>
                <a:srgbClr val="7030A0"/>
              </a:solidFill>
            </a:endParaRPr>
          </a:p>
        </p:txBody>
      </p:sp>
      <p:pic>
        <p:nvPicPr>
          <p:cNvPr id="178" name="図 177">
            <a:extLst>
              <a:ext uri="{FF2B5EF4-FFF2-40B4-BE49-F238E27FC236}">
                <a16:creationId xmlns:a16="http://schemas.microsoft.com/office/drawing/2014/main" id="{754B8590-D34E-A648-9730-720E1A2D8B0E}"/>
              </a:ext>
            </a:extLst>
          </p:cNvPr>
          <p:cNvPicPr>
            <a:picLocks noChangeAspect="1"/>
          </p:cNvPicPr>
          <p:nvPr/>
        </p:nvPicPr>
        <p:blipFill>
          <a:blip r:embed="rId3"/>
          <a:stretch>
            <a:fillRect/>
          </a:stretch>
        </p:blipFill>
        <p:spPr>
          <a:xfrm>
            <a:off x="5390257" y="4992657"/>
            <a:ext cx="3600000" cy="1938461"/>
          </a:xfrm>
          <a:prstGeom prst="rect">
            <a:avLst/>
          </a:prstGeom>
        </p:spPr>
      </p:pic>
      <p:sp>
        <p:nvSpPr>
          <p:cNvPr id="179" name="テキスト ボックス 178">
            <a:extLst>
              <a:ext uri="{FF2B5EF4-FFF2-40B4-BE49-F238E27FC236}">
                <a16:creationId xmlns:a16="http://schemas.microsoft.com/office/drawing/2014/main" id="{F814A7CC-DBBC-2842-A55F-D2E9D34DB60E}"/>
              </a:ext>
            </a:extLst>
          </p:cNvPr>
          <p:cNvSpPr txBox="1"/>
          <p:nvPr/>
        </p:nvSpPr>
        <p:spPr>
          <a:xfrm>
            <a:off x="7187017" y="5301006"/>
            <a:ext cx="1787862" cy="369332"/>
          </a:xfrm>
          <a:prstGeom prst="rect">
            <a:avLst/>
          </a:prstGeom>
          <a:noFill/>
        </p:spPr>
        <p:txBody>
          <a:bodyPr wrap="none" rtlCol="0">
            <a:spAutoFit/>
          </a:bodyPr>
          <a:lstStyle/>
          <a:p>
            <a:r>
              <a:rPr kumimoji="1" lang="en-US" altLang="ja-JP" dirty="0"/>
              <a:t>CARM resonance</a:t>
            </a:r>
            <a:endParaRPr kumimoji="1" lang="ja-JP" altLang="en-US"/>
          </a:p>
        </p:txBody>
      </p:sp>
      <p:sp>
        <p:nvSpPr>
          <p:cNvPr id="180" name="テキスト ボックス 179">
            <a:extLst>
              <a:ext uri="{FF2B5EF4-FFF2-40B4-BE49-F238E27FC236}">
                <a16:creationId xmlns:a16="http://schemas.microsoft.com/office/drawing/2014/main" id="{CCA4F34A-2986-0647-8F32-6EAF152F0F3D}"/>
              </a:ext>
            </a:extLst>
          </p:cNvPr>
          <p:cNvSpPr txBox="1"/>
          <p:nvPr/>
        </p:nvSpPr>
        <p:spPr>
          <a:xfrm>
            <a:off x="7259271" y="6532393"/>
            <a:ext cx="940579" cy="307777"/>
          </a:xfrm>
          <a:prstGeom prst="rect">
            <a:avLst/>
          </a:prstGeom>
          <a:noFill/>
        </p:spPr>
        <p:txBody>
          <a:bodyPr wrap="none" rtlCol="0">
            <a:spAutoFit/>
          </a:bodyPr>
          <a:lstStyle/>
          <a:p>
            <a:r>
              <a:rPr kumimoji="1" lang="en-US" altLang="ja-JP" sz="1400" dirty="0">
                <a:solidFill>
                  <a:srgbClr val="FF0000"/>
                </a:solidFill>
              </a:rPr>
              <a:t>For </a:t>
            </a:r>
            <a:r>
              <a:rPr lang="en-US" altLang="ja-JP" sz="1400" dirty="0">
                <a:solidFill>
                  <a:srgbClr val="FF0000"/>
                </a:solidFill>
              </a:rPr>
              <a:t>c</a:t>
            </a:r>
            <a:r>
              <a:rPr kumimoji="1" lang="en-US" altLang="ja-JP" sz="1400" dirty="0">
                <a:solidFill>
                  <a:srgbClr val="FF0000"/>
                </a:solidFill>
              </a:rPr>
              <a:t>arrier</a:t>
            </a:r>
            <a:endParaRPr kumimoji="1" lang="ja-JP" altLang="en-US" sz="1400">
              <a:solidFill>
                <a:srgbClr val="FF0000"/>
              </a:solidFill>
            </a:endParaRPr>
          </a:p>
        </p:txBody>
      </p:sp>
      <p:sp>
        <p:nvSpPr>
          <p:cNvPr id="181" name="テキスト ボックス 180">
            <a:extLst>
              <a:ext uri="{FF2B5EF4-FFF2-40B4-BE49-F238E27FC236}">
                <a16:creationId xmlns:a16="http://schemas.microsoft.com/office/drawing/2014/main" id="{B58FD101-4FEE-D945-A6F8-01DAEF05253B}"/>
              </a:ext>
            </a:extLst>
          </p:cNvPr>
          <p:cNvSpPr txBox="1"/>
          <p:nvPr/>
        </p:nvSpPr>
        <p:spPr>
          <a:xfrm>
            <a:off x="5914148" y="6037821"/>
            <a:ext cx="1254767" cy="307777"/>
          </a:xfrm>
          <a:prstGeom prst="rect">
            <a:avLst/>
          </a:prstGeom>
          <a:noFill/>
        </p:spPr>
        <p:txBody>
          <a:bodyPr wrap="none" rtlCol="0">
            <a:spAutoFit/>
          </a:bodyPr>
          <a:lstStyle/>
          <a:p>
            <a:r>
              <a:rPr kumimoji="1" lang="en-US" altLang="ja-JP" sz="1400" dirty="0">
                <a:solidFill>
                  <a:srgbClr val="7030A0"/>
                </a:solidFill>
              </a:rPr>
              <a:t>For sub-carrier</a:t>
            </a:r>
            <a:endParaRPr kumimoji="1" lang="ja-JP" altLang="en-US" sz="1400">
              <a:solidFill>
                <a:srgbClr val="7030A0"/>
              </a:solidFill>
            </a:endParaRPr>
          </a:p>
        </p:txBody>
      </p:sp>
      <p:sp>
        <p:nvSpPr>
          <p:cNvPr id="5" name="テキスト ボックス 4">
            <a:extLst>
              <a:ext uri="{FF2B5EF4-FFF2-40B4-BE49-F238E27FC236}">
                <a16:creationId xmlns:a16="http://schemas.microsoft.com/office/drawing/2014/main" id="{E3784769-855D-FC4F-9E2A-0E65902FED66}"/>
              </a:ext>
            </a:extLst>
          </p:cNvPr>
          <p:cNvSpPr txBox="1"/>
          <p:nvPr/>
        </p:nvSpPr>
        <p:spPr>
          <a:xfrm>
            <a:off x="110341" y="5662815"/>
            <a:ext cx="5564024" cy="923330"/>
          </a:xfrm>
          <a:prstGeom prst="rect">
            <a:avLst/>
          </a:prstGeom>
          <a:noFill/>
        </p:spPr>
        <p:txBody>
          <a:bodyPr wrap="none" rtlCol="0">
            <a:spAutoFit/>
          </a:bodyPr>
          <a:lstStyle/>
          <a:p>
            <a:r>
              <a:rPr kumimoji="1" lang="en-US" altLang="ja-JP" dirty="0"/>
              <a:t>Sub-carrier</a:t>
            </a:r>
            <a:r>
              <a:rPr kumimoji="1" lang="ja-JP" altLang="en-US"/>
              <a:t>法のノイズを</a:t>
            </a:r>
            <a:r>
              <a:rPr kumimoji="1" lang="en-US" altLang="ja-JP" dirty="0"/>
              <a:t>ALS</a:t>
            </a:r>
            <a:r>
              <a:rPr kumimoji="1" lang="ja-JP" altLang="en-US"/>
              <a:t>と同じ方法でシミュレーション</a:t>
            </a:r>
            <a:br>
              <a:rPr kumimoji="1" lang="en-US" altLang="ja-JP" dirty="0"/>
            </a:br>
            <a:r>
              <a:rPr kumimoji="1" lang="en-US" altLang="ja-JP" dirty="0"/>
              <a:t>    </a:t>
            </a:r>
            <a:r>
              <a:rPr kumimoji="1" lang="en-US" altLang="ja-JP" dirty="0">
                <a:sym typeface="Wingdings" pitchFamily="2" charset="2"/>
              </a:rPr>
              <a:t></a:t>
            </a:r>
            <a:r>
              <a:rPr kumimoji="1" lang="en-US" altLang="ja-JP" dirty="0"/>
              <a:t> RMS = 0.012 Hz</a:t>
            </a:r>
            <a:br>
              <a:rPr kumimoji="1" lang="en-US" altLang="ja-JP" dirty="0"/>
            </a:br>
            <a:r>
              <a:rPr kumimoji="1" lang="en-US" altLang="ja-JP" dirty="0"/>
              <a:t>CARM</a:t>
            </a:r>
            <a:r>
              <a:rPr kumimoji="1" lang="ja-JP" altLang="en-US"/>
              <a:t>の線幅</a:t>
            </a:r>
            <a:r>
              <a:rPr kumimoji="1" lang="en-US" altLang="ja-JP" dirty="0"/>
              <a:t> (0.12 Hz)</a:t>
            </a:r>
            <a:r>
              <a:rPr kumimoji="1" lang="ja-JP" altLang="en-US"/>
              <a:t>より十分小さい</a:t>
            </a:r>
          </a:p>
        </p:txBody>
      </p:sp>
      <p:sp>
        <p:nvSpPr>
          <p:cNvPr id="182" name="角丸四角形 181">
            <a:extLst>
              <a:ext uri="{FF2B5EF4-FFF2-40B4-BE49-F238E27FC236}">
                <a16:creationId xmlns:a16="http://schemas.microsoft.com/office/drawing/2014/main" id="{F20F0C36-39F3-7F4F-8DDD-FCEE6B3719FB}"/>
              </a:ext>
            </a:extLst>
          </p:cNvPr>
          <p:cNvSpPr/>
          <p:nvPr/>
        </p:nvSpPr>
        <p:spPr>
          <a:xfrm>
            <a:off x="84152" y="5639144"/>
            <a:ext cx="5534481" cy="953674"/>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3" name="右矢印 182">
            <a:extLst>
              <a:ext uri="{FF2B5EF4-FFF2-40B4-BE49-F238E27FC236}">
                <a16:creationId xmlns:a16="http://schemas.microsoft.com/office/drawing/2014/main" id="{1C06EC8B-2B9F-A145-87B8-73C62B685135}"/>
              </a:ext>
            </a:extLst>
          </p:cNvPr>
          <p:cNvSpPr/>
          <p:nvPr/>
        </p:nvSpPr>
        <p:spPr>
          <a:xfrm>
            <a:off x="349695" y="1281894"/>
            <a:ext cx="312285" cy="393018"/>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5F20B6C8-6CF3-864C-A02B-11740479B64C}"/>
              </a:ext>
            </a:extLst>
          </p:cNvPr>
          <p:cNvCxnSpPr>
            <a:cxnSpLocks/>
          </p:cNvCxnSpPr>
          <p:nvPr/>
        </p:nvCxnSpPr>
        <p:spPr>
          <a:xfrm flipH="1" flipV="1">
            <a:off x="3076619" y="2789517"/>
            <a:ext cx="0" cy="2015999"/>
          </a:xfrm>
          <a:prstGeom prst="line">
            <a:avLst/>
          </a:prstGeom>
          <a:ln w="127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86" name="正方形/長方形 85">
            <a:extLst>
              <a:ext uri="{FF2B5EF4-FFF2-40B4-BE49-F238E27FC236}">
                <a16:creationId xmlns:a16="http://schemas.microsoft.com/office/drawing/2014/main" id="{22F52FA1-5FAF-174A-B634-2E9FE7104F20}"/>
              </a:ext>
            </a:extLst>
          </p:cNvPr>
          <p:cNvSpPr>
            <a:spLocks/>
          </p:cNvSpPr>
          <p:nvPr/>
        </p:nvSpPr>
        <p:spPr>
          <a:xfrm rot="2700000">
            <a:off x="5213589" y="3987538"/>
            <a:ext cx="52859" cy="54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テキスト ボックス 166">
            <a:extLst>
              <a:ext uri="{FF2B5EF4-FFF2-40B4-BE49-F238E27FC236}">
                <a16:creationId xmlns:a16="http://schemas.microsoft.com/office/drawing/2014/main" id="{C2DA09E3-F5EA-B24A-B852-FD5BB2E385FE}"/>
              </a:ext>
            </a:extLst>
          </p:cNvPr>
          <p:cNvSpPr txBox="1"/>
          <p:nvPr/>
        </p:nvSpPr>
        <p:spPr>
          <a:xfrm>
            <a:off x="1158240" y="1686242"/>
            <a:ext cx="6543458" cy="369332"/>
          </a:xfrm>
          <a:prstGeom prst="rect">
            <a:avLst/>
          </a:prstGeom>
          <a:noFill/>
        </p:spPr>
        <p:txBody>
          <a:bodyPr wrap="none" rtlCol="0">
            <a:spAutoFit/>
          </a:bodyPr>
          <a:lstStyle/>
          <a:p>
            <a:r>
              <a:rPr lang="en-US" altLang="ja-JP" dirty="0">
                <a:sym typeface="Wingdings" pitchFamily="2" charset="2"/>
              </a:rPr>
              <a:t>ALS</a:t>
            </a:r>
            <a:r>
              <a:rPr lang="ja-JP" altLang="en-US">
                <a:sym typeface="Wingdings" pitchFamily="2" charset="2"/>
              </a:rPr>
              <a:t>による</a:t>
            </a:r>
            <a:r>
              <a:rPr lang="en-US" altLang="ja-JP" dirty="0">
                <a:sym typeface="Wingdings" pitchFamily="2" charset="2"/>
              </a:rPr>
              <a:t>CARM</a:t>
            </a:r>
            <a:r>
              <a:rPr lang="ja-JP" altLang="en-US">
                <a:sym typeface="Wingdings" pitchFamily="2" charset="2"/>
              </a:rPr>
              <a:t>制御</a:t>
            </a:r>
            <a:r>
              <a:rPr lang="en-US" altLang="ja-JP" dirty="0">
                <a:sym typeface="Wingdings" pitchFamily="2" charset="2"/>
              </a:rPr>
              <a:t>  </a:t>
            </a:r>
            <a:r>
              <a:rPr lang="en-US" altLang="ja-JP" dirty="0">
                <a:solidFill>
                  <a:srgbClr val="0432FF"/>
                </a:solidFill>
                <a:sym typeface="Wingdings" pitchFamily="2" charset="2"/>
              </a:rPr>
              <a:t>Sub-carrier CARM</a:t>
            </a:r>
            <a:r>
              <a:rPr lang="ja-JP" altLang="en-US">
                <a:solidFill>
                  <a:srgbClr val="0432FF"/>
                </a:solidFill>
                <a:sym typeface="Wingdings" pitchFamily="2" charset="2"/>
              </a:rPr>
              <a:t>制御</a:t>
            </a:r>
            <a:r>
              <a:rPr lang="en-US" altLang="ja-JP" dirty="0">
                <a:solidFill>
                  <a:srgbClr val="0432FF"/>
                </a:solidFill>
                <a:sym typeface="Wingdings" pitchFamily="2" charset="2"/>
              </a:rPr>
              <a:t> </a:t>
            </a:r>
            <a:r>
              <a:rPr lang="en-US" altLang="ja-JP" dirty="0">
                <a:sym typeface="Wingdings" pitchFamily="2" charset="2"/>
              </a:rPr>
              <a:t> </a:t>
            </a:r>
            <a:r>
              <a:rPr lang="ja-JP" altLang="en-US">
                <a:sym typeface="Wingdings" pitchFamily="2" charset="2"/>
              </a:rPr>
              <a:t>最終的な信号</a:t>
            </a:r>
            <a:endParaRPr kumimoji="1" lang="ja-JP" altLang="en-US"/>
          </a:p>
        </p:txBody>
      </p:sp>
      <p:sp>
        <p:nvSpPr>
          <p:cNvPr id="168" name="正方形/長方形 167">
            <a:extLst>
              <a:ext uri="{FF2B5EF4-FFF2-40B4-BE49-F238E27FC236}">
                <a16:creationId xmlns:a16="http://schemas.microsoft.com/office/drawing/2014/main" id="{841A286A-5BD1-5B40-B7AE-F0CA050E281F}"/>
              </a:ext>
            </a:extLst>
          </p:cNvPr>
          <p:cNvSpPr/>
          <p:nvPr/>
        </p:nvSpPr>
        <p:spPr>
          <a:xfrm>
            <a:off x="3365526" y="1701078"/>
            <a:ext cx="2480430" cy="330490"/>
          </a:xfrm>
          <a:prstGeom prst="rect">
            <a:avLst/>
          </a:prstGeom>
          <a:noFill/>
          <a:ln w="254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9" name="角丸四角形 168">
            <a:extLst>
              <a:ext uri="{FF2B5EF4-FFF2-40B4-BE49-F238E27FC236}">
                <a16:creationId xmlns:a16="http://schemas.microsoft.com/office/drawing/2014/main" id="{67F115CB-0FE7-E446-94AC-4A261EB6DAA1}"/>
              </a:ext>
            </a:extLst>
          </p:cNvPr>
          <p:cNvSpPr/>
          <p:nvPr/>
        </p:nvSpPr>
        <p:spPr>
          <a:xfrm>
            <a:off x="1135714" y="1674912"/>
            <a:ext cx="6270926" cy="395979"/>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3231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CDC4C91-C9DE-E945-8E92-FD1A42B9E569}" type="slidenum">
              <a:rPr kumimoji="1" lang="ja-JP" altLang="en-US" smtClean="0"/>
              <a:t>61</a:t>
            </a:fld>
            <a:endParaRPr kumimoji="1" lang="ja-JP" altLang="en-US"/>
          </a:p>
        </p:txBody>
      </p:sp>
      <p:sp>
        <p:nvSpPr>
          <p:cNvPr id="6" name="コンテンツ プレースホルダー 2"/>
          <p:cNvSpPr txBox="1">
            <a:spLocks/>
          </p:cNvSpPr>
          <p:nvPr/>
        </p:nvSpPr>
        <p:spPr>
          <a:xfrm>
            <a:off x="321294" y="1793357"/>
            <a:ext cx="8501413" cy="327128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914400" indent="-914400">
              <a:buFont typeface="Arial"/>
              <a:buAutoNum type="arabicPeriod"/>
            </a:pPr>
            <a:r>
              <a:rPr lang="ja-JP" altLang="en-US" sz="4000">
                <a:solidFill>
                  <a:schemeClr val="bg1">
                    <a:lumMod val="85000"/>
                  </a:schemeClr>
                </a:solidFill>
              </a:rPr>
              <a:t>重力波の観測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干渉計のロックと重力波観測</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新手法の</a:t>
            </a:r>
            <a:r>
              <a:rPr lang="en-US" altLang="ja-JP" sz="4000" dirty="0">
                <a:solidFill>
                  <a:schemeClr val="bg1">
                    <a:lumMod val="85000"/>
                  </a:schemeClr>
                </a:solidFill>
              </a:rPr>
              <a:t>KAGRA</a:t>
            </a:r>
            <a:r>
              <a:rPr lang="ja-JP" altLang="en-US" sz="4000">
                <a:solidFill>
                  <a:schemeClr val="bg1">
                    <a:lumMod val="85000"/>
                  </a:schemeClr>
                </a:solidFill>
              </a:rPr>
              <a:t>での実証・特性評価</a:t>
            </a:r>
            <a:endParaRPr lang="en-US" altLang="ja-JP" sz="4000" dirty="0">
              <a:solidFill>
                <a:schemeClr val="bg1">
                  <a:lumMod val="85000"/>
                </a:schemeClr>
              </a:solidFill>
            </a:endParaRPr>
          </a:p>
          <a:p>
            <a:pPr marL="914400" indent="-914400">
              <a:buFont typeface="Arial"/>
              <a:buAutoNum type="arabicPeriod"/>
            </a:pPr>
            <a:r>
              <a:rPr lang="ja-JP" altLang="en-US" sz="4000">
                <a:solidFill>
                  <a:schemeClr val="bg1">
                    <a:lumMod val="85000"/>
                  </a:schemeClr>
                </a:solidFill>
              </a:rPr>
              <a:t>次世代検出器における</a:t>
            </a:r>
            <a:r>
              <a:rPr lang="en-US" altLang="ja-JP" sz="4000" dirty="0">
                <a:solidFill>
                  <a:schemeClr val="bg1">
                    <a:lumMod val="85000"/>
                  </a:schemeClr>
                </a:solidFill>
              </a:rPr>
              <a:t>ALS</a:t>
            </a:r>
          </a:p>
          <a:p>
            <a:pPr marL="914400" indent="-914400">
              <a:buFont typeface="Arial"/>
              <a:buAutoNum type="arabicPeriod"/>
            </a:pPr>
            <a:r>
              <a:rPr lang="ja-JP" altLang="en-US" sz="4000"/>
              <a:t>まとめ・結論</a:t>
            </a:r>
            <a:endParaRPr lang="en-US" altLang="ja-JP" sz="4000" dirty="0"/>
          </a:p>
        </p:txBody>
      </p:sp>
      <p:sp>
        <p:nvSpPr>
          <p:cNvPr id="2" name="フッター プレースホルダー 1">
            <a:extLst>
              <a:ext uri="{FF2B5EF4-FFF2-40B4-BE49-F238E27FC236}">
                <a16:creationId xmlns:a16="http://schemas.microsoft.com/office/drawing/2014/main" id="{4A079253-6679-014E-A61C-617C8282C3DB}"/>
              </a:ext>
            </a:extLst>
          </p:cNvPr>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p>
        </p:txBody>
      </p:sp>
    </p:spTree>
    <p:extLst>
      <p:ext uri="{BB962C8B-B14F-4D97-AF65-F5344CB8AC3E}">
        <p14:creationId xmlns:p14="http://schemas.microsoft.com/office/powerpoint/2010/main" val="3428887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結果のまとめ</a:t>
            </a:r>
            <a:endParaRPr kumimoji="1" lang="ja-JP" altLang="en-US" dirty="0"/>
          </a:p>
        </p:txBody>
      </p:sp>
      <p:sp>
        <p:nvSpPr>
          <p:cNvPr id="3" name="コンテンツ プレースホルダー 2"/>
          <p:cNvSpPr>
            <a:spLocks noGrp="1"/>
          </p:cNvSpPr>
          <p:nvPr>
            <p:ph idx="1"/>
          </p:nvPr>
        </p:nvSpPr>
        <p:spPr>
          <a:xfrm>
            <a:off x="278414" y="1109598"/>
            <a:ext cx="8587171" cy="5569621"/>
          </a:xfrm>
        </p:spPr>
        <p:txBody>
          <a:bodyPr>
            <a:normAutofit lnSpcReduction="10000"/>
          </a:bodyPr>
          <a:lstStyle/>
          <a:p>
            <a:pPr marL="0" indent="0">
              <a:buNone/>
            </a:pPr>
            <a:r>
              <a:rPr lang="en-US" altLang="ja-JP" sz="1800" b="1" u="sng" dirty="0">
                <a:solidFill>
                  <a:srgbClr val="FF0000"/>
                </a:solidFill>
                <a:sym typeface="Wingdings" pitchFamily="2" charset="2"/>
              </a:rPr>
              <a:t>= </a:t>
            </a:r>
            <a:r>
              <a:rPr lang="ja-JP" altLang="en-US" sz="1800" b="1" u="sng">
                <a:solidFill>
                  <a:srgbClr val="FF0000"/>
                </a:solidFill>
                <a:sym typeface="Wingdings" pitchFamily="2" charset="2"/>
              </a:rPr>
              <a:t>デザイン・インストール</a:t>
            </a:r>
            <a:r>
              <a:rPr lang="en-US" altLang="ja-JP" sz="1800" b="1" u="sng" dirty="0">
                <a:solidFill>
                  <a:srgbClr val="FF0000"/>
                </a:solidFill>
                <a:sym typeface="Wingdings" pitchFamily="2" charset="2"/>
              </a:rPr>
              <a:t> = </a:t>
            </a:r>
            <a:br>
              <a:rPr lang="en-US" altLang="ja-JP" sz="1800" dirty="0">
                <a:sym typeface="Wingdings" pitchFamily="2" charset="2"/>
              </a:rPr>
            </a:br>
            <a:r>
              <a:rPr lang="en-US" altLang="ja-JP" sz="1800" dirty="0">
                <a:sym typeface="Wingdings" pitchFamily="2" charset="2"/>
              </a:rPr>
              <a:t>-- </a:t>
            </a:r>
            <a:r>
              <a:rPr lang="ja-JP" altLang="en-US" sz="1800" u="sng">
                <a:solidFill>
                  <a:srgbClr val="0432FF"/>
                </a:solidFill>
                <a:sym typeface="Wingdings" pitchFamily="2" charset="2"/>
              </a:rPr>
              <a:t>新しいタイプの</a:t>
            </a:r>
            <a:r>
              <a:rPr lang="en-US" altLang="ja-JP" sz="1800" u="sng" dirty="0">
                <a:solidFill>
                  <a:srgbClr val="0432FF"/>
                </a:solidFill>
                <a:sym typeface="Wingdings" pitchFamily="2" charset="2"/>
              </a:rPr>
              <a:t>ALS</a:t>
            </a:r>
            <a:r>
              <a:rPr lang="ja-JP" altLang="en-US" sz="1800" u="sng">
                <a:solidFill>
                  <a:srgbClr val="0432FF"/>
                </a:solidFill>
                <a:sym typeface="Wingdings" pitchFamily="2" charset="2"/>
              </a:rPr>
              <a:t>システム</a:t>
            </a:r>
            <a:r>
              <a:rPr lang="ja-JP" altLang="en-US" sz="1800">
                <a:sym typeface="Wingdings" pitchFamily="2" charset="2"/>
              </a:rPr>
              <a:t>をデザインし、第</a:t>
            </a:r>
            <a:r>
              <a:rPr lang="en-US" altLang="ja-JP" sz="1800" dirty="0">
                <a:sym typeface="Wingdings" pitchFamily="2" charset="2"/>
              </a:rPr>
              <a:t>2</a:t>
            </a:r>
            <a:r>
              <a:rPr lang="ja-JP" altLang="en-US" sz="1800">
                <a:sym typeface="Wingdings" pitchFamily="2" charset="2"/>
              </a:rPr>
              <a:t>世代検出器である</a:t>
            </a:r>
            <a:r>
              <a:rPr lang="en-US" altLang="ja-JP" sz="1800" dirty="0">
                <a:sym typeface="Wingdings" pitchFamily="2" charset="2"/>
              </a:rPr>
              <a:t>KAGRA</a:t>
            </a:r>
            <a:r>
              <a:rPr lang="ja-JP" altLang="en-US" sz="1800">
                <a:sym typeface="Wingdings" pitchFamily="2" charset="2"/>
              </a:rPr>
              <a:t>にインストールした。</a:t>
            </a:r>
            <a:r>
              <a:rPr lang="en-US" altLang="ja-JP" sz="1800" dirty="0">
                <a:sym typeface="Wingdings" pitchFamily="2" charset="2"/>
              </a:rPr>
              <a:t> </a:t>
            </a:r>
            <a:r>
              <a:rPr lang="ja-JP" altLang="en-US" sz="1800">
                <a:sym typeface="Wingdings" pitchFamily="2" charset="2"/>
              </a:rPr>
              <a:t>短いファイバー・シンプルな構成</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腕が長い</a:t>
            </a:r>
            <a:r>
              <a:rPr lang="ja-JP" altLang="en-US" sz="1800" u="sng">
                <a:solidFill>
                  <a:srgbClr val="0432FF"/>
                </a:solidFill>
                <a:sym typeface="Wingdings" pitchFamily="2" charset="2"/>
              </a:rPr>
              <a:t>第</a:t>
            </a:r>
            <a:r>
              <a:rPr lang="en-US" altLang="ja-JP" sz="1800" u="sng" dirty="0">
                <a:solidFill>
                  <a:srgbClr val="0432FF"/>
                </a:solidFill>
                <a:sym typeface="Wingdings" pitchFamily="2" charset="2"/>
              </a:rPr>
              <a:t>3</a:t>
            </a:r>
            <a:r>
              <a:rPr lang="ja-JP" altLang="en-US" sz="1800" u="sng">
                <a:solidFill>
                  <a:srgbClr val="0432FF"/>
                </a:solidFill>
                <a:sym typeface="Wingdings" pitchFamily="2" charset="2"/>
              </a:rPr>
              <a:t>世代にそのままスケールアップ</a:t>
            </a:r>
            <a:r>
              <a:rPr lang="ja-JP" altLang="en-US" sz="1800">
                <a:sym typeface="Wingdings" pitchFamily="2" charset="2"/>
              </a:rPr>
              <a:t>できる</a:t>
            </a:r>
            <a:br>
              <a:rPr lang="en-US" altLang="ja-JP" sz="800" dirty="0">
                <a:sym typeface="Wingdings" pitchFamily="2" charset="2"/>
              </a:rPr>
            </a:br>
            <a:br>
              <a:rPr lang="en-US" altLang="ja-JP" sz="800" dirty="0">
                <a:sym typeface="Wingdings" pitchFamily="2" charset="2"/>
              </a:rPr>
            </a:br>
            <a:r>
              <a:rPr lang="en-US" altLang="ja-JP" sz="1800" b="1" u="sng" dirty="0">
                <a:solidFill>
                  <a:srgbClr val="FF0000"/>
                </a:solidFill>
                <a:sym typeface="Wingdings" pitchFamily="2" charset="2"/>
              </a:rPr>
              <a:t>= </a:t>
            </a:r>
            <a:r>
              <a:rPr lang="ja-JP" altLang="en-US" sz="1800" b="1" u="sng">
                <a:solidFill>
                  <a:srgbClr val="FF0000"/>
                </a:solidFill>
                <a:sym typeface="Wingdings" pitchFamily="2" charset="2"/>
              </a:rPr>
              <a:t>実証</a:t>
            </a:r>
            <a:r>
              <a:rPr lang="en-US" altLang="ja-JP" sz="1800" b="1" u="sng" dirty="0">
                <a:solidFill>
                  <a:srgbClr val="FF0000"/>
                </a:solidFill>
                <a:sym typeface="Wingdings" pitchFamily="2" charset="2"/>
              </a:rPr>
              <a:t> =</a:t>
            </a:r>
            <a:br>
              <a:rPr lang="en-US" altLang="ja-JP" sz="1800" b="1" u="sng" dirty="0">
                <a:solidFill>
                  <a:srgbClr val="FF0000"/>
                </a:solidFill>
                <a:sym typeface="Wingdings" pitchFamily="2" charset="2"/>
              </a:rPr>
            </a:br>
            <a:r>
              <a:rPr lang="en-US" altLang="ja-JP" sz="1800" dirty="0">
                <a:sym typeface="Wingdings" pitchFamily="2" charset="2"/>
              </a:rPr>
              <a:t>-- </a:t>
            </a:r>
            <a:r>
              <a:rPr lang="ja-JP" altLang="en-US" sz="1800">
                <a:sym typeface="Wingdings" pitchFamily="2" charset="2"/>
              </a:rPr>
              <a:t>新しい</a:t>
            </a:r>
            <a:r>
              <a:rPr lang="en-US" altLang="ja-JP" sz="1800" dirty="0">
                <a:sym typeface="Wingdings" pitchFamily="2" charset="2"/>
              </a:rPr>
              <a:t>ALS</a:t>
            </a:r>
            <a:r>
              <a:rPr lang="ja-JP" altLang="en-US" sz="1800">
                <a:sym typeface="Wingdings" pitchFamily="2" charset="2"/>
              </a:rPr>
              <a:t>システムを使って</a:t>
            </a:r>
            <a:r>
              <a:rPr lang="en-US" altLang="ja-JP" sz="1800" u="sng" dirty="0">
                <a:solidFill>
                  <a:srgbClr val="0432FF"/>
                </a:solidFill>
                <a:sym typeface="Wingdings" pitchFamily="2" charset="2"/>
              </a:rPr>
              <a:t>KAGRA</a:t>
            </a:r>
            <a:r>
              <a:rPr lang="ja-JP" altLang="en-US" sz="1800" u="sng">
                <a:solidFill>
                  <a:srgbClr val="0432FF"/>
                </a:solidFill>
                <a:sym typeface="Wingdings" pitchFamily="2" charset="2"/>
              </a:rPr>
              <a:t>の干渉計</a:t>
            </a:r>
            <a:r>
              <a:rPr lang="en-US" altLang="ja-JP" sz="1800" u="sng" dirty="0">
                <a:solidFill>
                  <a:srgbClr val="0432FF"/>
                </a:solidFill>
                <a:sym typeface="Wingdings" pitchFamily="2" charset="2"/>
              </a:rPr>
              <a:t> (FPMI) </a:t>
            </a:r>
            <a:r>
              <a:rPr lang="ja-JP" altLang="en-US" sz="1800" u="sng">
                <a:solidFill>
                  <a:srgbClr val="0432FF"/>
                </a:solidFill>
                <a:sym typeface="Wingdings" pitchFamily="2" charset="2"/>
              </a:rPr>
              <a:t>のロックを達成</a:t>
            </a:r>
            <a:r>
              <a:rPr lang="ja-JP" altLang="en-US" sz="1800">
                <a:sym typeface="Wingdings" pitchFamily="2" charset="2"/>
              </a:rPr>
              <a:t>した</a:t>
            </a:r>
            <a:br>
              <a:rPr lang="en-US" altLang="ja-JP" sz="1800" dirty="0">
                <a:sym typeface="Wingdings" pitchFamily="2" charset="2"/>
              </a:rPr>
            </a:br>
            <a:r>
              <a:rPr lang="en-US" altLang="ja-JP" sz="1800" dirty="0">
                <a:sym typeface="Wingdings" pitchFamily="2" charset="2"/>
              </a:rPr>
              <a:t> * KAGRA</a:t>
            </a:r>
            <a:r>
              <a:rPr lang="ja-JP" altLang="en-US" sz="1800">
                <a:sym typeface="Wingdings" pitchFamily="2" charset="2"/>
              </a:rPr>
              <a:t>を感度が出せる状態に</a:t>
            </a:r>
            <a:br>
              <a:rPr lang="en-US" altLang="ja-JP" sz="1800" dirty="0">
                <a:sym typeface="Wingdings" pitchFamily="2" charset="2"/>
              </a:rPr>
            </a:br>
            <a:r>
              <a:rPr lang="en-US" altLang="ja-JP" sz="1800" dirty="0">
                <a:sym typeface="Wingdings" pitchFamily="2" charset="2"/>
              </a:rPr>
              <a:t> * 2</a:t>
            </a:r>
            <a:r>
              <a:rPr lang="ja-JP" altLang="en-US" sz="1800">
                <a:sym typeface="Wingdings" pitchFamily="2" charset="2"/>
              </a:rPr>
              <a:t>つの手法でロックを</a:t>
            </a:r>
            <a:r>
              <a:rPr lang="en-US" altLang="ja-JP" sz="1800" dirty="0">
                <a:sym typeface="Wingdings" pitchFamily="2" charset="2"/>
              </a:rPr>
              <a:t>demonstration  DRFPMI </a:t>
            </a:r>
            <a:r>
              <a:rPr lang="ja-JP" altLang="en-US" sz="1800">
                <a:sym typeface="Wingdings" pitchFamily="2" charset="2"/>
              </a:rPr>
              <a:t>のロックも可能なことを示した</a:t>
            </a:r>
            <a:endParaRPr lang="en-US" altLang="ja-JP" sz="800" dirty="0">
              <a:sym typeface="Wingdings" pitchFamily="2" charset="2"/>
            </a:endParaRPr>
          </a:p>
          <a:p>
            <a:pPr marL="0" indent="0">
              <a:buNone/>
            </a:pPr>
            <a:endParaRPr lang="en-US" altLang="ja-JP" sz="800" dirty="0">
              <a:sym typeface="Wingdings" pitchFamily="2" charset="2"/>
            </a:endParaRPr>
          </a:p>
          <a:p>
            <a:pPr marL="0" indent="0">
              <a:buNone/>
            </a:pPr>
            <a:r>
              <a:rPr lang="en-US" altLang="ja-JP" sz="1800" b="1" u="sng" dirty="0">
                <a:solidFill>
                  <a:srgbClr val="FF0000"/>
                </a:solidFill>
                <a:sym typeface="Wingdings" pitchFamily="2" charset="2"/>
              </a:rPr>
              <a:t>= </a:t>
            </a:r>
            <a:r>
              <a:rPr lang="ja-JP" altLang="en-US" sz="1800" b="1" u="sng">
                <a:solidFill>
                  <a:srgbClr val="FF0000"/>
                </a:solidFill>
                <a:sym typeface="Wingdings" pitchFamily="2" charset="2"/>
              </a:rPr>
              <a:t>性能評価</a:t>
            </a:r>
            <a:r>
              <a:rPr lang="en-US" altLang="ja-JP" sz="1800" b="1" u="sng" dirty="0">
                <a:solidFill>
                  <a:srgbClr val="FF0000"/>
                </a:solidFill>
                <a:sym typeface="Wingdings" pitchFamily="2" charset="2"/>
              </a:rPr>
              <a:t> =</a:t>
            </a:r>
            <a:br>
              <a:rPr lang="en-US" altLang="ja-JP" sz="1800" b="1" u="sng" dirty="0">
                <a:solidFill>
                  <a:srgbClr val="FF0000"/>
                </a:solidFill>
                <a:sym typeface="Wingdings" pitchFamily="2" charset="2"/>
              </a:rPr>
            </a:br>
            <a:r>
              <a:rPr lang="en-US" altLang="ja-JP" sz="1800" dirty="0">
                <a:sym typeface="Wingdings" pitchFamily="2" charset="2"/>
              </a:rPr>
              <a:t>-- ALS</a:t>
            </a:r>
            <a:r>
              <a:rPr lang="ja-JP" altLang="en-US" sz="1800">
                <a:sym typeface="Wingdings" pitchFamily="2" charset="2"/>
              </a:rPr>
              <a:t>システム全体としての</a:t>
            </a:r>
            <a:r>
              <a:rPr lang="ja-JP" altLang="en-US" sz="1800" u="sng">
                <a:solidFill>
                  <a:srgbClr val="0432FF"/>
                </a:solidFill>
                <a:sym typeface="Wingdings" pitchFamily="2" charset="2"/>
              </a:rPr>
              <a:t>ノイズを評価</a:t>
            </a:r>
            <a:r>
              <a:rPr lang="ja-JP" altLang="en-US" sz="1800">
                <a:sym typeface="Wingdings" pitchFamily="2" charset="2"/>
              </a:rPr>
              <a:t>した</a:t>
            </a:r>
            <a:r>
              <a:rPr lang="en-US" altLang="ja-JP" sz="1800" dirty="0">
                <a:sym typeface="Wingdings" pitchFamily="2" charset="2"/>
              </a:rPr>
              <a:t>  (X arm, Y arm) = (4.4 Hz, 4.2 Hz)</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片腕の線幅</a:t>
            </a:r>
            <a:r>
              <a:rPr lang="en-US" altLang="ja-JP" sz="1800" dirty="0">
                <a:sym typeface="Wingdings" pitchFamily="2" charset="2"/>
              </a:rPr>
              <a:t>33 Hz</a:t>
            </a:r>
            <a:r>
              <a:rPr lang="ja-JP" altLang="en-US" sz="1800">
                <a:sym typeface="Wingdings" pitchFamily="2" charset="2"/>
              </a:rPr>
              <a:t>よりも小さく、</a:t>
            </a:r>
            <a:r>
              <a:rPr lang="ja-JP" altLang="en-US" sz="1800" u="sng">
                <a:solidFill>
                  <a:srgbClr val="0432FF"/>
                </a:solidFill>
                <a:sym typeface="Wingdings" pitchFamily="2" charset="2"/>
              </a:rPr>
              <a:t>要求値を満たした</a:t>
            </a:r>
            <a:br>
              <a:rPr lang="en-US" altLang="ja-JP" sz="1800" dirty="0">
                <a:sym typeface="Wingdings" pitchFamily="2" charset="2"/>
              </a:rPr>
            </a:br>
            <a:r>
              <a:rPr lang="en-US" altLang="ja-JP" sz="1800" dirty="0">
                <a:sym typeface="Wingdings" pitchFamily="2" charset="2"/>
              </a:rPr>
              <a:t> * Extra success</a:t>
            </a:r>
            <a:r>
              <a:rPr lang="ja-JP" altLang="en-US" sz="1800">
                <a:sym typeface="Wingdings" pitchFamily="2" charset="2"/>
              </a:rPr>
              <a:t>である</a:t>
            </a:r>
            <a:r>
              <a:rPr lang="en-US" altLang="ja-JP" sz="1800" dirty="0">
                <a:sym typeface="Wingdings" pitchFamily="2" charset="2"/>
              </a:rPr>
              <a:t> CARM</a:t>
            </a:r>
            <a:r>
              <a:rPr lang="ja-JP" altLang="en-US" sz="1800">
                <a:sym typeface="Wingdings" pitchFamily="2" charset="2"/>
              </a:rPr>
              <a:t>の線幅</a:t>
            </a:r>
            <a:r>
              <a:rPr lang="en-US" altLang="ja-JP" sz="1800" dirty="0">
                <a:sym typeface="Wingdings" pitchFamily="2" charset="2"/>
              </a:rPr>
              <a:t> 1.6 Hz</a:t>
            </a:r>
            <a:r>
              <a:rPr lang="ja-JP" altLang="en-US" sz="1800">
                <a:sym typeface="Wingdings" pitchFamily="2" charset="2"/>
              </a:rPr>
              <a:t>を満たすことはできなかった</a:t>
            </a:r>
            <a:br>
              <a:rPr lang="en-US" altLang="ja-JP" sz="1800" dirty="0">
                <a:sym typeface="Wingdings" pitchFamily="2" charset="2"/>
              </a:rPr>
            </a:br>
            <a:r>
              <a:rPr lang="en-US" altLang="ja-JP" sz="1800" dirty="0">
                <a:sym typeface="Wingdings" pitchFamily="2" charset="2"/>
              </a:rPr>
              <a:t>    </a:t>
            </a:r>
            <a:r>
              <a:rPr lang="en-US" altLang="ja-JP" sz="1800" u="sng" dirty="0">
                <a:solidFill>
                  <a:srgbClr val="0432FF"/>
                </a:solidFill>
                <a:sym typeface="Wingdings" pitchFamily="2" charset="2"/>
              </a:rPr>
              <a:t>Doppler</a:t>
            </a:r>
            <a:r>
              <a:rPr lang="ja-JP" altLang="en-US" sz="1800" u="sng">
                <a:solidFill>
                  <a:srgbClr val="0432FF"/>
                </a:solidFill>
                <a:sym typeface="Wingdings" pitchFamily="2" charset="2"/>
              </a:rPr>
              <a:t>雑音が原因である</a:t>
            </a:r>
            <a:r>
              <a:rPr lang="ja-JP" altLang="en-US" sz="1800">
                <a:sym typeface="Wingdings" pitchFamily="2" charset="2"/>
              </a:rPr>
              <a:t>ことがわかった</a:t>
            </a:r>
            <a:endParaRPr lang="en-US" altLang="ja-JP" sz="800" dirty="0">
              <a:sym typeface="Wingdings" pitchFamily="2" charset="2"/>
            </a:endParaRPr>
          </a:p>
          <a:p>
            <a:pPr marL="0" indent="0">
              <a:buNone/>
            </a:pPr>
            <a:endParaRPr lang="en-US" altLang="ja-JP" sz="800" dirty="0">
              <a:sym typeface="Wingdings" pitchFamily="2" charset="2"/>
            </a:endParaRPr>
          </a:p>
          <a:p>
            <a:pPr marL="0" indent="0">
              <a:buNone/>
            </a:pPr>
            <a:r>
              <a:rPr lang="en-US" altLang="ja-JP" sz="1800" b="1" u="sng" dirty="0">
                <a:solidFill>
                  <a:srgbClr val="FF0000"/>
                </a:solidFill>
                <a:sym typeface="Wingdings" pitchFamily="2" charset="2"/>
              </a:rPr>
              <a:t>= </a:t>
            </a:r>
            <a:r>
              <a:rPr lang="ja-JP" altLang="en-US" sz="1800" b="1" u="sng">
                <a:solidFill>
                  <a:srgbClr val="FF0000"/>
                </a:solidFill>
                <a:sym typeface="Wingdings" pitchFamily="2" charset="2"/>
              </a:rPr>
              <a:t>次世代検出器のロック</a:t>
            </a:r>
            <a:r>
              <a:rPr lang="en-US" altLang="ja-JP" sz="1800" b="1" u="sng" dirty="0">
                <a:solidFill>
                  <a:srgbClr val="FF0000"/>
                </a:solidFill>
                <a:sym typeface="Wingdings" pitchFamily="2" charset="2"/>
              </a:rPr>
              <a:t>=</a:t>
            </a:r>
            <a:br>
              <a:rPr lang="en-US" altLang="ja-JP" sz="1800" b="1" u="sng" dirty="0">
                <a:solidFill>
                  <a:srgbClr val="FF0000"/>
                </a:solidFill>
                <a:sym typeface="Wingdings" pitchFamily="2" charset="2"/>
              </a:rPr>
            </a:br>
            <a:r>
              <a:rPr lang="en-US" altLang="ja-JP" sz="1800" dirty="0">
                <a:sym typeface="Wingdings" pitchFamily="2" charset="2"/>
              </a:rPr>
              <a:t>-- KAGRA</a:t>
            </a:r>
            <a:r>
              <a:rPr lang="ja-JP" altLang="en-US" sz="1800">
                <a:sym typeface="Wingdings" pitchFamily="2" charset="2"/>
              </a:rPr>
              <a:t>の</a:t>
            </a:r>
            <a:r>
              <a:rPr lang="en-US" altLang="ja-JP" sz="1800" dirty="0">
                <a:sym typeface="Wingdings" pitchFamily="2" charset="2"/>
              </a:rPr>
              <a:t>ALS</a:t>
            </a:r>
            <a:r>
              <a:rPr lang="ja-JP" altLang="en-US" sz="1800">
                <a:sym typeface="Wingdings" pitchFamily="2" charset="2"/>
              </a:rPr>
              <a:t>を</a:t>
            </a:r>
            <a:r>
              <a:rPr lang="ja-JP" altLang="en-US" sz="1800" u="sng">
                <a:solidFill>
                  <a:srgbClr val="0432FF"/>
                </a:solidFill>
                <a:sym typeface="Wingdings" pitchFamily="2" charset="2"/>
              </a:rPr>
              <a:t>第</a:t>
            </a:r>
            <a:r>
              <a:rPr lang="en-US" altLang="ja-JP" sz="1800" u="sng" dirty="0">
                <a:solidFill>
                  <a:srgbClr val="0432FF"/>
                </a:solidFill>
                <a:sym typeface="Wingdings" pitchFamily="2" charset="2"/>
              </a:rPr>
              <a:t>3</a:t>
            </a:r>
            <a:r>
              <a:rPr lang="ja-JP" altLang="en-US" sz="1800" u="sng">
                <a:solidFill>
                  <a:srgbClr val="0432FF"/>
                </a:solidFill>
                <a:sym typeface="Wingdings" pitchFamily="2" charset="2"/>
              </a:rPr>
              <a:t>世代検出器に適用した場合のパフォーマンスを見積もった</a:t>
            </a:r>
            <a:r>
              <a:rPr lang="ja-JP" altLang="en-US" sz="1800">
                <a:sym typeface="Wingdings" pitchFamily="2" charset="2"/>
              </a:rPr>
              <a:t>。</a:t>
            </a:r>
            <a:br>
              <a:rPr lang="en-US" altLang="ja-JP" sz="1800" dirty="0">
                <a:sym typeface="Wingdings" pitchFamily="2" charset="2"/>
              </a:rPr>
            </a:br>
            <a:r>
              <a:rPr lang="en-US" altLang="ja-JP" sz="1800" dirty="0">
                <a:sym typeface="Wingdings" pitchFamily="2" charset="2"/>
              </a:rPr>
              <a:t> * 3G</a:t>
            </a:r>
            <a:r>
              <a:rPr lang="ja-JP" altLang="en-US" sz="1800">
                <a:sym typeface="Wingdings" pitchFamily="2" charset="2"/>
              </a:rPr>
              <a:t>で必要になるであろう、倍波発生に代わる</a:t>
            </a:r>
            <a:r>
              <a:rPr lang="ja-JP" altLang="en-US" sz="1800" u="sng">
                <a:solidFill>
                  <a:srgbClr val="0432FF"/>
                </a:solidFill>
                <a:sym typeface="Wingdings" pitchFamily="2" charset="2"/>
              </a:rPr>
              <a:t>波長変換の手法を提案</a:t>
            </a:r>
            <a:r>
              <a:rPr lang="ja-JP" altLang="en-US" sz="1800">
                <a:sym typeface="Wingdings" pitchFamily="2" charset="2"/>
              </a:rPr>
              <a:t>した</a:t>
            </a:r>
            <a:br>
              <a:rPr lang="en-US" altLang="ja-JP" sz="1800" dirty="0">
                <a:sym typeface="Wingdings" pitchFamily="2" charset="2"/>
              </a:rPr>
            </a:br>
            <a:r>
              <a:rPr lang="en-US" altLang="ja-JP" sz="1800" dirty="0">
                <a:sym typeface="Wingdings" pitchFamily="2" charset="2"/>
              </a:rPr>
              <a:t> * </a:t>
            </a:r>
            <a:r>
              <a:rPr lang="ja-JP" altLang="en-US" sz="1800">
                <a:sym typeface="Wingdings" pitchFamily="2" charset="2"/>
              </a:rPr>
              <a:t>ターゲット</a:t>
            </a:r>
            <a:r>
              <a:rPr lang="en-US" altLang="ja-JP" sz="1800" dirty="0">
                <a:sym typeface="Wingdings" pitchFamily="2" charset="2"/>
              </a:rPr>
              <a:t> (CARM</a:t>
            </a:r>
            <a:r>
              <a:rPr lang="ja-JP" altLang="en-US" sz="1800">
                <a:sym typeface="Wingdings" pitchFamily="2" charset="2"/>
              </a:rPr>
              <a:t>の線幅</a:t>
            </a:r>
            <a:r>
              <a:rPr lang="en-US" altLang="ja-JP" sz="1800" dirty="0">
                <a:sym typeface="Wingdings" pitchFamily="2" charset="2"/>
              </a:rPr>
              <a:t>: 0.12 Hz) </a:t>
            </a:r>
            <a:r>
              <a:rPr lang="ja-JP" altLang="en-US" sz="1800">
                <a:sym typeface="Wingdings" pitchFamily="2" charset="2"/>
              </a:rPr>
              <a:t>は、</a:t>
            </a:r>
            <a:r>
              <a:rPr lang="en-US" altLang="ja-JP" sz="1800" dirty="0">
                <a:sym typeface="Wingdings" pitchFamily="2" charset="2"/>
              </a:rPr>
              <a:t>Doppler</a:t>
            </a:r>
            <a:r>
              <a:rPr lang="ja-JP" altLang="en-US" sz="1800">
                <a:sym typeface="Wingdings" pitchFamily="2" charset="2"/>
              </a:rPr>
              <a:t>雑音や乱流雑音の低減により達成できるはず</a:t>
            </a:r>
            <a:r>
              <a:rPr lang="en-US" altLang="ja-JP" sz="1800" dirty="0">
                <a:sym typeface="Wingdings" pitchFamily="2" charset="2"/>
              </a:rPr>
              <a:t> </a:t>
            </a:r>
            <a:br>
              <a:rPr lang="en-US" altLang="ja-JP" sz="1800" dirty="0">
                <a:sym typeface="Wingdings" pitchFamily="2" charset="2"/>
              </a:rPr>
            </a:br>
            <a:r>
              <a:rPr lang="en-US" altLang="ja-JP" sz="1800" dirty="0">
                <a:sym typeface="Wingdings" pitchFamily="2" charset="2"/>
              </a:rPr>
              <a:t> * CARM</a:t>
            </a:r>
            <a:r>
              <a:rPr lang="ja-JP" altLang="en-US" sz="1800">
                <a:sym typeface="Wingdings" pitchFamily="2" charset="2"/>
              </a:rPr>
              <a:t>のロックに</a:t>
            </a:r>
            <a:r>
              <a:rPr lang="en-US" altLang="ja-JP" sz="1800" dirty="0">
                <a:sym typeface="Wingdings" pitchFamily="2" charset="2"/>
              </a:rPr>
              <a:t>Sub-carrier</a:t>
            </a:r>
            <a:r>
              <a:rPr lang="ja-JP" altLang="en-US" sz="1800">
                <a:sym typeface="Wingdings" pitchFamily="2" charset="2"/>
              </a:rPr>
              <a:t>を用いる手法を提案し、有用なことを示した。</a:t>
            </a:r>
            <a:endParaRPr lang="en-US" altLang="ja-JP" sz="18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62</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1441420" cy="338554"/>
          </a:xfrm>
          <a:prstGeom prst="rect">
            <a:avLst/>
          </a:prstGeom>
          <a:noFill/>
        </p:spPr>
        <p:txBody>
          <a:bodyPr wrap="none" rtlCol="0">
            <a:spAutoFit/>
          </a:bodyPr>
          <a:lstStyle/>
          <a:p>
            <a:r>
              <a:rPr lang="en-US" altLang="ja-JP" sz="1600" dirty="0"/>
              <a:t>5</a:t>
            </a:r>
            <a:r>
              <a:rPr kumimoji="1" lang="en-US" altLang="ja-JP" sz="1600" dirty="0"/>
              <a:t>. </a:t>
            </a:r>
            <a:r>
              <a:rPr kumimoji="1" lang="ja-JP" altLang="en-US" sz="1600"/>
              <a:t>まとめ・結論</a:t>
            </a:r>
            <a:endParaRPr kumimoji="1" lang="ja-JP" altLang="en-US" sz="1600" dirty="0"/>
          </a:p>
        </p:txBody>
      </p:sp>
    </p:spTree>
    <p:extLst>
      <p:ext uri="{BB962C8B-B14F-4D97-AF65-F5344CB8AC3E}">
        <p14:creationId xmlns:p14="http://schemas.microsoft.com/office/powerpoint/2010/main" val="1520068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結論</a:t>
            </a:r>
            <a:endParaRPr kumimoji="1" lang="ja-JP" altLang="en-US" dirty="0"/>
          </a:p>
        </p:txBody>
      </p:sp>
      <p:sp>
        <p:nvSpPr>
          <p:cNvPr id="3" name="コンテンツ プレースホルダー 2"/>
          <p:cNvSpPr>
            <a:spLocks noGrp="1"/>
          </p:cNvSpPr>
          <p:nvPr>
            <p:ph idx="1"/>
          </p:nvPr>
        </p:nvSpPr>
        <p:spPr>
          <a:xfrm>
            <a:off x="278414" y="1175626"/>
            <a:ext cx="8587171" cy="5473765"/>
          </a:xfrm>
        </p:spPr>
        <p:txBody>
          <a:bodyPr>
            <a:normAutofit/>
          </a:bodyPr>
          <a:lstStyle/>
          <a:p>
            <a:pPr marL="0" indent="0">
              <a:buNone/>
            </a:pPr>
            <a:r>
              <a:rPr lang="en-US" altLang="ja-JP" sz="2000" dirty="0">
                <a:sym typeface="Wingdings" pitchFamily="2" charset="2"/>
              </a:rPr>
              <a:t>-- </a:t>
            </a:r>
            <a:r>
              <a:rPr lang="ja-JP" altLang="en-US" sz="2000" u="sng">
                <a:sym typeface="Wingdings" pitchFamily="2" charset="2"/>
              </a:rPr>
              <a:t>新しい</a:t>
            </a:r>
            <a:r>
              <a:rPr lang="en-US" altLang="ja-JP" sz="2000" u="sng" dirty="0">
                <a:sym typeface="Wingdings" pitchFamily="2" charset="2"/>
              </a:rPr>
              <a:t>ALS</a:t>
            </a:r>
            <a:r>
              <a:rPr lang="ja-JP" altLang="en-US" sz="2000" u="sng">
                <a:sym typeface="Wingdings" pitchFamily="2" charset="2"/>
              </a:rPr>
              <a:t>の手法</a:t>
            </a:r>
            <a:r>
              <a:rPr lang="ja-JP" altLang="en-US" sz="2000">
                <a:sym typeface="Wingdings" pitchFamily="2" charset="2"/>
              </a:rPr>
              <a:t>をデザイン・実装し、</a:t>
            </a:r>
            <a:r>
              <a:rPr lang="en-US" altLang="ja-JP" sz="2000" dirty="0">
                <a:sym typeface="Wingdings" pitchFamily="2" charset="2"/>
              </a:rPr>
              <a:t>KAGRA</a:t>
            </a:r>
            <a:r>
              <a:rPr lang="ja-JP" altLang="en-US" sz="2000">
                <a:sym typeface="Wingdings" pitchFamily="2" charset="2"/>
              </a:rPr>
              <a:t>の干渉計のロックを達成した。</a:t>
            </a:r>
            <a:br>
              <a:rPr lang="en-US" altLang="ja-JP" sz="2000" dirty="0">
                <a:sym typeface="Wingdings" pitchFamily="2" charset="2"/>
              </a:rPr>
            </a:br>
            <a:r>
              <a:rPr lang="en-US" altLang="ja-JP" sz="2000" dirty="0">
                <a:sym typeface="Wingdings" pitchFamily="2" charset="2"/>
              </a:rPr>
              <a:t>     </a:t>
            </a:r>
            <a:r>
              <a:rPr lang="en-US" altLang="ja-JP" sz="2000" dirty="0"/>
              <a:t>KAGRA</a:t>
            </a:r>
            <a:r>
              <a:rPr lang="ja-JP" altLang="en-US" sz="2000"/>
              <a:t>という第</a:t>
            </a:r>
            <a:r>
              <a:rPr lang="en-US" altLang="ja-JP" sz="2000" dirty="0"/>
              <a:t>2</a:t>
            </a:r>
            <a:r>
              <a:rPr lang="ja-JP" altLang="en-US" sz="2000"/>
              <a:t>世代重力波検出器を観測が可能な状態へ</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a:t>
            </a:r>
            <a:r>
              <a:rPr lang="ja-JP" altLang="en-US" sz="2000" u="sng">
                <a:sym typeface="Wingdings" pitchFamily="2" charset="2"/>
              </a:rPr>
              <a:t>第</a:t>
            </a:r>
            <a:r>
              <a:rPr lang="en-US" altLang="ja-JP" sz="2000" u="sng" dirty="0">
                <a:sym typeface="Wingdings" pitchFamily="2" charset="2"/>
              </a:rPr>
              <a:t>3</a:t>
            </a:r>
            <a:r>
              <a:rPr lang="ja-JP" altLang="en-US" sz="2000" u="sng">
                <a:sym typeface="Wingdings" pitchFamily="2" charset="2"/>
              </a:rPr>
              <a:t>世代検出器の干渉計ロックを初めて議論</a:t>
            </a:r>
            <a:r>
              <a:rPr lang="ja-JP" altLang="en-US" sz="2000">
                <a:sym typeface="Wingdings" pitchFamily="2" charset="2"/>
              </a:rPr>
              <a:t>した。ロック方法の提案や</a:t>
            </a:r>
            <a:r>
              <a:rPr lang="en-US" altLang="ja-JP" sz="2000" dirty="0">
                <a:sym typeface="Wingdings" pitchFamily="2" charset="2"/>
              </a:rPr>
              <a:t>ALS</a:t>
            </a:r>
            <a:r>
              <a:rPr lang="ja-JP" altLang="en-US" sz="2000">
                <a:sym typeface="Wingdings" pitchFamily="2" charset="2"/>
              </a:rPr>
              <a:t>の性能シミュレーションを通じ、今後必要な研究の見通しを立てた。</a:t>
            </a:r>
            <a:br>
              <a:rPr lang="en-US" altLang="ja-JP" sz="2000" dirty="0">
                <a:sym typeface="Wingdings" pitchFamily="2" charset="2"/>
              </a:rPr>
            </a:br>
            <a:r>
              <a:rPr lang="en-US" altLang="ja-JP" sz="2000" dirty="0">
                <a:sym typeface="Wingdings" pitchFamily="2" charset="2"/>
              </a:rPr>
              <a:t>   </a:t>
            </a: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1441420" cy="338554"/>
          </a:xfrm>
          <a:prstGeom prst="rect">
            <a:avLst/>
          </a:prstGeom>
          <a:noFill/>
        </p:spPr>
        <p:txBody>
          <a:bodyPr wrap="none" rtlCol="0">
            <a:spAutoFit/>
          </a:bodyPr>
          <a:lstStyle/>
          <a:p>
            <a:r>
              <a:rPr lang="en-US" altLang="ja-JP" sz="1600" dirty="0"/>
              <a:t>5</a:t>
            </a:r>
            <a:r>
              <a:rPr kumimoji="1" lang="en-US" altLang="ja-JP" sz="1600" dirty="0"/>
              <a:t>. </a:t>
            </a:r>
            <a:r>
              <a:rPr kumimoji="1" lang="ja-JP" altLang="en-US" sz="1600"/>
              <a:t>まとめ・結論</a:t>
            </a:r>
            <a:endParaRPr kumimoji="1" lang="ja-JP" altLang="en-US" sz="1600" dirty="0"/>
          </a:p>
        </p:txBody>
      </p:sp>
      <p:sp>
        <p:nvSpPr>
          <p:cNvPr id="7" name="テキスト ボックス 6">
            <a:extLst>
              <a:ext uri="{FF2B5EF4-FFF2-40B4-BE49-F238E27FC236}">
                <a16:creationId xmlns:a16="http://schemas.microsoft.com/office/drawing/2014/main" id="{FDCE354C-FF26-5144-9DB8-18D54C8ADDE5}"/>
              </a:ext>
            </a:extLst>
          </p:cNvPr>
          <p:cNvSpPr txBox="1"/>
          <p:nvPr/>
        </p:nvSpPr>
        <p:spPr>
          <a:xfrm>
            <a:off x="8092498" y="6367703"/>
            <a:ext cx="646331" cy="369332"/>
          </a:xfrm>
          <a:prstGeom prst="rect">
            <a:avLst/>
          </a:prstGeom>
          <a:noFill/>
        </p:spPr>
        <p:txBody>
          <a:bodyPr wrap="none" rtlCol="0">
            <a:spAutoFit/>
          </a:bodyPr>
          <a:lstStyle/>
          <a:p>
            <a:r>
              <a:rPr lang="ja-JP" altLang="en-US"/>
              <a:t>以上</a:t>
            </a:r>
            <a:endParaRPr kumimoji="1" lang="ja-JP" altLang="en-US"/>
          </a:p>
        </p:txBody>
      </p:sp>
      <p:sp>
        <p:nvSpPr>
          <p:cNvPr id="8" name="右矢印 7">
            <a:extLst>
              <a:ext uri="{FF2B5EF4-FFF2-40B4-BE49-F238E27FC236}">
                <a16:creationId xmlns:a16="http://schemas.microsoft.com/office/drawing/2014/main" id="{B89AE8AB-1D89-9C47-95EE-B105B5D983D0}"/>
              </a:ext>
            </a:extLst>
          </p:cNvPr>
          <p:cNvSpPr/>
          <p:nvPr/>
        </p:nvSpPr>
        <p:spPr>
          <a:xfrm>
            <a:off x="625434" y="182092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6B6E59F-DDA0-2D41-8384-0DF3C950C023}"/>
              </a:ext>
            </a:extLst>
          </p:cNvPr>
          <p:cNvSpPr txBox="1"/>
          <p:nvPr/>
        </p:nvSpPr>
        <p:spPr>
          <a:xfrm>
            <a:off x="1216877" y="1891703"/>
            <a:ext cx="6958956" cy="400110"/>
          </a:xfrm>
          <a:prstGeom prst="rect">
            <a:avLst/>
          </a:prstGeom>
          <a:noFill/>
        </p:spPr>
        <p:txBody>
          <a:bodyPr wrap="none" rtlCol="0">
            <a:spAutoFit/>
          </a:bodyPr>
          <a:lstStyle/>
          <a:p>
            <a:r>
              <a:rPr kumimoji="1" lang="ja-JP" altLang="en-US" sz="2000"/>
              <a:t>波源位置決定精度向上・位置決定可能な波源のカバー率向上</a:t>
            </a:r>
            <a:r>
              <a:rPr kumimoji="1" lang="en-US" altLang="ja-JP" sz="2000" dirty="0"/>
              <a:t> </a:t>
            </a:r>
            <a:endParaRPr kumimoji="1" lang="ja-JP" altLang="en-US" sz="2000"/>
          </a:p>
        </p:txBody>
      </p:sp>
      <p:sp>
        <p:nvSpPr>
          <p:cNvPr id="10" name="テキスト ボックス 9">
            <a:extLst>
              <a:ext uri="{FF2B5EF4-FFF2-40B4-BE49-F238E27FC236}">
                <a16:creationId xmlns:a16="http://schemas.microsoft.com/office/drawing/2014/main" id="{1B1B2A97-115D-8B4C-BE1B-B2FB73EEB3FD}"/>
              </a:ext>
            </a:extLst>
          </p:cNvPr>
          <p:cNvSpPr txBox="1"/>
          <p:nvPr/>
        </p:nvSpPr>
        <p:spPr>
          <a:xfrm>
            <a:off x="487387" y="2391303"/>
            <a:ext cx="8169224" cy="40011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ja-JP" altLang="en-US" sz="2000"/>
              <a:t>第</a:t>
            </a:r>
            <a:r>
              <a:rPr kumimoji="1" lang="en-US" altLang="ja-JP" sz="2000" dirty="0"/>
              <a:t>2</a:t>
            </a:r>
            <a:r>
              <a:rPr kumimoji="1" lang="ja-JP" altLang="en-US" sz="2000"/>
              <a:t>世代検出器によるネットワーク観測に「質的に」重要な寄与を果たした。</a:t>
            </a:r>
          </a:p>
        </p:txBody>
      </p:sp>
      <p:sp>
        <p:nvSpPr>
          <p:cNvPr id="11" name="右矢印 10">
            <a:extLst>
              <a:ext uri="{FF2B5EF4-FFF2-40B4-BE49-F238E27FC236}">
                <a16:creationId xmlns:a16="http://schemas.microsoft.com/office/drawing/2014/main" id="{4117D61A-FE37-9D42-8E7D-BC2562DDB0CE}"/>
              </a:ext>
            </a:extLst>
          </p:cNvPr>
          <p:cNvSpPr/>
          <p:nvPr/>
        </p:nvSpPr>
        <p:spPr>
          <a:xfrm>
            <a:off x="625434" y="5136907"/>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6CDB893-9B31-B54C-934E-21B81C2FDE63}"/>
              </a:ext>
            </a:extLst>
          </p:cNvPr>
          <p:cNvSpPr txBox="1"/>
          <p:nvPr/>
        </p:nvSpPr>
        <p:spPr>
          <a:xfrm>
            <a:off x="1022007" y="4017280"/>
            <a:ext cx="6911957" cy="1015663"/>
          </a:xfrm>
          <a:prstGeom prst="rect">
            <a:avLst/>
          </a:prstGeom>
          <a:noFill/>
        </p:spPr>
        <p:txBody>
          <a:bodyPr wrap="none" rtlCol="0">
            <a:spAutoFit/>
          </a:bodyPr>
          <a:lstStyle/>
          <a:p>
            <a:r>
              <a:rPr kumimoji="1" lang="en-US" altLang="ja-JP" sz="2000" dirty="0"/>
              <a:t>* </a:t>
            </a:r>
            <a:r>
              <a:rPr kumimoji="1" lang="ja-JP" altLang="en-US" sz="2000"/>
              <a:t>波長変換の手法</a:t>
            </a:r>
            <a:r>
              <a:rPr kumimoji="1" lang="en-US" altLang="ja-JP" sz="2000" dirty="0"/>
              <a:t> (</a:t>
            </a:r>
            <a:r>
              <a:rPr kumimoji="1" lang="ja-JP" altLang="en-US" sz="2000"/>
              <a:t>周波数コムや</a:t>
            </a:r>
            <a:r>
              <a:rPr lang="en-US" altLang="ja-JP" sz="2000" dirty="0"/>
              <a:t>2</a:t>
            </a:r>
            <a:r>
              <a:rPr lang="ja-JP" altLang="en-US" sz="2000"/>
              <a:t>色共振器</a:t>
            </a:r>
            <a:r>
              <a:rPr kumimoji="1" lang="en-US" altLang="ja-JP" sz="2000" dirty="0"/>
              <a:t>)</a:t>
            </a:r>
            <a:br>
              <a:rPr kumimoji="1" lang="en-US" altLang="ja-JP" sz="2000" dirty="0"/>
            </a:br>
            <a:r>
              <a:rPr kumimoji="1" lang="en-US" altLang="ja-JP" sz="2000" dirty="0"/>
              <a:t>* </a:t>
            </a:r>
            <a:r>
              <a:rPr lang="ja-JP" altLang="en-US" sz="2000"/>
              <a:t>本研究の</a:t>
            </a:r>
            <a:r>
              <a:rPr kumimoji="1" lang="en-US" altLang="ja-JP" sz="2000" dirty="0"/>
              <a:t>ALS</a:t>
            </a:r>
            <a:r>
              <a:rPr kumimoji="1" lang="ja-JP" altLang="en-US" sz="2000"/>
              <a:t>は</a:t>
            </a:r>
            <a:r>
              <a:rPr kumimoji="1" lang="en-US" altLang="ja-JP" sz="2000" dirty="0"/>
              <a:t>3G</a:t>
            </a:r>
            <a:r>
              <a:rPr kumimoji="1" lang="ja-JP" altLang="en-US" sz="2000"/>
              <a:t>にも適用可能</a:t>
            </a:r>
            <a:br>
              <a:rPr kumimoji="1" lang="en-US" altLang="ja-JP" sz="2000" dirty="0"/>
            </a:br>
            <a:r>
              <a:rPr kumimoji="1" lang="en-US" altLang="ja-JP" sz="2000" dirty="0"/>
              <a:t>* Sub-carrier</a:t>
            </a:r>
            <a:r>
              <a:rPr kumimoji="1" lang="ja-JP" altLang="en-US" sz="2000"/>
              <a:t>の手法を提案、透過光ロックの代わりとして有用</a:t>
            </a:r>
          </a:p>
        </p:txBody>
      </p:sp>
      <p:sp>
        <p:nvSpPr>
          <p:cNvPr id="13" name="テキスト ボックス 12">
            <a:extLst>
              <a:ext uri="{FF2B5EF4-FFF2-40B4-BE49-F238E27FC236}">
                <a16:creationId xmlns:a16="http://schemas.microsoft.com/office/drawing/2014/main" id="{6AE0EFFA-D0A8-D24F-9988-9970C844451A}"/>
              </a:ext>
            </a:extLst>
          </p:cNvPr>
          <p:cNvSpPr txBox="1"/>
          <p:nvPr/>
        </p:nvSpPr>
        <p:spPr>
          <a:xfrm>
            <a:off x="487387" y="5936453"/>
            <a:ext cx="8403262" cy="40011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ja-JP" altLang="en-US" sz="2000"/>
              <a:t>第</a:t>
            </a:r>
            <a:r>
              <a:rPr lang="en-US" altLang="ja-JP" sz="2000" dirty="0"/>
              <a:t>3</a:t>
            </a:r>
            <a:r>
              <a:rPr kumimoji="1" lang="ja-JP" altLang="en-US" sz="2000"/>
              <a:t>世代検出器の観測実現へ道筋をつける重要かつ先駆的な一歩となった。</a:t>
            </a:r>
          </a:p>
        </p:txBody>
      </p:sp>
      <p:sp>
        <p:nvSpPr>
          <p:cNvPr id="6" name="テキスト ボックス 5">
            <a:extLst>
              <a:ext uri="{FF2B5EF4-FFF2-40B4-BE49-F238E27FC236}">
                <a16:creationId xmlns:a16="http://schemas.microsoft.com/office/drawing/2014/main" id="{18D9052F-09EA-7642-A627-0D2DC42284E1}"/>
              </a:ext>
            </a:extLst>
          </p:cNvPr>
          <p:cNvSpPr txBox="1"/>
          <p:nvPr/>
        </p:nvSpPr>
        <p:spPr>
          <a:xfrm>
            <a:off x="604476" y="4310465"/>
            <a:ext cx="436338" cy="400110"/>
          </a:xfrm>
          <a:prstGeom prst="rect">
            <a:avLst/>
          </a:prstGeom>
          <a:noFill/>
        </p:spPr>
        <p:txBody>
          <a:bodyPr wrap="none" rtlCol="0">
            <a:spAutoFit/>
          </a:bodyPr>
          <a:lstStyle/>
          <a:p>
            <a:r>
              <a:rPr kumimoji="1" lang="en-US" altLang="ja-JP" sz="2000" dirty="0">
                <a:sym typeface="Wingdings" pitchFamily="2" charset="2"/>
              </a:rPr>
              <a:t></a:t>
            </a:r>
            <a:endParaRPr kumimoji="1" lang="ja-JP" altLang="en-US" sz="2000"/>
          </a:p>
        </p:txBody>
      </p:sp>
      <p:sp>
        <p:nvSpPr>
          <p:cNvPr id="16" name="テキスト ボックス 15">
            <a:extLst>
              <a:ext uri="{FF2B5EF4-FFF2-40B4-BE49-F238E27FC236}">
                <a16:creationId xmlns:a16="http://schemas.microsoft.com/office/drawing/2014/main" id="{9D9C1475-4344-3F43-AA5E-4A60F5138A7E}"/>
              </a:ext>
            </a:extLst>
          </p:cNvPr>
          <p:cNvSpPr txBox="1"/>
          <p:nvPr/>
        </p:nvSpPr>
        <p:spPr>
          <a:xfrm>
            <a:off x="1193377" y="5084956"/>
            <a:ext cx="5556329" cy="707886"/>
          </a:xfrm>
          <a:prstGeom prst="rect">
            <a:avLst/>
          </a:prstGeom>
          <a:noFill/>
        </p:spPr>
        <p:txBody>
          <a:bodyPr wrap="none" rtlCol="0">
            <a:spAutoFit/>
          </a:bodyPr>
          <a:lstStyle/>
          <a:p>
            <a:r>
              <a:rPr lang="ja-JP" altLang="en-US" sz="2000"/>
              <a:t>中性子星の内部構造・重力理論への制限といった</a:t>
            </a:r>
            <a:endParaRPr lang="en-US" altLang="ja-JP" sz="2000" dirty="0"/>
          </a:p>
          <a:p>
            <a:r>
              <a:rPr lang="ja-JP" altLang="en-US" sz="2000"/>
              <a:t>成果をもたらす、</a:t>
            </a:r>
            <a:r>
              <a:rPr lang="en-US" altLang="ja-JP" sz="2000" dirty="0"/>
              <a:t>3G</a:t>
            </a:r>
            <a:r>
              <a:rPr lang="ja-JP" altLang="en-US" sz="2000"/>
              <a:t>検出器の実現を具体化</a:t>
            </a:r>
            <a:endParaRPr kumimoji="1" lang="ja-JP" altLang="en-US" sz="2000"/>
          </a:p>
        </p:txBody>
      </p:sp>
    </p:spTree>
    <p:extLst>
      <p:ext uri="{BB962C8B-B14F-4D97-AF65-F5344CB8AC3E}">
        <p14:creationId xmlns:p14="http://schemas.microsoft.com/office/powerpoint/2010/main" val="19308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14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概要</a:t>
            </a:r>
            <a:endParaRPr kumimoji="1" lang="ja-JP" altLang="en-US" dirty="0"/>
          </a:p>
        </p:txBody>
      </p:sp>
      <p:sp>
        <p:nvSpPr>
          <p:cNvPr id="3" name="コンテンツ プレースホルダー 2"/>
          <p:cNvSpPr>
            <a:spLocks noGrp="1"/>
          </p:cNvSpPr>
          <p:nvPr>
            <p:ph idx="1"/>
          </p:nvPr>
        </p:nvSpPr>
        <p:spPr>
          <a:xfrm>
            <a:off x="24679" y="992974"/>
            <a:ext cx="9298389" cy="5880016"/>
          </a:xfrm>
        </p:spPr>
        <p:txBody>
          <a:bodyPr>
            <a:normAutofit/>
          </a:bodyPr>
          <a:lstStyle/>
          <a:p>
            <a:pPr marL="0" indent="0">
              <a:buNone/>
            </a:pPr>
            <a:r>
              <a:rPr lang="ja-JP" altLang="en-US" sz="2000"/>
              <a:t>◎</a:t>
            </a:r>
            <a:r>
              <a:rPr lang="en-US" altLang="ja-JP" sz="2000" dirty="0"/>
              <a:t> </a:t>
            </a:r>
            <a:r>
              <a:rPr lang="ja-JP" altLang="en-US" sz="2000" u="sng">
                <a:solidFill>
                  <a:srgbClr val="FF0000"/>
                </a:solidFill>
              </a:rPr>
              <a:t>重力波観測</a:t>
            </a:r>
            <a:r>
              <a:rPr lang="ja-JP" altLang="en-US" sz="2000"/>
              <a:t>は、ユニークな天文学・物理学的な成果をもたらす</a:t>
            </a:r>
            <a:br>
              <a:rPr lang="en-US" altLang="ja-JP" sz="1600" dirty="0"/>
            </a:br>
            <a:r>
              <a:rPr lang="en-US" altLang="ja-JP" sz="1600" dirty="0"/>
              <a:t>  * </a:t>
            </a:r>
            <a:r>
              <a:rPr lang="ja-JP" altLang="en-US" sz="1600"/>
              <a:t>現在のレーザー干渉計型地上検出器</a:t>
            </a:r>
            <a:r>
              <a:rPr lang="en-US" altLang="ja-JP" sz="1600" dirty="0"/>
              <a:t>: </a:t>
            </a:r>
            <a:r>
              <a:rPr lang="ja-JP" altLang="en-US" sz="1600" u="sng">
                <a:solidFill>
                  <a:srgbClr val="0432FF"/>
                </a:solidFill>
              </a:rPr>
              <a:t>コンパクト天体や重力理論に重要な知見</a:t>
            </a:r>
            <a:br>
              <a:rPr lang="en-US" altLang="ja-JP" sz="1600" dirty="0"/>
            </a:br>
            <a:r>
              <a:rPr lang="en-US" altLang="ja-JP" sz="1600" dirty="0"/>
              <a:t>  * </a:t>
            </a:r>
            <a:r>
              <a:rPr lang="ja-JP" altLang="en-US" sz="1600"/>
              <a:t>次世代の地上検出器</a:t>
            </a:r>
            <a:r>
              <a:rPr lang="en-US" altLang="ja-JP" sz="1600" dirty="0"/>
              <a:t>: 10</a:t>
            </a:r>
            <a:r>
              <a:rPr lang="ja-JP" altLang="en-US" sz="1600"/>
              <a:t>倍長い腕、</a:t>
            </a:r>
            <a:r>
              <a:rPr lang="en-US" altLang="ja-JP" sz="1600" dirty="0"/>
              <a:t>10</a:t>
            </a:r>
            <a:r>
              <a:rPr lang="ja-JP" altLang="en-US" sz="1600"/>
              <a:t>倍良い感度</a:t>
            </a:r>
            <a:r>
              <a:rPr lang="en-US" altLang="ja-JP" sz="1600" dirty="0"/>
              <a:t> </a:t>
            </a:r>
            <a:r>
              <a:rPr lang="en-US" altLang="ja-JP" sz="1600" dirty="0">
                <a:sym typeface="Wingdings" pitchFamily="2" charset="2"/>
              </a:rPr>
              <a:t> </a:t>
            </a:r>
            <a:r>
              <a:rPr lang="ja-JP" altLang="en-US" sz="1600" u="sng">
                <a:solidFill>
                  <a:srgbClr val="0432FF"/>
                </a:solidFill>
                <a:sym typeface="Wingdings" pitchFamily="2" charset="2"/>
              </a:rPr>
              <a:t>サイエンスがより深化</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複雑な干渉計構成が必須</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複数の共振器がカップル、制御信号が共振点</a:t>
            </a:r>
            <a:r>
              <a:rPr lang="en-US" altLang="ja-JP" sz="1600" dirty="0">
                <a:sym typeface="Wingdings" pitchFamily="2" charset="2"/>
              </a:rPr>
              <a:t> (= </a:t>
            </a:r>
            <a:r>
              <a:rPr lang="ja-JP" altLang="en-US" sz="1600">
                <a:sym typeface="Wingdings" pitchFamily="2" charset="2"/>
              </a:rPr>
              <a:t>動作点</a:t>
            </a:r>
            <a:r>
              <a:rPr lang="en-US" altLang="ja-JP" sz="1600" dirty="0">
                <a:sym typeface="Wingdings" pitchFamily="2" charset="2"/>
              </a:rPr>
              <a:t>) </a:t>
            </a:r>
            <a:r>
              <a:rPr lang="ja-JP" altLang="en-US" sz="1600">
                <a:sym typeface="Wingdings" pitchFamily="2" charset="2"/>
              </a:rPr>
              <a:t>以外で非線形</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干渉計のロック</a:t>
            </a:r>
            <a:r>
              <a:rPr lang="en-US" altLang="ja-JP" sz="1600" u="sng" dirty="0">
                <a:solidFill>
                  <a:srgbClr val="0432FF"/>
                </a:solidFill>
                <a:sym typeface="Wingdings" pitchFamily="2" charset="2"/>
              </a:rPr>
              <a:t> </a:t>
            </a:r>
            <a:r>
              <a:rPr lang="en-US" altLang="ja-JP" sz="1600" dirty="0">
                <a:sym typeface="Wingdings" pitchFamily="2" charset="2"/>
              </a:rPr>
              <a:t>(</a:t>
            </a:r>
            <a:r>
              <a:rPr lang="ja-JP" altLang="en-US" sz="1600">
                <a:sym typeface="Wingdings" pitchFamily="2" charset="2"/>
              </a:rPr>
              <a:t>動作点引き込み</a:t>
            </a:r>
            <a:r>
              <a:rPr lang="en-US" altLang="ja-JP" sz="1600" dirty="0">
                <a:sym typeface="Wingdings" pitchFamily="2" charset="2"/>
              </a:rPr>
              <a:t>) </a:t>
            </a:r>
            <a:r>
              <a:rPr lang="ja-JP" altLang="en-US" sz="1600">
                <a:sym typeface="Wingdings" pitchFamily="2" charset="2"/>
              </a:rPr>
              <a:t>が</a:t>
            </a:r>
            <a:r>
              <a:rPr lang="ja-JP" altLang="en-US" sz="1600" u="sng">
                <a:solidFill>
                  <a:srgbClr val="0432FF"/>
                </a:solidFill>
                <a:sym typeface="Wingdings" pitchFamily="2" charset="2"/>
              </a:rPr>
              <a:t>本質的役割</a:t>
            </a:r>
            <a:r>
              <a:rPr lang="ja-JP" altLang="en-US" sz="1600">
                <a:sym typeface="Wingdings" pitchFamily="2" charset="2"/>
              </a:rPr>
              <a:t>を担う。</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en-US" altLang="ja-JP" sz="2000" u="sng" dirty="0">
                <a:solidFill>
                  <a:srgbClr val="92D050"/>
                </a:solidFill>
                <a:sym typeface="Wingdings" pitchFamily="2" charset="2"/>
              </a:rPr>
              <a:t>Arm Length Stabilization (ALS)</a:t>
            </a:r>
            <a:r>
              <a:rPr lang="en-US" altLang="ja-JP" sz="2000" dirty="0">
                <a:sym typeface="Wingdings" pitchFamily="2" charset="2"/>
              </a:rPr>
              <a:t>: </a:t>
            </a:r>
            <a:r>
              <a:rPr lang="ja-JP" altLang="en-US" sz="2000">
                <a:sym typeface="Wingdings" pitchFamily="2" charset="2"/>
              </a:rPr>
              <a:t>干渉計ロックの中心的役割</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メインレーザーと異なる波長の補助レーザーを用い、腕共振器を分離して制御</a:t>
            </a:r>
            <a:br>
              <a:rPr lang="en-US" altLang="ja-JP" sz="1600" dirty="0">
                <a:sym typeface="Wingdings" pitchFamily="2" charset="2"/>
              </a:rPr>
            </a:br>
            <a:r>
              <a:rPr lang="en-US" altLang="ja-JP" sz="1600" dirty="0">
                <a:sym typeface="Wingdings" pitchFamily="2" charset="2"/>
              </a:rPr>
              <a:t>  * </a:t>
            </a:r>
            <a:r>
              <a:rPr lang="ja-JP" altLang="en-US" sz="1600">
                <a:solidFill>
                  <a:srgbClr val="0432FF"/>
                </a:solidFill>
                <a:sym typeface="Wingdings" pitchFamily="2" charset="2"/>
              </a:rPr>
              <a:t>先行研究</a:t>
            </a:r>
            <a:r>
              <a:rPr lang="en-US" altLang="ja-JP" sz="1600" dirty="0">
                <a:sym typeface="Wingdings" pitchFamily="2" charset="2"/>
              </a:rPr>
              <a:t> (Advanced LIGO) </a:t>
            </a:r>
            <a:r>
              <a:rPr lang="ja-JP" altLang="en-US" sz="1600">
                <a:sym typeface="Wingdings" pitchFamily="2" charset="2"/>
              </a:rPr>
              <a:t>の特徴</a:t>
            </a:r>
            <a:r>
              <a:rPr lang="en-US" altLang="ja-JP" sz="1600" dirty="0">
                <a:sym typeface="Wingdings" pitchFamily="2" charset="2"/>
              </a:rPr>
              <a:t>: </a:t>
            </a:r>
            <a:br>
              <a:rPr lang="en-US" altLang="ja-JP" sz="1600" dirty="0">
                <a:sym typeface="Wingdings" pitchFamily="2" charset="2"/>
              </a:rPr>
            </a:br>
            <a:r>
              <a:rPr lang="ja-JP" altLang="en-US" sz="1600">
                <a:sym typeface="Wingdings" pitchFamily="2" charset="2"/>
              </a:rPr>
              <a:t>　　腕の後ろから補助レーザーを導入、腕に沿った光ファイバー</a:t>
            </a:r>
            <a:r>
              <a:rPr lang="en-US" altLang="ja-JP" sz="1600" dirty="0">
                <a:sym typeface="Wingdings" pitchFamily="2" charset="2"/>
              </a:rPr>
              <a:t>  </a:t>
            </a:r>
            <a:r>
              <a:rPr lang="ja-JP" altLang="en-US" sz="1600">
                <a:solidFill>
                  <a:srgbClr val="0432FF"/>
                </a:solidFill>
                <a:sym typeface="Wingdings" pitchFamily="2" charset="2"/>
              </a:rPr>
              <a:t>次世代への適用が非自明</a:t>
            </a:r>
            <a:br>
              <a:rPr lang="en-US" altLang="ja-JP" sz="2000" dirty="0">
                <a:sym typeface="Wingdings" pitchFamily="2" charset="2"/>
              </a:rPr>
            </a:br>
            <a:br>
              <a:rPr lang="en-US" altLang="ja-JP" sz="20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本研究の手法</a:t>
            </a:r>
            <a:r>
              <a:rPr lang="en-US" altLang="ja-JP" sz="2000" dirty="0">
                <a:sym typeface="Wingdings" pitchFamily="2" charset="2"/>
              </a:rPr>
              <a:t>: </a:t>
            </a:r>
            <a:r>
              <a:rPr lang="ja-JP" altLang="en-US" sz="2000" u="sng">
                <a:solidFill>
                  <a:srgbClr val="FF0000"/>
                </a:solidFill>
                <a:sym typeface="Wingdings" pitchFamily="2" charset="2"/>
              </a:rPr>
              <a:t>新しい</a:t>
            </a:r>
            <a:r>
              <a:rPr lang="en-US" altLang="ja-JP" sz="2000" u="sng" dirty="0">
                <a:solidFill>
                  <a:srgbClr val="FF0000"/>
                </a:solidFill>
                <a:sym typeface="Wingdings" pitchFamily="2" charset="2"/>
              </a:rPr>
              <a:t>ALS</a:t>
            </a:r>
            <a:r>
              <a:rPr lang="ja-JP" altLang="en-US" sz="2000" u="sng">
                <a:solidFill>
                  <a:srgbClr val="FF0000"/>
                </a:solidFill>
                <a:sym typeface="Wingdings" pitchFamily="2" charset="2"/>
              </a:rPr>
              <a:t>システムの開発・実証</a:t>
            </a:r>
            <a:br>
              <a:rPr lang="en-US" altLang="ja-JP" sz="2000" u="sng" dirty="0">
                <a:solidFill>
                  <a:srgbClr val="FF0000"/>
                </a:solidFill>
                <a:sym typeface="Wingdings" pitchFamily="2" charset="2"/>
              </a:rPr>
            </a:br>
            <a:r>
              <a:rPr lang="en-US" altLang="ja-JP" sz="1600" dirty="0">
                <a:sym typeface="Wingdings" pitchFamily="2" charset="2"/>
              </a:rPr>
              <a:t>  * </a:t>
            </a:r>
            <a:r>
              <a:rPr lang="ja-JP" altLang="en-US" sz="1600" b="1" u="sng">
                <a:sym typeface="Wingdings" pitchFamily="2" charset="2"/>
              </a:rPr>
              <a:t>特徴</a:t>
            </a:r>
            <a:r>
              <a:rPr lang="en-US" altLang="ja-JP" sz="1600" dirty="0">
                <a:sym typeface="Wingdings" pitchFamily="2" charset="2"/>
              </a:rPr>
              <a:t>: </a:t>
            </a:r>
            <a:r>
              <a:rPr lang="ja-JP" altLang="en-US" sz="1600">
                <a:sym typeface="Wingdings" pitchFamily="2" charset="2"/>
              </a:rPr>
              <a:t>中央エリアから補助レーザーを導入、ファイバーが短い</a:t>
            </a:r>
            <a:r>
              <a:rPr lang="en-US" altLang="ja-JP" sz="1600" dirty="0">
                <a:sym typeface="Wingdings" pitchFamily="2" charset="2"/>
              </a:rPr>
              <a:t>  </a:t>
            </a:r>
            <a:r>
              <a:rPr lang="ja-JP" altLang="en-US" sz="1600">
                <a:solidFill>
                  <a:srgbClr val="0432FF"/>
                </a:solidFill>
                <a:sym typeface="Wingdings" pitchFamily="2" charset="2"/>
              </a:rPr>
              <a:t>次世代へのスケールアップが容易</a:t>
            </a:r>
            <a:br>
              <a:rPr lang="en-US" altLang="ja-JP" sz="1600" dirty="0">
                <a:sym typeface="Wingdings" pitchFamily="2" charset="2"/>
              </a:rPr>
            </a:br>
            <a:r>
              <a:rPr lang="en-US" altLang="ja-JP" sz="1600" dirty="0">
                <a:sym typeface="Wingdings" pitchFamily="2" charset="2"/>
              </a:rPr>
              <a:t>  * </a:t>
            </a:r>
            <a:r>
              <a:rPr lang="ja-JP" altLang="en-US" sz="1600" b="1" u="sng">
                <a:sym typeface="Wingdings" pitchFamily="2" charset="2"/>
              </a:rPr>
              <a:t>やったこと</a:t>
            </a:r>
            <a:r>
              <a:rPr lang="en-US" altLang="ja-JP" sz="1600" dirty="0">
                <a:sym typeface="Wingdings" pitchFamily="2" charset="2"/>
              </a:rPr>
              <a:t>: </a:t>
            </a:r>
            <a:r>
              <a:rPr lang="ja-JP" altLang="en-US" sz="1600">
                <a:sym typeface="Wingdings" pitchFamily="2" charset="2"/>
              </a:rPr>
              <a:t>システムの</a:t>
            </a:r>
            <a:r>
              <a:rPr lang="ja-JP" altLang="en-US" sz="1600" u="sng">
                <a:solidFill>
                  <a:srgbClr val="0432FF"/>
                </a:solidFill>
                <a:sym typeface="Wingdings" pitchFamily="2" charset="2"/>
              </a:rPr>
              <a:t>雑音設計</a:t>
            </a:r>
            <a:r>
              <a:rPr lang="ja-JP" altLang="en-US" sz="1600">
                <a:sym typeface="Wingdings" pitchFamily="2" charset="2"/>
              </a:rPr>
              <a:t>、</a:t>
            </a:r>
            <a:r>
              <a:rPr lang="en-US" altLang="ja-JP" sz="1600" dirty="0">
                <a:sym typeface="Wingdings" pitchFamily="2" charset="2"/>
              </a:rPr>
              <a:t>KAGRA</a:t>
            </a:r>
            <a:r>
              <a:rPr lang="ja-JP" altLang="en-US" sz="1600">
                <a:sym typeface="Wingdings" pitchFamily="2" charset="2"/>
              </a:rPr>
              <a:t>への</a:t>
            </a:r>
            <a:r>
              <a:rPr lang="ja-JP" altLang="en-US" sz="1600" u="sng">
                <a:solidFill>
                  <a:srgbClr val="0432FF"/>
                </a:solidFill>
                <a:sym typeface="Wingdings" pitchFamily="2" charset="2"/>
              </a:rPr>
              <a:t>インストール</a:t>
            </a:r>
            <a:r>
              <a:rPr lang="ja-JP" altLang="en-US" sz="1600">
                <a:sym typeface="Wingdings" pitchFamily="2" charset="2"/>
              </a:rPr>
              <a:t>、</a:t>
            </a:r>
            <a:r>
              <a:rPr lang="en-US" altLang="ja-JP" sz="1600" dirty="0">
                <a:sym typeface="Wingdings" pitchFamily="2" charset="2"/>
              </a:rPr>
              <a:t>KAGRA</a:t>
            </a:r>
            <a:r>
              <a:rPr lang="ja-JP" altLang="en-US" sz="1600">
                <a:sym typeface="Wingdings" pitchFamily="2" charset="2"/>
              </a:rPr>
              <a:t>のロック</a:t>
            </a:r>
            <a:r>
              <a:rPr lang="en-US" altLang="ja-JP" sz="1600" dirty="0">
                <a:sym typeface="Wingdings" pitchFamily="2" charset="2"/>
              </a:rPr>
              <a:t> (</a:t>
            </a:r>
            <a:r>
              <a:rPr lang="ja-JP" altLang="en-US" sz="1600" u="sng">
                <a:solidFill>
                  <a:srgbClr val="0432FF"/>
                </a:solidFill>
                <a:sym typeface="Wingdings" pitchFamily="2" charset="2"/>
              </a:rPr>
              <a:t>システム実証</a:t>
            </a:r>
            <a:r>
              <a:rPr lang="en-US" altLang="ja-JP" sz="1600" dirty="0">
                <a:sym typeface="Wingdings" pitchFamily="2" charset="2"/>
              </a:rPr>
              <a:t>)</a:t>
            </a:r>
            <a:r>
              <a:rPr lang="ja-JP" altLang="en-US" sz="1600">
                <a:sym typeface="Wingdings" pitchFamily="2" charset="2"/>
              </a:rPr>
              <a:t>、</a:t>
            </a:r>
            <a:r>
              <a:rPr lang="ja-JP" altLang="en-US" sz="1600" u="sng">
                <a:solidFill>
                  <a:srgbClr val="0432FF"/>
                </a:solidFill>
                <a:sym typeface="Wingdings" pitchFamily="2" charset="2"/>
              </a:rPr>
              <a:t>特性評価</a:t>
            </a:r>
            <a:br>
              <a:rPr lang="en-US" altLang="ja-JP" sz="1600" dirty="0">
                <a:sym typeface="Wingdings" pitchFamily="2" charset="2"/>
              </a:rPr>
            </a:br>
            <a:r>
              <a:rPr lang="en-US" altLang="ja-JP" sz="1600" dirty="0">
                <a:sym typeface="Wingdings" pitchFamily="2" charset="2"/>
              </a:rPr>
              <a:t>  * </a:t>
            </a:r>
            <a:r>
              <a:rPr lang="ja-JP" altLang="en-US" sz="1600" b="1" u="sng">
                <a:sym typeface="Wingdings" pitchFamily="2" charset="2"/>
              </a:rPr>
              <a:t>もたらす成果</a:t>
            </a:r>
            <a:r>
              <a:rPr lang="en-US" altLang="ja-JP" sz="1600" dirty="0">
                <a:sym typeface="Wingdings" pitchFamily="2" charset="2"/>
              </a:rPr>
              <a:t>: KAGRA</a:t>
            </a:r>
            <a:r>
              <a:rPr lang="ja-JP" altLang="en-US" sz="1600">
                <a:sym typeface="Wingdings" pitchFamily="2" charset="2"/>
              </a:rPr>
              <a:t>を観測可能な状態へ</a:t>
            </a:r>
            <a:r>
              <a:rPr lang="en-US" altLang="ja-JP" sz="1600" dirty="0">
                <a:sym typeface="Wingdings" pitchFamily="2" charset="2"/>
              </a:rPr>
              <a:t>  </a:t>
            </a:r>
            <a:r>
              <a:rPr lang="ja-JP" altLang="en-US" sz="1600">
                <a:solidFill>
                  <a:srgbClr val="0432FF"/>
                </a:solidFill>
                <a:sym typeface="Wingdings" pitchFamily="2" charset="2"/>
              </a:rPr>
              <a:t>重力波のネットワーク観測に質的に重要な寄与</a:t>
            </a:r>
            <a:br>
              <a:rPr lang="en-US" altLang="ja-JP" sz="800" dirty="0">
                <a:sym typeface="Wingdings" pitchFamily="2" charset="2"/>
              </a:rPr>
            </a:br>
            <a:br>
              <a:rPr lang="en-US" altLang="ja-JP" sz="800" dirty="0">
                <a:sym typeface="Wingdings" pitchFamily="2" charset="2"/>
              </a:rPr>
            </a:br>
            <a:r>
              <a:rPr lang="ja-JP" altLang="en-US" sz="2000">
                <a:sym typeface="Wingdings" pitchFamily="2" charset="2"/>
              </a:rPr>
              <a:t>◎</a:t>
            </a:r>
            <a:r>
              <a:rPr lang="en-US" altLang="ja-JP" sz="2000" dirty="0">
                <a:sym typeface="Wingdings" pitchFamily="2" charset="2"/>
              </a:rPr>
              <a:t> </a:t>
            </a:r>
            <a:r>
              <a:rPr lang="ja-JP" altLang="en-US" sz="2000">
                <a:sym typeface="Wingdings" pitchFamily="2" charset="2"/>
              </a:rPr>
              <a:t>次世代検出器のロック</a:t>
            </a:r>
            <a:r>
              <a:rPr lang="en-US" altLang="ja-JP" sz="2000" dirty="0">
                <a:sym typeface="Wingdings" pitchFamily="2" charset="2"/>
              </a:rPr>
              <a:t>: </a:t>
            </a:r>
            <a:r>
              <a:rPr lang="ja-JP" altLang="en-US" sz="2000" u="sng">
                <a:solidFill>
                  <a:srgbClr val="FF0000"/>
                </a:solidFill>
                <a:sym typeface="Wingdings" pitchFamily="2" charset="2"/>
              </a:rPr>
              <a:t>課題と解決法を初めて議論</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課題を明確化</a:t>
            </a:r>
            <a:r>
              <a:rPr lang="ja-JP" altLang="en-US" sz="1600">
                <a:sym typeface="Wingdings" pitchFamily="2" charset="2"/>
              </a:rPr>
              <a:t>した</a:t>
            </a:r>
            <a:r>
              <a:rPr lang="en-US" altLang="ja-JP" sz="1600" dirty="0">
                <a:sym typeface="Wingdings" pitchFamily="2" charset="2"/>
              </a:rPr>
              <a:t> (</a:t>
            </a:r>
            <a:r>
              <a:rPr lang="ja-JP" altLang="en-US" sz="1600">
                <a:sym typeface="Wingdings" pitchFamily="2" charset="2"/>
              </a:rPr>
              <a:t>より長い腕</a:t>
            </a:r>
            <a:r>
              <a:rPr lang="en-US" altLang="ja-JP" sz="1600" dirty="0">
                <a:sym typeface="Wingdings" pitchFamily="2" charset="2"/>
              </a:rPr>
              <a:t> ALS</a:t>
            </a:r>
            <a:r>
              <a:rPr lang="ja-JP" altLang="en-US" sz="1600">
                <a:sym typeface="Wingdings" pitchFamily="2" charset="2"/>
              </a:rPr>
              <a:t>への厳しい要求、波長変換の手法、など</a:t>
            </a:r>
            <a:r>
              <a:rPr lang="en-US" altLang="ja-JP" sz="1600" dirty="0">
                <a:sym typeface="Wingdings" pitchFamily="2" charset="2"/>
              </a:rPr>
              <a:t>)</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課題を考慮に入れ、特性評価の結果から</a:t>
            </a:r>
            <a:r>
              <a:rPr lang="ja-JP" altLang="en-US" sz="1600" u="sng">
                <a:solidFill>
                  <a:srgbClr val="0432FF"/>
                </a:solidFill>
                <a:sym typeface="Wingdings" pitchFamily="2" charset="2"/>
              </a:rPr>
              <a:t>次世代検出器の</a:t>
            </a:r>
            <a:r>
              <a:rPr lang="en-US" altLang="ja-JP" sz="1600" u="sng" dirty="0">
                <a:solidFill>
                  <a:srgbClr val="0432FF"/>
                </a:solidFill>
                <a:sym typeface="Wingdings" pitchFamily="2" charset="2"/>
              </a:rPr>
              <a:t>ALS</a:t>
            </a:r>
            <a:r>
              <a:rPr lang="ja-JP" altLang="en-US" sz="1600" u="sng">
                <a:solidFill>
                  <a:srgbClr val="0432FF"/>
                </a:solidFill>
                <a:sym typeface="Wingdings" pitchFamily="2" charset="2"/>
              </a:rPr>
              <a:t>の雑音設計</a:t>
            </a:r>
            <a:r>
              <a:rPr lang="en-US" altLang="ja-JP" sz="1600" u="sng" dirty="0">
                <a:solidFill>
                  <a:srgbClr val="0432FF"/>
                </a:solidFill>
                <a:sym typeface="Wingdings" pitchFamily="2" charset="2"/>
              </a:rPr>
              <a:t> </a:t>
            </a:r>
            <a:r>
              <a:rPr lang="en-US" altLang="ja-JP" sz="1600" dirty="0">
                <a:sym typeface="Wingdings" pitchFamily="2" charset="2"/>
              </a:rPr>
              <a:t> </a:t>
            </a:r>
            <a:r>
              <a:rPr lang="ja-JP" altLang="en-US" sz="1600">
                <a:sym typeface="Wingdings" pitchFamily="2" charset="2"/>
              </a:rPr>
              <a:t>要求値を満たせる見込み</a:t>
            </a:r>
            <a:br>
              <a:rPr lang="en-US" altLang="ja-JP" sz="1600" dirty="0">
                <a:sym typeface="Wingdings" pitchFamily="2" charset="2"/>
              </a:rPr>
            </a:br>
            <a:r>
              <a:rPr lang="en-US" altLang="ja-JP" sz="1600" dirty="0">
                <a:sym typeface="Wingdings" pitchFamily="2" charset="2"/>
              </a:rPr>
              <a:t>  * </a:t>
            </a:r>
            <a:r>
              <a:rPr lang="ja-JP" altLang="en-US" sz="1600">
                <a:sym typeface="Wingdings" pitchFamily="2" charset="2"/>
              </a:rPr>
              <a:t>ロック達成をより確実にするため</a:t>
            </a:r>
            <a:r>
              <a:rPr lang="en-US" altLang="ja-JP" sz="1600" dirty="0">
                <a:sym typeface="Wingdings" pitchFamily="2" charset="2"/>
              </a:rPr>
              <a:t>Sub-carrier</a:t>
            </a:r>
            <a:r>
              <a:rPr lang="ja-JP" altLang="en-US" sz="1600">
                <a:sym typeface="Wingdings" pitchFamily="2" charset="2"/>
              </a:rPr>
              <a:t>を用いる手法を提案、有用性を示した</a:t>
            </a:r>
            <a:br>
              <a:rPr lang="en-US" altLang="ja-JP" sz="1600" dirty="0">
                <a:solidFill>
                  <a:srgbClr val="0432FF"/>
                </a:solidFill>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次</a:t>
            </a:r>
            <a:r>
              <a:rPr lang="ja-JP" altLang="en-US" sz="1600" u="sng">
                <a:solidFill>
                  <a:srgbClr val="0432FF"/>
                </a:solidFill>
              </a:rPr>
              <a:t>世代検出器の観測実現へ道筋をつける重要かつ先駆的な一歩</a:t>
            </a:r>
            <a:endParaRPr lang="en-US" altLang="ja-JP" sz="1600" u="sng" dirty="0">
              <a:solidFill>
                <a:srgbClr val="0432FF"/>
              </a:solidFill>
            </a:endParaRPr>
          </a:p>
        </p:txBody>
      </p:sp>
      <p:sp>
        <p:nvSpPr>
          <p:cNvPr id="4" name="フッター プレースホルダー 3"/>
          <p:cNvSpPr>
            <a:spLocks noGrp="1"/>
          </p:cNvSpPr>
          <p:nvPr>
            <p:ph type="ftr" sz="quarter" idx="11"/>
          </p:nvPr>
        </p:nvSpPr>
        <p:spPr/>
        <p:txBody>
          <a:bodyPr/>
          <a:lstStyle/>
          <a:p>
            <a:r>
              <a:rPr lang="en-US" altLang="ja-JP"/>
              <a:t>2020</a:t>
            </a:r>
            <a:r>
              <a:rPr lang="ja-JP" altLang="en-US"/>
              <a:t>年</a:t>
            </a:r>
            <a:r>
              <a:rPr lang="en-US" altLang="ja-JP"/>
              <a:t>1</a:t>
            </a:r>
            <a:r>
              <a:rPr lang="ja-JP" altLang="en-US"/>
              <a:t>月</a:t>
            </a:r>
            <a:r>
              <a:rPr lang="en-US" altLang="ja-JP"/>
              <a:t>17</a:t>
            </a:r>
            <a:r>
              <a:rPr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65</a:t>
            </a:fld>
            <a:endParaRPr kumimoji="1" lang="ja-JP" altLang="en-US"/>
          </a:p>
        </p:txBody>
      </p:sp>
    </p:spTree>
    <p:extLst>
      <p:ext uri="{BB962C8B-B14F-4D97-AF65-F5344CB8AC3E}">
        <p14:creationId xmlns:p14="http://schemas.microsoft.com/office/powerpoint/2010/main" val="954738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1162B0-B0FB-F04C-A442-02B2F8CFEF7B}"/>
              </a:ext>
            </a:extLst>
          </p:cNvPr>
          <p:cNvSpPr>
            <a:spLocks noGrp="1"/>
          </p:cNvSpPr>
          <p:nvPr>
            <p:ph type="ctrTitle"/>
          </p:nvPr>
        </p:nvSpPr>
        <p:spPr>
          <a:xfrm>
            <a:off x="685800" y="2693988"/>
            <a:ext cx="7772400" cy="1470025"/>
          </a:xfrm>
        </p:spPr>
        <p:txBody>
          <a:bodyPr/>
          <a:lstStyle/>
          <a:p>
            <a:r>
              <a:rPr kumimoji="1" lang="en-US" altLang="ja-JP" dirty="0"/>
              <a:t>APPENDIX</a:t>
            </a:r>
            <a:endParaRPr kumimoji="1" lang="ja-JP" altLang="en-US"/>
          </a:p>
        </p:txBody>
      </p:sp>
      <p:cxnSp>
        <p:nvCxnSpPr>
          <p:cNvPr id="3" name="直線コネクタ 2">
            <a:extLst>
              <a:ext uri="{FF2B5EF4-FFF2-40B4-BE49-F238E27FC236}">
                <a16:creationId xmlns:a16="http://schemas.microsoft.com/office/drawing/2014/main" id="{3B8205F2-AF73-3948-8E87-0286599F9581}"/>
              </a:ext>
            </a:extLst>
          </p:cNvPr>
          <p:cNvCxnSpPr>
            <a:cxnSpLocks/>
          </p:cNvCxnSpPr>
          <p:nvPr/>
        </p:nvCxnSpPr>
        <p:spPr>
          <a:xfrm flipV="1">
            <a:off x="1398905" y="4744856"/>
            <a:ext cx="0" cy="194400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 name="直線コネクタ 3">
            <a:extLst>
              <a:ext uri="{FF2B5EF4-FFF2-40B4-BE49-F238E27FC236}">
                <a16:creationId xmlns:a16="http://schemas.microsoft.com/office/drawing/2014/main" id="{58536FF9-5183-0B40-B444-A7E0ED3DCFCF}"/>
              </a:ext>
            </a:extLst>
          </p:cNvPr>
          <p:cNvCxnSpPr>
            <a:cxnSpLocks/>
          </p:cNvCxnSpPr>
          <p:nvPr/>
        </p:nvCxnSpPr>
        <p:spPr>
          <a:xfrm>
            <a:off x="299582" y="5548521"/>
            <a:ext cx="2520000" cy="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8D7C3E8F-F0E0-B140-9FAE-0F6EB18FAADD}"/>
              </a:ext>
            </a:extLst>
          </p:cNvPr>
          <p:cNvCxnSpPr>
            <a:cxnSpLocks/>
          </p:cNvCxnSpPr>
          <p:nvPr/>
        </p:nvCxnSpPr>
        <p:spPr>
          <a:xfrm flipV="1">
            <a:off x="310744" y="5215959"/>
            <a:ext cx="713644" cy="332528"/>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071F8961-8D0A-774E-AD6B-5758BF3E88D4}"/>
              </a:ext>
            </a:extLst>
          </p:cNvPr>
          <p:cNvCxnSpPr>
            <a:cxnSpLocks/>
          </p:cNvCxnSpPr>
          <p:nvPr/>
        </p:nvCxnSpPr>
        <p:spPr>
          <a:xfrm>
            <a:off x="0" y="5215959"/>
            <a:ext cx="936000" cy="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EF2250E1-B126-3D43-B51C-2140625EBBE1}"/>
              </a:ext>
            </a:extLst>
          </p:cNvPr>
          <p:cNvCxnSpPr>
            <a:cxnSpLocks/>
          </p:cNvCxnSpPr>
          <p:nvPr/>
        </p:nvCxnSpPr>
        <p:spPr>
          <a:xfrm flipV="1">
            <a:off x="1431399" y="5964247"/>
            <a:ext cx="322207" cy="724609"/>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FFFE8F99-CE57-7E4E-8148-B57676F5FB1D}"/>
              </a:ext>
            </a:extLst>
          </p:cNvPr>
          <p:cNvCxnSpPr>
            <a:cxnSpLocks/>
          </p:cNvCxnSpPr>
          <p:nvPr/>
        </p:nvCxnSpPr>
        <p:spPr>
          <a:xfrm flipV="1">
            <a:off x="1746097" y="5951808"/>
            <a:ext cx="0" cy="900000"/>
          </a:xfrm>
          <a:prstGeom prst="line">
            <a:avLst/>
          </a:prstGeom>
          <a:ln w="889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081E82E8-6C90-F041-B100-A0C2D7C734C1}"/>
              </a:ext>
            </a:extLst>
          </p:cNvPr>
          <p:cNvCxnSpPr>
            <a:cxnSpLocks/>
          </p:cNvCxnSpPr>
          <p:nvPr/>
        </p:nvCxnSpPr>
        <p:spPr>
          <a:xfrm flipV="1">
            <a:off x="320996" y="5136816"/>
            <a:ext cx="839667" cy="405198"/>
          </a:xfrm>
          <a:prstGeom prst="line">
            <a:avLst/>
          </a:prstGeom>
          <a:ln w="38100">
            <a:solidFill>
              <a:srgbClr val="92D05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204BCA34-57D5-B946-AC56-108D74D0B3CB}"/>
              </a:ext>
            </a:extLst>
          </p:cNvPr>
          <p:cNvCxnSpPr>
            <a:cxnSpLocks/>
          </p:cNvCxnSpPr>
          <p:nvPr/>
        </p:nvCxnSpPr>
        <p:spPr>
          <a:xfrm flipV="1">
            <a:off x="1397191" y="5732612"/>
            <a:ext cx="486643" cy="1005930"/>
          </a:xfrm>
          <a:prstGeom prst="line">
            <a:avLst/>
          </a:prstGeom>
          <a:ln w="38100">
            <a:solidFill>
              <a:schemeClr val="accent3">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1E94D748-8F5D-FC4D-8004-D629EB689D96}"/>
              </a:ext>
            </a:extLst>
          </p:cNvPr>
          <p:cNvSpPr>
            <a:spLocks noChangeAspect="1"/>
          </p:cNvSpPr>
          <p:nvPr/>
        </p:nvSpPr>
        <p:spPr>
          <a:xfrm rot="20843496">
            <a:off x="262109" y="5310097"/>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2B07F7-AC61-6243-8872-79CDFA9D0E8E}"/>
              </a:ext>
            </a:extLst>
          </p:cNvPr>
          <p:cNvSpPr>
            <a:spLocks noChangeAspect="1"/>
          </p:cNvSpPr>
          <p:nvPr/>
        </p:nvSpPr>
        <p:spPr>
          <a:xfrm rot="20843496">
            <a:off x="979608" y="4982516"/>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2866808-0442-4841-AFB5-02F139DDD2B5}"/>
              </a:ext>
            </a:extLst>
          </p:cNvPr>
          <p:cNvSpPr>
            <a:spLocks noChangeAspect="1"/>
          </p:cNvSpPr>
          <p:nvPr/>
        </p:nvSpPr>
        <p:spPr>
          <a:xfrm rot="16937482">
            <a:off x="1728906" y="5728262"/>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EA1EFD38-246C-B54B-B43F-E32C4A198275}"/>
              </a:ext>
            </a:extLst>
          </p:cNvPr>
          <p:cNvCxnSpPr>
            <a:cxnSpLocks/>
          </p:cNvCxnSpPr>
          <p:nvPr/>
        </p:nvCxnSpPr>
        <p:spPr>
          <a:xfrm flipV="1">
            <a:off x="1401845" y="4832053"/>
            <a:ext cx="0" cy="1908000"/>
          </a:xfrm>
          <a:prstGeom prst="line">
            <a:avLst/>
          </a:prstGeom>
          <a:ln w="38100">
            <a:solidFill>
              <a:schemeClr val="accent3">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 name="正方形/長方形 14">
            <a:extLst>
              <a:ext uri="{FF2B5EF4-FFF2-40B4-BE49-F238E27FC236}">
                <a16:creationId xmlns:a16="http://schemas.microsoft.com/office/drawing/2014/main" id="{49DBA53C-23A8-F643-9F94-92FCB31FE334}"/>
              </a:ext>
            </a:extLst>
          </p:cNvPr>
          <p:cNvSpPr>
            <a:spLocks noChangeAspect="1"/>
          </p:cNvSpPr>
          <p:nvPr/>
        </p:nvSpPr>
        <p:spPr>
          <a:xfrm rot="16937482">
            <a:off x="1377065" y="6476660"/>
            <a:ext cx="59606" cy="47684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5AC736CB-2F0A-F348-9A77-D9804A5E90D3}"/>
              </a:ext>
            </a:extLst>
          </p:cNvPr>
          <p:cNvGrpSpPr>
            <a:grpSpLocks noChangeAspect="1"/>
          </p:cNvGrpSpPr>
          <p:nvPr/>
        </p:nvGrpSpPr>
        <p:grpSpPr>
          <a:xfrm>
            <a:off x="1087875" y="957289"/>
            <a:ext cx="648000" cy="3875397"/>
            <a:chOff x="1207809" y="141373"/>
            <a:chExt cx="843176" cy="5042658"/>
          </a:xfrm>
        </p:grpSpPr>
        <p:grpSp>
          <p:nvGrpSpPr>
            <p:cNvPr id="17" name="グループ化 16">
              <a:extLst>
                <a:ext uri="{FF2B5EF4-FFF2-40B4-BE49-F238E27FC236}">
                  <a16:creationId xmlns:a16="http://schemas.microsoft.com/office/drawing/2014/main" id="{AB09F4AD-7983-2544-BDFB-886B5989B4D7}"/>
                </a:ext>
              </a:extLst>
            </p:cNvPr>
            <p:cNvGrpSpPr/>
            <p:nvPr/>
          </p:nvGrpSpPr>
          <p:grpSpPr>
            <a:xfrm rot="16200000">
              <a:off x="-760283" y="2430146"/>
              <a:ext cx="4744618" cy="469724"/>
              <a:chOff x="4310343" y="3226883"/>
              <a:chExt cx="4744618" cy="469724"/>
            </a:xfrm>
          </p:grpSpPr>
          <p:sp>
            <p:nvSpPr>
              <p:cNvPr id="27" name="正方形/長方形 26">
                <a:extLst>
                  <a:ext uri="{FF2B5EF4-FFF2-40B4-BE49-F238E27FC236}">
                    <a16:creationId xmlns:a16="http://schemas.microsoft.com/office/drawing/2014/main" id="{1D0F3838-157B-4348-B267-5CB2A94C548E}"/>
                  </a:ext>
                </a:extLst>
              </p:cNvPr>
              <p:cNvSpPr/>
              <p:nvPr/>
            </p:nvSpPr>
            <p:spPr>
              <a:xfrm>
                <a:off x="4310343" y="3226883"/>
                <a:ext cx="4744618" cy="469724"/>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1957485-D445-ED42-A81E-AB9312CF1CD1}"/>
                  </a:ext>
                </a:extLst>
              </p:cNvPr>
              <p:cNvSpPr/>
              <p:nvPr/>
            </p:nvSpPr>
            <p:spPr>
              <a:xfrm>
                <a:off x="4327570" y="3359966"/>
                <a:ext cx="4696933" cy="200085"/>
              </a:xfrm>
              <a:prstGeom prst="rect">
                <a:avLst/>
              </a:prstGeom>
              <a:gradFill>
                <a:gsLst>
                  <a:gs pos="50000">
                    <a:srgbClr val="00B050">
                      <a:alpha val="90000"/>
                    </a:srgbClr>
                  </a:gs>
                  <a:gs pos="0">
                    <a:srgbClr val="00B050">
                      <a:alpha val="15000"/>
                    </a:srgbClr>
                  </a:gs>
                  <a:gs pos="100000">
                    <a:srgbClr val="00B05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5BB0411C-3EF3-B94D-B3FA-2E03115F5302}"/>
                </a:ext>
              </a:extLst>
            </p:cNvPr>
            <p:cNvGrpSpPr/>
            <p:nvPr/>
          </p:nvGrpSpPr>
          <p:grpSpPr>
            <a:xfrm rot="16200000">
              <a:off x="-891932" y="2241114"/>
              <a:ext cx="5042658" cy="843176"/>
              <a:chOff x="3101995" y="5290653"/>
              <a:chExt cx="5761347" cy="963347"/>
            </a:xfrm>
          </p:grpSpPr>
          <p:grpSp>
            <p:nvGrpSpPr>
              <p:cNvPr id="19" name="グループ化 18">
                <a:extLst>
                  <a:ext uri="{FF2B5EF4-FFF2-40B4-BE49-F238E27FC236}">
                    <a16:creationId xmlns:a16="http://schemas.microsoft.com/office/drawing/2014/main" id="{A19ABC52-B418-9449-8993-D998F2EABAF5}"/>
                  </a:ext>
                </a:extLst>
              </p:cNvPr>
              <p:cNvGrpSpPr/>
              <p:nvPr/>
            </p:nvGrpSpPr>
            <p:grpSpPr>
              <a:xfrm>
                <a:off x="3101995" y="5290921"/>
                <a:ext cx="322642" cy="963079"/>
                <a:chOff x="12566449" y="6086087"/>
                <a:chExt cx="426244" cy="1272328"/>
              </a:xfrm>
            </p:grpSpPr>
            <p:sp>
              <p:nvSpPr>
                <p:cNvPr id="24" name="月 23">
                  <a:extLst>
                    <a:ext uri="{FF2B5EF4-FFF2-40B4-BE49-F238E27FC236}">
                      <a16:creationId xmlns:a16="http://schemas.microsoft.com/office/drawing/2014/main" id="{9AFF2B5B-0402-694C-A568-32A153ABCC28}"/>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三角形 24">
                  <a:extLst>
                    <a:ext uri="{FF2B5EF4-FFF2-40B4-BE49-F238E27FC236}">
                      <a16:creationId xmlns:a16="http://schemas.microsoft.com/office/drawing/2014/main" id="{69BE8744-08AE-5441-B139-0808B4CE24FF}"/>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三角形 25">
                  <a:extLst>
                    <a:ext uri="{FF2B5EF4-FFF2-40B4-BE49-F238E27FC236}">
                      <a16:creationId xmlns:a16="http://schemas.microsoft.com/office/drawing/2014/main" id="{C8F52ADE-5D4C-554F-B48D-8AD8C27BC0B1}"/>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28D52335-4E70-C44B-81BF-1394897EB418}"/>
                  </a:ext>
                </a:extLst>
              </p:cNvPr>
              <p:cNvGrpSpPr/>
              <p:nvPr/>
            </p:nvGrpSpPr>
            <p:grpSpPr>
              <a:xfrm rot="10800000">
                <a:off x="8540700" y="5290653"/>
                <a:ext cx="322642" cy="963079"/>
                <a:chOff x="12566449" y="6086087"/>
                <a:chExt cx="426244" cy="1272328"/>
              </a:xfrm>
            </p:grpSpPr>
            <p:sp>
              <p:nvSpPr>
                <p:cNvPr id="21" name="月 20">
                  <a:extLst>
                    <a:ext uri="{FF2B5EF4-FFF2-40B4-BE49-F238E27FC236}">
                      <a16:creationId xmlns:a16="http://schemas.microsoft.com/office/drawing/2014/main" id="{A66EEDBB-64D0-EC41-A882-CACCB0A8A999}"/>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id="{57ADA95A-A8D0-0044-AD8E-FA624E807D5F}"/>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CC1D7F9C-F9EA-F442-BF99-DCF574D4AF18}"/>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29" name="グループ化 28">
            <a:extLst>
              <a:ext uri="{FF2B5EF4-FFF2-40B4-BE49-F238E27FC236}">
                <a16:creationId xmlns:a16="http://schemas.microsoft.com/office/drawing/2014/main" id="{70B19F06-2908-1748-A495-A6BB8D29064F}"/>
              </a:ext>
            </a:extLst>
          </p:cNvPr>
          <p:cNvGrpSpPr>
            <a:grpSpLocks noChangeAspect="1"/>
          </p:cNvGrpSpPr>
          <p:nvPr/>
        </p:nvGrpSpPr>
        <p:grpSpPr>
          <a:xfrm rot="5400000">
            <a:off x="3787092" y="3627766"/>
            <a:ext cx="648000" cy="3875397"/>
            <a:chOff x="1207809" y="141373"/>
            <a:chExt cx="843176" cy="5042658"/>
          </a:xfrm>
        </p:grpSpPr>
        <p:grpSp>
          <p:nvGrpSpPr>
            <p:cNvPr id="30" name="グループ化 29">
              <a:extLst>
                <a:ext uri="{FF2B5EF4-FFF2-40B4-BE49-F238E27FC236}">
                  <a16:creationId xmlns:a16="http://schemas.microsoft.com/office/drawing/2014/main" id="{F15D2117-DA01-8941-BBA3-CBA676BC3D01}"/>
                </a:ext>
              </a:extLst>
            </p:cNvPr>
            <p:cNvGrpSpPr/>
            <p:nvPr/>
          </p:nvGrpSpPr>
          <p:grpSpPr>
            <a:xfrm rot="16200000">
              <a:off x="-760283" y="2430146"/>
              <a:ext cx="4744618" cy="469724"/>
              <a:chOff x="4310343" y="3226883"/>
              <a:chExt cx="4744618" cy="469724"/>
            </a:xfrm>
          </p:grpSpPr>
          <p:sp>
            <p:nvSpPr>
              <p:cNvPr id="40" name="正方形/長方形 39">
                <a:extLst>
                  <a:ext uri="{FF2B5EF4-FFF2-40B4-BE49-F238E27FC236}">
                    <a16:creationId xmlns:a16="http://schemas.microsoft.com/office/drawing/2014/main" id="{92482333-1850-0F4A-9896-B633A2ECA6F7}"/>
                  </a:ext>
                </a:extLst>
              </p:cNvPr>
              <p:cNvSpPr/>
              <p:nvPr/>
            </p:nvSpPr>
            <p:spPr>
              <a:xfrm>
                <a:off x="4310343" y="3226883"/>
                <a:ext cx="4744618" cy="469724"/>
              </a:xfrm>
              <a:prstGeom prst="rect">
                <a:avLst/>
              </a:prstGeom>
              <a:gradFill>
                <a:gsLst>
                  <a:gs pos="50000">
                    <a:srgbClr val="FF0000"/>
                  </a:gs>
                  <a:gs pos="0">
                    <a:srgbClr val="FF0000">
                      <a:alpha val="0"/>
                    </a:srgbClr>
                  </a:gs>
                  <a:gs pos="100000">
                    <a:srgbClr val="FF000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48092BC-898C-CB4B-97F6-12EF1C30C83D}"/>
                  </a:ext>
                </a:extLst>
              </p:cNvPr>
              <p:cNvSpPr/>
              <p:nvPr/>
            </p:nvSpPr>
            <p:spPr>
              <a:xfrm>
                <a:off x="4327570" y="3359966"/>
                <a:ext cx="4696933" cy="200085"/>
              </a:xfrm>
              <a:prstGeom prst="rect">
                <a:avLst/>
              </a:prstGeom>
              <a:gradFill>
                <a:gsLst>
                  <a:gs pos="50000">
                    <a:srgbClr val="00B050">
                      <a:alpha val="90000"/>
                    </a:srgbClr>
                  </a:gs>
                  <a:gs pos="0">
                    <a:srgbClr val="00B050">
                      <a:alpha val="15000"/>
                    </a:srgbClr>
                  </a:gs>
                  <a:gs pos="100000">
                    <a:srgbClr val="00B050">
                      <a:alpha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6CFF0E27-961D-4A41-BBAF-F745BC917DA9}"/>
                </a:ext>
              </a:extLst>
            </p:cNvPr>
            <p:cNvGrpSpPr/>
            <p:nvPr/>
          </p:nvGrpSpPr>
          <p:grpSpPr>
            <a:xfrm rot="16200000">
              <a:off x="-891932" y="2241114"/>
              <a:ext cx="5042658" cy="843176"/>
              <a:chOff x="3101995" y="5290653"/>
              <a:chExt cx="5761347" cy="963347"/>
            </a:xfrm>
          </p:grpSpPr>
          <p:grpSp>
            <p:nvGrpSpPr>
              <p:cNvPr id="32" name="グループ化 31">
                <a:extLst>
                  <a:ext uri="{FF2B5EF4-FFF2-40B4-BE49-F238E27FC236}">
                    <a16:creationId xmlns:a16="http://schemas.microsoft.com/office/drawing/2014/main" id="{B6311C67-B511-6C4F-90F7-9E13375F4FC1}"/>
                  </a:ext>
                </a:extLst>
              </p:cNvPr>
              <p:cNvGrpSpPr/>
              <p:nvPr/>
            </p:nvGrpSpPr>
            <p:grpSpPr>
              <a:xfrm>
                <a:off x="3101995" y="5290921"/>
                <a:ext cx="322642" cy="963079"/>
                <a:chOff x="12566449" y="6086087"/>
                <a:chExt cx="426244" cy="1272328"/>
              </a:xfrm>
            </p:grpSpPr>
            <p:sp>
              <p:nvSpPr>
                <p:cNvPr id="37" name="月 36">
                  <a:extLst>
                    <a:ext uri="{FF2B5EF4-FFF2-40B4-BE49-F238E27FC236}">
                      <a16:creationId xmlns:a16="http://schemas.microsoft.com/office/drawing/2014/main" id="{DD052E60-8834-4649-B48F-95F9039F763C}"/>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BC82F870-3161-5D49-AA62-6A3389DD30EE}"/>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三角形 38">
                  <a:extLst>
                    <a:ext uri="{FF2B5EF4-FFF2-40B4-BE49-F238E27FC236}">
                      <a16:creationId xmlns:a16="http://schemas.microsoft.com/office/drawing/2014/main" id="{A3F3DC06-58A3-1947-B5B5-049733FBEE91}"/>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86F5F3F3-10F9-604C-A829-5D4A76CF3AE4}"/>
                  </a:ext>
                </a:extLst>
              </p:cNvPr>
              <p:cNvGrpSpPr/>
              <p:nvPr/>
            </p:nvGrpSpPr>
            <p:grpSpPr>
              <a:xfrm rot="10800000">
                <a:off x="8540700" y="5290653"/>
                <a:ext cx="322642" cy="963079"/>
                <a:chOff x="12566449" y="6086087"/>
                <a:chExt cx="426244" cy="1272328"/>
              </a:xfrm>
            </p:grpSpPr>
            <p:sp>
              <p:nvSpPr>
                <p:cNvPr id="34" name="月 33">
                  <a:extLst>
                    <a:ext uri="{FF2B5EF4-FFF2-40B4-BE49-F238E27FC236}">
                      <a16:creationId xmlns:a16="http://schemas.microsoft.com/office/drawing/2014/main" id="{34217E72-E3EF-2A4D-9E8C-F0535F68F55A}"/>
                    </a:ext>
                  </a:extLst>
                </p:cNvPr>
                <p:cNvSpPr/>
                <p:nvPr/>
              </p:nvSpPr>
              <p:spPr>
                <a:xfrm>
                  <a:off x="12566449" y="6086087"/>
                  <a:ext cx="426244" cy="1272328"/>
                </a:xfrm>
                <a:prstGeom prst="moon">
                  <a:avLst>
                    <a:gd name="adj" fmla="val 815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三角形 34">
                  <a:extLst>
                    <a:ext uri="{FF2B5EF4-FFF2-40B4-BE49-F238E27FC236}">
                      <a16:creationId xmlns:a16="http://schemas.microsoft.com/office/drawing/2014/main" id="{DAC6696B-B7C0-1F44-B85F-7268C4C129C6}"/>
                    </a:ext>
                  </a:extLst>
                </p:cNvPr>
                <p:cNvSpPr/>
                <p:nvPr/>
              </p:nvSpPr>
              <p:spPr>
                <a:xfrm rot="5400000">
                  <a:off x="12384263" y="6269507"/>
                  <a:ext cx="770938" cy="404098"/>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三角形 35">
                  <a:extLst>
                    <a:ext uri="{FF2B5EF4-FFF2-40B4-BE49-F238E27FC236}">
                      <a16:creationId xmlns:a16="http://schemas.microsoft.com/office/drawing/2014/main" id="{D95DC162-7D88-8744-AA57-4B196C5F7BF8}"/>
                    </a:ext>
                  </a:extLst>
                </p:cNvPr>
                <p:cNvSpPr/>
                <p:nvPr/>
              </p:nvSpPr>
              <p:spPr>
                <a:xfrm rot="5400000">
                  <a:off x="12383029" y="6765679"/>
                  <a:ext cx="770938" cy="404098"/>
                </a:xfrm>
                <a:prstGeom prst="triangle">
                  <a:avLst>
                    <a:gd name="adj" fmla="val 1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cxnSp>
        <p:nvCxnSpPr>
          <p:cNvPr id="42" name="直線コネクタ 41">
            <a:extLst>
              <a:ext uri="{FF2B5EF4-FFF2-40B4-BE49-F238E27FC236}">
                <a16:creationId xmlns:a16="http://schemas.microsoft.com/office/drawing/2014/main" id="{A0E965D2-312B-ED46-829E-F87A595A29E4}"/>
              </a:ext>
            </a:extLst>
          </p:cNvPr>
          <p:cNvCxnSpPr>
            <a:cxnSpLocks/>
          </p:cNvCxnSpPr>
          <p:nvPr/>
        </p:nvCxnSpPr>
        <p:spPr>
          <a:xfrm>
            <a:off x="298869" y="5550309"/>
            <a:ext cx="1908000" cy="0"/>
          </a:xfrm>
          <a:prstGeom prst="line">
            <a:avLst/>
          </a:prstGeom>
          <a:ln w="38100">
            <a:solidFill>
              <a:srgbClr val="92D05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3" name="正方形/長方形 42">
            <a:extLst>
              <a:ext uri="{FF2B5EF4-FFF2-40B4-BE49-F238E27FC236}">
                <a16:creationId xmlns:a16="http://schemas.microsoft.com/office/drawing/2014/main" id="{2889B73F-C250-9149-913A-9970C5DF422B}"/>
              </a:ext>
            </a:extLst>
          </p:cNvPr>
          <p:cNvSpPr>
            <a:spLocks noChangeAspect="1"/>
          </p:cNvSpPr>
          <p:nvPr/>
        </p:nvSpPr>
        <p:spPr>
          <a:xfrm rot="2700000">
            <a:off x="1390660" y="5142008"/>
            <a:ext cx="108000" cy="86399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8877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Antenna pattern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67</a:t>
            </a:fld>
            <a:endParaRPr kumimoji="1" lang="ja-JP" altLang="en-US"/>
          </a:p>
        </p:txBody>
      </p:sp>
      <p:pic>
        <p:nvPicPr>
          <p:cNvPr id="5" name="図 4">
            <a:extLst>
              <a:ext uri="{FF2B5EF4-FFF2-40B4-BE49-F238E27FC236}">
                <a16:creationId xmlns:a16="http://schemas.microsoft.com/office/drawing/2014/main" id="{8E2C76B3-FE2D-5A49-B88E-00A6C0688E64}"/>
              </a:ext>
            </a:extLst>
          </p:cNvPr>
          <p:cNvPicPr>
            <a:picLocks noChangeAspect="1"/>
          </p:cNvPicPr>
          <p:nvPr/>
        </p:nvPicPr>
        <p:blipFill>
          <a:blip r:embed="rId3"/>
          <a:stretch>
            <a:fillRect/>
          </a:stretch>
        </p:blipFill>
        <p:spPr>
          <a:xfrm>
            <a:off x="952500" y="1435100"/>
            <a:ext cx="7239000" cy="3987800"/>
          </a:xfrm>
          <a:prstGeom prst="rect">
            <a:avLst/>
          </a:prstGeom>
        </p:spPr>
      </p:pic>
    </p:spTree>
    <p:extLst>
      <p:ext uri="{BB962C8B-B14F-4D97-AF65-F5344CB8AC3E}">
        <p14:creationId xmlns:p14="http://schemas.microsoft.com/office/powerpoint/2010/main" val="868272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Science</a:t>
            </a:r>
            <a:r>
              <a:rPr lang="en-US" altLang="ja-JP" dirty="0"/>
              <a:t> case</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68</a:t>
            </a:fld>
            <a:endParaRPr kumimoji="1" lang="ja-JP" altLang="en-US"/>
          </a:p>
        </p:txBody>
      </p:sp>
      <p:pic>
        <p:nvPicPr>
          <p:cNvPr id="8" name="図 7">
            <a:extLst>
              <a:ext uri="{FF2B5EF4-FFF2-40B4-BE49-F238E27FC236}">
                <a16:creationId xmlns:a16="http://schemas.microsoft.com/office/drawing/2014/main" id="{97314ABD-626C-2641-927B-783818458438}"/>
              </a:ext>
            </a:extLst>
          </p:cNvPr>
          <p:cNvPicPr>
            <a:picLocks noChangeAspect="1"/>
          </p:cNvPicPr>
          <p:nvPr/>
        </p:nvPicPr>
        <p:blipFill>
          <a:blip r:embed="rId3"/>
          <a:stretch>
            <a:fillRect/>
          </a:stretch>
        </p:blipFill>
        <p:spPr>
          <a:xfrm>
            <a:off x="286320" y="1271131"/>
            <a:ext cx="8686800" cy="4856342"/>
          </a:xfrm>
          <a:prstGeom prst="rect">
            <a:avLst/>
          </a:prstGeom>
        </p:spPr>
      </p:pic>
      <p:sp>
        <p:nvSpPr>
          <p:cNvPr id="9" name="テキスト ボックス 8">
            <a:extLst>
              <a:ext uri="{FF2B5EF4-FFF2-40B4-BE49-F238E27FC236}">
                <a16:creationId xmlns:a16="http://schemas.microsoft.com/office/drawing/2014/main" id="{354C8583-CE56-B149-AAB8-28485030742A}"/>
              </a:ext>
            </a:extLst>
          </p:cNvPr>
          <p:cNvSpPr txBox="1"/>
          <p:nvPr/>
        </p:nvSpPr>
        <p:spPr>
          <a:xfrm>
            <a:off x="4954000" y="6127473"/>
            <a:ext cx="3225498" cy="369332"/>
          </a:xfrm>
          <a:prstGeom prst="rect">
            <a:avLst/>
          </a:prstGeom>
          <a:noFill/>
        </p:spPr>
        <p:txBody>
          <a:bodyPr wrap="none" rtlCol="0">
            <a:spAutoFit/>
          </a:bodyPr>
          <a:lstStyle/>
          <a:p>
            <a:r>
              <a:rPr kumimoji="1" lang="en-US" altLang="ja-JP" dirty="0"/>
              <a:t>S. </a:t>
            </a:r>
            <a:r>
              <a:rPr lang="en-US" altLang="ja-JP" dirty="0"/>
              <a:t>Vitale, LIGO DCC P1900660-v1</a:t>
            </a:r>
            <a:endParaRPr kumimoji="1" lang="ja-JP" altLang="en-US"/>
          </a:p>
        </p:txBody>
      </p:sp>
    </p:spTree>
    <p:extLst>
      <p:ext uri="{BB962C8B-B14F-4D97-AF65-F5344CB8AC3E}">
        <p14:creationId xmlns:p14="http://schemas.microsoft.com/office/powerpoint/2010/main" val="171908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3673A76-211A-1F40-8B1C-56D67625D584}"/>
              </a:ext>
            </a:extLst>
          </p:cNvPr>
          <p:cNvPicPr>
            <a:picLocks noChangeAspect="1"/>
          </p:cNvPicPr>
          <p:nvPr/>
        </p:nvPicPr>
        <p:blipFill>
          <a:blip r:embed="rId3"/>
          <a:stretch>
            <a:fillRect/>
          </a:stretch>
        </p:blipFill>
        <p:spPr>
          <a:xfrm>
            <a:off x="5538513" y="4127903"/>
            <a:ext cx="3605487" cy="2730097"/>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重力波観測</a:t>
            </a:r>
            <a:r>
              <a:rPr lang="en-US" altLang="ja-JP" dirty="0"/>
              <a:t> (</a:t>
            </a:r>
            <a:r>
              <a:rPr lang="ja-JP" altLang="en-US"/>
              <a:t>これまで</a:t>
            </a:r>
            <a:r>
              <a:rPr lang="en-US" altLang="ja-JP" dirty="0"/>
              <a:t>)</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400" b="1" u="sng" dirty="0"/>
              <a:t>= </a:t>
            </a:r>
            <a:r>
              <a:rPr lang="ja-JP" altLang="en-US" sz="2400" b="1" u="sng"/>
              <a:t>得られたサイエンス</a:t>
            </a:r>
            <a:r>
              <a:rPr lang="en-US" altLang="ja-JP" sz="2400" b="1" u="sng" dirty="0"/>
              <a:t> = </a:t>
            </a:r>
          </a:p>
          <a:p>
            <a:pPr marL="0" indent="0">
              <a:buNone/>
            </a:pPr>
            <a:endParaRPr lang="en-US" altLang="ja-JP" sz="800" dirty="0"/>
          </a:p>
          <a:p>
            <a:pPr marL="0" indent="0">
              <a:buNone/>
            </a:pPr>
            <a:r>
              <a:rPr lang="en-US" altLang="ja-JP" sz="2400" dirty="0"/>
              <a:t>-- </a:t>
            </a:r>
            <a:r>
              <a:rPr lang="ja-JP" altLang="en-US" sz="2400" u="sng">
                <a:solidFill>
                  <a:srgbClr val="0432FF"/>
                </a:solidFill>
              </a:rPr>
              <a:t>重力波の初検出</a:t>
            </a:r>
            <a:r>
              <a:rPr lang="en-US" altLang="ja-JP" sz="2400" dirty="0"/>
              <a:t> (2015)</a:t>
            </a:r>
            <a:br>
              <a:rPr lang="en-US" altLang="ja-JP" sz="2400" dirty="0"/>
            </a:br>
            <a:r>
              <a:rPr lang="en-US" altLang="ja-JP" sz="2400" dirty="0"/>
              <a:t>  =&gt; </a:t>
            </a:r>
            <a:r>
              <a:rPr lang="ja-JP" altLang="en-US" sz="2400"/>
              <a:t>重い恒星質量ブラックホールの存在</a:t>
            </a:r>
            <a:br>
              <a:rPr lang="en-US" altLang="ja-JP" sz="2400" dirty="0"/>
            </a:br>
            <a:r>
              <a:rPr lang="en-US" altLang="ja-JP" sz="2400" dirty="0"/>
              <a:t>  =&gt; </a:t>
            </a:r>
            <a:r>
              <a:rPr lang="ja-JP" altLang="en-US" sz="2400"/>
              <a:t>ブラックホールの準固有振動</a:t>
            </a:r>
            <a:endParaRPr lang="en-US" altLang="ja-JP" sz="2400" dirty="0"/>
          </a:p>
          <a:p>
            <a:pPr marL="0" indent="0">
              <a:buNone/>
            </a:pPr>
            <a:endParaRPr lang="en-US" altLang="ja-JP" sz="2400" dirty="0"/>
          </a:p>
          <a:p>
            <a:pPr marL="0" indent="0">
              <a:buNone/>
            </a:pPr>
            <a:r>
              <a:rPr lang="en-US" altLang="ja-JP" sz="2400" dirty="0"/>
              <a:t>-- </a:t>
            </a:r>
            <a:r>
              <a:rPr lang="ja-JP" altLang="en-US" sz="2400" u="sng">
                <a:solidFill>
                  <a:srgbClr val="0432FF"/>
                </a:solidFill>
              </a:rPr>
              <a:t>連星中性子星合体の</a:t>
            </a:r>
            <a:r>
              <a:rPr lang="en-US" altLang="ja-JP" sz="2400" u="sng" dirty="0" err="1">
                <a:solidFill>
                  <a:srgbClr val="0432FF"/>
                </a:solidFill>
              </a:rPr>
              <a:t>multimessenger</a:t>
            </a:r>
            <a:r>
              <a:rPr lang="ja-JP" altLang="en-US" sz="2400" u="sng">
                <a:solidFill>
                  <a:srgbClr val="0432FF"/>
                </a:solidFill>
              </a:rPr>
              <a:t>観測</a:t>
            </a:r>
            <a:r>
              <a:rPr lang="en-US" altLang="ja-JP" sz="2400" dirty="0">
                <a:solidFill>
                  <a:srgbClr val="0432FF"/>
                </a:solidFill>
              </a:rPr>
              <a:t> </a:t>
            </a:r>
            <a:r>
              <a:rPr lang="en-US" altLang="ja-JP" sz="2400" dirty="0"/>
              <a:t>(2017)</a:t>
            </a:r>
            <a:br>
              <a:rPr lang="en-US" altLang="ja-JP" sz="2400" dirty="0"/>
            </a:br>
            <a:r>
              <a:rPr lang="en-US" altLang="ja-JP" sz="2400" dirty="0"/>
              <a:t>  =&gt; </a:t>
            </a:r>
            <a:r>
              <a:rPr lang="ja-JP" altLang="en-US" sz="2400"/>
              <a:t>短ガンマ線バーストの同時検出</a:t>
            </a:r>
            <a:r>
              <a:rPr lang="en-US" altLang="ja-JP" sz="2400" dirty="0"/>
              <a:t> </a:t>
            </a:r>
            <a:r>
              <a:rPr lang="en-US" altLang="ja-JP" sz="2400" dirty="0">
                <a:sym typeface="Wingdings" pitchFamily="2" charset="2"/>
              </a:rPr>
              <a:t> </a:t>
            </a:r>
            <a:r>
              <a:rPr lang="ja-JP" altLang="en-US" sz="2400">
                <a:sym typeface="Wingdings" pitchFamily="2" charset="2"/>
              </a:rPr>
              <a:t>発生源を明らかに</a:t>
            </a:r>
            <a:br>
              <a:rPr lang="en-US" altLang="ja-JP" sz="2400" dirty="0">
                <a:sym typeface="Wingdings" pitchFamily="2" charset="2"/>
              </a:rPr>
            </a:br>
            <a:r>
              <a:rPr lang="en-US" altLang="ja-JP" sz="2400" dirty="0">
                <a:sym typeface="Wingdings" pitchFamily="2" charset="2"/>
              </a:rPr>
              <a:t>  =&gt; </a:t>
            </a:r>
            <a:r>
              <a:rPr lang="ja-JP" altLang="en-US" sz="2400">
                <a:sym typeface="Wingdings" pitchFamily="2" charset="2"/>
              </a:rPr>
              <a:t>重力波の伝搬速度に制限</a:t>
            </a:r>
            <a:br>
              <a:rPr lang="en-US" altLang="ja-JP" sz="2400" dirty="0">
                <a:sym typeface="Wingdings" pitchFamily="2" charset="2"/>
              </a:rPr>
            </a:br>
            <a:br>
              <a:rPr lang="en-US" altLang="ja-JP" sz="2400" dirty="0"/>
            </a:br>
            <a:r>
              <a:rPr lang="en-US" altLang="ja-JP" sz="2400" dirty="0"/>
              <a:t>  =&gt; </a:t>
            </a:r>
            <a:r>
              <a:rPr lang="ja-JP" altLang="en-US" sz="2400"/>
              <a:t>可視・近赤外のキロノバ</a:t>
            </a:r>
            <a:r>
              <a:rPr lang="en-US" altLang="ja-JP" sz="2400" dirty="0"/>
              <a:t> </a:t>
            </a:r>
            <a:r>
              <a:rPr lang="en-US" altLang="ja-JP" sz="2400" dirty="0">
                <a:sym typeface="Wingdings" pitchFamily="2" charset="2"/>
              </a:rPr>
              <a:t> </a:t>
            </a:r>
            <a:r>
              <a:rPr lang="ja-JP" altLang="en-US" sz="2400">
                <a:sym typeface="Wingdings" pitchFamily="2" charset="2"/>
              </a:rPr>
              <a:t>重元素合成</a:t>
            </a:r>
            <a:br>
              <a:rPr lang="en-US" altLang="ja-JP" sz="2400" dirty="0">
                <a:sym typeface="Wingdings" pitchFamily="2" charset="2"/>
              </a:rPr>
            </a:br>
            <a:r>
              <a:rPr lang="en-US" altLang="ja-JP" sz="2400" dirty="0">
                <a:sym typeface="Wingdings" pitchFamily="2" charset="2"/>
              </a:rPr>
              <a:t>  =&gt; </a:t>
            </a:r>
            <a:r>
              <a:rPr lang="ja-JP" altLang="en-US" sz="2400">
                <a:sym typeface="Wingdings" pitchFamily="2" charset="2"/>
              </a:rPr>
              <a:t>母銀河の特定</a:t>
            </a:r>
            <a:r>
              <a:rPr lang="en-US" altLang="ja-JP" sz="2400" dirty="0">
                <a:sym typeface="Wingdings" pitchFamily="2" charset="2"/>
              </a:rPr>
              <a:t>  Hubble</a:t>
            </a:r>
            <a:r>
              <a:rPr lang="ja-JP" altLang="en-US" sz="2400">
                <a:sym typeface="Wingdings" pitchFamily="2" charset="2"/>
              </a:rPr>
              <a:t>定数</a:t>
            </a:r>
            <a:endParaRPr lang="en-US" altLang="ja-JP" sz="24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a:t>
            </a:fld>
            <a:endParaRPr kumimoji="1" lang="ja-JP" altLang="en-US"/>
          </a:p>
        </p:txBody>
      </p:sp>
      <p:pic>
        <p:nvPicPr>
          <p:cNvPr id="9" name="図 8">
            <a:extLst>
              <a:ext uri="{FF2B5EF4-FFF2-40B4-BE49-F238E27FC236}">
                <a16:creationId xmlns:a16="http://schemas.microsoft.com/office/drawing/2014/main" id="{4AFF6B45-EE22-C94F-A97E-177D4CD3A827}"/>
              </a:ext>
            </a:extLst>
          </p:cNvPr>
          <p:cNvPicPr>
            <a:picLocks noChangeAspect="1"/>
          </p:cNvPicPr>
          <p:nvPr/>
        </p:nvPicPr>
        <p:blipFill>
          <a:blip r:embed="rId4"/>
          <a:stretch>
            <a:fillRect/>
          </a:stretch>
        </p:blipFill>
        <p:spPr>
          <a:xfrm>
            <a:off x="5696632" y="1081130"/>
            <a:ext cx="3447368" cy="1939145"/>
          </a:xfrm>
          <a:prstGeom prst="rect">
            <a:avLst/>
          </a:prstGeom>
        </p:spPr>
      </p:pic>
      <p:sp>
        <p:nvSpPr>
          <p:cNvPr id="10" name="テキスト ボックス 9">
            <a:extLst>
              <a:ext uri="{FF2B5EF4-FFF2-40B4-BE49-F238E27FC236}">
                <a16:creationId xmlns:a16="http://schemas.microsoft.com/office/drawing/2014/main" id="{343F5897-2B4B-A141-AAF9-086610293784}"/>
              </a:ext>
            </a:extLst>
          </p:cNvPr>
          <p:cNvSpPr txBox="1"/>
          <p:nvPr/>
        </p:nvSpPr>
        <p:spPr>
          <a:xfrm>
            <a:off x="5696631" y="2688258"/>
            <a:ext cx="983671" cy="307777"/>
          </a:xfrm>
          <a:prstGeom prst="rect">
            <a:avLst/>
          </a:prstGeom>
          <a:noFill/>
        </p:spPr>
        <p:txBody>
          <a:bodyPr wrap="square" rtlCol="0">
            <a:spAutoFit/>
          </a:bodyPr>
          <a:lstStyle/>
          <a:p>
            <a:r>
              <a:rPr kumimoji="1" lang="en-US" altLang="ja-JP" sz="1400" dirty="0">
                <a:solidFill>
                  <a:schemeClr val="bg1"/>
                </a:solidFill>
              </a:rPr>
              <a:t>Credit: SXS</a:t>
            </a:r>
            <a:endParaRPr kumimoji="1" lang="ja-JP" altLang="en-US" sz="1400">
              <a:solidFill>
                <a:schemeClr val="bg1"/>
              </a:solidFill>
            </a:endParaRPr>
          </a:p>
        </p:txBody>
      </p:sp>
      <p:sp>
        <p:nvSpPr>
          <p:cNvPr id="11" name="テキスト ボックス 10">
            <a:extLst>
              <a:ext uri="{FF2B5EF4-FFF2-40B4-BE49-F238E27FC236}">
                <a16:creationId xmlns:a16="http://schemas.microsoft.com/office/drawing/2014/main" id="{4A3195FB-D4ED-794B-8371-C5699BA7A0ED}"/>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Tree>
    <p:extLst>
      <p:ext uri="{BB962C8B-B14F-4D97-AF65-F5344CB8AC3E}">
        <p14:creationId xmlns:p14="http://schemas.microsoft.com/office/powerpoint/2010/main" val="3834499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CBC</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69</a:t>
            </a:fld>
            <a:endParaRPr kumimoji="1" lang="ja-JP" altLang="en-US"/>
          </a:p>
        </p:txBody>
      </p:sp>
      <p:pic>
        <p:nvPicPr>
          <p:cNvPr id="8" name="図 7">
            <a:extLst>
              <a:ext uri="{FF2B5EF4-FFF2-40B4-BE49-F238E27FC236}">
                <a16:creationId xmlns:a16="http://schemas.microsoft.com/office/drawing/2014/main" id="{595E748E-D193-AF4C-958D-88D52819BDCA}"/>
              </a:ext>
            </a:extLst>
          </p:cNvPr>
          <p:cNvPicPr>
            <a:picLocks noChangeAspect="1"/>
          </p:cNvPicPr>
          <p:nvPr/>
        </p:nvPicPr>
        <p:blipFill>
          <a:blip r:embed="rId3"/>
          <a:stretch>
            <a:fillRect/>
          </a:stretch>
        </p:blipFill>
        <p:spPr>
          <a:xfrm>
            <a:off x="0" y="1039815"/>
            <a:ext cx="9144000" cy="5810670"/>
          </a:xfrm>
          <a:prstGeom prst="rect">
            <a:avLst/>
          </a:prstGeom>
        </p:spPr>
      </p:pic>
    </p:spTree>
    <p:extLst>
      <p:ext uri="{BB962C8B-B14F-4D97-AF65-F5344CB8AC3E}">
        <p14:creationId xmlns:p14="http://schemas.microsoft.com/office/powerpoint/2010/main" val="215935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Supernovae</a:t>
            </a:r>
            <a:endParaRPr kumimoji="1" lang="ja-JP" altLang="en-US" dirty="0"/>
          </a:p>
        </p:txBody>
      </p:sp>
      <p:sp>
        <p:nvSpPr>
          <p:cNvPr id="3" name="コンテンツ プレースホルダー 2"/>
          <p:cNvSpPr>
            <a:spLocks noGrp="1"/>
          </p:cNvSpPr>
          <p:nvPr>
            <p:ph idx="1"/>
          </p:nvPr>
        </p:nvSpPr>
        <p:spPr>
          <a:xfrm>
            <a:off x="254664" y="1603585"/>
            <a:ext cx="8432136" cy="5473765"/>
          </a:xfrm>
        </p:spPr>
        <p:txBody>
          <a:bodyPr>
            <a:normAutofit/>
          </a:bodyPr>
          <a:lstStyle/>
          <a:p>
            <a:pPr marL="0" indent="0">
              <a:buNone/>
            </a:pPr>
            <a:r>
              <a:rPr lang="en-US" altLang="ja-JP" sz="2400" dirty="0"/>
              <a:t>2G: ∼ 0.6−10.5×10−2 CCSNeyr−1  in Milky Way</a:t>
            </a:r>
            <a:br>
              <a:rPr lang="en-US" altLang="ja-JP" sz="2400" dirty="0"/>
            </a:br>
            <a:r>
              <a:rPr lang="en-US" altLang="ja-JP" sz="2400" dirty="0"/>
              <a:t>[PHYSICAL REVIEW D 93, 042002 (2016)]</a:t>
            </a:r>
            <a:br>
              <a:rPr lang="en-US" altLang="ja-JP" sz="2400" dirty="0"/>
            </a:br>
            <a:r>
              <a:rPr lang="en-US" altLang="ja-JP" sz="2400" dirty="0"/>
              <a:t>=&gt; ~ 1/30 </a:t>
            </a:r>
            <a:r>
              <a:rPr lang="en-US" altLang="ja-JP" sz="2400" dirty="0" err="1"/>
              <a:t>yr</a:t>
            </a:r>
            <a:br>
              <a:rPr lang="en-US" altLang="ja-JP" sz="2400" dirty="0"/>
            </a:br>
            <a:br>
              <a:rPr lang="en-US" altLang="ja-JP" sz="2400" dirty="0"/>
            </a:br>
            <a:r>
              <a:rPr lang="en-US" altLang="ja-JP" sz="2400" dirty="0"/>
              <a:t>3G: 28 galaxies within 150 kpc, 1-2 </a:t>
            </a:r>
            <a:r>
              <a:rPr lang="en-US" altLang="ja-JP" sz="2400" dirty="0" err="1"/>
              <a:t>CCSNe</a:t>
            </a:r>
            <a:r>
              <a:rPr lang="en-US" altLang="ja-JP" sz="2400" dirty="0"/>
              <a:t> per galaxy</a:t>
            </a:r>
            <a:br>
              <a:rPr lang="en-US" altLang="ja-JP" sz="2400" dirty="0"/>
            </a:br>
            <a:r>
              <a:rPr lang="en-US" altLang="ja-JP" sz="2400" dirty="0"/>
              <a:t>[PHYSICAL REVIEW D 99, 063018 (2019) ]</a:t>
            </a:r>
            <a:br>
              <a:rPr lang="en-US" altLang="ja-JP" sz="2400" dirty="0"/>
            </a:br>
            <a:r>
              <a:rPr lang="en-US" altLang="ja-JP" sz="2400" dirty="0"/>
              <a:t>=&gt; ~ 1/3 </a:t>
            </a:r>
            <a:r>
              <a:rPr lang="en-US" altLang="ja-JP" sz="2400" dirty="0" err="1"/>
              <a:t>yr</a:t>
            </a:r>
            <a:endParaRPr lang="en-US" altLang="ja-JP" sz="2400" dirty="0"/>
          </a:p>
          <a:p>
            <a:pPr marL="0" indent="0">
              <a:buNone/>
            </a:pPr>
            <a:endParaRPr lang="en-US" altLang="ja-JP" sz="24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70</a:t>
            </a:fld>
            <a:endParaRPr kumimoji="1" lang="ja-JP" altLang="en-US"/>
          </a:p>
        </p:txBody>
      </p:sp>
    </p:spTree>
    <p:extLst>
      <p:ext uri="{BB962C8B-B14F-4D97-AF65-F5344CB8AC3E}">
        <p14:creationId xmlns:p14="http://schemas.microsoft.com/office/powerpoint/2010/main" val="485521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Horizon distance</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71</a:t>
            </a:fld>
            <a:endParaRPr kumimoji="1" lang="ja-JP" altLang="en-US"/>
          </a:p>
        </p:txBody>
      </p:sp>
      <p:sp>
        <p:nvSpPr>
          <p:cNvPr id="9" name="テキスト ボックス 8">
            <a:extLst>
              <a:ext uri="{FF2B5EF4-FFF2-40B4-BE49-F238E27FC236}">
                <a16:creationId xmlns:a16="http://schemas.microsoft.com/office/drawing/2014/main" id="{354C8583-CE56-B149-AAB8-28485030742A}"/>
              </a:ext>
            </a:extLst>
          </p:cNvPr>
          <p:cNvSpPr txBox="1"/>
          <p:nvPr/>
        </p:nvSpPr>
        <p:spPr>
          <a:xfrm>
            <a:off x="1083040" y="5819309"/>
            <a:ext cx="7736477" cy="307777"/>
          </a:xfrm>
          <a:prstGeom prst="rect">
            <a:avLst/>
          </a:prstGeom>
          <a:noFill/>
        </p:spPr>
        <p:txBody>
          <a:bodyPr wrap="none" rtlCol="0">
            <a:spAutoFit/>
          </a:bodyPr>
          <a:lstStyle/>
          <a:p>
            <a:r>
              <a:rPr kumimoji="1" lang="en-US" altLang="ja-JP" sz="1400" dirty="0"/>
              <a:t>Y. </a:t>
            </a:r>
            <a:r>
              <a:rPr kumimoji="1" lang="en-US" altLang="ja-JP" sz="1400" dirty="0" err="1"/>
              <a:t>Michimura</a:t>
            </a:r>
            <a:r>
              <a:rPr lang="en-US" altLang="ja-JP" sz="1400" dirty="0"/>
              <a:t>, http://www2.yukawa.kyoto-u.ac.jp/~grav-wakate3/files/</a:t>
            </a:r>
            <a:r>
              <a:rPr lang="en-US" altLang="ja-JP" sz="1400" dirty="0" err="1"/>
              <a:t>programme</a:t>
            </a:r>
            <a:r>
              <a:rPr lang="en-US" altLang="ja-JP" sz="1400" dirty="0"/>
              <a:t>/I2_S_Michimura.pdf</a:t>
            </a:r>
            <a:endParaRPr kumimoji="1" lang="ja-JP" altLang="en-US" sz="1400"/>
          </a:p>
        </p:txBody>
      </p:sp>
      <p:pic>
        <p:nvPicPr>
          <p:cNvPr id="5" name="図 4">
            <a:extLst>
              <a:ext uri="{FF2B5EF4-FFF2-40B4-BE49-F238E27FC236}">
                <a16:creationId xmlns:a16="http://schemas.microsoft.com/office/drawing/2014/main" id="{19BB5AAE-5874-1B4F-9DFC-07993A7D0F89}"/>
              </a:ext>
            </a:extLst>
          </p:cNvPr>
          <p:cNvPicPr>
            <a:picLocks noChangeAspect="1"/>
          </p:cNvPicPr>
          <p:nvPr/>
        </p:nvPicPr>
        <p:blipFill>
          <a:blip r:embed="rId3"/>
          <a:stretch>
            <a:fillRect/>
          </a:stretch>
        </p:blipFill>
        <p:spPr>
          <a:xfrm>
            <a:off x="624840" y="909949"/>
            <a:ext cx="7894320" cy="4897987"/>
          </a:xfrm>
          <a:prstGeom prst="rect">
            <a:avLst/>
          </a:prstGeom>
        </p:spPr>
      </p:pic>
    </p:spTree>
    <p:extLst>
      <p:ext uri="{BB962C8B-B14F-4D97-AF65-F5344CB8AC3E}">
        <p14:creationId xmlns:p14="http://schemas.microsoft.com/office/powerpoint/2010/main" val="2915817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Network Duty Cycle</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72</a:t>
            </a:fld>
            <a:endParaRPr kumimoji="1" lang="ja-JP" altLang="en-US"/>
          </a:p>
        </p:txBody>
      </p:sp>
      <p:sp>
        <p:nvSpPr>
          <p:cNvPr id="3" name="テキスト ボックス 2">
            <a:extLst>
              <a:ext uri="{FF2B5EF4-FFF2-40B4-BE49-F238E27FC236}">
                <a16:creationId xmlns:a16="http://schemas.microsoft.com/office/drawing/2014/main" id="{E14C0776-3E09-6544-851E-EA9EF434B5BE}"/>
              </a:ext>
            </a:extLst>
          </p:cNvPr>
          <p:cNvSpPr txBox="1"/>
          <p:nvPr/>
        </p:nvSpPr>
        <p:spPr>
          <a:xfrm>
            <a:off x="915078" y="1287230"/>
            <a:ext cx="4452566" cy="4154984"/>
          </a:xfrm>
          <a:prstGeom prst="rect">
            <a:avLst/>
          </a:prstGeom>
          <a:noFill/>
        </p:spPr>
        <p:txBody>
          <a:bodyPr wrap="none" rtlCol="0">
            <a:spAutoFit/>
          </a:bodyPr>
          <a:lstStyle/>
          <a:p>
            <a:r>
              <a:rPr lang="en-US" altLang="ja-JP" sz="2400" dirty="0"/>
              <a:t>3</a:t>
            </a:r>
            <a:r>
              <a:rPr lang="ja-JP" altLang="en-US" sz="2400"/>
              <a:t>台以上稼働の確率</a:t>
            </a:r>
            <a:br>
              <a:rPr lang="en-US" altLang="ja-JP" sz="2400" dirty="0"/>
            </a:br>
            <a:br>
              <a:rPr lang="en-US" altLang="ja-JP" sz="2400" b="1" u="sng" dirty="0"/>
            </a:br>
            <a:r>
              <a:rPr lang="en-US" altLang="ja-JP" sz="2400" b="1" u="sng" dirty="0"/>
              <a:t>= Case1: </a:t>
            </a:r>
            <a:r>
              <a:rPr kumimoji="1" lang="en-US" altLang="ja-JP" sz="2400" b="1" u="sng" dirty="0"/>
              <a:t>Only 3 detectors =</a:t>
            </a:r>
            <a:br>
              <a:rPr kumimoji="1" lang="en-US" altLang="ja-JP" sz="2400" b="1" u="sng" dirty="0"/>
            </a:br>
            <a:r>
              <a:rPr kumimoji="1" lang="en-US" altLang="ja-JP" sz="2400" dirty="0"/>
              <a:t>0.8 * 0.8 * 0.8  = 0.512</a:t>
            </a:r>
            <a:br>
              <a:rPr kumimoji="1" lang="en-US" altLang="ja-JP" sz="2400" dirty="0"/>
            </a:br>
            <a:r>
              <a:rPr kumimoji="1" lang="en-US" altLang="ja-JP" sz="2400" dirty="0"/>
              <a:t>=&gt; 51 %</a:t>
            </a:r>
            <a:br>
              <a:rPr kumimoji="1" lang="en-US" altLang="ja-JP" sz="2400" dirty="0"/>
            </a:br>
            <a:r>
              <a:rPr kumimoji="1" lang="en-US" altLang="ja-JP" sz="2400" dirty="0"/>
              <a:t>c.f.) O3 =&gt; 44 % (with 1 det. ~75%)</a:t>
            </a:r>
          </a:p>
          <a:p>
            <a:endParaRPr lang="en-US" altLang="ja-JP" sz="2400" dirty="0"/>
          </a:p>
          <a:p>
            <a:endParaRPr lang="en-US" altLang="ja-JP" sz="2400" dirty="0"/>
          </a:p>
          <a:p>
            <a:r>
              <a:rPr kumimoji="1" lang="en-US" altLang="ja-JP" sz="2400" b="1" u="sng" dirty="0"/>
              <a:t>= Case2: 4 detectors =</a:t>
            </a:r>
            <a:br>
              <a:rPr kumimoji="1" lang="en-US" altLang="ja-JP" sz="2400" b="1" u="sng" dirty="0"/>
            </a:br>
            <a:r>
              <a:rPr kumimoji="1" lang="en-US" altLang="ja-JP" sz="2400" dirty="0"/>
              <a:t>0.8</a:t>
            </a:r>
            <a:r>
              <a:rPr kumimoji="1" lang="en-US" altLang="ja-JP" sz="2400" baseline="30000" dirty="0"/>
              <a:t>4</a:t>
            </a:r>
            <a:r>
              <a:rPr kumimoji="1" lang="en-US" altLang="ja-JP" sz="2400" dirty="0"/>
              <a:t> + 4*0.2*0.8</a:t>
            </a:r>
            <a:r>
              <a:rPr kumimoji="1" lang="en-US" altLang="ja-JP" sz="2400" baseline="30000" dirty="0"/>
              <a:t>3</a:t>
            </a:r>
            <a:r>
              <a:rPr kumimoji="1" lang="en-US" altLang="ja-JP" sz="2400" dirty="0"/>
              <a:t> = 0.8192</a:t>
            </a:r>
            <a:br>
              <a:rPr kumimoji="1" lang="en-US" altLang="ja-JP" sz="2400" dirty="0"/>
            </a:br>
            <a:r>
              <a:rPr kumimoji="1" lang="en-US" altLang="ja-JP" sz="2400" dirty="0"/>
              <a:t>=&gt; 82 %</a:t>
            </a:r>
            <a:endParaRPr kumimoji="1" lang="ja-JP" altLang="en-US" sz="2400"/>
          </a:p>
        </p:txBody>
      </p:sp>
      <p:sp>
        <p:nvSpPr>
          <p:cNvPr id="6" name="テキスト ボックス 5">
            <a:extLst>
              <a:ext uri="{FF2B5EF4-FFF2-40B4-BE49-F238E27FC236}">
                <a16:creationId xmlns:a16="http://schemas.microsoft.com/office/drawing/2014/main" id="{AFF1AEBB-BF16-CA49-B89F-16A1EE9B1324}"/>
              </a:ext>
            </a:extLst>
          </p:cNvPr>
          <p:cNvSpPr txBox="1"/>
          <p:nvPr/>
        </p:nvSpPr>
        <p:spPr>
          <a:xfrm>
            <a:off x="5980610" y="2131750"/>
            <a:ext cx="2706190" cy="369332"/>
          </a:xfrm>
          <a:prstGeom prst="rect">
            <a:avLst/>
          </a:prstGeom>
          <a:noFill/>
        </p:spPr>
        <p:txBody>
          <a:bodyPr wrap="none" rtlCol="0">
            <a:spAutoFit/>
          </a:bodyPr>
          <a:lstStyle/>
          <a:p>
            <a:r>
              <a:rPr lang="ja-JP" altLang="en-US"/>
              <a:t>仮定</a:t>
            </a:r>
            <a:r>
              <a:rPr lang="en-US" altLang="ja-JP" dirty="0"/>
              <a:t>: 1</a:t>
            </a:r>
            <a:r>
              <a:rPr lang="ja-JP" altLang="en-US"/>
              <a:t>台の稼働率</a:t>
            </a:r>
            <a:r>
              <a:rPr lang="en-US" altLang="ja-JP" dirty="0"/>
              <a:t> = 80 %</a:t>
            </a:r>
            <a:endParaRPr kumimoji="1" lang="ja-JP" altLang="en-US"/>
          </a:p>
        </p:txBody>
      </p:sp>
    </p:spTree>
    <p:extLst>
      <p:ext uri="{BB962C8B-B14F-4D97-AF65-F5344CB8AC3E}">
        <p14:creationId xmlns:p14="http://schemas.microsoft.com/office/powerpoint/2010/main" val="2702566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KAGRA cont</a:t>
            </a:r>
            <a:r>
              <a:rPr lang="en-US" altLang="ja-JP" dirty="0"/>
              <a:t>ribution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73</a:t>
            </a:fld>
            <a:endParaRPr kumimoji="1" lang="ja-JP" altLang="en-US"/>
          </a:p>
        </p:txBody>
      </p:sp>
      <p:sp>
        <p:nvSpPr>
          <p:cNvPr id="9" name="テキスト ボックス 8">
            <a:extLst>
              <a:ext uri="{FF2B5EF4-FFF2-40B4-BE49-F238E27FC236}">
                <a16:creationId xmlns:a16="http://schemas.microsoft.com/office/drawing/2014/main" id="{354C8583-CE56-B149-AAB8-28485030742A}"/>
              </a:ext>
            </a:extLst>
          </p:cNvPr>
          <p:cNvSpPr txBox="1"/>
          <p:nvPr/>
        </p:nvSpPr>
        <p:spPr>
          <a:xfrm>
            <a:off x="5551968" y="6500001"/>
            <a:ext cx="2717603" cy="307777"/>
          </a:xfrm>
          <a:prstGeom prst="rect">
            <a:avLst/>
          </a:prstGeom>
          <a:noFill/>
        </p:spPr>
        <p:txBody>
          <a:bodyPr wrap="none" rtlCol="0">
            <a:spAutoFit/>
          </a:bodyPr>
          <a:lstStyle/>
          <a:p>
            <a:r>
              <a:rPr lang="en-US" altLang="ja-JP" sz="1400" dirty="0"/>
              <a:t>S. </a:t>
            </a:r>
            <a:r>
              <a:rPr lang="en-US" altLang="ja-JP" sz="1400" dirty="0" err="1"/>
              <a:t>Haino</a:t>
            </a:r>
            <a:r>
              <a:rPr lang="en-US" altLang="ja-JP" sz="1400" dirty="0"/>
              <a:t> et al., JGW-G1910190-v14</a:t>
            </a:r>
          </a:p>
        </p:txBody>
      </p:sp>
      <p:pic>
        <p:nvPicPr>
          <p:cNvPr id="5" name="図 4">
            <a:extLst>
              <a:ext uri="{FF2B5EF4-FFF2-40B4-BE49-F238E27FC236}">
                <a16:creationId xmlns:a16="http://schemas.microsoft.com/office/drawing/2014/main" id="{98D317D0-6D3F-4941-ACCD-6E0E23A9B048}"/>
              </a:ext>
            </a:extLst>
          </p:cNvPr>
          <p:cNvPicPr>
            <a:picLocks noChangeAspect="1"/>
          </p:cNvPicPr>
          <p:nvPr/>
        </p:nvPicPr>
        <p:blipFill>
          <a:blip r:embed="rId3"/>
          <a:stretch>
            <a:fillRect/>
          </a:stretch>
        </p:blipFill>
        <p:spPr>
          <a:xfrm>
            <a:off x="886857" y="958096"/>
            <a:ext cx="7382714" cy="55419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160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KAGRA cont</a:t>
            </a:r>
            <a:r>
              <a:rPr lang="en-US" altLang="ja-JP" dirty="0"/>
              <a:t>ribution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74</a:t>
            </a:fld>
            <a:endParaRPr kumimoji="1" lang="ja-JP" altLang="en-US"/>
          </a:p>
        </p:txBody>
      </p:sp>
      <p:sp>
        <p:nvSpPr>
          <p:cNvPr id="9" name="テキスト ボックス 8">
            <a:extLst>
              <a:ext uri="{FF2B5EF4-FFF2-40B4-BE49-F238E27FC236}">
                <a16:creationId xmlns:a16="http://schemas.microsoft.com/office/drawing/2014/main" id="{354C8583-CE56-B149-AAB8-28485030742A}"/>
              </a:ext>
            </a:extLst>
          </p:cNvPr>
          <p:cNvSpPr txBox="1"/>
          <p:nvPr/>
        </p:nvSpPr>
        <p:spPr>
          <a:xfrm>
            <a:off x="5551968" y="6500001"/>
            <a:ext cx="2717603" cy="307777"/>
          </a:xfrm>
          <a:prstGeom prst="rect">
            <a:avLst/>
          </a:prstGeom>
          <a:noFill/>
        </p:spPr>
        <p:txBody>
          <a:bodyPr wrap="none" rtlCol="0">
            <a:spAutoFit/>
          </a:bodyPr>
          <a:lstStyle/>
          <a:p>
            <a:r>
              <a:rPr lang="en-US" altLang="ja-JP" sz="1400" dirty="0"/>
              <a:t>S. </a:t>
            </a:r>
            <a:r>
              <a:rPr lang="en-US" altLang="ja-JP" sz="1400" dirty="0" err="1"/>
              <a:t>Haino</a:t>
            </a:r>
            <a:r>
              <a:rPr lang="en-US" altLang="ja-JP" sz="1400" dirty="0"/>
              <a:t> et al., JGW-G1910190-v14</a:t>
            </a:r>
          </a:p>
        </p:txBody>
      </p:sp>
      <p:pic>
        <p:nvPicPr>
          <p:cNvPr id="6" name="図 5">
            <a:extLst>
              <a:ext uri="{FF2B5EF4-FFF2-40B4-BE49-F238E27FC236}">
                <a16:creationId xmlns:a16="http://schemas.microsoft.com/office/drawing/2014/main" id="{52F29501-5827-A84B-805E-DB55C3B53752}"/>
              </a:ext>
            </a:extLst>
          </p:cNvPr>
          <p:cNvPicPr>
            <a:picLocks noChangeAspect="1"/>
          </p:cNvPicPr>
          <p:nvPr/>
        </p:nvPicPr>
        <p:blipFill>
          <a:blip r:embed="rId3"/>
          <a:stretch>
            <a:fillRect/>
          </a:stretch>
        </p:blipFill>
        <p:spPr>
          <a:xfrm>
            <a:off x="937226" y="998463"/>
            <a:ext cx="7269548" cy="544419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334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w/ and w/o ALS</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75</a:t>
            </a:fld>
            <a:endParaRPr kumimoji="1" lang="ja-JP" altLang="en-US"/>
          </a:p>
        </p:txBody>
      </p:sp>
      <p:pic>
        <p:nvPicPr>
          <p:cNvPr id="5" name="図 4">
            <a:extLst>
              <a:ext uri="{FF2B5EF4-FFF2-40B4-BE49-F238E27FC236}">
                <a16:creationId xmlns:a16="http://schemas.microsoft.com/office/drawing/2014/main" id="{F06053D4-CEF1-D545-BC08-CBA3598B7CC1}"/>
              </a:ext>
            </a:extLst>
          </p:cNvPr>
          <p:cNvPicPr>
            <a:picLocks noChangeAspect="1"/>
          </p:cNvPicPr>
          <p:nvPr/>
        </p:nvPicPr>
        <p:blipFill>
          <a:blip r:embed="rId3"/>
          <a:stretch>
            <a:fillRect/>
          </a:stretch>
        </p:blipFill>
        <p:spPr>
          <a:xfrm>
            <a:off x="781050" y="1148348"/>
            <a:ext cx="7581900" cy="5181600"/>
          </a:xfrm>
          <a:prstGeom prst="rect">
            <a:avLst/>
          </a:prstGeom>
        </p:spPr>
      </p:pic>
    </p:spTree>
    <p:extLst>
      <p:ext uri="{BB962C8B-B14F-4D97-AF65-F5344CB8AC3E}">
        <p14:creationId xmlns:p14="http://schemas.microsoft.com/office/powerpoint/2010/main" val="3568084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KAGRA</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76</a:t>
            </a:fld>
            <a:endParaRPr kumimoji="1" lang="ja-JP" altLang="en-US"/>
          </a:p>
        </p:txBody>
      </p:sp>
      <p:pic>
        <p:nvPicPr>
          <p:cNvPr id="6" name="図 5">
            <a:extLst>
              <a:ext uri="{FF2B5EF4-FFF2-40B4-BE49-F238E27FC236}">
                <a16:creationId xmlns:a16="http://schemas.microsoft.com/office/drawing/2014/main" id="{40C9E51E-F763-664F-8FF8-409900D55A1D}"/>
              </a:ext>
            </a:extLst>
          </p:cNvPr>
          <p:cNvPicPr>
            <a:picLocks noChangeAspect="1"/>
          </p:cNvPicPr>
          <p:nvPr/>
        </p:nvPicPr>
        <p:blipFill>
          <a:blip r:embed="rId3"/>
          <a:stretch>
            <a:fillRect/>
          </a:stretch>
        </p:blipFill>
        <p:spPr>
          <a:xfrm>
            <a:off x="1033498" y="1148348"/>
            <a:ext cx="7077004" cy="5720171"/>
          </a:xfrm>
          <a:prstGeom prst="rect">
            <a:avLst/>
          </a:prstGeom>
        </p:spPr>
      </p:pic>
    </p:spTree>
    <p:extLst>
      <p:ext uri="{BB962C8B-B14F-4D97-AF65-F5344CB8AC3E}">
        <p14:creationId xmlns:p14="http://schemas.microsoft.com/office/powerpoint/2010/main" val="3866617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Design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pic>
        <p:nvPicPr>
          <p:cNvPr id="7" name="図 6">
            <a:extLst>
              <a:ext uri="{FF2B5EF4-FFF2-40B4-BE49-F238E27FC236}">
                <a16:creationId xmlns:a16="http://schemas.microsoft.com/office/drawing/2014/main" id="{B7FE3235-C742-D04C-ACFD-284A3E3518EB}"/>
              </a:ext>
            </a:extLst>
          </p:cNvPr>
          <p:cNvPicPr>
            <a:picLocks noChangeAspect="1"/>
          </p:cNvPicPr>
          <p:nvPr/>
        </p:nvPicPr>
        <p:blipFill>
          <a:blip r:embed="rId3"/>
          <a:stretch>
            <a:fillRect/>
          </a:stretch>
        </p:blipFill>
        <p:spPr>
          <a:xfrm>
            <a:off x="883920" y="1120987"/>
            <a:ext cx="7376160" cy="5737013"/>
          </a:xfrm>
          <a:prstGeom prst="rect">
            <a:avLst/>
          </a:prstGeom>
        </p:spPr>
      </p:pic>
    </p:spTree>
    <p:extLst>
      <p:ext uri="{BB962C8B-B14F-4D97-AF65-F5344CB8AC3E}">
        <p14:creationId xmlns:p14="http://schemas.microsoft.com/office/powerpoint/2010/main" val="3057260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Fiber</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78</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pic>
        <p:nvPicPr>
          <p:cNvPr id="9" name="図 8">
            <a:extLst>
              <a:ext uri="{FF2B5EF4-FFF2-40B4-BE49-F238E27FC236}">
                <a16:creationId xmlns:a16="http://schemas.microsoft.com/office/drawing/2014/main" id="{BABDEAFC-72C7-EC42-8F09-0C741380E950}"/>
              </a:ext>
            </a:extLst>
          </p:cNvPr>
          <p:cNvPicPr>
            <a:picLocks noChangeAspect="1"/>
          </p:cNvPicPr>
          <p:nvPr/>
        </p:nvPicPr>
        <p:blipFill>
          <a:blip r:embed="rId3"/>
          <a:stretch>
            <a:fillRect/>
          </a:stretch>
        </p:blipFill>
        <p:spPr>
          <a:xfrm>
            <a:off x="674370" y="1011555"/>
            <a:ext cx="7795260" cy="5846445"/>
          </a:xfrm>
          <a:prstGeom prst="rect">
            <a:avLst/>
          </a:prstGeom>
        </p:spPr>
      </p:pic>
    </p:spTree>
    <p:extLst>
      <p:ext uri="{BB962C8B-B14F-4D97-AF65-F5344CB8AC3E}">
        <p14:creationId xmlns:p14="http://schemas.microsoft.com/office/powerpoint/2010/main" val="291854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重力波観測</a:t>
            </a:r>
            <a:r>
              <a:rPr lang="en-US" altLang="ja-JP" dirty="0"/>
              <a:t> (</a:t>
            </a:r>
            <a:r>
              <a:rPr lang="ja-JP" altLang="en-US"/>
              <a:t>これまで</a:t>
            </a:r>
            <a:r>
              <a:rPr lang="en-US" altLang="ja-JP" dirty="0"/>
              <a:t>)</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ja-JP" altLang="en-US" sz="2400"/>
              <a:t>第</a:t>
            </a:r>
            <a:r>
              <a:rPr lang="en-US" altLang="ja-JP" sz="2400" dirty="0"/>
              <a:t>2</a:t>
            </a:r>
            <a:r>
              <a:rPr lang="ja-JP" altLang="en-US" sz="2400"/>
              <a:t>世代</a:t>
            </a:r>
            <a:r>
              <a:rPr lang="en-US" altLang="ja-JP" sz="2400" dirty="0"/>
              <a:t> (2G) </a:t>
            </a:r>
            <a:r>
              <a:rPr lang="ja-JP" altLang="en-US" sz="2400"/>
              <a:t>検出器が現在観測中</a:t>
            </a:r>
            <a:endParaRPr lang="en-US" altLang="ja-JP" sz="2400" dirty="0"/>
          </a:p>
          <a:p>
            <a:pPr marL="0" indent="0">
              <a:buNone/>
            </a:pPr>
            <a:endParaRPr lang="en-US" altLang="ja-JP" sz="2400" dirty="0"/>
          </a:p>
          <a:p>
            <a:pPr marL="0" indent="0">
              <a:buNone/>
            </a:pPr>
            <a:r>
              <a:rPr lang="en-US" altLang="ja-JP" sz="2400" dirty="0"/>
              <a:t>-- Advanced LIGO</a:t>
            </a:r>
            <a:r>
              <a:rPr lang="ja-JP" altLang="en-US" sz="2400"/>
              <a:t>が</a:t>
            </a:r>
            <a:br>
              <a:rPr lang="en-US" altLang="ja-JP" sz="2400" dirty="0"/>
            </a:br>
            <a:r>
              <a:rPr lang="ja-JP" altLang="en-US" sz="2400"/>
              <a:t>連星ブラックホール合体</a:t>
            </a:r>
            <a:br>
              <a:rPr lang="en-US" altLang="ja-JP" sz="2400" dirty="0"/>
            </a:br>
            <a:r>
              <a:rPr lang="ja-JP" altLang="en-US" sz="2400"/>
              <a:t>からの重力波を捉えた</a:t>
            </a:r>
            <a:endParaRPr lang="en-US" altLang="ja-JP" sz="2400" dirty="0"/>
          </a:p>
          <a:p>
            <a:pPr marL="0" indent="0">
              <a:buNone/>
            </a:pPr>
            <a:endParaRPr lang="en-US" altLang="ja-JP" sz="2400" dirty="0"/>
          </a:p>
          <a:p>
            <a:pPr marL="0" indent="0">
              <a:buNone/>
            </a:pPr>
            <a:r>
              <a:rPr lang="en-US" altLang="ja-JP" sz="2400" dirty="0"/>
              <a:t>-- Advanced Virgo</a:t>
            </a:r>
            <a:r>
              <a:rPr lang="ja-JP" altLang="en-US" sz="2400"/>
              <a:t>が加わり、</a:t>
            </a:r>
            <a:br>
              <a:rPr lang="en-US" altLang="ja-JP" sz="2400" dirty="0"/>
            </a:br>
            <a:r>
              <a:rPr lang="ja-JP" altLang="en-US" sz="2400"/>
              <a:t>連星中性子星合体を捉え、</a:t>
            </a:r>
            <a:br>
              <a:rPr lang="en-US" altLang="ja-JP" sz="2400" dirty="0"/>
            </a:br>
            <a:r>
              <a:rPr lang="ja-JP" altLang="en-US" sz="2400"/>
              <a:t>高精度で方向決定決定した</a:t>
            </a:r>
            <a:endParaRPr lang="en-US" altLang="ja-JP" sz="2400" dirty="0">
              <a:sym typeface="Wingdings" pitchFamily="2" charset="2"/>
            </a:endParaRPr>
          </a:p>
          <a:p>
            <a:pPr marL="0" indent="0">
              <a:buNone/>
            </a:pPr>
            <a:br>
              <a:rPr lang="en-US" altLang="ja-JP" sz="2400" dirty="0"/>
            </a:br>
            <a:r>
              <a:rPr lang="en-US" altLang="ja-JP" sz="2400" dirty="0"/>
              <a:t>-- KAGRA</a:t>
            </a:r>
            <a:r>
              <a:rPr lang="ja-JP" altLang="en-US" sz="2400"/>
              <a:t>もネットワーク観測に来月にも参加か</a:t>
            </a:r>
            <a:br>
              <a:rPr lang="en-US" altLang="ja-JP" sz="2400" dirty="0"/>
            </a:br>
            <a:r>
              <a:rPr lang="en-US" altLang="ja-JP" sz="2400" dirty="0"/>
              <a:t>  =&gt; </a:t>
            </a:r>
            <a:r>
              <a:rPr lang="ja-JP" altLang="en-US" sz="2400"/>
              <a:t>方向決定の精度の向上</a:t>
            </a:r>
            <a:br>
              <a:rPr lang="en-US" altLang="ja-JP" sz="2400" dirty="0"/>
            </a:br>
            <a:r>
              <a:rPr lang="en-US" altLang="ja-JP" sz="2400" dirty="0"/>
              <a:t>  =&gt; </a:t>
            </a:r>
            <a:r>
              <a:rPr lang="ja-JP" altLang="en-US" sz="2400"/>
              <a:t>方向決定できる波源の割合の向上</a:t>
            </a:r>
            <a:endParaRPr lang="en-US" altLang="ja-JP" sz="2400"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a:t>
            </a:fld>
            <a:endParaRPr kumimoji="1" lang="ja-JP" altLang="en-US"/>
          </a:p>
        </p:txBody>
      </p:sp>
      <p:pic>
        <p:nvPicPr>
          <p:cNvPr id="7" name="図 6">
            <a:extLst>
              <a:ext uri="{FF2B5EF4-FFF2-40B4-BE49-F238E27FC236}">
                <a16:creationId xmlns:a16="http://schemas.microsoft.com/office/drawing/2014/main" id="{323C3F97-7F82-D344-B001-C185F6DA9263}"/>
              </a:ext>
            </a:extLst>
          </p:cNvPr>
          <p:cNvPicPr>
            <a:picLocks noChangeAspect="1"/>
          </p:cNvPicPr>
          <p:nvPr/>
        </p:nvPicPr>
        <p:blipFill>
          <a:blip r:embed="rId3"/>
          <a:stretch>
            <a:fillRect/>
          </a:stretch>
        </p:blipFill>
        <p:spPr>
          <a:xfrm>
            <a:off x="4572000" y="1722894"/>
            <a:ext cx="4572000" cy="2719058"/>
          </a:xfrm>
          <a:prstGeom prst="rect">
            <a:avLst/>
          </a:prstGeom>
        </p:spPr>
      </p:pic>
      <p:sp>
        <p:nvSpPr>
          <p:cNvPr id="8" name="テキスト ボックス 7">
            <a:extLst>
              <a:ext uri="{FF2B5EF4-FFF2-40B4-BE49-F238E27FC236}">
                <a16:creationId xmlns:a16="http://schemas.microsoft.com/office/drawing/2014/main" id="{B6FD6C4F-8F5C-FF43-B726-CA1140C7781A}"/>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
        <p:nvSpPr>
          <p:cNvPr id="5" name="テキスト ボックス 4">
            <a:extLst>
              <a:ext uri="{FF2B5EF4-FFF2-40B4-BE49-F238E27FC236}">
                <a16:creationId xmlns:a16="http://schemas.microsoft.com/office/drawing/2014/main" id="{B647AC7C-2589-8A47-A087-1A7F3DA592ED}"/>
              </a:ext>
            </a:extLst>
          </p:cNvPr>
          <p:cNvSpPr txBox="1"/>
          <p:nvPr/>
        </p:nvSpPr>
        <p:spPr>
          <a:xfrm>
            <a:off x="7283670" y="3829383"/>
            <a:ext cx="867673" cy="276999"/>
          </a:xfrm>
          <a:prstGeom prst="rect">
            <a:avLst/>
          </a:prstGeom>
          <a:solidFill>
            <a:schemeClr val="bg1"/>
          </a:solidFill>
        </p:spPr>
        <p:txBody>
          <a:bodyPr wrap="none" rtlCol="0">
            <a:spAutoFit/>
          </a:bodyPr>
          <a:lstStyle/>
          <a:p>
            <a:r>
              <a:rPr kumimoji="1" lang="en-US" altLang="ja-JP" sz="1200" dirty="0"/>
              <a:t>(approved)</a:t>
            </a:r>
            <a:endParaRPr kumimoji="1" lang="ja-JP" altLang="en-US" sz="1200"/>
          </a:p>
        </p:txBody>
      </p:sp>
    </p:spTree>
    <p:extLst>
      <p:ext uri="{BB962C8B-B14F-4D97-AF65-F5344CB8AC3E}">
        <p14:creationId xmlns:p14="http://schemas.microsoft.com/office/powerpoint/2010/main" val="1351720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110A23A-5804-464F-8088-D7058369E934}"/>
              </a:ext>
            </a:extLst>
          </p:cNvPr>
          <p:cNvPicPr>
            <a:picLocks noChangeAspect="1"/>
          </p:cNvPicPr>
          <p:nvPr/>
        </p:nvPicPr>
        <p:blipFill>
          <a:blip r:embed="rId3"/>
          <a:stretch>
            <a:fillRect/>
          </a:stretch>
        </p:blipFill>
        <p:spPr>
          <a:xfrm>
            <a:off x="889000" y="1688896"/>
            <a:ext cx="6910770" cy="5183078"/>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en-US" altLang="ja-JP" dirty="0"/>
              <a:t>Demonstration</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400" dirty="0">
                <a:sym typeface="Wingdings" pitchFamily="2" charset="2"/>
              </a:rPr>
              <a:t>-- 2</a:t>
            </a:r>
            <a:r>
              <a:rPr lang="ja-JP" altLang="en-US" sz="2400">
                <a:sym typeface="Wingdings" pitchFamily="2" charset="2"/>
              </a:rPr>
              <a:t>つめの手法</a:t>
            </a: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79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spTree>
    <p:extLst>
      <p:ext uri="{BB962C8B-B14F-4D97-AF65-F5344CB8AC3E}">
        <p14:creationId xmlns:p14="http://schemas.microsoft.com/office/powerpoint/2010/main" val="258477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CARM</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80</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pic>
        <p:nvPicPr>
          <p:cNvPr id="9" name="図 8">
            <a:extLst>
              <a:ext uri="{FF2B5EF4-FFF2-40B4-BE49-F238E27FC236}">
                <a16:creationId xmlns:a16="http://schemas.microsoft.com/office/drawing/2014/main" id="{3FABB960-16EF-7C42-960B-0C4F9B67183B}"/>
              </a:ext>
            </a:extLst>
          </p:cNvPr>
          <p:cNvPicPr>
            <a:picLocks noChangeAspect="1"/>
          </p:cNvPicPr>
          <p:nvPr/>
        </p:nvPicPr>
        <p:blipFill>
          <a:blip r:embed="rId3"/>
          <a:stretch>
            <a:fillRect/>
          </a:stretch>
        </p:blipFill>
        <p:spPr>
          <a:xfrm>
            <a:off x="801229" y="992357"/>
            <a:ext cx="7541541" cy="5865643"/>
          </a:xfrm>
          <a:prstGeom prst="rect">
            <a:avLst/>
          </a:prstGeom>
        </p:spPr>
      </p:pic>
    </p:spTree>
    <p:extLst>
      <p:ext uri="{BB962C8B-B14F-4D97-AF65-F5344CB8AC3E}">
        <p14:creationId xmlns:p14="http://schemas.microsoft.com/office/powerpoint/2010/main" val="2979707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雑音源</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81</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pic>
        <p:nvPicPr>
          <p:cNvPr id="5" name="図 4">
            <a:extLst>
              <a:ext uri="{FF2B5EF4-FFF2-40B4-BE49-F238E27FC236}">
                <a16:creationId xmlns:a16="http://schemas.microsoft.com/office/drawing/2014/main" id="{7FEA9B40-1CDD-BB48-8A32-2A34133D56C8}"/>
              </a:ext>
            </a:extLst>
          </p:cNvPr>
          <p:cNvPicPr>
            <a:picLocks noChangeAspect="1"/>
          </p:cNvPicPr>
          <p:nvPr/>
        </p:nvPicPr>
        <p:blipFill>
          <a:blip r:embed="rId3"/>
          <a:stretch>
            <a:fillRect/>
          </a:stretch>
        </p:blipFill>
        <p:spPr>
          <a:xfrm>
            <a:off x="644151" y="2169257"/>
            <a:ext cx="7855698" cy="2519485"/>
          </a:xfrm>
          <a:prstGeom prst="rect">
            <a:avLst/>
          </a:prstGeom>
        </p:spPr>
      </p:pic>
    </p:spTree>
    <p:extLst>
      <p:ext uri="{BB962C8B-B14F-4D97-AF65-F5344CB8AC3E}">
        <p14:creationId xmlns:p14="http://schemas.microsoft.com/office/powerpoint/2010/main" val="2739955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Allan deviation</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82</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graphicFrame>
        <p:nvGraphicFramePr>
          <p:cNvPr id="3" name="表 2">
            <a:extLst>
              <a:ext uri="{FF2B5EF4-FFF2-40B4-BE49-F238E27FC236}">
                <a16:creationId xmlns:a16="http://schemas.microsoft.com/office/drawing/2014/main" id="{932830F3-D02D-9448-9CB2-300023F366D2}"/>
              </a:ext>
            </a:extLst>
          </p:cNvPr>
          <p:cNvGraphicFramePr>
            <a:graphicFrameLocks noGrp="1"/>
          </p:cNvGraphicFramePr>
          <p:nvPr>
            <p:extLst>
              <p:ext uri="{D42A27DB-BD31-4B8C-83A1-F6EECF244321}">
                <p14:modId xmlns:p14="http://schemas.microsoft.com/office/powerpoint/2010/main" val="1121856060"/>
              </p:ext>
            </p:extLst>
          </p:nvPr>
        </p:nvGraphicFramePr>
        <p:xfrm>
          <a:off x="1524000" y="2246422"/>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466019908"/>
                    </a:ext>
                  </a:extLst>
                </a:gridCol>
                <a:gridCol w="1219200">
                  <a:extLst>
                    <a:ext uri="{9D8B030D-6E8A-4147-A177-3AD203B41FA5}">
                      <a16:colId xmlns:a16="http://schemas.microsoft.com/office/drawing/2014/main" val="3021720106"/>
                    </a:ext>
                  </a:extLst>
                </a:gridCol>
                <a:gridCol w="1219200">
                  <a:extLst>
                    <a:ext uri="{9D8B030D-6E8A-4147-A177-3AD203B41FA5}">
                      <a16:colId xmlns:a16="http://schemas.microsoft.com/office/drawing/2014/main" val="3406972565"/>
                    </a:ext>
                  </a:extLst>
                </a:gridCol>
                <a:gridCol w="1219200">
                  <a:extLst>
                    <a:ext uri="{9D8B030D-6E8A-4147-A177-3AD203B41FA5}">
                      <a16:colId xmlns:a16="http://schemas.microsoft.com/office/drawing/2014/main" val="720321990"/>
                    </a:ext>
                  </a:extLst>
                </a:gridCol>
                <a:gridCol w="1219200">
                  <a:extLst>
                    <a:ext uri="{9D8B030D-6E8A-4147-A177-3AD203B41FA5}">
                      <a16:colId xmlns:a16="http://schemas.microsoft.com/office/drawing/2014/main" val="2227989972"/>
                    </a:ext>
                  </a:extLst>
                </a:gridCol>
              </a:tblGrid>
              <a:tr h="370840">
                <a:tc>
                  <a:txBody>
                    <a:bodyPr/>
                    <a:lstStyle/>
                    <a:p>
                      <a:r>
                        <a:rPr kumimoji="1" lang="en-US" altLang="ja-JP" dirty="0" err="1"/>
                        <a:t>τ</a:t>
                      </a:r>
                      <a:r>
                        <a:rPr kumimoji="1" lang="en-US" altLang="ja-JP" dirty="0"/>
                        <a:t>  [s]</a:t>
                      </a:r>
                      <a:endParaRPr kumimoji="1" lang="ja-JP" altLang="en-US"/>
                    </a:p>
                  </a:txBody>
                  <a:tcPr/>
                </a:tc>
                <a:tc>
                  <a:txBody>
                    <a:bodyPr/>
                    <a:lstStyle/>
                    <a:p>
                      <a:r>
                        <a:rPr kumimoji="1" lang="en-US" altLang="ja-JP" dirty="0"/>
                        <a:t>0.3</a:t>
                      </a:r>
                      <a:endParaRPr kumimoji="1" lang="ja-JP" altLang="en-US"/>
                    </a:p>
                  </a:txBody>
                  <a:tcPr/>
                </a:tc>
                <a:tc>
                  <a:txBody>
                    <a:bodyPr/>
                    <a:lstStyle/>
                    <a:p>
                      <a:r>
                        <a:rPr kumimoji="1" lang="en-US" altLang="ja-JP" dirty="0"/>
                        <a:t>1</a:t>
                      </a:r>
                      <a:endParaRPr kumimoji="1" lang="ja-JP" altLang="en-US"/>
                    </a:p>
                  </a:txBody>
                  <a:tcPr/>
                </a:tc>
                <a:tc>
                  <a:txBody>
                    <a:bodyPr/>
                    <a:lstStyle/>
                    <a:p>
                      <a:r>
                        <a:rPr kumimoji="1" lang="en-US" altLang="ja-JP" dirty="0"/>
                        <a:t>3</a:t>
                      </a:r>
                      <a:endParaRPr kumimoji="1" lang="ja-JP" altLang="en-US"/>
                    </a:p>
                  </a:txBody>
                  <a:tcPr/>
                </a:tc>
                <a:tc>
                  <a:txBody>
                    <a:bodyPr/>
                    <a:lstStyle/>
                    <a:p>
                      <a:r>
                        <a:rPr kumimoji="1" lang="en-US" altLang="ja-JP" dirty="0"/>
                        <a:t>10</a:t>
                      </a:r>
                      <a:endParaRPr kumimoji="1" lang="ja-JP" altLang="en-US"/>
                    </a:p>
                  </a:txBody>
                  <a:tcPr/>
                </a:tc>
                <a:extLst>
                  <a:ext uri="{0D108BD9-81ED-4DB2-BD59-A6C34878D82A}">
                    <a16:rowId xmlns:a16="http://schemas.microsoft.com/office/drawing/2014/main" val="1713724707"/>
                  </a:ext>
                </a:extLst>
              </a:tr>
              <a:tr h="370840">
                <a:tc>
                  <a:txBody>
                    <a:bodyPr/>
                    <a:lstStyle/>
                    <a:p>
                      <a:r>
                        <a:rPr kumimoji="1" lang="en-US" altLang="ja-JP" dirty="0"/>
                        <a:t>X arm [Hz]</a:t>
                      </a:r>
                      <a:endParaRPr kumimoji="1" lang="ja-JP" altLang="en-US"/>
                    </a:p>
                  </a:txBody>
                  <a:tcPr/>
                </a:tc>
                <a:tc>
                  <a:txBody>
                    <a:bodyPr/>
                    <a:lstStyle/>
                    <a:p>
                      <a:r>
                        <a:rPr kumimoji="1" lang="en-US" altLang="ja-JP" dirty="0"/>
                        <a:t>1.2</a:t>
                      </a:r>
                      <a:endParaRPr kumimoji="1" lang="ja-JP" altLang="en-US"/>
                    </a:p>
                  </a:txBody>
                  <a:tcPr/>
                </a:tc>
                <a:tc>
                  <a:txBody>
                    <a:bodyPr/>
                    <a:lstStyle/>
                    <a:p>
                      <a:r>
                        <a:rPr kumimoji="1" lang="en-US" altLang="ja-JP" dirty="0"/>
                        <a:t>3.3</a:t>
                      </a:r>
                      <a:endParaRPr kumimoji="1" lang="ja-JP" altLang="en-US"/>
                    </a:p>
                  </a:txBody>
                  <a:tcPr/>
                </a:tc>
                <a:tc>
                  <a:txBody>
                    <a:bodyPr/>
                    <a:lstStyle/>
                    <a:p>
                      <a:r>
                        <a:rPr kumimoji="1" lang="en-US" altLang="ja-JP" dirty="0"/>
                        <a:t>1.0</a:t>
                      </a:r>
                      <a:endParaRPr kumimoji="1" lang="ja-JP" altLang="en-US"/>
                    </a:p>
                  </a:txBody>
                  <a:tcPr/>
                </a:tc>
                <a:tc>
                  <a:txBody>
                    <a:bodyPr/>
                    <a:lstStyle/>
                    <a:p>
                      <a:r>
                        <a:rPr kumimoji="1" lang="en-US" altLang="ja-JP" dirty="0"/>
                        <a:t>1.1</a:t>
                      </a:r>
                      <a:endParaRPr kumimoji="1" lang="ja-JP" altLang="en-US"/>
                    </a:p>
                  </a:txBody>
                  <a:tcPr/>
                </a:tc>
                <a:extLst>
                  <a:ext uri="{0D108BD9-81ED-4DB2-BD59-A6C34878D82A}">
                    <a16:rowId xmlns:a16="http://schemas.microsoft.com/office/drawing/2014/main" val="3024932211"/>
                  </a:ext>
                </a:extLst>
              </a:tr>
              <a:tr h="370840">
                <a:tc>
                  <a:txBody>
                    <a:bodyPr/>
                    <a:lstStyle/>
                    <a:p>
                      <a:r>
                        <a:rPr kumimoji="1" lang="en-US" altLang="ja-JP" dirty="0"/>
                        <a:t>Y arm [Hz]</a:t>
                      </a:r>
                      <a:endParaRPr kumimoji="1" lang="ja-JP" altLang="en-US"/>
                    </a:p>
                  </a:txBody>
                  <a:tcPr/>
                </a:tc>
                <a:tc>
                  <a:txBody>
                    <a:bodyPr/>
                    <a:lstStyle/>
                    <a:p>
                      <a:r>
                        <a:rPr kumimoji="1" lang="en-US" altLang="ja-JP" dirty="0"/>
                        <a:t>0.9</a:t>
                      </a:r>
                      <a:endParaRPr kumimoji="1" lang="ja-JP" altLang="en-US"/>
                    </a:p>
                  </a:txBody>
                  <a:tcPr/>
                </a:tc>
                <a:tc>
                  <a:txBody>
                    <a:bodyPr/>
                    <a:lstStyle/>
                    <a:p>
                      <a:r>
                        <a:rPr kumimoji="1" lang="en-US" altLang="ja-JP" dirty="0"/>
                        <a:t>2.4</a:t>
                      </a:r>
                      <a:endParaRPr kumimoji="1" lang="ja-JP" altLang="en-US"/>
                    </a:p>
                  </a:txBody>
                  <a:tcPr/>
                </a:tc>
                <a:tc>
                  <a:txBody>
                    <a:bodyPr/>
                    <a:lstStyle/>
                    <a:p>
                      <a:r>
                        <a:rPr kumimoji="1" lang="en-US" altLang="ja-JP" dirty="0"/>
                        <a:t>1.5</a:t>
                      </a:r>
                      <a:endParaRPr kumimoji="1" lang="ja-JP" altLang="en-US"/>
                    </a:p>
                  </a:txBody>
                  <a:tcPr/>
                </a:tc>
                <a:tc>
                  <a:txBody>
                    <a:bodyPr/>
                    <a:lstStyle/>
                    <a:p>
                      <a:r>
                        <a:rPr kumimoji="1" lang="en-US" altLang="ja-JP" dirty="0"/>
                        <a:t>0.8</a:t>
                      </a:r>
                      <a:endParaRPr kumimoji="1" lang="ja-JP" altLang="en-US"/>
                    </a:p>
                  </a:txBody>
                  <a:tcPr/>
                </a:tc>
                <a:extLst>
                  <a:ext uri="{0D108BD9-81ED-4DB2-BD59-A6C34878D82A}">
                    <a16:rowId xmlns:a16="http://schemas.microsoft.com/office/drawing/2014/main" val="233089631"/>
                  </a:ext>
                </a:extLst>
              </a:tr>
            </a:tbl>
          </a:graphicData>
        </a:graphic>
      </p:graphicFrame>
      <p:pic>
        <p:nvPicPr>
          <p:cNvPr id="7" name="図 6">
            <a:extLst>
              <a:ext uri="{FF2B5EF4-FFF2-40B4-BE49-F238E27FC236}">
                <a16:creationId xmlns:a16="http://schemas.microsoft.com/office/drawing/2014/main" id="{E16F097B-46DD-6D4A-A4DF-A5444139B4C1}"/>
              </a:ext>
            </a:extLst>
          </p:cNvPr>
          <p:cNvPicPr>
            <a:picLocks noChangeAspect="1"/>
          </p:cNvPicPr>
          <p:nvPr/>
        </p:nvPicPr>
        <p:blipFill>
          <a:blip r:embed="rId3"/>
          <a:stretch>
            <a:fillRect/>
          </a:stretch>
        </p:blipFill>
        <p:spPr>
          <a:xfrm>
            <a:off x="1996440" y="4441466"/>
            <a:ext cx="2832540" cy="819048"/>
          </a:xfrm>
          <a:prstGeom prst="rect">
            <a:avLst/>
          </a:prstGeom>
        </p:spPr>
      </p:pic>
      <p:pic>
        <p:nvPicPr>
          <p:cNvPr id="9" name="図 8">
            <a:extLst>
              <a:ext uri="{FF2B5EF4-FFF2-40B4-BE49-F238E27FC236}">
                <a16:creationId xmlns:a16="http://schemas.microsoft.com/office/drawing/2014/main" id="{086C8552-B17F-3442-9658-8D2B91B48649}"/>
              </a:ext>
            </a:extLst>
          </p:cNvPr>
          <p:cNvPicPr>
            <a:picLocks noChangeAspect="1"/>
          </p:cNvPicPr>
          <p:nvPr/>
        </p:nvPicPr>
        <p:blipFill>
          <a:blip r:embed="rId4"/>
          <a:stretch>
            <a:fillRect/>
          </a:stretch>
        </p:blipFill>
        <p:spPr>
          <a:xfrm>
            <a:off x="4828980" y="4479192"/>
            <a:ext cx="2081790" cy="803498"/>
          </a:xfrm>
          <a:prstGeom prst="rect">
            <a:avLst/>
          </a:prstGeom>
        </p:spPr>
      </p:pic>
      <p:sp>
        <p:nvSpPr>
          <p:cNvPr id="10" name="テキスト ボックス 9">
            <a:extLst>
              <a:ext uri="{FF2B5EF4-FFF2-40B4-BE49-F238E27FC236}">
                <a16:creationId xmlns:a16="http://schemas.microsoft.com/office/drawing/2014/main" id="{567A1679-9F1B-934C-A4FC-3C316E26D2FB}"/>
              </a:ext>
            </a:extLst>
          </p:cNvPr>
          <p:cNvSpPr txBox="1"/>
          <p:nvPr/>
        </p:nvSpPr>
        <p:spPr>
          <a:xfrm>
            <a:off x="4033920" y="5166527"/>
            <a:ext cx="3053978" cy="307777"/>
          </a:xfrm>
          <a:prstGeom prst="rect">
            <a:avLst/>
          </a:prstGeom>
          <a:noFill/>
        </p:spPr>
        <p:txBody>
          <a:bodyPr wrap="none" rtlCol="0">
            <a:spAutoFit/>
          </a:bodyPr>
          <a:lstStyle/>
          <a:p>
            <a:r>
              <a:rPr lang="en-US" altLang="ja-JP" sz="1400" dirty="0"/>
              <a:t>[</a:t>
            </a:r>
            <a:r>
              <a:rPr kumimoji="1" lang="en-US" altLang="ja-JP" sz="1400" dirty="0"/>
              <a:t>T. </a:t>
            </a:r>
            <a:r>
              <a:rPr kumimoji="1" lang="en-US" altLang="ja-JP" sz="1400" dirty="0" err="1"/>
              <a:t>Ushiba</a:t>
            </a:r>
            <a:r>
              <a:rPr kumimoji="1" lang="en-US" altLang="ja-JP" sz="1400" dirty="0"/>
              <a:t>, Ph.D. Thesis, </a:t>
            </a:r>
            <a:r>
              <a:rPr kumimoji="1" lang="en-US" altLang="ja-JP" sz="1400" dirty="0" err="1"/>
              <a:t>UTokyo</a:t>
            </a:r>
            <a:r>
              <a:rPr kumimoji="1" lang="en-US" altLang="ja-JP" sz="1400" dirty="0"/>
              <a:t> (2015)]</a:t>
            </a:r>
            <a:endParaRPr kumimoji="1" lang="ja-JP" altLang="en-US" sz="1400"/>
          </a:p>
        </p:txBody>
      </p:sp>
    </p:spTree>
    <p:extLst>
      <p:ext uri="{BB962C8B-B14F-4D97-AF65-F5344CB8AC3E}">
        <p14:creationId xmlns:p14="http://schemas.microsoft.com/office/powerpoint/2010/main" val="1459978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TR CARM</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pic>
        <p:nvPicPr>
          <p:cNvPr id="6" name="図 5">
            <a:extLst>
              <a:ext uri="{FF2B5EF4-FFF2-40B4-BE49-F238E27FC236}">
                <a16:creationId xmlns:a16="http://schemas.microsoft.com/office/drawing/2014/main" id="{95E8C306-6B5A-D944-8D86-9B8EFB066B42}"/>
              </a:ext>
            </a:extLst>
          </p:cNvPr>
          <p:cNvPicPr>
            <a:picLocks noChangeAspect="1"/>
          </p:cNvPicPr>
          <p:nvPr/>
        </p:nvPicPr>
        <p:blipFill>
          <a:blip r:embed="rId3"/>
          <a:stretch>
            <a:fillRect/>
          </a:stretch>
        </p:blipFill>
        <p:spPr>
          <a:xfrm>
            <a:off x="874395" y="891610"/>
            <a:ext cx="7395210" cy="5916168"/>
          </a:xfrm>
          <a:prstGeom prst="rect">
            <a:avLst/>
          </a:prstGeom>
        </p:spPr>
      </p:pic>
    </p:spTree>
    <p:extLst>
      <p:ext uri="{BB962C8B-B14F-4D97-AF65-F5344CB8AC3E}">
        <p14:creationId xmlns:p14="http://schemas.microsoft.com/office/powerpoint/2010/main" val="33190403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en-US" altLang="ja-JP" dirty="0"/>
              <a:t>FSR and TF</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84</a:t>
            </a:fld>
            <a:endParaRPr kumimoji="1" lang="ja-JP" altLang="en-US"/>
          </a:p>
        </p:txBody>
      </p:sp>
      <p:pic>
        <p:nvPicPr>
          <p:cNvPr id="6" name="図 5">
            <a:extLst>
              <a:ext uri="{FF2B5EF4-FFF2-40B4-BE49-F238E27FC236}">
                <a16:creationId xmlns:a16="http://schemas.microsoft.com/office/drawing/2014/main" id="{E46E0655-7BA6-4B4B-9E3B-C4CA052353AE}"/>
              </a:ext>
            </a:extLst>
          </p:cNvPr>
          <p:cNvPicPr>
            <a:picLocks noChangeAspect="1"/>
          </p:cNvPicPr>
          <p:nvPr/>
        </p:nvPicPr>
        <p:blipFill>
          <a:blip r:embed="rId3"/>
          <a:stretch>
            <a:fillRect/>
          </a:stretch>
        </p:blipFill>
        <p:spPr>
          <a:xfrm>
            <a:off x="5460274" y="1828800"/>
            <a:ext cx="3683726" cy="4297680"/>
          </a:xfrm>
          <a:prstGeom prst="rect">
            <a:avLst/>
          </a:prstGeom>
        </p:spPr>
      </p:pic>
      <p:pic>
        <p:nvPicPr>
          <p:cNvPr id="11" name="図 10">
            <a:extLst>
              <a:ext uri="{FF2B5EF4-FFF2-40B4-BE49-F238E27FC236}">
                <a16:creationId xmlns:a16="http://schemas.microsoft.com/office/drawing/2014/main" id="{74A1FDD2-CB9D-AA48-A9A3-50C36DA9A38F}"/>
              </a:ext>
            </a:extLst>
          </p:cNvPr>
          <p:cNvPicPr>
            <a:picLocks noChangeAspect="1"/>
          </p:cNvPicPr>
          <p:nvPr/>
        </p:nvPicPr>
        <p:blipFill>
          <a:blip r:embed="rId4"/>
          <a:stretch>
            <a:fillRect/>
          </a:stretch>
        </p:blipFill>
        <p:spPr>
          <a:xfrm>
            <a:off x="0" y="1828800"/>
            <a:ext cx="5662748" cy="4404360"/>
          </a:xfrm>
          <a:prstGeom prst="rect">
            <a:avLst/>
          </a:prstGeom>
        </p:spPr>
      </p:pic>
    </p:spTree>
    <p:extLst>
      <p:ext uri="{BB962C8B-B14F-4D97-AF65-F5344CB8AC3E}">
        <p14:creationId xmlns:p14="http://schemas.microsoft.com/office/powerpoint/2010/main" val="27661675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CE-like detector</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85</a:t>
            </a:fld>
            <a:endParaRPr kumimoji="1" lang="ja-JP" altLang="en-US"/>
          </a:p>
        </p:txBody>
      </p:sp>
      <p:pic>
        <p:nvPicPr>
          <p:cNvPr id="5" name="図 4">
            <a:extLst>
              <a:ext uri="{FF2B5EF4-FFF2-40B4-BE49-F238E27FC236}">
                <a16:creationId xmlns:a16="http://schemas.microsoft.com/office/drawing/2014/main" id="{9393E5B6-B16F-5148-91A3-942087E4CFFF}"/>
              </a:ext>
            </a:extLst>
          </p:cNvPr>
          <p:cNvPicPr>
            <a:picLocks noChangeAspect="1"/>
          </p:cNvPicPr>
          <p:nvPr/>
        </p:nvPicPr>
        <p:blipFill>
          <a:blip r:embed="rId3"/>
          <a:stretch>
            <a:fillRect/>
          </a:stretch>
        </p:blipFill>
        <p:spPr>
          <a:xfrm>
            <a:off x="2108200" y="1816100"/>
            <a:ext cx="4927600" cy="3225800"/>
          </a:xfrm>
          <a:prstGeom prst="rect">
            <a:avLst/>
          </a:prstGeom>
        </p:spPr>
      </p:pic>
    </p:spTree>
    <p:extLst>
      <p:ext uri="{BB962C8B-B14F-4D97-AF65-F5344CB8AC3E}">
        <p14:creationId xmlns:p14="http://schemas.microsoft.com/office/powerpoint/2010/main" val="2537058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Sub-carrier result</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86</a:t>
            </a:fld>
            <a:endParaRPr kumimoji="1" lang="ja-JP" altLang="en-US"/>
          </a:p>
        </p:txBody>
      </p:sp>
      <p:pic>
        <p:nvPicPr>
          <p:cNvPr id="5" name="図 4">
            <a:extLst>
              <a:ext uri="{FF2B5EF4-FFF2-40B4-BE49-F238E27FC236}">
                <a16:creationId xmlns:a16="http://schemas.microsoft.com/office/drawing/2014/main" id="{4C07F33B-7F5A-B44A-B257-7C4E1977B196}"/>
              </a:ext>
            </a:extLst>
          </p:cNvPr>
          <p:cNvPicPr>
            <a:picLocks noChangeAspect="1"/>
          </p:cNvPicPr>
          <p:nvPr/>
        </p:nvPicPr>
        <p:blipFill>
          <a:blip r:embed="rId3"/>
          <a:stretch>
            <a:fillRect/>
          </a:stretch>
        </p:blipFill>
        <p:spPr>
          <a:xfrm>
            <a:off x="891540" y="1249741"/>
            <a:ext cx="7360920" cy="5725160"/>
          </a:xfrm>
          <a:prstGeom prst="rect">
            <a:avLst/>
          </a:prstGeom>
        </p:spPr>
      </p:pic>
    </p:spTree>
    <p:extLst>
      <p:ext uri="{BB962C8B-B14F-4D97-AF65-F5344CB8AC3E}">
        <p14:creationId xmlns:p14="http://schemas.microsoft.com/office/powerpoint/2010/main" val="2279213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レーザー</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87</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642472"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r>
              <a:rPr lang="en-US" altLang="ja-JP" sz="1600" dirty="0"/>
              <a:t>)</a:t>
            </a:r>
            <a:endParaRPr kumimoji="1" lang="ja-JP" altLang="en-US" sz="1600" dirty="0"/>
          </a:p>
        </p:txBody>
      </p:sp>
      <p:sp>
        <p:nvSpPr>
          <p:cNvPr id="5" name="テキスト ボックス 4">
            <a:extLst>
              <a:ext uri="{FF2B5EF4-FFF2-40B4-BE49-F238E27FC236}">
                <a16:creationId xmlns:a16="http://schemas.microsoft.com/office/drawing/2014/main" id="{7F98EB8F-E38A-3E4D-9A37-75FD1EC93B8B}"/>
              </a:ext>
            </a:extLst>
          </p:cNvPr>
          <p:cNvSpPr txBox="1"/>
          <p:nvPr/>
        </p:nvSpPr>
        <p:spPr>
          <a:xfrm>
            <a:off x="3565891" y="2849880"/>
            <a:ext cx="2012218" cy="1477328"/>
          </a:xfrm>
          <a:prstGeom prst="rect">
            <a:avLst/>
          </a:prstGeom>
          <a:noFill/>
        </p:spPr>
        <p:txBody>
          <a:bodyPr wrap="none" rtlCol="0">
            <a:spAutoFit/>
          </a:bodyPr>
          <a:lstStyle/>
          <a:p>
            <a:r>
              <a:rPr kumimoji="1" lang="en-US" altLang="ja-JP" dirty="0" err="1"/>
              <a:t>Nd:YAG</a:t>
            </a:r>
            <a:r>
              <a:rPr kumimoji="1" lang="en-US" altLang="ja-JP" dirty="0"/>
              <a:t>  1064nm </a:t>
            </a:r>
            <a:br>
              <a:rPr kumimoji="1" lang="en-US" altLang="ja-JP" dirty="0"/>
            </a:br>
            <a:r>
              <a:rPr kumimoji="1" lang="en-US" altLang="ja-JP" dirty="0"/>
              <a:t>SHG: PPKTP ?</a:t>
            </a:r>
            <a:br>
              <a:rPr kumimoji="1" lang="en-US" altLang="ja-JP" dirty="0"/>
            </a:br>
            <a:br>
              <a:rPr kumimoji="1" lang="en-US" altLang="ja-JP" dirty="0"/>
            </a:br>
            <a:r>
              <a:rPr kumimoji="1" lang="en-US" altLang="ja-JP" dirty="0" err="1"/>
              <a:t>Er</a:t>
            </a:r>
            <a:r>
              <a:rPr kumimoji="1" lang="en-US" altLang="ja-JP" dirty="0"/>
              <a:t> doped: 1550nm</a:t>
            </a:r>
            <a:br>
              <a:rPr kumimoji="1" lang="en-US" altLang="ja-JP" dirty="0"/>
            </a:br>
            <a:r>
              <a:rPr kumimoji="1" lang="en-US" altLang="ja-JP" dirty="0"/>
              <a:t>Tm doped: 1950nm</a:t>
            </a:r>
            <a:endParaRPr kumimoji="1" lang="ja-JP" altLang="en-US"/>
          </a:p>
        </p:txBody>
      </p:sp>
    </p:spTree>
    <p:extLst>
      <p:ext uri="{BB962C8B-B14F-4D97-AF65-F5344CB8AC3E}">
        <p14:creationId xmlns:p14="http://schemas.microsoft.com/office/powerpoint/2010/main" val="1138445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339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C609A0C-0C57-9F44-922D-55C4BA6DF607}"/>
              </a:ext>
            </a:extLst>
          </p:cNvPr>
          <p:cNvPicPr>
            <a:picLocks noChangeAspect="1"/>
          </p:cNvPicPr>
          <p:nvPr/>
        </p:nvPicPr>
        <p:blipFill>
          <a:blip r:embed="rId3"/>
          <a:stretch>
            <a:fillRect/>
          </a:stretch>
        </p:blipFill>
        <p:spPr>
          <a:xfrm>
            <a:off x="3823855" y="2720109"/>
            <a:ext cx="5320145" cy="4137891"/>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重力波観測</a:t>
            </a:r>
            <a:r>
              <a:rPr lang="en-US" altLang="ja-JP" dirty="0"/>
              <a:t> (</a:t>
            </a:r>
            <a:r>
              <a:rPr lang="ja-JP" altLang="en-US"/>
              <a:t>これから</a:t>
            </a:r>
            <a:r>
              <a:rPr lang="en-US" altLang="ja-JP" dirty="0"/>
              <a:t>)</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400" dirty="0"/>
              <a:t>2030</a:t>
            </a:r>
            <a:r>
              <a:rPr lang="ja-JP" altLang="en-US" sz="2400"/>
              <a:t>年代ころに、第</a:t>
            </a:r>
            <a:r>
              <a:rPr lang="en-US" altLang="ja-JP" sz="2400" dirty="0"/>
              <a:t>3</a:t>
            </a:r>
            <a:r>
              <a:rPr lang="ja-JP" altLang="en-US" sz="2400"/>
              <a:t>世代</a:t>
            </a:r>
            <a:r>
              <a:rPr lang="en-US" altLang="ja-JP" sz="2400" dirty="0"/>
              <a:t> (3G) </a:t>
            </a:r>
            <a:r>
              <a:rPr lang="ja-JP" altLang="en-US" sz="2400"/>
              <a:t>検出器が観測開始予定</a:t>
            </a:r>
            <a:endParaRPr lang="en-US" altLang="ja-JP" sz="2400" dirty="0"/>
          </a:p>
          <a:p>
            <a:pPr marL="0" indent="0">
              <a:buNone/>
            </a:pPr>
            <a:r>
              <a:rPr lang="en-US" altLang="ja-JP" sz="2400" dirty="0"/>
              <a:t>- </a:t>
            </a:r>
            <a:r>
              <a:rPr lang="ja-JP" altLang="en-US" sz="2400"/>
              <a:t>ヨーロッパの</a:t>
            </a:r>
            <a:r>
              <a:rPr lang="en-US" altLang="ja-JP" sz="2400" dirty="0"/>
              <a:t>Einstein Telescope (</a:t>
            </a:r>
            <a:r>
              <a:rPr lang="ja-JP" altLang="en-US" sz="2400"/>
              <a:t>基線長</a:t>
            </a:r>
            <a:r>
              <a:rPr lang="en-US" altLang="ja-JP" sz="2400" dirty="0"/>
              <a:t>: 10 km)</a:t>
            </a:r>
            <a:br>
              <a:rPr lang="en-US" altLang="ja-JP" sz="2400" dirty="0"/>
            </a:br>
            <a:r>
              <a:rPr lang="en-US" altLang="ja-JP" sz="2400" dirty="0"/>
              <a:t>- </a:t>
            </a:r>
            <a:r>
              <a:rPr lang="ja-JP" altLang="en-US" sz="2400"/>
              <a:t>アメリカの</a:t>
            </a:r>
            <a:r>
              <a:rPr lang="en-US" altLang="ja-JP" sz="2400" dirty="0"/>
              <a:t>Cosmic Explorer (</a:t>
            </a:r>
            <a:r>
              <a:rPr lang="ja-JP" altLang="en-US" sz="2400"/>
              <a:t>基線長</a:t>
            </a:r>
            <a:r>
              <a:rPr lang="en-US" altLang="ja-JP" sz="2400" dirty="0"/>
              <a:t>: 40 km)</a:t>
            </a:r>
            <a:br>
              <a:rPr lang="en-US" altLang="ja-JP" sz="800" dirty="0"/>
            </a:br>
            <a:br>
              <a:rPr lang="en-US" altLang="ja-JP" sz="800" dirty="0"/>
            </a:br>
            <a:r>
              <a:rPr lang="en-US" altLang="ja-JP" sz="2400" dirty="0"/>
              <a:t>(Advanced LIGO: 4 km,</a:t>
            </a:r>
            <a:br>
              <a:rPr lang="en-US" altLang="ja-JP" sz="2400" dirty="0"/>
            </a:br>
            <a:r>
              <a:rPr lang="en-US" altLang="ja-JP" sz="2400" dirty="0"/>
              <a:t>Advanced Virgo/KAGRA: 3 km)</a:t>
            </a:r>
          </a:p>
          <a:p>
            <a:pPr marL="0" indent="0">
              <a:buNone/>
            </a:pPr>
            <a:endParaRPr lang="en-US" altLang="ja-JP" sz="2400" dirty="0"/>
          </a:p>
          <a:p>
            <a:pPr marL="0" indent="0">
              <a:buNone/>
            </a:pPr>
            <a:r>
              <a:rPr lang="ja-JP" altLang="en-US" sz="2400"/>
              <a:t>長い基線長を活かした</a:t>
            </a:r>
            <a:br>
              <a:rPr lang="en-US" altLang="ja-JP" sz="2400" dirty="0"/>
            </a:br>
            <a:r>
              <a:rPr lang="ja-JP" altLang="en-US" sz="2400"/>
              <a:t>より高感度な検出器</a:t>
            </a:r>
            <a:endParaRPr lang="en-US" altLang="ja-JP" sz="2400" dirty="0"/>
          </a:p>
          <a:p>
            <a:pPr marL="0" indent="0">
              <a:buNone/>
            </a:pPr>
            <a:endParaRPr lang="en-US" altLang="ja-JP" sz="2400" dirty="0"/>
          </a:p>
          <a:p>
            <a:pPr marL="0" indent="0">
              <a:buNone/>
            </a:pPr>
            <a:r>
              <a:rPr lang="en-US" altLang="ja-JP" sz="2400" dirty="0"/>
              <a:t>=&gt; </a:t>
            </a:r>
            <a:r>
              <a:rPr lang="ja-JP" altLang="en-US" sz="2400" u="sng">
                <a:solidFill>
                  <a:srgbClr val="0432FF"/>
                </a:solidFill>
              </a:rPr>
              <a:t>より大きなサイエンス</a:t>
            </a:r>
            <a:endParaRPr lang="en-US" altLang="ja-JP" sz="2400" u="sng" dirty="0">
              <a:solidFill>
                <a:srgbClr val="0432FF"/>
              </a:solidFill>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a:t>
            </a:fld>
            <a:endParaRPr kumimoji="1" lang="ja-JP" altLang="en-US"/>
          </a:p>
        </p:txBody>
      </p:sp>
      <p:sp>
        <p:nvSpPr>
          <p:cNvPr id="8" name="テキスト ボックス 7">
            <a:extLst>
              <a:ext uri="{FF2B5EF4-FFF2-40B4-BE49-F238E27FC236}">
                <a16:creationId xmlns:a16="http://schemas.microsoft.com/office/drawing/2014/main" id="{C8AB0D74-1A42-2C41-A965-B18339BBD627}"/>
              </a:ext>
            </a:extLst>
          </p:cNvPr>
          <p:cNvSpPr txBox="1"/>
          <p:nvPr/>
        </p:nvSpPr>
        <p:spPr>
          <a:xfrm>
            <a:off x="193268" y="173244"/>
            <a:ext cx="1617751" cy="338554"/>
          </a:xfrm>
          <a:prstGeom prst="rect">
            <a:avLst/>
          </a:prstGeom>
          <a:noFill/>
        </p:spPr>
        <p:txBody>
          <a:bodyPr wrap="none" rtlCol="0">
            <a:spAutoFit/>
          </a:bodyPr>
          <a:lstStyle/>
          <a:p>
            <a:r>
              <a:rPr kumimoji="1" lang="en-US" altLang="ja-JP" sz="1600" dirty="0"/>
              <a:t>1.</a:t>
            </a:r>
            <a:r>
              <a:rPr lang="ja-JP" altLang="en-US" sz="1600"/>
              <a:t> 重力波の観測</a:t>
            </a:r>
            <a:endParaRPr kumimoji="1" lang="ja-JP" altLang="en-US" sz="1600" dirty="0"/>
          </a:p>
        </p:txBody>
      </p:sp>
    </p:spTree>
    <p:extLst>
      <p:ext uri="{BB962C8B-B14F-4D97-AF65-F5344CB8AC3E}">
        <p14:creationId xmlns:p14="http://schemas.microsoft.com/office/powerpoint/2010/main" val="4167022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雑音設計</a:t>
            </a:r>
            <a:endParaRPr kumimoji="1" lang="ja-JP" altLang="en-US" dirty="0"/>
          </a:p>
        </p:txBody>
      </p:sp>
      <p:sp>
        <p:nvSpPr>
          <p:cNvPr id="3" name="コンテンツ プレースホルダー 2"/>
          <p:cNvSpPr>
            <a:spLocks noGrp="1"/>
          </p:cNvSpPr>
          <p:nvPr>
            <p:ph idx="1"/>
          </p:nvPr>
        </p:nvSpPr>
        <p:spPr>
          <a:xfrm>
            <a:off x="151414" y="1183326"/>
            <a:ext cx="8865586" cy="5473765"/>
          </a:xfrm>
        </p:spPr>
        <p:txBody>
          <a:bodyPr>
            <a:normAutofit/>
          </a:bodyPr>
          <a:lstStyle/>
          <a:p>
            <a:pPr marL="0" indent="0">
              <a:buNone/>
            </a:pPr>
            <a:r>
              <a:rPr lang="en-US" altLang="ja-JP" sz="2400" b="1" u="sng" dirty="0">
                <a:sym typeface="Wingdings" pitchFamily="2" charset="2"/>
              </a:rPr>
              <a:t>= 2</a:t>
            </a:r>
            <a:r>
              <a:rPr lang="ja-JP" altLang="en-US" sz="2400" b="1" u="sng">
                <a:sym typeface="Wingdings" pitchFamily="2" charset="2"/>
              </a:rPr>
              <a:t>つの「外挿」方法</a:t>
            </a:r>
            <a:r>
              <a:rPr lang="en-US" altLang="ja-JP" sz="2400" b="1" u="sng" dirty="0">
                <a:sym typeface="Wingdings" pitchFamily="2" charset="2"/>
              </a:rPr>
              <a:t> =</a:t>
            </a:r>
            <a:br>
              <a:rPr lang="en-US" altLang="ja-JP" sz="2400" b="1" u="sng" dirty="0">
                <a:sym typeface="Wingdings" pitchFamily="2" charset="2"/>
              </a:rPr>
            </a:br>
            <a:r>
              <a:rPr lang="en-US" altLang="ja-JP" sz="2000" dirty="0">
                <a:sym typeface="Wingdings" pitchFamily="2" charset="2"/>
              </a:rPr>
              <a:t>-- 1</a:t>
            </a:r>
            <a:r>
              <a:rPr lang="ja-JP" altLang="en-US" sz="2000">
                <a:sym typeface="Wingdings" pitchFamily="2" charset="2"/>
              </a:rPr>
              <a:t>つめ</a:t>
            </a:r>
            <a:r>
              <a:rPr lang="en-US" altLang="ja-JP" sz="2000" dirty="0">
                <a:sym typeface="Wingdings" pitchFamily="2" charset="2"/>
              </a:rPr>
              <a:t>: KAGRA</a:t>
            </a:r>
            <a:r>
              <a:rPr lang="ja-JP" altLang="en-US" sz="2000">
                <a:sym typeface="Wingdings" pitchFamily="2" charset="2"/>
              </a:rPr>
              <a:t>で測定された各要素の雑音の大きさを用いて、</a:t>
            </a:r>
            <a:r>
              <a:rPr lang="en-US" altLang="ja-JP" sz="2000" dirty="0">
                <a:sym typeface="Wingdings" pitchFamily="2" charset="2"/>
              </a:rPr>
              <a:t>3G</a:t>
            </a:r>
            <a:r>
              <a:rPr lang="ja-JP" altLang="en-US" sz="2000">
                <a:sym typeface="Wingdings" pitchFamily="2" charset="2"/>
              </a:rPr>
              <a:t>検出器の</a:t>
            </a:r>
            <a:r>
              <a:rPr lang="en-US" altLang="ja-JP" sz="2000" dirty="0">
                <a:sym typeface="Wingdings" pitchFamily="2" charset="2"/>
              </a:rPr>
              <a:t>ALS</a:t>
            </a:r>
            <a:r>
              <a:rPr lang="ja-JP" altLang="en-US" sz="2000">
                <a:sym typeface="Wingdings" pitchFamily="2" charset="2"/>
              </a:rPr>
              <a:t>の雑音モデルを立てる。</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利点</a:t>
            </a:r>
            <a:r>
              <a:rPr lang="en-US" altLang="ja-JP" sz="2000" dirty="0">
                <a:sym typeface="Wingdings" pitchFamily="2" charset="2"/>
              </a:rPr>
              <a:t>: * </a:t>
            </a:r>
            <a:r>
              <a:rPr lang="ja-JP" altLang="en-US" sz="2000">
                <a:sym typeface="Wingdings" pitchFamily="2" charset="2"/>
              </a:rPr>
              <a:t>各雑音源の改善</a:t>
            </a:r>
            <a:r>
              <a:rPr lang="en-US" altLang="ja-JP" sz="2000" dirty="0">
                <a:sym typeface="Wingdings" pitchFamily="2" charset="2"/>
              </a:rPr>
              <a:t> (Doppler</a:t>
            </a:r>
            <a:r>
              <a:rPr lang="ja-JP" altLang="en-US" sz="2000">
                <a:sym typeface="Wingdings" pitchFamily="2" charset="2"/>
              </a:rPr>
              <a:t>雑音など</a:t>
            </a:r>
            <a:r>
              <a:rPr lang="en-US" altLang="ja-JP" sz="2000" dirty="0">
                <a:sym typeface="Wingdings" pitchFamily="2" charset="2"/>
              </a:rPr>
              <a:t>) </a:t>
            </a:r>
            <a:r>
              <a:rPr lang="ja-JP" altLang="en-US" sz="2000">
                <a:sym typeface="Wingdings" pitchFamily="2" charset="2"/>
              </a:rPr>
              <a:t>や悪化</a:t>
            </a:r>
            <a:r>
              <a:rPr lang="en-US" altLang="ja-JP" sz="2000" dirty="0">
                <a:sym typeface="Wingdings" pitchFamily="2" charset="2"/>
              </a:rPr>
              <a:t> (</a:t>
            </a:r>
            <a:r>
              <a:rPr lang="ja-JP" altLang="en-US" sz="2000">
                <a:sym typeface="Wingdings" pitchFamily="2" charset="2"/>
              </a:rPr>
              <a:t>波長変換</a:t>
            </a:r>
            <a:r>
              <a:rPr lang="en-US" altLang="ja-JP" sz="2000" dirty="0">
                <a:sym typeface="Wingdings" pitchFamily="2" charset="2"/>
              </a:rPr>
              <a:t>) </a:t>
            </a:r>
            <a:r>
              <a:rPr lang="ja-JP" altLang="en-US" sz="2000">
                <a:sym typeface="Wingdings" pitchFamily="2" charset="2"/>
              </a:rPr>
              <a:t>を柔軟に取り入れられる。</a:t>
            </a:r>
            <a:br>
              <a:rPr lang="en-US" altLang="ja-JP" sz="2000" dirty="0">
                <a:sym typeface="Wingdings" pitchFamily="2" charset="2"/>
              </a:rPr>
            </a:br>
            <a:r>
              <a:rPr lang="en-US" altLang="ja-JP" sz="2000" dirty="0">
                <a:sym typeface="Wingdings" pitchFamily="2" charset="2"/>
              </a:rPr>
              <a:t>              * </a:t>
            </a:r>
            <a:r>
              <a:rPr lang="ja-JP" altLang="en-US" sz="2000">
                <a:sym typeface="Wingdings" pitchFamily="2" charset="2"/>
              </a:rPr>
              <a:t>制御ループの帯域の変化の影響も取り入れられる。</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欠点</a:t>
            </a:r>
            <a:r>
              <a:rPr lang="en-US" altLang="ja-JP" sz="2000" dirty="0">
                <a:sym typeface="Wingdings" pitchFamily="2" charset="2"/>
              </a:rPr>
              <a:t>: *</a:t>
            </a:r>
            <a:r>
              <a:rPr lang="ja-JP" altLang="en-US" sz="2000">
                <a:sym typeface="Wingdings" pitchFamily="2" charset="2"/>
              </a:rPr>
              <a:t>考慮していない雑音源があると、雑音の過小評価に繋がる</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en-US" altLang="ja-JP" sz="2000" dirty="0">
                <a:sym typeface="Wingdings" pitchFamily="2" charset="2"/>
              </a:rPr>
              <a:t>-- 2</a:t>
            </a:r>
            <a:r>
              <a:rPr lang="ja-JP" altLang="en-US" sz="2000">
                <a:sym typeface="Wingdings" pitchFamily="2" charset="2"/>
              </a:rPr>
              <a:t>つめ</a:t>
            </a:r>
            <a:r>
              <a:rPr lang="en-US" altLang="ja-JP" sz="2000" dirty="0">
                <a:sym typeface="Wingdings" pitchFamily="2" charset="2"/>
              </a:rPr>
              <a:t>: KAGRA</a:t>
            </a:r>
            <a:r>
              <a:rPr lang="ja-JP" altLang="en-US" sz="2000">
                <a:sym typeface="Wingdings" pitchFamily="2" charset="2"/>
              </a:rPr>
              <a:t>で測定されたトータルの雑音スペクトルを単純に用いる。</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利点</a:t>
            </a:r>
            <a:r>
              <a:rPr lang="en-US" altLang="ja-JP" sz="2000" dirty="0">
                <a:sym typeface="Wingdings" pitchFamily="2" charset="2"/>
              </a:rPr>
              <a:t>: * KAGRA ALS</a:t>
            </a:r>
            <a:r>
              <a:rPr lang="ja-JP" altLang="en-US" sz="2000">
                <a:sym typeface="Wingdings" pitchFamily="2" charset="2"/>
              </a:rPr>
              <a:t>に寄与した全ての雑音源が取り入れられる</a:t>
            </a:r>
            <a:r>
              <a:rPr lang="en-US" altLang="ja-JP" sz="2000" dirty="0">
                <a:sym typeface="Wingdings" pitchFamily="2" charset="2"/>
              </a:rPr>
              <a:t>  </a:t>
            </a:r>
            <a:r>
              <a:rPr lang="ja-JP" altLang="en-US" sz="2000">
                <a:sym typeface="Wingdings" pitchFamily="2" charset="2"/>
              </a:rPr>
              <a:t>保守的な推定</a:t>
            </a:r>
            <a:br>
              <a:rPr lang="en-US" altLang="ja-JP" sz="2000" dirty="0">
                <a:sym typeface="Wingdings" pitchFamily="2" charset="2"/>
              </a:rPr>
            </a:br>
            <a:r>
              <a:rPr lang="en-US" altLang="ja-JP" sz="2000" dirty="0">
                <a:sym typeface="Wingdings" pitchFamily="2" charset="2"/>
              </a:rPr>
              <a:t>    </a:t>
            </a:r>
            <a:r>
              <a:rPr lang="ja-JP" altLang="en-US" sz="2000">
                <a:sym typeface="Wingdings" pitchFamily="2" charset="2"/>
              </a:rPr>
              <a:t>欠点</a:t>
            </a:r>
            <a:r>
              <a:rPr lang="en-US" altLang="ja-JP" sz="2000" dirty="0">
                <a:sym typeface="Wingdings" pitchFamily="2" charset="2"/>
              </a:rPr>
              <a:t>: * </a:t>
            </a:r>
            <a:r>
              <a:rPr lang="ja-JP" altLang="en-US" sz="2000">
                <a:sym typeface="Wingdings" pitchFamily="2" charset="2"/>
              </a:rPr>
              <a:t>新たな雑音源</a:t>
            </a:r>
            <a:r>
              <a:rPr lang="en-US" altLang="ja-JP" sz="2000" dirty="0">
                <a:sym typeface="Wingdings" pitchFamily="2" charset="2"/>
              </a:rPr>
              <a:t> (</a:t>
            </a:r>
            <a:r>
              <a:rPr lang="ja-JP" altLang="en-US" sz="2000">
                <a:sym typeface="Wingdings" pitchFamily="2" charset="2"/>
              </a:rPr>
              <a:t>波長変換など</a:t>
            </a:r>
            <a:r>
              <a:rPr lang="en-US" altLang="ja-JP" sz="2000" dirty="0">
                <a:sym typeface="Wingdings" pitchFamily="2" charset="2"/>
              </a:rPr>
              <a:t>) </a:t>
            </a:r>
            <a:r>
              <a:rPr lang="ja-JP" altLang="en-US" sz="2000">
                <a:sym typeface="Wingdings" pitchFamily="2" charset="2"/>
              </a:rPr>
              <a:t>は取り入れられない</a:t>
            </a:r>
            <a:br>
              <a:rPr lang="en-US" altLang="ja-JP" sz="2000" dirty="0">
                <a:sym typeface="Wingdings" pitchFamily="2" charset="2"/>
              </a:rPr>
            </a:br>
            <a:endParaRPr lang="en-US" altLang="ja-JP" sz="2000" dirty="0">
              <a:sym typeface="Wingdings" pitchFamily="2" charset="2"/>
            </a:endParaRPr>
          </a:p>
          <a:p>
            <a:pPr marL="0" indent="0">
              <a:buNone/>
            </a:pPr>
            <a:br>
              <a:rPr lang="en-US" altLang="ja-JP" sz="2000" dirty="0">
                <a:sym typeface="Wingdings" pitchFamily="2" charset="2"/>
              </a:rPr>
            </a:br>
            <a:r>
              <a:rPr lang="ja-JP" altLang="en-US" sz="2000">
                <a:sym typeface="Wingdings" pitchFamily="2" charset="2"/>
              </a:rPr>
              <a:t>◎</a:t>
            </a:r>
            <a:r>
              <a:rPr lang="en-US" altLang="ja-JP" sz="2000" dirty="0">
                <a:sym typeface="Wingdings" pitchFamily="2" charset="2"/>
              </a:rPr>
              <a:t> 2</a:t>
            </a:r>
            <a:r>
              <a:rPr lang="ja-JP" altLang="en-US" sz="2000">
                <a:sym typeface="Wingdings" pitchFamily="2" charset="2"/>
              </a:rPr>
              <a:t>つの方法は相補的である</a:t>
            </a:r>
            <a:r>
              <a:rPr lang="en-US" altLang="ja-JP" sz="2000" dirty="0">
                <a:sym typeface="Wingdings" pitchFamily="2" charset="2"/>
              </a:rPr>
              <a:t>              </a:t>
            </a:r>
            <a:r>
              <a:rPr lang="ja-JP" altLang="en-US" sz="2000">
                <a:sym typeface="Wingdings" pitchFamily="2" charset="2"/>
              </a:rPr>
              <a:t>両方の「外挿」結果を示す。</a:t>
            </a:r>
            <a:r>
              <a:rPr lang="en-US" altLang="ja-JP" sz="2000" dirty="0">
                <a:sym typeface="Wingdings" pitchFamily="2" charset="2"/>
              </a:rPr>
              <a:t> </a:t>
            </a: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89</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sp>
        <p:nvSpPr>
          <p:cNvPr id="7" name="右矢印 6">
            <a:extLst>
              <a:ext uri="{FF2B5EF4-FFF2-40B4-BE49-F238E27FC236}">
                <a16:creationId xmlns:a16="http://schemas.microsoft.com/office/drawing/2014/main" id="{2ED02D86-0E33-4740-96EF-99747AA6D69A}"/>
              </a:ext>
            </a:extLst>
          </p:cNvPr>
          <p:cNvSpPr/>
          <p:nvPr/>
        </p:nvSpPr>
        <p:spPr>
          <a:xfrm>
            <a:off x="3556000" y="5300765"/>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38997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kumimoji="1" lang="ja-JP" altLang="en-US"/>
              <a:t>想定されるパフォーマンス</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90</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pic>
        <p:nvPicPr>
          <p:cNvPr id="6" name="図 5">
            <a:extLst>
              <a:ext uri="{FF2B5EF4-FFF2-40B4-BE49-F238E27FC236}">
                <a16:creationId xmlns:a16="http://schemas.microsoft.com/office/drawing/2014/main" id="{0D5D9B0A-A1D9-994C-9221-B0AC6FCF34A4}"/>
              </a:ext>
            </a:extLst>
          </p:cNvPr>
          <p:cNvPicPr>
            <a:picLocks noChangeAspect="1"/>
          </p:cNvPicPr>
          <p:nvPr/>
        </p:nvPicPr>
        <p:blipFill>
          <a:blip r:embed="rId3"/>
          <a:stretch>
            <a:fillRect/>
          </a:stretch>
        </p:blipFill>
        <p:spPr>
          <a:xfrm>
            <a:off x="685799" y="897608"/>
            <a:ext cx="7772400" cy="6045200"/>
          </a:xfrm>
          <a:prstGeom prst="rect">
            <a:avLst/>
          </a:prstGeom>
        </p:spPr>
      </p:pic>
      <p:cxnSp>
        <p:nvCxnSpPr>
          <p:cNvPr id="12" name="直線コネクタ 11">
            <a:extLst>
              <a:ext uri="{FF2B5EF4-FFF2-40B4-BE49-F238E27FC236}">
                <a16:creationId xmlns:a16="http://schemas.microsoft.com/office/drawing/2014/main" id="{4A64E31F-8BD4-E043-847F-A336C5E12A2E}"/>
              </a:ext>
            </a:extLst>
          </p:cNvPr>
          <p:cNvCxnSpPr>
            <a:cxnSpLocks/>
          </p:cNvCxnSpPr>
          <p:nvPr/>
        </p:nvCxnSpPr>
        <p:spPr>
          <a:xfrm>
            <a:off x="701076" y="2395529"/>
            <a:ext cx="1908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C4631DDE-B050-CA43-BFB8-CE2CDE50D4CA}"/>
              </a:ext>
            </a:extLst>
          </p:cNvPr>
          <p:cNvSpPr txBox="1"/>
          <p:nvPr/>
        </p:nvSpPr>
        <p:spPr>
          <a:xfrm>
            <a:off x="0" y="2072363"/>
            <a:ext cx="881973" cy="646331"/>
          </a:xfrm>
          <a:prstGeom prst="rect">
            <a:avLst/>
          </a:prstGeom>
          <a:noFill/>
        </p:spPr>
        <p:txBody>
          <a:bodyPr wrap="none" rtlCol="0">
            <a:spAutoFit/>
          </a:bodyPr>
          <a:lstStyle/>
          <a:p>
            <a:r>
              <a:rPr kumimoji="1" lang="en-US" altLang="ja-JP" dirty="0"/>
              <a:t>CARM</a:t>
            </a:r>
            <a:br>
              <a:rPr kumimoji="1" lang="en-US" altLang="ja-JP" dirty="0"/>
            </a:br>
            <a:r>
              <a:rPr kumimoji="1" lang="en-US" altLang="ja-JP" dirty="0"/>
              <a:t>0.12 Hz</a:t>
            </a:r>
            <a:endParaRPr kumimoji="1" lang="ja-JP" altLang="en-US"/>
          </a:p>
        </p:txBody>
      </p:sp>
      <p:cxnSp>
        <p:nvCxnSpPr>
          <p:cNvPr id="16" name="直線コネクタ 15">
            <a:extLst>
              <a:ext uri="{FF2B5EF4-FFF2-40B4-BE49-F238E27FC236}">
                <a16:creationId xmlns:a16="http://schemas.microsoft.com/office/drawing/2014/main" id="{E7F87B21-5682-E345-A11A-1FBEBADC29ED}"/>
              </a:ext>
            </a:extLst>
          </p:cNvPr>
          <p:cNvCxnSpPr>
            <a:cxnSpLocks/>
          </p:cNvCxnSpPr>
          <p:nvPr/>
        </p:nvCxnSpPr>
        <p:spPr>
          <a:xfrm>
            <a:off x="881973" y="1252529"/>
            <a:ext cx="1908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5456A203-D62B-A542-A25C-5536C6983FB0}"/>
              </a:ext>
            </a:extLst>
          </p:cNvPr>
          <p:cNvSpPr txBox="1"/>
          <p:nvPr/>
        </p:nvSpPr>
        <p:spPr>
          <a:xfrm>
            <a:off x="16211" y="968915"/>
            <a:ext cx="764953" cy="646331"/>
          </a:xfrm>
          <a:prstGeom prst="rect">
            <a:avLst/>
          </a:prstGeom>
          <a:noFill/>
        </p:spPr>
        <p:txBody>
          <a:bodyPr wrap="none" rtlCol="0">
            <a:spAutoFit/>
          </a:bodyPr>
          <a:lstStyle/>
          <a:p>
            <a:r>
              <a:rPr lang="ja-JP" altLang="en-US"/>
              <a:t>片腕</a:t>
            </a:r>
            <a:br>
              <a:rPr kumimoji="1" lang="en-US" altLang="ja-JP" dirty="0"/>
            </a:br>
            <a:r>
              <a:rPr kumimoji="1" lang="en-US" altLang="ja-JP" dirty="0"/>
              <a:t>7.2 Hz</a:t>
            </a:r>
            <a:endParaRPr kumimoji="1" lang="ja-JP" altLang="en-US"/>
          </a:p>
        </p:txBody>
      </p:sp>
      <p:sp>
        <p:nvSpPr>
          <p:cNvPr id="10" name="テキスト ボックス 9">
            <a:extLst>
              <a:ext uri="{FF2B5EF4-FFF2-40B4-BE49-F238E27FC236}">
                <a16:creationId xmlns:a16="http://schemas.microsoft.com/office/drawing/2014/main" id="{DB416177-3330-2E41-9378-9571FA0BF160}"/>
              </a:ext>
            </a:extLst>
          </p:cNvPr>
          <p:cNvSpPr txBox="1"/>
          <p:nvPr/>
        </p:nvSpPr>
        <p:spPr>
          <a:xfrm>
            <a:off x="2227400" y="3085068"/>
            <a:ext cx="763351" cy="369332"/>
          </a:xfrm>
          <a:prstGeom prst="rect">
            <a:avLst/>
          </a:prstGeom>
          <a:noFill/>
        </p:spPr>
        <p:txBody>
          <a:bodyPr wrap="none" rtlCol="0">
            <a:spAutoFit/>
          </a:bodyPr>
          <a:lstStyle/>
          <a:p>
            <a:r>
              <a:rPr kumimoji="1" lang="ja-JP" altLang="en-US">
                <a:solidFill>
                  <a:srgbClr val="0432FF"/>
                </a:solidFill>
              </a:rPr>
              <a:t>方法</a:t>
            </a:r>
            <a:r>
              <a:rPr kumimoji="1" lang="en-US" altLang="ja-JP" dirty="0">
                <a:solidFill>
                  <a:srgbClr val="0432FF"/>
                </a:solidFill>
              </a:rPr>
              <a:t>1</a:t>
            </a:r>
            <a:endParaRPr kumimoji="1" lang="ja-JP" altLang="en-US">
              <a:solidFill>
                <a:srgbClr val="0432FF"/>
              </a:solidFill>
            </a:endParaRPr>
          </a:p>
        </p:txBody>
      </p:sp>
      <p:sp>
        <p:nvSpPr>
          <p:cNvPr id="18" name="テキスト ボックス 17">
            <a:extLst>
              <a:ext uri="{FF2B5EF4-FFF2-40B4-BE49-F238E27FC236}">
                <a16:creationId xmlns:a16="http://schemas.microsoft.com/office/drawing/2014/main" id="{B9CDDF32-41BA-534F-806F-DFD68E9EC2F2}"/>
              </a:ext>
            </a:extLst>
          </p:cNvPr>
          <p:cNvSpPr txBox="1"/>
          <p:nvPr/>
        </p:nvSpPr>
        <p:spPr>
          <a:xfrm>
            <a:off x="1877375" y="1425689"/>
            <a:ext cx="763351" cy="369332"/>
          </a:xfrm>
          <a:prstGeom prst="rect">
            <a:avLst/>
          </a:prstGeom>
          <a:noFill/>
        </p:spPr>
        <p:txBody>
          <a:bodyPr wrap="none" rtlCol="0">
            <a:spAutoFit/>
          </a:bodyPr>
          <a:lstStyle/>
          <a:p>
            <a:r>
              <a:rPr kumimoji="1" lang="ja-JP" altLang="en-US">
                <a:solidFill>
                  <a:schemeClr val="bg1">
                    <a:lumMod val="50000"/>
                  </a:schemeClr>
                </a:solidFill>
              </a:rPr>
              <a:t>方法</a:t>
            </a:r>
            <a:r>
              <a:rPr lang="en-US" altLang="ja-JP" dirty="0">
                <a:solidFill>
                  <a:schemeClr val="bg1">
                    <a:lumMod val="50000"/>
                  </a:schemeClr>
                </a:solidFill>
              </a:rPr>
              <a:t>2</a:t>
            </a:r>
            <a:endParaRPr kumimoji="1" lang="ja-JP" altLang="en-US">
              <a:solidFill>
                <a:schemeClr val="bg1">
                  <a:lumMod val="50000"/>
                </a:schemeClr>
              </a:solidFill>
            </a:endParaRPr>
          </a:p>
        </p:txBody>
      </p:sp>
    </p:spTree>
    <p:extLst>
      <p:ext uri="{BB962C8B-B14F-4D97-AF65-F5344CB8AC3E}">
        <p14:creationId xmlns:p14="http://schemas.microsoft.com/office/powerpoint/2010/main" val="8048278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A02E66-6235-B548-AB32-FBC6780CA19E}"/>
              </a:ext>
            </a:extLst>
          </p:cNvPr>
          <p:cNvPicPr>
            <a:picLocks noChangeAspect="1"/>
          </p:cNvPicPr>
          <p:nvPr/>
        </p:nvPicPr>
        <p:blipFill>
          <a:blip r:embed="rId3"/>
          <a:stretch>
            <a:fillRect/>
          </a:stretch>
        </p:blipFill>
        <p:spPr>
          <a:xfrm>
            <a:off x="2537645" y="1415607"/>
            <a:ext cx="6606355" cy="4954766"/>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本研究での</a:t>
            </a:r>
            <a:r>
              <a:rPr kumimoji="1" lang="ja-JP" altLang="en-US"/>
              <a:t>手法・意義</a:t>
            </a:r>
            <a:endParaRPr kumimoji="1" lang="ja-JP" altLang="en-US" dirty="0"/>
          </a:p>
        </p:txBody>
      </p:sp>
      <p:sp>
        <p:nvSpPr>
          <p:cNvPr id="3" name="コンテンツ プレースホルダー 2"/>
          <p:cNvSpPr>
            <a:spLocks noGrp="1"/>
          </p:cNvSpPr>
          <p:nvPr>
            <p:ph idx="1"/>
          </p:nvPr>
        </p:nvSpPr>
        <p:spPr>
          <a:xfrm>
            <a:off x="23868" y="903722"/>
            <a:ext cx="2240839" cy="476668"/>
          </a:xfrm>
        </p:spPr>
        <p:txBody>
          <a:bodyPr>
            <a:normAutofit/>
          </a:bodyPr>
          <a:lstStyle/>
          <a:p>
            <a:pPr marL="0" indent="0">
              <a:buNone/>
            </a:pPr>
            <a:r>
              <a:rPr lang="en-US" altLang="ja-JP" sz="2400" b="1" u="sng" dirty="0">
                <a:sym typeface="Wingdings" pitchFamily="2" charset="2"/>
              </a:rPr>
              <a:t>= KAGRA ALS =</a:t>
            </a: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91</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12" name="コンテンツ プレースホルダー 2">
            <a:extLst>
              <a:ext uri="{FF2B5EF4-FFF2-40B4-BE49-F238E27FC236}">
                <a16:creationId xmlns:a16="http://schemas.microsoft.com/office/drawing/2014/main" id="{FD1FD2A7-660D-934A-8B4B-88F0C59CDC25}"/>
              </a:ext>
            </a:extLst>
          </p:cNvPr>
          <p:cNvSpPr txBox="1">
            <a:spLocks/>
          </p:cNvSpPr>
          <p:nvPr/>
        </p:nvSpPr>
        <p:spPr>
          <a:xfrm>
            <a:off x="0" y="3254932"/>
            <a:ext cx="3099220" cy="29272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1600">
                <a:sym typeface="Wingdings" pitchFamily="2" charset="2"/>
              </a:rPr>
              <a:t>構成の違いにより、</a:t>
            </a:r>
            <a:br>
              <a:rPr lang="en-US" altLang="ja-JP" sz="1600" dirty="0">
                <a:sym typeface="Wingdings" pitchFamily="2" charset="2"/>
              </a:rPr>
            </a:br>
            <a:r>
              <a:rPr lang="en-US" altLang="ja-JP" sz="1600" dirty="0">
                <a:sym typeface="Wingdings" pitchFamily="2" charset="2"/>
              </a:rPr>
              <a:t>-- </a:t>
            </a:r>
            <a:r>
              <a:rPr lang="ja-JP" altLang="en-US" sz="1600">
                <a:sym typeface="Wingdings" pitchFamily="2" charset="2"/>
              </a:rPr>
              <a:t>センターから</a:t>
            </a:r>
            <a:r>
              <a:rPr lang="ja-JP" altLang="en-US" sz="1600">
                <a:solidFill>
                  <a:srgbClr val="92D050"/>
                </a:solidFill>
                <a:sym typeface="Wingdings" pitchFamily="2" charset="2"/>
              </a:rPr>
              <a:t>グリーン導入</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短いファイバー</a:t>
            </a:r>
            <a:br>
              <a:rPr lang="en-US" altLang="ja-JP" sz="800" u="sng" dirty="0">
                <a:solidFill>
                  <a:srgbClr val="0432FF"/>
                </a:solidFill>
                <a:sym typeface="Wingdings" pitchFamily="2" charset="2"/>
              </a:rPr>
            </a:br>
            <a:br>
              <a:rPr lang="en-US" altLang="ja-JP" sz="800" dirty="0">
                <a:sym typeface="Wingdings" pitchFamily="2" charset="2"/>
              </a:rPr>
            </a:br>
            <a:r>
              <a:rPr lang="en-US" altLang="ja-JP" sz="1600" dirty="0">
                <a:sym typeface="Wingdings" pitchFamily="2" charset="2"/>
              </a:rPr>
              <a:t>   =&gt; </a:t>
            </a:r>
            <a:r>
              <a:rPr lang="en-US" altLang="ja-JP" sz="1600" b="1" u="sng" dirty="0">
                <a:solidFill>
                  <a:srgbClr val="FF0000"/>
                </a:solidFill>
                <a:sym typeface="Wingdings" pitchFamily="2" charset="2"/>
              </a:rPr>
              <a:t>3G</a:t>
            </a:r>
            <a:r>
              <a:rPr lang="ja-JP" altLang="en-US" sz="1600" b="1" u="sng">
                <a:solidFill>
                  <a:srgbClr val="FF0000"/>
                </a:solidFill>
                <a:sym typeface="Wingdings" pitchFamily="2" charset="2"/>
              </a:rPr>
              <a:t>にスケールアップが容易</a:t>
            </a:r>
            <a:br>
              <a:rPr lang="en-US" altLang="ja-JP" sz="1600" b="1" u="sng" dirty="0">
                <a:solidFill>
                  <a:srgbClr val="FF0000"/>
                </a:solidFill>
                <a:sym typeface="Wingdings" pitchFamily="2" charset="2"/>
              </a:rPr>
            </a:br>
            <a:br>
              <a:rPr lang="en-US" altLang="ja-JP" sz="1600" b="1" u="sng" dirty="0">
                <a:solidFill>
                  <a:srgbClr val="FF0000"/>
                </a:solidFill>
                <a:sym typeface="Wingdings" pitchFamily="2" charset="2"/>
              </a:rPr>
            </a:br>
            <a:r>
              <a:rPr lang="en-US" altLang="ja-JP" sz="1600" dirty="0">
                <a:sym typeface="Wingdings" pitchFamily="2" charset="2"/>
              </a:rPr>
              <a:t>-- </a:t>
            </a:r>
            <a:r>
              <a:rPr lang="ja-JP" altLang="en-US" sz="1600">
                <a:sym typeface="Wingdings" pitchFamily="2" charset="2"/>
              </a:rPr>
              <a:t>構成もより</a:t>
            </a:r>
            <a:r>
              <a:rPr lang="ja-JP" altLang="en-US" sz="1600" u="sng">
                <a:solidFill>
                  <a:srgbClr val="0432FF"/>
                </a:solidFill>
                <a:sym typeface="Wingdings" pitchFamily="2" charset="2"/>
              </a:rPr>
              <a:t>シンプルに</a:t>
            </a:r>
            <a:br>
              <a:rPr lang="en-US" altLang="ja-JP" sz="1600" dirty="0">
                <a:sym typeface="Wingdings" pitchFamily="2" charset="2"/>
              </a:rPr>
            </a:br>
            <a:br>
              <a:rPr lang="en-US" altLang="ja-JP" sz="1600" dirty="0">
                <a:sym typeface="Wingdings" pitchFamily="2" charset="2"/>
              </a:rPr>
            </a:br>
            <a:br>
              <a:rPr lang="en-US" altLang="ja-JP" sz="1600" dirty="0">
                <a:sym typeface="Wingdings" pitchFamily="2" charset="2"/>
              </a:rPr>
            </a:br>
            <a:endParaRPr lang="en-US" altLang="ja-JP" sz="1600" dirty="0">
              <a:sym typeface="Wingdings" pitchFamily="2" charset="2"/>
            </a:endParaRPr>
          </a:p>
        </p:txBody>
      </p:sp>
      <p:sp>
        <p:nvSpPr>
          <p:cNvPr id="13" name="正方形/長方形 12">
            <a:extLst>
              <a:ext uri="{FF2B5EF4-FFF2-40B4-BE49-F238E27FC236}">
                <a16:creationId xmlns:a16="http://schemas.microsoft.com/office/drawing/2014/main" id="{D1C6B252-7750-2A48-9CEA-A2E866E84F12}"/>
              </a:ext>
            </a:extLst>
          </p:cNvPr>
          <p:cNvSpPr/>
          <p:nvPr/>
        </p:nvSpPr>
        <p:spPr>
          <a:xfrm>
            <a:off x="3657721" y="1377648"/>
            <a:ext cx="2423074" cy="1933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8D1528E5-52A6-0242-BA95-976EB849106C}"/>
              </a:ext>
            </a:extLst>
          </p:cNvPr>
          <p:cNvCxnSpPr>
            <a:cxnSpLocks/>
          </p:cNvCxnSpPr>
          <p:nvPr/>
        </p:nvCxnSpPr>
        <p:spPr>
          <a:xfrm>
            <a:off x="5586268" y="3743052"/>
            <a:ext cx="1899620" cy="0"/>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91C832CA-0338-C14F-AA21-300CE7C67F79}"/>
              </a:ext>
            </a:extLst>
          </p:cNvPr>
          <p:cNvCxnSpPr>
            <a:cxnSpLocks/>
          </p:cNvCxnSpPr>
          <p:nvPr/>
        </p:nvCxnSpPr>
        <p:spPr>
          <a:xfrm flipV="1">
            <a:off x="6927388" y="2790242"/>
            <a:ext cx="0" cy="1906786"/>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EE0E5A88-BECC-A041-B7B7-08EC93A50E59}"/>
              </a:ext>
            </a:extLst>
          </p:cNvPr>
          <p:cNvSpPr txBox="1"/>
          <p:nvPr/>
        </p:nvSpPr>
        <p:spPr>
          <a:xfrm>
            <a:off x="5121086" y="3435275"/>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3" name="テキスト ボックス 22">
            <a:extLst>
              <a:ext uri="{FF2B5EF4-FFF2-40B4-BE49-F238E27FC236}">
                <a16:creationId xmlns:a16="http://schemas.microsoft.com/office/drawing/2014/main" id="{9F70A309-7E48-9B41-B57F-79A878FB9E16}"/>
              </a:ext>
            </a:extLst>
          </p:cNvPr>
          <p:cNvSpPr txBox="1"/>
          <p:nvPr/>
        </p:nvSpPr>
        <p:spPr>
          <a:xfrm>
            <a:off x="6970708" y="4575651"/>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5" name="テキスト ボックス 24">
            <a:extLst>
              <a:ext uri="{FF2B5EF4-FFF2-40B4-BE49-F238E27FC236}">
                <a16:creationId xmlns:a16="http://schemas.microsoft.com/office/drawing/2014/main" id="{B8D105A2-3A61-4C42-A5D5-8822F972766D}"/>
              </a:ext>
            </a:extLst>
          </p:cNvPr>
          <p:cNvSpPr txBox="1"/>
          <p:nvPr/>
        </p:nvSpPr>
        <p:spPr>
          <a:xfrm>
            <a:off x="3740264" y="1029523"/>
            <a:ext cx="1072730" cy="307777"/>
          </a:xfrm>
          <a:prstGeom prst="rect">
            <a:avLst/>
          </a:prstGeom>
          <a:noFill/>
        </p:spPr>
        <p:txBody>
          <a:bodyPr wrap="none" rtlCol="0">
            <a:spAutoFit/>
          </a:bodyPr>
          <a:lstStyle/>
          <a:p>
            <a:r>
              <a:rPr lang="ja-JP" altLang="en-US" sz="1400">
                <a:solidFill>
                  <a:srgbClr val="92D050"/>
                </a:solidFill>
              </a:rPr>
              <a:t>最大の違い</a:t>
            </a:r>
            <a:endParaRPr kumimoji="1" lang="ja-JP" altLang="en-US" sz="1400">
              <a:solidFill>
                <a:srgbClr val="92D050"/>
              </a:solidFill>
            </a:endParaRPr>
          </a:p>
        </p:txBody>
      </p:sp>
      <p:pic>
        <p:nvPicPr>
          <p:cNvPr id="8" name="図 7">
            <a:extLst>
              <a:ext uri="{FF2B5EF4-FFF2-40B4-BE49-F238E27FC236}">
                <a16:creationId xmlns:a16="http://schemas.microsoft.com/office/drawing/2014/main" id="{95FE9D19-DBB7-B94B-9FCE-B6ED846C9229}"/>
              </a:ext>
            </a:extLst>
          </p:cNvPr>
          <p:cNvPicPr>
            <a:picLocks noChangeAspect="1"/>
          </p:cNvPicPr>
          <p:nvPr/>
        </p:nvPicPr>
        <p:blipFill>
          <a:blip r:embed="rId4"/>
          <a:stretch>
            <a:fillRect/>
          </a:stretch>
        </p:blipFill>
        <p:spPr>
          <a:xfrm>
            <a:off x="134112" y="1296952"/>
            <a:ext cx="5798486" cy="1555976"/>
          </a:xfrm>
          <a:prstGeom prst="rect">
            <a:avLst/>
          </a:prstGeom>
        </p:spPr>
      </p:pic>
      <p:sp>
        <p:nvSpPr>
          <p:cNvPr id="24" name="正方形/長方形 23">
            <a:extLst>
              <a:ext uri="{FF2B5EF4-FFF2-40B4-BE49-F238E27FC236}">
                <a16:creationId xmlns:a16="http://schemas.microsoft.com/office/drawing/2014/main" id="{D5053B64-DC86-CA4E-BC13-579C3392D966}"/>
              </a:ext>
            </a:extLst>
          </p:cNvPr>
          <p:cNvSpPr/>
          <p:nvPr/>
        </p:nvSpPr>
        <p:spPr>
          <a:xfrm>
            <a:off x="2179363" y="1589673"/>
            <a:ext cx="1856189" cy="415415"/>
          </a:xfrm>
          <a:prstGeom prst="rect">
            <a:avLst/>
          </a:prstGeom>
          <a:noFill/>
          <a:ln w="38100">
            <a:solidFill>
              <a:srgbClr val="92D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D3389A4C-9898-A44F-9FFE-C377B2839EBF}"/>
              </a:ext>
            </a:extLst>
          </p:cNvPr>
          <p:cNvCxnSpPr>
            <a:cxnSpLocks/>
          </p:cNvCxnSpPr>
          <p:nvPr/>
        </p:nvCxnSpPr>
        <p:spPr>
          <a:xfrm flipV="1">
            <a:off x="3476570" y="1337300"/>
            <a:ext cx="644326" cy="234193"/>
          </a:xfrm>
          <a:prstGeom prst="line">
            <a:avLst/>
          </a:prstGeom>
          <a:ln w="3810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163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A02E66-6235-B548-AB32-FBC6780CA19E}"/>
              </a:ext>
            </a:extLst>
          </p:cNvPr>
          <p:cNvPicPr>
            <a:picLocks noChangeAspect="1"/>
          </p:cNvPicPr>
          <p:nvPr/>
        </p:nvPicPr>
        <p:blipFill>
          <a:blip r:embed="rId3"/>
          <a:stretch>
            <a:fillRect/>
          </a:stretch>
        </p:blipFill>
        <p:spPr>
          <a:xfrm>
            <a:off x="2537645" y="1415607"/>
            <a:ext cx="6606355" cy="4954766"/>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lang="ja-JP" altLang="en-US"/>
              <a:t>本研究での</a:t>
            </a:r>
            <a:r>
              <a:rPr kumimoji="1" lang="ja-JP" altLang="en-US"/>
              <a:t>手法・意義</a:t>
            </a:r>
            <a:endParaRPr kumimoji="1" lang="ja-JP" altLang="en-US" dirty="0"/>
          </a:p>
        </p:txBody>
      </p:sp>
      <p:sp>
        <p:nvSpPr>
          <p:cNvPr id="3" name="コンテンツ プレースホルダー 2"/>
          <p:cNvSpPr>
            <a:spLocks noGrp="1"/>
          </p:cNvSpPr>
          <p:nvPr>
            <p:ph idx="1"/>
          </p:nvPr>
        </p:nvSpPr>
        <p:spPr>
          <a:xfrm>
            <a:off x="23868" y="903722"/>
            <a:ext cx="2240839" cy="476668"/>
          </a:xfrm>
        </p:spPr>
        <p:txBody>
          <a:bodyPr>
            <a:normAutofit/>
          </a:bodyPr>
          <a:lstStyle/>
          <a:p>
            <a:pPr marL="0" indent="0">
              <a:buNone/>
            </a:pPr>
            <a:r>
              <a:rPr lang="en-US" altLang="ja-JP" sz="2400" b="1" u="sng" dirty="0">
                <a:sym typeface="Wingdings" pitchFamily="2" charset="2"/>
              </a:rPr>
              <a:t>= KAGRA ALS =</a:t>
            </a: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92</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884123" cy="338554"/>
          </a:xfrm>
          <a:prstGeom prst="rect">
            <a:avLst/>
          </a:prstGeom>
          <a:noFill/>
        </p:spPr>
        <p:txBody>
          <a:bodyPr wrap="none" rtlCol="0">
            <a:spAutoFit/>
          </a:bodyPr>
          <a:lstStyle/>
          <a:p>
            <a:r>
              <a:rPr kumimoji="1" lang="en-US" altLang="ja-JP" sz="1600" dirty="0"/>
              <a:t>2.</a:t>
            </a:r>
            <a:r>
              <a:rPr lang="ja-JP" altLang="en-US" sz="1600"/>
              <a:t> 干渉計のロックと重力波観測</a:t>
            </a:r>
            <a:endParaRPr kumimoji="1" lang="ja-JP" altLang="en-US" sz="1600" dirty="0"/>
          </a:p>
        </p:txBody>
      </p:sp>
      <p:sp>
        <p:nvSpPr>
          <p:cNvPr id="12" name="コンテンツ プレースホルダー 2">
            <a:extLst>
              <a:ext uri="{FF2B5EF4-FFF2-40B4-BE49-F238E27FC236}">
                <a16:creationId xmlns:a16="http://schemas.microsoft.com/office/drawing/2014/main" id="{FD1FD2A7-660D-934A-8B4B-88F0C59CDC25}"/>
              </a:ext>
            </a:extLst>
          </p:cNvPr>
          <p:cNvSpPr txBox="1">
            <a:spLocks/>
          </p:cNvSpPr>
          <p:nvPr/>
        </p:nvSpPr>
        <p:spPr>
          <a:xfrm>
            <a:off x="0" y="3254932"/>
            <a:ext cx="3099220" cy="29272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1600">
                <a:sym typeface="Wingdings" pitchFamily="2" charset="2"/>
              </a:rPr>
              <a:t>構成の違いにより、</a:t>
            </a:r>
            <a:br>
              <a:rPr lang="en-US" altLang="ja-JP" sz="1600" dirty="0">
                <a:sym typeface="Wingdings" pitchFamily="2" charset="2"/>
              </a:rPr>
            </a:br>
            <a:r>
              <a:rPr lang="en-US" altLang="ja-JP" sz="1600" dirty="0">
                <a:sym typeface="Wingdings" pitchFamily="2" charset="2"/>
              </a:rPr>
              <a:t>-- </a:t>
            </a:r>
            <a:r>
              <a:rPr lang="ja-JP" altLang="en-US" sz="1600">
                <a:sym typeface="Wingdings" pitchFamily="2" charset="2"/>
              </a:rPr>
              <a:t>センターから</a:t>
            </a:r>
            <a:r>
              <a:rPr lang="ja-JP" altLang="en-US" sz="1600">
                <a:solidFill>
                  <a:srgbClr val="92D050"/>
                </a:solidFill>
                <a:sym typeface="Wingdings" pitchFamily="2" charset="2"/>
              </a:rPr>
              <a:t>グリーン導入</a:t>
            </a:r>
            <a:br>
              <a:rPr lang="en-US" altLang="ja-JP" sz="1600" dirty="0">
                <a:sym typeface="Wingdings" pitchFamily="2" charset="2"/>
              </a:rPr>
            </a:br>
            <a:r>
              <a:rPr lang="en-US" altLang="ja-JP" sz="1600" dirty="0">
                <a:sym typeface="Wingdings" pitchFamily="2" charset="2"/>
              </a:rPr>
              <a:t>  </a:t>
            </a:r>
            <a:r>
              <a:rPr lang="ja-JP" altLang="en-US" sz="1600" u="sng">
                <a:solidFill>
                  <a:srgbClr val="0432FF"/>
                </a:solidFill>
                <a:sym typeface="Wingdings" pitchFamily="2" charset="2"/>
              </a:rPr>
              <a:t>短いファイバー</a:t>
            </a:r>
            <a:br>
              <a:rPr lang="en-US" altLang="ja-JP" sz="800" u="sng" dirty="0">
                <a:solidFill>
                  <a:srgbClr val="0432FF"/>
                </a:solidFill>
                <a:sym typeface="Wingdings" pitchFamily="2" charset="2"/>
              </a:rPr>
            </a:br>
            <a:br>
              <a:rPr lang="en-US" altLang="ja-JP" sz="800" dirty="0">
                <a:sym typeface="Wingdings" pitchFamily="2" charset="2"/>
              </a:rPr>
            </a:br>
            <a:r>
              <a:rPr lang="en-US" altLang="ja-JP" sz="1600" dirty="0">
                <a:sym typeface="Wingdings" pitchFamily="2" charset="2"/>
              </a:rPr>
              <a:t>   =&gt; </a:t>
            </a:r>
            <a:r>
              <a:rPr lang="en-US" altLang="ja-JP" sz="1600" b="1" u="sng" dirty="0">
                <a:solidFill>
                  <a:srgbClr val="FF0000"/>
                </a:solidFill>
                <a:sym typeface="Wingdings" pitchFamily="2" charset="2"/>
              </a:rPr>
              <a:t>3G</a:t>
            </a:r>
            <a:r>
              <a:rPr lang="ja-JP" altLang="en-US" sz="1600" b="1" u="sng">
                <a:solidFill>
                  <a:srgbClr val="FF0000"/>
                </a:solidFill>
                <a:sym typeface="Wingdings" pitchFamily="2" charset="2"/>
              </a:rPr>
              <a:t>にスケールアップが容易</a:t>
            </a:r>
            <a:br>
              <a:rPr lang="en-US" altLang="ja-JP" sz="1600" b="1" u="sng" dirty="0">
                <a:solidFill>
                  <a:srgbClr val="FF0000"/>
                </a:solidFill>
                <a:sym typeface="Wingdings" pitchFamily="2" charset="2"/>
              </a:rPr>
            </a:br>
            <a:br>
              <a:rPr lang="en-US" altLang="ja-JP" sz="1600" b="1" u="sng" dirty="0">
                <a:solidFill>
                  <a:srgbClr val="FF0000"/>
                </a:solidFill>
                <a:sym typeface="Wingdings" pitchFamily="2" charset="2"/>
              </a:rPr>
            </a:br>
            <a:r>
              <a:rPr lang="en-US" altLang="ja-JP" sz="1600" dirty="0">
                <a:sym typeface="Wingdings" pitchFamily="2" charset="2"/>
              </a:rPr>
              <a:t>-- </a:t>
            </a:r>
            <a:r>
              <a:rPr lang="ja-JP" altLang="en-US" sz="1600">
                <a:sym typeface="Wingdings" pitchFamily="2" charset="2"/>
              </a:rPr>
              <a:t>構成もより</a:t>
            </a:r>
            <a:r>
              <a:rPr lang="ja-JP" altLang="en-US" sz="1600" u="sng">
                <a:solidFill>
                  <a:srgbClr val="0432FF"/>
                </a:solidFill>
                <a:sym typeface="Wingdings" pitchFamily="2" charset="2"/>
              </a:rPr>
              <a:t>シンプルに</a:t>
            </a:r>
            <a:br>
              <a:rPr lang="en-US" altLang="ja-JP" sz="1600" dirty="0">
                <a:sym typeface="Wingdings" pitchFamily="2" charset="2"/>
              </a:rPr>
            </a:br>
            <a:br>
              <a:rPr lang="en-US" altLang="ja-JP" sz="1600" dirty="0">
                <a:sym typeface="Wingdings" pitchFamily="2" charset="2"/>
              </a:rPr>
            </a:br>
            <a:br>
              <a:rPr lang="en-US" altLang="ja-JP" sz="1600" dirty="0">
                <a:sym typeface="Wingdings" pitchFamily="2" charset="2"/>
              </a:rPr>
            </a:br>
            <a:endParaRPr lang="en-US" altLang="ja-JP" sz="1600" dirty="0">
              <a:sym typeface="Wingdings" pitchFamily="2" charset="2"/>
            </a:endParaRPr>
          </a:p>
        </p:txBody>
      </p:sp>
      <p:sp>
        <p:nvSpPr>
          <p:cNvPr id="13" name="正方形/長方形 12">
            <a:extLst>
              <a:ext uri="{FF2B5EF4-FFF2-40B4-BE49-F238E27FC236}">
                <a16:creationId xmlns:a16="http://schemas.microsoft.com/office/drawing/2014/main" id="{D1C6B252-7750-2A48-9CEA-A2E866E84F12}"/>
              </a:ext>
            </a:extLst>
          </p:cNvPr>
          <p:cNvSpPr/>
          <p:nvPr/>
        </p:nvSpPr>
        <p:spPr>
          <a:xfrm>
            <a:off x="3657721" y="1377648"/>
            <a:ext cx="2423074" cy="1933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8D1528E5-52A6-0242-BA95-976EB849106C}"/>
              </a:ext>
            </a:extLst>
          </p:cNvPr>
          <p:cNvCxnSpPr>
            <a:cxnSpLocks/>
          </p:cNvCxnSpPr>
          <p:nvPr/>
        </p:nvCxnSpPr>
        <p:spPr>
          <a:xfrm>
            <a:off x="5586268" y="3743052"/>
            <a:ext cx="1899620" cy="0"/>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91C832CA-0338-C14F-AA21-300CE7C67F79}"/>
              </a:ext>
            </a:extLst>
          </p:cNvPr>
          <p:cNvCxnSpPr>
            <a:cxnSpLocks/>
          </p:cNvCxnSpPr>
          <p:nvPr/>
        </p:nvCxnSpPr>
        <p:spPr>
          <a:xfrm flipV="1">
            <a:off x="6927388" y="2790242"/>
            <a:ext cx="0" cy="1906786"/>
          </a:xfrm>
          <a:prstGeom prst="line">
            <a:avLst/>
          </a:prstGeom>
          <a:ln w="5715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EE0E5A88-BECC-A041-B7B7-08EC93A50E59}"/>
              </a:ext>
            </a:extLst>
          </p:cNvPr>
          <p:cNvSpPr txBox="1"/>
          <p:nvPr/>
        </p:nvSpPr>
        <p:spPr>
          <a:xfrm>
            <a:off x="5121086" y="3435275"/>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3" name="テキスト ボックス 22">
            <a:extLst>
              <a:ext uri="{FF2B5EF4-FFF2-40B4-BE49-F238E27FC236}">
                <a16:creationId xmlns:a16="http://schemas.microsoft.com/office/drawing/2014/main" id="{9F70A309-7E48-9B41-B57F-79A878FB9E16}"/>
              </a:ext>
            </a:extLst>
          </p:cNvPr>
          <p:cNvSpPr txBox="1"/>
          <p:nvPr/>
        </p:nvSpPr>
        <p:spPr>
          <a:xfrm>
            <a:off x="6970708" y="4575651"/>
            <a:ext cx="1175322" cy="307777"/>
          </a:xfrm>
          <a:prstGeom prst="rect">
            <a:avLst/>
          </a:prstGeom>
          <a:noFill/>
        </p:spPr>
        <p:txBody>
          <a:bodyPr wrap="none" rtlCol="0">
            <a:spAutoFit/>
          </a:bodyPr>
          <a:lstStyle/>
          <a:p>
            <a:r>
              <a:rPr lang="ja-JP" altLang="en-US" sz="1400">
                <a:solidFill>
                  <a:srgbClr val="92D050"/>
                </a:solidFill>
              </a:rPr>
              <a:t>グリーン</a:t>
            </a:r>
            <a:r>
              <a:rPr kumimoji="1" lang="ja-JP" altLang="en-US" sz="1400">
                <a:solidFill>
                  <a:srgbClr val="92D050"/>
                </a:solidFill>
              </a:rPr>
              <a:t>導入</a:t>
            </a:r>
          </a:p>
        </p:txBody>
      </p:sp>
      <p:sp>
        <p:nvSpPr>
          <p:cNvPr id="25" name="テキスト ボックス 24">
            <a:extLst>
              <a:ext uri="{FF2B5EF4-FFF2-40B4-BE49-F238E27FC236}">
                <a16:creationId xmlns:a16="http://schemas.microsoft.com/office/drawing/2014/main" id="{B8D105A2-3A61-4C42-A5D5-8822F972766D}"/>
              </a:ext>
            </a:extLst>
          </p:cNvPr>
          <p:cNvSpPr txBox="1"/>
          <p:nvPr/>
        </p:nvSpPr>
        <p:spPr>
          <a:xfrm>
            <a:off x="3740264" y="1029523"/>
            <a:ext cx="1072730" cy="307777"/>
          </a:xfrm>
          <a:prstGeom prst="rect">
            <a:avLst/>
          </a:prstGeom>
          <a:noFill/>
        </p:spPr>
        <p:txBody>
          <a:bodyPr wrap="none" rtlCol="0">
            <a:spAutoFit/>
          </a:bodyPr>
          <a:lstStyle/>
          <a:p>
            <a:r>
              <a:rPr lang="ja-JP" altLang="en-US" sz="1400">
                <a:solidFill>
                  <a:srgbClr val="92D050"/>
                </a:solidFill>
              </a:rPr>
              <a:t>最大の違い</a:t>
            </a:r>
            <a:endParaRPr kumimoji="1" lang="ja-JP" altLang="en-US" sz="1400">
              <a:solidFill>
                <a:srgbClr val="92D050"/>
              </a:solidFill>
            </a:endParaRPr>
          </a:p>
        </p:txBody>
      </p:sp>
      <p:pic>
        <p:nvPicPr>
          <p:cNvPr id="8" name="図 7">
            <a:extLst>
              <a:ext uri="{FF2B5EF4-FFF2-40B4-BE49-F238E27FC236}">
                <a16:creationId xmlns:a16="http://schemas.microsoft.com/office/drawing/2014/main" id="{95FE9D19-DBB7-B94B-9FCE-B6ED846C9229}"/>
              </a:ext>
            </a:extLst>
          </p:cNvPr>
          <p:cNvPicPr>
            <a:picLocks noChangeAspect="1"/>
          </p:cNvPicPr>
          <p:nvPr/>
        </p:nvPicPr>
        <p:blipFill>
          <a:blip r:embed="rId4"/>
          <a:stretch>
            <a:fillRect/>
          </a:stretch>
        </p:blipFill>
        <p:spPr>
          <a:xfrm>
            <a:off x="134112" y="1296952"/>
            <a:ext cx="5798486" cy="1555976"/>
          </a:xfrm>
          <a:prstGeom prst="rect">
            <a:avLst/>
          </a:prstGeom>
        </p:spPr>
      </p:pic>
      <p:sp>
        <p:nvSpPr>
          <p:cNvPr id="24" name="正方形/長方形 23">
            <a:extLst>
              <a:ext uri="{FF2B5EF4-FFF2-40B4-BE49-F238E27FC236}">
                <a16:creationId xmlns:a16="http://schemas.microsoft.com/office/drawing/2014/main" id="{D5053B64-DC86-CA4E-BC13-579C3392D966}"/>
              </a:ext>
            </a:extLst>
          </p:cNvPr>
          <p:cNvSpPr/>
          <p:nvPr/>
        </p:nvSpPr>
        <p:spPr>
          <a:xfrm>
            <a:off x="2179363" y="1589673"/>
            <a:ext cx="1856189" cy="415415"/>
          </a:xfrm>
          <a:prstGeom prst="rect">
            <a:avLst/>
          </a:prstGeom>
          <a:noFill/>
          <a:ln w="38100">
            <a:solidFill>
              <a:srgbClr val="92D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D3389A4C-9898-A44F-9FFE-C377B2839EBF}"/>
              </a:ext>
            </a:extLst>
          </p:cNvPr>
          <p:cNvCxnSpPr>
            <a:cxnSpLocks/>
          </p:cNvCxnSpPr>
          <p:nvPr/>
        </p:nvCxnSpPr>
        <p:spPr>
          <a:xfrm flipV="1">
            <a:off x="3476570" y="1337300"/>
            <a:ext cx="644326" cy="234193"/>
          </a:xfrm>
          <a:prstGeom prst="line">
            <a:avLst/>
          </a:prstGeom>
          <a:ln w="38100">
            <a:solidFill>
              <a:srgbClr val="92D05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DA71A519-39BB-7B41-9876-B881BA742F0A}"/>
              </a:ext>
            </a:extLst>
          </p:cNvPr>
          <p:cNvSpPr txBox="1"/>
          <p:nvPr/>
        </p:nvSpPr>
        <p:spPr>
          <a:xfrm>
            <a:off x="1439571" y="5136805"/>
            <a:ext cx="6264857" cy="1477328"/>
          </a:xfrm>
          <a:prstGeom prst="rect">
            <a:avLst/>
          </a:prstGeom>
          <a:solidFill>
            <a:schemeClr val="bg1"/>
          </a:solidFill>
          <a:ln w="12700">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ja-JP" altLang="en-US" b="1" u="sng"/>
              <a:t>本研究の意義</a:t>
            </a:r>
            <a:r>
              <a:rPr kumimoji="1" lang="en-US" altLang="ja-JP" dirty="0"/>
              <a:t>: </a:t>
            </a:r>
            <a:br>
              <a:rPr kumimoji="1" lang="en-US" altLang="ja-JP" dirty="0"/>
            </a:br>
            <a:r>
              <a:rPr kumimoji="1" lang="en-US" altLang="ja-JP" dirty="0"/>
              <a:t>* </a:t>
            </a:r>
            <a:r>
              <a:rPr lang="en-US" altLang="ja-JP" dirty="0"/>
              <a:t>KAGRA</a:t>
            </a:r>
            <a:r>
              <a:rPr lang="ja-JP" altLang="en-US"/>
              <a:t>のロックを、</a:t>
            </a:r>
            <a:r>
              <a:rPr lang="ja-JP" altLang="en-US" u="sng"/>
              <a:t>新しい</a:t>
            </a:r>
            <a:r>
              <a:rPr lang="en-US" altLang="ja-JP" u="sng" dirty="0"/>
              <a:t>/</a:t>
            </a:r>
            <a:r>
              <a:rPr lang="ja-JP" altLang="en-US" u="sng"/>
              <a:t>シンプルな</a:t>
            </a:r>
            <a:r>
              <a:rPr lang="en-US" altLang="ja-JP" u="sng" dirty="0">
                <a:solidFill>
                  <a:srgbClr val="00B050"/>
                </a:solidFill>
              </a:rPr>
              <a:t>ALS</a:t>
            </a:r>
            <a:r>
              <a:rPr lang="ja-JP" altLang="en-US" u="sng"/>
              <a:t>で達成</a:t>
            </a:r>
            <a:r>
              <a:rPr lang="ja-JP" altLang="en-US"/>
              <a:t>する</a:t>
            </a:r>
            <a:br>
              <a:rPr lang="en-US" altLang="ja-JP" dirty="0"/>
            </a:br>
            <a:r>
              <a:rPr lang="en-US" altLang="ja-JP" dirty="0"/>
              <a:t>    =&gt; KAGRA</a:t>
            </a:r>
            <a:r>
              <a:rPr lang="ja-JP" altLang="en-US"/>
              <a:t>の</a:t>
            </a:r>
            <a:r>
              <a:rPr lang="ja-JP" altLang="en-US" u="sng">
                <a:solidFill>
                  <a:srgbClr val="0432FF"/>
                </a:solidFill>
              </a:rPr>
              <a:t>観測ネットワーク参加への最大のジャンプ</a:t>
            </a:r>
            <a:br>
              <a:rPr kumimoji="1" lang="en-US" altLang="ja-JP" dirty="0"/>
            </a:br>
            <a:r>
              <a:rPr kumimoji="1" lang="en-US" altLang="ja-JP" dirty="0"/>
              <a:t>* </a:t>
            </a:r>
            <a:r>
              <a:rPr kumimoji="1" lang="en-US" altLang="ja-JP" u="sng" dirty="0">
                <a:solidFill>
                  <a:srgbClr val="0432FF"/>
                </a:solidFill>
              </a:rPr>
              <a:t>3G</a:t>
            </a:r>
            <a:r>
              <a:rPr kumimoji="1" lang="ja-JP" altLang="en-US" u="sng">
                <a:solidFill>
                  <a:srgbClr val="0432FF"/>
                </a:solidFill>
              </a:rPr>
              <a:t>検出器にスケールアップ</a:t>
            </a:r>
            <a:r>
              <a:rPr kumimoji="1" lang="ja-JP" altLang="en-US"/>
              <a:t>できる</a:t>
            </a:r>
            <a:r>
              <a:rPr kumimoji="1" lang="en-US" altLang="ja-JP" dirty="0">
                <a:solidFill>
                  <a:srgbClr val="00B050"/>
                </a:solidFill>
              </a:rPr>
              <a:t>ALS</a:t>
            </a:r>
            <a:r>
              <a:rPr lang="ja-JP" altLang="en-US"/>
              <a:t>、</a:t>
            </a:r>
            <a:r>
              <a:rPr kumimoji="1" lang="ja-JP" altLang="en-US"/>
              <a:t>ロック手法の開発</a:t>
            </a:r>
            <a:endParaRPr kumimoji="1" lang="en-US" altLang="ja-JP" dirty="0"/>
          </a:p>
          <a:p>
            <a:r>
              <a:rPr lang="en-US" altLang="ja-JP" dirty="0"/>
              <a:t>    =&gt; 3G</a:t>
            </a:r>
            <a:r>
              <a:rPr lang="ja-JP" altLang="en-US"/>
              <a:t>での観測を可能にする重要な一歩</a:t>
            </a:r>
            <a:r>
              <a:rPr lang="en-US" altLang="ja-JP" dirty="0"/>
              <a:t> / </a:t>
            </a:r>
            <a:r>
              <a:rPr lang="ja-JP" altLang="en-US"/>
              <a:t>今後の</a:t>
            </a:r>
            <a:r>
              <a:rPr lang="en-US" altLang="ja-JP" dirty="0"/>
              <a:t>R&amp;D</a:t>
            </a:r>
            <a:r>
              <a:rPr lang="ja-JP" altLang="en-US"/>
              <a:t>に道筋</a:t>
            </a:r>
            <a:endParaRPr kumimoji="1" lang="ja-JP" altLang="en-US"/>
          </a:p>
        </p:txBody>
      </p:sp>
    </p:spTree>
    <p:extLst>
      <p:ext uri="{BB962C8B-B14F-4D97-AF65-F5344CB8AC3E}">
        <p14:creationId xmlns:p14="http://schemas.microsoft.com/office/powerpoint/2010/main" val="26911429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図 119">
            <a:extLst>
              <a:ext uri="{FF2B5EF4-FFF2-40B4-BE49-F238E27FC236}">
                <a16:creationId xmlns:a16="http://schemas.microsoft.com/office/drawing/2014/main" id="{FBC0DB57-81A0-AA40-85ED-4DD984898AE6}"/>
              </a:ext>
            </a:extLst>
          </p:cNvPr>
          <p:cNvPicPr>
            <a:picLocks noChangeAspect="1"/>
          </p:cNvPicPr>
          <p:nvPr/>
        </p:nvPicPr>
        <p:blipFill>
          <a:blip r:embed="rId3"/>
          <a:stretch>
            <a:fillRect/>
          </a:stretch>
        </p:blipFill>
        <p:spPr>
          <a:xfrm>
            <a:off x="2100409" y="3383439"/>
            <a:ext cx="2881550" cy="2218981"/>
          </a:xfrm>
          <a:prstGeom prst="rect">
            <a:avLst/>
          </a:prstGeom>
        </p:spPr>
      </p:pic>
      <p:pic>
        <p:nvPicPr>
          <p:cNvPr id="122" name="図 121">
            <a:extLst>
              <a:ext uri="{FF2B5EF4-FFF2-40B4-BE49-F238E27FC236}">
                <a16:creationId xmlns:a16="http://schemas.microsoft.com/office/drawing/2014/main" id="{2C062B6D-1DBA-C144-A9E3-FCF85EACE34B}"/>
              </a:ext>
            </a:extLst>
          </p:cNvPr>
          <p:cNvPicPr>
            <a:picLocks noChangeAspect="1"/>
          </p:cNvPicPr>
          <p:nvPr/>
        </p:nvPicPr>
        <p:blipFill>
          <a:blip r:embed="rId4"/>
          <a:stretch>
            <a:fillRect/>
          </a:stretch>
        </p:blipFill>
        <p:spPr>
          <a:xfrm>
            <a:off x="5698690" y="3399503"/>
            <a:ext cx="2771310" cy="2156140"/>
          </a:xfrm>
          <a:prstGeom prst="rect">
            <a:avLst/>
          </a:prstGeom>
        </p:spPr>
      </p:pic>
      <p:sp>
        <p:nvSpPr>
          <p:cNvPr id="2" name="タイトル 1"/>
          <p:cNvSpPr>
            <a:spLocks noGrp="1"/>
          </p:cNvSpPr>
          <p:nvPr>
            <p:ph type="title"/>
          </p:nvPr>
        </p:nvSpPr>
        <p:spPr>
          <a:xfrm>
            <a:off x="457200" y="274637"/>
            <a:ext cx="8229600" cy="873711"/>
          </a:xfrm>
        </p:spPr>
        <p:txBody>
          <a:bodyPr>
            <a:normAutofit/>
          </a:bodyPr>
          <a:lstStyle/>
          <a:p>
            <a:r>
              <a:rPr kumimoji="1" lang="ja-JP" altLang="en-US"/>
              <a:t>背景</a:t>
            </a:r>
            <a:r>
              <a:rPr kumimoji="1" lang="en-US" altLang="ja-JP" dirty="0"/>
              <a:t>: KAGRA</a:t>
            </a:r>
            <a:r>
              <a:rPr kumimoji="1" lang="ja-JP" altLang="en-US"/>
              <a:t>のタイムライン</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93</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sp>
        <p:nvSpPr>
          <p:cNvPr id="7" name="テキスト ボックス 6">
            <a:extLst>
              <a:ext uri="{FF2B5EF4-FFF2-40B4-BE49-F238E27FC236}">
                <a16:creationId xmlns:a16="http://schemas.microsoft.com/office/drawing/2014/main" id="{D8FB737B-4A0A-A047-BE25-E3A9B2EC1A5A}"/>
              </a:ext>
            </a:extLst>
          </p:cNvPr>
          <p:cNvSpPr txBox="1"/>
          <p:nvPr/>
        </p:nvSpPr>
        <p:spPr>
          <a:xfrm>
            <a:off x="45720" y="2195664"/>
            <a:ext cx="1253869" cy="584775"/>
          </a:xfrm>
          <a:prstGeom prst="rect">
            <a:avLst/>
          </a:prstGeom>
          <a:noFill/>
        </p:spPr>
        <p:txBody>
          <a:bodyPr wrap="none" rtlCol="0">
            <a:spAutoFit/>
          </a:bodyPr>
          <a:lstStyle/>
          <a:p>
            <a:r>
              <a:rPr kumimoji="1" lang="ja-JP" altLang="en-US" sz="1600"/>
              <a:t>各要素の</a:t>
            </a:r>
            <a:br>
              <a:rPr kumimoji="1" lang="en-US" altLang="ja-JP" sz="1600" dirty="0"/>
            </a:br>
            <a:r>
              <a:rPr kumimoji="1" lang="ja-JP" altLang="en-US" sz="1600"/>
              <a:t>インストール</a:t>
            </a:r>
          </a:p>
        </p:txBody>
      </p:sp>
      <p:sp>
        <p:nvSpPr>
          <p:cNvPr id="8" name="右矢印 7">
            <a:extLst>
              <a:ext uri="{FF2B5EF4-FFF2-40B4-BE49-F238E27FC236}">
                <a16:creationId xmlns:a16="http://schemas.microsoft.com/office/drawing/2014/main" id="{39F4FA9C-5BEA-CB49-8F07-5260E47F09B9}"/>
              </a:ext>
            </a:extLst>
          </p:cNvPr>
          <p:cNvSpPr/>
          <p:nvPr/>
        </p:nvSpPr>
        <p:spPr>
          <a:xfrm>
            <a:off x="1382385" y="2230928"/>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FBD796A-CA3A-2644-BDCC-125B85748D6F}"/>
              </a:ext>
            </a:extLst>
          </p:cNvPr>
          <p:cNvSpPr txBox="1"/>
          <p:nvPr/>
        </p:nvSpPr>
        <p:spPr>
          <a:xfrm>
            <a:off x="2039729" y="2224786"/>
            <a:ext cx="1415772" cy="584775"/>
          </a:xfrm>
          <a:prstGeom prst="rect">
            <a:avLst/>
          </a:prstGeom>
          <a:noFill/>
        </p:spPr>
        <p:txBody>
          <a:bodyPr wrap="none" rtlCol="0">
            <a:spAutoFit/>
          </a:bodyPr>
          <a:lstStyle/>
          <a:p>
            <a:r>
              <a:rPr lang="ja-JP" altLang="en-US" sz="1600"/>
              <a:t>干渉計全体の</a:t>
            </a:r>
            <a:br>
              <a:rPr lang="en-US" altLang="ja-JP" sz="1600" dirty="0"/>
            </a:br>
            <a:r>
              <a:rPr lang="ja-JP" altLang="en-US" sz="1600"/>
              <a:t>統合</a:t>
            </a:r>
            <a:endParaRPr kumimoji="1" lang="ja-JP" altLang="en-US" sz="1600"/>
          </a:p>
        </p:txBody>
      </p:sp>
      <p:sp>
        <p:nvSpPr>
          <p:cNvPr id="10" name="右矢印 9">
            <a:extLst>
              <a:ext uri="{FF2B5EF4-FFF2-40B4-BE49-F238E27FC236}">
                <a16:creationId xmlns:a16="http://schemas.microsoft.com/office/drawing/2014/main" id="{7185DF4F-4153-944D-B4C8-0BCB53A21AE9}"/>
              </a:ext>
            </a:extLst>
          </p:cNvPr>
          <p:cNvSpPr/>
          <p:nvPr/>
        </p:nvSpPr>
        <p:spPr>
          <a:xfrm>
            <a:off x="3541184" y="222976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60B64B7-427F-3D49-973A-81574ACFA4C9}"/>
              </a:ext>
            </a:extLst>
          </p:cNvPr>
          <p:cNvSpPr txBox="1"/>
          <p:nvPr/>
        </p:nvSpPr>
        <p:spPr>
          <a:xfrm>
            <a:off x="4154826" y="2224992"/>
            <a:ext cx="1141659" cy="584775"/>
          </a:xfrm>
          <a:prstGeom prst="rect">
            <a:avLst/>
          </a:prstGeom>
          <a:noFill/>
        </p:spPr>
        <p:txBody>
          <a:bodyPr wrap="none" rtlCol="0">
            <a:spAutoFit/>
          </a:bodyPr>
          <a:lstStyle/>
          <a:p>
            <a:r>
              <a:rPr lang="ja-JP" altLang="en-US" sz="1600"/>
              <a:t>雑音</a:t>
            </a:r>
            <a:r>
              <a:rPr kumimoji="1" lang="ja-JP" altLang="en-US" sz="1600"/>
              <a:t>低減、</a:t>
            </a:r>
            <a:br>
              <a:rPr kumimoji="1" lang="en-US" altLang="ja-JP" sz="1600" dirty="0"/>
            </a:br>
            <a:r>
              <a:rPr kumimoji="1" lang="ja-JP" altLang="en-US" sz="1600">
                <a:solidFill>
                  <a:srgbClr val="0432FF"/>
                </a:solidFill>
              </a:rPr>
              <a:t>観測へ</a:t>
            </a:r>
          </a:p>
        </p:txBody>
      </p:sp>
      <p:sp>
        <p:nvSpPr>
          <p:cNvPr id="12" name="角丸四角形 11">
            <a:extLst>
              <a:ext uri="{FF2B5EF4-FFF2-40B4-BE49-F238E27FC236}">
                <a16:creationId xmlns:a16="http://schemas.microsoft.com/office/drawing/2014/main" id="{9ED0D26F-1A2D-E44E-83A9-50017058A48B}"/>
              </a:ext>
            </a:extLst>
          </p:cNvPr>
          <p:cNvSpPr/>
          <p:nvPr/>
        </p:nvSpPr>
        <p:spPr>
          <a:xfrm>
            <a:off x="45721" y="2178989"/>
            <a:ext cx="1284600"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CD0C281B-B64E-944F-A115-20E6636AAC99}"/>
              </a:ext>
            </a:extLst>
          </p:cNvPr>
          <p:cNvSpPr/>
          <p:nvPr/>
        </p:nvSpPr>
        <p:spPr>
          <a:xfrm>
            <a:off x="1977806" y="2190972"/>
            <a:ext cx="1477696"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0320DCFC-9E9E-8A45-BAC2-501AC345A2B8}"/>
              </a:ext>
            </a:extLst>
          </p:cNvPr>
          <p:cNvSpPr/>
          <p:nvPr/>
        </p:nvSpPr>
        <p:spPr>
          <a:xfrm>
            <a:off x="4141614" y="2181647"/>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93ECF69-E933-6F41-AA1D-7235E52C5AF9}"/>
              </a:ext>
            </a:extLst>
          </p:cNvPr>
          <p:cNvSpPr txBox="1"/>
          <p:nvPr/>
        </p:nvSpPr>
        <p:spPr>
          <a:xfrm>
            <a:off x="3228048" y="2755525"/>
            <a:ext cx="1088760" cy="584775"/>
          </a:xfrm>
          <a:prstGeom prst="rect">
            <a:avLst/>
          </a:prstGeom>
          <a:noFill/>
        </p:spPr>
        <p:txBody>
          <a:bodyPr wrap="none" rtlCol="0">
            <a:spAutoFit/>
          </a:bodyPr>
          <a:lstStyle/>
          <a:p>
            <a:pPr algn="ctr"/>
            <a:r>
              <a:rPr lang="en-US" altLang="ja-JP" sz="1600" dirty="0">
                <a:solidFill>
                  <a:srgbClr val="FF0000"/>
                </a:solidFill>
              </a:rPr>
              <a:t>FPMI</a:t>
            </a:r>
            <a:r>
              <a:rPr lang="ja-JP" altLang="en-US" sz="1600">
                <a:solidFill>
                  <a:srgbClr val="FF0000"/>
                </a:solidFill>
              </a:rPr>
              <a:t>の</a:t>
            </a:r>
            <a:br>
              <a:rPr lang="en-US" altLang="ja-JP" sz="1600" dirty="0">
                <a:solidFill>
                  <a:srgbClr val="FF0000"/>
                </a:solidFill>
              </a:rPr>
            </a:br>
            <a:r>
              <a:rPr kumimoji="1" lang="ja-JP" altLang="en-US" sz="1600">
                <a:solidFill>
                  <a:srgbClr val="FF0000"/>
                </a:solidFill>
              </a:rPr>
              <a:t>ロック達成</a:t>
            </a:r>
          </a:p>
        </p:txBody>
      </p:sp>
      <p:sp>
        <p:nvSpPr>
          <p:cNvPr id="18" name="右矢印 17">
            <a:extLst>
              <a:ext uri="{FF2B5EF4-FFF2-40B4-BE49-F238E27FC236}">
                <a16:creationId xmlns:a16="http://schemas.microsoft.com/office/drawing/2014/main" id="{137BB0D7-6E17-DD48-A09E-17940F622503}"/>
              </a:ext>
            </a:extLst>
          </p:cNvPr>
          <p:cNvSpPr/>
          <p:nvPr/>
        </p:nvSpPr>
        <p:spPr>
          <a:xfrm>
            <a:off x="5327498" y="222976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56B3111-163F-584A-8507-A1DFDDD7CB22}"/>
              </a:ext>
            </a:extLst>
          </p:cNvPr>
          <p:cNvSpPr txBox="1"/>
          <p:nvPr/>
        </p:nvSpPr>
        <p:spPr>
          <a:xfrm>
            <a:off x="5886297" y="2217255"/>
            <a:ext cx="1125629" cy="584775"/>
          </a:xfrm>
          <a:prstGeom prst="rect">
            <a:avLst/>
          </a:prstGeom>
          <a:noFill/>
        </p:spPr>
        <p:txBody>
          <a:bodyPr wrap="none" rtlCol="0">
            <a:spAutoFit/>
          </a:bodyPr>
          <a:lstStyle/>
          <a:p>
            <a:r>
              <a:rPr kumimoji="1" lang="en-US" altLang="ja-JP" sz="1600" dirty="0"/>
              <a:t>ITM</a:t>
            </a:r>
            <a:r>
              <a:rPr kumimoji="1" lang="ja-JP" altLang="en-US" sz="1600"/>
              <a:t>の交換</a:t>
            </a:r>
            <a:br>
              <a:rPr kumimoji="1" lang="en-US" altLang="ja-JP" sz="1600" dirty="0"/>
            </a:br>
            <a:r>
              <a:rPr kumimoji="1" lang="ja-JP" altLang="en-US" sz="1600"/>
              <a:t>など</a:t>
            </a:r>
          </a:p>
        </p:txBody>
      </p:sp>
      <p:sp>
        <p:nvSpPr>
          <p:cNvPr id="20" name="角丸四角形 19">
            <a:extLst>
              <a:ext uri="{FF2B5EF4-FFF2-40B4-BE49-F238E27FC236}">
                <a16:creationId xmlns:a16="http://schemas.microsoft.com/office/drawing/2014/main" id="{87AF656E-AF97-6049-B1BA-B8F9FEDD2DC9}"/>
              </a:ext>
            </a:extLst>
          </p:cNvPr>
          <p:cNvSpPr/>
          <p:nvPr/>
        </p:nvSpPr>
        <p:spPr>
          <a:xfrm>
            <a:off x="5873085" y="2173910"/>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右矢印 20">
            <a:extLst>
              <a:ext uri="{FF2B5EF4-FFF2-40B4-BE49-F238E27FC236}">
                <a16:creationId xmlns:a16="http://schemas.microsoft.com/office/drawing/2014/main" id="{E78C095C-0812-7949-A94B-D873B75E4935}"/>
              </a:ext>
            </a:extLst>
          </p:cNvPr>
          <p:cNvSpPr/>
          <p:nvPr/>
        </p:nvSpPr>
        <p:spPr>
          <a:xfrm>
            <a:off x="7056151" y="2245160"/>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useBgFill="1">
        <p:nvSpPr>
          <p:cNvPr id="22" name="テキスト ボックス 21">
            <a:extLst>
              <a:ext uri="{FF2B5EF4-FFF2-40B4-BE49-F238E27FC236}">
                <a16:creationId xmlns:a16="http://schemas.microsoft.com/office/drawing/2014/main" id="{04A9C9F3-4310-E844-93B2-B7E7454B868A}"/>
              </a:ext>
            </a:extLst>
          </p:cNvPr>
          <p:cNvSpPr txBox="1"/>
          <p:nvPr/>
        </p:nvSpPr>
        <p:spPr>
          <a:xfrm>
            <a:off x="7654939" y="2207094"/>
            <a:ext cx="1141659" cy="584775"/>
          </a:xfrm>
          <a:prstGeom prst="rect">
            <a:avLst/>
          </a:prstGeom>
        </p:spPr>
        <p:txBody>
          <a:bodyPr wrap="none" rtlCol="0">
            <a:spAutoFit/>
          </a:bodyPr>
          <a:lstStyle/>
          <a:p>
            <a:r>
              <a:rPr lang="ja-JP" altLang="en-US" sz="1600"/>
              <a:t>雑音低減、</a:t>
            </a:r>
            <a:br>
              <a:rPr kumimoji="1" lang="en-US" altLang="ja-JP" sz="1600" dirty="0"/>
            </a:br>
            <a:r>
              <a:rPr lang="ja-JP" altLang="en-US" sz="1600">
                <a:solidFill>
                  <a:srgbClr val="0432FF"/>
                </a:solidFill>
              </a:rPr>
              <a:t>観測へ</a:t>
            </a:r>
            <a:endParaRPr kumimoji="1" lang="ja-JP" altLang="en-US" sz="1600">
              <a:solidFill>
                <a:srgbClr val="0432FF"/>
              </a:solidFill>
            </a:endParaRPr>
          </a:p>
        </p:txBody>
      </p:sp>
      <p:sp>
        <p:nvSpPr>
          <p:cNvPr id="23" name="角丸四角形 22">
            <a:extLst>
              <a:ext uri="{FF2B5EF4-FFF2-40B4-BE49-F238E27FC236}">
                <a16:creationId xmlns:a16="http://schemas.microsoft.com/office/drawing/2014/main" id="{A9B6C961-E748-3641-B952-7AA8229FEAC3}"/>
              </a:ext>
            </a:extLst>
          </p:cNvPr>
          <p:cNvSpPr/>
          <p:nvPr/>
        </p:nvSpPr>
        <p:spPr>
          <a:xfrm>
            <a:off x="7641727" y="2163749"/>
            <a:ext cx="1141659" cy="584775"/>
          </a:xfrm>
          <a:prstGeom prst="roundRect">
            <a:avLst>
              <a:gd name="adj" fmla="val 6749"/>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900F8DE-A9CD-3848-BE7B-9FC3F564AE8F}"/>
              </a:ext>
            </a:extLst>
          </p:cNvPr>
          <p:cNvSpPr txBox="1"/>
          <p:nvPr/>
        </p:nvSpPr>
        <p:spPr>
          <a:xfrm>
            <a:off x="6783856" y="2733607"/>
            <a:ext cx="1088760" cy="584775"/>
          </a:xfrm>
          <a:prstGeom prst="rect">
            <a:avLst/>
          </a:prstGeom>
          <a:noFill/>
        </p:spPr>
        <p:txBody>
          <a:bodyPr wrap="none" rtlCol="0">
            <a:spAutoFit/>
          </a:bodyPr>
          <a:lstStyle/>
          <a:p>
            <a:pPr algn="ctr"/>
            <a:r>
              <a:rPr lang="en-US" altLang="ja-JP" sz="1600" dirty="0">
                <a:solidFill>
                  <a:srgbClr val="FF0000"/>
                </a:solidFill>
              </a:rPr>
              <a:t>DRFPMI</a:t>
            </a:r>
            <a:r>
              <a:rPr lang="ja-JP" altLang="en-US" sz="1600">
                <a:solidFill>
                  <a:srgbClr val="FF0000"/>
                </a:solidFill>
              </a:rPr>
              <a:t>の</a:t>
            </a:r>
            <a:br>
              <a:rPr lang="en-US" altLang="ja-JP" sz="1600" dirty="0">
                <a:solidFill>
                  <a:srgbClr val="FF0000"/>
                </a:solidFill>
              </a:rPr>
            </a:br>
            <a:r>
              <a:rPr kumimoji="1" lang="ja-JP" altLang="en-US" sz="1600">
                <a:solidFill>
                  <a:srgbClr val="FF0000"/>
                </a:solidFill>
              </a:rPr>
              <a:t>ロック達成</a:t>
            </a:r>
          </a:p>
        </p:txBody>
      </p:sp>
      <p:sp>
        <p:nvSpPr>
          <p:cNvPr id="5" name="テキスト ボックス 4">
            <a:extLst>
              <a:ext uri="{FF2B5EF4-FFF2-40B4-BE49-F238E27FC236}">
                <a16:creationId xmlns:a16="http://schemas.microsoft.com/office/drawing/2014/main" id="{8690B3A0-2A55-6449-A5FC-50ED5D158B55}"/>
              </a:ext>
            </a:extLst>
          </p:cNvPr>
          <p:cNvSpPr txBox="1"/>
          <p:nvPr/>
        </p:nvSpPr>
        <p:spPr>
          <a:xfrm>
            <a:off x="688021" y="1786583"/>
            <a:ext cx="821059" cy="369332"/>
          </a:xfrm>
          <a:prstGeom prst="rect">
            <a:avLst/>
          </a:prstGeom>
          <a:noFill/>
        </p:spPr>
        <p:txBody>
          <a:bodyPr wrap="none" rtlCol="0">
            <a:spAutoFit/>
          </a:bodyPr>
          <a:lstStyle/>
          <a:p>
            <a:r>
              <a:rPr kumimoji="1" lang="en-US" altLang="ja-JP" dirty="0"/>
              <a:t>~ 2018</a:t>
            </a:r>
            <a:endParaRPr kumimoji="1" lang="ja-JP" altLang="en-US"/>
          </a:p>
        </p:txBody>
      </p:sp>
      <p:sp>
        <p:nvSpPr>
          <p:cNvPr id="25" name="テキスト ボックス 24">
            <a:extLst>
              <a:ext uri="{FF2B5EF4-FFF2-40B4-BE49-F238E27FC236}">
                <a16:creationId xmlns:a16="http://schemas.microsoft.com/office/drawing/2014/main" id="{5E05056E-A9D4-504A-AE4F-63FEEC09FA49}"/>
              </a:ext>
            </a:extLst>
          </p:cNvPr>
          <p:cNvSpPr txBox="1"/>
          <p:nvPr/>
        </p:nvSpPr>
        <p:spPr>
          <a:xfrm>
            <a:off x="3216618" y="1791754"/>
            <a:ext cx="995785" cy="369332"/>
          </a:xfrm>
          <a:prstGeom prst="rect">
            <a:avLst/>
          </a:prstGeom>
          <a:noFill/>
        </p:spPr>
        <p:txBody>
          <a:bodyPr wrap="none" rtlCol="0">
            <a:spAutoFit/>
          </a:bodyPr>
          <a:lstStyle/>
          <a:p>
            <a:r>
              <a:rPr kumimoji="1" lang="en-US" altLang="ja-JP" dirty="0"/>
              <a:t>~ 2019.8</a:t>
            </a:r>
            <a:endParaRPr kumimoji="1" lang="ja-JP" altLang="en-US"/>
          </a:p>
        </p:txBody>
      </p:sp>
      <p:cxnSp>
        <p:nvCxnSpPr>
          <p:cNvPr id="26" name="直線コネクタ 25">
            <a:extLst>
              <a:ext uri="{FF2B5EF4-FFF2-40B4-BE49-F238E27FC236}">
                <a16:creationId xmlns:a16="http://schemas.microsoft.com/office/drawing/2014/main" id="{6E7A5488-8267-294D-8B6B-87B26B263839}"/>
              </a:ext>
            </a:extLst>
          </p:cNvPr>
          <p:cNvCxnSpPr>
            <a:cxnSpLocks/>
          </p:cNvCxnSpPr>
          <p:nvPr/>
        </p:nvCxnSpPr>
        <p:spPr>
          <a:xfrm>
            <a:off x="4413098" y="1737568"/>
            <a:ext cx="0" cy="418347"/>
          </a:xfrm>
          <a:prstGeom prst="line">
            <a:avLst/>
          </a:pr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EA9AA9FD-18AB-274E-B31B-62254F26A659}"/>
              </a:ext>
            </a:extLst>
          </p:cNvPr>
          <p:cNvSpPr txBox="1"/>
          <p:nvPr/>
        </p:nvSpPr>
        <p:spPr>
          <a:xfrm>
            <a:off x="4087462" y="1414232"/>
            <a:ext cx="688715" cy="369332"/>
          </a:xfrm>
          <a:prstGeom prst="rect">
            <a:avLst/>
          </a:prstGeom>
          <a:noFill/>
        </p:spPr>
        <p:txBody>
          <a:bodyPr wrap="none" rtlCol="0">
            <a:spAutoFit/>
          </a:bodyPr>
          <a:lstStyle/>
          <a:p>
            <a:r>
              <a:rPr kumimoji="1" lang="en-US" altLang="ja-JP" i="1" dirty="0"/>
              <a:t>NOW</a:t>
            </a:r>
            <a:endParaRPr kumimoji="1" lang="ja-JP" altLang="en-US" i="1"/>
          </a:p>
        </p:txBody>
      </p:sp>
      <p:pic>
        <p:nvPicPr>
          <p:cNvPr id="123" name="図 122">
            <a:extLst>
              <a:ext uri="{FF2B5EF4-FFF2-40B4-BE49-F238E27FC236}">
                <a16:creationId xmlns:a16="http://schemas.microsoft.com/office/drawing/2014/main" id="{EE37AA3C-BBA0-4743-97E2-F7BD309C4BB4}"/>
              </a:ext>
            </a:extLst>
          </p:cNvPr>
          <p:cNvPicPr>
            <a:picLocks noChangeAspect="1"/>
          </p:cNvPicPr>
          <p:nvPr/>
        </p:nvPicPr>
        <p:blipFill>
          <a:blip r:embed="rId5"/>
          <a:stretch>
            <a:fillRect/>
          </a:stretch>
        </p:blipFill>
        <p:spPr>
          <a:xfrm>
            <a:off x="6920696" y="5416073"/>
            <a:ext cx="394504" cy="1121651"/>
          </a:xfrm>
          <a:prstGeom prst="rect">
            <a:avLst/>
          </a:prstGeom>
        </p:spPr>
      </p:pic>
      <p:pic>
        <p:nvPicPr>
          <p:cNvPr id="124" name="図 123">
            <a:extLst>
              <a:ext uri="{FF2B5EF4-FFF2-40B4-BE49-F238E27FC236}">
                <a16:creationId xmlns:a16="http://schemas.microsoft.com/office/drawing/2014/main" id="{B7B50245-A072-AA4F-A1A5-565A9776E313}"/>
              </a:ext>
            </a:extLst>
          </p:cNvPr>
          <p:cNvPicPr>
            <a:picLocks noChangeAspect="1"/>
          </p:cNvPicPr>
          <p:nvPr/>
        </p:nvPicPr>
        <p:blipFill>
          <a:blip r:embed="rId5"/>
          <a:stretch>
            <a:fillRect/>
          </a:stretch>
        </p:blipFill>
        <p:spPr>
          <a:xfrm>
            <a:off x="3776926" y="5666172"/>
            <a:ext cx="1219531" cy="887756"/>
          </a:xfrm>
          <a:prstGeom prst="rect">
            <a:avLst/>
          </a:prstGeom>
        </p:spPr>
      </p:pic>
      <p:sp>
        <p:nvSpPr>
          <p:cNvPr id="125" name="テキスト ボックス 124">
            <a:extLst>
              <a:ext uri="{FF2B5EF4-FFF2-40B4-BE49-F238E27FC236}">
                <a16:creationId xmlns:a16="http://schemas.microsoft.com/office/drawing/2014/main" id="{895E2A63-E5EC-B541-A9B0-FAC123A8282B}"/>
              </a:ext>
            </a:extLst>
          </p:cNvPr>
          <p:cNvSpPr txBox="1"/>
          <p:nvPr/>
        </p:nvSpPr>
        <p:spPr>
          <a:xfrm>
            <a:off x="2533454" y="4091940"/>
            <a:ext cx="428322" cy="246221"/>
          </a:xfrm>
          <a:prstGeom prst="rect">
            <a:avLst/>
          </a:prstGeom>
          <a:noFill/>
        </p:spPr>
        <p:txBody>
          <a:bodyPr wrap="none" rtlCol="0">
            <a:spAutoFit/>
          </a:bodyPr>
          <a:lstStyle/>
          <a:p>
            <a:r>
              <a:rPr kumimoji="1" lang="en-US" altLang="ja-JP" sz="1000" dirty="0"/>
              <a:t>PRM</a:t>
            </a:r>
            <a:endParaRPr kumimoji="1" lang="ja-JP" altLang="en-US" sz="1000"/>
          </a:p>
        </p:txBody>
      </p:sp>
      <p:sp>
        <p:nvSpPr>
          <p:cNvPr id="126" name="テキスト ボックス 125">
            <a:extLst>
              <a:ext uri="{FF2B5EF4-FFF2-40B4-BE49-F238E27FC236}">
                <a16:creationId xmlns:a16="http://schemas.microsoft.com/office/drawing/2014/main" id="{14A043CB-97AE-DD4D-94C8-967BA5E6AB71}"/>
              </a:ext>
            </a:extLst>
          </p:cNvPr>
          <p:cNvSpPr txBox="1"/>
          <p:nvPr/>
        </p:nvSpPr>
        <p:spPr>
          <a:xfrm>
            <a:off x="3892519" y="5112702"/>
            <a:ext cx="421910" cy="246221"/>
          </a:xfrm>
          <a:prstGeom prst="rect">
            <a:avLst/>
          </a:prstGeom>
          <a:noFill/>
        </p:spPr>
        <p:txBody>
          <a:bodyPr wrap="none" rtlCol="0">
            <a:spAutoFit/>
          </a:bodyPr>
          <a:lstStyle/>
          <a:p>
            <a:r>
              <a:rPr lang="en-US" altLang="ja-JP" sz="1000" dirty="0"/>
              <a:t>S</a:t>
            </a:r>
            <a:r>
              <a:rPr kumimoji="1" lang="en-US" altLang="ja-JP" sz="1000" dirty="0"/>
              <a:t>RM</a:t>
            </a:r>
            <a:endParaRPr kumimoji="1" lang="ja-JP" altLang="en-US" sz="1000"/>
          </a:p>
        </p:txBody>
      </p:sp>
      <p:sp>
        <p:nvSpPr>
          <p:cNvPr id="127" name="テキスト ボックス 126">
            <a:extLst>
              <a:ext uri="{FF2B5EF4-FFF2-40B4-BE49-F238E27FC236}">
                <a16:creationId xmlns:a16="http://schemas.microsoft.com/office/drawing/2014/main" id="{5F3D6619-5107-2749-812C-A689E56FE03D}"/>
              </a:ext>
            </a:extLst>
          </p:cNvPr>
          <p:cNvSpPr txBox="1"/>
          <p:nvPr/>
        </p:nvSpPr>
        <p:spPr>
          <a:xfrm>
            <a:off x="1656270" y="3545914"/>
            <a:ext cx="1829412" cy="523220"/>
          </a:xfrm>
          <a:prstGeom prst="rect">
            <a:avLst/>
          </a:prstGeom>
          <a:noFill/>
        </p:spPr>
        <p:txBody>
          <a:bodyPr wrap="none" rtlCol="0">
            <a:spAutoFit/>
          </a:bodyPr>
          <a:lstStyle/>
          <a:p>
            <a:r>
              <a:rPr kumimoji="1" lang="en-US" altLang="ja-JP" sz="1400" dirty="0"/>
              <a:t>Fabry-Perot Michelson</a:t>
            </a:r>
            <a:br>
              <a:rPr kumimoji="1" lang="en-US" altLang="ja-JP" sz="1400" dirty="0"/>
            </a:br>
            <a:r>
              <a:rPr kumimoji="1" lang="en-US" altLang="ja-JP" sz="1400" dirty="0"/>
              <a:t>Interferometer (FPMI)</a:t>
            </a:r>
            <a:endParaRPr kumimoji="1" lang="ja-JP" altLang="en-US" sz="1400"/>
          </a:p>
        </p:txBody>
      </p:sp>
      <p:sp>
        <p:nvSpPr>
          <p:cNvPr id="128" name="テキスト ボックス 127">
            <a:extLst>
              <a:ext uri="{FF2B5EF4-FFF2-40B4-BE49-F238E27FC236}">
                <a16:creationId xmlns:a16="http://schemas.microsoft.com/office/drawing/2014/main" id="{89E06AC2-268C-3643-9317-4B095EC6BF4C}"/>
              </a:ext>
            </a:extLst>
          </p:cNvPr>
          <p:cNvSpPr txBox="1"/>
          <p:nvPr/>
        </p:nvSpPr>
        <p:spPr>
          <a:xfrm>
            <a:off x="7447857" y="3483663"/>
            <a:ext cx="1738874" cy="646331"/>
          </a:xfrm>
          <a:prstGeom prst="rect">
            <a:avLst/>
          </a:prstGeom>
          <a:noFill/>
        </p:spPr>
        <p:txBody>
          <a:bodyPr wrap="none" rtlCol="0">
            <a:spAutoFit/>
          </a:bodyPr>
          <a:lstStyle/>
          <a:p>
            <a:r>
              <a:rPr kumimoji="1" lang="en-US" altLang="ja-JP" sz="1200" dirty="0"/>
              <a:t>Dual-Recycled</a:t>
            </a:r>
            <a:br>
              <a:rPr kumimoji="1" lang="en-US" altLang="ja-JP" sz="1200" dirty="0"/>
            </a:br>
            <a:r>
              <a:rPr kumimoji="1" lang="en-US" altLang="ja-JP" sz="1200" dirty="0"/>
              <a:t>Fabry-Perot Michelson</a:t>
            </a:r>
            <a:br>
              <a:rPr kumimoji="1" lang="en-US" altLang="ja-JP" sz="1200" dirty="0"/>
            </a:br>
            <a:r>
              <a:rPr kumimoji="1" lang="en-US" altLang="ja-JP" sz="1200" dirty="0"/>
              <a:t>Interferometer (DRFPMI)</a:t>
            </a:r>
            <a:endParaRPr kumimoji="1" lang="ja-JP" altLang="en-US" sz="1200"/>
          </a:p>
        </p:txBody>
      </p:sp>
      <p:sp>
        <p:nvSpPr>
          <p:cNvPr id="129" name="テキスト ボックス 128">
            <a:extLst>
              <a:ext uri="{FF2B5EF4-FFF2-40B4-BE49-F238E27FC236}">
                <a16:creationId xmlns:a16="http://schemas.microsoft.com/office/drawing/2014/main" id="{257B93F3-B8E4-D141-9B01-55B0A6D3255A}"/>
              </a:ext>
            </a:extLst>
          </p:cNvPr>
          <p:cNvSpPr txBox="1"/>
          <p:nvPr/>
        </p:nvSpPr>
        <p:spPr>
          <a:xfrm>
            <a:off x="3962304" y="6494409"/>
            <a:ext cx="763351" cy="369332"/>
          </a:xfrm>
          <a:prstGeom prst="rect">
            <a:avLst/>
          </a:prstGeom>
          <a:noFill/>
        </p:spPr>
        <p:txBody>
          <a:bodyPr wrap="none" rtlCol="0">
            <a:spAutoFit/>
          </a:bodyPr>
          <a:lstStyle/>
          <a:p>
            <a:r>
              <a:rPr kumimoji="1" lang="en-US" altLang="ja-JP" dirty="0"/>
              <a:t>CARM</a:t>
            </a:r>
            <a:endParaRPr kumimoji="1" lang="ja-JP" altLang="en-US"/>
          </a:p>
        </p:txBody>
      </p:sp>
      <p:sp>
        <p:nvSpPr>
          <p:cNvPr id="130" name="テキスト ボックス 129">
            <a:extLst>
              <a:ext uri="{FF2B5EF4-FFF2-40B4-BE49-F238E27FC236}">
                <a16:creationId xmlns:a16="http://schemas.microsoft.com/office/drawing/2014/main" id="{886ED9C6-AE1E-6C42-8A32-E55697677421}"/>
              </a:ext>
            </a:extLst>
          </p:cNvPr>
          <p:cNvSpPr txBox="1"/>
          <p:nvPr/>
        </p:nvSpPr>
        <p:spPr>
          <a:xfrm>
            <a:off x="6736272" y="6488085"/>
            <a:ext cx="763351" cy="369332"/>
          </a:xfrm>
          <a:prstGeom prst="rect">
            <a:avLst/>
          </a:prstGeom>
          <a:noFill/>
        </p:spPr>
        <p:txBody>
          <a:bodyPr wrap="none" rtlCol="0">
            <a:spAutoFit/>
          </a:bodyPr>
          <a:lstStyle/>
          <a:p>
            <a:r>
              <a:rPr kumimoji="1" lang="en-US" altLang="ja-JP" dirty="0"/>
              <a:t>CARM</a:t>
            </a:r>
            <a:endParaRPr kumimoji="1" lang="ja-JP" altLang="en-US"/>
          </a:p>
        </p:txBody>
      </p:sp>
      <p:cxnSp>
        <p:nvCxnSpPr>
          <p:cNvPr id="131" name="直線コネクタ 130">
            <a:extLst>
              <a:ext uri="{FF2B5EF4-FFF2-40B4-BE49-F238E27FC236}">
                <a16:creationId xmlns:a16="http://schemas.microsoft.com/office/drawing/2014/main" id="{1E08482C-D39A-384E-BEB3-D42830FEE5BD}"/>
              </a:ext>
            </a:extLst>
          </p:cNvPr>
          <p:cNvCxnSpPr>
            <a:cxnSpLocks/>
          </p:cNvCxnSpPr>
          <p:nvPr/>
        </p:nvCxnSpPr>
        <p:spPr>
          <a:xfrm>
            <a:off x="5189220" y="6110050"/>
            <a:ext cx="1254694" cy="0"/>
          </a:xfrm>
          <a:prstGeom prst="line">
            <a:avLst/>
          </a:pr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33" name="テキスト ボックス 132">
            <a:extLst>
              <a:ext uri="{FF2B5EF4-FFF2-40B4-BE49-F238E27FC236}">
                <a16:creationId xmlns:a16="http://schemas.microsoft.com/office/drawing/2014/main" id="{C0AEE7CE-5CD8-5A4F-8283-5E968872740D}"/>
              </a:ext>
            </a:extLst>
          </p:cNvPr>
          <p:cNvSpPr txBox="1"/>
          <p:nvPr/>
        </p:nvSpPr>
        <p:spPr>
          <a:xfrm>
            <a:off x="5006383" y="5779557"/>
            <a:ext cx="1770036" cy="307777"/>
          </a:xfrm>
          <a:prstGeom prst="rect">
            <a:avLst/>
          </a:prstGeom>
          <a:noFill/>
        </p:spPr>
        <p:txBody>
          <a:bodyPr wrap="none" rtlCol="0">
            <a:spAutoFit/>
          </a:bodyPr>
          <a:lstStyle/>
          <a:p>
            <a:r>
              <a:rPr kumimoji="1" lang="ja-JP" altLang="en-US" sz="1400"/>
              <a:t>パワーリサイクリング</a:t>
            </a:r>
          </a:p>
        </p:txBody>
      </p:sp>
      <p:sp>
        <p:nvSpPr>
          <p:cNvPr id="135" name="テキスト ボックス 134">
            <a:extLst>
              <a:ext uri="{FF2B5EF4-FFF2-40B4-BE49-F238E27FC236}">
                <a16:creationId xmlns:a16="http://schemas.microsoft.com/office/drawing/2014/main" id="{905E7DFF-0A42-BE47-9D79-BBDECA514B7C}"/>
              </a:ext>
            </a:extLst>
          </p:cNvPr>
          <p:cNvSpPr txBox="1"/>
          <p:nvPr/>
        </p:nvSpPr>
        <p:spPr>
          <a:xfrm>
            <a:off x="4291168" y="3392207"/>
            <a:ext cx="1164101" cy="646331"/>
          </a:xfrm>
          <a:prstGeom prst="rect">
            <a:avLst/>
          </a:prstGeom>
          <a:noFill/>
        </p:spPr>
        <p:txBody>
          <a:bodyPr wrap="none" rtlCol="0">
            <a:spAutoFit/>
          </a:bodyPr>
          <a:lstStyle/>
          <a:p>
            <a:r>
              <a:rPr lang="en-US" altLang="ja-JP" dirty="0">
                <a:latin typeface="Times New Roman" panose="02020603050405020304" pitchFamily="18" charset="0"/>
                <a:cs typeface="Times New Roman" panose="02020603050405020304" pitchFamily="18" charset="0"/>
              </a:rPr>
              <a:t>CARM: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a:t>
            </a:r>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x </a:t>
            </a:r>
            <a:r>
              <a:rPr lang="en-US" altLang="ja-JP" i="1" dirty="0">
                <a:latin typeface="Times New Roman" panose="02020603050405020304" pitchFamily="18" charset="0"/>
                <a:cs typeface="Times New Roman" panose="02020603050405020304" pitchFamily="18" charset="0"/>
              </a:rPr>
              <a:t>+ L</a:t>
            </a:r>
            <a:r>
              <a:rPr lang="en-US" altLang="ja-JP" sz="1200" i="1" dirty="0">
                <a:latin typeface="Times New Roman" panose="02020603050405020304" pitchFamily="18" charset="0"/>
                <a:cs typeface="Times New Roman" panose="02020603050405020304" pitchFamily="18" charset="0"/>
              </a:rPr>
              <a:t>y</a:t>
            </a:r>
            <a:r>
              <a:rPr lang="en-US" altLang="ja-JP" dirty="0">
                <a:latin typeface="Times New Roman" panose="02020603050405020304" pitchFamily="18" charset="0"/>
                <a:cs typeface="Times New Roman" panose="02020603050405020304" pitchFamily="18" charset="0"/>
              </a:rPr>
              <a:t>)/2</a:t>
            </a:r>
            <a:endParaRPr lang="ja-JP" altLang="en-US">
              <a:latin typeface="Times New Roman" panose="02020603050405020304" pitchFamily="18" charset="0"/>
              <a:cs typeface="Times New Roman" panose="02020603050405020304" pitchFamily="18" charset="0"/>
            </a:endParaRPr>
          </a:p>
        </p:txBody>
      </p:sp>
      <p:cxnSp>
        <p:nvCxnSpPr>
          <p:cNvPr id="137" name="直線コネクタ 136">
            <a:extLst>
              <a:ext uri="{FF2B5EF4-FFF2-40B4-BE49-F238E27FC236}">
                <a16:creationId xmlns:a16="http://schemas.microsoft.com/office/drawing/2014/main" id="{94DD6E20-4E10-CC41-83DA-5D136DCD89FE}"/>
              </a:ext>
            </a:extLst>
          </p:cNvPr>
          <p:cNvCxnSpPr>
            <a:cxnSpLocks/>
          </p:cNvCxnSpPr>
          <p:nvPr/>
        </p:nvCxnSpPr>
        <p:spPr>
          <a:xfrm>
            <a:off x="4251334" y="4305157"/>
            <a:ext cx="612000" cy="0"/>
          </a:xfrm>
          <a:prstGeom prst="line">
            <a:avLst/>
          </a:prstGeom>
          <a:ln w="19050">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EDBA0BD9-E946-6949-8F76-5098A1774A5E}"/>
              </a:ext>
            </a:extLst>
          </p:cNvPr>
          <p:cNvCxnSpPr>
            <a:cxnSpLocks/>
          </p:cNvCxnSpPr>
          <p:nvPr/>
        </p:nvCxnSpPr>
        <p:spPr>
          <a:xfrm>
            <a:off x="3962304" y="3506523"/>
            <a:ext cx="0" cy="646331"/>
          </a:xfrm>
          <a:prstGeom prst="line">
            <a:avLst/>
          </a:prstGeom>
          <a:ln w="19050">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9" name="テキスト ボックス 138">
            <a:extLst>
              <a:ext uri="{FF2B5EF4-FFF2-40B4-BE49-F238E27FC236}">
                <a16:creationId xmlns:a16="http://schemas.microsoft.com/office/drawing/2014/main" id="{97E8B424-D975-E546-A061-F0EBA000EB12}"/>
              </a:ext>
            </a:extLst>
          </p:cNvPr>
          <p:cNvSpPr txBox="1"/>
          <p:nvPr/>
        </p:nvSpPr>
        <p:spPr>
          <a:xfrm>
            <a:off x="4381350" y="3981995"/>
            <a:ext cx="381836"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x</a:t>
            </a:r>
            <a:endParaRPr kumimoji="1" lang="ja-JP" altLang="en-US" i="1">
              <a:latin typeface="Times New Roman" panose="02020603050405020304" pitchFamily="18" charset="0"/>
              <a:cs typeface="Times New Roman" panose="02020603050405020304" pitchFamily="18" charset="0"/>
            </a:endParaRPr>
          </a:p>
        </p:txBody>
      </p:sp>
      <p:sp>
        <p:nvSpPr>
          <p:cNvPr id="140" name="テキスト ボックス 139">
            <a:extLst>
              <a:ext uri="{FF2B5EF4-FFF2-40B4-BE49-F238E27FC236}">
                <a16:creationId xmlns:a16="http://schemas.microsoft.com/office/drawing/2014/main" id="{4845B432-12DA-684B-A384-A79E33E0ACFC}"/>
              </a:ext>
            </a:extLst>
          </p:cNvPr>
          <p:cNvSpPr txBox="1"/>
          <p:nvPr/>
        </p:nvSpPr>
        <p:spPr>
          <a:xfrm>
            <a:off x="3907650" y="3677243"/>
            <a:ext cx="381836" cy="369332"/>
          </a:xfrm>
          <a:prstGeom prst="rect">
            <a:avLst/>
          </a:prstGeom>
          <a:noFill/>
        </p:spPr>
        <p:txBody>
          <a:bodyPr wrap="none" rtlCol="0">
            <a:spAutoFit/>
          </a:bodyPr>
          <a:lstStyle/>
          <a:p>
            <a:r>
              <a:rPr lang="en-US" altLang="ja-JP" i="1" dirty="0">
                <a:latin typeface="Times New Roman" panose="02020603050405020304" pitchFamily="18" charset="0"/>
                <a:cs typeface="Times New Roman" panose="02020603050405020304" pitchFamily="18" charset="0"/>
              </a:rPr>
              <a:t>L</a:t>
            </a:r>
            <a:r>
              <a:rPr lang="en-US" altLang="ja-JP" sz="1200" i="1" dirty="0">
                <a:latin typeface="Times New Roman" panose="02020603050405020304" pitchFamily="18" charset="0"/>
                <a:cs typeface="Times New Roman" panose="02020603050405020304" pitchFamily="18" charset="0"/>
              </a:rPr>
              <a:t>y</a:t>
            </a:r>
            <a:endParaRPr kumimoji="1" lang="ja-JP" altLang="en-US"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7161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en-US" altLang="ja-JP" dirty="0"/>
              <a:t>ALS</a:t>
            </a:r>
            <a:r>
              <a:rPr lang="ja-JP" altLang="en-US"/>
              <a:t>のゴール</a:t>
            </a:r>
            <a:endParaRPr kumimoji="1" lang="ja-JP" altLang="en-US" dirty="0"/>
          </a:p>
        </p:txBody>
      </p:sp>
      <p:sp>
        <p:nvSpPr>
          <p:cNvPr id="3" name="コンテンツ プレースホルダー 2"/>
          <p:cNvSpPr>
            <a:spLocks noGrp="1"/>
          </p:cNvSpPr>
          <p:nvPr>
            <p:ph idx="1"/>
          </p:nvPr>
        </p:nvSpPr>
        <p:spPr>
          <a:xfrm>
            <a:off x="278414" y="1183326"/>
            <a:ext cx="8587171" cy="5473765"/>
          </a:xfrm>
        </p:spPr>
        <p:txBody>
          <a:bodyPr>
            <a:normAutofit/>
          </a:bodyPr>
          <a:lstStyle/>
          <a:p>
            <a:pPr marL="0" indent="0">
              <a:buNone/>
            </a:pPr>
            <a:r>
              <a:rPr lang="en-US" altLang="ja-JP" sz="2000" dirty="0">
                <a:sym typeface="Wingdings" pitchFamily="2" charset="2"/>
              </a:rPr>
              <a:t>-- </a:t>
            </a:r>
            <a:r>
              <a:rPr lang="ja-JP" altLang="en-US" sz="2000">
                <a:sym typeface="Wingdings" pitchFamily="2" charset="2"/>
              </a:rPr>
              <a:t>実際に干渉計をロックすること</a:t>
            </a:r>
            <a:r>
              <a:rPr lang="en-US" altLang="ja-JP" sz="2000" dirty="0">
                <a:sym typeface="Wingdings" pitchFamily="2" charset="2"/>
              </a:rPr>
              <a:t> =&gt; </a:t>
            </a:r>
            <a:r>
              <a:rPr lang="ja-JP" altLang="en-US" sz="2000">
                <a:sym typeface="Wingdings" pitchFamily="2" charset="2"/>
              </a:rPr>
              <a:t>最も明白なゴール</a:t>
            </a:r>
            <a:br>
              <a:rPr lang="en-US" altLang="ja-JP" sz="2000" dirty="0">
                <a:sym typeface="Wingdings" pitchFamily="2" charset="2"/>
              </a:rPr>
            </a:br>
            <a:br>
              <a:rPr lang="en-US" altLang="ja-JP" sz="2000" dirty="0">
                <a:sym typeface="Wingdings" pitchFamily="2" charset="2"/>
              </a:rPr>
            </a:br>
            <a:r>
              <a:rPr lang="ja-JP" altLang="en-US" sz="1400">
                <a:sym typeface="Wingdings" pitchFamily="2" charset="2"/>
              </a:rPr>
              <a:t>では、干渉計のロックに必要な要求は、、、</a:t>
            </a:r>
            <a:br>
              <a:rPr lang="en-US" altLang="ja-JP" sz="1400" dirty="0">
                <a:sym typeface="Wingdings" pitchFamily="2" charset="2"/>
              </a:rPr>
            </a:br>
            <a:r>
              <a:rPr lang="en-US" altLang="ja-JP" sz="2000" dirty="0">
                <a:sym typeface="Wingdings" pitchFamily="2" charset="2"/>
              </a:rPr>
              <a:t>-- </a:t>
            </a:r>
            <a:r>
              <a:rPr lang="ja-JP" altLang="en-US" sz="2000">
                <a:solidFill>
                  <a:srgbClr val="0432FF"/>
                </a:solidFill>
                <a:sym typeface="Wingdings" pitchFamily="2" charset="2"/>
              </a:rPr>
              <a:t>要求値</a:t>
            </a:r>
            <a:r>
              <a:rPr lang="en-US" altLang="ja-JP" sz="2000" dirty="0">
                <a:solidFill>
                  <a:srgbClr val="0432FF"/>
                </a:solidFill>
                <a:sym typeface="Wingdings" pitchFamily="2" charset="2"/>
              </a:rPr>
              <a:t>: </a:t>
            </a:r>
            <a:r>
              <a:rPr lang="ja-JP" altLang="en-US" sz="2000">
                <a:solidFill>
                  <a:srgbClr val="0432FF"/>
                </a:solidFill>
                <a:sym typeface="Wingdings" pitchFamily="2" charset="2"/>
              </a:rPr>
              <a:t>各腕の自由度を腕の線幅より抑える</a:t>
            </a: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endParaRPr lang="en-US" altLang="ja-JP" sz="2000" dirty="0">
              <a:solidFill>
                <a:srgbClr val="0432FF"/>
              </a:solidFill>
              <a:sym typeface="Wingdings" pitchFamily="2" charset="2"/>
            </a:endParaRPr>
          </a:p>
          <a:p>
            <a:pPr marL="0" indent="0">
              <a:buNone/>
            </a:pPr>
            <a:r>
              <a:rPr lang="en-US" altLang="ja-JP" sz="2000" dirty="0">
                <a:solidFill>
                  <a:srgbClr val="0432FF"/>
                </a:solidFill>
                <a:sym typeface="Wingdings" pitchFamily="2" charset="2"/>
              </a:rPr>
              <a:t>-- Extra success: CARM</a:t>
            </a:r>
            <a:r>
              <a:rPr lang="ja-JP" altLang="en-US" sz="2000">
                <a:solidFill>
                  <a:srgbClr val="0432FF"/>
                </a:solidFill>
                <a:sym typeface="Wingdings" pitchFamily="2" charset="2"/>
              </a:rPr>
              <a:t>自由度を</a:t>
            </a:r>
            <a:r>
              <a:rPr lang="en-US" altLang="ja-JP" sz="2000" dirty="0">
                <a:solidFill>
                  <a:srgbClr val="0432FF"/>
                </a:solidFill>
                <a:sym typeface="Wingdings" pitchFamily="2" charset="2"/>
              </a:rPr>
              <a:t>CARM</a:t>
            </a:r>
            <a:r>
              <a:rPr lang="ja-JP" altLang="en-US" sz="2000">
                <a:solidFill>
                  <a:srgbClr val="0432FF"/>
                </a:solidFill>
                <a:sym typeface="Wingdings" pitchFamily="2" charset="2"/>
              </a:rPr>
              <a:t>の線幅より抑える</a:t>
            </a:r>
            <a:br>
              <a:rPr lang="en-US" altLang="ja-JP" sz="2400" dirty="0">
                <a:sym typeface="Wingdings" pitchFamily="2" charset="2"/>
              </a:rPr>
            </a:br>
            <a:endParaRPr lang="en-US" altLang="ja-JP" sz="2400" dirty="0">
              <a:sym typeface="Wingdings" pitchFamily="2" charset="2"/>
            </a:endParaRPr>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94</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3517438" cy="338554"/>
          </a:xfrm>
          <a:prstGeom prst="rect">
            <a:avLst/>
          </a:prstGeom>
          <a:noFill/>
        </p:spPr>
        <p:txBody>
          <a:bodyPr wrap="none" rtlCol="0">
            <a:spAutoFit/>
          </a:bodyPr>
          <a:lstStyle/>
          <a:p>
            <a:r>
              <a:rPr lang="en-US" altLang="ja-JP" sz="1600" dirty="0"/>
              <a:t>3</a:t>
            </a:r>
            <a:r>
              <a:rPr kumimoji="1" lang="en-US" altLang="ja-JP" sz="1600" dirty="0"/>
              <a:t>.</a:t>
            </a:r>
            <a:r>
              <a:rPr lang="ja-JP" altLang="en-US" sz="1600"/>
              <a:t> 新手法の</a:t>
            </a:r>
            <a:r>
              <a:rPr lang="en-US" altLang="ja-JP" sz="1600" dirty="0"/>
              <a:t>KAGRA</a:t>
            </a:r>
            <a:r>
              <a:rPr lang="ja-JP" altLang="en-US" sz="1600"/>
              <a:t>での実証・特性評価</a:t>
            </a:r>
            <a:endParaRPr kumimoji="1" lang="ja-JP" altLang="en-US" sz="1600" dirty="0"/>
          </a:p>
        </p:txBody>
      </p:sp>
      <p:pic>
        <p:nvPicPr>
          <p:cNvPr id="7" name="図 6">
            <a:extLst>
              <a:ext uri="{FF2B5EF4-FFF2-40B4-BE49-F238E27FC236}">
                <a16:creationId xmlns:a16="http://schemas.microsoft.com/office/drawing/2014/main" id="{44A32C61-9660-554A-93C0-223F28422CA4}"/>
              </a:ext>
            </a:extLst>
          </p:cNvPr>
          <p:cNvPicPr>
            <a:picLocks noChangeAspect="1"/>
          </p:cNvPicPr>
          <p:nvPr/>
        </p:nvPicPr>
        <p:blipFill>
          <a:blip r:embed="rId3"/>
          <a:stretch>
            <a:fillRect/>
          </a:stretch>
        </p:blipFill>
        <p:spPr>
          <a:xfrm>
            <a:off x="7551090" y="4563233"/>
            <a:ext cx="546271" cy="1553152"/>
          </a:xfrm>
          <a:prstGeom prst="rect">
            <a:avLst/>
          </a:prstGeom>
        </p:spPr>
      </p:pic>
      <p:pic>
        <p:nvPicPr>
          <p:cNvPr id="8" name="図 7">
            <a:extLst>
              <a:ext uri="{FF2B5EF4-FFF2-40B4-BE49-F238E27FC236}">
                <a16:creationId xmlns:a16="http://schemas.microsoft.com/office/drawing/2014/main" id="{945D8C6F-F7DA-574F-AF12-A5D49D8E7B42}"/>
              </a:ext>
            </a:extLst>
          </p:cNvPr>
          <p:cNvPicPr>
            <a:picLocks noChangeAspect="1"/>
          </p:cNvPicPr>
          <p:nvPr/>
        </p:nvPicPr>
        <p:blipFill>
          <a:blip r:embed="rId3"/>
          <a:stretch>
            <a:fillRect/>
          </a:stretch>
        </p:blipFill>
        <p:spPr>
          <a:xfrm>
            <a:off x="6761077" y="2898490"/>
            <a:ext cx="2133600" cy="1553152"/>
          </a:xfrm>
          <a:prstGeom prst="rect">
            <a:avLst/>
          </a:prstGeom>
        </p:spPr>
      </p:pic>
      <p:sp>
        <p:nvSpPr>
          <p:cNvPr id="9" name="テキスト ボックス 8">
            <a:extLst>
              <a:ext uri="{FF2B5EF4-FFF2-40B4-BE49-F238E27FC236}">
                <a16:creationId xmlns:a16="http://schemas.microsoft.com/office/drawing/2014/main" id="{E6C9A694-7329-B642-AA6F-6D2315F6347D}"/>
              </a:ext>
            </a:extLst>
          </p:cNvPr>
          <p:cNvSpPr txBox="1"/>
          <p:nvPr/>
        </p:nvSpPr>
        <p:spPr>
          <a:xfrm>
            <a:off x="7885186" y="3059668"/>
            <a:ext cx="1170513" cy="369332"/>
          </a:xfrm>
          <a:prstGeom prst="rect">
            <a:avLst/>
          </a:prstGeom>
          <a:noFill/>
        </p:spPr>
        <p:txBody>
          <a:bodyPr wrap="none" rtlCol="0">
            <a:spAutoFit/>
          </a:bodyPr>
          <a:lstStyle/>
          <a:p>
            <a:r>
              <a:rPr kumimoji="1" lang="en-US" altLang="ja-JP" dirty="0"/>
              <a:t>Single arm</a:t>
            </a:r>
            <a:endParaRPr kumimoji="1" lang="ja-JP" altLang="en-US"/>
          </a:p>
        </p:txBody>
      </p:sp>
      <p:sp>
        <p:nvSpPr>
          <p:cNvPr id="10" name="テキスト ボックス 9">
            <a:extLst>
              <a:ext uri="{FF2B5EF4-FFF2-40B4-BE49-F238E27FC236}">
                <a16:creationId xmlns:a16="http://schemas.microsoft.com/office/drawing/2014/main" id="{7F58BA93-AF07-DA46-9A26-5D3CC81D3E84}"/>
              </a:ext>
            </a:extLst>
          </p:cNvPr>
          <p:cNvSpPr txBox="1"/>
          <p:nvPr/>
        </p:nvSpPr>
        <p:spPr>
          <a:xfrm>
            <a:off x="7902082" y="4698905"/>
            <a:ext cx="763351" cy="369332"/>
          </a:xfrm>
          <a:prstGeom prst="rect">
            <a:avLst/>
          </a:prstGeom>
          <a:noFill/>
        </p:spPr>
        <p:txBody>
          <a:bodyPr wrap="none" rtlCol="0">
            <a:spAutoFit/>
          </a:bodyPr>
          <a:lstStyle/>
          <a:p>
            <a:r>
              <a:rPr lang="en-US" altLang="ja-JP" dirty="0"/>
              <a:t>CARM</a:t>
            </a:r>
            <a:endParaRPr kumimoji="1" lang="ja-JP" altLang="en-US"/>
          </a:p>
        </p:txBody>
      </p:sp>
      <p:sp>
        <p:nvSpPr>
          <p:cNvPr id="11" name="テキスト ボックス 10">
            <a:extLst>
              <a:ext uri="{FF2B5EF4-FFF2-40B4-BE49-F238E27FC236}">
                <a16:creationId xmlns:a16="http://schemas.microsoft.com/office/drawing/2014/main" id="{49A4C324-7195-B343-AD78-C304844962E0}"/>
              </a:ext>
            </a:extLst>
          </p:cNvPr>
          <p:cNvSpPr txBox="1"/>
          <p:nvPr/>
        </p:nvSpPr>
        <p:spPr>
          <a:xfrm>
            <a:off x="7977570" y="3557466"/>
            <a:ext cx="654346" cy="369332"/>
          </a:xfrm>
          <a:prstGeom prst="rect">
            <a:avLst/>
          </a:prstGeom>
          <a:noFill/>
        </p:spPr>
        <p:txBody>
          <a:bodyPr wrap="none" rtlCol="0">
            <a:spAutoFit/>
          </a:bodyPr>
          <a:lstStyle/>
          <a:p>
            <a:r>
              <a:rPr kumimoji="1" lang="en-US" altLang="ja-JP" dirty="0"/>
              <a:t>33Hz</a:t>
            </a:r>
            <a:endParaRPr kumimoji="1" lang="ja-JP" altLang="en-US"/>
          </a:p>
        </p:txBody>
      </p:sp>
      <p:cxnSp>
        <p:nvCxnSpPr>
          <p:cNvPr id="12" name="直線コネクタ 11">
            <a:extLst>
              <a:ext uri="{FF2B5EF4-FFF2-40B4-BE49-F238E27FC236}">
                <a16:creationId xmlns:a16="http://schemas.microsoft.com/office/drawing/2014/main" id="{8C326217-26CA-0F46-8B22-27F6D376CA80}"/>
              </a:ext>
            </a:extLst>
          </p:cNvPr>
          <p:cNvCxnSpPr>
            <a:cxnSpLocks/>
          </p:cNvCxnSpPr>
          <p:nvPr/>
        </p:nvCxnSpPr>
        <p:spPr>
          <a:xfrm>
            <a:off x="7689780" y="3734395"/>
            <a:ext cx="265500" cy="0"/>
          </a:xfrm>
          <a:prstGeom prst="line">
            <a:avLst/>
          </a:prstGeom>
          <a:ln w="19050">
            <a:solidFill>
              <a:schemeClr val="tx1"/>
            </a:solidFill>
            <a:prstDash val="solid"/>
            <a:headEnd type="triangl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09BEC363-75D9-B74D-AADE-69B02822DC8E}"/>
              </a:ext>
            </a:extLst>
          </p:cNvPr>
          <p:cNvCxnSpPr>
            <a:cxnSpLocks/>
          </p:cNvCxnSpPr>
          <p:nvPr/>
        </p:nvCxnSpPr>
        <p:spPr>
          <a:xfrm>
            <a:off x="7523015" y="5409683"/>
            <a:ext cx="265500" cy="0"/>
          </a:xfrm>
          <a:prstGeom prst="line">
            <a:avLst/>
          </a:prstGeom>
          <a:ln w="19050">
            <a:solidFill>
              <a:schemeClr val="tx1"/>
            </a:solidFill>
            <a:prstDash val="solid"/>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F89D4611-C957-794F-8D4D-DFAE931A9EFC}"/>
              </a:ext>
            </a:extLst>
          </p:cNvPr>
          <p:cNvCxnSpPr>
            <a:cxnSpLocks/>
          </p:cNvCxnSpPr>
          <p:nvPr/>
        </p:nvCxnSpPr>
        <p:spPr>
          <a:xfrm flipH="1">
            <a:off x="7871150" y="5409683"/>
            <a:ext cx="226211" cy="0"/>
          </a:xfrm>
          <a:prstGeom prst="line">
            <a:avLst/>
          </a:prstGeom>
          <a:ln w="19050">
            <a:solidFill>
              <a:schemeClr val="tx1"/>
            </a:solidFill>
            <a:prstDash val="solid"/>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6D9E0919-57B6-1742-AA8B-69D6ACC1F577}"/>
              </a:ext>
            </a:extLst>
          </p:cNvPr>
          <p:cNvSpPr txBox="1"/>
          <p:nvPr/>
        </p:nvSpPr>
        <p:spPr>
          <a:xfrm>
            <a:off x="8053456" y="5199694"/>
            <a:ext cx="712054" cy="369332"/>
          </a:xfrm>
          <a:prstGeom prst="rect">
            <a:avLst/>
          </a:prstGeom>
          <a:noFill/>
        </p:spPr>
        <p:txBody>
          <a:bodyPr wrap="none" rtlCol="0">
            <a:spAutoFit/>
          </a:bodyPr>
          <a:lstStyle/>
          <a:p>
            <a:r>
              <a:rPr lang="en-US" altLang="ja-JP" dirty="0"/>
              <a:t>1.6</a:t>
            </a:r>
            <a:r>
              <a:rPr kumimoji="1" lang="en-US" altLang="ja-JP" dirty="0"/>
              <a:t>Hz</a:t>
            </a:r>
            <a:endParaRPr kumimoji="1" lang="ja-JP" altLang="en-US"/>
          </a:p>
        </p:txBody>
      </p:sp>
      <p:pic>
        <p:nvPicPr>
          <p:cNvPr id="6" name="図 5">
            <a:extLst>
              <a:ext uri="{FF2B5EF4-FFF2-40B4-BE49-F238E27FC236}">
                <a16:creationId xmlns:a16="http://schemas.microsoft.com/office/drawing/2014/main" id="{00D73615-0691-1441-95B4-47C61E46B78B}"/>
              </a:ext>
            </a:extLst>
          </p:cNvPr>
          <p:cNvPicPr>
            <a:picLocks noChangeAspect="1"/>
          </p:cNvPicPr>
          <p:nvPr/>
        </p:nvPicPr>
        <p:blipFill>
          <a:blip r:embed="rId4"/>
          <a:stretch>
            <a:fillRect/>
          </a:stretch>
        </p:blipFill>
        <p:spPr>
          <a:xfrm>
            <a:off x="70833" y="2434881"/>
            <a:ext cx="5834131" cy="469761"/>
          </a:xfrm>
          <a:prstGeom prst="rect">
            <a:avLst/>
          </a:prstGeom>
        </p:spPr>
      </p:pic>
      <p:cxnSp>
        <p:nvCxnSpPr>
          <p:cNvPr id="18" name="直線コネクタ 17">
            <a:extLst>
              <a:ext uri="{FF2B5EF4-FFF2-40B4-BE49-F238E27FC236}">
                <a16:creationId xmlns:a16="http://schemas.microsoft.com/office/drawing/2014/main" id="{65D937F2-B70E-9645-A4B9-5FE784D08561}"/>
              </a:ext>
            </a:extLst>
          </p:cNvPr>
          <p:cNvCxnSpPr>
            <a:cxnSpLocks/>
          </p:cNvCxnSpPr>
          <p:nvPr/>
        </p:nvCxnSpPr>
        <p:spPr>
          <a:xfrm>
            <a:off x="57954" y="2836277"/>
            <a:ext cx="1693572" cy="0"/>
          </a:xfrm>
          <a:prstGeom prst="line">
            <a:avLst/>
          </a:prstGeom>
          <a:ln w="25400">
            <a:solidFill>
              <a:srgbClr val="0432FF"/>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D66AF612-4EEE-C143-B11E-3879ACFC5093}"/>
              </a:ext>
            </a:extLst>
          </p:cNvPr>
          <p:cNvSpPr txBox="1"/>
          <p:nvPr/>
        </p:nvSpPr>
        <p:spPr>
          <a:xfrm>
            <a:off x="1028257" y="3532977"/>
            <a:ext cx="2063385" cy="400110"/>
          </a:xfrm>
          <a:prstGeom prst="rect">
            <a:avLst/>
          </a:prstGeom>
          <a:noFill/>
        </p:spPr>
        <p:txBody>
          <a:bodyPr wrap="none" rtlCol="0">
            <a:spAutoFit/>
          </a:bodyPr>
          <a:lstStyle/>
          <a:p>
            <a:r>
              <a:rPr kumimoji="1" lang="en-US" altLang="ja-JP" sz="2000" dirty="0"/>
              <a:t>RMS (</a:t>
            </a:r>
            <a:r>
              <a:rPr kumimoji="1" lang="en-US" altLang="ja-JP" sz="2000" i="1" dirty="0" err="1">
                <a:latin typeface="Times New Roman" panose="02020603050405020304" pitchFamily="18" charset="0"/>
                <a:cs typeface="Times New Roman" panose="02020603050405020304" pitchFamily="18" charset="0"/>
              </a:rPr>
              <a:t>Δf</a:t>
            </a:r>
            <a:r>
              <a:rPr kumimoji="1" lang="en-US" altLang="ja-JP" sz="2000" baseline="-25000" dirty="0" err="1">
                <a:latin typeface="Times New Roman" panose="02020603050405020304" pitchFamily="18" charset="0"/>
                <a:cs typeface="Times New Roman" panose="02020603050405020304" pitchFamily="18" charset="0"/>
              </a:rPr>
              <a:t>res</a:t>
            </a:r>
            <a:r>
              <a:rPr kumimoji="1" lang="en-US" altLang="ja-JP" sz="2000" dirty="0"/>
              <a:t>) &lt; 33Hz</a:t>
            </a:r>
            <a:endParaRPr kumimoji="1" lang="ja-JP" altLang="en-US" sz="2000"/>
          </a:p>
        </p:txBody>
      </p:sp>
      <p:cxnSp>
        <p:nvCxnSpPr>
          <p:cNvPr id="22" name="直線コネクタ 21">
            <a:extLst>
              <a:ext uri="{FF2B5EF4-FFF2-40B4-BE49-F238E27FC236}">
                <a16:creationId xmlns:a16="http://schemas.microsoft.com/office/drawing/2014/main" id="{349AE148-6DBE-094C-AF9B-A5ABA887072C}"/>
              </a:ext>
            </a:extLst>
          </p:cNvPr>
          <p:cNvCxnSpPr>
            <a:cxnSpLocks/>
          </p:cNvCxnSpPr>
          <p:nvPr/>
        </p:nvCxnSpPr>
        <p:spPr>
          <a:xfrm>
            <a:off x="2128232" y="2833992"/>
            <a:ext cx="1044000" cy="0"/>
          </a:xfrm>
          <a:prstGeom prst="line">
            <a:avLst/>
          </a:prstGeom>
          <a:ln w="25400">
            <a:solidFill>
              <a:srgbClr val="FF0000"/>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C78FC22E-C103-7848-B778-97E3F877B483}"/>
              </a:ext>
            </a:extLst>
          </p:cNvPr>
          <p:cNvCxnSpPr>
            <a:cxnSpLocks/>
          </p:cNvCxnSpPr>
          <p:nvPr/>
        </p:nvCxnSpPr>
        <p:spPr>
          <a:xfrm>
            <a:off x="3504095" y="2833992"/>
            <a:ext cx="1044000" cy="0"/>
          </a:xfrm>
          <a:prstGeom prst="line">
            <a:avLst/>
          </a:prstGeom>
          <a:ln w="25400">
            <a:solidFill>
              <a:srgbClr val="00B0F0"/>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43DEDC92-786D-C042-A9B5-29F43EC63D8F}"/>
              </a:ext>
            </a:extLst>
          </p:cNvPr>
          <p:cNvSpPr txBox="1"/>
          <p:nvPr/>
        </p:nvSpPr>
        <p:spPr>
          <a:xfrm>
            <a:off x="1948630" y="2810294"/>
            <a:ext cx="1454244" cy="584775"/>
          </a:xfrm>
          <a:prstGeom prst="rect">
            <a:avLst/>
          </a:prstGeom>
          <a:noFill/>
        </p:spPr>
        <p:txBody>
          <a:bodyPr wrap="none" rtlCol="0">
            <a:spAutoFit/>
          </a:bodyPr>
          <a:lstStyle/>
          <a:p>
            <a:pPr algn="ctr"/>
            <a:r>
              <a:rPr kumimoji="1" lang="ja-JP" altLang="en-US" sz="1600"/>
              <a:t>メインレーザー</a:t>
            </a:r>
            <a:br>
              <a:rPr kumimoji="1" lang="en-US" altLang="ja-JP" sz="1600" dirty="0"/>
            </a:br>
            <a:r>
              <a:rPr kumimoji="1" lang="ja-JP" altLang="en-US" sz="1600"/>
              <a:t>周波数</a:t>
            </a:r>
          </a:p>
        </p:txBody>
      </p:sp>
      <p:sp>
        <p:nvSpPr>
          <p:cNvPr id="27" name="テキスト ボックス 26">
            <a:extLst>
              <a:ext uri="{FF2B5EF4-FFF2-40B4-BE49-F238E27FC236}">
                <a16:creationId xmlns:a16="http://schemas.microsoft.com/office/drawing/2014/main" id="{E002F9EF-5454-D148-B5CB-B3CA91455334}"/>
              </a:ext>
            </a:extLst>
          </p:cNvPr>
          <p:cNvSpPr txBox="1"/>
          <p:nvPr/>
        </p:nvSpPr>
        <p:spPr>
          <a:xfrm>
            <a:off x="3431966" y="2825963"/>
            <a:ext cx="1210588" cy="584775"/>
          </a:xfrm>
          <a:prstGeom prst="rect">
            <a:avLst/>
          </a:prstGeom>
          <a:noFill/>
        </p:spPr>
        <p:txBody>
          <a:bodyPr wrap="none" rtlCol="0">
            <a:spAutoFit/>
          </a:bodyPr>
          <a:lstStyle/>
          <a:p>
            <a:pPr algn="ctr"/>
            <a:r>
              <a:rPr lang="ja-JP" altLang="en-US" sz="1600"/>
              <a:t>腕共振器の</a:t>
            </a:r>
            <a:br>
              <a:rPr kumimoji="1" lang="en-US" altLang="ja-JP" sz="1600" dirty="0"/>
            </a:br>
            <a:r>
              <a:rPr kumimoji="1" lang="ja-JP" altLang="en-US" sz="1600"/>
              <a:t>共振周波数</a:t>
            </a:r>
          </a:p>
        </p:txBody>
      </p:sp>
      <p:cxnSp>
        <p:nvCxnSpPr>
          <p:cNvPr id="28" name="直線コネクタ 27">
            <a:extLst>
              <a:ext uri="{FF2B5EF4-FFF2-40B4-BE49-F238E27FC236}">
                <a16:creationId xmlns:a16="http://schemas.microsoft.com/office/drawing/2014/main" id="{28563DEB-7C22-1549-91C0-80A3277C4C39}"/>
              </a:ext>
            </a:extLst>
          </p:cNvPr>
          <p:cNvCxnSpPr>
            <a:cxnSpLocks/>
          </p:cNvCxnSpPr>
          <p:nvPr/>
        </p:nvCxnSpPr>
        <p:spPr>
          <a:xfrm>
            <a:off x="1698431" y="3907329"/>
            <a:ext cx="468000" cy="0"/>
          </a:xfrm>
          <a:prstGeom prst="line">
            <a:avLst/>
          </a:prstGeom>
          <a:ln w="25400">
            <a:solidFill>
              <a:srgbClr val="0432FF"/>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右矢印 29">
            <a:extLst>
              <a:ext uri="{FF2B5EF4-FFF2-40B4-BE49-F238E27FC236}">
                <a16:creationId xmlns:a16="http://schemas.microsoft.com/office/drawing/2014/main" id="{D66EA93B-A8AF-FD41-856C-37C72AB1D7CF}"/>
              </a:ext>
            </a:extLst>
          </p:cNvPr>
          <p:cNvSpPr/>
          <p:nvPr/>
        </p:nvSpPr>
        <p:spPr>
          <a:xfrm>
            <a:off x="436856" y="3484414"/>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0608B3D5-AC7B-BB4F-9236-07E703AE2E4D}"/>
              </a:ext>
            </a:extLst>
          </p:cNvPr>
          <p:cNvPicPr>
            <a:picLocks noChangeAspect="1"/>
          </p:cNvPicPr>
          <p:nvPr/>
        </p:nvPicPr>
        <p:blipFill>
          <a:blip r:embed="rId5"/>
          <a:stretch>
            <a:fillRect/>
          </a:stretch>
        </p:blipFill>
        <p:spPr>
          <a:xfrm>
            <a:off x="5982615" y="3218405"/>
            <a:ext cx="1310887" cy="399343"/>
          </a:xfrm>
          <a:prstGeom prst="rect">
            <a:avLst/>
          </a:prstGeom>
        </p:spPr>
      </p:pic>
      <p:cxnSp>
        <p:nvCxnSpPr>
          <p:cNvPr id="33" name="直線コネクタ 32">
            <a:extLst>
              <a:ext uri="{FF2B5EF4-FFF2-40B4-BE49-F238E27FC236}">
                <a16:creationId xmlns:a16="http://schemas.microsoft.com/office/drawing/2014/main" id="{411E87C8-DD78-CE4B-BB23-07B1E1E7065C}"/>
              </a:ext>
            </a:extLst>
          </p:cNvPr>
          <p:cNvCxnSpPr>
            <a:cxnSpLocks/>
          </p:cNvCxnSpPr>
          <p:nvPr/>
        </p:nvCxnSpPr>
        <p:spPr>
          <a:xfrm>
            <a:off x="4719872" y="2839619"/>
            <a:ext cx="1188000" cy="0"/>
          </a:xfrm>
          <a:prstGeom prst="line">
            <a:avLst/>
          </a:prstGeom>
          <a:ln w="25400">
            <a:solidFill>
              <a:schemeClr val="tx1"/>
            </a:solidFill>
            <a:prstDash val="solid"/>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A89ADF2-0963-2246-9133-FC14060D9FC3}"/>
              </a:ext>
            </a:extLst>
          </p:cNvPr>
          <p:cNvCxnSpPr>
            <a:cxnSpLocks/>
          </p:cNvCxnSpPr>
          <p:nvPr/>
        </p:nvCxnSpPr>
        <p:spPr>
          <a:xfrm>
            <a:off x="5316886" y="3081537"/>
            <a:ext cx="684000" cy="0"/>
          </a:xfrm>
          <a:prstGeom prst="line">
            <a:avLst/>
          </a:prstGeom>
          <a:ln w="38100">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C18C6BB2-EB95-D24F-AAD1-4AA4B3996050}"/>
              </a:ext>
            </a:extLst>
          </p:cNvPr>
          <p:cNvSpPr txBox="1"/>
          <p:nvPr/>
        </p:nvSpPr>
        <p:spPr>
          <a:xfrm>
            <a:off x="6015710" y="2606853"/>
            <a:ext cx="1441420" cy="738664"/>
          </a:xfrm>
          <a:prstGeom prst="rect">
            <a:avLst/>
          </a:prstGeom>
          <a:noFill/>
        </p:spPr>
        <p:txBody>
          <a:bodyPr wrap="none" rtlCol="0">
            <a:spAutoFit/>
          </a:bodyPr>
          <a:lstStyle/>
          <a:p>
            <a:r>
              <a:rPr kumimoji="1" lang="ja-JP" altLang="en-US" sz="1400"/>
              <a:t>共振器内の光の</a:t>
            </a:r>
            <a:br>
              <a:rPr kumimoji="1" lang="en-US" altLang="ja-JP" sz="1400" dirty="0"/>
            </a:br>
            <a:r>
              <a:rPr kumimoji="1" lang="ja-JP" altLang="en-US" sz="1400"/>
              <a:t>滞在時間による</a:t>
            </a:r>
            <a:br>
              <a:rPr kumimoji="1" lang="en-US" altLang="ja-JP" sz="1400" dirty="0"/>
            </a:br>
            <a:r>
              <a:rPr kumimoji="1" lang="ja-JP" altLang="en-US" sz="1400"/>
              <a:t>ローパス特性</a:t>
            </a:r>
          </a:p>
        </p:txBody>
      </p:sp>
      <p:cxnSp>
        <p:nvCxnSpPr>
          <p:cNvPr id="37" name="直線コネクタ 36">
            <a:extLst>
              <a:ext uri="{FF2B5EF4-FFF2-40B4-BE49-F238E27FC236}">
                <a16:creationId xmlns:a16="http://schemas.microsoft.com/office/drawing/2014/main" id="{56390B16-0592-514D-9D5A-D122FAB2EEA6}"/>
              </a:ext>
            </a:extLst>
          </p:cNvPr>
          <p:cNvCxnSpPr>
            <a:cxnSpLocks/>
          </p:cNvCxnSpPr>
          <p:nvPr/>
        </p:nvCxnSpPr>
        <p:spPr>
          <a:xfrm>
            <a:off x="5322172" y="2850681"/>
            <a:ext cx="0" cy="252000"/>
          </a:xfrm>
          <a:prstGeom prst="line">
            <a:avLst/>
          </a:prstGeom>
          <a:ln w="38100">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98348772-4FB7-8A48-BE52-6026F5478FE1}"/>
              </a:ext>
            </a:extLst>
          </p:cNvPr>
          <p:cNvSpPr txBox="1"/>
          <p:nvPr/>
        </p:nvSpPr>
        <p:spPr>
          <a:xfrm>
            <a:off x="1035901" y="4993728"/>
            <a:ext cx="2674130" cy="400110"/>
          </a:xfrm>
          <a:prstGeom prst="rect">
            <a:avLst/>
          </a:prstGeom>
          <a:noFill/>
        </p:spPr>
        <p:txBody>
          <a:bodyPr wrap="none" rtlCol="0">
            <a:spAutoFit/>
          </a:bodyPr>
          <a:lstStyle/>
          <a:p>
            <a:r>
              <a:rPr kumimoji="1" lang="en-US" altLang="ja-JP" sz="2000" dirty="0"/>
              <a:t>RMS (</a:t>
            </a:r>
            <a:r>
              <a:rPr kumimoji="1" lang="en-US" altLang="ja-JP" sz="2000" i="1" dirty="0" err="1">
                <a:latin typeface="Times New Roman" panose="02020603050405020304" pitchFamily="18" charset="0"/>
                <a:cs typeface="Times New Roman" panose="02020603050405020304" pitchFamily="18" charset="0"/>
              </a:rPr>
              <a:t>Δf</a:t>
            </a:r>
            <a:r>
              <a:rPr kumimoji="1" lang="en-US" altLang="ja-JP" sz="2000" baseline="-25000" dirty="0" err="1">
                <a:latin typeface="Times New Roman" panose="02020603050405020304" pitchFamily="18" charset="0"/>
                <a:cs typeface="Times New Roman" panose="02020603050405020304" pitchFamily="18" charset="0"/>
              </a:rPr>
              <a:t>res</a:t>
            </a:r>
            <a:r>
              <a:rPr lang="en-US" altLang="ja-JP" sz="2000" baseline="-25000" dirty="0" err="1">
                <a:latin typeface="Times New Roman" panose="02020603050405020304" pitchFamily="18" charset="0"/>
                <a:cs typeface="Times New Roman" panose="02020603050405020304" pitchFamily="18" charset="0"/>
              </a:rPr>
              <a:t>,CARM</a:t>
            </a:r>
            <a:r>
              <a:rPr kumimoji="1" lang="en-US" altLang="ja-JP" sz="2000" dirty="0"/>
              <a:t>) &lt; 1.6Hz</a:t>
            </a:r>
            <a:endParaRPr kumimoji="1" lang="ja-JP" altLang="en-US" sz="2000"/>
          </a:p>
        </p:txBody>
      </p:sp>
      <p:sp>
        <p:nvSpPr>
          <p:cNvPr id="41" name="右矢印 40">
            <a:extLst>
              <a:ext uri="{FF2B5EF4-FFF2-40B4-BE49-F238E27FC236}">
                <a16:creationId xmlns:a16="http://schemas.microsoft.com/office/drawing/2014/main" id="{1941831A-7D68-3D49-AD2D-CF3E2CD69E3C}"/>
              </a:ext>
            </a:extLst>
          </p:cNvPr>
          <p:cNvSpPr/>
          <p:nvPr/>
        </p:nvSpPr>
        <p:spPr>
          <a:xfrm>
            <a:off x="444500" y="4945165"/>
            <a:ext cx="542544" cy="525761"/>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CB9CA3F-1DFC-8E40-BB5C-A9505AE0E5E0}"/>
              </a:ext>
            </a:extLst>
          </p:cNvPr>
          <p:cNvSpPr txBox="1"/>
          <p:nvPr/>
        </p:nvSpPr>
        <p:spPr>
          <a:xfrm>
            <a:off x="852049" y="5536462"/>
            <a:ext cx="4456669" cy="646331"/>
          </a:xfrm>
          <a:prstGeom prst="rect">
            <a:avLst/>
          </a:prstGeom>
          <a:noFill/>
        </p:spPr>
        <p:txBody>
          <a:bodyPr wrap="none" rtlCol="0">
            <a:spAutoFit/>
          </a:bodyPr>
          <a:lstStyle/>
          <a:p>
            <a:r>
              <a:rPr kumimoji="1" lang="en-US" altLang="ja-JP" dirty="0"/>
              <a:t>* </a:t>
            </a:r>
            <a:r>
              <a:rPr kumimoji="1" lang="ja-JP" altLang="en-US"/>
              <a:t>よりシンプルな</a:t>
            </a:r>
            <a:r>
              <a:rPr kumimoji="1" lang="en-US" altLang="ja-JP" dirty="0"/>
              <a:t>DRFPMI</a:t>
            </a:r>
            <a:r>
              <a:rPr kumimoji="1" lang="ja-JP" altLang="en-US"/>
              <a:t>のロックが可能</a:t>
            </a:r>
            <a:br>
              <a:rPr kumimoji="1" lang="en-US" altLang="ja-JP" dirty="0"/>
            </a:br>
            <a:r>
              <a:rPr kumimoji="1" lang="en-US" altLang="ja-JP" dirty="0"/>
              <a:t>* </a:t>
            </a:r>
            <a:r>
              <a:rPr lang="ja-JP" altLang="en-US"/>
              <a:t>早く</a:t>
            </a:r>
            <a:r>
              <a:rPr kumimoji="1" lang="ja-JP" altLang="en-US"/>
              <a:t>初ロックが達成できることが期待できる</a:t>
            </a:r>
          </a:p>
        </p:txBody>
      </p:sp>
      <p:sp>
        <p:nvSpPr>
          <p:cNvPr id="43" name="テキスト ボックス 42">
            <a:extLst>
              <a:ext uri="{FF2B5EF4-FFF2-40B4-BE49-F238E27FC236}">
                <a16:creationId xmlns:a16="http://schemas.microsoft.com/office/drawing/2014/main" id="{AE9B0377-4E48-1040-914B-D53798BF8B6F}"/>
              </a:ext>
            </a:extLst>
          </p:cNvPr>
          <p:cNvSpPr txBox="1"/>
          <p:nvPr/>
        </p:nvSpPr>
        <p:spPr>
          <a:xfrm>
            <a:off x="852049" y="3882798"/>
            <a:ext cx="4847802" cy="646331"/>
          </a:xfrm>
          <a:prstGeom prst="rect">
            <a:avLst/>
          </a:prstGeom>
          <a:noFill/>
        </p:spPr>
        <p:txBody>
          <a:bodyPr wrap="none" rtlCol="0">
            <a:spAutoFit/>
          </a:bodyPr>
          <a:lstStyle/>
          <a:p>
            <a:r>
              <a:rPr kumimoji="1" lang="en-US" altLang="ja-JP" dirty="0"/>
              <a:t>* (</a:t>
            </a:r>
            <a:r>
              <a:rPr kumimoji="1" lang="ja-JP" altLang="en-US"/>
              <a:t>必要なら腕の透過光の「肩ロック」を経由して</a:t>
            </a:r>
            <a:r>
              <a:rPr kumimoji="1" lang="en-US" altLang="ja-JP" dirty="0"/>
              <a:t>) </a:t>
            </a:r>
            <a:br>
              <a:rPr kumimoji="1" lang="en-US" altLang="ja-JP" dirty="0"/>
            </a:br>
            <a:r>
              <a:rPr kumimoji="1" lang="en-US" altLang="ja-JP" dirty="0"/>
              <a:t>DRFPMI</a:t>
            </a:r>
            <a:r>
              <a:rPr kumimoji="1" lang="ja-JP" altLang="en-US"/>
              <a:t>のロックが可能</a:t>
            </a:r>
          </a:p>
        </p:txBody>
      </p:sp>
      <p:sp>
        <p:nvSpPr>
          <p:cNvPr id="44" name="テキスト ボックス 43">
            <a:extLst>
              <a:ext uri="{FF2B5EF4-FFF2-40B4-BE49-F238E27FC236}">
                <a16:creationId xmlns:a16="http://schemas.microsoft.com/office/drawing/2014/main" id="{ED21A57D-BB1E-864B-920A-68F43C195716}"/>
              </a:ext>
            </a:extLst>
          </p:cNvPr>
          <p:cNvSpPr txBox="1"/>
          <p:nvPr/>
        </p:nvSpPr>
        <p:spPr>
          <a:xfrm>
            <a:off x="621980" y="6317078"/>
            <a:ext cx="7661777" cy="369332"/>
          </a:xfrm>
          <a:prstGeom prst="rect">
            <a:avLst/>
          </a:prstGeom>
          <a:solidFill>
            <a:schemeClr val="bg1"/>
          </a:solidFill>
          <a:ln w="12700">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en-US" altLang="ja-JP" dirty="0"/>
              <a:t>Extra success </a:t>
            </a:r>
            <a:r>
              <a:rPr kumimoji="1" lang="ja-JP" altLang="en-US"/>
              <a:t>が達成可能なシステムをデザインし、</a:t>
            </a:r>
            <a:r>
              <a:rPr kumimoji="1" lang="en-US" altLang="ja-JP" dirty="0"/>
              <a:t>KAGRA</a:t>
            </a:r>
            <a:r>
              <a:rPr kumimoji="1" lang="ja-JP" altLang="en-US"/>
              <a:t>にインストールした。</a:t>
            </a:r>
          </a:p>
        </p:txBody>
      </p:sp>
      <p:cxnSp>
        <p:nvCxnSpPr>
          <p:cNvPr id="45" name="直線コネクタ 44">
            <a:extLst>
              <a:ext uri="{FF2B5EF4-FFF2-40B4-BE49-F238E27FC236}">
                <a16:creationId xmlns:a16="http://schemas.microsoft.com/office/drawing/2014/main" id="{161A68AB-AD7E-BD47-865B-42460868DD4C}"/>
              </a:ext>
            </a:extLst>
          </p:cNvPr>
          <p:cNvCxnSpPr>
            <a:cxnSpLocks/>
          </p:cNvCxnSpPr>
          <p:nvPr/>
        </p:nvCxnSpPr>
        <p:spPr>
          <a:xfrm>
            <a:off x="294680" y="4529129"/>
            <a:ext cx="8604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C5354BE6-01A0-AD43-BA42-FC2EC4C98F97}"/>
              </a:ext>
            </a:extLst>
          </p:cNvPr>
          <p:cNvCxnSpPr>
            <a:cxnSpLocks/>
          </p:cNvCxnSpPr>
          <p:nvPr/>
        </p:nvCxnSpPr>
        <p:spPr>
          <a:xfrm>
            <a:off x="294680" y="1802562"/>
            <a:ext cx="8604000" cy="0"/>
          </a:xfrm>
          <a:prstGeom prst="line">
            <a:avLst/>
          </a:prstGeom>
          <a:ln w="25400">
            <a:solidFill>
              <a:schemeClr val="tx1"/>
            </a:solidFill>
            <a:prstDash val="dash"/>
            <a:headEnd type="none"/>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307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873711"/>
          </a:xfrm>
        </p:spPr>
        <p:txBody>
          <a:bodyPr>
            <a:normAutofit/>
          </a:bodyPr>
          <a:lstStyle/>
          <a:p>
            <a:r>
              <a:rPr lang="ja-JP" altLang="en-US"/>
              <a:t>波長変換</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a:t>2020</a:t>
            </a:r>
            <a:r>
              <a:rPr kumimoji="1" lang="ja-JP" altLang="en-US"/>
              <a:t>年</a:t>
            </a:r>
            <a:r>
              <a:rPr kumimoji="1" lang="en-US" altLang="ja-JP"/>
              <a:t>1</a:t>
            </a:r>
            <a:r>
              <a:rPr kumimoji="1" lang="ja-JP" altLang="en-US"/>
              <a:t>月</a:t>
            </a:r>
            <a:r>
              <a:rPr kumimoji="1" lang="en-US" altLang="ja-JP"/>
              <a:t>17</a:t>
            </a:r>
            <a:r>
              <a:rPr kumimoji="1" lang="ja-JP" altLang="en-US"/>
              <a:t>日 博士論文審査会</a:t>
            </a:r>
            <a:endParaRPr kumimoji="1" lang="ja-JP" altLang="en-US" dirty="0"/>
          </a:p>
        </p:txBody>
      </p:sp>
      <p:sp>
        <p:nvSpPr>
          <p:cNvPr id="14" name="スライド番号プレースホルダー 13"/>
          <p:cNvSpPr>
            <a:spLocks noGrp="1"/>
          </p:cNvSpPr>
          <p:nvPr>
            <p:ph type="sldNum" sz="quarter" idx="12"/>
          </p:nvPr>
        </p:nvSpPr>
        <p:spPr/>
        <p:txBody>
          <a:bodyPr/>
          <a:lstStyle/>
          <a:p>
            <a:fld id="{8CDC4C91-C9DE-E945-8E92-FD1A42B9E569}" type="slidenum">
              <a:rPr kumimoji="1" lang="ja-JP" altLang="en-US" smtClean="0"/>
              <a:t>95</a:t>
            </a:fld>
            <a:endParaRPr kumimoji="1" lang="ja-JP" altLang="en-US"/>
          </a:p>
        </p:txBody>
      </p:sp>
      <p:sp>
        <p:nvSpPr>
          <p:cNvPr id="15" name="テキスト ボックス 14">
            <a:extLst>
              <a:ext uri="{FF2B5EF4-FFF2-40B4-BE49-F238E27FC236}">
                <a16:creationId xmlns:a16="http://schemas.microsoft.com/office/drawing/2014/main" id="{D623836E-D2BF-D84E-8AC8-C3A0E4EFA495}"/>
              </a:ext>
            </a:extLst>
          </p:cNvPr>
          <p:cNvSpPr txBox="1"/>
          <p:nvPr/>
        </p:nvSpPr>
        <p:spPr>
          <a:xfrm>
            <a:off x="193268" y="173244"/>
            <a:ext cx="2677336" cy="338554"/>
          </a:xfrm>
          <a:prstGeom prst="rect">
            <a:avLst/>
          </a:prstGeom>
          <a:noFill/>
        </p:spPr>
        <p:txBody>
          <a:bodyPr wrap="none" rtlCol="0">
            <a:spAutoFit/>
          </a:bodyPr>
          <a:lstStyle/>
          <a:p>
            <a:r>
              <a:rPr kumimoji="1" lang="en-US" altLang="ja-JP" sz="1600" dirty="0"/>
              <a:t>4.</a:t>
            </a:r>
            <a:r>
              <a:rPr lang="ja-JP" altLang="en-US" sz="1600"/>
              <a:t> 次世代検出器における</a:t>
            </a:r>
            <a:r>
              <a:rPr lang="en-US" altLang="ja-JP" sz="1600" dirty="0"/>
              <a:t>ALS</a:t>
            </a:r>
            <a:endParaRPr kumimoji="1" lang="ja-JP" altLang="en-US" sz="1600" dirty="0"/>
          </a:p>
        </p:txBody>
      </p:sp>
      <p:pic>
        <p:nvPicPr>
          <p:cNvPr id="8" name="図 7">
            <a:extLst>
              <a:ext uri="{FF2B5EF4-FFF2-40B4-BE49-F238E27FC236}">
                <a16:creationId xmlns:a16="http://schemas.microsoft.com/office/drawing/2014/main" id="{C6722331-3181-D746-AA1E-770933BAB56C}"/>
              </a:ext>
            </a:extLst>
          </p:cNvPr>
          <p:cNvPicPr>
            <a:picLocks noChangeAspect="1"/>
          </p:cNvPicPr>
          <p:nvPr/>
        </p:nvPicPr>
        <p:blipFill>
          <a:blip r:embed="rId3"/>
          <a:stretch>
            <a:fillRect/>
          </a:stretch>
        </p:blipFill>
        <p:spPr>
          <a:xfrm>
            <a:off x="27186" y="1610612"/>
            <a:ext cx="9116814" cy="3309352"/>
          </a:xfrm>
          <a:prstGeom prst="rect">
            <a:avLst/>
          </a:prstGeom>
        </p:spPr>
      </p:pic>
      <p:sp>
        <p:nvSpPr>
          <p:cNvPr id="9" name="テキスト ボックス 8">
            <a:extLst>
              <a:ext uri="{FF2B5EF4-FFF2-40B4-BE49-F238E27FC236}">
                <a16:creationId xmlns:a16="http://schemas.microsoft.com/office/drawing/2014/main" id="{B9B6E2C3-F11B-8945-9626-0DA5F837DDBC}"/>
              </a:ext>
            </a:extLst>
          </p:cNvPr>
          <p:cNvSpPr txBox="1"/>
          <p:nvPr/>
        </p:nvSpPr>
        <p:spPr>
          <a:xfrm>
            <a:off x="1219200" y="5009071"/>
            <a:ext cx="1287532" cy="369332"/>
          </a:xfrm>
          <a:prstGeom prst="rect">
            <a:avLst/>
          </a:prstGeom>
          <a:noFill/>
        </p:spPr>
        <p:txBody>
          <a:bodyPr wrap="none" rtlCol="0">
            <a:spAutoFit/>
          </a:bodyPr>
          <a:lstStyle/>
          <a:p>
            <a:r>
              <a:rPr kumimoji="1" lang="ja-JP" altLang="en-US"/>
              <a:t>周波数コム</a:t>
            </a:r>
          </a:p>
        </p:txBody>
      </p:sp>
      <p:sp>
        <p:nvSpPr>
          <p:cNvPr id="12" name="テキスト ボックス 11">
            <a:extLst>
              <a:ext uri="{FF2B5EF4-FFF2-40B4-BE49-F238E27FC236}">
                <a16:creationId xmlns:a16="http://schemas.microsoft.com/office/drawing/2014/main" id="{A7EEDD86-C893-CC47-894C-CE14F23C3F2D}"/>
              </a:ext>
            </a:extLst>
          </p:cNvPr>
          <p:cNvSpPr txBox="1"/>
          <p:nvPr/>
        </p:nvSpPr>
        <p:spPr>
          <a:xfrm>
            <a:off x="4910917" y="5009071"/>
            <a:ext cx="3023585" cy="369332"/>
          </a:xfrm>
          <a:prstGeom prst="rect">
            <a:avLst/>
          </a:prstGeom>
          <a:noFill/>
        </p:spPr>
        <p:txBody>
          <a:bodyPr wrap="none" rtlCol="0">
            <a:spAutoFit/>
          </a:bodyPr>
          <a:lstStyle/>
          <a:p>
            <a:r>
              <a:rPr lang="en-US" altLang="ja-JP" dirty="0"/>
              <a:t>2</a:t>
            </a:r>
            <a:r>
              <a:rPr lang="ja-JP" altLang="en-US"/>
              <a:t>色コーティングされた共振器</a:t>
            </a:r>
            <a:endParaRPr kumimoji="1" lang="ja-JP" altLang="en-US"/>
          </a:p>
        </p:txBody>
      </p:sp>
      <p:sp>
        <p:nvSpPr>
          <p:cNvPr id="11" name="コンテンツ プレースホルダー 2">
            <a:extLst>
              <a:ext uri="{FF2B5EF4-FFF2-40B4-BE49-F238E27FC236}">
                <a16:creationId xmlns:a16="http://schemas.microsoft.com/office/drawing/2014/main" id="{913E302B-A670-E941-A0AB-C3CABC30D54D}"/>
              </a:ext>
            </a:extLst>
          </p:cNvPr>
          <p:cNvSpPr>
            <a:spLocks noGrp="1"/>
          </p:cNvSpPr>
          <p:nvPr>
            <p:ph idx="1"/>
          </p:nvPr>
        </p:nvSpPr>
        <p:spPr>
          <a:xfrm>
            <a:off x="193268" y="1035818"/>
            <a:ext cx="8680019" cy="1035074"/>
          </a:xfrm>
        </p:spPr>
        <p:txBody>
          <a:bodyPr>
            <a:normAutofit/>
          </a:bodyPr>
          <a:lstStyle/>
          <a:p>
            <a:pPr marL="0" indent="0">
              <a:buNone/>
            </a:pPr>
            <a:r>
              <a:rPr lang="ja-JP" altLang="en-US" sz="2400">
                <a:sym typeface="Wingdings" pitchFamily="2" charset="2"/>
              </a:rPr>
              <a:t>◎</a:t>
            </a:r>
            <a:r>
              <a:rPr lang="en-US" altLang="ja-JP" sz="2400" dirty="0">
                <a:sym typeface="Wingdings" pitchFamily="2" charset="2"/>
              </a:rPr>
              <a:t> </a:t>
            </a:r>
            <a:r>
              <a:rPr lang="ja-JP" altLang="en-US" sz="2400">
                <a:sym typeface="Wingdings" pitchFamily="2" charset="2"/>
              </a:rPr>
              <a:t>メインと補助レーザーの波長を「はしご」する方法</a:t>
            </a:r>
            <a:endParaRPr lang="en-US" altLang="ja-JP" sz="2400" dirty="0">
              <a:sym typeface="Wingdings" pitchFamily="2" charset="2"/>
            </a:endParaRPr>
          </a:p>
          <a:p>
            <a:pPr marL="0" indent="0">
              <a:buNone/>
            </a:pPr>
            <a:endParaRPr lang="en-US" altLang="ja-JP" sz="2400" dirty="0">
              <a:sym typeface="Wingdings" pitchFamily="2" charset="2"/>
            </a:endParaRPr>
          </a:p>
        </p:txBody>
      </p:sp>
      <p:sp>
        <p:nvSpPr>
          <p:cNvPr id="3" name="テキスト ボックス 2">
            <a:extLst>
              <a:ext uri="{FF2B5EF4-FFF2-40B4-BE49-F238E27FC236}">
                <a16:creationId xmlns:a16="http://schemas.microsoft.com/office/drawing/2014/main" id="{366AB6F9-38C1-FA41-AC65-AE479DB01C87}"/>
              </a:ext>
            </a:extLst>
          </p:cNvPr>
          <p:cNvSpPr txBox="1"/>
          <p:nvPr/>
        </p:nvSpPr>
        <p:spPr>
          <a:xfrm>
            <a:off x="993776" y="5523013"/>
            <a:ext cx="3736920" cy="369332"/>
          </a:xfrm>
          <a:prstGeom prst="rect">
            <a:avLst/>
          </a:prstGeom>
          <a:noFill/>
        </p:spPr>
        <p:txBody>
          <a:bodyPr wrap="none" rtlCol="0">
            <a:spAutoFit/>
          </a:bodyPr>
          <a:lstStyle/>
          <a:p>
            <a:r>
              <a:rPr kumimoji="1" lang="ja-JP" altLang="en-US">
                <a:solidFill>
                  <a:srgbClr val="FF0000"/>
                </a:solidFill>
              </a:rPr>
              <a:t>メインレーザー</a:t>
            </a:r>
            <a:r>
              <a:rPr lang="en-US" altLang="ja-JP" dirty="0"/>
              <a:t>               </a:t>
            </a:r>
            <a:r>
              <a:rPr kumimoji="1" lang="ja-JP" altLang="en-US">
                <a:solidFill>
                  <a:srgbClr val="FF40FF"/>
                </a:solidFill>
              </a:rPr>
              <a:t>補助レーザー</a:t>
            </a:r>
          </a:p>
        </p:txBody>
      </p:sp>
      <p:cxnSp>
        <p:nvCxnSpPr>
          <p:cNvPr id="13" name="直線コネクタ 12">
            <a:extLst>
              <a:ext uri="{FF2B5EF4-FFF2-40B4-BE49-F238E27FC236}">
                <a16:creationId xmlns:a16="http://schemas.microsoft.com/office/drawing/2014/main" id="{455A1A46-D11A-BD4C-87A7-B052047A9380}"/>
              </a:ext>
            </a:extLst>
          </p:cNvPr>
          <p:cNvCxnSpPr>
            <a:cxnSpLocks/>
          </p:cNvCxnSpPr>
          <p:nvPr/>
        </p:nvCxnSpPr>
        <p:spPr>
          <a:xfrm>
            <a:off x="2547251" y="5707679"/>
            <a:ext cx="685045" cy="0"/>
          </a:xfrm>
          <a:prstGeom prst="line">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15D9F71A-1768-6246-96F5-D79964F67456}"/>
              </a:ext>
            </a:extLst>
          </p:cNvPr>
          <p:cNvSpPr txBox="1"/>
          <p:nvPr/>
        </p:nvSpPr>
        <p:spPr>
          <a:xfrm>
            <a:off x="2542630" y="5417626"/>
            <a:ext cx="662361" cy="307777"/>
          </a:xfrm>
          <a:prstGeom prst="rect">
            <a:avLst/>
          </a:prstGeom>
          <a:noFill/>
        </p:spPr>
        <p:txBody>
          <a:bodyPr wrap="none" rtlCol="0">
            <a:spAutoFit/>
          </a:bodyPr>
          <a:lstStyle/>
          <a:p>
            <a:r>
              <a:rPr kumimoji="1" lang="ja-JP" altLang="en-US" sz="1400"/>
              <a:t>はしご</a:t>
            </a:r>
          </a:p>
        </p:txBody>
      </p:sp>
      <p:cxnSp>
        <p:nvCxnSpPr>
          <p:cNvPr id="17" name="直線コネクタ 16">
            <a:extLst>
              <a:ext uri="{FF2B5EF4-FFF2-40B4-BE49-F238E27FC236}">
                <a16:creationId xmlns:a16="http://schemas.microsoft.com/office/drawing/2014/main" id="{67966364-61A2-6D4F-B45C-DA961A8A773E}"/>
              </a:ext>
            </a:extLst>
          </p:cNvPr>
          <p:cNvCxnSpPr>
            <a:cxnSpLocks/>
          </p:cNvCxnSpPr>
          <p:nvPr/>
        </p:nvCxnSpPr>
        <p:spPr>
          <a:xfrm flipV="1">
            <a:off x="2889773" y="5707679"/>
            <a:ext cx="0" cy="325259"/>
          </a:xfrm>
          <a:prstGeom prst="line">
            <a:avLst/>
          </a:prstGeom>
          <a:ln w="254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BF510341-7A68-554D-9E28-D8A28A9CB237}"/>
              </a:ext>
            </a:extLst>
          </p:cNvPr>
          <p:cNvSpPr txBox="1"/>
          <p:nvPr/>
        </p:nvSpPr>
        <p:spPr>
          <a:xfrm>
            <a:off x="2438367" y="6017446"/>
            <a:ext cx="990977" cy="307777"/>
          </a:xfrm>
          <a:prstGeom prst="rect">
            <a:avLst/>
          </a:prstGeom>
          <a:noFill/>
        </p:spPr>
        <p:txBody>
          <a:bodyPr wrap="none" rtlCol="0">
            <a:spAutoFit/>
          </a:bodyPr>
          <a:lstStyle/>
          <a:p>
            <a:r>
              <a:rPr kumimoji="1" lang="ja-JP" altLang="en-US" sz="1400"/>
              <a:t>雑音混入</a:t>
            </a:r>
            <a:r>
              <a:rPr kumimoji="1" lang="en-US" altLang="ja-JP" sz="1400" dirty="0"/>
              <a:t>: </a:t>
            </a:r>
            <a:endParaRPr kumimoji="1" lang="ja-JP" altLang="en-US" sz="1400"/>
          </a:p>
        </p:txBody>
      </p:sp>
      <p:sp>
        <p:nvSpPr>
          <p:cNvPr id="21" name="テキスト ボックス 20">
            <a:extLst>
              <a:ext uri="{FF2B5EF4-FFF2-40B4-BE49-F238E27FC236}">
                <a16:creationId xmlns:a16="http://schemas.microsoft.com/office/drawing/2014/main" id="{C9B4205E-F5C6-ED4D-892C-2333F66AEC2C}"/>
              </a:ext>
            </a:extLst>
          </p:cNvPr>
          <p:cNvSpPr txBox="1"/>
          <p:nvPr/>
        </p:nvSpPr>
        <p:spPr>
          <a:xfrm>
            <a:off x="3232296" y="5997815"/>
            <a:ext cx="5139548" cy="338554"/>
          </a:xfrm>
          <a:prstGeom prst="rect">
            <a:avLst/>
          </a:prstGeom>
          <a:noFill/>
        </p:spPr>
        <p:txBody>
          <a:bodyPr wrap="none" rtlCol="0">
            <a:spAutoFit/>
          </a:bodyPr>
          <a:lstStyle/>
          <a:p>
            <a:r>
              <a:rPr lang="en-US" altLang="ja-JP" sz="1600" u="sng" dirty="0"/>
              <a:t>3×10</a:t>
            </a:r>
            <a:r>
              <a:rPr lang="en-US" altLang="ja-JP" sz="1600" u="sng" baseline="30000" dirty="0"/>
              <a:t>-2</a:t>
            </a:r>
            <a:r>
              <a:rPr lang="en-US" altLang="ja-JP" sz="1600" u="sng" dirty="0"/>
              <a:t> Hz/</a:t>
            </a:r>
            <a:r>
              <a:rPr lang="ja-JP" altLang="en-US" sz="1600" u="sng"/>
              <a:t>√</a:t>
            </a:r>
            <a:r>
              <a:rPr lang="en-US" altLang="ja-JP" sz="1600" u="sng" dirty="0"/>
              <a:t>Hz</a:t>
            </a:r>
            <a:r>
              <a:rPr lang="ja-JP" altLang="en-US" sz="1600"/>
              <a:t>のフラットスペクトルの周波数雑音を仮定</a:t>
            </a:r>
            <a:endParaRPr kumimoji="1" lang="ja-JP" altLang="en-US" sz="1600"/>
          </a:p>
        </p:txBody>
      </p:sp>
      <p:sp>
        <p:nvSpPr>
          <p:cNvPr id="23" name="テキスト ボックス 22">
            <a:extLst>
              <a:ext uri="{FF2B5EF4-FFF2-40B4-BE49-F238E27FC236}">
                <a16:creationId xmlns:a16="http://schemas.microsoft.com/office/drawing/2014/main" id="{042478B1-28DD-C245-A05D-6BE44DE2B8A8}"/>
              </a:ext>
            </a:extLst>
          </p:cNvPr>
          <p:cNvSpPr txBox="1"/>
          <p:nvPr/>
        </p:nvSpPr>
        <p:spPr>
          <a:xfrm>
            <a:off x="3241602" y="6237463"/>
            <a:ext cx="1399742" cy="276999"/>
          </a:xfrm>
          <a:prstGeom prst="rect">
            <a:avLst/>
          </a:prstGeom>
          <a:noFill/>
        </p:spPr>
        <p:txBody>
          <a:bodyPr wrap="none" rtlCol="0">
            <a:spAutoFit/>
          </a:bodyPr>
          <a:lstStyle/>
          <a:p>
            <a:r>
              <a:rPr kumimoji="1" lang="ja-JP" altLang="en-US" sz="1050"/>
              <a:t>文献の値</a:t>
            </a:r>
            <a:r>
              <a:rPr kumimoji="1" lang="en-US" altLang="ja-JP" sz="1050" dirty="0"/>
              <a:t> </a:t>
            </a:r>
            <a:r>
              <a:rPr kumimoji="1" lang="en-US" altLang="ja-JP" sz="1200" dirty="0"/>
              <a:t>+</a:t>
            </a:r>
            <a:r>
              <a:rPr kumimoji="1" lang="en-US" altLang="ja-JP" sz="1050" dirty="0"/>
              <a:t> </a:t>
            </a:r>
            <a:r>
              <a:rPr kumimoji="1" lang="ja-JP" altLang="en-US" sz="1050"/>
              <a:t>安全係数</a:t>
            </a:r>
          </a:p>
        </p:txBody>
      </p:sp>
      <p:sp>
        <p:nvSpPr>
          <p:cNvPr id="24" name="正方形/長方形 23">
            <a:extLst>
              <a:ext uri="{FF2B5EF4-FFF2-40B4-BE49-F238E27FC236}">
                <a16:creationId xmlns:a16="http://schemas.microsoft.com/office/drawing/2014/main" id="{3DECB7DA-C9D5-E847-A032-243BAFD08C98}"/>
              </a:ext>
            </a:extLst>
          </p:cNvPr>
          <p:cNvSpPr/>
          <p:nvPr/>
        </p:nvSpPr>
        <p:spPr>
          <a:xfrm>
            <a:off x="993776" y="5417627"/>
            <a:ext cx="7156448" cy="1135508"/>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5525815"/>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alpha val="15000"/>
          </a:schemeClr>
        </a:solidFill>
        <a:ln>
          <a:noFill/>
        </a:ln>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100546</TotalTime>
  <Words>12897</Words>
  <Application>Microsoft Macintosh PowerPoint</Application>
  <PresentationFormat>画面に合わせる (4:3)</PresentationFormat>
  <Paragraphs>1729</Paragraphs>
  <Slides>96</Slides>
  <Notes>93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96</vt:i4>
      </vt:variant>
    </vt:vector>
  </HeadingPairs>
  <TitlesOfParts>
    <vt:vector size="102" baseType="lpstr">
      <vt:lpstr>Hiragino Kaku Gothic Std W8</vt:lpstr>
      <vt:lpstr>Arial</vt:lpstr>
      <vt:lpstr>Calibri</vt:lpstr>
      <vt:lpstr>Times New Roman</vt:lpstr>
      <vt:lpstr>Wingdings</vt:lpstr>
      <vt:lpstr>ホワイト</vt:lpstr>
      <vt:lpstr>博士論文審査会  Interferometer Locking Scheme for Advanced Gravitational-Wave Detectors and Beyond </vt:lpstr>
      <vt:lpstr>概要</vt:lpstr>
      <vt:lpstr>PowerPoint プレゼンテーション</vt:lpstr>
      <vt:lpstr>PowerPoint プレゼンテーション</vt:lpstr>
      <vt:lpstr>重力波</vt:lpstr>
      <vt:lpstr>重力波観測の概観</vt:lpstr>
      <vt:lpstr>重力波観測 (これまで)</vt:lpstr>
      <vt:lpstr>重力波観測 (これまで)</vt:lpstr>
      <vt:lpstr>重力波観測 (これから)</vt:lpstr>
      <vt:lpstr>重力波観測 (これから)</vt:lpstr>
      <vt:lpstr>重力波観測</vt:lpstr>
      <vt:lpstr>重力波検出器</vt:lpstr>
      <vt:lpstr>PowerPoint プレゼンテーション</vt:lpstr>
      <vt:lpstr>はじめに</vt:lpstr>
      <vt:lpstr>干渉計のロックの研究の意義</vt:lpstr>
      <vt:lpstr>ロックの困難さ</vt:lpstr>
      <vt:lpstr>干渉計のロックの研究の意義</vt:lpstr>
      <vt:lpstr>干渉計のロックの研究の意義</vt:lpstr>
      <vt:lpstr>干渉計のロックの研究の意義</vt:lpstr>
      <vt:lpstr>ALS</vt:lpstr>
      <vt:lpstr>ALSを用いたロック</vt:lpstr>
      <vt:lpstr>先行研究の手法</vt:lpstr>
      <vt:lpstr>本研究の手法</vt:lpstr>
      <vt:lpstr>本研究の位置付け・意義</vt:lpstr>
      <vt:lpstr>本研究の位置付け・意義</vt:lpstr>
      <vt:lpstr>PowerPoint プレゼンテーション</vt:lpstr>
      <vt:lpstr>KAGRAで行ったこと</vt:lpstr>
      <vt:lpstr>KAGRAで行ったこと</vt:lpstr>
      <vt:lpstr>ALSのゴール</vt:lpstr>
      <vt:lpstr>ALSシステム</vt:lpstr>
      <vt:lpstr>ALSシステム</vt:lpstr>
      <vt:lpstr>ALSシステム</vt:lpstr>
      <vt:lpstr>KAGRAで行ったこと</vt:lpstr>
      <vt:lpstr>背景: KAGRAのタイムライン</vt:lpstr>
      <vt:lpstr>Demonstration</vt:lpstr>
      <vt:lpstr>Demonstration</vt:lpstr>
      <vt:lpstr>Demonstration</vt:lpstr>
      <vt:lpstr>Demonstration</vt:lpstr>
      <vt:lpstr>PowerPoint プレゼンテーション</vt:lpstr>
      <vt:lpstr>Demonstration</vt:lpstr>
      <vt:lpstr>Demonstration</vt:lpstr>
      <vt:lpstr>Demonstration</vt:lpstr>
      <vt:lpstr>Demonstration</vt:lpstr>
      <vt:lpstr>補足</vt:lpstr>
      <vt:lpstr>KAGRAで行ったこと</vt:lpstr>
      <vt:lpstr>特性評価の目的・手法</vt:lpstr>
      <vt:lpstr>Characterization: ALSのノイズ</vt:lpstr>
      <vt:lpstr>Characterization: 雑音源</vt:lpstr>
      <vt:lpstr>Characterization</vt:lpstr>
      <vt:lpstr>Discussion</vt:lpstr>
      <vt:lpstr>この章のまとめ</vt:lpstr>
      <vt:lpstr>PowerPoint プレゼンテーション</vt:lpstr>
      <vt:lpstr>4. 次世代検出器におけるALS</vt:lpstr>
      <vt:lpstr>本章の目的・内容</vt:lpstr>
      <vt:lpstr>本章の目的・内容</vt:lpstr>
      <vt:lpstr>波長変換</vt:lpstr>
      <vt:lpstr>本章の目的・内容</vt:lpstr>
      <vt:lpstr>性能シミュレーション</vt:lpstr>
      <vt:lpstr>性能シミュレーション</vt:lpstr>
      <vt:lpstr>議論</vt:lpstr>
      <vt:lpstr>議論: common path</vt:lpstr>
      <vt:lpstr>PowerPoint プレゼンテーション</vt:lpstr>
      <vt:lpstr>結果のまとめ</vt:lpstr>
      <vt:lpstr>結論</vt:lpstr>
      <vt:lpstr>PowerPoint プレゼンテーション</vt:lpstr>
      <vt:lpstr>概要</vt:lpstr>
      <vt:lpstr>APPENDIX</vt:lpstr>
      <vt:lpstr>Antenna pattern</vt:lpstr>
      <vt:lpstr>Science case</vt:lpstr>
      <vt:lpstr>CBC</vt:lpstr>
      <vt:lpstr>Supernovae</vt:lpstr>
      <vt:lpstr>Horizon distance</vt:lpstr>
      <vt:lpstr>Network Duty Cycle</vt:lpstr>
      <vt:lpstr>KAGRA contribution</vt:lpstr>
      <vt:lpstr>KAGRA contribution</vt:lpstr>
      <vt:lpstr>w/ and w/o ALS</vt:lpstr>
      <vt:lpstr>KAGRA</vt:lpstr>
      <vt:lpstr>Design</vt:lpstr>
      <vt:lpstr>Fiber</vt:lpstr>
      <vt:lpstr>Demonstration</vt:lpstr>
      <vt:lpstr>CARM</vt:lpstr>
      <vt:lpstr>雑音源</vt:lpstr>
      <vt:lpstr>Allan deviation</vt:lpstr>
      <vt:lpstr>TR CARM</vt:lpstr>
      <vt:lpstr>FSR and TF</vt:lpstr>
      <vt:lpstr>CE-like detector</vt:lpstr>
      <vt:lpstr>Sub-carrier result</vt:lpstr>
      <vt:lpstr>レーザー</vt:lpstr>
      <vt:lpstr>PowerPoint プレゼンテーション</vt:lpstr>
      <vt:lpstr>雑音設計</vt:lpstr>
      <vt:lpstr>想定されるパフォーマンス</vt:lpstr>
      <vt:lpstr>本研究での手法・意義</vt:lpstr>
      <vt:lpstr>本研究での手法・意義</vt:lpstr>
      <vt:lpstr>背景: KAGRAのタイムライン</vt:lpstr>
      <vt:lpstr>ALSのゴール</vt:lpstr>
      <vt:lpstr>波長変換</vt:lpstr>
    </vt:vector>
  </TitlesOfParts>
  <Company>東京大学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榎本 雄太郎</dc:creator>
  <cp:lastModifiedBy>榎本　雄太郎</cp:lastModifiedBy>
  <cp:revision>1557</cp:revision>
  <cp:lastPrinted>2020-01-16T06:25:01Z</cp:lastPrinted>
  <dcterms:created xsi:type="dcterms:W3CDTF">2016-03-11T02:26:10Z</dcterms:created>
  <dcterms:modified xsi:type="dcterms:W3CDTF">2020-01-16T10:35:17Z</dcterms:modified>
</cp:coreProperties>
</file>