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640" r:id="rId2"/>
    <p:sldId id="487" r:id="rId3"/>
    <p:sldId id="642" r:id="rId4"/>
    <p:sldId id="639" r:id="rId5"/>
    <p:sldId id="491" r:id="rId6"/>
    <p:sldId id="416" r:id="rId7"/>
    <p:sldId id="500" r:id="rId8"/>
    <p:sldId id="641" r:id="rId9"/>
    <p:sldId id="257" r:id="rId10"/>
    <p:sldId id="643" r:id="rId11"/>
    <p:sldId id="509" r:id="rId12"/>
    <p:sldId id="508" r:id="rId13"/>
    <p:sldId id="646" r:id="rId14"/>
    <p:sldId id="488" r:id="rId15"/>
    <p:sldId id="645" r:id="rId16"/>
    <p:sldId id="644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木村 誠宏" initials="木村" lastIdx="1" clrIdx="0">
    <p:extLst>
      <p:ext uri="{19B8F6BF-5375-455C-9EA6-DF929625EA0E}">
        <p15:presenceInfo xmlns:p15="http://schemas.microsoft.com/office/powerpoint/2012/main" userId="a2b0b4f90e73cc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2268"/>
    <p:restoredTop sz="94643"/>
  </p:normalViewPr>
  <p:slideViewPr>
    <p:cSldViewPr snapToGrid="0" snapToObjects="1">
      <p:cViewPr varScale="1">
        <p:scale>
          <a:sx n="128" d="100"/>
          <a:sy n="128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2T13:24:08.41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D64FE-8B5A-2A44-AB54-56DE305236B9}" type="datetimeFigureOut">
              <a:rPr kumimoji="1" lang="ja-JP" altLang="en-US" smtClean="0"/>
              <a:t>2019/12/4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4C6F8-6EE4-9540-86DF-600CE1F587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82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5E430A-A9FA-2A4D-947C-80D2BE59E15C}" type="slidenum">
              <a:rPr lang="en-US" altLang="ja-JP" sz="1200">
                <a:latin typeface="Calibri" charset="0"/>
              </a:rPr>
              <a:pPr/>
              <a:t>1</a:t>
            </a:fld>
            <a:endParaRPr lang="en-US" altLang="ja-JP" sz="1200" dirty="0">
              <a:latin typeface="Calibri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4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>
            <a:extLst>
              <a:ext uri="{FF2B5EF4-FFF2-40B4-BE49-F238E27FC236}">
                <a16:creationId xmlns:a16="http://schemas.microsoft.com/office/drawing/2014/main" id="{DACB169A-4FF4-7044-B07C-4CA084A22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ノート プレースホルダー 2">
            <a:extLst>
              <a:ext uri="{FF2B5EF4-FFF2-40B4-BE49-F238E27FC236}">
                <a16:creationId xmlns:a16="http://schemas.microsoft.com/office/drawing/2014/main" id="{B44948AA-9AEC-AE40-BF69-AB8ADA0435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5" name="スライド番号プレースホルダー 3">
            <a:extLst>
              <a:ext uri="{FF2B5EF4-FFF2-40B4-BE49-F238E27FC236}">
                <a16:creationId xmlns:a16="http://schemas.microsoft.com/office/drawing/2014/main" id="{E606BB8B-B19B-3A43-962B-AF6ABE216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9AAC88-10B2-F243-8571-71C0268C3F5D}" type="slidenum">
              <a:rPr lang="ja-JP" altLang="en-US" sz="1200">
                <a:latin typeface="Calibri" panose="020F0502020204030204" pitchFamily="34" charset="0"/>
              </a:rPr>
              <a:pPr/>
              <a:t>2</a:t>
            </a:fld>
            <a:endParaRPr lang="ja-JP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1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7509B1-D749-1841-8BC9-7A048DDCDDA6}" type="slidenum">
              <a:rPr lang="en-US" altLang="ja-JP" sz="1200">
                <a:latin typeface="Calibri" charset="0"/>
              </a:rPr>
              <a:pPr/>
              <a:t>6</a:t>
            </a:fld>
            <a:endParaRPr lang="en-US" altLang="ja-JP" sz="1200" dirty="0"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0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18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68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9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1_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915400" cy="1371600"/>
          </a:xfrm>
        </p:spPr>
        <p:txBody>
          <a:bodyPr/>
          <a:lstStyle/>
          <a:p>
            <a:r>
              <a:rPr 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8915400" cy="1981200"/>
          </a:xfrm>
        </p:spPr>
        <p:txBody>
          <a:bodyPr/>
          <a:lstStyle/>
          <a:p>
            <a:pPr lvl="0"/>
            <a:r>
              <a:rPr lang="en-US"/>
              <a:t>マスター テキストの書式設定</a:t>
            </a:r>
          </a:p>
          <a:p>
            <a:pPr lvl="1"/>
            <a:r>
              <a:rPr lang="en-US"/>
              <a:t>第 2 レベル</a:t>
            </a:r>
          </a:p>
          <a:p>
            <a:pPr lvl="2"/>
            <a:r>
              <a:rPr lang="en-US"/>
              <a:t>第 3 レベル</a:t>
            </a:r>
          </a:p>
          <a:p>
            <a:pPr lvl="3"/>
            <a:r>
              <a:rPr lang="en-US"/>
              <a:t>第 4 レベル</a:t>
            </a:r>
          </a:p>
          <a:p>
            <a:pPr lvl="4"/>
            <a:r>
              <a:rPr lang="en-US"/>
              <a:t>第 5 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4114800"/>
            <a:ext cx="8915400" cy="1981200"/>
          </a:xfrm>
        </p:spPr>
        <p:txBody>
          <a:bodyPr/>
          <a:lstStyle/>
          <a:p>
            <a:pPr lvl="0"/>
            <a:r>
              <a:rPr lang="en-US"/>
              <a:t>マスター テキストの書式設定</a:t>
            </a:r>
          </a:p>
          <a:p>
            <a:pPr lvl="1"/>
            <a:r>
              <a:rPr lang="en-US"/>
              <a:t>第 2 レベル</a:t>
            </a:r>
          </a:p>
          <a:p>
            <a:pPr lvl="2"/>
            <a:r>
              <a:rPr lang="en-US"/>
              <a:t>第 3 レベル</a:t>
            </a:r>
          </a:p>
          <a:p>
            <a:pPr lvl="3"/>
            <a:r>
              <a:rPr lang="en-US"/>
              <a:t>第 4 レベル</a:t>
            </a:r>
          </a:p>
          <a:p>
            <a:pPr lvl="4"/>
            <a:r>
              <a:rPr lang="en-US"/>
              <a:t>第 5 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CB763-76B0-254B-AD0C-35DEBEC5F3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539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5FA563A1-A61A-7C49-8D58-A5B2FBEFE64B}"/>
              </a:ext>
            </a:extLst>
          </p:cNvPr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6D35C3F2-7F18-C74B-8A4D-D0E159EDD42B}"/>
              </a:ext>
            </a:extLst>
          </p:cNvPr>
          <p:cNvSpPr/>
          <p:nvPr/>
        </p:nvSpPr>
        <p:spPr>
          <a:xfrm>
            <a:off x="1253729" y="1344614"/>
            <a:ext cx="68792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/>
          </a:p>
        </p:txBody>
      </p:sp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6" name="日付プレースホルダ 6">
            <a:extLst>
              <a:ext uri="{FF2B5EF4-FFF2-40B4-BE49-F238E27FC236}">
                <a16:creationId xmlns:a16="http://schemas.microsoft.com/office/drawing/2014/main" id="{6AFB0A20-9FA9-1B42-A985-28DB43AA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D8B258-D8EF-B642-9F0F-5AB70A58159A}" type="datetime1">
              <a:rPr lang="ja-JP" altLang="en-US"/>
              <a:pPr/>
              <a:t>2019/12/4</a:t>
            </a:fld>
            <a:endParaRPr lang="ja-JP" altLang="en-US"/>
          </a:p>
        </p:txBody>
      </p:sp>
      <p:sp>
        <p:nvSpPr>
          <p:cNvPr id="7" name="フッター プレースホルダ 19">
            <a:extLst>
              <a:ext uri="{FF2B5EF4-FFF2-40B4-BE49-F238E27FC236}">
                <a16:creationId xmlns:a16="http://schemas.microsoft.com/office/drawing/2014/main" id="{09A4E8B0-C6DD-A544-AB19-3AAF14B8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9">
            <a:extLst>
              <a:ext uri="{FF2B5EF4-FFF2-40B4-BE49-F238E27FC236}">
                <a16:creationId xmlns:a16="http://schemas.microsoft.com/office/drawing/2014/main" id="{3CB836D2-F301-5D44-B9F4-4F8E37F8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4DC57-7174-D547-A5D1-71714D17C6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146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23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71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36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45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96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23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48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3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190B-B00B-914F-96F4-62D4768E3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200A61-35F1-ED4D-B36C-A07AEE8BD129}"/>
              </a:ext>
            </a:extLst>
          </p:cNvPr>
          <p:cNvSpPr txBox="1">
            <a:spLocks/>
          </p:cNvSpPr>
          <p:nvPr userDrawn="1"/>
        </p:nvSpPr>
        <p:spPr>
          <a:xfrm>
            <a:off x="200233" y="6310310"/>
            <a:ext cx="33432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/>
              <a:t>4/Dec./2019 KAGRA f2f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59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81266" y="4136685"/>
            <a:ext cx="7191013" cy="16891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ja-JP" dirty="0">
                <a:latin typeface="Comic Sans MS" charset="0"/>
                <a:ea typeface="ＭＳ ゴシック" charset="0"/>
                <a:cs typeface="Comic Sans MS" charset="0"/>
              </a:rPr>
              <a:t>N. KIMURA/</a:t>
            </a:r>
            <a:r>
              <a:rPr lang="en-US" altLang="ja-JP" dirty="0">
                <a:solidFill>
                  <a:srgbClr val="320E04"/>
                </a:solidFill>
                <a:latin typeface="Comic Sans MS" charset="0"/>
                <a:ea typeface="ＭＳ ゴシック" charset="0"/>
                <a:cs typeface="Comic Sans MS" charset="0"/>
              </a:rPr>
              <a:t>ICRR</a:t>
            </a:r>
          </a:p>
          <a:p>
            <a:pPr marL="0" indent="0" algn="ctr">
              <a:buNone/>
            </a:pPr>
            <a:r>
              <a:rPr lang="en-US" altLang="ja-JP" dirty="0">
                <a:solidFill>
                  <a:srgbClr val="320E04"/>
                </a:solidFill>
                <a:latin typeface="Comic Sans MS" charset="0"/>
                <a:ea typeface="ＭＳ ゴシック" charset="0"/>
                <a:cs typeface="Comic Sans MS" charset="0"/>
              </a:rPr>
              <a:t>On behalf of KAGRA Cryogenics Group </a:t>
            </a:r>
          </a:p>
          <a:p>
            <a:pPr marL="26988"/>
            <a:endParaRPr lang="en-US" altLang="ja-JP" baseline="30000" dirty="0">
              <a:latin typeface="Comic Sans MS" charset="0"/>
              <a:ea typeface="ＭＳ ゴシック" charset="0"/>
              <a:cs typeface="Comic Sans MS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6D9C871-3869-0A45-8AF9-51358415E75A}"/>
              </a:ext>
            </a:extLst>
          </p:cNvPr>
          <p:cNvGrpSpPr/>
          <p:nvPr/>
        </p:nvGrpSpPr>
        <p:grpSpPr>
          <a:xfrm>
            <a:off x="1045162" y="4247"/>
            <a:ext cx="7815677" cy="1152525"/>
            <a:chOff x="1488662" y="4247"/>
            <a:chExt cx="7815677" cy="1152525"/>
          </a:xfrm>
        </p:grpSpPr>
        <p:pic>
          <p:nvPicPr>
            <p:cNvPr id="18434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995" y="254278"/>
              <a:ext cx="1524000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5" name="図 2" descr="keklogo-c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662" y="125691"/>
              <a:ext cx="1439863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図 4" descr="logo_w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464" y="4247"/>
              <a:ext cx="21748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36155" y="1424920"/>
            <a:ext cx="7833691" cy="1689100"/>
          </a:xfrm>
          <a:solidFill>
            <a:schemeClr val="accent6">
              <a:lumMod val="20000"/>
              <a:lumOff val="80000"/>
              <a:alpha val="34000"/>
            </a:schemeClr>
          </a:solidFill>
          <a:ln w="76200" cmpd="tri">
            <a:solidFill>
              <a:srgbClr val="333333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ja-JP" sz="3600" dirty="0">
                <a:latin typeface="Comic Sans MS" panose="030F0902030302020204" pitchFamily="66" charset="0"/>
              </a:rPr>
              <a:t>For cooling down; </a:t>
            </a:r>
            <a:br>
              <a:rPr lang="en-US" altLang="ja-JP" sz="3600" dirty="0">
                <a:latin typeface="Comic Sans MS" panose="030F0902030302020204" pitchFamily="66" charset="0"/>
              </a:rPr>
            </a:br>
            <a:r>
              <a:rPr lang="en-US" altLang="ja-JP" sz="3600" dirty="0">
                <a:latin typeface="Comic Sans MS" panose="030F0902030302020204" pitchFamily="66" charset="0"/>
              </a:rPr>
              <a:t>the risk and process</a:t>
            </a:r>
            <a:endParaRPr lang="ja-JP" altLang="ja-JP" sz="3600" i="1">
              <a:solidFill>
                <a:srgbClr val="660066"/>
              </a:solidFill>
              <a:latin typeface="Comic Sans MS" panose="030F0902030302020204" pitchFamily="66" charset="0"/>
              <a:ea typeface="ヒラギノ丸ゴ Pro W4"/>
              <a:cs typeface="Comic Sans MS Bold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7E75EB-2960-A340-9FF3-4E633327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28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9EAC19-C1D2-064D-88B3-DB1A90FF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33" y="1170957"/>
            <a:ext cx="9505534" cy="5185395"/>
          </a:xfrm>
        </p:spPr>
        <p:txBody>
          <a:bodyPr>
            <a:normAutofit fontScale="92500"/>
          </a:bodyPr>
          <a:lstStyle/>
          <a:p>
            <a:pPr marL="971550" lvl="1" indent="-514350">
              <a:lnSpc>
                <a:spcPct val="160000"/>
              </a:lnSpc>
              <a:buFont typeface="+mj-lt"/>
              <a:buAutoNum type="romanUcPeriod"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  To reduce possibility of frosty or dew on the mirror,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	It needs to repair vacuum leak points.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	We found vacuum leak points level of 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~10-8 Pam3/s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 at EXC and EYC.</a:t>
            </a:r>
          </a:p>
          <a:p>
            <a:pPr marL="971550" lvl="1" indent="-514350">
              <a:lnSpc>
                <a:spcPct val="160000"/>
              </a:lnSpc>
              <a:buFont typeface="+mj-lt"/>
              <a:buAutoNum type="romanUcPeriod" startAt="2"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   Add cryogenic residual gas trap to both side of the cryostat.</a:t>
            </a:r>
          </a:p>
          <a:p>
            <a:pPr marL="971550" lvl="1" indent="-514350">
              <a:lnSpc>
                <a:spcPct val="160000"/>
              </a:lnSpc>
              <a:buFont typeface="+mj-lt"/>
              <a:buAutoNum type="romanUcPeriod" startAt="3"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   Replace duct shield cryocooler step by step.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	Maintenance cycle of duct shield cryocooler  is very short time.</a:t>
            </a:r>
          </a:p>
          <a:p>
            <a:pPr marL="457200" lvl="1" indent="0">
              <a:lnSpc>
                <a:spcPct val="160000"/>
              </a:lnSpc>
              <a:buNone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	It is almost 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3,000 hours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0D7CAF-E008-2A46-8C20-B8543AF5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8C7FC5-5D2F-054C-8905-A58D24E0D4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00233" y="6310310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4/Dec./2019 KAGRA f2f</a:t>
            </a:r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3E6676B-9576-214B-82A6-D848AEAF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21" y="275998"/>
            <a:ext cx="2788550" cy="74177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1"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GB" altLang="ja-JP" sz="2800" i="1" dirty="0">
                <a:solidFill>
                  <a:srgbClr val="002060"/>
                </a:solidFill>
                <a:latin typeface="Comic Sans MS" panose="030F0902030302020204" pitchFamily="66" charset="0"/>
              </a:rPr>
              <a:t>Toward O4</a:t>
            </a:r>
            <a:endParaRPr lang="en-US" altLang="ja-JP" sz="2800" i="1" dirty="0">
              <a:solidFill>
                <a:srgbClr val="00206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1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番号プレースホルダ 2">
            <a:extLst>
              <a:ext uri="{FF2B5EF4-FFF2-40B4-BE49-F238E27FC236}">
                <a16:creationId xmlns:a16="http://schemas.microsoft.com/office/drawing/2014/main" id="{1C9D5A89-047D-5A41-8768-DA4DE4F6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697175" y="6895195"/>
            <a:ext cx="22288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1F436B-275A-E347-AD1B-08028A98315D}" type="slidenum">
              <a:rPr kumimoji="0" lang="ja-JP" altLang="en-US" sz="1200">
                <a:solidFill>
                  <a:srgbClr val="B5A788"/>
                </a:solidFill>
                <a:latin typeface="Gill Sans MT" panose="020B0502020104020203" pitchFamily="34" charset="0"/>
                <a:ea typeface="ＭＳ ゴシック" panose="020B0609070205080204" pitchFamily="49" charset="-128"/>
              </a:rPr>
              <a:pPr/>
              <a:t>11</a:t>
            </a:fld>
            <a:endParaRPr kumimoji="0" lang="ja-JP" altLang="en-US" sz="1200">
              <a:solidFill>
                <a:srgbClr val="B5A788"/>
              </a:solidFill>
              <a:latin typeface="Gill Sans MT" panose="020B0502020104020203" pitchFamily="34" charset="0"/>
              <a:ea typeface="ＭＳ ゴシック" panose="020B0609070205080204" pitchFamily="49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28246F-3F9B-BF4C-A33E-3163132AB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92409"/>
            <a:ext cx="16335372" cy="11556000"/>
          </a:xfrm>
          <a:prstGeom prst="rect">
            <a:avLst/>
          </a:prstGeom>
          <a:ln w="28575">
            <a:noFill/>
          </a:ln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635D6AD-19B3-7E40-BE4E-0E46C10E8BFB}"/>
              </a:ext>
            </a:extLst>
          </p:cNvPr>
          <p:cNvCxnSpPr>
            <a:cxnSpLocks/>
          </p:cNvCxnSpPr>
          <p:nvPr/>
        </p:nvCxnSpPr>
        <p:spPr>
          <a:xfrm>
            <a:off x="4252966" y="3172416"/>
            <a:ext cx="950825" cy="652233"/>
          </a:xfrm>
          <a:prstGeom prst="line">
            <a:avLst/>
          </a:prstGeom>
          <a:ln w="127000">
            <a:solidFill>
              <a:srgbClr val="FFFF0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2F46EA9-3829-CF49-AE28-CEDB076A112E}"/>
              </a:ext>
            </a:extLst>
          </p:cNvPr>
          <p:cNvSpPr txBox="1">
            <a:spLocks/>
          </p:cNvSpPr>
          <p:nvPr/>
        </p:nvSpPr>
        <p:spPr bwMode="auto">
          <a:xfrm>
            <a:off x="4908180" y="3266754"/>
            <a:ext cx="3577990" cy="11152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en-US" altLang="ja-JP" sz="2800" dirty="0">
                <a:latin typeface="Comic Sans MS" panose="030F0902030302020204" pitchFamily="66" charset="0"/>
              </a:rPr>
              <a:t>Leak point @ EYC</a:t>
            </a:r>
          </a:p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en-US" altLang="ja-JP" sz="2800" dirty="0">
                <a:latin typeface="Comic Sans MS" panose="030F0902030302020204" pitchFamily="66" charset="0"/>
              </a:rPr>
              <a:t>~10^-8~9 Pa</a:t>
            </a:r>
            <a:r>
              <a:rPr lang="ja-JP" altLang="en-US" sz="2800">
                <a:latin typeface="Comic Sans MS" panose="030F0902030302020204" pitchFamily="66" charset="0"/>
              </a:rPr>
              <a:t>･</a:t>
            </a:r>
            <a:r>
              <a:rPr lang="en-US" altLang="ja-JP" sz="2800" dirty="0">
                <a:latin typeface="Comic Sans MS" panose="030F0902030302020204" pitchFamily="66" charset="0"/>
              </a:rPr>
              <a:t>m^3/s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A81D2AA-537B-BA41-8279-E2784E367ADC}"/>
              </a:ext>
            </a:extLst>
          </p:cNvPr>
          <p:cNvCxnSpPr>
            <a:cxnSpLocks/>
          </p:cNvCxnSpPr>
          <p:nvPr/>
        </p:nvCxnSpPr>
        <p:spPr>
          <a:xfrm>
            <a:off x="4073164" y="1315880"/>
            <a:ext cx="655214" cy="478164"/>
          </a:xfrm>
          <a:prstGeom prst="line">
            <a:avLst/>
          </a:prstGeom>
          <a:ln w="127000">
            <a:solidFill>
              <a:srgbClr val="FFFF0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1A51D74-51A8-4140-8013-F6F9E5B54499}"/>
              </a:ext>
            </a:extLst>
          </p:cNvPr>
          <p:cNvSpPr txBox="1">
            <a:spLocks/>
          </p:cNvSpPr>
          <p:nvPr/>
        </p:nvSpPr>
        <p:spPr bwMode="auto">
          <a:xfrm>
            <a:off x="4589695" y="1236431"/>
            <a:ext cx="4336330" cy="11152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en-US" altLang="ja-JP" sz="2800" dirty="0">
                <a:latin typeface="Comic Sans MS" panose="030F0902030302020204" pitchFamily="66" charset="0"/>
              </a:rPr>
              <a:t>Leak point @ EXC &amp; EYC</a:t>
            </a:r>
          </a:p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en-US" altLang="ja-JP" sz="2800" dirty="0">
                <a:latin typeface="Comic Sans MS" panose="030F0902030302020204" pitchFamily="66" charset="0"/>
              </a:rPr>
              <a:t>~10^-8~9 Pa</a:t>
            </a:r>
            <a:r>
              <a:rPr lang="ja-JP" altLang="en-US" sz="2800">
                <a:latin typeface="Comic Sans MS" panose="030F0902030302020204" pitchFamily="66" charset="0"/>
              </a:rPr>
              <a:t>･</a:t>
            </a:r>
            <a:r>
              <a:rPr lang="en-US" altLang="ja-JP" sz="2800" dirty="0">
                <a:latin typeface="Comic Sans MS" panose="030F0902030302020204" pitchFamily="66" charset="0"/>
              </a:rPr>
              <a:t>m^3/s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2599570-49E6-7044-AC0D-644AAB220549}"/>
              </a:ext>
            </a:extLst>
          </p:cNvPr>
          <p:cNvCxnSpPr>
            <a:cxnSpLocks/>
          </p:cNvCxnSpPr>
          <p:nvPr/>
        </p:nvCxnSpPr>
        <p:spPr>
          <a:xfrm flipH="1">
            <a:off x="2362619" y="4150343"/>
            <a:ext cx="837569" cy="764557"/>
          </a:xfrm>
          <a:prstGeom prst="line">
            <a:avLst/>
          </a:prstGeom>
          <a:ln w="127000">
            <a:solidFill>
              <a:srgbClr val="FFFF0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9CE091B8-B0EA-D74B-A5DA-40AE74DB9908}"/>
              </a:ext>
            </a:extLst>
          </p:cNvPr>
          <p:cNvSpPr txBox="1">
            <a:spLocks/>
          </p:cNvSpPr>
          <p:nvPr/>
        </p:nvSpPr>
        <p:spPr bwMode="auto">
          <a:xfrm>
            <a:off x="740291" y="4694812"/>
            <a:ext cx="3577990" cy="11152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en-US" altLang="ja-JP" sz="2800" dirty="0">
                <a:latin typeface="Comic Sans MS" panose="030F0902030302020204" pitchFamily="66" charset="0"/>
              </a:rPr>
              <a:t>Leak point @ IYC</a:t>
            </a:r>
          </a:p>
          <a:p>
            <a:pPr marL="82550" indent="0" defTabSz="914400">
              <a:lnSpc>
                <a:spcPct val="120000"/>
              </a:lnSpc>
              <a:buNone/>
              <a:defRPr/>
            </a:pPr>
            <a:r>
              <a:rPr lang="en-US" altLang="ja-JP" sz="2800" dirty="0">
                <a:latin typeface="Comic Sans MS" panose="030F0902030302020204" pitchFamily="66" charset="0"/>
              </a:rPr>
              <a:t>~10^-8~9 Pa</a:t>
            </a:r>
            <a:r>
              <a:rPr lang="ja-JP" altLang="en-US" sz="2800">
                <a:latin typeface="Comic Sans MS" panose="030F0902030302020204" pitchFamily="66" charset="0"/>
              </a:rPr>
              <a:t>･</a:t>
            </a:r>
            <a:r>
              <a:rPr lang="en-US" altLang="ja-JP" sz="2800" dirty="0">
                <a:latin typeface="Comic Sans MS" panose="030F0902030302020204" pitchFamily="66" charset="0"/>
              </a:rPr>
              <a:t>m^3/s</a:t>
            </a: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D40A44EA-5EDB-C143-AAC9-074161AACBF4}"/>
              </a:ext>
            </a:extLst>
          </p:cNvPr>
          <p:cNvSpPr txBox="1">
            <a:spLocks/>
          </p:cNvSpPr>
          <p:nvPr/>
        </p:nvSpPr>
        <p:spPr bwMode="auto">
          <a:xfrm>
            <a:off x="702873" y="209388"/>
            <a:ext cx="5430605" cy="612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algn="ctr" defTabSz="914400">
              <a:lnSpc>
                <a:spcPct val="120000"/>
              </a:lnSpc>
              <a:buNone/>
              <a:defRPr/>
            </a:pPr>
            <a:r>
              <a:rPr lang="en-US" altLang="ja-JP" sz="2800" dirty="0">
                <a:latin typeface="Comic Sans MS" panose="030F0902030302020204" pitchFamily="66" charset="0"/>
              </a:rPr>
              <a:t>Examples of the leak point</a:t>
            </a:r>
          </a:p>
        </p:txBody>
      </p:sp>
    </p:spTree>
    <p:extLst>
      <p:ext uri="{BB962C8B-B14F-4D97-AF65-F5344CB8AC3E}">
        <p14:creationId xmlns:p14="http://schemas.microsoft.com/office/powerpoint/2010/main" val="124133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7792E8-642C-5F43-AC5D-19F340D2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20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Appendix</a:t>
            </a:r>
            <a:endParaRPr lang="ja-JP" altLang="en-US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818" name="スライド番号プレースホルダ 2">
            <a:extLst>
              <a:ext uri="{FF2B5EF4-FFF2-40B4-BE49-F238E27FC236}">
                <a16:creationId xmlns:a16="http://schemas.microsoft.com/office/drawing/2014/main" id="{1C9D5A89-047D-5A41-8768-DA4DE4F6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1F436B-275A-E347-AD1B-08028A98315D}" type="slidenum">
              <a:rPr kumimoji="0" lang="ja-JP" altLang="en-US" sz="1200">
                <a:solidFill>
                  <a:srgbClr val="B5A788"/>
                </a:solidFill>
                <a:latin typeface="Gill Sans MT" panose="020B0502020104020203" pitchFamily="34" charset="0"/>
                <a:ea typeface="ＭＳ ゴシック" panose="020B0609070205080204" pitchFamily="49" charset="-128"/>
              </a:rPr>
              <a:pPr/>
              <a:t>12</a:t>
            </a:fld>
            <a:endParaRPr kumimoji="0" lang="ja-JP" altLang="en-US" sz="1200">
              <a:solidFill>
                <a:srgbClr val="B5A788"/>
              </a:solidFill>
              <a:latin typeface="Gill Sans MT" panose="020B0502020104020203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17350E4-2357-784A-A25A-067AFFE7B0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4/Dec./2019 KAGRA f2f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33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F71E27-B359-2D47-8363-7321B7B3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77CECF7-D64A-B943-B1AA-0F59254BB1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2" y="137452"/>
            <a:ext cx="8377191" cy="58946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D47BAB-6328-2144-9B59-3ABB24E25323}"/>
              </a:ext>
            </a:extLst>
          </p:cNvPr>
          <p:cNvSpPr txBox="1"/>
          <p:nvPr/>
        </p:nvSpPr>
        <p:spPr>
          <a:xfrm>
            <a:off x="6996113" y="5801234"/>
            <a:ext cx="256352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Temperature (K)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0AE487-CCB7-9544-89CA-CD5B82CBCB5D}"/>
              </a:ext>
            </a:extLst>
          </p:cNvPr>
          <p:cNvSpPr txBox="1"/>
          <p:nvPr/>
        </p:nvSpPr>
        <p:spPr>
          <a:xfrm rot="16200000">
            <a:off x="-586297" y="1554424"/>
            <a:ext cx="299633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Vapor pressure (Pa)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819335A-B594-5143-B91D-6467BE126D08}"/>
              </a:ext>
            </a:extLst>
          </p:cNvPr>
          <p:cNvSpPr/>
          <p:nvPr/>
        </p:nvSpPr>
        <p:spPr>
          <a:xfrm>
            <a:off x="3347356" y="0"/>
            <a:ext cx="2432957" cy="5061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283AC14-A4CC-7142-B2C4-8F5F2B147B31}"/>
              </a:ext>
            </a:extLst>
          </p:cNvPr>
          <p:cNvCxnSpPr/>
          <p:nvPr/>
        </p:nvCxnSpPr>
        <p:spPr>
          <a:xfrm>
            <a:off x="974767" y="3559629"/>
            <a:ext cx="82501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>
            <a:extLst>
              <a:ext uri="{FF2B5EF4-FFF2-40B4-BE49-F238E27FC236}">
                <a16:creationId xmlns:a16="http://schemas.microsoft.com/office/drawing/2014/main" id="{72190060-7ABF-0942-A46E-1E0694DD736F}"/>
              </a:ext>
            </a:extLst>
          </p:cNvPr>
          <p:cNvSpPr/>
          <p:nvPr/>
        </p:nvSpPr>
        <p:spPr>
          <a:xfrm>
            <a:off x="1812471" y="4980214"/>
            <a:ext cx="849086" cy="9144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65547AF-5E52-B545-8F4A-673E816E4F46}"/>
              </a:ext>
            </a:extLst>
          </p:cNvPr>
          <p:cNvSpPr/>
          <p:nvPr/>
        </p:nvSpPr>
        <p:spPr>
          <a:xfrm>
            <a:off x="6894059" y="33997"/>
            <a:ext cx="2432957" cy="50618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342119C7-CBF7-744B-A8C2-AB394D628235}"/>
              </a:ext>
            </a:extLst>
          </p:cNvPr>
          <p:cNvSpPr/>
          <p:nvPr/>
        </p:nvSpPr>
        <p:spPr>
          <a:xfrm>
            <a:off x="5208814" y="4849599"/>
            <a:ext cx="2884714" cy="104501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5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4BC3A8-BF33-3846-BF92-3D6815594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3500" y="519113"/>
            <a:ext cx="3048000" cy="12430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1400" dirty="0">
                <a:latin typeface="+mn-ea"/>
                <a:ea typeface="+mn-ea"/>
              </a:rPr>
              <a:t>2018.03.17_</a:t>
            </a:r>
            <a:r>
              <a:rPr lang="ja-JP" altLang="en-US" sz="1400">
                <a:latin typeface="+mn-ea"/>
                <a:ea typeface="+mn-ea"/>
              </a:rPr>
              <a:t>中央ダクト</a:t>
            </a:r>
            <a:r>
              <a:rPr lang="en-US" altLang="ja-JP" sz="1400" dirty="0">
                <a:latin typeface="+mn-ea"/>
                <a:ea typeface="+mn-ea"/>
              </a:rPr>
              <a:t>He</a:t>
            </a:r>
            <a:r>
              <a:rPr lang="ja-JP" altLang="en-US" sz="1400">
                <a:latin typeface="+mn-ea"/>
                <a:ea typeface="+mn-ea"/>
              </a:rPr>
              <a:t>試験結果</a:t>
            </a:r>
            <a:br>
              <a:rPr lang="en-US" altLang="ja-JP" sz="1400" dirty="0">
                <a:latin typeface="+mn-ea"/>
                <a:ea typeface="+mn-ea"/>
              </a:rPr>
            </a:br>
            <a:r>
              <a:rPr lang="ja-JP" altLang="en-US" sz="1400">
                <a:latin typeface="+mn-ea"/>
                <a:ea typeface="+mn-ea"/>
              </a:rPr>
              <a:t>東大：内山先生、</a:t>
            </a:r>
            <a:r>
              <a:rPr lang="en-US" altLang="ja-JP" sz="1400" dirty="0">
                <a:latin typeface="+mn-ea"/>
                <a:ea typeface="+mn-ea"/>
              </a:rPr>
              <a:t>MPC</a:t>
            </a:r>
            <a:r>
              <a:rPr lang="ja-JP" altLang="en-US" sz="1400">
                <a:latin typeface="+mn-ea"/>
                <a:ea typeface="+mn-ea"/>
              </a:rPr>
              <a:t>：中村、山田、由井</a:t>
            </a:r>
            <a:br>
              <a:rPr lang="en-US" altLang="ja-JP" sz="1400" dirty="0">
                <a:latin typeface="+mn-ea"/>
                <a:ea typeface="+mn-ea"/>
              </a:rPr>
            </a:br>
            <a:r>
              <a:rPr lang="ja-JP" altLang="en-US" sz="1400">
                <a:latin typeface="+mn-ea"/>
                <a:ea typeface="+mn-ea"/>
              </a:rPr>
              <a:t>単位：</a:t>
            </a:r>
            <a:r>
              <a:rPr lang="en-US" altLang="ja-JP" sz="1400" dirty="0">
                <a:latin typeface="+mn-ea"/>
                <a:ea typeface="+mn-ea"/>
              </a:rPr>
              <a:t>Pa</a:t>
            </a:r>
            <a:r>
              <a:rPr lang="ja-JP" altLang="en-US" sz="1400">
                <a:latin typeface="+mn-ea"/>
                <a:ea typeface="+mn-ea"/>
              </a:rPr>
              <a:t>・</a:t>
            </a:r>
            <a:r>
              <a:rPr lang="en-US" altLang="ja-JP" sz="1400" dirty="0">
                <a:latin typeface="+mn-ea"/>
                <a:ea typeface="+mn-ea"/>
              </a:rPr>
              <a:t>m^3/s </a:t>
            </a:r>
            <a:r>
              <a:rPr lang="ja-JP" altLang="en-US" sz="1400">
                <a:latin typeface="+mn-ea"/>
                <a:ea typeface="+mn-ea"/>
              </a:rPr>
              <a:t>機種：ライボルト</a:t>
            </a:r>
            <a:br>
              <a:rPr lang="en-US" altLang="ja-JP" sz="1400" dirty="0">
                <a:latin typeface="+mn-ea"/>
                <a:ea typeface="+mn-ea"/>
              </a:rPr>
            </a:br>
            <a:r>
              <a:rPr lang="ja-JP" altLang="en-US" sz="1400">
                <a:latin typeface="+mn-ea"/>
                <a:ea typeface="+mn-ea"/>
              </a:rPr>
              <a:t>文字色：締結部</a:t>
            </a:r>
            <a:r>
              <a:rPr lang="en-US" altLang="ja-JP" sz="1400" dirty="0">
                <a:latin typeface="+mn-ea"/>
                <a:ea typeface="+mn-ea"/>
              </a:rPr>
              <a:t>/</a:t>
            </a:r>
            <a:r>
              <a:rPr lang="ja-JP" altLang="en-US" sz="1400">
                <a:latin typeface="+mn-ea"/>
                <a:ea typeface="+mn-ea"/>
              </a:rPr>
              <a:t>黒、締結部</a:t>
            </a:r>
            <a:r>
              <a:rPr lang="en-US" altLang="ja-JP" sz="1400" dirty="0">
                <a:latin typeface="+mn-ea"/>
                <a:ea typeface="+mn-ea"/>
              </a:rPr>
              <a:t>-08/</a:t>
            </a:r>
            <a:r>
              <a:rPr lang="ja-JP" altLang="en-US" sz="1400">
                <a:solidFill>
                  <a:srgbClr val="FF0000"/>
                </a:solidFill>
                <a:latin typeface="+mn-ea"/>
                <a:ea typeface="+mn-ea"/>
              </a:rPr>
              <a:t>赤</a:t>
            </a:r>
            <a:br>
              <a:rPr lang="en-US" altLang="ja-JP" sz="1400" dirty="0">
                <a:latin typeface="+mn-ea"/>
                <a:ea typeface="+mn-ea"/>
              </a:rPr>
            </a:br>
            <a:r>
              <a:rPr lang="ja-JP" altLang="en-US" sz="1400">
                <a:latin typeface="+mn-ea"/>
                <a:ea typeface="+mn-ea"/>
              </a:rPr>
              <a:t>排気系：</a:t>
            </a:r>
            <a:r>
              <a:rPr lang="ja-JP" altLang="en-US" sz="1400">
                <a:solidFill>
                  <a:srgbClr val="00B050"/>
                </a:solidFill>
                <a:latin typeface="+mn-ea"/>
                <a:ea typeface="+mn-ea"/>
              </a:rPr>
              <a:t>緑</a:t>
            </a:r>
            <a:br>
              <a:rPr lang="en-US" altLang="ja-JP" sz="1400" dirty="0">
                <a:latin typeface="+mn-ea"/>
                <a:ea typeface="+mn-ea"/>
              </a:rPr>
            </a:br>
            <a:r>
              <a:rPr lang="ja-JP" altLang="en-US" sz="1400">
                <a:latin typeface="+mn-ea"/>
                <a:ea typeface="+mn-ea"/>
              </a:rPr>
              <a:t>容器のフランジ類：</a:t>
            </a:r>
            <a:r>
              <a:rPr lang="ja-JP" altLang="en-US" sz="1400">
                <a:solidFill>
                  <a:srgbClr val="FFC000"/>
                </a:solidFill>
                <a:latin typeface="+mn-ea"/>
                <a:ea typeface="+mn-ea"/>
              </a:rPr>
              <a:t>橙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70D0997-DD2B-9144-8274-EC7920AE57B9}"/>
              </a:ext>
            </a:extLst>
          </p:cNvPr>
          <p:cNvSpPr txBox="1"/>
          <p:nvPr/>
        </p:nvSpPr>
        <p:spPr>
          <a:xfrm>
            <a:off x="8299450" y="2500314"/>
            <a:ext cx="812800" cy="307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00B050"/>
                </a:solidFill>
                <a:latin typeface="+mn-ea"/>
                <a:ea typeface="ＭＳ Ｐゴシック" charset="0"/>
                <a:cs typeface="ＭＳ Ｐゴシック" charset="0"/>
              </a:rPr>
              <a:t>3.1E-09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BF33DFE-0E95-AC4D-9279-0A6450911958}"/>
              </a:ext>
            </a:extLst>
          </p:cNvPr>
          <p:cNvSpPr txBox="1"/>
          <p:nvPr/>
        </p:nvSpPr>
        <p:spPr>
          <a:xfrm>
            <a:off x="5386388" y="5702300"/>
            <a:ext cx="812800" cy="3063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6.1E-09</a:t>
            </a:r>
            <a:endParaRPr lang="ja-JP" altLang="en-US" sz="1400">
              <a:latin typeface="+mn-ea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2B00B84-70D2-0640-AD6A-7AE0AD4F4BD7}"/>
              </a:ext>
            </a:extLst>
          </p:cNvPr>
          <p:cNvSpPr txBox="1"/>
          <p:nvPr/>
        </p:nvSpPr>
        <p:spPr>
          <a:xfrm>
            <a:off x="1898650" y="1608138"/>
            <a:ext cx="3337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+mn-ea"/>
                <a:ea typeface="ＭＳ Ｐゴシック" charset="0"/>
                <a:cs typeface="ＭＳ Ｐゴシック" charset="0"/>
              </a:rPr>
              <a:t>Y</a:t>
            </a:r>
            <a:endParaRPr lang="ja-JP" altLang="en-US">
              <a:solidFill>
                <a:srgbClr val="FF0000"/>
              </a:solidFill>
              <a:latin typeface="+mn-ea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BCBD389-FD28-D64D-801D-FC1C542D9A92}"/>
              </a:ext>
            </a:extLst>
          </p:cNvPr>
          <p:cNvSpPr txBox="1"/>
          <p:nvPr/>
        </p:nvSpPr>
        <p:spPr>
          <a:xfrm>
            <a:off x="2497138" y="2438400"/>
            <a:ext cx="3337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+mn-ea"/>
                <a:ea typeface="ＭＳ Ｐゴシック" charset="0"/>
                <a:cs typeface="ＭＳ Ｐゴシック" charset="0"/>
              </a:rPr>
              <a:t>X</a:t>
            </a:r>
            <a:endParaRPr lang="ja-JP" altLang="en-US">
              <a:solidFill>
                <a:srgbClr val="FF0000"/>
              </a:solidFill>
              <a:latin typeface="+mn-ea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49B9AFC-44CC-FA42-B71E-29410D4CF32E}"/>
              </a:ext>
            </a:extLst>
          </p:cNvPr>
          <p:cNvSpPr txBox="1"/>
          <p:nvPr/>
        </p:nvSpPr>
        <p:spPr>
          <a:xfrm>
            <a:off x="477839" y="3341689"/>
            <a:ext cx="814387" cy="307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ea"/>
                <a:ea typeface="ＭＳ Ｐゴシック" charset="0"/>
                <a:cs typeface="ＭＳ Ｐゴシック" charset="0"/>
              </a:rPr>
              <a:t>1.5E-08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792E15F-15ED-634F-B1B2-F983C26AAB5D}"/>
              </a:ext>
            </a:extLst>
          </p:cNvPr>
          <p:cNvSpPr txBox="1"/>
          <p:nvPr/>
        </p:nvSpPr>
        <p:spPr>
          <a:xfrm>
            <a:off x="3519489" y="3101976"/>
            <a:ext cx="814387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5.1E-09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8B61582-9238-7D4A-B9FD-C32D2573EA37}"/>
              </a:ext>
            </a:extLst>
          </p:cNvPr>
          <p:cNvSpPr txBox="1"/>
          <p:nvPr/>
        </p:nvSpPr>
        <p:spPr>
          <a:xfrm>
            <a:off x="1298575" y="3082926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6.0E-09</a:t>
            </a:r>
            <a:endParaRPr lang="ja-JP" altLang="en-US" sz="1400">
              <a:latin typeface="+mn-ea"/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56792FE-876F-3447-917E-2F0B42FC45DE}"/>
              </a:ext>
            </a:extLst>
          </p:cNvPr>
          <p:cNvSpPr txBox="1"/>
          <p:nvPr/>
        </p:nvSpPr>
        <p:spPr>
          <a:xfrm>
            <a:off x="2176463" y="3094039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5.9-09</a:t>
            </a:r>
            <a:endParaRPr lang="ja-JP" altLang="en-US" sz="1400">
              <a:latin typeface="+mn-ea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5850" name="図形グループ 9">
            <a:extLst>
              <a:ext uri="{FF2B5EF4-FFF2-40B4-BE49-F238E27FC236}">
                <a16:creationId xmlns:a16="http://schemas.microsoft.com/office/drawing/2014/main" id="{AD9FC321-FF18-2F46-A791-2DC4E24D46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61439" y="4725989"/>
            <a:ext cx="242887" cy="300037"/>
            <a:chOff x="1452808" y="2658617"/>
            <a:chExt cx="740664" cy="6858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8DBB680-BA13-3B49-A11C-F8819531F8EA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6040" name="図形グループ 18">
              <a:extLst>
                <a:ext uri="{FF2B5EF4-FFF2-40B4-BE49-F238E27FC236}">
                  <a16:creationId xmlns:a16="http://schemas.microsoft.com/office/drawing/2014/main" id="{AAE570CC-0ACC-7A4E-BA66-88560F3C76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FD901BD7-ABF1-5547-9AA1-6ABF7C3F35B3}"/>
                  </a:ext>
                </a:extLst>
              </p:cNvPr>
              <p:cNvCxnSpPr/>
              <p:nvPr/>
            </p:nvCxnSpPr>
            <p:spPr>
              <a:xfrm>
                <a:off x="6188443" y="868605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3BEEB79C-9538-5942-BDB4-3B2291162745}"/>
                  </a:ext>
                </a:extLst>
              </p:cNvPr>
              <p:cNvCxnSpPr/>
              <p:nvPr/>
            </p:nvCxnSpPr>
            <p:spPr>
              <a:xfrm>
                <a:off x="6279674" y="868605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76579E0E-296F-EA42-8C23-ACA1ECCD2E97}"/>
                  </a:ext>
                </a:extLst>
              </p:cNvPr>
              <p:cNvCxnSpPr/>
              <p:nvPr/>
            </p:nvCxnSpPr>
            <p:spPr>
              <a:xfrm>
                <a:off x="6375705" y="868605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12BB50E6-1D0F-6E4D-8DA2-594A3681E072}"/>
                  </a:ext>
                </a:extLst>
              </p:cNvPr>
              <p:cNvCxnSpPr/>
              <p:nvPr/>
            </p:nvCxnSpPr>
            <p:spPr>
              <a:xfrm>
                <a:off x="6466933" y="868605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EE118D4C-9274-E447-94E8-2EE951816064}"/>
                  </a:ext>
                </a:extLst>
              </p:cNvPr>
              <p:cNvCxnSpPr/>
              <p:nvPr/>
            </p:nvCxnSpPr>
            <p:spPr>
              <a:xfrm>
                <a:off x="6558164" y="868605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7AE5A7C0-EACE-414E-9B06-980DC442A947}"/>
                  </a:ext>
                </a:extLst>
              </p:cNvPr>
              <p:cNvCxnSpPr/>
              <p:nvPr/>
            </p:nvCxnSpPr>
            <p:spPr>
              <a:xfrm>
                <a:off x="6649392" y="868605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5B326CBF-2F0C-AF42-B569-D21B10FC84CF}"/>
              </a:ext>
            </a:extLst>
          </p:cNvPr>
          <p:cNvSpPr/>
          <p:nvPr/>
        </p:nvSpPr>
        <p:spPr>
          <a:xfrm>
            <a:off x="7396163" y="2603500"/>
            <a:ext cx="823912" cy="1793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7D673B91-1721-7A42-91FE-F860155846D0}"/>
              </a:ext>
            </a:extLst>
          </p:cNvPr>
          <p:cNvSpPr/>
          <p:nvPr/>
        </p:nvSpPr>
        <p:spPr>
          <a:xfrm rot="16200000">
            <a:off x="127794" y="4842669"/>
            <a:ext cx="1100138" cy="1333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3A0D5591-F005-D04D-8C0A-E7C605409992}"/>
              </a:ext>
            </a:extLst>
          </p:cNvPr>
          <p:cNvSpPr/>
          <p:nvPr/>
        </p:nvSpPr>
        <p:spPr>
          <a:xfrm rot="16200000">
            <a:off x="8766176" y="4821238"/>
            <a:ext cx="1100137" cy="1349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5854" name="図形グループ 111">
            <a:extLst>
              <a:ext uri="{FF2B5EF4-FFF2-40B4-BE49-F238E27FC236}">
                <a16:creationId xmlns:a16="http://schemas.microsoft.com/office/drawing/2014/main" id="{0CB07724-EFB3-A846-81F7-F10E2AC32F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07364" y="4724400"/>
            <a:ext cx="242887" cy="300038"/>
            <a:chOff x="1452808" y="2658617"/>
            <a:chExt cx="740664" cy="685800"/>
          </a:xfrm>
        </p:grpSpPr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33157C8C-1072-AC49-A70D-033159207293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6032" name="図形グループ 113">
              <a:extLst>
                <a:ext uri="{FF2B5EF4-FFF2-40B4-BE49-F238E27FC236}">
                  <a16:creationId xmlns:a16="http://schemas.microsoft.com/office/drawing/2014/main" id="{A3425439-708F-D84C-855A-FEE602A28E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FE01448C-D135-7240-8428-012AD3996ED3}"/>
                  </a:ext>
                </a:extLst>
              </p:cNvPr>
              <p:cNvCxnSpPr/>
              <p:nvPr/>
            </p:nvCxnSpPr>
            <p:spPr>
              <a:xfrm>
                <a:off x="6188443" y="868605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8EF9CA51-364F-DD4D-A838-3D0631BAB369}"/>
                  </a:ext>
                </a:extLst>
              </p:cNvPr>
              <p:cNvCxnSpPr/>
              <p:nvPr/>
            </p:nvCxnSpPr>
            <p:spPr>
              <a:xfrm>
                <a:off x="6279674" y="868605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B801A487-0B00-354E-9AB3-6427E4FA2CE9}"/>
                  </a:ext>
                </a:extLst>
              </p:cNvPr>
              <p:cNvCxnSpPr/>
              <p:nvPr/>
            </p:nvCxnSpPr>
            <p:spPr>
              <a:xfrm>
                <a:off x="6375705" y="868605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66865DAD-5C5F-954B-9AE6-167ED4B62F38}"/>
                  </a:ext>
                </a:extLst>
              </p:cNvPr>
              <p:cNvCxnSpPr/>
              <p:nvPr/>
            </p:nvCxnSpPr>
            <p:spPr>
              <a:xfrm>
                <a:off x="6466933" y="868605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FDA76226-04D8-BF47-BB19-D64413F5F5DC}"/>
                  </a:ext>
                </a:extLst>
              </p:cNvPr>
              <p:cNvCxnSpPr/>
              <p:nvPr/>
            </p:nvCxnSpPr>
            <p:spPr>
              <a:xfrm>
                <a:off x="6558164" y="868605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D74A352C-4DB0-4D47-B63F-7E8305B7F107}"/>
                  </a:ext>
                </a:extLst>
              </p:cNvPr>
              <p:cNvCxnSpPr/>
              <p:nvPr/>
            </p:nvCxnSpPr>
            <p:spPr>
              <a:xfrm>
                <a:off x="6649392" y="868605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55" name="図形グループ 138">
            <a:extLst>
              <a:ext uri="{FF2B5EF4-FFF2-40B4-BE49-F238E27FC236}">
                <a16:creationId xmlns:a16="http://schemas.microsoft.com/office/drawing/2014/main" id="{3AD5F5DD-CCC0-D543-9720-D66F21EEE0D0}"/>
              </a:ext>
            </a:extLst>
          </p:cNvPr>
          <p:cNvGrpSpPr>
            <a:grpSpLocks noChangeAspect="1"/>
          </p:cNvGrpSpPr>
          <p:nvPr/>
        </p:nvGrpSpPr>
        <p:grpSpPr bwMode="auto">
          <a:xfrm rot="-420000">
            <a:off x="5889625" y="4700589"/>
            <a:ext cx="242888" cy="300037"/>
            <a:chOff x="1452808" y="2658617"/>
            <a:chExt cx="740664" cy="685800"/>
          </a:xfrm>
        </p:grpSpPr>
        <p:sp>
          <p:nvSpPr>
            <p:cNvPr id="140" name="正方形/長方形 139">
              <a:extLst>
                <a:ext uri="{FF2B5EF4-FFF2-40B4-BE49-F238E27FC236}">
                  <a16:creationId xmlns:a16="http://schemas.microsoft.com/office/drawing/2014/main" id="{ABEA7DF2-9D2F-4244-8EA5-47D0E0C08F1C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6024" name="図形グループ 140">
              <a:extLst>
                <a:ext uri="{FF2B5EF4-FFF2-40B4-BE49-F238E27FC236}">
                  <a16:creationId xmlns:a16="http://schemas.microsoft.com/office/drawing/2014/main" id="{0DA11072-07B3-BA4A-83B5-BB9431B77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9AB95FE4-1A70-EC43-8B09-6ED139FFA204}"/>
                  </a:ext>
                </a:extLst>
              </p:cNvPr>
              <p:cNvCxnSpPr/>
              <p:nvPr/>
            </p:nvCxnSpPr>
            <p:spPr>
              <a:xfrm>
                <a:off x="6187807" y="863922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96B4CCC9-E4EE-8D47-BFF8-87B17D3DD141}"/>
                  </a:ext>
                </a:extLst>
              </p:cNvPr>
              <p:cNvCxnSpPr/>
              <p:nvPr/>
            </p:nvCxnSpPr>
            <p:spPr>
              <a:xfrm>
                <a:off x="6279232" y="864763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7B34C7B0-DACC-AF4F-9004-940E309A2D14}"/>
                  </a:ext>
                </a:extLst>
              </p:cNvPr>
              <p:cNvCxnSpPr/>
              <p:nvPr/>
            </p:nvCxnSpPr>
            <p:spPr>
              <a:xfrm>
                <a:off x="6375424" y="868492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>
                <a:extLst>
                  <a:ext uri="{FF2B5EF4-FFF2-40B4-BE49-F238E27FC236}">
                    <a16:creationId xmlns:a16="http://schemas.microsoft.com/office/drawing/2014/main" id="{E7A5A8EF-BEDF-CA46-B3F1-061396BB48A6}"/>
                  </a:ext>
                </a:extLst>
              </p:cNvPr>
              <p:cNvCxnSpPr/>
              <p:nvPr/>
            </p:nvCxnSpPr>
            <p:spPr>
              <a:xfrm>
                <a:off x="6458784" y="863604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>
                <a:extLst>
                  <a:ext uri="{FF2B5EF4-FFF2-40B4-BE49-F238E27FC236}">
                    <a16:creationId xmlns:a16="http://schemas.microsoft.com/office/drawing/2014/main" id="{7A8B3223-07AC-6145-AE3A-58F772806409}"/>
                  </a:ext>
                </a:extLst>
              </p:cNvPr>
              <p:cNvCxnSpPr/>
              <p:nvPr/>
            </p:nvCxnSpPr>
            <p:spPr>
              <a:xfrm>
                <a:off x="6550209" y="864445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>
                <a:extLst>
                  <a:ext uri="{FF2B5EF4-FFF2-40B4-BE49-F238E27FC236}">
                    <a16:creationId xmlns:a16="http://schemas.microsoft.com/office/drawing/2014/main" id="{4B196F61-D50F-6C4B-9AAE-80149D06551D}"/>
                  </a:ext>
                </a:extLst>
              </p:cNvPr>
              <p:cNvCxnSpPr/>
              <p:nvPr/>
            </p:nvCxnSpPr>
            <p:spPr>
              <a:xfrm>
                <a:off x="6641637" y="867862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56" name="図形グループ 147">
            <a:extLst>
              <a:ext uri="{FF2B5EF4-FFF2-40B4-BE49-F238E27FC236}">
                <a16:creationId xmlns:a16="http://schemas.microsoft.com/office/drawing/2014/main" id="{E5D794A1-829D-2B41-95D1-7A0099C2B5C3}"/>
              </a:ext>
            </a:extLst>
          </p:cNvPr>
          <p:cNvGrpSpPr>
            <a:grpSpLocks noChangeAspect="1"/>
          </p:cNvGrpSpPr>
          <p:nvPr/>
        </p:nvGrpSpPr>
        <p:grpSpPr bwMode="auto">
          <a:xfrm rot="-1320000">
            <a:off x="2487614" y="5016500"/>
            <a:ext cx="134937" cy="166688"/>
            <a:chOff x="1452808" y="2658617"/>
            <a:chExt cx="740664" cy="685800"/>
          </a:xfrm>
        </p:grpSpPr>
        <p:sp>
          <p:nvSpPr>
            <p:cNvPr id="149" name="正方形/長方形 148">
              <a:extLst>
                <a:ext uri="{FF2B5EF4-FFF2-40B4-BE49-F238E27FC236}">
                  <a16:creationId xmlns:a16="http://schemas.microsoft.com/office/drawing/2014/main" id="{3BDD238B-095B-D946-B7A1-2F31DF17CAFB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6016" name="図形グループ 149">
              <a:extLst>
                <a:ext uri="{FF2B5EF4-FFF2-40B4-BE49-F238E27FC236}">
                  <a16:creationId xmlns:a16="http://schemas.microsoft.com/office/drawing/2014/main" id="{94CCB3ED-4E81-5846-BEEB-F39B1B12A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151" name="直線コネクタ 150">
                <a:extLst>
                  <a:ext uri="{FF2B5EF4-FFF2-40B4-BE49-F238E27FC236}">
                    <a16:creationId xmlns:a16="http://schemas.microsoft.com/office/drawing/2014/main" id="{AFB5A7FD-63D6-3E43-ADFF-3927403D8508}"/>
                  </a:ext>
                </a:extLst>
              </p:cNvPr>
              <p:cNvCxnSpPr/>
              <p:nvPr/>
            </p:nvCxnSpPr>
            <p:spPr>
              <a:xfrm>
                <a:off x="6179797" y="867304"/>
                <a:ext cx="0" cy="48670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>
                <a:extLst>
                  <a:ext uri="{FF2B5EF4-FFF2-40B4-BE49-F238E27FC236}">
                    <a16:creationId xmlns:a16="http://schemas.microsoft.com/office/drawing/2014/main" id="{A4DBBD1F-4EFA-1643-828E-1AC48C4BA4A9}"/>
                  </a:ext>
                </a:extLst>
              </p:cNvPr>
              <p:cNvCxnSpPr/>
              <p:nvPr/>
            </p:nvCxnSpPr>
            <p:spPr>
              <a:xfrm>
                <a:off x="6276120" y="863181"/>
                <a:ext cx="0" cy="48669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F1486BF7-267C-134F-BDD6-94E6462045A9}"/>
                  </a:ext>
                </a:extLst>
              </p:cNvPr>
              <p:cNvCxnSpPr/>
              <p:nvPr/>
            </p:nvCxnSpPr>
            <p:spPr>
              <a:xfrm>
                <a:off x="6372443" y="859054"/>
                <a:ext cx="0" cy="48670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>
                <a:extLst>
                  <a:ext uri="{FF2B5EF4-FFF2-40B4-BE49-F238E27FC236}">
                    <a16:creationId xmlns:a16="http://schemas.microsoft.com/office/drawing/2014/main" id="{4C0F8B01-612E-EF44-A62D-FBC73D85012B}"/>
                  </a:ext>
                </a:extLst>
              </p:cNvPr>
              <p:cNvCxnSpPr/>
              <p:nvPr/>
            </p:nvCxnSpPr>
            <p:spPr>
              <a:xfrm>
                <a:off x="6473544" y="860964"/>
                <a:ext cx="0" cy="48670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>
                <a:extLst>
                  <a:ext uri="{FF2B5EF4-FFF2-40B4-BE49-F238E27FC236}">
                    <a16:creationId xmlns:a16="http://schemas.microsoft.com/office/drawing/2014/main" id="{C18D3DD1-9310-CD4F-A263-AE71117A0E36}"/>
                  </a:ext>
                </a:extLst>
              </p:cNvPr>
              <p:cNvCxnSpPr/>
              <p:nvPr/>
            </p:nvCxnSpPr>
            <p:spPr>
              <a:xfrm>
                <a:off x="6552139" y="867996"/>
                <a:ext cx="0" cy="48670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>
                <a:extLst>
                  <a:ext uri="{FF2B5EF4-FFF2-40B4-BE49-F238E27FC236}">
                    <a16:creationId xmlns:a16="http://schemas.microsoft.com/office/drawing/2014/main" id="{B1C2D877-0916-A041-A61C-9C01EAC2F1F4}"/>
                  </a:ext>
                </a:extLst>
              </p:cNvPr>
              <p:cNvCxnSpPr/>
              <p:nvPr/>
            </p:nvCxnSpPr>
            <p:spPr>
              <a:xfrm>
                <a:off x="6659715" y="861310"/>
                <a:ext cx="0" cy="48670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57" name="図形グループ 156">
            <a:extLst>
              <a:ext uri="{FF2B5EF4-FFF2-40B4-BE49-F238E27FC236}">
                <a16:creationId xmlns:a16="http://schemas.microsoft.com/office/drawing/2014/main" id="{1F84F455-D0D9-7742-A653-74A4AEB436A8}"/>
              </a:ext>
            </a:extLst>
          </p:cNvPr>
          <p:cNvGrpSpPr>
            <a:grpSpLocks noChangeAspect="1"/>
          </p:cNvGrpSpPr>
          <p:nvPr/>
        </p:nvGrpSpPr>
        <p:grpSpPr bwMode="auto">
          <a:xfrm rot="-420000">
            <a:off x="4732339" y="4913314"/>
            <a:ext cx="242887" cy="300037"/>
            <a:chOff x="1452808" y="2658617"/>
            <a:chExt cx="740664" cy="685800"/>
          </a:xfrm>
        </p:grpSpPr>
        <p:sp>
          <p:nvSpPr>
            <p:cNvPr id="158" name="正方形/長方形 157">
              <a:extLst>
                <a:ext uri="{FF2B5EF4-FFF2-40B4-BE49-F238E27FC236}">
                  <a16:creationId xmlns:a16="http://schemas.microsoft.com/office/drawing/2014/main" id="{98276996-8570-2A4C-947D-14668DC6B0EA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6008" name="図形グループ 158">
              <a:extLst>
                <a:ext uri="{FF2B5EF4-FFF2-40B4-BE49-F238E27FC236}">
                  <a16:creationId xmlns:a16="http://schemas.microsoft.com/office/drawing/2014/main" id="{6EC1D4CE-F00E-2E40-B099-AC4C9FE0AE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160" name="直線コネクタ 159">
                <a:extLst>
                  <a:ext uri="{FF2B5EF4-FFF2-40B4-BE49-F238E27FC236}">
                    <a16:creationId xmlns:a16="http://schemas.microsoft.com/office/drawing/2014/main" id="{5AF4D2A1-0750-454D-B4F3-1FCA4BA9D263}"/>
                  </a:ext>
                </a:extLst>
              </p:cNvPr>
              <p:cNvCxnSpPr/>
              <p:nvPr/>
            </p:nvCxnSpPr>
            <p:spPr>
              <a:xfrm>
                <a:off x="6187804" y="863922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>
                <a:extLst>
                  <a:ext uri="{FF2B5EF4-FFF2-40B4-BE49-F238E27FC236}">
                    <a16:creationId xmlns:a16="http://schemas.microsoft.com/office/drawing/2014/main" id="{E78F9AD2-1193-124B-AAFA-3384934AF5D1}"/>
                  </a:ext>
                </a:extLst>
              </p:cNvPr>
              <p:cNvCxnSpPr/>
              <p:nvPr/>
            </p:nvCxnSpPr>
            <p:spPr>
              <a:xfrm>
                <a:off x="6279233" y="864763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>
                <a:extLst>
                  <a:ext uri="{FF2B5EF4-FFF2-40B4-BE49-F238E27FC236}">
                    <a16:creationId xmlns:a16="http://schemas.microsoft.com/office/drawing/2014/main" id="{AACD389F-E71F-C244-80C0-CE197391A6EE}"/>
                  </a:ext>
                </a:extLst>
              </p:cNvPr>
              <p:cNvCxnSpPr/>
              <p:nvPr/>
            </p:nvCxnSpPr>
            <p:spPr>
              <a:xfrm>
                <a:off x="6375426" y="868492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>
                <a:extLst>
                  <a:ext uri="{FF2B5EF4-FFF2-40B4-BE49-F238E27FC236}">
                    <a16:creationId xmlns:a16="http://schemas.microsoft.com/office/drawing/2014/main" id="{7FECECED-004F-D241-A285-B2B0CE171195}"/>
                  </a:ext>
                </a:extLst>
              </p:cNvPr>
              <p:cNvCxnSpPr/>
              <p:nvPr/>
            </p:nvCxnSpPr>
            <p:spPr>
              <a:xfrm>
                <a:off x="6458783" y="863604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>
                <a:extLst>
                  <a:ext uri="{FF2B5EF4-FFF2-40B4-BE49-F238E27FC236}">
                    <a16:creationId xmlns:a16="http://schemas.microsoft.com/office/drawing/2014/main" id="{7E3EFB83-1FB3-7749-AEB3-E6D38E003AF7}"/>
                  </a:ext>
                </a:extLst>
              </p:cNvPr>
              <p:cNvCxnSpPr/>
              <p:nvPr/>
            </p:nvCxnSpPr>
            <p:spPr>
              <a:xfrm>
                <a:off x="6550211" y="864445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>
                <a:extLst>
                  <a:ext uri="{FF2B5EF4-FFF2-40B4-BE49-F238E27FC236}">
                    <a16:creationId xmlns:a16="http://schemas.microsoft.com/office/drawing/2014/main" id="{2EEF72D5-62AD-6D4B-BB1F-FF233EB03950}"/>
                  </a:ext>
                </a:extLst>
              </p:cNvPr>
              <p:cNvCxnSpPr/>
              <p:nvPr/>
            </p:nvCxnSpPr>
            <p:spPr>
              <a:xfrm>
                <a:off x="6641637" y="867862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58" name="図形グループ 239">
            <a:extLst>
              <a:ext uri="{FF2B5EF4-FFF2-40B4-BE49-F238E27FC236}">
                <a16:creationId xmlns:a16="http://schemas.microsoft.com/office/drawing/2014/main" id="{637368A1-FF9E-794A-922E-C3ED0F250785}"/>
              </a:ext>
            </a:extLst>
          </p:cNvPr>
          <p:cNvGrpSpPr>
            <a:grpSpLocks/>
          </p:cNvGrpSpPr>
          <p:nvPr/>
        </p:nvGrpSpPr>
        <p:grpSpPr bwMode="auto">
          <a:xfrm>
            <a:off x="4086249" y="4745038"/>
            <a:ext cx="625452" cy="792162"/>
            <a:chOff x="4892580" y="3246521"/>
            <a:chExt cx="834321" cy="792000"/>
          </a:xfrm>
        </p:grpSpPr>
        <p:sp>
          <p:nvSpPr>
            <p:cNvPr id="81" name="円/楕円 80">
              <a:extLst>
                <a:ext uri="{FF2B5EF4-FFF2-40B4-BE49-F238E27FC236}">
                  <a16:creationId xmlns:a16="http://schemas.microsoft.com/office/drawing/2014/main" id="{5CA8D7A3-5BB8-124B-B6F2-3ECF768AAD6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934902" y="3246521"/>
              <a:ext cx="791999" cy="79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ADDE52D-DC71-4A48-AB7E-2FC51A2F7F45}"/>
                </a:ext>
              </a:extLst>
            </p:cNvPr>
            <p:cNvSpPr/>
            <p:nvPr/>
          </p:nvSpPr>
          <p:spPr>
            <a:xfrm>
              <a:off x="4892580" y="3414762"/>
              <a:ext cx="825821" cy="369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latin typeface="+mn-ea"/>
                  <a:ea typeface="ＭＳ Ｐゴシック" charset="0"/>
                  <a:cs typeface="ＭＳ Ｐゴシック" charset="0"/>
                </a:rPr>
                <a:t>PR3</a:t>
              </a:r>
            </a:p>
          </p:txBody>
        </p:sp>
      </p:grpSp>
      <p:grpSp>
        <p:nvGrpSpPr>
          <p:cNvPr id="35859" name="図形グループ 243">
            <a:extLst>
              <a:ext uri="{FF2B5EF4-FFF2-40B4-BE49-F238E27FC236}">
                <a16:creationId xmlns:a16="http://schemas.microsoft.com/office/drawing/2014/main" id="{69B64356-077F-AE4C-B38B-EBC0085BA81A}"/>
              </a:ext>
            </a:extLst>
          </p:cNvPr>
          <p:cNvGrpSpPr>
            <a:grpSpLocks/>
          </p:cNvGrpSpPr>
          <p:nvPr/>
        </p:nvGrpSpPr>
        <p:grpSpPr bwMode="auto">
          <a:xfrm>
            <a:off x="6093644" y="4422776"/>
            <a:ext cx="619080" cy="720725"/>
            <a:chOff x="7685830" y="3074852"/>
            <a:chExt cx="825089" cy="720000"/>
          </a:xfrm>
        </p:grpSpPr>
        <p:sp>
          <p:nvSpPr>
            <p:cNvPr id="82" name="円/楕円 81">
              <a:extLst>
                <a:ext uri="{FF2B5EF4-FFF2-40B4-BE49-F238E27FC236}">
                  <a16:creationId xmlns:a16="http://schemas.microsoft.com/office/drawing/2014/main" id="{BE311F11-3A3E-5545-B926-70A227EFD5F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752446" y="3074852"/>
              <a:ext cx="719361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6" name="正方形/長方形 165">
              <a:extLst>
                <a:ext uri="{FF2B5EF4-FFF2-40B4-BE49-F238E27FC236}">
                  <a16:creationId xmlns:a16="http://schemas.microsoft.com/office/drawing/2014/main" id="{06FBB607-C6CA-504A-90FC-0683B6FAC3E9}"/>
                </a:ext>
              </a:extLst>
            </p:cNvPr>
            <p:cNvSpPr/>
            <p:nvPr/>
          </p:nvSpPr>
          <p:spPr>
            <a:xfrm>
              <a:off x="7685830" y="3222341"/>
              <a:ext cx="825089" cy="368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latin typeface="+mn-ea"/>
                  <a:ea typeface="ＭＳ Ｐゴシック" charset="0"/>
                  <a:cs typeface="ＭＳ Ｐゴシック" charset="0"/>
                </a:rPr>
                <a:t>PR2</a:t>
              </a:r>
            </a:p>
          </p:txBody>
        </p:sp>
      </p:grpSp>
      <p:grpSp>
        <p:nvGrpSpPr>
          <p:cNvPr id="35860" name="図形グループ 272">
            <a:extLst>
              <a:ext uri="{FF2B5EF4-FFF2-40B4-BE49-F238E27FC236}">
                <a16:creationId xmlns:a16="http://schemas.microsoft.com/office/drawing/2014/main" id="{7164557B-3141-144D-A026-059C593972B6}"/>
              </a:ext>
            </a:extLst>
          </p:cNvPr>
          <p:cNvGrpSpPr>
            <a:grpSpLocks/>
          </p:cNvGrpSpPr>
          <p:nvPr/>
        </p:nvGrpSpPr>
        <p:grpSpPr bwMode="auto">
          <a:xfrm>
            <a:off x="7534275" y="4518025"/>
            <a:ext cx="539750" cy="719138"/>
            <a:chOff x="9482826" y="3226040"/>
            <a:chExt cx="719999" cy="720000"/>
          </a:xfrm>
        </p:grpSpPr>
        <p:sp>
          <p:nvSpPr>
            <p:cNvPr id="83" name="円/楕円 82">
              <a:extLst>
                <a:ext uri="{FF2B5EF4-FFF2-40B4-BE49-F238E27FC236}">
                  <a16:creationId xmlns:a16="http://schemas.microsoft.com/office/drawing/2014/main" id="{31339D4E-CF6A-0D42-B1E9-1CA70C804CB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482826" y="3226040"/>
              <a:ext cx="719999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id="{26AA9FE7-76CB-0F47-AD12-5E4574A3706F}"/>
                </a:ext>
              </a:extLst>
            </p:cNvPr>
            <p:cNvSpPr/>
            <p:nvPr/>
          </p:nvSpPr>
          <p:spPr>
            <a:xfrm>
              <a:off x="9527126" y="3375444"/>
              <a:ext cx="648341" cy="369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latin typeface="+mn-ea"/>
                  <a:ea typeface="ＭＳ Ｐゴシック" charset="0"/>
                  <a:cs typeface="ＭＳ Ｐゴシック" charset="0"/>
                </a:rPr>
                <a:t>BS</a:t>
              </a:r>
            </a:p>
          </p:txBody>
        </p:sp>
      </p:grpSp>
      <p:grpSp>
        <p:nvGrpSpPr>
          <p:cNvPr id="35861" name="図形グループ 236">
            <a:extLst>
              <a:ext uri="{FF2B5EF4-FFF2-40B4-BE49-F238E27FC236}">
                <a16:creationId xmlns:a16="http://schemas.microsoft.com/office/drawing/2014/main" id="{6F610050-D6AB-8949-AC0E-B1B02F771D02}"/>
              </a:ext>
            </a:extLst>
          </p:cNvPr>
          <p:cNvGrpSpPr>
            <a:grpSpLocks/>
          </p:cNvGrpSpPr>
          <p:nvPr/>
        </p:nvGrpSpPr>
        <p:grpSpPr bwMode="auto">
          <a:xfrm>
            <a:off x="2529301" y="4576764"/>
            <a:ext cx="702436" cy="719137"/>
            <a:chOff x="3061171" y="3098444"/>
            <a:chExt cx="935394" cy="720000"/>
          </a:xfrm>
        </p:grpSpPr>
        <p:sp>
          <p:nvSpPr>
            <p:cNvPr id="49" name="円/楕円 48">
              <a:extLst>
                <a:ext uri="{FF2B5EF4-FFF2-40B4-BE49-F238E27FC236}">
                  <a16:creationId xmlns:a16="http://schemas.microsoft.com/office/drawing/2014/main" id="{1D32CBB9-DD99-C343-BDEE-373923B2979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202257" y="3098444"/>
              <a:ext cx="720869" cy="7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8" name="正方形/長方形 167">
              <a:extLst>
                <a:ext uri="{FF2B5EF4-FFF2-40B4-BE49-F238E27FC236}">
                  <a16:creationId xmlns:a16="http://schemas.microsoft.com/office/drawing/2014/main" id="{7560F48E-5324-8246-B462-FBAC54A60BD5}"/>
                </a:ext>
              </a:extLst>
            </p:cNvPr>
            <p:cNvSpPr/>
            <p:nvPr/>
          </p:nvSpPr>
          <p:spPr>
            <a:xfrm>
              <a:off x="3061171" y="3247848"/>
              <a:ext cx="935394" cy="369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latin typeface="+mn-ea"/>
                  <a:ea typeface="ＭＳ Ｐゴシック" charset="0"/>
                  <a:cs typeface="ＭＳ Ｐゴシック" charset="0"/>
                </a:rPr>
                <a:t>PRM</a:t>
              </a:r>
            </a:p>
          </p:txBody>
        </p:sp>
      </p:grpSp>
      <p:grpSp>
        <p:nvGrpSpPr>
          <p:cNvPr id="35862" name="図形グループ 235">
            <a:extLst>
              <a:ext uri="{FF2B5EF4-FFF2-40B4-BE49-F238E27FC236}">
                <a16:creationId xmlns:a16="http://schemas.microsoft.com/office/drawing/2014/main" id="{D8FC2C4F-4311-6341-AD12-6B67C1F365E8}"/>
              </a:ext>
            </a:extLst>
          </p:cNvPr>
          <p:cNvGrpSpPr>
            <a:grpSpLocks/>
          </p:cNvGrpSpPr>
          <p:nvPr/>
        </p:nvGrpSpPr>
        <p:grpSpPr bwMode="auto">
          <a:xfrm>
            <a:off x="1894434" y="4899026"/>
            <a:ext cx="675185" cy="576263"/>
            <a:chOff x="2189030" y="3609875"/>
            <a:chExt cx="901417" cy="576000"/>
          </a:xfrm>
        </p:grpSpPr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86C587A8-EAA9-FB4A-949C-540558E644F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355736" y="3609875"/>
              <a:ext cx="574363" cy="5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9" name="正方形/長方形 168">
              <a:extLst>
                <a:ext uri="{FF2B5EF4-FFF2-40B4-BE49-F238E27FC236}">
                  <a16:creationId xmlns:a16="http://schemas.microsoft.com/office/drawing/2014/main" id="{58C2F8C4-B143-804E-848D-BF2EE97B225F}"/>
                </a:ext>
              </a:extLst>
            </p:cNvPr>
            <p:cNvSpPr/>
            <p:nvPr/>
          </p:nvSpPr>
          <p:spPr>
            <a:xfrm>
              <a:off x="2189030" y="3665413"/>
              <a:ext cx="901417" cy="369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latin typeface="+mn-ea"/>
                  <a:ea typeface="ＭＳ Ｐゴシック" charset="0"/>
                  <a:cs typeface="ＭＳ Ｐゴシック" charset="0"/>
                </a:rPr>
                <a:t>IMM</a:t>
              </a:r>
            </a:p>
          </p:txBody>
        </p:sp>
      </p:grpSp>
      <p:grpSp>
        <p:nvGrpSpPr>
          <p:cNvPr id="35863" name="図形グループ 233">
            <a:extLst>
              <a:ext uri="{FF2B5EF4-FFF2-40B4-BE49-F238E27FC236}">
                <a16:creationId xmlns:a16="http://schemas.microsoft.com/office/drawing/2014/main" id="{81F0A632-EF4D-AD47-BEEA-4FD5DA1A93D2}"/>
              </a:ext>
            </a:extLst>
          </p:cNvPr>
          <p:cNvGrpSpPr>
            <a:grpSpLocks/>
          </p:cNvGrpSpPr>
          <p:nvPr/>
        </p:nvGrpSpPr>
        <p:grpSpPr bwMode="auto">
          <a:xfrm>
            <a:off x="1115216" y="4638676"/>
            <a:ext cx="460382" cy="576263"/>
            <a:chOff x="948896" y="3267466"/>
            <a:chExt cx="612806" cy="576000"/>
          </a:xfrm>
        </p:grpSpPr>
        <p:sp>
          <p:nvSpPr>
            <p:cNvPr id="80" name="円/楕円 79">
              <a:extLst>
                <a:ext uri="{FF2B5EF4-FFF2-40B4-BE49-F238E27FC236}">
                  <a16:creationId xmlns:a16="http://schemas.microsoft.com/office/drawing/2014/main" id="{F607CA5A-2890-F84A-AB79-4FEBDACC78A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81654" y="3267466"/>
              <a:ext cx="576875" cy="5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0" name="正方形/長方形 169">
              <a:extLst>
                <a:ext uri="{FF2B5EF4-FFF2-40B4-BE49-F238E27FC236}">
                  <a16:creationId xmlns:a16="http://schemas.microsoft.com/office/drawing/2014/main" id="{CC4F91B4-F6B7-374C-BD12-B49C06F68D52}"/>
                </a:ext>
              </a:extLst>
            </p:cNvPr>
            <p:cNvSpPr/>
            <p:nvPr/>
          </p:nvSpPr>
          <p:spPr>
            <a:xfrm>
              <a:off x="948896" y="3343631"/>
              <a:ext cx="612806" cy="369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latin typeface="+mn-ea"/>
                  <a:ea typeface="ＭＳ Ｐゴシック" charset="0"/>
                  <a:cs typeface="ＭＳ Ｐゴシック" charset="0"/>
                </a:rPr>
                <a:t>IFI</a:t>
              </a:r>
            </a:p>
          </p:txBody>
        </p:sp>
      </p:grp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20B4639B-7221-0644-A564-607CF683956C}"/>
              </a:ext>
            </a:extLst>
          </p:cNvPr>
          <p:cNvSpPr txBox="1"/>
          <p:nvPr/>
        </p:nvSpPr>
        <p:spPr>
          <a:xfrm>
            <a:off x="8310563" y="3413126"/>
            <a:ext cx="812800" cy="307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3.0E-09</a:t>
            </a:r>
          </a:p>
        </p:txBody>
      </p:sp>
      <p:grpSp>
        <p:nvGrpSpPr>
          <p:cNvPr id="35865" name="図形グループ 286">
            <a:extLst>
              <a:ext uri="{FF2B5EF4-FFF2-40B4-BE49-F238E27FC236}">
                <a16:creationId xmlns:a16="http://schemas.microsoft.com/office/drawing/2014/main" id="{80237150-C243-3349-A233-A7CD649ABF4F}"/>
              </a:ext>
            </a:extLst>
          </p:cNvPr>
          <p:cNvGrpSpPr>
            <a:grpSpLocks/>
          </p:cNvGrpSpPr>
          <p:nvPr/>
        </p:nvGrpSpPr>
        <p:grpSpPr bwMode="auto">
          <a:xfrm>
            <a:off x="8383588" y="4732339"/>
            <a:ext cx="539750" cy="287337"/>
            <a:chOff x="10757028" y="4254803"/>
            <a:chExt cx="720000" cy="288000"/>
          </a:xfrm>
        </p:grpSpPr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BF5D490D-99EA-3343-B89D-827D14CA7CCB}"/>
                </a:ext>
              </a:extLst>
            </p:cNvPr>
            <p:cNvSpPr/>
            <p:nvPr/>
          </p:nvSpPr>
          <p:spPr>
            <a:xfrm>
              <a:off x="10757028" y="4254803"/>
              <a:ext cx="720000" cy="2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0" name="円/楕円 179">
              <a:extLst>
                <a:ext uri="{FF2B5EF4-FFF2-40B4-BE49-F238E27FC236}">
                  <a16:creationId xmlns:a16="http://schemas.microsoft.com/office/drawing/2014/main" id="{88134231-79D1-7549-9C7C-DE3A878B46D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186910" y="4285035"/>
              <a:ext cx="216000" cy="2163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dirty="0"/>
                <a:t>3</a:t>
              </a:r>
              <a:endParaRPr lang="ja-JP" altLang="en-US"/>
            </a:p>
          </p:txBody>
        </p:sp>
      </p:grpSp>
      <p:grpSp>
        <p:nvGrpSpPr>
          <p:cNvPr id="35866" name="図形グループ 271">
            <a:extLst>
              <a:ext uri="{FF2B5EF4-FFF2-40B4-BE49-F238E27FC236}">
                <a16:creationId xmlns:a16="http://schemas.microsoft.com/office/drawing/2014/main" id="{20F20FF2-B192-A64D-906C-596D1E44E52A}"/>
              </a:ext>
            </a:extLst>
          </p:cNvPr>
          <p:cNvGrpSpPr>
            <a:grpSpLocks/>
          </p:cNvGrpSpPr>
          <p:nvPr/>
        </p:nvGrpSpPr>
        <p:grpSpPr bwMode="auto">
          <a:xfrm>
            <a:off x="6972301" y="4667251"/>
            <a:ext cx="269875" cy="288925"/>
            <a:chOff x="8619241" y="3240481"/>
            <a:chExt cx="360000" cy="288000"/>
          </a:xfrm>
        </p:grpSpPr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C93DA33C-3E07-B24F-A00D-B2FC30F3738F}"/>
                </a:ext>
              </a:extLst>
            </p:cNvPr>
            <p:cNvSpPr/>
            <p:nvPr/>
          </p:nvSpPr>
          <p:spPr>
            <a:xfrm rot="360000">
              <a:off x="8619241" y="3240481"/>
              <a:ext cx="360000" cy="2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1" name="円/楕円 180">
              <a:extLst>
                <a:ext uri="{FF2B5EF4-FFF2-40B4-BE49-F238E27FC236}">
                  <a16:creationId xmlns:a16="http://schemas.microsoft.com/office/drawing/2014/main" id="{A639560F-C268-E045-BE5F-CC85C5F1EAD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735712" y="3289536"/>
              <a:ext cx="216000" cy="215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800" dirty="0"/>
                <a:t>11</a:t>
              </a:r>
              <a:endParaRPr lang="ja-JP" altLang="en-US" sz="800"/>
            </a:p>
          </p:txBody>
        </p:sp>
      </p:grpSp>
      <p:grpSp>
        <p:nvGrpSpPr>
          <p:cNvPr id="35867" name="図形グループ 240">
            <a:extLst>
              <a:ext uri="{FF2B5EF4-FFF2-40B4-BE49-F238E27FC236}">
                <a16:creationId xmlns:a16="http://schemas.microsoft.com/office/drawing/2014/main" id="{CF1D36AA-D3E9-3748-9664-A99BA60B2D51}"/>
              </a:ext>
            </a:extLst>
          </p:cNvPr>
          <p:cNvGrpSpPr>
            <a:grpSpLocks/>
          </p:cNvGrpSpPr>
          <p:nvPr/>
        </p:nvGrpSpPr>
        <p:grpSpPr bwMode="auto">
          <a:xfrm rot="-180000">
            <a:off x="4987925" y="4802189"/>
            <a:ext cx="890588" cy="287337"/>
            <a:chOff x="6087792" y="3281192"/>
            <a:chExt cx="1188000" cy="28800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6A17618-0596-1B48-8F42-D4DC0C36F22F}"/>
                </a:ext>
              </a:extLst>
            </p:cNvPr>
            <p:cNvSpPr/>
            <p:nvPr/>
          </p:nvSpPr>
          <p:spPr>
            <a:xfrm rot="21301141">
              <a:off x="6087792" y="3281192"/>
              <a:ext cx="1188000" cy="2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2" name="円/楕円 181">
              <a:extLst>
                <a:ext uri="{FF2B5EF4-FFF2-40B4-BE49-F238E27FC236}">
                  <a16:creationId xmlns:a16="http://schemas.microsoft.com/office/drawing/2014/main" id="{BA88C44D-FD82-504C-8573-F7D7C82700A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918704" y="3281978"/>
              <a:ext cx="216000" cy="21639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dirty="0"/>
                <a:t>2</a:t>
              </a:r>
              <a:endParaRPr lang="ja-JP" altLang="en-US"/>
            </a:p>
          </p:txBody>
        </p:sp>
      </p:grp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D70D799C-3EB9-5B46-8C56-4530C1203395}"/>
              </a:ext>
            </a:extLst>
          </p:cNvPr>
          <p:cNvSpPr txBox="1"/>
          <p:nvPr/>
        </p:nvSpPr>
        <p:spPr>
          <a:xfrm>
            <a:off x="738189" y="5767389"/>
            <a:ext cx="814387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5.6E-09</a:t>
            </a:r>
            <a:endParaRPr lang="ja-JP" altLang="en-US" sz="1400">
              <a:latin typeface="+mn-ea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5869" name="図形グループ 38">
            <a:extLst>
              <a:ext uri="{FF2B5EF4-FFF2-40B4-BE49-F238E27FC236}">
                <a16:creationId xmlns:a16="http://schemas.microsoft.com/office/drawing/2014/main" id="{23AF0FB8-F8D3-9A46-81D8-446F7F0E9407}"/>
              </a:ext>
            </a:extLst>
          </p:cNvPr>
          <p:cNvGrpSpPr>
            <a:grpSpLocks/>
          </p:cNvGrpSpPr>
          <p:nvPr/>
        </p:nvGrpSpPr>
        <p:grpSpPr bwMode="auto">
          <a:xfrm>
            <a:off x="314326" y="4481513"/>
            <a:ext cx="790575" cy="863600"/>
            <a:chOff x="-249915" y="3110332"/>
            <a:chExt cx="1055582" cy="864000"/>
          </a:xfrm>
        </p:grpSpPr>
        <p:grpSp>
          <p:nvGrpSpPr>
            <p:cNvPr id="35985" name="図形グループ 35">
              <a:extLst>
                <a:ext uri="{FF2B5EF4-FFF2-40B4-BE49-F238E27FC236}">
                  <a16:creationId xmlns:a16="http://schemas.microsoft.com/office/drawing/2014/main" id="{F89D19F3-CFA7-7D45-8EEC-BA2402D2EB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269" y="3448035"/>
              <a:ext cx="258398" cy="236070"/>
              <a:chOff x="2498160" y="2214189"/>
              <a:chExt cx="258398" cy="236070"/>
            </a:xfrm>
          </p:grpSpPr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92C91CC0-6D95-7048-9ACE-D90AB9039B58}"/>
                  </a:ext>
                </a:extLst>
              </p:cNvPr>
              <p:cNvSpPr/>
              <p:nvPr/>
            </p:nvSpPr>
            <p:spPr>
              <a:xfrm>
                <a:off x="2497961" y="2214779"/>
                <a:ext cx="258597" cy="2350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76" name="正方形/長方形 175">
                <a:extLst>
                  <a:ext uri="{FF2B5EF4-FFF2-40B4-BE49-F238E27FC236}">
                    <a16:creationId xmlns:a16="http://schemas.microsoft.com/office/drawing/2014/main" id="{4AB19614-AEA4-4640-96BF-1E3E3B49C50E}"/>
                  </a:ext>
                </a:extLst>
              </p:cNvPr>
              <p:cNvSpPr/>
              <p:nvPr/>
            </p:nvSpPr>
            <p:spPr>
              <a:xfrm>
                <a:off x="2642097" y="2224309"/>
                <a:ext cx="108103" cy="216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33" name="弦 32">
              <a:extLst>
                <a:ext uri="{FF2B5EF4-FFF2-40B4-BE49-F238E27FC236}">
                  <a16:creationId xmlns:a16="http://schemas.microsoft.com/office/drawing/2014/main" id="{E00CDB95-94AE-974B-BA5B-6FF542B5423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-249915" y="3110332"/>
              <a:ext cx="864814" cy="864000"/>
            </a:xfrm>
            <a:prstGeom prst="chord">
              <a:avLst>
                <a:gd name="adj1" fmla="val 7163816"/>
                <a:gd name="adj2" fmla="val 144413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5870" name="図形グループ 234">
            <a:extLst>
              <a:ext uri="{FF2B5EF4-FFF2-40B4-BE49-F238E27FC236}">
                <a16:creationId xmlns:a16="http://schemas.microsoft.com/office/drawing/2014/main" id="{84065DB6-9EB4-974D-89BE-F2E89D78AF5E}"/>
              </a:ext>
            </a:extLst>
          </p:cNvPr>
          <p:cNvGrpSpPr>
            <a:grpSpLocks/>
          </p:cNvGrpSpPr>
          <p:nvPr/>
        </p:nvGrpSpPr>
        <p:grpSpPr bwMode="auto">
          <a:xfrm>
            <a:off x="1584326" y="4878388"/>
            <a:ext cx="404813" cy="341312"/>
            <a:chOff x="1646484" y="3572041"/>
            <a:chExt cx="540000" cy="342207"/>
          </a:xfrm>
        </p:grpSpPr>
        <p:grpSp>
          <p:nvGrpSpPr>
            <p:cNvPr id="35980" name="図形グループ 184">
              <a:extLst>
                <a:ext uri="{FF2B5EF4-FFF2-40B4-BE49-F238E27FC236}">
                  <a16:creationId xmlns:a16="http://schemas.microsoft.com/office/drawing/2014/main" id="{536016B7-665C-A346-B4F4-93C56873C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6484" y="3572041"/>
              <a:ext cx="540000" cy="342207"/>
              <a:chOff x="8509845" y="3191605"/>
              <a:chExt cx="720000" cy="498275"/>
            </a:xfrm>
          </p:grpSpPr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22CA1DBC-A6AC-634F-9205-BA9F7376C6F3}"/>
                  </a:ext>
                </a:extLst>
              </p:cNvPr>
              <p:cNvSpPr/>
              <p:nvPr/>
            </p:nvSpPr>
            <p:spPr>
              <a:xfrm rot="813608">
                <a:off x="8509845" y="3254178"/>
                <a:ext cx="720000" cy="3661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87" name="正方形/長方形 186">
                <a:extLst>
                  <a:ext uri="{FF2B5EF4-FFF2-40B4-BE49-F238E27FC236}">
                    <a16:creationId xmlns:a16="http://schemas.microsoft.com/office/drawing/2014/main" id="{FD04443F-26BC-0448-9A45-8169397BE949}"/>
                  </a:ext>
                </a:extLst>
              </p:cNvPr>
              <p:cNvSpPr/>
              <p:nvPr/>
            </p:nvSpPr>
            <p:spPr>
              <a:xfrm rot="813608">
                <a:off x="8518316" y="3191605"/>
                <a:ext cx="180706" cy="3661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88" name="正方形/長方形 187">
                <a:extLst>
                  <a:ext uri="{FF2B5EF4-FFF2-40B4-BE49-F238E27FC236}">
                    <a16:creationId xmlns:a16="http://schemas.microsoft.com/office/drawing/2014/main" id="{A2EB1781-8E7E-5443-A6F7-F6728FD38983}"/>
                  </a:ext>
                </a:extLst>
              </p:cNvPr>
              <p:cNvSpPr/>
              <p:nvPr/>
            </p:nvSpPr>
            <p:spPr>
              <a:xfrm rot="813608">
                <a:off x="9043492" y="3323705"/>
                <a:ext cx="177881" cy="3661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189" name="円/楕円 188">
              <a:extLst>
                <a:ext uri="{FF2B5EF4-FFF2-40B4-BE49-F238E27FC236}">
                  <a16:creationId xmlns:a16="http://schemas.microsoft.com/office/drawing/2014/main" id="{40D9ED16-01DB-D74B-9DEE-6F0886D657A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813779" y="3638891"/>
              <a:ext cx="216000" cy="2148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dirty="0"/>
                <a:t>6</a:t>
              </a:r>
            </a:p>
          </p:txBody>
        </p:sp>
      </p:grpSp>
      <p:cxnSp>
        <p:nvCxnSpPr>
          <p:cNvPr id="190" name="直線矢印コネクタ 189">
            <a:extLst>
              <a:ext uri="{FF2B5EF4-FFF2-40B4-BE49-F238E27FC236}">
                <a16:creationId xmlns:a16="http://schemas.microsoft.com/office/drawing/2014/main" id="{CE4A2844-1ADE-464A-BF85-37023D8B1837}"/>
              </a:ext>
            </a:extLst>
          </p:cNvPr>
          <p:cNvCxnSpPr>
            <a:stCxn id="183" idx="0"/>
          </p:cNvCxnSpPr>
          <p:nvPr/>
        </p:nvCxnSpPr>
        <p:spPr>
          <a:xfrm flipH="1" flipV="1">
            <a:off x="1104901" y="5083176"/>
            <a:ext cx="41275" cy="68421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矢印コネクタ 190">
            <a:extLst>
              <a:ext uri="{FF2B5EF4-FFF2-40B4-BE49-F238E27FC236}">
                <a16:creationId xmlns:a16="http://schemas.microsoft.com/office/drawing/2014/main" id="{B61FFEDB-366E-0B43-A65E-BE661F1BA052}"/>
              </a:ext>
            </a:extLst>
          </p:cNvPr>
          <p:cNvCxnSpPr>
            <a:stCxn id="64" idx="2"/>
          </p:cNvCxnSpPr>
          <p:nvPr/>
        </p:nvCxnSpPr>
        <p:spPr>
          <a:xfrm>
            <a:off x="1704976" y="3390900"/>
            <a:ext cx="314325" cy="158115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93">
            <a:extLst>
              <a:ext uri="{FF2B5EF4-FFF2-40B4-BE49-F238E27FC236}">
                <a16:creationId xmlns:a16="http://schemas.microsoft.com/office/drawing/2014/main" id="{A739C34C-EA4A-DA40-BE0B-E8A12618FDAB}"/>
              </a:ext>
            </a:extLst>
          </p:cNvPr>
          <p:cNvCxnSpPr>
            <a:stCxn id="65" idx="2"/>
          </p:cNvCxnSpPr>
          <p:nvPr/>
        </p:nvCxnSpPr>
        <p:spPr>
          <a:xfrm flipH="1">
            <a:off x="2462213" y="3402013"/>
            <a:ext cx="76200" cy="161925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98">
            <a:extLst>
              <a:ext uri="{FF2B5EF4-FFF2-40B4-BE49-F238E27FC236}">
                <a16:creationId xmlns:a16="http://schemas.microsoft.com/office/drawing/2014/main" id="{D371492E-C91F-A54D-9F05-4570961309A3}"/>
              </a:ext>
            </a:extLst>
          </p:cNvPr>
          <p:cNvCxnSpPr>
            <a:stCxn id="50" idx="2"/>
          </p:cNvCxnSpPr>
          <p:nvPr/>
        </p:nvCxnSpPr>
        <p:spPr>
          <a:xfrm flipH="1">
            <a:off x="755650" y="3649664"/>
            <a:ext cx="128588" cy="78263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B25AF293-40DF-F543-8638-02393AF2E57B}"/>
              </a:ext>
            </a:extLst>
          </p:cNvPr>
          <p:cNvSpPr txBox="1"/>
          <p:nvPr/>
        </p:nvSpPr>
        <p:spPr>
          <a:xfrm>
            <a:off x="2659063" y="5738814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5.0E-09</a:t>
            </a:r>
            <a:endParaRPr lang="ja-JP" altLang="en-US" sz="1400">
              <a:latin typeface="+mn-ea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5876" name="図形グループ 204">
            <a:extLst>
              <a:ext uri="{FF2B5EF4-FFF2-40B4-BE49-F238E27FC236}">
                <a16:creationId xmlns:a16="http://schemas.microsoft.com/office/drawing/2014/main" id="{0802F45E-ED84-5444-8885-6BCA20B01A10}"/>
              </a:ext>
            </a:extLst>
          </p:cNvPr>
          <p:cNvGrpSpPr>
            <a:grpSpLocks noChangeAspect="1"/>
          </p:cNvGrpSpPr>
          <p:nvPr/>
        </p:nvGrpSpPr>
        <p:grpSpPr bwMode="auto">
          <a:xfrm rot="540000">
            <a:off x="3835400" y="4953000"/>
            <a:ext cx="242888" cy="300038"/>
            <a:chOff x="1452808" y="2658617"/>
            <a:chExt cx="740664" cy="685800"/>
          </a:xfrm>
        </p:grpSpPr>
        <p:sp>
          <p:nvSpPr>
            <p:cNvPr id="206" name="正方形/長方形 205">
              <a:extLst>
                <a:ext uri="{FF2B5EF4-FFF2-40B4-BE49-F238E27FC236}">
                  <a16:creationId xmlns:a16="http://schemas.microsoft.com/office/drawing/2014/main" id="{1F09ACF2-1C62-444B-B0C8-3CCAEBB3638F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5973" name="図形グループ 206">
              <a:extLst>
                <a:ext uri="{FF2B5EF4-FFF2-40B4-BE49-F238E27FC236}">
                  <a16:creationId xmlns:a16="http://schemas.microsoft.com/office/drawing/2014/main" id="{23E172A5-48AF-7E4D-A2EC-BC4E5F0F6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208" name="直線コネクタ 207">
                <a:extLst>
                  <a:ext uri="{FF2B5EF4-FFF2-40B4-BE49-F238E27FC236}">
                    <a16:creationId xmlns:a16="http://schemas.microsoft.com/office/drawing/2014/main" id="{6F3443B1-C9C9-A047-AF26-246828026B5E}"/>
                  </a:ext>
                </a:extLst>
              </p:cNvPr>
              <p:cNvCxnSpPr/>
              <p:nvPr/>
            </p:nvCxnSpPr>
            <p:spPr>
              <a:xfrm>
                <a:off x="6184871" y="864835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線コネクタ 208">
                <a:extLst>
                  <a:ext uri="{FF2B5EF4-FFF2-40B4-BE49-F238E27FC236}">
                    <a16:creationId xmlns:a16="http://schemas.microsoft.com/office/drawing/2014/main" id="{4A335F18-DF7D-9C4B-8740-4FD32A5204BF}"/>
                  </a:ext>
                </a:extLst>
              </p:cNvPr>
              <p:cNvCxnSpPr/>
              <p:nvPr/>
            </p:nvCxnSpPr>
            <p:spPr>
              <a:xfrm>
                <a:off x="6277228" y="864810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線コネクタ 209">
                <a:extLst>
                  <a:ext uri="{FF2B5EF4-FFF2-40B4-BE49-F238E27FC236}">
                    <a16:creationId xmlns:a16="http://schemas.microsoft.com/office/drawing/2014/main" id="{1F86305B-4C53-BB44-A5D0-28F23CA91022}"/>
                  </a:ext>
                </a:extLst>
              </p:cNvPr>
              <p:cNvCxnSpPr/>
              <p:nvPr/>
            </p:nvCxnSpPr>
            <p:spPr>
              <a:xfrm>
                <a:off x="6374330" y="864385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>
                <a:extLst>
                  <a:ext uri="{FF2B5EF4-FFF2-40B4-BE49-F238E27FC236}">
                    <a16:creationId xmlns:a16="http://schemas.microsoft.com/office/drawing/2014/main" id="{650A8B20-8702-C640-A51E-51EC5A7069DE}"/>
                  </a:ext>
                </a:extLst>
              </p:cNvPr>
              <p:cNvCxnSpPr/>
              <p:nvPr/>
            </p:nvCxnSpPr>
            <p:spPr>
              <a:xfrm>
                <a:off x="6461946" y="864763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線コネクタ 211">
                <a:extLst>
                  <a:ext uri="{FF2B5EF4-FFF2-40B4-BE49-F238E27FC236}">
                    <a16:creationId xmlns:a16="http://schemas.microsoft.com/office/drawing/2014/main" id="{FB9EDDD5-A4D7-5243-A5C2-F56D60B27867}"/>
                  </a:ext>
                </a:extLst>
              </p:cNvPr>
              <p:cNvCxnSpPr/>
              <p:nvPr/>
            </p:nvCxnSpPr>
            <p:spPr>
              <a:xfrm>
                <a:off x="6549563" y="865143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>
                <a:extLst>
                  <a:ext uri="{FF2B5EF4-FFF2-40B4-BE49-F238E27FC236}">
                    <a16:creationId xmlns:a16="http://schemas.microsoft.com/office/drawing/2014/main" id="{F1A429B8-8DB3-C547-BDAA-7D2FEB6991BC}"/>
                  </a:ext>
                </a:extLst>
              </p:cNvPr>
              <p:cNvCxnSpPr/>
              <p:nvPr/>
            </p:nvCxnSpPr>
            <p:spPr>
              <a:xfrm>
                <a:off x="6641924" y="865119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77" name="図形グループ 213">
            <a:extLst>
              <a:ext uri="{FF2B5EF4-FFF2-40B4-BE49-F238E27FC236}">
                <a16:creationId xmlns:a16="http://schemas.microsoft.com/office/drawing/2014/main" id="{0A543B08-E6C3-9A49-BE0D-165C73285F9E}"/>
              </a:ext>
            </a:extLst>
          </p:cNvPr>
          <p:cNvGrpSpPr>
            <a:grpSpLocks noChangeAspect="1"/>
          </p:cNvGrpSpPr>
          <p:nvPr/>
        </p:nvGrpSpPr>
        <p:grpSpPr bwMode="auto">
          <a:xfrm rot="480000">
            <a:off x="3203575" y="4819650"/>
            <a:ext cx="242888" cy="300038"/>
            <a:chOff x="1452808" y="2658617"/>
            <a:chExt cx="740664" cy="685800"/>
          </a:xfrm>
        </p:grpSpPr>
        <p:sp>
          <p:nvSpPr>
            <p:cNvPr id="215" name="正方形/長方形 214">
              <a:extLst>
                <a:ext uri="{FF2B5EF4-FFF2-40B4-BE49-F238E27FC236}">
                  <a16:creationId xmlns:a16="http://schemas.microsoft.com/office/drawing/2014/main" id="{E6317BCA-41CB-974A-B5EF-5FEFE10FEBB6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5965" name="図形グループ 215">
              <a:extLst>
                <a:ext uri="{FF2B5EF4-FFF2-40B4-BE49-F238E27FC236}">
                  <a16:creationId xmlns:a16="http://schemas.microsoft.com/office/drawing/2014/main" id="{26477351-7075-0B41-87A2-BFA973CA8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217" name="直線コネクタ 216">
                <a:extLst>
                  <a:ext uri="{FF2B5EF4-FFF2-40B4-BE49-F238E27FC236}">
                    <a16:creationId xmlns:a16="http://schemas.microsoft.com/office/drawing/2014/main" id="{6BD9B3A3-E5A1-EE43-AE51-C505DB87773E}"/>
                  </a:ext>
                </a:extLst>
              </p:cNvPr>
              <p:cNvCxnSpPr/>
              <p:nvPr/>
            </p:nvCxnSpPr>
            <p:spPr>
              <a:xfrm>
                <a:off x="6185654" y="865215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>
                <a:extLst>
                  <a:ext uri="{FF2B5EF4-FFF2-40B4-BE49-F238E27FC236}">
                    <a16:creationId xmlns:a16="http://schemas.microsoft.com/office/drawing/2014/main" id="{0053073A-6A18-F646-9E5C-E6B981BD8AD7}"/>
                  </a:ext>
                </a:extLst>
              </p:cNvPr>
              <p:cNvCxnSpPr/>
              <p:nvPr/>
            </p:nvCxnSpPr>
            <p:spPr>
              <a:xfrm>
                <a:off x="6276996" y="863518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>
                <a:extLst>
                  <a:ext uri="{FF2B5EF4-FFF2-40B4-BE49-F238E27FC236}">
                    <a16:creationId xmlns:a16="http://schemas.microsoft.com/office/drawing/2014/main" id="{2576C7E7-CA62-F649-A699-CA50A6002250}"/>
                  </a:ext>
                </a:extLst>
              </p:cNvPr>
              <p:cNvCxnSpPr/>
              <p:nvPr/>
            </p:nvCxnSpPr>
            <p:spPr>
              <a:xfrm>
                <a:off x="6374096" y="864002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線コネクタ 219">
                <a:extLst>
                  <a:ext uri="{FF2B5EF4-FFF2-40B4-BE49-F238E27FC236}">
                    <a16:creationId xmlns:a16="http://schemas.microsoft.com/office/drawing/2014/main" id="{B30CD31A-843C-474B-8A8E-A823CFC11D97}"/>
                  </a:ext>
                </a:extLst>
              </p:cNvPr>
              <p:cNvCxnSpPr/>
              <p:nvPr/>
            </p:nvCxnSpPr>
            <p:spPr>
              <a:xfrm>
                <a:off x="6462021" y="865188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コネクタ 220">
                <a:extLst>
                  <a:ext uri="{FF2B5EF4-FFF2-40B4-BE49-F238E27FC236}">
                    <a16:creationId xmlns:a16="http://schemas.microsoft.com/office/drawing/2014/main" id="{C6E55E49-AD43-3C48-B9A9-C499B381D471}"/>
                  </a:ext>
                </a:extLst>
              </p:cNvPr>
              <p:cNvCxnSpPr/>
              <p:nvPr/>
            </p:nvCxnSpPr>
            <p:spPr>
              <a:xfrm>
                <a:off x="6549278" y="866400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>
                <a:extLst>
                  <a:ext uri="{FF2B5EF4-FFF2-40B4-BE49-F238E27FC236}">
                    <a16:creationId xmlns:a16="http://schemas.microsoft.com/office/drawing/2014/main" id="{40E1F7A2-7328-9044-98BF-40F0B7B19214}"/>
                  </a:ext>
                </a:extLst>
              </p:cNvPr>
              <p:cNvCxnSpPr/>
              <p:nvPr/>
            </p:nvCxnSpPr>
            <p:spPr>
              <a:xfrm>
                <a:off x="6641291" y="864678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直線矢印コネクタ 222">
            <a:extLst>
              <a:ext uri="{FF2B5EF4-FFF2-40B4-BE49-F238E27FC236}">
                <a16:creationId xmlns:a16="http://schemas.microsoft.com/office/drawing/2014/main" id="{C012B005-67BE-844E-8E2E-C5D8BF1343D6}"/>
              </a:ext>
            </a:extLst>
          </p:cNvPr>
          <p:cNvCxnSpPr>
            <a:stCxn id="204" idx="0"/>
          </p:cNvCxnSpPr>
          <p:nvPr/>
        </p:nvCxnSpPr>
        <p:spPr>
          <a:xfrm flipV="1">
            <a:off x="3065464" y="5103813"/>
            <a:ext cx="111125" cy="6350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矢印コネクタ 223">
            <a:extLst>
              <a:ext uri="{FF2B5EF4-FFF2-40B4-BE49-F238E27FC236}">
                <a16:creationId xmlns:a16="http://schemas.microsoft.com/office/drawing/2014/main" id="{554FCD9A-F446-B748-8AA0-B7DB1F798D78}"/>
              </a:ext>
            </a:extLst>
          </p:cNvPr>
          <p:cNvCxnSpPr>
            <a:stCxn id="204" idx="0"/>
          </p:cNvCxnSpPr>
          <p:nvPr/>
        </p:nvCxnSpPr>
        <p:spPr>
          <a:xfrm flipV="1">
            <a:off x="3065463" y="5295901"/>
            <a:ext cx="1052512" cy="44291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矢印コネクタ 230">
            <a:extLst>
              <a:ext uri="{FF2B5EF4-FFF2-40B4-BE49-F238E27FC236}">
                <a16:creationId xmlns:a16="http://schemas.microsoft.com/office/drawing/2014/main" id="{F5EC81B6-6A22-3C4C-B345-E3283CB64C16}"/>
              </a:ext>
            </a:extLst>
          </p:cNvPr>
          <p:cNvCxnSpPr>
            <a:stCxn id="63" idx="2"/>
          </p:cNvCxnSpPr>
          <p:nvPr/>
        </p:nvCxnSpPr>
        <p:spPr>
          <a:xfrm flipH="1">
            <a:off x="3460751" y="3409951"/>
            <a:ext cx="466725" cy="142081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81" name="図形グループ 242">
            <a:extLst>
              <a:ext uri="{FF2B5EF4-FFF2-40B4-BE49-F238E27FC236}">
                <a16:creationId xmlns:a16="http://schemas.microsoft.com/office/drawing/2014/main" id="{5C96861C-CA54-7048-A2D8-41532318F6F5}"/>
              </a:ext>
            </a:extLst>
          </p:cNvPr>
          <p:cNvGrpSpPr>
            <a:grpSpLocks/>
          </p:cNvGrpSpPr>
          <p:nvPr/>
        </p:nvGrpSpPr>
        <p:grpSpPr bwMode="auto">
          <a:xfrm>
            <a:off x="3471863" y="4884739"/>
            <a:ext cx="323850" cy="287337"/>
            <a:chOff x="3961415" y="3513568"/>
            <a:chExt cx="432000" cy="288000"/>
          </a:xfrm>
        </p:grpSpPr>
        <p:sp>
          <p:nvSpPr>
            <p:cNvPr id="174" name="正方形/長方形 173">
              <a:extLst>
                <a:ext uri="{FF2B5EF4-FFF2-40B4-BE49-F238E27FC236}">
                  <a16:creationId xmlns:a16="http://schemas.microsoft.com/office/drawing/2014/main" id="{368ECDB2-7A21-4B4F-A8E6-9233C4B33A11}"/>
                </a:ext>
              </a:extLst>
            </p:cNvPr>
            <p:cNvSpPr/>
            <p:nvPr/>
          </p:nvSpPr>
          <p:spPr>
            <a:xfrm rot="600000">
              <a:off x="3961415" y="3513568"/>
              <a:ext cx="432000" cy="2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2" name="円/楕円 241">
              <a:extLst>
                <a:ext uri="{FF2B5EF4-FFF2-40B4-BE49-F238E27FC236}">
                  <a16:creationId xmlns:a16="http://schemas.microsoft.com/office/drawing/2014/main" id="{CEF57A6B-2BE6-D74A-A588-D867859A61B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065179" y="3546982"/>
              <a:ext cx="216000" cy="2148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800" dirty="0"/>
                <a:t>10</a:t>
              </a:r>
              <a:endParaRPr lang="ja-JP" altLang="en-US" sz="800"/>
            </a:p>
          </p:txBody>
        </p:sp>
      </p:grp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303DC790-49F4-2A4E-9FF0-81D667579689}"/>
              </a:ext>
            </a:extLst>
          </p:cNvPr>
          <p:cNvSpPr txBox="1"/>
          <p:nvPr/>
        </p:nvSpPr>
        <p:spPr>
          <a:xfrm>
            <a:off x="4710113" y="5713414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6.0E-09</a:t>
            </a:r>
            <a:endParaRPr lang="ja-JP" altLang="en-US" sz="1400">
              <a:latin typeface="+mn-ea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46" name="直線矢印コネクタ 245">
            <a:extLst>
              <a:ext uri="{FF2B5EF4-FFF2-40B4-BE49-F238E27FC236}">
                <a16:creationId xmlns:a16="http://schemas.microsoft.com/office/drawing/2014/main" id="{E3F9B4CC-C6CD-3445-866D-50FD8DA10DA3}"/>
              </a:ext>
            </a:extLst>
          </p:cNvPr>
          <p:cNvCxnSpPr>
            <a:stCxn id="245" idx="0"/>
          </p:cNvCxnSpPr>
          <p:nvPr/>
        </p:nvCxnSpPr>
        <p:spPr>
          <a:xfrm flipH="1" flipV="1">
            <a:off x="4765675" y="5254625"/>
            <a:ext cx="350838" cy="4587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矢印コネクタ 246">
            <a:extLst>
              <a:ext uri="{FF2B5EF4-FFF2-40B4-BE49-F238E27FC236}">
                <a16:creationId xmlns:a16="http://schemas.microsoft.com/office/drawing/2014/main" id="{EF834C75-78FB-8E43-BE5C-A310FED1AB01}"/>
              </a:ext>
            </a:extLst>
          </p:cNvPr>
          <p:cNvCxnSpPr>
            <a:stCxn id="245" idx="0"/>
          </p:cNvCxnSpPr>
          <p:nvPr/>
        </p:nvCxnSpPr>
        <p:spPr>
          <a:xfrm flipV="1">
            <a:off x="5116513" y="5054601"/>
            <a:ext cx="1065212" cy="65881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A68C6D16-9B1E-0F46-92B8-E675ABB55FCB}"/>
              </a:ext>
            </a:extLst>
          </p:cNvPr>
          <p:cNvSpPr txBox="1"/>
          <p:nvPr/>
        </p:nvSpPr>
        <p:spPr>
          <a:xfrm>
            <a:off x="4541838" y="3113089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5.7-09</a:t>
            </a:r>
          </a:p>
        </p:txBody>
      </p:sp>
      <p:cxnSp>
        <p:nvCxnSpPr>
          <p:cNvPr id="251" name="直線矢印コネクタ 250">
            <a:extLst>
              <a:ext uri="{FF2B5EF4-FFF2-40B4-BE49-F238E27FC236}">
                <a16:creationId xmlns:a16="http://schemas.microsoft.com/office/drawing/2014/main" id="{1B43A5F0-DA35-674B-8915-9C15CD9C0D20}"/>
              </a:ext>
            </a:extLst>
          </p:cNvPr>
          <p:cNvCxnSpPr>
            <a:stCxn id="250" idx="2"/>
          </p:cNvCxnSpPr>
          <p:nvPr/>
        </p:nvCxnSpPr>
        <p:spPr>
          <a:xfrm>
            <a:off x="4903789" y="3421063"/>
            <a:ext cx="985837" cy="128905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87" name="図形グループ 253">
            <a:extLst>
              <a:ext uri="{FF2B5EF4-FFF2-40B4-BE49-F238E27FC236}">
                <a16:creationId xmlns:a16="http://schemas.microsoft.com/office/drawing/2014/main" id="{B7E1EE95-5215-0645-A1C2-5F40A8D37BA3}"/>
              </a:ext>
            </a:extLst>
          </p:cNvPr>
          <p:cNvGrpSpPr>
            <a:grpSpLocks noChangeAspect="1"/>
          </p:cNvGrpSpPr>
          <p:nvPr/>
        </p:nvGrpSpPr>
        <p:grpSpPr bwMode="auto">
          <a:xfrm rot="240000">
            <a:off x="7259639" y="4706939"/>
            <a:ext cx="244475" cy="300037"/>
            <a:chOff x="1452808" y="2658617"/>
            <a:chExt cx="740664" cy="685800"/>
          </a:xfrm>
        </p:grpSpPr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960F00CB-B899-0548-B131-225B90FB874C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5955" name="図形グループ 255">
              <a:extLst>
                <a:ext uri="{FF2B5EF4-FFF2-40B4-BE49-F238E27FC236}">
                  <a16:creationId xmlns:a16="http://schemas.microsoft.com/office/drawing/2014/main" id="{F40406C4-9D94-BE44-9722-DB83E541F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257" name="直線コネクタ 256">
                <a:extLst>
                  <a:ext uri="{FF2B5EF4-FFF2-40B4-BE49-F238E27FC236}">
                    <a16:creationId xmlns:a16="http://schemas.microsoft.com/office/drawing/2014/main" id="{63389B5D-84C6-AA4D-A98B-498A9AC85011}"/>
                  </a:ext>
                </a:extLst>
              </p:cNvPr>
              <p:cNvCxnSpPr/>
              <p:nvPr/>
            </p:nvCxnSpPr>
            <p:spPr>
              <a:xfrm>
                <a:off x="6177084" y="864738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線コネクタ 257">
                <a:extLst>
                  <a:ext uri="{FF2B5EF4-FFF2-40B4-BE49-F238E27FC236}">
                    <a16:creationId xmlns:a16="http://schemas.microsoft.com/office/drawing/2014/main" id="{132B7C3D-733A-504F-B57A-7BAE553E23C7}"/>
                  </a:ext>
                </a:extLst>
              </p:cNvPr>
              <p:cNvCxnSpPr/>
              <p:nvPr/>
            </p:nvCxnSpPr>
            <p:spPr>
              <a:xfrm>
                <a:off x="6272426" y="863718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線コネクタ 258">
                <a:extLst>
                  <a:ext uri="{FF2B5EF4-FFF2-40B4-BE49-F238E27FC236}">
                    <a16:creationId xmlns:a16="http://schemas.microsoft.com/office/drawing/2014/main" id="{C842C2B6-86BD-744A-92EF-6C08EB8CCAB6}"/>
                  </a:ext>
                </a:extLst>
              </p:cNvPr>
              <p:cNvCxnSpPr/>
              <p:nvPr/>
            </p:nvCxnSpPr>
            <p:spPr>
              <a:xfrm>
                <a:off x="6363675" y="865440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線コネクタ 259">
                <a:extLst>
                  <a:ext uri="{FF2B5EF4-FFF2-40B4-BE49-F238E27FC236}">
                    <a16:creationId xmlns:a16="http://schemas.microsoft.com/office/drawing/2014/main" id="{58E8DC7F-F66E-5849-810A-C1E505C967B4}"/>
                  </a:ext>
                </a:extLst>
              </p:cNvPr>
              <p:cNvCxnSpPr/>
              <p:nvPr/>
            </p:nvCxnSpPr>
            <p:spPr>
              <a:xfrm>
                <a:off x="6454423" y="864595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線コネクタ 260">
                <a:extLst>
                  <a:ext uri="{FF2B5EF4-FFF2-40B4-BE49-F238E27FC236}">
                    <a16:creationId xmlns:a16="http://schemas.microsoft.com/office/drawing/2014/main" id="{2E3B83A8-92FC-A349-BE69-49672F9C1D97}"/>
                  </a:ext>
                </a:extLst>
              </p:cNvPr>
              <p:cNvCxnSpPr/>
              <p:nvPr/>
            </p:nvCxnSpPr>
            <p:spPr>
              <a:xfrm>
                <a:off x="6540247" y="863934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線コネクタ 261">
                <a:extLst>
                  <a:ext uri="{FF2B5EF4-FFF2-40B4-BE49-F238E27FC236}">
                    <a16:creationId xmlns:a16="http://schemas.microsoft.com/office/drawing/2014/main" id="{9D521CB3-9788-554D-B42E-702B6A6C57E6}"/>
                  </a:ext>
                </a:extLst>
              </p:cNvPr>
              <p:cNvCxnSpPr/>
              <p:nvPr/>
            </p:nvCxnSpPr>
            <p:spPr>
              <a:xfrm>
                <a:off x="6631496" y="865656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888" name="図形グループ 262">
            <a:extLst>
              <a:ext uri="{FF2B5EF4-FFF2-40B4-BE49-F238E27FC236}">
                <a16:creationId xmlns:a16="http://schemas.microsoft.com/office/drawing/2014/main" id="{12E360FE-2C8A-054A-A860-34B6EAE96D8F}"/>
              </a:ext>
            </a:extLst>
          </p:cNvPr>
          <p:cNvGrpSpPr>
            <a:grpSpLocks noChangeAspect="1"/>
          </p:cNvGrpSpPr>
          <p:nvPr/>
        </p:nvGrpSpPr>
        <p:grpSpPr bwMode="auto">
          <a:xfrm rot="240000">
            <a:off x="6704014" y="4630739"/>
            <a:ext cx="242887" cy="300037"/>
            <a:chOff x="1452808" y="2658617"/>
            <a:chExt cx="740664" cy="685800"/>
          </a:xfrm>
        </p:grpSpPr>
        <p:sp>
          <p:nvSpPr>
            <p:cNvPr id="264" name="正方形/長方形 263">
              <a:extLst>
                <a:ext uri="{FF2B5EF4-FFF2-40B4-BE49-F238E27FC236}">
                  <a16:creationId xmlns:a16="http://schemas.microsoft.com/office/drawing/2014/main" id="{323F532D-08FF-9844-9E75-F400A5233CC9}"/>
                </a:ext>
              </a:extLst>
            </p:cNvPr>
            <p:cNvSpPr/>
            <p:nvPr/>
          </p:nvSpPr>
          <p:spPr>
            <a:xfrm rot="10800000">
              <a:off x="1452808" y="2658617"/>
              <a:ext cx="740664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5947" name="図形グループ 264">
              <a:extLst>
                <a:ext uri="{FF2B5EF4-FFF2-40B4-BE49-F238E27FC236}">
                  <a16:creationId xmlns:a16="http://schemas.microsoft.com/office/drawing/2014/main" id="{120E0F56-FDE4-2146-AB6D-A280F19AC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043" y="2659517"/>
              <a:ext cx="468000" cy="684000"/>
              <a:chOff x="6186311" y="869244"/>
              <a:chExt cx="464191" cy="485423"/>
            </a:xfrm>
          </p:grpSpPr>
          <p:cxnSp>
            <p:nvCxnSpPr>
              <p:cNvPr id="266" name="直線コネクタ 265">
                <a:extLst>
                  <a:ext uri="{FF2B5EF4-FFF2-40B4-BE49-F238E27FC236}">
                    <a16:creationId xmlns:a16="http://schemas.microsoft.com/office/drawing/2014/main" id="{871BAFD3-673A-6A42-81BD-AADD1B712EEA}"/>
                  </a:ext>
                </a:extLst>
              </p:cNvPr>
              <p:cNvCxnSpPr/>
              <p:nvPr/>
            </p:nvCxnSpPr>
            <p:spPr>
              <a:xfrm>
                <a:off x="6187493" y="864290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線コネクタ 266">
                <a:extLst>
                  <a:ext uri="{FF2B5EF4-FFF2-40B4-BE49-F238E27FC236}">
                    <a16:creationId xmlns:a16="http://schemas.microsoft.com/office/drawing/2014/main" id="{D7713527-2B62-5346-A9A0-5124FF8E238C}"/>
                  </a:ext>
                </a:extLst>
              </p:cNvPr>
              <p:cNvCxnSpPr/>
              <p:nvPr/>
            </p:nvCxnSpPr>
            <p:spPr>
              <a:xfrm>
                <a:off x="6278669" y="863450"/>
                <a:ext cx="0" cy="4867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線コネクタ 267">
                <a:extLst>
                  <a:ext uri="{FF2B5EF4-FFF2-40B4-BE49-F238E27FC236}">
                    <a16:creationId xmlns:a16="http://schemas.microsoft.com/office/drawing/2014/main" id="{664BD1F1-E398-654B-88DA-EF8CEA784A9F}"/>
                  </a:ext>
                </a:extLst>
              </p:cNvPr>
              <p:cNvCxnSpPr/>
              <p:nvPr/>
            </p:nvCxnSpPr>
            <p:spPr>
              <a:xfrm>
                <a:off x="6375304" y="864992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コネクタ 268">
                <a:extLst>
                  <a:ext uri="{FF2B5EF4-FFF2-40B4-BE49-F238E27FC236}">
                    <a16:creationId xmlns:a16="http://schemas.microsoft.com/office/drawing/2014/main" id="{6A68CF20-B78D-C641-A091-20D4B3FA3688}"/>
                  </a:ext>
                </a:extLst>
              </p:cNvPr>
              <p:cNvCxnSpPr/>
              <p:nvPr/>
            </p:nvCxnSpPr>
            <p:spPr>
              <a:xfrm>
                <a:off x="6461856" y="864326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線コネクタ 269">
                <a:extLst>
                  <a:ext uri="{FF2B5EF4-FFF2-40B4-BE49-F238E27FC236}">
                    <a16:creationId xmlns:a16="http://schemas.microsoft.com/office/drawing/2014/main" id="{CCB487B8-86CA-0846-B0A9-CFC861841435}"/>
                  </a:ext>
                </a:extLst>
              </p:cNvPr>
              <p:cNvCxnSpPr/>
              <p:nvPr/>
            </p:nvCxnSpPr>
            <p:spPr>
              <a:xfrm>
                <a:off x="6548576" y="866234"/>
                <a:ext cx="0" cy="48670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コネクタ 270">
                <a:extLst>
                  <a:ext uri="{FF2B5EF4-FFF2-40B4-BE49-F238E27FC236}">
                    <a16:creationId xmlns:a16="http://schemas.microsoft.com/office/drawing/2014/main" id="{FAB15C9C-8534-9046-9B74-FD74FA3C0364}"/>
                  </a:ext>
                </a:extLst>
              </p:cNvPr>
              <p:cNvCxnSpPr/>
              <p:nvPr/>
            </p:nvCxnSpPr>
            <p:spPr>
              <a:xfrm>
                <a:off x="6640084" y="865387"/>
                <a:ext cx="0" cy="48927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4" name="直線矢印コネクタ 273">
            <a:extLst>
              <a:ext uri="{FF2B5EF4-FFF2-40B4-BE49-F238E27FC236}">
                <a16:creationId xmlns:a16="http://schemas.microsoft.com/office/drawing/2014/main" id="{445DDD7A-BCF8-2649-A047-CA01876C8332}"/>
              </a:ext>
            </a:extLst>
          </p:cNvPr>
          <p:cNvCxnSpPr/>
          <p:nvPr/>
        </p:nvCxnSpPr>
        <p:spPr>
          <a:xfrm flipV="1">
            <a:off x="5670550" y="4929189"/>
            <a:ext cx="1023938" cy="77152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矢印コネクタ 274">
            <a:extLst>
              <a:ext uri="{FF2B5EF4-FFF2-40B4-BE49-F238E27FC236}">
                <a16:creationId xmlns:a16="http://schemas.microsoft.com/office/drawing/2014/main" id="{3CA97E5A-EB5B-F447-9536-E049A240C6D0}"/>
              </a:ext>
            </a:extLst>
          </p:cNvPr>
          <p:cNvCxnSpPr/>
          <p:nvPr/>
        </p:nvCxnSpPr>
        <p:spPr>
          <a:xfrm flipV="1">
            <a:off x="6508751" y="5054600"/>
            <a:ext cx="1025525" cy="65563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1A462791-6F0A-924B-B177-5F90444937D6}"/>
              </a:ext>
            </a:extLst>
          </p:cNvPr>
          <p:cNvSpPr txBox="1"/>
          <p:nvPr/>
        </p:nvSpPr>
        <p:spPr>
          <a:xfrm>
            <a:off x="5668963" y="3113089"/>
            <a:ext cx="722312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00B050"/>
                </a:solidFill>
                <a:latin typeface="+mn-ea"/>
                <a:ea typeface="ＭＳ Ｐゴシック" charset="0"/>
                <a:cs typeface="ＭＳ Ｐゴシック" charset="0"/>
              </a:rPr>
              <a:t>7.5-09</a:t>
            </a:r>
          </a:p>
        </p:txBody>
      </p:sp>
      <p:cxnSp>
        <p:nvCxnSpPr>
          <p:cNvPr id="281" name="直線矢印コネクタ 280">
            <a:extLst>
              <a:ext uri="{FF2B5EF4-FFF2-40B4-BE49-F238E27FC236}">
                <a16:creationId xmlns:a16="http://schemas.microsoft.com/office/drawing/2014/main" id="{EAD89B01-A962-214C-BEFA-DA15F8171CC9}"/>
              </a:ext>
            </a:extLst>
          </p:cNvPr>
          <p:cNvCxnSpPr>
            <a:stCxn id="280" idx="2"/>
            <a:endCxn id="92" idx="0"/>
          </p:cNvCxnSpPr>
          <p:nvPr/>
        </p:nvCxnSpPr>
        <p:spPr>
          <a:xfrm>
            <a:off x="6030913" y="3421064"/>
            <a:ext cx="1090612" cy="124777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テキスト ボックス 283">
            <a:extLst>
              <a:ext uri="{FF2B5EF4-FFF2-40B4-BE49-F238E27FC236}">
                <a16:creationId xmlns:a16="http://schemas.microsoft.com/office/drawing/2014/main" id="{58779501-BCB1-ED44-8BA6-A4E1BCEF9A73}"/>
              </a:ext>
            </a:extLst>
          </p:cNvPr>
          <p:cNvSpPr txBox="1"/>
          <p:nvPr/>
        </p:nvSpPr>
        <p:spPr>
          <a:xfrm>
            <a:off x="7142163" y="5711826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ea"/>
                <a:ea typeface="ＭＳ Ｐゴシック" charset="0"/>
                <a:cs typeface="ＭＳ Ｐゴシック" charset="0"/>
              </a:rPr>
              <a:t>1.0E-08</a:t>
            </a:r>
            <a:endParaRPr lang="ja-JP" altLang="en-US" sz="1400">
              <a:solidFill>
                <a:srgbClr val="FF0000"/>
              </a:solidFill>
              <a:latin typeface="+mn-ea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85" name="直線矢印コネクタ 284">
            <a:extLst>
              <a:ext uri="{FF2B5EF4-FFF2-40B4-BE49-F238E27FC236}">
                <a16:creationId xmlns:a16="http://schemas.microsoft.com/office/drawing/2014/main" id="{CD811A9C-BE22-B44E-BFD3-989A1E769AFA}"/>
              </a:ext>
            </a:extLst>
          </p:cNvPr>
          <p:cNvCxnSpPr>
            <a:stCxn id="284" idx="0"/>
          </p:cNvCxnSpPr>
          <p:nvPr/>
        </p:nvCxnSpPr>
        <p:spPr>
          <a:xfrm flipV="1">
            <a:off x="7548563" y="5054601"/>
            <a:ext cx="525462" cy="65722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7C31126B-FC64-154C-95EE-062AA3E85732}"/>
              </a:ext>
            </a:extLst>
          </p:cNvPr>
          <p:cNvSpPr txBox="1"/>
          <p:nvPr/>
        </p:nvSpPr>
        <p:spPr>
          <a:xfrm>
            <a:off x="7880350" y="5729289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7.7E-09</a:t>
            </a:r>
          </a:p>
        </p:txBody>
      </p:sp>
      <p:cxnSp>
        <p:nvCxnSpPr>
          <p:cNvPr id="290" name="直線矢印コネクタ 289">
            <a:extLst>
              <a:ext uri="{FF2B5EF4-FFF2-40B4-BE49-F238E27FC236}">
                <a16:creationId xmlns:a16="http://schemas.microsoft.com/office/drawing/2014/main" id="{99CB37AD-7B94-4E49-A1B2-C4C4A6DBACFF}"/>
              </a:ext>
            </a:extLst>
          </p:cNvPr>
          <p:cNvCxnSpPr>
            <a:stCxn id="288" idx="0"/>
          </p:cNvCxnSpPr>
          <p:nvPr/>
        </p:nvCxnSpPr>
        <p:spPr>
          <a:xfrm flipV="1">
            <a:off x="8286750" y="5013326"/>
            <a:ext cx="96838" cy="7159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50546096-C771-9342-A043-6395B8557179}"/>
              </a:ext>
            </a:extLst>
          </p:cNvPr>
          <p:cNvSpPr txBox="1"/>
          <p:nvPr/>
        </p:nvSpPr>
        <p:spPr>
          <a:xfrm>
            <a:off x="8640764" y="5734051"/>
            <a:ext cx="814387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7.6E-09</a:t>
            </a:r>
            <a:endParaRPr lang="ja-JP" altLang="en-US" sz="1400">
              <a:latin typeface="+mn-ea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96" name="直線矢印コネクタ 295">
            <a:extLst>
              <a:ext uri="{FF2B5EF4-FFF2-40B4-BE49-F238E27FC236}">
                <a16:creationId xmlns:a16="http://schemas.microsoft.com/office/drawing/2014/main" id="{0E1CEB2F-5074-0F44-A78E-CD36C965ADD2}"/>
              </a:ext>
            </a:extLst>
          </p:cNvPr>
          <p:cNvCxnSpPr>
            <a:stCxn id="295" idx="0"/>
          </p:cNvCxnSpPr>
          <p:nvPr/>
        </p:nvCxnSpPr>
        <p:spPr>
          <a:xfrm flipV="1">
            <a:off x="9047163" y="5054600"/>
            <a:ext cx="157162" cy="67945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テキスト ボックス 299">
            <a:extLst>
              <a:ext uri="{FF2B5EF4-FFF2-40B4-BE49-F238E27FC236}">
                <a16:creationId xmlns:a16="http://schemas.microsoft.com/office/drawing/2014/main" id="{4912F7B2-A638-EF4C-A558-0F3510E3BCC5}"/>
              </a:ext>
            </a:extLst>
          </p:cNvPr>
          <p:cNvSpPr txBox="1"/>
          <p:nvPr/>
        </p:nvSpPr>
        <p:spPr>
          <a:xfrm>
            <a:off x="6351588" y="2500314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3.0E-09</a:t>
            </a:r>
          </a:p>
        </p:txBody>
      </p:sp>
      <p:cxnSp>
        <p:nvCxnSpPr>
          <p:cNvPr id="301" name="直線矢印コネクタ 300">
            <a:extLst>
              <a:ext uri="{FF2B5EF4-FFF2-40B4-BE49-F238E27FC236}">
                <a16:creationId xmlns:a16="http://schemas.microsoft.com/office/drawing/2014/main" id="{4AF0B912-9043-A14E-BB99-3CDDC5706861}"/>
              </a:ext>
            </a:extLst>
          </p:cNvPr>
          <p:cNvCxnSpPr>
            <a:stCxn id="300" idx="3"/>
          </p:cNvCxnSpPr>
          <p:nvPr/>
        </p:nvCxnSpPr>
        <p:spPr>
          <a:xfrm>
            <a:off x="7164389" y="2654301"/>
            <a:ext cx="511175" cy="9953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01" name="図形グループ 304">
            <a:extLst>
              <a:ext uri="{FF2B5EF4-FFF2-40B4-BE49-F238E27FC236}">
                <a16:creationId xmlns:a16="http://schemas.microsoft.com/office/drawing/2014/main" id="{0DEA5455-FDB3-C645-9ACE-6CD9AE21C37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73976" y="2930526"/>
            <a:ext cx="219075" cy="650875"/>
            <a:chOff x="9722797" y="2164592"/>
            <a:chExt cx="290484" cy="650819"/>
          </a:xfrm>
        </p:grpSpPr>
        <p:grpSp>
          <p:nvGrpSpPr>
            <p:cNvPr id="35942" name="図形グループ 298">
              <a:extLst>
                <a:ext uri="{FF2B5EF4-FFF2-40B4-BE49-F238E27FC236}">
                  <a16:creationId xmlns:a16="http://schemas.microsoft.com/office/drawing/2014/main" id="{E1517F3D-BFE6-AD46-B14B-981761650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22797" y="2164592"/>
              <a:ext cx="288000" cy="648000"/>
              <a:chOff x="9730818" y="2028235"/>
              <a:chExt cx="288000" cy="648000"/>
            </a:xfrm>
          </p:grpSpPr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43704C45-EE29-C340-A056-8DCAFAFF9051}"/>
                  </a:ext>
                </a:extLst>
              </p:cNvPr>
              <p:cNvSpPr/>
              <p:nvPr/>
            </p:nvSpPr>
            <p:spPr>
              <a:xfrm rot="5400000">
                <a:off x="9557500" y="2209454"/>
                <a:ext cx="647644" cy="2883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79" name="円/楕円 178">
                <a:extLst>
                  <a:ext uri="{FF2B5EF4-FFF2-40B4-BE49-F238E27FC236}">
                    <a16:creationId xmlns:a16="http://schemas.microsoft.com/office/drawing/2014/main" id="{EAF3F3E0-6412-EF47-9713-D9D3CAF55E0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9779231" y="2158399"/>
                <a:ext cx="216811" cy="21588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100" dirty="0"/>
                  <a:t>13</a:t>
                </a:r>
                <a:endParaRPr lang="ja-JP" altLang="en-US" sz="1100"/>
              </a:p>
            </p:txBody>
          </p:sp>
        </p:grpSp>
        <p:sp>
          <p:nvSpPr>
            <p:cNvPr id="304" name="正方形/長方形 303">
              <a:extLst>
                <a:ext uri="{FF2B5EF4-FFF2-40B4-BE49-F238E27FC236}">
                  <a16:creationId xmlns:a16="http://schemas.microsoft.com/office/drawing/2014/main" id="{C3C29F3B-71BF-B54C-97CA-B58738D8BBDD}"/>
                </a:ext>
              </a:extLst>
            </p:cNvPr>
            <p:cNvSpPr/>
            <p:nvPr/>
          </p:nvSpPr>
          <p:spPr>
            <a:xfrm rot="16200000">
              <a:off x="9785720" y="2586298"/>
              <a:ext cx="179372" cy="28837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5902" name="図形グループ 308">
            <a:extLst>
              <a:ext uri="{FF2B5EF4-FFF2-40B4-BE49-F238E27FC236}">
                <a16:creationId xmlns:a16="http://schemas.microsoft.com/office/drawing/2014/main" id="{83A5C80A-3FC7-2145-BE8D-7267AB1EC2AD}"/>
              </a:ext>
            </a:extLst>
          </p:cNvPr>
          <p:cNvGrpSpPr>
            <a:grpSpLocks/>
          </p:cNvGrpSpPr>
          <p:nvPr/>
        </p:nvGrpSpPr>
        <p:grpSpPr bwMode="auto">
          <a:xfrm>
            <a:off x="7685088" y="3711576"/>
            <a:ext cx="220662" cy="720725"/>
            <a:chOff x="9752983" y="3306674"/>
            <a:chExt cx="293975" cy="720000"/>
          </a:xfrm>
        </p:grpSpPr>
        <p:grpSp>
          <p:nvGrpSpPr>
            <p:cNvPr id="35938" name="図形グループ 28">
              <a:extLst>
                <a:ext uri="{FF2B5EF4-FFF2-40B4-BE49-F238E27FC236}">
                  <a16:creationId xmlns:a16="http://schemas.microsoft.com/office/drawing/2014/main" id="{394D4314-9545-DB4C-B7BC-01AF4C32D37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754234" y="3306674"/>
              <a:ext cx="292724" cy="720000"/>
              <a:chOff x="9548304" y="1876600"/>
              <a:chExt cx="292724" cy="720000"/>
            </a:xfrm>
          </p:grpSpPr>
          <p:sp>
            <p:nvSpPr>
              <p:cNvPr id="175" name="正方形/長方形 174">
                <a:extLst>
                  <a:ext uri="{FF2B5EF4-FFF2-40B4-BE49-F238E27FC236}">
                    <a16:creationId xmlns:a16="http://schemas.microsoft.com/office/drawing/2014/main" id="{78A6B097-D325-C34B-936F-231B44719D3C}"/>
                  </a:ext>
                </a:extLst>
              </p:cNvPr>
              <p:cNvSpPr/>
              <p:nvPr/>
            </p:nvSpPr>
            <p:spPr>
              <a:xfrm rot="5400000">
                <a:off x="9338464" y="2094369"/>
                <a:ext cx="720000" cy="2876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77" name="正方形/長方形 176">
                <a:extLst>
                  <a:ext uri="{FF2B5EF4-FFF2-40B4-BE49-F238E27FC236}">
                    <a16:creationId xmlns:a16="http://schemas.microsoft.com/office/drawing/2014/main" id="{0127BDE4-C066-1A46-AEE5-930503810822}"/>
                  </a:ext>
                </a:extLst>
              </p:cNvPr>
              <p:cNvSpPr/>
              <p:nvPr/>
            </p:nvSpPr>
            <p:spPr>
              <a:xfrm rot="5400000">
                <a:off x="9603838" y="1824766"/>
                <a:ext cx="180793" cy="28763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308" name="正方形/長方形 307">
              <a:extLst>
                <a:ext uri="{FF2B5EF4-FFF2-40B4-BE49-F238E27FC236}">
                  <a16:creationId xmlns:a16="http://schemas.microsoft.com/office/drawing/2014/main" id="{E22B7C97-B17C-8849-B074-49DE9E0CEEDB}"/>
                </a:ext>
              </a:extLst>
            </p:cNvPr>
            <p:cNvSpPr/>
            <p:nvPr/>
          </p:nvSpPr>
          <p:spPr>
            <a:xfrm rot="16200000">
              <a:off x="9807194" y="3254049"/>
              <a:ext cx="179207" cy="287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47D50281-4C45-EC4B-84F3-B879E0070705}"/>
              </a:ext>
            </a:extLst>
          </p:cNvPr>
          <p:cNvSpPr txBox="1"/>
          <p:nvPr/>
        </p:nvSpPr>
        <p:spPr>
          <a:xfrm>
            <a:off x="6335713" y="2017714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3.1E-09</a:t>
            </a:r>
          </a:p>
        </p:txBody>
      </p:sp>
      <p:cxnSp>
        <p:nvCxnSpPr>
          <p:cNvPr id="311" name="直線矢印コネクタ 310">
            <a:extLst>
              <a:ext uri="{FF2B5EF4-FFF2-40B4-BE49-F238E27FC236}">
                <a16:creationId xmlns:a16="http://schemas.microsoft.com/office/drawing/2014/main" id="{594E2311-E069-1843-9624-1E88A4E3B54B}"/>
              </a:ext>
            </a:extLst>
          </p:cNvPr>
          <p:cNvCxnSpPr>
            <a:stCxn id="310" idx="3"/>
          </p:cNvCxnSpPr>
          <p:nvPr/>
        </p:nvCxnSpPr>
        <p:spPr>
          <a:xfrm>
            <a:off x="7148513" y="2171700"/>
            <a:ext cx="527050" cy="63658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D90D0A3C-318F-6A41-B90F-B9284D3A5647}"/>
              </a:ext>
            </a:extLst>
          </p:cNvPr>
          <p:cNvSpPr/>
          <p:nvPr/>
        </p:nvSpPr>
        <p:spPr>
          <a:xfrm>
            <a:off x="7697789" y="5251450"/>
            <a:ext cx="217487" cy="44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03CF0F2F-3151-3E45-95D8-DC02FE90C57D}"/>
              </a:ext>
            </a:extLst>
          </p:cNvPr>
          <p:cNvSpPr txBox="1"/>
          <p:nvPr/>
        </p:nvSpPr>
        <p:spPr>
          <a:xfrm>
            <a:off x="6572250" y="5713414"/>
            <a:ext cx="814388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latin typeface="+mn-ea"/>
                <a:ea typeface="ＭＳ Ｐゴシック" charset="0"/>
                <a:cs typeface="ＭＳ Ｐゴシック" charset="0"/>
              </a:rPr>
              <a:t>7.5E-09</a:t>
            </a:r>
          </a:p>
        </p:txBody>
      </p:sp>
      <p:cxnSp>
        <p:nvCxnSpPr>
          <p:cNvPr id="316" name="直線矢印コネクタ 315">
            <a:extLst>
              <a:ext uri="{FF2B5EF4-FFF2-40B4-BE49-F238E27FC236}">
                <a16:creationId xmlns:a16="http://schemas.microsoft.com/office/drawing/2014/main" id="{B7CB43AA-754D-E748-B3CB-7CB7EE5183A3}"/>
              </a:ext>
            </a:extLst>
          </p:cNvPr>
          <p:cNvCxnSpPr>
            <a:stCxn id="315" idx="0"/>
            <a:endCxn id="314" idx="1"/>
          </p:cNvCxnSpPr>
          <p:nvPr/>
        </p:nvCxnSpPr>
        <p:spPr>
          <a:xfrm flipV="1">
            <a:off x="6978650" y="5273675"/>
            <a:ext cx="719138" cy="43973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矢印コネクタ 319">
            <a:extLst>
              <a:ext uri="{FF2B5EF4-FFF2-40B4-BE49-F238E27FC236}">
                <a16:creationId xmlns:a16="http://schemas.microsoft.com/office/drawing/2014/main" id="{E473BC67-6EFC-B742-8B39-5B06AA32A5FD}"/>
              </a:ext>
            </a:extLst>
          </p:cNvPr>
          <p:cNvCxnSpPr>
            <a:stCxn id="34" idx="2"/>
          </p:cNvCxnSpPr>
          <p:nvPr/>
        </p:nvCxnSpPr>
        <p:spPr>
          <a:xfrm flipH="1">
            <a:off x="7889876" y="2808288"/>
            <a:ext cx="815975" cy="533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矢印コネクタ 322">
            <a:extLst>
              <a:ext uri="{FF2B5EF4-FFF2-40B4-BE49-F238E27FC236}">
                <a16:creationId xmlns:a16="http://schemas.microsoft.com/office/drawing/2014/main" id="{B0F05881-DD91-F140-ADF1-F771BEB23542}"/>
              </a:ext>
            </a:extLst>
          </p:cNvPr>
          <p:cNvCxnSpPr>
            <a:stCxn id="171" idx="2"/>
          </p:cNvCxnSpPr>
          <p:nvPr/>
        </p:nvCxnSpPr>
        <p:spPr>
          <a:xfrm flipH="1">
            <a:off x="7915275" y="3721101"/>
            <a:ext cx="801688" cy="76041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線矢印コネクタ 329">
            <a:extLst>
              <a:ext uri="{FF2B5EF4-FFF2-40B4-BE49-F238E27FC236}">
                <a16:creationId xmlns:a16="http://schemas.microsoft.com/office/drawing/2014/main" id="{E5067157-7D40-2240-BEA1-5D49BBDEEA4D}"/>
              </a:ext>
            </a:extLst>
          </p:cNvPr>
          <p:cNvCxnSpPr/>
          <p:nvPr/>
        </p:nvCxnSpPr>
        <p:spPr>
          <a:xfrm flipV="1">
            <a:off x="2232025" y="1387475"/>
            <a:ext cx="0" cy="1022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直線矢印コネクタ 331">
            <a:extLst>
              <a:ext uri="{FF2B5EF4-FFF2-40B4-BE49-F238E27FC236}">
                <a16:creationId xmlns:a16="http://schemas.microsoft.com/office/drawing/2014/main" id="{58A1F00B-ABD3-3849-8E88-E3844416836A}"/>
              </a:ext>
            </a:extLst>
          </p:cNvPr>
          <p:cNvCxnSpPr/>
          <p:nvPr/>
        </p:nvCxnSpPr>
        <p:spPr>
          <a:xfrm>
            <a:off x="2232025" y="2409825"/>
            <a:ext cx="10175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A09DDA85-36CC-C446-9ECF-5466D8C3F429}"/>
              </a:ext>
            </a:extLst>
          </p:cNvPr>
          <p:cNvSpPr txBox="1"/>
          <p:nvPr/>
        </p:nvSpPr>
        <p:spPr>
          <a:xfrm>
            <a:off x="6018213" y="5710239"/>
            <a:ext cx="8128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0000"/>
                </a:solidFill>
                <a:latin typeface="+mn-ea"/>
                <a:ea typeface="ＭＳ Ｐゴシック" charset="0"/>
                <a:cs typeface="ＭＳ Ｐゴシック" charset="0"/>
              </a:rPr>
              <a:t>1.0E-08</a:t>
            </a:r>
            <a:endParaRPr lang="ja-JP" altLang="en-US" sz="1400">
              <a:solidFill>
                <a:srgbClr val="FF0000"/>
              </a:solidFill>
              <a:latin typeface="+mn-ea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2" name="直線矢印コネクタ 201">
            <a:extLst>
              <a:ext uri="{FF2B5EF4-FFF2-40B4-BE49-F238E27FC236}">
                <a16:creationId xmlns:a16="http://schemas.microsoft.com/office/drawing/2014/main" id="{11A7CF69-4490-664C-9AFC-23989EDEF3CD}"/>
              </a:ext>
            </a:extLst>
          </p:cNvPr>
          <p:cNvCxnSpPr>
            <a:stCxn id="288" idx="0"/>
          </p:cNvCxnSpPr>
          <p:nvPr/>
        </p:nvCxnSpPr>
        <p:spPr>
          <a:xfrm flipV="1">
            <a:off x="8286750" y="5021264"/>
            <a:ext cx="674688" cy="70802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矢印コネクタ 227">
            <a:extLst>
              <a:ext uri="{FF2B5EF4-FFF2-40B4-BE49-F238E27FC236}">
                <a16:creationId xmlns:a16="http://schemas.microsoft.com/office/drawing/2014/main" id="{2D7D248E-1B4A-BC4E-B8E0-43D5EAF72F18}"/>
              </a:ext>
            </a:extLst>
          </p:cNvPr>
          <p:cNvCxnSpPr>
            <a:stCxn id="250" idx="2"/>
          </p:cNvCxnSpPr>
          <p:nvPr/>
        </p:nvCxnSpPr>
        <p:spPr>
          <a:xfrm>
            <a:off x="4903789" y="3421063"/>
            <a:ext cx="41275" cy="1465262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矢印コネクタ 238">
            <a:extLst>
              <a:ext uri="{FF2B5EF4-FFF2-40B4-BE49-F238E27FC236}">
                <a16:creationId xmlns:a16="http://schemas.microsoft.com/office/drawing/2014/main" id="{473197F7-2AD1-164D-8A10-3E210ED28FFE}"/>
              </a:ext>
            </a:extLst>
          </p:cNvPr>
          <p:cNvCxnSpPr>
            <a:stCxn id="65" idx="2"/>
          </p:cNvCxnSpPr>
          <p:nvPr/>
        </p:nvCxnSpPr>
        <p:spPr>
          <a:xfrm>
            <a:off x="2538413" y="3402014"/>
            <a:ext cx="49212" cy="155098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矢印コネクタ 251">
            <a:extLst>
              <a:ext uri="{FF2B5EF4-FFF2-40B4-BE49-F238E27FC236}">
                <a16:creationId xmlns:a16="http://schemas.microsoft.com/office/drawing/2014/main" id="{8CEF0C9E-F349-DE4F-99EB-DE07A15C2F57}"/>
              </a:ext>
            </a:extLst>
          </p:cNvPr>
          <p:cNvCxnSpPr>
            <a:stCxn id="64" idx="2"/>
          </p:cNvCxnSpPr>
          <p:nvPr/>
        </p:nvCxnSpPr>
        <p:spPr>
          <a:xfrm flipH="1">
            <a:off x="1571625" y="3390901"/>
            <a:ext cx="133350" cy="14398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線矢印コネクタ 293">
            <a:extLst>
              <a:ext uri="{FF2B5EF4-FFF2-40B4-BE49-F238E27FC236}">
                <a16:creationId xmlns:a16="http://schemas.microsoft.com/office/drawing/2014/main" id="{DB3A753C-553F-B242-937C-69AF7CD77585}"/>
              </a:ext>
            </a:extLst>
          </p:cNvPr>
          <p:cNvCxnSpPr>
            <a:stCxn id="63" idx="2"/>
          </p:cNvCxnSpPr>
          <p:nvPr/>
        </p:nvCxnSpPr>
        <p:spPr>
          <a:xfrm flipH="1">
            <a:off x="3863975" y="3409951"/>
            <a:ext cx="63500" cy="145097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テキスト ボックス 302">
            <a:extLst>
              <a:ext uri="{FF2B5EF4-FFF2-40B4-BE49-F238E27FC236}">
                <a16:creationId xmlns:a16="http://schemas.microsoft.com/office/drawing/2014/main" id="{2B702955-418C-E245-8EC9-F7D7010C86E3}"/>
              </a:ext>
            </a:extLst>
          </p:cNvPr>
          <p:cNvSpPr txBox="1"/>
          <p:nvPr/>
        </p:nvSpPr>
        <p:spPr>
          <a:xfrm>
            <a:off x="5108575" y="3101976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00B050"/>
                </a:solidFill>
                <a:latin typeface="+mn-ea"/>
                <a:ea typeface="ＭＳ Ｐゴシック" charset="0"/>
                <a:cs typeface="ＭＳ Ｐゴシック" charset="0"/>
              </a:rPr>
              <a:t>7.5-09</a:t>
            </a:r>
          </a:p>
        </p:txBody>
      </p:sp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773980DD-E011-804E-A0B4-8646E03D6C77}"/>
              </a:ext>
            </a:extLst>
          </p:cNvPr>
          <p:cNvSpPr txBox="1"/>
          <p:nvPr/>
        </p:nvSpPr>
        <p:spPr>
          <a:xfrm>
            <a:off x="2965451" y="3101976"/>
            <a:ext cx="722313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00B050"/>
                </a:solidFill>
                <a:latin typeface="+mn-ea"/>
                <a:ea typeface="ＭＳ Ｐゴシック" charset="0"/>
                <a:cs typeface="ＭＳ Ｐゴシック" charset="0"/>
              </a:rPr>
              <a:t>7.5-09</a:t>
            </a:r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E821079E-63C0-2947-93F2-F9B17D6BFA32}"/>
              </a:ext>
            </a:extLst>
          </p:cNvPr>
          <p:cNvSpPr txBox="1"/>
          <p:nvPr/>
        </p:nvSpPr>
        <p:spPr>
          <a:xfrm>
            <a:off x="1787525" y="3427414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00B050"/>
                </a:solidFill>
                <a:latin typeface="+mn-ea"/>
                <a:ea typeface="ＭＳ Ｐゴシック" charset="0"/>
                <a:cs typeface="ＭＳ Ｐゴシック" charset="0"/>
              </a:rPr>
              <a:t>7.5-09</a:t>
            </a:r>
          </a:p>
        </p:txBody>
      </p:sp>
      <p:cxnSp>
        <p:nvCxnSpPr>
          <p:cNvPr id="317" name="直線矢印コネクタ 316">
            <a:extLst>
              <a:ext uri="{FF2B5EF4-FFF2-40B4-BE49-F238E27FC236}">
                <a16:creationId xmlns:a16="http://schemas.microsoft.com/office/drawing/2014/main" id="{0CFA3F28-BCDD-AC43-A32D-9DC148DE6D48}"/>
              </a:ext>
            </a:extLst>
          </p:cNvPr>
          <p:cNvCxnSpPr>
            <a:stCxn id="307" idx="2"/>
          </p:cNvCxnSpPr>
          <p:nvPr/>
        </p:nvCxnSpPr>
        <p:spPr>
          <a:xfrm>
            <a:off x="3327401" y="3409950"/>
            <a:ext cx="309563" cy="1549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線矢印コネクタ 317">
            <a:extLst>
              <a:ext uri="{FF2B5EF4-FFF2-40B4-BE49-F238E27FC236}">
                <a16:creationId xmlns:a16="http://schemas.microsoft.com/office/drawing/2014/main" id="{5E78816B-33FF-454F-BAA4-16A7C56151DA}"/>
              </a:ext>
            </a:extLst>
          </p:cNvPr>
          <p:cNvCxnSpPr>
            <a:stCxn id="312" idx="2"/>
            <a:endCxn id="189" idx="3"/>
          </p:cNvCxnSpPr>
          <p:nvPr/>
        </p:nvCxnSpPr>
        <p:spPr>
          <a:xfrm flipH="1">
            <a:off x="1847851" y="3735389"/>
            <a:ext cx="301625" cy="124142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矢印コネクタ 323">
            <a:extLst>
              <a:ext uri="{FF2B5EF4-FFF2-40B4-BE49-F238E27FC236}">
                <a16:creationId xmlns:a16="http://schemas.microsoft.com/office/drawing/2014/main" id="{6E7BD412-D054-134E-8AEA-370EBCC16C6D}"/>
              </a:ext>
            </a:extLst>
          </p:cNvPr>
          <p:cNvCxnSpPr>
            <a:endCxn id="182" idx="4"/>
          </p:cNvCxnSpPr>
          <p:nvPr/>
        </p:nvCxnSpPr>
        <p:spPr>
          <a:xfrm>
            <a:off x="5470526" y="3390901"/>
            <a:ext cx="219075" cy="139541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矢印コネクタ 326">
            <a:extLst>
              <a:ext uri="{FF2B5EF4-FFF2-40B4-BE49-F238E27FC236}">
                <a16:creationId xmlns:a16="http://schemas.microsoft.com/office/drawing/2014/main" id="{566CBD14-F08E-F64E-B368-9EEC84B450AA}"/>
              </a:ext>
            </a:extLst>
          </p:cNvPr>
          <p:cNvCxnSpPr>
            <a:stCxn id="328" idx="2"/>
          </p:cNvCxnSpPr>
          <p:nvPr/>
        </p:nvCxnSpPr>
        <p:spPr>
          <a:xfrm>
            <a:off x="8716964" y="4337050"/>
            <a:ext cx="41275" cy="36195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テキスト ボックス 327">
            <a:extLst>
              <a:ext uri="{FF2B5EF4-FFF2-40B4-BE49-F238E27FC236}">
                <a16:creationId xmlns:a16="http://schemas.microsoft.com/office/drawing/2014/main" id="{7C954D00-1EFC-4242-A434-981B11F42471}"/>
              </a:ext>
            </a:extLst>
          </p:cNvPr>
          <p:cNvSpPr txBox="1"/>
          <p:nvPr/>
        </p:nvSpPr>
        <p:spPr>
          <a:xfrm>
            <a:off x="8355013" y="4029076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00B050"/>
                </a:solidFill>
                <a:latin typeface="+mn-ea"/>
                <a:ea typeface="ＭＳ Ｐゴシック" charset="0"/>
                <a:cs typeface="ＭＳ Ｐゴシック" charset="0"/>
              </a:rPr>
              <a:t>7.5-09</a:t>
            </a:r>
          </a:p>
        </p:txBody>
      </p:sp>
      <p:sp>
        <p:nvSpPr>
          <p:cNvPr id="336" name="テキスト ボックス 335">
            <a:extLst>
              <a:ext uri="{FF2B5EF4-FFF2-40B4-BE49-F238E27FC236}">
                <a16:creationId xmlns:a16="http://schemas.microsoft.com/office/drawing/2014/main" id="{682932F2-3C3D-B848-AAF4-138FA53A24F3}"/>
              </a:ext>
            </a:extLst>
          </p:cNvPr>
          <p:cNvSpPr txBox="1"/>
          <p:nvPr/>
        </p:nvSpPr>
        <p:spPr>
          <a:xfrm>
            <a:off x="2620963" y="3875089"/>
            <a:ext cx="722312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latin typeface="+mn-ea"/>
                <a:ea typeface="ＭＳ Ｐゴシック" charset="0"/>
                <a:cs typeface="ＭＳ Ｐゴシック" charset="0"/>
              </a:rPr>
              <a:t>4.9-09</a:t>
            </a:r>
          </a:p>
        </p:txBody>
      </p:sp>
      <p:sp>
        <p:nvSpPr>
          <p:cNvPr id="337" name="テキスト ボックス 336">
            <a:extLst>
              <a:ext uri="{FF2B5EF4-FFF2-40B4-BE49-F238E27FC236}">
                <a16:creationId xmlns:a16="http://schemas.microsoft.com/office/drawing/2014/main" id="{6864AACB-2F6E-C44C-8A05-EC5D692DE582}"/>
              </a:ext>
            </a:extLst>
          </p:cNvPr>
          <p:cNvSpPr txBox="1"/>
          <p:nvPr/>
        </p:nvSpPr>
        <p:spPr>
          <a:xfrm>
            <a:off x="1925638" y="4097339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latin typeface="+mn-ea"/>
                <a:ea typeface="ＭＳ Ｐゴシック" charset="0"/>
                <a:cs typeface="ＭＳ Ｐゴシック" charset="0"/>
              </a:rPr>
              <a:t>5.8-09</a:t>
            </a:r>
          </a:p>
        </p:txBody>
      </p:sp>
      <p:sp>
        <p:nvSpPr>
          <p:cNvPr id="338" name="テキスト ボックス 337">
            <a:extLst>
              <a:ext uri="{FF2B5EF4-FFF2-40B4-BE49-F238E27FC236}">
                <a16:creationId xmlns:a16="http://schemas.microsoft.com/office/drawing/2014/main" id="{76A38A44-8ECC-B349-AA20-B4DDCD9DCEEF}"/>
              </a:ext>
            </a:extLst>
          </p:cNvPr>
          <p:cNvSpPr txBox="1"/>
          <p:nvPr/>
        </p:nvSpPr>
        <p:spPr>
          <a:xfrm>
            <a:off x="954088" y="3738564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latin typeface="+mn-ea"/>
                <a:ea typeface="ＭＳ Ｐゴシック" charset="0"/>
                <a:cs typeface="ＭＳ Ｐゴシック" charset="0"/>
              </a:rPr>
              <a:t>5.6-09</a:t>
            </a:r>
          </a:p>
        </p:txBody>
      </p: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7FEBA5C5-400A-F94A-9167-24697FE62724}"/>
              </a:ext>
            </a:extLst>
          </p:cNvPr>
          <p:cNvSpPr txBox="1"/>
          <p:nvPr/>
        </p:nvSpPr>
        <p:spPr>
          <a:xfrm>
            <a:off x="4038600" y="3873501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latin typeface="+mn-ea"/>
                <a:ea typeface="ＭＳ Ｐゴシック" charset="0"/>
                <a:cs typeface="ＭＳ Ｐゴシック" charset="0"/>
              </a:rPr>
              <a:t>5.0-09</a:t>
            </a:r>
          </a:p>
        </p:txBody>
      </p:sp>
      <p:sp>
        <p:nvSpPr>
          <p:cNvPr id="340" name="テキスト ボックス 339">
            <a:extLst>
              <a:ext uri="{FF2B5EF4-FFF2-40B4-BE49-F238E27FC236}">
                <a16:creationId xmlns:a16="http://schemas.microsoft.com/office/drawing/2014/main" id="{7AFCEDB1-268E-ED49-A44B-98847A7E7D04}"/>
              </a:ext>
            </a:extLst>
          </p:cNvPr>
          <p:cNvSpPr txBox="1"/>
          <p:nvPr/>
        </p:nvSpPr>
        <p:spPr>
          <a:xfrm>
            <a:off x="5713413" y="3789364"/>
            <a:ext cx="722312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latin typeface="+mn-ea"/>
                <a:ea typeface="ＭＳ Ｐゴシック" charset="0"/>
                <a:cs typeface="ＭＳ Ｐゴシック" charset="0"/>
              </a:rPr>
              <a:t>6.1-09</a:t>
            </a:r>
          </a:p>
        </p:txBody>
      </p:sp>
      <p:sp>
        <p:nvSpPr>
          <p:cNvPr id="341" name="テキスト ボックス 340">
            <a:extLst>
              <a:ext uri="{FF2B5EF4-FFF2-40B4-BE49-F238E27FC236}">
                <a16:creationId xmlns:a16="http://schemas.microsoft.com/office/drawing/2014/main" id="{16448D6A-5AB2-5B43-8A32-47E8C6450701}"/>
              </a:ext>
            </a:extLst>
          </p:cNvPr>
          <p:cNvSpPr txBox="1"/>
          <p:nvPr/>
        </p:nvSpPr>
        <p:spPr>
          <a:xfrm>
            <a:off x="6948488" y="3789364"/>
            <a:ext cx="723900" cy="3079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>
                <a:solidFill>
                  <a:srgbClr val="FFC000"/>
                </a:solidFill>
                <a:latin typeface="+mn-ea"/>
                <a:ea typeface="ＭＳ Ｐゴシック" charset="0"/>
                <a:cs typeface="ＭＳ Ｐゴシック" charset="0"/>
              </a:rPr>
              <a:t>6.6-09</a:t>
            </a:r>
          </a:p>
        </p:txBody>
      </p:sp>
      <p:cxnSp>
        <p:nvCxnSpPr>
          <p:cNvPr id="342" name="直線矢印コネクタ 341">
            <a:extLst>
              <a:ext uri="{FF2B5EF4-FFF2-40B4-BE49-F238E27FC236}">
                <a16:creationId xmlns:a16="http://schemas.microsoft.com/office/drawing/2014/main" id="{606E17B9-071E-3C4D-9FCB-19F61872D253}"/>
              </a:ext>
            </a:extLst>
          </p:cNvPr>
          <p:cNvCxnSpPr>
            <a:stCxn id="337" idx="2"/>
            <a:endCxn id="169" idx="0"/>
          </p:cNvCxnSpPr>
          <p:nvPr/>
        </p:nvCxnSpPr>
        <p:spPr>
          <a:xfrm flipH="1">
            <a:off x="2232026" y="4405314"/>
            <a:ext cx="55562" cy="549275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矢印コネクタ 342">
            <a:extLst>
              <a:ext uri="{FF2B5EF4-FFF2-40B4-BE49-F238E27FC236}">
                <a16:creationId xmlns:a16="http://schemas.microsoft.com/office/drawing/2014/main" id="{BB1820CB-E996-E746-BBA8-FCAB5EB924C8}"/>
              </a:ext>
            </a:extLst>
          </p:cNvPr>
          <p:cNvCxnSpPr>
            <a:stCxn id="338" idx="2"/>
            <a:endCxn id="80" idx="4"/>
          </p:cNvCxnSpPr>
          <p:nvPr/>
        </p:nvCxnSpPr>
        <p:spPr>
          <a:xfrm>
            <a:off x="1316039" y="4046539"/>
            <a:ext cx="39687" cy="59213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直線矢印コネクタ 349">
            <a:extLst>
              <a:ext uri="{FF2B5EF4-FFF2-40B4-BE49-F238E27FC236}">
                <a16:creationId xmlns:a16="http://schemas.microsoft.com/office/drawing/2014/main" id="{AC230436-62F2-BD4E-896F-29D85841652D}"/>
              </a:ext>
            </a:extLst>
          </p:cNvPr>
          <p:cNvCxnSpPr>
            <a:stCxn id="340" idx="2"/>
            <a:endCxn id="82" idx="4"/>
          </p:cNvCxnSpPr>
          <p:nvPr/>
        </p:nvCxnSpPr>
        <p:spPr>
          <a:xfrm>
            <a:off x="6073776" y="4097339"/>
            <a:ext cx="339725" cy="32543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線矢印コネクタ 350">
            <a:extLst>
              <a:ext uri="{FF2B5EF4-FFF2-40B4-BE49-F238E27FC236}">
                <a16:creationId xmlns:a16="http://schemas.microsoft.com/office/drawing/2014/main" id="{A517F29A-DF2F-BC44-B345-5FCB2B0E8765}"/>
              </a:ext>
            </a:extLst>
          </p:cNvPr>
          <p:cNvCxnSpPr>
            <a:stCxn id="336" idx="2"/>
            <a:endCxn id="49" idx="4"/>
          </p:cNvCxnSpPr>
          <p:nvPr/>
        </p:nvCxnSpPr>
        <p:spPr>
          <a:xfrm flipH="1">
            <a:off x="2906713" y="4183063"/>
            <a:ext cx="76200" cy="3937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線矢印コネクタ 351">
            <a:extLst>
              <a:ext uri="{FF2B5EF4-FFF2-40B4-BE49-F238E27FC236}">
                <a16:creationId xmlns:a16="http://schemas.microsoft.com/office/drawing/2014/main" id="{CFE924CC-80D3-904E-BB7D-250111216B32}"/>
              </a:ext>
            </a:extLst>
          </p:cNvPr>
          <p:cNvCxnSpPr>
            <a:stCxn id="339" idx="2"/>
            <a:endCxn id="81" idx="4"/>
          </p:cNvCxnSpPr>
          <p:nvPr/>
        </p:nvCxnSpPr>
        <p:spPr>
          <a:xfrm>
            <a:off x="4400550" y="4181476"/>
            <a:ext cx="14288" cy="563563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線矢印コネクタ 358">
            <a:extLst>
              <a:ext uri="{FF2B5EF4-FFF2-40B4-BE49-F238E27FC236}">
                <a16:creationId xmlns:a16="http://schemas.microsoft.com/office/drawing/2014/main" id="{20117C19-9CDA-0C4D-94A5-B406CD176E4D}"/>
              </a:ext>
            </a:extLst>
          </p:cNvPr>
          <p:cNvCxnSpPr>
            <a:stCxn id="341" idx="2"/>
            <a:endCxn id="83" idx="5"/>
          </p:cNvCxnSpPr>
          <p:nvPr/>
        </p:nvCxnSpPr>
        <p:spPr>
          <a:xfrm>
            <a:off x="7310438" y="4097338"/>
            <a:ext cx="303212" cy="525462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92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F71E27-B359-2D47-8363-7321B7B3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F5F6E01-5444-6C47-B9BD-2D9BC37CB1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8" b="6250"/>
          <a:stretch>
            <a:fillRect/>
          </a:stretch>
        </p:blipFill>
        <p:spPr bwMode="auto">
          <a:xfrm>
            <a:off x="2416628" y="754538"/>
            <a:ext cx="4342765" cy="4720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07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40C459-2D8C-B148-9472-05EC6AFCE627}"/>
              </a:ext>
            </a:extLst>
          </p:cNvPr>
          <p:cNvSpPr/>
          <p:nvPr/>
        </p:nvSpPr>
        <p:spPr>
          <a:xfrm>
            <a:off x="200233" y="1665032"/>
            <a:ext cx="9599750" cy="3898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>
                <a:solidFill>
                  <a:srgbClr val="000000"/>
                </a:solidFill>
                <a:latin typeface="Comic Sans MS" panose="030F0902030302020204" pitchFamily="66" charset="0"/>
              </a:rPr>
              <a:t>＜</a:t>
            </a:r>
            <a:r>
              <a:rPr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</a:rPr>
              <a:t>Watch Items</a:t>
            </a:r>
            <a:r>
              <a:rPr lang="ja-JP" altLang="en-US" sz="2800">
                <a:solidFill>
                  <a:srgbClr val="000000"/>
                </a:solidFill>
                <a:latin typeface="Comic Sans MS" panose="030F0902030302020204" pitchFamily="66" charset="0"/>
              </a:rPr>
              <a:t>＞</a:t>
            </a:r>
            <a:br>
              <a:rPr lang="ja-JP" altLang="en-US" sz="2800">
                <a:latin typeface="Comic Sans MS" panose="030F0902030302020204" pitchFamily="66" charset="0"/>
              </a:rPr>
            </a:br>
            <a:r>
              <a:rPr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</a:rPr>
              <a:t>(1) </a:t>
            </a:r>
            <a:r>
              <a:rPr lang="en-US" altLang="ja-JP" sz="2800" dirty="0">
                <a:latin typeface="Comic Sans MS" panose="030F0902030302020204" pitchFamily="66" charset="0"/>
              </a:rPr>
              <a:t>Monitoring of temperature and gradient of dT/dt</a:t>
            </a:r>
          </a:p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</a:rPr>
              <a:t>(2) Vacuum Pressure</a:t>
            </a:r>
            <a:br>
              <a:rPr lang="ja-JP" altLang="en-US" sz="2800">
                <a:latin typeface="Comic Sans MS" panose="030F0902030302020204" pitchFamily="66" charset="0"/>
              </a:rPr>
            </a:br>
            <a:r>
              <a:rPr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</a:rPr>
              <a:t>(3) Monitoring of operation of duct shield</a:t>
            </a:r>
          </a:p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</a:rPr>
              <a:t>(4) Frost of mirror by </a:t>
            </a:r>
            <a:r>
              <a:rPr lang="en-US" altLang="ja-JP" sz="28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Oplev</a:t>
            </a:r>
            <a:r>
              <a:rPr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</a:rPr>
              <a:t> or </a:t>
            </a:r>
            <a:r>
              <a:rPr lang="en-US" altLang="ja-JP" sz="28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stifness</a:t>
            </a:r>
            <a:r>
              <a:rPr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</a:rPr>
              <a:t>(5) Temperature distribution, and others</a:t>
            </a:r>
            <a:endParaRPr lang="ja-JP" altLang="en-US" sz="2800">
              <a:latin typeface="Comic Sans MS" panose="030F0902030302020204" pitchFamily="66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E3CAA66-3FDA-2947-91D9-4342DE83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AB4F7A7-FCA7-7A44-9FA3-5E501A3CD03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00233" y="6310310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4/Dec./2019 KAGRA f2f</a:t>
            </a:r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A2213B0-2783-9443-B494-4A815FA0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97" y="501647"/>
            <a:ext cx="8266116" cy="74177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3200">
                <a:latin typeface="Comic Sans MS" panose="030F0902030302020204" pitchFamily="66" charset="0"/>
              </a:rPr>
              <a:t>The present measures to the end of the O3</a:t>
            </a:r>
          </a:p>
        </p:txBody>
      </p:sp>
    </p:spTree>
    <p:extLst>
      <p:ext uri="{BB962C8B-B14F-4D97-AF65-F5344CB8AC3E}">
        <p14:creationId xmlns:p14="http://schemas.microsoft.com/office/powerpoint/2010/main" val="271368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番号プレースホルダ 4">
            <a:extLst>
              <a:ext uri="{FF2B5EF4-FFF2-40B4-BE49-F238E27FC236}">
                <a16:creationId xmlns:a16="http://schemas.microsoft.com/office/drawing/2014/main" id="{43B0499F-F024-7943-8D67-4924B1FB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067800" y="638175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4A9AB9-30E5-EA47-82FE-6F5671A41CC7}" type="slidenum">
              <a:rPr kumimoji="0" lang="en-US" altLang="ja-JP" sz="1200">
                <a:solidFill>
                  <a:srgbClr val="B5A788"/>
                </a:solidFill>
              </a:rPr>
              <a:pPr/>
              <a:t>2</a:t>
            </a:fld>
            <a:endParaRPr kumimoji="0" lang="en-US" altLang="ja-JP" sz="1200" dirty="0">
              <a:solidFill>
                <a:srgbClr val="B5A788"/>
              </a:solidFill>
            </a:endParaRPr>
          </a:p>
        </p:txBody>
      </p:sp>
      <p:sp>
        <p:nvSpPr>
          <p:cNvPr id="17410" name="Rectangle 2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4A78E04D-A8EB-5F41-9C90-57B0E303A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89" y="963051"/>
            <a:ext cx="8615311" cy="341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88938" indent="-3889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6138" indent="-3889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en-US" altLang="ja-JP" sz="2800" i="1" u="sng" dirty="0">
                <a:solidFill>
                  <a:srgbClr val="002060"/>
                </a:solidFill>
                <a:latin typeface="Comic Sans MS" panose="030F0902030302020204" pitchFamily="66" charset="0"/>
              </a:rPr>
              <a:t>Contents</a:t>
            </a:r>
            <a:endParaRPr lang="en-GB" altLang="ja-JP" sz="2800" i="1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lvl="1">
              <a:lnSpc>
                <a:spcPct val="20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US" altLang="ja-JP" sz="2800" i="1" dirty="0">
                <a:solidFill>
                  <a:srgbClr val="002060"/>
                </a:solidFill>
                <a:latin typeface="Comic Sans MS" panose="030F0902030302020204" pitchFamily="66" charset="0"/>
              </a:rPr>
              <a:t>What are ”the Risk of Cryogenic”?</a:t>
            </a:r>
            <a:endParaRPr lang="en-GB" altLang="ja-JP" sz="2800" i="1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lvl="1">
              <a:lnSpc>
                <a:spcPct val="20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US" altLang="ja-JP" sz="2800" i="1" dirty="0">
                <a:solidFill>
                  <a:srgbClr val="002060"/>
                </a:solidFill>
                <a:latin typeface="Comic Sans MS" panose="030F0902030302020204" pitchFamily="66" charset="0"/>
              </a:rPr>
              <a:t>Proposal for Cooling Process of the Mirrors</a:t>
            </a:r>
            <a:endParaRPr lang="en-GB" altLang="ja-JP" sz="28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lvl="1">
              <a:lnSpc>
                <a:spcPct val="200000"/>
              </a:lnSpc>
              <a:spcBef>
                <a:spcPct val="20000"/>
              </a:spcBef>
              <a:buClr>
                <a:srgbClr val="262626"/>
              </a:buClr>
              <a:buSzPct val="90000"/>
              <a:buFont typeface="Wingdings" pitchFamily="2" charset="2"/>
              <a:buChar char="ü"/>
            </a:pPr>
            <a:r>
              <a:rPr lang="en-GB" altLang="ja-JP" sz="2800" i="1" dirty="0">
                <a:solidFill>
                  <a:srgbClr val="002060"/>
                </a:solidFill>
                <a:latin typeface="Comic Sans MS" panose="030F0902030302020204" pitchFamily="66" charset="0"/>
              </a:rPr>
              <a:t>Toward O4</a:t>
            </a:r>
            <a:endParaRPr lang="en-US" altLang="ja-JP" sz="2800" i="1" dirty="0">
              <a:solidFill>
                <a:srgbClr val="00206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6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13E3D9-6509-1F4A-B7B0-FF13BD78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98" y="161399"/>
            <a:ext cx="7216806" cy="74177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US" altLang="ja-JP" sz="3200" i="1" dirty="0">
                <a:solidFill>
                  <a:srgbClr val="002060"/>
                </a:solidFill>
                <a:latin typeface="Comic Sans MS" panose="030F0902030302020204" pitchFamily="66" charset="0"/>
              </a:rPr>
              <a:t>What are ”the Risk of Cryogenic”?</a:t>
            </a:r>
            <a:endParaRPr 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A212C8-02F9-2640-9B37-77A30341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051926"/>
            <a:ext cx="8543925" cy="842536"/>
          </a:xfrm>
        </p:spPr>
        <p:txBody>
          <a:bodyPr>
            <a:normAutofit lnSpcReduction="10000"/>
          </a:bodyPr>
          <a:lstStyle/>
          <a:p>
            <a:r>
              <a:rPr lang="en-US" altLang="ja-JP" dirty="0">
                <a:latin typeface="Comic Sans MS" panose="030F0902030302020204" pitchFamily="66" charset="0"/>
              </a:rPr>
              <a:t>The biggest risk of mirror cooling are frost and dew on the surface of mirror.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27017B-122D-A541-A1F9-1501AB80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C13BC33-B236-6049-A7AE-9758DFFF4941}"/>
              </a:ext>
            </a:extLst>
          </p:cNvPr>
          <p:cNvGrpSpPr/>
          <p:nvPr/>
        </p:nvGrpSpPr>
        <p:grpSpPr>
          <a:xfrm>
            <a:off x="1046282" y="1274066"/>
            <a:ext cx="3795880" cy="4309868"/>
            <a:chOff x="806560" y="2290484"/>
            <a:chExt cx="3543702" cy="4168169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FE7625A-B3AC-934E-B41F-F1E5C7F34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20" t="1" r="23653" b="27838"/>
            <a:stretch/>
          </p:blipFill>
          <p:spPr>
            <a:xfrm rot="5400000">
              <a:off x="426100" y="2670944"/>
              <a:ext cx="3701040" cy="2940119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A8C41D8-1B91-A944-A53F-124BE0646524}"/>
                </a:ext>
              </a:extLst>
            </p:cNvPr>
            <p:cNvSpPr txBox="1"/>
            <p:nvPr/>
          </p:nvSpPr>
          <p:spPr>
            <a:xfrm>
              <a:off x="958921" y="5991525"/>
              <a:ext cx="3391341" cy="467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TM </a:t>
              </a:r>
              <a:r>
                <a:rPr kumimoji="1" lang="en-US" altLang="ja-JP" dirty="0" err="1"/>
                <a:t>oplev</a:t>
              </a:r>
              <a:r>
                <a:rPr kumimoji="1" lang="en-US" altLang="ja-JP"/>
                <a:t> light source side</a:t>
              </a:r>
              <a:endParaRPr kumimoji="1" lang="ja-JP" altLang="en-US"/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DDE4154-B758-8C43-91AE-8F43079A5820}"/>
              </a:ext>
            </a:extLst>
          </p:cNvPr>
          <p:cNvGrpSpPr/>
          <p:nvPr/>
        </p:nvGrpSpPr>
        <p:grpSpPr>
          <a:xfrm>
            <a:off x="4736813" y="1275193"/>
            <a:ext cx="4175329" cy="4305081"/>
            <a:chOff x="4617407" y="2290484"/>
            <a:chExt cx="3897943" cy="416354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4C2B291-E232-104F-960A-34DDA8D80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7385" b="25951"/>
            <a:stretch/>
          </p:blipFill>
          <p:spPr>
            <a:xfrm>
              <a:off x="4617407" y="2290484"/>
              <a:ext cx="3897943" cy="3457294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6CA5B3F-F95D-9740-9FFD-2477B8CA803A}"/>
                </a:ext>
              </a:extLst>
            </p:cNvPr>
            <p:cNvSpPr txBox="1"/>
            <p:nvPr/>
          </p:nvSpPr>
          <p:spPr>
            <a:xfrm>
              <a:off x="5584154" y="5986896"/>
              <a:ext cx="2527933" cy="467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TM oplev QPD side</a:t>
              </a:r>
              <a:endParaRPr kumimoji="1" lang="ja-JP" altLang="en-US"/>
            </a:p>
          </p:txBody>
        </p:sp>
      </p:grp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229B8509-F15C-E94E-8407-0B043DF2D63F}"/>
              </a:ext>
            </a:extLst>
          </p:cNvPr>
          <p:cNvSpPr txBox="1">
            <a:spLocks/>
          </p:cNvSpPr>
          <p:nvPr/>
        </p:nvSpPr>
        <p:spPr>
          <a:xfrm>
            <a:off x="764208" y="5384806"/>
            <a:ext cx="8543925" cy="842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>
                <a:latin typeface="Comic Sans MS" panose="030F0902030302020204" pitchFamily="66" charset="0"/>
              </a:rPr>
              <a:t>The frost or dew is caused by mostly vacuum leak, residual gas and outgassing from super insulations.</a:t>
            </a:r>
          </a:p>
        </p:txBody>
      </p:sp>
    </p:spTree>
    <p:extLst>
      <p:ext uri="{BB962C8B-B14F-4D97-AF65-F5344CB8AC3E}">
        <p14:creationId xmlns:p14="http://schemas.microsoft.com/office/powerpoint/2010/main" val="9639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0F0680B-E898-E647-A8B1-3941F932B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20" y="981942"/>
            <a:ext cx="3200402" cy="24003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8A1D05-3FD2-A04B-9BD5-AB51BE253073}"/>
              </a:ext>
            </a:extLst>
          </p:cNvPr>
          <p:cNvSpPr txBox="1"/>
          <p:nvPr/>
        </p:nvSpPr>
        <p:spPr>
          <a:xfrm>
            <a:off x="962893" y="1117023"/>
            <a:ext cx="47859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</a:rPr>
              <a:t>IYC</a:t>
            </a:r>
            <a:endParaRPr lang="ja-JP" altLang="en-US" b="1">
              <a:solidFill>
                <a:schemeClr val="bg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B197AE3-4A55-5F42-B593-0BA4A56DC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20" y="3496540"/>
            <a:ext cx="3200402" cy="240030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0BCE58-6BD8-4842-977C-082B12866971}"/>
              </a:ext>
            </a:extLst>
          </p:cNvPr>
          <p:cNvSpPr txBox="1"/>
          <p:nvPr/>
        </p:nvSpPr>
        <p:spPr>
          <a:xfrm>
            <a:off x="827811" y="3621232"/>
            <a:ext cx="53745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</a:rPr>
              <a:t>EXC</a:t>
            </a: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882DAF-1FDC-B841-A8A3-F02380A8DC9A}"/>
              </a:ext>
            </a:extLst>
          </p:cNvPr>
          <p:cNvSpPr txBox="1"/>
          <p:nvPr/>
        </p:nvSpPr>
        <p:spPr>
          <a:xfrm>
            <a:off x="3144984" y="1290147"/>
            <a:ext cx="65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solidFill>
                  <a:srgbClr val="FFFF00"/>
                </a:solidFill>
              </a:rPr>
              <a:t>Frost</a:t>
            </a:r>
            <a:endParaRPr lang="ja-JP" altLang="en-US">
              <a:solidFill>
                <a:srgbClr val="FFFF00"/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90ABDE7-EA54-A04E-97FB-E6E6A05D8B56}"/>
              </a:ext>
            </a:extLst>
          </p:cNvPr>
          <p:cNvCxnSpPr/>
          <p:nvPr/>
        </p:nvCxnSpPr>
        <p:spPr>
          <a:xfrm flipH="1">
            <a:off x="2376700" y="1626177"/>
            <a:ext cx="757892" cy="44681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D0935140-BAA9-074E-A42E-1BF87E755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294" y="2269372"/>
            <a:ext cx="4950945" cy="308171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CDAD27-1C41-0647-8359-A9C459DFB5F1}"/>
              </a:ext>
            </a:extLst>
          </p:cNvPr>
          <p:cNvSpPr txBox="1"/>
          <p:nvPr/>
        </p:nvSpPr>
        <p:spPr>
          <a:xfrm>
            <a:off x="4178833" y="2316463"/>
            <a:ext cx="410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bg1"/>
                </a:solidFill>
              </a:rPr>
              <a:t>Out gas analy</a:t>
            </a:r>
            <a:r>
              <a:rPr lang="en-US" altLang="ja-JP">
                <a:solidFill>
                  <a:schemeClr val="bg1"/>
                </a:solidFill>
              </a:rPr>
              <a:t>sis by Mass-Spectrum Meter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C43B15E-0CEE-0B45-AFA7-CA80A17A79E3}"/>
              </a:ext>
            </a:extLst>
          </p:cNvPr>
          <p:cNvSpPr txBox="1"/>
          <p:nvPr/>
        </p:nvSpPr>
        <p:spPr>
          <a:xfrm>
            <a:off x="4107027" y="857231"/>
            <a:ext cx="55258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b="1">
                <a:latin typeface="Comic Sans MS" panose="030F0902030302020204" pitchFamily="66" charset="0"/>
              </a:rPr>
              <a:t>Frost Issue at cryogenic Temp.</a:t>
            </a:r>
            <a:endParaRPr lang="ja-JP" altLang="en-US" sz="2700" b="1">
              <a:latin typeface="Comic Sans MS" panose="030F09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64E703C-42D2-E445-B89A-9FDA6E55DB35}"/>
              </a:ext>
            </a:extLst>
          </p:cNvPr>
          <p:cNvSpPr txBox="1"/>
          <p:nvPr/>
        </p:nvSpPr>
        <p:spPr>
          <a:xfrm>
            <a:off x="6149740" y="262306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rgbClr val="FF0000"/>
                </a:solidFill>
              </a:rPr>
              <a:t>H</a:t>
            </a:r>
            <a:r>
              <a:rPr kumimoji="1" lang="en-US" altLang="ja-JP" b="1" baseline="-25000">
                <a:solidFill>
                  <a:srgbClr val="FF0000"/>
                </a:solidFill>
              </a:rPr>
              <a:t>2</a:t>
            </a:r>
            <a:r>
              <a:rPr kumimoji="1" lang="en-US" altLang="ja-JP" b="1">
                <a:solidFill>
                  <a:srgbClr val="FF0000"/>
                </a:solidFill>
              </a:rPr>
              <a:t>O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6567428-DA0C-0341-B21A-8D40BF6CB400}"/>
              </a:ext>
            </a:extLst>
          </p:cNvPr>
          <p:cNvSpPr txBox="1"/>
          <p:nvPr/>
        </p:nvSpPr>
        <p:spPr>
          <a:xfrm>
            <a:off x="6680745" y="276904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rgbClr val="FF0000"/>
                </a:solidFill>
              </a:rPr>
              <a:t>N</a:t>
            </a:r>
            <a:r>
              <a:rPr kumimoji="1" lang="en-US" altLang="ja-JP" b="1" baseline="-25000">
                <a:solidFill>
                  <a:srgbClr val="FF0000"/>
                </a:solidFill>
              </a:rPr>
              <a:t>2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4C7A6F1-D46A-CA47-B428-49690A612527}"/>
              </a:ext>
            </a:extLst>
          </p:cNvPr>
          <p:cNvSpPr txBox="1"/>
          <p:nvPr/>
        </p:nvSpPr>
        <p:spPr>
          <a:xfrm>
            <a:off x="7012808" y="31052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rgbClr val="FF0000"/>
                </a:solidFill>
              </a:rPr>
              <a:t>O</a:t>
            </a:r>
            <a:r>
              <a:rPr kumimoji="1" lang="en-US" altLang="ja-JP" b="1" baseline="-25000">
                <a:solidFill>
                  <a:srgbClr val="FF0000"/>
                </a:solidFill>
              </a:rPr>
              <a:t>2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E00535A-D731-5247-B884-F1BA73FB2A08}"/>
              </a:ext>
            </a:extLst>
          </p:cNvPr>
          <p:cNvSpPr txBox="1"/>
          <p:nvPr/>
        </p:nvSpPr>
        <p:spPr>
          <a:xfrm>
            <a:off x="4871186" y="267856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rgbClr val="FF0000"/>
                </a:solidFill>
              </a:rPr>
              <a:t>H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5E909C-B9CF-7242-92F2-D892EE9EAC44}"/>
              </a:ext>
            </a:extLst>
          </p:cNvPr>
          <p:cNvSpPr txBox="1"/>
          <p:nvPr/>
        </p:nvSpPr>
        <p:spPr>
          <a:xfrm>
            <a:off x="5845155" y="284762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rgbClr val="FF0000"/>
                </a:solidFill>
              </a:rPr>
              <a:t>O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C8C6FE-CCAE-4443-908D-488FE0A32D06}"/>
              </a:ext>
            </a:extLst>
          </p:cNvPr>
          <p:cNvSpPr txBox="1"/>
          <p:nvPr/>
        </p:nvSpPr>
        <p:spPr>
          <a:xfrm>
            <a:off x="4348855" y="5438902"/>
            <a:ext cx="504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>
                <a:latin typeface="Comic Sans MS" panose="030F0902030302020204" pitchFamily="66" charset="0"/>
              </a:rPr>
              <a:t>Tinny vacuum leakage can cause frosting </a:t>
            </a:r>
          </a:p>
          <a:p>
            <a:r>
              <a:rPr lang="en-US" altLang="ja-JP">
                <a:latin typeface="Comic Sans MS" panose="030F0902030302020204" pitchFamily="66" charset="0"/>
              </a:rPr>
              <a:t>on mirrors</a:t>
            </a:r>
            <a:endParaRPr lang="ja-JP" altLang="en-US">
              <a:latin typeface="Comic Sans MS" panose="030F090203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953A2A9-D125-8740-9AD4-64A681F32C8A}"/>
              </a:ext>
            </a:extLst>
          </p:cNvPr>
          <p:cNvSpPr txBox="1"/>
          <p:nvPr/>
        </p:nvSpPr>
        <p:spPr>
          <a:xfrm>
            <a:off x="3997959" y="1573851"/>
            <a:ext cx="5543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>
                <a:latin typeface="Comic Sans MS" panose="030F0902030302020204" pitchFamily="66" charset="0"/>
              </a:rPr>
              <a:t>Commissioning team found small finesse of Fabry-</a:t>
            </a:r>
          </a:p>
          <a:p>
            <a:r>
              <a:rPr lang="en-US" altLang="ja-JP" i="1">
                <a:latin typeface="Comic Sans MS" panose="030F0902030302020204" pitchFamily="66" charset="0"/>
              </a:rPr>
              <a:t>Perot cavity</a:t>
            </a:r>
            <a:r>
              <a:rPr kumimoji="1" lang="en-US" altLang="ja-JP" i="1">
                <a:latin typeface="Comic Sans MS" panose="030F0902030302020204" pitchFamily="66" charset="0"/>
              </a:rPr>
              <a:t> in Y arm.</a:t>
            </a:r>
            <a:endParaRPr kumimoji="1" lang="ja-JP" altLang="en-US" i="1">
              <a:latin typeface="Comic Sans MS" panose="030F0902030302020204" pitchFamily="66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DA93DE5-AA94-0A43-903A-66605ADF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0220B4C-0484-0941-BBB2-32B1D2B3207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00233" y="6310310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4/Dec./2019 KAGRA f2f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27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BC96CE1-EAAD-664E-BCDF-3B713DD3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" y="243756"/>
            <a:ext cx="9456001" cy="7092000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87D605BB-858B-734B-90D5-A245726E21A5}"/>
              </a:ext>
            </a:extLst>
          </p:cNvPr>
          <p:cNvSpPr txBox="1">
            <a:spLocks/>
          </p:cNvSpPr>
          <p:nvPr/>
        </p:nvSpPr>
        <p:spPr bwMode="auto">
          <a:xfrm>
            <a:off x="2889932" y="6083645"/>
            <a:ext cx="6030912" cy="57439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2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ＭＳ ゴシック" charset="-128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buFont typeface="Wingdings 2" charset="0"/>
              <a:buChar char=""/>
              <a:defRPr/>
            </a:pPr>
            <a:r>
              <a:rPr lang="en-US" altLang="ja-JP" sz="2400">
                <a:latin typeface="ヒラギノ丸ゴ Pro W4"/>
                <a:ea typeface="ヒラギノ丸ゴ Pro W4"/>
                <a:cs typeface="ヒラギノ丸ゴ Pro W4"/>
              </a:rPr>
              <a:t>9/1 9:10~ EXC cryocooler stop</a:t>
            </a:r>
            <a:endParaRPr lang="ja-JP" altLang="en-US" sz="240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6282388-48A4-C240-8A13-DAC79592F48D}"/>
              </a:ext>
            </a:extLst>
          </p:cNvPr>
          <p:cNvCxnSpPr/>
          <p:nvPr/>
        </p:nvCxnSpPr>
        <p:spPr>
          <a:xfrm>
            <a:off x="6340929" y="4931230"/>
            <a:ext cx="0" cy="718457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7882E7A-4327-974F-9E37-6D6F912B9464}"/>
              </a:ext>
            </a:extLst>
          </p:cNvPr>
          <p:cNvCxnSpPr/>
          <p:nvPr/>
        </p:nvCxnSpPr>
        <p:spPr>
          <a:xfrm>
            <a:off x="6340929" y="4163786"/>
            <a:ext cx="228600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BDE13D8-1DF5-A34F-93DD-BB89669B18F0}"/>
              </a:ext>
            </a:extLst>
          </p:cNvPr>
          <p:cNvCxnSpPr/>
          <p:nvPr/>
        </p:nvCxnSpPr>
        <p:spPr>
          <a:xfrm>
            <a:off x="6340929" y="4931229"/>
            <a:ext cx="2286000" cy="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1F4E4CE-E1CB-EB4A-AC1E-FBF2D30FB4A3}"/>
              </a:ext>
            </a:extLst>
          </p:cNvPr>
          <p:cNvCxnSpPr/>
          <p:nvPr/>
        </p:nvCxnSpPr>
        <p:spPr>
          <a:xfrm>
            <a:off x="7483929" y="4163787"/>
            <a:ext cx="0" cy="767443"/>
          </a:xfrm>
          <a:prstGeom prst="line">
            <a:avLst/>
          </a:prstGeom>
          <a:ln w="47625">
            <a:solidFill>
              <a:srgbClr val="002060"/>
            </a:solidFill>
            <a:headEnd type="stealth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D68215-B946-174F-867E-CAF59EDAA03A}"/>
              </a:ext>
            </a:extLst>
          </p:cNvPr>
          <p:cNvSpPr txBox="1"/>
          <p:nvPr/>
        </p:nvSpPr>
        <p:spPr>
          <a:xfrm>
            <a:off x="6210961" y="3605123"/>
            <a:ext cx="357982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>
                <a:latin typeface="Comic Sans MS" panose="030F0902030302020204" pitchFamily="66" charset="0"/>
              </a:rPr>
              <a:t>Release of the adsorbed gas</a:t>
            </a:r>
            <a:endParaRPr lang="ja-JP" altLang="en-US" sz="2000">
              <a:latin typeface="Comic Sans MS" panose="030F090203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474EF1E-DC30-6747-BB02-4E1105C0D318}"/>
              </a:ext>
            </a:extLst>
          </p:cNvPr>
          <p:cNvCxnSpPr>
            <a:cxnSpLocks/>
          </p:cNvCxnSpPr>
          <p:nvPr/>
        </p:nvCxnSpPr>
        <p:spPr>
          <a:xfrm flipV="1">
            <a:off x="3792414" y="4385014"/>
            <a:ext cx="0" cy="588225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A001FB-6006-164C-A6A3-EF163E0B5C41}"/>
              </a:ext>
            </a:extLst>
          </p:cNvPr>
          <p:cNvSpPr txBox="1"/>
          <p:nvPr/>
        </p:nvSpPr>
        <p:spPr>
          <a:xfrm>
            <a:off x="1905126" y="3789756"/>
            <a:ext cx="4036682" cy="707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>
                <a:latin typeface="Comic Sans MS" panose="030F0902030302020204" pitchFamily="66" charset="0"/>
              </a:rPr>
              <a:t>Vacuum pressure during </a:t>
            </a:r>
          </a:p>
          <a:p>
            <a:r>
              <a:rPr lang="en-US" altLang="ja-JP" sz="2000">
                <a:latin typeface="Comic Sans MS" panose="030F0902030302020204" pitchFamily="66" charset="0"/>
              </a:rPr>
              <a:t>cryogenic operation</a:t>
            </a:r>
            <a:r>
              <a:rPr lang="ja-JP" altLang="en-US" sz="2000">
                <a:latin typeface="Comic Sans MS" panose="030F0902030302020204" pitchFamily="66" charset="0"/>
              </a:rPr>
              <a:t>：</a:t>
            </a:r>
            <a:r>
              <a:rPr lang="en-US" altLang="ja-JP" sz="2000">
                <a:latin typeface="Comic Sans MS" panose="030F0902030302020204" pitchFamily="66" charset="0"/>
              </a:rPr>
              <a:t>5 x 10</a:t>
            </a:r>
            <a:r>
              <a:rPr lang="en-US" altLang="ja-JP" sz="2000" baseline="30000">
                <a:latin typeface="Comic Sans MS" panose="030F0902030302020204" pitchFamily="66" charset="0"/>
              </a:rPr>
              <a:t>-4</a:t>
            </a:r>
            <a:r>
              <a:rPr lang="en-US" altLang="ja-JP" sz="2000">
                <a:latin typeface="Comic Sans MS" panose="030F0902030302020204" pitchFamily="66" charset="0"/>
              </a:rPr>
              <a:t> Pa</a:t>
            </a:r>
            <a:endParaRPr lang="ja-JP" altLang="en-US" sz="2000">
              <a:latin typeface="Comic Sans MS" panose="030F0902030302020204" pitchFamily="66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976501-82F2-DB4C-BD26-D130D257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812184F-68E0-5243-9D2B-A5EA1D1AC52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00233" y="6310310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4/Dec./2019 KAGRA f2f</a:t>
            </a:r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4049846B-72A3-3242-A1BE-41BDED2E2DB3}"/>
              </a:ext>
            </a:extLst>
          </p:cNvPr>
          <p:cNvSpPr txBox="1">
            <a:spLocks/>
          </p:cNvSpPr>
          <p:nvPr/>
        </p:nvSpPr>
        <p:spPr>
          <a:xfrm>
            <a:off x="150642" y="52468"/>
            <a:ext cx="8543925" cy="7417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i="1">
                <a:solidFill>
                  <a:srgbClr val="002060"/>
                </a:solidFill>
                <a:latin typeface="Comic Sans MS" panose="030F0902030302020204" pitchFamily="66" charset="0"/>
              </a:rPr>
              <a:t>What are ”the Risk of Cryogenic”?</a:t>
            </a:r>
            <a:endParaRPr lang="en-US" sz="3200"/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7B676068-AE8B-DA43-B415-548E2F781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410" y="857620"/>
            <a:ext cx="7745893" cy="8425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altLang="ja-JP" dirty="0">
                <a:latin typeface="Comic Sans MS" panose="030F0902030302020204" pitchFamily="66" charset="0"/>
              </a:rPr>
              <a:t>Second risk of the cooling is suddenly</a:t>
            </a:r>
          </a:p>
          <a:p>
            <a:pPr marL="0" indent="0">
              <a:buNone/>
            </a:pPr>
            <a:r>
              <a:rPr lang="en-US" altLang="ja-JP" dirty="0">
                <a:latin typeface="Comic Sans MS" panose="030F0902030302020204" pitchFamily="66" charset="0"/>
              </a:rPr>
              <a:t>stop due to the malfunction of cryocooler.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FE4DA36-AC9E-2042-9A2D-9709892A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617" y="1759852"/>
            <a:ext cx="3011865" cy="872392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2800">
                <a:latin typeface="Comic Sans MS" panose="030F0902030302020204" pitchFamily="66" charset="0"/>
                <a:ea typeface="Hiragino Maru Gothic Pro W4" panose="020F0400000000000000" pitchFamily="34" charset="-128"/>
              </a:rPr>
              <a:t>Example @ EXC</a:t>
            </a:r>
            <a:endParaRPr lang="ja-JP" altLang="en-US" sz="2800">
              <a:latin typeface="Comic Sans MS" panose="030F0902030302020204" pitchFamily="66" charset="0"/>
              <a:ea typeface="Hiragino Maru Gothic Pro W4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01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57" y="101600"/>
            <a:ext cx="4164943" cy="1016000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3200" i="1">
                <a:latin typeface="Comic Sans MS"/>
                <a:cs typeface="Comic Sans MS"/>
              </a:rPr>
              <a:t>Constitution of the KAGRA Cryogenics </a:t>
            </a:r>
            <a:endParaRPr lang="en-US" altLang="ja-JP">
              <a:latin typeface="Comic Sans MS"/>
              <a:cs typeface="Comic Sans MS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" y="5486400"/>
            <a:ext cx="5715000" cy="76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ja-JP" sz="1800">
                <a:latin typeface="Comic Sans MS" charset="0"/>
                <a:ea typeface="ＭＳ ゴシック" charset="0"/>
                <a:cs typeface="Comic Sans MS" charset="0"/>
              </a:rPr>
              <a:t>Four 4K cryocooler units per one cryostat</a:t>
            </a:r>
          </a:p>
          <a:p>
            <a:pPr>
              <a:lnSpc>
                <a:spcPct val="90000"/>
              </a:lnSpc>
            </a:pPr>
            <a:r>
              <a:rPr lang="en-US" altLang="ja-JP" sz="1800">
                <a:latin typeface="Comic Sans MS" charset="0"/>
                <a:ea typeface="ＭＳ ゴシック" charset="0"/>
                <a:cs typeface="Comic Sans MS" charset="0"/>
              </a:rPr>
              <a:t>Baffles against wide scattering is cooled via 8K shield.</a:t>
            </a:r>
          </a:p>
        </p:txBody>
      </p:sp>
      <p:pic>
        <p:nvPicPr>
          <p:cNvPr id="34819" name="Picture 4" descr="cryosys2012Apr のコピー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066801"/>
            <a:ext cx="6629400" cy="3935413"/>
          </a:xfrm>
        </p:spPr>
      </p:pic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1371600" y="3886200"/>
            <a:ext cx="28194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381000" y="3500438"/>
            <a:ext cx="133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FF8000"/>
                </a:solidFill>
                <a:latin typeface="Comic Sans MS" charset="0"/>
                <a:cs typeface="Comic Sans MS" charset="0"/>
              </a:rPr>
              <a:t>Main Beam</a:t>
            </a:r>
            <a:endParaRPr lang="en-US" altLang="ja-JP" sz="1800">
              <a:latin typeface="Comic Sans MS" charset="0"/>
              <a:cs typeface="Comic Sans MS" charset="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6248400" y="4953000"/>
            <a:ext cx="1792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>
                <a:latin typeface="Comic Sans MS" charset="0"/>
                <a:cs typeface="Comic Sans MS" charset="0"/>
              </a:rPr>
              <a:t>Cooling 8K shield</a:t>
            </a:r>
            <a:endParaRPr lang="en-US" altLang="ja-JP" sz="1800">
              <a:latin typeface="Comic Sans MS" charset="0"/>
              <a:cs typeface="Comic Sans MS" charset="0"/>
            </a:endParaRP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6172201" y="3276601"/>
            <a:ext cx="14716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>
                <a:solidFill>
                  <a:schemeClr val="bg1"/>
                </a:solidFill>
                <a:latin typeface="Comic Sans MS" charset="0"/>
                <a:cs typeface="Comic Sans MS" charset="0"/>
              </a:rPr>
              <a:t>Cooling </a:t>
            </a:r>
          </a:p>
          <a:p>
            <a:r>
              <a:rPr lang="en-US" altLang="ja-JP" sz="1600">
                <a:solidFill>
                  <a:schemeClr val="bg1"/>
                </a:solidFill>
                <a:latin typeface="Comic Sans MS" charset="0"/>
                <a:cs typeface="Comic Sans MS" charset="0"/>
              </a:rPr>
              <a:t> Cryo-Payload</a:t>
            </a:r>
            <a:endParaRPr lang="en-US" altLang="ja-JP" sz="1800">
              <a:latin typeface="Comic Sans MS" charset="0"/>
              <a:cs typeface="Comic Sans MS" charset="0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1905001" y="4648200"/>
            <a:ext cx="145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804000"/>
                </a:solidFill>
                <a:latin typeface="Comic Sans MS" charset="0"/>
                <a:cs typeface="Comic Sans MS" charset="0"/>
              </a:rPr>
              <a:t>Duct Shield</a:t>
            </a:r>
            <a:endParaRPr lang="en-US" altLang="ja-JP" sz="1800">
              <a:latin typeface="Comic Sans MS" charset="0"/>
              <a:cs typeface="Comic Sans MS" charset="0"/>
            </a:endParaRPr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 flipH="1" flipV="1">
            <a:off x="4267200" y="3352800"/>
            <a:ext cx="76200" cy="457200"/>
          </a:xfrm>
          <a:prstGeom prst="line">
            <a:avLst/>
          </a:prstGeom>
          <a:noFill/>
          <a:ln w="9525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 flipH="1">
            <a:off x="4191000" y="3886200"/>
            <a:ext cx="152400" cy="381000"/>
          </a:xfrm>
          <a:prstGeom prst="line">
            <a:avLst/>
          </a:prstGeom>
          <a:noFill/>
          <a:ln w="9525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 flipV="1">
            <a:off x="4572000" y="3200400"/>
            <a:ext cx="0" cy="381000"/>
          </a:xfrm>
          <a:prstGeom prst="line">
            <a:avLst/>
          </a:prstGeom>
          <a:noFill/>
          <a:ln w="9525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Text Box 13"/>
          <p:cNvSpPr txBox="1">
            <a:spLocks noChangeArrowheads="1"/>
          </p:cNvSpPr>
          <p:nvPr/>
        </p:nvSpPr>
        <p:spPr bwMode="auto">
          <a:xfrm>
            <a:off x="609600" y="3886200"/>
            <a:ext cx="97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FF8000"/>
                </a:solidFill>
                <a:latin typeface="Comic Sans MS" charset="0"/>
                <a:cs typeface="Comic Sans MS" charset="0"/>
              </a:rPr>
              <a:t>400kW</a:t>
            </a:r>
            <a:endParaRPr lang="en-US" altLang="ja-JP" sz="1800">
              <a:latin typeface="Comic Sans MS" charset="0"/>
              <a:cs typeface="Comic Sans MS" charset="0"/>
            </a:endParaRPr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4191000" y="4038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FF8000"/>
                </a:solidFill>
                <a:latin typeface="Comic Sans MS" charset="0"/>
                <a:cs typeface="Comic Sans MS" charset="0"/>
              </a:rPr>
              <a:t>4W?</a:t>
            </a:r>
            <a:endParaRPr lang="en-US" altLang="ja-JP" sz="1800">
              <a:latin typeface="Comic Sans MS" charset="0"/>
              <a:cs typeface="Comic Sans MS" charset="0"/>
            </a:endParaRPr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4572000" y="3276600"/>
            <a:ext cx="667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FF8000"/>
                </a:solidFill>
                <a:latin typeface="Comic Sans MS" charset="0"/>
                <a:cs typeface="Comic Sans MS" charset="0"/>
              </a:rPr>
              <a:t>~1W</a:t>
            </a:r>
            <a:endParaRPr lang="en-US" altLang="ja-JP" sz="1800">
              <a:latin typeface="Comic Sans MS" charset="0"/>
              <a:cs typeface="Comic Sans MS" charset="0"/>
            </a:endParaRPr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 flipH="1" flipV="1">
            <a:off x="4114800" y="3200400"/>
            <a:ext cx="7620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7"/>
          <p:cNvSpPr>
            <a:spLocks noChangeShapeType="1"/>
          </p:cNvSpPr>
          <p:nvPr/>
        </p:nvSpPr>
        <p:spPr bwMode="auto">
          <a:xfrm flipV="1">
            <a:off x="4114800" y="4038600"/>
            <a:ext cx="7620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8"/>
          <p:cNvSpPr>
            <a:spLocks noChangeShapeType="1"/>
          </p:cNvSpPr>
          <p:nvPr/>
        </p:nvSpPr>
        <p:spPr bwMode="auto">
          <a:xfrm flipH="1">
            <a:off x="4038600" y="3200400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19"/>
          <p:cNvSpPr>
            <a:spLocks noChangeShapeType="1"/>
          </p:cNvSpPr>
          <p:nvPr/>
        </p:nvSpPr>
        <p:spPr bwMode="auto">
          <a:xfrm flipH="1">
            <a:off x="4114800" y="4419600"/>
            <a:ext cx="228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Text Box 20"/>
          <p:cNvSpPr txBox="1">
            <a:spLocks noChangeArrowheads="1"/>
          </p:cNvSpPr>
          <p:nvPr/>
        </p:nvSpPr>
        <p:spPr bwMode="auto">
          <a:xfrm>
            <a:off x="4327525" y="4919664"/>
            <a:ext cx="1123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Comic Sans MS" charset="0"/>
                <a:cs typeface="Comic Sans MS" charset="0"/>
              </a:rPr>
              <a:t>Cryostat</a:t>
            </a:r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4022725" y="4637089"/>
            <a:ext cx="1187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>
                <a:latin typeface="Comic Sans MS" charset="0"/>
                <a:cs typeface="Comic Sans MS" charset="0"/>
              </a:rPr>
              <a:t>80K shield</a:t>
            </a:r>
          </a:p>
        </p:txBody>
      </p:sp>
      <p:sp>
        <p:nvSpPr>
          <p:cNvPr id="34837" name="Text Box 22"/>
          <p:cNvSpPr txBox="1">
            <a:spLocks noChangeArrowheads="1"/>
          </p:cNvSpPr>
          <p:nvPr/>
        </p:nvSpPr>
        <p:spPr bwMode="auto">
          <a:xfrm>
            <a:off x="4724400" y="4267200"/>
            <a:ext cx="1062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>
                <a:solidFill>
                  <a:srgbClr val="0000FF"/>
                </a:solidFill>
                <a:latin typeface="Comic Sans MS" charset="0"/>
                <a:cs typeface="Comic Sans MS" charset="0"/>
              </a:rPr>
              <a:t>8K shield</a:t>
            </a:r>
          </a:p>
        </p:txBody>
      </p:sp>
      <p:sp>
        <p:nvSpPr>
          <p:cNvPr id="34838" name="Text Box 23"/>
          <p:cNvSpPr txBox="1">
            <a:spLocks noChangeArrowheads="1"/>
          </p:cNvSpPr>
          <p:nvPr/>
        </p:nvSpPr>
        <p:spPr bwMode="auto">
          <a:xfrm>
            <a:off x="8458200" y="2743200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Comic Sans MS" charset="0"/>
                <a:cs typeface="Comic Sans MS" charset="0"/>
              </a:rPr>
              <a:t>two units</a:t>
            </a:r>
          </a:p>
        </p:txBody>
      </p:sp>
      <p:sp>
        <p:nvSpPr>
          <p:cNvPr id="34839" name="Text Box 24"/>
          <p:cNvSpPr txBox="1">
            <a:spLocks noChangeArrowheads="1"/>
          </p:cNvSpPr>
          <p:nvPr/>
        </p:nvSpPr>
        <p:spPr bwMode="auto">
          <a:xfrm>
            <a:off x="1128713" y="1219201"/>
            <a:ext cx="2271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Comic Sans MS" charset="0"/>
                <a:cs typeface="Comic Sans MS" charset="0"/>
              </a:rPr>
              <a:t>80K PTC with</a:t>
            </a:r>
          </a:p>
          <a:p>
            <a:r>
              <a:rPr lang="en-US" altLang="ja-JP" sz="1800">
                <a:latin typeface="Comic Sans MS" charset="0"/>
                <a:cs typeface="Comic Sans MS" charset="0"/>
              </a:rPr>
              <a:t>Vibration reduction</a:t>
            </a:r>
          </a:p>
        </p:txBody>
      </p:sp>
      <p:sp>
        <p:nvSpPr>
          <p:cNvPr id="34840" name="Text Box 25"/>
          <p:cNvSpPr txBox="1">
            <a:spLocks noChangeArrowheads="1"/>
          </p:cNvSpPr>
          <p:nvPr/>
        </p:nvSpPr>
        <p:spPr bwMode="auto">
          <a:xfrm>
            <a:off x="6629400" y="1524000"/>
            <a:ext cx="204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>
                <a:solidFill>
                  <a:schemeClr val="bg1"/>
                </a:solidFill>
                <a:latin typeface="Comic Sans MS" charset="0"/>
                <a:cs typeface="Comic Sans MS" charset="0"/>
              </a:rPr>
              <a:t>4K PTC with</a:t>
            </a:r>
          </a:p>
          <a:p>
            <a:r>
              <a:rPr lang="en-US" altLang="ja-JP" sz="1600">
                <a:solidFill>
                  <a:schemeClr val="bg1"/>
                </a:solidFill>
                <a:latin typeface="Comic Sans MS" charset="0"/>
                <a:cs typeface="Comic Sans MS" charset="0"/>
              </a:rPr>
              <a:t>Vibration reduction</a:t>
            </a:r>
            <a:endParaRPr lang="en-US" altLang="ja-JP" sz="1800">
              <a:latin typeface="Comic Sans MS" charset="0"/>
              <a:cs typeface="Comic Sans MS" charset="0"/>
            </a:endParaRPr>
          </a:p>
        </p:txBody>
      </p:sp>
      <p:sp>
        <p:nvSpPr>
          <p:cNvPr id="34841" name="Text Box 26"/>
          <p:cNvSpPr txBox="1">
            <a:spLocks noChangeArrowheads="1"/>
          </p:cNvSpPr>
          <p:nvPr/>
        </p:nvSpPr>
        <p:spPr bwMode="auto">
          <a:xfrm>
            <a:off x="8458200" y="4343400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Comic Sans MS" charset="0"/>
                <a:cs typeface="Comic Sans MS" charset="0"/>
              </a:rPr>
              <a:t>two units</a:t>
            </a:r>
          </a:p>
        </p:txBody>
      </p:sp>
      <p:sp>
        <p:nvSpPr>
          <p:cNvPr id="34842" name="Text Box 27"/>
          <p:cNvSpPr txBox="1">
            <a:spLocks noChangeArrowheads="1"/>
          </p:cNvSpPr>
          <p:nvPr/>
        </p:nvSpPr>
        <p:spPr bwMode="auto">
          <a:xfrm>
            <a:off x="6350000" y="5376864"/>
            <a:ext cx="327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Comic Sans MS" charset="0"/>
                <a:cs typeface="Comic Sans MS" charset="0"/>
              </a:rPr>
              <a:t>2 units for cool cryo-payload</a:t>
            </a:r>
          </a:p>
          <a:p>
            <a:r>
              <a:rPr lang="en-US" altLang="ja-JP" sz="1800">
                <a:latin typeface="Comic Sans MS" charset="0"/>
                <a:cs typeface="Comic Sans MS" charset="0"/>
              </a:rPr>
              <a:t>2 units cool for 8K shield</a:t>
            </a:r>
          </a:p>
          <a:p>
            <a:r>
              <a:rPr lang="en-US" altLang="ja-JP" sz="1800">
                <a:latin typeface="Comic Sans MS" charset="0"/>
                <a:cs typeface="Comic Sans MS" charset="0"/>
              </a:rPr>
              <a:t>4 units cool for 80K shield</a:t>
            </a:r>
          </a:p>
        </p:txBody>
      </p:sp>
      <p:sp>
        <p:nvSpPr>
          <p:cNvPr id="34843" name="AutoShape 28"/>
          <p:cNvSpPr>
            <a:spLocks/>
          </p:cNvSpPr>
          <p:nvPr/>
        </p:nvSpPr>
        <p:spPr bwMode="auto">
          <a:xfrm>
            <a:off x="6273800" y="5410200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  <a:cs typeface="Comic Sans MS" charset="0"/>
            </a:endParaRPr>
          </a:p>
        </p:txBody>
      </p:sp>
      <p:sp>
        <p:nvSpPr>
          <p:cNvPr id="34844" name="Line 29"/>
          <p:cNvSpPr>
            <a:spLocks noChangeShapeType="1"/>
          </p:cNvSpPr>
          <p:nvPr/>
        </p:nvSpPr>
        <p:spPr bwMode="auto">
          <a:xfrm>
            <a:off x="5410200" y="5791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Text Box 30"/>
          <p:cNvSpPr txBox="1">
            <a:spLocks noChangeArrowheads="1"/>
          </p:cNvSpPr>
          <p:nvPr/>
        </p:nvSpPr>
        <p:spPr bwMode="auto">
          <a:xfrm>
            <a:off x="5105401" y="152400"/>
            <a:ext cx="4416425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000">
                <a:latin typeface="Comic Sans MS" charset="0"/>
                <a:cs typeface="Comic Sans MS" charset="0"/>
              </a:rPr>
              <a:t>Low vibration in U. H. Vacuum</a:t>
            </a:r>
          </a:p>
          <a:p>
            <a:r>
              <a:rPr lang="en-US" altLang="ja-JP" sz="2000">
                <a:latin typeface="Comic Sans MS" charset="0"/>
                <a:cs typeface="Comic Sans MS" charset="0"/>
              </a:rPr>
              <a:t>Stop propagation of 300K radiation</a:t>
            </a:r>
          </a:p>
          <a:p>
            <a:r>
              <a:rPr lang="en-US" altLang="ja-JP" sz="2000">
                <a:latin typeface="Comic Sans MS" charset="0"/>
                <a:cs typeface="Comic Sans MS" charset="0"/>
              </a:rPr>
              <a:t>Prevent heating by scattered beam</a:t>
            </a:r>
          </a:p>
        </p:txBody>
      </p:sp>
      <p:sp>
        <p:nvSpPr>
          <p:cNvPr id="34846" name="Text Box 31"/>
          <p:cNvSpPr txBox="1">
            <a:spLocks noChangeArrowheads="1"/>
          </p:cNvSpPr>
          <p:nvPr/>
        </p:nvSpPr>
        <p:spPr bwMode="auto">
          <a:xfrm>
            <a:off x="609600" y="4419601"/>
            <a:ext cx="12509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000000"/>
                </a:solidFill>
                <a:latin typeface="Comic Sans MS" charset="0"/>
                <a:cs typeface="Comic Sans MS" charset="0"/>
              </a:rPr>
              <a:t>300K </a:t>
            </a:r>
          </a:p>
          <a:p>
            <a:r>
              <a:rPr lang="en-US" altLang="ja-JP" sz="1800">
                <a:solidFill>
                  <a:srgbClr val="000000"/>
                </a:solidFill>
                <a:latin typeface="Comic Sans MS" charset="0"/>
                <a:cs typeface="Comic Sans MS" charset="0"/>
              </a:rPr>
              <a:t> Radiation</a:t>
            </a:r>
          </a:p>
        </p:txBody>
      </p:sp>
      <p:sp>
        <p:nvSpPr>
          <p:cNvPr id="34847" name="Line 32"/>
          <p:cNvSpPr>
            <a:spLocks noChangeShapeType="1"/>
          </p:cNvSpPr>
          <p:nvPr/>
        </p:nvSpPr>
        <p:spPr bwMode="auto">
          <a:xfrm flipV="1">
            <a:off x="1371600" y="40386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>
            <a:off x="1504950" y="2895600"/>
            <a:ext cx="977900" cy="60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Text Box 31"/>
          <p:cNvSpPr txBox="1">
            <a:spLocks noChangeArrowheads="1"/>
          </p:cNvSpPr>
          <p:nvPr/>
        </p:nvSpPr>
        <p:spPr bwMode="auto">
          <a:xfrm>
            <a:off x="660400" y="2422525"/>
            <a:ext cx="1074738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000">
                <a:latin typeface="Comic Sans MS" charset="0"/>
                <a:cs typeface="Comic Sans MS" charset="0"/>
              </a:rPr>
              <a:t>Baffles</a:t>
            </a:r>
            <a:endParaRPr lang="en-US" altLang="ja-JP" sz="2000">
              <a:solidFill>
                <a:srgbClr val="00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96E6CE1-3DE6-3E43-A6AD-64C79D22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CB763-76B0-254B-AD0C-35DEBEC5F357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F2E30C3-61FD-0647-8457-A57E9C81819B}"/>
              </a:ext>
            </a:extLst>
          </p:cNvPr>
          <p:cNvGrpSpPr/>
          <p:nvPr/>
        </p:nvGrpSpPr>
        <p:grpSpPr>
          <a:xfrm>
            <a:off x="609600" y="315703"/>
            <a:ext cx="9186507" cy="4884947"/>
            <a:chOff x="609600" y="315703"/>
            <a:chExt cx="9186507" cy="4884947"/>
          </a:xfrm>
        </p:grpSpPr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07D0FA59-964D-3B41-BB86-6FDADA9CE7C8}"/>
                </a:ext>
              </a:extLst>
            </p:cNvPr>
            <p:cNvSpPr/>
            <p:nvPr/>
          </p:nvSpPr>
          <p:spPr>
            <a:xfrm>
              <a:off x="609600" y="2235994"/>
              <a:ext cx="4191000" cy="296465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23000"/>
              </a:schemeClr>
            </a:solidFill>
            <a:ln w="539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左矢印 4">
              <a:extLst>
                <a:ext uri="{FF2B5EF4-FFF2-40B4-BE49-F238E27FC236}">
                  <a16:creationId xmlns:a16="http://schemas.microsoft.com/office/drawing/2014/main" id="{2E85487A-7AD6-1242-8441-D12EDC0E59C9}"/>
                </a:ext>
              </a:extLst>
            </p:cNvPr>
            <p:cNvSpPr/>
            <p:nvPr/>
          </p:nvSpPr>
          <p:spPr>
            <a:xfrm rot="19222968">
              <a:off x="3765775" y="1472115"/>
              <a:ext cx="1784113" cy="104357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A4EBD067-1A06-5A4A-9179-68643D8EE32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918240" y="315703"/>
              <a:ext cx="6877867" cy="12795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endParaRPr lang="en-US" altLang="ja-JP" sz="2400">
                <a:latin typeface="Comic Sans MS" panose="030F0902030302020204" pitchFamily="66" charset="0"/>
              </a:endParaRP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ja-JP" sz="2400">
                  <a:latin typeface="Comic Sans MS" panose="030F0902030302020204" pitchFamily="66" charset="0"/>
                </a:rPr>
                <a:t>Duct shield is not effective for N</a:t>
              </a:r>
              <a:r>
                <a:rPr lang="en-US" altLang="ja-JP" sz="2400" baseline="-25000">
                  <a:latin typeface="Comic Sans MS" panose="030F0902030302020204" pitchFamily="66" charset="0"/>
                </a:rPr>
                <a:t>2</a:t>
              </a:r>
              <a:r>
                <a:rPr lang="en-US" altLang="ja-JP" sz="2400">
                  <a:latin typeface="Comic Sans MS" panose="030F0902030302020204" pitchFamily="66" charset="0"/>
                </a:rPr>
                <a:t> as trap.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ja-JP" sz="2400">
                  <a:latin typeface="Comic Sans MS" panose="030F0902030302020204" pitchFamily="66" charset="0"/>
                </a:rPr>
                <a:t> It is effective for H</a:t>
              </a:r>
              <a:r>
                <a:rPr lang="en-US" altLang="ja-JP" sz="2400" baseline="-25000">
                  <a:latin typeface="Comic Sans MS" panose="030F0902030302020204" pitchFamily="66" charset="0"/>
                </a:rPr>
                <a:t>2</a:t>
              </a:r>
              <a:r>
                <a:rPr lang="en-US" altLang="ja-JP" sz="2400">
                  <a:latin typeface="Comic Sans MS" panose="030F0902030302020204" pitchFamily="66" charset="0"/>
                </a:rPr>
                <a:t>O.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endParaRPr lang="en-US" altLang="ja-JP" sz="2400">
                <a:latin typeface="Comic Sans MS" panose="030F0902030302020204" pitchFamily="66" charset="0"/>
                <a:cs typeface="Comic Sans MS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E40257D-43AF-F948-AEF2-8EE3431D4F9C}"/>
              </a:ext>
            </a:extLst>
          </p:cNvPr>
          <p:cNvGrpSpPr/>
          <p:nvPr/>
        </p:nvGrpSpPr>
        <p:grpSpPr>
          <a:xfrm>
            <a:off x="3617498" y="1365249"/>
            <a:ext cx="6044026" cy="5272246"/>
            <a:chOff x="3617498" y="1365249"/>
            <a:chExt cx="6044026" cy="5272246"/>
          </a:xfrm>
        </p:grpSpPr>
        <p:sp>
          <p:nvSpPr>
            <p:cNvPr id="42" name="円/楕円 41">
              <a:extLst>
                <a:ext uri="{FF2B5EF4-FFF2-40B4-BE49-F238E27FC236}">
                  <a16:creationId xmlns:a16="http://schemas.microsoft.com/office/drawing/2014/main" id="{0C8209E4-7CBC-6D48-B044-34DC606B09EA}"/>
                </a:ext>
              </a:extLst>
            </p:cNvPr>
            <p:cNvSpPr/>
            <p:nvPr/>
          </p:nvSpPr>
          <p:spPr>
            <a:xfrm>
              <a:off x="3617498" y="1365249"/>
              <a:ext cx="2608262" cy="363696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23000"/>
              </a:schemeClr>
            </a:solidFill>
            <a:ln w="539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左矢印 42">
              <a:extLst>
                <a:ext uri="{FF2B5EF4-FFF2-40B4-BE49-F238E27FC236}">
                  <a16:creationId xmlns:a16="http://schemas.microsoft.com/office/drawing/2014/main" id="{A2D2180F-E053-F348-9A4A-4868C004CED6}"/>
                </a:ext>
              </a:extLst>
            </p:cNvPr>
            <p:cNvSpPr/>
            <p:nvPr/>
          </p:nvSpPr>
          <p:spPr>
            <a:xfrm rot="2458118">
              <a:off x="5269446" y="4619170"/>
              <a:ext cx="1784113" cy="104357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FA742459-FADA-0D45-8AD5-F7C814CCA1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343400" y="5357969"/>
              <a:ext cx="5318124" cy="12795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lnSpc>
                  <a:spcPct val="100000"/>
                </a:lnSpc>
                <a:buFont typeface="Wingdings" pitchFamily="2" charset="2"/>
                <a:buChar char="ü"/>
                <a:defRPr/>
              </a:pPr>
              <a:r>
                <a:rPr lang="en-US" altLang="ja-JP" sz="2400" dirty="0">
                  <a:latin typeface="Comic Sans MS" panose="030F0902030302020204" pitchFamily="66" charset="0"/>
                </a:rPr>
                <a:t>8K radiation shield is effective 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ja-JP" sz="2400" dirty="0">
                  <a:latin typeface="Comic Sans MS" panose="030F0902030302020204" pitchFamily="66" charset="0"/>
                </a:rPr>
                <a:t>for N</a:t>
              </a:r>
              <a:r>
                <a:rPr lang="en-US" altLang="ja-JP" sz="2400" baseline="-25000" dirty="0">
                  <a:latin typeface="Comic Sans MS" panose="030F0902030302020204" pitchFamily="66" charset="0"/>
                </a:rPr>
                <a:t>2</a:t>
              </a:r>
              <a:r>
                <a:rPr lang="en-US" altLang="ja-JP" sz="2400" dirty="0">
                  <a:latin typeface="Comic Sans MS" panose="030F0902030302020204" pitchFamily="66" charset="0"/>
                </a:rPr>
                <a:t> and other residual gas as trap.</a:t>
              </a:r>
              <a:endParaRPr lang="en-US" altLang="ja-JP" sz="2400" dirty="0">
                <a:latin typeface="Comic Sans MS" panose="030F0902030302020204" pitchFamily="66" charset="0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7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4987683-2741-3541-9331-6CE51738B33E}"/>
              </a:ext>
            </a:extLst>
          </p:cNvPr>
          <p:cNvGrpSpPr/>
          <p:nvPr/>
        </p:nvGrpSpPr>
        <p:grpSpPr>
          <a:xfrm>
            <a:off x="2085369" y="14516"/>
            <a:ext cx="6420684" cy="6356448"/>
            <a:chOff x="2085369" y="14516"/>
            <a:chExt cx="6420684" cy="6356448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0B5B3FD-0057-7442-AE69-DF22F5BB7F5A}"/>
                </a:ext>
              </a:extLst>
            </p:cNvPr>
            <p:cNvGrpSpPr/>
            <p:nvPr/>
          </p:nvGrpSpPr>
          <p:grpSpPr>
            <a:xfrm>
              <a:off x="2255384" y="14516"/>
              <a:ext cx="6250669" cy="6235701"/>
              <a:chOff x="3539897" y="-226787"/>
              <a:chExt cx="6250669" cy="6235701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0B50EC08-BBF5-BE4C-9362-07C358FF024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39897" y="-226787"/>
                <a:ext cx="6250669" cy="6235701"/>
              </a:xfrm>
              <a:prstGeom prst="rect">
                <a:avLst/>
              </a:prstGeom>
            </p:spPr>
          </p:pic>
          <p:sp>
            <p:nvSpPr>
              <p:cNvPr id="10" name="円/楕円 9">
                <a:extLst>
                  <a:ext uri="{FF2B5EF4-FFF2-40B4-BE49-F238E27FC236}">
                    <a16:creationId xmlns:a16="http://schemas.microsoft.com/office/drawing/2014/main" id="{7ECC1CDE-7DFD-624A-9DAC-60ED4E28EA07}"/>
                  </a:ext>
                </a:extLst>
              </p:cNvPr>
              <p:cNvSpPr/>
              <p:nvPr/>
            </p:nvSpPr>
            <p:spPr>
              <a:xfrm>
                <a:off x="4490358" y="5241472"/>
                <a:ext cx="359228" cy="359228"/>
              </a:xfrm>
              <a:prstGeom prst="ellipse">
                <a:avLst/>
              </a:prstGeom>
              <a:noFill/>
              <a:ln w="19050"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E60F4F1-93B5-A04E-BC55-71DEFF8AB32C}"/>
                </a:ext>
              </a:extLst>
            </p:cNvPr>
            <p:cNvGrpSpPr/>
            <p:nvPr/>
          </p:nvGrpSpPr>
          <p:grpSpPr>
            <a:xfrm>
              <a:off x="2085369" y="48824"/>
              <a:ext cx="5698416" cy="6322140"/>
              <a:chOff x="2085369" y="48824"/>
              <a:chExt cx="5698416" cy="6322140"/>
            </a:xfrm>
          </p:grpSpPr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2BE1009-35E4-1243-97C1-63CED1644144}"/>
                  </a:ext>
                </a:extLst>
              </p:cNvPr>
              <p:cNvSpPr txBox="1"/>
              <p:nvPr/>
            </p:nvSpPr>
            <p:spPr>
              <a:xfrm>
                <a:off x="2816791" y="615887"/>
                <a:ext cx="790601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902030302020204" pitchFamily="66" charset="0"/>
                  </a:rPr>
                  <a:t>Solid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505EDB3-367E-784E-8689-4FA99382F9FD}"/>
                  </a:ext>
                </a:extLst>
              </p:cNvPr>
              <p:cNvSpPr txBox="1"/>
              <p:nvPr/>
            </p:nvSpPr>
            <p:spPr>
              <a:xfrm>
                <a:off x="5255191" y="1261582"/>
                <a:ext cx="1850186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902030302020204" pitchFamily="66" charset="0"/>
                  </a:rPr>
                  <a:t>Super Critical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562D040-F55A-EC4A-86BE-ECD3C9EA49BC}"/>
                  </a:ext>
                </a:extLst>
              </p:cNvPr>
              <p:cNvSpPr txBox="1"/>
              <p:nvPr/>
            </p:nvSpPr>
            <p:spPr>
              <a:xfrm>
                <a:off x="3796607" y="1904756"/>
                <a:ext cx="886781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902030302020204" pitchFamily="66" charset="0"/>
                  </a:rPr>
                  <a:t>Liquid</a:t>
                </a: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7E71DFA-1CEE-3B4D-A4E4-8861618EBF79}"/>
                  </a:ext>
                </a:extLst>
              </p:cNvPr>
              <p:cNvSpPr txBox="1"/>
              <p:nvPr/>
            </p:nvSpPr>
            <p:spPr>
              <a:xfrm>
                <a:off x="4639316" y="3154324"/>
                <a:ext cx="615874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902030302020204" pitchFamily="66" charset="0"/>
                  </a:rPr>
                  <a:t>Gas</a:t>
                </a: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709FFB07-EC40-034B-9DCD-BAADAABFA82C}"/>
                  </a:ext>
                </a:extLst>
              </p:cNvPr>
              <p:cNvSpPr txBox="1"/>
              <p:nvPr/>
            </p:nvSpPr>
            <p:spPr>
              <a:xfrm>
                <a:off x="4433491" y="3551932"/>
                <a:ext cx="1643399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902030302020204" pitchFamily="66" charset="0"/>
                  </a:rPr>
                  <a:t>Boiling point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22EF0E4-D7A8-5C40-BEC6-D87CC295C181}"/>
                  </a:ext>
                </a:extLst>
              </p:cNvPr>
              <p:cNvSpPr txBox="1"/>
              <p:nvPr/>
            </p:nvSpPr>
            <p:spPr>
              <a:xfrm>
                <a:off x="3737319" y="4303411"/>
                <a:ext cx="1580882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mic Sans MS" panose="030F0902030302020204" pitchFamily="66" charset="0"/>
                  </a:rPr>
                  <a:t>Triple point</a:t>
                </a: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9B2FFE9-CA9F-1D45-9F5C-1FAF77D835CD}"/>
                  </a:ext>
                </a:extLst>
              </p:cNvPr>
              <p:cNvSpPr txBox="1"/>
              <p:nvPr/>
            </p:nvSpPr>
            <p:spPr>
              <a:xfrm>
                <a:off x="3796607" y="48824"/>
                <a:ext cx="3987178" cy="4616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omic Sans MS" panose="030F0902030302020204" pitchFamily="66" charset="0"/>
                  </a:rPr>
                  <a:t>Phase diagram of nitrogen</a:t>
                </a: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96CD66C-C2B5-D14D-9364-72C82DB78F64}"/>
                  </a:ext>
                </a:extLst>
              </p:cNvPr>
              <p:cNvSpPr txBox="1"/>
              <p:nvPr/>
            </p:nvSpPr>
            <p:spPr>
              <a:xfrm rot="16200000">
                <a:off x="785921" y="3204203"/>
                <a:ext cx="3060561" cy="4616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omic Sans MS" panose="030F0902030302020204" pitchFamily="66" charset="0"/>
                  </a:rPr>
                  <a:t>Pressure (MPa-abs)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906AE45-9852-9944-B97B-29AB090B66B4}"/>
                  </a:ext>
                </a:extLst>
              </p:cNvPr>
              <p:cNvSpPr txBox="1"/>
              <p:nvPr/>
            </p:nvSpPr>
            <p:spPr>
              <a:xfrm>
                <a:off x="4267098" y="5909299"/>
                <a:ext cx="2729016" cy="4616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omic Sans MS" panose="030F0902030302020204" pitchFamily="66" charset="0"/>
                  </a:rPr>
                  <a:t>Temperature </a:t>
                </a:r>
                <a:r>
                  <a:rPr lang="en-US" dirty="0"/>
                  <a:t>(</a:t>
                </a:r>
                <a:r>
                  <a:rPr lang="ja-JP" altLang="en-US"/>
                  <a:t>℃</a:t>
                </a:r>
                <a:r>
                  <a:rPr lang="en-US" dirty="0"/>
                  <a:t>)</a:t>
                </a:r>
                <a:endParaRPr lang="en-US" sz="2400" dirty="0">
                  <a:latin typeface="Comic Sans MS" panose="030F0902030302020204" pitchFamily="66" charset="0"/>
                </a:endParaRPr>
              </a:p>
            </p:txBody>
          </p:sp>
        </p:grp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C311FB6-F644-5F4D-AEBB-E56E311A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200" y="6314281"/>
            <a:ext cx="4935857" cy="558959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1x10^-3 Pa </a:t>
            </a:r>
            <a:r>
              <a:rPr lang="ja-JP" altLang="en-US" sz="2400">
                <a:solidFill>
                  <a:srgbClr val="002060"/>
                </a:solidFill>
                <a:latin typeface="Comic Sans MS" panose="030F0902030302020204" pitchFamily="66" charset="0"/>
              </a:rPr>
              <a:t>→</a:t>
            </a:r>
            <a:r>
              <a:rPr lang="en-US" altLang="ja-JP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 ~-220 </a:t>
            </a:r>
            <a:r>
              <a:rPr lang="ja-JP" altLang="en-US" sz="2400">
                <a:solidFill>
                  <a:srgbClr val="002060"/>
                </a:solidFill>
                <a:latin typeface="Comic Sans MS" panose="030F0902030302020204" pitchFamily="66" charset="0"/>
              </a:rPr>
              <a:t>℃（</a:t>
            </a:r>
            <a:r>
              <a:rPr lang="en-US" altLang="ja-JP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~53 K</a:t>
            </a:r>
            <a:r>
              <a:rPr lang="ja-JP" altLang="en-US" sz="2400">
                <a:solidFill>
                  <a:srgbClr val="002060"/>
                </a:solidFill>
                <a:latin typeface="Comic Sans MS" panose="030F0902030302020204" pitchFamily="66" charset="0"/>
              </a:rPr>
              <a:t>）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14C6CFB-5A20-3543-B53B-258D0751700A}"/>
              </a:ext>
            </a:extLst>
          </p:cNvPr>
          <p:cNvCxnSpPr>
            <a:cxnSpLocks/>
          </p:cNvCxnSpPr>
          <p:nvPr/>
        </p:nvCxnSpPr>
        <p:spPr>
          <a:xfrm>
            <a:off x="3400106" y="5752441"/>
            <a:ext cx="626835" cy="607784"/>
          </a:xfrm>
          <a:prstGeom prst="line">
            <a:avLst/>
          </a:prstGeom>
          <a:ln w="127000">
            <a:solidFill>
              <a:srgbClr val="002060"/>
            </a:solidFill>
            <a:headEnd type="stealt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DC6265F-8EE5-FD47-A77D-3FD8C50F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589D94E-835F-5F48-A992-0DF5CC3BFB2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00233" y="6310310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4/Dec./2019 KAGRA f2f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25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9EAC19-C1D2-064D-88B3-DB1A90FF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73" y="1010616"/>
            <a:ext cx="8916740" cy="5710862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Cooling sequence prevent frosting on the mirror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romanUcPeriod"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Vacuum pumping for around 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2.5 week 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for inside pressure &lt; 1x10</a:t>
            </a:r>
            <a:r>
              <a:rPr lang="en-US" altLang="ja-JP" baseline="30000" dirty="0">
                <a:solidFill>
                  <a:srgbClr val="000000"/>
                </a:solidFill>
                <a:latin typeface="Comic Sans MS" panose="030F0902030302020204" pitchFamily="66" charset="0"/>
              </a:rPr>
              <a:t>-4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 Pa 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romanUcPeriod"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Start duct shield cooling. It takes 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2 weeks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	for inside pressure &lt; 1x10</a:t>
            </a:r>
            <a:r>
              <a:rPr lang="en-US" altLang="ja-JP" baseline="30000" dirty="0">
                <a:solidFill>
                  <a:srgbClr val="000000"/>
                </a:solidFill>
                <a:latin typeface="Comic Sans MS" panose="030F0902030302020204" pitchFamily="66" charset="0"/>
              </a:rPr>
              <a:t>-5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 Pa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	TM will be ~240K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romanUcPeriod" startAt="3"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Start 8 K inner radiation shield of the cryostat.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      cooler #1, 3 ON. It takes 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2 weeks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.</a:t>
            </a:r>
            <a:br>
              <a:rPr lang="en-US" altLang="ja-JP" dirty="0">
                <a:latin typeface="Comic Sans MS" panose="030F0902030302020204" pitchFamily="66" charset="0"/>
              </a:rPr>
            </a:br>
            <a:r>
              <a:rPr lang="ja-JP" altLang="en-US">
                <a:solidFill>
                  <a:srgbClr val="000000"/>
                </a:solidFill>
                <a:latin typeface="Comic Sans MS" panose="030F0902030302020204" pitchFamily="66" charset="0"/>
              </a:rPr>
              <a:t>・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Inner radiation shield will be ~100K</a:t>
            </a:r>
            <a:br>
              <a:rPr lang="ja-JP" altLang="en-US">
                <a:latin typeface="Comic Sans MS" panose="030F0902030302020204" pitchFamily="66" charset="0"/>
              </a:rPr>
            </a:br>
            <a:r>
              <a:rPr lang="ja-JP" altLang="en-US">
                <a:solidFill>
                  <a:srgbClr val="000000"/>
                </a:solidFill>
                <a:latin typeface="Comic Sans MS" panose="030F0902030302020204" pitchFamily="66" charset="0"/>
              </a:rPr>
              <a:t>・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 TM will be ~100-90 K for 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4 weeks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ja-JP" altLang="en-US">
                <a:solidFill>
                  <a:srgbClr val="000000"/>
                </a:solidFill>
                <a:latin typeface="Comic Sans MS" panose="030F0902030302020204" pitchFamily="66" charset="0"/>
              </a:rPr>
              <a:t>・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 inside pressure &lt; 5 x 10</a:t>
            </a:r>
            <a:r>
              <a:rPr lang="en-US" altLang="ja-JP" baseline="30000" dirty="0">
                <a:solidFill>
                  <a:srgbClr val="000000"/>
                </a:solidFill>
                <a:latin typeface="Comic Sans MS" panose="030F0902030302020204" pitchFamily="66" charset="0"/>
              </a:rPr>
              <a:t>-6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 Pa</a:t>
            </a:r>
            <a:r>
              <a:rPr lang="ja-JP" altLang="en-US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endParaRPr lang="en-US" altLang="ja-JP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 Start TM cooling</a:t>
            </a:r>
            <a:r>
              <a:rPr lang="ja-JP" altLang="en-US">
                <a:solidFill>
                  <a:srgbClr val="000000"/>
                </a:solidFill>
                <a:latin typeface="Comic Sans MS" panose="030F0902030302020204" pitchFamily="66" charset="0"/>
              </a:rPr>
              <a:t>：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cooler #2, 4 ON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1 week 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for TM=100K, and more </a:t>
            </a:r>
            <a:r>
              <a:rPr lang="en-US" altLang="ja-JP" dirty="0">
                <a:solidFill>
                  <a:srgbClr val="FF0000"/>
                </a:solidFill>
                <a:latin typeface="Comic Sans MS" panose="030F0902030302020204" pitchFamily="66" charset="0"/>
              </a:rPr>
              <a:t>1 week </a:t>
            </a:r>
            <a:r>
              <a:rPr lang="en-US" altLang="ja-JP" dirty="0">
                <a:solidFill>
                  <a:srgbClr val="000000"/>
                </a:solidFill>
                <a:latin typeface="Comic Sans MS" panose="030F0902030302020204" pitchFamily="66" charset="0"/>
              </a:rPr>
              <a:t>for 20K</a:t>
            </a:r>
            <a:endParaRPr kumimoji="1" lang="ja-JP" altLang="en-US">
              <a:latin typeface="Comic Sans MS" panose="030F0902030302020204" pitchFamily="66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0D7CAF-E008-2A46-8C20-B8543AF5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8C7FC5-5D2F-054C-8905-A58D24E0D4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00233" y="6310310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4/Dec./2019 KAGRA f2f</a:t>
            </a:r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3E6676B-9576-214B-82A6-D848AEAF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79" y="130758"/>
            <a:ext cx="8266116" cy="74177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sz="3200" i="1" dirty="0">
                <a:solidFill>
                  <a:srgbClr val="002060"/>
                </a:solidFill>
                <a:latin typeface="Comic Sans MS" panose="030F0902030302020204" pitchFamily="66" charset="0"/>
              </a:rPr>
              <a:t>Proposal for Cooling Process of the Mirrors</a:t>
            </a:r>
            <a:endParaRPr 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120C76-467B-9242-A64D-783AE6A62AB3}"/>
              </a:ext>
            </a:extLst>
          </p:cNvPr>
          <p:cNvSpPr txBox="1"/>
          <p:nvPr/>
        </p:nvSpPr>
        <p:spPr>
          <a:xfrm>
            <a:off x="1257300" y="2449286"/>
            <a:ext cx="7851829" cy="707886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Total </a:t>
            </a:r>
            <a:r>
              <a:rPr lang="en-US" sz="4000" dirty="0">
                <a:solidFill>
                  <a:srgbClr val="002060"/>
                </a:solidFill>
                <a:latin typeface="Comic Sans MS" panose="030F0902030302020204" pitchFamily="66" charset="0"/>
              </a:rPr>
              <a:t>12.5 weeks </a:t>
            </a:r>
            <a:r>
              <a:rPr lang="en-US" sz="4000" dirty="0">
                <a:latin typeface="Comic Sans MS" panose="030F0902030302020204" pitchFamily="66" charset="0"/>
              </a:rPr>
              <a:t>for cooling TM</a:t>
            </a:r>
          </a:p>
        </p:txBody>
      </p:sp>
    </p:spTree>
    <p:extLst>
      <p:ext uri="{BB962C8B-B14F-4D97-AF65-F5344CB8AC3E}">
        <p14:creationId xmlns:p14="http://schemas.microsoft.com/office/powerpoint/2010/main" val="301193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140C459-2D8C-B148-9472-05EC6AFCE627}"/>
              </a:ext>
            </a:extLst>
          </p:cNvPr>
          <p:cNvSpPr/>
          <p:nvPr/>
        </p:nvSpPr>
        <p:spPr>
          <a:xfrm>
            <a:off x="299002" y="1201280"/>
            <a:ext cx="94471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</a:rPr>
              <a:t>schedule</a:t>
            </a:r>
            <a:br>
              <a:rPr lang="ja-JP" altLang="en-US" sz="2800">
                <a:latin typeface="Comic Sans MS" panose="030F0902030302020204" pitchFamily="66" charset="0"/>
              </a:rPr>
            </a:br>
            <a:r>
              <a:rPr lang="ja-JP" altLang="en-US" sz="2800">
                <a:solidFill>
                  <a:srgbClr val="000000"/>
                </a:solidFill>
                <a:latin typeface="Comic Sans MS" panose="030F0902030302020204" pitchFamily="66" charset="0"/>
              </a:rPr>
              <a:t>* </a:t>
            </a:r>
            <a:r>
              <a:rPr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</a:rPr>
              <a:t>The “thermal shield ducts”, presently being cooled, should continuously be kept as they are without EXC, for avoiding interference of commissioning procedure. 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</a:rPr>
              <a:t>But in order to do so, it is to be noticed that we have to have a risk of failure in rotary valves used for the refrigerators.</a:t>
            </a:r>
            <a:br>
              <a:rPr lang="en-US" altLang="ja-JP" sz="2800" dirty="0">
                <a:latin typeface="Comic Sans MS" panose="030F0902030302020204" pitchFamily="66" charset="0"/>
              </a:rPr>
            </a:br>
            <a:r>
              <a:rPr lang="en-US" altLang="ja-JP" sz="2800" dirty="0">
                <a:solidFill>
                  <a:srgbClr val="000000"/>
                </a:solidFill>
                <a:latin typeface="Comic Sans MS" panose="030F0902030302020204" pitchFamily="66" charset="0"/>
              </a:rPr>
              <a:t>* The “cryostat” in the IXC and IYC can first be cooled down, if the commissioning/noise hunting is proceeded: the ITM’s may be reached to the temperature of around 100K when joining O3.  </a:t>
            </a:r>
            <a:endParaRPr lang="ja-JP" altLang="en-US" sz="2800">
              <a:latin typeface="Comic Sans MS" panose="030F0902030302020204" pitchFamily="66" charset="0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E3CAA66-3FDA-2947-91D9-4342DE83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A190B-B00B-914F-96F4-62D4768E3DE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AB4F7A7-FCA7-7A44-9FA3-5E501A3CD03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00233" y="6310310"/>
            <a:ext cx="3343275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4/Dec./2019 KAGRA f2f</a:t>
            </a:r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A2213B0-2783-9443-B494-4A815FA0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33" y="298012"/>
            <a:ext cx="8266116" cy="74177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The present measures to the end of the O3</a:t>
            </a:r>
          </a:p>
        </p:txBody>
      </p:sp>
    </p:spTree>
    <p:extLst>
      <p:ext uri="{BB962C8B-B14F-4D97-AF65-F5344CB8AC3E}">
        <p14:creationId xmlns:p14="http://schemas.microsoft.com/office/powerpoint/2010/main" val="224546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954</Words>
  <Application>Microsoft Macintosh PowerPoint</Application>
  <PresentationFormat>A4 210 x 297 mm</PresentationFormat>
  <Paragraphs>186</Paragraphs>
  <Slides>16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ヒラギノ丸ゴ Pro W4</vt:lpstr>
      <vt:lpstr>游ゴシック</vt:lpstr>
      <vt:lpstr>Arial</vt:lpstr>
      <vt:lpstr>Calibri</vt:lpstr>
      <vt:lpstr>Calibri Light</vt:lpstr>
      <vt:lpstr>Comic Sans MS</vt:lpstr>
      <vt:lpstr>Gill Sans MT</vt:lpstr>
      <vt:lpstr>Wingdings</vt:lpstr>
      <vt:lpstr>Wingdings 2</vt:lpstr>
      <vt:lpstr>Office テーマ</vt:lpstr>
      <vt:lpstr>For cooling down;  the risk and process</vt:lpstr>
      <vt:lpstr>PowerPoint プレゼンテーション</vt:lpstr>
      <vt:lpstr>What are ”the Risk of Cryogenic”?</vt:lpstr>
      <vt:lpstr>PowerPoint プレゼンテーション</vt:lpstr>
      <vt:lpstr>Example @ EXC</vt:lpstr>
      <vt:lpstr>Constitution of the KAGRA Cryogenics </vt:lpstr>
      <vt:lpstr>1x10^-3 Pa → ~-220 ℃（~53 K）</vt:lpstr>
      <vt:lpstr>Proposal for Cooling Process of the Mirrors</vt:lpstr>
      <vt:lpstr>The present measures to the end of the O3</vt:lpstr>
      <vt:lpstr>Toward O4</vt:lpstr>
      <vt:lpstr>PowerPoint プレゼンテーション</vt:lpstr>
      <vt:lpstr>Appendix</vt:lpstr>
      <vt:lpstr>PowerPoint プレゼンテーション</vt:lpstr>
      <vt:lpstr>2018.03.17_中央ダクトHe試験結果 東大：内山先生、MPC：中村、山田、由井 単位：Pa・m^3/s 機種：ライボルト 文字色：締結部/黒、締結部-08/赤 排気系：緑 容器のフランジ類：橙</vt:lpstr>
      <vt:lpstr>PowerPoint プレゼンテーション</vt:lpstr>
      <vt:lpstr>The present measures to the end of the O3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of pulse phase control in cryocooler systems of KAGRA</dc:title>
  <dc:creator>木村 誠宏</dc:creator>
  <cp:lastModifiedBy>木村 誠宏</cp:lastModifiedBy>
  <cp:revision>36</cp:revision>
  <dcterms:created xsi:type="dcterms:W3CDTF">2019-11-25T14:10:28Z</dcterms:created>
  <dcterms:modified xsi:type="dcterms:W3CDTF">2019-12-04T05:20:01Z</dcterms:modified>
</cp:coreProperties>
</file>