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640" r:id="rId2"/>
    <p:sldId id="487" r:id="rId3"/>
    <p:sldId id="642" r:id="rId4"/>
    <p:sldId id="639" r:id="rId5"/>
    <p:sldId id="491" r:id="rId6"/>
    <p:sldId id="416" r:id="rId7"/>
    <p:sldId id="500" r:id="rId8"/>
    <p:sldId id="641" r:id="rId9"/>
    <p:sldId id="643" r:id="rId10"/>
    <p:sldId id="509" r:id="rId11"/>
    <p:sldId id="508" r:id="rId12"/>
    <p:sldId id="257" r:id="rId13"/>
    <p:sldId id="644" r:id="rId14"/>
    <p:sldId id="645" r:id="rId15"/>
    <p:sldId id="646"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村 誠宏" initials="木村" lastIdx="1" clrIdx="0">
    <p:extLst>
      <p:ext uri="{19B8F6BF-5375-455C-9EA6-DF929625EA0E}">
        <p15:presenceInfo xmlns:p15="http://schemas.microsoft.com/office/powerpoint/2012/main" userId="a2b0b4f90e73cc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2268"/>
    <p:restoredTop sz="94643"/>
  </p:normalViewPr>
  <p:slideViewPr>
    <p:cSldViewPr snapToGrid="0" snapToObjects="1">
      <p:cViewPr>
        <p:scale>
          <a:sx n="79" d="100"/>
          <a:sy n="79" d="100"/>
        </p:scale>
        <p:origin x="3184" y="12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2T13:24:08.416" idx="1">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D64FE-8B5A-2A44-AB54-56DE305236B9}" type="datetimeFigureOut">
              <a:rPr kumimoji="1" lang="ja-JP" altLang="en-US" smtClean="0"/>
              <a:t>2019/12/4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4C6F8-6EE4-9540-86DF-600CE1F5879D}" type="slidenum">
              <a:rPr kumimoji="1" lang="ja-JP" altLang="en-US" smtClean="0"/>
              <a:t>‹#›</a:t>
            </a:fld>
            <a:endParaRPr kumimoji="1" lang="ja-JP" altLang="en-US"/>
          </a:p>
        </p:txBody>
      </p:sp>
    </p:spTree>
    <p:extLst>
      <p:ext uri="{BB962C8B-B14F-4D97-AF65-F5344CB8AC3E}">
        <p14:creationId xmlns:p14="http://schemas.microsoft.com/office/powerpoint/2010/main" val="3792820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A35E430A-A9FA-2A4D-947C-80D2BE59E15C}" type="slidenum">
              <a:rPr lang="en-US" altLang="ja-JP" sz="1200">
                <a:latin typeface="Calibri" charset="0"/>
              </a:rPr>
              <a:pPr/>
              <a:t>1</a:t>
            </a:fld>
            <a:endParaRPr lang="en-US" altLang="ja-JP" sz="1200" dirty="0">
              <a:latin typeface="Calibri"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ja-JP" alt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7844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a:extLst>
              <a:ext uri="{FF2B5EF4-FFF2-40B4-BE49-F238E27FC236}">
                <a16:creationId xmlns:a16="http://schemas.microsoft.com/office/drawing/2014/main" id="{DACB169A-4FF4-7044-B07C-4CA084A22A3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ノート プレースホルダー 2">
            <a:extLst>
              <a:ext uri="{FF2B5EF4-FFF2-40B4-BE49-F238E27FC236}">
                <a16:creationId xmlns:a16="http://schemas.microsoft.com/office/drawing/2014/main" id="{B44948AA-9AEC-AE40-BF69-AB8ADA043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8435" name="スライド番号プレースホルダー 3">
            <a:extLst>
              <a:ext uri="{FF2B5EF4-FFF2-40B4-BE49-F238E27FC236}">
                <a16:creationId xmlns:a16="http://schemas.microsoft.com/office/drawing/2014/main" id="{E606BB8B-B19B-3A43-962B-AF6ABE216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fld id="{009AAC88-10B2-F243-8571-71C0268C3F5D}" type="slidenum">
              <a:rPr lang="ja-JP" altLang="en-US" sz="1200">
                <a:latin typeface="Calibri" panose="020F0502020204030204" pitchFamily="34" charset="0"/>
              </a:rPr>
              <a:pPr/>
              <a:t>2</a:t>
            </a:fld>
            <a:endParaRPr lang="ja-JP" altLang="en-US" sz="1200">
              <a:latin typeface="Calibri" panose="020F0502020204030204" pitchFamily="34" charset="0"/>
            </a:endParaRPr>
          </a:p>
        </p:txBody>
      </p:sp>
    </p:spTree>
    <p:extLst>
      <p:ext uri="{BB962C8B-B14F-4D97-AF65-F5344CB8AC3E}">
        <p14:creationId xmlns:p14="http://schemas.microsoft.com/office/powerpoint/2010/main" val="363511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4A7509B1-D749-1841-8BC9-7A048DDCDDA6}" type="slidenum">
              <a:rPr lang="en-US" altLang="ja-JP" sz="1200">
                <a:latin typeface="Calibri" charset="0"/>
              </a:rPr>
              <a:pPr/>
              <a:t>6</a:t>
            </a:fld>
            <a:endParaRPr lang="en-US" altLang="ja-JP" sz="1200" dirty="0">
              <a:latin typeface="Calibri" charset="0"/>
            </a:endParaRPr>
          </a:p>
        </p:txBody>
      </p:sp>
      <p:sp>
        <p:nvSpPr>
          <p:cNvPr id="3584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584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34310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224118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190368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19109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1_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381000"/>
            <a:ext cx="8915400" cy="1371600"/>
          </a:xfrm>
        </p:spPr>
        <p:txBody>
          <a:bodyPr/>
          <a:lstStyle/>
          <a:p>
            <a:r>
              <a:rPr lang="en-US"/>
              <a:t>マスター タイトルの書式設定</a:t>
            </a:r>
          </a:p>
        </p:txBody>
      </p:sp>
      <p:sp>
        <p:nvSpPr>
          <p:cNvPr id="3" name="コンテンツ プレースホルダー 2"/>
          <p:cNvSpPr>
            <a:spLocks noGrp="1"/>
          </p:cNvSpPr>
          <p:nvPr>
            <p:ph sz="half" idx="1"/>
          </p:nvPr>
        </p:nvSpPr>
        <p:spPr>
          <a:xfrm>
            <a:off x="495300" y="1981200"/>
            <a:ext cx="8915400" cy="1981200"/>
          </a:xfrm>
        </p:spPr>
        <p:txBody>
          <a:body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p>
        </p:txBody>
      </p:sp>
      <p:sp>
        <p:nvSpPr>
          <p:cNvPr id="4" name="テキスト プレースホルダー 3"/>
          <p:cNvSpPr>
            <a:spLocks noGrp="1"/>
          </p:cNvSpPr>
          <p:nvPr>
            <p:ph type="body" sz="half" idx="2"/>
          </p:nvPr>
        </p:nvSpPr>
        <p:spPr>
          <a:xfrm>
            <a:off x="495300" y="4114800"/>
            <a:ext cx="8915400" cy="1981200"/>
          </a:xfrm>
        </p:spPr>
        <p:txBody>
          <a:body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p>
        </p:txBody>
      </p:sp>
      <p:sp>
        <p:nvSpPr>
          <p:cNvPr id="7" name="スライド番号プレースホルダー 6"/>
          <p:cNvSpPr>
            <a:spLocks noGrp="1"/>
          </p:cNvSpPr>
          <p:nvPr>
            <p:ph type="sldNum" sz="quarter" idx="12"/>
          </p:nvPr>
        </p:nvSpPr>
        <p:spPr>
          <a:xfrm>
            <a:off x="7099300" y="6245225"/>
            <a:ext cx="2311400" cy="476250"/>
          </a:xfrm>
        </p:spPr>
        <p:txBody>
          <a:bodyPr/>
          <a:lstStyle>
            <a:lvl1pPr>
              <a:defRPr/>
            </a:lvl1pPr>
          </a:lstStyle>
          <a:p>
            <a:pPr>
              <a:defRPr/>
            </a:pPr>
            <a:fld id="{F21CB763-76B0-254B-AD0C-35DEBEC5F357}" type="slidenum">
              <a:rPr lang="en-US" altLang="ja-JP"/>
              <a:pPr>
                <a:defRPr/>
              </a:pPr>
              <a:t>‹#›</a:t>
            </a:fld>
            <a:endParaRPr lang="en-US" altLang="ja-JP" dirty="0"/>
          </a:p>
        </p:txBody>
      </p:sp>
    </p:spTree>
    <p:extLst>
      <p:ext uri="{BB962C8B-B14F-4D97-AF65-F5344CB8AC3E}">
        <p14:creationId xmlns:p14="http://schemas.microsoft.com/office/powerpoint/2010/main" val="209539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300823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309471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6"/>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251336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411845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5" name="Slide Number Placeholder 4"/>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17979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366923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140948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F5CA190B-B00B-914F-96F4-62D4768E3DE2}" type="slidenum">
              <a:rPr kumimoji="1" lang="ja-JP" altLang="en-US" smtClean="0"/>
              <a:t>‹#›</a:t>
            </a:fld>
            <a:endParaRPr kumimoji="1" lang="ja-JP" altLang="en-US"/>
          </a:p>
        </p:txBody>
      </p:sp>
    </p:spTree>
    <p:extLst>
      <p:ext uri="{BB962C8B-B14F-4D97-AF65-F5344CB8AC3E}">
        <p14:creationId xmlns:p14="http://schemas.microsoft.com/office/powerpoint/2010/main" val="197238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190B-B00B-914F-96F4-62D4768E3DE2}" type="slidenum">
              <a:rPr kumimoji="1" lang="ja-JP" altLang="en-US" smtClean="0"/>
              <a:t>‹#›</a:t>
            </a:fld>
            <a:endParaRPr kumimoji="1" lang="ja-JP" altLang="en-US"/>
          </a:p>
        </p:txBody>
      </p:sp>
      <p:sp>
        <p:nvSpPr>
          <p:cNvPr id="7" name="Footer Placeholder 4">
            <a:extLst>
              <a:ext uri="{FF2B5EF4-FFF2-40B4-BE49-F238E27FC236}">
                <a16:creationId xmlns:a16="http://schemas.microsoft.com/office/drawing/2014/main" id="{93200A61-35F1-ED4D-B36C-A07AEE8BD129}"/>
              </a:ext>
            </a:extLst>
          </p:cNvPr>
          <p:cNvSpPr txBox="1">
            <a:spLocks/>
          </p:cNvSpPr>
          <p:nvPr userDrawn="1"/>
        </p:nvSpPr>
        <p:spPr>
          <a:xfrm>
            <a:off x="200233" y="6310310"/>
            <a:ext cx="3343275" cy="365125"/>
          </a:xfrm>
          <a:prstGeom prst="rect">
            <a:avLst/>
          </a:prstGeom>
        </p:spPr>
        <p:txBody>
          <a:bodyPr/>
          <a:lstStyle>
            <a:defPPr>
              <a:defRPr lang="en-US"/>
            </a:defPPr>
            <a:lvl1pPr marL="0" algn="l" defTabSz="457200" rtl="0" eaLnBrk="1" latinLnBrk="0" hangingPunct="1">
              <a:defRPr sz="1800" kern="1200">
                <a:ln>
                  <a:solidFill>
                    <a:srgbClr val="002060"/>
                  </a:solidFill>
                </a:ln>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4/Dec./2019 KAGRA f2f</a:t>
            </a:r>
            <a:endParaRPr kumimoji="1" lang="ja-JP" altLang="en-US"/>
          </a:p>
        </p:txBody>
      </p:sp>
    </p:spTree>
    <p:extLst>
      <p:ext uri="{BB962C8B-B14F-4D97-AF65-F5344CB8AC3E}">
        <p14:creationId xmlns:p14="http://schemas.microsoft.com/office/powerpoint/2010/main" val="202459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subTitle" idx="4294967295"/>
          </p:nvPr>
        </p:nvSpPr>
        <p:spPr>
          <a:xfrm>
            <a:off x="1678833" y="4102412"/>
            <a:ext cx="6548334" cy="1689100"/>
          </a:xfrm>
        </p:spPr>
        <p:txBody>
          <a:bodyPr anchor="ctr">
            <a:normAutofit fontScale="92500"/>
          </a:bodyPr>
          <a:lstStyle/>
          <a:p>
            <a:pPr marL="26988"/>
            <a:r>
              <a:rPr lang="en-US" altLang="ja-JP" dirty="0">
                <a:latin typeface="Comic Sans MS" charset="0"/>
                <a:ea typeface="ＭＳ ゴシック" charset="0"/>
                <a:cs typeface="Comic Sans MS" charset="0"/>
              </a:rPr>
              <a:t>N. KIMURA</a:t>
            </a:r>
          </a:p>
          <a:p>
            <a:pPr marL="26988"/>
            <a:r>
              <a:rPr lang="en-US" altLang="ja-JP" dirty="0">
                <a:solidFill>
                  <a:srgbClr val="320E04"/>
                </a:solidFill>
                <a:latin typeface="Comic Sans MS" charset="0"/>
                <a:ea typeface="ＭＳ ゴシック" charset="0"/>
                <a:cs typeface="Comic Sans MS" charset="0"/>
              </a:rPr>
              <a:t>ICRR</a:t>
            </a:r>
          </a:p>
          <a:p>
            <a:pPr marL="26988"/>
            <a:r>
              <a:rPr lang="en-US" altLang="ja-JP" dirty="0">
                <a:solidFill>
                  <a:srgbClr val="320E04"/>
                </a:solidFill>
                <a:latin typeface="Comic Sans MS" charset="0"/>
                <a:ea typeface="ＭＳ ゴシック" charset="0"/>
                <a:cs typeface="Comic Sans MS" charset="0"/>
              </a:rPr>
              <a:t>On behalf of KAGRA Cryogenics Group </a:t>
            </a:r>
          </a:p>
          <a:p>
            <a:pPr marL="26988"/>
            <a:endParaRPr lang="en-US" altLang="ja-JP" baseline="30000" dirty="0">
              <a:latin typeface="Comic Sans MS" charset="0"/>
              <a:ea typeface="ＭＳ ゴシック" charset="0"/>
              <a:cs typeface="Comic Sans MS" charset="0"/>
            </a:endParaRPr>
          </a:p>
        </p:txBody>
      </p:sp>
      <p:grpSp>
        <p:nvGrpSpPr>
          <p:cNvPr id="3" name="グループ化 2">
            <a:extLst>
              <a:ext uri="{FF2B5EF4-FFF2-40B4-BE49-F238E27FC236}">
                <a16:creationId xmlns:a16="http://schemas.microsoft.com/office/drawing/2014/main" id="{16D9C871-3869-0A45-8AF9-51358415E75A}"/>
              </a:ext>
            </a:extLst>
          </p:cNvPr>
          <p:cNvGrpSpPr/>
          <p:nvPr/>
        </p:nvGrpSpPr>
        <p:grpSpPr>
          <a:xfrm>
            <a:off x="1045162" y="4247"/>
            <a:ext cx="7815677" cy="1152525"/>
            <a:chOff x="1488662" y="4247"/>
            <a:chExt cx="7815677" cy="1152525"/>
          </a:xfrm>
        </p:grpSpPr>
        <p:pic>
          <p:nvPicPr>
            <p:cNvPr id="18434"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6995" y="254278"/>
              <a:ext cx="1524000"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5" name="図 2" descr="keklogo-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8662" y="125691"/>
              <a:ext cx="1439863" cy="909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6" name="図 4" descr="logo_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9464" y="4247"/>
              <a:ext cx="2174875"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Rectangle 2"/>
          <p:cNvSpPr>
            <a:spLocks noGrp="1" noChangeArrowheads="1"/>
          </p:cNvSpPr>
          <p:nvPr>
            <p:ph type="ctrTitle" idx="4294967295"/>
          </p:nvPr>
        </p:nvSpPr>
        <p:spPr>
          <a:xfrm>
            <a:off x="1036155" y="1424920"/>
            <a:ext cx="7833691" cy="1689100"/>
          </a:xfrm>
          <a:solidFill>
            <a:schemeClr val="accent6">
              <a:lumMod val="20000"/>
              <a:lumOff val="80000"/>
              <a:alpha val="34000"/>
            </a:schemeClr>
          </a:solidFill>
          <a:ln w="76200" cmpd="tri">
            <a:solidFill>
              <a:srgbClr val="333333"/>
            </a:solidFill>
          </a:ln>
        </p:spPr>
        <p:txBody>
          <a:bodyPr anchor="ctr">
            <a:noAutofit/>
          </a:bodyPr>
          <a:lstStyle/>
          <a:p>
            <a:pPr algn="ctr">
              <a:lnSpc>
                <a:spcPct val="110000"/>
              </a:lnSpc>
              <a:defRPr/>
            </a:pPr>
            <a:r>
              <a:rPr lang="en-US" altLang="ja-JP" sz="3600" dirty="0">
                <a:latin typeface="Comic Sans MS" panose="030F0902030302020204" pitchFamily="66" charset="0"/>
              </a:rPr>
              <a:t>For cooling down; </a:t>
            </a:r>
            <a:br>
              <a:rPr lang="en-US" altLang="ja-JP" sz="3600" dirty="0">
                <a:latin typeface="Comic Sans MS" panose="030F0902030302020204" pitchFamily="66" charset="0"/>
              </a:rPr>
            </a:br>
            <a:r>
              <a:rPr lang="en-US" altLang="ja-JP" sz="3600" dirty="0">
                <a:latin typeface="Comic Sans MS" panose="030F0902030302020204" pitchFamily="66" charset="0"/>
              </a:rPr>
              <a:t>the risk and process</a:t>
            </a:r>
            <a:endParaRPr lang="ja-JP" altLang="ja-JP" sz="3600" i="1">
              <a:solidFill>
                <a:srgbClr val="660066"/>
              </a:solidFill>
              <a:latin typeface="Comic Sans MS" panose="030F0902030302020204" pitchFamily="66" charset="0"/>
              <a:ea typeface="ヒラギノ丸ゴ Pro W4"/>
              <a:cs typeface="Comic Sans MS Bold"/>
            </a:endParaRPr>
          </a:p>
        </p:txBody>
      </p:sp>
      <p:sp>
        <p:nvSpPr>
          <p:cNvPr id="4" name="スライド番号プレースホルダー 3">
            <a:extLst>
              <a:ext uri="{FF2B5EF4-FFF2-40B4-BE49-F238E27FC236}">
                <a16:creationId xmlns:a16="http://schemas.microsoft.com/office/drawing/2014/main" id="{CE7E75EB-2960-A340-9FF3-4E6333278C05}"/>
              </a:ext>
            </a:extLst>
          </p:cNvPr>
          <p:cNvSpPr>
            <a:spLocks noGrp="1"/>
          </p:cNvSpPr>
          <p:nvPr>
            <p:ph type="sldNum" sz="quarter" idx="12"/>
          </p:nvPr>
        </p:nvSpPr>
        <p:spPr/>
        <p:txBody>
          <a:bodyPr/>
          <a:lstStyle/>
          <a:p>
            <a:fld id="{F5CA190B-B00B-914F-96F4-62D4768E3DE2}" type="slidenum">
              <a:rPr kumimoji="1" lang="ja-JP" altLang="en-US" smtClean="0"/>
              <a:t>1</a:t>
            </a:fld>
            <a:endParaRPr kumimoji="1" lang="ja-JP" altLang="en-US"/>
          </a:p>
        </p:txBody>
      </p:sp>
    </p:spTree>
    <p:extLst>
      <p:ext uri="{BB962C8B-B14F-4D97-AF65-F5344CB8AC3E}">
        <p14:creationId xmlns:p14="http://schemas.microsoft.com/office/powerpoint/2010/main" val="163528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2">
            <a:extLst>
              <a:ext uri="{FF2B5EF4-FFF2-40B4-BE49-F238E27FC236}">
                <a16:creationId xmlns:a16="http://schemas.microsoft.com/office/drawing/2014/main" id="{1C9D5A89-047D-5A41-8768-DA4DE4F607C0}"/>
              </a:ext>
            </a:extLst>
          </p:cNvPr>
          <p:cNvSpPr>
            <a:spLocks noGrp="1"/>
          </p:cNvSpPr>
          <p:nvPr>
            <p:ph type="sldNum" sz="quarter" idx="12"/>
          </p:nvPr>
        </p:nvSpPr>
        <p:spPr bwMode="auto">
          <a:xfrm>
            <a:off x="6697175" y="6895195"/>
            <a:ext cx="2228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fld id="{111F436B-275A-E347-AD1B-08028A98315D}" type="slidenum">
              <a:rPr kumimoji="0" lang="ja-JP" altLang="en-US" sz="1200">
                <a:solidFill>
                  <a:srgbClr val="B5A788"/>
                </a:solidFill>
                <a:latin typeface="Gill Sans MT" panose="020B0502020104020203" pitchFamily="34" charset="0"/>
                <a:ea typeface="ＭＳ ゴシック" panose="020B0609070205080204" pitchFamily="49" charset="-128"/>
              </a:rPr>
              <a:pPr/>
              <a:t>10</a:t>
            </a:fld>
            <a:endParaRPr kumimoji="0" lang="ja-JP" altLang="en-US" sz="1200">
              <a:solidFill>
                <a:srgbClr val="B5A788"/>
              </a:solidFill>
              <a:latin typeface="Gill Sans MT" panose="020B0502020104020203" pitchFamily="34" charset="0"/>
              <a:ea typeface="ＭＳ ゴシック" panose="020B0609070205080204" pitchFamily="49" charset="-128"/>
            </a:endParaRPr>
          </a:p>
        </p:txBody>
      </p:sp>
      <p:pic>
        <p:nvPicPr>
          <p:cNvPr id="6" name="図 5">
            <a:extLst>
              <a:ext uri="{FF2B5EF4-FFF2-40B4-BE49-F238E27FC236}">
                <a16:creationId xmlns:a16="http://schemas.microsoft.com/office/drawing/2014/main" id="{2028246F-3F9B-BF4C-A33E-3163132ABF3C}"/>
              </a:ext>
            </a:extLst>
          </p:cNvPr>
          <p:cNvPicPr>
            <a:picLocks noChangeAspect="1"/>
          </p:cNvPicPr>
          <p:nvPr/>
        </p:nvPicPr>
        <p:blipFill>
          <a:blip r:embed="rId2"/>
          <a:stretch>
            <a:fillRect/>
          </a:stretch>
        </p:blipFill>
        <p:spPr>
          <a:xfrm>
            <a:off x="0" y="-4092409"/>
            <a:ext cx="16335372" cy="11556000"/>
          </a:xfrm>
          <a:prstGeom prst="rect">
            <a:avLst/>
          </a:prstGeom>
          <a:ln w="28575">
            <a:noFill/>
          </a:ln>
        </p:spPr>
      </p:pic>
      <p:cxnSp>
        <p:nvCxnSpPr>
          <p:cNvPr id="8" name="直線コネクタ 7">
            <a:extLst>
              <a:ext uri="{FF2B5EF4-FFF2-40B4-BE49-F238E27FC236}">
                <a16:creationId xmlns:a16="http://schemas.microsoft.com/office/drawing/2014/main" id="{3635D6AD-19B3-7E40-BE4E-0E46C10E8BFB}"/>
              </a:ext>
            </a:extLst>
          </p:cNvPr>
          <p:cNvCxnSpPr>
            <a:cxnSpLocks/>
          </p:cNvCxnSpPr>
          <p:nvPr/>
        </p:nvCxnSpPr>
        <p:spPr>
          <a:xfrm>
            <a:off x="4252966" y="3172416"/>
            <a:ext cx="950825" cy="652233"/>
          </a:xfrm>
          <a:prstGeom prst="line">
            <a:avLst/>
          </a:prstGeom>
          <a:ln w="127000">
            <a:solidFill>
              <a:srgbClr val="FFFF00"/>
            </a:solidFill>
            <a:headEnd type="stealth"/>
            <a:tailEnd type="none"/>
          </a:ln>
          <a:effectLst/>
        </p:spPr>
        <p:style>
          <a:lnRef idx="2">
            <a:schemeClr val="accent1"/>
          </a:lnRef>
          <a:fillRef idx="0">
            <a:schemeClr val="accent1"/>
          </a:fillRef>
          <a:effectRef idx="1">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A2F46EA9-3829-CF49-AE28-CEDB076A112E}"/>
              </a:ext>
            </a:extLst>
          </p:cNvPr>
          <p:cNvSpPr txBox="1">
            <a:spLocks/>
          </p:cNvSpPr>
          <p:nvPr/>
        </p:nvSpPr>
        <p:spPr bwMode="auto">
          <a:xfrm>
            <a:off x="4908180" y="3266754"/>
            <a:ext cx="3577990" cy="1115226"/>
          </a:xfrm>
          <a:prstGeom prst="rect">
            <a:avLst/>
          </a:prstGeom>
          <a:solidFill>
            <a:schemeClr val="bg1"/>
          </a:solidFill>
          <a:ln>
            <a:solidFill>
              <a:srgbClr val="002060"/>
            </a:solidFill>
          </a:ln>
        </p:spPr>
        <p:txBody>
          <a:bodyPr vert="horz" wrap="square" lIns="91440" tIns="45720" rIns="9144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2" charset="2"/>
              <a:buChar char=""/>
              <a:defRPr kumimoji="1" sz="3200" kern="1200">
                <a:solidFill>
                  <a:schemeClr val="tx1"/>
                </a:solidFill>
                <a:latin typeface="+mn-lt"/>
                <a:ea typeface="+mn-ea"/>
                <a:cs typeface="ＭＳ ゴシック" charset="-128"/>
              </a:defRPr>
            </a:lvl1pPr>
            <a:lvl2pPr marL="639763" indent="-236538" algn="l" rtl="0" fontAlgn="base">
              <a:spcBef>
                <a:spcPts val="550"/>
              </a:spcBef>
              <a:spcAft>
                <a:spcPct val="0"/>
              </a:spcAft>
              <a:buClr>
                <a:schemeClr val="accent1"/>
              </a:buClr>
              <a:buFont typeface="Verdana" panose="020B0604030504040204" pitchFamily="34" charset="0"/>
              <a:buChar char="◦"/>
              <a:defRPr kumimoji="1" sz="2800" kern="1200">
                <a:solidFill>
                  <a:schemeClr val="tx1"/>
                </a:solidFill>
                <a:latin typeface="+mn-lt"/>
                <a:ea typeface="+mn-ea"/>
                <a:cs typeface="ＭＳ ゴシック" charset="-128"/>
              </a:defRPr>
            </a:lvl2pPr>
            <a:lvl3pPr marL="885825" indent="-228600" algn="l" rtl="0" fontAlgn="base">
              <a:spcBef>
                <a:spcPct val="20000"/>
              </a:spcBef>
              <a:spcAft>
                <a:spcPct val="0"/>
              </a:spcAft>
              <a:buClr>
                <a:schemeClr val="accent2"/>
              </a:buClr>
              <a:buFont typeface="Wingdings 2" pitchFamily="2" charset="2"/>
              <a:buChar char=""/>
              <a:defRPr kumimoji="1" sz="2400" kern="1200">
                <a:solidFill>
                  <a:schemeClr val="tx1"/>
                </a:solidFill>
                <a:latin typeface="+mn-lt"/>
                <a:ea typeface="+mn-ea"/>
                <a:cs typeface="ＭＳ ゴシック" charset="-128"/>
              </a:defRPr>
            </a:lvl3pPr>
            <a:lvl4pPr marL="1096963" indent="-173038" algn="l" rtl="0" fontAlgn="base">
              <a:spcBef>
                <a:spcPct val="20000"/>
              </a:spcBef>
              <a:spcAft>
                <a:spcPct val="0"/>
              </a:spcAft>
              <a:buClr>
                <a:srgbClr val="C32D2E"/>
              </a:buClr>
              <a:buFont typeface="Wingdings 2" pitchFamily="2" charset="2"/>
              <a:buChar char=""/>
              <a:defRPr kumimoji="1" sz="2000" kern="1200">
                <a:solidFill>
                  <a:schemeClr val="tx1"/>
                </a:solidFill>
                <a:latin typeface="+mn-lt"/>
                <a:ea typeface="+mn-ea"/>
                <a:cs typeface="ＭＳ ゴシック" charset="-128"/>
              </a:defRPr>
            </a:lvl4pPr>
            <a:lvl5pPr marL="1296988" indent="-182563" algn="l" rtl="0" fontAlgn="base">
              <a:spcBef>
                <a:spcPct val="20000"/>
              </a:spcBef>
              <a:spcAft>
                <a:spcPct val="0"/>
              </a:spcAft>
              <a:buClr>
                <a:srgbClr val="84AA33"/>
              </a:buClr>
              <a:buFont typeface="Wingdings 2" pitchFamily="2" charset="2"/>
              <a:buChar char=""/>
              <a:defRPr kumimoji="1" sz="2000" kern="1200">
                <a:solidFill>
                  <a:schemeClr val="tx1"/>
                </a:solidFill>
                <a:latin typeface="+mn-lt"/>
                <a:ea typeface="+mn-ea"/>
                <a:cs typeface="ＭＳ ゴシック" charset="-128"/>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lstStyle>
          <a:p>
            <a:pPr marL="82550" indent="0" defTabSz="914400">
              <a:lnSpc>
                <a:spcPct val="120000"/>
              </a:lnSpc>
              <a:buNone/>
              <a:defRPr/>
            </a:pPr>
            <a:r>
              <a:rPr lang="en-US" altLang="ja-JP" sz="2800" dirty="0">
                <a:latin typeface="Comic Sans MS" panose="030F0902030302020204" pitchFamily="66" charset="0"/>
              </a:rPr>
              <a:t>Leak point @ EYC</a:t>
            </a:r>
          </a:p>
          <a:p>
            <a:pPr marL="82550" indent="0" defTabSz="914400">
              <a:lnSpc>
                <a:spcPct val="120000"/>
              </a:lnSpc>
              <a:buNone/>
              <a:defRPr/>
            </a:pPr>
            <a:r>
              <a:rPr lang="en-US" altLang="ja-JP" sz="2800" dirty="0">
                <a:latin typeface="Comic Sans MS" panose="030F0902030302020204" pitchFamily="66" charset="0"/>
              </a:rPr>
              <a:t>~10^-8~9 Pa</a:t>
            </a:r>
            <a:r>
              <a:rPr lang="ja-JP" altLang="en-US" sz="2800">
                <a:latin typeface="Comic Sans MS" panose="030F0902030302020204" pitchFamily="66" charset="0"/>
              </a:rPr>
              <a:t>･</a:t>
            </a:r>
            <a:r>
              <a:rPr lang="en-US" altLang="ja-JP" sz="2800" dirty="0">
                <a:latin typeface="Comic Sans MS" panose="030F0902030302020204" pitchFamily="66" charset="0"/>
              </a:rPr>
              <a:t>m^3/s</a:t>
            </a:r>
          </a:p>
        </p:txBody>
      </p:sp>
      <p:cxnSp>
        <p:nvCxnSpPr>
          <p:cNvPr id="7" name="直線コネクタ 6">
            <a:extLst>
              <a:ext uri="{FF2B5EF4-FFF2-40B4-BE49-F238E27FC236}">
                <a16:creationId xmlns:a16="http://schemas.microsoft.com/office/drawing/2014/main" id="{6A81D2AA-537B-BA41-8279-E2784E367ADC}"/>
              </a:ext>
            </a:extLst>
          </p:cNvPr>
          <p:cNvCxnSpPr>
            <a:cxnSpLocks/>
          </p:cNvCxnSpPr>
          <p:nvPr/>
        </p:nvCxnSpPr>
        <p:spPr>
          <a:xfrm>
            <a:off x="4073164" y="1315880"/>
            <a:ext cx="655214" cy="478164"/>
          </a:xfrm>
          <a:prstGeom prst="line">
            <a:avLst/>
          </a:prstGeom>
          <a:ln w="127000">
            <a:solidFill>
              <a:srgbClr val="FFFF00"/>
            </a:solidFill>
            <a:headEnd type="stealth"/>
            <a:tailEnd type="none"/>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a:extLst>
              <a:ext uri="{FF2B5EF4-FFF2-40B4-BE49-F238E27FC236}">
                <a16:creationId xmlns:a16="http://schemas.microsoft.com/office/drawing/2014/main" id="{21A51D74-51A8-4140-8013-F6F9E5B54499}"/>
              </a:ext>
            </a:extLst>
          </p:cNvPr>
          <p:cNvSpPr txBox="1">
            <a:spLocks/>
          </p:cNvSpPr>
          <p:nvPr/>
        </p:nvSpPr>
        <p:spPr bwMode="auto">
          <a:xfrm>
            <a:off x="4589695" y="1236431"/>
            <a:ext cx="4336330" cy="1115226"/>
          </a:xfrm>
          <a:prstGeom prst="rect">
            <a:avLst/>
          </a:prstGeom>
          <a:solidFill>
            <a:schemeClr val="bg1"/>
          </a:solidFill>
          <a:ln>
            <a:solidFill>
              <a:srgbClr val="002060"/>
            </a:solidFill>
          </a:ln>
        </p:spPr>
        <p:txBody>
          <a:bodyPr vert="horz" wrap="square" lIns="91440" tIns="45720" rIns="9144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2" charset="2"/>
              <a:buChar char=""/>
              <a:defRPr kumimoji="1" sz="3200" kern="1200">
                <a:solidFill>
                  <a:schemeClr val="tx1"/>
                </a:solidFill>
                <a:latin typeface="+mn-lt"/>
                <a:ea typeface="+mn-ea"/>
                <a:cs typeface="ＭＳ ゴシック" charset="-128"/>
              </a:defRPr>
            </a:lvl1pPr>
            <a:lvl2pPr marL="639763" indent="-236538" algn="l" rtl="0" fontAlgn="base">
              <a:spcBef>
                <a:spcPts val="550"/>
              </a:spcBef>
              <a:spcAft>
                <a:spcPct val="0"/>
              </a:spcAft>
              <a:buClr>
                <a:schemeClr val="accent1"/>
              </a:buClr>
              <a:buFont typeface="Verdana" panose="020B0604030504040204" pitchFamily="34" charset="0"/>
              <a:buChar char="◦"/>
              <a:defRPr kumimoji="1" sz="2800" kern="1200">
                <a:solidFill>
                  <a:schemeClr val="tx1"/>
                </a:solidFill>
                <a:latin typeface="+mn-lt"/>
                <a:ea typeface="+mn-ea"/>
                <a:cs typeface="ＭＳ ゴシック" charset="-128"/>
              </a:defRPr>
            </a:lvl2pPr>
            <a:lvl3pPr marL="885825" indent="-228600" algn="l" rtl="0" fontAlgn="base">
              <a:spcBef>
                <a:spcPct val="20000"/>
              </a:spcBef>
              <a:spcAft>
                <a:spcPct val="0"/>
              </a:spcAft>
              <a:buClr>
                <a:schemeClr val="accent2"/>
              </a:buClr>
              <a:buFont typeface="Wingdings 2" pitchFamily="2" charset="2"/>
              <a:buChar char=""/>
              <a:defRPr kumimoji="1" sz="2400" kern="1200">
                <a:solidFill>
                  <a:schemeClr val="tx1"/>
                </a:solidFill>
                <a:latin typeface="+mn-lt"/>
                <a:ea typeface="+mn-ea"/>
                <a:cs typeface="ＭＳ ゴシック" charset="-128"/>
              </a:defRPr>
            </a:lvl3pPr>
            <a:lvl4pPr marL="1096963" indent="-173038" algn="l" rtl="0" fontAlgn="base">
              <a:spcBef>
                <a:spcPct val="20000"/>
              </a:spcBef>
              <a:spcAft>
                <a:spcPct val="0"/>
              </a:spcAft>
              <a:buClr>
                <a:srgbClr val="C32D2E"/>
              </a:buClr>
              <a:buFont typeface="Wingdings 2" pitchFamily="2" charset="2"/>
              <a:buChar char=""/>
              <a:defRPr kumimoji="1" sz="2000" kern="1200">
                <a:solidFill>
                  <a:schemeClr val="tx1"/>
                </a:solidFill>
                <a:latin typeface="+mn-lt"/>
                <a:ea typeface="+mn-ea"/>
                <a:cs typeface="ＭＳ ゴシック" charset="-128"/>
              </a:defRPr>
            </a:lvl4pPr>
            <a:lvl5pPr marL="1296988" indent="-182563" algn="l" rtl="0" fontAlgn="base">
              <a:spcBef>
                <a:spcPct val="20000"/>
              </a:spcBef>
              <a:spcAft>
                <a:spcPct val="0"/>
              </a:spcAft>
              <a:buClr>
                <a:srgbClr val="84AA33"/>
              </a:buClr>
              <a:buFont typeface="Wingdings 2" pitchFamily="2" charset="2"/>
              <a:buChar char=""/>
              <a:defRPr kumimoji="1" sz="2000" kern="1200">
                <a:solidFill>
                  <a:schemeClr val="tx1"/>
                </a:solidFill>
                <a:latin typeface="+mn-lt"/>
                <a:ea typeface="+mn-ea"/>
                <a:cs typeface="ＭＳ ゴシック" charset="-128"/>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lstStyle>
          <a:p>
            <a:pPr marL="82550" indent="0" defTabSz="914400">
              <a:lnSpc>
                <a:spcPct val="120000"/>
              </a:lnSpc>
              <a:buNone/>
              <a:defRPr/>
            </a:pPr>
            <a:r>
              <a:rPr lang="en-US" altLang="ja-JP" sz="2800" dirty="0">
                <a:latin typeface="Comic Sans MS" panose="030F0902030302020204" pitchFamily="66" charset="0"/>
              </a:rPr>
              <a:t>Leak point @ EXC &amp; EYC</a:t>
            </a:r>
          </a:p>
          <a:p>
            <a:pPr marL="82550" indent="0" defTabSz="914400">
              <a:lnSpc>
                <a:spcPct val="120000"/>
              </a:lnSpc>
              <a:buNone/>
              <a:defRPr/>
            </a:pPr>
            <a:r>
              <a:rPr lang="en-US" altLang="ja-JP" sz="2800" dirty="0">
                <a:latin typeface="Comic Sans MS" panose="030F0902030302020204" pitchFamily="66" charset="0"/>
              </a:rPr>
              <a:t>~10^-8~9 Pa</a:t>
            </a:r>
            <a:r>
              <a:rPr lang="ja-JP" altLang="en-US" sz="2800">
                <a:latin typeface="Comic Sans MS" panose="030F0902030302020204" pitchFamily="66" charset="0"/>
              </a:rPr>
              <a:t>･</a:t>
            </a:r>
            <a:r>
              <a:rPr lang="en-US" altLang="ja-JP" sz="2800" dirty="0">
                <a:latin typeface="Comic Sans MS" panose="030F0902030302020204" pitchFamily="66" charset="0"/>
              </a:rPr>
              <a:t>m^3/s</a:t>
            </a:r>
          </a:p>
        </p:txBody>
      </p:sp>
      <p:cxnSp>
        <p:nvCxnSpPr>
          <p:cNvPr id="11" name="直線コネクタ 10">
            <a:extLst>
              <a:ext uri="{FF2B5EF4-FFF2-40B4-BE49-F238E27FC236}">
                <a16:creationId xmlns:a16="http://schemas.microsoft.com/office/drawing/2014/main" id="{D2599570-49E6-7044-AC0D-644AAB220549}"/>
              </a:ext>
            </a:extLst>
          </p:cNvPr>
          <p:cNvCxnSpPr>
            <a:cxnSpLocks/>
          </p:cNvCxnSpPr>
          <p:nvPr/>
        </p:nvCxnSpPr>
        <p:spPr>
          <a:xfrm flipH="1">
            <a:off x="2362619" y="4150343"/>
            <a:ext cx="837569" cy="764557"/>
          </a:xfrm>
          <a:prstGeom prst="line">
            <a:avLst/>
          </a:prstGeom>
          <a:ln w="127000">
            <a:solidFill>
              <a:srgbClr val="FFFF00"/>
            </a:solidFill>
            <a:headEnd type="stealth"/>
            <a:tailEnd type="none"/>
          </a:ln>
          <a:effectLst/>
        </p:spPr>
        <p:style>
          <a:lnRef idx="2">
            <a:schemeClr val="accent1"/>
          </a:lnRef>
          <a:fillRef idx="0">
            <a:schemeClr val="accent1"/>
          </a:fillRef>
          <a:effectRef idx="1">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9CE091B8-B0EA-D74B-A5DA-40AE74DB9908}"/>
              </a:ext>
            </a:extLst>
          </p:cNvPr>
          <p:cNvSpPr txBox="1">
            <a:spLocks/>
          </p:cNvSpPr>
          <p:nvPr/>
        </p:nvSpPr>
        <p:spPr bwMode="auto">
          <a:xfrm>
            <a:off x="740291" y="4694812"/>
            <a:ext cx="3577990" cy="1115226"/>
          </a:xfrm>
          <a:prstGeom prst="rect">
            <a:avLst/>
          </a:prstGeom>
          <a:solidFill>
            <a:schemeClr val="bg1"/>
          </a:solidFill>
          <a:ln>
            <a:solidFill>
              <a:srgbClr val="002060"/>
            </a:solidFill>
          </a:ln>
        </p:spPr>
        <p:txBody>
          <a:bodyPr vert="horz" wrap="square" lIns="91440" tIns="45720" rIns="9144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2" charset="2"/>
              <a:buChar char=""/>
              <a:defRPr kumimoji="1" sz="3200" kern="1200">
                <a:solidFill>
                  <a:schemeClr val="tx1"/>
                </a:solidFill>
                <a:latin typeface="+mn-lt"/>
                <a:ea typeface="+mn-ea"/>
                <a:cs typeface="ＭＳ ゴシック" charset="-128"/>
              </a:defRPr>
            </a:lvl1pPr>
            <a:lvl2pPr marL="639763" indent="-236538" algn="l" rtl="0" fontAlgn="base">
              <a:spcBef>
                <a:spcPts val="550"/>
              </a:spcBef>
              <a:spcAft>
                <a:spcPct val="0"/>
              </a:spcAft>
              <a:buClr>
                <a:schemeClr val="accent1"/>
              </a:buClr>
              <a:buFont typeface="Verdana" panose="020B0604030504040204" pitchFamily="34" charset="0"/>
              <a:buChar char="◦"/>
              <a:defRPr kumimoji="1" sz="2800" kern="1200">
                <a:solidFill>
                  <a:schemeClr val="tx1"/>
                </a:solidFill>
                <a:latin typeface="+mn-lt"/>
                <a:ea typeface="+mn-ea"/>
                <a:cs typeface="ＭＳ ゴシック" charset="-128"/>
              </a:defRPr>
            </a:lvl2pPr>
            <a:lvl3pPr marL="885825" indent="-228600" algn="l" rtl="0" fontAlgn="base">
              <a:spcBef>
                <a:spcPct val="20000"/>
              </a:spcBef>
              <a:spcAft>
                <a:spcPct val="0"/>
              </a:spcAft>
              <a:buClr>
                <a:schemeClr val="accent2"/>
              </a:buClr>
              <a:buFont typeface="Wingdings 2" pitchFamily="2" charset="2"/>
              <a:buChar char=""/>
              <a:defRPr kumimoji="1" sz="2400" kern="1200">
                <a:solidFill>
                  <a:schemeClr val="tx1"/>
                </a:solidFill>
                <a:latin typeface="+mn-lt"/>
                <a:ea typeface="+mn-ea"/>
                <a:cs typeface="ＭＳ ゴシック" charset="-128"/>
              </a:defRPr>
            </a:lvl3pPr>
            <a:lvl4pPr marL="1096963" indent="-173038" algn="l" rtl="0" fontAlgn="base">
              <a:spcBef>
                <a:spcPct val="20000"/>
              </a:spcBef>
              <a:spcAft>
                <a:spcPct val="0"/>
              </a:spcAft>
              <a:buClr>
                <a:srgbClr val="C32D2E"/>
              </a:buClr>
              <a:buFont typeface="Wingdings 2" pitchFamily="2" charset="2"/>
              <a:buChar char=""/>
              <a:defRPr kumimoji="1" sz="2000" kern="1200">
                <a:solidFill>
                  <a:schemeClr val="tx1"/>
                </a:solidFill>
                <a:latin typeface="+mn-lt"/>
                <a:ea typeface="+mn-ea"/>
                <a:cs typeface="ＭＳ ゴシック" charset="-128"/>
              </a:defRPr>
            </a:lvl4pPr>
            <a:lvl5pPr marL="1296988" indent="-182563" algn="l" rtl="0" fontAlgn="base">
              <a:spcBef>
                <a:spcPct val="20000"/>
              </a:spcBef>
              <a:spcAft>
                <a:spcPct val="0"/>
              </a:spcAft>
              <a:buClr>
                <a:srgbClr val="84AA33"/>
              </a:buClr>
              <a:buFont typeface="Wingdings 2" pitchFamily="2" charset="2"/>
              <a:buChar char=""/>
              <a:defRPr kumimoji="1" sz="2000" kern="1200">
                <a:solidFill>
                  <a:schemeClr val="tx1"/>
                </a:solidFill>
                <a:latin typeface="+mn-lt"/>
                <a:ea typeface="+mn-ea"/>
                <a:cs typeface="ＭＳ ゴシック" charset="-128"/>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lstStyle>
          <a:p>
            <a:pPr marL="82550" indent="0" defTabSz="914400">
              <a:lnSpc>
                <a:spcPct val="120000"/>
              </a:lnSpc>
              <a:buNone/>
              <a:defRPr/>
            </a:pPr>
            <a:r>
              <a:rPr lang="en-US" altLang="ja-JP" sz="2800" dirty="0">
                <a:latin typeface="Comic Sans MS" panose="030F0902030302020204" pitchFamily="66" charset="0"/>
              </a:rPr>
              <a:t>Leak point @ IYC</a:t>
            </a:r>
          </a:p>
          <a:p>
            <a:pPr marL="82550" indent="0" defTabSz="914400">
              <a:lnSpc>
                <a:spcPct val="120000"/>
              </a:lnSpc>
              <a:buNone/>
              <a:defRPr/>
            </a:pPr>
            <a:r>
              <a:rPr lang="en-US" altLang="ja-JP" sz="2800" dirty="0">
                <a:latin typeface="Comic Sans MS" panose="030F0902030302020204" pitchFamily="66" charset="0"/>
              </a:rPr>
              <a:t>~10^-8~9 Pa</a:t>
            </a:r>
            <a:r>
              <a:rPr lang="ja-JP" altLang="en-US" sz="2800">
                <a:latin typeface="Comic Sans MS" panose="030F0902030302020204" pitchFamily="66" charset="0"/>
              </a:rPr>
              <a:t>･</a:t>
            </a:r>
            <a:r>
              <a:rPr lang="en-US" altLang="ja-JP" sz="2800" dirty="0">
                <a:latin typeface="Comic Sans MS" panose="030F0902030302020204" pitchFamily="66" charset="0"/>
              </a:rPr>
              <a:t>m^3/s</a:t>
            </a:r>
          </a:p>
        </p:txBody>
      </p:sp>
      <p:sp>
        <p:nvSpPr>
          <p:cNvPr id="16" name="コンテンツ プレースホルダー 2">
            <a:extLst>
              <a:ext uri="{FF2B5EF4-FFF2-40B4-BE49-F238E27FC236}">
                <a16:creationId xmlns:a16="http://schemas.microsoft.com/office/drawing/2014/main" id="{D40A44EA-5EDB-C143-AAC9-074161AACBF4}"/>
              </a:ext>
            </a:extLst>
          </p:cNvPr>
          <p:cNvSpPr txBox="1">
            <a:spLocks/>
          </p:cNvSpPr>
          <p:nvPr/>
        </p:nvSpPr>
        <p:spPr bwMode="auto">
          <a:xfrm>
            <a:off x="702873" y="209388"/>
            <a:ext cx="5430605" cy="612087"/>
          </a:xfrm>
          <a:prstGeom prst="rect">
            <a:avLst/>
          </a:prstGeom>
          <a:solidFill>
            <a:schemeClr val="accent4">
              <a:lumMod val="40000"/>
              <a:lumOff val="60000"/>
            </a:schemeClr>
          </a:solidFill>
          <a:ln w="28575">
            <a:solidFill>
              <a:srgbClr val="002060"/>
            </a:solidFill>
          </a:ln>
        </p:spPr>
        <p:txBody>
          <a:bodyPr vert="horz" wrap="square" lIns="91440" tIns="45720" rIns="9144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2" charset="2"/>
              <a:buChar char=""/>
              <a:defRPr kumimoji="1" sz="3200" kern="1200">
                <a:solidFill>
                  <a:schemeClr val="tx1"/>
                </a:solidFill>
                <a:latin typeface="+mn-lt"/>
                <a:ea typeface="+mn-ea"/>
                <a:cs typeface="ＭＳ ゴシック" charset="-128"/>
              </a:defRPr>
            </a:lvl1pPr>
            <a:lvl2pPr marL="639763" indent="-236538" algn="l" rtl="0" fontAlgn="base">
              <a:spcBef>
                <a:spcPts val="550"/>
              </a:spcBef>
              <a:spcAft>
                <a:spcPct val="0"/>
              </a:spcAft>
              <a:buClr>
                <a:schemeClr val="accent1"/>
              </a:buClr>
              <a:buFont typeface="Verdana" panose="020B0604030504040204" pitchFamily="34" charset="0"/>
              <a:buChar char="◦"/>
              <a:defRPr kumimoji="1" sz="2800" kern="1200">
                <a:solidFill>
                  <a:schemeClr val="tx1"/>
                </a:solidFill>
                <a:latin typeface="+mn-lt"/>
                <a:ea typeface="+mn-ea"/>
                <a:cs typeface="ＭＳ ゴシック" charset="-128"/>
              </a:defRPr>
            </a:lvl2pPr>
            <a:lvl3pPr marL="885825" indent="-228600" algn="l" rtl="0" fontAlgn="base">
              <a:spcBef>
                <a:spcPct val="20000"/>
              </a:spcBef>
              <a:spcAft>
                <a:spcPct val="0"/>
              </a:spcAft>
              <a:buClr>
                <a:schemeClr val="accent2"/>
              </a:buClr>
              <a:buFont typeface="Wingdings 2" pitchFamily="2" charset="2"/>
              <a:buChar char=""/>
              <a:defRPr kumimoji="1" sz="2400" kern="1200">
                <a:solidFill>
                  <a:schemeClr val="tx1"/>
                </a:solidFill>
                <a:latin typeface="+mn-lt"/>
                <a:ea typeface="+mn-ea"/>
                <a:cs typeface="ＭＳ ゴシック" charset="-128"/>
              </a:defRPr>
            </a:lvl3pPr>
            <a:lvl4pPr marL="1096963" indent="-173038" algn="l" rtl="0" fontAlgn="base">
              <a:spcBef>
                <a:spcPct val="20000"/>
              </a:spcBef>
              <a:spcAft>
                <a:spcPct val="0"/>
              </a:spcAft>
              <a:buClr>
                <a:srgbClr val="C32D2E"/>
              </a:buClr>
              <a:buFont typeface="Wingdings 2" pitchFamily="2" charset="2"/>
              <a:buChar char=""/>
              <a:defRPr kumimoji="1" sz="2000" kern="1200">
                <a:solidFill>
                  <a:schemeClr val="tx1"/>
                </a:solidFill>
                <a:latin typeface="+mn-lt"/>
                <a:ea typeface="+mn-ea"/>
                <a:cs typeface="ＭＳ ゴシック" charset="-128"/>
              </a:defRPr>
            </a:lvl4pPr>
            <a:lvl5pPr marL="1296988" indent="-182563" algn="l" rtl="0" fontAlgn="base">
              <a:spcBef>
                <a:spcPct val="20000"/>
              </a:spcBef>
              <a:spcAft>
                <a:spcPct val="0"/>
              </a:spcAft>
              <a:buClr>
                <a:srgbClr val="84AA33"/>
              </a:buClr>
              <a:buFont typeface="Wingdings 2" pitchFamily="2" charset="2"/>
              <a:buChar char=""/>
              <a:defRPr kumimoji="1" sz="2000" kern="1200">
                <a:solidFill>
                  <a:schemeClr val="tx1"/>
                </a:solidFill>
                <a:latin typeface="+mn-lt"/>
                <a:ea typeface="+mn-ea"/>
                <a:cs typeface="ＭＳ ゴシック" charset="-128"/>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lstStyle>
          <a:p>
            <a:pPr marL="82550" indent="0" algn="ctr" defTabSz="914400">
              <a:lnSpc>
                <a:spcPct val="120000"/>
              </a:lnSpc>
              <a:buNone/>
              <a:defRPr/>
            </a:pPr>
            <a:r>
              <a:rPr lang="en-US" altLang="ja-JP" sz="2800" dirty="0">
                <a:latin typeface="Comic Sans MS" panose="030F0902030302020204" pitchFamily="66" charset="0"/>
              </a:rPr>
              <a:t>Examples of the leak point</a:t>
            </a:r>
          </a:p>
        </p:txBody>
      </p:sp>
    </p:spTree>
    <p:extLst>
      <p:ext uri="{BB962C8B-B14F-4D97-AF65-F5344CB8AC3E}">
        <p14:creationId xmlns:p14="http://schemas.microsoft.com/office/powerpoint/2010/main" val="124133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792E8-642C-5F43-AC5D-19F340D2424F}"/>
              </a:ext>
            </a:extLst>
          </p:cNvPr>
          <p:cNvSpPr>
            <a:spLocks noGrp="1"/>
          </p:cNvSpPr>
          <p:nvPr>
            <p:ph type="title"/>
          </p:nvPr>
        </p:nvSpPr>
        <p:spPr>
          <a:xfrm>
            <a:off x="838200" y="2332038"/>
            <a:ext cx="8229600" cy="1143000"/>
          </a:xfrm>
        </p:spPr>
        <p:txBody>
          <a:bodyPr/>
          <a:lstStyle/>
          <a:p>
            <a:pPr>
              <a:defRPr/>
            </a:pPr>
            <a:r>
              <a:rPr lang="en-US" altLang="ja-JP" dirty="0">
                <a:solidFill>
                  <a:schemeClr val="bg1">
                    <a:lumMod val="50000"/>
                  </a:schemeClr>
                </a:solidFill>
                <a:latin typeface="Arial"/>
                <a:cs typeface="Arial"/>
              </a:rPr>
              <a:t>Appendix</a:t>
            </a:r>
            <a:endParaRPr lang="ja-JP" altLang="en-US">
              <a:solidFill>
                <a:schemeClr val="bg1">
                  <a:lumMod val="50000"/>
                </a:schemeClr>
              </a:solidFill>
              <a:latin typeface="Arial"/>
              <a:cs typeface="Arial"/>
            </a:endParaRPr>
          </a:p>
        </p:txBody>
      </p:sp>
      <p:sp>
        <p:nvSpPr>
          <p:cNvPr id="34818" name="スライド番号プレースホルダ 2">
            <a:extLst>
              <a:ext uri="{FF2B5EF4-FFF2-40B4-BE49-F238E27FC236}">
                <a16:creationId xmlns:a16="http://schemas.microsoft.com/office/drawing/2014/main" id="{1C9D5A89-047D-5A41-8768-DA4DE4F607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fld id="{111F436B-275A-E347-AD1B-08028A98315D}" type="slidenum">
              <a:rPr kumimoji="0" lang="ja-JP" altLang="en-US" sz="1200">
                <a:solidFill>
                  <a:srgbClr val="B5A788"/>
                </a:solidFill>
                <a:latin typeface="Gill Sans MT" panose="020B0502020104020203" pitchFamily="34" charset="0"/>
                <a:ea typeface="ＭＳ ゴシック" panose="020B0609070205080204" pitchFamily="49" charset="-128"/>
              </a:rPr>
              <a:pPr/>
              <a:t>11</a:t>
            </a:fld>
            <a:endParaRPr kumimoji="0" lang="ja-JP" altLang="en-US" sz="1200">
              <a:solidFill>
                <a:srgbClr val="B5A788"/>
              </a:solidFill>
              <a:latin typeface="Gill Sans MT" panose="020B0502020104020203" pitchFamily="34" charset="0"/>
              <a:ea typeface="ＭＳ ゴシック" panose="020B0609070205080204" pitchFamily="49" charset="-128"/>
            </a:endParaRPr>
          </a:p>
        </p:txBody>
      </p:sp>
      <p:sp>
        <p:nvSpPr>
          <p:cNvPr id="3" name="フッター プレースホルダー 2">
            <a:extLst>
              <a:ext uri="{FF2B5EF4-FFF2-40B4-BE49-F238E27FC236}">
                <a16:creationId xmlns:a16="http://schemas.microsoft.com/office/drawing/2014/main" id="{317350E4-2357-784A-A25A-067AFFE7B072}"/>
              </a:ext>
            </a:extLst>
          </p:cNvPr>
          <p:cNvSpPr>
            <a:spLocks noGrp="1"/>
          </p:cNvSpPr>
          <p:nvPr>
            <p:ph type="ftr" sz="quarter" idx="4294967295"/>
          </p:nvPr>
        </p:nvSpPr>
        <p:spPr>
          <a:xfrm>
            <a:off x="3281363" y="6356352"/>
            <a:ext cx="3343275" cy="365125"/>
          </a:xfrm>
          <a:prstGeom prst="rect">
            <a:avLst/>
          </a:prstGeom>
        </p:spPr>
        <p:txBody>
          <a:bodyPr/>
          <a:lstStyle/>
          <a:p>
            <a:r>
              <a:rPr kumimoji="1" lang="en-US" altLang="ja-JP" dirty="0"/>
              <a:t>4/Dec./2019 KAGRA f2f</a:t>
            </a:r>
            <a:endParaRPr kumimoji="1" lang="ja-JP" altLang="en-US"/>
          </a:p>
        </p:txBody>
      </p:sp>
    </p:spTree>
    <p:extLst>
      <p:ext uri="{BB962C8B-B14F-4D97-AF65-F5344CB8AC3E}">
        <p14:creationId xmlns:p14="http://schemas.microsoft.com/office/powerpoint/2010/main" val="372233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140C459-2D8C-B148-9472-05EC6AFCE627}"/>
              </a:ext>
            </a:extLst>
          </p:cNvPr>
          <p:cNvSpPr/>
          <p:nvPr/>
        </p:nvSpPr>
        <p:spPr>
          <a:xfrm>
            <a:off x="229428" y="1649852"/>
            <a:ext cx="9447144" cy="4401205"/>
          </a:xfrm>
          <a:prstGeom prst="rect">
            <a:avLst/>
          </a:prstGeom>
        </p:spPr>
        <p:txBody>
          <a:bodyPr wrap="square">
            <a:spAutoFit/>
          </a:bodyPr>
          <a:lstStyle/>
          <a:p>
            <a:r>
              <a:rPr lang="en-US" altLang="ja-JP" sz="2800" dirty="0">
                <a:solidFill>
                  <a:srgbClr val="000000"/>
                </a:solidFill>
                <a:latin typeface="Comic Sans MS" panose="030F0902030302020204" pitchFamily="66" charset="0"/>
              </a:rPr>
              <a:t>schedule</a:t>
            </a:r>
            <a:br>
              <a:rPr lang="ja-JP" altLang="en-US" sz="2800">
                <a:latin typeface="Comic Sans MS" panose="030F0902030302020204" pitchFamily="66" charset="0"/>
              </a:rPr>
            </a:br>
            <a:r>
              <a:rPr lang="ja-JP" altLang="en-US" sz="2800">
                <a:solidFill>
                  <a:srgbClr val="000000"/>
                </a:solidFill>
                <a:latin typeface="Comic Sans MS" panose="030F0902030302020204" pitchFamily="66" charset="0"/>
              </a:rPr>
              <a:t>* </a:t>
            </a:r>
            <a:r>
              <a:rPr lang="en-US" altLang="ja-JP" sz="2800" dirty="0">
                <a:solidFill>
                  <a:srgbClr val="000000"/>
                </a:solidFill>
                <a:latin typeface="Comic Sans MS" panose="030F0902030302020204" pitchFamily="66" charset="0"/>
              </a:rPr>
              <a:t>The “thermal shield ducts”, presently being cooled, should continuously be kept as they are, for avoiding interference of commissioning procedure. But in order to do so, it is to be noticed that we have to have a risk of failure in rotary valves used for the refrigerators.</a:t>
            </a:r>
            <a:br>
              <a:rPr lang="en-US" altLang="ja-JP" sz="2800" dirty="0">
                <a:latin typeface="Comic Sans MS" panose="030F0902030302020204" pitchFamily="66" charset="0"/>
              </a:rPr>
            </a:br>
            <a:r>
              <a:rPr lang="en-US" altLang="ja-JP" sz="2800" dirty="0">
                <a:solidFill>
                  <a:srgbClr val="000000"/>
                </a:solidFill>
                <a:latin typeface="Comic Sans MS" panose="030F0902030302020204" pitchFamily="66" charset="0"/>
              </a:rPr>
              <a:t>* The “cryostat” in the IXC and IYC can first be cooled down, if the commissioning/noise hunting is proceeded: the ITM’s may be reached to the temperature of around 100K when joining O3.  </a:t>
            </a:r>
            <a:endParaRPr lang="ja-JP" altLang="en-US" sz="2800">
              <a:latin typeface="Comic Sans MS" panose="030F0902030302020204" pitchFamily="66" charset="0"/>
            </a:endParaRPr>
          </a:p>
        </p:txBody>
      </p:sp>
      <p:sp>
        <p:nvSpPr>
          <p:cNvPr id="2" name="スライド番号プレースホルダー 1">
            <a:extLst>
              <a:ext uri="{FF2B5EF4-FFF2-40B4-BE49-F238E27FC236}">
                <a16:creationId xmlns:a16="http://schemas.microsoft.com/office/drawing/2014/main" id="{8E3CAA66-3FDA-2947-91D9-4342DE83BB6B}"/>
              </a:ext>
            </a:extLst>
          </p:cNvPr>
          <p:cNvSpPr>
            <a:spLocks noGrp="1"/>
          </p:cNvSpPr>
          <p:nvPr>
            <p:ph type="sldNum" sz="quarter" idx="12"/>
          </p:nvPr>
        </p:nvSpPr>
        <p:spPr/>
        <p:txBody>
          <a:bodyPr/>
          <a:lstStyle/>
          <a:p>
            <a:fld id="{F5CA190B-B00B-914F-96F4-62D4768E3DE2}" type="slidenum">
              <a:rPr kumimoji="1" lang="ja-JP" altLang="en-US" smtClean="0"/>
              <a:t>12</a:t>
            </a:fld>
            <a:endParaRPr kumimoji="1" lang="ja-JP" altLang="en-US"/>
          </a:p>
        </p:txBody>
      </p:sp>
      <p:sp>
        <p:nvSpPr>
          <p:cNvPr id="3" name="フッター プレースホルダー 2">
            <a:extLst>
              <a:ext uri="{FF2B5EF4-FFF2-40B4-BE49-F238E27FC236}">
                <a16:creationId xmlns:a16="http://schemas.microsoft.com/office/drawing/2014/main" id="{6AB4F7A7-FCA7-7A44-9FA3-5E501A3CD03C}"/>
              </a:ext>
            </a:extLst>
          </p:cNvPr>
          <p:cNvSpPr>
            <a:spLocks noGrp="1"/>
          </p:cNvSpPr>
          <p:nvPr>
            <p:ph type="ftr" sz="quarter" idx="4294967295"/>
          </p:nvPr>
        </p:nvSpPr>
        <p:spPr>
          <a:xfrm>
            <a:off x="200233" y="6310310"/>
            <a:ext cx="3343275" cy="365125"/>
          </a:xfrm>
          <a:prstGeom prst="rect">
            <a:avLst/>
          </a:prstGeom>
        </p:spPr>
        <p:txBody>
          <a:bodyPr/>
          <a:lstStyle/>
          <a:p>
            <a:r>
              <a:rPr kumimoji="1" lang="en-US" altLang="ja-JP" dirty="0"/>
              <a:t>4/Dec./2019 KAGRA f2f</a:t>
            </a:r>
            <a:endParaRPr kumimoji="1" lang="ja-JP" altLang="en-US"/>
          </a:p>
        </p:txBody>
      </p:sp>
      <p:sp>
        <p:nvSpPr>
          <p:cNvPr id="5" name="タイトル 1">
            <a:extLst>
              <a:ext uri="{FF2B5EF4-FFF2-40B4-BE49-F238E27FC236}">
                <a16:creationId xmlns:a16="http://schemas.microsoft.com/office/drawing/2014/main" id="{CA2213B0-2783-9443-B494-4A815FA06450}"/>
              </a:ext>
            </a:extLst>
          </p:cNvPr>
          <p:cNvSpPr>
            <a:spLocks noGrp="1"/>
          </p:cNvSpPr>
          <p:nvPr>
            <p:ph type="title"/>
          </p:nvPr>
        </p:nvSpPr>
        <p:spPr>
          <a:xfrm>
            <a:off x="229428" y="602779"/>
            <a:ext cx="8266116" cy="741778"/>
          </a:xfrm>
          <a:solidFill>
            <a:schemeClr val="accent4">
              <a:lumMod val="20000"/>
              <a:lumOff val="80000"/>
            </a:schemeClr>
          </a:solidFill>
          <a:ln>
            <a:solidFill>
              <a:srgbClr val="002060"/>
            </a:solidFill>
          </a:ln>
        </p:spPr>
        <p:txBody>
          <a:bodyPr>
            <a:normAutofit fontScale="90000"/>
          </a:bodyPr>
          <a:lstStyle/>
          <a:p>
            <a:r>
              <a:rPr lang="en-US" sz="3200" dirty="0">
                <a:latin typeface="Comic Sans MS" panose="030F0902030302020204" pitchFamily="66" charset="0"/>
              </a:rPr>
              <a:t>The present measures to the end of the O3</a:t>
            </a:r>
          </a:p>
        </p:txBody>
      </p:sp>
    </p:spTree>
    <p:extLst>
      <p:ext uri="{BB962C8B-B14F-4D97-AF65-F5344CB8AC3E}">
        <p14:creationId xmlns:p14="http://schemas.microsoft.com/office/powerpoint/2010/main" val="224546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140C459-2D8C-B148-9472-05EC6AFCE627}"/>
              </a:ext>
            </a:extLst>
          </p:cNvPr>
          <p:cNvSpPr/>
          <p:nvPr/>
        </p:nvSpPr>
        <p:spPr>
          <a:xfrm>
            <a:off x="200233" y="1334094"/>
            <a:ext cx="9447144" cy="3416320"/>
          </a:xfrm>
          <a:prstGeom prst="rect">
            <a:avLst/>
          </a:prstGeom>
        </p:spPr>
        <p:txBody>
          <a:bodyPr wrap="square">
            <a:spAutoFit/>
          </a:bodyPr>
          <a:lstStyle/>
          <a:p>
            <a:r>
              <a:rPr lang="ja-JP" altLang="en-US">
                <a:solidFill>
                  <a:srgbClr val="000000"/>
                </a:solidFill>
                <a:latin typeface="Arial" panose="020B0604020202020204" pitchFamily="34" charset="0"/>
              </a:rPr>
              <a:t>冷却に伴う主に懸架装置の様々な状態変化に対しては，</a:t>
            </a:r>
            <a:br>
              <a:rPr lang="ja-JP" altLang="en-US"/>
            </a:br>
            <a:r>
              <a:rPr lang="ja-JP" altLang="en-US">
                <a:solidFill>
                  <a:srgbClr val="000000"/>
                </a:solidFill>
                <a:latin typeface="Arial" panose="020B0604020202020204" pitchFamily="34" charset="0"/>
              </a:rPr>
              <a:t>＊復旧の具体的作業内容の確認が必要</a:t>
            </a:r>
            <a:br>
              <a:rPr lang="ja-JP" altLang="en-US"/>
            </a:br>
            <a:r>
              <a:rPr lang="ja-JP" altLang="en-US">
                <a:solidFill>
                  <a:srgbClr val="000000"/>
                </a:solidFill>
                <a:latin typeface="Arial" panose="020B0604020202020204" pitchFamily="34" charset="0"/>
              </a:rPr>
              <a:t>＊フォローする担当者と時間割を予め決める必要．</a:t>
            </a:r>
            <a:br>
              <a:rPr lang="ja-JP" altLang="en-US"/>
            </a:br>
            <a:r>
              <a:rPr lang="ja-JP" altLang="en-US">
                <a:solidFill>
                  <a:srgbClr val="000000"/>
                </a:solidFill>
                <a:latin typeface="Arial" panose="020B0604020202020204" pitchFamily="34" charset="0"/>
              </a:rPr>
              <a:t>＊感度向上で必要とされている様々な作業と並列できるか，要検討．</a:t>
            </a:r>
            <a:br>
              <a:rPr lang="ja-JP" altLang="en-US"/>
            </a:br>
            <a:r>
              <a:rPr lang="ja-JP" altLang="en-US">
                <a:solidFill>
                  <a:srgbClr val="000000"/>
                </a:solidFill>
                <a:latin typeface="Arial" panose="020B0604020202020204" pitchFamily="34" charset="0"/>
              </a:rPr>
              <a:t>＜必要な作業＞</a:t>
            </a:r>
            <a:br>
              <a:rPr lang="ja-JP" altLang="en-US"/>
            </a:br>
            <a:r>
              <a:rPr lang="en-US" altLang="ja-JP" dirty="0">
                <a:solidFill>
                  <a:srgbClr val="000000"/>
                </a:solidFill>
                <a:latin typeface="Arial" panose="020B0604020202020204" pitchFamily="34" charset="0"/>
              </a:rPr>
              <a:t>(1) </a:t>
            </a:r>
            <a:r>
              <a:rPr lang="ja-JP" altLang="en-US">
                <a:solidFill>
                  <a:srgbClr val="000000"/>
                </a:solidFill>
                <a:latin typeface="Arial" panose="020B0604020202020204" pitchFamily="34" charset="0"/>
              </a:rPr>
              <a:t>各部温度、温度降下速度のモニター</a:t>
            </a:r>
            <a:r>
              <a:rPr lang="en-US" altLang="ja-JP" dirty="0">
                <a:solidFill>
                  <a:srgbClr val="000000"/>
                </a:solidFill>
                <a:latin typeface="Arial" panose="020B0604020202020204" pitchFamily="34" charset="0"/>
              </a:rPr>
              <a:t>(</a:t>
            </a:r>
            <a:r>
              <a:rPr lang="ja-JP" altLang="en-US">
                <a:solidFill>
                  <a:srgbClr val="000000"/>
                </a:solidFill>
                <a:latin typeface="Arial" panose="020B0604020202020204" pitchFamily="34" charset="0"/>
              </a:rPr>
              <a:t>監視、</a:t>
            </a:r>
            <a:r>
              <a:rPr lang="en-US" altLang="ja-JP" dirty="0">
                <a:solidFill>
                  <a:srgbClr val="000000"/>
                </a:solidFill>
                <a:latin typeface="Arial" panose="020B0604020202020204" pitchFamily="34" charset="0"/>
              </a:rPr>
              <a:t>Cryocon TRend Monitor</a:t>
            </a:r>
            <a:r>
              <a:rPr lang="ja-JP" altLang="en-US">
                <a:solidFill>
                  <a:srgbClr val="000000"/>
                </a:solidFill>
                <a:latin typeface="Arial" panose="020B0604020202020204" pitchFamily="34" charset="0"/>
              </a:rPr>
              <a:t>など</a:t>
            </a:r>
            <a:r>
              <a:rPr lang="en-US" altLang="ja-JP" dirty="0">
                <a:solidFill>
                  <a:srgbClr val="000000"/>
                </a:solidFill>
                <a:latin typeface="Arial" panose="020B0604020202020204" pitchFamily="34" charset="0"/>
              </a:rPr>
              <a:t>)</a:t>
            </a:r>
            <a:br>
              <a:rPr lang="ja-JP" altLang="en-US"/>
            </a:br>
            <a:r>
              <a:rPr lang="en-US" altLang="ja-JP" dirty="0">
                <a:solidFill>
                  <a:srgbClr val="000000"/>
                </a:solidFill>
                <a:latin typeface="Arial" panose="020B0604020202020204" pitchFamily="34" charset="0"/>
              </a:rPr>
              <a:t>(2) </a:t>
            </a:r>
            <a:r>
              <a:rPr lang="ja-JP" altLang="en-US">
                <a:solidFill>
                  <a:srgbClr val="000000"/>
                </a:solidFill>
                <a:latin typeface="Arial" panose="020B0604020202020204" pitchFamily="34" charset="0"/>
              </a:rPr>
              <a:t>圧力</a:t>
            </a:r>
            <a:r>
              <a:rPr lang="en-US" altLang="ja-JP" dirty="0">
                <a:solidFill>
                  <a:srgbClr val="000000"/>
                </a:solidFill>
                <a:latin typeface="Arial" panose="020B0604020202020204" pitchFamily="34" charset="0"/>
              </a:rPr>
              <a:t>(</a:t>
            </a:r>
            <a:r>
              <a:rPr lang="ja-JP" altLang="en-US">
                <a:solidFill>
                  <a:srgbClr val="000000"/>
                </a:solidFill>
                <a:latin typeface="Arial" panose="020B0604020202020204" pitchFamily="34" charset="0"/>
              </a:rPr>
              <a:t>監視</a:t>
            </a:r>
            <a:r>
              <a:rPr lang="en-US" altLang="ja-JP" dirty="0">
                <a:solidFill>
                  <a:srgbClr val="000000"/>
                </a:solidFill>
                <a:latin typeface="Arial" panose="020B0604020202020204" pitchFamily="34" charset="0"/>
              </a:rPr>
              <a:t>)  Vacuum Monitor</a:t>
            </a:r>
            <a:r>
              <a:rPr lang="ja-JP" altLang="en-US">
                <a:solidFill>
                  <a:srgbClr val="000000"/>
                </a:solidFill>
                <a:latin typeface="Arial" panose="020B0604020202020204" pitchFamily="34" charset="0"/>
              </a:rPr>
              <a:t>など</a:t>
            </a:r>
            <a:br>
              <a:rPr lang="ja-JP" altLang="en-US"/>
            </a:br>
            <a:r>
              <a:rPr lang="en-US" altLang="ja-JP" dirty="0">
                <a:solidFill>
                  <a:srgbClr val="000000"/>
                </a:solidFill>
                <a:latin typeface="Arial" panose="020B0604020202020204" pitchFamily="34" charset="0"/>
              </a:rPr>
              <a:t>(3) </a:t>
            </a:r>
            <a:r>
              <a:rPr lang="ja-JP" altLang="en-US">
                <a:solidFill>
                  <a:srgbClr val="000000"/>
                </a:solidFill>
                <a:latin typeface="Arial" panose="020B0604020202020204" pitchFamily="34" charset="0"/>
              </a:rPr>
              <a:t>ダクトシールド冷凍機の運転状態（監視、寿命の尽きたバルブユニット交換）</a:t>
            </a:r>
            <a:br>
              <a:rPr lang="ja-JP" altLang="en-US"/>
            </a:br>
            <a:r>
              <a:rPr lang="en-US" altLang="ja-JP" dirty="0">
                <a:solidFill>
                  <a:srgbClr val="000000"/>
                </a:solidFill>
                <a:latin typeface="Arial" panose="020B0604020202020204" pitchFamily="34" charset="0"/>
              </a:rPr>
              <a:t>(4) </a:t>
            </a:r>
            <a:r>
              <a:rPr lang="ja-JP" altLang="en-US">
                <a:solidFill>
                  <a:srgbClr val="000000"/>
                </a:solidFill>
                <a:latin typeface="Arial" panose="020B0604020202020204" pitchFamily="34" charset="0"/>
              </a:rPr>
              <a:t>鏡への着霜、窓の曇り（フィネス測定でモニター？怪しければ冷凍機停止／昇温）</a:t>
            </a:r>
            <a:br>
              <a:rPr lang="ja-JP" altLang="en-US"/>
            </a:br>
            <a:r>
              <a:rPr lang="en-US" altLang="ja-JP" dirty="0">
                <a:solidFill>
                  <a:srgbClr val="000000"/>
                </a:solidFill>
                <a:latin typeface="Arial" panose="020B0604020202020204" pitchFamily="34" charset="0"/>
              </a:rPr>
              <a:t>(5) </a:t>
            </a:r>
            <a:r>
              <a:rPr lang="ja-JP" altLang="en-US">
                <a:solidFill>
                  <a:srgbClr val="000000"/>
                </a:solidFill>
                <a:latin typeface="Arial" panose="020B0604020202020204" pitchFamily="34" charset="0"/>
              </a:rPr>
              <a:t>温度分布変化による鏡位置、向きのドリフト（干渉計、波面センサー、ローカルセンサーでモニター。アクチュエーターを通じて調整。）</a:t>
            </a:r>
            <a:br>
              <a:rPr lang="ja-JP" altLang="en-US"/>
            </a:br>
            <a:r>
              <a:rPr lang="ja-JP" altLang="en-US">
                <a:solidFill>
                  <a:srgbClr val="000000"/>
                </a:solidFill>
                <a:latin typeface="Arial" panose="020B0604020202020204" pitchFamily="34" charset="0"/>
              </a:rPr>
              <a:t>＜これらの作業のマネジメント＝</a:t>
            </a:r>
            <a:r>
              <a:rPr lang="en-US" altLang="ja-JP" dirty="0">
                <a:solidFill>
                  <a:srgbClr val="000000"/>
                </a:solidFill>
                <a:latin typeface="Arial" panose="020B0604020202020204" pitchFamily="34" charset="0"/>
              </a:rPr>
              <a:t>SEO</a:t>
            </a:r>
            <a:r>
              <a:rPr lang="ja-JP" altLang="en-US">
                <a:solidFill>
                  <a:srgbClr val="000000"/>
                </a:solidFill>
                <a:latin typeface="Arial" panose="020B0604020202020204" pitchFamily="34" charset="0"/>
              </a:rPr>
              <a:t>鈴木（</a:t>
            </a:r>
            <a:r>
              <a:rPr lang="en-US" altLang="ja-JP" dirty="0">
                <a:solidFill>
                  <a:srgbClr val="000000"/>
                </a:solidFill>
                <a:latin typeface="Arial" panose="020B0604020202020204" pitchFamily="34" charset="0"/>
              </a:rPr>
              <a:t>CRY</a:t>
            </a:r>
            <a:r>
              <a:rPr lang="ja-JP" altLang="en-US">
                <a:solidFill>
                  <a:srgbClr val="000000"/>
                </a:solidFill>
                <a:latin typeface="Arial" panose="020B0604020202020204" pitchFamily="34" charset="0"/>
              </a:rPr>
              <a:t>担当）＞</a:t>
            </a:r>
            <a:endParaRPr lang="ja-JP" altLang="en-US"/>
          </a:p>
        </p:txBody>
      </p:sp>
      <p:sp>
        <p:nvSpPr>
          <p:cNvPr id="2" name="スライド番号プレースホルダー 1">
            <a:extLst>
              <a:ext uri="{FF2B5EF4-FFF2-40B4-BE49-F238E27FC236}">
                <a16:creationId xmlns:a16="http://schemas.microsoft.com/office/drawing/2014/main" id="{8E3CAA66-3FDA-2947-91D9-4342DE83BB6B}"/>
              </a:ext>
            </a:extLst>
          </p:cNvPr>
          <p:cNvSpPr>
            <a:spLocks noGrp="1"/>
          </p:cNvSpPr>
          <p:nvPr>
            <p:ph type="sldNum" sz="quarter" idx="12"/>
          </p:nvPr>
        </p:nvSpPr>
        <p:spPr/>
        <p:txBody>
          <a:bodyPr/>
          <a:lstStyle/>
          <a:p>
            <a:fld id="{F5CA190B-B00B-914F-96F4-62D4768E3DE2}" type="slidenum">
              <a:rPr kumimoji="1" lang="ja-JP" altLang="en-US" smtClean="0"/>
              <a:t>13</a:t>
            </a:fld>
            <a:endParaRPr kumimoji="1" lang="ja-JP" altLang="en-US"/>
          </a:p>
        </p:txBody>
      </p:sp>
      <p:sp>
        <p:nvSpPr>
          <p:cNvPr id="3" name="フッター プレースホルダー 2">
            <a:extLst>
              <a:ext uri="{FF2B5EF4-FFF2-40B4-BE49-F238E27FC236}">
                <a16:creationId xmlns:a16="http://schemas.microsoft.com/office/drawing/2014/main" id="{6AB4F7A7-FCA7-7A44-9FA3-5E501A3CD03C}"/>
              </a:ext>
            </a:extLst>
          </p:cNvPr>
          <p:cNvSpPr>
            <a:spLocks noGrp="1"/>
          </p:cNvSpPr>
          <p:nvPr>
            <p:ph type="ftr" sz="quarter" idx="4294967295"/>
          </p:nvPr>
        </p:nvSpPr>
        <p:spPr>
          <a:xfrm>
            <a:off x="200233" y="6310310"/>
            <a:ext cx="3343275" cy="365125"/>
          </a:xfrm>
          <a:prstGeom prst="rect">
            <a:avLst/>
          </a:prstGeom>
        </p:spPr>
        <p:txBody>
          <a:bodyPr/>
          <a:lstStyle/>
          <a:p>
            <a:r>
              <a:rPr kumimoji="1" lang="en-US" altLang="ja-JP" dirty="0"/>
              <a:t>4/Dec./2019 KAGRA f2f</a:t>
            </a:r>
            <a:endParaRPr kumimoji="1" lang="ja-JP" altLang="en-US"/>
          </a:p>
        </p:txBody>
      </p:sp>
      <p:sp>
        <p:nvSpPr>
          <p:cNvPr id="5" name="タイトル 1">
            <a:extLst>
              <a:ext uri="{FF2B5EF4-FFF2-40B4-BE49-F238E27FC236}">
                <a16:creationId xmlns:a16="http://schemas.microsoft.com/office/drawing/2014/main" id="{CA2213B0-2783-9443-B494-4A815FA06450}"/>
              </a:ext>
            </a:extLst>
          </p:cNvPr>
          <p:cNvSpPr>
            <a:spLocks noGrp="1"/>
          </p:cNvSpPr>
          <p:nvPr>
            <p:ph type="title"/>
          </p:nvPr>
        </p:nvSpPr>
        <p:spPr>
          <a:xfrm>
            <a:off x="428179" y="130758"/>
            <a:ext cx="8266116" cy="741778"/>
          </a:xfrm>
          <a:solidFill>
            <a:schemeClr val="accent4">
              <a:lumMod val="20000"/>
              <a:lumOff val="80000"/>
            </a:schemeClr>
          </a:solidFill>
          <a:ln>
            <a:solidFill>
              <a:srgbClr val="002060"/>
            </a:solidFill>
          </a:ln>
        </p:spPr>
        <p:txBody>
          <a:bodyPr>
            <a:normAutofit fontScale="90000"/>
          </a:bodyPr>
          <a:lstStyle/>
          <a:p>
            <a:r>
              <a:rPr lang="en-US" sz="3200" dirty="0">
                <a:latin typeface="Comic Sans MS" panose="030F0902030302020204" pitchFamily="66" charset="0"/>
              </a:rPr>
              <a:t>The present measures to the end of the O3</a:t>
            </a:r>
          </a:p>
        </p:txBody>
      </p:sp>
    </p:spTree>
    <p:extLst>
      <p:ext uri="{BB962C8B-B14F-4D97-AF65-F5344CB8AC3E}">
        <p14:creationId xmlns:p14="http://schemas.microsoft.com/office/powerpoint/2010/main" val="271368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CF71E27-B359-2D47-8363-7321B7B38C24}"/>
              </a:ext>
            </a:extLst>
          </p:cNvPr>
          <p:cNvSpPr>
            <a:spLocks noGrp="1"/>
          </p:cNvSpPr>
          <p:nvPr>
            <p:ph type="sldNum" sz="quarter" idx="12"/>
          </p:nvPr>
        </p:nvSpPr>
        <p:spPr/>
        <p:txBody>
          <a:bodyPr/>
          <a:lstStyle/>
          <a:p>
            <a:fld id="{F5CA190B-B00B-914F-96F4-62D4768E3DE2}" type="slidenum">
              <a:rPr kumimoji="1" lang="ja-JP" altLang="en-US" smtClean="0"/>
              <a:t>14</a:t>
            </a:fld>
            <a:endParaRPr kumimoji="1" lang="ja-JP" altLang="en-US"/>
          </a:p>
        </p:txBody>
      </p:sp>
      <p:pic>
        <p:nvPicPr>
          <p:cNvPr id="5" name="コンテンツ プレースホルダー 4">
            <a:extLst>
              <a:ext uri="{FF2B5EF4-FFF2-40B4-BE49-F238E27FC236}">
                <a16:creationId xmlns:a16="http://schemas.microsoft.com/office/drawing/2014/main" id="{2F5F6E01-5444-6C47-B9BD-2D9BC37CB149}"/>
              </a:ext>
            </a:extLst>
          </p:cNvPr>
          <p:cNvPicPr>
            <a:picLocks noGrp="1"/>
          </p:cNvPicPr>
          <p:nvPr>
            <p:ph idx="1"/>
          </p:nvPr>
        </p:nvPicPr>
        <p:blipFill>
          <a:blip r:embed="rId2">
            <a:extLst>
              <a:ext uri="{28A0092B-C50C-407E-A947-70E740481C1C}">
                <a14:useLocalDpi xmlns:a14="http://schemas.microsoft.com/office/drawing/2010/main" val="0"/>
              </a:ext>
            </a:extLst>
          </a:blip>
          <a:srcRect t="19348" b="6250"/>
          <a:stretch>
            <a:fillRect/>
          </a:stretch>
        </p:blipFill>
        <p:spPr bwMode="auto">
          <a:xfrm>
            <a:off x="2416628" y="754538"/>
            <a:ext cx="4342765" cy="4720543"/>
          </a:xfrm>
          <a:prstGeom prst="rect">
            <a:avLst/>
          </a:prstGeom>
          <a:noFill/>
          <a:ln>
            <a:noFill/>
          </a:ln>
        </p:spPr>
      </p:pic>
    </p:spTree>
    <p:extLst>
      <p:ext uri="{BB962C8B-B14F-4D97-AF65-F5344CB8AC3E}">
        <p14:creationId xmlns:p14="http://schemas.microsoft.com/office/powerpoint/2010/main" val="81707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CF71E27-B359-2D47-8363-7321B7B38C24}"/>
              </a:ext>
            </a:extLst>
          </p:cNvPr>
          <p:cNvSpPr>
            <a:spLocks noGrp="1"/>
          </p:cNvSpPr>
          <p:nvPr>
            <p:ph type="sldNum" sz="quarter" idx="12"/>
          </p:nvPr>
        </p:nvSpPr>
        <p:spPr/>
        <p:txBody>
          <a:bodyPr/>
          <a:lstStyle/>
          <a:p>
            <a:fld id="{F5CA190B-B00B-914F-96F4-62D4768E3DE2}" type="slidenum">
              <a:rPr kumimoji="1" lang="ja-JP" altLang="en-US" smtClean="0"/>
              <a:t>15</a:t>
            </a:fld>
            <a:endParaRPr kumimoji="1" lang="ja-JP" altLang="en-US"/>
          </a:p>
        </p:txBody>
      </p:sp>
      <p:pic>
        <p:nvPicPr>
          <p:cNvPr id="6" name="図 5">
            <a:extLst>
              <a:ext uri="{FF2B5EF4-FFF2-40B4-BE49-F238E27FC236}">
                <a16:creationId xmlns:a16="http://schemas.microsoft.com/office/drawing/2014/main" id="{077CECF7-D64A-B943-B1AA-0F59254BB1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7772" y="137452"/>
            <a:ext cx="8377191" cy="5894615"/>
          </a:xfrm>
          <a:prstGeom prst="rect">
            <a:avLst/>
          </a:prstGeom>
          <a:noFill/>
          <a:ln>
            <a:noFill/>
          </a:ln>
        </p:spPr>
      </p:pic>
      <p:sp>
        <p:nvSpPr>
          <p:cNvPr id="7" name="テキスト ボックス 6">
            <a:extLst>
              <a:ext uri="{FF2B5EF4-FFF2-40B4-BE49-F238E27FC236}">
                <a16:creationId xmlns:a16="http://schemas.microsoft.com/office/drawing/2014/main" id="{50D47BAB-6328-2144-9B59-3ABB24E25323}"/>
              </a:ext>
            </a:extLst>
          </p:cNvPr>
          <p:cNvSpPr txBox="1"/>
          <p:nvPr/>
        </p:nvSpPr>
        <p:spPr>
          <a:xfrm>
            <a:off x="6996113" y="5801234"/>
            <a:ext cx="2563522" cy="461665"/>
          </a:xfrm>
          <a:prstGeom prst="rect">
            <a:avLst/>
          </a:prstGeom>
          <a:solidFill>
            <a:schemeClr val="accent4">
              <a:lumMod val="40000"/>
              <a:lumOff val="60000"/>
            </a:schemeClr>
          </a:solidFill>
        </p:spPr>
        <p:txBody>
          <a:bodyPr wrap="none" rtlCol="0">
            <a:spAutoFit/>
          </a:bodyPr>
          <a:lstStyle/>
          <a:p>
            <a:r>
              <a:rPr lang="en-US" sz="2400" dirty="0">
                <a:latin typeface="Comic Sans MS" panose="030F0902030302020204" pitchFamily="66" charset="0"/>
              </a:rPr>
              <a:t>Temperature (K)</a:t>
            </a:r>
          </a:p>
        </p:txBody>
      </p:sp>
      <p:sp>
        <p:nvSpPr>
          <p:cNvPr id="8" name="テキスト ボックス 7">
            <a:extLst>
              <a:ext uri="{FF2B5EF4-FFF2-40B4-BE49-F238E27FC236}">
                <a16:creationId xmlns:a16="http://schemas.microsoft.com/office/drawing/2014/main" id="{890AE487-CCB7-9544-89CA-CD5B82CBCB5D}"/>
              </a:ext>
            </a:extLst>
          </p:cNvPr>
          <p:cNvSpPr txBox="1"/>
          <p:nvPr/>
        </p:nvSpPr>
        <p:spPr>
          <a:xfrm rot="16200000">
            <a:off x="-586297" y="1554424"/>
            <a:ext cx="2996333" cy="461665"/>
          </a:xfrm>
          <a:prstGeom prst="rect">
            <a:avLst/>
          </a:prstGeom>
          <a:solidFill>
            <a:schemeClr val="accent4">
              <a:lumMod val="40000"/>
              <a:lumOff val="60000"/>
            </a:schemeClr>
          </a:solidFill>
        </p:spPr>
        <p:txBody>
          <a:bodyPr wrap="none" rtlCol="0">
            <a:spAutoFit/>
          </a:bodyPr>
          <a:lstStyle/>
          <a:p>
            <a:r>
              <a:rPr lang="en-US" sz="2400" dirty="0">
                <a:latin typeface="Comic Sans MS" panose="030F0902030302020204" pitchFamily="66" charset="0"/>
              </a:rPr>
              <a:t>Vapor pressure (Pa)</a:t>
            </a:r>
          </a:p>
        </p:txBody>
      </p:sp>
      <p:sp>
        <p:nvSpPr>
          <p:cNvPr id="9" name="正方形/長方形 8">
            <a:extLst>
              <a:ext uri="{FF2B5EF4-FFF2-40B4-BE49-F238E27FC236}">
                <a16:creationId xmlns:a16="http://schemas.microsoft.com/office/drawing/2014/main" id="{F819335A-B594-5143-B91D-6467BE126D08}"/>
              </a:ext>
            </a:extLst>
          </p:cNvPr>
          <p:cNvSpPr/>
          <p:nvPr/>
        </p:nvSpPr>
        <p:spPr>
          <a:xfrm>
            <a:off x="3347356" y="0"/>
            <a:ext cx="2432957" cy="50618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直線コネクタ 10">
            <a:extLst>
              <a:ext uri="{FF2B5EF4-FFF2-40B4-BE49-F238E27FC236}">
                <a16:creationId xmlns:a16="http://schemas.microsoft.com/office/drawing/2014/main" id="{5283AC14-A4CC-7142-B2C4-8F5F2B147B31}"/>
              </a:ext>
            </a:extLst>
          </p:cNvPr>
          <p:cNvCxnSpPr/>
          <p:nvPr/>
        </p:nvCxnSpPr>
        <p:spPr>
          <a:xfrm>
            <a:off x="974767" y="3559629"/>
            <a:ext cx="825019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2190060-7ABF-0942-A46E-1E0694DD736F}"/>
              </a:ext>
            </a:extLst>
          </p:cNvPr>
          <p:cNvSpPr/>
          <p:nvPr/>
        </p:nvSpPr>
        <p:spPr>
          <a:xfrm>
            <a:off x="1812471" y="4980214"/>
            <a:ext cx="849086" cy="9144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正方形/長方形 12">
            <a:extLst>
              <a:ext uri="{FF2B5EF4-FFF2-40B4-BE49-F238E27FC236}">
                <a16:creationId xmlns:a16="http://schemas.microsoft.com/office/drawing/2014/main" id="{865547AF-5E52-B545-8F4A-673E816E4F46}"/>
              </a:ext>
            </a:extLst>
          </p:cNvPr>
          <p:cNvSpPr/>
          <p:nvPr/>
        </p:nvSpPr>
        <p:spPr>
          <a:xfrm>
            <a:off x="6894059" y="33997"/>
            <a:ext cx="2432957" cy="50618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円/楕円 13">
            <a:extLst>
              <a:ext uri="{FF2B5EF4-FFF2-40B4-BE49-F238E27FC236}">
                <a16:creationId xmlns:a16="http://schemas.microsoft.com/office/drawing/2014/main" id="{342119C7-CBF7-744B-A8C2-AB394D628235}"/>
              </a:ext>
            </a:extLst>
          </p:cNvPr>
          <p:cNvSpPr/>
          <p:nvPr/>
        </p:nvSpPr>
        <p:spPr>
          <a:xfrm>
            <a:off x="5208814" y="4849599"/>
            <a:ext cx="2884714" cy="10450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15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4">
            <a:extLst>
              <a:ext uri="{FF2B5EF4-FFF2-40B4-BE49-F238E27FC236}">
                <a16:creationId xmlns:a16="http://schemas.microsoft.com/office/drawing/2014/main" id="{43B0499F-F024-7943-8D67-4924B1FB9D57}"/>
              </a:ext>
            </a:extLst>
          </p:cNvPr>
          <p:cNvSpPr>
            <a:spLocks noGrp="1"/>
          </p:cNvSpPr>
          <p:nvPr>
            <p:ph type="sldNum" sz="quarter" idx="12"/>
          </p:nvPr>
        </p:nvSpPr>
        <p:spPr bwMode="auto">
          <a:xfrm>
            <a:off x="9067800" y="63817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fld id="{BD4A9AB9-30E5-EA47-82FE-6F5671A41CC7}" type="slidenum">
              <a:rPr kumimoji="0" lang="en-US" altLang="ja-JP" sz="1200">
                <a:solidFill>
                  <a:srgbClr val="B5A788"/>
                </a:solidFill>
              </a:rPr>
              <a:pPr/>
              <a:t>2</a:t>
            </a:fld>
            <a:endParaRPr kumimoji="0" lang="en-US" altLang="ja-JP" sz="1200" dirty="0">
              <a:solidFill>
                <a:srgbClr val="B5A788"/>
              </a:solidFill>
            </a:endParaRPr>
          </a:p>
        </p:txBody>
      </p:sp>
      <p:sp>
        <p:nvSpPr>
          <p:cNvPr id="17410" name="Rectangle 2" descr="Rectangle: Click to edit Master text styles&#13;&#10;Second level&#13;&#10;Third level&#13;&#10;Fourth level&#13;&#10;Fifth level">
            <a:extLst>
              <a:ext uri="{FF2B5EF4-FFF2-40B4-BE49-F238E27FC236}">
                <a16:creationId xmlns:a16="http://schemas.microsoft.com/office/drawing/2014/main" id="{4A78E04D-A8EB-5F41-9C90-57B0E303ABED}"/>
              </a:ext>
            </a:extLst>
          </p:cNvPr>
          <p:cNvSpPr txBox="1">
            <a:spLocks noChangeArrowheads="1"/>
          </p:cNvSpPr>
          <p:nvPr/>
        </p:nvSpPr>
        <p:spPr bwMode="auto">
          <a:xfrm>
            <a:off x="681089" y="963051"/>
            <a:ext cx="8615311" cy="341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8938" indent="-388938">
              <a:defRPr kumimoji="1" sz="2400">
                <a:solidFill>
                  <a:schemeClr val="tx1"/>
                </a:solidFill>
                <a:latin typeface="Arial" panose="020B0604020202020204" pitchFamily="34" charset="0"/>
                <a:ea typeface="ＭＳ Ｐゴシック" panose="020B0600070205080204" pitchFamily="34" charset="-128"/>
              </a:defRPr>
            </a:lvl1pPr>
            <a:lvl2pPr marL="846138" indent="-388938">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nSpc>
                <a:spcPct val="140000"/>
              </a:lnSpc>
              <a:spcBef>
                <a:spcPct val="20000"/>
              </a:spcBef>
              <a:buClr>
                <a:schemeClr val="tx2"/>
              </a:buClr>
              <a:buSzPct val="90000"/>
            </a:pPr>
            <a:r>
              <a:rPr lang="en-US" altLang="ja-JP" sz="2800" i="1" u="sng" dirty="0">
                <a:solidFill>
                  <a:srgbClr val="002060"/>
                </a:solidFill>
                <a:latin typeface="Comic Sans MS" panose="030F0902030302020204" pitchFamily="66" charset="0"/>
              </a:rPr>
              <a:t>Contents</a:t>
            </a:r>
            <a:endParaRPr lang="en-GB" altLang="ja-JP" sz="2800" i="1" dirty="0">
              <a:solidFill>
                <a:srgbClr val="002060"/>
              </a:solidFill>
              <a:latin typeface="Comic Sans MS" panose="030F0902030302020204" pitchFamily="66" charset="0"/>
            </a:endParaRPr>
          </a:p>
          <a:p>
            <a:pPr lvl="1">
              <a:lnSpc>
                <a:spcPct val="200000"/>
              </a:lnSpc>
              <a:spcBef>
                <a:spcPct val="20000"/>
              </a:spcBef>
              <a:buClr>
                <a:srgbClr val="262626"/>
              </a:buClr>
              <a:buSzPct val="90000"/>
              <a:buFont typeface="Wingdings" pitchFamily="2" charset="2"/>
              <a:buChar char="ü"/>
            </a:pPr>
            <a:r>
              <a:rPr lang="en-US" altLang="ja-JP" sz="2800" i="1" dirty="0">
                <a:solidFill>
                  <a:srgbClr val="002060"/>
                </a:solidFill>
                <a:latin typeface="Comic Sans MS" panose="030F0902030302020204" pitchFamily="66" charset="0"/>
              </a:rPr>
              <a:t>What are ”the Risk of Cryogenic”?</a:t>
            </a:r>
            <a:endParaRPr lang="en-GB" altLang="ja-JP" sz="2800" i="1" dirty="0">
              <a:solidFill>
                <a:srgbClr val="002060"/>
              </a:solidFill>
              <a:latin typeface="Comic Sans MS" panose="030F0902030302020204" pitchFamily="66" charset="0"/>
            </a:endParaRPr>
          </a:p>
          <a:p>
            <a:pPr lvl="1">
              <a:lnSpc>
                <a:spcPct val="200000"/>
              </a:lnSpc>
              <a:spcBef>
                <a:spcPct val="20000"/>
              </a:spcBef>
              <a:buClr>
                <a:srgbClr val="262626"/>
              </a:buClr>
              <a:buSzPct val="90000"/>
              <a:buFont typeface="Wingdings" pitchFamily="2" charset="2"/>
              <a:buChar char="ü"/>
            </a:pPr>
            <a:r>
              <a:rPr lang="en-US" altLang="ja-JP" sz="2800" i="1" dirty="0">
                <a:solidFill>
                  <a:srgbClr val="002060"/>
                </a:solidFill>
                <a:latin typeface="Comic Sans MS" panose="030F0902030302020204" pitchFamily="66" charset="0"/>
              </a:rPr>
              <a:t>Proposal for Cooling Process of the Mirrors</a:t>
            </a:r>
            <a:endParaRPr lang="en-GB" altLang="ja-JP" sz="2800" dirty="0">
              <a:solidFill>
                <a:srgbClr val="002060"/>
              </a:solidFill>
              <a:latin typeface="Comic Sans MS" panose="030F0902030302020204" pitchFamily="66" charset="0"/>
            </a:endParaRPr>
          </a:p>
          <a:p>
            <a:pPr lvl="1">
              <a:lnSpc>
                <a:spcPct val="200000"/>
              </a:lnSpc>
              <a:spcBef>
                <a:spcPct val="20000"/>
              </a:spcBef>
              <a:buClr>
                <a:srgbClr val="262626"/>
              </a:buClr>
              <a:buSzPct val="90000"/>
              <a:buFont typeface="Wingdings" pitchFamily="2" charset="2"/>
              <a:buChar char="ü"/>
            </a:pPr>
            <a:r>
              <a:rPr lang="en-GB" altLang="ja-JP" sz="2800" i="1" dirty="0">
                <a:solidFill>
                  <a:srgbClr val="002060"/>
                </a:solidFill>
                <a:latin typeface="Comic Sans MS" panose="030F0902030302020204" pitchFamily="66" charset="0"/>
              </a:rPr>
              <a:t>Toward O4</a:t>
            </a:r>
            <a:endParaRPr lang="en-US" altLang="ja-JP" sz="2800" i="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179196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3E3D9-6509-1F4A-B7B0-FF13BD782A0F}"/>
              </a:ext>
            </a:extLst>
          </p:cNvPr>
          <p:cNvSpPr>
            <a:spLocks noGrp="1"/>
          </p:cNvSpPr>
          <p:nvPr>
            <p:ph type="title"/>
          </p:nvPr>
        </p:nvSpPr>
        <p:spPr>
          <a:xfrm>
            <a:off x="398198" y="161399"/>
            <a:ext cx="7216806" cy="741778"/>
          </a:xfrm>
          <a:solidFill>
            <a:schemeClr val="accent4">
              <a:lumMod val="20000"/>
              <a:lumOff val="80000"/>
            </a:schemeClr>
          </a:solidFill>
          <a:ln>
            <a:solidFill>
              <a:srgbClr val="002060"/>
            </a:solidFill>
          </a:ln>
        </p:spPr>
        <p:txBody>
          <a:bodyPr>
            <a:normAutofit/>
          </a:bodyPr>
          <a:lstStyle/>
          <a:p>
            <a:r>
              <a:rPr lang="en-US" altLang="ja-JP" sz="3200" i="1" dirty="0">
                <a:solidFill>
                  <a:srgbClr val="002060"/>
                </a:solidFill>
                <a:latin typeface="Comic Sans MS" panose="030F0902030302020204" pitchFamily="66" charset="0"/>
              </a:rPr>
              <a:t>What are ”the Risk of Cryogenic”?</a:t>
            </a:r>
            <a:endParaRPr lang="en-US" sz="3200" dirty="0"/>
          </a:p>
        </p:txBody>
      </p:sp>
      <p:sp>
        <p:nvSpPr>
          <p:cNvPr id="3" name="コンテンツ プレースホルダー 2">
            <a:extLst>
              <a:ext uri="{FF2B5EF4-FFF2-40B4-BE49-F238E27FC236}">
                <a16:creationId xmlns:a16="http://schemas.microsoft.com/office/drawing/2014/main" id="{B2A212C8-02F9-2640-9B37-77A303411538}"/>
              </a:ext>
            </a:extLst>
          </p:cNvPr>
          <p:cNvSpPr>
            <a:spLocks noGrp="1"/>
          </p:cNvSpPr>
          <p:nvPr>
            <p:ph idx="1"/>
          </p:nvPr>
        </p:nvSpPr>
        <p:spPr>
          <a:xfrm>
            <a:off x="681038" y="1051926"/>
            <a:ext cx="8543925" cy="842536"/>
          </a:xfrm>
        </p:spPr>
        <p:txBody>
          <a:bodyPr>
            <a:normAutofit lnSpcReduction="10000"/>
          </a:bodyPr>
          <a:lstStyle/>
          <a:p>
            <a:r>
              <a:rPr lang="en-US" altLang="ja-JP" dirty="0">
                <a:latin typeface="Comic Sans MS" panose="030F0902030302020204" pitchFamily="66" charset="0"/>
              </a:rPr>
              <a:t>The biggest risk of mirror cooling are frost and dew on the surface of mirror.</a:t>
            </a:r>
            <a:endParaRPr lang="en-US" dirty="0">
              <a:latin typeface="Comic Sans MS" panose="030F0902030302020204" pitchFamily="66" charset="0"/>
            </a:endParaRPr>
          </a:p>
        </p:txBody>
      </p:sp>
      <p:sp>
        <p:nvSpPr>
          <p:cNvPr id="4" name="スライド番号プレースホルダー 3">
            <a:extLst>
              <a:ext uri="{FF2B5EF4-FFF2-40B4-BE49-F238E27FC236}">
                <a16:creationId xmlns:a16="http://schemas.microsoft.com/office/drawing/2014/main" id="{7627017B-122D-A541-A1F9-1501AB80D6FB}"/>
              </a:ext>
            </a:extLst>
          </p:cNvPr>
          <p:cNvSpPr>
            <a:spLocks noGrp="1"/>
          </p:cNvSpPr>
          <p:nvPr>
            <p:ph type="sldNum" sz="quarter" idx="12"/>
          </p:nvPr>
        </p:nvSpPr>
        <p:spPr/>
        <p:txBody>
          <a:bodyPr/>
          <a:lstStyle/>
          <a:p>
            <a:fld id="{F5CA190B-B00B-914F-96F4-62D4768E3DE2}" type="slidenum">
              <a:rPr kumimoji="1" lang="ja-JP" altLang="en-US" smtClean="0"/>
              <a:t>3</a:t>
            </a:fld>
            <a:endParaRPr kumimoji="1" lang="ja-JP" altLang="en-US"/>
          </a:p>
        </p:txBody>
      </p:sp>
      <p:grpSp>
        <p:nvGrpSpPr>
          <p:cNvPr id="5" name="グループ化 4">
            <a:extLst>
              <a:ext uri="{FF2B5EF4-FFF2-40B4-BE49-F238E27FC236}">
                <a16:creationId xmlns:a16="http://schemas.microsoft.com/office/drawing/2014/main" id="{7C13BC33-B236-6049-A7AE-9758DFFF4941}"/>
              </a:ext>
            </a:extLst>
          </p:cNvPr>
          <p:cNvGrpSpPr/>
          <p:nvPr/>
        </p:nvGrpSpPr>
        <p:grpSpPr>
          <a:xfrm>
            <a:off x="1046282" y="1274066"/>
            <a:ext cx="3795880" cy="4309868"/>
            <a:chOff x="806560" y="2290484"/>
            <a:chExt cx="3543702" cy="4168169"/>
          </a:xfrm>
        </p:grpSpPr>
        <p:pic>
          <p:nvPicPr>
            <p:cNvPr id="6" name="図 5">
              <a:extLst>
                <a:ext uri="{FF2B5EF4-FFF2-40B4-BE49-F238E27FC236}">
                  <a16:creationId xmlns:a16="http://schemas.microsoft.com/office/drawing/2014/main" id="{1FE7625A-B3AC-934E-B41F-F1E5C7F34E65}"/>
                </a:ext>
              </a:extLst>
            </p:cNvPr>
            <p:cNvPicPr>
              <a:picLocks noChangeAspect="1"/>
            </p:cNvPicPr>
            <p:nvPr/>
          </p:nvPicPr>
          <p:blipFill rotWithShape="1">
            <a:blip r:embed="rId2"/>
            <a:srcRect l="8220" t="1" r="23653" b="27838"/>
            <a:stretch/>
          </p:blipFill>
          <p:spPr>
            <a:xfrm rot="5400000">
              <a:off x="426100" y="2670944"/>
              <a:ext cx="3701040" cy="2940119"/>
            </a:xfrm>
            <a:prstGeom prst="rect">
              <a:avLst/>
            </a:prstGeom>
          </p:spPr>
        </p:pic>
        <p:sp>
          <p:nvSpPr>
            <p:cNvPr id="7" name="テキスト ボックス 6">
              <a:extLst>
                <a:ext uri="{FF2B5EF4-FFF2-40B4-BE49-F238E27FC236}">
                  <a16:creationId xmlns:a16="http://schemas.microsoft.com/office/drawing/2014/main" id="{9A8C41D8-1B91-A944-A53F-124BE0646524}"/>
                </a:ext>
              </a:extLst>
            </p:cNvPr>
            <p:cNvSpPr txBox="1"/>
            <p:nvPr/>
          </p:nvSpPr>
          <p:spPr>
            <a:xfrm>
              <a:off x="958921" y="5991525"/>
              <a:ext cx="3391341" cy="467128"/>
            </a:xfrm>
            <a:prstGeom prst="rect">
              <a:avLst/>
            </a:prstGeom>
            <a:noFill/>
          </p:spPr>
          <p:txBody>
            <a:bodyPr wrap="none" rtlCol="0">
              <a:spAutoFit/>
            </a:bodyPr>
            <a:lstStyle/>
            <a:p>
              <a:r>
                <a:rPr kumimoji="1" lang="en-US" altLang="ja-JP" dirty="0"/>
                <a:t>TM oplev light source side</a:t>
              </a:r>
              <a:endParaRPr kumimoji="1" lang="ja-JP" altLang="en-US"/>
            </a:p>
          </p:txBody>
        </p:sp>
      </p:grpSp>
      <p:grpSp>
        <p:nvGrpSpPr>
          <p:cNvPr id="8" name="グループ化 7">
            <a:extLst>
              <a:ext uri="{FF2B5EF4-FFF2-40B4-BE49-F238E27FC236}">
                <a16:creationId xmlns:a16="http://schemas.microsoft.com/office/drawing/2014/main" id="{FDDE4154-B758-8C43-91AE-8F43079A5820}"/>
              </a:ext>
            </a:extLst>
          </p:cNvPr>
          <p:cNvGrpSpPr/>
          <p:nvPr/>
        </p:nvGrpSpPr>
        <p:grpSpPr>
          <a:xfrm>
            <a:off x="4736813" y="1275193"/>
            <a:ext cx="4175329" cy="4305081"/>
            <a:chOff x="4617407" y="2290484"/>
            <a:chExt cx="3897943" cy="4163540"/>
          </a:xfrm>
        </p:grpSpPr>
        <p:pic>
          <p:nvPicPr>
            <p:cNvPr id="9" name="図 8">
              <a:extLst>
                <a:ext uri="{FF2B5EF4-FFF2-40B4-BE49-F238E27FC236}">
                  <a16:creationId xmlns:a16="http://schemas.microsoft.com/office/drawing/2014/main" id="{14C2B291-E232-104F-960A-34DDA8D8060D}"/>
                </a:ext>
              </a:extLst>
            </p:cNvPr>
            <p:cNvPicPr>
              <a:picLocks noChangeAspect="1"/>
            </p:cNvPicPr>
            <p:nvPr/>
          </p:nvPicPr>
          <p:blipFill rotWithShape="1">
            <a:blip r:embed="rId3"/>
            <a:srcRect r="37385" b="25951"/>
            <a:stretch/>
          </p:blipFill>
          <p:spPr>
            <a:xfrm>
              <a:off x="4617407" y="2290484"/>
              <a:ext cx="3897943" cy="3457294"/>
            </a:xfrm>
            <a:prstGeom prst="rect">
              <a:avLst/>
            </a:prstGeom>
          </p:spPr>
        </p:pic>
        <p:sp>
          <p:nvSpPr>
            <p:cNvPr id="10" name="テキスト ボックス 9">
              <a:extLst>
                <a:ext uri="{FF2B5EF4-FFF2-40B4-BE49-F238E27FC236}">
                  <a16:creationId xmlns:a16="http://schemas.microsoft.com/office/drawing/2014/main" id="{46CA5B3F-F95D-9740-9FFD-2477B8CA803A}"/>
                </a:ext>
              </a:extLst>
            </p:cNvPr>
            <p:cNvSpPr txBox="1"/>
            <p:nvPr/>
          </p:nvSpPr>
          <p:spPr>
            <a:xfrm>
              <a:off x="5584154" y="5986896"/>
              <a:ext cx="2527933" cy="467128"/>
            </a:xfrm>
            <a:prstGeom prst="rect">
              <a:avLst/>
            </a:prstGeom>
            <a:noFill/>
          </p:spPr>
          <p:txBody>
            <a:bodyPr wrap="none" rtlCol="0">
              <a:spAutoFit/>
            </a:bodyPr>
            <a:lstStyle/>
            <a:p>
              <a:r>
                <a:rPr kumimoji="1" lang="en-US" altLang="ja-JP" dirty="0"/>
                <a:t>TM oplev QPD side</a:t>
              </a:r>
              <a:endParaRPr kumimoji="1" lang="ja-JP" altLang="en-US"/>
            </a:p>
          </p:txBody>
        </p:sp>
      </p:grpSp>
      <p:sp>
        <p:nvSpPr>
          <p:cNvPr id="17" name="コンテンツ プレースホルダー 2">
            <a:extLst>
              <a:ext uri="{FF2B5EF4-FFF2-40B4-BE49-F238E27FC236}">
                <a16:creationId xmlns:a16="http://schemas.microsoft.com/office/drawing/2014/main" id="{229B8509-F15C-E94E-8407-0B043DF2D63F}"/>
              </a:ext>
            </a:extLst>
          </p:cNvPr>
          <p:cNvSpPr txBox="1">
            <a:spLocks/>
          </p:cNvSpPr>
          <p:nvPr/>
        </p:nvSpPr>
        <p:spPr>
          <a:xfrm>
            <a:off x="764208" y="5384806"/>
            <a:ext cx="8543925" cy="842536"/>
          </a:xfrm>
          <a:prstGeom prst="rect">
            <a:avLst/>
          </a:prstGeom>
          <a:solidFill>
            <a:schemeClr val="accent4">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latin typeface="Comic Sans MS" panose="030F0902030302020204" pitchFamily="66" charset="0"/>
              </a:rPr>
              <a:t>The frost or dew is caused by mostly vacuum leak, residual gas and outgassing from super insulations.</a:t>
            </a:r>
          </a:p>
        </p:txBody>
      </p:sp>
    </p:spTree>
    <p:extLst>
      <p:ext uri="{BB962C8B-B14F-4D97-AF65-F5344CB8AC3E}">
        <p14:creationId xmlns:p14="http://schemas.microsoft.com/office/powerpoint/2010/main" val="96398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F0680B-E898-E647-A8B1-3941F932BFE7}"/>
              </a:ext>
            </a:extLst>
          </p:cNvPr>
          <p:cNvPicPr>
            <a:picLocks noChangeAspect="1"/>
          </p:cNvPicPr>
          <p:nvPr/>
        </p:nvPicPr>
        <p:blipFill>
          <a:blip r:embed="rId2"/>
          <a:stretch>
            <a:fillRect/>
          </a:stretch>
        </p:blipFill>
        <p:spPr>
          <a:xfrm>
            <a:off x="703120" y="981942"/>
            <a:ext cx="3200402" cy="2400301"/>
          </a:xfrm>
          <a:prstGeom prst="rect">
            <a:avLst/>
          </a:prstGeom>
        </p:spPr>
      </p:pic>
      <p:sp>
        <p:nvSpPr>
          <p:cNvPr id="6" name="テキスト ボックス 5">
            <a:extLst>
              <a:ext uri="{FF2B5EF4-FFF2-40B4-BE49-F238E27FC236}">
                <a16:creationId xmlns:a16="http://schemas.microsoft.com/office/drawing/2014/main" id="{078A1D05-3FD2-A04B-9BD5-AB51BE253073}"/>
              </a:ext>
            </a:extLst>
          </p:cNvPr>
          <p:cNvSpPr txBox="1"/>
          <p:nvPr/>
        </p:nvSpPr>
        <p:spPr>
          <a:xfrm>
            <a:off x="962893" y="1117023"/>
            <a:ext cx="478593" cy="369332"/>
          </a:xfrm>
          <a:prstGeom prst="rect">
            <a:avLst/>
          </a:prstGeom>
          <a:solidFill>
            <a:schemeClr val="tx1"/>
          </a:solidFill>
        </p:spPr>
        <p:txBody>
          <a:bodyPr wrap="none" rtlCol="0">
            <a:spAutoFit/>
          </a:bodyPr>
          <a:lstStyle/>
          <a:p>
            <a:r>
              <a:rPr lang="en-US" altLang="ja-JP" b="1" dirty="0">
                <a:solidFill>
                  <a:schemeClr val="bg1"/>
                </a:solidFill>
              </a:rPr>
              <a:t>IYC</a:t>
            </a:r>
            <a:endParaRPr lang="ja-JP" altLang="en-US" b="1">
              <a:solidFill>
                <a:schemeClr val="bg1"/>
              </a:solidFill>
            </a:endParaRPr>
          </a:p>
        </p:txBody>
      </p:sp>
      <p:pic>
        <p:nvPicPr>
          <p:cNvPr id="8" name="図 7">
            <a:extLst>
              <a:ext uri="{FF2B5EF4-FFF2-40B4-BE49-F238E27FC236}">
                <a16:creationId xmlns:a16="http://schemas.microsoft.com/office/drawing/2014/main" id="{EB197AE3-4A55-5F42-B593-0BA4A56DC197}"/>
              </a:ext>
            </a:extLst>
          </p:cNvPr>
          <p:cNvPicPr>
            <a:picLocks noChangeAspect="1"/>
          </p:cNvPicPr>
          <p:nvPr/>
        </p:nvPicPr>
        <p:blipFill>
          <a:blip r:embed="rId3"/>
          <a:stretch>
            <a:fillRect/>
          </a:stretch>
        </p:blipFill>
        <p:spPr>
          <a:xfrm>
            <a:off x="703120" y="3496540"/>
            <a:ext cx="3200402" cy="2400302"/>
          </a:xfrm>
          <a:prstGeom prst="rect">
            <a:avLst/>
          </a:prstGeom>
        </p:spPr>
      </p:pic>
      <p:sp>
        <p:nvSpPr>
          <p:cNvPr id="9" name="テキスト ボックス 8">
            <a:extLst>
              <a:ext uri="{FF2B5EF4-FFF2-40B4-BE49-F238E27FC236}">
                <a16:creationId xmlns:a16="http://schemas.microsoft.com/office/drawing/2014/main" id="{0D0BCE58-6BD8-4842-977C-082B12866971}"/>
              </a:ext>
            </a:extLst>
          </p:cNvPr>
          <p:cNvSpPr txBox="1"/>
          <p:nvPr/>
        </p:nvSpPr>
        <p:spPr>
          <a:xfrm>
            <a:off x="827811" y="3621232"/>
            <a:ext cx="537455" cy="369332"/>
          </a:xfrm>
          <a:prstGeom prst="rect">
            <a:avLst/>
          </a:prstGeom>
          <a:solidFill>
            <a:schemeClr val="tx1"/>
          </a:solidFill>
        </p:spPr>
        <p:txBody>
          <a:bodyPr wrap="none" rtlCol="0">
            <a:spAutoFit/>
          </a:bodyPr>
          <a:lstStyle/>
          <a:p>
            <a:r>
              <a:rPr lang="en-US" altLang="ja-JP" b="1" dirty="0">
                <a:solidFill>
                  <a:schemeClr val="bg1"/>
                </a:solidFill>
              </a:rPr>
              <a:t>EXC</a:t>
            </a:r>
            <a:endParaRPr lang="ja-JP" altLang="en-US" b="1">
              <a:solidFill>
                <a:schemeClr val="bg1"/>
              </a:solidFill>
            </a:endParaRPr>
          </a:p>
        </p:txBody>
      </p:sp>
      <p:sp>
        <p:nvSpPr>
          <p:cNvPr id="10" name="テキスト ボックス 9">
            <a:extLst>
              <a:ext uri="{FF2B5EF4-FFF2-40B4-BE49-F238E27FC236}">
                <a16:creationId xmlns:a16="http://schemas.microsoft.com/office/drawing/2014/main" id="{A8882DAF-1FDC-B841-A8A3-F02380A8DC9A}"/>
              </a:ext>
            </a:extLst>
          </p:cNvPr>
          <p:cNvSpPr txBox="1"/>
          <p:nvPr/>
        </p:nvSpPr>
        <p:spPr>
          <a:xfrm>
            <a:off x="3144984" y="1290147"/>
            <a:ext cx="652871" cy="369332"/>
          </a:xfrm>
          <a:prstGeom prst="rect">
            <a:avLst/>
          </a:prstGeom>
          <a:noFill/>
        </p:spPr>
        <p:txBody>
          <a:bodyPr wrap="none" rtlCol="0">
            <a:spAutoFit/>
          </a:bodyPr>
          <a:lstStyle/>
          <a:p>
            <a:r>
              <a:rPr lang="en-US" altLang="ja-JP" dirty="0">
                <a:solidFill>
                  <a:srgbClr val="FFFF00"/>
                </a:solidFill>
              </a:rPr>
              <a:t>Frost</a:t>
            </a:r>
            <a:endParaRPr lang="ja-JP" altLang="en-US">
              <a:solidFill>
                <a:srgbClr val="FFFF00"/>
              </a:solidFill>
            </a:endParaRPr>
          </a:p>
        </p:txBody>
      </p:sp>
      <p:cxnSp>
        <p:nvCxnSpPr>
          <p:cNvPr id="12" name="直線矢印コネクタ 11">
            <a:extLst>
              <a:ext uri="{FF2B5EF4-FFF2-40B4-BE49-F238E27FC236}">
                <a16:creationId xmlns:a16="http://schemas.microsoft.com/office/drawing/2014/main" id="{C90ABDE7-EA54-A04E-97FB-E6E6A05D8B56}"/>
              </a:ext>
            </a:extLst>
          </p:cNvPr>
          <p:cNvCxnSpPr/>
          <p:nvPr/>
        </p:nvCxnSpPr>
        <p:spPr>
          <a:xfrm flipH="1">
            <a:off x="2376700" y="1626177"/>
            <a:ext cx="757892" cy="44681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D0935140-BAA9-074E-A42E-1BF87E7559C5}"/>
              </a:ext>
            </a:extLst>
          </p:cNvPr>
          <p:cNvPicPr>
            <a:picLocks noChangeAspect="1"/>
          </p:cNvPicPr>
          <p:nvPr/>
        </p:nvPicPr>
        <p:blipFill>
          <a:blip r:embed="rId4"/>
          <a:stretch>
            <a:fillRect/>
          </a:stretch>
        </p:blipFill>
        <p:spPr>
          <a:xfrm>
            <a:off x="4163294" y="2269372"/>
            <a:ext cx="4950945" cy="3081710"/>
          </a:xfrm>
          <a:prstGeom prst="rect">
            <a:avLst/>
          </a:prstGeom>
        </p:spPr>
      </p:pic>
      <p:sp>
        <p:nvSpPr>
          <p:cNvPr id="15" name="テキスト ボックス 14">
            <a:extLst>
              <a:ext uri="{FF2B5EF4-FFF2-40B4-BE49-F238E27FC236}">
                <a16:creationId xmlns:a16="http://schemas.microsoft.com/office/drawing/2014/main" id="{92CDAD27-1C41-0647-8359-A9C459DFB5F1}"/>
              </a:ext>
            </a:extLst>
          </p:cNvPr>
          <p:cNvSpPr txBox="1"/>
          <p:nvPr/>
        </p:nvSpPr>
        <p:spPr>
          <a:xfrm>
            <a:off x="4178833" y="2316463"/>
            <a:ext cx="4103944" cy="369332"/>
          </a:xfrm>
          <a:prstGeom prst="rect">
            <a:avLst/>
          </a:prstGeom>
          <a:noFill/>
        </p:spPr>
        <p:txBody>
          <a:bodyPr wrap="none" rtlCol="0">
            <a:spAutoFit/>
          </a:bodyPr>
          <a:lstStyle/>
          <a:p>
            <a:r>
              <a:rPr kumimoji="1" lang="en-US" altLang="ja-JP" dirty="0">
                <a:solidFill>
                  <a:schemeClr val="bg1"/>
                </a:solidFill>
              </a:rPr>
              <a:t>Out gas analy</a:t>
            </a:r>
            <a:r>
              <a:rPr lang="en-US" altLang="ja-JP" dirty="0">
                <a:solidFill>
                  <a:schemeClr val="bg1"/>
                </a:solidFill>
              </a:rPr>
              <a:t>sis by Mass-Spectrum Meter</a:t>
            </a:r>
            <a:endParaRPr kumimoji="1" lang="ja-JP" altLang="en-US">
              <a:solidFill>
                <a:schemeClr val="bg1"/>
              </a:solidFill>
            </a:endParaRPr>
          </a:p>
        </p:txBody>
      </p:sp>
      <p:sp>
        <p:nvSpPr>
          <p:cNvPr id="16" name="テキスト ボックス 15">
            <a:extLst>
              <a:ext uri="{FF2B5EF4-FFF2-40B4-BE49-F238E27FC236}">
                <a16:creationId xmlns:a16="http://schemas.microsoft.com/office/drawing/2014/main" id="{8C43B15E-0CEE-0B45-AFA7-CA80A17A79E3}"/>
              </a:ext>
            </a:extLst>
          </p:cNvPr>
          <p:cNvSpPr txBox="1"/>
          <p:nvPr/>
        </p:nvSpPr>
        <p:spPr>
          <a:xfrm>
            <a:off x="4107027" y="857231"/>
            <a:ext cx="5525872" cy="507831"/>
          </a:xfrm>
          <a:prstGeom prst="rect">
            <a:avLst/>
          </a:prstGeom>
          <a:noFill/>
        </p:spPr>
        <p:txBody>
          <a:bodyPr wrap="none" rtlCol="0">
            <a:spAutoFit/>
          </a:bodyPr>
          <a:lstStyle/>
          <a:p>
            <a:r>
              <a:rPr lang="en-US" altLang="ja-JP" sz="2700" b="1" dirty="0">
                <a:latin typeface="Comic Sans MS" panose="030F0902030302020204" pitchFamily="66" charset="0"/>
              </a:rPr>
              <a:t>Frost Issue at cryogenic Temp.</a:t>
            </a:r>
            <a:endParaRPr lang="ja-JP" altLang="en-US" sz="2700" b="1">
              <a:latin typeface="Comic Sans MS" panose="030F0902030302020204" pitchFamily="66" charset="0"/>
            </a:endParaRPr>
          </a:p>
        </p:txBody>
      </p:sp>
      <p:sp>
        <p:nvSpPr>
          <p:cNvPr id="17" name="テキスト ボックス 16">
            <a:extLst>
              <a:ext uri="{FF2B5EF4-FFF2-40B4-BE49-F238E27FC236}">
                <a16:creationId xmlns:a16="http://schemas.microsoft.com/office/drawing/2014/main" id="{064E703C-42D2-E445-B89A-9FDA6E55DB35}"/>
              </a:ext>
            </a:extLst>
          </p:cNvPr>
          <p:cNvSpPr txBox="1"/>
          <p:nvPr/>
        </p:nvSpPr>
        <p:spPr>
          <a:xfrm>
            <a:off x="6149740" y="2623061"/>
            <a:ext cx="564578" cy="369332"/>
          </a:xfrm>
          <a:prstGeom prst="rect">
            <a:avLst/>
          </a:prstGeom>
          <a:noFill/>
        </p:spPr>
        <p:txBody>
          <a:bodyPr wrap="none" rtlCol="0">
            <a:spAutoFit/>
          </a:bodyPr>
          <a:lstStyle/>
          <a:p>
            <a:r>
              <a:rPr kumimoji="1" lang="en-US" altLang="ja-JP" b="1" dirty="0">
                <a:solidFill>
                  <a:srgbClr val="FF0000"/>
                </a:solidFill>
              </a:rPr>
              <a:t>H</a:t>
            </a:r>
            <a:r>
              <a:rPr kumimoji="1" lang="en-US" altLang="ja-JP" b="1" baseline="-25000" dirty="0">
                <a:solidFill>
                  <a:srgbClr val="FF0000"/>
                </a:solidFill>
              </a:rPr>
              <a:t>2</a:t>
            </a:r>
            <a:r>
              <a:rPr kumimoji="1" lang="en-US" altLang="ja-JP" b="1" dirty="0">
                <a:solidFill>
                  <a:srgbClr val="FF0000"/>
                </a:solidFill>
              </a:rPr>
              <a:t>O</a:t>
            </a:r>
            <a:endParaRPr kumimoji="1" lang="ja-JP" altLang="en-US" b="1">
              <a:solidFill>
                <a:srgbClr val="FF0000"/>
              </a:solidFill>
            </a:endParaRPr>
          </a:p>
        </p:txBody>
      </p:sp>
      <p:sp>
        <p:nvSpPr>
          <p:cNvPr id="18" name="テキスト ボックス 17">
            <a:extLst>
              <a:ext uri="{FF2B5EF4-FFF2-40B4-BE49-F238E27FC236}">
                <a16:creationId xmlns:a16="http://schemas.microsoft.com/office/drawing/2014/main" id="{26567428-DA0C-0341-B21A-8D40BF6CB400}"/>
              </a:ext>
            </a:extLst>
          </p:cNvPr>
          <p:cNvSpPr txBox="1"/>
          <p:nvPr/>
        </p:nvSpPr>
        <p:spPr>
          <a:xfrm>
            <a:off x="6680745" y="2769045"/>
            <a:ext cx="415498" cy="369332"/>
          </a:xfrm>
          <a:prstGeom prst="rect">
            <a:avLst/>
          </a:prstGeom>
          <a:noFill/>
        </p:spPr>
        <p:txBody>
          <a:bodyPr wrap="none" rtlCol="0">
            <a:spAutoFit/>
          </a:bodyPr>
          <a:lstStyle/>
          <a:p>
            <a:r>
              <a:rPr kumimoji="1" lang="en-US" altLang="ja-JP" b="1" dirty="0">
                <a:solidFill>
                  <a:srgbClr val="FF0000"/>
                </a:solidFill>
              </a:rPr>
              <a:t>N</a:t>
            </a:r>
            <a:r>
              <a:rPr kumimoji="1" lang="en-US" altLang="ja-JP" b="1" baseline="-25000" dirty="0">
                <a:solidFill>
                  <a:srgbClr val="FF0000"/>
                </a:solidFill>
              </a:rPr>
              <a:t>2</a:t>
            </a:r>
            <a:endParaRPr kumimoji="1" lang="ja-JP" altLang="en-US" b="1">
              <a:solidFill>
                <a:srgbClr val="FF0000"/>
              </a:solidFill>
            </a:endParaRPr>
          </a:p>
        </p:txBody>
      </p:sp>
      <p:sp>
        <p:nvSpPr>
          <p:cNvPr id="19" name="テキスト ボックス 18">
            <a:extLst>
              <a:ext uri="{FF2B5EF4-FFF2-40B4-BE49-F238E27FC236}">
                <a16:creationId xmlns:a16="http://schemas.microsoft.com/office/drawing/2014/main" id="{14C7A6F1-D46A-CA47-B428-49690A612527}"/>
              </a:ext>
            </a:extLst>
          </p:cNvPr>
          <p:cNvSpPr txBox="1"/>
          <p:nvPr/>
        </p:nvSpPr>
        <p:spPr>
          <a:xfrm>
            <a:off x="7012808" y="3105242"/>
            <a:ext cx="418704" cy="369332"/>
          </a:xfrm>
          <a:prstGeom prst="rect">
            <a:avLst/>
          </a:prstGeom>
          <a:noFill/>
        </p:spPr>
        <p:txBody>
          <a:bodyPr wrap="non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a:solidFill>
                <a:srgbClr val="FF0000"/>
              </a:solidFill>
            </a:endParaRPr>
          </a:p>
        </p:txBody>
      </p:sp>
      <p:sp>
        <p:nvSpPr>
          <p:cNvPr id="20" name="テキスト ボックス 19">
            <a:extLst>
              <a:ext uri="{FF2B5EF4-FFF2-40B4-BE49-F238E27FC236}">
                <a16:creationId xmlns:a16="http://schemas.microsoft.com/office/drawing/2014/main" id="{0E00535A-D731-5247-B884-F1BA73FB2A08}"/>
              </a:ext>
            </a:extLst>
          </p:cNvPr>
          <p:cNvSpPr txBox="1"/>
          <p:nvPr/>
        </p:nvSpPr>
        <p:spPr>
          <a:xfrm>
            <a:off x="4871186" y="2678565"/>
            <a:ext cx="330540" cy="369332"/>
          </a:xfrm>
          <a:prstGeom prst="rect">
            <a:avLst/>
          </a:prstGeom>
          <a:noFill/>
        </p:spPr>
        <p:txBody>
          <a:bodyPr wrap="none" rtlCol="0">
            <a:spAutoFit/>
          </a:bodyPr>
          <a:lstStyle/>
          <a:p>
            <a:r>
              <a:rPr kumimoji="1" lang="en-US" altLang="ja-JP" b="1" dirty="0">
                <a:solidFill>
                  <a:srgbClr val="FF0000"/>
                </a:solidFill>
              </a:rPr>
              <a:t>H</a:t>
            </a:r>
            <a:endParaRPr kumimoji="1" lang="ja-JP" altLang="en-US" b="1">
              <a:solidFill>
                <a:srgbClr val="FF0000"/>
              </a:solidFill>
            </a:endParaRPr>
          </a:p>
        </p:txBody>
      </p:sp>
      <p:sp>
        <p:nvSpPr>
          <p:cNvPr id="21" name="テキスト ボックス 20">
            <a:extLst>
              <a:ext uri="{FF2B5EF4-FFF2-40B4-BE49-F238E27FC236}">
                <a16:creationId xmlns:a16="http://schemas.microsoft.com/office/drawing/2014/main" id="{3E5E909C-B9CF-7242-92F2-D892EE9EAC44}"/>
              </a:ext>
            </a:extLst>
          </p:cNvPr>
          <p:cNvSpPr txBox="1"/>
          <p:nvPr/>
        </p:nvSpPr>
        <p:spPr>
          <a:xfrm>
            <a:off x="5845155" y="2847625"/>
            <a:ext cx="340158" cy="369332"/>
          </a:xfrm>
          <a:prstGeom prst="rect">
            <a:avLst/>
          </a:prstGeom>
          <a:noFill/>
        </p:spPr>
        <p:txBody>
          <a:bodyPr wrap="none" rtlCol="0">
            <a:spAutoFit/>
          </a:bodyPr>
          <a:lstStyle/>
          <a:p>
            <a:r>
              <a:rPr kumimoji="1" lang="en-US" altLang="ja-JP" b="1" dirty="0">
                <a:solidFill>
                  <a:srgbClr val="FF0000"/>
                </a:solidFill>
              </a:rPr>
              <a:t>O</a:t>
            </a:r>
            <a:endParaRPr kumimoji="1" lang="ja-JP" altLang="en-US" b="1">
              <a:solidFill>
                <a:srgbClr val="FF0000"/>
              </a:solidFill>
            </a:endParaRPr>
          </a:p>
        </p:txBody>
      </p:sp>
      <p:sp>
        <p:nvSpPr>
          <p:cNvPr id="22" name="テキスト ボックス 21">
            <a:extLst>
              <a:ext uri="{FF2B5EF4-FFF2-40B4-BE49-F238E27FC236}">
                <a16:creationId xmlns:a16="http://schemas.microsoft.com/office/drawing/2014/main" id="{2AC8C6FE-CCAE-4443-908D-488FE0A32D06}"/>
              </a:ext>
            </a:extLst>
          </p:cNvPr>
          <p:cNvSpPr txBox="1"/>
          <p:nvPr/>
        </p:nvSpPr>
        <p:spPr>
          <a:xfrm>
            <a:off x="4348855" y="5438902"/>
            <a:ext cx="5042215" cy="646331"/>
          </a:xfrm>
          <a:prstGeom prst="rect">
            <a:avLst/>
          </a:prstGeom>
          <a:noFill/>
        </p:spPr>
        <p:txBody>
          <a:bodyPr wrap="square" rtlCol="0">
            <a:spAutoFit/>
          </a:bodyPr>
          <a:lstStyle/>
          <a:p>
            <a:r>
              <a:rPr lang="en-US" altLang="ja-JP" dirty="0">
                <a:latin typeface="Comic Sans MS" panose="030F0902030302020204" pitchFamily="66" charset="0"/>
              </a:rPr>
              <a:t>Tinny vacuum leakage can cause frosting </a:t>
            </a:r>
          </a:p>
          <a:p>
            <a:r>
              <a:rPr lang="en-US" altLang="ja-JP" dirty="0">
                <a:latin typeface="Comic Sans MS" panose="030F0902030302020204" pitchFamily="66" charset="0"/>
              </a:rPr>
              <a:t>on mirrors</a:t>
            </a:r>
            <a:endParaRPr lang="ja-JP" altLang="en-US">
              <a:latin typeface="Comic Sans MS" panose="030F0902030302020204" pitchFamily="66" charset="0"/>
            </a:endParaRPr>
          </a:p>
        </p:txBody>
      </p:sp>
      <p:sp>
        <p:nvSpPr>
          <p:cNvPr id="23" name="テキスト ボックス 22">
            <a:extLst>
              <a:ext uri="{FF2B5EF4-FFF2-40B4-BE49-F238E27FC236}">
                <a16:creationId xmlns:a16="http://schemas.microsoft.com/office/drawing/2014/main" id="{0953A2A9-D125-8740-9AD4-64A681F32C8A}"/>
              </a:ext>
            </a:extLst>
          </p:cNvPr>
          <p:cNvSpPr txBox="1"/>
          <p:nvPr/>
        </p:nvSpPr>
        <p:spPr>
          <a:xfrm>
            <a:off x="3997959" y="1573851"/>
            <a:ext cx="5543505" cy="646331"/>
          </a:xfrm>
          <a:prstGeom prst="rect">
            <a:avLst/>
          </a:prstGeom>
          <a:noFill/>
        </p:spPr>
        <p:txBody>
          <a:bodyPr wrap="none" rtlCol="0">
            <a:spAutoFit/>
          </a:bodyPr>
          <a:lstStyle/>
          <a:p>
            <a:r>
              <a:rPr kumimoji="1" lang="en-US" altLang="ja-JP" i="1" dirty="0">
                <a:latin typeface="Comic Sans MS" panose="030F0902030302020204" pitchFamily="66" charset="0"/>
              </a:rPr>
              <a:t>Commissioning team found small finesse of Fabry-</a:t>
            </a:r>
          </a:p>
          <a:p>
            <a:r>
              <a:rPr lang="en-US" altLang="ja-JP" i="1" dirty="0">
                <a:latin typeface="Comic Sans MS" panose="030F0902030302020204" pitchFamily="66" charset="0"/>
              </a:rPr>
              <a:t>Perot cavity</a:t>
            </a:r>
            <a:r>
              <a:rPr kumimoji="1" lang="en-US" altLang="ja-JP" i="1" dirty="0">
                <a:latin typeface="Comic Sans MS" panose="030F0902030302020204" pitchFamily="66" charset="0"/>
              </a:rPr>
              <a:t> in Y arm.</a:t>
            </a:r>
            <a:endParaRPr kumimoji="1" lang="ja-JP" altLang="en-US" i="1">
              <a:latin typeface="Comic Sans MS" panose="030F0902030302020204" pitchFamily="66" charset="0"/>
            </a:endParaRPr>
          </a:p>
        </p:txBody>
      </p:sp>
      <p:sp>
        <p:nvSpPr>
          <p:cNvPr id="2" name="スライド番号プレースホルダー 1">
            <a:extLst>
              <a:ext uri="{FF2B5EF4-FFF2-40B4-BE49-F238E27FC236}">
                <a16:creationId xmlns:a16="http://schemas.microsoft.com/office/drawing/2014/main" id="{FDA93DE5-AA94-0A43-903A-66605ADFD042}"/>
              </a:ext>
            </a:extLst>
          </p:cNvPr>
          <p:cNvSpPr>
            <a:spLocks noGrp="1"/>
          </p:cNvSpPr>
          <p:nvPr>
            <p:ph type="sldNum" sz="quarter" idx="12"/>
          </p:nvPr>
        </p:nvSpPr>
        <p:spPr/>
        <p:txBody>
          <a:bodyPr/>
          <a:lstStyle/>
          <a:p>
            <a:fld id="{F5CA190B-B00B-914F-96F4-62D4768E3DE2}" type="slidenum">
              <a:rPr kumimoji="1" lang="ja-JP" altLang="en-US" smtClean="0"/>
              <a:t>4</a:t>
            </a:fld>
            <a:endParaRPr kumimoji="1" lang="ja-JP" altLang="en-US"/>
          </a:p>
        </p:txBody>
      </p:sp>
      <p:sp>
        <p:nvSpPr>
          <p:cNvPr id="3" name="フッター プレースホルダー 2">
            <a:extLst>
              <a:ext uri="{FF2B5EF4-FFF2-40B4-BE49-F238E27FC236}">
                <a16:creationId xmlns:a16="http://schemas.microsoft.com/office/drawing/2014/main" id="{C0220B4C-0484-0941-BBB2-32B1D2B32075}"/>
              </a:ext>
            </a:extLst>
          </p:cNvPr>
          <p:cNvSpPr>
            <a:spLocks noGrp="1"/>
          </p:cNvSpPr>
          <p:nvPr>
            <p:ph type="ftr" sz="quarter" idx="4294967295"/>
          </p:nvPr>
        </p:nvSpPr>
        <p:spPr>
          <a:xfrm>
            <a:off x="200233" y="6310310"/>
            <a:ext cx="3343275" cy="365125"/>
          </a:xfrm>
          <a:prstGeom prst="rect">
            <a:avLst/>
          </a:prstGeom>
        </p:spPr>
        <p:txBody>
          <a:bodyPr/>
          <a:lstStyle/>
          <a:p>
            <a:r>
              <a:rPr kumimoji="1" lang="en-US" altLang="ja-JP" dirty="0"/>
              <a:t>4/Dec./2019 KAGRA f2f</a:t>
            </a:r>
            <a:endParaRPr kumimoji="1" lang="ja-JP" altLang="en-US"/>
          </a:p>
        </p:txBody>
      </p:sp>
    </p:spTree>
    <p:extLst>
      <p:ext uri="{BB962C8B-B14F-4D97-AF65-F5344CB8AC3E}">
        <p14:creationId xmlns:p14="http://schemas.microsoft.com/office/powerpoint/2010/main" val="286127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BC96CE1-EAAD-664E-BCDF-3B713DD3B3C1}"/>
              </a:ext>
            </a:extLst>
          </p:cNvPr>
          <p:cNvPicPr>
            <a:picLocks noChangeAspect="1"/>
          </p:cNvPicPr>
          <p:nvPr/>
        </p:nvPicPr>
        <p:blipFill>
          <a:blip r:embed="rId2"/>
          <a:stretch>
            <a:fillRect/>
          </a:stretch>
        </p:blipFill>
        <p:spPr>
          <a:xfrm>
            <a:off x="299357" y="0"/>
            <a:ext cx="9456001" cy="7092000"/>
          </a:xfrm>
          <a:prstGeom prst="rect">
            <a:avLst/>
          </a:prstGeom>
        </p:spPr>
      </p:pic>
      <p:sp>
        <p:nvSpPr>
          <p:cNvPr id="13" name="コンテンツ プレースホルダー 2">
            <a:extLst>
              <a:ext uri="{FF2B5EF4-FFF2-40B4-BE49-F238E27FC236}">
                <a16:creationId xmlns:a16="http://schemas.microsoft.com/office/drawing/2014/main" id="{87D605BB-858B-734B-90D5-A245726E21A5}"/>
              </a:ext>
            </a:extLst>
          </p:cNvPr>
          <p:cNvSpPr txBox="1">
            <a:spLocks/>
          </p:cNvSpPr>
          <p:nvPr/>
        </p:nvSpPr>
        <p:spPr bwMode="auto">
          <a:xfrm>
            <a:off x="2889932" y="6083645"/>
            <a:ext cx="6030912" cy="574396"/>
          </a:xfrm>
          <a:prstGeom prst="rect">
            <a:avLst/>
          </a:prstGeom>
          <a:solidFill>
            <a:schemeClr val="bg1"/>
          </a:solidFill>
          <a:ln>
            <a:solidFill>
              <a:srgbClr val="002060"/>
            </a:solidFill>
          </a:ln>
        </p:spPr>
        <p:txBody>
          <a:bodyPr vert="horz" wrap="square" lIns="91440" tIns="45720" rIns="9144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2" charset="2"/>
              <a:buChar char=""/>
              <a:defRPr kumimoji="1" sz="3200" kern="1200">
                <a:solidFill>
                  <a:schemeClr val="tx1"/>
                </a:solidFill>
                <a:latin typeface="+mn-lt"/>
                <a:ea typeface="+mn-ea"/>
                <a:cs typeface="ＭＳ ゴシック" charset="-128"/>
              </a:defRPr>
            </a:lvl1pPr>
            <a:lvl2pPr marL="639763" indent="-236538" algn="l" rtl="0" fontAlgn="base">
              <a:spcBef>
                <a:spcPts val="550"/>
              </a:spcBef>
              <a:spcAft>
                <a:spcPct val="0"/>
              </a:spcAft>
              <a:buClr>
                <a:schemeClr val="accent1"/>
              </a:buClr>
              <a:buFont typeface="Verdana" panose="020B0604030504040204" pitchFamily="34" charset="0"/>
              <a:buChar char="◦"/>
              <a:defRPr kumimoji="1" sz="2800" kern="1200">
                <a:solidFill>
                  <a:schemeClr val="tx1"/>
                </a:solidFill>
                <a:latin typeface="+mn-lt"/>
                <a:ea typeface="+mn-ea"/>
                <a:cs typeface="ＭＳ ゴシック" charset="-128"/>
              </a:defRPr>
            </a:lvl2pPr>
            <a:lvl3pPr marL="885825" indent="-228600" algn="l" rtl="0" fontAlgn="base">
              <a:spcBef>
                <a:spcPct val="20000"/>
              </a:spcBef>
              <a:spcAft>
                <a:spcPct val="0"/>
              </a:spcAft>
              <a:buClr>
                <a:schemeClr val="accent2"/>
              </a:buClr>
              <a:buFont typeface="Wingdings 2" pitchFamily="2" charset="2"/>
              <a:buChar char=""/>
              <a:defRPr kumimoji="1" sz="2400" kern="1200">
                <a:solidFill>
                  <a:schemeClr val="tx1"/>
                </a:solidFill>
                <a:latin typeface="+mn-lt"/>
                <a:ea typeface="+mn-ea"/>
                <a:cs typeface="ＭＳ ゴシック" charset="-128"/>
              </a:defRPr>
            </a:lvl3pPr>
            <a:lvl4pPr marL="1096963" indent="-173038" algn="l" rtl="0" fontAlgn="base">
              <a:spcBef>
                <a:spcPct val="20000"/>
              </a:spcBef>
              <a:spcAft>
                <a:spcPct val="0"/>
              </a:spcAft>
              <a:buClr>
                <a:srgbClr val="C32D2E"/>
              </a:buClr>
              <a:buFont typeface="Wingdings 2" pitchFamily="2" charset="2"/>
              <a:buChar char=""/>
              <a:defRPr kumimoji="1" sz="2000" kern="1200">
                <a:solidFill>
                  <a:schemeClr val="tx1"/>
                </a:solidFill>
                <a:latin typeface="+mn-lt"/>
                <a:ea typeface="+mn-ea"/>
                <a:cs typeface="ＭＳ ゴシック" charset="-128"/>
              </a:defRPr>
            </a:lvl4pPr>
            <a:lvl5pPr marL="1296988" indent="-182563" algn="l" rtl="0" fontAlgn="base">
              <a:spcBef>
                <a:spcPct val="20000"/>
              </a:spcBef>
              <a:spcAft>
                <a:spcPct val="0"/>
              </a:spcAft>
              <a:buClr>
                <a:srgbClr val="84AA33"/>
              </a:buClr>
              <a:buFont typeface="Wingdings 2" pitchFamily="2" charset="2"/>
              <a:buChar char=""/>
              <a:defRPr kumimoji="1" sz="2000" kern="1200">
                <a:solidFill>
                  <a:schemeClr val="tx1"/>
                </a:solidFill>
                <a:latin typeface="+mn-lt"/>
                <a:ea typeface="+mn-ea"/>
                <a:cs typeface="ＭＳ ゴシック" charset="-128"/>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lstStyle>
          <a:p>
            <a:pPr defTabSz="914400">
              <a:lnSpc>
                <a:spcPct val="120000"/>
              </a:lnSpc>
              <a:buFont typeface="Wingdings 2" charset="0"/>
              <a:buChar char=""/>
              <a:defRPr/>
            </a:pPr>
            <a:r>
              <a:rPr lang="en-US" altLang="ja-JP" sz="2400" dirty="0">
                <a:latin typeface="ヒラギノ丸ゴ Pro W4"/>
                <a:ea typeface="ヒラギノ丸ゴ Pro W4"/>
                <a:cs typeface="ヒラギノ丸ゴ Pro W4"/>
              </a:rPr>
              <a:t>9/1 9:10~ EXC cryocooler stop</a:t>
            </a:r>
            <a:endParaRPr lang="ja-JP" altLang="en-US" sz="2400"/>
          </a:p>
        </p:txBody>
      </p:sp>
      <p:cxnSp>
        <p:nvCxnSpPr>
          <p:cNvPr id="15" name="直線コネクタ 14">
            <a:extLst>
              <a:ext uri="{FF2B5EF4-FFF2-40B4-BE49-F238E27FC236}">
                <a16:creationId xmlns:a16="http://schemas.microsoft.com/office/drawing/2014/main" id="{46282388-48A4-C240-8A13-DAC79592F48D}"/>
              </a:ext>
            </a:extLst>
          </p:cNvPr>
          <p:cNvCxnSpPr/>
          <p:nvPr/>
        </p:nvCxnSpPr>
        <p:spPr>
          <a:xfrm>
            <a:off x="6340929" y="4931230"/>
            <a:ext cx="0" cy="718457"/>
          </a:xfrm>
          <a:prstGeom prst="line">
            <a:avLst/>
          </a:prstGeom>
          <a:ln w="127000">
            <a:solidFill>
              <a:srgbClr val="002060"/>
            </a:solidFill>
            <a:headEnd type="stealth"/>
            <a:tailEnd type="none"/>
          </a:ln>
          <a:effectLst/>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F7882E7A-4327-974F-9E37-6D6F912B9464}"/>
              </a:ext>
            </a:extLst>
          </p:cNvPr>
          <p:cNvCxnSpPr/>
          <p:nvPr/>
        </p:nvCxnSpPr>
        <p:spPr>
          <a:xfrm>
            <a:off x="6340929" y="4163786"/>
            <a:ext cx="2286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EBDE13D8-1DF5-A34F-93DD-BB89669B18F0}"/>
              </a:ext>
            </a:extLst>
          </p:cNvPr>
          <p:cNvCxnSpPr/>
          <p:nvPr/>
        </p:nvCxnSpPr>
        <p:spPr>
          <a:xfrm>
            <a:off x="6340929" y="4931229"/>
            <a:ext cx="2286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51F4E4CE-E1CB-EB4A-AC1E-FBF2D30FB4A3}"/>
              </a:ext>
            </a:extLst>
          </p:cNvPr>
          <p:cNvCxnSpPr/>
          <p:nvPr/>
        </p:nvCxnSpPr>
        <p:spPr>
          <a:xfrm>
            <a:off x="7483929" y="4163787"/>
            <a:ext cx="0" cy="767443"/>
          </a:xfrm>
          <a:prstGeom prst="line">
            <a:avLst/>
          </a:prstGeom>
          <a:ln w="47625">
            <a:solidFill>
              <a:srgbClr val="002060"/>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D6D68215-B946-174F-867E-CAF59EDAA03A}"/>
              </a:ext>
            </a:extLst>
          </p:cNvPr>
          <p:cNvSpPr txBox="1"/>
          <p:nvPr/>
        </p:nvSpPr>
        <p:spPr>
          <a:xfrm>
            <a:off x="6210961" y="3605123"/>
            <a:ext cx="3579826" cy="400110"/>
          </a:xfrm>
          <a:prstGeom prst="rect">
            <a:avLst/>
          </a:prstGeom>
          <a:solidFill>
            <a:schemeClr val="bg1"/>
          </a:solidFill>
          <a:ln>
            <a:solidFill>
              <a:srgbClr val="002060"/>
            </a:solidFill>
          </a:ln>
        </p:spPr>
        <p:txBody>
          <a:bodyPr wrap="none" rtlCol="0">
            <a:spAutoFit/>
          </a:bodyPr>
          <a:lstStyle/>
          <a:p>
            <a:r>
              <a:rPr lang="en-US" altLang="ja-JP" sz="2000" dirty="0">
                <a:latin typeface="Comic Sans MS" panose="030F0902030302020204" pitchFamily="66" charset="0"/>
              </a:rPr>
              <a:t>Release of the adsorbed gas</a:t>
            </a:r>
            <a:endParaRPr lang="ja-JP" altLang="en-US" sz="2000">
              <a:latin typeface="Comic Sans MS" panose="030F0902030302020204" pitchFamily="66" charset="0"/>
            </a:endParaRPr>
          </a:p>
        </p:txBody>
      </p:sp>
      <p:cxnSp>
        <p:nvCxnSpPr>
          <p:cNvPr id="10" name="直線コネクタ 9">
            <a:extLst>
              <a:ext uri="{FF2B5EF4-FFF2-40B4-BE49-F238E27FC236}">
                <a16:creationId xmlns:a16="http://schemas.microsoft.com/office/drawing/2014/main" id="{A474EF1E-DC30-6747-BB02-4E1105C0D318}"/>
              </a:ext>
            </a:extLst>
          </p:cNvPr>
          <p:cNvCxnSpPr>
            <a:cxnSpLocks/>
          </p:cNvCxnSpPr>
          <p:nvPr/>
        </p:nvCxnSpPr>
        <p:spPr>
          <a:xfrm flipV="1">
            <a:off x="3792414" y="4385014"/>
            <a:ext cx="0" cy="588225"/>
          </a:xfrm>
          <a:prstGeom prst="line">
            <a:avLst/>
          </a:prstGeom>
          <a:ln w="127000">
            <a:solidFill>
              <a:srgbClr val="002060"/>
            </a:solidFill>
            <a:headEnd type="stealth"/>
            <a:tailEnd type="none"/>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95A001FB-6006-164C-A6A3-EF163E0B5C41}"/>
              </a:ext>
            </a:extLst>
          </p:cNvPr>
          <p:cNvSpPr txBox="1"/>
          <p:nvPr/>
        </p:nvSpPr>
        <p:spPr>
          <a:xfrm>
            <a:off x="1905126" y="3789756"/>
            <a:ext cx="4036682" cy="707886"/>
          </a:xfrm>
          <a:prstGeom prst="rect">
            <a:avLst/>
          </a:prstGeom>
          <a:solidFill>
            <a:schemeClr val="bg1"/>
          </a:solidFill>
          <a:ln>
            <a:solidFill>
              <a:srgbClr val="002060"/>
            </a:solidFill>
          </a:ln>
        </p:spPr>
        <p:txBody>
          <a:bodyPr wrap="none" rtlCol="0">
            <a:spAutoFit/>
          </a:bodyPr>
          <a:lstStyle/>
          <a:p>
            <a:r>
              <a:rPr lang="en-US" altLang="ja-JP" sz="2000" dirty="0">
                <a:latin typeface="Comic Sans MS" panose="030F0902030302020204" pitchFamily="66" charset="0"/>
              </a:rPr>
              <a:t>Vacuum pressure during </a:t>
            </a:r>
          </a:p>
          <a:p>
            <a:r>
              <a:rPr lang="en-US" altLang="ja-JP" sz="2000" dirty="0">
                <a:latin typeface="Comic Sans MS" panose="030F0902030302020204" pitchFamily="66" charset="0"/>
              </a:rPr>
              <a:t>cryogenic operation</a:t>
            </a:r>
            <a:r>
              <a:rPr lang="ja-JP" altLang="en-US" sz="2000">
                <a:latin typeface="Comic Sans MS" panose="030F0902030302020204" pitchFamily="66" charset="0"/>
              </a:rPr>
              <a:t>：</a:t>
            </a:r>
            <a:r>
              <a:rPr lang="en-US" altLang="ja-JP" sz="2000" dirty="0">
                <a:latin typeface="Comic Sans MS" panose="030F0902030302020204" pitchFamily="66" charset="0"/>
              </a:rPr>
              <a:t>5 x 10</a:t>
            </a:r>
            <a:r>
              <a:rPr lang="en-US" altLang="ja-JP" sz="2000" baseline="30000" dirty="0">
                <a:latin typeface="Comic Sans MS" panose="030F0902030302020204" pitchFamily="66" charset="0"/>
              </a:rPr>
              <a:t>-4</a:t>
            </a:r>
            <a:r>
              <a:rPr lang="en-US" altLang="ja-JP" sz="2000" dirty="0">
                <a:latin typeface="Comic Sans MS" panose="030F0902030302020204" pitchFamily="66" charset="0"/>
              </a:rPr>
              <a:t> Pa</a:t>
            </a:r>
            <a:endParaRPr lang="ja-JP" altLang="en-US" sz="2000">
              <a:latin typeface="Comic Sans MS" panose="030F0902030302020204" pitchFamily="66" charset="0"/>
            </a:endParaRPr>
          </a:p>
        </p:txBody>
      </p:sp>
      <p:sp>
        <p:nvSpPr>
          <p:cNvPr id="3" name="スライド番号プレースホルダー 2">
            <a:extLst>
              <a:ext uri="{FF2B5EF4-FFF2-40B4-BE49-F238E27FC236}">
                <a16:creationId xmlns:a16="http://schemas.microsoft.com/office/drawing/2014/main" id="{39976501-82F2-DB4C-BD26-D130D257252E}"/>
              </a:ext>
            </a:extLst>
          </p:cNvPr>
          <p:cNvSpPr>
            <a:spLocks noGrp="1"/>
          </p:cNvSpPr>
          <p:nvPr>
            <p:ph type="sldNum" sz="quarter" idx="12"/>
          </p:nvPr>
        </p:nvSpPr>
        <p:spPr/>
        <p:txBody>
          <a:bodyPr/>
          <a:lstStyle/>
          <a:p>
            <a:fld id="{F5CA190B-B00B-914F-96F4-62D4768E3DE2}" type="slidenum">
              <a:rPr kumimoji="1" lang="ja-JP" altLang="en-US" smtClean="0"/>
              <a:t>5</a:t>
            </a:fld>
            <a:endParaRPr kumimoji="1" lang="ja-JP" altLang="en-US"/>
          </a:p>
        </p:txBody>
      </p:sp>
      <p:sp>
        <p:nvSpPr>
          <p:cNvPr id="4" name="フッター プレースホルダー 3">
            <a:extLst>
              <a:ext uri="{FF2B5EF4-FFF2-40B4-BE49-F238E27FC236}">
                <a16:creationId xmlns:a16="http://schemas.microsoft.com/office/drawing/2014/main" id="{0812184F-68E0-5243-9D2B-A5EA1D1AC52B}"/>
              </a:ext>
            </a:extLst>
          </p:cNvPr>
          <p:cNvSpPr>
            <a:spLocks noGrp="1"/>
          </p:cNvSpPr>
          <p:nvPr>
            <p:ph type="ftr" sz="quarter" idx="4294967295"/>
          </p:nvPr>
        </p:nvSpPr>
        <p:spPr>
          <a:xfrm>
            <a:off x="200233" y="6310310"/>
            <a:ext cx="3343275" cy="365125"/>
          </a:xfrm>
          <a:prstGeom prst="rect">
            <a:avLst/>
          </a:prstGeom>
        </p:spPr>
        <p:txBody>
          <a:bodyPr/>
          <a:lstStyle/>
          <a:p>
            <a:r>
              <a:rPr kumimoji="1" lang="en-US" altLang="ja-JP" dirty="0"/>
              <a:t>4/Dec./2019 KAGRA f2f</a:t>
            </a:r>
            <a:endParaRPr kumimoji="1" lang="ja-JP" altLang="en-US"/>
          </a:p>
        </p:txBody>
      </p:sp>
      <p:sp>
        <p:nvSpPr>
          <p:cNvPr id="16" name="タイトル 1">
            <a:extLst>
              <a:ext uri="{FF2B5EF4-FFF2-40B4-BE49-F238E27FC236}">
                <a16:creationId xmlns:a16="http://schemas.microsoft.com/office/drawing/2014/main" id="{4049846B-72A3-3242-A1BE-41BDED2E2DB3}"/>
              </a:ext>
            </a:extLst>
          </p:cNvPr>
          <p:cNvSpPr txBox="1">
            <a:spLocks/>
          </p:cNvSpPr>
          <p:nvPr/>
        </p:nvSpPr>
        <p:spPr>
          <a:xfrm>
            <a:off x="150642" y="52468"/>
            <a:ext cx="8543925" cy="741778"/>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i="1" dirty="0">
                <a:solidFill>
                  <a:srgbClr val="002060"/>
                </a:solidFill>
                <a:latin typeface="Comic Sans MS" panose="030F0902030302020204" pitchFamily="66" charset="0"/>
              </a:rPr>
              <a:t>What are ”the Risk of Cryogenic”?</a:t>
            </a:r>
            <a:endParaRPr lang="en-US" sz="3200" dirty="0"/>
          </a:p>
        </p:txBody>
      </p:sp>
      <p:sp>
        <p:nvSpPr>
          <p:cNvPr id="19" name="コンテンツ プレースホルダー 2">
            <a:extLst>
              <a:ext uri="{FF2B5EF4-FFF2-40B4-BE49-F238E27FC236}">
                <a16:creationId xmlns:a16="http://schemas.microsoft.com/office/drawing/2014/main" id="{7B676068-AE8B-DA43-B415-548E2F7818A1}"/>
              </a:ext>
            </a:extLst>
          </p:cNvPr>
          <p:cNvSpPr>
            <a:spLocks noGrp="1"/>
          </p:cNvSpPr>
          <p:nvPr>
            <p:ph idx="1"/>
          </p:nvPr>
        </p:nvSpPr>
        <p:spPr>
          <a:xfrm>
            <a:off x="899410" y="857620"/>
            <a:ext cx="7745893" cy="842536"/>
          </a:xfrm>
          <a:solidFill>
            <a:schemeClr val="accent4">
              <a:lumMod val="20000"/>
              <a:lumOff val="80000"/>
            </a:schemeClr>
          </a:solidFill>
        </p:spPr>
        <p:txBody>
          <a:bodyPr>
            <a:normAutofit fontScale="92500" lnSpcReduction="20000"/>
          </a:bodyPr>
          <a:lstStyle/>
          <a:p>
            <a:r>
              <a:rPr lang="en-US" altLang="ja-JP" dirty="0">
                <a:latin typeface="Comic Sans MS" panose="030F0902030302020204" pitchFamily="66" charset="0"/>
              </a:rPr>
              <a:t>Second risk of the cooling is suddenly</a:t>
            </a:r>
          </a:p>
          <a:p>
            <a:pPr marL="0" indent="0">
              <a:buNone/>
            </a:pPr>
            <a:r>
              <a:rPr lang="en-US" altLang="ja-JP" dirty="0">
                <a:latin typeface="Comic Sans MS" panose="030F0902030302020204" pitchFamily="66" charset="0"/>
              </a:rPr>
              <a:t>stop of cryocooler.</a:t>
            </a:r>
            <a:endParaRPr lang="en-US" dirty="0">
              <a:latin typeface="Comic Sans MS" panose="030F0902030302020204" pitchFamily="66" charset="0"/>
            </a:endParaRPr>
          </a:p>
        </p:txBody>
      </p:sp>
      <p:sp>
        <p:nvSpPr>
          <p:cNvPr id="12" name="タイトル 1">
            <a:extLst>
              <a:ext uri="{FF2B5EF4-FFF2-40B4-BE49-F238E27FC236}">
                <a16:creationId xmlns:a16="http://schemas.microsoft.com/office/drawing/2014/main" id="{3FE4DA36-AC9E-2042-9A2D-9709892ACDF9}"/>
              </a:ext>
            </a:extLst>
          </p:cNvPr>
          <p:cNvSpPr>
            <a:spLocks noGrp="1"/>
          </p:cNvSpPr>
          <p:nvPr>
            <p:ph type="title"/>
          </p:nvPr>
        </p:nvSpPr>
        <p:spPr>
          <a:xfrm>
            <a:off x="6686482" y="1234471"/>
            <a:ext cx="3011865" cy="872392"/>
          </a:xfrm>
          <a:solidFill>
            <a:schemeClr val="bg1"/>
          </a:solidFill>
          <a:ln>
            <a:solidFill>
              <a:srgbClr val="002060"/>
            </a:solidFill>
          </a:ln>
        </p:spPr>
        <p:txBody>
          <a:bodyPr>
            <a:normAutofit/>
          </a:bodyPr>
          <a:lstStyle/>
          <a:p>
            <a:pPr>
              <a:defRPr/>
            </a:pPr>
            <a:r>
              <a:rPr lang="en-US" altLang="ja-JP" sz="2800" dirty="0">
                <a:latin typeface="Comic Sans MS" panose="030F0902030302020204" pitchFamily="66" charset="0"/>
                <a:ea typeface="Hiragino Maru Gothic Pro W4" panose="020F0400000000000000" pitchFamily="34" charset="-128"/>
              </a:rPr>
              <a:t>Example @ EXC</a:t>
            </a:r>
            <a:endParaRPr lang="ja-JP" altLang="en-US" sz="2800">
              <a:latin typeface="Comic Sans MS" panose="030F0902030302020204" pitchFamily="66" charset="0"/>
              <a:ea typeface="Hiragino Maru Gothic Pro W4" panose="020F0400000000000000" pitchFamily="34" charset="-128"/>
            </a:endParaRPr>
          </a:p>
        </p:txBody>
      </p:sp>
    </p:spTree>
    <p:extLst>
      <p:ext uri="{BB962C8B-B14F-4D97-AF65-F5344CB8AC3E}">
        <p14:creationId xmlns:p14="http://schemas.microsoft.com/office/powerpoint/2010/main" val="250301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8457" y="101600"/>
            <a:ext cx="4164943" cy="1016000"/>
          </a:xfrm>
          <a:solidFill>
            <a:schemeClr val="bg1"/>
          </a:solidFill>
          <a:ln>
            <a:solidFill>
              <a:srgbClr val="002060"/>
            </a:solidFill>
          </a:ln>
        </p:spPr>
        <p:txBody>
          <a:bodyPr>
            <a:normAutofit/>
          </a:bodyPr>
          <a:lstStyle/>
          <a:p>
            <a:pPr>
              <a:defRPr/>
            </a:pPr>
            <a:r>
              <a:rPr lang="en-US" altLang="ja-JP" sz="3200" i="1" dirty="0">
                <a:latin typeface="Comic Sans MS"/>
                <a:cs typeface="Comic Sans MS"/>
              </a:rPr>
              <a:t>Constitution of the KAGRA Cryogenics </a:t>
            </a:r>
            <a:endParaRPr lang="en-US" altLang="ja-JP" dirty="0">
              <a:latin typeface="Comic Sans MS"/>
              <a:cs typeface="Comic Sans MS"/>
            </a:endParaRPr>
          </a:p>
        </p:txBody>
      </p:sp>
      <p:sp>
        <p:nvSpPr>
          <p:cNvPr id="34818" name="Rectangle 3"/>
          <p:cNvSpPr>
            <a:spLocks noGrp="1" noChangeArrowheads="1"/>
          </p:cNvSpPr>
          <p:nvPr>
            <p:ph type="body" sz="half" idx="2"/>
          </p:nvPr>
        </p:nvSpPr>
        <p:spPr>
          <a:xfrm>
            <a:off x="419100" y="5486400"/>
            <a:ext cx="5715000" cy="762000"/>
          </a:xfrm>
        </p:spPr>
        <p:txBody>
          <a:bodyPr>
            <a:normAutofit fontScale="85000" lnSpcReduction="10000"/>
          </a:bodyPr>
          <a:lstStyle/>
          <a:p>
            <a:pPr>
              <a:lnSpc>
                <a:spcPct val="90000"/>
              </a:lnSpc>
            </a:pPr>
            <a:r>
              <a:rPr lang="en-US" altLang="ja-JP" sz="1800" dirty="0">
                <a:latin typeface="Comic Sans MS" charset="0"/>
                <a:ea typeface="ＭＳ ゴシック" charset="0"/>
                <a:cs typeface="Comic Sans MS" charset="0"/>
              </a:rPr>
              <a:t>Four 4K cryocooler units per one cryostat</a:t>
            </a:r>
          </a:p>
          <a:p>
            <a:pPr>
              <a:lnSpc>
                <a:spcPct val="90000"/>
              </a:lnSpc>
            </a:pPr>
            <a:r>
              <a:rPr lang="en-US" altLang="ja-JP" sz="1800" dirty="0">
                <a:latin typeface="Comic Sans MS" charset="0"/>
                <a:ea typeface="ＭＳ ゴシック" charset="0"/>
                <a:cs typeface="Comic Sans MS" charset="0"/>
              </a:rPr>
              <a:t>Baffles against wide scattering is cooled via 8K shield.</a:t>
            </a:r>
          </a:p>
        </p:txBody>
      </p:sp>
      <p:pic>
        <p:nvPicPr>
          <p:cNvPr id="34819" name="Picture 4" descr="cryosys2012Apr のコピー"/>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28800" y="1066801"/>
            <a:ext cx="6629400" cy="3935413"/>
          </a:xfrm>
        </p:spPr>
      </p:pic>
      <p:sp>
        <p:nvSpPr>
          <p:cNvPr id="34820" name="Line 5"/>
          <p:cNvSpPr>
            <a:spLocks noChangeShapeType="1"/>
          </p:cNvSpPr>
          <p:nvPr/>
        </p:nvSpPr>
        <p:spPr bwMode="auto">
          <a:xfrm>
            <a:off x="1371600" y="3886200"/>
            <a:ext cx="2819400" cy="0"/>
          </a:xfrm>
          <a:prstGeom prst="line">
            <a:avLst/>
          </a:prstGeom>
          <a:noFill/>
          <a:ln w="38100">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21" name="Text Box 6"/>
          <p:cNvSpPr txBox="1">
            <a:spLocks noChangeArrowheads="1"/>
          </p:cNvSpPr>
          <p:nvPr/>
        </p:nvSpPr>
        <p:spPr bwMode="auto">
          <a:xfrm>
            <a:off x="381000" y="3500438"/>
            <a:ext cx="1339850" cy="366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FF8000"/>
                </a:solidFill>
                <a:latin typeface="Comic Sans MS" charset="0"/>
                <a:cs typeface="Comic Sans MS" charset="0"/>
              </a:rPr>
              <a:t>Main Beam</a:t>
            </a:r>
            <a:endParaRPr lang="en-US" altLang="ja-JP" sz="1800" dirty="0">
              <a:latin typeface="Comic Sans MS" charset="0"/>
              <a:cs typeface="Comic Sans MS" charset="0"/>
            </a:endParaRPr>
          </a:p>
        </p:txBody>
      </p:sp>
      <p:sp>
        <p:nvSpPr>
          <p:cNvPr id="34822" name="Text Box 7"/>
          <p:cNvSpPr txBox="1">
            <a:spLocks noChangeArrowheads="1"/>
          </p:cNvSpPr>
          <p:nvPr/>
        </p:nvSpPr>
        <p:spPr bwMode="auto">
          <a:xfrm>
            <a:off x="6248400" y="4953000"/>
            <a:ext cx="1792288" cy="338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dirty="0">
                <a:latin typeface="Comic Sans MS" charset="0"/>
                <a:cs typeface="Comic Sans MS" charset="0"/>
              </a:rPr>
              <a:t>Cooling 8K shield</a:t>
            </a:r>
            <a:endParaRPr lang="en-US" altLang="ja-JP" sz="1800" dirty="0">
              <a:latin typeface="Comic Sans MS" charset="0"/>
              <a:cs typeface="Comic Sans MS" charset="0"/>
            </a:endParaRPr>
          </a:p>
        </p:txBody>
      </p:sp>
      <p:sp>
        <p:nvSpPr>
          <p:cNvPr id="34823" name="Text Box 8"/>
          <p:cNvSpPr txBox="1">
            <a:spLocks noChangeArrowheads="1"/>
          </p:cNvSpPr>
          <p:nvPr/>
        </p:nvSpPr>
        <p:spPr bwMode="auto">
          <a:xfrm>
            <a:off x="6172201" y="3276601"/>
            <a:ext cx="1471613" cy="581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dirty="0">
                <a:solidFill>
                  <a:schemeClr val="bg1"/>
                </a:solidFill>
                <a:latin typeface="Comic Sans MS" charset="0"/>
                <a:cs typeface="Comic Sans MS" charset="0"/>
              </a:rPr>
              <a:t>Cooling </a:t>
            </a:r>
          </a:p>
          <a:p>
            <a:r>
              <a:rPr lang="en-US" altLang="ja-JP" sz="1600" dirty="0">
                <a:solidFill>
                  <a:schemeClr val="bg1"/>
                </a:solidFill>
                <a:latin typeface="Comic Sans MS" charset="0"/>
                <a:cs typeface="Comic Sans MS" charset="0"/>
              </a:rPr>
              <a:t> Cryo-Payload</a:t>
            </a:r>
            <a:endParaRPr lang="en-US" altLang="ja-JP" sz="1800" dirty="0">
              <a:latin typeface="Comic Sans MS" charset="0"/>
              <a:cs typeface="Comic Sans MS" charset="0"/>
            </a:endParaRPr>
          </a:p>
        </p:txBody>
      </p:sp>
      <p:sp>
        <p:nvSpPr>
          <p:cNvPr id="34824" name="Text Box 9"/>
          <p:cNvSpPr txBox="1">
            <a:spLocks noChangeArrowheads="1"/>
          </p:cNvSpPr>
          <p:nvPr/>
        </p:nvSpPr>
        <p:spPr bwMode="auto">
          <a:xfrm>
            <a:off x="1905001" y="4648200"/>
            <a:ext cx="1450975" cy="369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804000"/>
                </a:solidFill>
                <a:latin typeface="Comic Sans MS" charset="0"/>
                <a:cs typeface="Comic Sans MS" charset="0"/>
              </a:rPr>
              <a:t>Duct Shield</a:t>
            </a:r>
            <a:endParaRPr lang="en-US" altLang="ja-JP" sz="1800" dirty="0">
              <a:latin typeface="Comic Sans MS" charset="0"/>
              <a:cs typeface="Comic Sans MS" charset="0"/>
            </a:endParaRPr>
          </a:p>
        </p:txBody>
      </p:sp>
      <p:sp>
        <p:nvSpPr>
          <p:cNvPr id="34825" name="Line 10"/>
          <p:cNvSpPr>
            <a:spLocks noChangeShapeType="1"/>
          </p:cNvSpPr>
          <p:nvPr/>
        </p:nvSpPr>
        <p:spPr bwMode="auto">
          <a:xfrm flipH="1" flipV="1">
            <a:off x="4267200" y="3352800"/>
            <a:ext cx="76200" cy="457200"/>
          </a:xfrm>
          <a:prstGeom prst="line">
            <a:avLst/>
          </a:prstGeom>
          <a:noFill/>
          <a:ln w="9525">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26" name="Line 11"/>
          <p:cNvSpPr>
            <a:spLocks noChangeShapeType="1"/>
          </p:cNvSpPr>
          <p:nvPr/>
        </p:nvSpPr>
        <p:spPr bwMode="auto">
          <a:xfrm flipH="1">
            <a:off x="4191000" y="3886200"/>
            <a:ext cx="152400" cy="381000"/>
          </a:xfrm>
          <a:prstGeom prst="line">
            <a:avLst/>
          </a:prstGeom>
          <a:noFill/>
          <a:ln w="9525">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27" name="Line 12"/>
          <p:cNvSpPr>
            <a:spLocks noChangeShapeType="1"/>
          </p:cNvSpPr>
          <p:nvPr/>
        </p:nvSpPr>
        <p:spPr bwMode="auto">
          <a:xfrm flipV="1">
            <a:off x="4572000" y="3200400"/>
            <a:ext cx="0" cy="381000"/>
          </a:xfrm>
          <a:prstGeom prst="line">
            <a:avLst/>
          </a:prstGeom>
          <a:noFill/>
          <a:ln w="9525">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28" name="Text Box 13"/>
          <p:cNvSpPr txBox="1">
            <a:spLocks noChangeArrowheads="1"/>
          </p:cNvSpPr>
          <p:nvPr/>
        </p:nvSpPr>
        <p:spPr bwMode="auto">
          <a:xfrm>
            <a:off x="609600" y="3886200"/>
            <a:ext cx="971550" cy="369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FF8000"/>
                </a:solidFill>
                <a:latin typeface="Comic Sans MS" charset="0"/>
                <a:cs typeface="Comic Sans MS" charset="0"/>
              </a:rPr>
              <a:t>400kW</a:t>
            </a:r>
            <a:endParaRPr lang="en-US" altLang="ja-JP" sz="1800" dirty="0">
              <a:latin typeface="Comic Sans MS" charset="0"/>
              <a:cs typeface="Comic Sans MS" charset="0"/>
            </a:endParaRPr>
          </a:p>
        </p:txBody>
      </p:sp>
      <p:sp>
        <p:nvSpPr>
          <p:cNvPr id="34829" name="Text Box 14"/>
          <p:cNvSpPr txBox="1">
            <a:spLocks noChangeArrowheads="1"/>
          </p:cNvSpPr>
          <p:nvPr/>
        </p:nvSpPr>
        <p:spPr bwMode="auto">
          <a:xfrm>
            <a:off x="4191000" y="4038600"/>
            <a:ext cx="685800" cy="369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FF8000"/>
                </a:solidFill>
                <a:latin typeface="Comic Sans MS" charset="0"/>
                <a:cs typeface="Comic Sans MS" charset="0"/>
              </a:rPr>
              <a:t>4W?</a:t>
            </a:r>
            <a:endParaRPr lang="en-US" altLang="ja-JP" sz="1800" dirty="0">
              <a:latin typeface="Comic Sans MS" charset="0"/>
              <a:cs typeface="Comic Sans MS" charset="0"/>
            </a:endParaRPr>
          </a:p>
        </p:txBody>
      </p:sp>
      <p:sp>
        <p:nvSpPr>
          <p:cNvPr id="34830" name="Text Box 15"/>
          <p:cNvSpPr txBox="1">
            <a:spLocks noChangeArrowheads="1"/>
          </p:cNvSpPr>
          <p:nvPr/>
        </p:nvSpPr>
        <p:spPr bwMode="auto">
          <a:xfrm>
            <a:off x="4572000" y="3276600"/>
            <a:ext cx="667170"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FF8000"/>
                </a:solidFill>
                <a:latin typeface="Comic Sans MS" charset="0"/>
                <a:cs typeface="Comic Sans MS" charset="0"/>
              </a:rPr>
              <a:t>~1W</a:t>
            </a:r>
            <a:endParaRPr lang="en-US" altLang="ja-JP" sz="1800" dirty="0">
              <a:latin typeface="Comic Sans MS" charset="0"/>
              <a:cs typeface="Comic Sans MS" charset="0"/>
            </a:endParaRPr>
          </a:p>
        </p:txBody>
      </p:sp>
      <p:sp>
        <p:nvSpPr>
          <p:cNvPr id="34831" name="Line 16"/>
          <p:cNvSpPr>
            <a:spLocks noChangeShapeType="1"/>
          </p:cNvSpPr>
          <p:nvPr/>
        </p:nvSpPr>
        <p:spPr bwMode="auto">
          <a:xfrm flipH="1" flipV="1">
            <a:off x="4114800" y="3200400"/>
            <a:ext cx="76200" cy="381000"/>
          </a:xfrm>
          <a:prstGeom prst="line">
            <a:avLst/>
          </a:prstGeom>
          <a:noFill/>
          <a:ln w="5715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32" name="Line 17"/>
          <p:cNvSpPr>
            <a:spLocks noChangeShapeType="1"/>
          </p:cNvSpPr>
          <p:nvPr/>
        </p:nvSpPr>
        <p:spPr bwMode="auto">
          <a:xfrm flipV="1">
            <a:off x="4114800" y="4038600"/>
            <a:ext cx="76200" cy="381000"/>
          </a:xfrm>
          <a:prstGeom prst="line">
            <a:avLst/>
          </a:prstGeom>
          <a:noFill/>
          <a:ln w="5715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33" name="Line 18"/>
          <p:cNvSpPr>
            <a:spLocks noChangeShapeType="1"/>
          </p:cNvSpPr>
          <p:nvPr/>
        </p:nvSpPr>
        <p:spPr bwMode="auto">
          <a:xfrm flipH="1">
            <a:off x="4038600" y="3200400"/>
            <a:ext cx="304800" cy="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34" name="Line 19"/>
          <p:cNvSpPr>
            <a:spLocks noChangeShapeType="1"/>
          </p:cNvSpPr>
          <p:nvPr/>
        </p:nvSpPr>
        <p:spPr bwMode="auto">
          <a:xfrm flipH="1">
            <a:off x="4114800" y="4419600"/>
            <a:ext cx="228600" cy="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35" name="Text Box 20"/>
          <p:cNvSpPr txBox="1">
            <a:spLocks noChangeArrowheads="1"/>
          </p:cNvSpPr>
          <p:nvPr/>
        </p:nvSpPr>
        <p:spPr bwMode="auto">
          <a:xfrm>
            <a:off x="4327525" y="4919664"/>
            <a:ext cx="1123950" cy="3698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latin typeface="Comic Sans MS" charset="0"/>
                <a:cs typeface="Comic Sans MS" charset="0"/>
              </a:rPr>
              <a:t>Cryostat</a:t>
            </a:r>
          </a:p>
        </p:txBody>
      </p:sp>
      <p:sp>
        <p:nvSpPr>
          <p:cNvPr id="34836" name="Text Box 21"/>
          <p:cNvSpPr txBox="1">
            <a:spLocks noChangeArrowheads="1"/>
          </p:cNvSpPr>
          <p:nvPr/>
        </p:nvSpPr>
        <p:spPr bwMode="auto">
          <a:xfrm>
            <a:off x="4022725" y="4637089"/>
            <a:ext cx="1187450" cy="3381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dirty="0">
                <a:latin typeface="Comic Sans MS" charset="0"/>
                <a:cs typeface="Comic Sans MS" charset="0"/>
              </a:rPr>
              <a:t>80K shield</a:t>
            </a:r>
          </a:p>
        </p:txBody>
      </p:sp>
      <p:sp>
        <p:nvSpPr>
          <p:cNvPr id="34837" name="Text Box 22"/>
          <p:cNvSpPr txBox="1">
            <a:spLocks noChangeArrowheads="1"/>
          </p:cNvSpPr>
          <p:nvPr/>
        </p:nvSpPr>
        <p:spPr bwMode="auto">
          <a:xfrm>
            <a:off x="4724400" y="4267200"/>
            <a:ext cx="1062038" cy="338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dirty="0">
                <a:solidFill>
                  <a:srgbClr val="0000FF"/>
                </a:solidFill>
                <a:latin typeface="Comic Sans MS" charset="0"/>
                <a:cs typeface="Comic Sans MS" charset="0"/>
              </a:rPr>
              <a:t>8K shield</a:t>
            </a:r>
          </a:p>
        </p:txBody>
      </p:sp>
      <p:sp>
        <p:nvSpPr>
          <p:cNvPr id="34838" name="Text Box 23"/>
          <p:cNvSpPr txBox="1">
            <a:spLocks noChangeArrowheads="1"/>
          </p:cNvSpPr>
          <p:nvPr/>
        </p:nvSpPr>
        <p:spPr bwMode="auto">
          <a:xfrm>
            <a:off x="8458200" y="2743200"/>
            <a:ext cx="1168400" cy="369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latin typeface="Comic Sans MS" charset="0"/>
                <a:cs typeface="Comic Sans MS" charset="0"/>
              </a:rPr>
              <a:t>two units</a:t>
            </a:r>
          </a:p>
        </p:txBody>
      </p:sp>
      <p:sp>
        <p:nvSpPr>
          <p:cNvPr id="34839" name="Text Box 24"/>
          <p:cNvSpPr txBox="1">
            <a:spLocks noChangeArrowheads="1"/>
          </p:cNvSpPr>
          <p:nvPr/>
        </p:nvSpPr>
        <p:spPr bwMode="auto">
          <a:xfrm>
            <a:off x="1128713" y="1219201"/>
            <a:ext cx="2271712" cy="646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latin typeface="Comic Sans MS" charset="0"/>
                <a:cs typeface="Comic Sans MS" charset="0"/>
              </a:rPr>
              <a:t>80K PTC with</a:t>
            </a:r>
          </a:p>
          <a:p>
            <a:r>
              <a:rPr lang="en-US" altLang="ja-JP" sz="1800" dirty="0">
                <a:latin typeface="Comic Sans MS" charset="0"/>
                <a:cs typeface="Comic Sans MS" charset="0"/>
              </a:rPr>
              <a:t>Vibration reduction</a:t>
            </a:r>
          </a:p>
        </p:txBody>
      </p:sp>
      <p:sp>
        <p:nvSpPr>
          <p:cNvPr id="34840" name="Text Box 25"/>
          <p:cNvSpPr txBox="1">
            <a:spLocks noChangeArrowheads="1"/>
          </p:cNvSpPr>
          <p:nvPr/>
        </p:nvSpPr>
        <p:spPr bwMode="auto">
          <a:xfrm>
            <a:off x="6629400" y="1524000"/>
            <a:ext cx="2044700" cy="58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dirty="0">
                <a:solidFill>
                  <a:schemeClr val="bg1"/>
                </a:solidFill>
                <a:latin typeface="Comic Sans MS" charset="0"/>
                <a:cs typeface="Comic Sans MS" charset="0"/>
              </a:rPr>
              <a:t>4K PTC with</a:t>
            </a:r>
          </a:p>
          <a:p>
            <a:r>
              <a:rPr lang="en-US" altLang="ja-JP" sz="1600" dirty="0">
                <a:solidFill>
                  <a:schemeClr val="bg1"/>
                </a:solidFill>
                <a:latin typeface="Comic Sans MS" charset="0"/>
                <a:cs typeface="Comic Sans MS" charset="0"/>
              </a:rPr>
              <a:t>Vibration reduction</a:t>
            </a:r>
            <a:endParaRPr lang="en-US" altLang="ja-JP" sz="1800" dirty="0">
              <a:latin typeface="Comic Sans MS" charset="0"/>
              <a:cs typeface="Comic Sans MS" charset="0"/>
            </a:endParaRPr>
          </a:p>
        </p:txBody>
      </p:sp>
      <p:sp>
        <p:nvSpPr>
          <p:cNvPr id="34841" name="Text Box 26"/>
          <p:cNvSpPr txBox="1">
            <a:spLocks noChangeArrowheads="1"/>
          </p:cNvSpPr>
          <p:nvPr/>
        </p:nvSpPr>
        <p:spPr bwMode="auto">
          <a:xfrm>
            <a:off x="8458200" y="4343400"/>
            <a:ext cx="1168400" cy="369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latin typeface="Comic Sans MS" charset="0"/>
                <a:cs typeface="Comic Sans MS" charset="0"/>
              </a:rPr>
              <a:t>two units</a:t>
            </a:r>
          </a:p>
        </p:txBody>
      </p:sp>
      <p:sp>
        <p:nvSpPr>
          <p:cNvPr id="34842" name="Text Box 27"/>
          <p:cNvSpPr txBox="1">
            <a:spLocks noChangeArrowheads="1"/>
          </p:cNvSpPr>
          <p:nvPr/>
        </p:nvSpPr>
        <p:spPr bwMode="auto">
          <a:xfrm>
            <a:off x="6350000" y="5376864"/>
            <a:ext cx="3270250" cy="923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latin typeface="Comic Sans MS" charset="0"/>
                <a:cs typeface="Comic Sans MS" charset="0"/>
              </a:rPr>
              <a:t>2 units for cool cryo-payload</a:t>
            </a:r>
          </a:p>
          <a:p>
            <a:r>
              <a:rPr lang="en-US" altLang="ja-JP" sz="1800" dirty="0">
                <a:latin typeface="Comic Sans MS" charset="0"/>
                <a:cs typeface="Comic Sans MS" charset="0"/>
              </a:rPr>
              <a:t>2 units cool for 8K shield</a:t>
            </a:r>
          </a:p>
          <a:p>
            <a:r>
              <a:rPr lang="en-US" altLang="ja-JP" sz="1800" dirty="0">
                <a:latin typeface="Comic Sans MS" charset="0"/>
                <a:cs typeface="Comic Sans MS" charset="0"/>
              </a:rPr>
              <a:t>4 units cool for 80K shield</a:t>
            </a:r>
          </a:p>
        </p:txBody>
      </p:sp>
      <p:sp>
        <p:nvSpPr>
          <p:cNvPr id="34843" name="AutoShape 28"/>
          <p:cNvSpPr>
            <a:spLocks/>
          </p:cNvSpPr>
          <p:nvPr/>
        </p:nvSpPr>
        <p:spPr bwMode="auto">
          <a:xfrm>
            <a:off x="6273800" y="5410200"/>
            <a:ext cx="76200" cy="838200"/>
          </a:xfrm>
          <a:prstGeom prst="leftBrace">
            <a:avLst>
              <a:gd name="adj1" fmla="val 91667"/>
              <a:gd name="adj2" fmla="val 50000"/>
            </a:avLst>
          </a:prstGeom>
          <a:noFill/>
          <a:ln w="19050">
            <a:solidFill>
              <a:schemeClr val="tx1"/>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dirty="0">
              <a:latin typeface="Comic Sans MS" charset="0"/>
              <a:cs typeface="Comic Sans MS" charset="0"/>
            </a:endParaRPr>
          </a:p>
        </p:txBody>
      </p:sp>
      <p:sp>
        <p:nvSpPr>
          <p:cNvPr id="34844" name="Line 29"/>
          <p:cNvSpPr>
            <a:spLocks noChangeShapeType="1"/>
          </p:cNvSpPr>
          <p:nvPr/>
        </p:nvSpPr>
        <p:spPr bwMode="auto">
          <a:xfrm>
            <a:off x="5410200" y="5791200"/>
            <a:ext cx="8382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45" name="Text Box 30"/>
          <p:cNvSpPr txBox="1">
            <a:spLocks noChangeArrowheads="1"/>
          </p:cNvSpPr>
          <p:nvPr/>
        </p:nvSpPr>
        <p:spPr bwMode="auto">
          <a:xfrm>
            <a:off x="5105401" y="152400"/>
            <a:ext cx="4416425" cy="1016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000" dirty="0">
                <a:latin typeface="Comic Sans MS" charset="0"/>
                <a:cs typeface="Comic Sans MS" charset="0"/>
              </a:rPr>
              <a:t>Low vibration in U. H. Vacuum</a:t>
            </a:r>
          </a:p>
          <a:p>
            <a:r>
              <a:rPr lang="en-US" altLang="ja-JP" sz="2000" dirty="0">
                <a:latin typeface="Comic Sans MS" charset="0"/>
                <a:cs typeface="Comic Sans MS" charset="0"/>
              </a:rPr>
              <a:t>Stop propagation of 300K radiation</a:t>
            </a:r>
          </a:p>
          <a:p>
            <a:r>
              <a:rPr lang="en-US" altLang="ja-JP" sz="2000" dirty="0">
                <a:latin typeface="Comic Sans MS" charset="0"/>
                <a:cs typeface="Comic Sans MS" charset="0"/>
              </a:rPr>
              <a:t>Prevent heating by scattered beam</a:t>
            </a:r>
          </a:p>
        </p:txBody>
      </p:sp>
      <p:sp>
        <p:nvSpPr>
          <p:cNvPr id="34846" name="Text Box 31"/>
          <p:cNvSpPr txBox="1">
            <a:spLocks noChangeArrowheads="1"/>
          </p:cNvSpPr>
          <p:nvPr/>
        </p:nvSpPr>
        <p:spPr bwMode="auto">
          <a:xfrm>
            <a:off x="609600" y="4419601"/>
            <a:ext cx="125095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000000"/>
                </a:solidFill>
                <a:latin typeface="Comic Sans MS" charset="0"/>
                <a:cs typeface="Comic Sans MS" charset="0"/>
              </a:rPr>
              <a:t>300K </a:t>
            </a:r>
          </a:p>
          <a:p>
            <a:r>
              <a:rPr lang="en-US" altLang="ja-JP" sz="1800" dirty="0">
                <a:solidFill>
                  <a:srgbClr val="000000"/>
                </a:solidFill>
                <a:latin typeface="Comic Sans MS" charset="0"/>
                <a:cs typeface="Comic Sans MS" charset="0"/>
              </a:rPr>
              <a:t> Radiation</a:t>
            </a:r>
          </a:p>
        </p:txBody>
      </p:sp>
      <p:sp>
        <p:nvSpPr>
          <p:cNvPr id="34847" name="Line 32"/>
          <p:cNvSpPr>
            <a:spLocks noChangeShapeType="1"/>
          </p:cNvSpPr>
          <p:nvPr/>
        </p:nvSpPr>
        <p:spPr bwMode="auto">
          <a:xfrm flipV="1">
            <a:off x="1371600" y="4038600"/>
            <a:ext cx="7620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48" name="Line 32"/>
          <p:cNvSpPr>
            <a:spLocks noChangeShapeType="1"/>
          </p:cNvSpPr>
          <p:nvPr/>
        </p:nvSpPr>
        <p:spPr bwMode="auto">
          <a:xfrm>
            <a:off x="1504950" y="2895600"/>
            <a:ext cx="977900" cy="60325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4849" name="Text Box 31"/>
          <p:cNvSpPr txBox="1">
            <a:spLocks noChangeArrowheads="1"/>
          </p:cNvSpPr>
          <p:nvPr/>
        </p:nvSpPr>
        <p:spPr bwMode="auto">
          <a:xfrm>
            <a:off x="660400" y="2422525"/>
            <a:ext cx="1074738" cy="400050"/>
          </a:xfrm>
          <a:prstGeom prst="rect">
            <a:avLst/>
          </a:prstGeom>
          <a:solidFill>
            <a:schemeClr val="bg1"/>
          </a:solidFill>
          <a:ln w="9525">
            <a:solidFill>
              <a:schemeClr val="tx1"/>
            </a:solidFill>
            <a:miter lim="800000"/>
            <a:headEnd/>
            <a:tailEnd/>
          </a:ln>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000" dirty="0">
                <a:latin typeface="Comic Sans MS" charset="0"/>
                <a:cs typeface="Comic Sans MS" charset="0"/>
              </a:rPr>
              <a:t>Baffles</a:t>
            </a:r>
            <a:endParaRPr lang="en-US" altLang="ja-JP" sz="2000" dirty="0">
              <a:solidFill>
                <a:srgbClr val="000000"/>
              </a:solidFill>
              <a:latin typeface="Comic Sans MS" charset="0"/>
              <a:cs typeface="Comic Sans MS" charset="0"/>
            </a:endParaRPr>
          </a:p>
        </p:txBody>
      </p:sp>
      <p:sp>
        <p:nvSpPr>
          <p:cNvPr id="2" name="スライド番号プレースホルダー 1">
            <a:extLst>
              <a:ext uri="{FF2B5EF4-FFF2-40B4-BE49-F238E27FC236}">
                <a16:creationId xmlns:a16="http://schemas.microsoft.com/office/drawing/2014/main" id="{396E6CE1-3DE6-3E43-A6AD-64C79D2264E6}"/>
              </a:ext>
            </a:extLst>
          </p:cNvPr>
          <p:cNvSpPr>
            <a:spLocks noGrp="1"/>
          </p:cNvSpPr>
          <p:nvPr>
            <p:ph type="sldNum" sz="quarter" idx="12"/>
          </p:nvPr>
        </p:nvSpPr>
        <p:spPr/>
        <p:txBody>
          <a:bodyPr/>
          <a:lstStyle/>
          <a:p>
            <a:pPr>
              <a:defRPr/>
            </a:pPr>
            <a:fld id="{F21CB763-76B0-254B-AD0C-35DEBEC5F357}" type="slidenum">
              <a:rPr lang="en-US" altLang="ja-JP" smtClean="0"/>
              <a:pPr>
                <a:defRPr/>
              </a:pPr>
              <a:t>6</a:t>
            </a:fld>
            <a:endParaRPr lang="en-US" altLang="ja-JP" dirty="0"/>
          </a:p>
        </p:txBody>
      </p:sp>
      <p:grpSp>
        <p:nvGrpSpPr>
          <p:cNvPr id="6" name="グループ化 5">
            <a:extLst>
              <a:ext uri="{FF2B5EF4-FFF2-40B4-BE49-F238E27FC236}">
                <a16:creationId xmlns:a16="http://schemas.microsoft.com/office/drawing/2014/main" id="{6F2E30C3-61FD-0647-8457-A57E9C81819B}"/>
              </a:ext>
            </a:extLst>
          </p:cNvPr>
          <p:cNvGrpSpPr/>
          <p:nvPr/>
        </p:nvGrpSpPr>
        <p:grpSpPr>
          <a:xfrm>
            <a:off x="609600" y="315703"/>
            <a:ext cx="9186507" cy="4884947"/>
            <a:chOff x="609600" y="315703"/>
            <a:chExt cx="9186507" cy="4884947"/>
          </a:xfrm>
        </p:grpSpPr>
        <p:sp>
          <p:nvSpPr>
            <p:cNvPr id="4" name="円/楕円 3">
              <a:extLst>
                <a:ext uri="{FF2B5EF4-FFF2-40B4-BE49-F238E27FC236}">
                  <a16:creationId xmlns:a16="http://schemas.microsoft.com/office/drawing/2014/main" id="{07D0FA59-964D-3B41-BB86-6FDADA9CE7C8}"/>
                </a:ext>
              </a:extLst>
            </p:cNvPr>
            <p:cNvSpPr/>
            <p:nvPr/>
          </p:nvSpPr>
          <p:spPr>
            <a:xfrm>
              <a:off x="609600" y="2235994"/>
              <a:ext cx="4191000" cy="2964656"/>
            </a:xfrm>
            <a:prstGeom prst="ellipse">
              <a:avLst/>
            </a:prstGeom>
            <a:solidFill>
              <a:schemeClr val="accent4">
                <a:lumMod val="20000"/>
                <a:lumOff val="80000"/>
                <a:alpha val="23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左矢印 4">
              <a:extLst>
                <a:ext uri="{FF2B5EF4-FFF2-40B4-BE49-F238E27FC236}">
                  <a16:creationId xmlns:a16="http://schemas.microsoft.com/office/drawing/2014/main" id="{2E85487A-7AD6-1242-8441-D12EDC0E59C9}"/>
                </a:ext>
              </a:extLst>
            </p:cNvPr>
            <p:cNvSpPr/>
            <p:nvPr/>
          </p:nvSpPr>
          <p:spPr>
            <a:xfrm rot="19222968">
              <a:off x="3765775" y="1472115"/>
              <a:ext cx="1784113" cy="1043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
              <a:extLst>
                <a:ext uri="{FF2B5EF4-FFF2-40B4-BE49-F238E27FC236}">
                  <a16:creationId xmlns:a16="http://schemas.microsoft.com/office/drawing/2014/main" id="{A4EBD067-1A06-5A4A-9179-68643D8EE322}"/>
                </a:ext>
              </a:extLst>
            </p:cNvPr>
            <p:cNvSpPr txBox="1">
              <a:spLocks noChangeArrowheads="1"/>
            </p:cNvSpPr>
            <p:nvPr/>
          </p:nvSpPr>
          <p:spPr>
            <a:xfrm>
              <a:off x="2918240" y="315703"/>
              <a:ext cx="6877867" cy="1279526"/>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71500" indent="-571500">
                <a:lnSpc>
                  <a:spcPct val="150000"/>
                </a:lnSpc>
                <a:buFont typeface="Arial" panose="020B0604020202020204" pitchFamily="34" charset="0"/>
                <a:buChar char="•"/>
                <a:defRPr/>
              </a:pPr>
              <a:endParaRPr lang="en-US" altLang="ja-JP" sz="2400" dirty="0">
                <a:latin typeface="Comic Sans MS" panose="030F0902030302020204" pitchFamily="66" charset="0"/>
              </a:endParaRPr>
            </a:p>
            <a:p>
              <a:pPr marL="571500" indent="-571500">
                <a:lnSpc>
                  <a:spcPct val="150000"/>
                </a:lnSpc>
                <a:buFont typeface="Arial" panose="020B0604020202020204" pitchFamily="34" charset="0"/>
                <a:buChar char="•"/>
                <a:defRPr/>
              </a:pPr>
              <a:r>
                <a:rPr lang="en-US" altLang="ja-JP" sz="2400" dirty="0">
                  <a:latin typeface="Comic Sans MS" panose="030F0902030302020204" pitchFamily="66" charset="0"/>
                </a:rPr>
                <a:t>Duct shield is not effective for N</a:t>
              </a:r>
              <a:r>
                <a:rPr lang="en-US" altLang="ja-JP" sz="2400" baseline="-25000" dirty="0">
                  <a:latin typeface="Comic Sans MS" panose="030F0902030302020204" pitchFamily="66" charset="0"/>
                </a:rPr>
                <a:t>2</a:t>
              </a:r>
              <a:r>
                <a:rPr lang="en-US" altLang="ja-JP" sz="2400" dirty="0">
                  <a:latin typeface="Comic Sans MS" panose="030F0902030302020204" pitchFamily="66" charset="0"/>
                </a:rPr>
                <a:t> as trap.</a:t>
              </a:r>
            </a:p>
            <a:p>
              <a:pPr marL="571500" indent="-571500">
                <a:lnSpc>
                  <a:spcPct val="150000"/>
                </a:lnSpc>
                <a:buFont typeface="Arial" panose="020B0604020202020204" pitchFamily="34" charset="0"/>
                <a:buChar char="•"/>
                <a:defRPr/>
              </a:pPr>
              <a:r>
                <a:rPr lang="en-US" altLang="ja-JP" sz="2400" dirty="0">
                  <a:latin typeface="Comic Sans MS" panose="030F0902030302020204" pitchFamily="66" charset="0"/>
                </a:rPr>
                <a:t> It is effective for H</a:t>
              </a:r>
              <a:r>
                <a:rPr lang="en-US" altLang="ja-JP" sz="2400" baseline="-25000" dirty="0">
                  <a:latin typeface="Comic Sans MS" panose="030F0902030302020204" pitchFamily="66" charset="0"/>
                </a:rPr>
                <a:t>2</a:t>
              </a:r>
              <a:r>
                <a:rPr lang="en-US" altLang="ja-JP" sz="2400" dirty="0">
                  <a:latin typeface="Comic Sans MS" panose="030F0902030302020204" pitchFamily="66" charset="0"/>
                </a:rPr>
                <a:t>O and O</a:t>
              </a:r>
              <a:r>
                <a:rPr lang="en-US" altLang="ja-JP" sz="2400" baseline="-25000" dirty="0">
                  <a:latin typeface="Comic Sans MS" panose="030F0902030302020204" pitchFamily="66" charset="0"/>
                </a:rPr>
                <a:t>2</a:t>
              </a:r>
              <a:r>
                <a:rPr lang="en-US" altLang="ja-JP" sz="2400" dirty="0">
                  <a:latin typeface="Comic Sans MS" panose="030F0902030302020204" pitchFamily="66" charset="0"/>
                </a:rPr>
                <a:t>.</a:t>
              </a:r>
            </a:p>
            <a:p>
              <a:pPr marL="571500" indent="-571500">
                <a:lnSpc>
                  <a:spcPct val="150000"/>
                </a:lnSpc>
                <a:buFont typeface="Arial" panose="020B0604020202020204" pitchFamily="34" charset="0"/>
                <a:buChar char="•"/>
                <a:defRPr/>
              </a:pPr>
              <a:endParaRPr lang="en-US" altLang="ja-JP" sz="2400" dirty="0">
                <a:latin typeface="Comic Sans MS" panose="030F0902030302020204" pitchFamily="66" charset="0"/>
                <a:cs typeface="Comic Sans MS"/>
              </a:endParaRPr>
            </a:p>
          </p:txBody>
        </p:sp>
      </p:grpSp>
      <p:grpSp>
        <p:nvGrpSpPr>
          <p:cNvPr id="7" name="グループ化 6">
            <a:extLst>
              <a:ext uri="{FF2B5EF4-FFF2-40B4-BE49-F238E27FC236}">
                <a16:creationId xmlns:a16="http://schemas.microsoft.com/office/drawing/2014/main" id="{5E40257D-43AF-F948-AEF2-8EE3431D4F9C}"/>
              </a:ext>
            </a:extLst>
          </p:cNvPr>
          <p:cNvGrpSpPr/>
          <p:nvPr/>
        </p:nvGrpSpPr>
        <p:grpSpPr>
          <a:xfrm>
            <a:off x="3617498" y="1365249"/>
            <a:ext cx="6044026" cy="5272246"/>
            <a:chOff x="3617498" y="1365249"/>
            <a:chExt cx="6044026" cy="5272246"/>
          </a:xfrm>
        </p:grpSpPr>
        <p:sp>
          <p:nvSpPr>
            <p:cNvPr id="42" name="円/楕円 41">
              <a:extLst>
                <a:ext uri="{FF2B5EF4-FFF2-40B4-BE49-F238E27FC236}">
                  <a16:creationId xmlns:a16="http://schemas.microsoft.com/office/drawing/2014/main" id="{0C8209E4-7CBC-6D48-B044-34DC606B09EA}"/>
                </a:ext>
              </a:extLst>
            </p:cNvPr>
            <p:cNvSpPr/>
            <p:nvPr/>
          </p:nvSpPr>
          <p:spPr>
            <a:xfrm>
              <a:off x="3617498" y="1365249"/>
              <a:ext cx="2608262" cy="3636964"/>
            </a:xfrm>
            <a:prstGeom prst="ellipse">
              <a:avLst/>
            </a:prstGeom>
            <a:solidFill>
              <a:schemeClr val="accent4">
                <a:lumMod val="20000"/>
                <a:lumOff val="80000"/>
                <a:alpha val="23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左矢印 42">
              <a:extLst>
                <a:ext uri="{FF2B5EF4-FFF2-40B4-BE49-F238E27FC236}">
                  <a16:creationId xmlns:a16="http://schemas.microsoft.com/office/drawing/2014/main" id="{A2D2180F-E053-F348-9A4A-4868C004CED6}"/>
                </a:ext>
              </a:extLst>
            </p:cNvPr>
            <p:cNvSpPr/>
            <p:nvPr/>
          </p:nvSpPr>
          <p:spPr>
            <a:xfrm rot="2458118">
              <a:off x="5269446" y="4619170"/>
              <a:ext cx="1784113" cy="1043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2">
              <a:extLst>
                <a:ext uri="{FF2B5EF4-FFF2-40B4-BE49-F238E27FC236}">
                  <a16:creationId xmlns:a16="http://schemas.microsoft.com/office/drawing/2014/main" id="{FA742459-FADA-0D45-8AD5-F7C814CCA1A0}"/>
                </a:ext>
              </a:extLst>
            </p:cNvPr>
            <p:cNvSpPr txBox="1">
              <a:spLocks noChangeArrowheads="1"/>
            </p:cNvSpPr>
            <p:nvPr/>
          </p:nvSpPr>
          <p:spPr>
            <a:xfrm>
              <a:off x="4343400" y="5357969"/>
              <a:ext cx="5318124" cy="1279526"/>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itchFamily="2" charset="2"/>
                <a:buChar char="ü"/>
                <a:defRPr/>
              </a:pPr>
              <a:r>
                <a:rPr lang="en-US" altLang="ja-JP" sz="2400" dirty="0">
                  <a:latin typeface="Comic Sans MS" panose="030F0902030302020204" pitchFamily="66" charset="0"/>
                </a:rPr>
                <a:t>8K radiation shield is effective </a:t>
              </a:r>
            </a:p>
            <a:p>
              <a:pPr>
                <a:lnSpc>
                  <a:spcPct val="150000"/>
                </a:lnSpc>
                <a:defRPr/>
              </a:pPr>
              <a:r>
                <a:rPr lang="en-US" altLang="ja-JP" sz="2400" dirty="0">
                  <a:latin typeface="Comic Sans MS" panose="030F0902030302020204" pitchFamily="66" charset="0"/>
                </a:rPr>
                <a:t>for N</a:t>
              </a:r>
              <a:r>
                <a:rPr lang="en-US" altLang="ja-JP" sz="2400" baseline="-25000" dirty="0">
                  <a:latin typeface="Comic Sans MS" panose="030F0902030302020204" pitchFamily="66" charset="0"/>
                </a:rPr>
                <a:t>2</a:t>
              </a:r>
              <a:r>
                <a:rPr lang="en-US" altLang="ja-JP" sz="2400" dirty="0">
                  <a:latin typeface="Comic Sans MS" panose="030F0902030302020204" pitchFamily="66" charset="0"/>
                </a:rPr>
                <a:t> as trap.</a:t>
              </a:r>
              <a:endParaRPr lang="en-US" altLang="ja-JP" sz="2400" dirty="0">
                <a:latin typeface="Comic Sans MS" panose="030F0902030302020204" pitchFamily="66" charset="0"/>
                <a:cs typeface="Comic Sans MS"/>
              </a:endParaRPr>
            </a:p>
          </p:txBody>
        </p:sp>
      </p:grpSp>
    </p:spTree>
    <p:extLst>
      <p:ext uri="{BB962C8B-B14F-4D97-AF65-F5344CB8AC3E}">
        <p14:creationId xmlns:p14="http://schemas.microsoft.com/office/powerpoint/2010/main" val="34807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6"/>
                                        </p:tgtEl>
                                        <p:attrNameLst>
                                          <p:attrName>ppt_y</p:attrName>
                                        </p:attrNameLst>
                                      </p:cBhvr>
                                      <p:tavLst>
                                        <p:tav tm="0">
                                          <p:val>
                                            <p:strVal val="#ppt_y"/>
                                          </p:val>
                                        </p:tav>
                                        <p:tav tm="100000">
                                          <p:val>
                                            <p:strVal val="#ppt_y+#ppt_h*1.125000"/>
                                          </p:val>
                                        </p:tav>
                                      </p:tavLst>
                                    </p:anim>
                                    <p:animEffect transition="out" filter="wipe(dow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4987683-2741-3541-9331-6CE51738B33E}"/>
              </a:ext>
            </a:extLst>
          </p:cNvPr>
          <p:cNvGrpSpPr/>
          <p:nvPr/>
        </p:nvGrpSpPr>
        <p:grpSpPr>
          <a:xfrm>
            <a:off x="2085369" y="14516"/>
            <a:ext cx="6420684" cy="6356448"/>
            <a:chOff x="2085369" y="14516"/>
            <a:chExt cx="6420684" cy="6356448"/>
          </a:xfrm>
        </p:grpSpPr>
        <p:grpSp>
          <p:nvGrpSpPr>
            <p:cNvPr id="12" name="グループ化 11">
              <a:extLst>
                <a:ext uri="{FF2B5EF4-FFF2-40B4-BE49-F238E27FC236}">
                  <a16:creationId xmlns:a16="http://schemas.microsoft.com/office/drawing/2014/main" id="{D0B5B3FD-0057-7442-AE69-DF22F5BB7F5A}"/>
                </a:ext>
              </a:extLst>
            </p:cNvPr>
            <p:cNvGrpSpPr/>
            <p:nvPr/>
          </p:nvGrpSpPr>
          <p:grpSpPr>
            <a:xfrm>
              <a:off x="2255384" y="14516"/>
              <a:ext cx="6250669" cy="6235701"/>
              <a:chOff x="3539897" y="-226787"/>
              <a:chExt cx="6250669" cy="6235701"/>
            </a:xfrm>
          </p:grpSpPr>
          <p:pic>
            <p:nvPicPr>
              <p:cNvPr id="7" name="図 6">
                <a:extLst>
                  <a:ext uri="{FF2B5EF4-FFF2-40B4-BE49-F238E27FC236}">
                    <a16:creationId xmlns:a16="http://schemas.microsoft.com/office/drawing/2014/main" id="{0B50EC08-BBF5-BE4C-9362-07C358FF0245}"/>
                  </a:ext>
                </a:extLst>
              </p:cNvPr>
              <p:cNvPicPr>
                <a:picLocks/>
              </p:cNvPicPr>
              <p:nvPr/>
            </p:nvPicPr>
            <p:blipFill>
              <a:blip r:embed="rId2"/>
              <a:stretch>
                <a:fillRect/>
              </a:stretch>
            </p:blipFill>
            <p:spPr>
              <a:xfrm>
                <a:off x="3539897" y="-226787"/>
                <a:ext cx="6250669" cy="6235701"/>
              </a:xfrm>
              <a:prstGeom prst="rect">
                <a:avLst/>
              </a:prstGeom>
            </p:spPr>
          </p:pic>
          <p:sp>
            <p:nvSpPr>
              <p:cNvPr id="10" name="円/楕円 9">
                <a:extLst>
                  <a:ext uri="{FF2B5EF4-FFF2-40B4-BE49-F238E27FC236}">
                    <a16:creationId xmlns:a16="http://schemas.microsoft.com/office/drawing/2014/main" id="{7ECC1CDE-7DFD-624A-9DAC-60ED4E28EA07}"/>
                  </a:ext>
                </a:extLst>
              </p:cNvPr>
              <p:cNvSpPr/>
              <p:nvPr/>
            </p:nvSpPr>
            <p:spPr>
              <a:xfrm>
                <a:off x="4490358" y="5241472"/>
                <a:ext cx="359228" cy="359228"/>
              </a:xfrm>
              <a:prstGeom prst="ellipse">
                <a:avLst/>
              </a:prstGeom>
              <a:no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FE60F4F1-93B5-A04E-BC55-71DEFF8AB32C}"/>
                </a:ext>
              </a:extLst>
            </p:cNvPr>
            <p:cNvGrpSpPr/>
            <p:nvPr/>
          </p:nvGrpSpPr>
          <p:grpSpPr>
            <a:xfrm>
              <a:off x="2085369" y="48824"/>
              <a:ext cx="5698416" cy="6322140"/>
              <a:chOff x="2085369" y="48824"/>
              <a:chExt cx="5698416" cy="6322140"/>
            </a:xfrm>
          </p:grpSpPr>
          <p:sp>
            <p:nvSpPr>
              <p:cNvPr id="4" name="テキスト ボックス 3">
                <a:extLst>
                  <a:ext uri="{FF2B5EF4-FFF2-40B4-BE49-F238E27FC236}">
                    <a16:creationId xmlns:a16="http://schemas.microsoft.com/office/drawing/2014/main" id="{92BE1009-35E4-1243-97C1-63CED1644144}"/>
                  </a:ext>
                </a:extLst>
              </p:cNvPr>
              <p:cNvSpPr txBox="1"/>
              <p:nvPr/>
            </p:nvSpPr>
            <p:spPr>
              <a:xfrm>
                <a:off x="2816791" y="615887"/>
                <a:ext cx="790601" cy="400110"/>
              </a:xfrm>
              <a:prstGeom prst="rect">
                <a:avLst/>
              </a:prstGeom>
              <a:solidFill>
                <a:schemeClr val="bg1"/>
              </a:solidFill>
              <a:ln>
                <a:solidFill>
                  <a:srgbClr val="002060"/>
                </a:solidFill>
              </a:ln>
            </p:spPr>
            <p:txBody>
              <a:bodyPr wrap="none" rtlCol="0">
                <a:spAutoFit/>
              </a:bodyPr>
              <a:lstStyle/>
              <a:p>
                <a:r>
                  <a:rPr lang="en-US" sz="2000" dirty="0">
                    <a:latin typeface="Comic Sans MS" panose="030F0902030302020204" pitchFamily="66" charset="0"/>
                  </a:rPr>
                  <a:t>Solid</a:t>
                </a:r>
              </a:p>
            </p:txBody>
          </p:sp>
          <p:sp>
            <p:nvSpPr>
              <p:cNvPr id="14" name="テキスト ボックス 13">
                <a:extLst>
                  <a:ext uri="{FF2B5EF4-FFF2-40B4-BE49-F238E27FC236}">
                    <a16:creationId xmlns:a16="http://schemas.microsoft.com/office/drawing/2014/main" id="{8505EDB3-367E-784E-8689-4FA99382F9FD}"/>
                  </a:ext>
                </a:extLst>
              </p:cNvPr>
              <p:cNvSpPr txBox="1"/>
              <p:nvPr/>
            </p:nvSpPr>
            <p:spPr>
              <a:xfrm>
                <a:off x="5255191" y="1261582"/>
                <a:ext cx="1850186" cy="400110"/>
              </a:xfrm>
              <a:prstGeom prst="rect">
                <a:avLst/>
              </a:prstGeom>
              <a:solidFill>
                <a:schemeClr val="bg1"/>
              </a:solidFill>
              <a:ln>
                <a:solidFill>
                  <a:srgbClr val="002060"/>
                </a:solidFill>
              </a:ln>
            </p:spPr>
            <p:txBody>
              <a:bodyPr wrap="none" rtlCol="0">
                <a:spAutoFit/>
              </a:bodyPr>
              <a:lstStyle/>
              <a:p>
                <a:r>
                  <a:rPr lang="en-US" sz="2000" dirty="0">
                    <a:latin typeface="Comic Sans MS" panose="030F0902030302020204" pitchFamily="66" charset="0"/>
                  </a:rPr>
                  <a:t>Super Critical</a:t>
                </a:r>
              </a:p>
            </p:txBody>
          </p:sp>
          <p:sp>
            <p:nvSpPr>
              <p:cNvPr id="15" name="テキスト ボックス 14">
                <a:extLst>
                  <a:ext uri="{FF2B5EF4-FFF2-40B4-BE49-F238E27FC236}">
                    <a16:creationId xmlns:a16="http://schemas.microsoft.com/office/drawing/2014/main" id="{3562D040-F55A-EC4A-86BE-ECD3C9EA49BC}"/>
                  </a:ext>
                </a:extLst>
              </p:cNvPr>
              <p:cNvSpPr txBox="1"/>
              <p:nvPr/>
            </p:nvSpPr>
            <p:spPr>
              <a:xfrm>
                <a:off x="3796607" y="1904756"/>
                <a:ext cx="886781" cy="400110"/>
              </a:xfrm>
              <a:prstGeom prst="rect">
                <a:avLst/>
              </a:prstGeom>
              <a:solidFill>
                <a:schemeClr val="bg1"/>
              </a:solidFill>
              <a:ln>
                <a:solidFill>
                  <a:srgbClr val="002060"/>
                </a:solidFill>
              </a:ln>
            </p:spPr>
            <p:txBody>
              <a:bodyPr wrap="none" rtlCol="0">
                <a:spAutoFit/>
              </a:bodyPr>
              <a:lstStyle/>
              <a:p>
                <a:r>
                  <a:rPr lang="en-US" sz="2000" dirty="0">
                    <a:latin typeface="Comic Sans MS" panose="030F0902030302020204" pitchFamily="66" charset="0"/>
                  </a:rPr>
                  <a:t>Liquid</a:t>
                </a:r>
              </a:p>
            </p:txBody>
          </p:sp>
          <p:sp>
            <p:nvSpPr>
              <p:cNvPr id="16" name="テキスト ボックス 15">
                <a:extLst>
                  <a:ext uri="{FF2B5EF4-FFF2-40B4-BE49-F238E27FC236}">
                    <a16:creationId xmlns:a16="http://schemas.microsoft.com/office/drawing/2014/main" id="{37E71DFA-1CEE-3B4D-A4E4-8861618EBF79}"/>
                  </a:ext>
                </a:extLst>
              </p:cNvPr>
              <p:cNvSpPr txBox="1"/>
              <p:nvPr/>
            </p:nvSpPr>
            <p:spPr>
              <a:xfrm>
                <a:off x="4639316" y="3154324"/>
                <a:ext cx="615874" cy="400110"/>
              </a:xfrm>
              <a:prstGeom prst="rect">
                <a:avLst/>
              </a:prstGeom>
              <a:solidFill>
                <a:schemeClr val="bg1"/>
              </a:solidFill>
              <a:ln>
                <a:solidFill>
                  <a:srgbClr val="002060"/>
                </a:solidFill>
              </a:ln>
            </p:spPr>
            <p:txBody>
              <a:bodyPr wrap="none" rtlCol="0">
                <a:spAutoFit/>
              </a:bodyPr>
              <a:lstStyle/>
              <a:p>
                <a:r>
                  <a:rPr lang="en-US" sz="2000" dirty="0">
                    <a:latin typeface="Comic Sans MS" panose="030F0902030302020204" pitchFamily="66" charset="0"/>
                  </a:rPr>
                  <a:t>Gas</a:t>
                </a:r>
              </a:p>
            </p:txBody>
          </p:sp>
          <p:sp>
            <p:nvSpPr>
              <p:cNvPr id="17" name="テキスト ボックス 16">
                <a:extLst>
                  <a:ext uri="{FF2B5EF4-FFF2-40B4-BE49-F238E27FC236}">
                    <a16:creationId xmlns:a16="http://schemas.microsoft.com/office/drawing/2014/main" id="{709FFB07-EC40-034B-9DCD-BAADAABFA82C}"/>
                  </a:ext>
                </a:extLst>
              </p:cNvPr>
              <p:cNvSpPr txBox="1"/>
              <p:nvPr/>
            </p:nvSpPr>
            <p:spPr>
              <a:xfrm>
                <a:off x="4433491" y="3551932"/>
                <a:ext cx="1643399" cy="400110"/>
              </a:xfrm>
              <a:prstGeom prst="rect">
                <a:avLst/>
              </a:prstGeom>
              <a:solidFill>
                <a:schemeClr val="bg1"/>
              </a:solidFill>
              <a:ln>
                <a:solidFill>
                  <a:srgbClr val="002060"/>
                </a:solidFill>
              </a:ln>
            </p:spPr>
            <p:txBody>
              <a:bodyPr wrap="none" rtlCol="0">
                <a:spAutoFit/>
              </a:bodyPr>
              <a:lstStyle/>
              <a:p>
                <a:r>
                  <a:rPr lang="en-US" sz="2000" dirty="0">
                    <a:latin typeface="Comic Sans MS" panose="030F0902030302020204" pitchFamily="66" charset="0"/>
                  </a:rPr>
                  <a:t>Boiling point</a:t>
                </a:r>
              </a:p>
            </p:txBody>
          </p:sp>
          <p:sp>
            <p:nvSpPr>
              <p:cNvPr id="18" name="テキスト ボックス 17">
                <a:extLst>
                  <a:ext uri="{FF2B5EF4-FFF2-40B4-BE49-F238E27FC236}">
                    <a16:creationId xmlns:a16="http://schemas.microsoft.com/office/drawing/2014/main" id="{322EF0E4-D7A8-5C40-BEC6-D87CC295C181}"/>
                  </a:ext>
                </a:extLst>
              </p:cNvPr>
              <p:cNvSpPr txBox="1"/>
              <p:nvPr/>
            </p:nvSpPr>
            <p:spPr>
              <a:xfrm>
                <a:off x="3737319" y="4303411"/>
                <a:ext cx="1580882" cy="400110"/>
              </a:xfrm>
              <a:prstGeom prst="rect">
                <a:avLst/>
              </a:prstGeom>
              <a:solidFill>
                <a:schemeClr val="bg1"/>
              </a:solidFill>
              <a:ln>
                <a:solidFill>
                  <a:srgbClr val="002060"/>
                </a:solidFill>
              </a:ln>
            </p:spPr>
            <p:txBody>
              <a:bodyPr wrap="none" rtlCol="0">
                <a:spAutoFit/>
              </a:bodyPr>
              <a:lstStyle/>
              <a:p>
                <a:r>
                  <a:rPr lang="en-US" sz="2000" dirty="0">
                    <a:latin typeface="Comic Sans MS" panose="030F0902030302020204" pitchFamily="66" charset="0"/>
                  </a:rPr>
                  <a:t>Triple point</a:t>
                </a:r>
              </a:p>
            </p:txBody>
          </p:sp>
          <p:sp>
            <p:nvSpPr>
              <p:cNvPr id="19" name="テキスト ボックス 18">
                <a:extLst>
                  <a:ext uri="{FF2B5EF4-FFF2-40B4-BE49-F238E27FC236}">
                    <a16:creationId xmlns:a16="http://schemas.microsoft.com/office/drawing/2014/main" id="{89B2FFE9-CA9F-1D45-9F5C-1FAF77D835CD}"/>
                  </a:ext>
                </a:extLst>
              </p:cNvPr>
              <p:cNvSpPr txBox="1"/>
              <p:nvPr/>
            </p:nvSpPr>
            <p:spPr>
              <a:xfrm>
                <a:off x="3796607" y="48824"/>
                <a:ext cx="3987178" cy="461665"/>
              </a:xfrm>
              <a:prstGeom prst="rect">
                <a:avLst/>
              </a:prstGeom>
              <a:solidFill>
                <a:schemeClr val="bg1"/>
              </a:solidFill>
              <a:ln w="28575">
                <a:solidFill>
                  <a:srgbClr val="002060"/>
                </a:solidFill>
              </a:ln>
            </p:spPr>
            <p:txBody>
              <a:bodyPr wrap="square" rtlCol="0">
                <a:spAutoFit/>
              </a:bodyPr>
              <a:lstStyle/>
              <a:p>
                <a:r>
                  <a:rPr lang="en-US" sz="2400" dirty="0">
                    <a:latin typeface="Comic Sans MS" panose="030F0902030302020204" pitchFamily="66" charset="0"/>
                  </a:rPr>
                  <a:t>Phase diagram of nitrogen</a:t>
                </a:r>
              </a:p>
            </p:txBody>
          </p:sp>
          <p:sp>
            <p:nvSpPr>
              <p:cNvPr id="20" name="テキスト ボックス 19">
                <a:extLst>
                  <a:ext uri="{FF2B5EF4-FFF2-40B4-BE49-F238E27FC236}">
                    <a16:creationId xmlns:a16="http://schemas.microsoft.com/office/drawing/2014/main" id="{596CD66C-C2B5-D14D-9364-72C82DB78F64}"/>
                  </a:ext>
                </a:extLst>
              </p:cNvPr>
              <p:cNvSpPr txBox="1"/>
              <p:nvPr/>
            </p:nvSpPr>
            <p:spPr>
              <a:xfrm rot="16200000">
                <a:off x="785921" y="3204203"/>
                <a:ext cx="3060561" cy="461665"/>
              </a:xfrm>
              <a:prstGeom prst="rect">
                <a:avLst/>
              </a:prstGeom>
              <a:solidFill>
                <a:schemeClr val="bg1"/>
              </a:solidFill>
              <a:ln w="28575">
                <a:solidFill>
                  <a:srgbClr val="002060"/>
                </a:solidFill>
              </a:ln>
            </p:spPr>
            <p:txBody>
              <a:bodyPr wrap="square" rtlCol="0">
                <a:spAutoFit/>
              </a:bodyPr>
              <a:lstStyle/>
              <a:p>
                <a:r>
                  <a:rPr lang="en-US" sz="2400" dirty="0">
                    <a:latin typeface="Comic Sans MS" panose="030F0902030302020204" pitchFamily="66" charset="0"/>
                  </a:rPr>
                  <a:t>Pressure (MPa-abs)</a:t>
                </a:r>
              </a:p>
            </p:txBody>
          </p:sp>
          <p:sp>
            <p:nvSpPr>
              <p:cNvPr id="21" name="テキスト ボックス 20">
                <a:extLst>
                  <a:ext uri="{FF2B5EF4-FFF2-40B4-BE49-F238E27FC236}">
                    <a16:creationId xmlns:a16="http://schemas.microsoft.com/office/drawing/2014/main" id="{6906AE45-9852-9944-B97B-29AB090B66B4}"/>
                  </a:ext>
                </a:extLst>
              </p:cNvPr>
              <p:cNvSpPr txBox="1"/>
              <p:nvPr/>
            </p:nvSpPr>
            <p:spPr>
              <a:xfrm>
                <a:off x="4267098" y="5909299"/>
                <a:ext cx="2729016" cy="461665"/>
              </a:xfrm>
              <a:prstGeom prst="rect">
                <a:avLst/>
              </a:prstGeom>
              <a:solidFill>
                <a:schemeClr val="bg1"/>
              </a:solidFill>
              <a:ln w="28575">
                <a:solidFill>
                  <a:srgbClr val="002060"/>
                </a:solidFill>
              </a:ln>
            </p:spPr>
            <p:txBody>
              <a:bodyPr wrap="square" rtlCol="0">
                <a:spAutoFit/>
              </a:bodyPr>
              <a:lstStyle/>
              <a:p>
                <a:r>
                  <a:rPr lang="en-US" sz="2400" dirty="0">
                    <a:latin typeface="Comic Sans MS" panose="030F0902030302020204" pitchFamily="66" charset="0"/>
                  </a:rPr>
                  <a:t>Temperature </a:t>
                </a:r>
                <a:r>
                  <a:rPr lang="en-US" dirty="0"/>
                  <a:t>(</a:t>
                </a:r>
                <a:r>
                  <a:rPr lang="ja-JP" altLang="en-US"/>
                  <a:t>℃</a:t>
                </a:r>
                <a:r>
                  <a:rPr lang="en-US" dirty="0"/>
                  <a:t>)</a:t>
                </a:r>
                <a:endParaRPr lang="en-US" sz="2400" dirty="0">
                  <a:latin typeface="Comic Sans MS" panose="030F0902030302020204" pitchFamily="66" charset="0"/>
                </a:endParaRPr>
              </a:p>
            </p:txBody>
          </p:sp>
        </p:grpSp>
      </p:grpSp>
      <p:sp>
        <p:nvSpPr>
          <p:cNvPr id="11" name="タイトル 1">
            <a:extLst>
              <a:ext uri="{FF2B5EF4-FFF2-40B4-BE49-F238E27FC236}">
                <a16:creationId xmlns:a16="http://schemas.microsoft.com/office/drawing/2014/main" id="{5C311FB6-F644-5F4D-AEBB-E56E311A8CA1}"/>
              </a:ext>
            </a:extLst>
          </p:cNvPr>
          <p:cNvSpPr>
            <a:spLocks noGrp="1"/>
          </p:cNvSpPr>
          <p:nvPr>
            <p:ph type="title"/>
          </p:nvPr>
        </p:nvSpPr>
        <p:spPr>
          <a:xfrm>
            <a:off x="4012200" y="6314281"/>
            <a:ext cx="4935857" cy="558959"/>
          </a:xfrm>
          <a:noFill/>
        </p:spPr>
        <p:txBody>
          <a:bodyPr>
            <a:noAutofit/>
          </a:bodyPr>
          <a:lstStyle/>
          <a:p>
            <a:pPr>
              <a:defRPr/>
            </a:pPr>
            <a:r>
              <a:rPr lang="en-US" altLang="ja-JP" sz="2400" dirty="0">
                <a:solidFill>
                  <a:srgbClr val="002060"/>
                </a:solidFill>
                <a:latin typeface="Comic Sans MS" panose="030F0902030302020204" pitchFamily="66" charset="0"/>
              </a:rPr>
              <a:t>1x10^-3 Pa </a:t>
            </a:r>
            <a:r>
              <a:rPr lang="ja-JP" altLang="en-US" sz="2400">
                <a:solidFill>
                  <a:srgbClr val="002060"/>
                </a:solidFill>
                <a:latin typeface="Comic Sans MS" panose="030F0902030302020204" pitchFamily="66" charset="0"/>
              </a:rPr>
              <a:t>→</a:t>
            </a:r>
            <a:r>
              <a:rPr lang="en-US" altLang="ja-JP" sz="2400" dirty="0">
                <a:solidFill>
                  <a:srgbClr val="002060"/>
                </a:solidFill>
                <a:latin typeface="Comic Sans MS" panose="030F0902030302020204" pitchFamily="66" charset="0"/>
              </a:rPr>
              <a:t> ~-220 </a:t>
            </a:r>
            <a:r>
              <a:rPr lang="ja-JP" altLang="en-US" sz="2400">
                <a:solidFill>
                  <a:srgbClr val="002060"/>
                </a:solidFill>
                <a:latin typeface="Comic Sans MS" panose="030F0902030302020204" pitchFamily="66" charset="0"/>
              </a:rPr>
              <a:t>℃（</a:t>
            </a:r>
            <a:r>
              <a:rPr lang="en-US" altLang="ja-JP" sz="2400" dirty="0">
                <a:solidFill>
                  <a:srgbClr val="002060"/>
                </a:solidFill>
                <a:latin typeface="Comic Sans MS" panose="030F0902030302020204" pitchFamily="66" charset="0"/>
              </a:rPr>
              <a:t>~53 K</a:t>
            </a:r>
            <a:r>
              <a:rPr lang="ja-JP" altLang="en-US" sz="2400">
                <a:solidFill>
                  <a:srgbClr val="002060"/>
                </a:solidFill>
                <a:latin typeface="Comic Sans MS" panose="030F0902030302020204" pitchFamily="66" charset="0"/>
              </a:rPr>
              <a:t>）</a:t>
            </a:r>
          </a:p>
        </p:txBody>
      </p:sp>
      <p:cxnSp>
        <p:nvCxnSpPr>
          <p:cNvPr id="13" name="直線コネクタ 12">
            <a:extLst>
              <a:ext uri="{FF2B5EF4-FFF2-40B4-BE49-F238E27FC236}">
                <a16:creationId xmlns:a16="http://schemas.microsoft.com/office/drawing/2014/main" id="{A14C6CFB-5A20-3543-B53B-258D0751700A}"/>
              </a:ext>
            </a:extLst>
          </p:cNvPr>
          <p:cNvCxnSpPr>
            <a:cxnSpLocks/>
          </p:cNvCxnSpPr>
          <p:nvPr/>
        </p:nvCxnSpPr>
        <p:spPr>
          <a:xfrm>
            <a:off x="3400106" y="5752441"/>
            <a:ext cx="626835" cy="607784"/>
          </a:xfrm>
          <a:prstGeom prst="line">
            <a:avLst/>
          </a:prstGeom>
          <a:ln w="127000">
            <a:solidFill>
              <a:srgbClr val="002060"/>
            </a:solidFill>
            <a:headEnd type="stealth"/>
            <a:tailEnd type="none"/>
          </a:ln>
          <a:effectLst/>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0DC6265F-8EE5-FD47-A77D-3FD8C50FF327}"/>
              </a:ext>
            </a:extLst>
          </p:cNvPr>
          <p:cNvSpPr>
            <a:spLocks noGrp="1"/>
          </p:cNvSpPr>
          <p:nvPr>
            <p:ph type="sldNum" sz="quarter" idx="12"/>
          </p:nvPr>
        </p:nvSpPr>
        <p:spPr/>
        <p:txBody>
          <a:bodyPr/>
          <a:lstStyle/>
          <a:p>
            <a:fld id="{F5CA190B-B00B-914F-96F4-62D4768E3DE2}" type="slidenum">
              <a:rPr kumimoji="1" lang="ja-JP" altLang="en-US" smtClean="0"/>
              <a:t>7</a:t>
            </a:fld>
            <a:endParaRPr kumimoji="1" lang="ja-JP" altLang="en-US"/>
          </a:p>
        </p:txBody>
      </p:sp>
      <p:sp>
        <p:nvSpPr>
          <p:cNvPr id="3" name="フッター プレースホルダー 2">
            <a:extLst>
              <a:ext uri="{FF2B5EF4-FFF2-40B4-BE49-F238E27FC236}">
                <a16:creationId xmlns:a16="http://schemas.microsoft.com/office/drawing/2014/main" id="{D589D94E-835F-5F48-A992-0DF5CC3BFB24}"/>
              </a:ext>
            </a:extLst>
          </p:cNvPr>
          <p:cNvSpPr>
            <a:spLocks noGrp="1"/>
          </p:cNvSpPr>
          <p:nvPr>
            <p:ph type="ftr" sz="quarter" idx="4294967295"/>
          </p:nvPr>
        </p:nvSpPr>
        <p:spPr>
          <a:xfrm>
            <a:off x="200233" y="6310310"/>
            <a:ext cx="3343275" cy="365125"/>
          </a:xfrm>
          <a:prstGeom prst="rect">
            <a:avLst/>
          </a:prstGeom>
        </p:spPr>
        <p:txBody>
          <a:bodyPr/>
          <a:lstStyle/>
          <a:p>
            <a:r>
              <a:rPr kumimoji="1" lang="en-US" altLang="ja-JP" dirty="0"/>
              <a:t>4/Dec./2019 KAGRA f2f</a:t>
            </a:r>
            <a:endParaRPr kumimoji="1" lang="ja-JP" altLang="en-US"/>
          </a:p>
        </p:txBody>
      </p:sp>
    </p:spTree>
    <p:extLst>
      <p:ext uri="{BB962C8B-B14F-4D97-AF65-F5344CB8AC3E}">
        <p14:creationId xmlns:p14="http://schemas.microsoft.com/office/powerpoint/2010/main" val="45125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89EAC19-C1D2-064D-88B3-DB1A90FFB6AE}"/>
              </a:ext>
            </a:extLst>
          </p:cNvPr>
          <p:cNvSpPr>
            <a:spLocks noGrp="1"/>
          </p:cNvSpPr>
          <p:nvPr>
            <p:ph idx="1"/>
          </p:nvPr>
        </p:nvSpPr>
        <p:spPr>
          <a:xfrm>
            <a:off x="512073" y="1010616"/>
            <a:ext cx="8916740" cy="5710862"/>
          </a:xfrm>
        </p:spPr>
        <p:txBody>
          <a:bodyPr>
            <a:normAutofit/>
          </a:bodyPr>
          <a:lstStyle/>
          <a:p>
            <a:r>
              <a:rPr lang="en-US" altLang="ja-JP" dirty="0">
                <a:solidFill>
                  <a:srgbClr val="000000"/>
                </a:solidFill>
                <a:latin typeface="Comic Sans MS" panose="030F0902030302020204" pitchFamily="66" charset="0"/>
              </a:rPr>
              <a:t>Cooling sequence prevent frosting on the mirror</a:t>
            </a:r>
          </a:p>
          <a:p>
            <a:pPr marL="971550" lvl="1" indent="-514350">
              <a:lnSpc>
                <a:spcPct val="100000"/>
              </a:lnSpc>
              <a:buFont typeface="+mj-lt"/>
              <a:buAutoNum type="romanUcPeriod"/>
            </a:pPr>
            <a:r>
              <a:rPr lang="en-US" altLang="ja-JP" dirty="0">
                <a:solidFill>
                  <a:srgbClr val="000000"/>
                </a:solidFill>
                <a:latin typeface="Comic Sans MS" panose="030F0902030302020204" pitchFamily="66" charset="0"/>
              </a:rPr>
              <a:t>Vacuum pumping for around </a:t>
            </a:r>
            <a:r>
              <a:rPr lang="en-US" altLang="ja-JP" dirty="0">
                <a:solidFill>
                  <a:srgbClr val="FF0000"/>
                </a:solidFill>
                <a:latin typeface="Comic Sans MS" panose="030F0902030302020204" pitchFamily="66" charset="0"/>
              </a:rPr>
              <a:t>2.5 week </a:t>
            </a:r>
            <a:r>
              <a:rPr lang="en-US" altLang="ja-JP" dirty="0">
                <a:solidFill>
                  <a:srgbClr val="000000"/>
                </a:solidFill>
                <a:latin typeface="Comic Sans MS" panose="030F0902030302020204" pitchFamily="66" charset="0"/>
              </a:rPr>
              <a:t>for inside pressure &lt; 1x10</a:t>
            </a:r>
            <a:r>
              <a:rPr lang="en-US" altLang="ja-JP" baseline="30000" dirty="0">
                <a:solidFill>
                  <a:srgbClr val="000000"/>
                </a:solidFill>
                <a:latin typeface="Comic Sans MS" panose="030F0902030302020204" pitchFamily="66" charset="0"/>
              </a:rPr>
              <a:t>-4</a:t>
            </a:r>
            <a:r>
              <a:rPr lang="en-US" altLang="ja-JP" dirty="0">
                <a:solidFill>
                  <a:srgbClr val="000000"/>
                </a:solidFill>
                <a:latin typeface="Comic Sans MS" panose="030F0902030302020204" pitchFamily="66" charset="0"/>
              </a:rPr>
              <a:t> Pa </a:t>
            </a:r>
          </a:p>
          <a:p>
            <a:pPr marL="971550" lvl="1" indent="-514350">
              <a:lnSpc>
                <a:spcPct val="100000"/>
              </a:lnSpc>
              <a:buFont typeface="+mj-lt"/>
              <a:buAutoNum type="romanUcPeriod"/>
            </a:pPr>
            <a:r>
              <a:rPr lang="en-US" altLang="ja-JP" dirty="0">
                <a:solidFill>
                  <a:srgbClr val="000000"/>
                </a:solidFill>
                <a:latin typeface="Comic Sans MS" panose="030F0902030302020204" pitchFamily="66" charset="0"/>
              </a:rPr>
              <a:t>Start duct shield cooling. It takes </a:t>
            </a:r>
            <a:r>
              <a:rPr lang="en-US" altLang="ja-JP" dirty="0">
                <a:solidFill>
                  <a:srgbClr val="FF0000"/>
                </a:solidFill>
                <a:latin typeface="Comic Sans MS" panose="030F0902030302020204" pitchFamily="66" charset="0"/>
              </a:rPr>
              <a:t>2 weeks</a:t>
            </a:r>
            <a:r>
              <a:rPr lang="en-US" altLang="ja-JP" dirty="0">
                <a:solidFill>
                  <a:srgbClr val="000000"/>
                </a:solidFill>
                <a:latin typeface="Comic Sans MS" panose="030F0902030302020204" pitchFamily="66" charset="0"/>
              </a:rPr>
              <a:t>.</a:t>
            </a:r>
          </a:p>
          <a:p>
            <a:pPr marL="457200" lvl="1" indent="0">
              <a:lnSpc>
                <a:spcPct val="100000"/>
              </a:lnSpc>
              <a:buNone/>
            </a:pPr>
            <a:r>
              <a:rPr lang="en-US" altLang="ja-JP" dirty="0">
                <a:solidFill>
                  <a:srgbClr val="000000"/>
                </a:solidFill>
                <a:latin typeface="Comic Sans MS" panose="030F0902030302020204" pitchFamily="66" charset="0"/>
              </a:rPr>
              <a:t>	for inside pressure &lt; 1x10</a:t>
            </a:r>
            <a:r>
              <a:rPr lang="en-US" altLang="ja-JP" baseline="30000" dirty="0">
                <a:solidFill>
                  <a:srgbClr val="000000"/>
                </a:solidFill>
                <a:latin typeface="Comic Sans MS" panose="030F0902030302020204" pitchFamily="66" charset="0"/>
              </a:rPr>
              <a:t>-5</a:t>
            </a:r>
            <a:r>
              <a:rPr lang="en-US" altLang="ja-JP" dirty="0">
                <a:solidFill>
                  <a:srgbClr val="000000"/>
                </a:solidFill>
                <a:latin typeface="Comic Sans MS" panose="030F0902030302020204" pitchFamily="66" charset="0"/>
              </a:rPr>
              <a:t> Pa</a:t>
            </a:r>
          </a:p>
          <a:p>
            <a:pPr marL="457200" lvl="1" indent="0">
              <a:lnSpc>
                <a:spcPct val="100000"/>
              </a:lnSpc>
              <a:buNone/>
            </a:pPr>
            <a:r>
              <a:rPr lang="en-US" altLang="ja-JP" dirty="0">
                <a:solidFill>
                  <a:srgbClr val="000000"/>
                </a:solidFill>
                <a:latin typeface="Comic Sans MS" panose="030F0902030302020204" pitchFamily="66" charset="0"/>
              </a:rPr>
              <a:t>	TM will be ~240K</a:t>
            </a:r>
          </a:p>
          <a:p>
            <a:pPr marL="971550" lvl="1" indent="-514350">
              <a:lnSpc>
                <a:spcPct val="100000"/>
              </a:lnSpc>
              <a:buFont typeface="+mj-lt"/>
              <a:buAutoNum type="romanUcPeriod" startAt="3"/>
            </a:pPr>
            <a:r>
              <a:rPr lang="en-US" altLang="ja-JP" dirty="0">
                <a:solidFill>
                  <a:srgbClr val="000000"/>
                </a:solidFill>
                <a:latin typeface="Comic Sans MS" panose="030F0902030302020204" pitchFamily="66" charset="0"/>
              </a:rPr>
              <a:t>Start 8 K inner radiation shield of the cryostat.</a:t>
            </a:r>
          </a:p>
          <a:p>
            <a:pPr marL="457200" lvl="1" indent="0">
              <a:lnSpc>
                <a:spcPct val="100000"/>
              </a:lnSpc>
              <a:buNone/>
            </a:pPr>
            <a:r>
              <a:rPr lang="en-US" altLang="ja-JP" dirty="0">
                <a:solidFill>
                  <a:srgbClr val="000000"/>
                </a:solidFill>
                <a:latin typeface="Comic Sans MS" panose="030F0902030302020204" pitchFamily="66" charset="0"/>
              </a:rPr>
              <a:t>      cooler #1, 3 ON. It takes </a:t>
            </a:r>
            <a:r>
              <a:rPr lang="en-US" altLang="ja-JP" dirty="0">
                <a:solidFill>
                  <a:srgbClr val="FF0000"/>
                </a:solidFill>
                <a:latin typeface="Comic Sans MS" panose="030F0902030302020204" pitchFamily="66" charset="0"/>
              </a:rPr>
              <a:t>2 weeks</a:t>
            </a:r>
            <a:r>
              <a:rPr lang="en-US" altLang="ja-JP" dirty="0">
                <a:solidFill>
                  <a:srgbClr val="000000"/>
                </a:solidFill>
                <a:latin typeface="Comic Sans MS" panose="030F0902030302020204" pitchFamily="66" charset="0"/>
              </a:rPr>
              <a:t>.</a:t>
            </a:r>
            <a:br>
              <a:rPr lang="en-US" altLang="ja-JP" dirty="0">
                <a:latin typeface="Comic Sans MS" panose="030F0902030302020204" pitchFamily="66" charset="0"/>
              </a:rPr>
            </a:br>
            <a:r>
              <a:rPr lang="ja-JP" altLang="en-US">
                <a:solidFill>
                  <a:srgbClr val="000000"/>
                </a:solidFill>
                <a:latin typeface="Comic Sans MS" panose="030F0902030302020204" pitchFamily="66" charset="0"/>
              </a:rPr>
              <a:t>・</a:t>
            </a:r>
            <a:r>
              <a:rPr lang="en-US" altLang="ja-JP" dirty="0">
                <a:solidFill>
                  <a:srgbClr val="000000"/>
                </a:solidFill>
                <a:latin typeface="Comic Sans MS" panose="030F0902030302020204" pitchFamily="66" charset="0"/>
              </a:rPr>
              <a:t>Inner radiation shield will be ~100K</a:t>
            </a:r>
            <a:br>
              <a:rPr lang="ja-JP" altLang="en-US">
                <a:latin typeface="Comic Sans MS" panose="030F0902030302020204" pitchFamily="66" charset="0"/>
              </a:rPr>
            </a:br>
            <a:r>
              <a:rPr lang="ja-JP" altLang="en-US">
                <a:solidFill>
                  <a:srgbClr val="000000"/>
                </a:solidFill>
                <a:latin typeface="Comic Sans MS" panose="030F0902030302020204" pitchFamily="66" charset="0"/>
              </a:rPr>
              <a:t>・</a:t>
            </a:r>
            <a:r>
              <a:rPr lang="en-US" altLang="ja-JP" dirty="0">
                <a:solidFill>
                  <a:srgbClr val="000000"/>
                </a:solidFill>
                <a:latin typeface="Comic Sans MS" panose="030F0902030302020204" pitchFamily="66" charset="0"/>
              </a:rPr>
              <a:t> TM will be ~100-90 K for </a:t>
            </a:r>
            <a:r>
              <a:rPr lang="en-US" altLang="ja-JP" dirty="0">
                <a:solidFill>
                  <a:srgbClr val="FF0000"/>
                </a:solidFill>
                <a:latin typeface="Comic Sans MS" panose="030F0902030302020204" pitchFamily="66" charset="0"/>
              </a:rPr>
              <a:t>4 weeks</a:t>
            </a:r>
          </a:p>
          <a:p>
            <a:pPr marL="457200" lvl="1" indent="0">
              <a:lnSpc>
                <a:spcPct val="100000"/>
              </a:lnSpc>
              <a:buNone/>
            </a:pPr>
            <a:r>
              <a:rPr lang="ja-JP" altLang="en-US">
                <a:solidFill>
                  <a:srgbClr val="000000"/>
                </a:solidFill>
                <a:latin typeface="Comic Sans MS" panose="030F0902030302020204" pitchFamily="66" charset="0"/>
              </a:rPr>
              <a:t>・</a:t>
            </a:r>
            <a:r>
              <a:rPr lang="en-US" altLang="ja-JP" dirty="0">
                <a:solidFill>
                  <a:srgbClr val="000000"/>
                </a:solidFill>
                <a:latin typeface="Comic Sans MS" panose="030F0902030302020204" pitchFamily="66" charset="0"/>
              </a:rPr>
              <a:t> inside pressure &lt; 5 x 10</a:t>
            </a:r>
            <a:r>
              <a:rPr lang="en-US" altLang="ja-JP" baseline="30000" dirty="0">
                <a:solidFill>
                  <a:srgbClr val="000000"/>
                </a:solidFill>
                <a:latin typeface="Comic Sans MS" panose="030F0902030302020204" pitchFamily="66" charset="0"/>
              </a:rPr>
              <a:t>-6</a:t>
            </a:r>
            <a:r>
              <a:rPr lang="en-US" altLang="ja-JP" dirty="0">
                <a:solidFill>
                  <a:srgbClr val="000000"/>
                </a:solidFill>
                <a:latin typeface="Comic Sans MS" panose="030F0902030302020204" pitchFamily="66" charset="0"/>
              </a:rPr>
              <a:t> Pa</a:t>
            </a:r>
            <a:r>
              <a:rPr lang="ja-JP" altLang="en-US">
                <a:solidFill>
                  <a:srgbClr val="000000"/>
                </a:solidFill>
                <a:latin typeface="Comic Sans MS" panose="030F0902030302020204" pitchFamily="66" charset="0"/>
              </a:rPr>
              <a:t> </a:t>
            </a:r>
            <a:endParaRPr lang="en-US" altLang="ja-JP" dirty="0">
              <a:solidFill>
                <a:srgbClr val="000000"/>
              </a:solidFill>
              <a:latin typeface="Comic Sans MS" panose="030F0902030302020204" pitchFamily="66" charset="0"/>
            </a:endParaRPr>
          </a:p>
          <a:p>
            <a:pPr marL="457200" lvl="1" indent="0">
              <a:lnSpc>
                <a:spcPct val="100000"/>
              </a:lnSpc>
              <a:buNone/>
            </a:pPr>
            <a:r>
              <a:rPr lang="en-US" altLang="ja-JP" dirty="0">
                <a:solidFill>
                  <a:srgbClr val="000000"/>
                </a:solidFill>
                <a:latin typeface="Comic Sans MS" panose="030F0902030302020204" pitchFamily="66" charset="0"/>
              </a:rPr>
              <a:t> Start TM cooling</a:t>
            </a:r>
            <a:r>
              <a:rPr lang="ja-JP" altLang="en-US">
                <a:solidFill>
                  <a:srgbClr val="000000"/>
                </a:solidFill>
                <a:latin typeface="Comic Sans MS" panose="030F0902030302020204" pitchFamily="66" charset="0"/>
              </a:rPr>
              <a:t>：</a:t>
            </a:r>
            <a:r>
              <a:rPr lang="en-US" altLang="ja-JP" dirty="0">
                <a:solidFill>
                  <a:srgbClr val="000000"/>
                </a:solidFill>
                <a:latin typeface="Comic Sans MS" panose="030F0902030302020204" pitchFamily="66" charset="0"/>
              </a:rPr>
              <a:t>cooler #2, 4 ON</a:t>
            </a:r>
          </a:p>
          <a:p>
            <a:pPr marL="457200" lvl="1" indent="0">
              <a:lnSpc>
                <a:spcPct val="100000"/>
              </a:lnSpc>
              <a:buNone/>
            </a:pPr>
            <a:r>
              <a:rPr lang="en-US" altLang="ja-JP" dirty="0">
                <a:solidFill>
                  <a:srgbClr val="FF0000"/>
                </a:solidFill>
                <a:latin typeface="Comic Sans MS" panose="030F0902030302020204" pitchFamily="66" charset="0"/>
              </a:rPr>
              <a:t>1 week </a:t>
            </a:r>
            <a:r>
              <a:rPr lang="en-US" altLang="ja-JP" dirty="0">
                <a:solidFill>
                  <a:srgbClr val="000000"/>
                </a:solidFill>
                <a:latin typeface="Comic Sans MS" panose="030F0902030302020204" pitchFamily="66" charset="0"/>
              </a:rPr>
              <a:t>for TM=100K, and more </a:t>
            </a:r>
            <a:r>
              <a:rPr lang="en-US" altLang="ja-JP" dirty="0">
                <a:solidFill>
                  <a:srgbClr val="FF0000"/>
                </a:solidFill>
                <a:latin typeface="Comic Sans MS" panose="030F0902030302020204" pitchFamily="66" charset="0"/>
              </a:rPr>
              <a:t>1 week </a:t>
            </a:r>
            <a:r>
              <a:rPr lang="en-US" altLang="ja-JP" dirty="0">
                <a:solidFill>
                  <a:srgbClr val="000000"/>
                </a:solidFill>
                <a:latin typeface="Comic Sans MS" panose="030F0902030302020204" pitchFamily="66" charset="0"/>
              </a:rPr>
              <a:t>for 20K</a:t>
            </a:r>
            <a:endParaRPr kumimoji="1" lang="ja-JP" altLang="en-US">
              <a:latin typeface="Comic Sans MS" panose="030F0902030302020204" pitchFamily="66" charset="0"/>
            </a:endParaRPr>
          </a:p>
        </p:txBody>
      </p:sp>
      <p:sp>
        <p:nvSpPr>
          <p:cNvPr id="2" name="スライド番号プレースホルダー 1">
            <a:extLst>
              <a:ext uri="{FF2B5EF4-FFF2-40B4-BE49-F238E27FC236}">
                <a16:creationId xmlns:a16="http://schemas.microsoft.com/office/drawing/2014/main" id="{960D7CAF-E008-2A46-8C20-B8543AF5F3B0}"/>
              </a:ext>
            </a:extLst>
          </p:cNvPr>
          <p:cNvSpPr>
            <a:spLocks noGrp="1"/>
          </p:cNvSpPr>
          <p:nvPr>
            <p:ph type="sldNum" sz="quarter" idx="12"/>
          </p:nvPr>
        </p:nvSpPr>
        <p:spPr/>
        <p:txBody>
          <a:bodyPr/>
          <a:lstStyle/>
          <a:p>
            <a:fld id="{F5CA190B-B00B-914F-96F4-62D4768E3DE2}" type="slidenum">
              <a:rPr kumimoji="1" lang="ja-JP" altLang="en-US" smtClean="0"/>
              <a:t>8</a:t>
            </a:fld>
            <a:endParaRPr kumimoji="1" lang="ja-JP" altLang="en-US"/>
          </a:p>
        </p:txBody>
      </p:sp>
      <p:sp>
        <p:nvSpPr>
          <p:cNvPr id="4" name="フッター プレースホルダー 3">
            <a:extLst>
              <a:ext uri="{FF2B5EF4-FFF2-40B4-BE49-F238E27FC236}">
                <a16:creationId xmlns:a16="http://schemas.microsoft.com/office/drawing/2014/main" id="{1F8C7FC5-5D2F-054C-8905-A58D24E0D4F9}"/>
              </a:ext>
            </a:extLst>
          </p:cNvPr>
          <p:cNvSpPr>
            <a:spLocks noGrp="1"/>
          </p:cNvSpPr>
          <p:nvPr>
            <p:ph type="ftr" sz="quarter" idx="4294967295"/>
          </p:nvPr>
        </p:nvSpPr>
        <p:spPr>
          <a:xfrm>
            <a:off x="200233" y="6310310"/>
            <a:ext cx="3343275" cy="365125"/>
          </a:xfrm>
          <a:prstGeom prst="rect">
            <a:avLst/>
          </a:prstGeom>
        </p:spPr>
        <p:txBody>
          <a:bodyPr/>
          <a:lstStyle/>
          <a:p>
            <a:r>
              <a:rPr kumimoji="1" lang="en-US" altLang="ja-JP" dirty="0"/>
              <a:t>4/Dec./2019 KAGRA f2f</a:t>
            </a:r>
            <a:endParaRPr kumimoji="1" lang="ja-JP" altLang="en-US"/>
          </a:p>
        </p:txBody>
      </p:sp>
      <p:sp>
        <p:nvSpPr>
          <p:cNvPr id="5" name="タイトル 1">
            <a:extLst>
              <a:ext uri="{FF2B5EF4-FFF2-40B4-BE49-F238E27FC236}">
                <a16:creationId xmlns:a16="http://schemas.microsoft.com/office/drawing/2014/main" id="{B3E6676B-9576-214B-82A6-D848AEAF2267}"/>
              </a:ext>
            </a:extLst>
          </p:cNvPr>
          <p:cNvSpPr>
            <a:spLocks noGrp="1"/>
          </p:cNvSpPr>
          <p:nvPr>
            <p:ph type="title"/>
          </p:nvPr>
        </p:nvSpPr>
        <p:spPr>
          <a:xfrm>
            <a:off x="428179" y="130758"/>
            <a:ext cx="8266116" cy="741778"/>
          </a:xfrm>
          <a:solidFill>
            <a:schemeClr val="accent4">
              <a:lumMod val="20000"/>
              <a:lumOff val="80000"/>
            </a:schemeClr>
          </a:solidFill>
          <a:ln>
            <a:solidFill>
              <a:srgbClr val="002060"/>
            </a:solidFill>
          </a:ln>
        </p:spPr>
        <p:txBody>
          <a:bodyPr>
            <a:normAutofit fontScale="90000"/>
          </a:bodyPr>
          <a:lstStyle/>
          <a:p>
            <a:r>
              <a:rPr lang="en-US" altLang="ja-JP" sz="3200" i="1" dirty="0">
                <a:solidFill>
                  <a:srgbClr val="002060"/>
                </a:solidFill>
                <a:latin typeface="Comic Sans MS" panose="030F0902030302020204" pitchFamily="66" charset="0"/>
              </a:rPr>
              <a:t>Proposal for Cooling Process of the Mirrors</a:t>
            </a:r>
            <a:endParaRPr lang="en-US" sz="3200" dirty="0"/>
          </a:p>
        </p:txBody>
      </p:sp>
      <p:sp>
        <p:nvSpPr>
          <p:cNvPr id="6" name="テキスト ボックス 5">
            <a:extLst>
              <a:ext uri="{FF2B5EF4-FFF2-40B4-BE49-F238E27FC236}">
                <a16:creationId xmlns:a16="http://schemas.microsoft.com/office/drawing/2014/main" id="{D3120C76-467B-9242-A64D-783AE6A62AB3}"/>
              </a:ext>
            </a:extLst>
          </p:cNvPr>
          <p:cNvSpPr txBox="1"/>
          <p:nvPr/>
        </p:nvSpPr>
        <p:spPr>
          <a:xfrm>
            <a:off x="1257300" y="2449286"/>
            <a:ext cx="7851829" cy="707886"/>
          </a:xfrm>
          <a:prstGeom prst="rect">
            <a:avLst/>
          </a:prstGeom>
          <a:solidFill>
            <a:srgbClr val="92D050"/>
          </a:solidFill>
          <a:ln>
            <a:solidFill>
              <a:srgbClr val="002060"/>
            </a:solidFill>
          </a:ln>
        </p:spPr>
        <p:txBody>
          <a:bodyPr wrap="none" rtlCol="0">
            <a:spAutoFit/>
          </a:bodyPr>
          <a:lstStyle/>
          <a:p>
            <a:r>
              <a:rPr lang="en-US" sz="4000" dirty="0">
                <a:latin typeface="Comic Sans MS" panose="030F0902030302020204" pitchFamily="66" charset="0"/>
              </a:rPr>
              <a:t>Total </a:t>
            </a:r>
            <a:r>
              <a:rPr lang="en-US" sz="4000" dirty="0">
                <a:solidFill>
                  <a:srgbClr val="002060"/>
                </a:solidFill>
                <a:latin typeface="Comic Sans MS" panose="030F0902030302020204" pitchFamily="66" charset="0"/>
              </a:rPr>
              <a:t>12.5 weeks </a:t>
            </a:r>
            <a:r>
              <a:rPr lang="en-US" sz="4000" dirty="0">
                <a:latin typeface="Comic Sans MS" panose="030F0902030302020204" pitchFamily="66" charset="0"/>
              </a:rPr>
              <a:t>for cooling TM</a:t>
            </a:r>
          </a:p>
        </p:txBody>
      </p:sp>
    </p:spTree>
    <p:extLst>
      <p:ext uri="{BB962C8B-B14F-4D97-AF65-F5344CB8AC3E}">
        <p14:creationId xmlns:p14="http://schemas.microsoft.com/office/powerpoint/2010/main" val="301193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89EAC19-C1D2-064D-88B3-DB1A90FFB6AE}"/>
              </a:ext>
            </a:extLst>
          </p:cNvPr>
          <p:cNvSpPr>
            <a:spLocks noGrp="1"/>
          </p:cNvSpPr>
          <p:nvPr>
            <p:ph idx="1"/>
          </p:nvPr>
        </p:nvSpPr>
        <p:spPr>
          <a:xfrm>
            <a:off x="200233" y="1170957"/>
            <a:ext cx="9505534" cy="5185395"/>
          </a:xfrm>
        </p:spPr>
        <p:txBody>
          <a:bodyPr>
            <a:normAutofit fontScale="92500"/>
          </a:bodyPr>
          <a:lstStyle/>
          <a:p>
            <a:pPr marL="971550" lvl="1" indent="-514350">
              <a:lnSpc>
                <a:spcPct val="160000"/>
              </a:lnSpc>
              <a:buFont typeface="+mj-lt"/>
              <a:buAutoNum type="romanUcPeriod"/>
            </a:pPr>
            <a:r>
              <a:rPr lang="en-US" altLang="ja-JP" dirty="0">
                <a:solidFill>
                  <a:srgbClr val="000000"/>
                </a:solidFill>
                <a:latin typeface="Comic Sans MS" panose="030F0902030302020204" pitchFamily="66" charset="0"/>
              </a:rPr>
              <a:t>  To reduce possibility of frosty or dew on the mirror,</a:t>
            </a:r>
          </a:p>
          <a:p>
            <a:pPr marL="457200" lvl="1" indent="0">
              <a:lnSpc>
                <a:spcPct val="160000"/>
              </a:lnSpc>
              <a:buNone/>
            </a:pPr>
            <a:r>
              <a:rPr lang="en-US" altLang="ja-JP" dirty="0">
                <a:solidFill>
                  <a:srgbClr val="000000"/>
                </a:solidFill>
                <a:latin typeface="Comic Sans MS" panose="030F0902030302020204" pitchFamily="66" charset="0"/>
              </a:rPr>
              <a:t>	It needs to repair vacuum leak points.</a:t>
            </a:r>
          </a:p>
          <a:p>
            <a:pPr marL="457200" lvl="1" indent="0">
              <a:lnSpc>
                <a:spcPct val="160000"/>
              </a:lnSpc>
              <a:buNone/>
            </a:pPr>
            <a:r>
              <a:rPr lang="en-US" altLang="ja-JP" dirty="0">
                <a:solidFill>
                  <a:srgbClr val="000000"/>
                </a:solidFill>
                <a:latin typeface="Comic Sans MS" panose="030F0902030302020204" pitchFamily="66" charset="0"/>
              </a:rPr>
              <a:t>	We found vacuum leak points level of </a:t>
            </a:r>
            <a:r>
              <a:rPr lang="en-US" altLang="ja-JP" dirty="0">
                <a:solidFill>
                  <a:srgbClr val="FF0000"/>
                </a:solidFill>
                <a:latin typeface="Comic Sans MS" panose="030F0902030302020204" pitchFamily="66" charset="0"/>
              </a:rPr>
              <a:t>~10-8 Pam3/s</a:t>
            </a:r>
            <a:r>
              <a:rPr lang="en-US" altLang="ja-JP" dirty="0">
                <a:solidFill>
                  <a:srgbClr val="000000"/>
                </a:solidFill>
                <a:latin typeface="Comic Sans MS" panose="030F0902030302020204" pitchFamily="66" charset="0"/>
              </a:rPr>
              <a:t> at EXC and EYC.</a:t>
            </a:r>
          </a:p>
          <a:p>
            <a:pPr marL="971550" lvl="1" indent="-514350">
              <a:lnSpc>
                <a:spcPct val="160000"/>
              </a:lnSpc>
              <a:buFont typeface="+mj-lt"/>
              <a:buAutoNum type="romanUcPeriod" startAt="2"/>
            </a:pPr>
            <a:r>
              <a:rPr lang="en-US" altLang="ja-JP" dirty="0">
                <a:solidFill>
                  <a:srgbClr val="000000"/>
                </a:solidFill>
                <a:latin typeface="Comic Sans MS" panose="030F0902030302020204" pitchFamily="66" charset="0"/>
              </a:rPr>
              <a:t>   Add cryogenic residual gas trap to both side of the cryostat.</a:t>
            </a:r>
          </a:p>
          <a:p>
            <a:pPr marL="971550" lvl="1" indent="-514350">
              <a:lnSpc>
                <a:spcPct val="160000"/>
              </a:lnSpc>
              <a:buFont typeface="+mj-lt"/>
              <a:buAutoNum type="romanUcPeriod" startAt="3"/>
            </a:pPr>
            <a:r>
              <a:rPr lang="en-US" altLang="ja-JP" dirty="0">
                <a:solidFill>
                  <a:srgbClr val="000000"/>
                </a:solidFill>
                <a:latin typeface="Comic Sans MS" panose="030F0902030302020204" pitchFamily="66" charset="0"/>
              </a:rPr>
              <a:t>   Replace duct shield cryocooler step by step.</a:t>
            </a:r>
          </a:p>
          <a:p>
            <a:pPr marL="457200" lvl="1" indent="0">
              <a:lnSpc>
                <a:spcPct val="160000"/>
              </a:lnSpc>
              <a:buNone/>
            </a:pPr>
            <a:r>
              <a:rPr lang="en-US" altLang="ja-JP" dirty="0">
                <a:solidFill>
                  <a:srgbClr val="000000"/>
                </a:solidFill>
                <a:latin typeface="Comic Sans MS" panose="030F0902030302020204" pitchFamily="66" charset="0"/>
              </a:rPr>
              <a:t>	Maintenance cycle of duct shield cryocooler  is very short time.</a:t>
            </a:r>
          </a:p>
          <a:p>
            <a:pPr marL="457200" lvl="1" indent="0">
              <a:lnSpc>
                <a:spcPct val="160000"/>
              </a:lnSpc>
              <a:buNone/>
            </a:pPr>
            <a:r>
              <a:rPr lang="en-US" altLang="ja-JP" dirty="0">
                <a:solidFill>
                  <a:srgbClr val="000000"/>
                </a:solidFill>
                <a:latin typeface="Comic Sans MS" panose="030F0902030302020204" pitchFamily="66" charset="0"/>
              </a:rPr>
              <a:t>	It is almost </a:t>
            </a:r>
            <a:r>
              <a:rPr lang="en-US" altLang="ja-JP" dirty="0">
                <a:solidFill>
                  <a:srgbClr val="FF0000"/>
                </a:solidFill>
                <a:latin typeface="Comic Sans MS" panose="030F0902030302020204" pitchFamily="66" charset="0"/>
              </a:rPr>
              <a:t>3,000 hours</a:t>
            </a:r>
            <a:r>
              <a:rPr lang="en-US" altLang="ja-JP" dirty="0">
                <a:solidFill>
                  <a:srgbClr val="000000"/>
                </a:solidFill>
                <a:latin typeface="Comic Sans MS" panose="030F0902030302020204" pitchFamily="66" charset="0"/>
              </a:rPr>
              <a:t>.</a:t>
            </a:r>
          </a:p>
        </p:txBody>
      </p:sp>
      <p:sp>
        <p:nvSpPr>
          <p:cNvPr id="2" name="スライド番号プレースホルダー 1">
            <a:extLst>
              <a:ext uri="{FF2B5EF4-FFF2-40B4-BE49-F238E27FC236}">
                <a16:creationId xmlns:a16="http://schemas.microsoft.com/office/drawing/2014/main" id="{960D7CAF-E008-2A46-8C20-B8543AF5F3B0}"/>
              </a:ext>
            </a:extLst>
          </p:cNvPr>
          <p:cNvSpPr>
            <a:spLocks noGrp="1"/>
          </p:cNvSpPr>
          <p:nvPr>
            <p:ph type="sldNum" sz="quarter" idx="12"/>
          </p:nvPr>
        </p:nvSpPr>
        <p:spPr/>
        <p:txBody>
          <a:bodyPr/>
          <a:lstStyle/>
          <a:p>
            <a:fld id="{F5CA190B-B00B-914F-96F4-62D4768E3DE2}" type="slidenum">
              <a:rPr kumimoji="1" lang="ja-JP" altLang="en-US" smtClean="0"/>
              <a:t>9</a:t>
            </a:fld>
            <a:endParaRPr kumimoji="1" lang="ja-JP" altLang="en-US"/>
          </a:p>
        </p:txBody>
      </p:sp>
      <p:sp>
        <p:nvSpPr>
          <p:cNvPr id="4" name="フッター プレースホルダー 3">
            <a:extLst>
              <a:ext uri="{FF2B5EF4-FFF2-40B4-BE49-F238E27FC236}">
                <a16:creationId xmlns:a16="http://schemas.microsoft.com/office/drawing/2014/main" id="{1F8C7FC5-5D2F-054C-8905-A58D24E0D4F9}"/>
              </a:ext>
            </a:extLst>
          </p:cNvPr>
          <p:cNvSpPr>
            <a:spLocks noGrp="1"/>
          </p:cNvSpPr>
          <p:nvPr>
            <p:ph type="ftr" sz="quarter" idx="4294967295"/>
          </p:nvPr>
        </p:nvSpPr>
        <p:spPr>
          <a:xfrm>
            <a:off x="200233" y="6310310"/>
            <a:ext cx="3343275" cy="365125"/>
          </a:xfrm>
          <a:prstGeom prst="rect">
            <a:avLst/>
          </a:prstGeom>
        </p:spPr>
        <p:txBody>
          <a:bodyPr/>
          <a:lstStyle/>
          <a:p>
            <a:r>
              <a:rPr kumimoji="1" lang="en-US" altLang="ja-JP" dirty="0"/>
              <a:t>4/Dec./2019 KAGRA f2f</a:t>
            </a:r>
            <a:endParaRPr kumimoji="1" lang="ja-JP" altLang="en-US"/>
          </a:p>
        </p:txBody>
      </p:sp>
      <p:sp>
        <p:nvSpPr>
          <p:cNvPr id="5" name="タイトル 1">
            <a:extLst>
              <a:ext uri="{FF2B5EF4-FFF2-40B4-BE49-F238E27FC236}">
                <a16:creationId xmlns:a16="http://schemas.microsoft.com/office/drawing/2014/main" id="{B3E6676B-9576-214B-82A6-D848AEAF2267}"/>
              </a:ext>
            </a:extLst>
          </p:cNvPr>
          <p:cNvSpPr>
            <a:spLocks noGrp="1"/>
          </p:cNvSpPr>
          <p:nvPr>
            <p:ph type="title"/>
          </p:nvPr>
        </p:nvSpPr>
        <p:spPr>
          <a:xfrm>
            <a:off x="624121" y="275998"/>
            <a:ext cx="2788550" cy="741778"/>
          </a:xfrm>
          <a:solidFill>
            <a:schemeClr val="accent4">
              <a:lumMod val="20000"/>
              <a:lumOff val="80000"/>
            </a:schemeClr>
          </a:solidFill>
          <a:ln>
            <a:solidFill>
              <a:srgbClr val="002060"/>
            </a:solidFill>
          </a:ln>
        </p:spPr>
        <p:txBody>
          <a:bodyPr>
            <a:noAutofit/>
          </a:bodyPr>
          <a:lstStyle/>
          <a:p>
            <a:pPr lvl="1">
              <a:spcBef>
                <a:spcPct val="20000"/>
              </a:spcBef>
              <a:buClr>
                <a:srgbClr val="262626"/>
              </a:buClr>
              <a:buSzPct val="90000"/>
              <a:buFont typeface="Wingdings" pitchFamily="2" charset="2"/>
              <a:buChar char="ü"/>
            </a:pPr>
            <a:r>
              <a:rPr lang="en-GB" altLang="ja-JP" sz="2800" i="1" dirty="0">
                <a:solidFill>
                  <a:srgbClr val="002060"/>
                </a:solidFill>
                <a:latin typeface="Comic Sans MS" panose="030F0902030302020204" pitchFamily="66" charset="0"/>
              </a:rPr>
              <a:t>Toward O4</a:t>
            </a:r>
            <a:endParaRPr lang="en-US" altLang="ja-JP" sz="2800" i="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37843114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TotalTime>
  <Words>980</Words>
  <Application>Microsoft Macintosh PowerPoint</Application>
  <PresentationFormat>A4 210 x 297 mm</PresentationFormat>
  <Paragraphs>139</Paragraphs>
  <Slides>15</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ヒラギノ丸ゴ Pro W4</vt:lpstr>
      <vt:lpstr>游ゴシック</vt:lpstr>
      <vt:lpstr>Arial</vt:lpstr>
      <vt:lpstr>Calibri</vt:lpstr>
      <vt:lpstr>Calibri Light</vt:lpstr>
      <vt:lpstr>Comic Sans MS</vt:lpstr>
      <vt:lpstr>Gill Sans MT</vt:lpstr>
      <vt:lpstr>Wingdings</vt:lpstr>
      <vt:lpstr>Wingdings 2</vt:lpstr>
      <vt:lpstr>Office テーマ</vt:lpstr>
      <vt:lpstr>For cooling down;  the risk and process</vt:lpstr>
      <vt:lpstr>PowerPoint プレゼンテーション</vt:lpstr>
      <vt:lpstr>What are ”the Risk of Cryogenic”?</vt:lpstr>
      <vt:lpstr>PowerPoint プレゼンテーション</vt:lpstr>
      <vt:lpstr>Example @ EXC</vt:lpstr>
      <vt:lpstr>Constitution of the KAGRA Cryogenics </vt:lpstr>
      <vt:lpstr>1x10^-3 Pa → ~-220 ℃（~53 K）</vt:lpstr>
      <vt:lpstr>Proposal for Cooling Process of the Mirrors</vt:lpstr>
      <vt:lpstr>Toward O4</vt:lpstr>
      <vt:lpstr>PowerPoint プレゼンテーション</vt:lpstr>
      <vt:lpstr>Appendix</vt:lpstr>
      <vt:lpstr>The present measures to the end of the O3</vt:lpstr>
      <vt:lpstr>The present measures to the end of the O3</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pulse phase control in cryocooler systems of KAGRA</dc:title>
  <dc:creator>木村 誠宏</dc:creator>
  <cp:lastModifiedBy>木村 誠宏</cp:lastModifiedBy>
  <cp:revision>32</cp:revision>
  <dcterms:created xsi:type="dcterms:W3CDTF">2019-11-25T14:10:28Z</dcterms:created>
  <dcterms:modified xsi:type="dcterms:W3CDTF">2019-12-04T04:43:46Z</dcterms:modified>
</cp:coreProperties>
</file>