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2"/>
  </p:notesMasterIdLst>
  <p:sldIdLst>
    <p:sldId id="256" r:id="rId2"/>
    <p:sldId id="364" r:id="rId3"/>
    <p:sldId id="651" r:id="rId4"/>
    <p:sldId id="258" r:id="rId5"/>
    <p:sldId id="257" r:id="rId6"/>
    <p:sldId id="304" r:id="rId7"/>
    <p:sldId id="283" r:id="rId8"/>
    <p:sldId id="652" r:id="rId9"/>
    <p:sldId id="307" r:id="rId10"/>
    <p:sldId id="308" r:id="rId11"/>
    <p:sldId id="305" r:id="rId12"/>
    <p:sldId id="312" r:id="rId13"/>
    <p:sldId id="654" r:id="rId14"/>
    <p:sldId id="655" r:id="rId15"/>
    <p:sldId id="313" r:id="rId16"/>
    <p:sldId id="301" r:id="rId17"/>
    <p:sldId id="314" r:id="rId18"/>
    <p:sldId id="310" r:id="rId19"/>
    <p:sldId id="302" r:id="rId20"/>
    <p:sldId id="315" r:id="rId21"/>
    <p:sldId id="259" r:id="rId22"/>
    <p:sldId id="351" r:id="rId23"/>
    <p:sldId id="296" r:id="rId24"/>
    <p:sldId id="426" r:id="rId25"/>
    <p:sldId id="352" r:id="rId26"/>
    <p:sldId id="260" r:id="rId27"/>
    <p:sldId id="353" r:id="rId28"/>
    <p:sldId id="354" r:id="rId29"/>
    <p:sldId id="350" r:id="rId30"/>
    <p:sldId id="648" r:id="rId31"/>
    <p:sldId id="355" r:id="rId32"/>
    <p:sldId id="656" r:id="rId33"/>
    <p:sldId id="349" r:id="rId34"/>
    <p:sldId id="357" r:id="rId35"/>
    <p:sldId id="645" r:id="rId36"/>
    <p:sldId id="339" r:id="rId37"/>
    <p:sldId id="650" r:id="rId38"/>
    <p:sldId id="344" r:id="rId39"/>
    <p:sldId id="288" r:id="rId40"/>
    <p:sldId id="289" r:id="rId41"/>
    <p:sldId id="341" r:id="rId42"/>
    <p:sldId id="327" r:id="rId43"/>
    <p:sldId id="342" r:id="rId44"/>
    <p:sldId id="646" r:id="rId45"/>
    <p:sldId id="317" r:id="rId46"/>
    <p:sldId id="649" r:id="rId47"/>
    <p:sldId id="653" r:id="rId48"/>
    <p:sldId id="647" r:id="rId49"/>
    <p:sldId id="292" r:id="rId50"/>
    <p:sldId id="29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8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82D2E-FC5E-C244-BBB4-08EFDA3AB992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8BF0D-52C2-3B46-B1B9-157A3F41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5C9CE-2478-5341-B4A2-FEE6CC5B43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5C9CE-2478-5341-B4A2-FEE6CC5B43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8BF0D-52C2-3B46-B1B9-157A3F41C5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8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F8422-5E3A-1441-A54A-846A19A85B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F8422-5E3A-1441-A54A-846A19A85B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4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F8422-5E3A-1441-A54A-846A19A85B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F8422-5E3A-1441-A54A-846A19A85B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8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3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8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7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5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4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1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1C299-897A-354E-9E57-77F58B9E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go-gw.it/event/12/contributions/120/attachments/158/248/2019-02-14-KagraWorkshop-widescreen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ego-gw.it/event/20/contributions/408/attachments/300/452/CEstatu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co.jp/url?sa=t&amp;rct=j&amp;q=&amp;esrc=s&amp;source=web&amp;cd=1&amp;cad=rja&amp;uact=8&amp;ved=2ahUKEwitn4PTxsXmAhW_w4sBHTdbDfYQFjAAegQIARAC&amp;url=http%3A%2F%2Fgranite.phys.s.u-tokyo.ac.jp%2Fmichimura%2Fpresentation%2Flabseminar_LIGOupgrade.pdf&amp;usg=AOvVaw2WgfZ0rpUil8Seipx5m4F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genda.infn.it/event/15928/contributions/89764/attachments/63440/76383/mevans_GWADW_2019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indico.ego-gw.it/event/12/contributions/257/attachments/168/258/g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go-gw.it/event/12/contributions/257/attachments/168/258/go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go-gw.it/event/12/contributions/257/attachments/168/258/go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arxiv.org/abs/1912.0630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arxiv.org/abs/1903.0928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DocDB/ShowDocument?docid=821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D.98.02200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doi.org/10.1103/PhysRevD.100.08200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DocDB/ShowDocument?docid=1112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private/DocDB/ShowDocument?docid=1087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private/DocDB/ShowDocument?docid=10879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304.067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private/DocDB/ShowDocument?docid=1053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private/DocDB/ShowDocument?docid=1053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wdoc.icrr.u-tokyo.ac.jp/cgi-bin/private/DocDB/ShowDocument?docid=9537" TargetMode="Externa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04.0670" TargetMode="External"/><Relationship Id="rId2" Type="http://schemas.openxmlformats.org/officeDocument/2006/relationships/hyperlink" Target="https://dcc.ligo.org/LIGO-P1200087/publi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04.0670" TargetMode="External"/><Relationship Id="rId2" Type="http://schemas.openxmlformats.org/officeDocument/2006/relationships/hyperlink" Target="https://dcc.ligo.org/LIGO-P1200087/publi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ndico.ego-gw.it/event/12/contributions/120/attachments/158/248/2019-02-14-KagraWorkshop-widescreen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15928/contributions/88929/attachments/63248/76090/GWADW19_AdV_plus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A4B50-EF0F-9140-89B5-897341218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Future Plans of Ground Based GW projects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ja-JP" altLang="en-US" b="1">
                <a:solidFill>
                  <a:schemeClr val="accent6">
                    <a:lumMod val="75000"/>
                  </a:schemeClr>
                </a:solidFill>
              </a:rPr>
              <a:t>地上の将来計画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180CB-0FA1-AC45-86CA-0791CD469D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S.Haino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KAGRA collaboration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CRC town meeting (Dec./21, 2019)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3AE29-8A4C-F942-88D4-8B16891A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8BECE-EC9B-574C-B950-42AD3193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2CCB-54FC-B84B-BE0D-C4827F16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3G: Each region’s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Projects being discussed for many years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U.S		– CE1 (2030~) /CE2 (2040~)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Europe	– ET (2030~)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Projects being proposed recently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Australia 	– oz-HF (?)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China	– ZAIGA (?)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47EDE-893C-A146-B8C6-639EBADD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E762E-9790-A948-BB09-CD8A3C4E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D2E1-95E1-9B4F-9D33-DFF1E1B4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9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C177-17D3-2D48-8D58-0880B26A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game, sitting&#10;&#10;Description automatically generated">
            <a:extLst>
              <a:ext uri="{FF2B5EF4-FFF2-40B4-BE49-F238E27FC236}">
                <a16:creationId xmlns:a16="http://schemas.microsoft.com/office/drawing/2014/main" id="{08982080-05BE-0342-BB80-F3082A21E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1266"/>
            <a:ext cx="9146162" cy="523491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3D769-5B6B-FE4F-92F2-FBA60A74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567C9-EF8E-FC4A-B44F-C1F93A1E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F96FE-F6C5-434A-BC8D-9AA6DC0C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698E6-BB32-3340-971D-C3D6A46D32DA}"/>
              </a:ext>
            </a:extLst>
          </p:cNvPr>
          <p:cNvSpPr txBox="1"/>
          <p:nvPr/>
        </p:nvSpPr>
        <p:spPr>
          <a:xfrm>
            <a:off x="3410939" y="401934"/>
            <a:ext cx="510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L. Cadonati 5th KAGRA International Workshop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1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F31F7D2-77B3-8041-A7CF-0801B05DC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9" y="2633518"/>
            <a:ext cx="7947161" cy="4105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692DD-AFF0-CF4A-B897-873D0ACB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Cosmic Explorer (U.S.)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4E50C-338F-D044-B693-CE70A7B0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8029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4E54EAA-06F6-CE41-8CDF-6692C83B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89" y="1307837"/>
            <a:ext cx="7943665" cy="1333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65FCB-10FD-054B-A963-F597918C1B69}"/>
              </a:ext>
            </a:extLst>
          </p:cNvPr>
          <p:cNvSpPr txBox="1"/>
          <p:nvPr/>
        </p:nvSpPr>
        <p:spPr>
          <a:xfrm>
            <a:off x="6599970" y="650518"/>
            <a:ext cx="230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E. Hall DAWN-V (2019)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84E90-DE48-7D41-90F7-9CF2EC11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8E841-D3CC-E34C-8255-2D23E078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43C8E-6BBE-AC49-AD51-35AD507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1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D65FCB-10FD-054B-A963-F597918C1B69}"/>
              </a:ext>
            </a:extLst>
          </p:cNvPr>
          <p:cNvSpPr txBox="1"/>
          <p:nvPr/>
        </p:nvSpPr>
        <p:spPr>
          <a:xfrm>
            <a:off x="5731290" y="180460"/>
            <a:ext cx="325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Y. Michimura Lab seminor (2017)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84E90-DE48-7D41-90F7-9CF2EC11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8E841-D3CC-E34C-8255-2D23E078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43C8E-6BBE-AC49-AD51-35AD507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13</a:t>
            </a:fld>
            <a:endParaRPr lang="en-US"/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C0F746-A568-EA47-82B9-D55DFBCA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3" y="549792"/>
            <a:ext cx="8991093" cy="5875554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CAA8642C-4341-D341-B2BA-610B547D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4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92DD-AFF0-CF4A-B897-873D0ACB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40 km scale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84E90-DE48-7D41-90F7-9CF2EC11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8E841-D3CC-E34C-8255-2D23E078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43C8E-6BBE-AC49-AD51-35AD507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F029B4-D878-4145-B1DF-88C91B89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1" y="1828752"/>
            <a:ext cx="4069679" cy="3664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C89925-4FD0-DD46-B303-A5C0A4802D0D}"/>
              </a:ext>
            </a:extLst>
          </p:cNvPr>
          <p:cNvGrpSpPr/>
          <p:nvPr/>
        </p:nvGrpSpPr>
        <p:grpSpPr>
          <a:xfrm>
            <a:off x="4493367" y="1828751"/>
            <a:ext cx="4434062" cy="3664160"/>
            <a:chOff x="4481937" y="2331671"/>
            <a:chExt cx="4434062" cy="3664160"/>
          </a:xfrm>
        </p:grpSpPr>
        <p:pic>
          <p:nvPicPr>
            <p:cNvPr id="15" name="Picture 1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1356A7F3-EC90-BF4A-8EA6-E35126C8C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1937" y="2331671"/>
              <a:ext cx="4434062" cy="366416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455673-043A-0E4F-8F3A-46287B341D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078" y="2780721"/>
              <a:ext cx="2651760" cy="2651760"/>
            </a:xfrm>
            <a:prstGeom prst="ellipse">
              <a:avLst/>
            </a:prstGeom>
            <a:solidFill>
              <a:srgbClr val="FF9300">
                <a:alpha val="29804"/>
              </a:srgbClr>
            </a:solidFill>
            <a:ln w="28575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553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92DD-AFF0-CF4A-B897-873D0ACB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Cosmic Explorer (U.S.)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4E50C-338F-D044-B693-CE70A7B0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8029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753ED-C81D-754B-B404-D79FDABC59EE}"/>
              </a:ext>
            </a:extLst>
          </p:cNvPr>
          <p:cNvSpPr txBox="1"/>
          <p:nvPr/>
        </p:nvSpPr>
        <p:spPr>
          <a:xfrm>
            <a:off x="6523525" y="658575"/>
            <a:ext cx="254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M. Evans GWADW 2019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5F8FF-4E67-2E44-B3F3-0A60D322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4236"/>
            <a:ext cx="9144001" cy="51149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1E675-DD8B-A841-B78E-9D0C1A661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6512-58A5-9F44-BCE9-A3D34E62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F9CB1-1EDE-6A4D-BD2E-93F4B2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23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16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28BDE-B6F8-5C46-B74E-1D0B7424570E}"/>
              </a:ext>
            </a:extLst>
          </p:cNvPr>
          <p:cNvSpPr txBox="1"/>
          <p:nvPr/>
        </p:nvSpPr>
        <p:spPr>
          <a:xfrm>
            <a:off x="6152310" y="612724"/>
            <a:ext cx="232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M. Punturo KIW5 2019</a:t>
            </a:r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4E1282D-ECF1-5E42-B6CC-D3E5815E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017"/>
            <a:ext cx="9144000" cy="47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E6D9D6-A24D-5145-BD76-38BB84EC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056"/>
            <a:ext cx="9144000" cy="5152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5E2DD-C6A0-F947-9265-7B8F0A5A37DF}"/>
              </a:ext>
            </a:extLst>
          </p:cNvPr>
          <p:cNvSpPr txBox="1"/>
          <p:nvPr/>
        </p:nvSpPr>
        <p:spPr>
          <a:xfrm>
            <a:off x="6152310" y="612724"/>
            <a:ext cx="232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M. Punturo KIW5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70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F4E96E-0493-0849-9FBE-7B610EAC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4420"/>
            <a:ext cx="9063854" cy="5170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046AD-8C06-604B-83FF-4D913927D7BB}"/>
              </a:ext>
            </a:extLst>
          </p:cNvPr>
          <p:cNvSpPr txBox="1"/>
          <p:nvPr/>
        </p:nvSpPr>
        <p:spPr>
          <a:xfrm>
            <a:off x="2686050" y="612724"/>
            <a:ext cx="297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Operation planned from 2032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08256-6386-984E-AF61-3CBF3B39C135}"/>
              </a:ext>
            </a:extLst>
          </p:cNvPr>
          <p:cNvSpPr txBox="1"/>
          <p:nvPr/>
        </p:nvSpPr>
        <p:spPr>
          <a:xfrm>
            <a:off x="6152310" y="612724"/>
            <a:ext cx="232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M. Punturo KIW5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50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B16B4BFF-893D-DA4D-8BB3-A73D775F6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017" y="540274"/>
            <a:ext cx="4138982" cy="2755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34" y="136524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oz-HF (Australia)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19</a:t>
            </a:fld>
            <a:endParaRPr lang="en-US"/>
          </a:p>
        </p:txBody>
      </p:sp>
      <p:pic>
        <p:nvPicPr>
          <p:cNvPr id="4" name="Content Placeholder 3" descr="A picture containing green, metal, sitting, street&#10;&#10;Description automatically generated">
            <a:extLst>
              <a:ext uri="{FF2B5EF4-FFF2-40B4-BE49-F238E27FC236}">
                <a16:creationId xmlns:a16="http://schemas.microsoft.com/office/drawing/2014/main" id="{0E804C04-88F4-EB43-B658-A7F971D86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8786" y="3402448"/>
            <a:ext cx="6739713" cy="297676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7089B0-073B-0E44-A326-197C09A73AE1}"/>
              </a:ext>
            </a:extLst>
          </p:cNvPr>
          <p:cNvSpPr txBox="1"/>
          <p:nvPr/>
        </p:nvSpPr>
        <p:spPr>
          <a:xfrm>
            <a:off x="5326657" y="183525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arXiv:1912.06305 (2019/12/16) </a:t>
            </a:r>
            <a:endParaRPr lang="en-US" dirty="0"/>
          </a:p>
        </p:txBody>
      </p:sp>
      <p:pic>
        <p:nvPicPr>
          <p:cNvPr id="5" name="Picture 4" descr="A picture containing girl, ball, green, game&#10;&#10;Description automatically generated">
            <a:extLst>
              <a:ext uri="{FF2B5EF4-FFF2-40B4-BE49-F238E27FC236}">
                <a16:creationId xmlns:a16="http://schemas.microsoft.com/office/drawing/2014/main" id="{BB05581F-C741-6541-998A-E14DD4A89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01" y="1231291"/>
            <a:ext cx="3993589" cy="30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6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43566"/>
            <a:ext cx="7886700" cy="4376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~           </a:t>
            </a: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~         =</a:t>
            </a:r>
          </a:p>
          <a:p>
            <a:pPr marL="0" lv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e.g.   Solar mass (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baseline="-25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~3km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) NS-NS binary merging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         at ~speed of light located at 100 Mpc away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 	 	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~                  = 10</a:t>
            </a:r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-21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GW signal is very tiny but propagate as 1/R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(not 1/R</a:t>
            </a:r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Times New Roman" charset="0"/>
                <a:cs typeface="Times New Roman" charset="0"/>
              </a:rPr>
              <a:t>)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Typical GW strain amplitude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2371" y="1627866"/>
            <a:ext cx="901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4000" baseline="30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6050" y="137298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..</a:t>
            </a:r>
            <a:endParaRPr lang="en-US" sz="4000" i="1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Connector 12"/>
          <p:cNvCxnSpPr>
            <a:stCxn id="9" idx="1"/>
            <a:endCxn id="9" idx="3"/>
          </p:cNvCxnSpPr>
          <p:nvPr/>
        </p:nvCxnSpPr>
        <p:spPr>
          <a:xfrm>
            <a:off x="1722371" y="2289586"/>
            <a:ext cx="90120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717301" y="1498324"/>
            <a:ext cx="651499" cy="1440004"/>
            <a:chOff x="3948024" y="1576592"/>
            <a:chExt cx="1066015" cy="1440004"/>
          </a:xfrm>
        </p:grpSpPr>
        <p:sp>
          <p:nvSpPr>
            <p:cNvPr id="35" name="TextBox 34"/>
            <p:cNvSpPr txBox="1"/>
            <p:nvPr/>
          </p:nvSpPr>
          <p:spPr>
            <a:xfrm>
              <a:off x="4074252" y="1576592"/>
              <a:ext cx="939786" cy="1440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i="1" dirty="0" err="1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4000" baseline="-25000" dirty="0" err="1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</a:t>
              </a:r>
              <a:endParaRPr lang="en-US" sz="4000" baseline="-25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br>
                <a:rPr lang="en-US" sz="1000" baseline="-25000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lang="en-US" sz="4000" i="1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3948024" y="2371161"/>
              <a:ext cx="1066015" cy="1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B19A-F55E-2A43-A444-525483152C74}" type="slidenum">
              <a:rPr lang="en-US" smtClean="0"/>
              <a:t>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36050" y="2311563"/>
            <a:ext cx="301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Distance to the source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92319" y="1771457"/>
            <a:ext cx="271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Schwarzschild radius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5074150" y="2289585"/>
            <a:ext cx="315471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112485" y="4544675"/>
            <a:ext cx="1538226" cy="954107"/>
            <a:chOff x="4886860" y="1671246"/>
            <a:chExt cx="1538226" cy="954107"/>
          </a:xfrm>
        </p:grpSpPr>
        <p:sp>
          <p:nvSpPr>
            <p:cNvPr id="22" name="TextBox 21"/>
            <p:cNvSpPr txBox="1"/>
            <p:nvPr/>
          </p:nvSpPr>
          <p:spPr>
            <a:xfrm>
              <a:off x="4886860" y="1671246"/>
              <a:ext cx="15382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  3 km</a:t>
              </a:r>
            </a:p>
            <a:p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100 Mpc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927200" y="2148303"/>
              <a:ext cx="1323074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424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B0164661-6D0A-E942-8B26-BF30D60F0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64" y="3884310"/>
            <a:ext cx="3689167" cy="2837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ZAIGA-GW (China)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20</a:t>
            </a:fld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9D013A-2D55-7543-BB0A-F011065C4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162" y="1307190"/>
            <a:ext cx="3787402" cy="273336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7089B0-073B-0E44-A326-197C09A73AE1}"/>
              </a:ext>
            </a:extLst>
          </p:cNvPr>
          <p:cNvSpPr txBox="1"/>
          <p:nvPr/>
        </p:nvSpPr>
        <p:spPr>
          <a:xfrm>
            <a:off x="5683680" y="73796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arXiv:1903.09288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99908-1EC9-1641-96EC-8A5A89246B59}"/>
              </a:ext>
            </a:extLst>
          </p:cNvPr>
          <p:cNvSpPr txBox="1"/>
          <p:nvPr/>
        </p:nvSpPr>
        <p:spPr>
          <a:xfrm>
            <a:off x="380343" y="4023680"/>
            <a:ext cx="3482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Atomic Interferometer</a:t>
            </a:r>
          </a:p>
          <a:p>
            <a:r>
              <a:rPr lang="en-US" dirty="0">
                <a:solidFill>
                  <a:srgbClr val="0432FF"/>
                </a:solidFill>
              </a:rPr>
              <a:t>300m vertical Tunnel funded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and will be completed in 2020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Operation by 2025 (if fully funded) 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17719B87-0608-8045-B47B-3E93597A9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701" y="1307190"/>
            <a:ext cx="3751672" cy="267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71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Then, KAGRA (Japan)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DA8281-5925-1442-8B27-804E48A7B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9D961-D8BF-B343-A5CC-288D34C6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1" y="1598731"/>
            <a:ext cx="6255267" cy="404715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KAGRA-logo.gif">
            <a:extLst>
              <a:ext uri="{FF2B5EF4-FFF2-40B4-BE49-F238E27FC236}">
                <a16:creationId xmlns:a16="http://schemas.microsoft.com/office/drawing/2014/main" id="{0DB96B69-4DC3-6F4B-A8ED-37DA0213F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00" y="93073"/>
            <a:ext cx="3129548" cy="142721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r="2700000" rotWithShape="0">
              <a:srgbClr val="FFFFFF"/>
            </a:outerShdw>
            <a:softEdge rad="50800"/>
          </a:effectLst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7ADF378C-CA9B-3C4A-B1B5-639D8D009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338" y="3925914"/>
            <a:ext cx="3162210" cy="2329495"/>
          </a:xfrm>
          <a:prstGeom prst="rect">
            <a:avLst/>
          </a:prstGeom>
          <a:ln w="28575" cap="flat">
            <a:solidFill>
              <a:srgbClr val="0432FF"/>
            </a:solidFill>
            <a:miter lim="400000"/>
          </a:ln>
          <a:effectLst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75A13-BD0E-CF4F-8F19-028288B7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F0DD7-85C0-7C44-A724-BCD317E75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F3DB5-F021-5F4F-8203-F81DB177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4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3">
            <a:extLst>
              <a:ext uri="{FF2B5EF4-FFF2-40B4-BE49-F238E27FC236}">
                <a16:creationId xmlns:a16="http://schemas.microsoft.com/office/drawing/2014/main" id="{1F686993-D349-B34A-8D37-08D000095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3350"/>
            <a:ext cx="4572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Contributions expected by KAGRA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Detector network duty factor (N&gt;=3)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HLV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34%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(3/3) </a:t>
            </a:r>
            <a:r>
              <a:rPr lang="ja-JP" altLang="en-US" sz="2400">
                <a:solidFill>
                  <a:schemeClr val="accent5">
                    <a:lumMod val="75000"/>
                  </a:schemeClr>
                </a:solidFill>
              </a:rPr>
              <a:t>→</a:t>
            </a: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</a:rPr>
              <a:t> HLVK 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</a:rPr>
              <a:t>65%</a:t>
            </a: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</a:rPr>
              <a:t> (3/4) (assuming 70% each)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Sky localization improvement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Typically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factor of 3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- EM counterpart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</a:rPr>
              <a:t>Hubble constant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GW polarization measurements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- Test of General Relativity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including polarization modes</a:t>
            </a:r>
          </a:p>
        </p:txBody>
      </p:sp>
      <p:sp>
        <p:nvSpPr>
          <p:cNvPr id="6" name="正方形/長方形 6">
            <a:extLst>
              <a:ext uri="{FF2B5EF4-FFF2-40B4-BE49-F238E27FC236}">
                <a16:creationId xmlns:a16="http://schemas.microsoft.com/office/drawing/2014/main" id="{0298DA2D-00E8-ED48-8505-1D6174C98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773" y="2442517"/>
            <a:ext cx="17187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JGW-G1808212</a:t>
            </a:r>
            <a:endParaRPr lang="en-US" altLang="ja-JP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(KAGRA design sensitivity)</a:t>
            </a:r>
            <a:endParaRPr lang="ja-JP" altLang="en-US" sz="1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5D8EEC3D-E1F0-9A4C-A750-1608F482E922}"/>
              </a:ext>
            </a:extLst>
          </p:cNvPr>
          <p:cNvSpPr/>
          <p:nvPr/>
        </p:nvSpPr>
        <p:spPr>
          <a:xfrm>
            <a:off x="883666" y="5093106"/>
            <a:ext cx="3433319" cy="36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>
                <a:latin typeface="+mn-lt"/>
                <a:ea typeface="ＭＳ Ｐゴシック" panose="020B0600070205080204" pitchFamily="50" charset="-128"/>
              </a:rPr>
              <a:t>H. Takeda+, </a:t>
            </a:r>
            <a:r>
              <a:rPr lang="ja-JP" altLang="en-US">
                <a:latin typeface="+mn-lt"/>
                <a:ea typeface="ＭＳ Ｐゴシック" panose="020B0600070205080204" pitchFamily="50" charset="-128"/>
                <a:hlinkClick r:id="rId4"/>
              </a:rPr>
              <a:t>PRD 98, 022008 (2018)</a:t>
            </a:r>
            <a:endParaRPr lang="ja-JP" altLang="en-US" dirty="0">
              <a:latin typeface="+mn-lt"/>
              <a:ea typeface="ＭＳ Ｐゴシック" panose="020B0600070205080204" pitchFamily="50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893D-BD06-6A46-9DAD-1213AA06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47528-68DC-6943-8E8C-FD6D9A04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053BF-FF71-654C-9617-814E6200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1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38" y="3308485"/>
            <a:ext cx="4717850" cy="337798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Application of Accelerator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	 technologies to KAGRA</a:t>
            </a:r>
          </a:p>
        </p:txBody>
      </p:sp>
      <p:sp>
        <p:nvSpPr>
          <p:cNvPr id="18" name="テキスト ボックス 387"/>
          <p:cNvSpPr txBox="1"/>
          <p:nvPr/>
        </p:nvSpPr>
        <p:spPr>
          <a:xfrm>
            <a:off x="4275790" y="1794628"/>
            <a:ext cx="4814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KEK cryogenic center is leading the development of KAGRA cryogenic system  </a:t>
            </a:r>
          </a:p>
        </p:txBody>
      </p:sp>
      <p:sp>
        <p:nvSpPr>
          <p:cNvPr id="20" name="テキスト ボックス 387"/>
          <p:cNvSpPr txBox="1"/>
          <p:nvPr/>
        </p:nvSpPr>
        <p:spPr>
          <a:xfrm>
            <a:off x="628650" y="4856577"/>
            <a:ext cx="383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J-PARC neutrino </a:t>
            </a:r>
          </a:p>
          <a:p>
            <a:pPr algn="ctr"/>
            <a:r>
              <a:rPr lang="en-US" altLang="ja-JP" sz="2000" b="1" dirty="0"/>
              <a:t>super-conducting beam line</a:t>
            </a:r>
          </a:p>
        </p:txBody>
      </p:sp>
      <p:sp>
        <p:nvSpPr>
          <p:cNvPr id="21" name="テキスト ボックス 387"/>
          <p:cNvSpPr txBox="1"/>
          <p:nvPr/>
        </p:nvSpPr>
        <p:spPr>
          <a:xfrm>
            <a:off x="7098924" y="3308484"/>
            <a:ext cx="199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KAGRA cryostat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9" y="1922877"/>
            <a:ext cx="3911600" cy="29337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B19A-F55E-2A43-A444-525483152C74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0A6D-AF2D-FC42-90D3-4424D39C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</p:spTree>
    <p:extLst>
      <p:ext uri="{BB962C8B-B14F-4D97-AF65-F5344CB8AC3E}">
        <p14:creationId xmlns:p14="http://schemas.microsoft.com/office/powerpoint/2010/main" val="1713346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droppedImage.png">
            <a:extLst>
              <a:ext uri="{FF2B5EF4-FFF2-40B4-BE49-F238E27FC236}">
                <a16:creationId xmlns:a16="http://schemas.microsoft.com/office/drawing/2014/main" id="{584627FC-41ED-5148-A6EE-8252F50DC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85" b="9099"/>
          <a:stretch/>
        </p:blipFill>
        <p:spPr>
          <a:xfrm>
            <a:off x="208465" y="4971834"/>
            <a:ext cx="3532170" cy="1218177"/>
          </a:xfrm>
          <a:prstGeom prst="rect">
            <a:avLst/>
          </a:prstGeom>
          <a:ln w="28575" cap="flat">
            <a:noFill/>
            <a:miter lim="4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issues for cryogenic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277" y="1875509"/>
            <a:ext cx="5414078" cy="4351338"/>
          </a:xfrm>
        </p:spPr>
        <p:txBody>
          <a:bodyPr>
            <a:normAutofit/>
          </a:bodyPr>
          <a:lstStyle/>
          <a:p>
            <a:r>
              <a:rPr lang="en-US" altLang="ja-JP" sz="2600" dirty="0">
                <a:solidFill>
                  <a:schemeClr val="accent5">
                    <a:lumMod val="75000"/>
                  </a:schemeClr>
                </a:solidFill>
              </a:rPr>
              <a:t>Not trivial to do both</a:t>
            </a:r>
            <a:br>
              <a:rPr lang="en-US" altLang="ja-JP" sz="2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ja-JP" sz="2600" dirty="0">
                <a:solidFill>
                  <a:schemeClr val="accent5">
                    <a:lumMod val="75000"/>
                  </a:schemeClr>
                </a:solidFill>
              </a:rPr>
              <a:t>  - high power (400 kW on mirror)</a:t>
            </a:r>
            <a:br>
              <a:rPr lang="en-US" altLang="ja-JP" sz="2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ja-JP" sz="2600" dirty="0">
                <a:solidFill>
                  <a:schemeClr val="accent5">
                    <a:lumMod val="75000"/>
                  </a:schemeClr>
                </a:solidFill>
              </a:rPr>
              <a:t>  - low temperature (20 K)</a:t>
            </a:r>
            <a:br>
              <a:rPr lang="en-US" altLang="ja-JP" sz="26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altLang="ja-JP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B19A-F55E-2A43-A444-525483152C74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49228" y="3334422"/>
            <a:ext cx="5433127" cy="2692777"/>
            <a:chOff x="1042988" y="3600445"/>
            <a:chExt cx="5433127" cy="2692777"/>
          </a:xfrm>
        </p:grpSpPr>
        <p:sp>
          <p:nvSpPr>
            <p:cNvPr id="20" name="正方形/長方形 3"/>
            <p:cNvSpPr/>
            <p:nvPr/>
          </p:nvSpPr>
          <p:spPr>
            <a:xfrm>
              <a:off x="1042988" y="3600445"/>
              <a:ext cx="5433127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26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ＭＳ Ｐゴシック" panose="020B0600070205080204" pitchFamily="50" charset="-128"/>
                </a:rPr>
                <a:t>thinner and longer fibers preferred</a:t>
              </a:r>
            </a:p>
            <a:p>
              <a:pPr>
                <a:defRPr/>
              </a:pPr>
              <a:r>
                <a:rPr lang="en-US" altLang="ja-JP" sz="26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ＭＳ Ｐゴシック" panose="020B0600070205080204" pitchFamily="50" charset="-128"/>
                </a:rPr>
                <a:t>for suspension thermal noise reduction</a:t>
              </a:r>
              <a:endParaRPr lang="ja-JP" altLang="en-US" sz="260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19"/>
            <p:cNvSpPr/>
            <p:nvPr/>
          </p:nvSpPr>
          <p:spPr>
            <a:xfrm>
              <a:off x="1385888" y="5400670"/>
              <a:ext cx="4465637" cy="8925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26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ＭＳ Ｐゴシック" panose="020B0600070205080204" pitchFamily="50" charset="-128"/>
                </a:rPr>
                <a:t>thicker and shorter preferred for efficient heat extraction</a:t>
              </a:r>
              <a:endParaRPr lang="ja-JP" altLang="en-US" sz="260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左右矢印 20"/>
            <p:cNvSpPr/>
            <p:nvPr/>
          </p:nvSpPr>
          <p:spPr>
            <a:xfrm rot="5400000">
              <a:off x="2121694" y="4772814"/>
              <a:ext cx="1008063" cy="428625"/>
            </a:xfrm>
            <a:prstGeom prst="leftRightArrow">
              <a:avLst/>
            </a:prstGeom>
            <a:solidFill>
              <a:srgbClr val="FFA5FF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6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3" name="正方形/長方形 21"/>
            <p:cNvSpPr/>
            <p:nvPr/>
          </p:nvSpPr>
          <p:spPr>
            <a:xfrm>
              <a:off x="2916238" y="4770433"/>
              <a:ext cx="2087562" cy="576262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defRPr/>
              </a:pPr>
              <a:r>
                <a:rPr lang="en-US" altLang="ja-JP" sz="2600" b="1" dirty="0">
                  <a:solidFill>
                    <a:schemeClr val="accent5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Dilemma</a:t>
              </a:r>
            </a:p>
          </p:txBody>
        </p:sp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FD6C592-CC65-7A47-A18F-A19A5E4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grpSp>
        <p:nvGrpSpPr>
          <p:cNvPr id="25" name="Group 42">
            <a:extLst>
              <a:ext uri="{FF2B5EF4-FFF2-40B4-BE49-F238E27FC236}">
                <a16:creationId xmlns:a16="http://schemas.microsoft.com/office/drawing/2014/main" id="{7E98F168-8E57-BF44-AE79-E0CC997746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4051" y="1385774"/>
            <a:ext cx="4011823" cy="3492500"/>
            <a:chOff x="3173810" y="1662589"/>
            <a:chExt cx="4926061" cy="4287837"/>
          </a:xfrm>
        </p:grpSpPr>
        <p:pic>
          <p:nvPicPr>
            <p:cNvPr id="26" name="Picture 30">
              <a:extLst>
                <a:ext uri="{FF2B5EF4-FFF2-40B4-BE49-F238E27FC236}">
                  <a16:creationId xmlns:a16="http://schemas.microsoft.com/office/drawing/2014/main" id="{88AE1B4C-D58F-0947-A351-CA74769B9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66506" y="1662589"/>
              <a:ext cx="1673352" cy="378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楕円 9">
              <a:extLst>
                <a:ext uri="{FF2B5EF4-FFF2-40B4-BE49-F238E27FC236}">
                  <a16:creationId xmlns:a16="http://schemas.microsoft.com/office/drawing/2014/main" id="{D3DB0652-DE46-A94E-9767-B0FA632828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03845" y="4151789"/>
              <a:ext cx="503303" cy="114935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69000">
                  <a:srgbClr val="83B6C4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/>
            </a:p>
          </p:txBody>
        </p:sp>
        <p:cxnSp>
          <p:nvCxnSpPr>
            <p:cNvPr id="28" name="直線コネクタ 10">
              <a:extLst>
                <a:ext uri="{FF2B5EF4-FFF2-40B4-BE49-F238E27FC236}">
                  <a16:creationId xmlns:a16="http://schemas.microsoft.com/office/drawing/2014/main" id="{AC8D2711-FDC9-444F-AC29-DF93204B8CA0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5292808" y="4726464"/>
              <a:ext cx="935159" cy="0"/>
            </a:xfrm>
            <a:prstGeom prst="line">
              <a:avLst/>
            </a:prstGeom>
            <a:ln w="1270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10">
              <a:extLst>
                <a:ext uri="{FF2B5EF4-FFF2-40B4-BE49-F238E27FC236}">
                  <a16:creationId xmlns:a16="http://schemas.microsoft.com/office/drawing/2014/main" id="{A050C87B-B3A1-7246-A140-5937636E8385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4211581" y="4726464"/>
              <a:ext cx="936746" cy="0"/>
            </a:xfrm>
            <a:prstGeom prst="line">
              <a:avLst/>
            </a:prstGeom>
            <a:ln w="57150" cap="rnd">
              <a:solidFill>
                <a:srgbClr val="FF0000">
                  <a:alpha val="29804"/>
                </a:srgb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10">
              <a:extLst>
                <a:ext uri="{FF2B5EF4-FFF2-40B4-BE49-F238E27FC236}">
                  <a16:creationId xmlns:a16="http://schemas.microsoft.com/office/drawing/2014/main" id="{9E5F3B3A-6681-944E-AC8C-5D812A8C3418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3274834" y="4726464"/>
              <a:ext cx="936746" cy="0"/>
            </a:xfrm>
            <a:prstGeom prst="line">
              <a:avLst/>
            </a:prstGeom>
            <a:ln w="57150" cap="rnd">
              <a:solidFill>
                <a:srgbClr val="FF0000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下矢印 14">
              <a:extLst>
                <a:ext uri="{FF2B5EF4-FFF2-40B4-BE49-F238E27FC236}">
                  <a16:creationId xmlns:a16="http://schemas.microsoft.com/office/drawing/2014/main" id="{97613383-9DD5-A947-9DE8-72B1A60BD0C3}"/>
                </a:ext>
              </a:extLst>
            </p:cNvPr>
            <p:cNvSpPr/>
            <p:nvPr/>
          </p:nvSpPr>
          <p:spPr>
            <a:xfrm flipV="1">
              <a:off x="5580183" y="2999264"/>
              <a:ext cx="431856" cy="717550"/>
            </a:xfrm>
            <a:prstGeom prst="downArrow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/>
            </a:p>
          </p:txBody>
        </p:sp>
        <p:sp>
          <p:nvSpPr>
            <p:cNvPr id="32" name="正方形/長方形 15">
              <a:extLst>
                <a:ext uri="{FF2B5EF4-FFF2-40B4-BE49-F238E27FC236}">
                  <a16:creationId xmlns:a16="http://schemas.microsoft.com/office/drawing/2014/main" id="{23BB18F5-AA2A-DA4E-A2E2-5C2E37D8655F}"/>
                </a:ext>
              </a:extLst>
            </p:cNvPr>
            <p:cNvSpPr/>
            <p:nvPr/>
          </p:nvSpPr>
          <p:spPr>
            <a:xfrm>
              <a:off x="5904075" y="3234214"/>
              <a:ext cx="1582942" cy="4318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heat</a:t>
              </a:r>
            </a:p>
            <a:p>
              <a:pPr algn="ctr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extraction</a:t>
              </a:r>
            </a:p>
          </p:txBody>
        </p:sp>
        <p:sp>
          <p:nvSpPr>
            <p:cNvPr id="33" name="正方形/長方形 15">
              <a:extLst>
                <a:ext uri="{FF2B5EF4-FFF2-40B4-BE49-F238E27FC236}">
                  <a16:creationId xmlns:a16="http://schemas.microsoft.com/office/drawing/2014/main" id="{404B4459-1EB7-6F4E-B65F-C3DB6814C9E2}"/>
                </a:ext>
              </a:extLst>
            </p:cNvPr>
            <p:cNvSpPr/>
            <p:nvPr/>
          </p:nvSpPr>
          <p:spPr>
            <a:xfrm>
              <a:off x="5292808" y="5083651"/>
              <a:ext cx="2807063" cy="741363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heat absorption</a:t>
              </a:r>
            </a:p>
            <a:p>
              <a:pPr algn="ctr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(bulk, surface)</a:t>
              </a:r>
            </a:p>
          </p:txBody>
        </p:sp>
        <p:sp>
          <p:nvSpPr>
            <p:cNvPr id="34" name="正方形/長方形 15">
              <a:extLst>
                <a:ext uri="{FF2B5EF4-FFF2-40B4-BE49-F238E27FC236}">
                  <a16:creationId xmlns:a16="http://schemas.microsoft.com/office/drawing/2014/main" id="{0E38A149-5876-6B4D-BF41-B2F080593145}"/>
                </a:ext>
              </a:extLst>
            </p:cNvPr>
            <p:cNvSpPr/>
            <p:nvPr/>
          </p:nvSpPr>
          <p:spPr>
            <a:xfrm>
              <a:off x="4419570" y="5518626"/>
              <a:ext cx="836721" cy="4318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b="1" dirty="0">
                  <a:solidFill>
                    <a:schemeClr val="accent5">
                      <a:lumMod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ITM</a:t>
              </a:r>
            </a:p>
          </p:txBody>
        </p:sp>
        <p:sp>
          <p:nvSpPr>
            <p:cNvPr id="35" name="正方形/長方形 15">
              <a:extLst>
                <a:ext uri="{FF2B5EF4-FFF2-40B4-BE49-F238E27FC236}">
                  <a16:creationId xmlns:a16="http://schemas.microsoft.com/office/drawing/2014/main" id="{A87B870A-7F45-7140-B819-FEABA62ACF96}"/>
                </a:ext>
              </a:extLst>
            </p:cNvPr>
            <p:cNvSpPr/>
            <p:nvPr/>
          </p:nvSpPr>
          <p:spPr>
            <a:xfrm>
              <a:off x="3173810" y="3934300"/>
              <a:ext cx="1313033" cy="792163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Laser from BS</a:t>
              </a:r>
            </a:p>
          </p:txBody>
        </p:sp>
        <p:sp>
          <p:nvSpPr>
            <p:cNvPr id="36" name="正方形/長方形 15">
              <a:extLst>
                <a:ext uri="{FF2B5EF4-FFF2-40B4-BE49-F238E27FC236}">
                  <a16:creationId xmlns:a16="http://schemas.microsoft.com/office/drawing/2014/main" id="{CDEAABD4-C8D9-AD47-8080-DA05DF45D535}"/>
                </a:ext>
              </a:extLst>
            </p:cNvPr>
            <p:cNvSpPr/>
            <p:nvPr/>
          </p:nvSpPr>
          <p:spPr>
            <a:xfrm>
              <a:off x="5333638" y="4094693"/>
              <a:ext cx="1873494" cy="4318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Laser in </a:t>
              </a:r>
              <a:b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</a:br>
              <a:r>
                <a:rPr lang="en-US" altLang="ja-JP" sz="1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itchFamily="50" charset="-128"/>
                </a:rPr>
                <a:t>arm 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1033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KAGRA has been focusing to finish the installation of current configuration ; discussion on the future upgrade was not so active until 2018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Finally, KAGRA installation was almost completed and Future Planning Committee (FPC) has been established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 Dec./2018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and started discussions on the future upgrade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3D17E-4419-994E-8C47-61871730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2433C-F899-7541-AFA3-F20743D7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DEB21-010C-314A-B8E8-EBF328DA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now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Even though installation of components is done,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we still have many issues [T.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Tomaru’s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talk]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Birefringence of  sapphire bulk is one of the serious issue which prevents us from achieving the design sensitivity even in O4 (2022~)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042D-3B89-AE41-9B7E-F043231C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A3EC3-111A-1544-8EE4-BAE80F4E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DD9C4-8924-2647-984A-E77145E2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78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Sapphire birefringence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図 171">
            <a:extLst>
              <a:ext uri="{FF2B5EF4-FFF2-40B4-BE49-F238E27FC236}">
                <a16:creationId xmlns:a16="http://schemas.microsoft.com/office/drawing/2014/main" id="{B8D1A104-8213-5C47-B03C-1F6C3275C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01" y="1634851"/>
            <a:ext cx="2300849" cy="20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DD7E3C4-77B4-C34C-88D0-B16B2EAF5D7E}"/>
              </a:ext>
            </a:extLst>
          </p:cNvPr>
          <p:cNvGrpSpPr>
            <a:grpSpLocks noChangeAspect="1"/>
          </p:cNvGrpSpPr>
          <p:nvPr/>
        </p:nvGrpSpPr>
        <p:grpSpPr>
          <a:xfrm>
            <a:off x="408442" y="1454949"/>
            <a:ext cx="6545250" cy="4837507"/>
            <a:chOff x="1289052" y="1052513"/>
            <a:chExt cx="7854948" cy="5805487"/>
          </a:xfrm>
        </p:grpSpPr>
        <p:cxnSp>
          <p:nvCxnSpPr>
            <p:cNvPr id="4" name="直線コネクタ 5">
              <a:extLst>
                <a:ext uri="{FF2B5EF4-FFF2-40B4-BE49-F238E27FC236}">
                  <a16:creationId xmlns:a16="http://schemas.microsoft.com/office/drawing/2014/main" id="{B62E1858-080F-F148-8909-CF6A7A53DDB0}"/>
                </a:ext>
              </a:extLst>
            </p:cNvPr>
            <p:cNvCxnSpPr>
              <a:endCxn id="16" idx="2"/>
            </p:cNvCxnSpPr>
            <p:nvPr/>
          </p:nvCxnSpPr>
          <p:spPr>
            <a:xfrm>
              <a:off x="4572000" y="4868863"/>
              <a:ext cx="1439863" cy="0"/>
            </a:xfrm>
            <a:prstGeom prst="line">
              <a:avLst/>
            </a:prstGeom>
            <a:ln w="762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6">
              <a:extLst>
                <a:ext uri="{FF2B5EF4-FFF2-40B4-BE49-F238E27FC236}">
                  <a16:creationId xmlns:a16="http://schemas.microsoft.com/office/drawing/2014/main" id="{F0BDA13A-78A9-714A-9D64-9441CF4A07A7}"/>
                </a:ext>
              </a:extLst>
            </p:cNvPr>
            <p:cNvCxnSpPr/>
            <p:nvPr/>
          </p:nvCxnSpPr>
          <p:spPr>
            <a:xfrm>
              <a:off x="5292725" y="4076700"/>
              <a:ext cx="0" cy="936625"/>
            </a:xfrm>
            <a:prstGeom prst="line">
              <a:avLst/>
            </a:prstGeom>
            <a:ln w="762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7">
              <a:extLst>
                <a:ext uri="{FF2B5EF4-FFF2-40B4-BE49-F238E27FC236}">
                  <a16:creationId xmlns:a16="http://schemas.microsoft.com/office/drawing/2014/main" id="{72501E0F-22AB-0141-9E11-9C2CEA0C6E6D}"/>
                </a:ext>
              </a:extLst>
            </p:cNvPr>
            <p:cNvCxnSpPr/>
            <p:nvPr/>
          </p:nvCxnSpPr>
          <p:spPr>
            <a:xfrm flipV="1">
              <a:off x="5292725" y="1268413"/>
              <a:ext cx="0" cy="2665412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8">
              <a:extLst>
                <a:ext uri="{FF2B5EF4-FFF2-40B4-BE49-F238E27FC236}">
                  <a16:creationId xmlns:a16="http://schemas.microsoft.com/office/drawing/2014/main" id="{445689B6-28DC-814B-BF7B-3854EFDF6935}"/>
                </a:ext>
              </a:extLst>
            </p:cNvPr>
            <p:cNvCxnSpPr>
              <a:stCxn id="16" idx="0"/>
            </p:cNvCxnSpPr>
            <p:nvPr/>
          </p:nvCxnSpPr>
          <p:spPr>
            <a:xfrm>
              <a:off x="6227763" y="4868863"/>
              <a:ext cx="2665412" cy="1587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9">
              <a:extLst>
                <a:ext uri="{FF2B5EF4-FFF2-40B4-BE49-F238E27FC236}">
                  <a16:creationId xmlns:a16="http://schemas.microsoft.com/office/drawing/2014/main" id="{BAD02E39-126B-1B42-A12B-3526EF4A4CDF}"/>
                </a:ext>
              </a:extLst>
            </p:cNvPr>
            <p:cNvCxnSpPr>
              <a:stCxn id="13" idx="2"/>
              <a:endCxn id="14" idx="1"/>
            </p:cNvCxnSpPr>
            <p:nvPr/>
          </p:nvCxnSpPr>
          <p:spPr>
            <a:xfrm>
              <a:off x="5291138" y="1268413"/>
              <a:ext cx="1587" cy="5157787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10">
              <a:extLst>
                <a:ext uri="{FF2B5EF4-FFF2-40B4-BE49-F238E27FC236}">
                  <a16:creationId xmlns:a16="http://schemas.microsoft.com/office/drawing/2014/main" id="{6ABA87A7-2915-774C-AEE8-2AD39D199E2A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132138" y="4868863"/>
              <a:ext cx="4176712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正方形/長方形 11">
              <a:extLst>
                <a:ext uri="{FF2B5EF4-FFF2-40B4-BE49-F238E27FC236}">
                  <a16:creationId xmlns:a16="http://schemas.microsoft.com/office/drawing/2014/main" id="{5B891843-70B7-3649-8FDD-3E55E71AA863}"/>
                </a:ext>
              </a:extLst>
            </p:cNvPr>
            <p:cNvSpPr/>
            <p:nvPr/>
          </p:nvSpPr>
          <p:spPr>
            <a:xfrm rot="8100000">
              <a:off x="4960938" y="4803775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正方形/長方形 12">
              <a:extLst>
                <a:ext uri="{FF2B5EF4-FFF2-40B4-BE49-F238E27FC236}">
                  <a16:creationId xmlns:a16="http://schemas.microsoft.com/office/drawing/2014/main" id="{8C14ACFB-CDA0-634B-B5C1-F727AD24B17D}"/>
                </a:ext>
              </a:extLst>
            </p:cNvPr>
            <p:cNvSpPr/>
            <p:nvPr/>
          </p:nvSpPr>
          <p:spPr>
            <a:xfrm>
              <a:off x="2124075" y="4581525"/>
              <a:ext cx="1008063" cy="574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2400" dirty="0">
                  <a:solidFill>
                    <a:schemeClr val="tx1"/>
                  </a:solidFill>
                </a:rPr>
                <a:t>Laser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正方形/長方形 13">
              <a:extLst>
                <a:ext uri="{FF2B5EF4-FFF2-40B4-BE49-F238E27FC236}">
                  <a16:creationId xmlns:a16="http://schemas.microsoft.com/office/drawing/2014/main" id="{4C439F17-708B-EE4C-86C2-9825FFD4F123}"/>
                </a:ext>
              </a:extLst>
            </p:cNvPr>
            <p:cNvSpPr/>
            <p:nvPr/>
          </p:nvSpPr>
          <p:spPr>
            <a:xfrm rot="5400000">
              <a:off x="8640762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正方形/長方形 14">
              <a:extLst>
                <a:ext uri="{FF2B5EF4-FFF2-40B4-BE49-F238E27FC236}">
                  <a16:creationId xmlns:a16="http://schemas.microsoft.com/office/drawing/2014/main" id="{3C43DE16-4C1E-4149-803F-EA481F910F30}"/>
                </a:ext>
              </a:extLst>
            </p:cNvPr>
            <p:cNvSpPr/>
            <p:nvPr/>
          </p:nvSpPr>
          <p:spPr>
            <a:xfrm>
              <a:off x="4932363" y="1052513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フローチャート : 論理積ゲート 160">
              <a:extLst>
                <a:ext uri="{FF2B5EF4-FFF2-40B4-BE49-F238E27FC236}">
                  <a16:creationId xmlns:a16="http://schemas.microsoft.com/office/drawing/2014/main" id="{92F30773-7B02-1D4A-B539-C101AD6956D5}"/>
                </a:ext>
              </a:extLst>
            </p:cNvPr>
            <p:cNvSpPr/>
            <p:nvPr/>
          </p:nvSpPr>
          <p:spPr bwMode="auto">
            <a:xfrm rot="5400000">
              <a:off x="5076825" y="6426200"/>
              <a:ext cx="431800" cy="431800"/>
            </a:xfrm>
            <a:prstGeom prst="flowChartDelay">
              <a:avLst/>
            </a:prstGeom>
            <a:solidFill>
              <a:srgbClr val="FB11D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en-US" altLang="ja-JP" dirty="0"/>
            </a:p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15" name="正方形/長方形 16">
              <a:extLst>
                <a:ext uri="{FF2B5EF4-FFF2-40B4-BE49-F238E27FC236}">
                  <a16:creationId xmlns:a16="http://schemas.microsoft.com/office/drawing/2014/main" id="{1D46363B-CB64-8641-9C8A-5BBB884022B1}"/>
                </a:ext>
              </a:extLst>
            </p:cNvPr>
            <p:cNvSpPr/>
            <p:nvPr/>
          </p:nvSpPr>
          <p:spPr>
            <a:xfrm>
              <a:off x="4932363" y="3933825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正方形/長方形 17">
              <a:extLst>
                <a:ext uri="{FF2B5EF4-FFF2-40B4-BE49-F238E27FC236}">
                  <a16:creationId xmlns:a16="http://schemas.microsoft.com/office/drawing/2014/main" id="{EA3AD7E1-C63A-C347-ACA7-B59C42C3B496}"/>
                </a:ext>
              </a:extLst>
            </p:cNvPr>
            <p:cNvSpPr/>
            <p:nvPr/>
          </p:nvSpPr>
          <p:spPr>
            <a:xfrm rot="5400000">
              <a:off x="5759450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正方形/長方形 18">
              <a:extLst>
                <a:ext uri="{FF2B5EF4-FFF2-40B4-BE49-F238E27FC236}">
                  <a16:creationId xmlns:a16="http://schemas.microsoft.com/office/drawing/2014/main" id="{9074C435-7A24-764F-A069-4399BA47BDF6}"/>
                </a:ext>
              </a:extLst>
            </p:cNvPr>
            <p:cNvSpPr/>
            <p:nvPr/>
          </p:nvSpPr>
          <p:spPr>
            <a:xfrm rot="5400000">
              <a:off x="4103687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正方形/長方形 19">
              <a:extLst>
                <a:ext uri="{FF2B5EF4-FFF2-40B4-BE49-F238E27FC236}">
                  <a16:creationId xmlns:a16="http://schemas.microsoft.com/office/drawing/2014/main" id="{32C501D4-F22C-BF4A-A671-5CB978E0C58B}"/>
                </a:ext>
              </a:extLst>
            </p:cNvPr>
            <p:cNvSpPr/>
            <p:nvPr/>
          </p:nvSpPr>
          <p:spPr>
            <a:xfrm>
              <a:off x="4932363" y="5589588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20" name="直線コネクタ 28">
              <a:extLst>
                <a:ext uri="{FF2B5EF4-FFF2-40B4-BE49-F238E27FC236}">
                  <a16:creationId xmlns:a16="http://schemas.microsoft.com/office/drawing/2014/main" id="{8722EEC8-B8F7-694B-A3C9-BAC543EED835}"/>
                </a:ext>
              </a:extLst>
            </p:cNvPr>
            <p:cNvCxnSpPr/>
            <p:nvPr/>
          </p:nvCxnSpPr>
          <p:spPr>
            <a:xfrm flipH="1">
              <a:off x="3478213" y="4724400"/>
              <a:ext cx="503237" cy="0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30F6BF2D-9F52-3648-9E54-9A4AFB96C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750" y="4292600"/>
              <a:ext cx="733425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spAutoFit/>
            </a:bodyPr>
            <a:lstStyle/>
            <a:p>
              <a:pPr>
                <a:defRPr/>
              </a:pPr>
              <a:r>
                <a:rPr lang="en-US" altLang="ja-JP" sz="2400" b="1" dirty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sym typeface="Helvetica Neue Light" charset="0"/>
                </a:rPr>
                <a:t>s-pol</a:t>
              </a:r>
            </a:p>
          </p:txBody>
        </p:sp>
        <p:cxnSp>
          <p:nvCxnSpPr>
            <p:cNvPr id="22" name="直線コネクタ 31">
              <a:extLst>
                <a:ext uri="{FF2B5EF4-FFF2-40B4-BE49-F238E27FC236}">
                  <a16:creationId xmlns:a16="http://schemas.microsoft.com/office/drawing/2014/main" id="{8A9E2834-E46F-E945-BB01-62BDA7EFD6E8}"/>
                </a:ext>
              </a:extLst>
            </p:cNvPr>
            <p:cNvCxnSpPr/>
            <p:nvPr/>
          </p:nvCxnSpPr>
          <p:spPr>
            <a:xfrm>
              <a:off x="5148263" y="4221163"/>
              <a:ext cx="0" cy="287337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33">
              <a:extLst>
                <a:ext uri="{FF2B5EF4-FFF2-40B4-BE49-F238E27FC236}">
                  <a16:creationId xmlns:a16="http://schemas.microsoft.com/office/drawing/2014/main" id="{08B8FEA5-193C-6546-A1FC-D865B8F4CD0A}"/>
                </a:ext>
              </a:extLst>
            </p:cNvPr>
            <p:cNvCxnSpPr/>
            <p:nvPr/>
          </p:nvCxnSpPr>
          <p:spPr>
            <a:xfrm flipH="1">
              <a:off x="5724525" y="4724400"/>
              <a:ext cx="215900" cy="0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35">
              <a:extLst>
                <a:ext uri="{FF2B5EF4-FFF2-40B4-BE49-F238E27FC236}">
                  <a16:creationId xmlns:a16="http://schemas.microsoft.com/office/drawing/2014/main" id="{5CA4242F-E043-3842-AF33-197B9D593ABD}"/>
                </a:ext>
              </a:extLst>
            </p:cNvPr>
            <p:cNvCxnSpPr/>
            <p:nvPr/>
          </p:nvCxnSpPr>
          <p:spPr>
            <a:xfrm flipV="1">
              <a:off x="5435600" y="4221163"/>
              <a:ext cx="0" cy="287337"/>
            </a:xfrm>
            <a:prstGeom prst="line">
              <a:avLst/>
            </a:prstGeom>
            <a:ln w="25400" cap="rnd">
              <a:solidFill>
                <a:srgbClr val="00206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38">
              <a:extLst>
                <a:ext uri="{FF2B5EF4-FFF2-40B4-BE49-F238E27FC236}">
                  <a16:creationId xmlns:a16="http://schemas.microsoft.com/office/drawing/2014/main" id="{66275475-2728-5040-A7DC-2D2B596B083C}"/>
                </a:ext>
              </a:extLst>
            </p:cNvPr>
            <p:cNvCxnSpPr/>
            <p:nvPr/>
          </p:nvCxnSpPr>
          <p:spPr>
            <a:xfrm flipV="1">
              <a:off x="5724525" y="5013325"/>
              <a:ext cx="215900" cy="0"/>
            </a:xfrm>
            <a:prstGeom prst="line">
              <a:avLst/>
            </a:prstGeom>
            <a:ln w="25400" cap="rnd">
              <a:solidFill>
                <a:srgbClr val="00206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21F81D2E-E032-8944-8D75-9A5CEAE3D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6950" y="3842688"/>
              <a:ext cx="3377050" cy="36936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b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rgbClr val="002060"/>
                  </a:solidFill>
                  <a:latin typeface="+mn-lt"/>
                  <a:ea typeface="ＭＳ Ｐゴシック" panose="020B0600070205080204" pitchFamily="50" charset="-128"/>
                  <a:sym typeface="Helvetica Neue Light" charset="0"/>
                </a:rPr>
                <a:t>a few % p-pol in reflection</a:t>
              </a:r>
            </a:p>
          </p:txBody>
        </p:sp>
        <p:sp>
          <p:nvSpPr>
            <p:cNvPr id="27" name="Rectangle 19">
              <a:extLst>
                <a:ext uri="{FF2B5EF4-FFF2-40B4-BE49-F238E27FC236}">
                  <a16:creationId xmlns:a16="http://schemas.microsoft.com/office/drawing/2014/main" id="{808E9DBA-950E-E749-B3AC-976EB6C5E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5300663"/>
              <a:ext cx="3313112" cy="110807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rgbClr val="002060"/>
                  </a:solidFill>
                  <a:latin typeface="+mn-lt"/>
                  <a:ea typeface="ＭＳ Ｐゴシック" panose="020B0600070205080204" pitchFamily="50" charset="-128"/>
                  <a:sym typeface="Helvetica Neue Light" charset="0"/>
                </a:rPr>
                <a:t>Power and signal recycling cavities contaminated by p-pol</a:t>
              </a:r>
            </a:p>
          </p:txBody>
        </p:sp>
        <p:pic>
          <p:nvPicPr>
            <p:cNvPr id="28" name="図 43">
              <a:extLst>
                <a:ext uri="{FF2B5EF4-FFF2-40B4-BE49-F238E27FC236}">
                  <a16:creationId xmlns:a16="http://schemas.microsoft.com/office/drawing/2014/main" id="{E030319D-1C35-0840-A810-9615AE608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916113"/>
              <a:ext cx="2376488" cy="186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正方形/長方形 44">
              <a:extLst>
                <a:ext uri="{FF2B5EF4-FFF2-40B4-BE49-F238E27FC236}">
                  <a16:creationId xmlns:a16="http://schemas.microsoft.com/office/drawing/2014/main" id="{08B9AD53-F1B8-3F43-989C-9975C69F6A54}"/>
                </a:ext>
              </a:extLst>
            </p:cNvPr>
            <p:cNvSpPr/>
            <p:nvPr/>
          </p:nvSpPr>
          <p:spPr>
            <a:xfrm>
              <a:off x="5865971" y="1316218"/>
              <a:ext cx="2337756" cy="62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ea typeface="ＭＳ Ｐゴシック" panose="020B0600070205080204" pitchFamily="50" charset="-128"/>
                </a:rPr>
                <a:t>K. </a:t>
              </a:r>
              <a:r>
                <a:rPr lang="en-US" altLang="ja-JP" sz="1400" dirty="0" err="1">
                  <a:ea typeface="ＭＳ Ｐゴシック" panose="020B0600070205080204" pitchFamily="50" charset="-128"/>
                </a:rPr>
                <a:t>Somiya</a:t>
              </a:r>
              <a:r>
                <a:rPr lang="en-US" altLang="ja-JP" sz="1400" dirty="0">
                  <a:ea typeface="ＭＳ Ｐゴシック" panose="020B0600070205080204" pitchFamily="50" charset="-128"/>
                </a:rPr>
                <a:t>, et. al</a:t>
              </a:r>
              <a:endParaRPr lang="en-US" altLang="ja-JP" sz="1400" dirty="0">
                <a:ea typeface="ＭＳ Ｐゴシック" panose="020B0600070205080204" pitchFamily="50" charset="-128"/>
                <a:hlinkClick r:id="rId4"/>
              </a:endParaRPr>
            </a:p>
            <a:p>
              <a:pPr>
                <a:defRPr/>
              </a:pPr>
              <a:r>
                <a:rPr lang="en-US" altLang="ja-JP" sz="1400" dirty="0">
                  <a:ea typeface="ＭＳ Ｐゴシック" panose="020B0600070205080204" pitchFamily="50" charset="-128"/>
                  <a:hlinkClick r:id="rId4"/>
                </a:rPr>
                <a:t>PRD 100, 082005 (2019)</a:t>
              </a:r>
              <a:endParaRPr lang="ja-JP" altLang="en-US" sz="1400" dirty="0">
                <a:latin typeface="+mn-lt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正方形/長方形 36">
              <a:extLst>
                <a:ext uri="{FF2B5EF4-FFF2-40B4-BE49-F238E27FC236}">
                  <a16:creationId xmlns:a16="http://schemas.microsoft.com/office/drawing/2014/main" id="{329BC52E-9BFF-8244-9F5A-9FABFC33DF7D}"/>
                </a:ext>
              </a:extLst>
            </p:cNvPr>
            <p:cNvSpPr/>
            <p:nvPr/>
          </p:nvSpPr>
          <p:spPr>
            <a:xfrm>
              <a:off x="1289052" y="5589588"/>
              <a:ext cx="1806574" cy="997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latin typeface="+mj-lt"/>
                  <a:ea typeface="ＭＳ Ｐゴシック" panose="020B0600070205080204" pitchFamily="50" charset="-128"/>
                </a:rPr>
                <a:t>p-pol beam shape from ITM reflection</a:t>
              </a:r>
              <a:endParaRPr lang="ja-JP" altLang="en-US" sz="1600" dirty="0">
                <a:latin typeface="+mj-lt"/>
                <a:ea typeface="ＭＳ Ｐゴシック" panose="020B0600070205080204" pitchFamily="50" charset="-128"/>
              </a:endParaRPr>
            </a:p>
          </p:txBody>
        </p:sp>
        <p:pic>
          <p:nvPicPr>
            <p:cNvPr id="31" name="図 2">
              <a:extLst>
                <a:ext uri="{FF2B5EF4-FFF2-40B4-BE49-F238E27FC236}">
                  <a16:creationId xmlns:a16="http://schemas.microsoft.com/office/drawing/2014/main" id="{9C6B6D49-9909-8746-9AED-6A4914F91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5373688"/>
              <a:ext cx="1806575" cy="135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13EA189D-B38C-6D4F-B7FB-621AF779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ECDC657-379C-7043-AA1E-DF051024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6E1AD8F6-12D1-8944-9D42-3C15150A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3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2CC57-093F-AE4C-BD92-2959B636ECF3}"/>
              </a:ext>
            </a:extLst>
          </p:cNvPr>
          <p:cNvGrpSpPr/>
          <p:nvPr/>
        </p:nvGrpSpPr>
        <p:grpSpPr>
          <a:xfrm>
            <a:off x="3923413" y="3211032"/>
            <a:ext cx="5220587" cy="3646967"/>
            <a:chOff x="3923413" y="3211032"/>
            <a:chExt cx="5220587" cy="3646967"/>
          </a:xfrm>
        </p:grpSpPr>
        <p:pic>
          <p:nvPicPr>
            <p:cNvPr id="4" name="図 2">
              <a:extLst>
                <a:ext uri="{FF2B5EF4-FFF2-40B4-BE49-F238E27FC236}">
                  <a16:creationId xmlns:a16="http://schemas.microsoft.com/office/drawing/2014/main" id="{D62964EA-3E28-3946-AB8B-149C4CDBA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3" t="46822"/>
            <a:stretch/>
          </p:blipFill>
          <p:spPr bwMode="auto">
            <a:xfrm>
              <a:off x="4274288" y="3211032"/>
              <a:ext cx="4869712" cy="364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図 2">
              <a:extLst>
                <a:ext uri="{FF2B5EF4-FFF2-40B4-BE49-F238E27FC236}">
                  <a16:creationId xmlns:a16="http://schemas.microsoft.com/office/drawing/2014/main" id="{C77D8020-9B8B-9347-9D3E-10843C2EF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" t="33903" r="92917" b="41136"/>
            <a:stretch/>
          </p:blipFill>
          <p:spPr bwMode="auto">
            <a:xfrm>
              <a:off x="3923413" y="4040964"/>
              <a:ext cx="350875" cy="171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B1A72A-BE95-B048-8830-F2C4867E2FEE}"/>
                </a:ext>
              </a:extLst>
            </p:cNvPr>
            <p:cNvSpPr/>
            <p:nvPr/>
          </p:nvSpPr>
          <p:spPr>
            <a:xfrm>
              <a:off x="4274288" y="3211032"/>
              <a:ext cx="4774019" cy="13255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  <a:gs pos="75000">
                  <a:schemeClr val="bg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正方形/長方形 9">
            <a:extLst>
              <a:ext uri="{FF2B5EF4-FFF2-40B4-BE49-F238E27FC236}">
                <a16:creationId xmlns:a16="http://schemas.microsoft.com/office/drawing/2014/main" id="{4B928144-B01B-AF4B-B2C8-29D98FBC2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31" y="5927376"/>
            <a:ext cx="3308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itchFamily="2" charset="0"/>
                <a:ea typeface="HG丸ｺﾞｼｯｸM-PRO" panose="020F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O4 limit (~80 Mpc)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near future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Towards O4 (2022~)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Manage with the current (birefringent) sapphire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Most of the time for commissioning/noise hunting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Expected sensitivity up to 80 Mpc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536D2-CD19-B143-821A-557B7F5986F2}"/>
              </a:ext>
            </a:extLst>
          </p:cNvPr>
          <p:cNvSpPr txBox="1"/>
          <p:nvPr/>
        </p:nvSpPr>
        <p:spPr>
          <a:xfrm>
            <a:off x="7414270" y="3227482"/>
            <a:ext cx="163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Michimura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JGW-G1911123</a:t>
            </a:r>
            <a:endParaRPr lang="en-US" dirty="0"/>
          </a:p>
        </p:txBody>
      </p:sp>
      <p:cxnSp>
        <p:nvCxnSpPr>
          <p:cNvPr id="11" name="直線矢印コネクタ 14">
            <a:extLst>
              <a:ext uri="{FF2B5EF4-FFF2-40B4-BE49-F238E27FC236}">
                <a16:creationId xmlns:a16="http://schemas.microsoft.com/office/drawing/2014/main" id="{52E4AF5A-4C76-B744-9D5C-BA2766BE462F}"/>
              </a:ext>
            </a:extLst>
          </p:cNvPr>
          <p:cNvCxnSpPr>
            <a:cxnSpLocks/>
          </p:cNvCxnSpPr>
          <p:nvPr/>
        </p:nvCxnSpPr>
        <p:spPr>
          <a:xfrm flipV="1">
            <a:off x="4037089" y="5752806"/>
            <a:ext cx="2544464" cy="48336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8662813-01E1-F440-8F43-7CD3B924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A2A83E4-957C-B147-A50D-7C89EB35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ACAECCA-B1DF-9148-8EB4-AE39D1C9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9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0FC60-968E-024F-946C-7C0DA590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57" y="3125973"/>
            <a:ext cx="4844575" cy="368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near future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Highest priority task is to develop high spec. sapphire mirrors with negligible birefringence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Then, KAGRA design sensitivity is mostly limited by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quantum noise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Frequency dependent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squeezing technique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is expected to reduce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quantum noise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wide frequency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6718D-50B2-FF47-A068-7FDAF9A0D5E9}"/>
              </a:ext>
            </a:extLst>
          </p:cNvPr>
          <p:cNvSpPr txBox="1"/>
          <p:nvPr/>
        </p:nvSpPr>
        <p:spPr>
          <a:xfrm>
            <a:off x="7425338" y="3030278"/>
            <a:ext cx="160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JGW-T1910879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F72154-6F33-EB49-9191-EF98937D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86F449-33CD-7E49-95EB-49049E5F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B01D5-8F53-644A-9BAF-D6CBA830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8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D23405C-2B0D-7845-B37B-CD29A0B0629F}"/>
              </a:ext>
            </a:extLst>
          </p:cNvPr>
          <p:cNvGrpSpPr>
            <a:grpSpLocks noChangeAspect="1"/>
          </p:cNvGrpSpPr>
          <p:nvPr/>
        </p:nvGrpSpPr>
        <p:grpSpPr>
          <a:xfrm>
            <a:off x="148590" y="3464541"/>
            <a:ext cx="8980370" cy="3176924"/>
            <a:chOff x="2121987" y="1277851"/>
            <a:chExt cx="6930167" cy="2451638"/>
          </a:xfrm>
        </p:grpSpPr>
        <p:pic>
          <p:nvPicPr>
            <p:cNvPr id="19" name="Picture 18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04E8775E-69CC-B345-8FD3-8D7AA0246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1" r="4209"/>
            <a:stretch/>
          </p:blipFill>
          <p:spPr>
            <a:xfrm>
              <a:off x="4491584" y="1277851"/>
              <a:ext cx="4560570" cy="2451638"/>
            </a:xfrm>
            <a:prstGeom prst="rect">
              <a:avLst/>
            </a:prstGeom>
          </p:spPr>
        </p:pic>
        <p:pic>
          <p:nvPicPr>
            <p:cNvPr id="16" name="Picture 15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5A155988-310B-9649-A259-9C91EE24D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1987" y="1914510"/>
              <a:ext cx="2340318" cy="15819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9514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Sensitivity and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events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B19A-F55E-2A43-A444-525483152C74}" type="slidenum">
              <a:rPr lang="en-US" smtClean="0"/>
              <a:t>3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5178961-AF38-6149-8A34-BF8B6EB43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2926" b="21123"/>
          <a:stretch/>
        </p:blipFill>
        <p:spPr>
          <a:xfrm>
            <a:off x="4069059" y="216535"/>
            <a:ext cx="4777781" cy="3459419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CFD32E-A2B3-1949-8100-D02C85AD2B19}"/>
              </a:ext>
            </a:extLst>
          </p:cNvPr>
          <p:cNvSpPr txBox="1"/>
          <p:nvPr/>
        </p:nvSpPr>
        <p:spPr>
          <a:xfrm>
            <a:off x="695914" y="3750061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O2 80~100 Mpc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A05085-48ED-584A-B67E-DA56C32C5342}"/>
              </a:ext>
            </a:extLst>
          </p:cNvPr>
          <p:cNvSpPr txBox="1"/>
          <p:nvPr/>
        </p:nvSpPr>
        <p:spPr>
          <a:xfrm>
            <a:off x="3219203" y="3288396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O3 ~130 Mpc</a:t>
            </a:r>
          </a:p>
        </p:txBody>
      </p:sp>
    </p:spTree>
    <p:extLst>
      <p:ext uri="{BB962C8B-B14F-4D97-AF65-F5344CB8AC3E}">
        <p14:creationId xmlns:p14="http://schemas.microsoft.com/office/powerpoint/2010/main" val="423292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7C059C-8324-5547-95D2-6D7942C3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56" y="3203786"/>
            <a:ext cx="4844576" cy="3553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near future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Highest priority task is to develop high spec. sapphire mirrors with negligible birefringence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Then, KAGRA design sensitivity is mostly limited by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quantum noise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Frequency dependent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squeezing technique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is expected to reduce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quantum noise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wide frequency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6718D-50B2-FF47-A068-7FDAF9A0D5E9}"/>
              </a:ext>
            </a:extLst>
          </p:cNvPr>
          <p:cNvSpPr txBox="1"/>
          <p:nvPr/>
        </p:nvSpPr>
        <p:spPr>
          <a:xfrm>
            <a:off x="7543625" y="3059780"/>
            <a:ext cx="160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JGW-T1910879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0845B-CEE1-6540-8678-94D7272FB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1D2864-9D30-1A4B-B815-A3A5EC7D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EDF1C-F933-F243-9D24-F94ED119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40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spec. sapphire mirror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We have been collaborating with crystal makers in Japan and a research institute in Lyon, France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iLM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Recently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iLM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got a new funding focused on the development of high quality and bigger sapphire substrate 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BC400761-E087-6244-B5F4-A33F95A33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17" y="5106010"/>
            <a:ext cx="1701320" cy="940428"/>
          </a:xfrm>
          <a:prstGeom prst="rect">
            <a:avLst/>
          </a:prstGeom>
        </p:spPr>
      </p:pic>
      <p:pic>
        <p:nvPicPr>
          <p:cNvPr id="18" name="KAGRA-logo.gif">
            <a:extLst>
              <a:ext uri="{FF2B5EF4-FFF2-40B4-BE49-F238E27FC236}">
                <a16:creationId xmlns:a16="http://schemas.microsoft.com/office/drawing/2014/main" id="{463FBBAB-60C1-3644-BF1C-856618155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3" y="5057928"/>
            <a:ext cx="2069093" cy="94359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r="2700000" rotWithShape="0">
              <a:srgbClr val="FFFFFF"/>
            </a:outerShdw>
            <a:softEdge rad="508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355CF6-392F-7240-AF14-95B9FE27EE48}"/>
              </a:ext>
            </a:extLst>
          </p:cNvPr>
          <p:cNvSpPr txBox="1"/>
          <p:nvPr/>
        </p:nvSpPr>
        <p:spPr>
          <a:xfrm>
            <a:off x="5337546" y="4411597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Gravitational Astronomy </a:t>
            </a:r>
            <a:br>
              <a:rPr lang="en-US" dirty="0"/>
            </a:br>
            <a:r>
              <a:rPr lang="en-US" dirty="0"/>
              <a:t>Sapphire Optics (OSAG)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DC1A2F-3CAB-034F-AB53-FB782E0DD83D}"/>
              </a:ext>
            </a:extLst>
          </p:cNvPr>
          <p:cNvCxnSpPr/>
          <p:nvPr/>
        </p:nvCxnSpPr>
        <p:spPr>
          <a:xfrm>
            <a:off x="3912781" y="5529727"/>
            <a:ext cx="162678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DB3CD9-F3DD-D34F-BF19-B742CC4339AE}"/>
              </a:ext>
            </a:extLst>
          </p:cNvPr>
          <p:cNvSpPr txBox="1"/>
          <p:nvPr/>
        </p:nvSpPr>
        <p:spPr>
          <a:xfrm>
            <a:off x="4032771" y="558336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Collaboration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F4F034D-0094-5743-81C2-0C66BD4A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E363767-CFB9-5344-A7A1-75B83C76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EE46CE-BA95-4843-A076-49DFFF64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6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Freq. dependent squeezing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2735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Active developments in NAOJ and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oversea KAGRA institutes (e.g. Taiwan, Korea)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854DB-F5CD-0C46-B2A1-BE26F20B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9" y="2700569"/>
            <a:ext cx="6439986" cy="365578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FB05-6D9E-2C4E-8ECF-ED893B9B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7ABD9-88AB-BF4C-8820-659ECC49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98580-A266-A941-A8CA-C9163A20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32</a:t>
            </a:fld>
            <a:endParaRPr lang="en-US"/>
          </a:p>
        </p:txBody>
      </p:sp>
      <p:pic>
        <p:nvPicPr>
          <p:cNvPr id="12" name="Picture 11" descr="A picture containing train, sitting, front, lit&#10;&#10;Description automatically generated">
            <a:extLst>
              <a:ext uri="{FF2B5EF4-FFF2-40B4-BE49-F238E27FC236}">
                <a16:creationId xmlns:a16="http://schemas.microsoft.com/office/drawing/2014/main" id="{1CB9EC31-D701-D848-AD90-3FF888D8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446" y="2661444"/>
            <a:ext cx="2038379" cy="970170"/>
          </a:xfrm>
          <a:prstGeom prst="rect">
            <a:avLst/>
          </a:prstGeom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3C06D5F1-FE5D-C649-8988-E9A69194D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58" y="3706880"/>
            <a:ext cx="2038379" cy="970170"/>
          </a:xfrm>
          <a:prstGeom prst="rect">
            <a:avLst/>
          </a:prstGeom>
        </p:spPr>
      </p:pic>
      <p:pic>
        <p:nvPicPr>
          <p:cNvPr id="15" name="Picture 14" descr="A picture containing object, clock, looking, bird&#10;&#10;Description automatically generated">
            <a:extLst>
              <a:ext uri="{FF2B5EF4-FFF2-40B4-BE49-F238E27FC236}">
                <a16:creationId xmlns:a16="http://schemas.microsoft.com/office/drawing/2014/main" id="{B25D8F20-2E74-B74B-A3C9-3507D12F3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208" y="3715446"/>
            <a:ext cx="2038379" cy="9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4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>
            <a:extLst>
              <a:ext uri="{FF2B5EF4-FFF2-40B4-BE49-F238E27FC236}">
                <a16:creationId xmlns:a16="http://schemas.microsoft.com/office/drawing/2014/main" id="{CCE4F477-1E05-8342-9EAA-DEC275B44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1285"/>
            <a:ext cx="7442119" cy="558158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EC3AC1-6CA4-C648-9CD5-0A82CEB3F1F3}"/>
              </a:ext>
            </a:extLst>
          </p:cNvPr>
          <p:cNvSpPr/>
          <p:nvPr/>
        </p:nvSpPr>
        <p:spPr>
          <a:xfrm>
            <a:off x="3683443" y="1348260"/>
            <a:ext cx="3072873" cy="487495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1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near future projection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33</a:t>
            </a:fld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C71D72-D9E5-004F-8CE9-36FDBC398D89}"/>
              </a:ext>
            </a:extLst>
          </p:cNvPr>
          <p:cNvSpPr txBox="1"/>
          <p:nvPr/>
        </p:nvSpPr>
        <p:spPr>
          <a:xfrm>
            <a:off x="1224044" y="314258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7D6D1F-D78C-3F47-8419-ECD75C1E3F88}"/>
              </a:ext>
            </a:extLst>
          </p:cNvPr>
          <p:cNvSpPr txBox="1"/>
          <p:nvPr/>
        </p:nvSpPr>
        <p:spPr>
          <a:xfrm>
            <a:off x="1966957" y="294619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3F1DEE-049C-0747-B117-63E29E50A228}"/>
              </a:ext>
            </a:extLst>
          </p:cNvPr>
          <p:cNvSpPr txBox="1"/>
          <p:nvPr/>
        </p:nvSpPr>
        <p:spPr>
          <a:xfrm>
            <a:off x="2885715" y="261203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2539D4-4B1F-4C46-9C10-5FC29CD0BCE7}"/>
              </a:ext>
            </a:extLst>
          </p:cNvPr>
          <p:cNvSpPr txBox="1"/>
          <p:nvPr/>
        </p:nvSpPr>
        <p:spPr>
          <a:xfrm>
            <a:off x="1603673" y="5219784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8-25 Mpc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74DC98-586A-A840-9299-ABB331B8AF15}"/>
              </a:ext>
            </a:extLst>
          </p:cNvPr>
          <p:cNvSpPr txBox="1"/>
          <p:nvPr/>
        </p:nvSpPr>
        <p:spPr>
          <a:xfrm>
            <a:off x="2459400" y="4519955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25-80 Mpc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20C383-1F2C-B448-99F3-C9CAA8C54603}"/>
              </a:ext>
            </a:extLst>
          </p:cNvPr>
          <p:cNvSpPr txBox="1"/>
          <p:nvPr/>
        </p:nvSpPr>
        <p:spPr>
          <a:xfrm>
            <a:off x="3378158" y="3759143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80-170 Mpc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91F39B-00A8-1648-A79E-33FEDF6A2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837"/>
          <a:stretch/>
        </p:blipFill>
        <p:spPr>
          <a:xfrm>
            <a:off x="4646454" y="1757337"/>
            <a:ext cx="1636123" cy="40036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A83E77-C56A-7344-9F32-4B6469B2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71"/>
          <a:stretch/>
        </p:blipFill>
        <p:spPr>
          <a:xfrm>
            <a:off x="6386585" y="1757337"/>
            <a:ext cx="2471986" cy="4003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D70E13-9D64-D845-9FE0-3A56B1A5567A}"/>
              </a:ext>
            </a:extLst>
          </p:cNvPr>
          <p:cNvSpPr txBox="1"/>
          <p:nvPr/>
        </p:nvSpPr>
        <p:spPr>
          <a:xfrm>
            <a:off x="6983992" y="1388005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arXiv:1304.0670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0AC46-CBC8-3141-A2F4-9DB0B3B43D59}"/>
              </a:ext>
            </a:extLst>
          </p:cNvPr>
          <p:cNvSpPr txBox="1"/>
          <p:nvPr/>
        </p:nvSpPr>
        <p:spPr>
          <a:xfrm>
            <a:off x="2338219" y="5607433"/>
            <a:ext cx="280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 be downscaled to ~1Mpc</a:t>
            </a:r>
          </a:p>
        </p:txBody>
      </p:sp>
      <p:cxnSp>
        <p:nvCxnSpPr>
          <p:cNvPr id="20" name="直線矢印コネクタ 14">
            <a:extLst>
              <a:ext uri="{FF2B5EF4-FFF2-40B4-BE49-F238E27FC236}">
                <a16:creationId xmlns:a16="http://schemas.microsoft.com/office/drawing/2014/main" id="{DB2765E0-7A58-1B4C-B638-C5266D44FA71}"/>
              </a:ext>
            </a:extLst>
          </p:cNvPr>
          <p:cNvCxnSpPr>
            <a:cxnSpLocks/>
            <a:stCxn id="19" idx="1"/>
            <a:endCxn id="60" idx="2"/>
          </p:cNvCxnSpPr>
          <p:nvPr/>
        </p:nvCxnSpPr>
        <p:spPr>
          <a:xfrm flipH="1" flipV="1">
            <a:off x="2124008" y="5558338"/>
            <a:ext cx="214211" cy="233761"/>
          </a:xfrm>
          <a:prstGeom prst="straightConnector1">
            <a:avLst/>
          </a:prstGeom>
          <a:ln w="25400" cap="rnd">
            <a:solidFill>
              <a:srgbClr val="0432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018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KAGRA’s contribution in O4~O5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Sky localization of BNS to be significantly improved</a:t>
            </a:r>
          </a:p>
        </p:txBody>
      </p:sp>
      <p:pic>
        <p:nvPicPr>
          <p:cNvPr id="5" name="Picture 4" descr="A picture containing game, building&#10;&#10;Description automatically generated">
            <a:extLst>
              <a:ext uri="{FF2B5EF4-FFF2-40B4-BE49-F238E27FC236}">
                <a16:creationId xmlns:a16="http://schemas.microsoft.com/office/drawing/2014/main" id="{8FFCD256-CA32-484A-A6DF-FA1E6800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3" y="3191587"/>
            <a:ext cx="8950794" cy="3036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20319-5A88-804A-9ADB-F7760401BDC2}"/>
              </a:ext>
            </a:extLst>
          </p:cNvPr>
          <p:cNvSpPr txBox="1"/>
          <p:nvPr/>
        </p:nvSpPr>
        <p:spPr>
          <a:xfrm>
            <a:off x="1849011" y="2545256"/>
            <a:ext cx="544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An example of BNS event for which KAGRA can improve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the sky localization accuracy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A464A-E7C2-4C4F-BF5E-73139552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DAC9F-01CC-4743-AF59-C09619DD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30D406-34D5-3040-B0B0-23DA6459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far future upgrade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Even though KAGRA is facing a difficult time,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once we find the solution of current issues,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it is not a dream to consider the far future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with ultimate potential of cryogenic sapphire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044CE-3A52-2D47-AC89-BF4D141A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6B577-1510-AE4A-B59C-84712F9A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EB63B-B828-394E-98BA-7786139D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4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Ultimate goal of KAGRA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Assuming 200kg, 10ppm/cm sapphire, 500 W laser and 10dB FD squeezing are available (in 10 years)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Estimated sensitivity as ~500 Mpc </a:t>
            </a:r>
            <a:r>
              <a:rPr lang="en-US" dirty="0">
                <a:solidFill>
                  <a:srgbClr val="0070C0"/>
                </a:solidFill>
                <a:hlinkClick r:id="rId3"/>
              </a:rPr>
              <a:t>[JGW-G1910533]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It will be </a:t>
            </a:r>
            <a:r>
              <a:rPr lang="en-US" dirty="0">
                <a:solidFill>
                  <a:srgbClr val="FF0000"/>
                </a:solidFill>
              </a:rPr>
              <a:t>the most sensitive detector</a:t>
            </a:r>
            <a:r>
              <a:rPr lang="en-US" dirty="0">
                <a:solidFill>
                  <a:srgbClr val="0070C0"/>
                </a:solidFill>
              </a:rPr>
              <a:t> with the conventional (1064nm and existing facility) technology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We need a name; ultimate KAGRA (</a:t>
            </a:r>
            <a:r>
              <a:rPr lang="en-US" dirty="0" err="1">
                <a:solidFill>
                  <a:srgbClr val="0070C0"/>
                </a:solidFill>
              </a:rPr>
              <a:t>uKAGRA</a:t>
            </a:r>
            <a:r>
              <a:rPr lang="en-US" dirty="0">
                <a:solidFill>
                  <a:srgbClr val="0070C0"/>
                </a:solidFill>
              </a:rPr>
              <a:t>) ?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38E8-7B53-3E44-B02B-3138F75066C1}" type="slidenum">
              <a:rPr lang="en-US" smtClean="0"/>
              <a:t>36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</p:spTree>
    <p:extLst>
      <p:ext uri="{BB962C8B-B14F-4D97-AF65-F5344CB8AC3E}">
        <p14:creationId xmlns:p14="http://schemas.microsoft.com/office/powerpoint/2010/main" val="1589032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Ultimate goal of KAGRA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Assuming 200kg, 10ppm/cm sapphire, 500 W laser and 10dB FD squeezing are available (in 10 years)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Estimated sensitivity as ~500 Mpc </a:t>
            </a:r>
            <a:r>
              <a:rPr lang="en-US" dirty="0">
                <a:solidFill>
                  <a:srgbClr val="0070C0"/>
                </a:solidFill>
                <a:hlinkClick r:id="rId3"/>
              </a:rPr>
              <a:t>[JGW-G1910533]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It will be </a:t>
            </a:r>
            <a:r>
              <a:rPr lang="en-US" dirty="0">
                <a:solidFill>
                  <a:srgbClr val="FF0000"/>
                </a:solidFill>
              </a:rPr>
              <a:t>the most sensitive detector</a:t>
            </a:r>
            <a:r>
              <a:rPr lang="en-US" dirty="0">
                <a:solidFill>
                  <a:srgbClr val="0070C0"/>
                </a:solidFill>
              </a:rPr>
              <a:t> with the conventional (1064nm and existing facility) technology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We need a name; ultimate KAGRA (</a:t>
            </a:r>
            <a:r>
              <a:rPr lang="en-US" dirty="0" err="1">
                <a:solidFill>
                  <a:srgbClr val="0070C0"/>
                </a:solidFill>
              </a:rPr>
              <a:t>uKAGRA</a:t>
            </a:r>
            <a:r>
              <a:rPr lang="en-US" dirty="0">
                <a:solidFill>
                  <a:srgbClr val="0070C0"/>
                </a:solidFill>
              </a:rPr>
              <a:t>) ?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38E8-7B53-3E44-B02B-3138F75066C1}" type="slidenum">
              <a:rPr lang="en-US" smtClean="0"/>
              <a:t>37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</p:spTree>
    <p:extLst>
      <p:ext uri="{BB962C8B-B14F-4D97-AF65-F5344CB8AC3E}">
        <p14:creationId xmlns:p14="http://schemas.microsoft.com/office/powerpoint/2010/main" val="1113854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Technological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Big sapphire mirror with low absorption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- Collaboration with </a:t>
            </a:r>
            <a:r>
              <a:rPr lang="en-US" dirty="0" err="1">
                <a:solidFill>
                  <a:srgbClr val="0070C0"/>
                </a:solidFill>
              </a:rPr>
              <a:t>iLM</a:t>
            </a:r>
            <a:r>
              <a:rPr lang="en-US" dirty="0">
                <a:solidFill>
                  <a:srgbClr val="0070C0"/>
                </a:solidFill>
              </a:rPr>
              <a:t>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- Proposal accepted for 200kg sapphire facility</a:t>
            </a:r>
          </a:p>
          <a:p>
            <a:r>
              <a:rPr lang="en-US" dirty="0">
                <a:solidFill>
                  <a:srgbClr val="0070C0"/>
                </a:solidFill>
              </a:rPr>
              <a:t>High power laser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- 500W is not a dream in 5~10 years</a:t>
            </a:r>
          </a:p>
          <a:p>
            <a:r>
              <a:rPr lang="en-US" dirty="0">
                <a:solidFill>
                  <a:srgbClr val="0070C0"/>
                </a:solidFill>
              </a:rPr>
              <a:t>Suspension and heat extraction</a:t>
            </a:r>
          </a:p>
          <a:p>
            <a:r>
              <a:rPr lang="en-US" dirty="0">
                <a:solidFill>
                  <a:srgbClr val="0070C0"/>
                </a:solidFill>
              </a:rPr>
              <a:t>High power tolerance of room temp. optics</a:t>
            </a:r>
          </a:p>
          <a:p>
            <a:r>
              <a:rPr lang="en-US" dirty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38E8-7B53-3E44-B02B-3138F75066C1}" type="slidenum">
              <a:rPr lang="en-US" smtClean="0"/>
              <a:t>38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pic>
        <p:nvPicPr>
          <p:cNvPr id="9" name="Picture 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5FDC937D-8915-2940-9AA0-4FACAFE7C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30" y="1690689"/>
            <a:ext cx="1701320" cy="9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80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A957B38-6C37-DA41-BD7F-5B726752C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738" y="880982"/>
            <a:ext cx="7482523" cy="56118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uKAGRA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example sensitivity curve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BF48-11F3-244C-9912-834E919E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A37F-BBB2-2D45-A29C-DA663A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B801-7BDF-C64E-9E2B-F3F3CAC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39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0E24C-7EC8-944B-81DD-8127C4BAAFC3}"/>
              </a:ext>
            </a:extLst>
          </p:cNvPr>
          <p:cNvSpPr txBox="1"/>
          <p:nvPr/>
        </p:nvSpPr>
        <p:spPr>
          <a:xfrm>
            <a:off x="4411980" y="2617470"/>
            <a:ext cx="2699457" cy="4154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BNS range: 505 Mpc</a:t>
            </a:r>
          </a:p>
        </p:txBody>
      </p:sp>
    </p:spTree>
    <p:extLst>
      <p:ext uri="{BB962C8B-B14F-4D97-AF65-F5344CB8AC3E}">
        <p14:creationId xmlns:p14="http://schemas.microsoft.com/office/powerpoint/2010/main" val="7171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Future Prospects (ground based)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Near term (5~10 years)	- 2G (2nd Generation)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(Almost) funded in U.S. and Europe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O4 in 2022~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O5 in 2025~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Far term	(10~ years)	- 3G (3rd Generation)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New facility and big funding needed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Cosmic Explorer (US)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Einstein Telescope (ET)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Japan ?  Discussion in this session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E7DA5-1C87-BA43-B7D6-D198AC9A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1FD62-76BD-7F4D-ADCE-BE53CF4D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D25DF-F35E-5E4F-A31C-AB705F86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70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59BA95-7E42-634D-A246-6AD1CFBDB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018" y="1354059"/>
            <a:ext cx="7027122" cy="52703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Comparison with other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BF48-11F3-244C-9912-834E919E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A37F-BBB2-2D45-A29C-DA663A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B801-7BDF-C64E-9E2B-F3F3CAC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BB344-2D2F-744C-9C2A-A5977050CCE2}"/>
              </a:ext>
            </a:extLst>
          </p:cNvPr>
          <p:cNvSpPr txBox="1"/>
          <p:nvPr/>
        </p:nvSpPr>
        <p:spPr>
          <a:xfrm flipH="1">
            <a:off x="4303957" y="1430389"/>
            <a:ext cx="183268" cy="29067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521531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836B82E8-E5C7-9C40-940A-A7476CF7D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729"/>
          <a:stretch/>
        </p:blipFill>
        <p:spPr>
          <a:xfrm>
            <a:off x="6490043" y="1561464"/>
            <a:ext cx="2572252" cy="4351338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C7E99-E143-FB42-983A-009B23AC46B9}"/>
              </a:ext>
            </a:extLst>
          </p:cNvPr>
          <p:cNvGrpSpPr/>
          <p:nvPr/>
        </p:nvGrpSpPr>
        <p:grpSpPr>
          <a:xfrm>
            <a:off x="160020" y="1086009"/>
            <a:ext cx="6330023" cy="5270342"/>
            <a:chOff x="468630" y="1086010"/>
            <a:chExt cx="6330023" cy="5270342"/>
          </a:xfrm>
        </p:grpSpPr>
        <p:pic>
          <p:nvPicPr>
            <p:cNvPr id="18" name="Content Placeholder 9">
              <a:extLst>
                <a:ext uri="{FF2B5EF4-FFF2-40B4-BE49-F238E27FC236}">
                  <a16:creationId xmlns:a16="http://schemas.microsoft.com/office/drawing/2014/main" id="{8337A13C-DF93-3345-9C7F-D8E3E8284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1" r="7350"/>
            <a:stretch/>
          </p:blipFill>
          <p:spPr>
            <a:xfrm>
              <a:off x="468630" y="1086010"/>
              <a:ext cx="6330023" cy="527034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51626E-9992-3D42-B99B-AC2ED3F71A52}"/>
                </a:ext>
              </a:extLst>
            </p:cNvPr>
            <p:cNvCxnSpPr/>
            <p:nvPr/>
          </p:nvCxnSpPr>
          <p:spPr>
            <a:xfrm flipV="1">
              <a:off x="4389120" y="1713549"/>
              <a:ext cx="0" cy="404717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ECA2F2-051D-9444-83FF-CEA2FC0E5DD6}"/>
                </a:ext>
              </a:extLst>
            </p:cNvPr>
            <p:cNvSpPr txBox="1"/>
            <p:nvPr/>
          </p:nvSpPr>
          <p:spPr>
            <a:xfrm>
              <a:off x="4389120" y="5383590"/>
              <a:ext cx="1258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30-30 </a:t>
              </a:r>
              <a:r>
                <a:rPr lang="en-US" dirty="0" err="1">
                  <a:solidFill>
                    <a:srgbClr val="0070C0"/>
                  </a:solidFill>
                </a:rPr>
                <a:t>Msun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1D89F4-9E99-CD48-B7FC-18D167589542}"/>
                </a:ext>
              </a:extLst>
            </p:cNvPr>
            <p:cNvSpPr txBox="1"/>
            <p:nvPr/>
          </p:nvSpPr>
          <p:spPr>
            <a:xfrm>
              <a:off x="3451764" y="3287975"/>
              <a:ext cx="1513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</a:rPr>
                <a:t>uKAGRA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z~3.9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FAB046-7644-EE47-ABEE-ACCA64B521D3}"/>
                </a:ext>
              </a:extLst>
            </p:cNvPr>
            <p:cNvSpPr txBox="1"/>
            <p:nvPr/>
          </p:nvSpPr>
          <p:spPr>
            <a:xfrm>
              <a:off x="4315528" y="3944509"/>
              <a:ext cx="1075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A+ z~2.5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Redshift reach VS total 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BF48-11F3-244C-9912-834E919E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A37F-BBB2-2D45-A29C-DA663A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B801-7BDF-C64E-9E2B-F3F3CAC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41</a:t>
            </a:fld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EF62A3B4-2339-F34B-8ED6-C0C1F631854B}"/>
              </a:ext>
            </a:extLst>
          </p:cNvPr>
          <p:cNvSpPr>
            <a:spLocks noChangeAspect="1"/>
          </p:cNvSpPr>
          <p:nvPr/>
        </p:nvSpPr>
        <p:spPr>
          <a:xfrm>
            <a:off x="5729947" y="2564425"/>
            <a:ext cx="2377440" cy="2377440"/>
          </a:xfrm>
          <a:prstGeom prst="arc">
            <a:avLst>
              <a:gd name="adj1" fmla="val 16958326"/>
              <a:gd name="adj2" fmla="val 4649586"/>
            </a:avLst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83463AC-9910-2546-993C-2DB78529BE45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656645" y="3472640"/>
            <a:ext cx="2498535" cy="1433356"/>
          </a:xfrm>
          <a:prstGeom prst="straightConnector1">
            <a:avLst/>
          </a:prstGeom>
          <a:ln w="3810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B304F3D-C343-3C4C-9A14-36E0793048D9}"/>
              </a:ext>
            </a:extLst>
          </p:cNvPr>
          <p:cNvSpPr txBox="1"/>
          <p:nvPr/>
        </p:nvSpPr>
        <p:spPr>
          <a:xfrm>
            <a:off x="5901836" y="1058976"/>
            <a:ext cx="3169628" cy="6001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uKAGRA</a:t>
            </a:r>
            <a:r>
              <a:rPr lang="en-US" b="1" dirty="0">
                <a:solidFill>
                  <a:srgbClr val="FF0000"/>
                </a:solidFill>
              </a:rPr>
              <a:t> would be able to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reach most of the BBH sources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93C039-E69F-BF4F-B590-38DFD1B374AF}"/>
              </a:ext>
            </a:extLst>
          </p:cNvPr>
          <p:cNvGrpSpPr/>
          <p:nvPr/>
        </p:nvGrpSpPr>
        <p:grpSpPr>
          <a:xfrm>
            <a:off x="992606" y="1674812"/>
            <a:ext cx="1329487" cy="646331"/>
            <a:chOff x="1078925" y="1843104"/>
            <a:chExt cx="1329487" cy="646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0A2764-2703-FF4E-8C82-76E7B643232D}"/>
                </a:ext>
              </a:extLst>
            </p:cNvPr>
            <p:cNvSpPr txBox="1"/>
            <p:nvPr/>
          </p:nvSpPr>
          <p:spPr>
            <a:xfrm>
              <a:off x="1285989" y="1843104"/>
              <a:ext cx="1122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Horizon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10% detected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50% detected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FF047F4-2778-0D49-9893-81F183852622}"/>
                </a:ext>
              </a:extLst>
            </p:cNvPr>
            <p:cNvSpPr/>
            <p:nvPr/>
          </p:nvSpPr>
          <p:spPr>
            <a:xfrm>
              <a:off x="1078925" y="1978340"/>
              <a:ext cx="262848" cy="379179"/>
            </a:xfrm>
            <a:prstGeom prst="rect">
              <a:avLst/>
            </a:prstGeom>
            <a:solidFill>
              <a:schemeClr val="tx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6C2EC94-182C-3A40-94E2-2141369B933E}"/>
                </a:ext>
              </a:extLst>
            </p:cNvPr>
            <p:cNvSpPr/>
            <p:nvPr/>
          </p:nvSpPr>
          <p:spPr>
            <a:xfrm>
              <a:off x="1078925" y="1978340"/>
              <a:ext cx="262848" cy="195721"/>
            </a:xfrm>
            <a:prstGeom prst="rect">
              <a:avLst/>
            </a:prstGeom>
            <a:solidFill>
              <a:schemeClr val="tx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FF2A46-7CB3-7041-BF8C-562C837F4363}"/>
                </a:ext>
              </a:extLst>
            </p:cNvPr>
            <p:cNvCxnSpPr>
              <a:cxnSpLocks/>
            </p:cNvCxnSpPr>
            <p:nvPr/>
          </p:nvCxnSpPr>
          <p:spPr>
            <a:xfrm>
              <a:off x="1078925" y="1978340"/>
              <a:ext cx="2628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84034FE-9409-9045-9FB4-725EF9D634B4}"/>
              </a:ext>
            </a:extLst>
          </p:cNvPr>
          <p:cNvSpPr txBox="1"/>
          <p:nvPr/>
        </p:nvSpPr>
        <p:spPr>
          <a:xfrm flipH="1">
            <a:off x="5331770" y="2094430"/>
            <a:ext cx="183268" cy="29067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135573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6" y="1981608"/>
            <a:ext cx="5310824" cy="3853586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591583" y="2151480"/>
            <a:ext cx="3234211" cy="3042577"/>
            <a:chOff x="244997" y="2128312"/>
            <a:chExt cx="3659390" cy="34425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73"/>
            <a:stretch/>
          </p:blipFill>
          <p:spPr>
            <a:xfrm>
              <a:off x="2978412" y="2128312"/>
              <a:ext cx="925975" cy="34425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54"/>
            <a:stretch/>
          </p:blipFill>
          <p:spPr>
            <a:xfrm>
              <a:off x="244997" y="2128312"/>
              <a:ext cx="2783953" cy="344256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 case of 100kg/350W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38E8-7B53-3E44-B02B-3138F75066C1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1382" y="1493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6553" y="1751370"/>
            <a:ext cx="1906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mr-IN" sz="2000" i="1" dirty="0">
                <a:latin typeface="Calibri" charset="0"/>
                <a:ea typeface="Calibri" charset="0"/>
                <a:cs typeface="Calibri" charset="0"/>
                <a:hlinkClick r:id="rId5"/>
              </a:rPr>
              <a:t>JGW-</a:t>
            </a:r>
            <a:r>
              <a:rPr kumimoji="1" lang="is-IS" sz="2000" i="1" dirty="0">
                <a:latin typeface="Calibri" charset="0"/>
                <a:ea typeface="Calibri" charset="0"/>
                <a:cs typeface="Calibri" charset="0"/>
                <a:hlinkClick r:id="rId5"/>
              </a:rPr>
              <a:t>T1809537</a:t>
            </a:r>
            <a:endParaRPr kumimoji="1" lang="mr-IN" sz="20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</p:spTree>
    <p:extLst>
      <p:ext uri="{BB962C8B-B14F-4D97-AF65-F5344CB8AC3E}">
        <p14:creationId xmlns:p14="http://schemas.microsoft.com/office/powerpoint/2010/main" val="2214080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>
            <a:extLst>
              <a:ext uri="{FF2B5EF4-FFF2-40B4-BE49-F238E27FC236}">
                <a16:creationId xmlns:a16="http://schemas.microsoft.com/office/drawing/2014/main" id="{CCE4F477-1E05-8342-9EAA-DEC275B44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156" y="886986"/>
            <a:ext cx="7442119" cy="55815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future projection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43</a:t>
            </a:fld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C71D72-D9E5-004F-8CE9-36FDBC398D89}"/>
              </a:ext>
            </a:extLst>
          </p:cNvPr>
          <p:cNvSpPr txBox="1"/>
          <p:nvPr/>
        </p:nvSpPr>
        <p:spPr>
          <a:xfrm>
            <a:off x="1981200" y="311828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7D6D1F-D78C-3F47-8419-ECD75C1E3F88}"/>
              </a:ext>
            </a:extLst>
          </p:cNvPr>
          <p:cNvSpPr txBox="1"/>
          <p:nvPr/>
        </p:nvSpPr>
        <p:spPr>
          <a:xfrm>
            <a:off x="2724113" y="292189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3F1DEE-049C-0747-B117-63E29E50A228}"/>
              </a:ext>
            </a:extLst>
          </p:cNvPr>
          <p:cNvSpPr txBox="1"/>
          <p:nvPr/>
        </p:nvSpPr>
        <p:spPr>
          <a:xfrm>
            <a:off x="3642871" y="258773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60CE75-D861-114E-A548-D35459A46774}"/>
              </a:ext>
            </a:extLst>
          </p:cNvPr>
          <p:cNvSpPr txBox="1"/>
          <p:nvPr/>
        </p:nvSpPr>
        <p:spPr>
          <a:xfrm>
            <a:off x="5754618" y="143215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2539D4-4B1F-4C46-9C10-5FC29CD0BCE7}"/>
              </a:ext>
            </a:extLst>
          </p:cNvPr>
          <p:cNvSpPr txBox="1"/>
          <p:nvPr/>
        </p:nvSpPr>
        <p:spPr>
          <a:xfrm>
            <a:off x="2360829" y="5195485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8-25 Mpc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74DC98-586A-A840-9299-ABB331B8AF15}"/>
              </a:ext>
            </a:extLst>
          </p:cNvPr>
          <p:cNvSpPr txBox="1"/>
          <p:nvPr/>
        </p:nvSpPr>
        <p:spPr>
          <a:xfrm>
            <a:off x="3216556" y="449565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25-80 Mpc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20C383-1F2C-B448-99F3-C9CAA8C54603}"/>
              </a:ext>
            </a:extLst>
          </p:cNvPr>
          <p:cNvSpPr txBox="1"/>
          <p:nvPr/>
        </p:nvSpPr>
        <p:spPr>
          <a:xfrm>
            <a:off x="4135314" y="373484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80-170 Mpc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3753B5-5169-544E-B41B-E6D3D3C35ED5}"/>
              </a:ext>
            </a:extLst>
          </p:cNvPr>
          <p:cNvSpPr txBox="1"/>
          <p:nvPr/>
        </p:nvSpPr>
        <p:spPr>
          <a:xfrm>
            <a:off x="5533146" y="3309949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(?)</a:t>
            </a:r>
          </a:p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300-500 Mpc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F862AF-5B3D-284F-93D3-30974A9393F0}"/>
              </a:ext>
            </a:extLst>
          </p:cNvPr>
          <p:cNvSpPr txBox="1"/>
          <p:nvPr/>
        </p:nvSpPr>
        <p:spPr>
          <a:xfrm>
            <a:off x="4427953" y="2114458"/>
            <a:ext cx="1733555" cy="7386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>
                <a:solidFill>
                  <a:srgbClr val="0432FF"/>
                </a:solidFill>
              </a:rPr>
              <a:t>uKAGRA</a:t>
            </a:r>
            <a:r>
              <a:rPr lang="en-US" sz="1600" b="1" dirty="0">
                <a:solidFill>
                  <a:srgbClr val="0432FF"/>
                </a:solidFill>
              </a:rPr>
              <a:t> can fill </a:t>
            </a:r>
            <a:br>
              <a:rPr lang="en-US" sz="1600" b="1" dirty="0">
                <a:solidFill>
                  <a:srgbClr val="0432FF"/>
                </a:solidFill>
              </a:rPr>
            </a:br>
            <a:r>
              <a:rPr lang="en-US" sz="1600" b="1" dirty="0">
                <a:solidFill>
                  <a:srgbClr val="0432FF"/>
                </a:solidFill>
              </a:rPr>
              <a:t>the “science gap” 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between O5 and 3G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A8970-33F4-BF4B-9CFB-4655C814E891}"/>
              </a:ext>
            </a:extLst>
          </p:cNvPr>
          <p:cNvSpPr txBox="1"/>
          <p:nvPr/>
        </p:nvSpPr>
        <p:spPr>
          <a:xfrm flipH="1">
            <a:off x="5649176" y="3386556"/>
            <a:ext cx="167816" cy="19560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459760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Prospects of GW science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7665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Continuous sensitivity improvements offer us increasing events (3rd power) and science cases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Neutron Star Equation of State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EoS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Test of General Relativity at extreme conditions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New generation of Multi-messenger science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Short GRB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Precision and independent determination of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cosmological constants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Possible detection of new sources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Supernovae (with EM, GW and neutrino)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Massive BBH,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8F34A-BC52-1A4B-913E-7B254D10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789D8-A60E-C840-A6B9-9365ACB7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328D-6225-8E4F-AF51-8AD04A86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2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Advantage of KAGRA in 3G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8874-2FE0-7D47-B583-8FE53AD5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Existing facility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KAGRA observatory should work for &gt;15 years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New and huge facilities needed for 3G (CE, ET)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ja-JP" altLang="en-US">
                <a:solidFill>
                  <a:schemeClr val="accent5">
                    <a:lumMod val="75000"/>
                  </a:schemeClr>
                </a:solidFill>
              </a:rPr>
              <a:t>→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difficulty and unknown about the fundings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Long experience of cryogenic sapphire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New technology (e.g. cryogenic silicon mirror)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is very challenging and uncertain for 3G (CE, ET)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ja-JP" altLang="en-US">
                <a:solidFill>
                  <a:schemeClr val="accent5">
                    <a:lumMod val="75000"/>
                  </a:schemeClr>
                </a:solidFill>
              </a:rPr>
              <a:t>→</a:t>
            </a:r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 they don’t even know what are the issues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0C269-CD58-6D46-A414-7FAE27B1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5BAD8-F748-6D4D-AA51-D08EFA4D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82F0B-62D8-CB43-83F7-2E7BCC51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4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Concerns on a big facility - ILC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0C269-CD58-6D46-A414-7FAE27B1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5BAD8-F748-6D4D-AA51-D08EFA4D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82F0B-62D8-CB43-83F7-2E7BCC51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131C299-897A-354E-9E57-77F58B9E91BB}" type="slidenum">
              <a:rPr lang="en-US" smtClean="0"/>
              <a:t>46</a:t>
            </a:fld>
            <a:endParaRPr lang="en-US"/>
          </a:p>
        </p:txBody>
      </p:sp>
      <p:pic>
        <p:nvPicPr>
          <p:cNvPr id="10" name="Content Placeholder 9" descr="A picture containing knife&#10;&#10;Description automatically generated">
            <a:extLst>
              <a:ext uri="{FF2B5EF4-FFF2-40B4-BE49-F238E27FC236}">
                <a16:creationId xmlns:a16="http://schemas.microsoft.com/office/drawing/2014/main" id="{9866B252-C812-3A48-8DE1-EB8FB4DA2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53" y="4863829"/>
            <a:ext cx="8218494" cy="1325563"/>
          </a:xfr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C77C3E-5649-E942-BD55-DD70839F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53" y="3933479"/>
            <a:ext cx="875178" cy="348082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54AF33-EC40-F24C-847A-A02B049DA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16" y="1312817"/>
            <a:ext cx="3927384" cy="33360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FF8157-E2E3-1344-ABD2-C075E04962F9}"/>
              </a:ext>
            </a:extLst>
          </p:cNvPr>
          <p:cNvSpPr txBox="1"/>
          <p:nvPr/>
        </p:nvSpPr>
        <p:spPr>
          <a:xfrm>
            <a:off x="1649826" y="4274479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Science Council of Japan, Dec./ 2018</a:t>
            </a:r>
            <a:endParaRPr lang="en-US" altLang="ja-JP" dirty="0">
              <a:solidFill>
                <a:srgbClr val="0432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B24245-FED5-A647-B89E-B9F6A9970F45}"/>
              </a:ext>
            </a:extLst>
          </p:cNvPr>
          <p:cNvSpPr txBox="1"/>
          <p:nvPr/>
        </p:nvSpPr>
        <p:spPr>
          <a:xfrm>
            <a:off x="462753" y="444852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(</a:t>
            </a:r>
            <a:r>
              <a:rPr lang="ja-JP" altLang="en-US">
                <a:solidFill>
                  <a:srgbClr val="0432FF"/>
                </a:solidFill>
              </a:rPr>
              <a:t>中略</a:t>
            </a:r>
            <a:r>
              <a:rPr lang="en-US" altLang="ja-JP" dirty="0">
                <a:solidFill>
                  <a:srgbClr val="0432FF"/>
                </a:solidFill>
              </a:rPr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4643ED-A343-7F46-9A46-CD50FF5A05A6}"/>
              </a:ext>
            </a:extLst>
          </p:cNvPr>
          <p:cNvCxnSpPr>
            <a:cxnSpLocks/>
          </p:cNvCxnSpPr>
          <p:nvPr/>
        </p:nvCxnSpPr>
        <p:spPr>
          <a:xfrm>
            <a:off x="1165860" y="5446600"/>
            <a:ext cx="6229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8713CECD-AE81-1848-8F46-F9607AF240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61" b="2995"/>
          <a:stretch/>
        </p:blipFill>
        <p:spPr>
          <a:xfrm>
            <a:off x="2265782" y="2694239"/>
            <a:ext cx="3608680" cy="1316563"/>
          </a:xfrm>
          <a:prstGeom prst="rect">
            <a:avLst/>
          </a:prstGeom>
        </p:spPr>
      </p:pic>
      <p:pic>
        <p:nvPicPr>
          <p:cNvPr id="20" name="Picture 19" descr="A picture containing small, sitting, boat, building&#10;&#10;Description automatically generated">
            <a:extLst>
              <a:ext uri="{FF2B5EF4-FFF2-40B4-BE49-F238E27FC236}">
                <a16:creationId xmlns:a16="http://schemas.microsoft.com/office/drawing/2014/main" id="{B7D06C41-F74D-E442-8D76-596C34AEB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47" y="1394740"/>
            <a:ext cx="2434003" cy="17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8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>
            <a:extLst>
              <a:ext uri="{FF2B5EF4-FFF2-40B4-BE49-F238E27FC236}">
                <a16:creationId xmlns:a16="http://schemas.microsoft.com/office/drawing/2014/main" id="{CCE4F477-1E05-8342-9EAA-DEC275B44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156" y="886986"/>
            <a:ext cx="7442119" cy="55815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KAGRA future projection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47</a:t>
            </a:fld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C71D72-D9E5-004F-8CE9-36FDBC398D89}"/>
              </a:ext>
            </a:extLst>
          </p:cNvPr>
          <p:cNvSpPr txBox="1"/>
          <p:nvPr/>
        </p:nvSpPr>
        <p:spPr>
          <a:xfrm>
            <a:off x="1981200" y="311828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7D6D1F-D78C-3F47-8419-ECD75C1E3F88}"/>
              </a:ext>
            </a:extLst>
          </p:cNvPr>
          <p:cNvSpPr txBox="1"/>
          <p:nvPr/>
        </p:nvSpPr>
        <p:spPr>
          <a:xfrm>
            <a:off x="2724113" y="292189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3F1DEE-049C-0747-B117-63E29E50A228}"/>
              </a:ext>
            </a:extLst>
          </p:cNvPr>
          <p:cNvSpPr txBox="1"/>
          <p:nvPr/>
        </p:nvSpPr>
        <p:spPr>
          <a:xfrm>
            <a:off x="3642871" y="258773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60CE75-D861-114E-A548-D35459A46774}"/>
              </a:ext>
            </a:extLst>
          </p:cNvPr>
          <p:cNvSpPr txBox="1"/>
          <p:nvPr/>
        </p:nvSpPr>
        <p:spPr>
          <a:xfrm>
            <a:off x="5754618" y="143215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2539D4-4B1F-4C46-9C10-5FC29CD0BCE7}"/>
              </a:ext>
            </a:extLst>
          </p:cNvPr>
          <p:cNvSpPr txBox="1"/>
          <p:nvPr/>
        </p:nvSpPr>
        <p:spPr>
          <a:xfrm>
            <a:off x="2360829" y="5195485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8-25 Mpc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74DC98-586A-A840-9299-ABB331B8AF15}"/>
              </a:ext>
            </a:extLst>
          </p:cNvPr>
          <p:cNvSpPr txBox="1"/>
          <p:nvPr/>
        </p:nvSpPr>
        <p:spPr>
          <a:xfrm>
            <a:off x="3216556" y="449565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25-80 Mpc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20C383-1F2C-B448-99F3-C9CAA8C54603}"/>
              </a:ext>
            </a:extLst>
          </p:cNvPr>
          <p:cNvSpPr txBox="1"/>
          <p:nvPr/>
        </p:nvSpPr>
        <p:spPr>
          <a:xfrm>
            <a:off x="4135314" y="373484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80-170 Mpc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3753B5-5169-544E-B41B-E6D3D3C35ED5}"/>
              </a:ext>
            </a:extLst>
          </p:cNvPr>
          <p:cNvSpPr txBox="1"/>
          <p:nvPr/>
        </p:nvSpPr>
        <p:spPr>
          <a:xfrm>
            <a:off x="5533146" y="3309949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(?)</a:t>
            </a:r>
          </a:p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300-500 Mpc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F862AF-5B3D-284F-93D3-30974A9393F0}"/>
              </a:ext>
            </a:extLst>
          </p:cNvPr>
          <p:cNvSpPr txBox="1"/>
          <p:nvPr/>
        </p:nvSpPr>
        <p:spPr>
          <a:xfrm>
            <a:off x="4427953" y="2114458"/>
            <a:ext cx="1733555" cy="7386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>
                <a:solidFill>
                  <a:srgbClr val="0432FF"/>
                </a:solidFill>
              </a:rPr>
              <a:t>uKAGRA</a:t>
            </a:r>
            <a:r>
              <a:rPr lang="en-US" sz="1600" b="1" dirty="0">
                <a:solidFill>
                  <a:srgbClr val="0432FF"/>
                </a:solidFill>
              </a:rPr>
              <a:t> can fill </a:t>
            </a:r>
            <a:br>
              <a:rPr lang="en-US" sz="1600" b="1" dirty="0">
                <a:solidFill>
                  <a:srgbClr val="0432FF"/>
                </a:solidFill>
              </a:rPr>
            </a:br>
            <a:r>
              <a:rPr lang="en-US" sz="1600" b="1" dirty="0">
                <a:solidFill>
                  <a:srgbClr val="0432FF"/>
                </a:solidFill>
              </a:rPr>
              <a:t>the “science gap” 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between O5 and 3G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A8970-33F4-BF4B-9CFB-4655C814E891}"/>
              </a:ext>
            </a:extLst>
          </p:cNvPr>
          <p:cNvSpPr txBox="1"/>
          <p:nvPr/>
        </p:nvSpPr>
        <p:spPr>
          <a:xfrm flipH="1">
            <a:off x="5649176" y="3386556"/>
            <a:ext cx="167816" cy="19560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77105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D3C-13AC-E845-8EC5-E204D74D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B171-259A-CA47-8189-45A129AF4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Even though it is a difficult time for KAGRA,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 future is still bright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At least we know what are the issues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 KAGRA can maximize the advantage of existing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 underground facility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KAGRA should catch up to LV in ~5 years </a:t>
            </a:r>
            <a:r>
              <a:rPr lang="en-US" dirty="0">
                <a:solidFill>
                  <a:srgbClr val="FF0000"/>
                </a:solidFill>
              </a:rPr>
              <a:t>(~80 Mpc)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reach the same sensitivity in ~10 years  </a:t>
            </a:r>
            <a:r>
              <a:rPr lang="en-US" dirty="0">
                <a:solidFill>
                  <a:srgbClr val="FF0000"/>
                </a:solidFill>
              </a:rPr>
              <a:t>(~160 Mpc)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and aim at the ultimate configuration    </a:t>
            </a:r>
            <a:r>
              <a:rPr lang="en-US" dirty="0">
                <a:solidFill>
                  <a:srgbClr val="FF0000"/>
                </a:solidFill>
              </a:rPr>
              <a:t>(~500 Mpc)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9BF77-528D-B541-B196-3443F904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93CF7-53CA-6641-9A1E-28F33954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42D45-BE81-B64E-B364-98BC5DB5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Parameters assumed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(dimensions)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BF48-11F3-244C-9912-834E919E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A37F-BBB2-2D45-A29C-DA663A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B801-7BDF-C64E-9E2B-F3F3CAC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0C2FEE6-9EFB-1745-8843-4A57FBCC5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9946460"/>
              </p:ext>
            </p:extLst>
          </p:nvPr>
        </p:nvGraphicFramePr>
        <p:xfrm>
          <a:off x="628650" y="1743075"/>
          <a:ext cx="7886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77459023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30626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50790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bKAGRA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uKAGRA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8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Mirror </a:t>
                      </a:r>
                      <a:r>
                        <a:rPr lang="en-US"/>
                        <a:t>size (and mass)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𝜙22cm ×15 cm (22.8 kg)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𝜙45cm ×31.5 cm (200 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98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Sapphire suspension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𝜙1.6mm ×35cm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𝜙2.7mm ×50cm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64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Wire safety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886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Intermediate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835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600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Clear aperture (4</a:t>
                      </a:r>
                      <a:r>
                        <a:rPr lang="en-US" i="1" dirty="0"/>
                        <a:t>𝜎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975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Coating 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275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Squeezer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Freq. dependent (10 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8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Filter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3944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3A8EBC-BC9F-8140-899A-5CC9FD1EA8F3}"/>
              </a:ext>
            </a:extLst>
          </p:cNvPr>
          <p:cNvSpPr txBox="1"/>
          <p:nvPr/>
        </p:nvSpPr>
        <p:spPr>
          <a:xfrm>
            <a:off x="3561145" y="1321357"/>
            <a:ext cx="51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As an example; further optimization may be needed </a:t>
            </a:r>
            <a:endParaRPr lang="en-US" altLang="ja-JP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4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257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Quick review in GW science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9B7595-C64B-6D4D-931D-C807B5E1D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933487"/>
              </p:ext>
            </p:extLst>
          </p:nvPr>
        </p:nvGraphicFramePr>
        <p:xfrm>
          <a:off x="628650" y="1308597"/>
          <a:ext cx="8076022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004">
                  <a:extLst>
                    <a:ext uri="{9D8B030D-6E8A-4147-A177-3AD203B41FA5}">
                      <a16:colId xmlns:a16="http://schemas.microsoft.com/office/drawing/2014/main" val="1052463568"/>
                    </a:ext>
                  </a:extLst>
                </a:gridCol>
                <a:gridCol w="1426301">
                  <a:extLst>
                    <a:ext uri="{9D8B030D-6E8A-4147-A177-3AD203B41FA5}">
                      <a16:colId xmlns:a16="http://schemas.microsoft.com/office/drawing/2014/main" val="3667597571"/>
                    </a:ext>
                  </a:extLst>
                </a:gridCol>
                <a:gridCol w="1393637">
                  <a:extLst>
                    <a:ext uri="{9D8B030D-6E8A-4147-A177-3AD203B41FA5}">
                      <a16:colId xmlns:a16="http://schemas.microsoft.com/office/drawing/2014/main" val="260192281"/>
                    </a:ext>
                  </a:extLst>
                </a:gridCol>
                <a:gridCol w="936350">
                  <a:extLst>
                    <a:ext uri="{9D8B030D-6E8A-4147-A177-3AD203B41FA5}">
                      <a16:colId xmlns:a16="http://schemas.microsoft.com/office/drawing/2014/main" val="2875682804"/>
                    </a:ext>
                  </a:extLst>
                </a:gridCol>
                <a:gridCol w="2415730">
                  <a:extLst>
                    <a:ext uri="{9D8B030D-6E8A-4147-A177-3AD203B41FA5}">
                      <a16:colId xmlns:a16="http://schemas.microsoft.com/office/drawing/2014/main" val="2370571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Topic/Source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Ground (2G)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Ground (3G)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13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BNS, NSBH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○</a:t>
                      </a:r>
                      <a:endParaRPr lang="en-US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Science: Test of GR, NS </a:t>
                      </a:r>
                      <a:r>
                        <a:rPr lang="en-US" sz="1000" dirty="0" err="1"/>
                        <a:t>EoS</a:t>
                      </a:r>
                      <a:r>
                        <a:rPr lang="en-US" sz="1000" dirty="0"/>
                        <a:t>, Multi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messenger,  </a:t>
                      </a:r>
                      <a:r>
                        <a:rPr lang="en-US" sz="1000" dirty="0" err="1"/>
                        <a:t>sGRB</a:t>
                      </a:r>
                      <a:r>
                        <a:rPr lang="en-US" sz="1000" dirty="0"/>
                        <a:t>, Standard siren,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818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Stellar-mass BBH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Science: Test of GR, Formation scenario, …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Space: inspiral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57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Intermediate BBH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Science: Formation scenario, Test of GR,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214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Pulsar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ja-JP" dirty="0">
                          <a:latin typeface="+mn-lt"/>
                          <a:cs typeface="Times New Roman" panose="02020603050405020304" pitchFamily="18" charset="0"/>
                        </a:rPr>
                        <a:t>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○</a:t>
                      </a:r>
                      <a:r>
                        <a:rPr lang="en-US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ja-JP" dirty="0">
                          <a:latin typeface="+mn-lt"/>
                          <a:cs typeface="Times New Roman" panose="02020603050405020304" pitchFamily="18" charset="0"/>
                        </a:rPr>
                        <a:t>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Depends on models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Science: NS EOS and internal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887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Massive BBH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/>
                        <a:t>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/>
                        <a:t>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Science: Formation scenario, Test of GR,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1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EMRI Harmonics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/>
                        <a:t>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Science: Formation scenario, Test of GR,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8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WD,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/>
                        <a:t>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/>
                        <a:t>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Science: SN astrophysics, Standard siren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068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Supernovae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○</a:t>
                      </a:r>
                      <a:r>
                        <a:rPr lang="en-US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△</a:t>
                      </a:r>
                      <a:r>
                        <a:rPr lang="en-US" altLang="ja-JP" dirty="0">
                          <a:latin typeface="+mn-lt"/>
                          <a:cs typeface="Times New Roman" panose="02020603050405020304" pitchFamily="18" charset="0"/>
                        </a:rPr>
                        <a:t>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Depends on model and luck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Science: explosion mechanism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828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Primordial GW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r>
                        <a:rPr lang="en-US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Depends on models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Science: Direct test of inflation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708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Cosmology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>
                          <a:latin typeface="+mn-lt"/>
                          <a:cs typeface="Times New Roman" panose="02020603050405020304" pitchFamily="18" charset="0"/>
                        </a:rPr>
                        <a:t>○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Source: BNS/NSBH, BBH, WD, Primordial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49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Test of GR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anose="02020603050405020304" pitchFamily="18" charset="0"/>
                        </a:rPr>
                        <a:t>◎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Source: BNS/NSBH, BBH, EMRI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1501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1E80BF-BB72-5644-B6E8-13E6A2D7DC18}"/>
              </a:ext>
            </a:extLst>
          </p:cNvPr>
          <p:cNvSpPr txBox="1"/>
          <p:nvPr/>
        </p:nvSpPr>
        <p:spPr>
          <a:xfrm>
            <a:off x="742217" y="5892623"/>
            <a:ext cx="7780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BNS: Binary Neutron Star, NSBH: Neutron Star-Black Hole, BBH: Binary Black Hole, </a:t>
            </a:r>
          </a:p>
          <a:p>
            <a:r>
              <a:rPr lang="en-US" sz="1400" dirty="0"/>
              <a:t>CW: Continuous Wave, EMRI: Extreme mass ratio inspiral, WD: White Dwarf, GB: Galactic Binary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E4DE8-5D9F-FC48-9139-D65D4F08F62F}"/>
              </a:ext>
            </a:extLst>
          </p:cNvPr>
          <p:cNvSpPr txBox="1"/>
          <p:nvPr/>
        </p:nvSpPr>
        <p:spPr>
          <a:xfrm>
            <a:off x="3518153" y="952244"/>
            <a:ext cx="519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Based on SH’s personal view with help of </a:t>
            </a:r>
            <a:r>
              <a:rPr lang="en-US" dirty="0" err="1">
                <a:solidFill>
                  <a:srgbClr val="0432FF"/>
                </a:solidFill>
              </a:rPr>
              <a:t>A.Nishizawa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832959-ADB7-D04A-9A86-19D2AFAE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579BA4-9294-1948-AE60-D532E294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8CFCA0-F5A6-804E-953B-73D5FAC2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59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Parameters assumed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(power-related)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BF48-11F3-244C-9912-834E919E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A37F-BBB2-2D45-A29C-DA663A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B801-7BDF-C64E-9E2B-F3F3CAC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0C2FEE6-9EFB-1745-8843-4A57FBCC5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244543"/>
              </p:ext>
            </p:extLst>
          </p:nvPr>
        </p:nvGraphicFramePr>
        <p:xfrm>
          <a:off x="628650" y="1743075"/>
          <a:ext cx="7886700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77459023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30626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50790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bKAGRA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uKAGRA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8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Laser power (before PRM)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70.1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241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at 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674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4.8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749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19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Mirror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844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Heat to be extracted (ITM)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0.72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2.76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995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Heat absorption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ppm/cm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ppm/cm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1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Thermal conductivity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                coefficient (</a:t>
                      </a:r>
                      <a:r>
                        <a:rPr lang="en-US" dirty="0"/>
                        <a:t>𝛼</a:t>
                      </a:r>
                      <a:r>
                        <a:rPr lang="en-US" baseline="-25000" dirty="0"/>
                        <a:t>0</a:t>
                      </a:r>
                      <a:r>
                        <a:rPr lang="en-US" dirty="0"/>
                        <a:t>)</a:t>
                      </a:r>
                      <a:r>
                        <a:rPr lang="en-US" baseline="30000" dirty="0"/>
                        <a:t>*1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7.98 W/K/m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W/K/m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24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Thermal conductivity (𝜅)</a:t>
                      </a:r>
                      <a:r>
                        <a:rPr lang="en-US" baseline="30000" dirty="0"/>
                        <a:t>*1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 kW/K/m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19.8 kW/K/m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9512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1BAFA62-0A30-A04E-8E0F-0C1ED2FD2EF8}"/>
              </a:ext>
            </a:extLst>
          </p:cNvPr>
          <p:cNvSpPr txBox="1"/>
          <p:nvPr/>
        </p:nvSpPr>
        <p:spPr>
          <a:xfrm>
            <a:off x="1034909" y="5598081"/>
            <a:ext cx="670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*1</a:t>
            </a:r>
            <a:r>
              <a:rPr lang="en-US" dirty="0"/>
              <a:t> 𝜅 = 𝛼</a:t>
            </a:r>
            <a:r>
              <a:rPr lang="en-US" baseline="-25000" dirty="0"/>
              <a:t>0 </a:t>
            </a:r>
            <a:r>
              <a:rPr lang="en-US" i="1" dirty="0"/>
              <a:t>d</a:t>
            </a:r>
            <a:r>
              <a:rPr lang="en-US" dirty="0"/>
              <a:t>/</a:t>
            </a:r>
            <a:r>
              <a:rPr lang="en-US" i="1" dirty="0"/>
              <a:t>d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𝛽</a:t>
            </a:r>
            <a:r>
              <a:rPr lang="en-US" dirty="0"/>
              <a:t>, where </a:t>
            </a:r>
            <a:r>
              <a:rPr lang="en-US" altLang="ja-JP" i="1" dirty="0"/>
              <a:t>d</a:t>
            </a:r>
            <a:r>
              <a:rPr lang="en-US" altLang="ja-JP" baseline="-25000" dirty="0"/>
              <a:t>0</a:t>
            </a:r>
            <a:r>
              <a:rPr lang="en-US" altLang="ja-JP" dirty="0"/>
              <a:t> is diameter of bKAGRA suspension (1.6mm)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BE6C9-6DEB-2E4C-BAD3-DF05103DE977}"/>
              </a:ext>
            </a:extLst>
          </p:cNvPr>
          <p:cNvSpPr txBox="1"/>
          <p:nvPr/>
        </p:nvSpPr>
        <p:spPr>
          <a:xfrm>
            <a:off x="3561145" y="1321357"/>
            <a:ext cx="51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As an example; further optimization may be needed </a:t>
            </a:r>
            <a:endParaRPr lang="en-US" altLang="ja-JP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86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LIGO/Virgo O4, O5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52D4-FF4C-F447-879F-F63A95720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LIGO-P1200087</a:t>
            </a:r>
            <a:r>
              <a:rPr lang="en-US" sz="2400" dirty="0"/>
              <a:t>][</a:t>
            </a:r>
            <a:r>
              <a:rPr lang="en-US" sz="2400" dirty="0">
                <a:hlinkClick r:id="rId3"/>
              </a:rPr>
              <a:t>arXiv:1304.0670</a:t>
            </a:r>
            <a:r>
              <a:rPr lang="en-US" sz="2400" dirty="0"/>
              <a:t>] </a:t>
            </a:r>
          </a:p>
          <a:p>
            <a:pPr marL="0" indent="0">
              <a:buNone/>
            </a:pPr>
            <a:endParaRPr lang="en-US" dirty="0"/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878D0-27C4-8A45-A8F3-7DEAC92AF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" y="2424469"/>
            <a:ext cx="6253480" cy="4003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59529C-55E9-8541-A520-A50A3D4FA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70" y="63181"/>
            <a:ext cx="3561264" cy="230413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958609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DE1E-A956-A04C-9D55-1C0D6CE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LIGO/Virgo O4, O5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52D4-FF4C-F447-879F-F63A95720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Updated on July/11/2019 at </a:t>
            </a:r>
            <a:r>
              <a:rPr lang="en-US" dirty="0">
                <a:hlinkClick r:id="rId2"/>
              </a:rPr>
              <a:t>LIGO-P1200087</a:t>
            </a:r>
            <a:br>
              <a:rPr lang="en-US" dirty="0"/>
            </a:br>
            <a:r>
              <a:rPr lang="en-US" dirty="0"/>
              <a:t>			       also at </a:t>
            </a:r>
            <a:r>
              <a:rPr lang="en-US" dirty="0">
                <a:hlinkClick r:id="rId3"/>
              </a:rPr>
              <a:t>arXiv:1304.0670</a:t>
            </a:r>
            <a:r>
              <a:rPr lang="en-US" dirty="0"/>
              <a:t> </a:t>
            </a:r>
          </a:p>
          <a:p>
            <a:r>
              <a:rPr lang="en-US" dirty="0"/>
              <a:t>LIGO   O4: 	160 – 190 Mpc	O5: 330 Mpc</a:t>
            </a:r>
          </a:p>
          <a:p>
            <a:r>
              <a:rPr lang="en-US" dirty="0"/>
              <a:t>Virgo  O4:  	  90 – 120 Mpc	O5: 150-260 Mpc</a:t>
            </a:r>
          </a:p>
          <a:p>
            <a:endParaRPr lang="en-US" dirty="0"/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7F9FC-A691-1049-9A20-CE2A69A6D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480"/>
          <a:stretch/>
        </p:blipFill>
        <p:spPr>
          <a:xfrm>
            <a:off x="822380" y="3658938"/>
            <a:ext cx="3653260" cy="3155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C3A9D-884F-F540-9130-8620A95E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73"/>
          <a:stretch/>
        </p:blipFill>
        <p:spPr>
          <a:xfrm>
            <a:off x="4475640" y="3658938"/>
            <a:ext cx="3758155" cy="315518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0EE01D-E2D9-A04B-87CE-67C1AAB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6136B1-847E-444C-9671-0FDBEAEF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94850E-D25B-A644-B51A-EDCE9FB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B16D-33DB-9445-91AB-DC62ECCE8F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1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O5: A+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BA32E-83E1-DA4C-94F5-2B798EEF3E05}"/>
              </a:ext>
            </a:extLst>
          </p:cNvPr>
          <p:cNvSpPr txBox="1"/>
          <p:nvPr/>
        </p:nvSpPr>
        <p:spPr>
          <a:xfrm>
            <a:off x="6050599" y="365126"/>
            <a:ext cx="262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L. Cadonati 5th KIW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08900-7D51-E647-B768-DE114BEB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38A24-92FF-AD44-87E5-A65A8FCA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CB69E-4477-3345-91A4-B3AAD01D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60AB4-19FC-524D-B687-4D956F5261F8}"/>
              </a:ext>
            </a:extLst>
          </p:cNvPr>
          <p:cNvSpPr txBox="1"/>
          <p:nvPr/>
        </p:nvSpPr>
        <p:spPr>
          <a:xfrm>
            <a:off x="720090" y="312639"/>
            <a:ext cx="3284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(Advanced LIGO+ in U.S.)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3D67BA-0F8F-0C49-980D-26FE1AE18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14151"/>
            <a:ext cx="9145119" cy="5156201"/>
          </a:xfrm>
        </p:spPr>
      </p:pic>
    </p:spTree>
    <p:extLst>
      <p:ext uri="{BB962C8B-B14F-4D97-AF65-F5344CB8AC3E}">
        <p14:creationId xmlns:p14="http://schemas.microsoft.com/office/powerpoint/2010/main" val="1652867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2ED6-B4FD-D14B-A7D0-BE4B6D4E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O5: AdV+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2D4341-942C-7449-A41C-E9B4F2E4C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8AA14-BF2C-BA46-9B77-AD6FBBD82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89459"/>
            <a:ext cx="7623544" cy="4929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91222F-E806-A145-956C-239311D563E3}"/>
              </a:ext>
            </a:extLst>
          </p:cNvPr>
          <p:cNvSpPr txBox="1"/>
          <p:nvPr/>
        </p:nvSpPr>
        <p:spPr>
          <a:xfrm>
            <a:off x="5794354" y="1001524"/>
            <a:ext cx="262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J. Degallaix GWADW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94F89-988A-5147-AE11-E8E1E048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2019/12/21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6FCBB-3D45-B54D-A31D-4ECE0E14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CRCtown-GWground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DB7F-1ABF-EA45-A155-250EF54D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C299-897A-354E-9E57-77F58B9E91BB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981CE-0A06-DE43-824F-2F8D1F4ADD66}"/>
              </a:ext>
            </a:extLst>
          </p:cNvPr>
          <p:cNvSpPr txBox="1"/>
          <p:nvPr/>
        </p:nvSpPr>
        <p:spPr>
          <a:xfrm>
            <a:off x="3028950" y="591303"/>
            <a:ext cx="337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(Advanced Virgo+ in Italy)</a:t>
            </a:r>
          </a:p>
        </p:txBody>
      </p:sp>
    </p:spTree>
    <p:extLst>
      <p:ext uri="{BB962C8B-B14F-4D97-AF65-F5344CB8AC3E}">
        <p14:creationId xmlns:p14="http://schemas.microsoft.com/office/powerpoint/2010/main" val="231237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5864</TotalTime>
  <Words>1427</Words>
  <Application>Microsoft Macintosh PowerPoint</Application>
  <PresentationFormat>On-screen Show (4:3)</PresentationFormat>
  <Paragraphs>518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メイリオ</vt:lpstr>
      <vt:lpstr>Meiryo UI</vt:lpstr>
      <vt:lpstr>Arial</vt:lpstr>
      <vt:lpstr>Calibri</vt:lpstr>
      <vt:lpstr>Calibri Light</vt:lpstr>
      <vt:lpstr>Times New Roman</vt:lpstr>
      <vt:lpstr>Office Theme</vt:lpstr>
      <vt:lpstr>Future Plans of Ground Based GW projects 地上の将来計画</vt:lpstr>
      <vt:lpstr>Typical GW strain amplitude</vt:lpstr>
      <vt:lpstr>Sensitivity and  events</vt:lpstr>
      <vt:lpstr>Future Prospects (ground based)</vt:lpstr>
      <vt:lpstr>Quick review in GW science</vt:lpstr>
      <vt:lpstr>LIGO/Virgo O4, O5  projection</vt:lpstr>
      <vt:lpstr>LIGO/Virgo O4, O5 projection</vt:lpstr>
      <vt:lpstr>O5: A+</vt:lpstr>
      <vt:lpstr>O5: AdV+ </vt:lpstr>
      <vt:lpstr>3G: Each region’s prospects</vt:lpstr>
      <vt:lpstr>PowerPoint Presentation</vt:lpstr>
      <vt:lpstr>Cosmic Explorer (U.S.)</vt:lpstr>
      <vt:lpstr>PowerPoint Presentation</vt:lpstr>
      <vt:lpstr>40 km scale</vt:lpstr>
      <vt:lpstr>Cosmic Explorer (U.S.)</vt:lpstr>
      <vt:lpstr>PowerPoint Presentation</vt:lpstr>
      <vt:lpstr>PowerPoint Presentation</vt:lpstr>
      <vt:lpstr>PowerPoint Presentation</vt:lpstr>
      <vt:lpstr>oz-HF (Australia)</vt:lpstr>
      <vt:lpstr>ZAIGA-GW (China)</vt:lpstr>
      <vt:lpstr>Then, KAGRA (Japan)</vt:lpstr>
      <vt:lpstr>Contributions expected by KAGRA</vt:lpstr>
      <vt:lpstr>Application of Accelerator     technologies to KAGRA</vt:lpstr>
      <vt:lpstr>Specific issues for cryogenic</vt:lpstr>
      <vt:lpstr>KAGRA Future Planning</vt:lpstr>
      <vt:lpstr>KAGRA now and future</vt:lpstr>
      <vt:lpstr>Sapphire birefringence issue</vt:lpstr>
      <vt:lpstr>KAGRA near future prospects</vt:lpstr>
      <vt:lpstr>KAGRA near future upgrade</vt:lpstr>
      <vt:lpstr>KAGRA near future upgrade</vt:lpstr>
      <vt:lpstr>High spec. sapphire mirror</vt:lpstr>
      <vt:lpstr>Freq. dependent squeezing</vt:lpstr>
      <vt:lpstr>KAGRA near future projection</vt:lpstr>
      <vt:lpstr>KAGRA’s contribution in O4~O5</vt:lpstr>
      <vt:lpstr>KAGRA far future upgrade idea</vt:lpstr>
      <vt:lpstr>Ultimate goal of KAGRA</vt:lpstr>
      <vt:lpstr>Ultimate goal of KAGRA</vt:lpstr>
      <vt:lpstr>Technological challenges</vt:lpstr>
      <vt:lpstr>uKAGRA example sensitivity curve</vt:lpstr>
      <vt:lpstr>Comparison with other detectors</vt:lpstr>
      <vt:lpstr>Redshift reach VS total mass</vt:lpstr>
      <vt:lpstr>In case of 100kg/350W</vt:lpstr>
      <vt:lpstr>KAGRA future projection</vt:lpstr>
      <vt:lpstr>Prospects of GW science </vt:lpstr>
      <vt:lpstr>Advantage of KAGRA in 3G era</vt:lpstr>
      <vt:lpstr>Concerns on a big facility - ILC</vt:lpstr>
      <vt:lpstr>KAGRA future projection</vt:lpstr>
      <vt:lpstr>Summary</vt:lpstr>
      <vt:lpstr>Parameters assumed (dimensions)</vt:lpstr>
      <vt:lpstr>Parameters assumed (power-related)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Plans of Ground Based GW projects 地上の将来計画</dc:title>
  <dc:creator>sdhaino@gmail.com</dc:creator>
  <cp:lastModifiedBy>sdhaino@gmail.com</cp:lastModifiedBy>
  <cp:revision>37</cp:revision>
  <cp:lastPrinted>2019-12-21T02:13:09Z</cp:lastPrinted>
  <dcterms:created xsi:type="dcterms:W3CDTF">2019-12-15T01:56:16Z</dcterms:created>
  <dcterms:modified xsi:type="dcterms:W3CDTF">2019-12-21T02:26:48Z</dcterms:modified>
</cp:coreProperties>
</file>