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1" r:id="rId6"/>
    <p:sldId id="258" r:id="rId7"/>
    <p:sldId id="259" r:id="rId8"/>
    <p:sldId id="260" r:id="rId9"/>
    <p:sldId id="257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C57232A-6EB0-AA4C-A7C9-54D66D9365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DE95026-9E5D-A54B-AAD6-5ADD8123A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65A10-C4E0-D34E-B037-59B692B6A2CF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A2F75F-8328-7044-9FFE-74ED2736F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DE0899-305F-F947-BD7F-B0DC2F64CE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8A2F-D8D9-1B4F-9753-41D4FEB0BF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93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D56F-076B-584D-AB65-85E1D0358EE3}" type="datetimeFigureOut">
              <a:rPr kumimoji="1" lang="ja-JP" altLang="en-US" smtClean="0"/>
              <a:t>2019/9/7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FCB7-08AB-614E-9E64-52BFEE3D80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30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548A5-3EC0-AB48-B37C-D7852D905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12D28EA-FC94-ED4E-8145-DA6F088D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D40791D0-BDBB-F94B-9588-AA4B2D0E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516A122F-A016-994F-9CE6-10D7A654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AA464FD9-CFEA-434C-8FF7-9C9CB8BE5D7B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742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95322-0F46-8A4B-A697-BD2CF52A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9"/>
            <a:ext cx="11473200" cy="720000"/>
          </a:xfrm>
          <a:solidFill>
            <a:srgbClr val="00B0F0"/>
          </a:solidFill>
        </p:spPr>
        <p:txBody>
          <a:bodyPr wrap="square" lIns="810000">
            <a:normAutofit/>
          </a:bodyPr>
          <a:lstStyle>
            <a:lvl1pPr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119518-1553-E04A-BF63-ECCB6F2A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007998"/>
            <a:ext cx="11833200" cy="5155200"/>
          </a:xfrm>
        </p:spPr>
        <p:txBody>
          <a:bodyPr>
            <a:normAutofit/>
          </a:bodyPr>
          <a:lstStyle>
            <a:lvl1pPr>
              <a:defRPr sz="3200"/>
            </a:lvl1pPr>
            <a:lvl3pPr>
              <a:defRPr sz="2000"/>
            </a:lvl3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E4E4BC73-5B8E-1C41-871C-9D879D3A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フッター プレースホルダー 4">
            <a:extLst>
              <a:ext uri="{FF2B5EF4-FFF2-40B4-BE49-F238E27FC236}">
                <a16:creationId xmlns:a16="http://schemas.microsoft.com/office/drawing/2014/main" id="{28FB9576-0A1D-C644-AACF-27D172EB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8" name="日付プレースホルダー 7">
            <a:extLst>
              <a:ext uri="{FF2B5EF4-FFF2-40B4-BE49-F238E27FC236}">
                <a16:creationId xmlns:a16="http://schemas.microsoft.com/office/drawing/2014/main" id="{EB75668E-D026-B842-90AE-FBF93379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F838852C-60F8-904F-AD66-A5C314884306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895322-0F46-8A4B-A697-BD2CF52A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999"/>
            <a:ext cx="11473200" cy="720000"/>
          </a:xfrm>
          <a:solidFill>
            <a:srgbClr val="00B0F0"/>
          </a:solidFill>
        </p:spPr>
        <p:txBody>
          <a:bodyPr wrap="square" lIns="810000">
            <a:normAutofit/>
          </a:bodyPr>
          <a:lstStyle>
            <a:lvl1pPr>
              <a:defRPr sz="4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7BDE59C-2FE9-3748-8389-3487D039B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0" name="フッター プレースホルダー 4">
            <a:extLst>
              <a:ext uri="{FF2B5EF4-FFF2-40B4-BE49-F238E27FC236}">
                <a16:creationId xmlns:a16="http://schemas.microsoft.com/office/drawing/2014/main" id="{DCF9884D-8F45-A245-BB18-089B6818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1" name="日付プレースホルダー 7">
            <a:extLst>
              <a:ext uri="{FF2B5EF4-FFF2-40B4-BE49-F238E27FC236}">
                <a16:creationId xmlns:a16="http://schemas.microsoft.com/office/drawing/2014/main" id="{0473A3BA-D702-3E41-BEBE-0FE4DBDB1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C5FA0716-1AC7-ED4A-91F0-FE45062F2F3A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415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9BFB1803-846F-5E4C-BA40-2FAB1F14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9F000AFD-F460-8C4A-8814-D3B00FEC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0" name="日付プレースホルダー 7">
            <a:extLst>
              <a:ext uri="{FF2B5EF4-FFF2-40B4-BE49-F238E27FC236}">
                <a16:creationId xmlns:a16="http://schemas.microsoft.com/office/drawing/2014/main" id="{EEBA0BF2-3DA6-6841-A768-7F65194B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AC856E4F-BB5E-E940-87CA-3DD381549883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840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55EB1-C268-A040-A097-59AC5BE5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9FE3D9-F21C-404C-8C95-C6FE99DB4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" name="スライド番号プレースホルダー 5">
            <a:extLst>
              <a:ext uri="{FF2B5EF4-FFF2-40B4-BE49-F238E27FC236}">
                <a16:creationId xmlns:a16="http://schemas.microsoft.com/office/drawing/2014/main" id="{5D988C25-7D80-6741-9A12-759AA915F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フッター プレースホルダー 4">
            <a:extLst>
              <a:ext uri="{FF2B5EF4-FFF2-40B4-BE49-F238E27FC236}">
                <a16:creationId xmlns:a16="http://schemas.microsoft.com/office/drawing/2014/main" id="{1ABFB479-80EA-1144-9955-5555FF1C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2" name="日付プレースホルダー 7">
            <a:extLst>
              <a:ext uri="{FF2B5EF4-FFF2-40B4-BE49-F238E27FC236}">
                <a16:creationId xmlns:a16="http://schemas.microsoft.com/office/drawing/2014/main" id="{DAB72CDE-C5B3-FF46-B4AC-3DE504BA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EB496049-0B76-F74E-BBA6-3EF252EB9824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056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E7B079-7896-0242-84C8-800C8DDB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875C66-1194-0048-86F9-8A1B8C241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59A8E7-AA7F-394F-AB22-2CDC19B9C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7D9A311B-A6EA-1F4B-AF06-4D646ED2B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9201" y="6336000"/>
            <a:ext cx="503999" cy="503999"/>
          </a:xfrm>
          <a:prstGeom prst="flowChartDecision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0" tIns="0" rIns="0" bIns="0">
            <a:noAutofit/>
          </a:bodyPr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55E4E656-BBDC-564D-B068-31A17C22D6BD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フッター プレースホルダー 4">
            <a:extLst>
              <a:ext uri="{FF2B5EF4-FFF2-40B4-BE49-F238E27FC236}">
                <a16:creationId xmlns:a16="http://schemas.microsoft.com/office/drawing/2014/main" id="{AE9673B6-D8BF-1C49-85F6-7E550C2F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0000" y="6336000"/>
            <a:ext cx="3600000" cy="540000"/>
          </a:xfrm>
          <a:prstGeom prst="trapezoid">
            <a:avLst>
              <a:gd name="adj" fmla="val 55254"/>
            </a:avLst>
          </a:prstGeom>
          <a:solidFill>
            <a:srgbClr val="92D050"/>
          </a:solidFill>
        </p:spPr>
        <p:txBody>
          <a:bodyPr wrap="none" lIns="360000" tIns="72000" rIns="360000" bIns="108000">
            <a:no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13" name="日付プレースホルダー 7">
            <a:extLst>
              <a:ext uri="{FF2B5EF4-FFF2-40B4-BE49-F238E27FC236}">
                <a16:creationId xmlns:a16="http://schemas.microsoft.com/office/drawing/2014/main" id="{E55BE28C-2DDB-714F-A081-EFD69A9F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2" y="6335999"/>
            <a:ext cx="1980000" cy="540000"/>
          </a:xfrm>
          <a:custGeom>
            <a:avLst/>
            <a:gdLst>
              <a:gd name="connsiteX0" fmla="*/ 0 w 1980000"/>
              <a:gd name="connsiteY0" fmla="*/ 0 h 503999"/>
              <a:gd name="connsiteX1" fmla="*/ 1620000 w 1980000"/>
              <a:gd name="connsiteY1" fmla="*/ 0 h 503999"/>
              <a:gd name="connsiteX2" fmla="*/ 1980000 w 1980000"/>
              <a:gd name="connsiteY2" fmla="*/ 0 h 503999"/>
              <a:gd name="connsiteX3" fmla="*/ 1620000 w 1980000"/>
              <a:gd name="connsiteY3" fmla="*/ 503738 h 503999"/>
              <a:gd name="connsiteX4" fmla="*/ 1620000 w 1980000"/>
              <a:gd name="connsiteY4" fmla="*/ 503999 h 503999"/>
              <a:gd name="connsiteX5" fmla="*/ 0 w 1980000"/>
              <a:gd name="connsiteY5" fmla="*/ 503999 h 503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0000" h="503999">
                <a:moveTo>
                  <a:pt x="0" y="0"/>
                </a:moveTo>
                <a:lnTo>
                  <a:pt x="1620000" y="0"/>
                </a:lnTo>
                <a:lnTo>
                  <a:pt x="1980000" y="0"/>
                </a:lnTo>
                <a:lnTo>
                  <a:pt x="1620000" y="503738"/>
                </a:lnTo>
                <a:lnTo>
                  <a:pt x="1620000" y="503999"/>
                </a:lnTo>
                <a:lnTo>
                  <a:pt x="0" y="503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180000" tIns="72000" rIns="360000" bIns="108000">
            <a:noAutofit/>
          </a:bodyPr>
          <a:lstStyle>
            <a:lvl1pPr algn="ctr">
              <a:defRPr sz="2000" u="none">
                <a:solidFill>
                  <a:schemeClr val="tx1"/>
                </a:solidFill>
              </a:defRPr>
            </a:lvl1pPr>
          </a:lstStyle>
          <a:p>
            <a:fld id="{1CAC94F1-4CDD-4F40-BAF2-7DA04ABF8773}" type="datetime1">
              <a:rPr lang="ja-JP" altLang="en-US" smtClean="0"/>
              <a:t>2019/9/7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305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549341-504B-BB41-92F8-55A4D1A8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" y="365125"/>
            <a:ext cx="1183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B7455B-9F96-A84E-ABA1-CCB812FD7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1825625"/>
            <a:ext cx="11833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307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5" r:id="rId4"/>
    <p:sldLayoutId id="2147483651" r:id="rId5"/>
    <p:sldLayoutId id="214748365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tras.uitec.jeed.or.jp/files/kankoubutu/i-114-04.pdf" TargetMode="External"/><Relationship Id="rId2" Type="http://schemas.openxmlformats.org/officeDocument/2006/relationships/hyperlink" Target="https://www.tetras.uitec.jeed.or.jp/publication/search/detail?id=47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b.com/contentstore/docs/PCB_Corporate/Vibration/Products/Manuals/086C0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EEF5AF-CDE8-5045-AB2D-C3E45AB72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How to </a:t>
            </a:r>
            <a:r>
              <a:rPr lang="en-US" altLang="ja-JP"/>
              <a:t>use </a:t>
            </a:r>
            <a:br>
              <a:rPr lang="en-US" altLang="ja-JP"/>
            </a:br>
            <a:r>
              <a:rPr lang="en-US" altLang="ja-JP"/>
              <a:t>an </a:t>
            </a:r>
            <a:r>
              <a:rPr lang="en-US" altLang="ja-JP" dirty="0"/>
              <a:t>impulse hammer</a:t>
            </a:r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236FD3-3E6B-E64A-B48B-811F23B620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/>
              <a:t>Taiki</a:t>
            </a:r>
            <a:r>
              <a:rPr kumimoji="1" lang="en-US" altLang="ja-JP" dirty="0"/>
              <a:t> </a:t>
            </a:r>
            <a:r>
              <a:rPr lang="en-US" altLang="ja-JP" dirty="0"/>
              <a:t>T</a:t>
            </a:r>
            <a:r>
              <a:rPr kumimoji="1" lang="en-US" altLang="ja-JP" dirty="0"/>
              <a:t>anaka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8079F-B050-8C4D-96A3-6B75E0F3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4A1E823-EDB8-9448-90CE-80F1BDE0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DA85B-F212-CF44-88CC-47AF1681DF18}" type="datetime1">
              <a:rPr lang="ja-JP" altLang="en-US" smtClean="0"/>
              <a:t>2019/9/7</a:t>
            </a:fld>
            <a:endParaRPr lang="ja-JP" altLang="en-US"/>
          </a:p>
        </p:txBody>
      </p:sp>
      <p:pic>
        <p:nvPicPr>
          <p:cNvPr id="1025" name="Picture 1" descr="page19image852345024">
            <a:extLst>
              <a:ext uri="{FF2B5EF4-FFF2-40B4-BE49-F238E27FC236}">
                <a16:creationId xmlns:a16="http://schemas.microsoft.com/office/drawing/2014/main" id="{C44AB1A8-3BE6-CF46-9407-AECE09A37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746" y="3509963"/>
            <a:ext cx="41783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C27AF5-3302-8A4C-8518-12D4C1BB07CD}"/>
              </a:ext>
            </a:extLst>
          </p:cNvPr>
          <p:cNvSpPr/>
          <p:nvPr/>
        </p:nvSpPr>
        <p:spPr>
          <a:xfrm>
            <a:off x="11177152" y="6014968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169766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" altLang="ja-JP" dirty="0"/>
              <a:t>Adjust the impulse force of the impulse hammer by changing the extender and tip</a:t>
            </a:r>
          </a:p>
          <a:p>
            <a:r>
              <a:rPr lang="en" altLang="ja-JP" dirty="0"/>
              <a:t>In general, the tip affects the frequency structure of the impulse, and the extender affects the energy level of the impulse</a:t>
            </a:r>
          </a:p>
          <a:p>
            <a:r>
              <a:rPr lang="en" altLang="ja-JP" dirty="0"/>
              <a:t>The frequency structure and</a:t>
            </a:r>
            <a:br>
              <a:rPr lang="en" altLang="ja-JP" dirty="0"/>
            </a:br>
            <a:r>
              <a:rPr lang="en" altLang="ja-JP" dirty="0"/>
              <a:t>energy level are interrelated,</a:t>
            </a:r>
            <a:br>
              <a:rPr lang="en" altLang="ja-JP" dirty="0"/>
            </a:br>
            <a:r>
              <a:rPr lang="en" altLang="ja-JP" dirty="0"/>
              <a:t>so if the hammer structure is</a:t>
            </a:r>
            <a:br>
              <a:rPr lang="en" altLang="ja-JP" dirty="0"/>
            </a:br>
            <a:r>
              <a:rPr lang="en" altLang="ja-JP" dirty="0"/>
              <a:t>different, both will be affected</a:t>
            </a:r>
          </a:p>
          <a:p>
            <a:r>
              <a:rPr lang="en" altLang="ja-JP" dirty="0"/>
              <a:t>The speed of the impulse also</a:t>
            </a:r>
            <a:br>
              <a:rPr lang="en" altLang="ja-JP" dirty="0"/>
            </a:br>
            <a:r>
              <a:rPr lang="en" altLang="ja-JP" dirty="0"/>
              <a:t>affects both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05DB-20E8-CF43-9362-8B6173751677}" type="datetime1">
              <a:rPr lang="ja-JP" altLang="en-US" smtClean="0"/>
              <a:t>2019/9/7</a:t>
            </a:fld>
            <a:endParaRPr lang="ja-JP" altLang="en-US"/>
          </a:p>
        </p:txBody>
      </p:sp>
      <p:pic>
        <p:nvPicPr>
          <p:cNvPr id="9" name="Picture 1" descr="page18image809628864">
            <a:extLst>
              <a:ext uri="{FF2B5EF4-FFF2-40B4-BE49-F238E27FC236}">
                <a16:creationId xmlns:a16="http://schemas.microsoft.com/office/drawing/2014/main" id="{EF761E34-B403-0841-BB58-5D1DCB71E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3049411"/>
            <a:ext cx="5735654" cy="29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0A8466-1D56-364D-91CA-FA1D611330F8}"/>
              </a:ext>
            </a:extLst>
          </p:cNvPr>
          <p:cNvSpPr txBox="1"/>
          <p:nvPr/>
        </p:nvSpPr>
        <p:spPr>
          <a:xfrm>
            <a:off x="7106856" y="2880519"/>
            <a:ext cx="164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A</a:t>
            </a:r>
            <a:r>
              <a:rPr kumimoji="1" lang="en-US" altLang="ja-JP" sz="1600" b="1" dirty="0"/>
              <a:t>ccelerometer</a:t>
            </a:r>
            <a:endParaRPr kumimoji="1" lang="ja-JP" altLang="en-US" sz="1600" b="1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9C21F85-1F59-0348-B5CA-AB6F06308EDD}"/>
              </a:ext>
            </a:extLst>
          </p:cNvPr>
          <p:cNvSpPr txBox="1"/>
          <p:nvPr/>
        </p:nvSpPr>
        <p:spPr>
          <a:xfrm>
            <a:off x="6685273" y="4463646"/>
            <a:ext cx="119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Impact tip</a:t>
            </a:r>
            <a:endParaRPr kumimoji="1" lang="ja-JP" altLang="en-US" sz="16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81F4FE-EB2E-F34A-BFB3-7D7C5D9CFCA4}"/>
              </a:ext>
            </a:extLst>
          </p:cNvPr>
          <p:cNvSpPr txBox="1"/>
          <p:nvPr/>
        </p:nvSpPr>
        <p:spPr>
          <a:xfrm>
            <a:off x="8225383" y="3491230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Head</a:t>
            </a:r>
            <a:endParaRPr kumimoji="1" lang="ja-JP" altLang="en-US" sz="1600" b="1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73A2EE8-A731-CC4B-8BED-E993EE01A432}"/>
              </a:ext>
            </a:extLst>
          </p:cNvPr>
          <p:cNvSpPr txBox="1"/>
          <p:nvPr/>
        </p:nvSpPr>
        <p:spPr>
          <a:xfrm>
            <a:off x="10284960" y="3459022"/>
            <a:ext cx="107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Extender</a:t>
            </a:r>
            <a:endParaRPr kumimoji="1" lang="ja-JP" altLang="en-US" sz="1600" b="1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FB6EE2-F78C-3B45-B6A9-BFF4EF67BDC9}"/>
              </a:ext>
            </a:extLst>
          </p:cNvPr>
          <p:cNvSpPr txBox="1"/>
          <p:nvPr/>
        </p:nvSpPr>
        <p:spPr>
          <a:xfrm>
            <a:off x="9133102" y="5090607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/>
              <a:t>Grip</a:t>
            </a:r>
            <a:endParaRPr kumimoji="1" lang="ja-JP" altLang="en-US" sz="1600" b="1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0C8631-A6E5-FD40-B731-FC1B0D4241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F15C4EF-5AE9-A14E-BFA9-EF806940D283}"/>
              </a:ext>
            </a:extLst>
          </p:cNvPr>
          <p:cNvSpPr/>
          <p:nvPr/>
        </p:nvSpPr>
        <p:spPr>
          <a:xfrm>
            <a:off x="10284960" y="463292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4717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altLang="ja-JP" dirty="0"/>
              <a:t>It is necessary to adjust both energy and frequency structure according to the purpose of measurement</a:t>
            </a:r>
          </a:p>
          <a:p>
            <a:r>
              <a:rPr lang="en" altLang="ja-JP" dirty="0"/>
              <a:t>For large structures with low rigidity, generally use a soft tip and an extender to vibrate sufficiently in low-frequency range</a:t>
            </a:r>
          </a:p>
          <a:p>
            <a:r>
              <a:rPr lang="en" altLang="ja-JP" dirty="0"/>
              <a:t>The following methods can be</a:t>
            </a:r>
            <a:br>
              <a:rPr lang="en" altLang="ja-JP" dirty="0"/>
            </a:br>
            <a:r>
              <a:rPr lang="en" altLang="ja-JP" dirty="0"/>
              <a:t>used to adjust the impulse energy</a:t>
            </a:r>
          </a:p>
          <a:p>
            <a:pPr lvl="1"/>
            <a:r>
              <a:rPr lang="en" altLang="ja-JP" dirty="0"/>
              <a:t>Human adjustment (not recommended) </a:t>
            </a:r>
          </a:p>
          <a:p>
            <a:pPr lvl="1"/>
            <a:r>
              <a:rPr lang="en" altLang="ja-JP" dirty="0"/>
              <a:t>Change the size of the hammer</a:t>
            </a:r>
          </a:p>
          <a:p>
            <a:pPr lvl="1"/>
            <a:r>
              <a:rPr lang="en" altLang="ja-JP" dirty="0"/>
              <a:t>Change extender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55A5F-C4D3-8D4B-961D-FA8C8BEF2189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12291-A188-A84E-A953-F45E5EFB0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6BA17B-ADA0-4B45-9509-370F83B3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390" y="3061097"/>
            <a:ext cx="5234609" cy="305240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7B9AE34-B4BA-2243-A77F-C5EF92CAB684}"/>
              </a:ext>
            </a:extLst>
          </p:cNvPr>
          <p:cNvSpPr/>
          <p:nvPr/>
        </p:nvSpPr>
        <p:spPr>
          <a:xfrm>
            <a:off x="11016758" y="6113503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134284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8167A-2BA8-A346-91AD-AA5C53710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40A078-96EC-0F40-8039-DA429AA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As the mass of the hammer increases, the impulse energy also increases, but it is easier to impulse twice (double hammering), so care must be taken</a:t>
            </a:r>
          </a:p>
          <a:p>
            <a:r>
              <a:rPr lang="en" altLang="ja-JP" dirty="0"/>
              <a:t>The frequency structure can be adjusted by selecting the tip of the impulse hammer</a:t>
            </a:r>
          </a:p>
          <a:p>
            <a:r>
              <a:rPr lang="en" altLang="ja-JP" dirty="0"/>
              <a:t>However, even with the same chip, care must be taken because the frequency structure changes depending on the characteristics of the </a:t>
            </a:r>
            <a:r>
              <a:rPr lang="en" altLang="ja-JP" dirty="0" err="1"/>
              <a:t>impulsed</a:t>
            </a:r>
            <a:r>
              <a:rPr lang="en" altLang="ja-JP" dirty="0"/>
              <a:t> object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81BB9-C9FE-6541-9684-A2080FEE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36EAB25-C8DF-1A49-81BF-588A3F9FE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EE82-312F-6247-B88D-25AD6888E3BB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0DA6ED-B533-244C-85B5-5C83D559B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301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Adjusting the impulse force 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When adjusting the impulse energy by hand</a:t>
            </a:r>
          </a:p>
          <a:p>
            <a:pPr lvl="1"/>
            <a:r>
              <a:rPr lang="en" altLang="ja-JP" dirty="0"/>
              <a:t>If changing the magnitude of the impulse force by hand, it is difficult to maintain reproducibility even by an expert, so avoid it as much as possible</a:t>
            </a:r>
          </a:p>
          <a:p>
            <a:pPr lvl="1"/>
            <a:r>
              <a:rPr lang="en" altLang="ja-JP" dirty="0"/>
              <a:t>Just change the collision speed, not the force of the hammering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8D9B-175B-3A44-A2F1-BE7307C726B8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175CAD-A8A6-4A4B-B0BD-603DBBBB4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461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At impulse</a:t>
            </a:r>
          </a:p>
          <a:p>
            <a:pPr lvl="1"/>
            <a:r>
              <a:rPr lang="en" altLang="ja-JP" dirty="0"/>
              <a:t>Support a hammer softly and lightly</a:t>
            </a:r>
          </a:p>
          <a:p>
            <a:pPr lvl="1"/>
            <a:r>
              <a:rPr lang="en" altLang="ja-JP" dirty="0"/>
              <a:t>It is important to use the mass of a hammer to impulse rather than hammering with human power</a:t>
            </a:r>
          </a:p>
          <a:p>
            <a:pPr lvl="1"/>
            <a:r>
              <a:rPr lang="en" altLang="ja-JP" dirty="0"/>
              <a:t>Make hammering uniform as possible, and adjust the force by changing the hammer state</a:t>
            </a:r>
          </a:p>
          <a:p>
            <a:pPr lvl="1"/>
            <a:r>
              <a:rPr lang="en" altLang="ja-JP" dirty="0"/>
              <a:t>The hand only gives the hammer the first speed</a:t>
            </a:r>
          </a:p>
          <a:p>
            <a:pPr lvl="1"/>
            <a:r>
              <a:rPr lang="en" altLang="ja-JP" dirty="0"/>
              <a:t>If force is applied by hand, the impulse is unstable and the same impulse cannot be achieved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751D-0CD2-BC49-90BA-CB835C3500D4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EE5AC1-73D8-CD45-A9DE-12C8913C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059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Impulse point and direction</a:t>
            </a:r>
          </a:p>
          <a:p>
            <a:pPr lvl="1"/>
            <a:r>
              <a:rPr lang="en" altLang="ja-JP" dirty="0"/>
              <a:t>Since the impulse surface of the tip has an area, make sure that the center of the tip matches the impulse point</a:t>
            </a:r>
          </a:p>
          <a:p>
            <a:pPr lvl="1"/>
            <a:r>
              <a:rPr lang="en" altLang="ja-JP" dirty="0"/>
              <a:t>The impulse point must be decided in advance (impulse point marking)</a:t>
            </a:r>
          </a:p>
          <a:p>
            <a:pPr lvl="1"/>
            <a:r>
              <a:rPr lang="en" altLang="ja-JP" dirty="0"/>
              <a:t>The impulse direction must match the direction of the accelerometer in a hammer</a:t>
            </a:r>
          </a:p>
          <a:p>
            <a:pPr lvl="1"/>
            <a:r>
              <a:rPr lang="en" altLang="ja-JP" dirty="0"/>
              <a:t>A hammer should not tilt more than 10 degrees from the normal direction of the object surface</a:t>
            </a:r>
          </a:p>
          <a:p>
            <a:pPr lvl="1"/>
            <a:r>
              <a:rPr lang="en" altLang="ja-JP" dirty="0"/>
              <a:t>Especially when the extender is attached, take care that it does not rotate with the impulse system including the hand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8440-000D-534B-894C-CE92E75F28FD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58E99A-961F-7A46-A048-1AC4BA361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213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E6A73-FDB5-1040-8CFF-0D694F427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How to use a impulse hammer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25A9C0-E396-BA42-A2AC-A95FFB721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ja-JP" dirty="0"/>
              <a:t>The moment of impulse</a:t>
            </a:r>
          </a:p>
          <a:p>
            <a:pPr lvl="1"/>
            <a:r>
              <a:rPr lang="en" altLang="ja-JP" dirty="0"/>
              <a:t>a hammer is free at the moment of impulse</a:t>
            </a:r>
          </a:p>
          <a:p>
            <a:pPr lvl="1"/>
            <a:r>
              <a:rPr lang="en" altLang="ja-JP" dirty="0"/>
              <a:t>Do not restrain by hand</a:t>
            </a:r>
          </a:p>
          <a:p>
            <a:pPr lvl="1"/>
            <a:r>
              <a:rPr lang="en" altLang="ja-JP" dirty="0"/>
              <a:t>Quickly pull the impulse hammer as soon as it impulse the object</a:t>
            </a:r>
          </a:p>
          <a:p>
            <a:pPr lvl="1"/>
            <a:r>
              <a:rPr lang="en" altLang="ja-JP" dirty="0"/>
              <a:t>Concentrate consciousness on pulling rather than hammering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996A9A-5DA2-AC42-84F2-C49E89B3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ED253D5-527C-3944-AFA2-8EEC4E5B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39C0-B94B-AF4C-B9D6-1D2D20E5FC7C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E8E4FB-992C-EA4D-8FCB-5B1BC48D0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81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0D1C2-D456-764D-B96D-DF390A7D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</a:t>
            </a:r>
            <a:r>
              <a:rPr kumimoji="1" lang="en-US" altLang="ja-JP" dirty="0"/>
              <a:t>eference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EE7772-8A2E-3A42-8D66-245F0F8F4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[1]	</a:t>
            </a:r>
            <a:r>
              <a:rPr lang="ja-JP" altLang="en-US">
                <a:hlinkClick r:id="rId2"/>
              </a:rPr>
              <a:t>ー振動実験及び振動解析を活用した機械設計技術</a:t>
            </a:r>
            <a:r>
              <a:rPr lang="en-US" altLang="ja-JP" dirty="0">
                <a:hlinkClick r:id="rId2"/>
              </a:rPr>
              <a:t>―</a:t>
            </a:r>
            <a:r>
              <a:rPr lang="en-US" altLang="ja-JP" dirty="0"/>
              <a:t> 	(Japanese)</a:t>
            </a:r>
          </a:p>
          <a:p>
            <a:pPr lvl="1"/>
            <a:r>
              <a:rPr lang="ja-JP" altLang="en-US">
                <a:hlinkClick r:id="rId3"/>
              </a:rPr>
              <a:t>第</a:t>
            </a:r>
            <a:r>
              <a:rPr lang="en-US" altLang="ja-JP" dirty="0">
                <a:hlinkClick r:id="rId3"/>
              </a:rPr>
              <a:t>2</a:t>
            </a:r>
            <a:r>
              <a:rPr lang="ja-JP" altLang="en-US">
                <a:hlinkClick r:id="rId3"/>
              </a:rPr>
              <a:t>章</a:t>
            </a:r>
            <a:r>
              <a:rPr lang="en-US" altLang="ja-JP" dirty="0"/>
              <a:t>(p.95, 96, 118)</a:t>
            </a:r>
          </a:p>
          <a:p>
            <a:r>
              <a:rPr lang="en-US" altLang="ja-JP" dirty="0"/>
              <a:t>[2]	</a:t>
            </a:r>
            <a:r>
              <a:rPr lang="en-US" altLang="ja-JP" dirty="0">
                <a:hlinkClick r:id="rId4"/>
              </a:rPr>
              <a:t>Model 086C03, Installation and Operating Manual 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CD1428-705E-9E48-9BA0-0855F98F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 altLang="ja-JP"/>
              <a:t>Impulse Hammer</a:t>
            </a:r>
            <a:endParaRPr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6E28F681-8F18-7949-9181-A3ADB635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3D44-E86E-7D48-BAB8-F9B83815104E}" type="datetime1">
              <a:rPr lang="ja-JP" altLang="en-US" smtClean="0"/>
              <a:t>2019/9/7</a:t>
            </a:fld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138357-15DF-5C45-A4E4-0D5F8EC36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E4E656-BBDC-564D-B068-31A17C22D6BD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15168578"/>
      </p:ext>
    </p:extLst>
  </p:cSld>
  <p:clrMapOvr>
    <a:masterClrMapping/>
  </p:clrMapOvr>
</p:sld>
</file>

<file path=ppt/theme/theme1.xml><?xml version="1.0" encoding="utf-8"?>
<a:theme xmlns:a="http://schemas.openxmlformats.org/drawingml/2006/main" name="my 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1" id="{F43377B1-378B-7E48-8BA4-6C73F8F2692D}" vid="{A1C36BC3-4B9A-B348-B8BF-A86692A2AF7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 thema</Template>
  <TotalTime>720</TotalTime>
  <Words>489</Words>
  <Application>Microsoft Macintosh PowerPoint</Application>
  <PresentationFormat>ワイド画面</PresentationFormat>
  <Paragraphs>80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my thema</vt:lpstr>
      <vt:lpstr>How to use  an impulse hammer</vt:lpstr>
      <vt:lpstr>Adjusting the impulse force </vt:lpstr>
      <vt:lpstr>Adjusting the impulse force </vt:lpstr>
      <vt:lpstr>Adjusting the impulse force </vt:lpstr>
      <vt:lpstr>Adjusting the impulse force </vt:lpstr>
      <vt:lpstr>How to use a impulse hammer</vt:lpstr>
      <vt:lpstr>How to use a impulse hammer</vt:lpstr>
      <vt:lpstr>How to use a impulse hammer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impulse hammer</dc:title>
  <dc:creator>田中　大生</dc:creator>
  <cp:lastModifiedBy>田中　大生</cp:lastModifiedBy>
  <cp:revision>22</cp:revision>
  <cp:lastPrinted>2019-06-29T06:41:27Z</cp:lastPrinted>
  <dcterms:created xsi:type="dcterms:W3CDTF">2019-09-06T04:08:50Z</dcterms:created>
  <dcterms:modified xsi:type="dcterms:W3CDTF">2019-09-06T16:31:36Z</dcterms:modified>
</cp:coreProperties>
</file>