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F86EC3-A6F8-4BE8-9C77-DE9989D5B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6566E6-79F8-42FF-A0B6-9504EB3E08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56B1A1-5D4E-41BE-8DA9-F3AFB4F16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8/7/2019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3096DDD-9306-484F-B6D9-030967E6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16F950-58F9-4DA5-BD51-462FD2D8A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41980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0A8191-2DEE-4F04-9E76-7B4C14793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EC72DD8-13F5-470C-8BEB-145EB6206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D48BF7-B22D-4165-BAF7-8B57DCB05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8/7/2019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D1AFD2-A425-4E5E-8500-0027CC8BD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235E60F-2802-4D00-9F40-37549B896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733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B29179F-76C2-4108-8054-B0462F50F7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AA0D7B3-830C-4307-80A7-97888AF1C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865D76-2AA2-409A-A59C-B410ADAE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8/7/2019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09274EE-1EBC-4852-8BB6-216969A0D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79D253-F336-4558-8983-0EB88E87F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64845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DE86FA-CDA4-4E33-A15A-2D50184DB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D0550E-BB0A-44AB-8EA7-B0456ED21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98E59B-9C71-466B-B52C-BF71AF1F6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8/7/2019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9999DA-F38C-4269-A7A0-FB92F38E3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D9E4B7-9CD1-43F2-AD60-646BD200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7570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021974-0B40-4496-8CA3-9008D586F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5614F6E-D452-4783-B4BD-8AF1DF692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D19B5B-542B-4A28-86E1-A5344FE4A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8/7/2019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F3509BE-CCF0-43FC-8CB7-E1C4BD390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5387C4-AC56-451B-894C-A5031633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69067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F887A-20DB-42E7-AA6D-FCE7E8BB3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9892ECA-31CF-4825-BE1C-D56A5B4AB6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15EE6A0-E21B-450F-8943-9B7B89BAE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F523E0F-7446-4798-9F0B-04E60B3D9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8/7/2019</a:t>
            </a:fld>
            <a:endParaRPr 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AE43376-83F4-4F86-AC6D-8DEF4FC02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787B7A4-D23B-4D56-B5C6-FC36747C7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83623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EB1334-0ABC-4BE5-A1D3-A4D39E4E9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EC996F5-FF5C-4FF7-90F8-C655C9FF1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A365235-4517-44BB-A788-61FCF5C92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D29113D-A27E-4120-857E-CAF9809779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683A760-3D01-4F74-8397-32CE3F2EE0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45E7B8D-F621-4E8F-8BD2-2D3A76E3A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8/7/2019</a:t>
            </a:fld>
            <a:endParaRPr lang="en-US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2453024-234D-4311-A063-0A03ABD8F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03E5AAE-569A-4F83-85BC-DA540655F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8993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31B9C5-C51F-4507-ACA4-092F895C2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673F2D8-71C2-417D-B511-8B8A37F01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8/7/2019</a:t>
            </a:fld>
            <a:endParaRPr 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B03C0FD-C76A-47A5-A471-18147441E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F74C2C1-1ACD-49D7-AA53-C6BAE9C6B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06914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B8B901E-96DA-42FD-B437-29BDF2342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8/7/2019</a:t>
            </a:fld>
            <a:endParaRPr 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2E26297-7CBC-496E-B41D-CADCC70FE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D8D7A8-486B-4EBA-A881-01AE7BD5D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9644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F48636-965F-4BAF-85AC-3EE4B10AD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F575E7-12CA-4639-AD35-1A5795BD5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6121D5A-96CD-49A6-9FC1-8CC35BD6C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F11DA4D-A9D3-49F4-8654-5DE7A94A2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8/7/2019</a:t>
            </a:fld>
            <a:endParaRPr 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4479F37-5FBA-466C-8045-53E8BC38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98DCB1F-9CF4-4467-BBB7-ED299CC3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545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4FA72D-D09B-45D9-8437-6248762B7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7DBBE61-A8CF-42ED-8D19-CF857C7B3E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B962918-6A5F-4E22-AB0B-18D3D9B63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CDE0116-9E99-4EA3-9A43-13C3D0CEC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8/7/2019</a:t>
            </a:fld>
            <a:endParaRPr 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C80E52D-9EB8-472D-9A61-259050DE6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70E0B4F-3631-4E60-AD7F-79DB4BCBD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7092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B1D76B0-9F89-470A-8BDD-6AC3C52BB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43548A8-3376-4D78-87B9-5C59CB288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63D1B1-056E-4D72-AD9A-6F24D2A9E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8/7/2019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873EE5-DE8C-4B6C-99E4-0285DC2E1C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5954EC-776C-4B71-8502-1C8288BA9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5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7FEC9F-5F48-40D6-B048-51D01AF7C2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A81AE3C-2EAF-458B-867E-32F7AE738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kumimoji="1" lang="en-US" altLang="ja-JP" sz="4400" dirty="0">
                <a:solidFill>
                  <a:schemeClr val="tx1"/>
                </a:solidFill>
              </a:rPr>
              <a:t>OMC Layout Modification</a:t>
            </a:r>
            <a:br>
              <a:rPr kumimoji="1" lang="en-US" altLang="ja-JP" sz="4400" dirty="0">
                <a:solidFill>
                  <a:schemeClr val="tx1"/>
                </a:solidFill>
              </a:rPr>
            </a:br>
            <a:r>
              <a:rPr kumimoji="1" lang="en-US" altLang="ja-JP" sz="4400" dirty="0">
                <a:solidFill>
                  <a:schemeClr val="tx1"/>
                </a:solidFill>
              </a:rPr>
              <a:t>Plan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1B01EAE-8AC2-4A2A-91A6-818875976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r>
              <a:rPr kumimoji="1" lang="en-US" altLang="ja-JP" sz="2000" dirty="0"/>
              <a:t>2019/8/7</a:t>
            </a:r>
          </a:p>
          <a:p>
            <a:r>
              <a:rPr kumimoji="1" lang="en-US" altLang="ja-JP" sz="2000" dirty="0"/>
              <a:t>Yoichi Aso</a:t>
            </a:r>
          </a:p>
        </p:txBody>
      </p:sp>
    </p:spTree>
    <p:extLst>
      <p:ext uri="{BB962C8B-B14F-4D97-AF65-F5344CB8AC3E}">
        <p14:creationId xmlns:p14="http://schemas.microsoft.com/office/powerpoint/2010/main" val="2007181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C8E45F-E9E7-41D1-8536-AF9F1F334092}"/>
              </a:ext>
            </a:extLst>
          </p:cNvPr>
          <p:cNvSpPr txBox="1"/>
          <p:nvPr/>
        </p:nvSpPr>
        <p:spPr>
          <a:xfrm>
            <a:off x="559942" y="431515"/>
            <a:ext cx="98732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Since we want to modify many things,</a:t>
            </a:r>
          </a:p>
          <a:p>
            <a:pPr algn="l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 is probably better to make a new breadboard with proper screw holes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A427EDD-66BA-4BB9-B9F7-367181AB1FDF}"/>
              </a:ext>
            </a:extLst>
          </p:cNvPr>
          <p:cNvSpPr txBox="1"/>
          <p:nvPr/>
        </p:nvSpPr>
        <p:spPr>
          <a:xfrm>
            <a:off x="647272" y="1931542"/>
            <a:ext cx="108318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In order to damp the 700Hz resonance, I propose to attach lossy material</a:t>
            </a: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to the breadboard, such as M2052.</a:t>
            </a: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Adding screw holes for the damping material is possible if we make a new BB.</a:t>
            </a:r>
          </a:p>
          <a:p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We can also add screw holes for the mirror positioning jigs.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727451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0BADCA3-42D2-4D5C-AD8D-C107EB90AB08}"/>
              </a:ext>
            </a:extLst>
          </p:cNvPr>
          <p:cNvSpPr txBox="1"/>
          <p:nvPr/>
        </p:nvSpPr>
        <p:spPr>
          <a:xfrm>
            <a:off x="842482" y="395555"/>
            <a:ext cx="1070567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There are several problems with the current component layout of the OMC</a:t>
            </a:r>
          </a:p>
          <a:p>
            <a:endParaRPr kumimoji="1"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OMC cavity axis does not go through the center of the mirrors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The beam spot size on the DC PDs is too large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The aperture size is about the same as the 2.7sigma diameter of the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Ghost beams need to be dumped.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In order to cope with the above issues, I propose to modify the layout of the OMC as shown in the following pages.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465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732528BB-A28B-4B3B-B7D6-9C52DF691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798"/>
            <a:ext cx="12192000" cy="584040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B31614E-08AF-4404-B165-200BB7233EC7}"/>
              </a:ext>
            </a:extLst>
          </p:cNvPr>
          <p:cNvSpPr txBox="1"/>
          <p:nvPr/>
        </p:nvSpPr>
        <p:spPr>
          <a:xfrm>
            <a:off x="534256" y="118153"/>
            <a:ext cx="6311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Modified OMC layout with stray beam tracing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57D0E67-1D76-4A9E-AC44-3E2E6C8E1AD4}"/>
              </a:ext>
            </a:extLst>
          </p:cNvPr>
          <p:cNvSpPr txBox="1"/>
          <p:nvPr/>
        </p:nvSpPr>
        <p:spPr>
          <a:xfrm>
            <a:off x="2111339" y="5717569"/>
            <a:ext cx="77845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Input power is normalized to 1</a:t>
            </a:r>
          </a:p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Stray beams with 1/10000 of the input power are shown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751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732528BB-A28B-4B3B-B7D6-9C52DF691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798"/>
            <a:ext cx="12192000" cy="584040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B31614E-08AF-4404-B165-200BB7233EC7}"/>
              </a:ext>
            </a:extLst>
          </p:cNvPr>
          <p:cNvSpPr txBox="1"/>
          <p:nvPr/>
        </p:nvSpPr>
        <p:spPr>
          <a:xfrm>
            <a:off x="534256" y="118153"/>
            <a:ext cx="877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Modification point 1: Slightly tweak the OMC mirror orientations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9A9A29E0-3BF9-493F-87E8-FAD0DBF33F63}"/>
              </a:ext>
            </a:extLst>
          </p:cNvPr>
          <p:cNvSpPr/>
          <p:nvPr/>
        </p:nvSpPr>
        <p:spPr>
          <a:xfrm>
            <a:off x="1813389" y="4458984"/>
            <a:ext cx="821932" cy="88871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7C900321-2A1B-4D2C-BD84-CC1E25013E9E}"/>
              </a:ext>
            </a:extLst>
          </p:cNvPr>
          <p:cNvSpPr/>
          <p:nvPr/>
        </p:nvSpPr>
        <p:spPr>
          <a:xfrm>
            <a:off x="1965789" y="3646469"/>
            <a:ext cx="821932" cy="88871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C25B24D-835A-4FA1-9610-CEE6D693C8DC}"/>
              </a:ext>
            </a:extLst>
          </p:cNvPr>
          <p:cNvSpPr/>
          <p:nvPr/>
        </p:nvSpPr>
        <p:spPr>
          <a:xfrm>
            <a:off x="9664558" y="3646469"/>
            <a:ext cx="821932" cy="88871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DB917278-03B4-45A5-A22B-08DE03C0BBC8}"/>
              </a:ext>
            </a:extLst>
          </p:cNvPr>
          <p:cNvSpPr/>
          <p:nvPr/>
        </p:nvSpPr>
        <p:spPr>
          <a:xfrm>
            <a:off x="9664558" y="4481471"/>
            <a:ext cx="821932" cy="88871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0102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732528BB-A28B-4B3B-B7D6-9C52DF691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798"/>
            <a:ext cx="12192000" cy="584040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B31614E-08AF-4404-B165-200BB7233EC7}"/>
              </a:ext>
            </a:extLst>
          </p:cNvPr>
          <p:cNvSpPr txBox="1"/>
          <p:nvPr/>
        </p:nvSpPr>
        <p:spPr>
          <a:xfrm>
            <a:off x="534256" y="118153"/>
            <a:ext cx="8057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Modification point 2: Add folding mirrors in the output path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C25B24D-835A-4FA1-9610-CEE6D693C8DC}"/>
              </a:ext>
            </a:extLst>
          </p:cNvPr>
          <p:cNvSpPr/>
          <p:nvPr/>
        </p:nvSpPr>
        <p:spPr>
          <a:xfrm>
            <a:off x="10953965" y="1057382"/>
            <a:ext cx="821932" cy="88871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DB917278-03B4-45A5-A22B-08DE03C0BBC8}"/>
              </a:ext>
            </a:extLst>
          </p:cNvPr>
          <p:cNvSpPr/>
          <p:nvPr/>
        </p:nvSpPr>
        <p:spPr>
          <a:xfrm>
            <a:off x="10255322" y="4861615"/>
            <a:ext cx="821932" cy="88871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3D2521E-79ED-44E3-A0C7-90CD71E5CFA0}"/>
              </a:ext>
            </a:extLst>
          </p:cNvPr>
          <p:cNvSpPr txBox="1"/>
          <p:nvPr/>
        </p:nvSpPr>
        <p:spPr>
          <a:xfrm>
            <a:off x="2575790" y="5728515"/>
            <a:ext cx="6627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This mirror is curved (ROC=400mm or 500mm)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A4F0AADB-33B1-41C1-A9EA-FBD187FE2CDF}"/>
              </a:ext>
            </a:extLst>
          </p:cNvPr>
          <p:cNvCxnSpPr>
            <a:cxnSpLocks/>
          </p:cNvCxnSpPr>
          <p:nvPr/>
        </p:nvCxnSpPr>
        <p:spPr>
          <a:xfrm flipV="1">
            <a:off x="9202925" y="5491538"/>
            <a:ext cx="1225345" cy="467809"/>
          </a:xfrm>
          <a:prstGeom prst="straightConnector1">
            <a:avLst/>
          </a:prstGeom>
          <a:ln w="666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925BF4C-F18B-4E7F-A29D-158BA90ADF6A}"/>
              </a:ext>
            </a:extLst>
          </p:cNvPr>
          <p:cNvSpPr txBox="1"/>
          <p:nvPr/>
        </p:nvSpPr>
        <p:spPr>
          <a:xfrm>
            <a:off x="2557205" y="6278182"/>
            <a:ext cx="787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Special mirror mounts will be designed for those mirrors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808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8ADCC6-D80B-463E-AC94-8DA3B03AFF55}"/>
              </a:ext>
            </a:extLst>
          </p:cNvPr>
          <p:cNvSpPr txBox="1"/>
          <p:nvPr/>
        </p:nvSpPr>
        <p:spPr>
          <a:xfrm>
            <a:off x="621587" y="272265"/>
            <a:ext cx="5389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Explanation of the modification point 2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C75DF32-2AFF-4D91-8D3F-172F6297368C}"/>
              </a:ext>
            </a:extLst>
          </p:cNvPr>
          <p:cNvSpPr txBox="1"/>
          <p:nvPr/>
        </p:nvSpPr>
        <p:spPr>
          <a:xfrm>
            <a:off x="621587" y="953424"/>
            <a:ext cx="11126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Adding a curved mirror will make the beam spot size smaller at the DC PDs.</a:t>
            </a:r>
          </a:p>
          <a:p>
            <a:pPr marL="342900" indent="-342900" algn="l">
              <a:buFont typeface="Symbol" panose="05050102010706020507" pitchFamily="18" charset="2"/>
              <a:buChar char="Þ"/>
            </a:pP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3 sigma diam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eter will be less than 1mm</a:t>
            </a:r>
          </a:p>
          <a:p>
            <a:pPr marL="342900" indent="-342900" algn="l">
              <a:buFont typeface="Symbol" panose="05050102010706020507" pitchFamily="18" charset="2"/>
              <a:buChar char="Þ"/>
            </a:pPr>
            <a:endParaRPr kumimoji="1"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There is a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possibility to make OBS3 curved. However, in this case, strong astigmatism is induced, due to the 45deg. AOI. This limits the achievable beam spot size to over 1.8mm (3sigma dia.)</a:t>
            </a:r>
          </a:p>
          <a:p>
            <a:pPr algn="l"/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Moreover, buying a curved mirror with 99.95% reflectivity for P-pol 45deg AOI may take some time (asking </a:t>
            </a:r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Layertec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now).</a:t>
            </a:r>
          </a:p>
          <a:p>
            <a:pPr algn="l"/>
            <a:endParaRPr kumimoji="1"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Normal incident high reflectivity mirror with R=500mm is available in stock from </a:t>
            </a:r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Layertec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l"/>
            <a:endParaRPr kumimoji="1"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The folded layout does not induce strong astigmatism. Therefore, the achievable beam size is smaller.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827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732528BB-A28B-4B3B-B7D6-9C52DF691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798"/>
            <a:ext cx="12192000" cy="584040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B31614E-08AF-4404-B165-200BB7233EC7}"/>
              </a:ext>
            </a:extLst>
          </p:cNvPr>
          <p:cNvSpPr txBox="1"/>
          <p:nvPr/>
        </p:nvSpPr>
        <p:spPr>
          <a:xfrm>
            <a:off x="534256" y="118153"/>
            <a:ext cx="10060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Modification point 3: Moving the DC PDs forward for easier access when</a:t>
            </a:r>
          </a:p>
          <a:p>
            <a:pPr algn="l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replacing the diode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C25B24D-835A-4FA1-9610-CEE6D693C8DC}"/>
              </a:ext>
            </a:extLst>
          </p:cNvPr>
          <p:cNvSpPr/>
          <p:nvPr/>
        </p:nvSpPr>
        <p:spPr>
          <a:xfrm>
            <a:off x="7486437" y="1607050"/>
            <a:ext cx="821932" cy="88871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DB917278-03B4-45A5-A22B-08DE03C0BBC8}"/>
              </a:ext>
            </a:extLst>
          </p:cNvPr>
          <p:cNvSpPr/>
          <p:nvPr/>
        </p:nvSpPr>
        <p:spPr>
          <a:xfrm>
            <a:off x="6813480" y="2378130"/>
            <a:ext cx="821932" cy="88871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A4F0AADB-33B1-41C1-A9EA-FBD187FE2CDF}"/>
              </a:ext>
            </a:extLst>
          </p:cNvPr>
          <p:cNvCxnSpPr>
            <a:cxnSpLocks/>
          </p:cNvCxnSpPr>
          <p:nvPr/>
        </p:nvCxnSpPr>
        <p:spPr>
          <a:xfrm>
            <a:off x="6744984" y="1992590"/>
            <a:ext cx="890428" cy="1"/>
          </a:xfrm>
          <a:prstGeom prst="straightConnector1">
            <a:avLst/>
          </a:prstGeom>
          <a:ln w="666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B24AACF7-B78C-4F0E-9314-7A83B5A40252}"/>
              </a:ext>
            </a:extLst>
          </p:cNvPr>
          <p:cNvCxnSpPr>
            <a:cxnSpLocks/>
          </p:cNvCxnSpPr>
          <p:nvPr/>
        </p:nvCxnSpPr>
        <p:spPr>
          <a:xfrm>
            <a:off x="6299770" y="2822486"/>
            <a:ext cx="890428" cy="1"/>
          </a:xfrm>
          <a:prstGeom prst="straightConnector1">
            <a:avLst/>
          </a:prstGeom>
          <a:ln w="666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355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732528BB-A28B-4B3B-B7D6-9C52DF691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798"/>
            <a:ext cx="12192000" cy="584040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B31614E-08AF-4404-B165-200BB7233EC7}"/>
              </a:ext>
            </a:extLst>
          </p:cNvPr>
          <p:cNvSpPr txBox="1"/>
          <p:nvPr/>
        </p:nvSpPr>
        <p:spPr>
          <a:xfrm>
            <a:off x="534256" y="118153"/>
            <a:ext cx="6212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Modification point 4: Additional beam dumps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C25B24D-835A-4FA1-9610-CEE6D693C8DC}"/>
              </a:ext>
            </a:extLst>
          </p:cNvPr>
          <p:cNvSpPr/>
          <p:nvPr/>
        </p:nvSpPr>
        <p:spPr>
          <a:xfrm>
            <a:off x="9269003" y="1219282"/>
            <a:ext cx="821932" cy="88871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DB917278-03B4-45A5-A22B-08DE03C0BBC8}"/>
              </a:ext>
            </a:extLst>
          </p:cNvPr>
          <p:cNvSpPr/>
          <p:nvPr/>
        </p:nvSpPr>
        <p:spPr>
          <a:xfrm>
            <a:off x="9155988" y="1992590"/>
            <a:ext cx="821932" cy="88871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9215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732528BB-A28B-4B3B-B7D6-9C52DF691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798"/>
            <a:ext cx="12192000" cy="584040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B31614E-08AF-4404-B165-200BB7233EC7}"/>
              </a:ext>
            </a:extLst>
          </p:cNvPr>
          <p:cNvSpPr txBox="1"/>
          <p:nvPr/>
        </p:nvSpPr>
        <p:spPr>
          <a:xfrm>
            <a:off x="534256" y="118153"/>
            <a:ext cx="84480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Modification point 5: Tweaked the orientation and position of </a:t>
            </a:r>
          </a:p>
          <a:p>
            <a:pPr algn="l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the components in the QPD path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C25B24D-835A-4FA1-9610-CEE6D693C8DC}"/>
              </a:ext>
            </a:extLst>
          </p:cNvPr>
          <p:cNvSpPr/>
          <p:nvPr/>
        </p:nvSpPr>
        <p:spPr>
          <a:xfrm>
            <a:off x="477749" y="970463"/>
            <a:ext cx="6236414" cy="2458537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2C7DA8C-AAC1-4D96-AABF-9C6B6D670718}"/>
              </a:ext>
            </a:extLst>
          </p:cNvPr>
          <p:cNvSpPr txBox="1"/>
          <p:nvPr/>
        </p:nvSpPr>
        <p:spPr>
          <a:xfrm>
            <a:off x="3066836" y="5794624"/>
            <a:ext cx="56252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This stray beam should clear the OBS2:</a:t>
            </a:r>
          </a:p>
          <a:p>
            <a:pPr algn="l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rotated the QPD1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ED3376D8-59F2-4C1A-8934-7BB62F69D6E7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1217488" y="3267183"/>
            <a:ext cx="1849348" cy="2942940"/>
          </a:xfrm>
          <a:prstGeom prst="straightConnector1">
            <a:avLst/>
          </a:prstGeom>
          <a:ln w="666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412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402</Words>
  <Application>Microsoft Office PowerPoint</Application>
  <PresentationFormat>ワイド画面</PresentationFormat>
  <Paragraphs>43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游ゴシック</vt:lpstr>
      <vt:lpstr>游ゴシック Light</vt:lpstr>
      <vt:lpstr>Arial</vt:lpstr>
      <vt:lpstr>Symbol</vt:lpstr>
      <vt:lpstr>Office テーマ</vt:lpstr>
      <vt:lpstr>OMC Layout Modification Plan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OMC Modification Plan</dc:title>
  <dc:creator>Yoichi Aso</dc:creator>
  <cp:lastModifiedBy>Yoichi Aso</cp:lastModifiedBy>
  <cp:revision>9</cp:revision>
  <dcterms:created xsi:type="dcterms:W3CDTF">2019-08-07T06:50:12Z</dcterms:created>
  <dcterms:modified xsi:type="dcterms:W3CDTF">2019-08-07T07:45:07Z</dcterms:modified>
</cp:coreProperties>
</file>