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67" r:id="rId1"/>
  </p:sldMasterIdLst>
  <p:notesMasterIdLst>
    <p:notesMasterId r:id="rId65"/>
  </p:notesMasterIdLst>
  <p:sldIdLst>
    <p:sldId id="256" r:id="rId2"/>
    <p:sldId id="257" r:id="rId3"/>
    <p:sldId id="277" r:id="rId4"/>
    <p:sldId id="273" r:id="rId5"/>
    <p:sldId id="263" r:id="rId6"/>
    <p:sldId id="259" r:id="rId7"/>
    <p:sldId id="260" r:id="rId8"/>
    <p:sldId id="334" r:id="rId9"/>
    <p:sldId id="338" r:id="rId10"/>
    <p:sldId id="261" r:id="rId11"/>
    <p:sldId id="333" r:id="rId12"/>
    <p:sldId id="270" r:id="rId13"/>
    <p:sldId id="272" r:id="rId14"/>
    <p:sldId id="336" r:id="rId15"/>
    <p:sldId id="274" r:id="rId16"/>
    <p:sldId id="279" r:id="rId17"/>
    <p:sldId id="268" r:id="rId18"/>
    <p:sldId id="313" r:id="rId19"/>
    <p:sldId id="267" r:id="rId20"/>
    <p:sldId id="314" r:id="rId21"/>
    <p:sldId id="304" r:id="rId22"/>
    <p:sldId id="326" r:id="rId23"/>
    <p:sldId id="312" r:id="rId24"/>
    <p:sldId id="315" r:id="rId25"/>
    <p:sldId id="320" r:id="rId26"/>
    <p:sldId id="327" r:id="rId27"/>
    <p:sldId id="318" r:id="rId28"/>
    <p:sldId id="295" r:id="rId29"/>
    <p:sldId id="271" r:id="rId30"/>
    <p:sldId id="319" r:id="rId31"/>
    <p:sldId id="299" r:id="rId32"/>
    <p:sldId id="317" r:id="rId33"/>
    <p:sldId id="289" r:id="rId34"/>
    <p:sldId id="305" r:id="rId35"/>
    <p:sldId id="306" r:id="rId36"/>
    <p:sldId id="323" r:id="rId37"/>
    <p:sldId id="311" r:id="rId38"/>
    <p:sldId id="324" r:id="rId39"/>
    <p:sldId id="309" r:id="rId40"/>
    <p:sldId id="325" r:id="rId41"/>
    <p:sldId id="307" r:id="rId42"/>
    <p:sldId id="332" r:id="rId43"/>
    <p:sldId id="308" r:id="rId44"/>
    <p:sldId id="310" r:id="rId45"/>
    <p:sldId id="294" r:id="rId46"/>
    <p:sldId id="298" r:id="rId47"/>
    <p:sldId id="301" r:id="rId48"/>
    <p:sldId id="280" r:id="rId49"/>
    <p:sldId id="287" r:id="rId50"/>
    <p:sldId id="286" r:id="rId51"/>
    <p:sldId id="283" r:id="rId52"/>
    <p:sldId id="330" r:id="rId53"/>
    <p:sldId id="340" r:id="rId54"/>
    <p:sldId id="342" r:id="rId55"/>
    <p:sldId id="300" r:id="rId56"/>
    <p:sldId id="339" r:id="rId57"/>
    <p:sldId id="331" r:id="rId58"/>
    <p:sldId id="328" r:id="rId59"/>
    <p:sldId id="343" r:id="rId60"/>
    <p:sldId id="344" r:id="rId61"/>
    <p:sldId id="335" r:id="rId62"/>
    <p:sldId id="265" r:id="rId63"/>
    <p:sldId id="30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83C6"/>
    <a:srgbClr val="404040"/>
    <a:srgbClr val="FF0000"/>
    <a:srgbClr val="262626"/>
    <a:srgbClr val="0072BD"/>
    <a:srgbClr val="3E8853"/>
    <a:srgbClr val="7E7EFF"/>
    <a:srgbClr val="7F7FFF"/>
    <a:srgbClr val="B3B3FF"/>
    <a:srgbClr val="D9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8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38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0BE8C-21B4-4FEC-A1FC-7AC247D3CF64}" type="datetimeFigureOut">
              <a:rPr lang="en-GB" smtClean="0"/>
              <a:t>11/06/2019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116A4-A0B2-4E1E-B2AC-B0324CDBA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0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116A4-A0B2-4E1E-B2AC-B0324CDBA4B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7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116A4-A0B2-4E1E-B2AC-B0324CDBA4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9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116A4-A0B2-4E1E-B2AC-B0324CDBA4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77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116A4-A0B2-4E1E-B2AC-B0324CDBA4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7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43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0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1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08" y="164445"/>
            <a:ext cx="10001597" cy="8378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90" y="1258794"/>
            <a:ext cx="1005840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230" y="256922"/>
            <a:ext cx="1140137" cy="5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6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15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2684" y="286604"/>
            <a:ext cx="10058400" cy="7142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684" y="1291282"/>
            <a:ext cx="5512356" cy="45778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91282"/>
            <a:ext cx="4937760" cy="4577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7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0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2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38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0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86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3705" y="67565"/>
            <a:ext cx="10001597" cy="8378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524A0F1-7E41-4D05-9915-C6BDEEC03AEB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539992" y="104586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4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Vibration isolation for the KAGRA beam splitter and signal </a:t>
            </a:r>
            <a:r>
              <a:rPr lang="en-GB" b="1" dirty="0" smtClean="0"/>
              <a:t>recycling </a:t>
            </a:r>
            <a:r>
              <a:rPr lang="en-GB" b="1" dirty="0"/>
              <a:t>optics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80333"/>
            <a:ext cx="10058400" cy="1143000"/>
          </a:xfrm>
        </p:spPr>
        <p:txBody>
          <a:bodyPr>
            <a:normAutofit fontScale="92500"/>
          </a:bodyPr>
          <a:lstStyle/>
          <a:p>
            <a:r>
              <a:rPr lang="en-GB" dirty="0" err="1" smtClean="0"/>
              <a:t>FabiÁn</a:t>
            </a:r>
            <a:r>
              <a:rPr lang="en-GB" dirty="0" smtClean="0"/>
              <a:t> Pena </a:t>
            </a:r>
            <a:r>
              <a:rPr lang="en-GB" dirty="0" err="1" smtClean="0"/>
              <a:t>arellano</a:t>
            </a:r>
            <a:r>
              <a:rPr lang="en-GB" dirty="0" smtClean="0"/>
              <a:t> on behalf of the </a:t>
            </a:r>
            <a:r>
              <a:rPr lang="en-GB" dirty="0" err="1" smtClean="0"/>
              <a:t>kagra</a:t>
            </a:r>
            <a:r>
              <a:rPr lang="en-GB" dirty="0" smtClean="0"/>
              <a:t> collaboration</a:t>
            </a:r>
          </a:p>
          <a:p>
            <a:r>
              <a:rPr lang="en-GB" dirty="0" smtClean="0"/>
              <a:t>ICRR, The university of </a:t>
            </a:r>
            <a:r>
              <a:rPr lang="en-GB" dirty="0" err="1" smtClean="0"/>
              <a:t>tokyo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4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S</a:t>
            </a:r>
            <a:r>
              <a:rPr lang="en-GB" sz="4000" dirty="0" smtClean="0"/>
              <a:t>uspensions for the main interferometer mirrors (1)</a:t>
            </a:r>
            <a:endParaRPr lang="en-GB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 smtClean="0">
                <a:sym typeface="Mathematica1" panose="05000502060100000001" pitchFamily="2" charset="2"/>
              </a:rPr>
              <a:t> 4  </a:t>
            </a:r>
            <a:r>
              <a:rPr lang="en-GB" sz="2800" dirty="0" smtClean="0"/>
              <a:t>Type A for the Test Masses sensitive to GW.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 smtClean="0"/>
              <a:t> 4 </a:t>
            </a:r>
            <a:r>
              <a:rPr lang="en-GB" sz="2800" dirty="0" smtClean="0">
                <a:sym typeface="Mathematica1" panose="05000502060100000001" pitchFamily="2" charset="2"/>
              </a:rPr>
              <a:t> Type B for the beam splitter and signal recycling mirrors.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ym typeface="Mathematica1" panose="05000502060100000001" pitchFamily="2" charset="2"/>
              </a:rPr>
              <a:t> </a:t>
            </a:r>
            <a:r>
              <a:rPr lang="en-GB" sz="2800" dirty="0" smtClean="0">
                <a:sym typeface="Mathematica1" panose="05000502060100000001" pitchFamily="2" charset="2"/>
              </a:rPr>
              <a:t>3  Type </a:t>
            </a:r>
            <a:r>
              <a:rPr lang="en-GB" sz="2800" dirty="0" err="1" smtClean="0">
                <a:sym typeface="Mathematica1" panose="05000502060100000001" pitchFamily="2" charset="2"/>
              </a:rPr>
              <a:t>Bp</a:t>
            </a:r>
            <a:r>
              <a:rPr lang="en-GB" sz="2800" dirty="0" smtClean="0">
                <a:sym typeface="Mathematica1" panose="05000502060100000001" pitchFamily="2" charset="2"/>
              </a:rPr>
              <a:t> for the power recycling mirrors.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10</a:t>
            </a:fld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4098" y="1278994"/>
            <a:ext cx="5914807" cy="4942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31540" y="5769022"/>
            <a:ext cx="209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Drawing by Koki </a:t>
            </a:r>
            <a:r>
              <a:rPr lang="en-GB" sz="1400" dirty="0" err="1" smtClean="0"/>
              <a:t>Okutomi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215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S</a:t>
            </a:r>
            <a:r>
              <a:rPr lang="en-GB" sz="4000" dirty="0" smtClean="0"/>
              <a:t>uspensions for the main interferometer mirrors (2)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11</a:t>
            </a:fld>
            <a:endParaRPr lang="en-GB"/>
          </a:p>
        </p:txBody>
      </p:sp>
      <p:pic>
        <p:nvPicPr>
          <p:cNvPr id="1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1231163"/>
            <a:ext cx="1933268" cy="480480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824" y="24712"/>
            <a:ext cx="777202" cy="6251409"/>
          </a:xfrm>
          <a:prstGeom prst="rect">
            <a:avLst/>
          </a:prstGeom>
        </p:spPr>
      </p:pic>
      <p:pic>
        <p:nvPicPr>
          <p:cNvPr id="15" name="図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8156" y="1387916"/>
            <a:ext cx="3395405" cy="45515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3202" y="2353043"/>
            <a:ext cx="160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Type </a:t>
            </a:r>
            <a:r>
              <a:rPr lang="en-GB" sz="2800" dirty="0" err="1" smtClean="0"/>
              <a:t>Bp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978248" y="2353044"/>
            <a:ext cx="1386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Type B</a:t>
            </a:r>
            <a:endParaRPr lang="en-GB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9360542" y="2360630"/>
            <a:ext cx="142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Type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5250" y="4515278"/>
            <a:ext cx="142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Cryogenic payload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287000" y="5419187"/>
            <a:ext cx="365454" cy="322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18585" y="4588189"/>
            <a:ext cx="1803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Room temperature</a:t>
            </a:r>
          </a:p>
          <a:p>
            <a:r>
              <a:rPr lang="en-GB" sz="2400" dirty="0" smtClean="0"/>
              <a:t>payload</a:t>
            </a:r>
            <a:endParaRPr lang="en-GB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043973" y="4874741"/>
            <a:ext cx="655530" cy="560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906691" y="4902758"/>
            <a:ext cx="640740" cy="173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9023" y="3017370"/>
            <a:ext cx="171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Power recycling mirrors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003561" y="3008921"/>
            <a:ext cx="162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splitter and signal recycling mirrors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9453637" y="3093721"/>
            <a:ext cx="129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Test masses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Aim of requirements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At high frequencies above and at 10 Hz: to achieve the interferometer </a:t>
            </a:r>
            <a:r>
              <a:rPr lang="en-GB" dirty="0" smtClean="0">
                <a:solidFill>
                  <a:srgbClr val="2683C6"/>
                </a:solidFill>
              </a:rPr>
              <a:t>target sensitivity</a:t>
            </a:r>
            <a:r>
              <a:rPr lang="en-GB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Beam splitter: </a:t>
            </a:r>
            <a:r>
              <a:rPr lang="en-GB" b="1" dirty="0" smtClean="0"/>
              <a:t>3.39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× 10</a:t>
            </a:r>
            <a:r>
              <a:rPr lang="en-GB" b="1" baseline="30000" dirty="0" smtClean="0"/>
              <a:t>-18 </a:t>
            </a:r>
            <a:r>
              <a:rPr lang="en-GB" b="1" dirty="0" smtClean="0"/>
              <a:t>m</a:t>
            </a:r>
            <a:r>
              <a:rPr lang="en-GB" b="1" dirty="0"/>
              <a:t>/</a:t>
            </a:r>
            <a:r>
              <a:rPr lang="en-GB" b="1" dirty="0" smtClean="0"/>
              <a:t>√Hz at 10 Hz</a:t>
            </a:r>
            <a:r>
              <a:rPr lang="en-GB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Signal recycling mirror: </a:t>
            </a:r>
            <a:r>
              <a:rPr lang="en-GB" b="1" dirty="0" smtClean="0"/>
              <a:t>2.54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× 10</a:t>
            </a:r>
            <a:r>
              <a:rPr lang="en-GB" b="1" baseline="30000" dirty="0"/>
              <a:t>-18 </a:t>
            </a:r>
            <a:r>
              <a:rPr lang="en-GB" b="1" dirty="0"/>
              <a:t>m/√</a:t>
            </a:r>
            <a:r>
              <a:rPr lang="en-GB" b="1" dirty="0" smtClean="0"/>
              <a:t>Hz at 10 Hz</a:t>
            </a:r>
            <a:r>
              <a:rPr lang="en-GB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At low frequencies: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2683C6"/>
                </a:solidFill>
              </a:rPr>
              <a:t>Lock acquisition</a:t>
            </a:r>
            <a:r>
              <a:rPr lang="en-GB" dirty="0" smtClean="0"/>
              <a:t>: </a:t>
            </a:r>
            <a:r>
              <a:rPr lang="en-GB" b="1" dirty="0" smtClean="0"/>
              <a:t>v = 0.5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b="1" dirty="0" smtClean="0"/>
              <a:t>m/s  (integrated RMS)</a:t>
            </a:r>
            <a:r>
              <a:rPr lang="en-GB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Interferometer </a:t>
            </a:r>
            <a:r>
              <a:rPr lang="en-GB" dirty="0" smtClean="0">
                <a:solidFill>
                  <a:srgbClr val="2683C6"/>
                </a:solidFill>
              </a:rPr>
              <a:t>stable operation</a:t>
            </a:r>
            <a:r>
              <a:rPr lang="en-GB" dirty="0" smtClean="0"/>
              <a:t>: </a:t>
            </a:r>
            <a:r>
              <a:rPr lang="en-GB" dirty="0" smtClean="0">
                <a:solidFill>
                  <a:srgbClr val="404040"/>
                </a:solidFill>
              </a:rPr>
              <a:t>pitch and yaw </a:t>
            </a:r>
            <a:r>
              <a:rPr lang="en-GB" b="1" dirty="0" smtClean="0">
                <a:solidFill>
                  <a:srgbClr val="404040"/>
                </a:solidFill>
              </a:rPr>
              <a:t>1 µm RMS</a:t>
            </a:r>
            <a:r>
              <a:rPr lang="en-GB" dirty="0" smtClean="0">
                <a:solidFill>
                  <a:srgbClr val="404040"/>
                </a:solidFill>
              </a:rPr>
              <a:t> displacement.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2683C6"/>
                </a:solidFill>
              </a:rPr>
              <a:t>Quick recovery</a:t>
            </a:r>
            <a:r>
              <a:rPr lang="en-GB" dirty="0" smtClean="0"/>
              <a:t> after losing the interferometer lock (e.g. due to an earthquake): </a:t>
            </a:r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ime constant upon damping of less than </a:t>
            </a:r>
            <a:r>
              <a:rPr lang="en-GB" b="1" dirty="0" smtClean="0">
                <a:solidFill>
                  <a:schemeClr val="tx1"/>
                </a:solidFill>
              </a:rPr>
              <a:t>60 seconds</a:t>
            </a:r>
            <a:r>
              <a:rPr lang="en-GB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2683C6"/>
                </a:solidFill>
              </a:rPr>
              <a:t>Enzo Tapia will talk about the performance at low frequencies. </a:t>
            </a:r>
            <a:endParaRPr lang="en-GB" dirty="0">
              <a:solidFill>
                <a:srgbClr val="2683C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12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372" y="1000898"/>
            <a:ext cx="6729254" cy="51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Passive vibration isolation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dirty="0" smtClean="0"/>
                  <a:t>A simple example: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 smtClean="0"/>
                  <a:t>: position of the load.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smtClean="0"/>
                  <a:t>: position of the ground.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 smtClean="0"/>
                  <a:t>: mass of the load.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 smtClean="0"/>
                  <a:t>: stiffness of the spring.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 smtClean="0"/>
                  <a:t>The solution in frequency domain yields the </a:t>
                </a:r>
                <a:r>
                  <a:rPr lang="en-US" dirty="0" smtClean="0">
                    <a:solidFill>
                      <a:srgbClr val="2683C6"/>
                    </a:solidFill>
                  </a:rPr>
                  <a:t>transfer function</a:t>
                </a:r>
                <a:r>
                  <a:rPr lang="en-US" dirty="0" smtClean="0"/>
                  <a:t>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3"/>
                <a:stretch>
                  <a:fillRect l="-2876" t="-533" r="-15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72199" y="2869966"/>
            <a:ext cx="5840999" cy="31775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Above the resonant frequency the vibrations are filtered.</a:t>
            </a:r>
          </a:p>
          <a:p>
            <a:pPr>
              <a:lnSpc>
                <a:spcPct val="150000"/>
              </a:lnSpc>
            </a:pPr>
            <a:r>
              <a:rPr lang="en-GB" sz="2300" b="1" dirty="0" smtClean="0">
                <a:solidFill>
                  <a:schemeClr val="accent1"/>
                </a:solidFill>
              </a:rPr>
              <a:t>Challenge</a:t>
            </a:r>
            <a:r>
              <a:rPr lang="en-US" sz="2300" b="1" dirty="0" smtClean="0">
                <a:solidFill>
                  <a:schemeClr val="accent1"/>
                </a:solidFill>
              </a:rPr>
              <a:t>: support a heavy load (100s of kg) with a very soft system (low resonant frequency).</a:t>
            </a:r>
            <a:endParaRPr lang="en-GB" sz="23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E52A-9A92-4FA5-B891-8390FAA5C872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667" y="219246"/>
            <a:ext cx="4931530" cy="2616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73093" y="2556564"/>
                <a:ext cx="1728780" cy="12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093" y="2556564"/>
                <a:ext cx="1728780" cy="1274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486399" y="5806297"/>
            <a:ext cx="652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T. </a:t>
            </a:r>
            <a:r>
              <a:rPr lang="en-GB" sz="1200" dirty="0" err="1" smtClean="0"/>
              <a:t>Sekiguchi</a:t>
            </a:r>
            <a:r>
              <a:rPr lang="en-GB" sz="1200" dirty="0"/>
              <a:t>, </a:t>
            </a:r>
            <a:r>
              <a:rPr lang="en-GB" sz="1200" b="1" dirty="0"/>
              <a:t>“A study of low frequency vibration isolation system for large scale gravitational wave detectors,” </a:t>
            </a:r>
            <a:r>
              <a:rPr lang="en-GB" sz="1200" dirty="0"/>
              <a:t>Ph.D. thesis, University of Tokyo, 2016.</a:t>
            </a:r>
          </a:p>
          <a:p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Active vibration isolation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 The system still has  resonant movement that has to be damped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We need to damp resonant motion to keep stability of the optical system.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 smtClean="0"/>
          </a:p>
          <a:p>
            <a:pPr>
              <a:lnSpc>
                <a:spcPct val="110000"/>
              </a:lnSpc>
            </a:pPr>
            <a:endParaRPr lang="en-GB" dirty="0" smtClean="0"/>
          </a:p>
          <a:p>
            <a:pPr marL="0" indent="0">
              <a:lnSpc>
                <a:spcPct val="110000"/>
              </a:lnSpc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buNone/>
            </a:pPr>
            <a:endParaRPr lang="en-GB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7191633" y="3709752"/>
            <a:ext cx="4337221" cy="156658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Geophones for velocity.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Shadow sensors for displacement.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Inductive sensors for displacement.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E52A-9A92-4FA5-B891-8390FAA5C872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67" y="219246"/>
            <a:ext cx="4931530" cy="2616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399" y="5806297"/>
            <a:ext cx="652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T. </a:t>
            </a:r>
            <a:r>
              <a:rPr lang="en-GB" sz="1200" dirty="0" err="1" smtClean="0"/>
              <a:t>Sekiguchi</a:t>
            </a:r>
            <a:r>
              <a:rPr lang="en-GB" sz="1200" dirty="0"/>
              <a:t>, </a:t>
            </a:r>
            <a:r>
              <a:rPr lang="en-GB" sz="1200" b="1" dirty="0"/>
              <a:t>“A study of low frequency vibration isolation system for large scale gravitational wave detectors,” </a:t>
            </a:r>
            <a:r>
              <a:rPr lang="en-GB" sz="1200" dirty="0"/>
              <a:t>Ph.D. thesis, University of Tokyo, 2016.</a:t>
            </a:r>
          </a:p>
          <a:p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1653" y="3486974"/>
            <a:ext cx="5513387" cy="2012138"/>
            <a:chOff x="754834" y="2854466"/>
            <a:chExt cx="5513387" cy="2012138"/>
          </a:xfrm>
        </p:grpSpPr>
        <p:pic>
          <p:nvPicPr>
            <p:cNvPr id="12" name="Content Placeholder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834" y="2989528"/>
              <a:ext cx="5513387" cy="187707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231871" y="3130349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2346" y="2854466"/>
              <a:ext cx="306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+</a:t>
              </a:r>
              <a:endParaRPr lang="en-GB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8802" y="3248087"/>
              <a:ext cx="318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-</a:t>
              </a:r>
              <a:endParaRPr lang="en-GB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97280" y="3799034"/>
              <a:ext cx="12312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Arial Black" panose="020B0A04020102020204" pitchFamily="34" charset="0"/>
                </a:rPr>
                <a:t>Actuator</a:t>
              </a:r>
              <a:endParaRPr lang="en-GB" sz="1600" b="1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1653" y="3486974"/>
            <a:ext cx="5513387" cy="2012138"/>
            <a:chOff x="754834" y="2854466"/>
            <a:chExt cx="5513387" cy="2012138"/>
          </a:xfrm>
        </p:grpSpPr>
        <p:pic>
          <p:nvPicPr>
            <p:cNvPr id="15" name="Content Placeholder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834" y="2989528"/>
              <a:ext cx="5513387" cy="187707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231871" y="3130349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22346" y="2854466"/>
              <a:ext cx="306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+</a:t>
              </a:r>
              <a:endParaRPr lang="en-GB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88802" y="3248087"/>
              <a:ext cx="318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-</a:t>
              </a:r>
              <a:endParaRPr lang="en-GB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7280" y="3799034"/>
              <a:ext cx="12312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Arial Black" panose="020B0A04020102020204" pitchFamily="34" charset="0"/>
                </a:rPr>
                <a:t>Actuator</a:t>
              </a:r>
              <a:endParaRPr lang="en-GB" sz="1600" b="1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Transfer functions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400" dirty="0" smtClean="0"/>
              <a:t> Other type of transfer functions are measured with the control loop open.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 </a:t>
            </a:r>
            <a:r>
              <a:rPr lang="en-GB" sz="2400" dirty="0" smtClean="0"/>
              <a:t>We move the system according to a prescription and sense its response.</a:t>
            </a: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400" dirty="0"/>
              <a:t>We use them for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 Assessing the health of the system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Otherwise freely hanging components are touching each other.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Misconnected or disconnected cables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Errors in the software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 Designing controls filters offline.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15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26957" y="4770097"/>
            <a:ext cx="1396313" cy="781614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998690" y="5151765"/>
            <a:ext cx="614764" cy="101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867665" y="5151765"/>
            <a:ext cx="568411" cy="101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Description of the Type B suspension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Room temperature</a:t>
            </a:r>
          </a:p>
          <a:p>
            <a:r>
              <a:rPr lang="en-GB" sz="1800" dirty="0" smtClean="0"/>
              <a:t>Beam splitter</a:t>
            </a:r>
          </a:p>
          <a:p>
            <a:r>
              <a:rPr lang="en-GB" sz="1800" dirty="0" smtClean="0"/>
              <a:t>Three signal recycling mirrors</a:t>
            </a:r>
            <a:endParaRPr lang="en-GB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16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76" y="0"/>
            <a:ext cx="4764424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36" y="0"/>
            <a:ext cx="385885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964086" y="0"/>
            <a:ext cx="0" cy="6982047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Overview of the suspension</a:t>
            </a:r>
            <a:endParaRPr lang="en-GB" dirty="0"/>
          </a:p>
        </p:txBody>
      </p:sp>
      <p:sp>
        <p:nvSpPr>
          <p:cNvPr id="70" name="Content Placeholder 69"/>
          <p:cNvSpPr>
            <a:spLocks noGrp="1"/>
          </p:cNvSpPr>
          <p:nvPr>
            <p:ph sz="half" idx="1"/>
          </p:nvPr>
        </p:nvSpPr>
        <p:spPr>
          <a:xfrm>
            <a:off x="522684" y="1315996"/>
            <a:ext cx="5512356" cy="4577812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Quadruple pendulum.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A pre-isolator: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</a:t>
            </a:r>
            <a:r>
              <a:rPr lang="en-GB" sz="2000" dirty="0" smtClean="0"/>
              <a:t>Inverted pendulum horizontal isolation.</a:t>
            </a:r>
            <a:endParaRPr lang="en-GB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 smtClean="0"/>
              <a:t> GAS filter for vertical isolation.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A chain with 3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/>
              <a:t>GAS filters for vertical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isolation.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Magnetic damper.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Payload: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</a:t>
            </a:r>
            <a:r>
              <a:rPr lang="en-GB" sz="2000" dirty="0" smtClean="0"/>
              <a:t>Marionette and its recoil body.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 </a:t>
            </a:r>
            <a:r>
              <a:rPr lang="en-GB" sz="2000" dirty="0" smtClean="0"/>
              <a:t>Optic and its recoil body.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Sensors and actuators.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Optical lever.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Suspended optical table.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39" y="104499"/>
            <a:ext cx="2482289" cy="61693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035040" y="2304561"/>
            <a:ext cx="216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Standard GAS filter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193224" y="3270648"/>
            <a:ext cx="2009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Bottom GAS filter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36075" y="5254448"/>
            <a:ext cx="683651" cy="2209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900458" y="4495813"/>
            <a:ext cx="623996" cy="21602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75862" y="4761346"/>
            <a:ext cx="99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Payload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575862" y="104499"/>
            <a:ext cx="2153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Top GAS filter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626831" y="1107346"/>
            <a:ext cx="18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Inverted pendulum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142203" y="1232575"/>
            <a:ext cx="516792" cy="3007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53652" y="4266378"/>
            <a:ext cx="3187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Intermediate mass assembly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614626" y="5189923"/>
            <a:ext cx="198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Optic assembly</a:t>
            </a:r>
            <a:endParaRPr lang="en-US" sz="2000" dirty="0"/>
          </a:p>
        </p:txBody>
      </p:sp>
      <p:cxnSp>
        <p:nvCxnSpPr>
          <p:cNvPr id="8" name="Straight Arrow Connector 7"/>
          <p:cNvCxnSpPr>
            <a:stCxn id="16" idx="1"/>
          </p:cNvCxnSpPr>
          <p:nvPr/>
        </p:nvCxnSpPr>
        <p:spPr>
          <a:xfrm flipH="1">
            <a:off x="10238666" y="304554"/>
            <a:ext cx="3371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144912" y="2171563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 supported by ground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0256555" y="1816375"/>
            <a:ext cx="215900" cy="25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09515" y="5812795"/>
            <a:ext cx="159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 suspension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7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elements of the pre-isolator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18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22684" y="1262930"/>
            <a:ext cx="5512356" cy="50031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 </a:t>
            </a:r>
            <a:r>
              <a:rPr lang="en-GB" sz="2400" dirty="0" smtClean="0">
                <a:solidFill>
                  <a:srgbClr val="0070C0"/>
                </a:solidFill>
              </a:rPr>
              <a:t>Inverted pendulum for horizontal isolation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</a:t>
            </a:r>
            <a:r>
              <a:rPr lang="en-GB" dirty="0"/>
              <a:t>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IP legs</a:t>
            </a:r>
            <a:r>
              <a:rPr lang="en-GB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/>
              <a:t>Geophones for inertial damping.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3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/>
              <a:t>LVDTs for position measurement.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Coil-magnet actuators.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Horizontal mechanical actuators.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 anti-spring filter for vertical isolation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maraging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steel blades.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LVDT for position measurement.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Coil-magnet actuator.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Vertical mechanical actuator (fishing rod).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Yaw mechanical actuator.</a:t>
            </a:r>
            <a:endParaRPr lang="en-GB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57" y="1290638"/>
            <a:ext cx="4656686" cy="4578350"/>
          </a:xfrm>
        </p:spPr>
      </p:pic>
      <p:sp>
        <p:nvSpPr>
          <p:cNvPr id="8" name="TextBox 7"/>
          <p:cNvSpPr txBox="1"/>
          <p:nvPr/>
        </p:nvSpPr>
        <p:spPr>
          <a:xfrm>
            <a:off x="10218276" y="5795054"/>
            <a:ext cx="159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 pre-isolator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</a:t>
            </a:r>
            <a:r>
              <a:rPr lang="en-GB" dirty="0" smtClean="0"/>
              <a:t>nverted pendulum: horizontal isolation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It filters horizontal vibrations.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 stiff flexure provides a restoring force for the heavy load.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When the IP is out </a:t>
            </a:r>
            <a:r>
              <a:rPr lang="en-US" sz="2400" dirty="0"/>
              <a:t>of equilibrium the weight of the load produces the anti-spring effect making the system softer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19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6415628" y="1582760"/>
            <a:ext cx="4635796" cy="4023564"/>
            <a:chOff x="6322828" y="1208901"/>
            <a:chExt cx="4635796" cy="40235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1411" y="2371008"/>
              <a:ext cx="2808115" cy="28614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22828" y="4416565"/>
              <a:ext cx="1105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Flexure</a:t>
              </a:r>
              <a:endParaRPr lang="en-GB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428614" y="4706679"/>
              <a:ext cx="765544" cy="5670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428614" y="1208901"/>
              <a:ext cx="35300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The weight pulls the load away from equilibrium</a:t>
              </a:r>
            </a:p>
            <a:p>
              <a:endParaRPr lang="en-GB" sz="24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9661452" y="2112335"/>
              <a:ext cx="155944" cy="3806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766116" y="5926167"/>
            <a:ext cx="9907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T. </a:t>
            </a:r>
            <a:r>
              <a:rPr lang="en-GB" sz="1200" dirty="0" err="1" smtClean="0"/>
              <a:t>Sekiguchi</a:t>
            </a:r>
            <a:r>
              <a:rPr lang="en-GB" sz="1200" dirty="0"/>
              <a:t>, </a:t>
            </a:r>
            <a:r>
              <a:rPr lang="en-GB" sz="1200" b="1" dirty="0"/>
              <a:t>“A study of low frequency vibration isolation system for large scale gravitational wave detectors,” </a:t>
            </a:r>
            <a:r>
              <a:rPr lang="en-GB" sz="1200" dirty="0"/>
              <a:t>Ph.D. thesis, University of Tokyo, 2016.</a:t>
            </a:r>
          </a:p>
          <a:p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90" y="1258794"/>
            <a:ext cx="10058400" cy="482073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dirty="0" smtClean="0"/>
              <a:t> About KAGRA: cryogenic payload, underground location and types of suspensions</a:t>
            </a:r>
            <a:r>
              <a:rPr lang="en-GB" sz="3200" dirty="0"/>
              <a:t>.</a:t>
            </a:r>
            <a:endParaRPr lang="en-GB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 smtClean="0"/>
              <a:t> Description of the Type B suspension: mechanics</a:t>
            </a:r>
            <a:r>
              <a:rPr lang="en-GB" sz="3200" dirty="0"/>
              <a:t>.</a:t>
            </a:r>
            <a:endParaRPr lang="en-GB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 smtClean="0"/>
              <a:t> Type </a:t>
            </a:r>
            <a:r>
              <a:rPr lang="en-GB" sz="3200" dirty="0"/>
              <a:t>B </a:t>
            </a:r>
            <a:r>
              <a:rPr lang="en-GB" sz="3200" dirty="0" smtClean="0"/>
              <a:t>suspension model prediction: control loop noise within the interferometer observation band.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</a:t>
            </a:r>
            <a:r>
              <a:rPr lang="en-GB" sz="3200" dirty="0" smtClean="0"/>
              <a:t>Future work</a:t>
            </a:r>
            <a:endParaRPr lang="en-GB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3000" dirty="0" smtClean="0"/>
              <a:t> Conclusions</a:t>
            </a:r>
            <a:endParaRPr lang="en-GB" sz="3000" dirty="0"/>
          </a:p>
          <a:p>
            <a:pPr lvl="1"/>
            <a:endParaRPr lang="en-GB" sz="2800" dirty="0" smtClean="0"/>
          </a:p>
          <a:p>
            <a:endParaRPr lang="en-GB" sz="3200" dirty="0" smtClean="0"/>
          </a:p>
          <a:p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1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8" y="1350997"/>
            <a:ext cx="5009344" cy="3903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Inverted pendulum components (1)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09522" y="6349415"/>
            <a:ext cx="2472271" cy="365125"/>
          </a:xfrm>
        </p:spPr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20</a:t>
            </a:fld>
            <a:endParaRPr lang="en-GB"/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08" y="1190871"/>
            <a:ext cx="4937125" cy="4311040"/>
          </a:xfrm>
        </p:spPr>
      </p:pic>
      <p:sp>
        <p:nvSpPr>
          <p:cNvPr id="3" name="TextBox 2"/>
          <p:cNvSpPr txBox="1"/>
          <p:nvPr/>
        </p:nvSpPr>
        <p:spPr>
          <a:xfrm>
            <a:off x="583979" y="5053995"/>
            <a:ext cx="185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Suspension rod</a:t>
            </a:r>
            <a:endParaRPr lang="en-GB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53946" y="5046861"/>
            <a:ext cx="352215" cy="182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23500" y="1582499"/>
            <a:ext cx="120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IP flexure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752800" y="2084928"/>
            <a:ext cx="521500" cy="753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5790673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Base supported by the ground</a:t>
            </a:r>
            <a:endParaRPr lang="en-GB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029200" y="5295900"/>
            <a:ext cx="342900" cy="338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721842" y="5345648"/>
            <a:ext cx="323042" cy="2926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79394" y="3536950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IP leg</a:t>
            </a:r>
            <a:endParaRPr lang="en-GB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372100" y="3727966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34944" y="1266770"/>
            <a:ext cx="97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IP table</a:t>
            </a:r>
            <a:endParaRPr lang="en-GB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572001" y="1714500"/>
            <a:ext cx="409792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3166" y="588797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BS pre-isolator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251361" y="5827175"/>
            <a:ext cx="280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flexure is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eekC" panose="00000400000000000000" pitchFamily="2" charset="0"/>
                <a:cs typeface="GreekC" panose="00000400000000000000" pitchFamily="2" charset="0"/>
              </a:rPr>
              <a:t>~∅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reekC" panose="00000400000000000000" pitchFamily="2" charset="0"/>
              </a:rPr>
              <a:t>10.6 mm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6230" y="5891535"/>
            <a:ext cx="988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248 </a:t>
            </a:r>
            <a:r>
              <a:rPr lang="en-GB" sz="2000" dirty="0" err="1" smtClean="0"/>
              <a:t>kgf</a:t>
            </a:r>
            <a:endParaRPr lang="en-GB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25890" y="5229034"/>
            <a:ext cx="4640" cy="54446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Inverted pendulum components (2)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21</a:t>
            </a:fld>
            <a:endParaRPr lang="en-GB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8" y="1628009"/>
            <a:ext cx="4203939" cy="4133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381" y="1292620"/>
            <a:ext cx="4899215" cy="4502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0111" y="5840693"/>
            <a:ext cx="239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 inverted pendulum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590541" y="5824917"/>
            <a:ext cx="239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BS inverted pendulum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9447" y="1408526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Geophone</a:t>
            </a:r>
            <a:endParaRPr lang="en-GB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83892" y="1882631"/>
            <a:ext cx="149558" cy="2509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54502" y="1666921"/>
            <a:ext cx="6348" cy="329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6537" y="3295650"/>
            <a:ext cx="329138" cy="248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33214" y="1221289"/>
            <a:ext cx="728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LVDT</a:t>
            </a:r>
            <a:endParaRPr lang="en-GB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435535" y="1524822"/>
            <a:ext cx="342900" cy="268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769600" y="2044700"/>
            <a:ext cx="442883" cy="206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77086" y="122128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Geophone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187469" y="2892235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Geophone</a:t>
            </a:r>
            <a:endParaRPr lang="en-GB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1212483" y="1747935"/>
            <a:ext cx="728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LVDT</a:t>
            </a:r>
            <a:endParaRPr lang="en-GB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889357" y="5734740"/>
            <a:ext cx="7287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LVDT</a:t>
            </a:r>
            <a:endParaRPr lang="en-GB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11061695" y="3312063"/>
            <a:ext cx="87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Fishing Rod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10487777" y="3543895"/>
            <a:ext cx="56364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16320" y="1123374"/>
            <a:ext cx="141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Fishing Rod</a:t>
            </a:r>
            <a:endParaRPr lang="en-GB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9347200" y="1308040"/>
            <a:ext cx="486683" cy="1004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218106" y="2199990"/>
            <a:ext cx="87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Fishing Rod</a:t>
            </a:r>
            <a:endParaRPr lang="en-GB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5844056" y="2615882"/>
            <a:ext cx="379547" cy="374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407876" y="4311650"/>
            <a:ext cx="376881" cy="136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5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3" y="1460890"/>
            <a:ext cx="7743825" cy="4211637"/>
          </a:xfrm>
          <a:prstGeom prst="rect">
            <a:avLst/>
          </a:prstGeom>
        </p:spPr>
      </p:pic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LVDTs and coil-magnet actuators at the IP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22</a:t>
            </a:fld>
            <a:endParaRPr lang="en-GB"/>
          </a:p>
        </p:txBody>
      </p:sp>
      <p:grpSp>
        <p:nvGrpSpPr>
          <p:cNvPr id="67" name="Group 66"/>
          <p:cNvGrpSpPr/>
          <p:nvPr/>
        </p:nvGrpSpPr>
        <p:grpSpPr>
          <a:xfrm>
            <a:off x="2295667" y="1173197"/>
            <a:ext cx="8917171" cy="4999637"/>
            <a:chOff x="3211034" y="1261316"/>
            <a:chExt cx="8917171" cy="4999637"/>
          </a:xfrm>
        </p:grpSpPr>
        <p:grpSp>
          <p:nvGrpSpPr>
            <p:cNvPr id="64" name="Group 63"/>
            <p:cNvGrpSpPr/>
            <p:nvPr/>
          </p:nvGrpSpPr>
          <p:grpSpPr>
            <a:xfrm>
              <a:off x="9818374" y="1261316"/>
              <a:ext cx="2309831" cy="413444"/>
              <a:chOff x="9818374" y="1261316"/>
              <a:chExt cx="2309831" cy="41344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0055170" y="1261316"/>
                <a:ext cx="207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Attached to IP table</a:t>
                </a:r>
                <a:endParaRPr lang="en-GB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9818374" y="1558177"/>
                <a:ext cx="236797" cy="11658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211034" y="5891621"/>
              <a:ext cx="2062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Attached to ground</a:t>
              </a:r>
              <a:endParaRPr lang="en-GB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247466" y="5875626"/>
              <a:ext cx="257405" cy="1830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247466" y="3246875"/>
              <a:ext cx="61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Yoke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03284" y="2254833"/>
              <a:ext cx="1472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Actuation coil</a:t>
              </a:r>
              <a:endParaRPr lang="en-GB" dirty="0"/>
            </a:p>
          </p:txBody>
        </p:sp>
        <p:cxnSp>
          <p:nvCxnSpPr>
            <p:cNvPr id="25" name="Straight Arrow Connector 24"/>
            <p:cNvCxnSpPr>
              <a:stCxn id="23" idx="3"/>
            </p:cNvCxnSpPr>
            <p:nvPr/>
          </p:nvCxnSpPr>
          <p:spPr>
            <a:xfrm>
              <a:off x="5275931" y="2439499"/>
              <a:ext cx="253592" cy="1021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875989" y="2025525"/>
              <a:ext cx="1539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Secondary coil</a:t>
              </a:r>
              <a:endParaRPr lang="en-GB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8946119" y="2354228"/>
              <a:ext cx="954484" cy="438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999259" y="4500592"/>
              <a:ext cx="1293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Primary coil</a:t>
              </a:r>
              <a:endParaRPr lang="en-GB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8904844" y="4151342"/>
              <a:ext cx="995759" cy="4349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528971" y="2248641"/>
              <a:ext cx="1004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Magnets</a:t>
              </a:r>
              <a:endParaRPr lang="en-GB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7073868" y="2573317"/>
              <a:ext cx="404367" cy="2190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7073868" y="2682861"/>
              <a:ext cx="715760" cy="11252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 rot="16200000">
            <a:off x="-1352859" y="3148531"/>
            <a:ext cx="423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(Linear Variable Displacement Transducer </a:t>
            </a:r>
          </a:p>
          <a:p>
            <a:r>
              <a:rPr lang="en-GB" dirty="0" smtClean="0"/>
              <a:t>or any of the other 3 different names)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Horizontal fishing rods at the IP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23</a:t>
            </a:fld>
            <a:endParaRPr lang="en-GB"/>
          </a:p>
        </p:txBody>
      </p:sp>
      <p:pic>
        <p:nvPicPr>
          <p:cNvPr id="3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7" y="1771407"/>
            <a:ext cx="7603464" cy="3649663"/>
          </a:xfrm>
        </p:spPr>
      </p:pic>
      <p:grpSp>
        <p:nvGrpSpPr>
          <p:cNvPr id="37" name="Group 36"/>
          <p:cNvGrpSpPr/>
          <p:nvPr/>
        </p:nvGrpSpPr>
        <p:grpSpPr>
          <a:xfrm>
            <a:off x="711495" y="1142658"/>
            <a:ext cx="7275949" cy="5036626"/>
            <a:chOff x="1892595" y="1134634"/>
            <a:chExt cx="7275949" cy="5036626"/>
          </a:xfrm>
        </p:grpSpPr>
        <p:sp>
          <p:nvSpPr>
            <p:cNvPr id="11" name="TextBox 10"/>
            <p:cNvSpPr txBox="1"/>
            <p:nvPr/>
          </p:nvSpPr>
          <p:spPr>
            <a:xfrm>
              <a:off x="7601209" y="1168322"/>
              <a:ext cx="1121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IP table</a:t>
              </a:r>
              <a:endParaRPr lang="en-GB" sz="24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232381" y="1451719"/>
              <a:ext cx="349556" cy="1945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039837" y="5688919"/>
              <a:ext cx="1128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Ground</a:t>
              </a:r>
              <a:endParaRPr lang="en-GB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2989" y="5658144"/>
              <a:ext cx="2008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Stepper motor</a:t>
              </a:r>
              <a:endParaRPr lang="en-GB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902278" y="4695177"/>
              <a:ext cx="55606" cy="8619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8499620" y="5475285"/>
              <a:ext cx="104570" cy="238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111613" y="2679235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Blade</a:t>
              </a:r>
              <a:endParaRPr lang="en-GB" sz="24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996792" y="2910067"/>
              <a:ext cx="1502828" cy="3538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017403" y="1134634"/>
              <a:ext cx="4682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Blade attachment point to carriage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5024051" y="1697310"/>
              <a:ext cx="143373" cy="15704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869718" y="5709595"/>
              <a:ext cx="2348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Movable carriage</a:t>
              </a:r>
              <a:endParaRPr lang="en-GB" sz="2400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4288465" y="4763386"/>
              <a:ext cx="262270" cy="10207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92595" y="4640616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Blade</a:t>
              </a:r>
              <a:endParaRPr lang="en-GB" sz="24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2485380" y="4266744"/>
              <a:ext cx="70186" cy="31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8648529" y="2335776"/>
            <a:ext cx="311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We can adjust the IP position within several 10s of µm and µrad of the desired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Then we use the coil magnet actuators.</a:t>
            </a:r>
          </a:p>
        </p:txBody>
      </p:sp>
    </p:spTree>
    <p:extLst>
      <p:ext uri="{BB962C8B-B14F-4D97-AF65-F5344CB8AC3E}">
        <p14:creationId xmlns:p14="http://schemas.microsoft.com/office/powerpoint/2010/main" val="38333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Geophones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They </a:t>
            </a:r>
            <a:r>
              <a:rPr lang="en-GB" dirty="0"/>
              <a:t>provide an output proportional to velocity</a:t>
            </a:r>
            <a:r>
              <a:rPr lang="en-GB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The </a:t>
            </a:r>
            <a:r>
              <a:rPr lang="en-GB" dirty="0"/>
              <a:t>aim of using the geophones is to damp the micro-seismic peak at around 200 </a:t>
            </a:r>
            <a:r>
              <a:rPr lang="en-GB" dirty="0" err="1"/>
              <a:t>mHz</a:t>
            </a:r>
            <a:r>
              <a:rPr lang="en-GB" dirty="0" err="1" smtClean="0"/>
              <a:t>.</a:t>
            </a:r>
            <a:endParaRPr lang="en-GB" dirty="0" smtClean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 The </a:t>
            </a:r>
            <a:r>
              <a:rPr lang="en-GB" dirty="0"/>
              <a:t>geophones and the LVDTs are combined into a single sensor using a blending filter: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LVDT for position control at low frequencies (aiming at lower than 90 </a:t>
            </a:r>
            <a:r>
              <a:rPr lang="en-GB" sz="2000" dirty="0" err="1"/>
              <a:t>mHz.</a:t>
            </a:r>
            <a:r>
              <a:rPr lang="en-GB" sz="2000" dirty="0"/>
              <a:t>)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Geophones for the micro-seismic peak at 0.2 Hz</a:t>
            </a:r>
            <a:r>
              <a:rPr lang="en-GB" sz="2000" dirty="0" smtClean="0"/>
              <a:t>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They are inside a hermetically sealed pod in air.</a:t>
            </a:r>
            <a:endParaRPr lang="en-GB" dirty="0"/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54" y="3754530"/>
            <a:ext cx="2539696" cy="249881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24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0" y="456905"/>
            <a:ext cx="378692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Geophone sensitivity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684" y="1291282"/>
            <a:ext cx="5512356" cy="46713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 The noise is measured in sets of three geophones by estimating the correlated and uncorrelated components of their signals.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Correlated component: ground vibrations at the measurement site.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chemeClr val="tx1"/>
                </a:solidFill>
              </a:rPr>
              <a:t> Uncorre</a:t>
            </a:r>
            <a:r>
              <a:rPr lang="en-GB" dirty="0" smtClean="0">
                <a:solidFill>
                  <a:schemeClr val="tx1"/>
                </a:solidFill>
              </a:rPr>
              <a:t>lated components: the noise of each geophone.</a:t>
            </a:r>
            <a:endParaRPr lang="en-GB" sz="2000" dirty="0" smtClean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25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22684" y="4645818"/>
            <a:ext cx="509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Sleeman</a:t>
            </a:r>
            <a:r>
              <a:rPr lang="en-GB" sz="1200" dirty="0" smtClean="0"/>
              <a:t> et al. </a:t>
            </a:r>
            <a:r>
              <a:rPr lang="en-GB" sz="1200" b="1" dirty="0" smtClean="0"/>
              <a:t>Three channel correlation analysis: a new technique to measure instrumental noise in </a:t>
            </a:r>
            <a:r>
              <a:rPr lang="en-GB" sz="1200" b="1" dirty="0" err="1" smtClean="0"/>
              <a:t>digitalizer</a:t>
            </a:r>
            <a:r>
              <a:rPr lang="en-GB" sz="1200" b="1" dirty="0" smtClean="0"/>
              <a:t> </a:t>
            </a:r>
            <a:r>
              <a:rPr lang="en-GB" sz="1200" b="1" dirty="0"/>
              <a:t>and seismometers. </a:t>
            </a:r>
            <a:r>
              <a:rPr lang="en-GB" sz="1200" dirty="0"/>
              <a:t>Bulletin of the Seismological Society of America, vol. 96, issue 1, pp. 258-271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17563" y="5968462"/>
            <a:ext cx="228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Measured by Yoshinori </a:t>
            </a:r>
            <a:r>
              <a:rPr lang="en-GB" sz="1400" dirty="0" err="1" smtClean="0"/>
              <a:t>Fujii</a:t>
            </a:r>
            <a:endParaRPr lang="en-GB" sz="14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4975" y="1152983"/>
            <a:ext cx="5981906" cy="4564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63801" y="1881973"/>
            <a:ext cx="24225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Sensitivity @ micro-seismic peak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445843" y="2675238"/>
            <a:ext cx="370085" cy="321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Geophones calibration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GB" dirty="0" smtClean="0"/>
                  <a:t> Geophone respond to ground velocity: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GB" dirty="0"/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GB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GB" dirty="0"/>
              </a:p>
              <a:p>
                <a:pPr marL="201168" lvl="1" indent="0">
                  <a:buNone/>
                </a:pP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 smtClean="0"/>
                  <a:t>: constant [V/m/s].</a:t>
                </a:r>
              </a:p>
              <a:p>
                <a:pPr marL="201168" lvl="1" indent="0">
                  <a:buNone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 smtClean="0"/>
                  <a:t>: intrinsic damping ratio.</a:t>
                </a:r>
              </a:p>
              <a:p>
                <a:pPr marL="201168" lvl="1" indent="0">
                  <a:buNone/>
                </a:pP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smtClean="0"/>
                  <a:t>: resonant frequency [rad/s].</a:t>
                </a:r>
              </a:p>
              <a:p>
                <a:pPr marL="201168" lvl="1" indent="0">
                  <a:buNone/>
                </a:pPr>
                <a:endParaRPr lang="en-GB" dirty="0"/>
              </a:p>
              <a:p>
                <a:pPr marL="251460" indent="-342900">
                  <a:buFont typeface="Courier New" panose="02070309020205020404" pitchFamily="49" charset="0"/>
                  <a:buChar char="o"/>
                </a:pPr>
                <a:r>
                  <a:rPr lang="en-GB" dirty="0"/>
                  <a:t>They are calibrated using a reference device.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765" t="-1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26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49938" y="1225576"/>
            <a:ext cx="6017928" cy="4712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7078" y="1886178"/>
                <a:ext cx="3416300" cy="7164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𝐺𝐸𝑂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𝜂𝜔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78" y="1886178"/>
                <a:ext cx="3416300" cy="7164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626600" y="1568629"/>
            <a:ext cx="1409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Measurement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654144" y="1820472"/>
            <a:ext cx="18203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Coherent data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7956550" y="4157028"/>
            <a:ext cx="2768600" cy="1250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020033" y="4515469"/>
            <a:ext cx="23622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 coherence between the sensors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443960" y="4050632"/>
            <a:ext cx="225020" cy="358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71398" y="4931728"/>
            <a:ext cx="553411" cy="76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79000" y="2011315"/>
            <a:ext cx="14605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Coherence between sensors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721600" y="2975928"/>
            <a:ext cx="37465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829222" y="5869094"/>
            <a:ext cx="228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Measured by Yoshinori </a:t>
            </a:r>
            <a:r>
              <a:rPr lang="en-GB" sz="1400" dirty="0" err="1" smtClean="0"/>
              <a:t>Fujii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6709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Inverted pendulum properties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27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2684" y="1383966"/>
            <a:ext cx="5512356" cy="218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Resonant frequencies for the SR2 IP: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Longitudinal: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eekC" panose="00000400000000000000" pitchFamily="2" charset="0"/>
                <a:cs typeface="GreekC" panose="00000400000000000000" pitchFamily="2" charset="0"/>
              </a:rPr>
              <a:t>~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55 </a:t>
            </a:r>
            <a:r>
              <a:rPr lang="en-GB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mHz.</a:t>
            </a:r>
            <a:endParaRPr lang="en-GB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Transverse: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reekC" panose="00000400000000000000" pitchFamily="2" charset="0"/>
                <a:cs typeface="GreekC" panose="00000400000000000000" pitchFamily="2" charset="0"/>
              </a:rPr>
              <a:t>~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55 </a:t>
            </a:r>
            <a:r>
              <a:rPr lang="en-GB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mHz.</a:t>
            </a:r>
            <a:endParaRPr lang="en-GB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Yaw: 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eekC" panose="00000400000000000000" pitchFamily="2" charset="0"/>
                <a:cs typeface="GreekC" panose="00000400000000000000" pitchFamily="2" charset="0"/>
              </a:rPr>
              <a:t>~</a:t>
            </a: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300 </a:t>
            </a:r>
            <a:r>
              <a:rPr lang="en-GB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mHz.</a:t>
            </a:r>
            <a:endParaRPr lang="en-GB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65" y="1291282"/>
            <a:ext cx="6769448" cy="4388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4426" y="3608748"/>
            <a:ext cx="2329249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Structural damping is not considered properly in this model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20930" y="2656703"/>
            <a:ext cx="6178" cy="6332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9132" y="2341943"/>
            <a:ext cx="1921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Electromagnetic coupling from the actuator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0194324" y="3410465"/>
            <a:ext cx="92676" cy="265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5674" y="1833498"/>
            <a:ext cx="1104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reekC" panose="00000400000000000000" pitchFamily="2" charset="0"/>
                <a:cs typeface="GreekC" panose="00000400000000000000" pitchFamily="2" charset="0"/>
              </a:rPr>
              <a:t>~</a:t>
            </a:r>
            <a:r>
              <a:rPr lang="en-GB" dirty="0" smtClean="0"/>
              <a:t>55 </a:t>
            </a:r>
            <a:r>
              <a:rPr lang="en-GB" dirty="0" err="1" smtClean="0"/>
              <a:t>mHz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929050" y="2073665"/>
            <a:ext cx="284205" cy="12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51" y="0"/>
            <a:ext cx="6394549" cy="6344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5"/>
            <a:ext cx="6433996" cy="63723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33996" y="-14095"/>
            <a:ext cx="0" cy="6372305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</a:t>
            </a:r>
            <a:r>
              <a:rPr lang="en-GB" dirty="0" smtClean="0"/>
              <a:t>eometric anti-spring 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It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filters vertical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vibrations.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The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extension spring is very stiff so it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support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heavy load.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The compression springs push the load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away from the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equilibrium position as the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load moves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system becomes softer.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410814" y="5869094"/>
            <a:ext cx="2574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Original drawing by Alexander </a:t>
            </a:r>
            <a:r>
              <a:rPr lang="en-GB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Wanner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99753" y="1662288"/>
            <a:ext cx="4662146" cy="3476980"/>
            <a:chOff x="6799753" y="1662288"/>
            <a:chExt cx="4662146" cy="34769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753" y="1662288"/>
              <a:ext cx="3568059" cy="29424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55277" y="2572162"/>
              <a:ext cx="2306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7FBF7F"/>
                  </a:solidFill>
                </a:rPr>
                <a:t>Compression springs 2</a:t>
              </a:r>
              <a:endParaRPr lang="en-GB" b="1" dirty="0">
                <a:solidFill>
                  <a:srgbClr val="7FBF7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9446231" y="3032097"/>
              <a:ext cx="507729" cy="513949"/>
            </a:xfrm>
            <a:prstGeom prst="straightConnector1">
              <a:avLst/>
            </a:prstGeom>
            <a:ln w="38100">
              <a:solidFill>
                <a:srgbClr val="7DBE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446229" y="1887041"/>
              <a:ext cx="201567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7D7DFF"/>
                  </a:solidFill>
                </a:rPr>
                <a:t>Extension spring 1</a:t>
              </a:r>
              <a:endParaRPr lang="en-GB" b="1" dirty="0">
                <a:solidFill>
                  <a:srgbClr val="7D7D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9038457" y="2154151"/>
              <a:ext cx="407772" cy="312533"/>
            </a:xfrm>
            <a:prstGeom prst="straightConnector1">
              <a:avLst/>
            </a:prstGeom>
            <a:ln w="38100">
              <a:solidFill>
                <a:srgbClr val="7D7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7985044" y="3395892"/>
              <a:ext cx="648000" cy="144000"/>
            </a:xfrm>
            <a:prstGeom prst="straightConnector1">
              <a:avLst/>
            </a:prstGeom>
            <a:ln w="508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8602702" y="3380280"/>
              <a:ext cx="601356" cy="155437"/>
            </a:xfrm>
            <a:prstGeom prst="straightConnector1">
              <a:avLst/>
            </a:prstGeom>
            <a:ln w="50800">
              <a:solidFill>
                <a:srgbClr val="3E88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8621145" y="4353343"/>
              <a:ext cx="0" cy="545805"/>
            </a:xfrm>
            <a:prstGeom prst="straightConnector1">
              <a:avLst/>
            </a:prstGeom>
            <a:ln w="50800">
              <a:solidFill>
                <a:srgbClr val="D915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681259" y="4769936"/>
              <a:ext cx="616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D91515"/>
                  </a:solidFill>
                </a:rPr>
                <a:t>Mg</a:t>
              </a:r>
              <a:endParaRPr lang="en-GB" b="1" dirty="0">
                <a:solidFill>
                  <a:srgbClr val="D91515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8250867" y="2274600"/>
              <a:ext cx="7088" cy="573857"/>
            </a:xfrm>
            <a:prstGeom prst="straightConnector1">
              <a:avLst/>
            </a:prstGeom>
            <a:ln w="50800">
              <a:solidFill>
                <a:srgbClr val="7F7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740893" y="2423028"/>
                  <a:ext cx="358303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n w="0"/>
                                <a:solidFill>
                                  <a:srgbClr val="7E7EFF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smtClean="0">
                                <a:ln w="0"/>
                                <a:solidFill>
                                  <a:srgbClr val="7E7EFF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400" b="0" i="1" smtClean="0">
                                <a:ln w="0"/>
                                <a:solidFill>
                                  <a:srgbClr val="7E7EFF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0893" y="2423028"/>
                  <a:ext cx="35830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2951" r="-11475" b="-2063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 flipV="1">
              <a:off x="7566841" y="2285234"/>
              <a:ext cx="7088" cy="573857"/>
            </a:xfrm>
            <a:prstGeom prst="straightConnector1">
              <a:avLst/>
            </a:prstGeom>
            <a:ln w="50800">
              <a:solidFill>
                <a:srgbClr val="3E88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028512" y="2426576"/>
                  <a:ext cx="365421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n w="0"/>
                                <a:solidFill>
                                  <a:srgbClr val="3E8853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smtClean="0">
                                <a:ln w="0"/>
                                <a:solidFill>
                                  <a:srgbClr val="3E8853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400" b="0" i="1" smtClean="0">
                                <a:ln w="0"/>
                                <a:solidFill>
                                  <a:srgbClr val="3E8853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8512" y="2426576"/>
                  <a:ext cx="365421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581" r="-11290" b="-19048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256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90" y="1258793"/>
            <a:ext cx="10058400" cy="4925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 </a:t>
            </a:r>
            <a:r>
              <a:rPr lang="en-US" sz="2400" b="1" dirty="0" smtClean="0"/>
              <a:t>Core Type B team:</a:t>
            </a:r>
            <a:r>
              <a:rPr lang="en-US" sz="2400" dirty="0" smtClean="0"/>
              <a:t> Mark </a:t>
            </a:r>
            <a:r>
              <a:rPr lang="en-US" sz="2400" dirty="0"/>
              <a:t>Barton </a:t>
            </a:r>
            <a:r>
              <a:rPr lang="en-US" sz="2400" dirty="0" smtClean="0"/>
              <a:t>(leader), Fabian </a:t>
            </a:r>
            <a:r>
              <a:rPr lang="en-US" sz="2400" dirty="0" err="1"/>
              <a:t>Pe</a:t>
            </a:r>
            <a:r>
              <a:rPr lang="en-AU" sz="2400" dirty="0" err="1"/>
              <a:t>ña</a:t>
            </a:r>
            <a:r>
              <a:rPr lang="en-AU" sz="2400" dirty="0"/>
              <a:t> </a:t>
            </a:r>
            <a:r>
              <a:rPr lang="en-AU" sz="2400" dirty="0" smtClean="0"/>
              <a:t>Arellano, </a:t>
            </a:r>
            <a:r>
              <a:rPr lang="en-AU" sz="2400" dirty="0" err="1" smtClean="0"/>
              <a:t>Naoatsu</a:t>
            </a:r>
            <a:r>
              <a:rPr lang="en-AU" sz="2400" dirty="0" smtClean="0"/>
              <a:t> Hirata.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AU" sz="2400" dirty="0" smtClean="0"/>
              <a:t> </a:t>
            </a:r>
            <a:r>
              <a:rPr lang="en-AU" sz="2400" b="1" dirty="0" smtClean="0"/>
              <a:t>Other VIS members:</a:t>
            </a:r>
            <a:r>
              <a:rPr lang="en-AU" sz="2400" dirty="0" smtClean="0"/>
              <a:t> Ryutaro Takahashi (VIS leader), Yoshinori </a:t>
            </a:r>
            <a:r>
              <a:rPr lang="en-AU" sz="2400" dirty="0" err="1" smtClean="0"/>
              <a:t>Fujii</a:t>
            </a:r>
            <a:r>
              <a:rPr lang="en-AU" sz="2400" dirty="0" smtClean="0"/>
              <a:t>, Yoichi </a:t>
            </a:r>
            <a:r>
              <a:rPr lang="en-AU" sz="2400" dirty="0" err="1" smtClean="0"/>
              <a:t>Aso</a:t>
            </a:r>
            <a:r>
              <a:rPr lang="en-AU" sz="2400" dirty="0" smtClean="0"/>
              <a:t> (manager), Koki </a:t>
            </a:r>
            <a:r>
              <a:rPr lang="en-AU" sz="2400" dirty="0" err="1" smtClean="0"/>
              <a:t>Okutomi</a:t>
            </a:r>
            <a:r>
              <a:rPr lang="en-AU" sz="2400" dirty="0" smtClean="0"/>
              <a:t>, </a:t>
            </a:r>
            <a:r>
              <a:rPr lang="en-AU" sz="2400" dirty="0" err="1" smtClean="0"/>
              <a:t>Ayaka</a:t>
            </a:r>
            <a:r>
              <a:rPr lang="en-AU" sz="2400" dirty="0" smtClean="0"/>
              <a:t> </a:t>
            </a:r>
            <a:r>
              <a:rPr lang="en-AU" sz="2400" dirty="0" err="1" smtClean="0"/>
              <a:t>Shoda</a:t>
            </a:r>
            <a:r>
              <a:rPr lang="en-AU" sz="2400" dirty="0" smtClean="0"/>
              <a:t>, </a:t>
            </a:r>
            <a:r>
              <a:rPr lang="en-AU" sz="2400" dirty="0" err="1" smtClean="0"/>
              <a:t>Naoisha</a:t>
            </a:r>
            <a:r>
              <a:rPr lang="en-AU" sz="2400" dirty="0" smtClean="0"/>
              <a:t> Sato, </a:t>
            </a:r>
            <a:r>
              <a:rPr lang="en-AU" sz="2400" dirty="0" err="1" smtClean="0"/>
              <a:t>Hideharu</a:t>
            </a:r>
            <a:r>
              <a:rPr lang="en-AU" sz="2400" dirty="0" smtClean="0"/>
              <a:t> </a:t>
            </a:r>
            <a:r>
              <a:rPr lang="en-AU" sz="2400" dirty="0" err="1" smtClean="0"/>
              <a:t>Ishisaki</a:t>
            </a:r>
            <a:r>
              <a:rPr lang="en-AU" sz="2400" dirty="0" smtClean="0"/>
              <a:t>, Lucia </a:t>
            </a:r>
            <a:r>
              <a:rPr lang="en-AU" sz="2400" dirty="0" err="1" smtClean="0"/>
              <a:t>Trozzo</a:t>
            </a:r>
            <a:r>
              <a:rPr lang="en-AU" sz="2400" dirty="0" smtClean="0"/>
              <a:t>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AU" sz="2400" dirty="0"/>
              <a:t> </a:t>
            </a:r>
            <a:r>
              <a:rPr lang="en-AU" sz="2400" b="1" dirty="0" smtClean="0"/>
              <a:t>Previous members:</a:t>
            </a:r>
            <a:r>
              <a:rPr lang="en-AU" sz="2400" dirty="0" smtClean="0"/>
              <a:t> Enzo Tapia San Martin, </a:t>
            </a:r>
            <a:r>
              <a:rPr lang="en-AU" sz="2400" dirty="0" err="1" smtClean="0"/>
              <a:t>Takanori</a:t>
            </a:r>
            <a:r>
              <a:rPr lang="en-AU" sz="2400" dirty="0" smtClean="0"/>
              <a:t> </a:t>
            </a:r>
            <a:r>
              <a:rPr lang="en-AU" sz="2400" dirty="0" err="1" smtClean="0"/>
              <a:t>Sekiguchi</a:t>
            </a:r>
            <a:r>
              <a:rPr lang="en-AU" sz="2400" dirty="0" smtClean="0"/>
              <a:t>, Naoko </a:t>
            </a:r>
            <a:r>
              <a:rPr lang="en-AU" sz="2400" dirty="0" err="1" smtClean="0"/>
              <a:t>Ohishi</a:t>
            </a:r>
            <a:r>
              <a:rPr lang="en-AU" sz="2400" dirty="0" smtClean="0"/>
              <a:t>, Daisuke </a:t>
            </a:r>
            <a:r>
              <a:rPr lang="en-AU" sz="2400" dirty="0" err="1" smtClean="0"/>
              <a:t>Tatsumi</a:t>
            </a:r>
            <a:r>
              <a:rPr lang="en-AU" sz="2400" dirty="0" smtClean="0"/>
              <a:t>, Riccardo De Salvo.</a:t>
            </a:r>
            <a:endParaRPr lang="en-AU" sz="24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AU" sz="2400" dirty="0" smtClean="0"/>
              <a:t> </a:t>
            </a:r>
            <a:r>
              <a:rPr lang="en-AU" sz="2400" b="1" dirty="0" smtClean="0"/>
              <a:t>Others:</a:t>
            </a:r>
            <a:r>
              <a:rPr lang="en-AU" sz="2400" dirty="0" smtClean="0"/>
              <a:t> Raffaele </a:t>
            </a:r>
            <a:r>
              <a:rPr lang="en-AU" sz="2400" dirty="0" err="1" smtClean="0"/>
              <a:t>Flaminio</a:t>
            </a:r>
            <a:r>
              <a:rPr lang="en-AU" sz="2400" dirty="0" smtClean="0"/>
              <a:t>, </a:t>
            </a:r>
            <a:r>
              <a:rPr lang="en-AU" sz="2400" dirty="0" err="1" smtClean="0"/>
              <a:t>Akutsu</a:t>
            </a:r>
            <a:r>
              <a:rPr lang="en-AU" sz="2400" dirty="0" smtClean="0"/>
              <a:t>, </a:t>
            </a:r>
            <a:r>
              <a:rPr lang="en-AU" sz="2400" dirty="0" err="1" smtClean="0"/>
              <a:t>Tomotada</a:t>
            </a:r>
            <a:r>
              <a:rPr lang="en-AU" sz="2400" dirty="0" smtClean="0"/>
              <a:t> </a:t>
            </a:r>
            <a:r>
              <a:rPr lang="en-AU" sz="2400" dirty="0" err="1" smtClean="0"/>
              <a:t>Akutsu</a:t>
            </a:r>
            <a:r>
              <a:rPr lang="en-AU" sz="2400" dirty="0" smtClean="0"/>
              <a:t>, Simon </a:t>
            </a:r>
            <a:r>
              <a:rPr lang="en-AU" sz="2400" dirty="0" err="1" smtClean="0"/>
              <a:t>Zeidler</a:t>
            </a:r>
            <a:r>
              <a:rPr lang="en-AU" sz="2400" dirty="0" smtClean="0"/>
              <a:t>.</a:t>
            </a:r>
            <a:endParaRPr lang="en-AU" sz="24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AU" sz="2400" dirty="0" smtClean="0"/>
              <a:t> </a:t>
            </a:r>
            <a:r>
              <a:rPr lang="en-AU" sz="2400" b="1" dirty="0" smtClean="0"/>
              <a:t>Students:</a:t>
            </a:r>
            <a:r>
              <a:rPr lang="en-AU" sz="2400" dirty="0" smtClean="0"/>
              <a:t> </a:t>
            </a:r>
            <a:r>
              <a:rPr lang="en-AU" sz="2400" dirty="0" err="1" smtClean="0"/>
              <a:t>Yuhang</a:t>
            </a:r>
            <a:r>
              <a:rPr lang="en-AU" sz="2400" dirty="0" smtClean="0"/>
              <a:t> Zhao, Kazuya Yokogawa, </a:t>
            </a:r>
            <a:r>
              <a:rPr lang="en-AU" sz="2400" dirty="0" err="1" smtClean="0"/>
              <a:t>Yuya</a:t>
            </a:r>
            <a:r>
              <a:rPr lang="en-AU" sz="2400" dirty="0" smtClean="0"/>
              <a:t> </a:t>
            </a:r>
            <a:r>
              <a:rPr lang="en-AU" sz="2400" dirty="0" err="1" smtClean="0"/>
              <a:t>Kuwahara</a:t>
            </a:r>
            <a:r>
              <a:rPr lang="en-AU" sz="2400" dirty="0" smtClean="0"/>
              <a:t>, </a:t>
            </a:r>
            <a:r>
              <a:rPr lang="en-AU" sz="2400" dirty="0" err="1" smtClean="0"/>
              <a:t>Yingtang</a:t>
            </a:r>
            <a:r>
              <a:rPr lang="en-AU" sz="2400" dirty="0" smtClean="0"/>
              <a:t> Liu, Toshiya Yoshioka, Perry Forsyth, </a:t>
            </a:r>
            <a:r>
              <a:rPr lang="en-AU" sz="2400" dirty="0" err="1" smtClean="0"/>
              <a:t>Panwei</a:t>
            </a:r>
            <a:r>
              <a:rPr lang="en-AU" sz="2400" dirty="0" smtClean="0"/>
              <a:t> Huang, </a:t>
            </a:r>
            <a:r>
              <a:rPr lang="en-AU" sz="2400" dirty="0" err="1" smtClean="0"/>
              <a:t>Rikako</a:t>
            </a:r>
            <a:r>
              <a:rPr lang="en-AU" sz="2400" dirty="0" smtClean="0"/>
              <a:t> </a:t>
            </a:r>
            <a:r>
              <a:rPr lang="en-AU" sz="2400" dirty="0" err="1" smtClean="0"/>
              <a:t>Hatoya</a:t>
            </a:r>
            <a:r>
              <a:rPr lang="en-AU" sz="2400" dirty="0" smtClean="0"/>
              <a:t>, Terrence Tsang, </a:t>
            </a:r>
            <a:r>
              <a:rPr lang="en-AU" sz="2400" dirty="0" err="1" smtClean="0"/>
              <a:t>Ryohei</a:t>
            </a:r>
            <a:r>
              <a:rPr lang="en-AU" sz="2400" dirty="0" smtClean="0"/>
              <a:t> </a:t>
            </a:r>
            <a:r>
              <a:rPr lang="en-AU" sz="2400" dirty="0" err="1" smtClean="0"/>
              <a:t>Kozu</a:t>
            </a:r>
            <a:r>
              <a:rPr lang="en-AU" sz="2400" dirty="0" smtClean="0"/>
              <a:t>.</a:t>
            </a:r>
            <a:endParaRPr lang="en-AU" sz="2400" dirty="0"/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4850027" y="1728251"/>
            <a:ext cx="391510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80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GAS filters in the Type B suspension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683" y="1291282"/>
            <a:ext cx="5908197" cy="4577812"/>
          </a:xfrm>
        </p:spPr>
        <p:txBody>
          <a:bodyPr/>
          <a:lstStyle/>
          <a:p>
            <a:r>
              <a:rPr lang="en-GB" dirty="0" smtClean="0"/>
              <a:t>Similarities and differences: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All of them have fishing rod actuators.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All of them have LVDT displacement sensors.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All of them have coil-magnet actuators.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en-GB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Yaw adjustment motor: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Top Filter and Bottom filter.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④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Magnetic damper ring: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only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tandard Filter.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The Intermediate Recoil Mass (IRM) hangs directly from the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Bottom Filter</a:t>
            </a:r>
            <a:r>
              <a:rPr lang="en-GB" dirty="0" smtClean="0"/>
              <a:t> base plate.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(It will be shown later.)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The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Bottom Filter</a:t>
            </a:r>
            <a:r>
              <a:rPr lang="en-GB" dirty="0" smtClean="0"/>
              <a:t> has tilt mechanism to finely adjust the position of the IRM.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(Not shown.)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08" y="2185740"/>
            <a:ext cx="4755460" cy="2788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3385" y="4675834"/>
            <a:ext cx="132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/>
              <a:t>Blades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147419" y="3935318"/>
            <a:ext cx="967484" cy="7540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68195" y="1872050"/>
            <a:ext cx="165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Fishing rod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741503" y="2329249"/>
            <a:ext cx="284205" cy="420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44446" y="1436622"/>
            <a:ext cx="255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④ </a:t>
            </a:r>
            <a:r>
              <a:rPr lang="en-GB" dirty="0" smtClean="0"/>
              <a:t>Yaw adjustment motor.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Only TF and BF.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900458" y="2185740"/>
            <a:ext cx="822927" cy="940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8376" y="4891317"/>
            <a:ext cx="176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LVDT sensor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883605" y="3620530"/>
            <a:ext cx="1192428" cy="12707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883358" y="5585254"/>
            <a:ext cx="258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③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/>
              <a:t>Coil magnet actuator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(underneath, not seen)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9544446" y="5115697"/>
            <a:ext cx="112359" cy="4695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Fishing rods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 Its aim to finely adjust the position of the load: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 smtClean="0"/>
              <a:t> We need to set the optic at the correct height.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 smtClean="0"/>
              <a:t>The keystone has to be at the right height. 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 usually have to move it by </a:t>
            </a:r>
            <a:r>
              <a:rPr lang="en-GB" dirty="0" smtClean="0">
                <a:solidFill>
                  <a:srgbClr val="2683C6"/>
                </a:solidFill>
              </a:rPr>
              <a:t>tens of microns at the time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then use the coil magnet actuator to take it to the desired position.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rgbClr val="2683C6"/>
                </a:solidFill>
              </a:rPr>
              <a:t>This is not used in the control loop.</a:t>
            </a:r>
            <a:endParaRPr lang="en-GB" sz="2000" b="1" dirty="0">
              <a:solidFill>
                <a:srgbClr val="2683C6"/>
              </a:solidFill>
            </a:endParaRP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31</a:t>
            </a:fld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61" y="2608931"/>
            <a:ext cx="5505939" cy="3732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61" y="0"/>
            <a:ext cx="5505940" cy="25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LVDT calibration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70964" y="4800511"/>
            <a:ext cx="5512356" cy="130981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Example: F0 LVDT in SRM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mtClean="0">
                <a:solidFill>
                  <a:schemeClr val="tx1"/>
                </a:solidFill>
              </a:rPr>
              <a:t> Calibration </a:t>
            </a:r>
            <a:r>
              <a:rPr lang="en-GB" dirty="0" smtClean="0">
                <a:solidFill>
                  <a:schemeClr val="tx1"/>
                </a:solidFill>
              </a:rPr>
              <a:t>factor example: -0.185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/count.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Linear range: 8 mm.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32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13" y="1816354"/>
            <a:ext cx="4737580" cy="3947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125" y="1212347"/>
            <a:ext cx="1974807" cy="28848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9992" y="3931928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Yoke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221656" y="2833360"/>
            <a:ext cx="14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Actuation coil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187299" y="1704247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Secondary coil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66517" y="1681121"/>
            <a:ext cx="129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Primary coil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62697" y="3727830"/>
            <a:ext cx="100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Magnets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910932" y="4024904"/>
            <a:ext cx="276367" cy="120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86186" y="1938383"/>
            <a:ext cx="501113" cy="1846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1"/>
          </p:cNvCxnSpPr>
          <p:nvPr/>
        </p:nvCxnSpPr>
        <p:spPr>
          <a:xfrm flipH="1">
            <a:off x="3461499" y="3018026"/>
            <a:ext cx="760157" cy="296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983259" y="1938383"/>
            <a:ext cx="575050" cy="1351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3"/>
          </p:cNvCxnSpPr>
          <p:nvPr/>
        </p:nvCxnSpPr>
        <p:spPr>
          <a:xfrm flipV="1">
            <a:off x="1566883" y="3682945"/>
            <a:ext cx="416376" cy="2295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698" y="2470088"/>
            <a:ext cx="156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GAS filter base</a:t>
            </a:r>
            <a:endParaRPr lang="en-GB" dirty="0"/>
          </a:p>
        </p:txBody>
      </p:sp>
      <p:cxnSp>
        <p:nvCxnSpPr>
          <p:cNvPr id="8" name="Straight Arrow Connector 7"/>
          <p:cNvCxnSpPr>
            <a:stCxn id="3" idx="3"/>
            <a:endCxn id="12" idx="1"/>
          </p:cNvCxnSpPr>
          <p:nvPr/>
        </p:nvCxnSpPr>
        <p:spPr>
          <a:xfrm>
            <a:off x="1588981" y="2654754"/>
            <a:ext cx="34714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4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683" y="286604"/>
            <a:ext cx="10740501" cy="714294"/>
          </a:xfrm>
        </p:spPr>
        <p:txBody>
          <a:bodyPr>
            <a:normAutofit/>
          </a:bodyPr>
          <a:lstStyle/>
          <a:p>
            <a:r>
              <a:rPr lang="en-GB" dirty="0" smtClean="0"/>
              <a:t>LVDT and coil-magnet actuators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33</a:t>
            </a:fld>
            <a:endParaRPr lang="en-GB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56" y="1877774"/>
            <a:ext cx="4778444" cy="318563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4" y="1873968"/>
            <a:ext cx="5205364" cy="3119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8866" y="1395256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Blade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52550" y="1357014"/>
            <a:ext cx="145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Keystone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29881" y="5049103"/>
            <a:ext cx="231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LVDT secondary coil</a:t>
            </a:r>
            <a:endParaRPr lang="en-GB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333415" y="1910851"/>
            <a:ext cx="327235" cy="8513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99000" y="1966437"/>
            <a:ext cx="31750" cy="4291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333415" y="4552950"/>
            <a:ext cx="263735" cy="3810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378814" y="5215013"/>
            <a:ext cx="260350" cy="341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91100" y="5638662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Suspension rod at the centre of coils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6650832" y="1387020"/>
            <a:ext cx="1724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Actuation coil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229600" y="1873968"/>
            <a:ext cx="355600" cy="8882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737320" y="5269330"/>
            <a:ext cx="65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Yoke</a:t>
            </a:r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9118600" y="3981450"/>
            <a:ext cx="622300" cy="10676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1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683" y="286604"/>
            <a:ext cx="10740501" cy="714294"/>
          </a:xfrm>
        </p:spPr>
        <p:txBody>
          <a:bodyPr>
            <a:normAutofit/>
          </a:bodyPr>
          <a:lstStyle/>
          <a:p>
            <a:r>
              <a:rPr lang="en-GB" dirty="0" smtClean="0"/>
              <a:t>LVDT sensitivity 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 smtClean="0">
              <a:solidFill>
                <a:srgbClr val="0070C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It was measured by locking the LVDT.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At 1 Hz: 0.04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m/√Hz.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At 10 Hz: 0.02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m/√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Hz.</a:t>
            </a:r>
            <a:endParaRPr lang="en-GB" dirty="0" smtClean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Integrated RMS: typical values from 0.1 to 0.5 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</a:t>
            </a: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34</a:t>
            </a:fld>
            <a:endParaRPr lang="en-GB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459" y="1205577"/>
            <a:ext cx="6372541" cy="4862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77138" y="4926418"/>
            <a:ext cx="143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SR2 F0 LVDT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6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payload (1)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35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1700" dirty="0" smtClean="0"/>
              <a:t> Optic: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it has magnets for applying forces with coils.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It has primary and secondary wire breakers.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dirty="0"/>
              <a:t> </a:t>
            </a:r>
            <a:r>
              <a:rPr lang="en-GB" sz="1700" dirty="0" smtClean="0"/>
              <a:t>Recoil Mass: it holds coil for applying forces onto the optic.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dirty="0" smtClean="0"/>
              <a:t> Intermediate Mass (IM)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It holds the optic and the Recoil Mass with wires.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It serves as a marionette for roll</a:t>
            </a:r>
            <a:r>
              <a:rPr lang="en-GB" sz="1700" dirty="0"/>
              <a:t> </a:t>
            </a:r>
            <a:r>
              <a:rPr lang="en-GB" sz="1700" dirty="0" smtClean="0"/>
              <a:t>and pitch.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Yaw is adjusted with either the Bottom Filter or Top Filter.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It has OSEMS to actively damp the resonant modes of the payload itself.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dirty="0" smtClean="0"/>
              <a:t> Intermediate Recoil Mass: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Holds the OSEMs.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700" dirty="0" smtClean="0"/>
              <a:t>Hangs from the BF with three suspension rods.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700" dirty="0" smtClean="0"/>
              <a:t> </a:t>
            </a:r>
            <a:r>
              <a:rPr lang="en-GB" sz="1700" dirty="0" err="1" smtClean="0"/>
              <a:t>Oplev</a:t>
            </a:r>
            <a:r>
              <a:rPr lang="en-GB" sz="1700" dirty="0" smtClean="0"/>
              <a:t> on the ground for measuring pitch, yaw and longitudinal.</a:t>
            </a:r>
            <a:endParaRPr lang="en-GB" sz="17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6764" y="0"/>
            <a:ext cx="3194222" cy="6287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6282" y="4085604"/>
            <a:ext cx="1025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Payload</a:t>
            </a:r>
            <a:endParaRPr lang="en-GB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096764" y="3681188"/>
            <a:ext cx="475734" cy="3955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056604" y="4497186"/>
            <a:ext cx="556054" cy="3645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33053" y="1891573"/>
            <a:ext cx="204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payload hangs from the BF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764678" y="1546087"/>
            <a:ext cx="299650" cy="221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payload (2)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94" y="357023"/>
            <a:ext cx="2409328" cy="579046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36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890" y="1291282"/>
            <a:ext cx="2434550" cy="4718064"/>
          </a:xfrm>
          <a:prstGeom prst="rect">
            <a:avLst/>
          </a:prstGeom>
        </p:spPr>
      </p:pic>
      <p:sp>
        <p:nvSpPr>
          <p:cNvPr id="13" name="Content Placeholder 9"/>
          <p:cNvSpPr>
            <a:spLocks noGrp="1"/>
          </p:cNvSpPr>
          <p:nvPr>
            <p:ph sz="half" idx="1"/>
          </p:nvPr>
        </p:nvSpPr>
        <p:spPr>
          <a:xfrm>
            <a:off x="522684" y="1291282"/>
            <a:ext cx="5512356" cy="4577812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IRM: 3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>
                <a:solidFill>
                  <a:schemeClr val="tx1"/>
                </a:solidFill>
              </a:rPr>
              <a:t>2 mm </a:t>
            </a:r>
            <a:r>
              <a:rPr lang="en-GB" dirty="0" err="1" smtClean="0">
                <a:solidFill>
                  <a:schemeClr val="tx1"/>
                </a:solidFill>
              </a:rPr>
              <a:t>maraging</a:t>
            </a:r>
            <a:r>
              <a:rPr lang="en-GB" dirty="0" smtClean="0">
                <a:solidFill>
                  <a:schemeClr val="tx1"/>
                </a:solidFill>
              </a:rPr>
              <a:t> rod.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IM: 1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>
                <a:solidFill>
                  <a:schemeClr val="tx1"/>
                </a:solidFill>
              </a:rPr>
              <a:t>2 mm </a:t>
            </a:r>
            <a:r>
              <a:rPr lang="en-GB" dirty="0" err="1">
                <a:solidFill>
                  <a:schemeClr val="tx1"/>
                </a:solidFill>
              </a:rPr>
              <a:t>maraging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rod (neck).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Optic</a:t>
            </a:r>
            <a:r>
              <a:rPr lang="en-GB" dirty="0">
                <a:solidFill>
                  <a:schemeClr val="tx1"/>
                </a:solidFill>
              </a:rPr>
              <a:t>:  </a:t>
            </a:r>
            <a:r>
              <a:rPr lang="en-GB" dirty="0" smtClean="0">
                <a:solidFill>
                  <a:schemeClr val="tx1"/>
                </a:solidFill>
              </a:rPr>
              <a:t>2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 smtClean="0">
                <a:solidFill>
                  <a:schemeClr val="tx1"/>
                </a:solidFill>
              </a:rPr>
              <a:t>loops of piano wire 200 µm thick.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RM</a:t>
            </a:r>
            <a:r>
              <a:rPr lang="en-GB" dirty="0">
                <a:solidFill>
                  <a:schemeClr val="tx1"/>
                </a:solidFill>
              </a:rPr>
              <a:t>: 2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>
                <a:solidFill>
                  <a:schemeClr val="tx1"/>
                </a:solidFill>
              </a:rPr>
              <a:t>loops </a:t>
            </a:r>
            <a:r>
              <a:rPr lang="en-GB" dirty="0" smtClean="0">
                <a:solidFill>
                  <a:schemeClr val="tx1"/>
                </a:solidFill>
              </a:rPr>
              <a:t>of tungsten wire 650 µm tick.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IRM: aluminium,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8.9</a:t>
            </a:r>
            <a:r>
              <a:rPr lang="en-GB" dirty="0" smtClean="0">
                <a:solidFill>
                  <a:schemeClr val="tx1"/>
                </a:solidFill>
              </a:rPr>
              <a:t> kg.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IM</a:t>
            </a:r>
            <a:r>
              <a:rPr lang="en-GB" dirty="0">
                <a:solidFill>
                  <a:schemeClr val="tx1"/>
                </a:solidFill>
              </a:rPr>
              <a:t>:</a:t>
            </a:r>
            <a:r>
              <a:rPr lang="en-GB" dirty="0" smtClean="0">
                <a:solidFill>
                  <a:schemeClr val="tx1"/>
                </a:solidFill>
              </a:rPr>
              <a:t> aluminium and stainless,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26.2</a:t>
            </a:r>
            <a:r>
              <a:rPr lang="en-GB" dirty="0" smtClean="0">
                <a:solidFill>
                  <a:schemeClr val="tx1"/>
                </a:solidFill>
              </a:rPr>
              <a:t> kg.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Optic</a:t>
            </a:r>
            <a:r>
              <a:rPr lang="en-GB" dirty="0">
                <a:solidFill>
                  <a:schemeClr val="tx1"/>
                </a:solidFill>
              </a:rPr>
              <a:t>:</a:t>
            </a:r>
            <a:r>
              <a:rPr lang="en-GB" dirty="0" smtClean="0">
                <a:solidFill>
                  <a:schemeClr val="tx1"/>
                </a:solidFill>
              </a:rPr>
              <a:t> fused silica,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10.2</a:t>
            </a:r>
            <a:r>
              <a:rPr lang="en-GB" dirty="0" smtClean="0">
                <a:solidFill>
                  <a:schemeClr val="tx1"/>
                </a:solidFill>
              </a:rPr>
              <a:t> kg.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RM</a:t>
            </a:r>
            <a:r>
              <a:rPr lang="en-GB" dirty="0">
                <a:solidFill>
                  <a:schemeClr val="tx1"/>
                </a:solidFill>
              </a:rPr>
              <a:t>:</a:t>
            </a:r>
            <a:r>
              <a:rPr lang="en-GB" dirty="0" smtClean="0">
                <a:solidFill>
                  <a:schemeClr val="tx1"/>
                </a:solidFill>
              </a:rPr>
              <a:t> titanium,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12.0</a:t>
            </a:r>
            <a:r>
              <a:rPr lang="en-GB" dirty="0" smtClean="0">
                <a:solidFill>
                  <a:schemeClr val="tx1"/>
                </a:solidFill>
              </a:rPr>
              <a:t> kg.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5408" y="233743"/>
            <a:ext cx="14463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Central rod for the IM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18165" y="900842"/>
            <a:ext cx="167290" cy="3707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7920" y="517677"/>
            <a:ext cx="14838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3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GB" dirty="0"/>
              <a:t>R</a:t>
            </a:r>
            <a:r>
              <a:rPr lang="en-GB" dirty="0" smtClean="0"/>
              <a:t>ods for the IRM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16856" y="1193552"/>
            <a:ext cx="384038" cy="2577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5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Optic and the Recoil Mass (1)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63" y="1474788"/>
            <a:ext cx="3120417" cy="331311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43" y="1262871"/>
            <a:ext cx="4882321" cy="457835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446530" y="519489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centres of mass of the optic and RM coincide, nominally.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780550" y="3026175"/>
            <a:ext cx="100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Small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magnet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161638" y="3299254"/>
            <a:ext cx="549876" cy="1925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76486" y="4893276"/>
            <a:ext cx="139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Optic with First Contact</a:t>
            </a:r>
          </a:p>
        </p:txBody>
      </p:sp>
    </p:spTree>
    <p:extLst>
      <p:ext uri="{BB962C8B-B14F-4D97-AF65-F5344CB8AC3E}">
        <p14:creationId xmlns:p14="http://schemas.microsoft.com/office/powerpoint/2010/main" val="39423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Optic and the Recoil Mass (2)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38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43" y="1054099"/>
            <a:ext cx="6714559" cy="527572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00"/>
            <a:ext cx="5046043" cy="527572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046043" y="1054099"/>
            <a:ext cx="0" cy="5275725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Intermediate </a:t>
            </a:r>
            <a:r>
              <a:rPr lang="en-GB" dirty="0"/>
              <a:t>M</a:t>
            </a:r>
            <a:r>
              <a:rPr lang="en-GB" dirty="0" smtClean="0"/>
              <a:t>ass marionette (1)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90" y="1318232"/>
            <a:ext cx="5513387" cy="223019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4" y="3872276"/>
            <a:ext cx="3689691" cy="222609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3" y="1181200"/>
            <a:ext cx="3211452" cy="260852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6731000" y="3357760"/>
            <a:ext cx="6350" cy="4395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02601" y="3098800"/>
            <a:ext cx="16347" cy="7937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442918" y="2373518"/>
            <a:ext cx="19050" cy="14589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40350" y="3922317"/>
            <a:ext cx="212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Pico-motor actuator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09607" y="3922317"/>
            <a:ext cx="153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Movable mass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092920" y="3963024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819650" y="4601290"/>
            <a:ext cx="698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We can tilt the marionette in roll and pitch by changing the position of its centre of mass with sliding masses within.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We tend to adjust within a few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 from desired position and then use coil magnet actuation.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611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89" y="1258794"/>
            <a:ext cx="10888775" cy="3943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/>
              <a:t> Akiyama et al. “</a:t>
            </a:r>
            <a:r>
              <a:rPr lang="en-GB" sz="1800" b="1" dirty="0" smtClean="0"/>
              <a:t>Vibration </a:t>
            </a:r>
            <a:r>
              <a:rPr lang="en-GB" sz="1800" b="1" dirty="0"/>
              <a:t>isolation system with a compact damping system for power recycling mirrors of </a:t>
            </a:r>
            <a:r>
              <a:rPr lang="en-GB" sz="1800" b="1" dirty="0" smtClean="0"/>
              <a:t>KAGRA</a:t>
            </a:r>
            <a:r>
              <a:rPr lang="en-GB" sz="1800" dirty="0" smtClean="0"/>
              <a:t>.” Classical and Quantum Gravity, 12 April 2019, </a:t>
            </a:r>
            <a:r>
              <a:rPr lang="en-GB" sz="1800" b="1" dirty="0"/>
              <a:t>36</a:t>
            </a:r>
            <a:r>
              <a:rPr lang="en-GB" sz="1800" dirty="0"/>
              <a:t> </a:t>
            </a:r>
            <a:r>
              <a:rPr lang="en-GB" sz="1800" dirty="0" smtClean="0"/>
              <a:t>095015.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/>
              <a:t> </a:t>
            </a:r>
            <a:r>
              <a:rPr lang="en-GB" sz="1800" dirty="0" err="1" smtClean="0"/>
              <a:t>Fabián</a:t>
            </a:r>
            <a:r>
              <a:rPr lang="en-GB" sz="1800" dirty="0" smtClean="0"/>
              <a:t> </a:t>
            </a:r>
            <a:r>
              <a:rPr lang="en-GB" sz="1800" dirty="0"/>
              <a:t>Peña Arellano et al. “</a:t>
            </a:r>
            <a:r>
              <a:rPr lang="en-GB" sz="1800" b="1" dirty="0"/>
              <a:t>Characterization of the room temperature payload prototype for the cryogenic interferometric gravitational wave detector KAGRA.</a:t>
            </a:r>
            <a:r>
              <a:rPr lang="en-GB" sz="1800" dirty="0"/>
              <a:t>” Review of Scientific Instruments, </a:t>
            </a:r>
            <a:r>
              <a:rPr lang="en-GB" sz="1800" b="1" dirty="0"/>
              <a:t>87</a:t>
            </a:r>
            <a:r>
              <a:rPr lang="en-GB" sz="1800" dirty="0"/>
              <a:t>, 034501 (2016</a:t>
            </a:r>
            <a:r>
              <a:rPr lang="en-GB" sz="1800" dirty="0" smtClean="0"/>
              <a:t>).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/>
              <a:t> </a:t>
            </a:r>
            <a:r>
              <a:rPr lang="en-GB" sz="1800" dirty="0" smtClean="0"/>
              <a:t>T</a:t>
            </a:r>
            <a:r>
              <a:rPr lang="en-GB" sz="1800" dirty="0"/>
              <a:t>. </a:t>
            </a:r>
            <a:r>
              <a:rPr lang="en-GB" sz="1800" dirty="0" err="1"/>
              <a:t>Sekiguchi</a:t>
            </a:r>
            <a:r>
              <a:rPr lang="en-GB" sz="1800" dirty="0"/>
              <a:t>, </a:t>
            </a:r>
            <a:r>
              <a:rPr lang="en-GB" sz="1800" b="1" dirty="0"/>
              <a:t>“A study of low frequency vibration isolation system for large scale gravitational wave detectors,” </a:t>
            </a:r>
            <a:r>
              <a:rPr lang="en-GB" sz="1800" dirty="0" smtClean="0"/>
              <a:t>PhD </a:t>
            </a:r>
            <a:r>
              <a:rPr lang="en-GB" sz="1800" dirty="0"/>
              <a:t>thesis, University of Tokyo, 2016.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/>
              <a:t> K. </a:t>
            </a:r>
            <a:r>
              <a:rPr lang="en-GB" sz="1800" dirty="0" err="1" smtClean="0"/>
              <a:t>Okutomi</a:t>
            </a:r>
            <a:r>
              <a:rPr lang="en-GB" sz="1800" dirty="0" smtClean="0"/>
              <a:t>, </a:t>
            </a:r>
            <a:r>
              <a:rPr lang="en-GB" sz="1800" b="1" dirty="0" smtClean="0"/>
              <a:t>“Development of a 13.5-meter-tall Vibration Isolation System for the Main Mirrors in KAGRA, ”</a:t>
            </a:r>
            <a:r>
              <a:rPr lang="en-GB" sz="1800" dirty="0" smtClean="0"/>
              <a:t> PhD thesis, The Graduate University of Advances Studies, 2019.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/>
              <a:t> Mark </a:t>
            </a:r>
            <a:r>
              <a:rPr lang="en-GB" sz="1800" dirty="0" err="1" smtClean="0"/>
              <a:t>Beker</a:t>
            </a:r>
            <a:r>
              <a:rPr lang="en-GB" sz="1800" dirty="0" smtClean="0"/>
              <a:t>, </a:t>
            </a:r>
            <a:r>
              <a:rPr lang="en-GB" sz="1800" b="1" dirty="0" smtClean="0"/>
              <a:t>“Low frequency sensitivity of next generation gravitational wave detectors,”</a:t>
            </a:r>
            <a:r>
              <a:rPr lang="en-GB" sz="1800" dirty="0" smtClean="0"/>
              <a:t> PhD thesis, </a:t>
            </a:r>
            <a:r>
              <a:rPr lang="en-GB" sz="1800" dirty="0" err="1" smtClean="0"/>
              <a:t>Nikhef</a:t>
            </a:r>
            <a:r>
              <a:rPr lang="en-GB" sz="1800" dirty="0" smtClean="0"/>
              <a:t>, 2013.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/>
              <a:t> </a:t>
            </a:r>
            <a:r>
              <a:rPr lang="en-GB" sz="1800" dirty="0" smtClean="0"/>
              <a:t>Matheus </a:t>
            </a:r>
            <a:r>
              <a:rPr lang="en-GB" sz="1800" dirty="0" err="1" smtClean="0"/>
              <a:t>Blom</a:t>
            </a:r>
            <a:r>
              <a:rPr lang="en-GB" sz="1800" dirty="0" smtClean="0"/>
              <a:t>, </a:t>
            </a:r>
            <a:r>
              <a:rPr lang="en-GB" sz="1800" b="1" dirty="0" smtClean="0"/>
              <a:t>“Seismic attenuation for Advanced Virgo: vibration isolation for the external injection bench,”</a:t>
            </a:r>
            <a:r>
              <a:rPr lang="en-GB" sz="1800" dirty="0" smtClean="0"/>
              <a:t> PhD thesis, </a:t>
            </a:r>
            <a:r>
              <a:rPr lang="en-GB" sz="1800" dirty="0" err="1" smtClean="0"/>
              <a:t>Nikhef</a:t>
            </a:r>
            <a:r>
              <a:rPr lang="en-GB" sz="1800" dirty="0" smtClean="0"/>
              <a:t>, 2015.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/>
              <a:t> Alexander </a:t>
            </a:r>
            <a:r>
              <a:rPr lang="en-GB" sz="1800" dirty="0" err="1" smtClean="0"/>
              <a:t>Wanner</a:t>
            </a:r>
            <a:r>
              <a:rPr lang="en-GB" sz="1800" dirty="0" smtClean="0"/>
              <a:t>, </a:t>
            </a:r>
            <a:r>
              <a:rPr lang="en-GB" sz="1800" b="1" dirty="0" smtClean="0"/>
              <a:t>“Seismic Attenuation System (AEI-SAS) for the AEI 10 m Prototype,”</a:t>
            </a:r>
            <a:r>
              <a:rPr lang="en-GB" sz="1800" dirty="0" smtClean="0"/>
              <a:t> PhD thesis, Leibniz </a:t>
            </a:r>
            <a:r>
              <a:rPr lang="en-GB" sz="1800" dirty="0" err="1" smtClean="0"/>
              <a:t>Universität</a:t>
            </a:r>
            <a:r>
              <a:rPr lang="en-GB" sz="1800" dirty="0" smtClean="0"/>
              <a:t> Hannover, 2013.</a:t>
            </a:r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3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Intermediate Mass marionette (2)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246697"/>
            <a:ext cx="6305550" cy="488315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1229612"/>
            <a:ext cx="4311006" cy="49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Intermediate Recoil Mass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41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5" y="1154124"/>
            <a:ext cx="4408884" cy="3331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267" y="4880579"/>
            <a:ext cx="510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The RM is a box  opened a the bottom.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It holds the OSEMs.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It hangs from the BF</a:t>
            </a: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7587" y="1472483"/>
            <a:ext cx="5217941" cy="42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Intermediate Recoil Mass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87" y="1455196"/>
            <a:ext cx="4721742" cy="342538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42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5" y="1154124"/>
            <a:ext cx="4408884" cy="3331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267" y="4880579"/>
            <a:ext cx="510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The RM is a box  opened a the bottom.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It holds the OSEMs.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smtClean="0"/>
              <a:t>It hangs from the BF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52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683" y="286604"/>
            <a:ext cx="10308013" cy="714294"/>
          </a:xfrm>
        </p:spPr>
        <p:txBody>
          <a:bodyPr>
            <a:noAutofit/>
          </a:bodyPr>
          <a:lstStyle/>
          <a:p>
            <a:r>
              <a:rPr lang="en-GB" sz="3600" dirty="0" smtClean="0"/>
              <a:t>OSEM: Optical Sensor and Electromagnetic Actuator</a:t>
            </a:r>
            <a:endParaRPr lang="en-GB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595714"/>
            <a:ext cx="4937125" cy="299202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43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7" y="1273806"/>
            <a:ext cx="3588990" cy="2712309"/>
          </a:xfrm>
        </p:spPr>
      </p:pic>
      <p:sp>
        <p:nvSpPr>
          <p:cNvPr id="3" name="TextBox 2"/>
          <p:cNvSpPr txBox="1"/>
          <p:nvPr/>
        </p:nvSpPr>
        <p:spPr>
          <a:xfrm>
            <a:off x="5937422" y="1162511"/>
            <a:ext cx="56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LED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00800" y="1581313"/>
            <a:ext cx="259492" cy="2536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4587734"/>
            <a:ext cx="12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Photodiode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17043" y="4117464"/>
            <a:ext cx="114300" cy="344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22325" y="2322646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Lens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72279" y="2576075"/>
            <a:ext cx="400703" cy="2862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56205" y="13128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Coil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85904" y="1649630"/>
            <a:ext cx="18535" cy="5993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08989" y="199596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300352" y="2372500"/>
            <a:ext cx="293772" cy="319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50659" y="5295235"/>
            <a:ext cx="42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the IM moves the flag changes the amount of light reaching the photodiode.</a:t>
            </a:r>
            <a:endParaRPr lang="en-GB" dirty="0"/>
          </a:p>
        </p:txBody>
      </p:sp>
      <p:sp>
        <p:nvSpPr>
          <p:cNvPr id="29" name="Left-Right Arrow 28"/>
          <p:cNvSpPr/>
          <p:nvPr/>
        </p:nvSpPr>
        <p:spPr>
          <a:xfrm>
            <a:off x="11327963" y="1708147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456483" y="2797707"/>
            <a:ext cx="168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flag creates a shadow</a:t>
            </a:r>
            <a:endParaRPr lang="en-GB" dirty="0"/>
          </a:p>
        </p:txBody>
      </p:sp>
      <p:cxnSp>
        <p:nvCxnSpPr>
          <p:cNvPr id="32" name="Straight Arrow Connector 31"/>
          <p:cNvCxnSpPr>
            <a:stCxn id="30" idx="3"/>
          </p:cNvCxnSpPr>
          <p:nvPr/>
        </p:nvCxnSpPr>
        <p:spPr>
          <a:xfrm flipV="1">
            <a:off x="6139791" y="3117910"/>
            <a:ext cx="402329" cy="29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eft-Right Arrow 34"/>
          <p:cNvSpPr/>
          <p:nvPr/>
        </p:nvSpPr>
        <p:spPr>
          <a:xfrm>
            <a:off x="11339127" y="2339294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Left-Right Arrow 35"/>
          <p:cNvSpPr/>
          <p:nvPr/>
        </p:nvSpPr>
        <p:spPr>
          <a:xfrm>
            <a:off x="11339127" y="3578332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Left-Right Arrow 36"/>
          <p:cNvSpPr/>
          <p:nvPr/>
        </p:nvSpPr>
        <p:spPr>
          <a:xfrm>
            <a:off x="11346117" y="4283163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Left-Right Arrow 37"/>
          <p:cNvSpPr/>
          <p:nvPr/>
        </p:nvSpPr>
        <p:spPr>
          <a:xfrm>
            <a:off x="11327962" y="2988869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9848896" y="4783554"/>
            <a:ext cx="274637" cy="4265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-Right Arrow 40"/>
          <p:cNvSpPr/>
          <p:nvPr/>
        </p:nvSpPr>
        <p:spPr>
          <a:xfrm>
            <a:off x="10634780" y="1157955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Left-Right Arrow 41"/>
          <p:cNvSpPr/>
          <p:nvPr/>
        </p:nvSpPr>
        <p:spPr>
          <a:xfrm>
            <a:off x="10672398" y="4985282"/>
            <a:ext cx="680411" cy="168018"/>
          </a:xfrm>
          <a:prstGeom prst="leftRightArrow">
            <a:avLst>
              <a:gd name="adj1" fmla="val 45122"/>
              <a:gd name="adj2" fmla="val 76829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/>
          <p:cNvSpPr txBox="1"/>
          <p:nvPr/>
        </p:nvSpPr>
        <p:spPr>
          <a:xfrm>
            <a:off x="889260" y="4607626"/>
            <a:ext cx="4253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/>
              <a:t>The position sensor is a shadow sensor.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/>
              <a:t>It has a coil magnet-actuator.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/>
              <a:t>Mounted on IRM.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/>
              <a:t>6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GB" dirty="0" smtClean="0"/>
              <a:t> OSEMs for 6 </a:t>
            </a:r>
            <a:r>
              <a:rPr lang="en-GB" dirty="0" err="1" smtClean="0"/>
              <a:t>DoF</a:t>
            </a:r>
            <a:r>
              <a:rPr lang="en-GB" dirty="0" smtClean="0"/>
              <a:t>: L, T, V, R, P and Y.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7220873" y="4969761"/>
            <a:ext cx="69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IRM</a:t>
            </a:r>
            <a:endParaRPr lang="en-GB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7704439" y="4691788"/>
            <a:ext cx="108995" cy="2934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891062" y="3941249"/>
            <a:ext cx="4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</a:t>
            </a:r>
            <a:endParaRPr lang="en-GB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9423406" y="4125915"/>
            <a:ext cx="3629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68527" y="2596679"/>
            <a:ext cx="87013" cy="6894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5110" y="2595585"/>
            <a:ext cx="104904" cy="4910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392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OSEM calibration and sensitivity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Calibration factor: 2.89 mV/µm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Linear range: 0.9 mm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44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4486" y="6024328"/>
            <a:ext cx="2248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Measured by </a:t>
            </a:r>
            <a:r>
              <a:rPr lang="en-GB" sz="1400" dirty="0" err="1" smtClean="0"/>
              <a:t>Panwei</a:t>
            </a:r>
            <a:endParaRPr lang="en-GB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66" y="2507387"/>
            <a:ext cx="5389385" cy="348938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7281" y="1684513"/>
            <a:ext cx="5362788" cy="40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quick graphical tour to assembly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Just a few pictures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45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5" y="-1"/>
            <a:ext cx="8095735" cy="72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3109"/>
            <a:ext cx="5642049" cy="37613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46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28" y="-11718"/>
            <a:ext cx="2754401" cy="31948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77" y="-12357"/>
            <a:ext cx="2908023" cy="3155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29" y="-11718"/>
            <a:ext cx="2473248" cy="3178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40" y="7404"/>
            <a:ext cx="4188368" cy="3175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48" y="3178121"/>
            <a:ext cx="3205155" cy="3151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08" y="3145311"/>
            <a:ext cx="3341080" cy="31891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28599" y="-127906"/>
            <a:ext cx="4284016" cy="329485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053524" y="-127907"/>
            <a:ext cx="2756293" cy="329485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809817" y="-76781"/>
            <a:ext cx="2474160" cy="321965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9283977" y="3142878"/>
            <a:ext cx="3035709" cy="0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847203" y="3142878"/>
            <a:ext cx="0" cy="3181596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42048" y="3178121"/>
            <a:ext cx="0" cy="3146353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93" y="-10015"/>
            <a:ext cx="6414370" cy="63528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3288" cy="6332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87" y="-12358"/>
            <a:ext cx="4494027" cy="3631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38" y="3352800"/>
            <a:ext cx="4525700" cy="29800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183287" y="-12358"/>
            <a:ext cx="0" cy="6345196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77238" y="-12358"/>
            <a:ext cx="0" cy="6345196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83287" y="3352800"/>
            <a:ext cx="4493951" cy="0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5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measurements, simulation and status.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How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does the system behave at low frequencies? </a:t>
            </a:r>
            <a:r>
              <a:rPr lang="en-GB" sz="2800" dirty="0">
                <a:solidFill>
                  <a:srgbClr val="2683C6"/>
                </a:solidFill>
              </a:rPr>
              <a:t>Enzo has an answer!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262626"/>
                </a:solidFill>
              </a:rPr>
              <a:t> </a:t>
            </a:r>
            <a:r>
              <a:rPr lang="en-GB" sz="2800" dirty="0" smtClean="0">
                <a:solidFill>
                  <a:srgbClr val="262626"/>
                </a:solidFill>
              </a:rPr>
              <a:t>What does the suspension model predict</a:t>
            </a: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within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GB" sz="2800" dirty="0">
                <a:solidFill>
                  <a:srgbClr val="2683C6"/>
                </a:solidFill>
              </a:rPr>
              <a:t>interferometer observation band </a:t>
            </a: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above 10 Hz?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30" y="3814854"/>
            <a:ext cx="4057527" cy="3043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2" y="3814854"/>
            <a:ext cx="4057528" cy="304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72823" y="3394956"/>
            <a:ext cx="366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SR2 with SR3 far away along the pipe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58370" y="3374372"/>
            <a:ext cx="308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SRM with interference pattern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134472" y="3814854"/>
            <a:ext cx="0" cy="3043146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Tools for simulation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GB" sz="2400" dirty="0" smtClean="0">
                <a:solidFill>
                  <a:srgbClr val="2683C6"/>
                </a:solidFill>
              </a:rPr>
              <a:t>SUMCOM: free hanging suspension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Mathematica.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Transfer function and list of resonant modes.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It’s capable of taking into account structural damping using complex numbers.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Control system simulation has not being implemented.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It provides a graphical representation of the resonant modes.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GB" sz="2400" dirty="0" smtClean="0">
                <a:solidFill>
                  <a:srgbClr val="2683C6"/>
                </a:solidFill>
              </a:rPr>
              <a:t>Control system simulation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err="1" smtClean="0">
                <a:solidFill>
                  <a:srgbClr val="2683C6"/>
                </a:solidFill>
              </a:rPr>
              <a:t>Matlab</a:t>
            </a:r>
            <a:r>
              <a:rPr lang="en-GB" dirty="0" smtClean="0">
                <a:solidFill>
                  <a:srgbClr val="2683C6"/>
                </a:solidFill>
              </a:rPr>
              <a:t>/Simulink.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Transfer </a:t>
            </a:r>
            <a:r>
              <a:rPr lang="en-GB" dirty="0"/>
              <a:t>function and list of resonant modes.</a:t>
            </a:r>
            <a:endParaRPr lang="en-GB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Only viscous damping is available.  </a:t>
            </a:r>
            <a:r>
              <a:rPr lang="en-GB" dirty="0" smtClean="0"/>
              <a:t>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It’s used to assess the sensor noise fed back into the system.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Control filter design above 10 Hz.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49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353169" y="5943600"/>
            <a:ext cx="26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Software written by </a:t>
            </a:r>
            <a:r>
              <a:rPr lang="en-GB" sz="1200" dirty="0" err="1" smtClean="0"/>
              <a:t>Takanori</a:t>
            </a:r>
            <a:r>
              <a:rPr lang="en-GB" sz="1200" dirty="0" smtClean="0"/>
              <a:t> </a:t>
            </a:r>
            <a:r>
              <a:rPr lang="en-GB" sz="1200" dirty="0" err="1" smtClean="0"/>
              <a:t>Sekiguchi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84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KAGRA is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Noise in sensors and the control loop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50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4362" y="906329"/>
            <a:ext cx="4472383" cy="341230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2051" y="1264976"/>
            <a:ext cx="5513387" cy="1877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8670" y="2506994"/>
            <a:ext cx="134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683C6"/>
                </a:solidFill>
              </a:rPr>
              <a:t>With noise</a:t>
            </a:r>
            <a:endParaRPr lang="en-GB" sz="2000" b="1" dirty="0">
              <a:solidFill>
                <a:srgbClr val="2683C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49088" y="140579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39563" y="1129914"/>
            <a:ext cx="30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+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06019" y="1523535"/>
            <a:ext cx="31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-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7402" y="2759799"/>
            <a:ext cx="178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Enzo will talk</a:t>
            </a:r>
          </a:p>
          <a:p>
            <a:r>
              <a:rPr lang="en-GB" dirty="0" smtClean="0"/>
              <a:t>about this filters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50770" y="3012558"/>
            <a:ext cx="837222" cy="129495"/>
          </a:xfrm>
          <a:prstGeom prst="straightConnector1">
            <a:avLst/>
          </a:prstGeom>
          <a:ln w="34925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2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684" y="286604"/>
            <a:ext cx="11186716" cy="714294"/>
          </a:xfrm>
        </p:spPr>
        <p:txBody>
          <a:bodyPr>
            <a:noAutofit/>
          </a:bodyPr>
          <a:lstStyle/>
          <a:p>
            <a:r>
              <a:rPr lang="en-GB" sz="3600" dirty="0" smtClean="0"/>
              <a:t>Current status: residual motion within the observation band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We have calculated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motion of the optic to be too large within the observation frequency band.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The GAS LVDT noise fed back by the control loop is too high.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Control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filters still have to be rolled-off </a:t>
            </a:r>
            <a:r>
              <a:rPr lang="en-GB" dirty="0"/>
              <a:t>above resonant frequencies and below 10 Hz</a:t>
            </a:r>
            <a:r>
              <a:rPr lang="en-GB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Inertial damping not implemented yet.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The calculation assumes 1% coupling from the vertical to the horizontal degree of freedom.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The OSEMs are expected to be off during observation. Angular control will be transferred to the main interferometer which uses </a:t>
            </a:r>
            <a:r>
              <a:rPr lang="en-GB" dirty="0" err="1" smtClean="0"/>
              <a:t>wavefront</a:t>
            </a:r>
            <a:r>
              <a:rPr lang="en-GB" dirty="0" smtClean="0"/>
              <a:t> sensors.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8151" y="877336"/>
            <a:ext cx="6704961" cy="51156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51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77882" y="5047736"/>
            <a:ext cx="1457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36: </a:t>
            </a:r>
            <a:r>
              <a:rPr lang="en-GB" sz="1200" b="1" dirty="0" smtClean="0"/>
              <a:t>IM, IRM, OPT</a:t>
            </a:r>
            <a:r>
              <a:rPr lang="en-GB" sz="1200" dirty="0" smtClean="0"/>
              <a:t>, V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377882" y="4770737"/>
            <a:ext cx="1334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34: </a:t>
            </a:r>
            <a:r>
              <a:rPr lang="en-GB" sz="1200" b="1" dirty="0" smtClean="0"/>
              <a:t>F1</a:t>
            </a:r>
            <a:r>
              <a:rPr lang="en-GB" sz="1200" dirty="0" smtClean="0"/>
              <a:t>, L, T, R, P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556470" y="5623700"/>
            <a:ext cx="143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2BD"/>
                </a:solidFill>
              </a:rPr>
              <a:t>Requirement</a:t>
            </a:r>
            <a:endParaRPr lang="en-GB" b="1" dirty="0">
              <a:solidFill>
                <a:srgbClr val="0072BD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0986977" y="4909236"/>
            <a:ext cx="28354" cy="633871"/>
          </a:xfrm>
          <a:prstGeom prst="straightConnector1">
            <a:avLst/>
          </a:prstGeom>
          <a:ln w="38100">
            <a:solidFill>
              <a:srgbClr val="007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0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Immediate future work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dirty="0" smtClean="0"/>
              <a:t> We will attempt to take advantage of the </a:t>
            </a:r>
            <a:r>
              <a:rPr lang="en-GB" sz="3200" dirty="0" smtClean="0">
                <a:solidFill>
                  <a:srgbClr val="2683C6"/>
                </a:solidFill>
              </a:rPr>
              <a:t>common mode rejection</a:t>
            </a:r>
            <a:r>
              <a:rPr lang="en-GB" sz="3200" dirty="0" smtClean="0"/>
              <a:t> there may be among suspensions.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</a:t>
            </a:r>
            <a:r>
              <a:rPr lang="en-GB" sz="3200" dirty="0" smtClean="0"/>
              <a:t>Characterization within the interferometer observation band.</a:t>
            </a:r>
            <a:endParaRPr lang="en-GB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0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mode rejection (1)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53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98" y="1891813"/>
            <a:ext cx="2105625" cy="3277145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522684" y="1291282"/>
            <a:ext cx="4753651" cy="45778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 </a:t>
            </a:r>
            <a:r>
              <a:rPr lang="en-GB" sz="2800" dirty="0" smtClean="0"/>
              <a:t>In general, the suspensions </a:t>
            </a:r>
            <a:r>
              <a:rPr lang="en-GB" sz="2800" dirty="0"/>
              <a:t>move in </a:t>
            </a:r>
            <a:r>
              <a:rPr lang="en-GB" sz="2800" dirty="0">
                <a:solidFill>
                  <a:srgbClr val="2683C6"/>
                </a:solidFill>
              </a:rPr>
              <a:t>dissimilar</a:t>
            </a:r>
            <a:r>
              <a:rPr lang="en-GB" sz="2800" dirty="0"/>
              <a:t> ways.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 </a:t>
            </a:r>
            <a:r>
              <a:rPr lang="en-GB" sz="2800" dirty="0" smtClean="0"/>
              <a:t>In </a:t>
            </a:r>
            <a:r>
              <a:rPr lang="en-GB" sz="2800" dirty="0"/>
              <a:t>p</a:t>
            </a:r>
            <a:r>
              <a:rPr lang="en-GB" sz="2800" dirty="0" smtClean="0"/>
              <a:t>rinciple, in order to keep the mirrors as still as possible </a:t>
            </a:r>
            <a:r>
              <a:rPr lang="en-GB" sz="2800" dirty="0" smtClean="0">
                <a:solidFill>
                  <a:srgbClr val="2683C6"/>
                </a:solidFill>
              </a:rPr>
              <a:t>with respect to each other</a:t>
            </a:r>
            <a:r>
              <a:rPr lang="en-GB" sz="2800" dirty="0" smtClean="0"/>
              <a:t>, </a:t>
            </a:r>
            <a:r>
              <a:rPr lang="en-GB" sz="2800" dirty="0"/>
              <a:t>perturbations have to be </a:t>
            </a:r>
            <a:r>
              <a:rPr lang="en-GB" sz="2800" dirty="0">
                <a:solidFill>
                  <a:srgbClr val="2683C6"/>
                </a:solidFill>
              </a:rPr>
              <a:t>damped locally</a:t>
            </a:r>
            <a:r>
              <a:rPr lang="en-GB" sz="2800" dirty="0"/>
              <a:t> at each suspension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67" y="1891812"/>
            <a:ext cx="2105625" cy="32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20000" decel="20000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2.96296E-6 L -2.70833E-6 2.96296E-6 C -0.00156 0.00046 -0.00312 0.00116 -0.00469 0.00162 C -0.0056 0.00209 -0.00664 0.00209 -0.00768 0.00255 C -0.01146 0.00486 -0.00612 0.00509 -0.01224 0.00533 C -0.02253 0.00556 -0.03281 0.00533 -0.0431 0.00533 " pathEditMode="relative" ptsTypes="AAAA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" decel="5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5.55556E-6 L -2.5E-6 5.55556E-6 C 0.00157 -0.00045 0.00339 -0.00022 0.00495 -0.00092 C 0.00847 -0.00254 0.00456 -0.00393 0.00808 -0.00184 C 0.01576 -0.00369 0.00821 -0.00207 0.01823 -0.00369 L 0.02839 -0.00555 C 0.02787 -0.00531 0.02735 -0.00485 0.02683 -0.00462 C 0.01993 -0.00231 0.0168 -0.00439 0.00808 -0.00555 C 0.00495 -0.0074 0.00131 -0.00092 -2.5E-6 5.55556E-6 Z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mode rejection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683" y="1291282"/>
            <a:ext cx="4487981" cy="45778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800" dirty="0" smtClean="0"/>
              <a:t> Nevertheless, we found evidence that in the central room the </a:t>
            </a:r>
            <a:r>
              <a:rPr lang="en-GB" sz="2800" dirty="0" smtClean="0">
                <a:solidFill>
                  <a:srgbClr val="2683C6"/>
                </a:solidFill>
              </a:rPr>
              <a:t>suspensions move together to a </a:t>
            </a:r>
            <a:r>
              <a:rPr lang="en-GB" sz="2800" i="1" dirty="0" smtClean="0">
                <a:solidFill>
                  <a:srgbClr val="2683C6"/>
                </a:solidFill>
              </a:rPr>
              <a:t>certain extent</a:t>
            </a:r>
            <a:r>
              <a:rPr lang="en-GB" sz="2800" dirty="0" smtClean="0"/>
              <a:t>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 </a:t>
            </a:r>
            <a:r>
              <a:rPr lang="en-GB" sz="2800" dirty="0" smtClean="0"/>
              <a:t>We would like to explore how to use this </a:t>
            </a:r>
            <a:r>
              <a:rPr lang="en-GB" sz="2800" dirty="0" smtClean="0">
                <a:solidFill>
                  <a:srgbClr val="2683C6"/>
                </a:solidFill>
              </a:rPr>
              <a:t>common mode</a:t>
            </a:r>
            <a:r>
              <a:rPr lang="en-GB" sz="2800" dirty="0" smtClean="0"/>
              <a:t> movement in order to design a suitable control strategy.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54</a:t>
            </a:fld>
            <a:endParaRPr lang="en-GB"/>
          </a:p>
        </p:txBody>
      </p:sp>
      <p:pic>
        <p:nvPicPr>
          <p:cNvPr id="10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67" y="1891813"/>
            <a:ext cx="4937125" cy="3277145"/>
          </a:xfrm>
        </p:spPr>
      </p:pic>
    </p:spTree>
    <p:extLst>
      <p:ext uri="{BB962C8B-B14F-4D97-AF65-F5344CB8AC3E}">
        <p14:creationId xmlns:p14="http://schemas.microsoft.com/office/powerpoint/2010/main" val="13644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20000" decel="20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8.88889E-6 L -1.45833E-6 8.88889E-6 C -0.01198 0.00232 0.00273 -0.00046 -0.0224 0.00163 C -0.02709 0.00209 -0.03177 0.00302 -0.03659 0.00348 C -0.0375 0.00325 -0.03854 0.00255 -0.03959 0.00255 C -0.04011 0.00255 -0.04063 0.00325 -0.04115 0.00348 C -0.04141 0.00371 -0.0418 0.00348 -0.04206 0.00348 " pathEditMode="relative" ptsTypes="AAAAA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mode rejection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ommon and differential seismic motion was measured in the </a:t>
            </a:r>
            <a:r>
              <a:rPr lang="en-GB" dirty="0" smtClean="0">
                <a:solidFill>
                  <a:srgbClr val="2683C6"/>
                </a:solidFill>
              </a:rPr>
              <a:t>Input Mode Cleaner</a:t>
            </a:r>
            <a:r>
              <a:rPr lang="en-GB" dirty="0" smtClean="0"/>
              <a:t> area: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Below 20 Hz down to almost 0.150 Hz</a:t>
            </a:r>
            <a:r>
              <a:rPr lang="en-GB" dirty="0" smtClean="0"/>
              <a:t> the common mode is larger than the differential mode.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i="1" dirty="0" smtClean="0">
                <a:solidFill>
                  <a:srgbClr val="2683C6"/>
                </a:solidFill>
              </a:rPr>
              <a:t>very simple preliminary</a:t>
            </a:r>
            <a:r>
              <a:rPr lang="en-GB" i="1" dirty="0" smtClean="0"/>
              <a:t> </a:t>
            </a:r>
            <a:r>
              <a:rPr lang="en-GB" dirty="0" smtClean="0"/>
              <a:t>model of the a plane wave traveling along the length of the IMC tunnel does not agree with the measurement.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>
                <a:solidFill>
                  <a:srgbClr val="2683C6"/>
                </a:solidFill>
              </a:rPr>
              <a:t>More work is necessary.</a:t>
            </a:r>
            <a:endParaRPr lang="en-GB" dirty="0">
              <a:solidFill>
                <a:srgbClr val="2683C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GWCC Conference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55</a:t>
            </a:fld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25" y="1393578"/>
            <a:ext cx="5774861" cy="4475516"/>
          </a:xfrm>
        </p:spPr>
      </p:pic>
      <p:sp>
        <p:nvSpPr>
          <p:cNvPr id="10" name="TextBox 9"/>
          <p:cNvSpPr txBox="1"/>
          <p:nvPr/>
        </p:nvSpPr>
        <p:spPr>
          <a:xfrm>
            <a:off x="8179981" y="6010551"/>
            <a:ext cx="3622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Measurement and calculation by </a:t>
            </a:r>
            <a:r>
              <a:rPr lang="en-GB" sz="1400" dirty="0" err="1" smtClean="0"/>
              <a:t>Kousei</a:t>
            </a:r>
            <a:r>
              <a:rPr lang="en-GB" sz="1400" dirty="0" smtClean="0"/>
              <a:t> Miyo </a:t>
            </a:r>
            <a:endParaRPr lang="en-GB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953318" y="4300075"/>
            <a:ext cx="4547289" cy="1987357"/>
            <a:chOff x="218093" y="4269366"/>
            <a:chExt cx="4547289" cy="19873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2626" y="4313958"/>
              <a:ext cx="3212756" cy="17778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8093" y="5078904"/>
              <a:ext cx="1600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Incoming laser</a:t>
              </a:r>
              <a:endParaRPr lang="en-GB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16248" y="5763361"/>
              <a:ext cx="527020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86487" y="4319020"/>
              <a:ext cx="65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MCe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52626" y="5888732"/>
              <a:ext cx="951470" cy="36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MCi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95368" y="4269366"/>
              <a:ext cx="1581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To main</a:t>
              </a:r>
            </a:p>
            <a:p>
              <a:r>
                <a:rPr lang="en-GB" dirty="0" smtClean="0"/>
                <a:t>interferometer</a:t>
              </a:r>
              <a:endParaRPr lang="en-GB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048470" y="5017228"/>
              <a:ext cx="763322" cy="9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 flipH="1" flipV="1">
            <a:off x="769216" y="4534396"/>
            <a:ext cx="8844" cy="125967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148806" y="4982023"/>
            <a:ext cx="6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 m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95325" y="4534395"/>
            <a:ext cx="1460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8500" y="5798045"/>
            <a:ext cx="1460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4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Dual recycling Michelson Interferometer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chemeClr val="tx1"/>
                </a:solidFill>
              </a:rPr>
              <a:t> We’ll use the DRMI as a displacement sensor for characterization.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Measure </a:t>
            </a:r>
            <a:r>
              <a:rPr lang="en-GB" dirty="0"/>
              <a:t>residual motion</a:t>
            </a:r>
            <a:r>
              <a:rPr lang="en-GB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Decide </a:t>
            </a:r>
            <a:r>
              <a:rPr lang="en-GB" dirty="0"/>
              <a:t>whether to use inertial damping or common-mode rejection</a:t>
            </a:r>
            <a:r>
              <a:rPr lang="en-GB" dirty="0" smtClean="0"/>
              <a:t>.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We’ll use the back reflections of the input Test Masses.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The PR cavity will be used for laser frequency stabilization.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 We aim to </a:t>
            </a:r>
            <a:r>
              <a:rPr lang="en-GB" dirty="0" smtClean="0"/>
              <a:t>shake the IP and measure geophone output and interferometer output.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56</a:t>
            </a:fld>
            <a:endParaRPr lang="en-GB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15" y="1290744"/>
            <a:ext cx="2938777" cy="4578350"/>
          </a:xfrm>
        </p:spPr>
      </p:pic>
    </p:spTree>
    <p:extLst>
      <p:ext uri="{BB962C8B-B14F-4D97-AF65-F5344CB8AC3E}">
        <p14:creationId xmlns:p14="http://schemas.microsoft.com/office/powerpoint/2010/main" val="12392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22690" y="1258793"/>
            <a:ext cx="10058400" cy="48584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/>
              <a:t> We have built four </a:t>
            </a:r>
            <a:r>
              <a:rPr lang="en-GB" sz="2400" dirty="0" smtClean="0"/>
              <a:t>Type </a:t>
            </a:r>
            <a:r>
              <a:rPr lang="en-GB" sz="2400" dirty="0" smtClean="0"/>
              <a:t>B suspensions for the beam splitter and signal recycling mirrors.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 </a:t>
            </a:r>
            <a:r>
              <a:rPr lang="en-GB" sz="2000" dirty="0"/>
              <a:t>P</a:t>
            </a:r>
            <a:r>
              <a:rPr lang="en-GB" sz="2000" dirty="0" smtClean="0"/>
              <a:t>assive </a:t>
            </a:r>
            <a:r>
              <a:rPr lang="en-GB" sz="2000" dirty="0"/>
              <a:t>vibration </a:t>
            </a:r>
            <a:r>
              <a:rPr lang="en-GB" sz="2000" dirty="0" smtClean="0"/>
              <a:t>isolation: IP </a:t>
            </a:r>
            <a:r>
              <a:rPr lang="en-GB" sz="2000" dirty="0" smtClean="0"/>
              <a:t>and </a:t>
            </a:r>
            <a:r>
              <a:rPr lang="en-GB" sz="2000" dirty="0" smtClean="0"/>
              <a:t>three GAS </a:t>
            </a:r>
            <a:r>
              <a:rPr lang="en-GB" sz="2000" dirty="0" smtClean="0"/>
              <a:t>filters.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 smtClean="0"/>
              <a:t>Active vibration isolation: LVDTs, OSEMS and coil-magnet actuators.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 </a:t>
            </a:r>
            <a:r>
              <a:rPr lang="en-GB" sz="2000" dirty="0" smtClean="0"/>
              <a:t>Payload comprises a marionette, the optic and their recoil masses.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/>
              <a:t>More work is required to meet the requirement of at 10 Hz, namely, to roll-off the GAS control filters.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 </a:t>
            </a:r>
            <a:r>
              <a:rPr lang="en-GB" sz="2400" dirty="0" smtClean="0"/>
              <a:t>We aim to characterize the system by shaking the IP table and measuring transfer function from geophones to interferometer output.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 </a:t>
            </a:r>
            <a:r>
              <a:rPr lang="en-GB" sz="2400" dirty="0" smtClean="0"/>
              <a:t>We want to explore ways of using common mode rejection in order to design a suitable control strategy.</a:t>
            </a:r>
            <a:endParaRPr lang="en-GB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8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9" y="0"/>
            <a:ext cx="9486901" cy="632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31" y="710129"/>
            <a:ext cx="756056" cy="504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52" y="687888"/>
            <a:ext cx="861938" cy="491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03" y="736554"/>
            <a:ext cx="787963" cy="525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73" y="667327"/>
            <a:ext cx="739107" cy="492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860454"/>
            <a:ext cx="781453" cy="5209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84" y="736554"/>
            <a:ext cx="769860" cy="3843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10" y="637173"/>
            <a:ext cx="794156" cy="529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15" y="214378"/>
            <a:ext cx="2395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KAGRA is an international collaboration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78" y="1919223"/>
            <a:ext cx="2316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version of the Type B team has members from: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Australia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rgbClr val="2683C6"/>
                </a:solidFill>
              </a:rPr>
              <a:t>Mexico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Japan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rgbClr val="2683C6"/>
                </a:solidFill>
              </a:rPr>
              <a:t>Chile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Hong Kong</a:t>
            </a:r>
          </a:p>
          <a:p>
            <a:pPr marL="285750" indent="-285750">
              <a:buClr>
                <a:srgbClr val="0072BD"/>
              </a:buClr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China 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Temperature and GAS filters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39" y="1305698"/>
            <a:ext cx="6218048" cy="198514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16" y="3663236"/>
            <a:ext cx="8375926" cy="20270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8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KAGRA is an underground detector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6</a:t>
            </a:fld>
            <a:endParaRPr lang="en-GB"/>
          </a:p>
        </p:txBody>
      </p:sp>
      <p:pic>
        <p:nvPicPr>
          <p:cNvPr id="8" name="Picture 4" descr="http://atc.mtk.nao.ac.jp/E/Projects/KAGRA/images/KAG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8" y="1938342"/>
            <a:ext cx="5302421" cy="39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857" y="1941416"/>
            <a:ext cx="5456608" cy="397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5486" y="5958371"/>
            <a:ext cx="1830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Plot by </a:t>
            </a:r>
            <a:r>
              <a:rPr lang="en-GB" sz="1200" dirty="0" err="1" smtClean="0"/>
              <a:t>Takanori</a:t>
            </a:r>
            <a:r>
              <a:rPr lang="en-GB" sz="1200" dirty="0" smtClean="0"/>
              <a:t> </a:t>
            </a:r>
            <a:r>
              <a:rPr lang="en-GB" sz="1200" dirty="0" err="1" smtClean="0"/>
              <a:t>Sekiguchi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097280" y="1272137"/>
            <a:ext cx="948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Depending in the frequency between 10 and 100 times reduction between TAMA and KAGRA sites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Centre of percussion effect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72" y="1132138"/>
            <a:ext cx="8842213" cy="422759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60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821827" y="5832389"/>
            <a:ext cx="2137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Drawing by Alexander </a:t>
            </a:r>
            <a:r>
              <a:rPr lang="en-GB" sz="1200" dirty="0" err="1" smtClean="0"/>
              <a:t>Wanner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65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mode rejection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seismic noise</a:t>
            </a:r>
            <a:r>
              <a:rPr lang="en-GB" dirty="0" smtClean="0"/>
              <a:t> common and differential modes were measured between the X end and the central room using seismometers: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Below 0.4 Hz down to about 0.06 Hz the common mode is larger than the differential mode.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i="1" dirty="0" smtClean="0"/>
              <a:t>very simple preliminary </a:t>
            </a:r>
            <a:r>
              <a:rPr lang="en-GB" dirty="0" smtClean="0"/>
              <a:t>model of the a plane p-wave traveling along the length of the X arm agrees with the measurement.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</a:t>
            </a:r>
            <a:r>
              <a:rPr lang="en-GB" dirty="0" smtClean="0"/>
              <a:t>More work is necessary.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Measurement and calculation by </a:t>
            </a:r>
            <a:r>
              <a:rPr lang="en-GB" dirty="0" err="1" smtClean="0"/>
              <a:t>Kouseki</a:t>
            </a:r>
            <a:r>
              <a:rPr lang="en-GB" dirty="0" smtClean="0"/>
              <a:t> Miyo 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61</a:t>
            </a:fld>
            <a:endParaRPr lang="en-GB"/>
          </a:p>
        </p:txBody>
      </p:sp>
      <p:pic>
        <p:nvPicPr>
          <p:cNvPr id="8" name="コンテンツプレースホルダ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4032" y="1559188"/>
            <a:ext cx="5756002" cy="430990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08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Inverted pendulum and top filter (1)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62</a:t>
            </a:fld>
            <a:endParaRPr lang="en-GB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63" y="1780344"/>
            <a:ext cx="5142364" cy="332856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508989" y="4257528"/>
            <a:ext cx="325821" cy="536028"/>
          </a:xfrm>
          <a:prstGeom prst="roundRect">
            <a:avLst/>
          </a:prstGeom>
          <a:noFill/>
          <a:ln w="38100" cap="flat">
            <a:miter lim="800000"/>
            <a:tailEnd type="triangle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842122" y="4022394"/>
            <a:ext cx="769484" cy="478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207671" y="2468630"/>
            <a:ext cx="525518" cy="65164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3397636" y="2794451"/>
            <a:ext cx="2810035" cy="483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206124" y="2444730"/>
            <a:ext cx="2333297" cy="1666434"/>
            <a:chOff x="9564413" y="357352"/>
            <a:chExt cx="2333297" cy="16664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0766" y="842625"/>
              <a:ext cx="1066855" cy="11811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564413" y="357352"/>
              <a:ext cx="2333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LVDT and coil-magnet</a:t>
              </a:r>
            </a:p>
            <a:p>
              <a:r>
                <a:rPr lang="en-US" dirty="0" smtClean="0"/>
                <a:t>Actuator.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22640" y="2751650"/>
            <a:ext cx="2267659" cy="1182727"/>
            <a:chOff x="7189071" y="5580680"/>
            <a:chExt cx="2267659" cy="118272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838" y="5580680"/>
              <a:ext cx="1066892" cy="11827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189071" y="5780690"/>
              <a:ext cx="11464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Inverted</a:t>
              </a:r>
            </a:p>
            <a:p>
              <a:r>
                <a:rPr lang="en-US" dirty="0" smtClean="0"/>
                <a:t>pendulum</a:t>
              </a:r>
            </a:p>
            <a:p>
              <a:r>
                <a:rPr lang="en-US" dirty="0"/>
                <a:t>f</a:t>
              </a:r>
              <a:r>
                <a:rPr lang="en-US" dirty="0" smtClean="0"/>
                <a:t>lexure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69834" y="135214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blade springs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19263" y="1724273"/>
            <a:ext cx="227165" cy="305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4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A0F1-7E41-4D05-9915-C6BDEEC03AEB}" type="slidenum">
              <a:rPr lang="en-GB" smtClean="0"/>
              <a:t>63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77" y="2178791"/>
            <a:ext cx="4118147" cy="27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89" y="1037609"/>
            <a:ext cx="5843512" cy="391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KAGRA is a cryogenic detector (1)</a:t>
            </a:r>
            <a:endParaRPr lang="en-GB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343292" y="1463466"/>
            <a:ext cx="3006809" cy="196108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Sapphire mirrors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Cooled down to 20 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Mass of 200 kg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7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9129200" y="0"/>
            <a:ext cx="1553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Side view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8489" y="4949239"/>
            <a:ext cx="226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 by </a:t>
            </a:r>
            <a:r>
              <a:rPr lang="en-GB" sz="1400" dirty="0" err="1" smtClean="0"/>
              <a:t>Tomotada</a:t>
            </a:r>
            <a:r>
              <a:rPr lang="en-GB" sz="1400" dirty="0" smtClean="0"/>
              <a:t> </a:t>
            </a:r>
            <a:r>
              <a:rPr lang="en-GB" sz="1400" dirty="0" err="1" smtClean="0"/>
              <a:t>Akutsu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34377" y="6043237"/>
            <a:ext cx="226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Drawing by A. </a:t>
            </a:r>
            <a:r>
              <a:rPr lang="en-GB" sz="1400" dirty="0" err="1" smtClean="0"/>
              <a:t>Hawigara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740610" y="5529647"/>
            <a:ext cx="533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Don’t expect a tropical place like Natal!</a:t>
            </a:r>
            <a:endParaRPr lang="en-GB" sz="2400" dirty="0"/>
          </a:p>
        </p:txBody>
      </p:sp>
      <p:pic>
        <p:nvPicPr>
          <p:cNvPr id="14" name="図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682" y="1074326"/>
            <a:ext cx="2751226" cy="49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43" y="0"/>
            <a:ext cx="8876957" cy="632350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8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9129200" y="0"/>
            <a:ext cx="1553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Side view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KAGRA is a cryogenic detector (2)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516" y="5954170"/>
            <a:ext cx="353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© KAGRA collaboration/  Ray </a:t>
            </a:r>
            <a:r>
              <a:rPr lang="en-GB" dirty="0" err="1" smtClean="0"/>
              <a:t>Hory</a:t>
            </a:r>
            <a:endParaRPr lang="en-GB" dirty="0"/>
          </a:p>
        </p:txBody>
      </p:sp>
      <p:sp>
        <p:nvSpPr>
          <p:cNvPr id="14" name="Content Placeholder 18"/>
          <p:cNvSpPr>
            <a:spLocks noGrp="1"/>
          </p:cNvSpPr>
          <p:nvPr>
            <p:ph sz="half" idx="1"/>
          </p:nvPr>
        </p:nvSpPr>
        <p:spPr>
          <a:xfrm>
            <a:off x="343292" y="1463466"/>
            <a:ext cx="3006809" cy="196108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Sapphire mirrors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Cooled down to 20 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/>
              <a:t> Mass of 200 kg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208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12 of June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GWCC Conference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24A0F1-7E41-4D05-9915-C6BDEEC03AEB}" type="slidenum">
              <a:rPr lang="en-GB" smtClean="0"/>
              <a:t>9</a:t>
            </a:fld>
            <a:endParaRPr lang="en-GB"/>
          </a:p>
        </p:txBody>
      </p:sp>
      <p:pic>
        <p:nvPicPr>
          <p:cNvPr id="9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-2" r="33119" b="13499"/>
          <a:stretch>
            <a:fillRect/>
          </a:stretch>
        </p:blipFill>
        <p:spPr bwMode="auto">
          <a:xfrm>
            <a:off x="8109176" y="-1"/>
            <a:ext cx="3324387" cy="63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29200" y="0"/>
            <a:ext cx="1553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Side view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72" y="-1"/>
            <a:ext cx="4730104" cy="6306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" y="-1"/>
            <a:ext cx="3375306" cy="6319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KAGRA is a cryogenic detector (3)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92351" y="735227"/>
            <a:ext cx="461665" cy="49797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Photos: Rahul Kumar and </a:t>
            </a:r>
            <a:r>
              <a:rPr lang="en-GB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Higiwara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379072" y="1325526"/>
            <a:ext cx="6955" cy="4981278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09176" y="1524000"/>
            <a:ext cx="0" cy="4782804"/>
          </a:xfrm>
          <a:prstGeom prst="line">
            <a:avLst/>
          </a:prstGeom>
          <a:ln w="571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6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noFill/>
        <a:ln w="571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262626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2722</TotalTime>
  <Words>3703</Words>
  <Application>Microsoft Office PowerPoint</Application>
  <PresentationFormat>Widescreen</PresentationFormat>
  <Paragraphs>639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Cambria Math</vt:lpstr>
      <vt:lpstr>Courier New</vt:lpstr>
      <vt:lpstr>GreekC</vt:lpstr>
      <vt:lpstr>Mathematica1</vt:lpstr>
      <vt:lpstr>Retrospect</vt:lpstr>
      <vt:lpstr>Vibration isolation for the KAGRA beam splitter and signal recycling optics</vt:lpstr>
      <vt:lpstr>Outline</vt:lpstr>
      <vt:lpstr>Acknowledgment</vt:lpstr>
      <vt:lpstr>References</vt:lpstr>
      <vt:lpstr>Introduction</vt:lpstr>
      <vt:lpstr>KAGRA is an underground detector</vt:lpstr>
      <vt:lpstr>KAGRA is a cryogenic detector (1)</vt:lpstr>
      <vt:lpstr>KAGRA is a cryogenic detector (2)</vt:lpstr>
      <vt:lpstr>KAGRA is a cryogenic detector (3)</vt:lpstr>
      <vt:lpstr>Suspensions for the main interferometer mirrors (1)</vt:lpstr>
      <vt:lpstr>Suspensions for the main interferometer mirrors (2)</vt:lpstr>
      <vt:lpstr>Aim of requirements</vt:lpstr>
      <vt:lpstr>Passive vibration isolation</vt:lpstr>
      <vt:lpstr>Active vibration isolation</vt:lpstr>
      <vt:lpstr>Transfer functions</vt:lpstr>
      <vt:lpstr>Description of the Type B suspension</vt:lpstr>
      <vt:lpstr>Overview of the suspension</vt:lpstr>
      <vt:lpstr>Basic elements of the pre-isolator</vt:lpstr>
      <vt:lpstr>Inverted pendulum: horizontal isolation</vt:lpstr>
      <vt:lpstr>Inverted pendulum components (1)</vt:lpstr>
      <vt:lpstr>Inverted pendulum components (2)</vt:lpstr>
      <vt:lpstr>LVDTs and coil-magnet actuators at the IP</vt:lpstr>
      <vt:lpstr>Horizontal fishing rods at the IP</vt:lpstr>
      <vt:lpstr>Geophones</vt:lpstr>
      <vt:lpstr>Geophone sensitivity</vt:lpstr>
      <vt:lpstr>Geophones calibration</vt:lpstr>
      <vt:lpstr>Inverted pendulum properties</vt:lpstr>
      <vt:lpstr>PowerPoint Presentation</vt:lpstr>
      <vt:lpstr>Geometric anti-spring </vt:lpstr>
      <vt:lpstr>GAS filters in the Type B suspension</vt:lpstr>
      <vt:lpstr>Fishing rods</vt:lpstr>
      <vt:lpstr>LVDT calibration</vt:lpstr>
      <vt:lpstr>LVDT and coil-magnet actuators</vt:lpstr>
      <vt:lpstr>LVDT sensitivity </vt:lpstr>
      <vt:lpstr>The payload (1)</vt:lpstr>
      <vt:lpstr>The payload (2)</vt:lpstr>
      <vt:lpstr>The Optic and the Recoil Mass (1)</vt:lpstr>
      <vt:lpstr>The Optic and the Recoil Mass (2)</vt:lpstr>
      <vt:lpstr>The Intermediate Mass marionette (1)</vt:lpstr>
      <vt:lpstr>The Intermediate Mass marionette (2)</vt:lpstr>
      <vt:lpstr>Intermediate Recoil Mass</vt:lpstr>
      <vt:lpstr>Intermediate Recoil Mass</vt:lpstr>
      <vt:lpstr>OSEM: Optical Sensor and Electromagnetic Actuator</vt:lpstr>
      <vt:lpstr>OSEM calibration and sensitivity</vt:lpstr>
      <vt:lpstr>A quick graphical tour to assembly </vt:lpstr>
      <vt:lpstr>PowerPoint Presentation</vt:lpstr>
      <vt:lpstr>PowerPoint Presentation</vt:lpstr>
      <vt:lpstr>Some measurements, simulation and status.</vt:lpstr>
      <vt:lpstr>Tools for simulation</vt:lpstr>
      <vt:lpstr>Noise in sensors and the control loop</vt:lpstr>
      <vt:lpstr>Current status: residual motion within the observation band</vt:lpstr>
      <vt:lpstr>Immediate future work</vt:lpstr>
      <vt:lpstr>Common mode rejection (1)</vt:lpstr>
      <vt:lpstr>Common mode rejection (2)</vt:lpstr>
      <vt:lpstr>Common mode rejection evidence</vt:lpstr>
      <vt:lpstr>Dual recycling Michelson Interferometer</vt:lpstr>
      <vt:lpstr>Summary</vt:lpstr>
      <vt:lpstr>PowerPoint Presentation</vt:lpstr>
      <vt:lpstr>Temperature and GAS filters</vt:lpstr>
      <vt:lpstr>Centre of percussion effect</vt:lpstr>
      <vt:lpstr>Common mode rejection evidence</vt:lpstr>
      <vt:lpstr>Inverted pendulum and top filter (1)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in the GWCC workshop</dc:title>
  <dc:creator>Fabian Peña</dc:creator>
  <cp:lastModifiedBy>Fabian Peña</cp:lastModifiedBy>
  <cp:revision>770</cp:revision>
  <dcterms:created xsi:type="dcterms:W3CDTF">2019-05-13T04:07:51Z</dcterms:created>
  <dcterms:modified xsi:type="dcterms:W3CDTF">2019-06-11T00:32:59Z</dcterms:modified>
</cp:coreProperties>
</file>