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webextensions/webextension1.xml" ContentType="application/vnd.ms-office.webextension+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2" r:id="rId1"/>
  </p:sldMasterIdLst>
  <p:notesMasterIdLst>
    <p:notesMasterId r:id="rId38"/>
  </p:notesMasterIdLst>
  <p:sldIdLst>
    <p:sldId id="265" r:id="rId2"/>
    <p:sldId id="266" r:id="rId3"/>
    <p:sldId id="257" r:id="rId4"/>
    <p:sldId id="319" r:id="rId5"/>
    <p:sldId id="300" r:id="rId6"/>
    <p:sldId id="320" r:id="rId7"/>
    <p:sldId id="303" r:id="rId8"/>
    <p:sldId id="304" r:id="rId9"/>
    <p:sldId id="315" r:id="rId10"/>
    <p:sldId id="309" r:id="rId11"/>
    <p:sldId id="310" r:id="rId12"/>
    <p:sldId id="313" r:id="rId13"/>
    <p:sldId id="308" r:id="rId14"/>
    <p:sldId id="311" r:id="rId15"/>
    <p:sldId id="312" r:id="rId16"/>
    <p:sldId id="262" r:id="rId17"/>
    <p:sldId id="318" r:id="rId18"/>
    <p:sldId id="314" r:id="rId19"/>
    <p:sldId id="299" r:id="rId20"/>
    <p:sldId id="279" r:id="rId21"/>
    <p:sldId id="325" r:id="rId22"/>
    <p:sldId id="258" r:id="rId23"/>
    <p:sldId id="323" r:id="rId24"/>
    <p:sldId id="259" r:id="rId25"/>
    <p:sldId id="272" r:id="rId26"/>
    <p:sldId id="278" r:id="rId27"/>
    <p:sldId id="317" r:id="rId28"/>
    <p:sldId id="305" r:id="rId29"/>
    <p:sldId id="306" r:id="rId30"/>
    <p:sldId id="307" r:id="rId31"/>
    <p:sldId id="316" r:id="rId32"/>
    <p:sldId id="321" r:id="rId33"/>
    <p:sldId id="327" r:id="rId34"/>
    <p:sldId id="324" r:id="rId35"/>
    <p:sldId id="326" r:id="rId36"/>
    <p:sldId id="328" r:id="rId3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54FF"/>
    <a:srgbClr val="2B3BFF"/>
    <a:srgbClr val="000EFF"/>
    <a:srgbClr val="000ED9"/>
    <a:srgbClr val="5587C4"/>
    <a:srgbClr val="6AAC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6"/>
    <p:restoredTop sz="88367"/>
  </p:normalViewPr>
  <p:slideViewPr>
    <p:cSldViewPr snapToGrid="0" snapToObjects="1">
      <p:cViewPr varScale="1">
        <p:scale>
          <a:sx n="112" d="100"/>
          <a:sy n="112" d="100"/>
        </p:scale>
        <p:origin x="8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2E60A-E256-FF43-A9FC-C6DD00EB06BB}" type="datetimeFigureOut">
              <a:rPr kumimoji="1" lang="ja-JP" altLang="en-US" smtClean="0"/>
              <a:t>2019/9/24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7A872-EE93-1346-AA8B-6278318266E6}" type="slidenum">
              <a:rPr kumimoji="1" lang="ja-JP" altLang="en-US" smtClean="0"/>
              <a:t>‹#›</a:t>
            </a:fld>
            <a:endParaRPr kumimoji="1" lang="ja-JP" altLang="en-US"/>
          </a:p>
        </p:txBody>
      </p:sp>
    </p:spTree>
    <p:extLst>
      <p:ext uri="{BB962C8B-B14F-4D97-AF65-F5344CB8AC3E}">
        <p14:creationId xmlns:p14="http://schemas.microsoft.com/office/powerpoint/2010/main" val="4067010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0</a:t>
            </a:fld>
            <a:endParaRPr kumimoji="1" lang="ja-JP" altLang="en-US"/>
          </a:p>
        </p:txBody>
      </p:sp>
    </p:spTree>
    <p:extLst>
      <p:ext uri="{BB962C8B-B14F-4D97-AF65-F5344CB8AC3E}">
        <p14:creationId xmlns:p14="http://schemas.microsoft.com/office/powerpoint/2010/main" val="3598942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dirty="0"/>
              <a:t>Pre-Stabilized Laser </a:t>
            </a:r>
            <a:endParaRPr kumimoji="1" lang="en-US" altLang="ja-JP" dirty="0"/>
          </a:p>
          <a:p>
            <a:r>
              <a:rPr kumimoji="1" lang="ja-JP" altLang="en-US"/>
              <a:t>入射光を作る</a:t>
            </a:r>
            <a:endParaRPr kumimoji="1" lang="en-US" altLang="ja-JP" dirty="0"/>
          </a:p>
          <a:p>
            <a:endParaRPr kumimoji="1" lang="en-US" altLang="ja-JP" dirty="0"/>
          </a:p>
          <a:p>
            <a:r>
              <a:rPr kumimoji="1" lang="en-US" altLang="ja-JP" dirty="0"/>
              <a:t>Beam splitter</a:t>
            </a:r>
          </a:p>
          <a:p>
            <a:r>
              <a:rPr kumimoji="1" lang="ja-JP" altLang="en-US"/>
              <a:t>入射した光を</a:t>
            </a:r>
            <a:r>
              <a:rPr kumimoji="1" lang="en-US" altLang="ja-JP" dirty="0"/>
              <a:t>X arm</a:t>
            </a:r>
            <a:r>
              <a:rPr kumimoji="1" lang="ja-JP" altLang="en-US"/>
              <a:t>と</a:t>
            </a:r>
            <a:r>
              <a:rPr kumimoji="1" lang="en-US" altLang="ja-JP" dirty="0"/>
              <a:t>Y arm</a:t>
            </a:r>
            <a:r>
              <a:rPr kumimoji="1" lang="ja-JP" altLang="en-US"/>
              <a:t>に分割する</a:t>
            </a:r>
            <a:endParaRPr kumimoji="1" lang="en-US" altLang="ja-JP" dirty="0"/>
          </a:p>
          <a:p>
            <a:endParaRPr kumimoji="1" lang="en-US" altLang="ja-JP" dirty="0"/>
          </a:p>
          <a:p>
            <a:r>
              <a:rPr lang="en-US" altLang="ja-JP" dirty="0"/>
              <a:t>Pick-off of Power Recycling</a:t>
            </a:r>
            <a:br>
              <a:rPr lang="en-US" altLang="ja-JP" dirty="0"/>
            </a:br>
            <a:r>
              <a:rPr lang="en-US" altLang="ja-JP" dirty="0"/>
              <a:t>Cavity</a:t>
            </a:r>
          </a:p>
          <a:p>
            <a:r>
              <a:rPr kumimoji="1" lang="ja-JP" altLang="en-US"/>
              <a:t>干渉信号を取得する定盤</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9</a:t>
            </a:fld>
            <a:endParaRPr kumimoji="1" lang="ja-JP" altLang="en-US"/>
          </a:p>
        </p:txBody>
      </p:sp>
    </p:spTree>
    <p:extLst>
      <p:ext uri="{BB962C8B-B14F-4D97-AF65-F5344CB8AC3E}">
        <p14:creationId xmlns:p14="http://schemas.microsoft.com/office/powerpoint/2010/main" val="378331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10</a:t>
            </a:fld>
            <a:endParaRPr kumimoji="1" lang="ja-JP" altLang="en-US"/>
          </a:p>
        </p:txBody>
      </p:sp>
    </p:spTree>
    <p:extLst>
      <p:ext uri="{BB962C8B-B14F-4D97-AF65-F5344CB8AC3E}">
        <p14:creationId xmlns:p14="http://schemas.microsoft.com/office/powerpoint/2010/main" val="3513900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縦軸、横軸の説明</a:t>
            </a:r>
            <a:endParaRPr kumimoji="1" lang="en-US" altLang="ja-JP" dirty="0"/>
          </a:p>
          <a:p>
            <a:endParaRPr kumimoji="1" lang="en-US" altLang="ja-JP" dirty="0"/>
          </a:p>
          <a:p>
            <a:r>
              <a:rPr kumimoji="1" lang="ja-JP" altLang="en-US"/>
              <a:t>光検出器のいず</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12</a:t>
            </a:fld>
            <a:endParaRPr kumimoji="1" lang="ja-JP" altLang="en-US"/>
          </a:p>
        </p:txBody>
      </p:sp>
    </p:spTree>
    <p:extLst>
      <p:ext uri="{BB962C8B-B14F-4D97-AF65-F5344CB8AC3E}">
        <p14:creationId xmlns:p14="http://schemas.microsoft.com/office/powerpoint/2010/main" val="80856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結果を３つ並び書いたのがこちらです</a:t>
            </a:r>
            <a:endParaRPr kumimoji="1" lang="en-US" altLang="ja-JP" dirty="0"/>
          </a:p>
          <a:p>
            <a:endParaRPr kumimoji="1" lang="en-US" altLang="ja-JP" dirty="0"/>
          </a:p>
          <a:p>
            <a:r>
              <a:rPr kumimoji="1" lang="ja-JP" altLang="en-US"/>
              <a:t>環境雑音より大きすぎる信号はあまり意味はない</a:t>
            </a:r>
            <a:endParaRPr kumimoji="1" lang="en-US" altLang="ja-JP" dirty="0"/>
          </a:p>
          <a:p>
            <a:r>
              <a:rPr kumimoji="1" lang="ja-JP" altLang="en-US"/>
              <a:t>線形にカップリングしない</a:t>
            </a:r>
            <a:endParaRPr kumimoji="1" lang="en-US" altLang="ja-JP" dirty="0"/>
          </a:p>
          <a:p>
            <a:r>
              <a:rPr kumimoji="1" lang="ja-JP" altLang="en-US"/>
              <a:t>通常の状態より大きすぎるものを入れることに</a:t>
            </a:r>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15</a:t>
            </a:fld>
            <a:endParaRPr kumimoji="1" lang="ja-JP" altLang="en-US"/>
          </a:p>
        </p:txBody>
      </p:sp>
    </p:spTree>
    <p:extLst>
      <p:ext uri="{BB962C8B-B14F-4D97-AF65-F5344CB8AC3E}">
        <p14:creationId xmlns:p14="http://schemas.microsoft.com/office/powerpoint/2010/main" val="1533458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16</a:t>
            </a:fld>
            <a:endParaRPr kumimoji="1" lang="ja-JP" altLang="en-US"/>
          </a:p>
        </p:txBody>
      </p:sp>
    </p:spTree>
    <p:extLst>
      <p:ext uri="{BB962C8B-B14F-4D97-AF65-F5344CB8AC3E}">
        <p14:creationId xmlns:p14="http://schemas.microsoft.com/office/powerpoint/2010/main" val="238736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https://</a:t>
            </a:r>
            <a:r>
              <a:rPr kumimoji="1" lang="en" altLang="ja-JP" dirty="0" err="1"/>
              <a:t>gwdoc.icrr.u-tokyo.ac.jp</a:t>
            </a:r>
            <a:r>
              <a:rPr kumimoji="1" lang="en" altLang="ja-JP" dirty="0"/>
              <a:t>/</a:t>
            </a:r>
            <a:r>
              <a:rPr kumimoji="1" lang="en" altLang="ja-JP" dirty="0" err="1"/>
              <a:t>cgi</a:t>
            </a:r>
            <a:r>
              <a:rPr kumimoji="1" lang="en" altLang="ja-JP" dirty="0"/>
              <a:t>-bin/private/</a:t>
            </a:r>
            <a:r>
              <a:rPr kumimoji="1" lang="en" altLang="ja-JP" dirty="0" err="1"/>
              <a:t>DocDB</a:t>
            </a:r>
            <a:r>
              <a:rPr kumimoji="1" lang="en" altLang="ja-JP" dirty="0"/>
              <a:t>/</a:t>
            </a:r>
            <a:r>
              <a:rPr kumimoji="1" lang="en" altLang="ja-JP" dirty="0" err="1"/>
              <a:t>ShowDocument?docid</a:t>
            </a:r>
            <a:r>
              <a:rPr kumimoji="1" lang="en" altLang="ja-JP" dirty="0"/>
              <a:t>=10571</a:t>
            </a:r>
            <a:endParaRPr kumimoji="1" lang="ja-JP" altLang="en-US"/>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17</a:t>
            </a:fld>
            <a:endParaRPr kumimoji="1" lang="ja-JP" altLang="en-US"/>
          </a:p>
        </p:txBody>
      </p:sp>
    </p:spTree>
    <p:extLst>
      <p:ext uri="{BB962C8B-B14F-4D97-AF65-F5344CB8AC3E}">
        <p14:creationId xmlns:p14="http://schemas.microsoft.com/office/powerpoint/2010/main" val="1327451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18</a:t>
            </a:fld>
            <a:endParaRPr kumimoji="1" lang="ja-JP" altLang="en-US"/>
          </a:p>
        </p:txBody>
      </p:sp>
    </p:spTree>
    <p:extLst>
      <p:ext uri="{BB962C8B-B14F-4D97-AF65-F5344CB8AC3E}">
        <p14:creationId xmlns:p14="http://schemas.microsoft.com/office/powerpoint/2010/main" val="2093809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observation scenario paper</a:t>
            </a:r>
          </a:p>
          <a:p>
            <a:endParaRPr kumimoji="1" lang="en-US" altLang="ja-JP" dirty="0"/>
          </a:p>
          <a:p>
            <a:r>
              <a:rPr kumimoji="1" lang="en" altLang="ja-JP" sz="1200" kern="1200" dirty="0" err="1">
                <a:solidFill>
                  <a:schemeClr val="tx1"/>
                </a:solidFill>
                <a:effectLst/>
                <a:latin typeface="+mn-lt"/>
                <a:ea typeface="+mn-ea"/>
                <a:cs typeface="+mn-cs"/>
              </a:rPr>
              <a:t>hshot</a:t>
            </a:r>
            <a:r>
              <a:rPr kumimoji="1" lang="en" altLang="ja-JP" sz="1200" kern="1200" dirty="0">
                <a:solidFill>
                  <a:schemeClr val="tx1"/>
                </a:solidFill>
                <a:effectLst/>
                <a:latin typeface="+mn-lt"/>
                <a:ea typeface="+mn-ea"/>
                <a:cs typeface="+mn-cs"/>
              </a:rPr>
              <a:t>(f = 100 Hz) = 4 × 10−24 Hz−1/2. Input power and power recycling gain are 67W and 10 </a:t>
            </a:r>
          </a:p>
          <a:p>
            <a:endParaRPr kumimoji="1" lang="en"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kern="1200" dirty="0" err="1">
                <a:solidFill>
                  <a:schemeClr val="tx1"/>
                </a:solidFill>
                <a:effectLst/>
                <a:latin typeface="+mn-lt"/>
                <a:ea typeface="+mn-ea"/>
                <a:cs typeface="+mn-cs"/>
              </a:rPr>
              <a:t>hradp</a:t>
            </a:r>
            <a:r>
              <a:rPr kumimoji="1" lang="en" altLang="ja-JP" sz="1200" kern="1200" dirty="0">
                <a:solidFill>
                  <a:schemeClr val="tx1"/>
                </a:solidFill>
                <a:effectLst/>
                <a:latin typeface="+mn-lt"/>
                <a:ea typeface="+mn-ea"/>
                <a:cs typeface="+mn-cs"/>
              </a:rPr>
              <a:t>(f = 100 Hz) = 1 × 10−24 Hz−1/2 </a:t>
            </a:r>
            <a:endParaRPr lang="en" altLang="ja-JP" dirty="0"/>
          </a:p>
          <a:p>
            <a:endParaRPr kumimoji="1" lang="en" altLang="ja-JP" sz="1200" kern="1200" dirty="0">
              <a:solidFill>
                <a:schemeClr val="tx1"/>
              </a:solidFill>
              <a:effectLst/>
              <a:latin typeface="+mn-lt"/>
              <a:ea typeface="+mn-ea"/>
              <a:cs typeface="+mn-cs"/>
            </a:endParaRPr>
          </a:p>
          <a:p>
            <a:endParaRPr lang="en" altLang="ja-JP" dirty="0"/>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19</a:t>
            </a:fld>
            <a:endParaRPr kumimoji="1" lang="ja-JP" altLang="en-US"/>
          </a:p>
        </p:txBody>
      </p:sp>
    </p:spTree>
    <p:extLst>
      <p:ext uri="{BB962C8B-B14F-4D97-AF65-F5344CB8AC3E}">
        <p14:creationId xmlns:p14="http://schemas.microsoft.com/office/powerpoint/2010/main" val="1804543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20</a:t>
            </a:fld>
            <a:endParaRPr kumimoji="1" lang="ja-JP" altLang="en-US"/>
          </a:p>
        </p:txBody>
      </p:sp>
    </p:spTree>
    <p:extLst>
      <p:ext uri="{BB962C8B-B14F-4D97-AF65-F5344CB8AC3E}">
        <p14:creationId xmlns:p14="http://schemas.microsoft.com/office/powerpoint/2010/main" val="1735661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1-2 min</a:t>
            </a:r>
          </a:p>
          <a:p>
            <a:endParaRPr kumimoji="1" lang="en-US" altLang="ja-JP" dirty="0"/>
          </a:p>
          <a:p>
            <a:r>
              <a:rPr kumimoji="1" lang="ja-JP" altLang="en-US"/>
              <a:t>右からの左</a:t>
            </a:r>
            <a:endParaRPr kumimoji="1" lang="en-US" altLang="ja-JP" dirty="0"/>
          </a:p>
          <a:p>
            <a:r>
              <a:rPr kumimoji="1" lang="ja-JP" altLang="en-US"/>
              <a:t>鷲見さんを</a:t>
            </a:r>
            <a:r>
              <a:rPr kumimoji="1" lang="en-US" altLang="ja-JP" dirty="0"/>
              <a:t>ref</a:t>
            </a:r>
          </a:p>
          <a:p>
            <a:endParaRPr kumimoji="1" lang="en-US" altLang="ja-JP" dirty="0"/>
          </a:p>
          <a:p>
            <a:r>
              <a:rPr lang="ja-JP" altLang="en-US"/>
              <a:t>環境モニターの設置</a:t>
            </a:r>
            <a:endParaRPr lang="en-US" altLang="ja-JP" dirty="0"/>
          </a:p>
          <a:p>
            <a:pPr lvl="1"/>
            <a:r>
              <a:rPr lang="ja-JP" altLang="en-US"/>
              <a:t>地震計や加速度計、マイク、磁束計、アンテナ、</a:t>
            </a:r>
            <a:br>
              <a:rPr lang="en-US" altLang="ja-JP" dirty="0"/>
            </a:br>
            <a:r>
              <a:rPr lang="ja-JP" altLang="en-US"/>
              <a:t>温度計、湿度計などの設置</a:t>
            </a:r>
            <a:endParaRPr lang="en-US" altLang="ja-JP" dirty="0"/>
          </a:p>
          <a:p>
            <a:r>
              <a:rPr lang="ja-JP" altLang="en-US"/>
              <a:t>雑音の特徴付け</a:t>
            </a:r>
            <a:endParaRPr lang="en-US" altLang="ja-JP" dirty="0"/>
          </a:p>
          <a:p>
            <a:pPr lvl="1"/>
            <a:r>
              <a:rPr lang="ja-JP" altLang="en-US"/>
              <a:t>環境雑音と</a:t>
            </a:r>
            <a:r>
              <a:rPr lang="en-US" altLang="ja-JP" dirty="0"/>
              <a:t>KAGRA</a:t>
            </a:r>
            <a:r>
              <a:rPr lang="ja-JP" altLang="en-US"/>
              <a:t>内の諸装置との</a:t>
            </a:r>
            <a:br>
              <a:rPr lang="en-US" altLang="ja-JP" dirty="0"/>
            </a:br>
            <a:r>
              <a:rPr lang="ja-JP" altLang="en-US"/>
              <a:t>関係の調査</a:t>
            </a:r>
            <a:endParaRPr lang="en-US" altLang="ja-JP" dirty="0"/>
          </a:p>
          <a:p>
            <a:r>
              <a:rPr lang="ja-JP" altLang="en-US"/>
              <a:t>環境雑音注入試験</a:t>
            </a:r>
            <a:endParaRPr lang="en-US" altLang="ja-JP" dirty="0"/>
          </a:p>
          <a:p>
            <a:pPr lvl="1"/>
            <a:r>
              <a:rPr lang="ja-JP" altLang="en-US"/>
              <a:t>環境雑音の注入による環境雑音の評価</a:t>
            </a:r>
            <a:endParaRPr lang="en-US" altLang="ja-JP" dirty="0"/>
          </a:p>
          <a:p>
            <a:r>
              <a:rPr lang="ja-JP" altLang="en-US"/>
              <a:t>環境データの</a:t>
            </a:r>
            <a:r>
              <a:rPr lang="en-US" altLang="ja-JP" dirty="0"/>
              <a:t>data quality flag</a:t>
            </a:r>
            <a:br>
              <a:rPr lang="en-US" altLang="ja-JP" dirty="0"/>
            </a:br>
            <a:r>
              <a:rPr lang="ja-JP" altLang="en-US"/>
              <a:t>への提案</a:t>
            </a:r>
            <a:endParaRPr lang="en-US" altLang="ja-JP" dirty="0"/>
          </a:p>
          <a:p>
            <a:pPr lvl="1"/>
            <a:r>
              <a:rPr kumimoji="1" lang="ja-JP" altLang="en-US"/>
              <a:t>環境データ</a:t>
            </a:r>
            <a:r>
              <a:rPr lang="ja-JP" altLang="en-US"/>
              <a:t>の探索パイプラインへの適用により</a:t>
            </a:r>
            <a:r>
              <a:rPr kumimoji="1" lang="ja-JP" altLang="en-US"/>
              <a:t>信号誤認率の削減</a:t>
            </a:r>
            <a:endParaRPr kumimoji="1" lang="en-US" altLang="ja-JP" dirty="0"/>
          </a:p>
          <a:p>
            <a:r>
              <a:rPr lang="ja-JP" altLang="en-US"/>
              <a:t>コヒーレント解析を用いた環境雑音探索</a:t>
            </a:r>
            <a:endParaRPr lang="en-US" altLang="ja-JP" dirty="0"/>
          </a:p>
          <a:p>
            <a:pPr lvl="1"/>
            <a:r>
              <a:rPr kumimoji="1" lang="ja-JP" altLang="en-US"/>
              <a:t>環境信号と干渉信号との相関の探索</a:t>
            </a:r>
            <a:endParaRPr kumimoji="1" lang="en-US" altLang="ja-JP" dirty="0"/>
          </a:p>
          <a:p>
            <a:endParaRPr kumimoji="1" lang="en-US" altLang="ja-JP" dirty="0"/>
          </a:p>
          <a:p>
            <a:endParaRPr kumimoji="1" lang="en-US" altLang="ja-JP" dirty="0"/>
          </a:p>
          <a:p>
            <a:r>
              <a:rPr kumimoji="1" lang="en-US" altLang="ja-JP" dirty="0"/>
              <a:t>FAR</a:t>
            </a:r>
          </a:p>
          <a:p>
            <a:r>
              <a:rPr kumimoji="1" lang="en-US" altLang="ja-JP" dirty="0"/>
              <a:t>False alarm ratio</a:t>
            </a:r>
          </a:p>
          <a:p>
            <a:endParaRPr kumimoji="1" lang="en-US" altLang="ja-JP" dirty="0"/>
          </a:p>
          <a:p>
            <a:r>
              <a:rPr kumimoji="1" lang="en-US" altLang="ja-JP" dirty="0"/>
              <a:t>Signal dismissal ratio</a:t>
            </a:r>
          </a:p>
          <a:p>
            <a:endParaRPr kumimoji="1" lang="en-US" altLang="ja-JP" dirty="0"/>
          </a:p>
          <a:p>
            <a:r>
              <a:rPr kumimoji="1" lang="en-US" altLang="ja-JP" dirty="0"/>
              <a:t>Safety channel</a:t>
            </a:r>
          </a:p>
          <a:p>
            <a:endParaRPr kumimoji="1" lang="en-US" altLang="ja-JP" dirty="0"/>
          </a:p>
          <a:p>
            <a:r>
              <a:rPr kumimoji="1" lang="ja-JP" altLang="en-US"/>
              <a:t>バーストのみサブチャンネル</a:t>
            </a:r>
            <a:endParaRPr kumimoji="1" lang="en-US" altLang="ja-JP" dirty="0"/>
          </a:p>
          <a:p>
            <a:endParaRPr kumimoji="1" lang="en-US" altLang="ja-JP" dirty="0"/>
          </a:p>
          <a:p>
            <a:r>
              <a:rPr kumimoji="1" lang="ja-JP" altLang="en-US"/>
              <a:t>コインシデントがメイン</a:t>
            </a:r>
            <a:endParaRPr kumimoji="1" lang="en-US" altLang="ja-JP" dirty="0"/>
          </a:p>
          <a:p>
            <a:endParaRPr kumimoji="1" lang="en-US" altLang="ja-JP" dirty="0"/>
          </a:p>
          <a:p>
            <a:r>
              <a:rPr kumimoji="1" lang="en-US" altLang="ja-JP" dirty="0"/>
              <a:t>RMS</a:t>
            </a:r>
          </a:p>
          <a:p>
            <a:r>
              <a:rPr kumimoji="1" lang="ja-JP" altLang="en-US"/>
              <a:t>ノイズが高くても探索はする</a:t>
            </a:r>
            <a:endParaRPr kumimoji="1" lang="en-US" altLang="ja-JP" dirty="0"/>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21</a:t>
            </a:fld>
            <a:endParaRPr kumimoji="1" lang="ja-JP" altLang="en-US"/>
          </a:p>
        </p:txBody>
      </p:sp>
    </p:spTree>
    <p:extLst>
      <p:ext uri="{BB962C8B-B14F-4D97-AF65-F5344CB8AC3E}">
        <p14:creationId xmlns:p14="http://schemas.microsoft.com/office/powerpoint/2010/main" val="403010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a:t>私が所属しているグループの</a:t>
            </a:r>
            <a:r>
              <a:rPr kumimoji="1" lang="en-US" altLang="ja-JP" dirty="0"/>
              <a:t>PEM</a:t>
            </a:r>
          </a:p>
          <a:p>
            <a:endParaRPr kumimoji="1" lang="en-US" altLang="ja-JP" dirty="0"/>
          </a:p>
          <a:p>
            <a:r>
              <a:rPr kumimoji="1" lang="ja-JP" altLang="en-US"/>
              <a:t>今回私が行った実験である音響雑音注入試験</a:t>
            </a:r>
            <a:endParaRPr kumimoji="1" lang="en-US" altLang="ja-JP" dirty="0"/>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1</a:t>
            </a:fld>
            <a:endParaRPr kumimoji="1" lang="ja-JP" altLang="en-US"/>
          </a:p>
        </p:txBody>
      </p:sp>
    </p:spTree>
    <p:extLst>
      <p:ext uri="{BB962C8B-B14F-4D97-AF65-F5344CB8AC3E}">
        <p14:creationId xmlns:p14="http://schemas.microsoft.com/office/powerpoint/2010/main" val="2537716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coherence(</a:t>
            </a:r>
            <a:r>
              <a:rPr kumimoji="1" lang="ja-JP" altLang="en-US"/>
              <a:t>相関具合を表す</a:t>
            </a:r>
            <a:r>
              <a:rPr kumimoji="1" lang="en-US" altLang="ja-JP" dirty="0"/>
              <a:t>)</a:t>
            </a:r>
          </a:p>
          <a:p>
            <a:r>
              <a:rPr kumimoji="1" lang="en-US" altLang="ja-JP" dirty="0"/>
              <a:t>0.33784</a:t>
            </a:r>
          </a:p>
          <a:p>
            <a:endParaRPr kumimoji="1" lang="ja-JP" altLang="en-US"/>
          </a:p>
          <a:p>
            <a:r>
              <a:rPr kumimoji="1" lang="ja-JP" altLang="en-US"/>
              <a:t>カップリングファンクション</a:t>
            </a:r>
          </a:p>
          <a:p>
            <a:r>
              <a:rPr kumimoji="1" lang="ja-JP" altLang="en-US"/>
              <a:t>インジェクションによってパワーによってカップリングファンクションが変わる可能性があり、それは非線形性が現れている</a:t>
            </a:r>
            <a:endParaRPr kumimoji="1" lang="en-US" altLang="ja-JP" dirty="0"/>
          </a:p>
          <a:p>
            <a:r>
              <a:rPr kumimoji="1" lang="ja-JP" altLang="en-US"/>
              <a:t>音のエネルギー入力に対して干渉計信号が線形にカップルする積極的な根拠はない</a:t>
            </a:r>
          </a:p>
          <a:p>
            <a:endParaRPr lang="en-US" altLang="ja-JP" dirty="0"/>
          </a:p>
          <a:p>
            <a:r>
              <a:rPr kumimoji="1" lang="en-US" altLang="ja-JP" dirty="0"/>
              <a:t>1-2 min</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23</a:t>
            </a:fld>
            <a:endParaRPr kumimoji="1" lang="ja-JP" altLang="en-US"/>
          </a:p>
        </p:txBody>
      </p:sp>
    </p:spTree>
    <p:extLst>
      <p:ext uri="{BB962C8B-B14F-4D97-AF65-F5344CB8AC3E}">
        <p14:creationId xmlns:p14="http://schemas.microsoft.com/office/powerpoint/2010/main" val="1607011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帰無仮説コヒーレンス の値</a:t>
            </a:r>
            <a:endParaRPr kumimoji="1" lang="en-US" altLang="ja-JP" dirty="0"/>
          </a:p>
          <a:p>
            <a:r>
              <a:rPr kumimoji="1" lang="en-US" altLang="ja-JP" dirty="0"/>
              <a:t>0.338</a:t>
            </a:r>
          </a:p>
          <a:p>
            <a:endParaRPr kumimoji="1" lang="en-US" altLang="ja-JP" dirty="0"/>
          </a:p>
          <a:p>
            <a:r>
              <a:rPr kumimoji="1" lang="ja-JP" altLang="en-US"/>
              <a:t>図の文字の大きさ</a:t>
            </a:r>
            <a:endParaRPr kumimoji="1" lang="en-US" altLang="ja-JP" dirty="0"/>
          </a:p>
          <a:p>
            <a:endParaRPr kumimoji="1" lang="en-US" altLang="ja-JP" dirty="0"/>
          </a:p>
          <a:p>
            <a:r>
              <a:rPr kumimoji="1" lang="ja-JP" altLang="en-US"/>
              <a:t>干渉計信号</a:t>
            </a:r>
            <a:endParaRPr kumimoji="1" lang="en-US" altLang="ja-JP" dirty="0"/>
          </a:p>
          <a:p>
            <a:r>
              <a:rPr kumimoji="1" lang="ja-JP" altLang="en-US"/>
              <a:t>音</a:t>
            </a:r>
            <a:endParaRPr kumimoji="1" lang="en-US" altLang="ja-JP" dirty="0"/>
          </a:p>
          <a:p>
            <a:r>
              <a:rPr kumimoji="1" lang="ja-JP" altLang="en-US"/>
              <a:t>コヒーレンス </a:t>
            </a:r>
            <a:endParaRPr kumimoji="1" lang="en-US" altLang="ja-JP" dirty="0"/>
          </a:p>
          <a:p>
            <a:endParaRPr kumimoji="1" lang="en-US" altLang="ja-JP" dirty="0"/>
          </a:p>
          <a:p>
            <a:r>
              <a:rPr kumimoji="1" lang="en-US" altLang="ja-JP" dirty="0"/>
              <a:t>On/off</a:t>
            </a:r>
          </a:p>
          <a:p>
            <a:r>
              <a:rPr kumimoji="1" lang="ja-JP" altLang="en-US"/>
              <a:t>コヒーレンス</a:t>
            </a:r>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25</a:t>
            </a:fld>
            <a:endParaRPr kumimoji="1" lang="ja-JP" altLang="en-US"/>
          </a:p>
        </p:txBody>
      </p:sp>
    </p:spTree>
    <p:extLst>
      <p:ext uri="{BB962C8B-B14F-4D97-AF65-F5344CB8AC3E}">
        <p14:creationId xmlns:p14="http://schemas.microsoft.com/office/powerpoint/2010/main" val="49988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一番深いところで</a:t>
            </a:r>
            <a:r>
              <a:rPr kumimoji="1" lang="en-US" altLang="ja-JP" dirty="0"/>
              <a:t>600 m</a:t>
            </a:r>
          </a:p>
          <a:p>
            <a:r>
              <a:rPr kumimoji="1" lang="ja-JP" altLang="en-US"/>
              <a:t>エンドは</a:t>
            </a:r>
            <a:r>
              <a:rPr kumimoji="1" lang="en-US" altLang="ja-JP" dirty="0"/>
              <a:t>450 m</a:t>
            </a:r>
          </a:p>
          <a:p>
            <a:endParaRPr kumimoji="1" lang="en-US" altLang="ja-JP" dirty="0"/>
          </a:p>
          <a:p>
            <a:r>
              <a:rPr kumimoji="1" lang="ja-JP" altLang="en-US"/>
              <a:t>干渉計を構成する重要な鏡</a:t>
            </a:r>
            <a:r>
              <a:rPr kumimoji="1" lang="en-US" altLang="ja-JP" dirty="0"/>
              <a:t>4</a:t>
            </a:r>
            <a:r>
              <a:rPr kumimoji="1" lang="ja-JP" altLang="en-US"/>
              <a:t>つ</a:t>
            </a:r>
            <a:endParaRPr kumimoji="1" lang="en-US" altLang="ja-JP" dirty="0"/>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2</a:t>
            </a:fld>
            <a:endParaRPr kumimoji="1" lang="ja-JP" altLang="en-US"/>
          </a:p>
        </p:txBody>
      </p:sp>
    </p:spTree>
    <p:extLst>
      <p:ext uri="{BB962C8B-B14F-4D97-AF65-F5344CB8AC3E}">
        <p14:creationId xmlns:p14="http://schemas.microsoft.com/office/powerpoint/2010/main" val="1324740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右は</a:t>
            </a:r>
            <a:r>
              <a:rPr kumimoji="1" lang="en-US" altLang="ja-JP" dirty="0"/>
              <a:t>KAGRA</a:t>
            </a:r>
            <a:r>
              <a:rPr kumimoji="1" lang="ja-JP" altLang="en-US"/>
              <a:t>の概略図</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地震計や加速度計、マイク、磁束計、アンテナ、</a:t>
            </a:r>
            <a:br>
              <a:rPr lang="en-US" altLang="ja-JP" dirty="0"/>
            </a:br>
            <a:r>
              <a:rPr lang="ja-JP" altLang="en-US"/>
              <a:t>温度計、湿度計などの設置</a:t>
            </a:r>
            <a:endParaRPr lang="en-US" altLang="ja-JP" dirty="0"/>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3</a:t>
            </a:fld>
            <a:endParaRPr kumimoji="1" lang="ja-JP" altLang="en-US"/>
          </a:p>
        </p:txBody>
      </p:sp>
    </p:spTree>
    <p:extLst>
      <p:ext uri="{BB962C8B-B14F-4D97-AF65-F5344CB8AC3E}">
        <p14:creationId xmlns:p14="http://schemas.microsoft.com/office/powerpoint/2010/main" val="2418777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左にマイクで取得した音の信号、右に干渉計の干渉信号があり、</a:t>
            </a:r>
            <a:endParaRPr kumimoji="1" lang="en-US" altLang="ja-JP" dirty="0"/>
          </a:p>
          <a:p>
            <a:r>
              <a:rPr kumimoji="1" lang="ja-JP" altLang="en-US"/>
              <a:t>横軸は周波数、縦軸は音の大きさ</a:t>
            </a:r>
            <a:r>
              <a:rPr kumimoji="1" lang="en-US" altLang="ja-JP" dirty="0"/>
              <a:t>Pa</a:t>
            </a:r>
            <a:r>
              <a:rPr kumimoji="1" lang="ja-JP" altLang="en-US"/>
              <a:t>、鏡の変位</a:t>
            </a:r>
            <a:r>
              <a:rPr kumimoji="1" lang="en-US" altLang="ja-JP" dirty="0"/>
              <a:t>nm</a:t>
            </a:r>
            <a:r>
              <a:rPr kumimoji="1" lang="ja-JP" altLang="en-US"/>
              <a:t>になっています</a:t>
            </a:r>
            <a:endParaRPr kumimoji="1" lang="en-US" altLang="ja-JP" dirty="0"/>
          </a:p>
          <a:p>
            <a:r>
              <a:rPr kumimoji="1" lang="ja-JP" altLang="en-US"/>
              <a:t>ここにスピーカーで音を注入します</a:t>
            </a:r>
            <a:endParaRPr kumimoji="1" lang="en-US" altLang="ja-JP" dirty="0"/>
          </a:p>
          <a:p>
            <a:r>
              <a:rPr kumimoji="1" lang="ja-JP" altLang="en-US"/>
              <a:t>例えば、</a:t>
            </a:r>
            <a:r>
              <a:rPr kumimoji="1" lang="en-US" altLang="ja-JP" dirty="0"/>
              <a:t>100Hz</a:t>
            </a:r>
            <a:r>
              <a:rPr kumimoji="1" lang="ja-JP" altLang="en-US"/>
              <a:t>の音を</a:t>
            </a:r>
            <a:endParaRPr kumimoji="1" lang="en-US" altLang="ja-JP" dirty="0"/>
          </a:p>
          <a:p>
            <a:endParaRPr kumimoji="1" lang="en-US" altLang="ja-JP" dirty="0"/>
          </a:p>
          <a:p>
            <a:r>
              <a:rPr kumimoji="1" lang="ja-JP" altLang="en-US"/>
              <a:t>このように様々な波形の波を注入し干渉計の応答を確認していきます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4</a:t>
            </a:fld>
            <a:endParaRPr kumimoji="1" lang="ja-JP" altLang="en-US"/>
          </a:p>
        </p:txBody>
      </p:sp>
    </p:spTree>
    <p:extLst>
      <p:ext uri="{BB962C8B-B14F-4D97-AF65-F5344CB8AC3E}">
        <p14:creationId xmlns:p14="http://schemas.microsoft.com/office/powerpoint/2010/main" val="1430353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ここで、数式を使って環境雑音注入について説明します。</a:t>
            </a:r>
            <a:endParaRPr kumimoji="1" lang="en-US" altLang="ja-JP" dirty="0"/>
          </a:p>
          <a:p>
            <a:r>
              <a:rPr kumimoji="1" lang="ja-JP" altLang="en-US"/>
              <a:t>今回の実験では干渉計に音の注入を行ったので、その場合の説明をします。</a:t>
            </a:r>
            <a:endParaRPr kumimoji="1" lang="en-US" altLang="ja-JP" dirty="0"/>
          </a:p>
          <a:p>
            <a:endParaRPr kumimoji="1" lang="en-US" altLang="ja-JP" dirty="0"/>
          </a:p>
          <a:p>
            <a:r>
              <a:rPr kumimoji="1" lang="ja-JP" altLang="en-US"/>
              <a:t>今回評価する音由来の雑音、音響雑音</a:t>
            </a:r>
            <a:endParaRPr kumimoji="1" lang="en-US" altLang="ja-JP" dirty="0"/>
          </a:p>
          <a:p>
            <a:endParaRPr kumimoji="1" lang="en-US" altLang="ja-JP" dirty="0"/>
          </a:p>
          <a:p>
            <a:endParaRPr kumimoji="1" lang="en-US" altLang="ja-JP" dirty="0"/>
          </a:p>
          <a:p>
            <a:r>
              <a:rPr kumimoji="1" lang="ja-JP" altLang="en-US"/>
              <a:t>干渉信号のパワー、パワーとは単に</a:t>
            </a:r>
            <a:r>
              <a:rPr kumimoji="1" lang="en-US" altLang="ja-JP" dirty="0"/>
              <a:t>2</a:t>
            </a:r>
            <a:r>
              <a:rPr kumimoji="1" lang="ja-JP" altLang="en-US"/>
              <a:t>城した値、は重力波のパワーと音響雑音のパワーの足し合わせ</a:t>
            </a:r>
            <a:endParaRPr kumimoji="1" lang="en-US" altLang="ja-JP" dirty="0"/>
          </a:p>
          <a:p>
            <a:endParaRPr kumimoji="1" lang="en-US" altLang="ja-JP" dirty="0"/>
          </a:p>
          <a:p>
            <a:r>
              <a:rPr kumimoji="1" lang="ja-JP" altLang="en-US"/>
              <a:t>対して、マイクの信号は</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5</a:t>
            </a:fld>
            <a:endParaRPr kumimoji="1" lang="ja-JP" altLang="en-US"/>
          </a:p>
        </p:txBody>
      </p:sp>
    </p:spTree>
    <p:extLst>
      <p:ext uri="{BB962C8B-B14F-4D97-AF65-F5344CB8AC3E}">
        <p14:creationId xmlns:p14="http://schemas.microsoft.com/office/powerpoint/2010/main" val="3444923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ここで、音がどれだけ音響雑音へとカップリングするかという量をカップリングファンクションと定義し、それを使って、音響雑音を</a:t>
            </a:r>
            <a:endParaRPr kumimoji="1" lang="en-US" altLang="ja-JP" dirty="0"/>
          </a:p>
          <a:p>
            <a:endParaRPr kumimoji="1" lang="en-US" altLang="ja-JP" dirty="0"/>
          </a:p>
          <a:p>
            <a:r>
              <a:rPr kumimoji="1" lang="ja-JP" altLang="en-US"/>
              <a:t>先ほど干渉信号のパワーは重力波のパワーと音響雑音のパワーの足し合わせで書いたので、音響雑音の部分にこの等式を当てはめて</a:t>
            </a:r>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6</a:t>
            </a:fld>
            <a:endParaRPr kumimoji="1" lang="ja-JP" altLang="en-US"/>
          </a:p>
        </p:txBody>
      </p:sp>
    </p:spTree>
    <p:extLst>
      <p:ext uri="{BB962C8B-B14F-4D97-AF65-F5344CB8AC3E}">
        <p14:creationId xmlns:p14="http://schemas.microsoft.com/office/powerpoint/2010/main" val="410599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という大きさの音を</a:t>
            </a:r>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7</a:t>
            </a:fld>
            <a:endParaRPr kumimoji="1" lang="ja-JP" altLang="en-US"/>
          </a:p>
        </p:txBody>
      </p:sp>
    </p:spTree>
    <p:extLst>
      <p:ext uri="{BB962C8B-B14F-4D97-AF65-F5344CB8AC3E}">
        <p14:creationId xmlns:p14="http://schemas.microsoft.com/office/powerpoint/2010/main" val="3085449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以上の等式を用いると、カップリングファンクションは</a:t>
            </a:r>
            <a:endParaRPr kumimoji="1" lang="en-US" altLang="ja-JP" dirty="0"/>
          </a:p>
          <a:p>
            <a:endParaRPr kumimoji="1" lang="en-US" altLang="ja-JP" dirty="0"/>
          </a:p>
          <a:p>
            <a:r>
              <a:rPr kumimoji="1" lang="ja-JP" altLang="en-US"/>
              <a:t>このように干渉信号とマイクの信号の通常時と音響雑音注入時の信号のみ出かけるので、この</a:t>
            </a:r>
            <a:r>
              <a:rPr kumimoji="1" lang="en-US" altLang="ja-JP" dirty="0"/>
              <a:t>4</a:t>
            </a:r>
            <a:r>
              <a:rPr kumimoji="1" lang="ja-JP" altLang="en-US"/>
              <a:t>つを観測することで通常時の音響雑音が見積もれます、</a:t>
            </a:r>
          </a:p>
        </p:txBody>
      </p:sp>
      <p:sp>
        <p:nvSpPr>
          <p:cNvPr id="4" name="スライド番号プレースホルダー 3"/>
          <p:cNvSpPr>
            <a:spLocks noGrp="1"/>
          </p:cNvSpPr>
          <p:nvPr>
            <p:ph type="sldNum" sz="quarter" idx="5"/>
          </p:nvPr>
        </p:nvSpPr>
        <p:spPr/>
        <p:txBody>
          <a:bodyPr/>
          <a:lstStyle/>
          <a:p>
            <a:fld id="{CE67A872-EE93-1346-AA8B-6278318266E6}" type="slidenum">
              <a:rPr kumimoji="1" lang="ja-JP" altLang="en-US" smtClean="0"/>
              <a:t>8</a:t>
            </a:fld>
            <a:endParaRPr kumimoji="1" lang="ja-JP" altLang="en-US"/>
          </a:p>
        </p:txBody>
      </p:sp>
    </p:spTree>
    <p:extLst>
      <p:ext uri="{BB962C8B-B14F-4D97-AF65-F5344CB8AC3E}">
        <p14:creationId xmlns:p14="http://schemas.microsoft.com/office/powerpoint/2010/main" val="1026219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A548A5-3EC0-AB48-B37C-D7852D9055A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12D28EA-FC94-ED4E-8145-DA6F088DB5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7" name="フッター プレースホルダー 4">
            <a:extLst>
              <a:ext uri="{FF2B5EF4-FFF2-40B4-BE49-F238E27FC236}">
                <a16:creationId xmlns:a16="http://schemas.microsoft.com/office/drawing/2014/main" id="{D40791D0-BDBB-F94B-9588-AA4B2D0E3F0A}"/>
              </a:ext>
            </a:extLst>
          </p:cNvPr>
          <p:cNvSpPr>
            <a:spLocks noGrp="1"/>
          </p:cNvSpPr>
          <p:nvPr>
            <p:ph type="ftr" sz="quarter" idx="11"/>
          </p:nvPr>
        </p:nvSpPr>
        <p:spPr>
          <a:xfrm>
            <a:off x="4500000" y="6336000"/>
            <a:ext cx="3600000" cy="540000"/>
          </a:xfrm>
          <a:prstGeom prst="trapezoid">
            <a:avLst>
              <a:gd name="adj" fmla="val 55254"/>
            </a:avLst>
          </a:prstGeom>
          <a:solidFill>
            <a:srgbClr val="92D050"/>
          </a:solidFill>
        </p:spPr>
        <p:txBody>
          <a:bodyPr wrap="none" lIns="360000" tIns="72000" rIns="360000" bIns="108000">
            <a:noAutofit/>
          </a:bodyPr>
          <a:lstStyle>
            <a:lvl1pPr algn="ctr">
              <a:defRPr sz="2000">
                <a:solidFill>
                  <a:schemeClr val="tx1"/>
                </a:solidFill>
              </a:defRPr>
            </a:lvl1pPr>
          </a:lstStyle>
          <a:p>
            <a:r>
              <a:rPr lang="zh-CN" altLang="en-US"/>
              <a:t>日本物理学会</a:t>
            </a:r>
            <a:r>
              <a:rPr lang="en-US" altLang="zh-CN"/>
              <a:t>@</a:t>
            </a:r>
            <a:r>
              <a:rPr lang="zh-CN" altLang="en-US"/>
              <a:t>山形大学</a:t>
            </a:r>
            <a:endParaRPr lang="ja-JP" altLang="en-US"/>
          </a:p>
        </p:txBody>
      </p:sp>
      <p:sp>
        <p:nvSpPr>
          <p:cNvPr id="8" name="日付プレースホルダー 7">
            <a:extLst>
              <a:ext uri="{FF2B5EF4-FFF2-40B4-BE49-F238E27FC236}">
                <a16:creationId xmlns:a16="http://schemas.microsoft.com/office/drawing/2014/main" id="{516A122F-A016-994F-9CE6-10D7A6544000}"/>
              </a:ext>
            </a:extLst>
          </p:cNvPr>
          <p:cNvSpPr>
            <a:spLocks noGrp="1"/>
          </p:cNvSpPr>
          <p:nvPr>
            <p:ph type="dt" sz="half" idx="10"/>
          </p:nvPr>
        </p:nvSpPr>
        <p:spPr>
          <a:xfrm>
            <a:off x="-2" y="6335999"/>
            <a:ext cx="1980000" cy="540000"/>
          </a:xfrm>
          <a:custGeom>
            <a:avLst/>
            <a:gdLst>
              <a:gd name="connsiteX0" fmla="*/ 0 w 1980000"/>
              <a:gd name="connsiteY0" fmla="*/ 0 h 503999"/>
              <a:gd name="connsiteX1" fmla="*/ 1620000 w 1980000"/>
              <a:gd name="connsiteY1" fmla="*/ 0 h 503999"/>
              <a:gd name="connsiteX2" fmla="*/ 1980000 w 1980000"/>
              <a:gd name="connsiteY2" fmla="*/ 0 h 503999"/>
              <a:gd name="connsiteX3" fmla="*/ 1620000 w 1980000"/>
              <a:gd name="connsiteY3" fmla="*/ 503738 h 503999"/>
              <a:gd name="connsiteX4" fmla="*/ 1620000 w 1980000"/>
              <a:gd name="connsiteY4" fmla="*/ 503999 h 503999"/>
              <a:gd name="connsiteX5" fmla="*/ 0 w 1980000"/>
              <a:gd name="connsiteY5" fmla="*/ 503999 h 50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00" h="503999">
                <a:moveTo>
                  <a:pt x="0" y="0"/>
                </a:moveTo>
                <a:lnTo>
                  <a:pt x="1620000" y="0"/>
                </a:lnTo>
                <a:lnTo>
                  <a:pt x="1980000" y="0"/>
                </a:lnTo>
                <a:lnTo>
                  <a:pt x="1620000" y="503738"/>
                </a:lnTo>
                <a:lnTo>
                  <a:pt x="1620000" y="503999"/>
                </a:lnTo>
                <a:lnTo>
                  <a:pt x="0" y="503999"/>
                </a:lnTo>
                <a:close/>
              </a:path>
            </a:pathLst>
          </a:custGeom>
          <a:solidFill>
            <a:schemeClr val="accent2"/>
          </a:solidFill>
          <a:ln>
            <a:noFill/>
          </a:ln>
        </p:spPr>
        <p:txBody>
          <a:bodyPr wrap="square" lIns="180000" tIns="72000" rIns="360000" bIns="108000">
            <a:noAutofit/>
          </a:bodyPr>
          <a:lstStyle>
            <a:lvl1pPr algn="ctr">
              <a:defRPr sz="2000" u="none">
                <a:solidFill>
                  <a:schemeClr val="tx1"/>
                </a:solidFill>
              </a:defRPr>
            </a:lvl1pPr>
          </a:lstStyle>
          <a:p>
            <a:r>
              <a:rPr lang="en-US" altLang="ja-JP"/>
              <a:t>2019/9/19</a:t>
            </a:r>
            <a:endParaRPr lang="ja-JP" altLang="en-US"/>
          </a:p>
        </p:txBody>
      </p:sp>
    </p:spTree>
    <p:extLst>
      <p:ext uri="{BB962C8B-B14F-4D97-AF65-F5344CB8AC3E}">
        <p14:creationId xmlns:p14="http://schemas.microsoft.com/office/powerpoint/2010/main" val="1253469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895322-0F46-8A4B-A697-BD2CF52AFB00}"/>
              </a:ext>
            </a:extLst>
          </p:cNvPr>
          <p:cNvSpPr>
            <a:spLocks noGrp="1"/>
          </p:cNvSpPr>
          <p:nvPr>
            <p:ph type="title"/>
          </p:nvPr>
        </p:nvSpPr>
        <p:spPr>
          <a:xfrm>
            <a:off x="0" y="107999"/>
            <a:ext cx="11473200" cy="720000"/>
          </a:xfrm>
          <a:solidFill>
            <a:srgbClr val="00B0F0"/>
          </a:solidFill>
        </p:spPr>
        <p:txBody>
          <a:bodyPr wrap="square" lIns="810000">
            <a:normAutofit/>
          </a:bodyPr>
          <a:lstStyle>
            <a:lvl1pPr>
              <a:defRPr sz="4000" b="1"/>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C119518-1553-E04A-BF63-ECCB6F2A68EC}"/>
              </a:ext>
            </a:extLst>
          </p:cNvPr>
          <p:cNvSpPr>
            <a:spLocks noGrp="1"/>
          </p:cNvSpPr>
          <p:nvPr>
            <p:ph idx="1"/>
          </p:nvPr>
        </p:nvSpPr>
        <p:spPr>
          <a:xfrm>
            <a:off x="180000" y="1007998"/>
            <a:ext cx="11833200" cy="5155200"/>
          </a:xfrm>
        </p:spPr>
        <p:txBody>
          <a:bodyPr>
            <a:normAutofit/>
          </a:bodyPr>
          <a:lstStyle>
            <a:lvl1pPr marL="228600" indent="-228600">
              <a:buFont typeface="Wingdings" pitchFamily="2" charset="2"/>
              <a:buChar char="l"/>
              <a:defRPr sz="3200"/>
            </a:lvl1pPr>
            <a:lvl3pPr>
              <a:defRPr sz="2000"/>
            </a:lvl3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スライド番号プレースホルダー 5">
            <a:extLst>
              <a:ext uri="{FF2B5EF4-FFF2-40B4-BE49-F238E27FC236}">
                <a16:creationId xmlns:a16="http://schemas.microsoft.com/office/drawing/2014/main" id="{E4E4BC73-5B8E-1C41-871C-9D879D3A6072}"/>
              </a:ext>
            </a:extLst>
          </p:cNvPr>
          <p:cNvSpPr>
            <a:spLocks noGrp="1"/>
          </p:cNvSpPr>
          <p:nvPr>
            <p:ph type="sldNum" sz="quarter" idx="4"/>
          </p:nvPr>
        </p:nvSpPr>
        <p:spPr>
          <a:xfrm>
            <a:off x="11509201" y="6336000"/>
            <a:ext cx="503999" cy="503999"/>
          </a:xfrm>
          <a:prstGeom prst="flowChartDecision">
            <a:avLst/>
          </a:prstGeom>
          <a:solidFill>
            <a:schemeClr val="accent4">
              <a:lumMod val="60000"/>
              <a:lumOff val="40000"/>
            </a:schemeClr>
          </a:solidFill>
        </p:spPr>
        <p:txBody>
          <a:bodyPr wrap="none" lIns="0" tIns="0" rIns="0" bIns="0">
            <a:noAutofit/>
          </a:bodyPr>
          <a:lstStyle>
            <a:lvl1pPr algn="ctr">
              <a:defRPr sz="1600">
                <a:solidFill>
                  <a:schemeClr val="tx1"/>
                </a:solidFill>
              </a:defRPr>
            </a:lvl1pPr>
          </a:lstStyle>
          <a:p>
            <a:fld id="{2B4BF31F-3D4B-4445-9FE5-2801AF373D36}" type="slidenum">
              <a:rPr lang="ja-JP" altLang="en-US" smtClean="0"/>
              <a:pPr/>
              <a:t>‹#›</a:t>
            </a:fld>
            <a:endParaRPr lang="ja-JP" altLang="en-US"/>
          </a:p>
        </p:txBody>
      </p:sp>
      <p:sp>
        <p:nvSpPr>
          <p:cNvPr id="7" name="フッター プレースホルダー 4">
            <a:extLst>
              <a:ext uri="{FF2B5EF4-FFF2-40B4-BE49-F238E27FC236}">
                <a16:creationId xmlns:a16="http://schemas.microsoft.com/office/drawing/2014/main" id="{28FB9576-0A1D-C644-AACF-27D172EB0718}"/>
              </a:ext>
            </a:extLst>
          </p:cNvPr>
          <p:cNvSpPr>
            <a:spLocks noGrp="1"/>
          </p:cNvSpPr>
          <p:nvPr>
            <p:ph type="ftr" sz="quarter" idx="11"/>
          </p:nvPr>
        </p:nvSpPr>
        <p:spPr>
          <a:xfrm>
            <a:off x="4500000" y="6336000"/>
            <a:ext cx="3600000" cy="540000"/>
          </a:xfrm>
          <a:prstGeom prst="trapezoid">
            <a:avLst>
              <a:gd name="adj" fmla="val 55254"/>
            </a:avLst>
          </a:prstGeom>
          <a:solidFill>
            <a:srgbClr val="92D050"/>
          </a:solidFill>
        </p:spPr>
        <p:txBody>
          <a:bodyPr wrap="none" lIns="360000" tIns="72000" rIns="360000" bIns="108000">
            <a:noAutofit/>
          </a:bodyPr>
          <a:lstStyle>
            <a:lvl1pPr algn="ctr">
              <a:defRPr sz="2000">
                <a:solidFill>
                  <a:schemeClr val="tx1"/>
                </a:solidFill>
              </a:defRPr>
            </a:lvl1pPr>
          </a:lstStyle>
          <a:p>
            <a:r>
              <a:rPr lang="zh-CN" altLang="en-US"/>
              <a:t>日本物理学会</a:t>
            </a:r>
            <a:r>
              <a:rPr lang="en-US" altLang="zh-CN"/>
              <a:t>@</a:t>
            </a:r>
            <a:r>
              <a:rPr lang="zh-CN" altLang="en-US"/>
              <a:t>山形大学</a:t>
            </a:r>
            <a:endParaRPr lang="ja-JP" altLang="en-US"/>
          </a:p>
        </p:txBody>
      </p:sp>
      <p:sp>
        <p:nvSpPr>
          <p:cNvPr id="8" name="日付プレースホルダー 7">
            <a:extLst>
              <a:ext uri="{FF2B5EF4-FFF2-40B4-BE49-F238E27FC236}">
                <a16:creationId xmlns:a16="http://schemas.microsoft.com/office/drawing/2014/main" id="{EB75668E-D026-B842-90AE-FBF933797BEA}"/>
              </a:ext>
            </a:extLst>
          </p:cNvPr>
          <p:cNvSpPr>
            <a:spLocks noGrp="1"/>
          </p:cNvSpPr>
          <p:nvPr>
            <p:ph type="dt" sz="half" idx="10"/>
          </p:nvPr>
        </p:nvSpPr>
        <p:spPr>
          <a:xfrm>
            <a:off x="-2" y="6335999"/>
            <a:ext cx="1980000" cy="540000"/>
          </a:xfrm>
          <a:custGeom>
            <a:avLst/>
            <a:gdLst>
              <a:gd name="connsiteX0" fmla="*/ 0 w 1980000"/>
              <a:gd name="connsiteY0" fmla="*/ 0 h 503999"/>
              <a:gd name="connsiteX1" fmla="*/ 1620000 w 1980000"/>
              <a:gd name="connsiteY1" fmla="*/ 0 h 503999"/>
              <a:gd name="connsiteX2" fmla="*/ 1980000 w 1980000"/>
              <a:gd name="connsiteY2" fmla="*/ 0 h 503999"/>
              <a:gd name="connsiteX3" fmla="*/ 1620000 w 1980000"/>
              <a:gd name="connsiteY3" fmla="*/ 503738 h 503999"/>
              <a:gd name="connsiteX4" fmla="*/ 1620000 w 1980000"/>
              <a:gd name="connsiteY4" fmla="*/ 503999 h 503999"/>
              <a:gd name="connsiteX5" fmla="*/ 0 w 1980000"/>
              <a:gd name="connsiteY5" fmla="*/ 503999 h 50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00" h="503999">
                <a:moveTo>
                  <a:pt x="0" y="0"/>
                </a:moveTo>
                <a:lnTo>
                  <a:pt x="1620000" y="0"/>
                </a:lnTo>
                <a:lnTo>
                  <a:pt x="1980000" y="0"/>
                </a:lnTo>
                <a:lnTo>
                  <a:pt x="1620000" y="503738"/>
                </a:lnTo>
                <a:lnTo>
                  <a:pt x="1620000" y="503999"/>
                </a:lnTo>
                <a:lnTo>
                  <a:pt x="0" y="503999"/>
                </a:lnTo>
                <a:close/>
              </a:path>
            </a:pathLst>
          </a:custGeom>
          <a:solidFill>
            <a:schemeClr val="accent2"/>
          </a:solidFill>
          <a:ln>
            <a:noFill/>
          </a:ln>
        </p:spPr>
        <p:txBody>
          <a:bodyPr wrap="square" lIns="180000" tIns="72000" rIns="360000" bIns="108000">
            <a:noAutofit/>
          </a:bodyPr>
          <a:lstStyle>
            <a:lvl1pPr algn="ctr">
              <a:defRPr sz="2000" u="none">
                <a:solidFill>
                  <a:schemeClr val="tx1"/>
                </a:solidFill>
              </a:defRPr>
            </a:lvl1pPr>
          </a:lstStyle>
          <a:p>
            <a:r>
              <a:rPr lang="en-US" altLang="ja-JP"/>
              <a:t>2019/9/19</a:t>
            </a:r>
            <a:endParaRPr lang="ja-JP" altLang="en-US"/>
          </a:p>
        </p:txBody>
      </p:sp>
    </p:spTree>
    <p:extLst>
      <p:ext uri="{BB962C8B-B14F-4D97-AF65-F5344CB8AC3E}">
        <p14:creationId xmlns:p14="http://schemas.microsoft.com/office/powerpoint/2010/main" val="183838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895322-0F46-8A4B-A697-BD2CF52AFB00}"/>
              </a:ext>
            </a:extLst>
          </p:cNvPr>
          <p:cNvSpPr>
            <a:spLocks noGrp="1"/>
          </p:cNvSpPr>
          <p:nvPr>
            <p:ph type="title"/>
          </p:nvPr>
        </p:nvSpPr>
        <p:spPr>
          <a:xfrm>
            <a:off x="0" y="107999"/>
            <a:ext cx="11473200" cy="720000"/>
          </a:xfrm>
          <a:solidFill>
            <a:srgbClr val="00B0F0"/>
          </a:solidFill>
        </p:spPr>
        <p:txBody>
          <a:bodyPr wrap="square" lIns="810000">
            <a:normAutofit/>
          </a:bodyPr>
          <a:lstStyle>
            <a:lvl1pPr>
              <a:defRPr sz="4000" b="1"/>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E7BDE59C-2FE9-3748-8389-3487D039B07D}"/>
              </a:ext>
            </a:extLst>
          </p:cNvPr>
          <p:cNvSpPr>
            <a:spLocks noGrp="1"/>
          </p:cNvSpPr>
          <p:nvPr>
            <p:ph type="sldNum" sz="quarter" idx="4"/>
          </p:nvPr>
        </p:nvSpPr>
        <p:spPr>
          <a:xfrm>
            <a:off x="11509201" y="6336000"/>
            <a:ext cx="503999" cy="503999"/>
          </a:xfrm>
          <a:prstGeom prst="flowChartDecision">
            <a:avLst/>
          </a:prstGeom>
          <a:solidFill>
            <a:schemeClr val="accent4">
              <a:lumMod val="60000"/>
              <a:lumOff val="40000"/>
            </a:schemeClr>
          </a:solidFill>
        </p:spPr>
        <p:txBody>
          <a:bodyPr wrap="none" lIns="0" tIns="0" rIns="0" bIns="0">
            <a:noAutofit/>
          </a:bodyPr>
          <a:lstStyle>
            <a:lvl1pPr algn="ctr">
              <a:defRPr sz="1600">
                <a:solidFill>
                  <a:schemeClr val="tx1"/>
                </a:solidFill>
              </a:defRPr>
            </a:lvl1pPr>
          </a:lstStyle>
          <a:p>
            <a:fld id="{2B4BF31F-3D4B-4445-9FE5-2801AF373D36}" type="slidenum">
              <a:rPr kumimoji="1" lang="ja-JP" altLang="en-US" smtClean="0"/>
              <a:t>‹#›</a:t>
            </a:fld>
            <a:endParaRPr kumimoji="1" lang="ja-JP" altLang="en-US"/>
          </a:p>
        </p:txBody>
      </p:sp>
      <p:sp>
        <p:nvSpPr>
          <p:cNvPr id="10" name="フッター プレースホルダー 4">
            <a:extLst>
              <a:ext uri="{FF2B5EF4-FFF2-40B4-BE49-F238E27FC236}">
                <a16:creationId xmlns:a16="http://schemas.microsoft.com/office/drawing/2014/main" id="{DCF9884D-8F45-A245-BB18-089B681814E8}"/>
              </a:ext>
            </a:extLst>
          </p:cNvPr>
          <p:cNvSpPr>
            <a:spLocks noGrp="1"/>
          </p:cNvSpPr>
          <p:nvPr>
            <p:ph type="ftr" sz="quarter" idx="11"/>
          </p:nvPr>
        </p:nvSpPr>
        <p:spPr>
          <a:xfrm>
            <a:off x="4500000" y="6336000"/>
            <a:ext cx="3600000" cy="540000"/>
          </a:xfrm>
          <a:prstGeom prst="trapezoid">
            <a:avLst>
              <a:gd name="adj" fmla="val 55254"/>
            </a:avLst>
          </a:prstGeom>
          <a:solidFill>
            <a:srgbClr val="92D050"/>
          </a:solidFill>
        </p:spPr>
        <p:txBody>
          <a:bodyPr wrap="none" lIns="360000" tIns="72000" rIns="360000" bIns="108000">
            <a:noAutofit/>
          </a:bodyPr>
          <a:lstStyle>
            <a:lvl1pPr algn="ctr">
              <a:defRPr sz="2000">
                <a:solidFill>
                  <a:schemeClr val="tx1"/>
                </a:solidFill>
              </a:defRPr>
            </a:lvl1pPr>
          </a:lstStyle>
          <a:p>
            <a:r>
              <a:rPr kumimoji="1" lang="zh-CN" altLang="en-US"/>
              <a:t>日本物理学会</a:t>
            </a:r>
            <a:r>
              <a:rPr kumimoji="1" lang="en-US" altLang="zh-CN"/>
              <a:t>@</a:t>
            </a:r>
            <a:r>
              <a:rPr kumimoji="1" lang="zh-CN" altLang="en-US"/>
              <a:t>山形大学</a:t>
            </a:r>
            <a:endParaRPr kumimoji="1" lang="ja-JP" altLang="en-US"/>
          </a:p>
        </p:txBody>
      </p:sp>
      <p:sp>
        <p:nvSpPr>
          <p:cNvPr id="11" name="日付プレースホルダー 7">
            <a:extLst>
              <a:ext uri="{FF2B5EF4-FFF2-40B4-BE49-F238E27FC236}">
                <a16:creationId xmlns:a16="http://schemas.microsoft.com/office/drawing/2014/main" id="{0473A3BA-D702-3E41-BEBE-0FE4DBDB18A8}"/>
              </a:ext>
            </a:extLst>
          </p:cNvPr>
          <p:cNvSpPr>
            <a:spLocks noGrp="1"/>
          </p:cNvSpPr>
          <p:nvPr>
            <p:ph type="dt" sz="half" idx="10"/>
          </p:nvPr>
        </p:nvSpPr>
        <p:spPr>
          <a:xfrm>
            <a:off x="-2" y="6335999"/>
            <a:ext cx="1980000" cy="540000"/>
          </a:xfrm>
          <a:custGeom>
            <a:avLst/>
            <a:gdLst>
              <a:gd name="connsiteX0" fmla="*/ 0 w 1980000"/>
              <a:gd name="connsiteY0" fmla="*/ 0 h 503999"/>
              <a:gd name="connsiteX1" fmla="*/ 1620000 w 1980000"/>
              <a:gd name="connsiteY1" fmla="*/ 0 h 503999"/>
              <a:gd name="connsiteX2" fmla="*/ 1980000 w 1980000"/>
              <a:gd name="connsiteY2" fmla="*/ 0 h 503999"/>
              <a:gd name="connsiteX3" fmla="*/ 1620000 w 1980000"/>
              <a:gd name="connsiteY3" fmla="*/ 503738 h 503999"/>
              <a:gd name="connsiteX4" fmla="*/ 1620000 w 1980000"/>
              <a:gd name="connsiteY4" fmla="*/ 503999 h 503999"/>
              <a:gd name="connsiteX5" fmla="*/ 0 w 1980000"/>
              <a:gd name="connsiteY5" fmla="*/ 503999 h 50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00" h="503999">
                <a:moveTo>
                  <a:pt x="0" y="0"/>
                </a:moveTo>
                <a:lnTo>
                  <a:pt x="1620000" y="0"/>
                </a:lnTo>
                <a:lnTo>
                  <a:pt x="1980000" y="0"/>
                </a:lnTo>
                <a:lnTo>
                  <a:pt x="1620000" y="503738"/>
                </a:lnTo>
                <a:lnTo>
                  <a:pt x="1620000" y="503999"/>
                </a:lnTo>
                <a:lnTo>
                  <a:pt x="0" y="503999"/>
                </a:lnTo>
                <a:close/>
              </a:path>
            </a:pathLst>
          </a:custGeom>
          <a:solidFill>
            <a:schemeClr val="accent2"/>
          </a:solidFill>
          <a:ln>
            <a:noFill/>
          </a:ln>
        </p:spPr>
        <p:txBody>
          <a:bodyPr wrap="square" lIns="180000" tIns="72000" rIns="360000" bIns="108000">
            <a:noAutofit/>
          </a:bodyPr>
          <a:lstStyle>
            <a:lvl1pPr algn="ctr">
              <a:defRPr sz="2000" u="none">
                <a:solidFill>
                  <a:schemeClr val="tx1"/>
                </a:solidFill>
              </a:defRPr>
            </a:lvl1pPr>
          </a:lstStyle>
          <a:p>
            <a:r>
              <a:rPr kumimoji="1" lang="en-US" altLang="ja-JP"/>
              <a:t>2019/9/19</a:t>
            </a:r>
            <a:endParaRPr kumimoji="1" lang="ja-JP" altLang="en-US"/>
          </a:p>
        </p:txBody>
      </p:sp>
    </p:spTree>
    <p:extLst>
      <p:ext uri="{BB962C8B-B14F-4D97-AF65-F5344CB8AC3E}">
        <p14:creationId xmlns:p14="http://schemas.microsoft.com/office/powerpoint/2010/main" val="1116903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8" name="スライド番号プレースホルダー 5">
            <a:extLst>
              <a:ext uri="{FF2B5EF4-FFF2-40B4-BE49-F238E27FC236}">
                <a16:creationId xmlns:a16="http://schemas.microsoft.com/office/drawing/2014/main" id="{9BFB1803-846F-5E4C-BA40-2FAB1F14B1DE}"/>
              </a:ext>
            </a:extLst>
          </p:cNvPr>
          <p:cNvSpPr>
            <a:spLocks noGrp="1"/>
          </p:cNvSpPr>
          <p:nvPr>
            <p:ph type="sldNum" sz="quarter" idx="4"/>
          </p:nvPr>
        </p:nvSpPr>
        <p:spPr>
          <a:xfrm>
            <a:off x="11509201" y="6336000"/>
            <a:ext cx="503999" cy="503999"/>
          </a:xfrm>
          <a:prstGeom prst="flowChartDecision">
            <a:avLst/>
          </a:prstGeom>
          <a:solidFill>
            <a:schemeClr val="accent4">
              <a:lumMod val="60000"/>
              <a:lumOff val="40000"/>
            </a:schemeClr>
          </a:solidFill>
        </p:spPr>
        <p:txBody>
          <a:bodyPr wrap="none" lIns="0" tIns="0" rIns="0" bIns="0">
            <a:noAutofit/>
          </a:bodyPr>
          <a:lstStyle>
            <a:lvl1pPr algn="ctr">
              <a:defRPr sz="1600">
                <a:solidFill>
                  <a:schemeClr val="tx1"/>
                </a:solidFill>
              </a:defRPr>
            </a:lvl1pPr>
          </a:lstStyle>
          <a:p>
            <a:fld id="{2B4BF31F-3D4B-4445-9FE5-2801AF373D36}" type="slidenum">
              <a:rPr kumimoji="1" lang="ja-JP" altLang="en-US" smtClean="0"/>
              <a:t>‹#›</a:t>
            </a:fld>
            <a:endParaRPr kumimoji="1" lang="ja-JP" altLang="en-US"/>
          </a:p>
        </p:txBody>
      </p:sp>
      <p:sp>
        <p:nvSpPr>
          <p:cNvPr id="9" name="フッター プレースホルダー 4">
            <a:extLst>
              <a:ext uri="{FF2B5EF4-FFF2-40B4-BE49-F238E27FC236}">
                <a16:creationId xmlns:a16="http://schemas.microsoft.com/office/drawing/2014/main" id="{9F000AFD-F460-8C4A-8814-D3B00FEC4055}"/>
              </a:ext>
            </a:extLst>
          </p:cNvPr>
          <p:cNvSpPr>
            <a:spLocks noGrp="1"/>
          </p:cNvSpPr>
          <p:nvPr>
            <p:ph type="ftr" sz="quarter" idx="11"/>
          </p:nvPr>
        </p:nvSpPr>
        <p:spPr>
          <a:xfrm>
            <a:off x="4500000" y="6336000"/>
            <a:ext cx="3600000" cy="540000"/>
          </a:xfrm>
          <a:prstGeom prst="trapezoid">
            <a:avLst>
              <a:gd name="adj" fmla="val 55254"/>
            </a:avLst>
          </a:prstGeom>
          <a:solidFill>
            <a:srgbClr val="92D050"/>
          </a:solidFill>
        </p:spPr>
        <p:txBody>
          <a:bodyPr wrap="none" lIns="360000" tIns="72000" rIns="360000" bIns="108000">
            <a:noAutofit/>
          </a:bodyPr>
          <a:lstStyle>
            <a:lvl1pPr algn="ctr">
              <a:defRPr sz="2000">
                <a:solidFill>
                  <a:schemeClr val="tx1"/>
                </a:solidFill>
              </a:defRPr>
            </a:lvl1pPr>
          </a:lstStyle>
          <a:p>
            <a:r>
              <a:rPr kumimoji="1" lang="zh-CN" altLang="en-US"/>
              <a:t>日本物理学会</a:t>
            </a:r>
            <a:r>
              <a:rPr kumimoji="1" lang="en-US" altLang="zh-CN"/>
              <a:t>@</a:t>
            </a:r>
            <a:r>
              <a:rPr kumimoji="1" lang="zh-CN" altLang="en-US"/>
              <a:t>山形大学</a:t>
            </a:r>
            <a:endParaRPr kumimoji="1" lang="ja-JP" altLang="en-US"/>
          </a:p>
        </p:txBody>
      </p:sp>
      <p:sp>
        <p:nvSpPr>
          <p:cNvPr id="10" name="日付プレースホルダー 7">
            <a:extLst>
              <a:ext uri="{FF2B5EF4-FFF2-40B4-BE49-F238E27FC236}">
                <a16:creationId xmlns:a16="http://schemas.microsoft.com/office/drawing/2014/main" id="{EEBA0BF2-3DA6-6841-A768-7F65194B1E35}"/>
              </a:ext>
            </a:extLst>
          </p:cNvPr>
          <p:cNvSpPr>
            <a:spLocks noGrp="1"/>
          </p:cNvSpPr>
          <p:nvPr>
            <p:ph type="dt" sz="half" idx="10"/>
          </p:nvPr>
        </p:nvSpPr>
        <p:spPr>
          <a:xfrm>
            <a:off x="-2" y="6335999"/>
            <a:ext cx="1980000" cy="540000"/>
          </a:xfrm>
          <a:custGeom>
            <a:avLst/>
            <a:gdLst>
              <a:gd name="connsiteX0" fmla="*/ 0 w 1980000"/>
              <a:gd name="connsiteY0" fmla="*/ 0 h 503999"/>
              <a:gd name="connsiteX1" fmla="*/ 1620000 w 1980000"/>
              <a:gd name="connsiteY1" fmla="*/ 0 h 503999"/>
              <a:gd name="connsiteX2" fmla="*/ 1980000 w 1980000"/>
              <a:gd name="connsiteY2" fmla="*/ 0 h 503999"/>
              <a:gd name="connsiteX3" fmla="*/ 1620000 w 1980000"/>
              <a:gd name="connsiteY3" fmla="*/ 503738 h 503999"/>
              <a:gd name="connsiteX4" fmla="*/ 1620000 w 1980000"/>
              <a:gd name="connsiteY4" fmla="*/ 503999 h 503999"/>
              <a:gd name="connsiteX5" fmla="*/ 0 w 1980000"/>
              <a:gd name="connsiteY5" fmla="*/ 503999 h 50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00" h="503999">
                <a:moveTo>
                  <a:pt x="0" y="0"/>
                </a:moveTo>
                <a:lnTo>
                  <a:pt x="1620000" y="0"/>
                </a:lnTo>
                <a:lnTo>
                  <a:pt x="1980000" y="0"/>
                </a:lnTo>
                <a:lnTo>
                  <a:pt x="1620000" y="503738"/>
                </a:lnTo>
                <a:lnTo>
                  <a:pt x="1620000" y="503999"/>
                </a:lnTo>
                <a:lnTo>
                  <a:pt x="0" y="503999"/>
                </a:lnTo>
                <a:close/>
              </a:path>
            </a:pathLst>
          </a:custGeom>
          <a:solidFill>
            <a:schemeClr val="accent2"/>
          </a:solidFill>
          <a:ln>
            <a:noFill/>
          </a:ln>
        </p:spPr>
        <p:txBody>
          <a:bodyPr wrap="square" lIns="180000" tIns="72000" rIns="360000" bIns="108000">
            <a:noAutofit/>
          </a:bodyPr>
          <a:lstStyle>
            <a:lvl1pPr algn="ctr">
              <a:defRPr sz="2000" u="none">
                <a:solidFill>
                  <a:schemeClr val="tx1"/>
                </a:solidFill>
              </a:defRPr>
            </a:lvl1pPr>
          </a:lstStyle>
          <a:p>
            <a:r>
              <a:rPr kumimoji="1" lang="en-US" altLang="ja-JP"/>
              <a:t>2019/9/19</a:t>
            </a:r>
            <a:endParaRPr kumimoji="1" lang="ja-JP" altLang="en-US"/>
          </a:p>
        </p:txBody>
      </p:sp>
    </p:spTree>
    <p:extLst>
      <p:ext uri="{BB962C8B-B14F-4D97-AF65-F5344CB8AC3E}">
        <p14:creationId xmlns:p14="http://schemas.microsoft.com/office/powerpoint/2010/main" val="1799378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755EB1-C268-A040-A097-59AC5BE5069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9FE3D9-F21C-404C-8C95-C6FE99DB41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10" name="スライド番号プレースホルダー 5">
            <a:extLst>
              <a:ext uri="{FF2B5EF4-FFF2-40B4-BE49-F238E27FC236}">
                <a16:creationId xmlns:a16="http://schemas.microsoft.com/office/drawing/2014/main" id="{5D988C25-7D80-6741-9A12-759AA915FB04}"/>
              </a:ext>
            </a:extLst>
          </p:cNvPr>
          <p:cNvSpPr>
            <a:spLocks noGrp="1"/>
          </p:cNvSpPr>
          <p:nvPr>
            <p:ph type="sldNum" sz="quarter" idx="4"/>
          </p:nvPr>
        </p:nvSpPr>
        <p:spPr>
          <a:xfrm>
            <a:off x="11509201" y="6336000"/>
            <a:ext cx="503999" cy="503999"/>
          </a:xfrm>
          <a:prstGeom prst="flowChartDecision">
            <a:avLst/>
          </a:prstGeom>
          <a:solidFill>
            <a:schemeClr val="accent4">
              <a:lumMod val="60000"/>
              <a:lumOff val="40000"/>
            </a:schemeClr>
          </a:solidFill>
        </p:spPr>
        <p:txBody>
          <a:bodyPr wrap="none" lIns="0" tIns="0" rIns="0" bIns="0">
            <a:noAutofit/>
          </a:bodyPr>
          <a:lstStyle>
            <a:lvl1pPr algn="ctr">
              <a:defRPr sz="1600">
                <a:solidFill>
                  <a:schemeClr val="tx1"/>
                </a:solidFill>
              </a:defRPr>
            </a:lvl1pPr>
          </a:lstStyle>
          <a:p>
            <a:fld id="{2B4BF31F-3D4B-4445-9FE5-2801AF373D36}" type="slidenum">
              <a:rPr kumimoji="1" lang="ja-JP" altLang="en-US" smtClean="0"/>
              <a:t>‹#›</a:t>
            </a:fld>
            <a:endParaRPr kumimoji="1" lang="ja-JP" altLang="en-US"/>
          </a:p>
        </p:txBody>
      </p:sp>
      <p:sp>
        <p:nvSpPr>
          <p:cNvPr id="11" name="フッター プレースホルダー 4">
            <a:extLst>
              <a:ext uri="{FF2B5EF4-FFF2-40B4-BE49-F238E27FC236}">
                <a16:creationId xmlns:a16="http://schemas.microsoft.com/office/drawing/2014/main" id="{1ABFB479-80EA-1144-9955-5555FF1C8FC5}"/>
              </a:ext>
            </a:extLst>
          </p:cNvPr>
          <p:cNvSpPr>
            <a:spLocks noGrp="1"/>
          </p:cNvSpPr>
          <p:nvPr>
            <p:ph type="ftr" sz="quarter" idx="11"/>
          </p:nvPr>
        </p:nvSpPr>
        <p:spPr>
          <a:xfrm>
            <a:off x="4500000" y="6336000"/>
            <a:ext cx="3600000" cy="540000"/>
          </a:xfrm>
          <a:prstGeom prst="trapezoid">
            <a:avLst>
              <a:gd name="adj" fmla="val 55254"/>
            </a:avLst>
          </a:prstGeom>
          <a:solidFill>
            <a:srgbClr val="92D050"/>
          </a:solidFill>
        </p:spPr>
        <p:txBody>
          <a:bodyPr wrap="none" lIns="360000" tIns="72000" rIns="360000" bIns="108000">
            <a:noAutofit/>
          </a:bodyPr>
          <a:lstStyle>
            <a:lvl1pPr algn="ctr">
              <a:defRPr sz="2000">
                <a:solidFill>
                  <a:schemeClr val="tx1"/>
                </a:solidFill>
              </a:defRPr>
            </a:lvl1pPr>
          </a:lstStyle>
          <a:p>
            <a:r>
              <a:rPr kumimoji="1" lang="zh-CN" altLang="en-US"/>
              <a:t>日本物理学会</a:t>
            </a:r>
            <a:r>
              <a:rPr kumimoji="1" lang="en-US" altLang="zh-CN"/>
              <a:t>@</a:t>
            </a:r>
            <a:r>
              <a:rPr kumimoji="1" lang="zh-CN" altLang="en-US"/>
              <a:t>山形大学</a:t>
            </a:r>
            <a:endParaRPr kumimoji="1" lang="ja-JP" altLang="en-US"/>
          </a:p>
        </p:txBody>
      </p:sp>
      <p:sp>
        <p:nvSpPr>
          <p:cNvPr id="12" name="日付プレースホルダー 7">
            <a:extLst>
              <a:ext uri="{FF2B5EF4-FFF2-40B4-BE49-F238E27FC236}">
                <a16:creationId xmlns:a16="http://schemas.microsoft.com/office/drawing/2014/main" id="{DAB72CDE-C5B3-FF46-B4AC-3DE504BA5090}"/>
              </a:ext>
            </a:extLst>
          </p:cNvPr>
          <p:cNvSpPr>
            <a:spLocks noGrp="1"/>
          </p:cNvSpPr>
          <p:nvPr>
            <p:ph type="dt" sz="half" idx="10"/>
          </p:nvPr>
        </p:nvSpPr>
        <p:spPr>
          <a:xfrm>
            <a:off x="-2" y="6335999"/>
            <a:ext cx="1980000" cy="540000"/>
          </a:xfrm>
          <a:custGeom>
            <a:avLst/>
            <a:gdLst>
              <a:gd name="connsiteX0" fmla="*/ 0 w 1980000"/>
              <a:gd name="connsiteY0" fmla="*/ 0 h 503999"/>
              <a:gd name="connsiteX1" fmla="*/ 1620000 w 1980000"/>
              <a:gd name="connsiteY1" fmla="*/ 0 h 503999"/>
              <a:gd name="connsiteX2" fmla="*/ 1980000 w 1980000"/>
              <a:gd name="connsiteY2" fmla="*/ 0 h 503999"/>
              <a:gd name="connsiteX3" fmla="*/ 1620000 w 1980000"/>
              <a:gd name="connsiteY3" fmla="*/ 503738 h 503999"/>
              <a:gd name="connsiteX4" fmla="*/ 1620000 w 1980000"/>
              <a:gd name="connsiteY4" fmla="*/ 503999 h 503999"/>
              <a:gd name="connsiteX5" fmla="*/ 0 w 1980000"/>
              <a:gd name="connsiteY5" fmla="*/ 503999 h 50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00" h="503999">
                <a:moveTo>
                  <a:pt x="0" y="0"/>
                </a:moveTo>
                <a:lnTo>
                  <a:pt x="1620000" y="0"/>
                </a:lnTo>
                <a:lnTo>
                  <a:pt x="1980000" y="0"/>
                </a:lnTo>
                <a:lnTo>
                  <a:pt x="1620000" y="503738"/>
                </a:lnTo>
                <a:lnTo>
                  <a:pt x="1620000" y="503999"/>
                </a:lnTo>
                <a:lnTo>
                  <a:pt x="0" y="503999"/>
                </a:lnTo>
                <a:close/>
              </a:path>
            </a:pathLst>
          </a:custGeom>
          <a:solidFill>
            <a:schemeClr val="accent2"/>
          </a:solidFill>
          <a:ln>
            <a:noFill/>
          </a:ln>
        </p:spPr>
        <p:txBody>
          <a:bodyPr wrap="square" lIns="180000" tIns="72000" rIns="360000" bIns="108000">
            <a:noAutofit/>
          </a:bodyPr>
          <a:lstStyle>
            <a:lvl1pPr algn="ctr">
              <a:defRPr sz="2000" u="none">
                <a:solidFill>
                  <a:schemeClr val="tx1"/>
                </a:solidFill>
              </a:defRPr>
            </a:lvl1pPr>
          </a:lstStyle>
          <a:p>
            <a:r>
              <a:rPr kumimoji="1" lang="en-US" altLang="ja-JP"/>
              <a:t>2019/9/19</a:t>
            </a:r>
            <a:endParaRPr kumimoji="1" lang="ja-JP" altLang="en-US"/>
          </a:p>
        </p:txBody>
      </p:sp>
    </p:spTree>
    <p:extLst>
      <p:ext uri="{BB962C8B-B14F-4D97-AF65-F5344CB8AC3E}">
        <p14:creationId xmlns:p14="http://schemas.microsoft.com/office/powerpoint/2010/main" val="2754914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E7B079-7896-0242-84C8-800C8DDB40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A875C66-1194-0048-86F9-8A1B8C241F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8E59A8E7-AA7F-394F-AB22-2CDC19B9C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11" name="スライド番号プレースホルダー 5">
            <a:extLst>
              <a:ext uri="{FF2B5EF4-FFF2-40B4-BE49-F238E27FC236}">
                <a16:creationId xmlns:a16="http://schemas.microsoft.com/office/drawing/2014/main" id="{7D9A311B-A6EA-1F4B-AF06-4D646ED2B047}"/>
              </a:ext>
            </a:extLst>
          </p:cNvPr>
          <p:cNvSpPr>
            <a:spLocks noGrp="1"/>
          </p:cNvSpPr>
          <p:nvPr>
            <p:ph type="sldNum" sz="quarter" idx="4"/>
          </p:nvPr>
        </p:nvSpPr>
        <p:spPr>
          <a:xfrm>
            <a:off x="11509201" y="6336000"/>
            <a:ext cx="503999" cy="503999"/>
          </a:xfrm>
          <a:prstGeom prst="flowChartDecision">
            <a:avLst/>
          </a:prstGeom>
          <a:solidFill>
            <a:schemeClr val="accent4">
              <a:lumMod val="60000"/>
              <a:lumOff val="40000"/>
            </a:schemeClr>
          </a:solidFill>
        </p:spPr>
        <p:txBody>
          <a:bodyPr wrap="none" lIns="0" tIns="0" rIns="0" bIns="0">
            <a:noAutofit/>
          </a:bodyPr>
          <a:lstStyle>
            <a:lvl1pPr algn="ctr">
              <a:defRPr sz="1600">
                <a:solidFill>
                  <a:schemeClr val="tx1"/>
                </a:solidFill>
              </a:defRPr>
            </a:lvl1pPr>
          </a:lstStyle>
          <a:p>
            <a:fld id="{2B4BF31F-3D4B-4445-9FE5-2801AF373D36}" type="slidenum">
              <a:rPr kumimoji="1" lang="ja-JP" altLang="en-US" smtClean="0"/>
              <a:t>‹#›</a:t>
            </a:fld>
            <a:endParaRPr kumimoji="1" lang="ja-JP" altLang="en-US"/>
          </a:p>
        </p:txBody>
      </p:sp>
      <p:sp>
        <p:nvSpPr>
          <p:cNvPr id="12" name="フッター プレースホルダー 4">
            <a:extLst>
              <a:ext uri="{FF2B5EF4-FFF2-40B4-BE49-F238E27FC236}">
                <a16:creationId xmlns:a16="http://schemas.microsoft.com/office/drawing/2014/main" id="{AE9673B6-D8BF-1C49-85F6-7E550C2FEAFE}"/>
              </a:ext>
            </a:extLst>
          </p:cNvPr>
          <p:cNvSpPr>
            <a:spLocks noGrp="1"/>
          </p:cNvSpPr>
          <p:nvPr>
            <p:ph type="ftr" sz="quarter" idx="11"/>
          </p:nvPr>
        </p:nvSpPr>
        <p:spPr>
          <a:xfrm>
            <a:off x="4500000" y="6336000"/>
            <a:ext cx="3600000" cy="540000"/>
          </a:xfrm>
          <a:prstGeom prst="trapezoid">
            <a:avLst>
              <a:gd name="adj" fmla="val 55254"/>
            </a:avLst>
          </a:prstGeom>
          <a:solidFill>
            <a:srgbClr val="92D050"/>
          </a:solidFill>
        </p:spPr>
        <p:txBody>
          <a:bodyPr wrap="none" lIns="360000" tIns="72000" rIns="360000" bIns="108000">
            <a:noAutofit/>
          </a:bodyPr>
          <a:lstStyle>
            <a:lvl1pPr algn="ctr">
              <a:defRPr sz="2000">
                <a:solidFill>
                  <a:schemeClr val="tx1"/>
                </a:solidFill>
              </a:defRPr>
            </a:lvl1pPr>
          </a:lstStyle>
          <a:p>
            <a:r>
              <a:rPr kumimoji="1" lang="zh-CN" altLang="en-US"/>
              <a:t>日本物理学会</a:t>
            </a:r>
            <a:r>
              <a:rPr kumimoji="1" lang="en-US" altLang="zh-CN"/>
              <a:t>@</a:t>
            </a:r>
            <a:r>
              <a:rPr kumimoji="1" lang="zh-CN" altLang="en-US"/>
              <a:t>山形大学</a:t>
            </a:r>
            <a:endParaRPr kumimoji="1" lang="ja-JP" altLang="en-US"/>
          </a:p>
        </p:txBody>
      </p:sp>
      <p:sp>
        <p:nvSpPr>
          <p:cNvPr id="13" name="日付プレースホルダー 7">
            <a:extLst>
              <a:ext uri="{FF2B5EF4-FFF2-40B4-BE49-F238E27FC236}">
                <a16:creationId xmlns:a16="http://schemas.microsoft.com/office/drawing/2014/main" id="{E55BE28C-2DDB-714F-A081-EFD69A9F2FE6}"/>
              </a:ext>
            </a:extLst>
          </p:cNvPr>
          <p:cNvSpPr>
            <a:spLocks noGrp="1"/>
          </p:cNvSpPr>
          <p:nvPr>
            <p:ph type="dt" sz="half" idx="10"/>
          </p:nvPr>
        </p:nvSpPr>
        <p:spPr>
          <a:xfrm>
            <a:off x="-2" y="6335999"/>
            <a:ext cx="1980000" cy="540000"/>
          </a:xfrm>
          <a:custGeom>
            <a:avLst/>
            <a:gdLst>
              <a:gd name="connsiteX0" fmla="*/ 0 w 1980000"/>
              <a:gd name="connsiteY0" fmla="*/ 0 h 503999"/>
              <a:gd name="connsiteX1" fmla="*/ 1620000 w 1980000"/>
              <a:gd name="connsiteY1" fmla="*/ 0 h 503999"/>
              <a:gd name="connsiteX2" fmla="*/ 1980000 w 1980000"/>
              <a:gd name="connsiteY2" fmla="*/ 0 h 503999"/>
              <a:gd name="connsiteX3" fmla="*/ 1620000 w 1980000"/>
              <a:gd name="connsiteY3" fmla="*/ 503738 h 503999"/>
              <a:gd name="connsiteX4" fmla="*/ 1620000 w 1980000"/>
              <a:gd name="connsiteY4" fmla="*/ 503999 h 503999"/>
              <a:gd name="connsiteX5" fmla="*/ 0 w 1980000"/>
              <a:gd name="connsiteY5" fmla="*/ 503999 h 50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000" h="503999">
                <a:moveTo>
                  <a:pt x="0" y="0"/>
                </a:moveTo>
                <a:lnTo>
                  <a:pt x="1620000" y="0"/>
                </a:lnTo>
                <a:lnTo>
                  <a:pt x="1980000" y="0"/>
                </a:lnTo>
                <a:lnTo>
                  <a:pt x="1620000" y="503738"/>
                </a:lnTo>
                <a:lnTo>
                  <a:pt x="1620000" y="503999"/>
                </a:lnTo>
                <a:lnTo>
                  <a:pt x="0" y="503999"/>
                </a:lnTo>
                <a:close/>
              </a:path>
            </a:pathLst>
          </a:custGeom>
          <a:solidFill>
            <a:schemeClr val="accent2"/>
          </a:solidFill>
          <a:ln>
            <a:noFill/>
          </a:ln>
        </p:spPr>
        <p:txBody>
          <a:bodyPr wrap="square" lIns="180000" tIns="72000" rIns="360000" bIns="108000">
            <a:noAutofit/>
          </a:bodyPr>
          <a:lstStyle>
            <a:lvl1pPr algn="ctr">
              <a:defRPr sz="2000" u="none">
                <a:solidFill>
                  <a:schemeClr val="tx1"/>
                </a:solidFill>
              </a:defRPr>
            </a:lvl1pPr>
          </a:lstStyle>
          <a:p>
            <a:r>
              <a:rPr kumimoji="1" lang="en-US" altLang="ja-JP"/>
              <a:t>2019/9/19</a:t>
            </a:r>
            <a:endParaRPr kumimoji="1" lang="ja-JP" altLang="en-US"/>
          </a:p>
        </p:txBody>
      </p:sp>
    </p:spTree>
    <p:extLst>
      <p:ext uri="{BB962C8B-B14F-4D97-AF65-F5344CB8AC3E}">
        <p14:creationId xmlns:p14="http://schemas.microsoft.com/office/powerpoint/2010/main" val="22905035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D549341-504B-BB41-92F8-55A4D1A8F94E}"/>
              </a:ext>
            </a:extLst>
          </p:cNvPr>
          <p:cNvSpPr>
            <a:spLocks noGrp="1"/>
          </p:cNvSpPr>
          <p:nvPr>
            <p:ph type="title"/>
          </p:nvPr>
        </p:nvSpPr>
        <p:spPr>
          <a:xfrm>
            <a:off x="180000" y="365125"/>
            <a:ext cx="118332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2B7455B-9F96-A84E-ABA1-CCB812FD7819}"/>
              </a:ext>
            </a:extLst>
          </p:cNvPr>
          <p:cNvSpPr>
            <a:spLocks noGrp="1"/>
          </p:cNvSpPr>
          <p:nvPr>
            <p:ph type="body" idx="1"/>
          </p:nvPr>
        </p:nvSpPr>
        <p:spPr>
          <a:xfrm>
            <a:off x="180000" y="1825625"/>
            <a:ext cx="118332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21962428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g"/><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g"/><Relationship Id="rId4" Type="http://schemas.openxmlformats.org/officeDocument/2006/relationships/image" Target="../media/image61.jpeg"/><Relationship Id="rId9"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emf"/><Relationship Id="rId7" Type="http://schemas.openxmlformats.org/officeDocument/2006/relationships/image" Target="../media/image8.tiff"/><Relationship Id="rId12" Type="http://schemas.openxmlformats.org/officeDocument/2006/relationships/image" Target="../media/image13.png"/><Relationship Id="rId17" Type="http://schemas.openxmlformats.org/officeDocument/2006/relationships/image" Target="../media/image18.tiff"/><Relationship Id="rId2" Type="http://schemas.openxmlformats.org/officeDocument/2006/relationships/notesSlide" Target="../notesSlides/notesSlide19.xml"/><Relationship Id="rId16" Type="http://schemas.openxmlformats.org/officeDocument/2006/relationships/image" Target="../media/image17.sv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tiff"/><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tiff"/><Relationship Id="rId19" Type="http://schemas.openxmlformats.org/officeDocument/2006/relationships/image" Target="../media/image20.svg"/><Relationship Id="rId4" Type="http://schemas.openxmlformats.org/officeDocument/2006/relationships/image" Target="../media/image5.tiff"/><Relationship Id="rId9" Type="http://schemas.openxmlformats.org/officeDocument/2006/relationships/image" Target="../media/image10.svg"/><Relationship Id="rId1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hyperlink" Target="https://www.icrr.u-tokyo.ac.jp/~washimi/KAGRA/PEM/PEMmap/"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emf"/><Relationship Id="rId7" Type="http://schemas.openxmlformats.org/officeDocument/2006/relationships/image" Target="../media/image8.tiff"/><Relationship Id="rId12" Type="http://schemas.openxmlformats.org/officeDocument/2006/relationships/image" Target="../media/image13.png"/><Relationship Id="rId17" Type="http://schemas.openxmlformats.org/officeDocument/2006/relationships/image" Target="../media/image18.tiff"/><Relationship Id="rId2" Type="http://schemas.openxmlformats.org/officeDocument/2006/relationships/notesSlide" Target="../notesSlides/notesSlide4.xml"/><Relationship Id="rId16" Type="http://schemas.openxmlformats.org/officeDocument/2006/relationships/image" Target="../media/image17.sv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tiff"/><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tiff"/><Relationship Id="rId19" Type="http://schemas.openxmlformats.org/officeDocument/2006/relationships/image" Target="../media/image20.svg"/><Relationship Id="rId4" Type="http://schemas.openxmlformats.org/officeDocument/2006/relationships/image" Target="../media/image5.tiff"/><Relationship Id="rId9" Type="http://schemas.openxmlformats.org/officeDocument/2006/relationships/image" Target="../media/image10.svg"/><Relationship Id="rId1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notesSlide" Target="../notesSlides/notesSlide7.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3.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8" Type="http://schemas.openxmlformats.org/officeDocument/2006/relationships/image" Target="../media/image57.svg"/><Relationship Id="rId3" Type="http://schemas.openxmlformats.org/officeDocument/2006/relationships/image" Target="../media/image54.png"/><Relationship Id="rId21" Type="http://schemas.openxmlformats.org/officeDocument/2006/relationships/image" Target="../media/image61.png"/><Relationship Id="rId7" Type="http://schemas.openxmlformats.org/officeDocument/2006/relationships/image" Target="../media/image42.svg"/><Relationship Id="rId17" Type="http://schemas.openxmlformats.org/officeDocument/2006/relationships/image" Target="../media/image56.png"/><Relationship Id="rId2" Type="http://schemas.openxmlformats.org/officeDocument/2006/relationships/notesSlide" Target="../notesSlides/notesSlide8.xml"/><Relationship Id="rId16" Type="http://schemas.openxmlformats.org/officeDocument/2006/relationships/image" Target="../media/image51.png"/><Relationship Id="rId20" Type="http://schemas.openxmlformats.org/officeDocument/2006/relationships/image" Target="../media/image59.sv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63.png"/><Relationship Id="rId5" Type="http://schemas.openxmlformats.org/officeDocument/2006/relationships/image" Target="../media/image40.svg"/><Relationship Id="rId15" Type="http://schemas.openxmlformats.org/officeDocument/2006/relationships/image" Target="../media/image55.png"/><Relationship Id="rId23" Type="http://schemas.openxmlformats.org/officeDocument/2006/relationships/image" Target="../media/image62.png"/><Relationship Id="rId10" Type="http://schemas.openxmlformats.org/officeDocument/2006/relationships/image" Target="../media/image45.png"/><Relationship Id="rId19" Type="http://schemas.openxmlformats.org/officeDocument/2006/relationships/image" Target="../media/image58.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8" Type="http://schemas.openxmlformats.org/officeDocument/2006/relationships/image" Target="../media/image57.svg"/><Relationship Id="rId3" Type="http://schemas.openxmlformats.org/officeDocument/2006/relationships/image" Target="../media/image630.png"/><Relationship Id="rId21" Type="http://schemas.openxmlformats.org/officeDocument/2006/relationships/image" Target="../media/image64.png"/><Relationship Id="rId7" Type="http://schemas.openxmlformats.org/officeDocument/2006/relationships/image" Target="../media/image42.svg"/><Relationship Id="rId12" Type="http://schemas.openxmlformats.org/officeDocument/2006/relationships/image" Target="../media/image62.png"/><Relationship Id="rId1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51.png"/><Relationship Id="rId20" Type="http://schemas.openxmlformats.org/officeDocument/2006/relationships/image" Target="../media/image59.sv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5.png"/><Relationship Id="rId10" Type="http://schemas.openxmlformats.org/officeDocument/2006/relationships/image" Target="../media/image45.png"/><Relationship Id="rId19" Type="http://schemas.openxmlformats.org/officeDocument/2006/relationships/image" Target="../media/image58.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0C953B-F839-EE4F-B4A1-B474FF112B60}"/>
              </a:ext>
            </a:extLst>
          </p:cNvPr>
          <p:cNvSpPr>
            <a:spLocks noGrp="1"/>
          </p:cNvSpPr>
          <p:nvPr>
            <p:ph type="ctrTitle"/>
          </p:nvPr>
        </p:nvSpPr>
        <p:spPr/>
        <p:txBody>
          <a:bodyPr>
            <a:spAutoFit/>
          </a:bodyPr>
          <a:lstStyle/>
          <a:p>
            <a:r>
              <a:rPr lang="en" altLang="ja-JP" dirty="0"/>
              <a:t>KAGRA</a:t>
            </a:r>
            <a:r>
              <a:rPr lang="ja-JP" altLang="en-US"/>
              <a:t>における環境雑音注入試験と評価</a:t>
            </a:r>
          </a:p>
        </p:txBody>
      </p:sp>
      <p:sp>
        <p:nvSpPr>
          <p:cNvPr id="3" name="字幕 2">
            <a:extLst>
              <a:ext uri="{FF2B5EF4-FFF2-40B4-BE49-F238E27FC236}">
                <a16:creationId xmlns:a16="http://schemas.microsoft.com/office/drawing/2014/main" id="{9BB664B0-21B6-5442-97AF-B1BA8B1D0076}"/>
              </a:ext>
            </a:extLst>
          </p:cNvPr>
          <p:cNvSpPr>
            <a:spLocks noGrp="1"/>
          </p:cNvSpPr>
          <p:nvPr>
            <p:ph type="subTitle" idx="1"/>
          </p:nvPr>
        </p:nvSpPr>
        <p:spPr/>
        <p:txBody>
          <a:bodyPr/>
          <a:lstStyle/>
          <a:p>
            <a:r>
              <a:rPr lang="en-US" altLang="ja-JP" dirty="0"/>
              <a:t>19aT11-4</a:t>
            </a:r>
          </a:p>
          <a:p>
            <a:r>
              <a:rPr lang="ja-JP" altLang="en-US"/>
              <a:t>東京大学宇宙線研究所</a:t>
            </a:r>
            <a:endParaRPr lang="en-US" altLang="ja-JP" dirty="0"/>
          </a:p>
          <a:p>
            <a:r>
              <a:rPr lang="ja-JP" altLang="en-US"/>
              <a:t>田中大生</a:t>
            </a:r>
            <a:r>
              <a:rPr lang="en-US" altLang="ja-JP" dirty="0"/>
              <a:t> on behalf of </a:t>
            </a:r>
            <a:r>
              <a:rPr lang="en" altLang="ja-JP" dirty="0"/>
              <a:t>KAGRA collaboration</a:t>
            </a:r>
            <a:endParaRPr lang="ja-JP" altLang="en-US"/>
          </a:p>
        </p:txBody>
      </p:sp>
      <p:sp>
        <p:nvSpPr>
          <p:cNvPr id="5" name="フッター プレースホルダー 4">
            <a:extLst>
              <a:ext uri="{FF2B5EF4-FFF2-40B4-BE49-F238E27FC236}">
                <a16:creationId xmlns:a16="http://schemas.microsoft.com/office/drawing/2014/main" id="{26E06B8F-679D-0C43-BCB6-3B50DA6643C3}"/>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4" name="日付プレースホルダー 3">
            <a:extLst>
              <a:ext uri="{FF2B5EF4-FFF2-40B4-BE49-F238E27FC236}">
                <a16:creationId xmlns:a16="http://schemas.microsoft.com/office/drawing/2014/main" id="{1F21B854-7244-E34D-AE57-24F72CEED706}"/>
              </a:ext>
            </a:extLst>
          </p:cNvPr>
          <p:cNvSpPr>
            <a:spLocks noGrp="1"/>
          </p:cNvSpPr>
          <p:nvPr>
            <p:ph type="dt" sz="half" idx="10"/>
          </p:nvPr>
        </p:nvSpPr>
        <p:spPr/>
        <p:txBody>
          <a:bodyPr/>
          <a:lstStyle/>
          <a:p>
            <a:r>
              <a:rPr lang="en-US" altLang="ja-JP"/>
              <a:t>2019/9/19</a:t>
            </a:r>
            <a:endParaRPr lang="ja-JP" altLang="en-US"/>
          </a:p>
        </p:txBody>
      </p:sp>
      <p:pic>
        <p:nvPicPr>
          <p:cNvPr id="7" name="図 6">
            <a:extLst>
              <a:ext uri="{FF2B5EF4-FFF2-40B4-BE49-F238E27FC236}">
                <a16:creationId xmlns:a16="http://schemas.microsoft.com/office/drawing/2014/main" id="{5A7A77BF-4118-3848-99DF-B2F72ED436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1" y="360000"/>
            <a:ext cx="1662857" cy="720000"/>
          </a:xfrm>
          <a:prstGeom prst="rect">
            <a:avLst/>
          </a:prstGeom>
        </p:spPr>
      </p:pic>
      <p:pic>
        <p:nvPicPr>
          <p:cNvPr id="8" name="図 7" descr="食卓用食器類 が含まれている画像&#10;&#10;自動的に生成された説明">
            <a:extLst>
              <a:ext uri="{FF2B5EF4-FFF2-40B4-BE49-F238E27FC236}">
                <a16:creationId xmlns:a16="http://schemas.microsoft.com/office/drawing/2014/main" id="{8EC6A1A0-1D30-DD4B-B6A6-618366598D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1093" y="356327"/>
            <a:ext cx="1580911" cy="720000"/>
          </a:xfrm>
          <a:prstGeom prst="rect">
            <a:avLst/>
          </a:prstGeom>
        </p:spPr>
      </p:pic>
    </p:spTree>
    <p:extLst>
      <p:ext uri="{BB962C8B-B14F-4D97-AF65-F5344CB8AC3E}">
        <p14:creationId xmlns:p14="http://schemas.microsoft.com/office/powerpoint/2010/main" val="2075429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793A8D-2354-0B41-9E44-BC9BAF68911E}"/>
              </a:ext>
            </a:extLst>
          </p:cNvPr>
          <p:cNvSpPr>
            <a:spLocks noGrp="1"/>
          </p:cNvSpPr>
          <p:nvPr>
            <p:ph type="title"/>
          </p:nvPr>
        </p:nvSpPr>
        <p:spPr/>
        <p:txBody>
          <a:bodyPr/>
          <a:lstStyle/>
          <a:p>
            <a:r>
              <a:rPr kumimoji="1" lang="ja-JP" altLang="en-US"/>
              <a:t>実験</a:t>
            </a:r>
          </a:p>
        </p:txBody>
      </p:sp>
      <p:sp>
        <p:nvSpPr>
          <p:cNvPr id="3" name="コンテンツ プレースホルダー 2">
            <a:extLst>
              <a:ext uri="{FF2B5EF4-FFF2-40B4-BE49-F238E27FC236}">
                <a16:creationId xmlns:a16="http://schemas.microsoft.com/office/drawing/2014/main" id="{52FAEA3C-CDD7-DA4B-B663-8B5B54081445}"/>
              </a:ext>
            </a:extLst>
          </p:cNvPr>
          <p:cNvSpPr>
            <a:spLocks noGrp="1"/>
          </p:cNvSpPr>
          <p:nvPr>
            <p:ph idx="1"/>
          </p:nvPr>
        </p:nvSpPr>
        <p:spPr/>
        <p:txBody>
          <a:bodyPr>
            <a:normAutofit/>
          </a:bodyPr>
          <a:lstStyle/>
          <a:p>
            <a:r>
              <a:rPr lang="en-US" altLang="ja-JP" dirty="0"/>
              <a:t>2019/7/13</a:t>
            </a:r>
            <a:r>
              <a:rPr lang="ja-JP" altLang="en-US"/>
              <a:t>に</a:t>
            </a:r>
            <a:r>
              <a:rPr lang="en-US" altLang="ja-JP" dirty="0"/>
              <a:t>KAGRA</a:t>
            </a:r>
            <a:r>
              <a:rPr lang="ja-JP" altLang="en-US"/>
              <a:t>が</a:t>
            </a:r>
            <a:br>
              <a:rPr lang="en-US" altLang="ja-JP" dirty="0"/>
            </a:br>
            <a:r>
              <a:rPr lang="en-US" altLang="ja-JP" dirty="0"/>
              <a:t>Michelson</a:t>
            </a:r>
            <a:r>
              <a:rPr lang="ja-JP" altLang="en-US"/>
              <a:t>干渉計として運転</a:t>
            </a:r>
            <a:br>
              <a:rPr lang="en-US" altLang="ja-JP" dirty="0"/>
            </a:br>
            <a:r>
              <a:rPr lang="ja-JP" altLang="en-US"/>
              <a:t>していた際に音響雑音注入</a:t>
            </a:r>
            <a:br>
              <a:rPr lang="en-US" altLang="ja-JP" dirty="0"/>
            </a:br>
            <a:r>
              <a:rPr lang="ja-JP" altLang="en-US"/>
              <a:t>試験を行った</a:t>
            </a:r>
            <a:endParaRPr lang="en-US" altLang="ja-JP" dirty="0"/>
          </a:p>
          <a:p>
            <a:r>
              <a:rPr lang="ja-JP" altLang="en-US"/>
              <a:t>スピーカーを用いて</a:t>
            </a:r>
            <a:r>
              <a:rPr lang="en-US" altLang="ja-JP" dirty="0"/>
              <a:t>3</a:t>
            </a:r>
            <a:r>
              <a:rPr lang="ja-JP" altLang="en-US"/>
              <a:t>つの</a:t>
            </a:r>
            <a:br>
              <a:rPr lang="en-US" altLang="ja-JP" dirty="0"/>
            </a:br>
            <a:r>
              <a:rPr lang="ja-JP" altLang="en-US"/>
              <a:t>場所に向け行った</a:t>
            </a:r>
            <a:endParaRPr lang="en-US" altLang="ja-JP" dirty="0"/>
          </a:p>
          <a:p>
            <a:pPr lvl="1"/>
            <a:r>
              <a:rPr lang="ja-JP" altLang="en-US"/>
              <a:t>入射光を作る光学系</a:t>
            </a:r>
            <a:br>
              <a:rPr lang="en-US" altLang="ja-JP" dirty="0"/>
            </a:br>
            <a:r>
              <a:rPr lang="en-US" altLang="ja-JP" dirty="0"/>
              <a:t>(PSL)</a:t>
            </a:r>
          </a:p>
          <a:p>
            <a:pPr lvl="1"/>
            <a:r>
              <a:rPr kumimoji="1" lang="ja-JP" altLang="en-US"/>
              <a:t>入射光を</a:t>
            </a:r>
            <a:r>
              <a:rPr kumimoji="1" lang="en-US" altLang="ja-JP" dirty="0"/>
              <a:t>2</a:t>
            </a:r>
            <a:r>
              <a:rPr kumimoji="1" lang="ja-JP" altLang="en-US"/>
              <a:t>つの腕に分割する鏡</a:t>
            </a:r>
            <a:br>
              <a:rPr kumimoji="1" lang="en-US" altLang="ja-JP" dirty="0"/>
            </a:br>
            <a:r>
              <a:rPr kumimoji="1" lang="en-US" altLang="ja-JP" dirty="0"/>
              <a:t>(BS)</a:t>
            </a:r>
          </a:p>
          <a:p>
            <a:pPr lvl="1"/>
            <a:r>
              <a:rPr lang="ja-JP" altLang="en-US"/>
              <a:t>干渉信号を受け取る検出器</a:t>
            </a:r>
            <a:br>
              <a:rPr lang="en-US" altLang="ja-JP" dirty="0"/>
            </a:br>
            <a:r>
              <a:rPr lang="en-US" altLang="ja-JP" dirty="0"/>
              <a:t>(POP)</a:t>
            </a:r>
            <a:endParaRPr kumimoji="1" lang="en-US" altLang="ja-JP" dirty="0"/>
          </a:p>
        </p:txBody>
      </p:sp>
      <p:sp>
        <p:nvSpPr>
          <p:cNvPr id="5" name="フッター プレースホルダー 4">
            <a:extLst>
              <a:ext uri="{FF2B5EF4-FFF2-40B4-BE49-F238E27FC236}">
                <a16:creationId xmlns:a16="http://schemas.microsoft.com/office/drawing/2014/main" id="{92232962-4415-C54C-8937-E00DB9BFF049}"/>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2906B6F9-BF9A-8449-A41A-4E20221006EF}"/>
              </a:ext>
            </a:extLst>
          </p:cNvPr>
          <p:cNvSpPr>
            <a:spLocks noGrp="1"/>
          </p:cNvSpPr>
          <p:nvPr>
            <p:ph type="dt" sz="half" idx="10"/>
          </p:nvPr>
        </p:nvSpPr>
        <p:spPr/>
        <p:txBody>
          <a:bodyPr/>
          <a:lstStyle/>
          <a:p>
            <a:r>
              <a:rPr lang="en-US" altLang="ja-JP"/>
              <a:t>2019/9/19</a:t>
            </a:r>
            <a:endParaRPr lang="ja-JP" altLang="en-US"/>
          </a:p>
        </p:txBody>
      </p:sp>
      <p:pic>
        <p:nvPicPr>
          <p:cNvPr id="8" name="図 7">
            <a:extLst>
              <a:ext uri="{FF2B5EF4-FFF2-40B4-BE49-F238E27FC236}">
                <a16:creationId xmlns:a16="http://schemas.microsoft.com/office/drawing/2014/main" id="{29B6824A-3704-0840-B21E-12559CBA01DE}"/>
              </a:ext>
            </a:extLst>
          </p:cNvPr>
          <p:cNvPicPr>
            <a:picLocks noChangeAspect="1"/>
          </p:cNvPicPr>
          <p:nvPr/>
        </p:nvPicPr>
        <p:blipFill>
          <a:blip r:embed="rId3"/>
          <a:stretch>
            <a:fillRect/>
          </a:stretch>
        </p:blipFill>
        <p:spPr>
          <a:xfrm>
            <a:off x="5871862" y="885598"/>
            <a:ext cx="6320138" cy="5400000"/>
          </a:xfrm>
          <a:prstGeom prst="rect">
            <a:avLst/>
          </a:prstGeom>
        </p:spPr>
      </p:pic>
      <p:pic>
        <p:nvPicPr>
          <p:cNvPr id="10" name="図 9" descr="室内, テーブル が含まれている画像&#10;&#10;自動的に生成された説明">
            <a:extLst>
              <a:ext uri="{FF2B5EF4-FFF2-40B4-BE49-F238E27FC236}">
                <a16:creationId xmlns:a16="http://schemas.microsoft.com/office/drawing/2014/main" id="{194F49B0-0F5F-FB47-97DD-07D4303200D7}"/>
              </a:ext>
            </a:extLst>
          </p:cNvPr>
          <p:cNvPicPr>
            <a:picLocks noChangeAspect="1"/>
          </p:cNvPicPr>
          <p:nvPr/>
        </p:nvPicPr>
        <p:blipFill>
          <a:blip r:embed="rId4"/>
          <a:stretch>
            <a:fillRect/>
          </a:stretch>
        </p:blipFill>
        <p:spPr>
          <a:xfrm>
            <a:off x="10204558" y="4312596"/>
            <a:ext cx="1440000" cy="1850602"/>
          </a:xfrm>
          <a:prstGeom prst="rect">
            <a:avLst/>
          </a:prstGeom>
        </p:spPr>
      </p:pic>
      <p:pic>
        <p:nvPicPr>
          <p:cNvPr id="11" name="図 10" descr="室内, 壁, 床 が含まれている画像&#10;&#10;自動的に生成された説明">
            <a:extLst>
              <a:ext uri="{FF2B5EF4-FFF2-40B4-BE49-F238E27FC236}">
                <a16:creationId xmlns:a16="http://schemas.microsoft.com/office/drawing/2014/main" id="{5A0B4B5F-C774-5D49-8A4D-D67288EECF93}"/>
              </a:ext>
            </a:extLst>
          </p:cNvPr>
          <p:cNvPicPr>
            <a:picLocks noChangeAspect="1"/>
          </p:cNvPicPr>
          <p:nvPr/>
        </p:nvPicPr>
        <p:blipFill rotWithShape="1">
          <a:blip r:embed="rId5"/>
          <a:srcRect t="21086" r="19378"/>
          <a:stretch/>
        </p:blipFill>
        <p:spPr>
          <a:xfrm>
            <a:off x="5464117" y="4141402"/>
            <a:ext cx="1440000" cy="1811398"/>
          </a:xfrm>
          <a:prstGeom prst="rect">
            <a:avLst/>
          </a:prstGeom>
        </p:spPr>
      </p:pic>
      <p:pic>
        <p:nvPicPr>
          <p:cNvPr id="9" name="図 8" descr="建物 が含まれている画像&#10;&#10;自動的に生成された説明">
            <a:extLst>
              <a:ext uri="{FF2B5EF4-FFF2-40B4-BE49-F238E27FC236}">
                <a16:creationId xmlns:a16="http://schemas.microsoft.com/office/drawing/2014/main" id="{A943C499-A5C5-6A4D-B488-1A2872291C4D}"/>
              </a:ext>
            </a:extLst>
          </p:cNvPr>
          <p:cNvPicPr>
            <a:picLocks noChangeAspect="1"/>
          </p:cNvPicPr>
          <p:nvPr/>
        </p:nvPicPr>
        <p:blipFill>
          <a:blip r:embed="rId6"/>
          <a:stretch>
            <a:fillRect/>
          </a:stretch>
        </p:blipFill>
        <p:spPr>
          <a:xfrm>
            <a:off x="7322673" y="4398997"/>
            <a:ext cx="1440000" cy="1850602"/>
          </a:xfrm>
          <a:prstGeom prst="rect">
            <a:avLst/>
          </a:prstGeom>
        </p:spPr>
      </p:pic>
      <p:cxnSp>
        <p:nvCxnSpPr>
          <p:cNvPr id="12" name="直線コネクタ 11">
            <a:extLst>
              <a:ext uri="{FF2B5EF4-FFF2-40B4-BE49-F238E27FC236}">
                <a16:creationId xmlns:a16="http://schemas.microsoft.com/office/drawing/2014/main" id="{3B237A65-B533-E048-A4B0-93D7C6B741C5}"/>
              </a:ext>
            </a:extLst>
          </p:cNvPr>
          <p:cNvCxnSpPr>
            <a:cxnSpLocks/>
          </p:cNvCxnSpPr>
          <p:nvPr/>
        </p:nvCxnSpPr>
        <p:spPr>
          <a:xfrm flipH="1">
            <a:off x="6221358" y="3725333"/>
            <a:ext cx="78643" cy="9212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78F1400-D312-FF43-9183-15E190D1CB63}"/>
              </a:ext>
            </a:extLst>
          </p:cNvPr>
          <p:cNvCxnSpPr>
            <a:cxnSpLocks/>
          </p:cNvCxnSpPr>
          <p:nvPr/>
        </p:nvCxnSpPr>
        <p:spPr>
          <a:xfrm flipV="1">
            <a:off x="8296507" y="4201674"/>
            <a:ext cx="708413" cy="11174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6E380893-E641-3946-A6D7-72E2621FECCF}"/>
              </a:ext>
            </a:extLst>
          </p:cNvPr>
          <p:cNvCxnSpPr>
            <a:cxnSpLocks/>
          </p:cNvCxnSpPr>
          <p:nvPr/>
        </p:nvCxnSpPr>
        <p:spPr>
          <a:xfrm>
            <a:off x="8916323" y="4030117"/>
            <a:ext cx="1978418" cy="1389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EAD49650-0DB2-434F-BE07-E974B74C6CDF}"/>
              </a:ext>
            </a:extLst>
          </p:cNvPr>
          <p:cNvSpPr>
            <a:spLocks noGrp="1"/>
          </p:cNvSpPr>
          <p:nvPr>
            <p:ph type="sldNum" sz="quarter" idx="4"/>
          </p:nvPr>
        </p:nvSpPr>
        <p:spPr/>
        <p:txBody>
          <a:bodyPr/>
          <a:lstStyle/>
          <a:p>
            <a:fld id="{2B4BF31F-3D4B-4445-9FE5-2801AF373D36}" type="slidenum">
              <a:rPr lang="ja-JP" altLang="en-US" smtClean="0"/>
              <a:pPr/>
              <a:t>9</a:t>
            </a:fld>
            <a:endParaRPr lang="ja-JP" altLang="en-US"/>
          </a:p>
        </p:txBody>
      </p:sp>
    </p:spTree>
    <p:extLst>
      <p:ext uri="{BB962C8B-B14F-4D97-AF65-F5344CB8AC3E}">
        <p14:creationId xmlns:p14="http://schemas.microsoft.com/office/powerpoint/2010/main" val="104815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0" autoRev="1" fill="hold" nodeType="clickEffect">
                                  <p:stCondLst>
                                    <p:cond delay="0"/>
                                  </p:stCondLst>
                                  <p:childTnLst>
                                    <p:animScale>
                                      <p:cBhvr>
                                        <p:cTn id="6" dur="2000" fill="hold"/>
                                        <p:tgtEl>
                                          <p:spTgt spid="11"/>
                                        </p:tgtEl>
                                      </p:cBhvr>
                                      <p:by x="150000" y="150000"/>
                                    </p:animScale>
                                  </p:childTnLst>
                                </p:cTn>
                              </p:par>
                              <p:par>
                                <p:cTn id="7" presetID="3" presetClass="entr" presetSubtype="1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animEffect transition="in" filter="blinds(horizontal)">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autoRev="1" fill="hold" nodeType="clickEffect">
                                  <p:stCondLst>
                                    <p:cond delay="0"/>
                                  </p:stCondLst>
                                  <p:childTnLst>
                                    <p:animScale>
                                      <p:cBhvr>
                                        <p:cTn id="13" dur="2000" fill="hold"/>
                                        <p:tgtEl>
                                          <p:spTgt spid="9"/>
                                        </p:tgtEl>
                                      </p:cBhvr>
                                      <p:by x="150000" y="150000"/>
                                    </p:animScale>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autoRev="1" fill="hold" nodeType="clickEffect">
                                  <p:stCondLst>
                                    <p:cond delay="0"/>
                                  </p:stCondLst>
                                  <p:childTnLst>
                                    <p:animScale>
                                      <p:cBhvr>
                                        <p:cTn id="20" dur="2000" fill="hold"/>
                                        <p:tgtEl>
                                          <p:spTgt spid="10"/>
                                        </p:tgtEl>
                                      </p:cBhvr>
                                      <p:by x="150000" y="150000"/>
                                    </p:animScale>
                                  </p:childTnLst>
                                </p:cTn>
                              </p:par>
                              <p:par>
                                <p:cTn id="21" presetID="3"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D8703A-E788-AD4E-8AA2-279ACCEA517D}"/>
              </a:ext>
            </a:extLst>
          </p:cNvPr>
          <p:cNvSpPr>
            <a:spLocks noGrp="1"/>
          </p:cNvSpPr>
          <p:nvPr>
            <p:ph type="title"/>
          </p:nvPr>
        </p:nvSpPr>
        <p:spPr/>
        <p:txBody>
          <a:bodyPr/>
          <a:lstStyle/>
          <a:p>
            <a:r>
              <a:rPr kumimoji="1" lang="ja-JP" altLang="en-US"/>
              <a:t>実験</a:t>
            </a:r>
          </a:p>
        </p:txBody>
      </p:sp>
      <p:sp>
        <p:nvSpPr>
          <p:cNvPr id="21" name="コンテンツ プレースホルダー 20">
            <a:extLst>
              <a:ext uri="{FF2B5EF4-FFF2-40B4-BE49-F238E27FC236}">
                <a16:creationId xmlns:a16="http://schemas.microsoft.com/office/drawing/2014/main" id="{A0AEC357-E256-A74E-98D2-AE64C079364A}"/>
              </a:ext>
            </a:extLst>
          </p:cNvPr>
          <p:cNvSpPr>
            <a:spLocks noGrp="1"/>
          </p:cNvSpPr>
          <p:nvPr>
            <p:ph idx="1"/>
          </p:nvPr>
        </p:nvSpPr>
        <p:spPr/>
        <p:txBody>
          <a:bodyPr/>
          <a:lstStyle/>
          <a:p>
            <a:r>
              <a:rPr kumimoji="1" lang="en-US" altLang="ja-JP" dirty="0"/>
              <a:t>100~1000 Hz</a:t>
            </a:r>
            <a:r>
              <a:rPr kumimoji="1" lang="ja-JP" altLang="en-US"/>
              <a:t>まで</a:t>
            </a:r>
            <a:r>
              <a:rPr kumimoji="1" lang="en-US" altLang="ja-JP" dirty="0"/>
              <a:t>100 Hz</a:t>
            </a:r>
            <a:r>
              <a:rPr kumimoji="1" lang="ja-JP" altLang="en-US"/>
              <a:t>ごと</a:t>
            </a:r>
            <a:br>
              <a:rPr kumimoji="1" lang="en-US" altLang="ja-JP" dirty="0"/>
            </a:br>
            <a:r>
              <a:rPr kumimoji="1" lang="ja-JP" altLang="en-US"/>
              <a:t>（</a:t>
            </a:r>
            <a:r>
              <a:rPr kumimoji="1" lang="en-US" altLang="ja-JP" dirty="0"/>
              <a:t>PSL</a:t>
            </a:r>
            <a:r>
              <a:rPr kumimoji="1" lang="ja-JP" altLang="en-US"/>
              <a:t>のみ</a:t>
            </a:r>
            <a:r>
              <a:rPr kumimoji="1" lang="en-US" altLang="ja-JP" dirty="0"/>
              <a:t>312.5 Hz</a:t>
            </a:r>
            <a:r>
              <a:rPr kumimoji="1" lang="ja-JP" altLang="en-US"/>
              <a:t>も含む）</a:t>
            </a:r>
            <a:br>
              <a:rPr kumimoji="1" lang="en-US" altLang="ja-JP" dirty="0"/>
            </a:br>
            <a:r>
              <a:rPr kumimoji="1" lang="ja-JP" altLang="en-US"/>
              <a:t>の</a:t>
            </a:r>
            <a:r>
              <a:rPr kumimoji="1" lang="en-US" altLang="ja-JP" dirty="0"/>
              <a:t>sin</a:t>
            </a:r>
            <a:r>
              <a:rPr kumimoji="1" lang="ja-JP" altLang="en-US"/>
              <a:t>波信号を注入</a:t>
            </a:r>
          </a:p>
        </p:txBody>
      </p:sp>
      <p:sp>
        <p:nvSpPr>
          <p:cNvPr id="5" name="フッター プレースホルダー 4">
            <a:extLst>
              <a:ext uri="{FF2B5EF4-FFF2-40B4-BE49-F238E27FC236}">
                <a16:creationId xmlns:a16="http://schemas.microsoft.com/office/drawing/2014/main" id="{D19DF701-2C88-C54D-AA19-4376623EFCB8}"/>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B02FC418-3289-344F-B4EB-B44A326F426F}"/>
              </a:ext>
            </a:extLst>
          </p:cNvPr>
          <p:cNvSpPr>
            <a:spLocks noGrp="1"/>
          </p:cNvSpPr>
          <p:nvPr>
            <p:ph type="dt" sz="half" idx="10"/>
          </p:nvPr>
        </p:nvSpPr>
        <p:spPr/>
        <p:txBody>
          <a:bodyPr/>
          <a:lstStyle/>
          <a:p>
            <a:r>
              <a:rPr lang="en-US" altLang="ja-JP"/>
              <a:t>2019/9/19</a:t>
            </a:r>
            <a:endParaRPr lang="ja-JP" altLang="en-US"/>
          </a:p>
        </p:txBody>
      </p:sp>
      <p:pic>
        <p:nvPicPr>
          <p:cNvPr id="17" name="図 16" descr="地図, テキスト が含まれている画像&#10;&#10;自動的に生成された説明">
            <a:extLst>
              <a:ext uri="{FF2B5EF4-FFF2-40B4-BE49-F238E27FC236}">
                <a16:creationId xmlns:a16="http://schemas.microsoft.com/office/drawing/2014/main" id="{527AC31C-0158-D642-9714-31ED0482877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72000" y="1108311"/>
            <a:ext cx="6120000" cy="5227688"/>
          </a:xfrm>
          <a:prstGeom prst="rect">
            <a:avLst/>
          </a:prstGeom>
        </p:spPr>
      </p:pic>
      <p:pic>
        <p:nvPicPr>
          <p:cNvPr id="9" name="図 8" descr="室内, テーブル が含まれている画像&#10;&#10;自動的に生成された説明">
            <a:extLst>
              <a:ext uri="{FF2B5EF4-FFF2-40B4-BE49-F238E27FC236}">
                <a16:creationId xmlns:a16="http://schemas.microsoft.com/office/drawing/2014/main" id="{28BD9CF3-7AE0-EF46-98B5-644DA6945D37}"/>
              </a:ext>
            </a:extLst>
          </p:cNvPr>
          <p:cNvPicPr>
            <a:picLocks noChangeAspect="1"/>
          </p:cNvPicPr>
          <p:nvPr/>
        </p:nvPicPr>
        <p:blipFill>
          <a:blip r:embed="rId4"/>
          <a:stretch>
            <a:fillRect/>
          </a:stretch>
        </p:blipFill>
        <p:spPr>
          <a:xfrm>
            <a:off x="5556000" y="4031541"/>
            <a:ext cx="1080000" cy="1387952"/>
          </a:xfrm>
          <a:prstGeom prst="rect">
            <a:avLst/>
          </a:prstGeom>
        </p:spPr>
      </p:pic>
      <p:pic>
        <p:nvPicPr>
          <p:cNvPr id="10" name="図 9" descr="室内, 壁, 床 が含まれている画像&#10;&#10;自動的に生成された説明">
            <a:extLst>
              <a:ext uri="{FF2B5EF4-FFF2-40B4-BE49-F238E27FC236}">
                <a16:creationId xmlns:a16="http://schemas.microsoft.com/office/drawing/2014/main" id="{42EDD8D4-5E75-5A4F-9746-261FFDFD519A}"/>
              </a:ext>
            </a:extLst>
          </p:cNvPr>
          <p:cNvPicPr>
            <a:picLocks noChangeAspect="1"/>
          </p:cNvPicPr>
          <p:nvPr/>
        </p:nvPicPr>
        <p:blipFill rotWithShape="1">
          <a:blip r:embed="rId5"/>
          <a:srcRect t="21086" r="19378"/>
          <a:stretch/>
        </p:blipFill>
        <p:spPr>
          <a:xfrm>
            <a:off x="4992000" y="1951845"/>
            <a:ext cx="1080000" cy="1358549"/>
          </a:xfrm>
          <a:prstGeom prst="rect">
            <a:avLst/>
          </a:prstGeom>
        </p:spPr>
      </p:pic>
      <p:pic>
        <p:nvPicPr>
          <p:cNvPr id="8" name="図 7" descr="建物 が含まれている画像&#10;&#10;自動的に生成された説明">
            <a:extLst>
              <a:ext uri="{FF2B5EF4-FFF2-40B4-BE49-F238E27FC236}">
                <a16:creationId xmlns:a16="http://schemas.microsoft.com/office/drawing/2014/main" id="{E3D3A22A-1309-D046-B6B8-8E21BA48E063}"/>
              </a:ext>
            </a:extLst>
          </p:cNvPr>
          <p:cNvPicPr>
            <a:picLocks noChangeAspect="1"/>
          </p:cNvPicPr>
          <p:nvPr/>
        </p:nvPicPr>
        <p:blipFill>
          <a:blip r:embed="rId6"/>
          <a:stretch>
            <a:fillRect/>
          </a:stretch>
        </p:blipFill>
        <p:spPr>
          <a:xfrm>
            <a:off x="6987103" y="4814041"/>
            <a:ext cx="1080000" cy="1387952"/>
          </a:xfrm>
          <a:prstGeom prst="rect">
            <a:avLst/>
          </a:prstGeom>
        </p:spPr>
      </p:pic>
      <p:pic>
        <p:nvPicPr>
          <p:cNvPr id="4" name="図 3" descr="建物 が含まれている画像&#10;&#10;自動的に生成された説明">
            <a:extLst>
              <a:ext uri="{FF2B5EF4-FFF2-40B4-BE49-F238E27FC236}">
                <a16:creationId xmlns:a16="http://schemas.microsoft.com/office/drawing/2014/main" id="{A971C44B-F654-2D47-B7DF-08A2B14F8F5F}"/>
              </a:ext>
            </a:extLst>
          </p:cNvPr>
          <p:cNvPicPr>
            <a:picLocks noChangeAspect="1"/>
          </p:cNvPicPr>
          <p:nvPr/>
        </p:nvPicPr>
        <p:blipFill>
          <a:blip r:embed="rId7"/>
          <a:stretch>
            <a:fillRect/>
          </a:stretch>
        </p:blipFill>
        <p:spPr>
          <a:xfrm>
            <a:off x="5940000" y="965891"/>
            <a:ext cx="4320000" cy="2160000"/>
          </a:xfrm>
          <a:prstGeom prst="rect">
            <a:avLst/>
          </a:prstGeom>
        </p:spPr>
      </p:pic>
      <p:pic>
        <p:nvPicPr>
          <p:cNvPr id="20" name="図 19">
            <a:extLst>
              <a:ext uri="{FF2B5EF4-FFF2-40B4-BE49-F238E27FC236}">
                <a16:creationId xmlns:a16="http://schemas.microsoft.com/office/drawing/2014/main" id="{CC5AD7E7-EDF4-5148-BC9C-93B36B4CBCA9}"/>
              </a:ext>
            </a:extLst>
          </p:cNvPr>
          <p:cNvPicPr>
            <a:picLocks noChangeAspect="1"/>
          </p:cNvPicPr>
          <p:nvPr/>
        </p:nvPicPr>
        <p:blipFill>
          <a:blip r:embed="rId8"/>
          <a:stretch>
            <a:fillRect/>
          </a:stretch>
        </p:blipFill>
        <p:spPr>
          <a:xfrm>
            <a:off x="1288887" y="3547607"/>
            <a:ext cx="4320000" cy="2160000"/>
          </a:xfrm>
          <a:prstGeom prst="rect">
            <a:avLst/>
          </a:prstGeom>
        </p:spPr>
      </p:pic>
      <p:pic>
        <p:nvPicPr>
          <p:cNvPr id="27" name="図 26">
            <a:extLst>
              <a:ext uri="{FF2B5EF4-FFF2-40B4-BE49-F238E27FC236}">
                <a16:creationId xmlns:a16="http://schemas.microsoft.com/office/drawing/2014/main" id="{A49DD508-471C-7E41-BCA0-2CD14428A1C3}"/>
              </a:ext>
            </a:extLst>
          </p:cNvPr>
          <p:cNvPicPr>
            <a:picLocks noChangeAspect="1"/>
          </p:cNvPicPr>
          <p:nvPr/>
        </p:nvPicPr>
        <p:blipFill>
          <a:blip r:embed="rId9"/>
          <a:stretch>
            <a:fillRect/>
          </a:stretch>
        </p:blipFill>
        <p:spPr>
          <a:xfrm>
            <a:off x="7782600" y="4348801"/>
            <a:ext cx="4320000" cy="2160000"/>
          </a:xfrm>
          <a:prstGeom prst="rect">
            <a:avLst/>
          </a:prstGeom>
        </p:spPr>
      </p:pic>
      <p:cxnSp>
        <p:nvCxnSpPr>
          <p:cNvPr id="11" name="直線コネクタ 10">
            <a:extLst>
              <a:ext uri="{FF2B5EF4-FFF2-40B4-BE49-F238E27FC236}">
                <a16:creationId xmlns:a16="http://schemas.microsoft.com/office/drawing/2014/main" id="{4223D282-2EDC-3744-A2CA-937BCEE5B8F4}"/>
              </a:ext>
            </a:extLst>
          </p:cNvPr>
          <p:cNvCxnSpPr>
            <a:cxnSpLocks/>
          </p:cNvCxnSpPr>
          <p:nvPr/>
        </p:nvCxnSpPr>
        <p:spPr>
          <a:xfrm>
            <a:off x="5736600" y="2836682"/>
            <a:ext cx="608446" cy="1032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200F886E-B5CF-B24C-9477-68ED00657CFA}"/>
              </a:ext>
            </a:extLst>
          </p:cNvPr>
          <p:cNvCxnSpPr>
            <a:cxnSpLocks/>
          </p:cNvCxnSpPr>
          <p:nvPr/>
        </p:nvCxnSpPr>
        <p:spPr>
          <a:xfrm flipV="1">
            <a:off x="7731043" y="4302034"/>
            <a:ext cx="1340783" cy="12143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512E46A2-CE7F-2942-ADAA-7C0E535A69D1}"/>
              </a:ext>
            </a:extLst>
          </p:cNvPr>
          <p:cNvCxnSpPr>
            <a:cxnSpLocks/>
          </p:cNvCxnSpPr>
          <p:nvPr/>
        </p:nvCxnSpPr>
        <p:spPr>
          <a:xfrm flipH="1">
            <a:off x="6423103" y="4141627"/>
            <a:ext cx="2615881" cy="75848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スライド番号プレースホルダー 29">
            <a:extLst>
              <a:ext uri="{FF2B5EF4-FFF2-40B4-BE49-F238E27FC236}">
                <a16:creationId xmlns:a16="http://schemas.microsoft.com/office/drawing/2014/main" id="{81351A7E-ED7E-0F4C-A855-149F8FD6CBFC}"/>
              </a:ext>
            </a:extLst>
          </p:cNvPr>
          <p:cNvSpPr>
            <a:spLocks noGrp="1"/>
          </p:cNvSpPr>
          <p:nvPr>
            <p:ph type="sldNum" sz="quarter" idx="4"/>
          </p:nvPr>
        </p:nvSpPr>
        <p:spPr/>
        <p:txBody>
          <a:bodyPr/>
          <a:lstStyle/>
          <a:p>
            <a:fld id="{2B4BF31F-3D4B-4445-9FE5-2801AF373D36}" type="slidenum">
              <a:rPr lang="ja-JP" altLang="en-US" smtClean="0"/>
              <a:pPr/>
              <a:t>10</a:t>
            </a:fld>
            <a:endParaRPr lang="ja-JP" altLang="en-US"/>
          </a:p>
        </p:txBody>
      </p:sp>
    </p:spTree>
    <p:extLst>
      <p:ext uri="{BB962C8B-B14F-4D97-AF65-F5344CB8AC3E}">
        <p14:creationId xmlns:p14="http://schemas.microsoft.com/office/powerpoint/2010/main" val="33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par>
                                <p:cTn id="7" presetID="3" presetClass="entr" presetSubtype="10" fill="hold"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blinds(horizontal)">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8"/>
                                        </p:tgtEl>
                                      </p:cBhvr>
                                      <p:by x="150000" y="150000"/>
                                    </p:animScale>
                                  </p:childTnLst>
                                </p:cTn>
                              </p:par>
                              <p:par>
                                <p:cTn id="14" presetID="3" presetClass="entr" presetSubtype="10" fill="hold" nodeType="withEffect">
                                  <p:stCondLst>
                                    <p:cond delay="1000"/>
                                  </p:stCondLst>
                                  <p:childTnLst>
                                    <p:set>
                                      <p:cBhvr>
                                        <p:cTn id="15" dur="1" fill="hold">
                                          <p:stCondLst>
                                            <p:cond delay="0"/>
                                          </p:stCondLst>
                                        </p:cTn>
                                        <p:tgtEl>
                                          <p:spTgt spid="27"/>
                                        </p:tgtEl>
                                        <p:attrNameLst>
                                          <p:attrName>style.visibility</p:attrName>
                                        </p:attrNameLst>
                                      </p:cBhvr>
                                      <p:to>
                                        <p:strVal val="visible"/>
                                      </p:to>
                                    </p:set>
                                    <p:animEffect transition="in" filter="blinds(horizont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9"/>
                                        </p:tgtEl>
                                      </p:cBhvr>
                                      <p:by x="150000" y="150000"/>
                                    </p:animScale>
                                  </p:childTnLst>
                                </p:cTn>
                              </p:par>
                              <p:par>
                                <p:cTn id="21" presetID="3" presetClass="entr" presetSubtype="10" fill="hold" nodeType="withEffect">
                                  <p:stCondLst>
                                    <p:cond delay="100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F5B5CD-48DC-984F-A297-3016EE10F0CD}"/>
              </a:ext>
            </a:extLst>
          </p:cNvPr>
          <p:cNvSpPr>
            <a:spLocks noGrp="1"/>
          </p:cNvSpPr>
          <p:nvPr>
            <p:ph type="title"/>
          </p:nvPr>
        </p:nvSpPr>
        <p:spPr/>
        <p:txBody>
          <a:bodyPr/>
          <a:lstStyle/>
          <a:p>
            <a:r>
              <a:rPr kumimoji="1" lang="ja-JP" altLang="en-US"/>
              <a:t>結果</a:t>
            </a:r>
          </a:p>
        </p:txBody>
      </p:sp>
      <p:sp>
        <p:nvSpPr>
          <p:cNvPr id="3" name="コンテンツ プレースホルダー 2">
            <a:extLst>
              <a:ext uri="{FF2B5EF4-FFF2-40B4-BE49-F238E27FC236}">
                <a16:creationId xmlns:a16="http://schemas.microsoft.com/office/drawing/2014/main" id="{450D3D38-4FD5-4A4A-9297-3688B899B9FE}"/>
              </a:ext>
            </a:extLst>
          </p:cNvPr>
          <p:cNvSpPr>
            <a:spLocks noGrp="1"/>
          </p:cNvSpPr>
          <p:nvPr>
            <p:ph idx="1"/>
          </p:nvPr>
        </p:nvSpPr>
        <p:spPr/>
        <p:txBody>
          <a:bodyPr/>
          <a:lstStyle/>
          <a:p>
            <a:r>
              <a:rPr kumimoji="1" lang="en-US" altLang="ja-JP" dirty="0"/>
              <a:t>Michelson</a:t>
            </a:r>
            <a:r>
              <a:rPr kumimoji="1" lang="ja-JP" altLang="en-US"/>
              <a:t>干渉計の干渉信号の音響雑音を評価した</a:t>
            </a:r>
            <a:endParaRPr kumimoji="1" lang="en-US" altLang="ja-JP" dirty="0"/>
          </a:p>
          <a:p>
            <a:r>
              <a:rPr kumimoji="1" lang="ja-JP" altLang="en-US"/>
              <a:t>干渉信号は</a:t>
            </a:r>
            <a:r>
              <a:rPr kumimoji="1" lang="ja-JP" altLang="en-US">
                <a:solidFill>
                  <a:srgbClr val="00B0F0"/>
                </a:solidFill>
              </a:rPr>
              <a:t>青い線</a:t>
            </a:r>
            <a:endParaRPr kumimoji="1" lang="en-US" altLang="ja-JP" dirty="0">
              <a:solidFill>
                <a:srgbClr val="00B0F0"/>
              </a:solidFill>
            </a:endParaRPr>
          </a:p>
          <a:p>
            <a:r>
              <a:rPr kumimoji="1" lang="ja-JP" altLang="en-US"/>
              <a:t>音響雑音は</a:t>
            </a:r>
            <a:endParaRPr kumimoji="1" lang="en-US" altLang="ja-JP" dirty="0"/>
          </a:p>
          <a:p>
            <a:pPr lvl="1"/>
            <a:r>
              <a:rPr lang="ja-JP" altLang="en-US"/>
              <a:t>十分音響雑音が注入できた場合に</a:t>
            </a:r>
            <a:r>
              <a:rPr lang="ja-JP" altLang="en-US">
                <a:solidFill>
                  <a:srgbClr val="FF0000"/>
                </a:solidFill>
              </a:rPr>
              <a:t>赤い点</a:t>
            </a:r>
            <a:endParaRPr lang="en-US" altLang="ja-JP" dirty="0">
              <a:solidFill>
                <a:srgbClr val="FF0000"/>
              </a:solidFill>
            </a:endParaRPr>
          </a:p>
          <a:p>
            <a:pPr lvl="1"/>
            <a:r>
              <a:rPr lang="ja-JP" altLang="en-US"/>
              <a:t>十分音響雑音が注入できなかった場合には</a:t>
            </a:r>
            <a:r>
              <a:rPr lang="ja-JP" altLang="en-US">
                <a:solidFill>
                  <a:srgbClr val="00B050"/>
                </a:solidFill>
              </a:rPr>
              <a:t>緑の点</a:t>
            </a:r>
            <a:endParaRPr lang="en-US" altLang="ja-JP" dirty="0">
              <a:solidFill>
                <a:srgbClr val="00B050"/>
              </a:solidFill>
            </a:endParaRPr>
          </a:p>
          <a:p>
            <a:pPr lvl="1"/>
            <a:r>
              <a:rPr lang="ja-JP" altLang="en-US"/>
              <a:t>十分音が確認できなかった場合には点を打っていない</a:t>
            </a:r>
            <a:endParaRPr lang="en-US" altLang="ja-JP" dirty="0"/>
          </a:p>
        </p:txBody>
      </p:sp>
      <p:sp>
        <p:nvSpPr>
          <p:cNvPr id="5" name="フッター プレースホルダー 4">
            <a:extLst>
              <a:ext uri="{FF2B5EF4-FFF2-40B4-BE49-F238E27FC236}">
                <a16:creationId xmlns:a16="http://schemas.microsoft.com/office/drawing/2014/main" id="{A15D44B0-5415-E940-B3A0-75DCBBB13F66}"/>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E8A045A3-DC8B-BC42-BB7D-F05BF4BFB2E1}"/>
              </a:ext>
            </a:extLst>
          </p:cNvPr>
          <p:cNvSpPr>
            <a:spLocks noGrp="1"/>
          </p:cNvSpPr>
          <p:nvPr>
            <p:ph type="dt" sz="half" idx="10"/>
          </p:nvPr>
        </p:nvSpPr>
        <p:spPr/>
        <p:txBody>
          <a:bodyPr/>
          <a:lstStyle/>
          <a:p>
            <a:r>
              <a:rPr lang="en-US" altLang="ja-JP"/>
              <a:t>2019/9/19</a:t>
            </a:r>
            <a:endParaRPr lang="ja-JP" altLang="en-US"/>
          </a:p>
        </p:txBody>
      </p:sp>
      <p:pic>
        <p:nvPicPr>
          <p:cNvPr id="11" name="図 10">
            <a:extLst>
              <a:ext uri="{FF2B5EF4-FFF2-40B4-BE49-F238E27FC236}">
                <a16:creationId xmlns:a16="http://schemas.microsoft.com/office/drawing/2014/main" id="{51713E5E-9B25-5C47-8DD6-DD84DD6B70F0}"/>
              </a:ext>
            </a:extLst>
          </p:cNvPr>
          <p:cNvPicPr>
            <a:picLocks noChangeAspect="1"/>
          </p:cNvPicPr>
          <p:nvPr/>
        </p:nvPicPr>
        <p:blipFill>
          <a:blip r:embed="rId2"/>
          <a:stretch>
            <a:fillRect/>
          </a:stretch>
        </p:blipFill>
        <p:spPr>
          <a:xfrm>
            <a:off x="1296365" y="3429000"/>
            <a:ext cx="4320000" cy="2160000"/>
          </a:xfrm>
          <a:prstGeom prst="rect">
            <a:avLst/>
          </a:prstGeom>
        </p:spPr>
      </p:pic>
      <p:pic>
        <p:nvPicPr>
          <p:cNvPr id="21" name="図 20">
            <a:extLst>
              <a:ext uri="{FF2B5EF4-FFF2-40B4-BE49-F238E27FC236}">
                <a16:creationId xmlns:a16="http://schemas.microsoft.com/office/drawing/2014/main" id="{5C6B4FED-5AC0-8544-8D95-74CB7A854FE5}"/>
              </a:ext>
            </a:extLst>
          </p:cNvPr>
          <p:cNvPicPr>
            <a:picLocks noChangeAspect="1"/>
          </p:cNvPicPr>
          <p:nvPr/>
        </p:nvPicPr>
        <p:blipFill>
          <a:blip r:embed="rId3"/>
          <a:stretch>
            <a:fillRect/>
          </a:stretch>
        </p:blipFill>
        <p:spPr>
          <a:xfrm>
            <a:off x="1296365" y="4003198"/>
            <a:ext cx="4320000" cy="2160000"/>
          </a:xfrm>
          <a:prstGeom prst="rect">
            <a:avLst/>
          </a:prstGeom>
        </p:spPr>
      </p:pic>
      <mc:AlternateContent xmlns:mc="http://schemas.openxmlformats.org/markup-compatibility/2006" xmlns:a14="http://schemas.microsoft.com/office/drawing/2010/main">
        <mc:Choice Requires="a14">
          <p:sp>
            <p:nvSpPr>
              <p:cNvPr id="22" name="正方形/長方形 21">
                <a:extLst>
                  <a:ext uri="{FF2B5EF4-FFF2-40B4-BE49-F238E27FC236}">
                    <a16:creationId xmlns:a16="http://schemas.microsoft.com/office/drawing/2014/main" id="{ACE81FF6-19F3-EC40-9075-55417A66643A}"/>
                  </a:ext>
                </a:extLst>
              </p:cNvPr>
              <p:cNvSpPr/>
              <p:nvPr/>
            </p:nvSpPr>
            <p:spPr>
              <a:xfrm>
                <a:off x="9808320" y="2907771"/>
                <a:ext cx="2217595" cy="9226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𝐶</m:t>
                          </m:r>
                        </m:e>
                        <m:sub>
                          <m:r>
                            <m:rPr>
                              <m:sty m:val="p"/>
                            </m:rPr>
                            <a:rPr lang="en-US" altLang="ja-JP" b="0" i="0" smtClean="0">
                              <a:latin typeface="Cambria Math" panose="02040503050406030204" pitchFamily="18" charset="0"/>
                            </a:rPr>
                            <m:t>upper</m:t>
                          </m:r>
                        </m:sub>
                      </m:sSub>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𝑥</m:t>
                              </m:r>
                            </m:e>
                            <m:sub>
                              <m:r>
                                <m:rPr>
                                  <m:sty m:val="p"/>
                                </m:rPr>
                                <a:rPr lang="en-US" altLang="ja-JP" b="0" i="0" smtClean="0">
                                  <a:latin typeface="Cambria Math" panose="02040503050406030204" pitchFamily="18" charset="0"/>
                                </a:rPr>
                                <m:t>inj</m:t>
                              </m:r>
                            </m:sub>
                          </m:sSub>
                        </m:num>
                        <m:den>
                          <m:rad>
                            <m:radPr>
                              <m:degHide m:val="on"/>
                              <m:ctrlPr>
                                <a:rPr lang="en-US" altLang="ja-JP" b="0" i="1" smtClean="0">
                                  <a:latin typeface="Cambria Math" panose="02040503050406030204" pitchFamily="18" charset="0"/>
                                </a:rPr>
                              </m:ctrlPr>
                            </m:radPr>
                            <m:deg/>
                            <m:e>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𝑦</m:t>
                                  </m:r>
                                </m:e>
                                <m:sub>
                                  <m:r>
                                    <m:rPr>
                                      <m:sty m:val="p"/>
                                    </m:rPr>
                                    <a:rPr lang="en-US" altLang="ja-JP" b="0" i="0" smtClean="0">
                                      <a:latin typeface="Cambria Math" panose="02040503050406030204" pitchFamily="18" charset="0"/>
                                    </a:rPr>
                                    <m:t>inj</m:t>
                                  </m:r>
                                </m:sub>
                                <m:sup>
                                  <m:r>
                                    <a:rPr lang="en-US" altLang="ja-JP" b="0" i="1" smtClean="0">
                                      <a:latin typeface="Cambria Math" panose="02040503050406030204" pitchFamily="18" charset="0"/>
                                    </a:rPr>
                                    <m:t>2</m:t>
                                  </m:r>
                                </m:sup>
                              </m:sSubSup>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𝑦</m:t>
                                  </m:r>
                                </m:e>
                                <m:sup>
                                  <m:r>
                                    <a:rPr lang="en-US" altLang="ja-JP" b="0" i="1" smtClean="0">
                                      <a:latin typeface="Cambria Math" panose="02040503050406030204" pitchFamily="18" charset="0"/>
                                    </a:rPr>
                                    <m:t>2</m:t>
                                  </m:r>
                                </m:sup>
                              </m:sSup>
                            </m:e>
                          </m:rad>
                        </m:den>
                      </m:f>
                    </m:oMath>
                  </m:oMathPara>
                </a14:m>
                <a:endParaRPr lang="ja-JP" altLang="en-US"/>
              </a:p>
            </p:txBody>
          </p:sp>
        </mc:Choice>
        <mc:Fallback xmlns="">
          <p:sp>
            <p:nvSpPr>
              <p:cNvPr id="22" name="正方形/長方形 21">
                <a:extLst>
                  <a:ext uri="{FF2B5EF4-FFF2-40B4-BE49-F238E27FC236}">
                    <a16:creationId xmlns:a16="http://schemas.microsoft.com/office/drawing/2014/main" id="{ACE81FF6-19F3-EC40-9075-55417A66643A}"/>
                  </a:ext>
                </a:extLst>
              </p:cNvPr>
              <p:cNvSpPr>
                <a:spLocks noRot="1" noChangeAspect="1" noMove="1" noResize="1" noEditPoints="1" noAdjustHandles="1" noChangeArrowheads="1" noChangeShapeType="1" noTextEdit="1"/>
              </p:cNvSpPr>
              <p:nvPr/>
            </p:nvSpPr>
            <p:spPr>
              <a:xfrm>
                <a:off x="9808320" y="2907771"/>
                <a:ext cx="2217595" cy="922625"/>
              </a:xfrm>
              <a:prstGeom prst="rect">
                <a:avLst/>
              </a:prstGeom>
              <a:blipFill>
                <a:blip r:embed="rId4"/>
                <a:stretch>
                  <a:fillRect/>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7C94F861-C64E-1A40-8C10-2583A4C16A6E}"/>
              </a:ext>
            </a:extLst>
          </p:cNvPr>
          <p:cNvSpPr>
            <a:spLocks noGrp="1"/>
          </p:cNvSpPr>
          <p:nvPr>
            <p:ph type="sldNum" sz="quarter" idx="4"/>
          </p:nvPr>
        </p:nvSpPr>
        <p:spPr/>
        <p:txBody>
          <a:bodyPr/>
          <a:lstStyle/>
          <a:p>
            <a:fld id="{2B4BF31F-3D4B-4445-9FE5-2801AF373D36}" type="slidenum">
              <a:rPr lang="ja-JP" altLang="en-US" smtClean="0"/>
              <a:pPr/>
              <a:t>11</a:t>
            </a:fld>
            <a:endParaRPr lang="ja-JP" altLang="en-US"/>
          </a:p>
        </p:txBody>
      </p:sp>
      <p:pic>
        <p:nvPicPr>
          <p:cNvPr id="12" name="図 11">
            <a:extLst>
              <a:ext uri="{FF2B5EF4-FFF2-40B4-BE49-F238E27FC236}">
                <a16:creationId xmlns:a16="http://schemas.microsoft.com/office/drawing/2014/main" id="{47EC0A3B-93AC-254E-B2A3-2E7399A5BA6D}"/>
              </a:ext>
            </a:extLst>
          </p:cNvPr>
          <p:cNvPicPr>
            <a:picLocks noChangeAspect="1"/>
          </p:cNvPicPr>
          <p:nvPr/>
        </p:nvPicPr>
        <p:blipFill>
          <a:blip r:embed="rId5"/>
          <a:stretch>
            <a:fillRect/>
          </a:stretch>
        </p:blipFill>
        <p:spPr>
          <a:xfrm>
            <a:off x="6300000" y="3429000"/>
            <a:ext cx="4320000" cy="2160000"/>
          </a:xfrm>
          <a:prstGeom prst="rect">
            <a:avLst/>
          </a:prstGeom>
        </p:spPr>
      </p:pic>
      <p:pic>
        <p:nvPicPr>
          <p:cNvPr id="13" name="図 12">
            <a:extLst>
              <a:ext uri="{FF2B5EF4-FFF2-40B4-BE49-F238E27FC236}">
                <a16:creationId xmlns:a16="http://schemas.microsoft.com/office/drawing/2014/main" id="{A98D9034-805E-6B45-8B53-0E6CA3E00558}"/>
              </a:ext>
            </a:extLst>
          </p:cNvPr>
          <p:cNvPicPr>
            <a:picLocks noChangeAspect="1"/>
          </p:cNvPicPr>
          <p:nvPr/>
        </p:nvPicPr>
        <p:blipFill>
          <a:blip r:embed="rId6"/>
          <a:stretch>
            <a:fillRect/>
          </a:stretch>
        </p:blipFill>
        <p:spPr>
          <a:xfrm>
            <a:off x="6300000" y="4003198"/>
            <a:ext cx="4320000" cy="2160000"/>
          </a:xfrm>
          <a:prstGeom prst="rect">
            <a:avLst/>
          </a:prstGeom>
        </p:spPr>
      </p:pic>
    </p:spTree>
    <p:extLst>
      <p:ext uri="{BB962C8B-B14F-4D97-AF65-F5344CB8AC3E}">
        <p14:creationId xmlns:p14="http://schemas.microsoft.com/office/powerpoint/2010/main" val="40314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3" presetClass="entr" presetSubtype="1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45B9BB-1128-BB41-9E41-496EC38681A5}"/>
              </a:ext>
            </a:extLst>
          </p:cNvPr>
          <p:cNvSpPr>
            <a:spLocks noGrp="1"/>
          </p:cNvSpPr>
          <p:nvPr>
            <p:ph type="title"/>
          </p:nvPr>
        </p:nvSpPr>
        <p:spPr/>
        <p:txBody>
          <a:bodyPr/>
          <a:lstStyle/>
          <a:p>
            <a:r>
              <a:rPr kumimoji="1" lang="ja-JP" altLang="en-US"/>
              <a:t>結果</a:t>
            </a:r>
          </a:p>
        </p:txBody>
      </p:sp>
      <p:sp>
        <p:nvSpPr>
          <p:cNvPr id="3" name="コンテンツ プレースホルダー 2">
            <a:extLst>
              <a:ext uri="{FF2B5EF4-FFF2-40B4-BE49-F238E27FC236}">
                <a16:creationId xmlns:a16="http://schemas.microsoft.com/office/drawing/2014/main" id="{4486A5E7-B9C6-C243-AD1E-E53357C825A3}"/>
              </a:ext>
            </a:extLst>
          </p:cNvPr>
          <p:cNvSpPr>
            <a:spLocks noGrp="1"/>
          </p:cNvSpPr>
          <p:nvPr>
            <p:ph idx="1"/>
          </p:nvPr>
        </p:nvSpPr>
        <p:spPr/>
        <p:txBody>
          <a:bodyPr/>
          <a:lstStyle/>
          <a:p>
            <a:r>
              <a:rPr kumimoji="1" lang="ja-JP" altLang="en-US"/>
              <a:t>入射光を作る光学系（</a:t>
            </a:r>
            <a:r>
              <a:rPr kumimoji="1" lang="en-US" altLang="ja-JP" dirty="0"/>
              <a:t>PSL</a:t>
            </a:r>
            <a:r>
              <a:rPr kumimoji="1" lang="ja-JP" altLang="en-US"/>
              <a:t>）</a:t>
            </a:r>
          </a:p>
        </p:txBody>
      </p:sp>
      <p:sp>
        <p:nvSpPr>
          <p:cNvPr id="5" name="フッター プレースホルダー 4">
            <a:extLst>
              <a:ext uri="{FF2B5EF4-FFF2-40B4-BE49-F238E27FC236}">
                <a16:creationId xmlns:a16="http://schemas.microsoft.com/office/drawing/2014/main" id="{269CBBAE-17F3-E249-8ED1-BB2E2ADF12A2}"/>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16F3143B-C203-5D45-A288-799B974EECE4}"/>
              </a:ext>
            </a:extLst>
          </p:cNvPr>
          <p:cNvSpPr>
            <a:spLocks noGrp="1"/>
          </p:cNvSpPr>
          <p:nvPr>
            <p:ph type="dt" sz="half" idx="10"/>
          </p:nvPr>
        </p:nvSpPr>
        <p:spPr/>
        <p:txBody>
          <a:bodyPr/>
          <a:lstStyle/>
          <a:p>
            <a:r>
              <a:rPr lang="en-US" altLang="ja-JP"/>
              <a:t>2019/9/19</a:t>
            </a:r>
            <a:endParaRPr lang="ja-JP" altLang="en-US"/>
          </a:p>
        </p:txBody>
      </p:sp>
      <p:sp>
        <p:nvSpPr>
          <p:cNvPr id="4" name="スライド番号プレースホルダー 3">
            <a:extLst>
              <a:ext uri="{FF2B5EF4-FFF2-40B4-BE49-F238E27FC236}">
                <a16:creationId xmlns:a16="http://schemas.microsoft.com/office/drawing/2014/main" id="{E42FC754-37CA-454F-B014-B1D5ECEAA8A9}"/>
              </a:ext>
            </a:extLst>
          </p:cNvPr>
          <p:cNvSpPr>
            <a:spLocks noGrp="1"/>
          </p:cNvSpPr>
          <p:nvPr>
            <p:ph type="sldNum" sz="quarter" idx="4"/>
          </p:nvPr>
        </p:nvSpPr>
        <p:spPr/>
        <p:txBody>
          <a:bodyPr/>
          <a:lstStyle/>
          <a:p>
            <a:fld id="{2B4BF31F-3D4B-4445-9FE5-2801AF373D36}" type="slidenum">
              <a:rPr lang="ja-JP" altLang="en-US" smtClean="0"/>
              <a:pPr/>
              <a:t>12</a:t>
            </a:fld>
            <a:endParaRPr lang="ja-JP" altLang="en-US"/>
          </a:p>
        </p:txBody>
      </p:sp>
      <p:pic>
        <p:nvPicPr>
          <p:cNvPr id="9" name="図 8">
            <a:extLst>
              <a:ext uri="{FF2B5EF4-FFF2-40B4-BE49-F238E27FC236}">
                <a16:creationId xmlns:a16="http://schemas.microsoft.com/office/drawing/2014/main" id="{99D31245-F550-5741-ABF9-D954202C93B4}"/>
              </a:ext>
            </a:extLst>
          </p:cNvPr>
          <p:cNvPicPr>
            <a:picLocks noChangeAspect="1"/>
          </p:cNvPicPr>
          <p:nvPr/>
        </p:nvPicPr>
        <p:blipFill>
          <a:blip r:embed="rId3"/>
          <a:stretch>
            <a:fillRect/>
          </a:stretch>
        </p:blipFill>
        <p:spPr>
          <a:xfrm>
            <a:off x="1979998" y="1708290"/>
            <a:ext cx="8640000" cy="4320000"/>
          </a:xfrm>
          <a:prstGeom prst="rect">
            <a:avLst/>
          </a:prstGeom>
        </p:spPr>
      </p:pic>
    </p:spTree>
    <p:extLst>
      <p:ext uri="{BB962C8B-B14F-4D97-AF65-F5344CB8AC3E}">
        <p14:creationId xmlns:p14="http://schemas.microsoft.com/office/powerpoint/2010/main" val="50808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45B9BB-1128-BB41-9E41-496EC38681A5}"/>
              </a:ext>
            </a:extLst>
          </p:cNvPr>
          <p:cNvSpPr>
            <a:spLocks noGrp="1"/>
          </p:cNvSpPr>
          <p:nvPr>
            <p:ph type="title"/>
          </p:nvPr>
        </p:nvSpPr>
        <p:spPr/>
        <p:txBody>
          <a:bodyPr/>
          <a:lstStyle/>
          <a:p>
            <a:r>
              <a:rPr kumimoji="1" lang="ja-JP" altLang="en-US"/>
              <a:t>結果</a:t>
            </a:r>
          </a:p>
        </p:txBody>
      </p:sp>
      <p:sp>
        <p:nvSpPr>
          <p:cNvPr id="3" name="コンテンツ プレースホルダー 2">
            <a:extLst>
              <a:ext uri="{FF2B5EF4-FFF2-40B4-BE49-F238E27FC236}">
                <a16:creationId xmlns:a16="http://schemas.microsoft.com/office/drawing/2014/main" id="{4486A5E7-B9C6-C243-AD1E-E53357C825A3}"/>
              </a:ext>
            </a:extLst>
          </p:cNvPr>
          <p:cNvSpPr>
            <a:spLocks noGrp="1"/>
          </p:cNvSpPr>
          <p:nvPr>
            <p:ph idx="1"/>
          </p:nvPr>
        </p:nvSpPr>
        <p:spPr/>
        <p:txBody>
          <a:bodyPr/>
          <a:lstStyle/>
          <a:p>
            <a:r>
              <a:rPr lang="ja-JP" altLang="en-US"/>
              <a:t>入射光を分割する鏡</a:t>
            </a:r>
            <a:r>
              <a:rPr lang="en-US" altLang="ja-JP" dirty="0"/>
              <a:t>(BS)</a:t>
            </a:r>
            <a:endParaRPr kumimoji="1" lang="ja-JP" altLang="en-US"/>
          </a:p>
        </p:txBody>
      </p:sp>
      <p:sp>
        <p:nvSpPr>
          <p:cNvPr id="5" name="フッター プレースホルダー 4">
            <a:extLst>
              <a:ext uri="{FF2B5EF4-FFF2-40B4-BE49-F238E27FC236}">
                <a16:creationId xmlns:a16="http://schemas.microsoft.com/office/drawing/2014/main" id="{269CBBAE-17F3-E249-8ED1-BB2E2ADF12A2}"/>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16F3143B-C203-5D45-A288-799B974EECE4}"/>
              </a:ext>
            </a:extLst>
          </p:cNvPr>
          <p:cNvSpPr>
            <a:spLocks noGrp="1"/>
          </p:cNvSpPr>
          <p:nvPr>
            <p:ph type="dt" sz="half" idx="10"/>
          </p:nvPr>
        </p:nvSpPr>
        <p:spPr/>
        <p:txBody>
          <a:bodyPr/>
          <a:lstStyle/>
          <a:p>
            <a:r>
              <a:rPr lang="en-US" altLang="ja-JP"/>
              <a:t>2019/9/19</a:t>
            </a:r>
            <a:endParaRPr lang="ja-JP" altLang="en-US"/>
          </a:p>
        </p:txBody>
      </p:sp>
      <p:sp>
        <p:nvSpPr>
          <p:cNvPr id="4" name="スライド番号プレースホルダー 3">
            <a:extLst>
              <a:ext uri="{FF2B5EF4-FFF2-40B4-BE49-F238E27FC236}">
                <a16:creationId xmlns:a16="http://schemas.microsoft.com/office/drawing/2014/main" id="{7893F1B0-CC87-314E-AF23-717A6B09E920}"/>
              </a:ext>
            </a:extLst>
          </p:cNvPr>
          <p:cNvSpPr>
            <a:spLocks noGrp="1"/>
          </p:cNvSpPr>
          <p:nvPr>
            <p:ph type="sldNum" sz="quarter" idx="4"/>
          </p:nvPr>
        </p:nvSpPr>
        <p:spPr/>
        <p:txBody>
          <a:bodyPr/>
          <a:lstStyle/>
          <a:p>
            <a:fld id="{2B4BF31F-3D4B-4445-9FE5-2801AF373D36}" type="slidenum">
              <a:rPr lang="ja-JP" altLang="en-US" smtClean="0"/>
              <a:pPr/>
              <a:t>13</a:t>
            </a:fld>
            <a:endParaRPr lang="ja-JP" altLang="en-US"/>
          </a:p>
        </p:txBody>
      </p:sp>
      <p:pic>
        <p:nvPicPr>
          <p:cNvPr id="8" name="図 7">
            <a:extLst>
              <a:ext uri="{FF2B5EF4-FFF2-40B4-BE49-F238E27FC236}">
                <a16:creationId xmlns:a16="http://schemas.microsoft.com/office/drawing/2014/main" id="{99771141-9504-F948-899E-9E3D136A5DCB}"/>
              </a:ext>
            </a:extLst>
          </p:cNvPr>
          <p:cNvPicPr>
            <a:picLocks noChangeAspect="1"/>
          </p:cNvPicPr>
          <p:nvPr/>
        </p:nvPicPr>
        <p:blipFill>
          <a:blip r:embed="rId2"/>
          <a:stretch>
            <a:fillRect/>
          </a:stretch>
        </p:blipFill>
        <p:spPr>
          <a:xfrm>
            <a:off x="1776000" y="1530002"/>
            <a:ext cx="8640000" cy="4320000"/>
          </a:xfrm>
          <a:prstGeom prst="rect">
            <a:avLst/>
          </a:prstGeom>
        </p:spPr>
      </p:pic>
    </p:spTree>
    <p:extLst>
      <p:ext uri="{BB962C8B-B14F-4D97-AF65-F5344CB8AC3E}">
        <p14:creationId xmlns:p14="http://schemas.microsoft.com/office/powerpoint/2010/main" val="671056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45B9BB-1128-BB41-9E41-496EC38681A5}"/>
              </a:ext>
            </a:extLst>
          </p:cNvPr>
          <p:cNvSpPr>
            <a:spLocks noGrp="1"/>
          </p:cNvSpPr>
          <p:nvPr>
            <p:ph type="title"/>
          </p:nvPr>
        </p:nvSpPr>
        <p:spPr/>
        <p:txBody>
          <a:bodyPr/>
          <a:lstStyle/>
          <a:p>
            <a:r>
              <a:rPr kumimoji="1" lang="ja-JP" altLang="en-US"/>
              <a:t>結果</a:t>
            </a:r>
          </a:p>
        </p:txBody>
      </p:sp>
      <p:sp>
        <p:nvSpPr>
          <p:cNvPr id="3" name="コンテンツ プレースホルダー 2">
            <a:extLst>
              <a:ext uri="{FF2B5EF4-FFF2-40B4-BE49-F238E27FC236}">
                <a16:creationId xmlns:a16="http://schemas.microsoft.com/office/drawing/2014/main" id="{4486A5E7-B9C6-C243-AD1E-E53357C825A3}"/>
              </a:ext>
            </a:extLst>
          </p:cNvPr>
          <p:cNvSpPr>
            <a:spLocks noGrp="1"/>
          </p:cNvSpPr>
          <p:nvPr>
            <p:ph idx="1"/>
          </p:nvPr>
        </p:nvSpPr>
        <p:spPr/>
        <p:txBody>
          <a:bodyPr/>
          <a:lstStyle/>
          <a:p>
            <a:r>
              <a:rPr kumimoji="1" lang="ja-JP" altLang="en-US"/>
              <a:t>信号を取得する光検出器</a:t>
            </a:r>
          </a:p>
        </p:txBody>
      </p:sp>
      <p:sp>
        <p:nvSpPr>
          <p:cNvPr id="5" name="フッター プレースホルダー 4">
            <a:extLst>
              <a:ext uri="{FF2B5EF4-FFF2-40B4-BE49-F238E27FC236}">
                <a16:creationId xmlns:a16="http://schemas.microsoft.com/office/drawing/2014/main" id="{269CBBAE-17F3-E249-8ED1-BB2E2ADF12A2}"/>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16F3143B-C203-5D45-A288-799B974EECE4}"/>
              </a:ext>
            </a:extLst>
          </p:cNvPr>
          <p:cNvSpPr>
            <a:spLocks noGrp="1"/>
          </p:cNvSpPr>
          <p:nvPr>
            <p:ph type="dt" sz="half" idx="10"/>
          </p:nvPr>
        </p:nvSpPr>
        <p:spPr/>
        <p:txBody>
          <a:bodyPr/>
          <a:lstStyle/>
          <a:p>
            <a:r>
              <a:rPr lang="en-US" altLang="ja-JP"/>
              <a:t>2019/9/19</a:t>
            </a:r>
            <a:endParaRPr lang="ja-JP" altLang="en-US"/>
          </a:p>
        </p:txBody>
      </p:sp>
      <p:sp>
        <p:nvSpPr>
          <p:cNvPr id="9" name="スライド番号プレースホルダー 8">
            <a:extLst>
              <a:ext uri="{FF2B5EF4-FFF2-40B4-BE49-F238E27FC236}">
                <a16:creationId xmlns:a16="http://schemas.microsoft.com/office/drawing/2014/main" id="{202CA421-D9B6-3741-8084-621345D8B50E}"/>
              </a:ext>
            </a:extLst>
          </p:cNvPr>
          <p:cNvSpPr>
            <a:spLocks noGrp="1"/>
          </p:cNvSpPr>
          <p:nvPr>
            <p:ph type="sldNum" sz="quarter" idx="4"/>
          </p:nvPr>
        </p:nvSpPr>
        <p:spPr/>
        <p:txBody>
          <a:bodyPr/>
          <a:lstStyle/>
          <a:p>
            <a:fld id="{2B4BF31F-3D4B-4445-9FE5-2801AF373D36}" type="slidenum">
              <a:rPr lang="ja-JP" altLang="en-US" smtClean="0"/>
              <a:pPr/>
              <a:t>14</a:t>
            </a:fld>
            <a:endParaRPr lang="ja-JP" altLang="en-US"/>
          </a:p>
        </p:txBody>
      </p:sp>
      <p:pic>
        <p:nvPicPr>
          <p:cNvPr id="8" name="図 7">
            <a:extLst>
              <a:ext uri="{FF2B5EF4-FFF2-40B4-BE49-F238E27FC236}">
                <a16:creationId xmlns:a16="http://schemas.microsoft.com/office/drawing/2014/main" id="{3BCFFB1E-C194-A249-BED0-A1C360DE99F7}"/>
              </a:ext>
            </a:extLst>
          </p:cNvPr>
          <p:cNvPicPr>
            <a:picLocks noChangeAspect="1"/>
          </p:cNvPicPr>
          <p:nvPr/>
        </p:nvPicPr>
        <p:blipFill>
          <a:blip r:embed="rId2"/>
          <a:stretch>
            <a:fillRect/>
          </a:stretch>
        </p:blipFill>
        <p:spPr>
          <a:xfrm>
            <a:off x="1776000" y="1421999"/>
            <a:ext cx="8640000" cy="4320000"/>
          </a:xfrm>
          <a:prstGeom prst="rect">
            <a:avLst/>
          </a:prstGeom>
        </p:spPr>
      </p:pic>
    </p:spTree>
    <p:extLst>
      <p:ext uri="{BB962C8B-B14F-4D97-AF65-F5344CB8AC3E}">
        <p14:creationId xmlns:p14="http://schemas.microsoft.com/office/powerpoint/2010/main" val="3135252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6D1533-42A2-C14E-8929-BE8B21A02EF1}"/>
              </a:ext>
            </a:extLst>
          </p:cNvPr>
          <p:cNvSpPr>
            <a:spLocks noGrp="1"/>
          </p:cNvSpPr>
          <p:nvPr>
            <p:ph type="title"/>
          </p:nvPr>
        </p:nvSpPr>
        <p:spPr/>
        <p:txBody>
          <a:bodyPr/>
          <a:lstStyle/>
          <a:p>
            <a:r>
              <a:rPr kumimoji="1" lang="ja-JP" altLang="en-US"/>
              <a:t>まとめ</a:t>
            </a:r>
          </a:p>
        </p:txBody>
      </p:sp>
      <p:sp>
        <p:nvSpPr>
          <p:cNvPr id="3" name="コンテンツ プレースホルダー 2">
            <a:extLst>
              <a:ext uri="{FF2B5EF4-FFF2-40B4-BE49-F238E27FC236}">
                <a16:creationId xmlns:a16="http://schemas.microsoft.com/office/drawing/2014/main" id="{921EDECA-F1EE-5D45-BA29-9F071F4BCB70}"/>
              </a:ext>
            </a:extLst>
          </p:cNvPr>
          <p:cNvSpPr>
            <a:spLocks noGrp="1"/>
          </p:cNvSpPr>
          <p:nvPr>
            <p:ph idx="1"/>
          </p:nvPr>
        </p:nvSpPr>
        <p:spPr/>
        <p:txBody>
          <a:bodyPr/>
          <a:lstStyle/>
          <a:p>
            <a:r>
              <a:rPr lang="ja-JP" altLang="en-US"/>
              <a:t>音響による雑音は現在の</a:t>
            </a:r>
            <a:r>
              <a:rPr lang="en" altLang="ja-JP" dirty="0"/>
              <a:t>KAGRA</a:t>
            </a:r>
            <a:r>
              <a:rPr lang="ja-JP" altLang="en-US"/>
              <a:t>の感度に影響を与えないことを確認した</a:t>
            </a:r>
            <a:endParaRPr lang="en-US" altLang="ja-JP" dirty="0"/>
          </a:p>
          <a:p>
            <a:r>
              <a:rPr lang="ja-JP" altLang="en-US"/>
              <a:t>今後感度が</a:t>
            </a:r>
            <a:r>
              <a:rPr lang="en-US" altLang="ja-JP" b="1" dirty="0"/>
              <a:t>2</a:t>
            </a:r>
            <a:r>
              <a:rPr lang="ja-JP" altLang="en-US" b="1"/>
              <a:t>桁</a:t>
            </a:r>
            <a:r>
              <a:rPr lang="ja-JP" altLang="en-US"/>
              <a:t>良くなると</a:t>
            </a:r>
            <a:r>
              <a:rPr lang="en-US" altLang="ja-JP" dirty="0"/>
              <a:t>PSL</a:t>
            </a:r>
            <a:r>
              <a:rPr lang="ja-JP" altLang="en-US"/>
              <a:t>でカップリングする音響雑音が</a:t>
            </a:r>
            <a:r>
              <a:rPr lang="en-US" altLang="ja-JP" dirty="0"/>
              <a:t>KAGRA</a:t>
            </a:r>
            <a:r>
              <a:rPr lang="ja-JP" altLang="en-US"/>
              <a:t>において雑音となりうる</a:t>
            </a:r>
            <a:endParaRPr lang="en-US" altLang="ja-JP" dirty="0"/>
          </a:p>
        </p:txBody>
      </p:sp>
      <p:sp>
        <p:nvSpPr>
          <p:cNvPr id="4" name="フッター プレースホルダー 3">
            <a:extLst>
              <a:ext uri="{FF2B5EF4-FFF2-40B4-BE49-F238E27FC236}">
                <a16:creationId xmlns:a16="http://schemas.microsoft.com/office/drawing/2014/main" id="{D0E6E4B3-5AFB-E34B-9C24-6D59F1C26A74}"/>
              </a:ext>
            </a:extLst>
          </p:cNvPr>
          <p:cNvSpPr>
            <a:spLocks noGrp="1"/>
          </p:cNvSpPr>
          <p:nvPr>
            <p:ph type="ftr" sz="quarter" idx="11"/>
          </p:nvPr>
        </p:nvSpPr>
        <p:spPr/>
        <p:txBody>
          <a:bodyPr/>
          <a:lstStyle/>
          <a:p>
            <a:r>
              <a:rPr kumimoji="1" lang="zh-CN" altLang="en-US"/>
              <a:t>日本物理学会</a:t>
            </a:r>
            <a:r>
              <a:rPr kumimoji="1" lang="en-US" altLang="zh-CN"/>
              <a:t>@</a:t>
            </a:r>
            <a:r>
              <a:rPr kumimoji="1" lang="zh-CN" altLang="en-US"/>
              <a:t>山形大学</a:t>
            </a:r>
            <a:endParaRPr kumimoji="1" lang="ja-JP" altLang="en-US"/>
          </a:p>
        </p:txBody>
      </p:sp>
      <p:sp>
        <p:nvSpPr>
          <p:cNvPr id="5" name="日付プレースホルダー 4">
            <a:extLst>
              <a:ext uri="{FF2B5EF4-FFF2-40B4-BE49-F238E27FC236}">
                <a16:creationId xmlns:a16="http://schemas.microsoft.com/office/drawing/2014/main" id="{CBDAC8FE-134C-284A-825D-9C30937126DF}"/>
              </a:ext>
            </a:extLst>
          </p:cNvPr>
          <p:cNvSpPr>
            <a:spLocks noGrp="1"/>
          </p:cNvSpPr>
          <p:nvPr>
            <p:ph type="dt" sz="half" idx="10"/>
          </p:nvPr>
        </p:nvSpPr>
        <p:spPr/>
        <p:txBody>
          <a:bodyPr/>
          <a:lstStyle/>
          <a:p>
            <a:r>
              <a:rPr kumimoji="1" lang="en-US" altLang="ja-JP"/>
              <a:t>2019/9/19</a:t>
            </a:r>
            <a:endParaRPr kumimoji="1" lang="ja-JP" altLang="en-US"/>
          </a:p>
        </p:txBody>
      </p:sp>
      <p:sp>
        <p:nvSpPr>
          <p:cNvPr id="10" name="テキスト ボックス 9">
            <a:extLst>
              <a:ext uri="{FF2B5EF4-FFF2-40B4-BE49-F238E27FC236}">
                <a16:creationId xmlns:a16="http://schemas.microsoft.com/office/drawing/2014/main" id="{B2E606F0-538E-054C-B98E-FA34DB199DB4}"/>
              </a:ext>
            </a:extLst>
          </p:cNvPr>
          <p:cNvSpPr txBox="1"/>
          <p:nvPr/>
        </p:nvSpPr>
        <p:spPr>
          <a:xfrm>
            <a:off x="1854121" y="3420000"/>
            <a:ext cx="793807" cy="461665"/>
          </a:xfrm>
          <a:prstGeom prst="rect">
            <a:avLst/>
          </a:prstGeom>
          <a:noFill/>
        </p:spPr>
        <p:txBody>
          <a:bodyPr wrap="none" rtlCol="0">
            <a:spAutoFit/>
          </a:bodyPr>
          <a:lstStyle/>
          <a:p>
            <a:r>
              <a:rPr kumimoji="1" lang="en-US" altLang="ja-JP" sz="2400" b="1" dirty="0"/>
              <a:t>PSL</a:t>
            </a:r>
            <a:endParaRPr kumimoji="1" lang="ja-JP" altLang="en-US" sz="2400" b="1"/>
          </a:p>
        </p:txBody>
      </p:sp>
      <p:sp>
        <p:nvSpPr>
          <p:cNvPr id="11" name="テキスト ボックス 10">
            <a:extLst>
              <a:ext uri="{FF2B5EF4-FFF2-40B4-BE49-F238E27FC236}">
                <a16:creationId xmlns:a16="http://schemas.microsoft.com/office/drawing/2014/main" id="{074D0E09-18B8-854E-83E5-3B0542CEE9F8}"/>
              </a:ext>
            </a:extLst>
          </p:cNvPr>
          <p:cNvSpPr txBox="1"/>
          <p:nvPr/>
        </p:nvSpPr>
        <p:spPr>
          <a:xfrm>
            <a:off x="5792872" y="3431894"/>
            <a:ext cx="606256" cy="461665"/>
          </a:xfrm>
          <a:prstGeom prst="rect">
            <a:avLst/>
          </a:prstGeom>
          <a:noFill/>
        </p:spPr>
        <p:txBody>
          <a:bodyPr wrap="none" rtlCol="0">
            <a:spAutoFit/>
          </a:bodyPr>
          <a:lstStyle/>
          <a:p>
            <a:r>
              <a:rPr kumimoji="1" lang="en-US" altLang="ja-JP" sz="2400" b="1" dirty="0"/>
              <a:t>BS</a:t>
            </a:r>
            <a:endParaRPr kumimoji="1" lang="ja-JP" altLang="en-US" sz="2400" b="1"/>
          </a:p>
        </p:txBody>
      </p:sp>
      <p:sp>
        <p:nvSpPr>
          <p:cNvPr id="12" name="テキスト ボックス 11">
            <a:extLst>
              <a:ext uri="{FF2B5EF4-FFF2-40B4-BE49-F238E27FC236}">
                <a16:creationId xmlns:a16="http://schemas.microsoft.com/office/drawing/2014/main" id="{1E4F46B8-C0D1-0246-B17A-E4F22091A7C2}"/>
              </a:ext>
            </a:extLst>
          </p:cNvPr>
          <p:cNvSpPr txBox="1"/>
          <p:nvPr/>
        </p:nvSpPr>
        <p:spPr>
          <a:xfrm>
            <a:off x="9531246" y="3431893"/>
            <a:ext cx="846707" cy="461665"/>
          </a:xfrm>
          <a:prstGeom prst="rect">
            <a:avLst/>
          </a:prstGeom>
          <a:noFill/>
        </p:spPr>
        <p:txBody>
          <a:bodyPr wrap="none" rtlCol="0">
            <a:spAutoFit/>
          </a:bodyPr>
          <a:lstStyle/>
          <a:p>
            <a:r>
              <a:rPr kumimoji="1" lang="en-US" altLang="ja-JP" sz="2400" b="1" dirty="0"/>
              <a:t>POP</a:t>
            </a:r>
            <a:endParaRPr kumimoji="1" lang="ja-JP" altLang="en-US" sz="2400" b="1"/>
          </a:p>
        </p:txBody>
      </p:sp>
      <p:sp>
        <p:nvSpPr>
          <p:cNvPr id="6" name="スライド番号プレースホルダー 5">
            <a:extLst>
              <a:ext uri="{FF2B5EF4-FFF2-40B4-BE49-F238E27FC236}">
                <a16:creationId xmlns:a16="http://schemas.microsoft.com/office/drawing/2014/main" id="{C30BEC52-8BD8-F342-B0AF-829ADB8667E4}"/>
              </a:ext>
            </a:extLst>
          </p:cNvPr>
          <p:cNvSpPr>
            <a:spLocks noGrp="1"/>
          </p:cNvSpPr>
          <p:nvPr>
            <p:ph type="sldNum" sz="quarter" idx="4"/>
          </p:nvPr>
        </p:nvSpPr>
        <p:spPr/>
        <p:txBody>
          <a:bodyPr/>
          <a:lstStyle/>
          <a:p>
            <a:fld id="{2B4BF31F-3D4B-4445-9FE5-2801AF373D36}" type="slidenum">
              <a:rPr lang="ja-JP" altLang="en-US" smtClean="0"/>
              <a:pPr/>
              <a:t>15</a:t>
            </a:fld>
            <a:endParaRPr lang="ja-JP" altLang="en-US"/>
          </a:p>
        </p:txBody>
      </p:sp>
      <p:pic>
        <p:nvPicPr>
          <p:cNvPr id="14" name="図 13">
            <a:extLst>
              <a:ext uri="{FF2B5EF4-FFF2-40B4-BE49-F238E27FC236}">
                <a16:creationId xmlns:a16="http://schemas.microsoft.com/office/drawing/2014/main" id="{A658B95B-F8DD-D746-ACCE-AD28E733CB06}"/>
              </a:ext>
            </a:extLst>
          </p:cNvPr>
          <p:cNvPicPr>
            <a:picLocks noChangeAspect="1"/>
          </p:cNvPicPr>
          <p:nvPr/>
        </p:nvPicPr>
        <p:blipFill>
          <a:blip r:embed="rId3"/>
          <a:stretch>
            <a:fillRect/>
          </a:stretch>
        </p:blipFill>
        <p:spPr>
          <a:xfrm>
            <a:off x="566700" y="3960000"/>
            <a:ext cx="3600000" cy="1800000"/>
          </a:xfrm>
          <a:prstGeom prst="rect">
            <a:avLst/>
          </a:prstGeom>
        </p:spPr>
      </p:pic>
      <p:pic>
        <p:nvPicPr>
          <p:cNvPr id="16" name="図 15">
            <a:extLst>
              <a:ext uri="{FF2B5EF4-FFF2-40B4-BE49-F238E27FC236}">
                <a16:creationId xmlns:a16="http://schemas.microsoft.com/office/drawing/2014/main" id="{A3D57965-E54D-C74B-AE2A-40799A7B1BA0}"/>
              </a:ext>
            </a:extLst>
          </p:cNvPr>
          <p:cNvPicPr>
            <a:picLocks noChangeAspect="1"/>
          </p:cNvPicPr>
          <p:nvPr/>
        </p:nvPicPr>
        <p:blipFill>
          <a:blip r:embed="rId4"/>
          <a:stretch>
            <a:fillRect/>
          </a:stretch>
        </p:blipFill>
        <p:spPr>
          <a:xfrm>
            <a:off x="4296000" y="3960000"/>
            <a:ext cx="3600000" cy="1800000"/>
          </a:xfrm>
          <a:prstGeom prst="rect">
            <a:avLst/>
          </a:prstGeom>
        </p:spPr>
      </p:pic>
      <p:pic>
        <p:nvPicPr>
          <p:cNvPr id="18" name="図 17">
            <a:extLst>
              <a:ext uri="{FF2B5EF4-FFF2-40B4-BE49-F238E27FC236}">
                <a16:creationId xmlns:a16="http://schemas.microsoft.com/office/drawing/2014/main" id="{8EF57C25-6D81-444A-A717-443DD3464539}"/>
              </a:ext>
            </a:extLst>
          </p:cNvPr>
          <p:cNvPicPr>
            <a:picLocks noChangeAspect="1"/>
          </p:cNvPicPr>
          <p:nvPr/>
        </p:nvPicPr>
        <p:blipFill>
          <a:blip r:embed="rId5"/>
          <a:stretch>
            <a:fillRect/>
          </a:stretch>
        </p:blipFill>
        <p:spPr>
          <a:xfrm>
            <a:off x="8121929" y="3960000"/>
            <a:ext cx="3600000" cy="1800000"/>
          </a:xfrm>
          <a:prstGeom prst="rect">
            <a:avLst/>
          </a:prstGeom>
        </p:spPr>
      </p:pic>
    </p:spTree>
    <p:extLst>
      <p:ext uri="{BB962C8B-B14F-4D97-AF65-F5344CB8AC3E}">
        <p14:creationId xmlns:p14="http://schemas.microsoft.com/office/powerpoint/2010/main" val="3300476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6D1533-42A2-C14E-8929-BE8B21A02EF1}"/>
              </a:ext>
            </a:extLst>
          </p:cNvPr>
          <p:cNvSpPr>
            <a:spLocks noGrp="1"/>
          </p:cNvSpPr>
          <p:nvPr>
            <p:ph type="title"/>
          </p:nvPr>
        </p:nvSpPr>
        <p:spPr/>
        <p:txBody>
          <a:bodyPr/>
          <a:lstStyle/>
          <a:p>
            <a:r>
              <a:rPr kumimoji="1" lang="ja-JP" altLang="en-US"/>
              <a:t>今後</a:t>
            </a:r>
          </a:p>
        </p:txBody>
      </p:sp>
      <p:sp>
        <p:nvSpPr>
          <p:cNvPr id="3" name="コンテンツ プレースホルダー 2">
            <a:extLst>
              <a:ext uri="{FF2B5EF4-FFF2-40B4-BE49-F238E27FC236}">
                <a16:creationId xmlns:a16="http://schemas.microsoft.com/office/drawing/2014/main" id="{921EDECA-F1EE-5D45-BA29-9F071F4BCB70}"/>
              </a:ext>
            </a:extLst>
          </p:cNvPr>
          <p:cNvSpPr>
            <a:spLocks noGrp="1"/>
          </p:cNvSpPr>
          <p:nvPr>
            <p:ph idx="1"/>
          </p:nvPr>
        </p:nvSpPr>
        <p:spPr/>
        <p:txBody>
          <a:bodyPr/>
          <a:lstStyle/>
          <a:p>
            <a:r>
              <a:rPr lang="ja-JP" altLang="en-US"/>
              <a:t>音響雑音評価だけでなく振動、磁場の環境雑音評価のためにシェイカー、インパルスハンマー、コイルを用いた環境雑音注入試験を行いたい</a:t>
            </a:r>
            <a:endParaRPr lang="en-US" altLang="ja-JP" dirty="0"/>
          </a:p>
          <a:p>
            <a:r>
              <a:rPr lang="en-US" altLang="ja-JP" dirty="0"/>
              <a:t>KAGRA</a:t>
            </a:r>
            <a:r>
              <a:rPr lang="ja-JP" altLang="en-US"/>
              <a:t>は今後様々な干渉計の状態で干渉していくため、それぞれの状態でも環境雑音注入試験を行いたい</a:t>
            </a:r>
            <a:endParaRPr lang="en-US" altLang="ja-JP" dirty="0"/>
          </a:p>
        </p:txBody>
      </p:sp>
      <p:sp>
        <p:nvSpPr>
          <p:cNvPr id="4" name="フッター プレースホルダー 3">
            <a:extLst>
              <a:ext uri="{FF2B5EF4-FFF2-40B4-BE49-F238E27FC236}">
                <a16:creationId xmlns:a16="http://schemas.microsoft.com/office/drawing/2014/main" id="{D0E6E4B3-5AFB-E34B-9C24-6D59F1C26A74}"/>
              </a:ext>
            </a:extLst>
          </p:cNvPr>
          <p:cNvSpPr>
            <a:spLocks noGrp="1"/>
          </p:cNvSpPr>
          <p:nvPr>
            <p:ph type="ftr" sz="quarter" idx="11"/>
          </p:nvPr>
        </p:nvSpPr>
        <p:spPr/>
        <p:txBody>
          <a:bodyPr/>
          <a:lstStyle/>
          <a:p>
            <a:r>
              <a:rPr kumimoji="1" lang="zh-CN" altLang="en-US"/>
              <a:t>日本物理学会</a:t>
            </a:r>
            <a:r>
              <a:rPr kumimoji="1" lang="en-US" altLang="zh-CN"/>
              <a:t>@</a:t>
            </a:r>
            <a:r>
              <a:rPr kumimoji="1" lang="zh-CN" altLang="en-US"/>
              <a:t>山形大学</a:t>
            </a:r>
            <a:endParaRPr kumimoji="1" lang="ja-JP" altLang="en-US"/>
          </a:p>
        </p:txBody>
      </p:sp>
      <p:sp>
        <p:nvSpPr>
          <p:cNvPr id="5" name="日付プレースホルダー 4">
            <a:extLst>
              <a:ext uri="{FF2B5EF4-FFF2-40B4-BE49-F238E27FC236}">
                <a16:creationId xmlns:a16="http://schemas.microsoft.com/office/drawing/2014/main" id="{CBDAC8FE-134C-284A-825D-9C30937126DF}"/>
              </a:ext>
            </a:extLst>
          </p:cNvPr>
          <p:cNvSpPr>
            <a:spLocks noGrp="1"/>
          </p:cNvSpPr>
          <p:nvPr>
            <p:ph type="dt" sz="half" idx="10"/>
          </p:nvPr>
        </p:nvSpPr>
        <p:spPr/>
        <p:txBody>
          <a:bodyPr/>
          <a:lstStyle/>
          <a:p>
            <a:r>
              <a:rPr kumimoji="1" lang="en-US" altLang="ja-JP"/>
              <a:t>2019/9/19</a:t>
            </a:r>
            <a:endParaRPr kumimoji="1" lang="ja-JP" altLang="en-US"/>
          </a:p>
        </p:txBody>
      </p:sp>
      <p:pic>
        <p:nvPicPr>
          <p:cNvPr id="8" name="図 7">
            <a:extLst>
              <a:ext uri="{FF2B5EF4-FFF2-40B4-BE49-F238E27FC236}">
                <a16:creationId xmlns:a16="http://schemas.microsoft.com/office/drawing/2014/main" id="{82A8ED0B-AD75-FB44-AFA0-BB3AB9734C6A}"/>
              </a:ext>
            </a:extLst>
          </p:cNvPr>
          <p:cNvPicPr>
            <a:picLocks noChangeAspect="1"/>
          </p:cNvPicPr>
          <p:nvPr/>
        </p:nvPicPr>
        <p:blipFill>
          <a:blip r:embed="rId3"/>
          <a:stretch>
            <a:fillRect/>
          </a:stretch>
        </p:blipFill>
        <p:spPr>
          <a:xfrm>
            <a:off x="4826000" y="3607086"/>
            <a:ext cx="2540000" cy="2540000"/>
          </a:xfrm>
          <a:prstGeom prst="rect">
            <a:avLst/>
          </a:prstGeom>
        </p:spPr>
      </p:pic>
      <p:pic>
        <p:nvPicPr>
          <p:cNvPr id="9" name="図 8">
            <a:extLst>
              <a:ext uri="{FF2B5EF4-FFF2-40B4-BE49-F238E27FC236}">
                <a16:creationId xmlns:a16="http://schemas.microsoft.com/office/drawing/2014/main" id="{31D9392B-A219-1E4A-98D4-55C21B64652D}"/>
              </a:ext>
            </a:extLst>
          </p:cNvPr>
          <p:cNvPicPr>
            <a:picLocks noChangeAspect="1"/>
          </p:cNvPicPr>
          <p:nvPr/>
        </p:nvPicPr>
        <p:blipFill>
          <a:blip r:embed="rId4"/>
          <a:stretch>
            <a:fillRect/>
          </a:stretch>
        </p:blipFill>
        <p:spPr>
          <a:xfrm>
            <a:off x="1160848" y="3828705"/>
            <a:ext cx="2794458" cy="2101259"/>
          </a:xfrm>
          <a:prstGeom prst="rect">
            <a:avLst/>
          </a:prstGeom>
        </p:spPr>
      </p:pic>
      <p:pic>
        <p:nvPicPr>
          <p:cNvPr id="1025" name="Picture 1" descr="page2image1347343696">
            <a:extLst>
              <a:ext uri="{FF2B5EF4-FFF2-40B4-BE49-F238E27FC236}">
                <a16:creationId xmlns:a16="http://schemas.microsoft.com/office/drawing/2014/main" id="{8F53CF41-068C-8741-8EB6-0D66B93A5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6694" y="3828531"/>
            <a:ext cx="2571750" cy="2193345"/>
          </a:xfrm>
          <a:prstGeom prst="rect">
            <a:avLst/>
          </a:prstGeom>
          <a:noFill/>
          <a:extLst>
            <a:ext uri="{909E8E84-426E-40DD-AFC4-6F175D3DCCD1}">
              <a14:hiddenFill xmlns:a14="http://schemas.microsoft.com/office/drawing/2010/main">
                <a:solidFill>
                  <a:srgbClr val="FFFFFF"/>
                </a:solidFill>
              </a14:hiddenFill>
            </a:ext>
          </a:extLst>
        </p:spPr>
      </p:pic>
      <p:sp>
        <p:nvSpPr>
          <p:cNvPr id="6" name="スライド番号プレースホルダー 5">
            <a:extLst>
              <a:ext uri="{FF2B5EF4-FFF2-40B4-BE49-F238E27FC236}">
                <a16:creationId xmlns:a16="http://schemas.microsoft.com/office/drawing/2014/main" id="{83F07DE0-3579-5748-9143-D031D861AC84}"/>
              </a:ext>
            </a:extLst>
          </p:cNvPr>
          <p:cNvSpPr>
            <a:spLocks noGrp="1"/>
          </p:cNvSpPr>
          <p:nvPr>
            <p:ph type="sldNum" sz="quarter" idx="4"/>
          </p:nvPr>
        </p:nvSpPr>
        <p:spPr/>
        <p:txBody>
          <a:bodyPr/>
          <a:lstStyle/>
          <a:p>
            <a:fld id="{2B4BF31F-3D4B-4445-9FE5-2801AF373D36}" type="slidenum">
              <a:rPr lang="ja-JP" altLang="en-US" smtClean="0"/>
              <a:pPr/>
              <a:t>16</a:t>
            </a:fld>
            <a:endParaRPr lang="ja-JP" altLang="en-US"/>
          </a:p>
        </p:txBody>
      </p:sp>
    </p:spTree>
    <p:extLst>
      <p:ext uri="{BB962C8B-B14F-4D97-AF65-F5344CB8AC3E}">
        <p14:creationId xmlns:p14="http://schemas.microsoft.com/office/powerpoint/2010/main" val="4103555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コンテンツ プレースホルダー 9">
            <a:extLst>
              <a:ext uri="{FF2B5EF4-FFF2-40B4-BE49-F238E27FC236}">
                <a16:creationId xmlns:a16="http://schemas.microsoft.com/office/drawing/2014/main" id="{988D4234-1399-414D-A71A-548D7C9210FA}"/>
              </a:ext>
            </a:extLst>
          </p:cNvPr>
          <p:cNvGraphicFramePr>
            <a:graphicFrameLocks noGrp="1"/>
          </p:cNvGraphicFramePr>
          <p:nvPr>
            <p:ph idx="1"/>
            <p:extLst>
              <p:ext uri="{D42A27DB-BD31-4B8C-83A1-F6EECF244321}">
                <p14:modId xmlns:p14="http://schemas.microsoft.com/office/powerpoint/2010/main" val="298797256"/>
              </p:ext>
            </p:extLst>
          </p:nvPr>
        </p:nvGraphicFramePr>
        <p:xfrm>
          <a:off x="102000" y="986448"/>
          <a:ext cx="11988000" cy="3749040"/>
        </p:xfrm>
        <a:graphic>
          <a:graphicData uri="http://schemas.openxmlformats.org/drawingml/2006/table">
            <a:tbl>
              <a:tblPr firstRow="1" bandRow="1">
                <a:tableStyleId>{2D5ABB26-0587-4C30-8999-92F81FD0307C}</a:tableStyleId>
              </a:tblPr>
              <a:tblGrid>
                <a:gridCol w="1257756">
                  <a:extLst>
                    <a:ext uri="{9D8B030D-6E8A-4147-A177-3AD203B41FA5}">
                      <a16:colId xmlns:a16="http://schemas.microsoft.com/office/drawing/2014/main" val="837148017"/>
                    </a:ext>
                  </a:extLst>
                </a:gridCol>
                <a:gridCol w="3537444">
                  <a:extLst>
                    <a:ext uri="{9D8B030D-6E8A-4147-A177-3AD203B41FA5}">
                      <a16:colId xmlns:a16="http://schemas.microsoft.com/office/drawing/2014/main" val="541973924"/>
                    </a:ext>
                  </a:extLst>
                </a:gridCol>
                <a:gridCol w="7192800">
                  <a:extLst>
                    <a:ext uri="{9D8B030D-6E8A-4147-A177-3AD203B41FA5}">
                      <a16:colId xmlns:a16="http://schemas.microsoft.com/office/drawing/2014/main" val="2744872875"/>
                    </a:ext>
                  </a:extLst>
                </a:gridCol>
              </a:tblGrid>
              <a:tr h="367200">
                <a:tc>
                  <a:txBody>
                    <a:bodyPr/>
                    <a:lstStyle/>
                    <a:p>
                      <a:pPr algn="ctr"/>
                      <a:r>
                        <a:rPr kumimoji="1" lang="ja-JP" altLang="en-US" sz="2400"/>
                        <a:t>日程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kumimoji="1" lang="en-US" altLang="ja-JP" sz="2400" dirty="0"/>
                        <a:t>KAGRA</a:t>
                      </a:r>
                      <a:endParaRPr kumimoji="1" lang="ja-JP"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kumimoji="1" lang="en-US" altLang="ja-JP" sz="2400" dirty="0"/>
                        <a:t>PEM</a:t>
                      </a:r>
                      <a:r>
                        <a:rPr kumimoji="1" lang="ja-JP" altLang="en-US" sz="2400"/>
                        <a:t>（環境雑音注入試験）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52334232"/>
                  </a:ext>
                </a:extLst>
              </a:tr>
              <a:tr h="367200">
                <a:tc>
                  <a:txBody>
                    <a:bodyPr/>
                    <a:lstStyle/>
                    <a:p>
                      <a:r>
                        <a:rPr kumimoji="1" lang="en-US" altLang="ja-JP" sz="2400" dirty="0"/>
                        <a:t>9/1~</a:t>
                      </a:r>
                      <a:endParaRPr kumimoji="1" lang="ja-JP" alt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Dual Recycled Fabry Perot Michelson</a:t>
                      </a:r>
                      <a:br>
                        <a:rPr kumimoji="1" lang="en-US" altLang="ja-JP" sz="2400" dirty="0"/>
                      </a:br>
                      <a:r>
                        <a:rPr kumimoji="1" lang="ja-JP" altLang="en-US" sz="2400"/>
                        <a:t>干渉計の制御調整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ctr">
                        <a:buFont typeface="Arial" panose="020B0604020202020204" pitchFamily="34" charset="0"/>
                        <a:buChar char="•"/>
                      </a:pPr>
                      <a:r>
                        <a:rPr kumimoji="1" lang="ja-JP" altLang="en-US" sz="2400"/>
                        <a:t>各雑音注入装置（スピーカー、シェイカー、インパルスハンマー、コイル）の準備およびテスト</a:t>
                      </a:r>
                      <a:endParaRPr kumimoji="1" lang="en-US" altLang="ja-JP" sz="2400" dirty="0"/>
                    </a:p>
                    <a:p>
                      <a:pPr marL="285750" indent="-285750" algn="ctr">
                        <a:buFont typeface="Arial" panose="020B0604020202020204" pitchFamily="34" charset="0"/>
                        <a:buChar char="•"/>
                      </a:pPr>
                      <a:r>
                        <a:rPr kumimoji="1" lang="ja-JP" altLang="en-US" sz="2400"/>
                        <a:t>環境雑音注入試験の方法の発展および最適化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3840261"/>
                  </a:ext>
                </a:extLst>
              </a:tr>
              <a:tr h="367200">
                <a:tc>
                  <a:txBody>
                    <a:bodyPr/>
                    <a:lstStyle/>
                    <a:p>
                      <a:r>
                        <a:rPr kumimoji="1" lang="en-US" altLang="ja-JP" sz="2400" dirty="0"/>
                        <a:t>10/1~</a:t>
                      </a:r>
                      <a:endParaRPr kumimoji="1" lang="ja-JP" alt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a:t>制御の調整および</a:t>
                      </a:r>
                      <a:br>
                        <a:rPr kumimoji="1" lang="en-US" altLang="ja-JP" sz="2400" dirty="0"/>
                      </a:br>
                      <a:r>
                        <a:rPr kumimoji="1" lang="ja-JP" altLang="en-US" sz="2400"/>
                        <a:t>メンテナンス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t>環境雑音注入試験の方法の発展および最適化</a:t>
                      </a:r>
                      <a:endParaRPr kumimoji="1" lang="en-US" altLang="ja-JP" sz="2400" dirty="0"/>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t>環境雑音注入試験による雑音評価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0752016"/>
                  </a:ext>
                </a:extLst>
              </a:tr>
              <a:tr h="367200">
                <a:tc>
                  <a:txBody>
                    <a:bodyPr/>
                    <a:lstStyle/>
                    <a:p>
                      <a:r>
                        <a:rPr kumimoji="1" lang="en-US" altLang="ja-JP" sz="2400" dirty="0"/>
                        <a:t>11/1~</a:t>
                      </a:r>
                      <a:endParaRPr kumimoji="1" lang="ja-JP" alt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a:t>ノイズハンティング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ctr">
                        <a:buFont typeface="Arial" panose="020B0604020202020204" pitchFamily="34" charset="0"/>
                        <a:buChar char="•"/>
                      </a:pPr>
                      <a:r>
                        <a:rPr kumimoji="1" lang="ja-JP" altLang="en-US" sz="2400"/>
                        <a:t>環境雑音注入試験による雑音評価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6644559"/>
                  </a:ext>
                </a:extLst>
              </a:tr>
              <a:tr h="367200">
                <a:tc>
                  <a:txBody>
                    <a:bodyPr/>
                    <a:lstStyle/>
                    <a:p>
                      <a:r>
                        <a:rPr kumimoji="1" lang="en-US" altLang="ja-JP" sz="2400" dirty="0"/>
                        <a:t>12</a:t>
                      </a:r>
                      <a:r>
                        <a:rPr kumimoji="1" lang="ja-JP" altLang="en-US" sz="2400"/>
                        <a:t>月頃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400" dirty="0"/>
                        <a:t>LIGO</a:t>
                      </a:r>
                      <a:r>
                        <a:rPr kumimoji="1" lang="ja-JP" altLang="en-US" sz="2400"/>
                        <a:t>、</a:t>
                      </a:r>
                      <a:r>
                        <a:rPr kumimoji="1" lang="en-US" altLang="ja-JP" sz="2400" dirty="0"/>
                        <a:t>Virgo</a:t>
                      </a:r>
                      <a:r>
                        <a:rPr kumimoji="1" lang="ja-JP" altLang="en-US" sz="2400"/>
                        <a:t>との</a:t>
                      </a:r>
                      <a:br>
                        <a:rPr kumimoji="1" lang="en-US" altLang="ja-JP" sz="2400" dirty="0"/>
                      </a:br>
                      <a:r>
                        <a:rPr kumimoji="1" lang="ja-JP" altLang="en-US" sz="2400"/>
                        <a:t>国際同時観測への参加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328959"/>
                  </a:ext>
                </a:extLst>
              </a:tr>
            </a:tbl>
          </a:graphicData>
        </a:graphic>
      </p:graphicFrame>
      <p:sp>
        <p:nvSpPr>
          <p:cNvPr id="2" name="タイトル 1">
            <a:extLst>
              <a:ext uri="{FF2B5EF4-FFF2-40B4-BE49-F238E27FC236}">
                <a16:creationId xmlns:a16="http://schemas.microsoft.com/office/drawing/2014/main" id="{AA50BD9C-F2DD-0A41-8313-20A73A37422F}"/>
              </a:ext>
            </a:extLst>
          </p:cNvPr>
          <p:cNvSpPr>
            <a:spLocks noGrp="1"/>
          </p:cNvSpPr>
          <p:nvPr>
            <p:ph type="title"/>
          </p:nvPr>
        </p:nvSpPr>
        <p:spPr/>
        <p:txBody>
          <a:bodyPr/>
          <a:lstStyle/>
          <a:p>
            <a:r>
              <a:rPr kumimoji="1" lang="ja-JP" altLang="en-US"/>
              <a:t>今後</a:t>
            </a:r>
            <a:r>
              <a:rPr lang="ja-JP" altLang="en-US"/>
              <a:t>の計画</a:t>
            </a:r>
            <a:endParaRPr kumimoji="1" lang="ja-JP" altLang="en-US"/>
          </a:p>
        </p:txBody>
      </p:sp>
      <p:sp>
        <p:nvSpPr>
          <p:cNvPr id="5" name="フッター プレースホルダー 4">
            <a:extLst>
              <a:ext uri="{FF2B5EF4-FFF2-40B4-BE49-F238E27FC236}">
                <a16:creationId xmlns:a16="http://schemas.microsoft.com/office/drawing/2014/main" id="{0BB26058-6994-E242-9D40-9FE164EB8EA4}"/>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9FD130D7-B276-F949-972F-17D2AA2DCA71}"/>
              </a:ext>
            </a:extLst>
          </p:cNvPr>
          <p:cNvSpPr>
            <a:spLocks noGrp="1"/>
          </p:cNvSpPr>
          <p:nvPr>
            <p:ph type="dt" sz="half" idx="10"/>
          </p:nvPr>
        </p:nvSpPr>
        <p:spPr/>
        <p:txBody>
          <a:bodyPr/>
          <a:lstStyle/>
          <a:p>
            <a:r>
              <a:rPr lang="en-US" altLang="ja-JP"/>
              <a:t>2019/9/19</a:t>
            </a:r>
            <a:endParaRPr lang="ja-JP" altLang="en-US"/>
          </a:p>
        </p:txBody>
      </p:sp>
      <p:sp>
        <p:nvSpPr>
          <p:cNvPr id="3" name="スライド番号プレースホルダー 2">
            <a:extLst>
              <a:ext uri="{FF2B5EF4-FFF2-40B4-BE49-F238E27FC236}">
                <a16:creationId xmlns:a16="http://schemas.microsoft.com/office/drawing/2014/main" id="{B13793FD-9BD2-1243-8810-F49E74641FCD}"/>
              </a:ext>
            </a:extLst>
          </p:cNvPr>
          <p:cNvSpPr>
            <a:spLocks noGrp="1"/>
          </p:cNvSpPr>
          <p:nvPr>
            <p:ph type="sldNum" sz="quarter" idx="4"/>
          </p:nvPr>
        </p:nvSpPr>
        <p:spPr/>
        <p:txBody>
          <a:bodyPr/>
          <a:lstStyle/>
          <a:p>
            <a:fld id="{2B4BF31F-3D4B-4445-9FE5-2801AF373D36}" type="slidenum">
              <a:rPr lang="ja-JP" altLang="en-US" smtClean="0"/>
              <a:pPr/>
              <a:t>17</a:t>
            </a:fld>
            <a:endParaRPr lang="ja-JP" altLang="en-US"/>
          </a:p>
        </p:txBody>
      </p:sp>
    </p:spTree>
    <p:extLst>
      <p:ext uri="{BB962C8B-B14F-4D97-AF65-F5344CB8AC3E}">
        <p14:creationId xmlns:p14="http://schemas.microsoft.com/office/powerpoint/2010/main" val="137248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3DD730-A605-6944-AC6F-2F15932E2DA0}"/>
              </a:ext>
            </a:extLst>
          </p:cNvPr>
          <p:cNvSpPr>
            <a:spLocks noGrp="1"/>
          </p:cNvSpPr>
          <p:nvPr>
            <p:ph type="title"/>
          </p:nvPr>
        </p:nvSpPr>
        <p:spPr/>
        <p:txBody>
          <a:bodyPr anchor="ctr">
            <a:normAutofit/>
          </a:bodyPr>
          <a:lstStyle/>
          <a:p>
            <a:pPr algn="ctr"/>
            <a:r>
              <a:rPr lang="ja-JP" altLang="en-US" sz="5400"/>
              <a:t>ご静聴ありがとうございました</a:t>
            </a:r>
            <a:endParaRPr kumimoji="1" lang="ja-JP" altLang="en-US" sz="5400"/>
          </a:p>
        </p:txBody>
      </p:sp>
      <p:sp>
        <p:nvSpPr>
          <p:cNvPr id="3" name="テキスト プレースホルダー 2">
            <a:extLst>
              <a:ext uri="{FF2B5EF4-FFF2-40B4-BE49-F238E27FC236}">
                <a16:creationId xmlns:a16="http://schemas.microsoft.com/office/drawing/2014/main" id="{6B01C391-3FD5-044B-B8B4-112B26C4EDEC}"/>
              </a:ext>
            </a:extLst>
          </p:cNvPr>
          <p:cNvSpPr>
            <a:spLocks noGrp="1"/>
          </p:cNvSpPr>
          <p:nvPr>
            <p:ph type="body" idx="1"/>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41570E6A-3488-1E41-A170-14977E78D9D4}"/>
              </a:ext>
            </a:extLst>
          </p:cNvPr>
          <p:cNvSpPr>
            <a:spLocks noGrp="1"/>
          </p:cNvSpPr>
          <p:nvPr>
            <p:ph type="ftr" sz="quarter" idx="11"/>
          </p:nvPr>
        </p:nvSpPr>
        <p:spPr/>
        <p:txBody>
          <a:bodyPr/>
          <a:lstStyle/>
          <a:p>
            <a:r>
              <a:rPr kumimoji="1" lang="zh-CN" altLang="en-US"/>
              <a:t>日本物理学会</a:t>
            </a:r>
            <a:r>
              <a:rPr kumimoji="1" lang="en-US" altLang="zh-CN"/>
              <a:t>@</a:t>
            </a:r>
            <a:r>
              <a:rPr kumimoji="1" lang="zh-CN" altLang="en-US"/>
              <a:t>山形大学</a:t>
            </a:r>
            <a:endParaRPr kumimoji="1" lang="ja-JP" altLang="en-US"/>
          </a:p>
        </p:txBody>
      </p:sp>
      <p:sp>
        <p:nvSpPr>
          <p:cNvPr id="6" name="日付プレースホルダー 5">
            <a:extLst>
              <a:ext uri="{FF2B5EF4-FFF2-40B4-BE49-F238E27FC236}">
                <a16:creationId xmlns:a16="http://schemas.microsoft.com/office/drawing/2014/main" id="{4E559EC1-8019-FF41-80A0-13F0DD204D6E}"/>
              </a:ext>
            </a:extLst>
          </p:cNvPr>
          <p:cNvSpPr>
            <a:spLocks noGrp="1"/>
          </p:cNvSpPr>
          <p:nvPr>
            <p:ph type="dt" sz="half" idx="10"/>
          </p:nvPr>
        </p:nvSpPr>
        <p:spPr/>
        <p:txBody>
          <a:bodyPr/>
          <a:lstStyle/>
          <a:p>
            <a:r>
              <a:rPr kumimoji="1" lang="en-US" altLang="ja-JP"/>
              <a:t>2019/9/19</a:t>
            </a:r>
            <a:endParaRPr kumimoji="1" lang="ja-JP" altLang="en-US"/>
          </a:p>
        </p:txBody>
      </p:sp>
      <p:sp>
        <p:nvSpPr>
          <p:cNvPr id="4" name="スライド番号プレースホルダー 3">
            <a:extLst>
              <a:ext uri="{FF2B5EF4-FFF2-40B4-BE49-F238E27FC236}">
                <a16:creationId xmlns:a16="http://schemas.microsoft.com/office/drawing/2014/main" id="{5C73080B-7BB9-AD4F-B02C-ED1A18C3BCD9}"/>
              </a:ext>
            </a:extLst>
          </p:cNvPr>
          <p:cNvSpPr>
            <a:spLocks noGrp="1"/>
          </p:cNvSpPr>
          <p:nvPr>
            <p:ph type="sldNum" sz="quarter" idx="4"/>
          </p:nvPr>
        </p:nvSpPr>
        <p:spPr/>
        <p:txBody>
          <a:bodyPr/>
          <a:lstStyle/>
          <a:p>
            <a:fld id="{2B4BF31F-3D4B-4445-9FE5-2801AF373D36}" type="slidenum">
              <a:rPr kumimoji="1" lang="ja-JP" altLang="en-US" smtClean="0"/>
              <a:t>18</a:t>
            </a:fld>
            <a:endParaRPr kumimoji="1" lang="ja-JP" altLang="en-US"/>
          </a:p>
        </p:txBody>
      </p:sp>
    </p:spTree>
    <p:extLst>
      <p:ext uri="{BB962C8B-B14F-4D97-AF65-F5344CB8AC3E}">
        <p14:creationId xmlns:p14="http://schemas.microsoft.com/office/powerpoint/2010/main" val="111844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AD4426-6B57-9243-A3A1-6F705F4FA5C9}"/>
              </a:ext>
            </a:extLst>
          </p:cNvPr>
          <p:cNvSpPr>
            <a:spLocks noGrp="1"/>
          </p:cNvSpPr>
          <p:nvPr>
            <p:ph type="title"/>
          </p:nvPr>
        </p:nvSpPr>
        <p:spPr/>
        <p:txBody>
          <a:bodyPr/>
          <a:lstStyle/>
          <a:p>
            <a:r>
              <a:rPr kumimoji="1" lang="ja-JP" altLang="en-US"/>
              <a:t>目次</a:t>
            </a:r>
          </a:p>
        </p:txBody>
      </p:sp>
      <p:sp>
        <p:nvSpPr>
          <p:cNvPr id="3" name="コンテンツ プレースホルダー 2">
            <a:extLst>
              <a:ext uri="{FF2B5EF4-FFF2-40B4-BE49-F238E27FC236}">
                <a16:creationId xmlns:a16="http://schemas.microsoft.com/office/drawing/2014/main" id="{90AF8EC9-C2B8-4D41-B4FF-BE81E1B3B595}"/>
              </a:ext>
            </a:extLst>
          </p:cNvPr>
          <p:cNvSpPr>
            <a:spLocks noGrp="1"/>
          </p:cNvSpPr>
          <p:nvPr>
            <p:ph idx="1"/>
          </p:nvPr>
        </p:nvSpPr>
        <p:spPr/>
        <p:txBody>
          <a:bodyPr/>
          <a:lstStyle/>
          <a:p>
            <a:r>
              <a:rPr lang="en-US" altLang="ja-JP" dirty="0"/>
              <a:t>KAGRA</a:t>
            </a:r>
          </a:p>
          <a:p>
            <a:r>
              <a:rPr lang="en-US" altLang="ja-JP" dirty="0"/>
              <a:t>Physical Environmental Monitor</a:t>
            </a:r>
            <a:r>
              <a:rPr lang="ja-JP" altLang="en-US"/>
              <a:t> </a:t>
            </a:r>
            <a:r>
              <a:rPr lang="en-US" altLang="ja-JP" dirty="0"/>
              <a:t>(PEM)</a:t>
            </a:r>
          </a:p>
          <a:p>
            <a:r>
              <a:rPr kumimoji="1" lang="ja-JP" altLang="en-US"/>
              <a:t>環境</a:t>
            </a:r>
            <a:r>
              <a:rPr lang="ja-JP" altLang="en-US"/>
              <a:t>雑音注入試験</a:t>
            </a:r>
            <a:endParaRPr lang="en-US" altLang="ja-JP" dirty="0"/>
          </a:p>
          <a:p>
            <a:pPr lvl="1"/>
            <a:r>
              <a:rPr lang="ja-JP" altLang="en-US"/>
              <a:t>実験</a:t>
            </a:r>
            <a:endParaRPr lang="en-US" altLang="ja-JP" dirty="0"/>
          </a:p>
          <a:p>
            <a:pPr lvl="1"/>
            <a:r>
              <a:rPr lang="ja-JP" altLang="en-US"/>
              <a:t>結果</a:t>
            </a:r>
            <a:endParaRPr lang="en-US" altLang="ja-JP" dirty="0"/>
          </a:p>
          <a:p>
            <a:r>
              <a:rPr kumimoji="1" lang="ja-JP" altLang="en-US"/>
              <a:t>まとめ</a:t>
            </a:r>
            <a:endParaRPr kumimoji="1" lang="en-US" altLang="ja-JP" dirty="0"/>
          </a:p>
          <a:p>
            <a:r>
              <a:rPr kumimoji="1" lang="ja-JP" altLang="en-US"/>
              <a:t>今後</a:t>
            </a:r>
          </a:p>
        </p:txBody>
      </p:sp>
      <p:sp>
        <p:nvSpPr>
          <p:cNvPr id="5" name="フッター プレースホルダー 4">
            <a:extLst>
              <a:ext uri="{FF2B5EF4-FFF2-40B4-BE49-F238E27FC236}">
                <a16:creationId xmlns:a16="http://schemas.microsoft.com/office/drawing/2014/main" id="{02465879-662C-5B4D-A4B5-0680E627F2A7}"/>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4" name="日付プレースホルダー 3">
            <a:extLst>
              <a:ext uri="{FF2B5EF4-FFF2-40B4-BE49-F238E27FC236}">
                <a16:creationId xmlns:a16="http://schemas.microsoft.com/office/drawing/2014/main" id="{23609C60-DA41-0746-9509-1EBB027DAF36}"/>
              </a:ext>
            </a:extLst>
          </p:cNvPr>
          <p:cNvSpPr>
            <a:spLocks noGrp="1"/>
          </p:cNvSpPr>
          <p:nvPr>
            <p:ph type="dt" sz="half" idx="10"/>
          </p:nvPr>
        </p:nvSpPr>
        <p:spPr/>
        <p:txBody>
          <a:bodyPr/>
          <a:lstStyle/>
          <a:p>
            <a:r>
              <a:rPr lang="en-US" altLang="ja-JP"/>
              <a:t>2019/9/19</a:t>
            </a:r>
            <a:endParaRPr lang="ja-JP" altLang="en-US"/>
          </a:p>
        </p:txBody>
      </p:sp>
      <p:sp>
        <p:nvSpPr>
          <p:cNvPr id="6" name="スライド番号プレースホルダー 5">
            <a:extLst>
              <a:ext uri="{FF2B5EF4-FFF2-40B4-BE49-F238E27FC236}">
                <a16:creationId xmlns:a16="http://schemas.microsoft.com/office/drawing/2014/main" id="{101F5514-7099-FA45-A776-2E8D7FDACF49}"/>
              </a:ext>
            </a:extLst>
          </p:cNvPr>
          <p:cNvSpPr>
            <a:spLocks noGrp="1"/>
          </p:cNvSpPr>
          <p:nvPr>
            <p:ph type="sldNum" sz="quarter" idx="4"/>
          </p:nvPr>
        </p:nvSpPr>
        <p:spPr/>
        <p:txBody>
          <a:bodyPr/>
          <a:lstStyle/>
          <a:p>
            <a:fld id="{2B4BF31F-3D4B-4445-9FE5-2801AF373D36}" type="slidenum">
              <a:rPr lang="ja-JP" altLang="en-US" smtClean="0"/>
              <a:pPr/>
              <a:t>1</a:t>
            </a:fld>
            <a:endParaRPr lang="ja-JP" altLang="en-US"/>
          </a:p>
        </p:txBody>
      </p:sp>
    </p:spTree>
    <p:extLst>
      <p:ext uri="{BB962C8B-B14F-4D97-AF65-F5344CB8AC3E}">
        <p14:creationId xmlns:p14="http://schemas.microsoft.com/office/powerpoint/2010/main" val="4150430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5691C8B3-BAD6-744F-A2CF-9B177E10DB88}"/>
                  </a:ext>
                </a:extLst>
              </p:cNvPr>
              <p:cNvSpPr>
                <a:spLocks noGrp="1"/>
              </p:cNvSpPr>
              <p:nvPr>
                <p:ph idx="1"/>
              </p:nvPr>
            </p:nvSpPr>
            <p:spPr>
              <a:xfrm>
                <a:off x="180000" y="1007998"/>
                <a:ext cx="6900422" cy="5155200"/>
              </a:xfrm>
            </p:spPr>
            <p:txBody>
              <a:bodyPr>
                <a:normAutofit fontScale="77500" lnSpcReduction="20000"/>
              </a:bodyPr>
              <a:lstStyle/>
              <a:p>
                <a:pPr>
                  <a:lnSpc>
                    <a:spcPct val="150000"/>
                  </a:lnSpc>
                </a:pPr>
                <a:r>
                  <a:rPr lang="ja-JP" altLang="en-US" sz="1800"/>
                  <a:t>感度向上</a:t>
                </a:r>
                <a:endParaRPr lang="en-US" altLang="ja-JP" sz="1800" b="0" i="1" dirty="0">
                  <a:latin typeface="Cambria Math" panose="02040503050406030204" pitchFamily="18" charset="0"/>
                </a:endParaRPr>
              </a:p>
              <a:p>
                <a:pPr marL="0" indent="0">
                  <a:lnSpc>
                    <a:spcPct val="150000"/>
                  </a:lnSpc>
                  <a:buNone/>
                </a:pPr>
                <a14:m>
                  <m:oMathPara xmlns:m="http://schemas.openxmlformats.org/officeDocument/2006/math">
                    <m:oMathParaPr>
                      <m:jc m:val="left"/>
                    </m:oMathParaPr>
                    <m:oMath xmlns:m="http://schemas.openxmlformats.org/officeDocument/2006/math">
                      <m:sSub>
                        <m:sSubPr>
                          <m:ctrlPr>
                            <a:rPr lang="en-US" altLang="ja-JP" sz="1800" b="0" i="1" dirty="0" smtClean="0">
                              <a:latin typeface="Cambria Math" panose="02040503050406030204" pitchFamily="18" charset="0"/>
                            </a:rPr>
                          </m:ctrlPr>
                        </m:sSubPr>
                        <m:e>
                          <m:r>
                            <a:rPr lang="en" altLang="ja-JP" sz="1800" i="1" dirty="0" smtClean="0">
                              <a:latin typeface="Cambria Math" panose="02040503050406030204" pitchFamily="18" charset="0"/>
                            </a:rPr>
                            <m:t>h</m:t>
                          </m:r>
                        </m:e>
                        <m:sub>
                          <m:r>
                            <m:rPr>
                              <m:sty m:val="p"/>
                            </m:rPr>
                            <a:rPr lang="en-US" altLang="ja-JP" sz="1800" b="0" i="0" dirty="0" smtClean="0">
                              <a:latin typeface="Cambria Math" panose="02040503050406030204" pitchFamily="18" charset="0"/>
                            </a:rPr>
                            <m:t>shot</m:t>
                          </m:r>
                        </m:sub>
                      </m:sSub>
                      <m:d>
                        <m:dPr>
                          <m:ctrlPr>
                            <a:rPr lang="en" altLang="ja-JP" sz="1800" b="0" i="1" dirty="0">
                              <a:latin typeface="Cambria Math" panose="02040503050406030204" pitchFamily="18" charset="0"/>
                            </a:rPr>
                          </m:ctrlPr>
                        </m:dPr>
                        <m:e>
                          <m:r>
                            <a:rPr lang="en" altLang="ja-JP" sz="1800" i="1" dirty="0">
                              <a:latin typeface="Cambria Math" panose="02040503050406030204" pitchFamily="18" charset="0"/>
                            </a:rPr>
                            <m:t>𝑓</m:t>
                          </m:r>
                        </m:e>
                      </m:d>
                      <m:r>
                        <m:rPr>
                          <m:aln/>
                        </m:rPr>
                        <a:rPr lang="en" altLang="ja-JP" sz="1800" i="1" dirty="0">
                          <a:latin typeface="Cambria Math" panose="02040503050406030204" pitchFamily="18" charset="0"/>
                        </a:rPr>
                        <m:t>=</m:t>
                      </m:r>
                      <m:f>
                        <m:fPr>
                          <m:ctrlPr>
                            <a:rPr lang="en-US" altLang="ja-JP" sz="1800" b="0" i="1" dirty="0" smtClean="0">
                              <a:latin typeface="Cambria Math" panose="02040503050406030204" pitchFamily="18" charset="0"/>
                            </a:rPr>
                          </m:ctrlPr>
                        </m:fPr>
                        <m:num>
                          <m:r>
                            <a:rPr lang="en-US" altLang="ja-JP" sz="1800" b="0" i="1" dirty="0" smtClean="0">
                              <a:latin typeface="Cambria Math" panose="02040503050406030204" pitchFamily="18" charset="0"/>
                            </a:rPr>
                            <m:t>1</m:t>
                          </m:r>
                        </m:num>
                        <m:den>
                          <m:r>
                            <a:rPr lang="en-US" altLang="ja-JP" sz="1800" b="0" i="1" dirty="0" smtClean="0">
                              <a:latin typeface="Cambria Math" panose="02040503050406030204" pitchFamily="18" charset="0"/>
                            </a:rPr>
                            <m:t>4</m:t>
                          </m:r>
                          <m:r>
                            <a:rPr lang="en-US" altLang="ja-JP" sz="1800" b="0" i="1" dirty="0" smtClean="0">
                              <a:latin typeface="Cambria Math" panose="02040503050406030204" pitchFamily="18" charset="0"/>
                            </a:rPr>
                            <m:t>𝐹𝐿</m:t>
                          </m:r>
                        </m:den>
                      </m:f>
                      <m:rad>
                        <m:radPr>
                          <m:degHide m:val="on"/>
                          <m:ctrlPr>
                            <a:rPr lang="en-US" altLang="ja-JP" sz="1800" b="0" i="1" dirty="0" smtClean="0">
                              <a:latin typeface="Cambria Math" panose="02040503050406030204" pitchFamily="18" charset="0"/>
                            </a:rPr>
                          </m:ctrlPr>
                        </m:radPr>
                        <m:deg/>
                        <m:e>
                          <m:f>
                            <m:fPr>
                              <m:ctrlPr>
                                <a:rPr lang="en-US" altLang="ja-JP" sz="1800" b="0" i="1" dirty="0" smtClean="0">
                                  <a:latin typeface="Cambria Math" panose="02040503050406030204" pitchFamily="18" charset="0"/>
                                </a:rPr>
                              </m:ctrlPr>
                            </m:fPr>
                            <m:num>
                              <m:r>
                                <a:rPr lang="en-US" altLang="ja-JP" sz="1800" b="0" i="1" dirty="0" smtClean="0">
                                  <a:latin typeface="Cambria Math" panose="02040503050406030204" pitchFamily="18" charset="0"/>
                                </a:rPr>
                                <m:t>𝜋</m:t>
                              </m:r>
                              <m:r>
                                <a:rPr lang="en-US" altLang="ja-JP" sz="1800" b="0" i="1" dirty="0" smtClean="0">
                                  <a:latin typeface="Cambria Math" panose="02040503050406030204" pitchFamily="18" charset="0"/>
                                </a:rPr>
                                <m:t>𝑐</m:t>
                              </m:r>
                              <m:r>
                                <a:rPr lang="en-US" altLang="ja-JP" sz="1800" b="0" i="1" dirty="0" smtClean="0">
                                  <a:latin typeface="Cambria Math" panose="02040503050406030204" pitchFamily="18" charset="0"/>
                                </a:rPr>
                                <m:t>ℏ</m:t>
                              </m:r>
                              <m:sSub>
                                <m:sSubPr>
                                  <m:ctrlPr>
                                    <a:rPr lang="en-US" altLang="ja-JP" sz="1800" b="0" i="1" dirty="0" smtClean="0">
                                      <a:latin typeface="Cambria Math" panose="02040503050406030204" pitchFamily="18" charset="0"/>
                                    </a:rPr>
                                  </m:ctrlPr>
                                </m:sSubPr>
                                <m:e>
                                  <m:r>
                                    <a:rPr lang="en-US" altLang="ja-JP" sz="1800" b="0" i="1" dirty="0" smtClean="0">
                                      <a:latin typeface="Cambria Math" panose="02040503050406030204" pitchFamily="18" charset="0"/>
                                    </a:rPr>
                                    <m:t>𝜆</m:t>
                                  </m:r>
                                </m:e>
                                <m:sub>
                                  <m:r>
                                    <a:rPr lang="en-US" altLang="ja-JP" sz="1800" b="0" i="1" dirty="0" smtClean="0">
                                      <a:latin typeface="Cambria Math" panose="02040503050406030204" pitchFamily="18" charset="0"/>
                                    </a:rPr>
                                    <m:t>𝐿</m:t>
                                  </m:r>
                                </m:sub>
                              </m:sSub>
                            </m:num>
                            <m:den>
                              <m:sSub>
                                <m:sSubPr>
                                  <m:ctrlPr>
                                    <a:rPr lang="en-US" altLang="ja-JP" sz="1800" b="0" i="1" dirty="0" smtClean="0">
                                      <a:latin typeface="Cambria Math" panose="02040503050406030204" pitchFamily="18" charset="0"/>
                                    </a:rPr>
                                  </m:ctrlPr>
                                </m:sSubPr>
                                <m:e>
                                  <m:r>
                                    <a:rPr lang="en-US" altLang="ja-JP" sz="1800" b="0" i="1" dirty="0" smtClean="0">
                                      <a:latin typeface="Cambria Math" panose="02040503050406030204" pitchFamily="18" charset="0"/>
                                    </a:rPr>
                                    <m:t>𝑃</m:t>
                                  </m:r>
                                </m:e>
                                <m:sub>
                                  <m:r>
                                    <m:rPr>
                                      <m:sty m:val="p"/>
                                    </m:rPr>
                                    <a:rPr lang="en-US" altLang="ja-JP" sz="1800" b="0" i="0" dirty="0" smtClean="0">
                                      <a:latin typeface="Cambria Math" panose="02040503050406030204" pitchFamily="18" charset="0"/>
                                    </a:rPr>
                                    <m:t>bs</m:t>
                                  </m:r>
                                </m:sub>
                              </m:sSub>
                            </m:den>
                          </m:f>
                        </m:e>
                      </m:rad>
                      <m:r>
                        <a:rPr lang="en" altLang="ja-JP" sz="1800" i="1" dirty="0">
                          <a:latin typeface="Cambria Math" panose="02040503050406030204" pitchFamily="18" charset="0"/>
                        </a:rPr>
                        <m:t> </m:t>
                      </m:r>
                      <m:rad>
                        <m:radPr>
                          <m:degHide m:val="on"/>
                          <m:ctrlPr>
                            <a:rPr lang="en-US" altLang="ja-JP" sz="1800" b="0" i="1" dirty="0" smtClean="0">
                              <a:latin typeface="Cambria Math" panose="02040503050406030204" pitchFamily="18" charset="0"/>
                            </a:rPr>
                          </m:ctrlPr>
                        </m:radPr>
                        <m:deg/>
                        <m:e>
                          <m:r>
                            <a:rPr lang="en-US" altLang="ja-JP" sz="1800" b="0" i="1" dirty="0" smtClean="0">
                              <a:latin typeface="Cambria Math" panose="02040503050406030204" pitchFamily="18" charset="0"/>
                            </a:rPr>
                            <m:t>1+</m:t>
                          </m:r>
                          <m:sSup>
                            <m:sSupPr>
                              <m:ctrlPr>
                                <a:rPr lang="en-US" altLang="ja-JP" sz="1800" b="0" i="1" dirty="0" smtClean="0">
                                  <a:latin typeface="Cambria Math" panose="02040503050406030204" pitchFamily="18" charset="0"/>
                                </a:rPr>
                              </m:ctrlPr>
                            </m:sSupPr>
                            <m:e>
                              <m:d>
                                <m:dPr>
                                  <m:ctrlPr>
                                    <a:rPr lang="en-US" altLang="ja-JP" sz="1800" b="0" i="1" dirty="0" smtClean="0">
                                      <a:latin typeface="Cambria Math" panose="02040503050406030204" pitchFamily="18" charset="0"/>
                                    </a:rPr>
                                  </m:ctrlPr>
                                </m:dPr>
                                <m:e>
                                  <m:f>
                                    <m:fPr>
                                      <m:ctrlPr>
                                        <a:rPr lang="en-US" altLang="ja-JP" sz="1800" b="0" i="1" dirty="0" smtClean="0">
                                          <a:latin typeface="Cambria Math" panose="02040503050406030204" pitchFamily="18" charset="0"/>
                                        </a:rPr>
                                      </m:ctrlPr>
                                    </m:fPr>
                                    <m:num>
                                      <m:r>
                                        <a:rPr lang="en-US" altLang="ja-JP" sz="1800" b="0" i="1" dirty="0" smtClean="0">
                                          <a:latin typeface="Cambria Math" panose="02040503050406030204" pitchFamily="18" charset="0"/>
                                        </a:rPr>
                                        <m:t>𝑓</m:t>
                                      </m:r>
                                    </m:num>
                                    <m:den>
                                      <m:sSub>
                                        <m:sSubPr>
                                          <m:ctrlPr>
                                            <a:rPr lang="en-US" altLang="ja-JP" sz="1800" b="0" i="1" dirty="0" smtClean="0">
                                              <a:latin typeface="Cambria Math" panose="02040503050406030204" pitchFamily="18" charset="0"/>
                                            </a:rPr>
                                          </m:ctrlPr>
                                        </m:sSubPr>
                                        <m:e>
                                          <m:r>
                                            <a:rPr lang="en-US" altLang="ja-JP" sz="1800" b="0" i="1" dirty="0" smtClean="0">
                                              <a:latin typeface="Cambria Math" panose="02040503050406030204" pitchFamily="18" charset="0"/>
                                            </a:rPr>
                                            <m:t>𝑓</m:t>
                                          </m:r>
                                        </m:e>
                                        <m:sub>
                                          <m:r>
                                            <a:rPr lang="en-US" altLang="ja-JP" sz="1800" b="0" i="1" dirty="0" smtClean="0">
                                              <a:latin typeface="Cambria Math" panose="02040503050406030204" pitchFamily="18" charset="0"/>
                                            </a:rPr>
                                            <m:t>𝑝</m:t>
                                          </m:r>
                                        </m:sub>
                                      </m:sSub>
                                    </m:den>
                                  </m:f>
                                </m:e>
                              </m:d>
                            </m:e>
                            <m:sup>
                              <m:r>
                                <a:rPr lang="en-US" altLang="ja-JP" sz="1800" b="0" i="1" dirty="0" smtClean="0">
                                  <a:latin typeface="Cambria Math" panose="02040503050406030204" pitchFamily="18" charset="0"/>
                                </a:rPr>
                                <m:t>2</m:t>
                              </m:r>
                            </m:sup>
                          </m:sSup>
                        </m:e>
                      </m:rad>
                    </m:oMath>
                    <m:oMath xmlns:m="http://schemas.openxmlformats.org/officeDocument/2006/math">
                      <m:r>
                        <m:rPr>
                          <m:aln/>
                        </m:rPr>
                        <a:rPr lang="en-US" altLang="ja-JP" sz="1800" b="0" i="1" smtClean="0">
                          <a:latin typeface="Cambria Math" panose="02040503050406030204" pitchFamily="18" charset="0"/>
                          <a:ea typeface="Cambria Math" panose="02040503050406030204" pitchFamily="18" charset="0"/>
                        </a:rPr>
                        <m:t>≈</m:t>
                      </m:r>
                      <m:r>
                        <a:rPr lang="en-US" altLang="ja-JP" sz="1800" b="0" i="1" smtClean="0">
                          <a:latin typeface="Cambria Math" panose="02040503050406030204" pitchFamily="18" charset="0"/>
                          <a:ea typeface="Cambria Math" panose="02040503050406030204" pitchFamily="18" charset="0"/>
                        </a:rPr>
                        <m:t>6×</m:t>
                      </m:r>
                      <m:sSup>
                        <m:sSupPr>
                          <m:ctrlPr>
                            <a:rPr lang="en-US" altLang="ja-JP" sz="1800" b="0" i="1" smtClean="0">
                              <a:latin typeface="Cambria Math" panose="02040503050406030204" pitchFamily="18" charset="0"/>
                              <a:ea typeface="Cambria Math" panose="02040503050406030204" pitchFamily="18" charset="0"/>
                            </a:rPr>
                          </m:ctrlPr>
                        </m:sSupPr>
                        <m:e>
                          <m:r>
                            <a:rPr lang="en-US" altLang="ja-JP" sz="1800" b="0" i="1" smtClean="0">
                              <a:latin typeface="Cambria Math" panose="02040503050406030204" pitchFamily="18" charset="0"/>
                              <a:ea typeface="Cambria Math" panose="02040503050406030204" pitchFamily="18" charset="0"/>
                            </a:rPr>
                            <m:t>10</m:t>
                          </m:r>
                        </m:e>
                        <m:sup>
                          <m:r>
                            <a:rPr lang="en-US" altLang="ja-JP" sz="1800" b="0" i="1" smtClean="0">
                              <a:latin typeface="Cambria Math" panose="02040503050406030204" pitchFamily="18" charset="0"/>
                              <a:ea typeface="Cambria Math" panose="02040503050406030204" pitchFamily="18" charset="0"/>
                            </a:rPr>
                            <m:t>−25</m:t>
                          </m:r>
                        </m:sup>
                      </m:sSup>
                      <m:r>
                        <a:rPr lang="en-US" altLang="ja-JP" sz="1800" b="0" i="1" smtClean="0">
                          <a:latin typeface="Cambria Math" panose="02040503050406030204" pitchFamily="18" charset="0"/>
                          <a:ea typeface="Cambria Math" panose="02040503050406030204" pitchFamily="18" charset="0"/>
                        </a:rPr>
                        <m:t> </m:t>
                      </m:r>
                      <m:r>
                        <m:rPr>
                          <m:sty m:val="p"/>
                        </m:rPr>
                        <a:rPr lang="en-US" altLang="ja-JP" sz="1800" b="0" i="0" smtClean="0">
                          <a:latin typeface="Cambria Math" panose="02040503050406030204" pitchFamily="18" charset="0"/>
                          <a:ea typeface="Cambria Math" panose="02040503050406030204" pitchFamily="18" charset="0"/>
                        </a:rPr>
                        <m:t>H</m:t>
                      </m:r>
                      <m:sSup>
                        <m:sSupPr>
                          <m:ctrlPr>
                            <a:rPr lang="en-US" altLang="ja-JP" sz="1800" b="0" i="1" smtClean="0">
                              <a:latin typeface="Cambria Math" panose="02040503050406030204" pitchFamily="18" charset="0"/>
                              <a:ea typeface="Cambria Math" panose="02040503050406030204" pitchFamily="18" charset="0"/>
                            </a:rPr>
                          </m:ctrlPr>
                        </m:sSupPr>
                        <m:e>
                          <m:r>
                            <m:rPr>
                              <m:sty m:val="p"/>
                            </m:rPr>
                            <a:rPr lang="en-US" altLang="ja-JP" sz="1800" b="0" i="0" smtClean="0">
                              <a:latin typeface="Cambria Math" panose="02040503050406030204" pitchFamily="18" charset="0"/>
                              <a:ea typeface="Cambria Math" panose="02040503050406030204" pitchFamily="18" charset="0"/>
                            </a:rPr>
                            <m:t>z</m:t>
                          </m:r>
                        </m:e>
                        <m:sup>
                          <m:r>
                            <a:rPr lang="en-US" altLang="ja-JP" sz="1800" b="0" i="1" smtClean="0">
                              <a:latin typeface="Cambria Math" panose="02040503050406030204" pitchFamily="18" charset="0"/>
                              <a:ea typeface="Cambria Math" panose="02040503050406030204" pitchFamily="18" charset="0"/>
                            </a:rPr>
                            <m:t>−</m:t>
                          </m:r>
                          <m:f>
                            <m:fPr>
                              <m:ctrlPr>
                                <a:rPr lang="en-US" altLang="ja-JP" sz="1800" b="0" i="1" smtClean="0">
                                  <a:latin typeface="Cambria Math" panose="02040503050406030204" pitchFamily="18" charset="0"/>
                                  <a:ea typeface="Cambria Math" panose="02040503050406030204" pitchFamily="18" charset="0"/>
                                </a:rPr>
                              </m:ctrlPr>
                            </m:fPr>
                            <m:num>
                              <m:r>
                                <a:rPr lang="en-US" altLang="ja-JP" sz="1800" b="0" i="1" smtClean="0">
                                  <a:latin typeface="Cambria Math" panose="02040503050406030204" pitchFamily="18" charset="0"/>
                                  <a:ea typeface="Cambria Math" panose="02040503050406030204" pitchFamily="18" charset="0"/>
                                </a:rPr>
                                <m:t>1</m:t>
                              </m:r>
                            </m:num>
                            <m:den>
                              <m:r>
                                <a:rPr lang="en-US" altLang="ja-JP" sz="1800" b="0" i="1" smtClean="0">
                                  <a:latin typeface="Cambria Math" panose="02040503050406030204" pitchFamily="18" charset="0"/>
                                  <a:ea typeface="Cambria Math" panose="02040503050406030204" pitchFamily="18" charset="0"/>
                                </a:rPr>
                                <m:t>2</m:t>
                              </m:r>
                            </m:den>
                          </m:f>
                        </m:sup>
                      </m:sSup>
                      <m:d>
                        <m:dPr>
                          <m:ctrlPr>
                            <a:rPr lang="en-US" altLang="ja-JP" sz="1800" b="0" i="1" smtClean="0">
                              <a:latin typeface="Cambria Math" panose="02040503050406030204" pitchFamily="18" charset="0"/>
                              <a:ea typeface="Cambria Math" panose="02040503050406030204" pitchFamily="18" charset="0"/>
                            </a:rPr>
                          </m:ctrlPr>
                        </m:dPr>
                        <m:e>
                          <m:f>
                            <m:fPr>
                              <m:ctrlPr>
                                <a:rPr lang="en-US" altLang="ja-JP" sz="1800" b="0" i="1" smtClean="0">
                                  <a:latin typeface="Cambria Math" panose="02040503050406030204" pitchFamily="18" charset="0"/>
                                  <a:ea typeface="Cambria Math" panose="02040503050406030204" pitchFamily="18" charset="0"/>
                                </a:rPr>
                              </m:ctrlPr>
                            </m:fPr>
                            <m:num>
                              <m:r>
                                <a:rPr lang="en-US" altLang="ja-JP" sz="1800" b="0" i="1" smtClean="0">
                                  <a:latin typeface="Cambria Math" panose="02040503050406030204" pitchFamily="18" charset="0"/>
                                  <a:ea typeface="Cambria Math" panose="02040503050406030204" pitchFamily="18" charset="0"/>
                                </a:rPr>
                                <m:t>1550</m:t>
                              </m:r>
                            </m:num>
                            <m:den>
                              <m:r>
                                <a:rPr lang="en-US" altLang="ja-JP" sz="1800" b="0" i="1" smtClean="0">
                                  <a:latin typeface="Cambria Math" panose="02040503050406030204" pitchFamily="18" charset="0"/>
                                  <a:ea typeface="Cambria Math" panose="02040503050406030204" pitchFamily="18" charset="0"/>
                                </a:rPr>
                                <m:t>𝐹</m:t>
                              </m:r>
                            </m:den>
                          </m:f>
                        </m:e>
                      </m:d>
                      <m:d>
                        <m:dPr>
                          <m:ctrlPr>
                            <a:rPr lang="en-US" altLang="ja-JP" sz="1800" b="0" i="1" smtClean="0">
                              <a:latin typeface="Cambria Math" panose="02040503050406030204" pitchFamily="18" charset="0"/>
                              <a:ea typeface="Cambria Math" panose="02040503050406030204" pitchFamily="18" charset="0"/>
                            </a:rPr>
                          </m:ctrlPr>
                        </m:dPr>
                        <m:e>
                          <m:f>
                            <m:fPr>
                              <m:ctrlPr>
                                <a:rPr lang="en-US" altLang="ja-JP" sz="1800" b="0" i="1" smtClean="0">
                                  <a:latin typeface="Cambria Math" panose="02040503050406030204" pitchFamily="18" charset="0"/>
                                  <a:ea typeface="Cambria Math" panose="02040503050406030204" pitchFamily="18" charset="0"/>
                                </a:rPr>
                              </m:ctrlPr>
                            </m:fPr>
                            <m:num>
                              <m:r>
                                <a:rPr lang="en-US" altLang="ja-JP" sz="1800" b="0" i="1" smtClean="0">
                                  <a:latin typeface="Cambria Math" panose="02040503050406030204" pitchFamily="18" charset="0"/>
                                  <a:ea typeface="Cambria Math" panose="02040503050406030204" pitchFamily="18" charset="0"/>
                                </a:rPr>
                                <m:t>3 </m:t>
                              </m:r>
                              <m:r>
                                <m:rPr>
                                  <m:sty m:val="p"/>
                                </m:rPr>
                                <a:rPr lang="en-US" altLang="ja-JP" sz="1800" b="0" i="0" smtClean="0">
                                  <a:latin typeface="Cambria Math" panose="02040503050406030204" pitchFamily="18" charset="0"/>
                                  <a:ea typeface="Cambria Math" panose="02040503050406030204" pitchFamily="18" charset="0"/>
                                </a:rPr>
                                <m:t>km</m:t>
                              </m:r>
                            </m:num>
                            <m:den>
                              <m:r>
                                <a:rPr lang="en-US" altLang="ja-JP" sz="1800" b="0" i="1" smtClean="0">
                                  <a:latin typeface="Cambria Math" panose="02040503050406030204" pitchFamily="18" charset="0"/>
                                  <a:ea typeface="Cambria Math" panose="02040503050406030204" pitchFamily="18" charset="0"/>
                                </a:rPr>
                                <m:t>𝐿</m:t>
                              </m:r>
                            </m:den>
                          </m:f>
                        </m:e>
                      </m:d>
                      <m:rad>
                        <m:radPr>
                          <m:degHide m:val="on"/>
                          <m:ctrlPr>
                            <a:rPr lang="en-US" altLang="ja-JP" sz="1800" b="0" i="1" smtClean="0">
                              <a:latin typeface="Cambria Math" panose="02040503050406030204" pitchFamily="18" charset="0"/>
                              <a:ea typeface="Cambria Math" panose="02040503050406030204" pitchFamily="18" charset="0"/>
                            </a:rPr>
                          </m:ctrlPr>
                        </m:radPr>
                        <m:deg/>
                        <m:e>
                          <m:f>
                            <m:fPr>
                              <m:ctrlPr>
                                <a:rPr lang="en-US" altLang="ja-JP" sz="1800" b="0" i="1" smtClean="0">
                                  <a:latin typeface="Cambria Math" panose="02040503050406030204" pitchFamily="18" charset="0"/>
                                  <a:ea typeface="Cambria Math" panose="02040503050406030204" pitchFamily="18" charset="0"/>
                                </a:rPr>
                              </m:ctrlPr>
                            </m:fPr>
                            <m:num>
                              <m:r>
                                <a:rPr lang="en-US" altLang="ja-JP" sz="1800" b="0" i="1" smtClean="0">
                                  <a:latin typeface="Cambria Math" panose="02040503050406030204" pitchFamily="18" charset="0"/>
                                  <a:ea typeface="Cambria Math" panose="02040503050406030204" pitchFamily="18" charset="0"/>
                                </a:rPr>
                                <m:t>670 </m:t>
                              </m:r>
                              <m:r>
                                <m:rPr>
                                  <m:sty m:val="p"/>
                                </m:rPr>
                                <a:rPr lang="en-US" altLang="ja-JP" sz="1800" b="0" i="0" smtClean="0">
                                  <a:latin typeface="Cambria Math" panose="02040503050406030204" pitchFamily="18" charset="0"/>
                                  <a:ea typeface="Cambria Math" panose="02040503050406030204" pitchFamily="18" charset="0"/>
                                </a:rPr>
                                <m:t>W</m:t>
                              </m:r>
                            </m:num>
                            <m:den>
                              <m:sSub>
                                <m:sSubPr>
                                  <m:ctrlPr>
                                    <a:rPr lang="en-US" altLang="ja-JP" sz="1800" b="0" i="1" smtClean="0">
                                      <a:latin typeface="Cambria Math" panose="02040503050406030204" pitchFamily="18" charset="0"/>
                                      <a:ea typeface="Cambria Math" panose="02040503050406030204" pitchFamily="18" charset="0"/>
                                    </a:rPr>
                                  </m:ctrlPr>
                                </m:sSubPr>
                                <m:e>
                                  <m:r>
                                    <a:rPr lang="en-US" altLang="ja-JP" sz="1800" b="0" i="1" smtClean="0">
                                      <a:latin typeface="Cambria Math" panose="02040503050406030204" pitchFamily="18" charset="0"/>
                                      <a:ea typeface="Cambria Math" panose="02040503050406030204" pitchFamily="18" charset="0"/>
                                    </a:rPr>
                                    <m:t>𝑃</m:t>
                                  </m:r>
                                </m:e>
                                <m:sub>
                                  <m:r>
                                    <m:rPr>
                                      <m:sty m:val="p"/>
                                    </m:rPr>
                                    <a:rPr lang="en-US" altLang="ja-JP" sz="1800" b="0" i="0" smtClean="0">
                                      <a:latin typeface="Cambria Math" panose="02040503050406030204" pitchFamily="18" charset="0"/>
                                      <a:ea typeface="Cambria Math" panose="02040503050406030204" pitchFamily="18" charset="0"/>
                                    </a:rPr>
                                    <m:t>bs</m:t>
                                  </m:r>
                                </m:sub>
                              </m:sSub>
                            </m:den>
                          </m:f>
                        </m:e>
                      </m:rad>
                      <m:rad>
                        <m:radPr>
                          <m:degHide m:val="on"/>
                          <m:ctrlPr>
                            <a:rPr lang="en-US" altLang="ja-JP" sz="1800" i="1" dirty="0">
                              <a:latin typeface="Cambria Math" panose="02040503050406030204" pitchFamily="18" charset="0"/>
                            </a:rPr>
                          </m:ctrlPr>
                        </m:radPr>
                        <m:deg/>
                        <m:e>
                          <m:r>
                            <a:rPr lang="en-US" altLang="ja-JP" sz="1800" i="1" dirty="0">
                              <a:latin typeface="Cambria Math" panose="02040503050406030204" pitchFamily="18" charset="0"/>
                            </a:rPr>
                            <m:t>1+</m:t>
                          </m:r>
                          <m:sSup>
                            <m:sSupPr>
                              <m:ctrlPr>
                                <a:rPr lang="en-US" altLang="ja-JP" sz="1800" i="1" dirty="0">
                                  <a:latin typeface="Cambria Math" panose="02040503050406030204" pitchFamily="18" charset="0"/>
                                </a:rPr>
                              </m:ctrlPr>
                            </m:sSupPr>
                            <m:e>
                              <m:d>
                                <m:dPr>
                                  <m:ctrlPr>
                                    <a:rPr lang="en-US" altLang="ja-JP" sz="1800" i="1" dirty="0">
                                      <a:latin typeface="Cambria Math" panose="02040503050406030204" pitchFamily="18" charset="0"/>
                                    </a:rPr>
                                  </m:ctrlPr>
                                </m:dPr>
                                <m:e>
                                  <m:f>
                                    <m:fPr>
                                      <m:ctrlPr>
                                        <a:rPr lang="en-US" altLang="ja-JP" sz="1800" i="1" dirty="0">
                                          <a:latin typeface="Cambria Math" panose="02040503050406030204" pitchFamily="18" charset="0"/>
                                        </a:rPr>
                                      </m:ctrlPr>
                                    </m:fPr>
                                    <m:num>
                                      <m:r>
                                        <a:rPr lang="en-US" altLang="ja-JP" sz="1800" i="1" dirty="0">
                                          <a:latin typeface="Cambria Math" panose="02040503050406030204" pitchFamily="18" charset="0"/>
                                        </a:rPr>
                                        <m:t>𝑓</m:t>
                                      </m:r>
                                    </m:num>
                                    <m:den>
                                      <m:r>
                                        <a:rPr lang="en-US" altLang="ja-JP" sz="1800" b="0" i="1" dirty="0" smtClean="0">
                                          <a:latin typeface="Cambria Math" panose="02040503050406030204" pitchFamily="18" charset="0"/>
                                        </a:rPr>
                                        <m:t>16 </m:t>
                                      </m:r>
                                      <m:r>
                                        <m:rPr>
                                          <m:sty m:val="p"/>
                                        </m:rPr>
                                        <a:rPr lang="en-US" altLang="ja-JP" sz="1800" b="0" i="0" dirty="0" smtClean="0">
                                          <a:latin typeface="Cambria Math" panose="02040503050406030204" pitchFamily="18" charset="0"/>
                                        </a:rPr>
                                        <m:t>Hz</m:t>
                                      </m:r>
                                    </m:den>
                                  </m:f>
                                </m:e>
                              </m:d>
                            </m:e>
                            <m:sup>
                              <m:r>
                                <a:rPr lang="en-US" altLang="ja-JP" sz="1800" i="1" dirty="0">
                                  <a:latin typeface="Cambria Math" panose="02040503050406030204" pitchFamily="18" charset="0"/>
                                </a:rPr>
                                <m:t>2</m:t>
                              </m:r>
                            </m:sup>
                          </m:sSup>
                        </m:e>
                      </m:rad>
                    </m:oMath>
                  </m:oMathPara>
                </a14:m>
                <a:endParaRPr lang="en-US" altLang="ja-JP" sz="1800" b="0" dirty="0"/>
              </a:p>
              <a:p>
                <a:pPr marL="0" indent="0">
                  <a:lnSpc>
                    <a:spcPct val="150000"/>
                  </a:lnSpc>
                  <a:buNone/>
                </a:pPr>
                <a14:m>
                  <m:oMathPara xmlns:m="http://schemas.openxmlformats.org/officeDocument/2006/math">
                    <m:oMathParaPr>
                      <m:jc m:val="left"/>
                    </m:oMathParaPr>
                    <m:oMath xmlns:m="http://schemas.openxmlformats.org/officeDocument/2006/math">
                      <m:sSub>
                        <m:sSubPr>
                          <m:ctrlPr>
                            <a:rPr lang="en-US" altLang="ja-JP" sz="1800" i="1" dirty="0" smtClean="0">
                              <a:latin typeface="Cambria Math" panose="02040503050406030204" pitchFamily="18" charset="0"/>
                            </a:rPr>
                          </m:ctrlPr>
                        </m:sSubPr>
                        <m:e>
                          <m:r>
                            <a:rPr lang="en" altLang="ja-JP" sz="1800" i="1" dirty="0">
                              <a:latin typeface="Cambria Math" panose="02040503050406030204" pitchFamily="18" charset="0"/>
                            </a:rPr>
                            <m:t>h</m:t>
                          </m:r>
                        </m:e>
                        <m:sub>
                          <m:r>
                            <m:rPr>
                              <m:sty m:val="p"/>
                            </m:rPr>
                            <a:rPr lang="en-US" altLang="ja-JP" sz="1800" b="0" i="0" dirty="0" smtClean="0">
                              <a:latin typeface="Cambria Math" panose="02040503050406030204" pitchFamily="18" charset="0"/>
                            </a:rPr>
                            <m:t>radp</m:t>
                          </m:r>
                        </m:sub>
                      </m:sSub>
                      <m:d>
                        <m:dPr>
                          <m:ctrlPr>
                            <a:rPr lang="en" altLang="ja-JP" sz="1800" i="1" dirty="0">
                              <a:latin typeface="Cambria Math" panose="02040503050406030204" pitchFamily="18" charset="0"/>
                            </a:rPr>
                          </m:ctrlPr>
                        </m:dPr>
                        <m:e>
                          <m:r>
                            <a:rPr lang="en" altLang="ja-JP" sz="1800" i="1" dirty="0">
                              <a:latin typeface="Cambria Math" panose="02040503050406030204" pitchFamily="18" charset="0"/>
                            </a:rPr>
                            <m:t>𝑓</m:t>
                          </m:r>
                        </m:e>
                      </m:d>
                      <m:r>
                        <m:rPr>
                          <m:aln/>
                        </m:rPr>
                        <a:rPr lang="en" altLang="ja-JP" sz="1800" i="1" dirty="0">
                          <a:latin typeface="Cambria Math" panose="02040503050406030204" pitchFamily="18" charset="0"/>
                        </a:rPr>
                        <m:t>=</m:t>
                      </m:r>
                      <m:f>
                        <m:fPr>
                          <m:ctrlPr>
                            <a:rPr lang="en-US" altLang="ja-JP" sz="1800" i="1" dirty="0">
                              <a:latin typeface="Cambria Math" panose="02040503050406030204" pitchFamily="18" charset="0"/>
                            </a:rPr>
                          </m:ctrlPr>
                        </m:fPr>
                        <m:num>
                          <m:r>
                            <a:rPr lang="en-US" altLang="ja-JP" sz="1800" i="1" dirty="0">
                              <a:latin typeface="Cambria Math" panose="02040503050406030204" pitchFamily="18" charset="0"/>
                            </a:rPr>
                            <m:t>1</m:t>
                          </m:r>
                          <m:r>
                            <a:rPr lang="en-US" altLang="ja-JP" sz="1800" b="0" i="1" dirty="0" smtClean="0">
                              <a:latin typeface="Cambria Math" panose="02040503050406030204" pitchFamily="18" charset="0"/>
                            </a:rPr>
                            <m:t>6</m:t>
                          </m:r>
                          <m:r>
                            <a:rPr lang="en-US" altLang="ja-JP" sz="1800" b="0" i="1" dirty="0" smtClean="0">
                              <a:latin typeface="Cambria Math" panose="02040503050406030204" pitchFamily="18" charset="0"/>
                            </a:rPr>
                            <m:t>𝐹</m:t>
                          </m:r>
                        </m:num>
                        <m:den>
                          <m:r>
                            <a:rPr lang="en-US" altLang="ja-JP" sz="1800" b="0" i="1" dirty="0" smtClean="0">
                              <a:latin typeface="Cambria Math" panose="02040503050406030204" pitchFamily="18" charset="0"/>
                            </a:rPr>
                            <m:t>𝑚</m:t>
                          </m:r>
                          <m:sSup>
                            <m:sSupPr>
                              <m:ctrlPr>
                                <a:rPr lang="en-US" altLang="ja-JP" sz="1800" b="0" i="1" dirty="0" smtClean="0">
                                  <a:latin typeface="Cambria Math" panose="02040503050406030204" pitchFamily="18" charset="0"/>
                                </a:rPr>
                              </m:ctrlPr>
                            </m:sSupPr>
                            <m:e>
                              <m:d>
                                <m:dPr>
                                  <m:ctrlPr>
                                    <a:rPr lang="en-US" altLang="ja-JP" sz="1800" b="0" i="1" dirty="0" smtClean="0">
                                      <a:latin typeface="Cambria Math" panose="02040503050406030204" pitchFamily="18" charset="0"/>
                                    </a:rPr>
                                  </m:ctrlPr>
                                </m:dPr>
                                <m:e>
                                  <m:r>
                                    <a:rPr lang="en-US" altLang="ja-JP" sz="1800" b="0" i="1" dirty="0" smtClean="0">
                                      <a:latin typeface="Cambria Math" panose="02040503050406030204" pitchFamily="18" charset="0"/>
                                    </a:rPr>
                                    <m:t>2</m:t>
                                  </m:r>
                                  <m:r>
                                    <a:rPr lang="en-US" altLang="ja-JP" sz="1800" b="0" i="1" dirty="0" smtClean="0">
                                      <a:latin typeface="Cambria Math" panose="02040503050406030204" pitchFamily="18" charset="0"/>
                                    </a:rPr>
                                    <m:t>𝜋</m:t>
                                  </m:r>
                                  <m:r>
                                    <a:rPr lang="en-US" altLang="ja-JP" sz="1800" b="0" i="1" dirty="0" smtClean="0">
                                      <a:latin typeface="Cambria Math" panose="02040503050406030204" pitchFamily="18" charset="0"/>
                                    </a:rPr>
                                    <m:t>𝑓</m:t>
                                  </m:r>
                                </m:e>
                              </m:d>
                            </m:e>
                            <m:sup>
                              <m:r>
                                <a:rPr lang="en-US" altLang="ja-JP" sz="1800" b="0" i="1" dirty="0" smtClean="0">
                                  <a:latin typeface="Cambria Math" panose="02040503050406030204" pitchFamily="18" charset="0"/>
                                </a:rPr>
                                <m:t>2</m:t>
                              </m:r>
                            </m:sup>
                          </m:sSup>
                          <m:r>
                            <a:rPr lang="en-US" altLang="ja-JP" sz="1800" b="0" i="1" dirty="0" smtClean="0">
                              <a:latin typeface="Cambria Math" panose="02040503050406030204" pitchFamily="18" charset="0"/>
                            </a:rPr>
                            <m:t>𝐿</m:t>
                          </m:r>
                        </m:den>
                      </m:f>
                      <m:rad>
                        <m:radPr>
                          <m:degHide m:val="on"/>
                          <m:ctrlPr>
                            <a:rPr lang="en-US" altLang="ja-JP" sz="1800" i="1" dirty="0">
                              <a:latin typeface="Cambria Math" panose="02040503050406030204" pitchFamily="18" charset="0"/>
                            </a:rPr>
                          </m:ctrlPr>
                        </m:radPr>
                        <m:deg/>
                        <m:e>
                          <m:f>
                            <m:fPr>
                              <m:ctrlPr>
                                <a:rPr lang="en-US" altLang="ja-JP" sz="1800" i="1" dirty="0">
                                  <a:latin typeface="Cambria Math" panose="02040503050406030204" pitchFamily="18" charset="0"/>
                                </a:rPr>
                              </m:ctrlPr>
                            </m:fPr>
                            <m:num>
                              <m:r>
                                <a:rPr lang="en-US" altLang="ja-JP" sz="1800" i="1" dirty="0">
                                  <a:latin typeface="Cambria Math" panose="02040503050406030204" pitchFamily="18" charset="0"/>
                                </a:rPr>
                                <m:t>ℏ</m:t>
                              </m:r>
                              <m:sSub>
                                <m:sSubPr>
                                  <m:ctrlPr>
                                    <a:rPr lang="en-US" altLang="ja-JP" sz="1800" b="0" i="1" dirty="0" smtClean="0">
                                      <a:latin typeface="Cambria Math" panose="02040503050406030204" pitchFamily="18" charset="0"/>
                                    </a:rPr>
                                  </m:ctrlPr>
                                </m:sSubPr>
                                <m:e>
                                  <m:r>
                                    <a:rPr lang="en-US" altLang="ja-JP" sz="1800" b="0" i="1" dirty="0" smtClean="0">
                                      <a:latin typeface="Cambria Math" panose="02040503050406030204" pitchFamily="18" charset="0"/>
                                    </a:rPr>
                                    <m:t>𝑃</m:t>
                                  </m:r>
                                </m:e>
                                <m:sub>
                                  <m:r>
                                    <m:rPr>
                                      <m:sty m:val="p"/>
                                    </m:rPr>
                                    <a:rPr lang="en-US" altLang="ja-JP" sz="1800" b="0" i="0" dirty="0" smtClean="0">
                                      <a:latin typeface="Cambria Math" panose="02040503050406030204" pitchFamily="18" charset="0"/>
                                    </a:rPr>
                                    <m:t>bs</m:t>
                                  </m:r>
                                </m:sub>
                              </m:sSub>
                            </m:num>
                            <m:den>
                              <m:r>
                                <a:rPr lang="en-US" altLang="ja-JP" sz="1800" b="0" i="1" dirty="0" smtClean="0">
                                  <a:latin typeface="Cambria Math" panose="02040503050406030204" pitchFamily="18" charset="0"/>
                                </a:rPr>
                                <m:t>𝜋</m:t>
                              </m:r>
                              <m:r>
                                <a:rPr lang="en-US" altLang="ja-JP" sz="1800" b="0" i="1" dirty="0" smtClean="0">
                                  <a:latin typeface="Cambria Math" panose="02040503050406030204" pitchFamily="18" charset="0"/>
                                </a:rPr>
                                <m:t>𝑐</m:t>
                              </m:r>
                              <m:sSub>
                                <m:sSubPr>
                                  <m:ctrlPr>
                                    <a:rPr lang="en-US" altLang="ja-JP" sz="1800" b="0" i="1" dirty="0" smtClean="0">
                                      <a:latin typeface="Cambria Math" panose="02040503050406030204" pitchFamily="18" charset="0"/>
                                    </a:rPr>
                                  </m:ctrlPr>
                                </m:sSubPr>
                                <m:e>
                                  <m:r>
                                    <a:rPr lang="en-US" altLang="ja-JP" sz="1800" b="0" i="1" dirty="0" smtClean="0">
                                      <a:latin typeface="Cambria Math" panose="02040503050406030204" pitchFamily="18" charset="0"/>
                                    </a:rPr>
                                    <m:t>𝜆</m:t>
                                  </m:r>
                                </m:e>
                                <m:sub>
                                  <m:r>
                                    <a:rPr lang="en-US" altLang="ja-JP" sz="1800" b="0" i="1" dirty="0" smtClean="0">
                                      <a:latin typeface="Cambria Math" panose="02040503050406030204" pitchFamily="18" charset="0"/>
                                    </a:rPr>
                                    <m:t>𝐿</m:t>
                                  </m:r>
                                </m:sub>
                              </m:sSub>
                            </m:den>
                          </m:f>
                        </m:e>
                      </m:rad>
                      <m:f>
                        <m:fPr>
                          <m:ctrlPr>
                            <a:rPr lang="en-US" altLang="ja-JP" sz="1800" b="0" i="1" dirty="0" smtClean="0">
                              <a:latin typeface="Cambria Math" panose="02040503050406030204" pitchFamily="18" charset="0"/>
                            </a:rPr>
                          </m:ctrlPr>
                        </m:fPr>
                        <m:num>
                          <m:r>
                            <a:rPr lang="en-US" altLang="ja-JP" sz="1800" b="0" i="1" dirty="0" smtClean="0">
                              <a:latin typeface="Cambria Math" panose="02040503050406030204" pitchFamily="18" charset="0"/>
                            </a:rPr>
                            <m:t>1</m:t>
                          </m:r>
                        </m:num>
                        <m:den>
                          <m:rad>
                            <m:radPr>
                              <m:degHide m:val="on"/>
                              <m:ctrlPr>
                                <a:rPr lang="en-US" altLang="ja-JP" sz="1800" i="1" dirty="0">
                                  <a:latin typeface="Cambria Math" panose="02040503050406030204" pitchFamily="18" charset="0"/>
                                </a:rPr>
                              </m:ctrlPr>
                            </m:radPr>
                            <m:deg/>
                            <m:e>
                              <m:r>
                                <a:rPr lang="en-US" altLang="ja-JP" sz="1800" i="1" dirty="0">
                                  <a:latin typeface="Cambria Math" panose="02040503050406030204" pitchFamily="18" charset="0"/>
                                </a:rPr>
                                <m:t>1+</m:t>
                              </m:r>
                              <m:sSup>
                                <m:sSupPr>
                                  <m:ctrlPr>
                                    <a:rPr lang="en-US" altLang="ja-JP" sz="1800" i="1" dirty="0">
                                      <a:latin typeface="Cambria Math" panose="02040503050406030204" pitchFamily="18" charset="0"/>
                                    </a:rPr>
                                  </m:ctrlPr>
                                </m:sSupPr>
                                <m:e>
                                  <m:d>
                                    <m:dPr>
                                      <m:ctrlPr>
                                        <a:rPr lang="en-US" altLang="ja-JP" sz="1800" i="1" dirty="0">
                                          <a:latin typeface="Cambria Math" panose="02040503050406030204" pitchFamily="18" charset="0"/>
                                        </a:rPr>
                                      </m:ctrlPr>
                                    </m:dPr>
                                    <m:e>
                                      <m:r>
                                        <a:rPr lang="en-US" altLang="ja-JP" sz="1800" b="0" i="1" dirty="0" smtClean="0">
                                          <a:latin typeface="Cambria Math" panose="02040503050406030204" pitchFamily="18" charset="0"/>
                                        </a:rPr>
                                        <m:t>𝑓</m:t>
                                      </m:r>
                                      <m:r>
                                        <a:rPr lang="en-US" altLang="ja-JP" sz="1800" b="0" i="1" dirty="0" smtClean="0">
                                          <a:latin typeface="Cambria Math" panose="02040503050406030204" pitchFamily="18" charset="0"/>
                                        </a:rPr>
                                        <m:t>/</m:t>
                                      </m:r>
                                      <m:sSub>
                                        <m:sSubPr>
                                          <m:ctrlPr>
                                            <a:rPr lang="en-US" altLang="ja-JP" sz="1800" b="0" i="1" dirty="0" smtClean="0">
                                              <a:latin typeface="Cambria Math" panose="02040503050406030204" pitchFamily="18" charset="0"/>
                                            </a:rPr>
                                          </m:ctrlPr>
                                        </m:sSubPr>
                                        <m:e>
                                          <m:r>
                                            <a:rPr lang="en-US" altLang="ja-JP" sz="1800" b="0" i="1" dirty="0" smtClean="0">
                                              <a:latin typeface="Cambria Math" panose="02040503050406030204" pitchFamily="18" charset="0"/>
                                            </a:rPr>
                                            <m:t>𝑓</m:t>
                                          </m:r>
                                        </m:e>
                                        <m:sub>
                                          <m:r>
                                            <a:rPr lang="en-US" altLang="ja-JP" sz="1800" b="0" i="1" dirty="0" smtClean="0">
                                              <a:latin typeface="Cambria Math" panose="02040503050406030204" pitchFamily="18" charset="0"/>
                                            </a:rPr>
                                            <m:t>𝑝</m:t>
                                          </m:r>
                                        </m:sub>
                                      </m:sSub>
                                    </m:e>
                                  </m:d>
                                </m:e>
                                <m:sup>
                                  <m:r>
                                    <a:rPr lang="en-US" altLang="ja-JP" sz="1800" i="1" dirty="0">
                                      <a:latin typeface="Cambria Math" panose="02040503050406030204" pitchFamily="18" charset="0"/>
                                    </a:rPr>
                                    <m:t>2</m:t>
                                  </m:r>
                                </m:sup>
                              </m:sSup>
                            </m:e>
                          </m:rad>
                        </m:den>
                      </m:f>
                    </m:oMath>
                    <m:oMath xmlns:m="http://schemas.openxmlformats.org/officeDocument/2006/math">
                      <m:r>
                        <m:rPr>
                          <m:aln/>
                        </m:rPr>
                        <a:rPr lang="en-US" altLang="ja-JP" sz="1800" i="1">
                          <a:latin typeface="Cambria Math" panose="02040503050406030204" pitchFamily="18" charset="0"/>
                          <a:ea typeface="Cambria Math" panose="02040503050406030204" pitchFamily="18" charset="0"/>
                        </a:rPr>
                        <m:t>≈</m:t>
                      </m:r>
                      <m:r>
                        <a:rPr lang="en-US" altLang="ja-JP" sz="1800" b="0" i="1" smtClean="0">
                          <a:latin typeface="Cambria Math" panose="02040503050406030204" pitchFamily="18" charset="0"/>
                          <a:ea typeface="Cambria Math" panose="02040503050406030204" pitchFamily="18" charset="0"/>
                        </a:rPr>
                        <m:t>7</m:t>
                      </m:r>
                      <m:r>
                        <a:rPr lang="en-US" altLang="ja-JP" sz="1800" i="1">
                          <a:latin typeface="Cambria Math" panose="02040503050406030204" pitchFamily="18" charset="0"/>
                          <a:ea typeface="Cambria Math" panose="02040503050406030204" pitchFamily="18" charset="0"/>
                        </a:rPr>
                        <m:t>×</m:t>
                      </m:r>
                      <m:sSup>
                        <m:sSupPr>
                          <m:ctrlPr>
                            <a:rPr lang="en-US" altLang="ja-JP" sz="1800" i="1">
                              <a:latin typeface="Cambria Math" panose="02040503050406030204" pitchFamily="18" charset="0"/>
                              <a:ea typeface="Cambria Math" panose="02040503050406030204" pitchFamily="18" charset="0"/>
                            </a:rPr>
                          </m:ctrlPr>
                        </m:sSupPr>
                        <m:e>
                          <m:r>
                            <a:rPr lang="en-US" altLang="ja-JP" sz="1800" i="1">
                              <a:latin typeface="Cambria Math" panose="02040503050406030204" pitchFamily="18" charset="0"/>
                              <a:ea typeface="Cambria Math" panose="02040503050406030204" pitchFamily="18" charset="0"/>
                            </a:rPr>
                            <m:t>10</m:t>
                          </m:r>
                        </m:e>
                        <m:sup>
                          <m:r>
                            <a:rPr lang="en-US" altLang="ja-JP" sz="1800" i="1">
                              <a:latin typeface="Cambria Math" panose="02040503050406030204" pitchFamily="18" charset="0"/>
                              <a:ea typeface="Cambria Math" panose="02040503050406030204" pitchFamily="18" charset="0"/>
                            </a:rPr>
                            <m:t>−2</m:t>
                          </m:r>
                          <m:r>
                            <a:rPr lang="en-US" altLang="ja-JP" sz="1800" b="0" i="1" smtClean="0">
                              <a:latin typeface="Cambria Math" panose="02040503050406030204" pitchFamily="18" charset="0"/>
                              <a:ea typeface="Cambria Math" panose="02040503050406030204" pitchFamily="18" charset="0"/>
                            </a:rPr>
                            <m:t>4</m:t>
                          </m:r>
                        </m:sup>
                      </m:sSup>
                      <m:r>
                        <a:rPr lang="en-US" altLang="ja-JP" sz="1800" i="1">
                          <a:latin typeface="Cambria Math" panose="02040503050406030204" pitchFamily="18" charset="0"/>
                          <a:ea typeface="Cambria Math" panose="02040503050406030204" pitchFamily="18" charset="0"/>
                        </a:rPr>
                        <m:t> </m:t>
                      </m:r>
                      <m:r>
                        <m:rPr>
                          <m:sty m:val="p"/>
                        </m:rPr>
                        <a:rPr lang="en-US" altLang="ja-JP" sz="1800">
                          <a:latin typeface="Cambria Math" panose="02040503050406030204" pitchFamily="18" charset="0"/>
                          <a:ea typeface="Cambria Math" panose="02040503050406030204" pitchFamily="18" charset="0"/>
                        </a:rPr>
                        <m:t>H</m:t>
                      </m:r>
                      <m:sSup>
                        <m:sSupPr>
                          <m:ctrlPr>
                            <a:rPr lang="en-US" altLang="ja-JP" sz="1800" i="1">
                              <a:latin typeface="Cambria Math" panose="02040503050406030204" pitchFamily="18" charset="0"/>
                              <a:ea typeface="Cambria Math" panose="02040503050406030204" pitchFamily="18" charset="0"/>
                            </a:rPr>
                          </m:ctrlPr>
                        </m:sSupPr>
                        <m:e>
                          <m:r>
                            <m:rPr>
                              <m:sty m:val="p"/>
                            </m:rPr>
                            <a:rPr lang="en-US" altLang="ja-JP" sz="1800">
                              <a:latin typeface="Cambria Math" panose="02040503050406030204" pitchFamily="18" charset="0"/>
                              <a:ea typeface="Cambria Math" panose="02040503050406030204" pitchFamily="18" charset="0"/>
                            </a:rPr>
                            <m:t>z</m:t>
                          </m:r>
                        </m:e>
                        <m:sup>
                          <m:r>
                            <a:rPr lang="en-US" altLang="ja-JP" sz="1800" i="1">
                              <a:latin typeface="Cambria Math" panose="02040503050406030204" pitchFamily="18" charset="0"/>
                              <a:ea typeface="Cambria Math" panose="02040503050406030204" pitchFamily="18" charset="0"/>
                            </a:rPr>
                            <m:t>−</m:t>
                          </m:r>
                          <m:f>
                            <m:fPr>
                              <m:ctrlPr>
                                <a:rPr lang="en-US" altLang="ja-JP" sz="1800" i="1">
                                  <a:latin typeface="Cambria Math" panose="02040503050406030204" pitchFamily="18" charset="0"/>
                                  <a:ea typeface="Cambria Math" panose="02040503050406030204" pitchFamily="18" charset="0"/>
                                </a:rPr>
                              </m:ctrlPr>
                            </m:fPr>
                            <m:num>
                              <m:r>
                                <a:rPr lang="en-US" altLang="ja-JP" sz="1800" i="1">
                                  <a:latin typeface="Cambria Math" panose="02040503050406030204" pitchFamily="18" charset="0"/>
                                  <a:ea typeface="Cambria Math" panose="02040503050406030204" pitchFamily="18" charset="0"/>
                                </a:rPr>
                                <m:t>1</m:t>
                              </m:r>
                            </m:num>
                            <m:den>
                              <m:r>
                                <a:rPr lang="en-US" altLang="ja-JP" sz="1800" i="1">
                                  <a:latin typeface="Cambria Math" panose="02040503050406030204" pitchFamily="18" charset="0"/>
                                  <a:ea typeface="Cambria Math" panose="02040503050406030204" pitchFamily="18" charset="0"/>
                                </a:rPr>
                                <m:t>2</m:t>
                              </m:r>
                            </m:den>
                          </m:f>
                        </m:sup>
                      </m:sSup>
                      <m:d>
                        <m:dPr>
                          <m:ctrlPr>
                            <a:rPr lang="en-US" altLang="ja-JP" sz="1800" b="0" i="1" smtClean="0">
                              <a:latin typeface="Cambria Math" panose="02040503050406030204" pitchFamily="18" charset="0"/>
                              <a:ea typeface="Cambria Math" panose="02040503050406030204" pitchFamily="18" charset="0"/>
                            </a:rPr>
                          </m:ctrlPr>
                        </m:dPr>
                        <m:e>
                          <m:f>
                            <m:fPr>
                              <m:ctrlPr>
                                <a:rPr lang="en-US" altLang="ja-JP" sz="1800" b="0" i="1" smtClean="0">
                                  <a:latin typeface="Cambria Math" panose="02040503050406030204" pitchFamily="18" charset="0"/>
                                  <a:ea typeface="Cambria Math" panose="02040503050406030204" pitchFamily="18" charset="0"/>
                                </a:rPr>
                              </m:ctrlPr>
                            </m:fPr>
                            <m:num>
                              <m:r>
                                <a:rPr lang="en-US" altLang="ja-JP" sz="1800" b="0" i="1" smtClean="0">
                                  <a:latin typeface="Cambria Math" panose="02040503050406030204" pitchFamily="18" charset="0"/>
                                  <a:ea typeface="Cambria Math" panose="02040503050406030204" pitchFamily="18" charset="0"/>
                                </a:rPr>
                                <m:t>23 </m:t>
                              </m:r>
                              <m:r>
                                <m:rPr>
                                  <m:sty m:val="p"/>
                                </m:rPr>
                                <a:rPr lang="en-US" altLang="ja-JP" sz="1800" b="0" i="0" smtClean="0">
                                  <a:latin typeface="Cambria Math" panose="02040503050406030204" pitchFamily="18" charset="0"/>
                                  <a:ea typeface="Cambria Math" panose="02040503050406030204" pitchFamily="18" charset="0"/>
                                </a:rPr>
                                <m:t>kg</m:t>
                              </m:r>
                            </m:num>
                            <m:den>
                              <m:r>
                                <a:rPr lang="en-US" altLang="ja-JP" sz="1800" b="0" i="1" smtClean="0">
                                  <a:latin typeface="Cambria Math" panose="02040503050406030204" pitchFamily="18" charset="0"/>
                                  <a:ea typeface="Cambria Math" panose="02040503050406030204" pitchFamily="18" charset="0"/>
                                </a:rPr>
                                <m:t>𝑚</m:t>
                              </m:r>
                            </m:den>
                          </m:f>
                        </m:e>
                      </m:d>
                      <m:d>
                        <m:dPr>
                          <m:ctrlPr>
                            <a:rPr lang="en-US" altLang="ja-JP" sz="1800" i="1">
                              <a:latin typeface="Cambria Math" panose="02040503050406030204" pitchFamily="18" charset="0"/>
                              <a:ea typeface="Cambria Math" panose="02040503050406030204" pitchFamily="18" charset="0"/>
                            </a:rPr>
                          </m:ctrlPr>
                        </m:dPr>
                        <m:e>
                          <m:f>
                            <m:fPr>
                              <m:ctrlPr>
                                <a:rPr lang="en-US" altLang="ja-JP" sz="1800" i="1">
                                  <a:latin typeface="Cambria Math" panose="02040503050406030204" pitchFamily="18" charset="0"/>
                                  <a:ea typeface="Cambria Math" panose="02040503050406030204" pitchFamily="18" charset="0"/>
                                </a:rPr>
                              </m:ctrlPr>
                            </m:fPr>
                            <m:num>
                              <m:r>
                                <a:rPr lang="en-US" altLang="ja-JP" sz="1800" b="0" i="1" smtClean="0">
                                  <a:latin typeface="Cambria Math" panose="02040503050406030204" pitchFamily="18" charset="0"/>
                                  <a:ea typeface="Cambria Math" panose="02040503050406030204" pitchFamily="18" charset="0"/>
                                </a:rPr>
                                <m:t>𝐹</m:t>
                              </m:r>
                            </m:num>
                            <m:den>
                              <m:r>
                                <a:rPr lang="en-US" altLang="ja-JP" sz="1800" b="0" i="1" smtClean="0">
                                  <a:latin typeface="Cambria Math" panose="02040503050406030204" pitchFamily="18" charset="0"/>
                                  <a:ea typeface="Cambria Math" panose="02040503050406030204" pitchFamily="18" charset="0"/>
                                </a:rPr>
                                <m:t>1550</m:t>
                              </m:r>
                            </m:den>
                          </m:f>
                        </m:e>
                      </m:d>
                      <m:d>
                        <m:dPr>
                          <m:ctrlPr>
                            <a:rPr lang="en-US" altLang="ja-JP" sz="1800" i="1">
                              <a:latin typeface="Cambria Math" panose="02040503050406030204" pitchFamily="18" charset="0"/>
                              <a:ea typeface="Cambria Math" panose="02040503050406030204" pitchFamily="18" charset="0"/>
                            </a:rPr>
                          </m:ctrlPr>
                        </m:dPr>
                        <m:e>
                          <m:f>
                            <m:fPr>
                              <m:ctrlPr>
                                <a:rPr lang="en-US" altLang="ja-JP" sz="1800" i="1">
                                  <a:latin typeface="Cambria Math" panose="02040503050406030204" pitchFamily="18" charset="0"/>
                                  <a:ea typeface="Cambria Math" panose="02040503050406030204" pitchFamily="18" charset="0"/>
                                </a:rPr>
                              </m:ctrlPr>
                            </m:fPr>
                            <m:num>
                              <m:r>
                                <a:rPr lang="en-US" altLang="ja-JP" sz="1800" i="1">
                                  <a:latin typeface="Cambria Math" panose="02040503050406030204" pitchFamily="18" charset="0"/>
                                  <a:ea typeface="Cambria Math" panose="02040503050406030204" pitchFamily="18" charset="0"/>
                                </a:rPr>
                                <m:t>3 </m:t>
                              </m:r>
                              <m:r>
                                <m:rPr>
                                  <m:sty m:val="p"/>
                                </m:rPr>
                                <a:rPr lang="en-US" altLang="ja-JP" sz="1800">
                                  <a:latin typeface="Cambria Math" panose="02040503050406030204" pitchFamily="18" charset="0"/>
                                  <a:ea typeface="Cambria Math" panose="02040503050406030204" pitchFamily="18" charset="0"/>
                                </a:rPr>
                                <m:t>km</m:t>
                              </m:r>
                            </m:num>
                            <m:den>
                              <m:r>
                                <a:rPr lang="en-US" altLang="ja-JP" sz="1800" i="1">
                                  <a:latin typeface="Cambria Math" panose="02040503050406030204" pitchFamily="18" charset="0"/>
                                  <a:ea typeface="Cambria Math" panose="02040503050406030204" pitchFamily="18" charset="0"/>
                                </a:rPr>
                                <m:t>𝐿</m:t>
                              </m:r>
                            </m:den>
                          </m:f>
                        </m:e>
                      </m:d>
                      <m:sSup>
                        <m:sSupPr>
                          <m:ctrlPr>
                            <a:rPr lang="en-US" altLang="ja-JP" sz="1800" b="0" i="1" smtClean="0">
                              <a:latin typeface="Cambria Math" panose="02040503050406030204" pitchFamily="18" charset="0"/>
                              <a:ea typeface="Cambria Math" panose="02040503050406030204" pitchFamily="18" charset="0"/>
                            </a:rPr>
                          </m:ctrlPr>
                        </m:sSupPr>
                        <m:e>
                          <m:d>
                            <m:dPr>
                              <m:ctrlPr>
                                <a:rPr lang="en-US" altLang="ja-JP" sz="1800" b="0" i="1" smtClean="0">
                                  <a:latin typeface="Cambria Math" panose="02040503050406030204" pitchFamily="18" charset="0"/>
                                  <a:ea typeface="Cambria Math" panose="02040503050406030204" pitchFamily="18" charset="0"/>
                                </a:rPr>
                              </m:ctrlPr>
                            </m:dPr>
                            <m:e>
                              <m:f>
                                <m:fPr>
                                  <m:ctrlPr>
                                    <a:rPr lang="en-US" altLang="ja-JP" sz="1800" b="0" i="1" smtClean="0">
                                      <a:latin typeface="Cambria Math" panose="02040503050406030204" pitchFamily="18" charset="0"/>
                                      <a:ea typeface="Cambria Math" panose="02040503050406030204" pitchFamily="18" charset="0"/>
                                    </a:rPr>
                                  </m:ctrlPr>
                                </m:fPr>
                                <m:num>
                                  <m:r>
                                    <a:rPr lang="en-US" altLang="ja-JP" sz="1800" b="0" i="1" smtClean="0">
                                      <a:latin typeface="Cambria Math" panose="02040503050406030204" pitchFamily="18" charset="0"/>
                                      <a:ea typeface="Cambria Math" panose="02040503050406030204" pitchFamily="18" charset="0"/>
                                    </a:rPr>
                                    <m:t>100 </m:t>
                                  </m:r>
                                  <m:r>
                                    <m:rPr>
                                      <m:sty m:val="p"/>
                                    </m:rPr>
                                    <a:rPr lang="en-US" altLang="ja-JP" sz="1800" b="0" i="0" smtClean="0">
                                      <a:latin typeface="Cambria Math" panose="02040503050406030204" pitchFamily="18" charset="0"/>
                                      <a:ea typeface="Cambria Math" panose="02040503050406030204" pitchFamily="18" charset="0"/>
                                    </a:rPr>
                                    <m:t>Hz</m:t>
                                  </m:r>
                                </m:num>
                                <m:den>
                                  <m:r>
                                    <a:rPr lang="en-US" altLang="ja-JP" sz="1800" b="0" i="1" smtClean="0">
                                      <a:latin typeface="Cambria Math" panose="02040503050406030204" pitchFamily="18" charset="0"/>
                                      <a:ea typeface="Cambria Math" panose="02040503050406030204" pitchFamily="18" charset="0"/>
                                    </a:rPr>
                                    <m:t>𝑓</m:t>
                                  </m:r>
                                </m:den>
                              </m:f>
                            </m:e>
                          </m:d>
                        </m:e>
                        <m:sup>
                          <m:r>
                            <a:rPr lang="en-US" altLang="ja-JP" sz="1800" b="0" i="1" smtClean="0">
                              <a:latin typeface="Cambria Math" panose="02040503050406030204" pitchFamily="18" charset="0"/>
                              <a:ea typeface="Cambria Math" panose="02040503050406030204" pitchFamily="18" charset="0"/>
                            </a:rPr>
                            <m:t>2</m:t>
                          </m:r>
                        </m:sup>
                      </m:sSup>
                      <m:rad>
                        <m:radPr>
                          <m:degHide m:val="on"/>
                          <m:ctrlPr>
                            <a:rPr lang="en-US" altLang="ja-JP" sz="1800" i="1">
                              <a:latin typeface="Cambria Math" panose="02040503050406030204" pitchFamily="18" charset="0"/>
                              <a:ea typeface="Cambria Math" panose="02040503050406030204" pitchFamily="18" charset="0"/>
                            </a:rPr>
                          </m:ctrlPr>
                        </m:radPr>
                        <m:deg/>
                        <m:e>
                          <m:f>
                            <m:fPr>
                              <m:ctrlPr>
                                <a:rPr lang="en-US" altLang="ja-JP" sz="1800" i="1">
                                  <a:latin typeface="Cambria Math" panose="02040503050406030204" pitchFamily="18" charset="0"/>
                                  <a:ea typeface="Cambria Math" panose="02040503050406030204" pitchFamily="18" charset="0"/>
                                </a:rPr>
                              </m:ctrlPr>
                            </m:fPr>
                            <m:num>
                              <m:sSub>
                                <m:sSubPr>
                                  <m:ctrlPr>
                                    <a:rPr lang="en-US" altLang="ja-JP" sz="1800" i="1">
                                      <a:latin typeface="Cambria Math" panose="02040503050406030204" pitchFamily="18" charset="0"/>
                                      <a:ea typeface="Cambria Math" panose="02040503050406030204" pitchFamily="18" charset="0"/>
                                    </a:rPr>
                                  </m:ctrlPr>
                                </m:sSubPr>
                                <m:e>
                                  <m:r>
                                    <a:rPr lang="en-US" altLang="ja-JP" sz="1800" i="1">
                                      <a:latin typeface="Cambria Math" panose="02040503050406030204" pitchFamily="18" charset="0"/>
                                      <a:ea typeface="Cambria Math" panose="02040503050406030204" pitchFamily="18" charset="0"/>
                                    </a:rPr>
                                    <m:t>𝑃</m:t>
                                  </m:r>
                                </m:e>
                                <m:sub>
                                  <m:r>
                                    <m:rPr>
                                      <m:sty m:val="p"/>
                                    </m:rPr>
                                    <a:rPr lang="en-US" altLang="ja-JP" sz="1800">
                                      <a:latin typeface="Cambria Math" panose="02040503050406030204" pitchFamily="18" charset="0"/>
                                      <a:ea typeface="Cambria Math" panose="02040503050406030204" pitchFamily="18" charset="0"/>
                                    </a:rPr>
                                    <m:t>bs</m:t>
                                  </m:r>
                                </m:sub>
                              </m:sSub>
                            </m:num>
                            <m:den>
                              <m:r>
                                <a:rPr lang="en-US" altLang="ja-JP" sz="1800" i="1">
                                  <a:latin typeface="Cambria Math" panose="02040503050406030204" pitchFamily="18" charset="0"/>
                                  <a:ea typeface="Cambria Math" panose="02040503050406030204" pitchFamily="18" charset="0"/>
                                </a:rPr>
                                <m:t>670 </m:t>
                              </m:r>
                              <m:r>
                                <m:rPr>
                                  <m:sty m:val="p"/>
                                </m:rPr>
                                <a:rPr lang="en-US" altLang="ja-JP" sz="1800">
                                  <a:latin typeface="Cambria Math" panose="02040503050406030204" pitchFamily="18" charset="0"/>
                                  <a:ea typeface="Cambria Math" panose="02040503050406030204" pitchFamily="18" charset="0"/>
                                </a:rPr>
                                <m:t>W</m:t>
                              </m:r>
                            </m:den>
                          </m:f>
                        </m:e>
                      </m:rad>
                      <m:sSup>
                        <m:sSupPr>
                          <m:ctrlPr>
                            <a:rPr lang="en-US" altLang="ja-JP" sz="1800" b="0" i="1" dirty="0" smtClean="0">
                              <a:latin typeface="Cambria Math" panose="02040503050406030204" pitchFamily="18" charset="0"/>
                              <a:ea typeface="Cambria Math" panose="02040503050406030204" pitchFamily="18" charset="0"/>
                            </a:rPr>
                          </m:ctrlPr>
                        </m:sSupPr>
                        <m:e>
                          <m:d>
                            <m:dPr>
                              <m:ctrlPr>
                                <a:rPr lang="en-US" altLang="ja-JP" sz="1800" b="0" i="1" dirty="0" smtClean="0">
                                  <a:latin typeface="Cambria Math" panose="02040503050406030204" pitchFamily="18" charset="0"/>
                                  <a:ea typeface="Cambria Math" panose="02040503050406030204" pitchFamily="18" charset="0"/>
                                </a:rPr>
                              </m:ctrlPr>
                            </m:dPr>
                            <m:e>
                              <m:r>
                                <a:rPr lang="en-US" altLang="ja-JP" sz="1800" i="1" dirty="0">
                                  <a:latin typeface="Cambria Math" panose="02040503050406030204" pitchFamily="18" charset="0"/>
                                </a:rPr>
                                <m:t>1+</m:t>
                              </m:r>
                              <m:sSup>
                                <m:sSupPr>
                                  <m:ctrlPr>
                                    <a:rPr lang="en-US" altLang="ja-JP" sz="1800" i="1" dirty="0">
                                      <a:latin typeface="Cambria Math" panose="02040503050406030204" pitchFamily="18" charset="0"/>
                                    </a:rPr>
                                  </m:ctrlPr>
                                </m:sSupPr>
                                <m:e>
                                  <m:d>
                                    <m:dPr>
                                      <m:ctrlPr>
                                        <a:rPr lang="en-US" altLang="ja-JP" sz="1800" i="1" dirty="0">
                                          <a:latin typeface="Cambria Math" panose="02040503050406030204" pitchFamily="18" charset="0"/>
                                        </a:rPr>
                                      </m:ctrlPr>
                                    </m:dPr>
                                    <m:e>
                                      <m:f>
                                        <m:fPr>
                                          <m:ctrlPr>
                                            <a:rPr lang="en-US" altLang="ja-JP" sz="1800" i="1" dirty="0">
                                              <a:latin typeface="Cambria Math" panose="02040503050406030204" pitchFamily="18" charset="0"/>
                                            </a:rPr>
                                          </m:ctrlPr>
                                        </m:fPr>
                                        <m:num>
                                          <m:r>
                                            <a:rPr lang="en-US" altLang="ja-JP" sz="1800" i="1" dirty="0">
                                              <a:latin typeface="Cambria Math" panose="02040503050406030204" pitchFamily="18" charset="0"/>
                                            </a:rPr>
                                            <m:t>𝑓</m:t>
                                          </m:r>
                                        </m:num>
                                        <m:den>
                                          <m:r>
                                            <a:rPr lang="en-US" altLang="ja-JP" sz="1800" i="1" dirty="0">
                                              <a:latin typeface="Cambria Math" panose="02040503050406030204" pitchFamily="18" charset="0"/>
                                            </a:rPr>
                                            <m:t>16 </m:t>
                                          </m:r>
                                          <m:r>
                                            <m:rPr>
                                              <m:sty m:val="p"/>
                                            </m:rPr>
                                            <a:rPr lang="en-US" altLang="ja-JP" sz="1800" dirty="0">
                                              <a:latin typeface="Cambria Math" panose="02040503050406030204" pitchFamily="18" charset="0"/>
                                            </a:rPr>
                                            <m:t>Hz</m:t>
                                          </m:r>
                                        </m:den>
                                      </m:f>
                                    </m:e>
                                  </m:d>
                                </m:e>
                                <m:sup>
                                  <m:r>
                                    <a:rPr lang="en-US" altLang="ja-JP" sz="1800" i="1" dirty="0">
                                      <a:latin typeface="Cambria Math" panose="02040503050406030204" pitchFamily="18" charset="0"/>
                                    </a:rPr>
                                    <m:t>2</m:t>
                                  </m:r>
                                </m:sup>
                              </m:sSup>
                            </m:e>
                          </m:d>
                        </m:e>
                        <m:sup>
                          <m:r>
                            <a:rPr lang="en-US" altLang="ja-JP" sz="1800" b="0" i="1" dirty="0" smtClean="0">
                              <a:latin typeface="Cambria Math" panose="02040503050406030204" pitchFamily="18" charset="0"/>
                            </a:rPr>
                            <m:t>−</m:t>
                          </m:r>
                          <m:f>
                            <m:fPr>
                              <m:ctrlPr>
                                <a:rPr lang="en-US" altLang="ja-JP" sz="1800" b="0" i="1" dirty="0" smtClean="0">
                                  <a:latin typeface="Cambria Math" panose="02040503050406030204" pitchFamily="18" charset="0"/>
                                </a:rPr>
                              </m:ctrlPr>
                            </m:fPr>
                            <m:num>
                              <m:r>
                                <a:rPr lang="en-US" altLang="ja-JP" sz="1800" b="0" i="1" dirty="0" smtClean="0">
                                  <a:latin typeface="Cambria Math" panose="02040503050406030204" pitchFamily="18" charset="0"/>
                                </a:rPr>
                                <m:t>1</m:t>
                              </m:r>
                            </m:num>
                            <m:den>
                              <m:r>
                                <a:rPr lang="en-US" altLang="ja-JP" sz="1800" b="0" i="1" dirty="0" smtClean="0">
                                  <a:latin typeface="Cambria Math" panose="02040503050406030204" pitchFamily="18" charset="0"/>
                                </a:rPr>
                                <m:t>2</m:t>
                              </m:r>
                            </m:den>
                          </m:f>
                        </m:sup>
                      </m:sSup>
                      <m:r>
                        <a:rPr lang="en" altLang="ja-JP" sz="1800" i="1" dirty="0">
                          <a:latin typeface="Cambria Math" panose="02040503050406030204" pitchFamily="18" charset="0"/>
                        </a:rPr>
                        <m:t>=</m:t>
                      </m:r>
                      <m:f>
                        <m:fPr>
                          <m:ctrlPr>
                            <a:rPr lang="en-US" altLang="ja-JP" sz="1800" i="1" dirty="0">
                              <a:latin typeface="Cambria Math" panose="02040503050406030204" pitchFamily="18" charset="0"/>
                            </a:rPr>
                          </m:ctrlPr>
                        </m:fPr>
                        <m:num>
                          <m:r>
                            <a:rPr lang="en-US" altLang="ja-JP" sz="1800" i="1" dirty="0">
                              <a:latin typeface="Cambria Math" panose="02040503050406030204" pitchFamily="18" charset="0"/>
                            </a:rPr>
                            <m:t>1</m:t>
                          </m:r>
                        </m:num>
                        <m:den>
                          <m:r>
                            <a:rPr lang="en-US" altLang="ja-JP" sz="1800" i="1" dirty="0">
                              <a:latin typeface="Cambria Math" panose="02040503050406030204" pitchFamily="18" charset="0"/>
                            </a:rPr>
                            <m:t>4</m:t>
                          </m:r>
                          <m:r>
                            <a:rPr lang="en-US" altLang="ja-JP" sz="1800" i="1" dirty="0">
                              <a:latin typeface="Cambria Math" panose="02040503050406030204" pitchFamily="18" charset="0"/>
                            </a:rPr>
                            <m:t>𝐹𝐿</m:t>
                          </m:r>
                        </m:den>
                      </m:f>
                    </m:oMath>
                  </m:oMathPara>
                </a14:m>
                <a:endParaRPr lang="en" altLang="ja-JP" sz="1800" dirty="0"/>
              </a:p>
            </p:txBody>
          </p:sp>
        </mc:Choice>
        <mc:Fallback xmlns="">
          <p:sp>
            <p:nvSpPr>
              <p:cNvPr id="2" name="コンテンツ プレースホルダー 1">
                <a:extLst>
                  <a:ext uri="{FF2B5EF4-FFF2-40B4-BE49-F238E27FC236}">
                    <a16:creationId xmlns:a16="http://schemas.microsoft.com/office/drawing/2014/main" id="{5691C8B3-BAD6-744F-A2CF-9B177E10DB88}"/>
                  </a:ext>
                </a:extLst>
              </p:cNvPr>
              <p:cNvSpPr>
                <a:spLocks noGrp="1" noRot="1" noChangeAspect="1" noMove="1" noResize="1" noEditPoints="1" noAdjustHandles="1" noChangeArrowheads="1" noChangeShapeType="1" noTextEdit="1"/>
              </p:cNvSpPr>
              <p:nvPr>
                <p:ph idx="1"/>
              </p:nvPr>
            </p:nvSpPr>
            <p:spPr>
              <a:xfrm>
                <a:off x="180000" y="1007998"/>
                <a:ext cx="6900422" cy="5155200"/>
              </a:xfrm>
              <a:blipFill>
                <a:blip r:embed="rId3"/>
                <a:stretch>
                  <a:fillRect l="-183"/>
                </a:stretch>
              </a:blipFill>
            </p:spPr>
            <p:txBody>
              <a:bodyPr/>
              <a:lstStyle/>
              <a:p>
                <a:r>
                  <a:rPr lang="ja-JP" altLang="en-US">
                    <a:noFill/>
                  </a:rPr>
                  <a:t> </a:t>
                </a:r>
              </a:p>
            </p:txBody>
          </p:sp>
        </mc:Fallback>
      </mc:AlternateContent>
      <p:pic>
        <p:nvPicPr>
          <p:cNvPr id="4105" name="Picture 9" descr="page2image3237669328">
            <a:extLst>
              <a:ext uri="{FF2B5EF4-FFF2-40B4-BE49-F238E27FC236}">
                <a16:creationId xmlns:a16="http://schemas.microsoft.com/office/drawing/2014/main" id="{D05EAD7E-70E7-884A-A791-B4FCB73ED2B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0422" y="1007998"/>
            <a:ext cx="5111578" cy="3736100"/>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2">
            <a:extLst>
              <a:ext uri="{FF2B5EF4-FFF2-40B4-BE49-F238E27FC236}">
                <a16:creationId xmlns:a16="http://schemas.microsoft.com/office/drawing/2014/main" id="{BF965114-0694-C84C-B977-6B38307718BE}"/>
              </a:ext>
            </a:extLst>
          </p:cNvPr>
          <p:cNvSpPr>
            <a:spLocks noGrp="1"/>
          </p:cNvSpPr>
          <p:nvPr>
            <p:ph type="title"/>
          </p:nvPr>
        </p:nvSpPr>
        <p:spPr/>
        <p:txBody>
          <a:bodyPr/>
          <a:lstStyle/>
          <a:p>
            <a:r>
              <a:rPr kumimoji="1" lang="en-US" altLang="ja-JP" dirty="0"/>
              <a:t>KAGRA</a:t>
            </a:r>
            <a:endParaRPr kumimoji="1" lang="ja-JP" altLang="en-US"/>
          </a:p>
        </p:txBody>
      </p:sp>
      <p:sp>
        <p:nvSpPr>
          <p:cNvPr id="5" name="フッター プレースホルダー 4">
            <a:extLst>
              <a:ext uri="{FF2B5EF4-FFF2-40B4-BE49-F238E27FC236}">
                <a16:creationId xmlns:a16="http://schemas.microsoft.com/office/drawing/2014/main" id="{AEBF7825-1073-CE4E-9C55-CBE1C84384C4}"/>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4" name="日付プレースホルダー 3">
            <a:extLst>
              <a:ext uri="{FF2B5EF4-FFF2-40B4-BE49-F238E27FC236}">
                <a16:creationId xmlns:a16="http://schemas.microsoft.com/office/drawing/2014/main" id="{F49BB95E-1149-5242-B251-969AFC3624D1}"/>
              </a:ext>
            </a:extLst>
          </p:cNvPr>
          <p:cNvSpPr>
            <a:spLocks noGrp="1"/>
          </p:cNvSpPr>
          <p:nvPr>
            <p:ph type="dt" sz="half" idx="10"/>
          </p:nvPr>
        </p:nvSpPr>
        <p:spPr/>
        <p:txBody>
          <a:bodyPr/>
          <a:lstStyle/>
          <a:p>
            <a:r>
              <a:rPr lang="en-US" altLang="ja-JP"/>
              <a:t>2019/9/19</a:t>
            </a:r>
            <a:endParaRPr lang="ja-JP" altLang="en-US"/>
          </a:p>
        </p:txBody>
      </p:sp>
      <p:sp>
        <p:nvSpPr>
          <p:cNvPr id="7" name="テキスト ボックス 6">
            <a:extLst>
              <a:ext uri="{FF2B5EF4-FFF2-40B4-BE49-F238E27FC236}">
                <a16:creationId xmlns:a16="http://schemas.microsoft.com/office/drawing/2014/main" id="{79E57B50-6DE0-B34D-B853-14749CA7532D}"/>
              </a:ext>
            </a:extLst>
          </p:cNvPr>
          <p:cNvSpPr txBox="1"/>
          <p:nvPr/>
        </p:nvSpPr>
        <p:spPr>
          <a:xfrm>
            <a:off x="8206614" y="4739431"/>
            <a:ext cx="3985386" cy="369332"/>
          </a:xfrm>
          <a:prstGeom prst="rect">
            <a:avLst/>
          </a:prstGeom>
          <a:noFill/>
          <a:ln>
            <a:solidFill>
              <a:schemeClr val="accent1"/>
            </a:solidFill>
          </a:ln>
        </p:spPr>
        <p:txBody>
          <a:bodyPr wrap="none" rtlCol="0">
            <a:spAutoFit/>
          </a:bodyPr>
          <a:lstStyle/>
          <a:p>
            <a:r>
              <a:rPr lang="en" altLang="ja-JP" dirty="0"/>
              <a:t>Living Rev </a:t>
            </a:r>
            <a:r>
              <a:rPr lang="en" altLang="ja-JP" dirty="0" err="1"/>
              <a:t>Relativ</a:t>
            </a:r>
            <a:r>
              <a:rPr lang="en" altLang="ja-JP" dirty="0"/>
              <a:t> (2018) 21:3, Fig.1</a:t>
            </a:r>
            <a:endParaRPr kumimoji="1" lang="ja-JP" altLang="en-US"/>
          </a:p>
        </p:txBody>
      </p:sp>
      <p:sp>
        <p:nvSpPr>
          <p:cNvPr id="6" name="スライド番号プレースホルダー 5">
            <a:extLst>
              <a:ext uri="{FF2B5EF4-FFF2-40B4-BE49-F238E27FC236}">
                <a16:creationId xmlns:a16="http://schemas.microsoft.com/office/drawing/2014/main" id="{16F83FEC-2E15-4345-9611-F3934D313F29}"/>
              </a:ext>
            </a:extLst>
          </p:cNvPr>
          <p:cNvSpPr>
            <a:spLocks noGrp="1"/>
          </p:cNvSpPr>
          <p:nvPr>
            <p:ph type="sldNum" sz="quarter" idx="4"/>
          </p:nvPr>
        </p:nvSpPr>
        <p:spPr/>
        <p:txBody>
          <a:bodyPr/>
          <a:lstStyle/>
          <a:p>
            <a:fld id="{2B4BF31F-3D4B-4445-9FE5-2801AF373D36}" type="slidenum">
              <a:rPr lang="ja-JP" altLang="en-US" smtClean="0"/>
              <a:pPr/>
              <a:t>19</a:t>
            </a:fld>
            <a:endParaRPr lang="ja-JP" altLang="en-US"/>
          </a:p>
        </p:txBody>
      </p:sp>
    </p:spTree>
    <p:extLst>
      <p:ext uri="{BB962C8B-B14F-4D97-AF65-F5344CB8AC3E}">
        <p14:creationId xmlns:p14="http://schemas.microsoft.com/office/powerpoint/2010/main" val="611197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030F29-53BC-F94A-83A2-58509F4F6695}"/>
              </a:ext>
            </a:extLst>
          </p:cNvPr>
          <p:cNvSpPr>
            <a:spLocks noGrp="1"/>
          </p:cNvSpPr>
          <p:nvPr>
            <p:ph type="title"/>
          </p:nvPr>
        </p:nvSpPr>
        <p:spPr/>
        <p:txBody>
          <a:bodyPr/>
          <a:lstStyle/>
          <a:p>
            <a:r>
              <a:rPr lang="ja-JP" altLang="en-US"/>
              <a:t>干渉計</a:t>
            </a:r>
            <a:endParaRPr kumimoji="1" lang="ja-JP" altLang="en-US"/>
          </a:p>
        </p:txBody>
      </p:sp>
      <p:pic>
        <p:nvPicPr>
          <p:cNvPr id="9" name="コンテンツ プレースホルダー 8">
            <a:extLst>
              <a:ext uri="{FF2B5EF4-FFF2-40B4-BE49-F238E27FC236}">
                <a16:creationId xmlns:a16="http://schemas.microsoft.com/office/drawing/2014/main" id="{1E204E1C-3BD5-034E-B8C7-A5D2A9A4AA56}"/>
              </a:ext>
            </a:extLst>
          </p:cNvPr>
          <p:cNvPicPr>
            <a:picLocks noGrp="1" noChangeAspect="1"/>
          </p:cNvPicPr>
          <p:nvPr>
            <p:ph idx="1"/>
          </p:nvPr>
        </p:nvPicPr>
        <p:blipFill>
          <a:blip r:embed="rId3"/>
          <a:stretch>
            <a:fillRect/>
          </a:stretch>
        </p:blipFill>
        <p:spPr>
          <a:xfrm>
            <a:off x="0" y="2880000"/>
            <a:ext cx="3960000" cy="2470769"/>
          </a:xfrm>
        </p:spPr>
      </p:pic>
      <p:sp>
        <p:nvSpPr>
          <p:cNvPr id="4" name="スライド番号プレースホルダー 3">
            <a:extLst>
              <a:ext uri="{FF2B5EF4-FFF2-40B4-BE49-F238E27FC236}">
                <a16:creationId xmlns:a16="http://schemas.microsoft.com/office/drawing/2014/main" id="{E3120A9C-BDAF-2548-AE74-4DB3FC0E200A}"/>
              </a:ext>
            </a:extLst>
          </p:cNvPr>
          <p:cNvSpPr>
            <a:spLocks noGrp="1"/>
          </p:cNvSpPr>
          <p:nvPr>
            <p:ph type="sldNum" sz="quarter" idx="4"/>
          </p:nvPr>
        </p:nvSpPr>
        <p:spPr/>
        <p:txBody>
          <a:bodyPr/>
          <a:lstStyle/>
          <a:p>
            <a:fld id="{2B4BF31F-3D4B-4445-9FE5-2801AF373D36}" type="slidenum">
              <a:rPr lang="ja-JP" altLang="en-US" smtClean="0"/>
              <a:pPr/>
              <a:t>20</a:t>
            </a:fld>
            <a:endParaRPr lang="ja-JP" altLang="en-US"/>
          </a:p>
        </p:txBody>
      </p:sp>
      <p:sp>
        <p:nvSpPr>
          <p:cNvPr id="5" name="フッター プレースホルダー 4">
            <a:extLst>
              <a:ext uri="{FF2B5EF4-FFF2-40B4-BE49-F238E27FC236}">
                <a16:creationId xmlns:a16="http://schemas.microsoft.com/office/drawing/2014/main" id="{00265486-D962-E14F-AE87-2E5174AC6F70}"/>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8EB62A07-AF4A-F849-8019-FD5BD73454F9}"/>
              </a:ext>
            </a:extLst>
          </p:cNvPr>
          <p:cNvSpPr>
            <a:spLocks noGrp="1"/>
          </p:cNvSpPr>
          <p:nvPr>
            <p:ph type="dt" sz="half" idx="10"/>
          </p:nvPr>
        </p:nvSpPr>
        <p:spPr/>
        <p:txBody>
          <a:bodyPr/>
          <a:lstStyle/>
          <a:p>
            <a:r>
              <a:rPr lang="en-US" altLang="ja-JP"/>
              <a:t>2019/9/19</a:t>
            </a:r>
            <a:endParaRPr lang="ja-JP" altLang="en-US"/>
          </a:p>
        </p:txBody>
      </p:sp>
      <p:pic>
        <p:nvPicPr>
          <p:cNvPr id="11" name="図 10">
            <a:extLst>
              <a:ext uri="{FF2B5EF4-FFF2-40B4-BE49-F238E27FC236}">
                <a16:creationId xmlns:a16="http://schemas.microsoft.com/office/drawing/2014/main" id="{C2B21FFE-49B6-8940-BB9D-0911F7BA5D12}"/>
              </a:ext>
            </a:extLst>
          </p:cNvPr>
          <p:cNvPicPr>
            <a:picLocks noChangeAspect="1"/>
          </p:cNvPicPr>
          <p:nvPr/>
        </p:nvPicPr>
        <p:blipFill>
          <a:blip r:embed="rId4"/>
          <a:stretch>
            <a:fillRect/>
          </a:stretch>
        </p:blipFill>
        <p:spPr>
          <a:xfrm>
            <a:off x="4115999" y="2880000"/>
            <a:ext cx="3960000" cy="2710351"/>
          </a:xfrm>
          <a:prstGeom prst="rect">
            <a:avLst/>
          </a:prstGeom>
        </p:spPr>
      </p:pic>
      <p:pic>
        <p:nvPicPr>
          <p:cNvPr id="13" name="図 12" descr="スクリーンショット が含まれている画像&#10;&#10;自動的に生成された説明">
            <a:extLst>
              <a:ext uri="{FF2B5EF4-FFF2-40B4-BE49-F238E27FC236}">
                <a16:creationId xmlns:a16="http://schemas.microsoft.com/office/drawing/2014/main" id="{50C54CD0-1CE3-7A4E-9C32-6854E47C65AE}"/>
              </a:ext>
            </a:extLst>
          </p:cNvPr>
          <p:cNvPicPr>
            <a:picLocks noChangeAspect="1"/>
          </p:cNvPicPr>
          <p:nvPr/>
        </p:nvPicPr>
        <p:blipFill>
          <a:blip r:embed="rId5"/>
          <a:stretch>
            <a:fillRect/>
          </a:stretch>
        </p:blipFill>
        <p:spPr>
          <a:xfrm>
            <a:off x="8232001" y="2880000"/>
            <a:ext cx="3960000" cy="2710351"/>
          </a:xfrm>
          <a:prstGeom prst="rect">
            <a:avLst/>
          </a:prstGeom>
        </p:spPr>
      </p:pic>
      <p:sp>
        <p:nvSpPr>
          <p:cNvPr id="14" name="テキスト ボックス 13">
            <a:extLst>
              <a:ext uri="{FF2B5EF4-FFF2-40B4-BE49-F238E27FC236}">
                <a16:creationId xmlns:a16="http://schemas.microsoft.com/office/drawing/2014/main" id="{C956CDA6-29DA-B94D-9760-CFE36109CFA4}"/>
              </a:ext>
            </a:extLst>
          </p:cNvPr>
          <p:cNvSpPr txBox="1"/>
          <p:nvPr/>
        </p:nvSpPr>
        <p:spPr>
          <a:xfrm>
            <a:off x="913039" y="1719951"/>
            <a:ext cx="2133918" cy="584775"/>
          </a:xfrm>
          <a:prstGeom prst="rect">
            <a:avLst/>
          </a:prstGeom>
          <a:noFill/>
        </p:spPr>
        <p:txBody>
          <a:bodyPr wrap="none" rtlCol="0">
            <a:spAutoFit/>
          </a:bodyPr>
          <a:lstStyle/>
          <a:p>
            <a:r>
              <a:rPr lang="en-US" altLang="ja-JP" sz="3200" dirty="0"/>
              <a:t>Michelson</a:t>
            </a:r>
            <a:endParaRPr kumimoji="1" lang="ja-JP" altLang="en-US" sz="3200"/>
          </a:p>
        </p:txBody>
      </p:sp>
      <p:sp>
        <p:nvSpPr>
          <p:cNvPr id="15" name="テキスト ボックス 14">
            <a:extLst>
              <a:ext uri="{FF2B5EF4-FFF2-40B4-BE49-F238E27FC236}">
                <a16:creationId xmlns:a16="http://schemas.microsoft.com/office/drawing/2014/main" id="{B29F33DC-3CDF-6C4A-B70D-5F9D5F282678}"/>
              </a:ext>
            </a:extLst>
          </p:cNvPr>
          <p:cNvSpPr txBox="1"/>
          <p:nvPr/>
        </p:nvSpPr>
        <p:spPr>
          <a:xfrm>
            <a:off x="4898395" y="1473730"/>
            <a:ext cx="2395207" cy="1077218"/>
          </a:xfrm>
          <a:prstGeom prst="rect">
            <a:avLst/>
          </a:prstGeom>
          <a:noFill/>
        </p:spPr>
        <p:txBody>
          <a:bodyPr wrap="none" rtlCol="0">
            <a:spAutoFit/>
          </a:bodyPr>
          <a:lstStyle/>
          <a:p>
            <a:r>
              <a:rPr lang="en-US" altLang="ja-JP" sz="3200" dirty="0"/>
              <a:t>Fabry Perot</a:t>
            </a:r>
            <a:br>
              <a:rPr lang="en-US" altLang="ja-JP" sz="3200" dirty="0"/>
            </a:br>
            <a:r>
              <a:rPr lang="en-US" altLang="ja-JP" sz="3200" dirty="0"/>
              <a:t>Michelson</a:t>
            </a:r>
            <a:endParaRPr kumimoji="1" lang="ja-JP" altLang="en-US" sz="3200"/>
          </a:p>
        </p:txBody>
      </p:sp>
      <p:sp>
        <p:nvSpPr>
          <p:cNvPr id="16" name="テキスト ボックス 15">
            <a:extLst>
              <a:ext uri="{FF2B5EF4-FFF2-40B4-BE49-F238E27FC236}">
                <a16:creationId xmlns:a16="http://schemas.microsoft.com/office/drawing/2014/main" id="{139EDB00-1B2B-E041-AFE3-6C5C557A72FC}"/>
              </a:ext>
            </a:extLst>
          </p:cNvPr>
          <p:cNvSpPr txBox="1"/>
          <p:nvPr/>
        </p:nvSpPr>
        <p:spPr>
          <a:xfrm>
            <a:off x="8769138" y="1227509"/>
            <a:ext cx="2885726" cy="1569660"/>
          </a:xfrm>
          <a:prstGeom prst="rect">
            <a:avLst/>
          </a:prstGeom>
          <a:noFill/>
        </p:spPr>
        <p:txBody>
          <a:bodyPr wrap="none" rtlCol="0">
            <a:spAutoFit/>
          </a:bodyPr>
          <a:lstStyle/>
          <a:p>
            <a:r>
              <a:rPr lang="en-US" altLang="ja-JP" sz="3200" dirty="0"/>
              <a:t>Dual Recycled</a:t>
            </a:r>
            <a:br>
              <a:rPr lang="en-US" altLang="ja-JP" sz="3200" dirty="0"/>
            </a:br>
            <a:r>
              <a:rPr lang="en-US" altLang="ja-JP" sz="3200" dirty="0"/>
              <a:t>Fabry Perot</a:t>
            </a:r>
            <a:br>
              <a:rPr lang="en-US" altLang="ja-JP" sz="3200" dirty="0"/>
            </a:br>
            <a:r>
              <a:rPr lang="en-US" altLang="ja-JP" sz="3200" dirty="0"/>
              <a:t>Michelson</a:t>
            </a:r>
            <a:endParaRPr kumimoji="1" lang="ja-JP" altLang="en-US" sz="3200"/>
          </a:p>
        </p:txBody>
      </p:sp>
    </p:spTree>
    <p:extLst>
      <p:ext uri="{BB962C8B-B14F-4D97-AF65-F5344CB8AC3E}">
        <p14:creationId xmlns:p14="http://schemas.microsoft.com/office/powerpoint/2010/main" val="4066461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D76FC7D-0DDE-9B4B-903B-22922ABDA7EF}"/>
              </a:ext>
            </a:extLst>
          </p:cNvPr>
          <p:cNvPicPr>
            <a:picLocks noChangeAspect="1"/>
          </p:cNvPicPr>
          <p:nvPr/>
        </p:nvPicPr>
        <p:blipFill>
          <a:blip r:embed="rId3"/>
          <a:stretch>
            <a:fillRect/>
          </a:stretch>
        </p:blipFill>
        <p:spPr>
          <a:xfrm>
            <a:off x="6660000" y="900000"/>
            <a:ext cx="5400000" cy="4613823"/>
          </a:xfrm>
          <a:prstGeom prst="rect">
            <a:avLst/>
          </a:prstGeom>
        </p:spPr>
      </p:pic>
      <p:sp>
        <p:nvSpPr>
          <p:cNvPr id="36" name="テキスト ボックス 35">
            <a:extLst>
              <a:ext uri="{FF2B5EF4-FFF2-40B4-BE49-F238E27FC236}">
                <a16:creationId xmlns:a16="http://schemas.microsoft.com/office/drawing/2014/main" id="{F7763EA8-CC27-0F48-802E-D0C1120B5FD4}"/>
              </a:ext>
            </a:extLst>
          </p:cNvPr>
          <p:cNvSpPr txBox="1"/>
          <p:nvPr/>
        </p:nvSpPr>
        <p:spPr>
          <a:xfrm>
            <a:off x="6660000" y="5400000"/>
            <a:ext cx="5032147" cy="923330"/>
          </a:xfrm>
          <a:prstGeom prst="rect">
            <a:avLst/>
          </a:prstGeom>
          <a:noFill/>
        </p:spPr>
        <p:txBody>
          <a:bodyPr wrap="none" rtlCol="0">
            <a:spAutoFit/>
          </a:bodyPr>
          <a:lstStyle/>
          <a:p>
            <a:r>
              <a:rPr lang="en-US" altLang="ja-JP" dirty="0"/>
              <a:t>KAGRA</a:t>
            </a:r>
            <a:r>
              <a:rPr lang="ja-JP" altLang="en-US"/>
              <a:t>の様々な機器について周辺環境</a:t>
            </a:r>
            <a:br>
              <a:rPr lang="en-US" altLang="ja-JP" dirty="0"/>
            </a:br>
            <a:r>
              <a:rPr lang="ja-JP" altLang="en-US"/>
              <a:t>（</a:t>
            </a:r>
            <a:r>
              <a:rPr kumimoji="1" lang="ja-JP" altLang="en-US"/>
              <a:t>地震、音、磁場、電磁波、温度、湿度など）</a:t>
            </a:r>
            <a:br>
              <a:rPr kumimoji="1" lang="en-US" altLang="ja-JP" dirty="0"/>
            </a:br>
            <a:r>
              <a:rPr lang="ja-JP" altLang="en-US"/>
              <a:t>が影響を与える</a:t>
            </a:r>
            <a:endParaRPr kumimoji="1" lang="ja-JP" altLang="en-US"/>
          </a:p>
        </p:txBody>
      </p:sp>
      <p:sp>
        <p:nvSpPr>
          <p:cNvPr id="2" name="タイトル 1">
            <a:extLst>
              <a:ext uri="{FF2B5EF4-FFF2-40B4-BE49-F238E27FC236}">
                <a16:creationId xmlns:a16="http://schemas.microsoft.com/office/drawing/2014/main" id="{79283127-5D94-E74E-86B3-A6C043AA86E4}"/>
              </a:ext>
            </a:extLst>
          </p:cNvPr>
          <p:cNvSpPr>
            <a:spLocks noGrp="1"/>
          </p:cNvSpPr>
          <p:nvPr>
            <p:ph type="title"/>
          </p:nvPr>
        </p:nvSpPr>
        <p:spPr/>
        <p:txBody>
          <a:bodyPr>
            <a:spAutoFit/>
          </a:bodyPr>
          <a:lstStyle/>
          <a:p>
            <a:r>
              <a:rPr lang="en-US" altLang="ja-JP" dirty="0"/>
              <a:t>Physical Environmental Monitor</a:t>
            </a:r>
            <a:r>
              <a:rPr lang="ja-JP" altLang="en-US"/>
              <a:t> </a:t>
            </a:r>
            <a:r>
              <a:rPr lang="en-US" altLang="ja-JP" dirty="0"/>
              <a:t>(PEM)</a:t>
            </a:r>
          </a:p>
        </p:txBody>
      </p:sp>
      <p:sp>
        <p:nvSpPr>
          <p:cNvPr id="3" name="コンテンツ プレースホルダー 2">
            <a:extLst>
              <a:ext uri="{FF2B5EF4-FFF2-40B4-BE49-F238E27FC236}">
                <a16:creationId xmlns:a16="http://schemas.microsoft.com/office/drawing/2014/main" id="{37012D25-1646-9C46-9567-253A768F7696}"/>
              </a:ext>
            </a:extLst>
          </p:cNvPr>
          <p:cNvSpPr>
            <a:spLocks noGrp="1"/>
          </p:cNvSpPr>
          <p:nvPr>
            <p:ph idx="1"/>
          </p:nvPr>
        </p:nvSpPr>
        <p:spPr>
          <a:xfrm>
            <a:off x="359999" y="1079999"/>
            <a:ext cx="6372000" cy="5040000"/>
          </a:xfrm>
        </p:spPr>
        <p:txBody>
          <a:bodyPr>
            <a:normAutofit/>
          </a:bodyPr>
          <a:lstStyle/>
          <a:p>
            <a:r>
              <a:rPr lang="ja-JP" altLang="en-US"/>
              <a:t>環境モニターの設置</a:t>
            </a:r>
            <a:endParaRPr lang="en-US" altLang="ja-JP" dirty="0"/>
          </a:p>
          <a:p>
            <a:r>
              <a:rPr lang="ja-JP" altLang="en-US"/>
              <a:t>雑音の特徴付け</a:t>
            </a:r>
            <a:endParaRPr lang="en-US" altLang="ja-JP" dirty="0"/>
          </a:p>
          <a:p>
            <a:r>
              <a:rPr lang="ja-JP" altLang="en-US">
                <a:solidFill>
                  <a:srgbClr val="FF0000"/>
                </a:solidFill>
              </a:rPr>
              <a:t>環境雑音注入試験</a:t>
            </a:r>
            <a:endParaRPr lang="en-US" altLang="ja-JP" dirty="0">
              <a:solidFill>
                <a:srgbClr val="FF0000"/>
              </a:solidFill>
            </a:endParaRPr>
          </a:p>
          <a:p>
            <a:r>
              <a:rPr lang="ja-JP" altLang="en-US"/>
              <a:t>環境データの</a:t>
            </a:r>
            <a:r>
              <a:rPr lang="en-US" altLang="ja-JP" dirty="0"/>
              <a:t>data quality flag</a:t>
            </a:r>
            <a:br>
              <a:rPr lang="en-US" altLang="ja-JP" dirty="0"/>
            </a:br>
            <a:r>
              <a:rPr lang="ja-JP" altLang="en-US"/>
              <a:t>への提案</a:t>
            </a:r>
            <a:endParaRPr lang="en-US" altLang="ja-JP" dirty="0"/>
          </a:p>
          <a:p>
            <a:r>
              <a:rPr lang="ja-JP" altLang="en-US"/>
              <a:t>コヒーレンス解析を用いた環境雑音探索</a:t>
            </a:r>
            <a:endParaRPr lang="en-US" altLang="ja-JP" dirty="0"/>
          </a:p>
        </p:txBody>
      </p:sp>
      <p:sp>
        <p:nvSpPr>
          <p:cNvPr id="4" name="フッター プレースホルダー 3">
            <a:extLst>
              <a:ext uri="{FF2B5EF4-FFF2-40B4-BE49-F238E27FC236}">
                <a16:creationId xmlns:a16="http://schemas.microsoft.com/office/drawing/2014/main" id="{957A298B-B1BC-E94B-BBFB-FA567C93ECD6}"/>
              </a:ext>
            </a:extLst>
          </p:cNvPr>
          <p:cNvSpPr>
            <a:spLocks noGrp="1"/>
          </p:cNvSpPr>
          <p:nvPr>
            <p:ph type="ftr" sz="quarter" idx="11"/>
          </p:nvPr>
        </p:nvSpPr>
        <p:spPr/>
        <p:txBody>
          <a:bodyPr/>
          <a:lstStyle/>
          <a:p>
            <a:r>
              <a:rPr kumimoji="1" lang="zh-CN" altLang="en-US"/>
              <a:t>日本物理学会</a:t>
            </a:r>
            <a:r>
              <a:rPr kumimoji="1" lang="en-US" altLang="zh-CN"/>
              <a:t>@</a:t>
            </a:r>
            <a:r>
              <a:rPr kumimoji="1" lang="zh-CN" altLang="en-US"/>
              <a:t>山形大学</a:t>
            </a:r>
            <a:endParaRPr kumimoji="1" lang="ja-JP" altLang="en-US"/>
          </a:p>
        </p:txBody>
      </p:sp>
      <p:sp>
        <p:nvSpPr>
          <p:cNvPr id="5" name="日付プレースホルダー 4">
            <a:extLst>
              <a:ext uri="{FF2B5EF4-FFF2-40B4-BE49-F238E27FC236}">
                <a16:creationId xmlns:a16="http://schemas.microsoft.com/office/drawing/2014/main" id="{07C6410D-76C2-0740-A911-790AFFEB3806}"/>
              </a:ext>
            </a:extLst>
          </p:cNvPr>
          <p:cNvSpPr>
            <a:spLocks noGrp="1"/>
          </p:cNvSpPr>
          <p:nvPr>
            <p:ph type="dt" sz="half" idx="10"/>
          </p:nvPr>
        </p:nvSpPr>
        <p:spPr/>
        <p:txBody>
          <a:bodyPr/>
          <a:lstStyle/>
          <a:p>
            <a:r>
              <a:rPr kumimoji="1" lang="en-US" altLang="ja-JP"/>
              <a:t>2019/9/19</a:t>
            </a:r>
            <a:endParaRPr kumimoji="1" lang="ja-JP" altLang="en-US"/>
          </a:p>
        </p:txBody>
      </p:sp>
      <p:sp>
        <p:nvSpPr>
          <p:cNvPr id="32" name="テキスト ボックス 31">
            <a:extLst>
              <a:ext uri="{FF2B5EF4-FFF2-40B4-BE49-F238E27FC236}">
                <a16:creationId xmlns:a16="http://schemas.microsoft.com/office/drawing/2014/main" id="{07497AC2-6752-8740-B963-FC4D7AEEB239}"/>
              </a:ext>
            </a:extLst>
          </p:cNvPr>
          <p:cNvSpPr txBox="1"/>
          <p:nvPr/>
        </p:nvSpPr>
        <p:spPr>
          <a:xfrm>
            <a:off x="10620000" y="4140000"/>
            <a:ext cx="415498" cy="369332"/>
          </a:xfrm>
          <a:prstGeom prst="rect">
            <a:avLst/>
          </a:prstGeom>
          <a:noFill/>
        </p:spPr>
        <p:txBody>
          <a:bodyPr wrap="none" rtlCol="0">
            <a:spAutoFit/>
          </a:bodyPr>
          <a:lstStyle/>
          <a:p>
            <a:r>
              <a:rPr kumimoji="1" lang="ja-JP" altLang="en-US"/>
              <a:t>音</a:t>
            </a:r>
          </a:p>
        </p:txBody>
      </p:sp>
      <p:pic>
        <p:nvPicPr>
          <p:cNvPr id="22" name="図 21">
            <a:extLst>
              <a:ext uri="{FF2B5EF4-FFF2-40B4-BE49-F238E27FC236}">
                <a16:creationId xmlns:a16="http://schemas.microsoft.com/office/drawing/2014/main" id="{CC592E41-2666-CD4B-9227-F6C2D769058A}"/>
              </a:ext>
            </a:extLst>
          </p:cNvPr>
          <p:cNvPicPr>
            <a:picLocks noChangeAspect="1"/>
          </p:cNvPicPr>
          <p:nvPr/>
        </p:nvPicPr>
        <p:blipFill>
          <a:blip r:embed="rId4"/>
          <a:stretch>
            <a:fillRect/>
          </a:stretch>
        </p:blipFill>
        <p:spPr>
          <a:xfrm>
            <a:off x="10146498" y="3650166"/>
            <a:ext cx="1778000" cy="1460500"/>
          </a:xfrm>
          <a:prstGeom prst="rect">
            <a:avLst/>
          </a:prstGeom>
        </p:spPr>
      </p:pic>
      <p:pic>
        <p:nvPicPr>
          <p:cNvPr id="10" name="音" descr="音符">
            <a:extLst>
              <a:ext uri="{FF2B5EF4-FFF2-40B4-BE49-F238E27FC236}">
                <a16:creationId xmlns:a16="http://schemas.microsoft.com/office/drawing/2014/main" id="{A400E3E2-CF3A-5843-ADA8-9E6008BF27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0000" y="3600000"/>
            <a:ext cx="540000" cy="540000"/>
          </a:xfrm>
          <a:prstGeom prst="rect">
            <a:avLst/>
          </a:prstGeom>
        </p:spPr>
      </p:pic>
      <p:sp>
        <p:nvSpPr>
          <p:cNvPr id="35" name="テキスト ボックス 34">
            <a:extLst>
              <a:ext uri="{FF2B5EF4-FFF2-40B4-BE49-F238E27FC236}">
                <a16:creationId xmlns:a16="http://schemas.microsoft.com/office/drawing/2014/main" id="{392085A6-D75B-604D-9F6C-5D18503E1987}"/>
              </a:ext>
            </a:extLst>
          </p:cNvPr>
          <p:cNvSpPr txBox="1"/>
          <p:nvPr/>
        </p:nvSpPr>
        <p:spPr>
          <a:xfrm>
            <a:off x="8424000" y="4140000"/>
            <a:ext cx="646331" cy="369332"/>
          </a:xfrm>
          <a:prstGeom prst="rect">
            <a:avLst/>
          </a:prstGeom>
          <a:noFill/>
        </p:spPr>
        <p:txBody>
          <a:bodyPr wrap="none" rtlCol="0">
            <a:spAutoFit/>
          </a:bodyPr>
          <a:lstStyle/>
          <a:p>
            <a:r>
              <a:rPr lang="ja-JP" altLang="en-US"/>
              <a:t>磁場</a:t>
            </a:r>
            <a:endParaRPr kumimoji="1" lang="ja-JP" altLang="en-US"/>
          </a:p>
        </p:txBody>
      </p:sp>
      <p:pic>
        <p:nvPicPr>
          <p:cNvPr id="24" name="図 23">
            <a:extLst>
              <a:ext uri="{FF2B5EF4-FFF2-40B4-BE49-F238E27FC236}">
                <a16:creationId xmlns:a16="http://schemas.microsoft.com/office/drawing/2014/main" id="{68D925CB-C84F-BE45-9A0F-0CF4183E3FFD}"/>
              </a:ext>
            </a:extLst>
          </p:cNvPr>
          <p:cNvPicPr>
            <a:picLocks noChangeAspect="1"/>
          </p:cNvPicPr>
          <p:nvPr/>
        </p:nvPicPr>
        <p:blipFill>
          <a:blip r:embed="rId7"/>
          <a:stretch>
            <a:fillRect/>
          </a:stretch>
        </p:blipFill>
        <p:spPr>
          <a:xfrm>
            <a:off x="8166284" y="3591876"/>
            <a:ext cx="1219200" cy="1219200"/>
          </a:xfrm>
          <a:prstGeom prst="rect">
            <a:avLst/>
          </a:prstGeom>
        </p:spPr>
      </p:pic>
      <p:pic>
        <p:nvPicPr>
          <p:cNvPr id="21" name="磁場" descr="磁石">
            <a:extLst>
              <a:ext uri="{FF2B5EF4-FFF2-40B4-BE49-F238E27FC236}">
                <a16:creationId xmlns:a16="http://schemas.microsoft.com/office/drawing/2014/main" id="{E57DBC44-32B0-CB48-8057-833D0AF7FB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20000" y="3600000"/>
            <a:ext cx="540000" cy="540000"/>
          </a:xfrm>
          <a:prstGeom prst="rect">
            <a:avLst/>
          </a:prstGeom>
        </p:spPr>
      </p:pic>
      <p:sp>
        <p:nvSpPr>
          <p:cNvPr id="33" name="テキスト ボックス 32">
            <a:extLst>
              <a:ext uri="{FF2B5EF4-FFF2-40B4-BE49-F238E27FC236}">
                <a16:creationId xmlns:a16="http://schemas.microsoft.com/office/drawing/2014/main" id="{85214E9E-0FE0-EB4D-ACA7-F72A117A4F94}"/>
              </a:ext>
            </a:extLst>
          </p:cNvPr>
          <p:cNvSpPr txBox="1"/>
          <p:nvPr/>
        </p:nvSpPr>
        <p:spPr>
          <a:xfrm>
            <a:off x="10548000" y="1980000"/>
            <a:ext cx="646331" cy="369332"/>
          </a:xfrm>
          <a:prstGeom prst="rect">
            <a:avLst/>
          </a:prstGeom>
          <a:noFill/>
        </p:spPr>
        <p:txBody>
          <a:bodyPr wrap="none" rtlCol="0">
            <a:spAutoFit/>
          </a:bodyPr>
          <a:lstStyle/>
          <a:p>
            <a:r>
              <a:rPr lang="ja-JP" altLang="en-US"/>
              <a:t>地震</a:t>
            </a:r>
            <a:endParaRPr kumimoji="1" lang="ja-JP" altLang="en-US"/>
          </a:p>
        </p:txBody>
      </p:sp>
      <p:pic>
        <p:nvPicPr>
          <p:cNvPr id="25" name="図 24">
            <a:extLst>
              <a:ext uri="{FF2B5EF4-FFF2-40B4-BE49-F238E27FC236}">
                <a16:creationId xmlns:a16="http://schemas.microsoft.com/office/drawing/2014/main" id="{AF14472C-C071-DD46-89C6-069400B5F8AB}"/>
              </a:ext>
            </a:extLst>
          </p:cNvPr>
          <p:cNvPicPr>
            <a:picLocks noChangeAspect="1"/>
          </p:cNvPicPr>
          <p:nvPr/>
        </p:nvPicPr>
        <p:blipFill>
          <a:blip r:embed="rId10"/>
          <a:stretch>
            <a:fillRect/>
          </a:stretch>
        </p:blipFill>
        <p:spPr>
          <a:xfrm>
            <a:off x="9980850" y="1287285"/>
            <a:ext cx="1638300" cy="1231900"/>
          </a:xfrm>
          <a:prstGeom prst="rect">
            <a:avLst/>
          </a:prstGeom>
        </p:spPr>
      </p:pic>
      <p:pic>
        <p:nvPicPr>
          <p:cNvPr id="20" name="図 19">
            <a:extLst>
              <a:ext uri="{FF2B5EF4-FFF2-40B4-BE49-F238E27FC236}">
                <a16:creationId xmlns:a16="http://schemas.microsoft.com/office/drawing/2014/main" id="{BF5802D7-821E-AC48-8FEE-0274EC4384EA}"/>
              </a:ext>
            </a:extLst>
          </p:cNvPr>
          <p:cNvPicPr>
            <a:picLocks noChangeAspect="1"/>
          </p:cNvPicPr>
          <p:nvPr/>
        </p:nvPicPr>
        <p:blipFill>
          <a:blip r:embed="rId11"/>
          <a:stretch>
            <a:fillRect/>
          </a:stretch>
        </p:blipFill>
        <p:spPr>
          <a:xfrm>
            <a:off x="10491925" y="1747712"/>
            <a:ext cx="1587500" cy="1320800"/>
          </a:xfrm>
          <a:prstGeom prst="rect">
            <a:avLst/>
          </a:prstGeom>
        </p:spPr>
      </p:pic>
      <p:pic>
        <p:nvPicPr>
          <p:cNvPr id="23" name="地震" descr="ワイヤレス">
            <a:extLst>
              <a:ext uri="{FF2B5EF4-FFF2-40B4-BE49-F238E27FC236}">
                <a16:creationId xmlns:a16="http://schemas.microsoft.com/office/drawing/2014/main" id="{CC10FDCB-6A96-FB42-962E-841872D6CF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5400000" flipH="1" flipV="1">
            <a:off x="10260000" y="2340000"/>
            <a:ext cx="540000" cy="540000"/>
          </a:xfrm>
          <a:prstGeom prst="rect">
            <a:avLst/>
          </a:prstGeom>
        </p:spPr>
      </p:pic>
      <p:sp>
        <p:nvSpPr>
          <p:cNvPr id="34" name="テキスト ボックス 33">
            <a:extLst>
              <a:ext uri="{FF2B5EF4-FFF2-40B4-BE49-F238E27FC236}">
                <a16:creationId xmlns:a16="http://schemas.microsoft.com/office/drawing/2014/main" id="{91F7F277-E752-B442-AAFA-FAC557B45EE7}"/>
              </a:ext>
            </a:extLst>
          </p:cNvPr>
          <p:cNvSpPr txBox="1"/>
          <p:nvPr/>
        </p:nvSpPr>
        <p:spPr>
          <a:xfrm>
            <a:off x="8316000" y="1980000"/>
            <a:ext cx="877163" cy="369332"/>
          </a:xfrm>
          <a:prstGeom prst="rect">
            <a:avLst/>
          </a:prstGeom>
          <a:noFill/>
        </p:spPr>
        <p:txBody>
          <a:bodyPr wrap="none" rtlCol="0">
            <a:spAutoFit/>
          </a:bodyPr>
          <a:lstStyle/>
          <a:p>
            <a:r>
              <a:rPr lang="ja-JP" altLang="en-US"/>
              <a:t>電磁波</a:t>
            </a:r>
            <a:endParaRPr kumimoji="1" lang="ja-JP" altLang="en-US"/>
          </a:p>
        </p:txBody>
      </p:sp>
      <p:pic>
        <p:nvPicPr>
          <p:cNvPr id="9" name="図 8" descr="物体, 空 が含まれている画像&#10;&#10;自動的に生成された説明">
            <a:extLst>
              <a:ext uri="{FF2B5EF4-FFF2-40B4-BE49-F238E27FC236}">
                <a16:creationId xmlns:a16="http://schemas.microsoft.com/office/drawing/2014/main" id="{7AB43885-565B-C041-9A5D-1AA5C4C5840B}"/>
              </a:ext>
            </a:extLst>
          </p:cNvPr>
          <p:cNvPicPr>
            <a:picLocks noChangeAspect="1"/>
          </p:cNvPicPr>
          <p:nvPr/>
        </p:nvPicPr>
        <p:blipFill>
          <a:blip r:embed="rId14"/>
          <a:stretch>
            <a:fillRect/>
          </a:stretch>
        </p:blipFill>
        <p:spPr>
          <a:xfrm>
            <a:off x="7590549" y="1125670"/>
            <a:ext cx="1702326" cy="1702326"/>
          </a:xfrm>
          <a:prstGeom prst="rect">
            <a:avLst/>
          </a:prstGeom>
        </p:spPr>
      </p:pic>
      <p:pic>
        <p:nvPicPr>
          <p:cNvPr id="28" name="電磁波" descr="稲妻">
            <a:extLst>
              <a:ext uri="{FF2B5EF4-FFF2-40B4-BE49-F238E27FC236}">
                <a16:creationId xmlns:a16="http://schemas.microsoft.com/office/drawing/2014/main" id="{9E9EEDEC-0F6C-254A-AD57-B1A57F85C6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20000" y="2340000"/>
            <a:ext cx="540000" cy="540000"/>
          </a:xfrm>
          <a:prstGeom prst="rect">
            <a:avLst/>
          </a:prstGeom>
        </p:spPr>
      </p:pic>
      <p:sp>
        <p:nvSpPr>
          <p:cNvPr id="41" name="テキスト ボックス 40">
            <a:extLst>
              <a:ext uri="{FF2B5EF4-FFF2-40B4-BE49-F238E27FC236}">
                <a16:creationId xmlns:a16="http://schemas.microsoft.com/office/drawing/2014/main" id="{E4F5B396-07DA-B24A-9903-ED247D9D90AF}"/>
              </a:ext>
            </a:extLst>
          </p:cNvPr>
          <p:cNvSpPr txBox="1"/>
          <p:nvPr/>
        </p:nvSpPr>
        <p:spPr>
          <a:xfrm>
            <a:off x="7524000" y="4680000"/>
            <a:ext cx="646331" cy="369332"/>
          </a:xfrm>
          <a:prstGeom prst="rect">
            <a:avLst/>
          </a:prstGeom>
          <a:noFill/>
        </p:spPr>
        <p:txBody>
          <a:bodyPr wrap="none" rtlCol="0">
            <a:spAutoFit/>
          </a:bodyPr>
          <a:lstStyle/>
          <a:p>
            <a:r>
              <a:rPr lang="ja-JP" altLang="en-US"/>
              <a:t>温度</a:t>
            </a:r>
            <a:endParaRPr lang="en-US" altLang="ja-JP" dirty="0"/>
          </a:p>
        </p:txBody>
      </p:sp>
      <p:pic>
        <p:nvPicPr>
          <p:cNvPr id="27" name="図 26">
            <a:extLst>
              <a:ext uri="{FF2B5EF4-FFF2-40B4-BE49-F238E27FC236}">
                <a16:creationId xmlns:a16="http://schemas.microsoft.com/office/drawing/2014/main" id="{F780D7A9-0263-0547-A95F-D0418E57A5C3}"/>
              </a:ext>
            </a:extLst>
          </p:cNvPr>
          <p:cNvPicPr>
            <a:picLocks noChangeAspect="1"/>
          </p:cNvPicPr>
          <p:nvPr/>
        </p:nvPicPr>
        <p:blipFill>
          <a:blip r:embed="rId17"/>
          <a:stretch>
            <a:fillRect/>
          </a:stretch>
        </p:blipFill>
        <p:spPr>
          <a:xfrm>
            <a:off x="6410235" y="4418702"/>
            <a:ext cx="1803400" cy="1117600"/>
          </a:xfrm>
          <a:prstGeom prst="rect">
            <a:avLst/>
          </a:prstGeom>
        </p:spPr>
      </p:pic>
      <p:pic>
        <p:nvPicPr>
          <p:cNvPr id="26" name="温度" descr="温度計">
            <a:extLst>
              <a:ext uri="{FF2B5EF4-FFF2-40B4-BE49-F238E27FC236}">
                <a16:creationId xmlns:a16="http://schemas.microsoft.com/office/drawing/2014/main" id="{7C31CD1E-7D28-2F42-A1BE-A2D340364B7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60000" y="4140000"/>
            <a:ext cx="540000" cy="540000"/>
          </a:xfrm>
          <a:prstGeom prst="rect">
            <a:avLst/>
          </a:prstGeom>
        </p:spPr>
      </p:pic>
      <p:sp>
        <p:nvSpPr>
          <p:cNvPr id="38" name="テキスト ボックス 37">
            <a:extLst>
              <a:ext uri="{FF2B5EF4-FFF2-40B4-BE49-F238E27FC236}">
                <a16:creationId xmlns:a16="http://schemas.microsoft.com/office/drawing/2014/main" id="{1FBE92CE-1014-494B-A4F5-1353DC5983BD}"/>
              </a:ext>
            </a:extLst>
          </p:cNvPr>
          <p:cNvSpPr txBox="1"/>
          <p:nvPr/>
        </p:nvSpPr>
        <p:spPr>
          <a:xfrm>
            <a:off x="10577789" y="1273377"/>
            <a:ext cx="1415772" cy="461665"/>
          </a:xfrm>
          <a:prstGeom prst="rect">
            <a:avLst/>
          </a:prstGeom>
          <a:noFill/>
        </p:spPr>
        <p:txBody>
          <a:bodyPr wrap="none" rtlCol="0">
            <a:spAutoFit/>
          </a:bodyPr>
          <a:lstStyle/>
          <a:p>
            <a:r>
              <a:rPr kumimoji="1" lang="ja-JP" altLang="en-US" sz="2400"/>
              <a:t>加速度計</a:t>
            </a:r>
          </a:p>
        </p:txBody>
      </p:sp>
      <p:sp>
        <p:nvSpPr>
          <p:cNvPr id="39" name="テキスト ボックス 38">
            <a:extLst>
              <a:ext uri="{FF2B5EF4-FFF2-40B4-BE49-F238E27FC236}">
                <a16:creationId xmlns:a16="http://schemas.microsoft.com/office/drawing/2014/main" id="{E9C1D292-8CD2-6E45-8DFD-716D8AD32D96}"/>
              </a:ext>
            </a:extLst>
          </p:cNvPr>
          <p:cNvSpPr txBox="1"/>
          <p:nvPr/>
        </p:nvSpPr>
        <p:spPr>
          <a:xfrm>
            <a:off x="10260000" y="830666"/>
            <a:ext cx="1107996" cy="461665"/>
          </a:xfrm>
          <a:prstGeom prst="rect">
            <a:avLst/>
          </a:prstGeom>
          <a:noFill/>
        </p:spPr>
        <p:txBody>
          <a:bodyPr wrap="none" rtlCol="0">
            <a:spAutoFit/>
          </a:bodyPr>
          <a:lstStyle/>
          <a:p>
            <a:r>
              <a:rPr kumimoji="1" lang="ja-JP" altLang="en-US" sz="2400"/>
              <a:t>地震計</a:t>
            </a:r>
          </a:p>
        </p:txBody>
      </p:sp>
      <p:sp>
        <p:nvSpPr>
          <p:cNvPr id="40" name="テキスト ボックス 39">
            <a:extLst>
              <a:ext uri="{FF2B5EF4-FFF2-40B4-BE49-F238E27FC236}">
                <a16:creationId xmlns:a16="http://schemas.microsoft.com/office/drawing/2014/main" id="{7CD91BBC-7188-B546-BEF2-61EB6207B7AE}"/>
              </a:ext>
            </a:extLst>
          </p:cNvPr>
          <p:cNvSpPr txBox="1"/>
          <p:nvPr/>
        </p:nvSpPr>
        <p:spPr>
          <a:xfrm>
            <a:off x="8312712" y="4561498"/>
            <a:ext cx="1107996" cy="461665"/>
          </a:xfrm>
          <a:prstGeom prst="rect">
            <a:avLst/>
          </a:prstGeom>
          <a:noFill/>
        </p:spPr>
        <p:txBody>
          <a:bodyPr wrap="none" rtlCol="0">
            <a:spAutoFit/>
          </a:bodyPr>
          <a:lstStyle/>
          <a:p>
            <a:r>
              <a:rPr kumimoji="1" lang="ja-JP" altLang="en-US" sz="2400"/>
              <a:t>磁束計</a:t>
            </a:r>
          </a:p>
        </p:txBody>
      </p:sp>
      <p:sp>
        <p:nvSpPr>
          <p:cNvPr id="42" name="テキスト ボックス 41">
            <a:extLst>
              <a:ext uri="{FF2B5EF4-FFF2-40B4-BE49-F238E27FC236}">
                <a16:creationId xmlns:a16="http://schemas.microsoft.com/office/drawing/2014/main" id="{0462481F-8149-254A-A28E-3970F6DF3CFA}"/>
              </a:ext>
            </a:extLst>
          </p:cNvPr>
          <p:cNvSpPr txBox="1"/>
          <p:nvPr/>
        </p:nvSpPr>
        <p:spPr>
          <a:xfrm>
            <a:off x="6363004" y="4079869"/>
            <a:ext cx="1415772" cy="461665"/>
          </a:xfrm>
          <a:prstGeom prst="rect">
            <a:avLst/>
          </a:prstGeom>
          <a:noFill/>
        </p:spPr>
        <p:txBody>
          <a:bodyPr wrap="none" rtlCol="0">
            <a:spAutoFit/>
          </a:bodyPr>
          <a:lstStyle/>
          <a:p>
            <a:r>
              <a:rPr kumimoji="1" lang="ja-JP" altLang="en-US" sz="2400"/>
              <a:t>音湿度計</a:t>
            </a:r>
          </a:p>
        </p:txBody>
      </p:sp>
      <p:sp>
        <p:nvSpPr>
          <p:cNvPr id="43" name="テキスト ボックス 42">
            <a:extLst>
              <a:ext uri="{FF2B5EF4-FFF2-40B4-BE49-F238E27FC236}">
                <a16:creationId xmlns:a16="http://schemas.microsoft.com/office/drawing/2014/main" id="{79B5EAA5-AE6E-4A4D-AC18-3942354F7761}"/>
              </a:ext>
            </a:extLst>
          </p:cNvPr>
          <p:cNvSpPr txBox="1"/>
          <p:nvPr/>
        </p:nvSpPr>
        <p:spPr>
          <a:xfrm>
            <a:off x="10505458" y="4655336"/>
            <a:ext cx="1107996" cy="461665"/>
          </a:xfrm>
          <a:prstGeom prst="rect">
            <a:avLst/>
          </a:prstGeom>
          <a:noFill/>
        </p:spPr>
        <p:txBody>
          <a:bodyPr wrap="none" rtlCol="0">
            <a:spAutoFit/>
          </a:bodyPr>
          <a:lstStyle/>
          <a:p>
            <a:r>
              <a:rPr kumimoji="1" lang="ja-JP" altLang="en-US" sz="2400"/>
              <a:t>マイク</a:t>
            </a:r>
          </a:p>
        </p:txBody>
      </p:sp>
      <p:sp>
        <p:nvSpPr>
          <p:cNvPr id="44" name="テキスト ボックス 43">
            <a:extLst>
              <a:ext uri="{FF2B5EF4-FFF2-40B4-BE49-F238E27FC236}">
                <a16:creationId xmlns:a16="http://schemas.microsoft.com/office/drawing/2014/main" id="{C700526E-815C-1D4F-92AF-6A4BFE09817B}"/>
              </a:ext>
            </a:extLst>
          </p:cNvPr>
          <p:cNvSpPr txBox="1"/>
          <p:nvPr/>
        </p:nvSpPr>
        <p:spPr>
          <a:xfrm>
            <a:off x="7886432" y="913176"/>
            <a:ext cx="1415772" cy="461665"/>
          </a:xfrm>
          <a:prstGeom prst="rect">
            <a:avLst/>
          </a:prstGeom>
          <a:noFill/>
        </p:spPr>
        <p:txBody>
          <a:bodyPr wrap="none" rtlCol="0">
            <a:spAutoFit/>
          </a:bodyPr>
          <a:lstStyle/>
          <a:p>
            <a:r>
              <a:rPr lang="ja-JP" altLang="en-US" sz="2400"/>
              <a:t>アンテナ</a:t>
            </a:r>
            <a:endParaRPr kumimoji="1" lang="ja-JP" altLang="en-US" sz="2400"/>
          </a:p>
        </p:txBody>
      </p:sp>
      <p:sp>
        <p:nvSpPr>
          <p:cNvPr id="6" name="スライド番号プレースホルダー 5">
            <a:extLst>
              <a:ext uri="{FF2B5EF4-FFF2-40B4-BE49-F238E27FC236}">
                <a16:creationId xmlns:a16="http://schemas.microsoft.com/office/drawing/2014/main" id="{36E7055E-299C-AA4D-B2FB-08F493E1613F}"/>
              </a:ext>
            </a:extLst>
          </p:cNvPr>
          <p:cNvSpPr>
            <a:spLocks noGrp="1"/>
          </p:cNvSpPr>
          <p:nvPr>
            <p:ph type="sldNum" sz="quarter" idx="4"/>
          </p:nvPr>
        </p:nvSpPr>
        <p:spPr/>
        <p:txBody>
          <a:bodyPr/>
          <a:lstStyle/>
          <a:p>
            <a:fld id="{2B4BF31F-3D4B-4445-9FE5-2801AF373D36}" type="slidenum">
              <a:rPr lang="ja-JP" altLang="en-US" smtClean="0"/>
              <a:pPr/>
              <a:t>21</a:t>
            </a:fld>
            <a:endParaRPr lang="ja-JP" altLang="en-US"/>
          </a:p>
        </p:txBody>
      </p:sp>
    </p:spTree>
    <p:extLst>
      <p:ext uri="{BB962C8B-B14F-4D97-AF65-F5344CB8AC3E}">
        <p14:creationId xmlns:p14="http://schemas.microsoft.com/office/powerpoint/2010/main" val="7453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linds(horizont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linds(horizontal)">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linds(horizontal)">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linds(horizontal)">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linds(horizontal)">
                                      <p:cBhvr>
                                        <p:cTn id="39" dur="500"/>
                                        <p:tgtEl>
                                          <p:spTgt spid="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linds(horizont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linds(horizontal)">
                                      <p:cBhvr>
                                        <p:cTn id="47" dur="500"/>
                                        <p:tgtEl>
                                          <p:spTgt spid="2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linds(horizontal)">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nodeType="clickEffect">
                                  <p:stCondLst>
                                    <p:cond delay="0"/>
                                  </p:stCondLst>
                                  <p:childTnLst>
                                    <p:animEffect transition="out" filter="blinds(horizontal)">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39"/>
                                        </p:tgtEl>
                                      </p:cBhvr>
                                    </p:animEffect>
                                    <p:set>
                                      <p:cBhvr>
                                        <p:cTn id="58" dur="1" fill="hold">
                                          <p:stCondLst>
                                            <p:cond delay="499"/>
                                          </p:stCondLst>
                                        </p:cTn>
                                        <p:tgtEl>
                                          <p:spTgt spid="39"/>
                                        </p:tgtEl>
                                        <p:attrNameLst>
                                          <p:attrName>style.visibility</p:attrName>
                                        </p:attrNameLst>
                                      </p:cBhvr>
                                      <p:to>
                                        <p:strVal val="hidden"/>
                                      </p:to>
                                    </p:set>
                                  </p:childTnLst>
                                </p:cTn>
                              </p:par>
                              <p:par>
                                <p:cTn id="59" presetID="3" presetClass="exit" presetSubtype="10" fill="hold" nodeType="withEffect">
                                  <p:stCondLst>
                                    <p:cond delay="0"/>
                                  </p:stCondLst>
                                  <p:childTnLst>
                                    <p:animEffect transition="out" filter="blinds(horizontal)">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3" presetClass="exit" presetSubtype="10" fill="hold" grpId="1" nodeType="withEffect">
                                  <p:stCondLst>
                                    <p:cond delay="0"/>
                                  </p:stCondLst>
                                  <p:childTnLst>
                                    <p:animEffect transition="out" filter="blinds(horizontal)">
                                      <p:cBhvr>
                                        <p:cTn id="63" dur="500"/>
                                        <p:tgtEl>
                                          <p:spTgt spid="38"/>
                                        </p:tgtEl>
                                      </p:cBhvr>
                                    </p:animEffect>
                                    <p:set>
                                      <p:cBhvr>
                                        <p:cTn id="64" dur="1" fill="hold">
                                          <p:stCondLst>
                                            <p:cond delay="499"/>
                                          </p:stCondLst>
                                        </p:cTn>
                                        <p:tgtEl>
                                          <p:spTgt spid="38"/>
                                        </p:tgtEl>
                                        <p:attrNameLst>
                                          <p:attrName>style.visibility</p:attrName>
                                        </p:attrNameLst>
                                      </p:cBhvr>
                                      <p:to>
                                        <p:strVal val="hidden"/>
                                      </p:to>
                                    </p:set>
                                  </p:childTnLst>
                                </p:cTn>
                              </p:par>
                              <p:par>
                                <p:cTn id="65" presetID="3" presetClass="exit" presetSubtype="10" fill="hold" nodeType="withEffect">
                                  <p:stCondLst>
                                    <p:cond delay="0"/>
                                  </p:stCondLst>
                                  <p:childTnLst>
                                    <p:animEffect transition="out" filter="blinds(horizontal)">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43"/>
                                        </p:tgtEl>
                                      </p:cBhvr>
                                    </p:animEffect>
                                    <p:set>
                                      <p:cBhvr>
                                        <p:cTn id="70" dur="1" fill="hold">
                                          <p:stCondLst>
                                            <p:cond delay="499"/>
                                          </p:stCondLst>
                                        </p:cTn>
                                        <p:tgtEl>
                                          <p:spTgt spid="43"/>
                                        </p:tgtEl>
                                        <p:attrNameLst>
                                          <p:attrName>style.visibility</p:attrName>
                                        </p:attrNameLst>
                                      </p:cBhvr>
                                      <p:to>
                                        <p:strVal val="hidden"/>
                                      </p:to>
                                    </p:set>
                                  </p:childTnLst>
                                </p:cTn>
                              </p:par>
                              <p:par>
                                <p:cTn id="71" presetID="3" presetClass="exit" presetSubtype="10" fill="hold" nodeType="withEffect">
                                  <p:stCondLst>
                                    <p:cond delay="0"/>
                                  </p:stCondLst>
                                  <p:childTnLst>
                                    <p:animEffect transition="out" filter="blinds(horizont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3" presetClass="exit" presetSubtype="10" fill="hold" grpId="1" nodeType="withEffect">
                                  <p:stCondLst>
                                    <p:cond delay="0"/>
                                  </p:stCondLst>
                                  <p:childTnLst>
                                    <p:animEffect transition="out" filter="blinds(horizontal)">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3" presetClass="exit" presetSubtype="10" fill="hold" grpId="1" nodeType="withEffect">
                                  <p:stCondLst>
                                    <p:cond delay="0"/>
                                  </p:stCondLst>
                                  <p:childTnLst>
                                    <p:animEffect transition="out" filter="blinds(horizontal)">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par>
                                <p:cTn id="86" presetID="3" presetClass="exit" presetSubtype="10" fill="hold" nodeType="withEffect">
                                  <p:stCondLst>
                                    <p:cond delay="0"/>
                                  </p:stCondLst>
                                  <p:childTnLst>
                                    <p:animEffect transition="out" filter="blinds(horizontal)">
                                      <p:cBhvr>
                                        <p:cTn id="87" dur="500"/>
                                        <p:tgtEl>
                                          <p:spTgt spid="27"/>
                                        </p:tgtEl>
                                      </p:cBhvr>
                                    </p:animEffect>
                                    <p:set>
                                      <p:cBhvr>
                                        <p:cTn id="88"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9" grpId="0"/>
      <p:bldP spid="39" grpId="1"/>
      <p:bldP spid="40" grpId="0"/>
      <p:bldP spid="40" grpId="1"/>
      <p:bldP spid="42" grpId="0"/>
      <p:bldP spid="42" grpId="1"/>
      <p:bldP spid="43" grpId="0"/>
      <p:bldP spid="43" grpId="1"/>
      <p:bldP spid="44" grpId="0"/>
      <p:bldP spid="4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D2DF1C-A517-4B49-A9B1-8532E27184B8}"/>
              </a:ext>
            </a:extLst>
          </p:cNvPr>
          <p:cNvSpPr>
            <a:spLocks noGrp="1"/>
          </p:cNvSpPr>
          <p:nvPr>
            <p:ph type="title"/>
          </p:nvPr>
        </p:nvSpPr>
        <p:spPr/>
        <p:txBody>
          <a:bodyPr/>
          <a:lstStyle/>
          <a:p>
            <a:r>
              <a:rPr kumimoji="1" lang="en-US" altLang="ja-JP" dirty="0"/>
              <a:t>PEM map</a:t>
            </a:r>
            <a:endParaRPr kumimoji="1" lang="ja-JP" altLang="en-US"/>
          </a:p>
        </p:txBody>
      </p:sp>
      <p:sp>
        <p:nvSpPr>
          <p:cNvPr id="4" name="フッター プレースホルダー 3">
            <a:extLst>
              <a:ext uri="{FF2B5EF4-FFF2-40B4-BE49-F238E27FC236}">
                <a16:creationId xmlns:a16="http://schemas.microsoft.com/office/drawing/2014/main" id="{38221A57-EB75-6043-9F66-96C2F7AF0361}"/>
              </a:ext>
            </a:extLst>
          </p:cNvPr>
          <p:cNvSpPr>
            <a:spLocks noGrp="1"/>
          </p:cNvSpPr>
          <p:nvPr>
            <p:ph type="ftr" sz="quarter" idx="11"/>
          </p:nvPr>
        </p:nvSpPr>
        <p:spPr/>
        <p:txBody>
          <a:bodyPr/>
          <a:lstStyle/>
          <a:p>
            <a:r>
              <a:rPr lang="en" altLang="ja-JP"/>
              <a:t>PEM tutorial</a:t>
            </a:r>
            <a:endParaRPr lang="ja-JP" altLang="en-US"/>
          </a:p>
        </p:txBody>
      </p:sp>
      <p:sp>
        <p:nvSpPr>
          <p:cNvPr id="5" name="日付プレースホルダー 4">
            <a:extLst>
              <a:ext uri="{FF2B5EF4-FFF2-40B4-BE49-F238E27FC236}">
                <a16:creationId xmlns:a16="http://schemas.microsoft.com/office/drawing/2014/main" id="{9750DEE3-AF11-1642-8A62-4E8416456A97}"/>
              </a:ext>
            </a:extLst>
          </p:cNvPr>
          <p:cNvSpPr>
            <a:spLocks noGrp="1"/>
          </p:cNvSpPr>
          <p:nvPr>
            <p:ph type="dt" sz="half" idx="10"/>
          </p:nvPr>
        </p:nvSpPr>
        <p:spPr/>
        <p:txBody>
          <a:bodyPr/>
          <a:lstStyle/>
          <a:p>
            <a:fld id="{00B34F45-15A7-9E4C-9DF9-E5C7C80BE965}" type="datetime1">
              <a:rPr lang="ja-JP" altLang="en-US" smtClean="0"/>
              <a:t>2019/9/24</a:t>
            </a:fld>
            <a:endParaRPr lang="ja-JP" altLang="en-US"/>
          </a:p>
        </p:txBody>
      </p:sp>
      <p:sp>
        <p:nvSpPr>
          <p:cNvPr id="8" name="コンテンツ プレースホルダー 7">
            <a:extLst>
              <a:ext uri="{FF2B5EF4-FFF2-40B4-BE49-F238E27FC236}">
                <a16:creationId xmlns:a16="http://schemas.microsoft.com/office/drawing/2014/main" id="{14D50863-1187-614E-B903-9D6EF51C1550}"/>
              </a:ext>
            </a:extLst>
          </p:cNvPr>
          <p:cNvSpPr>
            <a:spLocks noGrp="1"/>
          </p:cNvSpPr>
          <p:nvPr>
            <p:ph idx="1"/>
          </p:nvPr>
        </p:nvSpPr>
        <p:spPr/>
        <p:txBody>
          <a:bodyPr/>
          <a:lstStyle/>
          <a:p>
            <a:r>
              <a:rPr lang="en-US" altLang="ja-JP" dirty="0"/>
              <a:t>KAGRA wiki</a:t>
            </a:r>
            <a:r>
              <a:rPr lang="ja-JP" altLang="en-US"/>
              <a:t>→</a:t>
            </a:r>
            <a:r>
              <a:rPr lang="en-US" altLang="ja-JP" dirty="0"/>
              <a:t>PEM</a:t>
            </a:r>
            <a:r>
              <a:rPr lang="ja-JP" altLang="en-US"/>
              <a:t>→</a:t>
            </a:r>
            <a:r>
              <a:rPr lang="en-US" altLang="ja-JP" dirty="0"/>
              <a:t>PEM MAP or </a:t>
            </a:r>
            <a:r>
              <a:rPr lang="en-US" altLang="ja-JP" dirty="0">
                <a:hlinkClick r:id="rId2"/>
              </a:rPr>
              <a:t>link</a:t>
            </a:r>
            <a:endParaRPr lang="ja-JP" alt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アドイン 2">
                <a:extLst>
                  <a:ext uri="{FF2B5EF4-FFF2-40B4-BE49-F238E27FC236}">
                    <a16:creationId xmlns:a16="http://schemas.microsoft.com/office/drawing/2014/main" id="{95757ABC-A52D-D04D-8506-8EAD3A3DBF3D}"/>
                  </a:ext>
                </a:extLst>
              </p:cNvPr>
              <p:cNvGraphicFramePr>
                <a:graphicFrameLocks noGrp="1"/>
              </p:cNvGraphicFramePr>
              <p:nvPr/>
            </p:nvGraphicFramePr>
            <p:xfrm>
              <a:off x="301500" y="1529606"/>
              <a:ext cx="11585699" cy="4633591"/>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アドイン 2">
                <a:extLst>
                  <a:ext uri="{FF2B5EF4-FFF2-40B4-BE49-F238E27FC236}">
                    <a16:creationId xmlns:a16="http://schemas.microsoft.com/office/drawing/2014/main" id="{95757ABC-A52D-D04D-8506-8EAD3A3DBF3D}"/>
                  </a:ext>
                </a:extLst>
              </p:cNvPr>
              <p:cNvPicPr>
                <a:picLocks noGrp="1" noRot="1" noChangeAspect="1" noMove="1" noResize="1" noEditPoints="1" noAdjustHandles="1" noChangeArrowheads="1" noChangeShapeType="1"/>
              </p:cNvPicPr>
              <p:nvPr/>
            </p:nvPicPr>
            <p:blipFill>
              <a:blip r:embed="rId4"/>
              <a:stretch>
                <a:fillRect/>
              </a:stretch>
            </p:blipFill>
            <p:spPr>
              <a:xfrm>
                <a:off x="301500" y="1529606"/>
                <a:ext cx="11585699" cy="4633591"/>
              </a:xfrm>
              <a:prstGeom prst="rect">
                <a:avLst/>
              </a:prstGeom>
            </p:spPr>
          </p:pic>
        </mc:Fallback>
      </mc:AlternateContent>
      <p:sp>
        <p:nvSpPr>
          <p:cNvPr id="6" name="スライド番号プレースホルダー 5">
            <a:extLst>
              <a:ext uri="{FF2B5EF4-FFF2-40B4-BE49-F238E27FC236}">
                <a16:creationId xmlns:a16="http://schemas.microsoft.com/office/drawing/2014/main" id="{20E2634A-5AB6-374A-84AE-74B093190883}"/>
              </a:ext>
            </a:extLst>
          </p:cNvPr>
          <p:cNvSpPr>
            <a:spLocks noGrp="1"/>
          </p:cNvSpPr>
          <p:nvPr>
            <p:ph type="sldNum" sz="quarter" idx="4"/>
          </p:nvPr>
        </p:nvSpPr>
        <p:spPr/>
        <p:txBody>
          <a:bodyPr/>
          <a:lstStyle/>
          <a:p>
            <a:fld id="{55E4E656-BBDC-564D-B068-31A17C22D6BD}" type="slidenum">
              <a:rPr lang="ja-JP" altLang="en-US" smtClean="0"/>
              <a:pPr/>
              <a:t>22</a:t>
            </a:fld>
            <a:endParaRPr lang="ja-JP" altLang="en-US"/>
          </a:p>
        </p:txBody>
      </p:sp>
    </p:spTree>
    <p:extLst>
      <p:ext uri="{BB962C8B-B14F-4D97-AF65-F5344CB8AC3E}">
        <p14:creationId xmlns:p14="http://schemas.microsoft.com/office/powerpoint/2010/main" val="344217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1BB4E1-820F-BD42-B4E9-EDB4E6D23B12}"/>
              </a:ext>
            </a:extLst>
          </p:cNvPr>
          <p:cNvSpPr>
            <a:spLocks noGrp="1"/>
          </p:cNvSpPr>
          <p:nvPr>
            <p:ph type="title"/>
          </p:nvPr>
        </p:nvSpPr>
        <p:spPr/>
        <p:txBody>
          <a:bodyPr/>
          <a:lstStyle/>
          <a:p>
            <a:r>
              <a:rPr lang="en-US" altLang="ja-JP" dirty="0"/>
              <a:t>Physical Environmental Monitor</a:t>
            </a:r>
            <a:r>
              <a:rPr lang="ja-JP" altLang="en-US"/>
              <a:t> </a:t>
            </a:r>
            <a:r>
              <a:rPr lang="en-US" altLang="ja-JP" dirty="0"/>
              <a:t>(PEM)</a:t>
            </a:r>
            <a:endParaRPr kumimoji="1" lang="ja-JP" altLang="en-US"/>
          </a:p>
        </p:txBody>
      </p:sp>
      <p:sp>
        <p:nvSpPr>
          <p:cNvPr id="3" name="コンテンツ プレースホルダー 2">
            <a:extLst>
              <a:ext uri="{FF2B5EF4-FFF2-40B4-BE49-F238E27FC236}">
                <a16:creationId xmlns:a16="http://schemas.microsoft.com/office/drawing/2014/main" id="{E034ACE3-F771-E94D-BABC-2A6A061BD869}"/>
              </a:ext>
            </a:extLst>
          </p:cNvPr>
          <p:cNvSpPr>
            <a:spLocks noGrp="1"/>
          </p:cNvSpPr>
          <p:nvPr>
            <p:ph idx="1"/>
          </p:nvPr>
        </p:nvSpPr>
        <p:spPr>
          <a:xfrm>
            <a:off x="360000" y="1079999"/>
            <a:ext cx="10993800" cy="5040000"/>
          </a:xfrm>
        </p:spPr>
        <p:txBody>
          <a:bodyPr/>
          <a:lstStyle/>
          <a:p>
            <a:r>
              <a:rPr kumimoji="1" lang="ja-JP" altLang="en-US"/>
              <a:t>環境との</a:t>
            </a:r>
            <a:r>
              <a:rPr lang="ja-JP" altLang="en-US"/>
              <a:t>相関</a:t>
            </a:r>
            <a:endParaRPr kumimoji="1" lang="en-US" altLang="ja-JP" dirty="0"/>
          </a:p>
          <a:p>
            <a:pPr lvl="1"/>
            <a:r>
              <a:rPr lang="ja-JP" altLang="en-US"/>
              <a:t>環境信号は干渉計の諸装置に実際に相関し、環境雑音として検出される</a:t>
            </a:r>
            <a:endParaRPr lang="en-US" altLang="ja-JP" dirty="0"/>
          </a:p>
          <a:p>
            <a:pPr lvl="1"/>
            <a:r>
              <a:rPr lang="ja-JP" altLang="en-US"/>
              <a:t>例えば音は様々な機器を揺らし音響雑音として検出される</a:t>
            </a:r>
            <a:endParaRPr lang="en-US" altLang="ja-JP" dirty="0"/>
          </a:p>
        </p:txBody>
      </p:sp>
      <p:sp>
        <p:nvSpPr>
          <p:cNvPr id="4" name="フッター プレースホルダー 3">
            <a:extLst>
              <a:ext uri="{FF2B5EF4-FFF2-40B4-BE49-F238E27FC236}">
                <a16:creationId xmlns:a16="http://schemas.microsoft.com/office/drawing/2014/main" id="{7AD98A2A-1990-154D-BA7A-3948B860967C}"/>
              </a:ext>
            </a:extLst>
          </p:cNvPr>
          <p:cNvSpPr>
            <a:spLocks noGrp="1"/>
          </p:cNvSpPr>
          <p:nvPr>
            <p:ph type="ftr" sz="quarter" idx="11"/>
          </p:nvPr>
        </p:nvSpPr>
        <p:spPr/>
        <p:txBody>
          <a:bodyPr/>
          <a:lstStyle/>
          <a:p>
            <a:r>
              <a:rPr kumimoji="1" lang="zh-CN" altLang="en-US"/>
              <a:t>日本物理学会</a:t>
            </a:r>
            <a:r>
              <a:rPr kumimoji="1" lang="en-US" altLang="zh-CN"/>
              <a:t>@</a:t>
            </a:r>
            <a:r>
              <a:rPr kumimoji="1" lang="zh-CN" altLang="en-US"/>
              <a:t>山形大学</a:t>
            </a:r>
            <a:endParaRPr kumimoji="1" lang="ja-JP" altLang="en-US"/>
          </a:p>
        </p:txBody>
      </p:sp>
      <p:sp>
        <p:nvSpPr>
          <p:cNvPr id="5" name="日付プレースホルダー 4">
            <a:extLst>
              <a:ext uri="{FF2B5EF4-FFF2-40B4-BE49-F238E27FC236}">
                <a16:creationId xmlns:a16="http://schemas.microsoft.com/office/drawing/2014/main" id="{122793EC-10FB-E94E-9819-B9092ED9D7CE}"/>
              </a:ext>
            </a:extLst>
          </p:cNvPr>
          <p:cNvSpPr>
            <a:spLocks noGrp="1"/>
          </p:cNvSpPr>
          <p:nvPr>
            <p:ph type="dt" sz="half" idx="10"/>
          </p:nvPr>
        </p:nvSpPr>
        <p:spPr/>
        <p:txBody>
          <a:bodyPr/>
          <a:lstStyle/>
          <a:p>
            <a:r>
              <a:rPr kumimoji="1" lang="en-US" altLang="ja-JP"/>
              <a:t>2019/9/19</a:t>
            </a:r>
            <a:endParaRPr kumimoji="1" lang="ja-JP" altLang="en-US"/>
          </a:p>
        </p:txBody>
      </p:sp>
      <p:sp>
        <p:nvSpPr>
          <p:cNvPr id="8" name="テキスト ボックス 7">
            <a:extLst>
              <a:ext uri="{FF2B5EF4-FFF2-40B4-BE49-F238E27FC236}">
                <a16:creationId xmlns:a16="http://schemas.microsoft.com/office/drawing/2014/main" id="{4BA9B514-3196-0A4D-ADF6-24D54AA524D1}"/>
              </a:ext>
            </a:extLst>
          </p:cNvPr>
          <p:cNvSpPr txBox="1"/>
          <p:nvPr/>
        </p:nvSpPr>
        <p:spPr>
          <a:xfrm>
            <a:off x="2052000" y="5328000"/>
            <a:ext cx="8435346" cy="954107"/>
          </a:xfrm>
          <a:prstGeom prst="rect">
            <a:avLst/>
          </a:prstGeom>
          <a:noFill/>
        </p:spPr>
        <p:txBody>
          <a:bodyPr wrap="square" rtlCol="0">
            <a:spAutoFit/>
          </a:bodyPr>
          <a:lstStyle/>
          <a:p>
            <a:r>
              <a:rPr lang="ja-JP" altLang="en-US" sz="2800"/>
              <a:t>諸装置の雑音レベルの要求値を上回る可能性がある環境雑音は出来るだけ除去しなければならない</a:t>
            </a:r>
            <a:endParaRPr lang="en-US" altLang="ja-JP" sz="2800" dirty="0"/>
          </a:p>
        </p:txBody>
      </p:sp>
      <p:sp>
        <p:nvSpPr>
          <p:cNvPr id="9" name="テキスト ボックス 8">
            <a:extLst>
              <a:ext uri="{FF2B5EF4-FFF2-40B4-BE49-F238E27FC236}">
                <a16:creationId xmlns:a16="http://schemas.microsoft.com/office/drawing/2014/main" id="{2990354F-09F3-D047-A2D3-8DC0177BC042}"/>
              </a:ext>
            </a:extLst>
          </p:cNvPr>
          <p:cNvSpPr txBox="1"/>
          <p:nvPr/>
        </p:nvSpPr>
        <p:spPr>
          <a:xfrm>
            <a:off x="557331" y="2412000"/>
            <a:ext cx="3877985" cy="369332"/>
          </a:xfrm>
          <a:prstGeom prst="rect">
            <a:avLst/>
          </a:prstGeom>
          <a:noFill/>
        </p:spPr>
        <p:txBody>
          <a:bodyPr wrap="none" rtlCol="0">
            <a:spAutoFit/>
          </a:bodyPr>
          <a:lstStyle/>
          <a:p>
            <a:r>
              <a:rPr kumimoji="1" lang="ja-JP" altLang="en-US"/>
              <a:t>音信号と干渉信号との</a:t>
            </a:r>
            <a:r>
              <a:rPr lang="ja-JP" altLang="en-US"/>
              <a:t>コヒーレンス</a:t>
            </a:r>
            <a:endParaRPr kumimoji="1" lang="ja-JP" altLang="en-US"/>
          </a:p>
        </p:txBody>
      </p:sp>
      <p:sp>
        <p:nvSpPr>
          <p:cNvPr id="13" name="テキスト ボックス 12">
            <a:extLst>
              <a:ext uri="{FF2B5EF4-FFF2-40B4-BE49-F238E27FC236}">
                <a16:creationId xmlns:a16="http://schemas.microsoft.com/office/drawing/2014/main" id="{B1F2CC94-265F-254D-BA67-6700D74BCC01}"/>
              </a:ext>
            </a:extLst>
          </p:cNvPr>
          <p:cNvSpPr txBox="1"/>
          <p:nvPr/>
        </p:nvSpPr>
        <p:spPr>
          <a:xfrm>
            <a:off x="7128000" y="2412000"/>
            <a:ext cx="3185487" cy="369332"/>
          </a:xfrm>
          <a:prstGeom prst="rect">
            <a:avLst/>
          </a:prstGeom>
          <a:noFill/>
        </p:spPr>
        <p:txBody>
          <a:bodyPr wrap="none" rtlCol="0">
            <a:spAutoFit/>
          </a:bodyPr>
          <a:lstStyle/>
          <a:p>
            <a:r>
              <a:rPr lang="ja-JP" altLang="en-US"/>
              <a:t>干渉信号と音による環境雑音</a:t>
            </a:r>
            <a:endParaRPr kumimoji="1" lang="ja-JP" altLang="en-US"/>
          </a:p>
        </p:txBody>
      </p:sp>
      <p:pic>
        <p:nvPicPr>
          <p:cNvPr id="21" name="図 20">
            <a:extLst>
              <a:ext uri="{FF2B5EF4-FFF2-40B4-BE49-F238E27FC236}">
                <a16:creationId xmlns:a16="http://schemas.microsoft.com/office/drawing/2014/main" id="{91BE22A7-735A-4440-ABE9-69BE8BAEF1D4}"/>
              </a:ext>
            </a:extLst>
          </p:cNvPr>
          <p:cNvPicPr>
            <a:picLocks noChangeAspect="1"/>
          </p:cNvPicPr>
          <p:nvPr/>
        </p:nvPicPr>
        <p:blipFill>
          <a:blip r:embed="rId3"/>
          <a:stretch>
            <a:fillRect/>
          </a:stretch>
        </p:blipFill>
        <p:spPr>
          <a:xfrm>
            <a:off x="240600" y="2772000"/>
            <a:ext cx="5985000" cy="2520000"/>
          </a:xfrm>
          <a:prstGeom prst="rect">
            <a:avLst/>
          </a:prstGeom>
        </p:spPr>
      </p:pic>
      <p:pic>
        <p:nvPicPr>
          <p:cNvPr id="10" name="図 9">
            <a:extLst>
              <a:ext uri="{FF2B5EF4-FFF2-40B4-BE49-F238E27FC236}">
                <a16:creationId xmlns:a16="http://schemas.microsoft.com/office/drawing/2014/main" id="{9EF2129A-D047-6740-95DB-2901ACCC3C3C}"/>
              </a:ext>
            </a:extLst>
          </p:cNvPr>
          <p:cNvPicPr>
            <a:picLocks noChangeAspect="1"/>
          </p:cNvPicPr>
          <p:nvPr/>
        </p:nvPicPr>
        <p:blipFill>
          <a:blip r:embed="rId4"/>
          <a:stretch>
            <a:fillRect/>
          </a:stretch>
        </p:blipFill>
        <p:spPr>
          <a:xfrm>
            <a:off x="6390000" y="2772000"/>
            <a:ext cx="5040000" cy="2520000"/>
          </a:xfrm>
          <a:prstGeom prst="rect">
            <a:avLst/>
          </a:prstGeom>
        </p:spPr>
      </p:pic>
      <p:sp>
        <p:nvSpPr>
          <p:cNvPr id="6" name="スライド番号プレースホルダー 5">
            <a:extLst>
              <a:ext uri="{FF2B5EF4-FFF2-40B4-BE49-F238E27FC236}">
                <a16:creationId xmlns:a16="http://schemas.microsoft.com/office/drawing/2014/main" id="{7AF878E6-A0C9-F748-AA8C-25DF14EDC9EA}"/>
              </a:ext>
            </a:extLst>
          </p:cNvPr>
          <p:cNvSpPr>
            <a:spLocks noGrp="1"/>
          </p:cNvSpPr>
          <p:nvPr>
            <p:ph type="sldNum" sz="quarter" idx="4"/>
          </p:nvPr>
        </p:nvSpPr>
        <p:spPr/>
        <p:txBody>
          <a:bodyPr/>
          <a:lstStyle/>
          <a:p>
            <a:fld id="{2B4BF31F-3D4B-4445-9FE5-2801AF373D36}" type="slidenum">
              <a:rPr lang="ja-JP" altLang="en-US" smtClean="0"/>
              <a:pPr/>
              <a:t>23</a:t>
            </a:fld>
            <a:endParaRPr lang="ja-JP" altLang="en-US"/>
          </a:p>
        </p:txBody>
      </p:sp>
    </p:spTree>
    <p:extLst>
      <p:ext uri="{BB962C8B-B14F-4D97-AF65-F5344CB8AC3E}">
        <p14:creationId xmlns:p14="http://schemas.microsoft.com/office/powerpoint/2010/main" val="3321688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DDFDA0A-A993-5E4A-B1E6-B11E779318A2}"/>
              </a:ext>
            </a:extLst>
          </p:cNvPr>
          <p:cNvSpPr>
            <a:spLocks noGrp="1"/>
          </p:cNvSpPr>
          <p:nvPr>
            <p:ph type="title"/>
          </p:nvPr>
        </p:nvSpPr>
        <p:spPr/>
        <p:txBody>
          <a:bodyPr/>
          <a:lstStyle/>
          <a:p>
            <a:r>
              <a:rPr lang="ja-JP" altLang="en-US"/>
              <a:t>コヒーレンス</a:t>
            </a:r>
            <a:endParaRPr kumimoji="1" lang="ja-JP" altLang="en-US"/>
          </a:p>
        </p:txBody>
      </p:sp>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9F159464-DC29-2E44-B5F3-D8F6B703DDAF}"/>
                  </a:ext>
                </a:extLst>
              </p:cNvPr>
              <p:cNvSpPr>
                <a:spLocks noGrp="1"/>
              </p:cNvSpPr>
              <p:nvPr>
                <p:ph idx="1"/>
              </p:nvPr>
            </p:nvSpPr>
            <p:spPr/>
            <p:txBody>
              <a:bodyPr>
                <a:normAutofit lnSpcReduction="10000"/>
              </a:bodyPr>
              <a:lstStyle/>
              <a:p>
                <a:pPr marL="0" indent="0">
                  <a:buNone/>
                </a:pPr>
                <a:r>
                  <a:rPr kumimoji="1" lang="ja-JP" altLang="en-US" b="0"/>
                  <a:t>　二つの信号</a:t>
                </a:r>
                <a14:m>
                  <m:oMath xmlns:m="http://schemas.openxmlformats.org/officeDocument/2006/math">
                    <m:r>
                      <a:rPr kumimoji="1" lang="en-US" altLang="ja-JP" b="0" i="1" smtClean="0">
                        <a:latin typeface="Cambria Math" panose="02040503050406030204" pitchFamily="18" charset="0"/>
                      </a:rPr>
                      <m:t>𝑥</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𝑡</m:t>
                        </m:r>
                      </m:e>
                    </m:d>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𝑦</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𝑡</m:t>
                    </m:r>
                    <m:r>
                      <a:rPr kumimoji="1" lang="en-US" altLang="ja-JP" b="0" i="1" smtClean="0">
                        <a:latin typeface="Cambria Math" panose="02040503050406030204" pitchFamily="18" charset="0"/>
                      </a:rPr>
                      <m:t>)</m:t>
                    </m:r>
                  </m:oMath>
                </a14:m>
                <a:r>
                  <a:rPr lang="ja-JP" altLang="en-US"/>
                  <a:t>のフーリエ変換</a:t>
                </a:r>
                <a14:m>
                  <m:oMath xmlns:m="http://schemas.openxmlformats.org/officeDocument/2006/math">
                    <m:r>
                      <a:rPr lang="en-US" altLang="ja-JP" b="0" i="1" smtClean="0">
                        <a:latin typeface="Cambria Math" panose="02040503050406030204" pitchFamily="18" charset="0"/>
                      </a:rPr>
                      <m:t>𝑋</m:t>
                    </m:r>
                    <m:r>
                      <a:rPr lang="en-US" altLang="ja-JP" b="0" i="1" smtClean="0">
                        <a:latin typeface="Cambria Math" panose="02040503050406030204" pitchFamily="18" charset="0"/>
                      </a:rPr>
                      <m:t>(</m:t>
                    </m:r>
                    <m:r>
                      <a:rPr lang="en-US" altLang="ja-JP" b="0" i="1" smtClean="0">
                        <a:latin typeface="Cambria Math" panose="02040503050406030204" pitchFamily="18" charset="0"/>
                      </a:rPr>
                      <m:t>𝜔</m:t>
                    </m:r>
                    <m:r>
                      <a:rPr lang="en-US" altLang="ja-JP" b="0" i="1" smtClean="0">
                        <a:latin typeface="Cambria Math" panose="02040503050406030204" pitchFamily="18" charset="0"/>
                      </a:rPr>
                      <m:t>), </m:t>
                    </m:r>
                    <m:r>
                      <a:rPr lang="en-US" altLang="ja-JP" b="0" i="1" smtClean="0">
                        <a:latin typeface="Cambria Math" panose="02040503050406030204" pitchFamily="18" charset="0"/>
                      </a:rPr>
                      <m:t>𝑌</m:t>
                    </m:r>
                    <m:r>
                      <a:rPr lang="en-US" altLang="ja-JP" b="0" i="1" smtClean="0">
                        <a:latin typeface="Cambria Math" panose="02040503050406030204" pitchFamily="18" charset="0"/>
                      </a:rPr>
                      <m:t>(</m:t>
                    </m:r>
                    <m:r>
                      <a:rPr lang="en-US" altLang="ja-JP" b="0" i="1" smtClean="0">
                        <a:latin typeface="Cambria Math" panose="02040503050406030204" pitchFamily="18" charset="0"/>
                      </a:rPr>
                      <m:t>𝜔</m:t>
                    </m:r>
                    <m:r>
                      <a:rPr lang="en-US" altLang="ja-JP" b="0" i="1" smtClean="0">
                        <a:latin typeface="Cambria Math" panose="02040503050406030204" pitchFamily="18" charset="0"/>
                      </a:rPr>
                      <m:t>)</m:t>
                    </m:r>
                  </m:oMath>
                </a14:m>
                <a:r>
                  <a:rPr lang="ja-JP" altLang="en-US"/>
                  <a:t>を用いてクロススペクトル</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𝑆</m:t>
                        </m:r>
                      </m:e>
                      <m:sub>
                        <m:r>
                          <a:rPr lang="en-US" altLang="ja-JP" i="1">
                            <a:latin typeface="Cambria Math" panose="02040503050406030204" pitchFamily="18" charset="0"/>
                          </a:rPr>
                          <m:t>𝑥𝑦</m:t>
                        </m:r>
                      </m:sub>
                    </m:sSub>
                    <m:r>
                      <a:rPr lang="en-US" altLang="ja-JP" b="0" i="1" smtClean="0">
                        <a:latin typeface="Cambria Math" panose="02040503050406030204" pitchFamily="18" charset="0"/>
                      </a:rPr>
                      <m:t>(</m:t>
                    </m:r>
                    <m:r>
                      <a:rPr lang="en-US" altLang="ja-JP" b="0" i="1" smtClean="0">
                        <a:latin typeface="Cambria Math" panose="02040503050406030204" pitchFamily="18" charset="0"/>
                      </a:rPr>
                      <m:t>𝜔</m:t>
                    </m:r>
                    <m:r>
                      <a:rPr lang="en-US" altLang="ja-JP" b="0" i="1" smtClean="0">
                        <a:latin typeface="Cambria Math" panose="02040503050406030204" pitchFamily="18" charset="0"/>
                      </a:rPr>
                      <m:t>)</m:t>
                    </m:r>
                  </m:oMath>
                </a14:m>
                <a:r>
                  <a:rPr lang="ja-JP" altLang="en-US"/>
                  <a:t>は</a:t>
                </a:r>
                <a:br>
                  <a:rPr kumimoji="1" lang="en-US" altLang="ja-JP"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𝑆</m:t>
                          </m:r>
                        </m:e>
                        <m:sub>
                          <m:r>
                            <a:rPr kumimoji="1" lang="en-US" altLang="ja-JP" b="0" i="1" smtClean="0">
                              <a:latin typeface="Cambria Math" panose="02040503050406030204" pitchFamily="18" charset="0"/>
                            </a:rPr>
                            <m:t>𝑥𝑦</m:t>
                          </m:r>
                        </m:sub>
                      </m:sSub>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𝜔</m:t>
                          </m:r>
                        </m:e>
                      </m:d>
                      <m:r>
                        <a:rPr kumimoji="1" lang="en-US" altLang="ja-JP" b="0" i="1" smtClean="0">
                          <a:latin typeface="Cambria Math" panose="02040503050406030204" pitchFamily="18" charset="0"/>
                          <a:ea typeface="Cambria Math" panose="02040503050406030204" pitchFamily="18" charset="0"/>
                        </a:rPr>
                        <m:t>=</m:t>
                      </m:r>
                      <m:acc>
                        <m:accPr>
                          <m:chr m:val="̅"/>
                          <m:ctrlPr>
                            <a:rPr kumimoji="1" lang="en-US" altLang="ja-JP" b="0" i="1" smtClean="0">
                              <a:latin typeface="Cambria Math" panose="02040503050406030204" pitchFamily="18" charset="0"/>
                              <a:ea typeface="Cambria Math" panose="02040503050406030204" pitchFamily="18" charset="0"/>
                            </a:rPr>
                          </m:ctrlPr>
                        </m:accPr>
                        <m:e>
                          <m:sSup>
                            <m:sSupPr>
                              <m:ctrlPr>
                                <a:rPr lang="en-US" altLang="ja-JP" i="1">
                                  <a:latin typeface="Cambria Math" panose="02040503050406030204" pitchFamily="18" charset="0"/>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𝑋</m:t>
                              </m:r>
                            </m:e>
                            <m:sup>
                              <m:r>
                                <a:rPr lang="en-US" altLang="ja-JP" i="1">
                                  <a:latin typeface="Cambria Math" panose="02040503050406030204" pitchFamily="18" charset="0"/>
                                  <a:ea typeface="Cambria Math" panose="02040503050406030204" pitchFamily="18" charset="0"/>
                                </a:rPr>
                                <m:t>∗</m:t>
                              </m:r>
                            </m:sup>
                          </m:sSup>
                          <m:d>
                            <m:dPr>
                              <m:ctrlPr>
                                <a:rPr lang="en-US" altLang="ja-JP" i="1">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𝜔</m:t>
                              </m:r>
                            </m:e>
                          </m:d>
                          <m:r>
                            <a:rPr lang="en-US" altLang="ja-JP" i="1">
                              <a:latin typeface="Cambria Math" panose="02040503050406030204" pitchFamily="18" charset="0"/>
                              <a:ea typeface="Cambria Math" panose="02040503050406030204" pitchFamily="18" charset="0"/>
                            </a:rPr>
                            <m:t>𝑌</m:t>
                          </m:r>
                          <m:r>
                            <a:rPr lang="en-US" altLang="ja-JP" i="1">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𝜔</m:t>
                          </m:r>
                          <m:r>
                            <a:rPr lang="en-US" altLang="ja-JP" i="1">
                              <a:latin typeface="Cambria Math" panose="02040503050406030204" pitchFamily="18" charset="0"/>
                              <a:ea typeface="Cambria Math" panose="02040503050406030204" pitchFamily="18" charset="0"/>
                            </a:rPr>
                            <m:t>)</m:t>
                          </m:r>
                        </m:e>
                      </m:acc>
                    </m:oMath>
                  </m:oMathPara>
                </a14:m>
                <a:br>
                  <a:rPr lang="en-US" altLang="ja-JP" i="1" dirty="0">
                    <a:latin typeface="Cambria Math" panose="02040503050406030204" pitchFamily="18" charset="0"/>
                    <a:ea typeface="Cambria Math" panose="02040503050406030204" pitchFamily="18" charset="0"/>
                  </a:rPr>
                </a:br>
                <a:r>
                  <a:rPr lang="ja-JP" altLang="en-US"/>
                  <a:t>と定義され、それを使って</a:t>
                </a:r>
                <a:r>
                  <a:rPr lang="en-US" altLang="ja-JP" dirty="0"/>
                  <a:t>2</a:t>
                </a:r>
                <a:r>
                  <a:rPr lang="ja-JP" altLang="en-US"/>
                  <a:t>乗コヒーレンス</a:t>
                </a:r>
                <a14:m>
                  <m:oMath xmlns:m="http://schemas.openxmlformats.org/officeDocument/2006/math">
                    <m:sSubSup>
                      <m:sSubSupPr>
                        <m:ctrlPr>
                          <a:rPr lang="en-US" altLang="ja-JP" i="1">
                            <a:latin typeface="Cambria Math" panose="02040503050406030204" pitchFamily="18" charset="0"/>
                          </a:rPr>
                        </m:ctrlPr>
                      </m:sSubSupPr>
                      <m:e>
                        <m:r>
                          <a:rPr lang="en-US" altLang="ja-JP" i="1">
                            <a:latin typeface="Cambria Math" panose="02040503050406030204" pitchFamily="18" charset="0"/>
                          </a:rPr>
                          <m:t>𝛾</m:t>
                        </m:r>
                      </m:e>
                      <m:sub>
                        <m:r>
                          <a:rPr lang="en-US" altLang="ja-JP" i="1">
                            <a:latin typeface="Cambria Math" panose="02040503050406030204" pitchFamily="18" charset="0"/>
                          </a:rPr>
                          <m:t>𝑥𝑦</m:t>
                        </m:r>
                      </m:sub>
                      <m:sup>
                        <m:r>
                          <a:rPr lang="en-US" altLang="ja-JP" i="1">
                            <a:latin typeface="Cambria Math" panose="02040503050406030204" pitchFamily="18" charset="0"/>
                          </a:rPr>
                          <m:t>2</m:t>
                        </m:r>
                      </m:sup>
                    </m:sSubSup>
                    <m:r>
                      <a:rPr lang="en-US" altLang="ja-JP" i="1">
                        <a:latin typeface="Cambria Math" panose="02040503050406030204" pitchFamily="18" charset="0"/>
                      </a:rPr>
                      <m:t>(</m:t>
                    </m:r>
                    <m:r>
                      <a:rPr lang="en-US" altLang="ja-JP" i="1">
                        <a:latin typeface="Cambria Math" panose="02040503050406030204" pitchFamily="18" charset="0"/>
                      </a:rPr>
                      <m:t>𝜔</m:t>
                    </m:r>
                    <m:r>
                      <a:rPr lang="en-US" altLang="ja-JP" i="1">
                        <a:latin typeface="Cambria Math" panose="02040503050406030204" pitchFamily="18" charset="0"/>
                      </a:rPr>
                      <m:t>)</m:t>
                    </m:r>
                  </m:oMath>
                </a14:m>
                <a:r>
                  <a:rPr lang="ja-JP" altLang="en-US"/>
                  <a:t>は</a:t>
                </a:r>
                <a:br>
                  <a:rPr lang="en-US" altLang="ja-JP"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𝛾</m:t>
                          </m:r>
                        </m:e>
                        <m:sub>
                          <m:r>
                            <a:rPr lang="en-US" altLang="ja-JP" b="0" i="1" smtClean="0">
                              <a:latin typeface="Cambria Math" panose="02040503050406030204" pitchFamily="18" charset="0"/>
                            </a:rPr>
                            <m:t>𝑥𝑦</m:t>
                          </m:r>
                        </m:sub>
                        <m:sup>
                          <m:r>
                            <a:rPr lang="en-US" altLang="ja-JP" b="0" i="1" smtClean="0">
                              <a:latin typeface="Cambria Math" panose="02040503050406030204" pitchFamily="18" charset="0"/>
                            </a:rPr>
                            <m:t>2</m:t>
                          </m:r>
                        </m:sup>
                      </m:sSubSup>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𝜔</m:t>
                          </m:r>
                        </m:e>
                      </m:d>
                      <m:r>
                        <a:rPr lang="en-US" altLang="ja-JP" b="0" i="1" smtClean="0">
                          <a:latin typeface="Cambria Math" panose="02040503050406030204" pitchFamily="18" charset="0"/>
                        </a:rPr>
                        <m:t>=</m:t>
                      </m:r>
                      <m:f>
                        <m:fPr>
                          <m:ctrlPr>
                            <a:rPr lang="en-US" altLang="ja-JP" i="1">
                              <a:latin typeface="Cambria Math" panose="02040503050406030204" pitchFamily="18" charset="0"/>
                              <a:ea typeface="Cambria Math" panose="02040503050406030204" pitchFamily="18" charset="0"/>
                            </a:rPr>
                          </m:ctrlPr>
                        </m:fPr>
                        <m:num>
                          <m:sSup>
                            <m:sSupPr>
                              <m:ctrlPr>
                                <a:rPr lang="en-US" altLang="ja-JP" i="1">
                                  <a:latin typeface="Cambria Math" panose="02040503050406030204" pitchFamily="18" charset="0"/>
                                  <a:ea typeface="Cambria Math" panose="02040503050406030204" pitchFamily="18" charset="0"/>
                                </a:rPr>
                              </m:ctrlPr>
                            </m:sSupPr>
                            <m:e>
                              <m:d>
                                <m:dPr>
                                  <m:begChr m:val="|"/>
                                  <m:endChr m:val="|"/>
                                  <m:ctrlPr>
                                    <a:rPr lang="en-US" altLang="ja-JP" i="1">
                                      <a:latin typeface="Cambria Math" panose="02040503050406030204" pitchFamily="18" charset="0"/>
                                      <a:ea typeface="Cambria Math" panose="02040503050406030204" pitchFamily="18" charset="0"/>
                                    </a:rPr>
                                  </m:ctrlPr>
                                </m:dPr>
                                <m:e>
                                  <m:sSub>
                                    <m:sSubPr>
                                      <m:ctrlPr>
                                        <a:rPr lang="en-US" altLang="ja-JP" i="1">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𝑆</m:t>
                                      </m:r>
                                    </m:e>
                                    <m:sub>
                                      <m:r>
                                        <a:rPr lang="en-US" altLang="ja-JP" i="1">
                                          <a:latin typeface="Cambria Math" panose="02040503050406030204" pitchFamily="18" charset="0"/>
                                          <a:ea typeface="Cambria Math" panose="02040503050406030204" pitchFamily="18" charset="0"/>
                                        </a:rPr>
                                        <m:t>𝑥𝑦</m:t>
                                      </m:r>
                                    </m:sub>
                                  </m:sSub>
                                  <m:d>
                                    <m:dPr>
                                      <m:ctrlPr>
                                        <a:rPr lang="en-US" altLang="ja-JP" i="1">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𝜔</m:t>
                                      </m:r>
                                    </m:e>
                                  </m:d>
                                </m:e>
                              </m:d>
                            </m:e>
                            <m:sup>
                              <m:r>
                                <a:rPr lang="en-US" altLang="ja-JP" i="1">
                                  <a:latin typeface="Cambria Math" panose="02040503050406030204" pitchFamily="18" charset="0"/>
                                  <a:ea typeface="Cambria Math" panose="02040503050406030204" pitchFamily="18" charset="0"/>
                                </a:rPr>
                                <m:t>2</m:t>
                              </m:r>
                            </m:sup>
                          </m:sSup>
                        </m:num>
                        <m:den>
                          <m:sSub>
                            <m:sSubPr>
                              <m:ctrlPr>
                                <a:rPr lang="en-US" altLang="ja-JP" i="1">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𝑆</m:t>
                              </m:r>
                            </m:e>
                            <m:sub>
                              <m:r>
                                <a:rPr lang="en-US" altLang="ja-JP" i="1">
                                  <a:latin typeface="Cambria Math" panose="02040503050406030204" pitchFamily="18" charset="0"/>
                                  <a:ea typeface="Cambria Math" panose="02040503050406030204" pitchFamily="18" charset="0"/>
                                </a:rPr>
                                <m:t>𝑥𝑥</m:t>
                              </m:r>
                            </m:sub>
                          </m:sSub>
                          <m:d>
                            <m:dPr>
                              <m:ctrlPr>
                                <a:rPr lang="en-US" altLang="ja-JP" i="1">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𝜔</m:t>
                              </m:r>
                            </m:e>
                          </m:d>
                          <m:sSub>
                            <m:sSubPr>
                              <m:ctrlPr>
                                <a:rPr lang="en-US" altLang="ja-JP" i="1">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𝑆</m:t>
                              </m:r>
                            </m:e>
                            <m:sub>
                              <m:r>
                                <a:rPr lang="en-US" altLang="ja-JP" i="1">
                                  <a:latin typeface="Cambria Math" panose="02040503050406030204" pitchFamily="18" charset="0"/>
                                  <a:ea typeface="Cambria Math" panose="02040503050406030204" pitchFamily="18" charset="0"/>
                                </a:rPr>
                                <m:t>𝑦𝑦</m:t>
                              </m:r>
                            </m:sub>
                          </m:sSub>
                          <m:d>
                            <m:dPr>
                              <m:ctrlPr>
                                <a:rPr lang="en-US" altLang="ja-JP" i="1">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𝜔</m:t>
                              </m:r>
                            </m:e>
                          </m:d>
                        </m:den>
                      </m:f>
                    </m:oMath>
                  </m:oMathPara>
                </a14:m>
                <a:br>
                  <a:rPr lang="en-US" altLang="ja-JP" dirty="0"/>
                </a:br>
                <a:r>
                  <a:rPr lang="ja-JP" altLang="en-US"/>
                  <a:t>と定義される。</a:t>
                </a:r>
                <a:br>
                  <a:rPr lang="en-US" altLang="ja-JP" dirty="0"/>
                </a:br>
                <a:r>
                  <a:rPr kumimoji="1" lang="ja-JP" altLang="en-US"/>
                  <a:t>　コヒーレンス は各周波数について二つの信号間でどれだけ相関を持っているのかを判断する指標となる。</a:t>
                </a:r>
                <a:br>
                  <a:rPr lang="en-US" altLang="ja-JP" dirty="0"/>
                </a:br>
                <a:r>
                  <a:rPr lang="ja-JP" altLang="en-US"/>
                  <a:t>今回の解析では</a:t>
                </a:r>
                <a14:m>
                  <m:oMath xmlns:m="http://schemas.openxmlformats.org/officeDocument/2006/math">
                    <m:r>
                      <a:rPr lang="en-US" altLang="ja-JP" i="1">
                        <a:latin typeface="Cambria Math" panose="02040503050406030204" pitchFamily="18" charset="0"/>
                      </a:rPr>
                      <m:t>𝑥</m:t>
                    </m:r>
                    <m:d>
                      <m:dPr>
                        <m:ctrlPr>
                          <a:rPr lang="en-US" altLang="ja-JP" i="1">
                            <a:latin typeface="Cambria Math" panose="02040503050406030204" pitchFamily="18" charset="0"/>
                          </a:rPr>
                        </m:ctrlPr>
                      </m:dPr>
                      <m:e>
                        <m:r>
                          <a:rPr lang="en-US" altLang="ja-JP" i="1">
                            <a:latin typeface="Cambria Math" panose="02040503050406030204" pitchFamily="18" charset="0"/>
                          </a:rPr>
                          <m:t>𝑡</m:t>
                        </m:r>
                      </m:e>
                    </m:d>
                  </m:oMath>
                </a14:m>
                <a:r>
                  <a:rPr lang="ja-JP" altLang="en-US"/>
                  <a:t>は</a:t>
                </a:r>
                <a:r>
                  <a:rPr lang="en-US" altLang="ja-JP" dirty="0"/>
                  <a:t>michelson</a:t>
                </a:r>
                <a:r>
                  <a:rPr lang="ja-JP" altLang="en-US"/>
                  <a:t>干渉計の干渉信号、</a:t>
                </a:r>
                <a:r>
                  <a:rPr lang="en-US" altLang="ja-JP" dirty="0"/>
                  <a:t> </a:t>
                </a:r>
                <a14:m>
                  <m:oMath xmlns:m="http://schemas.openxmlformats.org/officeDocument/2006/math">
                    <m:r>
                      <a:rPr lang="en-US" altLang="ja-JP" i="1">
                        <a:latin typeface="Cambria Math" panose="02040503050406030204" pitchFamily="18" charset="0"/>
                      </a:rPr>
                      <m:t>𝑦</m:t>
                    </m:r>
                    <m:r>
                      <a:rPr lang="en-US" altLang="ja-JP" i="1">
                        <a:latin typeface="Cambria Math" panose="02040503050406030204" pitchFamily="18" charset="0"/>
                      </a:rPr>
                      <m:t>(</m:t>
                    </m:r>
                    <m:r>
                      <a:rPr lang="en-US" altLang="ja-JP" i="1">
                        <a:latin typeface="Cambria Math" panose="02040503050406030204" pitchFamily="18" charset="0"/>
                      </a:rPr>
                      <m:t>𝑡</m:t>
                    </m:r>
                    <m:r>
                      <a:rPr lang="en-US" altLang="ja-JP" i="1">
                        <a:latin typeface="Cambria Math" panose="02040503050406030204" pitchFamily="18" charset="0"/>
                      </a:rPr>
                      <m:t>)</m:t>
                    </m:r>
                  </m:oMath>
                </a14:m>
                <a:r>
                  <a:rPr lang="ja-JP" altLang="en-US"/>
                  <a:t>はマイクの信号。</a:t>
                </a:r>
                <a:endParaRPr kumimoji="1" lang="en-US" altLang="ja-JP" dirty="0"/>
              </a:p>
            </p:txBody>
          </p:sp>
        </mc:Choice>
        <mc:Fallback xmlns="">
          <p:sp>
            <p:nvSpPr>
              <p:cNvPr id="2" name="コンテンツ プレースホルダー 1">
                <a:extLst>
                  <a:ext uri="{FF2B5EF4-FFF2-40B4-BE49-F238E27FC236}">
                    <a16:creationId xmlns:a16="http://schemas.microsoft.com/office/drawing/2014/main" id="{9F159464-DC29-2E44-B5F3-D8F6B703DDAF}"/>
                  </a:ext>
                </a:extLst>
              </p:cNvPr>
              <p:cNvSpPr>
                <a:spLocks noGrp="1" noRot="1" noChangeAspect="1" noMove="1" noResize="1" noEditPoints="1" noAdjustHandles="1" noChangeArrowheads="1" noChangeShapeType="1" noTextEdit="1"/>
              </p:cNvSpPr>
              <p:nvPr>
                <p:ph idx="1"/>
              </p:nvPr>
            </p:nvSpPr>
            <p:spPr>
              <a:blipFill>
                <a:blip r:embed="rId2"/>
                <a:stretch>
                  <a:fillRect l="-1286" t="-2703" r="-1072"/>
                </a:stretch>
              </a:blipFill>
            </p:spPr>
            <p:txBody>
              <a:bodyPr/>
              <a:lstStyle/>
              <a:p>
                <a:r>
                  <a:rPr lang="ja-JP" altLang="en-US">
                    <a:noFill/>
                  </a:rPr>
                  <a:t> </a:t>
                </a:r>
              </a:p>
            </p:txBody>
          </p:sp>
        </mc:Fallback>
      </mc:AlternateContent>
      <p:sp>
        <p:nvSpPr>
          <p:cNvPr id="5" name="フッター プレースホルダー 4">
            <a:extLst>
              <a:ext uri="{FF2B5EF4-FFF2-40B4-BE49-F238E27FC236}">
                <a16:creationId xmlns:a16="http://schemas.microsoft.com/office/drawing/2014/main" id="{DA3F1022-DAA5-7D44-87B7-77538DA7919A}"/>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4" name="日付プレースホルダー 3">
            <a:extLst>
              <a:ext uri="{FF2B5EF4-FFF2-40B4-BE49-F238E27FC236}">
                <a16:creationId xmlns:a16="http://schemas.microsoft.com/office/drawing/2014/main" id="{CBF041C7-50BF-BE4A-9008-2436B1393B85}"/>
              </a:ext>
            </a:extLst>
          </p:cNvPr>
          <p:cNvSpPr>
            <a:spLocks noGrp="1"/>
          </p:cNvSpPr>
          <p:nvPr>
            <p:ph type="dt" sz="half" idx="10"/>
          </p:nvPr>
        </p:nvSpPr>
        <p:spPr/>
        <p:txBody>
          <a:bodyPr/>
          <a:lstStyle/>
          <a:p>
            <a:r>
              <a:rPr lang="en-US" altLang="ja-JP"/>
              <a:t>2019/9/19</a:t>
            </a:r>
            <a:endParaRPr lang="ja-JP" altLang="en-US"/>
          </a:p>
        </p:txBody>
      </p:sp>
      <p:sp>
        <p:nvSpPr>
          <p:cNvPr id="6" name="スライド番号プレースホルダー 5">
            <a:extLst>
              <a:ext uri="{FF2B5EF4-FFF2-40B4-BE49-F238E27FC236}">
                <a16:creationId xmlns:a16="http://schemas.microsoft.com/office/drawing/2014/main" id="{B65BF39F-FF6F-D046-9A3E-7033CF726F98}"/>
              </a:ext>
            </a:extLst>
          </p:cNvPr>
          <p:cNvSpPr>
            <a:spLocks noGrp="1"/>
          </p:cNvSpPr>
          <p:nvPr>
            <p:ph type="sldNum" sz="quarter" idx="4"/>
          </p:nvPr>
        </p:nvSpPr>
        <p:spPr/>
        <p:txBody>
          <a:bodyPr/>
          <a:lstStyle/>
          <a:p>
            <a:fld id="{2B4BF31F-3D4B-4445-9FE5-2801AF373D36}" type="slidenum">
              <a:rPr lang="ja-JP" altLang="en-US" smtClean="0"/>
              <a:pPr/>
              <a:t>24</a:t>
            </a:fld>
            <a:endParaRPr lang="ja-JP" altLang="en-US"/>
          </a:p>
        </p:txBody>
      </p:sp>
    </p:spTree>
    <p:extLst>
      <p:ext uri="{BB962C8B-B14F-4D97-AF65-F5344CB8AC3E}">
        <p14:creationId xmlns:p14="http://schemas.microsoft.com/office/powerpoint/2010/main" val="4167481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DDFDA0A-A993-5E4A-B1E6-B11E779318A2}"/>
              </a:ext>
            </a:extLst>
          </p:cNvPr>
          <p:cNvSpPr>
            <a:spLocks noGrp="1"/>
          </p:cNvSpPr>
          <p:nvPr>
            <p:ph type="title"/>
          </p:nvPr>
        </p:nvSpPr>
        <p:spPr/>
        <p:txBody>
          <a:bodyPr/>
          <a:lstStyle/>
          <a:p>
            <a:r>
              <a:rPr lang="ja-JP" altLang="en-US"/>
              <a:t>コヒーレンス</a:t>
            </a:r>
            <a:endParaRPr kumimoji="1" lang="ja-JP" altLang="en-US"/>
          </a:p>
        </p:txBody>
      </p:sp>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9F159464-DC29-2E44-B5F3-D8F6B703DDAF}"/>
                  </a:ext>
                </a:extLst>
              </p:cNvPr>
              <p:cNvSpPr>
                <a:spLocks noGrp="1"/>
              </p:cNvSpPr>
              <p:nvPr>
                <p:ph idx="1"/>
              </p:nvPr>
            </p:nvSpPr>
            <p:spPr/>
            <p:txBody>
              <a:bodyPr/>
              <a:lstStyle/>
              <a:p>
                <a:pPr marL="0" indent="0">
                  <a:buNone/>
                </a:pPr>
                <a:r>
                  <a:rPr lang="ja-JP" altLang="en-US"/>
                  <a:t>　</a:t>
                </a:r>
                <a14:m>
                  <m:oMath xmlns:m="http://schemas.openxmlformats.org/officeDocument/2006/math">
                    <m:r>
                      <a:rPr lang="en-US" altLang="ja-JP" i="1">
                        <a:latin typeface="Cambria Math" panose="02040503050406030204" pitchFamily="18" charset="0"/>
                      </a:rPr>
                      <m:t>1</m:t>
                    </m:r>
                    <m:r>
                      <a:rPr lang="en-US" altLang="ja-JP" b="0" i="1" smtClean="0">
                        <a:latin typeface="Cambria Math" panose="02040503050406030204" pitchFamily="18" charset="0"/>
                      </a:rPr>
                      <m:t>00(1−</m:t>
                    </m:r>
                    <m:r>
                      <a:rPr lang="en-US" altLang="ja-JP" b="0" i="1" smtClean="0">
                        <a:latin typeface="Cambria Math" panose="02040503050406030204" pitchFamily="18" charset="0"/>
                      </a:rPr>
                      <m:t>𝛼</m:t>
                    </m:r>
                    <m:r>
                      <a:rPr lang="en-US" altLang="ja-JP" b="0" i="1" smtClean="0">
                        <a:latin typeface="Cambria Math" panose="02040503050406030204" pitchFamily="18" charset="0"/>
                      </a:rPr>
                      <m:t>)%</m:t>
                    </m:r>
                  </m:oMath>
                </a14:m>
                <a:r>
                  <a:rPr kumimoji="1" lang="ja-JP" altLang="en-US" b="0"/>
                  <a:t>有意でコヒーレンス が無いという帰無仮説を棄却する場合の２乗コヒーレンス の信頼限界</a:t>
                </a:r>
                <a14:m>
                  <m:oMath xmlns:m="http://schemas.openxmlformats.org/officeDocument/2006/math">
                    <m:sSubSup>
                      <m:sSubSupPr>
                        <m:ctrlPr>
                          <a:rPr lang="en-US" altLang="ja-JP" i="1">
                            <a:latin typeface="Cambria Math" panose="02040503050406030204" pitchFamily="18" charset="0"/>
                          </a:rPr>
                        </m:ctrlPr>
                      </m:sSubSupPr>
                      <m:e>
                        <m:r>
                          <a:rPr lang="en-US" altLang="ja-JP" i="1">
                            <a:latin typeface="Cambria Math" panose="02040503050406030204" pitchFamily="18" charset="0"/>
                            <a:ea typeface="Cambria Math" panose="02040503050406030204" pitchFamily="18" charset="0"/>
                          </a:rPr>
                          <m:t>𝛾</m:t>
                        </m:r>
                      </m:e>
                      <m:sub>
                        <m:r>
                          <a:rPr lang="en-US" altLang="ja-JP" i="1">
                            <a:latin typeface="Cambria Math" panose="02040503050406030204" pitchFamily="18" charset="0"/>
                          </a:rPr>
                          <m:t>1−</m:t>
                        </m:r>
                        <m:r>
                          <a:rPr lang="en-US" altLang="ja-JP" i="1">
                            <a:latin typeface="Cambria Math" panose="02040503050406030204" pitchFamily="18" charset="0"/>
                          </a:rPr>
                          <m:t>𝛼</m:t>
                        </m:r>
                      </m:sub>
                      <m:sup>
                        <m:r>
                          <a:rPr lang="en-US" altLang="ja-JP" i="1">
                            <a:latin typeface="Cambria Math" panose="02040503050406030204" pitchFamily="18" charset="0"/>
                          </a:rPr>
                          <m:t>2</m:t>
                        </m:r>
                      </m:sup>
                    </m:sSubSup>
                  </m:oMath>
                </a14:m>
                <a:r>
                  <a:rPr lang="ja-JP" altLang="en-US">
                    <a:latin typeface="Cambria Math" panose="02040503050406030204" pitchFamily="18" charset="0"/>
                  </a:rPr>
                  <a:t>は、</a:t>
                </a:r>
                <a:br>
                  <a:rPr lang="en-US" altLang="ja-JP"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sSubSup>
                        <m:sSubSupPr>
                          <m:ctrlPr>
                            <a:rPr lang="en-US" altLang="ja-JP" i="1">
                              <a:latin typeface="Cambria Math" panose="02040503050406030204" pitchFamily="18" charset="0"/>
                            </a:rPr>
                          </m:ctrlPr>
                        </m:sSubSupPr>
                        <m:e>
                          <m:r>
                            <a:rPr lang="en-US" altLang="ja-JP" i="1">
                              <a:latin typeface="Cambria Math" panose="02040503050406030204" pitchFamily="18" charset="0"/>
                              <a:ea typeface="Cambria Math" panose="02040503050406030204" pitchFamily="18" charset="0"/>
                            </a:rPr>
                            <m:t>𝛾</m:t>
                          </m:r>
                        </m:e>
                        <m:sub>
                          <m:r>
                            <a:rPr lang="en-US" altLang="ja-JP" i="1">
                              <a:latin typeface="Cambria Math" panose="02040503050406030204" pitchFamily="18" charset="0"/>
                            </a:rPr>
                            <m:t>1−</m:t>
                          </m:r>
                          <m:r>
                            <a:rPr lang="en-US" altLang="ja-JP" i="1">
                              <a:latin typeface="Cambria Math" panose="02040503050406030204" pitchFamily="18" charset="0"/>
                            </a:rPr>
                            <m:t>𝛼</m:t>
                          </m:r>
                        </m:sub>
                        <m:sup>
                          <m:r>
                            <a:rPr lang="en-US" altLang="ja-JP" i="1">
                              <a:latin typeface="Cambria Math" panose="02040503050406030204" pitchFamily="18" charset="0"/>
                            </a:rPr>
                            <m:t>2</m:t>
                          </m:r>
                        </m:sup>
                      </m:sSubSup>
                      <m:r>
                        <a:rPr kumimoji="1" lang="en-US" altLang="ja-JP" b="0" i="1" smtClean="0">
                          <a:latin typeface="Cambria Math" panose="02040503050406030204" pitchFamily="18" charset="0"/>
                        </a:rPr>
                        <m:t>=1−</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𝛼</m:t>
                          </m:r>
                        </m:e>
                        <m:sup>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1</m:t>
                              </m:r>
                            </m:num>
                            <m:den>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𝑁</m:t>
                                  </m:r>
                                </m:e>
                                <m:sub>
                                  <m:r>
                                    <a:rPr kumimoji="1" lang="en-US" altLang="ja-JP" b="0" i="1" smtClean="0">
                                      <a:latin typeface="Cambria Math" panose="02040503050406030204" pitchFamily="18" charset="0"/>
                                    </a:rPr>
                                    <m:t>𝑒</m:t>
                                  </m:r>
                                </m:sub>
                              </m:sSub>
                              <m:r>
                                <a:rPr kumimoji="1" lang="en-US" altLang="ja-JP" b="0" i="1" smtClean="0">
                                  <a:latin typeface="Cambria Math" panose="02040503050406030204" pitchFamily="18" charset="0"/>
                                </a:rPr>
                                <m:t>−1</m:t>
                              </m:r>
                            </m:den>
                          </m:f>
                        </m:sup>
                      </m:sSup>
                    </m:oMath>
                  </m:oMathPara>
                </a14:m>
                <a:br>
                  <a:rPr lang="en-US" altLang="ja-JP" dirty="0"/>
                </a:br>
                <a:r>
                  <a:rPr lang="ja-JP" altLang="en-US"/>
                  <a:t>となる。ここで、</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𝑁</m:t>
                        </m:r>
                      </m:e>
                      <m:sub>
                        <m:r>
                          <a:rPr lang="en-US" altLang="ja-JP" i="1">
                            <a:latin typeface="Cambria Math" panose="02040503050406030204" pitchFamily="18" charset="0"/>
                          </a:rPr>
                          <m:t>𝑒</m:t>
                        </m:r>
                      </m:sub>
                    </m:sSub>
                  </m:oMath>
                </a14:m>
                <a:r>
                  <a:rPr kumimoji="1" lang="ja-JP" altLang="en-US"/>
                  <a:t>は等価自由度。</a:t>
                </a:r>
                <a:endParaRPr kumimoji="1" lang="en-US" altLang="ja-JP" dirty="0"/>
              </a:p>
              <a:p>
                <a:pPr marL="914377" lvl="2" indent="0">
                  <a:buNone/>
                </a:pPr>
                <a:endParaRPr kumimoji="1" lang="en-US" altLang="ja-JP" dirty="0"/>
              </a:p>
              <a:p>
                <a:pPr marL="914377" lvl="2" indent="0">
                  <a:buNone/>
                </a:pPr>
                <a:endParaRPr kumimoji="1" lang="en-US" altLang="ja-JP" dirty="0"/>
              </a:p>
            </p:txBody>
          </p:sp>
        </mc:Choice>
        <mc:Fallback xmlns="">
          <p:sp>
            <p:nvSpPr>
              <p:cNvPr id="2" name="コンテンツ プレースホルダー 1">
                <a:extLst>
                  <a:ext uri="{FF2B5EF4-FFF2-40B4-BE49-F238E27FC236}">
                    <a16:creationId xmlns:a16="http://schemas.microsoft.com/office/drawing/2014/main" id="{9F159464-DC29-2E44-B5F3-D8F6B703DDAF}"/>
                  </a:ext>
                </a:extLst>
              </p:cNvPr>
              <p:cNvSpPr>
                <a:spLocks noGrp="1" noRot="1" noChangeAspect="1" noMove="1" noResize="1" noEditPoints="1" noAdjustHandles="1" noChangeArrowheads="1" noChangeShapeType="1" noTextEdit="1"/>
              </p:cNvSpPr>
              <p:nvPr>
                <p:ph idx="1"/>
              </p:nvPr>
            </p:nvSpPr>
            <p:spPr>
              <a:blipFill>
                <a:blip r:embed="rId3"/>
                <a:stretch>
                  <a:fillRect l="-1286" t="-1966"/>
                </a:stretch>
              </a:blipFill>
            </p:spPr>
            <p:txBody>
              <a:bodyPr/>
              <a:lstStyle/>
              <a:p>
                <a:r>
                  <a:rPr lang="ja-JP" altLang="en-US">
                    <a:noFill/>
                  </a:rPr>
                  <a:t> </a:t>
                </a:r>
              </a:p>
            </p:txBody>
          </p:sp>
        </mc:Fallback>
      </mc:AlternateContent>
      <p:sp>
        <p:nvSpPr>
          <p:cNvPr id="5" name="フッター プレースホルダー 4">
            <a:extLst>
              <a:ext uri="{FF2B5EF4-FFF2-40B4-BE49-F238E27FC236}">
                <a16:creationId xmlns:a16="http://schemas.microsoft.com/office/drawing/2014/main" id="{DA3F1022-DAA5-7D44-87B7-77538DA7919A}"/>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4" name="日付プレースホルダー 3">
            <a:extLst>
              <a:ext uri="{FF2B5EF4-FFF2-40B4-BE49-F238E27FC236}">
                <a16:creationId xmlns:a16="http://schemas.microsoft.com/office/drawing/2014/main" id="{CBF041C7-50BF-BE4A-9008-2436B1393B85}"/>
              </a:ext>
            </a:extLst>
          </p:cNvPr>
          <p:cNvSpPr>
            <a:spLocks noGrp="1"/>
          </p:cNvSpPr>
          <p:nvPr>
            <p:ph type="dt" sz="half" idx="10"/>
          </p:nvPr>
        </p:nvSpPr>
        <p:spPr/>
        <p:txBody>
          <a:bodyPr/>
          <a:lstStyle/>
          <a:p>
            <a:r>
              <a:rPr lang="en-US" altLang="ja-JP"/>
              <a:t>2019/9/19</a:t>
            </a:r>
            <a:endParaRPr lang="ja-JP" altLang="en-US"/>
          </a:p>
        </p:txBody>
      </p:sp>
      <p:sp>
        <p:nvSpPr>
          <p:cNvPr id="6" name="スライド番号プレースホルダー 5">
            <a:extLst>
              <a:ext uri="{FF2B5EF4-FFF2-40B4-BE49-F238E27FC236}">
                <a16:creationId xmlns:a16="http://schemas.microsoft.com/office/drawing/2014/main" id="{DC1D5822-364B-3042-B66E-050914ACA52B}"/>
              </a:ext>
            </a:extLst>
          </p:cNvPr>
          <p:cNvSpPr>
            <a:spLocks noGrp="1"/>
          </p:cNvSpPr>
          <p:nvPr>
            <p:ph type="sldNum" sz="quarter" idx="4"/>
          </p:nvPr>
        </p:nvSpPr>
        <p:spPr/>
        <p:txBody>
          <a:bodyPr/>
          <a:lstStyle/>
          <a:p>
            <a:fld id="{2B4BF31F-3D4B-4445-9FE5-2801AF373D36}" type="slidenum">
              <a:rPr lang="ja-JP" altLang="en-US" smtClean="0"/>
              <a:pPr/>
              <a:t>25</a:t>
            </a:fld>
            <a:endParaRPr lang="ja-JP" altLang="en-US"/>
          </a:p>
        </p:txBody>
      </p:sp>
    </p:spTree>
    <p:extLst>
      <p:ext uri="{BB962C8B-B14F-4D97-AF65-F5344CB8AC3E}">
        <p14:creationId xmlns:p14="http://schemas.microsoft.com/office/powerpoint/2010/main" val="3380178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154871-3ECB-8040-BEF6-C559E0C44765}"/>
              </a:ext>
            </a:extLst>
          </p:cNvPr>
          <p:cNvSpPr>
            <a:spLocks noGrp="1"/>
          </p:cNvSpPr>
          <p:nvPr>
            <p:ph type="title"/>
          </p:nvPr>
        </p:nvSpPr>
        <p:spPr/>
        <p:txBody>
          <a:bodyPr/>
          <a:lstStyle/>
          <a:p>
            <a:r>
              <a:rPr kumimoji="1" lang="ja-JP" altLang="en-US"/>
              <a:t>環境雑音注入試験</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24043FF-F096-F045-9DEE-AC15198DC296}"/>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𝑥</m:t>
                          </m:r>
                        </m:e>
                        <m:sup>
                          <m:r>
                            <a:rPr lang="en-US" altLang="ja-JP" b="0" i="1" smtClean="0">
                              <a:latin typeface="Cambria Math" panose="02040503050406030204" pitchFamily="18" charset="0"/>
                            </a:rPr>
                            <m:t>2</m:t>
                          </m:r>
                        </m:sup>
                      </m:sSup>
                      <m:r>
                        <a:rPr lang="en-US" altLang="ja-JP" i="1">
                          <a:latin typeface="Cambria Math" panose="02040503050406030204" pitchFamily="18" charset="0"/>
                        </a:rPr>
                        <m:t> </m:t>
                      </m:r>
                      <m:r>
                        <m:rPr>
                          <m:aln/>
                        </m:rP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h</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i="1">
                              <a:latin typeface="Cambria Math" panose="02040503050406030204" pitchFamily="18" charset="0"/>
                            </a:rPr>
                            <m:t>𝐶</m:t>
                          </m:r>
                        </m:e>
                        <m:sup>
                          <m:r>
                            <a:rPr lang="en-US" altLang="ja-JP" b="0" i="1" smtClean="0">
                              <a:latin typeface="Cambria Math" panose="02040503050406030204" pitchFamily="18" charset="0"/>
                            </a:rPr>
                            <m:t>2</m:t>
                          </m:r>
                        </m:sup>
                      </m:sSup>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𝑠</m:t>
                          </m:r>
                        </m:e>
                        <m:sup>
                          <m:r>
                            <a:rPr lang="en-US" altLang="ja-JP" b="0" i="1" smtClean="0">
                              <a:latin typeface="Cambria Math" panose="02040503050406030204" pitchFamily="18" charset="0"/>
                            </a:rPr>
                            <m:t>2</m:t>
                          </m:r>
                        </m:sup>
                      </m:sSup>
                    </m:oMath>
                    <m:oMath xmlns:m="http://schemas.openxmlformats.org/officeDocument/2006/math">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𝑦</m:t>
                          </m:r>
                        </m:e>
                        <m:sup>
                          <m:r>
                            <a:rPr lang="en-US" altLang="ja-JP" b="0" i="1" smtClean="0">
                              <a:latin typeface="Cambria Math" panose="02040503050406030204" pitchFamily="18" charset="0"/>
                            </a:rPr>
                            <m:t>2</m:t>
                          </m:r>
                        </m:sup>
                      </m:sSup>
                      <m:r>
                        <m:rPr>
                          <m:aln/>
                        </m:rP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𝑠</m:t>
                          </m:r>
                        </m:e>
                        <m:sup>
                          <m:r>
                            <a:rPr lang="en-US" altLang="ja-JP" b="0" i="1" smtClean="0">
                              <a:latin typeface="Cambria Math" panose="02040503050406030204" pitchFamily="18" charset="0"/>
                            </a:rPr>
                            <m:t>2</m:t>
                          </m:r>
                        </m:sup>
                      </m:sSup>
                    </m:oMath>
                    <m:oMath xmlns:m="http://schemas.openxmlformats.org/officeDocument/2006/math">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𝑥</m:t>
                          </m:r>
                        </m:e>
                        <m:sub>
                          <m:r>
                            <m:rPr>
                              <m:sty m:val="p"/>
                            </m:rPr>
                            <a:rPr lang="en-US" altLang="ja-JP">
                              <a:latin typeface="Cambria Math" panose="02040503050406030204" pitchFamily="18" charset="0"/>
                            </a:rPr>
                            <m:t>inj</m:t>
                          </m:r>
                        </m:sub>
                        <m:sup>
                          <m:r>
                            <a:rPr lang="en-US" altLang="ja-JP" b="0" i="1" smtClean="0">
                              <a:latin typeface="Cambria Math" panose="02040503050406030204" pitchFamily="18" charset="0"/>
                            </a:rPr>
                            <m:t>2</m:t>
                          </m:r>
                        </m:sup>
                      </m:sSubSup>
                      <m:r>
                        <m:rPr>
                          <m:aln/>
                        </m:rP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h</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i="1">
                              <a:latin typeface="Cambria Math" panose="02040503050406030204" pitchFamily="18" charset="0"/>
                            </a:rPr>
                            <m:t>𝐶</m:t>
                          </m:r>
                        </m:e>
                        <m:sup>
                          <m:r>
                            <a:rPr lang="en-US" altLang="ja-JP" b="0" i="1" smtClean="0">
                              <a:latin typeface="Cambria Math" panose="02040503050406030204" pitchFamily="18" charset="0"/>
                            </a:rPr>
                            <m:t>2</m:t>
                          </m:r>
                        </m:sup>
                      </m:sSup>
                      <m:d>
                        <m:dPr>
                          <m:ctrlPr>
                            <a:rPr lang="en-US" altLang="ja-JP" i="1">
                              <a:latin typeface="Cambria Math" panose="02040503050406030204" pitchFamily="18" charset="0"/>
                            </a:rPr>
                          </m:ctrlPr>
                        </m:dPr>
                        <m:e>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𝑠</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𝑠</m:t>
                              </m:r>
                            </m:e>
                            <m:sub>
                              <m:r>
                                <m:rPr>
                                  <m:sty m:val="p"/>
                                </m:rPr>
                                <a:rPr lang="en-US" altLang="ja-JP">
                                  <a:latin typeface="Cambria Math" panose="02040503050406030204" pitchFamily="18" charset="0"/>
                                </a:rPr>
                                <m:t>inj</m:t>
                              </m:r>
                            </m:sub>
                            <m:sup>
                              <m:r>
                                <a:rPr lang="en-US" altLang="ja-JP" b="0" i="1" smtClean="0">
                                  <a:latin typeface="Cambria Math" panose="02040503050406030204" pitchFamily="18" charset="0"/>
                                </a:rPr>
                                <m:t>2</m:t>
                              </m:r>
                            </m:sup>
                          </m:sSubSup>
                        </m:e>
                      </m:d>
                    </m:oMath>
                    <m:oMath xmlns:m="http://schemas.openxmlformats.org/officeDocument/2006/math">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𝑦</m:t>
                          </m:r>
                        </m:e>
                        <m:sub>
                          <m:r>
                            <m:rPr>
                              <m:sty m:val="p"/>
                            </m:rPr>
                            <a:rPr lang="en-US" altLang="ja-JP">
                              <a:latin typeface="Cambria Math" panose="02040503050406030204" pitchFamily="18" charset="0"/>
                            </a:rPr>
                            <m:t>inj</m:t>
                          </m:r>
                        </m:sub>
                        <m:sup>
                          <m:r>
                            <a:rPr lang="en-US" altLang="ja-JP" b="0" i="1" smtClean="0">
                              <a:latin typeface="Cambria Math" panose="02040503050406030204" pitchFamily="18" charset="0"/>
                            </a:rPr>
                            <m:t>2</m:t>
                          </m:r>
                        </m:sup>
                      </m:sSubSup>
                      <m:r>
                        <m:rPr>
                          <m:aln/>
                        </m:rP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𝑠</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𝑠</m:t>
                          </m:r>
                        </m:e>
                        <m:sub>
                          <m:r>
                            <m:rPr>
                              <m:sty m:val="p"/>
                            </m:rPr>
                            <a:rPr lang="en-US" altLang="ja-JP">
                              <a:latin typeface="Cambria Math" panose="02040503050406030204" pitchFamily="18" charset="0"/>
                            </a:rPr>
                            <m:t>inj</m:t>
                          </m:r>
                        </m:sub>
                        <m:sup>
                          <m:r>
                            <a:rPr lang="en-US" altLang="ja-JP" b="0" i="1" smtClean="0">
                              <a:latin typeface="Cambria Math" panose="02040503050406030204" pitchFamily="18" charset="0"/>
                            </a:rPr>
                            <m:t>2</m:t>
                          </m:r>
                        </m:sup>
                      </m:sSubSup>
                    </m:oMath>
                    <m:oMath xmlns:m="http://schemas.openxmlformats.org/officeDocument/2006/math">
                      <m:r>
                        <a:rPr lang="en-US" altLang="ja-JP" i="1">
                          <a:latin typeface="Cambria Math" panose="02040503050406030204" pitchFamily="18" charset="0"/>
                        </a:rPr>
                        <m:t>𝐶</m:t>
                      </m:r>
                      <m:r>
                        <m:rPr>
                          <m:aln/>
                        </m:rPr>
                        <a:rPr lang="en-US" altLang="ja-JP" i="1">
                          <a:latin typeface="Cambria Math" panose="02040503050406030204" pitchFamily="18" charset="0"/>
                        </a:rPr>
                        <m:t>=</m:t>
                      </m:r>
                      <m:rad>
                        <m:radPr>
                          <m:degHide m:val="on"/>
                          <m:ctrlPr>
                            <a:rPr lang="en-US" altLang="ja-JP" i="1">
                              <a:latin typeface="Cambria Math" panose="02040503050406030204" pitchFamily="18" charset="0"/>
                            </a:rPr>
                          </m:ctrlPr>
                        </m:radPr>
                        <m:deg/>
                        <m:e>
                          <m:f>
                            <m:fPr>
                              <m:ctrlPr>
                                <a:rPr lang="en-US" altLang="ja-JP" i="1">
                                  <a:latin typeface="Cambria Math" panose="02040503050406030204" pitchFamily="18" charset="0"/>
                                </a:rPr>
                              </m:ctrlPr>
                            </m:fPr>
                            <m:num>
                              <m:sSubSup>
                                <m:sSubSupPr>
                                  <m:ctrlPr>
                                    <a:rPr lang="en-US" altLang="ja-JP" i="1">
                                      <a:latin typeface="Cambria Math" panose="02040503050406030204" pitchFamily="18" charset="0"/>
                                    </a:rPr>
                                  </m:ctrlPr>
                                </m:sSubSupPr>
                                <m:e>
                                  <m:r>
                                    <a:rPr lang="en-US" altLang="ja-JP" b="0" i="1" smtClean="0">
                                      <a:latin typeface="Cambria Math" panose="02040503050406030204" pitchFamily="18" charset="0"/>
                                    </a:rPr>
                                    <m:t>𝑥</m:t>
                                  </m:r>
                                </m:e>
                                <m:sub>
                                  <m:r>
                                    <m:rPr>
                                      <m:sty m:val="p"/>
                                    </m:rPr>
                                    <a:rPr lang="en-US" altLang="ja-JP">
                                      <a:latin typeface="Cambria Math" panose="02040503050406030204" pitchFamily="18" charset="0"/>
                                    </a:rPr>
                                    <m:t>inj</m:t>
                                  </m:r>
                                </m:sub>
                                <m:sup>
                                  <m:r>
                                    <a:rPr lang="en-US" altLang="ja-JP" i="1">
                                      <a:latin typeface="Cambria Math" panose="02040503050406030204" pitchFamily="18" charset="0"/>
                                    </a:rPr>
                                    <m:t>2</m:t>
                                  </m:r>
                                </m:sup>
                              </m:sSubSup>
                              <m:r>
                                <a:rPr lang="en-US" altLang="ja-JP" i="1">
                                  <a:latin typeface="Cambria Math" panose="02040503050406030204" pitchFamily="18" charset="0"/>
                                </a:rPr>
                                <m:t>−</m:t>
                              </m:r>
                              <m:sSup>
                                <m:sSupPr>
                                  <m:ctrlPr>
                                    <a:rPr lang="en-US" altLang="ja-JP" i="1">
                                      <a:latin typeface="Cambria Math" panose="02040503050406030204" pitchFamily="18" charset="0"/>
                                    </a:rPr>
                                  </m:ctrlPr>
                                </m:sSupPr>
                                <m:e>
                                  <m:r>
                                    <a:rPr lang="en-US" altLang="ja-JP" b="0" i="1" smtClean="0">
                                      <a:latin typeface="Cambria Math" panose="02040503050406030204" pitchFamily="18" charset="0"/>
                                    </a:rPr>
                                    <m:t>𝑥</m:t>
                                  </m:r>
                                </m:e>
                                <m:sup>
                                  <m:r>
                                    <a:rPr lang="en-US" altLang="ja-JP" i="1">
                                      <a:latin typeface="Cambria Math" panose="02040503050406030204" pitchFamily="18" charset="0"/>
                                    </a:rPr>
                                    <m:t>2</m:t>
                                  </m:r>
                                </m:sup>
                              </m:sSup>
                            </m:num>
                            <m:den>
                              <m:sSubSup>
                                <m:sSubSupPr>
                                  <m:ctrlPr>
                                    <a:rPr lang="en-US" altLang="ja-JP" i="1">
                                      <a:latin typeface="Cambria Math" panose="02040503050406030204" pitchFamily="18" charset="0"/>
                                    </a:rPr>
                                  </m:ctrlPr>
                                </m:sSubSupPr>
                                <m:e>
                                  <m:r>
                                    <a:rPr lang="en-US" altLang="ja-JP" b="0" i="1" smtClean="0">
                                      <a:latin typeface="Cambria Math" panose="02040503050406030204" pitchFamily="18" charset="0"/>
                                    </a:rPr>
                                    <m:t>𝑦</m:t>
                                  </m:r>
                                </m:e>
                                <m:sub>
                                  <m:r>
                                    <m:rPr>
                                      <m:sty m:val="p"/>
                                    </m:rPr>
                                    <a:rPr lang="en-US" altLang="ja-JP">
                                      <a:latin typeface="Cambria Math" panose="02040503050406030204" pitchFamily="18" charset="0"/>
                                    </a:rPr>
                                    <m:t>inj</m:t>
                                  </m:r>
                                </m:sub>
                                <m:sup>
                                  <m:r>
                                    <a:rPr lang="en-US" altLang="ja-JP" i="1">
                                      <a:latin typeface="Cambria Math" panose="02040503050406030204" pitchFamily="18" charset="0"/>
                                    </a:rPr>
                                    <m:t>2</m:t>
                                  </m:r>
                                </m:sup>
                              </m:sSubSup>
                              <m:r>
                                <a:rPr lang="en-US" altLang="ja-JP" i="1">
                                  <a:latin typeface="Cambria Math" panose="02040503050406030204" pitchFamily="18" charset="0"/>
                                </a:rPr>
                                <m:t>−</m:t>
                              </m:r>
                              <m:sSup>
                                <m:sSupPr>
                                  <m:ctrlPr>
                                    <a:rPr lang="en-US" altLang="ja-JP" i="1">
                                      <a:latin typeface="Cambria Math" panose="02040503050406030204" pitchFamily="18" charset="0"/>
                                    </a:rPr>
                                  </m:ctrlPr>
                                </m:sSupPr>
                                <m:e>
                                  <m:r>
                                    <a:rPr lang="en-US" altLang="ja-JP" b="0" i="1" smtClean="0">
                                      <a:latin typeface="Cambria Math" panose="02040503050406030204" pitchFamily="18" charset="0"/>
                                    </a:rPr>
                                    <m:t>𝑦</m:t>
                                  </m:r>
                                </m:e>
                                <m:sup>
                                  <m:r>
                                    <a:rPr lang="en-US" altLang="ja-JP" i="1">
                                      <a:latin typeface="Cambria Math" panose="02040503050406030204" pitchFamily="18" charset="0"/>
                                    </a:rPr>
                                    <m:t>2</m:t>
                                  </m:r>
                                </m:sup>
                              </m:sSup>
                            </m:den>
                          </m:f>
                        </m:e>
                      </m:rad>
                    </m:oMath>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𝑛</m:t>
                          </m:r>
                        </m:e>
                        <m:sub>
                          <m:r>
                            <m:rPr>
                              <m:sty m:val="p"/>
                            </m:rPr>
                            <a:rPr lang="en-US" altLang="ja-JP">
                              <a:latin typeface="Cambria Math" panose="02040503050406030204" pitchFamily="18" charset="0"/>
                            </a:rPr>
                            <m:t>env</m:t>
                          </m:r>
                        </m:sub>
                      </m:sSub>
                      <m:r>
                        <m:rPr>
                          <m:aln/>
                        </m:rPr>
                        <a:rPr lang="en-US" altLang="ja-JP" i="1">
                          <a:latin typeface="Cambria Math" panose="02040503050406030204" pitchFamily="18" charset="0"/>
                        </a:rPr>
                        <m:t>=</m:t>
                      </m:r>
                      <m:r>
                        <a:rPr lang="en-US" altLang="ja-JP" i="1">
                          <a:latin typeface="Cambria Math" panose="02040503050406030204" pitchFamily="18" charset="0"/>
                        </a:rPr>
                        <m:t>𝐶</m:t>
                      </m:r>
                      <m:r>
                        <a:rPr lang="en-US" altLang="ja-JP" b="0" i="1" smtClean="0">
                          <a:latin typeface="Cambria Math" panose="02040503050406030204" pitchFamily="18" charset="0"/>
                        </a:rPr>
                        <m:t>𝑠</m:t>
                      </m:r>
                      <m:r>
                        <a:rPr lang="en-US" altLang="ja-JP" i="1">
                          <a:latin typeface="Cambria Math" panose="02040503050406030204" pitchFamily="18" charset="0"/>
                        </a:rPr>
                        <m:t>=</m:t>
                      </m:r>
                      <m:rad>
                        <m:radPr>
                          <m:degHide m:val="on"/>
                          <m:ctrlPr>
                            <a:rPr lang="en-US" altLang="ja-JP" i="1">
                              <a:latin typeface="Cambria Math" panose="02040503050406030204" pitchFamily="18" charset="0"/>
                            </a:rPr>
                          </m:ctrlPr>
                        </m:radPr>
                        <m:deg/>
                        <m:e>
                          <m:f>
                            <m:fPr>
                              <m:ctrlPr>
                                <a:rPr lang="en-US" altLang="ja-JP" i="1">
                                  <a:latin typeface="Cambria Math" panose="02040503050406030204" pitchFamily="18" charset="0"/>
                                </a:rPr>
                              </m:ctrlPr>
                            </m:fPr>
                            <m:num>
                              <m:sSubSup>
                                <m:sSubSupPr>
                                  <m:ctrlPr>
                                    <a:rPr lang="en-US" altLang="ja-JP" i="1">
                                      <a:latin typeface="Cambria Math" panose="02040503050406030204" pitchFamily="18" charset="0"/>
                                    </a:rPr>
                                  </m:ctrlPr>
                                </m:sSubSupPr>
                                <m:e>
                                  <m:r>
                                    <a:rPr lang="en-US" altLang="ja-JP" b="0" i="1" smtClean="0">
                                      <a:latin typeface="Cambria Math" panose="02040503050406030204" pitchFamily="18" charset="0"/>
                                    </a:rPr>
                                    <m:t>𝑥</m:t>
                                  </m:r>
                                </m:e>
                                <m:sub>
                                  <m:r>
                                    <m:rPr>
                                      <m:sty m:val="p"/>
                                    </m:rPr>
                                    <a:rPr lang="en-US" altLang="ja-JP">
                                      <a:latin typeface="Cambria Math" panose="02040503050406030204" pitchFamily="18" charset="0"/>
                                    </a:rPr>
                                    <m:t>inj</m:t>
                                  </m:r>
                                </m:sub>
                                <m:sup>
                                  <m:r>
                                    <a:rPr lang="en-US" altLang="ja-JP" i="1">
                                      <a:latin typeface="Cambria Math" panose="02040503050406030204" pitchFamily="18" charset="0"/>
                                    </a:rPr>
                                    <m:t>2</m:t>
                                  </m:r>
                                </m:sup>
                              </m:sSubSup>
                              <m:r>
                                <a:rPr lang="en-US" altLang="ja-JP" i="1">
                                  <a:latin typeface="Cambria Math" panose="02040503050406030204" pitchFamily="18" charset="0"/>
                                </a:rPr>
                                <m:t>−</m:t>
                              </m:r>
                              <m:sSup>
                                <m:sSupPr>
                                  <m:ctrlPr>
                                    <a:rPr lang="en-US" altLang="ja-JP" i="1">
                                      <a:latin typeface="Cambria Math" panose="02040503050406030204" pitchFamily="18" charset="0"/>
                                    </a:rPr>
                                  </m:ctrlPr>
                                </m:sSupPr>
                                <m:e>
                                  <m:r>
                                    <a:rPr lang="en-US" altLang="ja-JP" b="0" i="1" smtClean="0">
                                      <a:latin typeface="Cambria Math" panose="02040503050406030204" pitchFamily="18" charset="0"/>
                                    </a:rPr>
                                    <m:t>𝑥</m:t>
                                  </m:r>
                                </m:e>
                                <m:sup>
                                  <m:r>
                                    <a:rPr lang="en-US" altLang="ja-JP" i="1">
                                      <a:latin typeface="Cambria Math" panose="02040503050406030204" pitchFamily="18" charset="0"/>
                                    </a:rPr>
                                    <m:t>2</m:t>
                                  </m:r>
                                </m:sup>
                              </m:sSup>
                            </m:num>
                            <m:den>
                              <m:sSubSup>
                                <m:sSubSupPr>
                                  <m:ctrlPr>
                                    <a:rPr lang="en-US" altLang="ja-JP" i="1">
                                      <a:latin typeface="Cambria Math" panose="02040503050406030204" pitchFamily="18" charset="0"/>
                                    </a:rPr>
                                  </m:ctrlPr>
                                </m:sSubSupPr>
                                <m:e>
                                  <m:r>
                                    <a:rPr lang="en-US" altLang="ja-JP" b="0" i="1" smtClean="0">
                                      <a:latin typeface="Cambria Math" panose="02040503050406030204" pitchFamily="18" charset="0"/>
                                    </a:rPr>
                                    <m:t>𝑦</m:t>
                                  </m:r>
                                </m:e>
                                <m:sub>
                                  <m:r>
                                    <m:rPr>
                                      <m:sty m:val="p"/>
                                    </m:rPr>
                                    <a:rPr lang="en-US" altLang="ja-JP">
                                      <a:latin typeface="Cambria Math" panose="02040503050406030204" pitchFamily="18" charset="0"/>
                                    </a:rPr>
                                    <m:t>inj</m:t>
                                  </m:r>
                                </m:sub>
                                <m:sup>
                                  <m:r>
                                    <a:rPr lang="en-US" altLang="ja-JP" i="1">
                                      <a:latin typeface="Cambria Math" panose="02040503050406030204" pitchFamily="18" charset="0"/>
                                    </a:rPr>
                                    <m:t>2</m:t>
                                  </m:r>
                                </m:sup>
                              </m:sSubSup>
                              <m:r>
                                <a:rPr lang="en-US" altLang="ja-JP" i="1">
                                  <a:latin typeface="Cambria Math" panose="02040503050406030204" pitchFamily="18" charset="0"/>
                                </a:rPr>
                                <m:t>−</m:t>
                              </m:r>
                              <m:sSup>
                                <m:sSupPr>
                                  <m:ctrlPr>
                                    <a:rPr lang="en-US" altLang="ja-JP" i="1">
                                      <a:latin typeface="Cambria Math" panose="02040503050406030204" pitchFamily="18" charset="0"/>
                                    </a:rPr>
                                  </m:ctrlPr>
                                </m:sSupPr>
                                <m:e>
                                  <m:r>
                                    <a:rPr lang="en-US" altLang="ja-JP" b="0" i="1" smtClean="0">
                                      <a:latin typeface="Cambria Math" panose="02040503050406030204" pitchFamily="18" charset="0"/>
                                    </a:rPr>
                                    <m:t>𝑦</m:t>
                                  </m:r>
                                </m:e>
                                <m:sup>
                                  <m:r>
                                    <a:rPr lang="en-US" altLang="ja-JP" i="1">
                                      <a:latin typeface="Cambria Math" panose="02040503050406030204" pitchFamily="18" charset="0"/>
                                    </a:rPr>
                                    <m:t>2</m:t>
                                  </m:r>
                                </m:sup>
                              </m:sSup>
                            </m:den>
                          </m:f>
                        </m:e>
                      </m:rad>
                      <m:r>
                        <a:rPr lang="en-US" altLang="ja-JP" b="0" i="1" smtClean="0">
                          <a:latin typeface="Cambria Math" panose="02040503050406030204" pitchFamily="18" charset="0"/>
                        </a:rPr>
                        <m:t>𝑦</m:t>
                      </m:r>
                    </m:oMath>
                  </m:oMathPara>
                </a14:m>
                <a:endParaRPr kumimoji="1" lang="en-US" altLang="ja-JP" dirty="0"/>
              </a:p>
              <a:p>
                <a:pPr marL="0" indent="0">
                  <a:buNone/>
                </a:pPr>
                <a:endParaRPr kumimoji="1" lang="ja-JP" altLang="en-US"/>
              </a:p>
            </p:txBody>
          </p:sp>
        </mc:Choice>
        <mc:Fallback xmlns="">
          <p:sp>
            <p:nvSpPr>
              <p:cNvPr id="3" name="コンテンツ プレースホルダー 2">
                <a:extLst>
                  <a:ext uri="{FF2B5EF4-FFF2-40B4-BE49-F238E27FC236}">
                    <a16:creationId xmlns:a16="http://schemas.microsoft.com/office/drawing/2014/main" id="{D24043FF-F096-F045-9DEE-AC15198DC296}"/>
                  </a:ext>
                </a:extLst>
              </p:cNvPr>
              <p:cNvSpPr>
                <a:spLocks noGrp="1" noRot="1" noChangeAspect="1" noMove="1" noResize="1" noEditPoints="1" noAdjustHandles="1" noChangeArrowheads="1" noChangeShapeType="1" noTextEdit="1"/>
              </p:cNvSpPr>
              <p:nvPr>
                <p:ph idx="1"/>
              </p:nvPr>
            </p:nvSpPr>
            <p:spPr>
              <a:blipFill>
                <a:blip r:embed="rId2"/>
                <a:stretch>
                  <a:fillRect t="-737"/>
                </a:stretch>
              </a:blipFill>
            </p:spPr>
            <p:txBody>
              <a:bodyPr/>
              <a:lstStyle/>
              <a:p>
                <a:r>
                  <a:rPr lang="ja-JP" altLang="en-US">
                    <a:noFill/>
                  </a:rPr>
                  <a:t> </a:t>
                </a:r>
              </a:p>
            </p:txBody>
          </p:sp>
        </mc:Fallback>
      </mc:AlternateContent>
      <p:sp>
        <p:nvSpPr>
          <p:cNvPr id="5" name="フッター プレースホルダー 4">
            <a:extLst>
              <a:ext uri="{FF2B5EF4-FFF2-40B4-BE49-F238E27FC236}">
                <a16:creationId xmlns:a16="http://schemas.microsoft.com/office/drawing/2014/main" id="{466FBE35-5D33-834C-B469-6F656F65227C}"/>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F8F5B6BE-211E-EB44-ACC0-15CC728F3CED}"/>
              </a:ext>
            </a:extLst>
          </p:cNvPr>
          <p:cNvSpPr>
            <a:spLocks noGrp="1"/>
          </p:cNvSpPr>
          <p:nvPr>
            <p:ph type="dt" sz="half" idx="10"/>
          </p:nvPr>
        </p:nvSpPr>
        <p:spPr/>
        <p:txBody>
          <a:bodyPr/>
          <a:lstStyle/>
          <a:p>
            <a:r>
              <a:rPr lang="en-US" altLang="ja-JP"/>
              <a:t>2019/9/19</a:t>
            </a:r>
            <a:endParaRPr lang="ja-JP" altLang="en-US"/>
          </a:p>
        </p:txBody>
      </p:sp>
      <p:sp>
        <p:nvSpPr>
          <p:cNvPr id="4" name="スライド番号プレースホルダー 3">
            <a:extLst>
              <a:ext uri="{FF2B5EF4-FFF2-40B4-BE49-F238E27FC236}">
                <a16:creationId xmlns:a16="http://schemas.microsoft.com/office/drawing/2014/main" id="{B6475D98-0C42-FB47-B4A2-FB23A042D2C7}"/>
              </a:ext>
            </a:extLst>
          </p:cNvPr>
          <p:cNvSpPr>
            <a:spLocks noGrp="1"/>
          </p:cNvSpPr>
          <p:nvPr>
            <p:ph type="sldNum" sz="quarter" idx="4"/>
          </p:nvPr>
        </p:nvSpPr>
        <p:spPr/>
        <p:txBody>
          <a:bodyPr/>
          <a:lstStyle/>
          <a:p>
            <a:fld id="{2B4BF31F-3D4B-4445-9FE5-2801AF373D36}" type="slidenum">
              <a:rPr lang="ja-JP" altLang="en-US" smtClean="0"/>
              <a:pPr/>
              <a:t>26</a:t>
            </a:fld>
            <a:endParaRPr lang="ja-JP" altLang="en-US"/>
          </a:p>
        </p:txBody>
      </p:sp>
    </p:spTree>
    <p:extLst>
      <p:ext uri="{BB962C8B-B14F-4D97-AF65-F5344CB8AC3E}">
        <p14:creationId xmlns:p14="http://schemas.microsoft.com/office/powerpoint/2010/main" val="1784529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154871-3ECB-8040-BEF6-C559E0C44765}"/>
              </a:ext>
            </a:extLst>
          </p:cNvPr>
          <p:cNvSpPr>
            <a:spLocks noGrp="1"/>
          </p:cNvSpPr>
          <p:nvPr>
            <p:ph type="title"/>
          </p:nvPr>
        </p:nvSpPr>
        <p:spPr/>
        <p:txBody>
          <a:bodyPr/>
          <a:lstStyle/>
          <a:p>
            <a:r>
              <a:rPr kumimoji="1" lang="ja-JP" altLang="en-US"/>
              <a:t>環境雑音注入試験</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24043FF-F096-F045-9DEE-AC15198DC296}"/>
                  </a:ext>
                </a:extLst>
              </p:cNvPr>
              <p:cNvSpPr>
                <a:spLocks noGrp="1"/>
              </p:cNvSpPr>
              <p:nvPr>
                <p:ph idx="1"/>
              </p:nvPr>
            </p:nvSpPr>
            <p:spPr/>
            <p:txBody>
              <a:bodyPr>
                <a:normAutofit/>
              </a:bodyPr>
              <a:lstStyle/>
              <a:p>
                <a:r>
                  <a:rPr lang="ja-JP" altLang="en-US"/>
                  <a:t>検出器の信号</a:t>
                </a:r>
                <a14:m>
                  <m:oMath xmlns:m="http://schemas.openxmlformats.org/officeDocument/2006/math">
                    <m:r>
                      <a:rPr lang="en-US" altLang="ja-JP" b="0" i="1" smtClean="0">
                        <a:latin typeface="Cambria Math" panose="02040503050406030204" pitchFamily="18" charset="0"/>
                      </a:rPr>
                      <m:t>𝑥</m:t>
                    </m:r>
                  </m:oMath>
                </a14:m>
                <a:r>
                  <a:rPr lang="en-US" altLang="ja-JP" dirty="0"/>
                  <a:t> </a:t>
                </a:r>
                <a14:m>
                  <m:oMath xmlns:m="http://schemas.openxmlformats.org/officeDocument/2006/math">
                    <m:d>
                      <m:dPr>
                        <m:ctrlPr>
                          <a:rPr lang="en-US" altLang="ja-JP" i="1">
                            <a:latin typeface="Cambria Math" panose="02040503050406030204" pitchFamily="18" charset="0"/>
                          </a:rPr>
                        </m:ctrlPr>
                      </m:dPr>
                      <m:e>
                        <m:r>
                          <a:rPr lang="en-US" altLang="ja-JP" i="1">
                            <a:latin typeface="Cambria Math" panose="02040503050406030204" pitchFamily="18" charset="0"/>
                          </a:rPr>
                          <m:t>𝑓</m:t>
                        </m:r>
                      </m:e>
                    </m:d>
                  </m:oMath>
                </a14:m>
                <a:r>
                  <a:rPr lang="ja-JP" altLang="en-US"/>
                  <a:t>を、検出器の測りたい物理量を</a:t>
                </a:r>
                <a:r>
                  <a:rPr lang="en-US" altLang="ja-JP" dirty="0"/>
                  <a:t> </a:t>
                </a:r>
                <a14:m>
                  <m:oMath xmlns:m="http://schemas.openxmlformats.org/officeDocument/2006/math">
                    <m:r>
                      <a:rPr lang="en-US" altLang="ja-JP" b="0" i="1" smtClean="0">
                        <a:latin typeface="Cambria Math" panose="02040503050406030204" pitchFamily="18" charset="0"/>
                      </a:rPr>
                      <m:t>𝑎</m:t>
                    </m:r>
                    <m:d>
                      <m:dPr>
                        <m:ctrlPr>
                          <a:rPr lang="en-US" altLang="ja-JP" i="1">
                            <a:latin typeface="Cambria Math" panose="02040503050406030204" pitchFamily="18" charset="0"/>
                          </a:rPr>
                        </m:ctrlPr>
                      </m:dPr>
                      <m:e>
                        <m:r>
                          <a:rPr lang="en-US" altLang="ja-JP" i="1">
                            <a:latin typeface="Cambria Math" panose="02040503050406030204" pitchFamily="18" charset="0"/>
                          </a:rPr>
                          <m:t>𝑓</m:t>
                        </m:r>
                      </m:e>
                    </m:d>
                  </m:oMath>
                </a14:m>
                <a:r>
                  <a:rPr lang="ja-JP" altLang="en-US"/>
                  <a:t>、今回評価する環境雑音を</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𝑛</m:t>
                        </m:r>
                      </m:e>
                      <m:sub>
                        <m:r>
                          <m:rPr>
                            <m:sty m:val="p"/>
                          </m:rPr>
                          <a:rPr lang="en-US" altLang="ja-JP">
                            <a:latin typeface="Cambria Math" panose="02040503050406030204" pitchFamily="18" charset="0"/>
                          </a:rPr>
                          <m:t>env</m:t>
                        </m:r>
                      </m:sub>
                    </m:sSub>
                    <m:d>
                      <m:dPr>
                        <m:ctrlPr>
                          <a:rPr lang="en-US" altLang="ja-JP" i="1">
                            <a:latin typeface="Cambria Math" panose="02040503050406030204" pitchFamily="18" charset="0"/>
                          </a:rPr>
                        </m:ctrlPr>
                      </m:dPr>
                      <m:e>
                        <m:r>
                          <a:rPr lang="en-US" altLang="ja-JP" i="1">
                            <a:latin typeface="Cambria Math" panose="02040503050406030204" pitchFamily="18" charset="0"/>
                          </a:rPr>
                          <m:t>𝑓</m:t>
                        </m:r>
                      </m:e>
                    </m:d>
                  </m:oMath>
                </a14:m>
                <a:r>
                  <a:rPr lang="ja-JP" altLang="en-US"/>
                  <a:t>、その他の検出器の雑音を</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𝑛</m:t>
                        </m:r>
                      </m:e>
                      <m:sub>
                        <m:r>
                          <a:rPr lang="en-US" altLang="ja-JP" b="0" i="1" smtClean="0">
                            <a:latin typeface="Cambria Math" panose="02040503050406030204" pitchFamily="18" charset="0"/>
                          </a:rPr>
                          <m:t>𝑥</m:t>
                        </m:r>
                      </m:sub>
                    </m:sSub>
                  </m:oMath>
                </a14:m>
                <a:r>
                  <a:rPr lang="en-US" altLang="ja-JP" dirty="0"/>
                  <a:t> </a:t>
                </a:r>
                <a14:m>
                  <m:oMath xmlns:m="http://schemas.openxmlformats.org/officeDocument/2006/math">
                    <m:d>
                      <m:dPr>
                        <m:ctrlPr>
                          <a:rPr lang="en-US" altLang="ja-JP" i="1">
                            <a:latin typeface="Cambria Math" panose="02040503050406030204" pitchFamily="18" charset="0"/>
                          </a:rPr>
                        </m:ctrlPr>
                      </m:dPr>
                      <m:e>
                        <m:r>
                          <a:rPr lang="en-US" altLang="ja-JP" i="1">
                            <a:latin typeface="Cambria Math" panose="02040503050406030204" pitchFamily="18" charset="0"/>
                          </a:rPr>
                          <m:t>𝑓</m:t>
                        </m:r>
                      </m:e>
                    </m:d>
                  </m:oMath>
                </a14:m>
                <a:r>
                  <a:rPr lang="ja-JP" altLang="en-US"/>
                  <a:t>として</a:t>
                </a:r>
                <a:br>
                  <a:rPr lang="en-US" altLang="ja-JP" i="1" dirty="0">
                    <a:latin typeface="Cambria Math" panose="02040503050406030204" pitchFamily="18" charset="0"/>
                  </a:rPr>
                </a:br>
                <a14:m>
                  <m:oMath xmlns:m="http://schemas.openxmlformats.org/officeDocument/2006/math">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𝑥</m:t>
                        </m:r>
                      </m:e>
                      <m:sup>
                        <m:r>
                          <a:rPr lang="en-US" altLang="ja-JP" b="0" i="1" smtClean="0">
                            <a:latin typeface="Cambria Math" panose="02040503050406030204" pitchFamily="18" charset="0"/>
                          </a:rPr>
                          <m:t>2</m:t>
                        </m:r>
                      </m:sup>
                    </m:sSup>
                    <m:r>
                      <m:rPr>
                        <m:aln/>
                      </m:rP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𝑎</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i="1">
                            <a:latin typeface="Cambria Math" panose="02040503050406030204" pitchFamily="18" charset="0"/>
                          </a:rPr>
                          <m:t>𝑛</m:t>
                        </m:r>
                      </m:e>
                      <m:sub>
                        <m:r>
                          <m:rPr>
                            <m:sty m:val="p"/>
                          </m:rPr>
                          <a:rPr lang="en-US" altLang="ja-JP">
                            <a:latin typeface="Cambria Math" panose="02040503050406030204" pitchFamily="18" charset="0"/>
                          </a:rPr>
                          <m:t>env</m:t>
                        </m:r>
                      </m:sub>
                      <m:sup>
                        <m:r>
                          <a:rPr lang="en-US" altLang="ja-JP" b="0" i="1" smtClean="0">
                            <a:latin typeface="Cambria Math" panose="02040503050406030204" pitchFamily="18" charset="0"/>
                          </a:rPr>
                          <m:t>2</m:t>
                        </m:r>
                      </m:sup>
                    </m:sSub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i="1">
                            <a:latin typeface="Cambria Math" panose="02040503050406030204" pitchFamily="18" charset="0"/>
                          </a:rPr>
                          <m:t>𝑛</m:t>
                        </m:r>
                      </m:e>
                      <m:sub>
                        <m:r>
                          <a:rPr lang="en-US" altLang="ja-JP" b="0" i="1" smtClean="0">
                            <a:latin typeface="Cambria Math" panose="02040503050406030204" pitchFamily="18" charset="0"/>
                          </a:rPr>
                          <m:t>𝑥</m:t>
                        </m:r>
                      </m:sub>
                      <m:sup>
                        <m:r>
                          <a:rPr lang="en-US" altLang="ja-JP" b="0" i="1" smtClean="0">
                            <a:latin typeface="Cambria Math" panose="02040503050406030204" pitchFamily="18" charset="0"/>
                          </a:rPr>
                          <m:t>2</m:t>
                        </m:r>
                      </m:sup>
                    </m:sSubSup>
                  </m:oMath>
                </a14:m>
                <a:br>
                  <a:rPr lang="en-US" altLang="ja-JP" dirty="0"/>
                </a:br>
                <a:endParaRPr lang="en-US" altLang="ja-JP" dirty="0"/>
              </a:p>
              <a:p>
                <a:r>
                  <a:rPr kumimoji="1" lang="en-US" altLang="ja-JP" dirty="0"/>
                  <a:t>PEM</a:t>
                </a:r>
                <a:r>
                  <a:rPr kumimoji="1" lang="ja-JP" altLang="en-US"/>
                  <a:t>の信号</a:t>
                </a:r>
                <a14:m>
                  <m:oMath xmlns:m="http://schemas.openxmlformats.org/officeDocument/2006/math">
                    <m:r>
                      <a:rPr lang="en-US" altLang="ja-JP" b="0" i="1" smtClean="0">
                        <a:latin typeface="Cambria Math" panose="02040503050406030204" pitchFamily="18" charset="0"/>
                      </a:rPr>
                      <m:t>𝑦</m:t>
                    </m:r>
                    <m:d>
                      <m:dPr>
                        <m:ctrlPr>
                          <a:rPr lang="en-US" altLang="ja-JP" i="1">
                            <a:latin typeface="Cambria Math" panose="02040503050406030204" pitchFamily="18" charset="0"/>
                          </a:rPr>
                        </m:ctrlPr>
                      </m:dPr>
                      <m:e>
                        <m:r>
                          <a:rPr lang="en-US" altLang="ja-JP" i="1">
                            <a:latin typeface="Cambria Math" panose="02040503050406030204" pitchFamily="18" charset="0"/>
                          </a:rPr>
                          <m:t>𝑓</m:t>
                        </m:r>
                      </m:e>
                    </m:d>
                  </m:oMath>
                </a14:m>
                <a:r>
                  <a:rPr lang="ja-JP" altLang="en-US"/>
                  <a:t>は、環境信号を</a:t>
                </a:r>
                <a14:m>
                  <m:oMath xmlns:m="http://schemas.openxmlformats.org/officeDocument/2006/math">
                    <m:r>
                      <m:rPr>
                        <m:sty m:val="p"/>
                      </m:rPr>
                      <a:rPr lang="en-US" altLang="ja-JP" b="0" i="0" smtClean="0">
                        <a:latin typeface="Cambria Math" panose="02040503050406030204" pitchFamily="18" charset="0"/>
                      </a:rPr>
                      <m:t>b</m:t>
                    </m:r>
                    <m:d>
                      <m:dPr>
                        <m:ctrlPr>
                          <a:rPr lang="en-US" altLang="ja-JP" i="1">
                            <a:latin typeface="Cambria Math" panose="02040503050406030204" pitchFamily="18" charset="0"/>
                          </a:rPr>
                        </m:ctrlPr>
                      </m:dPr>
                      <m:e>
                        <m:r>
                          <a:rPr lang="en-US" altLang="ja-JP" i="1">
                            <a:latin typeface="Cambria Math" panose="02040503050406030204" pitchFamily="18" charset="0"/>
                          </a:rPr>
                          <m:t>𝑓</m:t>
                        </m:r>
                      </m:e>
                    </m:d>
                  </m:oMath>
                </a14:m>
                <a:r>
                  <a:rPr kumimoji="1" lang="ja-JP" altLang="en-US"/>
                  <a:t>、</a:t>
                </a:r>
                <a:r>
                  <a:rPr lang="ja-JP" altLang="en-US" dirty="0"/>
                  <a:t>環境モニター</a:t>
                </a:r>
                <a:r>
                  <a:rPr lang="ja-JP" altLang="en-US"/>
                  <a:t>の雑音を</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𝑛</m:t>
                        </m:r>
                      </m:e>
                      <m:sub>
                        <m:r>
                          <a:rPr lang="en-US" altLang="ja-JP" b="0" i="1" smtClean="0">
                            <a:latin typeface="Cambria Math" panose="02040503050406030204" pitchFamily="18" charset="0"/>
                          </a:rPr>
                          <m:t>𝑦</m:t>
                        </m:r>
                      </m:sub>
                    </m:sSub>
                    <m:d>
                      <m:dPr>
                        <m:ctrlPr>
                          <a:rPr lang="en-US" altLang="ja-JP" i="1">
                            <a:latin typeface="Cambria Math" panose="02040503050406030204" pitchFamily="18" charset="0"/>
                          </a:rPr>
                        </m:ctrlPr>
                      </m:dPr>
                      <m:e>
                        <m:r>
                          <a:rPr lang="en-US" altLang="ja-JP" i="1">
                            <a:latin typeface="Cambria Math" panose="02040503050406030204" pitchFamily="18" charset="0"/>
                          </a:rPr>
                          <m:t>𝑓</m:t>
                        </m:r>
                      </m:e>
                    </m:d>
                  </m:oMath>
                </a14:m>
                <a:r>
                  <a:rPr lang="ja-JP" altLang="en-US"/>
                  <a:t>として</a:t>
                </a:r>
                <a:br>
                  <a:rPr lang="en-US" altLang="ja-JP" dirty="0"/>
                </a:br>
                <a14:m>
                  <m:oMath xmlns:m="http://schemas.openxmlformats.org/officeDocument/2006/math">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𝑦</m:t>
                        </m:r>
                      </m:e>
                      <m:sup>
                        <m:r>
                          <a:rPr lang="en-US" altLang="ja-JP" b="0" i="1" smtClean="0">
                            <a:latin typeface="Cambria Math" panose="02040503050406030204" pitchFamily="18" charset="0"/>
                          </a:rPr>
                          <m:t>2</m:t>
                        </m:r>
                      </m:sup>
                    </m:sSup>
                    <m:r>
                      <m:rPr>
                        <m:aln/>
                      </m:rP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𝑏</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i="1">
                            <a:latin typeface="Cambria Math" panose="02040503050406030204" pitchFamily="18" charset="0"/>
                          </a:rPr>
                          <m:t>𝑛</m:t>
                        </m:r>
                      </m:e>
                      <m:sub>
                        <m:r>
                          <a:rPr lang="en-US" altLang="ja-JP" b="0" i="1" smtClean="0">
                            <a:latin typeface="Cambria Math" panose="02040503050406030204" pitchFamily="18" charset="0"/>
                          </a:rPr>
                          <m:t>𝑦</m:t>
                        </m:r>
                      </m:sub>
                      <m:sup>
                        <m:r>
                          <a:rPr lang="en-US" altLang="ja-JP" b="0" i="1" smtClean="0">
                            <a:latin typeface="Cambria Math" panose="02040503050406030204" pitchFamily="18" charset="0"/>
                          </a:rPr>
                          <m:t>2</m:t>
                        </m:r>
                      </m:sup>
                    </m:sSubSup>
                  </m:oMath>
                </a14:m>
                <a:endParaRPr kumimoji="1" lang="ja-JP" altLang="en-US"/>
              </a:p>
            </p:txBody>
          </p:sp>
        </mc:Choice>
        <mc:Fallback xmlns="">
          <p:sp>
            <p:nvSpPr>
              <p:cNvPr id="3" name="コンテンツ プレースホルダー 2">
                <a:extLst>
                  <a:ext uri="{FF2B5EF4-FFF2-40B4-BE49-F238E27FC236}">
                    <a16:creationId xmlns:a16="http://schemas.microsoft.com/office/drawing/2014/main" id="{D24043FF-F096-F045-9DEE-AC15198DC296}"/>
                  </a:ext>
                </a:extLst>
              </p:cNvPr>
              <p:cNvSpPr>
                <a:spLocks noGrp="1" noRot="1" noChangeAspect="1" noMove="1" noResize="1" noEditPoints="1" noAdjustHandles="1" noChangeArrowheads="1" noChangeShapeType="1" noTextEdit="1"/>
              </p:cNvSpPr>
              <p:nvPr>
                <p:ph idx="1"/>
              </p:nvPr>
            </p:nvSpPr>
            <p:spPr>
              <a:blipFill>
                <a:blip r:embed="rId2"/>
                <a:stretch>
                  <a:fillRect l="-1072" t="-1966" r="-1072"/>
                </a:stretch>
              </a:blipFill>
            </p:spPr>
            <p:txBody>
              <a:bodyPr/>
              <a:lstStyle/>
              <a:p>
                <a:r>
                  <a:rPr lang="ja-JP" altLang="en-US">
                    <a:noFill/>
                  </a:rPr>
                  <a:t> </a:t>
                </a:r>
              </a:p>
            </p:txBody>
          </p:sp>
        </mc:Fallback>
      </mc:AlternateContent>
      <p:sp>
        <p:nvSpPr>
          <p:cNvPr id="5" name="フッター プレースホルダー 4">
            <a:extLst>
              <a:ext uri="{FF2B5EF4-FFF2-40B4-BE49-F238E27FC236}">
                <a16:creationId xmlns:a16="http://schemas.microsoft.com/office/drawing/2014/main" id="{466FBE35-5D33-834C-B469-6F656F65227C}"/>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F8F5B6BE-211E-EB44-ACC0-15CC728F3CED}"/>
              </a:ext>
            </a:extLst>
          </p:cNvPr>
          <p:cNvSpPr>
            <a:spLocks noGrp="1"/>
          </p:cNvSpPr>
          <p:nvPr>
            <p:ph type="dt" sz="half" idx="10"/>
          </p:nvPr>
        </p:nvSpPr>
        <p:spPr/>
        <p:txBody>
          <a:bodyPr/>
          <a:lstStyle/>
          <a:p>
            <a:r>
              <a:rPr lang="en-US" altLang="ja-JP"/>
              <a:t>2019/9/19</a:t>
            </a:r>
            <a:endParaRPr lang="ja-JP" altLang="en-US"/>
          </a:p>
        </p:txBody>
      </p:sp>
      <p:sp>
        <p:nvSpPr>
          <p:cNvPr id="4" name="スライド番号プレースホルダー 3">
            <a:extLst>
              <a:ext uri="{FF2B5EF4-FFF2-40B4-BE49-F238E27FC236}">
                <a16:creationId xmlns:a16="http://schemas.microsoft.com/office/drawing/2014/main" id="{3CAD36AD-4E1D-6241-B0A0-8500EBD96183}"/>
              </a:ext>
            </a:extLst>
          </p:cNvPr>
          <p:cNvSpPr>
            <a:spLocks noGrp="1"/>
          </p:cNvSpPr>
          <p:nvPr>
            <p:ph type="sldNum" sz="quarter" idx="4"/>
          </p:nvPr>
        </p:nvSpPr>
        <p:spPr/>
        <p:txBody>
          <a:bodyPr/>
          <a:lstStyle/>
          <a:p>
            <a:fld id="{2B4BF31F-3D4B-4445-9FE5-2801AF373D36}" type="slidenum">
              <a:rPr lang="ja-JP" altLang="en-US" smtClean="0"/>
              <a:pPr/>
              <a:t>27</a:t>
            </a:fld>
            <a:endParaRPr lang="ja-JP" altLang="en-US"/>
          </a:p>
        </p:txBody>
      </p:sp>
    </p:spTree>
    <p:extLst>
      <p:ext uri="{BB962C8B-B14F-4D97-AF65-F5344CB8AC3E}">
        <p14:creationId xmlns:p14="http://schemas.microsoft.com/office/powerpoint/2010/main" val="993392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154871-3ECB-8040-BEF6-C559E0C44765}"/>
              </a:ext>
            </a:extLst>
          </p:cNvPr>
          <p:cNvSpPr>
            <a:spLocks noGrp="1"/>
          </p:cNvSpPr>
          <p:nvPr>
            <p:ph type="title"/>
          </p:nvPr>
        </p:nvSpPr>
        <p:spPr/>
        <p:txBody>
          <a:bodyPr/>
          <a:lstStyle/>
          <a:p>
            <a:r>
              <a:rPr kumimoji="1" lang="ja-JP" altLang="en-US"/>
              <a:t>環境雑音注入試験</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24043FF-F096-F045-9DEE-AC15198DC296}"/>
                  </a:ext>
                </a:extLst>
              </p:cNvPr>
              <p:cNvSpPr>
                <a:spLocks noGrp="1"/>
              </p:cNvSpPr>
              <p:nvPr>
                <p:ph idx="1"/>
              </p:nvPr>
            </p:nvSpPr>
            <p:spPr/>
            <p:txBody>
              <a:bodyPr>
                <a:normAutofit/>
              </a:bodyPr>
              <a:lstStyle/>
              <a:p>
                <a:pPr>
                  <a:lnSpc>
                    <a:spcPct val="200000"/>
                  </a:lnSpc>
                </a:pPr>
                <a:r>
                  <a:rPr lang="ja-JP" altLang="en-US"/>
                  <a:t>環境雑音をカップリングファンクション</a:t>
                </a:r>
                <a14:m>
                  <m:oMath xmlns:m="http://schemas.openxmlformats.org/officeDocument/2006/math">
                    <m:r>
                      <a:rPr lang="en-US" altLang="ja-JP" i="1">
                        <a:latin typeface="Cambria Math" panose="02040503050406030204" pitchFamily="18" charset="0"/>
                      </a:rPr>
                      <m:t>𝐶</m:t>
                    </m:r>
                    <m:d>
                      <m:dPr>
                        <m:ctrlPr>
                          <a:rPr lang="en-US" altLang="ja-JP" i="1">
                            <a:latin typeface="Cambria Math" panose="02040503050406030204" pitchFamily="18" charset="0"/>
                          </a:rPr>
                        </m:ctrlPr>
                      </m:dPr>
                      <m:e>
                        <m:r>
                          <a:rPr lang="en-US" altLang="ja-JP" i="1">
                            <a:latin typeface="Cambria Math" panose="02040503050406030204" pitchFamily="18" charset="0"/>
                          </a:rPr>
                          <m:t>𝑓</m:t>
                        </m:r>
                      </m:e>
                    </m:d>
                  </m:oMath>
                </a14:m>
                <a:r>
                  <a:rPr lang="ja-JP" altLang="en-US"/>
                  <a:t>というものを使って、環境信号を</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𝑛</m:t>
                        </m:r>
                      </m:e>
                      <m:sub>
                        <m:r>
                          <m:rPr>
                            <m:sty m:val="p"/>
                          </m:rPr>
                          <a:rPr lang="en-US" altLang="ja-JP">
                            <a:latin typeface="Cambria Math" panose="02040503050406030204" pitchFamily="18" charset="0"/>
                          </a:rPr>
                          <m:t>env</m:t>
                        </m:r>
                      </m:sub>
                    </m:sSub>
                    <m:r>
                      <m:rPr>
                        <m:aln/>
                      </m:rPr>
                      <a:rPr lang="en-US" altLang="ja-JP" i="1">
                        <a:latin typeface="Cambria Math" panose="02040503050406030204" pitchFamily="18" charset="0"/>
                      </a:rPr>
                      <m:t>=</m:t>
                    </m:r>
                    <m:r>
                      <a:rPr lang="en-US" altLang="ja-JP" i="1">
                        <a:latin typeface="Cambria Math" panose="02040503050406030204" pitchFamily="18" charset="0"/>
                      </a:rPr>
                      <m:t>𝐶</m:t>
                    </m:r>
                    <m:r>
                      <a:rPr lang="en-US" altLang="ja-JP" b="0" i="1" smtClean="0">
                        <a:latin typeface="Cambria Math" panose="02040503050406030204" pitchFamily="18" charset="0"/>
                      </a:rPr>
                      <m:t>𝑏</m:t>
                    </m:r>
                  </m:oMath>
                </a14:m>
                <a:r>
                  <a:rPr lang="ja-JP" altLang="en-US"/>
                  <a:t>のように書けるとすると検出器の信号は</a:t>
                </a:r>
                <a:br>
                  <a:rPr lang="en-US" altLang="ja-JP" dirty="0"/>
                </a:br>
                <a14:m>
                  <m:oMath xmlns:m="http://schemas.openxmlformats.org/officeDocument/2006/math">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𝑥</m:t>
                        </m:r>
                      </m:e>
                      <m:sup>
                        <m:r>
                          <a:rPr lang="en-US" altLang="ja-JP" b="0" i="1" smtClean="0">
                            <a:latin typeface="Cambria Math" panose="02040503050406030204" pitchFamily="18" charset="0"/>
                          </a:rPr>
                          <m:t>2</m:t>
                        </m:r>
                      </m:sup>
                    </m:sSup>
                    <m:r>
                      <m:rPr>
                        <m:aln/>
                      </m:rP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𝑎</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i="1">
                            <a:latin typeface="Cambria Math" panose="02040503050406030204" pitchFamily="18" charset="0"/>
                          </a:rPr>
                          <m:t>𝑛</m:t>
                        </m:r>
                      </m:e>
                      <m:sub>
                        <m:r>
                          <m:rPr>
                            <m:sty m:val="p"/>
                          </m:rPr>
                          <a:rPr lang="en-US" altLang="ja-JP">
                            <a:latin typeface="Cambria Math" panose="02040503050406030204" pitchFamily="18" charset="0"/>
                          </a:rPr>
                          <m:t>env</m:t>
                        </m:r>
                      </m:sub>
                      <m:sup>
                        <m:r>
                          <a:rPr lang="en-US" altLang="ja-JP" b="0" i="1" smtClean="0">
                            <a:latin typeface="Cambria Math" panose="02040503050406030204" pitchFamily="18" charset="0"/>
                          </a:rPr>
                          <m:t>2</m:t>
                        </m:r>
                      </m:sup>
                    </m:sSub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i="1">
                            <a:latin typeface="Cambria Math" panose="02040503050406030204" pitchFamily="18" charset="0"/>
                          </a:rPr>
                          <m:t>𝑛</m:t>
                        </m:r>
                      </m:e>
                      <m:sub>
                        <m:r>
                          <a:rPr lang="en-US" altLang="ja-JP" b="0" i="1" smtClean="0">
                            <a:latin typeface="Cambria Math" panose="02040503050406030204" pitchFamily="18" charset="0"/>
                          </a:rPr>
                          <m:t>𝑥</m:t>
                        </m:r>
                      </m:sub>
                      <m:sup>
                        <m:r>
                          <a:rPr lang="en-US" altLang="ja-JP" b="0" i="1" smtClean="0">
                            <a:latin typeface="Cambria Math" panose="02040503050406030204" pitchFamily="18" charset="0"/>
                          </a:rPr>
                          <m:t>2</m:t>
                        </m:r>
                      </m:sup>
                    </m:sSubSup>
                  </m:oMath>
                </a14:m>
                <a:br>
                  <a:rPr lang="en-US" altLang="ja-JP" i="1" dirty="0">
                    <a:latin typeface="Cambria Math" panose="02040503050406030204" pitchFamily="18" charset="0"/>
                  </a:rPr>
                </a:br>
                <a14:m>
                  <m:oMath xmlns:m="http://schemas.openxmlformats.org/officeDocument/2006/math">
                    <m:r>
                      <a:rPr lang="en-US" altLang="ja-JP" i="1">
                        <a:latin typeface="Cambria Math" panose="02040503050406030204" pitchFamily="18" charset="0"/>
                      </a:rPr>
                      <m:t> </m:t>
                    </m:r>
                    <m:r>
                      <m:rPr>
                        <m:aln/>
                      </m:rP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𝑎</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i="1">
                            <a:latin typeface="Cambria Math" panose="02040503050406030204" pitchFamily="18" charset="0"/>
                          </a:rPr>
                          <m:t>𝐶</m:t>
                        </m:r>
                      </m:e>
                      <m:sup>
                        <m:r>
                          <a:rPr lang="en-US" altLang="ja-JP" b="0" i="1" smtClean="0">
                            <a:latin typeface="Cambria Math" panose="02040503050406030204" pitchFamily="18" charset="0"/>
                          </a:rPr>
                          <m:t>2</m:t>
                        </m:r>
                      </m:sup>
                    </m:sSup>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𝑏</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i="1">
                            <a:latin typeface="Cambria Math" panose="02040503050406030204" pitchFamily="18" charset="0"/>
                          </a:rPr>
                          <m:t>𝑛</m:t>
                        </m:r>
                      </m:e>
                      <m:sub>
                        <m:r>
                          <a:rPr lang="en-US" altLang="ja-JP" b="0" i="1" smtClean="0">
                            <a:latin typeface="Cambria Math" panose="02040503050406030204" pitchFamily="18" charset="0"/>
                          </a:rPr>
                          <m:t>𝑥</m:t>
                        </m:r>
                      </m:sub>
                      <m:sup>
                        <m:r>
                          <a:rPr lang="en-US" altLang="ja-JP" b="0" i="1" smtClean="0">
                            <a:latin typeface="Cambria Math" panose="02040503050406030204" pitchFamily="18" charset="0"/>
                          </a:rPr>
                          <m:t>2</m:t>
                        </m:r>
                      </m:sup>
                    </m:sSubSup>
                  </m:oMath>
                </a14:m>
                <a:br>
                  <a:rPr lang="en-US" altLang="ja-JP" dirty="0"/>
                </a:br>
                <a:endParaRPr lang="ja-JP" altLang="en-US"/>
              </a:p>
            </p:txBody>
          </p:sp>
        </mc:Choice>
        <mc:Fallback xmlns="">
          <p:sp>
            <p:nvSpPr>
              <p:cNvPr id="3" name="コンテンツ プレースホルダー 2">
                <a:extLst>
                  <a:ext uri="{FF2B5EF4-FFF2-40B4-BE49-F238E27FC236}">
                    <a16:creationId xmlns:a16="http://schemas.microsoft.com/office/drawing/2014/main" id="{D24043FF-F096-F045-9DEE-AC15198DC296}"/>
                  </a:ext>
                </a:extLst>
              </p:cNvPr>
              <p:cNvSpPr>
                <a:spLocks noGrp="1" noRot="1" noChangeAspect="1" noMove="1" noResize="1" noEditPoints="1" noAdjustHandles="1" noChangeArrowheads="1" noChangeShapeType="1" noTextEdit="1"/>
              </p:cNvSpPr>
              <p:nvPr>
                <p:ph idx="1"/>
              </p:nvPr>
            </p:nvSpPr>
            <p:spPr>
              <a:blipFill>
                <a:blip r:embed="rId2"/>
                <a:stretch>
                  <a:fillRect l="-1072"/>
                </a:stretch>
              </a:blipFill>
            </p:spPr>
            <p:txBody>
              <a:bodyPr/>
              <a:lstStyle/>
              <a:p>
                <a:r>
                  <a:rPr lang="ja-JP" altLang="en-US">
                    <a:noFill/>
                  </a:rPr>
                  <a:t> </a:t>
                </a:r>
              </a:p>
            </p:txBody>
          </p:sp>
        </mc:Fallback>
      </mc:AlternateContent>
      <p:sp>
        <p:nvSpPr>
          <p:cNvPr id="5" name="フッター プレースホルダー 4">
            <a:extLst>
              <a:ext uri="{FF2B5EF4-FFF2-40B4-BE49-F238E27FC236}">
                <a16:creationId xmlns:a16="http://schemas.microsoft.com/office/drawing/2014/main" id="{466FBE35-5D33-834C-B469-6F656F65227C}"/>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F8F5B6BE-211E-EB44-ACC0-15CC728F3CED}"/>
              </a:ext>
            </a:extLst>
          </p:cNvPr>
          <p:cNvSpPr>
            <a:spLocks noGrp="1"/>
          </p:cNvSpPr>
          <p:nvPr>
            <p:ph type="dt" sz="half" idx="10"/>
          </p:nvPr>
        </p:nvSpPr>
        <p:spPr/>
        <p:txBody>
          <a:bodyPr/>
          <a:lstStyle/>
          <a:p>
            <a:r>
              <a:rPr lang="en-US" altLang="ja-JP"/>
              <a:t>2019/9/19</a:t>
            </a:r>
            <a:endParaRPr lang="ja-JP" altLang="en-US"/>
          </a:p>
        </p:txBody>
      </p:sp>
      <p:sp>
        <p:nvSpPr>
          <p:cNvPr id="4" name="スライド番号プレースホルダー 3">
            <a:extLst>
              <a:ext uri="{FF2B5EF4-FFF2-40B4-BE49-F238E27FC236}">
                <a16:creationId xmlns:a16="http://schemas.microsoft.com/office/drawing/2014/main" id="{E564D2F7-DAD2-E04D-BECC-A8752E54E83B}"/>
              </a:ext>
            </a:extLst>
          </p:cNvPr>
          <p:cNvSpPr>
            <a:spLocks noGrp="1"/>
          </p:cNvSpPr>
          <p:nvPr>
            <p:ph type="sldNum" sz="quarter" idx="4"/>
          </p:nvPr>
        </p:nvSpPr>
        <p:spPr/>
        <p:txBody>
          <a:bodyPr/>
          <a:lstStyle/>
          <a:p>
            <a:fld id="{2B4BF31F-3D4B-4445-9FE5-2801AF373D36}" type="slidenum">
              <a:rPr lang="ja-JP" altLang="en-US" smtClean="0"/>
              <a:pPr/>
              <a:t>28</a:t>
            </a:fld>
            <a:endParaRPr lang="ja-JP" altLang="en-US"/>
          </a:p>
        </p:txBody>
      </p:sp>
    </p:spTree>
    <p:extLst>
      <p:ext uri="{BB962C8B-B14F-4D97-AF65-F5344CB8AC3E}">
        <p14:creationId xmlns:p14="http://schemas.microsoft.com/office/powerpoint/2010/main" val="2718670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64CDB3-05F8-D54E-AFCA-D946D45D4756}"/>
              </a:ext>
            </a:extLst>
          </p:cNvPr>
          <p:cNvSpPr>
            <a:spLocks noGrp="1"/>
          </p:cNvSpPr>
          <p:nvPr>
            <p:ph type="title"/>
          </p:nvPr>
        </p:nvSpPr>
        <p:spPr/>
        <p:txBody>
          <a:bodyPr/>
          <a:lstStyle/>
          <a:p>
            <a:r>
              <a:rPr lang="en-US" altLang="ja-JP" dirty="0"/>
              <a:t>KAGRA</a:t>
            </a:r>
            <a:endParaRPr kumimoji="1" lang="ja-JP" altLang="en-US"/>
          </a:p>
        </p:txBody>
      </p:sp>
      <p:sp>
        <p:nvSpPr>
          <p:cNvPr id="3" name="コンテンツ プレースホルダー 2">
            <a:extLst>
              <a:ext uri="{FF2B5EF4-FFF2-40B4-BE49-F238E27FC236}">
                <a16:creationId xmlns:a16="http://schemas.microsoft.com/office/drawing/2014/main" id="{DADFF44E-0287-194C-B43F-CC95E35E1677}"/>
              </a:ext>
            </a:extLst>
          </p:cNvPr>
          <p:cNvSpPr>
            <a:spLocks noGrp="1"/>
          </p:cNvSpPr>
          <p:nvPr>
            <p:ph idx="1"/>
          </p:nvPr>
        </p:nvSpPr>
        <p:spPr/>
        <p:txBody>
          <a:bodyPr>
            <a:normAutofit fontScale="92500"/>
          </a:bodyPr>
          <a:lstStyle/>
          <a:p>
            <a:pPr>
              <a:lnSpc>
                <a:spcPct val="120000"/>
              </a:lnSpc>
            </a:pPr>
            <a:r>
              <a:rPr lang="ja-JP" altLang="en-US"/>
              <a:t>レーザー干渉計型重力波検出器</a:t>
            </a:r>
            <a:r>
              <a:rPr lang="en-US" altLang="ja-JP" baseline="30000" dirty="0"/>
              <a:t>[*]</a:t>
            </a:r>
            <a:endParaRPr lang="en-US" altLang="ja-JP" dirty="0"/>
          </a:p>
          <a:p>
            <a:pPr lvl="1">
              <a:lnSpc>
                <a:spcPct val="120000"/>
              </a:lnSpc>
            </a:pPr>
            <a:r>
              <a:rPr lang="ja-JP" altLang="en-US"/>
              <a:t>基線長：</a:t>
            </a:r>
            <a:r>
              <a:rPr lang="en-US" altLang="ja-JP" dirty="0"/>
              <a:t>3km</a:t>
            </a:r>
          </a:p>
          <a:p>
            <a:pPr lvl="1">
              <a:lnSpc>
                <a:spcPct val="120000"/>
              </a:lnSpc>
            </a:pPr>
            <a:r>
              <a:rPr lang="ja-JP" altLang="en-US">
                <a:solidFill>
                  <a:srgbClr val="FF0000"/>
                </a:solidFill>
              </a:rPr>
              <a:t>地下　：</a:t>
            </a:r>
            <a:r>
              <a:rPr lang="en-US" altLang="ja-JP" dirty="0">
                <a:solidFill>
                  <a:srgbClr val="FF0000"/>
                </a:solidFill>
              </a:rPr>
              <a:t>200 m</a:t>
            </a:r>
            <a:endParaRPr lang="en-US" altLang="ja-JP" dirty="0"/>
          </a:p>
          <a:p>
            <a:pPr lvl="1">
              <a:lnSpc>
                <a:spcPct val="120000"/>
              </a:lnSpc>
            </a:pPr>
            <a:r>
              <a:rPr lang="ja-JP" altLang="en-US">
                <a:solidFill>
                  <a:srgbClr val="FF0000"/>
                </a:solidFill>
              </a:rPr>
              <a:t>極低温：</a:t>
            </a:r>
            <a:r>
              <a:rPr lang="en-US" altLang="ja-JP" dirty="0">
                <a:solidFill>
                  <a:srgbClr val="FF0000"/>
                </a:solidFill>
              </a:rPr>
              <a:t>20 K</a:t>
            </a:r>
          </a:p>
          <a:p>
            <a:pPr lvl="1">
              <a:lnSpc>
                <a:spcPct val="120000"/>
              </a:lnSpc>
            </a:pPr>
            <a:endParaRPr lang="en-US" altLang="ja-JP" dirty="0"/>
          </a:p>
          <a:p>
            <a:pPr>
              <a:lnSpc>
                <a:spcPct val="120000"/>
              </a:lnSpc>
            </a:pPr>
            <a:r>
              <a:rPr kumimoji="1" lang="ja-JP" altLang="en-US"/>
              <a:t>現在の状況</a:t>
            </a:r>
            <a:endParaRPr kumimoji="1" lang="en-US" altLang="ja-JP" dirty="0"/>
          </a:p>
          <a:p>
            <a:pPr lvl="1">
              <a:lnSpc>
                <a:spcPct val="120000"/>
              </a:lnSpc>
            </a:pPr>
            <a:r>
              <a:rPr lang="en-US" altLang="ja-JP" dirty="0"/>
              <a:t>Fabry Perot Michelson</a:t>
            </a:r>
            <a:r>
              <a:rPr lang="ja-JP" altLang="en-US"/>
              <a:t>干渉計制御の達成、</a:t>
            </a:r>
            <a:r>
              <a:rPr lang="en-US" altLang="ja-JP" dirty="0"/>
              <a:t>Dual Recycled Fabry Perot Michelson</a:t>
            </a:r>
            <a:r>
              <a:rPr lang="ja-JP" altLang="en-US"/>
              <a:t>干渉計制御の達成に向けて調整中</a:t>
            </a:r>
            <a:endParaRPr lang="en-US" altLang="ja-JP" dirty="0"/>
          </a:p>
          <a:p>
            <a:pPr lvl="1">
              <a:lnSpc>
                <a:spcPct val="120000"/>
              </a:lnSpc>
            </a:pPr>
            <a:r>
              <a:rPr lang="en-US" altLang="ja-JP" dirty="0"/>
              <a:t>Michelson</a:t>
            </a:r>
            <a:r>
              <a:rPr lang="ja-JP" altLang="en-US"/>
              <a:t>干渉計や</a:t>
            </a:r>
            <a:r>
              <a:rPr lang="en-US" altLang="ja-JP" dirty="0"/>
              <a:t>Fabry Perot Michelson</a:t>
            </a:r>
            <a:r>
              <a:rPr lang="ja-JP" altLang="en-US"/>
              <a:t>干渉計としての干渉信号を用いて、干渉計にとっての雑音を減らしたり、制御の最適化などをして感度向上を図っている</a:t>
            </a:r>
            <a:endParaRPr lang="en-US" altLang="ja-JP" dirty="0"/>
          </a:p>
          <a:p>
            <a:pPr marL="457200" lvl="1" indent="0">
              <a:lnSpc>
                <a:spcPct val="120000"/>
              </a:lnSpc>
              <a:buNone/>
            </a:pPr>
            <a:endParaRPr lang="en-US" altLang="ja-JP" dirty="0"/>
          </a:p>
        </p:txBody>
      </p:sp>
      <p:pic>
        <p:nvPicPr>
          <p:cNvPr id="8" name="図 7" descr="山, 屋外, 自然, 地面 が含まれている画像&#10;&#10;自動的に生成された説明">
            <a:extLst>
              <a:ext uri="{FF2B5EF4-FFF2-40B4-BE49-F238E27FC236}">
                <a16:creationId xmlns:a16="http://schemas.microsoft.com/office/drawing/2014/main" id="{9FA00814-B37C-AF4A-ABFC-11A146FED1AD}"/>
              </a:ext>
            </a:extLst>
          </p:cNvPr>
          <p:cNvPicPr>
            <a:picLocks noChangeAspect="1"/>
          </p:cNvPicPr>
          <p:nvPr/>
        </p:nvPicPr>
        <p:blipFill rotWithShape="1">
          <a:blip r:embed="rId3"/>
          <a:srcRect t="24581"/>
          <a:stretch/>
        </p:blipFill>
        <p:spPr>
          <a:xfrm>
            <a:off x="6771746" y="1040451"/>
            <a:ext cx="4924203" cy="2750964"/>
          </a:xfrm>
          <a:prstGeom prst="rect">
            <a:avLst/>
          </a:prstGeom>
        </p:spPr>
      </p:pic>
      <p:sp>
        <p:nvSpPr>
          <p:cNvPr id="4" name="フッター プレースホルダー 3">
            <a:extLst>
              <a:ext uri="{FF2B5EF4-FFF2-40B4-BE49-F238E27FC236}">
                <a16:creationId xmlns:a16="http://schemas.microsoft.com/office/drawing/2014/main" id="{A81D2E78-5E40-0C40-9E0F-B25784F72178}"/>
              </a:ext>
            </a:extLst>
          </p:cNvPr>
          <p:cNvSpPr>
            <a:spLocks noGrp="1"/>
          </p:cNvSpPr>
          <p:nvPr>
            <p:ph type="ftr" sz="quarter" idx="11"/>
          </p:nvPr>
        </p:nvSpPr>
        <p:spPr/>
        <p:txBody>
          <a:bodyPr/>
          <a:lstStyle/>
          <a:p>
            <a:r>
              <a:rPr kumimoji="1" lang="zh-CN" altLang="en-US"/>
              <a:t>日本物理学会</a:t>
            </a:r>
            <a:r>
              <a:rPr kumimoji="1" lang="en-US" altLang="zh-CN"/>
              <a:t>@</a:t>
            </a:r>
            <a:r>
              <a:rPr kumimoji="1" lang="zh-CN" altLang="en-US"/>
              <a:t>山形大学</a:t>
            </a:r>
            <a:endParaRPr kumimoji="1" lang="ja-JP" altLang="en-US"/>
          </a:p>
        </p:txBody>
      </p:sp>
      <p:sp>
        <p:nvSpPr>
          <p:cNvPr id="5" name="日付プレースホルダー 4">
            <a:extLst>
              <a:ext uri="{FF2B5EF4-FFF2-40B4-BE49-F238E27FC236}">
                <a16:creationId xmlns:a16="http://schemas.microsoft.com/office/drawing/2014/main" id="{D172260A-F0C5-9640-B78A-F6ECF7D1A019}"/>
              </a:ext>
            </a:extLst>
          </p:cNvPr>
          <p:cNvSpPr>
            <a:spLocks noGrp="1"/>
          </p:cNvSpPr>
          <p:nvPr>
            <p:ph type="dt" sz="half" idx="10"/>
          </p:nvPr>
        </p:nvSpPr>
        <p:spPr/>
        <p:txBody>
          <a:bodyPr/>
          <a:lstStyle/>
          <a:p>
            <a:r>
              <a:rPr kumimoji="1" lang="en-US" altLang="ja-JP"/>
              <a:t>2019/9/19</a:t>
            </a:r>
            <a:endParaRPr kumimoji="1" lang="ja-JP" altLang="en-US"/>
          </a:p>
        </p:txBody>
      </p:sp>
      <p:sp>
        <p:nvSpPr>
          <p:cNvPr id="14" name="テキスト ボックス 13">
            <a:extLst>
              <a:ext uri="{FF2B5EF4-FFF2-40B4-BE49-F238E27FC236}">
                <a16:creationId xmlns:a16="http://schemas.microsoft.com/office/drawing/2014/main" id="{E7C01444-4181-8C46-A971-8E2D9762BB79}"/>
              </a:ext>
            </a:extLst>
          </p:cNvPr>
          <p:cNvSpPr txBox="1"/>
          <p:nvPr/>
        </p:nvSpPr>
        <p:spPr>
          <a:xfrm>
            <a:off x="8044998" y="3562258"/>
            <a:ext cx="3960000" cy="523220"/>
          </a:xfrm>
          <a:prstGeom prst="rect">
            <a:avLst/>
          </a:prstGeom>
          <a:solidFill>
            <a:schemeClr val="bg1"/>
          </a:solidFill>
          <a:ln>
            <a:solidFill>
              <a:schemeClr val="accent1">
                <a:shade val="50000"/>
              </a:schemeClr>
            </a:solidFill>
          </a:ln>
        </p:spPr>
        <p:txBody>
          <a:bodyPr wrap="square" rtlCol="0">
            <a:spAutoFit/>
          </a:bodyPr>
          <a:lstStyle/>
          <a:p>
            <a:r>
              <a:rPr lang="en" altLang="ja-JP" sz="1400" dirty="0"/>
              <a:t>https://</a:t>
            </a:r>
            <a:r>
              <a:rPr lang="en" altLang="ja-JP" sz="1400" dirty="0" err="1"/>
              <a:t>gwcenter.icrr.u-tokyo.ac.jp</a:t>
            </a:r>
            <a:r>
              <a:rPr lang="en" altLang="ja-JP" sz="1400" dirty="0"/>
              <a:t>/wp-content/uploads/2018/08/Nikken-</a:t>
            </a:r>
            <a:r>
              <a:rPr lang="en" altLang="ja-JP" sz="1400" dirty="0" err="1"/>
              <a:t>KAGRA.jpg</a:t>
            </a:r>
            <a:endParaRPr lang="en" altLang="ja-JP" sz="1400" dirty="0"/>
          </a:p>
        </p:txBody>
      </p:sp>
      <p:sp>
        <p:nvSpPr>
          <p:cNvPr id="9" name="テキスト ボックス 8">
            <a:extLst>
              <a:ext uri="{FF2B5EF4-FFF2-40B4-BE49-F238E27FC236}">
                <a16:creationId xmlns:a16="http://schemas.microsoft.com/office/drawing/2014/main" id="{E25D3E09-D610-8C42-8996-D2472AA04C80}"/>
              </a:ext>
            </a:extLst>
          </p:cNvPr>
          <p:cNvSpPr txBox="1"/>
          <p:nvPr/>
        </p:nvSpPr>
        <p:spPr>
          <a:xfrm>
            <a:off x="8263137" y="6182110"/>
            <a:ext cx="3523722" cy="307777"/>
          </a:xfrm>
          <a:prstGeom prst="rect">
            <a:avLst/>
          </a:prstGeom>
          <a:noFill/>
          <a:ln>
            <a:noFill/>
          </a:ln>
        </p:spPr>
        <p:txBody>
          <a:bodyPr wrap="none" rtlCol="0">
            <a:spAutoFit/>
          </a:bodyPr>
          <a:lstStyle/>
          <a:p>
            <a:r>
              <a:rPr lang="en" altLang="ja-JP" sz="1400" dirty="0"/>
              <a:t>[*] Prog. </a:t>
            </a:r>
            <a:r>
              <a:rPr lang="en" altLang="ja-JP" sz="1400" dirty="0" err="1"/>
              <a:t>Theor</a:t>
            </a:r>
            <a:r>
              <a:rPr lang="en" altLang="ja-JP" sz="1400" dirty="0"/>
              <a:t>. Exp. Phys. 2018, 013F01</a:t>
            </a:r>
            <a:endParaRPr lang="ja-JP" altLang="en-US" sz="1400"/>
          </a:p>
        </p:txBody>
      </p:sp>
      <p:cxnSp>
        <p:nvCxnSpPr>
          <p:cNvPr id="11" name="直線矢印コネクタ 10">
            <a:extLst>
              <a:ext uri="{FF2B5EF4-FFF2-40B4-BE49-F238E27FC236}">
                <a16:creationId xmlns:a16="http://schemas.microsoft.com/office/drawing/2014/main" id="{3E333C39-6F31-A640-BA79-9F6E832C7E16}"/>
              </a:ext>
            </a:extLst>
          </p:cNvPr>
          <p:cNvCxnSpPr>
            <a:cxnSpLocks/>
          </p:cNvCxnSpPr>
          <p:nvPr/>
        </p:nvCxnSpPr>
        <p:spPr>
          <a:xfrm>
            <a:off x="8479819" y="1872631"/>
            <a:ext cx="0" cy="1088878"/>
          </a:xfrm>
          <a:prstGeom prst="straightConnector1">
            <a:avLst/>
          </a:prstGeom>
          <a:ln w="25400">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ABEE10CD-ED11-2B46-8E66-F366523D1E0E}"/>
              </a:ext>
            </a:extLst>
          </p:cNvPr>
          <p:cNvCxnSpPr>
            <a:cxnSpLocks/>
          </p:cNvCxnSpPr>
          <p:nvPr/>
        </p:nvCxnSpPr>
        <p:spPr>
          <a:xfrm>
            <a:off x="6830369" y="2220510"/>
            <a:ext cx="886275" cy="740999"/>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4A24629C-3F72-9643-9B43-5B8C06F01489}"/>
              </a:ext>
            </a:extLst>
          </p:cNvPr>
          <p:cNvCxnSpPr>
            <a:cxnSpLocks/>
          </p:cNvCxnSpPr>
          <p:nvPr/>
        </p:nvCxnSpPr>
        <p:spPr>
          <a:xfrm flipV="1">
            <a:off x="9337720" y="2415933"/>
            <a:ext cx="2134525" cy="685826"/>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円/楕円 18">
            <a:extLst>
              <a:ext uri="{FF2B5EF4-FFF2-40B4-BE49-F238E27FC236}">
                <a16:creationId xmlns:a16="http://schemas.microsoft.com/office/drawing/2014/main" id="{D6D17656-C831-9042-B962-F01F66F6B8F4}"/>
              </a:ext>
            </a:extLst>
          </p:cNvPr>
          <p:cNvSpPr>
            <a:spLocks noChangeAspect="1"/>
          </p:cNvSpPr>
          <p:nvPr/>
        </p:nvSpPr>
        <p:spPr>
          <a:xfrm>
            <a:off x="6830369" y="1872631"/>
            <a:ext cx="360000" cy="360000"/>
          </a:xfrm>
          <a:prstGeom prst="ellipse">
            <a:avLst/>
          </a:prstGeom>
          <a:noFill/>
          <a:ln w="38100">
            <a:solidFill>
              <a:srgbClr val="3B5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a:extLst>
              <a:ext uri="{FF2B5EF4-FFF2-40B4-BE49-F238E27FC236}">
                <a16:creationId xmlns:a16="http://schemas.microsoft.com/office/drawing/2014/main" id="{C9096E03-993B-DD40-BD34-63944DCC5958}"/>
              </a:ext>
            </a:extLst>
          </p:cNvPr>
          <p:cNvSpPr>
            <a:spLocks noChangeAspect="1"/>
          </p:cNvSpPr>
          <p:nvPr/>
        </p:nvSpPr>
        <p:spPr>
          <a:xfrm>
            <a:off x="11149201" y="2005684"/>
            <a:ext cx="360000" cy="360000"/>
          </a:xfrm>
          <a:prstGeom prst="ellipse">
            <a:avLst/>
          </a:prstGeom>
          <a:noFill/>
          <a:ln w="38100">
            <a:solidFill>
              <a:srgbClr val="3B5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BD299D4A-CE33-8046-94A1-06C661AC23C5}"/>
              </a:ext>
            </a:extLst>
          </p:cNvPr>
          <p:cNvSpPr>
            <a:spLocks noChangeAspect="1"/>
          </p:cNvSpPr>
          <p:nvPr/>
        </p:nvSpPr>
        <p:spPr>
          <a:xfrm>
            <a:off x="9102865" y="2625530"/>
            <a:ext cx="360000" cy="360000"/>
          </a:xfrm>
          <a:prstGeom prst="ellipse">
            <a:avLst/>
          </a:prstGeom>
          <a:noFill/>
          <a:ln w="38100">
            <a:solidFill>
              <a:srgbClr val="3B5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B627C7D3-9A70-4345-B8F1-80DDC4C6CD2A}"/>
              </a:ext>
            </a:extLst>
          </p:cNvPr>
          <p:cNvSpPr>
            <a:spLocks noChangeAspect="1"/>
          </p:cNvSpPr>
          <p:nvPr/>
        </p:nvSpPr>
        <p:spPr>
          <a:xfrm>
            <a:off x="7864998" y="2578846"/>
            <a:ext cx="360000" cy="360000"/>
          </a:xfrm>
          <a:prstGeom prst="ellipse">
            <a:avLst/>
          </a:prstGeom>
          <a:noFill/>
          <a:ln w="38100">
            <a:solidFill>
              <a:srgbClr val="3B5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403B1079-781B-7F43-880C-357A1F6EF76A}"/>
              </a:ext>
            </a:extLst>
          </p:cNvPr>
          <p:cNvSpPr txBox="1"/>
          <p:nvPr/>
        </p:nvSpPr>
        <p:spPr>
          <a:xfrm>
            <a:off x="6742846" y="2713280"/>
            <a:ext cx="724878" cy="369332"/>
          </a:xfrm>
          <a:prstGeom prst="rect">
            <a:avLst/>
          </a:prstGeom>
          <a:noFill/>
        </p:spPr>
        <p:txBody>
          <a:bodyPr wrap="none" rtlCol="0">
            <a:spAutoFit/>
          </a:bodyPr>
          <a:lstStyle/>
          <a:p>
            <a:r>
              <a:rPr kumimoji="1" lang="en-US" altLang="ja-JP" b="1" dirty="0">
                <a:solidFill>
                  <a:srgbClr val="FF0000"/>
                </a:solidFill>
              </a:rPr>
              <a:t>3 km</a:t>
            </a:r>
            <a:endParaRPr kumimoji="1" lang="ja-JP" altLang="en-US" b="1">
              <a:solidFill>
                <a:srgbClr val="FF0000"/>
              </a:solidFill>
            </a:endParaRPr>
          </a:p>
        </p:txBody>
      </p:sp>
      <p:sp>
        <p:nvSpPr>
          <p:cNvPr id="26" name="テキスト ボックス 25">
            <a:extLst>
              <a:ext uri="{FF2B5EF4-FFF2-40B4-BE49-F238E27FC236}">
                <a16:creationId xmlns:a16="http://schemas.microsoft.com/office/drawing/2014/main" id="{4F7C51A4-4886-DE45-AE9D-9C2965D23079}"/>
              </a:ext>
            </a:extLst>
          </p:cNvPr>
          <p:cNvSpPr txBox="1"/>
          <p:nvPr/>
        </p:nvSpPr>
        <p:spPr>
          <a:xfrm>
            <a:off x="9900262" y="2180735"/>
            <a:ext cx="681597" cy="369332"/>
          </a:xfrm>
          <a:prstGeom prst="rect">
            <a:avLst/>
          </a:prstGeom>
          <a:noFill/>
        </p:spPr>
        <p:txBody>
          <a:bodyPr wrap="none" rtlCol="0">
            <a:spAutoFit/>
          </a:bodyPr>
          <a:lstStyle/>
          <a:p>
            <a:r>
              <a:rPr lang="en-US" altLang="ja-JP" b="1" dirty="0">
                <a:solidFill>
                  <a:srgbClr val="3B54FF"/>
                </a:solidFill>
              </a:rPr>
              <a:t>20 K</a:t>
            </a:r>
            <a:endParaRPr kumimoji="1" lang="ja-JP" altLang="en-US" b="1">
              <a:solidFill>
                <a:srgbClr val="3B54FF"/>
              </a:solidFill>
            </a:endParaRPr>
          </a:p>
        </p:txBody>
      </p:sp>
      <p:sp>
        <p:nvSpPr>
          <p:cNvPr id="27" name="テキスト ボックス 26">
            <a:extLst>
              <a:ext uri="{FF2B5EF4-FFF2-40B4-BE49-F238E27FC236}">
                <a16:creationId xmlns:a16="http://schemas.microsoft.com/office/drawing/2014/main" id="{457E6E4D-031B-6247-A64B-73C695B46954}"/>
              </a:ext>
            </a:extLst>
          </p:cNvPr>
          <p:cNvSpPr txBox="1"/>
          <p:nvPr/>
        </p:nvSpPr>
        <p:spPr>
          <a:xfrm>
            <a:off x="7547083" y="2047965"/>
            <a:ext cx="681597" cy="369332"/>
          </a:xfrm>
          <a:prstGeom prst="rect">
            <a:avLst/>
          </a:prstGeom>
          <a:noFill/>
        </p:spPr>
        <p:txBody>
          <a:bodyPr wrap="none" rtlCol="0">
            <a:spAutoFit/>
          </a:bodyPr>
          <a:lstStyle/>
          <a:p>
            <a:r>
              <a:rPr lang="en-US" altLang="ja-JP" b="1" dirty="0">
                <a:solidFill>
                  <a:srgbClr val="3B54FF"/>
                </a:solidFill>
              </a:rPr>
              <a:t>20 K</a:t>
            </a:r>
            <a:endParaRPr kumimoji="1" lang="ja-JP" altLang="en-US" b="1">
              <a:solidFill>
                <a:srgbClr val="3B54FF"/>
              </a:solidFill>
            </a:endParaRPr>
          </a:p>
        </p:txBody>
      </p:sp>
      <p:sp>
        <p:nvSpPr>
          <p:cNvPr id="28" name="テキスト ボックス 27">
            <a:extLst>
              <a:ext uri="{FF2B5EF4-FFF2-40B4-BE49-F238E27FC236}">
                <a16:creationId xmlns:a16="http://schemas.microsoft.com/office/drawing/2014/main" id="{CDE1CCF8-8E56-4348-9FC1-A13E49663EFF}"/>
              </a:ext>
            </a:extLst>
          </p:cNvPr>
          <p:cNvSpPr txBox="1"/>
          <p:nvPr/>
        </p:nvSpPr>
        <p:spPr>
          <a:xfrm>
            <a:off x="8486386" y="2174721"/>
            <a:ext cx="859531" cy="369332"/>
          </a:xfrm>
          <a:prstGeom prst="rect">
            <a:avLst/>
          </a:prstGeom>
          <a:noFill/>
        </p:spPr>
        <p:txBody>
          <a:bodyPr wrap="none" rtlCol="0">
            <a:spAutoFit/>
          </a:bodyPr>
          <a:lstStyle/>
          <a:p>
            <a:r>
              <a:rPr lang="en-US" altLang="ja-JP" b="1" dirty="0">
                <a:solidFill>
                  <a:schemeClr val="accent4"/>
                </a:solidFill>
              </a:rPr>
              <a:t>200 m</a:t>
            </a:r>
            <a:endParaRPr kumimoji="1" lang="ja-JP" altLang="en-US" b="1">
              <a:solidFill>
                <a:schemeClr val="accent4"/>
              </a:solidFill>
            </a:endParaRPr>
          </a:p>
        </p:txBody>
      </p:sp>
      <p:sp>
        <p:nvSpPr>
          <p:cNvPr id="29" name="テキスト ボックス 28">
            <a:extLst>
              <a:ext uri="{FF2B5EF4-FFF2-40B4-BE49-F238E27FC236}">
                <a16:creationId xmlns:a16="http://schemas.microsoft.com/office/drawing/2014/main" id="{7865D818-6C87-454B-9F66-A00E8DCC0735}"/>
              </a:ext>
            </a:extLst>
          </p:cNvPr>
          <p:cNvSpPr txBox="1"/>
          <p:nvPr/>
        </p:nvSpPr>
        <p:spPr>
          <a:xfrm>
            <a:off x="10230907" y="2851763"/>
            <a:ext cx="724878" cy="369332"/>
          </a:xfrm>
          <a:prstGeom prst="rect">
            <a:avLst/>
          </a:prstGeom>
          <a:noFill/>
        </p:spPr>
        <p:txBody>
          <a:bodyPr wrap="none" rtlCol="0">
            <a:spAutoFit/>
          </a:bodyPr>
          <a:lstStyle/>
          <a:p>
            <a:r>
              <a:rPr kumimoji="1" lang="en-US" altLang="ja-JP" b="1" dirty="0">
                <a:solidFill>
                  <a:srgbClr val="FF0000"/>
                </a:solidFill>
              </a:rPr>
              <a:t>3 km</a:t>
            </a:r>
            <a:endParaRPr kumimoji="1" lang="ja-JP" altLang="en-US" b="1">
              <a:solidFill>
                <a:srgbClr val="FF0000"/>
              </a:solidFill>
            </a:endParaRPr>
          </a:p>
        </p:txBody>
      </p:sp>
      <p:sp>
        <p:nvSpPr>
          <p:cNvPr id="6" name="スライド番号プレースホルダー 5">
            <a:extLst>
              <a:ext uri="{FF2B5EF4-FFF2-40B4-BE49-F238E27FC236}">
                <a16:creationId xmlns:a16="http://schemas.microsoft.com/office/drawing/2014/main" id="{9D049613-6279-3B46-B2C2-0E138B45027A}"/>
              </a:ext>
            </a:extLst>
          </p:cNvPr>
          <p:cNvSpPr>
            <a:spLocks noGrp="1"/>
          </p:cNvSpPr>
          <p:nvPr>
            <p:ph type="sldNum" sz="quarter" idx="4"/>
          </p:nvPr>
        </p:nvSpPr>
        <p:spPr/>
        <p:txBody>
          <a:bodyPr/>
          <a:lstStyle/>
          <a:p>
            <a:fld id="{2B4BF31F-3D4B-4445-9FE5-2801AF373D36}" type="slidenum">
              <a:rPr lang="ja-JP" altLang="en-US" smtClean="0"/>
              <a:pPr/>
              <a:t>2</a:t>
            </a:fld>
            <a:endParaRPr lang="ja-JP" altLang="en-US"/>
          </a:p>
        </p:txBody>
      </p:sp>
    </p:spTree>
    <p:extLst>
      <p:ext uri="{BB962C8B-B14F-4D97-AF65-F5344CB8AC3E}">
        <p14:creationId xmlns:p14="http://schemas.microsoft.com/office/powerpoint/2010/main" val="919788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154871-3ECB-8040-BEF6-C559E0C44765}"/>
              </a:ext>
            </a:extLst>
          </p:cNvPr>
          <p:cNvSpPr>
            <a:spLocks noGrp="1"/>
          </p:cNvSpPr>
          <p:nvPr>
            <p:ph type="title"/>
          </p:nvPr>
        </p:nvSpPr>
        <p:spPr/>
        <p:txBody>
          <a:bodyPr/>
          <a:lstStyle/>
          <a:p>
            <a:r>
              <a:rPr kumimoji="1" lang="ja-JP" altLang="en-US"/>
              <a:t>環境雑音注入試験</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24043FF-F096-F045-9DEE-AC15198DC296}"/>
                  </a:ext>
                </a:extLst>
              </p:cNvPr>
              <p:cNvSpPr>
                <a:spLocks noGrp="1"/>
              </p:cNvSpPr>
              <p:nvPr>
                <p:ph idx="1"/>
              </p:nvPr>
            </p:nvSpPr>
            <p:spPr/>
            <p:txBody>
              <a:bodyPr>
                <a:normAutofit/>
              </a:bodyPr>
              <a:lstStyle/>
              <a:p>
                <a:pPr>
                  <a:lnSpc>
                    <a:spcPct val="200000"/>
                  </a:lnSpc>
                </a:pPr>
                <a:r>
                  <a:rPr lang="ja-JP" altLang="en-US"/>
                  <a:t>環境雑音注入試験をした場合の検出器信号</a:t>
                </a:r>
                <a14:m>
                  <m:oMath xmlns:m="http://schemas.openxmlformats.org/officeDocument/2006/math">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𝑥</m:t>
                        </m:r>
                      </m:e>
                      <m:sub>
                        <m:r>
                          <m:rPr>
                            <m:sty m:val="p"/>
                          </m:rPr>
                          <a:rPr lang="en-US" altLang="ja-JP">
                            <a:latin typeface="Cambria Math" panose="02040503050406030204" pitchFamily="18" charset="0"/>
                          </a:rPr>
                          <m:t>inj</m:t>
                        </m:r>
                      </m:sub>
                    </m:sSub>
                    <m:d>
                      <m:dPr>
                        <m:ctrlPr>
                          <a:rPr lang="en-US" altLang="ja-JP" i="1">
                            <a:latin typeface="Cambria Math" panose="02040503050406030204" pitchFamily="18" charset="0"/>
                          </a:rPr>
                        </m:ctrlPr>
                      </m:dPr>
                      <m:e>
                        <m:r>
                          <a:rPr lang="en-US" altLang="ja-JP" i="1">
                            <a:latin typeface="Cambria Math" panose="02040503050406030204" pitchFamily="18" charset="0"/>
                          </a:rPr>
                          <m:t>𝑓</m:t>
                        </m:r>
                      </m:e>
                    </m:d>
                  </m:oMath>
                </a14:m>
                <a:r>
                  <a:rPr lang="ja-JP" altLang="en-US"/>
                  <a:t>および、環境モニター信号</a:t>
                </a:r>
                <a14:m>
                  <m:oMath xmlns:m="http://schemas.openxmlformats.org/officeDocument/2006/math">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𝑦</m:t>
                        </m:r>
                      </m:e>
                      <m:sub>
                        <m:r>
                          <m:rPr>
                            <m:sty m:val="p"/>
                          </m:rPr>
                          <a:rPr lang="en-US" altLang="ja-JP">
                            <a:latin typeface="Cambria Math" panose="02040503050406030204" pitchFamily="18" charset="0"/>
                          </a:rPr>
                          <m:t>inj</m:t>
                        </m:r>
                      </m:sub>
                    </m:sSub>
                    <m:d>
                      <m:dPr>
                        <m:ctrlPr>
                          <a:rPr lang="en-US" altLang="ja-JP" i="1">
                            <a:latin typeface="Cambria Math" panose="02040503050406030204" pitchFamily="18" charset="0"/>
                          </a:rPr>
                        </m:ctrlPr>
                      </m:dPr>
                      <m:e>
                        <m:r>
                          <a:rPr lang="en-US" altLang="ja-JP" i="1">
                            <a:latin typeface="Cambria Math" panose="02040503050406030204" pitchFamily="18" charset="0"/>
                          </a:rPr>
                          <m:t>𝑓</m:t>
                        </m:r>
                      </m:e>
                    </m:d>
                  </m:oMath>
                </a14:m>
                <a:r>
                  <a:rPr lang="ja-JP" altLang="en-US"/>
                  <a:t>を考えると</a:t>
                </a:r>
                <a:br>
                  <a:rPr lang="en-US" altLang="ja-JP" dirty="0"/>
                </a:br>
                <a14:m>
                  <m:oMath xmlns:m="http://schemas.openxmlformats.org/officeDocument/2006/math">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𝑥</m:t>
                        </m:r>
                      </m:e>
                      <m:sub>
                        <m:r>
                          <m:rPr>
                            <m:sty m:val="p"/>
                          </m:rPr>
                          <a:rPr lang="en-US" altLang="ja-JP">
                            <a:latin typeface="Cambria Math" panose="02040503050406030204" pitchFamily="18" charset="0"/>
                          </a:rPr>
                          <m:t>inj</m:t>
                        </m:r>
                      </m:sub>
                      <m:sup>
                        <m:r>
                          <a:rPr lang="en-US" altLang="ja-JP" b="0" i="1" smtClean="0">
                            <a:latin typeface="Cambria Math" panose="02040503050406030204" pitchFamily="18" charset="0"/>
                          </a:rPr>
                          <m:t>2</m:t>
                        </m:r>
                      </m:sup>
                    </m:sSubSup>
                    <m:r>
                      <m:rPr>
                        <m:aln/>
                      </m:rP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𝑎</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i="1">
                            <a:latin typeface="Cambria Math" panose="02040503050406030204" pitchFamily="18" charset="0"/>
                          </a:rPr>
                          <m:t>𝐶</m:t>
                        </m:r>
                      </m:e>
                      <m:sup>
                        <m:r>
                          <a:rPr lang="en-US" altLang="ja-JP" b="0" i="1" smtClean="0">
                            <a:latin typeface="Cambria Math" panose="02040503050406030204" pitchFamily="18" charset="0"/>
                          </a:rPr>
                          <m:t>2</m:t>
                        </m:r>
                      </m:sup>
                    </m:sSup>
                    <m:d>
                      <m:dPr>
                        <m:ctrlPr>
                          <a:rPr lang="en-US" altLang="ja-JP" i="1">
                            <a:latin typeface="Cambria Math" panose="02040503050406030204" pitchFamily="18" charset="0"/>
                          </a:rPr>
                        </m:ctrlPr>
                      </m:dPr>
                      <m:e>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𝑏</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𝑏</m:t>
                            </m:r>
                          </m:e>
                          <m:sub>
                            <m:r>
                              <m:rPr>
                                <m:sty m:val="p"/>
                              </m:rPr>
                              <a:rPr lang="en-US" altLang="ja-JP">
                                <a:latin typeface="Cambria Math" panose="02040503050406030204" pitchFamily="18" charset="0"/>
                              </a:rPr>
                              <m:t>inj</m:t>
                            </m:r>
                          </m:sub>
                          <m:sup>
                            <m:r>
                              <a:rPr lang="en-US" altLang="ja-JP" b="0" i="1" smtClean="0">
                                <a:latin typeface="Cambria Math" panose="02040503050406030204" pitchFamily="18" charset="0"/>
                              </a:rPr>
                              <m:t>2</m:t>
                            </m:r>
                          </m:sup>
                        </m:sSubSup>
                      </m:e>
                    </m:d>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i="1">
                            <a:latin typeface="Cambria Math" panose="02040503050406030204" pitchFamily="18" charset="0"/>
                          </a:rPr>
                          <m:t>𝑛</m:t>
                        </m:r>
                      </m:e>
                      <m:sub>
                        <m:r>
                          <a:rPr lang="en-US" altLang="ja-JP" b="0" i="1" smtClean="0">
                            <a:latin typeface="Cambria Math" panose="02040503050406030204" pitchFamily="18" charset="0"/>
                          </a:rPr>
                          <m:t>𝑥</m:t>
                        </m:r>
                      </m:sub>
                      <m:sup>
                        <m:r>
                          <a:rPr lang="en-US" altLang="ja-JP" b="0" i="1" smtClean="0">
                            <a:latin typeface="Cambria Math" panose="02040503050406030204" pitchFamily="18" charset="0"/>
                          </a:rPr>
                          <m:t>2</m:t>
                        </m:r>
                      </m:sup>
                    </m:sSubSup>
                  </m:oMath>
                </a14:m>
                <a:br>
                  <a:rPr lang="en-US" altLang="ja-JP" i="1" dirty="0">
                    <a:latin typeface="Cambria Math" panose="02040503050406030204" pitchFamily="18" charset="0"/>
                  </a:rPr>
                </a:br>
                <a14:m>
                  <m:oMath xmlns:m="http://schemas.openxmlformats.org/officeDocument/2006/math">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𝑦</m:t>
                        </m:r>
                      </m:e>
                      <m:sub>
                        <m:r>
                          <m:rPr>
                            <m:sty m:val="p"/>
                          </m:rPr>
                          <a:rPr lang="en-US" altLang="ja-JP">
                            <a:latin typeface="Cambria Math" panose="02040503050406030204" pitchFamily="18" charset="0"/>
                          </a:rPr>
                          <m:t>inj</m:t>
                        </m:r>
                      </m:sub>
                      <m:sup>
                        <m:r>
                          <a:rPr lang="en-US" altLang="ja-JP" b="0" i="1" smtClean="0">
                            <a:latin typeface="Cambria Math" panose="02040503050406030204" pitchFamily="18" charset="0"/>
                          </a:rPr>
                          <m:t>2</m:t>
                        </m:r>
                      </m:sup>
                    </m:sSubSup>
                    <m:r>
                      <m:rPr>
                        <m:aln/>
                      </m:rPr>
                      <a:rPr lang="en-US" altLang="ja-JP" i="1">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𝑏</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𝑏</m:t>
                        </m:r>
                      </m:e>
                      <m:sub>
                        <m:r>
                          <m:rPr>
                            <m:sty m:val="p"/>
                          </m:rPr>
                          <a:rPr lang="en-US" altLang="ja-JP">
                            <a:latin typeface="Cambria Math" panose="02040503050406030204" pitchFamily="18" charset="0"/>
                          </a:rPr>
                          <m:t>inj</m:t>
                        </m:r>
                      </m:sub>
                      <m:sup>
                        <m:r>
                          <a:rPr lang="en-US" altLang="ja-JP" b="0" i="1" smtClean="0">
                            <a:latin typeface="Cambria Math" panose="02040503050406030204" pitchFamily="18" charset="0"/>
                          </a:rPr>
                          <m:t>2</m:t>
                        </m:r>
                      </m:sup>
                    </m:sSub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i="1">
                            <a:latin typeface="Cambria Math" panose="02040503050406030204" pitchFamily="18" charset="0"/>
                          </a:rPr>
                          <m:t>𝑛</m:t>
                        </m:r>
                      </m:e>
                      <m:sub>
                        <m:r>
                          <a:rPr lang="en-US" altLang="ja-JP" b="0" i="1" smtClean="0">
                            <a:latin typeface="Cambria Math" panose="02040503050406030204" pitchFamily="18" charset="0"/>
                          </a:rPr>
                          <m:t>𝑦</m:t>
                        </m:r>
                      </m:sub>
                      <m:sup>
                        <m:r>
                          <a:rPr lang="en-US" altLang="ja-JP" b="0" i="1" smtClean="0">
                            <a:latin typeface="Cambria Math" panose="02040503050406030204" pitchFamily="18" charset="0"/>
                          </a:rPr>
                          <m:t>2</m:t>
                        </m:r>
                      </m:sup>
                    </m:sSubSup>
                  </m:oMath>
                </a14:m>
                <a:br>
                  <a:rPr lang="en-US" altLang="ja-JP" dirty="0"/>
                </a:br>
                <a:endParaRPr kumimoji="1" lang="ja-JP" altLang="en-US"/>
              </a:p>
            </p:txBody>
          </p:sp>
        </mc:Choice>
        <mc:Fallback xmlns="">
          <p:sp>
            <p:nvSpPr>
              <p:cNvPr id="3" name="コンテンツ プレースホルダー 2">
                <a:extLst>
                  <a:ext uri="{FF2B5EF4-FFF2-40B4-BE49-F238E27FC236}">
                    <a16:creationId xmlns:a16="http://schemas.microsoft.com/office/drawing/2014/main" id="{D24043FF-F096-F045-9DEE-AC15198DC296}"/>
                  </a:ext>
                </a:extLst>
              </p:cNvPr>
              <p:cNvSpPr>
                <a:spLocks noGrp="1" noRot="1" noChangeAspect="1" noMove="1" noResize="1" noEditPoints="1" noAdjustHandles="1" noChangeArrowheads="1" noChangeShapeType="1" noTextEdit="1"/>
              </p:cNvSpPr>
              <p:nvPr>
                <p:ph idx="1"/>
              </p:nvPr>
            </p:nvSpPr>
            <p:spPr>
              <a:blipFill>
                <a:blip r:embed="rId2"/>
                <a:stretch>
                  <a:fillRect l="-1072" r="-1179"/>
                </a:stretch>
              </a:blipFill>
            </p:spPr>
            <p:txBody>
              <a:bodyPr/>
              <a:lstStyle/>
              <a:p>
                <a:r>
                  <a:rPr lang="ja-JP" altLang="en-US">
                    <a:noFill/>
                  </a:rPr>
                  <a:t> </a:t>
                </a:r>
              </a:p>
            </p:txBody>
          </p:sp>
        </mc:Fallback>
      </mc:AlternateContent>
      <p:sp>
        <p:nvSpPr>
          <p:cNvPr id="5" name="フッター プレースホルダー 4">
            <a:extLst>
              <a:ext uri="{FF2B5EF4-FFF2-40B4-BE49-F238E27FC236}">
                <a16:creationId xmlns:a16="http://schemas.microsoft.com/office/drawing/2014/main" id="{466FBE35-5D33-834C-B469-6F656F65227C}"/>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F8F5B6BE-211E-EB44-ACC0-15CC728F3CED}"/>
              </a:ext>
            </a:extLst>
          </p:cNvPr>
          <p:cNvSpPr>
            <a:spLocks noGrp="1"/>
          </p:cNvSpPr>
          <p:nvPr>
            <p:ph type="dt" sz="half" idx="10"/>
          </p:nvPr>
        </p:nvSpPr>
        <p:spPr/>
        <p:txBody>
          <a:bodyPr/>
          <a:lstStyle/>
          <a:p>
            <a:r>
              <a:rPr lang="en-US" altLang="ja-JP"/>
              <a:t>2019/9/19</a:t>
            </a:r>
            <a:endParaRPr lang="ja-JP" altLang="en-US"/>
          </a:p>
        </p:txBody>
      </p:sp>
      <p:sp>
        <p:nvSpPr>
          <p:cNvPr id="4" name="スライド番号プレースホルダー 3">
            <a:extLst>
              <a:ext uri="{FF2B5EF4-FFF2-40B4-BE49-F238E27FC236}">
                <a16:creationId xmlns:a16="http://schemas.microsoft.com/office/drawing/2014/main" id="{A02B4A0D-3894-834A-80CB-341419E3885B}"/>
              </a:ext>
            </a:extLst>
          </p:cNvPr>
          <p:cNvSpPr>
            <a:spLocks noGrp="1"/>
          </p:cNvSpPr>
          <p:nvPr>
            <p:ph type="sldNum" sz="quarter" idx="4"/>
          </p:nvPr>
        </p:nvSpPr>
        <p:spPr/>
        <p:txBody>
          <a:bodyPr/>
          <a:lstStyle/>
          <a:p>
            <a:fld id="{2B4BF31F-3D4B-4445-9FE5-2801AF373D36}" type="slidenum">
              <a:rPr lang="ja-JP" altLang="en-US" smtClean="0"/>
              <a:pPr/>
              <a:t>29</a:t>
            </a:fld>
            <a:endParaRPr lang="ja-JP" altLang="en-US"/>
          </a:p>
        </p:txBody>
      </p:sp>
    </p:spTree>
    <p:extLst>
      <p:ext uri="{BB962C8B-B14F-4D97-AF65-F5344CB8AC3E}">
        <p14:creationId xmlns:p14="http://schemas.microsoft.com/office/powerpoint/2010/main" val="112881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154871-3ECB-8040-BEF6-C559E0C44765}"/>
              </a:ext>
            </a:extLst>
          </p:cNvPr>
          <p:cNvSpPr>
            <a:spLocks noGrp="1"/>
          </p:cNvSpPr>
          <p:nvPr>
            <p:ph type="title"/>
          </p:nvPr>
        </p:nvSpPr>
        <p:spPr/>
        <p:txBody>
          <a:bodyPr/>
          <a:lstStyle/>
          <a:p>
            <a:r>
              <a:rPr kumimoji="1" lang="ja-JP" altLang="en-US"/>
              <a:t>環境雑音注入試験</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24043FF-F096-F045-9DEE-AC15198DC296}"/>
                  </a:ext>
                </a:extLst>
              </p:cNvPr>
              <p:cNvSpPr>
                <a:spLocks noGrp="1"/>
              </p:cNvSpPr>
              <p:nvPr>
                <p:ph idx="1"/>
              </p:nvPr>
            </p:nvSpPr>
            <p:spPr/>
            <p:txBody>
              <a:bodyPr>
                <a:normAutofit fontScale="85000" lnSpcReduction="20000"/>
              </a:bodyPr>
              <a:lstStyle/>
              <a:p>
                <a:pPr>
                  <a:lnSpc>
                    <a:spcPct val="170000"/>
                  </a:lnSpc>
                </a:pPr>
                <a:r>
                  <a:rPr kumimoji="1" lang="ja-JP" altLang="en-US"/>
                  <a:t>以上より、カップリングファンクション</a:t>
                </a:r>
                <a:r>
                  <a:rPr lang="ja-JP" altLang="en-US"/>
                  <a:t>は</a:t>
                </a:r>
                <a:br>
                  <a:rPr lang="en-US" altLang="ja-JP" dirty="0"/>
                </a:br>
                <a14:m>
                  <m:oMath xmlns:m="http://schemas.openxmlformats.org/officeDocument/2006/math">
                    <m:r>
                      <a:rPr lang="en-US" altLang="ja-JP" i="1">
                        <a:latin typeface="Cambria Math" panose="02040503050406030204" pitchFamily="18" charset="0"/>
                      </a:rPr>
                      <m:t>𝐶</m:t>
                    </m:r>
                    <m:r>
                      <m:rPr>
                        <m:aln/>
                      </m:rPr>
                      <a:rPr lang="en-US" altLang="ja-JP" i="1">
                        <a:latin typeface="Cambria Math" panose="02040503050406030204" pitchFamily="18" charset="0"/>
                      </a:rPr>
                      <m:t>=</m:t>
                    </m:r>
                    <m:rad>
                      <m:radPr>
                        <m:degHide m:val="on"/>
                        <m:ctrlPr>
                          <a:rPr lang="en-US" altLang="ja-JP" i="1">
                            <a:latin typeface="Cambria Math" panose="02040503050406030204" pitchFamily="18" charset="0"/>
                          </a:rPr>
                        </m:ctrlPr>
                      </m:radPr>
                      <m:deg/>
                      <m:e>
                        <m:f>
                          <m:fPr>
                            <m:ctrlPr>
                              <a:rPr lang="en-US" altLang="ja-JP" i="1">
                                <a:latin typeface="Cambria Math" panose="02040503050406030204" pitchFamily="18" charset="0"/>
                              </a:rPr>
                            </m:ctrlPr>
                          </m:fPr>
                          <m:num>
                            <m:sSubSup>
                              <m:sSubSupPr>
                                <m:ctrlPr>
                                  <a:rPr lang="en-US" altLang="ja-JP" i="1">
                                    <a:latin typeface="Cambria Math" panose="02040503050406030204" pitchFamily="18" charset="0"/>
                                  </a:rPr>
                                </m:ctrlPr>
                              </m:sSubSupPr>
                              <m:e>
                                <m:r>
                                  <a:rPr lang="en-US" altLang="ja-JP" b="0" i="1" smtClean="0">
                                    <a:latin typeface="Cambria Math" panose="02040503050406030204" pitchFamily="18" charset="0"/>
                                  </a:rPr>
                                  <m:t>𝑥</m:t>
                                </m:r>
                              </m:e>
                              <m:sub>
                                <m:r>
                                  <m:rPr>
                                    <m:sty m:val="p"/>
                                  </m:rPr>
                                  <a:rPr lang="en-US" altLang="ja-JP">
                                    <a:latin typeface="Cambria Math" panose="02040503050406030204" pitchFamily="18" charset="0"/>
                                  </a:rPr>
                                  <m:t>inj</m:t>
                                </m:r>
                              </m:sub>
                              <m:sup>
                                <m:r>
                                  <a:rPr lang="en-US" altLang="ja-JP" i="1">
                                    <a:latin typeface="Cambria Math" panose="02040503050406030204" pitchFamily="18" charset="0"/>
                                  </a:rPr>
                                  <m:t>2</m:t>
                                </m:r>
                              </m:sup>
                            </m:sSubSup>
                            <m:r>
                              <a:rPr lang="en-US" altLang="ja-JP" i="1">
                                <a:latin typeface="Cambria Math" panose="02040503050406030204" pitchFamily="18" charset="0"/>
                              </a:rPr>
                              <m:t>−</m:t>
                            </m:r>
                            <m:sSup>
                              <m:sSupPr>
                                <m:ctrlPr>
                                  <a:rPr lang="en-US" altLang="ja-JP" i="1">
                                    <a:latin typeface="Cambria Math" panose="02040503050406030204" pitchFamily="18" charset="0"/>
                                  </a:rPr>
                                </m:ctrlPr>
                              </m:sSupPr>
                              <m:e>
                                <m:r>
                                  <a:rPr lang="en-US" altLang="ja-JP" b="0" i="1" smtClean="0">
                                    <a:latin typeface="Cambria Math" panose="02040503050406030204" pitchFamily="18" charset="0"/>
                                  </a:rPr>
                                  <m:t>𝑥</m:t>
                                </m:r>
                              </m:e>
                              <m:sup>
                                <m:r>
                                  <a:rPr lang="en-US" altLang="ja-JP" i="1">
                                    <a:latin typeface="Cambria Math" panose="02040503050406030204" pitchFamily="18" charset="0"/>
                                  </a:rPr>
                                  <m:t>2</m:t>
                                </m:r>
                              </m:sup>
                            </m:sSup>
                          </m:num>
                          <m:den>
                            <m:sSubSup>
                              <m:sSubSupPr>
                                <m:ctrlPr>
                                  <a:rPr lang="en-US" altLang="ja-JP" i="1">
                                    <a:latin typeface="Cambria Math" panose="02040503050406030204" pitchFamily="18" charset="0"/>
                                  </a:rPr>
                                </m:ctrlPr>
                              </m:sSubSupPr>
                              <m:e>
                                <m:r>
                                  <a:rPr lang="en-US" altLang="ja-JP" b="0" i="1" smtClean="0">
                                    <a:latin typeface="Cambria Math" panose="02040503050406030204" pitchFamily="18" charset="0"/>
                                  </a:rPr>
                                  <m:t>𝑦</m:t>
                                </m:r>
                              </m:e>
                              <m:sub>
                                <m:r>
                                  <m:rPr>
                                    <m:sty m:val="p"/>
                                  </m:rPr>
                                  <a:rPr lang="en-US" altLang="ja-JP">
                                    <a:latin typeface="Cambria Math" panose="02040503050406030204" pitchFamily="18" charset="0"/>
                                  </a:rPr>
                                  <m:t>inj</m:t>
                                </m:r>
                              </m:sub>
                              <m:sup>
                                <m:r>
                                  <a:rPr lang="en-US" altLang="ja-JP" i="1">
                                    <a:latin typeface="Cambria Math" panose="02040503050406030204" pitchFamily="18" charset="0"/>
                                  </a:rPr>
                                  <m:t>2</m:t>
                                </m:r>
                              </m:sup>
                            </m:sSubSup>
                            <m:r>
                              <a:rPr lang="en-US" altLang="ja-JP" i="1">
                                <a:latin typeface="Cambria Math" panose="02040503050406030204" pitchFamily="18" charset="0"/>
                              </a:rPr>
                              <m:t>−</m:t>
                            </m:r>
                            <m:sSup>
                              <m:sSupPr>
                                <m:ctrlPr>
                                  <a:rPr lang="en-US" altLang="ja-JP" i="1">
                                    <a:latin typeface="Cambria Math" panose="02040503050406030204" pitchFamily="18" charset="0"/>
                                  </a:rPr>
                                </m:ctrlPr>
                              </m:sSupPr>
                              <m:e>
                                <m:r>
                                  <a:rPr lang="en-US" altLang="ja-JP" b="0" i="1" smtClean="0">
                                    <a:latin typeface="Cambria Math" panose="02040503050406030204" pitchFamily="18" charset="0"/>
                                  </a:rPr>
                                  <m:t>𝑦</m:t>
                                </m:r>
                              </m:e>
                              <m:sup>
                                <m:r>
                                  <a:rPr lang="en-US" altLang="ja-JP" i="1">
                                    <a:latin typeface="Cambria Math" panose="02040503050406030204" pitchFamily="18" charset="0"/>
                                  </a:rPr>
                                  <m:t>2</m:t>
                                </m:r>
                              </m:sup>
                            </m:sSup>
                          </m:den>
                        </m:f>
                      </m:e>
                    </m:rad>
                  </m:oMath>
                </a14:m>
                <a:br>
                  <a:rPr lang="en-US" altLang="ja-JP" dirty="0"/>
                </a:br>
                <a:r>
                  <a:rPr lang="ja-JP" altLang="en-US"/>
                  <a:t>のように書け、環境雑音は</a:t>
                </a:r>
                <a:br>
                  <a:rPr lang="en-US" altLang="ja-JP" dirty="0"/>
                </a:b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𝑛</m:t>
                        </m:r>
                      </m:e>
                      <m:sub>
                        <m:r>
                          <m:rPr>
                            <m:sty m:val="p"/>
                          </m:rPr>
                          <a:rPr lang="en-US" altLang="ja-JP">
                            <a:latin typeface="Cambria Math" panose="02040503050406030204" pitchFamily="18" charset="0"/>
                          </a:rPr>
                          <m:t>env</m:t>
                        </m:r>
                      </m:sub>
                    </m:sSub>
                    <m:r>
                      <m:rPr>
                        <m:aln/>
                      </m:rPr>
                      <a:rPr lang="en-US" altLang="ja-JP" i="1">
                        <a:latin typeface="Cambria Math" panose="02040503050406030204" pitchFamily="18" charset="0"/>
                      </a:rPr>
                      <m:t>=</m:t>
                    </m:r>
                    <m:r>
                      <a:rPr lang="en-US" altLang="ja-JP" b="0" i="1" smtClean="0">
                        <a:latin typeface="Cambria Math" panose="02040503050406030204" pitchFamily="18" charset="0"/>
                      </a:rPr>
                      <m:t>𝐶𝑦</m:t>
                    </m:r>
                    <m:r>
                      <a:rPr lang="en-US" altLang="ja-JP" b="0" i="1" smtClean="0">
                        <a:latin typeface="Cambria Math" panose="02040503050406030204" pitchFamily="18" charset="0"/>
                      </a:rPr>
                      <m:t>=</m:t>
                    </m:r>
                    <m:r>
                      <a:rPr lang="en-US" altLang="ja-JP" i="1">
                        <a:latin typeface="Cambria Math" panose="02040503050406030204" pitchFamily="18" charset="0"/>
                      </a:rPr>
                      <m:t>𝐶</m:t>
                    </m:r>
                    <m:rad>
                      <m:radPr>
                        <m:degHide m:val="on"/>
                        <m:ctrlPr>
                          <a:rPr lang="en-US" altLang="ja-JP" b="0" i="1" smtClean="0">
                            <a:latin typeface="Cambria Math" panose="02040503050406030204" pitchFamily="18" charset="0"/>
                          </a:rPr>
                        </m:ctrlPr>
                      </m:radPr>
                      <m:deg/>
                      <m:e>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𝑏</m:t>
                            </m:r>
                          </m:e>
                          <m:sup>
                            <m:r>
                              <a:rPr lang="en-US" altLang="ja-JP" b="0" i="1" smtClean="0">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i="1">
                                <a:latin typeface="Cambria Math" panose="02040503050406030204" pitchFamily="18" charset="0"/>
                              </a:rPr>
                              <m:t>𝑛</m:t>
                            </m:r>
                          </m:e>
                          <m:sub>
                            <m:r>
                              <a:rPr lang="en-US" altLang="ja-JP" i="1">
                                <a:latin typeface="Cambria Math" panose="02040503050406030204" pitchFamily="18" charset="0"/>
                              </a:rPr>
                              <m:t>𝑏</m:t>
                            </m:r>
                          </m:sub>
                          <m:sup>
                            <m:r>
                              <a:rPr lang="en-US" altLang="ja-JP" b="0" i="1" smtClean="0">
                                <a:latin typeface="Cambria Math" panose="02040503050406030204" pitchFamily="18" charset="0"/>
                              </a:rPr>
                              <m:t>2</m:t>
                            </m:r>
                          </m:sup>
                        </m:sSubSup>
                      </m:e>
                    </m:rad>
                  </m:oMath>
                </a14:m>
                <a:br>
                  <a:rPr lang="en-US" altLang="ja-JP" dirty="0"/>
                </a:br>
                <a:r>
                  <a:rPr lang="ja-JP" altLang="en-US"/>
                  <a:t>のように書ける</a:t>
                </a:r>
                <a:endParaRPr kumimoji="1" lang="ja-JP" altLang="en-US"/>
              </a:p>
            </p:txBody>
          </p:sp>
        </mc:Choice>
        <mc:Fallback xmlns="">
          <p:sp>
            <p:nvSpPr>
              <p:cNvPr id="3" name="コンテンツ プレースホルダー 2">
                <a:extLst>
                  <a:ext uri="{FF2B5EF4-FFF2-40B4-BE49-F238E27FC236}">
                    <a16:creationId xmlns:a16="http://schemas.microsoft.com/office/drawing/2014/main" id="{D24043FF-F096-F045-9DEE-AC15198DC296}"/>
                  </a:ext>
                </a:extLst>
              </p:cNvPr>
              <p:cNvSpPr>
                <a:spLocks noGrp="1" noRot="1" noChangeAspect="1" noMove="1" noResize="1" noEditPoints="1" noAdjustHandles="1" noChangeArrowheads="1" noChangeShapeType="1" noTextEdit="1"/>
              </p:cNvSpPr>
              <p:nvPr>
                <p:ph idx="1"/>
              </p:nvPr>
            </p:nvSpPr>
            <p:spPr>
              <a:blipFill>
                <a:blip r:embed="rId2"/>
                <a:stretch>
                  <a:fillRect l="-750"/>
                </a:stretch>
              </a:blipFill>
            </p:spPr>
            <p:txBody>
              <a:bodyPr/>
              <a:lstStyle/>
              <a:p>
                <a:r>
                  <a:rPr lang="ja-JP" altLang="en-US">
                    <a:noFill/>
                  </a:rPr>
                  <a:t> </a:t>
                </a:r>
              </a:p>
            </p:txBody>
          </p:sp>
        </mc:Fallback>
      </mc:AlternateContent>
      <p:sp>
        <p:nvSpPr>
          <p:cNvPr id="5" name="フッター プレースホルダー 4">
            <a:extLst>
              <a:ext uri="{FF2B5EF4-FFF2-40B4-BE49-F238E27FC236}">
                <a16:creationId xmlns:a16="http://schemas.microsoft.com/office/drawing/2014/main" id="{466FBE35-5D33-834C-B469-6F656F65227C}"/>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F8F5B6BE-211E-EB44-ACC0-15CC728F3CED}"/>
              </a:ext>
            </a:extLst>
          </p:cNvPr>
          <p:cNvSpPr>
            <a:spLocks noGrp="1"/>
          </p:cNvSpPr>
          <p:nvPr>
            <p:ph type="dt" sz="half" idx="10"/>
          </p:nvPr>
        </p:nvSpPr>
        <p:spPr/>
        <p:txBody>
          <a:bodyPr/>
          <a:lstStyle/>
          <a:p>
            <a:r>
              <a:rPr lang="en-US" altLang="ja-JP"/>
              <a:t>2019/9/19</a:t>
            </a:r>
            <a:endParaRPr lang="ja-JP" altLang="en-US"/>
          </a:p>
        </p:txBody>
      </p:sp>
      <p:sp>
        <p:nvSpPr>
          <p:cNvPr id="4" name="スライド番号プレースホルダー 3">
            <a:extLst>
              <a:ext uri="{FF2B5EF4-FFF2-40B4-BE49-F238E27FC236}">
                <a16:creationId xmlns:a16="http://schemas.microsoft.com/office/drawing/2014/main" id="{76730223-C31C-B249-BCA1-EDC6399717A0}"/>
              </a:ext>
            </a:extLst>
          </p:cNvPr>
          <p:cNvSpPr>
            <a:spLocks noGrp="1"/>
          </p:cNvSpPr>
          <p:nvPr>
            <p:ph type="sldNum" sz="quarter" idx="4"/>
          </p:nvPr>
        </p:nvSpPr>
        <p:spPr/>
        <p:txBody>
          <a:bodyPr/>
          <a:lstStyle/>
          <a:p>
            <a:fld id="{2B4BF31F-3D4B-4445-9FE5-2801AF373D36}" type="slidenum">
              <a:rPr lang="ja-JP" altLang="en-US" smtClean="0"/>
              <a:pPr/>
              <a:t>30</a:t>
            </a:fld>
            <a:endParaRPr lang="ja-JP" altLang="en-US"/>
          </a:p>
        </p:txBody>
      </p:sp>
    </p:spTree>
    <p:extLst>
      <p:ext uri="{BB962C8B-B14F-4D97-AF65-F5344CB8AC3E}">
        <p14:creationId xmlns:p14="http://schemas.microsoft.com/office/powerpoint/2010/main" val="807551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5E4E6B-0A51-6C4C-983D-712FCD1E23E8}"/>
              </a:ext>
            </a:extLst>
          </p:cNvPr>
          <p:cNvSpPr>
            <a:spLocks noGrp="1"/>
          </p:cNvSpPr>
          <p:nvPr>
            <p:ph type="title"/>
          </p:nvPr>
        </p:nvSpPr>
        <p:spPr/>
        <p:txBody>
          <a:bodyPr/>
          <a:lstStyle/>
          <a:p>
            <a:r>
              <a:rPr kumimoji="1" lang="ja-JP" altLang="en-US"/>
              <a:t>スピーカー</a:t>
            </a:r>
          </a:p>
        </p:txBody>
      </p:sp>
      <p:sp>
        <p:nvSpPr>
          <p:cNvPr id="3" name="コンテンツ プレースホルダー 2">
            <a:extLst>
              <a:ext uri="{FF2B5EF4-FFF2-40B4-BE49-F238E27FC236}">
                <a16:creationId xmlns:a16="http://schemas.microsoft.com/office/drawing/2014/main" id="{BC950E35-317F-394B-B511-B9160E8CDD62}"/>
              </a:ext>
            </a:extLst>
          </p:cNvPr>
          <p:cNvSpPr>
            <a:spLocks noGrp="1"/>
          </p:cNvSpPr>
          <p:nvPr>
            <p:ph idx="1"/>
          </p:nvPr>
        </p:nvSpPr>
        <p:spPr/>
        <p:txBody>
          <a:bodyPr>
            <a:normAutofit lnSpcReduction="10000"/>
          </a:bodyPr>
          <a:lstStyle/>
          <a:p>
            <a:r>
              <a:rPr lang="en" altLang="ja-JP" dirty="0"/>
              <a:t>JBL</a:t>
            </a:r>
            <a:r>
              <a:rPr lang="en-US" altLang="ja-JP" dirty="0"/>
              <a:t> / </a:t>
            </a:r>
            <a:r>
              <a:rPr lang="en" altLang="ja-JP" dirty="0"/>
              <a:t>JRX212</a:t>
            </a:r>
          </a:p>
          <a:p>
            <a:r>
              <a:rPr lang="ja-JP" altLang="en-US"/>
              <a:t>タイプ：</a:t>
            </a:r>
            <a:r>
              <a:rPr lang="en-US" altLang="ja-JP" dirty="0"/>
              <a:t>2</a:t>
            </a:r>
            <a:r>
              <a:rPr lang="en" altLang="ja-JP" dirty="0"/>
              <a:t>WAY</a:t>
            </a:r>
            <a:r>
              <a:rPr lang="ja-JP" altLang="en-US"/>
              <a:t>フルレンジ</a:t>
            </a:r>
            <a:endParaRPr lang="en-US" altLang="ja-JP" dirty="0"/>
          </a:p>
          <a:p>
            <a:r>
              <a:rPr lang="ja-JP" altLang="en-US"/>
              <a:t>周波数特性：</a:t>
            </a:r>
            <a:r>
              <a:rPr lang="en-US" altLang="ja-JP" dirty="0"/>
              <a:t>(-10 </a:t>
            </a:r>
            <a:r>
              <a:rPr lang="en" altLang="ja-JP" dirty="0"/>
              <a:t>dB)</a:t>
            </a:r>
            <a:r>
              <a:rPr lang="ja-JP" altLang="en"/>
              <a:t>：</a:t>
            </a:r>
            <a:r>
              <a:rPr lang="en" altLang="ja-JP" dirty="0"/>
              <a:t>60Hz - 20kHz</a:t>
            </a:r>
          </a:p>
          <a:p>
            <a:r>
              <a:rPr lang="ja-JP" altLang="en-US"/>
              <a:t>許容入力：</a:t>
            </a:r>
            <a:r>
              <a:rPr lang="en-US" altLang="ja-JP" dirty="0"/>
              <a:t>500</a:t>
            </a:r>
            <a:r>
              <a:rPr lang="en" altLang="ja-JP" dirty="0"/>
              <a:t>W</a:t>
            </a:r>
            <a:r>
              <a:rPr lang="ja-JP" altLang="en"/>
              <a:t>（</a:t>
            </a:r>
            <a:r>
              <a:rPr lang="ja-JP" altLang="en-US"/>
              <a:t>プログラム）</a:t>
            </a:r>
            <a:endParaRPr lang="en-US" altLang="ja-JP" dirty="0"/>
          </a:p>
          <a:p>
            <a:r>
              <a:rPr lang="ja-JP" altLang="en-US"/>
              <a:t>インピーダンス：</a:t>
            </a:r>
            <a:r>
              <a:rPr lang="en-US" altLang="ja-JP" dirty="0"/>
              <a:t>8 </a:t>
            </a:r>
            <a:r>
              <a:rPr lang="en" altLang="ja-JP" dirty="0"/>
              <a:t>ohm</a:t>
            </a:r>
          </a:p>
          <a:p>
            <a:r>
              <a:rPr lang="ja-JP" altLang="en-US"/>
              <a:t>最大出力音圧レベル：</a:t>
            </a:r>
            <a:r>
              <a:rPr lang="en-US" altLang="ja-JP" dirty="0"/>
              <a:t>128</a:t>
            </a:r>
            <a:r>
              <a:rPr lang="en" altLang="ja-JP" dirty="0"/>
              <a:t>dB</a:t>
            </a:r>
          </a:p>
          <a:p>
            <a:r>
              <a:rPr lang="ja-JP" altLang="en-US"/>
              <a:t>サイズ：</a:t>
            </a:r>
            <a:r>
              <a:rPr lang="en" altLang="ja-JP" dirty="0"/>
              <a:t>W39.9xH58.4xD32.5</a:t>
            </a:r>
          </a:p>
          <a:p>
            <a:r>
              <a:rPr lang="ja-JP" altLang="en-US"/>
              <a:t>重量：</a:t>
            </a:r>
            <a:r>
              <a:rPr lang="en-US" altLang="ja-JP" dirty="0"/>
              <a:t>19.5</a:t>
            </a:r>
            <a:r>
              <a:rPr lang="en" altLang="ja-JP" dirty="0"/>
              <a:t>kg</a:t>
            </a:r>
          </a:p>
          <a:p>
            <a:r>
              <a:rPr lang="ja-JP" altLang="en-US"/>
              <a:t>分散角度：</a:t>
            </a:r>
            <a:r>
              <a:rPr lang="en-US" altLang="ja-JP" dirty="0"/>
              <a:t>90°</a:t>
            </a:r>
            <a:r>
              <a:rPr lang="en" altLang="ja-JP" dirty="0"/>
              <a:t>x 50°</a:t>
            </a:r>
          </a:p>
          <a:p>
            <a:r>
              <a:rPr lang="ja-JP" altLang="en-US"/>
              <a:t>クロスオーバー周波数：</a:t>
            </a:r>
            <a:r>
              <a:rPr lang="en-US" altLang="ja-JP" dirty="0"/>
              <a:t>2.1</a:t>
            </a:r>
            <a:r>
              <a:rPr lang="en" altLang="ja-JP" dirty="0"/>
              <a:t>kHz</a:t>
            </a:r>
            <a:endParaRPr kumimoji="1" lang="ja-JP" altLang="en-US"/>
          </a:p>
        </p:txBody>
      </p:sp>
      <p:sp>
        <p:nvSpPr>
          <p:cNvPr id="4" name="スライド番号プレースホルダー 3">
            <a:extLst>
              <a:ext uri="{FF2B5EF4-FFF2-40B4-BE49-F238E27FC236}">
                <a16:creationId xmlns:a16="http://schemas.microsoft.com/office/drawing/2014/main" id="{E23A669F-8A30-C344-87D8-E1D321404110}"/>
              </a:ext>
            </a:extLst>
          </p:cNvPr>
          <p:cNvSpPr>
            <a:spLocks noGrp="1"/>
          </p:cNvSpPr>
          <p:nvPr>
            <p:ph type="sldNum" sz="quarter" idx="4"/>
          </p:nvPr>
        </p:nvSpPr>
        <p:spPr/>
        <p:txBody>
          <a:bodyPr/>
          <a:lstStyle/>
          <a:p>
            <a:fld id="{2B4BF31F-3D4B-4445-9FE5-2801AF373D36}" type="slidenum">
              <a:rPr lang="ja-JP" altLang="en-US" smtClean="0"/>
              <a:pPr/>
              <a:t>31</a:t>
            </a:fld>
            <a:endParaRPr lang="ja-JP" altLang="en-US"/>
          </a:p>
        </p:txBody>
      </p:sp>
      <p:sp>
        <p:nvSpPr>
          <p:cNvPr id="5" name="フッター プレースホルダー 4">
            <a:extLst>
              <a:ext uri="{FF2B5EF4-FFF2-40B4-BE49-F238E27FC236}">
                <a16:creationId xmlns:a16="http://schemas.microsoft.com/office/drawing/2014/main" id="{EC5C2780-E928-A842-8F49-0D573A20BD4F}"/>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9DB2179C-3F44-1647-A837-C294AE43FF03}"/>
              </a:ext>
            </a:extLst>
          </p:cNvPr>
          <p:cNvSpPr>
            <a:spLocks noGrp="1"/>
          </p:cNvSpPr>
          <p:nvPr>
            <p:ph type="dt" sz="half" idx="10"/>
          </p:nvPr>
        </p:nvSpPr>
        <p:spPr/>
        <p:txBody>
          <a:bodyPr/>
          <a:lstStyle/>
          <a:p>
            <a:r>
              <a:rPr lang="en-US" altLang="ja-JP"/>
              <a:t>2019/9/19</a:t>
            </a:r>
            <a:endParaRPr lang="ja-JP" altLang="en-US"/>
          </a:p>
        </p:txBody>
      </p:sp>
      <p:pic>
        <p:nvPicPr>
          <p:cNvPr id="8" name="図 7" descr="モニター, 電子機器, ケース, 座っている が含まれている画像&#10;&#10;自動的に生成された説明">
            <a:extLst>
              <a:ext uri="{FF2B5EF4-FFF2-40B4-BE49-F238E27FC236}">
                <a16:creationId xmlns:a16="http://schemas.microsoft.com/office/drawing/2014/main" id="{973F0DFC-8F7D-C846-BCD2-04858E32AE9F}"/>
              </a:ext>
            </a:extLst>
          </p:cNvPr>
          <p:cNvPicPr>
            <a:picLocks noChangeAspect="1"/>
          </p:cNvPicPr>
          <p:nvPr/>
        </p:nvPicPr>
        <p:blipFill rotWithShape="1">
          <a:blip r:embed="rId2"/>
          <a:srcRect l="30649" r="30595"/>
          <a:stretch/>
        </p:blipFill>
        <p:spPr>
          <a:xfrm>
            <a:off x="8699157" y="1676999"/>
            <a:ext cx="2953266" cy="3810000"/>
          </a:xfrm>
          <a:prstGeom prst="rect">
            <a:avLst/>
          </a:prstGeom>
        </p:spPr>
      </p:pic>
    </p:spTree>
    <p:extLst>
      <p:ext uri="{BB962C8B-B14F-4D97-AF65-F5344CB8AC3E}">
        <p14:creationId xmlns:p14="http://schemas.microsoft.com/office/powerpoint/2010/main" val="3367369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945F72-B9F8-7A48-A656-B50B8A766A95}"/>
              </a:ext>
            </a:extLst>
          </p:cNvPr>
          <p:cNvSpPr>
            <a:spLocks noGrp="1"/>
          </p:cNvSpPr>
          <p:nvPr>
            <p:ph type="title"/>
          </p:nvPr>
        </p:nvSpPr>
        <p:spPr/>
        <p:txBody>
          <a:bodyPr/>
          <a:lstStyle/>
          <a:p>
            <a:r>
              <a:rPr kumimoji="1" lang="ja-JP" altLang="en-US"/>
              <a:t>シェイカー</a:t>
            </a:r>
          </a:p>
        </p:txBody>
      </p:sp>
      <p:sp>
        <p:nvSpPr>
          <p:cNvPr id="4" name="スライド番号プレースホルダー 3">
            <a:extLst>
              <a:ext uri="{FF2B5EF4-FFF2-40B4-BE49-F238E27FC236}">
                <a16:creationId xmlns:a16="http://schemas.microsoft.com/office/drawing/2014/main" id="{816B66B1-EA07-9B42-BB58-890E07B8BEBF}"/>
              </a:ext>
            </a:extLst>
          </p:cNvPr>
          <p:cNvSpPr>
            <a:spLocks noGrp="1"/>
          </p:cNvSpPr>
          <p:nvPr>
            <p:ph type="sldNum" sz="quarter" idx="4"/>
          </p:nvPr>
        </p:nvSpPr>
        <p:spPr/>
        <p:txBody>
          <a:bodyPr/>
          <a:lstStyle/>
          <a:p>
            <a:fld id="{2B4BF31F-3D4B-4445-9FE5-2801AF373D36}" type="slidenum">
              <a:rPr lang="ja-JP" altLang="en-US" smtClean="0"/>
              <a:pPr/>
              <a:t>32</a:t>
            </a:fld>
            <a:endParaRPr lang="ja-JP" altLang="en-US"/>
          </a:p>
        </p:txBody>
      </p:sp>
      <p:sp>
        <p:nvSpPr>
          <p:cNvPr id="5" name="フッター プレースホルダー 4">
            <a:extLst>
              <a:ext uri="{FF2B5EF4-FFF2-40B4-BE49-F238E27FC236}">
                <a16:creationId xmlns:a16="http://schemas.microsoft.com/office/drawing/2014/main" id="{947FC6A6-AD62-084C-98A5-A3F2936B5829}"/>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961FD167-5A3F-9D4A-A716-CE3D4745C8BF}"/>
              </a:ext>
            </a:extLst>
          </p:cNvPr>
          <p:cNvSpPr>
            <a:spLocks noGrp="1"/>
          </p:cNvSpPr>
          <p:nvPr>
            <p:ph type="dt" sz="half" idx="10"/>
          </p:nvPr>
        </p:nvSpPr>
        <p:spPr/>
        <p:txBody>
          <a:bodyPr/>
          <a:lstStyle/>
          <a:p>
            <a:r>
              <a:rPr lang="en-US" altLang="ja-JP"/>
              <a:t>2019/9/19</a:t>
            </a:r>
            <a:endParaRPr lang="ja-JP" altLang="en-US"/>
          </a:p>
        </p:txBody>
      </p:sp>
      <p:sp>
        <p:nvSpPr>
          <p:cNvPr id="8" name="コンテンツ プレースホルダー 7">
            <a:extLst>
              <a:ext uri="{FF2B5EF4-FFF2-40B4-BE49-F238E27FC236}">
                <a16:creationId xmlns:a16="http://schemas.microsoft.com/office/drawing/2014/main" id="{7103734E-D1A1-EC4C-B268-7D3E754CD157}"/>
              </a:ext>
            </a:extLst>
          </p:cNvPr>
          <p:cNvSpPr>
            <a:spLocks noGrp="1"/>
          </p:cNvSpPr>
          <p:nvPr>
            <p:ph idx="1"/>
          </p:nvPr>
        </p:nvSpPr>
        <p:spPr/>
        <p:txBody>
          <a:bodyPr>
            <a:normAutofit fontScale="70000" lnSpcReduction="20000"/>
          </a:bodyPr>
          <a:lstStyle/>
          <a:p>
            <a:r>
              <a:rPr lang="en" altLang="ja-JP" dirty="0"/>
              <a:t>LW142.FS-2</a:t>
            </a:r>
          </a:p>
          <a:p>
            <a:r>
              <a:rPr lang="en" altLang="ja-JP" dirty="0"/>
              <a:t>Sine Force:		2 lbf pk (nat. convection)</a:t>
            </a:r>
            <a:br>
              <a:rPr lang="en" altLang="ja-JP" dirty="0"/>
            </a:br>
            <a:r>
              <a:rPr lang="en" altLang="ja-JP" dirty="0"/>
              <a:t>			4 lbf pk (forced air cooling) </a:t>
            </a:r>
          </a:p>
          <a:p>
            <a:r>
              <a:rPr lang="en" altLang="ja-JP" dirty="0"/>
              <a:t> Random Force: 	1.4 lbf rms (nat. convection)</a:t>
            </a:r>
            <a:br>
              <a:rPr lang="en" altLang="ja-JP" dirty="0"/>
            </a:br>
            <a:r>
              <a:rPr lang="en" altLang="ja-JP" dirty="0"/>
              <a:t>			2.8 lbf pk (forced air cooling)</a:t>
            </a:r>
          </a:p>
          <a:p>
            <a:r>
              <a:rPr lang="en" altLang="ja-JP" dirty="0"/>
              <a:t>Frequency Range: 	10 to 3,000 Hz</a:t>
            </a:r>
          </a:p>
          <a:p>
            <a:r>
              <a:rPr lang="en" altLang="ja-JP" dirty="0"/>
              <a:t>Max. Acceleration:	(2 lbf / 4 lbf)</a:t>
            </a:r>
            <a:br>
              <a:rPr lang="en" altLang="ja-JP" dirty="0"/>
            </a:br>
            <a:r>
              <a:rPr lang="en" altLang="ja-JP" dirty="0"/>
              <a:t>			6.0 / 12.0 g pk, bare table</a:t>
            </a:r>
            <a:br>
              <a:rPr lang="en" altLang="ja-JP" dirty="0"/>
            </a:br>
            <a:r>
              <a:rPr lang="en" altLang="ja-JP" dirty="0"/>
              <a:t>			4.6 / 9.3 g pk, 0.1 lb. load</a:t>
            </a:r>
            <a:br>
              <a:rPr lang="en" altLang="ja-JP" dirty="0"/>
            </a:br>
            <a:r>
              <a:rPr lang="en" altLang="ja-JP" dirty="0"/>
              <a:t>			2.7 / 5.5 g pk, 0.4 lb. load</a:t>
            </a:r>
          </a:p>
          <a:p>
            <a:endParaRPr lang="en" altLang="ja-JP" dirty="0"/>
          </a:p>
          <a:p>
            <a:r>
              <a:rPr lang="en" altLang="ja-JP" dirty="0"/>
              <a:t>Max. Displacement:	0.20 inch pk-pk, bare table</a:t>
            </a:r>
            <a:br>
              <a:rPr lang="en" altLang="ja-JP" dirty="0"/>
            </a:br>
            <a:r>
              <a:rPr lang="en" altLang="ja-JP" dirty="0"/>
              <a:t>				0.35 inch pk-pk, resonant load </a:t>
            </a:r>
          </a:p>
          <a:p>
            <a:r>
              <a:rPr lang="en" altLang="ja-JP" dirty="0"/>
              <a:t>Cooling: Amplifier:	natural convection </a:t>
            </a:r>
            <a:br>
              <a:rPr lang="en" altLang="ja-JP" dirty="0"/>
            </a:br>
            <a:r>
              <a:rPr lang="en" altLang="ja-JP" dirty="0"/>
              <a:t>			Shaker: natural / forced air </a:t>
            </a:r>
          </a:p>
          <a:p>
            <a:r>
              <a:rPr lang="en" altLang="ja-JP" dirty="0"/>
              <a:t>Power Requirements:	300 VA @95-125, 190-250V, 1ø, 50/60 Hz. </a:t>
            </a:r>
          </a:p>
        </p:txBody>
      </p:sp>
      <p:pic>
        <p:nvPicPr>
          <p:cNvPr id="9" name="コンテンツ プレースホルダー 6">
            <a:extLst>
              <a:ext uri="{FF2B5EF4-FFF2-40B4-BE49-F238E27FC236}">
                <a16:creationId xmlns:a16="http://schemas.microsoft.com/office/drawing/2014/main" id="{9274A91D-0C54-8E4B-8519-0EE4728BD1ED}"/>
              </a:ext>
            </a:extLst>
          </p:cNvPr>
          <p:cNvPicPr>
            <a:picLocks noChangeAspect="1"/>
          </p:cNvPicPr>
          <p:nvPr/>
        </p:nvPicPr>
        <p:blipFill rotWithShape="1">
          <a:blip r:embed="rId2"/>
          <a:srcRect l="50634" t="17231" r="5880" b="17325"/>
          <a:stretch/>
        </p:blipFill>
        <p:spPr>
          <a:xfrm>
            <a:off x="8026994" y="1000801"/>
            <a:ext cx="3985006" cy="3373395"/>
          </a:xfrm>
          <a:prstGeom prst="rect">
            <a:avLst/>
          </a:prstGeom>
        </p:spPr>
      </p:pic>
    </p:spTree>
    <p:extLst>
      <p:ext uri="{BB962C8B-B14F-4D97-AF65-F5344CB8AC3E}">
        <p14:creationId xmlns:p14="http://schemas.microsoft.com/office/powerpoint/2010/main" val="4075224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A3AB3B-4969-9647-A1F5-A699181FB675}"/>
              </a:ext>
            </a:extLst>
          </p:cNvPr>
          <p:cNvSpPr>
            <a:spLocks noGrp="1"/>
          </p:cNvSpPr>
          <p:nvPr>
            <p:ph type="title"/>
          </p:nvPr>
        </p:nvSpPr>
        <p:spPr/>
        <p:txBody>
          <a:bodyPr/>
          <a:lstStyle/>
          <a:p>
            <a:r>
              <a:rPr kumimoji="1" lang="ja-JP" altLang="en-US"/>
              <a:t>インパルスハンマー</a:t>
            </a:r>
          </a:p>
        </p:txBody>
      </p:sp>
      <p:sp>
        <p:nvSpPr>
          <p:cNvPr id="3" name="コンテンツ プレースホルダー 2">
            <a:extLst>
              <a:ext uri="{FF2B5EF4-FFF2-40B4-BE49-F238E27FC236}">
                <a16:creationId xmlns:a16="http://schemas.microsoft.com/office/drawing/2014/main" id="{65C341A3-120A-8B4D-9809-8701932EACAC}"/>
              </a:ext>
            </a:extLst>
          </p:cNvPr>
          <p:cNvSpPr>
            <a:spLocks noGrp="1"/>
          </p:cNvSpPr>
          <p:nvPr>
            <p:ph idx="1"/>
          </p:nvPr>
        </p:nvSpPr>
        <p:spPr/>
        <p:txBody>
          <a:bodyPr/>
          <a:lstStyle/>
          <a:p>
            <a:r>
              <a:rPr lang="ja-JP" altLang="en-US"/>
              <a:t>感度</a:t>
            </a:r>
            <a:r>
              <a:rPr lang="en" altLang="ja-JP" dirty="0"/>
              <a:t>: 2.174 mV/N</a:t>
            </a:r>
          </a:p>
          <a:p>
            <a:r>
              <a:rPr lang="ja-JP" altLang="en-US"/>
              <a:t>測定範囲</a:t>
            </a:r>
            <a:r>
              <a:rPr lang="en" altLang="ja-JP" dirty="0"/>
              <a:t>: 2224 N pk</a:t>
            </a:r>
          </a:p>
          <a:p>
            <a:r>
              <a:rPr lang="ja-JP" altLang="en-US"/>
              <a:t>共振周波数</a:t>
            </a:r>
            <a:r>
              <a:rPr lang="en-US" altLang="ja-JP" dirty="0"/>
              <a:t>: &gt;22 kHz</a:t>
            </a:r>
          </a:p>
          <a:p>
            <a:r>
              <a:rPr lang="ja-JP" altLang="en-US"/>
              <a:t>非線形</a:t>
            </a:r>
            <a:r>
              <a:rPr lang="en-US" altLang="ja-JP" dirty="0"/>
              <a:t>: &lt;1%</a:t>
            </a:r>
          </a:p>
          <a:p>
            <a:r>
              <a:rPr lang="ja-JP" altLang="en-US"/>
              <a:t>電圧</a:t>
            </a:r>
            <a:r>
              <a:rPr lang="en-US" altLang="ja-JP" dirty="0"/>
              <a:t>: 20-30 VDC</a:t>
            </a:r>
          </a:p>
          <a:p>
            <a:r>
              <a:rPr lang="ja-JP" altLang="en-US"/>
              <a:t>電流</a:t>
            </a:r>
            <a:r>
              <a:rPr lang="en-US" altLang="ja-JP" dirty="0"/>
              <a:t>: 2-20 mA</a:t>
            </a:r>
            <a:r>
              <a:rPr lang="en" altLang="ja-JP" dirty="0"/>
              <a:t> </a:t>
            </a:r>
          </a:p>
          <a:p>
            <a:r>
              <a:rPr kumimoji="1" lang="ja-JP" altLang="en-US"/>
              <a:t>インピーダンス</a:t>
            </a:r>
            <a:r>
              <a:rPr kumimoji="1" lang="en-US" altLang="ja-JP" dirty="0"/>
              <a:t>: &lt;100 ohm</a:t>
            </a:r>
          </a:p>
          <a:p>
            <a:r>
              <a:rPr lang="ja-JP" altLang="en-US"/>
              <a:t>質量</a:t>
            </a:r>
            <a:r>
              <a:rPr lang="en-US" altLang="ja-JP" dirty="0"/>
              <a:t>: 0.16 kg</a:t>
            </a:r>
            <a:endParaRPr kumimoji="1" lang="ja-JP" altLang="en-US"/>
          </a:p>
        </p:txBody>
      </p:sp>
      <p:sp>
        <p:nvSpPr>
          <p:cNvPr id="4" name="スライド番号プレースホルダー 3">
            <a:extLst>
              <a:ext uri="{FF2B5EF4-FFF2-40B4-BE49-F238E27FC236}">
                <a16:creationId xmlns:a16="http://schemas.microsoft.com/office/drawing/2014/main" id="{10A8845F-117D-6346-90C7-319258864F03}"/>
              </a:ext>
            </a:extLst>
          </p:cNvPr>
          <p:cNvSpPr>
            <a:spLocks noGrp="1"/>
          </p:cNvSpPr>
          <p:nvPr>
            <p:ph type="sldNum" sz="quarter" idx="4"/>
          </p:nvPr>
        </p:nvSpPr>
        <p:spPr/>
        <p:txBody>
          <a:bodyPr/>
          <a:lstStyle/>
          <a:p>
            <a:fld id="{2B4BF31F-3D4B-4445-9FE5-2801AF373D36}" type="slidenum">
              <a:rPr lang="ja-JP" altLang="en-US" smtClean="0"/>
              <a:pPr/>
              <a:t>33</a:t>
            </a:fld>
            <a:endParaRPr lang="ja-JP" altLang="en-US"/>
          </a:p>
        </p:txBody>
      </p:sp>
      <p:sp>
        <p:nvSpPr>
          <p:cNvPr id="5" name="フッター プレースホルダー 4">
            <a:extLst>
              <a:ext uri="{FF2B5EF4-FFF2-40B4-BE49-F238E27FC236}">
                <a16:creationId xmlns:a16="http://schemas.microsoft.com/office/drawing/2014/main" id="{426EE682-7404-854F-B8E3-350DF26289C3}"/>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F6A0CD71-B559-EE46-BB1D-B0F8F1DB8F38}"/>
              </a:ext>
            </a:extLst>
          </p:cNvPr>
          <p:cNvSpPr>
            <a:spLocks noGrp="1"/>
          </p:cNvSpPr>
          <p:nvPr>
            <p:ph type="dt" sz="half" idx="10"/>
          </p:nvPr>
        </p:nvSpPr>
        <p:spPr/>
        <p:txBody>
          <a:bodyPr/>
          <a:lstStyle/>
          <a:p>
            <a:r>
              <a:rPr lang="en-US" altLang="ja-JP"/>
              <a:t>2019/9/19</a:t>
            </a:r>
            <a:endParaRPr lang="ja-JP" altLang="en-US"/>
          </a:p>
        </p:txBody>
      </p:sp>
      <p:pic>
        <p:nvPicPr>
          <p:cNvPr id="9" name="図 8" descr="テキスト, 地図 が含まれている画像&#10;&#10;自動的に生成された説明">
            <a:extLst>
              <a:ext uri="{FF2B5EF4-FFF2-40B4-BE49-F238E27FC236}">
                <a16:creationId xmlns:a16="http://schemas.microsoft.com/office/drawing/2014/main" id="{7018E8CB-BD2A-F14C-AD79-64698C9F6214}"/>
              </a:ext>
            </a:extLst>
          </p:cNvPr>
          <p:cNvPicPr>
            <a:picLocks noChangeAspect="1"/>
          </p:cNvPicPr>
          <p:nvPr/>
        </p:nvPicPr>
        <p:blipFill>
          <a:blip r:embed="rId2"/>
          <a:stretch>
            <a:fillRect/>
          </a:stretch>
        </p:blipFill>
        <p:spPr>
          <a:xfrm>
            <a:off x="5585254" y="1369343"/>
            <a:ext cx="6606746" cy="4119314"/>
          </a:xfrm>
          <a:prstGeom prst="rect">
            <a:avLst/>
          </a:prstGeom>
        </p:spPr>
      </p:pic>
    </p:spTree>
    <p:extLst>
      <p:ext uri="{BB962C8B-B14F-4D97-AF65-F5344CB8AC3E}">
        <p14:creationId xmlns:p14="http://schemas.microsoft.com/office/powerpoint/2010/main" val="3975912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84B9DD-EC9A-F441-A1EB-0C5084208603}"/>
              </a:ext>
            </a:extLst>
          </p:cNvPr>
          <p:cNvSpPr>
            <a:spLocks noGrp="1"/>
          </p:cNvSpPr>
          <p:nvPr>
            <p:ph type="title"/>
          </p:nvPr>
        </p:nvSpPr>
        <p:spPr/>
        <p:txBody>
          <a:bodyPr/>
          <a:lstStyle/>
          <a:p>
            <a:r>
              <a:rPr kumimoji="1" lang="ja-JP" altLang="en-US"/>
              <a:t>コイル</a:t>
            </a:r>
          </a:p>
        </p:txBody>
      </p:sp>
      <p:sp>
        <p:nvSpPr>
          <p:cNvPr id="4" name="スライド番号プレースホルダー 3">
            <a:extLst>
              <a:ext uri="{FF2B5EF4-FFF2-40B4-BE49-F238E27FC236}">
                <a16:creationId xmlns:a16="http://schemas.microsoft.com/office/drawing/2014/main" id="{8E54B671-B25B-8F4E-9F71-4E81EE389FCF}"/>
              </a:ext>
            </a:extLst>
          </p:cNvPr>
          <p:cNvSpPr>
            <a:spLocks noGrp="1"/>
          </p:cNvSpPr>
          <p:nvPr>
            <p:ph type="sldNum" sz="quarter" idx="4"/>
          </p:nvPr>
        </p:nvSpPr>
        <p:spPr/>
        <p:txBody>
          <a:bodyPr/>
          <a:lstStyle/>
          <a:p>
            <a:fld id="{2B4BF31F-3D4B-4445-9FE5-2801AF373D36}" type="slidenum">
              <a:rPr lang="ja-JP" altLang="en-US" smtClean="0"/>
              <a:pPr/>
              <a:t>34</a:t>
            </a:fld>
            <a:endParaRPr lang="ja-JP" altLang="en-US"/>
          </a:p>
        </p:txBody>
      </p:sp>
      <p:sp>
        <p:nvSpPr>
          <p:cNvPr id="5" name="フッター プレースホルダー 4">
            <a:extLst>
              <a:ext uri="{FF2B5EF4-FFF2-40B4-BE49-F238E27FC236}">
                <a16:creationId xmlns:a16="http://schemas.microsoft.com/office/drawing/2014/main" id="{156943A8-513A-0A4A-A7B7-C04A3A7B137A}"/>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444BD2A0-AF87-F64B-B907-A8983677394C}"/>
              </a:ext>
            </a:extLst>
          </p:cNvPr>
          <p:cNvSpPr>
            <a:spLocks noGrp="1"/>
          </p:cNvSpPr>
          <p:nvPr>
            <p:ph type="dt" sz="half" idx="10"/>
          </p:nvPr>
        </p:nvSpPr>
        <p:spPr/>
        <p:txBody>
          <a:bodyPr/>
          <a:lstStyle/>
          <a:p>
            <a:r>
              <a:rPr lang="en-US" altLang="ja-JP"/>
              <a:t>2019/9/19</a:t>
            </a:r>
            <a:endParaRPr lang="ja-JP" altLang="en-US"/>
          </a:p>
        </p:txBody>
      </p:sp>
      <p:sp>
        <p:nvSpPr>
          <p:cNvPr id="11" name="コンテンツ プレースホルダー 10">
            <a:extLst>
              <a:ext uri="{FF2B5EF4-FFF2-40B4-BE49-F238E27FC236}">
                <a16:creationId xmlns:a16="http://schemas.microsoft.com/office/drawing/2014/main" id="{4E5C1150-2718-4142-87FA-A3F85A9E06D1}"/>
              </a:ext>
            </a:extLst>
          </p:cNvPr>
          <p:cNvSpPr>
            <a:spLocks noGrp="1"/>
          </p:cNvSpPr>
          <p:nvPr>
            <p:ph idx="1"/>
          </p:nvPr>
        </p:nvSpPr>
        <p:spPr>
          <a:xfrm>
            <a:off x="180000" y="1007998"/>
            <a:ext cx="11833200" cy="5155200"/>
          </a:xfrm>
        </p:spPr>
        <p:txBody>
          <a:bodyPr/>
          <a:lstStyle/>
          <a:p>
            <a:r>
              <a:rPr lang="ja-JP" altLang="en-US"/>
              <a:t>直径</a:t>
            </a:r>
            <a:r>
              <a:rPr lang="en-US" altLang="ja-JP" dirty="0"/>
              <a:t>:115 </a:t>
            </a:r>
            <a:r>
              <a:rPr lang="en" altLang="ja-JP" dirty="0"/>
              <a:t>cm</a:t>
            </a:r>
          </a:p>
          <a:p>
            <a:r>
              <a:rPr lang="ja-JP" altLang="en-US"/>
              <a:t>高さ</a:t>
            </a:r>
            <a:r>
              <a:rPr lang="en-US" altLang="ja-JP" dirty="0"/>
              <a:t>:20 </a:t>
            </a:r>
            <a:r>
              <a:rPr lang="en" altLang="ja-JP" dirty="0"/>
              <a:t>cm</a:t>
            </a:r>
          </a:p>
          <a:p>
            <a:r>
              <a:rPr lang="ja-JP" altLang="en-US"/>
              <a:t>巻き数</a:t>
            </a:r>
            <a:r>
              <a:rPr lang="en-US" altLang="ja-JP" dirty="0"/>
              <a:t>:24</a:t>
            </a:r>
            <a:r>
              <a:rPr lang="ja-JP" altLang="en-US"/>
              <a:t>回巻き </a:t>
            </a:r>
          </a:p>
          <a:p>
            <a:r>
              <a:rPr lang="ja-JP" altLang="en-US"/>
              <a:t>抵抗</a:t>
            </a:r>
            <a:r>
              <a:rPr lang="en-US" altLang="ja-JP" dirty="0"/>
              <a:t>:2 </a:t>
            </a:r>
            <a:r>
              <a:rPr lang="el-GR" altLang="ja-JP" dirty="0"/>
              <a:t>Ω </a:t>
            </a:r>
          </a:p>
          <a:p>
            <a:r>
              <a:rPr lang="ja-JP" altLang="en-US"/>
              <a:t>インダクタンス</a:t>
            </a:r>
            <a:r>
              <a:rPr lang="en-US" altLang="ja-JP" dirty="0"/>
              <a:t>:5 </a:t>
            </a:r>
            <a:r>
              <a:rPr lang="en" altLang="ja-JP" dirty="0" err="1"/>
              <a:t>mH</a:t>
            </a:r>
            <a:r>
              <a:rPr lang="en" altLang="ja-JP" dirty="0"/>
              <a:t> </a:t>
            </a:r>
          </a:p>
          <a:p>
            <a:endParaRPr kumimoji="1" lang="ja-JP" altLang="en-US"/>
          </a:p>
        </p:txBody>
      </p:sp>
      <p:pic>
        <p:nvPicPr>
          <p:cNvPr id="1025" name="Picture 1" descr="page2image4091453184">
            <a:extLst>
              <a:ext uri="{FF2B5EF4-FFF2-40B4-BE49-F238E27FC236}">
                <a16:creationId xmlns:a16="http://schemas.microsoft.com/office/drawing/2014/main" id="{B1CA5AB8-62E0-F440-A5A4-5C4619A7F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301" y="1441450"/>
            <a:ext cx="4660900"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227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2847F5-276E-F744-8B5B-4D0726B97546}"/>
              </a:ext>
            </a:extLst>
          </p:cNvPr>
          <p:cNvSpPr>
            <a:spLocks noGrp="1"/>
          </p:cNvSpPr>
          <p:nvPr>
            <p:ph type="title"/>
          </p:nvPr>
        </p:nvSpPr>
        <p:spPr/>
        <p:txBody>
          <a:bodyPr/>
          <a:lstStyle/>
          <a:p>
            <a:r>
              <a:rPr kumimoji="1" lang="en-US" altLang="ja-JP" dirty="0"/>
              <a:t>PSL acoustic noise</a:t>
            </a:r>
            <a:endParaRPr kumimoji="1" lang="ja-JP" altLang="en-US"/>
          </a:p>
        </p:txBody>
      </p:sp>
      <p:pic>
        <p:nvPicPr>
          <p:cNvPr id="8" name="コンテンツ プレースホルダー 7">
            <a:extLst>
              <a:ext uri="{FF2B5EF4-FFF2-40B4-BE49-F238E27FC236}">
                <a16:creationId xmlns:a16="http://schemas.microsoft.com/office/drawing/2014/main" id="{68476F32-BD3D-1746-9D7F-9D16C58E6502}"/>
              </a:ext>
            </a:extLst>
          </p:cNvPr>
          <p:cNvPicPr>
            <a:picLocks noGrp="1" noChangeAspect="1"/>
          </p:cNvPicPr>
          <p:nvPr>
            <p:ph idx="1"/>
          </p:nvPr>
        </p:nvPicPr>
        <p:blipFill>
          <a:blip r:embed="rId2"/>
          <a:stretch>
            <a:fillRect/>
          </a:stretch>
        </p:blipFill>
        <p:spPr>
          <a:xfrm>
            <a:off x="160352" y="3815999"/>
            <a:ext cx="5045847" cy="2520000"/>
          </a:xfrm>
        </p:spPr>
      </p:pic>
      <p:sp>
        <p:nvSpPr>
          <p:cNvPr id="4" name="スライド番号プレースホルダー 3">
            <a:extLst>
              <a:ext uri="{FF2B5EF4-FFF2-40B4-BE49-F238E27FC236}">
                <a16:creationId xmlns:a16="http://schemas.microsoft.com/office/drawing/2014/main" id="{4E656A4D-25DD-6448-9891-3E78BBA274CB}"/>
              </a:ext>
            </a:extLst>
          </p:cNvPr>
          <p:cNvSpPr>
            <a:spLocks noGrp="1"/>
          </p:cNvSpPr>
          <p:nvPr>
            <p:ph type="sldNum" sz="quarter" idx="4"/>
          </p:nvPr>
        </p:nvSpPr>
        <p:spPr/>
        <p:txBody>
          <a:bodyPr/>
          <a:lstStyle/>
          <a:p>
            <a:fld id="{2B4BF31F-3D4B-4445-9FE5-2801AF373D36}" type="slidenum">
              <a:rPr lang="ja-JP" altLang="en-US" smtClean="0"/>
              <a:pPr/>
              <a:t>35</a:t>
            </a:fld>
            <a:endParaRPr lang="ja-JP" altLang="en-US"/>
          </a:p>
        </p:txBody>
      </p:sp>
      <p:sp>
        <p:nvSpPr>
          <p:cNvPr id="5" name="フッター プレースホルダー 4">
            <a:extLst>
              <a:ext uri="{FF2B5EF4-FFF2-40B4-BE49-F238E27FC236}">
                <a16:creationId xmlns:a16="http://schemas.microsoft.com/office/drawing/2014/main" id="{DB84CF51-DA4C-B747-B1E4-16B2B0581F68}"/>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5201A515-55B1-D243-B224-AA693D35001D}"/>
              </a:ext>
            </a:extLst>
          </p:cNvPr>
          <p:cNvSpPr>
            <a:spLocks noGrp="1"/>
          </p:cNvSpPr>
          <p:nvPr>
            <p:ph type="dt" sz="half" idx="10"/>
          </p:nvPr>
        </p:nvSpPr>
        <p:spPr/>
        <p:txBody>
          <a:bodyPr/>
          <a:lstStyle/>
          <a:p>
            <a:r>
              <a:rPr lang="en-US" altLang="ja-JP"/>
              <a:t>2019/9/19</a:t>
            </a:r>
            <a:endParaRPr lang="ja-JP" altLang="en-US"/>
          </a:p>
        </p:txBody>
      </p:sp>
      <p:pic>
        <p:nvPicPr>
          <p:cNvPr id="10" name="図 9">
            <a:extLst>
              <a:ext uri="{FF2B5EF4-FFF2-40B4-BE49-F238E27FC236}">
                <a16:creationId xmlns:a16="http://schemas.microsoft.com/office/drawing/2014/main" id="{91C5ED42-B788-924B-B467-44ECBB539B60}"/>
              </a:ext>
            </a:extLst>
          </p:cNvPr>
          <p:cNvPicPr>
            <a:picLocks noChangeAspect="1"/>
          </p:cNvPicPr>
          <p:nvPr/>
        </p:nvPicPr>
        <p:blipFill>
          <a:blip r:embed="rId3"/>
          <a:stretch>
            <a:fillRect/>
          </a:stretch>
        </p:blipFill>
        <p:spPr>
          <a:xfrm>
            <a:off x="6096000" y="1061999"/>
            <a:ext cx="5045847" cy="2520000"/>
          </a:xfrm>
          <a:prstGeom prst="rect">
            <a:avLst/>
          </a:prstGeom>
        </p:spPr>
      </p:pic>
      <p:pic>
        <p:nvPicPr>
          <p:cNvPr id="12" name="図 11" descr="テキスト, 地図 が含まれている画像&#10;&#10;自動的に生成された説明">
            <a:extLst>
              <a:ext uri="{FF2B5EF4-FFF2-40B4-BE49-F238E27FC236}">
                <a16:creationId xmlns:a16="http://schemas.microsoft.com/office/drawing/2014/main" id="{EDE0AF8E-AE05-5B44-B1A4-DF2A0DC48EDB}"/>
              </a:ext>
            </a:extLst>
          </p:cNvPr>
          <p:cNvPicPr>
            <a:picLocks noChangeAspect="1"/>
          </p:cNvPicPr>
          <p:nvPr/>
        </p:nvPicPr>
        <p:blipFill>
          <a:blip r:embed="rId4"/>
          <a:stretch>
            <a:fillRect/>
          </a:stretch>
        </p:blipFill>
        <p:spPr>
          <a:xfrm>
            <a:off x="160353" y="1061999"/>
            <a:ext cx="5045847" cy="2520000"/>
          </a:xfrm>
          <a:prstGeom prst="rect">
            <a:avLst/>
          </a:prstGeom>
        </p:spPr>
      </p:pic>
      <p:sp>
        <p:nvSpPr>
          <p:cNvPr id="13" name="テキスト ボックス 12">
            <a:extLst>
              <a:ext uri="{FF2B5EF4-FFF2-40B4-BE49-F238E27FC236}">
                <a16:creationId xmlns:a16="http://schemas.microsoft.com/office/drawing/2014/main" id="{8A503996-402D-9C45-9991-2BF40B2CEC83}"/>
              </a:ext>
            </a:extLst>
          </p:cNvPr>
          <p:cNvSpPr txBox="1"/>
          <p:nvPr/>
        </p:nvSpPr>
        <p:spPr>
          <a:xfrm>
            <a:off x="2287974" y="861943"/>
            <a:ext cx="790601" cy="400110"/>
          </a:xfrm>
          <a:prstGeom prst="rect">
            <a:avLst/>
          </a:prstGeom>
          <a:noFill/>
        </p:spPr>
        <p:txBody>
          <a:bodyPr wrap="none" rtlCol="0">
            <a:spAutoFit/>
          </a:bodyPr>
          <a:lstStyle/>
          <a:p>
            <a:r>
              <a:rPr lang="en-US" altLang="ja-JP" sz="2000" b="1" dirty="0"/>
              <a:t>PMC</a:t>
            </a:r>
            <a:endParaRPr kumimoji="1" lang="ja-JP" altLang="en-US" sz="2000" b="1"/>
          </a:p>
        </p:txBody>
      </p:sp>
      <p:sp>
        <p:nvSpPr>
          <p:cNvPr id="14" name="テキスト ボックス 13">
            <a:extLst>
              <a:ext uri="{FF2B5EF4-FFF2-40B4-BE49-F238E27FC236}">
                <a16:creationId xmlns:a16="http://schemas.microsoft.com/office/drawing/2014/main" id="{8378CC7B-B5B6-F342-880A-50CA7A004EDC}"/>
              </a:ext>
            </a:extLst>
          </p:cNvPr>
          <p:cNvSpPr txBox="1"/>
          <p:nvPr/>
        </p:nvSpPr>
        <p:spPr>
          <a:xfrm>
            <a:off x="2336063" y="3590384"/>
            <a:ext cx="694421" cy="400110"/>
          </a:xfrm>
          <a:prstGeom prst="rect">
            <a:avLst/>
          </a:prstGeom>
          <a:noFill/>
        </p:spPr>
        <p:txBody>
          <a:bodyPr wrap="none" rtlCol="0">
            <a:spAutoFit/>
          </a:bodyPr>
          <a:lstStyle/>
          <a:p>
            <a:r>
              <a:rPr lang="en-US" altLang="ja-JP" sz="2000" b="1" dirty="0"/>
              <a:t>IMC</a:t>
            </a:r>
            <a:endParaRPr kumimoji="1" lang="ja-JP" altLang="en-US" sz="2000" b="1"/>
          </a:p>
        </p:txBody>
      </p:sp>
      <p:sp>
        <p:nvSpPr>
          <p:cNvPr id="15" name="テキスト ボックス 14">
            <a:extLst>
              <a:ext uri="{FF2B5EF4-FFF2-40B4-BE49-F238E27FC236}">
                <a16:creationId xmlns:a16="http://schemas.microsoft.com/office/drawing/2014/main" id="{1878FF4B-21DB-3C40-8154-AD59A0299F91}"/>
              </a:ext>
            </a:extLst>
          </p:cNvPr>
          <p:cNvSpPr txBox="1"/>
          <p:nvPr/>
        </p:nvSpPr>
        <p:spPr>
          <a:xfrm>
            <a:off x="8023247" y="861943"/>
            <a:ext cx="1191352" cy="400110"/>
          </a:xfrm>
          <a:prstGeom prst="rect">
            <a:avLst/>
          </a:prstGeom>
          <a:noFill/>
        </p:spPr>
        <p:txBody>
          <a:bodyPr wrap="none" rtlCol="0">
            <a:spAutoFit/>
          </a:bodyPr>
          <a:lstStyle/>
          <a:p>
            <a:r>
              <a:rPr lang="en-US" altLang="ja-JP" sz="2000" b="1" dirty="0"/>
              <a:t>Ref-Cav</a:t>
            </a:r>
            <a:endParaRPr kumimoji="1" lang="ja-JP" altLang="en-US" sz="2000" b="1"/>
          </a:p>
        </p:txBody>
      </p:sp>
    </p:spTree>
    <p:extLst>
      <p:ext uri="{BB962C8B-B14F-4D97-AF65-F5344CB8AC3E}">
        <p14:creationId xmlns:p14="http://schemas.microsoft.com/office/powerpoint/2010/main" val="503822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D76FC7D-0DDE-9B4B-903B-22922ABDA7EF}"/>
              </a:ext>
            </a:extLst>
          </p:cNvPr>
          <p:cNvPicPr>
            <a:picLocks noChangeAspect="1"/>
          </p:cNvPicPr>
          <p:nvPr/>
        </p:nvPicPr>
        <p:blipFill>
          <a:blip r:embed="rId3"/>
          <a:stretch>
            <a:fillRect/>
          </a:stretch>
        </p:blipFill>
        <p:spPr>
          <a:xfrm>
            <a:off x="6660000" y="900000"/>
            <a:ext cx="5400000" cy="4613823"/>
          </a:xfrm>
          <a:prstGeom prst="rect">
            <a:avLst/>
          </a:prstGeom>
        </p:spPr>
      </p:pic>
      <p:sp>
        <p:nvSpPr>
          <p:cNvPr id="2" name="タイトル 1">
            <a:extLst>
              <a:ext uri="{FF2B5EF4-FFF2-40B4-BE49-F238E27FC236}">
                <a16:creationId xmlns:a16="http://schemas.microsoft.com/office/drawing/2014/main" id="{79283127-5D94-E74E-86B3-A6C043AA86E4}"/>
              </a:ext>
            </a:extLst>
          </p:cNvPr>
          <p:cNvSpPr>
            <a:spLocks noGrp="1"/>
          </p:cNvSpPr>
          <p:nvPr>
            <p:ph type="title"/>
          </p:nvPr>
        </p:nvSpPr>
        <p:spPr/>
        <p:txBody>
          <a:bodyPr>
            <a:spAutoFit/>
          </a:bodyPr>
          <a:lstStyle/>
          <a:p>
            <a:r>
              <a:rPr lang="en-US" altLang="ja-JP" dirty="0"/>
              <a:t>Physical Environmental Monitor</a:t>
            </a:r>
            <a:r>
              <a:rPr lang="ja-JP" altLang="en-US"/>
              <a:t> </a:t>
            </a:r>
            <a:r>
              <a:rPr lang="en-US" altLang="ja-JP" dirty="0"/>
              <a:t>(PEM)</a:t>
            </a:r>
          </a:p>
        </p:txBody>
      </p:sp>
      <p:sp>
        <p:nvSpPr>
          <p:cNvPr id="3" name="コンテンツ プレースホルダー 2">
            <a:extLst>
              <a:ext uri="{FF2B5EF4-FFF2-40B4-BE49-F238E27FC236}">
                <a16:creationId xmlns:a16="http://schemas.microsoft.com/office/drawing/2014/main" id="{37012D25-1646-9C46-9567-253A768F7696}"/>
              </a:ext>
            </a:extLst>
          </p:cNvPr>
          <p:cNvSpPr>
            <a:spLocks noGrp="1"/>
          </p:cNvSpPr>
          <p:nvPr>
            <p:ph idx="1"/>
          </p:nvPr>
        </p:nvSpPr>
        <p:spPr>
          <a:xfrm>
            <a:off x="359998" y="1079999"/>
            <a:ext cx="11113202" cy="5040000"/>
          </a:xfrm>
        </p:spPr>
        <p:txBody>
          <a:bodyPr>
            <a:normAutofit/>
          </a:bodyPr>
          <a:lstStyle/>
          <a:p>
            <a:pPr>
              <a:lnSpc>
                <a:spcPct val="100000"/>
              </a:lnSpc>
            </a:pPr>
            <a:r>
              <a:rPr lang="en-US" altLang="ja-JP" dirty="0"/>
              <a:t>KAGRA</a:t>
            </a:r>
            <a:r>
              <a:rPr lang="ja-JP" altLang="en-US"/>
              <a:t>の様々な機器などについて</a:t>
            </a:r>
            <a:br>
              <a:rPr lang="en-US" altLang="ja-JP" dirty="0"/>
            </a:br>
            <a:r>
              <a:rPr lang="ja-JP" altLang="en-US"/>
              <a:t>周辺環境（地震、音、磁場、電磁波、</a:t>
            </a:r>
            <a:br>
              <a:rPr lang="en-US" altLang="ja-JP" dirty="0"/>
            </a:br>
            <a:r>
              <a:rPr lang="ja-JP" altLang="en-US"/>
              <a:t>温度、湿度など）が影響を与え、</a:t>
            </a:r>
            <a:br>
              <a:rPr lang="en-US" altLang="ja-JP" dirty="0"/>
            </a:br>
            <a:r>
              <a:rPr lang="ja-JP" altLang="en-US"/>
              <a:t>環境雑音として検出される</a:t>
            </a:r>
          </a:p>
          <a:p>
            <a:pPr>
              <a:lnSpc>
                <a:spcPct val="100000"/>
              </a:lnSpc>
            </a:pPr>
            <a:r>
              <a:rPr lang="ja-JP" altLang="en-US"/>
              <a:t>例えば音は様々な機器を揺らし</a:t>
            </a:r>
            <a:br>
              <a:rPr lang="en-US" altLang="ja-JP" dirty="0"/>
            </a:br>
            <a:r>
              <a:rPr lang="ja-JP" altLang="en-US"/>
              <a:t>音響雑音として検出される</a:t>
            </a:r>
          </a:p>
          <a:p>
            <a:pPr>
              <a:lnSpc>
                <a:spcPct val="100000"/>
              </a:lnSpc>
            </a:pPr>
            <a:endParaRPr lang="en-US" altLang="ja-JP" dirty="0"/>
          </a:p>
          <a:p>
            <a:pPr>
              <a:lnSpc>
                <a:spcPct val="100000"/>
              </a:lnSpc>
            </a:pPr>
            <a:endParaRPr lang="ja-JP" altLang="en-US"/>
          </a:p>
        </p:txBody>
      </p:sp>
      <p:sp>
        <p:nvSpPr>
          <p:cNvPr id="4" name="フッター プレースホルダー 3">
            <a:extLst>
              <a:ext uri="{FF2B5EF4-FFF2-40B4-BE49-F238E27FC236}">
                <a16:creationId xmlns:a16="http://schemas.microsoft.com/office/drawing/2014/main" id="{957A298B-B1BC-E94B-BBFB-FA567C93ECD6}"/>
              </a:ext>
            </a:extLst>
          </p:cNvPr>
          <p:cNvSpPr>
            <a:spLocks noGrp="1"/>
          </p:cNvSpPr>
          <p:nvPr>
            <p:ph type="ftr" sz="quarter" idx="11"/>
          </p:nvPr>
        </p:nvSpPr>
        <p:spPr/>
        <p:txBody>
          <a:bodyPr/>
          <a:lstStyle/>
          <a:p>
            <a:r>
              <a:rPr kumimoji="1" lang="zh-CN" altLang="en-US"/>
              <a:t>日本物理学会</a:t>
            </a:r>
            <a:r>
              <a:rPr kumimoji="1" lang="en-US" altLang="zh-CN"/>
              <a:t>@</a:t>
            </a:r>
            <a:r>
              <a:rPr kumimoji="1" lang="zh-CN" altLang="en-US"/>
              <a:t>山形大学</a:t>
            </a:r>
            <a:endParaRPr kumimoji="1" lang="ja-JP" altLang="en-US"/>
          </a:p>
        </p:txBody>
      </p:sp>
      <p:sp>
        <p:nvSpPr>
          <p:cNvPr id="5" name="日付プレースホルダー 4">
            <a:extLst>
              <a:ext uri="{FF2B5EF4-FFF2-40B4-BE49-F238E27FC236}">
                <a16:creationId xmlns:a16="http://schemas.microsoft.com/office/drawing/2014/main" id="{07C6410D-76C2-0740-A911-790AFFEB3806}"/>
              </a:ext>
            </a:extLst>
          </p:cNvPr>
          <p:cNvSpPr>
            <a:spLocks noGrp="1"/>
          </p:cNvSpPr>
          <p:nvPr>
            <p:ph type="dt" sz="half" idx="10"/>
          </p:nvPr>
        </p:nvSpPr>
        <p:spPr/>
        <p:txBody>
          <a:bodyPr/>
          <a:lstStyle/>
          <a:p>
            <a:r>
              <a:rPr kumimoji="1" lang="en-US" altLang="ja-JP"/>
              <a:t>2019/9/19</a:t>
            </a:r>
            <a:endParaRPr kumimoji="1" lang="ja-JP" altLang="en-US"/>
          </a:p>
        </p:txBody>
      </p:sp>
      <p:sp>
        <p:nvSpPr>
          <p:cNvPr id="32" name="テキスト ボックス 31">
            <a:extLst>
              <a:ext uri="{FF2B5EF4-FFF2-40B4-BE49-F238E27FC236}">
                <a16:creationId xmlns:a16="http://schemas.microsoft.com/office/drawing/2014/main" id="{07497AC2-6752-8740-B963-FC4D7AEEB239}"/>
              </a:ext>
            </a:extLst>
          </p:cNvPr>
          <p:cNvSpPr txBox="1"/>
          <p:nvPr/>
        </p:nvSpPr>
        <p:spPr>
          <a:xfrm>
            <a:off x="10620000" y="4140000"/>
            <a:ext cx="415498" cy="369332"/>
          </a:xfrm>
          <a:prstGeom prst="rect">
            <a:avLst/>
          </a:prstGeom>
          <a:noFill/>
        </p:spPr>
        <p:txBody>
          <a:bodyPr wrap="none" rtlCol="0">
            <a:spAutoFit/>
          </a:bodyPr>
          <a:lstStyle/>
          <a:p>
            <a:r>
              <a:rPr kumimoji="1" lang="ja-JP" altLang="en-US"/>
              <a:t>音</a:t>
            </a:r>
          </a:p>
        </p:txBody>
      </p:sp>
      <p:pic>
        <p:nvPicPr>
          <p:cNvPr id="22" name="図 21">
            <a:extLst>
              <a:ext uri="{FF2B5EF4-FFF2-40B4-BE49-F238E27FC236}">
                <a16:creationId xmlns:a16="http://schemas.microsoft.com/office/drawing/2014/main" id="{CC592E41-2666-CD4B-9227-F6C2D769058A}"/>
              </a:ext>
            </a:extLst>
          </p:cNvPr>
          <p:cNvPicPr>
            <a:picLocks noChangeAspect="1"/>
          </p:cNvPicPr>
          <p:nvPr/>
        </p:nvPicPr>
        <p:blipFill>
          <a:blip r:embed="rId4"/>
          <a:stretch>
            <a:fillRect/>
          </a:stretch>
        </p:blipFill>
        <p:spPr>
          <a:xfrm>
            <a:off x="10146498" y="3650166"/>
            <a:ext cx="1778000" cy="1460500"/>
          </a:xfrm>
          <a:prstGeom prst="rect">
            <a:avLst/>
          </a:prstGeom>
        </p:spPr>
      </p:pic>
      <p:pic>
        <p:nvPicPr>
          <p:cNvPr id="10" name="音" descr="音符">
            <a:extLst>
              <a:ext uri="{FF2B5EF4-FFF2-40B4-BE49-F238E27FC236}">
                <a16:creationId xmlns:a16="http://schemas.microsoft.com/office/drawing/2014/main" id="{A400E3E2-CF3A-5843-ADA8-9E6008BF27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0000" y="3600000"/>
            <a:ext cx="540000" cy="540000"/>
          </a:xfrm>
          <a:prstGeom prst="rect">
            <a:avLst/>
          </a:prstGeom>
        </p:spPr>
      </p:pic>
      <p:sp>
        <p:nvSpPr>
          <p:cNvPr id="35" name="テキスト ボックス 34">
            <a:extLst>
              <a:ext uri="{FF2B5EF4-FFF2-40B4-BE49-F238E27FC236}">
                <a16:creationId xmlns:a16="http://schemas.microsoft.com/office/drawing/2014/main" id="{392085A6-D75B-604D-9F6C-5D18503E1987}"/>
              </a:ext>
            </a:extLst>
          </p:cNvPr>
          <p:cNvSpPr txBox="1"/>
          <p:nvPr/>
        </p:nvSpPr>
        <p:spPr>
          <a:xfrm>
            <a:off x="8424000" y="4140000"/>
            <a:ext cx="646331" cy="369332"/>
          </a:xfrm>
          <a:prstGeom prst="rect">
            <a:avLst/>
          </a:prstGeom>
          <a:noFill/>
        </p:spPr>
        <p:txBody>
          <a:bodyPr wrap="none" rtlCol="0">
            <a:spAutoFit/>
          </a:bodyPr>
          <a:lstStyle/>
          <a:p>
            <a:r>
              <a:rPr lang="ja-JP" altLang="en-US"/>
              <a:t>磁場</a:t>
            </a:r>
            <a:endParaRPr kumimoji="1" lang="ja-JP" altLang="en-US"/>
          </a:p>
        </p:txBody>
      </p:sp>
      <p:pic>
        <p:nvPicPr>
          <p:cNvPr id="24" name="図 23">
            <a:extLst>
              <a:ext uri="{FF2B5EF4-FFF2-40B4-BE49-F238E27FC236}">
                <a16:creationId xmlns:a16="http://schemas.microsoft.com/office/drawing/2014/main" id="{68D925CB-C84F-BE45-9A0F-0CF4183E3FFD}"/>
              </a:ext>
            </a:extLst>
          </p:cNvPr>
          <p:cNvPicPr>
            <a:picLocks noChangeAspect="1"/>
          </p:cNvPicPr>
          <p:nvPr/>
        </p:nvPicPr>
        <p:blipFill>
          <a:blip r:embed="rId7"/>
          <a:stretch>
            <a:fillRect/>
          </a:stretch>
        </p:blipFill>
        <p:spPr>
          <a:xfrm>
            <a:off x="8166284" y="3591876"/>
            <a:ext cx="1219200" cy="1219200"/>
          </a:xfrm>
          <a:prstGeom prst="rect">
            <a:avLst/>
          </a:prstGeom>
        </p:spPr>
      </p:pic>
      <p:pic>
        <p:nvPicPr>
          <p:cNvPr id="21" name="磁場" descr="磁石">
            <a:extLst>
              <a:ext uri="{FF2B5EF4-FFF2-40B4-BE49-F238E27FC236}">
                <a16:creationId xmlns:a16="http://schemas.microsoft.com/office/drawing/2014/main" id="{E57DBC44-32B0-CB48-8057-833D0AF7FB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20000" y="3600000"/>
            <a:ext cx="540000" cy="540000"/>
          </a:xfrm>
          <a:prstGeom prst="rect">
            <a:avLst/>
          </a:prstGeom>
        </p:spPr>
      </p:pic>
      <p:sp>
        <p:nvSpPr>
          <p:cNvPr id="33" name="テキスト ボックス 32">
            <a:extLst>
              <a:ext uri="{FF2B5EF4-FFF2-40B4-BE49-F238E27FC236}">
                <a16:creationId xmlns:a16="http://schemas.microsoft.com/office/drawing/2014/main" id="{85214E9E-0FE0-EB4D-ACA7-F72A117A4F94}"/>
              </a:ext>
            </a:extLst>
          </p:cNvPr>
          <p:cNvSpPr txBox="1"/>
          <p:nvPr/>
        </p:nvSpPr>
        <p:spPr>
          <a:xfrm>
            <a:off x="10548000" y="1980000"/>
            <a:ext cx="646331" cy="369332"/>
          </a:xfrm>
          <a:prstGeom prst="rect">
            <a:avLst/>
          </a:prstGeom>
          <a:noFill/>
        </p:spPr>
        <p:txBody>
          <a:bodyPr wrap="none" rtlCol="0">
            <a:spAutoFit/>
          </a:bodyPr>
          <a:lstStyle/>
          <a:p>
            <a:r>
              <a:rPr lang="ja-JP" altLang="en-US"/>
              <a:t>地震</a:t>
            </a:r>
            <a:endParaRPr kumimoji="1" lang="ja-JP" altLang="en-US"/>
          </a:p>
        </p:txBody>
      </p:sp>
      <p:pic>
        <p:nvPicPr>
          <p:cNvPr id="25" name="図 24">
            <a:extLst>
              <a:ext uri="{FF2B5EF4-FFF2-40B4-BE49-F238E27FC236}">
                <a16:creationId xmlns:a16="http://schemas.microsoft.com/office/drawing/2014/main" id="{AF14472C-C071-DD46-89C6-069400B5F8AB}"/>
              </a:ext>
            </a:extLst>
          </p:cNvPr>
          <p:cNvPicPr>
            <a:picLocks noChangeAspect="1"/>
          </p:cNvPicPr>
          <p:nvPr/>
        </p:nvPicPr>
        <p:blipFill>
          <a:blip r:embed="rId10"/>
          <a:stretch>
            <a:fillRect/>
          </a:stretch>
        </p:blipFill>
        <p:spPr>
          <a:xfrm>
            <a:off x="10355261" y="1742608"/>
            <a:ext cx="1638300" cy="1231900"/>
          </a:xfrm>
          <a:prstGeom prst="rect">
            <a:avLst/>
          </a:prstGeom>
        </p:spPr>
      </p:pic>
      <p:pic>
        <p:nvPicPr>
          <p:cNvPr id="20" name="図 19">
            <a:extLst>
              <a:ext uri="{FF2B5EF4-FFF2-40B4-BE49-F238E27FC236}">
                <a16:creationId xmlns:a16="http://schemas.microsoft.com/office/drawing/2014/main" id="{BF5802D7-821E-AC48-8FEE-0274EC4384EA}"/>
              </a:ext>
            </a:extLst>
          </p:cNvPr>
          <p:cNvPicPr>
            <a:picLocks noChangeAspect="1"/>
          </p:cNvPicPr>
          <p:nvPr/>
        </p:nvPicPr>
        <p:blipFill>
          <a:blip r:embed="rId11"/>
          <a:stretch>
            <a:fillRect/>
          </a:stretch>
        </p:blipFill>
        <p:spPr>
          <a:xfrm>
            <a:off x="9674998" y="1307589"/>
            <a:ext cx="1587500" cy="1320800"/>
          </a:xfrm>
          <a:prstGeom prst="rect">
            <a:avLst/>
          </a:prstGeom>
        </p:spPr>
      </p:pic>
      <p:pic>
        <p:nvPicPr>
          <p:cNvPr id="23" name="地震" descr="ワイヤレス">
            <a:extLst>
              <a:ext uri="{FF2B5EF4-FFF2-40B4-BE49-F238E27FC236}">
                <a16:creationId xmlns:a16="http://schemas.microsoft.com/office/drawing/2014/main" id="{CC10FDCB-6A96-FB42-962E-841872D6CF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5400000" flipH="1" flipV="1">
            <a:off x="10260000" y="2340000"/>
            <a:ext cx="540000" cy="540000"/>
          </a:xfrm>
          <a:prstGeom prst="rect">
            <a:avLst/>
          </a:prstGeom>
        </p:spPr>
      </p:pic>
      <p:sp>
        <p:nvSpPr>
          <p:cNvPr id="34" name="テキスト ボックス 33">
            <a:extLst>
              <a:ext uri="{FF2B5EF4-FFF2-40B4-BE49-F238E27FC236}">
                <a16:creationId xmlns:a16="http://schemas.microsoft.com/office/drawing/2014/main" id="{91F7F277-E752-B442-AAFA-FAC557B45EE7}"/>
              </a:ext>
            </a:extLst>
          </p:cNvPr>
          <p:cNvSpPr txBox="1"/>
          <p:nvPr/>
        </p:nvSpPr>
        <p:spPr>
          <a:xfrm>
            <a:off x="8316000" y="1980000"/>
            <a:ext cx="877163" cy="369332"/>
          </a:xfrm>
          <a:prstGeom prst="rect">
            <a:avLst/>
          </a:prstGeom>
          <a:noFill/>
        </p:spPr>
        <p:txBody>
          <a:bodyPr wrap="none" rtlCol="0">
            <a:spAutoFit/>
          </a:bodyPr>
          <a:lstStyle/>
          <a:p>
            <a:r>
              <a:rPr lang="ja-JP" altLang="en-US"/>
              <a:t>電磁波</a:t>
            </a:r>
            <a:endParaRPr kumimoji="1" lang="ja-JP" altLang="en-US"/>
          </a:p>
        </p:txBody>
      </p:sp>
      <p:pic>
        <p:nvPicPr>
          <p:cNvPr id="9" name="図 8" descr="物体, 空 が含まれている画像&#10;&#10;自動的に生成された説明">
            <a:extLst>
              <a:ext uri="{FF2B5EF4-FFF2-40B4-BE49-F238E27FC236}">
                <a16:creationId xmlns:a16="http://schemas.microsoft.com/office/drawing/2014/main" id="{7AB43885-565B-C041-9A5D-1AA5C4C5840B}"/>
              </a:ext>
            </a:extLst>
          </p:cNvPr>
          <p:cNvPicPr>
            <a:picLocks noChangeAspect="1"/>
          </p:cNvPicPr>
          <p:nvPr/>
        </p:nvPicPr>
        <p:blipFill>
          <a:blip r:embed="rId14"/>
          <a:stretch>
            <a:fillRect/>
          </a:stretch>
        </p:blipFill>
        <p:spPr>
          <a:xfrm>
            <a:off x="7590549" y="1125670"/>
            <a:ext cx="1702326" cy="1702326"/>
          </a:xfrm>
          <a:prstGeom prst="rect">
            <a:avLst/>
          </a:prstGeom>
        </p:spPr>
      </p:pic>
      <p:pic>
        <p:nvPicPr>
          <p:cNvPr id="28" name="電磁波" descr="稲妻">
            <a:extLst>
              <a:ext uri="{FF2B5EF4-FFF2-40B4-BE49-F238E27FC236}">
                <a16:creationId xmlns:a16="http://schemas.microsoft.com/office/drawing/2014/main" id="{9E9EEDEC-0F6C-254A-AD57-B1A57F85C6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20000" y="2340000"/>
            <a:ext cx="540000" cy="540000"/>
          </a:xfrm>
          <a:prstGeom prst="rect">
            <a:avLst/>
          </a:prstGeom>
        </p:spPr>
      </p:pic>
      <p:sp>
        <p:nvSpPr>
          <p:cNvPr id="41" name="テキスト ボックス 40">
            <a:extLst>
              <a:ext uri="{FF2B5EF4-FFF2-40B4-BE49-F238E27FC236}">
                <a16:creationId xmlns:a16="http://schemas.microsoft.com/office/drawing/2014/main" id="{E4F5B396-07DA-B24A-9903-ED247D9D90AF}"/>
              </a:ext>
            </a:extLst>
          </p:cNvPr>
          <p:cNvSpPr txBox="1"/>
          <p:nvPr/>
        </p:nvSpPr>
        <p:spPr>
          <a:xfrm>
            <a:off x="7524000" y="4680000"/>
            <a:ext cx="646331" cy="369332"/>
          </a:xfrm>
          <a:prstGeom prst="rect">
            <a:avLst/>
          </a:prstGeom>
          <a:noFill/>
        </p:spPr>
        <p:txBody>
          <a:bodyPr wrap="none" rtlCol="0">
            <a:spAutoFit/>
          </a:bodyPr>
          <a:lstStyle/>
          <a:p>
            <a:r>
              <a:rPr lang="ja-JP" altLang="en-US"/>
              <a:t>温度</a:t>
            </a:r>
            <a:endParaRPr lang="en-US" altLang="ja-JP" dirty="0"/>
          </a:p>
        </p:txBody>
      </p:sp>
      <p:pic>
        <p:nvPicPr>
          <p:cNvPr id="27" name="図 26">
            <a:extLst>
              <a:ext uri="{FF2B5EF4-FFF2-40B4-BE49-F238E27FC236}">
                <a16:creationId xmlns:a16="http://schemas.microsoft.com/office/drawing/2014/main" id="{F780D7A9-0263-0547-A95F-D0418E57A5C3}"/>
              </a:ext>
            </a:extLst>
          </p:cNvPr>
          <p:cNvPicPr>
            <a:picLocks noChangeAspect="1"/>
          </p:cNvPicPr>
          <p:nvPr/>
        </p:nvPicPr>
        <p:blipFill>
          <a:blip r:embed="rId17"/>
          <a:stretch>
            <a:fillRect/>
          </a:stretch>
        </p:blipFill>
        <p:spPr>
          <a:xfrm>
            <a:off x="6410235" y="4418702"/>
            <a:ext cx="1803400" cy="1117600"/>
          </a:xfrm>
          <a:prstGeom prst="rect">
            <a:avLst/>
          </a:prstGeom>
        </p:spPr>
      </p:pic>
      <p:pic>
        <p:nvPicPr>
          <p:cNvPr id="26" name="温度" descr="温度計">
            <a:extLst>
              <a:ext uri="{FF2B5EF4-FFF2-40B4-BE49-F238E27FC236}">
                <a16:creationId xmlns:a16="http://schemas.microsoft.com/office/drawing/2014/main" id="{7C31CD1E-7D28-2F42-A1BE-A2D340364B7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60000" y="4140000"/>
            <a:ext cx="540000" cy="540000"/>
          </a:xfrm>
          <a:prstGeom prst="rect">
            <a:avLst/>
          </a:prstGeom>
        </p:spPr>
      </p:pic>
      <p:sp>
        <p:nvSpPr>
          <p:cNvPr id="38" name="テキスト ボックス 37">
            <a:extLst>
              <a:ext uri="{FF2B5EF4-FFF2-40B4-BE49-F238E27FC236}">
                <a16:creationId xmlns:a16="http://schemas.microsoft.com/office/drawing/2014/main" id="{1FBE92CE-1014-494B-A4F5-1353DC5983BD}"/>
              </a:ext>
            </a:extLst>
          </p:cNvPr>
          <p:cNvSpPr txBox="1"/>
          <p:nvPr/>
        </p:nvSpPr>
        <p:spPr>
          <a:xfrm>
            <a:off x="9756540" y="861798"/>
            <a:ext cx="1415772" cy="461665"/>
          </a:xfrm>
          <a:prstGeom prst="rect">
            <a:avLst/>
          </a:prstGeom>
          <a:noFill/>
        </p:spPr>
        <p:txBody>
          <a:bodyPr wrap="none" rtlCol="0">
            <a:spAutoFit/>
          </a:bodyPr>
          <a:lstStyle/>
          <a:p>
            <a:r>
              <a:rPr kumimoji="1" lang="ja-JP" altLang="en-US" sz="2400"/>
              <a:t>加速度計</a:t>
            </a:r>
          </a:p>
        </p:txBody>
      </p:sp>
      <p:sp>
        <p:nvSpPr>
          <p:cNvPr id="39" name="テキスト ボックス 38">
            <a:extLst>
              <a:ext uri="{FF2B5EF4-FFF2-40B4-BE49-F238E27FC236}">
                <a16:creationId xmlns:a16="http://schemas.microsoft.com/office/drawing/2014/main" id="{E9C1D292-8CD2-6E45-8DFD-716D8AD32D96}"/>
              </a:ext>
            </a:extLst>
          </p:cNvPr>
          <p:cNvSpPr txBox="1"/>
          <p:nvPr/>
        </p:nvSpPr>
        <p:spPr>
          <a:xfrm>
            <a:off x="10640333" y="1254560"/>
            <a:ext cx="1107996" cy="461665"/>
          </a:xfrm>
          <a:prstGeom prst="rect">
            <a:avLst/>
          </a:prstGeom>
          <a:noFill/>
        </p:spPr>
        <p:txBody>
          <a:bodyPr wrap="none" rtlCol="0">
            <a:spAutoFit/>
          </a:bodyPr>
          <a:lstStyle/>
          <a:p>
            <a:r>
              <a:rPr kumimoji="1" lang="ja-JP" altLang="en-US" sz="2400"/>
              <a:t>地震計</a:t>
            </a:r>
          </a:p>
        </p:txBody>
      </p:sp>
      <p:sp>
        <p:nvSpPr>
          <p:cNvPr id="40" name="テキスト ボックス 39">
            <a:extLst>
              <a:ext uri="{FF2B5EF4-FFF2-40B4-BE49-F238E27FC236}">
                <a16:creationId xmlns:a16="http://schemas.microsoft.com/office/drawing/2014/main" id="{7CD91BBC-7188-B546-BEF2-61EB6207B7AE}"/>
              </a:ext>
            </a:extLst>
          </p:cNvPr>
          <p:cNvSpPr txBox="1"/>
          <p:nvPr/>
        </p:nvSpPr>
        <p:spPr>
          <a:xfrm>
            <a:off x="8312712" y="4561498"/>
            <a:ext cx="1107996" cy="461665"/>
          </a:xfrm>
          <a:prstGeom prst="rect">
            <a:avLst/>
          </a:prstGeom>
          <a:noFill/>
        </p:spPr>
        <p:txBody>
          <a:bodyPr wrap="none" rtlCol="0">
            <a:spAutoFit/>
          </a:bodyPr>
          <a:lstStyle/>
          <a:p>
            <a:r>
              <a:rPr kumimoji="1" lang="ja-JP" altLang="en-US" sz="2400"/>
              <a:t>磁束計</a:t>
            </a:r>
          </a:p>
        </p:txBody>
      </p:sp>
      <p:sp>
        <p:nvSpPr>
          <p:cNvPr id="42" name="テキスト ボックス 41">
            <a:extLst>
              <a:ext uri="{FF2B5EF4-FFF2-40B4-BE49-F238E27FC236}">
                <a16:creationId xmlns:a16="http://schemas.microsoft.com/office/drawing/2014/main" id="{0462481F-8149-254A-A28E-3970F6DF3CFA}"/>
              </a:ext>
            </a:extLst>
          </p:cNvPr>
          <p:cNvSpPr txBox="1"/>
          <p:nvPr/>
        </p:nvSpPr>
        <p:spPr>
          <a:xfrm>
            <a:off x="6437797" y="3934558"/>
            <a:ext cx="1415772" cy="461665"/>
          </a:xfrm>
          <a:prstGeom prst="rect">
            <a:avLst/>
          </a:prstGeom>
          <a:noFill/>
        </p:spPr>
        <p:txBody>
          <a:bodyPr wrap="none" rtlCol="0">
            <a:spAutoFit/>
          </a:bodyPr>
          <a:lstStyle/>
          <a:p>
            <a:r>
              <a:rPr kumimoji="1" lang="ja-JP" altLang="en-US" sz="2400"/>
              <a:t>音湿度計</a:t>
            </a:r>
          </a:p>
        </p:txBody>
      </p:sp>
      <p:sp>
        <p:nvSpPr>
          <p:cNvPr id="43" name="テキスト ボックス 42">
            <a:extLst>
              <a:ext uri="{FF2B5EF4-FFF2-40B4-BE49-F238E27FC236}">
                <a16:creationId xmlns:a16="http://schemas.microsoft.com/office/drawing/2014/main" id="{79B5EAA5-AE6E-4A4D-AC18-3942354F7761}"/>
              </a:ext>
            </a:extLst>
          </p:cNvPr>
          <p:cNvSpPr txBox="1"/>
          <p:nvPr/>
        </p:nvSpPr>
        <p:spPr>
          <a:xfrm>
            <a:off x="10505458" y="4655336"/>
            <a:ext cx="1107996" cy="461665"/>
          </a:xfrm>
          <a:prstGeom prst="rect">
            <a:avLst/>
          </a:prstGeom>
          <a:noFill/>
        </p:spPr>
        <p:txBody>
          <a:bodyPr wrap="none" rtlCol="0">
            <a:spAutoFit/>
          </a:bodyPr>
          <a:lstStyle/>
          <a:p>
            <a:r>
              <a:rPr kumimoji="1" lang="ja-JP" altLang="en-US" sz="2400"/>
              <a:t>マイク</a:t>
            </a:r>
          </a:p>
        </p:txBody>
      </p:sp>
      <p:sp>
        <p:nvSpPr>
          <p:cNvPr id="44" name="テキスト ボックス 43">
            <a:extLst>
              <a:ext uri="{FF2B5EF4-FFF2-40B4-BE49-F238E27FC236}">
                <a16:creationId xmlns:a16="http://schemas.microsoft.com/office/drawing/2014/main" id="{C700526E-815C-1D4F-92AF-6A4BFE09817B}"/>
              </a:ext>
            </a:extLst>
          </p:cNvPr>
          <p:cNvSpPr txBox="1"/>
          <p:nvPr/>
        </p:nvSpPr>
        <p:spPr>
          <a:xfrm>
            <a:off x="7886432" y="913176"/>
            <a:ext cx="1415772" cy="461665"/>
          </a:xfrm>
          <a:prstGeom prst="rect">
            <a:avLst/>
          </a:prstGeom>
          <a:noFill/>
        </p:spPr>
        <p:txBody>
          <a:bodyPr wrap="none" rtlCol="0">
            <a:spAutoFit/>
          </a:bodyPr>
          <a:lstStyle/>
          <a:p>
            <a:r>
              <a:rPr lang="ja-JP" altLang="en-US" sz="2400"/>
              <a:t>アンテナ</a:t>
            </a:r>
            <a:endParaRPr kumimoji="1" lang="ja-JP" altLang="en-US" sz="2400"/>
          </a:p>
        </p:txBody>
      </p:sp>
      <p:sp>
        <p:nvSpPr>
          <p:cNvPr id="6" name="テキスト ボックス 5">
            <a:extLst>
              <a:ext uri="{FF2B5EF4-FFF2-40B4-BE49-F238E27FC236}">
                <a16:creationId xmlns:a16="http://schemas.microsoft.com/office/drawing/2014/main" id="{A49BABC3-89DC-6947-9163-40A2EA0B49CE}"/>
              </a:ext>
            </a:extLst>
          </p:cNvPr>
          <p:cNvSpPr txBox="1"/>
          <p:nvPr/>
        </p:nvSpPr>
        <p:spPr>
          <a:xfrm>
            <a:off x="682332" y="4864666"/>
            <a:ext cx="4982454" cy="954107"/>
          </a:xfrm>
          <a:prstGeom prst="rect">
            <a:avLst/>
          </a:prstGeom>
          <a:noFill/>
        </p:spPr>
        <p:txBody>
          <a:bodyPr wrap="none" rtlCol="0">
            <a:spAutoFit/>
          </a:bodyPr>
          <a:lstStyle/>
          <a:p>
            <a:pPr algn="ctr"/>
            <a:r>
              <a:rPr lang="en" altLang="ja-JP" sz="2800" b="1" dirty="0"/>
              <a:t>PEM</a:t>
            </a:r>
            <a:r>
              <a:rPr lang="ja-JP" altLang="en-US" sz="2800" b="1"/>
              <a:t>グループは</a:t>
            </a:r>
            <a:br>
              <a:rPr lang="en-US" altLang="ja-JP" sz="2800" b="1" dirty="0"/>
            </a:br>
            <a:r>
              <a:rPr lang="ja-JP" altLang="en-US" sz="2800" b="1"/>
              <a:t>そのような環境雑音を減らす</a:t>
            </a:r>
            <a:r>
              <a:rPr lang="en-US" altLang="ja-JP" sz="2800" b="1" dirty="0"/>
              <a:t>!</a:t>
            </a:r>
            <a:endParaRPr kumimoji="1" lang="ja-JP" altLang="en-US" sz="2800" b="1"/>
          </a:p>
        </p:txBody>
      </p:sp>
      <p:sp>
        <p:nvSpPr>
          <p:cNvPr id="7" name="スライド番号プレースホルダー 6">
            <a:extLst>
              <a:ext uri="{FF2B5EF4-FFF2-40B4-BE49-F238E27FC236}">
                <a16:creationId xmlns:a16="http://schemas.microsoft.com/office/drawing/2014/main" id="{F99493DE-9992-E646-B3CA-714BBD240616}"/>
              </a:ext>
            </a:extLst>
          </p:cNvPr>
          <p:cNvSpPr>
            <a:spLocks noGrp="1"/>
          </p:cNvSpPr>
          <p:nvPr>
            <p:ph type="sldNum" sz="quarter" idx="4"/>
          </p:nvPr>
        </p:nvSpPr>
        <p:spPr/>
        <p:txBody>
          <a:bodyPr/>
          <a:lstStyle/>
          <a:p>
            <a:fld id="{2B4BF31F-3D4B-4445-9FE5-2801AF373D36}" type="slidenum">
              <a:rPr lang="ja-JP" altLang="en-US" smtClean="0"/>
              <a:pPr/>
              <a:t>3</a:t>
            </a:fld>
            <a:endParaRPr lang="ja-JP" altLang="en-US"/>
          </a:p>
        </p:txBody>
      </p:sp>
    </p:spTree>
    <p:extLst>
      <p:ext uri="{BB962C8B-B14F-4D97-AF65-F5344CB8AC3E}">
        <p14:creationId xmlns:p14="http://schemas.microsoft.com/office/powerpoint/2010/main" val="25979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linds(horizontal)">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linds(horizontal)">
                                      <p:cBhvr>
                                        <p:cTn id="20" dur="500"/>
                                        <p:tgtEl>
                                          <p:spTgt spid="2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linds(horizontal)">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blinds(horizontal)">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linds(horizontal)">
                                      <p:cBhvr>
                                        <p:cTn id="36" dur="500"/>
                                        <p:tgtEl>
                                          <p:spTgt spid="24"/>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blinds(horizontal)">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linds(horizontal)">
                                      <p:cBhvr>
                                        <p:cTn id="44" dur="500"/>
                                        <p:tgtEl>
                                          <p:spTgt spid="9"/>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linds(horizontal)">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linds(horizontal)">
                                      <p:cBhvr>
                                        <p:cTn id="52" dur="500"/>
                                        <p:tgtEl>
                                          <p:spTgt spid="2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2" grpId="0"/>
      <p:bldP spid="43" grpId="0"/>
      <p:bldP spid="4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1DB946-C07E-0E41-9B3E-74B03053DD62}"/>
              </a:ext>
            </a:extLst>
          </p:cNvPr>
          <p:cNvSpPr>
            <a:spLocks noGrp="1"/>
          </p:cNvSpPr>
          <p:nvPr>
            <p:ph type="title"/>
          </p:nvPr>
        </p:nvSpPr>
        <p:spPr/>
        <p:txBody>
          <a:bodyPr/>
          <a:lstStyle/>
          <a:p>
            <a:r>
              <a:rPr kumimoji="1" lang="ja-JP" altLang="en-US"/>
              <a:t>環境雑音注入試験</a:t>
            </a:r>
          </a:p>
        </p:txBody>
      </p:sp>
      <p:sp>
        <p:nvSpPr>
          <p:cNvPr id="3" name="コンテンツ プレースホルダー 2">
            <a:extLst>
              <a:ext uri="{FF2B5EF4-FFF2-40B4-BE49-F238E27FC236}">
                <a16:creationId xmlns:a16="http://schemas.microsoft.com/office/drawing/2014/main" id="{26FAD0EA-CCBE-A544-B425-8997AB459730}"/>
              </a:ext>
            </a:extLst>
          </p:cNvPr>
          <p:cNvSpPr>
            <a:spLocks noGrp="1"/>
          </p:cNvSpPr>
          <p:nvPr>
            <p:ph idx="1"/>
          </p:nvPr>
        </p:nvSpPr>
        <p:spPr/>
        <p:txBody>
          <a:bodyPr/>
          <a:lstStyle/>
          <a:p>
            <a:r>
              <a:rPr kumimoji="1" lang="ja-JP" altLang="en-US"/>
              <a:t>環境雑音の評価方法の一つとして</a:t>
            </a:r>
            <a:r>
              <a:rPr lang="ja-JP" altLang="en-US"/>
              <a:t>環境雑音注入試験がある</a:t>
            </a:r>
            <a:endParaRPr lang="en-US" altLang="ja-JP" dirty="0"/>
          </a:p>
          <a:p>
            <a:r>
              <a:rPr kumimoji="1" lang="ja-JP" altLang="en-US"/>
              <a:t>環境信号を注入することによって干渉計の環境雑音を意図的に増加させ、その影響を評価する</a:t>
            </a:r>
            <a:endParaRPr kumimoji="1" lang="en-US" altLang="ja-JP" dirty="0"/>
          </a:p>
          <a:p>
            <a:endParaRPr kumimoji="1" lang="en-US" altLang="ja-JP" dirty="0"/>
          </a:p>
        </p:txBody>
      </p:sp>
      <p:sp>
        <p:nvSpPr>
          <p:cNvPr id="5" name="フッター プレースホルダー 4">
            <a:extLst>
              <a:ext uri="{FF2B5EF4-FFF2-40B4-BE49-F238E27FC236}">
                <a16:creationId xmlns:a16="http://schemas.microsoft.com/office/drawing/2014/main" id="{2E071814-A67E-904D-86BB-37B69BB18D28}"/>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60F248A4-9529-D842-BD2A-D82AB8A52D77}"/>
              </a:ext>
            </a:extLst>
          </p:cNvPr>
          <p:cNvSpPr>
            <a:spLocks noGrp="1"/>
          </p:cNvSpPr>
          <p:nvPr>
            <p:ph type="dt" sz="half" idx="10"/>
          </p:nvPr>
        </p:nvSpPr>
        <p:spPr/>
        <p:txBody>
          <a:bodyPr/>
          <a:lstStyle/>
          <a:p>
            <a:r>
              <a:rPr lang="en-US" altLang="ja-JP"/>
              <a:t>2019/9/19</a:t>
            </a:r>
            <a:endParaRPr lang="ja-JP" altLang="en-US"/>
          </a:p>
        </p:txBody>
      </p:sp>
      <p:pic>
        <p:nvPicPr>
          <p:cNvPr id="9" name="グラフィックス 8" descr="楽譜">
            <a:extLst>
              <a:ext uri="{FF2B5EF4-FFF2-40B4-BE49-F238E27FC236}">
                <a16:creationId xmlns:a16="http://schemas.microsoft.com/office/drawing/2014/main" id="{586471EA-65B7-3548-9044-48DCCFAE0F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0000" y="4565327"/>
            <a:ext cx="1440000" cy="1440000"/>
          </a:xfrm>
          <a:prstGeom prst="rect">
            <a:avLst/>
          </a:prstGeom>
        </p:spPr>
      </p:pic>
      <p:pic>
        <p:nvPicPr>
          <p:cNvPr id="11" name="グラフィックス 10" descr="スピーカー">
            <a:extLst>
              <a:ext uri="{FF2B5EF4-FFF2-40B4-BE49-F238E27FC236}">
                <a16:creationId xmlns:a16="http://schemas.microsoft.com/office/drawing/2014/main" id="{FB2BF3A0-DF89-174F-9661-57DF59421D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000" y="4680000"/>
            <a:ext cx="1800000" cy="1800000"/>
          </a:xfrm>
          <a:prstGeom prst="rect">
            <a:avLst/>
          </a:prstGeom>
        </p:spPr>
      </p:pic>
      <p:pic>
        <p:nvPicPr>
          <p:cNvPr id="14" name="sound no">
            <a:extLst>
              <a:ext uri="{FF2B5EF4-FFF2-40B4-BE49-F238E27FC236}">
                <a16:creationId xmlns:a16="http://schemas.microsoft.com/office/drawing/2014/main" id="{353EC2D9-7C1E-154C-B781-A0146F4259B7}"/>
              </a:ext>
            </a:extLst>
          </p:cNvPr>
          <p:cNvPicPr>
            <a:picLocks noChangeAspect="1"/>
          </p:cNvPicPr>
          <p:nvPr/>
        </p:nvPicPr>
        <p:blipFill>
          <a:blip r:embed="rId7"/>
          <a:stretch>
            <a:fillRect/>
          </a:stretch>
        </p:blipFill>
        <p:spPr>
          <a:xfrm>
            <a:off x="1440000" y="2520000"/>
            <a:ext cx="4680000" cy="2340000"/>
          </a:xfrm>
          <a:prstGeom prst="rect">
            <a:avLst/>
          </a:prstGeom>
        </p:spPr>
      </p:pic>
      <p:pic>
        <p:nvPicPr>
          <p:cNvPr id="21" name="sound 100">
            <a:extLst>
              <a:ext uri="{FF2B5EF4-FFF2-40B4-BE49-F238E27FC236}">
                <a16:creationId xmlns:a16="http://schemas.microsoft.com/office/drawing/2014/main" id="{FAE9EBE2-A537-774E-8A2F-239569B8488E}"/>
              </a:ext>
            </a:extLst>
          </p:cNvPr>
          <p:cNvPicPr>
            <a:picLocks noChangeAspect="1"/>
          </p:cNvPicPr>
          <p:nvPr/>
        </p:nvPicPr>
        <p:blipFill>
          <a:blip r:embed="rId8"/>
          <a:stretch>
            <a:fillRect/>
          </a:stretch>
        </p:blipFill>
        <p:spPr>
          <a:xfrm>
            <a:off x="1440000" y="2520000"/>
            <a:ext cx="4679999" cy="2340000"/>
          </a:xfrm>
          <a:prstGeom prst="rect">
            <a:avLst/>
          </a:prstGeom>
        </p:spPr>
      </p:pic>
      <p:pic>
        <p:nvPicPr>
          <p:cNvPr id="19" name="sound 200">
            <a:extLst>
              <a:ext uri="{FF2B5EF4-FFF2-40B4-BE49-F238E27FC236}">
                <a16:creationId xmlns:a16="http://schemas.microsoft.com/office/drawing/2014/main" id="{D62AE0EA-F17F-BD46-8A72-4D3B6A5CD10C}"/>
              </a:ext>
            </a:extLst>
          </p:cNvPr>
          <p:cNvPicPr>
            <a:picLocks noChangeAspect="1"/>
          </p:cNvPicPr>
          <p:nvPr/>
        </p:nvPicPr>
        <p:blipFill>
          <a:blip r:embed="rId9"/>
          <a:stretch>
            <a:fillRect/>
          </a:stretch>
        </p:blipFill>
        <p:spPr>
          <a:xfrm>
            <a:off x="1440000" y="2520000"/>
            <a:ext cx="4680000" cy="2340000"/>
          </a:xfrm>
          <a:prstGeom prst="rect">
            <a:avLst/>
          </a:prstGeom>
        </p:spPr>
      </p:pic>
      <p:pic>
        <p:nvPicPr>
          <p:cNvPr id="17" name="sound 300">
            <a:extLst>
              <a:ext uri="{FF2B5EF4-FFF2-40B4-BE49-F238E27FC236}">
                <a16:creationId xmlns:a16="http://schemas.microsoft.com/office/drawing/2014/main" id="{7190CACE-1003-4A46-B0EE-AFA837748772}"/>
              </a:ext>
            </a:extLst>
          </p:cNvPr>
          <p:cNvPicPr>
            <a:picLocks noChangeAspect="1"/>
          </p:cNvPicPr>
          <p:nvPr/>
        </p:nvPicPr>
        <p:blipFill>
          <a:blip r:embed="rId10"/>
          <a:stretch>
            <a:fillRect/>
          </a:stretch>
        </p:blipFill>
        <p:spPr>
          <a:xfrm>
            <a:off x="1440000" y="2520000"/>
            <a:ext cx="4680000" cy="2340000"/>
          </a:xfrm>
          <a:prstGeom prst="rect">
            <a:avLst/>
          </a:prstGeom>
        </p:spPr>
      </p:pic>
      <p:pic>
        <p:nvPicPr>
          <p:cNvPr id="45" name="sound" descr="建物 が含まれている画像&#10;&#10;自動的に生成された説明">
            <a:extLst>
              <a:ext uri="{FF2B5EF4-FFF2-40B4-BE49-F238E27FC236}">
                <a16:creationId xmlns:a16="http://schemas.microsoft.com/office/drawing/2014/main" id="{B690C165-55D1-CB4A-B886-686F8C6AB9EA}"/>
              </a:ext>
            </a:extLst>
          </p:cNvPr>
          <p:cNvPicPr>
            <a:picLocks noChangeAspect="1"/>
          </p:cNvPicPr>
          <p:nvPr/>
        </p:nvPicPr>
        <p:blipFill>
          <a:blip r:embed="rId11"/>
          <a:stretch>
            <a:fillRect/>
          </a:stretch>
        </p:blipFill>
        <p:spPr>
          <a:xfrm>
            <a:off x="1440000" y="2520000"/>
            <a:ext cx="4680000" cy="2340000"/>
          </a:xfrm>
          <a:prstGeom prst="rect">
            <a:avLst/>
          </a:prstGeom>
        </p:spPr>
      </p:pic>
      <p:pic>
        <p:nvPicPr>
          <p:cNvPr id="37" name="disp No">
            <a:extLst>
              <a:ext uri="{FF2B5EF4-FFF2-40B4-BE49-F238E27FC236}">
                <a16:creationId xmlns:a16="http://schemas.microsoft.com/office/drawing/2014/main" id="{9F550327-4B74-C048-93C2-93AB98D94037}"/>
              </a:ext>
            </a:extLst>
          </p:cNvPr>
          <p:cNvPicPr>
            <a:picLocks noChangeAspect="1"/>
          </p:cNvPicPr>
          <p:nvPr/>
        </p:nvPicPr>
        <p:blipFill>
          <a:blip r:embed="rId12"/>
          <a:stretch>
            <a:fillRect/>
          </a:stretch>
        </p:blipFill>
        <p:spPr>
          <a:xfrm>
            <a:off x="6840000" y="2520000"/>
            <a:ext cx="4680000" cy="2340000"/>
          </a:xfrm>
          <a:prstGeom prst="rect">
            <a:avLst/>
          </a:prstGeom>
        </p:spPr>
      </p:pic>
      <p:pic>
        <p:nvPicPr>
          <p:cNvPr id="43" name="disp 100">
            <a:extLst>
              <a:ext uri="{FF2B5EF4-FFF2-40B4-BE49-F238E27FC236}">
                <a16:creationId xmlns:a16="http://schemas.microsoft.com/office/drawing/2014/main" id="{72CE6D16-385A-6C41-9734-D5C79DECF2D7}"/>
              </a:ext>
            </a:extLst>
          </p:cNvPr>
          <p:cNvPicPr>
            <a:picLocks noChangeAspect="1"/>
          </p:cNvPicPr>
          <p:nvPr/>
        </p:nvPicPr>
        <p:blipFill>
          <a:blip r:embed="rId13"/>
          <a:stretch>
            <a:fillRect/>
          </a:stretch>
        </p:blipFill>
        <p:spPr>
          <a:xfrm>
            <a:off x="6840000" y="2520000"/>
            <a:ext cx="4680000" cy="2340000"/>
          </a:xfrm>
          <a:prstGeom prst="rect">
            <a:avLst/>
          </a:prstGeom>
        </p:spPr>
      </p:pic>
      <p:pic>
        <p:nvPicPr>
          <p:cNvPr id="41" name="disp 200">
            <a:extLst>
              <a:ext uri="{FF2B5EF4-FFF2-40B4-BE49-F238E27FC236}">
                <a16:creationId xmlns:a16="http://schemas.microsoft.com/office/drawing/2014/main" id="{7B7FB18E-6D32-FD49-9BC6-3D8A43E10F25}"/>
              </a:ext>
            </a:extLst>
          </p:cNvPr>
          <p:cNvPicPr>
            <a:picLocks noChangeAspect="1"/>
          </p:cNvPicPr>
          <p:nvPr/>
        </p:nvPicPr>
        <p:blipFill>
          <a:blip r:embed="rId14"/>
          <a:stretch>
            <a:fillRect/>
          </a:stretch>
        </p:blipFill>
        <p:spPr>
          <a:xfrm>
            <a:off x="6840000" y="2520000"/>
            <a:ext cx="4680000" cy="2340000"/>
          </a:xfrm>
          <a:prstGeom prst="rect">
            <a:avLst/>
          </a:prstGeom>
        </p:spPr>
      </p:pic>
      <p:pic>
        <p:nvPicPr>
          <p:cNvPr id="39" name="disp 300">
            <a:extLst>
              <a:ext uri="{FF2B5EF4-FFF2-40B4-BE49-F238E27FC236}">
                <a16:creationId xmlns:a16="http://schemas.microsoft.com/office/drawing/2014/main" id="{2541A8F7-F8B7-D14E-9CD9-7AF77CEE986C}"/>
              </a:ext>
            </a:extLst>
          </p:cNvPr>
          <p:cNvPicPr>
            <a:picLocks noChangeAspect="1"/>
          </p:cNvPicPr>
          <p:nvPr/>
        </p:nvPicPr>
        <p:blipFill>
          <a:blip r:embed="rId15"/>
          <a:stretch>
            <a:fillRect/>
          </a:stretch>
        </p:blipFill>
        <p:spPr>
          <a:xfrm>
            <a:off x="6840000" y="2520000"/>
            <a:ext cx="4680000" cy="2340000"/>
          </a:xfrm>
          <a:prstGeom prst="rect">
            <a:avLst/>
          </a:prstGeom>
        </p:spPr>
      </p:pic>
      <p:pic>
        <p:nvPicPr>
          <p:cNvPr id="47" name="disp">
            <a:extLst>
              <a:ext uri="{FF2B5EF4-FFF2-40B4-BE49-F238E27FC236}">
                <a16:creationId xmlns:a16="http://schemas.microsoft.com/office/drawing/2014/main" id="{78D1E81E-AAC4-8045-95EA-E6EA14FB53F6}"/>
              </a:ext>
            </a:extLst>
          </p:cNvPr>
          <p:cNvPicPr>
            <a:picLocks noChangeAspect="1"/>
          </p:cNvPicPr>
          <p:nvPr/>
        </p:nvPicPr>
        <p:blipFill>
          <a:blip r:embed="rId16"/>
          <a:stretch>
            <a:fillRect/>
          </a:stretch>
        </p:blipFill>
        <p:spPr>
          <a:xfrm>
            <a:off x="6840000" y="2520000"/>
            <a:ext cx="4680000" cy="2340000"/>
          </a:xfrm>
          <a:prstGeom prst="rect">
            <a:avLst/>
          </a:prstGeom>
        </p:spPr>
      </p:pic>
      <p:pic>
        <p:nvPicPr>
          <p:cNvPr id="15" name="グラフィックス 14" descr="心拍">
            <a:extLst>
              <a:ext uri="{FF2B5EF4-FFF2-40B4-BE49-F238E27FC236}">
                <a16:creationId xmlns:a16="http://schemas.microsoft.com/office/drawing/2014/main" id="{63D5DD5A-36BD-D147-BA5F-66A8D6B84DD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19998" y="4565327"/>
            <a:ext cx="1440000" cy="1440000"/>
          </a:xfrm>
          <a:prstGeom prst="rect">
            <a:avLst/>
          </a:prstGeom>
        </p:spPr>
      </p:pic>
      <p:pic>
        <p:nvPicPr>
          <p:cNvPr id="33" name="図 32" descr="地図, テキスト が含まれている画像&#10;&#10;自動的に生成された説明">
            <a:extLst>
              <a:ext uri="{FF2B5EF4-FFF2-40B4-BE49-F238E27FC236}">
                <a16:creationId xmlns:a16="http://schemas.microsoft.com/office/drawing/2014/main" id="{0D7F077C-9010-8F43-986B-4B18E4DBD128}"/>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4319999" y="3246489"/>
            <a:ext cx="3600000" cy="3075110"/>
          </a:xfrm>
          <a:prstGeom prst="rect">
            <a:avLst/>
          </a:prstGeom>
        </p:spPr>
      </p:pic>
      <p:sp>
        <p:nvSpPr>
          <p:cNvPr id="48" name="スライド番号プレースホルダー 47">
            <a:extLst>
              <a:ext uri="{FF2B5EF4-FFF2-40B4-BE49-F238E27FC236}">
                <a16:creationId xmlns:a16="http://schemas.microsoft.com/office/drawing/2014/main" id="{433D7698-BD63-AD4A-93E7-05F1308C9A93}"/>
              </a:ext>
            </a:extLst>
          </p:cNvPr>
          <p:cNvSpPr>
            <a:spLocks noGrp="1"/>
          </p:cNvSpPr>
          <p:nvPr>
            <p:ph type="sldNum" sz="quarter" idx="4"/>
          </p:nvPr>
        </p:nvSpPr>
        <p:spPr/>
        <p:txBody>
          <a:bodyPr/>
          <a:lstStyle/>
          <a:p>
            <a:fld id="{2B4BF31F-3D4B-4445-9FE5-2801AF373D36}" type="slidenum">
              <a:rPr lang="ja-JP" altLang="en-US" smtClean="0"/>
              <a:pPr/>
              <a:t>4</a:t>
            </a:fld>
            <a:endParaRPr lang="ja-JP" altLang="en-US"/>
          </a:p>
        </p:txBody>
      </p:sp>
      <p:sp>
        <p:nvSpPr>
          <p:cNvPr id="22" name="正方形/長方形 21">
            <a:extLst>
              <a:ext uri="{FF2B5EF4-FFF2-40B4-BE49-F238E27FC236}">
                <a16:creationId xmlns:a16="http://schemas.microsoft.com/office/drawing/2014/main" id="{1B05BA66-4ABB-2D4B-A784-535C0BFBC79F}"/>
              </a:ext>
            </a:extLst>
          </p:cNvPr>
          <p:cNvSpPr/>
          <p:nvPr/>
        </p:nvSpPr>
        <p:spPr>
          <a:xfrm>
            <a:off x="597986" y="3159413"/>
            <a:ext cx="697627" cy="707886"/>
          </a:xfrm>
          <a:prstGeom prst="rect">
            <a:avLst/>
          </a:prstGeom>
        </p:spPr>
        <p:txBody>
          <a:bodyPr wrap="none">
            <a:spAutoFit/>
          </a:bodyPr>
          <a:lstStyle/>
          <a:p>
            <a:r>
              <a:rPr lang="ja-JP" altLang="en-US" sz="4000" b="1"/>
              <a:t>音</a:t>
            </a:r>
          </a:p>
        </p:txBody>
      </p:sp>
      <p:sp>
        <p:nvSpPr>
          <p:cNvPr id="23" name="正方形/長方形 22">
            <a:extLst>
              <a:ext uri="{FF2B5EF4-FFF2-40B4-BE49-F238E27FC236}">
                <a16:creationId xmlns:a16="http://schemas.microsoft.com/office/drawing/2014/main" id="{1A18C56C-7491-1F45-A165-D98F69DBFBE5}"/>
              </a:ext>
            </a:extLst>
          </p:cNvPr>
          <p:cNvSpPr/>
          <p:nvPr/>
        </p:nvSpPr>
        <p:spPr>
          <a:xfrm>
            <a:off x="9773892" y="4724777"/>
            <a:ext cx="2236510" cy="707886"/>
          </a:xfrm>
          <a:prstGeom prst="rect">
            <a:avLst/>
          </a:prstGeom>
        </p:spPr>
        <p:txBody>
          <a:bodyPr wrap="none">
            <a:spAutoFit/>
          </a:bodyPr>
          <a:lstStyle/>
          <a:p>
            <a:r>
              <a:rPr lang="ja-JP" altLang="en-US" sz="4000" b="1"/>
              <a:t>干渉信号</a:t>
            </a:r>
          </a:p>
        </p:txBody>
      </p:sp>
    </p:spTree>
    <p:extLst>
      <p:ext uri="{BB962C8B-B14F-4D97-AF65-F5344CB8AC3E}">
        <p14:creationId xmlns:p14="http://schemas.microsoft.com/office/powerpoint/2010/main" val="175770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linds(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xit" presetSubtype="10" fill="hold" nodeType="withEffect">
                                  <p:stCondLst>
                                    <p:cond delay="0"/>
                                  </p:stCondLst>
                                  <p:childTnLst>
                                    <p:animEffect transition="out" filter="blinds(horizontal)">
                                      <p:cBhvr>
                                        <p:cTn id="19" dur="500"/>
                                        <p:tgtEl>
                                          <p:spTgt spid="43"/>
                                        </p:tgtEl>
                                      </p:cBhvr>
                                    </p:animEffect>
                                    <p:set>
                                      <p:cBhvr>
                                        <p:cTn id="20" dur="1" fill="hold">
                                          <p:stCondLst>
                                            <p:cond delay="499"/>
                                          </p:stCondLst>
                                        </p:cTn>
                                        <p:tgtEl>
                                          <p:spTgt spid="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linds(horizont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par>
                                <p:cTn id="31" presetID="3" presetClass="exit" presetSubtype="10" fill="hold" nodeType="withEffect">
                                  <p:stCondLst>
                                    <p:cond delay="0"/>
                                  </p:stCondLst>
                                  <p:childTnLst>
                                    <p:animEffect transition="out" filter="blinds(horizontal)">
                                      <p:cBhvr>
                                        <p:cTn id="32" dur="500"/>
                                        <p:tgtEl>
                                          <p:spTgt spid="41"/>
                                        </p:tgtEl>
                                      </p:cBhvr>
                                    </p:animEffect>
                                    <p:set>
                                      <p:cBhvr>
                                        <p:cTn id="33" dur="1" fill="hold">
                                          <p:stCondLst>
                                            <p:cond delay="499"/>
                                          </p:stCondLst>
                                        </p:cTn>
                                        <p:tgtEl>
                                          <p:spTgt spid="4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blinds(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linds(horizontal)">
                                      <p:cBhvr>
                                        <p:cTn id="43" dur="500"/>
                                        <p:tgtEl>
                                          <p:spTgt spid="45"/>
                                        </p:tgtEl>
                                      </p:cBhvr>
                                    </p:animEffect>
                                  </p:childTnLst>
                                </p:cTn>
                              </p:par>
                              <p:par>
                                <p:cTn id="44" presetID="3" presetClass="exit" presetSubtype="10" fill="hold" nodeType="withEffect">
                                  <p:stCondLst>
                                    <p:cond delay="0"/>
                                  </p:stCondLst>
                                  <p:childTnLst>
                                    <p:animEffect transition="out" filter="blinds(horizontal)">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par>
                                <p:cTn id="47" presetID="3" presetClass="entr" presetSubtype="1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blinds(horizontal)">
                                      <p:cBhvr>
                                        <p:cTn id="4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154871-3ECB-8040-BEF6-C559E0C44765}"/>
              </a:ext>
            </a:extLst>
          </p:cNvPr>
          <p:cNvSpPr>
            <a:spLocks noGrp="1"/>
          </p:cNvSpPr>
          <p:nvPr>
            <p:ph type="title"/>
          </p:nvPr>
        </p:nvSpPr>
        <p:spPr/>
        <p:txBody>
          <a:bodyPr/>
          <a:lstStyle/>
          <a:p>
            <a:r>
              <a:rPr kumimoji="1" lang="ja-JP" altLang="en-US"/>
              <a:t>環境雑音注入試験</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24043FF-F096-F045-9DEE-AC15198DC296}"/>
                  </a:ext>
                </a:extLst>
              </p:cNvPr>
              <p:cNvSpPr>
                <a:spLocks noGrp="1"/>
              </p:cNvSpPr>
              <p:nvPr>
                <p:ph idx="1"/>
              </p:nvPr>
            </p:nvSpPr>
            <p:spPr>
              <a:xfrm>
                <a:off x="179999" y="1007998"/>
                <a:ext cx="7655563" cy="5155200"/>
              </a:xfrm>
            </p:spPr>
            <p:txBody>
              <a:bodyPr anchor="t" anchorCtr="0">
                <a:noAutofit/>
              </a:bodyPr>
              <a:lstStyle/>
              <a:p>
                <a:pPr>
                  <a:lnSpc>
                    <a:spcPct val="200000"/>
                  </a:lnSpc>
                </a:pPr>
                <a:r>
                  <a:rPr lang="ja-JP" altLang="en-US"/>
                  <a:t>干渉信号を</a:t>
                </a:r>
                <a14:m>
                  <m:oMath xmlns:m="http://schemas.openxmlformats.org/officeDocument/2006/math">
                    <m:r>
                      <a:rPr lang="en-US" altLang="ja-JP" b="0" i="1" smtClean="0">
                        <a:solidFill>
                          <a:srgbClr val="0070C0"/>
                        </a:solidFill>
                        <a:latin typeface="Cambria Math" panose="02040503050406030204" pitchFamily="18" charset="0"/>
                      </a:rPr>
                      <m:t>𝑥</m:t>
                    </m:r>
                  </m:oMath>
                </a14:m>
                <a:r>
                  <a:rPr lang="en-US" altLang="ja-JP" dirty="0">
                    <a:solidFill>
                      <a:srgbClr val="0070C0"/>
                    </a:solidFill>
                  </a:rPr>
                  <a:t> </a:t>
                </a:r>
                <a14:m>
                  <m:oMath xmlns:m="http://schemas.openxmlformats.org/officeDocument/2006/math">
                    <m:d>
                      <m:dPr>
                        <m:ctrlPr>
                          <a:rPr lang="en-US" altLang="ja-JP" i="1">
                            <a:solidFill>
                              <a:srgbClr val="0070C0"/>
                            </a:solidFill>
                            <a:latin typeface="Cambria Math" panose="02040503050406030204" pitchFamily="18" charset="0"/>
                          </a:rPr>
                        </m:ctrlPr>
                      </m:dPr>
                      <m:e>
                        <m:r>
                          <a:rPr lang="en-US" altLang="ja-JP" i="1">
                            <a:solidFill>
                              <a:srgbClr val="0070C0"/>
                            </a:solidFill>
                            <a:latin typeface="Cambria Math" panose="02040503050406030204" pitchFamily="18" charset="0"/>
                          </a:rPr>
                          <m:t>𝑓</m:t>
                        </m:r>
                      </m:e>
                    </m:d>
                  </m:oMath>
                </a14:m>
                <a:r>
                  <a:rPr lang="ja-JP" altLang="en-US"/>
                  <a:t>、重力波を</a:t>
                </a:r>
                <a:r>
                  <a:rPr lang="en-US" altLang="ja-JP" dirty="0"/>
                  <a:t> </a:t>
                </a:r>
                <a14:m>
                  <m:oMath xmlns:m="http://schemas.openxmlformats.org/officeDocument/2006/math">
                    <m:r>
                      <a:rPr lang="en-US" altLang="ja-JP" b="0" i="1" smtClean="0">
                        <a:solidFill>
                          <a:srgbClr val="0070C0"/>
                        </a:solidFill>
                        <a:latin typeface="Cambria Math" panose="02040503050406030204" pitchFamily="18" charset="0"/>
                      </a:rPr>
                      <m:t>h</m:t>
                    </m:r>
                    <m:d>
                      <m:dPr>
                        <m:ctrlPr>
                          <a:rPr lang="en-US" altLang="ja-JP" i="1">
                            <a:solidFill>
                              <a:srgbClr val="0070C0"/>
                            </a:solidFill>
                            <a:latin typeface="Cambria Math" panose="02040503050406030204" pitchFamily="18" charset="0"/>
                          </a:rPr>
                        </m:ctrlPr>
                      </m:dPr>
                      <m:e>
                        <m:r>
                          <a:rPr lang="en-US" altLang="ja-JP" i="1">
                            <a:solidFill>
                              <a:srgbClr val="0070C0"/>
                            </a:solidFill>
                            <a:latin typeface="Cambria Math" panose="02040503050406030204" pitchFamily="18" charset="0"/>
                          </a:rPr>
                          <m:t>𝑓</m:t>
                        </m:r>
                      </m:e>
                    </m:d>
                  </m:oMath>
                </a14:m>
                <a:r>
                  <a:rPr lang="ja-JP" altLang="en-US"/>
                  <a:t>、</a:t>
                </a:r>
                <a:br>
                  <a:rPr lang="en-US" altLang="ja-JP" dirty="0"/>
                </a:br>
                <a:r>
                  <a:rPr lang="ja-JP" altLang="en-US"/>
                  <a:t>評価する音響雑音を</a:t>
                </a:r>
                <a14:m>
                  <m:oMath xmlns:m="http://schemas.openxmlformats.org/officeDocument/2006/math">
                    <m:sSub>
                      <m:sSubPr>
                        <m:ctrlPr>
                          <a:rPr lang="en-US" altLang="ja-JP" i="1" smtClean="0">
                            <a:solidFill>
                              <a:srgbClr val="0070C0"/>
                            </a:solidFill>
                            <a:latin typeface="Cambria Math" panose="02040503050406030204" pitchFamily="18" charset="0"/>
                          </a:rPr>
                        </m:ctrlPr>
                      </m:sSubPr>
                      <m:e>
                        <m:r>
                          <a:rPr lang="en-US" altLang="ja-JP" i="1">
                            <a:solidFill>
                              <a:srgbClr val="0070C0"/>
                            </a:solidFill>
                            <a:latin typeface="Cambria Math" panose="02040503050406030204" pitchFamily="18" charset="0"/>
                          </a:rPr>
                          <m:t>𝑛</m:t>
                        </m:r>
                      </m:e>
                      <m:sub>
                        <m:r>
                          <m:rPr>
                            <m:sty m:val="p"/>
                          </m:rPr>
                          <a:rPr lang="en-US" altLang="ja-JP">
                            <a:solidFill>
                              <a:srgbClr val="0070C0"/>
                            </a:solidFill>
                            <a:latin typeface="Cambria Math" panose="02040503050406030204" pitchFamily="18" charset="0"/>
                          </a:rPr>
                          <m:t>env</m:t>
                        </m:r>
                      </m:sub>
                    </m:sSub>
                    <m:d>
                      <m:dPr>
                        <m:ctrlPr>
                          <a:rPr lang="en-US" altLang="ja-JP" i="1">
                            <a:solidFill>
                              <a:srgbClr val="0070C0"/>
                            </a:solidFill>
                            <a:latin typeface="Cambria Math" panose="02040503050406030204" pitchFamily="18" charset="0"/>
                          </a:rPr>
                        </m:ctrlPr>
                      </m:dPr>
                      <m:e>
                        <m:r>
                          <a:rPr lang="en-US" altLang="ja-JP" i="1">
                            <a:solidFill>
                              <a:srgbClr val="0070C0"/>
                            </a:solidFill>
                            <a:latin typeface="Cambria Math" panose="02040503050406030204" pitchFamily="18" charset="0"/>
                          </a:rPr>
                          <m:t>𝑓</m:t>
                        </m:r>
                      </m:e>
                    </m:d>
                  </m:oMath>
                </a14:m>
                <a:r>
                  <a:rPr lang="ja-JP" altLang="en-US"/>
                  <a:t>として</a:t>
                </a:r>
                <a:br>
                  <a:rPr lang="en-US" altLang="ja-JP" i="1" dirty="0">
                    <a:latin typeface="Cambria Math" panose="02040503050406030204" pitchFamily="18" charset="0"/>
                  </a:rPr>
                </a:br>
                <a14:m>
                  <m:oMath xmlns:m="http://schemas.openxmlformats.org/officeDocument/2006/math">
                    <m:sSup>
                      <m:sSupPr>
                        <m:ctrlPr>
                          <a:rPr lang="en-US" altLang="ja-JP" b="0" i="1" smtClean="0">
                            <a:solidFill>
                              <a:srgbClr val="0070C0"/>
                            </a:solidFill>
                            <a:latin typeface="Cambria Math" panose="02040503050406030204" pitchFamily="18" charset="0"/>
                          </a:rPr>
                        </m:ctrlPr>
                      </m:sSupPr>
                      <m:e>
                        <m:r>
                          <a:rPr lang="en-US" altLang="ja-JP" i="1">
                            <a:solidFill>
                              <a:srgbClr val="0070C0"/>
                            </a:solidFill>
                            <a:latin typeface="Cambria Math" panose="02040503050406030204" pitchFamily="18" charset="0"/>
                          </a:rPr>
                          <m:t>𝑥</m:t>
                        </m:r>
                      </m:e>
                      <m:sup>
                        <m:r>
                          <a:rPr lang="en-US" altLang="ja-JP" b="0" i="1" smtClean="0">
                            <a:solidFill>
                              <a:srgbClr val="0070C0"/>
                            </a:solidFill>
                            <a:latin typeface="Cambria Math" panose="02040503050406030204" pitchFamily="18" charset="0"/>
                          </a:rPr>
                          <m:t>2</m:t>
                        </m:r>
                      </m:sup>
                    </m:sSup>
                    <m:r>
                      <m:rPr>
                        <m:aln/>
                      </m:rPr>
                      <a:rPr lang="en-US" altLang="ja-JP" i="1" smtClean="0">
                        <a:solidFill>
                          <a:schemeClr val="tx1"/>
                        </a:solidFill>
                        <a:latin typeface="Cambria Math" panose="02040503050406030204" pitchFamily="18" charset="0"/>
                      </a:rPr>
                      <m:t>=</m:t>
                    </m:r>
                    <m:sSup>
                      <m:sSupPr>
                        <m:ctrlPr>
                          <a:rPr lang="en-US" altLang="ja-JP" b="0" i="1" smtClean="0">
                            <a:solidFill>
                              <a:srgbClr val="0070C0"/>
                            </a:solidFill>
                            <a:latin typeface="Cambria Math" panose="02040503050406030204" pitchFamily="18" charset="0"/>
                          </a:rPr>
                        </m:ctrlPr>
                      </m:sSupPr>
                      <m:e>
                        <m:r>
                          <a:rPr lang="en-US" altLang="ja-JP" b="0" i="1" smtClean="0">
                            <a:solidFill>
                              <a:srgbClr val="0070C0"/>
                            </a:solidFill>
                            <a:latin typeface="Cambria Math" panose="02040503050406030204" pitchFamily="18" charset="0"/>
                          </a:rPr>
                          <m:t>h</m:t>
                        </m:r>
                      </m:e>
                      <m:sup>
                        <m:r>
                          <a:rPr lang="en-US" altLang="ja-JP" b="0" i="1" smtClean="0">
                            <a:solidFill>
                              <a:srgbClr val="0070C0"/>
                            </a:solidFill>
                            <a:latin typeface="Cambria Math" panose="02040503050406030204" pitchFamily="18" charset="0"/>
                          </a:rPr>
                          <m:t>2</m:t>
                        </m:r>
                      </m:sup>
                    </m:sSup>
                    <m:r>
                      <a:rPr lang="en-US" altLang="ja-JP" i="1" smtClean="0">
                        <a:solidFill>
                          <a:schemeClr val="tx1"/>
                        </a:solidFill>
                        <a:latin typeface="Cambria Math" panose="02040503050406030204" pitchFamily="18" charset="0"/>
                      </a:rPr>
                      <m:t>+</m:t>
                    </m:r>
                    <m:sSubSup>
                      <m:sSubSupPr>
                        <m:ctrlPr>
                          <a:rPr lang="en-US" altLang="ja-JP" b="0" i="1" smtClean="0">
                            <a:solidFill>
                              <a:srgbClr val="0070C0"/>
                            </a:solidFill>
                            <a:latin typeface="Cambria Math" panose="02040503050406030204" pitchFamily="18" charset="0"/>
                          </a:rPr>
                        </m:ctrlPr>
                      </m:sSubSupPr>
                      <m:e>
                        <m:r>
                          <a:rPr lang="en-US" altLang="ja-JP" i="1">
                            <a:solidFill>
                              <a:srgbClr val="0070C0"/>
                            </a:solidFill>
                            <a:latin typeface="Cambria Math" panose="02040503050406030204" pitchFamily="18" charset="0"/>
                          </a:rPr>
                          <m:t>𝑛</m:t>
                        </m:r>
                      </m:e>
                      <m:sub>
                        <m:r>
                          <m:rPr>
                            <m:sty m:val="p"/>
                          </m:rPr>
                          <a:rPr lang="en-US" altLang="ja-JP">
                            <a:solidFill>
                              <a:srgbClr val="0070C0"/>
                            </a:solidFill>
                            <a:latin typeface="Cambria Math" panose="02040503050406030204" pitchFamily="18" charset="0"/>
                          </a:rPr>
                          <m:t>env</m:t>
                        </m:r>
                      </m:sub>
                      <m:sup>
                        <m:r>
                          <a:rPr lang="en-US" altLang="ja-JP" b="0" i="1" smtClean="0">
                            <a:solidFill>
                              <a:srgbClr val="0070C0"/>
                            </a:solidFill>
                            <a:latin typeface="Cambria Math" panose="02040503050406030204" pitchFamily="18" charset="0"/>
                          </a:rPr>
                          <m:t>2</m:t>
                        </m:r>
                      </m:sup>
                    </m:sSubSup>
                  </m:oMath>
                </a14:m>
                <a:br>
                  <a:rPr lang="en-US" altLang="ja-JP" dirty="0"/>
                </a:br>
                <a:endParaRPr lang="en-US" altLang="ja-JP" dirty="0"/>
              </a:p>
              <a:p>
                <a:pPr>
                  <a:lnSpc>
                    <a:spcPct val="200000"/>
                  </a:lnSpc>
                </a:pPr>
                <a:r>
                  <a:rPr kumimoji="1" lang="ja-JP" altLang="en-US"/>
                  <a:t>マイクの信号を</a:t>
                </a:r>
                <a14:m>
                  <m:oMath xmlns:m="http://schemas.openxmlformats.org/officeDocument/2006/math">
                    <m:r>
                      <a:rPr lang="en-US" altLang="ja-JP" b="0" i="1" smtClean="0">
                        <a:solidFill>
                          <a:srgbClr val="00B050"/>
                        </a:solidFill>
                        <a:latin typeface="Cambria Math" panose="02040503050406030204" pitchFamily="18" charset="0"/>
                      </a:rPr>
                      <m:t>𝑦</m:t>
                    </m:r>
                    <m:d>
                      <m:dPr>
                        <m:ctrlPr>
                          <a:rPr lang="en-US" altLang="ja-JP" i="1">
                            <a:solidFill>
                              <a:srgbClr val="00B050"/>
                            </a:solidFill>
                            <a:latin typeface="Cambria Math" panose="02040503050406030204" pitchFamily="18" charset="0"/>
                          </a:rPr>
                        </m:ctrlPr>
                      </m:dPr>
                      <m:e>
                        <m:r>
                          <a:rPr lang="en-US" altLang="ja-JP" i="1">
                            <a:solidFill>
                              <a:srgbClr val="00B050"/>
                            </a:solidFill>
                            <a:latin typeface="Cambria Math" panose="02040503050406030204" pitchFamily="18" charset="0"/>
                          </a:rPr>
                          <m:t>𝑓</m:t>
                        </m:r>
                      </m:e>
                    </m:d>
                  </m:oMath>
                </a14:m>
                <a:r>
                  <a:rPr lang="ja-JP" altLang="en-US"/>
                  <a:t>、音を</a:t>
                </a:r>
                <a14:m>
                  <m:oMath xmlns:m="http://schemas.openxmlformats.org/officeDocument/2006/math">
                    <m:r>
                      <a:rPr lang="en-US" altLang="ja-JP" b="0" i="1" smtClean="0">
                        <a:solidFill>
                          <a:srgbClr val="00B050"/>
                        </a:solidFill>
                        <a:latin typeface="Cambria Math" panose="02040503050406030204" pitchFamily="18" charset="0"/>
                      </a:rPr>
                      <m:t>𝑠</m:t>
                    </m:r>
                    <m:d>
                      <m:dPr>
                        <m:ctrlPr>
                          <a:rPr lang="en-US" altLang="ja-JP" i="1">
                            <a:solidFill>
                              <a:srgbClr val="00B050"/>
                            </a:solidFill>
                            <a:latin typeface="Cambria Math" panose="02040503050406030204" pitchFamily="18" charset="0"/>
                          </a:rPr>
                        </m:ctrlPr>
                      </m:dPr>
                      <m:e>
                        <m:r>
                          <a:rPr lang="en-US" altLang="ja-JP" i="1">
                            <a:solidFill>
                              <a:srgbClr val="00B050"/>
                            </a:solidFill>
                            <a:latin typeface="Cambria Math" panose="02040503050406030204" pitchFamily="18" charset="0"/>
                          </a:rPr>
                          <m:t>𝑓</m:t>
                        </m:r>
                      </m:e>
                    </m:d>
                  </m:oMath>
                </a14:m>
                <a:r>
                  <a:rPr lang="ja-JP" altLang="en-US"/>
                  <a:t>として</a:t>
                </a:r>
                <a:br>
                  <a:rPr lang="en-US" altLang="ja-JP" dirty="0"/>
                </a:br>
                <a14:m>
                  <m:oMath xmlns:m="http://schemas.openxmlformats.org/officeDocument/2006/math">
                    <m:r>
                      <a:rPr lang="en-US" altLang="ja-JP" b="0" i="1" smtClean="0">
                        <a:solidFill>
                          <a:srgbClr val="00B050"/>
                        </a:solidFill>
                        <a:latin typeface="Cambria Math" panose="02040503050406030204" pitchFamily="18" charset="0"/>
                      </a:rPr>
                      <m:t>𝑦</m:t>
                    </m:r>
                    <m:r>
                      <m:rPr>
                        <m:aln/>
                      </m:rPr>
                      <a:rPr lang="en-US" altLang="ja-JP" i="1">
                        <a:latin typeface="Cambria Math" panose="02040503050406030204" pitchFamily="18" charset="0"/>
                      </a:rPr>
                      <m:t>=</m:t>
                    </m:r>
                    <m:r>
                      <a:rPr lang="en-US" altLang="ja-JP" b="0" i="1" smtClean="0">
                        <a:solidFill>
                          <a:srgbClr val="00B050"/>
                        </a:solidFill>
                        <a:latin typeface="Cambria Math" panose="02040503050406030204" pitchFamily="18" charset="0"/>
                      </a:rPr>
                      <m:t>𝑠</m:t>
                    </m:r>
                  </m:oMath>
                </a14:m>
                <a:br>
                  <a:rPr kumimoji="1" lang="en-US" altLang="ja-JP" dirty="0"/>
                </a:br>
                <a:endParaRPr kumimoji="1" lang="ja-JP" altLang="en-US"/>
              </a:p>
            </p:txBody>
          </p:sp>
        </mc:Choice>
        <mc:Fallback xmlns="">
          <p:sp>
            <p:nvSpPr>
              <p:cNvPr id="3" name="コンテンツ プレースホルダー 2">
                <a:extLst>
                  <a:ext uri="{FF2B5EF4-FFF2-40B4-BE49-F238E27FC236}">
                    <a16:creationId xmlns:a16="http://schemas.microsoft.com/office/drawing/2014/main" id="{D24043FF-F096-F045-9DEE-AC15198DC296}"/>
                  </a:ext>
                </a:extLst>
              </p:cNvPr>
              <p:cNvSpPr>
                <a:spLocks noGrp="1" noRot="1" noChangeAspect="1" noMove="1" noResize="1" noEditPoints="1" noAdjustHandles="1" noChangeArrowheads="1" noChangeShapeType="1" noTextEdit="1"/>
              </p:cNvSpPr>
              <p:nvPr>
                <p:ph idx="1"/>
              </p:nvPr>
            </p:nvSpPr>
            <p:spPr>
              <a:xfrm>
                <a:off x="179999" y="1007998"/>
                <a:ext cx="7655563" cy="5155200"/>
              </a:xfrm>
              <a:blipFill>
                <a:blip r:embed="rId3"/>
                <a:stretch>
                  <a:fillRect l="-1656"/>
                </a:stretch>
              </a:blipFill>
            </p:spPr>
            <p:txBody>
              <a:bodyPr/>
              <a:lstStyle/>
              <a:p>
                <a:r>
                  <a:rPr lang="ja-JP" altLang="en-US">
                    <a:noFill/>
                  </a:rPr>
                  <a:t> </a:t>
                </a:r>
              </a:p>
            </p:txBody>
          </p:sp>
        </mc:Fallback>
      </mc:AlternateContent>
      <p:sp>
        <p:nvSpPr>
          <p:cNvPr id="5" name="フッター プレースホルダー 4">
            <a:extLst>
              <a:ext uri="{FF2B5EF4-FFF2-40B4-BE49-F238E27FC236}">
                <a16:creationId xmlns:a16="http://schemas.microsoft.com/office/drawing/2014/main" id="{466FBE35-5D33-834C-B469-6F656F65227C}"/>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F8F5B6BE-211E-EB44-ACC0-15CC728F3CED}"/>
              </a:ext>
            </a:extLst>
          </p:cNvPr>
          <p:cNvSpPr>
            <a:spLocks noGrp="1"/>
          </p:cNvSpPr>
          <p:nvPr>
            <p:ph type="dt" sz="half" idx="10"/>
          </p:nvPr>
        </p:nvSpPr>
        <p:spPr/>
        <p:txBody>
          <a:bodyPr/>
          <a:lstStyle/>
          <a:p>
            <a:r>
              <a:rPr lang="en-US" altLang="ja-JP"/>
              <a:t>2019/9/19</a:t>
            </a:r>
            <a:endParaRPr lang="ja-JP" altLang="en-US"/>
          </a:p>
        </p:txBody>
      </p:sp>
      <p:sp>
        <p:nvSpPr>
          <p:cNvPr id="4" name="スライド番号プレースホルダー 3">
            <a:extLst>
              <a:ext uri="{FF2B5EF4-FFF2-40B4-BE49-F238E27FC236}">
                <a16:creationId xmlns:a16="http://schemas.microsoft.com/office/drawing/2014/main" id="{D3D35F6C-F9EC-5541-BDE5-D6ADF9CA4E7E}"/>
              </a:ext>
            </a:extLst>
          </p:cNvPr>
          <p:cNvSpPr>
            <a:spLocks noGrp="1"/>
          </p:cNvSpPr>
          <p:nvPr>
            <p:ph type="sldNum" sz="quarter" idx="4"/>
          </p:nvPr>
        </p:nvSpPr>
        <p:spPr/>
        <p:txBody>
          <a:bodyPr/>
          <a:lstStyle/>
          <a:p>
            <a:fld id="{2B4BF31F-3D4B-4445-9FE5-2801AF373D36}" type="slidenum">
              <a:rPr lang="ja-JP" altLang="en-US" smtClean="0"/>
              <a:pPr/>
              <a:t>5</a:t>
            </a:fld>
            <a:endParaRPr lang="ja-JP" altLang="en-US"/>
          </a:p>
        </p:txBody>
      </p:sp>
      <p:pic>
        <p:nvPicPr>
          <p:cNvPr id="59" name="グラフィックス 58" descr="音符">
            <a:extLst>
              <a:ext uri="{FF2B5EF4-FFF2-40B4-BE49-F238E27FC236}">
                <a16:creationId xmlns:a16="http://schemas.microsoft.com/office/drawing/2014/main" id="{1CB74DE1-6E85-3D44-98E7-12EDF090BD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0000" y="1620000"/>
            <a:ext cx="1080000" cy="1080000"/>
          </a:xfrm>
          <a:prstGeom prst="rect">
            <a:avLst/>
          </a:prstGeom>
        </p:spPr>
      </p:pic>
      <p:pic>
        <p:nvPicPr>
          <p:cNvPr id="60" name="グラフィックス 59" descr="心拍">
            <a:extLst>
              <a:ext uri="{FF2B5EF4-FFF2-40B4-BE49-F238E27FC236}">
                <a16:creationId xmlns:a16="http://schemas.microsoft.com/office/drawing/2014/main" id="{F3E17E86-7A8E-2348-9F18-554FB5BDA2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60000" y="4164818"/>
            <a:ext cx="1080000" cy="1080000"/>
          </a:xfrm>
          <a:prstGeom prst="rect">
            <a:avLst/>
          </a:prstGeom>
        </p:spPr>
      </p:pic>
      <p:pic>
        <p:nvPicPr>
          <p:cNvPr id="61" name="グラフィックス 60" descr="無線マイク">
            <a:extLst>
              <a:ext uri="{FF2B5EF4-FFF2-40B4-BE49-F238E27FC236}">
                <a16:creationId xmlns:a16="http://schemas.microsoft.com/office/drawing/2014/main" id="{E6A8896E-8AD9-384C-8DAC-24D6437FD2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40000" y="4164818"/>
            <a:ext cx="1080000" cy="1080000"/>
          </a:xfrm>
          <a:prstGeom prst="rect">
            <a:avLst/>
          </a:prstGeom>
        </p:spPr>
      </p:pic>
      <p:pic>
        <p:nvPicPr>
          <p:cNvPr id="62" name="グラフィックス 61" descr="ワイヤレス">
            <a:extLst>
              <a:ext uri="{FF2B5EF4-FFF2-40B4-BE49-F238E27FC236}">
                <a16:creationId xmlns:a16="http://schemas.microsoft.com/office/drawing/2014/main" id="{1D0B3C9B-89C9-4743-8DCD-96380D3DE3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10260000" y="1719137"/>
            <a:ext cx="1080000" cy="1080000"/>
          </a:xfrm>
          <a:prstGeom prst="rect">
            <a:avLst/>
          </a:prstGeom>
        </p:spPr>
      </p:pic>
      <p:cxnSp>
        <p:nvCxnSpPr>
          <p:cNvPr id="63" name="直線矢印コネクタ 62">
            <a:extLst>
              <a:ext uri="{FF2B5EF4-FFF2-40B4-BE49-F238E27FC236}">
                <a16:creationId xmlns:a16="http://schemas.microsoft.com/office/drawing/2014/main" id="{EDB2847E-92F9-5E42-A90D-25F8D5CE97F6}"/>
              </a:ext>
            </a:extLst>
          </p:cNvPr>
          <p:cNvCxnSpPr/>
          <p:nvPr/>
        </p:nvCxnSpPr>
        <p:spPr>
          <a:xfrm>
            <a:off x="8280000" y="2700000"/>
            <a:ext cx="0" cy="1440000"/>
          </a:xfrm>
          <a:prstGeom prst="straightConnector1">
            <a:avLst/>
          </a:prstGeom>
          <a:ln w="63500">
            <a:gradFill>
              <a:gsLst>
                <a:gs pos="80000">
                  <a:srgbClr val="00B050"/>
                </a:gs>
                <a:gs pos="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正方形/長方形 63">
                <a:extLst>
                  <a:ext uri="{FF2B5EF4-FFF2-40B4-BE49-F238E27FC236}">
                    <a16:creationId xmlns:a16="http://schemas.microsoft.com/office/drawing/2014/main" id="{FA55F528-5032-9B44-9D77-FFA58BBFCD5C}"/>
                  </a:ext>
                </a:extLst>
              </p:cNvPr>
              <p:cNvSpPr/>
              <p:nvPr/>
            </p:nvSpPr>
            <p:spPr>
              <a:xfrm>
                <a:off x="10440000" y="5040000"/>
                <a:ext cx="61856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i="1" smtClean="0">
                          <a:solidFill>
                            <a:srgbClr val="0070C0"/>
                          </a:solidFill>
                          <a:latin typeface="Cambria Math" panose="02040503050406030204" pitchFamily="18" charset="0"/>
                        </a:rPr>
                        <m:t>𝑥</m:t>
                      </m:r>
                    </m:oMath>
                  </m:oMathPara>
                </a14:m>
                <a:endParaRPr lang="ja-JP" altLang="en-US" sz="4000">
                  <a:solidFill>
                    <a:srgbClr val="0070C0"/>
                  </a:solidFill>
                </a:endParaRPr>
              </a:p>
            </p:txBody>
          </p:sp>
        </mc:Choice>
        <mc:Fallback xmlns="">
          <p:sp>
            <p:nvSpPr>
              <p:cNvPr id="64" name="正方形/長方形 63">
                <a:extLst>
                  <a:ext uri="{FF2B5EF4-FFF2-40B4-BE49-F238E27FC236}">
                    <a16:creationId xmlns:a16="http://schemas.microsoft.com/office/drawing/2014/main" id="{FA55F528-5032-9B44-9D77-FFA58BBFCD5C}"/>
                  </a:ext>
                </a:extLst>
              </p:cNvPr>
              <p:cNvSpPr>
                <a:spLocks noRot="1" noChangeAspect="1" noMove="1" noResize="1" noEditPoints="1" noAdjustHandles="1" noChangeArrowheads="1" noChangeShapeType="1" noTextEdit="1"/>
              </p:cNvSpPr>
              <p:nvPr/>
            </p:nvSpPr>
            <p:spPr>
              <a:xfrm>
                <a:off x="10440000" y="5040000"/>
                <a:ext cx="618566" cy="707886"/>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5" name="正方形/長方形 64">
                <a:extLst>
                  <a:ext uri="{FF2B5EF4-FFF2-40B4-BE49-F238E27FC236}">
                    <a16:creationId xmlns:a16="http://schemas.microsoft.com/office/drawing/2014/main" id="{994C5342-C3EE-414B-8FFE-38C465C8BFDD}"/>
                  </a:ext>
                </a:extLst>
              </p:cNvPr>
              <p:cNvSpPr/>
              <p:nvPr/>
            </p:nvSpPr>
            <p:spPr>
              <a:xfrm>
                <a:off x="7966869" y="5040000"/>
                <a:ext cx="62626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rgbClr val="00B050"/>
                          </a:solidFill>
                          <a:latin typeface="Cambria Math" panose="02040503050406030204" pitchFamily="18" charset="0"/>
                        </a:rPr>
                        <m:t>𝑦</m:t>
                      </m:r>
                    </m:oMath>
                  </m:oMathPara>
                </a14:m>
                <a:endParaRPr lang="ja-JP" altLang="en-US" sz="4000">
                  <a:solidFill>
                    <a:srgbClr val="00B050"/>
                  </a:solidFill>
                </a:endParaRPr>
              </a:p>
            </p:txBody>
          </p:sp>
        </mc:Choice>
        <mc:Fallback xmlns="">
          <p:sp>
            <p:nvSpPr>
              <p:cNvPr id="65" name="正方形/長方形 64">
                <a:extLst>
                  <a:ext uri="{FF2B5EF4-FFF2-40B4-BE49-F238E27FC236}">
                    <a16:creationId xmlns:a16="http://schemas.microsoft.com/office/drawing/2014/main" id="{994C5342-C3EE-414B-8FFE-38C465C8BFDD}"/>
                  </a:ext>
                </a:extLst>
              </p:cNvPr>
              <p:cNvSpPr>
                <a:spLocks noRot="1" noChangeAspect="1" noMove="1" noResize="1" noEditPoints="1" noAdjustHandles="1" noChangeArrowheads="1" noChangeShapeType="1" noTextEdit="1"/>
              </p:cNvSpPr>
              <p:nvPr/>
            </p:nvSpPr>
            <p:spPr>
              <a:xfrm>
                <a:off x="7966869" y="5040000"/>
                <a:ext cx="626261" cy="707886"/>
              </a:xfrm>
              <a:prstGeom prst="rect">
                <a:avLst/>
              </a:prstGeom>
              <a:blipFill>
                <a:blip r:embed="rId13"/>
                <a:stretch>
                  <a:fillRect b="-122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正方形/長方形 65">
                <a:extLst>
                  <a:ext uri="{FF2B5EF4-FFF2-40B4-BE49-F238E27FC236}">
                    <a16:creationId xmlns:a16="http://schemas.microsoft.com/office/drawing/2014/main" id="{7A8CBB73-4D60-7943-92F8-E525FE2A5921}"/>
                  </a:ext>
                </a:extLst>
              </p:cNvPr>
              <p:cNvSpPr/>
              <p:nvPr/>
            </p:nvSpPr>
            <p:spPr>
              <a:xfrm>
                <a:off x="7513299" y="2700000"/>
                <a:ext cx="57829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rgbClr val="00B050"/>
                          </a:solidFill>
                          <a:latin typeface="Cambria Math" panose="02040503050406030204" pitchFamily="18" charset="0"/>
                        </a:rPr>
                        <m:t>𝑠</m:t>
                      </m:r>
                    </m:oMath>
                  </m:oMathPara>
                </a14:m>
                <a:endParaRPr lang="ja-JP" altLang="en-US" sz="4000">
                  <a:solidFill>
                    <a:srgbClr val="00B050"/>
                  </a:solidFill>
                </a:endParaRPr>
              </a:p>
            </p:txBody>
          </p:sp>
        </mc:Choice>
        <mc:Fallback xmlns="">
          <p:sp>
            <p:nvSpPr>
              <p:cNvPr id="66" name="正方形/長方形 65">
                <a:extLst>
                  <a:ext uri="{FF2B5EF4-FFF2-40B4-BE49-F238E27FC236}">
                    <a16:creationId xmlns:a16="http://schemas.microsoft.com/office/drawing/2014/main" id="{7A8CBB73-4D60-7943-92F8-E525FE2A5921}"/>
                  </a:ext>
                </a:extLst>
              </p:cNvPr>
              <p:cNvSpPr>
                <a:spLocks noRot="1" noChangeAspect="1" noMove="1" noResize="1" noEditPoints="1" noAdjustHandles="1" noChangeArrowheads="1" noChangeShapeType="1" noTextEdit="1"/>
              </p:cNvSpPr>
              <p:nvPr/>
            </p:nvSpPr>
            <p:spPr>
              <a:xfrm>
                <a:off x="7513299" y="2700000"/>
                <a:ext cx="578299" cy="707886"/>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正方形/長方形 66">
                <a:extLst>
                  <a:ext uri="{FF2B5EF4-FFF2-40B4-BE49-F238E27FC236}">
                    <a16:creationId xmlns:a16="http://schemas.microsoft.com/office/drawing/2014/main" id="{533BDD1A-B0B8-144F-B3B5-CA6546ADEF76}"/>
                  </a:ext>
                </a:extLst>
              </p:cNvPr>
              <p:cNvSpPr/>
              <p:nvPr/>
            </p:nvSpPr>
            <p:spPr>
              <a:xfrm>
                <a:off x="8946184" y="2348862"/>
                <a:ext cx="130401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b="0" i="1" smtClean="0">
                              <a:solidFill>
                                <a:srgbClr val="0070C0"/>
                              </a:solidFill>
                              <a:latin typeface="Cambria Math" panose="02040503050406030204" pitchFamily="18" charset="0"/>
                            </a:rPr>
                          </m:ctrlPr>
                        </m:sSubPr>
                        <m:e>
                          <m:r>
                            <a:rPr lang="en-US" altLang="ja-JP" sz="4000" b="0" i="1" smtClean="0">
                              <a:solidFill>
                                <a:srgbClr val="0070C0"/>
                              </a:solidFill>
                              <a:latin typeface="Cambria Math" panose="02040503050406030204" pitchFamily="18" charset="0"/>
                            </a:rPr>
                            <m:t>𝑛</m:t>
                          </m:r>
                        </m:e>
                        <m:sub>
                          <m:r>
                            <m:rPr>
                              <m:sty m:val="p"/>
                            </m:rPr>
                            <a:rPr lang="en-US" altLang="ja-JP" sz="4000" b="0" i="0" smtClean="0">
                              <a:solidFill>
                                <a:srgbClr val="0070C0"/>
                              </a:solidFill>
                              <a:latin typeface="Cambria Math" panose="02040503050406030204" pitchFamily="18" charset="0"/>
                            </a:rPr>
                            <m:t>env</m:t>
                          </m:r>
                        </m:sub>
                      </m:sSub>
                    </m:oMath>
                  </m:oMathPara>
                </a14:m>
                <a:endParaRPr lang="en-US" altLang="ja-JP" sz="4000" b="0" dirty="0">
                  <a:solidFill>
                    <a:srgbClr val="0070C0"/>
                  </a:solidFill>
                </a:endParaRPr>
              </a:p>
            </p:txBody>
          </p:sp>
        </mc:Choice>
        <mc:Fallback xmlns="">
          <p:sp>
            <p:nvSpPr>
              <p:cNvPr id="67" name="正方形/長方形 66">
                <a:extLst>
                  <a:ext uri="{FF2B5EF4-FFF2-40B4-BE49-F238E27FC236}">
                    <a16:creationId xmlns:a16="http://schemas.microsoft.com/office/drawing/2014/main" id="{533BDD1A-B0B8-144F-B3B5-CA6546ADEF76}"/>
                  </a:ext>
                </a:extLst>
              </p:cNvPr>
              <p:cNvSpPr>
                <a:spLocks noRot="1" noChangeAspect="1" noMove="1" noResize="1" noEditPoints="1" noAdjustHandles="1" noChangeArrowheads="1" noChangeShapeType="1" noTextEdit="1"/>
              </p:cNvSpPr>
              <p:nvPr/>
            </p:nvSpPr>
            <p:spPr>
              <a:xfrm>
                <a:off x="8946184" y="2348862"/>
                <a:ext cx="1304011" cy="707886"/>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8" name="正方形/長方形 67">
                <a:extLst>
                  <a:ext uri="{FF2B5EF4-FFF2-40B4-BE49-F238E27FC236}">
                    <a16:creationId xmlns:a16="http://schemas.microsoft.com/office/drawing/2014/main" id="{FE2E48E1-38FE-EE4C-BC17-8BFE35368914}"/>
                  </a:ext>
                </a:extLst>
              </p:cNvPr>
              <p:cNvSpPr/>
              <p:nvPr/>
            </p:nvSpPr>
            <p:spPr>
              <a:xfrm>
                <a:off x="11039314" y="2700000"/>
                <a:ext cx="62626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rgbClr val="0070C0"/>
                          </a:solidFill>
                          <a:latin typeface="Cambria Math" panose="02040503050406030204" pitchFamily="18" charset="0"/>
                        </a:rPr>
                        <m:t>h</m:t>
                      </m:r>
                    </m:oMath>
                  </m:oMathPara>
                </a14:m>
                <a:endParaRPr lang="ja-JP" altLang="en-US" sz="4000">
                  <a:solidFill>
                    <a:srgbClr val="0070C0"/>
                  </a:solidFill>
                </a:endParaRPr>
              </a:p>
            </p:txBody>
          </p:sp>
        </mc:Choice>
        <mc:Fallback xmlns="">
          <p:sp>
            <p:nvSpPr>
              <p:cNvPr id="68" name="正方形/長方形 67">
                <a:extLst>
                  <a:ext uri="{FF2B5EF4-FFF2-40B4-BE49-F238E27FC236}">
                    <a16:creationId xmlns:a16="http://schemas.microsoft.com/office/drawing/2014/main" id="{FE2E48E1-38FE-EE4C-BC17-8BFE35368914}"/>
                  </a:ext>
                </a:extLst>
              </p:cNvPr>
              <p:cNvSpPr>
                <a:spLocks noRot="1" noChangeAspect="1" noMove="1" noResize="1" noEditPoints="1" noAdjustHandles="1" noChangeArrowheads="1" noChangeShapeType="1" noTextEdit="1"/>
              </p:cNvSpPr>
              <p:nvPr/>
            </p:nvSpPr>
            <p:spPr>
              <a:xfrm>
                <a:off x="11039314" y="2700000"/>
                <a:ext cx="626261" cy="707886"/>
              </a:xfrm>
              <a:prstGeom prst="rect">
                <a:avLst/>
              </a:prstGeom>
              <a:blipFill>
                <a:blip r:embed="rId16"/>
                <a:stretch>
                  <a:fillRect/>
                </a:stretch>
              </a:blipFill>
            </p:spPr>
            <p:txBody>
              <a:bodyPr/>
              <a:lstStyle/>
              <a:p>
                <a:r>
                  <a:rPr lang="ja-JP" altLang="en-US">
                    <a:noFill/>
                  </a:rPr>
                  <a:t> </a:t>
                </a:r>
              </a:p>
            </p:txBody>
          </p:sp>
        </mc:Fallback>
      </mc:AlternateContent>
      <p:sp>
        <p:nvSpPr>
          <p:cNvPr id="69" name="正方形/長方形 68">
            <a:extLst>
              <a:ext uri="{FF2B5EF4-FFF2-40B4-BE49-F238E27FC236}">
                <a16:creationId xmlns:a16="http://schemas.microsoft.com/office/drawing/2014/main" id="{28809708-FC37-1B4E-8B76-CF665F83EB79}"/>
              </a:ext>
            </a:extLst>
          </p:cNvPr>
          <p:cNvSpPr/>
          <p:nvPr/>
        </p:nvSpPr>
        <p:spPr>
          <a:xfrm>
            <a:off x="7913821" y="1007998"/>
            <a:ext cx="697627" cy="707886"/>
          </a:xfrm>
          <a:prstGeom prst="rect">
            <a:avLst/>
          </a:prstGeom>
        </p:spPr>
        <p:txBody>
          <a:bodyPr wrap="none">
            <a:spAutoFit/>
          </a:bodyPr>
          <a:lstStyle/>
          <a:p>
            <a:r>
              <a:rPr lang="ja-JP" altLang="en-US" sz="4000">
                <a:solidFill>
                  <a:srgbClr val="FF0000"/>
                </a:solidFill>
              </a:rPr>
              <a:t>音</a:t>
            </a:r>
          </a:p>
        </p:txBody>
      </p:sp>
      <p:sp>
        <p:nvSpPr>
          <p:cNvPr id="70" name="正方形/長方形 69">
            <a:extLst>
              <a:ext uri="{FF2B5EF4-FFF2-40B4-BE49-F238E27FC236}">
                <a16:creationId xmlns:a16="http://schemas.microsoft.com/office/drawing/2014/main" id="{64D8A839-56C8-184E-AEAD-67D13E14ED3D}"/>
              </a:ext>
            </a:extLst>
          </p:cNvPr>
          <p:cNvSpPr/>
          <p:nvPr/>
        </p:nvSpPr>
        <p:spPr>
          <a:xfrm>
            <a:off x="10100343" y="1011251"/>
            <a:ext cx="1723549" cy="707886"/>
          </a:xfrm>
          <a:prstGeom prst="rect">
            <a:avLst/>
          </a:prstGeom>
        </p:spPr>
        <p:txBody>
          <a:bodyPr wrap="none">
            <a:spAutoFit/>
          </a:bodyPr>
          <a:lstStyle/>
          <a:p>
            <a:r>
              <a:rPr lang="ja-JP" altLang="en-US" sz="4000">
                <a:solidFill>
                  <a:srgbClr val="FFC000"/>
                </a:solidFill>
              </a:rPr>
              <a:t>重力波</a:t>
            </a:r>
          </a:p>
        </p:txBody>
      </p:sp>
      <p:sp>
        <p:nvSpPr>
          <p:cNvPr id="71" name="正方形/長方形 70">
            <a:extLst>
              <a:ext uri="{FF2B5EF4-FFF2-40B4-BE49-F238E27FC236}">
                <a16:creationId xmlns:a16="http://schemas.microsoft.com/office/drawing/2014/main" id="{CB125ED6-E03E-E24C-80B3-5A4D1BAB36C7}"/>
              </a:ext>
            </a:extLst>
          </p:cNvPr>
          <p:cNvSpPr/>
          <p:nvPr/>
        </p:nvSpPr>
        <p:spPr>
          <a:xfrm>
            <a:off x="7380000" y="5580000"/>
            <a:ext cx="1723549" cy="707886"/>
          </a:xfrm>
          <a:prstGeom prst="rect">
            <a:avLst/>
          </a:prstGeom>
        </p:spPr>
        <p:txBody>
          <a:bodyPr wrap="none">
            <a:spAutoFit/>
          </a:bodyPr>
          <a:lstStyle/>
          <a:p>
            <a:r>
              <a:rPr lang="ja-JP" altLang="en-US" sz="4000">
                <a:solidFill>
                  <a:srgbClr val="00B050"/>
                </a:solidFill>
              </a:rPr>
              <a:t>マイク</a:t>
            </a:r>
          </a:p>
        </p:txBody>
      </p:sp>
      <p:sp>
        <p:nvSpPr>
          <p:cNvPr id="72" name="正方形/長方形 71">
            <a:extLst>
              <a:ext uri="{FF2B5EF4-FFF2-40B4-BE49-F238E27FC236}">
                <a16:creationId xmlns:a16="http://schemas.microsoft.com/office/drawing/2014/main" id="{C3047369-FD39-3A49-8973-ABD51DE9FDB4}"/>
              </a:ext>
            </a:extLst>
          </p:cNvPr>
          <p:cNvSpPr/>
          <p:nvPr/>
        </p:nvSpPr>
        <p:spPr>
          <a:xfrm>
            <a:off x="9684000" y="5580000"/>
            <a:ext cx="2236510" cy="707886"/>
          </a:xfrm>
          <a:prstGeom prst="rect">
            <a:avLst/>
          </a:prstGeom>
        </p:spPr>
        <p:txBody>
          <a:bodyPr wrap="none">
            <a:spAutoFit/>
          </a:bodyPr>
          <a:lstStyle/>
          <a:p>
            <a:r>
              <a:rPr lang="ja-JP" altLang="en-US" sz="4000">
                <a:solidFill>
                  <a:srgbClr val="0070C0"/>
                </a:solidFill>
              </a:rPr>
              <a:t>干渉信号</a:t>
            </a:r>
          </a:p>
        </p:txBody>
      </p:sp>
      <p:cxnSp>
        <p:nvCxnSpPr>
          <p:cNvPr id="73" name="直線矢印コネクタ 72">
            <a:extLst>
              <a:ext uri="{FF2B5EF4-FFF2-40B4-BE49-F238E27FC236}">
                <a16:creationId xmlns:a16="http://schemas.microsoft.com/office/drawing/2014/main" id="{E218BF70-7ED4-4544-8956-6CCD4E807FBE}"/>
              </a:ext>
            </a:extLst>
          </p:cNvPr>
          <p:cNvCxnSpPr/>
          <p:nvPr/>
        </p:nvCxnSpPr>
        <p:spPr>
          <a:xfrm>
            <a:off x="10800000" y="2700000"/>
            <a:ext cx="0" cy="1440000"/>
          </a:xfrm>
          <a:prstGeom prst="straightConnector1">
            <a:avLst/>
          </a:prstGeom>
          <a:ln w="63500">
            <a:gradFill>
              <a:gsLst>
                <a:gs pos="80000">
                  <a:srgbClr val="0070C0"/>
                </a:gs>
                <a:gs pos="0">
                  <a:srgbClr val="FFC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20C06703-C5F3-4A49-B351-BAE5C830D694}"/>
              </a:ext>
            </a:extLst>
          </p:cNvPr>
          <p:cNvCxnSpPr/>
          <p:nvPr/>
        </p:nvCxnSpPr>
        <p:spPr>
          <a:xfrm>
            <a:off x="8820000" y="2700000"/>
            <a:ext cx="1440000" cy="1440000"/>
          </a:xfrm>
          <a:prstGeom prst="straightConnector1">
            <a:avLst/>
          </a:prstGeom>
          <a:ln w="63500">
            <a:gradFill>
              <a:gsLst>
                <a:gs pos="80000">
                  <a:srgbClr val="0070C0"/>
                </a:gs>
                <a:gs pos="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1A2C9F8B-F768-2744-BBDC-90F6F419C95F}"/>
              </a:ext>
            </a:extLst>
          </p:cNvPr>
          <p:cNvSpPr/>
          <p:nvPr/>
        </p:nvSpPr>
        <p:spPr>
          <a:xfrm>
            <a:off x="7455883" y="3240000"/>
            <a:ext cx="697627" cy="707886"/>
          </a:xfrm>
          <a:prstGeom prst="rect">
            <a:avLst/>
          </a:prstGeom>
        </p:spPr>
        <p:txBody>
          <a:bodyPr wrap="none">
            <a:spAutoFit/>
          </a:bodyPr>
          <a:lstStyle/>
          <a:p>
            <a:r>
              <a:rPr lang="ja-JP" altLang="en-US" sz="4000">
                <a:solidFill>
                  <a:srgbClr val="00B050"/>
                </a:solidFill>
              </a:rPr>
              <a:t>音</a:t>
            </a:r>
          </a:p>
        </p:txBody>
      </p:sp>
      <p:sp>
        <p:nvSpPr>
          <p:cNvPr id="76" name="正方形/長方形 75">
            <a:extLst>
              <a:ext uri="{FF2B5EF4-FFF2-40B4-BE49-F238E27FC236}">
                <a16:creationId xmlns:a16="http://schemas.microsoft.com/office/drawing/2014/main" id="{3A78611E-598A-DE40-9705-331FA0B40ACE}"/>
              </a:ext>
            </a:extLst>
          </p:cNvPr>
          <p:cNvSpPr/>
          <p:nvPr/>
        </p:nvSpPr>
        <p:spPr>
          <a:xfrm>
            <a:off x="8755822" y="2142933"/>
            <a:ext cx="1620957" cy="523220"/>
          </a:xfrm>
          <a:prstGeom prst="rect">
            <a:avLst/>
          </a:prstGeom>
        </p:spPr>
        <p:txBody>
          <a:bodyPr wrap="none">
            <a:spAutoFit/>
          </a:bodyPr>
          <a:lstStyle/>
          <a:p>
            <a:r>
              <a:rPr lang="ja-JP" altLang="en-US" sz="2800">
                <a:solidFill>
                  <a:srgbClr val="0070C0"/>
                </a:solidFill>
              </a:rPr>
              <a:t>音響雑音</a:t>
            </a:r>
          </a:p>
        </p:txBody>
      </p:sp>
      <p:sp>
        <p:nvSpPr>
          <p:cNvPr id="77" name="正方形/長方形 76">
            <a:extLst>
              <a:ext uri="{FF2B5EF4-FFF2-40B4-BE49-F238E27FC236}">
                <a16:creationId xmlns:a16="http://schemas.microsoft.com/office/drawing/2014/main" id="{E2DB4A43-0483-984E-AFFC-8A988AE0955C}"/>
              </a:ext>
            </a:extLst>
          </p:cNvPr>
          <p:cNvSpPr/>
          <p:nvPr/>
        </p:nvSpPr>
        <p:spPr>
          <a:xfrm>
            <a:off x="10878259" y="3240000"/>
            <a:ext cx="1261884" cy="523220"/>
          </a:xfrm>
          <a:prstGeom prst="rect">
            <a:avLst/>
          </a:prstGeom>
        </p:spPr>
        <p:txBody>
          <a:bodyPr wrap="none">
            <a:spAutoFit/>
          </a:bodyPr>
          <a:lstStyle/>
          <a:p>
            <a:r>
              <a:rPr lang="ja-JP" altLang="en-US" sz="2800">
                <a:solidFill>
                  <a:srgbClr val="0070C0"/>
                </a:solidFill>
              </a:rPr>
              <a:t>重力波</a:t>
            </a:r>
          </a:p>
        </p:txBody>
      </p:sp>
    </p:spTree>
    <p:extLst>
      <p:ext uri="{BB962C8B-B14F-4D97-AF65-F5344CB8AC3E}">
        <p14:creationId xmlns:p14="http://schemas.microsoft.com/office/powerpoint/2010/main" val="3968194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154871-3ECB-8040-BEF6-C559E0C44765}"/>
              </a:ext>
            </a:extLst>
          </p:cNvPr>
          <p:cNvSpPr>
            <a:spLocks noGrp="1"/>
          </p:cNvSpPr>
          <p:nvPr>
            <p:ph type="title"/>
          </p:nvPr>
        </p:nvSpPr>
        <p:spPr/>
        <p:txBody>
          <a:bodyPr/>
          <a:lstStyle/>
          <a:p>
            <a:r>
              <a:rPr kumimoji="1" lang="ja-JP" altLang="en-US"/>
              <a:t>環境雑音注入試験</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24043FF-F096-F045-9DEE-AC15198DC296}"/>
                  </a:ext>
                </a:extLst>
              </p:cNvPr>
              <p:cNvSpPr>
                <a:spLocks noGrp="1"/>
              </p:cNvSpPr>
              <p:nvPr>
                <p:ph idx="1"/>
              </p:nvPr>
            </p:nvSpPr>
            <p:spPr>
              <a:xfrm>
                <a:off x="180000" y="1007998"/>
                <a:ext cx="7498088" cy="5155200"/>
              </a:xfrm>
            </p:spPr>
            <p:txBody>
              <a:bodyPr anchor="t">
                <a:noAutofit/>
              </a:bodyPr>
              <a:lstStyle/>
              <a:p>
                <a:pPr>
                  <a:lnSpc>
                    <a:spcPct val="150000"/>
                  </a:lnSpc>
                </a:pPr>
                <a:r>
                  <a:rPr lang="en-US" altLang="ja-JP" dirty="0"/>
                  <a:t> </a:t>
                </a:r>
                <a:r>
                  <a:rPr lang="ja-JP" altLang="en-US">
                    <a:solidFill>
                      <a:schemeClr val="tx1"/>
                    </a:solidFill>
                  </a:rPr>
                  <a:t>カップリングファンクション</a:t>
                </a:r>
                <a14:m>
                  <m:oMath xmlns:m="http://schemas.openxmlformats.org/officeDocument/2006/math">
                    <m:r>
                      <a:rPr lang="en-US" altLang="ja-JP" i="1" smtClean="0">
                        <a:solidFill>
                          <a:schemeClr val="accent5">
                            <a:lumMod val="60000"/>
                            <a:lumOff val="40000"/>
                          </a:schemeClr>
                        </a:solidFill>
                        <a:latin typeface="Cambria Math" panose="02040503050406030204" pitchFamily="18" charset="0"/>
                      </a:rPr>
                      <m:t>𝐶</m:t>
                    </m:r>
                    <m:d>
                      <m:dPr>
                        <m:ctrlPr>
                          <a:rPr lang="en-US" altLang="ja-JP" i="1">
                            <a:solidFill>
                              <a:schemeClr val="accent5">
                                <a:lumMod val="60000"/>
                                <a:lumOff val="40000"/>
                              </a:schemeClr>
                            </a:solidFill>
                            <a:latin typeface="Cambria Math" panose="02040503050406030204" pitchFamily="18" charset="0"/>
                          </a:rPr>
                        </m:ctrlPr>
                      </m:dPr>
                      <m:e>
                        <m:r>
                          <a:rPr lang="en-US" altLang="ja-JP" i="1">
                            <a:solidFill>
                              <a:schemeClr val="accent5">
                                <a:lumMod val="60000"/>
                                <a:lumOff val="40000"/>
                              </a:schemeClr>
                            </a:solidFill>
                            <a:latin typeface="Cambria Math" panose="02040503050406030204" pitchFamily="18" charset="0"/>
                          </a:rPr>
                          <m:t>𝑓</m:t>
                        </m:r>
                      </m:e>
                    </m:d>
                  </m:oMath>
                </a14:m>
                <a:r>
                  <a:rPr lang="ja-JP" altLang="en-US"/>
                  <a:t>を使って、音響雑音を</a:t>
                </a:r>
                <a14:m>
                  <m:oMath xmlns:m="http://schemas.openxmlformats.org/officeDocument/2006/math">
                    <m:sSub>
                      <m:sSubPr>
                        <m:ctrlPr>
                          <a:rPr lang="en-US" altLang="ja-JP" i="1" smtClean="0">
                            <a:solidFill>
                              <a:srgbClr val="0070C0"/>
                            </a:solidFill>
                            <a:latin typeface="Cambria Math" panose="02040503050406030204" pitchFamily="18" charset="0"/>
                          </a:rPr>
                        </m:ctrlPr>
                      </m:sSubPr>
                      <m:e>
                        <m:r>
                          <a:rPr lang="en-US" altLang="ja-JP" i="1">
                            <a:solidFill>
                              <a:srgbClr val="0070C0"/>
                            </a:solidFill>
                            <a:latin typeface="Cambria Math" panose="02040503050406030204" pitchFamily="18" charset="0"/>
                          </a:rPr>
                          <m:t>𝑛</m:t>
                        </m:r>
                      </m:e>
                      <m:sub>
                        <m:r>
                          <m:rPr>
                            <m:sty m:val="p"/>
                          </m:rPr>
                          <a:rPr lang="en-US" altLang="ja-JP">
                            <a:solidFill>
                              <a:srgbClr val="0070C0"/>
                            </a:solidFill>
                            <a:latin typeface="Cambria Math" panose="02040503050406030204" pitchFamily="18" charset="0"/>
                          </a:rPr>
                          <m:t>env</m:t>
                        </m:r>
                      </m:sub>
                    </m:sSub>
                    <m:r>
                      <m:rPr>
                        <m:aln/>
                      </m:rPr>
                      <a:rPr lang="en-US" altLang="ja-JP" i="1">
                        <a:latin typeface="Cambria Math" panose="02040503050406030204" pitchFamily="18" charset="0"/>
                      </a:rPr>
                      <m:t>=</m:t>
                    </m:r>
                    <m:r>
                      <a:rPr lang="en-US" altLang="ja-JP" i="1" smtClean="0">
                        <a:solidFill>
                          <a:schemeClr val="accent5">
                            <a:lumMod val="60000"/>
                            <a:lumOff val="40000"/>
                          </a:schemeClr>
                        </a:solidFill>
                        <a:latin typeface="Cambria Math" panose="02040503050406030204" pitchFamily="18" charset="0"/>
                      </a:rPr>
                      <m:t>𝐶</m:t>
                    </m:r>
                    <m:r>
                      <a:rPr lang="en-US" altLang="ja-JP" b="0" i="1" smtClean="0">
                        <a:solidFill>
                          <a:srgbClr val="00B050"/>
                        </a:solidFill>
                        <a:latin typeface="Cambria Math" panose="02040503050406030204" pitchFamily="18" charset="0"/>
                      </a:rPr>
                      <m:t>𝑠</m:t>
                    </m:r>
                  </m:oMath>
                </a14:m>
                <a:r>
                  <a:rPr lang="ja-JP" altLang="en-US"/>
                  <a:t>のように書けるとすると干渉信号は</a:t>
                </a:r>
                <a:br>
                  <a:rPr lang="en-US" altLang="ja-JP" dirty="0"/>
                </a:br>
                <a14:m>
                  <m:oMath xmlns:m="http://schemas.openxmlformats.org/officeDocument/2006/math">
                    <m:sSup>
                      <m:sSupPr>
                        <m:ctrlPr>
                          <a:rPr lang="en-US" altLang="ja-JP" b="0" i="1" smtClean="0">
                            <a:solidFill>
                              <a:srgbClr val="0070C0"/>
                            </a:solidFill>
                            <a:latin typeface="Cambria Math" panose="02040503050406030204" pitchFamily="18" charset="0"/>
                          </a:rPr>
                        </m:ctrlPr>
                      </m:sSupPr>
                      <m:e>
                        <m:r>
                          <a:rPr lang="en-US" altLang="ja-JP" b="0" i="1" smtClean="0">
                            <a:solidFill>
                              <a:srgbClr val="0070C0"/>
                            </a:solidFill>
                            <a:latin typeface="Cambria Math" panose="02040503050406030204" pitchFamily="18" charset="0"/>
                          </a:rPr>
                          <m:t>𝑥</m:t>
                        </m:r>
                      </m:e>
                      <m:sup>
                        <m:r>
                          <a:rPr lang="en-US" altLang="ja-JP" b="0" i="1" smtClean="0">
                            <a:solidFill>
                              <a:srgbClr val="0070C0"/>
                            </a:solidFill>
                            <a:latin typeface="Cambria Math" panose="02040503050406030204" pitchFamily="18" charset="0"/>
                          </a:rPr>
                          <m:t>2</m:t>
                        </m:r>
                      </m:sup>
                    </m:sSup>
                    <m:r>
                      <m:rPr>
                        <m:aln/>
                      </m:rPr>
                      <a:rPr lang="en-US" altLang="ja-JP" i="1">
                        <a:latin typeface="Cambria Math" panose="02040503050406030204" pitchFamily="18" charset="0"/>
                      </a:rPr>
                      <m:t>=</m:t>
                    </m:r>
                    <m:sSup>
                      <m:sSupPr>
                        <m:ctrlPr>
                          <a:rPr lang="en-US" altLang="ja-JP" b="0" i="1" smtClean="0">
                            <a:solidFill>
                              <a:srgbClr val="0070C0"/>
                            </a:solidFill>
                            <a:latin typeface="Cambria Math" panose="02040503050406030204" pitchFamily="18" charset="0"/>
                          </a:rPr>
                        </m:ctrlPr>
                      </m:sSupPr>
                      <m:e>
                        <m:r>
                          <a:rPr lang="en-US" altLang="ja-JP" b="0" i="1" smtClean="0">
                            <a:solidFill>
                              <a:srgbClr val="0070C0"/>
                            </a:solidFill>
                            <a:latin typeface="Cambria Math" panose="02040503050406030204" pitchFamily="18" charset="0"/>
                          </a:rPr>
                          <m:t>h</m:t>
                        </m:r>
                      </m:e>
                      <m:sup>
                        <m:r>
                          <a:rPr lang="en-US" altLang="ja-JP" b="0" i="1" smtClean="0">
                            <a:solidFill>
                              <a:srgbClr val="0070C0"/>
                            </a:solidFill>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b="0" i="1" smtClean="0">
                            <a:solidFill>
                              <a:srgbClr val="0070C0"/>
                            </a:solidFill>
                            <a:latin typeface="Cambria Math" panose="02040503050406030204" pitchFamily="18" charset="0"/>
                          </a:rPr>
                        </m:ctrlPr>
                      </m:sSubSupPr>
                      <m:e>
                        <m:r>
                          <a:rPr lang="en-US" altLang="ja-JP" i="1">
                            <a:solidFill>
                              <a:srgbClr val="0070C0"/>
                            </a:solidFill>
                            <a:latin typeface="Cambria Math" panose="02040503050406030204" pitchFamily="18" charset="0"/>
                          </a:rPr>
                          <m:t>𝑛</m:t>
                        </m:r>
                      </m:e>
                      <m:sub>
                        <m:r>
                          <m:rPr>
                            <m:sty m:val="p"/>
                          </m:rPr>
                          <a:rPr lang="en-US" altLang="ja-JP">
                            <a:solidFill>
                              <a:srgbClr val="0070C0"/>
                            </a:solidFill>
                            <a:latin typeface="Cambria Math" panose="02040503050406030204" pitchFamily="18" charset="0"/>
                          </a:rPr>
                          <m:t>env</m:t>
                        </m:r>
                      </m:sub>
                      <m:sup>
                        <m:r>
                          <a:rPr lang="en-US" altLang="ja-JP" b="0" i="1" smtClean="0">
                            <a:solidFill>
                              <a:srgbClr val="0070C0"/>
                            </a:solidFill>
                            <a:latin typeface="Cambria Math" panose="02040503050406030204" pitchFamily="18" charset="0"/>
                          </a:rPr>
                          <m:t>2</m:t>
                        </m:r>
                      </m:sup>
                    </m:sSubSup>
                  </m:oMath>
                </a14:m>
                <a:br>
                  <a:rPr lang="en-US" altLang="ja-JP" i="1" dirty="0">
                    <a:latin typeface="Cambria Math" panose="02040503050406030204" pitchFamily="18" charset="0"/>
                  </a:rPr>
                </a:br>
                <a14:m>
                  <m:oMath xmlns:m="http://schemas.openxmlformats.org/officeDocument/2006/math">
                    <m:r>
                      <a:rPr lang="en-US" altLang="ja-JP" i="1">
                        <a:latin typeface="Cambria Math" panose="02040503050406030204" pitchFamily="18" charset="0"/>
                      </a:rPr>
                      <m:t> </m:t>
                    </m:r>
                    <m:r>
                      <m:rPr>
                        <m:aln/>
                      </m:rPr>
                      <a:rPr lang="en-US" altLang="ja-JP" i="1">
                        <a:latin typeface="Cambria Math" panose="02040503050406030204" pitchFamily="18" charset="0"/>
                      </a:rPr>
                      <m:t>=</m:t>
                    </m:r>
                    <m:sSup>
                      <m:sSupPr>
                        <m:ctrlPr>
                          <a:rPr lang="en-US" altLang="ja-JP" b="0" i="1" smtClean="0">
                            <a:solidFill>
                              <a:srgbClr val="0070C0"/>
                            </a:solidFill>
                            <a:latin typeface="Cambria Math" panose="02040503050406030204" pitchFamily="18" charset="0"/>
                          </a:rPr>
                        </m:ctrlPr>
                      </m:sSupPr>
                      <m:e>
                        <m:r>
                          <a:rPr lang="en-US" altLang="ja-JP" b="0" i="1" smtClean="0">
                            <a:solidFill>
                              <a:srgbClr val="0070C0"/>
                            </a:solidFill>
                            <a:latin typeface="Cambria Math" panose="02040503050406030204" pitchFamily="18" charset="0"/>
                          </a:rPr>
                          <m:t>h</m:t>
                        </m:r>
                      </m:e>
                      <m:sup>
                        <m:r>
                          <a:rPr lang="en-US" altLang="ja-JP" b="0" i="1" smtClean="0">
                            <a:solidFill>
                              <a:srgbClr val="0070C0"/>
                            </a:solidFill>
                            <a:latin typeface="Cambria Math" panose="02040503050406030204" pitchFamily="18" charset="0"/>
                          </a:rPr>
                          <m:t>2</m:t>
                        </m:r>
                      </m:sup>
                    </m:sSup>
                    <m:r>
                      <a:rPr lang="en-US" altLang="ja-JP" i="1">
                        <a:latin typeface="Cambria Math" panose="02040503050406030204" pitchFamily="18" charset="0"/>
                      </a:rPr>
                      <m:t>+</m:t>
                    </m:r>
                    <m:sSup>
                      <m:sSupPr>
                        <m:ctrlPr>
                          <a:rPr lang="en-US" altLang="ja-JP" b="0" i="1" smtClean="0">
                            <a:solidFill>
                              <a:schemeClr val="accent5">
                                <a:lumMod val="60000"/>
                                <a:lumOff val="40000"/>
                              </a:schemeClr>
                            </a:solidFill>
                            <a:latin typeface="Cambria Math" panose="02040503050406030204" pitchFamily="18" charset="0"/>
                          </a:rPr>
                        </m:ctrlPr>
                      </m:sSupPr>
                      <m:e>
                        <m:r>
                          <a:rPr lang="en-US" altLang="ja-JP" i="1">
                            <a:solidFill>
                              <a:schemeClr val="accent5">
                                <a:lumMod val="60000"/>
                                <a:lumOff val="40000"/>
                              </a:schemeClr>
                            </a:solidFill>
                            <a:latin typeface="Cambria Math" panose="02040503050406030204" pitchFamily="18" charset="0"/>
                          </a:rPr>
                          <m:t>𝐶</m:t>
                        </m:r>
                      </m:e>
                      <m:sup>
                        <m:r>
                          <a:rPr lang="en-US" altLang="ja-JP" b="0" i="1" smtClean="0">
                            <a:solidFill>
                              <a:schemeClr val="accent5">
                                <a:lumMod val="60000"/>
                                <a:lumOff val="40000"/>
                              </a:schemeClr>
                            </a:solidFill>
                            <a:latin typeface="Cambria Math" panose="02040503050406030204" pitchFamily="18" charset="0"/>
                          </a:rPr>
                          <m:t>2</m:t>
                        </m:r>
                      </m:sup>
                    </m:sSup>
                    <m:sSup>
                      <m:sSupPr>
                        <m:ctrlPr>
                          <a:rPr lang="en-US" altLang="ja-JP" b="0" i="1" smtClean="0">
                            <a:solidFill>
                              <a:srgbClr val="00B050"/>
                            </a:solidFill>
                            <a:latin typeface="Cambria Math" panose="02040503050406030204" pitchFamily="18" charset="0"/>
                          </a:rPr>
                        </m:ctrlPr>
                      </m:sSupPr>
                      <m:e>
                        <m:r>
                          <a:rPr lang="en-US" altLang="ja-JP" b="0" i="1" smtClean="0">
                            <a:solidFill>
                              <a:srgbClr val="00B050"/>
                            </a:solidFill>
                            <a:latin typeface="Cambria Math" panose="02040503050406030204" pitchFamily="18" charset="0"/>
                          </a:rPr>
                          <m:t>𝑠</m:t>
                        </m:r>
                      </m:e>
                      <m:sup>
                        <m:r>
                          <a:rPr lang="en-US" altLang="ja-JP" b="0" i="1" smtClean="0">
                            <a:solidFill>
                              <a:srgbClr val="00B050"/>
                            </a:solidFill>
                            <a:latin typeface="Cambria Math" panose="02040503050406030204" pitchFamily="18" charset="0"/>
                          </a:rPr>
                          <m:t>2</m:t>
                        </m:r>
                      </m:sup>
                    </m:sSup>
                  </m:oMath>
                </a14:m>
                <a:br>
                  <a:rPr lang="en-US" altLang="ja-JP" dirty="0"/>
                </a:br>
                <a:endParaRPr lang="ja-JP" altLang="en-US"/>
              </a:p>
            </p:txBody>
          </p:sp>
        </mc:Choice>
        <mc:Fallback xmlns="">
          <p:sp>
            <p:nvSpPr>
              <p:cNvPr id="3" name="コンテンツ プレースホルダー 2">
                <a:extLst>
                  <a:ext uri="{FF2B5EF4-FFF2-40B4-BE49-F238E27FC236}">
                    <a16:creationId xmlns:a16="http://schemas.microsoft.com/office/drawing/2014/main" id="{D24043FF-F096-F045-9DEE-AC15198DC296}"/>
                  </a:ext>
                </a:extLst>
              </p:cNvPr>
              <p:cNvSpPr>
                <a:spLocks noGrp="1" noRot="1" noChangeAspect="1" noMove="1" noResize="1" noEditPoints="1" noAdjustHandles="1" noChangeArrowheads="1" noChangeShapeType="1" noTextEdit="1"/>
              </p:cNvSpPr>
              <p:nvPr>
                <p:ph idx="1"/>
              </p:nvPr>
            </p:nvSpPr>
            <p:spPr>
              <a:xfrm>
                <a:off x="180000" y="1007998"/>
                <a:ext cx="7498088" cy="5155200"/>
              </a:xfrm>
              <a:blipFill>
                <a:blip r:embed="rId3"/>
                <a:stretch>
                  <a:fillRect l="-1689" r="-1014"/>
                </a:stretch>
              </a:blipFill>
            </p:spPr>
            <p:txBody>
              <a:bodyPr/>
              <a:lstStyle/>
              <a:p>
                <a:r>
                  <a:rPr lang="ja-JP" altLang="en-US">
                    <a:noFill/>
                  </a:rPr>
                  <a:t> </a:t>
                </a:r>
              </a:p>
            </p:txBody>
          </p:sp>
        </mc:Fallback>
      </mc:AlternateContent>
      <p:sp>
        <p:nvSpPr>
          <p:cNvPr id="5" name="フッター プレースホルダー 4">
            <a:extLst>
              <a:ext uri="{FF2B5EF4-FFF2-40B4-BE49-F238E27FC236}">
                <a16:creationId xmlns:a16="http://schemas.microsoft.com/office/drawing/2014/main" id="{466FBE35-5D33-834C-B469-6F656F65227C}"/>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F8F5B6BE-211E-EB44-ACC0-15CC728F3CED}"/>
              </a:ext>
            </a:extLst>
          </p:cNvPr>
          <p:cNvSpPr>
            <a:spLocks noGrp="1"/>
          </p:cNvSpPr>
          <p:nvPr>
            <p:ph type="dt" sz="half" idx="10"/>
          </p:nvPr>
        </p:nvSpPr>
        <p:spPr/>
        <p:txBody>
          <a:bodyPr/>
          <a:lstStyle/>
          <a:p>
            <a:r>
              <a:rPr lang="en-US" altLang="ja-JP"/>
              <a:t>2019/9/19</a:t>
            </a:r>
            <a:endParaRPr lang="ja-JP" altLang="en-US"/>
          </a:p>
        </p:txBody>
      </p:sp>
      <p:sp>
        <p:nvSpPr>
          <p:cNvPr id="4" name="スライド番号プレースホルダー 3">
            <a:extLst>
              <a:ext uri="{FF2B5EF4-FFF2-40B4-BE49-F238E27FC236}">
                <a16:creationId xmlns:a16="http://schemas.microsoft.com/office/drawing/2014/main" id="{9D95E420-CBBB-6745-AEE4-6B70B290A3B7}"/>
              </a:ext>
            </a:extLst>
          </p:cNvPr>
          <p:cNvSpPr>
            <a:spLocks noGrp="1"/>
          </p:cNvSpPr>
          <p:nvPr>
            <p:ph type="sldNum" sz="quarter" idx="4"/>
          </p:nvPr>
        </p:nvSpPr>
        <p:spPr/>
        <p:txBody>
          <a:bodyPr/>
          <a:lstStyle/>
          <a:p>
            <a:fld id="{2B4BF31F-3D4B-4445-9FE5-2801AF373D36}" type="slidenum">
              <a:rPr lang="ja-JP" altLang="en-US" smtClean="0"/>
              <a:pPr/>
              <a:t>6</a:t>
            </a:fld>
            <a:endParaRPr lang="ja-JP" altLang="en-US"/>
          </a:p>
        </p:txBody>
      </p:sp>
      <p:pic>
        <p:nvPicPr>
          <p:cNvPr id="9" name="グラフィックス 8" descr="音符">
            <a:extLst>
              <a:ext uri="{FF2B5EF4-FFF2-40B4-BE49-F238E27FC236}">
                <a16:creationId xmlns:a16="http://schemas.microsoft.com/office/drawing/2014/main" id="{383FDF0F-B772-294F-BC05-EEDC301309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0000" y="1620000"/>
            <a:ext cx="1080000" cy="1080000"/>
          </a:xfrm>
          <a:prstGeom prst="rect">
            <a:avLst/>
          </a:prstGeom>
        </p:spPr>
      </p:pic>
      <p:pic>
        <p:nvPicPr>
          <p:cNvPr id="10" name="グラフィックス 9" descr="心拍">
            <a:extLst>
              <a:ext uri="{FF2B5EF4-FFF2-40B4-BE49-F238E27FC236}">
                <a16:creationId xmlns:a16="http://schemas.microsoft.com/office/drawing/2014/main" id="{5EA97B38-8AC4-F241-BCD4-FC2453CA99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60000" y="4164818"/>
            <a:ext cx="1080000" cy="1080000"/>
          </a:xfrm>
          <a:prstGeom prst="rect">
            <a:avLst/>
          </a:prstGeom>
        </p:spPr>
      </p:pic>
      <p:pic>
        <p:nvPicPr>
          <p:cNvPr id="11" name="グラフィックス 10" descr="無線マイク">
            <a:extLst>
              <a:ext uri="{FF2B5EF4-FFF2-40B4-BE49-F238E27FC236}">
                <a16:creationId xmlns:a16="http://schemas.microsoft.com/office/drawing/2014/main" id="{C0A0D97A-2D6E-2244-9325-B51B7C4111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40000" y="4164818"/>
            <a:ext cx="1080000" cy="1080000"/>
          </a:xfrm>
          <a:prstGeom prst="rect">
            <a:avLst/>
          </a:prstGeom>
        </p:spPr>
      </p:pic>
      <p:pic>
        <p:nvPicPr>
          <p:cNvPr id="12" name="グラフィックス 11" descr="ワイヤレス">
            <a:extLst>
              <a:ext uri="{FF2B5EF4-FFF2-40B4-BE49-F238E27FC236}">
                <a16:creationId xmlns:a16="http://schemas.microsoft.com/office/drawing/2014/main" id="{18ADBBBE-B40D-E54E-BC0F-88563D9F35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10260000" y="1719137"/>
            <a:ext cx="1080000" cy="1080000"/>
          </a:xfrm>
          <a:prstGeom prst="rect">
            <a:avLst/>
          </a:prstGeom>
        </p:spPr>
      </p:pic>
      <p:cxnSp>
        <p:nvCxnSpPr>
          <p:cNvPr id="13" name="直線矢印コネクタ 12">
            <a:extLst>
              <a:ext uri="{FF2B5EF4-FFF2-40B4-BE49-F238E27FC236}">
                <a16:creationId xmlns:a16="http://schemas.microsoft.com/office/drawing/2014/main" id="{7E2587AE-71C1-104F-94A7-D2B47F211661}"/>
              </a:ext>
            </a:extLst>
          </p:cNvPr>
          <p:cNvCxnSpPr/>
          <p:nvPr/>
        </p:nvCxnSpPr>
        <p:spPr>
          <a:xfrm>
            <a:off x="8280000" y="2700000"/>
            <a:ext cx="0" cy="1440000"/>
          </a:xfrm>
          <a:prstGeom prst="straightConnector1">
            <a:avLst/>
          </a:prstGeom>
          <a:ln w="63500">
            <a:gradFill>
              <a:gsLst>
                <a:gs pos="80000">
                  <a:srgbClr val="00B050"/>
                </a:gs>
                <a:gs pos="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正方形/長方形 13">
                <a:extLst>
                  <a:ext uri="{FF2B5EF4-FFF2-40B4-BE49-F238E27FC236}">
                    <a16:creationId xmlns:a16="http://schemas.microsoft.com/office/drawing/2014/main" id="{E60027F8-E53F-C443-B09C-C7FEC9BD1338}"/>
                  </a:ext>
                </a:extLst>
              </p:cNvPr>
              <p:cNvSpPr/>
              <p:nvPr/>
            </p:nvSpPr>
            <p:spPr>
              <a:xfrm>
                <a:off x="10440000" y="5040000"/>
                <a:ext cx="61856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i="1" smtClean="0">
                          <a:solidFill>
                            <a:srgbClr val="0070C0"/>
                          </a:solidFill>
                          <a:latin typeface="Cambria Math" panose="02040503050406030204" pitchFamily="18" charset="0"/>
                        </a:rPr>
                        <m:t>𝑥</m:t>
                      </m:r>
                    </m:oMath>
                  </m:oMathPara>
                </a14:m>
                <a:endParaRPr lang="ja-JP" altLang="en-US" sz="4000">
                  <a:solidFill>
                    <a:srgbClr val="0070C0"/>
                  </a:solidFill>
                </a:endParaRPr>
              </a:p>
            </p:txBody>
          </p:sp>
        </mc:Choice>
        <mc:Fallback xmlns="">
          <p:sp>
            <p:nvSpPr>
              <p:cNvPr id="14" name="正方形/長方形 13">
                <a:extLst>
                  <a:ext uri="{FF2B5EF4-FFF2-40B4-BE49-F238E27FC236}">
                    <a16:creationId xmlns:a16="http://schemas.microsoft.com/office/drawing/2014/main" id="{E60027F8-E53F-C443-B09C-C7FEC9BD1338}"/>
                  </a:ext>
                </a:extLst>
              </p:cNvPr>
              <p:cNvSpPr>
                <a:spLocks noRot="1" noChangeAspect="1" noMove="1" noResize="1" noEditPoints="1" noAdjustHandles="1" noChangeArrowheads="1" noChangeShapeType="1" noTextEdit="1"/>
              </p:cNvSpPr>
              <p:nvPr/>
            </p:nvSpPr>
            <p:spPr>
              <a:xfrm>
                <a:off x="10440000" y="5040000"/>
                <a:ext cx="618566" cy="707886"/>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正方形/長方形 14">
                <a:extLst>
                  <a:ext uri="{FF2B5EF4-FFF2-40B4-BE49-F238E27FC236}">
                    <a16:creationId xmlns:a16="http://schemas.microsoft.com/office/drawing/2014/main" id="{07C8271E-BD74-B247-B80A-61670769C353}"/>
                  </a:ext>
                </a:extLst>
              </p:cNvPr>
              <p:cNvSpPr/>
              <p:nvPr/>
            </p:nvSpPr>
            <p:spPr>
              <a:xfrm>
                <a:off x="7966869" y="5040000"/>
                <a:ext cx="62626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rgbClr val="00B050"/>
                          </a:solidFill>
                          <a:latin typeface="Cambria Math" panose="02040503050406030204" pitchFamily="18" charset="0"/>
                        </a:rPr>
                        <m:t>𝑦</m:t>
                      </m:r>
                    </m:oMath>
                  </m:oMathPara>
                </a14:m>
                <a:endParaRPr lang="ja-JP" altLang="en-US" sz="4000">
                  <a:solidFill>
                    <a:srgbClr val="00B050"/>
                  </a:solidFill>
                </a:endParaRPr>
              </a:p>
            </p:txBody>
          </p:sp>
        </mc:Choice>
        <mc:Fallback xmlns="">
          <p:sp>
            <p:nvSpPr>
              <p:cNvPr id="15" name="正方形/長方形 14">
                <a:extLst>
                  <a:ext uri="{FF2B5EF4-FFF2-40B4-BE49-F238E27FC236}">
                    <a16:creationId xmlns:a16="http://schemas.microsoft.com/office/drawing/2014/main" id="{07C8271E-BD74-B247-B80A-61670769C353}"/>
                  </a:ext>
                </a:extLst>
              </p:cNvPr>
              <p:cNvSpPr>
                <a:spLocks noRot="1" noChangeAspect="1" noMove="1" noResize="1" noEditPoints="1" noAdjustHandles="1" noChangeArrowheads="1" noChangeShapeType="1" noTextEdit="1"/>
              </p:cNvSpPr>
              <p:nvPr/>
            </p:nvSpPr>
            <p:spPr>
              <a:xfrm>
                <a:off x="7966869" y="5040000"/>
                <a:ext cx="626261" cy="707886"/>
              </a:xfrm>
              <a:prstGeom prst="rect">
                <a:avLst/>
              </a:prstGeom>
              <a:blipFill>
                <a:blip r:embed="rId13"/>
                <a:stretch>
                  <a:fillRect b="-122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a:extLst>
                  <a:ext uri="{FF2B5EF4-FFF2-40B4-BE49-F238E27FC236}">
                    <a16:creationId xmlns:a16="http://schemas.microsoft.com/office/drawing/2014/main" id="{4BAFB74D-BEC1-C646-BAF5-DA7EBBA685EB}"/>
                  </a:ext>
                </a:extLst>
              </p:cNvPr>
              <p:cNvSpPr/>
              <p:nvPr/>
            </p:nvSpPr>
            <p:spPr>
              <a:xfrm>
                <a:off x="7513299" y="2700000"/>
                <a:ext cx="57829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rgbClr val="00B050"/>
                          </a:solidFill>
                          <a:latin typeface="Cambria Math" panose="02040503050406030204" pitchFamily="18" charset="0"/>
                        </a:rPr>
                        <m:t>𝑠</m:t>
                      </m:r>
                    </m:oMath>
                  </m:oMathPara>
                </a14:m>
                <a:endParaRPr lang="ja-JP" altLang="en-US" sz="4000">
                  <a:solidFill>
                    <a:srgbClr val="00B050"/>
                  </a:solidFill>
                </a:endParaRPr>
              </a:p>
            </p:txBody>
          </p:sp>
        </mc:Choice>
        <mc:Fallback xmlns="">
          <p:sp>
            <p:nvSpPr>
              <p:cNvPr id="16" name="正方形/長方形 15">
                <a:extLst>
                  <a:ext uri="{FF2B5EF4-FFF2-40B4-BE49-F238E27FC236}">
                    <a16:creationId xmlns:a16="http://schemas.microsoft.com/office/drawing/2014/main" id="{4BAFB74D-BEC1-C646-BAF5-DA7EBBA685EB}"/>
                  </a:ext>
                </a:extLst>
              </p:cNvPr>
              <p:cNvSpPr>
                <a:spLocks noRot="1" noChangeAspect="1" noMove="1" noResize="1" noEditPoints="1" noAdjustHandles="1" noChangeArrowheads="1" noChangeShapeType="1" noTextEdit="1"/>
              </p:cNvSpPr>
              <p:nvPr/>
            </p:nvSpPr>
            <p:spPr>
              <a:xfrm>
                <a:off x="7513299" y="2700000"/>
                <a:ext cx="578299" cy="707886"/>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a:extLst>
                  <a:ext uri="{FF2B5EF4-FFF2-40B4-BE49-F238E27FC236}">
                    <a16:creationId xmlns:a16="http://schemas.microsoft.com/office/drawing/2014/main" id="{2A07A600-3BA6-E940-8D58-2BB41EE859A2}"/>
                  </a:ext>
                </a:extLst>
              </p:cNvPr>
              <p:cNvSpPr/>
              <p:nvPr/>
            </p:nvSpPr>
            <p:spPr>
              <a:xfrm>
                <a:off x="8946184" y="2348862"/>
                <a:ext cx="1971117" cy="1323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b="0" i="1" smtClean="0">
                              <a:solidFill>
                                <a:srgbClr val="0070C0"/>
                              </a:solidFill>
                              <a:latin typeface="Cambria Math" panose="02040503050406030204" pitchFamily="18" charset="0"/>
                            </a:rPr>
                          </m:ctrlPr>
                        </m:sSubPr>
                        <m:e>
                          <m:r>
                            <a:rPr lang="en-US" altLang="ja-JP" sz="4000" b="0" i="1" smtClean="0">
                              <a:solidFill>
                                <a:srgbClr val="0070C0"/>
                              </a:solidFill>
                              <a:latin typeface="Cambria Math" panose="02040503050406030204" pitchFamily="18" charset="0"/>
                            </a:rPr>
                            <m:t>𝑛</m:t>
                          </m:r>
                        </m:e>
                        <m:sub>
                          <m:r>
                            <m:rPr>
                              <m:sty m:val="p"/>
                            </m:rPr>
                            <a:rPr lang="en-US" altLang="ja-JP" sz="4000" b="0" i="0" smtClean="0">
                              <a:solidFill>
                                <a:srgbClr val="0070C0"/>
                              </a:solidFill>
                              <a:latin typeface="Cambria Math" panose="02040503050406030204" pitchFamily="18" charset="0"/>
                            </a:rPr>
                            <m:t>env</m:t>
                          </m:r>
                        </m:sub>
                      </m:sSub>
                    </m:oMath>
                    <m:oMath xmlns:m="http://schemas.openxmlformats.org/officeDocument/2006/math">
                      <m:r>
                        <a:rPr lang="en-US" altLang="ja-JP" sz="4000" b="0" i="0" smtClean="0">
                          <a:solidFill>
                            <a:srgbClr val="0070C0"/>
                          </a:solidFill>
                          <a:latin typeface="Cambria Math" panose="02040503050406030204" pitchFamily="18" charset="0"/>
                        </a:rPr>
                        <m:t>     </m:t>
                      </m:r>
                      <m:r>
                        <m:rPr>
                          <m:aln/>
                        </m:rPr>
                        <a:rPr lang="en-US" altLang="ja-JP" sz="4000" b="0" i="1" smtClean="0">
                          <a:solidFill>
                            <a:srgbClr val="0070C0"/>
                          </a:solidFill>
                          <a:latin typeface="Cambria Math" panose="02040503050406030204" pitchFamily="18" charset="0"/>
                        </a:rPr>
                        <m:t>=</m:t>
                      </m:r>
                      <m:r>
                        <a:rPr lang="en-US" altLang="ja-JP" sz="4000" b="0" i="1" smtClean="0">
                          <a:solidFill>
                            <a:schemeClr val="accent5">
                              <a:lumMod val="60000"/>
                              <a:lumOff val="40000"/>
                            </a:schemeClr>
                          </a:solidFill>
                          <a:latin typeface="Cambria Math" panose="02040503050406030204" pitchFamily="18" charset="0"/>
                        </a:rPr>
                        <m:t>𝐶</m:t>
                      </m:r>
                      <m:r>
                        <a:rPr lang="en-US" altLang="ja-JP" sz="4000" b="0" i="1" smtClean="0">
                          <a:solidFill>
                            <a:srgbClr val="00B050"/>
                          </a:solidFill>
                          <a:latin typeface="Cambria Math" panose="02040503050406030204" pitchFamily="18" charset="0"/>
                        </a:rPr>
                        <m:t>𝑠</m:t>
                      </m:r>
                    </m:oMath>
                  </m:oMathPara>
                </a14:m>
                <a:endParaRPr lang="en-US" altLang="ja-JP" sz="4000" b="0" dirty="0">
                  <a:solidFill>
                    <a:srgbClr val="0070C0"/>
                  </a:solidFill>
                </a:endParaRPr>
              </a:p>
            </p:txBody>
          </p:sp>
        </mc:Choice>
        <mc:Fallback xmlns="">
          <p:sp>
            <p:nvSpPr>
              <p:cNvPr id="17" name="正方形/長方形 16">
                <a:extLst>
                  <a:ext uri="{FF2B5EF4-FFF2-40B4-BE49-F238E27FC236}">
                    <a16:creationId xmlns:a16="http://schemas.microsoft.com/office/drawing/2014/main" id="{2A07A600-3BA6-E940-8D58-2BB41EE859A2}"/>
                  </a:ext>
                </a:extLst>
              </p:cNvPr>
              <p:cNvSpPr>
                <a:spLocks noRot="1" noChangeAspect="1" noMove="1" noResize="1" noEditPoints="1" noAdjustHandles="1" noChangeArrowheads="1" noChangeShapeType="1" noTextEdit="1"/>
              </p:cNvSpPr>
              <p:nvPr/>
            </p:nvSpPr>
            <p:spPr>
              <a:xfrm>
                <a:off x="8946184" y="2348862"/>
                <a:ext cx="1971117" cy="1323439"/>
              </a:xfrm>
              <a:prstGeom prst="rect">
                <a:avLst/>
              </a:prstGeom>
              <a:blipFill>
                <a:blip r:embed="rId15"/>
                <a:stretch>
                  <a:fillRect l="-3822" b="-123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a:extLst>
                  <a:ext uri="{FF2B5EF4-FFF2-40B4-BE49-F238E27FC236}">
                    <a16:creationId xmlns:a16="http://schemas.microsoft.com/office/drawing/2014/main" id="{3F447F35-5607-1847-817C-54F036854B3B}"/>
                  </a:ext>
                </a:extLst>
              </p:cNvPr>
              <p:cNvSpPr/>
              <p:nvPr/>
            </p:nvSpPr>
            <p:spPr>
              <a:xfrm>
                <a:off x="11039314" y="2700000"/>
                <a:ext cx="62626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rgbClr val="0070C0"/>
                          </a:solidFill>
                          <a:latin typeface="Cambria Math" panose="02040503050406030204" pitchFamily="18" charset="0"/>
                        </a:rPr>
                        <m:t>h</m:t>
                      </m:r>
                    </m:oMath>
                  </m:oMathPara>
                </a14:m>
                <a:endParaRPr lang="ja-JP" altLang="en-US" sz="4000">
                  <a:solidFill>
                    <a:srgbClr val="0070C0"/>
                  </a:solidFill>
                </a:endParaRPr>
              </a:p>
            </p:txBody>
          </p:sp>
        </mc:Choice>
        <mc:Fallback xmlns="">
          <p:sp>
            <p:nvSpPr>
              <p:cNvPr id="18" name="正方形/長方形 17">
                <a:extLst>
                  <a:ext uri="{FF2B5EF4-FFF2-40B4-BE49-F238E27FC236}">
                    <a16:creationId xmlns:a16="http://schemas.microsoft.com/office/drawing/2014/main" id="{3F447F35-5607-1847-817C-54F036854B3B}"/>
                  </a:ext>
                </a:extLst>
              </p:cNvPr>
              <p:cNvSpPr>
                <a:spLocks noRot="1" noChangeAspect="1" noMove="1" noResize="1" noEditPoints="1" noAdjustHandles="1" noChangeArrowheads="1" noChangeShapeType="1" noTextEdit="1"/>
              </p:cNvSpPr>
              <p:nvPr/>
            </p:nvSpPr>
            <p:spPr>
              <a:xfrm>
                <a:off x="11039314" y="2700000"/>
                <a:ext cx="626261" cy="707886"/>
              </a:xfrm>
              <a:prstGeom prst="rect">
                <a:avLst/>
              </a:prstGeom>
              <a:blipFill>
                <a:blip r:embed="rId16"/>
                <a:stretch>
                  <a:fillRect/>
                </a:stretch>
              </a:blipFill>
            </p:spPr>
            <p:txBody>
              <a:bodyPr/>
              <a:lstStyle/>
              <a:p>
                <a:r>
                  <a:rPr lang="ja-JP" altLang="en-US">
                    <a:noFill/>
                  </a:rPr>
                  <a:t> </a:t>
                </a:r>
              </a:p>
            </p:txBody>
          </p:sp>
        </mc:Fallback>
      </mc:AlternateContent>
      <p:sp>
        <p:nvSpPr>
          <p:cNvPr id="19" name="正方形/長方形 18">
            <a:extLst>
              <a:ext uri="{FF2B5EF4-FFF2-40B4-BE49-F238E27FC236}">
                <a16:creationId xmlns:a16="http://schemas.microsoft.com/office/drawing/2014/main" id="{F5635848-42AC-3545-A282-C8D068D9EB9F}"/>
              </a:ext>
            </a:extLst>
          </p:cNvPr>
          <p:cNvSpPr/>
          <p:nvPr/>
        </p:nvSpPr>
        <p:spPr>
          <a:xfrm>
            <a:off x="7913821" y="1007998"/>
            <a:ext cx="697627" cy="707886"/>
          </a:xfrm>
          <a:prstGeom prst="rect">
            <a:avLst/>
          </a:prstGeom>
        </p:spPr>
        <p:txBody>
          <a:bodyPr wrap="none">
            <a:spAutoFit/>
          </a:bodyPr>
          <a:lstStyle/>
          <a:p>
            <a:r>
              <a:rPr lang="ja-JP" altLang="en-US" sz="4000">
                <a:solidFill>
                  <a:srgbClr val="FF0000"/>
                </a:solidFill>
              </a:rPr>
              <a:t>音</a:t>
            </a:r>
          </a:p>
        </p:txBody>
      </p:sp>
      <p:sp>
        <p:nvSpPr>
          <p:cNvPr id="20" name="正方形/長方形 19">
            <a:extLst>
              <a:ext uri="{FF2B5EF4-FFF2-40B4-BE49-F238E27FC236}">
                <a16:creationId xmlns:a16="http://schemas.microsoft.com/office/drawing/2014/main" id="{51B03559-0230-5947-9132-29F0461F9D03}"/>
              </a:ext>
            </a:extLst>
          </p:cNvPr>
          <p:cNvSpPr/>
          <p:nvPr/>
        </p:nvSpPr>
        <p:spPr>
          <a:xfrm>
            <a:off x="10100343" y="1011251"/>
            <a:ext cx="1723549" cy="707886"/>
          </a:xfrm>
          <a:prstGeom prst="rect">
            <a:avLst/>
          </a:prstGeom>
        </p:spPr>
        <p:txBody>
          <a:bodyPr wrap="none">
            <a:spAutoFit/>
          </a:bodyPr>
          <a:lstStyle/>
          <a:p>
            <a:r>
              <a:rPr lang="ja-JP" altLang="en-US" sz="4000">
                <a:solidFill>
                  <a:srgbClr val="FFC000"/>
                </a:solidFill>
              </a:rPr>
              <a:t>重力波</a:t>
            </a:r>
          </a:p>
        </p:txBody>
      </p:sp>
      <p:sp>
        <p:nvSpPr>
          <p:cNvPr id="21" name="正方形/長方形 20">
            <a:extLst>
              <a:ext uri="{FF2B5EF4-FFF2-40B4-BE49-F238E27FC236}">
                <a16:creationId xmlns:a16="http://schemas.microsoft.com/office/drawing/2014/main" id="{EB052E26-61A7-6341-A6DC-23B14C7AD0E8}"/>
              </a:ext>
            </a:extLst>
          </p:cNvPr>
          <p:cNvSpPr/>
          <p:nvPr/>
        </p:nvSpPr>
        <p:spPr>
          <a:xfrm>
            <a:off x="7380000" y="5580000"/>
            <a:ext cx="1723549" cy="707886"/>
          </a:xfrm>
          <a:prstGeom prst="rect">
            <a:avLst/>
          </a:prstGeom>
        </p:spPr>
        <p:txBody>
          <a:bodyPr wrap="none">
            <a:spAutoFit/>
          </a:bodyPr>
          <a:lstStyle/>
          <a:p>
            <a:r>
              <a:rPr lang="ja-JP" altLang="en-US" sz="4000">
                <a:solidFill>
                  <a:srgbClr val="00B050"/>
                </a:solidFill>
              </a:rPr>
              <a:t>マイク</a:t>
            </a:r>
          </a:p>
        </p:txBody>
      </p:sp>
      <p:sp>
        <p:nvSpPr>
          <p:cNvPr id="22" name="正方形/長方形 21">
            <a:extLst>
              <a:ext uri="{FF2B5EF4-FFF2-40B4-BE49-F238E27FC236}">
                <a16:creationId xmlns:a16="http://schemas.microsoft.com/office/drawing/2014/main" id="{29635B6D-201F-664C-92F1-61F085901C28}"/>
              </a:ext>
            </a:extLst>
          </p:cNvPr>
          <p:cNvSpPr/>
          <p:nvPr/>
        </p:nvSpPr>
        <p:spPr>
          <a:xfrm>
            <a:off x="9684000" y="5580000"/>
            <a:ext cx="2236510" cy="707886"/>
          </a:xfrm>
          <a:prstGeom prst="rect">
            <a:avLst/>
          </a:prstGeom>
        </p:spPr>
        <p:txBody>
          <a:bodyPr wrap="none">
            <a:spAutoFit/>
          </a:bodyPr>
          <a:lstStyle/>
          <a:p>
            <a:r>
              <a:rPr lang="ja-JP" altLang="en-US" sz="4000">
                <a:solidFill>
                  <a:srgbClr val="0070C0"/>
                </a:solidFill>
              </a:rPr>
              <a:t>干渉信号</a:t>
            </a:r>
          </a:p>
        </p:txBody>
      </p:sp>
      <p:cxnSp>
        <p:nvCxnSpPr>
          <p:cNvPr id="23" name="直線矢印コネクタ 22">
            <a:extLst>
              <a:ext uri="{FF2B5EF4-FFF2-40B4-BE49-F238E27FC236}">
                <a16:creationId xmlns:a16="http://schemas.microsoft.com/office/drawing/2014/main" id="{FB2A770F-9462-E148-B547-1D70F8B8607C}"/>
              </a:ext>
            </a:extLst>
          </p:cNvPr>
          <p:cNvCxnSpPr/>
          <p:nvPr/>
        </p:nvCxnSpPr>
        <p:spPr>
          <a:xfrm>
            <a:off x="10800000" y="2700000"/>
            <a:ext cx="0" cy="1440000"/>
          </a:xfrm>
          <a:prstGeom prst="straightConnector1">
            <a:avLst/>
          </a:prstGeom>
          <a:ln w="63500">
            <a:gradFill>
              <a:gsLst>
                <a:gs pos="80000">
                  <a:srgbClr val="0070C0"/>
                </a:gs>
                <a:gs pos="0">
                  <a:srgbClr val="FFC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1F95269B-EAF4-4D46-8B89-3AEDD7198E20}"/>
              </a:ext>
            </a:extLst>
          </p:cNvPr>
          <p:cNvCxnSpPr/>
          <p:nvPr/>
        </p:nvCxnSpPr>
        <p:spPr>
          <a:xfrm>
            <a:off x="8820000" y="2700000"/>
            <a:ext cx="1440000" cy="1440000"/>
          </a:xfrm>
          <a:prstGeom prst="straightConnector1">
            <a:avLst/>
          </a:prstGeom>
          <a:ln w="63500">
            <a:gradFill>
              <a:gsLst>
                <a:gs pos="80000">
                  <a:srgbClr val="0070C0"/>
                </a:gs>
                <a:gs pos="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4AAFE26F-A0DB-DF48-A9E3-ABAA6ABBA410}"/>
              </a:ext>
            </a:extLst>
          </p:cNvPr>
          <p:cNvSpPr/>
          <p:nvPr/>
        </p:nvSpPr>
        <p:spPr>
          <a:xfrm>
            <a:off x="7455883" y="3240000"/>
            <a:ext cx="697627" cy="707886"/>
          </a:xfrm>
          <a:prstGeom prst="rect">
            <a:avLst/>
          </a:prstGeom>
        </p:spPr>
        <p:txBody>
          <a:bodyPr wrap="none">
            <a:spAutoFit/>
          </a:bodyPr>
          <a:lstStyle/>
          <a:p>
            <a:r>
              <a:rPr lang="ja-JP" altLang="en-US" sz="4000">
                <a:solidFill>
                  <a:srgbClr val="00B050"/>
                </a:solidFill>
              </a:rPr>
              <a:t>音</a:t>
            </a:r>
          </a:p>
        </p:txBody>
      </p:sp>
      <p:sp>
        <p:nvSpPr>
          <p:cNvPr id="26" name="正方形/長方形 25">
            <a:extLst>
              <a:ext uri="{FF2B5EF4-FFF2-40B4-BE49-F238E27FC236}">
                <a16:creationId xmlns:a16="http://schemas.microsoft.com/office/drawing/2014/main" id="{AA758167-D933-7549-BAA2-FE2ACCC7C275}"/>
              </a:ext>
            </a:extLst>
          </p:cNvPr>
          <p:cNvSpPr/>
          <p:nvPr/>
        </p:nvSpPr>
        <p:spPr>
          <a:xfrm>
            <a:off x="8755822" y="2142933"/>
            <a:ext cx="1620957" cy="523220"/>
          </a:xfrm>
          <a:prstGeom prst="rect">
            <a:avLst/>
          </a:prstGeom>
        </p:spPr>
        <p:txBody>
          <a:bodyPr wrap="none">
            <a:spAutoFit/>
          </a:bodyPr>
          <a:lstStyle/>
          <a:p>
            <a:r>
              <a:rPr lang="ja-JP" altLang="en-US" sz="2800">
                <a:solidFill>
                  <a:srgbClr val="0070C0"/>
                </a:solidFill>
              </a:rPr>
              <a:t>音響雑音</a:t>
            </a:r>
          </a:p>
        </p:txBody>
      </p:sp>
      <p:sp>
        <p:nvSpPr>
          <p:cNvPr id="27" name="正方形/長方形 26">
            <a:extLst>
              <a:ext uri="{FF2B5EF4-FFF2-40B4-BE49-F238E27FC236}">
                <a16:creationId xmlns:a16="http://schemas.microsoft.com/office/drawing/2014/main" id="{C283FDAA-EF3E-E443-B477-D430709A9D06}"/>
              </a:ext>
            </a:extLst>
          </p:cNvPr>
          <p:cNvSpPr/>
          <p:nvPr/>
        </p:nvSpPr>
        <p:spPr>
          <a:xfrm>
            <a:off x="10878259" y="3240000"/>
            <a:ext cx="1261884" cy="523220"/>
          </a:xfrm>
          <a:prstGeom prst="rect">
            <a:avLst/>
          </a:prstGeom>
        </p:spPr>
        <p:txBody>
          <a:bodyPr wrap="none">
            <a:spAutoFit/>
          </a:bodyPr>
          <a:lstStyle/>
          <a:p>
            <a:r>
              <a:rPr lang="ja-JP" altLang="en-US" sz="2800">
                <a:solidFill>
                  <a:srgbClr val="0070C0"/>
                </a:solidFill>
              </a:rPr>
              <a:t>重力波</a:t>
            </a:r>
          </a:p>
        </p:txBody>
      </p:sp>
    </p:spTree>
    <p:extLst>
      <p:ext uri="{BB962C8B-B14F-4D97-AF65-F5344CB8AC3E}">
        <p14:creationId xmlns:p14="http://schemas.microsoft.com/office/powerpoint/2010/main" val="272968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154871-3ECB-8040-BEF6-C559E0C44765}"/>
              </a:ext>
            </a:extLst>
          </p:cNvPr>
          <p:cNvSpPr>
            <a:spLocks noGrp="1"/>
          </p:cNvSpPr>
          <p:nvPr>
            <p:ph type="title"/>
          </p:nvPr>
        </p:nvSpPr>
        <p:spPr/>
        <p:txBody>
          <a:bodyPr/>
          <a:lstStyle/>
          <a:p>
            <a:r>
              <a:rPr kumimoji="1" lang="ja-JP" altLang="en-US"/>
              <a:t>環境雑音注入試験</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24043FF-F096-F045-9DEE-AC15198DC296}"/>
                  </a:ext>
                </a:extLst>
              </p:cNvPr>
              <p:cNvSpPr>
                <a:spLocks noGrp="1"/>
              </p:cNvSpPr>
              <p:nvPr>
                <p:ph idx="1"/>
              </p:nvPr>
            </p:nvSpPr>
            <p:spPr>
              <a:xfrm>
                <a:off x="180000" y="1007998"/>
                <a:ext cx="6109130" cy="5155200"/>
              </a:xfrm>
            </p:spPr>
            <p:txBody>
              <a:bodyPr>
                <a:normAutofit fontScale="92500"/>
              </a:bodyPr>
              <a:lstStyle/>
              <a:p>
                <a:pPr>
                  <a:lnSpc>
                    <a:spcPct val="160000"/>
                  </a:lnSpc>
                </a:pPr>
                <a14:m>
                  <m:oMath xmlns:m="http://schemas.openxmlformats.org/officeDocument/2006/math">
                    <m:r>
                      <a:rPr lang="en-US" altLang="ja-JP" b="0" i="1" smtClean="0">
                        <a:solidFill>
                          <a:schemeClr val="tx1"/>
                        </a:solidFill>
                        <a:latin typeface="Cambria Math" panose="02040503050406030204" pitchFamily="18" charset="0"/>
                      </a:rPr>
                      <m:t> </m:t>
                    </m:r>
                    <m:sSub>
                      <m:sSubPr>
                        <m:ctrlPr>
                          <a:rPr lang="en-US" altLang="ja-JP" b="0" i="1" smtClean="0">
                            <a:solidFill>
                              <a:schemeClr val="accent6">
                                <a:lumMod val="50000"/>
                              </a:schemeClr>
                            </a:solidFill>
                            <a:latin typeface="Cambria Math" panose="02040503050406030204" pitchFamily="18" charset="0"/>
                          </a:rPr>
                        </m:ctrlPr>
                      </m:sSubPr>
                      <m:e>
                        <m:r>
                          <a:rPr lang="en-US" altLang="ja-JP" b="0" i="1" smtClean="0">
                            <a:solidFill>
                              <a:schemeClr val="accent6">
                                <a:lumMod val="50000"/>
                              </a:schemeClr>
                            </a:solidFill>
                            <a:latin typeface="Cambria Math" panose="02040503050406030204" pitchFamily="18" charset="0"/>
                          </a:rPr>
                          <m:t>𝑠</m:t>
                        </m:r>
                      </m:e>
                      <m:sub>
                        <m:r>
                          <a:rPr lang="en-US" altLang="ja-JP" b="0" i="1" smtClean="0">
                            <a:solidFill>
                              <a:schemeClr val="accent6">
                                <a:lumMod val="50000"/>
                              </a:schemeClr>
                            </a:solidFill>
                            <a:latin typeface="Cambria Math" panose="02040503050406030204" pitchFamily="18" charset="0"/>
                          </a:rPr>
                          <m:t>𝑖𝑛𝑗</m:t>
                        </m:r>
                      </m:sub>
                    </m:sSub>
                  </m:oMath>
                </a14:m>
                <a:r>
                  <a:rPr lang="ja-JP" altLang="en-US"/>
                  <a:t>の音を音響雑音注入試験をした場合の</a:t>
                </a:r>
                <a:br>
                  <a:rPr lang="en-US" altLang="ja-JP" dirty="0"/>
                </a:br>
                <a:r>
                  <a:rPr lang="ja-JP" altLang="en-US"/>
                  <a:t>マイクの信号</a:t>
                </a:r>
                <a14:m>
                  <m:oMath xmlns:m="http://schemas.openxmlformats.org/officeDocument/2006/math">
                    <m:sSub>
                      <m:sSubPr>
                        <m:ctrlPr>
                          <a:rPr lang="en-US" altLang="ja-JP" b="0" i="1" smtClean="0">
                            <a:solidFill>
                              <a:schemeClr val="accent6">
                                <a:lumMod val="50000"/>
                              </a:schemeClr>
                            </a:solidFill>
                            <a:latin typeface="Cambria Math" panose="02040503050406030204" pitchFamily="18" charset="0"/>
                          </a:rPr>
                        </m:ctrlPr>
                      </m:sSubPr>
                      <m:e>
                        <m:r>
                          <a:rPr lang="en-US" altLang="ja-JP" b="0" i="1" smtClean="0">
                            <a:solidFill>
                              <a:schemeClr val="accent6">
                                <a:lumMod val="50000"/>
                              </a:schemeClr>
                            </a:solidFill>
                            <a:latin typeface="Cambria Math" panose="02040503050406030204" pitchFamily="18" charset="0"/>
                          </a:rPr>
                          <m:t>𝑦</m:t>
                        </m:r>
                      </m:e>
                      <m:sub>
                        <m:r>
                          <m:rPr>
                            <m:sty m:val="p"/>
                          </m:rPr>
                          <a:rPr lang="en-US" altLang="ja-JP" b="0" i="0" smtClean="0">
                            <a:solidFill>
                              <a:schemeClr val="accent6">
                                <a:lumMod val="50000"/>
                              </a:schemeClr>
                            </a:solidFill>
                            <a:latin typeface="Cambria Math" panose="02040503050406030204" pitchFamily="18" charset="0"/>
                          </a:rPr>
                          <m:t>inj</m:t>
                        </m:r>
                      </m:sub>
                    </m:sSub>
                    <m:d>
                      <m:dPr>
                        <m:ctrlPr>
                          <a:rPr lang="en-US" altLang="ja-JP" i="1">
                            <a:latin typeface="Cambria Math" panose="02040503050406030204" pitchFamily="18" charset="0"/>
                          </a:rPr>
                        </m:ctrlPr>
                      </m:dPr>
                      <m:e>
                        <m:r>
                          <a:rPr lang="en-US" altLang="ja-JP" i="1">
                            <a:latin typeface="Cambria Math" panose="02040503050406030204" pitchFamily="18" charset="0"/>
                          </a:rPr>
                          <m:t>𝑓</m:t>
                        </m:r>
                      </m:e>
                    </m:d>
                  </m:oMath>
                </a14:m>
                <a:r>
                  <a:rPr lang="ja-JP" altLang="en-US"/>
                  <a:t>を考えると、</a:t>
                </a:r>
                <a:br>
                  <a:rPr lang="en-US" altLang="ja-JP" i="1" dirty="0">
                    <a:latin typeface="Cambria Math" panose="02040503050406030204" pitchFamily="18" charset="0"/>
                  </a:rPr>
                </a:br>
                <a14:m>
                  <m:oMath xmlns:m="http://schemas.openxmlformats.org/officeDocument/2006/math">
                    <m:sSubSup>
                      <m:sSubSupPr>
                        <m:ctrlPr>
                          <a:rPr lang="en-US" altLang="ja-JP" i="1" smtClean="0">
                            <a:solidFill>
                              <a:schemeClr val="accent6">
                                <a:lumMod val="50000"/>
                              </a:schemeClr>
                            </a:solidFill>
                            <a:latin typeface="Cambria Math" panose="02040503050406030204" pitchFamily="18" charset="0"/>
                          </a:rPr>
                        </m:ctrlPr>
                      </m:sSubSupPr>
                      <m:e>
                        <m:r>
                          <a:rPr lang="en-US" altLang="ja-JP" b="0" i="1" smtClean="0">
                            <a:solidFill>
                              <a:schemeClr val="accent6">
                                <a:lumMod val="50000"/>
                              </a:schemeClr>
                            </a:solidFill>
                            <a:latin typeface="Cambria Math" panose="02040503050406030204" pitchFamily="18" charset="0"/>
                          </a:rPr>
                          <m:t>𝑦</m:t>
                        </m:r>
                      </m:e>
                      <m:sub>
                        <m:r>
                          <m:rPr>
                            <m:sty m:val="p"/>
                          </m:rPr>
                          <a:rPr lang="en-US" altLang="ja-JP">
                            <a:solidFill>
                              <a:schemeClr val="accent6">
                                <a:lumMod val="50000"/>
                              </a:schemeClr>
                            </a:solidFill>
                            <a:latin typeface="Cambria Math" panose="02040503050406030204" pitchFamily="18" charset="0"/>
                          </a:rPr>
                          <m:t>inj</m:t>
                        </m:r>
                      </m:sub>
                      <m:sup>
                        <m:r>
                          <a:rPr lang="en-US" altLang="ja-JP" i="1">
                            <a:solidFill>
                              <a:schemeClr val="accent6">
                                <a:lumMod val="50000"/>
                              </a:schemeClr>
                            </a:solidFill>
                            <a:latin typeface="Cambria Math" panose="02040503050406030204" pitchFamily="18" charset="0"/>
                          </a:rPr>
                          <m:t>2</m:t>
                        </m:r>
                      </m:sup>
                    </m:sSubSup>
                    <m:r>
                      <m:rPr>
                        <m:aln/>
                      </m:rPr>
                      <a:rPr lang="en-US" altLang="ja-JP" i="1">
                        <a:latin typeface="Cambria Math" panose="02040503050406030204" pitchFamily="18" charset="0"/>
                      </a:rPr>
                      <m:t>=</m:t>
                    </m:r>
                    <m:sSup>
                      <m:sSupPr>
                        <m:ctrlPr>
                          <a:rPr lang="en-US" altLang="ja-JP" b="0" i="1" smtClean="0">
                            <a:solidFill>
                              <a:srgbClr val="00B050"/>
                            </a:solidFill>
                            <a:latin typeface="Cambria Math" panose="02040503050406030204" pitchFamily="18" charset="0"/>
                          </a:rPr>
                        </m:ctrlPr>
                      </m:sSupPr>
                      <m:e>
                        <m:r>
                          <a:rPr lang="en-US" altLang="ja-JP" b="0" i="1" smtClean="0">
                            <a:solidFill>
                              <a:srgbClr val="00B050"/>
                            </a:solidFill>
                            <a:latin typeface="Cambria Math" panose="02040503050406030204" pitchFamily="18" charset="0"/>
                          </a:rPr>
                          <m:t>𝑠</m:t>
                        </m:r>
                      </m:e>
                      <m:sup>
                        <m:r>
                          <a:rPr lang="en-US" altLang="ja-JP" b="0" i="1" smtClean="0">
                            <a:solidFill>
                              <a:srgbClr val="00B050"/>
                            </a:solidFill>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i="1" smtClean="0">
                            <a:solidFill>
                              <a:schemeClr val="accent6">
                                <a:lumMod val="50000"/>
                              </a:schemeClr>
                            </a:solidFill>
                            <a:latin typeface="Cambria Math" panose="02040503050406030204" pitchFamily="18" charset="0"/>
                          </a:rPr>
                        </m:ctrlPr>
                      </m:sSubSupPr>
                      <m:e>
                        <m:r>
                          <a:rPr lang="en-US" altLang="ja-JP" b="0" i="1" smtClean="0">
                            <a:solidFill>
                              <a:schemeClr val="accent6">
                                <a:lumMod val="50000"/>
                              </a:schemeClr>
                            </a:solidFill>
                            <a:latin typeface="Cambria Math" panose="02040503050406030204" pitchFamily="18" charset="0"/>
                          </a:rPr>
                          <m:t>𝑠</m:t>
                        </m:r>
                      </m:e>
                      <m:sub>
                        <m:r>
                          <m:rPr>
                            <m:sty m:val="p"/>
                          </m:rPr>
                          <a:rPr lang="en-US" altLang="ja-JP">
                            <a:solidFill>
                              <a:schemeClr val="accent6">
                                <a:lumMod val="50000"/>
                              </a:schemeClr>
                            </a:solidFill>
                            <a:latin typeface="Cambria Math" panose="02040503050406030204" pitchFamily="18" charset="0"/>
                          </a:rPr>
                          <m:t>inj</m:t>
                        </m:r>
                      </m:sub>
                      <m:sup>
                        <m:r>
                          <a:rPr lang="en-US" altLang="ja-JP" i="1">
                            <a:solidFill>
                              <a:schemeClr val="accent6">
                                <a:lumMod val="50000"/>
                              </a:schemeClr>
                            </a:solidFill>
                            <a:latin typeface="Cambria Math" panose="02040503050406030204" pitchFamily="18" charset="0"/>
                          </a:rPr>
                          <m:t>2</m:t>
                        </m:r>
                      </m:sup>
                    </m:sSubSup>
                  </m:oMath>
                </a14:m>
                <a:br>
                  <a:rPr lang="en-US" altLang="ja-JP" dirty="0"/>
                </a:br>
                <a:endParaRPr lang="en-US" altLang="ja-JP" dirty="0"/>
              </a:p>
              <a:p>
                <a:pPr>
                  <a:lnSpc>
                    <a:spcPct val="160000"/>
                  </a:lnSpc>
                </a:pPr>
                <a:r>
                  <a:rPr lang="ja-JP" altLang="en-US"/>
                  <a:t>干渉信号</a:t>
                </a:r>
                <a14:m>
                  <m:oMath xmlns:m="http://schemas.openxmlformats.org/officeDocument/2006/math">
                    <m:sSub>
                      <m:sSubPr>
                        <m:ctrlPr>
                          <a:rPr lang="en-US" altLang="ja-JP" i="1" smtClean="0">
                            <a:solidFill>
                              <a:srgbClr val="002060"/>
                            </a:solidFill>
                            <a:latin typeface="Cambria Math" panose="02040503050406030204" pitchFamily="18" charset="0"/>
                          </a:rPr>
                        </m:ctrlPr>
                      </m:sSubPr>
                      <m:e>
                        <m:r>
                          <a:rPr lang="en-US" altLang="ja-JP" b="0" i="1" smtClean="0">
                            <a:solidFill>
                              <a:srgbClr val="002060"/>
                            </a:solidFill>
                            <a:latin typeface="Cambria Math" panose="02040503050406030204" pitchFamily="18" charset="0"/>
                          </a:rPr>
                          <m:t>𝑥</m:t>
                        </m:r>
                      </m:e>
                      <m:sub>
                        <m:r>
                          <m:rPr>
                            <m:sty m:val="p"/>
                          </m:rPr>
                          <a:rPr lang="en-US" altLang="ja-JP">
                            <a:solidFill>
                              <a:srgbClr val="002060"/>
                            </a:solidFill>
                            <a:latin typeface="Cambria Math" panose="02040503050406030204" pitchFamily="18" charset="0"/>
                          </a:rPr>
                          <m:t>inj</m:t>
                        </m:r>
                      </m:sub>
                    </m:sSub>
                    <m:d>
                      <m:dPr>
                        <m:ctrlPr>
                          <a:rPr lang="en-US" altLang="ja-JP" i="1">
                            <a:solidFill>
                              <a:srgbClr val="002060"/>
                            </a:solidFill>
                            <a:latin typeface="Cambria Math" panose="02040503050406030204" pitchFamily="18" charset="0"/>
                          </a:rPr>
                        </m:ctrlPr>
                      </m:dPr>
                      <m:e>
                        <m:r>
                          <a:rPr lang="en-US" altLang="ja-JP" i="1">
                            <a:solidFill>
                              <a:srgbClr val="002060"/>
                            </a:solidFill>
                            <a:latin typeface="Cambria Math" panose="02040503050406030204" pitchFamily="18" charset="0"/>
                          </a:rPr>
                          <m:t>𝑓</m:t>
                        </m:r>
                      </m:e>
                    </m:d>
                  </m:oMath>
                </a14:m>
                <a:r>
                  <a:rPr lang="ja-JP" altLang="en-US" dirty="0"/>
                  <a:t>は</a:t>
                </a:r>
                <a:br>
                  <a:rPr lang="en-US" altLang="ja-JP" dirty="0"/>
                </a:br>
                <a14:m>
                  <m:oMath xmlns:m="http://schemas.openxmlformats.org/officeDocument/2006/math">
                    <m:sSubSup>
                      <m:sSubSupPr>
                        <m:ctrlPr>
                          <a:rPr lang="en-US" altLang="ja-JP" b="0" i="1" smtClean="0">
                            <a:solidFill>
                              <a:srgbClr val="002060"/>
                            </a:solidFill>
                            <a:latin typeface="Cambria Math" panose="02040503050406030204" pitchFamily="18" charset="0"/>
                          </a:rPr>
                        </m:ctrlPr>
                      </m:sSubSupPr>
                      <m:e>
                        <m:r>
                          <a:rPr lang="en-US" altLang="ja-JP" b="0" i="1" smtClean="0">
                            <a:solidFill>
                              <a:srgbClr val="002060"/>
                            </a:solidFill>
                            <a:latin typeface="Cambria Math" panose="02040503050406030204" pitchFamily="18" charset="0"/>
                          </a:rPr>
                          <m:t>𝑥</m:t>
                        </m:r>
                      </m:e>
                      <m:sub>
                        <m:r>
                          <m:rPr>
                            <m:sty m:val="p"/>
                          </m:rPr>
                          <a:rPr lang="en-US" altLang="ja-JP">
                            <a:solidFill>
                              <a:srgbClr val="002060"/>
                            </a:solidFill>
                            <a:latin typeface="Cambria Math" panose="02040503050406030204" pitchFamily="18" charset="0"/>
                          </a:rPr>
                          <m:t>inj</m:t>
                        </m:r>
                      </m:sub>
                      <m:sup>
                        <m:r>
                          <a:rPr lang="en-US" altLang="ja-JP" b="0" i="1" smtClean="0">
                            <a:solidFill>
                              <a:srgbClr val="002060"/>
                            </a:solidFill>
                            <a:latin typeface="Cambria Math" panose="02040503050406030204" pitchFamily="18" charset="0"/>
                          </a:rPr>
                          <m:t>2</m:t>
                        </m:r>
                      </m:sup>
                    </m:sSubSup>
                    <m:r>
                      <m:rPr>
                        <m:aln/>
                      </m:rPr>
                      <a:rPr lang="en-US" altLang="ja-JP" i="1">
                        <a:latin typeface="Cambria Math" panose="02040503050406030204" pitchFamily="18" charset="0"/>
                      </a:rPr>
                      <m:t>=</m:t>
                    </m:r>
                    <m:sSup>
                      <m:sSupPr>
                        <m:ctrlPr>
                          <a:rPr lang="en-US" altLang="ja-JP" b="0" i="1" smtClean="0">
                            <a:solidFill>
                              <a:srgbClr val="0070C0"/>
                            </a:solidFill>
                            <a:latin typeface="Cambria Math" panose="02040503050406030204" pitchFamily="18" charset="0"/>
                          </a:rPr>
                        </m:ctrlPr>
                      </m:sSupPr>
                      <m:e>
                        <m:r>
                          <a:rPr lang="en-US" altLang="ja-JP" b="0" i="1" smtClean="0">
                            <a:solidFill>
                              <a:srgbClr val="0070C0"/>
                            </a:solidFill>
                            <a:latin typeface="Cambria Math" panose="02040503050406030204" pitchFamily="18" charset="0"/>
                          </a:rPr>
                          <m:t>h</m:t>
                        </m:r>
                      </m:e>
                      <m:sup>
                        <m:r>
                          <a:rPr lang="en-US" altLang="ja-JP" b="0" i="1" smtClean="0">
                            <a:solidFill>
                              <a:srgbClr val="0070C0"/>
                            </a:solidFill>
                            <a:latin typeface="Cambria Math" panose="02040503050406030204" pitchFamily="18" charset="0"/>
                          </a:rPr>
                          <m:t>2</m:t>
                        </m:r>
                      </m:sup>
                    </m:sSup>
                    <m:r>
                      <a:rPr lang="en-US" altLang="ja-JP" i="1">
                        <a:latin typeface="Cambria Math" panose="02040503050406030204" pitchFamily="18" charset="0"/>
                      </a:rPr>
                      <m:t>+</m:t>
                    </m:r>
                    <m:sSup>
                      <m:sSupPr>
                        <m:ctrlPr>
                          <a:rPr lang="en-US" altLang="ja-JP" b="0" i="1" smtClean="0">
                            <a:solidFill>
                              <a:schemeClr val="accent5">
                                <a:lumMod val="60000"/>
                                <a:lumOff val="40000"/>
                              </a:schemeClr>
                            </a:solidFill>
                            <a:latin typeface="Cambria Math" panose="02040503050406030204" pitchFamily="18" charset="0"/>
                          </a:rPr>
                        </m:ctrlPr>
                      </m:sSupPr>
                      <m:e>
                        <m:r>
                          <a:rPr lang="en-US" altLang="ja-JP" i="1">
                            <a:solidFill>
                              <a:schemeClr val="accent5">
                                <a:lumMod val="60000"/>
                                <a:lumOff val="40000"/>
                              </a:schemeClr>
                            </a:solidFill>
                            <a:latin typeface="Cambria Math" panose="02040503050406030204" pitchFamily="18" charset="0"/>
                          </a:rPr>
                          <m:t>𝐶</m:t>
                        </m:r>
                      </m:e>
                      <m:sup>
                        <m:r>
                          <a:rPr lang="en-US" altLang="ja-JP" b="0" i="1" smtClean="0">
                            <a:solidFill>
                              <a:schemeClr val="accent5">
                                <a:lumMod val="60000"/>
                                <a:lumOff val="40000"/>
                              </a:schemeClr>
                            </a:solidFill>
                            <a:latin typeface="Cambria Math" panose="02040503050406030204" pitchFamily="18" charset="0"/>
                          </a:rPr>
                          <m:t>2</m:t>
                        </m:r>
                      </m:sup>
                    </m:sSup>
                    <m:d>
                      <m:dPr>
                        <m:ctrlPr>
                          <a:rPr lang="en-US" altLang="ja-JP" i="1">
                            <a:latin typeface="Cambria Math" panose="02040503050406030204" pitchFamily="18" charset="0"/>
                          </a:rPr>
                        </m:ctrlPr>
                      </m:dPr>
                      <m:e>
                        <m:sSup>
                          <m:sSupPr>
                            <m:ctrlPr>
                              <a:rPr lang="en-US" altLang="ja-JP" b="0" i="1" smtClean="0">
                                <a:solidFill>
                                  <a:srgbClr val="00B050"/>
                                </a:solidFill>
                                <a:latin typeface="Cambria Math" panose="02040503050406030204" pitchFamily="18" charset="0"/>
                              </a:rPr>
                            </m:ctrlPr>
                          </m:sSupPr>
                          <m:e>
                            <m:r>
                              <a:rPr lang="en-US" altLang="ja-JP" b="0" i="1" smtClean="0">
                                <a:solidFill>
                                  <a:srgbClr val="00B050"/>
                                </a:solidFill>
                                <a:latin typeface="Cambria Math" panose="02040503050406030204" pitchFamily="18" charset="0"/>
                              </a:rPr>
                              <m:t>𝑠</m:t>
                            </m:r>
                          </m:e>
                          <m:sup>
                            <m:r>
                              <a:rPr lang="en-US" altLang="ja-JP" b="0" i="1" smtClean="0">
                                <a:solidFill>
                                  <a:srgbClr val="00B050"/>
                                </a:solidFill>
                                <a:latin typeface="Cambria Math" panose="02040503050406030204" pitchFamily="18" charset="0"/>
                              </a:rPr>
                              <m:t>2</m:t>
                            </m:r>
                          </m:sup>
                        </m:sSup>
                        <m:r>
                          <a:rPr lang="en-US" altLang="ja-JP" i="1">
                            <a:latin typeface="Cambria Math" panose="02040503050406030204" pitchFamily="18" charset="0"/>
                          </a:rPr>
                          <m:t>+</m:t>
                        </m:r>
                        <m:sSubSup>
                          <m:sSubSupPr>
                            <m:ctrlPr>
                              <a:rPr lang="en-US" altLang="ja-JP" b="0" i="1" smtClean="0">
                                <a:solidFill>
                                  <a:schemeClr val="accent6">
                                    <a:lumMod val="50000"/>
                                  </a:schemeClr>
                                </a:solidFill>
                                <a:latin typeface="Cambria Math" panose="02040503050406030204" pitchFamily="18" charset="0"/>
                              </a:rPr>
                            </m:ctrlPr>
                          </m:sSubSupPr>
                          <m:e>
                            <m:r>
                              <a:rPr lang="en-US" altLang="ja-JP" b="0" i="1" smtClean="0">
                                <a:solidFill>
                                  <a:schemeClr val="accent6">
                                    <a:lumMod val="50000"/>
                                  </a:schemeClr>
                                </a:solidFill>
                                <a:latin typeface="Cambria Math" panose="02040503050406030204" pitchFamily="18" charset="0"/>
                              </a:rPr>
                              <m:t>𝑠</m:t>
                            </m:r>
                          </m:e>
                          <m:sub>
                            <m:r>
                              <m:rPr>
                                <m:sty m:val="p"/>
                              </m:rPr>
                              <a:rPr lang="en-US" altLang="ja-JP">
                                <a:solidFill>
                                  <a:schemeClr val="accent6">
                                    <a:lumMod val="50000"/>
                                  </a:schemeClr>
                                </a:solidFill>
                                <a:latin typeface="Cambria Math" panose="02040503050406030204" pitchFamily="18" charset="0"/>
                              </a:rPr>
                              <m:t>inj</m:t>
                            </m:r>
                          </m:sub>
                          <m:sup>
                            <m:r>
                              <a:rPr lang="en-US" altLang="ja-JP" b="0" i="1" smtClean="0">
                                <a:solidFill>
                                  <a:schemeClr val="accent6">
                                    <a:lumMod val="50000"/>
                                  </a:schemeClr>
                                </a:solidFill>
                                <a:latin typeface="Cambria Math" panose="02040503050406030204" pitchFamily="18" charset="0"/>
                              </a:rPr>
                              <m:t>2</m:t>
                            </m:r>
                          </m:sup>
                        </m:sSubSup>
                      </m:e>
                    </m:d>
                  </m:oMath>
                </a14:m>
                <a:br>
                  <a:rPr lang="en-US" altLang="ja-JP" dirty="0"/>
                </a:br>
                <a:endParaRPr kumimoji="1" lang="ja-JP" altLang="en-US"/>
              </a:p>
            </p:txBody>
          </p:sp>
        </mc:Choice>
        <mc:Fallback xmlns="">
          <p:sp>
            <p:nvSpPr>
              <p:cNvPr id="3" name="コンテンツ プレースホルダー 2">
                <a:extLst>
                  <a:ext uri="{FF2B5EF4-FFF2-40B4-BE49-F238E27FC236}">
                    <a16:creationId xmlns:a16="http://schemas.microsoft.com/office/drawing/2014/main" id="{D24043FF-F096-F045-9DEE-AC15198DC296}"/>
                  </a:ext>
                </a:extLst>
              </p:cNvPr>
              <p:cNvSpPr>
                <a:spLocks noGrp="1" noRot="1" noChangeAspect="1" noMove="1" noResize="1" noEditPoints="1" noAdjustHandles="1" noChangeArrowheads="1" noChangeShapeType="1" noTextEdit="1"/>
              </p:cNvSpPr>
              <p:nvPr>
                <p:ph idx="1"/>
              </p:nvPr>
            </p:nvSpPr>
            <p:spPr>
              <a:xfrm>
                <a:off x="180000" y="1007998"/>
                <a:ext cx="6109130" cy="5155200"/>
              </a:xfrm>
              <a:blipFill>
                <a:blip r:embed="rId3"/>
                <a:stretch>
                  <a:fillRect l="-1867" r="-2075"/>
                </a:stretch>
              </a:blipFill>
            </p:spPr>
            <p:txBody>
              <a:bodyPr/>
              <a:lstStyle/>
              <a:p>
                <a:r>
                  <a:rPr lang="ja-JP" altLang="en-US">
                    <a:noFill/>
                  </a:rPr>
                  <a:t> </a:t>
                </a:r>
              </a:p>
            </p:txBody>
          </p:sp>
        </mc:Fallback>
      </mc:AlternateContent>
      <p:sp>
        <p:nvSpPr>
          <p:cNvPr id="5" name="フッター プレースホルダー 4">
            <a:extLst>
              <a:ext uri="{FF2B5EF4-FFF2-40B4-BE49-F238E27FC236}">
                <a16:creationId xmlns:a16="http://schemas.microsoft.com/office/drawing/2014/main" id="{466FBE35-5D33-834C-B469-6F656F65227C}"/>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F8F5B6BE-211E-EB44-ACC0-15CC728F3CED}"/>
              </a:ext>
            </a:extLst>
          </p:cNvPr>
          <p:cNvSpPr>
            <a:spLocks noGrp="1"/>
          </p:cNvSpPr>
          <p:nvPr>
            <p:ph type="dt" sz="half" idx="10"/>
          </p:nvPr>
        </p:nvSpPr>
        <p:spPr/>
        <p:txBody>
          <a:bodyPr/>
          <a:lstStyle/>
          <a:p>
            <a:r>
              <a:rPr lang="en-US" altLang="ja-JP"/>
              <a:t>2019/9/19</a:t>
            </a:r>
            <a:endParaRPr lang="ja-JP" altLang="en-US"/>
          </a:p>
        </p:txBody>
      </p:sp>
      <p:sp>
        <p:nvSpPr>
          <p:cNvPr id="4" name="スライド番号プレースホルダー 3">
            <a:extLst>
              <a:ext uri="{FF2B5EF4-FFF2-40B4-BE49-F238E27FC236}">
                <a16:creationId xmlns:a16="http://schemas.microsoft.com/office/drawing/2014/main" id="{81EE7A1B-14F4-F243-9FC5-897706DC5057}"/>
              </a:ext>
            </a:extLst>
          </p:cNvPr>
          <p:cNvSpPr>
            <a:spLocks noGrp="1"/>
          </p:cNvSpPr>
          <p:nvPr>
            <p:ph type="sldNum" sz="quarter" idx="4"/>
          </p:nvPr>
        </p:nvSpPr>
        <p:spPr/>
        <p:txBody>
          <a:bodyPr/>
          <a:lstStyle/>
          <a:p>
            <a:fld id="{2B4BF31F-3D4B-4445-9FE5-2801AF373D36}" type="slidenum">
              <a:rPr lang="ja-JP" altLang="en-US" smtClean="0"/>
              <a:pPr/>
              <a:t>7</a:t>
            </a:fld>
            <a:endParaRPr lang="ja-JP" altLang="en-US"/>
          </a:p>
        </p:txBody>
      </p:sp>
      <p:pic>
        <p:nvPicPr>
          <p:cNvPr id="8" name="グラフィックス 7" descr="音符">
            <a:extLst>
              <a:ext uri="{FF2B5EF4-FFF2-40B4-BE49-F238E27FC236}">
                <a16:creationId xmlns:a16="http://schemas.microsoft.com/office/drawing/2014/main" id="{12B70CCB-CD80-ED4D-A1B0-F107298B99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0000" y="1620000"/>
            <a:ext cx="1080000" cy="1080000"/>
          </a:xfrm>
          <a:prstGeom prst="rect">
            <a:avLst/>
          </a:prstGeom>
        </p:spPr>
      </p:pic>
      <p:pic>
        <p:nvPicPr>
          <p:cNvPr id="10" name="グラフィックス 9" descr="心拍">
            <a:extLst>
              <a:ext uri="{FF2B5EF4-FFF2-40B4-BE49-F238E27FC236}">
                <a16:creationId xmlns:a16="http://schemas.microsoft.com/office/drawing/2014/main" id="{0F0FDAF5-694F-BE49-A48C-C61CA25010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60000" y="4164818"/>
            <a:ext cx="1080000" cy="1080000"/>
          </a:xfrm>
          <a:prstGeom prst="rect">
            <a:avLst/>
          </a:prstGeom>
        </p:spPr>
      </p:pic>
      <p:pic>
        <p:nvPicPr>
          <p:cNvPr id="11" name="グラフィックス 10" descr="無線マイク">
            <a:extLst>
              <a:ext uri="{FF2B5EF4-FFF2-40B4-BE49-F238E27FC236}">
                <a16:creationId xmlns:a16="http://schemas.microsoft.com/office/drawing/2014/main" id="{272BA54A-F313-994E-9F90-C1002D7875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40000" y="4164818"/>
            <a:ext cx="1080000" cy="1080000"/>
          </a:xfrm>
          <a:prstGeom prst="rect">
            <a:avLst/>
          </a:prstGeom>
        </p:spPr>
      </p:pic>
      <p:pic>
        <p:nvPicPr>
          <p:cNvPr id="12" name="グラフィックス 11" descr="ワイヤレス">
            <a:extLst>
              <a:ext uri="{FF2B5EF4-FFF2-40B4-BE49-F238E27FC236}">
                <a16:creationId xmlns:a16="http://schemas.microsoft.com/office/drawing/2014/main" id="{5DC56BCC-CB94-B64A-A67F-C2C1BD7023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10260000" y="1719137"/>
            <a:ext cx="1080000" cy="1080000"/>
          </a:xfrm>
          <a:prstGeom prst="rect">
            <a:avLst/>
          </a:prstGeom>
        </p:spPr>
      </p:pic>
      <p:cxnSp>
        <p:nvCxnSpPr>
          <p:cNvPr id="13" name="直線矢印コネクタ 12">
            <a:extLst>
              <a:ext uri="{FF2B5EF4-FFF2-40B4-BE49-F238E27FC236}">
                <a16:creationId xmlns:a16="http://schemas.microsoft.com/office/drawing/2014/main" id="{DDACE9D1-7FB2-FD4E-9EDD-D765EC30CB77}"/>
              </a:ext>
            </a:extLst>
          </p:cNvPr>
          <p:cNvCxnSpPr/>
          <p:nvPr/>
        </p:nvCxnSpPr>
        <p:spPr>
          <a:xfrm>
            <a:off x="8280000" y="2700000"/>
            <a:ext cx="0" cy="1440000"/>
          </a:xfrm>
          <a:prstGeom prst="straightConnector1">
            <a:avLst/>
          </a:prstGeom>
          <a:ln w="63500">
            <a:gradFill>
              <a:gsLst>
                <a:gs pos="80000">
                  <a:srgbClr val="00B050"/>
                </a:gs>
                <a:gs pos="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正方形/長方形 15">
                <a:extLst>
                  <a:ext uri="{FF2B5EF4-FFF2-40B4-BE49-F238E27FC236}">
                    <a16:creationId xmlns:a16="http://schemas.microsoft.com/office/drawing/2014/main" id="{D713F756-0292-F848-8BBF-FF763D60A952}"/>
                  </a:ext>
                </a:extLst>
              </p:cNvPr>
              <p:cNvSpPr/>
              <p:nvPr/>
            </p:nvSpPr>
            <p:spPr>
              <a:xfrm>
                <a:off x="7513299" y="2700000"/>
                <a:ext cx="57829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rgbClr val="00B050"/>
                          </a:solidFill>
                          <a:latin typeface="Cambria Math" panose="02040503050406030204" pitchFamily="18" charset="0"/>
                        </a:rPr>
                        <m:t>𝑠</m:t>
                      </m:r>
                    </m:oMath>
                  </m:oMathPara>
                </a14:m>
                <a:endParaRPr lang="ja-JP" altLang="en-US" sz="4000">
                  <a:solidFill>
                    <a:srgbClr val="00B050"/>
                  </a:solidFill>
                </a:endParaRPr>
              </a:p>
            </p:txBody>
          </p:sp>
        </mc:Choice>
        <mc:Fallback xmlns="">
          <p:sp>
            <p:nvSpPr>
              <p:cNvPr id="16" name="正方形/長方形 15">
                <a:extLst>
                  <a:ext uri="{FF2B5EF4-FFF2-40B4-BE49-F238E27FC236}">
                    <a16:creationId xmlns:a16="http://schemas.microsoft.com/office/drawing/2014/main" id="{D713F756-0292-F848-8BBF-FF763D60A952}"/>
                  </a:ext>
                </a:extLst>
              </p:cNvPr>
              <p:cNvSpPr>
                <a:spLocks noRot="1" noChangeAspect="1" noMove="1" noResize="1" noEditPoints="1" noAdjustHandles="1" noChangeArrowheads="1" noChangeShapeType="1" noTextEdit="1"/>
              </p:cNvSpPr>
              <p:nvPr/>
            </p:nvSpPr>
            <p:spPr>
              <a:xfrm>
                <a:off x="7513299" y="2700000"/>
                <a:ext cx="578299" cy="707886"/>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a:extLst>
                  <a:ext uri="{FF2B5EF4-FFF2-40B4-BE49-F238E27FC236}">
                    <a16:creationId xmlns:a16="http://schemas.microsoft.com/office/drawing/2014/main" id="{EEF37A1A-8414-164E-AD60-784C2169D2E7}"/>
                  </a:ext>
                </a:extLst>
              </p:cNvPr>
              <p:cNvSpPr/>
              <p:nvPr/>
            </p:nvSpPr>
            <p:spPr>
              <a:xfrm>
                <a:off x="8946184" y="2348862"/>
                <a:ext cx="1971117" cy="1323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b="0" i="1" smtClean="0">
                              <a:solidFill>
                                <a:srgbClr val="0070C0"/>
                              </a:solidFill>
                              <a:latin typeface="Cambria Math" panose="02040503050406030204" pitchFamily="18" charset="0"/>
                            </a:rPr>
                          </m:ctrlPr>
                        </m:sSubPr>
                        <m:e>
                          <m:r>
                            <a:rPr lang="en-US" altLang="ja-JP" sz="4000" b="0" i="1" smtClean="0">
                              <a:solidFill>
                                <a:srgbClr val="0070C0"/>
                              </a:solidFill>
                              <a:latin typeface="Cambria Math" panose="02040503050406030204" pitchFamily="18" charset="0"/>
                            </a:rPr>
                            <m:t>𝑛</m:t>
                          </m:r>
                        </m:e>
                        <m:sub>
                          <m:r>
                            <m:rPr>
                              <m:sty m:val="p"/>
                            </m:rPr>
                            <a:rPr lang="en-US" altLang="ja-JP" sz="4000" b="0" i="0" smtClean="0">
                              <a:solidFill>
                                <a:srgbClr val="0070C0"/>
                              </a:solidFill>
                              <a:latin typeface="Cambria Math" panose="02040503050406030204" pitchFamily="18" charset="0"/>
                            </a:rPr>
                            <m:t>env</m:t>
                          </m:r>
                        </m:sub>
                      </m:sSub>
                    </m:oMath>
                    <m:oMath xmlns:m="http://schemas.openxmlformats.org/officeDocument/2006/math">
                      <m:r>
                        <a:rPr lang="en-US" altLang="ja-JP" sz="4000" b="0" i="0" smtClean="0">
                          <a:solidFill>
                            <a:srgbClr val="0070C0"/>
                          </a:solidFill>
                          <a:latin typeface="Cambria Math" panose="02040503050406030204" pitchFamily="18" charset="0"/>
                        </a:rPr>
                        <m:t>     </m:t>
                      </m:r>
                      <m:r>
                        <m:rPr>
                          <m:aln/>
                        </m:rPr>
                        <a:rPr lang="en-US" altLang="ja-JP" sz="4000" b="0" i="1" smtClean="0">
                          <a:solidFill>
                            <a:srgbClr val="0070C0"/>
                          </a:solidFill>
                          <a:latin typeface="Cambria Math" panose="02040503050406030204" pitchFamily="18" charset="0"/>
                        </a:rPr>
                        <m:t>=</m:t>
                      </m:r>
                      <m:r>
                        <a:rPr lang="en-US" altLang="ja-JP" sz="4000" b="0" i="1" smtClean="0">
                          <a:solidFill>
                            <a:schemeClr val="accent5">
                              <a:lumMod val="60000"/>
                              <a:lumOff val="40000"/>
                            </a:schemeClr>
                          </a:solidFill>
                          <a:latin typeface="Cambria Math" panose="02040503050406030204" pitchFamily="18" charset="0"/>
                        </a:rPr>
                        <m:t>𝐶</m:t>
                      </m:r>
                      <m:r>
                        <a:rPr lang="en-US" altLang="ja-JP" sz="4000" b="0" i="1" smtClean="0">
                          <a:solidFill>
                            <a:srgbClr val="00B050"/>
                          </a:solidFill>
                          <a:latin typeface="Cambria Math" panose="02040503050406030204" pitchFamily="18" charset="0"/>
                        </a:rPr>
                        <m:t>𝑠</m:t>
                      </m:r>
                    </m:oMath>
                  </m:oMathPara>
                </a14:m>
                <a:endParaRPr lang="en-US" altLang="ja-JP" sz="4000" b="0" dirty="0">
                  <a:solidFill>
                    <a:srgbClr val="0070C0"/>
                  </a:solidFill>
                </a:endParaRPr>
              </a:p>
            </p:txBody>
          </p:sp>
        </mc:Choice>
        <mc:Fallback xmlns="">
          <p:sp>
            <p:nvSpPr>
              <p:cNvPr id="17" name="正方形/長方形 16">
                <a:extLst>
                  <a:ext uri="{FF2B5EF4-FFF2-40B4-BE49-F238E27FC236}">
                    <a16:creationId xmlns:a16="http://schemas.microsoft.com/office/drawing/2014/main" id="{EEF37A1A-8414-164E-AD60-784C2169D2E7}"/>
                  </a:ext>
                </a:extLst>
              </p:cNvPr>
              <p:cNvSpPr>
                <a:spLocks noRot="1" noChangeAspect="1" noMove="1" noResize="1" noEditPoints="1" noAdjustHandles="1" noChangeArrowheads="1" noChangeShapeType="1" noTextEdit="1"/>
              </p:cNvSpPr>
              <p:nvPr/>
            </p:nvSpPr>
            <p:spPr>
              <a:xfrm>
                <a:off x="8946184" y="2348862"/>
                <a:ext cx="1971117" cy="1323439"/>
              </a:xfrm>
              <a:prstGeom prst="rect">
                <a:avLst/>
              </a:prstGeom>
              <a:blipFill>
                <a:blip r:embed="rId15"/>
                <a:stretch>
                  <a:fillRect l="-3822" b="-123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a:extLst>
                  <a:ext uri="{FF2B5EF4-FFF2-40B4-BE49-F238E27FC236}">
                    <a16:creationId xmlns:a16="http://schemas.microsoft.com/office/drawing/2014/main" id="{63896D8B-DB0B-8A4F-9123-281372553628}"/>
                  </a:ext>
                </a:extLst>
              </p:cNvPr>
              <p:cNvSpPr/>
              <p:nvPr/>
            </p:nvSpPr>
            <p:spPr>
              <a:xfrm>
                <a:off x="11039314" y="2700000"/>
                <a:ext cx="62626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rgbClr val="0070C0"/>
                          </a:solidFill>
                          <a:latin typeface="Cambria Math" panose="02040503050406030204" pitchFamily="18" charset="0"/>
                        </a:rPr>
                        <m:t>h</m:t>
                      </m:r>
                    </m:oMath>
                  </m:oMathPara>
                </a14:m>
                <a:endParaRPr lang="ja-JP" altLang="en-US" sz="4000">
                  <a:solidFill>
                    <a:srgbClr val="0070C0"/>
                  </a:solidFill>
                </a:endParaRPr>
              </a:p>
            </p:txBody>
          </p:sp>
        </mc:Choice>
        <mc:Fallback xmlns="">
          <p:sp>
            <p:nvSpPr>
              <p:cNvPr id="18" name="正方形/長方形 17">
                <a:extLst>
                  <a:ext uri="{FF2B5EF4-FFF2-40B4-BE49-F238E27FC236}">
                    <a16:creationId xmlns:a16="http://schemas.microsoft.com/office/drawing/2014/main" id="{63896D8B-DB0B-8A4F-9123-281372553628}"/>
                  </a:ext>
                </a:extLst>
              </p:cNvPr>
              <p:cNvSpPr>
                <a:spLocks noRot="1" noChangeAspect="1" noMove="1" noResize="1" noEditPoints="1" noAdjustHandles="1" noChangeArrowheads="1" noChangeShapeType="1" noTextEdit="1"/>
              </p:cNvSpPr>
              <p:nvPr/>
            </p:nvSpPr>
            <p:spPr>
              <a:xfrm>
                <a:off x="11039314" y="2700000"/>
                <a:ext cx="626261" cy="707886"/>
              </a:xfrm>
              <a:prstGeom prst="rect">
                <a:avLst/>
              </a:prstGeom>
              <a:blipFill>
                <a:blip r:embed="rId16"/>
                <a:stretch>
                  <a:fillRect/>
                </a:stretch>
              </a:blipFill>
            </p:spPr>
            <p:txBody>
              <a:bodyPr/>
              <a:lstStyle/>
              <a:p>
                <a:r>
                  <a:rPr lang="ja-JP" altLang="en-US">
                    <a:noFill/>
                  </a:rPr>
                  <a:t> </a:t>
                </a:r>
              </a:p>
            </p:txBody>
          </p:sp>
        </mc:Fallback>
      </mc:AlternateContent>
      <p:sp>
        <p:nvSpPr>
          <p:cNvPr id="19" name="正方形/長方形 18">
            <a:extLst>
              <a:ext uri="{FF2B5EF4-FFF2-40B4-BE49-F238E27FC236}">
                <a16:creationId xmlns:a16="http://schemas.microsoft.com/office/drawing/2014/main" id="{489FEE64-4900-004A-9C2F-98636EFA7947}"/>
              </a:ext>
            </a:extLst>
          </p:cNvPr>
          <p:cNvSpPr/>
          <p:nvPr/>
        </p:nvSpPr>
        <p:spPr>
          <a:xfrm>
            <a:off x="7913821" y="1007998"/>
            <a:ext cx="697627" cy="707886"/>
          </a:xfrm>
          <a:prstGeom prst="rect">
            <a:avLst/>
          </a:prstGeom>
        </p:spPr>
        <p:txBody>
          <a:bodyPr wrap="none">
            <a:spAutoFit/>
          </a:bodyPr>
          <a:lstStyle/>
          <a:p>
            <a:r>
              <a:rPr lang="ja-JP" altLang="en-US" sz="4000">
                <a:solidFill>
                  <a:srgbClr val="FF0000"/>
                </a:solidFill>
              </a:rPr>
              <a:t>音</a:t>
            </a:r>
          </a:p>
        </p:txBody>
      </p:sp>
      <p:sp>
        <p:nvSpPr>
          <p:cNvPr id="20" name="正方形/長方形 19">
            <a:extLst>
              <a:ext uri="{FF2B5EF4-FFF2-40B4-BE49-F238E27FC236}">
                <a16:creationId xmlns:a16="http://schemas.microsoft.com/office/drawing/2014/main" id="{7C76952B-3FD8-3745-AC73-EE8F54F6D73C}"/>
              </a:ext>
            </a:extLst>
          </p:cNvPr>
          <p:cNvSpPr/>
          <p:nvPr/>
        </p:nvSpPr>
        <p:spPr>
          <a:xfrm>
            <a:off x="10100343" y="1011251"/>
            <a:ext cx="1723549" cy="707886"/>
          </a:xfrm>
          <a:prstGeom prst="rect">
            <a:avLst/>
          </a:prstGeom>
        </p:spPr>
        <p:txBody>
          <a:bodyPr wrap="none">
            <a:spAutoFit/>
          </a:bodyPr>
          <a:lstStyle/>
          <a:p>
            <a:r>
              <a:rPr lang="ja-JP" altLang="en-US" sz="4000">
                <a:solidFill>
                  <a:srgbClr val="FFC000"/>
                </a:solidFill>
              </a:rPr>
              <a:t>重力波</a:t>
            </a:r>
          </a:p>
        </p:txBody>
      </p:sp>
      <p:cxnSp>
        <p:nvCxnSpPr>
          <p:cNvPr id="23" name="直線矢印コネクタ 22">
            <a:extLst>
              <a:ext uri="{FF2B5EF4-FFF2-40B4-BE49-F238E27FC236}">
                <a16:creationId xmlns:a16="http://schemas.microsoft.com/office/drawing/2014/main" id="{1E5339FF-4A35-BD43-9638-C300CE75DDF1}"/>
              </a:ext>
            </a:extLst>
          </p:cNvPr>
          <p:cNvCxnSpPr/>
          <p:nvPr/>
        </p:nvCxnSpPr>
        <p:spPr>
          <a:xfrm>
            <a:off x="10800000" y="2700000"/>
            <a:ext cx="0" cy="1440000"/>
          </a:xfrm>
          <a:prstGeom prst="straightConnector1">
            <a:avLst/>
          </a:prstGeom>
          <a:ln w="63500">
            <a:gradFill>
              <a:gsLst>
                <a:gs pos="80000">
                  <a:srgbClr val="0070C0"/>
                </a:gs>
                <a:gs pos="0">
                  <a:srgbClr val="FFC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3D8615F-A5EB-A14D-AE2C-B780FF575709}"/>
              </a:ext>
            </a:extLst>
          </p:cNvPr>
          <p:cNvCxnSpPr/>
          <p:nvPr/>
        </p:nvCxnSpPr>
        <p:spPr>
          <a:xfrm>
            <a:off x="8820000" y="2700000"/>
            <a:ext cx="1440000" cy="1440000"/>
          </a:xfrm>
          <a:prstGeom prst="straightConnector1">
            <a:avLst/>
          </a:prstGeom>
          <a:ln w="63500">
            <a:gradFill>
              <a:gsLst>
                <a:gs pos="80000">
                  <a:srgbClr val="0070C0"/>
                </a:gs>
                <a:gs pos="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1F86BD99-A259-A741-A19E-A80AEF9C8812}"/>
              </a:ext>
            </a:extLst>
          </p:cNvPr>
          <p:cNvSpPr/>
          <p:nvPr/>
        </p:nvSpPr>
        <p:spPr>
          <a:xfrm>
            <a:off x="7455883" y="3240000"/>
            <a:ext cx="697627" cy="707886"/>
          </a:xfrm>
          <a:prstGeom prst="rect">
            <a:avLst/>
          </a:prstGeom>
        </p:spPr>
        <p:txBody>
          <a:bodyPr wrap="none">
            <a:spAutoFit/>
          </a:bodyPr>
          <a:lstStyle/>
          <a:p>
            <a:r>
              <a:rPr lang="ja-JP" altLang="en-US" sz="4000">
                <a:solidFill>
                  <a:srgbClr val="00B050"/>
                </a:solidFill>
              </a:rPr>
              <a:t>音</a:t>
            </a:r>
          </a:p>
        </p:txBody>
      </p:sp>
      <p:sp>
        <p:nvSpPr>
          <p:cNvPr id="26" name="正方形/長方形 25">
            <a:extLst>
              <a:ext uri="{FF2B5EF4-FFF2-40B4-BE49-F238E27FC236}">
                <a16:creationId xmlns:a16="http://schemas.microsoft.com/office/drawing/2014/main" id="{470C16B1-9037-8446-8E63-599EFBADCF16}"/>
              </a:ext>
            </a:extLst>
          </p:cNvPr>
          <p:cNvSpPr/>
          <p:nvPr/>
        </p:nvSpPr>
        <p:spPr>
          <a:xfrm>
            <a:off x="8755822" y="2142933"/>
            <a:ext cx="1620957" cy="523220"/>
          </a:xfrm>
          <a:prstGeom prst="rect">
            <a:avLst/>
          </a:prstGeom>
        </p:spPr>
        <p:txBody>
          <a:bodyPr wrap="none">
            <a:spAutoFit/>
          </a:bodyPr>
          <a:lstStyle/>
          <a:p>
            <a:r>
              <a:rPr lang="ja-JP" altLang="en-US" sz="2800">
                <a:solidFill>
                  <a:srgbClr val="0070C0"/>
                </a:solidFill>
              </a:rPr>
              <a:t>音響雑音</a:t>
            </a:r>
          </a:p>
        </p:txBody>
      </p:sp>
      <p:sp>
        <p:nvSpPr>
          <p:cNvPr id="27" name="正方形/長方形 26">
            <a:extLst>
              <a:ext uri="{FF2B5EF4-FFF2-40B4-BE49-F238E27FC236}">
                <a16:creationId xmlns:a16="http://schemas.microsoft.com/office/drawing/2014/main" id="{7C6CA650-5496-DB4F-AAE2-AF70CB62EB65}"/>
              </a:ext>
            </a:extLst>
          </p:cNvPr>
          <p:cNvSpPr/>
          <p:nvPr/>
        </p:nvSpPr>
        <p:spPr>
          <a:xfrm>
            <a:off x="10878259" y="3240000"/>
            <a:ext cx="1261884" cy="523220"/>
          </a:xfrm>
          <a:prstGeom prst="rect">
            <a:avLst/>
          </a:prstGeom>
        </p:spPr>
        <p:txBody>
          <a:bodyPr wrap="none">
            <a:spAutoFit/>
          </a:bodyPr>
          <a:lstStyle/>
          <a:p>
            <a:r>
              <a:rPr lang="ja-JP" altLang="en-US" sz="2800">
                <a:solidFill>
                  <a:srgbClr val="0070C0"/>
                </a:solidFill>
              </a:rPr>
              <a:t>重力波</a:t>
            </a:r>
          </a:p>
        </p:txBody>
      </p:sp>
      <p:pic>
        <p:nvPicPr>
          <p:cNvPr id="28" name="グラフィックス 27" descr="楽譜">
            <a:extLst>
              <a:ext uri="{FF2B5EF4-FFF2-40B4-BE49-F238E27FC236}">
                <a16:creationId xmlns:a16="http://schemas.microsoft.com/office/drawing/2014/main" id="{762DA812-9FBD-1540-B7DA-3A1F1281071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04374" y="1792316"/>
            <a:ext cx="1080000" cy="1080000"/>
          </a:xfrm>
          <a:prstGeom prst="rect">
            <a:avLst/>
          </a:prstGeom>
        </p:spPr>
      </p:pic>
      <p:pic>
        <p:nvPicPr>
          <p:cNvPr id="29" name="グラフィックス 28" descr="スピーカー">
            <a:extLst>
              <a:ext uri="{FF2B5EF4-FFF2-40B4-BE49-F238E27FC236}">
                <a16:creationId xmlns:a16="http://schemas.microsoft.com/office/drawing/2014/main" id="{B8598B82-0D1B-2A42-B864-277BEDB033F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604552" y="1166158"/>
            <a:ext cx="1080000" cy="1080000"/>
          </a:xfrm>
          <a:prstGeom prst="rect">
            <a:avLst/>
          </a:prstGeom>
        </p:spPr>
      </p:pic>
      <p:cxnSp>
        <p:nvCxnSpPr>
          <p:cNvPr id="30" name="直線矢印コネクタ 29">
            <a:extLst>
              <a:ext uri="{FF2B5EF4-FFF2-40B4-BE49-F238E27FC236}">
                <a16:creationId xmlns:a16="http://schemas.microsoft.com/office/drawing/2014/main" id="{2BD968BC-C78F-6148-85A7-8829D62A046C}"/>
              </a:ext>
            </a:extLst>
          </p:cNvPr>
          <p:cNvCxnSpPr>
            <a:cxnSpLocks/>
          </p:cNvCxnSpPr>
          <p:nvPr/>
        </p:nvCxnSpPr>
        <p:spPr>
          <a:xfrm>
            <a:off x="7135479" y="2709000"/>
            <a:ext cx="604521" cy="1606522"/>
          </a:xfrm>
          <a:prstGeom prst="straightConnector1">
            <a:avLst/>
          </a:prstGeom>
          <a:ln w="63500">
            <a:gradFill>
              <a:gsLst>
                <a:gs pos="80000">
                  <a:srgbClr val="00B050"/>
                </a:gs>
                <a:gs pos="0">
                  <a:srgbClr val="7030A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正方形/長方形 30">
                <a:extLst>
                  <a:ext uri="{FF2B5EF4-FFF2-40B4-BE49-F238E27FC236}">
                    <a16:creationId xmlns:a16="http://schemas.microsoft.com/office/drawing/2014/main" id="{9041145E-12F5-C542-8703-AA94381C76F0}"/>
                  </a:ext>
                </a:extLst>
              </p:cNvPr>
              <p:cNvSpPr/>
              <p:nvPr/>
            </p:nvSpPr>
            <p:spPr>
              <a:xfrm>
                <a:off x="6625698" y="3429000"/>
                <a:ext cx="1051057" cy="764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b="0" i="1" smtClean="0">
                              <a:solidFill>
                                <a:schemeClr val="accent6">
                                  <a:lumMod val="50000"/>
                                </a:schemeClr>
                              </a:solidFill>
                              <a:latin typeface="Cambria Math" panose="02040503050406030204" pitchFamily="18" charset="0"/>
                            </a:rPr>
                          </m:ctrlPr>
                        </m:sSubPr>
                        <m:e>
                          <m:r>
                            <a:rPr lang="en-US" altLang="ja-JP" sz="4000" b="0" i="1" smtClean="0">
                              <a:solidFill>
                                <a:schemeClr val="accent6">
                                  <a:lumMod val="50000"/>
                                </a:schemeClr>
                              </a:solidFill>
                              <a:latin typeface="Cambria Math" panose="02040503050406030204" pitchFamily="18" charset="0"/>
                            </a:rPr>
                            <m:t>𝑠</m:t>
                          </m:r>
                        </m:e>
                        <m:sub>
                          <m:r>
                            <m:rPr>
                              <m:sty m:val="p"/>
                            </m:rPr>
                            <a:rPr lang="en-US" altLang="ja-JP" sz="4000" b="0" i="0" smtClean="0">
                              <a:solidFill>
                                <a:schemeClr val="accent6">
                                  <a:lumMod val="50000"/>
                                </a:schemeClr>
                              </a:solidFill>
                              <a:latin typeface="Cambria Math" panose="02040503050406030204" pitchFamily="18" charset="0"/>
                            </a:rPr>
                            <m:t>inj</m:t>
                          </m:r>
                        </m:sub>
                      </m:sSub>
                    </m:oMath>
                  </m:oMathPara>
                </a14:m>
                <a:endParaRPr lang="ja-JP" altLang="en-US" sz="4000">
                  <a:solidFill>
                    <a:srgbClr val="00B050"/>
                  </a:solidFill>
                </a:endParaRPr>
              </a:p>
            </p:txBody>
          </p:sp>
        </mc:Choice>
        <mc:Fallback xmlns="">
          <p:sp>
            <p:nvSpPr>
              <p:cNvPr id="31" name="正方形/長方形 30">
                <a:extLst>
                  <a:ext uri="{FF2B5EF4-FFF2-40B4-BE49-F238E27FC236}">
                    <a16:creationId xmlns:a16="http://schemas.microsoft.com/office/drawing/2014/main" id="{9041145E-12F5-C542-8703-AA94381C76F0}"/>
                  </a:ext>
                </a:extLst>
              </p:cNvPr>
              <p:cNvSpPr>
                <a:spLocks noRot="1" noChangeAspect="1" noMove="1" noResize="1" noEditPoints="1" noAdjustHandles="1" noChangeArrowheads="1" noChangeShapeType="1" noTextEdit="1"/>
              </p:cNvSpPr>
              <p:nvPr/>
            </p:nvSpPr>
            <p:spPr>
              <a:xfrm>
                <a:off x="6625698" y="3429000"/>
                <a:ext cx="1051057" cy="764953"/>
              </a:xfrm>
              <a:prstGeom prst="rect">
                <a:avLst/>
              </a:prstGeom>
              <a:blipFill>
                <a:blip r:embed="rId21"/>
                <a:stretch>
                  <a:fillRect b="-13115"/>
                </a:stretch>
              </a:blipFill>
            </p:spPr>
            <p:txBody>
              <a:bodyPr/>
              <a:lstStyle/>
              <a:p>
                <a:r>
                  <a:rPr lang="ja-JP" altLang="en-US">
                    <a:noFill/>
                  </a:rPr>
                  <a:t> </a:t>
                </a:r>
              </a:p>
            </p:txBody>
          </p:sp>
        </mc:Fallback>
      </mc:AlternateContent>
      <p:cxnSp>
        <p:nvCxnSpPr>
          <p:cNvPr id="32" name="直線矢印コネクタ 31">
            <a:extLst>
              <a:ext uri="{FF2B5EF4-FFF2-40B4-BE49-F238E27FC236}">
                <a16:creationId xmlns:a16="http://schemas.microsoft.com/office/drawing/2014/main" id="{FB3E97F8-5BB6-F54B-97BC-54C559141D21}"/>
              </a:ext>
            </a:extLst>
          </p:cNvPr>
          <p:cNvCxnSpPr>
            <a:cxnSpLocks/>
          </p:cNvCxnSpPr>
          <p:nvPr/>
        </p:nvCxnSpPr>
        <p:spPr>
          <a:xfrm>
            <a:off x="7881621" y="2708985"/>
            <a:ext cx="2237509" cy="1766197"/>
          </a:xfrm>
          <a:prstGeom prst="straightConnector1">
            <a:avLst/>
          </a:prstGeom>
          <a:ln w="63500">
            <a:gradFill>
              <a:gsLst>
                <a:gs pos="80000">
                  <a:srgbClr val="0070C0"/>
                </a:gs>
                <a:gs pos="0">
                  <a:srgbClr val="7030A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7D5E2912-0E35-5048-BF3B-F4A6A2332691}"/>
              </a:ext>
            </a:extLst>
          </p:cNvPr>
          <p:cNvSpPr/>
          <p:nvPr/>
        </p:nvSpPr>
        <p:spPr>
          <a:xfrm>
            <a:off x="6307599" y="972579"/>
            <a:ext cx="1723549" cy="400110"/>
          </a:xfrm>
          <a:prstGeom prst="rect">
            <a:avLst/>
          </a:prstGeom>
        </p:spPr>
        <p:txBody>
          <a:bodyPr wrap="none">
            <a:spAutoFit/>
          </a:bodyPr>
          <a:lstStyle/>
          <a:p>
            <a:r>
              <a:rPr lang="ja-JP" altLang="en-US" sz="2000">
                <a:solidFill>
                  <a:srgbClr val="7030A0"/>
                </a:solidFill>
              </a:rPr>
              <a:t>音響雑音注入</a:t>
            </a:r>
          </a:p>
        </p:txBody>
      </p:sp>
      <mc:AlternateContent xmlns:mc="http://schemas.openxmlformats.org/markup-compatibility/2006" xmlns:a14="http://schemas.microsoft.com/office/drawing/2010/main">
        <mc:Choice Requires="a14">
          <p:sp>
            <p:nvSpPr>
              <p:cNvPr id="34" name="正方形/長方形 33">
                <a:extLst>
                  <a:ext uri="{FF2B5EF4-FFF2-40B4-BE49-F238E27FC236}">
                    <a16:creationId xmlns:a16="http://schemas.microsoft.com/office/drawing/2014/main" id="{7790F3B5-733C-5342-A9E5-B4F57CED4AB1}"/>
                  </a:ext>
                </a:extLst>
              </p:cNvPr>
              <p:cNvSpPr/>
              <p:nvPr/>
            </p:nvSpPr>
            <p:spPr>
              <a:xfrm>
                <a:off x="8400100" y="3717980"/>
                <a:ext cx="1379800" cy="764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chemeClr val="accent5">
                              <a:lumMod val="60000"/>
                              <a:lumOff val="40000"/>
                            </a:schemeClr>
                          </a:solidFill>
                          <a:latin typeface="Cambria Math" panose="02040503050406030204" pitchFamily="18" charset="0"/>
                        </a:rPr>
                        <m:t>𝐶</m:t>
                      </m:r>
                      <m:sSub>
                        <m:sSubPr>
                          <m:ctrlPr>
                            <a:rPr lang="en-US" altLang="ja-JP" sz="4000" b="0" i="1" smtClean="0">
                              <a:solidFill>
                                <a:schemeClr val="accent6">
                                  <a:lumMod val="50000"/>
                                </a:schemeClr>
                              </a:solidFill>
                              <a:latin typeface="Cambria Math" panose="02040503050406030204" pitchFamily="18" charset="0"/>
                            </a:rPr>
                          </m:ctrlPr>
                        </m:sSubPr>
                        <m:e>
                          <m:r>
                            <a:rPr lang="en-US" altLang="ja-JP" sz="4000" b="0" i="1" smtClean="0">
                              <a:solidFill>
                                <a:schemeClr val="accent6">
                                  <a:lumMod val="50000"/>
                                </a:schemeClr>
                              </a:solidFill>
                              <a:latin typeface="Cambria Math" panose="02040503050406030204" pitchFamily="18" charset="0"/>
                            </a:rPr>
                            <m:t>𝑠</m:t>
                          </m:r>
                        </m:e>
                        <m:sub>
                          <m:r>
                            <m:rPr>
                              <m:sty m:val="p"/>
                            </m:rPr>
                            <a:rPr lang="en-US" altLang="ja-JP" sz="4000" b="0" i="0" smtClean="0">
                              <a:solidFill>
                                <a:schemeClr val="accent6">
                                  <a:lumMod val="50000"/>
                                </a:schemeClr>
                              </a:solidFill>
                              <a:latin typeface="Cambria Math" panose="02040503050406030204" pitchFamily="18" charset="0"/>
                            </a:rPr>
                            <m:t>inj</m:t>
                          </m:r>
                        </m:sub>
                      </m:sSub>
                    </m:oMath>
                  </m:oMathPara>
                </a14:m>
                <a:endParaRPr lang="en-US" altLang="ja-JP" sz="4000" b="0" dirty="0">
                  <a:solidFill>
                    <a:srgbClr val="0070C0"/>
                  </a:solidFill>
                </a:endParaRPr>
              </a:p>
            </p:txBody>
          </p:sp>
        </mc:Choice>
        <mc:Fallback xmlns="">
          <p:sp>
            <p:nvSpPr>
              <p:cNvPr id="34" name="正方形/長方形 33">
                <a:extLst>
                  <a:ext uri="{FF2B5EF4-FFF2-40B4-BE49-F238E27FC236}">
                    <a16:creationId xmlns:a16="http://schemas.microsoft.com/office/drawing/2014/main" id="{7790F3B5-733C-5342-A9E5-B4F57CED4AB1}"/>
                  </a:ext>
                </a:extLst>
              </p:cNvPr>
              <p:cNvSpPr>
                <a:spLocks noRot="1" noChangeAspect="1" noMove="1" noResize="1" noEditPoints="1" noAdjustHandles="1" noChangeArrowheads="1" noChangeShapeType="1" noTextEdit="1"/>
              </p:cNvSpPr>
              <p:nvPr/>
            </p:nvSpPr>
            <p:spPr>
              <a:xfrm>
                <a:off x="8400100" y="3717980"/>
                <a:ext cx="1379800" cy="764953"/>
              </a:xfrm>
              <a:prstGeom prst="rect">
                <a:avLst/>
              </a:prstGeom>
              <a:blipFill>
                <a:blip r:embed="rId22"/>
                <a:stretch>
                  <a:fillRect b="-131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正方形/長方形 34">
                <a:extLst>
                  <a:ext uri="{FF2B5EF4-FFF2-40B4-BE49-F238E27FC236}">
                    <a16:creationId xmlns:a16="http://schemas.microsoft.com/office/drawing/2014/main" id="{18939ACF-FB07-4A41-8156-55F6031CF954}"/>
                  </a:ext>
                </a:extLst>
              </p:cNvPr>
              <p:cNvSpPr/>
              <p:nvPr/>
            </p:nvSpPr>
            <p:spPr>
              <a:xfrm>
                <a:off x="10172374" y="4968000"/>
                <a:ext cx="1084784" cy="764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b="0" i="1" smtClean="0">
                              <a:solidFill>
                                <a:srgbClr val="002060"/>
                              </a:solidFill>
                              <a:latin typeface="Cambria Math" panose="02040503050406030204" pitchFamily="18" charset="0"/>
                            </a:rPr>
                          </m:ctrlPr>
                        </m:sSubPr>
                        <m:e>
                          <m:r>
                            <a:rPr lang="en-US" altLang="ja-JP" sz="4000" i="1" smtClean="0">
                              <a:solidFill>
                                <a:srgbClr val="002060"/>
                              </a:solidFill>
                              <a:latin typeface="Cambria Math" panose="02040503050406030204" pitchFamily="18" charset="0"/>
                            </a:rPr>
                            <m:t>𝑥</m:t>
                          </m:r>
                        </m:e>
                        <m:sub>
                          <m:r>
                            <m:rPr>
                              <m:sty m:val="p"/>
                            </m:rPr>
                            <a:rPr lang="en-US" altLang="ja-JP" sz="4000" b="0" i="0" smtClean="0">
                              <a:solidFill>
                                <a:srgbClr val="002060"/>
                              </a:solidFill>
                              <a:latin typeface="Cambria Math" panose="02040503050406030204" pitchFamily="18" charset="0"/>
                            </a:rPr>
                            <m:t>inj</m:t>
                          </m:r>
                        </m:sub>
                      </m:sSub>
                    </m:oMath>
                  </m:oMathPara>
                </a14:m>
                <a:endParaRPr lang="ja-JP" altLang="en-US" sz="4000">
                  <a:solidFill>
                    <a:srgbClr val="0070C0"/>
                  </a:solidFill>
                </a:endParaRPr>
              </a:p>
            </p:txBody>
          </p:sp>
        </mc:Choice>
        <mc:Fallback xmlns="">
          <p:sp>
            <p:nvSpPr>
              <p:cNvPr id="35" name="正方形/長方形 34">
                <a:extLst>
                  <a:ext uri="{FF2B5EF4-FFF2-40B4-BE49-F238E27FC236}">
                    <a16:creationId xmlns:a16="http://schemas.microsoft.com/office/drawing/2014/main" id="{18939ACF-FB07-4A41-8156-55F6031CF954}"/>
                  </a:ext>
                </a:extLst>
              </p:cNvPr>
              <p:cNvSpPr>
                <a:spLocks noRot="1" noChangeAspect="1" noMove="1" noResize="1" noEditPoints="1" noAdjustHandles="1" noChangeArrowheads="1" noChangeShapeType="1" noTextEdit="1"/>
              </p:cNvSpPr>
              <p:nvPr/>
            </p:nvSpPr>
            <p:spPr>
              <a:xfrm>
                <a:off x="10172374" y="4968000"/>
                <a:ext cx="1084784" cy="764953"/>
              </a:xfrm>
              <a:prstGeom prst="rect">
                <a:avLst/>
              </a:prstGeom>
              <a:blipFill>
                <a:blip r:embed="rId23"/>
                <a:stretch>
                  <a:fillRect b="-147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正方形/長方形 35">
                <a:extLst>
                  <a:ext uri="{FF2B5EF4-FFF2-40B4-BE49-F238E27FC236}">
                    <a16:creationId xmlns:a16="http://schemas.microsoft.com/office/drawing/2014/main" id="{640BC753-DF59-384D-9E19-2A26FDA978EA}"/>
                  </a:ext>
                </a:extLst>
              </p:cNvPr>
              <p:cNvSpPr/>
              <p:nvPr/>
            </p:nvSpPr>
            <p:spPr>
              <a:xfrm>
                <a:off x="7754997" y="4968000"/>
                <a:ext cx="1097736" cy="764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b="0" i="1" smtClean="0">
                              <a:solidFill>
                                <a:schemeClr val="accent6">
                                  <a:lumMod val="50000"/>
                                </a:schemeClr>
                              </a:solidFill>
                              <a:latin typeface="Cambria Math" panose="02040503050406030204" pitchFamily="18" charset="0"/>
                            </a:rPr>
                          </m:ctrlPr>
                        </m:sSubPr>
                        <m:e>
                          <m:r>
                            <a:rPr lang="en-US" altLang="ja-JP" sz="4000" b="0" i="1" smtClean="0">
                              <a:solidFill>
                                <a:schemeClr val="accent6">
                                  <a:lumMod val="50000"/>
                                </a:schemeClr>
                              </a:solidFill>
                              <a:latin typeface="Cambria Math" panose="02040503050406030204" pitchFamily="18" charset="0"/>
                            </a:rPr>
                            <m:t>𝑦</m:t>
                          </m:r>
                        </m:e>
                        <m:sub>
                          <m:r>
                            <m:rPr>
                              <m:sty m:val="p"/>
                            </m:rPr>
                            <a:rPr lang="en-US" altLang="ja-JP" sz="4000" b="0" i="0" smtClean="0">
                              <a:solidFill>
                                <a:schemeClr val="accent6">
                                  <a:lumMod val="50000"/>
                                </a:schemeClr>
                              </a:solidFill>
                              <a:latin typeface="Cambria Math" panose="02040503050406030204" pitchFamily="18" charset="0"/>
                            </a:rPr>
                            <m:t>inj</m:t>
                          </m:r>
                        </m:sub>
                      </m:sSub>
                    </m:oMath>
                  </m:oMathPara>
                </a14:m>
                <a:endParaRPr lang="ja-JP" altLang="en-US" sz="4000">
                  <a:solidFill>
                    <a:srgbClr val="00B050"/>
                  </a:solidFill>
                </a:endParaRPr>
              </a:p>
            </p:txBody>
          </p:sp>
        </mc:Choice>
        <mc:Fallback xmlns="">
          <p:sp>
            <p:nvSpPr>
              <p:cNvPr id="36" name="正方形/長方形 35">
                <a:extLst>
                  <a:ext uri="{FF2B5EF4-FFF2-40B4-BE49-F238E27FC236}">
                    <a16:creationId xmlns:a16="http://schemas.microsoft.com/office/drawing/2014/main" id="{640BC753-DF59-384D-9E19-2A26FDA978EA}"/>
                  </a:ext>
                </a:extLst>
              </p:cNvPr>
              <p:cNvSpPr>
                <a:spLocks noRot="1" noChangeAspect="1" noMove="1" noResize="1" noEditPoints="1" noAdjustHandles="1" noChangeArrowheads="1" noChangeShapeType="1" noTextEdit="1"/>
              </p:cNvSpPr>
              <p:nvPr/>
            </p:nvSpPr>
            <p:spPr>
              <a:xfrm>
                <a:off x="7754997" y="4968000"/>
                <a:ext cx="1097736" cy="764953"/>
              </a:xfrm>
              <a:prstGeom prst="rect">
                <a:avLst/>
              </a:prstGeom>
              <a:blipFill>
                <a:blip r:embed="rId24"/>
                <a:stretch>
                  <a:fillRect l="-1149" b="-14754"/>
                </a:stretch>
              </a:blipFill>
            </p:spPr>
            <p:txBody>
              <a:bodyPr/>
              <a:lstStyle/>
              <a:p>
                <a:r>
                  <a:rPr lang="ja-JP" altLang="en-US">
                    <a:noFill/>
                  </a:rPr>
                  <a:t> </a:t>
                </a:r>
              </a:p>
            </p:txBody>
          </p:sp>
        </mc:Fallback>
      </mc:AlternateContent>
      <p:sp>
        <p:nvSpPr>
          <p:cNvPr id="37" name="正方形/長方形 36">
            <a:extLst>
              <a:ext uri="{FF2B5EF4-FFF2-40B4-BE49-F238E27FC236}">
                <a16:creationId xmlns:a16="http://schemas.microsoft.com/office/drawing/2014/main" id="{6869B378-6DC6-A94C-B935-0E16F963362B}"/>
              </a:ext>
            </a:extLst>
          </p:cNvPr>
          <p:cNvSpPr/>
          <p:nvPr/>
        </p:nvSpPr>
        <p:spPr>
          <a:xfrm>
            <a:off x="7380000" y="5580000"/>
            <a:ext cx="1723549" cy="707886"/>
          </a:xfrm>
          <a:prstGeom prst="rect">
            <a:avLst/>
          </a:prstGeom>
        </p:spPr>
        <p:txBody>
          <a:bodyPr wrap="none">
            <a:spAutoFit/>
          </a:bodyPr>
          <a:lstStyle/>
          <a:p>
            <a:r>
              <a:rPr lang="ja-JP" altLang="en-US" sz="4000">
                <a:solidFill>
                  <a:srgbClr val="00B050"/>
                </a:solidFill>
              </a:rPr>
              <a:t>マイク</a:t>
            </a:r>
          </a:p>
        </p:txBody>
      </p:sp>
      <p:sp>
        <p:nvSpPr>
          <p:cNvPr id="38" name="正方形/長方形 37">
            <a:extLst>
              <a:ext uri="{FF2B5EF4-FFF2-40B4-BE49-F238E27FC236}">
                <a16:creationId xmlns:a16="http://schemas.microsoft.com/office/drawing/2014/main" id="{8710EDF8-0CFE-6344-BABF-1B93E060BB1A}"/>
              </a:ext>
            </a:extLst>
          </p:cNvPr>
          <p:cNvSpPr/>
          <p:nvPr/>
        </p:nvSpPr>
        <p:spPr>
          <a:xfrm>
            <a:off x="9684000" y="5580000"/>
            <a:ext cx="2236510" cy="707886"/>
          </a:xfrm>
          <a:prstGeom prst="rect">
            <a:avLst/>
          </a:prstGeom>
        </p:spPr>
        <p:txBody>
          <a:bodyPr wrap="none">
            <a:spAutoFit/>
          </a:bodyPr>
          <a:lstStyle/>
          <a:p>
            <a:r>
              <a:rPr lang="ja-JP" altLang="en-US" sz="4000">
                <a:solidFill>
                  <a:srgbClr val="0070C0"/>
                </a:solidFill>
              </a:rPr>
              <a:t>干渉信号</a:t>
            </a:r>
          </a:p>
        </p:txBody>
      </p:sp>
    </p:spTree>
    <p:extLst>
      <p:ext uri="{BB962C8B-B14F-4D97-AF65-F5344CB8AC3E}">
        <p14:creationId xmlns:p14="http://schemas.microsoft.com/office/powerpoint/2010/main" val="324383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154871-3ECB-8040-BEF6-C559E0C44765}"/>
              </a:ext>
            </a:extLst>
          </p:cNvPr>
          <p:cNvSpPr>
            <a:spLocks noGrp="1"/>
          </p:cNvSpPr>
          <p:nvPr>
            <p:ph type="title"/>
          </p:nvPr>
        </p:nvSpPr>
        <p:spPr/>
        <p:txBody>
          <a:bodyPr/>
          <a:lstStyle/>
          <a:p>
            <a:r>
              <a:rPr kumimoji="1" lang="ja-JP" altLang="en-US"/>
              <a:t>環境雑音注入試験</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24043FF-F096-F045-9DEE-AC15198DC296}"/>
                  </a:ext>
                </a:extLst>
              </p:cNvPr>
              <p:cNvSpPr>
                <a:spLocks noGrp="1"/>
              </p:cNvSpPr>
              <p:nvPr>
                <p:ph idx="1"/>
              </p:nvPr>
            </p:nvSpPr>
            <p:spPr>
              <a:xfrm>
                <a:off x="180000" y="1007998"/>
                <a:ext cx="8376000" cy="5155200"/>
              </a:xfrm>
            </p:spPr>
            <p:txBody>
              <a:bodyPr>
                <a:normAutofit/>
              </a:bodyPr>
              <a:lstStyle/>
              <a:p>
                <a:pPr>
                  <a:lnSpc>
                    <a:spcPct val="120000"/>
                  </a:lnSpc>
                </a:pPr>
                <a:r>
                  <a:rPr kumimoji="1" lang="ja-JP" altLang="en-US"/>
                  <a:t>カップリングファンクション</a:t>
                </a:r>
                <a:r>
                  <a:rPr lang="ja-JP" altLang="en-US"/>
                  <a:t>は</a:t>
                </a:r>
                <a:br>
                  <a:rPr lang="en-US" altLang="ja-JP" dirty="0"/>
                </a:br>
                <a14:m>
                  <m:oMath xmlns:m="http://schemas.openxmlformats.org/officeDocument/2006/math">
                    <m:r>
                      <a:rPr lang="en-US" altLang="ja-JP" i="1" smtClean="0">
                        <a:solidFill>
                          <a:schemeClr val="accent5">
                            <a:lumMod val="60000"/>
                            <a:lumOff val="40000"/>
                          </a:schemeClr>
                        </a:solidFill>
                        <a:latin typeface="Cambria Math" panose="02040503050406030204" pitchFamily="18" charset="0"/>
                      </a:rPr>
                      <m:t>𝐶</m:t>
                    </m:r>
                    <m:r>
                      <m:rPr>
                        <m:aln/>
                      </m:rPr>
                      <a:rPr lang="en-US" altLang="ja-JP" i="1">
                        <a:latin typeface="Cambria Math" panose="02040503050406030204" pitchFamily="18" charset="0"/>
                      </a:rPr>
                      <m:t>=</m:t>
                    </m:r>
                    <m:rad>
                      <m:radPr>
                        <m:degHide m:val="on"/>
                        <m:ctrlPr>
                          <a:rPr lang="en-US" altLang="ja-JP" b="0" i="1" smtClean="0">
                            <a:latin typeface="Cambria Math" panose="02040503050406030204" pitchFamily="18" charset="0"/>
                          </a:rPr>
                        </m:ctrlPr>
                      </m:radPr>
                      <m:deg/>
                      <m:e>
                        <m:f>
                          <m:fPr>
                            <m:ctrlPr>
                              <a:rPr lang="en-US" altLang="ja-JP" i="1">
                                <a:latin typeface="Cambria Math" panose="02040503050406030204" pitchFamily="18" charset="0"/>
                              </a:rPr>
                            </m:ctrlPr>
                          </m:fPr>
                          <m:num>
                            <m:sSubSup>
                              <m:sSubSupPr>
                                <m:ctrlPr>
                                  <a:rPr lang="en-US" altLang="ja-JP" b="0" i="1" smtClean="0">
                                    <a:solidFill>
                                      <a:srgbClr val="002060"/>
                                    </a:solidFill>
                                    <a:latin typeface="Cambria Math" panose="02040503050406030204" pitchFamily="18" charset="0"/>
                                  </a:rPr>
                                </m:ctrlPr>
                              </m:sSubSupPr>
                              <m:e>
                                <m:r>
                                  <a:rPr lang="en-US" altLang="ja-JP" b="0" i="1" smtClean="0">
                                    <a:solidFill>
                                      <a:srgbClr val="002060"/>
                                    </a:solidFill>
                                    <a:latin typeface="Cambria Math" panose="02040503050406030204" pitchFamily="18" charset="0"/>
                                  </a:rPr>
                                  <m:t>𝑥</m:t>
                                </m:r>
                              </m:e>
                              <m:sub>
                                <m:r>
                                  <m:rPr>
                                    <m:sty m:val="p"/>
                                  </m:rPr>
                                  <a:rPr lang="en-US" altLang="ja-JP">
                                    <a:solidFill>
                                      <a:srgbClr val="002060"/>
                                    </a:solidFill>
                                    <a:latin typeface="Cambria Math" panose="02040503050406030204" pitchFamily="18" charset="0"/>
                                  </a:rPr>
                                  <m:t>inj</m:t>
                                </m:r>
                              </m:sub>
                              <m:sup>
                                <m:r>
                                  <a:rPr lang="en-US" altLang="ja-JP" b="0" i="1" smtClean="0">
                                    <a:solidFill>
                                      <a:srgbClr val="002060"/>
                                    </a:solidFill>
                                    <a:latin typeface="Cambria Math" panose="02040503050406030204" pitchFamily="18" charset="0"/>
                                  </a:rPr>
                                  <m:t>2</m:t>
                                </m:r>
                              </m:sup>
                            </m:sSubSup>
                            <m:r>
                              <a:rPr lang="en-US" altLang="ja-JP" i="1">
                                <a:latin typeface="Cambria Math" panose="02040503050406030204" pitchFamily="18" charset="0"/>
                              </a:rPr>
                              <m:t>−</m:t>
                            </m:r>
                            <m:sSup>
                              <m:sSupPr>
                                <m:ctrlPr>
                                  <a:rPr lang="en-US" altLang="ja-JP" b="0" i="1" smtClean="0">
                                    <a:solidFill>
                                      <a:srgbClr val="0070C0"/>
                                    </a:solidFill>
                                    <a:latin typeface="Cambria Math" panose="02040503050406030204" pitchFamily="18" charset="0"/>
                                  </a:rPr>
                                </m:ctrlPr>
                              </m:sSupPr>
                              <m:e>
                                <m:r>
                                  <a:rPr lang="en-US" altLang="ja-JP" b="0" i="1" smtClean="0">
                                    <a:solidFill>
                                      <a:srgbClr val="0070C0"/>
                                    </a:solidFill>
                                    <a:latin typeface="Cambria Math" panose="02040503050406030204" pitchFamily="18" charset="0"/>
                                  </a:rPr>
                                  <m:t>𝑥</m:t>
                                </m:r>
                              </m:e>
                              <m:sup>
                                <m:r>
                                  <a:rPr lang="en-US" altLang="ja-JP" b="0" i="1" smtClean="0">
                                    <a:solidFill>
                                      <a:srgbClr val="0070C0"/>
                                    </a:solidFill>
                                    <a:latin typeface="Cambria Math" panose="02040503050406030204" pitchFamily="18" charset="0"/>
                                  </a:rPr>
                                  <m:t>2</m:t>
                                </m:r>
                              </m:sup>
                            </m:sSup>
                          </m:num>
                          <m:den>
                            <m:sSubSup>
                              <m:sSubSupPr>
                                <m:ctrlPr>
                                  <a:rPr lang="en-US" altLang="ja-JP" b="0" i="1" smtClean="0">
                                    <a:solidFill>
                                      <a:schemeClr val="accent6">
                                        <a:lumMod val="50000"/>
                                      </a:schemeClr>
                                    </a:solidFill>
                                    <a:latin typeface="Cambria Math" panose="02040503050406030204" pitchFamily="18" charset="0"/>
                                  </a:rPr>
                                </m:ctrlPr>
                              </m:sSubSupPr>
                              <m:e>
                                <m:r>
                                  <a:rPr lang="en-US" altLang="ja-JP" b="0" i="1" smtClean="0">
                                    <a:solidFill>
                                      <a:schemeClr val="accent6">
                                        <a:lumMod val="50000"/>
                                      </a:schemeClr>
                                    </a:solidFill>
                                    <a:latin typeface="Cambria Math" panose="02040503050406030204" pitchFamily="18" charset="0"/>
                                  </a:rPr>
                                  <m:t>𝑦</m:t>
                                </m:r>
                              </m:e>
                              <m:sub>
                                <m:r>
                                  <m:rPr>
                                    <m:sty m:val="p"/>
                                  </m:rPr>
                                  <a:rPr lang="en-US" altLang="ja-JP">
                                    <a:solidFill>
                                      <a:schemeClr val="accent6">
                                        <a:lumMod val="50000"/>
                                      </a:schemeClr>
                                    </a:solidFill>
                                    <a:latin typeface="Cambria Math" panose="02040503050406030204" pitchFamily="18" charset="0"/>
                                  </a:rPr>
                                  <m:t>inj</m:t>
                                </m:r>
                              </m:sub>
                              <m:sup>
                                <m:r>
                                  <a:rPr lang="en-US" altLang="ja-JP" b="0" i="1" smtClean="0">
                                    <a:solidFill>
                                      <a:schemeClr val="accent6">
                                        <a:lumMod val="50000"/>
                                      </a:schemeClr>
                                    </a:solidFill>
                                    <a:latin typeface="Cambria Math" panose="02040503050406030204" pitchFamily="18" charset="0"/>
                                  </a:rPr>
                                  <m:t>2</m:t>
                                </m:r>
                              </m:sup>
                            </m:sSubSup>
                            <m:r>
                              <a:rPr lang="en-US" altLang="ja-JP" i="1">
                                <a:latin typeface="Cambria Math" panose="02040503050406030204" pitchFamily="18" charset="0"/>
                              </a:rPr>
                              <m:t>−</m:t>
                            </m:r>
                            <m:sSup>
                              <m:sSupPr>
                                <m:ctrlPr>
                                  <a:rPr lang="en-US" altLang="ja-JP" b="0" i="1" smtClean="0">
                                    <a:solidFill>
                                      <a:srgbClr val="00B050"/>
                                    </a:solidFill>
                                    <a:latin typeface="Cambria Math" panose="02040503050406030204" pitchFamily="18" charset="0"/>
                                  </a:rPr>
                                </m:ctrlPr>
                              </m:sSupPr>
                              <m:e>
                                <m:r>
                                  <a:rPr lang="en-US" altLang="ja-JP" b="0" i="1" smtClean="0">
                                    <a:solidFill>
                                      <a:srgbClr val="00B050"/>
                                    </a:solidFill>
                                    <a:latin typeface="Cambria Math" panose="02040503050406030204" pitchFamily="18" charset="0"/>
                                  </a:rPr>
                                  <m:t>𝑦</m:t>
                                </m:r>
                              </m:e>
                              <m:sup>
                                <m:r>
                                  <a:rPr lang="en-US" altLang="ja-JP" b="0" i="1" smtClean="0">
                                    <a:solidFill>
                                      <a:srgbClr val="00B050"/>
                                    </a:solidFill>
                                    <a:latin typeface="Cambria Math" panose="02040503050406030204" pitchFamily="18" charset="0"/>
                                  </a:rPr>
                                  <m:t>2</m:t>
                                </m:r>
                              </m:sup>
                            </m:sSup>
                          </m:den>
                        </m:f>
                      </m:e>
                    </m:rad>
                  </m:oMath>
                </a14:m>
                <a:br>
                  <a:rPr lang="en-US" altLang="ja-JP" dirty="0"/>
                </a:br>
                <a:endParaRPr lang="en-US" altLang="ja-JP" dirty="0"/>
              </a:p>
              <a:p>
                <a:pPr>
                  <a:lnSpc>
                    <a:spcPct val="120000"/>
                  </a:lnSpc>
                </a:pPr>
                <a:r>
                  <a:rPr lang="ja-JP" altLang="en-US"/>
                  <a:t>音響雑音は</a:t>
                </a:r>
                <a:br>
                  <a:rPr lang="en-US" altLang="ja-JP" dirty="0"/>
                </a:br>
                <a14:m>
                  <m:oMath xmlns:m="http://schemas.openxmlformats.org/officeDocument/2006/math">
                    <m:sSub>
                      <m:sSubPr>
                        <m:ctrlPr>
                          <a:rPr lang="en-US" altLang="ja-JP" i="1" smtClean="0">
                            <a:solidFill>
                              <a:srgbClr val="0070C0"/>
                            </a:solidFill>
                            <a:latin typeface="Cambria Math" panose="02040503050406030204" pitchFamily="18" charset="0"/>
                          </a:rPr>
                        </m:ctrlPr>
                      </m:sSubPr>
                      <m:e>
                        <m:r>
                          <a:rPr lang="en-US" altLang="ja-JP" i="1">
                            <a:solidFill>
                              <a:srgbClr val="0070C0"/>
                            </a:solidFill>
                            <a:latin typeface="Cambria Math" panose="02040503050406030204" pitchFamily="18" charset="0"/>
                          </a:rPr>
                          <m:t>𝑛</m:t>
                        </m:r>
                      </m:e>
                      <m:sub>
                        <m:r>
                          <m:rPr>
                            <m:sty m:val="p"/>
                          </m:rPr>
                          <a:rPr lang="en-US" altLang="ja-JP">
                            <a:solidFill>
                              <a:srgbClr val="0070C0"/>
                            </a:solidFill>
                            <a:latin typeface="Cambria Math" panose="02040503050406030204" pitchFamily="18" charset="0"/>
                          </a:rPr>
                          <m:t>env</m:t>
                        </m:r>
                      </m:sub>
                    </m:sSub>
                    <m:r>
                      <m:rPr>
                        <m:aln/>
                      </m:rPr>
                      <a:rPr lang="en-US" altLang="ja-JP" i="1">
                        <a:latin typeface="Cambria Math" panose="02040503050406030204" pitchFamily="18" charset="0"/>
                      </a:rPr>
                      <m:t>=</m:t>
                    </m:r>
                    <m:r>
                      <a:rPr lang="en-US" altLang="ja-JP" b="0" i="1" smtClean="0">
                        <a:solidFill>
                          <a:schemeClr val="accent5">
                            <a:lumMod val="60000"/>
                            <a:lumOff val="40000"/>
                          </a:schemeClr>
                        </a:solidFill>
                        <a:latin typeface="Cambria Math" panose="02040503050406030204" pitchFamily="18" charset="0"/>
                      </a:rPr>
                      <m:t>𝐶</m:t>
                    </m:r>
                    <m:r>
                      <a:rPr lang="en-US" altLang="ja-JP" b="0" i="1" smtClean="0">
                        <a:solidFill>
                          <a:srgbClr val="00B050"/>
                        </a:solidFill>
                        <a:latin typeface="Cambria Math" panose="02040503050406030204" pitchFamily="18" charset="0"/>
                      </a:rPr>
                      <m:t>𝑠</m:t>
                    </m:r>
                    <m:r>
                      <a:rPr lang="en-US" altLang="ja-JP" b="0" i="1" smtClean="0">
                        <a:latin typeface="Cambria Math" panose="02040503050406030204" pitchFamily="18" charset="0"/>
                      </a:rPr>
                      <m:t>=</m:t>
                    </m:r>
                    <m:rad>
                      <m:radPr>
                        <m:degHide m:val="on"/>
                        <m:ctrlPr>
                          <a:rPr lang="en-US" altLang="ja-JP" b="0" i="1" smtClean="0">
                            <a:latin typeface="Cambria Math" panose="02040503050406030204" pitchFamily="18" charset="0"/>
                          </a:rPr>
                        </m:ctrlPr>
                      </m:radPr>
                      <m:deg/>
                      <m:e>
                        <m:f>
                          <m:fPr>
                            <m:ctrlPr>
                              <a:rPr lang="en-US" altLang="ja-JP" i="1">
                                <a:latin typeface="Cambria Math" panose="02040503050406030204" pitchFamily="18" charset="0"/>
                              </a:rPr>
                            </m:ctrlPr>
                          </m:fPr>
                          <m:num>
                            <m:sSubSup>
                              <m:sSubSupPr>
                                <m:ctrlPr>
                                  <a:rPr lang="en-US" altLang="ja-JP" i="1" smtClean="0">
                                    <a:solidFill>
                                      <a:srgbClr val="002060"/>
                                    </a:solidFill>
                                    <a:latin typeface="Cambria Math" panose="02040503050406030204" pitchFamily="18" charset="0"/>
                                  </a:rPr>
                                </m:ctrlPr>
                              </m:sSubSupPr>
                              <m:e>
                                <m:r>
                                  <a:rPr lang="en-US" altLang="ja-JP" b="0" i="1" smtClean="0">
                                    <a:solidFill>
                                      <a:srgbClr val="002060"/>
                                    </a:solidFill>
                                    <a:latin typeface="Cambria Math" panose="02040503050406030204" pitchFamily="18" charset="0"/>
                                  </a:rPr>
                                  <m:t>𝑥</m:t>
                                </m:r>
                              </m:e>
                              <m:sub>
                                <m:r>
                                  <m:rPr>
                                    <m:sty m:val="p"/>
                                  </m:rPr>
                                  <a:rPr lang="en-US" altLang="ja-JP">
                                    <a:solidFill>
                                      <a:srgbClr val="002060"/>
                                    </a:solidFill>
                                    <a:latin typeface="Cambria Math" panose="02040503050406030204" pitchFamily="18" charset="0"/>
                                  </a:rPr>
                                  <m:t>inj</m:t>
                                </m:r>
                              </m:sub>
                              <m:sup>
                                <m:r>
                                  <a:rPr lang="en-US" altLang="ja-JP" i="1">
                                    <a:solidFill>
                                      <a:srgbClr val="002060"/>
                                    </a:solidFill>
                                    <a:latin typeface="Cambria Math" panose="02040503050406030204" pitchFamily="18" charset="0"/>
                                  </a:rPr>
                                  <m:t>2</m:t>
                                </m:r>
                              </m:sup>
                            </m:sSubSup>
                            <m:r>
                              <a:rPr lang="en-US" altLang="ja-JP" i="1">
                                <a:latin typeface="Cambria Math" panose="02040503050406030204" pitchFamily="18" charset="0"/>
                              </a:rPr>
                              <m:t>−</m:t>
                            </m:r>
                            <m:sSup>
                              <m:sSupPr>
                                <m:ctrlPr>
                                  <a:rPr lang="en-US" altLang="ja-JP" i="1" smtClean="0">
                                    <a:solidFill>
                                      <a:srgbClr val="0070C0"/>
                                    </a:solidFill>
                                    <a:latin typeface="Cambria Math" panose="02040503050406030204" pitchFamily="18" charset="0"/>
                                  </a:rPr>
                                </m:ctrlPr>
                              </m:sSupPr>
                              <m:e>
                                <m:r>
                                  <a:rPr lang="en-US" altLang="ja-JP" b="0" i="1" smtClean="0">
                                    <a:solidFill>
                                      <a:srgbClr val="0070C0"/>
                                    </a:solidFill>
                                    <a:latin typeface="Cambria Math" panose="02040503050406030204" pitchFamily="18" charset="0"/>
                                  </a:rPr>
                                  <m:t>𝑥</m:t>
                                </m:r>
                              </m:e>
                              <m:sup>
                                <m:r>
                                  <a:rPr lang="en-US" altLang="ja-JP" i="1">
                                    <a:solidFill>
                                      <a:srgbClr val="0070C0"/>
                                    </a:solidFill>
                                    <a:latin typeface="Cambria Math" panose="02040503050406030204" pitchFamily="18" charset="0"/>
                                  </a:rPr>
                                  <m:t>2</m:t>
                                </m:r>
                              </m:sup>
                            </m:sSup>
                          </m:num>
                          <m:den>
                            <m:sSubSup>
                              <m:sSubSupPr>
                                <m:ctrlPr>
                                  <a:rPr lang="en-US" altLang="ja-JP" i="1" smtClean="0">
                                    <a:solidFill>
                                      <a:schemeClr val="accent6">
                                        <a:lumMod val="50000"/>
                                      </a:schemeClr>
                                    </a:solidFill>
                                    <a:latin typeface="Cambria Math" panose="02040503050406030204" pitchFamily="18" charset="0"/>
                                  </a:rPr>
                                </m:ctrlPr>
                              </m:sSubSupPr>
                              <m:e>
                                <m:r>
                                  <a:rPr lang="en-US" altLang="ja-JP" b="0" i="1" smtClean="0">
                                    <a:solidFill>
                                      <a:schemeClr val="accent6">
                                        <a:lumMod val="50000"/>
                                      </a:schemeClr>
                                    </a:solidFill>
                                    <a:latin typeface="Cambria Math" panose="02040503050406030204" pitchFamily="18" charset="0"/>
                                  </a:rPr>
                                  <m:t>𝑦</m:t>
                                </m:r>
                              </m:e>
                              <m:sub>
                                <m:r>
                                  <m:rPr>
                                    <m:sty m:val="p"/>
                                  </m:rPr>
                                  <a:rPr lang="en-US" altLang="ja-JP">
                                    <a:solidFill>
                                      <a:schemeClr val="accent6">
                                        <a:lumMod val="50000"/>
                                      </a:schemeClr>
                                    </a:solidFill>
                                    <a:latin typeface="Cambria Math" panose="02040503050406030204" pitchFamily="18" charset="0"/>
                                  </a:rPr>
                                  <m:t>inj</m:t>
                                </m:r>
                              </m:sub>
                              <m:sup>
                                <m:r>
                                  <a:rPr lang="en-US" altLang="ja-JP" i="1">
                                    <a:solidFill>
                                      <a:schemeClr val="accent6">
                                        <a:lumMod val="50000"/>
                                      </a:schemeClr>
                                    </a:solidFill>
                                    <a:latin typeface="Cambria Math" panose="02040503050406030204" pitchFamily="18" charset="0"/>
                                  </a:rPr>
                                  <m:t>2</m:t>
                                </m:r>
                              </m:sup>
                            </m:sSubSup>
                            <m:r>
                              <a:rPr lang="en-US" altLang="ja-JP" i="1">
                                <a:latin typeface="Cambria Math" panose="02040503050406030204" pitchFamily="18" charset="0"/>
                              </a:rPr>
                              <m:t>−</m:t>
                            </m:r>
                            <m:sSup>
                              <m:sSupPr>
                                <m:ctrlPr>
                                  <a:rPr lang="en-US" altLang="ja-JP" i="1" smtClean="0">
                                    <a:solidFill>
                                      <a:srgbClr val="00B050"/>
                                    </a:solidFill>
                                    <a:latin typeface="Cambria Math" panose="02040503050406030204" pitchFamily="18" charset="0"/>
                                  </a:rPr>
                                </m:ctrlPr>
                              </m:sSupPr>
                              <m:e>
                                <m:r>
                                  <a:rPr lang="en-US" altLang="ja-JP" b="0" i="1" smtClean="0">
                                    <a:solidFill>
                                      <a:srgbClr val="00B050"/>
                                    </a:solidFill>
                                    <a:latin typeface="Cambria Math" panose="02040503050406030204" pitchFamily="18" charset="0"/>
                                  </a:rPr>
                                  <m:t>𝑦</m:t>
                                </m:r>
                              </m:e>
                              <m:sup>
                                <m:r>
                                  <a:rPr lang="en-US" altLang="ja-JP" i="1">
                                    <a:solidFill>
                                      <a:srgbClr val="00B050"/>
                                    </a:solidFill>
                                    <a:latin typeface="Cambria Math" panose="02040503050406030204" pitchFamily="18" charset="0"/>
                                  </a:rPr>
                                  <m:t>2</m:t>
                                </m:r>
                              </m:sup>
                            </m:sSup>
                          </m:den>
                        </m:f>
                      </m:e>
                    </m:rad>
                    <m:r>
                      <a:rPr lang="en-US" altLang="ja-JP" b="0" i="1" smtClean="0">
                        <a:solidFill>
                          <a:srgbClr val="00B050"/>
                        </a:solidFill>
                        <a:latin typeface="Cambria Math" panose="02040503050406030204" pitchFamily="18" charset="0"/>
                      </a:rPr>
                      <m:t>𝑦</m:t>
                    </m:r>
                  </m:oMath>
                </a14:m>
                <a:br>
                  <a:rPr lang="en-US" altLang="ja-JP" dirty="0"/>
                </a:br>
                <a:endParaRPr kumimoji="1" lang="ja-JP" altLang="en-US"/>
              </a:p>
            </p:txBody>
          </p:sp>
        </mc:Choice>
        <mc:Fallback xmlns="">
          <p:sp>
            <p:nvSpPr>
              <p:cNvPr id="3" name="コンテンツ プレースホルダー 2">
                <a:extLst>
                  <a:ext uri="{FF2B5EF4-FFF2-40B4-BE49-F238E27FC236}">
                    <a16:creationId xmlns:a16="http://schemas.microsoft.com/office/drawing/2014/main" id="{D24043FF-F096-F045-9DEE-AC15198DC296}"/>
                  </a:ext>
                </a:extLst>
              </p:cNvPr>
              <p:cNvSpPr>
                <a:spLocks noGrp="1" noRot="1" noChangeAspect="1" noMove="1" noResize="1" noEditPoints="1" noAdjustHandles="1" noChangeArrowheads="1" noChangeShapeType="1" noTextEdit="1"/>
              </p:cNvSpPr>
              <p:nvPr>
                <p:ph idx="1"/>
              </p:nvPr>
            </p:nvSpPr>
            <p:spPr>
              <a:xfrm>
                <a:off x="180000" y="1007998"/>
                <a:ext cx="8376000" cy="5155200"/>
              </a:xfrm>
              <a:blipFill>
                <a:blip r:embed="rId3"/>
                <a:stretch>
                  <a:fillRect l="-1513"/>
                </a:stretch>
              </a:blipFill>
            </p:spPr>
            <p:txBody>
              <a:bodyPr/>
              <a:lstStyle/>
              <a:p>
                <a:r>
                  <a:rPr lang="ja-JP" altLang="en-US">
                    <a:noFill/>
                  </a:rPr>
                  <a:t> </a:t>
                </a:r>
              </a:p>
            </p:txBody>
          </p:sp>
        </mc:Fallback>
      </mc:AlternateContent>
      <p:sp>
        <p:nvSpPr>
          <p:cNvPr id="5" name="フッター プレースホルダー 4">
            <a:extLst>
              <a:ext uri="{FF2B5EF4-FFF2-40B4-BE49-F238E27FC236}">
                <a16:creationId xmlns:a16="http://schemas.microsoft.com/office/drawing/2014/main" id="{466FBE35-5D33-834C-B469-6F656F65227C}"/>
              </a:ext>
            </a:extLst>
          </p:cNvPr>
          <p:cNvSpPr>
            <a:spLocks noGrp="1"/>
          </p:cNvSpPr>
          <p:nvPr>
            <p:ph type="ftr" sz="quarter" idx="11"/>
          </p:nvPr>
        </p:nvSpPr>
        <p:spPr/>
        <p:txBody>
          <a:bodyPr/>
          <a:lstStyle/>
          <a:p>
            <a:r>
              <a:rPr lang="zh-CN" altLang="en-US"/>
              <a:t>日本物理学会</a:t>
            </a:r>
            <a:r>
              <a:rPr lang="en-US" altLang="zh-CN"/>
              <a:t>@</a:t>
            </a:r>
            <a:r>
              <a:rPr lang="zh-CN" altLang="en-US"/>
              <a:t>山形大学</a:t>
            </a:r>
            <a:endParaRPr lang="ja-JP" altLang="en-US"/>
          </a:p>
        </p:txBody>
      </p:sp>
      <p:sp>
        <p:nvSpPr>
          <p:cNvPr id="6" name="日付プレースホルダー 5">
            <a:extLst>
              <a:ext uri="{FF2B5EF4-FFF2-40B4-BE49-F238E27FC236}">
                <a16:creationId xmlns:a16="http://schemas.microsoft.com/office/drawing/2014/main" id="{F8F5B6BE-211E-EB44-ACC0-15CC728F3CED}"/>
              </a:ext>
            </a:extLst>
          </p:cNvPr>
          <p:cNvSpPr>
            <a:spLocks noGrp="1"/>
          </p:cNvSpPr>
          <p:nvPr>
            <p:ph type="dt" sz="half" idx="10"/>
          </p:nvPr>
        </p:nvSpPr>
        <p:spPr/>
        <p:txBody>
          <a:bodyPr/>
          <a:lstStyle/>
          <a:p>
            <a:r>
              <a:rPr lang="en-US" altLang="ja-JP"/>
              <a:t>2019/9/19</a:t>
            </a:r>
            <a:endParaRPr lang="ja-JP" altLang="en-US"/>
          </a:p>
        </p:txBody>
      </p:sp>
      <p:sp>
        <p:nvSpPr>
          <p:cNvPr id="4" name="スライド番号プレースホルダー 3">
            <a:extLst>
              <a:ext uri="{FF2B5EF4-FFF2-40B4-BE49-F238E27FC236}">
                <a16:creationId xmlns:a16="http://schemas.microsoft.com/office/drawing/2014/main" id="{457DAF53-48A8-0842-9542-5B9FC51959A4}"/>
              </a:ext>
            </a:extLst>
          </p:cNvPr>
          <p:cNvSpPr>
            <a:spLocks noGrp="1"/>
          </p:cNvSpPr>
          <p:nvPr>
            <p:ph type="sldNum" sz="quarter" idx="4"/>
          </p:nvPr>
        </p:nvSpPr>
        <p:spPr/>
        <p:txBody>
          <a:bodyPr/>
          <a:lstStyle/>
          <a:p>
            <a:fld id="{2B4BF31F-3D4B-4445-9FE5-2801AF373D36}" type="slidenum">
              <a:rPr lang="ja-JP" altLang="en-US" smtClean="0"/>
              <a:pPr/>
              <a:t>8</a:t>
            </a:fld>
            <a:endParaRPr lang="ja-JP" altLang="en-US"/>
          </a:p>
        </p:txBody>
      </p:sp>
      <p:pic>
        <p:nvPicPr>
          <p:cNvPr id="8" name="グラフィックス 7" descr="音符">
            <a:extLst>
              <a:ext uri="{FF2B5EF4-FFF2-40B4-BE49-F238E27FC236}">
                <a16:creationId xmlns:a16="http://schemas.microsoft.com/office/drawing/2014/main" id="{9F0191C2-0A89-E947-B732-CCD4D27C8B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0000" y="1620000"/>
            <a:ext cx="1080000" cy="1080000"/>
          </a:xfrm>
          <a:prstGeom prst="rect">
            <a:avLst/>
          </a:prstGeom>
        </p:spPr>
      </p:pic>
      <p:pic>
        <p:nvPicPr>
          <p:cNvPr id="10" name="グラフィックス 9" descr="心拍">
            <a:extLst>
              <a:ext uri="{FF2B5EF4-FFF2-40B4-BE49-F238E27FC236}">
                <a16:creationId xmlns:a16="http://schemas.microsoft.com/office/drawing/2014/main" id="{E475A45D-C4C3-3545-BCF9-61A5E9E2E5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60000" y="4164818"/>
            <a:ext cx="1080000" cy="1080000"/>
          </a:xfrm>
          <a:prstGeom prst="rect">
            <a:avLst/>
          </a:prstGeom>
        </p:spPr>
      </p:pic>
      <p:pic>
        <p:nvPicPr>
          <p:cNvPr id="11" name="グラフィックス 10" descr="無線マイク">
            <a:extLst>
              <a:ext uri="{FF2B5EF4-FFF2-40B4-BE49-F238E27FC236}">
                <a16:creationId xmlns:a16="http://schemas.microsoft.com/office/drawing/2014/main" id="{9093AAF1-352E-F547-BCBD-E445C3164B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40000" y="4164818"/>
            <a:ext cx="1080000" cy="1080000"/>
          </a:xfrm>
          <a:prstGeom prst="rect">
            <a:avLst/>
          </a:prstGeom>
        </p:spPr>
      </p:pic>
      <p:pic>
        <p:nvPicPr>
          <p:cNvPr id="12" name="グラフィックス 11" descr="ワイヤレス">
            <a:extLst>
              <a:ext uri="{FF2B5EF4-FFF2-40B4-BE49-F238E27FC236}">
                <a16:creationId xmlns:a16="http://schemas.microsoft.com/office/drawing/2014/main" id="{97B6C0F2-8F79-D641-B683-9635AA3B5F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10260000" y="1719137"/>
            <a:ext cx="1080000" cy="1080000"/>
          </a:xfrm>
          <a:prstGeom prst="rect">
            <a:avLst/>
          </a:prstGeom>
        </p:spPr>
      </p:pic>
      <p:cxnSp>
        <p:nvCxnSpPr>
          <p:cNvPr id="13" name="直線矢印コネクタ 12">
            <a:extLst>
              <a:ext uri="{FF2B5EF4-FFF2-40B4-BE49-F238E27FC236}">
                <a16:creationId xmlns:a16="http://schemas.microsoft.com/office/drawing/2014/main" id="{37DD2C18-5FFC-E749-8250-97C3090E8179}"/>
              </a:ext>
            </a:extLst>
          </p:cNvPr>
          <p:cNvCxnSpPr/>
          <p:nvPr/>
        </p:nvCxnSpPr>
        <p:spPr>
          <a:xfrm>
            <a:off x="8280000" y="2700000"/>
            <a:ext cx="0" cy="1440000"/>
          </a:xfrm>
          <a:prstGeom prst="straightConnector1">
            <a:avLst/>
          </a:prstGeom>
          <a:ln w="63500">
            <a:gradFill>
              <a:gsLst>
                <a:gs pos="80000">
                  <a:srgbClr val="00B050"/>
                </a:gs>
                <a:gs pos="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正方形/長方形 13">
                <a:extLst>
                  <a:ext uri="{FF2B5EF4-FFF2-40B4-BE49-F238E27FC236}">
                    <a16:creationId xmlns:a16="http://schemas.microsoft.com/office/drawing/2014/main" id="{B5E7F7CE-56CD-794B-BDA8-F144DE2CABAE}"/>
                  </a:ext>
                </a:extLst>
              </p:cNvPr>
              <p:cNvSpPr/>
              <p:nvPr/>
            </p:nvSpPr>
            <p:spPr>
              <a:xfrm>
                <a:off x="10172374" y="4968000"/>
                <a:ext cx="1084784" cy="764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b="0" i="1" smtClean="0">
                              <a:solidFill>
                                <a:srgbClr val="002060"/>
                              </a:solidFill>
                              <a:latin typeface="Cambria Math" panose="02040503050406030204" pitchFamily="18" charset="0"/>
                            </a:rPr>
                          </m:ctrlPr>
                        </m:sSubPr>
                        <m:e>
                          <m:r>
                            <a:rPr lang="en-US" altLang="ja-JP" sz="4000" i="1" smtClean="0">
                              <a:solidFill>
                                <a:srgbClr val="002060"/>
                              </a:solidFill>
                              <a:latin typeface="Cambria Math" panose="02040503050406030204" pitchFamily="18" charset="0"/>
                            </a:rPr>
                            <m:t>𝑥</m:t>
                          </m:r>
                        </m:e>
                        <m:sub>
                          <m:r>
                            <m:rPr>
                              <m:sty m:val="p"/>
                            </m:rPr>
                            <a:rPr lang="en-US" altLang="ja-JP" sz="4000" b="0" i="0" smtClean="0">
                              <a:solidFill>
                                <a:srgbClr val="002060"/>
                              </a:solidFill>
                              <a:latin typeface="Cambria Math" panose="02040503050406030204" pitchFamily="18" charset="0"/>
                            </a:rPr>
                            <m:t>inj</m:t>
                          </m:r>
                        </m:sub>
                      </m:sSub>
                    </m:oMath>
                  </m:oMathPara>
                </a14:m>
                <a:endParaRPr lang="ja-JP" altLang="en-US" sz="4000">
                  <a:solidFill>
                    <a:srgbClr val="0070C0"/>
                  </a:solidFill>
                </a:endParaRPr>
              </a:p>
            </p:txBody>
          </p:sp>
        </mc:Choice>
        <mc:Fallback xmlns="">
          <p:sp>
            <p:nvSpPr>
              <p:cNvPr id="14" name="正方形/長方形 13">
                <a:extLst>
                  <a:ext uri="{FF2B5EF4-FFF2-40B4-BE49-F238E27FC236}">
                    <a16:creationId xmlns:a16="http://schemas.microsoft.com/office/drawing/2014/main" id="{B5E7F7CE-56CD-794B-BDA8-F144DE2CABAE}"/>
                  </a:ext>
                </a:extLst>
              </p:cNvPr>
              <p:cNvSpPr>
                <a:spLocks noRot="1" noChangeAspect="1" noMove="1" noResize="1" noEditPoints="1" noAdjustHandles="1" noChangeArrowheads="1" noChangeShapeType="1" noTextEdit="1"/>
              </p:cNvSpPr>
              <p:nvPr/>
            </p:nvSpPr>
            <p:spPr>
              <a:xfrm>
                <a:off x="10172374" y="4968000"/>
                <a:ext cx="1084784" cy="764953"/>
              </a:xfrm>
              <a:prstGeom prst="rect">
                <a:avLst/>
              </a:prstGeom>
              <a:blipFill>
                <a:blip r:embed="rId12"/>
                <a:stretch>
                  <a:fillRect b="-147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正方形/長方形 14">
                <a:extLst>
                  <a:ext uri="{FF2B5EF4-FFF2-40B4-BE49-F238E27FC236}">
                    <a16:creationId xmlns:a16="http://schemas.microsoft.com/office/drawing/2014/main" id="{38DA909C-57DE-564C-A303-862067E594DA}"/>
                  </a:ext>
                </a:extLst>
              </p:cNvPr>
              <p:cNvSpPr/>
              <p:nvPr/>
            </p:nvSpPr>
            <p:spPr>
              <a:xfrm>
                <a:off x="7754997" y="4968000"/>
                <a:ext cx="1097736" cy="764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b="0" i="1" smtClean="0">
                              <a:solidFill>
                                <a:schemeClr val="accent6">
                                  <a:lumMod val="50000"/>
                                </a:schemeClr>
                              </a:solidFill>
                              <a:latin typeface="Cambria Math" panose="02040503050406030204" pitchFamily="18" charset="0"/>
                            </a:rPr>
                          </m:ctrlPr>
                        </m:sSubPr>
                        <m:e>
                          <m:r>
                            <a:rPr lang="en-US" altLang="ja-JP" sz="4000" b="0" i="1" smtClean="0">
                              <a:solidFill>
                                <a:schemeClr val="accent6">
                                  <a:lumMod val="50000"/>
                                </a:schemeClr>
                              </a:solidFill>
                              <a:latin typeface="Cambria Math" panose="02040503050406030204" pitchFamily="18" charset="0"/>
                            </a:rPr>
                            <m:t>𝑦</m:t>
                          </m:r>
                        </m:e>
                        <m:sub>
                          <m:r>
                            <m:rPr>
                              <m:sty m:val="p"/>
                            </m:rPr>
                            <a:rPr lang="en-US" altLang="ja-JP" sz="4000" b="0" i="0" smtClean="0">
                              <a:solidFill>
                                <a:schemeClr val="accent6">
                                  <a:lumMod val="50000"/>
                                </a:schemeClr>
                              </a:solidFill>
                              <a:latin typeface="Cambria Math" panose="02040503050406030204" pitchFamily="18" charset="0"/>
                            </a:rPr>
                            <m:t>inj</m:t>
                          </m:r>
                        </m:sub>
                      </m:sSub>
                    </m:oMath>
                  </m:oMathPara>
                </a14:m>
                <a:endParaRPr lang="ja-JP" altLang="en-US" sz="4000">
                  <a:solidFill>
                    <a:srgbClr val="00B050"/>
                  </a:solidFill>
                </a:endParaRPr>
              </a:p>
            </p:txBody>
          </p:sp>
        </mc:Choice>
        <mc:Fallback xmlns="">
          <p:sp>
            <p:nvSpPr>
              <p:cNvPr id="15" name="正方形/長方形 14">
                <a:extLst>
                  <a:ext uri="{FF2B5EF4-FFF2-40B4-BE49-F238E27FC236}">
                    <a16:creationId xmlns:a16="http://schemas.microsoft.com/office/drawing/2014/main" id="{38DA909C-57DE-564C-A303-862067E594DA}"/>
                  </a:ext>
                </a:extLst>
              </p:cNvPr>
              <p:cNvSpPr>
                <a:spLocks noRot="1" noChangeAspect="1" noMove="1" noResize="1" noEditPoints="1" noAdjustHandles="1" noChangeArrowheads="1" noChangeShapeType="1" noTextEdit="1"/>
              </p:cNvSpPr>
              <p:nvPr/>
            </p:nvSpPr>
            <p:spPr>
              <a:xfrm>
                <a:off x="7754997" y="4968000"/>
                <a:ext cx="1097736" cy="764953"/>
              </a:xfrm>
              <a:prstGeom prst="rect">
                <a:avLst/>
              </a:prstGeom>
              <a:blipFill>
                <a:blip r:embed="rId3"/>
                <a:stretch>
                  <a:fillRect l="-1149" b="-147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a:extLst>
                  <a:ext uri="{FF2B5EF4-FFF2-40B4-BE49-F238E27FC236}">
                    <a16:creationId xmlns:a16="http://schemas.microsoft.com/office/drawing/2014/main" id="{038A9EFB-10B8-F240-A1DC-ABD93AB507A6}"/>
                  </a:ext>
                </a:extLst>
              </p:cNvPr>
              <p:cNvSpPr/>
              <p:nvPr/>
            </p:nvSpPr>
            <p:spPr>
              <a:xfrm>
                <a:off x="7513299" y="2700000"/>
                <a:ext cx="57829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rgbClr val="00B050"/>
                          </a:solidFill>
                          <a:latin typeface="Cambria Math" panose="02040503050406030204" pitchFamily="18" charset="0"/>
                        </a:rPr>
                        <m:t>𝑠</m:t>
                      </m:r>
                    </m:oMath>
                  </m:oMathPara>
                </a14:m>
                <a:endParaRPr lang="ja-JP" altLang="en-US" sz="4000">
                  <a:solidFill>
                    <a:srgbClr val="00B050"/>
                  </a:solidFill>
                </a:endParaRPr>
              </a:p>
            </p:txBody>
          </p:sp>
        </mc:Choice>
        <mc:Fallback xmlns="">
          <p:sp>
            <p:nvSpPr>
              <p:cNvPr id="16" name="正方形/長方形 15">
                <a:extLst>
                  <a:ext uri="{FF2B5EF4-FFF2-40B4-BE49-F238E27FC236}">
                    <a16:creationId xmlns:a16="http://schemas.microsoft.com/office/drawing/2014/main" id="{038A9EFB-10B8-F240-A1DC-ABD93AB507A6}"/>
                  </a:ext>
                </a:extLst>
              </p:cNvPr>
              <p:cNvSpPr>
                <a:spLocks noRot="1" noChangeAspect="1" noMove="1" noResize="1" noEditPoints="1" noAdjustHandles="1" noChangeArrowheads="1" noChangeShapeType="1" noTextEdit="1"/>
              </p:cNvSpPr>
              <p:nvPr/>
            </p:nvSpPr>
            <p:spPr>
              <a:xfrm>
                <a:off x="7513299" y="2700000"/>
                <a:ext cx="578299" cy="707886"/>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a:extLst>
                  <a:ext uri="{FF2B5EF4-FFF2-40B4-BE49-F238E27FC236}">
                    <a16:creationId xmlns:a16="http://schemas.microsoft.com/office/drawing/2014/main" id="{13E9E872-F987-D748-ACA2-14D643BCA57B}"/>
                  </a:ext>
                </a:extLst>
              </p:cNvPr>
              <p:cNvSpPr/>
              <p:nvPr/>
            </p:nvSpPr>
            <p:spPr>
              <a:xfrm>
                <a:off x="8946184" y="2348862"/>
                <a:ext cx="1971117" cy="1323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b="0" i="1" smtClean="0">
                              <a:solidFill>
                                <a:srgbClr val="0070C0"/>
                              </a:solidFill>
                              <a:latin typeface="Cambria Math" panose="02040503050406030204" pitchFamily="18" charset="0"/>
                            </a:rPr>
                          </m:ctrlPr>
                        </m:sSubPr>
                        <m:e>
                          <m:r>
                            <a:rPr lang="en-US" altLang="ja-JP" sz="4000" b="0" i="1" smtClean="0">
                              <a:solidFill>
                                <a:srgbClr val="0070C0"/>
                              </a:solidFill>
                              <a:latin typeface="Cambria Math" panose="02040503050406030204" pitchFamily="18" charset="0"/>
                            </a:rPr>
                            <m:t>𝑛</m:t>
                          </m:r>
                        </m:e>
                        <m:sub>
                          <m:r>
                            <m:rPr>
                              <m:sty m:val="p"/>
                            </m:rPr>
                            <a:rPr lang="en-US" altLang="ja-JP" sz="4000" b="0" i="0" smtClean="0">
                              <a:solidFill>
                                <a:srgbClr val="0070C0"/>
                              </a:solidFill>
                              <a:latin typeface="Cambria Math" panose="02040503050406030204" pitchFamily="18" charset="0"/>
                            </a:rPr>
                            <m:t>env</m:t>
                          </m:r>
                        </m:sub>
                      </m:sSub>
                    </m:oMath>
                    <m:oMath xmlns:m="http://schemas.openxmlformats.org/officeDocument/2006/math">
                      <m:r>
                        <a:rPr lang="en-US" altLang="ja-JP" sz="4000" b="0" i="0" smtClean="0">
                          <a:solidFill>
                            <a:srgbClr val="0070C0"/>
                          </a:solidFill>
                          <a:latin typeface="Cambria Math" panose="02040503050406030204" pitchFamily="18" charset="0"/>
                        </a:rPr>
                        <m:t>     </m:t>
                      </m:r>
                      <m:r>
                        <m:rPr>
                          <m:aln/>
                        </m:rPr>
                        <a:rPr lang="en-US" altLang="ja-JP" sz="4000" b="0" i="1" smtClean="0">
                          <a:solidFill>
                            <a:srgbClr val="0070C0"/>
                          </a:solidFill>
                          <a:latin typeface="Cambria Math" panose="02040503050406030204" pitchFamily="18" charset="0"/>
                        </a:rPr>
                        <m:t>=</m:t>
                      </m:r>
                      <m:r>
                        <a:rPr lang="en-US" altLang="ja-JP" sz="4000" b="0" i="1" smtClean="0">
                          <a:solidFill>
                            <a:schemeClr val="accent5">
                              <a:lumMod val="60000"/>
                              <a:lumOff val="40000"/>
                            </a:schemeClr>
                          </a:solidFill>
                          <a:latin typeface="Cambria Math" panose="02040503050406030204" pitchFamily="18" charset="0"/>
                        </a:rPr>
                        <m:t>𝐶</m:t>
                      </m:r>
                      <m:r>
                        <a:rPr lang="en-US" altLang="ja-JP" sz="4000" b="0" i="1" smtClean="0">
                          <a:solidFill>
                            <a:srgbClr val="00B050"/>
                          </a:solidFill>
                          <a:latin typeface="Cambria Math" panose="02040503050406030204" pitchFamily="18" charset="0"/>
                        </a:rPr>
                        <m:t>𝑠</m:t>
                      </m:r>
                    </m:oMath>
                  </m:oMathPara>
                </a14:m>
                <a:endParaRPr lang="en-US" altLang="ja-JP" sz="4000" b="0" dirty="0">
                  <a:solidFill>
                    <a:srgbClr val="0070C0"/>
                  </a:solidFill>
                </a:endParaRPr>
              </a:p>
            </p:txBody>
          </p:sp>
        </mc:Choice>
        <mc:Fallback xmlns="">
          <p:sp>
            <p:nvSpPr>
              <p:cNvPr id="17" name="正方形/長方形 16">
                <a:extLst>
                  <a:ext uri="{FF2B5EF4-FFF2-40B4-BE49-F238E27FC236}">
                    <a16:creationId xmlns:a16="http://schemas.microsoft.com/office/drawing/2014/main" id="{13E9E872-F987-D748-ACA2-14D643BCA57B}"/>
                  </a:ext>
                </a:extLst>
              </p:cNvPr>
              <p:cNvSpPr>
                <a:spLocks noRot="1" noChangeAspect="1" noMove="1" noResize="1" noEditPoints="1" noAdjustHandles="1" noChangeArrowheads="1" noChangeShapeType="1" noTextEdit="1"/>
              </p:cNvSpPr>
              <p:nvPr/>
            </p:nvSpPr>
            <p:spPr>
              <a:xfrm>
                <a:off x="8946184" y="2348862"/>
                <a:ext cx="1971117" cy="1323439"/>
              </a:xfrm>
              <a:prstGeom prst="rect">
                <a:avLst/>
              </a:prstGeom>
              <a:blipFill>
                <a:blip r:embed="rId15"/>
                <a:stretch>
                  <a:fillRect l="-3822" b="-123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a:extLst>
                  <a:ext uri="{FF2B5EF4-FFF2-40B4-BE49-F238E27FC236}">
                    <a16:creationId xmlns:a16="http://schemas.microsoft.com/office/drawing/2014/main" id="{E2E1D5BC-7B9D-934B-80E8-144CB587FFE3}"/>
                  </a:ext>
                </a:extLst>
              </p:cNvPr>
              <p:cNvSpPr/>
              <p:nvPr/>
            </p:nvSpPr>
            <p:spPr>
              <a:xfrm>
                <a:off x="11039314" y="2700000"/>
                <a:ext cx="62626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rgbClr val="0070C0"/>
                          </a:solidFill>
                          <a:latin typeface="Cambria Math" panose="02040503050406030204" pitchFamily="18" charset="0"/>
                        </a:rPr>
                        <m:t>h</m:t>
                      </m:r>
                    </m:oMath>
                  </m:oMathPara>
                </a14:m>
                <a:endParaRPr lang="ja-JP" altLang="en-US" sz="4000">
                  <a:solidFill>
                    <a:srgbClr val="0070C0"/>
                  </a:solidFill>
                </a:endParaRPr>
              </a:p>
            </p:txBody>
          </p:sp>
        </mc:Choice>
        <mc:Fallback xmlns="">
          <p:sp>
            <p:nvSpPr>
              <p:cNvPr id="18" name="正方形/長方形 17">
                <a:extLst>
                  <a:ext uri="{FF2B5EF4-FFF2-40B4-BE49-F238E27FC236}">
                    <a16:creationId xmlns:a16="http://schemas.microsoft.com/office/drawing/2014/main" id="{E2E1D5BC-7B9D-934B-80E8-144CB587FFE3}"/>
                  </a:ext>
                </a:extLst>
              </p:cNvPr>
              <p:cNvSpPr>
                <a:spLocks noRot="1" noChangeAspect="1" noMove="1" noResize="1" noEditPoints="1" noAdjustHandles="1" noChangeArrowheads="1" noChangeShapeType="1" noTextEdit="1"/>
              </p:cNvSpPr>
              <p:nvPr/>
            </p:nvSpPr>
            <p:spPr>
              <a:xfrm>
                <a:off x="11039314" y="2700000"/>
                <a:ext cx="626261" cy="707886"/>
              </a:xfrm>
              <a:prstGeom prst="rect">
                <a:avLst/>
              </a:prstGeom>
              <a:blipFill>
                <a:blip r:embed="rId16"/>
                <a:stretch>
                  <a:fillRect/>
                </a:stretch>
              </a:blipFill>
            </p:spPr>
            <p:txBody>
              <a:bodyPr/>
              <a:lstStyle/>
              <a:p>
                <a:r>
                  <a:rPr lang="ja-JP" altLang="en-US">
                    <a:noFill/>
                  </a:rPr>
                  <a:t> </a:t>
                </a:r>
              </a:p>
            </p:txBody>
          </p:sp>
        </mc:Fallback>
      </mc:AlternateContent>
      <p:sp>
        <p:nvSpPr>
          <p:cNvPr id="19" name="正方形/長方形 18">
            <a:extLst>
              <a:ext uri="{FF2B5EF4-FFF2-40B4-BE49-F238E27FC236}">
                <a16:creationId xmlns:a16="http://schemas.microsoft.com/office/drawing/2014/main" id="{4B5B84C3-5191-E04B-A7AE-12133C64C848}"/>
              </a:ext>
            </a:extLst>
          </p:cNvPr>
          <p:cNvSpPr/>
          <p:nvPr/>
        </p:nvSpPr>
        <p:spPr>
          <a:xfrm>
            <a:off x="7913821" y="1007998"/>
            <a:ext cx="697627" cy="707886"/>
          </a:xfrm>
          <a:prstGeom prst="rect">
            <a:avLst/>
          </a:prstGeom>
        </p:spPr>
        <p:txBody>
          <a:bodyPr wrap="none">
            <a:spAutoFit/>
          </a:bodyPr>
          <a:lstStyle/>
          <a:p>
            <a:r>
              <a:rPr lang="ja-JP" altLang="en-US" sz="4000">
                <a:solidFill>
                  <a:srgbClr val="FF0000"/>
                </a:solidFill>
              </a:rPr>
              <a:t>音</a:t>
            </a:r>
          </a:p>
        </p:txBody>
      </p:sp>
      <p:sp>
        <p:nvSpPr>
          <p:cNvPr id="20" name="正方形/長方形 19">
            <a:extLst>
              <a:ext uri="{FF2B5EF4-FFF2-40B4-BE49-F238E27FC236}">
                <a16:creationId xmlns:a16="http://schemas.microsoft.com/office/drawing/2014/main" id="{2BE69259-EDED-8F40-B753-268DDAD878A4}"/>
              </a:ext>
            </a:extLst>
          </p:cNvPr>
          <p:cNvSpPr/>
          <p:nvPr/>
        </p:nvSpPr>
        <p:spPr>
          <a:xfrm>
            <a:off x="10100343" y="1011251"/>
            <a:ext cx="1723549" cy="707886"/>
          </a:xfrm>
          <a:prstGeom prst="rect">
            <a:avLst/>
          </a:prstGeom>
        </p:spPr>
        <p:txBody>
          <a:bodyPr wrap="none">
            <a:spAutoFit/>
          </a:bodyPr>
          <a:lstStyle/>
          <a:p>
            <a:r>
              <a:rPr lang="ja-JP" altLang="en-US" sz="4000">
                <a:solidFill>
                  <a:srgbClr val="FFC000"/>
                </a:solidFill>
              </a:rPr>
              <a:t>重力波</a:t>
            </a:r>
          </a:p>
        </p:txBody>
      </p:sp>
      <p:sp>
        <p:nvSpPr>
          <p:cNvPr id="21" name="正方形/長方形 20">
            <a:extLst>
              <a:ext uri="{FF2B5EF4-FFF2-40B4-BE49-F238E27FC236}">
                <a16:creationId xmlns:a16="http://schemas.microsoft.com/office/drawing/2014/main" id="{1BD362B1-83EF-B641-B5F8-95F09A9DC9FB}"/>
              </a:ext>
            </a:extLst>
          </p:cNvPr>
          <p:cNvSpPr/>
          <p:nvPr/>
        </p:nvSpPr>
        <p:spPr>
          <a:xfrm>
            <a:off x="7380000" y="5580000"/>
            <a:ext cx="1723549" cy="707886"/>
          </a:xfrm>
          <a:prstGeom prst="rect">
            <a:avLst/>
          </a:prstGeom>
        </p:spPr>
        <p:txBody>
          <a:bodyPr wrap="none">
            <a:spAutoFit/>
          </a:bodyPr>
          <a:lstStyle/>
          <a:p>
            <a:r>
              <a:rPr lang="ja-JP" altLang="en-US" sz="4000">
                <a:solidFill>
                  <a:srgbClr val="00B050"/>
                </a:solidFill>
              </a:rPr>
              <a:t>マイク</a:t>
            </a:r>
          </a:p>
        </p:txBody>
      </p:sp>
      <p:sp>
        <p:nvSpPr>
          <p:cNvPr id="22" name="正方形/長方形 21">
            <a:extLst>
              <a:ext uri="{FF2B5EF4-FFF2-40B4-BE49-F238E27FC236}">
                <a16:creationId xmlns:a16="http://schemas.microsoft.com/office/drawing/2014/main" id="{B1B7A3B8-0402-664E-8E00-946DA7CEE2A5}"/>
              </a:ext>
            </a:extLst>
          </p:cNvPr>
          <p:cNvSpPr/>
          <p:nvPr/>
        </p:nvSpPr>
        <p:spPr>
          <a:xfrm>
            <a:off x="9684000" y="5580000"/>
            <a:ext cx="2236510" cy="707886"/>
          </a:xfrm>
          <a:prstGeom prst="rect">
            <a:avLst/>
          </a:prstGeom>
        </p:spPr>
        <p:txBody>
          <a:bodyPr wrap="none">
            <a:spAutoFit/>
          </a:bodyPr>
          <a:lstStyle/>
          <a:p>
            <a:r>
              <a:rPr lang="ja-JP" altLang="en-US" sz="4000">
                <a:solidFill>
                  <a:srgbClr val="0070C0"/>
                </a:solidFill>
              </a:rPr>
              <a:t>干渉信号</a:t>
            </a:r>
          </a:p>
        </p:txBody>
      </p:sp>
      <p:cxnSp>
        <p:nvCxnSpPr>
          <p:cNvPr id="23" name="直線矢印コネクタ 22">
            <a:extLst>
              <a:ext uri="{FF2B5EF4-FFF2-40B4-BE49-F238E27FC236}">
                <a16:creationId xmlns:a16="http://schemas.microsoft.com/office/drawing/2014/main" id="{317EFEDE-0372-4C48-BF43-BC2988008EC5}"/>
              </a:ext>
            </a:extLst>
          </p:cNvPr>
          <p:cNvCxnSpPr/>
          <p:nvPr/>
        </p:nvCxnSpPr>
        <p:spPr>
          <a:xfrm>
            <a:off x="10800000" y="2700000"/>
            <a:ext cx="0" cy="1440000"/>
          </a:xfrm>
          <a:prstGeom prst="straightConnector1">
            <a:avLst/>
          </a:prstGeom>
          <a:ln w="63500">
            <a:gradFill>
              <a:gsLst>
                <a:gs pos="80000">
                  <a:srgbClr val="0070C0"/>
                </a:gs>
                <a:gs pos="0">
                  <a:srgbClr val="FFC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181F801-0EF0-D045-994E-7855A4967FC0}"/>
              </a:ext>
            </a:extLst>
          </p:cNvPr>
          <p:cNvCxnSpPr/>
          <p:nvPr/>
        </p:nvCxnSpPr>
        <p:spPr>
          <a:xfrm>
            <a:off x="8820000" y="2700000"/>
            <a:ext cx="1440000" cy="1440000"/>
          </a:xfrm>
          <a:prstGeom prst="straightConnector1">
            <a:avLst/>
          </a:prstGeom>
          <a:ln w="63500">
            <a:gradFill>
              <a:gsLst>
                <a:gs pos="80000">
                  <a:srgbClr val="0070C0"/>
                </a:gs>
                <a:gs pos="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7D1AA563-72EB-DF4A-86ED-C990A3CF4D10}"/>
              </a:ext>
            </a:extLst>
          </p:cNvPr>
          <p:cNvSpPr/>
          <p:nvPr/>
        </p:nvSpPr>
        <p:spPr>
          <a:xfrm>
            <a:off x="7455883" y="3240000"/>
            <a:ext cx="697627" cy="707886"/>
          </a:xfrm>
          <a:prstGeom prst="rect">
            <a:avLst/>
          </a:prstGeom>
        </p:spPr>
        <p:txBody>
          <a:bodyPr wrap="none">
            <a:spAutoFit/>
          </a:bodyPr>
          <a:lstStyle/>
          <a:p>
            <a:r>
              <a:rPr lang="ja-JP" altLang="en-US" sz="4000">
                <a:solidFill>
                  <a:srgbClr val="00B050"/>
                </a:solidFill>
              </a:rPr>
              <a:t>音</a:t>
            </a:r>
          </a:p>
        </p:txBody>
      </p:sp>
      <p:sp>
        <p:nvSpPr>
          <p:cNvPr id="26" name="正方形/長方形 25">
            <a:extLst>
              <a:ext uri="{FF2B5EF4-FFF2-40B4-BE49-F238E27FC236}">
                <a16:creationId xmlns:a16="http://schemas.microsoft.com/office/drawing/2014/main" id="{73C4FF5B-2326-A546-8C7A-8B1A2C3DC5EF}"/>
              </a:ext>
            </a:extLst>
          </p:cNvPr>
          <p:cNvSpPr/>
          <p:nvPr/>
        </p:nvSpPr>
        <p:spPr>
          <a:xfrm>
            <a:off x="8755822" y="2142933"/>
            <a:ext cx="1620957" cy="523220"/>
          </a:xfrm>
          <a:prstGeom prst="rect">
            <a:avLst/>
          </a:prstGeom>
        </p:spPr>
        <p:txBody>
          <a:bodyPr wrap="none">
            <a:spAutoFit/>
          </a:bodyPr>
          <a:lstStyle/>
          <a:p>
            <a:r>
              <a:rPr lang="ja-JP" altLang="en-US" sz="2800">
                <a:solidFill>
                  <a:srgbClr val="0070C0"/>
                </a:solidFill>
              </a:rPr>
              <a:t>音響雑音</a:t>
            </a:r>
          </a:p>
        </p:txBody>
      </p:sp>
      <p:sp>
        <p:nvSpPr>
          <p:cNvPr id="27" name="正方形/長方形 26">
            <a:extLst>
              <a:ext uri="{FF2B5EF4-FFF2-40B4-BE49-F238E27FC236}">
                <a16:creationId xmlns:a16="http://schemas.microsoft.com/office/drawing/2014/main" id="{DD7F1DBB-1588-7340-9802-DB8DFB2973F9}"/>
              </a:ext>
            </a:extLst>
          </p:cNvPr>
          <p:cNvSpPr/>
          <p:nvPr/>
        </p:nvSpPr>
        <p:spPr>
          <a:xfrm>
            <a:off x="10878259" y="3240000"/>
            <a:ext cx="1261884" cy="523220"/>
          </a:xfrm>
          <a:prstGeom prst="rect">
            <a:avLst/>
          </a:prstGeom>
        </p:spPr>
        <p:txBody>
          <a:bodyPr wrap="none">
            <a:spAutoFit/>
          </a:bodyPr>
          <a:lstStyle/>
          <a:p>
            <a:r>
              <a:rPr lang="ja-JP" altLang="en-US" sz="2800">
                <a:solidFill>
                  <a:srgbClr val="0070C0"/>
                </a:solidFill>
              </a:rPr>
              <a:t>重力波</a:t>
            </a:r>
          </a:p>
        </p:txBody>
      </p:sp>
      <p:pic>
        <p:nvPicPr>
          <p:cNvPr id="28" name="グラフィックス 27" descr="楽譜">
            <a:extLst>
              <a:ext uri="{FF2B5EF4-FFF2-40B4-BE49-F238E27FC236}">
                <a16:creationId xmlns:a16="http://schemas.microsoft.com/office/drawing/2014/main" id="{B861B8A4-1742-D345-9180-7350E7005F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04374" y="1792316"/>
            <a:ext cx="1080000" cy="1080000"/>
          </a:xfrm>
          <a:prstGeom prst="rect">
            <a:avLst/>
          </a:prstGeom>
        </p:spPr>
      </p:pic>
      <p:pic>
        <p:nvPicPr>
          <p:cNvPr id="29" name="グラフィックス 28" descr="スピーカー">
            <a:extLst>
              <a:ext uri="{FF2B5EF4-FFF2-40B4-BE49-F238E27FC236}">
                <a16:creationId xmlns:a16="http://schemas.microsoft.com/office/drawing/2014/main" id="{5D31A739-289E-DD4C-B1A8-AD8D4D04476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604552" y="1166158"/>
            <a:ext cx="1080000" cy="1080000"/>
          </a:xfrm>
          <a:prstGeom prst="rect">
            <a:avLst/>
          </a:prstGeom>
        </p:spPr>
      </p:pic>
      <p:cxnSp>
        <p:nvCxnSpPr>
          <p:cNvPr id="30" name="直線矢印コネクタ 29">
            <a:extLst>
              <a:ext uri="{FF2B5EF4-FFF2-40B4-BE49-F238E27FC236}">
                <a16:creationId xmlns:a16="http://schemas.microsoft.com/office/drawing/2014/main" id="{51E415DD-91FC-7342-8449-1B53CD2EBE01}"/>
              </a:ext>
            </a:extLst>
          </p:cNvPr>
          <p:cNvCxnSpPr>
            <a:cxnSpLocks/>
          </p:cNvCxnSpPr>
          <p:nvPr/>
        </p:nvCxnSpPr>
        <p:spPr>
          <a:xfrm>
            <a:off x="7135479" y="2709000"/>
            <a:ext cx="604521" cy="1606522"/>
          </a:xfrm>
          <a:prstGeom prst="straightConnector1">
            <a:avLst/>
          </a:prstGeom>
          <a:ln w="63500">
            <a:gradFill>
              <a:gsLst>
                <a:gs pos="80000">
                  <a:srgbClr val="00B050"/>
                </a:gs>
                <a:gs pos="0">
                  <a:srgbClr val="7030A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正方形/長方形 30">
                <a:extLst>
                  <a:ext uri="{FF2B5EF4-FFF2-40B4-BE49-F238E27FC236}">
                    <a16:creationId xmlns:a16="http://schemas.microsoft.com/office/drawing/2014/main" id="{39311948-BD6A-0645-9666-285E53CC3D96}"/>
                  </a:ext>
                </a:extLst>
              </p:cNvPr>
              <p:cNvSpPr/>
              <p:nvPr/>
            </p:nvSpPr>
            <p:spPr>
              <a:xfrm>
                <a:off x="6625698" y="3429000"/>
                <a:ext cx="1051057" cy="764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b="0" i="1" smtClean="0">
                              <a:solidFill>
                                <a:schemeClr val="accent6">
                                  <a:lumMod val="50000"/>
                                </a:schemeClr>
                              </a:solidFill>
                              <a:latin typeface="Cambria Math" panose="02040503050406030204" pitchFamily="18" charset="0"/>
                            </a:rPr>
                          </m:ctrlPr>
                        </m:sSubPr>
                        <m:e>
                          <m:r>
                            <a:rPr lang="en-US" altLang="ja-JP" sz="4000" b="0" i="1" smtClean="0">
                              <a:solidFill>
                                <a:schemeClr val="accent6">
                                  <a:lumMod val="50000"/>
                                </a:schemeClr>
                              </a:solidFill>
                              <a:latin typeface="Cambria Math" panose="02040503050406030204" pitchFamily="18" charset="0"/>
                            </a:rPr>
                            <m:t>𝑠</m:t>
                          </m:r>
                        </m:e>
                        <m:sub>
                          <m:r>
                            <m:rPr>
                              <m:sty m:val="p"/>
                            </m:rPr>
                            <a:rPr lang="en-US" altLang="ja-JP" sz="4000" b="0" i="0" smtClean="0">
                              <a:solidFill>
                                <a:schemeClr val="accent6">
                                  <a:lumMod val="50000"/>
                                </a:schemeClr>
                              </a:solidFill>
                              <a:latin typeface="Cambria Math" panose="02040503050406030204" pitchFamily="18" charset="0"/>
                            </a:rPr>
                            <m:t>inj</m:t>
                          </m:r>
                        </m:sub>
                      </m:sSub>
                    </m:oMath>
                  </m:oMathPara>
                </a14:m>
                <a:endParaRPr lang="ja-JP" altLang="en-US" sz="4000">
                  <a:solidFill>
                    <a:srgbClr val="00B050"/>
                  </a:solidFill>
                </a:endParaRPr>
              </a:p>
            </p:txBody>
          </p:sp>
        </mc:Choice>
        <mc:Fallback xmlns="">
          <p:sp>
            <p:nvSpPr>
              <p:cNvPr id="31" name="正方形/長方形 30">
                <a:extLst>
                  <a:ext uri="{FF2B5EF4-FFF2-40B4-BE49-F238E27FC236}">
                    <a16:creationId xmlns:a16="http://schemas.microsoft.com/office/drawing/2014/main" id="{39311948-BD6A-0645-9666-285E53CC3D96}"/>
                  </a:ext>
                </a:extLst>
              </p:cNvPr>
              <p:cNvSpPr>
                <a:spLocks noRot="1" noChangeAspect="1" noMove="1" noResize="1" noEditPoints="1" noAdjustHandles="1" noChangeArrowheads="1" noChangeShapeType="1" noTextEdit="1"/>
              </p:cNvSpPr>
              <p:nvPr/>
            </p:nvSpPr>
            <p:spPr>
              <a:xfrm>
                <a:off x="6625698" y="3429000"/>
                <a:ext cx="1051057" cy="764953"/>
              </a:xfrm>
              <a:prstGeom prst="rect">
                <a:avLst/>
              </a:prstGeom>
              <a:blipFill>
                <a:blip r:embed="rId21"/>
                <a:stretch>
                  <a:fillRect b="-13115"/>
                </a:stretch>
              </a:blipFill>
            </p:spPr>
            <p:txBody>
              <a:bodyPr/>
              <a:lstStyle/>
              <a:p>
                <a:r>
                  <a:rPr lang="ja-JP" altLang="en-US">
                    <a:noFill/>
                  </a:rPr>
                  <a:t> </a:t>
                </a:r>
              </a:p>
            </p:txBody>
          </p:sp>
        </mc:Fallback>
      </mc:AlternateContent>
      <p:cxnSp>
        <p:nvCxnSpPr>
          <p:cNvPr id="33" name="直線矢印コネクタ 32">
            <a:extLst>
              <a:ext uri="{FF2B5EF4-FFF2-40B4-BE49-F238E27FC236}">
                <a16:creationId xmlns:a16="http://schemas.microsoft.com/office/drawing/2014/main" id="{EACC7868-1476-4943-9C60-E153AA114E28}"/>
              </a:ext>
            </a:extLst>
          </p:cNvPr>
          <p:cNvCxnSpPr>
            <a:cxnSpLocks/>
          </p:cNvCxnSpPr>
          <p:nvPr/>
        </p:nvCxnSpPr>
        <p:spPr>
          <a:xfrm>
            <a:off x="7881621" y="2708985"/>
            <a:ext cx="2237509" cy="1766197"/>
          </a:xfrm>
          <a:prstGeom prst="straightConnector1">
            <a:avLst/>
          </a:prstGeom>
          <a:ln w="63500">
            <a:gradFill>
              <a:gsLst>
                <a:gs pos="80000">
                  <a:srgbClr val="0070C0"/>
                </a:gs>
                <a:gs pos="0">
                  <a:srgbClr val="7030A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07515596-2226-E640-9CE8-0632D3C64C2A}"/>
              </a:ext>
            </a:extLst>
          </p:cNvPr>
          <p:cNvSpPr/>
          <p:nvPr/>
        </p:nvSpPr>
        <p:spPr>
          <a:xfrm>
            <a:off x="6307599" y="972579"/>
            <a:ext cx="1723549" cy="400110"/>
          </a:xfrm>
          <a:prstGeom prst="rect">
            <a:avLst/>
          </a:prstGeom>
        </p:spPr>
        <p:txBody>
          <a:bodyPr wrap="none">
            <a:spAutoFit/>
          </a:bodyPr>
          <a:lstStyle/>
          <a:p>
            <a:r>
              <a:rPr lang="ja-JP" altLang="en-US" sz="2000">
                <a:solidFill>
                  <a:srgbClr val="7030A0"/>
                </a:solidFill>
              </a:rPr>
              <a:t>音響雑音注入</a:t>
            </a:r>
          </a:p>
        </p:txBody>
      </p:sp>
      <mc:AlternateContent xmlns:mc="http://schemas.openxmlformats.org/markup-compatibility/2006" xmlns:a14="http://schemas.microsoft.com/office/drawing/2010/main">
        <mc:Choice Requires="a14">
          <p:sp>
            <p:nvSpPr>
              <p:cNvPr id="36" name="正方形/長方形 35">
                <a:extLst>
                  <a:ext uri="{FF2B5EF4-FFF2-40B4-BE49-F238E27FC236}">
                    <a16:creationId xmlns:a16="http://schemas.microsoft.com/office/drawing/2014/main" id="{2FA5324B-7EAE-544D-A517-8B854955E1DB}"/>
                  </a:ext>
                </a:extLst>
              </p:cNvPr>
              <p:cNvSpPr/>
              <p:nvPr/>
            </p:nvSpPr>
            <p:spPr>
              <a:xfrm>
                <a:off x="8400100" y="3717980"/>
                <a:ext cx="1379800" cy="764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000" b="0" i="1" smtClean="0">
                          <a:solidFill>
                            <a:schemeClr val="accent5">
                              <a:lumMod val="60000"/>
                              <a:lumOff val="40000"/>
                            </a:schemeClr>
                          </a:solidFill>
                          <a:latin typeface="Cambria Math" panose="02040503050406030204" pitchFamily="18" charset="0"/>
                        </a:rPr>
                        <m:t>𝐶</m:t>
                      </m:r>
                      <m:sSub>
                        <m:sSubPr>
                          <m:ctrlPr>
                            <a:rPr lang="en-US" altLang="ja-JP" sz="4000" b="0" i="1" smtClean="0">
                              <a:solidFill>
                                <a:schemeClr val="accent6">
                                  <a:lumMod val="50000"/>
                                </a:schemeClr>
                              </a:solidFill>
                              <a:latin typeface="Cambria Math" panose="02040503050406030204" pitchFamily="18" charset="0"/>
                            </a:rPr>
                          </m:ctrlPr>
                        </m:sSubPr>
                        <m:e>
                          <m:r>
                            <a:rPr lang="en-US" altLang="ja-JP" sz="4000" b="0" i="1" smtClean="0">
                              <a:solidFill>
                                <a:schemeClr val="accent6">
                                  <a:lumMod val="50000"/>
                                </a:schemeClr>
                              </a:solidFill>
                              <a:latin typeface="Cambria Math" panose="02040503050406030204" pitchFamily="18" charset="0"/>
                            </a:rPr>
                            <m:t>𝑠</m:t>
                          </m:r>
                        </m:e>
                        <m:sub>
                          <m:r>
                            <m:rPr>
                              <m:sty m:val="p"/>
                            </m:rPr>
                            <a:rPr lang="en-US" altLang="ja-JP" sz="4000" b="0" i="0" smtClean="0">
                              <a:solidFill>
                                <a:schemeClr val="accent6">
                                  <a:lumMod val="50000"/>
                                </a:schemeClr>
                              </a:solidFill>
                              <a:latin typeface="Cambria Math" panose="02040503050406030204" pitchFamily="18" charset="0"/>
                            </a:rPr>
                            <m:t>inj</m:t>
                          </m:r>
                        </m:sub>
                      </m:sSub>
                    </m:oMath>
                  </m:oMathPara>
                </a14:m>
                <a:endParaRPr lang="en-US" altLang="ja-JP" sz="4000" b="0" dirty="0">
                  <a:solidFill>
                    <a:srgbClr val="0070C0"/>
                  </a:solidFill>
                </a:endParaRPr>
              </a:p>
            </p:txBody>
          </p:sp>
        </mc:Choice>
        <mc:Fallback xmlns="">
          <p:sp>
            <p:nvSpPr>
              <p:cNvPr id="36" name="正方形/長方形 35">
                <a:extLst>
                  <a:ext uri="{FF2B5EF4-FFF2-40B4-BE49-F238E27FC236}">
                    <a16:creationId xmlns:a16="http://schemas.microsoft.com/office/drawing/2014/main" id="{2FA5324B-7EAE-544D-A517-8B854955E1DB}"/>
                  </a:ext>
                </a:extLst>
              </p:cNvPr>
              <p:cNvSpPr>
                <a:spLocks noRot="1" noChangeAspect="1" noMove="1" noResize="1" noEditPoints="1" noAdjustHandles="1" noChangeArrowheads="1" noChangeShapeType="1" noTextEdit="1"/>
              </p:cNvSpPr>
              <p:nvPr/>
            </p:nvSpPr>
            <p:spPr>
              <a:xfrm>
                <a:off x="8400100" y="3717980"/>
                <a:ext cx="1379800" cy="764953"/>
              </a:xfrm>
              <a:prstGeom prst="rect">
                <a:avLst/>
              </a:prstGeom>
              <a:blipFill>
                <a:blip r:embed="rId22"/>
                <a:stretch>
                  <a:fillRect b="-1311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91104253"/>
      </p:ext>
    </p:extLst>
  </p:cSld>
  <p:clrMapOvr>
    <a:masterClrMapping/>
  </p:clrMapOvr>
</p:sld>
</file>

<file path=ppt/theme/theme1.xml><?xml version="1.0" encoding="utf-8"?>
<a:theme xmlns:a="http://schemas.openxmlformats.org/drawingml/2006/main" name="my 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1" id="{F43377B1-378B-7E48-8BA4-6C73F8F2692D}" vid="{A1C36BC3-4B9A-B348-B8BF-A86692A2AF7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81.png"/></Relationships>
</file>

<file path=ppt/webextensions/webextension1.xml><?xml version="1.0" encoding="utf-8"?>
<we:webextension xmlns:we="http://schemas.microsoft.com/office/webextensions/webextension/2010/11" id="{C8DB4D6E-A6DF-7E4B-83EF-412FCE460358}">
  <we:reference id="59c5408f-5278-40d1-856a-213972fcb6c8" version="1.0.0.0" store="developer" storeType="Registry"/>
  <we:alternateReferences/>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MyThema</Template>
  <TotalTime>41122</TotalTime>
  <Words>1760</Words>
  <Application>Microsoft Macintosh PowerPoint</Application>
  <PresentationFormat>ワイド画面</PresentationFormat>
  <Paragraphs>485</Paragraphs>
  <Slides>36</Slides>
  <Notes>21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36</vt:i4>
      </vt:variant>
    </vt:vector>
  </HeadingPairs>
  <TitlesOfParts>
    <vt:vector size="42" baseType="lpstr">
      <vt:lpstr>游ゴシック</vt:lpstr>
      <vt:lpstr>游ゴシック Light</vt:lpstr>
      <vt:lpstr>Arial</vt:lpstr>
      <vt:lpstr>Cambria Math</vt:lpstr>
      <vt:lpstr>Wingdings</vt:lpstr>
      <vt:lpstr>my thema</vt:lpstr>
      <vt:lpstr>KAGRAにおける環境雑音注入試験と評価</vt:lpstr>
      <vt:lpstr>目次</vt:lpstr>
      <vt:lpstr>KAGRA</vt:lpstr>
      <vt:lpstr>Physical Environmental Monitor (PEM)</vt:lpstr>
      <vt:lpstr>環境雑音注入試験</vt:lpstr>
      <vt:lpstr>環境雑音注入試験</vt:lpstr>
      <vt:lpstr>環境雑音注入試験</vt:lpstr>
      <vt:lpstr>環境雑音注入試験</vt:lpstr>
      <vt:lpstr>環境雑音注入試験</vt:lpstr>
      <vt:lpstr>実験</vt:lpstr>
      <vt:lpstr>実験</vt:lpstr>
      <vt:lpstr>結果</vt:lpstr>
      <vt:lpstr>結果</vt:lpstr>
      <vt:lpstr>結果</vt:lpstr>
      <vt:lpstr>結果</vt:lpstr>
      <vt:lpstr>まとめ</vt:lpstr>
      <vt:lpstr>今後</vt:lpstr>
      <vt:lpstr>今後の計画</vt:lpstr>
      <vt:lpstr>ご静聴ありがとうございました</vt:lpstr>
      <vt:lpstr>KAGRA</vt:lpstr>
      <vt:lpstr>干渉計</vt:lpstr>
      <vt:lpstr>Physical Environmental Monitor (PEM)</vt:lpstr>
      <vt:lpstr>PEM map</vt:lpstr>
      <vt:lpstr>Physical Environmental Monitor (PEM)</vt:lpstr>
      <vt:lpstr>コヒーレンス</vt:lpstr>
      <vt:lpstr>コヒーレンス</vt:lpstr>
      <vt:lpstr>環境雑音注入試験</vt:lpstr>
      <vt:lpstr>環境雑音注入試験</vt:lpstr>
      <vt:lpstr>環境雑音注入試験</vt:lpstr>
      <vt:lpstr>環境雑音注入試験</vt:lpstr>
      <vt:lpstr>環境雑音注入試験</vt:lpstr>
      <vt:lpstr>スピーカー</vt:lpstr>
      <vt:lpstr>シェイカー</vt:lpstr>
      <vt:lpstr>インパルスハンマー</vt:lpstr>
      <vt:lpstr>コイル</vt:lpstr>
      <vt:lpstr>PSL acoustic noise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JPS</dc:title>
  <dc:creator>田中　大生</dc:creator>
  <cp:lastModifiedBy>田中　大生</cp:lastModifiedBy>
  <cp:revision>340</cp:revision>
  <cp:lastPrinted>2019-09-11T13:03:02Z</cp:lastPrinted>
  <dcterms:created xsi:type="dcterms:W3CDTF">2019-02-25T03:25:33Z</dcterms:created>
  <dcterms:modified xsi:type="dcterms:W3CDTF">2019-09-23T19:35:11Z</dcterms:modified>
</cp:coreProperties>
</file>