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62" r:id="rId1"/>
  </p:sldMasterIdLst>
  <p:notesMasterIdLst>
    <p:notesMasterId r:id="rId27"/>
  </p:notesMasterIdLst>
  <p:sldIdLst>
    <p:sldId id="265" r:id="rId2"/>
    <p:sldId id="266" r:id="rId3"/>
    <p:sldId id="257" r:id="rId4"/>
    <p:sldId id="279" r:id="rId5"/>
    <p:sldId id="258" r:id="rId6"/>
    <p:sldId id="259" r:id="rId7"/>
    <p:sldId id="300" r:id="rId8"/>
    <p:sldId id="301" r:id="rId9"/>
    <p:sldId id="303" r:id="rId10"/>
    <p:sldId id="304" r:id="rId11"/>
    <p:sldId id="309" r:id="rId12"/>
    <p:sldId id="310" r:id="rId13"/>
    <p:sldId id="313" r:id="rId14"/>
    <p:sldId id="308" r:id="rId15"/>
    <p:sldId id="311" r:id="rId16"/>
    <p:sldId id="312" r:id="rId17"/>
    <p:sldId id="262" r:id="rId18"/>
    <p:sldId id="314" r:id="rId19"/>
    <p:sldId id="299" r:id="rId20"/>
    <p:sldId id="289" r:id="rId21"/>
    <p:sldId id="272" r:id="rId22"/>
    <p:sldId id="278" r:id="rId23"/>
    <p:sldId id="305" r:id="rId24"/>
    <p:sldId id="306" r:id="rId25"/>
    <p:sldId id="307" r:id="rId26"/>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87C4"/>
    <a:srgbClr val="6AAC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20"/>
    <p:restoredTop sz="88282"/>
  </p:normalViewPr>
  <p:slideViewPr>
    <p:cSldViewPr snapToGrid="0" snapToObjects="1">
      <p:cViewPr varScale="1">
        <p:scale>
          <a:sx n="115" d="100"/>
          <a:sy n="115" d="100"/>
        </p:scale>
        <p:origin x="216" y="6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F2E60A-E256-FF43-A9FC-C6DD00EB06BB}" type="datetimeFigureOut">
              <a:rPr kumimoji="1" lang="ja-JP" altLang="en-US" smtClean="0"/>
              <a:t>2019/9/8</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67A872-EE93-1346-AA8B-6278318266E6}" type="slidenum">
              <a:rPr kumimoji="1" lang="ja-JP" altLang="en-US" smtClean="0"/>
              <a:t>‹#›</a:t>
            </a:fld>
            <a:endParaRPr kumimoji="1" lang="ja-JP" altLang="en-US"/>
          </a:p>
        </p:txBody>
      </p:sp>
    </p:spTree>
    <p:extLst>
      <p:ext uri="{BB962C8B-B14F-4D97-AF65-F5344CB8AC3E}">
        <p14:creationId xmlns:p14="http://schemas.microsoft.com/office/powerpoint/2010/main" val="40670102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E67A872-EE93-1346-AA8B-6278318266E6}" type="slidenum">
              <a:rPr kumimoji="1" lang="ja-JP" altLang="en-US" smtClean="0"/>
              <a:t>0</a:t>
            </a:fld>
            <a:endParaRPr kumimoji="1" lang="ja-JP" altLang="en-US"/>
          </a:p>
        </p:txBody>
      </p:sp>
    </p:spTree>
    <p:extLst>
      <p:ext uri="{BB962C8B-B14F-4D97-AF65-F5344CB8AC3E}">
        <p14:creationId xmlns:p14="http://schemas.microsoft.com/office/powerpoint/2010/main" val="3598942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見せたい図ありきで</a:t>
            </a:r>
            <a:endParaRPr kumimoji="1" lang="en-US" altLang="ja-JP" dirty="0"/>
          </a:p>
          <a:p>
            <a:r>
              <a:rPr kumimoji="1" lang="ja-JP" altLang="en-US"/>
              <a:t>流れを明確に</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CE67A872-EE93-1346-AA8B-6278318266E6}" type="slidenum">
              <a:rPr kumimoji="1" lang="ja-JP" altLang="en-US" smtClean="0"/>
              <a:t>1</a:t>
            </a:fld>
            <a:endParaRPr kumimoji="1" lang="ja-JP" altLang="en-US"/>
          </a:p>
        </p:txBody>
      </p:sp>
    </p:spTree>
    <p:extLst>
      <p:ext uri="{BB962C8B-B14F-4D97-AF65-F5344CB8AC3E}">
        <p14:creationId xmlns:p14="http://schemas.microsoft.com/office/powerpoint/2010/main" val="2537716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CE67A872-EE93-1346-AA8B-6278318266E6}" type="slidenum">
              <a:rPr kumimoji="1" lang="ja-JP" altLang="en-US" smtClean="0"/>
              <a:t>2</a:t>
            </a:fld>
            <a:endParaRPr kumimoji="1" lang="ja-JP" altLang="en-US"/>
          </a:p>
        </p:txBody>
      </p:sp>
    </p:spTree>
    <p:extLst>
      <p:ext uri="{BB962C8B-B14F-4D97-AF65-F5344CB8AC3E}">
        <p14:creationId xmlns:p14="http://schemas.microsoft.com/office/powerpoint/2010/main" val="1324740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observation scenario paper</a:t>
            </a:r>
          </a:p>
        </p:txBody>
      </p:sp>
      <p:sp>
        <p:nvSpPr>
          <p:cNvPr id="4" name="スライド番号プレースホルダー 3"/>
          <p:cNvSpPr>
            <a:spLocks noGrp="1"/>
          </p:cNvSpPr>
          <p:nvPr>
            <p:ph type="sldNum" sz="quarter" idx="5"/>
          </p:nvPr>
        </p:nvSpPr>
        <p:spPr/>
        <p:txBody>
          <a:bodyPr/>
          <a:lstStyle/>
          <a:p>
            <a:fld id="{CE67A872-EE93-1346-AA8B-6278318266E6}" type="slidenum">
              <a:rPr kumimoji="1" lang="ja-JP" altLang="en-US" smtClean="0"/>
              <a:t>3</a:t>
            </a:fld>
            <a:endParaRPr kumimoji="1" lang="ja-JP" altLang="en-US"/>
          </a:p>
        </p:txBody>
      </p:sp>
    </p:spTree>
    <p:extLst>
      <p:ext uri="{BB962C8B-B14F-4D97-AF65-F5344CB8AC3E}">
        <p14:creationId xmlns:p14="http://schemas.microsoft.com/office/powerpoint/2010/main" val="3443780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r>
              <a:rPr kumimoji="1" lang="en-US" altLang="ja-JP" dirty="0"/>
              <a:t>1-2 min</a:t>
            </a:r>
          </a:p>
          <a:p>
            <a:endParaRPr kumimoji="1" lang="en-US" altLang="ja-JP" dirty="0"/>
          </a:p>
          <a:p>
            <a:r>
              <a:rPr lang="ja-JP" altLang="en-US"/>
              <a:t>環境モニターの設置</a:t>
            </a:r>
            <a:endParaRPr lang="en-US" altLang="ja-JP" dirty="0"/>
          </a:p>
          <a:p>
            <a:pPr lvl="1"/>
            <a:r>
              <a:rPr lang="ja-JP" altLang="en-US"/>
              <a:t>加速度計、マイク、磁束計、アンテナ、</a:t>
            </a:r>
            <a:br>
              <a:rPr lang="en-US" altLang="ja-JP" dirty="0"/>
            </a:br>
            <a:r>
              <a:rPr lang="ja-JP" altLang="en-US"/>
              <a:t>温度計、湿度計などの設置</a:t>
            </a:r>
            <a:endParaRPr lang="en-US" altLang="ja-JP" dirty="0"/>
          </a:p>
          <a:p>
            <a:r>
              <a:rPr lang="ja-JP" altLang="en-US"/>
              <a:t>雑音の特徴付け</a:t>
            </a:r>
            <a:endParaRPr lang="en-US" altLang="ja-JP" dirty="0"/>
          </a:p>
          <a:p>
            <a:pPr lvl="1"/>
            <a:r>
              <a:rPr lang="ja-JP" altLang="en-US"/>
              <a:t>環境雑音と</a:t>
            </a:r>
            <a:r>
              <a:rPr lang="en-US" altLang="ja-JP" dirty="0"/>
              <a:t>KAGRA</a:t>
            </a:r>
            <a:r>
              <a:rPr lang="ja-JP" altLang="en-US"/>
              <a:t>内の諸装置との</a:t>
            </a:r>
            <a:br>
              <a:rPr lang="en-US" altLang="ja-JP" dirty="0"/>
            </a:br>
            <a:r>
              <a:rPr lang="ja-JP" altLang="en-US"/>
              <a:t>関係の調査</a:t>
            </a:r>
            <a:endParaRPr lang="en-US" altLang="ja-JP" dirty="0"/>
          </a:p>
          <a:p>
            <a:r>
              <a:rPr lang="ja-JP" altLang="en-US"/>
              <a:t>環境雑音注入試験</a:t>
            </a:r>
            <a:endParaRPr lang="en-US" altLang="ja-JP" dirty="0"/>
          </a:p>
          <a:p>
            <a:pPr lvl="1"/>
            <a:r>
              <a:rPr lang="ja-JP" altLang="en-US"/>
              <a:t>環境雑音の注入による環境雑音の評価</a:t>
            </a:r>
            <a:endParaRPr lang="en-US" altLang="ja-JP" dirty="0"/>
          </a:p>
          <a:p>
            <a:r>
              <a:rPr lang="ja-JP" altLang="en-US"/>
              <a:t>環境データの</a:t>
            </a:r>
            <a:r>
              <a:rPr lang="en-US" altLang="ja-JP" dirty="0"/>
              <a:t>data quality flag</a:t>
            </a:r>
            <a:br>
              <a:rPr lang="en-US" altLang="ja-JP" dirty="0"/>
            </a:br>
            <a:r>
              <a:rPr lang="ja-JP" altLang="en-US"/>
              <a:t>への提案</a:t>
            </a:r>
            <a:endParaRPr lang="en-US" altLang="ja-JP" dirty="0"/>
          </a:p>
          <a:p>
            <a:pPr lvl="1"/>
            <a:r>
              <a:rPr kumimoji="1" lang="ja-JP" altLang="en-US"/>
              <a:t>環境データ</a:t>
            </a:r>
            <a:r>
              <a:rPr lang="ja-JP" altLang="en-US"/>
              <a:t>の探索パイプラインへの適用により</a:t>
            </a:r>
            <a:r>
              <a:rPr kumimoji="1" lang="ja-JP" altLang="en-US"/>
              <a:t>信号誤認率の削減</a:t>
            </a:r>
            <a:endParaRPr kumimoji="1" lang="en-US" altLang="ja-JP" dirty="0"/>
          </a:p>
          <a:p>
            <a:r>
              <a:rPr lang="ja-JP" altLang="en-US"/>
              <a:t>コヒーレント解析を用いた環境雑音探索</a:t>
            </a:r>
            <a:endParaRPr lang="en-US" altLang="ja-JP" dirty="0"/>
          </a:p>
          <a:p>
            <a:pPr lvl="1"/>
            <a:r>
              <a:rPr kumimoji="1" lang="ja-JP" altLang="en-US"/>
              <a:t>環境信号と干渉信号との相関の探索</a:t>
            </a:r>
            <a:endParaRPr kumimoji="1" lang="en-US" altLang="ja-JP" dirty="0"/>
          </a:p>
          <a:p>
            <a:endParaRPr kumimoji="1" lang="en-US" altLang="ja-JP" dirty="0"/>
          </a:p>
          <a:p>
            <a:endParaRPr kumimoji="1" lang="en-US" altLang="ja-JP" dirty="0"/>
          </a:p>
          <a:p>
            <a:r>
              <a:rPr kumimoji="1" lang="en-US" altLang="ja-JP" dirty="0"/>
              <a:t>FAR</a:t>
            </a:r>
          </a:p>
          <a:p>
            <a:r>
              <a:rPr kumimoji="1" lang="en-US" altLang="ja-JP" dirty="0"/>
              <a:t>False alarm ratio</a:t>
            </a:r>
          </a:p>
          <a:p>
            <a:endParaRPr kumimoji="1" lang="en-US" altLang="ja-JP" dirty="0"/>
          </a:p>
          <a:p>
            <a:r>
              <a:rPr kumimoji="1" lang="en-US" altLang="ja-JP" dirty="0"/>
              <a:t>Signal dismissal ratio</a:t>
            </a:r>
          </a:p>
          <a:p>
            <a:endParaRPr kumimoji="1" lang="en-US" altLang="ja-JP" dirty="0"/>
          </a:p>
          <a:p>
            <a:r>
              <a:rPr kumimoji="1" lang="en-US" altLang="ja-JP" dirty="0"/>
              <a:t>Safety channel</a:t>
            </a:r>
          </a:p>
          <a:p>
            <a:endParaRPr kumimoji="1" lang="en-US" altLang="ja-JP" dirty="0"/>
          </a:p>
          <a:p>
            <a:r>
              <a:rPr kumimoji="1" lang="ja-JP" altLang="en-US"/>
              <a:t>バーストのみサブチャンネル</a:t>
            </a:r>
            <a:endParaRPr kumimoji="1" lang="en-US" altLang="ja-JP" dirty="0"/>
          </a:p>
          <a:p>
            <a:endParaRPr kumimoji="1" lang="en-US" altLang="ja-JP" dirty="0"/>
          </a:p>
          <a:p>
            <a:r>
              <a:rPr kumimoji="1" lang="ja-JP" altLang="en-US"/>
              <a:t>こインシデントがメイン</a:t>
            </a:r>
            <a:endParaRPr kumimoji="1" lang="en-US" altLang="ja-JP" dirty="0"/>
          </a:p>
          <a:p>
            <a:endParaRPr kumimoji="1" lang="en-US" altLang="ja-JP" dirty="0"/>
          </a:p>
          <a:p>
            <a:r>
              <a:rPr kumimoji="1" lang="en-US" altLang="ja-JP" dirty="0"/>
              <a:t>RMS</a:t>
            </a:r>
          </a:p>
          <a:p>
            <a:r>
              <a:rPr kumimoji="1" lang="ja-JP" altLang="en-US"/>
              <a:t>ノイズが高くても探索はする</a:t>
            </a:r>
            <a:endParaRPr kumimoji="1" lang="en-US" altLang="ja-JP" dirty="0"/>
          </a:p>
        </p:txBody>
      </p:sp>
      <p:sp>
        <p:nvSpPr>
          <p:cNvPr id="4" name="スライド番号プレースホルダー 3"/>
          <p:cNvSpPr>
            <a:spLocks noGrp="1"/>
          </p:cNvSpPr>
          <p:nvPr>
            <p:ph type="sldNum" sz="quarter" idx="5"/>
          </p:nvPr>
        </p:nvSpPr>
        <p:spPr/>
        <p:txBody>
          <a:bodyPr/>
          <a:lstStyle/>
          <a:p>
            <a:fld id="{CE67A872-EE93-1346-AA8B-6278318266E6}" type="slidenum">
              <a:rPr kumimoji="1" lang="ja-JP" altLang="en-US" smtClean="0"/>
              <a:t>4</a:t>
            </a:fld>
            <a:endParaRPr kumimoji="1" lang="ja-JP" altLang="en-US"/>
          </a:p>
        </p:txBody>
      </p:sp>
    </p:spTree>
    <p:extLst>
      <p:ext uri="{BB962C8B-B14F-4D97-AF65-F5344CB8AC3E}">
        <p14:creationId xmlns:p14="http://schemas.microsoft.com/office/powerpoint/2010/main" val="3748727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r>
              <a:rPr kumimoji="1" lang="en-US" altLang="ja-JP" dirty="0"/>
              <a:t>coherence(</a:t>
            </a:r>
            <a:r>
              <a:rPr kumimoji="1" lang="ja-JP" altLang="en-US"/>
              <a:t>相関具合を表す</a:t>
            </a:r>
            <a:r>
              <a:rPr kumimoji="1" lang="en-US" altLang="ja-JP" dirty="0"/>
              <a:t>)</a:t>
            </a:r>
          </a:p>
          <a:p>
            <a:r>
              <a:rPr kumimoji="1" lang="en-US" altLang="ja-JP" dirty="0"/>
              <a:t>0.33784</a:t>
            </a:r>
          </a:p>
          <a:p>
            <a:endParaRPr kumimoji="1" lang="ja-JP" altLang="en-US"/>
          </a:p>
          <a:p>
            <a:r>
              <a:rPr kumimoji="1" lang="ja-JP" altLang="en-US"/>
              <a:t>カップリングファンクション</a:t>
            </a:r>
          </a:p>
          <a:p>
            <a:r>
              <a:rPr kumimoji="1" lang="ja-JP" altLang="en-US"/>
              <a:t>インジェクションによってパワーによってカップリングファンクションが変わる可能性があり、それは非線形性が現れている</a:t>
            </a:r>
            <a:endParaRPr kumimoji="1" lang="en-US" altLang="ja-JP" dirty="0"/>
          </a:p>
          <a:p>
            <a:r>
              <a:rPr kumimoji="1" lang="ja-JP" altLang="en-US"/>
              <a:t>音のエネルギー入力に対して干渉計信号が線形にカップルする積極的な根拠はない</a:t>
            </a:r>
          </a:p>
          <a:p>
            <a:endParaRPr lang="en-US" altLang="ja-JP" dirty="0"/>
          </a:p>
          <a:p>
            <a:r>
              <a:rPr kumimoji="1" lang="en-US" altLang="ja-JP" dirty="0"/>
              <a:t>1-2 min</a:t>
            </a:r>
            <a:endParaRPr kumimoji="1" lang="ja-JP" altLang="en-US"/>
          </a:p>
          <a:p>
            <a:endParaRPr kumimoji="1" lang="ja-JP" altLang="en-US"/>
          </a:p>
        </p:txBody>
      </p:sp>
      <p:sp>
        <p:nvSpPr>
          <p:cNvPr id="4" name="スライド番号プレースホルダー 3"/>
          <p:cNvSpPr>
            <a:spLocks noGrp="1"/>
          </p:cNvSpPr>
          <p:nvPr>
            <p:ph type="sldNum" sz="quarter" idx="5"/>
          </p:nvPr>
        </p:nvSpPr>
        <p:spPr/>
        <p:txBody>
          <a:bodyPr/>
          <a:lstStyle/>
          <a:p>
            <a:fld id="{CE67A872-EE93-1346-AA8B-6278318266E6}" type="slidenum">
              <a:rPr kumimoji="1" lang="ja-JP" altLang="en-US" smtClean="0"/>
              <a:t>5</a:t>
            </a:fld>
            <a:endParaRPr kumimoji="1" lang="ja-JP" altLang="en-US"/>
          </a:p>
        </p:txBody>
      </p:sp>
    </p:spTree>
    <p:extLst>
      <p:ext uri="{BB962C8B-B14F-4D97-AF65-F5344CB8AC3E}">
        <p14:creationId xmlns:p14="http://schemas.microsoft.com/office/powerpoint/2010/main" val="444710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行なった３つの実験の結果について</a:t>
            </a:r>
          </a:p>
        </p:txBody>
      </p:sp>
      <p:sp>
        <p:nvSpPr>
          <p:cNvPr id="4" name="スライド番号プレースホルダー 3"/>
          <p:cNvSpPr>
            <a:spLocks noGrp="1"/>
          </p:cNvSpPr>
          <p:nvPr>
            <p:ph type="sldNum" sz="quarter" idx="5"/>
          </p:nvPr>
        </p:nvSpPr>
        <p:spPr/>
        <p:txBody>
          <a:bodyPr/>
          <a:lstStyle/>
          <a:p>
            <a:fld id="{CE67A872-EE93-1346-AA8B-6278318266E6}" type="slidenum">
              <a:rPr kumimoji="1" lang="ja-JP" altLang="en-US" smtClean="0"/>
              <a:t>16</a:t>
            </a:fld>
            <a:endParaRPr kumimoji="1" lang="ja-JP" altLang="en-US"/>
          </a:p>
        </p:txBody>
      </p:sp>
    </p:spTree>
    <p:extLst>
      <p:ext uri="{BB962C8B-B14F-4D97-AF65-F5344CB8AC3E}">
        <p14:creationId xmlns:p14="http://schemas.microsoft.com/office/powerpoint/2010/main" val="1533458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帰無仮説コヒーレンス の値</a:t>
            </a:r>
            <a:endParaRPr kumimoji="1" lang="en-US" altLang="ja-JP" dirty="0"/>
          </a:p>
          <a:p>
            <a:r>
              <a:rPr kumimoji="1" lang="en-US" altLang="ja-JP" dirty="0"/>
              <a:t>0.338</a:t>
            </a:r>
          </a:p>
          <a:p>
            <a:endParaRPr kumimoji="1" lang="en-US" altLang="ja-JP" dirty="0"/>
          </a:p>
          <a:p>
            <a:r>
              <a:rPr kumimoji="1" lang="ja-JP" altLang="en-US"/>
              <a:t>図の文字の大きさ</a:t>
            </a:r>
            <a:endParaRPr kumimoji="1" lang="en-US" altLang="ja-JP" dirty="0"/>
          </a:p>
          <a:p>
            <a:endParaRPr kumimoji="1" lang="en-US" altLang="ja-JP" dirty="0"/>
          </a:p>
          <a:p>
            <a:r>
              <a:rPr kumimoji="1" lang="ja-JP" altLang="en-US"/>
              <a:t>干渉計信号</a:t>
            </a:r>
            <a:endParaRPr kumimoji="1" lang="en-US" altLang="ja-JP" dirty="0"/>
          </a:p>
          <a:p>
            <a:r>
              <a:rPr kumimoji="1" lang="ja-JP" altLang="en-US"/>
              <a:t>音</a:t>
            </a:r>
            <a:endParaRPr kumimoji="1" lang="en-US" altLang="ja-JP" dirty="0"/>
          </a:p>
          <a:p>
            <a:r>
              <a:rPr kumimoji="1" lang="ja-JP" altLang="en-US"/>
              <a:t>コヒーレンス </a:t>
            </a:r>
            <a:endParaRPr kumimoji="1" lang="en-US" altLang="ja-JP" dirty="0"/>
          </a:p>
          <a:p>
            <a:endParaRPr kumimoji="1" lang="en-US" altLang="ja-JP" dirty="0"/>
          </a:p>
          <a:p>
            <a:r>
              <a:rPr kumimoji="1" lang="en-US" altLang="ja-JP" dirty="0"/>
              <a:t>On/off</a:t>
            </a:r>
          </a:p>
          <a:p>
            <a:r>
              <a:rPr kumimoji="1" lang="ja-JP" altLang="en-US"/>
              <a:t>コヒーレンス</a:t>
            </a:r>
          </a:p>
        </p:txBody>
      </p:sp>
      <p:sp>
        <p:nvSpPr>
          <p:cNvPr id="4" name="スライド番号プレースホルダー 3"/>
          <p:cNvSpPr>
            <a:spLocks noGrp="1"/>
          </p:cNvSpPr>
          <p:nvPr>
            <p:ph type="sldNum" sz="quarter" idx="5"/>
          </p:nvPr>
        </p:nvSpPr>
        <p:spPr/>
        <p:txBody>
          <a:bodyPr/>
          <a:lstStyle/>
          <a:p>
            <a:fld id="{CE67A872-EE93-1346-AA8B-6278318266E6}" type="slidenum">
              <a:rPr kumimoji="1" lang="ja-JP" altLang="en-US" smtClean="0"/>
              <a:t>21</a:t>
            </a:fld>
            <a:endParaRPr kumimoji="1" lang="ja-JP" altLang="en-US"/>
          </a:p>
        </p:txBody>
      </p:sp>
    </p:spTree>
    <p:extLst>
      <p:ext uri="{BB962C8B-B14F-4D97-AF65-F5344CB8AC3E}">
        <p14:creationId xmlns:p14="http://schemas.microsoft.com/office/powerpoint/2010/main" val="499889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0A548A5-3EC0-AB48-B37C-D7852D9055A2}"/>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412D28EA-FC94-ED4E-8145-DA6F088DB5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7" name="フッター プレースホルダー 4">
            <a:extLst>
              <a:ext uri="{FF2B5EF4-FFF2-40B4-BE49-F238E27FC236}">
                <a16:creationId xmlns:a16="http://schemas.microsoft.com/office/drawing/2014/main" id="{D40791D0-BDBB-F94B-9588-AA4B2D0E3F0A}"/>
              </a:ext>
            </a:extLst>
          </p:cNvPr>
          <p:cNvSpPr>
            <a:spLocks noGrp="1"/>
          </p:cNvSpPr>
          <p:nvPr>
            <p:ph type="ftr" sz="quarter" idx="11"/>
          </p:nvPr>
        </p:nvSpPr>
        <p:spPr>
          <a:xfrm>
            <a:off x="4500000" y="6336000"/>
            <a:ext cx="3600000" cy="540000"/>
          </a:xfrm>
          <a:prstGeom prst="trapezoid">
            <a:avLst>
              <a:gd name="adj" fmla="val 55254"/>
            </a:avLst>
          </a:prstGeom>
          <a:solidFill>
            <a:srgbClr val="92D050"/>
          </a:solidFill>
        </p:spPr>
        <p:txBody>
          <a:bodyPr wrap="none" lIns="360000" tIns="72000" rIns="360000" bIns="108000">
            <a:noAutofit/>
          </a:bodyPr>
          <a:lstStyle>
            <a:lvl1pPr algn="ctr">
              <a:defRPr sz="2000">
                <a:solidFill>
                  <a:schemeClr val="tx1"/>
                </a:solidFill>
              </a:defRPr>
            </a:lvl1pPr>
          </a:lstStyle>
          <a:p>
            <a:r>
              <a:rPr lang="zh-CN" altLang="en-US"/>
              <a:t>日本物理学会</a:t>
            </a:r>
            <a:r>
              <a:rPr lang="en-US" altLang="zh-CN"/>
              <a:t>@</a:t>
            </a:r>
            <a:r>
              <a:rPr lang="zh-CN" altLang="en-US"/>
              <a:t>山形大学</a:t>
            </a:r>
            <a:endParaRPr lang="ja-JP" altLang="en-US"/>
          </a:p>
        </p:txBody>
      </p:sp>
      <p:sp>
        <p:nvSpPr>
          <p:cNvPr id="8" name="日付プレースホルダー 7">
            <a:extLst>
              <a:ext uri="{FF2B5EF4-FFF2-40B4-BE49-F238E27FC236}">
                <a16:creationId xmlns:a16="http://schemas.microsoft.com/office/drawing/2014/main" id="{516A122F-A016-994F-9CE6-10D7A6544000}"/>
              </a:ext>
            </a:extLst>
          </p:cNvPr>
          <p:cNvSpPr>
            <a:spLocks noGrp="1"/>
          </p:cNvSpPr>
          <p:nvPr>
            <p:ph type="dt" sz="half" idx="10"/>
          </p:nvPr>
        </p:nvSpPr>
        <p:spPr>
          <a:xfrm>
            <a:off x="-2" y="6335999"/>
            <a:ext cx="1980000" cy="540000"/>
          </a:xfrm>
          <a:custGeom>
            <a:avLst/>
            <a:gdLst>
              <a:gd name="connsiteX0" fmla="*/ 0 w 1980000"/>
              <a:gd name="connsiteY0" fmla="*/ 0 h 503999"/>
              <a:gd name="connsiteX1" fmla="*/ 1620000 w 1980000"/>
              <a:gd name="connsiteY1" fmla="*/ 0 h 503999"/>
              <a:gd name="connsiteX2" fmla="*/ 1980000 w 1980000"/>
              <a:gd name="connsiteY2" fmla="*/ 0 h 503999"/>
              <a:gd name="connsiteX3" fmla="*/ 1620000 w 1980000"/>
              <a:gd name="connsiteY3" fmla="*/ 503738 h 503999"/>
              <a:gd name="connsiteX4" fmla="*/ 1620000 w 1980000"/>
              <a:gd name="connsiteY4" fmla="*/ 503999 h 503999"/>
              <a:gd name="connsiteX5" fmla="*/ 0 w 1980000"/>
              <a:gd name="connsiteY5" fmla="*/ 503999 h 503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0000" h="503999">
                <a:moveTo>
                  <a:pt x="0" y="0"/>
                </a:moveTo>
                <a:lnTo>
                  <a:pt x="1620000" y="0"/>
                </a:lnTo>
                <a:lnTo>
                  <a:pt x="1980000" y="0"/>
                </a:lnTo>
                <a:lnTo>
                  <a:pt x="1620000" y="503738"/>
                </a:lnTo>
                <a:lnTo>
                  <a:pt x="1620000" y="503999"/>
                </a:lnTo>
                <a:lnTo>
                  <a:pt x="0" y="503999"/>
                </a:lnTo>
                <a:close/>
              </a:path>
            </a:pathLst>
          </a:custGeom>
          <a:solidFill>
            <a:schemeClr val="accent2"/>
          </a:solidFill>
          <a:ln>
            <a:noFill/>
          </a:ln>
        </p:spPr>
        <p:txBody>
          <a:bodyPr wrap="square" lIns="180000" tIns="72000" rIns="360000" bIns="108000">
            <a:noAutofit/>
          </a:bodyPr>
          <a:lstStyle>
            <a:lvl1pPr algn="ctr">
              <a:defRPr sz="2000" u="none">
                <a:solidFill>
                  <a:schemeClr val="tx1"/>
                </a:solidFill>
              </a:defRPr>
            </a:lvl1pPr>
          </a:lstStyle>
          <a:p>
            <a:r>
              <a:rPr lang="en-US" altLang="ja-JP"/>
              <a:t>2019/9/17</a:t>
            </a:r>
            <a:endParaRPr lang="ja-JP" altLang="en-US"/>
          </a:p>
        </p:txBody>
      </p:sp>
    </p:spTree>
    <p:extLst>
      <p:ext uri="{BB962C8B-B14F-4D97-AF65-F5344CB8AC3E}">
        <p14:creationId xmlns:p14="http://schemas.microsoft.com/office/powerpoint/2010/main" val="1253469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8895322-0F46-8A4B-A697-BD2CF52AFB00}"/>
              </a:ext>
            </a:extLst>
          </p:cNvPr>
          <p:cNvSpPr>
            <a:spLocks noGrp="1"/>
          </p:cNvSpPr>
          <p:nvPr>
            <p:ph type="title"/>
          </p:nvPr>
        </p:nvSpPr>
        <p:spPr>
          <a:xfrm>
            <a:off x="0" y="107999"/>
            <a:ext cx="11473200" cy="720000"/>
          </a:xfrm>
          <a:solidFill>
            <a:srgbClr val="00B0F0"/>
          </a:solidFill>
        </p:spPr>
        <p:txBody>
          <a:bodyPr wrap="square" lIns="810000">
            <a:normAutofit/>
          </a:bodyPr>
          <a:lstStyle>
            <a:lvl1pPr>
              <a:defRPr sz="4000" b="1"/>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C119518-1553-E04A-BF63-ECCB6F2A68EC}"/>
              </a:ext>
            </a:extLst>
          </p:cNvPr>
          <p:cNvSpPr>
            <a:spLocks noGrp="1"/>
          </p:cNvSpPr>
          <p:nvPr>
            <p:ph idx="1"/>
          </p:nvPr>
        </p:nvSpPr>
        <p:spPr>
          <a:xfrm>
            <a:off x="180000" y="1007998"/>
            <a:ext cx="11833200" cy="5155200"/>
          </a:xfrm>
        </p:spPr>
        <p:txBody>
          <a:bodyPr>
            <a:normAutofit/>
          </a:bodyPr>
          <a:lstStyle>
            <a:lvl1pPr>
              <a:defRPr sz="3200"/>
            </a:lvl1pPr>
            <a:lvl3pPr>
              <a:defRPr sz="2000"/>
            </a:lvl3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スライド番号プレースホルダー 5">
            <a:extLst>
              <a:ext uri="{FF2B5EF4-FFF2-40B4-BE49-F238E27FC236}">
                <a16:creationId xmlns:a16="http://schemas.microsoft.com/office/drawing/2014/main" id="{E4E4BC73-5B8E-1C41-871C-9D879D3A6072}"/>
              </a:ext>
            </a:extLst>
          </p:cNvPr>
          <p:cNvSpPr>
            <a:spLocks noGrp="1"/>
          </p:cNvSpPr>
          <p:nvPr>
            <p:ph type="sldNum" sz="quarter" idx="4"/>
          </p:nvPr>
        </p:nvSpPr>
        <p:spPr>
          <a:xfrm>
            <a:off x="11509201" y="6336000"/>
            <a:ext cx="503999" cy="503999"/>
          </a:xfrm>
          <a:prstGeom prst="flowChartDecision">
            <a:avLst/>
          </a:prstGeom>
          <a:solidFill>
            <a:schemeClr val="accent4">
              <a:lumMod val="60000"/>
              <a:lumOff val="40000"/>
            </a:schemeClr>
          </a:solidFill>
        </p:spPr>
        <p:txBody>
          <a:bodyPr wrap="none" lIns="0" tIns="0" rIns="0" bIns="0">
            <a:noAutofit/>
          </a:bodyPr>
          <a:lstStyle>
            <a:lvl1pPr algn="ctr">
              <a:defRPr sz="1600">
                <a:solidFill>
                  <a:schemeClr val="tx1"/>
                </a:solidFill>
              </a:defRPr>
            </a:lvl1pPr>
          </a:lstStyle>
          <a:p>
            <a:fld id="{2B4BF31F-3D4B-4445-9FE5-2801AF373D36}" type="slidenum">
              <a:rPr lang="ja-JP" altLang="en-US" smtClean="0"/>
              <a:pPr/>
              <a:t>‹#›</a:t>
            </a:fld>
            <a:endParaRPr lang="ja-JP" altLang="en-US"/>
          </a:p>
        </p:txBody>
      </p:sp>
      <p:sp>
        <p:nvSpPr>
          <p:cNvPr id="7" name="フッター プレースホルダー 4">
            <a:extLst>
              <a:ext uri="{FF2B5EF4-FFF2-40B4-BE49-F238E27FC236}">
                <a16:creationId xmlns:a16="http://schemas.microsoft.com/office/drawing/2014/main" id="{28FB9576-0A1D-C644-AACF-27D172EB0718}"/>
              </a:ext>
            </a:extLst>
          </p:cNvPr>
          <p:cNvSpPr>
            <a:spLocks noGrp="1"/>
          </p:cNvSpPr>
          <p:nvPr>
            <p:ph type="ftr" sz="quarter" idx="11"/>
          </p:nvPr>
        </p:nvSpPr>
        <p:spPr>
          <a:xfrm>
            <a:off x="4500000" y="6336000"/>
            <a:ext cx="3600000" cy="540000"/>
          </a:xfrm>
          <a:prstGeom prst="trapezoid">
            <a:avLst>
              <a:gd name="adj" fmla="val 55254"/>
            </a:avLst>
          </a:prstGeom>
          <a:solidFill>
            <a:srgbClr val="92D050"/>
          </a:solidFill>
        </p:spPr>
        <p:txBody>
          <a:bodyPr wrap="none" lIns="360000" tIns="72000" rIns="360000" bIns="108000">
            <a:noAutofit/>
          </a:bodyPr>
          <a:lstStyle>
            <a:lvl1pPr algn="ctr">
              <a:defRPr sz="2000">
                <a:solidFill>
                  <a:schemeClr val="tx1"/>
                </a:solidFill>
              </a:defRPr>
            </a:lvl1pPr>
          </a:lstStyle>
          <a:p>
            <a:r>
              <a:rPr lang="zh-CN" altLang="en-US"/>
              <a:t>日本物理学会</a:t>
            </a:r>
            <a:r>
              <a:rPr lang="en-US" altLang="zh-CN"/>
              <a:t>@</a:t>
            </a:r>
            <a:r>
              <a:rPr lang="zh-CN" altLang="en-US"/>
              <a:t>山形大学</a:t>
            </a:r>
            <a:endParaRPr lang="ja-JP" altLang="en-US"/>
          </a:p>
        </p:txBody>
      </p:sp>
      <p:sp>
        <p:nvSpPr>
          <p:cNvPr id="8" name="日付プレースホルダー 7">
            <a:extLst>
              <a:ext uri="{FF2B5EF4-FFF2-40B4-BE49-F238E27FC236}">
                <a16:creationId xmlns:a16="http://schemas.microsoft.com/office/drawing/2014/main" id="{EB75668E-D026-B842-90AE-FBF933797BEA}"/>
              </a:ext>
            </a:extLst>
          </p:cNvPr>
          <p:cNvSpPr>
            <a:spLocks noGrp="1"/>
          </p:cNvSpPr>
          <p:nvPr>
            <p:ph type="dt" sz="half" idx="10"/>
          </p:nvPr>
        </p:nvSpPr>
        <p:spPr>
          <a:xfrm>
            <a:off x="-2" y="6335999"/>
            <a:ext cx="1980000" cy="540000"/>
          </a:xfrm>
          <a:custGeom>
            <a:avLst/>
            <a:gdLst>
              <a:gd name="connsiteX0" fmla="*/ 0 w 1980000"/>
              <a:gd name="connsiteY0" fmla="*/ 0 h 503999"/>
              <a:gd name="connsiteX1" fmla="*/ 1620000 w 1980000"/>
              <a:gd name="connsiteY1" fmla="*/ 0 h 503999"/>
              <a:gd name="connsiteX2" fmla="*/ 1980000 w 1980000"/>
              <a:gd name="connsiteY2" fmla="*/ 0 h 503999"/>
              <a:gd name="connsiteX3" fmla="*/ 1620000 w 1980000"/>
              <a:gd name="connsiteY3" fmla="*/ 503738 h 503999"/>
              <a:gd name="connsiteX4" fmla="*/ 1620000 w 1980000"/>
              <a:gd name="connsiteY4" fmla="*/ 503999 h 503999"/>
              <a:gd name="connsiteX5" fmla="*/ 0 w 1980000"/>
              <a:gd name="connsiteY5" fmla="*/ 503999 h 503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0000" h="503999">
                <a:moveTo>
                  <a:pt x="0" y="0"/>
                </a:moveTo>
                <a:lnTo>
                  <a:pt x="1620000" y="0"/>
                </a:lnTo>
                <a:lnTo>
                  <a:pt x="1980000" y="0"/>
                </a:lnTo>
                <a:lnTo>
                  <a:pt x="1620000" y="503738"/>
                </a:lnTo>
                <a:lnTo>
                  <a:pt x="1620000" y="503999"/>
                </a:lnTo>
                <a:lnTo>
                  <a:pt x="0" y="503999"/>
                </a:lnTo>
                <a:close/>
              </a:path>
            </a:pathLst>
          </a:custGeom>
          <a:solidFill>
            <a:schemeClr val="accent2"/>
          </a:solidFill>
          <a:ln>
            <a:noFill/>
          </a:ln>
        </p:spPr>
        <p:txBody>
          <a:bodyPr wrap="square" lIns="180000" tIns="72000" rIns="360000" bIns="108000">
            <a:noAutofit/>
          </a:bodyPr>
          <a:lstStyle>
            <a:lvl1pPr algn="ctr">
              <a:defRPr sz="2000" u="none">
                <a:solidFill>
                  <a:schemeClr val="tx1"/>
                </a:solidFill>
              </a:defRPr>
            </a:lvl1pPr>
          </a:lstStyle>
          <a:p>
            <a:r>
              <a:rPr lang="en-US" altLang="ja-JP"/>
              <a:t>2019/9/17</a:t>
            </a:r>
            <a:endParaRPr lang="ja-JP" altLang="en-US"/>
          </a:p>
        </p:txBody>
      </p:sp>
    </p:spTree>
    <p:extLst>
      <p:ext uri="{BB962C8B-B14F-4D97-AF65-F5344CB8AC3E}">
        <p14:creationId xmlns:p14="http://schemas.microsoft.com/office/powerpoint/2010/main" val="1838385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8895322-0F46-8A4B-A697-BD2CF52AFB00}"/>
              </a:ext>
            </a:extLst>
          </p:cNvPr>
          <p:cNvSpPr>
            <a:spLocks noGrp="1"/>
          </p:cNvSpPr>
          <p:nvPr>
            <p:ph type="title"/>
          </p:nvPr>
        </p:nvSpPr>
        <p:spPr>
          <a:xfrm>
            <a:off x="0" y="107999"/>
            <a:ext cx="11473200" cy="720000"/>
          </a:xfrm>
          <a:solidFill>
            <a:srgbClr val="00B0F0"/>
          </a:solidFill>
        </p:spPr>
        <p:txBody>
          <a:bodyPr wrap="square" lIns="810000">
            <a:normAutofit/>
          </a:bodyPr>
          <a:lstStyle>
            <a:lvl1pPr>
              <a:defRPr sz="4000" b="1"/>
            </a:lvl1pPr>
          </a:lstStyle>
          <a:p>
            <a:r>
              <a:rPr kumimoji="1" lang="ja-JP" altLang="en-US"/>
              <a:t>マスター タイトルの書式設定</a:t>
            </a:r>
          </a:p>
        </p:txBody>
      </p:sp>
      <p:sp>
        <p:nvSpPr>
          <p:cNvPr id="9" name="スライド番号プレースホルダー 5">
            <a:extLst>
              <a:ext uri="{FF2B5EF4-FFF2-40B4-BE49-F238E27FC236}">
                <a16:creationId xmlns:a16="http://schemas.microsoft.com/office/drawing/2014/main" id="{E7BDE59C-2FE9-3748-8389-3487D039B07D}"/>
              </a:ext>
            </a:extLst>
          </p:cNvPr>
          <p:cNvSpPr>
            <a:spLocks noGrp="1"/>
          </p:cNvSpPr>
          <p:nvPr>
            <p:ph type="sldNum" sz="quarter" idx="4"/>
          </p:nvPr>
        </p:nvSpPr>
        <p:spPr>
          <a:xfrm>
            <a:off x="11509201" y="6336000"/>
            <a:ext cx="503999" cy="503999"/>
          </a:xfrm>
          <a:prstGeom prst="flowChartDecision">
            <a:avLst/>
          </a:prstGeom>
          <a:solidFill>
            <a:schemeClr val="accent4">
              <a:lumMod val="60000"/>
              <a:lumOff val="40000"/>
            </a:schemeClr>
          </a:solidFill>
        </p:spPr>
        <p:txBody>
          <a:bodyPr wrap="none" lIns="0" tIns="0" rIns="0" bIns="0">
            <a:noAutofit/>
          </a:bodyPr>
          <a:lstStyle>
            <a:lvl1pPr algn="ctr">
              <a:defRPr sz="1600">
                <a:solidFill>
                  <a:schemeClr val="tx1"/>
                </a:solidFill>
              </a:defRPr>
            </a:lvl1pPr>
          </a:lstStyle>
          <a:p>
            <a:fld id="{2B4BF31F-3D4B-4445-9FE5-2801AF373D36}" type="slidenum">
              <a:rPr kumimoji="1" lang="ja-JP" altLang="en-US" smtClean="0"/>
              <a:t>‹#›</a:t>
            </a:fld>
            <a:endParaRPr kumimoji="1" lang="ja-JP" altLang="en-US"/>
          </a:p>
        </p:txBody>
      </p:sp>
      <p:sp>
        <p:nvSpPr>
          <p:cNvPr id="10" name="フッター プレースホルダー 4">
            <a:extLst>
              <a:ext uri="{FF2B5EF4-FFF2-40B4-BE49-F238E27FC236}">
                <a16:creationId xmlns:a16="http://schemas.microsoft.com/office/drawing/2014/main" id="{DCF9884D-8F45-A245-BB18-089B681814E8}"/>
              </a:ext>
            </a:extLst>
          </p:cNvPr>
          <p:cNvSpPr>
            <a:spLocks noGrp="1"/>
          </p:cNvSpPr>
          <p:nvPr>
            <p:ph type="ftr" sz="quarter" idx="11"/>
          </p:nvPr>
        </p:nvSpPr>
        <p:spPr>
          <a:xfrm>
            <a:off x="4500000" y="6336000"/>
            <a:ext cx="3600000" cy="540000"/>
          </a:xfrm>
          <a:prstGeom prst="trapezoid">
            <a:avLst>
              <a:gd name="adj" fmla="val 55254"/>
            </a:avLst>
          </a:prstGeom>
          <a:solidFill>
            <a:srgbClr val="92D050"/>
          </a:solidFill>
        </p:spPr>
        <p:txBody>
          <a:bodyPr wrap="none" lIns="360000" tIns="72000" rIns="360000" bIns="108000">
            <a:noAutofit/>
          </a:bodyPr>
          <a:lstStyle>
            <a:lvl1pPr algn="ctr">
              <a:defRPr sz="2000">
                <a:solidFill>
                  <a:schemeClr val="tx1"/>
                </a:solidFill>
              </a:defRPr>
            </a:lvl1pPr>
          </a:lstStyle>
          <a:p>
            <a:r>
              <a:rPr kumimoji="1" lang="zh-CN" altLang="en-US"/>
              <a:t>日本物理学会</a:t>
            </a:r>
            <a:r>
              <a:rPr kumimoji="1" lang="en-US" altLang="zh-CN"/>
              <a:t>@</a:t>
            </a:r>
            <a:r>
              <a:rPr kumimoji="1" lang="zh-CN" altLang="en-US"/>
              <a:t>山形大学</a:t>
            </a:r>
            <a:endParaRPr kumimoji="1" lang="ja-JP" altLang="en-US"/>
          </a:p>
        </p:txBody>
      </p:sp>
      <p:sp>
        <p:nvSpPr>
          <p:cNvPr id="11" name="日付プレースホルダー 7">
            <a:extLst>
              <a:ext uri="{FF2B5EF4-FFF2-40B4-BE49-F238E27FC236}">
                <a16:creationId xmlns:a16="http://schemas.microsoft.com/office/drawing/2014/main" id="{0473A3BA-D702-3E41-BEBE-0FE4DBDB18A8}"/>
              </a:ext>
            </a:extLst>
          </p:cNvPr>
          <p:cNvSpPr>
            <a:spLocks noGrp="1"/>
          </p:cNvSpPr>
          <p:nvPr>
            <p:ph type="dt" sz="half" idx="10"/>
          </p:nvPr>
        </p:nvSpPr>
        <p:spPr>
          <a:xfrm>
            <a:off x="-2" y="6335999"/>
            <a:ext cx="1980000" cy="540000"/>
          </a:xfrm>
          <a:custGeom>
            <a:avLst/>
            <a:gdLst>
              <a:gd name="connsiteX0" fmla="*/ 0 w 1980000"/>
              <a:gd name="connsiteY0" fmla="*/ 0 h 503999"/>
              <a:gd name="connsiteX1" fmla="*/ 1620000 w 1980000"/>
              <a:gd name="connsiteY1" fmla="*/ 0 h 503999"/>
              <a:gd name="connsiteX2" fmla="*/ 1980000 w 1980000"/>
              <a:gd name="connsiteY2" fmla="*/ 0 h 503999"/>
              <a:gd name="connsiteX3" fmla="*/ 1620000 w 1980000"/>
              <a:gd name="connsiteY3" fmla="*/ 503738 h 503999"/>
              <a:gd name="connsiteX4" fmla="*/ 1620000 w 1980000"/>
              <a:gd name="connsiteY4" fmla="*/ 503999 h 503999"/>
              <a:gd name="connsiteX5" fmla="*/ 0 w 1980000"/>
              <a:gd name="connsiteY5" fmla="*/ 503999 h 503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0000" h="503999">
                <a:moveTo>
                  <a:pt x="0" y="0"/>
                </a:moveTo>
                <a:lnTo>
                  <a:pt x="1620000" y="0"/>
                </a:lnTo>
                <a:lnTo>
                  <a:pt x="1980000" y="0"/>
                </a:lnTo>
                <a:lnTo>
                  <a:pt x="1620000" y="503738"/>
                </a:lnTo>
                <a:lnTo>
                  <a:pt x="1620000" y="503999"/>
                </a:lnTo>
                <a:lnTo>
                  <a:pt x="0" y="503999"/>
                </a:lnTo>
                <a:close/>
              </a:path>
            </a:pathLst>
          </a:custGeom>
          <a:solidFill>
            <a:schemeClr val="accent2"/>
          </a:solidFill>
          <a:ln>
            <a:noFill/>
          </a:ln>
        </p:spPr>
        <p:txBody>
          <a:bodyPr wrap="square" lIns="180000" tIns="72000" rIns="360000" bIns="108000">
            <a:noAutofit/>
          </a:bodyPr>
          <a:lstStyle>
            <a:lvl1pPr algn="ctr">
              <a:defRPr sz="2000" u="none">
                <a:solidFill>
                  <a:schemeClr val="tx1"/>
                </a:solidFill>
              </a:defRPr>
            </a:lvl1pPr>
          </a:lstStyle>
          <a:p>
            <a:r>
              <a:rPr kumimoji="1" lang="en-US" altLang="ja-JP"/>
              <a:t>2019/9/17</a:t>
            </a:r>
            <a:endParaRPr kumimoji="1" lang="ja-JP" altLang="en-US"/>
          </a:p>
        </p:txBody>
      </p:sp>
    </p:spTree>
    <p:extLst>
      <p:ext uri="{BB962C8B-B14F-4D97-AF65-F5344CB8AC3E}">
        <p14:creationId xmlns:p14="http://schemas.microsoft.com/office/powerpoint/2010/main" val="1116903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8" name="スライド番号プレースホルダー 5">
            <a:extLst>
              <a:ext uri="{FF2B5EF4-FFF2-40B4-BE49-F238E27FC236}">
                <a16:creationId xmlns:a16="http://schemas.microsoft.com/office/drawing/2014/main" id="{9BFB1803-846F-5E4C-BA40-2FAB1F14B1DE}"/>
              </a:ext>
            </a:extLst>
          </p:cNvPr>
          <p:cNvSpPr>
            <a:spLocks noGrp="1"/>
          </p:cNvSpPr>
          <p:nvPr>
            <p:ph type="sldNum" sz="quarter" idx="4"/>
          </p:nvPr>
        </p:nvSpPr>
        <p:spPr>
          <a:xfrm>
            <a:off x="11509201" y="6336000"/>
            <a:ext cx="503999" cy="503999"/>
          </a:xfrm>
          <a:prstGeom prst="flowChartDecision">
            <a:avLst/>
          </a:prstGeom>
          <a:solidFill>
            <a:schemeClr val="accent4">
              <a:lumMod val="60000"/>
              <a:lumOff val="40000"/>
            </a:schemeClr>
          </a:solidFill>
        </p:spPr>
        <p:txBody>
          <a:bodyPr wrap="none" lIns="0" tIns="0" rIns="0" bIns="0">
            <a:noAutofit/>
          </a:bodyPr>
          <a:lstStyle>
            <a:lvl1pPr algn="ctr">
              <a:defRPr sz="1600">
                <a:solidFill>
                  <a:schemeClr val="tx1"/>
                </a:solidFill>
              </a:defRPr>
            </a:lvl1pPr>
          </a:lstStyle>
          <a:p>
            <a:fld id="{2B4BF31F-3D4B-4445-9FE5-2801AF373D36}" type="slidenum">
              <a:rPr kumimoji="1" lang="ja-JP" altLang="en-US" smtClean="0"/>
              <a:t>‹#›</a:t>
            </a:fld>
            <a:endParaRPr kumimoji="1" lang="ja-JP" altLang="en-US"/>
          </a:p>
        </p:txBody>
      </p:sp>
      <p:sp>
        <p:nvSpPr>
          <p:cNvPr id="9" name="フッター プレースホルダー 4">
            <a:extLst>
              <a:ext uri="{FF2B5EF4-FFF2-40B4-BE49-F238E27FC236}">
                <a16:creationId xmlns:a16="http://schemas.microsoft.com/office/drawing/2014/main" id="{9F000AFD-F460-8C4A-8814-D3B00FEC4055}"/>
              </a:ext>
            </a:extLst>
          </p:cNvPr>
          <p:cNvSpPr>
            <a:spLocks noGrp="1"/>
          </p:cNvSpPr>
          <p:nvPr>
            <p:ph type="ftr" sz="quarter" idx="11"/>
          </p:nvPr>
        </p:nvSpPr>
        <p:spPr>
          <a:xfrm>
            <a:off x="4500000" y="6336000"/>
            <a:ext cx="3600000" cy="540000"/>
          </a:xfrm>
          <a:prstGeom prst="trapezoid">
            <a:avLst>
              <a:gd name="adj" fmla="val 55254"/>
            </a:avLst>
          </a:prstGeom>
          <a:solidFill>
            <a:srgbClr val="92D050"/>
          </a:solidFill>
        </p:spPr>
        <p:txBody>
          <a:bodyPr wrap="none" lIns="360000" tIns="72000" rIns="360000" bIns="108000">
            <a:noAutofit/>
          </a:bodyPr>
          <a:lstStyle>
            <a:lvl1pPr algn="ctr">
              <a:defRPr sz="2000">
                <a:solidFill>
                  <a:schemeClr val="tx1"/>
                </a:solidFill>
              </a:defRPr>
            </a:lvl1pPr>
          </a:lstStyle>
          <a:p>
            <a:r>
              <a:rPr kumimoji="1" lang="zh-CN" altLang="en-US"/>
              <a:t>日本物理学会</a:t>
            </a:r>
            <a:r>
              <a:rPr kumimoji="1" lang="en-US" altLang="zh-CN"/>
              <a:t>@</a:t>
            </a:r>
            <a:r>
              <a:rPr kumimoji="1" lang="zh-CN" altLang="en-US"/>
              <a:t>山形大学</a:t>
            </a:r>
            <a:endParaRPr kumimoji="1" lang="ja-JP" altLang="en-US"/>
          </a:p>
        </p:txBody>
      </p:sp>
      <p:sp>
        <p:nvSpPr>
          <p:cNvPr id="10" name="日付プレースホルダー 7">
            <a:extLst>
              <a:ext uri="{FF2B5EF4-FFF2-40B4-BE49-F238E27FC236}">
                <a16:creationId xmlns:a16="http://schemas.microsoft.com/office/drawing/2014/main" id="{EEBA0BF2-3DA6-6841-A768-7F65194B1E35}"/>
              </a:ext>
            </a:extLst>
          </p:cNvPr>
          <p:cNvSpPr>
            <a:spLocks noGrp="1"/>
          </p:cNvSpPr>
          <p:nvPr>
            <p:ph type="dt" sz="half" idx="10"/>
          </p:nvPr>
        </p:nvSpPr>
        <p:spPr>
          <a:xfrm>
            <a:off x="-2" y="6335999"/>
            <a:ext cx="1980000" cy="540000"/>
          </a:xfrm>
          <a:custGeom>
            <a:avLst/>
            <a:gdLst>
              <a:gd name="connsiteX0" fmla="*/ 0 w 1980000"/>
              <a:gd name="connsiteY0" fmla="*/ 0 h 503999"/>
              <a:gd name="connsiteX1" fmla="*/ 1620000 w 1980000"/>
              <a:gd name="connsiteY1" fmla="*/ 0 h 503999"/>
              <a:gd name="connsiteX2" fmla="*/ 1980000 w 1980000"/>
              <a:gd name="connsiteY2" fmla="*/ 0 h 503999"/>
              <a:gd name="connsiteX3" fmla="*/ 1620000 w 1980000"/>
              <a:gd name="connsiteY3" fmla="*/ 503738 h 503999"/>
              <a:gd name="connsiteX4" fmla="*/ 1620000 w 1980000"/>
              <a:gd name="connsiteY4" fmla="*/ 503999 h 503999"/>
              <a:gd name="connsiteX5" fmla="*/ 0 w 1980000"/>
              <a:gd name="connsiteY5" fmla="*/ 503999 h 503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0000" h="503999">
                <a:moveTo>
                  <a:pt x="0" y="0"/>
                </a:moveTo>
                <a:lnTo>
                  <a:pt x="1620000" y="0"/>
                </a:lnTo>
                <a:lnTo>
                  <a:pt x="1980000" y="0"/>
                </a:lnTo>
                <a:lnTo>
                  <a:pt x="1620000" y="503738"/>
                </a:lnTo>
                <a:lnTo>
                  <a:pt x="1620000" y="503999"/>
                </a:lnTo>
                <a:lnTo>
                  <a:pt x="0" y="503999"/>
                </a:lnTo>
                <a:close/>
              </a:path>
            </a:pathLst>
          </a:custGeom>
          <a:solidFill>
            <a:schemeClr val="accent2"/>
          </a:solidFill>
          <a:ln>
            <a:noFill/>
          </a:ln>
        </p:spPr>
        <p:txBody>
          <a:bodyPr wrap="square" lIns="180000" tIns="72000" rIns="360000" bIns="108000">
            <a:noAutofit/>
          </a:bodyPr>
          <a:lstStyle>
            <a:lvl1pPr algn="ctr">
              <a:defRPr sz="2000" u="none">
                <a:solidFill>
                  <a:schemeClr val="tx1"/>
                </a:solidFill>
              </a:defRPr>
            </a:lvl1pPr>
          </a:lstStyle>
          <a:p>
            <a:r>
              <a:rPr kumimoji="1" lang="en-US" altLang="ja-JP"/>
              <a:t>2019/9/17</a:t>
            </a:r>
            <a:endParaRPr kumimoji="1" lang="ja-JP" altLang="en-US"/>
          </a:p>
        </p:txBody>
      </p:sp>
    </p:spTree>
    <p:extLst>
      <p:ext uri="{BB962C8B-B14F-4D97-AF65-F5344CB8AC3E}">
        <p14:creationId xmlns:p14="http://schemas.microsoft.com/office/powerpoint/2010/main" val="1799378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755EB1-C268-A040-A097-59AC5BE50693}"/>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39FE3D9-F21C-404C-8C95-C6FE99DB41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10" name="スライド番号プレースホルダー 5">
            <a:extLst>
              <a:ext uri="{FF2B5EF4-FFF2-40B4-BE49-F238E27FC236}">
                <a16:creationId xmlns:a16="http://schemas.microsoft.com/office/drawing/2014/main" id="{5D988C25-7D80-6741-9A12-759AA915FB04}"/>
              </a:ext>
            </a:extLst>
          </p:cNvPr>
          <p:cNvSpPr>
            <a:spLocks noGrp="1"/>
          </p:cNvSpPr>
          <p:nvPr>
            <p:ph type="sldNum" sz="quarter" idx="4"/>
          </p:nvPr>
        </p:nvSpPr>
        <p:spPr>
          <a:xfrm>
            <a:off x="11509201" y="6336000"/>
            <a:ext cx="503999" cy="503999"/>
          </a:xfrm>
          <a:prstGeom prst="flowChartDecision">
            <a:avLst/>
          </a:prstGeom>
          <a:solidFill>
            <a:schemeClr val="accent4">
              <a:lumMod val="60000"/>
              <a:lumOff val="40000"/>
            </a:schemeClr>
          </a:solidFill>
        </p:spPr>
        <p:txBody>
          <a:bodyPr wrap="none" lIns="0" tIns="0" rIns="0" bIns="0">
            <a:noAutofit/>
          </a:bodyPr>
          <a:lstStyle>
            <a:lvl1pPr algn="ctr">
              <a:defRPr sz="1600">
                <a:solidFill>
                  <a:schemeClr val="tx1"/>
                </a:solidFill>
              </a:defRPr>
            </a:lvl1pPr>
          </a:lstStyle>
          <a:p>
            <a:fld id="{2B4BF31F-3D4B-4445-9FE5-2801AF373D36}" type="slidenum">
              <a:rPr kumimoji="1" lang="ja-JP" altLang="en-US" smtClean="0"/>
              <a:t>‹#›</a:t>
            </a:fld>
            <a:endParaRPr kumimoji="1" lang="ja-JP" altLang="en-US"/>
          </a:p>
        </p:txBody>
      </p:sp>
      <p:sp>
        <p:nvSpPr>
          <p:cNvPr id="11" name="フッター プレースホルダー 4">
            <a:extLst>
              <a:ext uri="{FF2B5EF4-FFF2-40B4-BE49-F238E27FC236}">
                <a16:creationId xmlns:a16="http://schemas.microsoft.com/office/drawing/2014/main" id="{1ABFB479-80EA-1144-9955-5555FF1C8FC5}"/>
              </a:ext>
            </a:extLst>
          </p:cNvPr>
          <p:cNvSpPr>
            <a:spLocks noGrp="1"/>
          </p:cNvSpPr>
          <p:nvPr>
            <p:ph type="ftr" sz="quarter" idx="11"/>
          </p:nvPr>
        </p:nvSpPr>
        <p:spPr>
          <a:xfrm>
            <a:off x="4500000" y="6336000"/>
            <a:ext cx="3600000" cy="540000"/>
          </a:xfrm>
          <a:prstGeom prst="trapezoid">
            <a:avLst>
              <a:gd name="adj" fmla="val 55254"/>
            </a:avLst>
          </a:prstGeom>
          <a:solidFill>
            <a:srgbClr val="92D050"/>
          </a:solidFill>
        </p:spPr>
        <p:txBody>
          <a:bodyPr wrap="none" lIns="360000" tIns="72000" rIns="360000" bIns="108000">
            <a:noAutofit/>
          </a:bodyPr>
          <a:lstStyle>
            <a:lvl1pPr algn="ctr">
              <a:defRPr sz="2000">
                <a:solidFill>
                  <a:schemeClr val="tx1"/>
                </a:solidFill>
              </a:defRPr>
            </a:lvl1pPr>
          </a:lstStyle>
          <a:p>
            <a:r>
              <a:rPr kumimoji="1" lang="zh-CN" altLang="en-US"/>
              <a:t>日本物理学会</a:t>
            </a:r>
            <a:r>
              <a:rPr kumimoji="1" lang="en-US" altLang="zh-CN"/>
              <a:t>@</a:t>
            </a:r>
            <a:r>
              <a:rPr kumimoji="1" lang="zh-CN" altLang="en-US"/>
              <a:t>山形大学</a:t>
            </a:r>
            <a:endParaRPr kumimoji="1" lang="ja-JP" altLang="en-US"/>
          </a:p>
        </p:txBody>
      </p:sp>
      <p:sp>
        <p:nvSpPr>
          <p:cNvPr id="12" name="日付プレースホルダー 7">
            <a:extLst>
              <a:ext uri="{FF2B5EF4-FFF2-40B4-BE49-F238E27FC236}">
                <a16:creationId xmlns:a16="http://schemas.microsoft.com/office/drawing/2014/main" id="{DAB72CDE-C5B3-FF46-B4AC-3DE504BA5090}"/>
              </a:ext>
            </a:extLst>
          </p:cNvPr>
          <p:cNvSpPr>
            <a:spLocks noGrp="1"/>
          </p:cNvSpPr>
          <p:nvPr>
            <p:ph type="dt" sz="half" idx="10"/>
          </p:nvPr>
        </p:nvSpPr>
        <p:spPr>
          <a:xfrm>
            <a:off x="-2" y="6335999"/>
            <a:ext cx="1980000" cy="540000"/>
          </a:xfrm>
          <a:custGeom>
            <a:avLst/>
            <a:gdLst>
              <a:gd name="connsiteX0" fmla="*/ 0 w 1980000"/>
              <a:gd name="connsiteY0" fmla="*/ 0 h 503999"/>
              <a:gd name="connsiteX1" fmla="*/ 1620000 w 1980000"/>
              <a:gd name="connsiteY1" fmla="*/ 0 h 503999"/>
              <a:gd name="connsiteX2" fmla="*/ 1980000 w 1980000"/>
              <a:gd name="connsiteY2" fmla="*/ 0 h 503999"/>
              <a:gd name="connsiteX3" fmla="*/ 1620000 w 1980000"/>
              <a:gd name="connsiteY3" fmla="*/ 503738 h 503999"/>
              <a:gd name="connsiteX4" fmla="*/ 1620000 w 1980000"/>
              <a:gd name="connsiteY4" fmla="*/ 503999 h 503999"/>
              <a:gd name="connsiteX5" fmla="*/ 0 w 1980000"/>
              <a:gd name="connsiteY5" fmla="*/ 503999 h 503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0000" h="503999">
                <a:moveTo>
                  <a:pt x="0" y="0"/>
                </a:moveTo>
                <a:lnTo>
                  <a:pt x="1620000" y="0"/>
                </a:lnTo>
                <a:lnTo>
                  <a:pt x="1980000" y="0"/>
                </a:lnTo>
                <a:lnTo>
                  <a:pt x="1620000" y="503738"/>
                </a:lnTo>
                <a:lnTo>
                  <a:pt x="1620000" y="503999"/>
                </a:lnTo>
                <a:lnTo>
                  <a:pt x="0" y="503999"/>
                </a:lnTo>
                <a:close/>
              </a:path>
            </a:pathLst>
          </a:custGeom>
          <a:solidFill>
            <a:schemeClr val="accent2"/>
          </a:solidFill>
          <a:ln>
            <a:noFill/>
          </a:ln>
        </p:spPr>
        <p:txBody>
          <a:bodyPr wrap="square" lIns="180000" tIns="72000" rIns="360000" bIns="108000">
            <a:noAutofit/>
          </a:bodyPr>
          <a:lstStyle>
            <a:lvl1pPr algn="ctr">
              <a:defRPr sz="2000" u="none">
                <a:solidFill>
                  <a:schemeClr val="tx1"/>
                </a:solidFill>
              </a:defRPr>
            </a:lvl1pPr>
          </a:lstStyle>
          <a:p>
            <a:r>
              <a:rPr kumimoji="1" lang="en-US" altLang="ja-JP"/>
              <a:t>2019/9/17</a:t>
            </a:r>
            <a:endParaRPr kumimoji="1" lang="ja-JP" altLang="en-US"/>
          </a:p>
        </p:txBody>
      </p:sp>
    </p:spTree>
    <p:extLst>
      <p:ext uri="{BB962C8B-B14F-4D97-AF65-F5344CB8AC3E}">
        <p14:creationId xmlns:p14="http://schemas.microsoft.com/office/powerpoint/2010/main" val="2754914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E7B079-7896-0242-84C8-800C8DDB40E1}"/>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EA875C66-1194-0048-86F9-8A1B8C241F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アイコンをクリックして図を追加</a:t>
            </a:r>
          </a:p>
        </p:txBody>
      </p:sp>
      <p:sp>
        <p:nvSpPr>
          <p:cNvPr id="4" name="テキスト プレースホルダー 3">
            <a:extLst>
              <a:ext uri="{FF2B5EF4-FFF2-40B4-BE49-F238E27FC236}">
                <a16:creationId xmlns:a16="http://schemas.microsoft.com/office/drawing/2014/main" id="{8E59A8E7-AA7F-394F-AB22-2CDC19B9C9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11" name="スライド番号プレースホルダー 5">
            <a:extLst>
              <a:ext uri="{FF2B5EF4-FFF2-40B4-BE49-F238E27FC236}">
                <a16:creationId xmlns:a16="http://schemas.microsoft.com/office/drawing/2014/main" id="{7D9A311B-A6EA-1F4B-AF06-4D646ED2B047}"/>
              </a:ext>
            </a:extLst>
          </p:cNvPr>
          <p:cNvSpPr>
            <a:spLocks noGrp="1"/>
          </p:cNvSpPr>
          <p:nvPr>
            <p:ph type="sldNum" sz="quarter" idx="4"/>
          </p:nvPr>
        </p:nvSpPr>
        <p:spPr>
          <a:xfrm>
            <a:off x="11509201" y="6336000"/>
            <a:ext cx="503999" cy="503999"/>
          </a:xfrm>
          <a:prstGeom prst="flowChartDecision">
            <a:avLst/>
          </a:prstGeom>
          <a:solidFill>
            <a:schemeClr val="accent4">
              <a:lumMod val="60000"/>
              <a:lumOff val="40000"/>
            </a:schemeClr>
          </a:solidFill>
        </p:spPr>
        <p:txBody>
          <a:bodyPr wrap="none" lIns="0" tIns="0" rIns="0" bIns="0">
            <a:noAutofit/>
          </a:bodyPr>
          <a:lstStyle>
            <a:lvl1pPr algn="ctr">
              <a:defRPr sz="1600">
                <a:solidFill>
                  <a:schemeClr val="tx1"/>
                </a:solidFill>
              </a:defRPr>
            </a:lvl1pPr>
          </a:lstStyle>
          <a:p>
            <a:fld id="{2B4BF31F-3D4B-4445-9FE5-2801AF373D36}" type="slidenum">
              <a:rPr kumimoji="1" lang="ja-JP" altLang="en-US" smtClean="0"/>
              <a:t>‹#›</a:t>
            </a:fld>
            <a:endParaRPr kumimoji="1" lang="ja-JP" altLang="en-US"/>
          </a:p>
        </p:txBody>
      </p:sp>
      <p:sp>
        <p:nvSpPr>
          <p:cNvPr id="12" name="フッター プレースホルダー 4">
            <a:extLst>
              <a:ext uri="{FF2B5EF4-FFF2-40B4-BE49-F238E27FC236}">
                <a16:creationId xmlns:a16="http://schemas.microsoft.com/office/drawing/2014/main" id="{AE9673B6-D8BF-1C49-85F6-7E550C2FEAFE}"/>
              </a:ext>
            </a:extLst>
          </p:cNvPr>
          <p:cNvSpPr>
            <a:spLocks noGrp="1"/>
          </p:cNvSpPr>
          <p:nvPr>
            <p:ph type="ftr" sz="quarter" idx="11"/>
          </p:nvPr>
        </p:nvSpPr>
        <p:spPr>
          <a:xfrm>
            <a:off x="4500000" y="6336000"/>
            <a:ext cx="3600000" cy="540000"/>
          </a:xfrm>
          <a:prstGeom prst="trapezoid">
            <a:avLst>
              <a:gd name="adj" fmla="val 55254"/>
            </a:avLst>
          </a:prstGeom>
          <a:solidFill>
            <a:srgbClr val="92D050"/>
          </a:solidFill>
        </p:spPr>
        <p:txBody>
          <a:bodyPr wrap="none" lIns="360000" tIns="72000" rIns="360000" bIns="108000">
            <a:noAutofit/>
          </a:bodyPr>
          <a:lstStyle>
            <a:lvl1pPr algn="ctr">
              <a:defRPr sz="2000">
                <a:solidFill>
                  <a:schemeClr val="tx1"/>
                </a:solidFill>
              </a:defRPr>
            </a:lvl1pPr>
          </a:lstStyle>
          <a:p>
            <a:r>
              <a:rPr kumimoji="1" lang="zh-CN" altLang="en-US"/>
              <a:t>日本物理学会</a:t>
            </a:r>
            <a:r>
              <a:rPr kumimoji="1" lang="en-US" altLang="zh-CN"/>
              <a:t>@</a:t>
            </a:r>
            <a:r>
              <a:rPr kumimoji="1" lang="zh-CN" altLang="en-US"/>
              <a:t>山形大学</a:t>
            </a:r>
            <a:endParaRPr kumimoji="1" lang="ja-JP" altLang="en-US"/>
          </a:p>
        </p:txBody>
      </p:sp>
      <p:sp>
        <p:nvSpPr>
          <p:cNvPr id="13" name="日付プレースホルダー 7">
            <a:extLst>
              <a:ext uri="{FF2B5EF4-FFF2-40B4-BE49-F238E27FC236}">
                <a16:creationId xmlns:a16="http://schemas.microsoft.com/office/drawing/2014/main" id="{E55BE28C-2DDB-714F-A081-EFD69A9F2FE6}"/>
              </a:ext>
            </a:extLst>
          </p:cNvPr>
          <p:cNvSpPr>
            <a:spLocks noGrp="1"/>
          </p:cNvSpPr>
          <p:nvPr>
            <p:ph type="dt" sz="half" idx="10"/>
          </p:nvPr>
        </p:nvSpPr>
        <p:spPr>
          <a:xfrm>
            <a:off x="-2" y="6335999"/>
            <a:ext cx="1980000" cy="540000"/>
          </a:xfrm>
          <a:custGeom>
            <a:avLst/>
            <a:gdLst>
              <a:gd name="connsiteX0" fmla="*/ 0 w 1980000"/>
              <a:gd name="connsiteY0" fmla="*/ 0 h 503999"/>
              <a:gd name="connsiteX1" fmla="*/ 1620000 w 1980000"/>
              <a:gd name="connsiteY1" fmla="*/ 0 h 503999"/>
              <a:gd name="connsiteX2" fmla="*/ 1980000 w 1980000"/>
              <a:gd name="connsiteY2" fmla="*/ 0 h 503999"/>
              <a:gd name="connsiteX3" fmla="*/ 1620000 w 1980000"/>
              <a:gd name="connsiteY3" fmla="*/ 503738 h 503999"/>
              <a:gd name="connsiteX4" fmla="*/ 1620000 w 1980000"/>
              <a:gd name="connsiteY4" fmla="*/ 503999 h 503999"/>
              <a:gd name="connsiteX5" fmla="*/ 0 w 1980000"/>
              <a:gd name="connsiteY5" fmla="*/ 503999 h 503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0000" h="503999">
                <a:moveTo>
                  <a:pt x="0" y="0"/>
                </a:moveTo>
                <a:lnTo>
                  <a:pt x="1620000" y="0"/>
                </a:lnTo>
                <a:lnTo>
                  <a:pt x="1980000" y="0"/>
                </a:lnTo>
                <a:lnTo>
                  <a:pt x="1620000" y="503738"/>
                </a:lnTo>
                <a:lnTo>
                  <a:pt x="1620000" y="503999"/>
                </a:lnTo>
                <a:lnTo>
                  <a:pt x="0" y="503999"/>
                </a:lnTo>
                <a:close/>
              </a:path>
            </a:pathLst>
          </a:custGeom>
          <a:solidFill>
            <a:schemeClr val="accent2"/>
          </a:solidFill>
          <a:ln>
            <a:noFill/>
          </a:ln>
        </p:spPr>
        <p:txBody>
          <a:bodyPr wrap="square" lIns="180000" tIns="72000" rIns="360000" bIns="108000">
            <a:noAutofit/>
          </a:bodyPr>
          <a:lstStyle>
            <a:lvl1pPr algn="ctr">
              <a:defRPr sz="2000" u="none">
                <a:solidFill>
                  <a:schemeClr val="tx1"/>
                </a:solidFill>
              </a:defRPr>
            </a:lvl1pPr>
          </a:lstStyle>
          <a:p>
            <a:r>
              <a:rPr kumimoji="1" lang="en-US" altLang="ja-JP"/>
              <a:t>2019/9/17</a:t>
            </a:r>
            <a:endParaRPr kumimoji="1" lang="ja-JP" altLang="en-US"/>
          </a:p>
        </p:txBody>
      </p:sp>
    </p:spTree>
    <p:extLst>
      <p:ext uri="{BB962C8B-B14F-4D97-AF65-F5344CB8AC3E}">
        <p14:creationId xmlns:p14="http://schemas.microsoft.com/office/powerpoint/2010/main" val="22905035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DD549341-504B-BB41-92F8-55A4D1A8F94E}"/>
              </a:ext>
            </a:extLst>
          </p:cNvPr>
          <p:cNvSpPr>
            <a:spLocks noGrp="1"/>
          </p:cNvSpPr>
          <p:nvPr>
            <p:ph type="title"/>
          </p:nvPr>
        </p:nvSpPr>
        <p:spPr>
          <a:xfrm>
            <a:off x="180000" y="365125"/>
            <a:ext cx="118332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2B7455B-9F96-A84E-ABA1-CCB812FD7819}"/>
              </a:ext>
            </a:extLst>
          </p:cNvPr>
          <p:cNvSpPr>
            <a:spLocks noGrp="1"/>
          </p:cNvSpPr>
          <p:nvPr>
            <p:ph type="body" idx="1"/>
          </p:nvPr>
        </p:nvSpPr>
        <p:spPr>
          <a:xfrm>
            <a:off x="180000" y="1825625"/>
            <a:ext cx="118332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p>
        </p:txBody>
      </p:sp>
    </p:spTree>
    <p:extLst>
      <p:ext uri="{BB962C8B-B14F-4D97-AF65-F5344CB8AC3E}">
        <p14:creationId xmlns:p14="http://schemas.microsoft.com/office/powerpoint/2010/main" val="219624287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Lst>
  <p:hf hdr="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emf"/><Relationship Id="rId1" Type="http://schemas.openxmlformats.org/officeDocument/2006/relationships/slideLayout" Target="../slideLayouts/slideLayout2.xml"/><Relationship Id="rId5" Type="http://schemas.openxmlformats.org/officeDocument/2006/relationships/image" Target="../media/image30.jpg"/><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9.jpeg"/><Relationship Id="rId7" Type="http://schemas.openxmlformats.org/officeDocument/2006/relationships/image" Target="../media/image32.png"/><Relationship Id="rId2" Type="http://schemas.openxmlformats.org/officeDocument/2006/relationships/image" Target="../media/image27.emf"/><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28.jpeg"/><Relationship Id="rId4" Type="http://schemas.openxmlformats.org/officeDocument/2006/relationships/image" Target="../media/image30.jp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5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5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3" Type="http://schemas.openxmlformats.org/officeDocument/2006/relationships/image" Target="../media/image5.emf"/><Relationship Id="rId7" Type="http://schemas.openxmlformats.org/officeDocument/2006/relationships/image" Target="../media/image9.svg"/><Relationship Id="rId12"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5.emf"/><Relationship Id="rId1" Type="http://schemas.openxmlformats.org/officeDocument/2006/relationships/slideLayout" Target="../slideLayouts/slideLayout2.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B0C953B-F839-EE4F-B4A1-B474FF112B60}"/>
              </a:ext>
            </a:extLst>
          </p:cNvPr>
          <p:cNvSpPr>
            <a:spLocks noGrp="1"/>
          </p:cNvSpPr>
          <p:nvPr>
            <p:ph type="ctrTitle"/>
          </p:nvPr>
        </p:nvSpPr>
        <p:spPr/>
        <p:txBody>
          <a:bodyPr>
            <a:spAutoFit/>
          </a:bodyPr>
          <a:lstStyle/>
          <a:p>
            <a:r>
              <a:rPr lang="en" altLang="ja-JP" dirty="0"/>
              <a:t>KAGRA</a:t>
            </a:r>
            <a:r>
              <a:rPr lang="ja-JP" altLang="en-US"/>
              <a:t>における環境雑音注入試験と評価</a:t>
            </a:r>
          </a:p>
        </p:txBody>
      </p:sp>
      <p:sp>
        <p:nvSpPr>
          <p:cNvPr id="3" name="字幕 2">
            <a:extLst>
              <a:ext uri="{FF2B5EF4-FFF2-40B4-BE49-F238E27FC236}">
                <a16:creationId xmlns:a16="http://schemas.microsoft.com/office/drawing/2014/main" id="{9BB664B0-21B6-5442-97AF-B1BA8B1D0076}"/>
              </a:ext>
            </a:extLst>
          </p:cNvPr>
          <p:cNvSpPr>
            <a:spLocks noGrp="1"/>
          </p:cNvSpPr>
          <p:nvPr>
            <p:ph type="subTitle" idx="1"/>
          </p:nvPr>
        </p:nvSpPr>
        <p:spPr/>
        <p:txBody>
          <a:bodyPr/>
          <a:lstStyle/>
          <a:p>
            <a:r>
              <a:rPr lang="en-US" altLang="ja-JP" dirty="0"/>
              <a:t>19aT11-4</a:t>
            </a:r>
          </a:p>
          <a:p>
            <a:r>
              <a:rPr lang="ja-JP" altLang="en-US"/>
              <a:t>東京大学宇宙線研究所</a:t>
            </a:r>
            <a:endParaRPr lang="en-US" altLang="ja-JP" dirty="0"/>
          </a:p>
          <a:p>
            <a:r>
              <a:rPr lang="ja-JP" altLang="en-US"/>
              <a:t>田中大生</a:t>
            </a:r>
            <a:r>
              <a:rPr lang="en-US" altLang="ja-JP" dirty="0"/>
              <a:t>, </a:t>
            </a:r>
            <a:r>
              <a:rPr lang="en" altLang="ja-JP" dirty="0"/>
              <a:t>KAGRA collaboration</a:t>
            </a:r>
            <a:endParaRPr lang="ja-JP" altLang="en-US"/>
          </a:p>
        </p:txBody>
      </p:sp>
      <p:sp>
        <p:nvSpPr>
          <p:cNvPr id="5" name="フッター プレースホルダー 4">
            <a:extLst>
              <a:ext uri="{FF2B5EF4-FFF2-40B4-BE49-F238E27FC236}">
                <a16:creationId xmlns:a16="http://schemas.microsoft.com/office/drawing/2014/main" id="{26E06B8F-679D-0C43-BCB6-3B50DA6643C3}"/>
              </a:ext>
            </a:extLst>
          </p:cNvPr>
          <p:cNvSpPr>
            <a:spLocks noGrp="1"/>
          </p:cNvSpPr>
          <p:nvPr>
            <p:ph type="ftr" sz="quarter" idx="11"/>
          </p:nvPr>
        </p:nvSpPr>
        <p:spPr/>
        <p:txBody>
          <a:bodyPr/>
          <a:lstStyle/>
          <a:p>
            <a:r>
              <a:rPr lang="zh-CN" altLang="en-US"/>
              <a:t>日本物理学会</a:t>
            </a:r>
            <a:r>
              <a:rPr lang="en-US" altLang="zh-CN"/>
              <a:t>@</a:t>
            </a:r>
            <a:r>
              <a:rPr lang="zh-CN" altLang="en-US"/>
              <a:t>山形大学</a:t>
            </a:r>
            <a:endParaRPr lang="ja-JP" altLang="en-US"/>
          </a:p>
        </p:txBody>
      </p:sp>
      <p:sp>
        <p:nvSpPr>
          <p:cNvPr id="4" name="日付プレースホルダー 3">
            <a:extLst>
              <a:ext uri="{FF2B5EF4-FFF2-40B4-BE49-F238E27FC236}">
                <a16:creationId xmlns:a16="http://schemas.microsoft.com/office/drawing/2014/main" id="{1F21B854-7244-E34D-AE57-24F72CEED706}"/>
              </a:ext>
            </a:extLst>
          </p:cNvPr>
          <p:cNvSpPr>
            <a:spLocks noGrp="1"/>
          </p:cNvSpPr>
          <p:nvPr>
            <p:ph type="dt" sz="half" idx="10"/>
          </p:nvPr>
        </p:nvSpPr>
        <p:spPr/>
        <p:txBody>
          <a:bodyPr/>
          <a:lstStyle/>
          <a:p>
            <a:r>
              <a:rPr lang="en-US" altLang="ja-JP"/>
              <a:t>2019/9/17</a:t>
            </a:r>
            <a:endParaRPr lang="ja-JP" altLang="en-US"/>
          </a:p>
        </p:txBody>
      </p:sp>
      <p:pic>
        <p:nvPicPr>
          <p:cNvPr id="7" name="図 6">
            <a:extLst>
              <a:ext uri="{FF2B5EF4-FFF2-40B4-BE49-F238E27FC236}">
                <a16:creationId xmlns:a16="http://schemas.microsoft.com/office/drawing/2014/main" id="{5A7A77BF-4118-3848-99DF-B2F72ED436D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0001" y="360000"/>
            <a:ext cx="1662857" cy="720000"/>
          </a:xfrm>
          <a:prstGeom prst="rect">
            <a:avLst/>
          </a:prstGeom>
        </p:spPr>
      </p:pic>
      <p:pic>
        <p:nvPicPr>
          <p:cNvPr id="8" name="図 7" descr="食卓用食器類 が含まれている画像&#10;&#10;自動的に生成された説明">
            <a:extLst>
              <a:ext uri="{FF2B5EF4-FFF2-40B4-BE49-F238E27FC236}">
                <a16:creationId xmlns:a16="http://schemas.microsoft.com/office/drawing/2014/main" id="{8EC6A1A0-1D30-DD4B-B6A6-618366598DF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51093" y="356327"/>
            <a:ext cx="1580911" cy="720000"/>
          </a:xfrm>
          <a:prstGeom prst="rect">
            <a:avLst/>
          </a:prstGeom>
        </p:spPr>
      </p:pic>
    </p:spTree>
    <p:extLst>
      <p:ext uri="{BB962C8B-B14F-4D97-AF65-F5344CB8AC3E}">
        <p14:creationId xmlns:p14="http://schemas.microsoft.com/office/powerpoint/2010/main" val="2075429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154871-3ECB-8040-BEF6-C559E0C44765}"/>
              </a:ext>
            </a:extLst>
          </p:cNvPr>
          <p:cNvSpPr>
            <a:spLocks noGrp="1"/>
          </p:cNvSpPr>
          <p:nvPr>
            <p:ph type="title"/>
          </p:nvPr>
        </p:nvSpPr>
        <p:spPr/>
        <p:txBody>
          <a:bodyPr/>
          <a:lstStyle/>
          <a:p>
            <a:r>
              <a:rPr kumimoji="1" lang="ja-JP" altLang="en-US"/>
              <a:t>環境雑音注入試験</a:t>
            </a:r>
          </a:p>
        </p:txBody>
      </p:sp>
      <mc:AlternateContent xmlns:mc="http://schemas.openxmlformats.org/markup-compatibility/2006">
        <mc:Choice xmlns:a14="http://schemas.microsoft.com/office/drawing/2010/main" Requires="a14">
          <p:sp>
            <p:nvSpPr>
              <p:cNvPr id="3" name="コンテンツ プレースホルダー 2">
                <a:extLst>
                  <a:ext uri="{FF2B5EF4-FFF2-40B4-BE49-F238E27FC236}">
                    <a16:creationId xmlns:a16="http://schemas.microsoft.com/office/drawing/2014/main" id="{D24043FF-F096-F045-9DEE-AC15198DC296}"/>
                  </a:ext>
                </a:extLst>
              </p:cNvPr>
              <p:cNvSpPr>
                <a:spLocks noGrp="1"/>
              </p:cNvSpPr>
              <p:nvPr>
                <p:ph idx="1"/>
              </p:nvPr>
            </p:nvSpPr>
            <p:spPr/>
            <p:txBody>
              <a:bodyPr>
                <a:normAutofit lnSpcReduction="10000"/>
              </a:bodyPr>
              <a:lstStyle/>
              <a:p>
                <a:r>
                  <a:rPr lang="ja-JP" altLang="en-US"/>
                  <a:t>環境雑音注入試験をした場合の検出器信号</a:t>
                </a:r>
                <a14:m>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𝑎</m:t>
                        </m:r>
                      </m:e>
                      <m:sub>
                        <m:r>
                          <m:rPr>
                            <m:sty m:val="p"/>
                          </m:rPr>
                          <a:rPr lang="en-US" altLang="ja-JP">
                            <a:latin typeface="Cambria Math" panose="02040503050406030204" pitchFamily="18" charset="0"/>
                          </a:rPr>
                          <m:t>inj</m:t>
                        </m:r>
                      </m:sub>
                    </m:sSub>
                    <m:d>
                      <m:dPr>
                        <m:ctrlPr>
                          <a:rPr lang="en-US" altLang="ja-JP" i="1">
                            <a:latin typeface="Cambria Math" panose="02040503050406030204" pitchFamily="18" charset="0"/>
                          </a:rPr>
                        </m:ctrlPr>
                      </m:dPr>
                      <m:e>
                        <m:r>
                          <a:rPr lang="en-US" altLang="ja-JP" i="1">
                            <a:latin typeface="Cambria Math" panose="02040503050406030204" pitchFamily="18" charset="0"/>
                          </a:rPr>
                          <m:t>𝑓</m:t>
                        </m:r>
                      </m:e>
                    </m:d>
                  </m:oMath>
                </a14:m>
                <a:r>
                  <a:rPr lang="ja-JP" altLang="en-US"/>
                  <a:t>および、環境モニター信号</a:t>
                </a:r>
                <a14:m>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𝑏</m:t>
                        </m:r>
                      </m:e>
                      <m:sub>
                        <m:r>
                          <m:rPr>
                            <m:sty m:val="p"/>
                          </m:rPr>
                          <a:rPr lang="en-US" altLang="ja-JP">
                            <a:latin typeface="Cambria Math" panose="02040503050406030204" pitchFamily="18" charset="0"/>
                          </a:rPr>
                          <m:t>inj</m:t>
                        </m:r>
                      </m:sub>
                    </m:sSub>
                    <m:d>
                      <m:dPr>
                        <m:ctrlPr>
                          <a:rPr lang="en-US" altLang="ja-JP" i="1">
                            <a:latin typeface="Cambria Math" panose="02040503050406030204" pitchFamily="18" charset="0"/>
                          </a:rPr>
                        </m:ctrlPr>
                      </m:dPr>
                      <m:e>
                        <m:r>
                          <a:rPr lang="en-US" altLang="ja-JP" i="1">
                            <a:latin typeface="Cambria Math" panose="02040503050406030204" pitchFamily="18" charset="0"/>
                          </a:rPr>
                          <m:t>𝑓</m:t>
                        </m:r>
                      </m:e>
                    </m:d>
                  </m:oMath>
                </a14:m>
                <a:r>
                  <a:rPr lang="ja-JP" altLang="en-US"/>
                  <a:t>を考えると</a:t>
                </a:r>
                <a:br>
                  <a:rPr lang="en-US" altLang="ja-JP" dirty="0"/>
                </a:br>
                <a14:m>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𝑎</m:t>
                        </m:r>
                      </m:e>
                      <m:sub>
                        <m:r>
                          <m:rPr>
                            <m:sty m:val="p"/>
                          </m:rPr>
                          <a:rPr lang="en-US" altLang="ja-JP">
                            <a:latin typeface="Cambria Math" panose="02040503050406030204" pitchFamily="18" charset="0"/>
                          </a:rPr>
                          <m:t>inj</m:t>
                        </m:r>
                      </m:sub>
                    </m:sSub>
                    <m:r>
                      <m:rPr>
                        <m:aln/>
                      </m:rPr>
                      <a:rPr lang="en-US" altLang="ja-JP" i="1">
                        <a:latin typeface="Cambria Math" panose="02040503050406030204" pitchFamily="18" charset="0"/>
                      </a:rPr>
                      <m:t>=</m:t>
                    </m:r>
                    <m:r>
                      <a:rPr lang="en-US" altLang="ja-JP" i="1">
                        <a:latin typeface="Cambria Math" panose="02040503050406030204" pitchFamily="18" charset="0"/>
                      </a:rPr>
                      <m:t>𝑥</m:t>
                    </m:r>
                    <m:r>
                      <a:rPr lang="en-US" altLang="ja-JP" i="1">
                        <a:latin typeface="Cambria Math" panose="02040503050406030204" pitchFamily="18" charset="0"/>
                      </a:rPr>
                      <m:t>+</m:t>
                    </m:r>
                    <m:r>
                      <a:rPr lang="en-US" altLang="ja-JP" i="1">
                        <a:latin typeface="Cambria Math" panose="02040503050406030204" pitchFamily="18" charset="0"/>
                      </a:rPr>
                      <m:t>𝐶</m:t>
                    </m:r>
                    <m:d>
                      <m:dPr>
                        <m:ctrlPr>
                          <a:rPr lang="en-US" altLang="ja-JP" i="1">
                            <a:latin typeface="Cambria Math" panose="02040503050406030204" pitchFamily="18" charset="0"/>
                          </a:rPr>
                        </m:ctrlPr>
                      </m:dPr>
                      <m:e>
                        <m:sSub>
                          <m:sSubPr>
                            <m:ctrlPr>
                              <a:rPr lang="en-US" altLang="ja-JP" i="1">
                                <a:latin typeface="Cambria Math" panose="02040503050406030204" pitchFamily="18" charset="0"/>
                              </a:rPr>
                            </m:ctrlPr>
                          </m:sSubPr>
                          <m:e>
                            <m:r>
                              <a:rPr lang="en-US" altLang="ja-JP" i="1">
                                <a:latin typeface="Cambria Math" panose="02040503050406030204" pitchFamily="18" charset="0"/>
                              </a:rPr>
                              <m:t>𝑥</m:t>
                            </m:r>
                          </m:e>
                          <m:sub>
                            <m:r>
                              <m:rPr>
                                <m:sty m:val="p"/>
                              </m:rPr>
                              <a:rPr lang="en-US" altLang="ja-JP">
                                <a:latin typeface="Cambria Math" panose="02040503050406030204" pitchFamily="18" charset="0"/>
                              </a:rPr>
                              <m:t>env</m:t>
                            </m:r>
                          </m:sub>
                        </m:sSub>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𝑥</m:t>
                            </m:r>
                          </m:e>
                          <m:sub>
                            <m:r>
                              <m:rPr>
                                <m:sty m:val="p"/>
                              </m:rPr>
                              <a:rPr lang="en-US" altLang="ja-JP">
                                <a:latin typeface="Cambria Math" panose="02040503050406030204" pitchFamily="18" charset="0"/>
                              </a:rPr>
                              <m:t>inj</m:t>
                            </m:r>
                          </m:sub>
                        </m:sSub>
                      </m:e>
                    </m:d>
                  </m:oMath>
                </a14:m>
                <a:br>
                  <a:rPr lang="en-US" altLang="ja-JP" i="1" dirty="0">
                    <a:latin typeface="Cambria Math" panose="02040503050406030204" pitchFamily="18" charset="0"/>
                  </a:rPr>
                </a:br>
                <a14:m>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𝑏</m:t>
                        </m:r>
                      </m:e>
                      <m:sub>
                        <m:r>
                          <m:rPr>
                            <m:sty m:val="p"/>
                          </m:rPr>
                          <a:rPr lang="en-US" altLang="ja-JP">
                            <a:latin typeface="Cambria Math" panose="02040503050406030204" pitchFamily="18" charset="0"/>
                          </a:rPr>
                          <m:t>inj</m:t>
                        </m:r>
                      </m:sub>
                    </m:sSub>
                    <m:r>
                      <m:rPr>
                        <m:aln/>
                      </m:rP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𝑥</m:t>
                        </m:r>
                      </m:e>
                      <m:sub>
                        <m:r>
                          <m:rPr>
                            <m:sty m:val="p"/>
                          </m:rPr>
                          <a:rPr lang="en-US" altLang="ja-JP">
                            <a:latin typeface="Cambria Math" panose="02040503050406030204" pitchFamily="18" charset="0"/>
                          </a:rPr>
                          <m:t>env</m:t>
                        </m:r>
                      </m:sub>
                    </m:sSub>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𝑥</m:t>
                        </m:r>
                      </m:e>
                      <m:sub>
                        <m:r>
                          <m:rPr>
                            <m:sty m:val="p"/>
                          </m:rPr>
                          <a:rPr lang="en-US" altLang="ja-JP">
                            <a:latin typeface="Cambria Math" panose="02040503050406030204" pitchFamily="18" charset="0"/>
                          </a:rPr>
                          <m:t>inj</m:t>
                        </m:r>
                      </m:sub>
                    </m:sSub>
                  </m:oMath>
                </a14:m>
                <a:br>
                  <a:rPr lang="en-US" altLang="ja-JP" dirty="0"/>
                </a:br>
                <a:r>
                  <a:rPr lang="ja-JP" altLang="en-US"/>
                  <a:t>のように書ける</a:t>
                </a:r>
                <a:endParaRPr lang="en-US" altLang="ja-JP" dirty="0"/>
              </a:p>
              <a:p>
                <a:r>
                  <a:rPr kumimoji="1" lang="ja-JP" altLang="en-US"/>
                  <a:t>以上より、カップリングファンクション</a:t>
                </a:r>
                <a:r>
                  <a:rPr lang="ja-JP" altLang="en-US"/>
                  <a:t>は</a:t>
                </a:r>
                <a:br>
                  <a:rPr lang="en-US" altLang="ja-JP" dirty="0"/>
                </a:br>
                <a14:m>
                  <m:oMath xmlns:m="http://schemas.openxmlformats.org/officeDocument/2006/math">
                    <m:r>
                      <a:rPr lang="en-US" altLang="ja-JP" i="1">
                        <a:latin typeface="Cambria Math" panose="02040503050406030204" pitchFamily="18" charset="0"/>
                      </a:rPr>
                      <m:t>𝐶</m:t>
                    </m:r>
                    <m:r>
                      <m:rPr>
                        <m:aln/>
                      </m:rPr>
                      <a:rPr lang="en-US" altLang="ja-JP" i="1">
                        <a:latin typeface="Cambria Math" panose="02040503050406030204" pitchFamily="18" charset="0"/>
                      </a:rPr>
                      <m:t>=</m:t>
                    </m:r>
                    <m:f>
                      <m:fPr>
                        <m:ctrlPr>
                          <a:rPr lang="en-US" altLang="ja-JP" i="1">
                            <a:latin typeface="Cambria Math" panose="02040503050406030204" pitchFamily="18" charset="0"/>
                          </a:rPr>
                        </m:ctrlPr>
                      </m:fPr>
                      <m:num>
                        <m:sSub>
                          <m:sSubPr>
                            <m:ctrlPr>
                              <a:rPr lang="en-US" altLang="ja-JP" i="1">
                                <a:latin typeface="Cambria Math" panose="02040503050406030204" pitchFamily="18" charset="0"/>
                              </a:rPr>
                            </m:ctrlPr>
                          </m:sSubPr>
                          <m:e>
                            <m:r>
                              <a:rPr lang="en-US" altLang="ja-JP" i="1">
                                <a:latin typeface="Cambria Math" panose="02040503050406030204" pitchFamily="18" charset="0"/>
                              </a:rPr>
                              <m:t>𝑎</m:t>
                            </m:r>
                          </m:e>
                          <m:sub>
                            <m:r>
                              <m:rPr>
                                <m:sty m:val="p"/>
                              </m:rPr>
                              <a:rPr lang="en-US" altLang="ja-JP">
                                <a:latin typeface="Cambria Math" panose="02040503050406030204" pitchFamily="18" charset="0"/>
                              </a:rPr>
                              <m:t>inj</m:t>
                            </m:r>
                          </m:sub>
                        </m:sSub>
                        <m:r>
                          <a:rPr lang="en-US" altLang="ja-JP" i="1">
                            <a:latin typeface="Cambria Math" panose="02040503050406030204" pitchFamily="18" charset="0"/>
                          </a:rPr>
                          <m:t>−</m:t>
                        </m:r>
                        <m:r>
                          <a:rPr lang="en-US" altLang="ja-JP" i="1">
                            <a:latin typeface="Cambria Math" panose="02040503050406030204" pitchFamily="18" charset="0"/>
                          </a:rPr>
                          <m:t>𝑎</m:t>
                        </m:r>
                      </m:num>
                      <m:den>
                        <m:sSub>
                          <m:sSubPr>
                            <m:ctrlPr>
                              <a:rPr lang="en-US" altLang="ja-JP" i="1">
                                <a:latin typeface="Cambria Math" panose="02040503050406030204" pitchFamily="18" charset="0"/>
                              </a:rPr>
                            </m:ctrlPr>
                          </m:sSubPr>
                          <m:e>
                            <m:r>
                              <a:rPr lang="en-US" altLang="ja-JP" i="1">
                                <a:latin typeface="Cambria Math" panose="02040503050406030204" pitchFamily="18" charset="0"/>
                              </a:rPr>
                              <m:t>𝑏</m:t>
                            </m:r>
                          </m:e>
                          <m:sub>
                            <m:r>
                              <m:rPr>
                                <m:sty m:val="p"/>
                              </m:rPr>
                              <a:rPr lang="en-US" altLang="ja-JP">
                                <a:latin typeface="Cambria Math" panose="02040503050406030204" pitchFamily="18" charset="0"/>
                              </a:rPr>
                              <m:t>inj</m:t>
                            </m:r>
                          </m:sub>
                        </m:sSub>
                        <m:r>
                          <a:rPr lang="en-US" altLang="ja-JP" i="1">
                            <a:latin typeface="Cambria Math" panose="02040503050406030204" pitchFamily="18" charset="0"/>
                          </a:rPr>
                          <m:t>−</m:t>
                        </m:r>
                        <m:r>
                          <a:rPr lang="en-US" altLang="ja-JP" i="1">
                            <a:latin typeface="Cambria Math" panose="02040503050406030204" pitchFamily="18" charset="0"/>
                          </a:rPr>
                          <m:t>𝑏</m:t>
                        </m:r>
                      </m:den>
                    </m:f>
                  </m:oMath>
                </a14:m>
                <a:br>
                  <a:rPr lang="en-US" altLang="ja-JP" dirty="0"/>
                </a:br>
                <a:r>
                  <a:rPr lang="ja-JP" altLang="en-US"/>
                  <a:t>のように書け、環境雑音は</a:t>
                </a:r>
                <a:br>
                  <a:rPr lang="en-US" altLang="ja-JP" dirty="0"/>
                </a:br>
                <a14:m>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𝑛</m:t>
                        </m:r>
                      </m:e>
                      <m:sub>
                        <m:r>
                          <m:rPr>
                            <m:sty m:val="p"/>
                          </m:rPr>
                          <a:rPr lang="en-US" altLang="ja-JP">
                            <a:latin typeface="Cambria Math" panose="02040503050406030204" pitchFamily="18" charset="0"/>
                          </a:rPr>
                          <m:t>env</m:t>
                        </m:r>
                      </m:sub>
                    </m:sSub>
                    <m:r>
                      <m:rPr>
                        <m:aln/>
                      </m:rPr>
                      <a:rPr lang="en-US" altLang="ja-JP" i="1">
                        <a:latin typeface="Cambria Math" panose="02040503050406030204" pitchFamily="18" charset="0"/>
                      </a:rPr>
                      <m:t>=</m:t>
                    </m:r>
                    <m:r>
                      <a:rPr lang="en-US" altLang="ja-JP" b="0" i="1" smtClean="0">
                        <a:latin typeface="Cambria Math" panose="02040503050406030204" pitchFamily="18" charset="0"/>
                      </a:rPr>
                      <m:t>𝐶</m:t>
                    </m:r>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𝑥</m:t>
                        </m:r>
                      </m:e>
                      <m:sub>
                        <m:r>
                          <m:rPr>
                            <m:sty m:val="p"/>
                          </m:rPr>
                          <a:rPr lang="en-US" altLang="ja-JP" b="0" i="0" smtClean="0">
                            <a:latin typeface="Cambria Math" panose="02040503050406030204" pitchFamily="18" charset="0"/>
                          </a:rPr>
                          <m:t>env</m:t>
                        </m:r>
                      </m:sub>
                    </m:sSub>
                    <m:r>
                      <a:rPr lang="en-US" altLang="ja-JP" b="0" i="1" smtClean="0">
                        <a:latin typeface="Cambria Math" panose="02040503050406030204" pitchFamily="18" charset="0"/>
                      </a:rPr>
                      <m:t>=</m:t>
                    </m:r>
                    <m:f>
                      <m:fPr>
                        <m:ctrlPr>
                          <a:rPr lang="en-US" altLang="ja-JP" i="1">
                            <a:latin typeface="Cambria Math" panose="02040503050406030204" pitchFamily="18" charset="0"/>
                          </a:rPr>
                        </m:ctrlPr>
                      </m:fPr>
                      <m:num>
                        <m:sSub>
                          <m:sSubPr>
                            <m:ctrlPr>
                              <a:rPr lang="en-US" altLang="ja-JP" i="1">
                                <a:latin typeface="Cambria Math" panose="02040503050406030204" pitchFamily="18" charset="0"/>
                              </a:rPr>
                            </m:ctrlPr>
                          </m:sSubPr>
                          <m:e>
                            <m:r>
                              <a:rPr lang="en-US" altLang="ja-JP" i="1">
                                <a:latin typeface="Cambria Math" panose="02040503050406030204" pitchFamily="18" charset="0"/>
                              </a:rPr>
                              <m:t>𝑎</m:t>
                            </m:r>
                          </m:e>
                          <m:sub>
                            <m:r>
                              <m:rPr>
                                <m:sty m:val="p"/>
                              </m:rPr>
                              <a:rPr lang="en-US" altLang="ja-JP">
                                <a:latin typeface="Cambria Math" panose="02040503050406030204" pitchFamily="18" charset="0"/>
                              </a:rPr>
                              <m:t>inj</m:t>
                            </m:r>
                          </m:sub>
                        </m:sSub>
                        <m:r>
                          <a:rPr lang="en-US" altLang="ja-JP" i="1">
                            <a:latin typeface="Cambria Math" panose="02040503050406030204" pitchFamily="18" charset="0"/>
                          </a:rPr>
                          <m:t>−</m:t>
                        </m:r>
                        <m:r>
                          <a:rPr lang="en-US" altLang="ja-JP" i="1">
                            <a:latin typeface="Cambria Math" panose="02040503050406030204" pitchFamily="18" charset="0"/>
                          </a:rPr>
                          <m:t>𝑎</m:t>
                        </m:r>
                      </m:num>
                      <m:den>
                        <m:sSub>
                          <m:sSubPr>
                            <m:ctrlPr>
                              <a:rPr lang="en-US" altLang="ja-JP" i="1">
                                <a:latin typeface="Cambria Math" panose="02040503050406030204" pitchFamily="18" charset="0"/>
                              </a:rPr>
                            </m:ctrlPr>
                          </m:sSubPr>
                          <m:e>
                            <m:r>
                              <a:rPr lang="en-US" altLang="ja-JP" i="1">
                                <a:latin typeface="Cambria Math" panose="02040503050406030204" pitchFamily="18" charset="0"/>
                              </a:rPr>
                              <m:t>𝑏</m:t>
                            </m:r>
                          </m:e>
                          <m:sub>
                            <m:r>
                              <m:rPr>
                                <m:sty m:val="p"/>
                              </m:rPr>
                              <a:rPr lang="en-US" altLang="ja-JP">
                                <a:latin typeface="Cambria Math" panose="02040503050406030204" pitchFamily="18" charset="0"/>
                              </a:rPr>
                              <m:t>inj</m:t>
                            </m:r>
                          </m:sub>
                        </m:sSub>
                        <m:r>
                          <a:rPr lang="en-US" altLang="ja-JP" i="1">
                            <a:latin typeface="Cambria Math" panose="02040503050406030204" pitchFamily="18" charset="0"/>
                          </a:rPr>
                          <m:t>−</m:t>
                        </m:r>
                        <m:r>
                          <a:rPr lang="en-US" altLang="ja-JP" i="1">
                            <a:latin typeface="Cambria Math" panose="02040503050406030204" pitchFamily="18" charset="0"/>
                          </a:rPr>
                          <m:t>𝑏</m:t>
                        </m:r>
                      </m:den>
                    </m:f>
                    <m:r>
                      <a:rPr lang="en-US" altLang="ja-JP" b="0" i="1" smtClean="0">
                        <a:latin typeface="Cambria Math" panose="02040503050406030204" pitchFamily="18" charset="0"/>
                      </a:rPr>
                      <m:t>𝑏</m:t>
                    </m:r>
                  </m:oMath>
                </a14:m>
                <a:br>
                  <a:rPr lang="en-US" altLang="ja-JP" dirty="0"/>
                </a:br>
                <a:r>
                  <a:rPr lang="ja-JP" altLang="en-US"/>
                  <a:t>のように書ける</a:t>
                </a:r>
                <a:endParaRPr kumimoji="1" lang="ja-JP" altLang="en-US"/>
              </a:p>
            </p:txBody>
          </p:sp>
        </mc:Choice>
        <mc:Fallback>
          <p:sp>
            <p:nvSpPr>
              <p:cNvPr id="3" name="コンテンツ プレースホルダー 2">
                <a:extLst>
                  <a:ext uri="{FF2B5EF4-FFF2-40B4-BE49-F238E27FC236}">
                    <a16:creationId xmlns:a16="http://schemas.microsoft.com/office/drawing/2014/main" id="{D24043FF-F096-F045-9DEE-AC15198DC296}"/>
                  </a:ext>
                </a:extLst>
              </p:cNvPr>
              <p:cNvSpPr>
                <a:spLocks noGrp="1" noRot="1" noChangeAspect="1" noMove="1" noResize="1" noEditPoints="1" noAdjustHandles="1" noChangeArrowheads="1" noChangeShapeType="1" noTextEdit="1"/>
              </p:cNvSpPr>
              <p:nvPr>
                <p:ph idx="1"/>
              </p:nvPr>
            </p:nvSpPr>
            <p:spPr>
              <a:blipFill>
                <a:blip r:embed="rId2"/>
                <a:stretch>
                  <a:fillRect l="-1072" t="-2457" r="-643" b="-3194"/>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5F8B7486-4D0F-504E-94A3-DF0DD1EBBADB}"/>
              </a:ext>
            </a:extLst>
          </p:cNvPr>
          <p:cNvSpPr>
            <a:spLocks noGrp="1"/>
          </p:cNvSpPr>
          <p:nvPr>
            <p:ph type="sldNum" sz="quarter" idx="4"/>
          </p:nvPr>
        </p:nvSpPr>
        <p:spPr/>
        <p:txBody>
          <a:bodyPr/>
          <a:lstStyle/>
          <a:p>
            <a:fld id="{2B4BF31F-3D4B-4445-9FE5-2801AF373D36}" type="slidenum">
              <a:rPr lang="ja-JP" altLang="en-US" smtClean="0"/>
              <a:pPr/>
              <a:t>9</a:t>
            </a:fld>
            <a:endParaRPr lang="ja-JP" altLang="en-US"/>
          </a:p>
        </p:txBody>
      </p:sp>
      <p:sp>
        <p:nvSpPr>
          <p:cNvPr id="5" name="フッター プレースホルダー 4">
            <a:extLst>
              <a:ext uri="{FF2B5EF4-FFF2-40B4-BE49-F238E27FC236}">
                <a16:creationId xmlns:a16="http://schemas.microsoft.com/office/drawing/2014/main" id="{466FBE35-5D33-834C-B469-6F656F65227C}"/>
              </a:ext>
            </a:extLst>
          </p:cNvPr>
          <p:cNvSpPr>
            <a:spLocks noGrp="1"/>
          </p:cNvSpPr>
          <p:nvPr>
            <p:ph type="ftr" sz="quarter" idx="11"/>
          </p:nvPr>
        </p:nvSpPr>
        <p:spPr/>
        <p:txBody>
          <a:bodyPr/>
          <a:lstStyle/>
          <a:p>
            <a:r>
              <a:rPr lang="zh-CN" altLang="en-US"/>
              <a:t>日本物理学会</a:t>
            </a:r>
            <a:r>
              <a:rPr lang="en-US" altLang="zh-CN"/>
              <a:t>@</a:t>
            </a:r>
            <a:r>
              <a:rPr lang="zh-CN" altLang="en-US"/>
              <a:t>山形大学</a:t>
            </a:r>
            <a:endParaRPr lang="ja-JP" altLang="en-US"/>
          </a:p>
        </p:txBody>
      </p:sp>
      <p:sp>
        <p:nvSpPr>
          <p:cNvPr id="6" name="日付プレースホルダー 5">
            <a:extLst>
              <a:ext uri="{FF2B5EF4-FFF2-40B4-BE49-F238E27FC236}">
                <a16:creationId xmlns:a16="http://schemas.microsoft.com/office/drawing/2014/main" id="{F8F5B6BE-211E-EB44-ACC0-15CC728F3CED}"/>
              </a:ext>
            </a:extLst>
          </p:cNvPr>
          <p:cNvSpPr>
            <a:spLocks noGrp="1"/>
          </p:cNvSpPr>
          <p:nvPr>
            <p:ph type="dt" sz="half" idx="10"/>
          </p:nvPr>
        </p:nvSpPr>
        <p:spPr/>
        <p:txBody>
          <a:bodyPr/>
          <a:lstStyle/>
          <a:p>
            <a:r>
              <a:rPr lang="en-US" altLang="ja-JP"/>
              <a:t>2019/9/17</a:t>
            </a:r>
            <a:endParaRPr lang="ja-JP" altLang="en-US"/>
          </a:p>
        </p:txBody>
      </p:sp>
    </p:spTree>
    <p:extLst>
      <p:ext uri="{BB962C8B-B14F-4D97-AF65-F5344CB8AC3E}">
        <p14:creationId xmlns:p14="http://schemas.microsoft.com/office/powerpoint/2010/main" val="324383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8793A8D-2354-0B41-9E44-BC9BAF68911E}"/>
              </a:ext>
            </a:extLst>
          </p:cNvPr>
          <p:cNvSpPr>
            <a:spLocks noGrp="1"/>
          </p:cNvSpPr>
          <p:nvPr>
            <p:ph type="title"/>
          </p:nvPr>
        </p:nvSpPr>
        <p:spPr/>
        <p:txBody>
          <a:bodyPr/>
          <a:lstStyle/>
          <a:p>
            <a:r>
              <a:rPr kumimoji="1" lang="ja-JP" altLang="en-US"/>
              <a:t>実験</a:t>
            </a:r>
          </a:p>
        </p:txBody>
      </p:sp>
      <p:sp>
        <p:nvSpPr>
          <p:cNvPr id="3" name="コンテンツ プレースホルダー 2">
            <a:extLst>
              <a:ext uri="{FF2B5EF4-FFF2-40B4-BE49-F238E27FC236}">
                <a16:creationId xmlns:a16="http://schemas.microsoft.com/office/drawing/2014/main" id="{52FAEA3C-CDD7-DA4B-B663-8B5B54081445}"/>
              </a:ext>
            </a:extLst>
          </p:cNvPr>
          <p:cNvSpPr>
            <a:spLocks noGrp="1"/>
          </p:cNvSpPr>
          <p:nvPr>
            <p:ph idx="1"/>
          </p:nvPr>
        </p:nvSpPr>
        <p:spPr/>
        <p:txBody>
          <a:bodyPr>
            <a:normAutofit/>
          </a:bodyPr>
          <a:lstStyle/>
          <a:p>
            <a:r>
              <a:rPr lang="en-US" altLang="ja-JP" dirty="0"/>
              <a:t>2019/7/13</a:t>
            </a:r>
            <a:r>
              <a:rPr lang="ja-JP" altLang="en-US"/>
              <a:t>に</a:t>
            </a:r>
            <a:r>
              <a:rPr lang="en-US" altLang="ja-JP" dirty="0"/>
              <a:t>KAGRA</a:t>
            </a:r>
            <a:r>
              <a:rPr lang="ja-JP" altLang="en-US"/>
              <a:t>が</a:t>
            </a:r>
            <a:br>
              <a:rPr lang="en-US" altLang="ja-JP" dirty="0"/>
            </a:br>
            <a:r>
              <a:rPr lang="en-US" altLang="ja-JP" dirty="0"/>
              <a:t>Michelson</a:t>
            </a:r>
            <a:r>
              <a:rPr lang="ja-JP" altLang="en-US"/>
              <a:t>干渉計として運転</a:t>
            </a:r>
            <a:br>
              <a:rPr lang="en-US" altLang="ja-JP" dirty="0"/>
            </a:br>
            <a:r>
              <a:rPr lang="ja-JP" altLang="en-US"/>
              <a:t>していた際に環境雑音注入</a:t>
            </a:r>
            <a:br>
              <a:rPr lang="en-US" altLang="ja-JP" dirty="0"/>
            </a:br>
            <a:r>
              <a:rPr lang="ja-JP" altLang="en-US"/>
              <a:t>試験を行い、環境雑音の評価</a:t>
            </a:r>
            <a:br>
              <a:rPr lang="en-US" altLang="ja-JP" dirty="0"/>
            </a:br>
            <a:r>
              <a:rPr lang="ja-JP" altLang="en-US"/>
              <a:t>を行った</a:t>
            </a:r>
            <a:endParaRPr lang="en-US" altLang="ja-JP" dirty="0"/>
          </a:p>
          <a:p>
            <a:r>
              <a:rPr lang="ja-JP" altLang="en-US"/>
              <a:t>スピーカーを用いて</a:t>
            </a:r>
            <a:r>
              <a:rPr lang="en-US" altLang="ja-JP" dirty="0"/>
              <a:t>3</a:t>
            </a:r>
            <a:r>
              <a:rPr lang="ja-JP" altLang="en-US"/>
              <a:t>つの</a:t>
            </a:r>
            <a:br>
              <a:rPr lang="en-US" altLang="ja-JP" dirty="0"/>
            </a:br>
            <a:r>
              <a:rPr lang="ja-JP" altLang="en-US"/>
              <a:t>場所から行った</a:t>
            </a:r>
            <a:endParaRPr lang="en-US" altLang="ja-JP" dirty="0"/>
          </a:p>
          <a:p>
            <a:pPr lvl="1"/>
            <a:r>
              <a:rPr lang="en" altLang="ja-JP" dirty="0"/>
              <a:t>Pre-Stabilized Laser (PSL)</a:t>
            </a:r>
          </a:p>
          <a:p>
            <a:pPr lvl="1"/>
            <a:r>
              <a:rPr kumimoji="1" lang="en-US" altLang="ja-JP" dirty="0"/>
              <a:t>Beam splitter(BS)</a:t>
            </a:r>
            <a:r>
              <a:rPr kumimoji="1" lang="ja-JP" altLang="en-US"/>
              <a:t>周り</a:t>
            </a:r>
            <a:endParaRPr kumimoji="1" lang="en-US" altLang="ja-JP" dirty="0"/>
          </a:p>
          <a:p>
            <a:pPr lvl="1"/>
            <a:r>
              <a:rPr lang="en-US" altLang="ja-JP" dirty="0"/>
              <a:t>Pick-off of Power Recycling</a:t>
            </a:r>
            <a:br>
              <a:rPr lang="en-US" altLang="ja-JP" dirty="0"/>
            </a:br>
            <a:r>
              <a:rPr lang="en-US" altLang="ja-JP" dirty="0"/>
              <a:t>Cavity (POP) </a:t>
            </a:r>
            <a:endParaRPr kumimoji="1" lang="en-US" altLang="ja-JP" dirty="0"/>
          </a:p>
        </p:txBody>
      </p:sp>
      <p:sp>
        <p:nvSpPr>
          <p:cNvPr id="4" name="スライド番号プレースホルダー 3">
            <a:extLst>
              <a:ext uri="{FF2B5EF4-FFF2-40B4-BE49-F238E27FC236}">
                <a16:creationId xmlns:a16="http://schemas.microsoft.com/office/drawing/2014/main" id="{DCCEF675-3266-5F4E-9E2B-53F93E54027B}"/>
              </a:ext>
            </a:extLst>
          </p:cNvPr>
          <p:cNvSpPr>
            <a:spLocks noGrp="1"/>
          </p:cNvSpPr>
          <p:nvPr>
            <p:ph type="sldNum" sz="quarter" idx="4"/>
          </p:nvPr>
        </p:nvSpPr>
        <p:spPr/>
        <p:txBody>
          <a:bodyPr/>
          <a:lstStyle/>
          <a:p>
            <a:fld id="{2B4BF31F-3D4B-4445-9FE5-2801AF373D36}" type="slidenum">
              <a:rPr lang="ja-JP" altLang="en-US" smtClean="0"/>
              <a:pPr/>
              <a:t>10</a:t>
            </a:fld>
            <a:endParaRPr lang="ja-JP" altLang="en-US"/>
          </a:p>
        </p:txBody>
      </p:sp>
      <p:sp>
        <p:nvSpPr>
          <p:cNvPr id="5" name="フッター プレースホルダー 4">
            <a:extLst>
              <a:ext uri="{FF2B5EF4-FFF2-40B4-BE49-F238E27FC236}">
                <a16:creationId xmlns:a16="http://schemas.microsoft.com/office/drawing/2014/main" id="{92232962-4415-C54C-8937-E00DB9BFF049}"/>
              </a:ext>
            </a:extLst>
          </p:cNvPr>
          <p:cNvSpPr>
            <a:spLocks noGrp="1"/>
          </p:cNvSpPr>
          <p:nvPr>
            <p:ph type="ftr" sz="quarter" idx="11"/>
          </p:nvPr>
        </p:nvSpPr>
        <p:spPr/>
        <p:txBody>
          <a:bodyPr/>
          <a:lstStyle/>
          <a:p>
            <a:r>
              <a:rPr lang="zh-CN" altLang="en-US"/>
              <a:t>日本物理学会</a:t>
            </a:r>
            <a:r>
              <a:rPr lang="en-US" altLang="zh-CN"/>
              <a:t>@</a:t>
            </a:r>
            <a:r>
              <a:rPr lang="zh-CN" altLang="en-US"/>
              <a:t>山形大学</a:t>
            </a:r>
            <a:endParaRPr lang="ja-JP" altLang="en-US"/>
          </a:p>
        </p:txBody>
      </p:sp>
      <p:sp>
        <p:nvSpPr>
          <p:cNvPr id="6" name="日付プレースホルダー 5">
            <a:extLst>
              <a:ext uri="{FF2B5EF4-FFF2-40B4-BE49-F238E27FC236}">
                <a16:creationId xmlns:a16="http://schemas.microsoft.com/office/drawing/2014/main" id="{2906B6F9-BF9A-8449-A41A-4E20221006EF}"/>
              </a:ext>
            </a:extLst>
          </p:cNvPr>
          <p:cNvSpPr>
            <a:spLocks noGrp="1"/>
          </p:cNvSpPr>
          <p:nvPr>
            <p:ph type="dt" sz="half" idx="10"/>
          </p:nvPr>
        </p:nvSpPr>
        <p:spPr/>
        <p:txBody>
          <a:bodyPr/>
          <a:lstStyle/>
          <a:p>
            <a:r>
              <a:rPr lang="en-US" altLang="ja-JP"/>
              <a:t>2019/9/17</a:t>
            </a:r>
            <a:endParaRPr lang="ja-JP" altLang="en-US"/>
          </a:p>
        </p:txBody>
      </p:sp>
      <p:pic>
        <p:nvPicPr>
          <p:cNvPr id="8" name="図 7">
            <a:extLst>
              <a:ext uri="{FF2B5EF4-FFF2-40B4-BE49-F238E27FC236}">
                <a16:creationId xmlns:a16="http://schemas.microsoft.com/office/drawing/2014/main" id="{29B6824A-3704-0840-B21E-12559CBA01DE}"/>
              </a:ext>
            </a:extLst>
          </p:cNvPr>
          <p:cNvPicPr>
            <a:picLocks noChangeAspect="1"/>
          </p:cNvPicPr>
          <p:nvPr/>
        </p:nvPicPr>
        <p:blipFill>
          <a:blip r:embed="rId2"/>
          <a:stretch>
            <a:fillRect/>
          </a:stretch>
        </p:blipFill>
        <p:spPr>
          <a:xfrm>
            <a:off x="5871862" y="885598"/>
            <a:ext cx="6320138" cy="5400000"/>
          </a:xfrm>
          <a:prstGeom prst="rect">
            <a:avLst/>
          </a:prstGeom>
        </p:spPr>
      </p:pic>
      <p:pic>
        <p:nvPicPr>
          <p:cNvPr id="9" name="図 8" descr="建物 が含まれている画像&#10;&#10;自動的に生成された説明">
            <a:extLst>
              <a:ext uri="{FF2B5EF4-FFF2-40B4-BE49-F238E27FC236}">
                <a16:creationId xmlns:a16="http://schemas.microsoft.com/office/drawing/2014/main" id="{A943C499-A5C5-6A4D-B488-1A2872291C4D}"/>
              </a:ext>
            </a:extLst>
          </p:cNvPr>
          <p:cNvPicPr>
            <a:picLocks noChangeAspect="1"/>
          </p:cNvPicPr>
          <p:nvPr/>
        </p:nvPicPr>
        <p:blipFill>
          <a:blip r:embed="rId3"/>
          <a:stretch>
            <a:fillRect/>
          </a:stretch>
        </p:blipFill>
        <p:spPr>
          <a:xfrm>
            <a:off x="7606832" y="4312596"/>
            <a:ext cx="1440000" cy="1850602"/>
          </a:xfrm>
          <a:prstGeom prst="rect">
            <a:avLst/>
          </a:prstGeom>
        </p:spPr>
      </p:pic>
      <p:pic>
        <p:nvPicPr>
          <p:cNvPr id="10" name="図 9" descr="室内, テーブル が含まれている画像&#10;&#10;自動的に生成された説明">
            <a:extLst>
              <a:ext uri="{FF2B5EF4-FFF2-40B4-BE49-F238E27FC236}">
                <a16:creationId xmlns:a16="http://schemas.microsoft.com/office/drawing/2014/main" id="{194F49B0-0F5F-FB47-97DD-07D4303200D7}"/>
              </a:ext>
            </a:extLst>
          </p:cNvPr>
          <p:cNvPicPr>
            <a:picLocks noChangeAspect="1"/>
          </p:cNvPicPr>
          <p:nvPr/>
        </p:nvPicPr>
        <p:blipFill>
          <a:blip r:embed="rId4"/>
          <a:stretch>
            <a:fillRect/>
          </a:stretch>
        </p:blipFill>
        <p:spPr>
          <a:xfrm>
            <a:off x="9998652" y="4121800"/>
            <a:ext cx="1440000" cy="1850602"/>
          </a:xfrm>
          <a:prstGeom prst="rect">
            <a:avLst/>
          </a:prstGeom>
        </p:spPr>
      </p:pic>
      <p:pic>
        <p:nvPicPr>
          <p:cNvPr id="11" name="図 10" descr="室内, 壁, 床 が含まれている画像&#10;&#10;自動的に生成された説明">
            <a:extLst>
              <a:ext uri="{FF2B5EF4-FFF2-40B4-BE49-F238E27FC236}">
                <a16:creationId xmlns:a16="http://schemas.microsoft.com/office/drawing/2014/main" id="{5A0B4B5F-C774-5D49-8A4D-D67288EECF93}"/>
              </a:ext>
            </a:extLst>
          </p:cNvPr>
          <p:cNvPicPr>
            <a:picLocks noChangeAspect="1"/>
          </p:cNvPicPr>
          <p:nvPr/>
        </p:nvPicPr>
        <p:blipFill rotWithShape="1">
          <a:blip r:embed="rId5"/>
          <a:srcRect t="21086" r="19378"/>
          <a:stretch/>
        </p:blipFill>
        <p:spPr>
          <a:xfrm>
            <a:off x="5464117" y="4141402"/>
            <a:ext cx="1440000" cy="1811398"/>
          </a:xfrm>
          <a:prstGeom prst="rect">
            <a:avLst/>
          </a:prstGeom>
        </p:spPr>
      </p:pic>
      <p:cxnSp>
        <p:nvCxnSpPr>
          <p:cNvPr id="12" name="直線コネクタ 11">
            <a:extLst>
              <a:ext uri="{FF2B5EF4-FFF2-40B4-BE49-F238E27FC236}">
                <a16:creationId xmlns:a16="http://schemas.microsoft.com/office/drawing/2014/main" id="{3B237A65-B533-E048-A4B0-93D7C6B741C5}"/>
              </a:ext>
            </a:extLst>
          </p:cNvPr>
          <p:cNvCxnSpPr>
            <a:cxnSpLocks/>
          </p:cNvCxnSpPr>
          <p:nvPr/>
        </p:nvCxnSpPr>
        <p:spPr>
          <a:xfrm flipH="1">
            <a:off x="6221358" y="3725333"/>
            <a:ext cx="78643" cy="92127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678F1400-D312-FF43-9183-15E190D1CB63}"/>
              </a:ext>
            </a:extLst>
          </p:cNvPr>
          <p:cNvCxnSpPr>
            <a:cxnSpLocks/>
          </p:cNvCxnSpPr>
          <p:nvPr/>
        </p:nvCxnSpPr>
        <p:spPr>
          <a:xfrm flipV="1">
            <a:off x="8542613" y="4157068"/>
            <a:ext cx="473458" cy="108082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6E380893-E641-3946-A6D7-72E2621FECCF}"/>
              </a:ext>
            </a:extLst>
          </p:cNvPr>
          <p:cNvCxnSpPr>
            <a:cxnSpLocks/>
          </p:cNvCxnSpPr>
          <p:nvPr/>
        </p:nvCxnSpPr>
        <p:spPr>
          <a:xfrm>
            <a:off x="9217405" y="4030117"/>
            <a:ext cx="1501247" cy="120778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8154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D8703A-E788-AD4E-8AA2-279ACCEA517D}"/>
              </a:ext>
            </a:extLst>
          </p:cNvPr>
          <p:cNvSpPr>
            <a:spLocks noGrp="1"/>
          </p:cNvSpPr>
          <p:nvPr>
            <p:ph type="title"/>
          </p:nvPr>
        </p:nvSpPr>
        <p:spPr/>
        <p:txBody>
          <a:bodyPr/>
          <a:lstStyle/>
          <a:p>
            <a:r>
              <a:rPr kumimoji="1" lang="ja-JP" altLang="en-US"/>
              <a:t>実験</a:t>
            </a:r>
          </a:p>
        </p:txBody>
      </p:sp>
      <p:sp>
        <p:nvSpPr>
          <p:cNvPr id="21" name="コンテンツ プレースホルダー 20">
            <a:extLst>
              <a:ext uri="{FF2B5EF4-FFF2-40B4-BE49-F238E27FC236}">
                <a16:creationId xmlns:a16="http://schemas.microsoft.com/office/drawing/2014/main" id="{A0AEC357-E256-A74E-98D2-AE64C079364A}"/>
              </a:ext>
            </a:extLst>
          </p:cNvPr>
          <p:cNvSpPr>
            <a:spLocks noGrp="1"/>
          </p:cNvSpPr>
          <p:nvPr>
            <p:ph idx="1"/>
          </p:nvPr>
        </p:nvSpPr>
        <p:spPr/>
        <p:txBody>
          <a:bodyPr/>
          <a:lstStyle/>
          <a:p>
            <a:r>
              <a:rPr kumimoji="1" lang="en-US" altLang="ja-JP" dirty="0"/>
              <a:t>100~1000 Hz</a:t>
            </a:r>
            <a:r>
              <a:rPr kumimoji="1" lang="ja-JP" altLang="en-US"/>
              <a:t>まで</a:t>
            </a:r>
            <a:r>
              <a:rPr kumimoji="1" lang="en-US" altLang="ja-JP" dirty="0"/>
              <a:t>100 Hz</a:t>
            </a:r>
            <a:r>
              <a:rPr kumimoji="1" lang="ja-JP" altLang="en-US"/>
              <a:t>ずつ</a:t>
            </a:r>
            <a:br>
              <a:rPr kumimoji="1" lang="en-US" altLang="ja-JP" dirty="0"/>
            </a:br>
            <a:r>
              <a:rPr kumimoji="1" lang="ja-JP" altLang="en-US"/>
              <a:t>（</a:t>
            </a:r>
            <a:r>
              <a:rPr kumimoji="1" lang="en-US" altLang="ja-JP" dirty="0"/>
              <a:t>PSL</a:t>
            </a:r>
            <a:r>
              <a:rPr kumimoji="1" lang="ja-JP" altLang="en-US"/>
              <a:t>のみ</a:t>
            </a:r>
            <a:r>
              <a:rPr kumimoji="1" lang="en-US" altLang="ja-JP" dirty="0"/>
              <a:t>312.5 Hz</a:t>
            </a:r>
            <a:r>
              <a:rPr kumimoji="1" lang="ja-JP" altLang="en-US"/>
              <a:t>も含む）</a:t>
            </a:r>
            <a:br>
              <a:rPr kumimoji="1" lang="en-US" altLang="ja-JP" dirty="0"/>
            </a:br>
            <a:r>
              <a:rPr kumimoji="1" lang="ja-JP" altLang="en-US"/>
              <a:t>の</a:t>
            </a:r>
            <a:r>
              <a:rPr kumimoji="1" lang="en-US" altLang="ja-JP" dirty="0"/>
              <a:t>sin</a:t>
            </a:r>
            <a:r>
              <a:rPr kumimoji="1" lang="ja-JP" altLang="en-US"/>
              <a:t>波を注入</a:t>
            </a:r>
          </a:p>
        </p:txBody>
      </p:sp>
      <p:sp>
        <p:nvSpPr>
          <p:cNvPr id="4" name="スライド番号プレースホルダー 3">
            <a:extLst>
              <a:ext uri="{FF2B5EF4-FFF2-40B4-BE49-F238E27FC236}">
                <a16:creationId xmlns:a16="http://schemas.microsoft.com/office/drawing/2014/main" id="{E986B9AC-F524-B34E-8258-4C6C995C5F78}"/>
              </a:ext>
            </a:extLst>
          </p:cNvPr>
          <p:cNvSpPr>
            <a:spLocks noGrp="1"/>
          </p:cNvSpPr>
          <p:nvPr>
            <p:ph type="sldNum" sz="quarter" idx="4"/>
          </p:nvPr>
        </p:nvSpPr>
        <p:spPr/>
        <p:txBody>
          <a:bodyPr/>
          <a:lstStyle/>
          <a:p>
            <a:fld id="{2B4BF31F-3D4B-4445-9FE5-2801AF373D36}" type="slidenum">
              <a:rPr lang="ja-JP" altLang="en-US" smtClean="0"/>
              <a:pPr/>
              <a:t>11</a:t>
            </a:fld>
            <a:endParaRPr lang="ja-JP" altLang="en-US"/>
          </a:p>
        </p:txBody>
      </p:sp>
      <p:sp>
        <p:nvSpPr>
          <p:cNvPr id="5" name="フッター プレースホルダー 4">
            <a:extLst>
              <a:ext uri="{FF2B5EF4-FFF2-40B4-BE49-F238E27FC236}">
                <a16:creationId xmlns:a16="http://schemas.microsoft.com/office/drawing/2014/main" id="{D19DF701-2C88-C54D-AA19-4376623EFCB8}"/>
              </a:ext>
            </a:extLst>
          </p:cNvPr>
          <p:cNvSpPr>
            <a:spLocks noGrp="1"/>
          </p:cNvSpPr>
          <p:nvPr>
            <p:ph type="ftr" sz="quarter" idx="11"/>
          </p:nvPr>
        </p:nvSpPr>
        <p:spPr/>
        <p:txBody>
          <a:bodyPr/>
          <a:lstStyle/>
          <a:p>
            <a:r>
              <a:rPr lang="zh-CN" altLang="en-US"/>
              <a:t>日本物理学会</a:t>
            </a:r>
            <a:r>
              <a:rPr lang="en-US" altLang="zh-CN"/>
              <a:t>@</a:t>
            </a:r>
            <a:r>
              <a:rPr lang="zh-CN" altLang="en-US"/>
              <a:t>山形大学</a:t>
            </a:r>
            <a:endParaRPr lang="ja-JP" altLang="en-US"/>
          </a:p>
        </p:txBody>
      </p:sp>
      <p:sp>
        <p:nvSpPr>
          <p:cNvPr id="6" name="日付プレースホルダー 5">
            <a:extLst>
              <a:ext uri="{FF2B5EF4-FFF2-40B4-BE49-F238E27FC236}">
                <a16:creationId xmlns:a16="http://schemas.microsoft.com/office/drawing/2014/main" id="{B02FC418-3289-344F-B4EB-B44A326F426F}"/>
              </a:ext>
            </a:extLst>
          </p:cNvPr>
          <p:cNvSpPr>
            <a:spLocks noGrp="1"/>
          </p:cNvSpPr>
          <p:nvPr>
            <p:ph type="dt" sz="half" idx="10"/>
          </p:nvPr>
        </p:nvSpPr>
        <p:spPr/>
        <p:txBody>
          <a:bodyPr/>
          <a:lstStyle/>
          <a:p>
            <a:r>
              <a:rPr lang="en-US" altLang="ja-JP"/>
              <a:t>2019/9/17</a:t>
            </a:r>
            <a:endParaRPr lang="ja-JP" altLang="en-US"/>
          </a:p>
        </p:txBody>
      </p:sp>
      <p:pic>
        <p:nvPicPr>
          <p:cNvPr id="7" name="図 6">
            <a:extLst>
              <a:ext uri="{FF2B5EF4-FFF2-40B4-BE49-F238E27FC236}">
                <a16:creationId xmlns:a16="http://schemas.microsoft.com/office/drawing/2014/main" id="{81EC6D23-D47B-DB4A-B7CE-26D8CE9B586F}"/>
              </a:ext>
            </a:extLst>
          </p:cNvPr>
          <p:cNvPicPr>
            <a:picLocks noChangeAspect="1"/>
          </p:cNvPicPr>
          <p:nvPr/>
        </p:nvPicPr>
        <p:blipFill>
          <a:blip r:embed="rId2"/>
          <a:stretch>
            <a:fillRect/>
          </a:stretch>
        </p:blipFill>
        <p:spPr>
          <a:xfrm>
            <a:off x="5871862" y="885598"/>
            <a:ext cx="6320138" cy="5400000"/>
          </a:xfrm>
          <a:prstGeom prst="rect">
            <a:avLst/>
          </a:prstGeom>
        </p:spPr>
      </p:pic>
      <p:pic>
        <p:nvPicPr>
          <p:cNvPr id="9" name="図 8" descr="室内, テーブル が含まれている画像&#10;&#10;自動的に生成された説明">
            <a:extLst>
              <a:ext uri="{FF2B5EF4-FFF2-40B4-BE49-F238E27FC236}">
                <a16:creationId xmlns:a16="http://schemas.microsoft.com/office/drawing/2014/main" id="{28BD9CF3-7AE0-EF46-98B5-644DA6945D37}"/>
              </a:ext>
            </a:extLst>
          </p:cNvPr>
          <p:cNvPicPr>
            <a:picLocks noChangeAspect="1"/>
          </p:cNvPicPr>
          <p:nvPr/>
        </p:nvPicPr>
        <p:blipFill>
          <a:blip r:embed="rId3"/>
          <a:stretch>
            <a:fillRect/>
          </a:stretch>
        </p:blipFill>
        <p:spPr>
          <a:xfrm>
            <a:off x="4680000" y="4680000"/>
            <a:ext cx="1080000" cy="1387952"/>
          </a:xfrm>
          <a:prstGeom prst="rect">
            <a:avLst/>
          </a:prstGeom>
        </p:spPr>
      </p:pic>
      <p:pic>
        <p:nvPicPr>
          <p:cNvPr id="10" name="図 9" descr="室内, 壁, 床 が含まれている画像&#10;&#10;自動的に生成された説明">
            <a:extLst>
              <a:ext uri="{FF2B5EF4-FFF2-40B4-BE49-F238E27FC236}">
                <a16:creationId xmlns:a16="http://schemas.microsoft.com/office/drawing/2014/main" id="{42EDD8D4-5E75-5A4F-9746-261FFDFD519A}"/>
              </a:ext>
            </a:extLst>
          </p:cNvPr>
          <p:cNvPicPr>
            <a:picLocks noChangeAspect="1"/>
          </p:cNvPicPr>
          <p:nvPr/>
        </p:nvPicPr>
        <p:blipFill rotWithShape="1">
          <a:blip r:embed="rId4"/>
          <a:srcRect t="21086" r="19378"/>
          <a:stretch/>
        </p:blipFill>
        <p:spPr>
          <a:xfrm>
            <a:off x="4346381" y="3630871"/>
            <a:ext cx="1080000" cy="1358549"/>
          </a:xfrm>
          <a:prstGeom prst="rect">
            <a:avLst/>
          </a:prstGeom>
        </p:spPr>
      </p:pic>
      <p:pic>
        <p:nvPicPr>
          <p:cNvPr id="8" name="図 7" descr="建物 が含まれている画像&#10;&#10;自動的に生成された説明">
            <a:extLst>
              <a:ext uri="{FF2B5EF4-FFF2-40B4-BE49-F238E27FC236}">
                <a16:creationId xmlns:a16="http://schemas.microsoft.com/office/drawing/2014/main" id="{E3D3A22A-1309-D046-B6B8-8E21BA48E063}"/>
              </a:ext>
            </a:extLst>
          </p:cNvPr>
          <p:cNvPicPr>
            <a:picLocks noChangeAspect="1"/>
          </p:cNvPicPr>
          <p:nvPr/>
        </p:nvPicPr>
        <p:blipFill>
          <a:blip r:embed="rId5"/>
          <a:stretch>
            <a:fillRect/>
          </a:stretch>
        </p:blipFill>
        <p:spPr>
          <a:xfrm>
            <a:off x="4065177" y="2461793"/>
            <a:ext cx="1080000" cy="1387952"/>
          </a:xfrm>
          <a:prstGeom prst="rect">
            <a:avLst/>
          </a:prstGeom>
        </p:spPr>
      </p:pic>
      <p:cxnSp>
        <p:nvCxnSpPr>
          <p:cNvPr id="11" name="直線コネクタ 10">
            <a:extLst>
              <a:ext uri="{FF2B5EF4-FFF2-40B4-BE49-F238E27FC236}">
                <a16:creationId xmlns:a16="http://schemas.microsoft.com/office/drawing/2014/main" id="{4223D282-2EDC-3744-A2CA-937BCEE5B8F4}"/>
              </a:ext>
            </a:extLst>
          </p:cNvPr>
          <p:cNvCxnSpPr>
            <a:cxnSpLocks/>
          </p:cNvCxnSpPr>
          <p:nvPr/>
        </p:nvCxnSpPr>
        <p:spPr>
          <a:xfrm>
            <a:off x="5065181" y="3429000"/>
            <a:ext cx="1121130" cy="3302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200F886E-B5CF-B24C-9477-68ED00657CFA}"/>
              </a:ext>
            </a:extLst>
          </p:cNvPr>
          <p:cNvCxnSpPr>
            <a:cxnSpLocks/>
          </p:cNvCxnSpPr>
          <p:nvPr/>
        </p:nvCxnSpPr>
        <p:spPr>
          <a:xfrm flipV="1">
            <a:off x="5220000" y="4157069"/>
            <a:ext cx="3796071" cy="15307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512E46A2-CE7F-2942-ADAA-7C0E535A69D1}"/>
              </a:ext>
            </a:extLst>
          </p:cNvPr>
          <p:cNvCxnSpPr>
            <a:cxnSpLocks/>
          </p:cNvCxnSpPr>
          <p:nvPr/>
        </p:nvCxnSpPr>
        <p:spPr>
          <a:xfrm flipH="1">
            <a:off x="5498491" y="4030117"/>
            <a:ext cx="3718914" cy="153530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pic>
        <p:nvPicPr>
          <p:cNvPr id="18" name="図 17" descr="テキスト が含まれている画像&#10;&#10;自動的に生成された説明">
            <a:extLst>
              <a:ext uri="{FF2B5EF4-FFF2-40B4-BE49-F238E27FC236}">
                <a16:creationId xmlns:a16="http://schemas.microsoft.com/office/drawing/2014/main" id="{E6718966-D1CA-BE43-A288-D70730EA6E4F}"/>
              </a:ext>
            </a:extLst>
          </p:cNvPr>
          <p:cNvPicPr>
            <a:picLocks noChangeAspect="1"/>
          </p:cNvPicPr>
          <p:nvPr/>
        </p:nvPicPr>
        <p:blipFill>
          <a:blip r:embed="rId6"/>
          <a:stretch>
            <a:fillRect/>
          </a:stretch>
        </p:blipFill>
        <p:spPr>
          <a:xfrm>
            <a:off x="1178492" y="2519240"/>
            <a:ext cx="2160000" cy="1080000"/>
          </a:xfrm>
          <a:prstGeom prst="rect">
            <a:avLst/>
          </a:prstGeom>
        </p:spPr>
      </p:pic>
      <p:pic>
        <p:nvPicPr>
          <p:cNvPr id="20" name="図 19" descr="テキスト, 地図 が含まれている画像&#10;&#10;自動的に生成された説明">
            <a:extLst>
              <a:ext uri="{FF2B5EF4-FFF2-40B4-BE49-F238E27FC236}">
                <a16:creationId xmlns:a16="http://schemas.microsoft.com/office/drawing/2014/main" id="{D2F36C64-7B84-BD48-9591-FA0A07A30B5B}"/>
              </a:ext>
            </a:extLst>
          </p:cNvPr>
          <p:cNvPicPr>
            <a:picLocks noChangeAspect="1"/>
          </p:cNvPicPr>
          <p:nvPr/>
        </p:nvPicPr>
        <p:blipFill>
          <a:blip r:embed="rId7"/>
          <a:stretch>
            <a:fillRect/>
          </a:stretch>
        </p:blipFill>
        <p:spPr>
          <a:xfrm>
            <a:off x="1682437" y="3705524"/>
            <a:ext cx="2160000" cy="1080000"/>
          </a:xfrm>
          <a:prstGeom prst="rect">
            <a:avLst/>
          </a:prstGeom>
        </p:spPr>
      </p:pic>
      <p:pic>
        <p:nvPicPr>
          <p:cNvPr id="25" name="図 24" descr="テキスト が含まれている画像&#10;&#10;自動的に生成された説明">
            <a:extLst>
              <a:ext uri="{FF2B5EF4-FFF2-40B4-BE49-F238E27FC236}">
                <a16:creationId xmlns:a16="http://schemas.microsoft.com/office/drawing/2014/main" id="{52FE8BCB-0EF0-0A43-A988-6A938BFEA6C7}"/>
              </a:ext>
            </a:extLst>
          </p:cNvPr>
          <p:cNvPicPr>
            <a:picLocks noChangeAspect="1"/>
          </p:cNvPicPr>
          <p:nvPr/>
        </p:nvPicPr>
        <p:blipFill>
          <a:blip r:embed="rId8"/>
          <a:stretch>
            <a:fillRect/>
          </a:stretch>
        </p:blipFill>
        <p:spPr>
          <a:xfrm>
            <a:off x="2222436" y="4958326"/>
            <a:ext cx="2160000" cy="1080000"/>
          </a:xfrm>
          <a:prstGeom prst="rect">
            <a:avLst/>
          </a:prstGeom>
        </p:spPr>
      </p:pic>
      <p:sp>
        <p:nvSpPr>
          <p:cNvPr id="26" name="テキスト ボックス 25">
            <a:extLst>
              <a:ext uri="{FF2B5EF4-FFF2-40B4-BE49-F238E27FC236}">
                <a16:creationId xmlns:a16="http://schemas.microsoft.com/office/drawing/2014/main" id="{3E25EE2A-BB38-7F4E-BE37-54B91C782B59}"/>
              </a:ext>
            </a:extLst>
          </p:cNvPr>
          <p:cNvSpPr txBox="1"/>
          <p:nvPr/>
        </p:nvSpPr>
        <p:spPr>
          <a:xfrm>
            <a:off x="1420512" y="5927434"/>
            <a:ext cx="877163" cy="369332"/>
          </a:xfrm>
          <a:prstGeom prst="rect">
            <a:avLst/>
          </a:prstGeom>
          <a:noFill/>
        </p:spPr>
        <p:txBody>
          <a:bodyPr wrap="none" rtlCol="0">
            <a:spAutoFit/>
          </a:bodyPr>
          <a:lstStyle/>
          <a:p>
            <a:r>
              <a:rPr kumimoji="1" lang="ja-JP" altLang="en-US"/>
              <a:t>音信号</a:t>
            </a:r>
          </a:p>
        </p:txBody>
      </p:sp>
      <p:sp>
        <p:nvSpPr>
          <p:cNvPr id="27" name="正方形/長方形 26">
            <a:extLst>
              <a:ext uri="{FF2B5EF4-FFF2-40B4-BE49-F238E27FC236}">
                <a16:creationId xmlns:a16="http://schemas.microsoft.com/office/drawing/2014/main" id="{7C35C58C-CB2C-5249-A9CD-A8126FB08EC3}"/>
              </a:ext>
            </a:extLst>
          </p:cNvPr>
          <p:cNvSpPr/>
          <p:nvPr/>
        </p:nvSpPr>
        <p:spPr>
          <a:xfrm>
            <a:off x="360754" y="2194282"/>
            <a:ext cx="6186309" cy="369332"/>
          </a:xfrm>
          <a:prstGeom prst="rect">
            <a:avLst/>
          </a:prstGeom>
        </p:spPr>
        <p:txBody>
          <a:bodyPr wrap="none">
            <a:spAutoFit/>
          </a:bodyPr>
          <a:lstStyle/>
          <a:p>
            <a:r>
              <a:rPr lang="ja-JP" altLang="en-US">
                <a:solidFill>
                  <a:srgbClr val="FF0000"/>
                </a:solidFill>
              </a:rPr>
              <a:t>（この下の説明はアニメーション使います、まだ未実装）</a:t>
            </a:r>
          </a:p>
        </p:txBody>
      </p:sp>
    </p:spTree>
    <p:extLst>
      <p:ext uri="{BB962C8B-B14F-4D97-AF65-F5344CB8AC3E}">
        <p14:creationId xmlns:p14="http://schemas.microsoft.com/office/powerpoint/2010/main" val="336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2F5B5CD-48DC-984F-A297-3016EE10F0CD}"/>
              </a:ext>
            </a:extLst>
          </p:cNvPr>
          <p:cNvSpPr>
            <a:spLocks noGrp="1"/>
          </p:cNvSpPr>
          <p:nvPr>
            <p:ph type="title"/>
          </p:nvPr>
        </p:nvSpPr>
        <p:spPr/>
        <p:txBody>
          <a:bodyPr/>
          <a:lstStyle/>
          <a:p>
            <a:r>
              <a:rPr kumimoji="1" lang="ja-JP" altLang="en-US"/>
              <a:t>結果</a:t>
            </a:r>
          </a:p>
        </p:txBody>
      </p:sp>
      <p:sp>
        <p:nvSpPr>
          <p:cNvPr id="3" name="コンテンツ プレースホルダー 2">
            <a:extLst>
              <a:ext uri="{FF2B5EF4-FFF2-40B4-BE49-F238E27FC236}">
                <a16:creationId xmlns:a16="http://schemas.microsoft.com/office/drawing/2014/main" id="{450D3D38-4FD5-4A4A-9297-3688B899B9FE}"/>
              </a:ext>
            </a:extLst>
          </p:cNvPr>
          <p:cNvSpPr>
            <a:spLocks noGrp="1"/>
          </p:cNvSpPr>
          <p:nvPr>
            <p:ph idx="1"/>
          </p:nvPr>
        </p:nvSpPr>
        <p:spPr/>
        <p:txBody>
          <a:bodyPr/>
          <a:lstStyle/>
          <a:p>
            <a:r>
              <a:rPr kumimoji="1" lang="en-US" altLang="ja-JP" dirty="0"/>
              <a:t>Michelson</a:t>
            </a:r>
            <a:r>
              <a:rPr kumimoji="1" lang="ja-JP" altLang="en-US"/>
              <a:t>干渉計の干渉信号の環境雑音を評価した</a:t>
            </a:r>
            <a:endParaRPr kumimoji="1" lang="en-US" altLang="ja-JP" dirty="0"/>
          </a:p>
          <a:p>
            <a:r>
              <a:rPr kumimoji="1" lang="ja-JP" altLang="en-US"/>
              <a:t>干渉計信号は青い線</a:t>
            </a:r>
            <a:endParaRPr kumimoji="1" lang="en-US" altLang="ja-JP" dirty="0"/>
          </a:p>
          <a:p>
            <a:r>
              <a:rPr kumimoji="1" lang="ja-JP" altLang="en-US"/>
              <a:t>環境雑音は</a:t>
            </a:r>
            <a:endParaRPr kumimoji="1" lang="en-US" altLang="ja-JP" dirty="0"/>
          </a:p>
          <a:p>
            <a:pPr lvl="1"/>
            <a:r>
              <a:rPr lang="ja-JP" altLang="en-US"/>
              <a:t>干渉信号に十分環境雑音が注入できた場合に赤い点</a:t>
            </a:r>
            <a:endParaRPr lang="en-US" altLang="ja-JP" dirty="0"/>
          </a:p>
          <a:p>
            <a:pPr lvl="1"/>
            <a:r>
              <a:rPr lang="ja-JP" altLang="en-US"/>
              <a:t>干渉信号に十分環境雑音が注入できなかった場合には緑の点</a:t>
            </a:r>
            <a:endParaRPr lang="en-US" altLang="ja-JP" dirty="0"/>
          </a:p>
          <a:p>
            <a:pPr lvl="1"/>
            <a:r>
              <a:rPr lang="en-US" altLang="ja-JP" dirty="0"/>
              <a:t>PEM</a:t>
            </a:r>
            <a:r>
              <a:rPr lang="ja-JP" altLang="en-US"/>
              <a:t>信号で十分環境信号が確認できなかった場合には点を打っていない</a:t>
            </a:r>
            <a:endParaRPr lang="en-US" altLang="ja-JP" dirty="0"/>
          </a:p>
        </p:txBody>
      </p:sp>
      <p:sp>
        <p:nvSpPr>
          <p:cNvPr id="4" name="スライド番号プレースホルダー 3">
            <a:extLst>
              <a:ext uri="{FF2B5EF4-FFF2-40B4-BE49-F238E27FC236}">
                <a16:creationId xmlns:a16="http://schemas.microsoft.com/office/drawing/2014/main" id="{080A74BE-EBB6-CB43-8117-128994962853}"/>
              </a:ext>
            </a:extLst>
          </p:cNvPr>
          <p:cNvSpPr>
            <a:spLocks noGrp="1"/>
          </p:cNvSpPr>
          <p:nvPr>
            <p:ph type="sldNum" sz="quarter" idx="4"/>
          </p:nvPr>
        </p:nvSpPr>
        <p:spPr/>
        <p:txBody>
          <a:bodyPr/>
          <a:lstStyle/>
          <a:p>
            <a:fld id="{2B4BF31F-3D4B-4445-9FE5-2801AF373D36}" type="slidenum">
              <a:rPr lang="ja-JP" altLang="en-US" smtClean="0"/>
              <a:pPr/>
              <a:t>12</a:t>
            </a:fld>
            <a:endParaRPr lang="ja-JP" altLang="en-US"/>
          </a:p>
        </p:txBody>
      </p:sp>
      <p:sp>
        <p:nvSpPr>
          <p:cNvPr id="5" name="フッター プレースホルダー 4">
            <a:extLst>
              <a:ext uri="{FF2B5EF4-FFF2-40B4-BE49-F238E27FC236}">
                <a16:creationId xmlns:a16="http://schemas.microsoft.com/office/drawing/2014/main" id="{A15D44B0-5415-E940-B3A0-75DCBBB13F66}"/>
              </a:ext>
            </a:extLst>
          </p:cNvPr>
          <p:cNvSpPr>
            <a:spLocks noGrp="1"/>
          </p:cNvSpPr>
          <p:nvPr>
            <p:ph type="ftr" sz="quarter" idx="11"/>
          </p:nvPr>
        </p:nvSpPr>
        <p:spPr/>
        <p:txBody>
          <a:bodyPr/>
          <a:lstStyle/>
          <a:p>
            <a:r>
              <a:rPr lang="zh-CN" altLang="en-US"/>
              <a:t>日本物理学会</a:t>
            </a:r>
            <a:r>
              <a:rPr lang="en-US" altLang="zh-CN"/>
              <a:t>@</a:t>
            </a:r>
            <a:r>
              <a:rPr lang="zh-CN" altLang="en-US"/>
              <a:t>山形大学</a:t>
            </a:r>
            <a:endParaRPr lang="ja-JP" altLang="en-US"/>
          </a:p>
        </p:txBody>
      </p:sp>
      <p:sp>
        <p:nvSpPr>
          <p:cNvPr id="6" name="日付プレースホルダー 5">
            <a:extLst>
              <a:ext uri="{FF2B5EF4-FFF2-40B4-BE49-F238E27FC236}">
                <a16:creationId xmlns:a16="http://schemas.microsoft.com/office/drawing/2014/main" id="{E8A045A3-DC8B-BC42-BB7D-F05BF4BFB2E1}"/>
              </a:ext>
            </a:extLst>
          </p:cNvPr>
          <p:cNvSpPr>
            <a:spLocks noGrp="1"/>
          </p:cNvSpPr>
          <p:nvPr>
            <p:ph type="dt" sz="half" idx="10"/>
          </p:nvPr>
        </p:nvSpPr>
        <p:spPr/>
        <p:txBody>
          <a:bodyPr/>
          <a:lstStyle/>
          <a:p>
            <a:r>
              <a:rPr lang="en-US" altLang="ja-JP"/>
              <a:t>2019/9/17</a:t>
            </a:r>
            <a:endParaRPr lang="ja-JP" altLang="en-US"/>
          </a:p>
        </p:txBody>
      </p:sp>
      <p:pic>
        <p:nvPicPr>
          <p:cNvPr id="7" name="図 6">
            <a:extLst>
              <a:ext uri="{FF2B5EF4-FFF2-40B4-BE49-F238E27FC236}">
                <a16:creationId xmlns:a16="http://schemas.microsoft.com/office/drawing/2014/main" id="{FECAC9D3-1583-C44C-84C6-7488BEAC0AEB}"/>
              </a:ext>
            </a:extLst>
          </p:cNvPr>
          <p:cNvPicPr>
            <a:picLocks noChangeAspect="1"/>
          </p:cNvPicPr>
          <p:nvPr/>
        </p:nvPicPr>
        <p:blipFill>
          <a:blip r:embed="rId2"/>
          <a:stretch>
            <a:fillRect/>
          </a:stretch>
        </p:blipFill>
        <p:spPr>
          <a:xfrm>
            <a:off x="3060601" y="4410002"/>
            <a:ext cx="2880000" cy="1440000"/>
          </a:xfrm>
          <a:prstGeom prst="rect">
            <a:avLst/>
          </a:prstGeom>
        </p:spPr>
      </p:pic>
      <p:pic>
        <p:nvPicPr>
          <p:cNvPr id="8" name="図 7">
            <a:extLst>
              <a:ext uri="{FF2B5EF4-FFF2-40B4-BE49-F238E27FC236}">
                <a16:creationId xmlns:a16="http://schemas.microsoft.com/office/drawing/2014/main" id="{C0508A7F-E2B8-7047-BF68-78163F7AF6F3}"/>
              </a:ext>
            </a:extLst>
          </p:cNvPr>
          <p:cNvPicPr>
            <a:picLocks noChangeAspect="1"/>
          </p:cNvPicPr>
          <p:nvPr/>
        </p:nvPicPr>
        <p:blipFill>
          <a:blip r:embed="rId3"/>
          <a:stretch>
            <a:fillRect/>
          </a:stretch>
        </p:blipFill>
        <p:spPr>
          <a:xfrm>
            <a:off x="9132000" y="4410002"/>
            <a:ext cx="2880000" cy="1440000"/>
          </a:xfrm>
          <a:prstGeom prst="rect">
            <a:avLst/>
          </a:prstGeom>
        </p:spPr>
      </p:pic>
      <p:pic>
        <p:nvPicPr>
          <p:cNvPr id="10" name="図 9">
            <a:extLst>
              <a:ext uri="{FF2B5EF4-FFF2-40B4-BE49-F238E27FC236}">
                <a16:creationId xmlns:a16="http://schemas.microsoft.com/office/drawing/2014/main" id="{0140C612-70C4-3A49-BDC3-B6E630A555C9}"/>
              </a:ext>
            </a:extLst>
          </p:cNvPr>
          <p:cNvPicPr>
            <a:picLocks noChangeAspect="1"/>
          </p:cNvPicPr>
          <p:nvPr/>
        </p:nvPicPr>
        <p:blipFill>
          <a:blip r:embed="rId4"/>
          <a:stretch>
            <a:fillRect/>
          </a:stretch>
        </p:blipFill>
        <p:spPr>
          <a:xfrm>
            <a:off x="178800" y="4410002"/>
            <a:ext cx="2880000" cy="1440000"/>
          </a:xfrm>
          <a:prstGeom prst="rect">
            <a:avLst/>
          </a:prstGeom>
        </p:spPr>
      </p:pic>
      <p:pic>
        <p:nvPicPr>
          <p:cNvPr id="12" name="図 11">
            <a:extLst>
              <a:ext uri="{FF2B5EF4-FFF2-40B4-BE49-F238E27FC236}">
                <a16:creationId xmlns:a16="http://schemas.microsoft.com/office/drawing/2014/main" id="{DBB1EAC5-B815-964C-B82E-BA9FC81EB742}"/>
              </a:ext>
            </a:extLst>
          </p:cNvPr>
          <p:cNvPicPr>
            <a:picLocks noChangeAspect="1"/>
          </p:cNvPicPr>
          <p:nvPr/>
        </p:nvPicPr>
        <p:blipFill>
          <a:blip r:embed="rId5"/>
          <a:stretch>
            <a:fillRect/>
          </a:stretch>
        </p:blipFill>
        <p:spPr>
          <a:xfrm>
            <a:off x="6250199" y="4410002"/>
            <a:ext cx="2880000" cy="1440000"/>
          </a:xfrm>
          <a:prstGeom prst="rect">
            <a:avLst/>
          </a:prstGeom>
        </p:spPr>
      </p:pic>
      <p:sp>
        <p:nvSpPr>
          <p:cNvPr id="14" name="正方形/長方形 13">
            <a:extLst>
              <a:ext uri="{FF2B5EF4-FFF2-40B4-BE49-F238E27FC236}">
                <a16:creationId xmlns:a16="http://schemas.microsoft.com/office/drawing/2014/main" id="{E2AF57EC-FB7F-4D43-AC5F-78BADCA8E8F2}"/>
              </a:ext>
            </a:extLst>
          </p:cNvPr>
          <p:cNvSpPr/>
          <p:nvPr/>
        </p:nvSpPr>
        <p:spPr>
          <a:xfrm>
            <a:off x="3206845" y="2249668"/>
            <a:ext cx="6186309" cy="369332"/>
          </a:xfrm>
          <a:prstGeom prst="rect">
            <a:avLst/>
          </a:prstGeom>
        </p:spPr>
        <p:txBody>
          <a:bodyPr wrap="none">
            <a:spAutoFit/>
          </a:bodyPr>
          <a:lstStyle/>
          <a:p>
            <a:r>
              <a:rPr lang="ja-JP" altLang="en-US">
                <a:solidFill>
                  <a:srgbClr val="FF0000"/>
                </a:solidFill>
              </a:rPr>
              <a:t>（この下の説明はアニメーション使います、まだ未実装）</a:t>
            </a:r>
          </a:p>
        </p:txBody>
      </p:sp>
    </p:spTree>
    <p:extLst>
      <p:ext uri="{BB962C8B-B14F-4D97-AF65-F5344CB8AC3E}">
        <p14:creationId xmlns:p14="http://schemas.microsoft.com/office/powerpoint/2010/main" val="40314144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345B9BB-1128-BB41-9E41-496EC38681A5}"/>
              </a:ext>
            </a:extLst>
          </p:cNvPr>
          <p:cNvSpPr>
            <a:spLocks noGrp="1"/>
          </p:cNvSpPr>
          <p:nvPr>
            <p:ph type="title"/>
          </p:nvPr>
        </p:nvSpPr>
        <p:spPr/>
        <p:txBody>
          <a:bodyPr/>
          <a:lstStyle/>
          <a:p>
            <a:r>
              <a:rPr kumimoji="1" lang="ja-JP" altLang="en-US"/>
              <a:t>結果</a:t>
            </a:r>
          </a:p>
        </p:txBody>
      </p:sp>
      <p:sp>
        <p:nvSpPr>
          <p:cNvPr id="3" name="コンテンツ プレースホルダー 2">
            <a:extLst>
              <a:ext uri="{FF2B5EF4-FFF2-40B4-BE49-F238E27FC236}">
                <a16:creationId xmlns:a16="http://schemas.microsoft.com/office/drawing/2014/main" id="{4486A5E7-B9C6-C243-AD1E-E53357C825A3}"/>
              </a:ext>
            </a:extLst>
          </p:cNvPr>
          <p:cNvSpPr>
            <a:spLocks noGrp="1"/>
          </p:cNvSpPr>
          <p:nvPr>
            <p:ph idx="1"/>
          </p:nvPr>
        </p:nvSpPr>
        <p:spPr/>
        <p:txBody>
          <a:bodyPr/>
          <a:lstStyle/>
          <a:p>
            <a:r>
              <a:rPr kumimoji="1" lang="en-US" altLang="ja-JP" dirty="0"/>
              <a:t>PSL</a:t>
            </a:r>
            <a:endParaRPr kumimoji="1" lang="ja-JP" altLang="en-US"/>
          </a:p>
        </p:txBody>
      </p:sp>
      <p:sp>
        <p:nvSpPr>
          <p:cNvPr id="4" name="スライド番号プレースホルダー 3">
            <a:extLst>
              <a:ext uri="{FF2B5EF4-FFF2-40B4-BE49-F238E27FC236}">
                <a16:creationId xmlns:a16="http://schemas.microsoft.com/office/drawing/2014/main" id="{5BA1476E-7363-7846-8DB9-7782B00F4E5A}"/>
              </a:ext>
            </a:extLst>
          </p:cNvPr>
          <p:cNvSpPr>
            <a:spLocks noGrp="1"/>
          </p:cNvSpPr>
          <p:nvPr>
            <p:ph type="sldNum" sz="quarter" idx="4"/>
          </p:nvPr>
        </p:nvSpPr>
        <p:spPr/>
        <p:txBody>
          <a:bodyPr/>
          <a:lstStyle/>
          <a:p>
            <a:fld id="{2B4BF31F-3D4B-4445-9FE5-2801AF373D36}" type="slidenum">
              <a:rPr lang="ja-JP" altLang="en-US" smtClean="0"/>
              <a:pPr/>
              <a:t>13</a:t>
            </a:fld>
            <a:endParaRPr lang="ja-JP" altLang="en-US"/>
          </a:p>
        </p:txBody>
      </p:sp>
      <p:sp>
        <p:nvSpPr>
          <p:cNvPr id="5" name="フッター プレースホルダー 4">
            <a:extLst>
              <a:ext uri="{FF2B5EF4-FFF2-40B4-BE49-F238E27FC236}">
                <a16:creationId xmlns:a16="http://schemas.microsoft.com/office/drawing/2014/main" id="{269CBBAE-17F3-E249-8ED1-BB2E2ADF12A2}"/>
              </a:ext>
            </a:extLst>
          </p:cNvPr>
          <p:cNvSpPr>
            <a:spLocks noGrp="1"/>
          </p:cNvSpPr>
          <p:nvPr>
            <p:ph type="ftr" sz="quarter" idx="11"/>
          </p:nvPr>
        </p:nvSpPr>
        <p:spPr/>
        <p:txBody>
          <a:bodyPr/>
          <a:lstStyle/>
          <a:p>
            <a:r>
              <a:rPr lang="zh-CN" altLang="en-US"/>
              <a:t>日本物理学会</a:t>
            </a:r>
            <a:r>
              <a:rPr lang="en-US" altLang="zh-CN"/>
              <a:t>@</a:t>
            </a:r>
            <a:r>
              <a:rPr lang="zh-CN" altLang="en-US"/>
              <a:t>山形大学</a:t>
            </a:r>
            <a:endParaRPr lang="ja-JP" altLang="en-US"/>
          </a:p>
        </p:txBody>
      </p:sp>
      <p:sp>
        <p:nvSpPr>
          <p:cNvPr id="6" name="日付プレースホルダー 5">
            <a:extLst>
              <a:ext uri="{FF2B5EF4-FFF2-40B4-BE49-F238E27FC236}">
                <a16:creationId xmlns:a16="http://schemas.microsoft.com/office/drawing/2014/main" id="{16F3143B-C203-5D45-A288-799B974EECE4}"/>
              </a:ext>
            </a:extLst>
          </p:cNvPr>
          <p:cNvSpPr>
            <a:spLocks noGrp="1"/>
          </p:cNvSpPr>
          <p:nvPr>
            <p:ph type="dt" sz="half" idx="10"/>
          </p:nvPr>
        </p:nvSpPr>
        <p:spPr/>
        <p:txBody>
          <a:bodyPr/>
          <a:lstStyle/>
          <a:p>
            <a:r>
              <a:rPr lang="en-US" altLang="ja-JP"/>
              <a:t>2019/9/17</a:t>
            </a:r>
            <a:endParaRPr lang="ja-JP" altLang="en-US"/>
          </a:p>
        </p:txBody>
      </p:sp>
      <p:pic>
        <p:nvPicPr>
          <p:cNvPr id="8" name="図 7">
            <a:extLst>
              <a:ext uri="{FF2B5EF4-FFF2-40B4-BE49-F238E27FC236}">
                <a16:creationId xmlns:a16="http://schemas.microsoft.com/office/drawing/2014/main" id="{A03366C3-DCE3-4A44-90A4-E54DAFAAE151}"/>
              </a:ext>
            </a:extLst>
          </p:cNvPr>
          <p:cNvPicPr>
            <a:picLocks noChangeAspect="1"/>
          </p:cNvPicPr>
          <p:nvPr/>
        </p:nvPicPr>
        <p:blipFill>
          <a:blip r:embed="rId2"/>
          <a:stretch>
            <a:fillRect/>
          </a:stretch>
        </p:blipFill>
        <p:spPr>
          <a:xfrm>
            <a:off x="1776000" y="1421999"/>
            <a:ext cx="8640000" cy="4320000"/>
          </a:xfrm>
          <a:prstGeom prst="rect">
            <a:avLst/>
          </a:prstGeom>
        </p:spPr>
      </p:pic>
    </p:spTree>
    <p:extLst>
      <p:ext uri="{BB962C8B-B14F-4D97-AF65-F5344CB8AC3E}">
        <p14:creationId xmlns:p14="http://schemas.microsoft.com/office/powerpoint/2010/main" val="508084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345B9BB-1128-BB41-9E41-496EC38681A5}"/>
              </a:ext>
            </a:extLst>
          </p:cNvPr>
          <p:cNvSpPr>
            <a:spLocks noGrp="1"/>
          </p:cNvSpPr>
          <p:nvPr>
            <p:ph type="title"/>
          </p:nvPr>
        </p:nvSpPr>
        <p:spPr/>
        <p:txBody>
          <a:bodyPr/>
          <a:lstStyle/>
          <a:p>
            <a:r>
              <a:rPr kumimoji="1" lang="ja-JP" altLang="en-US"/>
              <a:t>結果</a:t>
            </a:r>
          </a:p>
        </p:txBody>
      </p:sp>
      <p:sp>
        <p:nvSpPr>
          <p:cNvPr id="3" name="コンテンツ プレースホルダー 2">
            <a:extLst>
              <a:ext uri="{FF2B5EF4-FFF2-40B4-BE49-F238E27FC236}">
                <a16:creationId xmlns:a16="http://schemas.microsoft.com/office/drawing/2014/main" id="{4486A5E7-B9C6-C243-AD1E-E53357C825A3}"/>
              </a:ext>
            </a:extLst>
          </p:cNvPr>
          <p:cNvSpPr>
            <a:spLocks noGrp="1"/>
          </p:cNvSpPr>
          <p:nvPr>
            <p:ph idx="1"/>
          </p:nvPr>
        </p:nvSpPr>
        <p:spPr/>
        <p:txBody>
          <a:bodyPr/>
          <a:lstStyle/>
          <a:p>
            <a:r>
              <a:rPr lang="en-US" altLang="ja-JP" dirty="0"/>
              <a:t>BS</a:t>
            </a:r>
            <a:endParaRPr kumimoji="1" lang="ja-JP" altLang="en-US"/>
          </a:p>
        </p:txBody>
      </p:sp>
      <p:sp>
        <p:nvSpPr>
          <p:cNvPr id="4" name="スライド番号プレースホルダー 3">
            <a:extLst>
              <a:ext uri="{FF2B5EF4-FFF2-40B4-BE49-F238E27FC236}">
                <a16:creationId xmlns:a16="http://schemas.microsoft.com/office/drawing/2014/main" id="{5BA1476E-7363-7846-8DB9-7782B00F4E5A}"/>
              </a:ext>
            </a:extLst>
          </p:cNvPr>
          <p:cNvSpPr>
            <a:spLocks noGrp="1"/>
          </p:cNvSpPr>
          <p:nvPr>
            <p:ph type="sldNum" sz="quarter" idx="4"/>
          </p:nvPr>
        </p:nvSpPr>
        <p:spPr/>
        <p:txBody>
          <a:bodyPr/>
          <a:lstStyle/>
          <a:p>
            <a:fld id="{2B4BF31F-3D4B-4445-9FE5-2801AF373D36}" type="slidenum">
              <a:rPr lang="ja-JP" altLang="en-US" smtClean="0"/>
              <a:pPr/>
              <a:t>14</a:t>
            </a:fld>
            <a:endParaRPr lang="ja-JP" altLang="en-US"/>
          </a:p>
        </p:txBody>
      </p:sp>
      <p:sp>
        <p:nvSpPr>
          <p:cNvPr id="5" name="フッター プレースホルダー 4">
            <a:extLst>
              <a:ext uri="{FF2B5EF4-FFF2-40B4-BE49-F238E27FC236}">
                <a16:creationId xmlns:a16="http://schemas.microsoft.com/office/drawing/2014/main" id="{269CBBAE-17F3-E249-8ED1-BB2E2ADF12A2}"/>
              </a:ext>
            </a:extLst>
          </p:cNvPr>
          <p:cNvSpPr>
            <a:spLocks noGrp="1"/>
          </p:cNvSpPr>
          <p:nvPr>
            <p:ph type="ftr" sz="quarter" idx="11"/>
          </p:nvPr>
        </p:nvSpPr>
        <p:spPr/>
        <p:txBody>
          <a:bodyPr/>
          <a:lstStyle/>
          <a:p>
            <a:r>
              <a:rPr lang="zh-CN" altLang="en-US"/>
              <a:t>日本物理学会</a:t>
            </a:r>
            <a:r>
              <a:rPr lang="en-US" altLang="zh-CN"/>
              <a:t>@</a:t>
            </a:r>
            <a:r>
              <a:rPr lang="zh-CN" altLang="en-US"/>
              <a:t>山形大学</a:t>
            </a:r>
            <a:endParaRPr lang="ja-JP" altLang="en-US"/>
          </a:p>
        </p:txBody>
      </p:sp>
      <p:sp>
        <p:nvSpPr>
          <p:cNvPr id="6" name="日付プレースホルダー 5">
            <a:extLst>
              <a:ext uri="{FF2B5EF4-FFF2-40B4-BE49-F238E27FC236}">
                <a16:creationId xmlns:a16="http://schemas.microsoft.com/office/drawing/2014/main" id="{16F3143B-C203-5D45-A288-799B974EECE4}"/>
              </a:ext>
            </a:extLst>
          </p:cNvPr>
          <p:cNvSpPr>
            <a:spLocks noGrp="1"/>
          </p:cNvSpPr>
          <p:nvPr>
            <p:ph type="dt" sz="half" idx="10"/>
          </p:nvPr>
        </p:nvSpPr>
        <p:spPr/>
        <p:txBody>
          <a:bodyPr/>
          <a:lstStyle/>
          <a:p>
            <a:r>
              <a:rPr lang="en-US" altLang="ja-JP"/>
              <a:t>2019/9/17</a:t>
            </a:r>
            <a:endParaRPr lang="ja-JP" altLang="en-US"/>
          </a:p>
        </p:txBody>
      </p:sp>
      <p:pic>
        <p:nvPicPr>
          <p:cNvPr id="9" name="図 8">
            <a:extLst>
              <a:ext uri="{FF2B5EF4-FFF2-40B4-BE49-F238E27FC236}">
                <a16:creationId xmlns:a16="http://schemas.microsoft.com/office/drawing/2014/main" id="{5798EE06-0D45-A244-B7D5-868F89C51268}"/>
              </a:ext>
            </a:extLst>
          </p:cNvPr>
          <p:cNvPicPr>
            <a:picLocks noChangeAspect="1"/>
          </p:cNvPicPr>
          <p:nvPr/>
        </p:nvPicPr>
        <p:blipFill>
          <a:blip r:embed="rId2"/>
          <a:stretch>
            <a:fillRect/>
          </a:stretch>
        </p:blipFill>
        <p:spPr>
          <a:xfrm>
            <a:off x="1776000" y="1421999"/>
            <a:ext cx="8640000" cy="4320000"/>
          </a:xfrm>
          <a:prstGeom prst="rect">
            <a:avLst/>
          </a:prstGeom>
        </p:spPr>
      </p:pic>
    </p:spTree>
    <p:extLst>
      <p:ext uri="{BB962C8B-B14F-4D97-AF65-F5344CB8AC3E}">
        <p14:creationId xmlns:p14="http://schemas.microsoft.com/office/powerpoint/2010/main" val="6710568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345B9BB-1128-BB41-9E41-496EC38681A5}"/>
              </a:ext>
            </a:extLst>
          </p:cNvPr>
          <p:cNvSpPr>
            <a:spLocks noGrp="1"/>
          </p:cNvSpPr>
          <p:nvPr>
            <p:ph type="title"/>
          </p:nvPr>
        </p:nvSpPr>
        <p:spPr/>
        <p:txBody>
          <a:bodyPr/>
          <a:lstStyle/>
          <a:p>
            <a:r>
              <a:rPr kumimoji="1" lang="ja-JP" altLang="en-US"/>
              <a:t>結果</a:t>
            </a:r>
          </a:p>
        </p:txBody>
      </p:sp>
      <p:sp>
        <p:nvSpPr>
          <p:cNvPr id="3" name="コンテンツ プレースホルダー 2">
            <a:extLst>
              <a:ext uri="{FF2B5EF4-FFF2-40B4-BE49-F238E27FC236}">
                <a16:creationId xmlns:a16="http://schemas.microsoft.com/office/drawing/2014/main" id="{4486A5E7-B9C6-C243-AD1E-E53357C825A3}"/>
              </a:ext>
            </a:extLst>
          </p:cNvPr>
          <p:cNvSpPr>
            <a:spLocks noGrp="1"/>
          </p:cNvSpPr>
          <p:nvPr>
            <p:ph idx="1"/>
          </p:nvPr>
        </p:nvSpPr>
        <p:spPr/>
        <p:txBody>
          <a:bodyPr/>
          <a:lstStyle/>
          <a:p>
            <a:r>
              <a:rPr kumimoji="1" lang="en-US" altLang="ja-JP" dirty="0"/>
              <a:t>POP</a:t>
            </a:r>
            <a:endParaRPr kumimoji="1" lang="ja-JP" altLang="en-US"/>
          </a:p>
        </p:txBody>
      </p:sp>
      <p:sp>
        <p:nvSpPr>
          <p:cNvPr id="4" name="スライド番号プレースホルダー 3">
            <a:extLst>
              <a:ext uri="{FF2B5EF4-FFF2-40B4-BE49-F238E27FC236}">
                <a16:creationId xmlns:a16="http://schemas.microsoft.com/office/drawing/2014/main" id="{5BA1476E-7363-7846-8DB9-7782B00F4E5A}"/>
              </a:ext>
            </a:extLst>
          </p:cNvPr>
          <p:cNvSpPr>
            <a:spLocks noGrp="1"/>
          </p:cNvSpPr>
          <p:nvPr>
            <p:ph type="sldNum" sz="quarter" idx="4"/>
          </p:nvPr>
        </p:nvSpPr>
        <p:spPr/>
        <p:txBody>
          <a:bodyPr/>
          <a:lstStyle/>
          <a:p>
            <a:fld id="{2B4BF31F-3D4B-4445-9FE5-2801AF373D36}" type="slidenum">
              <a:rPr lang="ja-JP" altLang="en-US" smtClean="0"/>
              <a:pPr/>
              <a:t>15</a:t>
            </a:fld>
            <a:endParaRPr lang="ja-JP" altLang="en-US"/>
          </a:p>
        </p:txBody>
      </p:sp>
      <p:sp>
        <p:nvSpPr>
          <p:cNvPr id="5" name="フッター プレースホルダー 4">
            <a:extLst>
              <a:ext uri="{FF2B5EF4-FFF2-40B4-BE49-F238E27FC236}">
                <a16:creationId xmlns:a16="http://schemas.microsoft.com/office/drawing/2014/main" id="{269CBBAE-17F3-E249-8ED1-BB2E2ADF12A2}"/>
              </a:ext>
            </a:extLst>
          </p:cNvPr>
          <p:cNvSpPr>
            <a:spLocks noGrp="1"/>
          </p:cNvSpPr>
          <p:nvPr>
            <p:ph type="ftr" sz="quarter" idx="11"/>
          </p:nvPr>
        </p:nvSpPr>
        <p:spPr/>
        <p:txBody>
          <a:bodyPr/>
          <a:lstStyle/>
          <a:p>
            <a:r>
              <a:rPr lang="zh-CN" altLang="en-US"/>
              <a:t>日本物理学会</a:t>
            </a:r>
            <a:r>
              <a:rPr lang="en-US" altLang="zh-CN"/>
              <a:t>@</a:t>
            </a:r>
            <a:r>
              <a:rPr lang="zh-CN" altLang="en-US"/>
              <a:t>山形大学</a:t>
            </a:r>
            <a:endParaRPr lang="ja-JP" altLang="en-US"/>
          </a:p>
        </p:txBody>
      </p:sp>
      <p:sp>
        <p:nvSpPr>
          <p:cNvPr id="6" name="日付プレースホルダー 5">
            <a:extLst>
              <a:ext uri="{FF2B5EF4-FFF2-40B4-BE49-F238E27FC236}">
                <a16:creationId xmlns:a16="http://schemas.microsoft.com/office/drawing/2014/main" id="{16F3143B-C203-5D45-A288-799B974EECE4}"/>
              </a:ext>
            </a:extLst>
          </p:cNvPr>
          <p:cNvSpPr>
            <a:spLocks noGrp="1"/>
          </p:cNvSpPr>
          <p:nvPr>
            <p:ph type="dt" sz="half" idx="10"/>
          </p:nvPr>
        </p:nvSpPr>
        <p:spPr/>
        <p:txBody>
          <a:bodyPr/>
          <a:lstStyle/>
          <a:p>
            <a:r>
              <a:rPr lang="en-US" altLang="ja-JP"/>
              <a:t>2019/9/17</a:t>
            </a:r>
            <a:endParaRPr lang="ja-JP" altLang="en-US"/>
          </a:p>
        </p:txBody>
      </p:sp>
      <p:pic>
        <p:nvPicPr>
          <p:cNvPr id="8" name="図 7">
            <a:extLst>
              <a:ext uri="{FF2B5EF4-FFF2-40B4-BE49-F238E27FC236}">
                <a16:creationId xmlns:a16="http://schemas.microsoft.com/office/drawing/2014/main" id="{C5FBB586-1507-6A4F-BBA1-895AC998137E}"/>
              </a:ext>
            </a:extLst>
          </p:cNvPr>
          <p:cNvPicPr>
            <a:picLocks noChangeAspect="1"/>
          </p:cNvPicPr>
          <p:nvPr/>
        </p:nvPicPr>
        <p:blipFill>
          <a:blip r:embed="rId2"/>
          <a:stretch>
            <a:fillRect/>
          </a:stretch>
        </p:blipFill>
        <p:spPr>
          <a:xfrm>
            <a:off x="1776000" y="1425598"/>
            <a:ext cx="8640000" cy="4320000"/>
          </a:xfrm>
          <a:prstGeom prst="rect">
            <a:avLst/>
          </a:prstGeom>
        </p:spPr>
      </p:pic>
    </p:spTree>
    <p:extLst>
      <p:ext uri="{BB962C8B-B14F-4D97-AF65-F5344CB8AC3E}">
        <p14:creationId xmlns:p14="http://schemas.microsoft.com/office/powerpoint/2010/main" val="31352529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D6D1533-42A2-C14E-8929-BE8B21A02EF1}"/>
              </a:ext>
            </a:extLst>
          </p:cNvPr>
          <p:cNvSpPr>
            <a:spLocks noGrp="1"/>
          </p:cNvSpPr>
          <p:nvPr>
            <p:ph type="title"/>
          </p:nvPr>
        </p:nvSpPr>
        <p:spPr/>
        <p:txBody>
          <a:bodyPr/>
          <a:lstStyle/>
          <a:p>
            <a:r>
              <a:rPr kumimoji="1" lang="ja-JP" altLang="en-US"/>
              <a:t>まとめと今後</a:t>
            </a:r>
          </a:p>
        </p:txBody>
      </p:sp>
      <p:sp>
        <p:nvSpPr>
          <p:cNvPr id="3" name="コンテンツ プレースホルダー 2">
            <a:extLst>
              <a:ext uri="{FF2B5EF4-FFF2-40B4-BE49-F238E27FC236}">
                <a16:creationId xmlns:a16="http://schemas.microsoft.com/office/drawing/2014/main" id="{921EDECA-F1EE-5D45-BA29-9F071F4BCB70}"/>
              </a:ext>
            </a:extLst>
          </p:cNvPr>
          <p:cNvSpPr>
            <a:spLocks noGrp="1"/>
          </p:cNvSpPr>
          <p:nvPr>
            <p:ph idx="1"/>
          </p:nvPr>
        </p:nvSpPr>
        <p:spPr/>
        <p:txBody>
          <a:bodyPr/>
          <a:lstStyle/>
          <a:p>
            <a:r>
              <a:rPr lang="ja-JP" altLang="en-US"/>
              <a:t>現在の</a:t>
            </a:r>
            <a:r>
              <a:rPr lang="en-US" altLang="ja-JP" dirty="0"/>
              <a:t>KAGRA</a:t>
            </a:r>
            <a:r>
              <a:rPr lang="ja-JP" altLang="en-US"/>
              <a:t>の干渉計の干渉信号ではまだ音の環境雑音は</a:t>
            </a:r>
            <a:r>
              <a:rPr lang="en-US" altLang="ja-JP" dirty="0"/>
              <a:t>KAGRA</a:t>
            </a:r>
            <a:r>
              <a:rPr lang="ja-JP" altLang="en-US"/>
              <a:t>の感度を侵すものとはなっていなかった</a:t>
            </a:r>
            <a:endParaRPr lang="en-US" altLang="ja-JP" dirty="0"/>
          </a:p>
          <a:p>
            <a:r>
              <a:rPr lang="ja-JP" altLang="en-US"/>
              <a:t>今後感度が</a:t>
            </a:r>
            <a:r>
              <a:rPr lang="en-US" altLang="ja-JP" dirty="0"/>
              <a:t>2</a:t>
            </a:r>
            <a:r>
              <a:rPr lang="ja-JP" altLang="en-US"/>
              <a:t>桁良くなると</a:t>
            </a:r>
            <a:r>
              <a:rPr lang="en-US" altLang="ja-JP" dirty="0"/>
              <a:t>PSL</a:t>
            </a:r>
            <a:r>
              <a:rPr lang="ja-JP" altLang="en-US"/>
              <a:t>でカップリングする音の環境雑音が</a:t>
            </a:r>
            <a:r>
              <a:rPr lang="en-US" altLang="ja-JP" dirty="0"/>
              <a:t>KAGRA</a:t>
            </a:r>
            <a:r>
              <a:rPr lang="ja-JP" altLang="en-US"/>
              <a:t>において大きな雑音となりうる</a:t>
            </a:r>
            <a:endParaRPr lang="en-US" altLang="ja-JP" dirty="0"/>
          </a:p>
          <a:p>
            <a:endParaRPr lang="en-US" altLang="ja-JP" dirty="0"/>
          </a:p>
          <a:p>
            <a:pPr>
              <a:buFont typeface="Wingdings" pitchFamily="2" charset="2"/>
              <a:buChar char="n"/>
            </a:pPr>
            <a:r>
              <a:rPr lang="ja-JP" altLang="en-US"/>
              <a:t>音の環境雑音評価だけでなく振動、磁場の環境雑音評価のためにシェイカー、インパルスハンマー、コイルを用いた雑音注入試験を行いたい</a:t>
            </a:r>
            <a:endParaRPr lang="en-US" altLang="ja-JP" dirty="0"/>
          </a:p>
          <a:p>
            <a:pPr>
              <a:buFont typeface="Wingdings" pitchFamily="2" charset="2"/>
              <a:buChar char="n"/>
            </a:pPr>
            <a:r>
              <a:rPr lang="en-US" altLang="ja-JP" dirty="0"/>
              <a:t>KAGRA</a:t>
            </a:r>
            <a:r>
              <a:rPr lang="ja-JP" altLang="en-US"/>
              <a:t>は今後様々な干渉計の状態で干渉していくため、それぞれの状態でも雑音注入試験を行いたい</a:t>
            </a:r>
            <a:endParaRPr lang="en-US" altLang="ja-JP" dirty="0"/>
          </a:p>
        </p:txBody>
      </p:sp>
      <p:sp>
        <p:nvSpPr>
          <p:cNvPr id="6" name="スライド番号プレースホルダー 5">
            <a:extLst>
              <a:ext uri="{FF2B5EF4-FFF2-40B4-BE49-F238E27FC236}">
                <a16:creationId xmlns:a16="http://schemas.microsoft.com/office/drawing/2014/main" id="{DB94A213-952A-E041-AE02-F06AB0F29BB9}"/>
              </a:ext>
            </a:extLst>
          </p:cNvPr>
          <p:cNvSpPr>
            <a:spLocks noGrp="1"/>
          </p:cNvSpPr>
          <p:nvPr>
            <p:ph type="sldNum" sz="quarter" idx="4"/>
          </p:nvPr>
        </p:nvSpPr>
        <p:spPr/>
        <p:txBody>
          <a:bodyPr/>
          <a:lstStyle/>
          <a:p>
            <a:fld id="{2B4BF31F-3D4B-4445-9FE5-2801AF373D36}" type="slidenum">
              <a:rPr kumimoji="1" lang="ja-JP" altLang="en-US" smtClean="0"/>
              <a:t>16</a:t>
            </a:fld>
            <a:endParaRPr kumimoji="1" lang="ja-JP" altLang="en-US"/>
          </a:p>
        </p:txBody>
      </p:sp>
      <p:sp>
        <p:nvSpPr>
          <p:cNvPr id="4" name="フッター プレースホルダー 3">
            <a:extLst>
              <a:ext uri="{FF2B5EF4-FFF2-40B4-BE49-F238E27FC236}">
                <a16:creationId xmlns:a16="http://schemas.microsoft.com/office/drawing/2014/main" id="{D0E6E4B3-5AFB-E34B-9C24-6D59F1C26A74}"/>
              </a:ext>
            </a:extLst>
          </p:cNvPr>
          <p:cNvSpPr>
            <a:spLocks noGrp="1"/>
          </p:cNvSpPr>
          <p:nvPr>
            <p:ph type="ftr" sz="quarter" idx="11"/>
          </p:nvPr>
        </p:nvSpPr>
        <p:spPr/>
        <p:txBody>
          <a:bodyPr/>
          <a:lstStyle/>
          <a:p>
            <a:r>
              <a:rPr kumimoji="1" lang="zh-CN" altLang="en-US"/>
              <a:t>日本物理学会</a:t>
            </a:r>
            <a:r>
              <a:rPr kumimoji="1" lang="en-US" altLang="zh-CN"/>
              <a:t>@</a:t>
            </a:r>
            <a:r>
              <a:rPr kumimoji="1" lang="zh-CN" altLang="en-US"/>
              <a:t>山形大学</a:t>
            </a:r>
            <a:endParaRPr kumimoji="1" lang="ja-JP" altLang="en-US"/>
          </a:p>
        </p:txBody>
      </p:sp>
      <p:sp>
        <p:nvSpPr>
          <p:cNvPr id="5" name="日付プレースホルダー 4">
            <a:extLst>
              <a:ext uri="{FF2B5EF4-FFF2-40B4-BE49-F238E27FC236}">
                <a16:creationId xmlns:a16="http://schemas.microsoft.com/office/drawing/2014/main" id="{CBDAC8FE-134C-284A-825D-9C30937126DF}"/>
              </a:ext>
            </a:extLst>
          </p:cNvPr>
          <p:cNvSpPr>
            <a:spLocks noGrp="1"/>
          </p:cNvSpPr>
          <p:nvPr>
            <p:ph type="dt" sz="half" idx="10"/>
          </p:nvPr>
        </p:nvSpPr>
        <p:spPr/>
        <p:txBody>
          <a:bodyPr/>
          <a:lstStyle/>
          <a:p>
            <a:r>
              <a:rPr kumimoji="1" lang="en-US" altLang="ja-JP"/>
              <a:t>2019/9/17</a:t>
            </a:r>
            <a:endParaRPr kumimoji="1" lang="ja-JP" altLang="en-US"/>
          </a:p>
        </p:txBody>
      </p:sp>
    </p:spTree>
    <p:extLst>
      <p:ext uri="{BB962C8B-B14F-4D97-AF65-F5344CB8AC3E}">
        <p14:creationId xmlns:p14="http://schemas.microsoft.com/office/powerpoint/2010/main" val="33004762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A50BD9C-F2DD-0A41-8313-20A73A37422F}"/>
              </a:ext>
            </a:extLst>
          </p:cNvPr>
          <p:cNvSpPr>
            <a:spLocks noGrp="1"/>
          </p:cNvSpPr>
          <p:nvPr>
            <p:ph type="title"/>
          </p:nvPr>
        </p:nvSpPr>
        <p:spPr/>
        <p:txBody>
          <a:bodyPr/>
          <a:lstStyle/>
          <a:p>
            <a:r>
              <a:rPr kumimoji="1" lang="ja-JP" altLang="en-US"/>
              <a:t>今後</a:t>
            </a:r>
            <a:r>
              <a:rPr lang="ja-JP" altLang="en-US"/>
              <a:t>の計画</a:t>
            </a:r>
            <a:endParaRPr kumimoji="1" lang="ja-JP" altLang="en-US"/>
          </a:p>
        </p:txBody>
      </p:sp>
      <p:sp>
        <p:nvSpPr>
          <p:cNvPr id="4" name="スライド番号プレースホルダー 3">
            <a:extLst>
              <a:ext uri="{FF2B5EF4-FFF2-40B4-BE49-F238E27FC236}">
                <a16:creationId xmlns:a16="http://schemas.microsoft.com/office/drawing/2014/main" id="{42E3C096-F43A-B541-BBFB-3F3AA383B9B2}"/>
              </a:ext>
            </a:extLst>
          </p:cNvPr>
          <p:cNvSpPr>
            <a:spLocks noGrp="1"/>
          </p:cNvSpPr>
          <p:nvPr>
            <p:ph type="sldNum" sz="quarter" idx="4"/>
          </p:nvPr>
        </p:nvSpPr>
        <p:spPr/>
        <p:txBody>
          <a:bodyPr/>
          <a:lstStyle/>
          <a:p>
            <a:fld id="{2B4BF31F-3D4B-4445-9FE5-2801AF373D36}" type="slidenum">
              <a:rPr lang="ja-JP" altLang="en-US" smtClean="0"/>
              <a:pPr/>
              <a:t>17</a:t>
            </a:fld>
            <a:endParaRPr lang="ja-JP" altLang="en-US"/>
          </a:p>
        </p:txBody>
      </p:sp>
      <p:sp>
        <p:nvSpPr>
          <p:cNvPr id="5" name="フッター プレースホルダー 4">
            <a:extLst>
              <a:ext uri="{FF2B5EF4-FFF2-40B4-BE49-F238E27FC236}">
                <a16:creationId xmlns:a16="http://schemas.microsoft.com/office/drawing/2014/main" id="{0BB26058-6994-E242-9D40-9FE164EB8EA4}"/>
              </a:ext>
            </a:extLst>
          </p:cNvPr>
          <p:cNvSpPr>
            <a:spLocks noGrp="1"/>
          </p:cNvSpPr>
          <p:nvPr>
            <p:ph type="ftr" sz="quarter" idx="11"/>
          </p:nvPr>
        </p:nvSpPr>
        <p:spPr/>
        <p:txBody>
          <a:bodyPr/>
          <a:lstStyle/>
          <a:p>
            <a:r>
              <a:rPr lang="zh-CN" altLang="en-US"/>
              <a:t>日本物理学会</a:t>
            </a:r>
            <a:r>
              <a:rPr lang="en-US" altLang="zh-CN"/>
              <a:t>@</a:t>
            </a:r>
            <a:r>
              <a:rPr lang="zh-CN" altLang="en-US"/>
              <a:t>山形大学</a:t>
            </a:r>
            <a:endParaRPr lang="ja-JP" altLang="en-US"/>
          </a:p>
        </p:txBody>
      </p:sp>
      <p:sp>
        <p:nvSpPr>
          <p:cNvPr id="6" name="日付プレースホルダー 5">
            <a:extLst>
              <a:ext uri="{FF2B5EF4-FFF2-40B4-BE49-F238E27FC236}">
                <a16:creationId xmlns:a16="http://schemas.microsoft.com/office/drawing/2014/main" id="{9FD130D7-B276-F949-972F-17D2AA2DCA71}"/>
              </a:ext>
            </a:extLst>
          </p:cNvPr>
          <p:cNvSpPr>
            <a:spLocks noGrp="1"/>
          </p:cNvSpPr>
          <p:nvPr>
            <p:ph type="dt" sz="half" idx="10"/>
          </p:nvPr>
        </p:nvSpPr>
        <p:spPr/>
        <p:txBody>
          <a:bodyPr/>
          <a:lstStyle/>
          <a:p>
            <a:r>
              <a:rPr lang="en-US" altLang="ja-JP"/>
              <a:t>2019/9/17</a:t>
            </a:r>
            <a:endParaRPr lang="ja-JP" altLang="en-US"/>
          </a:p>
        </p:txBody>
      </p:sp>
      <p:graphicFrame>
        <p:nvGraphicFramePr>
          <p:cNvPr id="10" name="コンテンツ プレースホルダー 9">
            <a:extLst>
              <a:ext uri="{FF2B5EF4-FFF2-40B4-BE49-F238E27FC236}">
                <a16:creationId xmlns:a16="http://schemas.microsoft.com/office/drawing/2014/main" id="{988D4234-1399-414D-A71A-548D7C9210FA}"/>
              </a:ext>
            </a:extLst>
          </p:cNvPr>
          <p:cNvGraphicFramePr>
            <a:graphicFrameLocks noGrp="1"/>
          </p:cNvGraphicFramePr>
          <p:nvPr>
            <p:ph idx="1"/>
            <p:extLst>
              <p:ext uri="{D42A27DB-BD31-4B8C-83A1-F6EECF244321}">
                <p14:modId xmlns:p14="http://schemas.microsoft.com/office/powerpoint/2010/main" val="731623772"/>
              </p:ext>
            </p:extLst>
          </p:nvPr>
        </p:nvGraphicFramePr>
        <p:xfrm>
          <a:off x="768000" y="1064507"/>
          <a:ext cx="10656000" cy="2656080"/>
        </p:xfrm>
        <a:graphic>
          <a:graphicData uri="http://schemas.openxmlformats.org/drawingml/2006/table">
            <a:tbl>
              <a:tblPr firstRow="1" bandRow="1">
                <a:tableStyleId>{2D5ABB26-0587-4C30-8999-92F81FD0307C}</a:tableStyleId>
              </a:tblPr>
              <a:tblGrid>
                <a:gridCol w="900000">
                  <a:extLst>
                    <a:ext uri="{9D8B030D-6E8A-4147-A177-3AD203B41FA5}">
                      <a16:colId xmlns:a16="http://schemas.microsoft.com/office/drawing/2014/main" val="837148017"/>
                    </a:ext>
                  </a:extLst>
                </a:gridCol>
                <a:gridCol w="4248000">
                  <a:extLst>
                    <a:ext uri="{9D8B030D-6E8A-4147-A177-3AD203B41FA5}">
                      <a16:colId xmlns:a16="http://schemas.microsoft.com/office/drawing/2014/main" val="541973924"/>
                    </a:ext>
                  </a:extLst>
                </a:gridCol>
                <a:gridCol w="5508000">
                  <a:extLst>
                    <a:ext uri="{9D8B030D-6E8A-4147-A177-3AD203B41FA5}">
                      <a16:colId xmlns:a16="http://schemas.microsoft.com/office/drawing/2014/main" val="2744872875"/>
                    </a:ext>
                  </a:extLst>
                </a:gridCol>
              </a:tblGrid>
              <a:tr h="367200">
                <a:tc>
                  <a:txBody>
                    <a:bodyPr/>
                    <a:lstStyle/>
                    <a:p>
                      <a:pPr algn="ctr"/>
                      <a:r>
                        <a:rPr kumimoji="1" lang="ja-JP" altLang="en-US"/>
                        <a:t>日程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kumimoji="1" lang="en-US" altLang="ja-JP" dirty="0"/>
                        <a:t>KAGRA</a:t>
                      </a:r>
                      <a:endParaRPr kumimoji="1"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kumimoji="1" lang="en-US" altLang="ja-JP" dirty="0"/>
                        <a:t>PEM</a:t>
                      </a:r>
                      <a:r>
                        <a:rPr kumimoji="1" lang="ja-JP" altLang="en-US"/>
                        <a:t>（環境雑音注入試験）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452334232"/>
                  </a:ext>
                </a:extLst>
              </a:tr>
              <a:tr h="367200">
                <a:tc>
                  <a:txBody>
                    <a:bodyPr/>
                    <a:lstStyle/>
                    <a:p>
                      <a:r>
                        <a:rPr kumimoji="1" lang="en-US" altLang="ja-JP" dirty="0"/>
                        <a:t>9/1~</a:t>
                      </a:r>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Dual Recycled </a:t>
                      </a:r>
                      <a:r>
                        <a:rPr kumimoji="1" lang="en-US" altLang="ja-JP" dirty="0" err="1"/>
                        <a:t>Fabri</a:t>
                      </a:r>
                      <a:r>
                        <a:rPr kumimoji="1" lang="en-US" altLang="ja-JP" dirty="0"/>
                        <a:t> Perot Michelson</a:t>
                      </a:r>
                      <a:r>
                        <a:rPr kumimoji="1" lang="ja-JP" altLang="en-US"/>
                        <a:t>干渉計の制御調整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ctr">
                        <a:buFont typeface="Arial" panose="020B0604020202020204" pitchFamily="34" charset="0"/>
                        <a:buChar char="•"/>
                      </a:pPr>
                      <a:r>
                        <a:rPr kumimoji="1" lang="ja-JP" altLang="en-US"/>
                        <a:t>各雑音注入装置（スピーカー、シェイカー、インパルスハンマー、コイル）の準備およびテスト</a:t>
                      </a:r>
                      <a:endParaRPr kumimoji="1" lang="en-US" altLang="ja-JP" dirty="0"/>
                    </a:p>
                    <a:p>
                      <a:pPr marL="285750" indent="-285750" algn="ctr">
                        <a:buFont typeface="Arial" panose="020B0604020202020204" pitchFamily="34" charset="0"/>
                        <a:buChar char="•"/>
                      </a:pPr>
                      <a:r>
                        <a:rPr kumimoji="1" lang="ja-JP" altLang="en-US"/>
                        <a:t>環境雑音注入試験の方法の発展および最適化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23840261"/>
                  </a:ext>
                </a:extLst>
              </a:tr>
              <a:tr h="367200">
                <a:tc>
                  <a:txBody>
                    <a:bodyPr/>
                    <a:lstStyle/>
                    <a:p>
                      <a:r>
                        <a:rPr kumimoji="1" lang="en-US" altLang="ja-JP" dirty="0"/>
                        <a:t>10/1~</a:t>
                      </a:r>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a:t>制御の調整およびメンテナンス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a:t>環境雑音注入試験の方法の発展および最適化</a:t>
                      </a:r>
                      <a:endParaRPr kumimoji="1" lang="en-US" altLang="ja-JP" dirty="0"/>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a:t>環境雑音注入試験による雑音評価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30752016"/>
                  </a:ext>
                </a:extLst>
              </a:tr>
              <a:tr h="367200">
                <a:tc>
                  <a:txBody>
                    <a:bodyPr/>
                    <a:lstStyle/>
                    <a:p>
                      <a:r>
                        <a:rPr kumimoji="1" lang="en-US" altLang="ja-JP" dirty="0"/>
                        <a:t>11/1~</a:t>
                      </a:r>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a:t>ノイズハンティング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ctr">
                        <a:buFont typeface="Arial" panose="020B0604020202020204" pitchFamily="34" charset="0"/>
                        <a:buChar char="•"/>
                      </a:pPr>
                      <a:r>
                        <a:rPr kumimoji="1" lang="ja-JP" altLang="en-US"/>
                        <a:t>環境雑音注入試験による雑音評価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056644559"/>
                  </a:ext>
                </a:extLst>
              </a:tr>
              <a:tr h="367200">
                <a:tc>
                  <a:txBody>
                    <a:bodyPr/>
                    <a:lstStyle/>
                    <a:p>
                      <a:r>
                        <a:rPr kumimoji="1" lang="en-US" altLang="ja-JP" dirty="0"/>
                        <a:t>12</a:t>
                      </a:r>
                      <a:r>
                        <a:rPr kumimoji="1" lang="ja-JP" altLang="en-US"/>
                        <a:t>月頃</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LIGO</a:t>
                      </a:r>
                      <a:r>
                        <a:rPr kumimoji="1" lang="ja-JP" altLang="en-US"/>
                        <a:t>、</a:t>
                      </a:r>
                      <a:r>
                        <a:rPr kumimoji="1" lang="en-US" altLang="ja-JP" dirty="0"/>
                        <a:t>Virgo</a:t>
                      </a:r>
                      <a:r>
                        <a:rPr kumimoji="1" lang="ja-JP" altLang="en-US"/>
                        <a:t>との国際同時観測への参加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328959"/>
                  </a:ext>
                </a:extLst>
              </a:tr>
            </a:tbl>
          </a:graphicData>
        </a:graphic>
      </p:graphicFrame>
    </p:spTree>
    <p:extLst>
      <p:ext uri="{BB962C8B-B14F-4D97-AF65-F5344CB8AC3E}">
        <p14:creationId xmlns:p14="http://schemas.microsoft.com/office/powerpoint/2010/main" val="13724858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3DD730-A605-6944-AC6F-2F15932E2DA0}"/>
              </a:ext>
            </a:extLst>
          </p:cNvPr>
          <p:cNvSpPr>
            <a:spLocks noGrp="1"/>
          </p:cNvSpPr>
          <p:nvPr>
            <p:ph type="title"/>
          </p:nvPr>
        </p:nvSpPr>
        <p:spPr/>
        <p:txBody>
          <a:bodyPr anchor="ctr">
            <a:normAutofit/>
          </a:bodyPr>
          <a:lstStyle/>
          <a:p>
            <a:pPr algn="ctr"/>
            <a:r>
              <a:rPr lang="ja-JP" altLang="en-US" sz="5400"/>
              <a:t>ご静聴ありがとうございました</a:t>
            </a:r>
            <a:endParaRPr kumimoji="1" lang="ja-JP" altLang="en-US" sz="5400"/>
          </a:p>
        </p:txBody>
      </p:sp>
      <p:sp>
        <p:nvSpPr>
          <p:cNvPr id="3" name="テキスト プレースホルダー 2">
            <a:extLst>
              <a:ext uri="{FF2B5EF4-FFF2-40B4-BE49-F238E27FC236}">
                <a16:creationId xmlns:a16="http://schemas.microsoft.com/office/drawing/2014/main" id="{6B01C391-3FD5-044B-B8B4-112B26C4EDEC}"/>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D84685BF-6C3C-1E4A-84CC-FF5E9159E3CB}"/>
              </a:ext>
            </a:extLst>
          </p:cNvPr>
          <p:cNvSpPr>
            <a:spLocks noGrp="1"/>
          </p:cNvSpPr>
          <p:nvPr>
            <p:ph type="sldNum" sz="quarter" idx="4"/>
          </p:nvPr>
        </p:nvSpPr>
        <p:spPr/>
        <p:txBody>
          <a:bodyPr/>
          <a:lstStyle/>
          <a:p>
            <a:fld id="{2B4BF31F-3D4B-4445-9FE5-2801AF373D36}" type="slidenum">
              <a:rPr kumimoji="1" lang="ja-JP" altLang="en-US" smtClean="0"/>
              <a:t>18</a:t>
            </a:fld>
            <a:endParaRPr kumimoji="1" lang="ja-JP" altLang="en-US"/>
          </a:p>
        </p:txBody>
      </p:sp>
      <p:sp>
        <p:nvSpPr>
          <p:cNvPr id="5" name="フッター プレースホルダー 4">
            <a:extLst>
              <a:ext uri="{FF2B5EF4-FFF2-40B4-BE49-F238E27FC236}">
                <a16:creationId xmlns:a16="http://schemas.microsoft.com/office/drawing/2014/main" id="{41570E6A-3488-1E41-A170-14977E78D9D4}"/>
              </a:ext>
            </a:extLst>
          </p:cNvPr>
          <p:cNvSpPr>
            <a:spLocks noGrp="1"/>
          </p:cNvSpPr>
          <p:nvPr>
            <p:ph type="ftr" sz="quarter" idx="11"/>
          </p:nvPr>
        </p:nvSpPr>
        <p:spPr/>
        <p:txBody>
          <a:bodyPr/>
          <a:lstStyle/>
          <a:p>
            <a:r>
              <a:rPr kumimoji="1" lang="zh-CN" altLang="en-US"/>
              <a:t>日本物理学会</a:t>
            </a:r>
            <a:r>
              <a:rPr kumimoji="1" lang="en-US" altLang="zh-CN"/>
              <a:t>@</a:t>
            </a:r>
            <a:r>
              <a:rPr kumimoji="1" lang="zh-CN" altLang="en-US"/>
              <a:t>山形大学</a:t>
            </a:r>
            <a:endParaRPr kumimoji="1" lang="ja-JP" altLang="en-US"/>
          </a:p>
        </p:txBody>
      </p:sp>
      <p:sp>
        <p:nvSpPr>
          <p:cNvPr id="6" name="日付プレースホルダー 5">
            <a:extLst>
              <a:ext uri="{FF2B5EF4-FFF2-40B4-BE49-F238E27FC236}">
                <a16:creationId xmlns:a16="http://schemas.microsoft.com/office/drawing/2014/main" id="{4E559EC1-8019-FF41-80A0-13F0DD204D6E}"/>
              </a:ext>
            </a:extLst>
          </p:cNvPr>
          <p:cNvSpPr>
            <a:spLocks noGrp="1"/>
          </p:cNvSpPr>
          <p:nvPr>
            <p:ph type="dt" sz="half" idx="10"/>
          </p:nvPr>
        </p:nvSpPr>
        <p:spPr/>
        <p:txBody>
          <a:bodyPr/>
          <a:lstStyle/>
          <a:p>
            <a:r>
              <a:rPr kumimoji="1" lang="en-US" altLang="ja-JP"/>
              <a:t>2019/9/17</a:t>
            </a:r>
            <a:endParaRPr kumimoji="1" lang="ja-JP" altLang="en-US"/>
          </a:p>
        </p:txBody>
      </p:sp>
    </p:spTree>
    <p:extLst>
      <p:ext uri="{BB962C8B-B14F-4D97-AF65-F5344CB8AC3E}">
        <p14:creationId xmlns:p14="http://schemas.microsoft.com/office/powerpoint/2010/main" val="111844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CAD4426-6B57-9243-A3A1-6F705F4FA5C9}"/>
              </a:ext>
            </a:extLst>
          </p:cNvPr>
          <p:cNvSpPr>
            <a:spLocks noGrp="1"/>
          </p:cNvSpPr>
          <p:nvPr>
            <p:ph type="title"/>
          </p:nvPr>
        </p:nvSpPr>
        <p:spPr/>
        <p:txBody>
          <a:bodyPr/>
          <a:lstStyle/>
          <a:p>
            <a:r>
              <a:rPr kumimoji="1" lang="ja-JP" altLang="en-US"/>
              <a:t>目次</a:t>
            </a:r>
          </a:p>
        </p:txBody>
      </p:sp>
      <p:sp>
        <p:nvSpPr>
          <p:cNvPr id="3" name="コンテンツ プレースホルダー 2">
            <a:extLst>
              <a:ext uri="{FF2B5EF4-FFF2-40B4-BE49-F238E27FC236}">
                <a16:creationId xmlns:a16="http://schemas.microsoft.com/office/drawing/2014/main" id="{90AF8EC9-C2B8-4D41-B4FF-BE81E1B3B595}"/>
              </a:ext>
            </a:extLst>
          </p:cNvPr>
          <p:cNvSpPr>
            <a:spLocks noGrp="1"/>
          </p:cNvSpPr>
          <p:nvPr>
            <p:ph idx="1"/>
          </p:nvPr>
        </p:nvSpPr>
        <p:spPr/>
        <p:txBody>
          <a:bodyPr/>
          <a:lstStyle/>
          <a:p>
            <a:r>
              <a:rPr lang="en-US" altLang="ja-JP" dirty="0"/>
              <a:t>KAGRA</a:t>
            </a:r>
          </a:p>
          <a:p>
            <a:r>
              <a:rPr lang="en-US" altLang="ja-JP" dirty="0"/>
              <a:t>Physical Environmental Monitor</a:t>
            </a:r>
            <a:r>
              <a:rPr lang="ja-JP" altLang="en-US"/>
              <a:t> </a:t>
            </a:r>
            <a:r>
              <a:rPr lang="en-US" altLang="ja-JP" dirty="0"/>
              <a:t>(PEM)</a:t>
            </a:r>
          </a:p>
          <a:p>
            <a:r>
              <a:rPr kumimoji="1" lang="ja-JP" altLang="en-US"/>
              <a:t>環境</a:t>
            </a:r>
            <a:r>
              <a:rPr lang="ja-JP" altLang="en-US"/>
              <a:t>雑音注入試験</a:t>
            </a:r>
            <a:endParaRPr lang="en-US" altLang="ja-JP" dirty="0"/>
          </a:p>
          <a:p>
            <a:pPr lvl="1"/>
            <a:r>
              <a:rPr lang="ja-JP" altLang="en-US"/>
              <a:t>実験</a:t>
            </a:r>
            <a:endParaRPr lang="en-US" altLang="ja-JP" dirty="0"/>
          </a:p>
          <a:p>
            <a:pPr lvl="1"/>
            <a:r>
              <a:rPr lang="ja-JP" altLang="en-US"/>
              <a:t>結果</a:t>
            </a:r>
            <a:endParaRPr lang="en-US" altLang="ja-JP" dirty="0"/>
          </a:p>
          <a:p>
            <a:r>
              <a:rPr kumimoji="1" lang="ja-JP" altLang="en-US"/>
              <a:t>まとめと今後</a:t>
            </a:r>
          </a:p>
        </p:txBody>
      </p:sp>
      <p:sp>
        <p:nvSpPr>
          <p:cNvPr id="6" name="スライド番号プレースホルダー 5">
            <a:extLst>
              <a:ext uri="{FF2B5EF4-FFF2-40B4-BE49-F238E27FC236}">
                <a16:creationId xmlns:a16="http://schemas.microsoft.com/office/drawing/2014/main" id="{AC2E4696-F4C0-5941-8691-1E396E61633E}"/>
              </a:ext>
            </a:extLst>
          </p:cNvPr>
          <p:cNvSpPr>
            <a:spLocks noGrp="1"/>
          </p:cNvSpPr>
          <p:nvPr>
            <p:ph type="sldNum" sz="quarter" idx="4"/>
          </p:nvPr>
        </p:nvSpPr>
        <p:spPr/>
        <p:txBody>
          <a:bodyPr/>
          <a:lstStyle/>
          <a:p>
            <a:fld id="{2B4BF31F-3D4B-4445-9FE5-2801AF373D36}" type="slidenum">
              <a:rPr lang="ja-JP" altLang="en-US" smtClean="0"/>
              <a:pPr/>
              <a:t>1</a:t>
            </a:fld>
            <a:endParaRPr lang="ja-JP" altLang="en-US"/>
          </a:p>
        </p:txBody>
      </p:sp>
      <p:sp>
        <p:nvSpPr>
          <p:cNvPr id="5" name="フッター プレースホルダー 4">
            <a:extLst>
              <a:ext uri="{FF2B5EF4-FFF2-40B4-BE49-F238E27FC236}">
                <a16:creationId xmlns:a16="http://schemas.microsoft.com/office/drawing/2014/main" id="{02465879-662C-5B4D-A4B5-0680E627F2A7}"/>
              </a:ext>
            </a:extLst>
          </p:cNvPr>
          <p:cNvSpPr>
            <a:spLocks noGrp="1"/>
          </p:cNvSpPr>
          <p:nvPr>
            <p:ph type="ftr" sz="quarter" idx="11"/>
          </p:nvPr>
        </p:nvSpPr>
        <p:spPr/>
        <p:txBody>
          <a:bodyPr/>
          <a:lstStyle/>
          <a:p>
            <a:r>
              <a:rPr lang="zh-CN" altLang="en-US"/>
              <a:t>日本物理学会</a:t>
            </a:r>
            <a:r>
              <a:rPr lang="en-US" altLang="zh-CN"/>
              <a:t>@</a:t>
            </a:r>
            <a:r>
              <a:rPr lang="zh-CN" altLang="en-US"/>
              <a:t>山形大学</a:t>
            </a:r>
            <a:endParaRPr lang="ja-JP" altLang="en-US"/>
          </a:p>
        </p:txBody>
      </p:sp>
      <p:sp>
        <p:nvSpPr>
          <p:cNvPr id="4" name="日付プレースホルダー 3">
            <a:extLst>
              <a:ext uri="{FF2B5EF4-FFF2-40B4-BE49-F238E27FC236}">
                <a16:creationId xmlns:a16="http://schemas.microsoft.com/office/drawing/2014/main" id="{23609C60-DA41-0746-9509-1EBB027DAF36}"/>
              </a:ext>
            </a:extLst>
          </p:cNvPr>
          <p:cNvSpPr>
            <a:spLocks noGrp="1"/>
          </p:cNvSpPr>
          <p:nvPr>
            <p:ph type="dt" sz="half" idx="10"/>
          </p:nvPr>
        </p:nvSpPr>
        <p:spPr/>
        <p:txBody>
          <a:bodyPr/>
          <a:lstStyle/>
          <a:p>
            <a:r>
              <a:rPr lang="en-US" altLang="ja-JP"/>
              <a:t>2019/9/17</a:t>
            </a:r>
            <a:endParaRPr lang="ja-JP" altLang="en-US"/>
          </a:p>
        </p:txBody>
      </p:sp>
    </p:spTree>
    <p:extLst>
      <p:ext uri="{BB962C8B-B14F-4D97-AF65-F5344CB8AC3E}">
        <p14:creationId xmlns:p14="http://schemas.microsoft.com/office/powerpoint/2010/main" val="41504303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9">
            <a:extLst>
              <a:ext uri="{FF2B5EF4-FFF2-40B4-BE49-F238E27FC236}">
                <a16:creationId xmlns:a16="http://schemas.microsoft.com/office/drawing/2014/main" id="{D34318A8-A958-0D46-8166-44814CF924B8}"/>
              </a:ext>
            </a:extLst>
          </p:cNvPr>
          <p:cNvSpPr>
            <a:spLocks noGrp="1"/>
          </p:cNvSpPr>
          <p:nvPr>
            <p:ph type="title"/>
          </p:nvPr>
        </p:nvSpPr>
        <p:spPr/>
        <p:txBody>
          <a:bodyPr/>
          <a:lstStyle/>
          <a:p>
            <a:r>
              <a:rPr kumimoji="1" lang="en-US" altLang="ja-JP" dirty="0"/>
              <a:t>KAGRA</a:t>
            </a:r>
            <a:endParaRPr kumimoji="1" lang="ja-JP" altLang="en-US"/>
          </a:p>
        </p:txBody>
      </p:sp>
      <p:sp>
        <p:nvSpPr>
          <p:cNvPr id="2" name="コンテンツ プレースホルダー 1">
            <a:extLst>
              <a:ext uri="{FF2B5EF4-FFF2-40B4-BE49-F238E27FC236}">
                <a16:creationId xmlns:a16="http://schemas.microsoft.com/office/drawing/2014/main" id="{24B06ECB-99B3-1449-B8D7-6E2FCE4F2195}"/>
              </a:ext>
            </a:extLst>
          </p:cNvPr>
          <p:cNvSpPr>
            <a:spLocks noGrp="1"/>
          </p:cNvSpPr>
          <p:nvPr>
            <p:ph idx="1"/>
          </p:nvPr>
        </p:nvSpPr>
        <p:spPr/>
        <p:txBody>
          <a:bodyPr>
            <a:normAutofit/>
          </a:bodyPr>
          <a:lstStyle/>
          <a:p>
            <a:r>
              <a:rPr lang="ja-JP" altLang="en-US"/>
              <a:t>感度向上</a:t>
            </a:r>
            <a:endParaRPr lang="en" altLang="ja-JP" dirty="0"/>
          </a:p>
          <a:p>
            <a:endParaRPr kumimoji="1" lang="ja-JP" altLang="en-US"/>
          </a:p>
        </p:txBody>
      </p:sp>
      <p:sp>
        <p:nvSpPr>
          <p:cNvPr id="6" name="スライド番号プレースホルダー 5">
            <a:extLst>
              <a:ext uri="{FF2B5EF4-FFF2-40B4-BE49-F238E27FC236}">
                <a16:creationId xmlns:a16="http://schemas.microsoft.com/office/drawing/2014/main" id="{DE50B726-AE4C-744A-BB2C-40704CD15BE5}"/>
              </a:ext>
            </a:extLst>
          </p:cNvPr>
          <p:cNvSpPr>
            <a:spLocks noGrp="1"/>
          </p:cNvSpPr>
          <p:nvPr>
            <p:ph type="sldNum" sz="quarter" idx="4"/>
          </p:nvPr>
        </p:nvSpPr>
        <p:spPr/>
        <p:txBody>
          <a:bodyPr/>
          <a:lstStyle/>
          <a:p>
            <a:fld id="{2B4BF31F-3D4B-4445-9FE5-2801AF373D36}" type="slidenum">
              <a:rPr lang="ja-JP" altLang="en-US" smtClean="0"/>
              <a:pPr/>
              <a:t>19</a:t>
            </a:fld>
            <a:endParaRPr lang="ja-JP" altLang="en-US"/>
          </a:p>
        </p:txBody>
      </p:sp>
      <p:sp>
        <p:nvSpPr>
          <p:cNvPr id="5" name="フッター プレースホルダー 4">
            <a:extLst>
              <a:ext uri="{FF2B5EF4-FFF2-40B4-BE49-F238E27FC236}">
                <a16:creationId xmlns:a16="http://schemas.microsoft.com/office/drawing/2014/main" id="{616AF7BA-EA92-9542-9675-559EAC33CC52}"/>
              </a:ext>
            </a:extLst>
          </p:cNvPr>
          <p:cNvSpPr>
            <a:spLocks noGrp="1"/>
          </p:cNvSpPr>
          <p:nvPr>
            <p:ph type="ftr" sz="quarter" idx="11"/>
          </p:nvPr>
        </p:nvSpPr>
        <p:spPr/>
        <p:txBody>
          <a:bodyPr/>
          <a:lstStyle/>
          <a:p>
            <a:r>
              <a:rPr lang="zh-CN" altLang="en-US"/>
              <a:t>日本物理学会</a:t>
            </a:r>
            <a:r>
              <a:rPr lang="en-US" altLang="zh-CN"/>
              <a:t>@</a:t>
            </a:r>
            <a:r>
              <a:rPr lang="zh-CN" altLang="en-US"/>
              <a:t>山形大学</a:t>
            </a:r>
            <a:endParaRPr lang="ja-JP" altLang="en-US"/>
          </a:p>
        </p:txBody>
      </p:sp>
      <p:sp>
        <p:nvSpPr>
          <p:cNvPr id="4" name="日付プレースホルダー 3">
            <a:extLst>
              <a:ext uri="{FF2B5EF4-FFF2-40B4-BE49-F238E27FC236}">
                <a16:creationId xmlns:a16="http://schemas.microsoft.com/office/drawing/2014/main" id="{12584CC4-A473-F143-86B7-98A9C468C934}"/>
              </a:ext>
            </a:extLst>
          </p:cNvPr>
          <p:cNvSpPr>
            <a:spLocks noGrp="1"/>
          </p:cNvSpPr>
          <p:nvPr>
            <p:ph type="dt" sz="half" idx="10"/>
          </p:nvPr>
        </p:nvSpPr>
        <p:spPr/>
        <p:txBody>
          <a:bodyPr/>
          <a:lstStyle/>
          <a:p>
            <a:r>
              <a:rPr lang="en-US" altLang="ja-JP"/>
              <a:t>2019/9/17</a:t>
            </a:r>
            <a:endParaRPr lang="ja-JP" altLang="en-US"/>
          </a:p>
        </p:txBody>
      </p:sp>
      <p:pic>
        <p:nvPicPr>
          <p:cNvPr id="9" name="図 8" descr="スクリーンショット が含まれている画像&#10;&#10;自動的に生成された説明">
            <a:extLst>
              <a:ext uri="{FF2B5EF4-FFF2-40B4-BE49-F238E27FC236}">
                <a16:creationId xmlns:a16="http://schemas.microsoft.com/office/drawing/2014/main" id="{75FA91F8-7196-D649-B0C8-77586EA8FD0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84190" y="1657227"/>
            <a:ext cx="7979812" cy="4715997"/>
          </a:xfrm>
          <a:prstGeom prst="rect">
            <a:avLst/>
          </a:prstGeom>
        </p:spPr>
      </p:pic>
    </p:spTree>
    <p:extLst>
      <p:ext uri="{BB962C8B-B14F-4D97-AF65-F5344CB8AC3E}">
        <p14:creationId xmlns:p14="http://schemas.microsoft.com/office/powerpoint/2010/main" val="21770095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1DDFDA0A-A993-5E4A-B1E6-B11E779318A2}"/>
              </a:ext>
            </a:extLst>
          </p:cNvPr>
          <p:cNvSpPr>
            <a:spLocks noGrp="1"/>
          </p:cNvSpPr>
          <p:nvPr>
            <p:ph type="title"/>
          </p:nvPr>
        </p:nvSpPr>
        <p:spPr/>
        <p:txBody>
          <a:bodyPr/>
          <a:lstStyle/>
          <a:p>
            <a:r>
              <a:rPr lang="ja-JP" altLang="en-US"/>
              <a:t>雑音評価測定</a:t>
            </a:r>
            <a:endParaRPr kumimoji="1" lang="ja-JP" altLang="en-US"/>
          </a:p>
        </p:txBody>
      </p:sp>
      <mc:AlternateContent xmlns:mc="http://schemas.openxmlformats.org/markup-compatibility/2006" xmlns:a14="http://schemas.microsoft.com/office/drawing/2010/main">
        <mc:Choice Requires="a14">
          <p:sp>
            <p:nvSpPr>
              <p:cNvPr id="2" name="コンテンツ プレースホルダー 1">
                <a:extLst>
                  <a:ext uri="{FF2B5EF4-FFF2-40B4-BE49-F238E27FC236}">
                    <a16:creationId xmlns:a16="http://schemas.microsoft.com/office/drawing/2014/main" id="{9F159464-DC29-2E44-B5F3-D8F6B703DDAF}"/>
                  </a:ext>
                </a:extLst>
              </p:cNvPr>
              <p:cNvSpPr>
                <a:spLocks noGrp="1"/>
              </p:cNvSpPr>
              <p:nvPr>
                <p:ph idx="1"/>
              </p:nvPr>
            </p:nvSpPr>
            <p:spPr/>
            <p:txBody>
              <a:bodyPr/>
              <a:lstStyle/>
              <a:p>
                <a:r>
                  <a:rPr lang="ja-JP" altLang="en-US"/>
                  <a:t>コヒーレンスのある周波数のノイズ探索</a:t>
                </a:r>
                <a:endParaRPr lang="en-US" altLang="ja-JP" dirty="0"/>
              </a:p>
              <a:p>
                <a:pPr lvl="1"/>
                <a14:m>
                  <m:oMath xmlns:m="http://schemas.openxmlformats.org/officeDocument/2006/math">
                    <m:r>
                      <a:rPr kumimoji="1" lang="ja-JP" altLang="en-US" b="0" i="1" dirty="0">
                        <a:latin typeface="Cambria Math" panose="02040503050406030204" pitchFamily="18" charset="0"/>
                      </a:rPr>
                      <m:t>コヒーレンス</m:t>
                    </m:r>
                    <m:r>
                      <a:rPr kumimoji="1" lang="ja-JP" altLang="en-US" b="0" i="1" dirty="0">
                        <a:latin typeface="Cambria Math" panose="02040503050406030204" pitchFamily="18" charset="0"/>
                      </a:rPr>
                      <m:t> </m:t>
                    </m:r>
                    <m:r>
                      <a:rPr kumimoji="1" lang="ja-JP" altLang="en-US" b="0" i="1" dirty="0">
                        <a:latin typeface="Cambria Math" panose="02040503050406030204" pitchFamily="18" charset="0"/>
                      </a:rPr>
                      <m:t>とは</m:t>
                    </m:r>
                  </m:oMath>
                </a14:m>
                <a:endParaRPr kumimoji="1" lang="en-US" altLang="ja-JP" b="0" i="1" dirty="0">
                  <a:latin typeface="Cambria Math" panose="02040503050406030204" pitchFamily="18" charset="0"/>
                </a:endParaRPr>
              </a:p>
              <a:p>
                <a:pPr marL="914377" lvl="2" indent="0">
                  <a:buNone/>
                </a:pPr>
                <a:r>
                  <a:rPr kumimoji="1" lang="ja-JP" altLang="en-US" b="0"/>
                  <a:t>　二つの信号</a:t>
                </a:r>
                <a14:m>
                  <m:oMath xmlns:m="http://schemas.openxmlformats.org/officeDocument/2006/math">
                    <m:r>
                      <a:rPr kumimoji="1" lang="en-US" altLang="ja-JP" b="0" i="1" smtClean="0">
                        <a:latin typeface="Cambria Math" panose="02040503050406030204" pitchFamily="18" charset="0"/>
                      </a:rPr>
                      <m:t>𝑥</m:t>
                    </m:r>
                    <m:d>
                      <m:dPr>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𝑡</m:t>
                        </m:r>
                      </m:e>
                    </m:d>
                    <m:r>
                      <a:rPr kumimoji="1" lang="en-US" altLang="ja-JP" b="0" i="1" smtClean="0">
                        <a:latin typeface="Cambria Math" panose="02040503050406030204" pitchFamily="18" charset="0"/>
                      </a:rPr>
                      <m:t>, </m:t>
                    </m:r>
                    <m:r>
                      <a:rPr kumimoji="1" lang="en-US" altLang="ja-JP" b="0" i="1" smtClean="0">
                        <a:latin typeface="Cambria Math" panose="02040503050406030204" pitchFamily="18" charset="0"/>
                      </a:rPr>
                      <m:t>𝑦</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𝑡</m:t>
                    </m:r>
                    <m:r>
                      <a:rPr kumimoji="1" lang="en-US" altLang="ja-JP" b="0" i="1" smtClean="0">
                        <a:latin typeface="Cambria Math" panose="02040503050406030204" pitchFamily="18" charset="0"/>
                      </a:rPr>
                      <m:t>)</m:t>
                    </m:r>
                  </m:oMath>
                </a14:m>
                <a:r>
                  <a:rPr lang="ja-JP" altLang="en-US"/>
                  <a:t>のフーリエ変換</a:t>
                </a:r>
                <a14:m>
                  <m:oMath xmlns:m="http://schemas.openxmlformats.org/officeDocument/2006/math">
                    <m:r>
                      <a:rPr lang="en-US" altLang="ja-JP" b="0" i="1" smtClean="0">
                        <a:latin typeface="Cambria Math" panose="02040503050406030204" pitchFamily="18" charset="0"/>
                      </a:rPr>
                      <m:t>𝑋</m:t>
                    </m:r>
                    <m:r>
                      <a:rPr lang="en-US" altLang="ja-JP" b="0" i="1" smtClean="0">
                        <a:latin typeface="Cambria Math" panose="02040503050406030204" pitchFamily="18" charset="0"/>
                      </a:rPr>
                      <m:t>(</m:t>
                    </m:r>
                    <m:r>
                      <a:rPr lang="en-US" altLang="ja-JP" b="0" i="1" smtClean="0">
                        <a:latin typeface="Cambria Math" panose="02040503050406030204" pitchFamily="18" charset="0"/>
                      </a:rPr>
                      <m:t>𝜔</m:t>
                    </m:r>
                    <m:r>
                      <a:rPr lang="en-US" altLang="ja-JP" b="0" i="1" smtClean="0">
                        <a:latin typeface="Cambria Math" panose="02040503050406030204" pitchFamily="18" charset="0"/>
                      </a:rPr>
                      <m:t>), </m:t>
                    </m:r>
                    <m:r>
                      <a:rPr lang="en-US" altLang="ja-JP" b="0" i="1" smtClean="0">
                        <a:latin typeface="Cambria Math" panose="02040503050406030204" pitchFamily="18" charset="0"/>
                      </a:rPr>
                      <m:t>𝑌</m:t>
                    </m:r>
                    <m:r>
                      <a:rPr lang="en-US" altLang="ja-JP" b="0" i="1" smtClean="0">
                        <a:latin typeface="Cambria Math" panose="02040503050406030204" pitchFamily="18" charset="0"/>
                      </a:rPr>
                      <m:t>(</m:t>
                    </m:r>
                    <m:r>
                      <a:rPr lang="en-US" altLang="ja-JP" b="0" i="1" smtClean="0">
                        <a:latin typeface="Cambria Math" panose="02040503050406030204" pitchFamily="18" charset="0"/>
                      </a:rPr>
                      <m:t>𝜔</m:t>
                    </m:r>
                    <m:r>
                      <a:rPr lang="en-US" altLang="ja-JP" b="0" i="1" smtClean="0">
                        <a:latin typeface="Cambria Math" panose="02040503050406030204" pitchFamily="18" charset="0"/>
                      </a:rPr>
                      <m:t>)</m:t>
                    </m:r>
                  </m:oMath>
                </a14:m>
                <a:r>
                  <a:rPr lang="ja-JP" altLang="en-US"/>
                  <a:t>を用いてクロススペクトル</a:t>
                </a:r>
                <a14:m>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𝑆</m:t>
                        </m:r>
                      </m:e>
                      <m:sub>
                        <m:r>
                          <a:rPr lang="en-US" altLang="ja-JP" i="1">
                            <a:latin typeface="Cambria Math" panose="02040503050406030204" pitchFamily="18" charset="0"/>
                          </a:rPr>
                          <m:t>𝑥𝑦</m:t>
                        </m:r>
                      </m:sub>
                    </m:sSub>
                    <m:r>
                      <a:rPr lang="en-US" altLang="ja-JP" b="0" i="1" smtClean="0">
                        <a:latin typeface="Cambria Math" panose="02040503050406030204" pitchFamily="18" charset="0"/>
                      </a:rPr>
                      <m:t>(</m:t>
                    </m:r>
                    <m:r>
                      <a:rPr lang="en-US" altLang="ja-JP" b="0" i="1" smtClean="0">
                        <a:latin typeface="Cambria Math" panose="02040503050406030204" pitchFamily="18" charset="0"/>
                      </a:rPr>
                      <m:t>𝜔</m:t>
                    </m:r>
                    <m:r>
                      <a:rPr lang="en-US" altLang="ja-JP" b="0" i="1" smtClean="0">
                        <a:latin typeface="Cambria Math" panose="02040503050406030204" pitchFamily="18" charset="0"/>
                      </a:rPr>
                      <m:t>)</m:t>
                    </m:r>
                  </m:oMath>
                </a14:m>
                <a:r>
                  <a:rPr lang="ja-JP" altLang="en-US"/>
                  <a:t>は</a:t>
                </a:r>
                <a:endParaRPr kumimoji="1" lang="en-US" altLang="ja-JP" b="0" i="1" dirty="0">
                  <a:latin typeface="Cambria Math" panose="02040503050406030204" pitchFamily="18" charset="0"/>
                </a:endParaRPr>
              </a:p>
              <a:p>
                <a:pPr marL="914377" lvl="2" indent="0">
                  <a:buNone/>
                </a:pPr>
                <a14:m>
                  <m:oMathPara xmlns:m="http://schemas.openxmlformats.org/officeDocument/2006/math">
                    <m:oMathParaPr>
                      <m:jc m:val="centerGroup"/>
                    </m:oMathParaPr>
                    <m:oMath xmlns:m="http://schemas.openxmlformats.org/officeDocument/2006/math">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𝑆</m:t>
                          </m:r>
                        </m:e>
                        <m:sub>
                          <m:r>
                            <a:rPr kumimoji="1" lang="en-US" altLang="ja-JP" b="0" i="1" smtClean="0">
                              <a:latin typeface="Cambria Math" panose="02040503050406030204" pitchFamily="18" charset="0"/>
                            </a:rPr>
                            <m:t>𝑥𝑦</m:t>
                          </m:r>
                        </m:sub>
                      </m:sSub>
                      <m:d>
                        <m:dPr>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𝜔</m:t>
                          </m:r>
                        </m:e>
                      </m:d>
                      <m:r>
                        <a:rPr kumimoji="1" lang="en-US" altLang="ja-JP" b="0" i="1" smtClean="0">
                          <a:latin typeface="Cambria Math" panose="02040503050406030204" pitchFamily="18" charset="0"/>
                          <a:ea typeface="Cambria Math" panose="02040503050406030204" pitchFamily="18" charset="0"/>
                        </a:rPr>
                        <m:t>=</m:t>
                      </m:r>
                      <m:acc>
                        <m:accPr>
                          <m:chr m:val="̅"/>
                          <m:ctrlPr>
                            <a:rPr kumimoji="1" lang="en-US" altLang="ja-JP" b="0" i="1" smtClean="0">
                              <a:latin typeface="Cambria Math" panose="02040503050406030204" pitchFamily="18" charset="0"/>
                              <a:ea typeface="Cambria Math" panose="02040503050406030204" pitchFamily="18" charset="0"/>
                            </a:rPr>
                          </m:ctrlPr>
                        </m:accPr>
                        <m:e>
                          <m:sSup>
                            <m:sSupPr>
                              <m:ctrlPr>
                                <a:rPr lang="en-US" altLang="ja-JP" i="1">
                                  <a:latin typeface="Cambria Math" panose="02040503050406030204" pitchFamily="18" charset="0"/>
                                  <a:ea typeface="Cambria Math" panose="02040503050406030204" pitchFamily="18" charset="0"/>
                                </a:rPr>
                              </m:ctrlPr>
                            </m:sSupPr>
                            <m:e>
                              <m:r>
                                <a:rPr lang="en-US" altLang="ja-JP" i="1">
                                  <a:latin typeface="Cambria Math" panose="02040503050406030204" pitchFamily="18" charset="0"/>
                                  <a:ea typeface="Cambria Math" panose="02040503050406030204" pitchFamily="18" charset="0"/>
                                </a:rPr>
                                <m:t>𝑋</m:t>
                              </m:r>
                            </m:e>
                            <m:sup>
                              <m:r>
                                <a:rPr lang="en-US" altLang="ja-JP" i="1">
                                  <a:latin typeface="Cambria Math" panose="02040503050406030204" pitchFamily="18" charset="0"/>
                                  <a:ea typeface="Cambria Math" panose="02040503050406030204" pitchFamily="18" charset="0"/>
                                </a:rPr>
                                <m:t>∗</m:t>
                              </m:r>
                            </m:sup>
                          </m:sSup>
                          <m:d>
                            <m:dPr>
                              <m:ctrlPr>
                                <a:rPr lang="en-US" altLang="ja-JP" i="1">
                                  <a:latin typeface="Cambria Math" panose="02040503050406030204" pitchFamily="18" charset="0"/>
                                  <a:ea typeface="Cambria Math" panose="02040503050406030204" pitchFamily="18" charset="0"/>
                                </a:rPr>
                              </m:ctrlPr>
                            </m:dPr>
                            <m:e>
                              <m:r>
                                <a:rPr lang="en-US" altLang="ja-JP" i="1">
                                  <a:latin typeface="Cambria Math" panose="02040503050406030204" pitchFamily="18" charset="0"/>
                                  <a:ea typeface="Cambria Math" panose="02040503050406030204" pitchFamily="18" charset="0"/>
                                </a:rPr>
                                <m:t>𝜔</m:t>
                              </m:r>
                            </m:e>
                          </m:d>
                          <m:r>
                            <a:rPr lang="en-US" altLang="ja-JP" i="1">
                              <a:latin typeface="Cambria Math" panose="02040503050406030204" pitchFamily="18" charset="0"/>
                              <a:ea typeface="Cambria Math" panose="02040503050406030204" pitchFamily="18" charset="0"/>
                            </a:rPr>
                            <m:t>𝑌</m:t>
                          </m:r>
                          <m:r>
                            <a:rPr lang="en-US" altLang="ja-JP" i="1">
                              <a:latin typeface="Cambria Math" panose="02040503050406030204" pitchFamily="18" charset="0"/>
                              <a:ea typeface="Cambria Math" panose="02040503050406030204" pitchFamily="18" charset="0"/>
                            </a:rPr>
                            <m:t>(</m:t>
                          </m:r>
                          <m:r>
                            <a:rPr lang="en-US" altLang="ja-JP" i="1">
                              <a:latin typeface="Cambria Math" panose="02040503050406030204" pitchFamily="18" charset="0"/>
                              <a:ea typeface="Cambria Math" panose="02040503050406030204" pitchFamily="18" charset="0"/>
                            </a:rPr>
                            <m:t>𝜔</m:t>
                          </m:r>
                          <m:r>
                            <a:rPr lang="en-US" altLang="ja-JP" i="1">
                              <a:latin typeface="Cambria Math" panose="02040503050406030204" pitchFamily="18" charset="0"/>
                              <a:ea typeface="Cambria Math" panose="02040503050406030204" pitchFamily="18" charset="0"/>
                            </a:rPr>
                            <m:t>)</m:t>
                          </m:r>
                        </m:e>
                      </m:acc>
                    </m:oMath>
                  </m:oMathPara>
                </a14:m>
                <a:endParaRPr kumimoji="1" lang="en-US" altLang="ja-JP" dirty="0"/>
              </a:p>
              <a:p>
                <a:pPr marL="914377" lvl="2" indent="0">
                  <a:buNone/>
                </a:pPr>
                <a:r>
                  <a:rPr lang="ja-JP" altLang="en-US"/>
                  <a:t>と定義され、それを使って</a:t>
                </a:r>
                <a:r>
                  <a:rPr lang="en-US" altLang="ja-JP" dirty="0"/>
                  <a:t>2</a:t>
                </a:r>
                <a:r>
                  <a:rPr lang="ja-JP" altLang="en-US"/>
                  <a:t>乗コヒーレンス</a:t>
                </a:r>
                <a14:m>
                  <m:oMath xmlns:m="http://schemas.openxmlformats.org/officeDocument/2006/math">
                    <m:sSubSup>
                      <m:sSubSupPr>
                        <m:ctrlPr>
                          <a:rPr lang="en-US" altLang="ja-JP" i="1">
                            <a:latin typeface="Cambria Math" panose="02040503050406030204" pitchFamily="18" charset="0"/>
                          </a:rPr>
                        </m:ctrlPr>
                      </m:sSubSupPr>
                      <m:e>
                        <m:r>
                          <a:rPr lang="en-US" altLang="ja-JP" i="1">
                            <a:latin typeface="Cambria Math" panose="02040503050406030204" pitchFamily="18" charset="0"/>
                          </a:rPr>
                          <m:t>𝛾</m:t>
                        </m:r>
                      </m:e>
                      <m:sub>
                        <m:r>
                          <a:rPr lang="en-US" altLang="ja-JP" i="1">
                            <a:latin typeface="Cambria Math" panose="02040503050406030204" pitchFamily="18" charset="0"/>
                          </a:rPr>
                          <m:t>𝑥𝑦</m:t>
                        </m:r>
                      </m:sub>
                      <m:sup>
                        <m:r>
                          <a:rPr lang="en-US" altLang="ja-JP" i="1">
                            <a:latin typeface="Cambria Math" panose="02040503050406030204" pitchFamily="18" charset="0"/>
                          </a:rPr>
                          <m:t>2</m:t>
                        </m:r>
                      </m:sup>
                    </m:sSubSup>
                    <m:r>
                      <a:rPr lang="en-US" altLang="ja-JP" i="1">
                        <a:latin typeface="Cambria Math" panose="02040503050406030204" pitchFamily="18" charset="0"/>
                      </a:rPr>
                      <m:t>(</m:t>
                    </m:r>
                    <m:r>
                      <a:rPr lang="en-US" altLang="ja-JP" i="1">
                        <a:latin typeface="Cambria Math" panose="02040503050406030204" pitchFamily="18" charset="0"/>
                      </a:rPr>
                      <m:t>𝜔</m:t>
                    </m:r>
                    <m:r>
                      <a:rPr lang="en-US" altLang="ja-JP" i="1">
                        <a:latin typeface="Cambria Math" panose="02040503050406030204" pitchFamily="18" charset="0"/>
                      </a:rPr>
                      <m:t>)</m:t>
                    </m:r>
                  </m:oMath>
                </a14:m>
                <a:r>
                  <a:rPr lang="ja-JP" altLang="en-US"/>
                  <a:t>は</a:t>
                </a:r>
                <a:endParaRPr lang="en-US" altLang="ja-JP" dirty="0"/>
              </a:p>
              <a:p>
                <a:pPr marL="914377" lvl="2" indent="0">
                  <a:buNone/>
                </a:pPr>
                <a14:m>
                  <m:oMathPara xmlns:m="http://schemas.openxmlformats.org/officeDocument/2006/math">
                    <m:oMathParaPr>
                      <m:jc m:val="centerGroup"/>
                    </m:oMathParaPr>
                    <m:oMath xmlns:m="http://schemas.openxmlformats.org/officeDocument/2006/math">
                      <m:sSubSup>
                        <m:sSubSupPr>
                          <m:ctrlPr>
                            <a:rPr lang="en-US" altLang="ja-JP" b="0" i="1" smtClean="0">
                              <a:latin typeface="Cambria Math" panose="02040503050406030204" pitchFamily="18" charset="0"/>
                            </a:rPr>
                          </m:ctrlPr>
                        </m:sSubSupPr>
                        <m:e>
                          <m:r>
                            <a:rPr lang="en-US" altLang="ja-JP" b="0" i="1" smtClean="0">
                              <a:latin typeface="Cambria Math" panose="02040503050406030204" pitchFamily="18" charset="0"/>
                            </a:rPr>
                            <m:t>𝛾</m:t>
                          </m:r>
                        </m:e>
                        <m:sub>
                          <m:r>
                            <a:rPr lang="en-US" altLang="ja-JP" b="0" i="1" smtClean="0">
                              <a:latin typeface="Cambria Math" panose="02040503050406030204" pitchFamily="18" charset="0"/>
                            </a:rPr>
                            <m:t>𝑥𝑦</m:t>
                          </m:r>
                        </m:sub>
                        <m:sup>
                          <m:r>
                            <a:rPr lang="en-US" altLang="ja-JP" b="0" i="1" smtClean="0">
                              <a:latin typeface="Cambria Math" panose="02040503050406030204" pitchFamily="18" charset="0"/>
                            </a:rPr>
                            <m:t>2</m:t>
                          </m:r>
                        </m:sup>
                      </m:sSubSup>
                      <m:r>
                        <a:rPr lang="en-US" altLang="ja-JP" b="0" i="1" smtClean="0">
                          <a:latin typeface="Cambria Math" panose="02040503050406030204" pitchFamily="18" charset="0"/>
                        </a:rPr>
                        <m:t>(</m:t>
                      </m:r>
                      <m:r>
                        <a:rPr lang="en-US" altLang="ja-JP" b="0" i="1" smtClean="0">
                          <a:latin typeface="Cambria Math" panose="02040503050406030204" pitchFamily="18" charset="0"/>
                        </a:rPr>
                        <m:t>𝜔</m:t>
                      </m:r>
                      <m:r>
                        <a:rPr lang="en-US" altLang="ja-JP" b="0" i="1" smtClean="0">
                          <a:latin typeface="Cambria Math" panose="02040503050406030204" pitchFamily="18" charset="0"/>
                        </a:rPr>
                        <m:t>)=</m:t>
                      </m:r>
                      <m:f>
                        <m:fPr>
                          <m:ctrlPr>
                            <a:rPr lang="en-US" altLang="ja-JP" i="1">
                              <a:latin typeface="Cambria Math" panose="02040503050406030204" pitchFamily="18" charset="0"/>
                              <a:ea typeface="Cambria Math" panose="02040503050406030204" pitchFamily="18" charset="0"/>
                            </a:rPr>
                          </m:ctrlPr>
                        </m:fPr>
                        <m:num>
                          <m:sSup>
                            <m:sSupPr>
                              <m:ctrlPr>
                                <a:rPr lang="en-US" altLang="ja-JP" i="1">
                                  <a:latin typeface="Cambria Math" panose="02040503050406030204" pitchFamily="18" charset="0"/>
                                  <a:ea typeface="Cambria Math" panose="02040503050406030204" pitchFamily="18" charset="0"/>
                                </a:rPr>
                              </m:ctrlPr>
                            </m:sSupPr>
                            <m:e>
                              <m:d>
                                <m:dPr>
                                  <m:begChr m:val="|"/>
                                  <m:endChr m:val="|"/>
                                  <m:ctrlPr>
                                    <a:rPr lang="en-US" altLang="ja-JP" i="1">
                                      <a:latin typeface="Cambria Math" panose="02040503050406030204" pitchFamily="18" charset="0"/>
                                      <a:ea typeface="Cambria Math" panose="02040503050406030204" pitchFamily="18" charset="0"/>
                                    </a:rPr>
                                  </m:ctrlPr>
                                </m:dPr>
                                <m:e>
                                  <m:sSub>
                                    <m:sSubPr>
                                      <m:ctrlPr>
                                        <a:rPr lang="en-US" altLang="ja-JP" i="1">
                                          <a:latin typeface="Cambria Math" panose="02040503050406030204" pitchFamily="18" charset="0"/>
                                          <a:ea typeface="Cambria Math" panose="02040503050406030204" pitchFamily="18" charset="0"/>
                                        </a:rPr>
                                      </m:ctrlPr>
                                    </m:sSubPr>
                                    <m:e>
                                      <m:r>
                                        <a:rPr lang="en-US" altLang="ja-JP" i="1">
                                          <a:latin typeface="Cambria Math" panose="02040503050406030204" pitchFamily="18" charset="0"/>
                                          <a:ea typeface="Cambria Math" panose="02040503050406030204" pitchFamily="18" charset="0"/>
                                        </a:rPr>
                                        <m:t>𝑆</m:t>
                                      </m:r>
                                    </m:e>
                                    <m:sub>
                                      <m:r>
                                        <a:rPr lang="en-US" altLang="ja-JP" i="1">
                                          <a:latin typeface="Cambria Math" panose="02040503050406030204" pitchFamily="18" charset="0"/>
                                          <a:ea typeface="Cambria Math" panose="02040503050406030204" pitchFamily="18" charset="0"/>
                                        </a:rPr>
                                        <m:t>𝑥𝑦</m:t>
                                      </m:r>
                                    </m:sub>
                                  </m:sSub>
                                  <m:r>
                                    <a:rPr lang="en-US" altLang="ja-JP" i="1">
                                      <a:latin typeface="Cambria Math" panose="02040503050406030204" pitchFamily="18" charset="0"/>
                                      <a:ea typeface="Cambria Math" panose="02040503050406030204" pitchFamily="18" charset="0"/>
                                    </a:rPr>
                                    <m:t>(</m:t>
                                  </m:r>
                                  <m:r>
                                    <a:rPr lang="en-US" altLang="ja-JP" i="1">
                                      <a:latin typeface="Cambria Math" panose="02040503050406030204" pitchFamily="18" charset="0"/>
                                      <a:ea typeface="Cambria Math" panose="02040503050406030204" pitchFamily="18" charset="0"/>
                                    </a:rPr>
                                    <m:t>𝜔</m:t>
                                  </m:r>
                                  <m:r>
                                    <a:rPr lang="en-US" altLang="ja-JP" i="1">
                                      <a:latin typeface="Cambria Math" panose="02040503050406030204" pitchFamily="18" charset="0"/>
                                      <a:ea typeface="Cambria Math" panose="02040503050406030204" pitchFamily="18" charset="0"/>
                                    </a:rPr>
                                    <m:t>)</m:t>
                                  </m:r>
                                </m:e>
                              </m:d>
                            </m:e>
                            <m:sup>
                              <m:r>
                                <a:rPr lang="en-US" altLang="ja-JP" i="1">
                                  <a:latin typeface="Cambria Math" panose="02040503050406030204" pitchFamily="18" charset="0"/>
                                  <a:ea typeface="Cambria Math" panose="02040503050406030204" pitchFamily="18" charset="0"/>
                                </a:rPr>
                                <m:t>2</m:t>
                              </m:r>
                            </m:sup>
                          </m:sSup>
                        </m:num>
                        <m:den>
                          <m:sSub>
                            <m:sSubPr>
                              <m:ctrlPr>
                                <a:rPr lang="en-US" altLang="ja-JP" i="1">
                                  <a:latin typeface="Cambria Math" panose="02040503050406030204" pitchFamily="18" charset="0"/>
                                  <a:ea typeface="Cambria Math" panose="02040503050406030204" pitchFamily="18" charset="0"/>
                                </a:rPr>
                              </m:ctrlPr>
                            </m:sSubPr>
                            <m:e>
                              <m:r>
                                <a:rPr lang="en-US" altLang="ja-JP" i="1">
                                  <a:latin typeface="Cambria Math" panose="02040503050406030204" pitchFamily="18" charset="0"/>
                                  <a:ea typeface="Cambria Math" panose="02040503050406030204" pitchFamily="18" charset="0"/>
                                </a:rPr>
                                <m:t>𝑆</m:t>
                              </m:r>
                            </m:e>
                            <m:sub>
                              <m:r>
                                <a:rPr lang="en-US" altLang="ja-JP" i="1">
                                  <a:latin typeface="Cambria Math" panose="02040503050406030204" pitchFamily="18" charset="0"/>
                                  <a:ea typeface="Cambria Math" panose="02040503050406030204" pitchFamily="18" charset="0"/>
                                </a:rPr>
                                <m:t>𝑥𝑥</m:t>
                              </m:r>
                            </m:sub>
                          </m:sSub>
                          <m:d>
                            <m:dPr>
                              <m:ctrlPr>
                                <a:rPr lang="en-US" altLang="ja-JP" i="1">
                                  <a:latin typeface="Cambria Math" panose="02040503050406030204" pitchFamily="18" charset="0"/>
                                  <a:ea typeface="Cambria Math" panose="02040503050406030204" pitchFamily="18" charset="0"/>
                                </a:rPr>
                              </m:ctrlPr>
                            </m:dPr>
                            <m:e>
                              <m:r>
                                <a:rPr lang="en-US" altLang="ja-JP" i="1">
                                  <a:latin typeface="Cambria Math" panose="02040503050406030204" pitchFamily="18" charset="0"/>
                                  <a:ea typeface="Cambria Math" panose="02040503050406030204" pitchFamily="18" charset="0"/>
                                </a:rPr>
                                <m:t>𝜔</m:t>
                              </m:r>
                            </m:e>
                          </m:d>
                          <m:sSub>
                            <m:sSubPr>
                              <m:ctrlPr>
                                <a:rPr lang="en-US" altLang="ja-JP" i="1">
                                  <a:latin typeface="Cambria Math" panose="02040503050406030204" pitchFamily="18" charset="0"/>
                                  <a:ea typeface="Cambria Math" panose="02040503050406030204" pitchFamily="18" charset="0"/>
                                </a:rPr>
                              </m:ctrlPr>
                            </m:sSubPr>
                            <m:e>
                              <m:r>
                                <a:rPr lang="en-US" altLang="ja-JP" i="1">
                                  <a:latin typeface="Cambria Math" panose="02040503050406030204" pitchFamily="18" charset="0"/>
                                  <a:ea typeface="Cambria Math" panose="02040503050406030204" pitchFamily="18" charset="0"/>
                                </a:rPr>
                                <m:t>𝑆</m:t>
                              </m:r>
                            </m:e>
                            <m:sub>
                              <m:r>
                                <a:rPr lang="en-US" altLang="ja-JP" i="1">
                                  <a:latin typeface="Cambria Math" panose="02040503050406030204" pitchFamily="18" charset="0"/>
                                  <a:ea typeface="Cambria Math" panose="02040503050406030204" pitchFamily="18" charset="0"/>
                                </a:rPr>
                                <m:t>𝑦𝑦</m:t>
                              </m:r>
                            </m:sub>
                          </m:sSub>
                          <m:d>
                            <m:dPr>
                              <m:ctrlPr>
                                <a:rPr lang="en-US" altLang="ja-JP" i="1">
                                  <a:latin typeface="Cambria Math" panose="02040503050406030204" pitchFamily="18" charset="0"/>
                                  <a:ea typeface="Cambria Math" panose="02040503050406030204" pitchFamily="18" charset="0"/>
                                </a:rPr>
                              </m:ctrlPr>
                            </m:dPr>
                            <m:e>
                              <m:r>
                                <a:rPr lang="en-US" altLang="ja-JP" i="1">
                                  <a:latin typeface="Cambria Math" panose="02040503050406030204" pitchFamily="18" charset="0"/>
                                  <a:ea typeface="Cambria Math" panose="02040503050406030204" pitchFamily="18" charset="0"/>
                                </a:rPr>
                                <m:t>𝜔</m:t>
                              </m:r>
                            </m:e>
                          </m:d>
                        </m:den>
                      </m:f>
                    </m:oMath>
                  </m:oMathPara>
                </a14:m>
                <a:endParaRPr kumimoji="1" lang="en-US" altLang="ja-JP" dirty="0"/>
              </a:p>
              <a:p>
                <a:pPr marL="914377" lvl="2" indent="0">
                  <a:buNone/>
                </a:pPr>
                <a:r>
                  <a:rPr lang="ja-JP" altLang="en-US"/>
                  <a:t>と定義される。</a:t>
                </a:r>
                <a:endParaRPr lang="en-US" altLang="ja-JP" dirty="0"/>
              </a:p>
              <a:p>
                <a:pPr marL="914377" lvl="2" indent="0">
                  <a:buNone/>
                </a:pPr>
                <a:r>
                  <a:rPr kumimoji="1" lang="ja-JP" altLang="en-US"/>
                  <a:t>　コヒーレンス は各周波数について二つの信号間でどれだけ相関を持っているのか判断する指標となる。</a:t>
                </a:r>
                <a:endParaRPr kumimoji="1" lang="en-US" altLang="ja-JP" dirty="0"/>
              </a:p>
              <a:p>
                <a:pPr marL="914377" lvl="2" indent="0">
                  <a:buNone/>
                </a:pPr>
                <a:r>
                  <a:rPr lang="ja-JP" altLang="en-US"/>
                  <a:t>雑音の特徴づけに有用。</a:t>
                </a:r>
                <a:endParaRPr kumimoji="1" lang="en-US" altLang="ja-JP" dirty="0"/>
              </a:p>
              <a:p>
                <a:pPr marL="914377" lvl="2" indent="0">
                  <a:buNone/>
                </a:pPr>
                <a:r>
                  <a:rPr lang="ja-JP" altLang="en-US"/>
                  <a:t>今回の解析では</a:t>
                </a:r>
                <a14:m>
                  <m:oMath xmlns:m="http://schemas.openxmlformats.org/officeDocument/2006/math">
                    <m:r>
                      <a:rPr lang="en-US" altLang="ja-JP" i="1">
                        <a:latin typeface="Cambria Math" panose="02040503050406030204" pitchFamily="18" charset="0"/>
                      </a:rPr>
                      <m:t>𝑥</m:t>
                    </m:r>
                    <m:d>
                      <m:dPr>
                        <m:ctrlPr>
                          <a:rPr lang="en-US" altLang="ja-JP" i="1">
                            <a:latin typeface="Cambria Math" panose="02040503050406030204" pitchFamily="18" charset="0"/>
                          </a:rPr>
                        </m:ctrlPr>
                      </m:dPr>
                      <m:e>
                        <m:r>
                          <a:rPr lang="en-US" altLang="ja-JP" i="1">
                            <a:latin typeface="Cambria Math" panose="02040503050406030204" pitchFamily="18" charset="0"/>
                          </a:rPr>
                          <m:t>𝑡</m:t>
                        </m:r>
                      </m:e>
                    </m:d>
                  </m:oMath>
                </a14:m>
                <a:r>
                  <a:rPr lang="ja-JP" altLang="en-US"/>
                  <a:t>は音、</a:t>
                </a:r>
                <a:r>
                  <a:rPr lang="en-US" altLang="ja-JP" dirty="0"/>
                  <a:t> </a:t>
                </a:r>
                <a14:m>
                  <m:oMath xmlns:m="http://schemas.openxmlformats.org/officeDocument/2006/math">
                    <m:r>
                      <a:rPr lang="en-US" altLang="ja-JP" i="1">
                        <a:latin typeface="Cambria Math" panose="02040503050406030204" pitchFamily="18" charset="0"/>
                      </a:rPr>
                      <m:t>𝑦</m:t>
                    </m:r>
                    <m:r>
                      <a:rPr lang="en-US" altLang="ja-JP" i="1">
                        <a:latin typeface="Cambria Math" panose="02040503050406030204" pitchFamily="18" charset="0"/>
                      </a:rPr>
                      <m:t>(</m:t>
                    </m:r>
                    <m:r>
                      <a:rPr lang="en-US" altLang="ja-JP" i="1">
                        <a:latin typeface="Cambria Math" panose="02040503050406030204" pitchFamily="18" charset="0"/>
                      </a:rPr>
                      <m:t>𝑡</m:t>
                    </m:r>
                    <m:r>
                      <a:rPr lang="en-US" altLang="ja-JP" i="1">
                        <a:latin typeface="Cambria Math" panose="02040503050406030204" pitchFamily="18" charset="0"/>
                      </a:rPr>
                      <m:t>)</m:t>
                    </m:r>
                  </m:oMath>
                </a14:m>
                <a:r>
                  <a:rPr lang="ja-JP" altLang="en-US"/>
                  <a:t>は</a:t>
                </a:r>
                <a:r>
                  <a:rPr lang="en-US" altLang="ja-JP" dirty="0"/>
                  <a:t>IMC</a:t>
                </a:r>
                <a:r>
                  <a:rPr lang="ja-JP" altLang="en-US"/>
                  <a:t>の制御信号。</a:t>
                </a:r>
                <a:endParaRPr kumimoji="1" lang="en-US" altLang="ja-JP" dirty="0"/>
              </a:p>
            </p:txBody>
          </p:sp>
        </mc:Choice>
        <mc:Fallback xmlns="">
          <p:sp>
            <p:nvSpPr>
              <p:cNvPr id="2" name="コンテンツ プレースホルダー 1">
                <a:extLst>
                  <a:ext uri="{FF2B5EF4-FFF2-40B4-BE49-F238E27FC236}">
                    <a16:creationId xmlns:a16="http://schemas.microsoft.com/office/drawing/2014/main" id="{9F159464-DC29-2E44-B5F3-D8F6B703DDAF}"/>
                  </a:ext>
                </a:extLst>
              </p:cNvPr>
              <p:cNvSpPr>
                <a:spLocks noGrp="1" noRot="1" noChangeAspect="1" noMove="1" noResize="1" noEditPoints="1" noAdjustHandles="1" noChangeArrowheads="1" noChangeShapeType="1" noTextEdit="1"/>
              </p:cNvSpPr>
              <p:nvPr>
                <p:ph idx="1"/>
              </p:nvPr>
            </p:nvSpPr>
            <p:spPr>
              <a:blipFill>
                <a:blip r:embed="rId2"/>
                <a:stretch>
                  <a:fillRect l="-1326" t="-2764"/>
                </a:stretch>
              </a:blipFill>
            </p:spPr>
            <p:txBody>
              <a:bodyPr/>
              <a:lstStyle/>
              <a:p>
                <a:r>
                  <a:rPr lang="ja-JP" altLang="en-US">
                    <a:noFill/>
                  </a:rPr>
                  <a:t> </a:t>
                </a:r>
              </a:p>
            </p:txBody>
          </p:sp>
        </mc:Fallback>
      </mc:AlternateContent>
      <p:sp>
        <p:nvSpPr>
          <p:cNvPr id="6" name="スライド番号プレースホルダー 5">
            <a:extLst>
              <a:ext uri="{FF2B5EF4-FFF2-40B4-BE49-F238E27FC236}">
                <a16:creationId xmlns:a16="http://schemas.microsoft.com/office/drawing/2014/main" id="{EC1ECFC2-39F2-A547-B887-453EE0C87223}"/>
              </a:ext>
            </a:extLst>
          </p:cNvPr>
          <p:cNvSpPr>
            <a:spLocks noGrp="1"/>
          </p:cNvSpPr>
          <p:nvPr>
            <p:ph type="sldNum" sz="quarter" idx="4"/>
          </p:nvPr>
        </p:nvSpPr>
        <p:spPr/>
        <p:txBody>
          <a:bodyPr/>
          <a:lstStyle/>
          <a:p>
            <a:fld id="{2B4BF31F-3D4B-4445-9FE5-2801AF373D36}" type="slidenum">
              <a:rPr lang="ja-JP" altLang="en-US" smtClean="0"/>
              <a:pPr/>
              <a:t>20</a:t>
            </a:fld>
            <a:endParaRPr lang="ja-JP" altLang="en-US"/>
          </a:p>
        </p:txBody>
      </p:sp>
      <p:sp>
        <p:nvSpPr>
          <p:cNvPr id="5" name="フッター プレースホルダー 4">
            <a:extLst>
              <a:ext uri="{FF2B5EF4-FFF2-40B4-BE49-F238E27FC236}">
                <a16:creationId xmlns:a16="http://schemas.microsoft.com/office/drawing/2014/main" id="{DA3F1022-DAA5-7D44-87B7-77538DA7919A}"/>
              </a:ext>
            </a:extLst>
          </p:cNvPr>
          <p:cNvSpPr>
            <a:spLocks noGrp="1"/>
          </p:cNvSpPr>
          <p:nvPr>
            <p:ph type="ftr" sz="quarter" idx="11"/>
          </p:nvPr>
        </p:nvSpPr>
        <p:spPr/>
        <p:txBody>
          <a:bodyPr/>
          <a:lstStyle/>
          <a:p>
            <a:r>
              <a:rPr lang="zh-CN" altLang="en-US"/>
              <a:t>日本物理学会</a:t>
            </a:r>
            <a:r>
              <a:rPr lang="en-US" altLang="zh-CN"/>
              <a:t>@</a:t>
            </a:r>
            <a:r>
              <a:rPr lang="zh-CN" altLang="en-US"/>
              <a:t>山形大学</a:t>
            </a:r>
            <a:endParaRPr lang="ja-JP" altLang="en-US"/>
          </a:p>
        </p:txBody>
      </p:sp>
      <p:sp>
        <p:nvSpPr>
          <p:cNvPr id="4" name="日付プレースホルダー 3">
            <a:extLst>
              <a:ext uri="{FF2B5EF4-FFF2-40B4-BE49-F238E27FC236}">
                <a16:creationId xmlns:a16="http://schemas.microsoft.com/office/drawing/2014/main" id="{CBF041C7-50BF-BE4A-9008-2436B1393B85}"/>
              </a:ext>
            </a:extLst>
          </p:cNvPr>
          <p:cNvSpPr>
            <a:spLocks noGrp="1"/>
          </p:cNvSpPr>
          <p:nvPr>
            <p:ph type="dt" sz="half" idx="10"/>
          </p:nvPr>
        </p:nvSpPr>
        <p:spPr/>
        <p:txBody>
          <a:bodyPr/>
          <a:lstStyle/>
          <a:p>
            <a:r>
              <a:rPr lang="en-US" altLang="ja-JP"/>
              <a:t>2019/9/17</a:t>
            </a:r>
            <a:endParaRPr lang="ja-JP" altLang="en-US"/>
          </a:p>
        </p:txBody>
      </p:sp>
    </p:spTree>
    <p:extLst>
      <p:ext uri="{BB962C8B-B14F-4D97-AF65-F5344CB8AC3E}">
        <p14:creationId xmlns:p14="http://schemas.microsoft.com/office/powerpoint/2010/main" val="41674811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1DDFDA0A-A993-5E4A-B1E6-B11E779318A2}"/>
              </a:ext>
            </a:extLst>
          </p:cNvPr>
          <p:cNvSpPr>
            <a:spLocks noGrp="1"/>
          </p:cNvSpPr>
          <p:nvPr>
            <p:ph type="title"/>
          </p:nvPr>
        </p:nvSpPr>
        <p:spPr/>
        <p:txBody>
          <a:bodyPr/>
          <a:lstStyle/>
          <a:p>
            <a:r>
              <a:rPr lang="ja-JP" altLang="en-US"/>
              <a:t>雑音評価実験</a:t>
            </a:r>
            <a:endParaRPr kumimoji="1" lang="ja-JP" altLang="en-US"/>
          </a:p>
        </p:txBody>
      </p:sp>
      <mc:AlternateContent xmlns:mc="http://schemas.openxmlformats.org/markup-compatibility/2006" xmlns:a14="http://schemas.microsoft.com/office/drawing/2010/main">
        <mc:Choice Requires="a14">
          <p:sp>
            <p:nvSpPr>
              <p:cNvPr id="2" name="コンテンツ プレースホルダー 1">
                <a:extLst>
                  <a:ext uri="{FF2B5EF4-FFF2-40B4-BE49-F238E27FC236}">
                    <a16:creationId xmlns:a16="http://schemas.microsoft.com/office/drawing/2014/main" id="{9F159464-DC29-2E44-B5F3-D8F6B703DDAF}"/>
                  </a:ext>
                </a:extLst>
              </p:cNvPr>
              <p:cNvSpPr>
                <a:spLocks noGrp="1"/>
              </p:cNvSpPr>
              <p:nvPr>
                <p:ph idx="1"/>
              </p:nvPr>
            </p:nvSpPr>
            <p:spPr/>
            <p:txBody>
              <a:bodyPr/>
              <a:lstStyle/>
              <a:p>
                <a:r>
                  <a:rPr lang="ja-JP" altLang="en-US"/>
                  <a:t>コヒーレンスのある周波数のノイズ探索</a:t>
                </a:r>
                <a:endParaRPr lang="en-US" altLang="ja-JP" dirty="0"/>
              </a:p>
              <a:p>
                <a:pPr marL="457189" lvl="1" indent="0">
                  <a:buNone/>
                </a:pPr>
                <a14:m>
                  <m:oMath xmlns:m="http://schemas.openxmlformats.org/officeDocument/2006/math">
                    <m:r>
                      <a:rPr lang="en-US" altLang="ja-JP" i="1">
                        <a:latin typeface="Cambria Math" panose="02040503050406030204" pitchFamily="18" charset="0"/>
                      </a:rPr>
                      <m:t>1</m:t>
                    </m:r>
                    <m:r>
                      <a:rPr lang="en-US" altLang="ja-JP" b="0" i="1" smtClean="0">
                        <a:latin typeface="Cambria Math" panose="02040503050406030204" pitchFamily="18" charset="0"/>
                      </a:rPr>
                      <m:t>00(1−</m:t>
                    </m:r>
                    <m:r>
                      <a:rPr lang="en-US" altLang="ja-JP" b="0" i="1" smtClean="0">
                        <a:latin typeface="Cambria Math" panose="02040503050406030204" pitchFamily="18" charset="0"/>
                      </a:rPr>
                      <m:t>𝛼</m:t>
                    </m:r>
                    <m:r>
                      <a:rPr lang="en-US" altLang="ja-JP" b="0" i="1" smtClean="0">
                        <a:latin typeface="Cambria Math" panose="02040503050406030204" pitchFamily="18" charset="0"/>
                      </a:rPr>
                      <m:t>)%</m:t>
                    </m:r>
                  </m:oMath>
                </a14:m>
                <a:r>
                  <a:rPr kumimoji="1" lang="ja-JP" altLang="en-US" b="0"/>
                  <a:t>有意でコヒーレンス が無いという帰無仮説を棄却する場合の２乗コヒーレンス の信頼限界</a:t>
                </a:r>
                <a14:m>
                  <m:oMath xmlns:m="http://schemas.openxmlformats.org/officeDocument/2006/math">
                    <m:sSubSup>
                      <m:sSubSupPr>
                        <m:ctrlPr>
                          <a:rPr lang="en-US" altLang="ja-JP" i="1">
                            <a:latin typeface="Cambria Math" panose="02040503050406030204" pitchFamily="18" charset="0"/>
                          </a:rPr>
                        </m:ctrlPr>
                      </m:sSubSupPr>
                      <m:e>
                        <m:r>
                          <a:rPr lang="en-US" altLang="ja-JP" i="1">
                            <a:latin typeface="Cambria Math" panose="02040503050406030204" pitchFamily="18" charset="0"/>
                            <a:ea typeface="Cambria Math" panose="02040503050406030204" pitchFamily="18" charset="0"/>
                          </a:rPr>
                          <m:t>𝛾</m:t>
                        </m:r>
                      </m:e>
                      <m:sub>
                        <m:r>
                          <a:rPr lang="en-US" altLang="ja-JP" i="1">
                            <a:latin typeface="Cambria Math" panose="02040503050406030204" pitchFamily="18" charset="0"/>
                          </a:rPr>
                          <m:t>1−</m:t>
                        </m:r>
                        <m:r>
                          <a:rPr lang="en-US" altLang="ja-JP" i="1">
                            <a:latin typeface="Cambria Math" panose="02040503050406030204" pitchFamily="18" charset="0"/>
                          </a:rPr>
                          <m:t>𝛼</m:t>
                        </m:r>
                      </m:sub>
                      <m:sup>
                        <m:r>
                          <a:rPr lang="en-US" altLang="ja-JP" i="1">
                            <a:latin typeface="Cambria Math" panose="02040503050406030204" pitchFamily="18" charset="0"/>
                          </a:rPr>
                          <m:t>2</m:t>
                        </m:r>
                      </m:sup>
                    </m:sSubSup>
                  </m:oMath>
                </a14:m>
                <a:r>
                  <a:rPr lang="ja-JP" altLang="en-US">
                    <a:latin typeface="Cambria Math" panose="02040503050406030204" pitchFamily="18" charset="0"/>
                  </a:rPr>
                  <a:t>は、</a:t>
                </a:r>
                <a:endParaRPr lang="en-US" altLang="ja-JP" dirty="0">
                  <a:latin typeface="Cambria Math" panose="02040503050406030204" pitchFamily="18" charset="0"/>
                </a:endParaRPr>
              </a:p>
              <a:p>
                <a:pPr marL="457189" lvl="1" indent="0">
                  <a:buNone/>
                </a:pPr>
                <a14:m>
                  <m:oMathPara xmlns:m="http://schemas.openxmlformats.org/officeDocument/2006/math">
                    <m:oMathParaPr>
                      <m:jc m:val="centerGroup"/>
                    </m:oMathParaPr>
                    <m:oMath xmlns:m="http://schemas.openxmlformats.org/officeDocument/2006/math">
                      <m:sSubSup>
                        <m:sSubSupPr>
                          <m:ctrlPr>
                            <a:rPr lang="en-US" altLang="ja-JP" i="1">
                              <a:latin typeface="Cambria Math" panose="02040503050406030204" pitchFamily="18" charset="0"/>
                            </a:rPr>
                          </m:ctrlPr>
                        </m:sSubSupPr>
                        <m:e>
                          <m:r>
                            <a:rPr lang="en-US" altLang="ja-JP" i="1">
                              <a:latin typeface="Cambria Math" panose="02040503050406030204" pitchFamily="18" charset="0"/>
                              <a:ea typeface="Cambria Math" panose="02040503050406030204" pitchFamily="18" charset="0"/>
                            </a:rPr>
                            <m:t>𝛾</m:t>
                          </m:r>
                        </m:e>
                        <m:sub>
                          <m:r>
                            <a:rPr lang="en-US" altLang="ja-JP" i="1">
                              <a:latin typeface="Cambria Math" panose="02040503050406030204" pitchFamily="18" charset="0"/>
                            </a:rPr>
                            <m:t>1−</m:t>
                          </m:r>
                          <m:r>
                            <a:rPr lang="en-US" altLang="ja-JP" i="1">
                              <a:latin typeface="Cambria Math" panose="02040503050406030204" pitchFamily="18" charset="0"/>
                            </a:rPr>
                            <m:t>𝛼</m:t>
                          </m:r>
                        </m:sub>
                        <m:sup>
                          <m:r>
                            <a:rPr lang="en-US" altLang="ja-JP" i="1">
                              <a:latin typeface="Cambria Math" panose="02040503050406030204" pitchFamily="18" charset="0"/>
                            </a:rPr>
                            <m:t>2</m:t>
                          </m:r>
                        </m:sup>
                      </m:sSubSup>
                      <m:r>
                        <a:rPr kumimoji="1" lang="en-US" altLang="ja-JP" b="0" i="1" smtClean="0">
                          <a:latin typeface="Cambria Math" panose="02040503050406030204" pitchFamily="18" charset="0"/>
                        </a:rPr>
                        <m:t>=1−</m:t>
                      </m:r>
                      <m:sSup>
                        <m:sSupPr>
                          <m:ctrlPr>
                            <a:rPr kumimoji="1" lang="en-US" altLang="ja-JP" b="0" i="1" smtClean="0">
                              <a:latin typeface="Cambria Math" panose="02040503050406030204" pitchFamily="18" charset="0"/>
                            </a:rPr>
                          </m:ctrlPr>
                        </m:sSupPr>
                        <m:e>
                          <m:r>
                            <a:rPr kumimoji="1" lang="en-US" altLang="ja-JP" b="0" i="1" smtClean="0">
                              <a:latin typeface="Cambria Math" panose="02040503050406030204" pitchFamily="18" charset="0"/>
                            </a:rPr>
                            <m:t>𝛼</m:t>
                          </m:r>
                        </m:e>
                        <m:sup>
                          <m:f>
                            <m:fPr>
                              <m:ctrlPr>
                                <a:rPr kumimoji="1" lang="en-US" altLang="ja-JP" b="0" i="1" smtClean="0">
                                  <a:latin typeface="Cambria Math" panose="02040503050406030204" pitchFamily="18" charset="0"/>
                                </a:rPr>
                              </m:ctrlPr>
                            </m:fPr>
                            <m:num>
                              <m:r>
                                <a:rPr kumimoji="1" lang="en-US" altLang="ja-JP" b="0" i="1" smtClean="0">
                                  <a:latin typeface="Cambria Math" panose="02040503050406030204" pitchFamily="18" charset="0"/>
                                </a:rPr>
                                <m:t>1</m:t>
                              </m:r>
                            </m:num>
                            <m:den>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𝑁</m:t>
                                  </m:r>
                                </m:e>
                                <m:sub>
                                  <m:r>
                                    <a:rPr kumimoji="1" lang="en-US" altLang="ja-JP" b="0" i="1" smtClean="0">
                                      <a:latin typeface="Cambria Math" panose="02040503050406030204" pitchFamily="18" charset="0"/>
                                    </a:rPr>
                                    <m:t>𝑒</m:t>
                                  </m:r>
                                </m:sub>
                              </m:sSub>
                              <m:r>
                                <a:rPr kumimoji="1" lang="en-US" altLang="ja-JP" b="0" i="1" smtClean="0">
                                  <a:latin typeface="Cambria Math" panose="02040503050406030204" pitchFamily="18" charset="0"/>
                                </a:rPr>
                                <m:t>−1</m:t>
                              </m:r>
                            </m:den>
                          </m:f>
                        </m:sup>
                      </m:sSup>
                    </m:oMath>
                  </m:oMathPara>
                </a14:m>
                <a:endParaRPr kumimoji="1" lang="en-US" altLang="ja-JP" dirty="0"/>
              </a:p>
              <a:p>
                <a:pPr marL="457189" lvl="1" indent="0">
                  <a:buNone/>
                </a:pPr>
                <a:r>
                  <a:rPr lang="ja-JP" altLang="en-US"/>
                  <a:t>となる。ここで、</a:t>
                </a:r>
                <a:r>
                  <a:rPr lang="en-US" altLang="ja-JP" dirty="0"/>
                  <a:t> </a:t>
                </a:r>
                <a14:m>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𝑁</m:t>
                        </m:r>
                      </m:e>
                      <m:sub>
                        <m:r>
                          <a:rPr lang="en-US" altLang="ja-JP" i="1">
                            <a:latin typeface="Cambria Math" panose="02040503050406030204" pitchFamily="18" charset="0"/>
                          </a:rPr>
                          <m:t>𝑒</m:t>
                        </m:r>
                      </m:sub>
                    </m:sSub>
                  </m:oMath>
                </a14:m>
                <a:r>
                  <a:rPr kumimoji="1" lang="ja-JP" altLang="en-US"/>
                  <a:t>は等価自由度。</a:t>
                </a:r>
                <a:endParaRPr kumimoji="1" lang="en-US" altLang="ja-JP" dirty="0"/>
              </a:p>
              <a:p>
                <a:pPr marL="914377" lvl="2" indent="0">
                  <a:buNone/>
                </a:pPr>
                <a:endParaRPr kumimoji="1" lang="en-US" altLang="ja-JP" dirty="0"/>
              </a:p>
              <a:p>
                <a:pPr marL="914377" lvl="2" indent="0">
                  <a:buNone/>
                </a:pPr>
                <a:endParaRPr kumimoji="1" lang="en-US" altLang="ja-JP" dirty="0"/>
              </a:p>
            </p:txBody>
          </p:sp>
        </mc:Choice>
        <mc:Fallback xmlns="">
          <p:sp>
            <p:nvSpPr>
              <p:cNvPr id="2" name="コンテンツ プレースホルダー 1">
                <a:extLst>
                  <a:ext uri="{FF2B5EF4-FFF2-40B4-BE49-F238E27FC236}">
                    <a16:creationId xmlns:a16="http://schemas.microsoft.com/office/drawing/2014/main" id="{9F159464-DC29-2E44-B5F3-D8F6B703DDAF}"/>
                  </a:ext>
                </a:extLst>
              </p:cNvPr>
              <p:cNvSpPr>
                <a:spLocks noGrp="1" noRot="1" noChangeAspect="1" noMove="1" noResize="1" noEditPoints="1" noAdjustHandles="1" noChangeArrowheads="1" noChangeShapeType="1" noTextEdit="1"/>
              </p:cNvSpPr>
              <p:nvPr>
                <p:ph idx="1"/>
              </p:nvPr>
            </p:nvSpPr>
            <p:spPr>
              <a:blipFill>
                <a:blip r:embed="rId3"/>
                <a:stretch>
                  <a:fillRect l="-1326" t="-2764"/>
                </a:stretch>
              </a:blipFill>
            </p:spPr>
            <p:txBody>
              <a:bodyPr/>
              <a:lstStyle/>
              <a:p>
                <a:r>
                  <a:rPr lang="ja-JP" altLang="en-US">
                    <a:noFill/>
                  </a:rPr>
                  <a:t> </a:t>
                </a:r>
              </a:p>
            </p:txBody>
          </p:sp>
        </mc:Fallback>
      </mc:AlternateContent>
      <p:sp>
        <p:nvSpPr>
          <p:cNvPr id="6" name="スライド番号プレースホルダー 5">
            <a:extLst>
              <a:ext uri="{FF2B5EF4-FFF2-40B4-BE49-F238E27FC236}">
                <a16:creationId xmlns:a16="http://schemas.microsoft.com/office/drawing/2014/main" id="{EC1ECFC2-39F2-A547-B887-453EE0C87223}"/>
              </a:ext>
            </a:extLst>
          </p:cNvPr>
          <p:cNvSpPr>
            <a:spLocks noGrp="1"/>
          </p:cNvSpPr>
          <p:nvPr>
            <p:ph type="sldNum" sz="quarter" idx="4"/>
          </p:nvPr>
        </p:nvSpPr>
        <p:spPr/>
        <p:txBody>
          <a:bodyPr/>
          <a:lstStyle/>
          <a:p>
            <a:fld id="{2B4BF31F-3D4B-4445-9FE5-2801AF373D36}" type="slidenum">
              <a:rPr lang="ja-JP" altLang="en-US" smtClean="0"/>
              <a:pPr/>
              <a:t>21</a:t>
            </a:fld>
            <a:endParaRPr lang="ja-JP" altLang="en-US"/>
          </a:p>
        </p:txBody>
      </p:sp>
      <p:sp>
        <p:nvSpPr>
          <p:cNvPr id="5" name="フッター プレースホルダー 4">
            <a:extLst>
              <a:ext uri="{FF2B5EF4-FFF2-40B4-BE49-F238E27FC236}">
                <a16:creationId xmlns:a16="http://schemas.microsoft.com/office/drawing/2014/main" id="{DA3F1022-DAA5-7D44-87B7-77538DA7919A}"/>
              </a:ext>
            </a:extLst>
          </p:cNvPr>
          <p:cNvSpPr>
            <a:spLocks noGrp="1"/>
          </p:cNvSpPr>
          <p:nvPr>
            <p:ph type="ftr" sz="quarter" idx="11"/>
          </p:nvPr>
        </p:nvSpPr>
        <p:spPr/>
        <p:txBody>
          <a:bodyPr/>
          <a:lstStyle/>
          <a:p>
            <a:r>
              <a:rPr lang="zh-CN" altLang="en-US"/>
              <a:t>日本物理学会</a:t>
            </a:r>
            <a:r>
              <a:rPr lang="en-US" altLang="zh-CN"/>
              <a:t>@</a:t>
            </a:r>
            <a:r>
              <a:rPr lang="zh-CN" altLang="en-US"/>
              <a:t>山形大学</a:t>
            </a:r>
            <a:endParaRPr lang="ja-JP" altLang="en-US"/>
          </a:p>
        </p:txBody>
      </p:sp>
      <p:sp>
        <p:nvSpPr>
          <p:cNvPr id="4" name="日付プレースホルダー 3">
            <a:extLst>
              <a:ext uri="{FF2B5EF4-FFF2-40B4-BE49-F238E27FC236}">
                <a16:creationId xmlns:a16="http://schemas.microsoft.com/office/drawing/2014/main" id="{CBF041C7-50BF-BE4A-9008-2436B1393B85}"/>
              </a:ext>
            </a:extLst>
          </p:cNvPr>
          <p:cNvSpPr>
            <a:spLocks noGrp="1"/>
          </p:cNvSpPr>
          <p:nvPr>
            <p:ph type="dt" sz="half" idx="10"/>
          </p:nvPr>
        </p:nvSpPr>
        <p:spPr/>
        <p:txBody>
          <a:bodyPr/>
          <a:lstStyle/>
          <a:p>
            <a:r>
              <a:rPr lang="en-US" altLang="ja-JP"/>
              <a:t>2019/9/17</a:t>
            </a:r>
            <a:endParaRPr lang="ja-JP" altLang="en-US"/>
          </a:p>
        </p:txBody>
      </p:sp>
    </p:spTree>
    <p:extLst>
      <p:ext uri="{BB962C8B-B14F-4D97-AF65-F5344CB8AC3E}">
        <p14:creationId xmlns:p14="http://schemas.microsoft.com/office/powerpoint/2010/main" val="33801785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154871-3ECB-8040-BEF6-C559E0C44765}"/>
              </a:ext>
            </a:extLst>
          </p:cNvPr>
          <p:cNvSpPr>
            <a:spLocks noGrp="1"/>
          </p:cNvSpPr>
          <p:nvPr>
            <p:ph type="title"/>
          </p:nvPr>
        </p:nvSpPr>
        <p:spPr/>
        <p:txBody>
          <a:bodyPr/>
          <a:lstStyle/>
          <a:p>
            <a:r>
              <a:rPr kumimoji="1" lang="ja-JP" altLang="en-US"/>
              <a:t>環境雑音注入試験</a:t>
            </a:r>
          </a:p>
        </p:txBody>
      </p:sp>
      <mc:AlternateContent xmlns:mc="http://schemas.openxmlformats.org/markup-compatibility/2006">
        <mc:Choice xmlns:a14="http://schemas.microsoft.com/office/drawing/2010/main" Requires="a14">
          <p:sp>
            <p:nvSpPr>
              <p:cNvPr id="3" name="コンテンツ プレースホルダー 2">
                <a:extLst>
                  <a:ext uri="{FF2B5EF4-FFF2-40B4-BE49-F238E27FC236}">
                    <a16:creationId xmlns:a16="http://schemas.microsoft.com/office/drawing/2014/main" id="{D24043FF-F096-F045-9DEE-AC15198DC296}"/>
                  </a:ext>
                </a:extLst>
              </p:cNvPr>
              <p:cNvSpPr>
                <a:spLocks noGrp="1"/>
              </p:cNvSpPr>
              <p:nvPr>
                <p:ph idx="1"/>
              </p:nvPr>
            </p:nvSpPr>
            <p:spPr/>
            <p:txBody>
              <a:bodyPr>
                <a:normAutofit/>
              </a:bodyPr>
              <a:lstStyle/>
              <a:p>
                <a:r>
                  <a:rPr lang="ja-JP" altLang="en-US"/>
                  <a:t>検出器の信号</a:t>
                </a:r>
                <a14:m>
                  <m:oMath xmlns:m="http://schemas.openxmlformats.org/officeDocument/2006/math">
                    <m:r>
                      <a:rPr lang="en-US" altLang="ja-JP" i="1">
                        <a:latin typeface="Cambria Math" panose="02040503050406030204" pitchFamily="18" charset="0"/>
                      </a:rPr>
                      <m:t>𝑎</m:t>
                    </m:r>
                  </m:oMath>
                </a14:m>
                <a:r>
                  <a:rPr lang="en-US" altLang="ja-JP" dirty="0"/>
                  <a:t> </a:t>
                </a:r>
                <a14:m>
                  <m:oMath xmlns:m="http://schemas.openxmlformats.org/officeDocument/2006/math">
                    <m:d>
                      <m:dPr>
                        <m:ctrlPr>
                          <a:rPr lang="en-US" altLang="ja-JP" i="1">
                            <a:latin typeface="Cambria Math" panose="02040503050406030204" pitchFamily="18" charset="0"/>
                          </a:rPr>
                        </m:ctrlPr>
                      </m:dPr>
                      <m:e>
                        <m:r>
                          <a:rPr lang="en-US" altLang="ja-JP" i="1">
                            <a:latin typeface="Cambria Math" panose="02040503050406030204" pitchFamily="18" charset="0"/>
                          </a:rPr>
                          <m:t>𝑓</m:t>
                        </m:r>
                      </m:e>
                    </m:d>
                  </m:oMath>
                </a14:m>
                <a:r>
                  <a:rPr lang="ja-JP" altLang="en-US"/>
                  <a:t>を、検出器の測りたい物理量を</a:t>
                </a:r>
                <a:r>
                  <a:rPr lang="en-US" altLang="ja-JP" dirty="0"/>
                  <a:t> </a:t>
                </a:r>
                <a14:m>
                  <m:oMath xmlns:m="http://schemas.openxmlformats.org/officeDocument/2006/math">
                    <m:r>
                      <a:rPr lang="en-US" altLang="ja-JP" i="1">
                        <a:latin typeface="Cambria Math" panose="02040503050406030204" pitchFamily="18" charset="0"/>
                      </a:rPr>
                      <m:t>𝑥</m:t>
                    </m:r>
                    <m:d>
                      <m:dPr>
                        <m:ctrlPr>
                          <a:rPr lang="en-US" altLang="ja-JP" i="1">
                            <a:latin typeface="Cambria Math" panose="02040503050406030204" pitchFamily="18" charset="0"/>
                          </a:rPr>
                        </m:ctrlPr>
                      </m:dPr>
                      <m:e>
                        <m:r>
                          <a:rPr lang="en-US" altLang="ja-JP" i="1">
                            <a:latin typeface="Cambria Math" panose="02040503050406030204" pitchFamily="18" charset="0"/>
                          </a:rPr>
                          <m:t>𝑓</m:t>
                        </m:r>
                      </m:e>
                    </m:d>
                  </m:oMath>
                </a14:m>
                <a:r>
                  <a:rPr lang="ja-JP" altLang="en-US"/>
                  <a:t>、今回評価する環境雑音を</a:t>
                </a:r>
                <a14:m>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𝑛</m:t>
                        </m:r>
                      </m:e>
                      <m:sub>
                        <m:r>
                          <m:rPr>
                            <m:sty m:val="p"/>
                          </m:rPr>
                          <a:rPr lang="en-US" altLang="ja-JP">
                            <a:latin typeface="Cambria Math" panose="02040503050406030204" pitchFamily="18" charset="0"/>
                          </a:rPr>
                          <m:t>env</m:t>
                        </m:r>
                      </m:sub>
                    </m:sSub>
                    <m:d>
                      <m:dPr>
                        <m:ctrlPr>
                          <a:rPr lang="en-US" altLang="ja-JP" i="1">
                            <a:latin typeface="Cambria Math" panose="02040503050406030204" pitchFamily="18" charset="0"/>
                          </a:rPr>
                        </m:ctrlPr>
                      </m:dPr>
                      <m:e>
                        <m:r>
                          <a:rPr lang="en-US" altLang="ja-JP" i="1">
                            <a:latin typeface="Cambria Math" panose="02040503050406030204" pitchFamily="18" charset="0"/>
                          </a:rPr>
                          <m:t>𝑓</m:t>
                        </m:r>
                      </m:e>
                    </m:d>
                  </m:oMath>
                </a14:m>
                <a:r>
                  <a:rPr lang="ja-JP" altLang="en-US"/>
                  <a:t>、その他の検出器の雑音を</a:t>
                </a:r>
                <a14:m>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𝑛</m:t>
                        </m:r>
                      </m:e>
                      <m:sub>
                        <m:r>
                          <a:rPr lang="en-US" altLang="ja-JP" i="1">
                            <a:latin typeface="Cambria Math" panose="02040503050406030204" pitchFamily="18" charset="0"/>
                          </a:rPr>
                          <m:t>𝑎</m:t>
                        </m:r>
                      </m:sub>
                    </m:sSub>
                  </m:oMath>
                </a14:m>
                <a:r>
                  <a:rPr lang="en-US" altLang="ja-JP" dirty="0"/>
                  <a:t> </a:t>
                </a:r>
                <a14:m>
                  <m:oMath xmlns:m="http://schemas.openxmlformats.org/officeDocument/2006/math">
                    <m:d>
                      <m:dPr>
                        <m:ctrlPr>
                          <a:rPr lang="en-US" altLang="ja-JP" i="1">
                            <a:latin typeface="Cambria Math" panose="02040503050406030204" pitchFamily="18" charset="0"/>
                          </a:rPr>
                        </m:ctrlPr>
                      </m:dPr>
                      <m:e>
                        <m:r>
                          <a:rPr lang="en-US" altLang="ja-JP" i="1">
                            <a:latin typeface="Cambria Math" panose="02040503050406030204" pitchFamily="18" charset="0"/>
                          </a:rPr>
                          <m:t>𝑓</m:t>
                        </m:r>
                      </m:e>
                    </m:d>
                  </m:oMath>
                </a14:m>
                <a:r>
                  <a:rPr lang="ja-JP" altLang="en-US"/>
                  <a:t>として</a:t>
                </a:r>
                <a:br>
                  <a:rPr lang="en-US" altLang="ja-JP" i="1" dirty="0">
                    <a:latin typeface="Cambria Math" panose="02040503050406030204" pitchFamily="18" charset="0"/>
                  </a:rPr>
                </a:br>
                <a14:m>
                  <m:oMath xmlns:m="http://schemas.openxmlformats.org/officeDocument/2006/math">
                    <m:r>
                      <a:rPr lang="en-US" altLang="ja-JP" i="1">
                        <a:latin typeface="Cambria Math" panose="02040503050406030204" pitchFamily="18" charset="0"/>
                      </a:rPr>
                      <m:t>𝑎</m:t>
                    </m:r>
                    <m:r>
                      <m:rPr>
                        <m:aln/>
                      </m:rPr>
                      <a:rPr lang="en-US" altLang="ja-JP" i="1">
                        <a:latin typeface="Cambria Math" panose="02040503050406030204" pitchFamily="18" charset="0"/>
                      </a:rPr>
                      <m:t>=</m:t>
                    </m:r>
                    <m:r>
                      <a:rPr lang="en-US" altLang="ja-JP" i="1">
                        <a:latin typeface="Cambria Math" panose="02040503050406030204" pitchFamily="18" charset="0"/>
                      </a:rPr>
                      <m:t>𝑥</m:t>
                    </m:r>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𝑛</m:t>
                        </m:r>
                      </m:e>
                      <m:sub>
                        <m:r>
                          <m:rPr>
                            <m:sty m:val="p"/>
                          </m:rPr>
                          <a:rPr lang="en-US" altLang="ja-JP">
                            <a:latin typeface="Cambria Math" panose="02040503050406030204" pitchFamily="18" charset="0"/>
                          </a:rPr>
                          <m:t>env</m:t>
                        </m:r>
                      </m:sub>
                    </m:sSub>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𝑛</m:t>
                        </m:r>
                      </m:e>
                      <m:sub>
                        <m:r>
                          <a:rPr lang="en-US" altLang="ja-JP" i="1">
                            <a:latin typeface="Cambria Math" panose="02040503050406030204" pitchFamily="18" charset="0"/>
                          </a:rPr>
                          <m:t>𝑎</m:t>
                        </m:r>
                      </m:sub>
                    </m:sSub>
                  </m:oMath>
                </a14:m>
                <a:br>
                  <a:rPr lang="en-US" altLang="ja-JP" dirty="0"/>
                </a:br>
                <a:r>
                  <a:rPr lang="ja-JP" altLang="en-US"/>
                  <a:t>と表す</a:t>
                </a:r>
                <a:endParaRPr lang="en-US" altLang="ja-JP" dirty="0"/>
              </a:p>
              <a:p>
                <a:r>
                  <a:rPr kumimoji="1" lang="ja-JP" altLang="en-US"/>
                  <a:t>対して、</a:t>
                </a:r>
                <a:r>
                  <a:rPr kumimoji="1" lang="en-US" altLang="ja-JP" dirty="0"/>
                  <a:t>PEM</a:t>
                </a:r>
                <a:r>
                  <a:rPr kumimoji="1" lang="ja-JP" altLang="en-US"/>
                  <a:t>の信号</a:t>
                </a:r>
                <a14:m>
                  <m:oMath xmlns:m="http://schemas.openxmlformats.org/officeDocument/2006/math">
                    <m:r>
                      <a:rPr lang="en-US" altLang="ja-JP" i="1">
                        <a:latin typeface="Cambria Math" panose="02040503050406030204" pitchFamily="18" charset="0"/>
                      </a:rPr>
                      <m:t>𝑏</m:t>
                    </m:r>
                    <m:d>
                      <m:dPr>
                        <m:ctrlPr>
                          <a:rPr lang="en-US" altLang="ja-JP" i="1">
                            <a:latin typeface="Cambria Math" panose="02040503050406030204" pitchFamily="18" charset="0"/>
                          </a:rPr>
                        </m:ctrlPr>
                      </m:dPr>
                      <m:e>
                        <m:r>
                          <a:rPr lang="en-US" altLang="ja-JP" i="1">
                            <a:latin typeface="Cambria Math" panose="02040503050406030204" pitchFamily="18" charset="0"/>
                          </a:rPr>
                          <m:t>𝑓</m:t>
                        </m:r>
                      </m:e>
                    </m:d>
                  </m:oMath>
                </a14:m>
                <a:r>
                  <a:rPr lang="ja-JP" altLang="en-US"/>
                  <a:t>は、環境信号を</a:t>
                </a:r>
                <a14:m>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𝑥</m:t>
                        </m:r>
                      </m:e>
                      <m:sub>
                        <m:r>
                          <m:rPr>
                            <m:sty m:val="p"/>
                          </m:rPr>
                          <a:rPr lang="en-US" altLang="ja-JP">
                            <a:latin typeface="Cambria Math" panose="02040503050406030204" pitchFamily="18" charset="0"/>
                          </a:rPr>
                          <m:t>env</m:t>
                        </m:r>
                      </m:sub>
                    </m:sSub>
                    <m:d>
                      <m:dPr>
                        <m:ctrlPr>
                          <a:rPr lang="en-US" altLang="ja-JP" i="1">
                            <a:latin typeface="Cambria Math" panose="02040503050406030204" pitchFamily="18" charset="0"/>
                          </a:rPr>
                        </m:ctrlPr>
                      </m:dPr>
                      <m:e>
                        <m:r>
                          <a:rPr lang="en-US" altLang="ja-JP" i="1">
                            <a:latin typeface="Cambria Math" panose="02040503050406030204" pitchFamily="18" charset="0"/>
                          </a:rPr>
                          <m:t>𝑓</m:t>
                        </m:r>
                      </m:e>
                    </m:d>
                  </m:oMath>
                </a14:m>
                <a:r>
                  <a:rPr kumimoji="1" lang="ja-JP" altLang="en-US"/>
                  <a:t>、</a:t>
                </a:r>
                <a:r>
                  <a:rPr lang="ja-JP" altLang="en-US" dirty="0"/>
                  <a:t>環境モニター</a:t>
                </a:r>
                <a:r>
                  <a:rPr lang="ja-JP" altLang="en-US"/>
                  <a:t>の雑音を</a:t>
                </a:r>
                <a14:m>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𝑛</m:t>
                        </m:r>
                      </m:e>
                      <m:sub>
                        <m:r>
                          <a:rPr lang="en-US" altLang="ja-JP" i="1">
                            <a:latin typeface="Cambria Math" panose="02040503050406030204" pitchFamily="18" charset="0"/>
                          </a:rPr>
                          <m:t>𝑏</m:t>
                        </m:r>
                      </m:sub>
                    </m:sSub>
                    <m:d>
                      <m:dPr>
                        <m:ctrlPr>
                          <a:rPr lang="en-US" altLang="ja-JP" i="1">
                            <a:latin typeface="Cambria Math" panose="02040503050406030204" pitchFamily="18" charset="0"/>
                          </a:rPr>
                        </m:ctrlPr>
                      </m:dPr>
                      <m:e>
                        <m:r>
                          <a:rPr lang="en-US" altLang="ja-JP" i="1">
                            <a:latin typeface="Cambria Math" panose="02040503050406030204" pitchFamily="18" charset="0"/>
                          </a:rPr>
                          <m:t>𝑓</m:t>
                        </m:r>
                      </m:e>
                    </m:d>
                  </m:oMath>
                </a14:m>
                <a:r>
                  <a:rPr lang="ja-JP" altLang="en-US"/>
                  <a:t>として</a:t>
                </a:r>
                <a:br>
                  <a:rPr lang="en-US" altLang="ja-JP" dirty="0"/>
                </a:br>
                <a14:m>
                  <m:oMath xmlns:m="http://schemas.openxmlformats.org/officeDocument/2006/math">
                    <m:r>
                      <a:rPr lang="en-US" altLang="ja-JP" i="1">
                        <a:latin typeface="Cambria Math" panose="02040503050406030204" pitchFamily="18" charset="0"/>
                      </a:rPr>
                      <m:t>𝑏</m:t>
                    </m:r>
                    <m:r>
                      <m:rPr>
                        <m:aln/>
                      </m:rP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𝑥</m:t>
                        </m:r>
                      </m:e>
                      <m:sub>
                        <m:r>
                          <m:rPr>
                            <m:sty m:val="p"/>
                          </m:rPr>
                          <a:rPr lang="en-US" altLang="ja-JP">
                            <a:latin typeface="Cambria Math" panose="02040503050406030204" pitchFamily="18" charset="0"/>
                          </a:rPr>
                          <m:t>env</m:t>
                        </m:r>
                      </m:sub>
                    </m:sSub>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𝑛</m:t>
                        </m:r>
                      </m:e>
                      <m:sub>
                        <m:r>
                          <a:rPr lang="en-US" altLang="ja-JP" i="1">
                            <a:latin typeface="Cambria Math" panose="02040503050406030204" pitchFamily="18" charset="0"/>
                          </a:rPr>
                          <m:t>𝑏</m:t>
                        </m:r>
                      </m:sub>
                    </m:sSub>
                  </m:oMath>
                </a14:m>
                <a:br>
                  <a:rPr kumimoji="1" lang="en-US" altLang="ja-JP" dirty="0"/>
                </a:br>
                <a:r>
                  <a:rPr kumimoji="1" lang="ja-JP" altLang="en-US"/>
                  <a:t>と表す</a:t>
                </a:r>
              </a:p>
            </p:txBody>
          </p:sp>
        </mc:Choice>
        <mc:Fallback>
          <p:sp>
            <p:nvSpPr>
              <p:cNvPr id="3" name="コンテンツ プレースホルダー 2">
                <a:extLst>
                  <a:ext uri="{FF2B5EF4-FFF2-40B4-BE49-F238E27FC236}">
                    <a16:creationId xmlns:a16="http://schemas.microsoft.com/office/drawing/2014/main" id="{D24043FF-F096-F045-9DEE-AC15198DC296}"/>
                  </a:ext>
                </a:extLst>
              </p:cNvPr>
              <p:cNvSpPr>
                <a:spLocks noGrp="1" noRot="1" noChangeAspect="1" noMove="1" noResize="1" noEditPoints="1" noAdjustHandles="1" noChangeArrowheads="1" noChangeShapeType="1" noTextEdit="1"/>
              </p:cNvSpPr>
              <p:nvPr>
                <p:ph idx="1"/>
              </p:nvPr>
            </p:nvSpPr>
            <p:spPr>
              <a:blipFill>
                <a:blip r:embed="rId2"/>
                <a:stretch>
                  <a:fillRect l="-1072" t="-1966" r="-1179"/>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5F8B7486-4D0F-504E-94A3-DF0DD1EBBADB}"/>
              </a:ext>
            </a:extLst>
          </p:cNvPr>
          <p:cNvSpPr>
            <a:spLocks noGrp="1"/>
          </p:cNvSpPr>
          <p:nvPr>
            <p:ph type="sldNum" sz="quarter" idx="4"/>
          </p:nvPr>
        </p:nvSpPr>
        <p:spPr/>
        <p:txBody>
          <a:bodyPr/>
          <a:lstStyle/>
          <a:p>
            <a:fld id="{2B4BF31F-3D4B-4445-9FE5-2801AF373D36}" type="slidenum">
              <a:rPr lang="ja-JP" altLang="en-US" smtClean="0"/>
              <a:pPr/>
              <a:t>22</a:t>
            </a:fld>
            <a:endParaRPr lang="ja-JP" altLang="en-US"/>
          </a:p>
        </p:txBody>
      </p:sp>
      <p:sp>
        <p:nvSpPr>
          <p:cNvPr id="5" name="フッター プレースホルダー 4">
            <a:extLst>
              <a:ext uri="{FF2B5EF4-FFF2-40B4-BE49-F238E27FC236}">
                <a16:creationId xmlns:a16="http://schemas.microsoft.com/office/drawing/2014/main" id="{466FBE35-5D33-834C-B469-6F656F65227C}"/>
              </a:ext>
            </a:extLst>
          </p:cNvPr>
          <p:cNvSpPr>
            <a:spLocks noGrp="1"/>
          </p:cNvSpPr>
          <p:nvPr>
            <p:ph type="ftr" sz="quarter" idx="11"/>
          </p:nvPr>
        </p:nvSpPr>
        <p:spPr/>
        <p:txBody>
          <a:bodyPr/>
          <a:lstStyle/>
          <a:p>
            <a:r>
              <a:rPr lang="zh-CN" altLang="en-US"/>
              <a:t>日本物理学会</a:t>
            </a:r>
            <a:r>
              <a:rPr lang="en-US" altLang="zh-CN"/>
              <a:t>@</a:t>
            </a:r>
            <a:r>
              <a:rPr lang="zh-CN" altLang="en-US"/>
              <a:t>山形大学</a:t>
            </a:r>
            <a:endParaRPr lang="ja-JP" altLang="en-US"/>
          </a:p>
        </p:txBody>
      </p:sp>
      <p:sp>
        <p:nvSpPr>
          <p:cNvPr id="6" name="日付プレースホルダー 5">
            <a:extLst>
              <a:ext uri="{FF2B5EF4-FFF2-40B4-BE49-F238E27FC236}">
                <a16:creationId xmlns:a16="http://schemas.microsoft.com/office/drawing/2014/main" id="{F8F5B6BE-211E-EB44-ACC0-15CC728F3CED}"/>
              </a:ext>
            </a:extLst>
          </p:cNvPr>
          <p:cNvSpPr>
            <a:spLocks noGrp="1"/>
          </p:cNvSpPr>
          <p:nvPr>
            <p:ph type="dt" sz="half" idx="10"/>
          </p:nvPr>
        </p:nvSpPr>
        <p:spPr/>
        <p:txBody>
          <a:bodyPr/>
          <a:lstStyle/>
          <a:p>
            <a:r>
              <a:rPr lang="en-US" altLang="ja-JP"/>
              <a:t>2019/9/17</a:t>
            </a:r>
            <a:endParaRPr lang="ja-JP" altLang="en-US"/>
          </a:p>
        </p:txBody>
      </p:sp>
    </p:spTree>
    <p:extLst>
      <p:ext uri="{BB962C8B-B14F-4D97-AF65-F5344CB8AC3E}">
        <p14:creationId xmlns:p14="http://schemas.microsoft.com/office/powerpoint/2010/main" val="9933924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154871-3ECB-8040-BEF6-C559E0C44765}"/>
              </a:ext>
            </a:extLst>
          </p:cNvPr>
          <p:cNvSpPr>
            <a:spLocks noGrp="1"/>
          </p:cNvSpPr>
          <p:nvPr>
            <p:ph type="title"/>
          </p:nvPr>
        </p:nvSpPr>
        <p:spPr/>
        <p:txBody>
          <a:bodyPr/>
          <a:lstStyle/>
          <a:p>
            <a:r>
              <a:rPr kumimoji="1" lang="ja-JP" altLang="en-US"/>
              <a:t>環境雑音注入試験</a:t>
            </a: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D24043FF-F096-F045-9DEE-AC15198DC296}"/>
                  </a:ext>
                </a:extLst>
              </p:cNvPr>
              <p:cNvSpPr>
                <a:spLocks noGrp="1"/>
              </p:cNvSpPr>
              <p:nvPr>
                <p:ph idx="1"/>
              </p:nvPr>
            </p:nvSpPr>
            <p:spPr/>
            <p:txBody>
              <a:bodyPr/>
              <a:lstStyle/>
              <a:p>
                <a:r>
                  <a:rPr lang="ja-JP" altLang="en-US"/>
                  <a:t>ここで、環境雑音をカップリングファンクション</a:t>
                </a:r>
                <a14:m>
                  <m:oMath xmlns:m="http://schemas.openxmlformats.org/officeDocument/2006/math">
                    <m:r>
                      <a:rPr lang="en-US" altLang="ja-JP" i="1">
                        <a:latin typeface="Cambria Math" panose="02040503050406030204" pitchFamily="18" charset="0"/>
                      </a:rPr>
                      <m:t>𝐶</m:t>
                    </m:r>
                    <m:d>
                      <m:dPr>
                        <m:ctrlPr>
                          <a:rPr lang="en-US" altLang="ja-JP" i="1">
                            <a:latin typeface="Cambria Math" panose="02040503050406030204" pitchFamily="18" charset="0"/>
                          </a:rPr>
                        </m:ctrlPr>
                      </m:dPr>
                      <m:e>
                        <m:r>
                          <a:rPr lang="en-US" altLang="ja-JP" i="1">
                            <a:latin typeface="Cambria Math" panose="02040503050406030204" pitchFamily="18" charset="0"/>
                          </a:rPr>
                          <m:t>𝑓</m:t>
                        </m:r>
                      </m:e>
                    </m:d>
                  </m:oMath>
                </a14:m>
                <a:r>
                  <a:rPr lang="ja-JP" altLang="en-US"/>
                  <a:t>というものを使って、環境信号を</a:t>
                </a:r>
                <a14:m>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𝑛</m:t>
                        </m:r>
                      </m:e>
                      <m:sub>
                        <m:r>
                          <m:rPr>
                            <m:sty m:val="p"/>
                          </m:rPr>
                          <a:rPr lang="en-US" altLang="ja-JP">
                            <a:latin typeface="Cambria Math" panose="02040503050406030204" pitchFamily="18" charset="0"/>
                          </a:rPr>
                          <m:t>env</m:t>
                        </m:r>
                      </m:sub>
                    </m:sSub>
                    <m:r>
                      <m:rPr>
                        <m:aln/>
                      </m:rPr>
                      <a:rPr lang="en-US" altLang="ja-JP" i="1">
                        <a:latin typeface="Cambria Math" panose="02040503050406030204" pitchFamily="18" charset="0"/>
                      </a:rPr>
                      <m:t>=</m:t>
                    </m:r>
                    <m:r>
                      <a:rPr lang="en-US" altLang="ja-JP" i="1">
                        <a:latin typeface="Cambria Math" panose="02040503050406030204" pitchFamily="18" charset="0"/>
                      </a:rPr>
                      <m:t>𝐶</m:t>
                    </m:r>
                    <m:sSub>
                      <m:sSubPr>
                        <m:ctrlPr>
                          <a:rPr lang="en-US" altLang="ja-JP" i="1">
                            <a:latin typeface="Cambria Math" panose="02040503050406030204" pitchFamily="18" charset="0"/>
                          </a:rPr>
                        </m:ctrlPr>
                      </m:sSubPr>
                      <m:e>
                        <m:r>
                          <a:rPr lang="en-US" altLang="ja-JP" i="1">
                            <a:latin typeface="Cambria Math" panose="02040503050406030204" pitchFamily="18" charset="0"/>
                          </a:rPr>
                          <m:t>𝑥</m:t>
                        </m:r>
                      </m:e>
                      <m:sub>
                        <m:r>
                          <m:rPr>
                            <m:sty m:val="p"/>
                          </m:rPr>
                          <a:rPr lang="en-US" altLang="ja-JP">
                            <a:latin typeface="Cambria Math" panose="02040503050406030204" pitchFamily="18" charset="0"/>
                          </a:rPr>
                          <m:t>env</m:t>
                        </m:r>
                      </m:sub>
                    </m:sSub>
                  </m:oMath>
                </a14:m>
                <a:r>
                  <a:rPr lang="ja-JP" altLang="en-US"/>
                  <a:t>のように書けるとすると検出器の信号は</a:t>
                </a:r>
                <a:br>
                  <a:rPr lang="en-US" altLang="ja-JP" dirty="0"/>
                </a:br>
                <a14:m>
                  <m:oMath xmlns:m="http://schemas.openxmlformats.org/officeDocument/2006/math">
                    <m:r>
                      <a:rPr lang="en-US" altLang="ja-JP" i="1">
                        <a:latin typeface="Cambria Math" panose="02040503050406030204" pitchFamily="18" charset="0"/>
                      </a:rPr>
                      <m:t>𝑎</m:t>
                    </m:r>
                    <m:r>
                      <m:rPr>
                        <m:aln/>
                      </m:rPr>
                      <a:rPr lang="en-US" altLang="ja-JP" i="1">
                        <a:latin typeface="Cambria Math" panose="02040503050406030204" pitchFamily="18" charset="0"/>
                      </a:rPr>
                      <m:t>=</m:t>
                    </m:r>
                    <m:r>
                      <a:rPr lang="en-US" altLang="ja-JP" i="1">
                        <a:latin typeface="Cambria Math" panose="02040503050406030204" pitchFamily="18" charset="0"/>
                      </a:rPr>
                      <m:t>𝑥</m:t>
                    </m:r>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𝑛</m:t>
                        </m:r>
                      </m:e>
                      <m:sub>
                        <m:r>
                          <m:rPr>
                            <m:sty m:val="p"/>
                          </m:rPr>
                          <a:rPr lang="en-US" altLang="ja-JP">
                            <a:latin typeface="Cambria Math" panose="02040503050406030204" pitchFamily="18" charset="0"/>
                          </a:rPr>
                          <m:t>env</m:t>
                        </m:r>
                      </m:sub>
                    </m:sSub>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𝑛</m:t>
                        </m:r>
                      </m:e>
                      <m:sub>
                        <m:r>
                          <a:rPr lang="en-US" altLang="ja-JP" i="1">
                            <a:latin typeface="Cambria Math" panose="02040503050406030204" pitchFamily="18" charset="0"/>
                          </a:rPr>
                          <m:t>𝑎</m:t>
                        </m:r>
                      </m:sub>
                    </m:sSub>
                  </m:oMath>
                </a14:m>
                <a:br>
                  <a:rPr lang="en-US" altLang="ja-JP" i="1" dirty="0">
                    <a:latin typeface="Cambria Math" panose="02040503050406030204" pitchFamily="18" charset="0"/>
                  </a:rPr>
                </a:br>
                <a14:m>
                  <m:oMath xmlns:m="http://schemas.openxmlformats.org/officeDocument/2006/math">
                    <m:r>
                      <a:rPr lang="en-US" altLang="ja-JP" i="1">
                        <a:latin typeface="Cambria Math" panose="02040503050406030204" pitchFamily="18" charset="0"/>
                      </a:rPr>
                      <m:t> </m:t>
                    </m:r>
                    <m:r>
                      <m:rPr>
                        <m:aln/>
                      </m:rPr>
                      <a:rPr lang="en-US" altLang="ja-JP" i="1">
                        <a:latin typeface="Cambria Math" panose="02040503050406030204" pitchFamily="18" charset="0"/>
                      </a:rPr>
                      <m:t>=</m:t>
                    </m:r>
                    <m:r>
                      <a:rPr lang="en-US" altLang="ja-JP" i="1">
                        <a:latin typeface="Cambria Math" panose="02040503050406030204" pitchFamily="18" charset="0"/>
                      </a:rPr>
                      <m:t>𝑥</m:t>
                    </m:r>
                    <m:r>
                      <a:rPr lang="en-US" altLang="ja-JP" i="1">
                        <a:latin typeface="Cambria Math" panose="02040503050406030204" pitchFamily="18" charset="0"/>
                      </a:rPr>
                      <m:t>+</m:t>
                    </m:r>
                    <m:r>
                      <a:rPr lang="en-US" altLang="ja-JP" i="1">
                        <a:latin typeface="Cambria Math" panose="02040503050406030204" pitchFamily="18" charset="0"/>
                      </a:rPr>
                      <m:t>𝐶</m:t>
                    </m:r>
                    <m:sSub>
                      <m:sSubPr>
                        <m:ctrlPr>
                          <a:rPr lang="en-US" altLang="ja-JP" i="1">
                            <a:latin typeface="Cambria Math" panose="02040503050406030204" pitchFamily="18" charset="0"/>
                          </a:rPr>
                        </m:ctrlPr>
                      </m:sSubPr>
                      <m:e>
                        <m:r>
                          <a:rPr lang="en-US" altLang="ja-JP" i="1">
                            <a:latin typeface="Cambria Math" panose="02040503050406030204" pitchFamily="18" charset="0"/>
                          </a:rPr>
                          <m:t>𝑥</m:t>
                        </m:r>
                      </m:e>
                      <m:sub>
                        <m:r>
                          <m:rPr>
                            <m:sty m:val="p"/>
                          </m:rPr>
                          <a:rPr lang="en-US" altLang="ja-JP">
                            <a:latin typeface="Cambria Math" panose="02040503050406030204" pitchFamily="18" charset="0"/>
                          </a:rPr>
                          <m:t>env</m:t>
                        </m:r>
                      </m:sub>
                    </m:sSub>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𝑛</m:t>
                        </m:r>
                      </m:e>
                      <m:sub>
                        <m:r>
                          <a:rPr lang="en-US" altLang="ja-JP" i="1">
                            <a:latin typeface="Cambria Math" panose="02040503050406030204" pitchFamily="18" charset="0"/>
                          </a:rPr>
                          <m:t>𝑎</m:t>
                        </m:r>
                      </m:sub>
                    </m:sSub>
                  </m:oMath>
                </a14:m>
                <a:br>
                  <a:rPr lang="en-US" altLang="ja-JP" dirty="0"/>
                </a:br>
                <a:r>
                  <a:rPr lang="ja-JP" altLang="en-US"/>
                  <a:t>と書ける</a:t>
                </a:r>
              </a:p>
            </p:txBody>
          </p:sp>
        </mc:Choice>
        <mc:Fallback xmlns="">
          <p:sp>
            <p:nvSpPr>
              <p:cNvPr id="3" name="コンテンツ プレースホルダー 2">
                <a:extLst>
                  <a:ext uri="{FF2B5EF4-FFF2-40B4-BE49-F238E27FC236}">
                    <a16:creationId xmlns:a16="http://schemas.microsoft.com/office/drawing/2014/main" id="{D24043FF-F096-F045-9DEE-AC15198DC296}"/>
                  </a:ext>
                </a:extLst>
              </p:cNvPr>
              <p:cNvSpPr>
                <a:spLocks noGrp="1" noRot="1" noChangeAspect="1" noMove="1" noResize="1" noEditPoints="1" noAdjustHandles="1" noChangeArrowheads="1" noChangeShapeType="1" noTextEdit="1"/>
              </p:cNvSpPr>
              <p:nvPr>
                <p:ph idx="1"/>
              </p:nvPr>
            </p:nvSpPr>
            <p:spPr>
              <a:blipFill>
                <a:blip r:embed="rId2"/>
                <a:stretch>
                  <a:fillRect l="-1072" t="-1966" r="-1072"/>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5F8B7486-4D0F-504E-94A3-DF0DD1EBBADB}"/>
              </a:ext>
            </a:extLst>
          </p:cNvPr>
          <p:cNvSpPr>
            <a:spLocks noGrp="1"/>
          </p:cNvSpPr>
          <p:nvPr>
            <p:ph type="sldNum" sz="quarter" idx="4"/>
          </p:nvPr>
        </p:nvSpPr>
        <p:spPr/>
        <p:txBody>
          <a:bodyPr/>
          <a:lstStyle/>
          <a:p>
            <a:fld id="{2B4BF31F-3D4B-4445-9FE5-2801AF373D36}" type="slidenum">
              <a:rPr lang="ja-JP" altLang="en-US" smtClean="0"/>
              <a:pPr/>
              <a:t>23</a:t>
            </a:fld>
            <a:endParaRPr lang="ja-JP" altLang="en-US"/>
          </a:p>
        </p:txBody>
      </p:sp>
      <p:sp>
        <p:nvSpPr>
          <p:cNvPr id="5" name="フッター プレースホルダー 4">
            <a:extLst>
              <a:ext uri="{FF2B5EF4-FFF2-40B4-BE49-F238E27FC236}">
                <a16:creationId xmlns:a16="http://schemas.microsoft.com/office/drawing/2014/main" id="{466FBE35-5D33-834C-B469-6F656F65227C}"/>
              </a:ext>
            </a:extLst>
          </p:cNvPr>
          <p:cNvSpPr>
            <a:spLocks noGrp="1"/>
          </p:cNvSpPr>
          <p:nvPr>
            <p:ph type="ftr" sz="quarter" idx="11"/>
          </p:nvPr>
        </p:nvSpPr>
        <p:spPr/>
        <p:txBody>
          <a:bodyPr/>
          <a:lstStyle/>
          <a:p>
            <a:r>
              <a:rPr lang="zh-CN" altLang="en-US"/>
              <a:t>日本物理学会</a:t>
            </a:r>
            <a:r>
              <a:rPr lang="en-US" altLang="zh-CN"/>
              <a:t>@</a:t>
            </a:r>
            <a:r>
              <a:rPr lang="zh-CN" altLang="en-US"/>
              <a:t>山形大学</a:t>
            </a:r>
            <a:endParaRPr lang="ja-JP" altLang="en-US"/>
          </a:p>
        </p:txBody>
      </p:sp>
      <p:sp>
        <p:nvSpPr>
          <p:cNvPr id="6" name="日付プレースホルダー 5">
            <a:extLst>
              <a:ext uri="{FF2B5EF4-FFF2-40B4-BE49-F238E27FC236}">
                <a16:creationId xmlns:a16="http://schemas.microsoft.com/office/drawing/2014/main" id="{F8F5B6BE-211E-EB44-ACC0-15CC728F3CED}"/>
              </a:ext>
            </a:extLst>
          </p:cNvPr>
          <p:cNvSpPr>
            <a:spLocks noGrp="1"/>
          </p:cNvSpPr>
          <p:nvPr>
            <p:ph type="dt" sz="half" idx="10"/>
          </p:nvPr>
        </p:nvSpPr>
        <p:spPr/>
        <p:txBody>
          <a:bodyPr/>
          <a:lstStyle/>
          <a:p>
            <a:r>
              <a:rPr lang="en-US" altLang="ja-JP"/>
              <a:t>2019/9/17</a:t>
            </a:r>
            <a:endParaRPr lang="ja-JP" altLang="en-US"/>
          </a:p>
        </p:txBody>
      </p:sp>
    </p:spTree>
    <p:extLst>
      <p:ext uri="{BB962C8B-B14F-4D97-AF65-F5344CB8AC3E}">
        <p14:creationId xmlns:p14="http://schemas.microsoft.com/office/powerpoint/2010/main" val="27186700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154871-3ECB-8040-BEF6-C559E0C44765}"/>
              </a:ext>
            </a:extLst>
          </p:cNvPr>
          <p:cNvSpPr>
            <a:spLocks noGrp="1"/>
          </p:cNvSpPr>
          <p:nvPr>
            <p:ph type="title"/>
          </p:nvPr>
        </p:nvSpPr>
        <p:spPr/>
        <p:txBody>
          <a:bodyPr/>
          <a:lstStyle/>
          <a:p>
            <a:r>
              <a:rPr kumimoji="1" lang="ja-JP" altLang="en-US"/>
              <a:t>環境雑音注入試験</a:t>
            </a:r>
          </a:p>
        </p:txBody>
      </p:sp>
      <mc:AlternateContent xmlns:mc="http://schemas.openxmlformats.org/markup-compatibility/2006">
        <mc:Choice xmlns:a14="http://schemas.microsoft.com/office/drawing/2010/main" Requires="a14">
          <p:sp>
            <p:nvSpPr>
              <p:cNvPr id="3" name="コンテンツ プレースホルダー 2">
                <a:extLst>
                  <a:ext uri="{FF2B5EF4-FFF2-40B4-BE49-F238E27FC236}">
                    <a16:creationId xmlns:a16="http://schemas.microsoft.com/office/drawing/2014/main" id="{D24043FF-F096-F045-9DEE-AC15198DC296}"/>
                  </a:ext>
                </a:extLst>
              </p:cNvPr>
              <p:cNvSpPr>
                <a:spLocks noGrp="1"/>
              </p:cNvSpPr>
              <p:nvPr>
                <p:ph idx="1"/>
              </p:nvPr>
            </p:nvSpPr>
            <p:spPr/>
            <p:txBody>
              <a:bodyPr>
                <a:normAutofit lnSpcReduction="10000"/>
              </a:bodyPr>
              <a:lstStyle/>
              <a:p>
                <a:r>
                  <a:rPr lang="ja-JP" altLang="en-US"/>
                  <a:t>環境雑音注入試験をした場合の検出器信号</a:t>
                </a:r>
                <a14:m>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𝑎</m:t>
                        </m:r>
                      </m:e>
                      <m:sub>
                        <m:r>
                          <m:rPr>
                            <m:sty m:val="p"/>
                          </m:rPr>
                          <a:rPr lang="en-US" altLang="ja-JP">
                            <a:latin typeface="Cambria Math" panose="02040503050406030204" pitchFamily="18" charset="0"/>
                          </a:rPr>
                          <m:t>inj</m:t>
                        </m:r>
                      </m:sub>
                    </m:sSub>
                    <m:d>
                      <m:dPr>
                        <m:ctrlPr>
                          <a:rPr lang="en-US" altLang="ja-JP" i="1">
                            <a:latin typeface="Cambria Math" panose="02040503050406030204" pitchFamily="18" charset="0"/>
                          </a:rPr>
                        </m:ctrlPr>
                      </m:dPr>
                      <m:e>
                        <m:r>
                          <a:rPr lang="en-US" altLang="ja-JP" i="1">
                            <a:latin typeface="Cambria Math" panose="02040503050406030204" pitchFamily="18" charset="0"/>
                          </a:rPr>
                          <m:t>𝑓</m:t>
                        </m:r>
                      </m:e>
                    </m:d>
                  </m:oMath>
                </a14:m>
                <a:r>
                  <a:rPr lang="ja-JP" altLang="en-US"/>
                  <a:t>および、環境モニター信号</a:t>
                </a:r>
                <a14:m>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𝑏</m:t>
                        </m:r>
                      </m:e>
                      <m:sub>
                        <m:r>
                          <m:rPr>
                            <m:sty m:val="p"/>
                          </m:rPr>
                          <a:rPr lang="en-US" altLang="ja-JP">
                            <a:latin typeface="Cambria Math" panose="02040503050406030204" pitchFamily="18" charset="0"/>
                          </a:rPr>
                          <m:t>inj</m:t>
                        </m:r>
                      </m:sub>
                    </m:sSub>
                    <m:d>
                      <m:dPr>
                        <m:ctrlPr>
                          <a:rPr lang="en-US" altLang="ja-JP" i="1">
                            <a:latin typeface="Cambria Math" panose="02040503050406030204" pitchFamily="18" charset="0"/>
                          </a:rPr>
                        </m:ctrlPr>
                      </m:dPr>
                      <m:e>
                        <m:r>
                          <a:rPr lang="en-US" altLang="ja-JP" i="1">
                            <a:latin typeface="Cambria Math" panose="02040503050406030204" pitchFamily="18" charset="0"/>
                          </a:rPr>
                          <m:t>𝑓</m:t>
                        </m:r>
                      </m:e>
                    </m:d>
                  </m:oMath>
                </a14:m>
                <a:r>
                  <a:rPr lang="ja-JP" altLang="en-US"/>
                  <a:t>を考えると</a:t>
                </a:r>
                <a:br>
                  <a:rPr lang="en-US" altLang="ja-JP" dirty="0"/>
                </a:br>
                <a14:m>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𝑎</m:t>
                        </m:r>
                      </m:e>
                      <m:sub>
                        <m:r>
                          <m:rPr>
                            <m:sty m:val="p"/>
                          </m:rPr>
                          <a:rPr lang="en-US" altLang="ja-JP">
                            <a:latin typeface="Cambria Math" panose="02040503050406030204" pitchFamily="18" charset="0"/>
                          </a:rPr>
                          <m:t>inj</m:t>
                        </m:r>
                      </m:sub>
                    </m:sSub>
                    <m:r>
                      <m:rPr>
                        <m:aln/>
                      </m:rPr>
                      <a:rPr lang="en-US" altLang="ja-JP" i="1">
                        <a:latin typeface="Cambria Math" panose="02040503050406030204" pitchFamily="18" charset="0"/>
                      </a:rPr>
                      <m:t>=</m:t>
                    </m:r>
                    <m:r>
                      <a:rPr lang="en-US" altLang="ja-JP" i="1">
                        <a:latin typeface="Cambria Math" panose="02040503050406030204" pitchFamily="18" charset="0"/>
                      </a:rPr>
                      <m:t>𝑥</m:t>
                    </m:r>
                    <m:r>
                      <a:rPr lang="en-US" altLang="ja-JP" i="1">
                        <a:latin typeface="Cambria Math" panose="02040503050406030204" pitchFamily="18" charset="0"/>
                      </a:rPr>
                      <m:t>+</m:t>
                    </m:r>
                    <m:r>
                      <a:rPr lang="en-US" altLang="ja-JP" i="1">
                        <a:latin typeface="Cambria Math" panose="02040503050406030204" pitchFamily="18" charset="0"/>
                      </a:rPr>
                      <m:t>𝐶</m:t>
                    </m:r>
                    <m:d>
                      <m:dPr>
                        <m:ctrlPr>
                          <a:rPr lang="en-US" altLang="ja-JP" i="1">
                            <a:latin typeface="Cambria Math" panose="02040503050406030204" pitchFamily="18" charset="0"/>
                          </a:rPr>
                        </m:ctrlPr>
                      </m:dPr>
                      <m:e>
                        <m:sSub>
                          <m:sSubPr>
                            <m:ctrlPr>
                              <a:rPr lang="en-US" altLang="ja-JP" i="1">
                                <a:latin typeface="Cambria Math" panose="02040503050406030204" pitchFamily="18" charset="0"/>
                              </a:rPr>
                            </m:ctrlPr>
                          </m:sSubPr>
                          <m:e>
                            <m:r>
                              <a:rPr lang="en-US" altLang="ja-JP" i="1">
                                <a:latin typeface="Cambria Math" panose="02040503050406030204" pitchFamily="18" charset="0"/>
                              </a:rPr>
                              <m:t>𝑥</m:t>
                            </m:r>
                          </m:e>
                          <m:sub>
                            <m:r>
                              <m:rPr>
                                <m:sty m:val="p"/>
                              </m:rPr>
                              <a:rPr lang="en-US" altLang="ja-JP">
                                <a:latin typeface="Cambria Math" panose="02040503050406030204" pitchFamily="18" charset="0"/>
                              </a:rPr>
                              <m:t>env</m:t>
                            </m:r>
                          </m:sub>
                        </m:sSub>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𝑥</m:t>
                            </m:r>
                          </m:e>
                          <m:sub>
                            <m:r>
                              <m:rPr>
                                <m:sty m:val="p"/>
                              </m:rPr>
                              <a:rPr lang="en-US" altLang="ja-JP">
                                <a:latin typeface="Cambria Math" panose="02040503050406030204" pitchFamily="18" charset="0"/>
                              </a:rPr>
                              <m:t>inj</m:t>
                            </m:r>
                          </m:sub>
                        </m:sSub>
                      </m:e>
                    </m:d>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𝑛</m:t>
                        </m:r>
                      </m:e>
                      <m:sub>
                        <m:r>
                          <a:rPr lang="en-US" altLang="ja-JP" i="1">
                            <a:latin typeface="Cambria Math" panose="02040503050406030204" pitchFamily="18" charset="0"/>
                          </a:rPr>
                          <m:t>𝑎</m:t>
                        </m:r>
                      </m:sub>
                    </m:sSub>
                  </m:oMath>
                </a14:m>
                <a:br>
                  <a:rPr lang="en-US" altLang="ja-JP" i="1" dirty="0">
                    <a:latin typeface="Cambria Math" panose="02040503050406030204" pitchFamily="18" charset="0"/>
                  </a:rPr>
                </a:br>
                <a14:m>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𝑏</m:t>
                        </m:r>
                      </m:e>
                      <m:sub>
                        <m:r>
                          <m:rPr>
                            <m:sty m:val="p"/>
                          </m:rPr>
                          <a:rPr lang="en-US" altLang="ja-JP">
                            <a:latin typeface="Cambria Math" panose="02040503050406030204" pitchFamily="18" charset="0"/>
                          </a:rPr>
                          <m:t>inj</m:t>
                        </m:r>
                      </m:sub>
                    </m:sSub>
                    <m:r>
                      <m:rPr>
                        <m:aln/>
                      </m:rP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𝑥</m:t>
                        </m:r>
                      </m:e>
                      <m:sub>
                        <m:r>
                          <m:rPr>
                            <m:sty m:val="p"/>
                          </m:rPr>
                          <a:rPr lang="en-US" altLang="ja-JP">
                            <a:latin typeface="Cambria Math" panose="02040503050406030204" pitchFamily="18" charset="0"/>
                          </a:rPr>
                          <m:t>env</m:t>
                        </m:r>
                      </m:sub>
                    </m:sSub>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𝑥</m:t>
                        </m:r>
                      </m:e>
                      <m:sub>
                        <m:r>
                          <m:rPr>
                            <m:sty m:val="p"/>
                          </m:rPr>
                          <a:rPr lang="en-US" altLang="ja-JP">
                            <a:latin typeface="Cambria Math" panose="02040503050406030204" pitchFamily="18" charset="0"/>
                          </a:rPr>
                          <m:t>inj</m:t>
                        </m:r>
                      </m:sub>
                    </m:sSub>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𝑛</m:t>
                        </m:r>
                      </m:e>
                      <m:sub>
                        <m:r>
                          <a:rPr lang="en-US" altLang="ja-JP" i="1">
                            <a:latin typeface="Cambria Math" panose="02040503050406030204" pitchFamily="18" charset="0"/>
                          </a:rPr>
                          <m:t>𝑏</m:t>
                        </m:r>
                      </m:sub>
                    </m:sSub>
                  </m:oMath>
                </a14:m>
                <a:br>
                  <a:rPr lang="en-US" altLang="ja-JP" dirty="0"/>
                </a:br>
                <a:r>
                  <a:rPr lang="ja-JP" altLang="en-US"/>
                  <a:t>のように書ける</a:t>
                </a:r>
                <a:endParaRPr lang="en-US" altLang="ja-JP" dirty="0"/>
              </a:p>
              <a:p>
                <a:r>
                  <a:rPr kumimoji="1" lang="ja-JP" altLang="en-US"/>
                  <a:t>以上より、カップリングファンクション</a:t>
                </a:r>
                <a:r>
                  <a:rPr lang="ja-JP" altLang="en-US"/>
                  <a:t>は</a:t>
                </a:r>
                <a:br>
                  <a:rPr lang="en-US" altLang="ja-JP" dirty="0"/>
                </a:br>
                <a14:m>
                  <m:oMath xmlns:m="http://schemas.openxmlformats.org/officeDocument/2006/math">
                    <m:r>
                      <a:rPr lang="en-US" altLang="ja-JP" i="1">
                        <a:latin typeface="Cambria Math" panose="02040503050406030204" pitchFamily="18" charset="0"/>
                      </a:rPr>
                      <m:t>𝐶</m:t>
                    </m:r>
                    <m:r>
                      <m:rPr>
                        <m:aln/>
                      </m:rPr>
                      <a:rPr lang="en-US" altLang="ja-JP" i="1">
                        <a:latin typeface="Cambria Math" panose="02040503050406030204" pitchFamily="18" charset="0"/>
                      </a:rPr>
                      <m:t>=</m:t>
                    </m:r>
                    <m:f>
                      <m:fPr>
                        <m:ctrlPr>
                          <a:rPr lang="en-US" altLang="ja-JP" i="1">
                            <a:latin typeface="Cambria Math" panose="02040503050406030204" pitchFamily="18" charset="0"/>
                          </a:rPr>
                        </m:ctrlPr>
                      </m:fPr>
                      <m:num>
                        <m:sSub>
                          <m:sSubPr>
                            <m:ctrlPr>
                              <a:rPr lang="en-US" altLang="ja-JP" i="1">
                                <a:latin typeface="Cambria Math" panose="02040503050406030204" pitchFamily="18" charset="0"/>
                              </a:rPr>
                            </m:ctrlPr>
                          </m:sSubPr>
                          <m:e>
                            <m:r>
                              <a:rPr lang="en-US" altLang="ja-JP" i="1">
                                <a:latin typeface="Cambria Math" panose="02040503050406030204" pitchFamily="18" charset="0"/>
                              </a:rPr>
                              <m:t>𝑎</m:t>
                            </m:r>
                          </m:e>
                          <m:sub>
                            <m:r>
                              <m:rPr>
                                <m:sty m:val="p"/>
                              </m:rPr>
                              <a:rPr lang="en-US" altLang="ja-JP">
                                <a:latin typeface="Cambria Math" panose="02040503050406030204" pitchFamily="18" charset="0"/>
                              </a:rPr>
                              <m:t>inj</m:t>
                            </m:r>
                          </m:sub>
                        </m:sSub>
                        <m:r>
                          <a:rPr lang="en-US" altLang="ja-JP" i="1">
                            <a:latin typeface="Cambria Math" panose="02040503050406030204" pitchFamily="18" charset="0"/>
                          </a:rPr>
                          <m:t>−</m:t>
                        </m:r>
                        <m:r>
                          <a:rPr lang="en-US" altLang="ja-JP" i="1">
                            <a:latin typeface="Cambria Math" panose="02040503050406030204" pitchFamily="18" charset="0"/>
                          </a:rPr>
                          <m:t>𝑎</m:t>
                        </m:r>
                      </m:num>
                      <m:den>
                        <m:sSub>
                          <m:sSubPr>
                            <m:ctrlPr>
                              <a:rPr lang="en-US" altLang="ja-JP" i="1">
                                <a:latin typeface="Cambria Math" panose="02040503050406030204" pitchFamily="18" charset="0"/>
                              </a:rPr>
                            </m:ctrlPr>
                          </m:sSubPr>
                          <m:e>
                            <m:r>
                              <a:rPr lang="en-US" altLang="ja-JP" i="1">
                                <a:latin typeface="Cambria Math" panose="02040503050406030204" pitchFamily="18" charset="0"/>
                              </a:rPr>
                              <m:t>𝑏</m:t>
                            </m:r>
                          </m:e>
                          <m:sub>
                            <m:r>
                              <m:rPr>
                                <m:sty m:val="p"/>
                              </m:rPr>
                              <a:rPr lang="en-US" altLang="ja-JP">
                                <a:latin typeface="Cambria Math" panose="02040503050406030204" pitchFamily="18" charset="0"/>
                              </a:rPr>
                              <m:t>inj</m:t>
                            </m:r>
                          </m:sub>
                        </m:sSub>
                        <m:r>
                          <a:rPr lang="en-US" altLang="ja-JP" i="1">
                            <a:latin typeface="Cambria Math" panose="02040503050406030204" pitchFamily="18" charset="0"/>
                          </a:rPr>
                          <m:t>−</m:t>
                        </m:r>
                        <m:r>
                          <a:rPr lang="en-US" altLang="ja-JP" i="1">
                            <a:latin typeface="Cambria Math" panose="02040503050406030204" pitchFamily="18" charset="0"/>
                          </a:rPr>
                          <m:t>𝑏</m:t>
                        </m:r>
                      </m:den>
                    </m:f>
                  </m:oMath>
                </a14:m>
                <a:br>
                  <a:rPr lang="en-US" altLang="ja-JP" dirty="0"/>
                </a:br>
                <a:r>
                  <a:rPr lang="ja-JP" altLang="en-US"/>
                  <a:t>のように書け、環境雑音は</a:t>
                </a:r>
                <a:br>
                  <a:rPr lang="en-US" altLang="ja-JP" dirty="0"/>
                </a:br>
                <a14:m>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𝑛</m:t>
                        </m:r>
                      </m:e>
                      <m:sub>
                        <m:r>
                          <m:rPr>
                            <m:sty m:val="p"/>
                          </m:rPr>
                          <a:rPr lang="en-US" altLang="ja-JP">
                            <a:latin typeface="Cambria Math" panose="02040503050406030204" pitchFamily="18" charset="0"/>
                          </a:rPr>
                          <m:t>env</m:t>
                        </m:r>
                      </m:sub>
                    </m:sSub>
                    <m:r>
                      <m:rPr>
                        <m:aln/>
                      </m:rPr>
                      <a:rPr lang="en-US" altLang="ja-JP" i="1">
                        <a:latin typeface="Cambria Math" panose="02040503050406030204" pitchFamily="18" charset="0"/>
                      </a:rPr>
                      <m:t>=</m:t>
                    </m:r>
                    <m:r>
                      <a:rPr lang="en-US" altLang="ja-JP" b="0" i="1" smtClean="0">
                        <a:latin typeface="Cambria Math" panose="02040503050406030204" pitchFamily="18" charset="0"/>
                      </a:rPr>
                      <m:t>𝐶𝑏</m:t>
                    </m:r>
                    <m:r>
                      <a:rPr lang="en-US" altLang="ja-JP" b="0" i="1" smtClean="0">
                        <a:latin typeface="Cambria Math" panose="02040503050406030204" pitchFamily="18" charset="0"/>
                      </a:rPr>
                      <m:t>=</m:t>
                    </m:r>
                    <m:r>
                      <a:rPr lang="en-US" altLang="ja-JP" i="1">
                        <a:latin typeface="Cambria Math" panose="02040503050406030204" pitchFamily="18" charset="0"/>
                      </a:rPr>
                      <m:t>𝐶</m:t>
                    </m:r>
                    <m:d>
                      <m:dPr>
                        <m:ctrlPr>
                          <a:rPr lang="en-US" altLang="ja-JP" b="0" i="1" smtClean="0">
                            <a:latin typeface="Cambria Math" panose="02040503050406030204" pitchFamily="18" charset="0"/>
                          </a:rPr>
                        </m:ctrlPr>
                      </m:dPr>
                      <m:e>
                        <m:sSub>
                          <m:sSubPr>
                            <m:ctrlPr>
                              <a:rPr lang="en-US" altLang="ja-JP" i="1">
                                <a:latin typeface="Cambria Math" panose="02040503050406030204" pitchFamily="18" charset="0"/>
                              </a:rPr>
                            </m:ctrlPr>
                          </m:sSubPr>
                          <m:e>
                            <m:r>
                              <a:rPr lang="en-US" altLang="ja-JP" i="1">
                                <a:latin typeface="Cambria Math" panose="02040503050406030204" pitchFamily="18" charset="0"/>
                              </a:rPr>
                              <m:t>𝑥</m:t>
                            </m:r>
                          </m:e>
                          <m:sub>
                            <m:r>
                              <m:rPr>
                                <m:sty m:val="p"/>
                              </m:rPr>
                              <a:rPr lang="en-US" altLang="ja-JP">
                                <a:latin typeface="Cambria Math" panose="02040503050406030204" pitchFamily="18" charset="0"/>
                              </a:rPr>
                              <m:t>env</m:t>
                            </m:r>
                          </m:sub>
                        </m:sSub>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𝑛</m:t>
                            </m:r>
                          </m:e>
                          <m:sub>
                            <m:r>
                              <a:rPr lang="en-US" altLang="ja-JP" i="1">
                                <a:latin typeface="Cambria Math" panose="02040503050406030204" pitchFamily="18" charset="0"/>
                              </a:rPr>
                              <m:t>𝑏</m:t>
                            </m:r>
                          </m:sub>
                        </m:sSub>
                      </m:e>
                    </m:d>
                    <m:r>
                      <a:rPr lang="en-US" altLang="ja-JP" b="0" i="1" smtClean="0">
                        <a:latin typeface="Cambria Math" panose="02040503050406030204" pitchFamily="18" charset="0"/>
                      </a:rPr>
                      <m:t> </m:t>
                    </m:r>
                  </m:oMath>
                </a14:m>
                <a:br>
                  <a:rPr lang="en-US" altLang="ja-JP" dirty="0"/>
                </a:br>
                <a:r>
                  <a:rPr lang="ja-JP" altLang="en-US"/>
                  <a:t>のように書ける</a:t>
                </a:r>
                <a:endParaRPr kumimoji="1" lang="ja-JP" altLang="en-US"/>
              </a:p>
            </p:txBody>
          </p:sp>
        </mc:Choice>
        <mc:Fallback>
          <p:sp>
            <p:nvSpPr>
              <p:cNvPr id="3" name="コンテンツ プレースホルダー 2">
                <a:extLst>
                  <a:ext uri="{FF2B5EF4-FFF2-40B4-BE49-F238E27FC236}">
                    <a16:creationId xmlns:a16="http://schemas.microsoft.com/office/drawing/2014/main" id="{D24043FF-F096-F045-9DEE-AC15198DC296}"/>
                  </a:ext>
                </a:extLst>
              </p:cNvPr>
              <p:cNvSpPr>
                <a:spLocks noGrp="1" noRot="1" noChangeAspect="1" noMove="1" noResize="1" noEditPoints="1" noAdjustHandles="1" noChangeArrowheads="1" noChangeShapeType="1" noTextEdit="1"/>
              </p:cNvSpPr>
              <p:nvPr>
                <p:ph idx="1"/>
              </p:nvPr>
            </p:nvSpPr>
            <p:spPr>
              <a:blipFill>
                <a:blip r:embed="rId2"/>
                <a:stretch>
                  <a:fillRect l="-1072" t="-2457" r="-643"/>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5F8B7486-4D0F-504E-94A3-DF0DD1EBBADB}"/>
              </a:ext>
            </a:extLst>
          </p:cNvPr>
          <p:cNvSpPr>
            <a:spLocks noGrp="1"/>
          </p:cNvSpPr>
          <p:nvPr>
            <p:ph type="sldNum" sz="quarter" idx="4"/>
          </p:nvPr>
        </p:nvSpPr>
        <p:spPr/>
        <p:txBody>
          <a:bodyPr/>
          <a:lstStyle/>
          <a:p>
            <a:fld id="{2B4BF31F-3D4B-4445-9FE5-2801AF373D36}" type="slidenum">
              <a:rPr lang="ja-JP" altLang="en-US" smtClean="0"/>
              <a:pPr/>
              <a:t>24</a:t>
            </a:fld>
            <a:endParaRPr lang="ja-JP" altLang="en-US"/>
          </a:p>
        </p:txBody>
      </p:sp>
      <p:sp>
        <p:nvSpPr>
          <p:cNvPr id="5" name="フッター プレースホルダー 4">
            <a:extLst>
              <a:ext uri="{FF2B5EF4-FFF2-40B4-BE49-F238E27FC236}">
                <a16:creationId xmlns:a16="http://schemas.microsoft.com/office/drawing/2014/main" id="{466FBE35-5D33-834C-B469-6F656F65227C}"/>
              </a:ext>
            </a:extLst>
          </p:cNvPr>
          <p:cNvSpPr>
            <a:spLocks noGrp="1"/>
          </p:cNvSpPr>
          <p:nvPr>
            <p:ph type="ftr" sz="quarter" idx="11"/>
          </p:nvPr>
        </p:nvSpPr>
        <p:spPr/>
        <p:txBody>
          <a:bodyPr/>
          <a:lstStyle/>
          <a:p>
            <a:r>
              <a:rPr lang="zh-CN" altLang="en-US"/>
              <a:t>日本物理学会</a:t>
            </a:r>
            <a:r>
              <a:rPr lang="en-US" altLang="zh-CN"/>
              <a:t>@</a:t>
            </a:r>
            <a:r>
              <a:rPr lang="zh-CN" altLang="en-US"/>
              <a:t>山形大学</a:t>
            </a:r>
            <a:endParaRPr lang="ja-JP" altLang="en-US"/>
          </a:p>
        </p:txBody>
      </p:sp>
      <p:sp>
        <p:nvSpPr>
          <p:cNvPr id="6" name="日付プレースホルダー 5">
            <a:extLst>
              <a:ext uri="{FF2B5EF4-FFF2-40B4-BE49-F238E27FC236}">
                <a16:creationId xmlns:a16="http://schemas.microsoft.com/office/drawing/2014/main" id="{F8F5B6BE-211E-EB44-ACC0-15CC728F3CED}"/>
              </a:ext>
            </a:extLst>
          </p:cNvPr>
          <p:cNvSpPr>
            <a:spLocks noGrp="1"/>
          </p:cNvSpPr>
          <p:nvPr>
            <p:ph type="dt" sz="half" idx="10"/>
          </p:nvPr>
        </p:nvSpPr>
        <p:spPr/>
        <p:txBody>
          <a:bodyPr/>
          <a:lstStyle/>
          <a:p>
            <a:r>
              <a:rPr lang="en-US" altLang="ja-JP"/>
              <a:t>2019/9/17</a:t>
            </a:r>
            <a:endParaRPr lang="ja-JP" altLang="en-US"/>
          </a:p>
        </p:txBody>
      </p:sp>
    </p:spTree>
    <p:extLst>
      <p:ext uri="{BB962C8B-B14F-4D97-AF65-F5344CB8AC3E}">
        <p14:creationId xmlns:p14="http://schemas.microsoft.com/office/powerpoint/2010/main" val="1128815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descr="屋外, 木, 地面, 道 が含まれている画像&#10;&#10;自動的に生成された説明">
            <a:extLst>
              <a:ext uri="{FF2B5EF4-FFF2-40B4-BE49-F238E27FC236}">
                <a16:creationId xmlns:a16="http://schemas.microsoft.com/office/drawing/2014/main" id="{AD225D5F-1F19-6E48-8CAA-099FD7E363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4309" y="1442037"/>
            <a:ext cx="6217691" cy="2520000"/>
          </a:xfrm>
          <a:prstGeom prst="rect">
            <a:avLst/>
          </a:prstGeom>
        </p:spPr>
      </p:pic>
      <p:sp>
        <p:nvSpPr>
          <p:cNvPr id="2" name="タイトル 1">
            <a:extLst>
              <a:ext uri="{FF2B5EF4-FFF2-40B4-BE49-F238E27FC236}">
                <a16:creationId xmlns:a16="http://schemas.microsoft.com/office/drawing/2014/main" id="{E064CDB3-05F8-D54E-AFCA-D946D45D4756}"/>
              </a:ext>
            </a:extLst>
          </p:cNvPr>
          <p:cNvSpPr>
            <a:spLocks noGrp="1"/>
          </p:cNvSpPr>
          <p:nvPr>
            <p:ph type="title"/>
          </p:nvPr>
        </p:nvSpPr>
        <p:spPr/>
        <p:txBody>
          <a:bodyPr/>
          <a:lstStyle/>
          <a:p>
            <a:r>
              <a:rPr lang="en-US" altLang="ja-JP" dirty="0"/>
              <a:t>KAGRA</a:t>
            </a:r>
            <a:endParaRPr kumimoji="1" lang="ja-JP" altLang="en-US"/>
          </a:p>
        </p:txBody>
      </p:sp>
      <p:sp>
        <p:nvSpPr>
          <p:cNvPr id="3" name="コンテンツ プレースホルダー 2">
            <a:extLst>
              <a:ext uri="{FF2B5EF4-FFF2-40B4-BE49-F238E27FC236}">
                <a16:creationId xmlns:a16="http://schemas.microsoft.com/office/drawing/2014/main" id="{DADFF44E-0287-194C-B43F-CC95E35E1677}"/>
              </a:ext>
            </a:extLst>
          </p:cNvPr>
          <p:cNvSpPr>
            <a:spLocks noGrp="1"/>
          </p:cNvSpPr>
          <p:nvPr>
            <p:ph idx="1"/>
          </p:nvPr>
        </p:nvSpPr>
        <p:spPr/>
        <p:txBody>
          <a:bodyPr>
            <a:normAutofit/>
          </a:bodyPr>
          <a:lstStyle/>
          <a:p>
            <a:r>
              <a:rPr lang="ja-JP" altLang="en-US"/>
              <a:t>レーザー干渉計型重力波検出器</a:t>
            </a:r>
            <a:r>
              <a:rPr lang="en-US" altLang="ja-JP" baseline="30000" dirty="0"/>
              <a:t>[*]</a:t>
            </a:r>
            <a:endParaRPr lang="en-US" altLang="ja-JP" dirty="0"/>
          </a:p>
          <a:p>
            <a:pPr lvl="1"/>
            <a:r>
              <a:rPr lang="ja-JP" altLang="en-US"/>
              <a:t>基線長：</a:t>
            </a:r>
            <a:r>
              <a:rPr lang="en-US" altLang="ja-JP" dirty="0"/>
              <a:t>3km</a:t>
            </a:r>
          </a:p>
          <a:p>
            <a:pPr lvl="1"/>
            <a:r>
              <a:rPr lang="ja-JP" altLang="en-US">
                <a:solidFill>
                  <a:srgbClr val="FF0000"/>
                </a:solidFill>
              </a:rPr>
              <a:t>地下　：</a:t>
            </a:r>
            <a:r>
              <a:rPr lang="en-US" altLang="ja-JP" dirty="0">
                <a:solidFill>
                  <a:srgbClr val="FF0000"/>
                </a:solidFill>
              </a:rPr>
              <a:t>200 m</a:t>
            </a:r>
            <a:endParaRPr lang="en-US" altLang="ja-JP" dirty="0"/>
          </a:p>
          <a:p>
            <a:pPr lvl="1"/>
            <a:r>
              <a:rPr lang="ja-JP" altLang="en-US">
                <a:solidFill>
                  <a:srgbClr val="FF0000"/>
                </a:solidFill>
              </a:rPr>
              <a:t>極低温：</a:t>
            </a:r>
            <a:r>
              <a:rPr lang="en-US" altLang="ja-JP" dirty="0">
                <a:solidFill>
                  <a:srgbClr val="FF0000"/>
                </a:solidFill>
              </a:rPr>
              <a:t>20 K</a:t>
            </a:r>
          </a:p>
          <a:p>
            <a:pPr lvl="1"/>
            <a:endParaRPr lang="en-US" altLang="ja-JP" dirty="0">
              <a:solidFill>
                <a:srgbClr val="FF0000"/>
              </a:solidFill>
            </a:endParaRPr>
          </a:p>
          <a:p>
            <a:pPr marL="0" indent="0">
              <a:buNone/>
            </a:pPr>
            <a:endParaRPr lang="en-US" altLang="ja-JP" dirty="0"/>
          </a:p>
          <a:p>
            <a:r>
              <a:rPr kumimoji="1" lang="ja-JP" altLang="en-US"/>
              <a:t>現在の状況</a:t>
            </a:r>
            <a:endParaRPr kumimoji="1" lang="en-US" altLang="ja-JP" dirty="0"/>
          </a:p>
          <a:p>
            <a:pPr lvl="1"/>
            <a:r>
              <a:rPr lang="en-US" altLang="ja-JP" dirty="0" err="1"/>
              <a:t>Fabri</a:t>
            </a:r>
            <a:r>
              <a:rPr lang="en-US" altLang="ja-JP" dirty="0"/>
              <a:t> Perot Michelson</a:t>
            </a:r>
            <a:r>
              <a:rPr lang="ja-JP" altLang="en-US"/>
              <a:t>干渉計制御の達成、</a:t>
            </a:r>
            <a:r>
              <a:rPr lang="en-US" altLang="ja-JP" dirty="0"/>
              <a:t>Dual Recycled </a:t>
            </a:r>
            <a:r>
              <a:rPr lang="en-US" altLang="ja-JP" dirty="0" err="1"/>
              <a:t>Fabri</a:t>
            </a:r>
            <a:r>
              <a:rPr lang="en-US" altLang="ja-JP" dirty="0"/>
              <a:t> Perot Michelson</a:t>
            </a:r>
            <a:r>
              <a:rPr lang="ja-JP" altLang="en-US"/>
              <a:t>干渉計制御の達成に向けて調整中（榎本</a:t>
            </a:r>
            <a:r>
              <a:rPr lang="en-US" altLang="ja-JP" dirty="0"/>
              <a:t> </a:t>
            </a:r>
            <a:r>
              <a:rPr lang="en" altLang="ja-JP" dirty="0"/>
              <a:t>18aT11-2</a:t>
            </a:r>
            <a:r>
              <a:rPr lang="ja-JP" altLang="en-US"/>
              <a:t>）</a:t>
            </a:r>
            <a:endParaRPr lang="en-US" altLang="ja-JP" dirty="0"/>
          </a:p>
          <a:p>
            <a:pPr lvl="1"/>
            <a:r>
              <a:rPr lang="en-US" altLang="ja-JP" dirty="0"/>
              <a:t>Michelson</a:t>
            </a:r>
            <a:r>
              <a:rPr lang="ja-JP" altLang="en-US"/>
              <a:t>干渉計や</a:t>
            </a:r>
            <a:r>
              <a:rPr lang="en-US" altLang="ja-JP" dirty="0" err="1"/>
              <a:t>Fabri</a:t>
            </a:r>
            <a:r>
              <a:rPr lang="en-US" altLang="ja-JP" dirty="0"/>
              <a:t> Perot Michelson</a:t>
            </a:r>
            <a:r>
              <a:rPr lang="ja-JP" altLang="en-US"/>
              <a:t>干渉計としての干渉信号を用いて、干渉計にとっての雑音を減らしたり、制御の最適化などをして感度向上を図っている</a:t>
            </a:r>
            <a:endParaRPr lang="en-US" altLang="ja-JP" dirty="0"/>
          </a:p>
          <a:p>
            <a:pPr marL="457200" lvl="1" indent="0">
              <a:buNone/>
            </a:pPr>
            <a:endParaRPr lang="en-US" altLang="ja-JP" dirty="0"/>
          </a:p>
        </p:txBody>
      </p:sp>
      <p:sp>
        <p:nvSpPr>
          <p:cNvPr id="6" name="スライド番号プレースホルダー 5">
            <a:extLst>
              <a:ext uri="{FF2B5EF4-FFF2-40B4-BE49-F238E27FC236}">
                <a16:creationId xmlns:a16="http://schemas.microsoft.com/office/drawing/2014/main" id="{79449FFA-1B13-9448-B6B0-023155F3ABDC}"/>
              </a:ext>
            </a:extLst>
          </p:cNvPr>
          <p:cNvSpPr>
            <a:spLocks noGrp="1"/>
          </p:cNvSpPr>
          <p:nvPr>
            <p:ph type="sldNum" sz="quarter" idx="4"/>
          </p:nvPr>
        </p:nvSpPr>
        <p:spPr/>
        <p:txBody>
          <a:bodyPr/>
          <a:lstStyle/>
          <a:p>
            <a:fld id="{2B4BF31F-3D4B-4445-9FE5-2801AF373D36}" type="slidenum">
              <a:rPr kumimoji="1" lang="ja-JP" altLang="en-US" smtClean="0"/>
              <a:t>2</a:t>
            </a:fld>
            <a:endParaRPr kumimoji="1" lang="ja-JP" altLang="en-US"/>
          </a:p>
        </p:txBody>
      </p:sp>
      <p:sp>
        <p:nvSpPr>
          <p:cNvPr id="4" name="フッター プレースホルダー 3">
            <a:extLst>
              <a:ext uri="{FF2B5EF4-FFF2-40B4-BE49-F238E27FC236}">
                <a16:creationId xmlns:a16="http://schemas.microsoft.com/office/drawing/2014/main" id="{A81D2E78-5E40-0C40-9E0F-B25784F72178}"/>
              </a:ext>
            </a:extLst>
          </p:cNvPr>
          <p:cNvSpPr>
            <a:spLocks noGrp="1"/>
          </p:cNvSpPr>
          <p:nvPr>
            <p:ph type="ftr" sz="quarter" idx="11"/>
          </p:nvPr>
        </p:nvSpPr>
        <p:spPr/>
        <p:txBody>
          <a:bodyPr/>
          <a:lstStyle/>
          <a:p>
            <a:r>
              <a:rPr kumimoji="1" lang="zh-CN" altLang="en-US"/>
              <a:t>日本物理学会</a:t>
            </a:r>
            <a:r>
              <a:rPr kumimoji="1" lang="en-US" altLang="zh-CN"/>
              <a:t>@</a:t>
            </a:r>
            <a:r>
              <a:rPr kumimoji="1" lang="zh-CN" altLang="en-US"/>
              <a:t>山形大学</a:t>
            </a:r>
            <a:endParaRPr kumimoji="1" lang="ja-JP" altLang="en-US"/>
          </a:p>
        </p:txBody>
      </p:sp>
      <p:sp>
        <p:nvSpPr>
          <p:cNvPr id="5" name="日付プレースホルダー 4">
            <a:extLst>
              <a:ext uri="{FF2B5EF4-FFF2-40B4-BE49-F238E27FC236}">
                <a16:creationId xmlns:a16="http://schemas.microsoft.com/office/drawing/2014/main" id="{D172260A-F0C5-9640-B78A-F6ECF7D1A019}"/>
              </a:ext>
            </a:extLst>
          </p:cNvPr>
          <p:cNvSpPr>
            <a:spLocks noGrp="1"/>
          </p:cNvSpPr>
          <p:nvPr>
            <p:ph type="dt" sz="half" idx="10"/>
          </p:nvPr>
        </p:nvSpPr>
        <p:spPr/>
        <p:txBody>
          <a:bodyPr/>
          <a:lstStyle/>
          <a:p>
            <a:r>
              <a:rPr kumimoji="1" lang="en-US" altLang="ja-JP"/>
              <a:t>2019/9/17</a:t>
            </a:r>
            <a:endParaRPr kumimoji="1" lang="ja-JP" altLang="en-US"/>
          </a:p>
        </p:txBody>
      </p:sp>
      <p:sp>
        <p:nvSpPr>
          <p:cNvPr id="14" name="テキスト ボックス 13">
            <a:extLst>
              <a:ext uri="{FF2B5EF4-FFF2-40B4-BE49-F238E27FC236}">
                <a16:creationId xmlns:a16="http://schemas.microsoft.com/office/drawing/2014/main" id="{E7C01444-4181-8C46-A971-8E2D9762BB79}"/>
              </a:ext>
            </a:extLst>
          </p:cNvPr>
          <p:cNvSpPr txBox="1"/>
          <p:nvPr/>
        </p:nvSpPr>
        <p:spPr>
          <a:xfrm>
            <a:off x="8584596" y="3585598"/>
            <a:ext cx="3523722" cy="523220"/>
          </a:xfrm>
          <a:prstGeom prst="rect">
            <a:avLst/>
          </a:prstGeom>
          <a:solidFill>
            <a:schemeClr val="bg1"/>
          </a:solidFill>
          <a:ln>
            <a:solidFill>
              <a:schemeClr val="accent1">
                <a:shade val="50000"/>
              </a:schemeClr>
            </a:solidFill>
          </a:ln>
        </p:spPr>
        <p:txBody>
          <a:bodyPr wrap="square" rtlCol="0">
            <a:spAutoFit/>
          </a:bodyPr>
          <a:lstStyle/>
          <a:p>
            <a:r>
              <a:rPr lang="en" altLang="ja-JP" sz="1400" dirty="0"/>
              <a:t>https://</a:t>
            </a:r>
            <a:r>
              <a:rPr lang="en" altLang="ja-JP" sz="1400" dirty="0" err="1"/>
              <a:t>gwcenter.icrr.u-tokyo.ac.jp</a:t>
            </a:r>
            <a:r>
              <a:rPr lang="en" altLang="ja-JP" sz="1400" dirty="0"/>
              <a:t>/wp-content/uploads/2018/08/</a:t>
            </a:r>
            <a:r>
              <a:rPr lang="en" altLang="ja-JP" sz="1400" dirty="0" err="1"/>
              <a:t>Overview.png</a:t>
            </a:r>
            <a:endParaRPr lang="en" altLang="ja-JP" sz="1400" dirty="0"/>
          </a:p>
        </p:txBody>
      </p:sp>
      <p:sp>
        <p:nvSpPr>
          <p:cNvPr id="9" name="テキスト ボックス 8">
            <a:extLst>
              <a:ext uri="{FF2B5EF4-FFF2-40B4-BE49-F238E27FC236}">
                <a16:creationId xmlns:a16="http://schemas.microsoft.com/office/drawing/2014/main" id="{E25D3E09-D610-8C42-8996-D2472AA04C80}"/>
              </a:ext>
            </a:extLst>
          </p:cNvPr>
          <p:cNvSpPr txBox="1"/>
          <p:nvPr/>
        </p:nvSpPr>
        <p:spPr>
          <a:xfrm>
            <a:off x="8237478" y="5928811"/>
            <a:ext cx="3523722" cy="307777"/>
          </a:xfrm>
          <a:prstGeom prst="rect">
            <a:avLst/>
          </a:prstGeom>
          <a:noFill/>
          <a:ln>
            <a:noFill/>
          </a:ln>
        </p:spPr>
        <p:txBody>
          <a:bodyPr wrap="none" rtlCol="0">
            <a:spAutoFit/>
          </a:bodyPr>
          <a:lstStyle/>
          <a:p>
            <a:r>
              <a:rPr lang="en" altLang="ja-JP" sz="1400" dirty="0"/>
              <a:t>[*] Prog. </a:t>
            </a:r>
            <a:r>
              <a:rPr lang="en" altLang="ja-JP" sz="1400" dirty="0" err="1"/>
              <a:t>Theor</a:t>
            </a:r>
            <a:r>
              <a:rPr lang="en" altLang="ja-JP" sz="1400" dirty="0"/>
              <a:t>. Exp. Phys. 2018, 013F01</a:t>
            </a:r>
            <a:endParaRPr lang="ja-JP" altLang="en-US" sz="1400"/>
          </a:p>
        </p:txBody>
      </p:sp>
    </p:spTree>
    <p:extLst>
      <p:ext uri="{BB962C8B-B14F-4D97-AF65-F5344CB8AC3E}">
        <p14:creationId xmlns:p14="http://schemas.microsoft.com/office/powerpoint/2010/main" val="919788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5691C8B3-BAD6-744F-A2CF-9B177E10DB88}"/>
              </a:ext>
            </a:extLst>
          </p:cNvPr>
          <p:cNvSpPr>
            <a:spLocks noGrp="1"/>
          </p:cNvSpPr>
          <p:nvPr>
            <p:ph idx="1"/>
          </p:nvPr>
        </p:nvSpPr>
        <p:spPr/>
        <p:txBody>
          <a:bodyPr/>
          <a:lstStyle/>
          <a:p>
            <a:r>
              <a:rPr lang="ja-JP" altLang="en-US"/>
              <a:t>感度向上</a:t>
            </a:r>
            <a:endParaRPr lang="en-US" altLang="ja-JP" dirty="0"/>
          </a:p>
          <a:p>
            <a:pPr lvl="1"/>
            <a:r>
              <a:rPr lang="en-US" altLang="ja-JP" dirty="0"/>
              <a:t>KAGRA</a:t>
            </a:r>
            <a:r>
              <a:rPr lang="ja-JP" altLang="en-US"/>
              <a:t>のデザイン上減らすことが</a:t>
            </a:r>
            <a:br>
              <a:rPr lang="en-US" altLang="ja-JP" dirty="0"/>
            </a:br>
            <a:r>
              <a:rPr lang="ja-JP" altLang="en-US"/>
              <a:t>出来ない原理雑音以外の、散乱光雑音、</a:t>
            </a:r>
            <a:br>
              <a:rPr lang="en-US" altLang="ja-JP" dirty="0"/>
            </a:br>
            <a:r>
              <a:rPr lang="ja-JP" altLang="en-US"/>
              <a:t>回路の雑音、環境雑音などを減らす</a:t>
            </a:r>
            <a:br>
              <a:rPr lang="en-US" altLang="ja-JP" dirty="0"/>
            </a:br>
            <a:r>
              <a:rPr lang="ja-JP" altLang="en-US"/>
              <a:t>必要がある</a:t>
            </a:r>
            <a:endParaRPr lang="en-US" altLang="ja-JP" dirty="0"/>
          </a:p>
          <a:p>
            <a:pPr lvl="1"/>
            <a:r>
              <a:rPr lang="ja-JP" altLang="en-US"/>
              <a:t>それぞれの雑音について、対処する</a:t>
            </a:r>
            <a:br>
              <a:rPr lang="en-US" altLang="ja-JP" dirty="0"/>
            </a:br>
            <a:r>
              <a:rPr lang="ja-JP" altLang="en-US"/>
              <a:t>グループが存在するが、今回は環境雑音</a:t>
            </a:r>
            <a:br>
              <a:rPr lang="en-US" altLang="ja-JP" dirty="0"/>
            </a:br>
            <a:r>
              <a:rPr lang="ja-JP" altLang="en-US"/>
              <a:t>について発表する</a:t>
            </a:r>
            <a:endParaRPr lang="en-US" altLang="ja-JP" dirty="0"/>
          </a:p>
        </p:txBody>
      </p:sp>
      <p:pic>
        <p:nvPicPr>
          <p:cNvPr id="4105" name="Picture 9" descr="page2image3237669328">
            <a:extLst>
              <a:ext uri="{FF2B5EF4-FFF2-40B4-BE49-F238E27FC236}">
                <a16:creationId xmlns:a16="http://schemas.microsoft.com/office/drawing/2014/main" id="{D05EAD7E-70E7-884A-A791-B4FCB73ED2B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26192" y="1354097"/>
            <a:ext cx="5466349" cy="3995405"/>
          </a:xfrm>
          <a:prstGeom prst="rect">
            <a:avLst/>
          </a:prstGeom>
          <a:noFill/>
          <a:extLst>
            <a:ext uri="{909E8E84-426E-40DD-AFC4-6F175D3DCCD1}">
              <a14:hiddenFill xmlns:a14="http://schemas.microsoft.com/office/drawing/2010/main">
                <a:solidFill>
                  <a:srgbClr val="FFFFFF"/>
                </a:solidFill>
              </a14:hiddenFill>
            </a:ext>
          </a:extLst>
        </p:spPr>
      </p:pic>
      <p:sp>
        <p:nvSpPr>
          <p:cNvPr id="3" name="タイトル 2">
            <a:extLst>
              <a:ext uri="{FF2B5EF4-FFF2-40B4-BE49-F238E27FC236}">
                <a16:creationId xmlns:a16="http://schemas.microsoft.com/office/drawing/2014/main" id="{BF965114-0694-C84C-B977-6B38307718BE}"/>
              </a:ext>
            </a:extLst>
          </p:cNvPr>
          <p:cNvSpPr>
            <a:spLocks noGrp="1"/>
          </p:cNvSpPr>
          <p:nvPr>
            <p:ph type="title"/>
          </p:nvPr>
        </p:nvSpPr>
        <p:spPr/>
        <p:txBody>
          <a:bodyPr/>
          <a:lstStyle/>
          <a:p>
            <a:r>
              <a:rPr kumimoji="1" lang="en-US" altLang="ja-JP" dirty="0"/>
              <a:t>KAGRA</a:t>
            </a:r>
            <a:endParaRPr kumimoji="1" lang="ja-JP" altLang="en-US"/>
          </a:p>
        </p:txBody>
      </p:sp>
      <p:sp>
        <p:nvSpPr>
          <p:cNvPr id="6" name="スライド番号プレースホルダー 5">
            <a:extLst>
              <a:ext uri="{FF2B5EF4-FFF2-40B4-BE49-F238E27FC236}">
                <a16:creationId xmlns:a16="http://schemas.microsoft.com/office/drawing/2014/main" id="{8EC7ECB8-3CB2-974A-B1F5-F89A30C9B91F}"/>
              </a:ext>
            </a:extLst>
          </p:cNvPr>
          <p:cNvSpPr>
            <a:spLocks noGrp="1"/>
          </p:cNvSpPr>
          <p:nvPr>
            <p:ph type="sldNum" sz="quarter" idx="4"/>
          </p:nvPr>
        </p:nvSpPr>
        <p:spPr/>
        <p:txBody>
          <a:bodyPr/>
          <a:lstStyle/>
          <a:p>
            <a:fld id="{2B4BF31F-3D4B-4445-9FE5-2801AF373D36}" type="slidenum">
              <a:rPr lang="ja-JP" altLang="en-US" smtClean="0"/>
              <a:pPr/>
              <a:t>3</a:t>
            </a:fld>
            <a:endParaRPr lang="ja-JP" altLang="en-US"/>
          </a:p>
        </p:txBody>
      </p:sp>
      <p:sp>
        <p:nvSpPr>
          <p:cNvPr id="5" name="フッター プレースホルダー 4">
            <a:extLst>
              <a:ext uri="{FF2B5EF4-FFF2-40B4-BE49-F238E27FC236}">
                <a16:creationId xmlns:a16="http://schemas.microsoft.com/office/drawing/2014/main" id="{AEBF7825-1073-CE4E-9C55-CBE1C84384C4}"/>
              </a:ext>
            </a:extLst>
          </p:cNvPr>
          <p:cNvSpPr>
            <a:spLocks noGrp="1"/>
          </p:cNvSpPr>
          <p:nvPr>
            <p:ph type="ftr" sz="quarter" idx="11"/>
          </p:nvPr>
        </p:nvSpPr>
        <p:spPr/>
        <p:txBody>
          <a:bodyPr/>
          <a:lstStyle/>
          <a:p>
            <a:r>
              <a:rPr lang="zh-CN" altLang="en-US"/>
              <a:t>日本物理学会</a:t>
            </a:r>
            <a:r>
              <a:rPr lang="en-US" altLang="zh-CN"/>
              <a:t>@</a:t>
            </a:r>
            <a:r>
              <a:rPr lang="zh-CN" altLang="en-US"/>
              <a:t>山形大学</a:t>
            </a:r>
            <a:endParaRPr lang="ja-JP" altLang="en-US"/>
          </a:p>
        </p:txBody>
      </p:sp>
      <p:sp>
        <p:nvSpPr>
          <p:cNvPr id="4" name="日付プレースホルダー 3">
            <a:extLst>
              <a:ext uri="{FF2B5EF4-FFF2-40B4-BE49-F238E27FC236}">
                <a16:creationId xmlns:a16="http://schemas.microsoft.com/office/drawing/2014/main" id="{F49BB95E-1149-5242-B251-969AFC3624D1}"/>
              </a:ext>
            </a:extLst>
          </p:cNvPr>
          <p:cNvSpPr>
            <a:spLocks noGrp="1"/>
          </p:cNvSpPr>
          <p:nvPr>
            <p:ph type="dt" sz="half" idx="10"/>
          </p:nvPr>
        </p:nvSpPr>
        <p:spPr/>
        <p:txBody>
          <a:bodyPr/>
          <a:lstStyle/>
          <a:p>
            <a:r>
              <a:rPr lang="en-US" altLang="ja-JP"/>
              <a:t>2019/9/17</a:t>
            </a:r>
            <a:endParaRPr lang="ja-JP" altLang="en-US"/>
          </a:p>
        </p:txBody>
      </p:sp>
      <p:sp>
        <p:nvSpPr>
          <p:cNvPr id="7" name="テキスト ボックス 6">
            <a:extLst>
              <a:ext uri="{FF2B5EF4-FFF2-40B4-BE49-F238E27FC236}">
                <a16:creationId xmlns:a16="http://schemas.microsoft.com/office/drawing/2014/main" id="{79E57B50-6DE0-B34D-B853-14749CA7532D}"/>
              </a:ext>
            </a:extLst>
          </p:cNvPr>
          <p:cNvSpPr txBox="1"/>
          <p:nvPr/>
        </p:nvSpPr>
        <p:spPr>
          <a:xfrm>
            <a:off x="8007155" y="5319237"/>
            <a:ext cx="3985386" cy="369332"/>
          </a:xfrm>
          <a:prstGeom prst="rect">
            <a:avLst/>
          </a:prstGeom>
          <a:noFill/>
          <a:ln>
            <a:solidFill>
              <a:schemeClr val="accent1"/>
            </a:solidFill>
          </a:ln>
        </p:spPr>
        <p:txBody>
          <a:bodyPr wrap="none" rtlCol="0">
            <a:spAutoFit/>
          </a:bodyPr>
          <a:lstStyle/>
          <a:p>
            <a:r>
              <a:rPr lang="en" altLang="ja-JP" dirty="0"/>
              <a:t>Living Rev </a:t>
            </a:r>
            <a:r>
              <a:rPr lang="en" altLang="ja-JP" dirty="0" err="1"/>
              <a:t>Relativ</a:t>
            </a:r>
            <a:r>
              <a:rPr lang="en" altLang="ja-JP" dirty="0"/>
              <a:t> (2018) 21:3, Fig.1</a:t>
            </a:r>
            <a:endParaRPr kumimoji="1" lang="ja-JP" altLang="en-US"/>
          </a:p>
        </p:txBody>
      </p:sp>
    </p:spTree>
    <p:extLst>
      <p:ext uri="{BB962C8B-B14F-4D97-AF65-F5344CB8AC3E}">
        <p14:creationId xmlns:p14="http://schemas.microsoft.com/office/powerpoint/2010/main" val="120024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4D76FC7D-0DDE-9B4B-903B-22922ABDA7EF}"/>
              </a:ext>
            </a:extLst>
          </p:cNvPr>
          <p:cNvPicPr>
            <a:picLocks noChangeAspect="1"/>
          </p:cNvPicPr>
          <p:nvPr/>
        </p:nvPicPr>
        <p:blipFill>
          <a:blip r:embed="rId3"/>
          <a:stretch>
            <a:fillRect/>
          </a:stretch>
        </p:blipFill>
        <p:spPr>
          <a:xfrm>
            <a:off x="6660000" y="900000"/>
            <a:ext cx="5400000" cy="4613823"/>
          </a:xfrm>
          <a:prstGeom prst="rect">
            <a:avLst/>
          </a:prstGeom>
        </p:spPr>
      </p:pic>
      <p:sp>
        <p:nvSpPr>
          <p:cNvPr id="36" name="テキスト ボックス 35">
            <a:extLst>
              <a:ext uri="{FF2B5EF4-FFF2-40B4-BE49-F238E27FC236}">
                <a16:creationId xmlns:a16="http://schemas.microsoft.com/office/drawing/2014/main" id="{F7763EA8-CC27-0F48-802E-D0C1120B5FD4}"/>
              </a:ext>
            </a:extLst>
          </p:cNvPr>
          <p:cNvSpPr txBox="1"/>
          <p:nvPr/>
        </p:nvSpPr>
        <p:spPr>
          <a:xfrm>
            <a:off x="6660000" y="5400000"/>
            <a:ext cx="5032147" cy="923330"/>
          </a:xfrm>
          <a:prstGeom prst="rect">
            <a:avLst/>
          </a:prstGeom>
          <a:noFill/>
        </p:spPr>
        <p:txBody>
          <a:bodyPr wrap="none" rtlCol="0">
            <a:spAutoFit/>
          </a:bodyPr>
          <a:lstStyle/>
          <a:p>
            <a:r>
              <a:rPr lang="en-US" altLang="ja-JP" dirty="0"/>
              <a:t>KAGRA</a:t>
            </a:r>
            <a:r>
              <a:rPr lang="ja-JP" altLang="en-US"/>
              <a:t>の様々な機器について周辺環境</a:t>
            </a:r>
            <a:br>
              <a:rPr lang="en-US" altLang="ja-JP" dirty="0"/>
            </a:br>
            <a:r>
              <a:rPr lang="ja-JP" altLang="en-US"/>
              <a:t>（</a:t>
            </a:r>
            <a:r>
              <a:rPr kumimoji="1" lang="ja-JP" altLang="en-US"/>
              <a:t>地震、音、磁場、電磁波、温度、湿度など）</a:t>
            </a:r>
            <a:br>
              <a:rPr kumimoji="1" lang="en-US" altLang="ja-JP" dirty="0"/>
            </a:br>
            <a:r>
              <a:rPr lang="ja-JP" altLang="en-US"/>
              <a:t>が影響を与える</a:t>
            </a:r>
            <a:endParaRPr kumimoji="1" lang="ja-JP" altLang="en-US"/>
          </a:p>
        </p:txBody>
      </p:sp>
      <p:sp>
        <p:nvSpPr>
          <p:cNvPr id="2" name="タイトル 1">
            <a:extLst>
              <a:ext uri="{FF2B5EF4-FFF2-40B4-BE49-F238E27FC236}">
                <a16:creationId xmlns:a16="http://schemas.microsoft.com/office/drawing/2014/main" id="{79283127-5D94-E74E-86B3-A6C043AA86E4}"/>
              </a:ext>
            </a:extLst>
          </p:cNvPr>
          <p:cNvSpPr>
            <a:spLocks noGrp="1"/>
          </p:cNvSpPr>
          <p:nvPr>
            <p:ph type="title"/>
          </p:nvPr>
        </p:nvSpPr>
        <p:spPr/>
        <p:txBody>
          <a:bodyPr>
            <a:spAutoFit/>
          </a:bodyPr>
          <a:lstStyle/>
          <a:p>
            <a:r>
              <a:rPr lang="en-US" altLang="ja-JP" dirty="0"/>
              <a:t>Physical Environmental Monitor</a:t>
            </a:r>
            <a:r>
              <a:rPr lang="ja-JP" altLang="en-US"/>
              <a:t> </a:t>
            </a:r>
            <a:r>
              <a:rPr lang="en-US" altLang="ja-JP" dirty="0"/>
              <a:t>(PEM)</a:t>
            </a:r>
          </a:p>
        </p:txBody>
      </p:sp>
      <p:sp>
        <p:nvSpPr>
          <p:cNvPr id="3" name="コンテンツ プレースホルダー 2">
            <a:extLst>
              <a:ext uri="{FF2B5EF4-FFF2-40B4-BE49-F238E27FC236}">
                <a16:creationId xmlns:a16="http://schemas.microsoft.com/office/drawing/2014/main" id="{37012D25-1646-9C46-9567-253A768F7696}"/>
              </a:ext>
            </a:extLst>
          </p:cNvPr>
          <p:cNvSpPr>
            <a:spLocks noGrp="1"/>
          </p:cNvSpPr>
          <p:nvPr>
            <p:ph idx="1"/>
          </p:nvPr>
        </p:nvSpPr>
        <p:spPr>
          <a:xfrm>
            <a:off x="359999" y="1079999"/>
            <a:ext cx="6372000" cy="5040000"/>
          </a:xfrm>
        </p:spPr>
        <p:txBody>
          <a:bodyPr>
            <a:normAutofit/>
          </a:bodyPr>
          <a:lstStyle/>
          <a:p>
            <a:r>
              <a:rPr lang="ja-JP" altLang="en-US"/>
              <a:t>環境モニターの設置</a:t>
            </a:r>
            <a:endParaRPr lang="en-US" altLang="ja-JP" dirty="0"/>
          </a:p>
          <a:p>
            <a:r>
              <a:rPr lang="ja-JP" altLang="en-US"/>
              <a:t>雑音の特徴付け</a:t>
            </a:r>
            <a:endParaRPr lang="en-US" altLang="ja-JP" dirty="0"/>
          </a:p>
          <a:p>
            <a:r>
              <a:rPr lang="ja-JP" altLang="en-US"/>
              <a:t>環境雑音注入試験</a:t>
            </a:r>
            <a:endParaRPr lang="en-US" altLang="ja-JP" dirty="0"/>
          </a:p>
          <a:p>
            <a:r>
              <a:rPr lang="ja-JP" altLang="en-US"/>
              <a:t>環境データの</a:t>
            </a:r>
            <a:r>
              <a:rPr lang="en-US" altLang="ja-JP" dirty="0"/>
              <a:t>data quality flag</a:t>
            </a:r>
            <a:br>
              <a:rPr lang="en-US" altLang="ja-JP" dirty="0"/>
            </a:br>
            <a:r>
              <a:rPr lang="ja-JP" altLang="en-US"/>
              <a:t>への提案</a:t>
            </a:r>
            <a:endParaRPr lang="en-US" altLang="ja-JP" dirty="0"/>
          </a:p>
          <a:p>
            <a:r>
              <a:rPr lang="ja-JP" altLang="en-US"/>
              <a:t>コヒーレント解析を用いた環境雑音探索</a:t>
            </a:r>
            <a:endParaRPr lang="en-US" altLang="ja-JP" dirty="0"/>
          </a:p>
        </p:txBody>
      </p:sp>
      <p:sp>
        <p:nvSpPr>
          <p:cNvPr id="6" name="スライド番号プレースホルダー 5">
            <a:extLst>
              <a:ext uri="{FF2B5EF4-FFF2-40B4-BE49-F238E27FC236}">
                <a16:creationId xmlns:a16="http://schemas.microsoft.com/office/drawing/2014/main" id="{9CBE9A2F-B658-0648-AAA1-CCF11D91ADD8}"/>
              </a:ext>
            </a:extLst>
          </p:cNvPr>
          <p:cNvSpPr>
            <a:spLocks noGrp="1"/>
          </p:cNvSpPr>
          <p:nvPr>
            <p:ph type="sldNum" sz="quarter" idx="4"/>
          </p:nvPr>
        </p:nvSpPr>
        <p:spPr/>
        <p:txBody>
          <a:bodyPr/>
          <a:lstStyle/>
          <a:p>
            <a:fld id="{2B4BF31F-3D4B-4445-9FE5-2801AF373D36}" type="slidenum">
              <a:rPr kumimoji="1" lang="ja-JP" altLang="en-US" smtClean="0"/>
              <a:t>4</a:t>
            </a:fld>
            <a:endParaRPr kumimoji="1" lang="ja-JP" altLang="en-US"/>
          </a:p>
        </p:txBody>
      </p:sp>
      <p:sp>
        <p:nvSpPr>
          <p:cNvPr id="4" name="フッター プレースホルダー 3">
            <a:extLst>
              <a:ext uri="{FF2B5EF4-FFF2-40B4-BE49-F238E27FC236}">
                <a16:creationId xmlns:a16="http://schemas.microsoft.com/office/drawing/2014/main" id="{957A298B-B1BC-E94B-BBFB-FA567C93ECD6}"/>
              </a:ext>
            </a:extLst>
          </p:cNvPr>
          <p:cNvSpPr>
            <a:spLocks noGrp="1"/>
          </p:cNvSpPr>
          <p:nvPr>
            <p:ph type="ftr" sz="quarter" idx="11"/>
          </p:nvPr>
        </p:nvSpPr>
        <p:spPr/>
        <p:txBody>
          <a:bodyPr/>
          <a:lstStyle/>
          <a:p>
            <a:r>
              <a:rPr kumimoji="1" lang="zh-CN" altLang="en-US"/>
              <a:t>日本物理学会</a:t>
            </a:r>
            <a:r>
              <a:rPr kumimoji="1" lang="en-US" altLang="zh-CN"/>
              <a:t>@</a:t>
            </a:r>
            <a:r>
              <a:rPr kumimoji="1" lang="zh-CN" altLang="en-US"/>
              <a:t>山形大学</a:t>
            </a:r>
            <a:endParaRPr kumimoji="1" lang="ja-JP" altLang="en-US"/>
          </a:p>
        </p:txBody>
      </p:sp>
      <p:sp>
        <p:nvSpPr>
          <p:cNvPr id="5" name="日付プレースホルダー 4">
            <a:extLst>
              <a:ext uri="{FF2B5EF4-FFF2-40B4-BE49-F238E27FC236}">
                <a16:creationId xmlns:a16="http://schemas.microsoft.com/office/drawing/2014/main" id="{07C6410D-76C2-0740-A911-790AFFEB3806}"/>
              </a:ext>
            </a:extLst>
          </p:cNvPr>
          <p:cNvSpPr>
            <a:spLocks noGrp="1"/>
          </p:cNvSpPr>
          <p:nvPr>
            <p:ph type="dt" sz="half" idx="10"/>
          </p:nvPr>
        </p:nvSpPr>
        <p:spPr/>
        <p:txBody>
          <a:bodyPr/>
          <a:lstStyle/>
          <a:p>
            <a:r>
              <a:rPr kumimoji="1" lang="en-US" altLang="ja-JP"/>
              <a:t>2019/9/17</a:t>
            </a:r>
            <a:endParaRPr kumimoji="1" lang="ja-JP" altLang="en-US"/>
          </a:p>
        </p:txBody>
      </p:sp>
      <p:sp>
        <p:nvSpPr>
          <p:cNvPr id="32" name="テキスト ボックス 31">
            <a:extLst>
              <a:ext uri="{FF2B5EF4-FFF2-40B4-BE49-F238E27FC236}">
                <a16:creationId xmlns:a16="http://schemas.microsoft.com/office/drawing/2014/main" id="{07497AC2-6752-8740-B963-FC4D7AEEB239}"/>
              </a:ext>
            </a:extLst>
          </p:cNvPr>
          <p:cNvSpPr txBox="1"/>
          <p:nvPr/>
        </p:nvSpPr>
        <p:spPr>
          <a:xfrm>
            <a:off x="10620000" y="4140000"/>
            <a:ext cx="415498" cy="369332"/>
          </a:xfrm>
          <a:prstGeom prst="rect">
            <a:avLst/>
          </a:prstGeom>
          <a:noFill/>
        </p:spPr>
        <p:txBody>
          <a:bodyPr wrap="none" rtlCol="0">
            <a:spAutoFit/>
          </a:bodyPr>
          <a:lstStyle/>
          <a:p>
            <a:r>
              <a:rPr kumimoji="1" lang="ja-JP" altLang="en-US"/>
              <a:t>音</a:t>
            </a:r>
          </a:p>
        </p:txBody>
      </p:sp>
      <p:pic>
        <p:nvPicPr>
          <p:cNvPr id="10" name="音" descr="音符">
            <a:extLst>
              <a:ext uri="{FF2B5EF4-FFF2-40B4-BE49-F238E27FC236}">
                <a16:creationId xmlns:a16="http://schemas.microsoft.com/office/drawing/2014/main" id="{A400E3E2-CF3A-5843-ADA8-9E6008BF277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260000" y="3600000"/>
            <a:ext cx="540000" cy="540000"/>
          </a:xfrm>
          <a:prstGeom prst="rect">
            <a:avLst/>
          </a:prstGeom>
        </p:spPr>
      </p:pic>
      <p:sp>
        <p:nvSpPr>
          <p:cNvPr id="35" name="テキスト ボックス 34">
            <a:extLst>
              <a:ext uri="{FF2B5EF4-FFF2-40B4-BE49-F238E27FC236}">
                <a16:creationId xmlns:a16="http://schemas.microsoft.com/office/drawing/2014/main" id="{392085A6-D75B-604D-9F6C-5D18503E1987}"/>
              </a:ext>
            </a:extLst>
          </p:cNvPr>
          <p:cNvSpPr txBox="1"/>
          <p:nvPr/>
        </p:nvSpPr>
        <p:spPr>
          <a:xfrm>
            <a:off x="8424000" y="4140000"/>
            <a:ext cx="646331" cy="369332"/>
          </a:xfrm>
          <a:prstGeom prst="rect">
            <a:avLst/>
          </a:prstGeom>
          <a:noFill/>
        </p:spPr>
        <p:txBody>
          <a:bodyPr wrap="none" rtlCol="0">
            <a:spAutoFit/>
          </a:bodyPr>
          <a:lstStyle/>
          <a:p>
            <a:r>
              <a:rPr lang="ja-JP" altLang="en-US"/>
              <a:t>磁場</a:t>
            </a:r>
            <a:endParaRPr kumimoji="1" lang="ja-JP" altLang="en-US"/>
          </a:p>
        </p:txBody>
      </p:sp>
      <p:pic>
        <p:nvPicPr>
          <p:cNvPr id="21" name="磁場" descr="磁石">
            <a:extLst>
              <a:ext uri="{FF2B5EF4-FFF2-40B4-BE49-F238E27FC236}">
                <a16:creationId xmlns:a16="http://schemas.microsoft.com/office/drawing/2014/main" id="{E57DBC44-32B0-CB48-8057-833D0AF7FB4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20000" y="3600000"/>
            <a:ext cx="540000" cy="540000"/>
          </a:xfrm>
          <a:prstGeom prst="rect">
            <a:avLst/>
          </a:prstGeom>
        </p:spPr>
      </p:pic>
      <p:sp>
        <p:nvSpPr>
          <p:cNvPr id="33" name="テキスト ボックス 32">
            <a:extLst>
              <a:ext uri="{FF2B5EF4-FFF2-40B4-BE49-F238E27FC236}">
                <a16:creationId xmlns:a16="http://schemas.microsoft.com/office/drawing/2014/main" id="{85214E9E-0FE0-EB4D-ACA7-F72A117A4F94}"/>
              </a:ext>
            </a:extLst>
          </p:cNvPr>
          <p:cNvSpPr txBox="1"/>
          <p:nvPr/>
        </p:nvSpPr>
        <p:spPr>
          <a:xfrm>
            <a:off x="10548000" y="1980000"/>
            <a:ext cx="646331" cy="369332"/>
          </a:xfrm>
          <a:prstGeom prst="rect">
            <a:avLst/>
          </a:prstGeom>
          <a:noFill/>
        </p:spPr>
        <p:txBody>
          <a:bodyPr wrap="none" rtlCol="0">
            <a:spAutoFit/>
          </a:bodyPr>
          <a:lstStyle/>
          <a:p>
            <a:r>
              <a:rPr lang="ja-JP" altLang="en-US"/>
              <a:t>地震</a:t>
            </a:r>
            <a:endParaRPr kumimoji="1" lang="ja-JP" altLang="en-US"/>
          </a:p>
        </p:txBody>
      </p:sp>
      <p:pic>
        <p:nvPicPr>
          <p:cNvPr id="23" name="地震" descr="ワイヤレス">
            <a:extLst>
              <a:ext uri="{FF2B5EF4-FFF2-40B4-BE49-F238E27FC236}">
                <a16:creationId xmlns:a16="http://schemas.microsoft.com/office/drawing/2014/main" id="{CC10FDCB-6A96-FB42-962E-841872D6CF6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5400000" flipH="1" flipV="1">
            <a:off x="10260000" y="2340000"/>
            <a:ext cx="540000" cy="540000"/>
          </a:xfrm>
          <a:prstGeom prst="rect">
            <a:avLst/>
          </a:prstGeom>
        </p:spPr>
      </p:pic>
      <p:sp>
        <p:nvSpPr>
          <p:cNvPr id="34" name="テキスト ボックス 33">
            <a:extLst>
              <a:ext uri="{FF2B5EF4-FFF2-40B4-BE49-F238E27FC236}">
                <a16:creationId xmlns:a16="http://schemas.microsoft.com/office/drawing/2014/main" id="{91F7F277-E752-B442-AAFA-FAC557B45EE7}"/>
              </a:ext>
            </a:extLst>
          </p:cNvPr>
          <p:cNvSpPr txBox="1"/>
          <p:nvPr/>
        </p:nvSpPr>
        <p:spPr>
          <a:xfrm>
            <a:off x="8316000" y="1980000"/>
            <a:ext cx="877163" cy="369332"/>
          </a:xfrm>
          <a:prstGeom prst="rect">
            <a:avLst/>
          </a:prstGeom>
          <a:noFill/>
        </p:spPr>
        <p:txBody>
          <a:bodyPr wrap="none" rtlCol="0">
            <a:spAutoFit/>
          </a:bodyPr>
          <a:lstStyle/>
          <a:p>
            <a:r>
              <a:rPr lang="ja-JP" altLang="en-US"/>
              <a:t>電磁波</a:t>
            </a:r>
            <a:endParaRPr kumimoji="1" lang="ja-JP" altLang="en-US"/>
          </a:p>
        </p:txBody>
      </p:sp>
      <p:pic>
        <p:nvPicPr>
          <p:cNvPr id="28" name="電磁波" descr="稲妻">
            <a:extLst>
              <a:ext uri="{FF2B5EF4-FFF2-40B4-BE49-F238E27FC236}">
                <a16:creationId xmlns:a16="http://schemas.microsoft.com/office/drawing/2014/main" id="{9E9EEDEC-0F6C-254A-AD57-B1A57F85C66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820000" y="2340000"/>
            <a:ext cx="540000" cy="540000"/>
          </a:xfrm>
          <a:prstGeom prst="rect">
            <a:avLst/>
          </a:prstGeom>
        </p:spPr>
      </p:pic>
      <p:sp>
        <p:nvSpPr>
          <p:cNvPr id="41" name="テキスト ボックス 40">
            <a:extLst>
              <a:ext uri="{FF2B5EF4-FFF2-40B4-BE49-F238E27FC236}">
                <a16:creationId xmlns:a16="http://schemas.microsoft.com/office/drawing/2014/main" id="{E4F5B396-07DA-B24A-9903-ED247D9D90AF}"/>
              </a:ext>
            </a:extLst>
          </p:cNvPr>
          <p:cNvSpPr txBox="1"/>
          <p:nvPr/>
        </p:nvSpPr>
        <p:spPr>
          <a:xfrm>
            <a:off x="7524000" y="4680000"/>
            <a:ext cx="646331" cy="369332"/>
          </a:xfrm>
          <a:prstGeom prst="rect">
            <a:avLst/>
          </a:prstGeom>
          <a:noFill/>
        </p:spPr>
        <p:txBody>
          <a:bodyPr wrap="none" rtlCol="0">
            <a:spAutoFit/>
          </a:bodyPr>
          <a:lstStyle/>
          <a:p>
            <a:r>
              <a:rPr lang="ja-JP" altLang="en-US"/>
              <a:t>温度</a:t>
            </a:r>
            <a:endParaRPr lang="en-US" altLang="ja-JP" dirty="0"/>
          </a:p>
        </p:txBody>
      </p:sp>
      <p:pic>
        <p:nvPicPr>
          <p:cNvPr id="26" name="温度" descr="温度計">
            <a:extLst>
              <a:ext uri="{FF2B5EF4-FFF2-40B4-BE49-F238E27FC236}">
                <a16:creationId xmlns:a16="http://schemas.microsoft.com/office/drawing/2014/main" id="{7C31CD1E-7D28-2F42-A1BE-A2D340364B7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560000" y="4140000"/>
            <a:ext cx="540000" cy="540000"/>
          </a:xfrm>
          <a:prstGeom prst="rect">
            <a:avLst/>
          </a:prstGeom>
        </p:spPr>
      </p:pic>
    </p:spTree>
    <p:extLst>
      <p:ext uri="{BB962C8B-B14F-4D97-AF65-F5344CB8AC3E}">
        <p14:creationId xmlns:p14="http://schemas.microsoft.com/office/powerpoint/2010/main" val="3261631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71BB4E1-820F-BD42-B4E9-EDB4E6D23B12}"/>
              </a:ext>
            </a:extLst>
          </p:cNvPr>
          <p:cNvSpPr>
            <a:spLocks noGrp="1"/>
          </p:cNvSpPr>
          <p:nvPr>
            <p:ph type="title"/>
          </p:nvPr>
        </p:nvSpPr>
        <p:spPr/>
        <p:txBody>
          <a:bodyPr/>
          <a:lstStyle/>
          <a:p>
            <a:r>
              <a:rPr lang="en-US" altLang="ja-JP" dirty="0"/>
              <a:t>Physical Environmental Monitor</a:t>
            </a:r>
            <a:r>
              <a:rPr lang="ja-JP" altLang="en-US"/>
              <a:t> </a:t>
            </a:r>
            <a:r>
              <a:rPr lang="en-US" altLang="ja-JP" dirty="0"/>
              <a:t>(PEM)</a:t>
            </a:r>
            <a:endParaRPr kumimoji="1" lang="ja-JP" altLang="en-US"/>
          </a:p>
        </p:txBody>
      </p:sp>
      <p:sp>
        <p:nvSpPr>
          <p:cNvPr id="3" name="コンテンツ プレースホルダー 2">
            <a:extLst>
              <a:ext uri="{FF2B5EF4-FFF2-40B4-BE49-F238E27FC236}">
                <a16:creationId xmlns:a16="http://schemas.microsoft.com/office/drawing/2014/main" id="{E034ACE3-F771-E94D-BABC-2A6A061BD869}"/>
              </a:ext>
            </a:extLst>
          </p:cNvPr>
          <p:cNvSpPr>
            <a:spLocks noGrp="1"/>
          </p:cNvSpPr>
          <p:nvPr>
            <p:ph idx="1"/>
          </p:nvPr>
        </p:nvSpPr>
        <p:spPr>
          <a:xfrm>
            <a:off x="360000" y="1079999"/>
            <a:ext cx="10993800" cy="5040000"/>
          </a:xfrm>
        </p:spPr>
        <p:txBody>
          <a:bodyPr/>
          <a:lstStyle/>
          <a:p>
            <a:r>
              <a:rPr kumimoji="1" lang="ja-JP" altLang="en-US"/>
              <a:t>環境との</a:t>
            </a:r>
            <a:r>
              <a:rPr lang="ja-JP" altLang="en-US"/>
              <a:t>相関</a:t>
            </a:r>
            <a:endParaRPr kumimoji="1" lang="en-US" altLang="ja-JP" dirty="0"/>
          </a:p>
          <a:p>
            <a:pPr lvl="1"/>
            <a:r>
              <a:rPr lang="ja-JP" altLang="en-US"/>
              <a:t>環境信号は干渉計の諸装置に実際に相関し、環境雑音として検出される</a:t>
            </a:r>
            <a:endParaRPr lang="en-US" altLang="ja-JP" dirty="0"/>
          </a:p>
          <a:p>
            <a:pPr lvl="1"/>
            <a:r>
              <a:rPr lang="ja-JP" altLang="en-US"/>
              <a:t>例えば音は様々な機器を揺らし環境雑音として検出される</a:t>
            </a:r>
            <a:endParaRPr lang="en-US" altLang="ja-JP" dirty="0"/>
          </a:p>
        </p:txBody>
      </p:sp>
      <p:sp>
        <p:nvSpPr>
          <p:cNvPr id="6" name="スライド番号プレースホルダー 5">
            <a:extLst>
              <a:ext uri="{FF2B5EF4-FFF2-40B4-BE49-F238E27FC236}">
                <a16:creationId xmlns:a16="http://schemas.microsoft.com/office/drawing/2014/main" id="{FE5A0BFE-EC3D-BD4B-AFBF-F7B70622A3CC}"/>
              </a:ext>
            </a:extLst>
          </p:cNvPr>
          <p:cNvSpPr>
            <a:spLocks noGrp="1"/>
          </p:cNvSpPr>
          <p:nvPr>
            <p:ph type="sldNum" sz="quarter" idx="4"/>
          </p:nvPr>
        </p:nvSpPr>
        <p:spPr/>
        <p:txBody>
          <a:bodyPr/>
          <a:lstStyle/>
          <a:p>
            <a:fld id="{2B4BF31F-3D4B-4445-9FE5-2801AF373D36}" type="slidenum">
              <a:rPr kumimoji="1" lang="ja-JP" altLang="en-US" smtClean="0"/>
              <a:t>5</a:t>
            </a:fld>
            <a:endParaRPr kumimoji="1" lang="ja-JP" altLang="en-US"/>
          </a:p>
        </p:txBody>
      </p:sp>
      <p:sp>
        <p:nvSpPr>
          <p:cNvPr id="4" name="フッター プレースホルダー 3">
            <a:extLst>
              <a:ext uri="{FF2B5EF4-FFF2-40B4-BE49-F238E27FC236}">
                <a16:creationId xmlns:a16="http://schemas.microsoft.com/office/drawing/2014/main" id="{7AD98A2A-1990-154D-BA7A-3948B860967C}"/>
              </a:ext>
            </a:extLst>
          </p:cNvPr>
          <p:cNvSpPr>
            <a:spLocks noGrp="1"/>
          </p:cNvSpPr>
          <p:nvPr>
            <p:ph type="ftr" sz="quarter" idx="11"/>
          </p:nvPr>
        </p:nvSpPr>
        <p:spPr/>
        <p:txBody>
          <a:bodyPr/>
          <a:lstStyle/>
          <a:p>
            <a:r>
              <a:rPr kumimoji="1" lang="zh-CN" altLang="en-US"/>
              <a:t>日本物理学会</a:t>
            </a:r>
            <a:r>
              <a:rPr kumimoji="1" lang="en-US" altLang="zh-CN"/>
              <a:t>@</a:t>
            </a:r>
            <a:r>
              <a:rPr kumimoji="1" lang="zh-CN" altLang="en-US"/>
              <a:t>山形大学</a:t>
            </a:r>
            <a:endParaRPr kumimoji="1" lang="ja-JP" altLang="en-US"/>
          </a:p>
        </p:txBody>
      </p:sp>
      <p:sp>
        <p:nvSpPr>
          <p:cNvPr id="5" name="日付プレースホルダー 4">
            <a:extLst>
              <a:ext uri="{FF2B5EF4-FFF2-40B4-BE49-F238E27FC236}">
                <a16:creationId xmlns:a16="http://schemas.microsoft.com/office/drawing/2014/main" id="{122793EC-10FB-E94E-9819-B9092ED9D7CE}"/>
              </a:ext>
            </a:extLst>
          </p:cNvPr>
          <p:cNvSpPr>
            <a:spLocks noGrp="1"/>
          </p:cNvSpPr>
          <p:nvPr>
            <p:ph type="dt" sz="half" idx="10"/>
          </p:nvPr>
        </p:nvSpPr>
        <p:spPr/>
        <p:txBody>
          <a:bodyPr/>
          <a:lstStyle/>
          <a:p>
            <a:r>
              <a:rPr kumimoji="1" lang="en-US" altLang="ja-JP"/>
              <a:t>2019/9/17</a:t>
            </a:r>
            <a:endParaRPr kumimoji="1" lang="ja-JP" altLang="en-US"/>
          </a:p>
        </p:txBody>
      </p:sp>
      <p:sp>
        <p:nvSpPr>
          <p:cNvPr id="8" name="テキスト ボックス 7">
            <a:extLst>
              <a:ext uri="{FF2B5EF4-FFF2-40B4-BE49-F238E27FC236}">
                <a16:creationId xmlns:a16="http://schemas.microsoft.com/office/drawing/2014/main" id="{4BA9B514-3196-0A4D-ADF6-24D54AA524D1}"/>
              </a:ext>
            </a:extLst>
          </p:cNvPr>
          <p:cNvSpPr txBox="1"/>
          <p:nvPr/>
        </p:nvSpPr>
        <p:spPr>
          <a:xfrm>
            <a:off x="2052000" y="5328000"/>
            <a:ext cx="8435346" cy="954107"/>
          </a:xfrm>
          <a:prstGeom prst="rect">
            <a:avLst/>
          </a:prstGeom>
          <a:noFill/>
        </p:spPr>
        <p:txBody>
          <a:bodyPr wrap="square" rtlCol="0">
            <a:spAutoFit/>
          </a:bodyPr>
          <a:lstStyle/>
          <a:p>
            <a:r>
              <a:rPr lang="ja-JP" altLang="en-US" sz="2800"/>
              <a:t>諸装置の雑音レベルの要求値を上回る可能性がある環境雑音は出来るだけ除去しなければならない</a:t>
            </a:r>
            <a:endParaRPr lang="en-US" altLang="ja-JP" sz="2800" dirty="0"/>
          </a:p>
        </p:txBody>
      </p:sp>
      <p:sp>
        <p:nvSpPr>
          <p:cNvPr id="9" name="テキスト ボックス 8">
            <a:extLst>
              <a:ext uri="{FF2B5EF4-FFF2-40B4-BE49-F238E27FC236}">
                <a16:creationId xmlns:a16="http://schemas.microsoft.com/office/drawing/2014/main" id="{2990354F-09F3-D047-A2D3-8DC0177BC042}"/>
              </a:ext>
            </a:extLst>
          </p:cNvPr>
          <p:cNvSpPr txBox="1"/>
          <p:nvPr/>
        </p:nvSpPr>
        <p:spPr>
          <a:xfrm>
            <a:off x="1548000" y="2412000"/>
            <a:ext cx="3877985" cy="369332"/>
          </a:xfrm>
          <a:prstGeom prst="rect">
            <a:avLst/>
          </a:prstGeom>
          <a:noFill/>
        </p:spPr>
        <p:txBody>
          <a:bodyPr wrap="none" rtlCol="0">
            <a:spAutoFit/>
          </a:bodyPr>
          <a:lstStyle/>
          <a:p>
            <a:r>
              <a:rPr kumimoji="1" lang="ja-JP" altLang="en-US"/>
              <a:t>音信号と干渉信号との</a:t>
            </a:r>
            <a:r>
              <a:rPr lang="ja-JP" altLang="en-US"/>
              <a:t>コヒーレンス</a:t>
            </a:r>
            <a:endParaRPr kumimoji="1" lang="ja-JP" altLang="en-US"/>
          </a:p>
        </p:txBody>
      </p:sp>
      <p:sp>
        <p:nvSpPr>
          <p:cNvPr id="13" name="テキスト ボックス 12">
            <a:extLst>
              <a:ext uri="{FF2B5EF4-FFF2-40B4-BE49-F238E27FC236}">
                <a16:creationId xmlns:a16="http://schemas.microsoft.com/office/drawing/2014/main" id="{B1F2CC94-265F-254D-BA67-6700D74BCC01}"/>
              </a:ext>
            </a:extLst>
          </p:cNvPr>
          <p:cNvSpPr txBox="1"/>
          <p:nvPr/>
        </p:nvSpPr>
        <p:spPr>
          <a:xfrm>
            <a:off x="7128000" y="2412000"/>
            <a:ext cx="3185487" cy="369332"/>
          </a:xfrm>
          <a:prstGeom prst="rect">
            <a:avLst/>
          </a:prstGeom>
          <a:noFill/>
        </p:spPr>
        <p:txBody>
          <a:bodyPr wrap="none" rtlCol="0">
            <a:spAutoFit/>
          </a:bodyPr>
          <a:lstStyle/>
          <a:p>
            <a:r>
              <a:rPr lang="ja-JP" altLang="en-US"/>
              <a:t>干渉信号と音による環境雑音</a:t>
            </a:r>
            <a:endParaRPr kumimoji="1" lang="ja-JP" altLang="en-US"/>
          </a:p>
        </p:txBody>
      </p:sp>
      <p:pic>
        <p:nvPicPr>
          <p:cNvPr id="12" name="図 11">
            <a:extLst>
              <a:ext uri="{FF2B5EF4-FFF2-40B4-BE49-F238E27FC236}">
                <a16:creationId xmlns:a16="http://schemas.microsoft.com/office/drawing/2014/main" id="{44ABCF81-149D-2548-AA5E-1C1245E54829}"/>
              </a:ext>
            </a:extLst>
          </p:cNvPr>
          <p:cNvPicPr>
            <a:picLocks noChangeAspect="1"/>
          </p:cNvPicPr>
          <p:nvPr/>
        </p:nvPicPr>
        <p:blipFill>
          <a:blip r:embed="rId3"/>
          <a:stretch>
            <a:fillRect/>
          </a:stretch>
        </p:blipFill>
        <p:spPr>
          <a:xfrm>
            <a:off x="6433200" y="2772000"/>
            <a:ext cx="5040000" cy="2520000"/>
          </a:xfrm>
          <a:prstGeom prst="rect">
            <a:avLst/>
          </a:prstGeom>
        </p:spPr>
      </p:pic>
      <p:pic>
        <p:nvPicPr>
          <p:cNvPr id="19" name="図 18" descr="筆記具 が含まれている画像&#10;&#10;自動的に生成された説明">
            <a:extLst>
              <a:ext uri="{FF2B5EF4-FFF2-40B4-BE49-F238E27FC236}">
                <a16:creationId xmlns:a16="http://schemas.microsoft.com/office/drawing/2014/main" id="{2D47F9BA-0050-5047-ADD7-C567F71C6CB5}"/>
              </a:ext>
            </a:extLst>
          </p:cNvPr>
          <p:cNvPicPr>
            <a:picLocks noChangeAspect="1"/>
          </p:cNvPicPr>
          <p:nvPr/>
        </p:nvPicPr>
        <p:blipFill>
          <a:blip r:embed="rId4"/>
          <a:stretch>
            <a:fillRect/>
          </a:stretch>
        </p:blipFill>
        <p:spPr>
          <a:xfrm>
            <a:off x="718801" y="2772000"/>
            <a:ext cx="5040000" cy="2520000"/>
          </a:xfrm>
          <a:prstGeom prst="rect">
            <a:avLst/>
          </a:prstGeom>
        </p:spPr>
      </p:pic>
    </p:spTree>
    <p:extLst>
      <p:ext uri="{BB962C8B-B14F-4D97-AF65-F5344CB8AC3E}">
        <p14:creationId xmlns:p14="http://schemas.microsoft.com/office/powerpoint/2010/main" val="706413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B1DB946-C07E-0E41-9B3E-74B03053DD62}"/>
              </a:ext>
            </a:extLst>
          </p:cNvPr>
          <p:cNvSpPr>
            <a:spLocks noGrp="1"/>
          </p:cNvSpPr>
          <p:nvPr>
            <p:ph type="title"/>
          </p:nvPr>
        </p:nvSpPr>
        <p:spPr/>
        <p:txBody>
          <a:bodyPr/>
          <a:lstStyle/>
          <a:p>
            <a:r>
              <a:rPr kumimoji="1" lang="ja-JP" altLang="en-US"/>
              <a:t>環境雑音注入試験</a:t>
            </a:r>
          </a:p>
        </p:txBody>
      </p:sp>
      <p:sp>
        <p:nvSpPr>
          <p:cNvPr id="3" name="コンテンツ プレースホルダー 2">
            <a:extLst>
              <a:ext uri="{FF2B5EF4-FFF2-40B4-BE49-F238E27FC236}">
                <a16:creationId xmlns:a16="http://schemas.microsoft.com/office/drawing/2014/main" id="{26FAD0EA-CCBE-A544-B425-8997AB459730}"/>
              </a:ext>
            </a:extLst>
          </p:cNvPr>
          <p:cNvSpPr>
            <a:spLocks noGrp="1"/>
          </p:cNvSpPr>
          <p:nvPr>
            <p:ph idx="1"/>
          </p:nvPr>
        </p:nvSpPr>
        <p:spPr/>
        <p:txBody>
          <a:bodyPr/>
          <a:lstStyle/>
          <a:p>
            <a:r>
              <a:rPr kumimoji="1" lang="ja-JP" altLang="en-US"/>
              <a:t>環境雑音の評価方法の一つとして</a:t>
            </a:r>
            <a:r>
              <a:rPr lang="ja-JP" altLang="en-US"/>
              <a:t>環境雑音注入試験がある</a:t>
            </a:r>
            <a:endParaRPr lang="en-US" altLang="ja-JP" dirty="0"/>
          </a:p>
          <a:p>
            <a:r>
              <a:rPr kumimoji="1" lang="ja-JP" altLang="en-US"/>
              <a:t>環境信号を注入することによって干渉計の環境雑音を意図的に増加させ環境雑音の影響を評価する</a:t>
            </a:r>
            <a:endParaRPr kumimoji="1" lang="en-US" altLang="ja-JP" dirty="0"/>
          </a:p>
          <a:p>
            <a:endParaRPr kumimoji="1" lang="en-US" altLang="ja-JP" dirty="0"/>
          </a:p>
        </p:txBody>
      </p:sp>
      <p:sp>
        <p:nvSpPr>
          <p:cNvPr id="4" name="スライド番号プレースホルダー 3">
            <a:extLst>
              <a:ext uri="{FF2B5EF4-FFF2-40B4-BE49-F238E27FC236}">
                <a16:creationId xmlns:a16="http://schemas.microsoft.com/office/drawing/2014/main" id="{18736D81-57AC-8540-A835-975D3282198B}"/>
              </a:ext>
            </a:extLst>
          </p:cNvPr>
          <p:cNvSpPr>
            <a:spLocks noGrp="1"/>
          </p:cNvSpPr>
          <p:nvPr>
            <p:ph type="sldNum" sz="quarter" idx="4"/>
          </p:nvPr>
        </p:nvSpPr>
        <p:spPr/>
        <p:txBody>
          <a:bodyPr/>
          <a:lstStyle/>
          <a:p>
            <a:fld id="{2B4BF31F-3D4B-4445-9FE5-2801AF373D36}" type="slidenum">
              <a:rPr lang="ja-JP" altLang="en-US" smtClean="0"/>
              <a:pPr/>
              <a:t>6</a:t>
            </a:fld>
            <a:endParaRPr lang="ja-JP" altLang="en-US"/>
          </a:p>
        </p:txBody>
      </p:sp>
      <p:sp>
        <p:nvSpPr>
          <p:cNvPr id="5" name="フッター プレースホルダー 4">
            <a:extLst>
              <a:ext uri="{FF2B5EF4-FFF2-40B4-BE49-F238E27FC236}">
                <a16:creationId xmlns:a16="http://schemas.microsoft.com/office/drawing/2014/main" id="{2E071814-A67E-904D-86BB-37B69BB18D28}"/>
              </a:ext>
            </a:extLst>
          </p:cNvPr>
          <p:cNvSpPr>
            <a:spLocks noGrp="1"/>
          </p:cNvSpPr>
          <p:nvPr>
            <p:ph type="ftr" sz="quarter" idx="11"/>
          </p:nvPr>
        </p:nvSpPr>
        <p:spPr/>
        <p:txBody>
          <a:bodyPr/>
          <a:lstStyle/>
          <a:p>
            <a:r>
              <a:rPr lang="zh-CN" altLang="en-US"/>
              <a:t>日本物理学会</a:t>
            </a:r>
            <a:r>
              <a:rPr lang="en-US" altLang="zh-CN"/>
              <a:t>@</a:t>
            </a:r>
            <a:r>
              <a:rPr lang="zh-CN" altLang="en-US"/>
              <a:t>山形大学</a:t>
            </a:r>
            <a:endParaRPr lang="ja-JP" altLang="en-US"/>
          </a:p>
        </p:txBody>
      </p:sp>
      <p:sp>
        <p:nvSpPr>
          <p:cNvPr id="6" name="日付プレースホルダー 5">
            <a:extLst>
              <a:ext uri="{FF2B5EF4-FFF2-40B4-BE49-F238E27FC236}">
                <a16:creationId xmlns:a16="http://schemas.microsoft.com/office/drawing/2014/main" id="{60F248A4-9529-D842-BD2A-D82AB8A52D77}"/>
              </a:ext>
            </a:extLst>
          </p:cNvPr>
          <p:cNvSpPr>
            <a:spLocks noGrp="1"/>
          </p:cNvSpPr>
          <p:nvPr>
            <p:ph type="dt" sz="half" idx="10"/>
          </p:nvPr>
        </p:nvSpPr>
        <p:spPr/>
        <p:txBody>
          <a:bodyPr/>
          <a:lstStyle/>
          <a:p>
            <a:r>
              <a:rPr lang="en-US" altLang="ja-JP"/>
              <a:t>2019/9/17</a:t>
            </a:r>
            <a:endParaRPr lang="ja-JP" altLang="en-US"/>
          </a:p>
        </p:txBody>
      </p:sp>
      <p:pic>
        <p:nvPicPr>
          <p:cNvPr id="7" name="図 6">
            <a:extLst>
              <a:ext uri="{FF2B5EF4-FFF2-40B4-BE49-F238E27FC236}">
                <a16:creationId xmlns:a16="http://schemas.microsoft.com/office/drawing/2014/main" id="{F1C4FFB6-6C51-A244-9752-555E66B06609}"/>
              </a:ext>
            </a:extLst>
          </p:cNvPr>
          <p:cNvPicPr>
            <a:picLocks noChangeAspect="1"/>
          </p:cNvPicPr>
          <p:nvPr/>
        </p:nvPicPr>
        <p:blipFill>
          <a:blip r:embed="rId2"/>
          <a:stretch>
            <a:fillRect/>
          </a:stretch>
        </p:blipFill>
        <p:spPr>
          <a:xfrm>
            <a:off x="3936000" y="2644940"/>
            <a:ext cx="4320000" cy="3691059"/>
          </a:xfrm>
          <a:prstGeom prst="rect">
            <a:avLst/>
          </a:prstGeom>
        </p:spPr>
      </p:pic>
      <p:pic>
        <p:nvPicPr>
          <p:cNvPr id="9" name="グラフィックス 8" descr="楽譜">
            <a:extLst>
              <a:ext uri="{FF2B5EF4-FFF2-40B4-BE49-F238E27FC236}">
                <a16:creationId xmlns:a16="http://schemas.microsoft.com/office/drawing/2014/main" id="{586471EA-65B7-3548-9044-48DCCFAE0FB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00000" y="4320000"/>
            <a:ext cx="1440000" cy="1440000"/>
          </a:xfrm>
          <a:prstGeom prst="rect">
            <a:avLst/>
          </a:prstGeom>
        </p:spPr>
      </p:pic>
      <p:pic>
        <p:nvPicPr>
          <p:cNvPr id="11" name="グラフィックス 10" descr="スピーカー">
            <a:extLst>
              <a:ext uri="{FF2B5EF4-FFF2-40B4-BE49-F238E27FC236}">
                <a16:creationId xmlns:a16="http://schemas.microsoft.com/office/drawing/2014/main" id="{FB2BF3A0-DF89-174F-9661-57DF59421D9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0000" y="4680000"/>
            <a:ext cx="1800000" cy="1800000"/>
          </a:xfrm>
          <a:prstGeom prst="rect">
            <a:avLst/>
          </a:prstGeom>
        </p:spPr>
      </p:pic>
      <p:pic>
        <p:nvPicPr>
          <p:cNvPr id="15" name="グラフィックス 14" descr="心拍">
            <a:extLst>
              <a:ext uri="{FF2B5EF4-FFF2-40B4-BE49-F238E27FC236}">
                <a16:creationId xmlns:a16="http://schemas.microsoft.com/office/drawing/2014/main" id="{63D5DD5A-36BD-D147-BA5F-66A8D6B84DD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920000" y="4320000"/>
            <a:ext cx="1440000" cy="1440000"/>
          </a:xfrm>
          <a:prstGeom prst="rect">
            <a:avLst/>
          </a:prstGeom>
        </p:spPr>
      </p:pic>
    </p:spTree>
    <p:extLst>
      <p:ext uri="{BB962C8B-B14F-4D97-AF65-F5344CB8AC3E}">
        <p14:creationId xmlns:p14="http://schemas.microsoft.com/office/powerpoint/2010/main" val="1757700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154871-3ECB-8040-BEF6-C559E0C44765}"/>
              </a:ext>
            </a:extLst>
          </p:cNvPr>
          <p:cNvSpPr>
            <a:spLocks noGrp="1"/>
          </p:cNvSpPr>
          <p:nvPr>
            <p:ph type="title"/>
          </p:nvPr>
        </p:nvSpPr>
        <p:spPr/>
        <p:txBody>
          <a:bodyPr/>
          <a:lstStyle/>
          <a:p>
            <a:r>
              <a:rPr kumimoji="1" lang="ja-JP" altLang="en-US"/>
              <a:t>環境雑音注入試験</a:t>
            </a:r>
          </a:p>
        </p:txBody>
      </p:sp>
      <mc:AlternateContent xmlns:mc="http://schemas.openxmlformats.org/markup-compatibility/2006">
        <mc:Choice xmlns:a14="http://schemas.microsoft.com/office/drawing/2010/main" Requires="a14">
          <p:sp>
            <p:nvSpPr>
              <p:cNvPr id="3" name="コンテンツ プレースホルダー 2">
                <a:extLst>
                  <a:ext uri="{FF2B5EF4-FFF2-40B4-BE49-F238E27FC236}">
                    <a16:creationId xmlns:a16="http://schemas.microsoft.com/office/drawing/2014/main" id="{D24043FF-F096-F045-9DEE-AC15198DC296}"/>
                  </a:ext>
                </a:extLst>
              </p:cNvPr>
              <p:cNvSpPr>
                <a:spLocks noGrp="1"/>
              </p:cNvSpPr>
              <p:nvPr>
                <p:ph idx="1"/>
              </p:nvPr>
            </p:nvSpPr>
            <p:spPr/>
            <p:txBody>
              <a:bodyPr>
                <a:normAutofit/>
              </a:bodyPr>
              <a:lstStyle/>
              <a:p>
                <a:r>
                  <a:rPr lang="ja-JP" altLang="en-US"/>
                  <a:t>検出器の信号</a:t>
                </a:r>
                <a14:m>
                  <m:oMath xmlns:m="http://schemas.openxmlformats.org/officeDocument/2006/math">
                    <m:r>
                      <a:rPr lang="en-US" altLang="ja-JP" i="1">
                        <a:latin typeface="Cambria Math" panose="02040503050406030204" pitchFamily="18" charset="0"/>
                      </a:rPr>
                      <m:t>𝑎</m:t>
                    </m:r>
                  </m:oMath>
                </a14:m>
                <a:r>
                  <a:rPr lang="en-US" altLang="ja-JP" dirty="0"/>
                  <a:t> </a:t>
                </a:r>
                <a14:m>
                  <m:oMath xmlns:m="http://schemas.openxmlformats.org/officeDocument/2006/math">
                    <m:d>
                      <m:dPr>
                        <m:ctrlPr>
                          <a:rPr lang="en-US" altLang="ja-JP" i="1">
                            <a:latin typeface="Cambria Math" panose="02040503050406030204" pitchFamily="18" charset="0"/>
                          </a:rPr>
                        </m:ctrlPr>
                      </m:dPr>
                      <m:e>
                        <m:r>
                          <a:rPr lang="en-US" altLang="ja-JP" i="1">
                            <a:latin typeface="Cambria Math" panose="02040503050406030204" pitchFamily="18" charset="0"/>
                          </a:rPr>
                          <m:t>𝑓</m:t>
                        </m:r>
                      </m:e>
                    </m:d>
                  </m:oMath>
                </a14:m>
                <a:r>
                  <a:rPr lang="ja-JP" altLang="en-US"/>
                  <a:t>を、検出器の測りたい物理量を</a:t>
                </a:r>
                <a:r>
                  <a:rPr lang="en-US" altLang="ja-JP" dirty="0"/>
                  <a:t> </a:t>
                </a:r>
                <a14:m>
                  <m:oMath xmlns:m="http://schemas.openxmlformats.org/officeDocument/2006/math">
                    <m:r>
                      <a:rPr lang="en-US" altLang="ja-JP" i="1">
                        <a:latin typeface="Cambria Math" panose="02040503050406030204" pitchFamily="18" charset="0"/>
                      </a:rPr>
                      <m:t>𝑥</m:t>
                    </m:r>
                    <m:d>
                      <m:dPr>
                        <m:ctrlPr>
                          <a:rPr lang="en-US" altLang="ja-JP" i="1">
                            <a:latin typeface="Cambria Math" panose="02040503050406030204" pitchFamily="18" charset="0"/>
                          </a:rPr>
                        </m:ctrlPr>
                      </m:dPr>
                      <m:e>
                        <m:r>
                          <a:rPr lang="en-US" altLang="ja-JP" i="1">
                            <a:latin typeface="Cambria Math" panose="02040503050406030204" pitchFamily="18" charset="0"/>
                          </a:rPr>
                          <m:t>𝑓</m:t>
                        </m:r>
                      </m:e>
                    </m:d>
                  </m:oMath>
                </a14:m>
                <a:r>
                  <a:rPr lang="ja-JP" altLang="en-US"/>
                  <a:t>、今回評価する環境雑音を</a:t>
                </a:r>
                <a14:m>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𝑛</m:t>
                        </m:r>
                      </m:e>
                      <m:sub>
                        <m:r>
                          <m:rPr>
                            <m:sty m:val="p"/>
                          </m:rPr>
                          <a:rPr lang="en-US" altLang="ja-JP">
                            <a:latin typeface="Cambria Math" panose="02040503050406030204" pitchFamily="18" charset="0"/>
                          </a:rPr>
                          <m:t>env</m:t>
                        </m:r>
                      </m:sub>
                    </m:sSub>
                    <m:d>
                      <m:dPr>
                        <m:ctrlPr>
                          <a:rPr lang="en-US" altLang="ja-JP" i="1">
                            <a:latin typeface="Cambria Math" panose="02040503050406030204" pitchFamily="18" charset="0"/>
                          </a:rPr>
                        </m:ctrlPr>
                      </m:dPr>
                      <m:e>
                        <m:r>
                          <a:rPr lang="en-US" altLang="ja-JP" i="1">
                            <a:latin typeface="Cambria Math" panose="02040503050406030204" pitchFamily="18" charset="0"/>
                          </a:rPr>
                          <m:t>𝑓</m:t>
                        </m:r>
                      </m:e>
                    </m:d>
                  </m:oMath>
                </a14:m>
                <a:r>
                  <a:rPr lang="ja-JP" altLang="en-US"/>
                  <a:t>として</a:t>
                </a:r>
                <a:br>
                  <a:rPr lang="en-US" altLang="ja-JP" i="1" dirty="0">
                    <a:latin typeface="Cambria Math" panose="02040503050406030204" pitchFamily="18" charset="0"/>
                  </a:rPr>
                </a:br>
                <a14:m>
                  <m:oMath xmlns:m="http://schemas.openxmlformats.org/officeDocument/2006/math">
                    <m:r>
                      <a:rPr lang="en-US" altLang="ja-JP" i="1">
                        <a:latin typeface="Cambria Math" panose="02040503050406030204" pitchFamily="18" charset="0"/>
                      </a:rPr>
                      <m:t>𝑎</m:t>
                    </m:r>
                    <m:r>
                      <m:rPr>
                        <m:aln/>
                      </m:rPr>
                      <a:rPr lang="en-US" altLang="ja-JP" i="1">
                        <a:latin typeface="Cambria Math" panose="02040503050406030204" pitchFamily="18" charset="0"/>
                      </a:rPr>
                      <m:t>=</m:t>
                    </m:r>
                    <m:r>
                      <a:rPr lang="en-US" altLang="ja-JP" i="1">
                        <a:latin typeface="Cambria Math" panose="02040503050406030204" pitchFamily="18" charset="0"/>
                      </a:rPr>
                      <m:t>𝑥</m:t>
                    </m:r>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𝑛</m:t>
                        </m:r>
                      </m:e>
                      <m:sub>
                        <m:r>
                          <m:rPr>
                            <m:sty m:val="p"/>
                          </m:rPr>
                          <a:rPr lang="en-US" altLang="ja-JP">
                            <a:latin typeface="Cambria Math" panose="02040503050406030204" pitchFamily="18" charset="0"/>
                          </a:rPr>
                          <m:t>env</m:t>
                        </m:r>
                      </m:sub>
                    </m:sSub>
                  </m:oMath>
                </a14:m>
                <a:br>
                  <a:rPr lang="en-US" altLang="ja-JP" dirty="0"/>
                </a:br>
                <a:r>
                  <a:rPr lang="ja-JP" altLang="en-US"/>
                  <a:t>と表す</a:t>
                </a:r>
                <a:endParaRPr lang="en-US" altLang="ja-JP" dirty="0"/>
              </a:p>
              <a:p>
                <a:r>
                  <a:rPr kumimoji="1" lang="ja-JP" altLang="en-US"/>
                  <a:t>対して、環境モニターの信号</a:t>
                </a:r>
                <a14:m>
                  <m:oMath xmlns:m="http://schemas.openxmlformats.org/officeDocument/2006/math">
                    <m:r>
                      <a:rPr lang="en-US" altLang="ja-JP" i="1">
                        <a:latin typeface="Cambria Math" panose="02040503050406030204" pitchFamily="18" charset="0"/>
                      </a:rPr>
                      <m:t>𝑏</m:t>
                    </m:r>
                    <m:d>
                      <m:dPr>
                        <m:ctrlPr>
                          <a:rPr lang="en-US" altLang="ja-JP" i="1">
                            <a:latin typeface="Cambria Math" panose="02040503050406030204" pitchFamily="18" charset="0"/>
                          </a:rPr>
                        </m:ctrlPr>
                      </m:dPr>
                      <m:e>
                        <m:r>
                          <a:rPr lang="en-US" altLang="ja-JP" i="1">
                            <a:latin typeface="Cambria Math" panose="02040503050406030204" pitchFamily="18" charset="0"/>
                          </a:rPr>
                          <m:t>𝑓</m:t>
                        </m:r>
                      </m:e>
                    </m:d>
                  </m:oMath>
                </a14:m>
                <a:r>
                  <a:rPr lang="ja-JP" altLang="en-US"/>
                  <a:t>は、環境信号を</a:t>
                </a:r>
                <a14:m>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𝑥</m:t>
                        </m:r>
                      </m:e>
                      <m:sub>
                        <m:r>
                          <m:rPr>
                            <m:sty m:val="p"/>
                          </m:rPr>
                          <a:rPr lang="en-US" altLang="ja-JP">
                            <a:latin typeface="Cambria Math" panose="02040503050406030204" pitchFamily="18" charset="0"/>
                          </a:rPr>
                          <m:t>env</m:t>
                        </m:r>
                      </m:sub>
                    </m:sSub>
                    <m:d>
                      <m:dPr>
                        <m:ctrlPr>
                          <a:rPr lang="en-US" altLang="ja-JP" i="1">
                            <a:latin typeface="Cambria Math" panose="02040503050406030204" pitchFamily="18" charset="0"/>
                          </a:rPr>
                        </m:ctrlPr>
                      </m:dPr>
                      <m:e>
                        <m:r>
                          <a:rPr lang="en-US" altLang="ja-JP" i="1">
                            <a:latin typeface="Cambria Math" panose="02040503050406030204" pitchFamily="18" charset="0"/>
                          </a:rPr>
                          <m:t>𝑓</m:t>
                        </m:r>
                      </m:e>
                    </m:d>
                  </m:oMath>
                </a14:m>
                <a:r>
                  <a:rPr lang="ja-JP" altLang="en-US"/>
                  <a:t>として</a:t>
                </a:r>
                <a:br>
                  <a:rPr lang="en-US" altLang="ja-JP" dirty="0"/>
                </a:br>
                <a14:m>
                  <m:oMath xmlns:m="http://schemas.openxmlformats.org/officeDocument/2006/math">
                    <m:r>
                      <a:rPr lang="en-US" altLang="ja-JP" i="1">
                        <a:latin typeface="Cambria Math" panose="02040503050406030204" pitchFamily="18" charset="0"/>
                      </a:rPr>
                      <m:t>𝑏</m:t>
                    </m:r>
                    <m:r>
                      <m:rPr>
                        <m:aln/>
                      </m:rP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𝑥</m:t>
                        </m:r>
                      </m:e>
                      <m:sub>
                        <m:r>
                          <m:rPr>
                            <m:sty m:val="p"/>
                          </m:rPr>
                          <a:rPr lang="en-US" altLang="ja-JP">
                            <a:latin typeface="Cambria Math" panose="02040503050406030204" pitchFamily="18" charset="0"/>
                          </a:rPr>
                          <m:t>env</m:t>
                        </m:r>
                      </m:sub>
                    </m:sSub>
                  </m:oMath>
                </a14:m>
                <a:br>
                  <a:rPr kumimoji="1" lang="en-US" altLang="ja-JP" dirty="0"/>
                </a:br>
                <a:r>
                  <a:rPr kumimoji="1" lang="ja-JP" altLang="en-US"/>
                  <a:t>と表す</a:t>
                </a:r>
              </a:p>
            </p:txBody>
          </p:sp>
        </mc:Choice>
        <mc:Fallback>
          <p:sp>
            <p:nvSpPr>
              <p:cNvPr id="3" name="コンテンツ プレースホルダー 2">
                <a:extLst>
                  <a:ext uri="{FF2B5EF4-FFF2-40B4-BE49-F238E27FC236}">
                    <a16:creationId xmlns:a16="http://schemas.microsoft.com/office/drawing/2014/main" id="{D24043FF-F096-F045-9DEE-AC15198DC296}"/>
                  </a:ext>
                </a:extLst>
              </p:cNvPr>
              <p:cNvSpPr>
                <a:spLocks noGrp="1" noRot="1" noChangeAspect="1" noMove="1" noResize="1" noEditPoints="1" noAdjustHandles="1" noChangeArrowheads="1" noChangeShapeType="1" noTextEdit="1"/>
              </p:cNvSpPr>
              <p:nvPr>
                <p:ph idx="1"/>
              </p:nvPr>
            </p:nvSpPr>
            <p:spPr>
              <a:blipFill>
                <a:blip r:embed="rId2"/>
                <a:stretch>
                  <a:fillRect l="-1072" t="-1966"/>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5F8B7486-4D0F-504E-94A3-DF0DD1EBBADB}"/>
              </a:ext>
            </a:extLst>
          </p:cNvPr>
          <p:cNvSpPr>
            <a:spLocks noGrp="1"/>
          </p:cNvSpPr>
          <p:nvPr>
            <p:ph type="sldNum" sz="quarter" idx="4"/>
          </p:nvPr>
        </p:nvSpPr>
        <p:spPr/>
        <p:txBody>
          <a:bodyPr/>
          <a:lstStyle/>
          <a:p>
            <a:fld id="{2B4BF31F-3D4B-4445-9FE5-2801AF373D36}" type="slidenum">
              <a:rPr lang="ja-JP" altLang="en-US" smtClean="0"/>
              <a:pPr/>
              <a:t>7</a:t>
            </a:fld>
            <a:endParaRPr lang="ja-JP" altLang="en-US"/>
          </a:p>
        </p:txBody>
      </p:sp>
      <p:sp>
        <p:nvSpPr>
          <p:cNvPr id="5" name="フッター プレースホルダー 4">
            <a:extLst>
              <a:ext uri="{FF2B5EF4-FFF2-40B4-BE49-F238E27FC236}">
                <a16:creationId xmlns:a16="http://schemas.microsoft.com/office/drawing/2014/main" id="{466FBE35-5D33-834C-B469-6F656F65227C}"/>
              </a:ext>
            </a:extLst>
          </p:cNvPr>
          <p:cNvSpPr>
            <a:spLocks noGrp="1"/>
          </p:cNvSpPr>
          <p:nvPr>
            <p:ph type="ftr" sz="quarter" idx="11"/>
          </p:nvPr>
        </p:nvSpPr>
        <p:spPr/>
        <p:txBody>
          <a:bodyPr/>
          <a:lstStyle/>
          <a:p>
            <a:r>
              <a:rPr lang="zh-CN" altLang="en-US"/>
              <a:t>日本物理学会</a:t>
            </a:r>
            <a:r>
              <a:rPr lang="en-US" altLang="zh-CN"/>
              <a:t>@</a:t>
            </a:r>
            <a:r>
              <a:rPr lang="zh-CN" altLang="en-US"/>
              <a:t>山形大学</a:t>
            </a:r>
            <a:endParaRPr lang="ja-JP" altLang="en-US"/>
          </a:p>
        </p:txBody>
      </p:sp>
      <p:sp>
        <p:nvSpPr>
          <p:cNvPr id="6" name="日付プレースホルダー 5">
            <a:extLst>
              <a:ext uri="{FF2B5EF4-FFF2-40B4-BE49-F238E27FC236}">
                <a16:creationId xmlns:a16="http://schemas.microsoft.com/office/drawing/2014/main" id="{F8F5B6BE-211E-EB44-ACC0-15CC728F3CED}"/>
              </a:ext>
            </a:extLst>
          </p:cNvPr>
          <p:cNvSpPr>
            <a:spLocks noGrp="1"/>
          </p:cNvSpPr>
          <p:nvPr>
            <p:ph type="dt" sz="half" idx="10"/>
          </p:nvPr>
        </p:nvSpPr>
        <p:spPr/>
        <p:txBody>
          <a:bodyPr/>
          <a:lstStyle/>
          <a:p>
            <a:r>
              <a:rPr lang="en-US" altLang="ja-JP"/>
              <a:t>2019/9/17</a:t>
            </a:r>
            <a:endParaRPr lang="ja-JP" altLang="en-US"/>
          </a:p>
        </p:txBody>
      </p:sp>
    </p:spTree>
    <p:extLst>
      <p:ext uri="{BB962C8B-B14F-4D97-AF65-F5344CB8AC3E}">
        <p14:creationId xmlns:p14="http://schemas.microsoft.com/office/powerpoint/2010/main" val="2139301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154871-3ECB-8040-BEF6-C559E0C44765}"/>
              </a:ext>
            </a:extLst>
          </p:cNvPr>
          <p:cNvSpPr>
            <a:spLocks noGrp="1"/>
          </p:cNvSpPr>
          <p:nvPr>
            <p:ph type="title"/>
          </p:nvPr>
        </p:nvSpPr>
        <p:spPr/>
        <p:txBody>
          <a:bodyPr/>
          <a:lstStyle/>
          <a:p>
            <a:r>
              <a:rPr kumimoji="1" lang="ja-JP" altLang="en-US"/>
              <a:t>環境雑音注入試験</a:t>
            </a:r>
          </a:p>
        </p:txBody>
      </p:sp>
      <mc:AlternateContent xmlns:mc="http://schemas.openxmlformats.org/markup-compatibility/2006">
        <mc:Choice xmlns:a14="http://schemas.microsoft.com/office/drawing/2010/main" Requires="a14">
          <p:sp>
            <p:nvSpPr>
              <p:cNvPr id="3" name="コンテンツ プレースホルダー 2">
                <a:extLst>
                  <a:ext uri="{FF2B5EF4-FFF2-40B4-BE49-F238E27FC236}">
                    <a16:creationId xmlns:a16="http://schemas.microsoft.com/office/drawing/2014/main" id="{D24043FF-F096-F045-9DEE-AC15198DC296}"/>
                  </a:ext>
                </a:extLst>
              </p:cNvPr>
              <p:cNvSpPr>
                <a:spLocks noGrp="1"/>
              </p:cNvSpPr>
              <p:nvPr>
                <p:ph idx="1"/>
              </p:nvPr>
            </p:nvSpPr>
            <p:spPr/>
            <p:txBody>
              <a:bodyPr/>
              <a:lstStyle/>
              <a:p>
                <a:r>
                  <a:rPr lang="ja-JP" altLang="en-US"/>
                  <a:t>ここで、環境雑音をカップリングファンクション</a:t>
                </a:r>
                <a14:m>
                  <m:oMath xmlns:m="http://schemas.openxmlformats.org/officeDocument/2006/math">
                    <m:r>
                      <a:rPr lang="en-US" altLang="ja-JP" i="1">
                        <a:latin typeface="Cambria Math" panose="02040503050406030204" pitchFamily="18" charset="0"/>
                      </a:rPr>
                      <m:t>𝐶</m:t>
                    </m:r>
                    <m:d>
                      <m:dPr>
                        <m:ctrlPr>
                          <a:rPr lang="en-US" altLang="ja-JP" i="1">
                            <a:latin typeface="Cambria Math" panose="02040503050406030204" pitchFamily="18" charset="0"/>
                          </a:rPr>
                        </m:ctrlPr>
                      </m:dPr>
                      <m:e>
                        <m:r>
                          <a:rPr lang="en-US" altLang="ja-JP" i="1">
                            <a:latin typeface="Cambria Math" panose="02040503050406030204" pitchFamily="18" charset="0"/>
                          </a:rPr>
                          <m:t>𝑓</m:t>
                        </m:r>
                      </m:e>
                    </m:d>
                  </m:oMath>
                </a14:m>
                <a:r>
                  <a:rPr lang="ja-JP" altLang="en-US"/>
                  <a:t>というものを使って、環境雑音を</a:t>
                </a:r>
                <a14:m>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𝑛</m:t>
                        </m:r>
                      </m:e>
                      <m:sub>
                        <m:r>
                          <m:rPr>
                            <m:sty m:val="p"/>
                          </m:rPr>
                          <a:rPr lang="en-US" altLang="ja-JP">
                            <a:latin typeface="Cambria Math" panose="02040503050406030204" pitchFamily="18" charset="0"/>
                          </a:rPr>
                          <m:t>env</m:t>
                        </m:r>
                      </m:sub>
                    </m:sSub>
                    <m:r>
                      <m:rPr>
                        <m:aln/>
                      </m:rPr>
                      <a:rPr lang="en-US" altLang="ja-JP" i="1">
                        <a:latin typeface="Cambria Math" panose="02040503050406030204" pitchFamily="18" charset="0"/>
                      </a:rPr>
                      <m:t>=</m:t>
                    </m:r>
                    <m:r>
                      <a:rPr lang="en-US" altLang="ja-JP" i="1">
                        <a:latin typeface="Cambria Math" panose="02040503050406030204" pitchFamily="18" charset="0"/>
                      </a:rPr>
                      <m:t>𝐶</m:t>
                    </m:r>
                    <m:sSub>
                      <m:sSubPr>
                        <m:ctrlPr>
                          <a:rPr lang="en-US" altLang="ja-JP" i="1">
                            <a:latin typeface="Cambria Math" panose="02040503050406030204" pitchFamily="18" charset="0"/>
                          </a:rPr>
                        </m:ctrlPr>
                      </m:sSubPr>
                      <m:e>
                        <m:r>
                          <a:rPr lang="en-US" altLang="ja-JP" i="1">
                            <a:latin typeface="Cambria Math" panose="02040503050406030204" pitchFamily="18" charset="0"/>
                          </a:rPr>
                          <m:t>𝑥</m:t>
                        </m:r>
                      </m:e>
                      <m:sub>
                        <m:r>
                          <m:rPr>
                            <m:sty m:val="p"/>
                          </m:rPr>
                          <a:rPr lang="en-US" altLang="ja-JP">
                            <a:latin typeface="Cambria Math" panose="02040503050406030204" pitchFamily="18" charset="0"/>
                          </a:rPr>
                          <m:t>env</m:t>
                        </m:r>
                      </m:sub>
                    </m:sSub>
                  </m:oMath>
                </a14:m>
                <a:r>
                  <a:rPr lang="ja-JP" altLang="en-US"/>
                  <a:t>のように書けるとすると検出器の信号は</a:t>
                </a:r>
                <a:br>
                  <a:rPr lang="en-US" altLang="ja-JP" dirty="0"/>
                </a:br>
                <a14:m>
                  <m:oMath xmlns:m="http://schemas.openxmlformats.org/officeDocument/2006/math">
                    <m:r>
                      <a:rPr lang="en-US" altLang="ja-JP" i="1">
                        <a:latin typeface="Cambria Math" panose="02040503050406030204" pitchFamily="18" charset="0"/>
                      </a:rPr>
                      <m:t>𝑎</m:t>
                    </m:r>
                    <m:r>
                      <m:rPr>
                        <m:aln/>
                      </m:rPr>
                      <a:rPr lang="en-US" altLang="ja-JP" i="1">
                        <a:latin typeface="Cambria Math" panose="02040503050406030204" pitchFamily="18" charset="0"/>
                      </a:rPr>
                      <m:t>=</m:t>
                    </m:r>
                    <m:r>
                      <a:rPr lang="en-US" altLang="ja-JP" i="1">
                        <a:latin typeface="Cambria Math" panose="02040503050406030204" pitchFamily="18" charset="0"/>
                      </a:rPr>
                      <m:t>𝑥</m:t>
                    </m:r>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𝑛</m:t>
                        </m:r>
                      </m:e>
                      <m:sub>
                        <m:r>
                          <m:rPr>
                            <m:sty m:val="p"/>
                          </m:rPr>
                          <a:rPr lang="en-US" altLang="ja-JP">
                            <a:latin typeface="Cambria Math" panose="02040503050406030204" pitchFamily="18" charset="0"/>
                          </a:rPr>
                          <m:t>env</m:t>
                        </m:r>
                      </m:sub>
                    </m:sSub>
                  </m:oMath>
                </a14:m>
                <a:br>
                  <a:rPr lang="en-US" altLang="ja-JP" i="1" dirty="0">
                    <a:latin typeface="Cambria Math" panose="02040503050406030204" pitchFamily="18" charset="0"/>
                  </a:rPr>
                </a:br>
                <a14:m>
                  <m:oMath xmlns:m="http://schemas.openxmlformats.org/officeDocument/2006/math">
                    <m:r>
                      <a:rPr lang="en-US" altLang="ja-JP" i="1">
                        <a:latin typeface="Cambria Math" panose="02040503050406030204" pitchFamily="18" charset="0"/>
                      </a:rPr>
                      <m:t> </m:t>
                    </m:r>
                    <m:r>
                      <m:rPr>
                        <m:aln/>
                      </m:rPr>
                      <a:rPr lang="en-US" altLang="ja-JP" i="1">
                        <a:latin typeface="Cambria Math" panose="02040503050406030204" pitchFamily="18" charset="0"/>
                      </a:rPr>
                      <m:t>=</m:t>
                    </m:r>
                    <m:r>
                      <a:rPr lang="en-US" altLang="ja-JP" i="1">
                        <a:latin typeface="Cambria Math" panose="02040503050406030204" pitchFamily="18" charset="0"/>
                      </a:rPr>
                      <m:t>𝑥</m:t>
                    </m:r>
                    <m:r>
                      <a:rPr lang="en-US" altLang="ja-JP" i="1">
                        <a:latin typeface="Cambria Math" panose="02040503050406030204" pitchFamily="18" charset="0"/>
                      </a:rPr>
                      <m:t>+</m:t>
                    </m:r>
                    <m:r>
                      <a:rPr lang="en-US" altLang="ja-JP" i="1">
                        <a:latin typeface="Cambria Math" panose="02040503050406030204" pitchFamily="18" charset="0"/>
                      </a:rPr>
                      <m:t>𝐶</m:t>
                    </m:r>
                    <m:sSub>
                      <m:sSubPr>
                        <m:ctrlPr>
                          <a:rPr lang="en-US" altLang="ja-JP" i="1">
                            <a:latin typeface="Cambria Math" panose="02040503050406030204" pitchFamily="18" charset="0"/>
                          </a:rPr>
                        </m:ctrlPr>
                      </m:sSubPr>
                      <m:e>
                        <m:r>
                          <a:rPr lang="en-US" altLang="ja-JP" i="1">
                            <a:latin typeface="Cambria Math" panose="02040503050406030204" pitchFamily="18" charset="0"/>
                          </a:rPr>
                          <m:t>𝑥</m:t>
                        </m:r>
                      </m:e>
                      <m:sub>
                        <m:r>
                          <m:rPr>
                            <m:sty m:val="p"/>
                          </m:rPr>
                          <a:rPr lang="en-US" altLang="ja-JP">
                            <a:latin typeface="Cambria Math" panose="02040503050406030204" pitchFamily="18" charset="0"/>
                          </a:rPr>
                          <m:t>env</m:t>
                        </m:r>
                      </m:sub>
                    </m:sSub>
                  </m:oMath>
                </a14:m>
                <a:br>
                  <a:rPr lang="en-US" altLang="ja-JP" dirty="0"/>
                </a:br>
                <a:r>
                  <a:rPr lang="ja-JP" altLang="en-US"/>
                  <a:t>と書ける</a:t>
                </a:r>
              </a:p>
            </p:txBody>
          </p:sp>
        </mc:Choice>
        <mc:Fallback>
          <p:sp>
            <p:nvSpPr>
              <p:cNvPr id="3" name="コンテンツ プレースホルダー 2">
                <a:extLst>
                  <a:ext uri="{FF2B5EF4-FFF2-40B4-BE49-F238E27FC236}">
                    <a16:creationId xmlns:a16="http://schemas.microsoft.com/office/drawing/2014/main" id="{D24043FF-F096-F045-9DEE-AC15198DC296}"/>
                  </a:ext>
                </a:extLst>
              </p:cNvPr>
              <p:cNvSpPr>
                <a:spLocks noGrp="1" noRot="1" noChangeAspect="1" noMove="1" noResize="1" noEditPoints="1" noAdjustHandles="1" noChangeArrowheads="1" noChangeShapeType="1" noTextEdit="1"/>
              </p:cNvSpPr>
              <p:nvPr>
                <p:ph idx="1"/>
              </p:nvPr>
            </p:nvSpPr>
            <p:spPr>
              <a:blipFill>
                <a:blip r:embed="rId2"/>
                <a:stretch>
                  <a:fillRect l="-1072" t="-1966" r="-1072"/>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5F8B7486-4D0F-504E-94A3-DF0DD1EBBADB}"/>
              </a:ext>
            </a:extLst>
          </p:cNvPr>
          <p:cNvSpPr>
            <a:spLocks noGrp="1"/>
          </p:cNvSpPr>
          <p:nvPr>
            <p:ph type="sldNum" sz="quarter" idx="4"/>
          </p:nvPr>
        </p:nvSpPr>
        <p:spPr/>
        <p:txBody>
          <a:bodyPr/>
          <a:lstStyle/>
          <a:p>
            <a:fld id="{2B4BF31F-3D4B-4445-9FE5-2801AF373D36}" type="slidenum">
              <a:rPr lang="ja-JP" altLang="en-US" smtClean="0"/>
              <a:pPr/>
              <a:t>8</a:t>
            </a:fld>
            <a:endParaRPr lang="ja-JP" altLang="en-US"/>
          </a:p>
        </p:txBody>
      </p:sp>
      <p:sp>
        <p:nvSpPr>
          <p:cNvPr id="5" name="フッター プレースホルダー 4">
            <a:extLst>
              <a:ext uri="{FF2B5EF4-FFF2-40B4-BE49-F238E27FC236}">
                <a16:creationId xmlns:a16="http://schemas.microsoft.com/office/drawing/2014/main" id="{466FBE35-5D33-834C-B469-6F656F65227C}"/>
              </a:ext>
            </a:extLst>
          </p:cNvPr>
          <p:cNvSpPr>
            <a:spLocks noGrp="1"/>
          </p:cNvSpPr>
          <p:nvPr>
            <p:ph type="ftr" sz="quarter" idx="11"/>
          </p:nvPr>
        </p:nvSpPr>
        <p:spPr/>
        <p:txBody>
          <a:bodyPr/>
          <a:lstStyle/>
          <a:p>
            <a:r>
              <a:rPr lang="zh-CN" altLang="en-US"/>
              <a:t>日本物理学会</a:t>
            </a:r>
            <a:r>
              <a:rPr lang="en-US" altLang="zh-CN"/>
              <a:t>@</a:t>
            </a:r>
            <a:r>
              <a:rPr lang="zh-CN" altLang="en-US"/>
              <a:t>山形大学</a:t>
            </a:r>
            <a:endParaRPr lang="ja-JP" altLang="en-US"/>
          </a:p>
        </p:txBody>
      </p:sp>
      <p:sp>
        <p:nvSpPr>
          <p:cNvPr id="6" name="日付プレースホルダー 5">
            <a:extLst>
              <a:ext uri="{FF2B5EF4-FFF2-40B4-BE49-F238E27FC236}">
                <a16:creationId xmlns:a16="http://schemas.microsoft.com/office/drawing/2014/main" id="{F8F5B6BE-211E-EB44-ACC0-15CC728F3CED}"/>
              </a:ext>
            </a:extLst>
          </p:cNvPr>
          <p:cNvSpPr>
            <a:spLocks noGrp="1"/>
          </p:cNvSpPr>
          <p:nvPr>
            <p:ph type="dt" sz="half" idx="10"/>
          </p:nvPr>
        </p:nvSpPr>
        <p:spPr/>
        <p:txBody>
          <a:bodyPr/>
          <a:lstStyle/>
          <a:p>
            <a:r>
              <a:rPr lang="en-US" altLang="ja-JP"/>
              <a:t>2019/9/17</a:t>
            </a:r>
            <a:endParaRPr lang="ja-JP" altLang="en-US"/>
          </a:p>
        </p:txBody>
      </p:sp>
    </p:spTree>
    <p:extLst>
      <p:ext uri="{BB962C8B-B14F-4D97-AF65-F5344CB8AC3E}">
        <p14:creationId xmlns:p14="http://schemas.microsoft.com/office/powerpoint/2010/main" val="272968757"/>
      </p:ext>
    </p:extLst>
  </p:cSld>
  <p:clrMapOvr>
    <a:masterClrMapping/>
  </p:clrMapOvr>
</p:sld>
</file>

<file path=ppt/theme/theme1.xml><?xml version="1.0" encoding="utf-8"?>
<a:theme xmlns:a="http://schemas.openxmlformats.org/drawingml/2006/main" name="my 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プレゼンテーション11" id="{F43377B1-378B-7E48-8BA4-6C73F8F2692D}" vid="{A1C36BC3-4B9A-B348-B8BF-A86692A2AF71}"/>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MyThema</Template>
  <TotalTime>24539</TotalTime>
  <Words>1135</Words>
  <Application>Microsoft Macintosh PowerPoint</Application>
  <PresentationFormat>ワイド画面</PresentationFormat>
  <Paragraphs>264</Paragraphs>
  <Slides>25</Slides>
  <Notes>8</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25</vt:i4>
      </vt:variant>
    </vt:vector>
  </HeadingPairs>
  <TitlesOfParts>
    <vt:vector size="31" baseType="lpstr">
      <vt:lpstr>游ゴシック</vt:lpstr>
      <vt:lpstr>游ゴシック Light</vt:lpstr>
      <vt:lpstr>Arial</vt:lpstr>
      <vt:lpstr>Cambria Math</vt:lpstr>
      <vt:lpstr>Wingdings</vt:lpstr>
      <vt:lpstr>my thema</vt:lpstr>
      <vt:lpstr>KAGRAにおける環境雑音注入試験と評価</vt:lpstr>
      <vt:lpstr>目次</vt:lpstr>
      <vt:lpstr>KAGRA</vt:lpstr>
      <vt:lpstr>KAGRA</vt:lpstr>
      <vt:lpstr>Physical Environmental Monitor (PEM)</vt:lpstr>
      <vt:lpstr>Physical Environmental Monitor (PEM)</vt:lpstr>
      <vt:lpstr>環境雑音注入試験</vt:lpstr>
      <vt:lpstr>環境雑音注入試験</vt:lpstr>
      <vt:lpstr>環境雑音注入試験</vt:lpstr>
      <vt:lpstr>環境雑音注入試験</vt:lpstr>
      <vt:lpstr>実験</vt:lpstr>
      <vt:lpstr>実験</vt:lpstr>
      <vt:lpstr>結果</vt:lpstr>
      <vt:lpstr>結果</vt:lpstr>
      <vt:lpstr>結果</vt:lpstr>
      <vt:lpstr>結果</vt:lpstr>
      <vt:lpstr>まとめと今後</vt:lpstr>
      <vt:lpstr>今後の計画</vt:lpstr>
      <vt:lpstr>ご静聴ありがとうございました</vt:lpstr>
      <vt:lpstr>KAGRA</vt:lpstr>
      <vt:lpstr>雑音評価測定</vt:lpstr>
      <vt:lpstr>雑音評価実験</vt:lpstr>
      <vt:lpstr>環境雑音注入試験</vt:lpstr>
      <vt:lpstr>環境雑音注入試験</vt:lpstr>
      <vt:lpstr>環境雑音注入試験</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JPS</dc:title>
  <dc:creator>田中　大生</dc:creator>
  <cp:lastModifiedBy>田中　大生</cp:lastModifiedBy>
  <cp:revision>222</cp:revision>
  <cp:lastPrinted>2019-09-08T12:01:48Z</cp:lastPrinted>
  <dcterms:created xsi:type="dcterms:W3CDTF">2019-02-25T03:25:33Z</dcterms:created>
  <dcterms:modified xsi:type="dcterms:W3CDTF">2019-09-08T15:47:07Z</dcterms:modified>
</cp:coreProperties>
</file>