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24"/>
  </p:notesMasterIdLst>
  <p:sldIdLst>
    <p:sldId id="259" r:id="rId2"/>
    <p:sldId id="285" r:id="rId3"/>
    <p:sldId id="514" r:id="rId4"/>
    <p:sldId id="513" r:id="rId5"/>
    <p:sldId id="512" r:id="rId6"/>
    <p:sldId id="515" r:id="rId7"/>
    <p:sldId id="516" r:id="rId8"/>
    <p:sldId id="517" r:id="rId9"/>
    <p:sldId id="518" r:id="rId10"/>
    <p:sldId id="519" r:id="rId11"/>
    <p:sldId id="520" r:id="rId12"/>
    <p:sldId id="522" r:id="rId13"/>
    <p:sldId id="521" r:id="rId14"/>
    <p:sldId id="525" r:id="rId15"/>
    <p:sldId id="528" r:id="rId16"/>
    <p:sldId id="529" r:id="rId17"/>
    <p:sldId id="530" r:id="rId18"/>
    <p:sldId id="531" r:id="rId19"/>
    <p:sldId id="524" r:id="rId20"/>
    <p:sldId id="523" r:id="rId21"/>
    <p:sldId id="526" r:id="rId22"/>
    <p:sldId id="527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Spica Neue P" panose="02000503000000000000" pitchFamily="2" charset="-128"/>
      <p:regular r:id="rId29"/>
    </p:embeddedFont>
    <p:embeddedFont>
      <p:font typeface="游ゴシック" panose="020B0400000000000000" pitchFamily="50" charset="-128"/>
      <p:regular r:id="rId30"/>
      <p:bold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1F1"/>
    <a:srgbClr val="9BC1C9"/>
    <a:srgbClr val="01EFEF"/>
    <a:srgbClr val="CD5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4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27T09:37:07.487"/>
    </inkml:context>
    <inkml:brush xml:id="br0">
      <inkml:brushProperty name="width" value="0.1" units="cm"/>
      <inkml:brushProperty name="height" value="0.1" units="cm"/>
      <inkml:brushProperty name="color" value="#33CCFF"/>
    </inkml:brush>
    <inkml:brush xml:id="br1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1734 349 10568 0 0,'-2'12'794'0'0,"3"-9"-752"0"0,0 0-1 0 0,0 0 1 0 0,1 1-1 0 0,-1-1 1 0 0,1 0-1 0 0,0 0 1 0 0,0-1-1 0 0,0 1 1 0 0,0 0-1 0 0,1-1 1 0 0,-1 1-1 0 0,3 1-41 0 0,-1 0 86 0 0,0 0-1 0 0,0 0 1 0 0,-1 1-1 0 0,3 3-85 0 0,13 29 334 0 0,15 37-334 0 0,6 15 1784 0 0,-31-69-1135 0 0,-1 0 1 0 0,1 6-650 0 0,-3-8 382 0 0,1-1-1 0 0,0 0 0 0 0,5 7-381 0 0,-2-4 207 0 0,-1 1 0 0 0,-1 0 0 0 0,5 19-207 0 0,1 3 177 0 0,10 24-12 0 0,46 121 84 0 0,-18-86 233 0 0,-20-41-180 0 0,-10-21-104 0 0,2-2 0 0 0,24 29-198 0 0,9 14 460 0 0,-45-63-320 0 0,9 15-48 0 0,0 0 0 0 0,-3 2 0 0 0,1 3-92 0 0,9 17 18 0 0,1 5 132 0 0,-6-9 27 0 0,11 14-177 0 0,4 10 99 0 0,-14-31 262 0 0,26 38-361 0 0,-23-40 207 0 0,20 42-207 0 0,-2 6 6 0 0,3-1 0 0 0,5-2-6 0 0,-6-16 786 0 0,42 65-524 0 0,-64-98-160 0 0,26 30-102 0 0,-6-10 38 0 0,-2 5 160 0 0,27 33 104 0 0,-46-62-227 0 0,-1 1 1 0 0,-1 1-1 0 0,10 27-75 0 0,-7-16 142 0 0,28 42-142 0 0,-22-40 87 0 0,-3 2-1 0 0,17 44-86 0 0,-7-16 43 0 0,43 76-129 0 0,-72-139 33 0 0,86 154 328 0 0,24 33-29 0 0,-77-127-107 0 0,3-2 0 0 0,19 21-139 0 0,-28-45-130 0 0,19 27 192 0 0,-39-55-35 0 0,-1 0 1 0 0,2 8-28 0 0,18 26 192 0 0,-10-18-158 0 0,2 8-34 0 0,-10-15 36 0 0,2-2-1 0 0,14 18-35 0 0,52 69 23 0 0,-26-33-35 0 0,-42-63 13 0 0,0 0 1 0 0,10 7-2 0 0,-7-8 85 0 0,-2 0 0 0 0,7 11-85 0 0,-6-5 16 0 0,2 0 0 0 0,0-2 0 0 0,2 0 0 0 0,20 15-16 0 0,2-2 50 0 0,72 55 156 0 0,48 15-206 0 0,-32-35 0 0 0,-114-62 16 0 0,0 1 0 0 0,0-2 0 0 0,1-1 0 0 0,13 3-16 0 0,-3 1 35 0 0,0 1-1 0 0,-1 1-34 0 0,3 2 59 0 0,15 3-59 0 0,23 4 96 0 0,1-2 0 0 0,69 9-96 0 0,-63-22 0 0 0,-45-3 41 0 0,20 0-41 0 0,-18-2 39 0 0,14 3-39 0 0,40 5-96 0 0,50-6 96 0 0,-102-2 33 0 0,20-2-33 0 0,-18-1 31 0 0,16 3-31 0 0,216 9 0 0 0,-118-17 0 0 0,-120 5 0 0 0,-8 0 0 0 0,0 0 0 0 0,0-2 0 0 0,10-3 0 0 0,-21 4 0 0 0,0 0 0 0 0,0 1 0 0 0,9 0 0 0 0,27-3 0 0 0,15-5 0 0 0,-29 5 0 0 0,26-7 0 0 0,-43 8 0 0 0,0 0 0 0 0,5 1 0 0 0,34-6 0 0 0,20-6 26 0 0,-43 9-7 0 0,1-2 0 0 0,29-11-19 0 0,3-7 5 0 0,-27 10 6 0 0,40-11-11 0 0,-37 15-1 0 0,0-2-1 0 0,-1-1 0 0 0,0-3 1 0 0,-1-1-1 0 0,15-11 2 0 0,52-34-16 0 0,-1-7 16 0 0,-88 58 0 0 0,19-9 0 0 0,-19 11 0 0 0,0-1 0 0 0,4-4 0 0 0,32-23-10 0 0,-12 8-17 0 0,-1-2 0 0 0,27-27 27 0 0,-38 32 18 0 0,1 2 0 0 0,31-20-18 0 0,-22 18 28 0 0,27-27-28 0 0,-37 29 0 0 0,0 1 0 0 0,3 0 0 0 0,6-6 0 0 0,34-31 0 0 0,-34 26 0 0 0,110-92 64 0 0,-59 48-113 0 0,71-82 49 0 0,-65 60 73 0 0,-63 63-82 0 0,80-93 130 0 0,-56 66-251 0 0,-23 28 116 0 0,10-17 14 0 0,87-118-60 0 0,16-5 9 0 0,-22 28 26 0 0,10-37 25 0 0,-80 105 0 0 0,2 3-160 0 0,10-15 100 0 0,-1 0 40 0 0,-28 37 20 0 0,10-16 0 0 0,36-55 0 0 0,-17 26 0 0 0,-22 35 0 0 0,22-44 0 0 0,-40 62 0 0 0,8-14 0 0 0,-13 20 0 0 0,11-14 0 0 0,11-20 0 0 0,59-120 0 0 0,-51 95 64 0 0,-29 57-57 0 0,1-6-7 0 0,16-32-73 0 0,36-67 59 0 0,-32 78 14 0 0,-18 23 0 0 0,-15 29 0 0 0,-2-1 0 0 0,2-4 0 0 0,0 0 0 0 0,1 0 0 0 0,3-2 0 0 0,-2 3 0 0 0,-1-1 0 0 0,1-6 0 0 0,18-38 0 0 0,11-31 0 0 0,-28 67 0 0 0,-2 0 0 0 0,5-19 0 0 0,-1 2 0 0 0,2-14 0 0 0,-12 39 0 0 0,8-23 0 0 0,18-37 54 0 0,6-21-185 0 0,-26 69 13 0 0,-11 26 83 0 0,1 0-1 0 0,1 1 1 0 0,2-4 35 0 0,-5 8-8 0 0,1 1 0 0 0,-1 0 0 0 0,0-1-1 0 0,0 1 1 0 0,0-1 0 0 0,-1 0 0 0 0,1 1 0 0 0,-1-1 0 0 0,0-1 8 0 0,-1 2 0 0 0,1 1 1 0 0,0-1-1 0 0,1 0 1 0 0,-1 1-1 0 0,1-1 1 0 0,-1 1-1 0 0,1-1 1 0 0,0 1-1 0 0,0-1 1 0 0,1 1-1 0 0,-1 0 1 0 0,1 0-1 0 0,0-1 0 0 0,3-4 0 0 0,-1 0 0 0 0,0 0 0 0 0,0 0 0 0 0,1-2 0 0 0,9-19 0 0 0,-9 17-41 0 0,1 1-1 0 0,-2-1 1 0 0,1-3 41 0 0,2-4-14 0 0,1-28-668 0 0,-7 33 525 0 0,-1 14 69 0 0,0 0-23 0 0,0 0-1 0 0,0 0 6 0 0,0 0 22 0 0,0 0 10 0 0,0 0 2 0 0,0 0-102 0 0,0 0-432 0 0,0 0-186 0 0,0 0-36 0 0</inkml:trace>
  <inkml:trace contextRef="#ctx0" brushRef="#br1" timeOffset="62141.746">2869 1 6880 0 0,'0'0'157'0'0,"0"0"23"0"0,0 0 11 0 0,-7 1 545 0 0,4 0 1958 0 0,2 0 3325 0 0,0 12-5633 0 0,1-11-304 0 0,-1 0 0 0 0,1 1 0 0 0,0-1 0 0 0,0 1 1 0 0,0-1-1 0 0,0 1 0 0 0,0-1 0 0 0,1 1 1 0 0,-1-1-1 0 0,1 1-82 0 0,1 11 957 0 0,-1-5-788 0 0,7 17 205 0 0,-6-18-308 0 0,1 0 0 0 0,-1 1 0 0 0,0-1 0 0 0,-1 0 0 0 0,0 8-66 0 0,0-10 78 0 0,-1 0-1 0 0,1 1 0 0 0,0-1 1 0 0,1 0-1 0 0,0 0 0 0 0,-1-1 0 0 0,2 1 1 0 0,0 2-78 0 0,25 44 251 0 0,-16-23 81 0 0,-4-7-238 0 0,25 41 146 0 0,-20-40-202 0 0,43 80 175 0 0,-50-93-140 0 0,0 1 0 0 0,1-1 0 0 0,4 3-73 0 0,-4-4 69 0 0,-1 0 0 0 0,1 1 1 0 0,3 8-70 0 0,-4-8-77 0 0,0-1 0 0 0,0 0 1 0 0,0 0-1 0 0,3 1 77 0 0,4 7 1109 0 0,6 6-993 0 0,21 19-116 0 0,-21-22 101 0 0,-1 0 1 0 0,8 12-102 0 0,-12-13-30 0 0,2 0 0 0 0,-1-1 0 0 0,2-1-1 0 0,0 0 1 0 0,14 8 30 0 0,35 32 125 0 0,-52-45-114 0 0,-1 1 21 0 0,0 1 0 0 0,-1 1 0 0 0,0 0 0 0 0,-1 0 0 0 0,-1 1 0 0 0,4 9-32 0 0,-14-25 0 0 0,27 48 64 0 0,2-2 0 0 0,26 31-64 0 0,-33-52 0 0 0,0-2 0 0 0,11 7 0 0 0,-1 0 32 0 0,10 13-32 0 0,-32-31 7 0 0,0 0-1 0 0,-1 1 0 0 0,0 0 1 0 0,-1 0-1 0 0,5 11-6 0 0,10 27 17 0 0,24 49 30 0 0,-42-91-59 0 0,0 0 0 0 0,1 0 0 0 0,0-1 0 0 0,0 0 0 0 0,0 0 0 0 0,1-1 0 0 0,0 0 0 0 0,6 5 12 0 0,6 4 30 0 0,-1 2-1 0 0,-1 0 0 0 0,-1 1 0 0 0,-1 0 1 0 0,11 18-30 0 0,-23-33-3 0 0,33 53-22 0 0,8 10-46 0 0,72 96 71 0 0,-62-71-1 0 0,-39-63 15 0 0,1-1-1 0 0,2 0 1 0 0,1-1 0 0 0,12 12-14 0 0,74 86 11 0 0,-85-101-12 0 0,1 5-7 0 0,-2 0-1 0 0,15 31 9 0 0,-20-36 7 0 0,2 7-1 0 0,-9-16-26 0 0,1-1 0 0 0,1 0 0 0 0,8 11 20 0 0,13 15-1 0 0,-19-23 28 0 0,2-1 1 0 0,13 13-28 0 0,-7-8 18 0 0,-1 1 1 0 0,-1 0 0 0 0,-1 1-1 0 0,11 21-18 0 0,0 8-1 0 0,-10-20 56 0 0,11 14-55 0 0,90 144-230 0 0,-82-131 224 0 0,-23-35 91 0 0,2 0 0 0 0,0-2-1 0 0,13 14-84 0 0,42 39 36 0 0,13 13 57 0 0,-66-67-72 0 0,0 1 0 0 0,-1 0 0 0 0,5 13-21 0 0,-3-3 96 0 0,22 27-96 0 0,-30-45 19 0 0,2-1 1 0 0,-1 0-1 0 0,2 0 0 0 0,-1-1 0 0 0,4 1-19 0 0,37 34 0 0 0,-18-14 0 0 0,-10-10 5 0 0,-1 0 0 0 0,-2 2 0 0 0,-1 0 1 0 0,0 1-1 0 0,12 24-5 0 0,-13-19 135 0 0,0-1 1 0 0,2-1 0 0 0,2-1 0 0 0,0-1-1 0 0,13 9-135 0 0,-26-26 16 0 0,1-2 0 0 0,7 5-16 0 0,-7-5 16 0 0,1 0 0 0 0,5 7-16 0 0,17 12 11 0 0,-15-9 45 0 0,-14-12-56 0 0,0 0-1 0 0,1 0 0 0 0,-2 1 0 0 0,2 1 1 0 0,77 104 64 0 0,-69-95-22 0 0,1-1 1 0 0,1 0-1 0 0,1-1 0 0 0,13 8-42 0 0,-3-1 23 0 0,21 14 26 0 0,-25-19 21 0 0,0 1 1 0 0,16 18-71 0 0,-8-3 104 0 0,-2 2 0 0 0,22 32-104 0 0,-33-42-60 0 0,17 16 60 0 0,-18-21-2 0 0,-8-11 57 0 0,0 0-1 0 0,0-1 1 0 0,1-1-1 0 0,7 5-54 0 0,15 11 86 0 0,47 31 122 0 0,22 30-208 0 0,-28-26 144 0 0,-57-43-136 0 0,-6-4 6 0 0,1 0 0 0 0,1-2 0 0 0,-1 1 0 0 0,8 3-14 0 0,40 24 0 0 0,-21-19 0 0 0,20 12 192 0 0,16 12-192 0 0,-50-27 0 0 0,-10-7 0 0 0,-1 1 0 0 0,-1 0 0 0 0,4 4 0 0 0,8 6 176 0 0,14 10-176 0 0,-9-9 80 0 0,24 22-16 0 0,-34-31-64 0 0,-16-9 0 0 0,0 0 0 0 0,0 0 0 0 0,-1 1 0 0 0,1-1 0 0 0,2 3 0 0 0,24 17 118 0 0,-20-14-59 0 0,-1 0 0 0 0,10 6-59 0 0,15 12 20 0 0,-5-7 20 0 0,-8-5-16 0 0,-5-4-24 0 0,0 0 0 0 0,17 6 0 0 0,-4-2 0 0 0,10 9 15 0 0,-21-12 17 0 0,0-1-1 0 0,1-1 1 0 0,13 5-32 0 0,9 5 298 0 0,-5-5-134 0 0,-1 2 0 0 0,13 8-164 0 0,-24-13 62 0 0,1-1 0 0 0,0-1 0 0 0,0-1-1 0 0,6 0-61 0 0,16 5 33 0 0,-40-11-32 0 0,1-1 0 0 0,-1 0 0 0 0,1 0 0 0 0,5-1-1 0 0,-4 0 1 0 0,-1 1 0 0 0,0 0 0 0 0,1 0 0 0 0,2 1-1 0 0,34 10 0 0 0,15 0 0 0 0,-49-9 0 0 0,-1 0 0 0 0,1 0 0 0 0,-1 1 0 0 0,10 5 0 0 0,-11-4 0 0 0,0-1 0 0 0,1 0 0 0 0,0-1 0 0 0,0 0 0 0 0,9 1 0 0 0,-9-2 32 0 0,-1 1 1 0 0,1-1-1 0 0,-1 2 0 0 0,0-1 0 0 0,8 5-32 0 0,4 1 31 0 0,-11-5-28 0 0,-1 0-1 0 0,1-1 1 0 0,0-1 0 0 0,1 1-3 0 0,29 6 53 0 0,11 8-53 0 0,12-9 0 0 0,-13-1 64 0 0,-17 0-64 0 0,-24-5 0 0 0,1 0 0 0 0,0-1 0 0 0,0 0 0 0 0,1 0 0 0 0,3 0 16 0 0,0 0 0 0 0,8 2-16 0 0,-7-1 16 0 0,-1 0 0 0 0,9-1-16 0 0,22 3 21 0 0,-35-2-14 0 0,0-1 0 0 0,0 0 0 0 0,0-1 1 0 0,-1 0-1 0 0,1-1 0 0 0,7-1-7 0 0,-9 1 0 0 0,1 0 0 0 0,-1 0 0 0 0,1 1 0 0 0,2 1 0 0 0,29-3 0 0 0,-7-3 0 0 0,14 0 64 0 0,-12 0-64 0 0,10-3 0 0 0,-37 6 0 0 0,1 1 0 0 0,0 0 0 0 0,-1 0 0 0 0,9 1 0 0 0,21-2 0 0 0,-22 1 0 0 0,0 0 0 0 0,9 1 0 0 0,-8 0 0 0 0,-1 0 0 0 0,9-3 0 0 0,1 0 0 0 0,-13 2 0 0 0,1-1 0 0 0,-1 0 0 0 0,1-1 0 0 0,-1-1 0 0 0,13-5 0 0 0,84-33 64 0 0,-79 30-64 0 0,9-6 0 0 0,48-23 64 0 0,-36 21-64 0 0,47-41 0 0 0,-82 50 0 0 0,4-2 0 0 0,-1-2 0 0 0,14-12 0 0 0,-31 24 0 0 0,1 1 0 0 0,-1-1 0 0 0,1 1 0 0 0,0 0 0 0 0,0 0 0 0 0,2-1 0 0 0,-2 2 0 0 0,1-1 0 0 0,-1-1 0 0 0,0 1 0 0 0,0 0 0 0 0,-1-1 0 0 0,3-1 0 0 0,24-21 0 0 0,-21 17 0 0 0,0 1 0 0 0,0 1 0 0 0,9-7 0 0 0,-7 6 0 0 0,-1 0 0 0 0,10-8 0 0 0,24-22 0 0 0,19-27 0 0 0,-37 43 0 0 0,6-5 0 0 0,28-25 0 0 0,-21 19 0 0 0,-28 20 0 0 0,1 0 0 0 0,5-2 0 0 0,18-19 0 0 0,9-6 0 0 0,-33 27 0 0 0,54-61 0 0 0,2-9 0 0 0,-47 55 0 0 0,-11 14 0 0 0,1 1 0 0 0,0-1 0 0 0,8-5 0 0 0,2-8 0 0 0,-16 21 0 0 0,0-1 0 0 0,0 1 0 0 0,0 0 0 0 0,3-2 0 0 0,15-14 0 0 0,10-14 0 0 0,-6 7 0 0 0,9-11 0 0 0,46-51 0 0 0,-26 37 0 0 0,22-26 0 0 0,-49 51 0 0 0,11-8 0 0 0,17-17 0 0 0,-22 19 0 0 0,-28 27 0 0 0,0 1 0 0 0,-1-1 0 0 0,1 0 0 0 0,-1 0 0 0 0,0-1 0 0 0,0-1 0 0 0,1-1 0 0 0,0 0 0 0 0,1 0 0 0 0,2-1 0 0 0,21-25 0 0 0,-17 20 0 0 0,0 1 0 0 0,0 0 0 0 0,1 2 0 0 0,8-7 0 0 0,-16 15 0 0 0,0-1 0 0 0,0 0 0 0 0,-1 0 0 0 0,0 0 0 0 0,2-5 0 0 0,18-20 0 0 0,2 2 0 0 0,-18 18 0 0 0,0 1 0 0 0,7-6 0 0 0,4-3 0 0 0,-1 0 0 0 0,1-5 0 0 0,12-12 0 0 0,6-5 0 0 0,2-6 0 0 0,-22 25 0 0 0,-10 13 0 0 0,0-1 0 0 0,0-1 0 0 0,-1 1 0 0 0,4-9 0 0 0,-2 4 0 0 0,0 0 0 0 0,1 1 0 0 0,8-8 0 0 0,-7 8 0 0 0,-1-1 0 0 0,0 0 0 0 0,2-4 0 0 0,1-5 0 0 0,2 2 0 0 0,0 0 0 0 0,6-4 0 0 0,-4 4 0 0 0,-1 0 0 0 0,13-24 0 0 0,-10 13 0 0 0,13-16 0 0 0,-13 22 0 0 0,-1-2 0 0 0,1-5 0 0 0,0 1-22 0 0,2 0 0 0 0,0 1-1 0 0,6-3 23 0 0,1-1 3 0 0,20-38-3 0 0,37-58 0 0 0,-33 48-72 0 0,-17 31 59 0 0,-17 26-27 0 0,14-27 40 0 0,-12 20-70 0 0,15-20 70 0 0,-12 20-58 0 0,120-179-17 0 0,-117 177 75 0 0,-5 7 0 0 0,9-16 0 0 0,-2-1-18 0 0,-12 22-3 0 0,-1-1 1 0 0,-2-1-1 0 0,1-3 21 0 0,1-4 3 0 0,10-13-3 0 0,-7 12-30 0 0,23-31-186 0 0,11-15 214 0 0,6 0 55 0 0,-43 57-38 0 0,17-30 34 0 0,-14 23-49 0 0,-13 23 0 0 0,0-1 0 0 0,-1 0 0 0 0,0 0 0 0 0,1-2 0 0 0,14-27 0 0 0,-15 28 0 0 0,0-1 0 0 0,0 1 0 0 0,5-7 0 0 0,9-21 0 0 0,-17 34-21 0 0,0 1-1 0 0,0 0 1 0 0,0-1-1 0 0,0 1 1 0 0,1-1-1 0 0,-1 1 1 0 0,1 0 0 0 0,-1 0-1 0 0,1 0 1 0 0,0 0-1 0 0,0 0 1 0 0,0 0 21 0 0,-1 1 5 0 0,0 1 0 0 0,-1-1 0 0 0,1 1 1 0 0,0-1-1 0 0,0 1 0 0 0,-1-1 0 0 0,1 1 1 0 0,-1-1-1 0 0,1 0 0 0 0,0 1 0 0 0,-1-1 0 0 0,1 0 1 0 0,-1 0-1 0 0,1 0 0 0 0,-1 1 0 0 0,0-1 0 0 0,1 0 1 0 0,-1 0-1 0 0,0 0-5 0 0,1-2-22 0 0,0 1 1 0 0,0 0-1 0 0,0 0 0 0 0,0 0 1 0 0,0-1-1 0 0,1 1 1 0 0,-1 0-1 0 0,1 1 0 0 0,-1-1 1 0 0,1 0-1 0 0,0 0 22 0 0,-2 2 63 0 0,9-4 61 0 0,-7 5-8220 0 0,-2-1-470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FDC1-5221-4723-BB98-9E6B0F5112EF}" type="datetimeFigureOut">
              <a:rPr kumimoji="1" lang="ja-JP" altLang="en-US" smtClean="0"/>
              <a:t>2019/4/28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091E-A36E-4D14-8F4B-4E6E2FBD3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40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70293" y="6371885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70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7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78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57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5891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3817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0163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67520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3636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84120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3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974" y="107030"/>
            <a:ext cx="5461811" cy="744550"/>
          </a:xfrm>
        </p:spPr>
        <p:txBody>
          <a:bodyPr/>
          <a:lstStyle>
            <a:lvl1pPr>
              <a:defRPr cap="small" baseline="0">
                <a:solidFill>
                  <a:schemeClr val="accent3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54055" y="6399806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086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7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2251798"/>
            <a:ext cx="12192000" cy="124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2693" y="2540327"/>
            <a:ext cx="7806614" cy="63756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0" hasCustomPrompt="1"/>
          </p:nvPr>
        </p:nvSpPr>
        <p:spPr>
          <a:xfrm>
            <a:off x="3203945" y="5024955"/>
            <a:ext cx="8825688" cy="1631027"/>
          </a:xfrm>
        </p:spPr>
        <p:txBody>
          <a:bodyPr>
            <a:normAutofit/>
          </a:bodyPr>
          <a:lstStyle>
            <a:lvl1pPr marL="12600" indent="0">
              <a:buNone/>
              <a:defRPr sz="2400"/>
            </a:lvl1pPr>
          </a:lstStyle>
          <a:p>
            <a:pPr algn="r"/>
            <a:r>
              <a:rPr kumimoji="1" lang="ja-JP" altLang="en-US" dirty="0"/>
              <a:t>ミーティング情報</a:t>
            </a:r>
            <a:endParaRPr kumimoji="1" lang="en-US" altLang="ja-JP" dirty="0"/>
          </a:p>
          <a:p>
            <a:pPr algn="r"/>
            <a:r>
              <a:rPr kumimoji="1" lang="en-US" altLang="ja-JP" dirty="0"/>
              <a:t>Author</a:t>
            </a:r>
            <a:r>
              <a:rPr kumimoji="1" lang="ja-JP" altLang="en-US" dirty="0"/>
              <a:t>情報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1926" y="1694387"/>
            <a:ext cx="3622121" cy="446301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サブタイトル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3464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テキスト+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1042250" y="1606151"/>
            <a:ext cx="9888020" cy="1952219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40070" y="1006661"/>
            <a:ext cx="4840767" cy="510252"/>
          </a:xfrm>
        </p:spPr>
        <p:txBody>
          <a:bodyPr/>
          <a:lstStyle>
            <a:lvl1pPr marL="12600" indent="0">
              <a:buNone/>
              <a:defRPr>
                <a:solidFill>
                  <a:schemeClr val="accent1"/>
                </a:solidFill>
              </a:defRPr>
            </a:lvl1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見出し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40070" y="3931128"/>
            <a:ext cx="4840767" cy="510252"/>
          </a:xfrm>
        </p:spPr>
        <p:txBody>
          <a:bodyPr/>
          <a:lstStyle>
            <a:lvl1pPr marL="12600" indent="0">
              <a:buNone/>
              <a:defRPr>
                <a:solidFill>
                  <a:schemeClr val="accent1"/>
                </a:solidFill>
              </a:defRPr>
            </a:lvl1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見出し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1042250" y="4522901"/>
            <a:ext cx="9888020" cy="1952219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3946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シンプル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1963738" y="1800225"/>
            <a:ext cx="8018462" cy="327501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571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630" y="72805"/>
            <a:ext cx="6643959" cy="492588"/>
          </a:xfrm>
        </p:spPr>
        <p:txBody>
          <a:bodyPr/>
          <a:lstStyle>
            <a:lvl1pPr>
              <a:defRPr cap="none" baseline="0">
                <a:solidFill>
                  <a:schemeClr val="accent3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54055" y="6399806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" name="直線コネクタ 3"/>
          <p:cNvCxnSpPr>
            <a:cxnSpLocks/>
          </p:cNvCxnSpPr>
          <p:nvPr userDrawn="1"/>
        </p:nvCxnSpPr>
        <p:spPr>
          <a:xfrm flipV="1">
            <a:off x="0" y="565393"/>
            <a:ext cx="6983169" cy="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7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8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59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70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07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99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61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wdoc.icrr.u-tokyo.ac.jp/cgi-bin/private/DocDB/ShowDocument?docid=9590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wdoc.icrr.u-tokyo.ac.jp/cgi-bin/private/DocDB/ShowDocument?docid=10052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wdoc.icrr.u-tokyo.ac.jp/cgi-bin/private/DocDB/ShowDocument?docid=959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wwiki.icrr.u-tokyo.ac.jp/JGWwiki/LCGT/Meeting/f2f/2017Dec/Sateite" TargetMode="External"/><Relationship Id="rId2" Type="http://schemas.openxmlformats.org/officeDocument/2006/relationships/hyperlink" Target="https://gwdoc.icrr.u-tokyo.ac.jp/cgi-bin/private/DocDB/ShowDocument?docid=639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wdoc.icrr.u-tokyo.ac.jp/cgi-bin/private/DocDB/ShowDocument?docid=93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wdoc.icrr.u-tokyo.ac.jp/cgi-bin/private/DocDB/ShowDocument?docid=891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wdoc.icrr.u-tokyo.ac.jp/cgi-bin/private/DocDB/ShowDocument?docid=3490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2E2DA09-33D9-4FDA-B233-C741F5FAD1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3073" y="-869268"/>
            <a:ext cx="12178927" cy="913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D8B0B5-08E7-4729-8BB0-EB66E1B2C7A2}"/>
              </a:ext>
            </a:extLst>
          </p:cNvPr>
          <p:cNvSpPr/>
          <p:nvPr/>
        </p:nvSpPr>
        <p:spPr>
          <a:xfrm>
            <a:off x="-13073" y="1400933"/>
            <a:ext cx="12192000" cy="1213449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 idx="4294967295"/>
          </p:nvPr>
        </p:nvSpPr>
        <p:spPr>
          <a:xfrm>
            <a:off x="1502301" y="1682172"/>
            <a:ext cx="9161252" cy="636587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5400" cap="none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Upgrade Plan</a:t>
            </a:r>
            <a:endParaRPr kumimoji="1" lang="ja-JP" altLang="en-US" sz="5400" cap="none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294967295"/>
          </p:nvPr>
        </p:nvSpPr>
        <p:spPr>
          <a:xfrm>
            <a:off x="4698521" y="4539241"/>
            <a:ext cx="7378460" cy="2371186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cap="none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2019/5/9@LIGO PAC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cap="none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National Astronomical Observatory of Japan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cap="none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Yoichi Aso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cap="none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On Behalf of The KAGRA Collaboration</a:t>
            </a:r>
            <a:endParaRPr lang="ja-JP" altLang="en-US" sz="2800" cap="none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78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2FBBF8C-323D-4CB4-8F13-084753AF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BA016D-3382-4D3C-AD4D-0DF1FC25A843}"/>
              </a:ext>
            </a:extLst>
          </p:cNvPr>
          <p:cNvSpPr txBox="1"/>
          <p:nvPr/>
        </p:nvSpPr>
        <p:spPr>
          <a:xfrm>
            <a:off x="446451" y="178721"/>
            <a:ext cx="8916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Proposal to set up two committees under KSC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E105C-1F19-49B0-9496-3205719873E2}"/>
              </a:ext>
            </a:extLst>
          </p:cNvPr>
          <p:cNvSpPr txBox="1"/>
          <p:nvPr/>
        </p:nvSpPr>
        <p:spPr>
          <a:xfrm>
            <a:off x="530858" y="895642"/>
            <a:ext cx="1132322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Future Planning Committee (FPC)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Manage the discussion of KAGRA future upgrade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Produce a white paper for future upgrade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Project R&amp;D Committee (PRDC)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Project R&amp;D is an official R&amp;D of KAGRA to be counted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towards authorship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PRDC manages the selection of the Project R&amp;Ds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Judgement is made based on the white paper by the FPC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Approved at the F2F meeting in Dec. 2019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368FE0-F14C-4065-910C-DA529E6156F8}"/>
              </a:ext>
            </a:extLst>
          </p:cNvPr>
          <p:cNvSpPr txBox="1"/>
          <p:nvPr/>
        </p:nvSpPr>
        <p:spPr>
          <a:xfrm>
            <a:off x="220393" y="5951321"/>
            <a:ext cx="11941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FPC released the first draft of the white paper recently: </a:t>
            </a:r>
            <a:r>
              <a:rPr kumimoji="1" lang="en-US" altLang="ja-JP" sz="2800" dirty="0">
                <a:solidFill>
                  <a:schemeClr val="accent4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3"/>
              </a:rPr>
              <a:t>JGW-M1909590</a:t>
            </a:r>
            <a:endParaRPr kumimoji="1" lang="ja-JP" altLang="en-US" sz="2800" dirty="0">
              <a:solidFill>
                <a:schemeClr val="accent4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527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5AE6D9A-20FA-4ADD-B1E6-89AB446D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094A98-AEEC-49BC-A415-C83FA91C4EA6}"/>
              </a:ext>
            </a:extLst>
          </p:cNvPr>
          <p:cNvSpPr txBox="1"/>
          <p:nvPr/>
        </p:nvSpPr>
        <p:spPr>
          <a:xfrm>
            <a:off x="429198" y="80954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Funding Scheme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DFE522-F6A4-438F-A28E-9B71837DC68F}"/>
              </a:ext>
            </a:extLst>
          </p:cNvPr>
          <p:cNvSpPr txBox="1"/>
          <p:nvPr/>
        </p:nvSpPr>
        <p:spPr>
          <a:xfrm>
            <a:off x="1235319" y="804650"/>
            <a:ext cx="100523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Basic direction given by the 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Each group responsible for an upgrade item should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obtain funding for the upgrade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Especially, contributions from outside Japan is important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One example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Backup laser (60W) for O3 and 140W laser for O4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Academia </a:t>
            </a:r>
            <a:r>
              <a:rPr kumimoji="1" lang="en-US" altLang="ja-JP" sz="28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Sinica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(Taiwan) will procure commercial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amplifiers (neoVAN-4S-HP)     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2"/>
              </a:rPr>
              <a:t>JGW-G1910052</a:t>
            </a: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The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funding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comes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from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Taiwan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8AD797-47EF-4DB2-B354-AEFBB02BB4E3}"/>
              </a:ext>
            </a:extLst>
          </p:cNvPr>
          <p:cNvSpPr txBox="1"/>
          <p:nvPr/>
        </p:nvSpPr>
        <p:spPr>
          <a:xfrm>
            <a:off x="1444297" y="5167350"/>
            <a:ext cx="9391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Aso’s</a:t>
            </a: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personal opinion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project as a whole should still seek for a large funding</a:t>
            </a:r>
            <a:b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from MEXT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In fact, we are applying for another </a:t>
            </a:r>
            <a:r>
              <a:rPr kumimoji="1" lang="en-US" altLang="ja-JP" sz="24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Tokusui</a:t>
            </a: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(~5MUSD)</a:t>
            </a:r>
            <a:endParaRPr kumimoji="1" lang="ja-JP" altLang="en-US" sz="24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0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5AE6D9A-20FA-4ADD-B1E6-89AB446D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094A98-AEEC-49BC-A415-C83FA91C4EA6}"/>
              </a:ext>
            </a:extLst>
          </p:cNvPr>
          <p:cNvSpPr txBox="1"/>
          <p:nvPr/>
        </p:nvSpPr>
        <p:spPr>
          <a:xfrm>
            <a:off x="446451" y="178721"/>
            <a:ext cx="537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Organization, Management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8AD797-47EF-4DB2-B354-AEFBB02BB4E3}"/>
              </a:ext>
            </a:extLst>
          </p:cNvPr>
          <p:cNvSpPr txBox="1"/>
          <p:nvPr/>
        </p:nvSpPr>
        <p:spPr>
          <a:xfrm>
            <a:off x="489313" y="4001623"/>
            <a:ext cx="116269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Aso’s</a:t>
            </a: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personal opinion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 vast improvement in the project management is necessary for the upgrade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Implementing standard engineering management practices is important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Need to hire dedicated engineers for this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Need to find a practical compromise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Available resources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people’s mindset for the project</a:t>
            </a:r>
            <a:endParaRPr kumimoji="1" lang="ja-JP" altLang="en-US" sz="24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pic>
        <p:nvPicPr>
          <p:cNvPr id="6" name="図 5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B5685671-4DEB-46B9-812B-3AB81F6AC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38" y="1080207"/>
            <a:ext cx="5353534" cy="260470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7F83DA-4D57-44F9-BEF9-5E4639D5850D}"/>
              </a:ext>
            </a:extLst>
          </p:cNvPr>
          <p:cNvSpPr txBox="1"/>
          <p:nvPr/>
        </p:nvSpPr>
        <p:spPr>
          <a:xfrm>
            <a:off x="719138" y="1009650"/>
            <a:ext cx="504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Basic idea given by </a:t>
            </a:r>
            <a:r>
              <a:rPr kumimoji="1" lang="en-US" altLang="ja-JP" sz="28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Kajita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-san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DF6909-EBF5-4E02-B1E7-5AB3C0A646A5}"/>
              </a:ext>
            </a:extLst>
          </p:cNvPr>
          <p:cNvSpPr txBox="1"/>
          <p:nvPr/>
        </p:nvSpPr>
        <p:spPr>
          <a:xfrm>
            <a:off x="375328" y="1849581"/>
            <a:ext cx="5557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 task force for each upgrade item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SEO manages the overall upgrade</a:t>
            </a:r>
            <a:endParaRPr kumimoji="1" lang="ja-JP" altLang="en-US" sz="24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08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88C1570-6EDB-47F6-A5E3-8CBDA911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52612F-11CC-48E2-8A04-6EBC7D201CA3}"/>
              </a:ext>
            </a:extLst>
          </p:cNvPr>
          <p:cNvSpPr txBox="1"/>
          <p:nvPr/>
        </p:nvSpPr>
        <p:spPr>
          <a:xfrm>
            <a:off x="446451" y="178721"/>
            <a:ext cx="7285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Overview of the upgrade white paper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5CB236-1FC2-41E5-8C0B-39E24C8C18B8}"/>
              </a:ext>
            </a:extLst>
          </p:cNvPr>
          <p:cNvSpPr txBox="1"/>
          <p:nvPr/>
        </p:nvSpPr>
        <p:spPr>
          <a:xfrm>
            <a:off x="797169" y="1092591"/>
            <a:ext cx="1034655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List up scientific targets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List up potential technologies to be adopted for upgrade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Score the significance and feasibility of each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List up 4 candidates for upgrade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Low frequency optimization (LF)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Heavier mirror (40kg)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Frequency dependent squeezing (</a:t>
            </a:r>
            <a:r>
              <a:rPr kumimoji="1" lang="en-US" altLang="ja-JP" sz="28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FDsq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High frequency optimization (HF)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FEC54B-5C78-4511-B2B4-EED03EABFD91}"/>
              </a:ext>
            </a:extLst>
          </p:cNvPr>
          <p:cNvSpPr txBox="1"/>
          <p:nvPr/>
        </p:nvSpPr>
        <p:spPr>
          <a:xfrm>
            <a:off x="684628" y="4759569"/>
            <a:ext cx="331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Recommendations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5C2DF3-0ADD-45A1-AE8F-8DD406FE10BA}"/>
              </a:ext>
            </a:extLst>
          </p:cNvPr>
          <p:cNvSpPr txBox="1"/>
          <p:nvPr/>
        </p:nvSpPr>
        <p:spPr>
          <a:xfrm>
            <a:off x="1073834" y="5561428"/>
            <a:ext cx="9739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HF &amp; </a:t>
            </a:r>
            <a:r>
              <a:rPr kumimoji="1" lang="en-US" altLang="ja-JP" sz="28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FDsq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for 5 year upgrade (after O4)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Continue R&amp;D on LF and 40kg for longer term upgrade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493319-E09D-4ED1-A332-4016BB9A086B}"/>
              </a:ext>
            </a:extLst>
          </p:cNvPr>
          <p:cNvSpPr/>
          <p:nvPr/>
        </p:nvSpPr>
        <p:spPr>
          <a:xfrm>
            <a:off x="8944038" y="297672"/>
            <a:ext cx="238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>
                <a:solidFill>
                  <a:schemeClr val="accent4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2"/>
              </a:rPr>
              <a:t>JGW-M1909590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405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F0E6FA3-1FBD-4BB1-85A5-5F1E9808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B082DF-76B1-4478-BA3A-299EE0FE0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00" y="1004870"/>
            <a:ext cx="10144199" cy="484826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7C24AE-97F0-4D67-ABBD-2FBBE30830C2}"/>
              </a:ext>
            </a:extLst>
          </p:cNvPr>
          <p:cNvSpPr txBox="1"/>
          <p:nvPr/>
        </p:nvSpPr>
        <p:spPr>
          <a:xfrm>
            <a:off x="446451" y="178721"/>
            <a:ext cx="8268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Parameters for candidate upgrade options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401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C9F2944-91F0-4BBF-901E-CD2204BA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37DB80-1DEC-43F1-9124-224016F85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28" y="504779"/>
            <a:ext cx="9305993" cy="635322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642E43-7F01-4957-B3E3-972243F13895}"/>
              </a:ext>
            </a:extLst>
          </p:cNvPr>
          <p:cNvSpPr txBox="1"/>
          <p:nvPr/>
        </p:nvSpPr>
        <p:spPr>
          <a:xfrm>
            <a:off x="377440" y="103959"/>
            <a:ext cx="5510226" cy="584775"/>
          </a:xfrm>
          <a:prstGeom prst="rect">
            <a:avLst/>
          </a:prstGeom>
          <a:solidFill>
            <a:schemeClr val="bg1">
              <a:lumMod val="75000"/>
              <a:lumOff val="25000"/>
              <a:alpha val="89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Comparison of noise curves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5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A9D40A-07A3-4C4F-B6B0-5E302706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8BDC6E-CD9F-48F6-9D4B-EDAB3BEB86FE}"/>
              </a:ext>
            </a:extLst>
          </p:cNvPr>
          <p:cNvSpPr txBox="1"/>
          <p:nvPr/>
        </p:nvSpPr>
        <p:spPr>
          <a:xfrm>
            <a:off x="446451" y="178721"/>
            <a:ext cx="7030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Peculiar issues with KAGRA upgrade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F35794-3B06-4C03-9A13-B46F79EF4350}"/>
              </a:ext>
            </a:extLst>
          </p:cNvPr>
          <p:cNvSpPr txBox="1"/>
          <p:nvPr/>
        </p:nvSpPr>
        <p:spPr>
          <a:xfrm>
            <a:off x="446451" y="951914"/>
            <a:ext cx="114776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Trade-off between high power and low suspension thermal noise</a:t>
            </a:r>
          </a:p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  High power =&gt; Large heat in the mirror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      =&gt; Thicker sapphire fiber =&gt; Larger suspension thermal noise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Broad band improvement is more difficult than </a:t>
            </a:r>
            <a:r>
              <a:rPr kumimoji="1" lang="en-US" altLang="ja-JP" sz="28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aLIGO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/ </a:t>
            </a:r>
            <a:r>
              <a:rPr kumimoji="1" lang="en-US" altLang="ja-JP" sz="28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aVirgo</a:t>
            </a: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We need to choose between high frequency and low frequency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90E76D1-6BA0-4050-AD55-B745CFF7C79F}"/>
              </a:ext>
            </a:extLst>
          </p:cNvPr>
          <p:cNvCxnSpPr>
            <a:cxnSpLocks/>
          </p:cNvCxnSpPr>
          <p:nvPr/>
        </p:nvCxnSpPr>
        <p:spPr>
          <a:xfrm flipV="1">
            <a:off x="3369965" y="3381555"/>
            <a:ext cx="0" cy="3123294"/>
          </a:xfrm>
          <a:prstGeom prst="straightConnector1">
            <a:avLst/>
          </a:prstGeom>
          <a:ln w="41275" cap="sq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2E4B5A0-487D-4228-9EA8-CFDD6DF35965}"/>
              </a:ext>
            </a:extLst>
          </p:cNvPr>
          <p:cNvCxnSpPr>
            <a:cxnSpLocks/>
          </p:cNvCxnSpPr>
          <p:nvPr/>
        </p:nvCxnSpPr>
        <p:spPr>
          <a:xfrm flipV="1">
            <a:off x="3369965" y="6515356"/>
            <a:ext cx="4816503" cy="1"/>
          </a:xfrm>
          <a:prstGeom prst="straightConnector1">
            <a:avLst/>
          </a:prstGeom>
          <a:ln w="41275" cap="sq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BC190689-E369-4C6F-B7DA-C43BA4ECECA7}"/>
                  </a:ext>
                </a:extLst>
              </p14:cNvPr>
              <p14:cNvContentPartPr/>
              <p14:nvPr/>
            </p14:nvContentPartPr>
            <p14:xfrm>
              <a:off x="3760150" y="3784905"/>
              <a:ext cx="4296960" cy="2252520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BC190689-E369-4C6F-B7DA-C43BA4ECEC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2510" y="3767265"/>
                <a:ext cx="4332600" cy="2288160"/>
              </a:xfrm>
              <a:prstGeom prst="rect">
                <a:avLst/>
              </a:prstGeom>
            </p:spPr>
          </p:pic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CAA97AE5-F113-4049-BCC8-DA0649E1E9F0}"/>
              </a:ext>
            </a:extLst>
          </p:cNvPr>
          <p:cNvCxnSpPr>
            <a:cxnSpLocks/>
          </p:cNvCxnSpPr>
          <p:nvPr/>
        </p:nvCxnSpPr>
        <p:spPr>
          <a:xfrm>
            <a:off x="7327900" y="4463490"/>
            <a:ext cx="0" cy="895350"/>
          </a:xfrm>
          <a:prstGeom prst="straightConnector1">
            <a:avLst/>
          </a:prstGeom>
          <a:ln w="41275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E169794-CBA4-40BD-A93A-F5DEFAD172CB}"/>
              </a:ext>
            </a:extLst>
          </p:cNvPr>
          <p:cNvCxnSpPr>
            <a:cxnSpLocks/>
          </p:cNvCxnSpPr>
          <p:nvPr/>
        </p:nvCxnSpPr>
        <p:spPr>
          <a:xfrm flipV="1">
            <a:off x="4610100" y="4514850"/>
            <a:ext cx="0" cy="796925"/>
          </a:xfrm>
          <a:prstGeom prst="straightConnector1">
            <a:avLst/>
          </a:prstGeom>
          <a:ln w="41275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16FEB31-A8AB-478A-BDEC-95408A07ABD9}"/>
              </a:ext>
            </a:extLst>
          </p:cNvPr>
          <p:cNvSpPr txBox="1"/>
          <p:nvPr/>
        </p:nvSpPr>
        <p:spPr>
          <a:xfrm>
            <a:off x="7323513" y="4568825"/>
            <a:ext cx="2092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High </a:t>
            </a:r>
            <a:r>
              <a:rPr kumimoji="1" lang="en-US" altLang="ja-JP" sz="2800" dirty="0">
                <a:ln w="3175">
                  <a:solidFill>
                    <a:schemeClr val="accent1"/>
                  </a:solidFill>
                </a:ln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Power</a:t>
            </a:r>
            <a:endParaRPr kumimoji="1" lang="ja-JP" altLang="en-US" sz="2800" dirty="0">
              <a:ln w="3175">
                <a:solidFill>
                  <a:schemeClr val="accent1"/>
                </a:solidFill>
              </a:ln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DF7B0E6-93A1-4AF6-B728-B338A2286123}"/>
              </a:ext>
            </a:extLst>
          </p:cNvPr>
          <p:cNvSpPr txBox="1"/>
          <p:nvPr/>
        </p:nvSpPr>
        <p:spPr>
          <a:xfrm>
            <a:off x="7800362" y="5069401"/>
            <a:ext cx="339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= Lower </a:t>
            </a:r>
            <a:r>
              <a:rPr kumimoji="1" lang="en-US" altLang="ja-JP" sz="2800" dirty="0">
                <a:ln w="3175">
                  <a:solidFill>
                    <a:schemeClr val="accent1"/>
                  </a:solidFill>
                </a:ln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Shot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Noise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6FA0C7C-3BF6-43C9-BC15-C8971A9E080D}"/>
              </a:ext>
            </a:extLst>
          </p:cNvPr>
          <p:cNvSpPr txBox="1"/>
          <p:nvPr/>
        </p:nvSpPr>
        <p:spPr>
          <a:xfrm>
            <a:off x="1796239" y="4379966"/>
            <a:ext cx="2811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n w="3175">
                  <a:solidFill>
                    <a:schemeClr val="accent1"/>
                  </a:solidFill>
                </a:ln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Larger Heat</a:t>
            </a:r>
          </a:p>
          <a:p>
            <a:r>
              <a:rPr kumimoji="1" lang="en-US" altLang="ja-JP" sz="2800" dirty="0">
                <a:ln w="3175">
                  <a:solidFill>
                    <a:schemeClr val="accent1"/>
                  </a:solidFill>
                </a:ln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= High </a:t>
            </a:r>
            <a:r>
              <a:rPr kumimoji="1" lang="en-US" altLang="ja-JP" sz="2800" dirty="0" err="1">
                <a:ln w="3175">
                  <a:solidFill>
                    <a:schemeClr val="accent1"/>
                  </a:solidFill>
                </a:ln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Susp</a:t>
            </a:r>
            <a:r>
              <a:rPr kumimoji="1" lang="en-US" altLang="ja-JP" sz="2800" dirty="0">
                <a:ln w="3175">
                  <a:solidFill>
                    <a:schemeClr val="accent1"/>
                  </a:solidFill>
                </a:ln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. TN</a:t>
            </a:r>
            <a:endParaRPr kumimoji="1" lang="ja-JP" altLang="en-US" sz="2800" dirty="0">
              <a:ln w="3175">
                <a:solidFill>
                  <a:schemeClr val="accent1"/>
                </a:solidFill>
              </a:ln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862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83E4FC2-EC20-4180-ADAE-0533332D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11D8C5-1F9E-44A7-ABAA-BDF1837387AC}"/>
              </a:ext>
            </a:extLst>
          </p:cNvPr>
          <p:cNvSpPr txBox="1"/>
          <p:nvPr/>
        </p:nvSpPr>
        <p:spPr>
          <a:xfrm>
            <a:off x="446451" y="178721"/>
            <a:ext cx="4667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ITM inhomogeneity risk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50D1A4-0654-442A-AC6A-1E475F13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440" y="93069"/>
            <a:ext cx="5658198" cy="312368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BDB2A3C-4688-4629-9D04-E2DCACD7F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28" r="2574"/>
          <a:stretch/>
        </p:blipFill>
        <p:spPr>
          <a:xfrm>
            <a:off x="5178538" y="3882300"/>
            <a:ext cx="3361099" cy="293438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73C91B-5709-4835-B30A-A76906D9A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7" r="52201"/>
          <a:stretch/>
        </p:blipFill>
        <p:spPr>
          <a:xfrm>
            <a:off x="8656848" y="3882299"/>
            <a:ext cx="3448374" cy="29343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47A289-BD51-44BB-B5B6-2EA351FE4048}"/>
              </a:ext>
            </a:extLst>
          </p:cNvPr>
          <p:cNvSpPr txBox="1"/>
          <p:nvPr/>
        </p:nvSpPr>
        <p:spPr>
          <a:xfrm>
            <a:off x="143914" y="1012954"/>
            <a:ext cx="579972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Large inhomogeneity in ITM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transmission phase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Caused by the use of wrong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polarization during correction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polish (IBF)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Expected increase of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shot noise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WFS signal may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be distorted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Other adverse effects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may exit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Need a strategy to make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new mirrors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90B322-436F-4086-82C8-A41A3B4C0AEF}"/>
              </a:ext>
            </a:extLst>
          </p:cNvPr>
          <p:cNvSpPr txBox="1"/>
          <p:nvPr/>
        </p:nvSpPr>
        <p:spPr>
          <a:xfrm>
            <a:off x="6124653" y="3324310"/>
            <a:ext cx="5331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Simulated AS port beam shape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DB89B5-1EF4-476C-9A12-316B77944B9D}"/>
              </a:ext>
            </a:extLst>
          </p:cNvPr>
          <p:cNvSpPr txBox="1"/>
          <p:nvPr/>
        </p:nvSpPr>
        <p:spPr>
          <a:xfrm>
            <a:off x="5391323" y="3829671"/>
            <a:ext cx="2841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No inhomogeneity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093F5F-53B5-4E38-841F-D7ADFA44F33F}"/>
              </a:ext>
            </a:extLst>
          </p:cNvPr>
          <p:cNvSpPr txBox="1"/>
          <p:nvPr/>
        </p:nvSpPr>
        <p:spPr>
          <a:xfrm>
            <a:off x="8891198" y="3876179"/>
            <a:ext cx="308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With inhomogeneity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50688A-E006-436B-BCE7-C0C6127F0387}"/>
              </a:ext>
            </a:extLst>
          </p:cNvPr>
          <p:cNvSpPr txBox="1"/>
          <p:nvPr/>
        </p:nvSpPr>
        <p:spPr>
          <a:xfrm>
            <a:off x="7074721" y="71475"/>
            <a:ext cx="343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ITM effective thickness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78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AC67539-2F2E-4451-B41F-DE5D27B0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93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92B26C4-31EA-44D5-89EB-44324905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図 4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F652BE6B-D1DE-4E07-9B5C-76452B9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86" y="0"/>
            <a:ext cx="9178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A46A91C5-BDFD-4730-A918-76D99E506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6976375" y="2603783"/>
            <a:ext cx="5215625" cy="425421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F39945E-6A91-45BF-98ED-B89240A1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7" name="図 6" descr="テキスト, クロスワード パズル が含まれている画像&#10;&#10;自動的に生成された説明">
            <a:extLst>
              <a:ext uri="{FF2B5EF4-FFF2-40B4-BE49-F238E27FC236}">
                <a16:creationId xmlns:a16="http://schemas.microsoft.com/office/drawing/2014/main" id="{75F5EEC5-D398-466D-A09D-669582992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6" y="160079"/>
            <a:ext cx="6859419" cy="4365914"/>
          </a:xfrm>
          <a:prstGeom prst="rect">
            <a:avLst/>
          </a:prstGeom>
          <a:ln w="85725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74697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7B7C0D-971F-432B-B8A5-2391AE53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273988-872C-4D55-804C-3408289E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12" y="0"/>
            <a:ext cx="9227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8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357F7E-64E2-4344-B6E2-461F04BA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20A119-6F5C-49A9-9234-22E931073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420" y="0"/>
            <a:ext cx="9407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0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357F7E-64E2-4344-B6E2-461F04BA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19B8324-112F-44C2-B31C-73FA126A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627" y="0"/>
            <a:ext cx="9084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8EC50E7C-9420-4072-8E00-9794225CF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6976375" y="2603783"/>
            <a:ext cx="5215625" cy="425421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F39945E-6A91-45BF-98ED-B89240A1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図 6" descr="テキスト, クロスワード パズル が含まれている画像&#10;&#10;自動的に生成された説明">
            <a:extLst>
              <a:ext uri="{FF2B5EF4-FFF2-40B4-BE49-F238E27FC236}">
                <a16:creationId xmlns:a16="http://schemas.microsoft.com/office/drawing/2014/main" id="{75F5EEC5-D398-466D-A09D-669582992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6" y="160079"/>
            <a:ext cx="6859419" cy="4365914"/>
          </a:xfrm>
          <a:prstGeom prst="rect">
            <a:avLst/>
          </a:prstGeom>
          <a:ln w="85725">
            <a:solidFill>
              <a:schemeClr val="tx1"/>
            </a:solidFill>
            <a:miter lim="800000"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6F0C18F-C51B-4704-9CA2-7848B96EBC9C}"/>
              </a:ext>
            </a:extLst>
          </p:cNvPr>
          <p:cNvSpPr/>
          <p:nvPr/>
        </p:nvSpPr>
        <p:spPr>
          <a:xfrm>
            <a:off x="5247249" y="2822917"/>
            <a:ext cx="567397" cy="276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A1E47A-9C42-405E-98F9-AFA24C9F3E3C}"/>
              </a:ext>
            </a:extLst>
          </p:cNvPr>
          <p:cNvSpPr txBox="1"/>
          <p:nvPr/>
        </p:nvSpPr>
        <p:spPr>
          <a:xfrm>
            <a:off x="3110952" y="5157711"/>
            <a:ext cx="2985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Upgrade !?</a:t>
            </a:r>
            <a:endParaRPr kumimoji="1" lang="ja-JP" altLang="en-US" sz="44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C165000-7235-4ABD-B34F-C40F1A01B0BD}"/>
              </a:ext>
            </a:extLst>
          </p:cNvPr>
          <p:cNvCxnSpPr>
            <a:stCxn id="4" idx="0"/>
            <a:endCxn id="2" idx="2"/>
          </p:cNvCxnSpPr>
          <p:nvPr/>
        </p:nvCxnSpPr>
        <p:spPr>
          <a:xfrm flipV="1">
            <a:off x="4603476" y="3099582"/>
            <a:ext cx="927472" cy="2058129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  <a:effectLst>
            <a:outerShdw blurRad="50800" dist="25400" sx="102000" sy="102000" algn="ctr" rotWithShape="0">
              <a:schemeClr val="tx2">
                <a:lumMod val="50000"/>
                <a:alpha val="7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ED4328F-7389-49AC-BB08-4D822A72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919319-DABB-4750-B2C3-16CF1A5C24F1}"/>
              </a:ext>
            </a:extLst>
          </p:cNvPr>
          <p:cNvSpPr txBox="1"/>
          <p:nvPr/>
        </p:nvSpPr>
        <p:spPr>
          <a:xfrm>
            <a:off x="414068" y="178279"/>
            <a:ext cx="4367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Historical Background</a:t>
            </a:r>
            <a:endParaRPr kumimoji="1" lang="ja-JP" altLang="en-US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EA5052-B5B0-4C2C-B801-73AB8B1A7FB3}"/>
              </a:ext>
            </a:extLst>
          </p:cNvPr>
          <p:cNvSpPr txBox="1"/>
          <p:nvPr/>
        </p:nvSpPr>
        <p:spPr>
          <a:xfrm>
            <a:off x="724618" y="1547003"/>
            <a:ext cx="1060572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No official platform to discuss KAGRA upgrade until recently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PI wanted people to focus on the realization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of the baseline KAGRA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Limited resource	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Need to fulfill the commitments to the funding agency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Unofficial activities for upgrade still existed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11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19BAEC-D1F0-4974-8B81-D425CE83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1A859D-8A57-4367-8D17-AA39CD30532B}"/>
              </a:ext>
            </a:extLst>
          </p:cNvPr>
          <p:cNvSpPr txBox="1"/>
          <p:nvPr/>
        </p:nvSpPr>
        <p:spPr>
          <a:xfrm>
            <a:off x="414068" y="178279"/>
            <a:ext cx="889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Unofficial technical studies of KAGRA upgrade</a:t>
            </a:r>
            <a:endParaRPr kumimoji="1" lang="ja-JP" altLang="en-US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063787-D43A-49AD-86E7-A60D9F4E8CB4}"/>
              </a:ext>
            </a:extLst>
          </p:cNvPr>
          <p:cNvSpPr txBox="1"/>
          <p:nvPr/>
        </p:nvSpPr>
        <p:spPr>
          <a:xfrm>
            <a:off x="751802" y="971909"/>
            <a:ext cx="10802253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Proposal for the discussion: 2017 March F2F meeting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2"/>
              </a:rPr>
              <a:t>JGW-G1706398</a:t>
            </a: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Discussions at KAGRA International Workshops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Presentations at Japan Physics Society meetings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Satellite meeting:  2017 Dec. 4th @TITECH</a:t>
            </a:r>
          </a:p>
          <a:p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3"/>
              </a:rPr>
              <a:t>http://gwwiki.icrr.u-tokyo.ac.jp/JGWwiki/LCGT/Meeting/f2f/2017Dec/Sateite</a:t>
            </a:r>
            <a:endParaRPr kumimoji="1" lang="en-US" altLang="ja-JP" sz="24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upgrade document tree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4"/>
              </a:rPr>
              <a:t>JGW-E1809314</a:t>
            </a: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34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A9AF81-5874-44CF-AF99-3760DA3D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E0736-1093-43B4-A50D-7BC4F0A9E5FA}"/>
              </a:ext>
            </a:extLst>
          </p:cNvPr>
          <p:cNvSpPr txBox="1"/>
          <p:nvPr/>
        </p:nvSpPr>
        <p:spPr>
          <a:xfrm>
            <a:off x="414068" y="178279"/>
            <a:ext cx="8811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Kajita</a:t>
            </a:r>
            <a:r>
              <a:rPr kumimoji="1" lang="en-US" altLang="ja-JP" sz="32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-san’s presentation@F2F in August 2018</a:t>
            </a:r>
            <a:endParaRPr kumimoji="1" lang="ja-JP" altLang="en-US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F57D7D-3E0C-4E2A-AEED-69BFF161B112}"/>
              </a:ext>
            </a:extLst>
          </p:cNvPr>
          <p:cNvSpPr txBox="1"/>
          <p:nvPr/>
        </p:nvSpPr>
        <p:spPr>
          <a:xfrm>
            <a:off x="841454" y="839638"/>
            <a:ext cx="108426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2"/>
              </a:rPr>
              <a:t>JGW-G1808915</a:t>
            </a: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Officially presented PI’s vision on the future upgrade scheme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of KAGRA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Recognized the need for starting the discussion of upgrade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664C1C-C724-462A-94AE-92E0EEF34736}"/>
              </a:ext>
            </a:extLst>
          </p:cNvPr>
          <p:cNvSpPr txBox="1"/>
          <p:nvPr/>
        </p:nvSpPr>
        <p:spPr>
          <a:xfrm>
            <a:off x="339306" y="4079806"/>
            <a:ext cx="470551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B0F0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Funding scheme:</a:t>
            </a:r>
          </a:p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Each group proposing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an upgrade item should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obtain grant by themselves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pic>
        <p:nvPicPr>
          <p:cNvPr id="8" name="図 7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0EEB659D-A8F9-408E-8637-553783020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10" y="3145766"/>
            <a:ext cx="6870650" cy="33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0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A9AF81-5874-44CF-AF99-3760DA3D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E0736-1093-43B4-A50D-7BC4F0A9E5FA}"/>
              </a:ext>
            </a:extLst>
          </p:cNvPr>
          <p:cNvSpPr txBox="1"/>
          <p:nvPr/>
        </p:nvSpPr>
        <p:spPr>
          <a:xfrm>
            <a:off x="414068" y="178279"/>
            <a:ext cx="9195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Discussion from another viewpoint: </a:t>
            </a:r>
            <a:r>
              <a:rPr kumimoji="1" lang="en-US" altLang="ja-JP" sz="3200" dirty="0">
                <a:gradFill flip="none" rotWithShape="1">
                  <a:gsLst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Authorship</a:t>
            </a:r>
            <a:endParaRPr kumimoji="1" lang="ja-JP" altLang="en-US" sz="3200" dirty="0"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895623-ACCC-49AD-8448-C6F2A6A58240}"/>
              </a:ext>
            </a:extLst>
          </p:cNvPr>
          <p:cNvSpPr txBox="1"/>
          <p:nvPr/>
        </p:nvSpPr>
        <p:spPr>
          <a:xfrm>
            <a:off x="350807" y="931653"/>
            <a:ext cx="1168736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wants to join O3: Authorship becomes a serious matter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are counted as contributions to warrant authorship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authorship policy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2"/>
              </a:rPr>
              <a:t>JGW-M1503490</a:t>
            </a: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“Contributions for research and development activities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solidFill>
                  <a:srgbClr val="00B0F0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authorized by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the project are also included”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olidFill>
                  <a:srgbClr val="FF0000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Problem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: No procedure to </a:t>
            </a:r>
            <a:r>
              <a:rPr kumimoji="1" lang="en-US" altLang="ja-JP" sz="2800" dirty="0">
                <a:solidFill>
                  <a:srgbClr val="00B0F0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authorize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an R&amp;D by the project existed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We need to establish a process to recognize important R&amp;Ds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for KAGRA upgrade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To assess the importance of an R&amp;D, we need a reference frame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 white paper on KAGRA upgrade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This issue was raised at the F2F in May 2018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4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0D0978B-C36A-43C8-8269-9EF671EE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0F249E-6462-4F37-B6C2-C4A0EECBA037}"/>
              </a:ext>
            </a:extLst>
          </p:cNvPr>
          <p:cNvSpPr/>
          <p:nvPr/>
        </p:nvSpPr>
        <p:spPr>
          <a:xfrm>
            <a:off x="800797" y="454855"/>
            <a:ext cx="3718560" cy="17608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Technical Study Group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189133-CBA0-443A-A7AF-48D7ED19AF96}"/>
              </a:ext>
            </a:extLst>
          </p:cNvPr>
          <p:cNvSpPr/>
          <p:nvPr/>
        </p:nvSpPr>
        <p:spPr>
          <a:xfrm>
            <a:off x="7339929" y="454855"/>
            <a:ext cx="3681046" cy="176080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Management</a:t>
            </a:r>
          </a:p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(PI)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D1D80D-A0AE-4126-9D8D-4755D27EEE42}"/>
              </a:ext>
            </a:extLst>
          </p:cNvPr>
          <p:cNvSpPr/>
          <p:nvPr/>
        </p:nvSpPr>
        <p:spPr>
          <a:xfrm>
            <a:off x="4029332" y="4929629"/>
            <a:ext cx="3681046" cy="1624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2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Discussion from authorship</a:t>
            </a:r>
            <a:endParaRPr kumimoji="1" lang="ja-JP" altLang="en-US" sz="2800" dirty="0">
              <a:solidFill>
                <a:schemeClr val="bg2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DBC2CC6-5D87-4E68-8B1C-95DF547519BC}"/>
              </a:ext>
            </a:extLst>
          </p:cNvPr>
          <p:cNvSpPr/>
          <p:nvPr/>
        </p:nvSpPr>
        <p:spPr>
          <a:xfrm>
            <a:off x="3919135" y="2842846"/>
            <a:ext cx="3901440" cy="1420837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Future Upgrade</a:t>
            </a:r>
            <a:endParaRPr kumimoji="1" lang="ja-JP" altLang="en-US" sz="32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F728A2F-76D2-47DC-A372-AAA82727C80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665917" y="2260209"/>
            <a:ext cx="824571" cy="790714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231E6BF-E81B-4F75-AFCB-F686C4356DF1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7249222" y="2260209"/>
            <a:ext cx="1256424" cy="790714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CD640CA-4BE0-4E89-AE11-97C30286C9CE}"/>
              </a:ext>
            </a:extLst>
          </p:cNvPr>
          <p:cNvCxnSpPr>
            <a:cxnSpLocks/>
            <a:stCxn id="7" idx="0"/>
            <a:endCxn id="8" idx="4"/>
          </p:cNvCxnSpPr>
          <p:nvPr/>
        </p:nvCxnSpPr>
        <p:spPr>
          <a:xfrm flipV="1">
            <a:off x="5869855" y="4263683"/>
            <a:ext cx="0" cy="665946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5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0D0978B-C36A-43C8-8269-9EF671EE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0F249E-6462-4F37-B6C2-C4A0EECBA037}"/>
              </a:ext>
            </a:extLst>
          </p:cNvPr>
          <p:cNvSpPr/>
          <p:nvPr/>
        </p:nvSpPr>
        <p:spPr>
          <a:xfrm>
            <a:off x="800797" y="454855"/>
            <a:ext cx="3718560" cy="17608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Technical Study Group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189133-CBA0-443A-A7AF-48D7ED19AF96}"/>
              </a:ext>
            </a:extLst>
          </p:cNvPr>
          <p:cNvSpPr/>
          <p:nvPr/>
        </p:nvSpPr>
        <p:spPr>
          <a:xfrm>
            <a:off x="7339929" y="454855"/>
            <a:ext cx="3681046" cy="176080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Management</a:t>
            </a:r>
          </a:p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(PI)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D1D80D-A0AE-4126-9D8D-4755D27EEE42}"/>
              </a:ext>
            </a:extLst>
          </p:cNvPr>
          <p:cNvSpPr/>
          <p:nvPr/>
        </p:nvSpPr>
        <p:spPr>
          <a:xfrm>
            <a:off x="4029332" y="4929629"/>
            <a:ext cx="3681046" cy="1624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2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Discussion from authorship</a:t>
            </a:r>
            <a:endParaRPr kumimoji="1" lang="ja-JP" altLang="en-US" sz="2800" dirty="0">
              <a:solidFill>
                <a:schemeClr val="bg2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DBC2CC6-5D87-4E68-8B1C-95DF547519BC}"/>
              </a:ext>
            </a:extLst>
          </p:cNvPr>
          <p:cNvSpPr/>
          <p:nvPr/>
        </p:nvSpPr>
        <p:spPr>
          <a:xfrm>
            <a:off x="3919135" y="2842846"/>
            <a:ext cx="3901440" cy="1420837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Future Upgrade</a:t>
            </a:r>
            <a:endParaRPr kumimoji="1" lang="ja-JP" altLang="en-US" sz="32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F728A2F-76D2-47DC-A372-AAA82727C80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665917" y="2260209"/>
            <a:ext cx="824571" cy="790714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231E6BF-E81B-4F75-AFCB-F686C4356DF1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7249222" y="2260209"/>
            <a:ext cx="1256424" cy="790714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CD640CA-4BE0-4E89-AE11-97C30286C9CE}"/>
              </a:ext>
            </a:extLst>
          </p:cNvPr>
          <p:cNvCxnSpPr>
            <a:cxnSpLocks/>
            <a:stCxn id="7" idx="0"/>
            <a:endCxn id="8" idx="4"/>
          </p:cNvCxnSpPr>
          <p:nvPr/>
        </p:nvCxnSpPr>
        <p:spPr>
          <a:xfrm flipV="1">
            <a:off x="5869855" y="4263683"/>
            <a:ext cx="0" cy="665946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C478FF-82AD-45FF-8DF1-3F19F466AD3A}"/>
              </a:ext>
            </a:extLst>
          </p:cNvPr>
          <p:cNvSpPr txBox="1"/>
          <p:nvPr/>
        </p:nvSpPr>
        <p:spPr>
          <a:xfrm>
            <a:off x="323297" y="3013501"/>
            <a:ext cx="11545405" cy="83099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Needed to develop a unified framework</a:t>
            </a:r>
            <a:endParaRPr kumimoji="1" lang="ja-JP" altLang="en-US" sz="4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245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ッシュ">
  <a:themeElements>
    <a:clrScheme name="メッシ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メッシ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800" dirty="0" smtClean="0">
            <a:latin typeface="Spica Neue P" panose="02000503000000000000" pitchFamily="2" charset="-128"/>
            <a:ea typeface="Spica Neue P" panose="02000503000000000000" pitchFamily="2" charset="-128"/>
            <a:cs typeface="Spica Neue P" panose="02000503000000000000" pitchFamily="2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glish-BlackDots.potx" id="{620E4C34-DB42-4F4D-8349-0E956952C92D}" vid="{0E20A559-8164-44AE-B67C-24BFD5F849A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メッシュ">
    <a:dk1>
      <a:sysClr val="windowText" lastClr="000000"/>
    </a:dk1>
    <a:lt1>
      <a:sysClr val="window" lastClr="FFFFFF"/>
    </a:lt1>
    <a:dk2>
      <a:srgbClr val="363D46"/>
    </a:dk2>
    <a:lt2>
      <a:srgbClr val="EBEBEB"/>
    </a:lt2>
    <a:accent1>
      <a:srgbClr val="6F6F6F"/>
    </a:accent1>
    <a:accent2>
      <a:srgbClr val="BFBFA5"/>
    </a:accent2>
    <a:accent3>
      <a:srgbClr val="DCD084"/>
    </a:accent3>
    <a:accent4>
      <a:srgbClr val="E7BF5F"/>
    </a:accent4>
    <a:accent5>
      <a:srgbClr val="E9A039"/>
    </a:accent5>
    <a:accent6>
      <a:srgbClr val="CF7133"/>
    </a:accent6>
    <a:hlink>
      <a:srgbClr val="F28943"/>
    </a:hlink>
    <a:folHlink>
      <a:srgbClr val="F1B7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5572</TotalTime>
  <Words>479</Words>
  <Application>Microsoft Office PowerPoint</Application>
  <PresentationFormat>ワイド画面</PresentationFormat>
  <Paragraphs>143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游ゴシック</vt:lpstr>
      <vt:lpstr>Spica Neue P</vt:lpstr>
      <vt:lpstr>Century Gothic</vt:lpstr>
      <vt:lpstr>Arial</vt:lpstr>
      <vt:lpstr>メッシュ</vt:lpstr>
      <vt:lpstr>KAGRA Upgrade Plan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Yoichi Aso</dc:creator>
  <cp:lastModifiedBy>Yoichi Aso</cp:lastModifiedBy>
  <cp:revision>139</cp:revision>
  <dcterms:created xsi:type="dcterms:W3CDTF">2017-03-01T07:41:02Z</dcterms:created>
  <dcterms:modified xsi:type="dcterms:W3CDTF">2019-04-28T13:59:00Z</dcterms:modified>
</cp:coreProperties>
</file>