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1"/>
  </p:notesMasterIdLst>
  <p:sldIdLst>
    <p:sldId id="259" r:id="rId2"/>
    <p:sldId id="285" r:id="rId3"/>
    <p:sldId id="514" r:id="rId4"/>
    <p:sldId id="513" r:id="rId5"/>
    <p:sldId id="512" r:id="rId6"/>
    <p:sldId id="515" r:id="rId7"/>
    <p:sldId id="516" r:id="rId8"/>
    <p:sldId id="517" r:id="rId9"/>
    <p:sldId id="518" r:id="rId10"/>
    <p:sldId id="519" r:id="rId11"/>
    <p:sldId id="520" r:id="rId12"/>
    <p:sldId id="522" r:id="rId13"/>
    <p:sldId id="521" r:id="rId14"/>
    <p:sldId id="525" r:id="rId15"/>
    <p:sldId id="528" r:id="rId16"/>
    <p:sldId id="524" r:id="rId17"/>
    <p:sldId id="523" r:id="rId18"/>
    <p:sldId id="526" r:id="rId19"/>
    <p:sldId id="527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Spica Neue P" panose="02000503000000000000" pitchFamily="2" charset="-128"/>
      <p:regular r:id="rId26"/>
    </p:embeddedFont>
    <p:embeddedFont>
      <p:font typeface="游ゴシック" panose="020B0400000000000000" pitchFamily="50" charset="-128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1F1"/>
    <a:srgbClr val="9BC1C9"/>
    <a:srgbClr val="01EFEF"/>
    <a:srgbClr val="CD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FDC1-5221-4723-BB98-9E6B0F5112EF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91E-A36E-4D14-8F4B-4E6E2FBD3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70293" y="6371885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89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8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016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52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63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4120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974" y="10703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7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251798"/>
            <a:ext cx="12192000" cy="124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693" y="2540327"/>
            <a:ext cx="7806614" cy="63756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3203945" y="5024955"/>
            <a:ext cx="8825688" cy="1631027"/>
          </a:xfrm>
        </p:spPr>
        <p:txBody>
          <a:bodyPr>
            <a:normAutofit/>
          </a:bodyPr>
          <a:lstStyle>
            <a:lvl1pPr marL="12600" indent="0">
              <a:buNone/>
              <a:defRPr sz="2400"/>
            </a:lvl1pPr>
          </a:lstStyle>
          <a:p>
            <a:pPr algn="r"/>
            <a:r>
              <a:rPr kumimoji="1" lang="ja-JP" altLang="en-US" dirty="0"/>
              <a:t>ミーティング情報</a:t>
            </a:r>
            <a:endParaRPr kumimoji="1" lang="en-US" altLang="ja-JP" dirty="0"/>
          </a:p>
          <a:p>
            <a:pPr algn="r"/>
            <a:r>
              <a:rPr kumimoji="1" lang="en-US" altLang="ja-JP" dirty="0"/>
              <a:t>Author</a:t>
            </a:r>
            <a:r>
              <a:rPr kumimoji="1" lang="ja-JP" altLang="en-US" dirty="0"/>
              <a:t>情報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926" y="1694387"/>
            <a:ext cx="3622121" cy="446301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4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キスト+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042250" y="160615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070" y="1006661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70" y="3931128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042250" y="452290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4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963738" y="1800225"/>
            <a:ext cx="8018462" cy="327501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7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630" y="72805"/>
            <a:ext cx="6643959" cy="492588"/>
          </a:xfrm>
        </p:spPr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" name="直線コネクタ 3"/>
          <p:cNvCxnSpPr>
            <a:cxnSpLocks/>
          </p:cNvCxnSpPr>
          <p:nvPr userDrawn="1"/>
        </p:nvCxnSpPr>
        <p:spPr>
          <a:xfrm flipV="1">
            <a:off x="0" y="565393"/>
            <a:ext cx="6983169" cy="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0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6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9590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1005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959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wwiki.icrr.u-tokyo.ac.jp/JGWwiki/LCGT/Meeting/f2f/2017Dec/Sateite" TargetMode="External"/><Relationship Id="rId2" Type="http://schemas.openxmlformats.org/officeDocument/2006/relationships/hyperlink" Target="https://gwdoc.icrr.u-tokyo.ac.jp/cgi-bin/private/DocDB/ShowDocument?docid=63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wdoc.icrr.u-tokyo.ac.jp/cgi-bin/private/DocDB/ShowDocument?docid=93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wdoc.icrr.u-tokyo.ac.jp/cgi-bin/private/DocDB/ShowDocument?docid=891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private/DocDB/ShowDocument?docid=349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2E2DA09-33D9-4FDA-B233-C741F5FA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073" y="-869268"/>
            <a:ext cx="12178927" cy="913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D8B0B5-08E7-4729-8BB0-EB66E1B2C7A2}"/>
              </a:ext>
            </a:extLst>
          </p:cNvPr>
          <p:cNvSpPr/>
          <p:nvPr/>
        </p:nvSpPr>
        <p:spPr>
          <a:xfrm>
            <a:off x="-13073" y="1400933"/>
            <a:ext cx="12192000" cy="1213449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1502301" y="1682172"/>
            <a:ext cx="9161252" cy="63658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Upgrade Plan</a:t>
            </a:r>
            <a:endParaRPr kumimoji="1" lang="ja-JP" altLang="en-US" sz="5400" cap="none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294967295"/>
          </p:nvPr>
        </p:nvSpPr>
        <p:spPr>
          <a:xfrm>
            <a:off x="4698521" y="4539241"/>
            <a:ext cx="7378460" cy="237118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2019/5/9@LIGO PAC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National Astronomical Observatory of Japan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Yoichi Aso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cap="none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 Behalf of The KAGRA Collaboration</a:t>
            </a:r>
            <a:endParaRPr lang="ja-JP" altLang="en-US" sz="2800" cap="none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78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FBBF8C-323D-4CB4-8F13-084753AF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A016D-3382-4D3C-AD4D-0DF1FC25A843}"/>
              </a:ext>
            </a:extLst>
          </p:cNvPr>
          <p:cNvSpPr txBox="1"/>
          <p:nvPr/>
        </p:nvSpPr>
        <p:spPr>
          <a:xfrm>
            <a:off x="446451" y="178721"/>
            <a:ext cx="891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Proposal to set up two committees under KSC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E105C-1F19-49B0-9496-3205719873E2}"/>
              </a:ext>
            </a:extLst>
          </p:cNvPr>
          <p:cNvSpPr txBox="1"/>
          <p:nvPr/>
        </p:nvSpPr>
        <p:spPr>
          <a:xfrm>
            <a:off x="530858" y="895642"/>
            <a:ext cx="1132322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Planning Committee (FPC)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Manage the discussion of KAGRA future upgrade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Produce a white paper for future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Project R&amp;D Committee (PRDC)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Project R&amp;D is an official R&amp;D of KAGRA to be counted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towards authorship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PRDC manages the selection of the Project R&amp;Ds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Judgement is made based on the white paper by the FPC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Approved at the F2F meeting in Dec. 2019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368FE0-F14C-4065-910C-DA529E6156F8}"/>
              </a:ext>
            </a:extLst>
          </p:cNvPr>
          <p:cNvSpPr txBox="1"/>
          <p:nvPr/>
        </p:nvSpPr>
        <p:spPr>
          <a:xfrm>
            <a:off x="220393" y="5951321"/>
            <a:ext cx="119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FPC released the first draft of the white paper recently: </a:t>
            </a:r>
            <a:r>
              <a:rPr kumimoji="1" lang="en-US" altLang="ja-JP" sz="2800" dirty="0">
                <a:solidFill>
                  <a:schemeClr val="accent4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3"/>
              </a:rPr>
              <a:t>JGW-M1909590</a:t>
            </a:r>
            <a:endParaRPr kumimoji="1" lang="ja-JP" altLang="en-US" sz="2800" dirty="0">
              <a:solidFill>
                <a:schemeClr val="accent4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52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AE6D9A-20FA-4ADD-B1E6-89AB446D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094A98-AEEC-49BC-A415-C83FA91C4EA6}"/>
              </a:ext>
            </a:extLst>
          </p:cNvPr>
          <p:cNvSpPr txBox="1"/>
          <p:nvPr/>
        </p:nvSpPr>
        <p:spPr>
          <a:xfrm>
            <a:off x="429198" y="80954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Funding Scheme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DFE522-F6A4-438F-A28E-9B71837DC68F}"/>
              </a:ext>
            </a:extLst>
          </p:cNvPr>
          <p:cNvSpPr txBox="1"/>
          <p:nvPr/>
        </p:nvSpPr>
        <p:spPr>
          <a:xfrm>
            <a:off x="1235319" y="804650"/>
            <a:ext cx="100523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Basic direction given by the 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Each group responsible for an upgrade item should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obtain funding for the upgrade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Especially, contributions from outside Japan is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One 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Backup laser (60W) for O3 and 140W laser for O4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Academia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Sinica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(Taiwan) will procure commercial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amplifiers (neoVAN-4S-HP)     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JGW-G1910052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funding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comes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from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Taiwan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8AD797-47EF-4DB2-B354-AEFBB02BB4E3}"/>
              </a:ext>
            </a:extLst>
          </p:cNvPr>
          <p:cNvSpPr txBox="1"/>
          <p:nvPr/>
        </p:nvSpPr>
        <p:spPr>
          <a:xfrm>
            <a:off x="1444297" y="5167350"/>
            <a:ext cx="9391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Aso’s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personal 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project as a whole should still seek for a large funding</a:t>
            </a:r>
            <a:b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from MEXT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In fact, we are applying for another </a:t>
            </a:r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Tokusui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(~5MUSD)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0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AE6D9A-20FA-4ADD-B1E6-89AB446D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094A98-AEEC-49BC-A415-C83FA91C4EA6}"/>
              </a:ext>
            </a:extLst>
          </p:cNvPr>
          <p:cNvSpPr txBox="1"/>
          <p:nvPr/>
        </p:nvSpPr>
        <p:spPr>
          <a:xfrm>
            <a:off x="446451" y="178721"/>
            <a:ext cx="537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Organization, Management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8AD797-47EF-4DB2-B354-AEFBB02BB4E3}"/>
              </a:ext>
            </a:extLst>
          </p:cNvPr>
          <p:cNvSpPr txBox="1"/>
          <p:nvPr/>
        </p:nvSpPr>
        <p:spPr>
          <a:xfrm>
            <a:off x="489313" y="4001623"/>
            <a:ext cx="116269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Aso’s</a:t>
            </a: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personal 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vast improvement in the project management is necessary for the upgrade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Implementing standard engineering management practices is important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hire dedicated engineers for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find a practical compromise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Available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people’s mindset for the project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6" name="図 5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B5685671-4DEB-46B9-812B-3AB81F6A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8" y="1080207"/>
            <a:ext cx="5353534" cy="26047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7F83DA-4D57-44F9-BEF9-5E4639D5850D}"/>
              </a:ext>
            </a:extLst>
          </p:cNvPr>
          <p:cNvSpPr txBox="1"/>
          <p:nvPr/>
        </p:nvSpPr>
        <p:spPr>
          <a:xfrm>
            <a:off x="719138" y="1009650"/>
            <a:ext cx="504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Basic idea given by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Kajita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-san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DF6909-EBF5-4E02-B1E7-5AB3C0A646A5}"/>
              </a:ext>
            </a:extLst>
          </p:cNvPr>
          <p:cNvSpPr txBox="1"/>
          <p:nvPr/>
        </p:nvSpPr>
        <p:spPr>
          <a:xfrm>
            <a:off x="375328" y="1849581"/>
            <a:ext cx="55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task force for each upgrade item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SEO manages the overall upgrade</a:t>
            </a:r>
            <a:endParaRPr kumimoji="1" lang="ja-JP" altLang="en-US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08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8C1570-6EDB-47F6-A5E3-8CBDA911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52612F-11CC-48E2-8A04-6EBC7D201CA3}"/>
              </a:ext>
            </a:extLst>
          </p:cNvPr>
          <p:cNvSpPr txBox="1"/>
          <p:nvPr/>
        </p:nvSpPr>
        <p:spPr>
          <a:xfrm>
            <a:off x="446451" y="178721"/>
            <a:ext cx="728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Overview of the upgrade white paper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5CB236-1FC2-41E5-8C0B-39E24C8C18B8}"/>
              </a:ext>
            </a:extLst>
          </p:cNvPr>
          <p:cNvSpPr txBox="1"/>
          <p:nvPr/>
        </p:nvSpPr>
        <p:spPr>
          <a:xfrm>
            <a:off x="797169" y="1092591"/>
            <a:ext cx="103465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scientific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potential technologies to be adopted for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Score the significance and feasibility of each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List up 4 candidates for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Low frequency optimization (LF)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Heavier mirror (40kg)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Frequency dependent squeezing (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FDsq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High frequency optimization (HF)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FEC54B-5C78-4511-B2B4-EED03EABFD91}"/>
              </a:ext>
            </a:extLst>
          </p:cNvPr>
          <p:cNvSpPr txBox="1"/>
          <p:nvPr/>
        </p:nvSpPr>
        <p:spPr>
          <a:xfrm>
            <a:off x="684628" y="4759569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Recommendations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5C2DF3-0ADD-45A1-AE8F-8DD406FE10BA}"/>
              </a:ext>
            </a:extLst>
          </p:cNvPr>
          <p:cNvSpPr txBox="1"/>
          <p:nvPr/>
        </p:nvSpPr>
        <p:spPr>
          <a:xfrm>
            <a:off x="1073834" y="5561428"/>
            <a:ext cx="9739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HF &amp; </a:t>
            </a:r>
            <a:r>
              <a:rPr kumimoji="1" lang="en-US" altLang="ja-JP" sz="2800" dirty="0" err="1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FDsq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for 5 year upgrade (after O4)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Continue R&amp;D on LF and 40kg for longer term upgrade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493319-E09D-4ED1-A332-4016BB9A086B}"/>
              </a:ext>
            </a:extLst>
          </p:cNvPr>
          <p:cNvSpPr/>
          <p:nvPr/>
        </p:nvSpPr>
        <p:spPr>
          <a:xfrm>
            <a:off x="8944038" y="297672"/>
            <a:ext cx="238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solidFill>
                  <a:schemeClr val="accent4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JGW-M1909590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40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0E6FA3-1FBD-4BB1-85A5-5F1E9808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B082DF-76B1-4478-BA3A-299EE0FE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00" y="1004870"/>
            <a:ext cx="10144199" cy="484826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7C24AE-97F0-4D67-ABBD-2FBBE30830C2}"/>
              </a:ext>
            </a:extLst>
          </p:cNvPr>
          <p:cNvSpPr txBox="1"/>
          <p:nvPr/>
        </p:nvSpPr>
        <p:spPr>
          <a:xfrm>
            <a:off x="446451" y="178721"/>
            <a:ext cx="8268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Parameters for candidate upgrade options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40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9F2944-91F0-4BBF-901E-CD2204BA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37DB80-1DEC-43F1-9124-224016F8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28" y="504779"/>
            <a:ext cx="9305993" cy="63532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642E43-7F01-4957-B3E3-972243F13895}"/>
              </a:ext>
            </a:extLst>
          </p:cNvPr>
          <p:cNvSpPr txBox="1"/>
          <p:nvPr/>
        </p:nvSpPr>
        <p:spPr>
          <a:xfrm>
            <a:off x="377440" y="103959"/>
            <a:ext cx="5510226" cy="584775"/>
          </a:xfrm>
          <a:prstGeom prst="rect">
            <a:avLst/>
          </a:prstGeom>
          <a:solidFill>
            <a:schemeClr val="bg1">
              <a:lumMod val="75000"/>
              <a:lumOff val="25000"/>
              <a:alpha val="89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lang="en-US" altLang="ja-JP" dirty="0"/>
              <a:t>Comparison of noise curves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5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2B26C4-31EA-44D5-89EB-44324905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F652BE6B-D1DE-4E07-9B5C-76452B9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6" y="0"/>
            <a:ext cx="917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B7C0D-971F-432B-B8A5-2391AE53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273988-872C-4D55-804C-3408289E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12" y="0"/>
            <a:ext cx="922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357F7E-64E2-4344-B6E2-461F04BA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20A119-6F5C-49A9-9234-22E93107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20" y="0"/>
            <a:ext cx="9407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357F7E-64E2-4344-B6E2-461F04BA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19B8324-112F-44C2-B31C-73FA126A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27" y="0"/>
            <a:ext cx="9084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F39945E-6A91-45BF-98ED-B89240A1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図 6" descr="テキスト, クロスワード パズル が含まれている画像&#10;&#10;自動的に生成された説明">
            <a:extLst>
              <a:ext uri="{FF2B5EF4-FFF2-40B4-BE49-F238E27FC236}">
                <a16:creationId xmlns:a16="http://schemas.microsoft.com/office/drawing/2014/main" id="{75F5EEC5-D398-466D-A09D-6695829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" y="160079"/>
            <a:ext cx="6859419" cy="4365914"/>
          </a:xfrm>
          <a:prstGeom prst="rect">
            <a:avLst/>
          </a:prstGeom>
          <a:ln w="85725">
            <a:solidFill>
              <a:schemeClr val="tx1"/>
            </a:solidFill>
            <a:miter lim="800000"/>
          </a:ln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86A091E-823C-4EC8-B074-EA3633E7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5" y="2662687"/>
            <a:ext cx="4859860" cy="4074323"/>
          </a:xfrm>
          <a:prstGeom prst="rect">
            <a:avLst/>
          </a:prstGeom>
          <a:ln w="7620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7469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F39945E-6A91-45BF-98ED-B89240A1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 descr="テキスト, クロスワード パズル が含まれている画像&#10;&#10;自動的に生成された説明">
            <a:extLst>
              <a:ext uri="{FF2B5EF4-FFF2-40B4-BE49-F238E27FC236}">
                <a16:creationId xmlns:a16="http://schemas.microsoft.com/office/drawing/2014/main" id="{75F5EEC5-D398-466D-A09D-6695829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" y="160079"/>
            <a:ext cx="6859419" cy="4365914"/>
          </a:xfrm>
          <a:prstGeom prst="rect">
            <a:avLst/>
          </a:prstGeom>
          <a:ln w="85725">
            <a:solidFill>
              <a:schemeClr val="tx1"/>
            </a:solidFill>
            <a:miter lim="800000"/>
          </a:ln>
        </p:spPr>
      </p:pic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86A091E-823C-4EC8-B074-EA3633E7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5" y="2662687"/>
            <a:ext cx="4859860" cy="4074323"/>
          </a:xfrm>
          <a:prstGeom prst="rect">
            <a:avLst/>
          </a:prstGeom>
          <a:ln w="76200">
            <a:solidFill>
              <a:schemeClr val="tx1"/>
            </a:solidFill>
            <a:miter lim="800000"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6F0C18F-C51B-4704-9CA2-7848B96EBC9C}"/>
              </a:ext>
            </a:extLst>
          </p:cNvPr>
          <p:cNvSpPr/>
          <p:nvPr/>
        </p:nvSpPr>
        <p:spPr>
          <a:xfrm>
            <a:off x="5247249" y="2822917"/>
            <a:ext cx="567397" cy="276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A1E47A-9C42-405E-98F9-AFA24C9F3E3C}"/>
              </a:ext>
            </a:extLst>
          </p:cNvPr>
          <p:cNvSpPr txBox="1"/>
          <p:nvPr/>
        </p:nvSpPr>
        <p:spPr>
          <a:xfrm>
            <a:off x="3110952" y="5157711"/>
            <a:ext cx="2985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Upgrade !?</a:t>
            </a:r>
            <a:endParaRPr kumimoji="1" lang="ja-JP" altLang="en-US" sz="44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C165000-7235-4ABD-B34F-C40F1A01B0BD}"/>
              </a:ext>
            </a:extLst>
          </p:cNvPr>
          <p:cNvCxnSpPr>
            <a:stCxn id="4" idx="0"/>
            <a:endCxn id="2" idx="2"/>
          </p:cNvCxnSpPr>
          <p:nvPr/>
        </p:nvCxnSpPr>
        <p:spPr>
          <a:xfrm flipV="1">
            <a:off x="4603476" y="3099582"/>
            <a:ext cx="927472" cy="2058129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  <a:effectLst>
            <a:outerShdw blurRad="50800" dist="25400" sx="102000" sy="102000" algn="ctr" rotWithShape="0">
              <a:schemeClr val="tx2">
                <a:lumMod val="50000"/>
                <a:alpha val="7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4328F-7389-49AC-BB08-4D822A72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919319-DABB-4750-B2C3-16CF1A5C24F1}"/>
              </a:ext>
            </a:extLst>
          </p:cNvPr>
          <p:cNvSpPr txBox="1"/>
          <p:nvPr/>
        </p:nvSpPr>
        <p:spPr>
          <a:xfrm>
            <a:off x="414068" y="178279"/>
            <a:ext cx="436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Historical Background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A5052-B5B0-4C2C-B801-73AB8B1A7FB3}"/>
              </a:ext>
            </a:extLst>
          </p:cNvPr>
          <p:cNvSpPr txBox="1"/>
          <p:nvPr/>
        </p:nvSpPr>
        <p:spPr>
          <a:xfrm>
            <a:off x="724618" y="1547003"/>
            <a:ext cx="106057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No official platform to discuss KAGRA upgrade until recently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PI wanted people to focus on the realization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 the baseline KAGRA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Limited resource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 to fulfill the commitments to the funding agency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Unofficial activities for upgrade still existed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11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19BAEC-D1F0-4974-8B81-D425CE83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1A859D-8A57-4367-8D17-AA39CD30532B}"/>
              </a:ext>
            </a:extLst>
          </p:cNvPr>
          <p:cNvSpPr txBox="1"/>
          <p:nvPr/>
        </p:nvSpPr>
        <p:spPr>
          <a:xfrm>
            <a:off x="414068" y="178279"/>
            <a:ext cx="889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Unofficial technical studies of KAGRA upgrade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063787-D43A-49AD-86E7-A60D9F4E8CB4}"/>
              </a:ext>
            </a:extLst>
          </p:cNvPr>
          <p:cNvSpPr txBox="1"/>
          <p:nvPr/>
        </p:nvSpPr>
        <p:spPr>
          <a:xfrm>
            <a:off x="751802" y="971909"/>
            <a:ext cx="1080225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Proposal for the discussion: 2017 March F2F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JGW-G1706398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Discussions at KAGRA International Workshops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Presentations at Japan Physics Society meetings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Satellite meeting:  2017 Dec. 4th @TITECH</a:t>
            </a:r>
          </a:p>
          <a:p>
            <a:r>
              <a:rPr kumimoji="1"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3"/>
              </a:rPr>
              <a:t>http://gwwiki.icrr.u-tokyo.ac.jp/JGWwiki/LCGT/Meeting/f2f/2017Dec/Sateite</a:t>
            </a:r>
            <a:endParaRPr kumimoji="1" lang="en-US" altLang="ja-JP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upgrade document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4"/>
              </a:rPr>
              <a:t>JGW-E1809314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3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A9AF81-5874-44CF-AF99-3760DA3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0736-1093-43B4-A50D-7BC4F0A9E5FA}"/>
              </a:ext>
            </a:extLst>
          </p:cNvPr>
          <p:cNvSpPr txBox="1"/>
          <p:nvPr/>
        </p:nvSpPr>
        <p:spPr>
          <a:xfrm>
            <a:off x="414068" y="178279"/>
            <a:ext cx="8811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Kajita</a:t>
            </a:r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-san’s presentation@F2F in August 2018</a:t>
            </a:r>
            <a:endParaRPr kumimoji="1" lang="ja-JP" alt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F57D7D-3E0C-4E2A-AEED-69BFF161B112}"/>
              </a:ext>
            </a:extLst>
          </p:cNvPr>
          <p:cNvSpPr txBox="1"/>
          <p:nvPr/>
        </p:nvSpPr>
        <p:spPr>
          <a:xfrm>
            <a:off x="841454" y="839638"/>
            <a:ext cx="108426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JGW-G1808915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Officially presented PI’s vision on the future upgrade scheme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 KAGRA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Recognized the need for starting the discussion of upgrade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664C1C-C724-462A-94AE-92E0EEF34736}"/>
              </a:ext>
            </a:extLst>
          </p:cNvPr>
          <p:cNvSpPr txBox="1"/>
          <p:nvPr/>
        </p:nvSpPr>
        <p:spPr>
          <a:xfrm>
            <a:off x="339306" y="4079806"/>
            <a:ext cx="470551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Funding scheme:</a:t>
            </a:r>
          </a:p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Each group proposing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an upgrade item should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obtain grant by themselves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8" name="図 7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0EEB659D-A8F9-408E-8637-553783020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10" y="3145766"/>
            <a:ext cx="6870650" cy="3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A9AF81-5874-44CF-AF99-3760DA3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E0736-1093-43B4-A50D-7BC4F0A9E5FA}"/>
              </a:ext>
            </a:extLst>
          </p:cNvPr>
          <p:cNvSpPr txBox="1"/>
          <p:nvPr/>
        </p:nvSpPr>
        <p:spPr>
          <a:xfrm>
            <a:off x="414068" y="178279"/>
            <a:ext cx="9195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another viewpoint: </a:t>
            </a:r>
            <a:r>
              <a:rPr kumimoji="1" lang="en-US" altLang="ja-JP" sz="3200" dirty="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Authorship</a:t>
            </a:r>
            <a:endParaRPr kumimoji="1" lang="ja-JP" altLang="en-US" sz="3200" dirty="0"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895623-ACCC-49AD-8448-C6F2A6A58240}"/>
              </a:ext>
            </a:extLst>
          </p:cNvPr>
          <p:cNvSpPr txBox="1"/>
          <p:nvPr/>
        </p:nvSpPr>
        <p:spPr>
          <a:xfrm>
            <a:off x="350807" y="931653"/>
            <a:ext cx="1168736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wants to join O3: Authorship becomes a serious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are counted as contributions to warrant authorship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authorship policy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  <a:hlinkClick r:id="rId2"/>
              </a:rPr>
              <a:t>JGW-M1503490</a:t>
            </a: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“Contributions for research and development activities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authorized by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the project are also included”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rgbClr val="FF000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Problem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: No procedure to </a:t>
            </a:r>
            <a:r>
              <a:rPr kumimoji="1" lang="en-US" altLang="ja-JP" sz="2800" dirty="0">
                <a:solidFill>
                  <a:srgbClr val="00B0F0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authorize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an R&amp;D by the project existed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We need to establish a process to recognize important R&amp;Ds 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KAGRA upgrade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To assess the importance of an R&amp;D, we need a reference frame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white paper on KAGRA upgrade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This issue was raised at the F2F in May 2018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D0978B-C36A-43C8-8269-9EF671E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0F249E-6462-4F37-B6C2-C4A0EECBA037}"/>
              </a:ext>
            </a:extLst>
          </p:cNvPr>
          <p:cNvSpPr/>
          <p:nvPr/>
        </p:nvSpPr>
        <p:spPr>
          <a:xfrm>
            <a:off x="800797" y="454855"/>
            <a:ext cx="3718560" cy="17608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Technical Study Group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89133-CBA0-443A-A7AF-48D7ED19AF96}"/>
              </a:ext>
            </a:extLst>
          </p:cNvPr>
          <p:cNvSpPr/>
          <p:nvPr/>
        </p:nvSpPr>
        <p:spPr>
          <a:xfrm>
            <a:off x="7339929" y="454855"/>
            <a:ext cx="3681046" cy="17608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Management</a:t>
            </a:r>
          </a:p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(PI)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D1D80D-A0AE-4126-9D8D-4755D27EEE42}"/>
              </a:ext>
            </a:extLst>
          </p:cNvPr>
          <p:cNvSpPr/>
          <p:nvPr/>
        </p:nvSpPr>
        <p:spPr>
          <a:xfrm>
            <a:off x="4029332" y="4929629"/>
            <a:ext cx="3681046" cy="1624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authorship</a:t>
            </a:r>
            <a:endParaRPr kumimoji="1" lang="ja-JP" altLang="en-US" sz="2800" dirty="0">
              <a:solidFill>
                <a:schemeClr val="bg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DBC2CC6-5D87-4E68-8B1C-95DF547519BC}"/>
              </a:ext>
            </a:extLst>
          </p:cNvPr>
          <p:cNvSpPr/>
          <p:nvPr/>
        </p:nvSpPr>
        <p:spPr>
          <a:xfrm>
            <a:off x="3919135" y="2842846"/>
            <a:ext cx="3901440" cy="1420837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Upgrade</a:t>
            </a:r>
            <a:endParaRPr kumimoji="1" lang="ja-JP" altLang="en-US" sz="32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728A2F-76D2-47DC-A372-AAA82727C8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65917" y="2260209"/>
            <a:ext cx="824571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231E6BF-E81B-4F75-AFCB-F686C4356DF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249222" y="2260209"/>
            <a:ext cx="1256424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CD640CA-4BE0-4E89-AE11-97C30286C9CE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V="1">
            <a:off x="5869855" y="4263683"/>
            <a:ext cx="0" cy="665946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D0978B-C36A-43C8-8269-9EF671E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0F249E-6462-4F37-B6C2-C4A0EECBA037}"/>
              </a:ext>
            </a:extLst>
          </p:cNvPr>
          <p:cNvSpPr/>
          <p:nvPr/>
        </p:nvSpPr>
        <p:spPr>
          <a:xfrm>
            <a:off x="800797" y="454855"/>
            <a:ext cx="3718560" cy="17608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Technical Study Group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89133-CBA0-443A-A7AF-48D7ED19AF96}"/>
              </a:ext>
            </a:extLst>
          </p:cNvPr>
          <p:cNvSpPr/>
          <p:nvPr/>
        </p:nvSpPr>
        <p:spPr>
          <a:xfrm>
            <a:off x="7339929" y="454855"/>
            <a:ext cx="3681046" cy="17608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KAGRA Management</a:t>
            </a:r>
          </a:p>
          <a:p>
            <a:pPr algn="ctr"/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(PI)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D1D80D-A0AE-4126-9D8D-4755D27EEE42}"/>
              </a:ext>
            </a:extLst>
          </p:cNvPr>
          <p:cNvSpPr/>
          <p:nvPr/>
        </p:nvSpPr>
        <p:spPr>
          <a:xfrm>
            <a:off x="4029332" y="4929629"/>
            <a:ext cx="3681046" cy="1624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2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Discussion from authorship</a:t>
            </a:r>
            <a:endParaRPr kumimoji="1" lang="ja-JP" altLang="en-US" sz="2800" dirty="0">
              <a:solidFill>
                <a:schemeClr val="bg2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DBC2CC6-5D87-4E68-8B1C-95DF547519BC}"/>
              </a:ext>
            </a:extLst>
          </p:cNvPr>
          <p:cNvSpPr/>
          <p:nvPr/>
        </p:nvSpPr>
        <p:spPr>
          <a:xfrm>
            <a:off x="3919135" y="2842846"/>
            <a:ext cx="3901440" cy="1420837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Future Upgrade</a:t>
            </a:r>
            <a:endParaRPr kumimoji="1" lang="ja-JP" altLang="en-US" sz="32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728A2F-76D2-47DC-A372-AAA82727C8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65917" y="2260209"/>
            <a:ext cx="824571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231E6BF-E81B-4F75-AFCB-F686C4356DF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249222" y="2260209"/>
            <a:ext cx="1256424" cy="790714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CD640CA-4BE0-4E89-AE11-97C30286C9CE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V="1">
            <a:off x="5869855" y="4263683"/>
            <a:ext cx="0" cy="665946"/>
          </a:xfrm>
          <a:prstGeom prst="straightConnector1">
            <a:avLst/>
          </a:prstGeom>
          <a:ln w="79375" cap="sq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C478FF-82AD-45FF-8DF1-3F19F466AD3A}"/>
              </a:ext>
            </a:extLst>
          </p:cNvPr>
          <p:cNvSpPr txBox="1"/>
          <p:nvPr/>
        </p:nvSpPr>
        <p:spPr>
          <a:xfrm>
            <a:off x="323297" y="3013501"/>
            <a:ext cx="11545405" cy="83099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Needed to develop a unified framework</a:t>
            </a:r>
            <a:endParaRPr kumimoji="1" lang="ja-JP" altLang="en-US" sz="4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24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Spica Neue P" panose="02000503000000000000" pitchFamily="2" charset="-128"/>
            <a:ea typeface="Spica Neue P" panose="02000503000000000000" pitchFamily="2" charset="-128"/>
            <a:cs typeface="Spica Neue P" panose="02000503000000000000" pitchFamily="2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lish-BlackDots.potx" id="{620E4C34-DB42-4F4D-8349-0E956952C92D}" vid="{0E20A559-8164-44AE-B67C-24BFD5F849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メッシュ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5064</TotalTime>
  <Words>421</Words>
  <Application>Microsoft Office PowerPoint</Application>
  <PresentationFormat>ワイド画面</PresentationFormat>
  <Paragraphs>120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Century Gothic</vt:lpstr>
      <vt:lpstr>Arial</vt:lpstr>
      <vt:lpstr>游ゴシック</vt:lpstr>
      <vt:lpstr>Spica Neue P</vt:lpstr>
      <vt:lpstr>メッシュ</vt:lpstr>
      <vt:lpstr>KAGRA Upgrade Plan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Yoichi Aso</dc:creator>
  <cp:lastModifiedBy>Yoichi Aso</cp:lastModifiedBy>
  <cp:revision>129</cp:revision>
  <dcterms:created xsi:type="dcterms:W3CDTF">2017-03-01T07:41:02Z</dcterms:created>
  <dcterms:modified xsi:type="dcterms:W3CDTF">2019-04-26T07:14:43Z</dcterms:modified>
</cp:coreProperties>
</file>