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57" r:id="rId12"/>
    <p:sldId id="258" r:id="rId13"/>
    <p:sldId id="268" r:id="rId14"/>
    <p:sldId id="269" r:id="rId15"/>
    <p:sldId id="270" r:id="rId16"/>
    <p:sldId id="278" r:id="rId17"/>
    <p:sldId id="279" r:id="rId18"/>
    <p:sldId id="271" r:id="rId19"/>
    <p:sldId id="272" r:id="rId20"/>
    <p:sldId id="273" r:id="rId21"/>
    <p:sldId id="276" r:id="rId22"/>
    <p:sldId id="274" r:id="rId23"/>
    <p:sldId id="275" r:id="rId24"/>
    <p:sldId id="277" r:id="rId25"/>
  </p:sldIdLst>
  <p:sldSz cx="13439775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67B49C7-8537-4AD8-9026-D4BA683DC904}">
          <p14:sldIdLst>
            <p14:sldId id="256"/>
            <p14:sldId id="259"/>
            <p14:sldId id="260"/>
            <p14:sldId id="261"/>
            <p14:sldId id="262"/>
            <p14:sldId id="263"/>
            <p14:sldId id="264"/>
            <p14:sldId id="265"/>
            <p14:sldId id="267"/>
            <p14:sldId id="266"/>
            <p14:sldId id="257"/>
            <p14:sldId id="258"/>
            <p14:sldId id="268"/>
            <p14:sldId id="269"/>
            <p14:sldId id="270"/>
            <p14:sldId id="278"/>
            <p14:sldId id="279"/>
            <p14:sldId id="271"/>
            <p14:sldId id="272"/>
            <p14:sldId id="273"/>
            <p14:sldId id="276"/>
            <p14:sldId id="274"/>
            <p14:sldId id="275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0F07B1"/>
    <a:srgbClr val="6666FF"/>
    <a:srgbClr val="F05EDF"/>
    <a:srgbClr val="716F0D"/>
    <a:srgbClr val="4CE937"/>
    <a:srgbClr val="21FF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57" y="1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solidFill>
                <a:srgbClr val="FFFFFF"/>
              </a:solidFill>
              <a:latin typeface="Arial" pitchFamily="34"/>
              <a:ea typeface="TakaoPGothic" pitchFamily="2"/>
              <a:cs typeface="Lohit Hindi" pitchFamily="2"/>
            </a:endParaRPr>
          </a:p>
        </p:txBody>
      </p:sp>
      <p:sp>
        <p:nvSpPr>
          <p:cNvPr id="3" name="日付プレースホルダー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solidFill>
                <a:srgbClr val="FFFFFF"/>
              </a:solidFill>
              <a:latin typeface="Arial" pitchFamily="34"/>
              <a:ea typeface="TakaoPGothic" pitchFamily="2"/>
              <a:cs typeface="Lohit Hindi" pitchFamily="2"/>
            </a:endParaRPr>
          </a:p>
        </p:txBody>
      </p:sp>
      <p:sp>
        <p:nvSpPr>
          <p:cNvPr id="4" name="フッター プレースホルダー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solidFill>
                <a:srgbClr val="FFFFFF"/>
              </a:solidFill>
              <a:latin typeface="Arial" pitchFamily="34"/>
              <a:ea typeface="TakaoPGothic" pitchFamily="2"/>
              <a:cs typeface="Lohit Hindi" pitchFamily="2"/>
            </a:endParaRPr>
          </a:p>
        </p:txBody>
      </p:sp>
      <p:sp>
        <p:nvSpPr>
          <p:cNvPr id="5" name="スライド番号プレースホルダー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8CC9B82-226A-4069-9BF7-433643C6F705}" type="slidenum">
              <a:t>‹#›</a:t>
            </a:fld>
            <a:endParaRPr lang="en-US" sz="1400" b="0" i="0" u="none" strike="noStrike" kern="1200">
              <a:ln>
                <a:noFill/>
              </a:ln>
              <a:solidFill>
                <a:srgbClr val="FFFFFF"/>
              </a:solidFill>
              <a:latin typeface="Arial" pitchFamily="34"/>
              <a:ea typeface="TakaoPGothic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1590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altLang="ja-JP"/>
          </a:p>
        </p:txBody>
      </p:sp>
      <p:sp>
        <p:nvSpPr>
          <p:cNvPr id="4" name="ヘッダー プレースホルダー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akaoPMincho" pitchFamily="18"/>
                <a:ea typeface="TakaoPGothic" pitchFamily="2"/>
                <a:cs typeface="TakaoPGothic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日付プレースホルダー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akaoPMincho" pitchFamily="18"/>
                <a:ea typeface="TakaoPGothic" pitchFamily="2"/>
                <a:cs typeface="TakaoPGothic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フッター プレースホルダー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akaoPMincho" pitchFamily="18"/>
                <a:ea typeface="TakaoPGothic" pitchFamily="2"/>
                <a:cs typeface="TakaoPGothic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akaoPMincho" pitchFamily="18"/>
                <a:ea typeface="TakaoPGothic" pitchFamily="2"/>
                <a:cs typeface="TakaoPGothic" pitchFamily="2"/>
              </a:defRPr>
            </a:lvl1pPr>
          </a:lstStyle>
          <a:p>
            <a:pPr lvl="0"/>
            <a:fld id="{3D0356F3-4387-43DC-A931-C0F21648899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3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en-US" altLang="ja-JP" sz="2000" b="0" i="0" u="none" strike="noStrike" kern="1200">
        <a:ln>
          <a:noFill/>
        </a:ln>
        <a:latin typeface="TakaoPGothic" pitchFamily="18"/>
        <a:ea typeface="TakaoPGothic" pitchFamily="2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FCAA42-24E2-4F35-94E1-3F4F8D4FB51E}" type="slidenum">
              <a:t>1</a:t>
            </a:fld>
            <a:endParaRPr lang="en-US"/>
          </a:p>
        </p:txBody>
      </p:sp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217" y="671972"/>
            <a:ext cx="9564179" cy="3527848"/>
          </a:xfrm>
        </p:spPr>
        <p:txBody>
          <a:bodyPr anchor="b">
            <a:normAutofit/>
          </a:bodyPr>
          <a:lstStyle>
            <a:lvl1pPr algn="ctr">
              <a:defRPr sz="529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0217" y="4283816"/>
            <a:ext cx="9564179" cy="2099910"/>
          </a:xfrm>
        </p:spPr>
        <p:txBody>
          <a:bodyPr anchor="t">
            <a:normAutofit/>
          </a:bodyPr>
          <a:lstStyle>
            <a:lvl1pPr marL="0" indent="0" algn="ctr">
              <a:buNone/>
              <a:defRPr sz="231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2929DF-7A9E-4DE8-8FA7-A0CF44E27919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043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30" y="5217107"/>
            <a:ext cx="10919817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2213" y="1027481"/>
            <a:ext cx="9067818" cy="348880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30" y="5841831"/>
            <a:ext cx="10919817" cy="544226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8582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9" y="671973"/>
            <a:ext cx="10919816" cy="3443851"/>
          </a:xfrm>
        </p:spPr>
        <p:txBody>
          <a:bodyPr anchor="ctr">
            <a:normAutofit/>
          </a:bodyPr>
          <a:lstStyle>
            <a:lvl1pPr algn="l">
              <a:defRPr sz="3527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26611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2234" y="867328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06057" y="3023870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224" y="671973"/>
            <a:ext cx="10247826" cy="3023869"/>
          </a:xfrm>
        </p:spPr>
        <p:txBody>
          <a:bodyPr anchor="ctr">
            <a:normAutofit/>
          </a:bodyPr>
          <a:lstStyle>
            <a:lvl1pPr algn="l">
              <a:defRPr sz="3527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46219" y="3695841"/>
            <a:ext cx="9743839" cy="419982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77218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3647098"/>
            <a:ext cx="10919817" cy="1619080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5266178"/>
            <a:ext cx="10919818" cy="9484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55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22234" y="867328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06057" y="3023870"/>
            <a:ext cx="671989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1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224" y="671973"/>
            <a:ext cx="10247826" cy="3023869"/>
          </a:xfrm>
        </p:spPr>
        <p:txBody>
          <a:bodyPr anchor="ctr">
            <a:normAutofit/>
          </a:bodyPr>
          <a:lstStyle>
            <a:lvl1pPr algn="l">
              <a:defRPr sz="3527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8228" y="4283816"/>
            <a:ext cx="10919817" cy="97995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46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5263774"/>
            <a:ext cx="10919817" cy="111995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8650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9" y="671973"/>
            <a:ext cx="10919816" cy="302386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8228" y="3863834"/>
            <a:ext cx="10919817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086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7" y="4787794"/>
            <a:ext cx="10919817" cy="159593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225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8229" y="671971"/>
            <a:ext cx="10919815" cy="209991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14155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299" y="671970"/>
            <a:ext cx="2436746" cy="571175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8228" y="671971"/>
            <a:ext cx="8315861" cy="571175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AE62A4-73A9-4A45-8722-0EC62DCA42F6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854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C6DA7C-65D5-4B7F-B696-29672EE3BE2A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631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218" y="3647098"/>
            <a:ext cx="9575840" cy="1619080"/>
          </a:xfrm>
        </p:spPr>
        <p:txBody>
          <a:bodyPr anchor="b"/>
          <a:lstStyle>
            <a:lvl1pPr algn="r">
              <a:defRPr sz="4409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216" y="5266178"/>
            <a:ext cx="9575841" cy="948432"/>
          </a:xfrm>
        </p:spPr>
        <p:txBody>
          <a:bodyPr anchor="t">
            <a:normAutofit/>
          </a:bodyPr>
          <a:lstStyle>
            <a:lvl1pPr marL="0" indent="0" algn="r">
              <a:buNone/>
              <a:defRPr sz="220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D236746-AAF5-47C6-8AD6-2EA53EF4D42D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437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8228" y="2939873"/>
            <a:ext cx="5375910" cy="344385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2136" y="2939874"/>
            <a:ext cx="5375910" cy="34438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E51770-D669-42C8-8BC4-3747A1E717BA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4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5559" y="2930540"/>
            <a:ext cx="5058579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8228" y="3575096"/>
            <a:ext cx="5375910" cy="2808629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2548" y="2939874"/>
            <a:ext cx="5075499" cy="635222"/>
          </a:xfrm>
        </p:spPr>
        <p:txBody>
          <a:bodyPr anchor="b">
            <a:noAutofit/>
          </a:bodyPr>
          <a:lstStyle>
            <a:lvl1pPr marL="0" indent="0">
              <a:buNone/>
              <a:defRPr sz="3086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2136" y="3575096"/>
            <a:ext cx="5375911" cy="2808629"/>
          </a:xfrm>
        </p:spPr>
        <p:txBody>
          <a:bodyPr anchor="t"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D6A8C1-0DE3-4728-868B-077DF8C789E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70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492B67-A2DD-45A2-A24A-67F96D621318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3675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BD7F24-4779-407C-9858-D0DADEF262A5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36770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1763924"/>
            <a:ext cx="3912351" cy="1511935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156" y="671972"/>
            <a:ext cx="6551891" cy="5711754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28" y="3275859"/>
            <a:ext cx="3912351" cy="2015913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40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228" y="1763924"/>
            <a:ext cx="5879903" cy="1511935"/>
          </a:xfrm>
        </p:spPr>
        <p:txBody>
          <a:bodyPr anchor="b">
            <a:normAutofit/>
          </a:bodyPr>
          <a:lstStyle>
            <a:lvl1pPr algn="l">
              <a:defRPr sz="3086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94530" y="-20159"/>
            <a:ext cx="3611938" cy="7610073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8228" y="3275859"/>
            <a:ext cx="5879903" cy="2015913"/>
          </a:xfrm>
        </p:spPr>
        <p:txBody>
          <a:bodyPr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54131" y="6485222"/>
            <a:ext cx="1007983" cy="40248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58228" y="6485222"/>
            <a:ext cx="5627906" cy="402483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842052" y="6485222"/>
            <a:ext cx="355580" cy="402483"/>
          </a:xfrm>
        </p:spPr>
        <p:txBody>
          <a:bodyPr/>
          <a:lstStyle/>
          <a:p>
            <a:pPr lvl="0"/>
            <a:fld id="{4C4FB283-7B1E-48B3-878C-13A2C7BC5BCB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687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8229" y="671971"/>
            <a:ext cx="10919815" cy="2099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229" y="2939873"/>
            <a:ext cx="10919815" cy="344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42087" y="6485222"/>
            <a:ext cx="176397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8228" y="6485222"/>
            <a:ext cx="831586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90056" y="6485222"/>
            <a:ext cx="60757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fld id="{C2704A30-91BB-4ADF-BB54-C6D3B5FCF821}" type="slidenum">
              <a:rPr lang="en-US" altLang="ja-JP" smtClean="0"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954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503972" rtl="0" eaLnBrk="1" latinLnBrk="0" hangingPunct="1">
        <a:spcBef>
          <a:spcPct val="0"/>
        </a:spcBef>
        <a:buNone/>
        <a:defRPr kumimoji="1" sz="3527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2205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98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764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54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54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100000"/>
        <a:buFont typeface="Arial"/>
        <a:buChar char="•"/>
        <a:defRPr kumimoji="1" sz="1323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" y="-322503"/>
            <a:ext cx="13439775" cy="1008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フリーフォーム: 図形 1"/>
          <p:cNvSpPr/>
          <p:nvPr/>
        </p:nvSpPr>
        <p:spPr>
          <a:xfrm>
            <a:off x="0" y="1619036"/>
            <a:ext cx="13439775" cy="13670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tx1">
              <a:lumMod val="65000"/>
              <a:alpha val="54000"/>
            </a:schemeClr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solidFill>
                <a:srgbClr val="FFFFFF"/>
              </a:solidFill>
              <a:latin typeface="+mn-ea"/>
              <a:cs typeface="Lohit Hindi" pitchFamily="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32359" y="1858968"/>
            <a:ext cx="11150979" cy="8871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lvl="0" algn="ctr" hangingPunct="0"/>
            <a:r>
              <a:rPr lang="en-US" altLang="ja-JP" sz="5400" dirty="0">
                <a:solidFill>
                  <a:srgbClr val="FFFF00"/>
                </a:solidFill>
                <a:latin typeface="Arial" panose="020B0604020202020204" pitchFamily="34" charset="0"/>
                <a:ea typeface="Capella" panose="02000503000000000000" pitchFamily="2" charset="-128"/>
                <a:cs typeface="Arial" panose="020B0604020202020204" pitchFamily="34" charset="0"/>
              </a:rPr>
              <a:t>Summary of the recent VIS troubles</a:t>
            </a:r>
            <a:endParaRPr lang="ja-JP" altLang="ja-JP" sz="5400" dirty="0">
              <a:solidFill>
                <a:srgbClr val="FFFF00"/>
              </a:solidFill>
              <a:latin typeface="Arial" panose="020B0604020202020204" pitchFamily="34" charset="0"/>
              <a:ea typeface="Capella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46650" y="6230242"/>
            <a:ext cx="8201885" cy="11475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r" hangingPunct="0">
              <a:lnSpc>
                <a:spcPct val="80000"/>
              </a:lnSpc>
            </a:pPr>
            <a:r>
              <a:rPr lang="en-US" altLang="ja-JP" sz="2800" dirty="0">
                <a:solidFill>
                  <a:srgbClr val="CCCCCC"/>
                </a:solidFill>
                <a:latin typeface="+mj-lt"/>
                <a:cs typeface="Arial" panose="020B0604020202020204" pitchFamily="34" charset="0"/>
              </a:rPr>
              <a:t>2019/4/1</a:t>
            </a:r>
          </a:p>
          <a:p>
            <a:pPr algn="r" hangingPunct="0">
              <a:lnSpc>
                <a:spcPct val="80000"/>
              </a:lnSpc>
            </a:pPr>
            <a:r>
              <a:rPr lang="en-US" altLang="ja-JP" sz="2800" dirty="0">
                <a:solidFill>
                  <a:srgbClr val="CCCCCC"/>
                </a:solidFill>
                <a:latin typeface="+mj-lt"/>
                <a:cs typeface="Arial" panose="020B0604020202020204" pitchFamily="34" charset="0"/>
              </a:rPr>
              <a:t>National Astronomical Observatory of Japan</a:t>
            </a:r>
          </a:p>
          <a:p>
            <a:pPr algn="r" hangingPunct="0">
              <a:lnSpc>
                <a:spcPct val="80000"/>
              </a:lnSpc>
            </a:pPr>
            <a:r>
              <a:rPr lang="en-US" altLang="ja-JP" sz="2800" dirty="0">
                <a:solidFill>
                  <a:srgbClr val="CCCCCC"/>
                </a:solidFill>
                <a:latin typeface="+mj-lt"/>
                <a:cs typeface="Arial" panose="020B0604020202020204" pitchFamily="34" charset="0"/>
              </a:rPr>
              <a:t>Yoichi Aso </a:t>
            </a:r>
            <a:endParaRPr lang="ja-JP" altLang="en-US" sz="2800" dirty="0">
              <a:solidFill>
                <a:srgbClr val="CCCCCC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2308" y="6336000"/>
            <a:ext cx="1418400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フリーフォーム: 図形 5"/>
          <p:cNvSpPr/>
          <p:nvPr/>
        </p:nvSpPr>
        <p:spPr>
          <a:xfrm>
            <a:off x="2118307" y="6336000"/>
            <a:ext cx="1620000" cy="93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hangingPunct="0"/>
            <a:endParaRPr lang="en-US">
              <a:solidFill>
                <a:srgbClr val="FFFFFF"/>
              </a:solidFill>
              <a:latin typeface="+mn-ea"/>
              <a:cs typeface="Lohit Hindi" pitchFamily="2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89589" y="6372002"/>
            <a:ext cx="1476719" cy="83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902A7B-F107-48DA-9C7E-3629F60DF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62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77BB1F-13F2-4E6F-9BEE-3B9BFD20D893}"/>
              </a:ext>
            </a:extLst>
          </p:cNvPr>
          <p:cNvSpPr txBox="1"/>
          <p:nvPr/>
        </p:nvSpPr>
        <p:spPr>
          <a:xfrm>
            <a:off x="536593" y="14783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solidFill>
                  <a:schemeClr val="accent3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</a:t>
            </a:r>
            <a:endParaRPr kumimoji="1" lang="ja-JP" altLang="en-US" sz="3600" dirty="0">
              <a:solidFill>
                <a:schemeClr val="accent3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B035BB-717E-4067-8589-8628829E8F51}"/>
              </a:ext>
            </a:extLst>
          </p:cNvPr>
          <p:cNvSpPr txBox="1"/>
          <p:nvPr/>
        </p:nvSpPr>
        <p:spPr>
          <a:xfrm>
            <a:off x="1631161" y="956946"/>
            <a:ext cx="1031564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Strange TF  =&gt;  A magnet came off of the mirror surface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 err="1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8255 (Feb. 28 2019)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don’t know why it happened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3 magnets survived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Enough number of </a:t>
            </a:r>
            <a:r>
              <a:rPr kumimoji="1" lang="en-US" altLang="ja-JP" sz="2800" dirty="0" err="1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DoFs</a:t>
            </a: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=&gt; just leave it as is</a:t>
            </a:r>
            <a:b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endParaRPr kumimoji="1" lang="en-US" altLang="ja-JP" sz="28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 tilted =&gt; IM OSEM adjustment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 is mis-aligned in Yaw by a large amount to disable</a:t>
            </a:r>
            <a:b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PRC and reflect the beam to a beam dump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This requires the IM OSEM flags to be centered very well</a:t>
            </a:r>
            <a:b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endParaRPr kumimoji="1" lang="en-US" altLang="ja-JP" sz="28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Something </a:t>
            </a:r>
            <a:r>
              <a:rPr kumimoji="1" lang="en-US" altLang="ja-JP" sz="2800" dirty="0" err="1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happend</a:t>
            </a: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during the adjustment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BF tilted and SF GAS went up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don’t know what happened</a:t>
            </a:r>
          </a:p>
        </p:txBody>
      </p:sp>
    </p:spTree>
    <p:extLst>
      <p:ext uri="{BB962C8B-B14F-4D97-AF65-F5344CB8AC3E}">
        <p14:creationId xmlns:p14="http://schemas.microsoft.com/office/powerpoint/2010/main" val="232414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08D633-3466-400B-A0DA-20EC146B674C}"/>
              </a:ext>
            </a:extLst>
          </p:cNvPr>
          <p:cNvSpPr txBox="1"/>
          <p:nvPr/>
        </p:nvSpPr>
        <p:spPr>
          <a:xfrm>
            <a:off x="536593" y="147837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600" dirty="0">
                <a:solidFill>
                  <a:schemeClr val="accent3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</a:t>
            </a:r>
            <a:endParaRPr kumimoji="1" lang="ja-JP" altLang="en-US" sz="3600" dirty="0">
              <a:solidFill>
                <a:schemeClr val="accent3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A900E9-1567-4697-8105-25D783753D66}"/>
              </a:ext>
            </a:extLst>
          </p:cNvPr>
          <p:cNvSpPr txBox="1"/>
          <p:nvPr/>
        </p:nvSpPr>
        <p:spPr>
          <a:xfrm>
            <a:off x="459936" y="892498"/>
            <a:ext cx="129413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Current status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 is in an OK state except that there is a small strange peak in the</a:t>
            </a:r>
            <a:b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IM vertical TF (</a:t>
            </a:r>
            <a:r>
              <a:rPr kumimoji="1" lang="en-US" altLang="ja-JP" sz="2800" dirty="0" err="1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8371)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PRM can be mis-aligned with the reflected beam going to the beam dump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will try to perform in-situ gluing of the fallen magnet</a:t>
            </a:r>
            <a:endParaRPr kumimoji="1" lang="ja-JP" altLang="en-US" sz="28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74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B30118-2D46-45E3-AB0C-93DDC66457D3}"/>
              </a:ext>
            </a:extLst>
          </p:cNvPr>
          <p:cNvSpPr txBox="1"/>
          <p:nvPr/>
        </p:nvSpPr>
        <p:spPr>
          <a:xfrm>
            <a:off x="515257" y="246743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PR2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865E0-8D1E-4023-AECC-927FB1C5D920}"/>
              </a:ext>
            </a:extLst>
          </p:cNvPr>
          <p:cNvSpPr txBox="1"/>
          <p:nvPr/>
        </p:nvSpPr>
        <p:spPr>
          <a:xfrm>
            <a:off x="515257" y="1190171"/>
            <a:ext cx="1276022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It has been OK except that a channel in the LVDT driver for the</a:t>
            </a:r>
            <a:b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BF damper was broken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It was found that 2 magnets came off (</a:t>
            </a:r>
            <a:r>
              <a:rPr kumimoji="1" lang="en-US" altLang="ja-JP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8516)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incident seems to have </a:t>
            </a:r>
            <a:r>
              <a:rPr kumimoji="1" lang="en-US" altLang="ja-JP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happend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on 3/19(Tue) around 6PM</a:t>
            </a:r>
            <a:b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when no one was around the suspension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There was an accidental large excitation of the suspension on 3/17</a:t>
            </a:r>
            <a:b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(</a:t>
            </a:r>
            <a:r>
              <a:rPr kumimoji="1" lang="en-US" altLang="ja-JP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8435). Could this be the cause ?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0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B30118-2D46-45E3-AB0C-93DDC66457D3}"/>
              </a:ext>
            </a:extLst>
          </p:cNvPr>
          <p:cNvSpPr txBox="1"/>
          <p:nvPr/>
        </p:nvSpPr>
        <p:spPr>
          <a:xfrm>
            <a:off x="515257" y="246743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PR2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EE9CD31-8EB0-46EF-B54E-73B638E243F6}"/>
              </a:ext>
            </a:extLst>
          </p:cNvPr>
          <p:cNvSpPr txBox="1"/>
          <p:nvPr/>
        </p:nvSpPr>
        <p:spPr>
          <a:xfrm>
            <a:off x="1828799" y="1271458"/>
            <a:ext cx="1078147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Plan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This time, only 2 magnets are remaining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Not enough </a:t>
            </a:r>
            <a:r>
              <a:rPr kumimoji="1" lang="en-US" altLang="ja-JP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DoFs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for the mirror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VIS team designed an in-situ gluing jig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jig is under production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expected delivery on April 2</a:t>
            </a:r>
            <a:r>
              <a:rPr kumimoji="1" lang="en-US" altLang="ja-JP" sz="3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nd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(Tue)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will perform a test of the jig with the TAMA prototype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Actual gluing will happen from April 4</a:t>
            </a:r>
            <a:r>
              <a:rPr kumimoji="1" lang="en-US" altLang="ja-JP" sz="3200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(Thu)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will probably do both PR2 and PRM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Access to the AR side is poor for PRM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31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6D243F-7D57-4592-A92F-01E5B81DD97F}"/>
              </a:ext>
            </a:extLst>
          </p:cNvPr>
          <p:cNvSpPr txBox="1"/>
          <p:nvPr/>
        </p:nvSpPr>
        <p:spPr>
          <a:xfrm>
            <a:off x="515257" y="246743"/>
            <a:ext cx="98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PR3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785DFD0-C2A5-4943-9848-34D9E86B18C4}"/>
              </a:ext>
            </a:extLst>
          </p:cNvPr>
          <p:cNvSpPr txBox="1"/>
          <p:nvPr/>
        </p:nvSpPr>
        <p:spPr>
          <a:xfrm>
            <a:off x="352659" y="1357085"/>
            <a:ext cx="1320964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PR3 mirror orientation jumps in Pitch by more than 10mrad </a:t>
            </a:r>
            <a:b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from time to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jump happens when the suspension gets a large vertical kick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This made it very difficult to adjust the OSEM positions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8350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Currently the PR3 is in a good state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Vertical kick happens when the DC feedback to the GAS filters </a:t>
            </a:r>
            <a:b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is</a:t>
            </a:r>
            <a:r>
              <a:rPr kumimoji="1"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cut</a:t>
            </a:r>
            <a:r>
              <a:rPr kumimoji="1"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suddenly</a:t>
            </a:r>
            <a:r>
              <a:rPr kumimoji="1"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by</a:t>
            </a:r>
            <a:r>
              <a:rPr kumimoji="1"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tripped watchdog.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need to modify the watchdog implementation in the digital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Aso is working on it.</a:t>
            </a:r>
          </a:p>
        </p:txBody>
      </p:sp>
    </p:spTree>
    <p:extLst>
      <p:ext uri="{BB962C8B-B14F-4D97-AF65-F5344CB8AC3E}">
        <p14:creationId xmlns:p14="http://schemas.microsoft.com/office/powerpoint/2010/main" val="27948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室内 が含まれている画像&#10;&#10;自動的に生成された説明">
            <a:extLst>
              <a:ext uri="{FF2B5EF4-FFF2-40B4-BE49-F238E27FC236}">
                <a16:creationId xmlns:a16="http://schemas.microsoft.com/office/drawing/2014/main" id="{56929360-C765-41B1-ADD0-5C922C13C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157E2C-BA7E-4B7D-8DCC-42AB0A125675}"/>
              </a:ext>
            </a:extLst>
          </p:cNvPr>
          <p:cNvSpPr txBox="1"/>
          <p:nvPr/>
        </p:nvSpPr>
        <p:spPr>
          <a:xfrm>
            <a:off x="733710" y="405183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Fishing rod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4ABFEAFE-33E9-453B-8644-3FAE47B83686}"/>
              </a:ext>
            </a:extLst>
          </p:cNvPr>
          <p:cNvCxnSpPr>
            <a:cxnSpLocks/>
          </p:cNvCxnSpPr>
          <p:nvPr/>
        </p:nvCxnSpPr>
        <p:spPr>
          <a:xfrm>
            <a:off x="1724766" y="928403"/>
            <a:ext cx="4084685" cy="1809322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418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室内 が含まれている画像&#10;&#10;自動的に生成された説明">
            <a:extLst>
              <a:ext uri="{FF2B5EF4-FFF2-40B4-BE49-F238E27FC236}">
                <a16:creationId xmlns:a16="http://schemas.microsoft.com/office/drawing/2014/main" id="{3E722C1F-C6CA-40F1-8EC7-9F4BE2E69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1A5E3F-88BD-4BA9-BCDE-484000CEBC4B}"/>
              </a:ext>
            </a:extLst>
          </p:cNvPr>
          <p:cNvSpPr txBox="1"/>
          <p:nvPr/>
        </p:nvSpPr>
        <p:spPr>
          <a:xfrm>
            <a:off x="7994156" y="4413213"/>
            <a:ext cx="382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Horizontal Fishing Rod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55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35E30FE-4E99-4C6E-9015-765212FE96F6}"/>
              </a:ext>
            </a:extLst>
          </p:cNvPr>
          <p:cNvSpPr txBox="1"/>
          <p:nvPr/>
        </p:nvSpPr>
        <p:spPr>
          <a:xfrm>
            <a:off x="675132" y="308103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BS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68CBEA-36EF-4055-8A65-86B734EF1CC3}"/>
              </a:ext>
            </a:extLst>
          </p:cNvPr>
          <p:cNvSpPr txBox="1"/>
          <p:nvPr/>
        </p:nvSpPr>
        <p:spPr>
          <a:xfrm>
            <a:off x="453270" y="1262223"/>
            <a:ext cx="126317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After</a:t>
            </a:r>
            <a:r>
              <a:rPr kumimoji="1" lang="ja-JP" alt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</a:t>
            </a:r>
            <a:r>
              <a:rPr kumimoji="1" lang="ja-JP" alt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BS</a:t>
            </a:r>
            <a:r>
              <a:rPr kumimoji="1" lang="ja-JP" alt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alignment,</a:t>
            </a:r>
            <a:r>
              <a:rPr kumimoji="1" lang="ja-JP" alt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IM OSEMs had large Yaw offset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Type-B team tried to off load them by moving the TF Yaw actuator manually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Then something touched in the payload part.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Opening the lower part, we found that IRM touches EQ stops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klog:8369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EQ stops were set with a wrong IP 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BS IP was tuned to a very low resonant frequency of 39mHz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Probably due to the temperature change, it went unstable just before the</a:t>
            </a:r>
            <a:b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vacuum pump down (klog:8480)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We fixed it by detuning the IP to 80mHz (this is the designed value)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26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7B4B14-9586-4272-B35E-DC917EA4F9AD}"/>
              </a:ext>
            </a:extLst>
          </p:cNvPr>
          <p:cNvSpPr txBox="1"/>
          <p:nvPr/>
        </p:nvSpPr>
        <p:spPr>
          <a:xfrm>
            <a:off x="570402" y="319184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SRM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8CC0A7-E3A7-49CB-86DA-59DA46998DCE}"/>
              </a:ext>
            </a:extLst>
          </p:cNvPr>
          <p:cNvSpPr txBox="1"/>
          <p:nvPr/>
        </p:nvSpPr>
        <p:spPr>
          <a:xfrm>
            <a:off x="811714" y="1393850"/>
            <a:ext cx="112292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There was an accidental large kick of IP during a TF measurement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IP DC position shifted =&gt; could not fully recover due to a F0 yaw</a:t>
            </a:r>
            <a:b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motor problem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Opened vacuum =&gt; found that the IM was touching EQ stops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Fixed the yaw motor problem by a channel swap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Then we were able to release IM from the EQ stops (</a:t>
            </a:r>
            <a:r>
              <a:rPr kumimoji="1" lang="en-US" altLang="ja-JP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klog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: 8257)</a:t>
            </a:r>
          </a:p>
          <a:p>
            <a:pPr algn="l"/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SRM IM exhibited a large drift in Yaw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Probably, it was caused by some cables relaxing the strain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Recently the drift has slowed down to 25nrad/min (klog:8495)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2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884A191-5A88-4444-8A35-346783CF01B2}"/>
              </a:ext>
            </a:extLst>
          </p:cNvPr>
          <p:cNvSpPr txBox="1"/>
          <p:nvPr/>
        </p:nvSpPr>
        <p:spPr>
          <a:xfrm>
            <a:off x="514693" y="180690"/>
            <a:ext cx="6038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>
                <a:solidFill>
                  <a:schemeClr val="accent3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Preparation: Anatomy of the VIS</a:t>
            </a:r>
            <a:endParaRPr kumimoji="1" lang="ja-JP" altLang="en-US" sz="3200" dirty="0">
              <a:solidFill>
                <a:schemeClr val="accent3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68E590-5466-4DF9-8422-5C12B70B3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4" r="29957"/>
          <a:stretch/>
        </p:blipFill>
        <p:spPr>
          <a:xfrm>
            <a:off x="8310127" y="0"/>
            <a:ext cx="4114800" cy="737240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69FB4CD-C413-44C6-8058-491FABFC1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r="23598"/>
          <a:stretch/>
        </p:blipFill>
        <p:spPr>
          <a:xfrm>
            <a:off x="1651519" y="2271485"/>
            <a:ext cx="3595396" cy="473735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8F1D77-AB78-44C2-9746-81A36513D6BD}"/>
              </a:ext>
            </a:extLst>
          </p:cNvPr>
          <p:cNvSpPr txBox="1"/>
          <p:nvPr/>
        </p:nvSpPr>
        <p:spPr>
          <a:xfrm>
            <a:off x="2525486" y="1538515"/>
            <a:ext cx="171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Type-Bp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AEEBCF-A6D5-4373-9E16-EA9406C553B5}"/>
              </a:ext>
            </a:extLst>
          </p:cNvPr>
          <p:cNvSpPr txBox="1"/>
          <p:nvPr/>
        </p:nvSpPr>
        <p:spPr>
          <a:xfrm>
            <a:off x="7716117" y="3563258"/>
            <a:ext cx="148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Type-B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599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1F67E64-3F9B-4744-9464-5005F69F7307}"/>
              </a:ext>
            </a:extLst>
          </p:cNvPr>
          <p:cNvSpPr txBox="1"/>
          <p:nvPr/>
        </p:nvSpPr>
        <p:spPr>
          <a:xfrm>
            <a:off x="513520" y="14292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ETMY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D1E86CB-93B0-4ED8-8FD7-47DA1DECBF15}"/>
              </a:ext>
            </a:extLst>
          </p:cNvPr>
          <p:cNvSpPr txBox="1"/>
          <p:nvPr/>
        </p:nvSpPr>
        <p:spPr>
          <a:xfrm>
            <a:off x="408008" y="727701"/>
            <a:ext cx="12404358" cy="655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F1-F3 GAS are stuck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fishing rods are too weak for ETMY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IP horizontal sliders do not work 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They work now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 pair of cables for CRY coil shorted somewhere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Vacuum open =&gt; the problem disappeared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During the installation, the cable may have been damaged by the F1 </a:t>
            </a:r>
            <a:b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accidentally sitting on it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 electric connection check at the time showed the cable was fine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Changed the pair to be used within the cable just in case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F0 vertical coil-magnet actuator does not work now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Mechanically, F0 GAS is fine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Resistance of the coil seen from the outside is fine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Geophones got noisy suddenly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Will check the above two problems on </a:t>
            </a:r>
            <a:r>
              <a:rPr kumimoji="1" lang="en-US" altLang="ja-JP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Apirl</a:t>
            </a: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 2nd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844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17B0CAB-9CFC-4E1D-98B6-D16B4A88D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93832" cy="5166068"/>
          </a:xfrm>
          <a:prstGeom prst="rect">
            <a:avLst/>
          </a:prstGeom>
        </p:spPr>
      </p:pic>
      <p:pic>
        <p:nvPicPr>
          <p:cNvPr id="5" name="図 4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44F187F-EED9-4C6A-90F8-663E0144C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31" y="2654305"/>
            <a:ext cx="6545944" cy="49053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E51E06-5E48-4203-A26A-B8536BDDE93A}"/>
              </a:ext>
            </a:extLst>
          </p:cNvPr>
          <p:cNvSpPr txBox="1"/>
          <p:nvPr/>
        </p:nvSpPr>
        <p:spPr>
          <a:xfrm>
            <a:off x="478971" y="5232401"/>
            <a:ext cx="52774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10Mpc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1W input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No SRM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Excess Noise = (aLIGO)x12</a:t>
            </a:r>
          </a:p>
          <a:p>
            <a:pPr algn="l"/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67BB19-D225-4A90-988C-B10822ECD905}"/>
              </a:ext>
            </a:extLst>
          </p:cNvPr>
          <p:cNvSpPr txBox="1"/>
          <p:nvPr/>
        </p:nvSpPr>
        <p:spPr>
          <a:xfrm>
            <a:off x="7728856" y="195944"/>
            <a:ext cx="50497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40Mpc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10W input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SRM: R=70%</a:t>
            </a:r>
          </a:p>
          <a:p>
            <a:r>
              <a:rPr kumimoji="1" lang="pt-BR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Excess Noise = (aLIGO)x4</a:t>
            </a:r>
          </a:p>
          <a:p>
            <a:pPr algn="l"/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00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1DB682-E6BB-4386-99D7-A50D0CFC432D}"/>
              </a:ext>
            </a:extLst>
          </p:cNvPr>
          <p:cNvSpPr txBox="1"/>
          <p:nvPr/>
        </p:nvSpPr>
        <p:spPr>
          <a:xfrm>
            <a:off x="316403" y="99384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ITMY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35E44F-36B9-4E0C-9079-A6CBBBAC1A6E}"/>
              </a:ext>
            </a:extLst>
          </p:cNvPr>
          <p:cNvSpPr txBox="1"/>
          <p:nvPr/>
        </p:nvSpPr>
        <p:spPr>
          <a:xfrm>
            <a:off x="1019346" y="1211986"/>
            <a:ext cx="89579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One of the accelerometers is not working now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No inertial damping at this moment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Need to check the accelerometer driver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70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7B40F6-CC6F-4CBA-A40F-4F70B62613A3}"/>
              </a:ext>
            </a:extLst>
          </p:cNvPr>
          <p:cNvSpPr txBox="1"/>
          <p:nvPr/>
        </p:nvSpPr>
        <p:spPr>
          <a:xfrm>
            <a:off x="682171" y="7474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ETMX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F20D20-13F9-46CB-846B-5819A251371B}"/>
              </a:ext>
            </a:extLst>
          </p:cNvPr>
          <p:cNvSpPr txBox="1"/>
          <p:nvPr/>
        </p:nvSpPr>
        <p:spPr>
          <a:xfrm>
            <a:off x="636761" y="1629382"/>
            <a:ext cx="1192505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After the release of the CRY payload, the height of the GAS </a:t>
            </a:r>
            <a:b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filters were wrong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In collaboration with the CRY group, we adjusted the GAS filter</a:t>
            </a:r>
            <a:b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</a:b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vertical positions so that the mirror height is at the designed position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LVDT signal generator operated with wrong settings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Fixed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New signal generator cards for LVDTs delivered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They should avoid this kind of mistake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97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40C83D-E30E-42A9-A39F-91CD7087D4BC}"/>
              </a:ext>
            </a:extLst>
          </p:cNvPr>
          <p:cNvSpPr txBox="1"/>
          <p:nvPr/>
        </p:nvSpPr>
        <p:spPr>
          <a:xfrm>
            <a:off x="339478" y="240920"/>
            <a:ext cx="6628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How to avoid problems in the future</a:t>
            </a:r>
            <a:endParaRPr kumimoji="1" lang="ja-JP" altLang="en-US" sz="32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A84E4C-1755-473A-A239-9F29D7022855}"/>
              </a:ext>
            </a:extLst>
          </p:cNvPr>
          <p:cNvSpPr txBox="1"/>
          <p:nvPr/>
        </p:nvSpPr>
        <p:spPr>
          <a:xfrm>
            <a:off x="487316" y="1259353"/>
            <a:ext cx="12542216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Make sure to check everything before installation, vacuum pump down, </a:t>
            </a:r>
            <a:r>
              <a:rPr kumimoji="1" lang="en-US" altLang="ja-JP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etc</a:t>
            </a: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Rapid problem identification with better status monitor, regular check 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Better watchdog for avoiding kicks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Software: Aso is working on 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Hardware: Tanaka-san’s watchdog with gentle signal termination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kumimoji="1" lang="en-US" altLang="ja-JP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Too many faulty electronics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LVDT boards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Stepper motor drivers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Coil drivers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Need investigations on why they are failing</a:t>
            </a:r>
            <a:endParaRPr kumimoji="1" lang="ja-JP" alt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26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1D1384-A737-4825-9B01-0CF0FFDF6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7" r="24447"/>
          <a:stretch/>
        </p:blipFill>
        <p:spPr>
          <a:xfrm>
            <a:off x="4008481" y="93635"/>
            <a:ext cx="5422814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CA6DCBA-6817-4F1B-879C-EE6CB5A7584C}"/>
              </a:ext>
            </a:extLst>
          </p:cNvPr>
          <p:cNvSpPr txBox="1"/>
          <p:nvPr/>
        </p:nvSpPr>
        <p:spPr>
          <a:xfrm>
            <a:off x="391886" y="254000"/>
            <a:ext cx="171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solidFill>
                  <a:schemeClr val="accent3"/>
                </a:solidFill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Type-Bp</a:t>
            </a:r>
            <a:endParaRPr kumimoji="1" lang="ja-JP" altLang="en-US" sz="3200" dirty="0">
              <a:solidFill>
                <a:schemeClr val="accent3"/>
              </a:solidFill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E40C28-6DDC-4557-A365-468743135476}"/>
              </a:ext>
            </a:extLst>
          </p:cNvPr>
          <p:cNvSpPr txBox="1"/>
          <p:nvPr/>
        </p:nvSpPr>
        <p:spPr>
          <a:xfrm>
            <a:off x="8077200" y="6016172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Recoil Mass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83A8DD1-5741-415E-85FA-89872B6B0883}"/>
              </a:ext>
            </a:extLst>
          </p:cNvPr>
          <p:cNvCxnSpPr/>
          <p:nvPr/>
        </p:nvCxnSpPr>
        <p:spPr>
          <a:xfrm flipH="1">
            <a:off x="7155543" y="6335486"/>
            <a:ext cx="907143" cy="210457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F136200-5BF8-405E-9509-4843A28DA064}"/>
              </a:ext>
            </a:extLst>
          </p:cNvPr>
          <p:cNvSpPr txBox="1"/>
          <p:nvPr/>
        </p:nvSpPr>
        <p:spPr>
          <a:xfrm>
            <a:off x="3491942" y="5508171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Mirror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8D5988-7C0C-4E9F-9E34-952490C49D7E}"/>
              </a:ext>
            </a:extLst>
          </p:cNvPr>
          <p:cNvSpPr txBox="1"/>
          <p:nvPr/>
        </p:nvSpPr>
        <p:spPr>
          <a:xfrm>
            <a:off x="7815943" y="4093029"/>
            <a:ext cx="439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Intermediate Mass (IM)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E0303F-C65B-4BC4-9618-243E35F9E6D2}"/>
              </a:ext>
            </a:extLst>
          </p:cNvPr>
          <p:cNvSpPr txBox="1"/>
          <p:nvPr/>
        </p:nvSpPr>
        <p:spPr>
          <a:xfrm>
            <a:off x="1886857" y="3163765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Bottom Filter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BEFA28-5A10-421F-A9C8-41113BA35790}"/>
              </a:ext>
            </a:extLst>
          </p:cNvPr>
          <p:cNvSpPr txBox="1"/>
          <p:nvPr/>
        </p:nvSpPr>
        <p:spPr>
          <a:xfrm>
            <a:off x="1797619" y="175587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BF damper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762E104-E068-441C-8A02-C5CD97C945B6}"/>
              </a:ext>
            </a:extLst>
          </p:cNvPr>
          <p:cNvCxnSpPr>
            <a:cxnSpLocks/>
          </p:cNvCxnSpPr>
          <p:nvPr/>
        </p:nvCxnSpPr>
        <p:spPr>
          <a:xfrm>
            <a:off x="4745811" y="6016172"/>
            <a:ext cx="1800888" cy="584775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3176442A-FBAB-40F9-A2CA-E39F1897C285}"/>
              </a:ext>
            </a:extLst>
          </p:cNvPr>
          <p:cNvCxnSpPr>
            <a:cxnSpLocks/>
          </p:cNvCxnSpPr>
          <p:nvPr/>
        </p:nvCxnSpPr>
        <p:spPr>
          <a:xfrm flipV="1">
            <a:off x="4455525" y="2772229"/>
            <a:ext cx="1524361" cy="736025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5D7DA42-3E25-477B-93B1-7F5F7B9C04D8}"/>
              </a:ext>
            </a:extLst>
          </p:cNvPr>
          <p:cNvCxnSpPr>
            <a:cxnSpLocks/>
          </p:cNvCxnSpPr>
          <p:nvPr/>
        </p:nvCxnSpPr>
        <p:spPr>
          <a:xfrm>
            <a:off x="4008481" y="2174034"/>
            <a:ext cx="1144090" cy="481730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B937D24-7E4A-4961-BFB3-D2E22798C64F}"/>
              </a:ext>
            </a:extLst>
          </p:cNvPr>
          <p:cNvSpPr txBox="1"/>
          <p:nvPr/>
        </p:nvSpPr>
        <p:spPr>
          <a:xfrm>
            <a:off x="9681029" y="254000"/>
            <a:ext cx="2871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Standard Filter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9DF8280-98CE-490D-B2B5-0BD53E4DFACF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7133545" y="506966"/>
            <a:ext cx="2547484" cy="39422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4B7F576-6CEF-4FCB-91C6-83874D46C3A4}"/>
              </a:ext>
            </a:extLst>
          </p:cNvPr>
          <p:cNvSpPr txBox="1"/>
          <p:nvPr/>
        </p:nvSpPr>
        <p:spPr>
          <a:xfrm>
            <a:off x="10494850" y="1734933"/>
            <a:ext cx="1921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Traverser</a:t>
            </a:r>
            <a:endParaRPr kumimoji="1" lang="ja-JP" altLang="en-US" sz="3200" dirty="0"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15761DD9-653C-4EF3-A649-7AF45774F173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8407288" y="1277407"/>
            <a:ext cx="2087562" cy="749914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1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室内, ケーキ, テーブル, 緑色 が含まれている画像&#10;&#10;自動的に生成された説明">
            <a:extLst>
              <a:ext uri="{FF2B5EF4-FFF2-40B4-BE49-F238E27FC236}">
                <a16:creationId xmlns:a16="http://schemas.microsoft.com/office/drawing/2014/main" id="{07339455-5588-4A77-8AE9-C0B788DD3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4C33033-AD4B-43E4-8336-DAC94EC67475}"/>
              </a:ext>
            </a:extLst>
          </p:cNvPr>
          <p:cNvSpPr txBox="1"/>
          <p:nvPr/>
        </p:nvSpPr>
        <p:spPr>
          <a:xfrm>
            <a:off x="9654189" y="464457"/>
            <a:ext cx="2371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Fishing Rod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B4DF0597-8680-43EF-8AD1-D57A22FA737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982857" y="756845"/>
            <a:ext cx="1671332" cy="397041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9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ケーキ, 空, テーブル, 室内 が含まれている画像&#10;&#10;自動的に生成された説明">
            <a:extLst>
              <a:ext uri="{FF2B5EF4-FFF2-40B4-BE49-F238E27FC236}">
                <a16:creationId xmlns:a16="http://schemas.microsoft.com/office/drawing/2014/main" id="{3069A590-15E5-4495-A9B7-0ADD61A21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EA3357-DB53-4F59-B895-EEF727F3AC87}"/>
              </a:ext>
            </a:extLst>
          </p:cNvPr>
          <p:cNvSpPr txBox="1"/>
          <p:nvPr/>
        </p:nvSpPr>
        <p:spPr>
          <a:xfrm>
            <a:off x="6952343" y="283028"/>
            <a:ext cx="5468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Bottom Filter Moving Masses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5791CBF-B205-45AD-8BC9-26EAFBE2BCBD}"/>
              </a:ext>
            </a:extLst>
          </p:cNvPr>
          <p:cNvCxnSpPr>
            <a:cxnSpLocks/>
          </p:cNvCxnSpPr>
          <p:nvPr/>
        </p:nvCxnSpPr>
        <p:spPr>
          <a:xfrm flipH="1">
            <a:off x="5130801" y="867803"/>
            <a:ext cx="2184399" cy="1011797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E136286-062A-43C0-9D8D-94F393F185C1}"/>
              </a:ext>
            </a:extLst>
          </p:cNvPr>
          <p:cNvCxnSpPr>
            <a:cxnSpLocks/>
          </p:cNvCxnSpPr>
          <p:nvPr/>
        </p:nvCxnSpPr>
        <p:spPr>
          <a:xfrm flipH="1">
            <a:off x="6103257" y="867803"/>
            <a:ext cx="2213429" cy="2289054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63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レゴ, 室内, おもちゃ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4ADC149-0F8E-4D3A-BD7D-3E6806E23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647C9-BACA-47D9-A296-26BE12429477}"/>
              </a:ext>
            </a:extLst>
          </p:cNvPr>
          <p:cNvSpPr txBox="1"/>
          <p:nvPr/>
        </p:nvSpPr>
        <p:spPr>
          <a:xfrm>
            <a:off x="5341257" y="268514"/>
            <a:ext cx="7230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Bottom Filter Yaw Rotation Mechanism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76F85DDF-5ABF-4931-B589-8C87F4C4B941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453086" y="853289"/>
            <a:ext cx="1503392" cy="2579340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18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室内, 壁, テーブル, レゴ が含まれている画像&#10;&#10;自動的に生成された説明">
            <a:extLst>
              <a:ext uri="{FF2B5EF4-FFF2-40B4-BE49-F238E27FC236}">
                <a16:creationId xmlns:a16="http://schemas.microsoft.com/office/drawing/2014/main" id="{EE630D5A-6E05-414F-BE71-82D1DFF43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FEE5F5-5DA5-428B-8FB9-82A27B159A68}"/>
              </a:ext>
            </a:extLst>
          </p:cNvPr>
          <p:cNvSpPr txBox="1"/>
          <p:nvPr/>
        </p:nvSpPr>
        <p:spPr>
          <a:xfrm>
            <a:off x="8106229" y="1473200"/>
            <a:ext cx="3600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IM Moving Masses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2EBF174E-9D79-442F-9C8C-B68C886DD39D}"/>
              </a:ext>
            </a:extLst>
          </p:cNvPr>
          <p:cNvCxnSpPr>
            <a:cxnSpLocks/>
          </p:cNvCxnSpPr>
          <p:nvPr/>
        </p:nvCxnSpPr>
        <p:spPr>
          <a:xfrm flipH="1">
            <a:off x="5479143" y="2057975"/>
            <a:ext cx="3142343" cy="1476254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EFCDF4A-7D6E-42D7-8B4F-2B91749ABF8D}"/>
              </a:ext>
            </a:extLst>
          </p:cNvPr>
          <p:cNvCxnSpPr>
            <a:cxnSpLocks/>
          </p:cNvCxnSpPr>
          <p:nvPr/>
        </p:nvCxnSpPr>
        <p:spPr>
          <a:xfrm flipH="1">
            <a:off x="6719887" y="2057975"/>
            <a:ext cx="2845027" cy="2775282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119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レゴ, おもちゃ, 空, 室内 が含まれている画像&#10;&#10;自動的に生成された説明">
            <a:extLst>
              <a:ext uri="{FF2B5EF4-FFF2-40B4-BE49-F238E27FC236}">
                <a16:creationId xmlns:a16="http://schemas.microsoft.com/office/drawing/2014/main" id="{F4D9DA81-3F38-407D-9B2B-EF416EEC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9CDA9E-AC79-4E1C-9C7C-5C441BD53C90}"/>
              </a:ext>
            </a:extLst>
          </p:cNvPr>
          <p:cNvSpPr txBox="1"/>
          <p:nvPr/>
        </p:nvSpPr>
        <p:spPr>
          <a:xfrm>
            <a:off x="740229" y="326571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IM OSEMs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9C8DEA2C-804B-4F9B-A99E-D5D86580E67C}"/>
              </a:ext>
            </a:extLst>
          </p:cNvPr>
          <p:cNvCxnSpPr>
            <a:cxnSpLocks/>
          </p:cNvCxnSpPr>
          <p:nvPr/>
        </p:nvCxnSpPr>
        <p:spPr>
          <a:xfrm>
            <a:off x="1603829" y="911346"/>
            <a:ext cx="1303982" cy="3232483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C035D7D-BEBF-4FD0-BA12-2FBA88200F3A}"/>
              </a:ext>
            </a:extLst>
          </p:cNvPr>
          <p:cNvCxnSpPr>
            <a:cxnSpLocks/>
          </p:cNvCxnSpPr>
          <p:nvPr/>
        </p:nvCxnSpPr>
        <p:spPr>
          <a:xfrm>
            <a:off x="2445657" y="911346"/>
            <a:ext cx="3788229" cy="1207740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D405374-4DF6-466C-BE98-07B308A6741D}"/>
              </a:ext>
            </a:extLst>
          </p:cNvPr>
          <p:cNvCxnSpPr>
            <a:cxnSpLocks/>
          </p:cNvCxnSpPr>
          <p:nvPr/>
        </p:nvCxnSpPr>
        <p:spPr>
          <a:xfrm>
            <a:off x="3011714" y="712826"/>
            <a:ext cx="6074229" cy="607021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EB1725E-D21F-4DD4-B942-5658BB5D8B52}"/>
              </a:ext>
            </a:extLst>
          </p:cNvPr>
          <p:cNvCxnSpPr>
            <a:cxnSpLocks/>
          </p:cNvCxnSpPr>
          <p:nvPr/>
        </p:nvCxnSpPr>
        <p:spPr>
          <a:xfrm>
            <a:off x="1824019" y="911346"/>
            <a:ext cx="9315695" cy="3871111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631E3BD-882E-4FA6-9986-7D3775B5F7C8}"/>
              </a:ext>
            </a:extLst>
          </p:cNvPr>
          <p:cNvCxnSpPr>
            <a:cxnSpLocks/>
          </p:cNvCxnSpPr>
          <p:nvPr/>
        </p:nvCxnSpPr>
        <p:spPr>
          <a:xfrm>
            <a:off x="2801257" y="849086"/>
            <a:ext cx="3033486" cy="470761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1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CBC069-9127-447D-B113-0B1CC523B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23" y="93635"/>
            <a:ext cx="10610928" cy="73724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477FF4-D581-4471-83D0-04A1B5FF62C7}"/>
              </a:ext>
            </a:extLst>
          </p:cNvPr>
          <p:cNvSpPr txBox="1"/>
          <p:nvPr/>
        </p:nvSpPr>
        <p:spPr>
          <a:xfrm>
            <a:off x="8149772" y="1001486"/>
            <a:ext cx="2167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OSEM flag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7475348F-FBA9-4F3E-A879-5CD192E2B102}"/>
              </a:ext>
            </a:extLst>
          </p:cNvPr>
          <p:cNvCxnSpPr>
            <a:cxnSpLocks/>
          </p:cNvCxnSpPr>
          <p:nvPr/>
        </p:nvCxnSpPr>
        <p:spPr>
          <a:xfrm flipH="1">
            <a:off x="6662057" y="1586261"/>
            <a:ext cx="2373087" cy="1686710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C8E260-D01A-4406-B56D-E40EC1D89AB5}"/>
              </a:ext>
            </a:extLst>
          </p:cNvPr>
          <p:cNvSpPr txBox="1"/>
          <p:nvPr/>
        </p:nvSpPr>
        <p:spPr>
          <a:xfrm>
            <a:off x="2373086" y="928914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pica Neue P" panose="02000503000000000000" pitchFamily="2" charset="-128"/>
                <a:cs typeface="Arial" panose="020B0604020202020204" pitchFamily="34" charset="0"/>
              </a:rPr>
              <a:t>PD/LED</a:t>
            </a:r>
            <a:endParaRPr kumimoji="1" lang="ja-JP" alt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Spica Neue P" panose="02000503000000000000" pitchFamily="2" charset="-128"/>
              <a:cs typeface="Arial" panose="020B060402020202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24A47B82-4305-4E23-8B52-99D61FE4F40B}"/>
              </a:ext>
            </a:extLst>
          </p:cNvPr>
          <p:cNvCxnSpPr>
            <a:cxnSpLocks/>
          </p:cNvCxnSpPr>
          <p:nvPr/>
        </p:nvCxnSpPr>
        <p:spPr>
          <a:xfrm>
            <a:off x="3206808" y="1513689"/>
            <a:ext cx="2265078" cy="1759282"/>
          </a:xfrm>
          <a:prstGeom prst="straightConnector1">
            <a:avLst/>
          </a:prstGeom>
          <a:ln w="28575" cap="sq">
            <a:solidFill>
              <a:schemeClr val="tx1"/>
            </a:solidFill>
            <a:miter lim="800000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018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ッシュ">
  <a:themeElements>
    <a:clrScheme name="メッシ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メッシ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メッシ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lnDef>
      <a:spPr>
        <a:ln w="28575" cap="sq">
          <a:solidFill>
            <a:schemeClr val="tx1"/>
          </a:solidFill>
          <a:miter lim="800000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kumimoji="1" sz="2800" dirty="0" smtClean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Arial" panose="020B0604020202020204" pitchFamily="34" charset="0"/>
            <a:ea typeface="Spica Neue P" panose="02000503000000000000" pitchFamily="2" charset="-128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521</Words>
  <Application>Microsoft Office PowerPoint</Application>
  <PresentationFormat>ユーザー設定</PresentationFormat>
  <Paragraphs>137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0" baseType="lpstr">
      <vt:lpstr>TakaoPGothic</vt:lpstr>
      <vt:lpstr>TakaoPMincho</vt:lpstr>
      <vt:lpstr>游ゴシック</vt:lpstr>
      <vt:lpstr>Arial</vt:lpstr>
      <vt:lpstr>Century Gothic</vt:lpstr>
      <vt:lpstr>メッシュ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Aso Yoichi</dc:creator>
  <cp:lastModifiedBy>Yoichi Aso</cp:lastModifiedBy>
  <cp:revision>44</cp:revision>
  <dcterms:created xsi:type="dcterms:W3CDTF">2018-07-31T05:13:02Z</dcterms:created>
  <dcterms:modified xsi:type="dcterms:W3CDTF">2019-04-01T02:53:16Z</dcterms:modified>
</cp:coreProperties>
</file>