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8" r:id="rId1"/>
  </p:sldMasterIdLst>
  <p:notesMasterIdLst>
    <p:notesMasterId r:id="rId23"/>
  </p:notesMasterIdLst>
  <p:sldIdLst>
    <p:sldId id="256" r:id="rId2"/>
    <p:sldId id="258" r:id="rId3"/>
    <p:sldId id="292" r:id="rId4"/>
    <p:sldId id="289" r:id="rId5"/>
    <p:sldId id="291" r:id="rId6"/>
    <p:sldId id="259" r:id="rId7"/>
    <p:sldId id="293" r:id="rId8"/>
    <p:sldId id="266" r:id="rId9"/>
    <p:sldId id="272" r:id="rId10"/>
    <p:sldId id="275" r:id="rId11"/>
    <p:sldId id="288" r:id="rId12"/>
    <p:sldId id="294" r:id="rId13"/>
    <p:sldId id="263" r:id="rId14"/>
    <p:sldId id="262" r:id="rId15"/>
    <p:sldId id="296" r:id="rId16"/>
    <p:sldId id="277" r:id="rId17"/>
    <p:sldId id="279" r:id="rId18"/>
    <p:sldId id="284" r:id="rId19"/>
    <p:sldId id="287" r:id="rId20"/>
    <p:sldId id="285" r:id="rId21"/>
    <p:sldId id="286" r:id="rId2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F92"/>
    <a:srgbClr val="FFAE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15"/>
    <p:restoredTop sz="94595"/>
  </p:normalViewPr>
  <p:slideViewPr>
    <p:cSldViewPr snapToGrid="0" snapToObjects="1">
      <p:cViewPr>
        <p:scale>
          <a:sx n="66" d="100"/>
          <a:sy n="66" d="100"/>
        </p:scale>
        <p:origin x="-2154" y="-9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AC1E98-16F1-724D-9B74-B8B384FA0ECE}" type="datetimeFigureOut">
              <a:rPr kumimoji="1" lang="ja-JP" altLang="en-US" smtClean="0"/>
              <a:t>2019/3/14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166E6F-0DED-6242-8CA0-7B245CDE79A7}" type="slidenum">
              <a:rPr kumimoji="1" lang="ja-JP" altLang="en-US" smtClean="0"/>
              <a:t>‹#›</a:t>
            </a:fld>
            <a:endParaRPr kumimoji="1" lang="ja-JP" altLang="en-US"/>
          </a:p>
        </p:txBody>
      </p:sp>
    </p:spTree>
    <p:extLst>
      <p:ext uri="{BB962C8B-B14F-4D97-AF65-F5344CB8AC3E}">
        <p14:creationId xmlns:p14="http://schemas.microsoft.com/office/powerpoint/2010/main" val="171210926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東大理学系研究科修士</a:t>
            </a:r>
            <a:r>
              <a:rPr kumimoji="1" lang="en-US" altLang="ja-JP" dirty="0" smtClean="0"/>
              <a:t>1</a:t>
            </a:r>
            <a:r>
              <a:rPr kumimoji="1" lang="ja-JP" altLang="en-US" dirty="0" smtClean="0"/>
              <a:t>年の粂と申します、よろしくお願いします。本講演のテーマは</a:t>
            </a:r>
            <a:r>
              <a:rPr kumimoji="1" lang="en-US" altLang="ja-JP" dirty="0" smtClean="0"/>
              <a:t>...</a:t>
            </a:r>
            <a:r>
              <a:rPr kumimoji="1" lang="ja-JP" altLang="en-US" dirty="0" smtClean="0"/>
              <a:t>です。</a:t>
            </a:r>
            <a:endParaRPr kumimoji="1" lang="en-US" altLang="ja-JP" dirty="0" smtClean="0"/>
          </a:p>
          <a:p>
            <a:endParaRPr kumimoji="1" lang="en-US" altLang="ja-JP" dirty="0" smtClean="0"/>
          </a:p>
          <a:p>
            <a:r>
              <a:rPr kumimoji="1" lang="ja-JP" altLang="en-US" dirty="0" smtClean="0"/>
              <a:t>まず初めに、私たちが本研究で用いた</a:t>
            </a:r>
            <a:r>
              <a:rPr kumimoji="1" lang="en-US" altLang="ja-JP" dirty="0" smtClean="0"/>
              <a:t>ICA</a:t>
            </a:r>
            <a:r>
              <a:rPr kumimoji="1" lang="ja-JP" altLang="en-US" dirty="0" smtClean="0"/>
              <a:t>という手法について簡単に触れておきたいと思います。</a:t>
            </a:r>
            <a:endParaRPr kumimoji="1" lang="ja-JP" altLang="en-US" dirty="0"/>
          </a:p>
        </p:txBody>
      </p:sp>
      <p:sp>
        <p:nvSpPr>
          <p:cNvPr id="4" name="スライド番号プレースホルダー 3"/>
          <p:cNvSpPr>
            <a:spLocks noGrp="1"/>
          </p:cNvSpPr>
          <p:nvPr>
            <p:ph type="sldNum" sz="quarter" idx="10"/>
          </p:nvPr>
        </p:nvSpPr>
        <p:spPr/>
        <p:txBody>
          <a:bodyPr/>
          <a:lstStyle/>
          <a:p>
            <a:fld id="{45166E6F-0DED-6242-8CA0-7B245CDE79A7}" type="slidenum">
              <a:rPr kumimoji="1" lang="ja-JP" altLang="en-US" smtClean="0"/>
              <a:t>1</a:t>
            </a:fld>
            <a:endParaRPr kumimoji="1" lang="ja-JP" altLang="en-US"/>
          </a:p>
        </p:txBody>
      </p:sp>
    </p:spTree>
    <p:extLst>
      <p:ext uri="{BB962C8B-B14F-4D97-AF65-F5344CB8AC3E}">
        <p14:creationId xmlns:p14="http://schemas.microsoft.com/office/powerpoint/2010/main" val="1721467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ICA</a:t>
            </a:r>
            <a:r>
              <a:rPr kumimoji="1" lang="ja-JP" altLang="en-US" dirty="0" smtClean="0"/>
              <a:t>を適用すると、この上三角の混合行列を推定することになります。</a:t>
            </a:r>
            <a:endParaRPr kumimoji="1" lang="en-US" altLang="ja-JP" dirty="0" smtClean="0"/>
          </a:p>
          <a:p>
            <a:r>
              <a:rPr kumimoji="1" lang="ja-JP" altLang="en-US" dirty="0" smtClean="0"/>
              <a:t>そのようにして求められた</a:t>
            </a:r>
            <a:r>
              <a:rPr kumimoji="1" lang="en-US" altLang="ja-JP" dirty="0" smtClean="0"/>
              <a:t>A^-1</a:t>
            </a:r>
            <a:r>
              <a:rPr kumimoji="1" lang="ja-JP" altLang="en-US" dirty="0" smtClean="0"/>
              <a:t>を</a:t>
            </a:r>
            <a:r>
              <a:rPr kumimoji="1" lang="en-US" altLang="ja-JP" dirty="0" smtClean="0"/>
              <a:t>x</a:t>
            </a:r>
            <a:r>
              <a:rPr kumimoji="1" lang="ja-JP" altLang="en-US" dirty="0" smtClean="0"/>
              <a:t>にかけることで、環境雑音に対応する成分を得ることができます。そして、この</a:t>
            </a:r>
            <a:r>
              <a:rPr kumimoji="1" lang="en-US" altLang="ja-JP" dirty="0" smtClean="0"/>
              <a:t>n(t)</a:t>
            </a:r>
            <a:r>
              <a:rPr kumimoji="1" lang="ja-JP" altLang="en-US" dirty="0" smtClean="0"/>
              <a:t>をストレインから差し引くことで、ノイズを低減できると考えられるわけです。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45166E6F-0DED-6242-8CA0-7B245CDE79A7}" type="slidenum">
              <a:rPr kumimoji="1" lang="ja-JP" altLang="en-US" smtClean="0"/>
              <a:t>10</a:t>
            </a:fld>
            <a:endParaRPr kumimoji="1" lang="ja-JP" altLang="en-US"/>
          </a:p>
        </p:txBody>
      </p:sp>
    </p:spTree>
    <p:extLst>
      <p:ext uri="{BB962C8B-B14F-4D97-AF65-F5344CB8AC3E}">
        <p14:creationId xmlns:p14="http://schemas.microsoft.com/office/powerpoint/2010/main" val="2146751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ICA</a:t>
            </a:r>
            <a:r>
              <a:rPr kumimoji="1" lang="ja-JP" altLang="en-US" dirty="0" smtClean="0"/>
              <a:t>について解説を行なって来ましたが、今回の解析においては</a:t>
            </a:r>
            <a:r>
              <a:rPr kumimoji="1" lang="en-US" altLang="ja-JP" dirty="0" smtClean="0"/>
              <a:t>(</a:t>
            </a:r>
            <a:r>
              <a:rPr kumimoji="1" lang="ja-JP" altLang="en-US" dirty="0" smtClean="0"/>
              <a:t>スライド読み上げ</a:t>
            </a:r>
            <a:r>
              <a:rPr kumimoji="1" lang="en-US" altLang="ja-JP" dirty="0" smtClean="0"/>
              <a:t>)</a:t>
            </a:r>
          </a:p>
          <a:p>
            <a:r>
              <a:rPr kumimoji="1" lang="ja-JP" altLang="en-US" dirty="0" smtClean="0"/>
              <a:t>まず一つ目は、</a:t>
            </a:r>
            <a:r>
              <a:rPr kumimoji="1" lang="en-US" altLang="ja-JP" dirty="0" smtClean="0"/>
              <a:t>(</a:t>
            </a:r>
            <a:r>
              <a:rPr kumimoji="1" lang="ja-JP" altLang="en-US" dirty="0" smtClean="0"/>
              <a:t>読み上げ</a:t>
            </a:r>
            <a:r>
              <a:rPr kumimoji="1" lang="en-US" altLang="ja-JP" dirty="0" smtClean="0"/>
              <a:t>)</a:t>
            </a:r>
          </a:p>
          <a:p>
            <a:endParaRPr kumimoji="1" lang="en-US" altLang="ja-JP" dirty="0" smtClean="0"/>
          </a:p>
          <a:p>
            <a:r>
              <a:rPr kumimoji="1" lang="ja-JP" altLang="en-US" dirty="0" smtClean="0"/>
              <a:t>しかし、問題点があります。</a:t>
            </a:r>
            <a:endParaRPr kumimoji="1" lang="en-US" altLang="ja-JP" dirty="0" smtClean="0"/>
          </a:p>
          <a:p>
            <a:r>
              <a:rPr kumimoji="1" lang="ja-JP" altLang="en-US" dirty="0" smtClean="0"/>
              <a:t>そこで今回の解析では、複数回</a:t>
            </a:r>
            <a:r>
              <a:rPr kumimoji="1" lang="en-US" altLang="ja-JP" dirty="0" smtClean="0"/>
              <a:t>(</a:t>
            </a:r>
            <a:r>
              <a:rPr kumimoji="1" lang="ja-JP" altLang="en-US" dirty="0" smtClean="0"/>
              <a:t>読み上げ</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45166E6F-0DED-6242-8CA0-7B245CDE79A7}" type="slidenum">
              <a:rPr kumimoji="1" lang="ja-JP" altLang="en-US" smtClean="0"/>
              <a:t>11</a:t>
            </a:fld>
            <a:endParaRPr kumimoji="1" lang="ja-JP" altLang="en-US"/>
          </a:p>
        </p:txBody>
      </p:sp>
    </p:spTree>
    <p:extLst>
      <p:ext uri="{BB962C8B-B14F-4D97-AF65-F5344CB8AC3E}">
        <p14:creationId xmlns:p14="http://schemas.microsoft.com/office/powerpoint/2010/main" val="421525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続いてもう一つの方法についてです。これは観測データの相関時間平均を取ることで、混合行列の成分を計算できる、というものです。</a:t>
            </a:r>
            <a:endParaRPr kumimoji="1" lang="en-US" altLang="ja-JP" dirty="0" smtClean="0"/>
          </a:p>
          <a:p>
            <a:r>
              <a:rPr kumimoji="1" lang="ja-JP" altLang="en-US" dirty="0" smtClean="0"/>
              <a:t>具体的には</a:t>
            </a:r>
            <a:r>
              <a:rPr kumimoji="1" lang="en-US" altLang="ja-JP" dirty="0" smtClean="0"/>
              <a:t>(</a:t>
            </a:r>
            <a:r>
              <a:rPr kumimoji="1" lang="ja-JP" altLang="en-US" dirty="0" smtClean="0"/>
              <a:t>スライド読み上げ</a:t>
            </a:r>
            <a:r>
              <a:rPr kumimoji="1" lang="en-US" altLang="ja-JP" dirty="0" smtClean="0"/>
              <a:t>)</a:t>
            </a:r>
          </a:p>
          <a:p>
            <a:endParaRPr kumimoji="1" lang="en-US" altLang="ja-JP" dirty="0" smtClean="0"/>
          </a:p>
          <a:p>
            <a:r>
              <a:rPr kumimoji="1" lang="ja-JP" altLang="en-US" dirty="0" smtClean="0"/>
              <a:t>続いて、今回行なった解析について説明をしていきます。</a:t>
            </a:r>
            <a:endParaRPr kumimoji="1" lang="en-US" altLang="ja-JP" dirty="0" smtClean="0"/>
          </a:p>
          <a:p>
            <a:r>
              <a:rPr kumimoji="1" lang="ja-JP" altLang="en-US" dirty="0" smtClean="0"/>
              <a:t>私たちは連続波の解析に焦点を当てました。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45166E6F-0DED-6242-8CA0-7B245CDE79A7}" type="slidenum">
              <a:rPr kumimoji="1" lang="ja-JP" altLang="en-US" smtClean="0"/>
              <a:t>12</a:t>
            </a:fld>
            <a:endParaRPr kumimoji="1" lang="ja-JP" altLang="en-US"/>
          </a:p>
        </p:txBody>
      </p:sp>
    </p:spTree>
    <p:extLst>
      <p:ext uri="{BB962C8B-B14F-4D97-AF65-F5344CB8AC3E}">
        <p14:creationId xmlns:p14="http://schemas.microsoft.com/office/powerpoint/2010/main" val="652215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smtClean="0"/>
              <a:t>iKAGRA</a:t>
            </a:r>
            <a:r>
              <a:rPr kumimoji="1" lang="ja-JP" altLang="en-US" dirty="0" smtClean="0"/>
              <a:t>のデータには重力波信号が入っていないため、連続波のテンプレートを挿入し、モックデータを作成しました。</a:t>
            </a:r>
            <a:endParaRPr kumimoji="1" lang="en-US" altLang="ja-JP" dirty="0" smtClean="0"/>
          </a:p>
          <a:p>
            <a:endParaRPr kumimoji="1" lang="en-US" altLang="ja-JP" dirty="0" smtClean="0"/>
          </a:p>
          <a:p>
            <a:r>
              <a:rPr kumimoji="1" lang="ja-JP" altLang="en-US" dirty="0" smtClean="0"/>
              <a:t>パラメータはこのように設定しました。</a:t>
            </a:r>
            <a:endParaRPr kumimoji="1" lang="en-US" altLang="ja-JP" dirty="0" smtClean="0"/>
          </a:p>
          <a:p>
            <a:endParaRPr kumimoji="1" lang="en-US" altLang="ja-JP" dirty="0" smtClean="0"/>
          </a:p>
          <a:p>
            <a:r>
              <a:rPr kumimoji="1" lang="ja-JP" altLang="en-US" dirty="0" smtClean="0"/>
              <a:t>このモックデータと、環境を用いて</a:t>
            </a:r>
            <a:r>
              <a:rPr kumimoji="1" lang="en-US" altLang="ja-JP" dirty="0" smtClean="0"/>
              <a:t>ICA</a:t>
            </a:r>
            <a:r>
              <a:rPr kumimoji="1" lang="ja-JP" altLang="en-US" dirty="0" smtClean="0"/>
              <a:t>を行い雑音成分を差し引いたデータに対してマッチドフィルターを適用。周波数</a:t>
            </a:r>
            <a:r>
              <a:rPr kumimoji="1" lang="en-US" altLang="ja-JP" dirty="0" smtClean="0"/>
              <a:t>f</a:t>
            </a:r>
            <a:r>
              <a:rPr kumimoji="1" lang="ja-JP" altLang="en-US" dirty="0" smtClean="0"/>
              <a:t>のパラメータ推定を行いました。環境は</a:t>
            </a:r>
            <a:r>
              <a:rPr kumimoji="1" lang="en-US" altLang="ja-JP" dirty="0" smtClean="0"/>
              <a:t>4724ch</a:t>
            </a:r>
            <a:r>
              <a:rPr kumimoji="1" lang="ja-JP" altLang="en-US" dirty="0" smtClean="0"/>
              <a:t>を用いています。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45166E6F-0DED-6242-8CA0-7B245CDE79A7}" type="slidenum">
              <a:rPr kumimoji="1" lang="ja-JP" altLang="en-US" smtClean="0"/>
              <a:t>13</a:t>
            </a:fld>
            <a:endParaRPr kumimoji="1" lang="ja-JP" altLang="en-US"/>
          </a:p>
        </p:txBody>
      </p:sp>
    </p:spTree>
    <p:extLst>
      <p:ext uri="{BB962C8B-B14F-4D97-AF65-F5344CB8AC3E}">
        <p14:creationId xmlns:p14="http://schemas.microsoft.com/office/powerpoint/2010/main" val="955745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結果はこちらのグラフのようになりました。縦軸は</a:t>
            </a:r>
            <a:r>
              <a:rPr kumimoji="1" lang="en-US" altLang="ja-JP" dirty="0" smtClean="0"/>
              <a:t>SN</a:t>
            </a:r>
            <a:r>
              <a:rPr kumimoji="1" lang="ja-JP" altLang="en-US" dirty="0" smtClean="0"/>
              <a:t>比です。</a:t>
            </a:r>
            <a:endParaRPr kumimoji="1" lang="en-US" altLang="ja-JP" dirty="0" smtClean="0"/>
          </a:p>
          <a:p>
            <a:r>
              <a:rPr kumimoji="1" lang="en-US" altLang="ja-JP" dirty="0" smtClean="0"/>
              <a:t>0.227Hz</a:t>
            </a:r>
            <a:r>
              <a:rPr kumimoji="1" lang="ja-JP" altLang="en-US" dirty="0" smtClean="0"/>
              <a:t>の</a:t>
            </a:r>
            <a:r>
              <a:rPr kumimoji="1" lang="en-US" altLang="ja-JP" dirty="0" smtClean="0"/>
              <a:t>fiducial</a:t>
            </a:r>
            <a:r>
              <a:rPr kumimoji="1" lang="ja-JP" altLang="en-US" dirty="0" smtClean="0"/>
              <a:t>付近を拡大したのがこちらのグラフになります。</a:t>
            </a:r>
            <a:endParaRPr kumimoji="1" lang="en-US" altLang="ja-JP" dirty="0" smtClean="0"/>
          </a:p>
          <a:p>
            <a:endParaRPr kumimoji="1" lang="en-US" altLang="ja-JP" dirty="0" smtClean="0"/>
          </a:p>
          <a:p>
            <a:r>
              <a:rPr kumimoji="1" lang="en-US" altLang="ja-JP" dirty="0" smtClean="0"/>
              <a:t>(</a:t>
            </a:r>
            <a:r>
              <a:rPr kumimoji="1" lang="ja-JP" altLang="en-US" dirty="0" smtClean="0"/>
              <a:t>スライド読み上げ</a:t>
            </a:r>
            <a:r>
              <a:rPr kumimoji="1" lang="en-US" altLang="ja-JP" dirty="0" smtClean="0"/>
              <a:t>)</a:t>
            </a:r>
          </a:p>
          <a:p>
            <a:endParaRPr kumimoji="1" lang="en-US" altLang="ja-JP" dirty="0" smtClean="0"/>
          </a:p>
          <a:p>
            <a:r>
              <a:rPr kumimoji="1" lang="ja-JP" altLang="en-US" dirty="0" smtClean="0"/>
              <a:t>よって、</a:t>
            </a:r>
            <a:r>
              <a:rPr kumimoji="1" lang="en-US" altLang="ja-JP" dirty="0" smtClean="0"/>
              <a:t>0.227Hz</a:t>
            </a:r>
            <a:r>
              <a:rPr kumimoji="1" lang="ja-JP" altLang="en-US" dirty="0" smtClean="0"/>
              <a:t>という特定の周波数に対しては、</a:t>
            </a:r>
            <a:r>
              <a:rPr kumimoji="1" lang="en-US" altLang="ja-JP" dirty="0" smtClean="0"/>
              <a:t>ICA</a:t>
            </a:r>
            <a:r>
              <a:rPr kumimoji="1" lang="ja-JP" altLang="en-US" dirty="0" smtClean="0"/>
              <a:t>によって</a:t>
            </a:r>
            <a:r>
              <a:rPr kumimoji="1" lang="en-US" altLang="ja-JP" dirty="0" smtClean="0"/>
              <a:t>SN</a:t>
            </a:r>
            <a:r>
              <a:rPr kumimoji="1" lang="ja-JP" altLang="en-US" dirty="0" smtClean="0"/>
              <a:t>比を向上させることができることがわかりました。</a:t>
            </a:r>
            <a:endParaRPr kumimoji="1" lang="en-US" altLang="ja-JP" dirty="0" smtClean="0"/>
          </a:p>
          <a:p>
            <a:r>
              <a:rPr kumimoji="1" lang="ja-JP" altLang="en-US" dirty="0" smtClean="0"/>
              <a:t>では、一般の周波数</a:t>
            </a:r>
            <a:r>
              <a:rPr kumimoji="1" lang="en-US" altLang="ja-JP" dirty="0" smtClean="0"/>
              <a:t>f</a:t>
            </a:r>
            <a:r>
              <a:rPr kumimoji="1" lang="ja-JP" altLang="en-US" dirty="0" smtClean="0"/>
              <a:t>に対しては、</a:t>
            </a:r>
            <a:r>
              <a:rPr kumimoji="1" lang="en-US" altLang="ja-JP" dirty="0" smtClean="0"/>
              <a:t>fiducial</a:t>
            </a:r>
            <a:r>
              <a:rPr kumimoji="1" lang="ja-JP" altLang="en-US" dirty="0" smtClean="0"/>
              <a:t>の</a:t>
            </a:r>
            <a:r>
              <a:rPr kumimoji="1" lang="en-US" altLang="ja-JP" dirty="0" smtClean="0"/>
              <a:t>SN</a:t>
            </a:r>
            <a:r>
              <a:rPr kumimoji="1" lang="ja-JP" altLang="en-US" dirty="0" smtClean="0"/>
              <a:t>比はどのように変化するのでしょうか。これについても解析を行いました。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45166E6F-0DED-6242-8CA0-7B245CDE79A7}" type="slidenum">
              <a:rPr kumimoji="1" lang="ja-JP" altLang="en-US" smtClean="0"/>
              <a:t>14</a:t>
            </a:fld>
            <a:endParaRPr kumimoji="1" lang="ja-JP" altLang="en-US"/>
          </a:p>
        </p:txBody>
      </p:sp>
    </p:spTree>
    <p:extLst>
      <p:ext uri="{BB962C8B-B14F-4D97-AF65-F5344CB8AC3E}">
        <p14:creationId xmlns:p14="http://schemas.microsoft.com/office/powerpoint/2010/main" val="96424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結果はこちらのグラフのようになりました。縦軸は</a:t>
            </a:r>
            <a:r>
              <a:rPr kumimoji="1" lang="en-US" altLang="ja-JP" dirty="0" smtClean="0"/>
              <a:t>SN</a:t>
            </a:r>
            <a:r>
              <a:rPr kumimoji="1" lang="ja-JP" altLang="en-US" dirty="0" smtClean="0"/>
              <a:t>比です。</a:t>
            </a:r>
            <a:endParaRPr kumimoji="1" lang="en-US" altLang="ja-JP" dirty="0" smtClean="0"/>
          </a:p>
          <a:p>
            <a:r>
              <a:rPr kumimoji="1" lang="en-US" altLang="ja-JP" dirty="0" smtClean="0"/>
              <a:t>0.227Hz</a:t>
            </a:r>
            <a:r>
              <a:rPr kumimoji="1" lang="ja-JP" altLang="en-US" dirty="0" smtClean="0"/>
              <a:t>の</a:t>
            </a:r>
            <a:r>
              <a:rPr kumimoji="1" lang="en-US" altLang="ja-JP" dirty="0" smtClean="0"/>
              <a:t>fiducial</a:t>
            </a:r>
            <a:r>
              <a:rPr kumimoji="1" lang="ja-JP" altLang="en-US" dirty="0" smtClean="0"/>
              <a:t>付近を拡大したのがこちらのグラフになります。</a:t>
            </a:r>
            <a:endParaRPr kumimoji="1" lang="en-US" altLang="ja-JP" dirty="0" smtClean="0"/>
          </a:p>
          <a:p>
            <a:endParaRPr kumimoji="1" lang="en-US" altLang="ja-JP" dirty="0" smtClean="0"/>
          </a:p>
          <a:p>
            <a:r>
              <a:rPr kumimoji="1" lang="en-US" altLang="ja-JP" dirty="0" smtClean="0"/>
              <a:t>(</a:t>
            </a:r>
            <a:r>
              <a:rPr kumimoji="1" lang="ja-JP" altLang="en-US" dirty="0" smtClean="0"/>
              <a:t>スライド読み上げ</a:t>
            </a:r>
            <a:r>
              <a:rPr kumimoji="1" lang="en-US" altLang="ja-JP" dirty="0" smtClean="0"/>
              <a:t>)</a:t>
            </a:r>
          </a:p>
          <a:p>
            <a:endParaRPr kumimoji="1" lang="en-US" altLang="ja-JP" dirty="0" smtClean="0"/>
          </a:p>
          <a:p>
            <a:r>
              <a:rPr kumimoji="1" lang="ja-JP" altLang="en-US" dirty="0" smtClean="0"/>
              <a:t>よって、</a:t>
            </a:r>
            <a:r>
              <a:rPr kumimoji="1" lang="en-US" altLang="ja-JP" dirty="0" smtClean="0"/>
              <a:t>0.227Hz</a:t>
            </a:r>
            <a:r>
              <a:rPr kumimoji="1" lang="ja-JP" altLang="en-US" dirty="0" smtClean="0"/>
              <a:t>という特定の周波数に対しては、</a:t>
            </a:r>
            <a:r>
              <a:rPr kumimoji="1" lang="en-US" altLang="ja-JP" dirty="0" smtClean="0"/>
              <a:t>ICA</a:t>
            </a:r>
            <a:r>
              <a:rPr kumimoji="1" lang="ja-JP" altLang="en-US" dirty="0" smtClean="0"/>
              <a:t>によって</a:t>
            </a:r>
            <a:r>
              <a:rPr kumimoji="1" lang="en-US" altLang="ja-JP" dirty="0" smtClean="0"/>
              <a:t>SN</a:t>
            </a:r>
            <a:r>
              <a:rPr kumimoji="1" lang="ja-JP" altLang="en-US" dirty="0" smtClean="0"/>
              <a:t>比を向上させることができることがわかりました。</a:t>
            </a:r>
            <a:endParaRPr kumimoji="1" lang="en-US" altLang="ja-JP" dirty="0" smtClean="0"/>
          </a:p>
          <a:p>
            <a:r>
              <a:rPr kumimoji="1" lang="ja-JP" altLang="en-US" dirty="0" smtClean="0"/>
              <a:t>では、一般の周波数</a:t>
            </a:r>
            <a:r>
              <a:rPr kumimoji="1" lang="en-US" altLang="ja-JP" dirty="0" smtClean="0"/>
              <a:t>f</a:t>
            </a:r>
            <a:r>
              <a:rPr kumimoji="1" lang="ja-JP" altLang="en-US" dirty="0" smtClean="0"/>
              <a:t>に対しては、</a:t>
            </a:r>
            <a:r>
              <a:rPr kumimoji="1" lang="en-US" altLang="ja-JP" dirty="0" smtClean="0"/>
              <a:t>fiducial</a:t>
            </a:r>
            <a:r>
              <a:rPr kumimoji="1" lang="ja-JP" altLang="en-US" dirty="0" smtClean="0"/>
              <a:t>の</a:t>
            </a:r>
            <a:r>
              <a:rPr kumimoji="1" lang="en-US" altLang="ja-JP" dirty="0" smtClean="0"/>
              <a:t>SN</a:t>
            </a:r>
            <a:r>
              <a:rPr kumimoji="1" lang="ja-JP" altLang="en-US" dirty="0" smtClean="0"/>
              <a:t>比はどのように変化するのでしょうか。これについても解析を行いました。</a:t>
            </a:r>
            <a:endParaRPr kumimoji="1" lang="en-US" altLang="ja-JP" dirty="0" smtClean="0"/>
          </a:p>
          <a:p>
            <a:r>
              <a:rPr kumimoji="1" lang="en-US" altLang="ja-JP" dirty="0" smtClean="0"/>
              <a:t>(</a:t>
            </a:r>
            <a:r>
              <a:rPr kumimoji="1" lang="ja-JP" altLang="en-US" dirty="0" smtClean="0"/>
              <a:t>ここで</a:t>
            </a:r>
            <a:r>
              <a:rPr kumimoji="1" lang="en-US" altLang="ja-JP" dirty="0" smtClean="0"/>
              <a:t>6</a:t>
            </a:r>
            <a:r>
              <a:rPr kumimoji="1" lang="ja-JP" altLang="en-US" dirty="0" smtClean="0"/>
              <a:t>分半くらいだと丁度良い</a:t>
            </a:r>
            <a:r>
              <a:rPr kumimoji="1" lang="en-US" altLang="ja-JP" dirty="0" smtClean="0"/>
              <a:t>(</a:t>
            </a:r>
            <a:r>
              <a:rPr kumimoji="1" lang="ja-JP" altLang="en-US" dirty="0" smtClean="0"/>
              <a:t>目安</a:t>
            </a:r>
            <a:r>
              <a:rPr kumimoji="1" lang="en-US" altLang="ja-JP" dirty="0" smtClean="0"/>
              <a:t>))</a:t>
            </a:r>
          </a:p>
        </p:txBody>
      </p:sp>
      <p:sp>
        <p:nvSpPr>
          <p:cNvPr id="4" name="スライド番号プレースホルダー 3"/>
          <p:cNvSpPr>
            <a:spLocks noGrp="1"/>
          </p:cNvSpPr>
          <p:nvPr>
            <p:ph type="sldNum" sz="quarter" idx="10"/>
          </p:nvPr>
        </p:nvSpPr>
        <p:spPr/>
        <p:txBody>
          <a:bodyPr/>
          <a:lstStyle/>
          <a:p>
            <a:fld id="{45166E6F-0DED-6242-8CA0-7B245CDE79A7}" type="slidenum">
              <a:rPr kumimoji="1" lang="ja-JP" altLang="en-US" smtClean="0"/>
              <a:t>15</a:t>
            </a:fld>
            <a:endParaRPr kumimoji="1" lang="ja-JP" altLang="en-US"/>
          </a:p>
        </p:txBody>
      </p:sp>
    </p:spTree>
    <p:extLst>
      <p:ext uri="{BB962C8B-B14F-4D97-AF65-F5344CB8AC3E}">
        <p14:creationId xmlns:p14="http://schemas.microsoft.com/office/powerpoint/2010/main" val="1237995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環境</a:t>
            </a:r>
            <a:r>
              <a:rPr kumimoji="1" lang="en-US" altLang="ja-JP" dirty="0" smtClean="0"/>
              <a:t>4724ch</a:t>
            </a:r>
            <a:r>
              <a:rPr kumimoji="1" lang="ja-JP" altLang="en-US" dirty="0" smtClean="0"/>
              <a:t>を用いた場合の結果がこちらになります。</a:t>
            </a:r>
            <a:endParaRPr kumimoji="1" lang="en-US" altLang="ja-JP" dirty="0" smtClean="0"/>
          </a:p>
          <a:p>
            <a:r>
              <a:rPr kumimoji="1" lang="ja-JP" altLang="en-US" dirty="0" smtClean="0"/>
              <a:t>印をつけた箇所では、</a:t>
            </a:r>
            <a:r>
              <a:rPr kumimoji="1" lang="en-US" altLang="ja-JP" dirty="0" smtClean="0"/>
              <a:t>mock</a:t>
            </a:r>
            <a:r>
              <a:rPr kumimoji="1" lang="en-US" altLang="ja-JP" baseline="0" dirty="0" smtClean="0"/>
              <a:t> strain</a:t>
            </a:r>
            <a:r>
              <a:rPr kumimoji="1" lang="ja-JP" altLang="en-US" baseline="0" dirty="0" smtClean="0"/>
              <a:t>に比べて</a:t>
            </a:r>
            <a:r>
              <a:rPr kumimoji="1" lang="en-US" altLang="ja-JP" baseline="0" dirty="0" smtClean="0"/>
              <a:t>ICA</a:t>
            </a:r>
            <a:r>
              <a:rPr kumimoji="1" lang="ja-JP" altLang="en-US" baseline="0" dirty="0" smtClean="0"/>
              <a:t>によって環境成分を差し引いたデータの</a:t>
            </a:r>
            <a:r>
              <a:rPr kumimoji="1" lang="en-US" altLang="ja-JP" baseline="0" dirty="0" smtClean="0"/>
              <a:t>SNR</a:t>
            </a:r>
            <a:r>
              <a:rPr kumimoji="1" lang="ja-JP" altLang="en-US" baseline="0" dirty="0" smtClean="0"/>
              <a:t>が顕著に高くなっています。</a:t>
            </a:r>
            <a:endParaRPr kumimoji="1" lang="en-US" altLang="ja-JP" baseline="0" dirty="0" smtClean="0"/>
          </a:p>
          <a:p>
            <a:endParaRPr kumimoji="1" lang="en-US" altLang="ja-JP" baseline="0" dirty="0" smtClean="0"/>
          </a:p>
          <a:p>
            <a:r>
              <a:rPr kumimoji="1" lang="ja-JP" altLang="en-US" dirty="0" smtClean="0"/>
              <a:t>特に相関による</a:t>
            </a:r>
            <a:r>
              <a:rPr kumimoji="1" lang="en-US" altLang="ja-JP" dirty="0" smtClean="0"/>
              <a:t>ICA(</a:t>
            </a:r>
            <a:r>
              <a:rPr kumimoji="1" lang="ja-JP" altLang="en-US" dirty="0" smtClean="0"/>
              <a:t>緑</a:t>
            </a:r>
            <a:r>
              <a:rPr kumimoji="1" lang="en-US" altLang="ja-JP" dirty="0" smtClean="0"/>
              <a:t>)</a:t>
            </a:r>
            <a:r>
              <a:rPr kumimoji="1" lang="ja-JP" altLang="en-US" dirty="0" smtClean="0"/>
              <a:t>の線を見ると、全体としてみてもほとんど赤線を下回っていないことがわかります。</a:t>
            </a:r>
            <a:endParaRPr kumimoji="1" lang="en-US" altLang="ja-JP" dirty="0" smtClean="0"/>
          </a:p>
          <a:p>
            <a:r>
              <a:rPr kumimoji="1" lang="ja-JP" altLang="en-US" dirty="0" smtClean="0"/>
              <a:t>つまり、相関による</a:t>
            </a:r>
            <a:r>
              <a:rPr kumimoji="1" lang="en-US" altLang="ja-JP" dirty="0" smtClean="0"/>
              <a:t>ICA</a:t>
            </a:r>
            <a:r>
              <a:rPr kumimoji="1" lang="ja-JP" altLang="en-US" dirty="0" smtClean="0"/>
              <a:t>は基本的に害になることがなく、一部の周波数領域において有効であると解釈できます。では、他の環境チャンネルを用いた場合はどうなるのでしょうか。</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45166E6F-0DED-6242-8CA0-7B245CDE79A7}" type="slidenum">
              <a:rPr kumimoji="1" lang="ja-JP" altLang="en-US" smtClean="0"/>
              <a:t>16</a:t>
            </a:fld>
            <a:endParaRPr kumimoji="1" lang="ja-JP" altLang="en-US"/>
          </a:p>
        </p:txBody>
      </p:sp>
    </p:spTree>
    <p:extLst>
      <p:ext uri="{BB962C8B-B14F-4D97-AF65-F5344CB8AC3E}">
        <p14:creationId xmlns:p14="http://schemas.microsoft.com/office/powerpoint/2010/main" val="15246747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こちらは</a:t>
            </a:r>
            <a:r>
              <a:rPr kumimoji="1" lang="en-US" altLang="ja-JP" dirty="0" smtClean="0"/>
              <a:t>7472ch</a:t>
            </a:r>
            <a:r>
              <a:rPr kumimoji="1" lang="ja-JP" altLang="en-US" dirty="0" smtClean="0"/>
              <a:t>を用いて</a:t>
            </a:r>
            <a:r>
              <a:rPr kumimoji="1" lang="en-US" altLang="ja-JP" dirty="0" smtClean="0"/>
              <a:t>ICA</a:t>
            </a:r>
            <a:r>
              <a:rPr kumimoji="1" lang="ja-JP" altLang="en-US" dirty="0" smtClean="0"/>
              <a:t>を行なった場合の</a:t>
            </a:r>
            <a:r>
              <a:rPr kumimoji="1" lang="en-US" altLang="ja-JP" dirty="0" smtClean="0"/>
              <a:t>SN</a:t>
            </a:r>
            <a:r>
              <a:rPr kumimoji="1" lang="ja-JP" altLang="en-US" dirty="0" smtClean="0"/>
              <a:t>比の変化を表したものです。先ほどの</a:t>
            </a:r>
            <a:r>
              <a:rPr kumimoji="1" lang="en-US" altLang="ja-JP" dirty="0" smtClean="0"/>
              <a:t>4724ch</a:t>
            </a:r>
            <a:r>
              <a:rPr kumimoji="1" lang="ja-JP" altLang="en-US" dirty="0" smtClean="0"/>
              <a:t>の場合より高周波の場所で</a:t>
            </a:r>
            <a:r>
              <a:rPr kumimoji="1" lang="en-US" altLang="ja-JP" dirty="0" smtClean="0"/>
              <a:t>SN</a:t>
            </a:r>
            <a:r>
              <a:rPr kumimoji="1" lang="ja-JP" altLang="en-US" dirty="0" smtClean="0"/>
              <a:t>比の向上がみられます。よって、環境チャンネルによって、</a:t>
            </a:r>
            <a:r>
              <a:rPr kumimoji="1" lang="en-US" altLang="ja-JP" dirty="0" smtClean="0"/>
              <a:t>ICA</a:t>
            </a:r>
            <a:r>
              <a:rPr kumimoji="1" lang="ja-JP" altLang="en-US" dirty="0" smtClean="0"/>
              <a:t>が有効となる領域が異なることがわかります。　</a:t>
            </a:r>
            <a:endParaRPr kumimoji="1" lang="en-US" altLang="ja-JP" dirty="0" smtClean="0"/>
          </a:p>
          <a:p>
            <a:endParaRPr kumimoji="1" lang="en-US" altLang="ja-JP" dirty="0" smtClean="0"/>
          </a:p>
          <a:p>
            <a:r>
              <a:rPr kumimoji="1" lang="ja-JP" altLang="en-US" dirty="0" smtClean="0"/>
              <a:t>もう一つ注目すべき点があります。</a:t>
            </a:r>
            <a:r>
              <a:rPr kumimoji="1" lang="en-US" altLang="ja-JP" dirty="0" smtClean="0"/>
              <a:t>SN</a:t>
            </a:r>
            <a:r>
              <a:rPr kumimoji="1" lang="ja-JP" altLang="en-US" dirty="0" smtClean="0"/>
              <a:t>が高くなっている箇所に着目すると、</a:t>
            </a:r>
            <a:r>
              <a:rPr kumimoji="1" lang="en-US" altLang="ja-JP" dirty="0" err="1" smtClean="0"/>
              <a:t>FastICA</a:t>
            </a:r>
            <a:r>
              <a:rPr kumimoji="1" lang="en-US" altLang="ja-JP" dirty="0" smtClean="0"/>
              <a:t>(</a:t>
            </a:r>
            <a:r>
              <a:rPr kumimoji="1" lang="ja-JP" altLang="en-US" dirty="0" smtClean="0"/>
              <a:t>青</a:t>
            </a:r>
            <a:r>
              <a:rPr kumimoji="1" lang="en-US" altLang="ja-JP" dirty="0" smtClean="0"/>
              <a:t>)</a:t>
            </a:r>
            <a:r>
              <a:rPr kumimoji="1" lang="ja-JP" altLang="en-US" dirty="0" smtClean="0"/>
              <a:t>の方が緑より</a:t>
            </a:r>
            <a:r>
              <a:rPr kumimoji="1" lang="en-US" altLang="ja-JP" dirty="0" smtClean="0"/>
              <a:t>SN</a:t>
            </a:r>
            <a:r>
              <a:rPr kumimoji="1" lang="ja-JP" altLang="en-US" dirty="0" smtClean="0"/>
              <a:t>比が高くなっている箇所がいくつか見受けられます。計算は不安定ですが、うまくいけば相関の方法よりも良く分離できるということがわかりました。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45166E6F-0DED-6242-8CA0-7B245CDE79A7}" type="slidenum">
              <a:rPr kumimoji="1" lang="ja-JP" altLang="en-US" smtClean="0"/>
              <a:t>17</a:t>
            </a:fld>
            <a:endParaRPr kumimoji="1" lang="ja-JP" altLang="en-US"/>
          </a:p>
        </p:txBody>
      </p:sp>
    </p:spTree>
    <p:extLst>
      <p:ext uri="{BB962C8B-B14F-4D97-AF65-F5344CB8AC3E}">
        <p14:creationId xmlns:p14="http://schemas.microsoft.com/office/powerpoint/2010/main" val="2041311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最後に、環境を複数チャンネルを用いた解析</a:t>
            </a:r>
            <a:r>
              <a:rPr kumimoji="1" lang="en-US" altLang="ja-JP" dirty="0" smtClean="0"/>
              <a:t>(ICA)</a:t>
            </a:r>
            <a:r>
              <a:rPr kumimoji="1" lang="ja-JP" altLang="en-US" dirty="0" smtClean="0"/>
              <a:t>についてです。</a:t>
            </a:r>
            <a:endParaRPr kumimoji="1" lang="en-US" altLang="ja-JP" dirty="0" smtClean="0"/>
          </a:p>
          <a:p>
            <a:endParaRPr kumimoji="1" lang="en-US" altLang="ja-JP" dirty="0" smtClean="0"/>
          </a:p>
          <a:p>
            <a:r>
              <a:rPr kumimoji="1" lang="ja-JP" altLang="en-US" dirty="0" smtClean="0"/>
              <a:t>ここでは相関を用いた</a:t>
            </a:r>
            <a:r>
              <a:rPr kumimoji="1" lang="en-US" altLang="ja-JP" dirty="0" smtClean="0"/>
              <a:t>ICA</a:t>
            </a:r>
            <a:r>
              <a:rPr kumimoji="1" lang="ja-JP" altLang="en-US" dirty="0" smtClean="0"/>
              <a:t>を考えます。相関を用いた</a:t>
            </a:r>
            <a:r>
              <a:rPr kumimoji="1" lang="en-US" altLang="ja-JP" dirty="0" smtClean="0"/>
              <a:t>ICA</a:t>
            </a:r>
            <a:r>
              <a:rPr kumimoji="1" lang="ja-JP" altLang="en-US" dirty="0" smtClean="0"/>
              <a:t>は</a:t>
            </a:r>
            <a:r>
              <a:rPr kumimoji="1" lang="en-US" altLang="ja-JP" dirty="0" smtClean="0"/>
              <a:t>strain</a:t>
            </a:r>
            <a:r>
              <a:rPr kumimoji="1" lang="ja-JP" altLang="en-US" dirty="0" smtClean="0"/>
              <a:t>と環境</a:t>
            </a:r>
            <a:r>
              <a:rPr kumimoji="1" lang="en-US" altLang="ja-JP" dirty="0" smtClean="0"/>
              <a:t>1</a:t>
            </a:r>
            <a:r>
              <a:rPr kumimoji="1" lang="ja-JP" altLang="en-US" dirty="0" smtClean="0"/>
              <a:t>つの「</a:t>
            </a:r>
            <a:r>
              <a:rPr kumimoji="1" lang="en-US" altLang="ja-JP" dirty="0" smtClean="0"/>
              <a:t>2</a:t>
            </a:r>
            <a:r>
              <a:rPr kumimoji="1" lang="ja-JP" altLang="en-US" dirty="0" smtClean="0"/>
              <a:t>成分」の解析手法です。しかし、環境チャンネルは実際には多数存在しているため、</a:t>
            </a:r>
            <a:r>
              <a:rPr kumimoji="1" lang="en-US" altLang="ja-JP" dirty="0" smtClean="0"/>
              <a:t>2</a:t>
            </a:r>
            <a:r>
              <a:rPr kumimoji="1" lang="ja-JP" altLang="en-US" dirty="0" smtClean="0"/>
              <a:t>成分ずつ逐次的に</a:t>
            </a:r>
            <a:r>
              <a:rPr kumimoji="1" lang="en-US" altLang="ja-JP" dirty="0" smtClean="0"/>
              <a:t>ICA(</a:t>
            </a:r>
            <a:r>
              <a:rPr kumimoji="1" lang="ja-JP" altLang="en-US" dirty="0" smtClean="0"/>
              <a:t>雑音を分離</a:t>
            </a:r>
            <a:r>
              <a:rPr kumimoji="1" lang="en-US" altLang="ja-JP" dirty="0" smtClean="0"/>
              <a:t>)</a:t>
            </a:r>
            <a:r>
              <a:rPr kumimoji="1" lang="ja-JP" altLang="en-US" dirty="0" smtClean="0"/>
              <a:t>できるかを実用化へ向けて調べておく必要があります。そこで、このようなモックデータを用意します。</a:t>
            </a:r>
            <a:endParaRPr kumimoji="1" lang="en-US" altLang="ja-JP" dirty="0" smtClean="0"/>
          </a:p>
          <a:p>
            <a:r>
              <a:rPr kumimoji="1" lang="en-US" altLang="ja-JP" dirty="0" smtClean="0"/>
              <a:t>(</a:t>
            </a:r>
            <a:r>
              <a:rPr kumimoji="1" lang="ja-JP" altLang="en-US" dirty="0" smtClean="0"/>
              <a:t>スライド読み上げ</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45166E6F-0DED-6242-8CA0-7B245CDE79A7}" type="slidenum">
              <a:rPr kumimoji="1" lang="ja-JP" altLang="en-US" smtClean="0"/>
              <a:t>18</a:t>
            </a:fld>
            <a:endParaRPr kumimoji="1" lang="ja-JP" altLang="en-US"/>
          </a:p>
        </p:txBody>
      </p:sp>
    </p:spTree>
    <p:extLst>
      <p:ext uri="{BB962C8B-B14F-4D97-AF65-F5344CB8AC3E}">
        <p14:creationId xmlns:p14="http://schemas.microsoft.com/office/powerpoint/2010/main" val="1085671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パラメータ推定の結果がこちらのグラフになります。</a:t>
            </a:r>
            <a:r>
              <a:rPr kumimoji="1" lang="en-US" altLang="ja-JP" dirty="0" smtClean="0"/>
              <a:t>fiducial</a:t>
            </a:r>
            <a:r>
              <a:rPr kumimoji="1" lang="ja-JP" altLang="en-US" dirty="0" smtClean="0"/>
              <a:t>の付近で拡大しています。緑と黒が逐次的に</a:t>
            </a:r>
            <a:r>
              <a:rPr kumimoji="1" lang="en-US" altLang="ja-JP" dirty="0" smtClean="0"/>
              <a:t>ICA</a:t>
            </a:r>
            <a:r>
              <a:rPr kumimoji="1" lang="ja-JP" altLang="en-US" dirty="0" smtClean="0"/>
              <a:t>をしたもので、青は</a:t>
            </a:r>
            <a:r>
              <a:rPr kumimoji="1" lang="en-US" altLang="ja-JP" dirty="0" smtClean="0"/>
              <a:t>1ch</a:t>
            </a:r>
            <a:r>
              <a:rPr kumimoji="1" lang="ja-JP" altLang="en-US" dirty="0" smtClean="0"/>
              <a:t>のみのものです。</a:t>
            </a:r>
            <a:endParaRPr kumimoji="1" lang="en-US" altLang="ja-JP" dirty="0" smtClean="0"/>
          </a:p>
          <a:p>
            <a:r>
              <a:rPr kumimoji="1" lang="en-US" altLang="ja-JP" dirty="0" smtClean="0"/>
              <a:t>(</a:t>
            </a:r>
            <a:r>
              <a:rPr kumimoji="1" lang="ja-JP" altLang="en-US" dirty="0" smtClean="0"/>
              <a:t>スライド読み上げ</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45166E6F-0DED-6242-8CA0-7B245CDE79A7}" type="slidenum">
              <a:rPr kumimoji="1" lang="ja-JP" altLang="en-US" smtClean="0"/>
              <a:t>19</a:t>
            </a:fld>
            <a:endParaRPr kumimoji="1" lang="ja-JP" altLang="en-US"/>
          </a:p>
        </p:txBody>
      </p:sp>
    </p:spTree>
    <p:extLst>
      <p:ext uri="{BB962C8B-B14F-4D97-AF65-F5344CB8AC3E}">
        <p14:creationId xmlns:p14="http://schemas.microsoft.com/office/powerpoint/2010/main" val="435388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(ICA:</a:t>
            </a:r>
            <a:r>
              <a:rPr kumimoji="1" lang="ja-JP" altLang="en-US" dirty="0" smtClean="0"/>
              <a:t>固有の統計分布を持つ音源を分離する手法</a:t>
            </a:r>
            <a:r>
              <a:rPr kumimoji="1" lang="en-US" altLang="ja-JP" dirty="0" smtClean="0"/>
              <a:t>)</a:t>
            </a:r>
          </a:p>
          <a:p>
            <a:r>
              <a:rPr kumimoji="1" lang="en-US" altLang="ja-JP" dirty="0" smtClean="0"/>
              <a:t>ICA</a:t>
            </a:r>
            <a:r>
              <a:rPr kumimoji="1" lang="ja-JP" altLang="en-US" dirty="0" smtClean="0"/>
              <a:t>とは、混合して測定された信号を、独立な成分に統計的に分離する手法です。これまで主に音声分離の手法として応用されて来ました。</a:t>
            </a:r>
            <a:endParaRPr kumimoji="1" lang="en-US" altLang="ja-JP" dirty="0" smtClean="0"/>
          </a:p>
          <a:p>
            <a:endParaRPr kumimoji="1" lang="en-US" altLang="ja-JP" dirty="0" smtClean="0"/>
          </a:p>
          <a:p>
            <a:r>
              <a:rPr kumimoji="1" lang="ja-JP" altLang="en-US" dirty="0" smtClean="0"/>
              <a:t>下の図に具体例を示します。固有の統計分布を持つ</a:t>
            </a:r>
            <a:r>
              <a:rPr kumimoji="1" lang="en-US" altLang="ja-JP" dirty="0" smtClean="0"/>
              <a:t>2</a:t>
            </a:r>
            <a:r>
              <a:rPr kumimoji="1" lang="ja-JP" altLang="en-US" dirty="0" smtClean="0"/>
              <a:t>つの独立した音源。これらが</a:t>
            </a:r>
            <a:r>
              <a:rPr kumimoji="1" lang="en-US" altLang="ja-JP" dirty="0" smtClean="0"/>
              <a:t>2</a:t>
            </a:r>
            <a:r>
              <a:rPr kumimoji="1" lang="ja-JP" altLang="en-US" dirty="0" smtClean="0"/>
              <a:t>通りに混合して観測されます。</a:t>
            </a:r>
            <a:endParaRPr kumimoji="1" lang="en-US" altLang="ja-JP" dirty="0" smtClean="0"/>
          </a:p>
          <a:p>
            <a:r>
              <a:rPr kumimoji="1" lang="ja-JP" altLang="en-US" dirty="0" smtClean="0"/>
              <a:t>この観測データをもとに、混合の仕方を推定するのが</a:t>
            </a:r>
            <a:r>
              <a:rPr kumimoji="1" lang="en-US" altLang="ja-JP" dirty="0" smtClean="0"/>
              <a:t>ICA</a:t>
            </a:r>
            <a:r>
              <a:rPr kumimoji="1" lang="ja-JP" altLang="en-US" dirty="0" smtClean="0"/>
              <a:t>です。</a:t>
            </a:r>
            <a:endParaRPr kumimoji="1" lang="en-US" altLang="ja-JP" dirty="0" smtClean="0"/>
          </a:p>
          <a:p>
            <a:endParaRPr kumimoji="1" lang="en-US" altLang="ja-JP" dirty="0" smtClean="0"/>
          </a:p>
          <a:p>
            <a:pPr marL="0" indent="0">
              <a:lnSpc>
                <a:spcPct val="100000"/>
              </a:lnSpc>
              <a:spcBef>
                <a:spcPts val="0"/>
              </a:spcBef>
              <a:buNone/>
              <a:defRPr/>
            </a:pPr>
            <a:r>
              <a:rPr lang="ja-JP" altLang="en-US" dirty="0" smtClean="0"/>
              <a:t>現在</a:t>
            </a:r>
            <a:r>
              <a:rPr lang="en-US" altLang="ja-JP" dirty="0" smtClean="0"/>
              <a:t>ICA</a:t>
            </a:r>
            <a:r>
              <a:rPr lang="ja-JP" altLang="en-US" dirty="0" smtClean="0"/>
              <a:t>は音声分離以外にも、生体計測信号の解析なと様々な分野に応用されています。</a:t>
            </a:r>
            <a:endParaRPr lang="en-US" altLang="ja-JP" dirty="0" smtClean="0"/>
          </a:p>
          <a:p>
            <a:pPr marL="0" indent="0">
              <a:lnSpc>
                <a:spcPct val="100000"/>
              </a:lnSpc>
              <a:spcBef>
                <a:spcPts val="0"/>
              </a:spcBef>
              <a:buNone/>
              <a:defRPr/>
            </a:pPr>
            <a:r>
              <a:rPr lang="ja-JP" altLang="en-US" dirty="0" smtClean="0"/>
              <a:t>本研究では、この</a:t>
            </a:r>
            <a:r>
              <a:rPr lang="en-US" altLang="ja-JP" dirty="0" smtClean="0"/>
              <a:t>ICA</a:t>
            </a:r>
            <a:r>
              <a:rPr lang="ja-JP" altLang="en-US" dirty="0" smtClean="0"/>
              <a:t>を重力波のデータ解析に応用することが有効であるかどうかを実際の</a:t>
            </a:r>
            <a:r>
              <a:rPr lang="en-US" altLang="ja-JP" dirty="0" err="1" smtClean="0"/>
              <a:t>iKAGRA</a:t>
            </a:r>
            <a:r>
              <a:rPr lang="ja-JP" altLang="en-US" dirty="0" smtClean="0"/>
              <a:t>のデータを用いて検証しました。</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45166E6F-0DED-6242-8CA0-7B245CDE79A7}" type="slidenum">
              <a:rPr kumimoji="1" lang="ja-JP" altLang="en-US" smtClean="0"/>
              <a:t>2</a:t>
            </a:fld>
            <a:endParaRPr kumimoji="1" lang="ja-JP" altLang="en-US"/>
          </a:p>
        </p:txBody>
      </p:sp>
    </p:spTree>
    <p:extLst>
      <p:ext uri="{BB962C8B-B14F-4D97-AF65-F5344CB8AC3E}">
        <p14:creationId xmlns:p14="http://schemas.microsoft.com/office/powerpoint/2010/main" val="329227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パラメータ推定の結果がこちらのグラフになります。</a:t>
            </a:r>
            <a:r>
              <a:rPr kumimoji="1" lang="en-US" altLang="ja-JP" dirty="0" smtClean="0"/>
              <a:t>fiducial</a:t>
            </a:r>
            <a:r>
              <a:rPr kumimoji="1" lang="ja-JP" altLang="en-US" dirty="0" smtClean="0"/>
              <a:t>の付近で拡大しています。緑と黒が逐次的に</a:t>
            </a:r>
            <a:r>
              <a:rPr kumimoji="1" lang="en-US" altLang="ja-JP" dirty="0" smtClean="0"/>
              <a:t>ICA</a:t>
            </a:r>
            <a:r>
              <a:rPr kumimoji="1" lang="ja-JP" altLang="en-US" dirty="0" smtClean="0"/>
              <a:t>をしたもので、青は</a:t>
            </a:r>
            <a:r>
              <a:rPr kumimoji="1" lang="en-US" altLang="ja-JP" dirty="0" smtClean="0"/>
              <a:t>1ch</a:t>
            </a:r>
            <a:r>
              <a:rPr kumimoji="1" lang="ja-JP" altLang="en-US" dirty="0" smtClean="0"/>
              <a:t>のみのものです。</a:t>
            </a:r>
            <a:endParaRPr kumimoji="1" lang="en-US" altLang="ja-JP" dirty="0" smtClean="0"/>
          </a:p>
          <a:p>
            <a:r>
              <a:rPr kumimoji="1" lang="en-US" altLang="ja-JP" dirty="0" smtClean="0"/>
              <a:t>(</a:t>
            </a:r>
            <a:r>
              <a:rPr kumimoji="1" lang="ja-JP" altLang="en-US" dirty="0" smtClean="0"/>
              <a:t>スライド読み上げ</a:t>
            </a:r>
            <a:r>
              <a:rPr kumimoji="1" lang="en-US" altLang="ja-JP" dirty="0" smtClean="0"/>
              <a:t>)</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45166E6F-0DED-6242-8CA0-7B245CDE79A7}" type="slidenum">
              <a:rPr kumimoji="1" lang="ja-JP" altLang="en-US" smtClean="0"/>
              <a:t>20</a:t>
            </a:fld>
            <a:endParaRPr kumimoji="1" lang="ja-JP" altLang="en-US"/>
          </a:p>
        </p:txBody>
      </p:sp>
    </p:spTree>
    <p:extLst>
      <p:ext uri="{BB962C8B-B14F-4D97-AF65-F5344CB8AC3E}">
        <p14:creationId xmlns:p14="http://schemas.microsoft.com/office/powerpoint/2010/main" val="5083168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以上の研究成果をまとめます。</a:t>
            </a:r>
            <a:endParaRPr kumimoji="1" lang="en-US" altLang="ja-JP" dirty="0" smtClean="0"/>
          </a:p>
          <a:p>
            <a:r>
              <a:rPr kumimoji="1" lang="en-US" altLang="ja-JP" dirty="0" smtClean="0"/>
              <a:t>(</a:t>
            </a:r>
            <a:r>
              <a:rPr kumimoji="1" lang="ja-JP" altLang="en-US" dirty="0" smtClean="0"/>
              <a:t>スライド読み上げ</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45166E6F-0DED-6242-8CA0-7B245CDE79A7}" type="slidenum">
              <a:rPr kumimoji="1" lang="ja-JP" altLang="en-US" smtClean="0"/>
              <a:t>21</a:t>
            </a:fld>
            <a:endParaRPr kumimoji="1" lang="ja-JP" altLang="en-US"/>
          </a:p>
        </p:txBody>
      </p:sp>
    </p:spTree>
    <p:extLst>
      <p:ext uri="{BB962C8B-B14F-4D97-AF65-F5344CB8AC3E}">
        <p14:creationId xmlns:p14="http://schemas.microsoft.com/office/powerpoint/2010/main" val="487242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(ICA:</a:t>
            </a:r>
            <a:r>
              <a:rPr kumimoji="1" lang="ja-JP" altLang="en-US" dirty="0" smtClean="0"/>
              <a:t>固有の統計分布を持つ音源を分離する手法</a:t>
            </a:r>
            <a:r>
              <a:rPr kumimoji="1" lang="en-US" altLang="ja-JP" dirty="0" smtClean="0"/>
              <a:t>)</a:t>
            </a:r>
          </a:p>
          <a:p>
            <a:r>
              <a:rPr kumimoji="1" lang="en-US" altLang="ja-JP" dirty="0" smtClean="0"/>
              <a:t>ICA</a:t>
            </a:r>
            <a:r>
              <a:rPr kumimoji="1" lang="ja-JP" altLang="en-US" dirty="0" smtClean="0"/>
              <a:t>とは、混合した信号を、独立な成分に統計的に分離する手法です。これまで主に音声分離の手法として応用されて来ました。</a:t>
            </a:r>
            <a:endParaRPr kumimoji="1" lang="en-US" altLang="ja-JP" dirty="0" smtClean="0"/>
          </a:p>
          <a:p>
            <a:endParaRPr kumimoji="1" lang="en-US" altLang="ja-JP" dirty="0" smtClean="0"/>
          </a:p>
          <a:p>
            <a:r>
              <a:rPr kumimoji="1" lang="ja-JP" altLang="en-US" dirty="0" smtClean="0"/>
              <a:t>下の図に具体例を示します。固有の統計分布を持つ</a:t>
            </a:r>
            <a:r>
              <a:rPr kumimoji="1" lang="en-US" altLang="ja-JP" dirty="0" smtClean="0"/>
              <a:t>2</a:t>
            </a:r>
            <a:r>
              <a:rPr kumimoji="1" lang="ja-JP" altLang="en-US" dirty="0" smtClean="0"/>
              <a:t>つの独立した音源。これらが</a:t>
            </a:r>
            <a:r>
              <a:rPr kumimoji="1" lang="en-US" altLang="ja-JP" dirty="0" smtClean="0"/>
              <a:t>2</a:t>
            </a:r>
            <a:r>
              <a:rPr kumimoji="1" lang="ja-JP" altLang="en-US" dirty="0" smtClean="0"/>
              <a:t>通りに混合して観測されます。</a:t>
            </a:r>
            <a:endParaRPr kumimoji="1" lang="en-US" altLang="ja-JP" dirty="0" smtClean="0"/>
          </a:p>
          <a:p>
            <a:r>
              <a:rPr kumimoji="1" lang="ja-JP" altLang="en-US" dirty="0" smtClean="0"/>
              <a:t>この観測データをもとに、混合の仕方を推定するのが</a:t>
            </a:r>
            <a:r>
              <a:rPr kumimoji="1" lang="en-US" altLang="ja-JP" dirty="0" smtClean="0"/>
              <a:t>ICA</a:t>
            </a:r>
            <a:r>
              <a:rPr kumimoji="1" lang="ja-JP" altLang="en-US" dirty="0" smtClean="0"/>
              <a:t>です。</a:t>
            </a:r>
            <a:endParaRPr kumimoji="1" lang="en-US" altLang="ja-JP" dirty="0" smtClean="0"/>
          </a:p>
          <a:p>
            <a:endParaRPr kumimoji="1" lang="en-US" altLang="ja-JP" dirty="0" smtClean="0"/>
          </a:p>
          <a:p>
            <a:pPr marL="0" indent="0">
              <a:lnSpc>
                <a:spcPct val="100000"/>
              </a:lnSpc>
              <a:spcBef>
                <a:spcPts val="0"/>
              </a:spcBef>
              <a:buNone/>
              <a:defRPr/>
            </a:pPr>
            <a:r>
              <a:rPr lang="ja-JP" altLang="en-US" dirty="0" smtClean="0"/>
              <a:t>現在</a:t>
            </a:r>
            <a:r>
              <a:rPr lang="en-US" altLang="ja-JP" dirty="0" smtClean="0"/>
              <a:t>ICA</a:t>
            </a:r>
            <a:r>
              <a:rPr lang="ja-JP" altLang="en-US" dirty="0" smtClean="0"/>
              <a:t>は音声分離以外にも、生体計測信号の解析なと様々な分野に応用されています。</a:t>
            </a:r>
            <a:endParaRPr lang="en-US" altLang="ja-JP" dirty="0" smtClean="0"/>
          </a:p>
          <a:p>
            <a:pPr marL="0" indent="0">
              <a:lnSpc>
                <a:spcPct val="100000"/>
              </a:lnSpc>
              <a:spcBef>
                <a:spcPts val="0"/>
              </a:spcBef>
              <a:buNone/>
              <a:defRPr/>
            </a:pPr>
            <a:r>
              <a:rPr lang="ja-JP" altLang="en-US" dirty="0" smtClean="0"/>
              <a:t>本研究では、この</a:t>
            </a:r>
            <a:r>
              <a:rPr lang="en-US" altLang="ja-JP" dirty="0" smtClean="0"/>
              <a:t>ICA</a:t>
            </a:r>
            <a:r>
              <a:rPr lang="ja-JP" altLang="en-US" dirty="0" smtClean="0"/>
              <a:t>を重力波のデータ解析に応用することが有効であるかどうかを実際の</a:t>
            </a:r>
            <a:r>
              <a:rPr lang="en-US" altLang="ja-JP" dirty="0" err="1" smtClean="0"/>
              <a:t>iKAGRA</a:t>
            </a:r>
            <a:r>
              <a:rPr lang="ja-JP" altLang="en-US" dirty="0" smtClean="0"/>
              <a:t>のデータを用いて検証しました。</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45166E6F-0DED-6242-8CA0-7B245CDE79A7}" type="slidenum">
              <a:rPr kumimoji="1" lang="ja-JP" altLang="en-US" smtClean="0"/>
              <a:t>3</a:t>
            </a:fld>
            <a:endParaRPr kumimoji="1" lang="ja-JP" altLang="en-US"/>
          </a:p>
        </p:txBody>
      </p:sp>
    </p:spTree>
    <p:extLst>
      <p:ext uri="{BB962C8B-B14F-4D97-AF65-F5344CB8AC3E}">
        <p14:creationId xmlns:p14="http://schemas.microsoft.com/office/powerpoint/2010/main" val="1117621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(ICA:</a:t>
            </a:r>
            <a:r>
              <a:rPr kumimoji="1" lang="ja-JP" altLang="en-US" dirty="0" smtClean="0"/>
              <a:t>固有の統計分布を持つ音源を分離する手法</a:t>
            </a:r>
            <a:r>
              <a:rPr kumimoji="1" lang="en-US" altLang="ja-JP" dirty="0" smtClean="0"/>
              <a:t>)</a:t>
            </a:r>
          </a:p>
          <a:p>
            <a:r>
              <a:rPr kumimoji="1" lang="en-US" altLang="ja-JP" dirty="0" smtClean="0"/>
              <a:t>ICA</a:t>
            </a:r>
            <a:r>
              <a:rPr kumimoji="1" lang="ja-JP" altLang="en-US" dirty="0" smtClean="0"/>
              <a:t>とは、混合した信号を、独立な成分に統計的に分離する手法です。これまで主に音声分離の手法として応用されて来ました。</a:t>
            </a:r>
            <a:endParaRPr kumimoji="1" lang="en-US" altLang="ja-JP" dirty="0" smtClean="0"/>
          </a:p>
          <a:p>
            <a:endParaRPr kumimoji="1" lang="en-US" altLang="ja-JP" dirty="0" smtClean="0"/>
          </a:p>
          <a:p>
            <a:r>
              <a:rPr kumimoji="1" lang="ja-JP" altLang="en-US" dirty="0" smtClean="0"/>
              <a:t>下の図に具体例を示します。固有の統計分布を持つ</a:t>
            </a:r>
            <a:r>
              <a:rPr kumimoji="1" lang="en-US" altLang="ja-JP" dirty="0" smtClean="0"/>
              <a:t>2</a:t>
            </a:r>
            <a:r>
              <a:rPr kumimoji="1" lang="ja-JP" altLang="en-US" dirty="0" smtClean="0"/>
              <a:t>つの独立した音源。これらが</a:t>
            </a:r>
            <a:r>
              <a:rPr kumimoji="1" lang="en-US" altLang="ja-JP" dirty="0" smtClean="0"/>
              <a:t>2</a:t>
            </a:r>
            <a:r>
              <a:rPr kumimoji="1" lang="ja-JP" altLang="en-US" dirty="0" smtClean="0"/>
              <a:t>通りに混合して観測されます。</a:t>
            </a:r>
            <a:endParaRPr kumimoji="1" lang="en-US" altLang="ja-JP" dirty="0" smtClean="0"/>
          </a:p>
          <a:p>
            <a:r>
              <a:rPr kumimoji="1" lang="ja-JP" altLang="en-US" dirty="0" smtClean="0"/>
              <a:t>この観測データをもとに、混合の仕方を推定するのが</a:t>
            </a:r>
            <a:r>
              <a:rPr kumimoji="1" lang="en-US" altLang="ja-JP" dirty="0" smtClean="0"/>
              <a:t>ICA</a:t>
            </a:r>
            <a:r>
              <a:rPr kumimoji="1" lang="ja-JP" altLang="en-US" dirty="0" smtClean="0"/>
              <a:t>です。</a:t>
            </a:r>
            <a:endParaRPr kumimoji="1" lang="en-US" altLang="ja-JP" dirty="0" smtClean="0"/>
          </a:p>
          <a:p>
            <a:endParaRPr kumimoji="1" lang="en-US" altLang="ja-JP" dirty="0" smtClean="0"/>
          </a:p>
          <a:p>
            <a:pPr marL="0" indent="0">
              <a:lnSpc>
                <a:spcPct val="100000"/>
              </a:lnSpc>
              <a:spcBef>
                <a:spcPts val="0"/>
              </a:spcBef>
              <a:buNone/>
              <a:defRPr/>
            </a:pPr>
            <a:r>
              <a:rPr lang="ja-JP" altLang="en-US" dirty="0" smtClean="0"/>
              <a:t>現在</a:t>
            </a:r>
            <a:r>
              <a:rPr lang="en-US" altLang="ja-JP" dirty="0" smtClean="0"/>
              <a:t>ICA</a:t>
            </a:r>
            <a:r>
              <a:rPr lang="ja-JP" altLang="en-US" dirty="0" smtClean="0"/>
              <a:t>は音声分離以外にも、生体計測信号の解析なと様々な分野に応用されています。</a:t>
            </a:r>
            <a:endParaRPr lang="en-US" altLang="ja-JP" dirty="0" smtClean="0"/>
          </a:p>
          <a:p>
            <a:pPr marL="0" indent="0">
              <a:lnSpc>
                <a:spcPct val="100000"/>
              </a:lnSpc>
              <a:spcBef>
                <a:spcPts val="0"/>
              </a:spcBef>
              <a:buNone/>
              <a:defRPr/>
            </a:pPr>
            <a:r>
              <a:rPr lang="ja-JP" altLang="en-US" dirty="0" smtClean="0"/>
              <a:t>本研究では、この</a:t>
            </a:r>
            <a:r>
              <a:rPr lang="en-US" altLang="ja-JP" dirty="0" smtClean="0"/>
              <a:t>ICA</a:t>
            </a:r>
            <a:r>
              <a:rPr lang="ja-JP" altLang="en-US" dirty="0" smtClean="0"/>
              <a:t>を重力波のデータ解析に応用することが有効であるかどうかを実際の</a:t>
            </a:r>
            <a:r>
              <a:rPr lang="en-US" altLang="ja-JP" dirty="0" err="1" smtClean="0"/>
              <a:t>iKAGRA</a:t>
            </a:r>
            <a:r>
              <a:rPr lang="ja-JP" altLang="en-US" dirty="0" smtClean="0"/>
              <a:t>のデータを用いて検証しました。</a:t>
            </a:r>
            <a:endParaRPr kumimoji="1" lang="ja-JP" altLang="en-US"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45166E6F-0DED-6242-8CA0-7B245CDE79A7}" type="slidenum">
              <a:rPr kumimoji="1" lang="ja-JP" altLang="en-US" smtClean="0"/>
              <a:t>4</a:t>
            </a:fld>
            <a:endParaRPr kumimoji="1" lang="ja-JP" altLang="en-US"/>
          </a:p>
        </p:txBody>
      </p:sp>
    </p:spTree>
    <p:extLst>
      <p:ext uri="{BB962C8B-B14F-4D97-AF65-F5344CB8AC3E}">
        <p14:creationId xmlns:p14="http://schemas.microsoft.com/office/powerpoint/2010/main" val="898529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(ICA:</a:t>
            </a:r>
            <a:r>
              <a:rPr kumimoji="1" lang="ja-JP" altLang="en-US" dirty="0" smtClean="0"/>
              <a:t>固有の統計分布を持つ音源を分離する手法</a:t>
            </a:r>
            <a:r>
              <a:rPr kumimoji="1" lang="en-US" altLang="ja-JP" dirty="0" smtClean="0"/>
              <a:t>)</a:t>
            </a:r>
          </a:p>
          <a:p>
            <a:r>
              <a:rPr kumimoji="1" lang="en-US" altLang="ja-JP" dirty="0" smtClean="0"/>
              <a:t>ICA</a:t>
            </a:r>
            <a:r>
              <a:rPr kumimoji="1" lang="ja-JP" altLang="en-US" dirty="0" smtClean="0"/>
              <a:t>とは、混合した信号を、独立な成分に統計的に分離する手法です。これまで主に音声分離の手法として応用されて来ました。</a:t>
            </a:r>
            <a:endParaRPr kumimoji="1" lang="en-US" altLang="ja-JP" dirty="0" smtClean="0"/>
          </a:p>
          <a:p>
            <a:endParaRPr kumimoji="1" lang="en-US" altLang="ja-JP" dirty="0" smtClean="0"/>
          </a:p>
          <a:p>
            <a:r>
              <a:rPr kumimoji="1" lang="ja-JP" altLang="en-US" dirty="0" smtClean="0"/>
              <a:t>下の図に具体例を示します。固有の統計分布を持つ</a:t>
            </a:r>
            <a:r>
              <a:rPr kumimoji="1" lang="en-US" altLang="ja-JP" dirty="0" smtClean="0"/>
              <a:t>2</a:t>
            </a:r>
            <a:r>
              <a:rPr kumimoji="1" lang="ja-JP" altLang="en-US" dirty="0" smtClean="0"/>
              <a:t>つの独立した音源。これらが</a:t>
            </a:r>
            <a:r>
              <a:rPr kumimoji="1" lang="en-US" altLang="ja-JP" dirty="0" smtClean="0"/>
              <a:t>2</a:t>
            </a:r>
            <a:r>
              <a:rPr kumimoji="1" lang="ja-JP" altLang="en-US" dirty="0" smtClean="0"/>
              <a:t>通りに混合して観測されます。</a:t>
            </a:r>
            <a:endParaRPr kumimoji="1" lang="en-US" altLang="ja-JP" dirty="0" smtClean="0"/>
          </a:p>
          <a:p>
            <a:r>
              <a:rPr kumimoji="1" lang="ja-JP" altLang="en-US" dirty="0" smtClean="0"/>
              <a:t>この観測データをもとに、混合の仕方を推定するのが</a:t>
            </a:r>
            <a:r>
              <a:rPr kumimoji="1" lang="en-US" altLang="ja-JP" dirty="0" smtClean="0"/>
              <a:t>ICA</a:t>
            </a:r>
            <a:r>
              <a:rPr kumimoji="1" lang="ja-JP" altLang="en-US" dirty="0" smtClean="0"/>
              <a:t>です。</a:t>
            </a:r>
            <a:endParaRPr kumimoji="1" lang="en-US" altLang="ja-JP" dirty="0" smtClean="0"/>
          </a:p>
          <a:p>
            <a:endParaRPr kumimoji="1" lang="en-US" altLang="ja-JP" dirty="0" smtClean="0"/>
          </a:p>
          <a:p>
            <a:pPr marL="0" indent="0">
              <a:lnSpc>
                <a:spcPct val="100000"/>
              </a:lnSpc>
              <a:spcBef>
                <a:spcPts val="0"/>
              </a:spcBef>
              <a:buNone/>
              <a:defRPr/>
            </a:pPr>
            <a:r>
              <a:rPr lang="ja-JP" altLang="en-US" dirty="0" smtClean="0"/>
              <a:t>現在</a:t>
            </a:r>
            <a:r>
              <a:rPr lang="en-US" altLang="ja-JP" dirty="0" smtClean="0"/>
              <a:t>ICA</a:t>
            </a:r>
            <a:r>
              <a:rPr lang="ja-JP" altLang="en-US" dirty="0" smtClean="0"/>
              <a:t>は音声分離以外にも、生体計測信号の解析</a:t>
            </a:r>
            <a:r>
              <a:rPr lang="en-US" altLang="ja-JP" dirty="0" smtClean="0"/>
              <a:t>(ex.</a:t>
            </a:r>
            <a:r>
              <a:rPr lang="ja-JP" altLang="en-US" dirty="0" smtClean="0"/>
              <a:t>脳波</a:t>
            </a:r>
            <a:r>
              <a:rPr lang="en-US" altLang="ja-JP" dirty="0" smtClean="0"/>
              <a:t>)</a:t>
            </a:r>
            <a:r>
              <a:rPr lang="ja-JP" altLang="en-US" dirty="0" smtClean="0"/>
              <a:t>など様々な分野に応用されています。</a:t>
            </a:r>
            <a:endParaRPr lang="en-US" altLang="ja-JP" dirty="0" smtClean="0"/>
          </a:p>
          <a:p>
            <a:pPr marL="0" indent="0">
              <a:lnSpc>
                <a:spcPct val="100000"/>
              </a:lnSpc>
              <a:spcBef>
                <a:spcPts val="0"/>
              </a:spcBef>
              <a:buNone/>
              <a:defRPr/>
            </a:pPr>
            <a:r>
              <a:rPr lang="ja-JP" altLang="en-US" dirty="0" smtClean="0"/>
              <a:t>本研究では、この</a:t>
            </a:r>
            <a:r>
              <a:rPr lang="en-US" altLang="ja-JP" dirty="0" smtClean="0"/>
              <a:t>ICA</a:t>
            </a:r>
            <a:r>
              <a:rPr lang="ja-JP" altLang="en-US" dirty="0" smtClean="0"/>
              <a:t>を重力波のデータ解析に応用することが有効であるかどうかを実際の</a:t>
            </a:r>
            <a:r>
              <a:rPr lang="en-US" altLang="ja-JP" dirty="0" err="1" smtClean="0"/>
              <a:t>iKAGRA</a:t>
            </a:r>
            <a:r>
              <a:rPr lang="ja-JP" altLang="en-US" dirty="0" smtClean="0"/>
              <a:t>のデータを用いて検証しました。</a:t>
            </a:r>
            <a:endParaRPr kumimoji="1" lang="ja-JP" altLang="en-US"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45166E6F-0DED-6242-8CA0-7B245CDE79A7}" type="slidenum">
              <a:rPr kumimoji="1" lang="ja-JP" altLang="en-US" smtClean="0"/>
              <a:t>5</a:t>
            </a:fld>
            <a:endParaRPr kumimoji="1" lang="ja-JP" altLang="en-US"/>
          </a:p>
        </p:txBody>
      </p:sp>
    </p:spTree>
    <p:extLst>
      <p:ext uri="{BB962C8B-B14F-4D97-AF65-F5344CB8AC3E}">
        <p14:creationId xmlns:p14="http://schemas.microsoft.com/office/powerpoint/2010/main" val="439921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続いて、本研究において用いた</a:t>
            </a:r>
            <a:r>
              <a:rPr kumimoji="1" lang="en-US" altLang="ja-JP" dirty="0" err="1" smtClean="0"/>
              <a:t>iKAGRA</a:t>
            </a:r>
            <a:r>
              <a:rPr kumimoji="1" lang="ja-JP" altLang="en-US" dirty="0" smtClean="0"/>
              <a:t>のデータについて説明します。</a:t>
            </a:r>
            <a:r>
              <a:rPr kumimoji="1" lang="en-US" altLang="ja-JP" dirty="0" smtClean="0"/>
              <a:t>2016</a:t>
            </a:r>
            <a:r>
              <a:rPr kumimoji="1" lang="ja-JP" altLang="en-US" dirty="0" smtClean="0"/>
              <a:t>年の</a:t>
            </a:r>
            <a:r>
              <a:rPr kumimoji="1" lang="en-US" altLang="ja-JP" dirty="0" smtClean="0"/>
              <a:t>3</a:t>
            </a:r>
            <a:r>
              <a:rPr kumimoji="1" lang="ja-JP" altLang="en-US" dirty="0" smtClean="0"/>
              <a:t>月から</a:t>
            </a:r>
            <a:r>
              <a:rPr kumimoji="1" lang="en-US" altLang="ja-JP" dirty="0" smtClean="0"/>
              <a:t>4</a:t>
            </a:r>
            <a:r>
              <a:rPr kumimoji="1" lang="ja-JP" altLang="en-US" dirty="0" smtClean="0"/>
              <a:t>月にかけて測定が行われた。</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環境チャンネルが起動している</a:t>
            </a:r>
            <a:r>
              <a:rPr kumimoji="1" lang="en-US" altLang="ja-JP" dirty="0" smtClean="0"/>
              <a:t>4</a:t>
            </a:r>
            <a:r>
              <a:rPr kumimoji="1" lang="ja-JP" altLang="en-US" dirty="0" smtClean="0"/>
              <a:t>月以降のデータを用いた。</a:t>
            </a:r>
            <a:endParaRPr kumimoji="1" lang="en-US" altLang="ja-JP" dirty="0" smtClean="0"/>
          </a:p>
          <a:p>
            <a:endParaRPr kumimoji="1" lang="en-US" altLang="ja-JP" dirty="0" smtClean="0"/>
          </a:p>
          <a:p>
            <a:r>
              <a:rPr kumimoji="1" lang="ja-JP" altLang="en-US" dirty="0" smtClean="0"/>
              <a:t>このうち、オフセットの安定している</a:t>
            </a:r>
            <a:r>
              <a:rPr kumimoji="1" lang="en-US" altLang="ja-JP" dirty="0" smtClean="0"/>
              <a:t>224</a:t>
            </a:r>
            <a:r>
              <a:rPr kumimoji="1" lang="ja-JP" altLang="en-US" dirty="0" smtClean="0"/>
              <a:t>秒を解析に使用しました。</a:t>
            </a:r>
            <a:endParaRPr kumimoji="1" lang="en-US" altLang="ja-JP" dirty="0" smtClean="0"/>
          </a:p>
          <a:p>
            <a:endParaRPr kumimoji="1" lang="en-US" altLang="ja-JP" dirty="0" smtClean="0"/>
          </a:p>
          <a:p>
            <a:r>
              <a:rPr kumimoji="1" lang="en-US" altLang="ja-JP" dirty="0" smtClean="0"/>
              <a:t>(</a:t>
            </a:r>
            <a:r>
              <a:rPr kumimoji="1" lang="en-US" altLang="ja-JP" dirty="0" err="1" smtClean="0"/>
              <a:t>bKAGRA</a:t>
            </a:r>
            <a:r>
              <a:rPr kumimoji="1" lang="ja-JP" altLang="en-US" dirty="0" smtClean="0"/>
              <a:t>のデータは存在しているが、使い物にならないので出回ってない</a:t>
            </a:r>
            <a:r>
              <a:rPr kumimoji="1" lang="en-US" altLang="ja-JP" dirty="0" smtClean="0"/>
              <a:t>(</a:t>
            </a:r>
            <a:r>
              <a:rPr kumimoji="1" lang="ja-JP" altLang="en-US" dirty="0" smtClean="0"/>
              <a:t>てか持っていない</a:t>
            </a:r>
            <a:r>
              <a:rPr kumimoji="1" lang="en-US" altLang="ja-JP" dirty="0" smtClean="0"/>
              <a:t>))</a:t>
            </a:r>
          </a:p>
        </p:txBody>
      </p:sp>
      <p:sp>
        <p:nvSpPr>
          <p:cNvPr id="4" name="スライド番号プレースホルダー 3"/>
          <p:cNvSpPr>
            <a:spLocks noGrp="1"/>
          </p:cNvSpPr>
          <p:nvPr>
            <p:ph type="sldNum" sz="quarter" idx="10"/>
          </p:nvPr>
        </p:nvSpPr>
        <p:spPr/>
        <p:txBody>
          <a:bodyPr/>
          <a:lstStyle/>
          <a:p>
            <a:fld id="{45166E6F-0DED-6242-8CA0-7B245CDE79A7}" type="slidenum">
              <a:rPr kumimoji="1" lang="ja-JP" altLang="en-US" smtClean="0"/>
              <a:t>6</a:t>
            </a:fld>
            <a:endParaRPr kumimoji="1" lang="ja-JP" altLang="en-US"/>
          </a:p>
        </p:txBody>
      </p:sp>
    </p:spTree>
    <p:extLst>
      <p:ext uri="{BB962C8B-B14F-4D97-AF65-F5344CB8AC3E}">
        <p14:creationId xmlns:p14="http://schemas.microsoft.com/office/powerpoint/2010/main" val="957116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続いて、本研究において用いた</a:t>
            </a:r>
            <a:r>
              <a:rPr kumimoji="1" lang="en-US" altLang="ja-JP" dirty="0" err="1" smtClean="0"/>
              <a:t>iKAGRA</a:t>
            </a:r>
            <a:r>
              <a:rPr kumimoji="1" lang="ja-JP" altLang="en-US" dirty="0" smtClean="0"/>
              <a:t>のデータについて説明します。</a:t>
            </a:r>
            <a:r>
              <a:rPr kumimoji="1" lang="en-US" altLang="ja-JP" dirty="0" smtClean="0"/>
              <a:t>2016</a:t>
            </a:r>
            <a:r>
              <a:rPr kumimoji="1" lang="ja-JP" altLang="en-US" dirty="0" smtClean="0"/>
              <a:t>年の</a:t>
            </a:r>
            <a:r>
              <a:rPr kumimoji="1" lang="en-US" altLang="ja-JP" dirty="0" smtClean="0"/>
              <a:t>3</a:t>
            </a:r>
            <a:r>
              <a:rPr kumimoji="1" lang="ja-JP" altLang="en-US" dirty="0" smtClean="0"/>
              <a:t>月から</a:t>
            </a:r>
            <a:r>
              <a:rPr kumimoji="1" lang="en-US" altLang="ja-JP" dirty="0" smtClean="0"/>
              <a:t>4</a:t>
            </a:r>
            <a:r>
              <a:rPr kumimoji="1" lang="ja-JP" altLang="en-US" dirty="0" smtClean="0"/>
              <a:t>月にかけて測定が行われた。</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環境チャンネルが起動している</a:t>
            </a:r>
            <a:r>
              <a:rPr kumimoji="1" lang="en-US" altLang="ja-JP" dirty="0" smtClean="0"/>
              <a:t>4</a:t>
            </a:r>
            <a:r>
              <a:rPr kumimoji="1" lang="ja-JP" altLang="en-US" dirty="0" smtClean="0"/>
              <a:t>月以降のデータを用いた。</a:t>
            </a:r>
            <a:endParaRPr kumimoji="1" lang="en-US" altLang="ja-JP" dirty="0" smtClean="0"/>
          </a:p>
          <a:p>
            <a:endParaRPr kumimoji="1" lang="en-US" altLang="ja-JP" dirty="0" smtClean="0"/>
          </a:p>
          <a:p>
            <a:r>
              <a:rPr kumimoji="1" lang="ja-JP" altLang="en-US" dirty="0" smtClean="0"/>
              <a:t>このうち、オフセットの安定している</a:t>
            </a:r>
            <a:r>
              <a:rPr kumimoji="1" lang="en-US" altLang="ja-JP" dirty="0" smtClean="0"/>
              <a:t>224</a:t>
            </a:r>
            <a:r>
              <a:rPr kumimoji="1" lang="ja-JP" altLang="en-US" dirty="0" smtClean="0"/>
              <a:t>秒を解析に使用しました。</a:t>
            </a:r>
            <a:endParaRPr kumimoji="1" lang="en-US" altLang="ja-JP" dirty="0" smtClean="0"/>
          </a:p>
          <a:p>
            <a:endParaRPr kumimoji="1" lang="en-US" altLang="ja-JP" dirty="0" smtClean="0"/>
          </a:p>
          <a:p>
            <a:r>
              <a:rPr kumimoji="1" lang="ja-JP" altLang="en-US" dirty="0" smtClean="0"/>
              <a:t>左が</a:t>
            </a:r>
            <a:r>
              <a:rPr kumimoji="1" lang="en-US" altLang="ja-JP" dirty="0" smtClean="0"/>
              <a:t>strain</a:t>
            </a:r>
            <a:r>
              <a:rPr kumimoji="1" lang="ja-JP" altLang="en-US" dirty="0" smtClean="0"/>
              <a:t>、右が環境チャンネルの一つです。</a:t>
            </a:r>
            <a:endParaRPr kumimoji="1" lang="en-US" altLang="ja-JP" dirty="0" smtClean="0"/>
          </a:p>
          <a:p>
            <a:endParaRPr kumimoji="1" lang="en-US" altLang="ja-JP" dirty="0" smtClean="0"/>
          </a:p>
          <a:p>
            <a:r>
              <a:rPr kumimoji="1" lang="en-US" altLang="ja-JP" dirty="0" smtClean="0"/>
              <a:t>(</a:t>
            </a:r>
            <a:r>
              <a:rPr kumimoji="1" lang="en-US" altLang="ja-JP" dirty="0" err="1" smtClean="0"/>
              <a:t>bKAGRA</a:t>
            </a:r>
            <a:r>
              <a:rPr kumimoji="1" lang="ja-JP" altLang="en-US" dirty="0" smtClean="0"/>
              <a:t>のデータは存在しているが、使い物にならないので出回ってない</a:t>
            </a:r>
            <a:r>
              <a:rPr kumimoji="1" lang="en-US" altLang="ja-JP" dirty="0" smtClean="0"/>
              <a:t>(</a:t>
            </a:r>
            <a:r>
              <a:rPr kumimoji="1" lang="ja-JP" altLang="en-US" dirty="0" smtClean="0"/>
              <a:t>てか持っていない</a:t>
            </a:r>
            <a:r>
              <a:rPr kumimoji="1" lang="en-US" altLang="ja-JP" dirty="0" smtClean="0"/>
              <a:t>))</a:t>
            </a:r>
          </a:p>
        </p:txBody>
      </p:sp>
      <p:sp>
        <p:nvSpPr>
          <p:cNvPr id="4" name="スライド番号プレースホルダー 3"/>
          <p:cNvSpPr>
            <a:spLocks noGrp="1"/>
          </p:cNvSpPr>
          <p:nvPr>
            <p:ph type="sldNum" sz="quarter" idx="10"/>
          </p:nvPr>
        </p:nvSpPr>
        <p:spPr/>
        <p:txBody>
          <a:bodyPr/>
          <a:lstStyle/>
          <a:p>
            <a:fld id="{45166E6F-0DED-6242-8CA0-7B245CDE79A7}" type="slidenum">
              <a:rPr kumimoji="1" lang="ja-JP" altLang="en-US" smtClean="0"/>
              <a:t>7</a:t>
            </a:fld>
            <a:endParaRPr kumimoji="1" lang="ja-JP" altLang="en-US"/>
          </a:p>
        </p:txBody>
      </p:sp>
    </p:spTree>
    <p:extLst>
      <p:ext uri="{BB962C8B-B14F-4D97-AF65-F5344CB8AC3E}">
        <p14:creationId xmlns:p14="http://schemas.microsoft.com/office/powerpoint/2010/main" val="489737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smtClean="0"/>
              <a:t>iKAGRA</a:t>
            </a:r>
            <a:r>
              <a:rPr kumimoji="1" lang="ja-JP" altLang="en-US" dirty="0" smtClean="0"/>
              <a:t>にはもの環境チャンネルがありますが、このうち</a:t>
            </a:r>
            <a:r>
              <a:rPr kumimoji="1" lang="en-US" altLang="ja-JP" dirty="0" smtClean="0"/>
              <a:t>strain</a:t>
            </a:r>
            <a:r>
              <a:rPr kumimoji="1" lang="ja-JP" altLang="en-US" dirty="0" smtClean="0"/>
              <a:t>との相関が特に強いものを使用しました。</a:t>
            </a:r>
            <a:endParaRPr kumimoji="1" lang="en-US" altLang="ja-JP" dirty="0" smtClean="0"/>
          </a:p>
          <a:p>
            <a:r>
              <a:rPr kumimoji="1" lang="en-US" altLang="ja-JP" dirty="0" smtClean="0"/>
              <a:t>(</a:t>
            </a:r>
            <a:r>
              <a:rPr kumimoji="1" lang="ja-JP" altLang="en-US" dirty="0" smtClean="0"/>
              <a:t>スライド読み上げ</a:t>
            </a:r>
            <a:r>
              <a:rPr kumimoji="1" lang="en-US" altLang="ja-JP" dirty="0" smtClean="0"/>
              <a:t>)</a:t>
            </a:r>
          </a:p>
          <a:p>
            <a:endParaRPr kumimoji="1" lang="en-US" altLang="ja-JP" dirty="0" smtClean="0"/>
          </a:p>
          <a:p>
            <a:r>
              <a:rPr kumimoji="1" lang="ja-JP" altLang="en-US" dirty="0" smtClean="0"/>
              <a:t>なお本発表においてこれらのチャンネルは左に示した番号で参照します。</a:t>
            </a:r>
            <a:endParaRPr kumimoji="1" lang="ja-JP" altLang="en-US" dirty="0"/>
          </a:p>
        </p:txBody>
      </p:sp>
      <p:sp>
        <p:nvSpPr>
          <p:cNvPr id="4" name="スライド番号プレースホルダー 3"/>
          <p:cNvSpPr>
            <a:spLocks noGrp="1"/>
          </p:cNvSpPr>
          <p:nvPr>
            <p:ph type="sldNum" sz="quarter" idx="10"/>
          </p:nvPr>
        </p:nvSpPr>
        <p:spPr/>
        <p:txBody>
          <a:bodyPr/>
          <a:lstStyle/>
          <a:p>
            <a:fld id="{45166E6F-0DED-6242-8CA0-7B245CDE79A7}" type="slidenum">
              <a:rPr kumimoji="1" lang="ja-JP" altLang="en-US" smtClean="0"/>
              <a:t>8</a:t>
            </a:fld>
            <a:endParaRPr kumimoji="1" lang="ja-JP" altLang="en-US"/>
          </a:p>
        </p:txBody>
      </p:sp>
    </p:spTree>
    <p:extLst>
      <p:ext uri="{BB962C8B-B14F-4D97-AF65-F5344CB8AC3E}">
        <p14:creationId xmlns:p14="http://schemas.microsoft.com/office/powerpoint/2010/main" val="1470245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では、これらの</a:t>
            </a:r>
            <a:r>
              <a:rPr kumimoji="1" lang="en-US" altLang="ja-JP" dirty="0" err="1" smtClean="0"/>
              <a:t>iKAGRA</a:t>
            </a:r>
            <a:r>
              <a:rPr kumimoji="1" lang="ja-JP" altLang="en-US" dirty="0" smtClean="0"/>
              <a:t>のデータに対して</a:t>
            </a:r>
            <a:r>
              <a:rPr kumimoji="1" lang="en-US" altLang="ja-JP" dirty="0" smtClean="0"/>
              <a:t>ICA</a:t>
            </a:r>
            <a:r>
              <a:rPr kumimoji="1" lang="ja-JP" altLang="en-US" dirty="0" smtClean="0"/>
              <a:t>を適用するとは</a:t>
            </a:r>
            <a:r>
              <a:rPr kumimoji="1" lang="en-US" altLang="ja-JP" dirty="0" smtClean="0"/>
              <a:t>(</a:t>
            </a:r>
            <a:r>
              <a:rPr kumimoji="1" lang="ja-JP" altLang="en-US" dirty="0" smtClean="0"/>
              <a:t>数学的には</a:t>
            </a:r>
            <a:r>
              <a:rPr kumimoji="1" lang="en-US" altLang="ja-JP" dirty="0" smtClean="0"/>
              <a:t>)</a:t>
            </a:r>
            <a:r>
              <a:rPr kumimoji="1" lang="ja-JP" altLang="en-US" dirty="0" smtClean="0"/>
              <a:t>どういうことなのか、詳しく説明したいと思います。</a:t>
            </a:r>
            <a:endParaRPr kumimoji="1" lang="en-US" altLang="ja-JP" dirty="0" smtClean="0"/>
          </a:p>
          <a:p>
            <a:endParaRPr kumimoji="1" lang="en-US" altLang="ja-JP" dirty="0" smtClean="0"/>
          </a:p>
          <a:p>
            <a:r>
              <a:rPr kumimoji="1" lang="en-US" altLang="ja-JP" dirty="0" smtClean="0"/>
              <a:t>ICA</a:t>
            </a:r>
            <a:r>
              <a:rPr kumimoji="1" lang="ja-JP" altLang="en-US" dirty="0" smtClean="0"/>
              <a:t>自体は一般に</a:t>
            </a:r>
            <a:r>
              <a:rPr kumimoji="1" lang="en-US" altLang="ja-JP" dirty="0" smtClean="0"/>
              <a:t>n</a:t>
            </a:r>
            <a:r>
              <a:rPr kumimoji="1" lang="ja-JP" altLang="en-US" dirty="0" smtClean="0"/>
              <a:t>成分に対して適用できますが、第一段階として私たちは</a:t>
            </a:r>
            <a:r>
              <a:rPr kumimoji="1" lang="en-US" altLang="ja-JP" dirty="0" smtClean="0"/>
              <a:t>2</a:t>
            </a:r>
            <a:r>
              <a:rPr kumimoji="1" lang="ja-JP" altLang="en-US" dirty="0" smtClean="0"/>
              <a:t>成分での解析を考えました。つまり、</a:t>
            </a:r>
            <a:r>
              <a:rPr kumimoji="1" lang="en-US" altLang="ja-JP" dirty="0" smtClean="0"/>
              <a:t>(</a:t>
            </a:r>
            <a:r>
              <a:rPr kumimoji="1" lang="ja-JP" altLang="en-US" dirty="0" smtClean="0"/>
              <a:t>スライド読み上げ</a:t>
            </a:r>
            <a:r>
              <a:rPr kumimoji="1" lang="en-US" altLang="ja-JP" dirty="0" smtClean="0"/>
              <a:t>)</a:t>
            </a:r>
          </a:p>
          <a:p>
            <a:endParaRPr kumimoji="1" lang="en-US" altLang="ja-JP" dirty="0" smtClean="0"/>
          </a:p>
          <a:p>
            <a:r>
              <a:rPr kumimoji="1" lang="ja-JP" altLang="en-US" dirty="0" smtClean="0"/>
              <a:t>上三角行列</a:t>
            </a:r>
            <a:endParaRPr kumimoji="1" lang="en-US" altLang="ja-JP" dirty="0" smtClean="0"/>
          </a:p>
          <a:p>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45166E6F-0DED-6242-8CA0-7B245CDE79A7}" type="slidenum">
              <a:rPr kumimoji="1" lang="ja-JP" altLang="en-US" smtClean="0"/>
              <a:t>9</a:t>
            </a:fld>
            <a:endParaRPr kumimoji="1" lang="ja-JP" altLang="en-US"/>
          </a:p>
        </p:txBody>
      </p:sp>
    </p:spTree>
    <p:extLst>
      <p:ext uri="{BB962C8B-B14F-4D97-AF65-F5344CB8AC3E}">
        <p14:creationId xmlns:p14="http://schemas.microsoft.com/office/powerpoint/2010/main" val="1463057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9BFAE14-C33C-384A-83B8-4F05DF2EECA5}" type="datetimeFigureOut">
              <a:rPr kumimoji="1" lang="ja-JP" altLang="en-US" smtClean="0"/>
              <a:t>2019/3/14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D966D39-CDB3-C64B-8D53-7194E0C86E58}"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9BFAE14-C33C-384A-83B8-4F05DF2EECA5}" type="datetimeFigureOut">
              <a:rPr kumimoji="1" lang="ja-JP" altLang="en-US" smtClean="0"/>
              <a:t>2019/3/14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D966D39-CDB3-C64B-8D53-7194E0C86E58}"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9BFAE14-C33C-384A-83B8-4F05DF2EECA5}" type="datetimeFigureOut">
              <a:rPr kumimoji="1" lang="ja-JP" altLang="en-US" smtClean="0"/>
              <a:t>2019/3/14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D966D39-CDB3-C64B-8D53-7194E0C86E58}"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9BFAE14-C33C-384A-83B8-4F05DF2EECA5}" type="datetimeFigureOut">
              <a:rPr kumimoji="1" lang="ja-JP" altLang="en-US" smtClean="0"/>
              <a:t>2019/3/14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D966D39-CDB3-C64B-8D53-7194E0C86E58}"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9BFAE14-C33C-384A-83B8-4F05DF2EECA5}" type="datetimeFigureOut">
              <a:rPr kumimoji="1" lang="ja-JP" altLang="en-US" smtClean="0"/>
              <a:t>2019/3/14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D966D39-CDB3-C64B-8D53-7194E0C86E58}"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19BFAE14-C33C-384A-83B8-4F05DF2EECA5}" type="datetimeFigureOut">
              <a:rPr kumimoji="1" lang="ja-JP" altLang="en-US" smtClean="0"/>
              <a:t>2019/3/14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D966D39-CDB3-C64B-8D53-7194E0C86E58}" type="slidenum">
              <a:rPr kumimoji="1" lang="ja-JP" altLang="en-US" smtClean="0"/>
              <a:t>‹#›</a:t>
            </a:fld>
            <a:endParaRPr kumimoji="1" lang="ja-JP" altLang="en-US"/>
          </a:p>
        </p:txBody>
      </p:sp>
    </p:spTree>
  </p:cSld>
  <p:clrMapOvr>
    <a:masterClrMapping/>
  </p:clrMapOvr>
  <p:extLst mod="1">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9BFAE14-C33C-384A-83B8-4F05DF2EECA5}" type="datetimeFigureOut">
              <a:rPr kumimoji="1" lang="ja-JP" altLang="en-US" smtClean="0"/>
              <a:t>2019/3/14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D966D39-CDB3-C64B-8D53-7194E0C86E58}" type="slidenum">
              <a:rPr kumimoji="1" lang="ja-JP" altLang="en-US" smtClean="0"/>
              <a:t>‹#›</a:t>
            </a:fld>
            <a:endParaRPr kumimoji="1" lang="ja-JP" altLang="en-US"/>
          </a:p>
        </p:txBody>
      </p:sp>
    </p:spTree>
  </p:cSld>
  <p:clrMapOvr>
    <a:masterClrMapping/>
  </p:clrMapOvr>
  <p:extLst mod="1">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9BFAE14-C33C-384A-83B8-4F05DF2EECA5}" type="datetimeFigureOut">
              <a:rPr kumimoji="1" lang="ja-JP" altLang="en-US" smtClean="0"/>
              <a:t>2019/3/14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D966D39-CDB3-C64B-8D53-7194E0C86E58}"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9BFAE14-C33C-384A-83B8-4F05DF2EECA5}" type="datetimeFigureOut">
              <a:rPr kumimoji="1" lang="ja-JP" altLang="en-US" smtClean="0"/>
              <a:t>2019/3/14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D966D39-CDB3-C64B-8D53-7194E0C86E58}"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9BFAE14-C33C-384A-83B8-4F05DF2EECA5}" type="datetimeFigureOut">
              <a:rPr kumimoji="1" lang="ja-JP" altLang="en-US" smtClean="0"/>
              <a:t>2019/3/14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D966D39-CDB3-C64B-8D53-7194E0C86E58}" type="slidenum">
              <a:rPr kumimoji="1" lang="ja-JP" altLang="en-US" smtClean="0"/>
              <a:t>‹#›</a:t>
            </a:fld>
            <a:endParaRPr kumimoji="1" lang="ja-JP" altLang="en-US"/>
          </a:p>
        </p:txBody>
      </p:sp>
    </p:spTree>
  </p:cSld>
  <p:clrMapOvr>
    <a:masterClrMapping/>
  </p:clrMapOvr>
  <p:extLst mod="1">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9BFAE14-C33C-384A-83B8-4F05DF2EECA5}" type="datetimeFigureOut">
              <a:rPr kumimoji="1" lang="ja-JP" altLang="en-US" smtClean="0"/>
              <a:t>2019/3/14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D966D39-CDB3-C64B-8D53-7194E0C86E58}"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BFAE14-C33C-384A-83B8-4F05DF2EECA5}" type="datetimeFigureOut">
              <a:rPr kumimoji="1" lang="ja-JP" altLang="en-US" smtClean="0"/>
              <a:t>2019/3/14</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966D39-CDB3-C64B-8D53-7194E0C86E58}" type="slidenum">
              <a:rPr kumimoji="1" lang="ja-JP" altLang="en-US" smtClean="0"/>
              <a:t>‹#›</a:t>
            </a:fld>
            <a:endParaRPr kumimoji="1" lang="ja-JP" altLang="en-US"/>
          </a:p>
        </p:txBody>
      </p:sp>
    </p:spTree>
    <p:extLst>
      <p:ext uri="{BB962C8B-B14F-4D97-AF65-F5344CB8AC3E}">
        <p14:creationId xmlns:p14="http://schemas.microsoft.com/office/powerpoint/2010/main" val="169244377"/>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jp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7.png"/><Relationship Id="rId5" Type="http://schemas.openxmlformats.org/officeDocument/2006/relationships/image" Target="../media/image3.jpg"/><Relationship Id="rId10" Type="http://schemas.openxmlformats.org/officeDocument/2006/relationships/image" Target="../media/image60.png"/><Relationship Id="rId4" Type="http://schemas.openxmlformats.org/officeDocument/2006/relationships/image" Target="../media/image2.png"/><Relationship Id="rId9" Type="http://schemas.openxmlformats.org/officeDocument/2006/relationships/image" Target="../media/image5.jp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7.png"/><Relationship Id="rId5" Type="http://schemas.openxmlformats.org/officeDocument/2006/relationships/image" Target="../media/image3.jpg"/><Relationship Id="rId10" Type="http://schemas.openxmlformats.org/officeDocument/2006/relationships/image" Target="../media/image60.png"/><Relationship Id="rId4" Type="http://schemas.openxmlformats.org/officeDocument/2006/relationships/image" Target="../media/image2.png"/><Relationship Id="rId9" Type="http://schemas.openxmlformats.org/officeDocument/2006/relationships/image" Target="../media/image5.jpg"/><Relationship Id="rId1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7.png"/><Relationship Id="rId5" Type="http://schemas.openxmlformats.org/officeDocument/2006/relationships/image" Target="../media/image3.jpg"/><Relationship Id="rId10" Type="http://schemas.openxmlformats.org/officeDocument/2006/relationships/image" Target="../media/image60.png"/><Relationship Id="rId4" Type="http://schemas.openxmlformats.org/officeDocument/2006/relationships/image" Target="../media/image2.png"/><Relationship Id="rId9" Type="http://schemas.openxmlformats.org/officeDocument/2006/relationships/image" Target="../media/image5.jpg"/><Relationship Id="rId1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62000" y="1736725"/>
            <a:ext cx="10668000" cy="820737"/>
          </a:xfrm>
        </p:spPr>
        <p:txBody>
          <a:bodyPr>
            <a:normAutofit fontScale="90000"/>
          </a:bodyPr>
          <a:lstStyle/>
          <a:p>
            <a:r>
              <a:rPr kumimoji="1" lang="en-US" altLang="ja-JP" dirty="0" err="1" smtClean="0"/>
              <a:t>iKAGRA</a:t>
            </a:r>
            <a:r>
              <a:rPr kumimoji="1" lang="ja-JP" altLang="en-US" dirty="0" smtClean="0"/>
              <a:t>データを用いた</a:t>
            </a:r>
            <a:r>
              <a:rPr kumimoji="1" lang="en-US" altLang="ja-JP" dirty="0" smtClean="0"/>
              <a:t/>
            </a:r>
            <a:br>
              <a:rPr kumimoji="1" lang="en-US" altLang="ja-JP" dirty="0" smtClean="0"/>
            </a:br>
            <a:r>
              <a:rPr kumimoji="1" lang="ja-JP" altLang="en-US" dirty="0" smtClean="0"/>
              <a:t>独立成分解析</a:t>
            </a:r>
            <a:r>
              <a:rPr kumimoji="1" lang="en-US" altLang="ja-JP" dirty="0" smtClean="0"/>
              <a:t>(ICA)</a:t>
            </a:r>
            <a:r>
              <a:rPr kumimoji="1" lang="ja-JP" altLang="en-US" dirty="0" smtClean="0"/>
              <a:t>の有効性の検証</a:t>
            </a:r>
            <a:endParaRPr kumimoji="1" lang="ja-JP" altLang="en-US" dirty="0"/>
          </a:p>
        </p:txBody>
      </p:sp>
      <mc:AlternateContent xmlns:mc="http://schemas.openxmlformats.org/markup-compatibility/2006">
        <mc:Choice xmlns:a14="http://schemas.microsoft.com/office/drawing/2010/main" Requires="a14">
          <p:sp>
            <p:nvSpPr>
              <p:cNvPr id="3" name="サブタイトル 2"/>
              <p:cNvSpPr>
                <a:spLocks noGrp="1"/>
              </p:cNvSpPr>
              <p:nvPr>
                <p:ph type="subTitle" idx="1"/>
              </p:nvPr>
            </p:nvSpPr>
            <p:spPr/>
            <p:txBody>
              <a:bodyPr>
                <a:normAutofit/>
              </a:bodyPr>
              <a:lstStyle/>
              <a:p>
                <a14:m>
                  <m:oMath xmlns:m="http://schemas.openxmlformats.org/officeDocument/2006/math">
                    <m:sSup>
                      <m:sSupPr>
                        <m:ctrlPr>
                          <a:rPr lang="en-US" altLang="ja-JP" i="1" dirty="0" smtClean="0">
                            <a:latin typeface="Cambria Math"/>
                          </a:rPr>
                        </m:ctrlPr>
                      </m:sSupPr>
                      <m:e>
                        <m:r>
                          <m:rPr>
                            <m:nor/>
                          </m:rPr>
                          <a:rPr lang="ja-JP" altLang="en-US" dirty="0"/>
                          <m:t>東大理</m:t>
                        </m:r>
                      </m:e>
                      <m:sup>
                        <m:r>
                          <a:rPr lang="en-US" altLang="ja-JP" b="0" i="1" dirty="0" smtClean="0">
                            <a:latin typeface="Cambria Math" charset="0"/>
                          </a:rPr>
                          <m:t>𝐴</m:t>
                        </m:r>
                      </m:sup>
                    </m:sSup>
                    <m:r>
                      <a:rPr lang="en-US" altLang="ja-JP" i="1" dirty="0" smtClean="0">
                        <a:latin typeface="Cambria Math" charset="0"/>
                      </a:rPr>
                      <m:t> </m:t>
                    </m:r>
                  </m:oMath>
                </a14:m>
                <a:r>
                  <a:rPr lang="en-US" altLang="ja-JP" dirty="0" smtClean="0"/>
                  <a:t> </a:t>
                </a:r>
                <a14:m>
                  <m:oMath xmlns:m="http://schemas.openxmlformats.org/officeDocument/2006/math">
                    <m:sSup>
                      <m:sSupPr>
                        <m:ctrlPr>
                          <a:rPr lang="en-US" altLang="ja-JP" i="1" smtClean="0">
                            <a:latin typeface="Cambria Math"/>
                          </a:rPr>
                        </m:ctrlPr>
                      </m:sSupPr>
                      <m:e>
                        <m:r>
                          <m:rPr>
                            <m:nor/>
                          </m:rPr>
                          <a:rPr lang="ja-JP" altLang="en-US" dirty="0"/>
                          <m:t>大阪市大理</m:t>
                        </m:r>
                      </m:e>
                      <m:sup>
                        <m:r>
                          <a:rPr lang="en-US" altLang="ja-JP" b="0" i="1" smtClean="0">
                            <a:latin typeface="Cambria Math" charset="0"/>
                          </a:rPr>
                          <m:t>𝐵</m:t>
                        </m:r>
                      </m:sup>
                    </m:sSup>
                  </m:oMath>
                </a14:m>
                <a:r>
                  <a:rPr lang="en-US" altLang="ja-JP" dirty="0"/>
                  <a:t/>
                </a:r>
                <a:br>
                  <a:rPr lang="en-US" altLang="ja-JP" dirty="0"/>
                </a:br>
                <a14:m>
                  <m:oMath xmlns:m="http://schemas.openxmlformats.org/officeDocument/2006/math">
                    <m:sSup>
                      <m:sSupPr>
                        <m:ctrlPr>
                          <a:rPr lang="en-US" altLang="ja-JP" i="1" smtClean="0">
                            <a:latin typeface="Cambria Math"/>
                          </a:rPr>
                        </m:ctrlPr>
                      </m:sSupPr>
                      <m:e>
                        <m:r>
                          <m:rPr>
                            <m:nor/>
                          </m:rPr>
                          <a:rPr lang="ja-JP" altLang="en-US" dirty="0"/>
                          <m:t>粂 潤哉</m:t>
                        </m:r>
                      </m:e>
                      <m:sup>
                        <m:r>
                          <a:rPr lang="en-US" altLang="ja-JP" b="0" i="1" smtClean="0">
                            <a:latin typeface="Cambria Math" charset="0"/>
                          </a:rPr>
                          <m:t>𝐴</m:t>
                        </m:r>
                      </m:sup>
                    </m:sSup>
                  </m:oMath>
                </a14:m>
                <a:r>
                  <a:rPr lang="en-US" altLang="ja-JP" dirty="0" smtClean="0"/>
                  <a:t>,</a:t>
                </a:r>
                <a:r>
                  <a:rPr lang="en-US" altLang="ja-JP" dirty="0"/>
                  <a:t> </a:t>
                </a:r>
                <a:r>
                  <a:rPr lang="en-US" altLang="ja-JP" dirty="0" smtClean="0"/>
                  <a:t> </a:t>
                </a:r>
                <a14:m>
                  <m:oMath xmlns:m="http://schemas.openxmlformats.org/officeDocument/2006/math">
                    <m:sSup>
                      <m:sSupPr>
                        <m:ctrlPr>
                          <a:rPr lang="en-US" altLang="ja-JP" i="1" smtClean="0">
                            <a:latin typeface="Cambria Math"/>
                          </a:rPr>
                        </m:ctrlPr>
                      </m:sSupPr>
                      <m:e>
                        <m:r>
                          <m:rPr>
                            <m:nor/>
                          </m:rPr>
                          <a:rPr lang="ja-JP" altLang="en-US" dirty="0"/>
                          <m:t>関口 豊和</m:t>
                        </m:r>
                      </m:e>
                      <m:sup>
                        <m:r>
                          <a:rPr lang="en-US" altLang="ja-JP" b="0" i="1" smtClean="0">
                            <a:latin typeface="Cambria Math" charset="0"/>
                          </a:rPr>
                          <m:t>𝐴</m:t>
                        </m:r>
                      </m:sup>
                    </m:sSup>
                  </m:oMath>
                </a14:m>
                <a:r>
                  <a:rPr lang="en-US" altLang="ja-JP" dirty="0" smtClean="0"/>
                  <a:t>,</a:t>
                </a:r>
                <a:r>
                  <a:rPr lang="en-US" altLang="ja-JP" dirty="0"/>
                  <a:t> </a:t>
                </a:r>
                <a:r>
                  <a:rPr lang="en-US" altLang="ja-JP" dirty="0" smtClean="0"/>
                  <a:t> </a:t>
                </a:r>
                <a14:m>
                  <m:oMath xmlns:m="http://schemas.openxmlformats.org/officeDocument/2006/math">
                    <m:sSup>
                      <m:sSupPr>
                        <m:ctrlPr>
                          <a:rPr lang="en-US" altLang="ja-JP" i="1" smtClean="0">
                            <a:latin typeface="Cambria Math"/>
                          </a:rPr>
                        </m:ctrlPr>
                      </m:sSupPr>
                      <m:e>
                        <m:r>
                          <m:rPr>
                            <m:nor/>
                          </m:rPr>
                          <a:rPr lang="ja-JP" altLang="en-US" dirty="0"/>
                          <m:t>森崎 宗一郎</m:t>
                        </m:r>
                      </m:e>
                      <m:sup>
                        <m:r>
                          <a:rPr lang="en-US" altLang="ja-JP" b="0" i="1" smtClean="0">
                            <a:latin typeface="Cambria Math" charset="0"/>
                          </a:rPr>
                          <m:t>𝐴</m:t>
                        </m:r>
                      </m:sup>
                    </m:sSup>
                  </m:oMath>
                </a14:m>
                <a:r>
                  <a:rPr lang="en-US" altLang="ja-JP" dirty="0" smtClean="0"/>
                  <a:t>,</a:t>
                </a:r>
                <a:r>
                  <a:rPr lang="en-US" altLang="ja-JP" dirty="0"/>
                  <a:t> </a:t>
                </a:r>
                <a:r>
                  <a:rPr lang="en-US" altLang="ja-JP" dirty="0" smtClean="0"/>
                  <a:t> </a:t>
                </a:r>
                <a14:m>
                  <m:oMath xmlns:m="http://schemas.openxmlformats.org/officeDocument/2006/math">
                    <m:sSup>
                      <m:sSupPr>
                        <m:ctrlPr>
                          <a:rPr lang="en-US" altLang="ja-JP" i="1" smtClean="0">
                            <a:latin typeface="Cambria Math"/>
                          </a:rPr>
                        </m:ctrlPr>
                      </m:sSupPr>
                      <m:e>
                        <m:r>
                          <m:rPr>
                            <m:nor/>
                          </m:rPr>
                          <a:rPr lang="ja-JP" altLang="en-US" dirty="0"/>
                          <m:t>伊藤 洋介</m:t>
                        </m:r>
                      </m:e>
                      <m:sup>
                        <m:r>
                          <a:rPr lang="en-US" altLang="ja-JP" b="0" i="1" smtClean="0">
                            <a:latin typeface="Cambria Math" charset="0"/>
                          </a:rPr>
                          <m:t>𝐵</m:t>
                        </m:r>
                      </m:sup>
                    </m:sSup>
                  </m:oMath>
                </a14:m>
                <a:r>
                  <a:rPr lang="en-US" altLang="ja-JP" dirty="0" smtClean="0"/>
                  <a:t>,</a:t>
                </a:r>
                <a:r>
                  <a:rPr lang="en-US" altLang="ja-JP" dirty="0"/>
                  <a:t> </a:t>
                </a:r>
                <a14:m>
                  <m:oMath xmlns:m="http://schemas.openxmlformats.org/officeDocument/2006/math">
                    <m:sSup>
                      <m:sSupPr>
                        <m:ctrlPr>
                          <a:rPr lang="en-US" altLang="ja-JP" i="1" smtClean="0">
                            <a:latin typeface="Cambria Math"/>
                          </a:rPr>
                        </m:ctrlPr>
                      </m:sSupPr>
                      <m:e>
                        <m:r>
                          <m:rPr>
                            <m:nor/>
                          </m:rPr>
                          <a:rPr lang="ja-JP" altLang="en-US" dirty="0"/>
                          <m:t>横山 順一</m:t>
                        </m:r>
                      </m:e>
                      <m:sup>
                        <m:r>
                          <a:rPr lang="en-US" altLang="ja-JP" b="0" i="1" smtClean="0">
                            <a:latin typeface="Cambria Math" charset="0"/>
                          </a:rPr>
                          <m:t>𝐴</m:t>
                        </m:r>
                      </m:sup>
                    </m:sSup>
                  </m:oMath>
                </a14:m>
                <a:r>
                  <a:rPr lang="ja-JP" altLang="en-US" dirty="0" smtClean="0"/>
                  <a:t>ほか</a:t>
                </a:r>
                <a:r>
                  <a:rPr lang="en-US" altLang="ja-JP" dirty="0" smtClean="0"/>
                  <a:t> </a:t>
                </a:r>
              </a:p>
              <a:p>
                <a:r>
                  <a:rPr lang="en-US" altLang="ja-JP" dirty="0" smtClean="0"/>
                  <a:t>KAGRA Collaboration</a:t>
                </a:r>
                <a:endParaRPr lang="ja-JP" altLang="en-US" dirty="0"/>
              </a:p>
              <a:p>
                <a:endParaRPr kumimoji="1" lang="ja-JP" altLang="en-US" dirty="0"/>
              </a:p>
            </p:txBody>
          </p:sp>
        </mc:Choice>
        <mc:Fallback>
          <p:sp>
            <p:nvSpPr>
              <p:cNvPr id="3" name="サブタイトル 2"/>
              <p:cNvSpPr>
                <a:spLocks noGrp="1" noRot="1" noChangeAspect="1" noMove="1" noResize="1" noEditPoints="1" noAdjustHandles="1" noChangeArrowheads="1" noChangeShapeType="1" noTextEdit="1"/>
              </p:cNvSpPr>
              <p:nvPr>
                <p:ph type="subTitle" idx="1"/>
              </p:nvPr>
            </p:nvSpPr>
            <p:spPr>
              <a:blipFill rotWithShape="1">
                <a:blip r:embed="rId3"/>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61035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2.iKAGRA</a:t>
            </a:r>
            <a:r>
              <a:rPr lang="ja-JP" altLang="en-US" dirty="0" smtClean="0"/>
              <a:t>のデータ</a:t>
            </a:r>
            <a:r>
              <a:rPr lang="en-US" altLang="ja-JP" dirty="0" smtClean="0"/>
              <a:t>/ICA</a:t>
            </a:r>
            <a:r>
              <a:rPr lang="ja-JP" altLang="en-US" dirty="0" smtClean="0"/>
              <a:t>の応用</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838200" y="1454149"/>
                <a:ext cx="10515600" cy="5215591"/>
              </a:xfrm>
            </p:spPr>
            <p:txBody>
              <a:bodyPr>
                <a:noAutofit/>
              </a:bodyPr>
              <a:lstStyle/>
              <a:p>
                <a:pPr marL="0" lvl="0" indent="0">
                  <a:lnSpc>
                    <a:spcPct val="100000"/>
                  </a:lnSpc>
                  <a:spcBef>
                    <a:spcPts val="0"/>
                  </a:spcBef>
                  <a:buNone/>
                </a:pPr>
                <a:r>
                  <a:rPr kumimoji="1" lang="ja-JP" altLang="en-US" dirty="0" smtClean="0"/>
                  <a:t>・</a:t>
                </a:r>
                <a:r>
                  <a:rPr kumimoji="1" lang="en-US" altLang="ja-JP" dirty="0" smtClean="0"/>
                  <a:t>ICA</a:t>
                </a:r>
                <a:r>
                  <a:rPr kumimoji="1" lang="ja-JP" altLang="en-US" dirty="0" smtClean="0"/>
                  <a:t>の応用</a:t>
                </a:r>
                <a:endParaRPr kumimoji="1" lang="en-US" altLang="ja-JP" dirty="0" smtClean="0"/>
              </a:p>
              <a:p>
                <a:pPr marL="0" lvl="0" indent="0">
                  <a:lnSpc>
                    <a:spcPct val="100000"/>
                  </a:lnSpc>
                  <a:spcBef>
                    <a:spcPts val="0"/>
                  </a:spcBef>
                  <a:buNone/>
                </a:pPr>
                <a:r>
                  <a:rPr lang="en-US" altLang="ja-JP" dirty="0" smtClean="0"/>
                  <a:t>strain </a:t>
                </a:r>
                <a14:m>
                  <m:oMath xmlns:m="http://schemas.openxmlformats.org/officeDocument/2006/math">
                    <m:sSub>
                      <m:sSubPr>
                        <m:ctrlPr>
                          <a:rPr lang="en-US" altLang="ja-JP" i="1">
                            <a:latin typeface="Cambria Math"/>
                          </a:rPr>
                        </m:ctrlPr>
                      </m:sSubPr>
                      <m:e>
                        <m:r>
                          <a:rPr lang="en-US" altLang="ja-JP" i="1">
                            <a:latin typeface="Cambria Math" charset="0"/>
                          </a:rPr>
                          <m:t>𝑥</m:t>
                        </m:r>
                      </m:e>
                      <m:sub>
                        <m:r>
                          <a:rPr lang="en-US" altLang="ja-JP" i="1">
                            <a:latin typeface="Cambria Math" charset="0"/>
                          </a:rPr>
                          <m:t>1</m:t>
                        </m:r>
                      </m:sub>
                    </m:sSub>
                    <m:r>
                      <a:rPr lang="en-US" altLang="ja-JP" i="1">
                        <a:latin typeface="Cambria Math" charset="0"/>
                      </a:rPr>
                      <m:t>(</m:t>
                    </m:r>
                    <m:r>
                      <a:rPr lang="en-US" altLang="ja-JP" i="1">
                        <a:latin typeface="Cambria Math" charset="0"/>
                      </a:rPr>
                      <m:t>𝑡</m:t>
                    </m:r>
                    <m:r>
                      <a:rPr lang="en-US" altLang="ja-JP" i="1">
                        <a:latin typeface="Cambria Math" charset="0"/>
                      </a:rPr>
                      <m:t>)</m:t>
                    </m:r>
                  </m:oMath>
                </a14:m>
                <a:r>
                  <a:rPr lang="ja-JP" altLang="en-US" dirty="0" smtClean="0"/>
                  <a:t>と環境チャンネル</a:t>
                </a:r>
                <a14:m>
                  <m:oMath xmlns:m="http://schemas.openxmlformats.org/officeDocument/2006/math">
                    <m:sSub>
                      <m:sSubPr>
                        <m:ctrlPr>
                          <a:rPr lang="en-US" altLang="ja-JP" i="1">
                            <a:latin typeface="Cambria Math"/>
                          </a:rPr>
                        </m:ctrlPr>
                      </m:sSubPr>
                      <m:e>
                        <m:r>
                          <a:rPr lang="en-US" altLang="ja-JP" i="1">
                            <a:latin typeface="Cambria Math" charset="0"/>
                          </a:rPr>
                          <m:t>𝑥</m:t>
                        </m:r>
                      </m:e>
                      <m:sub>
                        <m:r>
                          <a:rPr lang="en-US" altLang="ja-JP" i="1">
                            <a:latin typeface="Cambria Math" charset="0"/>
                          </a:rPr>
                          <m:t>2</m:t>
                        </m:r>
                      </m:sub>
                    </m:sSub>
                    <m:r>
                      <a:rPr lang="en-US" altLang="ja-JP" i="1">
                        <a:latin typeface="Cambria Math" charset="0"/>
                      </a:rPr>
                      <m:t>(</m:t>
                    </m:r>
                    <m:r>
                      <a:rPr lang="en-US" altLang="ja-JP" i="1">
                        <a:latin typeface="Cambria Math" charset="0"/>
                      </a:rPr>
                      <m:t>𝑡</m:t>
                    </m:r>
                    <m:r>
                      <a:rPr lang="en-US" altLang="ja-JP" i="1">
                        <a:latin typeface="Cambria Math" charset="0"/>
                      </a:rPr>
                      <m:t>)</m:t>
                    </m:r>
                  </m:oMath>
                </a14:m>
                <a:r>
                  <a:rPr lang="ja-JP" altLang="en-US" dirty="0" smtClean="0"/>
                  <a:t>に対して</a:t>
                </a:r>
                <a:r>
                  <a:rPr lang="en-US" altLang="ja-JP" dirty="0" smtClean="0"/>
                  <a:t>ICA</a:t>
                </a:r>
                <a:r>
                  <a:rPr lang="ja-JP" altLang="en-US" dirty="0" smtClean="0"/>
                  <a:t>を適用することで、混合行列の逆行列</a:t>
                </a:r>
                <a14:m>
                  <m:oMath xmlns:m="http://schemas.openxmlformats.org/officeDocument/2006/math">
                    <m:sSup>
                      <m:sSupPr>
                        <m:ctrlPr>
                          <a:rPr lang="en-US" altLang="ja-JP" i="1" smtClean="0">
                            <a:latin typeface="Cambria Math"/>
                          </a:rPr>
                        </m:ctrlPr>
                      </m:sSupPr>
                      <m:e>
                        <m:r>
                          <a:rPr lang="en-US" altLang="ja-JP" b="0" i="1" smtClean="0">
                            <a:latin typeface="Cambria Math" charset="0"/>
                          </a:rPr>
                          <m:t>𝐴</m:t>
                        </m:r>
                      </m:e>
                      <m:sup>
                        <m:r>
                          <a:rPr lang="en-US" altLang="ja-JP" b="0" i="1" smtClean="0">
                            <a:latin typeface="Cambria Math" charset="0"/>
                          </a:rPr>
                          <m:t>−1</m:t>
                        </m:r>
                      </m:sup>
                    </m:sSup>
                  </m:oMath>
                </a14:m>
                <a:r>
                  <a:rPr lang="ja-JP" altLang="en-US" dirty="0" smtClean="0"/>
                  <a:t>を推定。</a:t>
                </a:r>
                <a:r>
                  <a:rPr lang="en-US" altLang="ja-JP" dirty="0"/>
                  <a:t> </a:t>
                </a:r>
                <a14:m>
                  <m:oMath xmlns:m="http://schemas.openxmlformats.org/officeDocument/2006/math">
                    <m:acc>
                      <m:accPr>
                        <m:chr m:val="⃑"/>
                        <m:ctrlPr>
                          <a:rPr lang="en-US" altLang="ja-JP" i="1">
                            <a:latin typeface="Cambria Math"/>
                          </a:rPr>
                        </m:ctrlPr>
                      </m:accPr>
                      <m:e>
                        <m:r>
                          <a:rPr lang="en-US" altLang="ja-JP" i="1">
                            <a:latin typeface="Cambria Math" charset="0"/>
                          </a:rPr>
                          <m:t>𝑥</m:t>
                        </m:r>
                      </m:e>
                    </m:acc>
                    <m:r>
                      <a:rPr lang="en-US" altLang="ja-JP" i="1">
                        <a:latin typeface="Cambria Math" charset="0"/>
                      </a:rPr>
                      <m:t>(</m:t>
                    </m:r>
                    <m:r>
                      <a:rPr lang="en-US" altLang="ja-JP" i="1">
                        <a:latin typeface="Cambria Math" charset="0"/>
                      </a:rPr>
                      <m:t>𝑡</m:t>
                    </m:r>
                    <m:r>
                      <a:rPr lang="en-US" altLang="ja-JP" i="1">
                        <a:latin typeface="Cambria Math" charset="0"/>
                      </a:rPr>
                      <m:t>)</m:t>
                    </m:r>
                  </m:oMath>
                </a14:m>
                <a:r>
                  <a:rPr lang="ja-JP" altLang="en-US" dirty="0" smtClean="0"/>
                  <a:t>にかけることで独立成分を得る。</a:t>
                </a:r>
                <a:endParaRPr lang="en-US" altLang="ja-JP" dirty="0" smtClean="0"/>
              </a:p>
              <a:p>
                <a:pPr marL="0" lvl="0" indent="0">
                  <a:lnSpc>
                    <a:spcPct val="100000"/>
                  </a:lnSpc>
                  <a:spcBef>
                    <a:spcPts val="0"/>
                  </a:spcBef>
                  <a:buNone/>
                </a:pPr>
                <a:endParaRPr lang="en-US" altLang="ja-JP" dirty="0" smtClean="0"/>
              </a:p>
              <a:p>
                <a:pPr marL="0" indent="0">
                  <a:lnSpc>
                    <a:spcPct val="100000"/>
                  </a:lnSpc>
                  <a:spcBef>
                    <a:spcPts val="0"/>
                  </a:spcBef>
                  <a:buNone/>
                </a:pPr>
                <a14:m>
                  <m:oMathPara xmlns:m="http://schemas.openxmlformats.org/officeDocument/2006/math">
                    <m:oMathParaPr>
                      <m:jc m:val="centerGroup"/>
                    </m:oMathParaPr>
                    <m:oMath xmlns:m="http://schemas.openxmlformats.org/officeDocument/2006/math">
                      <m:sSup>
                        <m:sSupPr>
                          <m:ctrlPr>
                            <a:rPr lang="en-US" altLang="ja-JP" i="1">
                              <a:latin typeface="Cambria Math"/>
                            </a:rPr>
                          </m:ctrlPr>
                        </m:sSupPr>
                        <m:e>
                          <m:r>
                            <a:rPr lang="en-US" altLang="ja-JP" i="1">
                              <a:latin typeface="Cambria Math" charset="0"/>
                            </a:rPr>
                            <m:t>𝐴</m:t>
                          </m:r>
                        </m:e>
                        <m:sup>
                          <m:r>
                            <a:rPr lang="en-US" altLang="ja-JP" i="1">
                              <a:latin typeface="Cambria Math" charset="0"/>
                            </a:rPr>
                            <m:t>−1</m:t>
                          </m:r>
                        </m:sup>
                      </m:sSup>
                      <m:r>
                        <a:rPr lang="en-US" altLang="ja-JP" i="1">
                          <a:latin typeface="Cambria Math" charset="0"/>
                        </a:rPr>
                        <m:t> </m:t>
                      </m:r>
                      <m:d>
                        <m:dPr>
                          <m:ctrlPr>
                            <a:rPr lang="mr-IN" altLang="ja-JP" i="1">
                              <a:latin typeface="Cambria Math"/>
                            </a:rPr>
                          </m:ctrlPr>
                        </m:dPr>
                        <m:e>
                          <m:f>
                            <m:fPr>
                              <m:type m:val="noBar"/>
                              <m:ctrlPr>
                                <a:rPr lang="mr-IN" altLang="ja-JP" i="1">
                                  <a:latin typeface="Cambria Math"/>
                                </a:rPr>
                              </m:ctrlPr>
                            </m:fPr>
                            <m:num>
                              <m:sSub>
                                <m:sSubPr>
                                  <m:ctrlPr>
                                    <a:rPr lang="en-US" altLang="ja-JP" i="1">
                                      <a:latin typeface="Cambria Math"/>
                                    </a:rPr>
                                  </m:ctrlPr>
                                </m:sSubPr>
                                <m:e>
                                  <m:r>
                                    <a:rPr lang="en-US" altLang="ja-JP" i="1">
                                      <a:latin typeface="Cambria Math" charset="0"/>
                                    </a:rPr>
                                    <m:t>𝑥</m:t>
                                  </m:r>
                                </m:e>
                                <m:sub>
                                  <m:r>
                                    <a:rPr lang="en-US" altLang="ja-JP" i="1">
                                      <a:latin typeface="Cambria Math" charset="0"/>
                                    </a:rPr>
                                    <m:t>1</m:t>
                                  </m:r>
                                </m:sub>
                              </m:sSub>
                              <m:r>
                                <a:rPr lang="en-US" altLang="ja-JP" i="1">
                                  <a:latin typeface="Cambria Math" charset="0"/>
                                </a:rPr>
                                <m:t>(</m:t>
                              </m:r>
                              <m:r>
                                <a:rPr lang="en-US" altLang="ja-JP" i="1">
                                  <a:latin typeface="Cambria Math" charset="0"/>
                                </a:rPr>
                                <m:t>𝑡</m:t>
                              </m:r>
                              <m:r>
                                <a:rPr lang="en-US" altLang="ja-JP" i="1">
                                  <a:latin typeface="Cambria Math" charset="0"/>
                                </a:rPr>
                                <m:t>)</m:t>
                              </m:r>
                            </m:num>
                            <m:den>
                              <m:sSub>
                                <m:sSubPr>
                                  <m:ctrlPr>
                                    <a:rPr lang="en-US" altLang="ja-JP" i="1">
                                      <a:latin typeface="Cambria Math"/>
                                    </a:rPr>
                                  </m:ctrlPr>
                                </m:sSubPr>
                                <m:e>
                                  <m:r>
                                    <a:rPr lang="en-US" altLang="ja-JP" i="1">
                                      <a:latin typeface="Cambria Math" charset="0"/>
                                    </a:rPr>
                                    <m:t>𝑥</m:t>
                                  </m:r>
                                </m:e>
                                <m:sub>
                                  <m:r>
                                    <a:rPr lang="en-US" altLang="ja-JP" i="1">
                                      <a:latin typeface="Cambria Math" charset="0"/>
                                    </a:rPr>
                                    <m:t>2</m:t>
                                  </m:r>
                                </m:sub>
                              </m:sSub>
                              <m:r>
                                <a:rPr lang="en-US" altLang="ja-JP" i="1">
                                  <a:latin typeface="Cambria Math" charset="0"/>
                                </a:rPr>
                                <m:t>(</m:t>
                              </m:r>
                              <m:r>
                                <a:rPr lang="en-US" altLang="ja-JP" i="1">
                                  <a:latin typeface="Cambria Math" charset="0"/>
                                </a:rPr>
                                <m:t>𝑡</m:t>
                              </m:r>
                              <m:r>
                                <a:rPr lang="en-US" altLang="ja-JP" i="1">
                                  <a:latin typeface="Cambria Math" charset="0"/>
                                </a:rPr>
                                <m:t>)</m:t>
                              </m:r>
                            </m:den>
                          </m:f>
                        </m:e>
                      </m:d>
                      <m:r>
                        <a:rPr lang="en-US" altLang="ja-JP" i="1">
                          <a:latin typeface="Cambria Math" charset="0"/>
                        </a:rPr>
                        <m:t>=</m:t>
                      </m:r>
                      <m:sSup>
                        <m:sSupPr>
                          <m:ctrlPr>
                            <a:rPr lang="en-US" altLang="ja-JP" b="0" i="1" smtClean="0">
                              <a:latin typeface="Cambria Math"/>
                            </a:rPr>
                          </m:ctrlPr>
                        </m:sSupPr>
                        <m:e>
                          <m:r>
                            <a:rPr lang="en-US" altLang="ja-JP" b="0" i="1" smtClean="0">
                              <a:latin typeface="Cambria Math" charset="0"/>
                            </a:rPr>
                            <m:t>𝐴</m:t>
                          </m:r>
                        </m:e>
                        <m:sup>
                          <m:r>
                            <a:rPr lang="en-US" altLang="ja-JP" b="0" i="1" smtClean="0">
                              <a:latin typeface="Cambria Math" charset="0"/>
                            </a:rPr>
                            <m:t>−1</m:t>
                          </m:r>
                        </m:sup>
                      </m:sSup>
                      <m:r>
                        <a:rPr lang="en-US" altLang="ja-JP" b="0" i="1" smtClean="0">
                          <a:latin typeface="Cambria Math" charset="0"/>
                        </a:rPr>
                        <m:t>𝐴</m:t>
                      </m:r>
                      <m:d>
                        <m:dPr>
                          <m:ctrlPr>
                            <a:rPr lang="mr-IN" altLang="ja-JP" i="1">
                              <a:latin typeface="Cambria Math"/>
                            </a:rPr>
                          </m:ctrlPr>
                        </m:dPr>
                        <m:e>
                          <m:f>
                            <m:fPr>
                              <m:type m:val="noBar"/>
                              <m:ctrlPr>
                                <a:rPr lang="mr-IN" altLang="ja-JP" i="1">
                                  <a:latin typeface="Cambria Math"/>
                                </a:rPr>
                              </m:ctrlPr>
                            </m:fPr>
                            <m:num>
                              <m:r>
                                <a:rPr lang="en-US" altLang="ja-JP" b="0" i="1" smtClean="0">
                                  <a:latin typeface="Cambria Math" charset="0"/>
                                </a:rPr>
                                <m:t>𝑠</m:t>
                              </m:r>
                              <m:r>
                                <a:rPr lang="en-US" altLang="ja-JP" i="1">
                                  <a:latin typeface="Cambria Math" charset="0"/>
                                </a:rPr>
                                <m:t>(</m:t>
                              </m:r>
                              <m:r>
                                <a:rPr lang="en-US" altLang="ja-JP" i="1">
                                  <a:latin typeface="Cambria Math" charset="0"/>
                                </a:rPr>
                                <m:t>𝑡</m:t>
                              </m:r>
                              <m:r>
                                <a:rPr lang="en-US" altLang="ja-JP" i="1">
                                  <a:latin typeface="Cambria Math" charset="0"/>
                                </a:rPr>
                                <m:t>)</m:t>
                              </m:r>
                            </m:num>
                            <m:den>
                              <m:r>
                                <a:rPr lang="en-US" altLang="ja-JP" i="1">
                                  <a:latin typeface="Cambria Math" charset="0"/>
                                </a:rPr>
                                <m:t>𝑛</m:t>
                              </m:r>
                              <m:r>
                                <a:rPr lang="en-US" altLang="ja-JP" i="1">
                                  <a:latin typeface="Cambria Math" charset="0"/>
                                </a:rPr>
                                <m:t>(</m:t>
                              </m:r>
                              <m:r>
                                <a:rPr lang="en-US" altLang="ja-JP" i="1">
                                  <a:latin typeface="Cambria Math" charset="0"/>
                                </a:rPr>
                                <m:t>𝑡</m:t>
                              </m:r>
                              <m:r>
                                <a:rPr lang="en-US" altLang="ja-JP" i="1">
                                  <a:latin typeface="Cambria Math" charset="0"/>
                                </a:rPr>
                                <m:t>)</m:t>
                              </m:r>
                            </m:den>
                          </m:f>
                        </m:e>
                      </m:d>
                      <m:r>
                        <a:rPr lang="en-US" altLang="ja-JP" i="1">
                          <a:latin typeface="Cambria Math" charset="0"/>
                        </a:rPr>
                        <m:t> = </m:t>
                      </m:r>
                      <m:d>
                        <m:dPr>
                          <m:ctrlPr>
                            <a:rPr lang="mr-IN" altLang="ja-JP" i="1">
                              <a:latin typeface="Cambria Math"/>
                            </a:rPr>
                          </m:ctrlPr>
                        </m:dPr>
                        <m:e>
                          <m:f>
                            <m:fPr>
                              <m:type m:val="noBar"/>
                              <m:ctrlPr>
                                <a:rPr lang="mr-IN" altLang="ja-JP" i="1">
                                  <a:latin typeface="Cambria Math"/>
                                </a:rPr>
                              </m:ctrlPr>
                            </m:fPr>
                            <m:num>
                              <m:r>
                                <a:rPr lang="en-US" altLang="ja-JP" b="0" i="1" smtClean="0">
                                  <a:latin typeface="Cambria Math" charset="0"/>
                                </a:rPr>
                                <m:t>𝑠</m:t>
                              </m:r>
                              <m:r>
                                <a:rPr lang="en-US" altLang="ja-JP" i="1">
                                  <a:latin typeface="Cambria Math" charset="0"/>
                                </a:rPr>
                                <m:t>(</m:t>
                              </m:r>
                              <m:r>
                                <a:rPr lang="en-US" altLang="ja-JP" i="1">
                                  <a:latin typeface="Cambria Math" charset="0"/>
                                </a:rPr>
                                <m:t>𝑡</m:t>
                              </m:r>
                              <m:r>
                                <a:rPr lang="en-US" altLang="ja-JP" i="1">
                                  <a:latin typeface="Cambria Math" charset="0"/>
                                </a:rPr>
                                <m:t>)</m:t>
                              </m:r>
                            </m:num>
                            <m:den>
                              <m:r>
                                <a:rPr lang="en-US" altLang="ja-JP" i="1">
                                  <a:latin typeface="Cambria Math" charset="0"/>
                                </a:rPr>
                                <m:t>𝑛</m:t>
                              </m:r>
                              <m:r>
                                <a:rPr lang="en-US" altLang="ja-JP" i="1">
                                  <a:latin typeface="Cambria Math" charset="0"/>
                                </a:rPr>
                                <m:t>(</m:t>
                              </m:r>
                              <m:r>
                                <a:rPr lang="en-US" altLang="ja-JP" i="1">
                                  <a:latin typeface="Cambria Math" charset="0"/>
                                </a:rPr>
                                <m:t>𝑡</m:t>
                              </m:r>
                              <m:r>
                                <a:rPr lang="en-US" altLang="ja-JP" i="1">
                                  <a:latin typeface="Cambria Math" charset="0"/>
                                </a:rPr>
                                <m:t>)</m:t>
                              </m:r>
                            </m:den>
                          </m:f>
                        </m:e>
                      </m:d>
                    </m:oMath>
                  </m:oMathPara>
                </a14:m>
                <a:endParaRPr lang="en-US" altLang="ja-JP" dirty="0" smtClean="0"/>
              </a:p>
              <a:p>
                <a:pPr marL="0" indent="0">
                  <a:lnSpc>
                    <a:spcPct val="100000"/>
                  </a:lnSpc>
                  <a:spcBef>
                    <a:spcPts val="0"/>
                  </a:spcBef>
                  <a:buNone/>
                </a:pPr>
                <a:endParaRPr lang="en-US" altLang="ja-JP" i="1" dirty="0" smtClean="0">
                  <a:latin typeface="Cambria Math" charset="0"/>
                </a:endParaRPr>
              </a:p>
              <a:p>
                <a:pPr marL="0" indent="0">
                  <a:lnSpc>
                    <a:spcPct val="100000"/>
                  </a:lnSpc>
                  <a:spcBef>
                    <a:spcPts val="0"/>
                  </a:spcBef>
                  <a:buNone/>
                </a:pPr>
                <a:r>
                  <a:rPr lang="ja-JP" altLang="en-US" dirty="0" smtClean="0"/>
                  <a:t>このようにして得られた環境雑音</a:t>
                </a:r>
                <a14:m>
                  <m:oMath xmlns:m="http://schemas.openxmlformats.org/officeDocument/2006/math">
                    <m:r>
                      <a:rPr lang="en-US" altLang="ja-JP" i="1">
                        <a:latin typeface="Cambria Math" charset="0"/>
                      </a:rPr>
                      <m:t>𝑛</m:t>
                    </m:r>
                    <m:r>
                      <a:rPr lang="en-US" altLang="ja-JP" i="1">
                        <a:latin typeface="Cambria Math" charset="0"/>
                      </a:rPr>
                      <m:t>(</m:t>
                    </m:r>
                    <m:r>
                      <a:rPr lang="en-US" altLang="ja-JP" i="1">
                        <a:latin typeface="Cambria Math" charset="0"/>
                      </a:rPr>
                      <m:t>𝑡</m:t>
                    </m:r>
                    <m:r>
                      <a:rPr lang="en-US" altLang="ja-JP" i="1">
                        <a:latin typeface="Cambria Math" charset="0"/>
                      </a:rPr>
                      <m:t>)</m:t>
                    </m:r>
                  </m:oMath>
                </a14:m>
                <a:r>
                  <a:rPr lang="ja-JP" altLang="en-US" dirty="0" smtClean="0"/>
                  <a:t>をストレインデータから差し引くことで、ノイズを低減できると考えられる。</a:t>
                </a:r>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838200" y="1454149"/>
                <a:ext cx="10515600" cy="5215591"/>
              </a:xfrm>
              <a:blipFill rotWithShape="0">
                <a:blip r:embed="rId3"/>
                <a:stretch>
                  <a:fillRect l="-1217" t="-1287" r="-458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0459694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2.iKAGRA</a:t>
            </a:r>
            <a:r>
              <a:rPr lang="ja-JP" altLang="en-US" dirty="0"/>
              <a:t>のデータ</a:t>
            </a:r>
            <a:r>
              <a:rPr lang="en-US" altLang="ja-JP" dirty="0"/>
              <a:t>/ICA</a:t>
            </a:r>
            <a:r>
              <a:rPr lang="ja-JP" altLang="en-US" dirty="0"/>
              <a:t>の応用</a:t>
            </a:r>
            <a:endParaRPr kumimoji="1" lang="ja-JP" altLang="en-US" dirty="0"/>
          </a:p>
        </p:txBody>
      </p:sp>
      <p:sp>
        <p:nvSpPr>
          <p:cNvPr id="3" name="コンテンツ プレースホルダー 2"/>
          <p:cNvSpPr>
            <a:spLocks noGrp="1"/>
          </p:cNvSpPr>
          <p:nvPr>
            <p:ph idx="1"/>
          </p:nvPr>
        </p:nvSpPr>
        <p:spPr>
          <a:xfrm>
            <a:off x="838200" y="1690687"/>
            <a:ext cx="10515600" cy="4865755"/>
          </a:xfrm>
        </p:spPr>
        <p:txBody>
          <a:bodyPr>
            <a:normAutofit/>
          </a:bodyPr>
          <a:lstStyle/>
          <a:p>
            <a:pPr marL="0" indent="0">
              <a:lnSpc>
                <a:spcPct val="100000"/>
              </a:lnSpc>
              <a:spcBef>
                <a:spcPts val="0"/>
              </a:spcBef>
              <a:buNone/>
            </a:pPr>
            <a:r>
              <a:rPr lang="ja-JP" altLang="en-US" dirty="0" smtClean="0"/>
              <a:t>今回の解析では</a:t>
            </a:r>
            <a:r>
              <a:rPr lang="en-US" altLang="ja-JP" dirty="0" smtClean="0"/>
              <a:t>2</a:t>
            </a:r>
            <a:r>
              <a:rPr lang="ja-JP" altLang="en-US" dirty="0" smtClean="0"/>
              <a:t>通りの方法で</a:t>
            </a:r>
            <a:r>
              <a:rPr lang="en-US" altLang="ja-JP" dirty="0" smtClean="0"/>
              <a:t>ICA</a:t>
            </a:r>
            <a:r>
              <a:rPr lang="ja-JP" altLang="en-US" dirty="0" smtClean="0"/>
              <a:t>を行なった。</a:t>
            </a:r>
            <a:endParaRPr lang="en-US" altLang="ja-JP" dirty="0"/>
          </a:p>
          <a:p>
            <a:pPr marL="0" indent="0">
              <a:lnSpc>
                <a:spcPct val="100000"/>
              </a:lnSpc>
              <a:spcBef>
                <a:spcPts val="0"/>
              </a:spcBef>
              <a:buNone/>
            </a:pPr>
            <a:endParaRPr lang="en-US" altLang="ja-JP" dirty="0" smtClean="0"/>
          </a:p>
          <a:p>
            <a:pPr marL="0" indent="0">
              <a:lnSpc>
                <a:spcPct val="100000"/>
              </a:lnSpc>
              <a:spcBef>
                <a:spcPts val="0"/>
              </a:spcBef>
              <a:buNone/>
            </a:pPr>
            <a:r>
              <a:rPr lang="ja-JP" altLang="en-US" dirty="0" smtClean="0"/>
              <a:t>・</a:t>
            </a:r>
            <a:r>
              <a:rPr lang="en-US" altLang="ja-JP" dirty="0"/>
              <a:t>Fast </a:t>
            </a:r>
            <a:r>
              <a:rPr lang="en-US" altLang="ja-JP" dirty="0" smtClean="0"/>
              <a:t>ICA</a:t>
            </a:r>
          </a:p>
          <a:p>
            <a:pPr marL="0" indent="0">
              <a:lnSpc>
                <a:spcPct val="100000"/>
              </a:lnSpc>
              <a:spcBef>
                <a:spcPts val="0"/>
              </a:spcBef>
              <a:buNone/>
            </a:pPr>
            <a:r>
              <a:rPr lang="en-US" altLang="ja-JP" dirty="0" smtClean="0"/>
              <a:t>Python</a:t>
            </a:r>
            <a:r>
              <a:rPr lang="ja-JP" altLang="en-US" dirty="0" smtClean="0"/>
              <a:t>で実装されているアルゴリズム</a:t>
            </a:r>
            <a:r>
              <a:rPr lang="en-US" altLang="ja-JP" dirty="0" smtClean="0"/>
              <a:t>(</a:t>
            </a:r>
            <a:r>
              <a:rPr lang="en-US" altLang="ja-JP" dirty="0" err="1" smtClean="0"/>
              <a:t>Scikit</a:t>
            </a:r>
            <a:r>
              <a:rPr lang="en-US" altLang="ja-JP" dirty="0" smtClean="0"/>
              <a:t>-learn)</a:t>
            </a:r>
          </a:p>
          <a:p>
            <a:pPr marL="0" indent="0">
              <a:lnSpc>
                <a:spcPct val="100000"/>
              </a:lnSpc>
              <a:spcBef>
                <a:spcPts val="0"/>
              </a:spcBef>
              <a:buNone/>
            </a:pPr>
            <a:r>
              <a:rPr lang="ja-JP" altLang="en-US" dirty="0" smtClean="0"/>
              <a:t>初期値を</a:t>
            </a:r>
            <a:r>
              <a:rPr lang="ja-JP" altLang="en-US" dirty="0"/>
              <a:t>ランダムに</a:t>
            </a:r>
            <a:r>
              <a:rPr lang="ja-JP" altLang="en-US" dirty="0" smtClean="0"/>
              <a:t>決め、ニュートン法によりコスト関数を最小化。混合行列を推定。</a:t>
            </a:r>
            <a:endParaRPr lang="en-US" altLang="ja-JP" dirty="0" smtClean="0"/>
          </a:p>
          <a:p>
            <a:pPr marL="0" indent="0">
              <a:lnSpc>
                <a:spcPct val="100000"/>
              </a:lnSpc>
              <a:spcBef>
                <a:spcPts val="0"/>
              </a:spcBef>
              <a:buNone/>
            </a:pPr>
            <a:endParaRPr lang="en-US" altLang="ja-JP" dirty="0" smtClean="0"/>
          </a:p>
          <a:p>
            <a:pPr marL="0" indent="0">
              <a:lnSpc>
                <a:spcPct val="100000"/>
              </a:lnSpc>
              <a:spcBef>
                <a:spcPts val="0"/>
              </a:spcBef>
              <a:buNone/>
            </a:pPr>
            <a:r>
              <a:rPr lang="ja-JP" altLang="en-US" dirty="0" smtClean="0"/>
              <a:t>→初期値によっては</a:t>
            </a:r>
            <a:r>
              <a:rPr lang="en-US" altLang="ja-JP" dirty="0" smtClean="0"/>
              <a:t>global minimum</a:t>
            </a:r>
            <a:r>
              <a:rPr lang="ja-JP" altLang="en-US" dirty="0" smtClean="0"/>
              <a:t>でなく</a:t>
            </a:r>
            <a:r>
              <a:rPr lang="en-US" altLang="ja-JP" dirty="0" smtClean="0"/>
              <a:t>local minimum</a:t>
            </a:r>
            <a:r>
              <a:rPr lang="ja-JP" altLang="en-US" dirty="0" smtClean="0"/>
              <a:t>で行列が推定されてしまうため、計算結果が不安定。</a:t>
            </a:r>
            <a:endParaRPr lang="en-US" altLang="ja-JP" dirty="0" smtClean="0"/>
          </a:p>
          <a:p>
            <a:pPr marL="0" indent="0">
              <a:lnSpc>
                <a:spcPct val="100000"/>
              </a:lnSpc>
              <a:spcBef>
                <a:spcPts val="0"/>
              </a:spcBef>
              <a:buNone/>
            </a:pPr>
            <a:r>
              <a:rPr lang="ja-JP" altLang="en-US" dirty="0" smtClean="0"/>
              <a:t>→複数回試行し、最も良く分離できた結果を採用。</a:t>
            </a:r>
            <a:endParaRPr lang="en-US" altLang="ja-JP" dirty="0"/>
          </a:p>
        </p:txBody>
      </p:sp>
    </p:spTree>
    <p:extLst>
      <p:ext uri="{BB962C8B-B14F-4D97-AF65-F5344CB8AC3E}">
        <p14:creationId xmlns:p14="http://schemas.microsoft.com/office/powerpoint/2010/main" val="6660912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2.iKAGRA</a:t>
            </a:r>
            <a:r>
              <a:rPr lang="ja-JP" altLang="en-US" dirty="0"/>
              <a:t>のデータ</a:t>
            </a:r>
            <a:r>
              <a:rPr lang="en-US" altLang="ja-JP" dirty="0"/>
              <a:t>/ICA</a:t>
            </a:r>
            <a:r>
              <a:rPr lang="ja-JP" altLang="en-US" dirty="0"/>
              <a:t>の応用</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838200" y="1690687"/>
                <a:ext cx="10515600" cy="4961125"/>
              </a:xfrm>
            </p:spPr>
            <p:txBody>
              <a:bodyPr>
                <a:normAutofit/>
              </a:bodyPr>
              <a:lstStyle/>
              <a:p>
                <a:pPr marL="0" indent="0">
                  <a:lnSpc>
                    <a:spcPct val="100000"/>
                  </a:lnSpc>
                  <a:spcBef>
                    <a:spcPts val="0"/>
                  </a:spcBef>
                  <a:buNone/>
                </a:pPr>
                <a:r>
                  <a:rPr lang="ja-JP" altLang="en-US" dirty="0" smtClean="0"/>
                  <a:t>・相関を用いる方法</a:t>
                </a:r>
                <a:r>
                  <a:rPr lang="en-US" altLang="ja-JP" dirty="0" smtClean="0"/>
                  <a:t>(</a:t>
                </a:r>
                <a:r>
                  <a:rPr lang="en-US" altLang="ja-JP" dirty="0" err="1" smtClean="0"/>
                  <a:t>S.Morisaki</a:t>
                </a:r>
                <a:r>
                  <a:rPr lang="en-US" altLang="ja-JP" dirty="0" smtClean="0"/>
                  <a:t> et al.(2016))</a:t>
                </a:r>
                <a:endParaRPr lang="en-US" altLang="ja-JP" i="1" dirty="0" smtClean="0">
                  <a:latin typeface="Cambria Math" charset="0"/>
                </a:endParaRPr>
              </a:p>
              <a:p>
                <a:pPr marL="0" indent="0">
                  <a:lnSpc>
                    <a:spcPct val="100000"/>
                  </a:lnSpc>
                  <a:spcBef>
                    <a:spcPts val="0"/>
                  </a:spcBef>
                  <a:buNone/>
                </a:pPr>
                <a14:m>
                  <m:oMathPara xmlns:m="http://schemas.openxmlformats.org/officeDocument/2006/math">
                    <m:oMathParaPr>
                      <m:jc m:val="left"/>
                    </m:oMathParaPr>
                    <m:oMath xmlns:m="http://schemas.openxmlformats.org/officeDocument/2006/math">
                      <m:d>
                        <m:dPr>
                          <m:begChr m:val="⟨"/>
                          <m:endChr m:val="⟩"/>
                          <m:ctrlPr>
                            <a:rPr lang="en-US" altLang="ja-JP" i="1" smtClean="0">
                              <a:latin typeface="Cambria Math"/>
                            </a:rPr>
                          </m:ctrlPr>
                        </m:dPr>
                        <m:e>
                          <m:sSub>
                            <m:sSubPr>
                              <m:ctrlPr>
                                <a:rPr lang="en-US" altLang="ja-JP" i="1" smtClean="0">
                                  <a:latin typeface="Cambria Math"/>
                                </a:rPr>
                              </m:ctrlPr>
                            </m:sSubPr>
                            <m:e>
                              <m:r>
                                <a:rPr lang="en-US" altLang="ja-JP" b="0" i="1" smtClean="0">
                                  <a:latin typeface="Cambria Math" charset="0"/>
                                </a:rPr>
                                <m:t>𝑥</m:t>
                              </m:r>
                            </m:e>
                            <m:sub>
                              <m:r>
                                <a:rPr lang="en-US" altLang="ja-JP" b="0" i="1" smtClean="0">
                                  <a:latin typeface="Cambria Math" charset="0"/>
                                </a:rPr>
                                <m:t>1</m:t>
                              </m:r>
                            </m:sub>
                          </m:sSub>
                          <m:sSub>
                            <m:sSubPr>
                              <m:ctrlPr>
                                <a:rPr lang="en-US" altLang="ja-JP" i="1" smtClean="0">
                                  <a:latin typeface="Cambria Math"/>
                                </a:rPr>
                              </m:ctrlPr>
                            </m:sSubPr>
                            <m:e>
                              <m:r>
                                <a:rPr lang="en-US" altLang="ja-JP" b="0" i="1" smtClean="0">
                                  <a:latin typeface="Cambria Math" charset="0"/>
                                </a:rPr>
                                <m:t>𝑥</m:t>
                              </m:r>
                            </m:e>
                            <m:sub>
                              <m:r>
                                <a:rPr lang="en-US" altLang="ja-JP" b="0" i="1" smtClean="0">
                                  <a:latin typeface="Cambria Math" charset="0"/>
                                </a:rPr>
                                <m:t>2</m:t>
                              </m:r>
                            </m:sub>
                          </m:sSub>
                        </m:e>
                      </m:d>
                      <m:r>
                        <a:rPr lang="en-US" altLang="ja-JP" b="0" i="1" smtClean="0">
                          <a:latin typeface="Cambria Math" charset="0"/>
                        </a:rPr>
                        <m:t>= </m:t>
                      </m:r>
                      <m:sSub>
                        <m:sSubPr>
                          <m:ctrlPr>
                            <a:rPr lang="en-US" altLang="ja-JP" b="0" i="1" smtClean="0">
                              <a:latin typeface="Cambria Math"/>
                            </a:rPr>
                          </m:ctrlPr>
                        </m:sSubPr>
                        <m:e>
                          <m:r>
                            <a:rPr lang="en-US" altLang="ja-JP" b="0" i="1" smtClean="0">
                              <a:latin typeface="Cambria Math" charset="0"/>
                            </a:rPr>
                            <m:t>𝑎</m:t>
                          </m:r>
                        </m:e>
                        <m:sub>
                          <m:r>
                            <a:rPr lang="en-US" altLang="ja-JP" b="0" i="1" smtClean="0">
                              <a:latin typeface="Cambria Math" charset="0"/>
                            </a:rPr>
                            <m:t>12</m:t>
                          </m:r>
                        </m:sub>
                      </m:sSub>
                      <m:sSub>
                        <m:sSubPr>
                          <m:ctrlPr>
                            <a:rPr lang="en-US" altLang="ja-JP" b="0" i="1" smtClean="0">
                              <a:latin typeface="Cambria Math"/>
                            </a:rPr>
                          </m:ctrlPr>
                        </m:sSubPr>
                        <m:e>
                          <m:r>
                            <a:rPr lang="en-US" altLang="ja-JP" b="0" i="1" smtClean="0">
                              <a:latin typeface="Cambria Math" charset="0"/>
                            </a:rPr>
                            <m:t>𝑎</m:t>
                          </m:r>
                        </m:e>
                        <m:sub>
                          <m:r>
                            <a:rPr lang="en-US" altLang="ja-JP" b="0" i="1" smtClean="0">
                              <a:latin typeface="Cambria Math" charset="0"/>
                            </a:rPr>
                            <m:t>22</m:t>
                          </m:r>
                        </m:sub>
                      </m:sSub>
                    </m:oMath>
                  </m:oMathPara>
                </a14:m>
                <a:endParaRPr lang="en-US" altLang="ja-JP" b="0" dirty="0" smtClean="0"/>
              </a:p>
              <a:p>
                <a:pPr marL="0" indent="0">
                  <a:lnSpc>
                    <a:spcPct val="100000"/>
                  </a:lnSpc>
                  <a:spcBef>
                    <a:spcPts val="0"/>
                  </a:spcBef>
                  <a:buNone/>
                </a:pPr>
                <a14:m>
                  <m:oMathPara xmlns:m="http://schemas.openxmlformats.org/officeDocument/2006/math">
                    <m:oMathParaPr>
                      <m:jc m:val="left"/>
                    </m:oMathParaPr>
                    <m:oMath xmlns:m="http://schemas.openxmlformats.org/officeDocument/2006/math">
                      <m:d>
                        <m:dPr>
                          <m:begChr m:val="⟨"/>
                          <m:endChr m:val="⟩"/>
                          <m:ctrlPr>
                            <a:rPr lang="en-US" altLang="ja-JP" i="1">
                              <a:latin typeface="Cambria Math"/>
                            </a:rPr>
                          </m:ctrlPr>
                        </m:dPr>
                        <m:e>
                          <m:sSubSup>
                            <m:sSubSupPr>
                              <m:ctrlPr>
                                <a:rPr lang="en-US" altLang="ja-JP" i="1" smtClean="0">
                                  <a:latin typeface="Cambria Math"/>
                                </a:rPr>
                              </m:ctrlPr>
                            </m:sSubSupPr>
                            <m:e>
                              <m:r>
                                <a:rPr lang="en-US" altLang="ja-JP" b="0" i="1" smtClean="0">
                                  <a:latin typeface="Cambria Math" charset="0"/>
                                </a:rPr>
                                <m:t>𝑥</m:t>
                              </m:r>
                            </m:e>
                            <m:sub>
                              <m:r>
                                <a:rPr lang="en-US" altLang="ja-JP" b="0" i="1" smtClean="0">
                                  <a:latin typeface="Cambria Math" charset="0"/>
                                </a:rPr>
                                <m:t>2</m:t>
                              </m:r>
                            </m:sub>
                            <m:sup>
                              <m:r>
                                <a:rPr lang="en-US" altLang="ja-JP" b="0" i="1" smtClean="0">
                                  <a:latin typeface="Cambria Math" charset="0"/>
                                </a:rPr>
                                <m:t>2</m:t>
                              </m:r>
                            </m:sup>
                          </m:sSubSup>
                        </m:e>
                      </m:d>
                      <m:r>
                        <a:rPr lang="en-US" altLang="ja-JP" i="1">
                          <a:latin typeface="Cambria Math" charset="0"/>
                        </a:rPr>
                        <m:t>=</m:t>
                      </m:r>
                      <m:sSubSup>
                        <m:sSubSupPr>
                          <m:ctrlPr>
                            <a:rPr lang="en-US" altLang="ja-JP" i="1" smtClean="0">
                              <a:latin typeface="Cambria Math"/>
                            </a:rPr>
                          </m:ctrlPr>
                        </m:sSubSupPr>
                        <m:e>
                          <m:r>
                            <a:rPr lang="en-US" altLang="ja-JP" b="0" i="1" smtClean="0">
                              <a:latin typeface="Cambria Math" charset="0"/>
                            </a:rPr>
                            <m:t>𝑎</m:t>
                          </m:r>
                        </m:e>
                        <m:sub>
                          <m:r>
                            <a:rPr lang="en-US" altLang="ja-JP" b="0" i="1" smtClean="0">
                              <a:latin typeface="Cambria Math" charset="0"/>
                            </a:rPr>
                            <m:t>22</m:t>
                          </m:r>
                        </m:sub>
                        <m:sup>
                          <m:r>
                            <a:rPr lang="en-US" altLang="ja-JP" b="0" i="1" smtClean="0">
                              <a:latin typeface="Cambria Math" charset="0"/>
                            </a:rPr>
                            <m:t>2</m:t>
                          </m:r>
                        </m:sup>
                      </m:sSubSup>
                    </m:oMath>
                  </m:oMathPara>
                </a14:m>
                <a:endParaRPr lang="en-US" altLang="ja-JP" dirty="0" smtClean="0"/>
              </a:p>
              <a:p>
                <a:pPr marL="0" indent="0">
                  <a:lnSpc>
                    <a:spcPct val="100000"/>
                  </a:lnSpc>
                  <a:spcBef>
                    <a:spcPts val="0"/>
                  </a:spcBef>
                  <a:buNone/>
                </a:pPr>
                <a:r>
                  <a:rPr lang="ja-JP" altLang="en-US" dirty="0" smtClean="0"/>
                  <a:t>が成り立つので、</a:t>
                </a:r>
                <a:endParaRPr lang="en-US" altLang="ja-JP" dirty="0" smtClean="0"/>
              </a:p>
              <a:p>
                <a:pPr marL="0" indent="0">
                  <a:lnSpc>
                    <a:spcPct val="100000"/>
                  </a:lnSpc>
                  <a:spcBef>
                    <a:spcPts val="0"/>
                  </a:spcBef>
                  <a:buNone/>
                </a:pPr>
                <a14:m>
                  <m:oMathPara xmlns:m="http://schemas.openxmlformats.org/officeDocument/2006/math">
                    <m:oMathParaPr>
                      <m:jc m:val="left"/>
                    </m:oMathParaPr>
                    <m:oMath xmlns:m="http://schemas.openxmlformats.org/officeDocument/2006/math">
                      <m:sSub>
                        <m:sSubPr>
                          <m:ctrlPr>
                            <a:rPr lang="en-US" altLang="ja-JP" i="1">
                              <a:latin typeface="Cambria Math"/>
                            </a:rPr>
                          </m:ctrlPr>
                        </m:sSubPr>
                        <m:e>
                          <m:r>
                            <a:rPr lang="en-US" altLang="ja-JP" i="1">
                              <a:latin typeface="Cambria Math" charset="0"/>
                            </a:rPr>
                            <m:t>𝑥</m:t>
                          </m:r>
                        </m:e>
                        <m:sub>
                          <m:r>
                            <a:rPr lang="en-US" altLang="ja-JP" i="1">
                              <a:latin typeface="Cambria Math" charset="0"/>
                            </a:rPr>
                            <m:t>1</m:t>
                          </m:r>
                        </m:sub>
                      </m:sSub>
                      <m:d>
                        <m:dPr>
                          <m:ctrlPr>
                            <a:rPr lang="en-US" altLang="ja-JP" b="0" i="1" smtClean="0">
                              <a:latin typeface="Cambria Math"/>
                            </a:rPr>
                          </m:ctrlPr>
                        </m:dPr>
                        <m:e>
                          <m:r>
                            <a:rPr lang="en-US" altLang="ja-JP" b="0" i="1" smtClean="0">
                              <a:latin typeface="Cambria Math" charset="0"/>
                            </a:rPr>
                            <m:t>𝑡</m:t>
                          </m:r>
                        </m:e>
                      </m:d>
                      <m:r>
                        <a:rPr lang="en-US" altLang="ja-JP" b="0" i="1" smtClean="0">
                          <a:latin typeface="Cambria Math" charset="0"/>
                        </a:rPr>
                        <m:t>−</m:t>
                      </m:r>
                      <m:f>
                        <m:fPr>
                          <m:ctrlPr>
                            <a:rPr lang="en-US" altLang="ja-JP" i="1">
                              <a:latin typeface="Cambria Math"/>
                            </a:rPr>
                          </m:ctrlPr>
                        </m:fPr>
                        <m:num>
                          <m:d>
                            <m:dPr>
                              <m:begChr m:val="⟨"/>
                              <m:endChr m:val="⟩"/>
                              <m:ctrlPr>
                                <a:rPr lang="en-US" altLang="ja-JP" i="1">
                                  <a:latin typeface="Cambria Math"/>
                                </a:rPr>
                              </m:ctrlPr>
                            </m:dPr>
                            <m:e>
                              <m:sSub>
                                <m:sSubPr>
                                  <m:ctrlPr>
                                    <a:rPr lang="en-US" altLang="ja-JP" i="1">
                                      <a:latin typeface="Cambria Math"/>
                                    </a:rPr>
                                  </m:ctrlPr>
                                </m:sSubPr>
                                <m:e>
                                  <m:r>
                                    <a:rPr lang="en-US" altLang="ja-JP" i="1">
                                      <a:latin typeface="Cambria Math" charset="0"/>
                                    </a:rPr>
                                    <m:t>𝑥</m:t>
                                  </m:r>
                                </m:e>
                                <m:sub>
                                  <m:r>
                                    <a:rPr lang="en-US" altLang="ja-JP" i="1">
                                      <a:latin typeface="Cambria Math" charset="0"/>
                                    </a:rPr>
                                    <m:t>1</m:t>
                                  </m:r>
                                </m:sub>
                              </m:sSub>
                              <m:sSub>
                                <m:sSubPr>
                                  <m:ctrlPr>
                                    <a:rPr lang="en-US" altLang="ja-JP" i="1">
                                      <a:latin typeface="Cambria Math"/>
                                    </a:rPr>
                                  </m:ctrlPr>
                                </m:sSubPr>
                                <m:e>
                                  <m:r>
                                    <a:rPr lang="en-US" altLang="ja-JP" i="1">
                                      <a:latin typeface="Cambria Math" charset="0"/>
                                    </a:rPr>
                                    <m:t>𝑥</m:t>
                                  </m:r>
                                </m:e>
                                <m:sub>
                                  <m:r>
                                    <a:rPr lang="en-US" altLang="ja-JP" i="1">
                                      <a:latin typeface="Cambria Math" charset="0"/>
                                    </a:rPr>
                                    <m:t>2</m:t>
                                  </m:r>
                                </m:sub>
                              </m:sSub>
                            </m:e>
                          </m:d>
                        </m:num>
                        <m:den>
                          <m:d>
                            <m:dPr>
                              <m:begChr m:val="⟨"/>
                              <m:endChr m:val="⟩"/>
                              <m:ctrlPr>
                                <a:rPr lang="en-US" altLang="ja-JP" i="1">
                                  <a:latin typeface="Cambria Math"/>
                                </a:rPr>
                              </m:ctrlPr>
                            </m:dPr>
                            <m:e>
                              <m:sSubSup>
                                <m:sSubSupPr>
                                  <m:ctrlPr>
                                    <a:rPr lang="en-US" altLang="ja-JP" i="1">
                                      <a:latin typeface="Cambria Math"/>
                                    </a:rPr>
                                  </m:ctrlPr>
                                </m:sSubSupPr>
                                <m:e>
                                  <m:r>
                                    <a:rPr lang="en-US" altLang="ja-JP" i="1">
                                      <a:latin typeface="Cambria Math" charset="0"/>
                                    </a:rPr>
                                    <m:t>𝑥</m:t>
                                  </m:r>
                                </m:e>
                                <m:sub>
                                  <m:r>
                                    <a:rPr lang="en-US" altLang="ja-JP" i="1">
                                      <a:latin typeface="Cambria Math" charset="0"/>
                                    </a:rPr>
                                    <m:t>2</m:t>
                                  </m:r>
                                </m:sub>
                                <m:sup>
                                  <m:r>
                                    <a:rPr lang="en-US" altLang="ja-JP" i="1">
                                      <a:latin typeface="Cambria Math" charset="0"/>
                                    </a:rPr>
                                    <m:t>2</m:t>
                                  </m:r>
                                </m:sup>
                              </m:sSubSup>
                            </m:e>
                          </m:d>
                        </m:den>
                      </m:f>
                      <m:sSub>
                        <m:sSubPr>
                          <m:ctrlPr>
                            <a:rPr lang="en-US" altLang="ja-JP" i="1">
                              <a:latin typeface="Cambria Math"/>
                            </a:rPr>
                          </m:ctrlPr>
                        </m:sSubPr>
                        <m:e>
                          <m:r>
                            <a:rPr lang="en-US" altLang="ja-JP" i="1">
                              <a:latin typeface="Cambria Math" charset="0"/>
                            </a:rPr>
                            <m:t>𝑥</m:t>
                          </m:r>
                        </m:e>
                        <m:sub>
                          <m:r>
                            <a:rPr lang="en-US" altLang="ja-JP" i="1">
                              <a:latin typeface="Cambria Math" charset="0"/>
                            </a:rPr>
                            <m:t>2</m:t>
                          </m:r>
                        </m:sub>
                      </m:sSub>
                      <m:d>
                        <m:dPr>
                          <m:ctrlPr>
                            <a:rPr lang="en-US" altLang="ja-JP" b="0" i="1" smtClean="0">
                              <a:latin typeface="Cambria Math"/>
                            </a:rPr>
                          </m:ctrlPr>
                        </m:dPr>
                        <m:e>
                          <m:r>
                            <a:rPr lang="en-US" altLang="ja-JP" b="0" i="1" smtClean="0">
                              <a:latin typeface="Cambria Math" charset="0"/>
                            </a:rPr>
                            <m:t>𝑡</m:t>
                          </m:r>
                        </m:e>
                      </m:d>
                    </m:oMath>
                  </m:oMathPara>
                </a14:m>
                <a:endParaRPr lang="en-US" altLang="ja-JP" b="0" i="1" dirty="0" smtClean="0">
                  <a:latin typeface="Cambria Math" charset="0"/>
                </a:endParaRPr>
              </a:p>
              <a:p>
                <a:pPr marL="0" indent="0">
                  <a:lnSpc>
                    <a:spcPct val="100000"/>
                  </a:lnSpc>
                  <a:spcBef>
                    <a:spcPts val="0"/>
                  </a:spcBef>
                  <a:buNone/>
                </a:pPr>
                <a14:m>
                  <m:oMathPara xmlns:m="http://schemas.openxmlformats.org/officeDocument/2006/math">
                    <m:oMathParaPr>
                      <m:jc m:val="left"/>
                    </m:oMathParaPr>
                    <m:oMath xmlns:m="http://schemas.openxmlformats.org/officeDocument/2006/math">
                      <m:r>
                        <a:rPr lang="en-US" altLang="ja-JP" b="0" i="1" smtClean="0">
                          <a:latin typeface="Cambria Math" charset="0"/>
                        </a:rPr>
                        <m:t>= </m:t>
                      </m:r>
                      <m:sSub>
                        <m:sSubPr>
                          <m:ctrlPr>
                            <a:rPr lang="en-US" altLang="ja-JP" i="1">
                              <a:latin typeface="Cambria Math"/>
                            </a:rPr>
                          </m:ctrlPr>
                        </m:sSubPr>
                        <m:e>
                          <m:r>
                            <a:rPr lang="en-US" altLang="ja-JP" i="1">
                              <a:latin typeface="Cambria Math" charset="0"/>
                            </a:rPr>
                            <m:t>𝑎</m:t>
                          </m:r>
                        </m:e>
                        <m:sub>
                          <m:r>
                            <a:rPr lang="en-US" altLang="ja-JP" i="1">
                              <a:latin typeface="Cambria Math" charset="0"/>
                            </a:rPr>
                            <m:t>1</m:t>
                          </m:r>
                          <m:r>
                            <a:rPr lang="en-US" altLang="ja-JP" b="0" i="1" smtClean="0">
                              <a:latin typeface="Cambria Math" charset="0"/>
                            </a:rPr>
                            <m:t>1</m:t>
                          </m:r>
                        </m:sub>
                      </m:sSub>
                      <m:r>
                        <a:rPr lang="en-US" altLang="ja-JP" b="0" i="1" smtClean="0">
                          <a:latin typeface="Cambria Math" charset="0"/>
                        </a:rPr>
                        <m:t>𝑠</m:t>
                      </m:r>
                      <m:d>
                        <m:dPr>
                          <m:ctrlPr>
                            <a:rPr lang="en-US" altLang="ja-JP" b="0" i="1" smtClean="0">
                              <a:latin typeface="Cambria Math"/>
                            </a:rPr>
                          </m:ctrlPr>
                        </m:dPr>
                        <m:e>
                          <m:r>
                            <a:rPr lang="en-US" altLang="ja-JP" b="0" i="1" smtClean="0">
                              <a:latin typeface="Cambria Math" charset="0"/>
                            </a:rPr>
                            <m:t>𝑡</m:t>
                          </m:r>
                        </m:e>
                      </m:d>
                      <m:r>
                        <a:rPr lang="en-US" altLang="ja-JP" b="0" i="1" smtClean="0">
                          <a:latin typeface="Cambria Math" charset="0"/>
                        </a:rPr>
                        <m:t>+</m:t>
                      </m:r>
                      <m:sSub>
                        <m:sSubPr>
                          <m:ctrlPr>
                            <a:rPr lang="en-US" altLang="ja-JP" i="1">
                              <a:latin typeface="Cambria Math"/>
                            </a:rPr>
                          </m:ctrlPr>
                        </m:sSubPr>
                        <m:e>
                          <m:r>
                            <a:rPr lang="en-US" altLang="ja-JP" i="1">
                              <a:latin typeface="Cambria Math" charset="0"/>
                            </a:rPr>
                            <m:t>𝑎</m:t>
                          </m:r>
                        </m:e>
                        <m:sub>
                          <m:r>
                            <a:rPr lang="en-US" altLang="ja-JP" i="1">
                              <a:latin typeface="Cambria Math" charset="0"/>
                            </a:rPr>
                            <m:t>12</m:t>
                          </m:r>
                        </m:sub>
                      </m:sSub>
                      <m:r>
                        <a:rPr lang="en-US" altLang="ja-JP" b="0" i="1" smtClean="0">
                          <a:latin typeface="Cambria Math" charset="0"/>
                        </a:rPr>
                        <m:t>𝑛</m:t>
                      </m:r>
                      <m:d>
                        <m:dPr>
                          <m:ctrlPr>
                            <a:rPr lang="en-US" altLang="ja-JP" b="0" i="1" smtClean="0">
                              <a:latin typeface="Cambria Math"/>
                            </a:rPr>
                          </m:ctrlPr>
                        </m:dPr>
                        <m:e>
                          <m:r>
                            <a:rPr lang="en-US" altLang="ja-JP" b="0" i="1" smtClean="0">
                              <a:latin typeface="Cambria Math" charset="0"/>
                            </a:rPr>
                            <m:t>𝑡</m:t>
                          </m:r>
                        </m:e>
                      </m:d>
                      <m:r>
                        <a:rPr lang="en-US" altLang="ja-JP" b="0" i="1" smtClean="0">
                          <a:latin typeface="Cambria Math" charset="0"/>
                        </a:rPr>
                        <m:t>−</m:t>
                      </m:r>
                      <m:f>
                        <m:fPr>
                          <m:ctrlPr>
                            <a:rPr lang="en-US" altLang="ja-JP" b="0" i="1" smtClean="0">
                              <a:latin typeface="Cambria Math"/>
                            </a:rPr>
                          </m:ctrlPr>
                        </m:fPr>
                        <m:num>
                          <m:sSub>
                            <m:sSubPr>
                              <m:ctrlPr>
                                <a:rPr lang="en-US" altLang="ja-JP" i="1">
                                  <a:latin typeface="Cambria Math"/>
                                </a:rPr>
                              </m:ctrlPr>
                            </m:sSubPr>
                            <m:e>
                              <m:r>
                                <a:rPr lang="en-US" altLang="ja-JP" i="1">
                                  <a:latin typeface="Cambria Math" charset="0"/>
                                </a:rPr>
                                <m:t>𝑎</m:t>
                              </m:r>
                            </m:e>
                            <m:sub>
                              <m:r>
                                <a:rPr lang="en-US" altLang="ja-JP" i="1">
                                  <a:latin typeface="Cambria Math" charset="0"/>
                                </a:rPr>
                                <m:t>12</m:t>
                              </m:r>
                            </m:sub>
                          </m:sSub>
                        </m:num>
                        <m:den>
                          <m:sSub>
                            <m:sSubPr>
                              <m:ctrlPr>
                                <a:rPr lang="en-US" altLang="ja-JP" i="1">
                                  <a:latin typeface="Cambria Math"/>
                                </a:rPr>
                              </m:ctrlPr>
                            </m:sSubPr>
                            <m:e>
                              <m:r>
                                <a:rPr lang="en-US" altLang="ja-JP" i="1">
                                  <a:latin typeface="Cambria Math" charset="0"/>
                                </a:rPr>
                                <m:t>𝑎</m:t>
                              </m:r>
                            </m:e>
                            <m:sub>
                              <m:r>
                                <a:rPr lang="en-US" altLang="ja-JP" b="0" i="1" smtClean="0">
                                  <a:latin typeface="Cambria Math" charset="0"/>
                                </a:rPr>
                                <m:t>2</m:t>
                              </m:r>
                              <m:r>
                                <a:rPr lang="en-US" altLang="ja-JP" i="1">
                                  <a:latin typeface="Cambria Math" charset="0"/>
                                </a:rPr>
                                <m:t>2</m:t>
                              </m:r>
                            </m:sub>
                          </m:sSub>
                        </m:den>
                      </m:f>
                      <m:sSub>
                        <m:sSubPr>
                          <m:ctrlPr>
                            <a:rPr lang="en-US" altLang="ja-JP" i="1">
                              <a:latin typeface="Cambria Math"/>
                            </a:rPr>
                          </m:ctrlPr>
                        </m:sSubPr>
                        <m:e>
                          <m:r>
                            <a:rPr lang="en-US" altLang="ja-JP" i="1">
                              <a:latin typeface="Cambria Math" charset="0"/>
                            </a:rPr>
                            <m:t>𝑎</m:t>
                          </m:r>
                        </m:e>
                        <m:sub>
                          <m:r>
                            <a:rPr lang="en-US" altLang="ja-JP" b="0" i="1" smtClean="0">
                              <a:latin typeface="Cambria Math" charset="0"/>
                            </a:rPr>
                            <m:t>2</m:t>
                          </m:r>
                          <m:r>
                            <a:rPr lang="en-US" altLang="ja-JP" i="1">
                              <a:latin typeface="Cambria Math" charset="0"/>
                            </a:rPr>
                            <m:t>2</m:t>
                          </m:r>
                        </m:sub>
                      </m:sSub>
                      <m:r>
                        <a:rPr lang="en-US" altLang="ja-JP" b="0" i="1" smtClean="0">
                          <a:latin typeface="Cambria Math" charset="0"/>
                        </a:rPr>
                        <m:t>𝑛</m:t>
                      </m:r>
                      <m:d>
                        <m:dPr>
                          <m:ctrlPr>
                            <a:rPr lang="en-US" altLang="ja-JP" b="0" i="1" smtClean="0">
                              <a:latin typeface="Cambria Math"/>
                            </a:rPr>
                          </m:ctrlPr>
                        </m:dPr>
                        <m:e>
                          <m:r>
                            <a:rPr lang="en-US" altLang="ja-JP" b="0" i="1" smtClean="0">
                              <a:latin typeface="Cambria Math" charset="0"/>
                            </a:rPr>
                            <m:t>𝑡</m:t>
                          </m:r>
                        </m:e>
                      </m:d>
                      <m:r>
                        <a:rPr lang="en-US" altLang="ja-JP" b="0" i="1" smtClean="0">
                          <a:latin typeface="Cambria Math" charset="0"/>
                        </a:rPr>
                        <m:t>=</m:t>
                      </m:r>
                      <m:sSub>
                        <m:sSubPr>
                          <m:ctrlPr>
                            <a:rPr lang="en-US" altLang="ja-JP" i="1">
                              <a:latin typeface="Cambria Math"/>
                            </a:rPr>
                          </m:ctrlPr>
                        </m:sSubPr>
                        <m:e>
                          <m:r>
                            <a:rPr lang="en-US" altLang="ja-JP" i="1">
                              <a:latin typeface="Cambria Math" charset="0"/>
                            </a:rPr>
                            <m:t>𝑎</m:t>
                          </m:r>
                        </m:e>
                        <m:sub>
                          <m:r>
                            <a:rPr lang="en-US" altLang="ja-JP" i="1">
                              <a:latin typeface="Cambria Math" charset="0"/>
                            </a:rPr>
                            <m:t>1</m:t>
                          </m:r>
                          <m:r>
                            <a:rPr lang="en-US" altLang="ja-JP" b="0" i="1" smtClean="0">
                              <a:latin typeface="Cambria Math" charset="0"/>
                            </a:rPr>
                            <m:t>1</m:t>
                          </m:r>
                        </m:sub>
                      </m:sSub>
                      <m:r>
                        <a:rPr lang="en-US" altLang="ja-JP" b="0" i="1" smtClean="0">
                          <a:latin typeface="Cambria Math" charset="0"/>
                        </a:rPr>
                        <m:t>𝑠</m:t>
                      </m:r>
                      <m:r>
                        <a:rPr lang="en-US" altLang="ja-JP" b="0" i="1" smtClean="0">
                          <a:latin typeface="Cambria Math" charset="0"/>
                        </a:rPr>
                        <m:t>(</m:t>
                      </m:r>
                      <m:r>
                        <a:rPr lang="en-US" altLang="ja-JP" b="0" i="1" smtClean="0">
                          <a:latin typeface="Cambria Math" charset="0"/>
                        </a:rPr>
                        <m:t>𝑡</m:t>
                      </m:r>
                      <m:r>
                        <a:rPr lang="en-US" altLang="ja-JP" b="0" i="1" smtClean="0">
                          <a:latin typeface="Cambria Math" charset="0"/>
                        </a:rPr>
                        <m:t>)</m:t>
                      </m:r>
                    </m:oMath>
                  </m:oMathPara>
                </a14:m>
                <a:endParaRPr lang="en-US" altLang="ja-JP" dirty="0" smtClean="0"/>
              </a:p>
              <a:p>
                <a:pPr marL="0" indent="0">
                  <a:lnSpc>
                    <a:spcPct val="100000"/>
                  </a:lnSpc>
                  <a:spcBef>
                    <a:spcPts val="0"/>
                  </a:spcBef>
                  <a:buNone/>
                </a:pPr>
                <a:endParaRPr lang="en-US" altLang="ja-JP" dirty="0" smtClean="0"/>
              </a:p>
              <a:p>
                <a:pPr marL="0" indent="0">
                  <a:lnSpc>
                    <a:spcPct val="100000"/>
                  </a:lnSpc>
                  <a:spcBef>
                    <a:spcPts val="0"/>
                  </a:spcBef>
                  <a:buNone/>
                </a:pPr>
                <a:r>
                  <a:rPr lang="ja-JP" altLang="en-US" dirty="0" smtClean="0"/>
                  <a:t>により、</a:t>
                </a:r>
                <a:r>
                  <a:rPr lang="en-US" altLang="ja-JP" dirty="0" smtClean="0"/>
                  <a:t>strain</a:t>
                </a:r>
                <a:r>
                  <a:rPr lang="ja-JP" altLang="en-US" dirty="0" smtClean="0"/>
                  <a:t>から環境雑音を差し引くことができる。</a:t>
                </a:r>
                <a:endParaRPr lang="en-US" altLang="ja-JP" dirty="0" smtClean="0"/>
              </a:p>
              <a:p>
                <a:pPr marL="0" indent="0">
                  <a:lnSpc>
                    <a:spcPct val="100000"/>
                  </a:lnSpc>
                  <a:spcBef>
                    <a:spcPts val="0"/>
                  </a:spcBef>
                  <a:buNone/>
                </a:pPr>
                <a:endParaRPr lang="en-US" altLang="ja-JP" dirty="0" smtClean="0"/>
              </a:p>
              <a:p>
                <a:pPr marL="0" indent="0">
                  <a:lnSpc>
                    <a:spcPct val="100000"/>
                  </a:lnSpc>
                  <a:spcBef>
                    <a:spcPts val="0"/>
                  </a:spcBef>
                  <a:buNone/>
                </a:pPr>
                <a:endParaRPr lang="en-US" altLang="ja-JP" dirty="0" smtClean="0"/>
              </a:p>
              <a:p>
                <a:pPr marL="0" indent="0">
                  <a:lnSpc>
                    <a:spcPct val="100000"/>
                  </a:lnSpc>
                  <a:spcBef>
                    <a:spcPts val="0"/>
                  </a:spcBef>
                  <a:buNone/>
                </a:pPr>
                <a:endParaRPr lang="en-US" altLang="ja-JP"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838200" y="1690687"/>
                <a:ext cx="10515600" cy="4961125"/>
              </a:xfrm>
              <a:blipFill rotWithShape="0">
                <a:blip r:embed="rId3"/>
                <a:stretch>
                  <a:fillRect l="-1217" t="-1229"/>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1145020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3</a:t>
            </a:r>
            <a:r>
              <a:rPr kumimoji="1" lang="en-US" altLang="ja-JP" dirty="0" smtClean="0"/>
              <a:t>.</a:t>
            </a:r>
            <a:r>
              <a:rPr lang="ja-JP" altLang="en-US" dirty="0" smtClean="0"/>
              <a:t>連続波テンプレートを用いた解析</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838200" y="1484155"/>
                <a:ext cx="10995212" cy="5544174"/>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ja-JP" altLang="en-US" dirty="0" smtClean="0"/>
                  <a:t>・解析手法</a:t>
                </a:r>
                <a:endParaRPr lang="en-US" altLang="ja-JP" dirty="0" smtClean="0"/>
              </a:p>
              <a:p>
                <a:pPr marL="0" indent="0">
                  <a:lnSpc>
                    <a:spcPct val="100000"/>
                  </a:lnSpc>
                  <a:spcBef>
                    <a:spcPts val="0"/>
                  </a:spcBef>
                  <a:buNone/>
                  <a:defRPr/>
                </a:pPr>
                <a:r>
                  <a:rPr lang="ja-JP" altLang="en-US" dirty="0" smtClean="0"/>
                  <a:t>連続波の</a:t>
                </a:r>
                <a:r>
                  <a:rPr lang="ja-JP" altLang="en-US" dirty="0"/>
                  <a:t>テンプレート</a:t>
                </a:r>
                <a:r>
                  <a:rPr lang="ja-JP" altLang="en-US" dirty="0" smtClean="0"/>
                  <a:t>：</a:t>
                </a:r>
                <a:endParaRPr lang="en-US" altLang="ja-JP" dirty="0" smtClean="0"/>
              </a:p>
              <a:p>
                <a:pPr marL="0" indent="0">
                  <a:lnSpc>
                    <a:spcPct val="100000"/>
                  </a:lnSpc>
                  <a:spcBef>
                    <a:spcPts val="0"/>
                  </a:spcBef>
                  <a:buNone/>
                  <a:defRPr/>
                </a:pPr>
                <a14:m>
                  <m:oMath xmlns:m="http://schemas.openxmlformats.org/officeDocument/2006/math">
                    <m:r>
                      <a:rPr lang="en-US" altLang="ja-JP" b="0" i="1" smtClean="0">
                        <a:latin typeface="Cambria Math" charset="0"/>
                      </a:rPr>
                      <m:t>h</m:t>
                    </m:r>
                    <m:d>
                      <m:dPr>
                        <m:ctrlPr>
                          <a:rPr lang="en-US" altLang="ja-JP" b="0" i="1" smtClean="0">
                            <a:latin typeface="Cambria Math"/>
                          </a:rPr>
                        </m:ctrlPr>
                      </m:dPr>
                      <m:e>
                        <m:r>
                          <a:rPr lang="en-US" altLang="ja-JP" b="0" i="1" smtClean="0">
                            <a:latin typeface="Cambria Math" charset="0"/>
                          </a:rPr>
                          <m:t>𝑡</m:t>
                        </m:r>
                      </m:e>
                    </m:d>
                    <m:r>
                      <a:rPr lang="en-US" altLang="ja-JP" b="0" i="1" smtClean="0">
                        <a:latin typeface="Cambria Math" charset="0"/>
                      </a:rPr>
                      <m:t>=</m:t>
                    </m:r>
                    <m:r>
                      <a:rPr lang="en-US" altLang="ja-JP" b="0" i="1" smtClean="0">
                        <a:latin typeface="Cambria Math" charset="0"/>
                      </a:rPr>
                      <m:t>𝐴</m:t>
                    </m:r>
                    <m:func>
                      <m:funcPr>
                        <m:ctrlPr>
                          <a:rPr lang="en-US" altLang="ja-JP" b="0" i="1" smtClean="0">
                            <a:latin typeface="Cambria Math"/>
                          </a:rPr>
                        </m:ctrlPr>
                      </m:funcPr>
                      <m:fName>
                        <m:r>
                          <m:rPr>
                            <m:sty m:val="p"/>
                          </m:rPr>
                          <a:rPr lang="en-US" altLang="ja-JP" b="0" i="0" smtClean="0">
                            <a:latin typeface="Cambria Math" charset="0"/>
                          </a:rPr>
                          <m:t>sin</m:t>
                        </m:r>
                      </m:fName>
                      <m:e>
                        <m:r>
                          <a:rPr lang="en-US" altLang="ja-JP" b="0" i="1" smtClean="0">
                            <a:latin typeface="Cambria Math" charset="0"/>
                          </a:rPr>
                          <m:t>(2</m:t>
                        </m:r>
                        <m:r>
                          <a:rPr lang="en-US" altLang="ja-JP" b="0" i="1" smtClean="0">
                            <a:latin typeface="Cambria Math" charset="0"/>
                            <a:ea typeface="Cambria Math" charset="0"/>
                            <a:cs typeface="Cambria Math" charset="0"/>
                          </a:rPr>
                          <m:t>𝜋</m:t>
                        </m:r>
                        <m:r>
                          <a:rPr lang="en-US" altLang="ja-JP" b="0" i="1" smtClean="0">
                            <a:latin typeface="Cambria Math" charset="0"/>
                            <a:ea typeface="Cambria Math" charset="0"/>
                            <a:cs typeface="Cambria Math" charset="0"/>
                          </a:rPr>
                          <m:t>𝑓𝑡</m:t>
                        </m:r>
                        <m:r>
                          <a:rPr lang="en-US" altLang="ja-JP" b="0" i="1" smtClean="0">
                            <a:latin typeface="Cambria Math" charset="0"/>
                            <a:ea typeface="Cambria Math" charset="0"/>
                            <a:cs typeface="Cambria Math" charset="0"/>
                          </a:rPr>
                          <m:t>)</m:t>
                        </m:r>
                      </m:e>
                    </m:func>
                  </m:oMath>
                </a14:m>
                <a:r>
                  <a:rPr lang="en-US" altLang="ja-JP" dirty="0" smtClean="0"/>
                  <a:t> </a:t>
                </a:r>
              </a:p>
              <a:p>
                <a:pPr marL="0" indent="0">
                  <a:lnSpc>
                    <a:spcPct val="100000"/>
                  </a:lnSpc>
                  <a:spcBef>
                    <a:spcPts val="0"/>
                  </a:spcBef>
                  <a:buNone/>
                  <a:defRPr/>
                </a:pPr>
                <a:r>
                  <a:rPr lang="ja-JP" altLang="en-US" dirty="0" smtClean="0"/>
                  <a:t>を</a:t>
                </a:r>
                <a:r>
                  <a:rPr lang="en-US" altLang="ja-JP" dirty="0" smtClean="0"/>
                  <a:t>strain</a:t>
                </a:r>
                <a:r>
                  <a:rPr lang="ja-JP" altLang="en-US" dirty="0" smtClean="0"/>
                  <a:t>に挿入。</a:t>
                </a:r>
                <a:endParaRPr lang="en-US" altLang="ja-JP" dirty="0" smtClean="0"/>
              </a:p>
              <a:p>
                <a:pPr marL="0" indent="0">
                  <a:lnSpc>
                    <a:spcPct val="100000"/>
                  </a:lnSpc>
                  <a:spcBef>
                    <a:spcPts val="0"/>
                  </a:spcBef>
                  <a:buNone/>
                  <a:defRPr/>
                </a:pPr>
                <a:r>
                  <a:rPr lang="ja-JP" altLang="en-US" dirty="0" smtClean="0"/>
                  <a:t>→</a:t>
                </a:r>
                <a:r>
                  <a:rPr lang="en-US" altLang="ja-JP" dirty="0" smtClean="0"/>
                  <a:t>mock strain</a:t>
                </a:r>
              </a:p>
              <a:p>
                <a:pPr marL="0" indent="0">
                  <a:lnSpc>
                    <a:spcPct val="100000"/>
                  </a:lnSpc>
                  <a:spcBef>
                    <a:spcPts val="0"/>
                  </a:spcBef>
                  <a:buNone/>
                  <a:defRPr/>
                </a:pPr>
                <a:endParaRPr lang="en-US" altLang="ja-JP" dirty="0" smtClean="0"/>
              </a:p>
              <a:p>
                <a:pPr marL="0" indent="0">
                  <a:lnSpc>
                    <a:spcPct val="100000"/>
                  </a:lnSpc>
                  <a:spcBef>
                    <a:spcPts val="0"/>
                  </a:spcBef>
                  <a:buNone/>
                  <a:defRPr/>
                </a:pPr>
                <a:r>
                  <a:rPr lang="ja-JP" altLang="en-US" dirty="0" smtClean="0"/>
                  <a:t>パラメータ</a:t>
                </a:r>
                <a:endParaRPr lang="en-US" altLang="ja-JP" dirty="0" smtClean="0"/>
              </a:p>
              <a:p>
                <a:pPr marL="0" indent="0">
                  <a:lnSpc>
                    <a:spcPct val="100000"/>
                  </a:lnSpc>
                  <a:spcBef>
                    <a:spcPts val="0"/>
                  </a:spcBef>
                  <a:buNone/>
                  <a:defRPr/>
                </a:pPr>
                <a:r>
                  <a:rPr lang="ja-JP" altLang="en-US" dirty="0" smtClean="0"/>
                  <a:t>振幅</a:t>
                </a:r>
                <a:r>
                  <a:rPr lang="en-US" altLang="ja-JP" dirty="0" smtClean="0"/>
                  <a:t>:A = </a:t>
                </a:r>
                <a14:m>
                  <m:oMath xmlns:m="http://schemas.openxmlformats.org/officeDocument/2006/math">
                    <m:r>
                      <a:rPr lang="en-US" altLang="ja-JP" b="0" i="1" smtClean="0">
                        <a:latin typeface="Cambria Math" charset="0"/>
                      </a:rPr>
                      <m:t>3</m:t>
                    </m:r>
                    <m:r>
                      <a:rPr lang="en-US" altLang="ja-JP" b="0" i="1" smtClean="0">
                        <a:latin typeface="Cambria Math" charset="0"/>
                        <a:ea typeface="Cambria Math" charset="0"/>
                        <a:cs typeface="Cambria Math" charset="0"/>
                      </a:rPr>
                      <m:t>×</m:t>
                    </m:r>
                    <m:sSup>
                      <m:sSupPr>
                        <m:ctrlPr>
                          <a:rPr lang="en-US" altLang="ja-JP" b="0" i="1" smtClean="0">
                            <a:latin typeface="Cambria Math"/>
                            <a:ea typeface="Cambria Math" charset="0"/>
                            <a:cs typeface="Cambria Math" charset="0"/>
                          </a:rPr>
                        </m:ctrlPr>
                      </m:sSupPr>
                      <m:e>
                        <m:r>
                          <a:rPr lang="en-US" altLang="ja-JP" b="0" i="1" smtClean="0">
                            <a:latin typeface="Cambria Math" charset="0"/>
                            <a:ea typeface="Cambria Math" charset="0"/>
                            <a:cs typeface="Cambria Math" charset="0"/>
                          </a:rPr>
                          <m:t>10</m:t>
                        </m:r>
                      </m:e>
                      <m:sup>
                        <m:r>
                          <a:rPr lang="en-US" altLang="ja-JP" b="0" i="1" smtClean="0">
                            <a:latin typeface="Cambria Math" charset="0"/>
                            <a:ea typeface="Cambria Math" charset="0"/>
                            <a:cs typeface="Cambria Math" charset="0"/>
                          </a:rPr>
                          <m:t>−11</m:t>
                        </m:r>
                      </m:sup>
                    </m:sSup>
                  </m:oMath>
                </a14:m>
                <a:endParaRPr lang="en-US" altLang="ja-JP" dirty="0"/>
              </a:p>
              <a:p>
                <a:pPr marL="0" indent="0">
                  <a:lnSpc>
                    <a:spcPct val="100000"/>
                  </a:lnSpc>
                  <a:spcBef>
                    <a:spcPts val="0"/>
                  </a:spcBef>
                  <a:buNone/>
                  <a:defRPr/>
                </a:pPr>
                <a:r>
                  <a:rPr lang="ja-JP" altLang="en-US" dirty="0" smtClean="0"/>
                  <a:t>周波数</a:t>
                </a:r>
                <a:r>
                  <a:rPr lang="en-US" altLang="ja-JP" dirty="0" smtClean="0"/>
                  <a:t>:f = 0.227Hz</a:t>
                </a:r>
              </a:p>
              <a:p>
                <a:pPr marL="0" indent="0">
                  <a:lnSpc>
                    <a:spcPct val="100000"/>
                  </a:lnSpc>
                  <a:spcBef>
                    <a:spcPts val="0"/>
                  </a:spcBef>
                  <a:buNone/>
                  <a:defRPr/>
                </a:pPr>
                <a:endParaRPr lang="en-US" altLang="ja-JP" dirty="0" smtClean="0"/>
              </a:p>
              <a:p>
                <a:pPr marL="0" indent="0">
                  <a:lnSpc>
                    <a:spcPct val="100000"/>
                  </a:lnSpc>
                  <a:spcBef>
                    <a:spcPts val="0"/>
                  </a:spcBef>
                  <a:buNone/>
                  <a:defRPr/>
                </a:pPr>
                <a:r>
                  <a:rPr lang="ja-JP" altLang="en-US" dirty="0" smtClean="0"/>
                  <a:t>マッチドフィルターによるパラメータ</a:t>
                </a:r>
                <a:r>
                  <a:rPr lang="en-US" altLang="ja-JP" dirty="0" smtClean="0"/>
                  <a:t>f</a:t>
                </a:r>
                <a:r>
                  <a:rPr lang="ja-JP" altLang="en-US" dirty="0" smtClean="0"/>
                  <a:t>の推定結果が、</a:t>
                </a:r>
                <a:r>
                  <a:rPr lang="en-US" altLang="ja-JP" dirty="0"/>
                  <a:t>ICA</a:t>
                </a:r>
                <a:r>
                  <a:rPr lang="ja-JP" altLang="en-US" dirty="0"/>
                  <a:t>に</a:t>
                </a:r>
                <a:r>
                  <a:rPr lang="ja-JP" altLang="en-US" dirty="0" smtClean="0"/>
                  <a:t>よる雑音分離の前後でどう変化するかを比較</a:t>
                </a:r>
                <a:r>
                  <a:rPr lang="en-US" altLang="ja-JP" dirty="0" smtClean="0"/>
                  <a:t>(</a:t>
                </a:r>
                <a:r>
                  <a:rPr lang="ja-JP" altLang="en-US" dirty="0" smtClean="0"/>
                  <a:t>環境</a:t>
                </a:r>
                <a:r>
                  <a:rPr lang="en-US" altLang="ja-JP" dirty="0" smtClean="0"/>
                  <a:t>:4724ch)</a:t>
                </a:r>
                <a:endParaRPr lang="en-US" altLang="ja-JP" dirty="0"/>
              </a:p>
              <a:p>
                <a:pPr marL="0" marR="0" lvl="0" indent="0" defTabSz="914400" eaLnBrk="1" fontAlgn="auto" latinLnBrk="0" hangingPunct="1">
                  <a:lnSpc>
                    <a:spcPct val="100000"/>
                  </a:lnSpc>
                  <a:spcBef>
                    <a:spcPts val="0"/>
                  </a:spcBef>
                  <a:spcAft>
                    <a:spcPts val="0"/>
                  </a:spcAft>
                  <a:buClrTx/>
                  <a:buSzTx/>
                  <a:buFontTx/>
                  <a:buNone/>
                  <a:tabLst/>
                  <a:defRPr/>
                </a:pPr>
                <a:endParaRPr lang="en-US" altLang="ja-JP"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altLang="ja-JP"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altLang="ja-JP" dirty="0" smtClean="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838200" y="1484155"/>
                <a:ext cx="10995212" cy="5544174"/>
              </a:xfrm>
              <a:blipFill rotWithShape="0">
                <a:blip r:embed="rId3"/>
                <a:stretch>
                  <a:fillRect l="-1165" t="-1099"/>
                </a:stretch>
              </a:blipFill>
            </p:spPr>
            <p:txBody>
              <a:bodyPr/>
              <a:lstStyle/>
              <a:p>
                <a:r>
                  <a:rPr lang="ja-JP" altLang="en-US">
                    <a:noFill/>
                  </a:rPr>
                  <a:t> </a:t>
                </a:r>
              </a:p>
            </p:txBody>
          </p:sp>
        </mc:Fallback>
      </mc:AlternateContent>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1310674"/>
            <a:ext cx="6477000" cy="4318000"/>
          </a:xfrm>
          <a:prstGeom prst="rect">
            <a:avLst/>
          </a:prstGeom>
        </p:spPr>
      </p:pic>
    </p:spTree>
    <p:extLst>
      <p:ext uri="{BB962C8B-B14F-4D97-AF65-F5344CB8AC3E}">
        <p14:creationId xmlns:p14="http://schemas.microsoft.com/office/powerpoint/2010/main" val="12870811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3.</a:t>
            </a:r>
            <a:r>
              <a:rPr lang="ja-JP" altLang="en-US" dirty="0"/>
              <a:t>連続波テンプレートを用いた解析</a:t>
            </a:r>
            <a:endParaRPr kumimoji="1" lang="ja-JP" altLang="en-US" dirty="0"/>
          </a:p>
        </p:txBody>
      </p:sp>
      <p:sp>
        <p:nvSpPr>
          <p:cNvPr id="3" name="コンテンツ プレースホルダー 2"/>
          <p:cNvSpPr>
            <a:spLocks noGrp="1"/>
          </p:cNvSpPr>
          <p:nvPr>
            <p:ph idx="1"/>
          </p:nvPr>
        </p:nvSpPr>
        <p:spPr>
          <a:xfrm>
            <a:off x="528106" y="1380877"/>
            <a:ext cx="3915517" cy="5294243"/>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ja-JP" dirty="0" smtClean="0"/>
              <a:t>mock strain</a:t>
            </a:r>
            <a:r>
              <a:rPr lang="ja-JP" altLang="en-US" dirty="0" smtClean="0"/>
              <a:t>では</a:t>
            </a:r>
            <a:r>
              <a:rPr lang="en-US" altLang="ja-JP" dirty="0" smtClean="0"/>
              <a:t>SNR</a:t>
            </a:r>
            <a:r>
              <a:rPr lang="ja-JP" altLang="en-US" dirty="0" smtClean="0"/>
              <a:t>のピークが</a:t>
            </a:r>
            <a:r>
              <a:rPr lang="en-US" altLang="ja-JP" dirty="0" smtClean="0"/>
              <a:t> f = 0.227Hz</a:t>
            </a:r>
            <a:r>
              <a:rPr lang="ja-JP" altLang="en-US" dirty="0" smtClean="0"/>
              <a:t>からずれている。</a:t>
            </a:r>
            <a:endParaRPr lang="en-US" altLang="ja-JP" dirty="0" smtClean="0"/>
          </a:p>
          <a:p>
            <a:pPr marL="0" lvl="0" indent="0">
              <a:lnSpc>
                <a:spcPct val="100000"/>
              </a:lnSpc>
              <a:spcBef>
                <a:spcPts val="0"/>
              </a:spcBef>
              <a:buNone/>
              <a:defRPr/>
            </a:pPr>
            <a:endParaRPr lang="en-US" altLang="ja-JP" dirty="0" smtClean="0"/>
          </a:p>
          <a:p>
            <a:pPr marL="0" lvl="0" indent="0">
              <a:lnSpc>
                <a:spcPct val="100000"/>
              </a:lnSpc>
              <a:spcBef>
                <a:spcPts val="0"/>
              </a:spcBef>
              <a:buNone/>
              <a:defRPr/>
            </a:pPr>
            <a:r>
              <a:rPr lang="ja-JP" altLang="en-US" dirty="0" smtClean="0"/>
              <a:t>一方、</a:t>
            </a:r>
            <a:r>
              <a:rPr lang="en-US" altLang="ja-JP" dirty="0" smtClean="0"/>
              <a:t>ICA</a:t>
            </a:r>
            <a:r>
              <a:rPr lang="ja-JP" altLang="en-US" dirty="0" smtClean="0"/>
              <a:t>で環境雑音を分離したデータは、ピークが</a:t>
            </a:r>
            <a:r>
              <a:rPr lang="en-US" altLang="ja-JP" dirty="0" smtClean="0"/>
              <a:t>f = 0.227Hz</a:t>
            </a:r>
            <a:r>
              <a:rPr lang="ja-JP" altLang="en-US" dirty="0" smtClean="0"/>
              <a:t>の位置に正しく立ち、</a:t>
            </a:r>
            <a:r>
              <a:rPr lang="en-US" altLang="ja-JP" dirty="0" smtClean="0"/>
              <a:t>SNR</a:t>
            </a:r>
            <a:r>
              <a:rPr lang="ja-JP" altLang="en-US" dirty="0" smtClean="0"/>
              <a:t>も上昇した。</a:t>
            </a:r>
            <a:endParaRPr lang="en-US" altLang="ja-JP" dirty="0" smtClean="0"/>
          </a:p>
          <a:p>
            <a:pPr marL="0" lvl="0" indent="0">
              <a:lnSpc>
                <a:spcPct val="100000"/>
              </a:lnSpc>
              <a:spcBef>
                <a:spcPts val="0"/>
              </a:spcBef>
              <a:buNone/>
              <a:defRPr/>
            </a:pPr>
            <a:r>
              <a:rPr lang="en-US" altLang="ja-JP" dirty="0" smtClean="0"/>
              <a:t>(</a:t>
            </a:r>
            <a:r>
              <a:rPr lang="ja-JP" altLang="en-US" dirty="0" smtClean="0"/>
              <a:t>赤</a:t>
            </a:r>
            <a:r>
              <a:rPr lang="en-US" altLang="ja-JP" dirty="0" smtClean="0"/>
              <a:t>:6.86</a:t>
            </a:r>
            <a:r>
              <a:rPr lang="ja-JP" altLang="en-US" dirty="0" smtClean="0"/>
              <a:t>　</a:t>
            </a:r>
            <a:endParaRPr lang="en-US" altLang="ja-JP" dirty="0" smtClean="0"/>
          </a:p>
          <a:p>
            <a:pPr marL="0" lvl="0" indent="0">
              <a:lnSpc>
                <a:spcPct val="100000"/>
              </a:lnSpc>
              <a:spcBef>
                <a:spcPts val="0"/>
              </a:spcBef>
              <a:buNone/>
              <a:defRPr/>
            </a:pPr>
            <a:r>
              <a:rPr lang="ja-JP" altLang="en-US" dirty="0" smtClean="0"/>
              <a:t>→</a:t>
            </a:r>
            <a:r>
              <a:rPr lang="en-US" altLang="ja-JP" dirty="0" smtClean="0"/>
              <a:t> </a:t>
            </a:r>
            <a:r>
              <a:rPr lang="ja-JP" altLang="en-US" dirty="0" smtClean="0"/>
              <a:t>緑</a:t>
            </a:r>
            <a:r>
              <a:rPr lang="en-US" altLang="ja-JP" dirty="0" smtClean="0"/>
              <a:t>:8.07</a:t>
            </a:r>
            <a:r>
              <a:rPr lang="ja-JP" altLang="en-US" dirty="0" smtClean="0"/>
              <a:t>、青</a:t>
            </a:r>
            <a:r>
              <a:rPr lang="en-US" altLang="ja-JP" dirty="0" smtClean="0"/>
              <a:t>:8.89)</a:t>
            </a:r>
          </a:p>
          <a:p>
            <a:pPr marL="0" marR="0" lvl="0" indent="0" defTabSz="914400" eaLnBrk="1" fontAlgn="auto" latinLnBrk="0" hangingPunct="1">
              <a:lnSpc>
                <a:spcPct val="100000"/>
              </a:lnSpc>
              <a:spcBef>
                <a:spcPts val="0"/>
              </a:spcBef>
              <a:spcAft>
                <a:spcPts val="0"/>
              </a:spcAft>
              <a:buClrTx/>
              <a:buSzTx/>
              <a:buFontTx/>
              <a:buNone/>
              <a:tabLst/>
              <a:defRPr/>
            </a:pPr>
            <a:endParaRPr lang="en-US" altLang="ja-JP" dirty="0" smtClean="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3623" y="1380877"/>
            <a:ext cx="7575604" cy="5050403"/>
          </a:xfrm>
          <a:prstGeom prst="rect">
            <a:avLst/>
          </a:prstGeom>
        </p:spPr>
      </p:pic>
      <p:sp>
        <p:nvSpPr>
          <p:cNvPr id="7" name="テキスト ボックス 6"/>
          <p:cNvSpPr txBox="1"/>
          <p:nvPr/>
        </p:nvSpPr>
        <p:spPr>
          <a:xfrm>
            <a:off x="5828013" y="1503938"/>
            <a:ext cx="4889480" cy="400110"/>
          </a:xfrm>
          <a:prstGeom prst="rect">
            <a:avLst/>
          </a:prstGeom>
          <a:noFill/>
        </p:spPr>
        <p:txBody>
          <a:bodyPr wrap="none" rtlCol="0">
            <a:spAutoFit/>
          </a:bodyPr>
          <a:lstStyle/>
          <a:p>
            <a:r>
              <a:rPr kumimoji="1" lang="ja-JP" altLang="en-US" sz="2000" dirty="0" smtClean="0"/>
              <a:t>マッチドフィルターによる周波数</a:t>
            </a:r>
            <a:r>
              <a:rPr kumimoji="1" lang="en-US" altLang="ja-JP" sz="2000" dirty="0" smtClean="0"/>
              <a:t>f</a:t>
            </a:r>
            <a:r>
              <a:rPr kumimoji="1" lang="ja-JP" altLang="en-US" sz="2000" dirty="0" smtClean="0"/>
              <a:t>の推定</a:t>
            </a:r>
            <a:endParaRPr kumimoji="1" lang="ja-JP" altLang="en-US" sz="2000" dirty="0"/>
          </a:p>
        </p:txBody>
      </p:sp>
    </p:spTree>
    <p:extLst>
      <p:ext uri="{BB962C8B-B14F-4D97-AF65-F5344CB8AC3E}">
        <p14:creationId xmlns:p14="http://schemas.microsoft.com/office/powerpoint/2010/main" val="8661483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3.</a:t>
            </a:r>
            <a:r>
              <a:rPr lang="ja-JP" altLang="en-US" dirty="0"/>
              <a:t>連続波テンプレートを用いた解析</a:t>
            </a:r>
            <a:endParaRPr kumimoji="1" lang="ja-JP" altLang="en-US" dirty="0"/>
          </a:p>
        </p:txBody>
      </p:sp>
      <p:sp>
        <p:nvSpPr>
          <p:cNvPr id="3" name="コンテンツ プレースホルダー 2"/>
          <p:cNvSpPr>
            <a:spLocks noGrp="1"/>
          </p:cNvSpPr>
          <p:nvPr>
            <p:ph idx="1"/>
          </p:nvPr>
        </p:nvSpPr>
        <p:spPr>
          <a:xfrm>
            <a:off x="505106" y="1380877"/>
            <a:ext cx="3938517" cy="5294243"/>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ja-JP" dirty="0" smtClean="0"/>
              <a:t>mock strain</a:t>
            </a:r>
            <a:r>
              <a:rPr lang="ja-JP" altLang="en-US" dirty="0" smtClean="0"/>
              <a:t>では</a:t>
            </a:r>
            <a:r>
              <a:rPr lang="en-US" altLang="ja-JP" dirty="0" smtClean="0"/>
              <a:t>SNR</a:t>
            </a:r>
            <a:r>
              <a:rPr lang="ja-JP" altLang="en-US" dirty="0" smtClean="0"/>
              <a:t>のピークが</a:t>
            </a:r>
            <a:r>
              <a:rPr lang="en-US" altLang="ja-JP" dirty="0" smtClean="0"/>
              <a:t> f = 0.227Hz</a:t>
            </a:r>
            <a:r>
              <a:rPr lang="ja-JP" altLang="en-US" dirty="0" smtClean="0"/>
              <a:t>からずれている。</a:t>
            </a:r>
            <a:endParaRPr lang="en-US" altLang="ja-JP" dirty="0" smtClean="0"/>
          </a:p>
          <a:p>
            <a:pPr marL="0" lvl="0" indent="0">
              <a:lnSpc>
                <a:spcPct val="100000"/>
              </a:lnSpc>
              <a:spcBef>
                <a:spcPts val="0"/>
              </a:spcBef>
              <a:buNone/>
              <a:defRPr/>
            </a:pPr>
            <a:endParaRPr lang="en-US" altLang="ja-JP" dirty="0" smtClean="0"/>
          </a:p>
          <a:p>
            <a:pPr marL="0" lvl="0" indent="0">
              <a:lnSpc>
                <a:spcPct val="100000"/>
              </a:lnSpc>
              <a:spcBef>
                <a:spcPts val="0"/>
              </a:spcBef>
              <a:buNone/>
              <a:defRPr/>
            </a:pPr>
            <a:r>
              <a:rPr lang="ja-JP" altLang="en-US" dirty="0" smtClean="0"/>
              <a:t>一方、</a:t>
            </a:r>
            <a:r>
              <a:rPr lang="en-US" altLang="ja-JP" dirty="0" smtClean="0"/>
              <a:t>ICA</a:t>
            </a:r>
            <a:r>
              <a:rPr lang="ja-JP" altLang="en-US" dirty="0" smtClean="0"/>
              <a:t>で環境雑音を分離したデータは、ピークが</a:t>
            </a:r>
            <a:r>
              <a:rPr lang="en-US" altLang="ja-JP" dirty="0" smtClean="0"/>
              <a:t>f = 0.227Hz</a:t>
            </a:r>
            <a:r>
              <a:rPr lang="ja-JP" altLang="en-US" dirty="0" smtClean="0"/>
              <a:t>の位置に正しく立ち、</a:t>
            </a:r>
            <a:r>
              <a:rPr lang="en-US" altLang="ja-JP" dirty="0" smtClean="0"/>
              <a:t>SNR</a:t>
            </a:r>
            <a:r>
              <a:rPr lang="ja-JP" altLang="en-US" dirty="0" smtClean="0"/>
              <a:t>も上昇した。</a:t>
            </a:r>
            <a:endParaRPr lang="en-US" altLang="ja-JP" dirty="0" smtClean="0"/>
          </a:p>
          <a:p>
            <a:pPr marL="0" lvl="0" indent="0">
              <a:lnSpc>
                <a:spcPct val="100000"/>
              </a:lnSpc>
              <a:spcBef>
                <a:spcPts val="0"/>
              </a:spcBef>
              <a:buNone/>
              <a:defRPr/>
            </a:pPr>
            <a:r>
              <a:rPr lang="en-US" altLang="ja-JP" dirty="0" smtClean="0"/>
              <a:t>(</a:t>
            </a:r>
            <a:r>
              <a:rPr lang="ja-JP" altLang="en-US" dirty="0" smtClean="0"/>
              <a:t>赤</a:t>
            </a:r>
            <a:r>
              <a:rPr lang="en-US" altLang="ja-JP" dirty="0" smtClean="0"/>
              <a:t>:6.86</a:t>
            </a:r>
            <a:r>
              <a:rPr lang="ja-JP" altLang="en-US" dirty="0" smtClean="0"/>
              <a:t>　</a:t>
            </a:r>
            <a:endParaRPr lang="en-US" altLang="ja-JP" dirty="0" smtClean="0"/>
          </a:p>
          <a:p>
            <a:pPr marL="0" lvl="0" indent="0">
              <a:lnSpc>
                <a:spcPct val="100000"/>
              </a:lnSpc>
              <a:spcBef>
                <a:spcPts val="0"/>
              </a:spcBef>
              <a:buNone/>
              <a:defRPr/>
            </a:pPr>
            <a:r>
              <a:rPr lang="ja-JP" altLang="en-US" dirty="0" smtClean="0"/>
              <a:t>→</a:t>
            </a:r>
            <a:r>
              <a:rPr lang="en-US" altLang="ja-JP" dirty="0" smtClean="0"/>
              <a:t> </a:t>
            </a:r>
            <a:r>
              <a:rPr lang="ja-JP" altLang="en-US" dirty="0" smtClean="0"/>
              <a:t>緑</a:t>
            </a:r>
            <a:r>
              <a:rPr lang="en-US" altLang="ja-JP" dirty="0" smtClean="0"/>
              <a:t>:8.07</a:t>
            </a:r>
            <a:r>
              <a:rPr lang="ja-JP" altLang="en-US" dirty="0" smtClean="0"/>
              <a:t>、青</a:t>
            </a:r>
            <a:r>
              <a:rPr lang="en-US" altLang="ja-JP" dirty="0" smtClean="0"/>
              <a:t>:8.89)</a:t>
            </a:r>
          </a:p>
          <a:p>
            <a:pPr marL="0" marR="0" lvl="0" indent="0" defTabSz="914400" eaLnBrk="1" fontAlgn="auto" latinLnBrk="0" hangingPunct="1">
              <a:lnSpc>
                <a:spcPct val="100000"/>
              </a:lnSpc>
              <a:spcBef>
                <a:spcPts val="0"/>
              </a:spcBef>
              <a:spcAft>
                <a:spcPts val="0"/>
              </a:spcAft>
              <a:buClrTx/>
              <a:buSzTx/>
              <a:buFontTx/>
              <a:buNone/>
              <a:tabLst/>
              <a:defRPr/>
            </a:pPr>
            <a:endParaRPr lang="en-US" altLang="ja-JP" dirty="0" smtClean="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3623" y="1380877"/>
            <a:ext cx="7575604" cy="5050403"/>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3623" y="1380877"/>
            <a:ext cx="7492947" cy="4995297"/>
          </a:xfrm>
          <a:prstGeom prst="rect">
            <a:avLst/>
          </a:prstGeom>
        </p:spPr>
      </p:pic>
      <p:sp>
        <p:nvSpPr>
          <p:cNvPr id="6" name="正方形/長方形 5"/>
          <p:cNvSpPr/>
          <p:nvPr/>
        </p:nvSpPr>
        <p:spPr>
          <a:xfrm>
            <a:off x="5342683" y="1503938"/>
            <a:ext cx="5857694" cy="400110"/>
          </a:xfrm>
          <a:prstGeom prst="rect">
            <a:avLst/>
          </a:prstGeom>
        </p:spPr>
        <p:txBody>
          <a:bodyPr wrap="none">
            <a:spAutoFit/>
          </a:bodyPr>
          <a:lstStyle/>
          <a:p>
            <a:r>
              <a:rPr lang="ja-JP" altLang="en-US" sz="2000" dirty="0"/>
              <a:t>マッチドフィルターによる周波数</a:t>
            </a:r>
            <a:r>
              <a:rPr lang="en-US" altLang="ja-JP" sz="2000" dirty="0"/>
              <a:t>f</a:t>
            </a:r>
            <a:r>
              <a:rPr lang="ja-JP" altLang="en-US" sz="2000" dirty="0"/>
              <a:t>の</a:t>
            </a:r>
            <a:r>
              <a:rPr lang="ja-JP" altLang="en-US" sz="2000" dirty="0" smtClean="0"/>
              <a:t>推定</a:t>
            </a:r>
            <a:r>
              <a:rPr lang="en-US" altLang="ja-JP" sz="2000" dirty="0" smtClean="0"/>
              <a:t>(</a:t>
            </a:r>
            <a:r>
              <a:rPr lang="ja-JP" altLang="en-US" sz="2000" dirty="0" smtClean="0"/>
              <a:t>拡大図</a:t>
            </a:r>
            <a:r>
              <a:rPr lang="en-US" altLang="ja-JP" sz="2000" dirty="0" smtClean="0"/>
              <a:t>)</a:t>
            </a:r>
            <a:endParaRPr lang="ja-JP" altLang="en-US" sz="2000" dirty="0"/>
          </a:p>
        </p:txBody>
      </p:sp>
    </p:spTree>
    <p:extLst>
      <p:ext uri="{BB962C8B-B14F-4D97-AF65-F5344CB8AC3E}">
        <p14:creationId xmlns:p14="http://schemas.microsoft.com/office/powerpoint/2010/main" val="16239428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0654" y="0"/>
            <a:ext cx="10063942" cy="6709294"/>
          </a:xfrm>
          <a:prstGeom prst="rect">
            <a:avLst/>
          </a:prstGeom>
        </p:spPr>
      </p:pic>
      <p:sp>
        <p:nvSpPr>
          <p:cNvPr id="2" name="タイトル 1"/>
          <p:cNvSpPr>
            <a:spLocks noGrp="1"/>
          </p:cNvSpPr>
          <p:nvPr>
            <p:ph type="title"/>
          </p:nvPr>
        </p:nvSpPr>
        <p:spPr>
          <a:xfrm>
            <a:off x="5854189" y="952640"/>
            <a:ext cx="5755972" cy="1009265"/>
          </a:xfrm>
        </p:spPr>
        <p:txBody>
          <a:bodyPr>
            <a:noAutofit/>
          </a:bodyPr>
          <a:lstStyle/>
          <a:p>
            <a:r>
              <a:rPr lang="ja-JP" altLang="en-US" sz="2000" dirty="0" smtClean="0"/>
              <a:t>環境</a:t>
            </a:r>
            <a:r>
              <a:rPr lang="en-US" altLang="ja-JP" sz="2000" dirty="0" smtClean="0"/>
              <a:t>:4724ch</a:t>
            </a:r>
            <a:br>
              <a:rPr lang="en-US" altLang="ja-JP" sz="2000" dirty="0" smtClean="0"/>
            </a:br>
            <a:r>
              <a:rPr lang="en-US" altLang="ja-JP" sz="2000" dirty="0" smtClean="0"/>
              <a:t>(PEM-EX_SEIS_Z_SENSINF_OUT16)</a:t>
            </a:r>
            <a:endParaRPr kumimoji="1" lang="ja-JP" altLang="en-US" sz="2000" dirty="0"/>
          </a:p>
        </p:txBody>
      </p:sp>
      <p:sp>
        <p:nvSpPr>
          <p:cNvPr id="5" name="ドーナツ 4"/>
          <p:cNvSpPr/>
          <p:nvPr/>
        </p:nvSpPr>
        <p:spPr>
          <a:xfrm>
            <a:off x="2778825" y="2208810"/>
            <a:ext cx="593767" cy="688768"/>
          </a:xfrm>
          <a:prstGeom prst="donut">
            <a:avLst>
              <a:gd name="adj" fmla="val 686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solidFill>
                <a:schemeClr val="tx1"/>
              </a:solidFill>
            </a:endParaRPr>
          </a:p>
        </p:txBody>
      </p:sp>
      <p:sp>
        <p:nvSpPr>
          <p:cNvPr id="6" name="ドーナツ 5"/>
          <p:cNvSpPr/>
          <p:nvPr/>
        </p:nvSpPr>
        <p:spPr>
          <a:xfrm>
            <a:off x="3574471" y="2493818"/>
            <a:ext cx="593767" cy="568035"/>
          </a:xfrm>
          <a:prstGeom prst="donut">
            <a:avLst>
              <a:gd name="adj" fmla="val 686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solidFill>
                <a:schemeClr val="tx1"/>
              </a:solidFill>
            </a:endParaRPr>
          </a:p>
        </p:txBody>
      </p:sp>
      <p:sp>
        <p:nvSpPr>
          <p:cNvPr id="8" name="ドーナツ 7"/>
          <p:cNvSpPr/>
          <p:nvPr/>
        </p:nvSpPr>
        <p:spPr>
          <a:xfrm>
            <a:off x="8835241" y="2172193"/>
            <a:ext cx="546265" cy="593766"/>
          </a:xfrm>
          <a:prstGeom prst="donut">
            <a:avLst>
              <a:gd name="adj" fmla="val 686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solidFill>
                <a:schemeClr val="tx1"/>
              </a:solidFill>
            </a:endParaRPr>
          </a:p>
        </p:txBody>
      </p:sp>
      <p:sp>
        <p:nvSpPr>
          <p:cNvPr id="9" name="ドーナツ 8"/>
          <p:cNvSpPr/>
          <p:nvPr/>
        </p:nvSpPr>
        <p:spPr>
          <a:xfrm>
            <a:off x="8170223" y="2760881"/>
            <a:ext cx="760020" cy="593766"/>
          </a:xfrm>
          <a:prstGeom prst="donut">
            <a:avLst>
              <a:gd name="adj" fmla="val 686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solidFill>
                <a:schemeClr val="tx1"/>
              </a:solidFill>
            </a:endParaRPr>
          </a:p>
        </p:txBody>
      </p:sp>
      <p:sp>
        <p:nvSpPr>
          <p:cNvPr id="10" name="ドーナツ 9"/>
          <p:cNvSpPr/>
          <p:nvPr/>
        </p:nvSpPr>
        <p:spPr>
          <a:xfrm>
            <a:off x="4370117" y="2760881"/>
            <a:ext cx="760020" cy="593766"/>
          </a:xfrm>
          <a:prstGeom prst="donut">
            <a:avLst>
              <a:gd name="adj" fmla="val 686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solidFill>
                <a:schemeClr val="tx1"/>
              </a:solidFill>
            </a:endParaRPr>
          </a:p>
        </p:txBody>
      </p:sp>
      <p:sp>
        <p:nvSpPr>
          <p:cNvPr id="11" name="ドーナツ 10"/>
          <p:cNvSpPr/>
          <p:nvPr/>
        </p:nvSpPr>
        <p:spPr>
          <a:xfrm>
            <a:off x="5581399" y="2600695"/>
            <a:ext cx="545581" cy="1196944"/>
          </a:xfrm>
          <a:prstGeom prst="donut">
            <a:avLst>
              <a:gd name="adj" fmla="val 686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solidFill>
                <a:schemeClr val="tx1"/>
              </a:solidFill>
            </a:endParaRPr>
          </a:p>
        </p:txBody>
      </p:sp>
      <p:sp>
        <p:nvSpPr>
          <p:cNvPr id="12" name="ドーナツ 11"/>
          <p:cNvSpPr/>
          <p:nvPr/>
        </p:nvSpPr>
        <p:spPr>
          <a:xfrm>
            <a:off x="7328630" y="2795516"/>
            <a:ext cx="780660" cy="805487"/>
          </a:xfrm>
          <a:prstGeom prst="donut">
            <a:avLst>
              <a:gd name="adj" fmla="val 686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solidFill>
                <a:schemeClr val="tx1"/>
              </a:solidFill>
            </a:endParaRPr>
          </a:p>
        </p:txBody>
      </p:sp>
      <p:sp>
        <p:nvSpPr>
          <p:cNvPr id="3" name="テキスト ボックス 2"/>
          <p:cNvSpPr txBox="1"/>
          <p:nvPr/>
        </p:nvSpPr>
        <p:spPr>
          <a:xfrm>
            <a:off x="3668975" y="241872"/>
            <a:ext cx="4921540" cy="461665"/>
          </a:xfrm>
          <a:prstGeom prst="rect">
            <a:avLst/>
          </a:prstGeom>
          <a:noFill/>
        </p:spPr>
        <p:txBody>
          <a:bodyPr wrap="none" rtlCol="0">
            <a:spAutoFit/>
          </a:bodyPr>
          <a:lstStyle/>
          <a:p>
            <a:r>
              <a:rPr kumimoji="1" lang="ja-JP" altLang="en-US" sz="2400" dirty="0" smtClean="0"/>
              <a:t>一般の周波数</a:t>
            </a:r>
            <a:r>
              <a:rPr kumimoji="1" lang="en-US" altLang="ja-JP" sz="2400" dirty="0" smtClean="0"/>
              <a:t>f</a:t>
            </a:r>
            <a:r>
              <a:rPr kumimoji="1" lang="ja-JP" altLang="en-US" sz="2400" dirty="0" smtClean="0"/>
              <a:t>に対する</a:t>
            </a:r>
            <a:r>
              <a:rPr kumimoji="1" lang="en-US" altLang="ja-JP" sz="2400" dirty="0" smtClean="0"/>
              <a:t>SNR</a:t>
            </a:r>
            <a:r>
              <a:rPr kumimoji="1" lang="ja-JP" altLang="en-US" sz="2400" dirty="0" smtClean="0"/>
              <a:t>の変化</a:t>
            </a:r>
            <a:endParaRPr kumimoji="1" lang="ja-JP" altLang="en-US" sz="2400" dirty="0"/>
          </a:p>
        </p:txBody>
      </p:sp>
    </p:spTree>
    <p:extLst>
      <p:ext uri="{BB962C8B-B14F-4D97-AF65-F5344CB8AC3E}">
        <p14:creationId xmlns:p14="http://schemas.microsoft.com/office/powerpoint/2010/main" val="8679819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コンテンツ プレースホルダー 1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9528" y="0"/>
            <a:ext cx="10044001" cy="6696000"/>
          </a:xfrm>
        </p:spPr>
      </p:pic>
      <p:sp>
        <p:nvSpPr>
          <p:cNvPr id="2" name="タイトル 1"/>
          <p:cNvSpPr>
            <a:spLocks noGrp="1"/>
          </p:cNvSpPr>
          <p:nvPr>
            <p:ph type="title"/>
          </p:nvPr>
        </p:nvSpPr>
        <p:spPr>
          <a:xfrm>
            <a:off x="2457226" y="824436"/>
            <a:ext cx="7388360" cy="1169612"/>
          </a:xfrm>
        </p:spPr>
        <p:txBody>
          <a:bodyPr>
            <a:noAutofit/>
          </a:bodyPr>
          <a:lstStyle/>
          <a:p>
            <a:r>
              <a:rPr lang="ja-JP" altLang="en-US" sz="2000" dirty="0" smtClean="0"/>
              <a:t>環境</a:t>
            </a:r>
            <a:r>
              <a:rPr lang="en-US" altLang="ja-JP" sz="2000" dirty="0" smtClean="0"/>
              <a:t>:7472ch</a:t>
            </a:r>
            <a:br>
              <a:rPr lang="en-US" altLang="ja-JP" sz="2000" dirty="0" smtClean="0"/>
            </a:br>
            <a:r>
              <a:rPr lang="en-US" altLang="ja-JP" sz="2000" dirty="0" smtClean="0"/>
              <a:t>(VIS-BS_TM_OPLEV_SEG1_OUTPUT)</a:t>
            </a:r>
            <a:endParaRPr kumimoji="1" lang="ja-JP" altLang="en-US" sz="2000" dirty="0"/>
          </a:p>
        </p:txBody>
      </p:sp>
      <p:sp>
        <p:nvSpPr>
          <p:cNvPr id="23" name="ドーナツ 22"/>
          <p:cNvSpPr/>
          <p:nvPr/>
        </p:nvSpPr>
        <p:spPr>
          <a:xfrm>
            <a:off x="7418743" y="2660072"/>
            <a:ext cx="810858" cy="974049"/>
          </a:xfrm>
          <a:prstGeom prst="donut">
            <a:avLst>
              <a:gd name="adj" fmla="val 5533"/>
            </a:avLst>
          </a:prstGeom>
          <a:solidFill>
            <a:srgbClr val="FFAEE2"/>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solidFill>
                <a:schemeClr val="tx1"/>
              </a:solidFill>
            </a:endParaRPr>
          </a:p>
        </p:txBody>
      </p:sp>
      <p:sp>
        <p:nvSpPr>
          <p:cNvPr id="25" name="ドーナツ 24"/>
          <p:cNvSpPr/>
          <p:nvPr/>
        </p:nvSpPr>
        <p:spPr>
          <a:xfrm>
            <a:off x="9067433" y="2433988"/>
            <a:ext cx="1129512" cy="1075830"/>
          </a:xfrm>
          <a:prstGeom prst="donut">
            <a:avLst>
              <a:gd name="adj" fmla="val 5994"/>
            </a:avLst>
          </a:prstGeom>
          <a:solidFill>
            <a:srgbClr val="FFAEE2"/>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solidFill>
                <a:schemeClr val="tx1"/>
              </a:solidFill>
            </a:endParaRPr>
          </a:p>
        </p:txBody>
      </p:sp>
      <p:sp>
        <p:nvSpPr>
          <p:cNvPr id="26" name="ドーナツ 25"/>
          <p:cNvSpPr/>
          <p:nvPr/>
        </p:nvSpPr>
        <p:spPr>
          <a:xfrm>
            <a:off x="8612176" y="3214448"/>
            <a:ext cx="519912" cy="590739"/>
          </a:xfrm>
          <a:prstGeom prst="donut">
            <a:avLst>
              <a:gd name="adj" fmla="val 5662"/>
            </a:avLst>
          </a:prstGeom>
          <a:solidFill>
            <a:srgbClr val="FFAEE2"/>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solidFill>
                <a:schemeClr val="tx1"/>
              </a:solidFill>
            </a:endParaRPr>
          </a:p>
        </p:txBody>
      </p:sp>
      <p:sp>
        <p:nvSpPr>
          <p:cNvPr id="27" name="ドーナツ 26"/>
          <p:cNvSpPr/>
          <p:nvPr/>
        </p:nvSpPr>
        <p:spPr>
          <a:xfrm>
            <a:off x="6931755" y="2859531"/>
            <a:ext cx="615564" cy="945656"/>
          </a:xfrm>
          <a:prstGeom prst="donut">
            <a:avLst>
              <a:gd name="adj" fmla="val 5198"/>
            </a:avLst>
          </a:prstGeom>
          <a:solidFill>
            <a:srgbClr val="FFAEE2"/>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solidFill>
                <a:schemeClr val="tx1"/>
              </a:solidFill>
            </a:endParaRPr>
          </a:p>
        </p:txBody>
      </p:sp>
      <p:sp>
        <p:nvSpPr>
          <p:cNvPr id="3" name="正方形/長方形 2"/>
          <p:cNvSpPr/>
          <p:nvPr/>
        </p:nvSpPr>
        <p:spPr>
          <a:xfrm>
            <a:off x="3690636" y="251122"/>
            <a:ext cx="4921540" cy="461665"/>
          </a:xfrm>
          <a:prstGeom prst="rect">
            <a:avLst/>
          </a:prstGeom>
        </p:spPr>
        <p:txBody>
          <a:bodyPr wrap="none">
            <a:spAutoFit/>
          </a:bodyPr>
          <a:lstStyle/>
          <a:p>
            <a:r>
              <a:rPr lang="ja-JP" altLang="en-US" sz="2400" dirty="0"/>
              <a:t>一般の周波数</a:t>
            </a:r>
            <a:r>
              <a:rPr lang="en-US" altLang="ja-JP" sz="2400" dirty="0"/>
              <a:t>f</a:t>
            </a:r>
            <a:r>
              <a:rPr lang="ja-JP" altLang="en-US" sz="2400" dirty="0"/>
              <a:t>に対する</a:t>
            </a:r>
            <a:r>
              <a:rPr lang="en-US" altLang="ja-JP" sz="2400" dirty="0"/>
              <a:t>SNR</a:t>
            </a:r>
            <a:r>
              <a:rPr lang="ja-JP" altLang="en-US" sz="2400" dirty="0"/>
              <a:t>の変化</a:t>
            </a:r>
          </a:p>
        </p:txBody>
      </p:sp>
    </p:spTree>
    <p:extLst>
      <p:ext uri="{BB962C8B-B14F-4D97-AF65-F5344CB8AC3E}">
        <p14:creationId xmlns:p14="http://schemas.microsoft.com/office/powerpoint/2010/main" val="14735243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4</a:t>
            </a:r>
            <a:r>
              <a:rPr kumimoji="1" lang="en-US" altLang="ja-JP" dirty="0" smtClean="0"/>
              <a:t>.</a:t>
            </a:r>
            <a:r>
              <a:rPr lang="ja-JP" altLang="en-US" dirty="0" smtClean="0"/>
              <a:t>複数の環境チャンネルを用いた</a:t>
            </a:r>
            <a:r>
              <a:rPr lang="en-US" altLang="ja-JP" dirty="0" smtClean="0"/>
              <a:t>ICA</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838200" y="1675448"/>
                <a:ext cx="10515600" cy="4351338"/>
              </a:xfrm>
            </p:spPr>
            <p:txBody>
              <a:bodyPr>
                <a:noAutofit/>
              </a:bodyPr>
              <a:lstStyle/>
              <a:p>
                <a:pPr marL="0" indent="0">
                  <a:lnSpc>
                    <a:spcPct val="100000"/>
                  </a:lnSpc>
                  <a:spcBef>
                    <a:spcPts val="0"/>
                  </a:spcBef>
                  <a:buNone/>
                </a:pPr>
                <a:r>
                  <a:rPr lang="ja-JP" altLang="en-US" dirty="0" smtClean="0"/>
                  <a:t>ここでは相関を用いた</a:t>
                </a:r>
                <a:r>
                  <a:rPr lang="en-US" altLang="ja-JP" dirty="0" smtClean="0"/>
                  <a:t>ICA</a:t>
                </a:r>
                <a:r>
                  <a:rPr lang="ja-JP" altLang="en-US" dirty="0" smtClean="0"/>
                  <a:t>を考える。</a:t>
                </a:r>
                <a:endParaRPr lang="en-US" altLang="ja-JP" dirty="0" smtClean="0"/>
              </a:p>
              <a:p>
                <a:pPr marL="0" indent="0">
                  <a:lnSpc>
                    <a:spcPct val="100000"/>
                  </a:lnSpc>
                  <a:spcBef>
                    <a:spcPts val="0"/>
                  </a:spcBef>
                  <a:buNone/>
                </a:pPr>
                <a:r>
                  <a:rPr lang="en-US" altLang="ja-JP" dirty="0" smtClean="0"/>
                  <a:t>A </a:t>
                </a:r>
                <a:r>
                  <a:rPr lang="en-US" altLang="ja-JP" dirty="0"/>
                  <a:t>= </a:t>
                </a:r>
                <a14:m>
                  <m:oMath xmlns:m="http://schemas.openxmlformats.org/officeDocument/2006/math">
                    <m:r>
                      <a:rPr lang="en-US" altLang="ja-JP" i="1">
                        <a:latin typeface="Cambria Math" charset="0"/>
                      </a:rPr>
                      <m:t>3</m:t>
                    </m:r>
                    <m:r>
                      <a:rPr lang="en-US" altLang="ja-JP" i="1">
                        <a:latin typeface="Cambria Math" charset="0"/>
                        <a:ea typeface="Cambria Math" charset="0"/>
                        <a:cs typeface="Cambria Math" charset="0"/>
                      </a:rPr>
                      <m:t>×</m:t>
                    </m:r>
                    <m:sSup>
                      <m:sSupPr>
                        <m:ctrlPr>
                          <a:rPr lang="en-US" altLang="ja-JP" i="1">
                            <a:latin typeface="Cambria Math"/>
                            <a:ea typeface="Cambria Math" charset="0"/>
                            <a:cs typeface="Cambria Math" charset="0"/>
                          </a:rPr>
                        </m:ctrlPr>
                      </m:sSupPr>
                      <m:e>
                        <m:r>
                          <a:rPr lang="en-US" altLang="ja-JP" i="1">
                            <a:latin typeface="Cambria Math" charset="0"/>
                            <a:ea typeface="Cambria Math" charset="0"/>
                            <a:cs typeface="Cambria Math" charset="0"/>
                          </a:rPr>
                          <m:t>10</m:t>
                        </m:r>
                      </m:e>
                      <m:sup>
                        <m:r>
                          <a:rPr lang="en-US" altLang="ja-JP" i="1">
                            <a:latin typeface="Cambria Math" charset="0"/>
                            <a:ea typeface="Cambria Math" charset="0"/>
                            <a:cs typeface="Cambria Math" charset="0"/>
                          </a:rPr>
                          <m:t>−11</m:t>
                        </m:r>
                      </m:sup>
                    </m:sSup>
                    <m:r>
                      <a:rPr lang="en-US" altLang="ja-JP" i="1">
                        <a:latin typeface="Cambria Math" charset="0"/>
                        <a:ea typeface="Cambria Math" charset="0"/>
                        <a:cs typeface="Cambria Math" charset="0"/>
                      </a:rPr>
                      <m:t> </m:t>
                    </m:r>
                  </m:oMath>
                </a14:m>
                <a:r>
                  <a:rPr lang="ja-JP" altLang="en-US" dirty="0"/>
                  <a:t>、</a:t>
                </a:r>
                <a:r>
                  <a:rPr lang="en-US" altLang="ja-JP" dirty="0"/>
                  <a:t>f = 0.227Hz</a:t>
                </a:r>
                <a:r>
                  <a:rPr lang="ja-JP" altLang="en-US" dirty="0"/>
                  <a:t>の連続波を挿入した</a:t>
                </a:r>
                <a:r>
                  <a:rPr lang="en-US" altLang="ja-JP" dirty="0" smtClean="0"/>
                  <a:t>mock strain</a:t>
                </a:r>
                <a:r>
                  <a:rPr lang="ja-JP" altLang="en-US" dirty="0" smtClean="0"/>
                  <a:t>と</a:t>
                </a:r>
                <a:r>
                  <a:rPr lang="en-US" altLang="ja-JP" dirty="0" smtClean="0"/>
                  <a:t>4724ch</a:t>
                </a:r>
                <a:r>
                  <a:rPr lang="ja-JP" altLang="en-US" dirty="0" smtClean="0"/>
                  <a:t>を用いて</a:t>
                </a:r>
                <a:r>
                  <a:rPr lang="en-US" altLang="ja-JP" dirty="0" smtClean="0"/>
                  <a:t>ICA</a:t>
                </a:r>
                <a:r>
                  <a:rPr lang="ja-JP" altLang="en-US" dirty="0" smtClean="0"/>
                  <a:t>。環境雑音と信号成分を分離</a:t>
                </a:r>
                <a:endParaRPr lang="en-US" altLang="ja-JP" dirty="0" smtClean="0"/>
              </a:p>
              <a:p>
                <a:pPr marL="0" indent="0">
                  <a:lnSpc>
                    <a:spcPct val="100000"/>
                  </a:lnSpc>
                  <a:spcBef>
                    <a:spcPts val="0"/>
                  </a:spcBef>
                  <a:buNone/>
                </a:pPr>
                <a:r>
                  <a:rPr lang="ja-JP" altLang="en-US" dirty="0" smtClean="0"/>
                  <a:t>→この信号成分と</a:t>
                </a:r>
                <a:r>
                  <a:rPr lang="en-US" altLang="ja-JP" dirty="0" smtClean="0"/>
                  <a:t>4774ch</a:t>
                </a:r>
                <a:r>
                  <a:rPr lang="ja-JP" altLang="en-US" dirty="0" smtClean="0"/>
                  <a:t>を用いてさらに環境雑音を分離</a:t>
                </a:r>
                <a:endParaRPr lang="en-US" altLang="ja-JP" dirty="0" smtClean="0"/>
              </a:p>
              <a:p>
                <a:pPr marL="0" indent="0">
                  <a:lnSpc>
                    <a:spcPct val="100000"/>
                  </a:lnSpc>
                  <a:spcBef>
                    <a:spcPts val="0"/>
                  </a:spcBef>
                  <a:buNone/>
                </a:pPr>
                <a:r>
                  <a:rPr lang="ja-JP" altLang="en-US" dirty="0" smtClean="0"/>
                  <a:t>→逐次的な環境雑音の分離</a:t>
                </a:r>
                <a:endParaRPr lang="en-US" altLang="ja-JP" dirty="0"/>
              </a:p>
              <a:p>
                <a:pPr marL="0" indent="0">
                  <a:lnSpc>
                    <a:spcPct val="100000"/>
                  </a:lnSpc>
                  <a:spcBef>
                    <a:spcPts val="0"/>
                  </a:spcBef>
                  <a:buNone/>
                </a:pPr>
                <a:endParaRPr lang="en-US" altLang="ja-JP" dirty="0"/>
              </a:p>
              <a:p>
                <a:pPr marL="0" indent="0">
                  <a:lnSpc>
                    <a:spcPct val="100000"/>
                  </a:lnSpc>
                  <a:spcBef>
                    <a:spcPts val="0"/>
                  </a:spcBef>
                  <a:buNone/>
                </a:pPr>
                <a:r>
                  <a:rPr lang="ja-JP" altLang="en-US" dirty="0" smtClean="0"/>
                  <a:t>このように計算された信号成分について、</a:t>
                </a:r>
                <a:r>
                  <a:rPr lang="en-US" altLang="ja-JP" dirty="0" smtClean="0"/>
                  <a:t>MF</a:t>
                </a:r>
                <a:r>
                  <a:rPr lang="ja-JP" altLang="en-US" dirty="0" smtClean="0"/>
                  <a:t>によるパラメータ</a:t>
                </a:r>
                <a:r>
                  <a:rPr lang="en-US" altLang="ja-JP" dirty="0" smtClean="0"/>
                  <a:t>f</a:t>
                </a:r>
                <a:r>
                  <a:rPr lang="ja-JP" altLang="en-US" dirty="0" smtClean="0"/>
                  <a:t>の推定を行なった。なお、</a:t>
                </a:r>
                <a:r>
                  <a:rPr lang="en-US" altLang="ja-JP" dirty="0"/>
                  <a:t> 4774ch</a:t>
                </a:r>
                <a:r>
                  <a:rPr lang="ja-JP" altLang="en-US" dirty="0"/>
                  <a:t>と</a:t>
                </a:r>
                <a:r>
                  <a:rPr lang="en-US" altLang="ja-JP" dirty="0"/>
                  <a:t>4724ch</a:t>
                </a:r>
                <a:r>
                  <a:rPr lang="ja-JP" altLang="en-US" dirty="0"/>
                  <a:t>の</a:t>
                </a:r>
                <a:r>
                  <a:rPr lang="en-US" altLang="ja-JP" dirty="0"/>
                  <a:t>ICA</a:t>
                </a:r>
                <a:r>
                  <a:rPr lang="ja-JP" altLang="en-US" dirty="0"/>
                  <a:t>の順番を入れ替えた</a:t>
                </a:r>
                <a:r>
                  <a:rPr lang="ja-JP" altLang="en-US" dirty="0" smtClean="0"/>
                  <a:t>場合についても計算した。</a:t>
                </a:r>
                <a:endParaRPr lang="en-US" altLang="ja-JP" dirty="0" smtClean="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838200" y="1675448"/>
                <a:ext cx="10515600" cy="4351338"/>
              </a:xfrm>
              <a:blipFill rotWithShape="0">
                <a:blip r:embed="rId3"/>
                <a:stretch>
                  <a:fillRect l="-1217" t="-1541" r="-23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332973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4.</a:t>
            </a:r>
            <a:r>
              <a:rPr lang="ja-JP" altLang="en-US" dirty="0"/>
              <a:t>複数の環境チャンネルを</a:t>
            </a:r>
            <a:r>
              <a:rPr lang="ja-JP" altLang="en-US" dirty="0" smtClean="0"/>
              <a:t>用いた</a:t>
            </a:r>
            <a:r>
              <a:rPr lang="en-US" altLang="ja-JP" dirty="0" smtClean="0"/>
              <a:t>ICA</a:t>
            </a:r>
            <a:endParaRPr kumimoji="1" lang="ja-JP" altLang="en-US" dirty="0"/>
          </a:p>
        </p:txBody>
      </p:sp>
      <p:sp>
        <p:nvSpPr>
          <p:cNvPr id="3" name="コンテンツ プレースホルダー 2"/>
          <p:cNvSpPr>
            <a:spLocks noGrp="1"/>
          </p:cNvSpPr>
          <p:nvPr>
            <p:ph idx="1"/>
          </p:nvPr>
        </p:nvSpPr>
        <p:spPr>
          <a:xfrm>
            <a:off x="838200" y="1600916"/>
            <a:ext cx="3523939" cy="4657452"/>
          </a:xfrm>
        </p:spPr>
        <p:txBody>
          <a:bodyPr>
            <a:normAutofit/>
          </a:bodyPr>
          <a:lstStyle/>
          <a:p>
            <a:pPr marL="0" lvl="0" indent="0">
              <a:lnSpc>
                <a:spcPct val="100000"/>
              </a:lnSpc>
              <a:spcBef>
                <a:spcPts val="0"/>
              </a:spcBef>
              <a:buNone/>
              <a:defRPr/>
            </a:pPr>
            <a:r>
              <a:rPr lang="ja-JP" altLang="en-US" sz="2400" dirty="0"/>
              <a:t>・順番によらず、逐次的に</a:t>
            </a:r>
            <a:r>
              <a:rPr lang="en-US" altLang="ja-JP" sz="2400" dirty="0"/>
              <a:t>ICA</a:t>
            </a:r>
            <a:r>
              <a:rPr lang="ja-JP" altLang="en-US" sz="2400" dirty="0"/>
              <a:t>をした方が、環境が</a:t>
            </a:r>
            <a:r>
              <a:rPr lang="en-US" altLang="ja-JP" sz="2400" dirty="0"/>
              <a:t>1</a:t>
            </a:r>
            <a:r>
              <a:rPr lang="ja-JP" altLang="en-US" sz="2400" dirty="0"/>
              <a:t>つのみの</a:t>
            </a:r>
            <a:r>
              <a:rPr lang="en-US" altLang="ja-JP" sz="2400" dirty="0"/>
              <a:t>ICA</a:t>
            </a:r>
            <a:r>
              <a:rPr lang="ja-JP" altLang="en-US" sz="2400" dirty="0"/>
              <a:t>よりも</a:t>
            </a:r>
            <a:r>
              <a:rPr lang="en-US" altLang="ja-JP" sz="2400" dirty="0"/>
              <a:t>SNR</a:t>
            </a:r>
            <a:r>
              <a:rPr lang="ja-JP" altLang="en-US" sz="2400" dirty="0"/>
              <a:t>が高い。</a:t>
            </a:r>
            <a:endParaRPr lang="en-US" altLang="ja-JP" sz="2400" dirty="0"/>
          </a:p>
          <a:p>
            <a:pPr marL="0" lvl="0" indent="0">
              <a:lnSpc>
                <a:spcPct val="100000"/>
              </a:lnSpc>
              <a:spcBef>
                <a:spcPts val="0"/>
              </a:spcBef>
              <a:buNone/>
              <a:defRPr/>
            </a:pPr>
            <a:endParaRPr lang="en-US" altLang="ja-JP" sz="2400" dirty="0"/>
          </a:p>
          <a:p>
            <a:pPr marL="0" lvl="0" indent="0">
              <a:lnSpc>
                <a:spcPct val="100000"/>
              </a:lnSpc>
              <a:spcBef>
                <a:spcPts val="0"/>
              </a:spcBef>
              <a:buNone/>
              <a:defRPr/>
            </a:pPr>
            <a:r>
              <a:rPr lang="ja-JP" altLang="en-US" sz="2400" dirty="0"/>
              <a:t>・</a:t>
            </a:r>
            <a:r>
              <a:rPr lang="en-US" altLang="ja-JP" sz="2400" dirty="0"/>
              <a:t>4724ch</a:t>
            </a:r>
            <a:r>
              <a:rPr lang="ja-JP" altLang="en-US" sz="2400" dirty="0"/>
              <a:t>を先に</a:t>
            </a:r>
            <a:r>
              <a:rPr lang="en-US" altLang="ja-JP" sz="2400" dirty="0"/>
              <a:t>ICA</a:t>
            </a:r>
            <a:r>
              <a:rPr lang="ja-JP" altLang="en-US" sz="2400" dirty="0"/>
              <a:t>に用いた方がわずかに</a:t>
            </a:r>
            <a:r>
              <a:rPr lang="en-US" altLang="ja-JP" sz="2400" dirty="0"/>
              <a:t>SNR</a:t>
            </a:r>
            <a:r>
              <a:rPr lang="ja-JP" altLang="en-US" sz="2400" dirty="0"/>
              <a:t>が高かった。</a:t>
            </a:r>
            <a:endParaRPr lang="en-US" altLang="ja-JP" sz="2400" dirty="0"/>
          </a:p>
          <a:p>
            <a:pPr marL="0" lvl="0" indent="0">
              <a:lnSpc>
                <a:spcPct val="100000"/>
              </a:lnSpc>
              <a:spcBef>
                <a:spcPts val="0"/>
              </a:spcBef>
              <a:buNone/>
              <a:defRPr/>
            </a:pPr>
            <a:endParaRPr lang="en-US" altLang="ja-JP" sz="2400" dirty="0"/>
          </a:p>
          <a:p>
            <a:pPr marL="0" lvl="0" indent="0">
              <a:lnSpc>
                <a:spcPct val="100000"/>
              </a:lnSpc>
              <a:spcBef>
                <a:spcPts val="0"/>
              </a:spcBef>
              <a:buNone/>
              <a:defRPr/>
            </a:pPr>
            <a:r>
              <a:rPr lang="ja-JP" altLang="en-US" sz="2400" dirty="0"/>
              <a:t>→逐次的な</a:t>
            </a:r>
            <a:r>
              <a:rPr lang="en-US" altLang="ja-JP" sz="2400" dirty="0"/>
              <a:t>ICA</a:t>
            </a:r>
            <a:r>
              <a:rPr lang="ja-JP" altLang="en-US" sz="2400" dirty="0"/>
              <a:t>が可能。ただし、最適な順番は存在。</a:t>
            </a:r>
            <a:endParaRPr lang="en-US" altLang="ja-JP" sz="2400" dirty="0"/>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2139" y="1381569"/>
            <a:ext cx="7315199" cy="4876799"/>
          </a:xfrm>
          <a:prstGeom prst="rect">
            <a:avLst/>
          </a:prstGeom>
        </p:spPr>
      </p:pic>
      <p:sp>
        <p:nvSpPr>
          <p:cNvPr id="9" name="テキスト ボックス 8"/>
          <p:cNvSpPr txBox="1"/>
          <p:nvPr/>
        </p:nvSpPr>
        <p:spPr>
          <a:xfrm>
            <a:off x="6730583" y="1506022"/>
            <a:ext cx="2866490" cy="369332"/>
          </a:xfrm>
          <a:prstGeom prst="rect">
            <a:avLst/>
          </a:prstGeom>
          <a:noFill/>
        </p:spPr>
        <p:txBody>
          <a:bodyPr wrap="none" rtlCol="0">
            <a:spAutoFit/>
          </a:bodyPr>
          <a:lstStyle/>
          <a:p>
            <a:r>
              <a:rPr kumimoji="1" lang="ja-JP" altLang="en-US" dirty="0" smtClean="0"/>
              <a:t>相関を用いた逐次的な</a:t>
            </a:r>
            <a:r>
              <a:rPr kumimoji="1" lang="en-US" altLang="ja-JP" dirty="0" smtClean="0"/>
              <a:t>ICA</a:t>
            </a:r>
          </a:p>
        </p:txBody>
      </p:sp>
    </p:spTree>
    <p:extLst>
      <p:ext uri="{BB962C8B-B14F-4D97-AF65-F5344CB8AC3E}">
        <p14:creationId xmlns:p14="http://schemas.microsoft.com/office/powerpoint/2010/main" val="15327695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1.Introduction </a:t>
            </a:r>
            <a:r>
              <a:rPr kumimoji="1" lang="en-US" altLang="ja-JP" sz="3600" dirty="0" smtClean="0"/>
              <a:t>-ICA</a:t>
            </a:r>
            <a:r>
              <a:rPr lang="ja-JP" altLang="en-US" sz="3600" dirty="0" smtClean="0"/>
              <a:t>とは</a:t>
            </a:r>
            <a:r>
              <a:rPr lang="en-US" altLang="ja-JP" sz="3600" dirty="0" smtClean="0"/>
              <a:t>-</a:t>
            </a:r>
            <a:endParaRPr kumimoji="1" lang="ja-JP" altLang="en-US" sz="3600" dirty="0"/>
          </a:p>
        </p:txBody>
      </p:sp>
      <p:sp>
        <p:nvSpPr>
          <p:cNvPr id="3" name="コンテンツ プレースホルダー 2"/>
          <p:cNvSpPr>
            <a:spLocks noGrp="1"/>
          </p:cNvSpPr>
          <p:nvPr>
            <p:ph idx="1"/>
          </p:nvPr>
        </p:nvSpPr>
        <p:spPr>
          <a:xfrm>
            <a:off x="838200" y="1690688"/>
            <a:ext cx="10515600" cy="4486275"/>
          </a:xfrm>
        </p:spPr>
        <p:txBody>
          <a:bodyPr>
            <a:normAutofit/>
          </a:bodyPr>
          <a:lstStyle/>
          <a:p>
            <a:pPr marL="0" lvl="0" indent="0">
              <a:lnSpc>
                <a:spcPct val="100000"/>
              </a:lnSpc>
              <a:spcBef>
                <a:spcPts val="0"/>
              </a:spcBef>
              <a:buNone/>
              <a:defRPr/>
            </a:pPr>
            <a:r>
              <a:rPr lang="ja-JP" altLang="en-US" dirty="0" smtClean="0"/>
              <a:t>・混合した信号を、独立な成分に統計的に分離する強力な手法</a:t>
            </a:r>
            <a:endParaRPr lang="en-US" altLang="ja-JP" dirty="0" smtClean="0"/>
          </a:p>
          <a:p>
            <a:pPr marL="0" marR="0" lvl="0" indent="0" defTabSz="914400" eaLnBrk="1" fontAlgn="auto" latinLnBrk="0" hangingPunct="1">
              <a:lnSpc>
                <a:spcPct val="100000"/>
              </a:lnSpc>
              <a:spcBef>
                <a:spcPts val="0"/>
              </a:spcBef>
              <a:spcAft>
                <a:spcPts val="0"/>
              </a:spcAft>
              <a:buClrTx/>
              <a:buSzTx/>
              <a:buFontTx/>
              <a:buNone/>
              <a:tabLst/>
              <a:defRPr/>
            </a:pPr>
            <a:r>
              <a:rPr lang="ja-JP" altLang="en-US" dirty="0" smtClean="0"/>
              <a:t>→音声分離の手法として応用されてきた。</a:t>
            </a:r>
            <a:r>
              <a:rPr lang="en-US" altLang="ja-JP" dirty="0" smtClean="0"/>
              <a:t>(cocktail party</a:t>
            </a:r>
            <a:r>
              <a:rPr lang="ja-JP" altLang="en-US" dirty="0" smtClean="0"/>
              <a:t>問題</a:t>
            </a:r>
            <a:r>
              <a:rPr lang="en-US" altLang="ja-JP" dirty="0" smtClean="0"/>
              <a:t>)</a:t>
            </a:r>
          </a:p>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dirty="0"/>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4222" y="2614228"/>
            <a:ext cx="2793077" cy="1862051"/>
          </a:xfrm>
          <a:prstGeom prst="rect">
            <a:avLst/>
          </a:prstGeom>
        </p:spPr>
      </p:pic>
      <p:pic>
        <p:nvPicPr>
          <p:cNvPr id="5" name="図 4"/>
          <p:cNvPicPr>
            <a:picLocks noChangeAspect="1"/>
          </p:cNvPicPr>
          <p:nvPr/>
        </p:nvPicPr>
        <p:blipFill rotWithShape="1">
          <a:blip r:embed="rId4">
            <a:extLst>
              <a:ext uri="{28A0092B-C50C-407E-A947-70E740481C1C}">
                <a14:useLocalDpi xmlns:a14="http://schemas.microsoft.com/office/drawing/2010/main" val="0"/>
              </a:ext>
            </a:extLst>
          </a:blip>
          <a:srcRect l="11417" t="27672" r="8961" b="22834"/>
          <a:stretch/>
        </p:blipFill>
        <p:spPr>
          <a:xfrm>
            <a:off x="1085979" y="3591797"/>
            <a:ext cx="1422862" cy="884482"/>
          </a:xfrm>
          <a:prstGeom prst="rect">
            <a:avLst/>
          </a:prstGeom>
        </p:spPr>
      </p:pic>
      <p:pic>
        <p:nvPicPr>
          <p:cNvPr id="12" name="図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0832" y="4761953"/>
            <a:ext cx="2823217" cy="1882145"/>
          </a:xfrm>
          <a:prstGeom prst="rect">
            <a:avLst/>
          </a:prstGeom>
        </p:spPr>
      </p:pic>
      <p:pic>
        <p:nvPicPr>
          <p:cNvPr id="15" name="図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2752" y="5336896"/>
            <a:ext cx="1289412" cy="1289412"/>
          </a:xfrm>
          <a:prstGeom prst="rect">
            <a:avLst/>
          </a:prstGeom>
        </p:spPr>
      </p:pic>
      <p:grpSp>
        <p:nvGrpSpPr>
          <p:cNvPr id="21" name="図形グループ 20"/>
          <p:cNvGrpSpPr/>
          <p:nvPr/>
        </p:nvGrpSpPr>
        <p:grpSpPr>
          <a:xfrm>
            <a:off x="6957315" y="2614228"/>
            <a:ext cx="1401317" cy="3560986"/>
            <a:chOff x="6957315" y="2614228"/>
            <a:chExt cx="1401317" cy="3560986"/>
          </a:xfrm>
        </p:grpSpPr>
        <p:pic>
          <p:nvPicPr>
            <p:cNvPr id="4" name="Picture 2" descr="C:\Users\yokoyama\AppData\Local\Microsoft\Windows\Temporary Internet Files\Content.IE5\GGTKFQPK\1126px-Microphone_slant.svg[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7488">
              <a:off x="6957316" y="3143506"/>
              <a:ext cx="989695" cy="90004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yokoyama\AppData\Local\Microsoft\Windows\Temporary Internet Files\Content.IE5\GGTKFQPK\1126px-Microphone_slant.svg[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7488">
              <a:off x="6957315" y="5275171"/>
              <a:ext cx="989695" cy="90004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7" name="テキスト ボックス 16"/>
                <p:cNvSpPr txBox="1"/>
                <p:nvPr/>
              </p:nvSpPr>
              <p:spPr>
                <a:xfrm>
                  <a:off x="7268975" y="2614228"/>
                  <a:ext cx="108138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i="1" smtClean="0">
                                <a:latin typeface="Cambria Math"/>
                              </a:rPr>
                            </m:ctrlPr>
                          </m:sSubPr>
                          <m:e>
                            <m:r>
                              <a:rPr kumimoji="1" lang="en-US" altLang="ja-JP" sz="2800" b="0" i="1" smtClean="0">
                                <a:latin typeface="Cambria Math" charset="0"/>
                              </a:rPr>
                              <m:t>𝑥</m:t>
                            </m:r>
                          </m:e>
                          <m:sub>
                            <m:r>
                              <a:rPr kumimoji="1" lang="en-US" altLang="ja-JP" sz="2800" b="0" i="1" smtClean="0">
                                <a:latin typeface="Cambria Math" charset="0"/>
                              </a:rPr>
                              <m:t>1</m:t>
                            </m:r>
                          </m:sub>
                        </m:sSub>
                        <m:r>
                          <a:rPr kumimoji="1" lang="en-US" altLang="ja-JP" sz="2800" b="0" i="1" smtClean="0">
                            <a:latin typeface="Cambria Math" charset="0"/>
                          </a:rPr>
                          <m:t>(</m:t>
                        </m:r>
                        <m:r>
                          <a:rPr kumimoji="1" lang="en-US" altLang="ja-JP" sz="2800" b="0" i="1" smtClean="0">
                            <a:latin typeface="Cambria Math" charset="0"/>
                          </a:rPr>
                          <m:t>𝑡</m:t>
                        </m:r>
                        <m:r>
                          <a:rPr kumimoji="1" lang="en-US" altLang="ja-JP" sz="2800" b="0" i="1" smtClean="0">
                            <a:latin typeface="Cambria Math" charset="0"/>
                          </a:rPr>
                          <m:t>)</m:t>
                        </m:r>
                      </m:oMath>
                    </m:oMathPara>
                  </a14:m>
                  <a:endParaRPr kumimoji="1" lang="ja-JP" altLang="en-US" sz="2800" dirty="0"/>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7268975" y="2614228"/>
                  <a:ext cx="1081386" cy="523220"/>
                </a:xfrm>
                <a:prstGeom prst="rect">
                  <a:avLst/>
                </a:prstGeom>
                <a:blipFill rotWithShape="0">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テキスト ボックス 17"/>
                <p:cNvSpPr txBox="1"/>
                <p:nvPr/>
              </p:nvSpPr>
              <p:spPr>
                <a:xfrm>
                  <a:off x="7268975" y="4681626"/>
                  <a:ext cx="1089657"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i="1" smtClean="0">
                                <a:latin typeface="Cambria Math"/>
                              </a:rPr>
                            </m:ctrlPr>
                          </m:sSubPr>
                          <m:e>
                            <m:r>
                              <a:rPr kumimoji="1" lang="en-US" altLang="ja-JP" sz="2800" b="0" i="1" smtClean="0">
                                <a:latin typeface="Cambria Math" charset="0"/>
                              </a:rPr>
                              <m:t>𝑥</m:t>
                            </m:r>
                          </m:e>
                          <m:sub>
                            <m:r>
                              <a:rPr kumimoji="1" lang="en-US" altLang="ja-JP" sz="2800" b="0" i="1" smtClean="0">
                                <a:latin typeface="Cambria Math" charset="0"/>
                              </a:rPr>
                              <m:t>2</m:t>
                            </m:r>
                          </m:sub>
                        </m:sSub>
                        <m:r>
                          <a:rPr kumimoji="1" lang="en-US" altLang="ja-JP" sz="2800" b="0" i="1" smtClean="0">
                            <a:latin typeface="Cambria Math" charset="0"/>
                          </a:rPr>
                          <m:t>(</m:t>
                        </m:r>
                        <m:r>
                          <a:rPr kumimoji="1" lang="en-US" altLang="ja-JP" sz="2800" b="0" i="1" smtClean="0">
                            <a:latin typeface="Cambria Math" charset="0"/>
                          </a:rPr>
                          <m:t>𝑡</m:t>
                        </m:r>
                        <m:r>
                          <a:rPr kumimoji="1" lang="en-US" altLang="ja-JP" sz="2800" b="0" i="1" smtClean="0">
                            <a:latin typeface="Cambria Math" charset="0"/>
                          </a:rPr>
                          <m:t>)</m:t>
                        </m:r>
                      </m:oMath>
                    </m:oMathPara>
                  </a14:m>
                  <a:endParaRPr kumimoji="1" lang="ja-JP" altLang="en-US" sz="2800" dirty="0"/>
                </a:p>
              </p:txBody>
            </p:sp>
          </mc:Choice>
          <mc:Fallback xmlns="">
            <p:sp>
              <p:nvSpPr>
                <p:cNvPr id="18" name="テキスト ボックス 17"/>
                <p:cNvSpPr txBox="1">
                  <a:spLocks noRot="1" noChangeAspect="1" noMove="1" noResize="1" noEditPoints="1" noAdjustHandles="1" noChangeArrowheads="1" noChangeShapeType="1" noTextEdit="1"/>
                </p:cNvSpPr>
                <p:nvPr/>
              </p:nvSpPr>
              <p:spPr>
                <a:xfrm>
                  <a:off x="7268975" y="4681626"/>
                  <a:ext cx="1089657" cy="523220"/>
                </a:xfrm>
                <a:prstGeom prst="rect">
                  <a:avLst/>
                </a:prstGeom>
                <a:blipFill rotWithShape="0">
                  <a:blip r:embed="rId9"/>
                  <a:stretch>
                    <a:fillRect/>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19" name="テキスト ボックス 18"/>
              <p:cNvSpPr txBox="1"/>
              <p:nvPr/>
            </p:nvSpPr>
            <p:spPr>
              <a:xfrm>
                <a:off x="556603" y="2863052"/>
                <a:ext cx="1050480"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i="1" smtClean="0">
                              <a:latin typeface="Cambria Math"/>
                            </a:rPr>
                          </m:ctrlPr>
                        </m:sSubPr>
                        <m:e>
                          <m:r>
                            <a:rPr kumimoji="1" lang="en-US" altLang="ja-JP" sz="2800" b="0" i="1" smtClean="0">
                              <a:latin typeface="Cambria Math" charset="0"/>
                            </a:rPr>
                            <m:t>𝑠</m:t>
                          </m:r>
                        </m:e>
                        <m:sub>
                          <m:r>
                            <a:rPr kumimoji="1" lang="en-US" altLang="ja-JP" sz="2800" b="0" i="1" smtClean="0">
                              <a:latin typeface="Cambria Math" charset="0"/>
                            </a:rPr>
                            <m:t>1</m:t>
                          </m:r>
                        </m:sub>
                      </m:sSub>
                      <m:r>
                        <a:rPr kumimoji="1" lang="en-US" altLang="ja-JP" sz="2800" b="0" i="1" smtClean="0">
                          <a:latin typeface="Cambria Math" charset="0"/>
                        </a:rPr>
                        <m:t>(</m:t>
                      </m:r>
                      <m:r>
                        <a:rPr kumimoji="1" lang="en-US" altLang="ja-JP" sz="2800" b="0" i="1" smtClean="0">
                          <a:latin typeface="Cambria Math" charset="0"/>
                        </a:rPr>
                        <m:t>𝑡</m:t>
                      </m:r>
                      <m:r>
                        <a:rPr kumimoji="1" lang="en-US" altLang="ja-JP" sz="2800" b="0" i="1" smtClean="0">
                          <a:latin typeface="Cambria Math" charset="0"/>
                        </a:rPr>
                        <m:t>)</m:t>
                      </m:r>
                    </m:oMath>
                  </m:oMathPara>
                </a14:m>
                <a:endParaRPr kumimoji="1" lang="ja-JP" altLang="en-US" sz="2800" dirty="0"/>
              </a:p>
            </p:txBody>
          </p:sp>
        </mc:Choice>
        <mc:Fallback xmlns="">
          <p:sp>
            <p:nvSpPr>
              <p:cNvPr id="19" name="テキスト ボックス 18"/>
              <p:cNvSpPr txBox="1">
                <a:spLocks noRot="1" noChangeAspect="1" noMove="1" noResize="1" noEditPoints="1" noAdjustHandles="1" noChangeArrowheads="1" noChangeShapeType="1" noTextEdit="1"/>
              </p:cNvSpPr>
              <p:nvPr/>
            </p:nvSpPr>
            <p:spPr>
              <a:xfrm>
                <a:off x="556603" y="2863052"/>
                <a:ext cx="1050480" cy="523220"/>
              </a:xfrm>
              <a:prstGeom prst="rect">
                <a:avLst/>
              </a:prstGeom>
              <a:blipFill rotWithShape="0">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テキスト ボックス 19"/>
              <p:cNvSpPr txBox="1"/>
              <p:nvPr/>
            </p:nvSpPr>
            <p:spPr>
              <a:xfrm>
                <a:off x="501870" y="4725103"/>
                <a:ext cx="105875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i="1" smtClean="0">
                              <a:latin typeface="Cambria Math"/>
                            </a:rPr>
                          </m:ctrlPr>
                        </m:sSubPr>
                        <m:e>
                          <m:r>
                            <a:rPr kumimoji="1" lang="en-US" altLang="ja-JP" sz="2800" b="0" i="1" smtClean="0">
                              <a:latin typeface="Cambria Math" charset="0"/>
                            </a:rPr>
                            <m:t>𝑠</m:t>
                          </m:r>
                        </m:e>
                        <m:sub>
                          <m:r>
                            <a:rPr kumimoji="1" lang="en-US" altLang="ja-JP" sz="2800" b="0" i="1" smtClean="0">
                              <a:latin typeface="Cambria Math" charset="0"/>
                            </a:rPr>
                            <m:t>2</m:t>
                          </m:r>
                        </m:sub>
                      </m:sSub>
                      <m:r>
                        <a:rPr kumimoji="1" lang="en-US" altLang="ja-JP" sz="2800" b="0" i="1" smtClean="0">
                          <a:latin typeface="Cambria Math" charset="0"/>
                        </a:rPr>
                        <m:t>(</m:t>
                      </m:r>
                      <m:r>
                        <a:rPr kumimoji="1" lang="en-US" altLang="ja-JP" sz="2800" b="0" i="1" smtClean="0">
                          <a:latin typeface="Cambria Math" charset="0"/>
                        </a:rPr>
                        <m:t>𝑡</m:t>
                      </m:r>
                      <m:r>
                        <a:rPr kumimoji="1" lang="en-US" altLang="ja-JP" sz="2800" b="0" i="1" smtClean="0">
                          <a:latin typeface="Cambria Math" charset="0"/>
                        </a:rPr>
                        <m:t>)</m:t>
                      </m:r>
                    </m:oMath>
                  </m:oMathPara>
                </a14:m>
                <a:endParaRPr kumimoji="1" lang="ja-JP" altLang="en-US" sz="2800" dirty="0"/>
              </a:p>
            </p:txBody>
          </p:sp>
        </mc:Choice>
        <mc:Fallback xmlns="">
          <p:sp>
            <p:nvSpPr>
              <p:cNvPr id="20" name="テキスト ボックス 19"/>
              <p:cNvSpPr txBox="1">
                <a:spLocks noRot="1" noChangeAspect="1" noMove="1" noResize="1" noEditPoints="1" noAdjustHandles="1" noChangeArrowheads="1" noChangeShapeType="1" noTextEdit="1"/>
              </p:cNvSpPr>
              <p:nvPr/>
            </p:nvSpPr>
            <p:spPr>
              <a:xfrm>
                <a:off x="501870" y="4725103"/>
                <a:ext cx="1058751" cy="523220"/>
              </a:xfrm>
              <a:prstGeom prst="rect">
                <a:avLst/>
              </a:prstGeom>
              <a:blipFill rotWithShape="0">
                <a:blip r:embed="rId11"/>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0316602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4.</a:t>
            </a:r>
            <a:r>
              <a:rPr lang="ja-JP" altLang="en-US" dirty="0"/>
              <a:t>複数の環境チャンネルを</a:t>
            </a:r>
            <a:r>
              <a:rPr lang="ja-JP" altLang="en-US" dirty="0" smtClean="0"/>
              <a:t>用いた</a:t>
            </a:r>
            <a:r>
              <a:rPr lang="en-US" altLang="ja-JP" dirty="0" smtClean="0"/>
              <a:t>ICA</a:t>
            </a:r>
            <a:endParaRPr kumimoji="1" lang="ja-JP" altLang="en-US" dirty="0"/>
          </a:p>
        </p:txBody>
      </p:sp>
      <p:sp>
        <p:nvSpPr>
          <p:cNvPr id="3" name="コンテンツ プレースホルダー 2"/>
          <p:cNvSpPr>
            <a:spLocks noGrp="1"/>
          </p:cNvSpPr>
          <p:nvPr>
            <p:ph idx="1"/>
          </p:nvPr>
        </p:nvSpPr>
        <p:spPr>
          <a:xfrm>
            <a:off x="838200" y="1600916"/>
            <a:ext cx="3523939" cy="4657452"/>
          </a:xfrm>
        </p:spPr>
        <p:txBody>
          <a:bodyPr>
            <a:normAutofit/>
          </a:bodyPr>
          <a:lstStyle/>
          <a:p>
            <a:pPr marL="0" lvl="0" indent="0">
              <a:lnSpc>
                <a:spcPct val="100000"/>
              </a:lnSpc>
              <a:spcBef>
                <a:spcPts val="0"/>
              </a:spcBef>
              <a:buNone/>
              <a:defRPr/>
            </a:pPr>
            <a:r>
              <a:rPr lang="ja-JP" altLang="en-US" sz="2400" dirty="0"/>
              <a:t>・順番によらず、逐次的に</a:t>
            </a:r>
            <a:r>
              <a:rPr lang="en-US" altLang="ja-JP" sz="2400" dirty="0"/>
              <a:t>ICA</a:t>
            </a:r>
            <a:r>
              <a:rPr lang="ja-JP" altLang="en-US" sz="2400" dirty="0"/>
              <a:t>をした方が</a:t>
            </a:r>
            <a:r>
              <a:rPr lang="ja-JP" altLang="en-US" sz="2400" dirty="0" smtClean="0"/>
              <a:t>、環境が</a:t>
            </a:r>
            <a:r>
              <a:rPr lang="en-US" altLang="ja-JP" sz="2400" dirty="0" smtClean="0"/>
              <a:t>1</a:t>
            </a:r>
            <a:r>
              <a:rPr lang="ja-JP" altLang="en-US" sz="2400" dirty="0" smtClean="0"/>
              <a:t>つのみ</a:t>
            </a:r>
            <a:r>
              <a:rPr lang="ja-JP" altLang="en-US" sz="2400" dirty="0"/>
              <a:t>の</a:t>
            </a:r>
            <a:r>
              <a:rPr lang="en-US" altLang="ja-JP" sz="2400" dirty="0"/>
              <a:t>ICA</a:t>
            </a:r>
            <a:r>
              <a:rPr lang="ja-JP" altLang="en-US" sz="2400" dirty="0"/>
              <a:t>よりも</a:t>
            </a:r>
            <a:r>
              <a:rPr lang="en-US" altLang="ja-JP" sz="2400" dirty="0"/>
              <a:t>SNR</a:t>
            </a:r>
            <a:r>
              <a:rPr lang="ja-JP" altLang="en-US" sz="2400" dirty="0"/>
              <a:t>が高い。</a:t>
            </a:r>
            <a:endParaRPr lang="en-US" altLang="ja-JP" sz="2400" dirty="0"/>
          </a:p>
          <a:p>
            <a:pPr marL="0" lvl="0" indent="0">
              <a:lnSpc>
                <a:spcPct val="100000"/>
              </a:lnSpc>
              <a:spcBef>
                <a:spcPts val="0"/>
              </a:spcBef>
              <a:buNone/>
              <a:defRPr/>
            </a:pPr>
            <a:endParaRPr lang="en-US" altLang="ja-JP" sz="2400" dirty="0"/>
          </a:p>
          <a:p>
            <a:pPr marL="0" lvl="0" indent="0">
              <a:lnSpc>
                <a:spcPct val="100000"/>
              </a:lnSpc>
              <a:spcBef>
                <a:spcPts val="0"/>
              </a:spcBef>
              <a:buNone/>
              <a:defRPr/>
            </a:pPr>
            <a:r>
              <a:rPr lang="ja-JP" altLang="en-US" sz="2400" dirty="0"/>
              <a:t>・</a:t>
            </a:r>
            <a:r>
              <a:rPr lang="en-US" altLang="ja-JP" sz="2400" dirty="0"/>
              <a:t>4724ch</a:t>
            </a:r>
            <a:r>
              <a:rPr lang="ja-JP" altLang="en-US" sz="2400" dirty="0"/>
              <a:t>を先に</a:t>
            </a:r>
            <a:r>
              <a:rPr lang="en-US" altLang="ja-JP" sz="2400" dirty="0"/>
              <a:t>ICA</a:t>
            </a:r>
            <a:r>
              <a:rPr lang="ja-JP" altLang="en-US" sz="2400" dirty="0"/>
              <a:t>に用いた方がわずかに</a:t>
            </a:r>
            <a:r>
              <a:rPr lang="en-US" altLang="ja-JP" sz="2400" dirty="0"/>
              <a:t>SNR</a:t>
            </a:r>
            <a:r>
              <a:rPr lang="ja-JP" altLang="en-US" sz="2400" dirty="0"/>
              <a:t>が高かった。</a:t>
            </a:r>
            <a:endParaRPr lang="en-US" altLang="ja-JP" sz="2400" dirty="0"/>
          </a:p>
          <a:p>
            <a:pPr marL="0" lvl="0" indent="0">
              <a:lnSpc>
                <a:spcPct val="100000"/>
              </a:lnSpc>
              <a:spcBef>
                <a:spcPts val="0"/>
              </a:spcBef>
              <a:buNone/>
              <a:defRPr/>
            </a:pPr>
            <a:endParaRPr lang="en-US" altLang="ja-JP" sz="2400" dirty="0"/>
          </a:p>
          <a:p>
            <a:pPr marL="0" lvl="0" indent="0">
              <a:lnSpc>
                <a:spcPct val="100000"/>
              </a:lnSpc>
              <a:spcBef>
                <a:spcPts val="0"/>
              </a:spcBef>
              <a:buNone/>
              <a:defRPr/>
            </a:pPr>
            <a:r>
              <a:rPr lang="ja-JP" altLang="en-US" sz="2400" dirty="0"/>
              <a:t>→逐次的な</a:t>
            </a:r>
            <a:r>
              <a:rPr lang="en-US" altLang="ja-JP" sz="2400" dirty="0"/>
              <a:t>ICA</a:t>
            </a:r>
            <a:r>
              <a:rPr lang="ja-JP" altLang="en-US" sz="2400" dirty="0"/>
              <a:t>が可能。ただし、最適な順番は存在。</a:t>
            </a:r>
            <a:endParaRPr lang="en-US" altLang="ja-JP" sz="2400" dirty="0"/>
          </a:p>
        </p:txBody>
      </p:sp>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2139" y="1380368"/>
            <a:ext cx="7317000" cy="4878000"/>
          </a:xfrm>
          <a:prstGeom prst="rect">
            <a:avLst/>
          </a:prstGeom>
        </p:spPr>
      </p:pic>
      <p:sp>
        <p:nvSpPr>
          <p:cNvPr id="9" name="テキスト ボックス 8"/>
          <p:cNvSpPr txBox="1"/>
          <p:nvPr/>
        </p:nvSpPr>
        <p:spPr>
          <a:xfrm>
            <a:off x="6730583" y="1506022"/>
            <a:ext cx="2866490" cy="369332"/>
          </a:xfrm>
          <a:prstGeom prst="rect">
            <a:avLst/>
          </a:prstGeom>
          <a:noFill/>
        </p:spPr>
        <p:txBody>
          <a:bodyPr wrap="none" rtlCol="0">
            <a:spAutoFit/>
          </a:bodyPr>
          <a:lstStyle/>
          <a:p>
            <a:r>
              <a:rPr kumimoji="1" lang="ja-JP" altLang="en-US" dirty="0" smtClean="0"/>
              <a:t>相関を用いた逐次的な</a:t>
            </a:r>
            <a:r>
              <a:rPr kumimoji="1" lang="en-US" altLang="ja-JP" dirty="0" smtClean="0"/>
              <a:t>ICA</a:t>
            </a:r>
          </a:p>
        </p:txBody>
      </p:sp>
    </p:spTree>
    <p:extLst>
      <p:ext uri="{BB962C8B-B14F-4D97-AF65-F5344CB8AC3E}">
        <p14:creationId xmlns:p14="http://schemas.microsoft.com/office/powerpoint/2010/main" val="16648607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5</a:t>
            </a:r>
            <a:r>
              <a:rPr kumimoji="1" lang="en-US" altLang="ja-JP" dirty="0" smtClean="0"/>
              <a:t>.</a:t>
            </a:r>
            <a:r>
              <a:rPr kumimoji="1" lang="ja-JP" altLang="en-US" dirty="0" smtClean="0"/>
              <a:t>まとめ</a:t>
            </a:r>
            <a:endParaRPr kumimoji="1" lang="ja-JP" altLang="en-US" dirty="0"/>
          </a:p>
        </p:txBody>
      </p:sp>
      <p:sp>
        <p:nvSpPr>
          <p:cNvPr id="3" name="コンテンツ プレースホルダー 2"/>
          <p:cNvSpPr>
            <a:spLocks noGrp="1"/>
          </p:cNvSpPr>
          <p:nvPr>
            <p:ph idx="1"/>
          </p:nvPr>
        </p:nvSpPr>
        <p:spPr>
          <a:xfrm>
            <a:off x="838200" y="1484025"/>
            <a:ext cx="10515600" cy="5111328"/>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ja-JP" altLang="en-US" dirty="0" smtClean="0"/>
              <a:t>・連続波の場合、一部の周波数領域において</a:t>
            </a:r>
            <a:r>
              <a:rPr lang="en-US" altLang="ja-JP" dirty="0" smtClean="0"/>
              <a:t>ICA</a:t>
            </a:r>
            <a:r>
              <a:rPr lang="ja-JP" altLang="en-US" dirty="0" smtClean="0"/>
              <a:t>によって</a:t>
            </a:r>
            <a:r>
              <a:rPr lang="en-US" altLang="ja-JP" dirty="0" smtClean="0"/>
              <a:t>SNR</a:t>
            </a:r>
            <a:r>
              <a:rPr lang="ja-JP" altLang="en-US" dirty="0" smtClean="0"/>
              <a:t>が向上する。向上する領域は用いる環境チャンネルによって異なる。</a:t>
            </a:r>
            <a:endParaRPr lang="en-US" altLang="ja-JP"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altLang="ja-JP" dirty="0" smtClean="0"/>
          </a:p>
          <a:p>
            <a:pPr marL="0" marR="0" lvl="0" indent="0" defTabSz="914400" eaLnBrk="1" fontAlgn="auto" latinLnBrk="0" hangingPunct="1">
              <a:lnSpc>
                <a:spcPct val="100000"/>
              </a:lnSpc>
              <a:spcBef>
                <a:spcPts val="0"/>
              </a:spcBef>
              <a:spcAft>
                <a:spcPts val="0"/>
              </a:spcAft>
              <a:buClrTx/>
              <a:buSzTx/>
              <a:buFontTx/>
              <a:buNone/>
              <a:tabLst/>
              <a:defRPr/>
            </a:pPr>
            <a:r>
              <a:rPr lang="ja-JP" altLang="en-US" dirty="0" smtClean="0"/>
              <a:t>・相関を用いた</a:t>
            </a:r>
            <a:r>
              <a:rPr lang="en-US" altLang="ja-JP" dirty="0" smtClean="0"/>
              <a:t>ICA</a:t>
            </a:r>
            <a:r>
              <a:rPr lang="ja-JP" altLang="en-US" dirty="0" smtClean="0"/>
              <a:t>の方が安定。</a:t>
            </a:r>
            <a:r>
              <a:rPr lang="en-US" altLang="ja-JP" dirty="0" smtClean="0"/>
              <a:t>Fast ICA</a:t>
            </a:r>
            <a:r>
              <a:rPr lang="ja-JP" altLang="en-US" dirty="0" smtClean="0"/>
              <a:t>は不安定だが、相関の方法より上手く分離できることがある。</a:t>
            </a:r>
            <a:endParaRPr lang="en-US" altLang="ja-JP" dirty="0" smtClean="0"/>
          </a:p>
          <a:p>
            <a:pPr marL="0" marR="0" lvl="0" indent="0" defTabSz="914400" eaLnBrk="1" fontAlgn="auto" latinLnBrk="0" hangingPunct="1">
              <a:lnSpc>
                <a:spcPct val="100000"/>
              </a:lnSpc>
              <a:spcBef>
                <a:spcPts val="0"/>
              </a:spcBef>
              <a:spcAft>
                <a:spcPts val="0"/>
              </a:spcAft>
              <a:buClrTx/>
              <a:buSzTx/>
              <a:buFontTx/>
              <a:buNone/>
              <a:tabLst/>
              <a:defRPr/>
            </a:pPr>
            <a:r>
              <a:rPr lang="ja-JP" altLang="en-US" dirty="0" smtClean="0"/>
              <a:t>→相関を用いた</a:t>
            </a:r>
            <a:r>
              <a:rPr lang="en-US" altLang="ja-JP" dirty="0" smtClean="0"/>
              <a:t>ICA</a:t>
            </a:r>
            <a:r>
              <a:rPr lang="ja-JP" altLang="en-US" dirty="0" smtClean="0"/>
              <a:t>による解析を行い、上手く分離できたところについては</a:t>
            </a:r>
            <a:r>
              <a:rPr lang="en-US" altLang="ja-JP" dirty="0" smtClean="0"/>
              <a:t>Fast ICA</a:t>
            </a:r>
            <a:r>
              <a:rPr lang="ja-JP" altLang="en-US" dirty="0" smtClean="0"/>
              <a:t>も行うのが良いと考えられる。</a:t>
            </a:r>
            <a:endParaRPr lang="en-US" altLang="ja-JP" dirty="0" smtClean="0"/>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dirty="0" smtClean="0"/>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dirty="0" smtClean="0"/>
              <a:t>・相関を用いた</a:t>
            </a:r>
            <a:r>
              <a:rPr kumimoji="1" lang="en-US" altLang="ja-JP" dirty="0" smtClean="0"/>
              <a:t>ICA</a:t>
            </a:r>
            <a:r>
              <a:rPr kumimoji="1" lang="ja-JP" altLang="en-US" dirty="0" smtClean="0"/>
              <a:t>に関しては、逐次的な</a:t>
            </a:r>
            <a:r>
              <a:rPr lang="ja-JP" altLang="en-US" dirty="0" smtClean="0"/>
              <a:t>雑音</a:t>
            </a:r>
            <a:r>
              <a:rPr kumimoji="1" lang="ja-JP" altLang="en-US" dirty="0" smtClean="0"/>
              <a:t>の分離が可能</a:t>
            </a:r>
            <a:r>
              <a:rPr lang="ja-JP" altLang="en-US" dirty="0" smtClean="0"/>
              <a:t>。</a:t>
            </a:r>
            <a:endParaRPr lang="en-US" altLang="ja-JP" dirty="0" smtClean="0"/>
          </a:p>
          <a:p>
            <a:pPr marL="0" marR="0" lvl="0" indent="0" defTabSz="914400" eaLnBrk="1" fontAlgn="auto" latinLnBrk="0" hangingPunct="1">
              <a:lnSpc>
                <a:spcPct val="100000"/>
              </a:lnSpc>
              <a:spcBef>
                <a:spcPts val="0"/>
              </a:spcBef>
              <a:spcAft>
                <a:spcPts val="0"/>
              </a:spcAft>
              <a:buClrTx/>
              <a:buSzTx/>
              <a:buFontTx/>
              <a:buNone/>
              <a:tabLst/>
              <a:defRPr/>
            </a:pPr>
            <a:r>
              <a:rPr lang="ja-JP" altLang="en-US" dirty="0" smtClean="0"/>
              <a:t>最適な順番で分離するとより高い</a:t>
            </a:r>
            <a:r>
              <a:rPr lang="en-US" altLang="ja-JP" dirty="0" smtClean="0"/>
              <a:t>SNR</a:t>
            </a:r>
            <a:r>
              <a:rPr lang="ja-JP" altLang="en-US" dirty="0" smtClean="0"/>
              <a:t>が得られる。</a:t>
            </a:r>
            <a:endParaRPr kumimoji="1" lang="en-US" altLang="ja-JP" dirty="0" smtClean="0"/>
          </a:p>
        </p:txBody>
      </p:sp>
    </p:spTree>
    <p:extLst>
      <p:ext uri="{BB962C8B-B14F-4D97-AF65-F5344CB8AC3E}">
        <p14:creationId xmlns:p14="http://schemas.microsoft.com/office/powerpoint/2010/main" val="4836035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1.Introduction </a:t>
            </a:r>
            <a:r>
              <a:rPr lang="en-US" altLang="ja-JP" sz="3600" dirty="0"/>
              <a:t>-ICA</a:t>
            </a:r>
            <a:r>
              <a:rPr lang="ja-JP" altLang="en-US" sz="3600" dirty="0"/>
              <a:t>とは</a:t>
            </a:r>
            <a:r>
              <a:rPr lang="en-US" altLang="ja-JP" sz="3600" dirty="0"/>
              <a:t>-</a:t>
            </a:r>
            <a:endParaRPr kumimoji="1" lang="ja-JP" altLang="en-US" dirty="0"/>
          </a:p>
        </p:txBody>
      </p:sp>
      <p:sp>
        <p:nvSpPr>
          <p:cNvPr id="3" name="コンテンツ プレースホルダー 2"/>
          <p:cNvSpPr>
            <a:spLocks noGrp="1"/>
          </p:cNvSpPr>
          <p:nvPr>
            <p:ph idx="1"/>
          </p:nvPr>
        </p:nvSpPr>
        <p:spPr>
          <a:xfrm>
            <a:off x="838200" y="1690688"/>
            <a:ext cx="10515600" cy="4486275"/>
          </a:xfrm>
        </p:spPr>
        <p:txBody>
          <a:bodyPr>
            <a:normAutofit/>
          </a:bodyPr>
          <a:lstStyle/>
          <a:p>
            <a:pPr marL="0" lvl="0" indent="0">
              <a:lnSpc>
                <a:spcPct val="100000"/>
              </a:lnSpc>
              <a:spcBef>
                <a:spcPts val="0"/>
              </a:spcBef>
              <a:buNone/>
              <a:defRPr/>
            </a:pPr>
            <a:r>
              <a:rPr lang="ja-JP" altLang="en-US" dirty="0" smtClean="0"/>
              <a:t>・混合した信号を、独立な成分に</a:t>
            </a:r>
            <a:r>
              <a:rPr lang="ja-JP" altLang="en-US" dirty="0"/>
              <a:t>統計的に</a:t>
            </a:r>
            <a:r>
              <a:rPr lang="ja-JP" altLang="en-US" dirty="0" smtClean="0"/>
              <a:t>分離する強力な手法</a:t>
            </a:r>
            <a:endParaRPr lang="en-US" altLang="ja-JP" dirty="0" smtClean="0"/>
          </a:p>
          <a:p>
            <a:pPr marL="0" marR="0" lvl="0" indent="0" defTabSz="914400" eaLnBrk="1" fontAlgn="auto" latinLnBrk="0" hangingPunct="1">
              <a:lnSpc>
                <a:spcPct val="100000"/>
              </a:lnSpc>
              <a:spcBef>
                <a:spcPts val="0"/>
              </a:spcBef>
              <a:spcAft>
                <a:spcPts val="0"/>
              </a:spcAft>
              <a:buClrTx/>
              <a:buSzTx/>
              <a:buFontTx/>
              <a:buNone/>
              <a:tabLst/>
              <a:defRPr/>
            </a:pPr>
            <a:r>
              <a:rPr lang="ja-JP" altLang="en-US" dirty="0" smtClean="0"/>
              <a:t>→音声分離の手法として応用されてきた。</a:t>
            </a:r>
            <a:r>
              <a:rPr lang="en-US" altLang="ja-JP" dirty="0" smtClean="0"/>
              <a:t>(cocktail party</a:t>
            </a:r>
            <a:r>
              <a:rPr lang="ja-JP" altLang="en-US" dirty="0" smtClean="0"/>
              <a:t>問題</a:t>
            </a:r>
            <a:r>
              <a:rPr lang="en-US" altLang="ja-JP" dirty="0" smtClean="0"/>
              <a:t>)</a:t>
            </a:r>
          </a:p>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dirty="0"/>
          </a:p>
        </p:txBody>
      </p:sp>
      <p:grpSp>
        <p:nvGrpSpPr>
          <p:cNvPr id="16" name="図形グループ 15"/>
          <p:cNvGrpSpPr/>
          <p:nvPr/>
        </p:nvGrpSpPr>
        <p:grpSpPr>
          <a:xfrm>
            <a:off x="1042752" y="2614228"/>
            <a:ext cx="10106496" cy="4029870"/>
            <a:chOff x="416730" y="2626822"/>
            <a:chExt cx="10106496" cy="4029870"/>
          </a:xfrm>
        </p:grpSpPr>
        <p:pic>
          <p:nvPicPr>
            <p:cNvPr id="4" name="Picture 2" descr="C:\Users\yokoyama\AppData\Local\Microsoft\Windows\Temporary Internet Files\Content.IE5\GGTKFQPK\1126px-Microphone_slant.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7488">
              <a:off x="6331294" y="3156100"/>
              <a:ext cx="989695" cy="900043"/>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2626822"/>
              <a:ext cx="2793077" cy="1862051"/>
            </a:xfrm>
            <a:prstGeom prst="rect">
              <a:avLst/>
            </a:prstGeom>
          </p:spPr>
        </p:pic>
        <p:pic>
          <p:nvPicPr>
            <p:cNvPr id="5" name="図 4"/>
            <p:cNvPicPr>
              <a:picLocks noChangeAspect="1"/>
            </p:cNvPicPr>
            <p:nvPr/>
          </p:nvPicPr>
          <p:blipFill rotWithShape="1">
            <a:blip r:embed="rId5">
              <a:extLst>
                <a:ext uri="{28A0092B-C50C-407E-A947-70E740481C1C}">
                  <a14:useLocalDpi xmlns:a14="http://schemas.microsoft.com/office/drawing/2010/main" val="0"/>
                </a:ext>
              </a:extLst>
            </a:blip>
            <a:srcRect l="11417" t="27672" r="8961" b="22834"/>
            <a:stretch/>
          </p:blipFill>
          <p:spPr>
            <a:xfrm>
              <a:off x="459957" y="3604391"/>
              <a:ext cx="1422862" cy="884482"/>
            </a:xfrm>
            <a:prstGeom prst="rect">
              <a:avLst/>
            </a:prstGeom>
          </p:spPr>
        </p:pic>
        <p:sp>
          <p:nvSpPr>
            <p:cNvPr id="7" name="右矢印 6"/>
            <p:cNvSpPr/>
            <p:nvPr/>
          </p:nvSpPr>
          <p:spPr>
            <a:xfrm>
              <a:off x="3886900" y="3267234"/>
              <a:ext cx="2161309" cy="5812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右矢印 7"/>
            <p:cNvSpPr/>
            <p:nvPr/>
          </p:nvSpPr>
          <p:spPr>
            <a:xfrm>
              <a:off x="3886900" y="5425006"/>
              <a:ext cx="2161309" cy="5812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Picture 2" descr="C:\Users\yokoyama\AppData\Local\Microsoft\Windows\Temporary Internet Files\Content.IE5\GGTKFQPK\1126px-Microphone_slant.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7488">
              <a:off x="6331293" y="5287765"/>
              <a:ext cx="989695" cy="900043"/>
            </a:xfrm>
            <a:prstGeom prst="rect">
              <a:avLst/>
            </a:prstGeom>
            <a:noFill/>
            <a:extLst>
              <a:ext uri="{909E8E84-426E-40DD-AFC4-6F175D3DCCD1}">
                <a14:hiddenFill xmlns:a14="http://schemas.microsoft.com/office/drawing/2010/main">
                  <a:solidFill>
                    <a:srgbClr val="FFFFFF"/>
                  </a:solidFill>
                </a14:hiddenFill>
              </a:ext>
            </a:extLst>
          </p:spPr>
        </p:pic>
        <p:sp>
          <p:nvSpPr>
            <p:cNvPr id="10" name="右矢印 9"/>
            <p:cNvSpPr/>
            <p:nvPr/>
          </p:nvSpPr>
          <p:spPr>
            <a:xfrm rot="2663258">
              <a:off x="3573051" y="4270982"/>
              <a:ext cx="2705741" cy="5812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右矢印 10"/>
            <p:cNvSpPr/>
            <p:nvPr/>
          </p:nvSpPr>
          <p:spPr>
            <a:xfrm rot="18957302">
              <a:off x="3648671" y="4471613"/>
              <a:ext cx="2705741" cy="5812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4810" y="4774547"/>
              <a:ext cx="2823217" cy="1882145"/>
            </a:xfrm>
            <a:prstGeom prst="rect">
              <a:avLst/>
            </a:prstGeom>
          </p:spPr>
        </p:pic>
        <p:pic>
          <p:nvPicPr>
            <p:cNvPr id="13" name="図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26694" y="2626822"/>
              <a:ext cx="2775345" cy="1850230"/>
            </a:xfrm>
            <a:prstGeom prst="rect">
              <a:avLst/>
            </a:prstGeom>
          </p:spPr>
        </p:pic>
        <p:pic>
          <p:nvPicPr>
            <p:cNvPr id="14" name="図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26693" y="4774547"/>
              <a:ext cx="2796533" cy="1864355"/>
            </a:xfrm>
            <a:prstGeom prst="rect">
              <a:avLst/>
            </a:prstGeom>
          </p:spPr>
        </p:pic>
        <p:pic>
          <p:nvPicPr>
            <p:cNvPr id="15" name="図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6730" y="5349490"/>
              <a:ext cx="1289412" cy="1289412"/>
            </a:xfrm>
            <a:prstGeom prst="rect">
              <a:avLst/>
            </a:prstGeom>
          </p:spPr>
        </p:pic>
      </p:grpSp>
      <mc:AlternateContent xmlns:mc="http://schemas.openxmlformats.org/markup-compatibility/2006" xmlns:a14="http://schemas.microsoft.com/office/drawing/2010/main">
        <mc:Choice Requires="a14">
          <p:sp>
            <p:nvSpPr>
              <p:cNvPr id="17" name="テキスト ボックス 16"/>
              <p:cNvSpPr txBox="1"/>
              <p:nvPr/>
            </p:nvSpPr>
            <p:spPr>
              <a:xfrm>
                <a:off x="7268975" y="2614228"/>
                <a:ext cx="108138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i="1" smtClean="0">
                              <a:latin typeface="Cambria Math"/>
                            </a:rPr>
                          </m:ctrlPr>
                        </m:sSubPr>
                        <m:e>
                          <m:r>
                            <a:rPr kumimoji="1" lang="en-US" altLang="ja-JP" sz="2800" b="0" i="1" smtClean="0">
                              <a:latin typeface="Cambria Math" charset="0"/>
                            </a:rPr>
                            <m:t>𝑥</m:t>
                          </m:r>
                        </m:e>
                        <m:sub>
                          <m:r>
                            <a:rPr kumimoji="1" lang="en-US" altLang="ja-JP" sz="2800" b="0" i="1" smtClean="0">
                              <a:latin typeface="Cambria Math" charset="0"/>
                            </a:rPr>
                            <m:t>1</m:t>
                          </m:r>
                        </m:sub>
                      </m:sSub>
                      <m:r>
                        <a:rPr kumimoji="1" lang="en-US" altLang="ja-JP" sz="2800" b="0" i="1" smtClean="0">
                          <a:latin typeface="Cambria Math" charset="0"/>
                        </a:rPr>
                        <m:t>(</m:t>
                      </m:r>
                      <m:r>
                        <a:rPr kumimoji="1" lang="en-US" altLang="ja-JP" sz="2800" b="0" i="1" smtClean="0">
                          <a:latin typeface="Cambria Math" charset="0"/>
                        </a:rPr>
                        <m:t>𝑡</m:t>
                      </m:r>
                      <m:r>
                        <a:rPr kumimoji="1" lang="en-US" altLang="ja-JP" sz="2800" b="0" i="1" smtClean="0">
                          <a:latin typeface="Cambria Math" charset="0"/>
                        </a:rPr>
                        <m:t>)</m:t>
                      </m:r>
                    </m:oMath>
                  </m:oMathPara>
                </a14:m>
                <a:endParaRPr kumimoji="1" lang="ja-JP" altLang="en-US" sz="2800" dirty="0"/>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7268975" y="2614228"/>
                <a:ext cx="1081386" cy="523220"/>
              </a:xfrm>
              <a:prstGeom prst="rect">
                <a:avLst/>
              </a:prstGeom>
              <a:blipFill rotWithShape="0">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テキスト ボックス 17"/>
              <p:cNvSpPr txBox="1"/>
              <p:nvPr/>
            </p:nvSpPr>
            <p:spPr>
              <a:xfrm>
                <a:off x="7268975" y="4681626"/>
                <a:ext cx="1089657"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i="1" smtClean="0">
                              <a:latin typeface="Cambria Math"/>
                            </a:rPr>
                          </m:ctrlPr>
                        </m:sSubPr>
                        <m:e>
                          <m:r>
                            <a:rPr kumimoji="1" lang="en-US" altLang="ja-JP" sz="2800" b="0" i="1" smtClean="0">
                              <a:latin typeface="Cambria Math" charset="0"/>
                            </a:rPr>
                            <m:t>𝑥</m:t>
                          </m:r>
                        </m:e>
                        <m:sub>
                          <m:r>
                            <a:rPr kumimoji="1" lang="en-US" altLang="ja-JP" sz="2800" b="0" i="1" smtClean="0">
                              <a:latin typeface="Cambria Math" charset="0"/>
                            </a:rPr>
                            <m:t>2</m:t>
                          </m:r>
                        </m:sub>
                      </m:sSub>
                      <m:r>
                        <a:rPr kumimoji="1" lang="en-US" altLang="ja-JP" sz="2800" b="0" i="1" smtClean="0">
                          <a:latin typeface="Cambria Math" charset="0"/>
                        </a:rPr>
                        <m:t>(</m:t>
                      </m:r>
                      <m:r>
                        <a:rPr kumimoji="1" lang="en-US" altLang="ja-JP" sz="2800" b="0" i="1" smtClean="0">
                          <a:latin typeface="Cambria Math" charset="0"/>
                        </a:rPr>
                        <m:t>𝑡</m:t>
                      </m:r>
                      <m:r>
                        <a:rPr kumimoji="1" lang="en-US" altLang="ja-JP" sz="2800" b="0" i="1" smtClean="0">
                          <a:latin typeface="Cambria Math" charset="0"/>
                        </a:rPr>
                        <m:t>)</m:t>
                      </m:r>
                    </m:oMath>
                  </m:oMathPara>
                </a14:m>
                <a:endParaRPr kumimoji="1" lang="ja-JP" altLang="en-US" sz="2800" dirty="0"/>
              </a:p>
            </p:txBody>
          </p:sp>
        </mc:Choice>
        <mc:Fallback xmlns="">
          <p:sp>
            <p:nvSpPr>
              <p:cNvPr id="18" name="テキスト ボックス 17"/>
              <p:cNvSpPr txBox="1">
                <a:spLocks noRot="1" noChangeAspect="1" noMove="1" noResize="1" noEditPoints="1" noAdjustHandles="1" noChangeArrowheads="1" noChangeShapeType="1" noTextEdit="1"/>
              </p:cNvSpPr>
              <p:nvPr/>
            </p:nvSpPr>
            <p:spPr>
              <a:xfrm>
                <a:off x="7268975" y="4681626"/>
                <a:ext cx="1089657" cy="523220"/>
              </a:xfrm>
              <a:prstGeom prst="rect">
                <a:avLst/>
              </a:prstGeom>
              <a:blipFill rotWithShape="0">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テキスト ボックス 18"/>
              <p:cNvSpPr txBox="1"/>
              <p:nvPr/>
            </p:nvSpPr>
            <p:spPr>
              <a:xfrm>
                <a:off x="556603" y="2863052"/>
                <a:ext cx="1050480"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i="1" smtClean="0">
                              <a:latin typeface="Cambria Math"/>
                            </a:rPr>
                          </m:ctrlPr>
                        </m:sSubPr>
                        <m:e>
                          <m:r>
                            <a:rPr kumimoji="1" lang="en-US" altLang="ja-JP" sz="2800" b="0" i="1" smtClean="0">
                              <a:latin typeface="Cambria Math" charset="0"/>
                            </a:rPr>
                            <m:t>𝑠</m:t>
                          </m:r>
                        </m:e>
                        <m:sub>
                          <m:r>
                            <a:rPr kumimoji="1" lang="en-US" altLang="ja-JP" sz="2800" b="0" i="1" smtClean="0">
                              <a:latin typeface="Cambria Math" charset="0"/>
                            </a:rPr>
                            <m:t>1</m:t>
                          </m:r>
                        </m:sub>
                      </m:sSub>
                      <m:r>
                        <a:rPr kumimoji="1" lang="en-US" altLang="ja-JP" sz="2800" b="0" i="1" smtClean="0">
                          <a:latin typeface="Cambria Math" charset="0"/>
                        </a:rPr>
                        <m:t>(</m:t>
                      </m:r>
                      <m:r>
                        <a:rPr kumimoji="1" lang="en-US" altLang="ja-JP" sz="2800" b="0" i="1" smtClean="0">
                          <a:latin typeface="Cambria Math" charset="0"/>
                        </a:rPr>
                        <m:t>𝑡</m:t>
                      </m:r>
                      <m:r>
                        <a:rPr kumimoji="1" lang="en-US" altLang="ja-JP" sz="2800" b="0" i="1" smtClean="0">
                          <a:latin typeface="Cambria Math" charset="0"/>
                        </a:rPr>
                        <m:t>)</m:t>
                      </m:r>
                    </m:oMath>
                  </m:oMathPara>
                </a14:m>
                <a:endParaRPr kumimoji="1" lang="ja-JP" altLang="en-US" sz="2800" dirty="0"/>
              </a:p>
            </p:txBody>
          </p:sp>
        </mc:Choice>
        <mc:Fallback xmlns="">
          <p:sp>
            <p:nvSpPr>
              <p:cNvPr id="19" name="テキスト ボックス 18"/>
              <p:cNvSpPr txBox="1">
                <a:spLocks noRot="1" noChangeAspect="1" noMove="1" noResize="1" noEditPoints="1" noAdjustHandles="1" noChangeArrowheads="1" noChangeShapeType="1" noTextEdit="1"/>
              </p:cNvSpPr>
              <p:nvPr/>
            </p:nvSpPr>
            <p:spPr>
              <a:xfrm>
                <a:off x="556603" y="2863052"/>
                <a:ext cx="1050480" cy="523220"/>
              </a:xfrm>
              <a:prstGeom prst="rect">
                <a:avLst/>
              </a:prstGeom>
              <a:blipFill rotWithShape="0">
                <a:blip r:embed="rId1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テキスト ボックス 19"/>
              <p:cNvSpPr txBox="1"/>
              <p:nvPr/>
            </p:nvSpPr>
            <p:spPr>
              <a:xfrm>
                <a:off x="501870" y="4725103"/>
                <a:ext cx="105875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i="1" smtClean="0">
                              <a:latin typeface="Cambria Math"/>
                            </a:rPr>
                          </m:ctrlPr>
                        </m:sSubPr>
                        <m:e>
                          <m:r>
                            <a:rPr kumimoji="1" lang="en-US" altLang="ja-JP" sz="2800" b="0" i="1" smtClean="0">
                              <a:latin typeface="Cambria Math" charset="0"/>
                            </a:rPr>
                            <m:t>𝑠</m:t>
                          </m:r>
                        </m:e>
                        <m:sub>
                          <m:r>
                            <a:rPr kumimoji="1" lang="en-US" altLang="ja-JP" sz="2800" b="0" i="1" smtClean="0">
                              <a:latin typeface="Cambria Math" charset="0"/>
                            </a:rPr>
                            <m:t>2</m:t>
                          </m:r>
                        </m:sub>
                      </m:sSub>
                      <m:r>
                        <a:rPr kumimoji="1" lang="en-US" altLang="ja-JP" sz="2800" b="0" i="1" smtClean="0">
                          <a:latin typeface="Cambria Math" charset="0"/>
                        </a:rPr>
                        <m:t>(</m:t>
                      </m:r>
                      <m:r>
                        <a:rPr kumimoji="1" lang="en-US" altLang="ja-JP" sz="2800" b="0" i="1" smtClean="0">
                          <a:latin typeface="Cambria Math" charset="0"/>
                        </a:rPr>
                        <m:t>𝑡</m:t>
                      </m:r>
                      <m:r>
                        <a:rPr kumimoji="1" lang="en-US" altLang="ja-JP" sz="2800" b="0" i="1" smtClean="0">
                          <a:latin typeface="Cambria Math" charset="0"/>
                        </a:rPr>
                        <m:t>)</m:t>
                      </m:r>
                    </m:oMath>
                  </m:oMathPara>
                </a14:m>
                <a:endParaRPr kumimoji="1" lang="ja-JP" altLang="en-US" sz="2800" dirty="0"/>
              </a:p>
            </p:txBody>
          </p:sp>
        </mc:Choice>
        <mc:Fallback xmlns="">
          <p:sp>
            <p:nvSpPr>
              <p:cNvPr id="20" name="テキスト ボックス 19"/>
              <p:cNvSpPr txBox="1">
                <a:spLocks noRot="1" noChangeAspect="1" noMove="1" noResize="1" noEditPoints="1" noAdjustHandles="1" noChangeArrowheads="1" noChangeShapeType="1" noTextEdit="1"/>
              </p:cNvSpPr>
              <p:nvPr/>
            </p:nvSpPr>
            <p:spPr>
              <a:xfrm>
                <a:off x="501870" y="4725103"/>
                <a:ext cx="1058751" cy="523220"/>
              </a:xfrm>
              <a:prstGeom prst="rect">
                <a:avLst/>
              </a:prstGeom>
              <a:blipFill rotWithShape="0">
                <a:blip r:embed="rId13"/>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2711539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1.Introduction </a:t>
            </a:r>
            <a:r>
              <a:rPr lang="en-US" altLang="ja-JP" sz="3600" dirty="0"/>
              <a:t>-ICA</a:t>
            </a:r>
            <a:r>
              <a:rPr lang="ja-JP" altLang="en-US" sz="3600" dirty="0"/>
              <a:t>とは</a:t>
            </a:r>
            <a:r>
              <a:rPr lang="en-US" altLang="ja-JP" sz="3600" dirty="0"/>
              <a:t>-</a:t>
            </a:r>
            <a:endParaRPr kumimoji="1" lang="ja-JP" altLang="en-US" dirty="0"/>
          </a:p>
        </p:txBody>
      </p:sp>
      <p:sp>
        <p:nvSpPr>
          <p:cNvPr id="3" name="コンテンツ プレースホルダー 2"/>
          <p:cNvSpPr>
            <a:spLocks noGrp="1"/>
          </p:cNvSpPr>
          <p:nvPr>
            <p:ph idx="1"/>
          </p:nvPr>
        </p:nvSpPr>
        <p:spPr>
          <a:xfrm>
            <a:off x="838200" y="1690688"/>
            <a:ext cx="10515600" cy="4486275"/>
          </a:xfrm>
        </p:spPr>
        <p:txBody>
          <a:bodyPr>
            <a:normAutofit/>
          </a:bodyPr>
          <a:lstStyle/>
          <a:p>
            <a:pPr marL="0" lvl="0" indent="0">
              <a:lnSpc>
                <a:spcPct val="100000"/>
              </a:lnSpc>
              <a:spcBef>
                <a:spcPts val="0"/>
              </a:spcBef>
              <a:buNone/>
              <a:defRPr/>
            </a:pPr>
            <a:r>
              <a:rPr lang="ja-JP" altLang="en-US" dirty="0" smtClean="0"/>
              <a:t>・混合した信号を、独立な成分に</a:t>
            </a:r>
            <a:r>
              <a:rPr lang="ja-JP" altLang="en-US" dirty="0"/>
              <a:t>統計的に</a:t>
            </a:r>
            <a:r>
              <a:rPr lang="ja-JP" altLang="en-US" dirty="0" smtClean="0"/>
              <a:t>分離する強力な手法</a:t>
            </a:r>
            <a:endParaRPr lang="en-US" altLang="ja-JP" dirty="0" smtClean="0"/>
          </a:p>
          <a:p>
            <a:pPr marL="0" marR="0" lvl="0" indent="0" defTabSz="914400" eaLnBrk="1" fontAlgn="auto" latinLnBrk="0" hangingPunct="1">
              <a:lnSpc>
                <a:spcPct val="100000"/>
              </a:lnSpc>
              <a:spcBef>
                <a:spcPts val="0"/>
              </a:spcBef>
              <a:spcAft>
                <a:spcPts val="0"/>
              </a:spcAft>
              <a:buClrTx/>
              <a:buSzTx/>
              <a:buFontTx/>
              <a:buNone/>
              <a:tabLst/>
              <a:defRPr/>
            </a:pPr>
            <a:r>
              <a:rPr lang="ja-JP" altLang="en-US" dirty="0" smtClean="0"/>
              <a:t>→音声分離の手法として応用されてきた。</a:t>
            </a:r>
            <a:r>
              <a:rPr lang="en-US" altLang="ja-JP" dirty="0" smtClean="0"/>
              <a:t>(cocktail party</a:t>
            </a:r>
            <a:r>
              <a:rPr lang="ja-JP" altLang="en-US" dirty="0" smtClean="0"/>
              <a:t>問題</a:t>
            </a:r>
            <a:r>
              <a:rPr lang="en-US" altLang="ja-JP" dirty="0" smtClean="0"/>
              <a:t>)</a:t>
            </a:r>
          </a:p>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dirty="0"/>
          </a:p>
        </p:txBody>
      </p:sp>
      <p:grpSp>
        <p:nvGrpSpPr>
          <p:cNvPr id="16" name="図形グループ 15"/>
          <p:cNvGrpSpPr/>
          <p:nvPr/>
        </p:nvGrpSpPr>
        <p:grpSpPr>
          <a:xfrm>
            <a:off x="1042752" y="2610197"/>
            <a:ext cx="10106496" cy="4029870"/>
            <a:chOff x="416730" y="2626822"/>
            <a:chExt cx="10106496" cy="4029870"/>
          </a:xfrm>
        </p:grpSpPr>
        <p:pic>
          <p:nvPicPr>
            <p:cNvPr id="4" name="Picture 2" descr="C:\Users\yokoyama\AppData\Local\Microsoft\Windows\Temporary Internet Files\Content.IE5\GGTKFQPK\1126px-Microphone_slant.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7488">
              <a:off x="6331294" y="3156100"/>
              <a:ext cx="989695" cy="900043"/>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2626822"/>
              <a:ext cx="2793077" cy="1862051"/>
            </a:xfrm>
            <a:prstGeom prst="rect">
              <a:avLst/>
            </a:prstGeom>
          </p:spPr>
        </p:pic>
        <p:pic>
          <p:nvPicPr>
            <p:cNvPr id="5" name="図 4"/>
            <p:cNvPicPr>
              <a:picLocks noChangeAspect="1"/>
            </p:cNvPicPr>
            <p:nvPr/>
          </p:nvPicPr>
          <p:blipFill rotWithShape="1">
            <a:blip r:embed="rId5">
              <a:extLst>
                <a:ext uri="{28A0092B-C50C-407E-A947-70E740481C1C}">
                  <a14:useLocalDpi xmlns:a14="http://schemas.microsoft.com/office/drawing/2010/main" val="0"/>
                </a:ext>
              </a:extLst>
            </a:blip>
            <a:srcRect l="11417" t="27672" r="8961" b="22834"/>
            <a:stretch/>
          </p:blipFill>
          <p:spPr>
            <a:xfrm>
              <a:off x="459957" y="3604391"/>
              <a:ext cx="1422862" cy="884482"/>
            </a:xfrm>
            <a:prstGeom prst="rect">
              <a:avLst/>
            </a:prstGeom>
          </p:spPr>
        </p:pic>
        <p:sp>
          <p:nvSpPr>
            <p:cNvPr id="7" name="右矢印 6"/>
            <p:cNvSpPr/>
            <p:nvPr/>
          </p:nvSpPr>
          <p:spPr>
            <a:xfrm>
              <a:off x="3886900" y="3267234"/>
              <a:ext cx="2161309" cy="5812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右矢印 7"/>
            <p:cNvSpPr/>
            <p:nvPr/>
          </p:nvSpPr>
          <p:spPr>
            <a:xfrm>
              <a:off x="3886900" y="5425006"/>
              <a:ext cx="2161309" cy="5812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Picture 2" descr="C:\Users\yokoyama\AppData\Local\Microsoft\Windows\Temporary Internet Files\Content.IE5\GGTKFQPK\1126px-Microphone_slant.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7488">
              <a:off x="6331293" y="5287765"/>
              <a:ext cx="989695" cy="900043"/>
            </a:xfrm>
            <a:prstGeom prst="rect">
              <a:avLst/>
            </a:prstGeom>
            <a:noFill/>
            <a:extLst>
              <a:ext uri="{909E8E84-426E-40DD-AFC4-6F175D3DCCD1}">
                <a14:hiddenFill xmlns:a14="http://schemas.microsoft.com/office/drawing/2010/main">
                  <a:solidFill>
                    <a:srgbClr val="FFFFFF"/>
                  </a:solidFill>
                </a14:hiddenFill>
              </a:ext>
            </a:extLst>
          </p:spPr>
        </p:pic>
        <p:sp>
          <p:nvSpPr>
            <p:cNvPr id="10" name="右矢印 9"/>
            <p:cNvSpPr/>
            <p:nvPr/>
          </p:nvSpPr>
          <p:spPr>
            <a:xfrm rot="2663258">
              <a:off x="3573051" y="4270982"/>
              <a:ext cx="2705741" cy="5812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右矢印 10"/>
            <p:cNvSpPr/>
            <p:nvPr/>
          </p:nvSpPr>
          <p:spPr>
            <a:xfrm rot="18957302">
              <a:off x="3648671" y="4471613"/>
              <a:ext cx="2705741" cy="5812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4810" y="4774547"/>
              <a:ext cx="2823217" cy="1882145"/>
            </a:xfrm>
            <a:prstGeom prst="rect">
              <a:avLst/>
            </a:prstGeom>
          </p:spPr>
        </p:pic>
        <p:pic>
          <p:nvPicPr>
            <p:cNvPr id="13" name="図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26694" y="2626822"/>
              <a:ext cx="2775345" cy="1850230"/>
            </a:xfrm>
            <a:prstGeom prst="rect">
              <a:avLst/>
            </a:prstGeom>
          </p:spPr>
        </p:pic>
        <p:pic>
          <p:nvPicPr>
            <p:cNvPr id="14" name="図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26693" y="4774547"/>
              <a:ext cx="2796533" cy="1864355"/>
            </a:xfrm>
            <a:prstGeom prst="rect">
              <a:avLst/>
            </a:prstGeom>
          </p:spPr>
        </p:pic>
        <p:pic>
          <p:nvPicPr>
            <p:cNvPr id="15" name="図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6730" y="5349490"/>
              <a:ext cx="1289412" cy="1289412"/>
            </a:xfrm>
            <a:prstGeom prst="rect">
              <a:avLst/>
            </a:prstGeom>
          </p:spPr>
        </p:pic>
      </p:grpSp>
      <mc:AlternateContent xmlns:mc="http://schemas.openxmlformats.org/markup-compatibility/2006" xmlns:a14="http://schemas.microsoft.com/office/drawing/2010/main">
        <mc:Choice Requires="a14">
          <p:sp>
            <p:nvSpPr>
              <p:cNvPr id="17" name="テキスト ボックス 16"/>
              <p:cNvSpPr txBox="1"/>
              <p:nvPr/>
            </p:nvSpPr>
            <p:spPr>
              <a:xfrm>
                <a:off x="7268975" y="2614228"/>
                <a:ext cx="108138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i="1" smtClean="0">
                              <a:latin typeface="Cambria Math"/>
                            </a:rPr>
                          </m:ctrlPr>
                        </m:sSubPr>
                        <m:e>
                          <m:r>
                            <a:rPr kumimoji="1" lang="en-US" altLang="ja-JP" sz="2800" b="0" i="1" smtClean="0">
                              <a:latin typeface="Cambria Math" charset="0"/>
                            </a:rPr>
                            <m:t>𝑥</m:t>
                          </m:r>
                        </m:e>
                        <m:sub>
                          <m:r>
                            <a:rPr kumimoji="1" lang="en-US" altLang="ja-JP" sz="2800" b="0" i="1" smtClean="0">
                              <a:latin typeface="Cambria Math" charset="0"/>
                            </a:rPr>
                            <m:t>1</m:t>
                          </m:r>
                        </m:sub>
                      </m:sSub>
                      <m:r>
                        <a:rPr kumimoji="1" lang="en-US" altLang="ja-JP" sz="2800" b="0" i="1" smtClean="0">
                          <a:latin typeface="Cambria Math" charset="0"/>
                        </a:rPr>
                        <m:t>(</m:t>
                      </m:r>
                      <m:r>
                        <a:rPr kumimoji="1" lang="en-US" altLang="ja-JP" sz="2800" b="0" i="1" smtClean="0">
                          <a:latin typeface="Cambria Math" charset="0"/>
                        </a:rPr>
                        <m:t>𝑡</m:t>
                      </m:r>
                      <m:r>
                        <a:rPr kumimoji="1" lang="en-US" altLang="ja-JP" sz="2800" b="0" i="1" smtClean="0">
                          <a:latin typeface="Cambria Math" charset="0"/>
                        </a:rPr>
                        <m:t>)</m:t>
                      </m:r>
                    </m:oMath>
                  </m:oMathPara>
                </a14:m>
                <a:endParaRPr kumimoji="1" lang="ja-JP" altLang="en-US" sz="2800" dirty="0"/>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7268975" y="2614228"/>
                <a:ext cx="1081386" cy="523220"/>
              </a:xfrm>
              <a:prstGeom prst="rect">
                <a:avLst/>
              </a:prstGeom>
              <a:blipFill rotWithShape="0">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テキスト ボックス 17"/>
              <p:cNvSpPr txBox="1"/>
              <p:nvPr/>
            </p:nvSpPr>
            <p:spPr>
              <a:xfrm>
                <a:off x="7268975" y="4681626"/>
                <a:ext cx="1089657"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i="1" smtClean="0">
                              <a:latin typeface="Cambria Math"/>
                            </a:rPr>
                          </m:ctrlPr>
                        </m:sSubPr>
                        <m:e>
                          <m:r>
                            <a:rPr kumimoji="1" lang="en-US" altLang="ja-JP" sz="2800" b="0" i="1" smtClean="0">
                              <a:latin typeface="Cambria Math" charset="0"/>
                            </a:rPr>
                            <m:t>𝑥</m:t>
                          </m:r>
                        </m:e>
                        <m:sub>
                          <m:r>
                            <a:rPr kumimoji="1" lang="en-US" altLang="ja-JP" sz="2800" b="0" i="1" smtClean="0">
                              <a:latin typeface="Cambria Math" charset="0"/>
                            </a:rPr>
                            <m:t>2</m:t>
                          </m:r>
                        </m:sub>
                      </m:sSub>
                      <m:r>
                        <a:rPr kumimoji="1" lang="en-US" altLang="ja-JP" sz="2800" b="0" i="1" smtClean="0">
                          <a:latin typeface="Cambria Math" charset="0"/>
                        </a:rPr>
                        <m:t>(</m:t>
                      </m:r>
                      <m:r>
                        <a:rPr kumimoji="1" lang="en-US" altLang="ja-JP" sz="2800" b="0" i="1" smtClean="0">
                          <a:latin typeface="Cambria Math" charset="0"/>
                        </a:rPr>
                        <m:t>𝑡</m:t>
                      </m:r>
                      <m:r>
                        <a:rPr kumimoji="1" lang="en-US" altLang="ja-JP" sz="2800" b="0" i="1" smtClean="0">
                          <a:latin typeface="Cambria Math" charset="0"/>
                        </a:rPr>
                        <m:t>)</m:t>
                      </m:r>
                    </m:oMath>
                  </m:oMathPara>
                </a14:m>
                <a:endParaRPr kumimoji="1" lang="ja-JP" altLang="en-US" sz="2800" dirty="0"/>
              </a:p>
            </p:txBody>
          </p:sp>
        </mc:Choice>
        <mc:Fallback xmlns="">
          <p:sp>
            <p:nvSpPr>
              <p:cNvPr id="18" name="テキスト ボックス 17"/>
              <p:cNvSpPr txBox="1">
                <a:spLocks noRot="1" noChangeAspect="1" noMove="1" noResize="1" noEditPoints="1" noAdjustHandles="1" noChangeArrowheads="1" noChangeShapeType="1" noTextEdit="1"/>
              </p:cNvSpPr>
              <p:nvPr/>
            </p:nvSpPr>
            <p:spPr>
              <a:xfrm>
                <a:off x="7268975" y="4681626"/>
                <a:ext cx="1089657" cy="523220"/>
              </a:xfrm>
              <a:prstGeom prst="rect">
                <a:avLst/>
              </a:prstGeom>
              <a:blipFill rotWithShape="0">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テキスト ボックス 18"/>
              <p:cNvSpPr txBox="1"/>
              <p:nvPr/>
            </p:nvSpPr>
            <p:spPr>
              <a:xfrm>
                <a:off x="556603" y="2863052"/>
                <a:ext cx="1050480"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i="1" smtClean="0">
                              <a:latin typeface="Cambria Math"/>
                            </a:rPr>
                          </m:ctrlPr>
                        </m:sSubPr>
                        <m:e>
                          <m:r>
                            <a:rPr kumimoji="1" lang="en-US" altLang="ja-JP" sz="2800" b="0" i="1" smtClean="0">
                              <a:latin typeface="Cambria Math" charset="0"/>
                            </a:rPr>
                            <m:t>𝑠</m:t>
                          </m:r>
                        </m:e>
                        <m:sub>
                          <m:r>
                            <a:rPr kumimoji="1" lang="en-US" altLang="ja-JP" sz="2800" b="0" i="1" smtClean="0">
                              <a:latin typeface="Cambria Math" charset="0"/>
                            </a:rPr>
                            <m:t>1</m:t>
                          </m:r>
                        </m:sub>
                      </m:sSub>
                      <m:r>
                        <a:rPr kumimoji="1" lang="en-US" altLang="ja-JP" sz="2800" b="0" i="1" smtClean="0">
                          <a:latin typeface="Cambria Math" charset="0"/>
                        </a:rPr>
                        <m:t>(</m:t>
                      </m:r>
                      <m:r>
                        <a:rPr kumimoji="1" lang="en-US" altLang="ja-JP" sz="2800" b="0" i="1" smtClean="0">
                          <a:latin typeface="Cambria Math" charset="0"/>
                        </a:rPr>
                        <m:t>𝑡</m:t>
                      </m:r>
                      <m:r>
                        <a:rPr kumimoji="1" lang="en-US" altLang="ja-JP" sz="2800" b="0" i="1" smtClean="0">
                          <a:latin typeface="Cambria Math" charset="0"/>
                        </a:rPr>
                        <m:t>)</m:t>
                      </m:r>
                    </m:oMath>
                  </m:oMathPara>
                </a14:m>
                <a:endParaRPr kumimoji="1" lang="ja-JP" altLang="en-US" sz="2800" dirty="0"/>
              </a:p>
            </p:txBody>
          </p:sp>
        </mc:Choice>
        <mc:Fallback xmlns="">
          <p:sp>
            <p:nvSpPr>
              <p:cNvPr id="19" name="テキスト ボックス 18"/>
              <p:cNvSpPr txBox="1">
                <a:spLocks noRot="1" noChangeAspect="1" noMove="1" noResize="1" noEditPoints="1" noAdjustHandles="1" noChangeArrowheads="1" noChangeShapeType="1" noTextEdit="1"/>
              </p:cNvSpPr>
              <p:nvPr/>
            </p:nvSpPr>
            <p:spPr>
              <a:xfrm>
                <a:off x="556603" y="2863052"/>
                <a:ext cx="1050480" cy="523220"/>
              </a:xfrm>
              <a:prstGeom prst="rect">
                <a:avLst/>
              </a:prstGeom>
              <a:blipFill rotWithShape="0">
                <a:blip r:embed="rId1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テキスト ボックス 19"/>
              <p:cNvSpPr txBox="1"/>
              <p:nvPr/>
            </p:nvSpPr>
            <p:spPr>
              <a:xfrm>
                <a:off x="501870" y="4725103"/>
                <a:ext cx="105875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i="1" smtClean="0">
                              <a:latin typeface="Cambria Math"/>
                            </a:rPr>
                          </m:ctrlPr>
                        </m:sSubPr>
                        <m:e>
                          <m:r>
                            <a:rPr kumimoji="1" lang="en-US" altLang="ja-JP" sz="2800" b="0" i="1" smtClean="0">
                              <a:latin typeface="Cambria Math" charset="0"/>
                            </a:rPr>
                            <m:t>𝑠</m:t>
                          </m:r>
                        </m:e>
                        <m:sub>
                          <m:r>
                            <a:rPr kumimoji="1" lang="en-US" altLang="ja-JP" sz="2800" b="0" i="1" smtClean="0">
                              <a:latin typeface="Cambria Math" charset="0"/>
                            </a:rPr>
                            <m:t>2</m:t>
                          </m:r>
                        </m:sub>
                      </m:sSub>
                      <m:r>
                        <a:rPr kumimoji="1" lang="en-US" altLang="ja-JP" sz="2800" b="0" i="1" smtClean="0">
                          <a:latin typeface="Cambria Math" charset="0"/>
                        </a:rPr>
                        <m:t>(</m:t>
                      </m:r>
                      <m:r>
                        <a:rPr kumimoji="1" lang="en-US" altLang="ja-JP" sz="2800" b="0" i="1" smtClean="0">
                          <a:latin typeface="Cambria Math" charset="0"/>
                        </a:rPr>
                        <m:t>𝑡</m:t>
                      </m:r>
                      <m:r>
                        <a:rPr kumimoji="1" lang="en-US" altLang="ja-JP" sz="2800" b="0" i="1" smtClean="0">
                          <a:latin typeface="Cambria Math" charset="0"/>
                        </a:rPr>
                        <m:t>)</m:t>
                      </m:r>
                    </m:oMath>
                  </m:oMathPara>
                </a14:m>
                <a:endParaRPr kumimoji="1" lang="ja-JP" altLang="en-US" sz="2800" dirty="0"/>
              </a:p>
            </p:txBody>
          </p:sp>
        </mc:Choice>
        <mc:Fallback xmlns="">
          <p:sp>
            <p:nvSpPr>
              <p:cNvPr id="20" name="テキスト ボックス 19"/>
              <p:cNvSpPr txBox="1">
                <a:spLocks noRot="1" noChangeAspect="1" noMove="1" noResize="1" noEditPoints="1" noAdjustHandles="1" noChangeArrowheads="1" noChangeShapeType="1" noTextEdit="1"/>
              </p:cNvSpPr>
              <p:nvPr/>
            </p:nvSpPr>
            <p:spPr>
              <a:xfrm>
                <a:off x="501870" y="4725103"/>
                <a:ext cx="1058751" cy="523220"/>
              </a:xfrm>
              <a:prstGeom prst="rect">
                <a:avLst/>
              </a:prstGeom>
              <a:blipFill rotWithShape="0">
                <a:blip r:embed="rId1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正方形/長方形 20"/>
              <p:cNvSpPr/>
              <p:nvPr/>
            </p:nvSpPr>
            <p:spPr>
              <a:xfrm>
                <a:off x="3391363" y="3273497"/>
                <a:ext cx="4472399" cy="2369601"/>
              </a:xfrm>
              <a:prstGeom prst="rect">
                <a:avLst/>
              </a:prstGeom>
              <a:solidFill>
                <a:schemeClr val="accent2">
                  <a:lumMod val="20000"/>
                  <a:lumOff val="80000"/>
                </a:schemeClr>
              </a:solidFill>
              <a:ln>
                <a:solidFill>
                  <a:schemeClr val="accent2">
                    <a:lumMod val="20000"/>
                    <a:lumOff val="8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d>
                        <m:dPr>
                          <m:ctrlPr>
                            <a:rPr lang="mr-IN" altLang="ja-JP" sz="2600" i="1">
                              <a:latin typeface="Cambria Math"/>
                            </a:rPr>
                          </m:ctrlPr>
                        </m:dPr>
                        <m:e>
                          <m:m>
                            <m:mPr>
                              <m:mcs>
                                <m:mc>
                                  <m:mcPr>
                                    <m:count m:val="1"/>
                                    <m:mcJc m:val="center"/>
                                  </m:mcPr>
                                </m:mc>
                              </m:mcs>
                              <m:ctrlPr>
                                <a:rPr lang="mr-IN" altLang="ja-JP" sz="2600" i="1">
                                  <a:latin typeface="Cambria Math"/>
                                </a:rPr>
                              </m:ctrlPr>
                            </m:mPr>
                            <m:mr>
                              <m:e>
                                <m:sSub>
                                  <m:sSubPr>
                                    <m:ctrlPr>
                                      <a:rPr lang="en-US" altLang="ja-JP" sz="2600" i="1">
                                        <a:latin typeface="Cambria Math"/>
                                      </a:rPr>
                                    </m:ctrlPr>
                                  </m:sSubPr>
                                  <m:e>
                                    <m:r>
                                      <a:rPr lang="en-US" altLang="ja-JP" sz="2600" i="1">
                                        <a:latin typeface="Cambria Math" charset="0"/>
                                      </a:rPr>
                                      <m:t>𝑥</m:t>
                                    </m:r>
                                  </m:e>
                                  <m:sub>
                                    <m:r>
                                      <a:rPr lang="en-US" altLang="ja-JP" sz="2600" i="1">
                                        <a:latin typeface="Cambria Math" charset="0"/>
                                      </a:rPr>
                                      <m:t>1</m:t>
                                    </m:r>
                                  </m:sub>
                                </m:sSub>
                                <m:d>
                                  <m:dPr>
                                    <m:ctrlPr>
                                      <a:rPr lang="en-US" altLang="ja-JP" sz="2600" i="1">
                                        <a:latin typeface="Cambria Math"/>
                                      </a:rPr>
                                    </m:ctrlPr>
                                  </m:dPr>
                                  <m:e>
                                    <m:r>
                                      <m:rPr>
                                        <m:brk m:alnAt="7"/>
                                      </m:rPr>
                                      <a:rPr lang="en-US" altLang="ja-JP" sz="2600" i="1">
                                        <a:latin typeface="Cambria Math" charset="0"/>
                                      </a:rPr>
                                      <m:t>𝑡</m:t>
                                    </m:r>
                                  </m:e>
                                </m:d>
                              </m:e>
                            </m:mr>
                            <m:mr>
                              <m:e>
                                <m:sSub>
                                  <m:sSubPr>
                                    <m:ctrlPr>
                                      <a:rPr lang="en-US" altLang="ja-JP" sz="2600" i="1">
                                        <a:latin typeface="Cambria Math"/>
                                      </a:rPr>
                                    </m:ctrlPr>
                                  </m:sSubPr>
                                  <m:e>
                                    <m:r>
                                      <a:rPr lang="en-US" altLang="ja-JP" sz="2600" i="1">
                                        <a:latin typeface="Cambria Math" charset="0"/>
                                      </a:rPr>
                                      <m:t>𝑥</m:t>
                                    </m:r>
                                  </m:e>
                                  <m:sub>
                                    <m:r>
                                      <a:rPr lang="en-US" altLang="ja-JP" sz="2600" i="1">
                                        <a:latin typeface="Cambria Math" charset="0"/>
                                      </a:rPr>
                                      <m:t>2</m:t>
                                    </m:r>
                                  </m:sub>
                                </m:sSub>
                                <m:d>
                                  <m:dPr>
                                    <m:ctrlPr>
                                      <a:rPr lang="en-US" altLang="ja-JP" sz="2600" i="1">
                                        <a:latin typeface="Cambria Math"/>
                                      </a:rPr>
                                    </m:ctrlPr>
                                  </m:dPr>
                                  <m:e>
                                    <m:r>
                                      <m:rPr>
                                        <m:brk m:alnAt="7"/>
                                      </m:rPr>
                                      <a:rPr lang="en-US" altLang="ja-JP" sz="2600" i="1">
                                        <a:latin typeface="Cambria Math" charset="0"/>
                                      </a:rPr>
                                      <m:t>𝑡</m:t>
                                    </m:r>
                                  </m:e>
                                </m:d>
                              </m:e>
                            </m:mr>
                          </m:m>
                        </m:e>
                      </m:d>
                      <m:r>
                        <a:rPr lang="en-US" altLang="ja-JP" sz="2600" i="1" smtClean="0">
                          <a:latin typeface="Cambria Math" charset="0"/>
                        </a:rPr>
                        <m:t>=</m:t>
                      </m:r>
                      <m:d>
                        <m:dPr>
                          <m:ctrlPr>
                            <a:rPr lang="mr-IN" altLang="ja-JP" sz="2600" i="1">
                              <a:latin typeface="Cambria Math"/>
                            </a:rPr>
                          </m:ctrlPr>
                        </m:dPr>
                        <m:e>
                          <m:m>
                            <m:mPr>
                              <m:mcs>
                                <m:mc>
                                  <m:mcPr>
                                    <m:count m:val="2"/>
                                    <m:mcJc m:val="center"/>
                                  </m:mcPr>
                                </m:mc>
                              </m:mcs>
                              <m:ctrlPr>
                                <a:rPr lang="mr-IN" altLang="ja-JP" sz="2600" i="1">
                                  <a:latin typeface="Cambria Math"/>
                                </a:rPr>
                              </m:ctrlPr>
                            </m:mPr>
                            <m:mr>
                              <m:e>
                                <m:sSub>
                                  <m:sSubPr>
                                    <m:ctrlPr>
                                      <a:rPr lang="en-US" altLang="ja-JP" sz="2600" i="1">
                                        <a:latin typeface="Cambria Math"/>
                                      </a:rPr>
                                    </m:ctrlPr>
                                  </m:sSubPr>
                                  <m:e>
                                    <m:r>
                                      <a:rPr lang="en-US" altLang="ja-JP" sz="2600" i="1">
                                        <a:latin typeface="Cambria Math" charset="0"/>
                                      </a:rPr>
                                      <m:t>𝑎</m:t>
                                    </m:r>
                                  </m:e>
                                  <m:sub>
                                    <m:r>
                                      <a:rPr lang="en-US" altLang="ja-JP" sz="2600" i="1">
                                        <a:latin typeface="Cambria Math" charset="0"/>
                                      </a:rPr>
                                      <m:t>11</m:t>
                                    </m:r>
                                  </m:sub>
                                </m:sSub>
                              </m:e>
                              <m:e>
                                <m:sSub>
                                  <m:sSubPr>
                                    <m:ctrlPr>
                                      <a:rPr lang="en-US" altLang="ja-JP" sz="2600" i="1">
                                        <a:latin typeface="Cambria Math"/>
                                      </a:rPr>
                                    </m:ctrlPr>
                                  </m:sSubPr>
                                  <m:e>
                                    <m:r>
                                      <a:rPr lang="en-US" altLang="ja-JP" sz="2600" i="1">
                                        <a:latin typeface="Cambria Math" charset="0"/>
                                      </a:rPr>
                                      <m:t>𝑎</m:t>
                                    </m:r>
                                  </m:e>
                                  <m:sub>
                                    <m:r>
                                      <a:rPr lang="en-US" altLang="ja-JP" sz="2600" i="1">
                                        <a:latin typeface="Cambria Math" charset="0"/>
                                      </a:rPr>
                                      <m:t>12</m:t>
                                    </m:r>
                                  </m:sub>
                                </m:sSub>
                              </m:e>
                            </m:mr>
                            <m:mr>
                              <m:e>
                                <m:sSub>
                                  <m:sSubPr>
                                    <m:ctrlPr>
                                      <a:rPr lang="en-US" altLang="ja-JP" sz="2600" i="1">
                                        <a:latin typeface="Cambria Math"/>
                                      </a:rPr>
                                    </m:ctrlPr>
                                  </m:sSubPr>
                                  <m:e>
                                    <m:r>
                                      <a:rPr lang="en-US" altLang="ja-JP" sz="2600" i="1">
                                        <a:latin typeface="Cambria Math" charset="0"/>
                                      </a:rPr>
                                      <m:t>𝑎</m:t>
                                    </m:r>
                                  </m:e>
                                  <m:sub>
                                    <m:r>
                                      <a:rPr lang="en-US" altLang="ja-JP" sz="2600" i="1">
                                        <a:latin typeface="Cambria Math" charset="0"/>
                                      </a:rPr>
                                      <m:t>21</m:t>
                                    </m:r>
                                  </m:sub>
                                </m:sSub>
                              </m:e>
                              <m:e>
                                <m:sSub>
                                  <m:sSubPr>
                                    <m:ctrlPr>
                                      <a:rPr lang="en-US" altLang="ja-JP" sz="2600" i="1">
                                        <a:latin typeface="Cambria Math"/>
                                      </a:rPr>
                                    </m:ctrlPr>
                                  </m:sSubPr>
                                  <m:e>
                                    <m:r>
                                      <a:rPr lang="en-US" altLang="ja-JP" sz="2600" i="1">
                                        <a:latin typeface="Cambria Math" charset="0"/>
                                      </a:rPr>
                                      <m:t>𝑎</m:t>
                                    </m:r>
                                  </m:e>
                                  <m:sub>
                                    <m:r>
                                      <a:rPr lang="en-US" altLang="ja-JP" sz="2600" i="1">
                                        <a:latin typeface="Cambria Math" charset="0"/>
                                      </a:rPr>
                                      <m:t>22</m:t>
                                    </m:r>
                                  </m:sub>
                                </m:sSub>
                              </m:e>
                            </m:mr>
                          </m:m>
                        </m:e>
                      </m:d>
                      <m:d>
                        <m:dPr>
                          <m:ctrlPr>
                            <a:rPr lang="mr-IN" altLang="ja-JP" sz="2600" i="1">
                              <a:latin typeface="Cambria Math"/>
                            </a:rPr>
                          </m:ctrlPr>
                        </m:dPr>
                        <m:e>
                          <m:m>
                            <m:mPr>
                              <m:mcs>
                                <m:mc>
                                  <m:mcPr>
                                    <m:count m:val="1"/>
                                    <m:mcJc m:val="center"/>
                                  </m:mcPr>
                                </m:mc>
                              </m:mcs>
                              <m:ctrlPr>
                                <a:rPr lang="mr-IN" altLang="ja-JP" sz="2600" i="1">
                                  <a:latin typeface="Cambria Math"/>
                                </a:rPr>
                              </m:ctrlPr>
                            </m:mPr>
                            <m:mr>
                              <m:e>
                                <m:sSub>
                                  <m:sSubPr>
                                    <m:ctrlPr>
                                      <a:rPr lang="en-US" altLang="ja-JP" sz="2600" i="1">
                                        <a:latin typeface="Cambria Math"/>
                                      </a:rPr>
                                    </m:ctrlPr>
                                  </m:sSubPr>
                                  <m:e>
                                    <m:r>
                                      <a:rPr lang="en-US" altLang="ja-JP" sz="2600" i="1">
                                        <a:latin typeface="Cambria Math" charset="0"/>
                                      </a:rPr>
                                      <m:t>𝑠</m:t>
                                    </m:r>
                                  </m:e>
                                  <m:sub>
                                    <m:r>
                                      <a:rPr lang="en-US" altLang="ja-JP" sz="2600" i="1">
                                        <a:latin typeface="Cambria Math" charset="0"/>
                                      </a:rPr>
                                      <m:t>1</m:t>
                                    </m:r>
                                  </m:sub>
                                </m:sSub>
                                <m:d>
                                  <m:dPr>
                                    <m:ctrlPr>
                                      <a:rPr lang="en-US" altLang="ja-JP" sz="2600" i="1">
                                        <a:latin typeface="Cambria Math"/>
                                      </a:rPr>
                                    </m:ctrlPr>
                                  </m:dPr>
                                  <m:e>
                                    <m:r>
                                      <m:rPr>
                                        <m:brk m:alnAt="7"/>
                                      </m:rPr>
                                      <a:rPr lang="en-US" altLang="ja-JP" sz="2600" i="1">
                                        <a:latin typeface="Cambria Math" charset="0"/>
                                      </a:rPr>
                                      <m:t>𝑡</m:t>
                                    </m:r>
                                  </m:e>
                                </m:d>
                              </m:e>
                            </m:mr>
                            <m:mr>
                              <m:e>
                                <m:sSub>
                                  <m:sSubPr>
                                    <m:ctrlPr>
                                      <a:rPr lang="en-US" altLang="ja-JP" sz="2600" i="1">
                                        <a:latin typeface="Cambria Math"/>
                                      </a:rPr>
                                    </m:ctrlPr>
                                  </m:sSubPr>
                                  <m:e>
                                    <m:r>
                                      <a:rPr lang="en-US" altLang="ja-JP" sz="2600" i="1">
                                        <a:latin typeface="Cambria Math" charset="0"/>
                                      </a:rPr>
                                      <m:t>𝑠</m:t>
                                    </m:r>
                                  </m:e>
                                  <m:sub>
                                    <m:r>
                                      <a:rPr lang="en-US" altLang="ja-JP" sz="2600" i="1">
                                        <a:latin typeface="Cambria Math" charset="0"/>
                                      </a:rPr>
                                      <m:t>2</m:t>
                                    </m:r>
                                  </m:sub>
                                </m:sSub>
                                <m:d>
                                  <m:dPr>
                                    <m:ctrlPr>
                                      <a:rPr lang="en-US" altLang="ja-JP" sz="2600" i="1">
                                        <a:latin typeface="Cambria Math"/>
                                      </a:rPr>
                                    </m:ctrlPr>
                                  </m:dPr>
                                  <m:e>
                                    <m:r>
                                      <m:rPr>
                                        <m:brk m:alnAt="7"/>
                                      </m:rPr>
                                      <a:rPr lang="en-US" altLang="ja-JP" sz="2600" i="1">
                                        <a:latin typeface="Cambria Math" charset="0"/>
                                      </a:rPr>
                                      <m:t>𝑡</m:t>
                                    </m:r>
                                  </m:e>
                                </m:d>
                              </m:e>
                            </m:mr>
                          </m:m>
                        </m:e>
                      </m:d>
                    </m:oMath>
                  </m:oMathPara>
                </a14:m>
                <a:endParaRPr kumimoji="1" lang="ja-JP" altLang="en-US" sz="2600" dirty="0"/>
              </a:p>
            </p:txBody>
          </p:sp>
        </mc:Choice>
        <mc:Fallback xmlns="">
          <p:sp>
            <p:nvSpPr>
              <p:cNvPr id="21" name="正方形/長方形 20"/>
              <p:cNvSpPr>
                <a:spLocks noRot="1" noChangeAspect="1" noMove="1" noResize="1" noEditPoints="1" noAdjustHandles="1" noChangeArrowheads="1" noChangeShapeType="1" noTextEdit="1"/>
              </p:cNvSpPr>
              <p:nvPr/>
            </p:nvSpPr>
            <p:spPr>
              <a:xfrm>
                <a:off x="3391363" y="3273497"/>
                <a:ext cx="4472399" cy="2369601"/>
              </a:xfrm>
              <a:prstGeom prst="rect">
                <a:avLst/>
              </a:prstGeom>
              <a:blipFill rotWithShape="0">
                <a:blip r:embed="rId14"/>
                <a:stretch>
                  <a:fillRect/>
                </a:stretch>
              </a:blipFill>
              <a:ln>
                <a:solidFill>
                  <a:schemeClr val="accent2">
                    <a:lumMod val="20000"/>
                    <a:lumOff val="80000"/>
                  </a:schemeClr>
                </a:solidFill>
              </a:ln>
            </p:spPr>
            <p:txBody>
              <a:bodyPr/>
              <a:lstStyle/>
              <a:p>
                <a:r>
                  <a:rPr lang="ja-JP" altLang="en-US">
                    <a:noFill/>
                  </a:rPr>
                  <a:t> </a:t>
                </a:r>
              </a:p>
            </p:txBody>
          </p:sp>
        </mc:Fallback>
      </mc:AlternateContent>
    </p:spTree>
    <p:extLst>
      <p:ext uri="{BB962C8B-B14F-4D97-AF65-F5344CB8AC3E}">
        <p14:creationId xmlns:p14="http://schemas.microsoft.com/office/powerpoint/2010/main" val="1578533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1.Introduction </a:t>
            </a:r>
            <a:r>
              <a:rPr lang="en-US" altLang="ja-JP" sz="3600" dirty="0"/>
              <a:t>-ICA</a:t>
            </a:r>
            <a:r>
              <a:rPr lang="ja-JP" altLang="en-US" sz="3600" dirty="0"/>
              <a:t>とは</a:t>
            </a:r>
            <a:r>
              <a:rPr lang="en-US" altLang="ja-JP" sz="3600" dirty="0"/>
              <a:t>-</a:t>
            </a:r>
            <a:endParaRPr kumimoji="1" lang="ja-JP" altLang="en-US" dirty="0"/>
          </a:p>
        </p:txBody>
      </p:sp>
      <p:sp>
        <p:nvSpPr>
          <p:cNvPr id="3" name="コンテンツ プレースホルダー 2"/>
          <p:cNvSpPr>
            <a:spLocks noGrp="1"/>
          </p:cNvSpPr>
          <p:nvPr>
            <p:ph idx="1"/>
          </p:nvPr>
        </p:nvSpPr>
        <p:spPr>
          <a:xfrm>
            <a:off x="838200" y="1690688"/>
            <a:ext cx="10515600" cy="4486275"/>
          </a:xfrm>
        </p:spPr>
        <p:txBody>
          <a:bodyPr>
            <a:normAutofit/>
          </a:bodyPr>
          <a:lstStyle/>
          <a:p>
            <a:pPr marL="0" lvl="0" indent="0">
              <a:lnSpc>
                <a:spcPct val="100000"/>
              </a:lnSpc>
              <a:spcBef>
                <a:spcPts val="0"/>
              </a:spcBef>
              <a:buNone/>
              <a:defRPr/>
            </a:pPr>
            <a:r>
              <a:rPr lang="ja-JP" altLang="en-US" smtClean="0"/>
              <a:t>・混合した</a:t>
            </a:r>
            <a:r>
              <a:rPr lang="ja-JP" altLang="en-US" dirty="0" smtClean="0"/>
              <a:t>信号を、独立な成分に</a:t>
            </a:r>
            <a:r>
              <a:rPr lang="ja-JP" altLang="en-US" dirty="0"/>
              <a:t>統計的に</a:t>
            </a:r>
            <a:r>
              <a:rPr lang="ja-JP" altLang="en-US" dirty="0" smtClean="0"/>
              <a:t>分離する強力な手法</a:t>
            </a:r>
            <a:endParaRPr lang="en-US" altLang="ja-JP" dirty="0" smtClean="0"/>
          </a:p>
          <a:p>
            <a:pPr marL="0" marR="0" lvl="0" indent="0" defTabSz="914400" eaLnBrk="1" fontAlgn="auto" latinLnBrk="0" hangingPunct="1">
              <a:lnSpc>
                <a:spcPct val="100000"/>
              </a:lnSpc>
              <a:spcBef>
                <a:spcPts val="0"/>
              </a:spcBef>
              <a:spcAft>
                <a:spcPts val="0"/>
              </a:spcAft>
              <a:buClrTx/>
              <a:buSzTx/>
              <a:buFontTx/>
              <a:buNone/>
              <a:tabLst/>
              <a:defRPr/>
            </a:pPr>
            <a:r>
              <a:rPr lang="ja-JP" altLang="en-US" dirty="0" smtClean="0"/>
              <a:t>→音声分離の手法として応用されてきた。</a:t>
            </a:r>
            <a:r>
              <a:rPr lang="en-US" altLang="ja-JP" dirty="0" smtClean="0"/>
              <a:t>(cocktail party</a:t>
            </a:r>
            <a:r>
              <a:rPr lang="ja-JP" altLang="en-US" dirty="0" smtClean="0"/>
              <a:t>問題</a:t>
            </a:r>
            <a:r>
              <a:rPr lang="en-US" altLang="ja-JP" dirty="0" smtClean="0"/>
              <a:t>)</a:t>
            </a:r>
          </a:p>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dirty="0"/>
          </a:p>
        </p:txBody>
      </p:sp>
      <p:grpSp>
        <p:nvGrpSpPr>
          <p:cNvPr id="16" name="図形グループ 15"/>
          <p:cNvGrpSpPr/>
          <p:nvPr/>
        </p:nvGrpSpPr>
        <p:grpSpPr>
          <a:xfrm>
            <a:off x="1042752" y="2610197"/>
            <a:ext cx="10106496" cy="4029870"/>
            <a:chOff x="416730" y="2626822"/>
            <a:chExt cx="10106496" cy="4029870"/>
          </a:xfrm>
        </p:grpSpPr>
        <p:pic>
          <p:nvPicPr>
            <p:cNvPr id="4" name="Picture 2" descr="C:\Users\yokoyama\AppData\Local\Microsoft\Windows\Temporary Internet Files\Content.IE5\GGTKFQPK\1126px-Microphone_slant.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7488">
              <a:off x="6331294" y="3156100"/>
              <a:ext cx="989695" cy="900043"/>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2626822"/>
              <a:ext cx="2793077" cy="1862051"/>
            </a:xfrm>
            <a:prstGeom prst="rect">
              <a:avLst/>
            </a:prstGeom>
          </p:spPr>
        </p:pic>
        <p:pic>
          <p:nvPicPr>
            <p:cNvPr id="5" name="図 4"/>
            <p:cNvPicPr>
              <a:picLocks noChangeAspect="1"/>
            </p:cNvPicPr>
            <p:nvPr/>
          </p:nvPicPr>
          <p:blipFill rotWithShape="1">
            <a:blip r:embed="rId5">
              <a:extLst>
                <a:ext uri="{28A0092B-C50C-407E-A947-70E740481C1C}">
                  <a14:useLocalDpi xmlns:a14="http://schemas.microsoft.com/office/drawing/2010/main" val="0"/>
                </a:ext>
              </a:extLst>
            </a:blip>
            <a:srcRect l="11417" t="27672" r="8961" b="22834"/>
            <a:stretch/>
          </p:blipFill>
          <p:spPr>
            <a:xfrm>
              <a:off x="459957" y="3604391"/>
              <a:ext cx="1422862" cy="884482"/>
            </a:xfrm>
            <a:prstGeom prst="rect">
              <a:avLst/>
            </a:prstGeom>
          </p:spPr>
        </p:pic>
        <p:sp>
          <p:nvSpPr>
            <p:cNvPr id="7" name="右矢印 6"/>
            <p:cNvSpPr/>
            <p:nvPr/>
          </p:nvSpPr>
          <p:spPr>
            <a:xfrm>
              <a:off x="3886900" y="3267234"/>
              <a:ext cx="2161309" cy="5812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右矢印 7"/>
            <p:cNvSpPr/>
            <p:nvPr/>
          </p:nvSpPr>
          <p:spPr>
            <a:xfrm>
              <a:off x="3886900" y="5425006"/>
              <a:ext cx="2161309" cy="5812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Picture 2" descr="C:\Users\yokoyama\AppData\Local\Microsoft\Windows\Temporary Internet Files\Content.IE5\GGTKFQPK\1126px-Microphone_slant.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7488">
              <a:off x="6331293" y="5287765"/>
              <a:ext cx="989695" cy="900043"/>
            </a:xfrm>
            <a:prstGeom prst="rect">
              <a:avLst/>
            </a:prstGeom>
            <a:noFill/>
            <a:extLst>
              <a:ext uri="{909E8E84-426E-40DD-AFC4-6F175D3DCCD1}">
                <a14:hiddenFill xmlns:a14="http://schemas.microsoft.com/office/drawing/2010/main">
                  <a:solidFill>
                    <a:srgbClr val="FFFFFF"/>
                  </a:solidFill>
                </a14:hiddenFill>
              </a:ext>
            </a:extLst>
          </p:spPr>
        </p:pic>
        <p:sp>
          <p:nvSpPr>
            <p:cNvPr id="10" name="右矢印 9"/>
            <p:cNvSpPr/>
            <p:nvPr/>
          </p:nvSpPr>
          <p:spPr>
            <a:xfrm rot="2663258">
              <a:off x="3573051" y="4270982"/>
              <a:ext cx="2705741" cy="5812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右矢印 10"/>
            <p:cNvSpPr/>
            <p:nvPr/>
          </p:nvSpPr>
          <p:spPr>
            <a:xfrm rot="18957302">
              <a:off x="3648671" y="4471613"/>
              <a:ext cx="2705741" cy="5812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4810" y="4774547"/>
              <a:ext cx="2823217" cy="1882145"/>
            </a:xfrm>
            <a:prstGeom prst="rect">
              <a:avLst/>
            </a:prstGeom>
          </p:spPr>
        </p:pic>
        <p:pic>
          <p:nvPicPr>
            <p:cNvPr id="13" name="図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26694" y="2626822"/>
              <a:ext cx="2775345" cy="1850230"/>
            </a:xfrm>
            <a:prstGeom prst="rect">
              <a:avLst/>
            </a:prstGeom>
          </p:spPr>
        </p:pic>
        <p:pic>
          <p:nvPicPr>
            <p:cNvPr id="14" name="図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26693" y="4774547"/>
              <a:ext cx="2796533" cy="1864355"/>
            </a:xfrm>
            <a:prstGeom prst="rect">
              <a:avLst/>
            </a:prstGeom>
          </p:spPr>
        </p:pic>
        <p:pic>
          <p:nvPicPr>
            <p:cNvPr id="15" name="図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6730" y="5349490"/>
              <a:ext cx="1289412" cy="1289412"/>
            </a:xfrm>
            <a:prstGeom prst="rect">
              <a:avLst/>
            </a:prstGeom>
          </p:spPr>
        </p:pic>
      </p:grpSp>
      <mc:AlternateContent xmlns:mc="http://schemas.openxmlformats.org/markup-compatibility/2006" xmlns:a14="http://schemas.microsoft.com/office/drawing/2010/main">
        <mc:Choice Requires="a14">
          <p:sp>
            <p:nvSpPr>
              <p:cNvPr id="17" name="テキスト ボックス 16"/>
              <p:cNvSpPr txBox="1"/>
              <p:nvPr/>
            </p:nvSpPr>
            <p:spPr>
              <a:xfrm>
                <a:off x="7268975" y="2614228"/>
                <a:ext cx="108138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i="1" smtClean="0">
                              <a:latin typeface="Cambria Math"/>
                            </a:rPr>
                          </m:ctrlPr>
                        </m:sSubPr>
                        <m:e>
                          <m:r>
                            <a:rPr kumimoji="1" lang="en-US" altLang="ja-JP" sz="2800" b="0" i="1" smtClean="0">
                              <a:latin typeface="Cambria Math" charset="0"/>
                            </a:rPr>
                            <m:t>𝑥</m:t>
                          </m:r>
                        </m:e>
                        <m:sub>
                          <m:r>
                            <a:rPr kumimoji="1" lang="en-US" altLang="ja-JP" sz="2800" b="0" i="1" smtClean="0">
                              <a:latin typeface="Cambria Math" charset="0"/>
                            </a:rPr>
                            <m:t>1</m:t>
                          </m:r>
                        </m:sub>
                      </m:sSub>
                      <m:r>
                        <a:rPr kumimoji="1" lang="en-US" altLang="ja-JP" sz="2800" b="0" i="1" smtClean="0">
                          <a:latin typeface="Cambria Math" charset="0"/>
                        </a:rPr>
                        <m:t>(</m:t>
                      </m:r>
                      <m:r>
                        <a:rPr kumimoji="1" lang="en-US" altLang="ja-JP" sz="2800" b="0" i="1" smtClean="0">
                          <a:latin typeface="Cambria Math" charset="0"/>
                        </a:rPr>
                        <m:t>𝑡</m:t>
                      </m:r>
                      <m:r>
                        <a:rPr kumimoji="1" lang="en-US" altLang="ja-JP" sz="2800" b="0" i="1" smtClean="0">
                          <a:latin typeface="Cambria Math" charset="0"/>
                        </a:rPr>
                        <m:t>)</m:t>
                      </m:r>
                    </m:oMath>
                  </m:oMathPara>
                </a14:m>
                <a:endParaRPr kumimoji="1" lang="ja-JP" altLang="en-US" sz="2800" dirty="0"/>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7268975" y="2614228"/>
                <a:ext cx="1081386" cy="523220"/>
              </a:xfrm>
              <a:prstGeom prst="rect">
                <a:avLst/>
              </a:prstGeom>
              <a:blipFill rotWithShape="0">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テキスト ボックス 17"/>
              <p:cNvSpPr txBox="1"/>
              <p:nvPr/>
            </p:nvSpPr>
            <p:spPr>
              <a:xfrm>
                <a:off x="7268975" y="4681626"/>
                <a:ext cx="1089657"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i="1" smtClean="0">
                              <a:latin typeface="Cambria Math"/>
                            </a:rPr>
                          </m:ctrlPr>
                        </m:sSubPr>
                        <m:e>
                          <m:r>
                            <a:rPr kumimoji="1" lang="en-US" altLang="ja-JP" sz="2800" b="0" i="1" smtClean="0">
                              <a:latin typeface="Cambria Math" charset="0"/>
                            </a:rPr>
                            <m:t>𝑥</m:t>
                          </m:r>
                        </m:e>
                        <m:sub>
                          <m:r>
                            <a:rPr kumimoji="1" lang="en-US" altLang="ja-JP" sz="2800" b="0" i="1" smtClean="0">
                              <a:latin typeface="Cambria Math" charset="0"/>
                            </a:rPr>
                            <m:t>2</m:t>
                          </m:r>
                        </m:sub>
                      </m:sSub>
                      <m:r>
                        <a:rPr kumimoji="1" lang="en-US" altLang="ja-JP" sz="2800" b="0" i="1" smtClean="0">
                          <a:latin typeface="Cambria Math" charset="0"/>
                        </a:rPr>
                        <m:t>(</m:t>
                      </m:r>
                      <m:r>
                        <a:rPr kumimoji="1" lang="en-US" altLang="ja-JP" sz="2800" b="0" i="1" smtClean="0">
                          <a:latin typeface="Cambria Math" charset="0"/>
                        </a:rPr>
                        <m:t>𝑡</m:t>
                      </m:r>
                      <m:r>
                        <a:rPr kumimoji="1" lang="en-US" altLang="ja-JP" sz="2800" b="0" i="1" smtClean="0">
                          <a:latin typeface="Cambria Math" charset="0"/>
                        </a:rPr>
                        <m:t>)</m:t>
                      </m:r>
                    </m:oMath>
                  </m:oMathPara>
                </a14:m>
                <a:endParaRPr kumimoji="1" lang="ja-JP" altLang="en-US" sz="2800" dirty="0"/>
              </a:p>
            </p:txBody>
          </p:sp>
        </mc:Choice>
        <mc:Fallback xmlns="">
          <p:sp>
            <p:nvSpPr>
              <p:cNvPr id="18" name="テキスト ボックス 17"/>
              <p:cNvSpPr txBox="1">
                <a:spLocks noRot="1" noChangeAspect="1" noMove="1" noResize="1" noEditPoints="1" noAdjustHandles="1" noChangeArrowheads="1" noChangeShapeType="1" noTextEdit="1"/>
              </p:cNvSpPr>
              <p:nvPr/>
            </p:nvSpPr>
            <p:spPr>
              <a:xfrm>
                <a:off x="7268975" y="4681626"/>
                <a:ext cx="1089657" cy="523220"/>
              </a:xfrm>
              <a:prstGeom prst="rect">
                <a:avLst/>
              </a:prstGeom>
              <a:blipFill rotWithShape="0">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テキスト ボックス 18"/>
              <p:cNvSpPr txBox="1"/>
              <p:nvPr/>
            </p:nvSpPr>
            <p:spPr>
              <a:xfrm>
                <a:off x="556603" y="2863052"/>
                <a:ext cx="1050480"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i="1" smtClean="0">
                              <a:latin typeface="Cambria Math"/>
                            </a:rPr>
                          </m:ctrlPr>
                        </m:sSubPr>
                        <m:e>
                          <m:r>
                            <a:rPr kumimoji="1" lang="en-US" altLang="ja-JP" sz="2800" b="0" i="1" smtClean="0">
                              <a:latin typeface="Cambria Math" charset="0"/>
                            </a:rPr>
                            <m:t>𝑠</m:t>
                          </m:r>
                        </m:e>
                        <m:sub>
                          <m:r>
                            <a:rPr kumimoji="1" lang="en-US" altLang="ja-JP" sz="2800" b="0" i="1" smtClean="0">
                              <a:latin typeface="Cambria Math" charset="0"/>
                            </a:rPr>
                            <m:t>1</m:t>
                          </m:r>
                        </m:sub>
                      </m:sSub>
                      <m:r>
                        <a:rPr kumimoji="1" lang="en-US" altLang="ja-JP" sz="2800" b="0" i="1" smtClean="0">
                          <a:latin typeface="Cambria Math" charset="0"/>
                        </a:rPr>
                        <m:t>(</m:t>
                      </m:r>
                      <m:r>
                        <a:rPr kumimoji="1" lang="en-US" altLang="ja-JP" sz="2800" b="0" i="1" smtClean="0">
                          <a:latin typeface="Cambria Math" charset="0"/>
                        </a:rPr>
                        <m:t>𝑡</m:t>
                      </m:r>
                      <m:r>
                        <a:rPr kumimoji="1" lang="en-US" altLang="ja-JP" sz="2800" b="0" i="1" smtClean="0">
                          <a:latin typeface="Cambria Math" charset="0"/>
                        </a:rPr>
                        <m:t>)</m:t>
                      </m:r>
                    </m:oMath>
                  </m:oMathPara>
                </a14:m>
                <a:endParaRPr kumimoji="1" lang="ja-JP" altLang="en-US" sz="2800" dirty="0"/>
              </a:p>
            </p:txBody>
          </p:sp>
        </mc:Choice>
        <mc:Fallback xmlns="">
          <p:sp>
            <p:nvSpPr>
              <p:cNvPr id="19" name="テキスト ボックス 18"/>
              <p:cNvSpPr txBox="1">
                <a:spLocks noRot="1" noChangeAspect="1" noMove="1" noResize="1" noEditPoints="1" noAdjustHandles="1" noChangeArrowheads="1" noChangeShapeType="1" noTextEdit="1"/>
              </p:cNvSpPr>
              <p:nvPr/>
            </p:nvSpPr>
            <p:spPr>
              <a:xfrm>
                <a:off x="556603" y="2863052"/>
                <a:ext cx="1050480" cy="523220"/>
              </a:xfrm>
              <a:prstGeom prst="rect">
                <a:avLst/>
              </a:prstGeom>
              <a:blipFill rotWithShape="0">
                <a:blip r:embed="rId1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テキスト ボックス 19"/>
              <p:cNvSpPr txBox="1"/>
              <p:nvPr/>
            </p:nvSpPr>
            <p:spPr>
              <a:xfrm>
                <a:off x="501870" y="4725103"/>
                <a:ext cx="105875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i="1" smtClean="0">
                              <a:latin typeface="Cambria Math"/>
                            </a:rPr>
                          </m:ctrlPr>
                        </m:sSubPr>
                        <m:e>
                          <m:r>
                            <a:rPr kumimoji="1" lang="en-US" altLang="ja-JP" sz="2800" b="0" i="1" smtClean="0">
                              <a:latin typeface="Cambria Math" charset="0"/>
                            </a:rPr>
                            <m:t>𝑠</m:t>
                          </m:r>
                        </m:e>
                        <m:sub>
                          <m:r>
                            <a:rPr kumimoji="1" lang="en-US" altLang="ja-JP" sz="2800" b="0" i="1" smtClean="0">
                              <a:latin typeface="Cambria Math" charset="0"/>
                            </a:rPr>
                            <m:t>2</m:t>
                          </m:r>
                        </m:sub>
                      </m:sSub>
                      <m:r>
                        <a:rPr kumimoji="1" lang="en-US" altLang="ja-JP" sz="2800" b="0" i="1" smtClean="0">
                          <a:latin typeface="Cambria Math" charset="0"/>
                        </a:rPr>
                        <m:t>(</m:t>
                      </m:r>
                      <m:r>
                        <a:rPr kumimoji="1" lang="en-US" altLang="ja-JP" sz="2800" b="0" i="1" smtClean="0">
                          <a:latin typeface="Cambria Math" charset="0"/>
                        </a:rPr>
                        <m:t>𝑡</m:t>
                      </m:r>
                      <m:r>
                        <a:rPr kumimoji="1" lang="en-US" altLang="ja-JP" sz="2800" b="0" i="1" smtClean="0">
                          <a:latin typeface="Cambria Math" charset="0"/>
                        </a:rPr>
                        <m:t>)</m:t>
                      </m:r>
                    </m:oMath>
                  </m:oMathPara>
                </a14:m>
                <a:endParaRPr kumimoji="1" lang="ja-JP" altLang="en-US" sz="2800" dirty="0"/>
              </a:p>
            </p:txBody>
          </p:sp>
        </mc:Choice>
        <mc:Fallback xmlns="">
          <p:sp>
            <p:nvSpPr>
              <p:cNvPr id="20" name="テキスト ボックス 19"/>
              <p:cNvSpPr txBox="1">
                <a:spLocks noRot="1" noChangeAspect="1" noMove="1" noResize="1" noEditPoints="1" noAdjustHandles="1" noChangeArrowheads="1" noChangeShapeType="1" noTextEdit="1"/>
              </p:cNvSpPr>
              <p:nvPr/>
            </p:nvSpPr>
            <p:spPr>
              <a:xfrm>
                <a:off x="501870" y="4725103"/>
                <a:ext cx="1058751" cy="523220"/>
              </a:xfrm>
              <a:prstGeom prst="rect">
                <a:avLst/>
              </a:prstGeom>
              <a:blipFill rotWithShape="0">
                <a:blip r:embed="rId1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正方形/長方形 20"/>
              <p:cNvSpPr/>
              <p:nvPr/>
            </p:nvSpPr>
            <p:spPr>
              <a:xfrm>
                <a:off x="3391363" y="3273497"/>
                <a:ext cx="4472399" cy="2369601"/>
              </a:xfrm>
              <a:prstGeom prst="rect">
                <a:avLst/>
              </a:prstGeom>
              <a:solidFill>
                <a:schemeClr val="accent2">
                  <a:lumMod val="20000"/>
                  <a:lumOff val="80000"/>
                </a:schemeClr>
              </a:solidFill>
              <a:ln>
                <a:solidFill>
                  <a:schemeClr val="accent2">
                    <a:lumMod val="20000"/>
                    <a:lumOff val="8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d>
                        <m:dPr>
                          <m:ctrlPr>
                            <a:rPr lang="mr-IN" altLang="ja-JP" sz="2600" i="1">
                              <a:latin typeface="Cambria Math"/>
                            </a:rPr>
                          </m:ctrlPr>
                        </m:dPr>
                        <m:e>
                          <m:m>
                            <m:mPr>
                              <m:mcs>
                                <m:mc>
                                  <m:mcPr>
                                    <m:count m:val="1"/>
                                    <m:mcJc m:val="center"/>
                                  </m:mcPr>
                                </m:mc>
                              </m:mcs>
                              <m:ctrlPr>
                                <a:rPr lang="mr-IN" altLang="ja-JP" sz="2600" i="1">
                                  <a:latin typeface="Cambria Math"/>
                                </a:rPr>
                              </m:ctrlPr>
                            </m:mPr>
                            <m:mr>
                              <m:e>
                                <m:sSub>
                                  <m:sSubPr>
                                    <m:ctrlPr>
                                      <a:rPr lang="en-US" altLang="ja-JP" sz="2600" i="1">
                                        <a:latin typeface="Cambria Math"/>
                                      </a:rPr>
                                    </m:ctrlPr>
                                  </m:sSubPr>
                                  <m:e>
                                    <m:r>
                                      <a:rPr lang="en-US" altLang="ja-JP" sz="2600" i="1">
                                        <a:latin typeface="Cambria Math" charset="0"/>
                                      </a:rPr>
                                      <m:t>𝑥</m:t>
                                    </m:r>
                                  </m:e>
                                  <m:sub>
                                    <m:r>
                                      <a:rPr lang="en-US" altLang="ja-JP" sz="2600" i="1">
                                        <a:latin typeface="Cambria Math" charset="0"/>
                                      </a:rPr>
                                      <m:t>1</m:t>
                                    </m:r>
                                  </m:sub>
                                </m:sSub>
                                <m:d>
                                  <m:dPr>
                                    <m:ctrlPr>
                                      <a:rPr lang="en-US" altLang="ja-JP" sz="2600" i="1">
                                        <a:latin typeface="Cambria Math"/>
                                      </a:rPr>
                                    </m:ctrlPr>
                                  </m:dPr>
                                  <m:e>
                                    <m:r>
                                      <m:rPr>
                                        <m:brk m:alnAt="7"/>
                                      </m:rPr>
                                      <a:rPr lang="en-US" altLang="ja-JP" sz="2600" i="1">
                                        <a:latin typeface="Cambria Math" charset="0"/>
                                      </a:rPr>
                                      <m:t>𝑡</m:t>
                                    </m:r>
                                  </m:e>
                                </m:d>
                              </m:e>
                            </m:mr>
                            <m:mr>
                              <m:e>
                                <m:sSub>
                                  <m:sSubPr>
                                    <m:ctrlPr>
                                      <a:rPr lang="en-US" altLang="ja-JP" sz="2600" i="1">
                                        <a:latin typeface="Cambria Math"/>
                                      </a:rPr>
                                    </m:ctrlPr>
                                  </m:sSubPr>
                                  <m:e>
                                    <m:r>
                                      <a:rPr lang="en-US" altLang="ja-JP" sz="2600" i="1">
                                        <a:latin typeface="Cambria Math" charset="0"/>
                                      </a:rPr>
                                      <m:t>𝑥</m:t>
                                    </m:r>
                                  </m:e>
                                  <m:sub>
                                    <m:r>
                                      <a:rPr lang="en-US" altLang="ja-JP" sz="2600" i="1">
                                        <a:latin typeface="Cambria Math" charset="0"/>
                                      </a:rPr>
                                      <m:t>2</m:t>
                                    </m:r>
                                  </m:sub>
                                </m:sSub>
                                <m:d>
                                  <m:dPr>
                                    <m:ctrlPr>
                                      <a:rPr lang="en-US" altLang="ja-JP" sz="2600" i="1">
                                        <a:latin typeface="Cambria Math"/>
                                      </a:rPr>
                                    </m:ctrlPr>
                                  </m:dPr>
                                  <m:e>
                                    <m:r>
                                      <m:rPr>
                                        <m:brk m:alnAt="7"/>
                                      </m:rPr>
                                      <a:rPr lang="en-US" altLang="ja-JP" sz="2600" i="1">
                                        <a:latin typeface="Cambria Math" charset="0"/>
                                      </a:rPr>
                                      <m:t>𝑡</m:t>
                                    </m:r>
                                  </m:e>
                                </m:d>
                              </m:e>
                            </m:mr>
                          </m:m>
                        </m:e>
                      </m:d>
                      <m:r>
                        <a:rPr lang="en-US" altLang="ja-JP" sz="2600" i="1" smtClean="0">
                          <a:latin typeface="Cambria Math" charset="0"/>
                        </a:rPr>
                        <m:t>=</m:t>
                      </m:r>
                      <m:d>
                        <m:dPr>
                          <m:ctrlPr>
                            <a:rPr lang="mr-IN" altLang="ja-JP" sz="2600" i="1">
                              <a:latin typeface="Cambria Math"/>
                            </a:rPr>
                          </m:ctrlPr>
                        </m:dPr>
                        <m:e>
                          <m:m>
                            <m:mPr>
                              <m:mcs>
                                <m:mc>
                                  <m:mcPr>
                                    <m:count m:val="2"/>
                                    <m:mcJc m:val="center"/>
                                  </m:mcPr>
                                </m:mc>
                              </m:mcs>
                              <m:ctrlPr>
                                <a:rPr lang="mr-IN" altLang="ja-JP" sz="2600" i="1">
                                  <a:latin typeface="Cambria Math"/>
                                </a:rPr>
                              </m:ctrlPr>
                            </m:mPr>
                            <m:mr>
                              <m:e>
                                <m:sSub>
                                  <m:sSubPr>
                                    <m:ctrlPr>
                                      <a:rPr lang="en-US" altLang="ja-JP" sz="2600" i="1">
                                        <a:latin typeface="Cambria Math"/>
                                      </a:rPr>
                                    </m:ctrlPr>
                                  </m:sSubPr>
                                  <m:e>
                                    <m:r>
                                      <a:rPr lang="en-US" altLang="ja-JP" sz="2600" i="1">
                                        <a:latin typeface="Cambria Math" charset="0"/>
                                      </a:rPr>
                                      <m:t>𝑎</m:t>
                                    </m:r>
                                  </m:e>
                                  <m:sub>
                                    <m:r>
                                      <a:rPr lang="en-US" altLang="ja-JP" sz="2600" i="1">
                                        <a:latin typeface="Cambria Math" charset="0"/>
                                      </a:rPr>
                                      <m:t>11</m:t>
                                    </m:r>
                                  </m:sub>
                                </m:sSub>
                              </m:e>
                              <m:e>
                                <m:sSub>
                                  <m:sSubPr>
                                    <m:ctrlPr>
                                      <a:rPr lang="en-US" altLang="ja-JP" sz="2600" i="1">
                                        <a:latin typeface="Cambria Math"/>
                                      </a:rPr>
                                    </m:ctrlPr>
                                  </m:sSubPr>
                                  <m:e>
                                    <m:r>
                                      <a:rPr lang="en-US" altLang="ja-JP" sz="2600" i="1">
                                        <a:latin typeface="Cambria Math" charset="0"/>
                                      </a:rPr>
                                      <m:t>𝑎</m:t>
                                    </m:r>
                                  </m:e>
                                  <m:sub>
                                    <m:r>
                                      <a:rPr lang="en-US" altLang="ja-JP" sz="2600" i="1">
                                        <a:latin typeface="Cambria Math" charset="0"/>
                                      </a:rPr>
                                      <m:t>12</m:t>
                                    </m:r>
                                  </m:sub>
                                </m:sSub>
                              </m:e>
                            </m:mr>
                            <m:mr>
                              <m:e>
                                <m:sSub>
                                  <m:sSubPr>
                                    <m:ctrlPr>
                                      <a:rPr lang="en-US" altLang="ja-JP" sz="2600" i="1">
                                        <a:latin typeface="Cambria Math"/>
                                      </a:rPr>
                                    </m:ctrlPr>
                                  </m:sSubPr>
                                  <m:e>
                                    <m:r>
                                      <a:rPr lang="en-US" altLang="ja-JP" sz="2600" i="1">
                                        <a:latin typeface="Cambria Math" charset="0"/>
                                      </a:rPr>
                                      <m:t>𝑎</m:t>
                                    </m:r>
                                  </m:e>
                                  <m:sub>
                                    <m:r>
                                      <a:rPr lang="en-US" altLang="ja-JP" sz="2600" i="1">
                                        <a:latin typeface="Cambria Math" charset="0"/>
                                      </a:rPr>
                                      <m:t>21</m:t>
                                    </m:r>
                                  </m:sub>
                                </m:sSub>
                              </m:e>
                              <m:e>
                                <m:sSub>
                                  <m:sSubPr>
                                    <m:ctrlPr>
                                      <a:rPr lang="en-US" altLang="ja-JP" sz="2600" i="1">
                                        <a:latin typeface="Cambria Math"/>
                                      </a:rPr>
                                    </m:ctrlPr>
                                  </m:sSubPr>
                                  <m:e>
                                    <m:r>
                                      <a:rPr lang="en-US" altLang="ja-JP" sz="2600" i="1">
                                        <a:latin typeface="Cambria Math" charset="0"/>
                                      </a:rPr>
                                      <m:t>𝑎</m:t>
                                    </m:r>
                                  </m:e>
                                  <m:sub>
                                    <m:r>
                                      <a:rPr lang="en-US" altLang="ja-JP" sz="2600" i="1">
                                        <a:latin typeface="Cambria Math" charset="0"/>
                                      </a:rPr>
                                      <m:t>22</m:t>
                                    </m:r>
                                  </m:sub>
                                </m:sSub>
                              </m:e>
                            </m:mr>
                          </m:m>
                        </m:e>
                      </m:d>
                      <m:d>
                        <m:dPr>
                          <m:ctrlPr>
                            <a:rPr lang="mr-IN" altLang="ja-JP" sz="2600" i="1">
                              <a:latin typeface="Cambria Math"/>
                            </a:rPr>
                          </m:ctrlPr>
                        </m:dPr>
                        <m:e>
                          <m:m>
                            <m:mPr>
                              <m:mcs>
                                <m:mc>
                                  <m:mcPr>
                                    <m:count m:val="1"/>
                                    <m:mcJc m:val="center"/>
                                  </m:mcPr>
                                </m:mc>
                              </m:mcs>
                              <m:ctrlPr>
                                <a:rPr lang="mr-IN" altLang="ja-JP" sz="2600" i="1">
                                  <a:latin typeface="Cambria Math"/>
                                </a:rPr>
                              </m:ctrlPr>
                            </m:mPr>
                            <m:mr>
                              <m:e>
                                <m:sSub>
                                  <m:sSubPr>
                                    <m:ctrlPr>
                                      <a:rPr lang="en-US" altLang="ja-JP" sz="2600" i="1">
                                        <a:latin typeface="Cambria Math"/>
                                      </a:rPr>
                                    </m:ctrlPr>
                                  </m:sSubPr>
                                  <m:e>
                                    <m:r>
                                      <a:rPr lang="en-US" altLang="ja-JP" sz="2600" i="1">
                                        <a:latin typeface="Cambria Math" charset="0"/>
                                      </a:rPr>
                                      <m:t>𝑠</m:t>
                                    </m:r>
                                  </m:e>
                                  <m:sub>
                                    <m:r>
                                      <a:rPr lang="en-US" altLang="ja-JP" sz="2600" i="1">
                                        <a:latin typeface="Cambria Math" charset="0"/>
                                      </a:rPr>
                                      <m:t>1</m:t>
                                    </m:r>
                                  </m:sub>
                                </m:sSub>
                                <m:d>
                                  <m:dPr>
                                    <m:ctrlPr>
                                      <a:rPr lang="en-US" altLang="ja-JP" sz="2600" i="1">
                                        <a:latin typeface="Cambria Math"/>
                                      </a:rPr>
                                    </m:ctrlPr>
                                  </m:dPr>
                                  <m:e>
                                    <m:r>
                                      <m:rPr>
                                        <m:brk m:alnAt="7"/>
                                      </m:rPr>
                                      <a:rPr lang="en-US" altLang="ja-JP" sz="2600" i="1">
                                        <a:latin typeface="Cambria Math" charset="0"/>
                                      </a:rPr>
                                      <m:t>𝑡</m:t>
                                    </m:r>
                                  </m:e>
                                </m:d>
                              </m:e>
                            </m:mr>
                            <m:mr>
                              <m:e>
                                <m:sSub>
                                  <m:sSubPr>
                                    <m:ctrlPr>
                                      <a:rPr lang="en-US" altLang="ja-JP" sz="2600" i="1">
                                        <a:latin typeface="Cambria Math"/>
                                      </a:rPr>
                                    </m:ctrlPr>
                                  </m:sSubPr>
                                  <m:e>
                                    <m:r>
                                      <a:rPr lang="en-US" altLang="ja-JP" sz="2600" i="1">
                                        <a:latin typeface="Cambria Math" charset="0"/>
                                      </a:rPr>
                                      <m:t>𝑠</m:t>
                                    </m:r>
                                  </m:e>
                                  <m:sub>
                                    <m:r>
                                      <a:rPr lang="en-US" altLang="ja-JP" sz="2600" i="1">
                                        <a:latin typeface="Cambria Math" charset="0"/>
                                      </a:rPr>
                                      <m:t>2</m:t>
                                    </m:r>
                                  </m:sub>
                                </m:sSub>
                                <m:d>
                                  <m:dPr>
                                    <m:ctrlPr>
                                      <a:rPr lang="en-US" altLang="ja-JP" sz="2600" i="1">
                                        <a:latin typeface="Cambria Math"/>
                                      </a:rPr>
                                    </m:ctrlPr>
                                  </m:dPr>
                                  <m:e>
                                    <m:r>
                                      <m:rPr>
                                        <m:brk m:alnAt="7"/>
                                      </m:rPr>
                                      <a:rPr lang="en-US" altLang="ja-JP" sz="2600" i="1">
                                        <a:latin typeface="Cambria Math" charset="0"/>
                                      </a:rPr>
                                      <m:t>𝑡</m:t>
                                    </m:r>
                                  </m:e>
                                </m:d>
                              </m:e>
                            </m:mr>
                          </m:m>
                        </m:e>
                      </m:d>
                    </m:oMath>
                  </m:oMathPara>
                </a14:m>
                <a:endParaRPr kumimoji="1" lang="ja-JP" altLang="en-US" sz="2600" dirty="0"/>
              </a:p>
            </p:txBody>
          </p:sp>
        </mc:Choice>
        <mc:Fallback xmlns="">
          <p:sp>
            <p:nvSpPr>
              <p:cNvPr id="21" name="正方形/長方形 20"/>
              <p:cNvSpPr>
                <a:spLocks noRot="1" noChangeAspect="1" noMove="1" noResize="1" noEditPoints="1" noAdjustHandles="1" noChangeArrowheads="1" noChangeShapeType="1" noTextEdit="1"/>
              </p:cNvSpPr>
              <p:nvPr/>
            </p:nvSpPr>
            <p:spPr>
              <a:xfrm>
                <a:off x="3391363" y="3273497"/>
                <a:ext cx="4472399" cy="2369601"/>
              </a:xfrm>
              <a:prstGeom prst="rect">
                <a:avLst/>
              </a:prstGeom>
              <a:blipFill rotWithShape="0">
                <a:blip r:embed="rId14"/>
                <a:stretch>
                  <a:fillRect/>
                </a:stretch>
              </a:blipFill>
              <a:ln>
                <a:solidFill>
                  <a:schemeClr val="accent2">
                    <a:lumMod val="20000"/>
                    <a:lumOff val="80000"/>
                  </a:schemeClr>
                </a:solidFill>
              </a:ln>
            </p:spPr>
            <p:txBody>
              <a:bodyPr/>
              <a:lstStyle/>
              <a:p>
                <a:r>
                  <a:rPr lang="ja-JP" altLang="en-US">
                    <a:noFill/>
                  </a:rPr>
                  <a:t> </a:t>
                </a:r>
              </a:p>
            </p:txBody>
          </p:sp>
        </mc:Fallback>
      </mc:AlternateContent>
      <p:sp>
        <p:nvSpPr>
          <p:cNvPr id="22" name="フレーム 21"/>
          <p:cNvSpPr/>
          <p:nvPr/>
        </p:nvSpPr>
        <p:spPr>
          <a:xfrm>
            <a:off x="4787172" y="3545979"/>
            <a:ext cx="1916942" cy="1736702"/>
          </a:xfrm>
          <a:prstGeom prst="frame">
            <a:avLst>
              <a:gd name="adj1" fmla="val 733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8277407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2.iKAGRA</a:t>
            </a:r>
            <a:r>
              <a:rPr lang="ja-JP" altLang="en-US" dirty="0" smtClean="0"/>
              <a:t>のデータ</a:t>
            </a:r>
            <a:r>
              <a:rPr lang="en-US" altLang="ja-JP" dirty="0" smtClean="0"/>
              <a:t>/ICA</a:t>
            </a:r>
            <a:r>
              <a:rPr lang="ja-JP" altLang="en-US" dirty="0" smtClean="0"/>
              <a:t>の応用</a:t>
            </a:r>
            <a:endParaRPr kumimoji="1" lang="ja-JP" altLang="en-US" dirty="0"/>
          </a:p>
        </p:txBody>
      </p:sp>
      <p:sp>
        <p:nvSpPr>
          <p:cNvPr id="3" name="コンテンツ プレースホルダー 2"/>
          <p:cNvSpPr>
            <a:spLocks noGrp="1"/>
          </p:cNvSpPr>
          <p:nvPr>
            <p:ph idx="1"/>
          </p:nvPr>
        </p:nvSpPr>
        <p:spPr>
          <a:xfrm>
            <a:off x="838200" y="1450214"/>
            <a:ext cx="10515600" cy="4351338"/>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dirty="0" smtClean="0"/>
              <a:t>・</a:t>
            </a:r>
            <a:r>
              <a:rPr kumimoji="1" lang="en-US" altLang="ja-JP" dirty="0" smtClean="0"/>
              <a:t>strain</a:t>
            </a:r>
          </a:p>
          <a:p>
            <a:pPr marL="0" lvl="0" indent="0">
              <a:lnSpc>
                <a:spcPct val="100000"/>
              </a:lnSpc>
              <a:spcBef>
                <a:spcPts val="0"/>
              </a:spcBef>
              <a:buNone/>
            </a:pPr>
            <a:r>
              <a:rPr lang="en-US" altLang="ja-JP" dirty="0" smtClean="0"/>
              <a:t>K-K1_PROC_C00-1144700128-32.gwf</a:t>
            </a:r>
            <a:r>
              <a:rPr lang="ja-JP" altLang="en-US" dirty="0" smtClean="0"/>
              <a:t>から</a:t>
            </a:r>
            <a:r>
              <a:rPr lang="en-US" altLang="ja-JP" dirty="0" smtClean="0"/>
              <a:t>K-K1_PROC_C00-1144700320-32.gwf</a:t>
            </a:r>
            <a:r>
              <a:rPr lang="ja-JP" altLang="en-US" dirty="0" smtClean="0"/>
              <a:t>までの</a:t>
            </a:r>
            <a:r>
              <a:rPr lang="en-US" altLang="ja-JP" dirty="0" smtClean="0"/>
              <a:t>224</a:t>
            </a:r>
            <a:r>
              <a:rPr lang="ja-JP" altLang="en-US" dirty="0" smtClean="0"/>
              <a:t>秒のデータを使用。</a:t>
            </a:r>
            <a:endParaRPr lang="en-US" altLang="ja-JP" dirty="0" smtClean="0"/>
          </a:p>
          <a:p>
            <a:pPr marL="0" lvl="0" indent="0">
              <a:lnSpc>
                <a:spcPct val="100000"/>
              </a:lnSpc>
              <a:spcBef>
                <a:spcPts val="0"/>
              </a:spcBef>
              <a:buNone/>
            </a:pPr>
            <a:endParaRPr lang="en-US" altLang="ja-JP" dirty="0"/>
          </a:p>
          <a:p>
            <a:pPr marL="0" lvl="0" indent="0">
              <a:lnSpc>
                <a:spcPct val="100000"/>
              </a:lnSpc>
              <a:spcBef>
                <a:spcPts val="0"/>
              </a:spcBef>
              <a:buNone/>
              <a:defRPr/>
            </a:pPr>
            <a:r>
              <a:rPr lang="ja-JP" altLang="en-US" dirty="0"/>
              <a:t>・環境チャンネル</a:t>
            </a:r>
            <a:endParaRPr lang="en-US" altLang="ja-JP" dirty="0"/>
          </a:p>
          <a:p>
            <a:pPr marL="0" lvl="0" indent="0">
              <a:lnSpc>
                <a:spcPct val="100000"/>
              </a:lnSpc>
              <a:spcBef>
                <a:spcPts val="0"/>
              </a:spcBef>
              <a:buNone/>
            </a:pPr>
            <a:r>
              <a:rPr lang="mr-IN" altLang="ja-JP" dirty="0"/>
              <a:t>K-K1_C-1144700128-32.gwf</a:t>
            </a:r>
            <a:r>
              <a:rPr lang="ja-JP" altLang="en-US" dirty="0"/>
              <a:t>から</a:t>
            </a:r>
            <a:r>
              <a:rPr lang="mr-IN" altLang="ja-JP" dirty="0"/>
              <a:t>K-K1_C-1144700</a:t>
            </a:r>
            <a:r>
              <a:rPr lang="en-US" altLang="ja-JP" dirty="0"/>
              <a:t>320</a:t>
            </a:r>
            <a:r>
              <a:rPr lang="mr-IN" altLang="ja-JP" dirty="0"/>
              <a:t>-32.gwf</a:t>
            </a:r>
            <a:r>
              <a:rPr lang="ja-JP" altLang="en-US" dirty="0"/>
              <a:t>までの</a:t>
            </a:r>
            <a:r>
              <a:rPr lang="en-US" altLang="ja-JP" dirty="0"/>
              <a:t>224</a:t>
            </a:r>
            <a:r>
              <a:rPr lang="ja-JP" altLang="en-US" dirty="0"/>
              <a:t>秒、</a:t>
            </a:r>
            <a:r>
              <a:rPr lang="en-US" altLang="ja-JP" dirty="0"/>
              <a:t>strain</a:t>
            </a:r>
            <a:r>
              <a:rPr lang="ja-JP" altLang="en-US" dirty="0"/>
              <a:t>と同時刻のデータを使用。</a:t>
            </a:r>
            <a:endParaRPr lang="en-US" altLang="ja-JP" dirty="0"/>
          </a:p>
          <a:p>
            <a:pPr marL="0" lvl="0" indent="0">
              <a:lnSpc>
                <a:spcPct val="100000"/>
              </a:lnSpc>
              <a:spcBef>
                <a:spcPts val="0"/>
              </a:spcBef>
              <a:buNone/>
            </a:pPr>
            <a:endParaRPr lang="en-US" altLang="ja-JP" dirty="0" smtClean="0"/>
          </a:p>
          <a:p>
            <a:pPr marL="0" lvl="0" indent="0">
              <a:lnSpc>
                <a:spcPct val="100000"/>
              </a:lnSpc>
              <a:spcBef>
                <a:spcPts val="0"/>
              </a:spcBef>
              <a:buNone/>
            </a:pPr>
            <a:endParaRPr kumimoji="1" lang="ja-JP" altLang="en-US" dirty="0"/>
          </a:p>
        </p:txBody>
      </p:sp>
    </p:spTree>
    <p:extLst>
      <p:ext uri="{BB962C8B-B14F-4D97-AF65-F5344CB8AC3E}">
        <p14:creationId xmlns:p14="http://schemas.microsoft.com/office/powerpoint/2010/main" val="17647429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2.iKAGRA</a:t>
            </a:r>
            <a:r>
              <a:rPr lang="ja-JP" altLang="en-US" dirty="0" smtClean="0"/>
              <a:t>のデータ</a:t>
            </a:r>
            <a:r>
              <a:rPr lang="en-US" altLang="ja-JP" dirty="0" smtClean="0"/>
              <a:t>/ICA</a:t>
            </a:r>
            <a:r>
              <a:rPr lang="ja-JP" altLang="en-US" dirty="0" smtClean="0"/>
              <a:t>の応用</a:t>
            </a:r>
            <a:endParaRPr kumimoji="1" lang="ja-JP" altLang="en-US" dirty="0"/>
          </a:p>
        </p:txBody>
      </p:sp>
      <p:sp>
        <p:nvSpPr>
          <p:cNvPr id="3" name="コンテンツ プレースホルダー 2"/>
          <p:cNvSpPr>
            <a:spLocks noGrp="1"/>
          </p:cNvSpPr>
          <p:nvPr>
            <p:ph idx="1"/>
          </p:nvPr>
        </p:nvSpPr>
        <p:spPr>
          <a:xfrm>
            <a:off x="838200" y="1450214"/>
            <a:ext cx="10515600" cy="4351338"/>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dirty="0" smtClean="0"/>
              <a:t>・</a:t>
            </a:r>
            <a:r>
              <a:rPr kumimoji="1" lang="en-US" altLang="ja-JP" dirty="0" smtClean="0"/>
              <a:t>strain</a:t>
            </a:r>
          </a:p>
          <a:p>
            <a:pPr marL="0" lvl="0" indent="0">
              <a:lnSpc>
                <a:spcPct val="100000"/>
              </a:lnSpc>
              <a:spcBef>
                <a:spcPts val="0"/>
              </a:spcBef>
              <a:buNone/>
            </a:pPr>
            <a:r>
              <a:rPr lang="en-US" altLang="ja-JP" dirty="0" smtClean="0"/>
              <a:t>K-K1_PROC_C00-1144700128-32.gwf</a:t>
            </a:r>
            <a:r>
              <a:rPr lang="ja-JP" altLang="en-US" dirty="0" smtClean="0"/>
              <a:t>から</a:t>
            </a:r>
            <a:r>
              <a:rPr lang="en-US" altLang="ja-JP" dirty="0" smtClean="0"/>
              <a:t>K-K1_PROC_C00-1144700320-32.gwf</a:t>
            </a:r>
            <a:r>
              <a:rPr lang="ja-JP" altLang="en-US" dirty="0" smtClean="0"/>
              <a:t>までの</a:t>
            </a:r>
            <a:r>
              <a:rPr lang="en-US" altLang="ja-JP" dirty="0" smtClean="0"/>
              <a:t>224</a:t>
            </a:r>
            <a:r>
              <a:rPr lang="ja-JP" altLang="en-US" dirty="0" smtClean="0"/>
              <a:t>秒のデータを使用。</a:t>
            </a:r>
            <a:endParaRPr lang="en-US" altLang="ja-JP" dirty="0" smtClean="0"/>
          </a:p>
          <a:p>
            <a:pPr marL="0" lvl="0" indent="0">
              <a:lnSpc>
                <a:spcPct val="100000"/>
              </a:lnSpc>
              <a:spcBef>
                <a:spcPts val="0"/>
              </a:spcBef>
              <a:buNone/>
            </a:pPr>
            <a:endParaRPr lang="en-US" altLang="ja-JP" dirty="0"/>
          </a:p>
          <a:p>
            <a:pPr marL="0" lvl="0" indent="0">
              <a:lnSpc>
                <a:spcPct val="100000"/>
              </a:lnSpc>
              <a:spcBef>
                <a:spcPts val="0"/>
              </a:spcBef>
              <a:buNone/>
              <a:defRPr/>
            </a:pPr>
            <a:r>
              <a:rPr lang="ja-JP" altLang="en-US" dirty="0"/>
              <a:t>・環境チャンネル</a:t>
            </a:r>
            <a:endParaRPr lang="en-US" altLang="ja-JP" dirty="0"/>
          </a:p>
          <a:p>
            <a:pPr marL="0" lvl="0" indent="0">
              <a:lnSpc>
                <a:spcPct val="100000"/>
              </a:lnSpc>
              <a:spcBef>
                <a:spcPts val="0"/>
              </a:spcBef>
              <a:buNone/>
            </a:pPr>
            <a:r>
              <a:rPr lang="mr-IN" altLang="ja-JP" dirty="0"/>
              <a:t>K-K1_C-1144700128-32.gwf</a:t>
            </a:r>
            <a:r>
              <a:rPr lang="ja-JP" altLang="en-US" dirty="0"/>
              <a:t>から</a:t>
            </a:r>
            <a:r>
              <a:rPr lang="mr-IN" altLang="ja-JP" dirty="0"/>
              <a:t>K-K1_C-1144700</a:t>
            </a:r>
            <a:r>
              <a:rPr lang="en-US" altLang="ja-JP" dirty="0"/>
              <a:t>320</a:t>
            </a:r>
            <a:r>
              <a:rPr lang="mr-IN" altLang="ja-JP" dirty="0"/>
              <a:t>-32.gwf</a:t>
            </a:r>
            <a:r>
              <a:rPr lang="ja-JP" altLang="en-US" dirty="0"/>
              <a:t>までの</a:t>
            </a:r>
            <a:r>
              <a:rPr lang="en-US" altLang="ja-JP" dirty="0"/>
              <a:t>224</a:t>
            </a:r>
            <a:r>
              <a:rPr lang="ja-JP" altLang="en-US" dirty="0"/>
              <a:t>秒、</a:t>
            </a:r>
            <a:r>
              <a:rPr lang="en-US" altLang="ja-JP" dirty="0"/>
              <a:t>strain</a:t>
            </a:r>
            <a:r>
              <a:rPr lang="ja-JP" altLang="en-US" dirty="0"/>
              <a:t>と同時刻のデータを使用。</a:t>
            </a:r>
            <a:endParaRPr lang="en-US" altLang="ja-JP" dirty="0"/>
          </a:p>
          <a:p>
            <a:pPr marL="0" lvl="0" indent="0">
              <a:lnSpc>
                <a:spcPct val="100000"/>
              </a:lnSpc>
              <a:spcBef>
                <a:spcPts val="0"/>
              </a:spcBef>
              <a:buNone/>
            </a:pPr>
            <a:endParaRPr lang="en-US" altLang="ja-JP" dirty="0" smtClean="0"/>
          </a:p>
          <a:p>
            <a:pPr marL="0" lvl="0" indent="0">
              <a:lnSpc>
                <a:spcPct val="100000"/>
              </a:lnSpc>
              <a:spcBef>
                <a:spcPts val="0"/>
              </a:spcBef>
              <a:buNone/>
            </a:pPr>
            <a:endParaRPr kumimoji="1" lang="ja-JP" altLang="en-US" dirty="0"/>
          </a:p>
        </p:txBody>
      </p:sp>
      <p:grpSp>
        <p:nvGrpSpPr>
          <p:cNvPr id="4" name="図形グループ 3"/>
          <p:cNvGrpSpPr/>
          <p:nvPr/>
        </p:nvGrpSpPr>
        <p:grpSpPr>
          <a:xfrm>
            <a:off x="565956" y="1888364"/>
            <a:ext cx="10787844" cy="3475038"/>
            <a:chOff x="176912" y="2779713"/>
            <a:chExt cx="10787844" cy="3475038"/>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2149" y="2779713"/>
              <a:ext cx="5192607" cy="3461738"/>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912" y="2779713"/>
              <a:ext cx="5212557" cy="3475038"/>
            </a:xfrm>
            <a:prstGeom prst="rect">
              <a:avLst/>
            </a:prstGeom>
          </p:spPr>
        </p:pic>
      </p:grpSp>
    </p:spTree>
    <p:extLst>
      <p:ext uri="{BB962C8B-B14F-4D97-AF65-F5344CB8AC3E}">
        <p14:creationId xmlns:p14="http://schemas.microsoft.com/office/powerpoint/2010/main" val="6414504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2.iKAGRA</a:t>
            </a:r>
            <a:r>
              <a:rPr lang="ja-JP" altLang="en-US" dirty="0" smtClean="0"/>
              <a:t>のデータ</a:t>
            </a:r>
            <a:r>
              <a:rPr lang="en-US" altLang="ja-JP" dirty="0" smtClean="0"/>
              <a:t>/ICA</a:t>
            </a:r>
            <a:r>
              <a:rPr lang="ja-JP" altLang="en-US" dirty="0" smtClean="0"/>
              <a:t>の応用</a:t>
            </a:r>
            <a:endParaRPr kumimoji="1" lang="ja-JP" altLang="en-US" dirty="0"/>
          </a:p>
        </p:txBody>
      </p:sp>
      <p:sp>
        <p:nvSpPr>
          <p:cNvPr id="3" name="コンテンツ プレースホルダー 2"/>
          <p:cNvSpPr>
            <a:spLocks noGrp="1"/>
          </p:cNvSpPr>
          <p:nvPr>
            <p:ph idx="1"/>
          </p:nvPr>
        </p:nvSpPr>
        <p:spPr>
          <a:xfrm>
            <a:off x="838200" y="1690688"/>
            <a:ext cx="10515600" cy="4351338"/>
          </a:xfrm>
        </p:spPr>
        <p:txBody>
          <a:bodyPr>
            <a:normAutofit/>
          </a:bodyPr>
          <a:lstStyle/>
          <a:p>
            <a:pPr marL="0" lvl="0" indent="0">
              <a:lnSpc>
                <a:spcPct val="100000"/>
              </a:lnSpc>
              <a:spcBef>
                <a:spcPts val="0"/>
              </a:spcBef>
              <a:buNone/>
              <a:defRPr/>
            </a:pPr>
            <a:r>
              <a:rPr lang="ja-JP" altLang="en-US" dirty="0" smtClean="0"/>
              <a:t>今回の解析には</a:t>
            </a:r>
            <a:r>
              <a:rPr lang="en-US" altLang="ja-JP" dirty="0"/>
              <a:t>strain</a:t>
            </a:r>
            <a:r>
              <a:rPr lang="ja-JP" altLang="en-US" dirty="0"/>
              <a:t>との相関が特に</a:t>
            </a:r>
            <a:r>
              <a:rPr lang="ja-JP" altLang="en-US" dirty="0" smtClean="0"/>
              <a:t>強い環境チャンネルを使用した。</a:t>
            </a:r>
            <a:r>
              <a:rPr lang="en-US" altLang="ja-JP" dirty="0" smtClean="0"/>
              <a:t>()</a:t>
            </a:r>
            <a:r>
              <a:rPr lang="ja-JP" altLang="en-US" dirty="0" smtClean="0"/>
              <a:t>内に</a:t>
            </a:r>
            <a:r>
              <a:rPr lang="en-US" altLang="ja-JP" dirty="0"/>
              <a:t>strain</a:t>
            </a:r>
            <a:r>
              <a:rPr lang="ja-JP" altLang="en-US" dirty="0"/>
              <a:t>との相関</a:t>
            </a:r>
            <a:r>
              <a:rPr lang="ja-JP" altLang="en-US" dirty="0" smtClean="0"/>
              <a:t>係数を示す。</a:t>
            </a:r>
            <a:endParaRPr lang="en-US" altLang="ja-JP" dirty="0" smtClean="0"/>
          </a:p>
          <a:p>
            <a:pPr marL="0" lvl="0" indent="0">
              <a:lnSpc>
                <a:spcPct val="100000"/>
              </a:lnSpc>
              <a:spcBef>
                <a:spcPts val="0"/>
              </a:spcBef>
              <a:buNone/>
            </a:pPr>
            <a:r>
              <a:rPr lang="en-US" altLang="ja-JP" dirty="0" smtClean="0"/>
              <a:t>4724ch</a:t>
            </a:r>
            <a:r>
              <a:rPr lang="ja-JP" altLang="en-US" dirty="0" smtClean="0"/>
              <a:t>：</a:t>
            </a:r>
            <a:r>
              <a:rPr lang="en-US" altLang="ja-JP" dirty="0" smtClean="0"/>
              <a:t>PEM-EX_SEIS_Z_SENSINF_OUT16 (0.3078)</a:t>
            </a:r>
          </a:p>
          <a:p>
            <a:pPr marL="0" lvl="0" indent="0">
              <a:lnSpc>
                <a:spcPct val="100000"/>
              </a:lnSpc>
              <a:spcBef>
                <a:spcPts val="0"/>
              </a:spcBef>
              <a:buNone/>
            </a:pPr>
            <a:r>
              <a:rPr lang="en-US" altLang="ja-JP" dirty="0" smtClean="0"/>
              <a:t>4774ch</a:t>
            </a:r>
            <a:r>
              <a:rPr lang="ja-JP" altLang="en-US" dirty="0" smtClean="0"/>
              <a:t>：</a:t>
            </a:r>
            <a:r>
              <a:rPr lang="en-US" altLang="ja-JP" dirty="0" smtClean="0"/>
              <a:t>PEM-EY_SEIS_NS_SENSINF_OUT16 (-0.2312)</a:t>
            </a:r>
          </a:p>
          <a:p>
            <a:pPr marL="0" lvl="0" indent="0">
              <a:lnSpc>
                <a:spcPct val="100000"/>
              </a:lnSpc>
              <a:spcBef>
                <a:spcPts val="0"/>
              </a:spcBef>
              <a:buNone/>
            </a:pPr>
            <a:r>
              <a:rPr lang="en-US" altLang="ja-JP" dirty="0" smtClean="0"/>
              <a:t>7472ch</a:t>
            </a:r>
            <a:r>
              <a:rPr lang="ja-JP" altLang="en-US" dirty="0" smtClean="0"/>
              <a:t>：</a:t>
            </a:r>
            <a:r>
              <a:rPr lang="en-US" altLang="ja-JP" dirty="0" smtClean="0"/>
              <a:t>VIS-BS_TM_OPLEV_SEG1_OUTPUT (0.3054)</a:t>
            </a:r>
          </a:p>
          <a:p>
            <a:pPr marL="0" lvl="0" indent="0">
              <a:lnSpc>
                <a:spcPct val="100000"/>
              </a:lnSpc>
              <a:spcBef>
                <a:spcPts val="0"/>
              </a:spcBef>
              <a:buNone/>
            </a:pPr>
            <a:endParaRPr lang="en-US" altLang="ja-JP" dirty="0"/>
          </a:p>
          <a:p>
            <a:pPr marL="0" lvl="0" indent="0">
              <a:lnSpc>
                <a:spcPct val="100000"/>
              </a:lnSpc>
              <a:spcBef>
                <a:spcPts val="0"/>
              </a:spcBef>
              <a:buNone/>
            </a:pPr>
            <a:r>
              <a:rPr lang="ja-JP" altLang="en-US" dirty="0" smtClean="0"/>
              <a:t>上の</a:t>
            </a:r>
            <a:r>
              <a:rPr lang="en-US" altLang="ja-JP" dirty="0" smtClean="0"/>
              <a:t>2</a:t>
            </a:r>
            <a:r>
              <a:rPr lang="ja-JP" altLang="en-US" dirty="0" smtClean="0"/>
              <a:t>つは坑内の地震計のチャンネル、下のものは制御用のセンサーのチャンネルである。</a:t>
            </a:r>
            <a:endParaRPr lang="en-US" altLang="ja-JP" dirty="0" smtClean="0"/>
          </a:p>
          <a:p>
            <a:pPr marL="0" lvl="0" indent="0">
              <a:lnSpc>
                <a:spcPct val="100000"/>
              </a:lnSpc>
              <a:spcBef>
                <a:spcPts val="0"/>
              </a:spcBef>
              <a:buNone/>
            </a:pPr>
            <a:endParaRPr lang="ja-JP" altLang="en-US" dirty="0" smtClean="0"/>
          </a:p>
        </p:txBody>
      </p:sp>
    </p:spTree>
    <p:extLst>
      <p:ext uri="{BB962C8B-B14F-4D97-AF65-F5344CB8AC3E}">
        <p14:creationId xmlns:p14="http://schemas.microsoft.com/office/powerpoint/2010/main" val="3738268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2.iKAGRA</a:t>
            </a:r>
            <a:r>
              <a:rPr lang="ja-JP" altLang="en-US" dirty="0" smtClean="0"/>
              <a:t>のデータ</a:t>
            </a:r>
            <a:r>
              <a:rPr lang="en-US" altLang="ja-JP" dirty="0" smtClean="0"/>
              <a:t>/ICA</a:t>
            </a:r>
            <a:r>
              <a:rPr lang="ja-JP" altLang="en-US" dirty="0" smtClean="0"/>
              <a:t>の応用</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838200" y="1454149"/>
                <a:ext cx="10515600" cy="5269379"/>
              </a:xfrm>
            </p:spPr>
            <p:txBody>
              <a:bodyPr>
                <a:normAutofit/>
              </a:bodyPr>
              <a:lstStyle/>
              <a:p>
                <a:pPr marL="0" lvl="0" indent="0">
                  <a:lnSpc>
                    <a:spcPct val="100000"/>
                  </a:lnSpc>
                  <a:spcBef>
                    <a:spcPts val="0"/>
                  </a:spcBef>
                  <a:buNone/>
                </a:pPr>
                <a:r>
                  <a:rPr kumimoji="1" lang="ja-JP" altLang="en-US" dirty="0" smtClean="0"/>
                  <a:t>・</a:t>
                </a:r>
                <a:r>
                  <a:rPr kumimoji="1" lang="en-US" altLang="ja-JP" dirty="0" smtClean="0"/>
                  <a:t>ICA</a:t>
                </a:r>
                <a:r>
                  <a:rPr kumimoji="1" lang="ja-JP" altLang="en-US" dirty="0" smtClean="0"/>
                  <a:t>の応用</a:t>
                </a:r>
                <a:endParaRPr kumimoji="1" lang="en-US" altLang="ja-JP" dirty="0" smtClean="0"/>
              </a:p>
              <a:p>
                <a:pPr marL="0" lvl="0" indent="0">
                  <a:lnSpc>
                    <a:spcPct val="100000"/>
                  </a:lnSpc>
                  <a:spcBef>
                    <a:spcPts val="0"/>
                  </a:spcBef>
                  <a:buNone/>
                </a:pPr>
                <a:r>
                  <a:rPr lang="en-US" altLang="ja-JP" dirty="0" smtClean="0"/>
                  <a:t>strain</a:t>
                </a:r>
                <a:r>
                  <a:rPr lang="ja-JP" altLang="en-US" dirty="0" smtClean="0"/>
                  <a:t>と、特に相関の強い環境チャンネル一つに着目。</a:t>
                </a:r>
                <a:endParaRPr lang="en-US" altLang="ja-JP" dirty="0" smtClean="0"/>
              </a:p>
              <a:p>
                <a:pPr marL="0" lvl="0" indent="0">
                  <a:lnSpc>
                    <a:spcPct val="100000"/>
                  </a:lnSpc>
                  <a:spcBef>
                    <a:spcPts val="0"/>
                  </a:spcBef>
                  <a:buNone/>
                </a:pPr>
                <a:r>
                  <a:rPr lang="ja-JP" altLang="en-US" dirty="0" smtClean="0"/>
                  <a:t>→</a:t>
                </a:r>
                <a:r>
                  <a:rPr lang="en-US" altLang="ja-JP" dirty="0" err="1" smtClean="0"/>
                  <a:t>iKAGRA</a:t>
                </a:r>
                <a:r>
                  <a:rPr lang="ja-JP" altLang="en-US" dirty="0" smtClean="0"/>
                  <a:t>のデータを重力波信号</a:t>
                </a:r>
                <a14:m>
                  <m:oMath xmlns:m="http://schemas.openxmlformats.org/officeDocument/2006/math">
                    <m:r>
                      <a:rPr lang="en-US" altLang="ja-JP" i="1" smtClean="0">
                        <a:latin typeface="Cambria Math" charset="0"/>
                      </a:rPr>
                      <m:t> </m:t>
                    </m:r>
                    <m:r>
                      <a:rPr lang="en-US" altLang="ja-JP" b="0" i="1" smtClean="0">
                        <a:latin typeface="Cambria Math" charset="0"/>
                      </a:rPr>
                      <m:t>𝑠</m:t>
                    </m:r>
                    <m:r>
                      <a:rPr lang="en-US" altLang="ja-JP" i="1">
                        <a:latin typeface="Cambria Math" charset="0"/>
                      </a:rPr>
                      <m:t>(</m:t>
                    </m:r>
                    <m:r>
                      <a:rPr lang="en-US" altLang="ja-JP" i="1">
                        <a:latin typeface="Cambria Math" charset="0"/>
                      </a:rPr>
                      <m:t>𝑡</m:t>
                    </m:r>
                    <m:r>
                      <a:rPr lang="en-US" altLang="ja-JP" i="1">
                        <a:latin typeface="Cambria Math" charset="0"/>
                      </a:rPr>
                      <m:t>)</m:t>
                    </m:r>
                  </m:oMath>
                </a14:m>
                <a:r>
                  <a:rPr lang="ja-JP" altLang="en-US" dirty="0" smtClean="0"/>
                  <a:t>と環境雑音</a:t>
                </a:r>
                <a:r>
                  <a:rPr lang="en-US" altLang="ja-JP" dirty="0" smtClean="0"/>
                  <a:t> </a:t>
                </a:r>
                <a14:m>
                  <m:oMath xmlns:m="http://schemas.openxmlformats.org/officeDocument/2006/math">
                    <m:r>
                      <a:rPr lang="en-US" altLang="ja-JP" b="0" i="1" smtClean="0">
                        <a:latin typeface="Cambria Math" charset="0"/>
                      </a:rPr>
                      <m:t>𝑛</m:t>
                    </m:r>
                    <m:r>
                      <a:rPr lang="en-US" altLang="ja-JP" i="1">
                        <a:latin typeface="Cambria Math" charset="0"/>
                      </a:rPr>
                      <m:t>(</m:t>
                    </m:r>
                    <m:r>
                      <a:rPr lang="en-US" altLang="ja-JP" i="1">
                        <a:latin typeface="Cambria Math" charset="0"/>
                      </a:rPr>
                      <m:t>𝑡</m:t>
                    </m:r>
                    <m:r>
                      <a:rPr lang="en-US" altLang="ja-JP" i="1">
                        <a:latin typeface="Cambria Math" charset="0"/>
                      </a:rPr>
                      <m:t>)</m:t>
                    </m:r>
                  </m:oMath>
                </a14:m>
                <a:r>
                  <a:rPr lang="ja-JP" altLang="en-US" dirty="0" smtClean="0"/>
                  <a:t>という二つの独立成分の混合物と近似的に見なす。</a:t>
                </a:r>
                <a:endParaRPr lang="en-US" altLang="ja-JP" dirty="0" smtClean="0"/>
              </a:p>
              <a:p>
                <a:pPr marL="0" lvl="0" indent="0">
                  <a:lnSpc>
                    <a:spcPct val="100000"/>
                  </a:lnSpc>
                  <a:spcBef>
                    <a:spcPts val="0"/>
                  </a:spcBef>
                  <a:buNone/>
                </a:pPr>
                <a:endParaRPr lang="en-US" altLang="ja-JP" dirty="0" smtClean="0"/>
              </a:p>
              <a:p>
                <a:pPr marL="0" lvl="0" indent="0">
                  <a:lnSpc>
                    <a:spcPct val="100000"/>
                  </a:lnSpc>
                  <a:spcBef>
                    <a:spcPts val="0"/>
                  </a:spcBef>
                  <a:buNone/>
                </a:pPr>
                <a:r>
                  <a:rPr lang="en-US" altLang="ja-JP" dirty="0" smtClean="0"/>
                  <a:t>strain </a:t>
                </a:r>
                <a14:m>
                  <m:oMath xmlns:m="http://schemas.openxmlformats.org/officeDocument/2006/math">
                    <m:sSub>
                      <m:sSubPr>
                        <m:ctrlPr>
                          <a:rPr lang="en-US" altLang="ja-JP" i="1">
                            <a:latin typeface="Cambria Math"/>
                          </a:rPr>
                        </m:ctrlPr>
                      </m:sSubPr>
                      <m:e>
                        <m:r>
                          <a:rPr lang="en-US" altLang="ja-JP" i="1">
                            <a:latin typeface="Cambria Math" charset="0"/>
                          </a:rPr>
                          <m:t>𝑥</m:t>
                        </m:r>
                      </m:e>
                      <m:sub>
                        <m:r>
                          <a:rPr lang="en-US" altLang="ja-JP" b="0" i="1" smtClean="0">
                            <a:latin typeface="Cambria Math" charset="0"/>
                          </a:rPr>
                          <m:t>1</m:t>
                        </m:r>
                      </m:sub>
                    </m:sSub>
                    <m:r>
                      <a:rPr lang="en-US" altLang="ja-JP" i="1">
                        <a:latin typeface="Cambria Math" charset="0"/>
                      </a:rPr>
                      <m:t>(</m:t>
                    </m:r>
                    <m:r>
                      <a:rPr lang="en-US" altLang="ja-JP" i="1">
                        <a:latin typeface="Cambria Math" charset="0"/>
                      </a:rPr>
                      <m:t>𝑡</m:t>
                    </m:r>
                    <m:r>
                      <a:rPr lang="en-US" altLang="ja-JP" i="1">
                        <a:latin typeface="Cambria Math" charset="0"/>
                      </a:rPr>
                      <m:t>)</m:t>
                    </m:r>
                  </m:oMath>
                </a14:m>
                <a:r>
                  <a:rPr lang="ja-JP" altLang="en-US" dirty="0" smtClean="0"/>
                  <a:t>：</a:t>
                </a:r>
                <a:r>
                  <a:rPr lang="en-US" altLang="ja-JP" dirty="0" smtClean="0"/>
                  <a:t> </a:t>
                </a:r>
                <a14:m>
                  <m:oMath xmlns:m="http://schemas.openxmlformats.org/officeDocument/2006/math">
                    <m:r>
                      <a:rPr lang="en-US" altLang="ja-JP" b="0" i="1" smtClean="0">
                        <a:latin typeface="Cambria Math" charset="0"/>
                      </a:rPr>
                      <m:t>𝑠</m:t>
                    </m:r>
                    <m:r>
                      <a:rPr lang="en-US" altLang="ja-JP" i="1">
                        <a:latin typeface="Cambria Math" charset="0"/>
                      </a:rPr>
                      <m:t>(</m:t>
                    </m:r>
                    <m:r>
                      <a:rPr lang="en-US" altLang="ja-JP" i="1">
                        <a:latin typeface="Cambria Math" charset="0"/>
                      </a:rPr>
                      <m:t>𝑡</m:t>
                    </m:r>
                    <m:r>
                      <a:rPr lang="en-US" altLang="ja-JP" i="1">
                        <a:latin typeface="Cambria Math" charset="0"/>
                      </a:rPr>
                      <m:t>)</m:t>
                    </m:r>
                  </m:oMath>
                </a14:m>
                <a:r>
                  <a:rPr lang="ja-JP" altLang="en-US" dirty="0" smtClean="0"/>
                  <a:t>と</a:t>
                </a:r>
                <a14:m>
                  <m:oMath xmlns:m="http://schemas.openxmlformats.org/officeDocument/2006/math">
                    <m:r>
                      <a:rPr lang="en-US" altLang="ja-JP" i="1">
                        <a:latin typeface="Cambria Math" charset="0"/>
                      </a:rPr>
                      <m:t>𝑛</m:t>
                    </m:r>
                    <m:r>
                      <a:rPr lang="en-US" altLang="ja-JP" i="1">
                        <a:latin typeface="Cambria Math" charset="0"/>
                      </a:rPr>
                      <m:t>(</m:t>
                    </m:r>
                    <m:r>
                      <a:rPr lang="en-US" altLang="ja-JP" i="1">
                        <a:latin typeface="Cambria Math" charset="0"/>
                      </a:rPr>
                      <m:t>𝑡</m:t>
                    </m:r>
                    <m:r>
                      <a:rPr lang="en-US" altLang="ja-JP" i="1">
                        <a:latin typeface="Cambria Math" charset="0"/>
                      </a:rPr>
                      <m:t>)</m:t>
                    </m:r>
                  </m:oMath>
                </a14:m>
                <a:r>
                  <a:rPr lang="ja-JP" altLang="en-US" dirty="0" smtClean="0"/>
                  <a:t>の両方から構成。</a:t>
                </a:r>
                <a:endParaRPr lang="en-US" altLang="ja-JP" dirty="0" smtClean="0"/>
              </a:p>
              <a:p>
                <a:pPr marL="0" indent="0">
                  <a:lnSpc>
                    <a:spcPct val="100000"/>
                  </a:lnSpc>
                  <a:spcBef>
                    <a:spcPts val="0"/>
                  </a:spcBef>
                  <a:buNone/>
                </a:pPr>
                <a:r>
                  <a:rPr lang="ja-JP" altLang="en-US" dirty="0"/>
                  <a:t>環境チャンネル</a:t>
                </a:r>
                <a:r>
                  <a:rPr lang="en-US" altLang="ja-JP" dirty="0"/>
                  <a:t> </a:t>
                </a:r>
                <a14:m>
                  <m:oMath xmlns:m="http://schemas.openxmlformats.org/officeDocument/2006/math">
                    <m:sSub>
                      <m:sSubPr>
                        <m:ctrlPr>
                          <a:rPr lang="en-US" altLang="ja-JP" i="1">
                            <a:latin typeface="Cambria Math"/>
                          </a:rPr>
                        </m:ctrlPr>
                      </m:sSubPr>
                      <m:e>
                        <m:r>
                          <a:rPr lang="en-US" altLang="ja-JP" i="1">
                            <a:latin typeface="Cambria Math" charset="0"/>
                          </a:rPr>
                          <m:t>𝑥</m:t>
                        </m:r>
                      </m:e>
                      <m:sub>
                        <m:r>
                          <a:rPr lang="en-US" altLang="ja-JP" i="1">
                            <a:latin typeface="Cambria Math" charset="0"/>
                          </a:rPr>
                          <m:t>2</m:t>
                        </m:r>
                      </m:sub>
                    </m:sSub>
                    <m:d>
                      <m:dPr>
                        <m:ctrlPr>
                          <a:rPr lang="en-US" altLang="ja-JP" i="1">
                            <a:latin typeface="Cambria Math"/>
                          </a:rPr>
                        </m:ctrlPr>
                      </m:dPr>
                      <m:e>
                        <m:r>
                          <a:rPr lang="en-US" altLang="ja-JP" i="1">
                            <a:latin typeface="Cambria Math" charset="0"/>
                          </a:rPr>
                          <m:t>𝑡</m:t>
                        </m:r>
                      </m:e>
                    </m:d>
                  </m:oMath>
                </a14:m>
                <a:r>
                  <a:rPr lang="ja-JP" altLang="en-US" dirty="0"/>
                  <a:t>：</a:t>
                </a:r>
                <a:r>
                  <a:rPr lang="en-US" altLang="ja-JP" dirty="0"/>
                  <a:t> </a:t>
                </a:r>
                <a14:m>
                  <m:oMath xmlns:m="http://schemas.openxmlformats.org/officeDocument/2006/math">
                    <m:r>
                      <a:rPr lang="en-US" altLang="ja-JP" i="1">
                        <a:latin typeface="Cambria Math" charset="0"/>
                      </a:rPr>
                      <m:t>𝑛</m:t>
                    </m:r>
                    <m:r>
                      <a:rPr lang="en-US" altLang="ja-JP" i="1">
                        <a:latin typeface="Cambria Math" charset="0"/>
                      </a:rPr>
                      <m:t>(</m:t>
                    </m:r>
                    <m:r>
                      <a:rPr lang="en-US" altLang="ja-JP" i="1">
                        <a:latin typeface="Cambria Math" charset="0"/>
                      </a:rPr>
                      <m:t>𝑡</m:t>
                    </m:r>
                    <m:r>
                      <a:rPr lang="en-US" altLang="ja-JP" i="1">
                        <a:latin typeface="Cambria Math" charset="0"/>
                      </a:rPr>
                      <m:t>)</m:t>
                    </m:r>
                  </m:oMath>
                </a14:m>
                <a:r>
                  <a:rPr lang="ja-JP" altLang="en-US" dirty="0"/>
                  <a:t>のみで構成。</a:t>
                </a:r>
                <a:endParaRPr lang="en-US" altLang="ja-JP" dirty="0"/>
              </a:p>
              <a:p>
                <a:pPr marL="0" lvl="0" indent="0">
                  <a:lnSpc>
                    <a:spcPct val="100000"/>
                  </a:lnSpc>
                  <a:spcBef>
                    <a:spcPts val="0"/>
                  </a:spcBef>
                  <a:buNone/>
                </a:pPr>
                <a:r>
                  <a:rPr lang="ja-JP" altLang="en-US" dirty="0" smtClean="0"/>
                  <a:t>→</a:t>
                </a:r>
                <a:r>
                  <a:rPr lang="en-US" altLang="ja-JP" dirty="0" err="1" smtClean="0"/>
                  <a:t>iKAGRA</a:t>
                </a:r>
                <a:r>
                  <a:rPr lang="ja-JP" altLang="en-US" dirty="0" smtClean="0"/>
                  <a:t>では以下のような混合を見ていることになる。</a:t>
                </a:r>
                <a:endParaRPr lang="en-US" altLang="ja-JP" dirty="0" smtClean="0"/>
              </a:p>
              <a:p>
                <a:pPr marL="0" lvl="0" indent="0">
                  <a:lnSpc>
                    <a:spcPct val="100000"/>
                  </a:lnSpc>
                  <a:spcBef>
                    <a:spcPts val="0"/>
                  </a:spcBef>
                  <a:buNone/>
                </a:pPr>
                <a:endParaRPr lang="en-US" altLang="ja-JP" dirty="0" smtClean="0"/>
              </a:p>
              <a:p>
                <a:pPr marL="0" indent="0">
                  <a:lnSpc>
                    <a:spcPct val="100000"/>
                  </a:lnSpc>
                  <a:spcBef>
                    <a:spcPts val="0"/>
                  </a:spcBef>
                  <a:buNone/>
                </a:pPr>
                <a14:m>
                  <m:oMathPara xmlns:m="http://schemas.openxmlformats.org/officeDocument/2006/math">
                    <m:oMathParaPr>
                      <m:jc m:val="centerGroup"/>
                    </m:oMathParaPr>
                    <m:oMath xmlns:m="http://schemas.openxmlformats.org/officeDocument/2006/math">
                      <m:d>
                        <m:dPr>
                          <m:ctrlPr>
                            <a:rPr lang="mr-IN" altLang="ja-JP" i="1">
                              <a:latin typeface="Cambria Math"/>
                            </a:rPr>
                          </m:ctrlPr>
                        </m:dPr>
                        <m:e>
                          <m:f>
                            <m:fPr>
                              <m:type m:val="noBar"/>
                              <m:ctrlPr>
                                <a:rPr lang="mr-IN" altLang="ja-JP" i="1">
                                  <a:latin typeface="Cambria Math"/>
                                </a:rPr>
                              </m:ctrlPr>
                            </m:fPr>
                            <m:num>
                              <m:sSub>
                                <m:sSubPr>
                                  <m:ctrlPr>
                                    <a:rPr lang="en-US" altLang="ja-JP" i="1">
                                      <a:latin typeface="Cambria Math"/>
                                    </a:rPr>
                                  </m:ctrlPr>
                                </m:sSubPr>
                                <m:e>
                                  <m:r>
                                    <a:rPr lang="en-US" altLang="ja-JP" i="1">
                                      <a:latin typeface="Cambria Math" charset="0"/>
                                    </a:rPr>
                                    <m:t>𝑥</m:t>
                                  </m:r>
                                </m:e>
                                <m:sub>
                                  <m:r>
                                    <a:rPr lang="en-US" altLang="ja-JP" i="1">
                                      <a:latin typeface="Cambria Math" charset="0"/>
                                    </a:rPr>
                                    <m:t>1</m:t>
                                  </m:r>
                                </m:sub>
                              </m:sSub>
                              <m:r>
                                <a:rPr lang="en-US" altLang="ja-JP" i="1">
                                  <a:latin typeface="Cambria Math" charset="0"/>
                                </a:rPr>
                                <m:t>(</m:t>
                              </m:r>
                              <m:r>
                                <a:rPr lang="en-US" altLang="ja-JP" i="1">
                                  <a:latin typeface="Cambria Math" charset="0"/>
                                </a:rPr>
                                <m:t>𝑡</m:t>
                              </m:r>
                              <m:r>
                                <a:rPr lang="en-US" altLang="ja-JP" i="1">
                                  <a:latin typeface="Cambria Math" charset="0"/>
                                </a:rPr>
                                <m:t>)</m:t>
                              </m:r>
                            </m:num>
                            <m:den>
                              <m:sSub>
                                <m:sSubPr>
                                  <m:ctrlPr>
                                    <a:rPr lang="en-US" altLang="ja-JP" i="1">
                                      <a:latin typeface="Cambria Math"/>
                                    </a:rPr>
                                  </m:ctrlPr>
                                </m:sSubPr>
                                <m:e>
                                  <m:r>
                                    <a:rPr lang="en-US" altLang="ja-JP" i="1">
                                      <a:latin typeface="Cambria Math" charset="0"/>
                                    </a:rPr>
                                    <m:t>𝑥</m:t>
                                  </m:r>
                                </m:e>
                                <m:sub>
                                  <m:r>
                                    <a:rPr lang="en-US" altLang="ja-JP" i="1">
                                      <a:latin typeface="Cambria Math" charset="0"/>
                                    </a:rPr>
                                    <m:t>2</m:t>
                                  </m:r>
                                </m:sub>
                              </m:sSub>
                              <m:r>
                                <a:rPr lang="en-US" altLang="ja-JP" i="1">
                                  <a:latin typeface="Cambria Math" charset="0"/>
                                </a:rPr>
                                <m:t>(</m:t>
                              </m:r>
                              <m:r>
                                <a:rPr lang="en-US" altLang="ja-JP" i="1">
                                  <a:latin typeface="Cambria Math" charset="0"/>
                                </a:rPr>
                                <m:t>𝑡</m:t>
                              </m:r>
                              <m:r>
                                <a:rPr lang="en-US" altLang="ja-JP" i="1">
                                  <a:latin typeface="Cambria Math" charset="0"/>
                                </a:rPr>
                                <m:t>)</m:t>
                              </m:r>
                            </m:den>
                          </m:f>
                        </m:e>
                      </m:d>
                      <m:r>
                        <a:rPr lang="en-US" altLang="ja-JP" i="1">
                          <a:latin typeface="Cambria Math" charset="0"/>
                        </a:rPr>
                        <m:t>=</m:t>
                      </m:r>
                      <m:d>
                        <m:dPr>
                          <m:ctrlPr>
                            <a:rPr lang="mr-IN" altLang="ja-JP" i="1">
                              <a:latin typeface="Cambria Math"/>
                            </a:rPr>
                          </m:ctrlPr>
                        </m:dPr>
                        <m:e>
                          <m:m>
                            <m:mPr>
                              <m:mcs>
                                <m:mc>
                                  <m:mcPr>
                                    <m:count m:val="2"/>
                                    <m:mcJc m:val="center"/>
                                  </m:mcPr>
                                </m:mc>
                              </m:mcs>
                              <m:ctrlPr>
                                <a:rPr lang="mr-IN" altLang="ja-JP" i="1">
                                  <a:latin typeface="Cambria Math"/>
                                </a:rPr>
                              </m:ctrlPr>
                            </m:mPr>
                            <m:mr>
                              <m:e>
                                <m:sSub>
                                  <m:sSubPr>
                                    <m:ctrlPr>
                                      <a:rPr lang="en-US" altLang="ja-JP" i="1">
                                        <a:latin typeface="Cambria Math"/>
                                      </a:rPr>
                                    </m:ctrlPr>
                                  </m:sSubPr>
                                  <m:e>
                                    <m:r>
                                      <a:rPr lang="en-US" altLang="ja-JP" i="1">
                                        <a:latin typeface="Cambria Math" charset="0"/>
                                      </a:rPr>
                                      <m:t>𝑎</m:t>
                                    </m:r>
                                  </m:e>
                                  <m:sub>
                                    <m:r>
                                      <a:rPr lang="en-US" altLang="ja-JP" i="1">
                                        <a:latin typeface="Cambria Math" charset="0"/>
                                      </a:rPr>
                                      <m:t>11</m:t>
                                    </m:r>
                                  </m:sub>
                                </m:sSub>
                              </m:e>
                              <m:e>
                                <m:sSub>
                                  <m:sSubPr>
                                    <m:ctrlPr>
                                      <a:rPr lang="en-US" altLang="ja-JP" i="1">
                                        <a:latin typeface="Cambria Math"/>
                                      </a:rPr>
                                    </m:ctrlPr>
                                  </m:sSubPr>
                                  <m:e>
                                    <m:r>
                                      <a:rPr lang="en-US" altLang="ja-JP" i="1">
                                        <a:latin typeface="Cambria Math" charset="0"/>
                                      </a:rPr>
                                      <m:t>𝑎</m:t>
                                    </m:r>
                                  </m:e>
                                  <m:sub>
                                    <m:r>
                                      <a:rPr lang="en-US" altLang="ja-JP" i="1">
                                        <a:latin typeface="Cambria Math" charset="0"/>
                                      </a:rPr>
                                      <m:t>12</m:t>
                                    </m:r>
                                  </m:sub>
                                </m:sSub>
                              </m:e>
                            </m:mr>
                            <m:mr>
                              <m:e>
                                <m:r>
                                  <a:rPr lang="en-US" altLang="ja-JP" i="1">
                                    <a:latin typeface="Cambria Math" charset="0"/>
                                  </a:rPr>
                                  <m:t>0</m:t>
                                </m:r>
                              </m:e>
                              <m:e>
                                <m:sSub>
                                  <m:sSubPr>
                                    <m:ctrlPr>
                                      <a:rPr lang="en-US" altLang="ja-JP" i="1">
                                        <a:latin typeface="Cambria Math"/>
                                      </a:rPr>
                                    </m:ctrlPr>
                                  </m:sSubPr>
                                  <m:e>
                                    <m:r>
                                      <a:rPr lang="en-US" altLang="ja-JP" i="1">
                                        <a:latin typeface="Cambria Math" charset="0"/>
                                      </a:rPr>
                                      <m:t>𝑎</m:t>
                                    </m:r>
                                  </m:e>
                                  <m:sub>
                                    <m:r>
                                      <a:rPr lang="en-US" altLang="ja-JP" i="1">
                                        <a:latin typeface="Cambria Math" charset="0"/>
                                      </a:rPr>
                                      <m:t>22</m:t>
                                    </m:r>
                                  </m:sub>
                                </m:sSub>
                              </m:e>
                            </m:mr>
                          </m:m>
                        </m:e>
                      </m:d>
                      <m:d>
                        <m:dPr>
                          <m:ctrlPr>
                            <a:rPr lang="mr-IN" altLang="ja-JP" i="1">
                              <a:latin typeface="Cambria Math"/>
                            </a:rPr>
                          </m:ctrlPr>
                        </m:dPr>
                        <m:e>
                          <m:f>
                            <m:fPr>
                              <m:type m:val="noBar"/>
                              <m:ctrlPr>
                                <a:rPr lang="mr-IN" altLang="ja-JP" i="1">
                                  <a:latin typeface="Cambria Math"/>
                                </a:rPr>
                              </m:ctrlPr>
                            </m:fPr>
                            <m:num>
                              <m:r>
                                <a:rPr lang="en-US" altLang="ja-JP" b="0" i="1" smtClean="0">
                                  <a:latin typeface="Cambria Math" charset="0"/>
                                </a:rPr>
                                <m:t>𝑠</m:t>
                              </m:r>
                              <m:r>
                                <a:rPr lang="en-US" altLang="ja-JP" i="1">
                                  <a:latin typeface="Cambria Math" charset="0"/>
                                </a:rPr>
                                <m:t>(</m:t>
                              </m:r>
                              <m:r>
                                <a:rPr lang="en-US" altLang="ja-JP" i="1">
                                  <a:latin typeface="Cambria Math" charset="0"/>
                                </a:rPr>
                                <m:t>𝑡</m:t>
                              </m:r>
                              <m:r>
                                <a:rPr lang="en-US" altLang="ja-JP" i="1">
                                  <a:latin typeface="Cambria Math" charset="0"/>
                                </a:rPr>
                                <m:t>)</m:t>
                              </m:r>
                            </m:num>
                            <m:den>
                              <m:r>
                                <a:rPr lang="en-US" altLang="ja-JP" i="1">
                                  <a:latin typeface="Cambria Math" charset="0"/>
                                </a:rPr>
                                <m:t>𝑛</m:t>
                              </m:r>
                              <m:r>
                                <a:rPr lang="en-US" altLang="ja-JP" i="1">
                                  <a:latin typeface="Cambria Math" charset="0"/>
                                </a:rPr>
                                <m:t>(</m:t>
                              </m:r>
                              <m:r>
                                <a:rPr lang="en-US" altLang="ja-JP" i="1">
                                  <a:latin typeface="Cambria Math" charset="0"/>
                                </a:rPr>
                                <m:t>𝑡</m:t>
                              </m:r>
                              <m:r>
                                <a:rPr lang="en-US" altLang="ja-JP" i="1">
                                  <a:latin typeface="Cambria Math" charset="0"/>
                                </a:rPr>
                                <m:t>)</m:t>
                              </m:r>
                            </m:den>
                          </m:f>
                        </m:e>
                      </m:d>
                      <m:r>
                        <a:rPr lang="en-US" altLang="ja-JP" i="1">
                          <a:latin typeface="Cambria Math" charset="0"/>
                        </a:rPr>
                        <m:t> = </m:t>
                      </m:r>
                      <m:r>
                        <m:rPr>
                          <m:sty m:val="p"/>
                        </m:rPr>
                        <a:rPr lang="el-GR" altLang="ja-JP" i="1">
                          <a:latin typeface="Cambria Math" charset="0"/>
                          <a:ea typeface="Cambria Math" charset="0"/>
                          <a:cs typeface="Cambria Math" charset="0"/>
                        </a:rPr>
                        <m:t>Α</m:t>
                      </m:r>
                      <m:d>
                        <m:dPr>
                          <m:ctrlPr>
                            <a:rPr lang="mr-IN" altLang="ja-JP" i="1">
                              <a:latin typeface="Cambria Math"/>
                            </a:rPr>
                          </m:ctrlPr>
                        </m:dPr>
                        <m:e>
                          <m:f>
                            <m:fPr>
                              <m:type m:val="noBar"/>
                              <m:ctrlPr>
                                <a:rPr lang="mr-IN" altLang="ja-JP" i="1">
                                  <a:latin typeface="Cambria Math"/>
                                </a:rPr>
                              </m:ctrlPr>
                            </m:fPr>
                            <m:num>
                              <m:r>
                                <a:rPr lang="en-US" altLang="ja-JP" b="0" i="1" smtClean="0">
                                  <a:latin typeface="Cambria Math" charset="0"/>
                                </a:rPr>
                                <m:t>𝑠</m:t>
                              </m:r>
                              <m:r>
                                <a:rPr lang="en-US" altLang="ja-JP" i="1">
                                  <a:latin typeface="Cambria Math" charset="0"/>
                                </a:rPr>
                                <m:t>(</m:t>
                              </m:r>
                              <m:r>
                                <a:rPr lang="en-US" altLang="ja-JP" i="1">
                                  <a:latin typeface="Cambria Math" charset="0"/>
                                </a:rPr>
                                <m:t>𝑡</m:t>
                              </m:r>
                              <m:r>
                                <a:rPr lang="en-US" altLang="ja-JP" i="1">
                                  <a:latin typeface="Cambria Math" charset="0"/>
                                </a:rPr>
                                <m:t>)</m:t>
                              </m:r>
                            </m:num>
                            <m:den>
                              <m:r>
                                <a:rPr lang="en-US" altLang="ja-JP" i="1">
                                  <a:latin typeface="Cambria Math" charset="0"/>
                                </a:rPr>
                                <m:t>𝑛</m:t>
                              </m:r>
                              <m:r>
                                <a:rPr lang="en-US" altLang="ja-JP" i="1">
                                  <a:latin typeface="Cambria Math" charset="0"/>
                                </a:rPr>
                                <m:t>(</m:t>
                              </m:r>
                              <m:r>
                                <a:rPr lang="en-US" altLang="ja-JP" i="1">
                                  <a:latin typeface="Cambria Math" charset="0"/>
                                </a:rPr>
                                <m:t>𝑡</m:t>
                              </m:r>
                              <m:r>
                                <a:rPr lang="en-US" altLang="ja-JP" i="1">
                                  <a:latin typeface="Cambria Math" charset="0"/>
                                </a:rPr>
                                <m:t>)</m:t>
                              </m:r>
                            </m:den>
                          </m:f>
                        </m:e>
                      </m:d>
                    </m:oMath>
                  </m:oMathPara>
                </a14:m>
                <a:endParaRPr lang="en-US" altLang="ja-JP" dirty="0" smtClean="0"/>
              </a:p>
              <a:p>
                <a:pPr marL="0" indent="0">
                  <a:lnSpc>
                    <a:spcPct val="100000"/>
                  </a:lnSpc>
                  <a:spcBef>
                    <a:spcPts val="0"/>
                  </a:spcBef>
                  <a:buNone/>
                </a:pPr>
                <a:endParaRPr lang="en-US" altLang="ja-JP" dirty="0"/>
              </a:p>
              <a:p>
                <a:pPr marL="0" lvl="0" indent="0">
                  <a:lnSpc>
                    <a:spcPct val="100000"/>
                  </a:lnSpc>
                  <a:spcBef>
                    <a:spcPts val="0"/>
                  </a:spcBef>
                  <a:buNone/>
                </a:pPr>
                <a:endParaRPr lang="en-US" altLang="ja-JP" dirty="0" smtClean="0"/>
              </a:p>
              <a:p>
                <a:pPr marL="0" lvl="0" indent="0">
                  <a:lnSpc>
                    <a:spcPct val="100000"/>
                  </a:lnSpc>
                  <a:spcBef>
                    <a:spcPts val="0"/>
                  </a:spcBef>
                  <a:buNone/>
                </a:pPr>
                <a:endParaRPr kumimoji="1" lang="en-US" altLang="ja-JP" dirty="0" smtClean="0"/>
              </a:p>
              <a:p>
                <a:pPr marL="0" lvl="0" indent="0">
                  <a:lnSpc>
                    <a:spcPct val="100000"/>
                  </a:lnSpc>
                  <a:spcBef>
                    <a:spcPts val="0"/>
                  </a:spcBef>
                  <a:buNone/>
                </a:pPr>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838200" y="1454149"/>
                <a:ext cx="10515600" cy="5269379"/>
              </a:xfrm>
              <a:blipFill rotWithShape="0">
                <a:blip r:embed="rId3"/>
                <a:stretch>
                  <a:fillRect l="-1217" t="-127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832583398"/>
      </p:ext>
    </p:extLst>
  </p:cSld>
  <p:clrMapOvr>
    <a:masterClrMapping/>
  </p:clrMapOvr>
  <p:timing>
    <p:tnLst>
      <p:par>
        <p:cT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7337</TotalTime>
  <Words>3433</Words>
  <Application>Microsoft Office PowerPoint</Application>
  <PresentationFormat>ユーザー設定</PresentationFormat>
  <Paragraphs>280</Paragraphs>
  <Slides>21</Slides>
  <Notes>21</Notes>
  <HiddenSlides>0</HiddenSlides>
  <MMClips>0</MMClips>
  <ScaleCrop>false</ScaleCrop>
  <HeadingPairs>
    <vt:vector size="4" baseType="variant">
      <vt:variant>
        <vt:lpstr>テーマ</vt:lpstr>
      </vt:variant>
      <vt:variant>
        <vt:i4>1</vt:i4>
      </vt:variant>
      <vt:variant>
        <vt:lpstr>スライド タイトル</vt:lpstr>
      </vt:variant>
      <vt:variant>
        <vt:i4>21</vt:i4>
      </vt:variant>
    </vt:vector>
  </HeadingPairs>
  <TitlesOfParts>
    <vt:vector size="22" baseType="lpstr">
      <vt:lpstr>ホワイト</vt:lpstr>
      <vt:lpstr>iKAGRAデータを用いた 独立成分解析(ICA)の有効性の検証</vt:lpstr>
      <vt:lpstr>1.Introduction -ICAとは-</vt:lpstr>
      <vt:lpstr>1.Introduction -ICAとは-</vt:lpstr>
      <vt:lpstr>1.Introduction -ICAとは-</vt:lpstr>
      <vt:lpstr>1.Introduction -ICAとは-</vt:lpstr>
      <vt:lpstr>2.iKAGRAのデータ/ICAの応用</vt:lpstr>
      <vt:lpstr>2.iKAGRAのデータ/ICAの応用</vt:lpstr>
      <vt:lpstr>2.iKAGRAのデータ/ICAの応用</vt:lpstr>
      <vt:lpstr>2.iKAGRAのデータ/ICAの応用</vt:lpstr>
      <vt:lpstr>2.iKAGRAのデータ/ICAの応用</vt:lpstr>
      <vt:lpstr>2.iKAGRAのデータ/ICAの応用</vt:lpstr>
      <vt:lpstr>2.iKAGRAのデータ/ICAの応用</vt:lpstr>
      <vt:lpstr>3.連続波テンプレートを用いた解析</vt:lpstr>
      <vt:lpstr>3.連続波テンプレートを用いた解析</vt:lpstr>
      <vt:lpstr>3.連続波テンプレートを用いた解析</vt:lpstr>
      <vt:lpstr>環境:4724ch (PEM-EX_SEIS_Z_SENSINF_OUT16)</vt:lpstr>
      <vt:lpstr>環境:7472ch (VIS-BS_TM_OPLEV_SEG1_OUTPUT)</vt:lpstr>
      <vt:lpstr>4.複数の環境チャンネルを用いたICA</vt:lpstr>
      <vt:lpstr>4.複数の環境チャンネルを用いたICA</vt:lpstr>
      <vt:lpstr>4.複数の環境チャンネルを用いたICA</vt:lpstr>
      <vt:lpstr>5.まとめ</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iKAGRAデータを用いた 独立成分解析(ICA)の有効性の検証</dc:title>
  <dc:creator>粂潤哉</dc:creator>
  <cp:lastModifiedBy>yokoyama</cp:lastModifiedBy>
  <cp:revision>125</cp:revision>
  <dcterms:created xsi:type="dcterms:W3CDTF">2019-02-20T11:36:49Z</dcterms:created>
  <dcterms:modified xsi:type="dcterms:W3CDTF">2019-03-14T14:09:33Z</dcterms:modified>
</cp:coreProperties>
</file>