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1" r:id="rId3"/>
    <p:sldId id="257" r:id="rId4"/>
    <p:sldId id="263" r:id="rId5"/>
    <p:sldId id="258" r:id="rId6"/>
    <p:sldId id="264" r:id="rId7"/>
    <p:sldId id="260" r:id="rId8"/>
    <p:sldId id="262" r:id="rId9"/>
    <p:sldId id="265" r:id="rId10"/>
    <p:sldId id="266" r:id="rId11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892"/>
    <p:restoredTop sz="94638"/>
  </p:normalViewPr>
  <p:slideViewPr>
    <p:cSldViewPr snapToGrid="0" snapToObjects="1">
      <p:cViewPr varScale="1">
        <p:scale>
          <a:sx n="103" d="100"/>
          <a:sy n="103" d="100"/>
        </p:scale>
        <p:origin x="184" y="5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63395C8-E923-8741-88D8-740BBB523E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8DDEC3A2-A793-9546-AC18-5FF8B28EFC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258BA62-23E2-8A43-B4A8-FA0061BBD7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A656C-EECE-6848-9A92-DC1D541403F8}" type="datetimeFigureOut">
              <a:rPr kumimoji="1" lang="ja-JP" altLang="en-US" smtClean="0"/>
              <a:t>2018/12/3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D8817BB-4ECB-D941-ADF5-250E4711EB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98AA379-E45B-DA40-B3FA-4715E5901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FC250-6B63-B94B-9053-CFBF348228B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798568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A94C113-F783-B14E-9F1C-98FDFE36F8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400E3A36-F560-944C-928D-3EE7E476F4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BA365E9-B80C-0942-9A92-DC56489079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A656C-EECE-6848-9A92-DC1D541403F8}" type="datetimeFigureOut">
              <a:rPr kumimoji="1" lang="ja-JP" altLang="en-US" smtClean="0"/>
              <a:t>2018/12/3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8B4ECE1-C22C-2D49-9DCF-C83B4A52F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C13BD47-2AD0-EC47-9002-E8C97EED50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FC250-6B63-B94B-9053-CFBF348228B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122965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12F14613-815D-F14B-B2DE-6CB3C9755E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C37438C0-51A6-2445-A8D3-D8A97F6E7A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20FB7DA-455A-AA4E-BED7-E8D3F65FA7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A656C-EECE-6848-9A92-DC1D541403F8}" type="datetimeFigureOut">
              <a:rPr kumimoji="1" lang="ja-JP" altLang="en-US" smtClean="0"/>
              <a:t>2018/12/3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647F095-B27F-7B4E-9593-D3AA0C9E85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8EF9870-E0AA-794A-917C-9217CEA7A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FC250-6B63-B94B-9053-CFBF348228B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85291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61412D1-39E4-C34A-90A0-F0FDCE9F84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FD20CC0-E8E4-C746-A14B-15CF3C3E89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6FF2ECA-2D48-5A4D-A8C4-0142D09A69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A656C-EECE-6848-9A92-DC1D541403F8}" type="datetimeFigureOut">
              <a:rPr kumimoji="1" lang="ja-JP" altLang="en-US" smtClean="0"/>
              <a:t>2018/12/3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7389080-799E-DF4D-88C6-B6E4162A8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2037B1D-AAEE-8A4E-882A-FB0FDA59E9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FC250-6B63-B94B-9053-CFBF348228B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312384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BA179A8-4897-6643-B3C5-6770435422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5EA34CA-027E-4149-A924-27E544F78B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4A7FC81-B32F-314E-8A67-8AA9651C9F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A656C-EECE-6848-9A92-DC1D541403F8}" type="datetimeFigureOut">
              <a:rPr kumimoji="1" lang="ja-JP" altLang="en-US" smtClean="0"/>
              <a:t>2018/12/3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24F0F06-AF5F-2144-A935-410ADD1FC4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FDCFD1C-0DCD-6847-B641-171D351D0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FC250-6B63-B94B-9053-CFBF348228B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2011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83F138B-D5E9-E242-A71B-E6B2040B3A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6EE9C8A-3D59-AB4F-8CB2-CA5975574B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D645D601-AFC5-D44D-A26A-2D4FF6F488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0430FB30-9052-414A-B4FB-4C9D35F92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A656C-EECE-6848-9A92-DC1D541403F8}" type="datetimeFigureOut">
              <a:rPr kumimoji="1" lang="ja-JP" altLang="en-US" smtClean="0"/>
              <a:t>2018/12/3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E09E5D32-E4FE-0C4F-830B-6B31E7667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DDF92765-2022-CF4C-BEFC-F4E324088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FC250-6B63-B94B-9053-CFBF348228B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2556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FC4495C-6C94-724D-8A30-90DCF847F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ED30CA0C-A006-9048-8876-8CBF1F211C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C66CE10C-1D2F-AD44-B5F4-105B431E68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79014BBE-E9BA-604B-BFA4-B38AA235C0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A3BF663A-C302-064F-B974-A25C5BD6147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E94384D1-0E7D-7847-983D-DE8DAF70D0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A656C-EECE-6848-9A92-DC1D541403F8}" type="datetimeFigureOut">
              <a:rPr kumimoji="1" lang="ja-JP" altLang="en-US" smtClean="0"/>
              <a:t>2018/12/3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89095566-05B2-A944-A37C-948EBAF2C1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ADCF35A6-CD84-5548-A3F8-FF89DFE3D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FC250-6B63-B94B-9053-CFBF348228B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78346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BF3545E-E576-A648-8FEE-9EA0D2239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AB3BD47E-B428-3847-B7F7-A33B23049B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A656C-EECE-6848-9A92-DC1D541403F8}" type="datetimeFigureOut">
              <a:rPr kumimoji="1" lang="ja-JP" altLang="en-US" smtClean="0"/>
              <a:t>2018/12/3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4D24BEA2-C226-B14D-B00E-6B4110C6E3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B1BCB875-3E42-D040-9252-8D5C9F720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FC250-6B63-B94B-9053-CFBF348228B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38172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8502BDB3-68DB-FD48-AE9A-31989757D8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A656C-EECE-6848-9A92-DC1D541403F8}" type="datetimeFigureOut">
              <a:rPr kumimoji="1" lang="ja-JP" altLang="en-US" smtClean="0"/>
              <a:t>2018/12/3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920547A9-968F-5348-92A8-584F34CDB3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1353499-D9DE-D943-81C3-A542506B1F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FC250-6B63-B94B-9053-CFBF348228B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244911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C7F6ED8-C394-3E44-A871-AB8F111757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19482F0-50DC-3C49-88B0-6B1AF97C1B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89202AE4-E32A-DA4E-A68B-9BA9734D37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FDEF86BE-36D1-824F-B74C-29939199A7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A656C-EECE-6848-9A92-DC1D541403F8}" type="datetimeFigureOut">
              <a:rPr kumimoji="1" lang="ja-JP" altLang="en-US" smtClean="0"/>
              <a:t>2018/12/3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CCA9DB6A-EF56-5944-99BD-1C949CA1C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E887CB3C-5EB8-E64B-817D-DDFBECC326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FC250-6B63-B94B-9053-CFBF348228B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511367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8BBE5A2-858F-1A46-BDBC-068CAE775D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61FC3119-8B53-6940-9436-E121FE5478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F865C08D-D721-3C45-9A76-7AD2BF1ABC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47821F19-2D2A-6846-BB71-BF1950FC01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A656C-EECE-6848-9A92-DC1D541403F8}" type="datetimeFigureOut">
              <a:rPr kumimoji="1" lang="ja-JP" altLang="en-US" smtClean="0"/>
              <a:t>2018/12/3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8D9251D1-5986-0B45-9DE5-405D4D9443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F2C674C0-609B-B147-B7D6-9432CF0B3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FC250-6B63-B94B-9053-CFBF348228B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276709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27C12292-15A2-E442-B88F-B7F3424D04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333781AF-F9A7-8844-87CB-0693681EAF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DAA2D78-3351-614F-BC1C-760A1E6E65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AA656C-EECE-6848-9A92-DC1D541403F8}" type="datetimeFigureOut">
              <a:rPr kumimoji="1" lang="ja-JP" altLang="en-US" smtClean="0"/>
              <a:t>2018/12/3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2EB1C2B-1C17-6444-A6F5-C6113C2F57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0BA8064-5B6B-7646-8EDF-44658CA780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3FC250-6B63-B94B-9053-CFBF348228B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17343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extLst>
              <a:ext uri="{FF2B5EF4-FFF2-40B4-BE49-F238E27FC236}">
                <a16:creationId xmlns:a16="http://schemas.microsoft.com/office/drawing/2014/main" id="{C72F3D31-7574-5749-B7B1-7C915C9935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88846" y="863203"/>
            <a:ext cx="6858000" cy="5131594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F0D6373C-7A61-5640-A0D9-FE7342AB85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5261923" y="863203"/>
            <a:ext cx="6858000" cy="5131594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9432FC00-3354-5C43-B911-D4A0DB7C74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890289"/>
            <a:ext cx="9144000" cy="2387600"/>
          </a:xfrm>
        </p:spPr>
        <p:txBody>
          <a:bodyPr>
            <a:normAutofit/>
          </a:bodyPr>
          <a:lstStyle/>
          <a:p>
            <a:r>
              <a:rPr kumimoji="1" lang="en-US" altLang="ja-JP" sz="5400" b="1" dirty="0">
                <a:solidFill>
                  <a:schemeClr val="bg1"/>
                </a:solidFill>
              </a:rPr>
              <a:t>Current status of OMMT/OSTM</a:t>
            </a:r>
            <a:endParaRPr kumimoji="1" lang="ja-JP" altLang="en-US" sz="5400" b="1">
              <a:solidFill>
                <a:schemeClr val="bg1"/>
              </a:solidFill>
            </a:endParaRP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3CCA8434-98D6-1344-A3A8-E8EF702CBD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6234037"/>
            <a:ext cx="9144000" cy="1655762"/>
          </a:xfrm>
        </p:spPr>
        <p:txBody>
          <a:bodyPr/>
          <a:lstStyle/>
          <a:p>
            <a:r>
              <a:rPr kumimoji="1" lang="en-US" altLang="ja-JP" dirty="0">
                <a:solidFill>
                  <a:schemeClr val="bg1"/>
                </a:solidFill>
              </a:rPr>
              <a:t>Naoko </a:t>
            </a:r>
            <a:r>
              <a:rPr kumimoji="1" lang="en-US" altLang="ja-JP" dirty="0" err="1">
                <a:solidFill>
                  <a:schemeClr val="bg1"/>
                </a:solidFill>
              </a:rPr>
              <a:t>Ohishi</a:t>
            </a:r>
            <a:r>
              <a:rPr kumimoji="1" lang="en-US" altLang="ja-JP" dirty="0">
                <a:solidFill>
                  <a:schemeClr val="bg1"/>
                </a:solidFill>
              </a:rPr>
              <a:t> Nov. </a:t>
            </a:r>
            <a:r>
              <a:rPr lang="en-US" altLang="ja-JP" dirty="0">
                <a:solidFill>
                  <a:schemeClr val="bg1"/>
                </a:solidFill>
              </a:rPr>
              <a:t>26</a:t>
            </a:r>
            <a:r>
              <a:rPr kumimoji="1" lang="en-US" altLang="ja-JP" baseline="30000" dirty="0">
                <a:solidFill>
                  <a:schemeClr val="bg1"/>
                </a:solidFill>
              </a:rPr>
              <a:t>th</a:t>
            </a:r>
            <a:r>
              <a:rPr kumimoji="1" lang="en-US" altLang="ja-JP" dirty="0">
                <a:solidFill>
                  <a:schemeClr val="bg1"/>
                </a:solidFill>
              </a:rPr>
              <a:t> 2018</a:t>
            </a:r>
            <a:endParaRPr kumimoji="1" lang="ja-JP" altLang="en-US">
              <a:solidFill>
                <a:schemeClr val="bg1"/>
              </a:solidFill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156A18ED-B705-E04B-952D-171CE9363610}"/>
              </a:ext>
            </a:extLst>
          </p:cNvPr>
          <p:cNvSpPr txBox="1"/>
          <p:nvPr/>
        </p:nvSpPr>
        <p:spPr>
          <a:xfrm>
            <a:off x="1507517" y="4547289"/>
            <a:ext cx="1085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>
                <a:solidFill>
                  <a:schemeClr val="bg1"/>
                </a:solidFill>
              </a:rPr>
              <a:t>OMMT1</a:t>
            </a:r>
            <a:endParaRPr kumimoji="1" lang="ja-JP" altLang="en-US" b="1">
              <a:solidFill>
                <a:schemeClr val="bg1"/>
              </a:solidFill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D5A878AE-D8D2-F44A-AB22-153213D5478C}"/>
              </a:ext>
            </a:extLst>
          </p:cNvPr>
          <p:cNvSpPr txBox="1"/>
          <p:nvPr/>
        </p:nvSpPr>
        <p:spPr>
          <a:xfrm>
            <a:off x="4180699" y="3982994"/>
            <a:ext cx="1085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>
                <a:solidFill>
                  <a:schemeClr val="bg1"/>
                </a:solidFill>
              </a:rPr>
              <a:t>OMMT2</a:t>
            </a:r>
            <a:endParaRPr kumimoji="1" lang="ja-JP" altLang="en-US" b="1">
              <a:solidFill>
                <a:schemeClr val="bg1"/>
              </a:solidFill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B22EC2AF-B8DF-0144-8DC9-6AE618A85A46}"/>
              </a:ext>
            </a:extLst>
          </p:cNvPr>
          <p:cNvSpPr txBox="1"/>
          <p:nvPr/>
        </p:nvSpPr>
        <p:spPr>
          <a:xfrm>
            <a:off x="9712405" y="4695568"/>
            <a:ext cx="8851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>
                <a:solidFill>
                  <a:schemeClr val="bg1"/>
                </a:solidFill>
              </a:rPr>
              <a:t>OSTM</a:t>
            </a:r>
            <a:endParaRPr kumimoji="1" lang="ja-JP" altLang="en-US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76525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C4A50F5-2F9B-6746-9BA0-BD8C9CEE61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Next week</a:t>
            </a:r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8AB9D3F-6647-984E-8F36-0ABFC695E5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905218"/>
          </a:xfrm>
        </p:spPr>
        <p:txBody>
          <a:bodyPr/>
          <a:lstStyle/>
          <a:p>
            <a:r>
              <a:rPr kumimoji="1" lang="en-US" altLang="ja-JP" dirty="0"/>
              <a:t>Peel first contact away and finish.</a:t>
            </a:r>
          </a:p>
          <a:p>
            <a:endParaRPr lang="en-US" altLang="ja-JP" dirty="0"/>
          </a:p>
          <a:p>
            <a:endParaRPr kumimoji="1" lang="ja-JP" altLang="en-US"/>
          </a:p>
        </p:txBody>
      </p:sp>
      <p:sp>
        <p:nvSpPr>
          <p:cNvPr id="4" name="タイトル 1">
            <a:extLst>
              <a:ext uri="{FF2B5EF4-FFF2-40B4-BE49-F238E27FC236}">
                <a16:creationId xmlns:a16="http://schemas.microsoft.com/office/drawing/2014/main" id="{6061EB2F-BB79-6341-9E99-F47D6422220D}"/>
              </a:ext>
            </a:extLst>
          </p:cNvPr>
          <p:cNvSpPr txBox="1">
            <a:spLocks/>
          </p:cNvSpPr>
          <p:nvPr/>
        </p:nvSpPr>
        <p:spPr>
          <a:xfrm>
            <a:off x="829959" y="265524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dirty="0"/>
              <a:t>Status Summary</a:t>
            </a:r>
            <a:endParaRPr lang="ja-JP" altLang="en-US"/>
          </a:p>
        </p:txBody>
      </p:sp>
      <p:sp>
        <p:nvSpPr>
          <p:cNvPr id="5" name="コンテンツ プレースホルダー 2">
            <a:extLst>
              <a:ext uri="{FF2B5EF4-FFF2-40B4-BE49-F238E27FC236}">
                <a16:creationId xmlns:a16="http://schemas.microsoft.com/office/drawing/2014/main" id="{0736F4B9-0E9C-E54E-988D-01FF28600755}"/>
              </a:ext>
            </a:extLst>
          </p:cNvPr>
          <p:cNvSpPr txBox="1">
            <a:spLocks/>
          </p:cNvSpPr>
          <p:nvPr/>
        </p:nvSpPr>
        <p:spPr>
          <a:xfrm>
            <a:off x="829959" y="3695401"/>
            <a:ext cx="10515600" cy="2520048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dirty="0"/>
              <a:t>OMMT1 transfer function measured outside the vacuum.</a:t>
            </a:r>
          </a:p>
          <a:p>
            <a:r>
              <a:rPr lang="en-US" altLang="ja-JP" dirty="0"/>
              <a:t>Check TF in Tue and Install in Wed.</a:t>
            </a:r>
          </a:p>
          <a:p>
            <a:r>
              <a:rPr lang="en-US" altLang="ja-JP" dirty="0"/>
              <a:t>OMMT2 will be assembled(Tue; Tsuda-san, </a:t>
            </a:r>
            <a:r>
              <a:rPr lang="en-US" altLang="ja-JP" dirty="0" err="1"/>
              <a:t>Horio</a:t>
            </a:r>
            <a:r>
              <a:rPr lang="en-US" altLang="ja-JP" dirty="0"/>
              <a:t>-san) and will measure TF.</a:t>
            </a:r>
          </a:p>
          <a:p>
            <a:r>
              <a:rPr lang="en-US" altLang="ja-JP" dirty="0"/>
              <a:t>Installation (Thu).</a:t>
            </a:r>
          </a:p>
          <a:p>
            <a:r>
              <a:rPr lang="en-US" altLang="ja-JP" dirty="0"/>
              <a:t>OSTM </a:t>
            </a:r>
            <a:r>
              <a:rPr lang="en-US" altLang="ja-JP" dirty="0" err="1"/>
              <a:t>glueing</a:t>
            </a:r>
            <a:r>
              <a:rPr lang="en-US" altLang="ja-JP" dirty="0"/>
              <a:t>(</a:t>
            </a:r>
            <a:r>
              <a:rPr lang="en-US" altLang="ja-JP" dirty="0" err="1"/>
              <a:t>Ohishi</a:t>
            </a:r>
            <a:r>
              <a:rPr lang="en-US" altLang="ja-JP" dirty="0"/>
              <a:t>), set in suspension in Wed(R. Takahashi-san), </a:t>
            </a:r>
            <a:br>
              <a:rPr lang="en-US" altLang="ja-JP" dirty="0"/>
            </a:br>
            <a:r>
              <a:rPr lang="en-US" altLang="ja-JP" dirty="0"/>
              <a:t>measure TF on Thu(</a:t>
            </a:r>
            <a:r>
              <a:rPr lang="en-US" altLang="ja-JP" dirty="0" err="1"/>
              <a:t>Kuromimya</a:t>
            </a:r>
            <a:r>
              <a:rPr lang="en-US" altLang="ja-JP" dirty="0"/>
              <a:t>-san)</a:t>
            </a:r>
          </a:p>
          <a:p>
            <a:r>
              <a:rPr lang="en-US" altLang="ja-JP" dirty="0"/>
              <a:t>Installation (Fri).</a:t>
            </a:r>
          </a:p>
          <a:p>
            <a:endParaRPr lang="en-US" altLang="ja-JP" dirty="0"/>
          </a:p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6664814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49CDEA9-86DC-8744-B1F1-D42462C1C5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Type-C works in 2018:</a:t>
            </a:r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2241AAD-4350-EA40-B120-DC8B191CB1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kumimoji="1" lang="en-US" altLang="ja-JP" b="1" dirty="0">
                <a:solidFill>
                  <a:schemeClr val="bg1">
                    <a:lumMod val="50000"/>
                  </a:schemeClr>
                </a:solidFill>
              </a:rPr>
              <a:t>Apr</a:t>
            </a:r>
            <a:r>
              <a:rPr kumimoji="1" lang="en-US" altLang="ja-JP" dirty="0"/>
              <a:t>: Design</a:t>
            </a:r>
          </a:p>
          <a:p>
            <a:r>
              <a:rPr lang="en-US" altLang="ja-JP" b="1" dirty="0">
                <a:solidFill>
                  <a:schemeClr val="bg1">
                    <a:lumMod val="50000"/>
                  </a:schemeClr>
                </a:solidFill>
              </a:rPr>
              <a:t>May</a:t>
            </a:r>
            <a:r>
              <a:rPr lang="en-US" altLang="ja-JP" dirty="0"/>
              <a:t>: </a:t>
            </a:r>
            <a:r>
              <a:rPr lang="en-US" altLang="ja-JP" b="1" dirty="0" err="1"/>
              <a:t>MCo</a:t>
            </a:r>
            <a:r>
              <a:rPr lang="en-US" altLang="ja-JP" dirty="0"/>
              <a:t> visual inspection</a:t>
            </a:r>
          </a:p>
          <a:p>
            <a:r>
              <a:rPr kumimoji="1" lang="en-US" altLang="ja-JP" b="1" dirty="0">
                <a:solidFill>
                  <a:schemeClr val="bg1">
                    <a:lumMod val="50000"/>
                  </a:schemeClr>
                </a:solidFill>
              </a:rPr>
              <a:t>Jun-Jul</a:t>
            </a:r>
            <a:r>
              <a:rPr kumimoji="1" lang="en-US" altLang="ja-JP" dirty="0"/>
              <a:t>: </a:t>
            </a:r>
            <a:r>
              <a:rPr kumimoji="1" lang="en-US" altLang="ja-JP" b="1" dirty="0"/>
              <a:t>IMMT1/2</a:t>
            </a:r>
            <a:r>
              <a:rPr kumimoji="1" lang="en-US" altLang="ja-JP" dirty="0"/>
              <a:t> IM screws changed</a:t>
            </a:r>
          </a:p>
          <a:p>
            <a:r>
              <a:rPr lang="en-US" altLang="ja-JP" b="1" dirty="0">
                <a:solidFill>
                  <a:schemeClr val="bg1">
                    <a:lumMod val="50000"/>
                  </a:schemeClr>
                </a:solidFill>
              </a:rPr>
              <a:t>Aug</a:t>
            </a:r>
            <a:r>
              <a:rPr lang="en-US" altLang="ja-JP" dirty="0"/>
              <a:t>: Ordered mechanical parts (OMMT)</a:t>
            </a:r>
          </a:p>
          <a:p>
            <a:r>
              <a:rPr kumimoji="1" lang="en-US" altLang="ja-JP" b="1" dirty="0">
                <a:solidFill>
                  <a:schemeClr val="bg1">
                    <a:lumMod val="50000"/>
                  </a:schemeClr>
                </a:solidFill>
              </a:rPr>
              <a:t>Sep</a:t>
            </a:r>
            <a:r>
              <a:rPr kumimoji="1" lang="en-US" altLang="ja-JP" dirty="0"/>
              <a:t>: O</a:t>
            </a:r>
            <a:r>
              <a:rPr lang="en-US" altLang="ja-JP" dirty="0"/>
              <a:t>rdered remaining parts (OSTM)</a:t>
            </a:r>
            <a:endParaRPr kumimoji="1" lang="en-US" altLang="ja-JP" dirty="0"/>
          </a:p>
          <a:p>
            <a:r>
              <a:rPr kumimoji="1" lang="en-US" altLang="ja-JP" dirty="0"/>
              <a:t>From the mid </a:t>
            </a:r>
            <a:r>
              <a:rPr kumimoji="1" lang="en-US" altLang="ja-JP" b="1" dirty="0"/>
              <a:t>Oct</a:t>
            </a:r>
            <a:r>
              <a:rPr kumimoji="1" lang="en-US" altLang="ja-JP" dirty="0"/>
              <a:t>: started work in the tunnel </a:t>
            </a:r>
          </a:p>
          <a:p>
            <a:pPr lvl="1"/>
            <a:r>
              <a:rPr kumimoji="1" lang="en-US" altLang="ja-JP" dirty="0"/>
              <a:t>2 weeks for </a:t>
            </a:r>
            <a:r>
              <a:rPr kumimoji="1" lang="en-US" altLang="ja-JP" b="1" dirty="0"/>
              <a:t>OSEM test </a:t>
            </a:r>
            <a:r>
              <a:rPr kumimoji="1" lang="en-US" altLang="ja-JP" dirty="0"/>
              <a:t>with help from </a:t>
            </a:r>
            <a:br>
              <a:rPr kumimoji="1" lang="en-US" altLang="ja-JP" dirty="0"/>
            </a:br>
            <a:r>
              <a:rPr kumimoji="1" lang="en-US" altLang="ja-JP" dirty="0"/>
              <a:t>four B4 students of Toyama University;</a:t>
            </a:r>
            <a:br>
              <a:rPr kumimoji="1" lang="en-US" altLang="ja-JP" dirty="0"/>
            </a:br>
            <a:r>
              <a:rPr kumimoji="1" lang="en-US" altLang="ja-JP" b="1" dirty="0" err="1">
                <a:solidFill>
                  <a:srgbClr val="00B050"/>
                </a:solidFill>
              </a:rPr>
              <a:t>Kaihotsu</a:t>
            </a:r>
            <a:r>
              <a:rPr kumimoji="1" lang="en-US" altLang="ja-JP" b="1" dirty="0">
                <a:solidFill>
                  <a:srgbClr val="00B050"/>
                </a:solidFill>
              </a:rPr>
              <a:t>-san, Mori-san, Ito-san and </a:t>
            </a:r>
            <a:r>
              <a:rPr kumimoji="1" lang="en-US" altLang="ja-JP" b="1" dirty="0" err="1">
                <a:solidFill>
                  <a:srgbClr val="00B050"/>
                </a:solidFill>
              </a:rPr>
              <a:t>Kuromiya</a:t>
            </a:r>
            <a:r>
              <a:rPr kumimoji="1" lang="en-US" altLang="ja-JP" b="1" dirty="0">
                <a:solidFill>
                  <a:srgbClr val="00B050"/>
                </a:solidFill>
              </a:rPr>
              <a:t>-san </a:t>
            </a:r>
            <a:r>
              <a:rPr kumimoji="1" lang="en-US" altLang="ja-JP" dirty="0"/>
              <a:t>(2 days each)</a:t>
            </a:r>
            <a:br>
              <a:rPr lang="en-US" altLang="ja-JP" dirty="0"/>
            </a:br>
            <a:r>
              <a:rPr lang="en-US" altLang="ja-JP" dirty="0"/>
              <a:t>and </a:t>
            </a:r>
            <a:r>
              <a:rPr lang="en-US" altLang="ja-JP" b="1" dirty="0">
                <a:solidFill>
                  <a:schemeClr val="accent6"/>
                </a:solidFill>
              </a:rPr>
              <a:t>Mark-san, Yamamoto-san, </a:t>
            </a:r>
            <a:r>
              <a:rPr lang="en-US" altLang="ja-JP" b="1" dirty="0" err="1">
                <a:solidFill>
                  <a:schemeClr val="accent6"/>
                </a:solidFill>
              </a:rPr>
              <a:t>Kokeyama</a:t>
            </a:r>
            <a:r>
              <a:rPr lang="en-US" altLang="ja-JP" b="1" dirty="0">
                <a:solidFill>
                  <a:schemeClr val="accent6"/>
                </a:solidFill>
              </a:rPr>
              <a:t>-san </a:t>
            </a:r>
            <a:r>
              <a:rPr lang="en-US" altLang="ja-JP" dirty="0"/>
              <a:t>about digital system</a:t>
            </a:r>
            <a:br>
              <a:rPr lang="en-US" altLang="ja-JP" dirty="0"/>
            </a:br>
            <a:r>
              <a:rPr lang="en-US" altLang="ja-JP" dirty="0"/>
              <a:t>and great help from </a:t>
            </a:r>
            <a:r>
              <a:rPr lang="en-US" altLang="ja-JP" b="1" dirty="0">
                <a:solidFill>
                  <a:srgbClr val="00B050"/>
                </a:solidFill>
              </a:rPr>
              <a:t>K. Arai-san </a:t>
            </a:r>
            <a:r>
              <a:rPr lang="en-US" altLang="ja-JP" dirty="0"/>
              <a:t>(3days).</a:t>
            </a: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9636035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717894E-E239-FD49-8BB1-56A50CA25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tested 17 OSEMs </a:t>
            </a:r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7909991-124B-3442-A06F-8FAF9C2AAD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/>
              <a:t>Results:</a:t>
            </a:r>
          </a:p>
          <a:p>
            <a:r>
              <a:rPr lang="en-US" altLang="ja-JP" dirty="0"/>
              <a:t>http://</a:t>
            </a:r>
            <a:r>
              <a:rPr lang="en-US" altLang="ja-JP" dirty="0" err="1"/>
              <a:t>klog.icrr.u-tokyo.ac.jp</a:t>
            </a:r>
            <a:r>
              <a:rPr lang="en-US" altLang="ja-JP" dirty="0"/>
              <a:t>/</a:t>
            </a:r>
            <a:r>
              <a:rPr lang="en-US" altLang="ja-JP" dirty="0" err="1"/>
              <a:t>osl</a:t>
            </a:r>
            <a:r>
              <a:rPr lang="en-US" altLang="ja-JP" dirty="0"/>
              <a:t>/uploads/6828_20181102130917_characteristicsofosem.pdf </a:t>
            </a:r>
          </a:p>
          <a:p>
            <a:r>
              <a:rPr lang="en-US" altLang="ja-JP" dirty="0"/>
              <a:t>http://</a:t>
            </a:r>
            <a:r>
              <a:rPr lang="en-US" altLang="ja-JP" dirty="0" err="1"/>
              <a:t>klog.icrr.u-tokyo.ac.jp</a:t>
            </a:r>
            <a:r>
              <a:rPr lang="en-US" altLang="ja-JP" dirty="0"/>
              <a:t>/</a:t>
            </a:r>
            <a:r>
              <a:rPr lang="en-US" altLang="ja-JP" dirty="0" err="1"/>
              <a:t>osl</a:t>
            </a:r>
            <a:r>
              <a:rPr lang="en-US" altLang="ja-JP" dirty="0"/>
              <a:t>/?r=7074</a:t>
            </a:r>
          </a:p>
          <a:p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679882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69BBCBCC-BA6C-7F4A-BC99-FF694D6CA9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1322347"/>
            <a:ext cx="7315200" cy="5473700"/>
          </a:xfrm>
          <a:prstGeom prst="rect">
            <a:avLst/>
          </a:prstGeom>
        </p:spPr>
      </p:pic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D3E804C-32D2-9140-84F7-4F182B63F4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64089"/>
            <a:ext cx="10515600" cy="4351338"/>
          </a:xfrm>
        </p:spPr>
        <p:txBody>
          <a:bodyPr/>
          <a:lstStyle/>
          <a:p>
            <a:r>
              <a:rPr lang="en-US" altLang="ja-JP" dirty="0"/>
              <a:t>In addition, </a:t>
            </a:r>
            <a:r>
              <a:rPr lang="en-US" altLang="ja-JP" b="1" dirty="0">
                <a:solidFill>
                  <a:schemeClr val="accent6"/>
                </a:solidFill>
              </a:rPr>
              <a:t>Ito-san and Shimizu-san</a:t>
            </a:r>
            <a:r>
              <a:rPr lang="en-US" altLang="ja-JP" dirty="0"/>
              <a:t>(</a:t>
            </a:r>
            <a:r>
              <a:rPr lang="en-US" altLang="ja-JP" dirty="0" err="1"/>
              <a:t>Mirapro</a:t>
            </a:r>
            <a:r>
              <a:rPr lang="en-US" altLang="ja-JP" dirty="0"/>
              <a:t>)helped cabling</a:t>
            </a:r>
            <a:endParaRPr lang="ja-JP" altLang="en-US"/>
          </a:p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77841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9F6EBA1-C669-EE46-BF9E-99376CDC5C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/>
              <a:t>From 5</a:t>
            </a:r>
            <a:r>
              <a:rPr lang="en-US" altLang="ja-JP" baseline="30000" dirty="0"/>
              <a:t>th</a:t>
            </a:r>
            <a:r>
              <a:rPr lang="en-US" altLang="ja-JP" dirty="0"/>
              <a:t> to 14</a:t>
            </a:r>
            <a:r>
              <a:rPr lang="en-US" altLang="ja-JP" baseline="30000" dirty="0"/>
              <a:t>th</a:t>
            </a:r>
            <a:r>
              <a:rPr lang="en-US" altLang="ja-JP" dirty="0"/>
              <a:t> Nov :</a:t>
            </a:r>
            <a:br>
              <a:rPr lang="en-US" altLang="ja-JP" dirty="0"/>
            </a:br>
            <a:r>
              <a:rPr lang="en-US" altLang="ja-JP" dirty="0"/>
              <a:t>Assembled </a:t>
            </a:r>
            <a:br>
              <a:rPr lang="en-US" altLang="ja-JP" dirty="0"/>
            </a:br>
            <a:r>
              <a:rPr kumimoji="1" lang="en-US" altLang="ja-JP" dirty="0"/>
              <a:t>mechanical parts</a:t>
            </a:r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6EF3113-BDD1-8548-A50F-E0FF85213E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70470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kumimoji="1" lang="en-US" altLang="ja-JP" b="1" dirty="0" err="1">
                <a:solidFill>
                  <a:srgbClr val="00B050"/>
                </a:solidFill>
              </a:rPr>
              <a:t>Horio</a:t>
            </a:r>
            <a:r>
              <a:rPr kumimoji="1" lang="en-US" altLang="ja-JP" b="1" dirty="0">
                <a:solidFill>
                  <a:srgbClr val="00B050"/>
                </a:solidFill>
              </a:rPr>
              <a:t>-san</a:t>
            </a:r>
            <a:r>
              <a:rPr kumimoji="1" lang="en-US" altLang="ja-JP" dirty="0"/>
              <a:t>(B4) and </a:t>
            </a:r>
            <a:br>
              <a:rPr kumimoji="1" lang="en-US" altLang="ja-JP" dirty="0"/>
            </a:br>
            <a:r>
              <a:rPr kumimoji="1" lang="en-US" altLang="ja-JP" b="1" dirty="0">
                <a:solidFill>
                  <a:srgbClr val="00B050"/>
                </a:solidFill>
              </a:rPr>
              <a:t>Tsuda-san</a:t>
            </a:r>
            <a:r>
              <a:rPr kumimoji="1" lang="en-US" altLang="ja-JP" dirty="0"/>
              <a:t>(M1) came from </a:t>
            </a:r>
            <a:br>
              <a:rPr kumimoji="1" lang="en-US" altLang="ja-JP" dirty="0"/>
            </a:br>
            <a:r>
              <a:rPr kumimoji="1" lang="en-US" altLang="ja-JP" dirty="0"/>
              <a:t>Tohoku-</a:t>
            </a:r>
            <a:r>
              <a:rPr kumimoji="1" lang="en-US" altLang="ja-JP" dirty="0" err="1"/>
              <a:t>gakuin</a:t>
            </a:r>
            <a:r>
              <a:rPr kumimoji="1" lang="en-US" altLang="ja-JP" dirty="0"/>
              <a:t> university.</a:t>
            </a:r>
          </a:p>
          <a:p>
            <a:r>
              <a:rPr kumimoji="1" lang="en-US" altLang="ja-JP" dirty="0"/>
              <a:t>They assembled mechanical </a:t>
            </a:r>
            <a:br>
              <a:rPr kumimoji="1" lang="en-US" altLang="ja-JP" dirty="0"/>
            </a:br>
            <a:r>
              <a:rPr kumimoji="1" lang="en-US" altLang="ja-JP" dirty="0"/>
              <a:t>parts</a:t>
            </a:r>
            <a:r>
              <a:rPr lang="en-US" altLang="ja-JP" dirty="0"/>
              <a:t> and set </a:t>
            </a:r>
            <a:r>
              <a:rPr kumimoji="1" lang="en-US" altLang="ja-JP" dirty="0"/>
              <a:t>tungsten wires.</a:t>
            </a:r>
          </a:p>
          <a:p>
            <a:r>
              <a:rPr lang="en-US" altLang="ja-JP" dirty="0"/>
              <a:t>We found some problems.</a:t>
            </a:r>
            <a:br>
              <a:rPr lang="en-US" altLang="ja-JP" dirty="0"/>
            </a:br>
            <a:r>
              <a:rPr lang="en-US" altLang="ja-JP" b="1" dirty="0" err="1">
                <a:solidFill>
                  <a:schemeClr val="accent6"/>
                </a:solidFill>
              </a:rPr>
              <a:t>Samejima</a:t>
            </a:r>
            <a:r>
              <a:rPr lang="en-US" altLang="ja-JP" b="1" dirty="0">
                <a:solidFill>
                  <a:schemeClr val="accent6"/>
                </a:solidFill>
              </a:rPr>
              <a:t>-san</a:t>
            </a:r>
            <a:r>
              <a:rPr lang="en-US" altLang="ja-JP" dirty="0"/>
              <a:t>(MESCO)</a:t>
            </a:r>
            <a:br>
              <a:rPr lang="en-US" altLang="ja-JP" dirty="0"/>
            </a:br>
            <a:r>
              <a:rPr lang="en-US" altLang="ja-JP" dirty="0"/>
              <a:t>repaired them really quickly </a:t>
            </a:r>
            <a:br>
              <a:rPr lang="en-US" altLang="ja-JP" dirty="0"/>
            </a:br>
            <a:r>
              <a:rPr lang="en-US" altLang="ja-JP" dirty="0"/>
              <a:t>but we still needed to reproduce</a:t>
            </a:r>
            <a:br>
              <a:rPr lang="en-US" altLang="ja-JP" dirty="0"/>
            </a:br>
            <a:r>
              <a:rPr lang="en-US" altLang="ja-JP" dirty="0"/>
              <a:t>two kind of mechanical parts </a:t>
            </a:r>
            <a:br>
              <a:rPr lang="en-US" altLang="ja-JP" dirty="0"/>
            </a:br>
            <a:r>
              <a:rPr lang="en-US" altLang="ja-JP" dirty="0"/>
              <a:t>to finish assembly. 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FAB03B6C-12DC-AC40-AF88-6F70726D0B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0"/>
            <a:ext cx="5137727" cy="6858000"/>
          </a:xfrm>
          <a:prstGeom prst="rect">
            <a:avLst/>
          </a:prstGeom>
        </p:spPr>
      </p:pic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12F8E99F-644B-D240-9027-7BC018FA3D49}"/>
              </a:ext>
            </a:extLst>
          </p:cNvPr>
          <p:cNvCxnSpPr/>
          <p:nvPr/>
        </p:nvCxnSpPr>
        <p:spPr>
          <a:xfrm>
            <a:off x="729049" y="1964727"/>
            <a:ext cx="476970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53822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79D25AA-C414-A548-A505-07946462F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In parallel, g</a:t>
            </a:r>
            <a:r>
              <a:rPr kumimoji="1" lang="en-US" altLang="ja-JP" dirty="0"/>
              <a:t>lued standoff and magnets on OMMT1/2 mirrors. </a:t>
            </a:r>
            <a:endParaRPr kumimoji="1" lang="ja-JP" altLang="en-US"/>
          </a:p>
        </p:txBody>
      </p:sp>
      <p:pic>
        <p:nvPicPr>
          <p:cNvPr id="5" name="コンテンツ プレースホルダー 4">
            <a:extLst>
              <a:ext uri="{FF2B5EF4-FFF2-40B4-BE49-F238E27FC236}">
                <a16:creationId xmlns:a16="http://schemas.microsoft.com/office/drawing/2014/main" id="{1F27AB7F-C03E-C144-AF7C-95760B0E0E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38050" y="1509387"/>
            <a:ext cx="7080091" cy="5297777"/>
          </a:xfrm>
        </p:spPr>
      </p:pic>
    </p:spTree>
    <p:extLst>
      <p:ext uri="{BB962C8B-B14F-4D97-AF65-F5344CB8AC3E}">
        <p14:creationId xmlns:p14="http://schemas.microsoft.com/office/powerpoint/2010/main" val="42661316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9E6A060-1520-5448-8AE8-762A83A068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Last week(19</a:t>
            </a:r>
            <a:r>
              <a:rPr kumimoji="1" lang="en-US" altLang="ja-JP" baseline="30000" dirty="0"/>
              <a:t>th</a:t>
            </a:r>
            <a:r>
              <a:rPr kumimoji="1" lang="en-US" altLang="ja-JP" dirty="0"/>
              <a:t>-22th)</a:t>
            </a:r>
            <a:br>
              <a:rPr kumimoji="1" lang="en-US" altLang="ja-JP" dirty="0"/>
            </a:br>
            <a:r>
              <a:rPr kumimoji="1" lang="en-US" altLang="ja-JP" b="1" dirty="0"/>
              <a:t>OMMT1 assembled</a:t>
            </a:r>
            <a:endParaRPr kumimoji="1" lang="ja-JP" altLang="en-US" b="1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8C6C79F-D9B4-8946-B5CB-A9A5D52ECE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kumimoji="1" lang="en-US" altLang="ja-JP" dirty="0"/>
              <a:t>All the parts came on Monday.</a:t>
            </a:r>
          </a:p>
          <a:p>
            <a:r>
              <a:rPr kumimoji="1" lang="en-US" altLang="ja-JP" b="1" dirty="0">
                <a:solidFill>
                  <a:srgbClr val="00B050"/>
                </a:solidFill>
              </a:rPr>
              <a:t>Ito-san</a:t>
            </a:r>
            <a:r>
              <a:rPr kumimoji="1" lang="en-US" altLang="ja-JP" dirty="0"/>
              <a:t>(21, 22th) and</a:t>
            </a:r>
            <a:br>
              <a:rPr kumimoji="1" lang="en-US" altLang="ja-JP" dirty="0"/>
            </a:br>
            <a:r>
              <a:rPr kumimoji="1" lang="en-US" altLang="ja-JP" b="1" dirty="0" err="1">
                <a:solidFill>
                  <a:srgbClr val="00B050"/>
                </a:solidFill>
              </a:rPr>
              <a:t>Kaihotsu</a:t>
            </a:r>
            <a:r>
              <a:rPr kumimoji="1" lang="en-US" altLang="ja-JP" b="1" dirty="0">
                <a:solidFill>
                  <a:srgbClr val="00B050"/>
                </a:solidFill>
              </a:rPr>
              <a:t>-san</a:t>
            </a:r>
            <a:r>
              <a:rPr kumimoji="1" lang="en-US" altLang="ja-JP" dirty="0"/>
              <a:t>(22 and 23th) </a:t>
            </a:r>
            <a:br>
              <a:rPr kumimoji="1" lang="en-US" altLang="ja-JP" dirty="0"/>
            </a:br>
            <a:r>
              <a:rPr kumimoji="1" lang="en-US" altLang="ja-JP" dirty="0"/>
              <a:t>came to help.</a:t>
            </a:r>
          </a:p>
          <a:p>
            <a:r>
              <a:rPr kumimoji="1" lang="en-US" altLang="ja-JP" b="1" dirty="0">
                <a:solidFill>
                  <a:srgbClr val="00B050"/>
                </a:solidFill>
              </a:rPr>
              <a:t>R. Takahashi-san </a:t>
            </a:r>
            <a:r>
              <a:rPr kumimoji="1" lang="en-US" altLang="ja-JP" dirty="0"/>
              <a:t>also joined</a:t>
            </a:r>
            <a:br>
              <a:rPr kumimoji="1" lang="en-US" altLang="ja-JP" dirty="0"/>
            </a:br>
            <a:r>
              <a:rPr lang="en-US" altLang="ja-JP" dirty="0"/>
              <a:t>f</a:t>
            </a:r>
            <a:r>
              <a:rPr kumimoji="1" lang="en-US" altLang="ja-JP" dirty="0"/>
              <a:t>rom Wed(30min) and Thu.</a:t>
            </a:r>
          </a:p>
          <a:p>
            <a:r>
              <a:rPr lang="en-US" altLang="ja-JP" b="1" dirty="0" err="1">
                <a:solidFill>
                  <a:srgbClr val="00B050"/>
                </a:solidFill>
              </a:rPr>
              <a:t>Miyakawa</a:t>
            </a:r>
            <a:r>
              <a:rPr lang="en-US" altLang="ja-JP" b="1" dirty="0">
                <a:solidFill>
                  <a:srgbClr val="00B050"/>
                </a:solidFill>
              </a:rPr>
              <a:t>-san</a:t>
            </a:r>
            <a:r>
              <a:rPr lang="en-US" altLang="ja-JP" dirty="0"/>
              <a:t> helped to </a:t>
            </a:r>
            <a:br>
              <a:rPr lang="en-US" altLang="ja-JP" dirty="0"/>
            </a:br>
            <a:r>
              <a:rPr lang="en-US" altLang="ja-JP" dirty="0"/>
              <a:t>make </a:t>
            </a:r>
            <a:r>
              <a:rPr lang="en-US" altLang="ja-JP"/>
              <a:t>OSTM model.</a:t>
            </a:r>
            <a:endParaRPr kumimoji="1" lang="en-US" altLang="ja-JP" dirty="0"/>
          </a:p>
          <a:p>
            <a:r>
              <a:rPr lang="en-US" altLang="ja-JP" dirty="0"/>
              <a:t>So we completed assembly </a:t>
            </a:r>
            <a:br>
              <a:rPr lang="en-US" altLang="ja-JP" dirty="0"/>
            </a:br>
            <a:r>
              <a:rPr lang="en-US" altLang="ja-JP" dirty="0"/>
              <a:t>and took transfer function.</a:t>
            </a:r>
            <a:endParaRPr kumimoji="1" lang="en-US" altLang="ja-JP" dirty="0"/>
          </a:p>
          <a:p>
            <a:pPr marL="0" indent="0">
              <a:buNone/>
            </a:pPr>
            <a:endParaRPr kumimoji="1" lang="en-US" altLang="ja-JP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96F2C614-A193-5641-B76C-DA77881A66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5232797" y="863204"/>
            <a:ext cx="6857999" cy="5131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3699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F6F88CB-3402-4B45-A901-6ECF58A16B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OMMT1 transfer function</a:t>
            </a:r>
            <a:endParaRPr kumimoji="1" lang="ja-JP" altLang="en-US"/>
          </a:p>
        </p:txBody>
      </p:sp>
      <p:pic>
        <p:nvPicPr>
          <p:cNvPr id="5" name="コンテンツ プレースホルダー 4">
            <a:extLst>
              <a:ext uri="{FF2B5EF4-FFF2-40B4-BE49-F238E27FC236}">
                <a16:creationId xmlns:a16="http://schemas.microsoft.com/office/drawing/2014/main" id="{4E5BEFAE-1535-9E4B-A688-4B57EC17DC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65093" y="1359243"/>
            <a:ext cx="6438530" cy="4817720"/>
          </a:xfrm>
        </p:spPr>
      </p:pic>
    </p:spTree>
    <p:extLst>
      <p:ext uri="{BB962C8B-B14F-4D97-AF65-F5344CB8AC3E}">
        <p14:creationId xmlns:p14="http://schemas.microsoft.com/office/powerpoint/2010/main" val="29832724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E11B14D-110C-8E4F-9EA6-6741B60532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This week:</a:t>
            </a:r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1868E0D-8ADA-3649-A54C-1B6BD8241C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kumimoji="1" lang="en-US" altLang="ja-JP" dirty="0"/>
              <a:t>Mori-san (Tue, Wed), and </a:t>
            </a:r>
            <a:r>
              <a:rPr kumimoji="1" lang="en-US" altLang="ja-JP" dirty="0" err="1"/>
              <a:t>Kuromiya</a:t>
            </a:r>
            <a:r>
              <a:rPr kumimoji="1" lang="en-US" altLang="ja-JP" dirty="0"/>
              <a:t>-san(Thu, Fri) will come.</a:t>
            </a:r>
          </a:p>
          <a:p>
            <a:r>
              <a:rPr kumimoji="1" lang="en-US" altLang="ja-JP" dirty="0"/>
              <a:t>Tsuda-san, and </a:t>
            </a:r>
            <a:r>
              <a:rPr kumimoji="1" lang="en-US" altLang="ja-JP" dirty="0" err="1"/>
              <a:t>Horio</a:t>
            </a:r>
            <a:r>
              <a:rPr kumimoji="1" lang="en-US" altLang="ja-JP" dirty="0"/>
              <a:t>-san will work on Tue, Wed and Thu.</a:t>
            </a:r>
          </a:p>
          <a:p>
            <a:r>
              <a:rPr kumimoji="1" lang="en-US" altLang="ja-JP" dirty="0"/>
              <a:t>I hope that R. Takahashi-san also joins us. </a:t>
            </a:r>
          </a:p>
          <a:p>
            <a:endParaRPr lang="en-US" altLang="ja-JP" dirty="0"/>
          </a:p>
          <a:p>
            <a:r>
              <a:rPr kumimoji="1" lang="en-US" altLang="ja-JP" dirty="0"/>
              <a:t>Remaining works:</a:t>
            </a:r>
          </a:p>
          <a:p>
            <a:r>
              <a:rPr lang="en-US" altLang="ja-JP" dirty="0"/>
              <a:t>OSTM </a:t>
            </a:r>
            <a:r>
              <a:rPr lang="en-US" altLang="ja-JP" dirty="0" err="1"/>
              <a:t>glueing</a:t>
            </a:r>
            <a:endParaRPr lang="en-US" altLang="ja-JP" dirty="0"/>
          </a:p>
          <a:p>
            <a:r>
              <a:rPr kumimoji="1" lang="en-US" altLang="ja-JP" dirty="0"/>
              <a:t>OMMT2, and OSTM assembly (half a day for each)</a:t>
            </a:r>
          </a:p>
          <a:p>
            <a:r>
              <a:rPr kumimoji="1" lang="en-US" altLang="ja-JP" dirty="0"/>
              <a:t>Transfer Function measurement… </a:t>
            </a:r>
          </a:p>
          <a:p>
            <a:r>
              <a:rPr lang="en-US" altLang="ja-JP" dirty="0"/>
              <a:t>Lock, install and release in the vacuum chamber.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35779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</TotalTime>
  <Words>302</Words>
  <Application>Microsoft Macintosh PowerPoint</Application>
  <PresentationFormat>ワイド画面</PresentationFormat>
  <Paragraphs>49</Paragraphs>
  <Slides>10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10</vt:i4>
      </vt:variant>
    </vt:vector>
  </HeadingPairs>
  <TitlesOfParts>
    <vt:vector size="14" baseType="lpstr">
      <vt:lpstr>游ゴシック</vt:lpstr>
      <vt:lpstr>游ゴシック Light</vt:lpstr>
      <vt:lpstr>Arial</vt:lpstr>
      <vt:lpstr>Office テーマ</vt:lpstr>
      <vt:lpstr>Current status of OMMT/OSTM</vt:lpstr>
      <vt:lpstr>Type-C works in 2018:</vt:lpstr>
      <vt:lpstr>tested 17 OSEMs </vt:lpstr>
      <vt:lpstr>PowerPoint プレゼンテーション</vt:lpstr>
      <vt:lpstr>From 5th to 14th Nov : Assembled  mechanical parts</vt:lpstr>
      <vt:lpstr>In parallel, glued standoff and magnets on OMMT1/2 mirrors. </vt:lpstr>
      <vt:lpstr>Last week(19th-22th) OMMT1 assembled</vt:lpstr>
      <vt:lpstr>OMMT1 transfer function</vt:lpstr>
      <vt:lpstr>This week:</vt:lpstr>
      <vt:lpstr>Next week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Current status of OMMT/OSTM</dc:title>
  <dc:creator>大石奈緒子</dc:creator>
  <cp:lastModifiedBy>大石奈緒子</cp:lastModifiedBy>
  <cp:revision>23</cp:revision>
  <dcterms:created xsi:type="dcterms:W3CDTF">2018-11-12T05:18:19Z</dcterms:created>
  <dcterms:modified xsi:type="dcterms:W3CDTF">2018-12-03T05:53:54Z</dcterms:modified>
</cp:coreProperties>
</file>