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4" r:id="rId3"/>
    <p:sldId id="258" r:id="rId4"/>
    <p:sldId id="260" r:id="rId5"/>
    <p:sldId id="262" r:id="rId6"/>
    <p:sldId id="261" r:id="rId7"/>
    <p:sldId id="263" r:id="rId8"/>
    <p:sldId id="259" r:id="rId9"/>
  </p:sldIdLst>
  <p:sldSz cx="9906000" cy="6858000" type="A4"/>
  <p:notesSz cx="6858000" cy="9144000"/>
  <p:defaultTextStyle>
    <a:defPPr>
      <a:defRPr lang="ja-JP"/>
    </a:defPPr>
    <a:lvl1pPr marL="0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1pPr>
    <a:lvl2pPr marL="402325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2pPr>
    <a:lvl3pPr marL="804649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3pPr>
    <a:lvl4pPr marL="1206974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4pPr>
    <a:lvl5pPr marL="1609298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5pPr>
    <a:lvl6pPr marL="2011623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6pPr>
    <a:lvl7pPr marL="2413947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7pPr>
    <a:lvl8pPr marL="2816272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8pPr>
    <a:lvl9pPr marL="3218597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43"/>
  </p:normalViewPr>
  <p:slideViewPr>
    <p:cSldViewPr snapToGrid="0" snapToObjects="1">
      <p:cViewPr>
        <p:scale>
          <a:sx n="85" d="100"/>
          <a:sy n="85" d="100"/>
        </p:scale>
        <p:origin x="87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7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12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99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53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6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4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4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3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61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5198-CAA0-5E41-883A-445D9933C5ED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ED34-8259-E545-BD19-5C2BF6A3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52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755BF-8625-9142-826B-C5197CFC3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41" y="2378765"/>
            <a:ext cx="8420100" cy="1151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kumimoji="1" lang="ja-JP" altLang="en-US" b="1"/>
              <a:t>レーザーの強度安定化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DBA86-9A4D-1846-8885-416011B5045B}"/>
              </a:ext>
            </a:extLst>
          </p:cNvPr>
          <p:cNvSpPr txBox="1"/>
          <p:nvPr/>
        </p:nvSpPr>
        <p:spPr>
          <a:xfrm>
            <a:off x="3480500" y="3962400"/>
            <a:ext cx="2838982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bg1">
                    <a:lumMod val="50000"/>
                  </a:schemeClr>
                </a:solidFill>
              </a:rPr>
              <a:t>2018/09/14</a:t>
            </a:r>
          </a:p>
          <a:p>
            <a:pPr algn="ctr"/>
            <a:r>
              <a:rPr lang="en-US" altLang="ja-JP" sz="3200" dirty="0">
                <a:solidFill>
                  <a:schemeClr val="bg1">
                    <a:lumMod val="50000"/>
                  </a:schemeClr>
                </a:solidFill>
              </a:rPr>
              <a:t>KAGRA site tour</a:t>
            </a:r>
            <a:endParaRPr kumimoji="1" lang="ja-JP" altLang="en-US" sz="3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1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BE4A36-1596-5543-8A8E-7AF1DC387C7A}"/>
              </a:ext>
            </a:extLst>
          </p:cNvPr>
          <p:cNvSpPr/>
          <p:nvPr/>
        </p:nvSpPr>
        <p:spPr>
          <a:xfrm>
            <a:off x="4953000" y="1530523"/>
            <a:ext cx="4814455" cy="5161630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BFA159A-6F2E-E243-B589-561CB70F2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155" y="1650253"/>
            <a:ext cx="4686300" cy="50419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D1C60-FBEB-BE40-BDCC-0EE95CECE333}"/>
              </a:ext>
            </a:extLst>
          </p:cNvPr>
          <p:cNvSpPr txBox="1"/>
          <p:nvPr/>
        </p:nvSpPr>
        <p:spPr>
          <a:xfrm>
            <a:off x="823517" y="2454747"/>
            <a:ext cx="37753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重力波は空間を歪める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pPr algn="ctr"/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さらに、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pPr algn="ctr"/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その空間に存在する物も</a:t>
            </a:r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歪める</a:t>
            </a:r>
            <a:endParaRPr kumimoji="1" lang="ja-JP" altLang="en-US" sz="200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2EDAC3-5EEE-8C4C-BB98-46675552D617}"/>
              </a:ext>
            </a:extLst>
          </p:cNvPr>
          <p:cNvSpPr txBox="1"/>
          <p:nvPr/>
        </p:nvSpPr>
        <p:spPr>
          <a:xfrm>
            <a:off x="7178083" y="19239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rgbClr val="FFFF00"/>
                </a:solidFill>
              </a:rPr>
              <a:t>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0F3E7D-194F-E14B-BC00-7307A1604789}"/>
              </a:ext>
            </a:extLst>
          </p:cNvPr>
          <p:cNvSpPr txBox="1"/>
          <p:nvPr/>
        </p:nvSpPr>
        <p:spPr>
          <a:xfrm>
            <a:off x="6716418" y="299488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chemeClr val="bg1">
                    <a:lumMod val="50000"/>
                  </a:schemeClr>
                </a:solidFill>
              </a:rPr>
              <a:t>ものさし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705109-E38F-A04A-9F20-D56B3E470604}"/>
              </a:ext>
            </a:extLst>
          </p:cNvPr>
          <p:cNvSpPr txBox="1"/>
          <p:nvPr/>
        </p:nvSpPr>
        <p:spPr>
          <a:xfrm>
            <a:off x="1018109" y="1650253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重力波の検出方法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398F56D-1607-AB4F-9548-B99500769C76}"/>
              </a:ext>
            </a:extLst>
          </p:cNvPr>
          <p:cNvSpPr txBox="1"/>
          <p:nvPr/>
        </p:nvSpPr>
        <p:spPr>
          <a:xfrm>
            <a:off x="823517" y="3751125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lang="en-US" altLang="ja-JP" sz="2000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空間が伸縮することで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pPr algn="ctr"/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長さの基準も変わってしまう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D15B8D2-708D-5140-89B3-5442EBD6E988}"/>
              </a:ext>
            </a:extLst>
          </p:cNvPr>
          <p:cNvSpPr txBox="1"/>
          <p:nvPr/>
        </p:nvSpPr>
        <p:spPr>
          <a:xfrm>
            <a:off x="140464" y="5586015"/>
            <a:ext cx="4812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光の速さだけは不変</a:t>
            </a:r>
            <a:endParaRPr kumimoji="1" lang="en-US" altLang="ja-JP" sz="2400" b="1" dirty="0">
              <a:solidFill>
                <a:srgbClr val="FF0000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400" b="1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lang="en-US" altLang="ja-JP" sz="2400" b="1" dirty="0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lang="ja-JP" altLang="en-US" sz="2400" b="1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光を基準にして重力波を検出</a:t>
            </a:r>
            <a:r>
              <a:rPr lang="en-US" altLang="ja-JP" sz="2400" b="1" dirty="0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!!</a:t>
            </a:r>
            <a:endParaRPr kumimoji="1" lang="ja-JP" altLang="en-US" sz="2400" b="1">
              <a:solidFill>
                <a:srgbClr val="FF0000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5" name="下矢印 24">
            <a:extLst>
              <a:ext uri="{FF2B5EF4-FFF2-40B4-BE49-F238E27FC236}">
                <a16:creationId xmlns:a16="http://schemas.microsoft.com/office/drawing/2014/main" id="{31F44CA5-BDCF-6841-A7C0-AAE9A512D5BF}"/>
              </a:ext>
            </a:extLst>
          </p:cNvPr>
          <p:cNvSpPr/>
          <p:nvPr/>
        </p:nvSpPr>
        <p:spPr>
          <a:xfrm>
            <a:off x="2120475" y="4739726"/>
            <a:ext cx="852513" cy="5515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E255CF-3F98-2347-8F3A-D2786DBCA20C}"/>
              </a:ext>
            </a:extLst>
          </p:cNvPr>
          <p:cNvSpPr txBox="1"/>
          <p:nvPr/>
        </p:nvSpPr>
        <p:spPr>
          <a:xfrm>
            <a:off x="5380671" y="1359748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マイケルソン干渉計</a:t>
            </a:r>
            <a:endParaRPr kumimoji="1" lang="en-US" altLang="ja-JP" sz="2400" b="1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5DDD421B-2698-4049-8C3D-A47BCCFBD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417" y="1829789"/>
            <a:ext cx="5469164" cy="4919354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E2BDCE8-8E26-094F-B6A5-3A644305BF9A}"/>
              </a:ext>
            </a:extLst>
          </p:cNvPr>
          <p:cNvSpPr/>
          <p:nvPr/>
        </p:nvSpPr>
        <p:spPr>
          <a:xfrm>
            <a:off x="4064000" y="1828800"/>
            <a:ext cx="5587999" cy="49203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D1C60-FBEB-BE40-BDCC-0EE95CECE333}"/>
              </a:ext>
            </a:extLst>
          </p:cNvPr>
          <p:cNvSpPr txBox="1"/>
          <p:nvPr/>
        </p:nvSpPr>
        <p:spPr>
          <a:xfrm>
            <a:off x="229189" y="1760319"/>
            <a:ext cx="3775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マイケルソン干渉計は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ビームスプリッターで分割した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光を</a:t>
            </a:r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再結合させることで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干渉縞を生み出す</a:t>
            </a:r>
            <a:endParaRPr kumimoji="1" lang="ja-JP" altLang="en-US" sz="200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A98D911-B911-354F-8C0D-D8EED51D52A1}"/>
              </a:ext>
            </a:extLst>
          </p:cNvPr>
          <p:cNvSpPr txBox="1"/>
          <p:nvPr/>
        </p:nvSpPr>
        <p:spPr>
          <a:xfrm>
            <a:off x="0" y="3424595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（１）光路差＝０の場合、</a:t>
            </a:r>
            <a:endParaRPr kumimoji="1" lang="en-US" altLang="ja-JP" sz="18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0EB7AB-BBB2-1F49-BDA8-6F656E651FB0}"/>
              </a:ext>
            </a:extLst>
          </p:cNvPr>
          <p:cNvSpPr txBox="1"/>
          <p:nvPr/>
        </p:nvSpPr>
        <p:spPr>
          <a:xfrm>
            <a:off x="762903" y="3849643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kumimoji="1" lang="en-US" altLang="ja-JP" sz="1800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光は強め合う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358E12-6579-8F49-A9D5-9E0ACADCEBE8}"/>
              </a:ext>
            </a:extLst>
          </p:cNvPr>
          <p:cNvSpPr txBox="1"/>
          <p:nvPr/>
        </p:nvSpPr>
        <p:spPr>
          <a:xfrm>
            <a:off x="-15109" y="441316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（２）光路差＝光の半波長分の場合、</a:t>
            </a:r>
            <a:endParaRPr kumimoji="1" lang="ja-JP" altLang="en-US" sz="180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129D7A-0EEA-F543-9A51-800A46EB2558}"/>
              </a:ext>
            </a:extLst>
          </p:cNvPr>
          <p:cNvSpPr txBox="1"/>
          <p:nvPr/>
        </p:nvSpPr>
        <p:spPr>
          <a:xfrm>
            <a:off x="762903" y="4838216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kumimoji="1" lang="en-US" altLang="ja-JP" sz="1800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光は打ち消し合う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576708A-19C2-2949-86C2-0E7985590B21}"/>
              </a:ext>
            </a:extLst>
          </p:cNvPr>
          <p:cNvSpPr txBox="1"/>
          <p:nvPr/>
        </p:nvSpPr>
        <p:spPr>
          <a:xfrm>
            <a:off x="229189" y="6147440"/>
            <a:ext cx="3659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KAGRA</a:t>
            </a:r>
            <a:r>
              <a:rPr kumimoji="1" lang="ja-JP" altLang="en-US" sz="20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では（２）に調整する</a:t>
            </a:r>
          </a:p>
        </p:txBody>
      </p:sp>
      <p:sp>
        <p:nvSpPr>
          <p:cNvPr id="22" name="下矢印 21">
            <a:extLst>
              <a:ext uri="{FF2B5EF4-FFF2-40B4-BE49-F238E27FC236}">
                <a16:creationId xmlns:a16="http://schemas.microsoft.com/office/drawing/2014/main" id="{C380C0C1-13FD-DA4D-A343-3A911188DE74}"/>
              </a:ext>
            </a:extLst>
          </p:cNvPr>
          <p:cNvSpPr/>
          <p:nvPr/>
        </p:nvSpPr>
        <p:spPr>
          <a:xfrm>
            <a:off x="1482953" y="5401741"/>
            <a:ext cx="852513" cy="5515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88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E255CF-3F98-2347-8F3A-D2786DBCA20C}"/>
              </a:ext>
            </a:extLst>
          </p:cNvPr>
          <p:cNvSpPr txBox="1"/>
          <p:nvPr/>
        </p:nvSpPr>
        <p:spPr>
          <a:xfrm>
            <a:off x="5380671" y="1359748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マイケルソン干渉計</a:t>
            </a:r>
            <a:endParaRPr kumimoji="1" lang="en-US" altLang="ja-JP" sz="2400" b="1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E2BDCE8-8E26-094F-B6A5-3A644305BF9A}"/>
              </a:ext>
            </a:extLst>
          </p:cNvPr>
          <p:cNvSpPr/>
          <p:nvPr/>
        </p:nvSpPr>
        <p:spPr>
          <a:xfrm>
            <a:off x="4064000" y="1828800"/>
            <a:ext cx="5587999" cy="49203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11017A8-A376-2540-9E55-1ADD66C7C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000" y="1828800"/>
            <a:ext cx="5467214" cy="49176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D1C60-FBEB-BE40-BDCC-0EE95CECE333}"/>
              </a:ext>
            </a:extLst>
          </p:cNvPr>
          <p:cNvSpPr txBox="1"/>
          <p:nvPr/>
        </p:nvSpPr>
        <p:spPr>
          <a:xfrm>
            <a:off x="490894" y="2292930"/>
            <a:ext cx="32624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重力波がやってくると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光路長が変化する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一方の光路長は伸びるとき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もう一方の光路長は縮む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358E12-6579-8F49-A9D5-9E0ACADCEBE8}"/>
              </a:ext>
            </a:extLst>
          </p:cNvPr>
          <p:cNvSpPr txBox="1"/>
          <p:nvPr/>
        </p:nvSpPr>
        <p:spPr>
          <a:xfrm>
            <a:off x="337005" y="5100984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検出器側でのパワーが変化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129D7A-0EEA-F543-9A51-800A46EB2558}"/>
              </a:ext>
            </a:extLst>
          </p:cNvPr>
          <p:cNvSpPr txBox="1"/>
          <p:nvPr/>
        </p:nvSpPr>
        <p:spPr>
          <a:xfrm>
            <a:off x="793059" y="5582927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kumimoji="1" lang="en-US" altLang="ja-JP" sz="2400" b="1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2400" b="1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重力波検出</a:t>
            </a:r>
            <a:r>
              <a:rPr kumimoji="1" lang="en-US" altLang="ja-JP" sz="2400" b="1" dirty="0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!!</a:t>
            </a:r>
            <a:endParaRPr kumimoji="1" lang="ja-JP" altLang="en-US" sz="2400" b="1">
              <a:solidFill>
                <a:srgbClr val="FF0000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2" name="下矢印 21">
            <a:extLst>
              <a:ext uri="{FF2B5EF4-FFF2-40B4-BE49-F238E27FC236}">
                <a16:creationId xmlns:a16="http://schemas.microsoft.com/office/drawing/2014/main" id="{C380C0C1-13FD-DA4D-A343-3A911188DE74}"/>
              </a:ext>
            </a:extLst>
          </p:cNvPr>
          <p:cNvSpPr/>
          <p:nvPr/>
        </p:nvSpPr>
        <p:spPr>
          <a:xfrm>
            <a:off x="1541966" y="4236812"/>
            <a:ext cx="852513" cy="5515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6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D1C60-FBEB-BE40-BDCC-0EE95CECE333}"/>
              </a:ext>
            </a:extLst>
          </p:cNvPr>
          <p:cNvSpPr txBox="1"/>
          <p:nvPr/>
        </p:nvSpPr>
        <p:spPr>
          <a:xfrm>
            <a:off x="787384" y="2440926"/>
            <a:ext cx="42883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レーザーのパワーが一定の場合は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光路長は一定に保たれる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ところが、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レーザーのパワーは一定ではなく、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それにより鏡を揺らしてしまうため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光路長は変化する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88A26D-C4C0-6E4E-A408-4FCC678CD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037" y="2808708"/>
            <a:ext cx="3605419" cy="360541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2D84A8-5992-314E-B4B5-9288E0CEE833}"/>
              </a:ext>
            </a:extLst>
          </p:cNvPr>
          <p:cNvSpPr txBox="1"/>
          <p:nvPr/>
        </p:nvSpPr>
        <p:spPr>
          <a:xfrm>
            <a:off x="480762" y="1733180"/>
            <a:ext cx="880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レーザーは鏡で反射される際、鏡に輻射圧をもたらす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7CC2B-B665-BD4A-9BEF-C10196124EB8}"/>
              </a:ext>
            </a:extLst>
          </p:cNvPr>
          <p:cNvSpPr txBox="1"/>
          <p:nvPr/>
        </p:nvSpPr>
        <p:spPr>
          <a:xfrm>
            <a:off x="737242" y="5090688"/>
            <a:ext cx="5314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マイケルソン干渉計は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光路差</a:t>
            </a:r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によって重力波を検出するため、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solidFill>
                  <a:schemeClr val="accent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光路長</a:t>
            </a:r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が変化していても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光路差に変化がなければ</a:t>
            </a:r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ノイズにはならない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02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E255CF-3F98-2347-8F3A-D2786DBCA20C}"/>
              </a:ext>
            </a:extLst>
          </p:cNvPr>
          <p:cNvSpPr txBox="1"/>
          <p:nvPr/>
        </p:nvSpPr>
        <p:spPr>
          <a:xfrm>
            <a:off x="5380671" y="1359748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マイケルソン干渉計</a:t>
            </a:r>
            <a:endParaRPr kumimoji="1" lang="en-US" altLang="ja-JP" sz="2400" b="1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E2BDCE8-8E26-094F-B6A5-3A644305BF9A}"/>
              </a:ext>
            </a:extLst>
          </p:cNvPr>
          <p:cNvSpPr/>
          <p:nvPr/>
        </p:nvSpPr>
        <p:spPr>
          <a:xfrm>
            <a:off x="4064000" y="1828800"/>
            <a:ext cx="5587999" cy="49203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D1C60-FBEB-BE40-BDCC-0EE95CECE333}"/>
              </a:ext>
            </a:extLst>
          </p:cNvPr>
          <p:cNvSpPr txBox="1"/>
          <p:nvPr/>
        </p:nvSpPr>
        <p:spPr>
          <a:xfrm>
            <a:off x="484714" y="2125357"/>
            <a:ext cx="35189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干渉計が非対称であるため、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強度揺らぎの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伝わるタイミングが</a:t>
            </a:r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異なる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　→</a:t>
            </a:r>
            <a:r>
              <a:rPr kumimoji="1" lang="en-US" altLang="ja-JP" sz="2000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光路差が変化する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358E12-6579-8F49-A9D5-9E0ACADCEBE8}"/>
              </a:ext>
            </a:extLst>
          </p:cNvPr>
          <p:cNvSpPr txBox="1"/>
          <p:nvPr/>
        </p:nvSpPr>
        <p:spPr>
          <a:xfrm>
            <a:off x="477315" y="4951406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検出器側でのパワーが変化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129D7A-0EEA-F543-9A51-800A46EB2558}"/>
              </a:ext>
            </a:extLst>
          </p:cNvPr>
          <p:cNvSpPr txBox="1"/>
          <p:nvPr/>
        </p:nvSpPr>
        <p:spPr>
          <a:xfrm>
            <a:off x="613570" y="5562907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kumimoji="1" lang="en-US" altLang="ja-JP" sz="2400" b="1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重力波検出</a:t>
            </a:r>
            <a:r>
              <a:rPr kumimoji="1" lang="en-US" altLang="ja-JP" sz="2400" b="1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……</a:t>
            </a:r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？？</a:t>
            </a:r>
            <a:endParaRPr kumimoji="1" lang="en-US" altLang="ja-JP" sz="2400" b="1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2" name="下矢印 21">
            <a:extLst>
              <a:ext uri="{FF2B5EF4-FFF2-40B4-BE49-F238E27FC236}">
                <a16:creationId xmlns:a16="http://schemas.microsoft.com/office/drawing/2014/main" id="{C380C0C1-13FD-DA4D-A343-3A911188DE74}"/>
              </a:ext>
            </a:extLst>
          </p:cNvPr>
          <p:cNvSpPr/>
          <p:nvPr/>
        </p:nvSpPr>
        <p:spPr>
          <a:xfrm>
            <a:off x="1682275" y="4188509"/>
            <a:ext cx="852513" cy="5515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2563F07-2BF8-C04E-8134-5F9868AC8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000" y="1828800"/>
            <a:ext cx="5467214" cy="4917600"/>
          </a:xfrm>
          <a:prstGeom prst="rect">
            <a:avLst/>
          </a:prstGeom>
        </p:spPr>
      </p:pic>
      <p:sp>
        <p:nvSpPr>
          <p:cNvPr id="6" name="円形吹き出し 5">
            <a:extLst>
              <a:ext uri="{FF2B5EF4-FFF2-40B4-BE49-F238E27FC236}">
                <a16:creationId xmlns:a16="http://schemas.microsoft.com/office/drawing/2014/main" id="{33E130F0-064A-D849-89F3-14D8A442F44D}"/>
              </a:ext>
            </a:extLst>
          </p:cNvPr>
          <p:cNvSpPr/>
          <p:nvPr/>
        </p:nvSpPr>
        <p:spPr>
          <a:xfrm>
            <a:off x="4465983" y="4993470"/>
            <a:ext cx="1939331" cy="1089277"/>
          </a:xfrm>
          <a:prstGeom prst="wedgeEllipseCallout">
            <a:avLst>
              <a:gd name="adj1" fmla="val 49904"/>
              <a:gd name="adj2" fmla="val 71773"/>
            </a:avLst>
          </a:prstGeom>
          <a:solidFill>
            <a:srgbClr val="7030A0">
              <a:alpha val="20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664F42-6670-1641-ACBA-3F2B3F384A56}"/>
              </a:ext>
            </a:extLst>
          </p:cNvPr>
          <p:cNvSpPr txBox="1"/>
          <p:nvPr/>
        </p:nvSpPr>
        <p:spPr>
          <a:xfrm>
            <a:off x="4830354" y="518416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重力波？</a:t>
            </a:r>
            <a:endParaRPr kumimoji="1" lang="en-US" altLang="ja-JP" sz="2000" b="1" dirty="0"/>
          </a:p>
          <a:p>
            <a:r>
              <a:rPr lang="ja-JP" altLang="en-US" sz="2000" b="1"/>
              <a:t>ノイズ？</a:t>
            </a:r>
            <a:endParaRPr kumimoji="1" lang="ja-JP" altLang="en-US" sz="2000" b="1"/>
          </a:p>
        </p:txBody>
      </p:sp>
    </p:spTree>
    <p:extLst>
      <p:ext uri="{BB962C8B-B14F-4D97-AF65-F5344CB8AC3E}">
        <p14:creationId xmlns:p14="http://schemas.microsoft.com/office/powerpoint/2010/main" val="217185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E255CF-3F98-2347-8F3A-D2786DBCA20C}"/>
              </a:ext>
            </a:extLst>
          </p:cNvPr>
          <p:cNvSpPr txBox="1"/>
          <p:nvPr/>
        </p:nvSpPr>
        <p:spPr>
          <a:xfrm>
            <a:off x="5380671" y="1359748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マイケルソン干渉計</a:t>
            </a:r>
            <a:endParaRPr kumimoji="1" lang="en-US" altLang="ja-JP" sz="2400" b="1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E2BDCE8-8E26-094F-B6A5-3A644305BF9A}"/>
              </a:ext>
            </a:extLst>
          </p:cNvPr>
          <p:cNvSpPr/>
          <p:nvPr/>
        </p:nvSpPr>
        <p:spPr>
          <a:xfrm>
            <a:off x="4064000" y="1828800"/>
            <a:ext cx="5587999" cy="49203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D1C60-FBEB-BE40-BDCC-0EE95CECE333}"/>
              </a:ext>
            </a:extLst>
          </p:cNvPr>
          <p:cNvSpPr txBox="1"/>
          <p:nvPr/>
        </p:nvSpPr>
        <p:spPr>
          <a:xfrm>
            <a:off x="484714" y="2125357"/>
            <a:ext cx="35189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干渉計が非対称であるため、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強度揺らぎの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伝わるタイミングが</a:t>
            </a:r>
            <a:r>
              <a:rPr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異なる</a:t>
            </a:r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endParaRPr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　→</a:t>
            </a:r>
            <a:r>
              <a:rPr kumimoji="1" lang="en-US" altLang="ja-JP" sz="2000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光路差が変化する</a:t>
            </a:r>
            <a:endParaRPr kumimoji="1" lang="en-US" altLang="ja-JP" sz="20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358E12-6579-8F49-A9D5-9E0ACADCEBE8}"/>
              </a:ext>
            </a:extLst>
          </p:cNvPr>
          <p:cNvSpPr txBox="1"/>
          <p:nvPr/>
        </p:nvSpPr>
        <p:spPr>
          <a:xfrm>
            <a:off x="477315" y="4951406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検出器側でのパワーが変化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129D7A-0EEA-F543-9A51-800A46EB2558}"/>
              </a:ext>
            </a:extLst>
          </p:cNvPr>
          <p:cNvSpPr txBox="1"/>
          <p:nvPr/>
        </p:nvSpPr>
        <p:spPr>
          <a:xfrm>
            <a:off x="613570" y="5562907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→</a:t>
            </a:r>
            <a:r>
              <a:rPr kumimoji="1" lang="en-US" altLang="ja-JP" sz="2400" b="1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重力波検出</a:t>
            </a:r>
            <a:r>
              <a:rPr kumimoji="1" lang="en-US" altLang="ja-JP" sz="2400" b="1" dirty="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……</a:t>
            </a:r>
            <a:r>
              <a:rPr kumimoji="1" lang="ja-JP" altLang="en-US" sz="2400" b="1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？？</a:t>
            </a:r>
            <a:endParaRPr kumimoji="1" lang="en-US" altLang="ja-JP" sz="2400" b="1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2" name="下矢印 21">
            <a:extLst>
              <a:ext uri="{FF2B5EF4-FFF2-40B4-BE49-F238E27FC236}">
                <a16:creationId xmlns:a16="http://schemas.microsoft.com/office/drawing/2014/main" id="{C380C0C1-13FD-DA4D-A343-3A911188DE74}"/>
              </a:ext>
            </a:extLst>
          </p:cNvPr>
          <p:cNvSpPr/>
          <p:nvPr/>
        </p:nvSpPr>
        <p:spPr>
          <a:xfrm>
            <a:off x="1682275" y="4188509"/>
            <a:ext cx="852513" cy="5515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2563F07-2BF8-C04E-8134-5F9868AC8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000" y="1828800"/>
            <a:ext cx="5467214" cy="4917600"/>
          </a:xfrm>
          <a:prstGeom prst="rect">
            <a:avLst/>
          </a:prstGeom>
        </p:spPr>
      </p:pic>
      <p:sp>
        <p:nvSpPr>
          <p:cNvPr id="6" name="円形吹き出し 5">
            <a:extLst>
              <a:ext uri="{FF2B5EF4-FFF2-40B4-BE49-F238E27FC236}">
                <a16:creationId xmlns:a16="http://schemas.microsoft.com/office/drawing/2014/main" id="{33E130F0-064A-D849-89F3-14D8A442F44D}"/>
              </a:ext>
            </a:extLst>
          </p:cNvPr>
          <p:cNvSpPr/>
          <p:nvPr/>
        </p:nvSpPr>
        <p:spPr>
          <a:xfrm>
            <a:off x="4465983" y="4993470"/>
            <a:ext cx="1939331" cy="1089277"/>
          </a:xfrm>
          <a:prstGeom prst="wedgeEllipseCallout">
            <a:avLst>
              <a:gd name="adj1" fmla="val 49904"/>
              <a:gd name="adj2" fmla="val 71773"/>
            </a:avLst>
          </a:prstGeom>
          <a:solidFill>
            <a:srgbClr val="7030A0">
              <a:alpha val="20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664F42-6670-1641-ACBA-3F2B3F384A56}"/>
              </a:ext>
            </a:extLst>
          </p:cNvPr>
          <p:cNvSpPr txBox="1"/>
          <p:nvPr/>
        </p:nvSpPr>
        <p:spPr>
          <a:xfrm>
            <a:off x="4830354" y="518416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重力波？</a:t>
            </a:r>
            <a:endParaRPr kumimoji="1" lang="en-US" altLang="ja-JP" sz="2000" b="1" dirty="0"/>
          </a:p>
          <a:p>
            <a:r>
              <a:rPr lang="ja-JP" altLang="en-US" sz="2000" b="1"/>
              <a:t>ノイズ？</a:t>
            </a:r>
            <a:endParaRPr kumimoji="1" lang="ja-JP" altLang="en-US" sz="2000" b="1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F7A049E-71BD-D64C-92BD-C5876196794E}"/>
              </a:ext>
            </a:extLst>
          </p:cNvPr>
          <p:cNvCxnSpPr>
            <a:cxnSpLocks/>
          </p:cNvCxnSpPr>
          <p:nvPr/>
        </p:nvCxnSpPr>
        <p:spPr>
          <a:xfrm>
            <a:off x="1060704" y="5732310"/>
            <a:ext cx="15769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D0D9D9D-7695-FD4A-9962-45EB31ABB013}"/>
              </a:ext>
            </a:extLst>
          </p:cNvPr>
          <p:cNvCxnSpPr>
            <a:cxnSpLocks/>
          </p:cNvCxnSpPr>
          <p:nvPr/>
        </p:nvCxnSpPr>
        <p:spPr>
          <a:xfrm>
            <a:off x="1060704" y="5842155"/>
            <a:ext cx="15769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4F18C53-A5F7-874B-999B-9289E91FA035}"/>
              </a:ext>
            </a:extLst>
          </p:cNvPr>
          <p:cNvSpPr txBox="1"/>
          <p:nvPr/>
        </p:nvSpPr>
        <p:spPr>
          <a:xfrm>
            <a:off x="591128" y="608468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rgbClr val="FF0000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レーザーの強度揺らぎ</a:t>
            </a: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C866FA2B-2DA5-A544-B633-F08501C7EE75}"/>
              </a:ext>
            </a:extLst>
          </p:cNvPr>
          <p:cNvSpPr/>
          <p:nvPr/>
        </p:nvSpPr>
        <p:spPr>
          <a:xfrm>
            <a:off x="303128" y="6171516"/>
            <a:ext cx="288000" cy="28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97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D7597F-BFC8-0540-9F2F-B3822601D00F}"/>
              </a:ext>
            </a:extLst>
          </p:cNvPr>
          <p:cNvSpPr/>
          <p:nvPr/>
        </p:nvSpPr>
        <p:spPr>
          <a:xfrm>
            <a:off x="1927021" y="4026006"/>
            <a:ext cx="3913986" cy="2529445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2B1322-0C27-024B-B375-3C59E1192CB9}"/>
              </a:ext>
            </a:extLst>
          </p:cNvPr>
          <p:cNvSpPr/>
          <p:nvPr/>
        </p:nvSpPr>
        <p:spPr>
          <a:xfrm>
            <a:off x="6133260" y="2654406"/>
            <a:ext cx="2769325" cy="390104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54048B5-6972-164F-B0C3-8CA1B6FE7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50" y="2745848"/>
            <a:ext cx="7985005" cy="365442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CCB4B0-4CFF-FE4A-8657-5629DEFCC992}"/>
              </a:ext>
            </a:extLst>
          </p:cNvPr>
          <p:cNvSpPr/>
          <p:nvPr/>
        </p:nvSpPr>
        <p:spPr>
          <a:xfrm>
            <a:off x="0" y="0"/>
            <a:ext cx="9906000" cy="12652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46E798-9456-D943-9361-D55B8A6D8CBD}"/>
              </a:ext>
            </a:extLst>
          </p:cNvPr>
          <p:cNvSpPr txBox="1"/>
          <p:nvPr/>
        </p:nvSpPr>
        <p:spPr>
          <a:xfrm>
            <a:off x="480762" y="278694"/>
            <a:ext cx="5314275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000" b="1">
                <a:latin typeface="+mj-ea"/>
                <a:ea typeface="+mj-ea"/>
              </a:rPr>
              <a:t>レーザーの強度安定化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B5E71C-6782-334C-A317-DEDB2A357616}"/>
              </a:ext>
            </a:extLst>
          </p:cNvPr>
          <p:cNvSpPr txBox="1"/>
          <p:nvPr/>
        </p:nvSpPr>
        <p:spPr>
          <a:xfrm>
            <a:off x="6963924" y="219274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chemeClr val="accent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干渉計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5C0FB9-5064-A14C-BC0B-F610E127F232}"/>
              </a:ext>
            </a:extLst>
          </p:cNvPr>
          <p:cNvSpPr txBox="1"/>
          <p:nvPr/>
        </p:nvSpPr>
        <p:spPr>
          <a:xfrm>
            <a:off x="3196324" y="57829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制御回路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32627EC-E1C3-9248-B02D-B2C28D6AF8D0}"/>
              </a:ext>
            </a:extLst>
          </p:cNvPr>
          <p:cNvSpPr txBox="1"/>
          <p:nvPr/>
        </p:nvSpPr>
        <p:spPr>
          <a:xfrm>
            <a:off x="2701322" y="3564341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chemeClr val="accent6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制御システム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E255CF-3F98-2347-8F3A-D2786DBCA20C}"/>
              </a:ext>
            </a:extLst>
          </p:cNvPr>
          <p:cNvSpPr txBox="1"/>
          <p:nvPr/>
        </p:nvSpPr>
        <p:spPr>
          <a:xfrm>
            <a:off x="810350" y="1700298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レーザーの強度揺らぎをモニタし、</a:t>
            </a:r>
            <a:endParaRPr kumimoji="1" lang="en-US" altLang="ja-JP" sz="22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2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その信号を利用して</a:t>
            </a:r>
            <a:endParaRPr kumimoji="1" lang="en-US" altLang="ja-JP" sz="22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kumimoji="1" lang="ja-JP" altLang="en-US" sz="22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干渉計に入るレーザーの</a:t>
            </a:r>
            <a:r>
              <a:rPr lang="ja-JP" altLang="en-US" sz="22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強度が</a:t>
            </a:r>
            <a:endParaRPr lang="en-US" altLang="ja-JP" sz="22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  <a:p>
            <a:r>
              <a:rPr lang="ja-JP" altLang="en-US" sz="2200"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一定となるように調整する</a:t>
            </a:r>
            <a:endParaRPr kumimoji="1" lang="en-US" altLang="ja-JP" sz="2200" dirty="0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72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368</Words>
  <Application>Microsoft Macintosh PowerPoint</Application>
  <PresentationFormat>A4 210 x 297 mm</PresentationFormat>
  <Paragraphs>78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Tsukushi A Round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レーザーの強度安定化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横川和也</dc:creator>
  <cp:lastModifiedBy>横川和也</cp:lastModifiedBy>
  <cp:revision>42</cp:revision>
  <dcterms:created xsi:type="dcterms:W3CDTF">2018-09-13T13:02:02Z</dcterms:created>
  <dcterms:modified xsi:type="dcterms:W3CDTF">2018-09-13T21:11:55Z</dcterms:modified>
</cp:coreProperties>
</file>