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23"/>
  </p:notesMasterIdLst>
  <p:sldIdLst>
    <p:sldId id="256" r:id="rId2"/>
    <p:sldId id="257" r:id="rId3"/>
    <p:sldId id="281" r:id="rId4"/>
    <p:sldId id="258" r:id="rId5"/>
    <p:sldId id="259" r:id="rId6"/>
    <p:sldId id="282" r:id="rId7"/>
    <p:sldId id="292" r:id="rId8"/>
    <p:sldId id="276" r:id="rId9"/>
    <p:sldId id="267" r:id="rId10"/>
    <p:sldId id="293" r:id="rId11"/>
    <p:sldId id="287" r:id="rId12"/>
    <p:sldId id="269" r:id="rId13"/>
    <p:sldId id="291" r:id="rId14"/>
    <p:sldId id="283" r:id="rId15"/>
    <p:sldId id="263" r:id="rId16"/>
    <p:sldId id="273" r:id="rId17"/>
    <p:sldId id="266" r:id="rId18"/>
    <p:sldId id="284" r:id="rId19"/>
    <p:sldId id="285" r:id="rId20"/>
    <p:sldId id="288" r:id="rId21"/>
    <p:sldId id="28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6BFF"/>
    <a:srgbClr val="FF31D6"/>
    <a:srgbClr val="F6D072"/>
    <a:srgbClr val="FF459E"/>
    <a:srgbClr val="FF33DB"/>
    <a:srgbClr val="DE94BC"/>
    <a:srgbClr val="5FFFAD"/>
    <a:srgbClr val="00FF03"/>
    <a:srgbClr val="84BFE7"/>
    <a:srgbClr val="A0D1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47"/>
    <p:restoredTop sz="94671"/>
  </p:normalViewPr>
  <p:slideViewPr>
    <p:cSldViewPr snapToGrid="0" snapToObjects="1">
      <p:cViewPr>
        <p:scale>
          <a:sx n="100" d="100"/>
          <a:sy n="100" d="100"/>
        </p:scale>
        <p:origin x="360" y="2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78EE56-E081-A646-A208-974B8F82AFF0}" type="datetimeFigureOut">
              <a:rPr lang="en-US" smtClean="0"/>
              <a:t>8/23/18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896FA1-931D-7245-9AAC-B7C4CC950414}" type="slidenum">
              <a:rPr lang="en-US" smtClean="0"/>
              <a:t>‹#›</a:t>
            </a:fld>
            <a:endParaRPr lang="en-US"/>
          </a:p>
        </p:txBody>
      </p:sp>
    </p:spTree>
    <p:extLst>
      <p:ext uri="{BB962C8B-B14F-4D97-AF65-F5344CB8AC3E}">
        <p14:creationId xmlns:p14="http://schemas.microsoft.com/office/powerpoint/2010/main" val="1195512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Hello everybody, I'm </a:t>
            </a:r>
            <a:r>
              <a:rPr lang="en-US" dirty="0" err="1" smtClean="0"/>
              <a:t>Ryohei</a:t>
            </a:r>
            <a:r>
              <a:rPr lang="en-US" dirty="0" smtClean="0"/>
              <a:t> </a:t>
            </a:r>
            <a:r>
              <a:rPr lang="en-US" dirty="0" err="1" smtClean="0"/>
              <a:t>Kozu</a:t>
            </a:r>
            <a:r>
              <a:rPr lang="en-US" dirty="0" smtClean="0"/>
              <a:t> from Univ. of </a:t>
            </a:r>
            <a:r>
              <a:rPr lang="en-US" dirty="0" err="1" smtClean="0"/>
              <a:t>Tokyo.Today</a:t>
            </a:r>
            <a:r>
              <a:rPr lang="en-US" dirty="0" smtClean="0"/>
              <a:t> ,I would like to present VIS Type B suspensions Status on behalf of the group.</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1</a:t>
            </a:fld>
            <a:endParaRPr lang="en-US"/>
          </a:p>
        </p:txBody>
      </p:sp>
    </p:spTree>
    <p:extLst>
      <p:ext uri="{BB962C8B-B14F-4D97-AF65-F5344CB8AC3E}">
        <p14:creationId xmlns:p14="http://schemas.microsoft.com/office/powerpoint/2010/main" val="12522777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some of Transfer functions from SR3.But we haven't characterized all system of SR3.Although we measured main TF, the </a:t>
            </a:r>
            <a:r>
              <a:rPr lang="en-US" dirty="0" err="1" smtClean="0"/>
              <a:t>sumcon</a:t>
            </a:r>
            <a:r>
              <a:rPr lang="en-US" dirty="0" smtClean="0"/>
              <a:t> Model is from CAD. So we need to update it to compare with model and SR3.</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10</a:t>
            </a:fld>
            <a:endParaRPr lang="en-US"/>
          </a:p>
        </p:txBody>
      </p:sp>
    </p:spTree>
    <p:extLst>
      <p:ext uri="{BB962C8B-B14F-4D97-AF65-F5344CB8AC3E}">
        <p14:creationId xmlns:p14="http://schemas.microsoft.com/office/powerpoint/2010/main" val="15970461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are ready to connect all in-air cables and check the all signals from the sensors, take TFs to check overall behavior of the </a:t>
            </a:r>
            <a:r>
              <a:rPr lang="en-US" dirty="0" err="1" smtClean="0"/>
              <a:t>SUS.And</a:t>
            </a:r>
            <a:r>
              <a:rPr lang="en-US" dirty="0" smtClean="0"/>
              <a:t> then we can crane the suspension inside the tank.</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11</a:t>
            </a:fld>
            <a:endParaRPr lang="en-US"/>
          </a:p>
        </p:txBody>
      </p:sp>
    </p:spTree>
    <p:extLst>
      <p:ext uri="{BB962C8B-B14F-4D97-AF65-F5344CB8AC3E}">
        <p14:creationId xmlns:p14="http://schemas.microsoft.com/office/powerpoint/2010/main" val="1562702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photos of the metal mass and SRM </a:t>
            </a:r>
            <a:r>
              <a:rPr lang="en-US" dirty="0" err="1" smtClean="0"/>
              <a:t>optics.This</a:t>
            </a:r>
            <a:r>
              <a:rPr lang="en-US" dirty="0" smtClean="0"/>
              <a:t> is a metal mass with a temporary SRM and thanks to this, we can change the optics </a:t>
            </a:r>
            <a:r>
              <a:rPr lang="en-US" dirty="0" err="1" smtClean="0"/>
              <a:t>easily.Now</a:t>
            </a:r>
            <a:r>
              <a:rPr lang="en-US" dirty="0" smtClean="0"/>
              <a:t> we are planning to use this until the end of O3 and after O3, we will reinstall a new mirror. (If I am not correct I apologize)</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12</a:t>
            </a:fld>
            <a:endParaRPr lang="en-US"/>
          </a:p>
        </p:txBody>
      </p:sp>
    </p:spTree>
    <p:extLst>
      <p:ext uri="{BB962C8B-B14F-4D97-AF65-F5344CB8AC3E}">
        <p14:creationId xmlns:p14="http://schemas.microsoft.com/office/powerpoint/2010/main" val="11201071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finished setting up IM and RM and thanks to Mark and Hirata-san, we also finish hanging the SRM Test Mass and SRM Recoil Mass.{To do}After this, it is needed to assemble two more OSEMs and calibrate 6 OSEMs and check noise </a:t>
            </a:r>
            <a:r>
              <a:rPr lang="en-US" dirty="0" err="1" smtClean="0"/>
              <a:t>levels.And</a:t>
            </a:r>
            <a:r>
              <a:rPr lang="en-US" dirty="0" smtClean="0"/>
              <a:t> we need to rebuild F0 of the SRM PI.(We need to set blades and calibrate)</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13</a:t>
            </a:fld>
            <a:endParaRPr lang="en-US"/>
          </a:p>
        </p:txBody>
      </p:sp>
    </p:spTree>
    <p:extLst>
      <p:ext uri="{BB962C8B-B14F-4D97-AF65-F5344CB8AC3E}">
        <p14:creationId xmlns:p14="http://schemas.microsoft.com/office/powerpoint/2010/main" val="304359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I would like to summarize the current states of Type B suspensions and present schedules.</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14</a:t>
            </a:fld>
            <a:endParaRPr lang="en-US"/>
          </a:p>
        </p:txBody>
      </p:sp>
    </p:spTree>
    <p:extLst>
      <p:ext uri="{BB962C8B-B14F-4D97-AF65-F5344CB8AC3E}">
        <p14:creationId xmlns:p14="http://schemas.microsoft.com/office/powerpoint/2010/main" val="9085082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current states of Type B suspensions. Beam Splitter and SR3 are installed and our tasks are to characterize</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15</a:t>
            </a:fld>
            <a:endParaRPr lang="en-US"/>
          </a:p>
        </p:txBody>
      </p:sp>
    </p:spTree>
    <p:extLst>
      <p:ext uri="{BB962C8B-B14F-4D97-AF65-F5344CB8AC3E}">
        <p14:creationId xmlns:p14="http://schemas.microsoft.com/office/powerpoint/2010/main" val="62179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table about </a:t>
            </a:r>
            <a:r>
              <a:rPr lang="en-US" dirty="0" err="1" smtClean="0"/>
              <a:t>characterizations.Since</a:t>
            </a:r>
            <a:r>
              <a:rPr lang="en-US" dirty="0" smtClean="0"/>
              <a:t> Details are presented by </a:t>
            </a:r>
            <a:r>
              <a:rPr lang="en-US" dirty="0" err="1" smtClean="0"/>
              <a:t>Fujii</a:t>
            </a:r>
            <a:r>
              <a:rPr lang="en-US" dirty="0" smtClean="0"/>
              <a:t>-san in a poster session, I skip this.</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16</a:t>
            </a:fld>
            <a:endParaRPr lang="en-US"/>
          </a:p>
        </p:txBody>
      </p:sp>
    </p:spTree>
    <p:extLst>
      <p:ext uri="{BB962C8B-B14F-4D97-AF65-F5344CB8AC3E}">
        <p14:creationId xmlns:p14="http://schemas.microsoft.com/office/powerpoint/2010/main" val="1377400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previous schedule.</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17</a:t>
            </a:fld>
            <a:endParaRPr lang="en-US"/>
          </a:p>
        </p:txBody>
      </p:sp>
    </p:spTree>
    <p:extLst>
      <p:ext uri="{BB962C8B-B14F-4D97-AF65-F5344CB8AC3E}">
        <p14:creationId xmlns:p14="http://schemas.microsoft.com/office/powerpoint/2010/main" val="178448378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this is a current state. As I mentioned, because of the broken blades, the installation is about two weeks behind </a:t>
            </a:r>
            <a:r>
              <a:rPr lang="en-US" dirty="0" err="1" smtClean="0"/>
              <a:t>schedule.So</a:t>
            </a:r>
            <a:r>
              <a:rPr lang="en-US" dirty="0" smtClean="0"/>
              <a:t> we updated the schedule.</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18</a:t>
            </a:fld>
            <a:endParaRPr lang="en-US"/>
          </a:p>
        </p:txBody>
      </p:sp>
    </p:spTree>
    <p:extLst>
      <p:ext uri="{BB962C8B-B14F-4D97-AF65-F5344CB8AC3E}">
        <p14:creationId xmlns:p14="http://schemas.microsoft.com/office/powerpoint/2010/main" val="62410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an updated schedule. In our plan, we will finish the installation of SR2 in the end of August and we will install SRM in Oct.</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19</a:t>
            </a:fld>
            <a:endParaRPr lang="en-US"/>
          </a:p>
        </p:txBody>
      </p:sp>
    </p:spTree>
    <p:extLst>
      <p:ext uri="{BB962C8B-B14F-4D97-AF65-F5344CB8AC3E}">
        <p14:creationId xmlns:p14="http://schemas.microsoft.com/office/powerpoint/2010/main" val="968211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a index of today's </a:t>
            </a:r>
            <a:r>
              <a:rPr lang="en-US" dirty="0" err="1" smtClean="0"/>
              <a:t>topics.First</a:t>
            </a:r>
            <a:r>
              <a:rPr lang="en-US" dirty="0" smtClean="0"/>
              <a:t>, I would like to present the overview of VIS for good </a:t>
            </a:r>
            <a:r>
              <a:rPr lang="en-US" dirty="0" err="1" smtClean="0"/>
              <a:t>understanding.Next</a:t>
            </a:r>
            <a:r>
              <a:rPr lang="en-US" dirty="0" smtClean="0"/>
              <a:t>, I will present the updates from May; last F2F meeting to </a:t>
            </a:r>
            <a:r>
              <a:rPr lang="en-US" dirty="0" err="1" smtClean="0"/>
              <a:t>August.Finally</a:t>
            </a:r>
            <a:r>
              <a:rPr lang="en-US" dirty="0" smtClean="0"/>
              <a:t>, I would like to summarize the current states of Type B suspensions and show schedules.</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2</a:t>
            </a:fld>
            <a:endParaRPr lang="en-US"/>
          </a:p>
        </p:txBody>
      </p:sp>
    </p:spTree>
    <p:extLst>
      <p:ext uri="{BB962C8B-B14F-4D97-AF65-F5344CB8AC3E}">
        <p14:creationId xmlns:p14="http://schemas.microsoft.com/office/powerpoint/2010/main" val="5203358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picked up main tasks.</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20</a:t>
            </a:fld>
            <a:endParaRPr lang="en-US"/>
          </a:p>
        </p:txBody>
      </p:sp>
    </p:spTree>
    <p:extLst>
      <p:ext uri="{BB962C8B-B14F-4D97-AF65-F5344CB8AC3E}">
        <p14:creationId xmlns:p14="http://schemas.microsoft.com/office/powerpoint/2010/main" val="9996242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21</a:t>
            </a:fld>
            <a:endParaRPr lang="en-US"/>
          </a:p>
        </p:txBody>
      </p:sp>
    </p:spTree>
    <p:extLst>
      <p:ext uri="{BB962C8B-B14F-4D97-AF65-F5344CB8AC3E}">
        <p14:creationId xmlns:p14="http://schemas.microsoft.com/office/powerpoint/2010/main" val="945982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"overview".</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3</a:t>
            </a:fld>
            <a:endParaRPr lang="en-US"/>
          </a:p>
        </p:txBody>
      </p:sp>
    </p:spTree>
    <p:extLst>
      <p:ext uri="{BB962C8B-B14F-4D97-AF65-F5344CB8AC3E}">
        <p14:creationId xmlns:p14="http://schemas.microsoft.com/office/powerpoint/2010/main" val="1098606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overview of VIS. The pink squares represent Type A </a:t>
            </a:r>
            <a:r>
              <a:rPr lang="en-US" dirty="0" err="1" smtClean="0"/>
              <a:t>suspensions.The</a:t>
            </a:r>
            <a:r>
              <a:rPr lang="en-US" dirty="0" smtClean="0"/>
              <a:t> yellow squares represent Type B suspensions. The light green represent Type </a:t>
            </a:r>
            <a:r>
              <a:rPr lang="en-US" dirty="0" err="1" smtClean="0"/>
              <a:t>Bp.The</a:t>
            </a:r>
            <a:r>
              <a:rPr lang="en-US" dirty="0" smtClean="0"/>
              <a:t> light blue squares represent Type </a:t>
            </a:r>
            <a:r>
              <a:rPr lang="en-US" dirty="0" err="1" smtClean="0"/>
              <a:t>C.And</a:t>
            </a:r>
            <a:r>
              <a:rPr lang="en-US" dirty="0" smtClean="0"/>
              <a:t> we have 4 Type B suspensions: BS, SR2, SR3 and SRM.</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4</a:t>
            </a:fld>
            <a:endParaRPr lang="en-US"/>
          </a:p>
        </p:txBody>
      </p:sp>
    </p:spTree>
    <p:extLst>
      <p:ext uri="{BB962C8B-B14F-4D97-AF65-F5344CB8AC3E}">
        <p14:creationId xmlns:p14="http://schemas.microsoft.com/office/powerpoint/2010/main" val="1009886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overview of a Type B </a:t>
            </a:r>
            <a:r>
              <a:rPr lang="en-US" dirty="0" err="1" smtClean="0"/>
              <a:t>suspension.Type</a:t>
            </a:r>
            <a:r>
              <a:rPr lang="en-US" dirty="0" smtClean="0"/>
              <a:t> B is a 5th stage suspension. We have three</a:t>
            </a:r>
            <a:r>
              <a:rPr lang="en-US" baseline="0" dirty="0" smtClean="0"/>
              <a:t> IPs, three GAS filters and one payload.</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5</a:t>
            </a:fld>
            <a:endParaRPr lang="en-US"/>
          </a:p>
        </p:txBody>
      </p:sp>
    </p:spTree>
    <p:extLst>
      <p:ext uri="{BB962C8B-B14F-4D97-AF65-F5344CB8AC3E}">
        <p14:creationId xmlns:p14="http://schemas.microsoft.com/office/powerpoint/2010/main" val="29161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I will present the updates from May to August.</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6</a:t>
            </a:fld>
            <a:endParaRPr lang="en-US"/>
          </a:p>
        </p:txBody>
      </p:sp>
    </p:spTree>
    <p:extLst>
      <p:ext uri="{BB962C8B-B14F-4D97-AF65-F5344CB8AC3E}">
        <p14:creationId xmlns:p14="http://schemas.microsoft.com/office/powerpoint/2010/main" val="10095549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of all, a sad event occurred in Feb. Blades for PI of SR3 and SR2 were broken. So we change</a:t>
            </a:r>
            <a:r>
              <a:rPr lang="en-US" altLang="ja-JP" dirty="0" smtClean="0"/>
              <a:t>d</a:t>
            </a:r>
            <a:r>
              <a:rPr lang="en-US" dirty="0" smtClean="0"/>
              <a:t> the schedule. At that time, we concentrated on SR2 and then we shifted to SR3 first. Although we designed new blades, they were weak and the capacity was lighter than we thought. So we needed to calibrate many times and it made delay for two weeks.</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7</a:t>
            </a:fld>
            <a:endParaRPr lang="en-US"/>
          </a:p>
        </p:txBody>
      </p:sp>
    </p:spTree>
    <p:extLst>
      <p:ext uri="{BB962C8B-B14F-4D97-AF65-F5344CB8AC3E}">
        <p14:creationId xmlns:p14="http://schemas.microsoft.com/office/powerpoint/2010/main" val="2124320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{Re-cabling}</a:t>
            </a:r>
          </a:p>
          <a:p>
            <a:r>
              <a:rPr lang="en-US" dirty="0" smtClean="0"/>
              <a:t>In mechanical part, we tried </a:t>
            </a:r>
            <a:r>
              <a:rPr lang="en-US" dirty="0" err="1" smtClean="0"/>
              <a:t>recabling</a:t>
            </a:r>
            <a:r>
              <a:rPr lang="en-US" dirty="0" smtClean="0"/>
              <a:t> with </a:t>
            </a:r>
            <a:r>
              <a:rPr lang="en-US" dirty="0" err="1" smtClean="0"/>
              <a:t>Yokozawa</a:t>
            </a:r>
            <a:r>
              <a:rPr lang="en-US" dirty="0" smtClean="0"/>
              <a:t> </a:t>
            </a:r>
            <a:r>
              <a:rPr lang="ja-JP" altLang="en-US" dirty="0" smtClean="0"/>
              <a:t> </a:t>
            </a:r>
            <a:r>
              <a:rPr lang="en-US" dirty="0" smtClean="0"/>
              <a:t>reason for re-cabling is</a:t>
            </a:r>
          </a:p>
          <a:p>
            <a:r>
              <a:rPr lang="en-US" dirty="0" smtClean="0"/>
              <a:t>1. Various length of D-sub cable are used and there were many D-sub D-sub connection.</a:t>
            </a:r>
          </a:p>
          <a:p>
            <a:r>
              <a:rPr lang="en-US" dirty="0" smtClean="0"/>
              <a:t>2. Too complicate cabling path. (if we need the additional study, its complicatedness will make it difficult.)</a:t>
            </a:r>
          </a:p>
          <a:p>
            <a:r>
              <a:rPr lang="en-US" dirty="0" smtClean="0"/>
              <a:t>OSEM satellite box because the noise flow was too high.(The capacitance in the feedback impedance was changed. klog:4749)</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8</a:t>
            </a:fld>
            <a:endParaRPr lang="en-US"/>
          </a:p>
        </p:txBody>
      </p:sp>
    </p:spTree>
    <p:extLst>
      <p:ext uri="{BB962C8B-B14F-4D97-AF65-F5344CB8AC3E}">
        <p14:creationId xmlns:p14="http://schemas.microsoft.com/office/powerpoint/2010/main" val="1545953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finished the installation of SR3. But of course there are many tasks to </a:t>
            </a:r>
            <a:r>
              <a:rPr lang="en-US" dirty="0" err="1" smtClean="0"/>
              <a:t>complete.For</a:t>
            </a:r>
            <a:r>
              <a:rPr lang="en-US" dirty="0" smtClean="0"/>
              <a:t> example, studying of the decay time of torsion mode of the entire chain, since we had to modify the magnetic damper (MD) and copper </a:t>
            </a:r>
            <a:r>
              <a:rPr lang="en-US" dirty="0" err="1" smtClean="0"/>
              <a:t>ring,because</a:t>
            </a:r>
            <a:r>
              <a:rPr lang="en-US" dirty="0" smtClean="0"/>
              <a:t> of the mass budget issue explained before (new blades were weaker than expected).And also the characterization of the other modes.</a:t>
            </a:r>
            <a:endParaRPr lang="en-US" dirty="0"/>
          </a:p>
        </p:txBody>
      </p:sp>
      <p:sp>
        <p:nvSpPr>
          <p:cNvPr id="4" name="Slide Number Placeholder 3"/>
          <p:cNvSpPr>
            <a:spLocks noGrp="1"/>
          </p:cNvSpPr>
          <p:nvPr>
            <p:ph type="sldNum" sz="quarter" idx="10"/>
          </p:nvPr>
        </p:nvSpPr>
        <p:spPr/>
        <p:txBody>
          <a:bodyPr/>
          <a:lstStyle/>
          <a:p>
            <a:fld id="{40896FA1-931D-7245-9AAC-B7C4CC950414}" type="slidenum">
              <a:rPr lang="en-US" smtClean="0"/>
              <a:t>9</a:t>
            </a:fld>
            <a:endParaRPr lang="en-US"/>
          </a:p>
        </p:txBody>
      </p:sp>
    </p:spTree>
    <p:extLst>
      <p:ext uri="{BB962C8B-B14F-4D97-AF65-F5344CB8AC3E}">
        <p14:creationId xmlns:p14="http://schemas.microsoft.com/office/powerpoint/2010/main" val="1283832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z="1600">
                <a:solidFill>
                  <a:schemeClr val="tx1"/>
                </a:solidFill>
              </a:defRPr>
            </a:lvl1pPr>
          </a:lstStyle>
          <a:p>
            <a:r>
              <a:rPr lang="en-US" smtClean="0"/>
              <a:t>8/25/2018</a:t>
            </a:r>
            <a:endParaRPr lang="en-US" dirty="0"/>
          </a:p>
        </p:txBody>
      </p:sp>
      <p:sp>
        <p:nvSpPr>
          <p:cNvPr id="5" name="Footer Placeholder 4"/>
          <p:cNvSpPr>
            <a:spLocks noGrp="1"/>
          </p:cNvSpPr>
          <p:nvPr>
            <p:ph type="ftr" sz="quarter" idx="11"/>
          </p:nvPr>
        </p:nvSpPr>
        <p:spPr/>
        <p:txBody>
          <a:bodyPr/>
          <a:lstStyle>
            <a:lvl1pPr>
              <a:defRPr sz="1600">
                <a:solidFill>
                  <a:schemeClr val="tx1"/>
                </a:solidFill>
              </a:defRPr>
            </a:lvl1pPr>
          </a:lstStyle>
          <a:p>
            <a:r>
              <a:rPr lang="en-US" smtClean="0"/>
              <a:t>F2F in Toyama Univ.</a:t>
            </a:r>
            <a:endParaRPr lang="en-US" dirty="0"/>
          </a:p>
        </p:txBody>
      </p:sp>
      <p:sp>
        <p:nvSpPr>
          <p:cNvPr id="6" name="Slide Number Placeholder 5"/>
          <p:cNvSpPr>
            <a:spLocks noGrp="1"/>
          </p:cNvSpPr>
          <p:nvPr>
            <p:ph type="sldNum" sz="quarter" idx="12"/>
          </p:nvPr>
        </p:nvSpPr>
        <p:spPr/>
        <p:txBody>
          <a:bodyPr/>
          <a:lstStyle>
            <a:lvl1pPr>
              <a:defRPr sz="1600">
                <a:solidFill>
                  <a:schemeClr val="tx1"/>
                </a:solidFill>
              </a:defRPr>
            </a:lvl1pPr>
          </a:lstStyle>
          <a:p>
            <a:fld id="{9E696B18-92B8-FB41-9EFF-7105957B09E9}" type="slidenum">
              <a:rPr lang="en-US" smtClean="0"/>
              <a:pPr/>
              <a:t>‹#›</a:t>
            </a:fld>
            <a:endParaRPr lang="en-US" dirty="0"/>
          </a:p>
        </p:txBody>
      </p:sp>
    </p:spTree>
    <p:extLst>
      <p:ext uri="{BB962C8B-B14F-4D97-AF65-F5344CB8AC3E}">
        <p14:creationId xmlns:p14="http://schemas.microsoft.com/office/powerpoint/2010/main" val="4948062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8/25/2018</a:t>
            </a:r>
            <a:endParaRPr lang="en-US"/>
          </a:p>
        </p:txBody>
      </p:sp>
      <p:sp>
        <p:nvSpPr>
          <p:cNvPr id="5" name="Footer Placeholder 4"/>
          <p:cNvSpPr>
            <a:spLocks noGrp="1"/>
          </p:cNvSpPr>
          <p:nvPr>
            <p:ph type="ftr" sz="quarter" idx="11"/>
          </p:nvPr>
        </p:nvSpPr>
        <p:spPr/>
        <p:txBody>
          <a:bodyPr/>
          <a:lstStyle/>
          <a:p>
            <a:r>
              <a:rPr lang="en-US" smtClean="0"/>
              <a:t>F2F in Toyama Univ.</a:t>
            </a:r>
            <a:endParaRPr lang="en-US"/>
          </a:p>
        </p:txBody>
      </p:sp>
      <p:sp>
        <p:nvSpPr>
          <p:cNvPr id="6" name="Slide Number Placeholder 5"/>
          <p:cNvSpPr>
            <a:spLocks noGrp="1"/>
          </p:cNvSpPr>
          <p:nvPr>
            <p:ph type="sldNum" sz="quarter" idx="12"/>
          </p:nvPr>
        </p:nvSpPr>
        <p:spPr/>
        <p:txBody>
          <a:bodyPr/>
          <a:lstStyle/>
          <a:p>
            <a:fld id="{9E696B18-92B8-FB41-9EFF-7105957B09E9}" type="slidenum">
              <a:rPr lang="en-US" smtClean="0"/>
              <a:t>‹#›</a:t>
            </a:fld>
            <a:endParaRPr lang="en-US"/>
          </a:p>
        </p:txBody>
      </p:sp>
    </p:spTree>
    <p:extLst>
      <p:ext uri="{BB962C8B-B14F-4D97-AF65-F5344CB8AC3E}">
        <p14:creationId xmlns:p14="http://schemas.microsoft.com/office/powerpoint/2010/main" val="2090769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8/25/2018</a:t>
            </a:r>
            <a:endParaRPr lang="en-US"/>
          </a:p>
        </p:txBody>
      </p:sp>
      <p:sp>
        <p:nvSpPr>
          <p:cNvPr id="5" name="Footer Placeholder 4"/>
          <p:cNvSpPr>
            <a:spLocks noGrp="1"/>
          </p:cNvSpPr>
          <p:nvPr>
            <p:ph type="ftr" sz="quarter" idx="11"/>
          </p:nvPr>
        </p:nvSpPr>
        <p:spPr/>
        <p:txBody>
          <a:bodyPr/>
          <a:lstStyle/>
          <a:p>
            <a:r>
              <a:rPr lang="en-US" smtClean="0"/>
              <a:t>F2F in Toyama Univ.</a:t>
            </a:r>
            <a:endParaRPr lang="en-US"/>
          </a:p>
        </p:txBody>
      </p:sp>
      <p:sp>
        <p:nvSpPr>
          <p:cNvPr id="6" name="Slide Number Placeholder 5"/>
          <p:cNvSpPr>
            <a:spLocks noGrp="1"/>
          </p:cNvSpPr>
          <p:nvPr>
            <p:ph type="sldNum" sz="quarter" idx="12"/>
          </p:nvPr>
        </p:nvSpPr>
        <p:spPr/>
        <p:txBody>
          <a:bodyPr/>
          <a:lstStyle/>
          <a:p>
            <a:fld id="{9E696B18-92B8-FB41-9EFF-7105957B09E9}" type="slidenum">
              <a:rPr lang="en-US" smtClean="0"/>
              <a:t>‹#›</a:t>
            </a:fld>
            <a:endParaRPr lang="en-US"/>
          </a:p>
        </p:txBody>
      </p:sp>
    </p:spTree>
    <p:extLst>
      <p:ext uri="{BB962C8B-B14F-4D97-AF65-F5344CB8AC3E}">
        <p14:creationId xmlns:p14="http://schemas.microsoft.com/office/powerpoint/2010/main" val="292490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24064" y="6465726"/>
            <a:ext cx="12216064" cy="4765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104275" y="6484020"/>
            <a:ext cx="2743200" cy="365125"/>
          </a:xfrm>
        </p:spPr>
        <p:txBody>
          <a:bodyPr/>
          <a:lstStyle>
            <a:lvl1pPr>
              <a:defRPr sz="2400">
                <a:solidFill>
                  <a:schemeClr val="bg1"/>
                </a:solidFill>
              </a:defRPr>
            </a:lvl1pPr>
          </a:lstStyle>
          <a:p>
            <a:r>
              <a:rPr lang="en-US" smtClean="0"/>
              <a:t>8/25/2018</a:t>
            </a:r>
            <a:endParaRPr lang="en-US" dirty="0"/>
          </a:p>
        </p:txBody>
      </p:sp>
      <p:sp>
        <p:nvSpPr>
          <p:cNvPr id="5" name="Footer Placeholder 4"/>
          <p:cNvSpPr>
            <a:spLocks noGrp="1"/>
          </p:cNvSpPr>
          <p:nvPr>
            <p:ph type="ftr" sz="quarter" idx="11"/>
          </p:nvPr>
        </p:nvSpPr>
        <p:spPr>
          <a:xfrm>
            <a:off x="4038600" y="6484270"/>
            <a:ext cx="4114800" cy="365125"/>
          </a:xfrm>
        </p:spPr>
        <p:txBody>
          <a:bodyPr/>
          <a:lstStyle>
            <a:lvl1pPr>
              <a:defRPr sz="2400">
                <a:solidFill>
                  <a:schemeClr val="bg1"/>
                </a:solidFill>
              </a:defRPr>
            </a:lvl1pPr>
          </a:lstStyle>
          <a:p>
            <a:r>
              <a:rPr lang="en-US" smtClean="0"/>
              <a:t>F2F in Toyama Univ.</a:t>
            </a:r>
            <a:endParaRPr lang="en-US" dirty="0"/>
          </a:p>
        </p:txBody>
      </p:sp>
      <p:sp>
        <p:nvSpPr>
          <p:cNvPr id="6" name="Slide Number Placeholder 5"/>
          <p:cNvSpPr>
            <a:spLocks noGrp="1"/>
          </p:cNvSpPr>
          <p:nvPr>
            <p:ph type="sldNum" sz="quarter" idx="12"/>
          </p:nvPr>
        </p:nvSpPr>
        <p:spPr>
          <a:xfrm>
            <a:off x="9344525" y="6484019"/>
            <a:ext cx="2743200" cy="365125"/>
          </a:xfrm>
        </p:spPr>
        <p:txBody>
          <a:bodyPr/>
          <a:lstStyle>
            <a:lvl1pPr>
              <a:defRPr sz="2400">
                <a:solidFill>
                  <a:schemeClr val="bg1"/>
                </a:solidFill>
              </a:defRPr>
            </a:lvl1pPr>
          </a:lstStyle>
          <a:p>
            <a:fld id="{9E696B18-92B8-FB41-9EFF-7105957B09E9}" type="slidenum">
              <a:rPr lang="en-US" smtClean="0"/>
              <a:pPr/>
              <a:t>‹#›</a:t>
            </a:fld>
            <a:endParaRPr lang="en-US" dirty="0"/>
          </a:p>
        </p:txBody>
      </p:sp>
    </p:spTree>
    <p:extLst>
      <p:ext uri="{BB962C8B-B14F-4D97-AF65-F5344CB8AC3E}">
        <p14:creationId xmlns:p14="http://schemas.microsoft.com/office/powerpoint/2010/main" val="112135381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8/25/2018</a:t>
            </a:r>
            <a:endParaRPr lang="en-US"/>
          </a:p>
        </p:txBody>
      </p:sp>
      <p:sp>
        <p:nvSpPr>
          <p:cNvPr id="5" name="Footer Placeholder 4"/>
          <p:cNvSpPr>
            <a:spLocks noGrp="1"/>
          </p:cNvSpPr>
          <p:nvPr>
            <p:ph type="ftr" sz="quarter" idx="11"/>
          </p:nvPr>
        </p:nvSpPr>
        <p:spPr/>
        <p:txBody>
          <a:bodyPr/>
          <a:lstStyle/>
          <a:p>
            <a:r>
              <a:rPr lang="en-US" smtClean="0"/>
              <a:t>F2F in Toyama Univ.</a:t>
            </a:r>
            <a:endParaRPr lang="en-US"/>
          </a:p>
        </p:txBody>
      </p:sp>
      <p:sp>
        <p:nvSpPr>
          <p:cNvPr id="6" name="Slide Number Placeholder 5"/>
          <p:cNvSpPr>
            <a:spLocks noGrp="1"/>
          </p:cNvSpPr>
          <p:nvPr>
            <p:ph type="sldNum" sz="quarter" idx="12"/>
          </p:nvPr>
        </p:nvSpPr>
        <p:spPr/>
        <p:txBody>
          <a:bodyPr/>
          <a:lstStyle/>
          <a:p>
            <a:fld id="{9E696B18-92B8-FB41-9EFF-7105957B09E9}" type="slidenum">
              <a:rPr lang="en-US" smtClean="0"/>
              <a:t>‹#›</a:t>
            </a:fld>
            <a:endParaRPr lang="en-US"/>
          </a:p>
        </p:txBody>
      </p:sp>
    </p:spTree>
    <p:extLst>
      <p:ext uri="{BB962C8B-B14F-4D97-AF65-F5344CB8AC3E}">
        <p14:creationId xmlns:p14="http://schemas.microsoft.com/office/powerpoint/2010/main" val="1514409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8/25/2018</a:t>
            </a:r>
            <a:endParaRPr lang="en-US"/>
          </a:p>
        </p:txBody>
      </p:sp>
      <p:sp>
        <p:nvSpPr>
          <p:cNvPr id="6" name="Footer Placeholder 5"/>
          <p:cNvSpPr>
            <a:spLocks noGrp="1"/>
          </p:cNvSpPr>
          <p:nvPr>
            <p:ph type="ftr" sz="quarter" idx="11"/>
          </p:nvPr>
        </p:nvSpPr>
        <p:spPr/>
        <p:txBody>
          <a:bodyPr/>
          <a:lstStyle/>
          <a:p>
            <a:r>
              <a:rPr lang="en-US" smtClean="0"/>
              <a:t>F2F in Toyama Univ.</a:t>
            </a:r>
            <a:endParaRPr lang="en-US"/>
          </a:p>
        </p:txBody>
      </p:sp>
      <p:sp>
        <p:nvSpPr>
          <p:cNvPr id="7" name="Slide Number Placeholder 6"/>
          <p:cNvSpPr>
            <a:spLocks noGrp="1"/>
          </p:cNvSpPr>
          <p:nvPr>
            <p:ph type="sldNum" sz="quarter" idx="12"/>
          </p:nvPr>
        </p:nvSpPr>
        <p:spPr/>
        <p:txBody>
          <a:bodyPr/>
          <a:lstStyle/>
          <a:p>
            <a:fld id="{9E696B18-92B8-FB41-9EFF-7105957B09E9}" type="slidenum">
              <a:rPr lang="en-US" smtClean="0"/>
              <a:t>‹#›</a:t>
            </a:fld>
            <a:endParaRPr lang="en-US"/>
          </a:p>
        </p:txBody>
      </p:sp>
    </p:spTree>
    <p:extLst>
      <p:ext uri="{BB962C8B-B14F-4D97-AF65-F5344CB8AC3E}">
        <p14:creationId xmlns:p14="http://schemas.microsoft.com/office/powerpoint/2010/main" val="7093747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8/25/2018</a:t>
            </a:r>
            <a:endParaRPr lang="en-US"/>
          </a:p>
        </p:txBody>
      </p:sp>
      <p:sp>
        <p:nvSpPr>
          <p:cNvPr id="8" name="Footer Placeholder 7"/>
          <p:cNvSpPr>
            <a:spLocks noGrp="1"/>
          </p:cNvSpPr>
          <p:nvPr>
            <p:ph type="ftr" sz="quarter" idx="11"/>
          </p:nvPr>
        </p:nvSpPr>
        <p:spPr/>
        <p:txBody>
          <a:bodyPr/>
          <a:lstStyle/>
          <a:p>
            <a:r>
              <a:rPr lang="en-US" smtClean="0"/>
              <a:t>F2F in Toyama Univ.</a:t>
            </a:r>
            <a:endParaRPr lang="en-US"/>
          </a:p>
        </p:txBody>
      </p:sp>
      <p:sp>
        <p:nvSpPr>
          <p:cNvPr id="9" name="Slide Number Placeholder 8"/>
          <p:cNvSpPr>
            <a:spLocks noGrp="1"/>
          </p:cNvSpPr>
          <p:nvPr>
            <p:ph type="sldNum" sz="quarter" idx="12"/>
          </p:nvPr>
        </p:nvSpPr>
        <p:spPr/>
        <p:txBody>
          <a:bodyPr/>
          <a:lstStyle/>
          <a:p>
            <a:fld id="{9E696B18-92B8-FB41-9EFF-7105957B09E9}" type="slidenum">
              <a:rPr lang="en-US" smtClean="0"/>
              <a:t>‹#›</a:t>
            </a:fld>
            <a:endParaRPr lang="en-US"/>
          </a:p>
        </p:txBody>
      </p:sp>
    </p:spTree>
    <p:extLst>
      <p:ext uri="{BB962C8B-B14F-4D97-AF65-F5344CB8AC3E}">
        <p14:creationId xmlns:p14="http://schemas.microsoft.com/office/powerpoint/2010/main" val="17801525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8/25/2018</a:t>
            </a:r>
            <a:endParaRPr lang="en-US"/>
          </a:p>
        </p:txBody>
      </p:sp>
      <p:sp>
        <p:nvSpPr>
          <p:cNvPr id="4" name="Footer Placeholder 3"/>
          <p:cNvSpPr>
            <a:spLocks noGrp="1"/>
          </p:cNvSpPr>
          <p:nvPr>
            <p:ph type="ftr" sz="quarter" idx="11"/>
          </p:nvPr>
        </p:nvSpPr>
        <p:spPr/>
        <p:txBody>
          <a:bodyPr/>
          <a:lstStyle/>
          <a:p>
            <a:r>
              <a:rPr lang="en-US" smtClean="0"/>
              <a:t>F2F in Toyama Univ.</a:t>
            </a:r>
            <a:endParaRPr lang="en-US"/>
          </a:p>
        </p:txBody>
      </p:sp>
      <p:sp>
        <p:nvSpPr>
          <p:cNvPr id="5" name="Slide Number Placeholder 4"/>
          <p:cNvSpPr>
            <a:spLocks noGrp="1"/>
          </p:cNvSpPr>
          <p:nvPr>
            <p:ph type="sldNum" sz="quarter" idx="12"/>
          </p:nvPr>
        </p:nvSpPr>
        <p:spPr/>
        <p:txBody>
          <a:bodyPr/>
          <a:lstStyle/>
          <a:p>
            <a:fld id="{9E696B18-92B8-FB41-9EFF-7105957B09E9}" type="slidenum">
              <a:rPr lang="en-US" smtClean="0"/>
              <a:t>‹#›</a:t>
            </a:fld>
            <a:endParaRPr lang="en-US"/>
          </a:p>
        </p:txBody>
      </p:sp>
    </p:spTree>
    <p:extLst>
      <p:ext uri="{BB962C8B-B14F-4D97-AF65-F5344CB8AC3E}">
        <p14:creationId xmlns:p14="http://schemas.microsoft.com/office/powerpoint/2010/main" val="2816033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8/25/2018</a:t>
            </a:r>
            <a:endParaRPr lang="en-US"/>
          </a:p>
        </p:txBody>
      </p:sp>
      <p:sp>
        <p:nvSpPr>
          <p:cNvPr id="3" name="Footer Placeholder 2"/>
          <p:cNvSpPr>
            <a:spLocks noGrp="1"/>
          </p:cNvSpPr>
          <p:nvPr>
            <p:ph type="ftr" sz="quarter" idx="11"/>
          </p:nvPr>
        </p:nvSpPr>
        <p:spPr/>
        <p:txBody>
          <a:bodyPr/>
          <a:lstStyle/>
          <a:p>
            <a:r>
              <a:rPr lang="en-US" smtClean="0"/>
              <a:t>F2F in Toyama Univ.</a:t>
            </a:r>
            <a:endParaRPr lang="en-US"/>
          </a:p>
        </p:txBody>
      </p:sp>
      <p:sp>
        <p:nvSpPr>
          <p:cNvPr id="4" name="Slide Number Placeholder 3"/>
          <p:cNvSpPr>
            <a:spLocks noGrp="1"/>
          </p:cNvSpPr>
          <p:nvPr>
            <p:ph type="sldNum" sz="quarter" idx="12"/>
          </p:nvPr>
        </p:nvSpPr>
        <p:spPr/>
        <p:txBody>
          <a:bodyPr/>
          <a:lstStyle/>
          <a:p>
            <a:fld id="{9E696B18-92B8-FB41-9EFF-7105957B09E9}" type="slidenum">
              <a:rPr lang="en-US" smtClean="0"/>
              <a:t>‹#›</a:t>
            </a:fld>
            <a:endParaRPr lang="en-US"/>
          </a:p>
        </p:txBody>
      </p:sp>
    </p:spTree>
    <p:extLst>
      <p:ext uri="{BB962C8B-B14F-4D97-AF65-F5344CB8AC3E}">
        <p14:creationId xmlns:p14="http://schemas.microsoft.com/office/powerpoint/2010/main" val="2001701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8/25/2018</a:t>
            </a:r>
            <a:endParaRPr lang="en-US"/>
          </a:p>
        </p:txBody>
      </p:sp>
      <p:sp>
        <p:nvSpPr>
          <p:cNvPr id="6" name="Footer Placeholder 5"/>
          <p:cNvSpPr>
            <a:spLocks noGrp="1"/>
          </p:cNvSpPr>
          <p:nvPr>
            <p:ph type="ftr" sz="quarter" idx="11"/>
          </p:nvPr>
        </p:nvSpPr>
        <p:spPr/>
        <p:txBody>
          <a:bodyPr/>
          <a:lstStyle/>
          <a:p>
            <a:r>
              <a:rPr lang="en-US" smtClean="0"/>
              <a:t>F2F in Toyama Univ.</a:t>
            </a:r>
            <a:endParaRPr lang="en-US"/>
          </a:p>
        </p:txBody>
      </p:sp>
      <p:sp>
        <p:nvSpPr>
          <p:cNvPr id="7" name="Slide Number Placeholder 6"/>
          <p:cNvSpPr>
            <a:spLocks noGrp="1"/>
          </p:cNvSpPr>
          <p:nvPr>
            <p:ph type="sldNum" sz="quarter" idx="12"/>
          </p:nvPr>
        </p:nvSpPr>
        <p:spPr/>
        <p:txBody>
          <a:bodyPr/>
          <a:lstStyle/>
          <a:p>
            <a:fld id="{9E696B18-92B8-FB41-9EFF-7105957B09E9}" type="slidenum">
              <a:rPr lang="en-US" smtClean="0"/>
              <a:t>‹#›</a:t>
            </a:fld>
            <a:endParaRPr lang="en-US"/>
          </a:p>
        </p:txBody>
      </p:sp>
    </p:spTree>
    <p:extLst>
      <p:ext uri="{BB962C8B-B14F-4D97-AF65-F5344CB8AC3E}">
        <p14:creationId xmlns:p14="http://schemas.microsoft.com/office/powerpoint/2010/main" val="1164310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8/25/2018</a:t>
            </a:r>
            <a:endParaRPr lang="en-US"/>
          </a:p>
        </p:txBody>
      </p:sp>
      <p:sp>
        <p:nvSpPr>
          <p:cNvPr id="6" name="Footer Placeholder 5"/>
          <p:cNvSpPr>
            <a:spLocks noGrp="1"/>
          </p:cNvSpPr>
          <p:nvPr>
            <p:ph type="ftr" sz="quarter" idx="11"/>
          </p:nvPr>
        </p:nvSpPr>
        <p:spPr/>
        <p:txBody>
          <a:bodyPr/>
          <a:lstStyle/>
          <a:p>
            <a:r>
              <a:rPr lang="en-US" smtClean="0"/>
              <a:t>F2F in Toyama Univ.</a:t>
            </a:r>
            <a:endParaRPr lang="en-US"/>
          </a:p>
        </p:txBody>
      </p:sp>
      <p:sp>
        <p:nvSpPr>
          <p:cNvPr id="7" name="Slide Number Placeholder 6"/>
          <p:cNvSpPr>
            <a:spLocks noGrp="1"/>
          </p:cNvSpPr>
          <p:nvPr>
            <p:ph type="sldNum" sz="quarter" idx="12"/>
          </p:nvPr>
        </p:nvSpPr>
        <p:spPr/>
        <p:txBody>
          <a:bodyPr/>
          <a:lstStyle/>
          <a:p>
            <a:fld id="{9E696B18-92B8-FB41-9EFF-7105957B09E9}" type="slidenum">
              <a:rPr lang="en-US" smtClean="0"/>
              <a:t>‹#›</a:t>
            </a:fld>
            <a:endParaRPr lang="en-US"/>
          </a:p>
        </p:txBody>
      </p:sp>
    </p:spTree>
    <p:extLst>
      <p:ext uri="{BB962C8B-B14F-4D97-AF65-F5344CB8AC3E}">
        <p14:creationId xmlns:p14="http://schemas.microsoft.com/office/powerpoint/2010/main" val="4985675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8/25/2018</a:t>
            </a: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F2F in Toyama Univ.</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696B18-92B8-FB41-9EFF-7105957B09E9}" type="slidenum">
              <a:rPr lang="en-US" smtClean="0"/>
              <a:t>‹#›</a:t>
            </a:fld>
            <a:endParaRPr lang="en-US"/>
          </a:p>
        </p:txBody>
      </p:sp>
    </p:spTree>
    <p:extLst>
      <p:ext uri="{BB962C8B-B14F-4D97-AF65-F5344CB8AC3E}">
        <p14:creationId xmlns:p14="http://schemas.microsoft.com/office/powerpoint/2010/main" val="1240297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4" Type="http://schemas.openxmlformats.org/officeDocument/2006/relationships/image" Target="../media/image16.jpg"/><Relationship Id="rId5"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19.JP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989758"/>
            <a:ext cx="12191999" cy="2387600"/>
          </a:xfrm>
        </p:spPr>
        <p:txBody>
          <a:bodyPr>
            <a:normAutofit/>
          </a:bodyPr>
          <a:lstStyle/>
          <a:p>
            <a:r>
              <a:rPr lang="en-US" sz="8000" dirty="0" smtClean="0"/>
              <a:t>Type B status</a:t>
            </a:r>
            <a:br>
              <a:rPr lang="en-US" sz="8000" dirty="0" smtClean="0"/>
            </a:br>
            <a:r>
              <a:rPr lang="en-US" sz="6600" dirty="0" smtClean="0"/>
              <a:t>(May 20 </a:t>
            </a:r>
            <a:r>
              <a:rPr lang="mr-IN" sz="6600" dirty="0" smtClean="0"/>
              <a:t>–</a:t>
            </a:r>
            <a:r>
              <a:rPr lang="en-US" sz="6600" dirty="0" smtClean="0"/>
              <a:t> Aug.25)</a:t>
            </a:r>
            <a:endParaRPr lang="en-US" sz="6600" dirty="0"/>
          </a:p>
        </p:txBody>
      </p:sp>
      <p:sp>
        <p:nvSpPr>
          <p:cNvPr id="3" name="Subtitle 2"/>
          <p:cNvSpPr>
            <a:spLocks noGrp="1"/>
          </p:cNvSpPr>
          <p:nvPr>
            <p:ph type="subTitle" idx="1"/>
          </p:nvPr>
        </p:nvSpPr>
        <p:spPr/>
        <p:txBody>
          <a:bodyPr>
            <a:normAutofit/>
          </a:bodyPr>
          <a:lstStyle/>
          <a:p>
            <a:r>
              <a:rPr lang="en-US" sz="4400" b="1" dirty="0" err="1" smtClean="0"/>
              <a:t>Ryohei</a:t>
            </a:r>
            <a:r>
              <a:rPr lang="en-US" sz="4400" b="1" dirty="0" smtClean="0"/>
              <a:t> </a:t>
            </a:r>
            <a:r>
              <a:rPr lang="en-US" sz="4400" b="1" dirty="0" err="1" smtClean="0"/>
              <a:t>Kozu</a:t>
            </a:r>
            <a:endParaRPr lang="en-US" sz="4400" b="1" dirty="0" smtClean="0"/>
          </a:p>
          <a:p>
            <a:r>
              <a:rPr lang="en-US" sz="4400" b="1" dirty="0"/>
              <a:t>on behalf of VIS Type B group </a:t>
            </a:r>
            <a:endParaRPr lang="en-US" sz="4400" dirty="0"/>
          </a:p>
        </p:txBody>
      </p:sp>
    </p:spTree>
    <p:extLst>
      <p:ext uri="{BB962C8B-B14F-4D97-AF65-F5344CB8AC3E}">
        <p14:creationId xmlns:p14="http://schemas.microsoft.com/office/powerpoint/2010/main" val="5446425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00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SR3 Transfer Functions(IM)</a:t>
            </a:r>
            <a:endParaRPr lang="en-US" dirty="0"/>
          </a:p>
        </p:txBody>
      </p:sp>
      <p:sp>
        <p:nvSpPr>
          <p:cNvPr id="6" name="Slide Number Placeholder 5"/>
          <p:cNvSpPr>
            <a:spLocks noGrp="1"/>
          </p:cNvSpPr>
          <p:nvPr>
            <p:ph type="sldNum" sz="quarter" idx="12"/>
          </p:nvPr>
        </p:nvSpPr>
        <p:spPr/>
        <p:txBody>
          <a:bodyPr/>
          <a:lstStyle/>
          <a:p>
            <a:fld id="{9E696B18-92B8-FB41-9EFF-7105957B09E9}" type="slidenum">
              <a:rPr lang="en-US" smtClean="0"/>
              <a:pPr/>
              <a:t>10</a:t>
            </a:fld>
            <a:endParaRPr lang="en-US" dirty="0"/>
          </a:p>
        </p:txBody>
      </p:sp>
      <p:pic>
        <p:nvPicPr>
          <p:cNvPr id="21" name="Content Placeholder 20"/>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3435" y="1382035"/>
            <a:ext cx="4640684" cy="2329045"/>
          </a:xfrm>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50145" y="1473898"/>
            <a:ext cx="4636378" cy="2326882"/>
          </a:xfrm>
          <a:prstGeom prst="rect">
            <a:avLst/>
          </a:prstGeom>
        </p:spPr>
      </p:pic>
      <p:pic>
        <p:nvPicPr>
          <p:cNvPr id="25" name="Picture 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1994" y="4106207"/>
            <a:ext cx="4636378" cy="2326882"/>
          </a:xfrm>
          <a:prstGeom prst="rect">
            <a:avLst/>
          </a:prstGeom>
        </p:spPr>
      </p:pic>
      <p:pic>
        <p:nvPicPr>
          <p:cNvPr id="26" name="Picture 2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50145" y="4125647"/>
            <a:ext cx="4636378" cy="2326882"/>
          </a:xfrm>
          <a:prstGeom prst="rect">
            <a:avLst/>
          </a:prstGeom>
        </p:spPr>
      </p:pic>
      <p:sp>
        <p:nvSpPr>
          <p:cNvPr id="29" name="TextBox 28"/>
          <p:cNvSpPr txBox="1"/>
          <p:nvPr/>
        </p:nvSpPr>
        <p:spPr>
          <a:xfrm>
            <a:off x="3853855" y="1089710"/>
            <a:ext cx="599844" cy="461665"/>
          </a:xfrm>
          <a:prstGeom prst="rect">
            <a:avLst/>
          </a:prstGeom>
          <a:noFill/>
        </p:spPr>
        <p:txBody>
          <a:bodyPr wrap="none" rtlCol="0">
            <a:spAutoFit/>
          </a:bodyPr>
          <a:lstStyle/>
          <a:p>
            <a:r>
              <a:rPr lang="en-US" sz="2400" dirty="0" smtClean="0"/>
              <a:t>L2L</a:t>
            </a:r>
            <a:endParaRPr lang="en-US" sz="2400" dirty="0"/>
          </a:p>
        </p:txBody>
      </p:sp>
      <p:sp>
        <p:nvSpPr>
          <p:cNvPr id="30" name="TextBox 29"/>
          <p:cNvSpPr txBox="1"/>
          <p:nvPr/>
        </p:nvSpPr>
        <p:spPr>
          <a:xfrm>
            <a:off x="8547573" y="1012233"/>
            <a:ext cx="641522" cy="461665"/>
          </a:xfrm>
          <a:prstGeom prst="rect">
            <a:avLst/>
          </a:prstGeom>
          <a:noFill/>
        </p:spPr>
        <p:txBody>
          <a:bodyPr wrap="none" rtlCol="0">
            <a:spAutoFit/>
          </a:bodyPr>
          <a:lstStyle/>
          <a:p>
            <a:r>
              <a:rPr lang="en-US" sz="2400" dirty="0" smtClean="0"/>
              <a:t>T2T</a:t>
            </a:r>
            <a:endParaRPr lang="en-US" sz="2400" dirty="0"/>
          </a:p>
        </p:txBody>
      </p:sp>
      <p:sp>
        <p:nvSpPr>
          <p:cNvPr id="31" name="TextBox 30"/>
          <p:cNvSpPr txBox="1"/>
          <p:nvPr/>
        </p:nvSpPr>
        <p:spPr>
          <a:xfrm>
            <a:off x="3808971" y="3824193"/>
            <a:ext cx="689612" cy="461665"/>
          </a:xfrm>
          <a:prstGeom prst="rect">
            <a:avLst/>
          </a:prstGeom>
          <a:noFill/>
        </p:spPr>
        <p:txBody>
          <a:bodyPr wrap="none" rtlCol="0">
            <a:spAutoFit/>
          </a:bodyPr>
          <a:lstStyle/>
          <a:p>
            <a:r>
              <a:rPr lang="en-US" sz="2400" dirty="0" smtClean="0"/>
              <a:t>V2V</a:t>
            </a:r>
            <a:endParaRPr lang="en-US" sz="2400" dirty="0"/>
          </a:p>
        </p:txBody>
      </p:sp>
      <p:sp>
        <p:nvSpPr>
          <p:cNvPr id="34" name="TextBox 33"/>
          <p:cNvSpPr txBox="1"/>
          <p:nvPr/>
        </p:nvSpPr>
        <p:spPr>
          <a:xfrm>
            <a:off x="8547573" y="3894814"/>
            <a:ext cx="641522" cy="461665"/>
          </a:xfrm>
          <a:prstGeom prst="rect">
            <a:avLst/>
          </a:prstGeom>
          <a:noFill/>
        </p:spPr>
        <p:txBody>
          <a:bodyPr wrap="none" rtlCol="0">
            <a:spAutoFit/>
          </a:bodyPr>
          <a:lstStyle/>
          <a:p>
            <a:r>
              <a:rPr lang="en-US" sz="2400" dirty="0" smtClean="0"/>
              <a:t>Y2Y</a:t>
            </a:r>
            <a:endParaRPr lang="en-US" sz="2400" dirty="0"/>
          </a:p>
        </p:txBody>
      </p:sp>
      <p:sp>
        <p:nvSpPr>
          <p:cNvPr id="3" name="Date Placeholder 2"/>
          <p:cNvSpPr>
            <a:spLocks noGrp="1"/>
          </p:cNvSpPr>
          <p:nvPr>
            <p:ph type="dt" sz="half" idx="10"/>
          </p:nvPr>
        </p:nvSpPr>
        <p:spPr/>
        <p:txBody>
          <a:bodyPr/>
          <a:lstStyle/>
          <a:p>
            <a:r>
              <a:rPr lang="en-US" smtClean="0"/>
              <a:t>8/25/2018</a:t>
            </a:r>
            <a:endParaRPr lang="en-US" dirty="0"/>
          </a:p>
        </p:txBody>
      </p:sp>
      <p:sp>
        <p:nvSpPr>
          <p:cNvPr id="7" name="Footer Placeholder 6"/>
          <p:cNvSpPr>
            <a:spLocks noGrp="1"/>
          </p:cNvSpPr>
          <p:nvPr>
            <p:ph type="ftr" sz="quarter" idx="11"/>
          </p:nvPr>
        </p:nvSpPr>
        <p:spPr/>
        <p:txBody>
          <a:bodyPr/>
          <a:lstStyle/>
          <a:p>
            <a:r>
              <a:rPr lang="en-US" smtClean="0"/>
              <a:t>F2F in Toyama Univ.</a:t>
            </a:r>
            <a:endParaRPr lang="en-US" dirty="0"/>
          </a:p>
        </p:txBody>
      </p:sp>
    </p:spTree>
    <p:extLst>
      <p:ext uri="{BB962C8B-B14F-4D97-AF65-F5344CB8AC3E}">
        <p14:creationId xmlns:p14="http://schemas.microsoft.com/office/powerpoint/2010/main" val="11817924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00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SR2 installation</a:t>
            </a:r>
            <a:endParaRPr lang="en-US" dirty="0"/>
          </a:p>
        </p:txBody>
      </p:sp>
      <p:sp>
        <p:nvSpPr>
          <p:cNvPr id="6" name="Slide Number Placeholder 5"/>
          <p:cNvSpPr>
            <a:spLocks noGrp="1"/>
          </p:cNvSpPr>
          <p:nvPr>
            <p:ph type="sldNum" sz="quarter" idx="12"/>
          </p:nvPr>
        </p:nvSpPr>
        <p:spPr/>
        <p:txBody>
          <a:bodyPr/>
          <a:lstStyle/>
          <a:p>
            <a:fld id="{9E696B18-92B8-FB41-9EFF-7105957B09E9}" type="slidenum">
              <a:rPr lang="en-US" smtClean="0"/>
              <a:pPr/>
              <a:t>11</a:t>
            </a:fld>
            <a:endParaRPr lang="en-US" dirty="0"/>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7492" r="9025" b="21712"/>
          <a:stretch/>
        </p:blipFill>
        <p:spPr>
          <a:xfrm rot="5400000">
            <a:off x="6899437" y="1637172"/>
            <a:ext cx="6217025" cy="3115962"/>
          </a:xfrm>
          <a:prstGeom prst="rect">
            <a:avLst/>
          </a:prstGeom>
        </p:spPr>
      </p:pic>
      <p:sp>
        <p:nvSpPr>
          <p:cNvPr id="9" name="TextBox 8"/>
          <p:cNvSpPr txBox="1"/>
          <p:nvPr/>
        </p:nvSpPr>
        <p:spPr>
          <a:xfrm>
            <a:off x="2063517" y="999382"/>
            <a:ext cx="4502515" cy="646331"/>
          </a:xfrm>
          <a:prstGeom prst="rect">
            <a:avLst/>
          </a:prstGeom>
          <a:noFill/>
        </p:spPr>
        <p:txBody>
          <a:bodyPr wrap="none" rtlCol="0">
            <a:spAutoFit/>
          </a:bodyPr>
          <a:lstStyle/>
          <a:p>
            <a:r>
              <a:rPr lang="en-US" sz="3600" b="1" dirty="0" smtClean="0">
                <a:solidFill>
                  <a:srgbClr val="FF0000"/>
                </a:solidFill>
              </a:rPr>
              <a:t>Ready to </a:t>
            </a:r>
            <a:r>
              <a:rPr lang="en-US" sz="3600" b="1" dirty="0" smtClean="0">
                <a:solidFill>
                  <a:srgbClr val="FF0000"/>
                </a:solidFill>
              </a:rPr>
              <a:t>install SR2 </a:t>
            </a:r>
            <a:r>
              <a:rPr lang="en-US" sz="3600" b="1" dirty="0" smtClean="0">
                <a:solidFill>
                  <a:srgbClr val="FF0000"/>
                </a:solidFill>
              </a:rPr>
              <a:t>!!!</a:t>
            </a:r>
            <a:endParaRPr lang="en-US" sz="3600" b="1" dirty="0">
              <a:solidFill>
                <a:srgbClr val="FF0000"/>
              </a:solidFill>
            </a:endParaRPr>
          </a:p>
        </p:txBody>
      </p:sp>
      <p:pic>
        <p:nvPicPr>
          <p:cNvPr id="11" name="Content Placeholder 10"/>
          <p:cNvPicPr>
            <a:picLocks noGrp="1" noChangeAspect="1"/>
          </p:cNvPicPr>
          <p:nvPr>
            <p:ph idx="1"/>
          </p:nvPr>
        </p:nvPicPr>
        <p:blipFill rotWithShape="1">
          <a:blip r:embed="rId4">
            <a:extLst>
              <a:ext uri="{28A0092B-C50C-407E-A947-70E740481C1C}">
                <a14:useLocalDpi xmlns:a14="http://schemas.microsoft.com/office/drawing/2010/main" val="0"/>
              </a:ext>
            </a:extLst>
          </a:blip>
          <a:srcRect l="15671" t="5621" r="9486" b="99"/>
          <a:stretch/>
        </p:blipFill>
        <p:spPr>
          <a:xfrm>
            <a:off x="4544602" y="2810734"/>
            <a:ext cx="3417217" cy="3228520"/>
          </a:xfrm>
        </p:spPr>
      </p:pic>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394" y="2810735"/>
            <a:ext cx="4304693" cy="3228520"/>
          </a:xfrm>
          <a:prstGeom prst="rect">
            <a:avLst/>
          </a:prstGeom>
        </p:spPr>
      </p:pic>
      <p:sp>
        <p:nvSpPr>
          <p:cNvPr id="13" name="TextBox 12"/>
          <p:cNvSpPr txBox="1"/>
          <p:nvPr/>
        </p:nvSpPr>
        <p:spPr>
          <a:xfrm>
            <a:off x="6393862" y="1328478"/>
            <a:ext cx="917302" cy="523220"/>
          </a:xfrm>
          <a:prstGeom prst="rect">
            <a:avLst/>
          </a:prstGeom>
          <a:noFill/>
        </p:spPr>
        <p:txBody>
          <a:bodyPr wrap="none" rtlCol="0">
            <a:spAutoFit/>
          </a:bodyPr>
          <a:lstStyle/>
          <a:p>
            <a:r>
              <a:rPr lang="en-US" sz="2800" dirty="0" smtClean="0"/>
              <a:t>SF/...</a:t>
            </a:r>
            <a:endParaRPr lang="en-US" sz="2800" dirty="0"/>
          </a:p>
        </p:txBody>
      </p:sp>
      <p:sp>
        <p:nvSpPr>
          <p:cNvPr id="14" name="TextBox 13"/>
          <p:cNvSpPr txBox="1"/>
          <p:nvPr/>
        </p:nvSpPr>
        <p:spPr>
          <a:xfrm>
            <a:off x="5155129" y="1938801"/>
            <a:ext cx="873957" cy="523220"/>
          </a:xfrm>
          <a:prstGeom prst="rect">
            <a:avLst/>
          </a:prstGeom>
          <a:noFill/>
        </p:spPr>
        <p:txBody>
          <a:bodyPr wrap="none" rtlCol="0">
            <a:spAutoFit/>
          </a:bodyPr>
          <a:lstStyle/>
          <a:p>
            <a:r>
              <a:rPr lang="en-US" sz="2800" dirty="0" smtClean="0"/>
              <a:t>PI/</a:t>
            </a:r>
            <a:r>
              <a:rPr lang="mr-IN" sz="2800" dirty="0" smtClean="0"/>
              <a:t>…</a:t>
            </a:r>
            <a:endParaRPr lang="en-US" sz="2800" dirty="0"/>
          </a:p>
        </p:txBody>
      </p:sp>
      <p:sp>
        <p:nvSpPr>
          <p:cNvPr id="15" name="TextBox 14"/>
          <p:cNvSpPr txBox="1"/>
          <p:nvPr/>
        </p:nvSpPr>
        <p:spPr>
          <a:xfrm>
            <a:off x="945316" y="1966613"/>
            <a:ext cx="2052165" cy="523220"/>
          </a:xfrm>
          <a:prstGeom prst="rect">
            <a:avLst/>
          </a:prstGeom>
          <a:noFill/>
        </p:spPr>
        <p:txBody>
          <a:bodyPr wrap="none" rtlCol="0">
            <a:spAutoFit/>
          </a:bodyPr>
          <a:lstStyle/>
          <a:p>
            <a:r>
              <a:rPr lang="en-US" sz="2800" dirty="0" smtClean="0"/>
              <a:t>BBD and LBB</a:t>
            </a:r>
            <a:endParaRPr lang="en-US" sz="2800" dirty="0"/>
          </a:p>
        </p:txBody>
      </p:sp>
      <p:cxnSp>
        <p:nvCxnSpPr>
          <p:cNvPr id="16" name="Straight Arrow Connector 15"/>
          <p:cNvCxnSpPr/>
          <p:nvPr/>
        </p:nvCxnSpPr>
        <p:spPr>
          <a:xfrm>
            <a:off x="7439205" y="1585013"/>
            <a:ext cx="876892" cy="507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5446157" y="2462021"/>
            <a:ext cx="649843" cy="91625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994394" y="2506140"/>
            <a:ext cx="98446" cy="144105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t>8/25/2018</a:t>
            </a:r>
            <a:endParaRPr lang="en-US" dirty="0"/>
          </a:p>
        </p:txBody>
      </p:sp>
      <p:sp>
        <p:nvSpPr>
          <p:cNvPr id="7" name="Footer Placeholder 6"/>
          <p:cNvSpPr>
            <a:spLocks noGrp="1"/>
          </p:cNvSpPr>
          <p:nvPr>
            <p:ph type="ftr" sz="quarter" idx="11"/>
          </p:nvPr>
        </p:nvSpPr>
        <p:spPr/>
        <p:txBody>
          <a:bodyPr/>
          <a:lstStyle/>
          <a:p>
            <a:r>
              <a:rPr lang="en-US" smtClean="0"/>
              <a:t>F2F in Toyama Univ.</a:t>
            </a:r>
            <a:endParaRPr lang="en-US" dirty="0"/>
          </a:p>
        </p:txBody>
      </p:sp>
    </p:spTree>
    <p:extLst>
      <p:ext uri="{BB962C8B-B14F-4D97-AF65-F5344CB8AC3E}">
        <p14:creationId xmlns:p14="http://schemas.microsoft.com/office/powerpoint/2010/main" val="8311764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7154" y="1857155"/>
            <a:ext cx="4762735" cy="3572051"/>
          </a:xfrm>
        </p:spPr>
      </p:pic>
      <p:sp>
        <p:nvSpPr>
          <p:cNvPr id="4" name="Title 1"/>
          <p:cNvSpPr txBox="1">
            <a:spLocks/>
          </p:cNvSpPr>
          <p:nvPr/>
        </p:nvSpPr>
        <p:spPr>
          <a:xfrm>
            <a:off x="3600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Metal mass and </a:t>
            </a:r>
            <a:r>
              <a:rPr lang="en-US" dirty="0" smtClean="0"/>
              <a:t>SRM</a:t>
            </a:r>
            <a:endParaRPr lang="en-US" dirty="0"/>
          </a:p>
        </p:txBody>
      </p:sp>
      <p:sp>
        <p:nvSpPr>
          <p:cNvPr id="6" name="Slide Number Placeholder 5"/>
          <p:cNvSpPr>
            <a:spLocks noGrp="1"/>
          </p:cNvSpPr>
          <p:nvPr>
            <p:ph type="sldNum" sz="quarter" idx="12"/>
          </p:nvPr>
        </p:nvSpPr>
        <p:spPr/>
        <p:txBody>
          <a:bodyPr/>
          <a:lstStyle/>
          <a:p>
            <a:fld id="{9E696B18-92B8-FB41-9EFF-7105957B09E9}" type="slidenum">
              <a:rPr lang="en-US" smtClean="0"/>
              <a:pPr/>
              <a:t>12</a:t>
            </a:fld>
            <a:endParaRPr lang="en-US" dirty="0"/>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15183" r="26554"/>
          <a:stretch/>
        </p:blipFill>
        <p:spPr>
          <a:xfrm rot="5400000">
            <a:off x="8379241" y="2752647"/>
            <a:ext cx="3131782" cy="3583464"/>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3400" y="165950"/>
            <a:ext cx="3500718" cy="2625538"/>
          </a:xfrm>
          <a:prstGeom prst="rect">
            <a:avLst/>
          </a:prstGeom>
        </p:spPr>
      </p:pic>
      <p:sp>
        <p:nvSpPr>
          <p:cNvPr id="10" name="TextBox 9"/>
          <p:cNvSpPr txBox="1"/>
          <p:nvPr/>
        </p:nvSpPr>
        <p:spPr>
          <a:xfrm>
            <a:off x="5013396" y="2660490"/>
            <a:ext cx="3126497" cy="523220"/>
          </a:xfrm>
          <a:prstGeom prst="rect">
            <a:avLst/>
          </a:prstGeom>
          <a:noFill/>
        </p:spPr>
        <p:txBody>
          <a:bodyPr wrap="none" rtlCol="0">
            <a:spAutoFit/>
          </a:bodyPr>
          <a:lstStyle/>
          <a:p>
            <a:r>
              <a:rPr lang="en-US" sz="2800" dirty="0" smtClean="0"/>
              <a:t>Glued wire-breakers</a:t>
            </a:r>
            <a:endParaRPr lang="en-US" sz="2800" dirty="0"/>
          </a:p>
        </p:txBody>
      </p:sp>
      <p:sp>
        <p:nvSpPr>
          <p:cNvPr id="11" name="TextBox 10"/>
          <p:cNvSpPr txBox="1"/>
          <p:nvPr/>
        </p:nvSpPr>
        <p:spPr>
          <a:xfrm>
            <a:off x="5238907" y="1587173"/>
            <a:ext cx="1882888" cy="523220"/>
          </a:xfrm>
          <a:prstGeom prst="rect">
            <a:avLst/>
          </a:prstGeom>
          <a:noFill/>
        </p:spPr>
        <p:txBody>
          <a:bodyPr wrap="none" rtlCol="0">
            <a:spAutoFit/>
          </a:bodyPr>
          <a:lstStyle/>
          <a:p>
            <a:r>
              <a:rPr lang="en-US" sz="2800" dirty="0" smtClean="0"/>
              <a:t>SRM Mirror</a:t>
            </a:r>
            <a:endParaRPr lang="en-US" sz="2800" dirty="0"/>
          </a:p>
        </p:txBody>
      </p:sp>
      <p:sp>
        <p:nvSpPr>
          <p:cNvPr id="12" name="TextBox 11"/>
          <p:cNvSpPr txBox="1"/>
          <p:nvPr/>
        </p:nvSpPr>
        <p:spPr>
          <a:xfrm>
            <a:off x="5197708" y="4905986"/>
            <a:ext cx="2631170" cy="523220"/>
          </a:xfrm>
          <a:prstGeom prst="rect">
            <a:avLst/>
          </a:prstGeom>
          <a:noFill/>
        </p:spPr>
        <p:txBody>
          <a:bodyPr wrap="none" rtlCol="0">
            <a:spAutoFit/>
          </a:bodyPr>
          <a:lstStyle/>
          <a:p>
            <a:r>
              <a:rPr lang="en-US" sz="2800" dirty="0" smtClean="0"/>
              <a:t>SRM </a:t>
            </a:r>
            <a:r>
              <a:rPr lang="en-US" sz="2800" smtClean="0"/>
              <a:t>Metal Mass</a:t>
            </a:r>
            <a:endParaRPr lang="en-US" sz="2800" dirty="0"/>
          </a:p>
        </p:txBody>
      </p:sp>
      <p:cxnSp>
        <p:nvCxnSpPr>
          <p:cNvPr id="14" name="Straight Arrow Connector 13"/>
          <p:cNvCxnSpPr/>
          <p:nvPr/>
        </p:nvCxnSpPr>
        <p:spPr>
          <a:xfrm flipV="1">
            <a:off x="7121795" y="1379548"/>
            <a:ext cx="2222730" cy="30292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435178" y="3183710"/>
            <a:ext cx="2767914" cy="152614"/>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6874420" y="4626123"/>
            <a:ext cx="2096585" cy="2743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a:off x="2847475" y="3183710"/>
            <a:ext cx="3355618" cy="35032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 name="Date Placeholder 2"/>
          <p:cNvSpPr>
            <a:spLocks noGrp="1"/>
          </p:cNvSpPr>
          <p:nvPr>
            <p:ph type="dt" sz="half" idx="10"/>
          </p:nvPr>
        </p:nvSpPr>
        <p:spPr/>
        <p:txBody>
          <a:bodyPr/>
          <a:lstStyle/>
          <a:p>
            <a:r>
              <a:rPr lang="en-US" smtClean="0"/>
              <a:t>8/25/2018</a:t>
            </a:r>
            <a:endParaRPr lang="en-US" dirty="0"/>
          </a:p>
        </p:txBody>
      </p:sp>
      <p:sp>
        <p:nvSpPr>
          <p:cNvPr id="13" name="Footer Placeholder 12"/>
          <p:cNvSpPr>
            <a:spLocks noGrp="1"/>
          </p:cNvSpPr>
          <p:nvPr>
            <p:ph type="ftr" sz="quarter" idx="11"/>
          </p:nvPr>
        </p:nvSpPr>
        <p:spPr/>
        <p:txBody>
          <a:bodyPr/>
          <a:lstStyle/>
          <a:p>
            <a:r>
              <a:rPr lang="en-US" smtClean="0"/>
              <a:t>F2F in Toyama Univ.</a:t>
            </a:r>
            <a:endParaRPr lang="en-US" dirty="0"/>
          </a:p>
        </p:txBody>
      </p:sp>
    </p:spTree>
    <p:extLst>
      <p:ext uri="{BB962C8B-B14F-4D97-AF65-F5344CB8AC3E}">
        <p14:creationId xmlns:p14="http://schemas.microsoft.com/office/powerpoint/2010/main" val="162647575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70933" y="2286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ym typeface="Wingdings"/>
              </a:rPr>
              <a:t>Hanged SRM payload </a:t>
            </a:r>
            <a:r>
              <a:rPr lang="en-US" dirty="0" smtClean="0"/>
              <a:t> </a:t>
            </a:r>
            <a:endParaRPr lang="en-US" dirty="0"/>
          </a:p>
        </p:txBody>
      </p:sp>
      <p:sp>
        <p:nvSpPr>
          <p:cNvPr id="6" name="Slide Number Placeholder 5"/>
          <p:cNvSpPr>
            <a:spLocks noGrp="1"/>
          </p:cNvSpPr>
          <p:nvPr>
            <p:ph type="sldNum" sz="quarter" idx="12"/>
          </p:nvPr>
        </p:nvSpPr>
        <p:spPr/>
        <p:txBody>
          <a:bodyPr/>
          <a:lstStyle/>
          <a:p>
            <a:fld id="{9E696B18-92B8-FB41-9EFF-7105957B09E9}" type="slidenum">
              <a:rPr lang="en-US" smtClean="0"/>
              <a:pPr/>
              <a:t>13</a:t>
            </a:fld>
            <a:endParaRPr lang="en-US" dirty="0"/>
          </a:p>
        </p:txBody>
      </p:sp>
      <p:sp>
        <p:nvSpPr>
          <p:cNvPr id="10" name="TextBox 9"/>
          <p:cNvSpPr txBox="1"/>
          <p:nvPr/>
        </p:nvSpPr>
        <p:spPr>
          <a:xfrm>
            <a:off x="8080957" y="516047"/>
            <a:ext cx="3295774" cy="523220"/>
          </a:xfrm>
          <a:prstGeom prst="rect">
            <a:avLst/>
          </a:prstGeom>
          <a:noFill/>
        </p:spPr>
        <p:txBody>
          <a:bodyPr wrap="none" rtlCol="0">
            <a:spAutoFit/>
          </a:bodyPr>
          <a:lstStyle/>
          <a:p>
            <a:r>
              <a:rPr lang="en-US" sz="2800" dirty="0" smtClean="0"/>
              <a:t>Suspended Test Mass</a:t>
            </a:r>
            <a:endParaRPr lang="en-US" sz="2800" dirty="0"/>
          </a:p>
        </p:txBody>
      </p:sp>
      <p:sp>
        <p:nvSpPr>
          <p:cNvPr id="3" name="Date Placeholder 2"/>
          <p:cNvSpPr>
            <a:spLocks noGrp="1"/>
          </p:cNvSpPr>
          <p:nvPr>
            <p:ph type="dt" sz="half" idx="10"/>
          </p:nvPr>
        </p:nvSpPr>
        <p:spPr/>
        <p:txBody>
          <a:bodyPr/>
          <a:lstStyle/>
          <a:p>
            <a:r>
              <a:rPr lang="en-US" smtClean="0"/>
              <a:t>8/25/2018</a:t>
            </a:r>
            <a:endParaRPr lang="en-US" dirty="0"/>
          </a:p>
        </p:txBody>
      </p:sp>
      <p:sp>
        <p:nvSpPr>
          <p:cNvPr id="11" name="Footer Placeholder 10"/>
          <p:cNvSpPr>
            <a:spLocks noGrp="1"/>
          </p:cNvSpPr>
          <p:nvPr>
            <p:ph type="ftr" sz="quarter" idx="11"/>
          </p:nvPr>
        </p:nvSpPr>
        <p:spPr/>
        <p:txBody>
          <a:bodyPr/>
          <a:lstStyle/>
          <a:p>
            <a:r>
              <a:rPr lang="en-US" smtClean="0"/>
              <a:t>F2F in Toyama Univ.</a:t>
            </a:r>
            <a:endParaRPr lang="en-US" dirty="0"/>
          </a:p>
        </p:txBody>
      </p:sp>
      <p:pic>
        <p:nvPicPr>
          <p:cNvPr id="5" name="Content Placeholder 4"/>
          <p:cNvPicPr>
            <a:picLocks noGrp="1" noChangeAspect="1"/>
          </p:cNvPicPr>
          <p:nvPr>
            <p:ph idx="1"/>
          </p:nvPr>
        </p:nvPicPr>
        <p:blipFill rotWithShape="1">
          <a:blip r:embed="rId3">
            <a:extLst>
              <a:ext uri="{28A0092B-C50C-407E-A947-70E740481C1C}">
                <a14:useLocalDpi xmlns:a14="http://schemas.microsoft.com/office/drawing/2010/main" val="0"/>
              </a:ext>
            </a:extLst>
          </a:blip>
          <a:srcRect r="19513"/>
          <a:stretch/>
        </p:blipFill>
        <p:spPr>
          <a:xfrm rot="5400000">
            <a:off x="7190688" y="1481867"/>
            <a:ext cx="4586115" cy="4273507"/>
          </a:xfr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6601" y="2405770"/>
            <a:ext cx="4495800" cy="3371850"/>
          </a:xfrm>
          <a:prstGeom prst="rect">
            <a:avLst/>
          </a:prstGeom>
        </p:spPr>
      </p:pic>
      <p:sp>
        <p:nvSpPr>
          <p:cNvPr id="13" name="TextBox 12"/>
          <p:cNvSpPr txBox="1"/>
          <p:nvPr/>
        </p:nvSpPr>
        <p:spPr>
          <a:xfrm>
            <a:off x="1061248" y="1596254"/>
            <a:ext cx="3572453" cy="523220"/>
          </a:xfrm>
          <a:prstGeom prst="rect">
            <a:avLst/>
          </a:prstGeom>
          <a:noFill/>
        </p:spPr>
        <p:txBody>
          <a:bodyPr wrap="none" rtlCol="0">
            <a:spAutoFit/>
          </a:bodyPr>
          <a:lstStyle/>
          <a:p>
            <a:r>
              <a:rPr lang="en-US" sz="2800" dirty="0" smtClean="0"/>
              <a:t>Assembled Recoil Mass</a:t>
            </a:r>
            <a:endParaRPr lang="en-US" sz="2800" dirty="0"/>
          </a:p>
        </p:txBody>
      </p:sp>
    </p:spTree>
    <p:extLst>
      <p:ext uri="{BB962C8B-B14F-4D97-AF65-F5344CB8AC3E}">
        <p14:creationId xmlns:p14="http://schemas.microsoft.com/office/powerpoint/2010/main" val="7647405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idx="1"/>
          </p:nvPr>
        </p:nvSpPr>
        <p:spPr/>
        <p:txBody>
          <a:bodyPr/>
          <a:lstStyle/>
          <a:p>
            <a:r>
              <a:rPr lang="en-US" altLang="ja-JP" dirty="0" smtClean="0">
                <a:solidFill>
                  <a:schemeClr val="tx1">
                    <a:lumMod val="50000"/>
                    <a:lumOff val="50000"/>
                  </a:schemeClr>
                </a:solidFill>
              </a:rPr>
              <a:t>Overview</a:t>
            </a:r>
            <a:endParaRPr lang="en-US" dirty="0" smtClean="0">
              <a:solidFill>
                <a:schemeClr val="tx1">
                  <a:lumMod val="50000"/>
                  <a:lumOff val="50000"/>
                </a:schemeClr>
              </a:solidFill>
            </a:endParaRPr>
          </a:p>
          <a:p>
            <a:r>
              <a:rPr lang="en-US" dirty="0" smtClean="0">
                <a:solidFill>
                  <a:schemeClr val="tx1">
                    <a:lumMod val="50000"/>
                    <a:lumOff val="50000"/>
                  </a:schemeClr>
                </a:solidFill>
              </a:rPr>
              <a:t>Update</a:t>
            </a:r>
            <a:r>
              <a:rPr lang="en-US" dirty="0" smtClean="0">
                <a:solidFill>
                  <a:schemeClr val="tx1">
                    <a:lumMod val="50000"/>
                    <a:lumOff val="50000"/>
                  </a:schemeClr>
                </a:solidFill>
              </a:rPr>
              <a:t>s(May </a:t>
            </a:r>
            <a:r>
              <a:rPr lang="en-US" dirty="0" smtClean="0">
                <a:solidFill>
                  <a:schemeClr val="tx1">
                    <a:lumMod val="50000"/>
                    <a:lumOff val="50000"/>
                  </a:schemeClr>
                </a:solidFill>
              </a:rPr>
              <a:t>20</a:t>
            </a:r>
            <a:r>
              <a:rPr lang="en-US" baseline="30000" dirty="0" smtClean="0">
                <a:solidFill>
                  <a:schemeClr val="tx1">
                    <a:lumMod val="50000"/>
                    <a:lumOff val="50000"/>
                  </a:schemeClr>
                </a:solidFill>
              </a:rPr>
              <a:t>th</a:t>
            </a:r>
            <a:r>
              <a:rPr lang="en-US" dirty="0" smtClean="0">
                <a:solidFill>
                  <a:schemeClr val="tx1">
                    <a:lumMod val="50000"/>
                    <a:lumOff val="50000"/>
                  </a:schemeClr>
                </a:solidFill>
              </a:rPr>
              <a:t> </a:t>
            </a:r>
            <a:r>
              <a:rPr lang="mr-IN" dirty="0">
                <a:solidFill>
                  <a:schemeClr val="tx1">
                    <a:lumMod val="50000"/>
                    <a:lumOff val="50000"/>
                  </a:schemeClr>
                </a:solidFill>
              </a:rPr>
              <a:t>–</a:t>
            </a:r>
            <a:r>
              <a:rPr lang="en-US" dirty="0" smtClean="0">
                <a:solidFill>
                  <a:schemeClr val="tx1">
                    <a:lumMod val="50000"/>
                    <a:lumOff val="50000"/>
                  </a:schemeClr>
                </a:solidFill>
              </a:rPr>
              <a:t> Aug. 25</a:t>
            </a:r>
            <a:r>
              <a:rPr lang="en-US" baseline="30000" dirty="0" smtClean="0">
                <a:solidFill>
                  <a:schemeClr val="tx1">
                    <a:lumMod val="50000"/>
                    <a:lumOff val="50000"/>
                  </a:schemeClr>
                </a:solidFill>
              </a:rPr>
              <a:t>th</a:t>
            </a:r>
            <a:r>
              <a:rPr lang="en-US" dirty="0" smtClean="0">
                <a:solidFill>
                  <a:schemeClr val="tx1">
                    <a:lumMod val="50000"/>
                    <a:lumOff val="50000"/>
                  </a:schemeClr>
                </a:solidFill>
              </a:rPr>
              <a:t> )</a:t>
            </a:r>
          </a:p>
          <a:p>
            <a:r>
              <a:rPr lang="en-US" dirty="0" smtClean="0"/>
              <a:t>Schedule &amp; </a:t>
            </a:r>
            <a:r>
              <a:rPr lang="en-US" dirty="0" smtClean="0"/>
              <a:t>Tasks</a:t>
            </a:r>
            <a:endParaRPr lang="en-US" dirty="0" smtClean="0"/>
          </a:p>
        </p:txBody>
      </p:sp>
      <p:sp>
        <p:nvSpPr>
          <p:cNvPr id="6" name="Slide Number Placeholder 5"/>
          <p:cNvSpPr>
            <a:spLocks noGrp="1"/>
          </p:cNvSpPr>
          <p:nvPr>
            <p:ph type="sldNum" sz="quarter" idx="12"/>
          </p:nvPr>
        </p:nvSpPr>
        <p:spPr/>
        <p:txBody>
          <a:bodyPr/>
          <a:lstStyle/>
          <a:p>
            <a:fld id="{9E696B18-92B8-FB41-9EFF-7105957B09E9}" type="slidenum">
              <a:rPr lang="en-US" smtClean="0"/>
              <a:pPr/>
              <a:t>14</a:t>
            </a:fld>
            <a:endParaRPr lang="en-US" dirty="0"/>
          </a:p>
        </p:txBody>
      </p:sp>
      <p:sp>
        <p:nvSpPr>
          <p:cNvPr id="7" name="Date Placeholder 6"/>
          <p:cNvSpPr>
            <a:spLocks noGrp="1"/>
          </p:cNvSpPr>
          <p:nvPr>
            <p:ph type="dt" sz="half" idx="10"/>
          </p:nvPr>
        </p:nvSpPr>
        <p:spPr/>
        <p:txBody>
          <a:bodyPr/>
          <a:lstStyle/>
          <a:p>
            <a:r>
              <a:rPr lang="en-US" smtClean="0"/>
              <a:t>8/25/2018</a:t>
            </a:r>
            <a:endParaRPr lang="en-US" dirty="0"/>
          </a:p>
        </p:txBody>
      </p:sp>
      <p:sp>
        <p:nvSpPr>
          <p:cNvPr id="8" name="Footer Placeholder 7"/>
          <p:cNvSpPr>
            <a:spLocks noGrp="1"/>
          </p:cNvSpPr>
          <p:nvPr>
            <p:ph type="ftr" sz="quarter" idx="11"/>
          </p:nvPr>
        </p:nvSpPr>
        <p:spPr/>
        <p:txBody>
          <a:bodyPr/>
          <a:lstStyle/>
          <a:p>
            <a:r>
              <a:rPr lang="en-US" smtClean="0"/>
              <a:t>F2F in Toyama Univ.</a:t>
            </a:r>
            <a:endParaRPr lang="en-US" dirty="0"/>
          </a:p>
        </p:txBody>
      </p:sp>
    </p:spTree>
    <p:extLst>
      <p:ext uri="{BB962C8B-B14F-4D97-AF65-F5344CB8AC3E}">
        <p14:creationId xmlns:p14="http://schemas.microsoft.com/office/powerpoint/2010/main" val="3587133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p:cNvSpPr>
            <a:spLocks noGrp="1"/>
          </p:cNvSpPr>
          <p:nvPr>
            <p:ph type="title"/>
          </p:nvPr>
        </p:nvSpPr>
        <p:spPr>
          <a:xfrm>
            <a:off x="360000" y="0"/>
            <a:ext cx="10515600" cy="1325563"/>
          </a:xfrm>
        </p:spPr>
        <p:txBody>
          <a:bodyPr/>
          <a:lstStyle/>
          <a:p>
            <a:r>
              <a:rPr lang="en-US" dirty="0" smtClean="0"/>
              <a:t>Current Status</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12948" r="16315" b="3025"/>
          <a:stretch/>
        </p:blipFill>
        <p:spPr>
          <a:xfrm>
            <a:off x="9724675" y="1460962"/>
            <a:ext cx="2244901" cy="4924134"/>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2411" t="2767" r="18289" b="2283"/>
          <a:stretch/>
        </p:blipFill>
        <p:spPr>
          <a:xfrm>
            <a:off x="1006158" y="1460962"/>
            <a:ext cx="2246239" cy="4924134"/>
          </a:xfrm>
          <a:prstGeom prst="rect">
            <a:avLst/>
          </a:prstGeom>
        </p:spPr>
      </p:pic>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l="12411" t="2767" r="18289" b="2283"/>
          <a:stretch/>
        </p:blipFill>
        <p:spPr>
          <a:xfrm>
            <a:off x="4132766" y="1460962"/>
            <a:ext cx="2246239" cy="4924134"/>
          </a:xfrm>
          <a:prstGeom prst="rect">
            <a:avLst/>
          </a:prstGeom>
        </p:spPr>
      </p:pic>
      <p:pic>
        <p:nvPicPr>
          <p:cNvPr id="18" name="Picture 17"/>
          <p:cNvPicPr>
            <a:picLocks noChangeAspect="1"/>
          </p:cNvPicPr>
          <p:nvPr/>
        </p:nvPicPr>
        <p:blipFill rotWithShape="1">
          <a:blip r:embed="rId4">
            <a:extLst>
              <a:ext uri="{28A0092B-C50C-407E-A947-70E740481C1C}">
                <a14:useLocalDpi xmlns:a14="http://schemas.microsoft.com/office/drawing/2010/main" val="0"/>
              </a:ext>
            </a:extLst>
          </a:blip>
          <a:srcRect l="12411" t="2767" r="18289" b="2283"/>
          <a:stretch/>
        </p:blipFill>
        <p:spPr>
          <a:xfrm>
            <a:off x="6991206" y="1496890"/>
            <a:ext cx="2246239" cy="4924134"/>
          </a:xfrm>
          <a:prstGeom prst="rect">
            <a:avLst/>
          </a:prstGeom>
        </p:spPr>
      </p:pic>
      <p:sp>
        <p:nvSpPr>
          <p:cNvPr id="15" name="TextBox 14"/>
          <p:cNvSpPr txBox="1"/>
          <p:nvPr/>
        </p:nvSpPr>
        <p:spPr>
          <a:xfrm>
            <a:off x="9708824" y="653112"/>
            <a:ext cx="2370072" cy="830997"/>
          </a:xfrm>
          <a:prstGeom prst="rect">
            <a:avLst/>
          </a:prstGeom>
          <a:noFill/>
        </p:spPr>
        <p:txBody>
          <a:bodyPr wrap="none" rtlCol="0">
            <a:spAutoFit/>
          </a:bodyPr>
          <a:lstStyle/>
          <a:p>
            <a:r>
              <a:rPr lang="en-US" sz="4800" b="1" dirty="0" smtClean="0">
                <a:solidFill>
                  <a:srgbClr val="FF459E"/>
                </a:solidFill>
              </a:rPr>
              <a:t>Installed</a:t>
            </a:r>
            <a:endParaRPr lang="en-US" sz="4800" b="1" dirty="0" smtClean="0">
              <a:solidFill>
                <a:srgbClr val="FF459E"/>
              </a:solidFill>
            </a:endParaRPr>
          </a:p>
        </p:txBody>
      </p:sp>
      <p:sp>
        <p:nvSpPr>
          <p:cNvPr id="16" name="TextBox 15"/>
          <p:cNvSpPr txBox="1"/>
          <p:nvPr/>
        </p:nvSpPr>
        <p:spPr>
          <a:xfrm>
            <a:off x="6929289" y="673139"/>
            <a:ext cx="2370072" cy="830997"/>
          </a:xfrm>
          <a:prstGeom prst="rect">
            <a:avLst/>
          </a:prstGeom>
          <a:noFill/>
        </p:spPr>
        <p:txBody>
          <a:bodyPr wrap="none" rtlCol="0">
            <a:spAutoFit/>
          </a:bodyPr>
          <a:lstStyle/>
          <a:p>
            <a:r>
              <a:rPr lang="en-US" sz="4800" b="1" dirty="0" smtClean="0">
                <a:solidFill>
                  <a:srgbClr val="FF459E"/>
                </a:solidFill>
              </a:rPr>
              <a:t>Installed</a:t>
            </a:r>
            <a:endParaRPr lang="en-US" sz="4800" b="1" dirty="0" smtClean="0">
              <a:solidFill>
                <a:srgbClr val="FF459E"/>
              </a:solidFill>
            </a:endParaRPr>
          </a:p>
        </p:txBody>
      </p:sp>
      <p:sp>
        <p:nvSpPr>
          <p:cNvPr id="2" name="Rectangle 1"/>
          <p:cNvSpPr/>
          <p:nvPr/>
        </p:nvSpPr>
        <p:spPr>
          <a:xfrm>
            <a:off x="1554606" y="4772179"/>
            <a:ext cx="1153393" cy="1569659"/>
          </a:xfrm>
          <a:prstGeom prst="rect">
            <a:avLst/>
          </a:prstGeom>
          <a:noFill/>
          <a:ln w="76200">
            <a:solidFill>
              <a:srgbClr val="306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32338" y="4310514"/>
            <a:ext cx="1550424" cy="461665"/>
          </a:xfrm>
          <a:prstGeom prst="rect">
            <a:avLst/>
          </a:prstGeom>
          <a:noFill/>
        </p:spPr>
        <p:txBody>
          <a:bodyPr wrap="none" rtlCol="0">
            <a:spAutoFit/>
          </a:bodyPr>
          <a:lstStyle/>
          <a:p>
            <a:r>
              <a:rPr lang="en-US" sz="2400" b="1" smtClean="0">
                <a:solidFill>
                  <a:srgbClr val="306BFF"/>
                </a:solidFill>
              </a:rPr>
              <a:t>assembled</a:t>
            </a:r>
            <a:endParaRPr lang="en-US" sz="2400" b="1" dirty="0">
              <a:solidFill>
                <a:srgbClr val="306BFF"/>
              </a:solidFill>
            </a:endParaRPr>
          </a:p>
        </p:txBody>
      </p:sp>
      <p:sp>
        <p:nvSpPr>
          <p:cNvPr id="9" name="TextBox 8"/>
          <p:cNvSpPr txBox="1"/>
          <p:nvPr/>
        </p:nvSpPr>
        <p:spPr>
          <a:xfrm>
            <a:off x="1664706" y="857805"/>
            <a:ext cx="1040670" cy="646331"/>
          </a:xfrm>
          <a:prstGeom prst="rect">
            <a:avLst/>
          </a:prstGeom>
          <a:noFill/>
        </p:spPr>
        <p:txBody>
          <a:bodyPr wrap="none" rtlCol="0">
            <a:spAutoFit/>
          </a:bodyPr>
          <a:lstStyle/>
          <a:p>
            <a:r>
              <a:rPr lang="en-US" sz="3600" dirty="0" smtClean="0"/>
              <a:t>SRM</a:t>
            </a:r>
            <a:endParaRPr lang="en-US" sz="3600" dirty="0"/>
          </a:p>
        </p:txBody>
      </p:sp>
      <p:sp>
        <p:nvSpPr>
          <p:cNvPr id="10" name="TextBox 9"/>
          <p:cNvSpPr txBox="1"/>
          <p:nvPr/>
        </p:nvSpPr>
        <p:spPr>
          <a:xfrm>
            <a:off x="7743819" y="164909"/>
            <a:ext cx="880369" cy="646331"/>
          </a:xfrm>
          <a:prstGeom prst="rect">
            <a:avLst/>
          </a:prstGeom>
          <a:noFill/>
        </p:spPr>
        <p:txBody>
          <a:bodyPr wrap="none" rtlCol="0">
            <a:spAutoFit/>
          </a:bodyPr>
          <a:lstStyle/>
          <a:p>
            <a:r>
              <a:rPr lang="en-US" sz="3600" dirty="0" smtClean="0"/>
              <a:t>SR3</a:t>
            </a:r>
            <a:endParaRPr lang="en-US" sz="3600" dirty="0"/>
          </a:p>
        </p:txBody>
      </p:sp>
      <p:sp>
        <p:nvSpPr>
          <p:cNvPr id="11" name="TextBox 10"/>
          <p:cNvSpPr txBox="1"/>
          <p:nvPr/>
        </p:nvSpPr>
        <p:spPr>
          <a:xfrm>
            <a:off x="4745638" y="169798"/>
            <a:ext cx="880369" cy="646331"/>
          </a:xfrm>
          <a:prstGeom prst="rect">
            <a:avLst/>
          </a:prstGeom>
          <a:noFill/>
        </p:spPr>
        <p:txBody>
          <a:bodyPr wrap="none" rtlCol="0">
            <a:spAutoFit/>
          </a:bodyPr>
          <a:lstStyle/>
          <a:p>
            <a:r>
              <a:rPr lang="en-US" sz="3600" dirty="0" smtClean="0"/>
              <a:t>SR2</a:t>
            </a:r>
            <a:endParaRPr lang="en-US" sz="3600" dirty="0"/>
          </a:p>
        </p:txBody>
      </p:sp>
      <p:sp>
        <p:nvSpPr>
          <p:cNvPr id="12" name="TextBox 11"/>
          <p:cNvSpPr txBox="1"/>
          <p:nvPr/>
        </p:nvSpPr>
        <p:spPr>
          <a:xfrm>
            <a:off x="10523158" y="164910"/>
            <a:ext cx="647934" cy="646331"/>
          </a:xfrm>
          <a:prstGeom prst="rect">
            <a:avLst/>
          </a:prstGeom>
          <a:noFill/>
        </p:spPr>
        <p:txBody>
          <a:bodyPr wrap="none" rtlCol="0">
            <a:spAutoFit/>
          </a:bodyPr>
          <a:lstStyle/>
          <a:p>
            <a:r>
              <a:rPr lang="en-US" sz="3600" dirty="0" smtClean="0"/>
              <a:t>BS</a:t>
            </a:r>
            <a:endParaRPr lang="en-US" sz="3600" dirty="0"/>
          </a:p>
        </p:txBody>
      </p:sp>
      <p:sp>
        <p:nvSpPr>
          <p:cNvPr id="20" name="Rectangle 19"/>
          <p:cNvSpPr/>
          <p:nvPr/>
        </p:nvSpPr>
        <p:spPr>
          <a:xfrm>
            <a:off x="4029161" y="1419695"/>
            <a:ext cx="2313324" cy="4965401"/>
          </a:xfrm>
          <a:prstGeom prst="rect">
            <a:avLst/>
          </a:prstGeom>
          <a:noFill/>
          <a:ln w="76200">
            <a:solidFill>
              <a:srgbClr val="306B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306BFF"/>
              </a:solidFill>
            </a:endParaRPr>
          </a:p>
        </p:txBody>
      </p:sp>
      <p:sp>
        <p:nvSpPr>
          <p:cNvPr id="21" name="TextBox 20"/>
          <p:cNvSpPr txBox="1"/>
          <p:nvPr/>
        </p:nvSpPr>
        <p:spPr>
          <a:xfrm>
            <a:off x="4255450" y="814286"/>
            <a:ext cx="2000869" cy="584775"/>
          </a:xfrm>
          <a:prstGeom prst="rect">
            <a:avLst/>
          </a:prstGeom>
          <a:noFill/>
        </p:spPr>
        <p:txBody>
          <a:bodyPr wrap="none" rtlCol="0">
            <a:spAutoFit/>
          </a:bodyPr>
          <a:lstStyle/>
          <a:p>
            <a:r>
              <a:rPr lang="en-US" sz="3200" b="1" dirty="0" smtClean="0">
                <a:solidFill>
                  <a:srgbClr val="306BFF"/>
                </a:solidFill>
              </a:rPr>
              <a:t>assembled</a:t>
            </a:r>
            <a:endParaRPr lang="en-US" sz="3200" b="1" dirty="0">
              <a:solidFill>
                <a:srgbClr val="306BFF"/>
              </a:solidFill>
            </a:endParaRPr>
          </a:p>
        </p:txBody>
      </p:sp>
      <p:sp>
        <p:nvSpPr>
          <p:cNvPr id="8" name="Slide Number Placeholder 7"/>
          <p:cNvSpPr>
            <a:spLocks noGrp="1"/>
          </p:cNvSpPr>
          <p:nvPr>
            <p:ph type="sldNum" sz="quarter" idx="12"/>
          </p:nvPr>
        </p:nvSpPr>
        <p:spPr/>
        <p:txBody>
          <a:bodyPr/>
          <a:lstStyle/>
          <a:p>
            <a:fld id="{9E696B18-92B8-FB41-9EFF-7105957B09E9}" type="slidenum">
              <a:rPr lang="en-US" smtClean="0"/>
              <a:pPr/>
              <a:t>15</a:t>
            </a:fld>
            <a:endParaRPr lang="en-US" dirty="0"/>
          </a:p>
        </p:txBody>
      </p:sp>
      <p:sp>
        <p:nvSpPr>
          <p:cNvPr id="13" name="Date Placeholder 12"/>
          <p:cNvSpPr>
            <a:spLocks noGrp="1"/>
          </p:cNvSpPr>
          <p:nvPr>
            <p:ph type="dt" sz="half" idx="10"/>
          </p:nvPr>
        </p:nvSpPr>
        <p:spPr/>
        <p:txBody>
          <a:bodyPr/>
          <a:lstStyle/>
          <a:p>
            <a:r>
              <a:rPr lang="en-US" smtClean="0"/>
              <a:t>8/25/2018</a:t>
            </a:r>
            <a:endParaRPr lang="en-US" dirty="0"/>
          </a:p>
        </p:txBody>
      </p:sp>
      <p:sp>
        <p:nvSpPr>
          <p:cNvPr id="14" name="Footer Placeholder 13"/>
          <p:cNvSpPr>
            <a:spLocks noGrp="1"/>
          </p:cNvSpPr>
          <p:nvPr>
            <p:ph type="ftr" sz="quarter" idx="11"/>
          </p:nvPr>
        </p:nvSpPr>
        <p:spPr/>
        <p:txBody>
          <a:bodyPr/>
          <a:lstStyle/>
          <a:p>
            <a:r>
              <a:rPr lang="en-US" smtClean="0"/>
              <a:t>F2F in Toyama Univ.</a:t>
            </a:r>
            <a:endParaRPr lang="en-US" dirty="0"/>
          </a:p>
        </p:txBody>
      </p:sp>
    </p:spTree>
    <p:extLst>
      <p:ext uri="{BB962C8B-B14F-4D97-AF65-F5344CB8AC3E}">
        <p14:creationId xmlns:p14="http://schemas.microsoft.com/office/powerpoint/2010/main" val="1466338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00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Next</a:t>
            </a:r>
            <a:r>
              <a:rPr lang="en-US" dirty="0" smtClean="0"/>
              <a:t> Stage</a:t>
            </a:r>
          </a:p>
        </p:txBody>
      </p:sp>
      <p:sp>
        <p:nvSpPr>
          <p:cNvPr id="6" name="Slide Number Placeholder 5"/>
          <p:cNvSpPr>
            <a:spLocks noGrp="1"/>
          </p:cNvSpPr>
          <p:nvPr>
            <p:ph type="sldNum" sz="quarter" idx="12"/>
          </p:nvPr>
        </p:nvSpPr>
        <p:spPr/>
        <p:txBody>
          <a:bodyPr/>
          <a:lstStyle/>
          <a:p>
            <a:fld id="{9E696B18-92B8-FB41-9EFF-7105957B09E9}" type="slidenum">
              <a:rPr lang="en-US" smtClean="0"/>
              <a:pPr/>
              <a:t>16</a:t>
            </a:fld>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2081484548"/>
              </p:ext>
            </p:extLst>
          </p:nvPr>
        </p:nvGraphicFramePr>
        <p:xfrm>
          <a:off x="838200" y="1825625"/>
          <a:ext cx="10515600" cy="3200400"/>
        </p:xfrm>
        <a:graphic>
          <a:graphicData uri="http://schemas.openxmlformats.org/drawingml/2006/table">
            <a:tbl>
              <a:tblPr firstRow="1" bandRow="1">
                <a:tableStyleId>{F5AB1C69-6EDB-4FF4-983F-18BD219EF322}</a:tableStyleId>
              </a:tblPr>
              <a:tblGrid>
                <a:gridCol w="2103120"/>
                <a:gridCol w="2103120"/>
                <a:gridCol w="2103120"/>
                <a:gridCol w="2103120"/>
                <a:gridCol w="2103120"/>
              </a:tblGrid>
              <a:tr h="370840">
                <a:tc>
                  <a:txBody>
                    <a:bodyPr/>
                    <a:lstStyle/>
                    <a:p>
                      <a:endParaRPr lang="en-US" dirty="0" smtClean="0"/>
                    </a:p>
                    <a:p>
                      <a:endParaRPr lang="en-US" dirty="0"/>
                    </a:p>
                  </a:txBody>
                  <a:tcPr/>
                </a:tc>
                <a:tc>
                  <a:txBody>
                    <a:bodyPr/>
                    <a:lstStyle/>
                    <a:p>
                      <a:pPr lvl="0" algn="ctr">
                        <a:lnSpc>
                          <a:spcPct val="150000"/>
                        </a:lnSpc>
                      </a:pPr>
                      <a:r>
                        <a:rPr lang="en-US" dirty="0" smtClean="0"/>
                        <a:t>SRM</a:t>
                      </a:r>
                      <a:endParaRPr lang="en-US" dirty="0"/>
                    </a:p>
                  </a:txBody>
                  <a:tcPr/>
                </a:tc>
                <a:tc>
                  <a:txBody>
                    <a:bodyPr/>
                    <a:lstStyle/>
                    <a:p>
                      <a:pPr lvl="0" algn="ctr">
                        <a:lnSpc>
                          <a:spcPct val="150000"/>
                        </a:lnSpc>
                      </a:pPr>
                      <a:r>
                        <a:rPr lang="en-US" dirty="0" smtClean="0"/>
                        <a:t>SR2</a:t>
                      </a:r>
                      <a:endParaRPr lang="en-US" dirty="0"/>
                    </a:p>
                  </a:txBody>
                  <a:tcPr/>
                </a:tc>
                <a:tc>
                  <a:txBody>
                    <a:bodyPr/>
                    <a:lstStyle/>
                    <a:p>
                      <a:pPr lvl="0" algn="ctr">
                        <a:lnSpc>
                          <a:spcPct val="150000"/>
                        </a:lnSpc>
                      </a:pPr>
                      <a:r>
                        <a:rPr lang="en-US" dirty="0" smtClean="0"/>
                        <a:t>SR3</a:t>
                      </a:r>
                      <a:endParaRPr lang="en-US" dirty="0"/>
                    </a:p>
                  </a:txBody>
                  <a:tcPr/>
                </a:tc>
                <a:tc>
                  <a:txBody>
                    <a:bodyPr/>
                    <a:lstStyle/>
                    <a:p>
                      <a:pPr lvl="0" algn="ctr">
                        <a:lnSpc>
                          <a:spcPct val="150000"/>
                        </a:lnSpc>
                      </a:pPr>
                      <a:r>
                        <a:rPr lang="en-US" dirty="0" smtClean="0"/>
                        <a:t>BS</a:t>
                      </a:r>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effectLst/>
                        </a:rPr>
                        <a:t>Characterization </a:t>
                      </a:r>
                      <a:endParaRPr lang="en-US" sz="1800" kern="1200" dirty="0" smtClean="0">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effectLst/>
                        </a:rPr>
                        <a:t>(TFs, Q,</a:t>
                      </a:r>
                      <a:r>
                        <a:rPr lang="en-US" sz="1800" kern="1200" baseline="0" dirty="0" smtClean="0">
                          <a:effectLst/>
                        </a:rPr>
                        <a:t> noise</a:t>
                      </a:r>
                      <a:r>
                        <a:rPr lang="en-US" sz="1800" kern="1200" dirty="0" smtClean="0">
                          <a:effectLst/>
                        </a:rPr>
                        <a:t>)</a:t>
                      </a:r>
                      <a:endParaRPr lang="en-US" sz="1800" kern="1200" dirty="0" smtClean="0">
                        <a:effectLst/>
                      </a:endParaRPr>
                    </a:p>
                  </a:txBody>
                  <a:tcPr/>
                </a:tc>
                <a:tc>
                  <a:txBody>
                    <a:bodyPr/>
                    <a:lstStyle/>
                    <a:p>
                      <a:endParaRPr lang="en-US" dirty="0"/>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effectLst/>
                        </a:rPr>
                        <a:t>Diagonalization</a:t>
                      </a:r>
                      <a:endParaRPr lang="en-US" sz="1800" kern="1200" dirty="0" smtClean="0">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effectLst/>
                        </a:rPr>
                        <a:t>(Sensor</a:t>
                      </a:r>
                      <a:r>
                        <a:rPr lang="en-US" baseline="0" dirty="0" smtClean="0">
                          <a:effectLst/>
                        </a:rPr>
                        <a:t>, Actuator</a:t>
                      </a:r>
                      <a:r>
                        <a:rPr lang="en-US" dirty="0" smtClean="0">
                          <a:effectLst/>
                        </a:rPr>
                        <a:t>)</a:t>
                      </a:r>
                      <a:endParaRPr lang="en-US" dirty="0" smtClean="0">
                        <a:effectLst/>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effectLst/>
                        </a:rPr>
                        <a:t>Damping Filter </a:t>
                      </a:r>
                      <a:endParaRPr lang="en-US" sz="1800" kern="1200" dirty="0" smtClean="0">
                        <a:effectLst/>
                      </a:endParaRPr>
                    </a:p>
                    <a:p>
                      <a:pPr marL="0" marR="0" indent="0" algn="ctr" defTabSz="914400" rtl="0" eaLnBrk="1" fontAlgn="auto" latinLnBrk="0" hangingPunct="1">
                        <a:lnSpc>
                          <a:spcPct val="100000"/>
                        </a:lnSpc>
                        <a:spcBef>
                          <a:spcPts val="0"/>
                        </a:spcBef>
                        <a:spcAft>
                          <a:spcPts val="0"/>
                        </a:spcAft>
                        <a:buClrTx/>
                        <a:buSzTx/>
                        <a:buFontTx/>
                        <a:buNone/>
                        <a:tabLst/>
                        <a:defRPr/>
                      </a:pPr>
                      <a:endParaRPr lang="en-US" dirty="0" smtClean="0">
                        <a:effectLst/>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a:p>
                  </a:txBody>
                  <a:tcPr/>
                </a:tc>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dirty="0" smtClean="0">
                          <a:effectLst/>
                        </a:rPr>
                        <a:t>Filter </a:t>
                      </a:r>
                      <a:r>
                        <a:rPr lang="en-US" sz="1800" kern="1200" dirty="0" smtClean="0">
                          <a:effectLst/>
                        </a:rPr>
                        <a:t>tuning</a:t>
                      </a:r>
                      <a:r>
                        <a:rPr lang="ja-JP" altLang="en-US" sz="1800" kern="1200" baseline="0" dirty="0" smtClean="0">
                          <a:effectLst/>
                        </a:rPr>
                        <a:t> </a:t>
                      </a:r>
                      <a:endParaRPr lang="en-US" altLang="ja-JP" sz="1800" kern="1200" baseline="0" dirty="0" smtClean="0">
                        <a:effectLst/>
                      </a:endParaRPr>
                    </a:p>
                    <a:p>
                      <a:pPr marL="0" marR="0" indent="0" algn="ctr" defTabSz="914400" rtl="0" eaLnBrk="1" fontAlgn="auto" latinLnBrk="0" hangingPunct="1">
                        <a:lnSpc>
                          <a:spcPct val="100000"/>
                        </a:lnSpc>
                        <a:spcBef>
                          <a:spcPts val="0"/>
                        </a:spcBef>
                        <a:spcAft>
                          <a:spcPts val="0"/>
                        </a:spcAft>
                        <a:buClrTx/>
                        <a:buSzTx/>
                        <a:buFontTx/>
                        <a:buNone/>
                        <a:tabLst/>
                        <a:defRPr/>
                      </a:pPr>
                      <a:r>
                        <a:rPr lang="en-US" sz="1800" kern="1200" baseline="0" dirty="0" smtClean="0">
                          <a:effectLst/>
                        </a:rPr>
                        <a:t>for Obs. phase</a:t>
                      </a:r>
                      <a:r>
                        <a:rPr lang="en-US" sz="1800" kern="1200" dirty="0" smtClean="0">
                          <a:effectLst/>
                        </a:rPr>
                        <a:t> </a:t>
                      </a:r>
                      <a:endParaRPr lang="en-US" dirty="0" smtClean="0">
                        <a:effectLst/>
                      </a:endParaRPr>
                    </a:p>
                  </a:txBody>
                  <a:tcPr/>
                </a:tc>
                <a:tc>
                  <a:txBody>
                    <a:bodyPr/>
                    <a:lstStyle/>
                    <a:p>
                      <a:endParaRPr lang="en-US"/>
                    </a:p>
                  </a:txBody>
                  <a:tcPr/>
                </a:tc>
                <a:tc>
                  <a:txBody>
                    <a:bodyPr/>
                    <a:lstStyle/>
                    <a:p>
                      <a:endParaRPr lang="en-US"/>
                    </a:p>
                  </a:txBody>
                  <a:tcPr/>
                </a:tc>
                <a:tc>
                  <a:txBody>
                    <a:bodyPr/>
                    <a:lstStyle/>
                    <a:p>
                      <a:endParaRPr lang="en-US"/>
                    </a:p>
                  </a:txBody>
                  <a:tcPr/>
                </a:tc>
                <a:tc>
                  <a:txBody>
                    <a:bodyPr/>
                    <a:lstStyle/>
                    <a:p>
                      <a:endParaRPr lang="en-US" dirty="0"/>
                    </a:p>
                  </a:txBody>
                  <a:tcPr/>
                </a:tc>
              </a:tr>
            </a:tbl>
          </a:graphicData>
        </a:graphic>
      </p:graphicFrame>
      <p:grpSp>
        <p:nvGrpSpPr>
          <p:cNvPr id="5" name="Group 4"/>
          <p:cNvGrpSpPr/>
          <p:nvPr/>
        </p:nvGrpSpPr>
        <p:grpSpPr>
          <a:xfrm>
            <a:off x="2994686" y="2507508"/>
            <a:ext cx="2025552" cy="2463832"/>
            <a:chOff x="5094000" y="2502000"/>
            <a:chExt cx="2025552" cy="2463832"/>
          </a:xfrm>
        </p:grpSpPr>
        <p:sp>
          <p:nvSpPr>
            <p:cNvPr id="12" name="Rectangle 11"/>
            <p:cNvSpPr/>
            <p:nvPr/>
          </p:nvSpPr>
          <p:spPr>
            <a:xfrm>
              <a:off x="5117758" y="3793528"/>
              <a:ext cx="2001794" cy="556055"/>
            </a:xfrm>
            <a:prstGeom prst="rect">
              <a:avLst/>
            </a:prstGeom>
            <a:solidFill>
              <a:srgbClr val="FF4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Not yet</a:t>
              </a:r>
              <a:endParaRPr lang="en-US" dirty="0"/>
            </a:p>
          </p:txBody>
        </p:sp>
        <p:sp>
          <p:nvSpPr>
            <p:cNvPr id="15" name="Rectangle 14"/>
            <p:cNvSpPr/>
            <p:nvPr/>
          </p:nvSpPr>
          <p:spPr>
            <a:xfrm>
              <a:off x="5094000" y="2502000"/>
              <a:ext cx="2001794" cy="556055"/>
            </a:xfrm>
            <a:prstGeom prst="rect">
              <a:avLst/>
            </a:prstGeom>
            <a:solidFill>
              <a:srgbClr val="FF4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Not yet</a:t>
              </a:r>
              <a:endParaRPr lang="en-US" dirty="0"/>
            </a:p>
          </p:txBody>
        </p:sp>
        <p:sp>
          <p:nvSpPr>
            <p:cNvPr id="17" name="Rectangle 16"/>
            <p:cNvSpPr/>
            <p:nvPr/>
          </p:nvSpPr>
          <p:spPr>
            <a:xfrm>
              <a:off x="5094000" y="3147797"/>
              <a:ext cx="2001794" cy="556055"/>
            </a:xfrm>
            <a:prstGeom prst="rect">
              <a:avLst/>
            </a:prstGeom>
            <a:solidFill>
              <a:srgbClr val="FF4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Not yet</a:t>
              </a:r>
              <a:endParaRPr lang="en-US" dirty="0"/>
            </a:p>
          </p:txBody>
        </p:sp>
        <p:sp>
          <p:nvSpPr>
            <p:cNvPr id="22" name="Rectangle 21"/>
            <p:cNvSpPr/>
            <p:nvPr/>
          </p:nvSpPr>
          <p:spPr>
            <a:xfrm>
              <a:off x="5117758" y="4409777"/>
              <a:ext cx="2001794" cy="5560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Ongoing</a:t>
              </a:r>
              <a:endParaRPr lang="en-US" dirty="0">
                <a:solidFill>
                  <a:schemeClr val="bg1"/>
                </a:solidFill>
              </a:endParaRPr>
            </a:p>
          </p:txBody>
        </p:sp>
      </p:grpSp>
      <p:grpSp>
        <p:nvGrpSpPr>
          <p:cNvPr id="8" name="Group 7"/>
          <p:cNvGrpSpPr/>
          <p:nvPr/>
        </p:nvGrpSpPr>
        <p:grpSpPr>
          <a:xfrm>
            <a:off x="5085357" y="2507508"/>
            <a:ext cx="2021285" cy="2461379"/>
            <a:chOff x="7178320" y="2516808"/>
            <a:chExt cx="2021285" cy="2461379"/>
          </a:xfrm>
        </p:grpSpPr>
        <p:sp>
          <p:nvSpPr>
            <p:cNvPr id="13" name="Rectangle 12"/>
            <p:cNvSpPr/>
            <p:nvPr/>
          </p:nvSpPr>
          <p:spPr>
            <a:xfrm>
              <a:off x="7197811" y="3805884"/>
              <a:ext cx="2001794" cy="5560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Ongoing</a:t>
              </a:r>
              <a:endParaRPr lang="en-US" dirty="0"/>
            </a:p>
          </p:txBody>
        </p:sp>
        <p:sp>
          <p:nvSpPr>
            <p:cNvPr id="16" name="Rectangle 15"/>
            <p:cNvSpPr/>
            <p:nvPr/>
          </p:nvSpPr>
          <p:spPr>
            <a:xfrm>
              <a:off x="7178320" y="2516808"/>
              <a:ext cx="2001794" cy="556055"/>
            </a:xfrm>
            <a:prstGeom prst="rect">
              <a:avLst/>
            </a:prstGeom>
            <a:solidFill>
              <a:srgbClr val="FF4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Not yet</a:t>
              </a:r>
              <a:endParaRPr lang="en-US" dirty="0"/>
            </a:p>
          </p:txBody>
        </p:sp>
        <p:sp>
          <p:nvSpPr>
            <p:cNvPr id="18" name="Rectangle 17"/>
            <p:cNvSpPr/>
            <p:nvPr/>
          </p:nvSpPr>
          <p:spPr>
            <a:xfrm>
              <a:off x="7178320" y="3147797"/>
              <a:ext cx="2001794" cy="556055"/>
            </a:xfrm>
            <a:prstGeom prst="rect">
              <a:avLst/>
            </a:prstGeom>
            <a:solidFill>
              <a:srgbClr val="FF4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Not yet</a:t>
              </a:r>
              <a:endParaRPr lang="en-US" dirty="0"/>
            </a:p>
          </p:txBody>
        </p:sp>
        <p:sp>
          <p:nvSpPr>
            <p:cNvPr id="25" name="Rectangle 24"/>
            <p:cNvSpPr/>
            <p:nvPr/>
          </p:nvSpPr>
          <p:spPr>
            <a:xfrm>
              <a:off x="7194722" y="4422132"/>
              <a:ext cx="2001794" cy="5560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Ongoing</a:t>
              </a:r>
              <a:endParaRPr lang="en-US" dirty="0">
                <a:solidFill>
                  <a:schemeClr val="bg1"/>
                </a:solidFill>
              </a:endParaRPr>
            </a:p>
          </p:txBody>
        </p:sp>
      </p:grpSp>
      <p:grpSp>
        <p:nvGrpSpPr>
          <p:cNvPr id="9" name="Group 8"/>
          <p:cNvGrpSpPr/>
          <p:nvPr/>
        </p:nvGrpSpPr>
        <p:grpSpPr>
          <a:xfrm>
            <a:off x="7205357" y="2507510"/>
            <a:ext cx="2001794" cy="2463830"/>
            <a:chOff x="9294341" y="2502000"/>
            <a:chExt cx="2001794" cy="2463830"/>
          </a:xfrm>
        </p:grpSpPr>
        <p:sp>
          <p:nvSpPr>
            <p:cNvPr id="14" name="Rectangle 13"/>
            <p:cNvSpPr/>
            <p:nvPr/>
          </p:nvSpPr>
          <p:spPr>
            <a:xfrm>
              <a:off x="9294341" y="3778786"/>
              <a:ext cx="2001794" cy="5560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a:t>
              </a:r>
              <a:r>
                <a:rPr lang="en-US" dirty="0" smtClean="0"/>
                <a:t>ngoing</a:t>
              </a:r>
              <a:endParaRPr lang="en-US" dirty="0"/>
            </a:p>
          </p:txBody>
        </p:sp>
        <p:sp>
          <p:nvSpPr>
            <p:cNvPr id="19" name="Rectangle 18"/>
            <p:cNvSpPr/>
            <p:nvPr/>
          </p:nvSpPr>
          <p:spPr>
            <a:xfrm>
              <a:off x="9294341" y="3147797"/>
              <a:ext cx="2001794" cy="556055"/>
            </a:xfrm>
            <a:prstGeom prst="rect">
              <a:avLst/>
            </a:prstGeom>
            <a:solidFill>
              <a:srgbClr val="FF45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Not yet</a:t>
              </a:r>
              <a:endParaRPr lang="en-US" dirty="0"/>
            </a:p>
          </p:txBody>
        </p:sp>
        <p:sp>
          <p:nvSpPr>
            <p:cNvPr id="23" name="Rectangle 22"/>
            <p:cNvSpPr/>
            <p:nvPr/>
          </p:nvSpPr>
          <p:spPr>
            <a:xfrm>
              <a:off x="9294341" y="2502000"/>
              <a:ext cx="2001794" cy="5560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Ongoing</a:t>
              </a:r>
              <a:endParaRPr lang="en-US" dirty="0">
                <a:solidFill>
                  <a:schemeClr val="bg1"/>
                </a:solidFill>
              </a:endParaRPr>
            </a:p>
          </p:txBody>
        </p:sp>
        <p:sp>
          <p:nvSpPr>
            <p:cNvPr id="26" name="Rectangle 25"/>
            <p:cNvSpPr/>
            <p:nvPr/>
          </p:nvSpPr>
          <p:spPr>
            <a:xfrm>
              <a:off x="9294341" y="4409775"/>
              <a:ext cx="2001794" cy="5560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Ongoing</a:t>
              </a:r>
              <a:endParaRPr lang="en-US" dirty="0">
                <a:solidFill>
                  <a:schemeClr val="bg1"/>
                </a:solidFill>
              </a:endParaRPr>
            </a:p>
          </p:txBody>
        </p:sp>
      </p:grpSp>
      <p:sp>
        <p:nvSpPr>
          <p:cNvPr id="3" name="Date Placeholder 2"/>
          <p:cNvSpPr>
            <a:spLocks noGrp="1"/>
          </p:cNvSpPr>
          <p:nvPr>
            <p:ph type="dt" sz="half" idx="10"/>
          </p:nvPr>
        </p:nvSpPr>
        <p:spPr/>
        <p:txBody>
          <a:bodyPr/>
          <a:lstStyle/>
          <a:p>
            <a:r>
              <a:rPr lang="en-US" smtClean="0"/>
              <a:t>8/25/2018</a:t>
            </a:r>
            <a:endParaRPr lang="en-US" dirty="0"/>
          </a:p>
        </p:txBody>
      </p:sp>
      <p:sp>
        <p:nvSpPr>
          <p:cNvPr id="7" name="Footer Placeholder 6"/>
          <p:cNvSpPr>
            <a:spLocks noGrp="1"/>
          </p:cNvSpPr>
          <p:nvPr>
            <p:ph type="ftr" sz="quarter" idx="11"/>
          </p:nvPr>
        </p:nvSpPr>
        <p:spPr/>
        <p:txBody>
          <a:bodyPr/>
          <a:lstStyle/>
          <a:p>
            <a:r>
              <a:rPr lang="en-US" smtClean="0"/>
              <a:t>F2F in Toyama Univ.</a:t>
            </a:r>
            <a:endParaRPr lang="en-US" dirty="0"/>
          </a:p>
        </p:txBody>
      </p:sp>
      <p:grpSp>
        <p:nvGrpSpPr>
          <p:cNvPr id="29" name="Group 28"/>
          <p:cNvGrpSpPr/>
          <p:nvPr/>
        </p:nvGrpSpPr>
        <p:grpSpPr>
          <a:xfrm>
            <a:off x="9298114" y="2507508"/>
            <a:ext cx="2001794" cy="2464441"/>
            <a:chOff x="9298114" y="2507508"/>
            <a:chExt cx="2001794" cy="2464441"/>
          </a:xfrm>
        </p:grpSpPr>
        <p:sp>
          <p:nvSpPr>
            <p:cNvPr id="11" name="Rectangle 10"/>
            <p:cNvSpPr/>
            <p:nvPr/>
          </p:nvSpPr>
          <p:spPr>
            <a:xfrm>
              <a:off x="9298114" y="3799037"/>
              <a:ext cx="2001794" cy="556055"/>
            </a:xfrm>
            <a:prstGeom prst="rect">
              <a:avLst/>
            </a:prstGeom>
            <a:solidFill>
              <a:srgbClr val="306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Done !</a:t>
              </a:r>
              <a:endParaRPr lang="en-US" dirty="0"/>
            </a:p>
          </p:txBody>
        </p:sp>
        <p:sp>
          <p:nvSpPr>
            <p:cNvPr id="21" name="Rectangle 20"/>
            <p:cNvSpPr/>
            <p:nvPr/>
          </p:nvSpPr>
          <p:spPr>
            <a:xfrm>
              <a:off x="9298114" y="3153305"/>
              <a:ext cx="2001794" cy="5560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Ongoing</a:t>
              </a:r>
              <a:endParaRPr lang="en-US" dirty="0">
                <a:solidFill>
                  <a:schemeClr val="bg1"/>
                </a:solidFill>
              </a:endParaRPr>
            </a:p>
          </p:txBody>
        </p:sp>
        <p:sp>
          <p:nvSpPr>
            <p:cNvPr id="24" name="Rectangle 23"/>
            <p:cNvSpPr/>
            <p:nvPr/>
          </p:nvSpPr>
          <p:spPr>
            <a:xfrm>
              <a:off x="9298114" y="2507508"/>
              <a:ext cx="2001794" cy="5560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Ongoing</a:t>
              </a:r>
              <a:endParaRPr lang="en-US" dirty="0">
                <a:solidFill>
                  <a:schemeClr val="bg1"/>
                </a:solidFill>
              </a:endParaRPr>
            </a:p>
          </p:txBody>
        </p:sp>
        <p:sp>
          <p:nvSpPr>
            <p:cNvPr id="28" name="Rectangle 27"/>
            <p:cNvSpPr/>
            <p:nvPr/>
          </p:nvSpPr>
          <p:spPr>
            <a:xfrm>
              <a:off x="9298114" y="4415894"/>
              <a:ext cx="2001794" cy="55605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1"/>
                  </a:solidFill>
                </a:rPr>
                <a:t>Ongoing</a:t>
              </a:r>
              <a:endParaRPr lang="en-US" dirty="0">
                <a:solidFill>
                  <a:schemeClr val="bg1"/>
                </a:solidFill>
              </a:endParaRPr>
            </a:p>
          </p:txBody>
        </p:sp>
      </p:grpSp>
    </p:spTree>
    <p:extLst>
      <p:ext uri="{BB962C8B-B14F-4D97-AF65-F5344CB8AC3E}">
        <p14:creationId xmlns:p14="http://schemas.microsoft.com/office/powerpoint/2010/main" val="81990848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00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dirty="0" smtClean="0"/>
              <a:t>Previous Schedule</a:t>
            </a:r>
            <a:endParaRPr lang="en-US"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621322608"/>
              </p:ext>
            </p:extLst>
          </p:nvPr>
        </p:nvGraphicFramePr>
        <p:xfrm>
          <a:off x="838200" y="1121283"/>
          <a:ext cx="10752435" cy="5106522"/>
        </p:xfrm>
        <a:graphic>
          <a:graphicData uri="http://schemas.openxmlformats.org/drawingml/2006/table">
            <a:tbl>
              <a:tblPr firstRow="1" bandRow="1">
                <a:tableStyleId>{5C22544A-7EE6-4342-B048-85BDC9FD1C3A}</a:tableStyleId>
              </a:tblPr>
              <a:tblGrid>
                <a:gridCol w="1194715"/>
                <a:gridCol w="1194715"/>
                <a:gridCol w="1194715"/>
                <a:gridCol w="1194715"/>
                <a:gridCol w="1194715"/>
                <a:gridCol w="1194715"/>
                <a:gridCol w="1194715"/>
                <a:gridCol w="1194715"/>
                <a:gridCol w="1194715"/>
              </a:tblGrid>
              <a:tr h="681522">
                <a:tc>
                  <a:txBody>
                    <a:bodyPr/>
                    <a:lstStyle/>
                    <a:p>
                      <a:pPr algn="ctr"/>
                      <a:r>
                        <a:rPr lang="en-US" sz="2800" dirty="0" smtClean="0"/>
                        <a:t>May</a:t>
                      </a:r>
                      <a:endParaRPr lang="en-US" sz="2800" dirty="0"/>
                    </a:p>
                  </a:txBody>
                  <a:tcPr/>
                </a:tc>
                <a:tc>
                  <a:txBody>
                    <a:bodyPr/>
                    <a:lstStyle/>
                    <a:p>
                      <a:pPr algn="ctr"/>
                      <a:r>
                        <a:rPr lang="en-US" sz="2800" dirty="0" smtClean="0"/>
                        <a:t>Jun.</a:t>
                      </a:r>
                      <a:endParaRPr lang="en-US" sz="2800" dirty="0"/>
                    </a:p>
                  </a:txBody>
                  <a:tcPr/>
                </a:tc>
                <a:tc>
                  <a:txBody>
                    <a:bodyPr/>
                    <a:lstStyle/>
                    <a:p>
                      <a:pPr algn="ctr"/>
                      <a:r>
                        <a:rPr lang="en-US" sz="2800" dirty="0" smtClean="0"/>
                        <a:t>Jul.</a:t>
                      </a:r>
                      <a:endParaRPr lang="en-US" sz="2800" dirty="0"/>
                    </a:p>
                  </a:txBody>
                  <a:tcPr/>
                </a:tc>
                <a:tc>
                  <a:txBody>
                    <a:bodyPr/>
                    <a:lstStyle/>
                    <a:p>
                      <a:pPr algn="ctr"/>
                      <a:r>
                        <a:rPr lang="en-US" sz="2800" dirty="0" smtClean="0"/>
                        <a:t>Aug.</a:t>
                      </a:r>
                      <a:endParaRPr lang="en-US" sz="2800" dirty="0"/>
                    </a:p>
                  </a:txBody>
                  <a:tcPr/>
                </a:tc>
                <a:tc>
                  <a:txBody>
                    <a:bodyPr/>
                    <a:lstStyle/>
                    <a:p>
                      <a:pPr algn="ctr"/>
                      <a:r>
                        <a:rPr lang="en-US" sz="2800" dirty="0" smtClean="0"/>
                        <a:t>Sep.</a:t>
                      </a:r>
                      <a:endParaRPr lang="en-US" sz="2800" dirty="0"/>
                    </a:p>
                  </a:txBody>
                  <a:tcPr/>
                </a:tc>
                <a:tc>
                  <a:txBody>
                    <a:bodyPr/>
                    <a:lstStyle/>
                    <a:p>
                      <a:pPr algn="ctr"/>
                      <a:r>
                        <a:rPr lang="en-US" altLang="ja-JP" sz="2800" dirty="0" smtClean="0"/>
                        <a:t>Oct.</a:t>
                      </a:r>
                      <a:endParaRPr lang="en-US" sz="2800" dirty="0"/>
                    </a:p>
                  </a:txBody>
                  <a:tcPr/>
                </a:tc>
                <a:tc>
                  <a:txBody>
                    <a:bodyPr/>
                    <a:lstStyle/>
                    <a:p>
                      <a:pPr algn="ctr"/>
                      <a:r>
                        <a:rPr lang="en-US" altLang="ja-JP" sz="2800" dirty="0" smtClean="0"/>
                        <a:t>Nov.</a:t>
                      </a:r>
                      <a:endParaRPr lang="en-US" sz="2800" dirty="0"/>
                    </a:p>
                  </a:txBody>
                  <a:tcPr/>
                </a:tc>
                <a:tc>
                  <a:txBody>
                    <a:bodyPr/>
                    <a:lstStyle/>
                    <a:p>
                      <a:pPr algn="ctr"/>
                      <a:r>
                        <a:rPr lang="en-US" sz="2800" dirty="0" smtClean="0"/>
                        <a:t>Dec.</a:t>
                      </a:r>
                      <a:endParaRPr lang="en-US" sz="2800" dirty="0"/>
                    </a:p>
                  </a:txBody>
                  <a:tcPr/>
                </a:tc>
                <a:tc>
                  <a:txBody>
                    <a:bodyPr/>
                    <a:lstStyle/>
                    <a:p>
                      <a:pPr algn="ctr"/>
                      <a:r>
                        <a:rPr lang="en-US" sz="2800" dirty="0" smtClean="0"/>
                        <a:t>Jan.</a:t>
                      </a:r>
                      <a:endParaRPr lang="en-US" sz="2800" dirty="0"/>
                    </a:p>
                  </a:txBody>
                  <a:tcPr/>
                </a:tc>
              </a:tr>
              <a:tr h="442500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cxnSp>
        <p:nvCxnSpPr>
          <p:cNvPr id="10" name="Straight Connector 9"/>
          <p:cNvCxnSpPr/>
          <p:nvPr/>
        </p:nvCxnSpPr>
        <p:spPr>
          <a:xfrm>
            <a:off x="5239268" y="1828800"/>
            <a:ext cx="0" cy="4399005"/>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13" name="TextBox 12"/>
          <p:cNvSpPr txBox="1"/>
          <p:nvPr/>
        </p:nvSpPr>
        <p:spPr>
          <a:xfrm>
            <a:off x="5239268" y="5766140"/>
            <a:ext cx="764055" cy="461665"/>
          </a:xfrm>
          <a:prstGeom prst="rect">
            <a:avLst/>
          </a:prstGeom>
          <a:noFill/>
        </p:spPr>
        <p:txBody>
          <a:bodyPr wrap="none" rtlCol="0">
            <a:spAutoFit/>
          </a:bodyPr>
          <a:lstStyle/>
          <a:p>
            <a:r>
              <a:rPr lang="en-US" sz="2400" dirty="0" smtClean="0">
                <a:solidFill>
                  <a:schemeClr val="accent2"/>
                </a:solidFill>
              </a:rPr>
              <a:t>Now</a:t>
            </a:r>
            <a:endParaRPr lang="en-US" sz="2400" dirty="0">
              <a:solidFill>
                <a:schemeClr val="accent2"/>
              </a:solidFill>
            </a:endParaRPr>
          </a:p>
        </p:txBody>
      </p:sp>
      <p:sp>
        <p:nvSpPr>
          <p:cNvPr id="14" name="Left-Right Arrow 13"/>
          <p:cNvSpPr/>
          <p:nvPr/>
        </p:nvSpPr>
        <p:spPr>
          <a:xfrm>
            <a:off x="2617573" y="4584174"/>
            <a:ext cx="3585519" cy="926757"/>
          </a:xfrm>
          <a:prstGeom prst="lef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SRM</a:t>
            </a:r>
            <a:endParaRPr lang="en-US"/>
          </a:p>
        </p:txBody>
      </p:sp>
      <p:sp>
        <p:nvSpPr>
          <p:cNvPr id="15" name="Right Arrow 14"/>
          <p:cNvSpPr/>
          <p:nvPr/>
        </p:nvSpPr>
        <p:spPr>
          <a:xfrm>
            <a:off x="838200" y="3235549"/>
            <a:ext cx="1779373" cy="926757"/>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SR3</a:t>
            </a:r>
            <a:endParaRPr lang="en-US"/>
          </a:p>
        </p:txBody>
      </p:sp>
      <p:sp>
        <p:nvSpPr>
          <p:cNvPr id="19" name="Slide Number Placeholder 18"/>
          <p:cNvSpPr>
            <a:spLocks noGrp="1"/>
          </p:cNvSpPr>
          <p:nvPr>
            <p:ph type="sldNum" sz="quarter" idx="12"/>
          </p:nvPr>
        </p:nvSpPr>
        <p:spPr/>
        <p:txBody>
          <a:bodyPr/>
          <a:lstStyle/>
          <a:p>
            <a:fld id="{9E696B18-92B8-FB41-9EFF-7105957B09E9}" type="slidenum">
              <a:rPr lang="en-US" smtClean="0"/>
              <a:pPr/>
              <a:t>17</a:t>
            </a:fld>
            <a:endParaRPr lang="en-US" dirty="0"/>
          </a:p>
        </p:txBody>
      </p:sp>
      <p:sp>
        <p:nvSpPr>
          <p:cNvPr id="2" name="Date Placeholder 1"/>
          <p:cNvSpPr>
            <a:spLocks noGrp="1"/>
          </p:cNvSpPr>
          <p:nvPr>
            <p:ph type="dt" sz="half" idx="10"/>
          </p:nvPr>
        </p:nvSpPr>
        <p:spPr/>
        <p:txBody>
          <a:bodyPr/>
          <a:lstStyle/>
          <a:p>
            <a:r>
              <a:rPr lang="en-US" smtClean="0"/>
              <a:t>8/25/2018</a:t>
            </a:r>
            <a:endParaRPr lang="en-US" dirty="0"/>
          </a:p>
        </p:txBody>
      </p:sp>
      <p:sp>
        <p:nvSpPr>
          <p:cNvPr id="3" name="Footer Placeholder 2"/>
          <p:cNvSpPr>
            <a:spLocks noGrp="1"/>
          </p:cNvSpPr>
          <p:nvPr>
            <p:ph type="ftr" sz="quarter" idx="11"/>
          </p:nvPr>
        </p:nvSpPr>
        <p:spPr/>
        <p:txBody>
          <a:bodyPr/>
          <a:lstStyle/>
          <a:p>
            <a:r>
              <a:rPr lang="en-US" smtClean="0"/>
              <a:t>F2F in Toyama Univ.</a:t>
            </a:r>
            <a:endParaRPr lang="en-US" dirty="0"/>
          </a:p>
        </p:txBody>
      </p:sp>
    </p:spTree>
    <p:extLst>
      <p:ext uri="{BB962C8B-B14F-4D97-AF65-F5344CB8AC3E}">
        <p14:creationId xmlns:p14="http://schemas.microsoft.com/office/powerpoint/2010/main" val="4438643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00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dirty="0" smtClean="0"/>
              <a:t>Current state</a:t>
            </a:r>
            <a:endParaRPr lang="en-US" dirty="0"/>
          </a:p>
        </p:txBody>
      </p:sp>
      <p:graphicFrame>
        <p:nvGraphicFramePr>
          <p:cNvPr id="8" name="Content Placeholder 7"/>
          <p:cNvGraphicFramePr>
            <a:graphicFrameLocks noGrp="1"/>
          </p:cNvGraphicFramePr>
          <p:nvPr>
            <p:ph idx="1"/>
          </p:nvPr>
        </p:nvGraphicFramePr>
        <p:xfrm>
          <a:off x="838200" y="1121283"/>
          <a:ext cx="10752435" cy="5106522"/>
        </p:xfrm>
        <a:graphic>
          <a:graphicData uri="http://schemas.openxmlformats.org/drawingml/2006/table">
            <a:tbl>
              <a:tblPr firstRow="1" bandRow="1">
                <a:tableStyleId>{5C22544A-7EE6-4342-B048-85BDC9FD1C3A}</a:tableStyleId>
              </a:tblPr>
              <a:tblGrid>
                <a:gridCol w="1194715"/>
                <a:gridCol w="1194715"/>
                <a:gridCol w="1194715"/>
                <a:gridCol w="1194715"/>
                <a:gridCol w="1194715"/>
                <a:gridCol w="1194715"/>
                <a:gridCol w="1194715"/>
                <a:gridCol w="1194715"/>
                <a:gridCol w="1194715"/>
              </a:tblGrid>
              <a:tr h="681522">
                <a:tc>
                  <a:txBody>
                    <a:bodyPr/>
                    <a:lstStyle/>
                    <a:p>
                      <a:pPr algn="ctr"/>
                      <a:r>
                        <a:rPr lang="en-US" sz="2800" dirty="0" smtClean="0"/>
                        <a:t>May</a:t>
                      </a:r>
                      <a:endParaRPr lang="en-US" sz="2800" dirty="0"/>
                    </a:p>
                  </a:txBody>
                  <a:tcPr/>
                </a:tc>
                <a:tc>
                  <a:txBody>
                    <a:bodyPr/>
                    <a:lstStyle/>
                    <a:p>
                      <a:pPr algn="ctr"/>
                      <a:r>
                        <a:rPr lang="en-US" sz="2800" dirty="0" smtClean="0"/>
                        <a:t>Jun.</a:t>
                      </a:r>
                      <a:endParaRPr lang="en-US" sz="2800" dirty="0"/>
                    </a:p>
                  </a:txBody>
                  <a:tcPr/>
                </a:tc>
                <a:tc>
                  <a:txBody>
                    <a:bodyPr/>
                    <a:lstStyle/>
                    <a:p>
                      <a:pPr algn="ctr"/>
                      <a:r>
                        <a:rPr lang="en-US" sz="2800" dirty="0" smtClean="0"/>
                        <a:t>Jul.</a:t>
                      </a:r>
                      <a:endParaRPr lang="en-US" sz="2800" dirty="0"/>
                    </a:p>
                  </a:txBody>
                  <a:tcPr/>
                </a:tc>
                <a:tc>
                  <a:txBody>
                    <a:bodyPr/>
                    <a:lstStyle/>
                    <a:p>
                      <a:pPr algn="ctr"/>
                      <a:r>
                        <a:rPr lang="en-US" sz="2800" dirty="0" smtClean="0"/>
                        <a:t>Aug.</a:t>
                      </a:r>
                      <a:endParaRPr lang="en-US" sz="2800" dirty="0"/>
                    </a:p>
                  </a:txBody>
                  <a:tcPr/>
                </a:tc>
                <a:tc>
                  <a:txBody>
                    <a:bodyPr/>
                    <a:lstStyle/>
                    <a:p>
                      <a:pPr algn="ctr"/>
                      <a:r>
                        <a:rPr lang="en-US" sz="2800" dirty="0" smtClean="0"/>
                        <a:t>Sep.</a:t>
                      </a:r>
                      <a:endParaRPr lang="en-US" sz="2800" dirty="0"/>
                    </a:p>
                  </a:txBody>
                  <a:tcPr/>
                </a:tc>
                <a:tc>
                  <a:txBody>
                    <a:bodyPr/>
                    <a:lstStyle/>
                    <a:p>
                      <a:pPr algn="ctr"/>
                      <a:r>
                        <a:rPr lang="en-US" altLang="ja-JP" sz="2800" dirty="0" smtClean="0"/>
                        <a:t>Oct.</a:t>
                      </a:r>
                      <a:endParaRPr lang="en-US" sz="2800" dirty="0"/>
                    </a:p>
                  </a:txBody>
                  <a:tcPr/>
                </a:tc>
                <a:tc>
                  <a:txBody>
                    <a:bodyPr/>
                    <a:lstStyle/>
                    <a:p>
                      <a:pPr algn="ctr"/>
                      <a:r>
                        <a:rPr lang="en-US" altLang="ja-JP" sz="2800" dirty="0" smtClean="0"/>
                        <a:t>Nov.</a:t>
                      </a:r>
                      <a:endParaRPr lang="en-US" sz="2800" dirty="0"/>
                    </a:p>
                  </a:txBody>
                  <a:tcPr/>
                </a:tc>
                <a:tc>
                  <a:txBody>
                    <a:bodyPr/>
                    <a:lstStyle/>
                    <a:p>
                      <a:pPr algn="ctr"/>
                      <a:r>
                        <a:rPr lang="en-US" sz="2800" dirty="0" smtClean="0"/>
                        <a:t>Dec.</a:t>
                      </a:r>
                      <a:endParaRPr lang="en-US" sz="2800" dirty="0"/>
                    </a:p>
                  </a:txBody>
                  <a:tcPr/>
                </a:tc>
                <a:tc>
                  <a:txBody>
                    <a:bodyPr/>
                    <a:lstStyle/>
                    <a:p>
                      <a:pPr algn="ctr"/>
                      <a:r>
                        <a:rPr lang="en-US" sz="2800" dirty="0" smtClean="0"/>
                        <a:t>Jan.</a:t>
                      </a:r>
                      <a:endParaRPr lang="en-US" sz="2800" dirty="0"/>
                    </a:p>
                  </a:txBody>
                  <a:tcPr/>
                </a:tc>
              </a:tr>
              <a:tr h="4425000">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cxnSp>
        <p:nvCxnSpPr>
          <p:cNvPr id="10" name="Straight Connector 9"/>
          <p:cNvCxnSpPr/>
          <p:nvPr/>
        </p:nvCxnSpPr>
        <p:spPr>
          <a:xfrm>
            <a:off x="5239268" y="1828800"/>
            <a:ext cx="0" cy="4399005"/>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 name="Slide Number Placeholder 4"/>
          <p:cNvSpPr>
            <a:spLocks noGrp="1"/>
          </p:cNvSpPr>
          <p:nvPr>
            <p:ph type="sldNum" sz="quarter" idx="12"/>
          </p:nvPr>
        </p:nvSpPr>
        <p:spPr/>
        <p:txBody>
          <a:bodyPr/>
          <a:lstStyle/>
          <a:p>
            <a:fld id="{9E696B18-92B8-FB41-9EFF-7105957B09E9}" type="slidenum">
              <a:rPr lang="en-US" smtClean="0"/>
              <a:pPr/>
              <a:t>18</a:t>
            </a:fld>
            <a:endParaRPr lang="en-US" dirty="0"/>
          </a:p>
        </p:txBody>
      </p:sp>
      <p:sp>
        <p:nvSpPr>
          <p:cNvPr id="12" name="TextBox 11"/>
          <p:cNvSpPr txBox="1"/>
          <p:nvPr/>
        </p:nvSpPr>
        <p:spPr>
          <a:xfrm>
            <a:off x="5239268" y="5766140"/>
            <a:ext cx="764055" cy="461665"/>
          </a:xfrm>
          <a:prstGeom prst="rect">
            <a:avLst/>
          </a:prstGeom>
          <a:noFill/>
        </p:spPr>
        <p:txBody>
          <a:bodyPr wrap="none" rtlCol="0">
            <a:spAutoFit/>
          </a:bodyPr>
          <a:lstStyle/>
          <a:p>
            <a:r>
              <a:rPr lang="en-US" sz="2400" dirty="0" smtClean="0">
                <a:solidFill>
                  <a:schemeClr val="accent2"/>
                </a:solidFill>
              </a:rPr>
              <a:t>Now</a:t>
            </a:r>
            <a:endParaRPr lang="en-US" sz="2400" dirty="0">
              <a:solidFill>
                <a:schemeClr val="accent2"/>
              </a:solidFill>
            </a:endParaRPr>
          </a:p>
        </p:txBody>
      </p:sp>
      <p:sp>
        <p:nvSpPr>
          <p:cNvPr id="7" name="Left Arrow 6"/>
          <p:cNvSpPr/>
          <p:nvPr/>
        </p:nvSpPr>
        <p:spPr>
          <a:xfrm>
            <a:off x="3373774" y="2076808"/>
            <a:ext cx="1865494" cy="926757"/>
          </a:xfrm>
          <a:prstGeom prst="lef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SR2</a:t>
            </a:r>
          </a:p>
        </p:txBody>
      </p:sp>
      <p:sp>
        <p:nvSpPr>
          <p:cNvPr id="14" name="Left-Right Arrow 13"/>
          <p:cNvSpPr/>
          <p:nvPr/>
        </p:nvSpPr>
        <p:spPr>
          <a:xfrm>
            <a:off x="2617573" y="4582800"/>
            <a:ext cx="3585519" cy="926757"/>
          </a:xfrm>
          <a:prstGeom prst="leftRightArrow">
            <a:avLst/>
          </a:prstGeom>
          <a:solidFill>
            <a:srgbClr val="FF33DB">
              <a:alpha val="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ight Arrow 16"/>
          <p:cNvSpPr/>
          <p:nvPr/>
        </p:nvSpPr>
        <p:spPr>
          <a:xfrm>
            <a:off x="838200" y="3235549"/>
            <a:ext cx="1779373" cy="926757"/>
          </a:xfrm>
          <a:prstGeom prst="rightArrow">
            <a:avLst/>
          </a:prstGeom>
          <a:solidFill>
            <a:srgbClr val="FF33DB">
              <a:alpha val="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ight Arrow 14"/>
          <p:cNvSpPr/>
          <p:nvPr/>
        </p:nvSpPr>
        <p:spPr>
          <a:xfrm>
            <a:off x="838200" y="3235550"/>
            <a:ext cx="3041822" cy="926757"/>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SR3</a:t>
            </a:r>
            <a:endParaRPr lang="en-US"/>
          </a:p>
        </p:txBody>
      </p:sp>
      <p:sp>
        <p:nvSpPr>
          <p:cNvPr id="16" name="Left Arrow 15"/>
          <p:cNvSpPr/>
          <p:nvPr/>
        </p:nvSpPr>
        <p:spPr>
          <a:xfrm>
            <a:off x="3768853" y="4582800"/>
            <a:ext cx="1470415" cy="926757"/>
          </a:xfrm>
          <a:prstGeom prst="lef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SRM</a:t>
            </a:r>
          </a:p>
        </p:txBody>
      </p:sp>
      <p:sp>
        <p:nvSpPr>
          <p:cNvPr id="6" name="Date Placeholder 5"/>
          <p:cNvSpPr>
            <a:spLocks noGrp="1"/>
          </p:cNvSpPr>
          <p:nvPr>
            <p:ph type="dt" sz="half" idx="10"/>
          </p:nvPr>
        </p:nvSpPr>
        <p:spPr/>
        <p:txBody>
          <a:bodyPr/>
          <a:lstStyle/>
          <a:p>
            <a:r>
              <a:rPr lang="en-US" smtClean="0"/>
              <a:t>8/25/2018</a:t>
            </a:r>
            <a:endParaRPr lang="en-US" dirty="0"/>
          </a:p>
        </p:txBody>
      </p:sp>
      <p:sp>
        <p:nvSpPr>
          <p:cNvPr id="9" name="Footer Placeholder 8"/>
          <p:cNvSpPr>
            <a:spLocks noGrp="1"/>
          </p:cNvSpPr>
          <p:nvPr>
            <p:ph type="ftr" sz="quarter" idx="11"/>
          </p:nvPr>
        </p:nvSpPr>
        <p:spPr/>
        <p:txBody>
          <a:bodyPr/>
          <a:lstStyle/>
          <a:p>
            <a:r>
              <a:rPr lang="en-US" smtClean="0"/>
              <a:t>F2F in Toyama Univ.</a:t>
            </a:r>
            <a:endParaRPr lang="en-US" dirty="0"/>
          </a:p>
        </p:txBody>
      </p:sp>
    </p:spTree>
    <p:extLst>
      <p:ext uri="{BB962C8B-B14F-4D97-AF65-F5344CB8AC3E}">
        <p14:creationId xmlns:p14="http://schemas.microsoft.com/office/powerpoint/2010/main" val="15308450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00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ja-JP" dirty="0" smtClean="0"/>
              <a:t>Updated</a:t>
            </a:r>
            <a:r>
              <a:rPr lang="en-US" altLang="ja-JP" dirty="0" smtClean="0"/>
              <a:t> </a:t>
            </a:r>
            <a:r>
              <a:rPr lang="en-US" altLang="ja-JP" dirty="0" smtClean="0"/>
              <a:t>Schedule</a:t>
            </a:r>
            <a:endParaRPr lang="en-US" dirty="0"/>
          </a:p>
        </p:txBody>
      </p:sp>
      <p:graphicFrame>
        <p:nvGraphicFramePr>
          <p:cNvPr id="8" name="Content Placeholder 7"/>
          <p:cNvGraphicFramePr>
            <a:graphicFrameLocks noGrp="1"/>
          </p:cNvGraphicFramePr>
          <p:nvPr>
            <p:ph idx="1"/>
          </p:nvPr>
        </p:nvGraphicFramePr>
        <p:xfrm>
          <a:off x="838200" y="1121283"/>
          <a:ext cx="10752435" cy="5106522"/>
        </p:xfrm>
        <a:graphic>
          <a:graphicData uri="http://schemas.openxmlformats.org/drawingml/2006/table">
            <a:tbl>
              <a:tblPr firstRow="1" bandRow="1">
                <a:tableStyleId>{5C22544A-7EE6-4342-B048-85BDC9FD1C3A}</a:tableStyleId>
              </a:tblPr>
              <a:tblGrid>
                <a:gridCol w="1194715"/>
                <a:gridCol w="1194715"/>
                <a:gridCol w="1194715"/>
                <a:gridCol w="1194715"/>
                <a:gridCol w="1194715"/>
                <a:gridCol w="1194715"/>
                <a:gridCol w="1194715"/>
                <a:gridCol w="1194715"/>
                <a:gridCol w="1194715"/>
              </a:tblGrid>
              <a:tr h="681522">
                <a:tc>
                  <a:txBody>
                    <a:bodyPr/>
                    <a:lstStyle/>
                    <a:p>
                      <a:pPr algn="ctr"/>
                      <a:r>
                        <a:rPr lang="en-US" sz="2800" dirty="0" smtClean="0"/>
                        <a:t>May</a:t>
                      </a:r>
                      <a:endParaRPr lang="en-US" sz="2800" dirty="0"/>
                    </a:p>
                  </a:txBody>
                  <a:tcPr/>
                </a:tc>
                <a:tc>
                  <a:txBody>
                    <a:bodyPr/>
                    <a:lstStyle/>
                    <a:p>
                      <a:pPr algn="ctr"/>
                      <a:r>
                        <a:rPr lang="en-US" sz="2800" dirty="0" smtClean="0"/>
                        <a:t>Jun.</a:t>
                      </a:r>
                      <a:endParaRPr lang="en-US" sz="2800" dirty="0"/>
                    </a:p>
                  </a:txBody>
                  <a:tcPr/>
                </a:tc>
                <a:tc>
                  <a:txBody>
                    <a:bodyPr/>
                    <a:lstStyle/>
                    <a:p>
                      <a:pPr algn="ctr"/>
                      <a:r>
                        <a:rPr lang="en-US" sz="2800" dirty="0" smtClean="0"/>
                        <a:t>Jul.</a:t>
                      </a:r>
                      <a:endParaRPr lang="en-US" sz="2800" dirty="0"/>
                    </a:p>
                  </a:txBody>
                  <a:tcPr/>
                </a:tc>
                <a:tc>
                  <a:txBody>
                    <a:bodyPr/>
                    <a:lstStyle/>
                    <a:p>
                      <a:pPr algn="ctr"/>
                      <a:r>
                        <a:rPr lang="en-US" sz="2800" dirty="0" smtClean="0"/>
                        <a:t>Aug.</a:t>
                      </a:r>
                      <a:endParaRPr lang="en-US" sz="2800" dirty="0"/>
                    </a:p>
                  </a:txBody>
                  <a:tcPr/>
                </a:tc>
                <a:tc>
                  <a:txBody>
                    <a:bodyPr/>
                    <a:lstStyle/>
                    <a:p>
                      <a:pPr algn="ctr"/>
                      <a:r>
                        <a:rPr lang="en-US" sz="2800" dirty="0" smtClean="0"/>
                        <a:t>Sep.</a:t>
                      </a:r>
                      <a:endParaRPr lang="en-US" sz="2800" dirty="0"/>
                    </a:p>
                  </a:txBody>
                  <a:tcPr/>
                </a:tc>
                <a:tc>
                  <a:txBody>
                    <a:bodyPr/>
                    <a:lstStyle/>
                    <a:p>
                      <a:pPr algn="ctr"/>
                      <a:r>
                        <a:rPr lang="en-US" altLang="ja-JP" sz="2800" dirty="0" smtClean="0"/>
                        <a:t>Oct.</a:t>
                      </a:r>
                      <a:endParaRPr lang="en-US" sz="2800" dirty="0"/>
                    </a:p>
                  </a:txBody>
                  <a:tcPr/>
                </a:tc>
                <a:tc>
                  <a:txBody>
                    <a:bodyPr/>
                    <a:lstStyle/>
                    <a:p>
                      <a:pPr algn="ctr"/>
                      <a:r>
                        <a:rPr lang="en-US" altLang="ja-JP" sz="2800" dirty="0" smtClean="0"/>
                        <a:t>Nov.</a:t>
                      </a:r>
                      <a:endParaRPr lang="en-US" sz="2800" dirty="0"/>
                    </a:p>
                  </a:txBody>
                  <a:tcPr/>
                </a:tc>
                <a:tc>
                  <a:txBody>
                    <a:bodyPr/>
                    <a:lstStyle/>
                    <a:p>
                      <a:pPr algn="ctr"/>
                      <a:r>
                        <a:rPr lang="en-US" sz="2800" dirty="0" smtClean="0"/>
                        <a:t>Dec.</a:t>
                      </a:r>
                      <a:endParaRPr lang="en-US" sz="2800" dirty="0"/>
                    </a:p>
                  </a:txBody>
                  <a:tcPr/>
                </a:tc>
                <a:tc>
                  <a:txBody>
                    <a:bodyPr/>
                    <a:lstStyle/>
                    <a:p>
                      <a:pPr algn="ctr"/>
                      <a:r>
                        <a:rPr lang="en-US" sz="2800" dirty="0" smtClean="0"/>
                        <a:t>Jan.</a:t>
                      </a:r>
                      <a:endParaRPr lang="en-US" sz="2800" dirty="0"/>
                    </a:p>
                  </a:txBody>
                  <a:tcPr/>
                </a:tc>
              </a:tr>
              <a:tr h="4425000">
                <a:tc>
                  <a:txBody>
                    <a:bodyPr/>
                    <a:lstStyle/>
                    <a:p>
                      <a:endParaRPr lang="en-US"/>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r>
            </a:tbl>
          </a:graphicData>
        </a:graphic>
      </p:graphicFrame>
      <p:cxnSp>
        <p:nvCxnSpPr>
          <p:cNvPr id="10" name="Straight Connector 9"/>
          <p:cNvCxnSpPr/>
          <p:nvPr/>
        </p:nvCxnSpPr>
        <p:spPr>
          <a:xfrm>
            <a:off x="5239268" y="1828800"/>
            <a:ext cx="0" cy="4399005"/>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5" name="Slide Number Placeholder 4"/>
          <p:cNvSpPr>
            <a:spLocks noGrp="1"/>
          </p:cNvSpPr>
          <p:nvPr>
            <p:ph type="sldNum" sz="quarter" idx="12"/>
          </p:nvPr>
        </p:nvSpPr>
        <p:spPr/>
        <p:txBody>
          <a:bodyPr/>
          <a:lstStyle/>
          <a:p>
            <a:fld id="{9E696B18-92B8-FB41-9EFF-7105957B09E9}" type="slidenum">
              <a:rPr lang="en-US" smtClean="0"/>
              <a:pPr/>
              <a:t>19</a:t>
            </a:fld>
            <a:endParaRPr lang="en-US" dirty="0"/>
          </a:p>
        </p:txBody>
      </p:sp>
      <p:sp>
        <p:nvSpPr>
          <p:cNvPr id="12" name="TextBox 11"/>
          <p:cNvSpPr txBox="1"/>
          <p:nvPr/>
        </p:nvSpPr>
        <p:spPr>
          <a:xfrm>
            <a:off x="5239268" y="5766140"/>
            <a:ext cx="764055" cy="461665"/>
          </a:xfrm>
          <a:prstGeom prst="rect">
            <a:avLst/>
          </a:prstGeom>
          <a:noFill/>
        </p:spPr>
        <p:txBody>
          <a:bodyPr wrap="none" rtlCol="0">
            <a:spAutoFit/>
          </a:bodyPr>
          <a:lstStyle/>
          <a:p>
            <a:r>
              <a:rPr lang="en-US" sz="2400" dirty="0" smtClean="0">
                <a:solidFill>
                  <a:schemeClr val="accent2"/>
                </a:solidFill>
              </a:rPr>
              <a:t>Now</a:t>
            </a:r>
            <a:endParaRPr lang="en-US" sz="2400" dirty="0">
              <a:solidFill>
                <a:schemeClr val="accent2"/>
              </a:solidFill>
            </a:endParaRPr>
          </a:p>
        </p:txBody>
      </p:sp>
      <p:sp>
        <p:nvSpPr>
          <p:cNvPr id="14" name="Left-Right Arrow 13"/>
          <p:cNvSpPr/>
          <p:nvPr/>
        </p:nvSpPr>
        <p:spPr>
          <a:xfrm>
            <a:off x="3373201" y="2077200"/>
            <a:ext cx="2076129" cy="926757"/>
          </a:xfrm>
          <a:prstGeom prst="lef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SR2</a:t>
            </a:r>
            <a:endParaRPr lang="en-US" dirty="0"/>
          </a:p>
        </p:txBody>
      </p:sp>
      <p:sp>
        <p:nvSpPr>
          <p:cNvPr id="6" name="Date Placeholder 5"/>
          <p:cNvSpPr>
            <a:spLocks noGrp="1"/>
          </p:cNvSpPr>
          <p:nvPr>
            <p:ph type="dt" sz="half" idx="10"/>
          </p:nvPr>
        </p:nvSpPr>
        <p:spPr/>
        <p:txBody>
          <a:bodyPr/>
          <a:lstStyle/>
          <a:p>
            <a:r>
              <a:rPr lang="en-US" smtClean="0"/>
              <a:t>8/25/2018</a:t>
            </a:r>
            <a:endParaRPr lang="en-US" dirty="0"/>
          </a:p>
        </p:txBody>
      </p:sp>
      <p:sp>
        <p:nvSpPr>
          <p:cNvPr id="7" name="Footer Placeholder 6"/>
          <p:cNvSpPr>
            <a:spLocks noGrp="1"/>
          </p:cNvSpPr>
          <p:nvPr>
            <p:ph type="ftr" sz="quarter" idx="11"/>
          </p:nvPr>
        </p:nvSpPr>
        <p:spPr/>
        <p:txBody>
          <a:bodyPr/>
          <a:lstStyle/>
          <a:p>
            <a:r>
              <a:rPr lang="en-US" smtClean="0"/>
              <a:t>F2F in Toyama Univ.</a:t>
            </a:r>
            <a:endParaRPr lang="en-US" dirty="0"/>
          </a:p>
        </p:txBody>
      </p:sp>
      <p:sp>
        <p:nvSpPr>
          <p:cNvPr id="16" name="Right Arrow 15"/>
          <p:cNvSpPr/>
          <p:nvPr/>
        </p:nvSpPr>
        <p:spPr>
          <a:xfrm>
            <a:off x="838200" y="3235549"/>
            <a:ext cx="1779373" cy="926757"/>
          </a:xfrm>
          <a:prstGeom prst="rightArrow">
            <a:avLst/>
          </a:prstGeom>
          <a:solidFill>
            <a:srgbClr val="FF33DB">
              <a:alpha val="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Left-Right Arrow 16"/>
          <p:cNvSpPr/>
          <p:nvPr/>
        </p:nvSpPr>
        <p:spPr>
          <a:xfrm>
            <a:off x="2617573" y="4582800"/>
            <a:ext cx="3585519" cy="926757"/>
          </a:xfrm>
          <a:prstGeom prst="leftRightArrow">
            <a:avLst/>
          </a:prstGeom>
          <a:solidFill>
            <a:srgbClr val="FF33DB">
              <a:alpha val="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eft-Right Arrow 12"/>
          <p:cNvSpPr/>
          <p:nvPr/>
        </p:nvSpPr>
        <p:spPr>
          <a:xfrm>
            <a:off x="3769200" y="4582799"/>
            <a:ext cx="3585519" cy="926757"/>
          </a:xfrm>
          <a:prstGeom prst="lef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SRM</a:t>
            </a:r>
            <a:endParaRPr lang="en-US"/>
          </a:p>
        </p:txBody>
      </p:sp>
      <p:sp>
        <p:nvSpPr>
          <p:cNvPr id="15" name="Right Arrow 14"/>
          <p:cNvSpPr/>
          <p:nvPr/>
        </p:nvSpPr>
        <p:spPr>
          <a:xfrm>
            <a:off x="838200" y="3235550"/>
            <a:ext cx="3041822" cy="926757"/>
          </a:xfrm>
          <a:prstGeom prst="rightArrow">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SR3</a:t>
            </a:r>
            <a:endParaRPr lang="en-US"/>
          </a:p>
        </p:txBody>
      </p:sp>
      <p:grpSp>
        <p:nvGrpSpPr>
          <p:cNvPr id="2" name="Group 1"/>
          <p:cNvGrpSpPr/>
          <p:nvPr/>
        </p:nvGrpSpPr>
        <p:grpSpPr>
          <a:xfrm>
            <a:off x="6096000" y="1975555"/>
            <a:ext cx="5358687" cy="1888995"/>
            <a:chOff x="6172209" y="2435028"/>
            <a:chExt cx="5358687" cy="1888995"/>
          </a:xfrm>
        </p:grpSpPr>
        <p:sp>
          <p:nvSpPr>
            <p:cNvPr id="18" name="Left-Right Arrow 17"/>
            <p:cNvSpPr/>
            <p:nvPr/>
          </p:nvSpPr>
          <p:spPr>
            <a:xfrm>
              <a:off x="6172209" y="2435030"/>
              <a:ext cx="5358687" cy="1888993"/>
            </a:xfrm>
            <a:prstGeom prst="leftRightArrow">
              <a:avLst/>
            </a:prstGeom>
            <a:gradFill flip="none" rotWithShape="1">
              <a:gsLst>
                <a:gs pos="0">
                  <a:schemeClr val="accent2"/>
                </a:gs>
                <a:gs pos="38000">
                  <a:schemeClr val="accent2">
                    <a:lumMod val="97000"/>
                    <a:lumOff val="3000"/>
                  </a:schemeClr>
                </a:gs>
                <a:gs pos="62000">
                  <a:schemeClr val="accent2">
                    <a:lumMod val="60000"/>
                    <a:lumOff val="40000"/>
                  </a:schemeClr>
                </a:gs>
              </a:gsLst>
              <a:lin ang="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Characterization</a:t>
              </a:r>
              <a:endParaRPr lang="en-US" sz="2800" dirty="0"/>
            </a:p>
          </p:txBody>
        </p:sp>
        <p:sp>
          <p:nvSpPr>
            <p:cNvPr id="19" name="Left-Right Arrow 18"/>
            <p:cNvSpPr/>
            <p:nvPr/>
          </p:nvSpPr>
          <p:spPr>
            <a:xfrm>
              <a:off x="6180164" y="2435029"/>
              <a:ext cx="4996237" cy="1888993"/>
            </a:xfrm>
            <a:prstGeom prst="leftRightArrow">
              <a:avLst/>
            </a:prstGeom>
            <a:gradFill flip="none" rotWithShape="1">
              <a:gsLst>
                <a:gs pos="0">
                  <a:schemeClr val="accent2"/>
                </a:gs>
                <a:gs pos="38000">
                  <a:schemeClr val="accent2">
                    <a:lumMod val="97000"/>
                    <a:lumOff val="3000"/>
                  </a:schemeClr>
                </a:gs>
                <a:gs pos="62000">
                  <a:schemeClr val="accent2">
                    <a:lumMod val="60000"/>
                    <a:lumOff val="40000"/>
                  </a:schemeClr>
                </a:gs>
              </a:gsLst>
              <a:lin ang="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Characterization</a:t>
              </a:r>
              <a:endParaRPr lang="en-US" sz="2800" dirty="0"/>
            </a:p>
          </p:txBody>
        </p:sp>
        <p:sp>
          <p:nvSpPr>
            <p:cNvPr id="20" name="Left-Right Arrow 19"/>
            <p:cNvSpPr/>
            <p:nvPr/>
          </p:nvSpPr>
          <p:spPr>
            <a:xfrm>
              <a:off x="6182210" y="2435028"/>
              <a:ext cx="4658691" cy="1888993"/>
            </a:xfrm>
            <a:prstGeom prst="leftRightArrow">
              <a:avLst/>
            </a:prstGeom>
            <a:gradFill flip="none" rotWithShape="1">
              <a:gsLst>
                <a:gs pos="0">
                  <a:schemeClr val="accent2"/>
                </a:gs>
                <a:gs pos="38000">
                  <a:schemeClr val="accent2">
                    <a:lumMod val="97000"/>
                    <a:lumOff val="3000"/>
                  </a:schemeClr>
                </a:gs>
                <a:gs pos="62000">
                  <a:schemeClr val="accent2">
                    <a:lumMod val="60000"/>
                    <a:lumOff val="40000"/>
                  </a:schemeClr>
                </a:gs>
              </a:gsLst>
              <a:lin ang="0" scaled="0"/>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t>Characterization</a:t>
              </a:r>
              <a:endParaRPr lang="en-US" sz="2800" dirty="0"/>
            </a:p>
          </p:txBody>
        </p:sp>
      </p:grpSp>
      <p:sp>
        <p:nvSpPr>
          <p:cNvPr id="9" name="Triangle 8"/>
          <p:cNvSpPr/>
          <p:nvPr/>
        </p:nvSpPr>
        <p:spPr>
          <a:xfrm rot="18837911">
            <a:off x="7926959" y="3537556"/>
            <a:ext cx="452881" cy="823098"/>
          </a:xfrm>
          <a:prstGeom prst="triangle">
            <a:avLst>
              <a:gd name="adj" fmla="val 81324"/>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7750025" y="3864548"/>
            <a:ext cx="2238080" cy="854274"/>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Decay time &amp; Q factor of DOFs </a:t>
            </a:r>
            <a:r>
              <a:rPr lang="en-US" dirty="0" err="1" smtClean="0"/>
              <a:t>etc</a:t>
            </a:r>
            <a:r>
              <a:rPr lang="en-US" dirty="0" smtClean="0"/>
              <a:t> </a:t>
            </a:r>
            <a:r>
              <a:rPr lang="mr-IN" dirty="0" smtClean="0"/>
              <a:t>…</a:t>
            </a:r>
            <a:endParaRPr lang="en-US" dirty="0"/>
          </a:p>
        </p:txBody>
      </p:sp>
    </p:spTree>
    <p:extLst>
      <p:ext uri="{BB962C8B-B14F-4D97-AF65-F5344CB8AC3E}">
        <p14:creationId xmlns:p14="http://schemas.microsoft.com/office/powerpoint/2010/main" val="13426036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idx="1"/>
          </p:nvPr>
        </p:nvSpPr>
        <p:spPr/>
        <p:txBody>
          <a:bodyPr/>
          <a:lstStyle/>
          <a:p>
            <a:r>
              <a:rPr lang="en-US" altLang="ja-JP" dirty="0" smtClean="0"/>
              <a:t>Overview</a:t>
            </a:r>
            <a:endParaRPr lang="en-US" dirty="0" smtClean="0"/>
          </a:p>
          <a:p>
            <a:r>
              <a:rPr lang="en-US" dirty="0" smtClean="0"/>
              <a:t>Update</a:t>
            </a:r>
            <a:r>
              <a:rPr lang="en-US" dirty="0" smtClean="0"/>
              <a:t>s(May </a:t>
            </a:r>
            <a:r>
              <a:rPr lang="en-US" dirty="0" smtClean="0"/>
              <a:t>20</a:t>
            </a:r>
            <a:r>
              <a:rPr lang="en-US" baseline="30000" dirty="0" smtClean="0"/>
              <a:t>th</a:t>
            </a:r>
            <a:r>
              <a:rPr lang="en-US" dirty="0" smtClean="0"/>
              <a:t> </a:t>
            </a:r>
            <a:r>
              <a:rPr lang="mr-IN" dirty="0"/>
              <a:t>–</a:t>
            </a:r>
            <a:r>
              <a:rPr lang="en-US" dirty="0" smtClean="0"/>
              <a:t> Aug. 25</a:t>
            </a:r>
            <a:r>
              <a:rPr lang="en-US" baseline="30000" dirty="0" smtClean="0"/>
              <a:t>th</a:t>
            </a:r>
            <a:r>
              <a:rPr lang="en-US" dirty="0" smtClean="0"/>
              <a:t> )</a:t>
            </a:r>
          </a:p>
          <a:p>
            <a:r>
              <a:rPr lang="en-US" dirty="0" smtClean="0"/>
              <a:t>Schedule &amp; </a:t>
            </a:r>
            <a:r>
              <a:rPr lang="en-US" dirty="0" smtClean="0"/>
              <a:t>Tasks</a:t>
            </a:r>
            <a:endParaRPr lang="en-US" dirty="0" smtClean="0"/>
          </a:p>
        </p:txBody>
      </p:sp>
      <p:sp>
        <p:nvSpPr>
          <p:cNvPr id="6" name="Slide Number Placeholder 5"/>
          <p:cNvSpPr>
            <a:spLocks noGrp="1"/>
          </p:cNvSpPr>
          <p:nvPr>
            <p:ph type="sldNum" sz="quarter" idx="12"/>
          </p:nvPr>
        </p:nvSpPr>
        <p:spPr/>
        <p:txBody>
          <a:bodyPr/>
          <a:lstStyle/>
          <a:p>
            <a:fld id="{9E696B18-92B8-FB41-9EFF-7105957B09E9}" type="slidenum">
              <a:rPr lang="en-US" smtClean="0"/>
              <a:pPr/>
              <a:t>2</a:t>
            </a:fld>
            <a:endParaRPr lang="en-US" dirty="0"/>
          </a:p>
        </p:txBody>
      </p:sp>
      <p:sp>
        <p:nvSpPr>
          <p:cNvPr id="7" name="Date Placeholder 6"/>
          <p:cNvSpPr>
            <a:spLocks noGrp="1"/>
          </p:cNvSpPr>
          <p:nvPr>
            <p:ph type="dt" sz="half" idx="10"/>
          </p:nvPr>
        </p:nvSpPr>
        <p:spPr/>
        <p:txBody>
          <a:bodyPr/>
          <a:lstStyle/>
          <a:p>
            <a:r>
              <a:rPr lang="en-US" smtClean="0"/>
              <a:t>8/25/2018</a:t>
            </a:r>
            <a:endParaRPr lang="en-US" dirty="0"/>
          </a:p>
        </p:txBody>
      </p:sp>
      <p:sp>
        <p:nvSpPr>
          <p:cNvPr id="8" name="Footer Placeholder 7"/>
          <p:cNvSpPr>
            <a:spLocks noGrp="1"/>
          </p:cNvSpPr>
          <p:nvPr>
            <p:ph type="ftr" sz="quarter" idx="11"/>
          </p:nvPr>
        </p:nvSpPr>
        <p:spPr/>
        <p:txBody>
          <a:bodyPr/>
          <a:lstStyle/>
          <a:p>
            <a:r>
              <a:rPr lang="en-US" smtClean="0"/>
              <a:t>F2F in Toyama Univ.</a:t>
            </a:r>
            <a:endParaRPr lang="en-US" dirty="0"/>
          </a:p>
        </p:txBody>
      </p:sp>
    </p:spTree>
    <p:extLst>
      <p:ext uri="{BB962C8B-B14F-4D97-AF65-F5344CB8AC3E}">
        <p14:creationId xmlns:p14="http://schemas.microsoft.com/office/powerpoint/2010/main" val="2769985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4981832" cy="4351338"/>
          </a:xfrm>
        </p:spPr>
        <p:txBody>
          <a:bodyPr/>
          <a:lstStyle/>
          <a:p>
            <a:r>
              <a:rPr lang="en-US" dirty="0" smtClean="0"/>
              <a:t>Installation of </a:t>
            </a:r>
            <a:r>
              <a:rPr lang="en-US" dirty="0" smtClean="0"/>
              <a:t>SR2</a:t>
            </a:r>
            <a:r>
              <a:rPr lang="en-US" dirty="0" smtClean="0"/>
              <a:t/>
            </a:r>
            <a:br>
              <a:rPr lang="en-US" dirty="0" smtClean="0"/>
            </a:br>
            <a:endParaRPr lang="en-US" dirty="0" smtClean="0"/>
          </a:p>
          <a:p>
            <a:r>
              <a:rPr lang="en-US" dirty="0" smtClean="0"/>
              <a:t>Installation of </a:t>
            </a:r>
            <a:r>
              <a:rPr lang="en-US" dirty="0" smtClean="0"/>
              <a:t>SRM</a:t>
            </a:r>
            <a:r>
              <a:rPr lang="en-US" dirty="0" smtClean="0"/>
              <a:t/>
            </a:r>
            <a:br>
              <a:rPr lang="en-US" dirty="0" smtClean="0"/>
            </a:br>
            <a:endParaRPr lang="en-US" dirty="0" smtClean="0"/>
          </a:p>
          <a:p>
            <a:r>
              <a:rPr lang="en-US" dirty="0" smtClean="0"/>
              <a:t>Take full </a:t>
            </a:r>
            <a:r>
              <a:rPr lang="en-US" dirty="0" smtClean="0"/>
              <a:t>TFs</a:t>
            </a:r>
          </a:p>
          <a:p>
            <a:endParaRPr lang="en-US" dirty="0"/>
          </a:p>
          <a:p>
            <a:r>
              <a:rPr lang="en-US" dirty="0"/>
              <a:t>Implementing of BIO for </a:t>
            </a:r>
            <a:r>
              <a:rPr lang="en-US" dirty="0" smtClean="0"/>
              <a:t>Stepper Motors</a:t>
            </a:r>
            <a:endParaRPr lang="en-US" dirty="0"/>
          </a:p>
          <a:p>
            <a:endParaRPr lang="en-US" dirty="0"/>
          </a:p>
        </p:txBody>
      </p:sp>
      <p:sp>
        <p:nvSpPr>
          <p:cNvPr id="4" name="Title 1"/>
          <p:cNvSpPr txBox="1">
            <a:spLocks/>
          </p:cNvSpPr>
          <p:nvPr/>
        </p:nvSpPr>
        <p:spPr>
          <a:xfrm>
            <a:off x="3600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Tasks</a:t>
            </a:r>
            <a:endParaRPr lang="en-US" dirty="0"/>
          </a:p>
        </p:txBody>
      </p:sp>
      <p:sp>
        <p:nvSpPr>
          <p:cNvPr id="6" name="Slide Number Placeholder 5"/>
          <p:cNvSpPr>
            <a:spLocks noGrp="1"/>
          </p:cNvSpPr>
          <p:nvPr>
            <p:ph type="sldNum" sz="quarter" idx="12"/>
          </p:nvPr>
        </p:nvSpPr>
        <p:spPr/>
        <p:txBody>
          <a:bodyPr/>
          <a:lstStyle/>
          <a:p>
            <a:fld id="{9E696B18-92B8-FB41-9EFF-7105957B09E9}" type="slidenum">
              <a:rPr lang="en-US" smtClean="0"/>
              <a:pPr/>
              <a:t>20</a:t>
            </a:fld>
            <a:endParaRPr lang="en-US" dirty="0"/>
          </a:p>
        </p:txBody>
      </p:sp>
      <p:sp>
        <p:nvSpPr>
          <p:cNvPr id="7" name="Content Placeholder 2"/>
          <p:cNvSpPr txBox="1">
            <a:spLocks/>
          </p:cNvSpPr>
          <p:nvPr/>
        </p:nvSpPr>
        <p:spPr>
          <a:xfrm>
            <a:off x="6489356" y="1825625"/>
            <a:ext cx="4981832" cy="435133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dirty="0" smtClean="0"/>
              <a:t>Testing of </a:t>
            </a:r>
            <a:r>
              <a:rPr lang="en-US" dirty="0" smtClean="0"/>
              <a:t>sensor </a:t>
            </a:r>
            <a:r>
              <a:rPr lang="en-US" dirty="0" smtClean="0"/>
              <a:t>blending </a:t>
            </a:r>
            <a:r>
              <a:rPr lang="en-US" dirty="0" smtClean="0"/>
              <a:t>for PI</a:t>
            </a:r>
            <a:br>
              <a:rPr lang="en-US" dirty="0" smtClean="0"/>
            </a:br>
            <a:endParaRPr lang="en-US" dirty="0" smtClean="0"/>
          </a:p>
          <a:p>
            <a:r>
              <a:rPr lang="en-US" dirty="0" smtClean="0"/>
              <a:t>Characterization of installed </a:t>
            </a:r>
            <a:r>
              <a:rPr lang="en-US" dirty="0" smtClean="0"/>
              <a:t>suspension</a:t>
            </a:r>
            <a:r>
              <a:rPr lang="en-US" dirty="0" smtClean="0"/>
              <a:t>s</a:t>
            </a:r>
            <a:r>
              <a:rPr lang="en-US" dirty="0" smtClean="0"/>
              <a:t/>
            </a:r>
            <a:br>
              <a:rPr lang="en-US" dirty="0" smtClean="0"/>
            </a:br>
            <a:r>
              <a:rPr lang="en-US" dirty="0" smtClean="0"/>
              <a:t> </a:t>
            </a:r>
          </a:p>
          <a:p>
            <a:r>
              <a:rPr lang="en-US" dirty="0" smtClean="0"/>
              <a:t>Optimization of servo filters</a:t>
            </a:r>
            <a:br>
              <a:rPr lang="en-US" dirty="0" smtClean="0"/>
            </a:br>
            <a:r>
              <a:rPr lang="en-US" dirty="0" smtClean="0"/>
              <a:t>and Guardian </a:t>
            </a:r>
            <a:r>
              <a:rPr lang="en-US" dirty="0" smtClean="0"/>
              <a:t>implementation</a:t>
            </a:r>
          </a:p>
          <a:p>
            <a:endParaRPr lang="en-US" dirty="0" smtClean="0"/>
          </a:p>
          <a:p>
            <a:r>
              <a:rPr lang="en-US" dirty="0" smtClean="0"/>
              <a:t>Solving bugs of BIO models</a:t>
            </a:r>
            <a:endParaRPr lang="en-US" dirty="0"/>
          </a:p>
        </p:txBody>
      </p:sp>
      <p:sp>
        <p:nvSpPr>
          <p:cNvPr id="8" name="TextBox 7"/>
          <p:cNvSpPr txBox="1"/>
          <p:nvPr/>
        </p:nvSpPr>
        <p:spPr>
          <a:xfrm>
            <a:off x="838200" y="1087321"/>
            <a:ext cx="1819024" cy="584775"/>
          </a:xfrm>
          <a:prstGeom prst="rect">
            <a:avLst/>
          </a:prstGeom>
          <a:noFill/>
        </p:spPr>
        <p:txBody>
          <a:bodyPr wrap="none" rtlCol="0">
            <a:spAutoFit/>
          </a:bodyPr>
          <a:lstStyle/>
          <a:p>
            <a:r>
              <a:rPr lang="en-US" sz="3200" dirty="0" smtClean="0"/>
              <a:t>Hardware</a:t>
            </a:r>
            <a:endParaRPr lang="en-US" sz="3200" dirty="0"/>
          </a:p>
        </p:txBody>
      </p:sp>
      <p:sp>
        <p:nvSpPr>
          <p:cNvPr id="9" name="TextBox 8"/>
          <p:cNvSpPr txBox="1"/>
          <p:nvPr/>
        </p:nvSpPr>
        <p:spPr>
          <a:xfrm>
            <a:off x="6489356" y="1087321"/>
            <a:ext cx="1680075" cy="584775"/>
          </a:xfrm>
          <a:prstGeom prst="rect">
            <a:avLst/>
          </a:prstGeom>
          <a:noFill/>
        </p:spPr>
        <p:txBody>
          <a:bodyPr wrap="none" rtlCol="0">
            <a:spAutoFit/>
          </a:bodyPr>
          <a:lstStyle/>
          <a:p>
            <a:r>
              <a:rPr lang="en-US" sz="3200" dirty="0" smtClean="0"/>
              <a:t>Software</a:t>
            </a:r>
            <a:endParaRPr lang="en-US" sz="3200" dirty="0"/>
          </a:p>
        </p:txBody>
      </p:sp>
      <p:cxnSp>
        <p:nvCxnSpPr>
          <p:cNvPr id="11" name="Straight Connector 10"/>
          <p:cNvCxnSpPr/>
          <p:nvPr/>
        </p:nvCxnSpPr>
        <p:spPr>
          <a:xfrm>
            <a:off x="838200" y="1672096"/>
            <a:ext cx="2533135"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6489356" y="1672096"/>
            <a:ext cx="2533135"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sp>
        <p:nvSpPr>
          <p:cNvPr id="10" name="Date Placeholder 9"/>
          <p:cNvSpPr>
            <a:spLocks noGrp="1"/>
          </p:cNvSpPr>
          <p:nvPr>
            <p:ph type="dt" sz="half" idx="10"/>
          </p:nvPr>
        </p:nvSpPr>
        <p:spPr/>
        <p:txBody>
          <a:bodyPr/>
          <a:lstStyle/>
          <a:p>
            <a:r>
              <a:rPr lang="en-US" smtClean="0"/>
              <a:t>8/25/2018</a:t>
            </a:r>
            <a:endParaRPr lang="en-US" dirty="0"/>
          </a:p>
        </p:txBody>
      </p:sp>
      <p:sp>
        <p:nvSpPr>
          <p:cNvPr id="13" name="Footer Placeholder 12"/>
          <p:cNvSpPr>
            <a:spLocks noGrp="1"/>
          </p:cNvSpPr>
          <p:nvPr>
            <p:ph type="ftr" sz="quarter" idx="11"/>
          </p:nvPr>
        </p:nvSpPr>
        <p:spPr/>
        <p:txBody>
          <a:bodyPr/>
          <a:lstStyle/>
          <a:p>
            <a:r>
              <a:rPr lang="en-US" smtClean="0"/>
              <a:t>F2F in Toyama Univ.</a:t>
            </a:r>
            <a:endParaRPr lang="en-US" dirty="0"/>
          </a:p>
        </p:txBody>
      </p:sp>
    </p:spTree>
    <p:extLst>
      <p:ext uri="{BB962C8B-B14F-4D97-AF65-F5344CB8AC3E}">
        <p14:creationId xmlns:p14="http://schemas.microsoft.com/office/powerpoint/2010/main" val="212735496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80191"/>
            <a:ext cx="10515600" cy="1325563"/>
          </a:xfrm>
        </p:spPr>
        <p:txBody>
          <a:bodyPr/>
          <a:lstStyle/>
          <a:p>
            <a:pPr algn="ctr"/>
            <a:r>
              <a:rPr lang="en-US" dirty="0" smtClean="0"/>
              <a:t>Thank You</a:t>
            </a:r>
            <a:endParaRPr lang="en-US" dirty="0"/>
          </a:p>
        </p:txBody>
      </p:sp>
      <p:sp>
        <p:nvSpPr>
          <p:cNvPr id="6" name="Slide Number Placeholder 5"/>
          <p:cNvSpPr>
            <a:spLocks noGrp="1"/>
          </p:cNvSpPr>
          <p:nvPr>
            <p:ph type="sldNum" sz="quarter" idx="12"/>
          </p:nvPr>
        </p:nvSpPr>
        <p:spPr/>
        <p:txBody>
          <a:bodyPr/>
          <a:lstStyle/>
          <a:p>
            <a:fld id="{9E696B18-92B8-FB41-9EFF-7105957B09E9}" type="slidenum">
              <a:rPr lang="en-US" smtClean="0"/>
              <a:pPr/>
              <a:t>21</a:t>
            </a:fld>
            <a:endParaRPr lang="en-US" dirty="0"/>
          </a:p>
        </p:txBody>
      </p:sp>
      <p:sp>
        <p:nvSpPr>
          <p:cNvPr id="3" name="Date Placeholder 2"/>
          <p:cNvSpPr>
            <a:spLocks noGrp="1"/>
          </p:cNvSpPr>
          <p:nvPr>
            <p:ph type="dt" sz="half" idx="10"/>
          </p:nvPr>
        </p:nvSpPr>
        <p:spPr/>
        <p:txBody>
          <a:bodyPr/>
          <a:lstStyle/>
          <a:p>
            <a:r>
              <a:rPr lang="en-US" smtClean="0"/>
              <a:t>8/25/2018</a:t>
            </a:r>
            <a:endParaRPr lang="en-US" dirty="0"/>
          </a:p>
        </p:txBody>
      </p:sp>
      <p:sp>
        <p:nvSpPr>
          <p:cNvPr id="7" name="Footer Placeholder 6"/>
          <p:cNvSpPr>
            <a:spLocks noGrp="1"/>
          </p:cNvSpPr>
          <p:nvPr>
            <p:ph type="ftr" sz="quarter" idx="11"/>
          </p:nvPr>
        </p:nvSpPr>
        <p:spPr/>
        <p:txBody>
          <a:bodyPr/>
          <a:lstStyle/>
          <a:p>
            <a:r>
              <a:rPr lang="en-US" smtClean="0"/>
              <a:t>F2F in Toyama Univ.</a:t>
            </a:r>
            <a:endParaRPr lang="en-US" dirty="0"/>
          </a:p>
        </p:txBody>
      </p:sp>
    </p:spTree>
    <p:extLst>
      <p:ext uri="{BB962C8B-B14F-4D97-AF65-F5344CB8AC3E}">
        <p14:creationId xmlns:p14="http://schemas.microsoft.com/office/powerpoint/2010/main" val="8833015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idx="1"/>
          </p:nvPr>
        </p:nvSpPr>
        <p:spPr/>
        <p:txBody>
          <a:bodyPr/>
          <a:lstStyle/>
          <a:p>
            <a:r>
              <a:rPr lang="en-US" altLang="ja-JP" dirty="0" smtClean="0"/>
              <a:t>Overview</a:t>
            </a:r>
            <a:endParaRPr lang="en-US" dirty="0" smtClean="0"/>
          </a:p>
          <a:p>
            <a:r>
              <a:rPr lang="en-US" dirty="0" smtClean="0">
                <a:solidFill>
                  <a:schemeClr val="tx1">
                    <a:lumMod val="50000"/>
                    <a:lumOff val="50000"/>
                  </a:schemeClr>
                </a:solidFill>
              </a:rPr>
              <a:t>Update</a:t>
            </a:r>
            <a:r>
              <a:rPr lang="en-US" dirty="0" smtClean="0">
                <a:solidFill>
                  <a:schemeClr val="tx1">
                    <a:lumMod val="50000"/>
                    <a:lumOff val="50000"/>
                  </a:schemeClr>
                </a:solidFill>
              </a:rPr>
              <a:t>s(May </a:t>
            </a:r>
            <a:r>
              <a:rPr lang="en-US" dirty="0" smtClean="0">
                <a:solidFill>
                  <a:schemeClr val="tx1">
                    <a:lumMod val="50000"/>
                    <a:lumOff val="50000"/>
                  </a:schemeClr>
                </a:solidFill>
              </a:rPr>
              <a:t>20</a:t>
            </a:r>
            <a:r>
              <a:rPr lang="en-US" baseline="30000" dirty="0" smtClean="0">
                <a:solidFill>
                  <a:schemeClr val="tx1">
                    <a:lumMod val="50000"/>
                    <a:lumOff val="50000"/>
                  </a:schemeClr>
                </a:solidFill>
              </a:rPr>
              <a:t>th</a:t>
            </a:r>
            <a:r>
              <a:rPr lang="en-US" dirty="0" smtClean="0">
                <a:solidFill>
                  <a:schemeClr val="tx1">
                    <a:lumMod val="50000"/>
                    <a:lumOff val="50000"/>
                  </a:schemeClr>
                </a:solidFill>
              </a:rPr>
              <a:t> </a:t>
            </a:r>
            <a:r>
              <a:rPr lang="mr-IN" dirty="0">
                <a:solidFill>
                  <a:schemeClr val="tx1">
                    <a:lumMod val="50000"/>
                    <a:lumOff val="50000"/>
                  </a:schemeClr>
                </a:solidFill>
              </a:rPr>
              <a:t>–</a:t>
            </a:r>
            <a:r>
              <a:rPr lang="en-US" dirty="0" smtClean="0">
                <a:solidFill>
                  <a:schemeClr val="tx1">
                    <a:lumMod val="50000"/>
                    <a:lumOff val="50000"/>
                  </a:schemeClr>
                </a:solidFill>
              </a:rPr>
              <a:t> Aug. 25</a:t>
            </a:r>
            <a:r>
              <a:rPr lang="en-US" baseline="30000" dirty="0" smtClean="0">
                <a:solidFill>
                  <a:schemeClr val="tx1">
                    <a:lumMod val="50000"/>
                    <a:lumOff val="50000"/>
                  </a:schemeClr>
                </a:solidFill>
              </a:rPr>
              <a:t>th</a:t>
            </a:r>
            <a:r>
              <a:rPr lang="en-US" dirty="0" smtClean="0">
                <a:solidFill>
                  <a:schemeClr val="tx1">
                    <a:lumMod val="50000"/>
                    <a:lumOff val="50000"/>
                  </a:schemeClr>
                </a:solidFill>
              </a:rPr>
              <a:t> )</a:t>
            </a:r>
          </a:p>
          <a:p>
            <a:r>
              <a:rPr lang="en-US" dirty="0" smtClean="0">
                <a:solidFill>
                  <a:schemeClr val="tx1">
                    <a:lumMod val="50000"/>
                    <a:lumOff val="50000"/>
                  </a:schemeClr>
                </a:solidFill>
              </a:rPr>
              <a:t>Schedule &amp; </a:t>
            </a:r>
            <a:r>
              <a:rPr lang="en-US" dirty="0" smtClean="0">
                <a:solidFill>
                  <a:schemeClr val="tx1">
                    <a:lumMod val="50000"/>
                    <a:lumOff val="50000"/>
                  </a:schemeClr>
                </a:solidFill>
              </a:rPr>
              <a:t>Tasks</a:t>
            </a:r>
            <a:endParaRPr lang="en-US" dirty="0" smtClean="0">
              <a:solidFill>
                <a:schemeClr val="tx1">
                  <a:lumMod val="50000"/>
                  <a:lumOff val="50000"/>
                </a:schemeClr>
              </a:solidFill>
            </a:endParaRPr>
          </a:p>
        </p:txBody>
      </p:sp>
      <p:sp>
        <p:nvSpPr>
          <p:cNvPr id="6" name="Slide Number Placeholder 5"/>
          <p:cNvSpPr>
            <a:spLocks noGrp="1"/>
          </p:cNvSpPr>
          <p:nvPr>
            <p:ph type="sldNum" sz="quarter" idx="12"/>
          </p:nvPr>
        </p:nvSpPr>
        <p:spPr/>
        <p:txBody>
          <a:bodyPr/>
          <a:lstStyle/>
          <a:p>
            <a:fld id="{9E696B18-92B8-FB41-9EFF-7105957B09E9}" type="slidenum">
              <a:rPr lang="en-US" smtClean="0"/>
              <a:pPr/>
              <a:t>3</a:t>
            </a:fld>
            <a:endParaRPr lang="en-US" dirty="0"/>
          </a:p>
        </p:txBody>
      </p:sp>
      <p:sp>
        <p:nvSpPr>
          <p:cNvPr id="7" name="Date Placeholder 6"/>
          <p:cNvSpPr>
            <a:spLocks noGrp="1"/>
          </p:cNvSpPr>
          <p:nvPr>
            <p:ph type="dt" sz="half" idx="10"/>
          </p:nvPr>
        </p:nvSpPr>
        <p:spPr/>
        <p:txBody>
          <a:bodyPr/>
          <a:lstStyle/>
          <a:p>
            <a:r>
              <a:rPr lang="en-US" smtClean="0"/>
              <a:t>8/25/2018</a:t>
            </a:r>
            <a:endParaRPr lang="en-US" dirty="0"/>
          </a:p>
        </p:txBody>
      </p:sp>
      <p:sp>
        <p:nvSpPr>
          <p:cNvPr id="8" name="Footer Placeholder 7"/>
          <p:cNvSpPr>
            <a:spLocks noGrp="1"/>
          </p:cNvSpPr>
          <p:nvPr>
            <p:ph type="ftr" sz="quarter" idx="11"/>
          </p:nvPr>
        </p:nvSpPr>
        <p:spPr/>
        <p:txBody>
          <a:bodyPr/>
          <a:lstStyle/>
          <a:p>
            <a:r>
              <a:rPr lang="en-US" smtClean="0"/>
              <a:t>F2F in Toyama Univ.</a:t>
            </a:r>
            <a:endParaRPr lang="en-US" dirty="0"/>
          </a:p>
        </p:txBody>
      </p:sp>
    </p:spTree>
    <p:extLst>
      <p:ext uri="{BB962C8B-B14F-4D97-AF65-F5344CB8AC3E}">
        <p14:creationId xmlns:p14="http://schemas.microsoft.com/office/powerpoint/2010/main" val="8951164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7833" y="92665"/>
            <a:ext cx="7617765" cy="6246254"/>
          </a:xfrm>
          <a:prstGeom prst="rect">
            <a:avLst/>
          </a:prstGeom>
        </p:spPr>
      </p:pic>
      <p:sp>
        <p:nvSpPr>
          <p:cNvPr id="10" name="Rectangle 9"/>
          <p:cNvSpPr/>
          <p:nvPr/>
        </p:nvSpPr>
        <p:spPr>
          <a:xfrm>
            <a:off x="8432024" y="2878776"/>
            <a:ext cx="611578" cy="2411738"/>
          </a:xfrm>
          <a:prstGeom prst="rect">
            <a:avLst/>
          </a:prstGeom>
          <a:noFill/>
          <a:ln w="76200">
            <a:solidFill>
              <a:srgbClr val="F6D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5400000">
            <a:off x="7019123" y="2196058"/>
            <a:ext cx="636814" cy="2002249"/>
          </a:xfrm>
          <a:prstGeom prst="rect">
            <a:avLst/>
          </a:prstGeom>
          <a:noFill/>
          <a:ln w="76200">
            <a:solidFill>
              <a:srgbClr val="A0D1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406788" y="1864156"/>
            <a:ext cx="636814" cy="599596"/>
          </a:xfrm>
          <a:prstGeom prst="rect">
            <a:avLst/>
          </a:prstGeom>
          <a:noFill/>
          <a:ln w="76200">
            <a:solidFill>
              <a:srgbClr val="DE9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rot="5400000">
            <a:off x="5395633" y="2678571"/>
            <a:ext cx="636814" cy="1048406"/>
          </a:xfrm>
          <a:prstGeom prst="rect">
            <a:avLst/>
          </a:prstGeom>
          <a:noFill/>
          <a:ln w="76200">
            <a:solidFill>
              <a:srgbClr val="84BF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548873" y="1834904"/>
            <a:ext cx="636814" cy="1680686"/>
          </a:xfrm>
          <a:prstGeom prst="rect">
            <a:avLst/>
          </a:prstGeom>
          <a:noFill/>
          <a:ln w="76200">
            <a:solidFill>
              <a:srgbClr val="84BF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itle 1"/>
          <p:cNvSpPr>
            <a:spLocks noGrp="1"/>
          </p:cNvSpPr>
          <p:nvPr>
            <p:ph type="title"/>
          </p:nvPr>
        </p:nvSpPr>
        <p:spPr>
          <a:xfrm>
            <a:off x="360000" y="0"/>
            <a:ext cx="10515600" cy="1325563"/>
          </a:xfrm>
        </p:spPr>
        <p:txBody>
          <a:bodyPr/>
          <a:lstStyle/>
          <a:p>
            <a:r>
              <a:rPr lang="en-US" dirty="0" smtClean="0"/>
              <a:t>VIS</a:t>
            </a:r>
            <a:endParaRPr lang="en-US" dirty="0"/>
          </a:p>
        </p:txBody>
      </p:sp>
      <p:sp>
        <p:nvSpPr>
          <p:cNvPr id="19" name="Rectangle 18"/>
          <p:cNvSpPr/>
          <p:nvPr/>
        </p:nvSpPr>
        <p:spPr>
          <a:xfrm>
            <a:off x="8406788" y="75732"/>
            <a:ext cx="636814" cy="599596"/>
          </a:xfrm>
          <a:prstGeom prst="rect">
            <a:avLst/>
          </a:prstGeom>
          <a:noFill/>
          <a:ln w="76200">
            <a:solidFill>
              <a:srgbClr val="DE9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391619" y="2916500"/>
            <a:ext cx="636814" cy="599596"/>
          </a:xfrm>
          <a:prstGeom prst="rect">
            <a:avLst/>
          </a:prstGeom>
          <a:noFill/>
          <a:ln w="76200">
            <a:solidFill>
              <a:srgbClr val="DE9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1118784" y="2915994"/>
            <a:ext cx="636814" cy="599596"/>
          </a:xfrm>
          <a:prstGeom prst="rect">
            <a:avLst/>
          </a:prstGeom>
          <a:noFill/>
          <a:ln w="76200">
            <a:solidFill>
              <a:srgbClr val="DE94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432024" y="5383178"/>
            <a:ext cx="636814" cy="548065"/>
          </a:xfrm>
          <a:prstGeom prst="rect">
            <a:avLst/>
          </a:prstGeom>
          <a:noFill/>
          <a:ln w="76200">
            <a:solidFill>
              <a:srgbClr val="84BF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p>
            <a:fld id="{9E696B18-92B8-FB41-9EFF-7105957B09E9}" type="slidenum">
              <a:rPr lang="en-US" smtClean="0"/>
              <a:pPr/>
              <a:t>4</a:t>
            </a:fld>
            <a:endParaRPr lang="en-US" dirty="0"/>
          </a:p>
        </p:txBody>
      </p:sp>
      <p:sp>
        <p:nvSpPr>
          <p:cNvPr id="7" name="Date Placeholder 6"/>
          <p:cNvSpPr>
            <a:spLocks noGrp="1"/>
          </p:cNvSpPr>
          <p:nvPr>
            <p:ph type="dt" sz="half" idx="10"/>
          </p:nvPr>
        </p:nvSpPr>
        <p:spPr/>
        <p:txBody>
          <a:bodyPr/>
          <a:lstStyle/>
          <a:p>
            <a:r>
              <a:rPr lang="en-US" smtClean="0"/>
              <a:t>8/25/2018</a:t>
            </a:r>
            <a:endParaRPr lang="en-US" dirty="0"/>
          </a:p>
        </p:txBody>
      </p:sp>
      <p:sp>
        <p:nvSpPr>
          <p:cNvPr id="15" name="Footer Placeholder 14"/>
          <p:cNvSpPr>
            <a:spLocks noGrp="1"/>
          </p:cNvSpPr>
          <p:nvPr>
            <p:ph type="ftr" sz="quarter" idx="11"/>
          </p:nvPr>
        </p:nvSpPr>
        <p:spPr/>
        <p:txBody>
          <a:bodyPr/>
          <a:lstStyle/>
          <a:p>
            <a:r>
              <a:rPr lang="en-US" smtClean="0"/>
              <a:t>F2F in Toyama Univ.</a:t>
            </a:r>
            <a:endParaRPr lang="en-US" dirty="0"/>
          </a:p>
        </p:txBody>
      </p:sp>
      <p:pic>
        <p:nvPicPr>
          <p:cNvPr id="50" name="Picture 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2845" y="876212"/>
            <a:ext cx="2084677" cy="5090907"/>
          </a:xfrm>
          <a:prstGeom prst="rect">
            <a:avLst/>
          </a:prstGeom>
        </p:spPr>
      </p:pic>
      <p:sp>
        <p:nvSpPr>
          <p:cNvPr id="51" name="Rectangle 50"/>
          <p:cNvSpPr/>
          <p:nvPr/>
        </p:nvSpPr>
        <p:spPr>
          <a:xfrm>
            <a:off x="1759879" y="1048246"/>
            <a:ext cx="1417831" cy="4716000"/>
          </a:xfrm>
          <a:prstGeom prst="rect">
            <a:avLst/>
          </a:prstGeom>
          <a:noFill/>
          <a:ln w="76200">
            <a:solidFill>
              <a:srgbClr val="F6D0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p:cNvSpPr txBox="1"/>
          <p:nvPr/>
        </p:nvSpPr>
        <p:spPr>
          <a:xfrm>
            <a:off x="9559301" y="597031"/>
            <a:ext cx="2099614" cy="923330"/>
          </a:xfrm>
          <a:prstGeom prst="rect">
            <a:avLst/>
          </a:prstGeom>
          <a:noFill/>
        </p:spPr>
        <p:txBody>
          <a:bodyPr wrap="none" rtlCol="0">
            <a:spAutoFit/>
          </a:bodyPr>
          <a:lstStyle/>
          <a:p>
            <a:r>
              <a:rPr lang="en-US" sz="5400" b="1" dirty="0"/>
              <a:t>Type </a:t>
            </a:r>
            <a:r>
              <a:rPr lang="en-US" sz="5400" b="1" dirty="0" smtClean="0"/>
              <a:t>B</a:t>
            </a:r>
            <a:endParaRPr lang="en-US" sz="5400" b="1" dirty="0"/>
          </a:p>
        </p:txBody>
      </p:sp>
      <p:sp>
        <p:nvSpPr>
          <p:cNvPr id="5" name="TextBox 4"/>
          <p:cNvSpPr txBox="1"/>
          <p:nvPr/>
        </p:nvSpPr>
        <p:spPr>
          <a:xfrm flipH="1">
            <a:off x="9536431" y="-49596"/>
            <a:ext cx="2561557" cy="2769989"/>
          </a:xfrm>
          <a:prstGeom prst="rect">
            <a:avLst/>
          </a:prstGeom>
          <a:noFill/>
        </p:spPr>
        <p:txBody>
          <a:bodyPr wrap="square" rtlCol="0">
            <a:spAutoFit/>
          </a:bodyPr>
          <a:lstStyle/>
          <a:p>
            <a:r>
              <a:rPr lang="en-US" sz="4000" dirty="0" smtClean="0">
                <a:solidFill>
                  <a:srgbClr val="DE94BC"/>
                </a:solidFill>
              </a:rPr>
              <a:t>Type A</a:t>
            </a:r>
          </a:p>
          <a:p>
            <a:r>
              <a:rPr lang="en-US" sz="5400" b="1" dirty="0" smtClean="0">
                <a:solidFill>
                  <a:srgbClr val="F6D072"/>
                </a:solidFill>
              </a:rPr>
              <a:t>Type B</a:t>
            </a:r>
          </a:p>
          <a:p>
            <a:r>
              <a:rPr lang="en-US" sz="4000" dirty="0" smtClean="0">
                <a:solidFill>
                  <a:srgbClr val="A0D1AA"/>
                </a:solidFill>
              </a:rPr>
              <a:t>Type </a:t>
            </a:r>
            <a:r>
              <a:rPr lang="en-US" sz="4000" dirty="0" err="1" smtClean="0">
                <a:solidFill>
                  <a:srgbClr val="A0D1AA"/>
                </a:solidFill>
              </a:rPr>
              <a:t>Bp</a:t>
            </a:r>
            <a:endParaRPr lang="en-US" sz="4000" dirty="0" smtClean="0">
              <a:solidFill>
                <a:srgbClr val="A0D1AA"/>
              </a:solidFill>
            </a:endParaRPr>
          </a:p>
          <a:p>
            <a:r>
              <a:rPr lang="en-US" sz="4000" dirty="0" smtClean="0">
                <a:solidFill>
                  <a:srgbClr val="84BFE7"/>
                </a:solidFill>
              </a:rPr>
              <a:t>Type C</a:t>
            </a:r>
            <a:endParaRPr lang="en-US" sz="4000" dirty="0">
              <a:solidFill>
                <a:srgbClr val="84BFE7"/>
              </a:solidFill>
            </a:endParaRPr>
          </a:p>
        </p:txBody>
      </p:sp>
      <p:sp>
        <p:nvSpPr>
          <p:cNvPr id="2" name="TextBox 1"/>
          <p:cNvSpPr txBox="1"/>
          <p:nvPr/>
        </p:nvSpPr>
        <p:spPr>
          <a:xfrm>
            <a:off x="656335" y="2189833"/>
            <a:ext cx="870751" cy="3108543"/>
          </a:xfrm>
          <a:prstGeom prst="rect">
            <a:avLst/>
          </a:prstGeom>
          <a:noFill/>
        </p:spPr>
        <p:txBody>
          <a:bodyPr wrap="none" rtlCol="0">
            <a:spAutoFit/>
          </a:bodyPr>
          <a:lstStyle/>
          <a:p>
            <a:r>
              <a:rPr lang="en-US" sz="2800" b="1" dirty="0" smtClean="0"/>
              <a:t>BS</a:t>
            </a:r>
          </a:p>
          <a:p>
            <a:endParaRPr lang="en-US" sz="2800" b="1" dirty="0"/>
          </a:p>
          <a:p>
            <a:r>
              <a:rPr lang="en-US" sz="2800" b="1" dirty="0" smtClean="0"/>
              <a:t>SR2</a:t>
            </a:r>
          </a:p>
          <a:p>
            <a:endParaRPr lang="en-US" sz="2800" b="1" dirty="0"/>
          </a:p>
          <a:p>
            <a:r>
              <a:rPr lang="en-US" sz="2800" b="1" dirty="0" smtClean="0"/>
              <a:t>SR3</a:t>
            </a:r>
          </a:p>
          <a:p>
            <a:endParaRPr lang="en-US" sz="2800" b="1" dirty="0"/>
          </a:p>
          <a:p>
            <a:r>
              <a:rPr lang="en-US" sz="2800" b="1" dirty="0" smtClean="0"/>
              <a:t>SRM</a:t>
            </a:r>
            <a:endParaRPr lang="en-US" sz="2800" b="1" dirty="0"/>
          </a:p>
        </p:txBody>
      </p:sp>
      <p:cxnSp>
        <p:nvCxnSpPr>
          <p:cNvPr id="54" name="Straight Arrow Connector 53"/>
          <p:cNvCxnSpPr/>
          <p:nvPr/>
        </p:nvCxnSpPr>
        <p:spPr>
          <a:xfrm flipV="1">
            <a:off x="1267050" y="2201775"/>
            <a:ext cx="953688" cy="2619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1369740" y="3054292"/>
            <a:ext cx="953688" cy="26197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1390056" y="4168788"/>
            <a:ext cx="672595" cy="744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1513894" y="5021601"/>
            <a:ext cx="819702" cy="1671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200580" y="1058696"/>
            <a:ext cx="5231444" cy="1815326"/>
          </a:xfrm>
          <a:prstGeom prst="line">
            <a:avLst/>
          </a:prstGeom>
          <a:ln w="76200">
            <a:solidFill>
              <a:srgbClr val="F6D072"/>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V="1">
            <a:off x="3200580" y="5290514"/>
            <a:ext cx="5231444" cy="473732"/>
          </a:xfrm>
          <a:prstGeom prst="line">
            <a:avLst/>
          </a:prstGeom>
          <a:ln w="76200">
            <a:solidFill>
              <a:srgbClr val="F6D07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574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12948" r="16315" b="1610"/>
          <a:stretch/>
        </p:blipFill>
        <p:spPr>
          <a:xfrm>
            <a:off x="8462725" y="1"/>
            <a:ext cx="2905264" cy="6465618"/>
          </a:xfrm>
          <a:prstGeom prst="rect">
            <a:avLst/>
          </a:prstGeom>
        </p:spPr>
      </p:pic>
      <p:grpSp>
        <p:nvGrpSpPr>
          <p:cNvPr id="19" name="Group 18"/>
          <p:cNvGrpSpPr/>
          <p:nvPr/>
        </p:nvGrpSpPr>
        <p:grpSpPr>
          <a:xfrm>
            <a:off x="2655627" y="561028"/>
            <a:ext cx="6575893" cy="5664840"/>
            <a:chOff x="3359966" y="811969"/>
            <a:chExt cx="6575893" cy="5664840"/>
          </a:xfrm>
        </p:grpSpPr>
        <p:sp>
          <p:nvSpPr>
            <p:cNvPr id="5" name="TextBox 4"/>
            <p:cNvSpPr txBox="1"/>
            <p:nvPr/>
          </p:nvSpPr>
          <p:spPr>
            <a:xfrm>
              <a:off x="5897702" y="811969"/>
              <a:ext cx="2992229" cy="1200329"/>
            </a:xfrm>
            <a:prstGeom prst="rect">
              <a:avLst/>
            </a:prstGeom>
            <a:noFill/>
          </p:spPr>
          <p:txBody>
            <a:bodyPr wrap="none" rtlCol="0">
              <a:spAutoFit/>
            </a:bodyPr>
            <a:lstStyle/>
            <a:p>
              <a:r>
                <a:rPr lang="en-US" sz="2400" dirty="0" smtClean="0"/>
                <a:t>Top Filter(TF/F0)</a:t>
              </a:r>
            </a:p>
            <a:p>
              <a:endParaRPr lang="en-US" sz="2400" dirty="0"/>
            </a:p>
            <a:p>
              <a:r>
                <a:rPr lang="en-US" sz="2400" dirty="0" smtClean="0"/>
                <a:t>Inverted Pendulum(IP)</a:t>
              </a:r>
              <a:endParaRPr lang="en-US" sz="2400" dirty="0"/>
            </a:p>
          </p:txBody>
        </p:sp>
        <p:sp>
          <p:nvSpPr>
            <p:cNvPr id="7" name="TextBox 6"/>
            <p:cNvSpPr txBox="1"/>
            <p:nvPr/>
          </p:nvSpPr>
          <p:spPr>
            <a:xfrm>
              <a:off x="5897702" y="2369676"/>
              <a:ext cx="2894254" cy="1569660"/>
            </a:xfrm>
            <a:prstGeom prst="rect">
              <a:avLst/>
            </a:prstGeom>
            <a:noFill/>
          </p:spPr>
          <p:txBody>
            <a:bodyPr wrap="none" rtlCol="0">
              <a:spAutoFit/>
            </a:bodyPr>
            <a:lstStyle/>
            <a:p>
              <a:endParaRPr lang="en-US" sz="2400" dirty="0"/>
            </a:p>
            <a:p>
              <a:r>
                <a:rPr lang="en-US" sz="2400" dirty="0" smtClean="0"/>
                <a:t>Standard Filter(SF/F1)</a:t>
              </a:r>
            </a:p>
            <a:p>
              <a:endParaRPr lang="en-US" sz="2400" dirty="0"/>
            </a:p>
            <a:p>
              <a:r>
                <a:rPr lang="en-US" sz="2400" dirty="0" smtClean="0"/>
                <a:t>Bottom Filter(BF)</a:t>
              </a:r>
              <a:endParaRPr lang="en-US" sz="2400" dirty="0"/>
            </a:p>
          </p:txBody>
        </p:sp>
        <p:sp>
          <p:nvSpPr>
            <p:cNvPr id="9" name="TextBox 8"/>
            <p:cNvSpPr txBox="1"/>
            <p:nvPr/>
          </p:nvSpPr>
          <p:spPr>
            <a:xfrm>
              <a:off x="5897702" y="4353435"/>
              <a:ext cx="4038157" cy="830997"/>
            </a:xfrm>
            <a:prstGeom prst="rect">
              <a:avLst/>
            </a:prstGeom>
            <a:noFill/>
          </p:spPr>
          <p:txBody>
            <a:bodyPr wrap="none" rtlCol="0">
              <a:spAutoFit/>
            </a:bodyPr>
            <a:lstStyle/>
            <a:p>
              <a:r>
                <a:rPr lang="en-US" sz="2400" dirty="0" smtClean="0"/>
                <a:t>Intermediate Mass(IM)</a:t>
              </a:r>
            </a:p>
            <a:p>
              <a:r>
                <a:rPr lang="en-US" sz="2400" dirty="0" smtClean="0"/>
                <a:t>Intermediate Recoil Mass(IRM)</a:t>
              </a:r>
              <a:endParaRPr lang="en-US" sz="2400" dirty="0"/>
            </a:p>
          </p:txBody>
        </p:sp>
        <p:sp>
          <p:nvSpPr>
            <p:cNvPr id="10" name="TextBox 9"/>
            <p:cNvSpPr txBox="1"/>
            <p:nvPr/>
          </p:nvSpPr>
          <p:spPr>
            <a:xfrm>
              <a:off x="5897702" y="5645812"/>
              <a:ext cx="2265685" cy="830997"/>
            </a:xfrm>
            <a:prstGeom prst="rect">
              <a:avLst/>
            </a:prstGeom>
            <a:noFill/>
          </p:spPr>
          <p:txBody>
            <a:bodyPr wrap="none" rtlCol="0">
              <a:spAutoFit/>
            </a:bodyPr>
            <a:lstStyle/>
            <a:p>
              <a:r>
                <a:rPr lang="en-US" sz="2400" dirty="0" smtClean="0"/>
                <a:t>Test Mass(TM)</a:t>
              </a:r>
            </a:p>
            <a:p>
              <a:r>
                <a:rPr lang="en-US" sz="2400" dirty="0" smtClean="0"/>
                <a:t>Recoil Mass(RM)</a:t>
              </a:r>
              <a:endParaRPr lang="en-US" sz="2400" dirty="0"/>
            </a:p>
          </p:txBody>
        </p:sp>
        <p:sp>
          <p:nvSpPr>
            <p:cNvPr id="11" name="Left Brace 10"/>
            <p:cNvSpPr/>
            <p:nvPr/>
          </p:nvSpPr>
          <p:spPr>
            <a:xfrm>
              <a:off x="5446116" y="811969"/>
              <a:ext cx="361875" cy="1200329"/>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p:cNvSpPr txBox="1"/>
            <p:nvPr/>
          </p:nvSpPr>
          <p:spPr>
            <a:xfrm>
              <a:off x="3361046" y="1181300"/>
              <a:ext cx="2060308" cy="461665"/>
            </a:xfrm>
            <a:prstGeom prst="rect">
              <a:avLst/>
            </a:prstGeom>
            <a:noFill/>
          </p:spPr>
          <p:txBody>
            <a:bodyPr wrap="none" rtlCol="0">
              <a:spAutoFit/>
            </a:bodyPr>
            <a:lstStyle/>
            <a:p>
              <a:r>
                <a:rPr lang="en-US" sz="2400" dirty="0" smtClean="0"/>
                <a:t>Pre-Isolator(PI)</a:t>
              </a:r>
              <a:endParaRPr lang="en-US" sz="2400" dirty="0"/>
            </a:p>
          </p:txBody>
        </p:sp>
        <p:sp>
          <p:nvSpPr>
            <p:cNvPr id="13" name="Left Brace 12"/>
            <p:cNvSpPr/>
            <p:nvPr/>
          </p:nvSpPr>
          <p:spPr>
            <a:xfrm>
              <a:off x="5450845" y="2763471"/>
              <a:ext cx="361875" cy="1089366"/>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p:cNvSpPr/>
            <p:nvPr/>
          </p:nvSpPr>
          <p:spPr>
            <a:xfrm>
              <a:off x="5446115" y="4354893"/>
              <a:ext cx="361875" cy="2110725"/>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p:cNvSpPr txBox="1"/>
            <p:nvPr/>
          </p:nvSpPr>
          <p:spPr>
            <a:xfrm>
              <a:off x="3361045" y="3082010"/>
              <a:ext cx="1409488" cy="461665"/>
            </a:xfrm>
            <a:prstGeom prst="rect">
              <a:avLst/>
            </a:prstGeom>
            <a:noFill/>
          </p:spPr>
          <p:txBody>
            <a:bodyPr wrap="none" rtlCol="0">
              <a:spAutoFit/>
            </a:bodyPr>
            <a:lstStyle/>
            <a:p>
              <a:r>
                <a:rPr lang="en-US" sz="2400" dirty="0" smtClean="0"/>
                <a:t>GAS Filter</a:t>
              </a:r>
              <a:endParaRPr lang="en-US" sz="2400" dirty="0"/>
            </a:p>
          </p:txBody>
        </p:sp>
        <p:sp>
          <p:nvSpPr>
            <p:cNvPr id="16" name="TextBox 15"/>
            <p:cNvSpPr txBox="1"/>
            <p:nvPr/>
          </p:nvSpPr>
          <p:spPr>
            <a:xfrm>
              <a:off x="3359966" y="5172956"/>
              <a:ext cx="1160126" cy="461665"/>
            </a:xfrm>
            <a:prstGeom prst="rect">
              <a:avLst/>
            </a:prstGeom>
            <a:noFill/>
          </p:spPr>
          <p:txBody>
            <a:bodyPr wrap="none" rtlCol="0">
              <a:spAutoFit/>
            </a:bodyPr>
            <a:lstStyle/>
            <a:p>
              <a:r>
                <a:rPr lang="en-US" sz="2400" dirty="0" smtClean="0"/>
                <a:t>Payload</a:t>
              </a:r>
              <a:endParaRPr lang="en-US" sz="2400" dirty="0"/>
            </a:p>
          </p:txBody>
        </p:sp>
      </p:grpSp>
      <p:sp>
        <p:nvSpPr>
          <p:cNvPr id="17" name="Title 1"/>
          <p:cNvSpPr txBox="1">
            <a:spLocks/>
          </p:cNvSpPr>
          <p:nvPr/>
        </p:nvSpPr>
        <p:spPr>
          <a:xfrm>
            <a:off x="3600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Type B SUS.</a:t>
            </a:r>
            <a:endParaRPr lang="en-US" dirty="0"/>
          </a:p>
        </p:txBody>
      </p:sp>
      <p:sp>
        <p:nvSpPr>
          <p:cNvPr id="6" name="Slide Number Placeholder 5"/>
          <p:cNvSpPr>
            <a:spLocks noGrp="1"/>
          </p:cNvSpPr>
          <p:nvPr>
            <p:ph type="sldNum" sz="quarter" idx="12"/>
          </p:nvPr>
        </p:nvSpPr>
        <p:spPr/>
        <p:txBody>
          <a:bodyPr/>
          <a:lstStyle/>
          <a:p>
            <a:fld id="{9E696B18-92B8-FB41-9EFF-7105957B09E9}" type="slidenum">
              <a:rPr lang="en-US" smtClean="0"/>
              <a:pPr/>
              <a:t>5</a:t>
            </a:fld>
            <a:endParaRPr lang="en-US" dirty="0"/>
          </a:p>
        </p:txBody>
      </p:sp>
      <p:sp>
        <p:nvSpPr>
          <p:cNvPr id="8" name="Date Placeholder 7"/>
          <p:cNvSpPr>
            <a:spLocks noGrp="1"/>
          </p:cNvSpPr>
          <p:nvPr>
            <p:ph type="dt" sz="half" idx="10"/>
          </p:nvPr>
        </p:nvSpPr>
        <p:spPr/>
        <p:txBody>
          <a:bodyPr/>
          <a:lstStyle/>
          <a:p>
            <a:r>
              <a:rPr lang="en-US" smtClean="0"/>
              <a:t>8/25/2018</a:t>
            </a:r>
            <a:endParaRPr lang="en-US" dirty="0"/>
          </a:p>
        </p:txBody>
      </p:sp>
      <p:sp>
        <p:nvSpPr>
          <p:cNvPr id="18" name="Footer Placeholder 17"/>
          <p:cNvSpPr>
            <a:spLocks noGrp="1"/>
          </p:cNvSpPr>
          <p:nvPr>
            <p:ph type="ftr" sz="quarter" idx="11"/>
          </p:nvPr>
        </p:nvSpPr>
        <p:spPr/>
        <p:txBody>
          <a:bodyPr/>
          <a:lstStyle/>
          <a:p>
            <a:r>
              <a:rPr lang="en-US" smtClean="0"/>
              <a:t>F2F in Toyama Univ.</a:t>
            </a:r>
            <a:endParaRPr lang="en-US" dirty="0"/>
          </a:p>
        </p:txBody>
      </p:sp>
      <p:cxnSp>
        <p:nvCxnSpPr>
          <p:cNvPr id="3" name="Straight Arrow Connector 2"/>
          <p:cNvCxnSpPr/>
          <p:nvPr/>
        </p:nvCxnSpPr>
        <p:spPr>
          <a:xfrm>
            <a:off x="11504138" y="247135"/>
            <a:ext cx="0" cy="5978733"/>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5400000">
            <a:off x="11334409" y="3016158"/>
            <a:ext cx="771365" cy="400110"/>
          </a:xfrm>
          <a:prstGeom prst="rect">
            <a:avLst/>
          </a:prstGeom>
          <a:noFill/>
        </p:spPr>
        <p:txBody>
          <a:bodyPr wrap="none" rtlCol="0">
            <a:spAutoFit/>
          </a:bodyPr>
          <a:lstStyle/>
          <a:p>
            <a:r>
              <a:rPr lang="en-US" sz="2000" dirty="0" smtClean="0"/>
              <a:t>3.1 m</a:t>
            </a:r>
            <a:endParaRPr lang="en-US" sz="2000" dirty="0"/>
          </a:p>
        </p:txBody>
      </p:sp>
    </p:spTree>
    <p:extLst>
      <p:ext uri="{BB962C8B-B14F-4D97-AF65-F5344CB8AC3E}">
        <p14:creationId xmlns:p14="http://schemas.microsoft.com/office/powerpoint/2010/main" val="915321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Index</a:t>
            </a:r>
            <a:endParaRPr lang="en-US" dirty="0"/>
          </a:p>
        </p:txBody>
      </p:sp>
      <p:sp>
        <p:nvSpPr>
          <p:cNvPr id="3" name="Content Placeholder 2"/>
          <p:cNvSpPr>
            <a:spLocks noGrp="1"/>
          </p:cNvSpPr>
          <p:nvPr>
            <p:ph idx="1"/>
          </p:nvPr>
        </p:nvSpPr>
        <p:spPr/>
        <p:txBody>
          <a:bodyPr/>
          <a:lstStyle/>
          <a:p>
            <a:r>
              <a:rPr lang="en-US" altLang="ja-JP" dirty="0" smtClean="0">
                <a:solidFill>
                  <a:schemeClr val="tx1">
                    <a:lumMod val="50000"/>
                    <a:lumOff val="50000"/>
                  </a:schemeClr>
                </a:solidFill>
              </a:rPr>
              <a:t>Overview</a:t>
            </a:r>
            <a:endParaRPr lang="en-US" dirty="0" smtClean="0">
              <a:solidFill>
                <a:schemeClr val="tx1">
                  <a:lumMod val="50000"/>
                  <a:lumOff val="50000"/>
                </a:schemeClr>
              </a:solidFill>
            </a:endParaRPr>
          </a:p>
          <a:p>
            <a:r>
              <a:rPr lang="en-US" dirty="0" smtClean="0"/>
              <a:t>Update</a:t>
            </a:r>
            <a:r>
              <a:rPr lang="en-US" dirty="0" smtClean="0"/>
              <a:t>s(May </a:t>
            </a:r>
            <a:r>
              <a:rPr lang="en-US" dirty="0" smtClean="0"/>
              <a:t>20</a:t>
            </a:r>
            <a:r>
              <a:rPr lang="en-US" baseline="30000" dirty="0" smtClean="0"/>
              <a:t>th</a:t>
            </a:r>
            <a:r>
              <a:rPr lang="en-US" dirty="0" smtClean="0"/>
              <a:t> </a:t>
            </a:r>
            <a:r>
              <a:rPr lang="mr-IN" dirty="0"/>
              <a:t>–</a:t>
            </a:r>
            <a:r>
              <a:rPr lang="en-US" dirty="0" smtClean="0"/>
              <a:t> Aug. 25</a:t>
            </a:r>
            <a:r>
              <a:rPr lang="en-US" baseline="30000" dirty="0" smtClean="0"/>
              <a:t>th</a:t>
            </a:r>
            <a:r>
              <a:rPr lang="en-US" dirty="0" smtClean="0"/>
              <a:t> )</a:t>
            </a:r>
          </a:p>
          <a:p>
            <a:r>
              <a:rPr lang="en-US" dirty="0" smtClean="0">
                <a:solidFill>
                  <a:schemeClr val="tx1">
                    <a:lumMod val="50000"/>
                    <a:lumOff val="50000"/>
                  </a:schemeClr>
                </a:solidFill>
              </a:rPr>
              <a:t>Schedule &amp; </a:t>
            </a:r>
            <a:r>
              <a:rPr lang="en-US" dirty="0" smtClean="0">
                <a:solidFill>
                  <a:schemeClr val="tx1">
                    <a:lumMod val="50000"/>
                    <a:lumOff val="50000"/>
                  </a:schemeClr>
                </a:solidFill>
              </a:rPr>
              <a:t>Tasks</a:t>
            </a:r>
            <a:endParaRPr lang="en-US" dirty="0" smtClean="0">
              <a:solidFill>
                <a:schemeClr val="tx1">
                  <a:lumMod val="50000"/>
                  <a:lumOff val="50000"/>
                </a:schemeClr>
              </a:solidFill>
            </a:endParaRPr>
          </a:p>
        </p:txBody>
      </p:sp>
      <p:sp>
        <p:nvSpPr>
          <p:cNvPr id="6" name="Slide Number Placeholder 5"/>
          <p:cNvSpPr>
            <a:spLocks noGrp="1"/>
          </p:cNvSpPr>
          <p:nvPr>
            <p:ph type="sldNum" sz="quarter" idx="12"/>
          </p:nvPr>
        </p:nvSpPr>
        <p:spPr/>
        <p:txBody>
          <a:bodyPr/>
          <a:lstStyle/>
          <a:p>
            <a:fld id="{9E696B18-92B8-FB41-9EFF-7105957B09E9}" type="slidenum">
              <a:rPr lang="en-US" smtClean="0"/>
              <a:pPr/>
              <a:t>6</a:t>
            </a:fld>
            <a:endParaRPr lang="en-US" dirty="0"/>
          </a:p>
        </p:txBody>
      </p:sp>
      <p:sp>
        <p:nvSpPr>
          <p:cNvPr id="7" name="Date Placeholder 6"/>
          <p:cNvSpPr>
            <a:spLocks noGrp="1"/>
          </p:cNvSpPr>
          <p:nvPr>
            <p:ph type="dt" sz="half" idx="10"/>
          </p:nvPr>
        </p:nvSpPr>
        <p:spPr/>
        <p:txBody>
          <a:bodyPr/>
          <a:lstStyle/>
          <a:p>
            <a:r>
              <a:rPr lang="en-US" smtClean="0"/>
              <a:t>8/25/2018</a:t>
            </a:r>
            <a:endParaRPr lang="en-US" dirty="0"/>
          </a:p>
        </p:txBody>
      </p:sp>
      <p:sp>
        <p:nvSpPr>
          <p:cNvPr id="8" name="Footer Placeholder 7"/>
          <p:cNvSpPr>
            <a:spLocks noGrp="1"/>
          </p:cNvSpPr>
          <p:nvPr>
            <p:ph type="ftr" sz="quarter" idx="11"/>
          </p:nvPr>
        </p:nvSpPr>
        <p:spPr/>
        <p:txBody>
          <a:bodyPr/>
          <a:lstStyle/>
          <a:p>
            <a:r>
              <a:rPr lang="en-US" smtClean="0"/>
              <a:t>F2F in Toyama Univ.</a:t>
            </a:r>
            <a:endParaRPr lang="en-US" dirty="0"/>
          </a:p>
        </p:txBody>
      </p:sp>
    </p:spTree>
    <p:extLst>
      <p:ext uri="{BB962C8B-B14F-4D97-AF65-F5344CB8AC3E}">
        <p14:creationId xmlns:p14="http://schemas.microsoft.com/office/powerpoint/2010/main" val="14777567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6100" y="2164580"/>
            <a:ext cx="6451279" cy="3622543"/>
          </a:xfrm>
        </p:spPr>
      </p:pic>
      <p:sp>
        <p:nvSpPr>
          <p:cNvPr id="4" name="Title 1"/>
          <p:cNvSpPr txBox="1">
            <a:spLocks/>
          </p:cNvSpPr>
          <p:nvPr/>
        </p:nvSpPr>
        <p:spPr>
          <a:xfrm>
            <a:off x="3600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sym typeface="Wingdings"/>
              </a:rPr>
              <a:t>Broken Blades of SR2 &amp; SR3</a:t>
            </a:r>
            <a:endParaRPr lang="en-US" dirty="0"/>
          </a:p>
        </p:txBody>
      </p:sp>
      <p:sp>
        <p:nvSpPr>
          <p:cNvPr id="6" name="Slide Number Placeholder 5"/>
          <p:cNvSpPr>
            <a:spLocks noGrp="1"/>
          </p:cNvSpPr>
          <p:nvPr>
            <p:ph type="sldNum" sz="quarter" idx="12"/>
          </p:nvPr>
        </p:nvSpPr>
        <p:spPr/>
        <p:txBody>
          <a:bodyPr/>
          <a:lstStyle/>
          <a:p>
            <a:fld id="{9E696B18-92B8-FB41-9EFF-7105957B09E9}" type="slidenum">
              <a:rPr lang="en-US" smtClean="0"/>
              <a:pPr/>
              <a:t>7</a:t>
            </a:fld>
            <a:endParaRPr lang="en-US" dirty="0"/>
          </a:p>
        </p:txBody>
      </p:sp>
      <p:sp>
        <p:nvSpPr>
          <p:cNvPr id="7" name="Date Placeholder 6"/>
          <p:cNvSpPr>
            <a:spLocks noGrp="1"/>
          </p:cNvSpPr>
          <p:nvPr>
            <p:ph type="dt" sz="half" idx="10"/>
          </p:nvPr>
        </p:nvSpPr>
        <p:spPr/>
        <p:txBody>
          <a:bodyPr/>
          <a:lstStyle/>
          <a:p>
            <a:r>
              <a:rPr lang="en-US" smtClean="0"/>
              <a:t>8/25/2018</a:t>
            </a:r>
            <a:endParaRPr lang="en-US" dirty="0"/>
          </a:p>
        </p:txBody>
      </p:sp>
      <p:sp>
        <p:nvSpPr>
          <p:cNvPr id="9" name="Footer Placeholder 8"/>
          <p:cNvSpPr>
            <a:spLocks noGrp="1"/>
          </p:cNvSpPr>
          <p:nvPr>
            <p:ph type="ftr" sz="quarter" idx="11"/>
          </p:nvPr>
        </p:nvSpPr>
        <p:spPr/>
        <p:txBody>
          <a:bodyPr/>
          <a:lstStyle/>
          <a:p>
            <a:r>
              <a:rPr lang="en-US" smtClean="0"/>
              <a:t>F2F in Toyama Univ.</a:t>
            </a:r>
            <a:endParaRPr lang="en-US" dirty="0"/>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04" r="49648"/>
          <a:stretch/>
        </p:blipFill>
        <p:spPr>
          <a:xfrm>
            <a:off x="7370400" y="136446"/>
            <a:ext cx="3934516" cy="2971820"/>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50352"/>
          <a:stretch/>
        </p:blipFill>
        <p:spPr>
          <a:xfrm>
            <a:off x="7370400" y="3086080"/>
            <a:ext cx="3934516" cy="2971820"/>
          </a:xfrm>
          <a:prstGeom prst="rect">
            <a:avLst/>
          </a:prstGeom>
        </p:spPr>
      </p:pic>
      <p:sp>
        <p:nvSpPr>
          <p:cNvPr id="11" name="Oval 10"/>
          <p:cNvSpPr/>
          <p:nvPr/>
        </p:nvSpPr>
        <p:spPr>
          <a:xfrm>
            <a:off x="1939425" y="3340099"/>
            <a:ext cx="1066800" cy="10668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038600" y="2745894"/>
            <a:ext cx="1457805" cy="1457805"/>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9332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4536989" cy="4351338"/>
          </a:xfrm>
        </p:spPr>
        <p:txBody>
          <a:bodyPr/>
          <a:lstStyle/>
          <a:p>
            <a:r>
              <a:rPr lang="en-US" dirty="0" smtClean="0"/>
              <a:t>Re-cabling and installation of a rack with </a:t>
            </a:r>
            <a:r>
              <a:rPr lang="en-US" dirty="0" err="1" smtClean="0"/>
              <a:t>Yokozawa</a:t>
            </a:r>
            <a:r>
              <a:rPr lang="en-US" dirty="0" smtClean="0"/>
              <a:t>-san</a:t>
            </a:r>
            <a:r>
              <a:rPr lang="en-US" dirty="0"/>
              <a:t/>
            </a:r>
            <a:br>
              <a:rPr lang="en-US" dirty="0"/>
            </a:br>
            <a:endParaRPr lang="en-US" dirty="0"/>
          </a:p>
          <a:p>
            <a:r>
              <a:rPr lang="en-US" dirty="0" smtClean="0"/>
              <a:t>OSEM satellite box was changed</a:t>
            </a:r>
          </a:p>
        </p:txBody>
      </p:sp>
      <p:sp>
        <p:nvSpPr>
          <p:cNvPr id="4" name="Title 1"/>
          <p:cNvSpPr txBox="1">
            <a:spLocks/>
          </p:cNvSpPr>
          <p:nvPr/>
        </p:nvSpPr>
        <p:spPr>
          <a:xfrm>
            <a:off x="3600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Main updates for BS</a:t>
            </a:r>
            <a:endParaRPr lang="en-US" dirty="0"/>
          </a:p>
        </p:txBody>
      </p:sp>
      <p:sp>
        <p:nvSpPr>
          <p:cNvPr id="6" name="Slide Number Placeholder 5"/>
          <p:cNvSpPr>
            <a:spLocks noGrp="1"/>
          </p:cNvSpPr>
          <p:nvPr>
            <p:ph type="sldNum" sz="quarter" idx="12"/>
          </p:nvPr>
        </p:nvSpPr>
        <p:spPr/>
        <p:txBody>
          <a:bodyPr/>
          <a:lstStyle/>
          <a:p>
            <a:fld id="{9E696B18-92B8-FB41-9EFF-7105957B09E9}" type="slidenum">
              <a:rPr lang="en-US" smtClean="0"/>
              <a:pPr/>
              <a:t>8</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4928" y="89164"/>
            <a:ext cx="4649915" cy="6197143"/>
          </a:xfrm>
          <a:prstGeom prst="rect">
            <a:avLst/>
          </a:prstGeom>
        </p:spPr>
      </p:pic>
      <p:sp>
        <p:nvSpPr>
          <p:cNvPr id="7" name="Date Placeholder 6"/>
          <p:cNvSpPr>
            <a:spLocks noGrp="1"/>
          </p:cNvSpPr>
          <p:nvPr>
            <p:ph type="dt" sz="half" idx="10"/>
          </p:nvPr>
        </p:nvSpPr>
        <p:spPr/>
        <p:txBody>
          <a:bodyPr/>
          <a:lstStyle/>
          <a:p>
            <a:r>
              <a:rPr lang="en-US" smtClean="0"/>
              <a:t>8/25/2018</a:t>
            </a:r>
            <a:endParaRPr lang="en-US" dirty="0"/>
          </a:p>
        </p:txBody>
      </p:sp>
      <p:sp>
        <p:nvSpPr>
          <p:cNvPr id="9" name="Footer Placeholder 8"/>
          <p:cNvSpPr>
            <a:spLocks noGrp="1"/>
          </p:cNvSpPr>
          <p:nvPr>
            <p:ph type="ftr" sz="quarter" idx="11"/>
          </p:nvPr>
        </p:nvSpPr>
        <p:spPr/>
        <p:txBody>
          <a:bodyPr/>
          <a:lstStyle/>
          <a:p>
            <a:r>
              <a:rPr lang="en-US" smtClean="0"/>
              <a:t>F2F in Toyama Univ.</a:t>
            </a:r>
            <a:endParaRPr lang="en-US" dirty="0"/>
          </a:p>
        </p:txBody>
      </p:sp>
    </p:spTree>
    <p:extLst>
      <p:ext uri="{BB962C8B-B14F-4D97-AF65-F5344CB8AC3E}">
        <p14:creationId xmlns:p14="http://schemas.microsoft.com/office/powerpoint/2010/main" val="18727704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73806" y="994251"/>
            <a:ext cx="5173981" cy="4921164"/>
          </a:xfrm>
        </p:spPr>
        <p:txBody>
          <a:bodyPr>
            <a:normAutofit/>
          </a:bodyPr>
          <a:lstStyle/>
          <a:p>
            <a:r>
              <a:rPr lang="en-US" dirty="0" smtClean="0"/>
              <a:t>ongoing</a:t>
            </a:r>
          </a:p>
          <a:p>
            <a:pPr lvl="1"/>
            <a:r>
              <a:rPr lang="en-US" dirty="0" smtClean="0"/>
              <a:t>Study of the decay time</a:t>
            </a:r>
            <a:r>
              <a:rPr lang="en-US" dirty="0" smtClean="0"/>
              <a:t> of torsion mode of the entire chain</a:t>
            </a:r>
            <a:br>
              <a:rPr lang="en-US" dirty="0" smtClean="0"/>
            </a:br>
            <a:endParaRPr lang="en-US" dirty="0" smtClean="0"/>
          </a:p>
          <a:p>
            <a:pPr lvl="1"/>
            <a:r>
              <a:rPr lang="en-US" dirty="0" smtClean="0"/>
              <a:t>Closing the control loops of the different DOFs.</a:t>
            </a:r>
          </a:p>
          <a:p>
            <a:pPr lvl="1"/>
            <a:endParaRPr lang="en-US" dirty="0"/>
          </a:p>
          <a:p>
            <a:pPr lvl="1"/>
            <a:r>
              <a:rPr lang="en-US" dirty="0" smtClean="0"/>
              <a:t>Install PI Yaw stepper motor</a:t>
            </a:r>
            <a:endParaRPr lang="en-US" dirty="0"/>
          </a:p>
          <a:p>
            <a:pPr lvl="1"/>
            <a:endParaRPr lang="en-US" dirty="0"/>
          </a:p>
          <a:p>
            <a:pPr lvl="1"/>
            <a:endParaRPr lang="en-US" dirty="0" smtClean="0"/>
          </a:p>
        </p:txBody>
      </p:sp>
      <p:sp>
        <p:nvSpPr>
          <p:cNvPr id="4" name="Title 1"/>
          <p:cNvSpPr txBox="1">
            <a:spLocks/>
          </p:cNvSpPr>
          <p:nvPr/>
        </p:nvSpPr>
        <p:spPr>
          <a:xfrm>
            <a:off x="360000" y="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SR3</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8412" y="3038845"/>
            <a:ext cx="5080000" cy="3386666"/>
          </a:xfrm>
          <a:prstGeom prst="rect">
            <a:avLst/>
          </a:prstGeom>
        </p:spPr>
      </p:pic>
      <p:sp>
        <p:nvSpPr>
          <p:cNvPr id="8" name="Slide Number Placeholder 7"/>
          <p:cNvSpPr>
            <a:spLocks noGrp="1"/>
          </p:cNvSpPr>
          <p:nvPr>
            <p:ph type="sldNum" sz="quarter" idx="12"/>
          </p:nvPr>
        </p:nvSpPr>
        <p:spPr/>
        <p:txBody>
          <a:bodyPr/>
          <a:lstStyle/>
          <a:p>
            <a:fld id="{9E696B18-92B8-FB41-9EFF-7105957B09E9}" type="slidenum">
              <a:rPr lang="en-US" smtClean="0"/>
              <a:pPr/>
              <a:t>9</a:t>
            </a:fld>
            <a:endParaRPr lang="en-US" dirty="0"/>
          </a:p>
        </p:txBody>
      </p:sp>
      <p:sp>
        <p:nvSpPr>
          <p:cNvPr id="9" name="Date Placeholder 8"/>
          <p:cNvSpPr>
            <a:spLocks noGrp="1"/>
          </p:cNvSpPr>
          <p:nvPr>
            <p:ph type="dt" sz="half" idx="10"/>
          </p:nvPr>
        </p:nvSpPr>
        <p:spPr/>
        <p:txBody>
          <a:bodyPr/>
          <a:lstStyle/>
          <a:p>
            <a:r>
              <a:rPr lang="en-US" smtClean="0"/>
              <a:t>8/25/2018</a:t>
            </a:r>
            <a:endParaRPr lang="en-US" dirty="0"/>
          </a:p>
        </p:txBody>
      </p:sp>
      <p:sp>
        <p:nvSpPr>
          <p:cNvPr id="10" name="Footer Placeholder 9"/>
          <p:cNvSpPr>
            <a:spLocks noGrp="1"/>
          </p:cNvSpPr>
          <p:nvPr>
            <p:ph type="ftr" sz="quarter" idx="11"/>
          </p:nvPr>
        </p:nvSpPr>
        <p:spPr/>
        <p:txBody>
          <a:bodyPr/>
          <a:lstStyle/>
          <a:p>
            <a:r>
              <a:rPr lang="en-US" smtClean="0"/>
              <a:t>F2F in Toyama Univ.</a:t>
            </a:r>
            <a:endParaRPr lang="en-US" dirty="0"/>
          </a:p>
        </p:txBody>
      </p:sp>
      <p:sp>
        <p:nvSpPr>
          <p:cNvPr id="12" name="Content Placeholder 2"/>
          <p:cNvSpPr txBox="1">
            <a:spLocks/>
          </p:cNvSpPr>
          <p:nvPr/>
        </p:nvSpPr>
        <p:spPr>
          <a:xfrm>
            <a:off x="990599" y="1693814"/>
            <a:ext cx="5173981" cy="49211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p>
        </p:txBody>
      </p:sp>
      <p:sp>
        <p:nvSpPr>
          <p:cNvPr id="13" name="TextBox 12"/>
          <p:cNvSpPr txBox="1"/>
          <p:nvPr/>
        </p:nvSpPr>
        <p:spPr>
          <a:xfrm>
            <a:off x="767074" y="1894418"/>
            <a:ext cx="4616713" cy="523220"/>
          </a:xfrm>
          <a:prstGeom prst="rect">
            <a:avLst/>
          </a:prstGeom>
          <a:noFill/>
        </p:spPr>
        <p:txBody>
          <a:bodyPr wrap="none" rtlCol="0">
            <a:spAutoFit/>
          </a:bodyPr>
          <a:lstStyle/>
          <a:p>
            <a:r>
              <a:rPr lang="en-US" sz="2800" dirty="0" smtClean="0">
                <a:solidFill>
                  <a:srgbClr val="FF0000"/>
                </a:solidFill>
              </a:rPr>
              <a:t>Successful Installation of SR3!!</a:t>
            </a:r>
            <a:endParaRPr lang="en-US" sz="2800" dirty="0">
              <a:solidFill>
                <a:srgbClr val="FF0000"/>
              </a:solidFill>
            </a:endParaRPr>
          </a:p>
        </p:txBody>
      </p:sp>
    </p:spTree>
    <p:extLst>
      <p:ext uri="{BB962C8B-B14F-4D97-AF65-F5344CB8AC3E}">
        <p14:creationId xmlns:p14="http://schemas.microsoft.com/office/powerpoint/2010/main" val="62525151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12013</TotalTime>
  <Words>1237</Words>
  <Application>Microsoft Macintosh PowerPoint</Application>
  <PresentationFormat>Widescreen</PresentationFormat>
  <Paragraphs>278</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Calibri</vt:lpstr>
      <vt:lpstr>Calibri Light</vt:lpstr>
      <vt:lpstr>Mangal</vt:lpstr>
      <vt:lpstr>Wingdings</vt:lpstr>
      <vt:lpstr>Yu Gothic</vt:lpstr>
      <vt:lpstr>Yu Gothic Light</vt:lpstr>
      <vt:lpstr>Arial</vt:lpstr>
      <vt:lpstr>Office Theme</vt:lpstr>
      <vt:lpstr>Type B status (May 20 – Aug.25)</vt:lpstr>
      <vt:lpstr>Index</vt:lpstr>
      <vt:lpstr>Index</vt:lpstr>
      <vt:lpstr>VIS</vt:lpstr>
      <vt:lpstr>PowerPoint Presentation</vt:lpstr>
      <vt:lpstr>Index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Index</vt:lpstr>
      <vt:lpstr>Current Status</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15.0023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Type B suspension status</dc:title>
  <dc:creator>神津　稜平</dc:creator>
  <cp:lastModifiedBy>神津　稜平</cp:lastModifiedBy>
  <cp:revision>223</cp:revision>
  <cp:lastPrinted>2018-08-22T07:54:52Z</cp:lastPrinted>
  <dcterms:created xsi:type="dcterms:W3CDTF">2018-08-11T03:21:27Z</dcterms:created>
  <dcterms:modified xsi:type="dcterms:W3CDTF">2018-08-25T00:31:54Z</dcterms:modified>
</cp:coreProperties>
</file>