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2" r:id="rId4"/>
    <p:sldId id="266" r:id="rId5"/>
    <p:sldId id="264" r:id="rId6"/>
    <p:sldId id="265" r:id="rId7"/>
    <p:sldId id="263" r:id="rId8"/>
    <p:sldId id="267" r:id="rId9"/>
    <p:sldId id="268" r:id="rId10"/>
    <p:sldId id="269" r:id="rId11"/>
    <p:sldId id="258"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p:restoredTop sz="94645"/>
  </p:normalViewPr>
  <p:slideViewPr>
    <p:cSldViewPr snapToGrid="0" snapToObjects="1">
      <p:cViewPr varScale="1">
        <p:scale>
          <a:sx n="160" d="100"/>
          <a:sy n="160" d="100"/>
        </p:scale>
        <p:origin x="10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6/13/18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6/13/18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28D9-3957-4E48-BE87-BCD8BF41A1BA}"/>
              </a:ext>
            </a:extLst>
          </p:cNvPr>
          <p:cNvSpPr>
            <a:spLocks noGrp="1"/>
          </p:cNvSpPr>
          <p:nvPr>
            <p:ph type="ctrTitle"/>
          </p:nvPr>
        </p:nvSpPr>
        <p:spPr>
          <a:xfrm>
            <a:off x="1751012" y="609601"/>
            <a:ext cx="8676222" cy="3362792"/>
          </a:xfrm>
        </p:spPr>
        <p:txBody>
          <a:bodyPr>
            <a:noAutofit/>
          </a:bodyPr>
          <a:lstStyle/>
          <a:p>
            <a:r>
              <a:rPr lang="ja-JP" altLang="en-US" sz="9600"/>
              <a:t>重力波検出にむけて</a:t>
            </a:r>
            <a:endParaRPr lang="en-US" sz="9600" dirty="0"/>
          </a:p>
        </p:txBody>
      </p:sp>
      <p:sp>
        <p:nvSpPr>
          <p:cNvPr id="3" name="Subtitle 2">
            <a:extLst>
              <a:ext uri="{FF2B5EF4-FFF2-40B4-BE49-F238E27FC236}">
                <a16:creationId xmlns:a16="http://schemas.microsoft.com/office/drawing/2014/main" id="{713879B2-E081-6D40-BD1F-6CC6BA5BF4C6}"/>
              </a:ext>
            </a:extLst>
          </p:cNvPr>
          <p:cNvSpPr>
            <a:spLocks noGrp="1"/>
          </p:cNvSpPr>
          <p:nvPr>
            <p:ph type="subTitle" idx="1"/>
          </p:nvPr>
        </p:nvSpPr>
        <p:spPr>
          <a:xfrm>
            <a:off x="1751012" y="4365886"/>
            <a:ext cx="8676222" cy="1905000"/>
          </a:xfrm>
        </p:spPr>
        <p:txBody>
          <a:bodyPr/>
          <a:lstStyle/>
          <a:p>
            <a:r>
              <a:rPr lang="ja-JP" altLang="en-US"/>
              <a:t>和泉　究</a:t>
            </a:r>
            <a:endParaRPr lang="en-US" altLang="ja-JP" dirty="0"/>
          </a:p>
          <a:p>
            <a:r>
              <a:rPr lang="ja-JP" altLang="en-US"/>
              <a:t>宇宙科学研究所</a:t>
            </a:r>
            <a:r>
              <a:rPr lang="en-US" altLang="ja-JP" dirty="0"/>
              <a:t> / JAXA</a:t>
            </a:r>
            <a:endParaRPr lang="en-US" dirty="0"/>
          </a:p>
        </p:txBody>
      </p:sp>
      <p:sp>
        <p:nvSpPr>
          <p:cNvPr id="4" name="TextBox 3">
            <a:extLst>
              <a:ext uri="{FF2B5EF4-FFF2-40B4-BE49-F238E27FC236}">
                <a16:creationId xmlns:a16="http://schemas.microsoft.com/office/drawing/2014/main" id="{3323319E-72C0-CE42-9929-B0700D696B4C}"/>
              </a:ext>
            </a:extLst>
          </p:cNvPr>
          <p:cNvSpPr txBox="1"/>
          <p:nvPr/>
        </p:nvSpPr>
        <p:spPr>
          <a:xfrm>
            <a:off x="174929" y="216108"/>
            <a:ext cx="2228495" cy="369332"/>
          </a:xfrm>
          <a:prstGeom prst="rect">
            <a:avLst/>
          </a:prstGeom>
          <a:noFill/>
        </p:spPr>
        <p:txBody>
          <a:bodyPr wrap="none" rtlCol="0">
            <a:spAutoFit/>
          </a:bodyPr>
          <a:lstStyle/>
          <a:p>
            <a:r>
              <a:rPr lang="en-US" dirty="0"/>
              <a:t>JGW-G1808369-v1</a:t>
            </a:r>
          </a:p>
        </p:txBody>
      </p:sp>
    </p:spTree>
    <p:extLst>
      <p:ext uri="{BB962C8B-B14F-4D97-AF65-F5344CB8AC3E}">
        <p14:creationId xmlns:p14="http://schemas.microsoft.com/office/powerpoint/2010/main" val="193637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0BB6-0A39-6143-8D48-35A7097905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84E57F-D65A-3F47-A99F-C7F028A1C87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F38A8D7-083F-A245-BC92-165B5AD05022}"/>
              </a:ext>
            </a:extLst>
          </p:cNvPr>
          <p:cNvPicPr>
            <a:picLocks noChangeAspect="1"/>
          </p:cNvPicPr>
          <p:nvPr/>
        </p:nvPicPr>
        <p:blipFill>
          <a:blip r:embed="rId2"/>
          <a:stretch>
            <a:fillRect/>
          </a:stretch>
        </p:blipFill>
        <p:spPr>
          <a:xfrm>
            <a:off x="1141411" y="516467"/>
            <a:ext cx="9906000" cy="5588000"/>
          </a:xfrm>
          <a:prstGeom prst="rect">
            <a:avLst/>
          </a:prstGeom>
          <a:solidFill>
            <a:schemeClr val="accent2"/>
          </a:solidFill>
        </p:spPr>
      </p:pic>
      <p:sp>
        <p:nvSpPr>
          <p:cNvPr id="5" name="TextBox 4">
            <a:extLst>
              <a:ext uri="{FF2B5EF4-FFF2-40B4-BE49-F238E27FC236}">
                <a16:creationId xmlns:a16="http://schemas.microsoft.com/office/drawing/2014/main" id="{C067CA27-276F-3742-8AE2-6A98CC8B6480}"/>
              </a:ext>
            </a:extLst>
          </p:cNvPr>
          <p:cNvSpPr txBox="1"/>
          <p:nvPr/>
        </p:nvSpPr>
        <p:spPr>
          <a:xfrm>
            <a:off x="5971429" y="6345141"/>
            <a:ext cx="2767104" cy="369332"/>
          </a:xfrm>
          <a:prstGeom prst="rect">
            <a:avLst/>
          </a:prstGeom>
          <a:noFill/>
        </p:spPr>
        <p:txBody>
          <a:bodyPr wrap="none" rtlCol="0">
            <a:spAutoFit/>
          </a:bodyPr>
          <a:lstStyle/>
          <a:p>
            <a:r>
              <a:rPr lang="en-US" dirty="0"/>
              <a:t>©</a:t>
            </a:r>
            <a:r>
              <a:rPr lang="ja-JP" altLang="en-US"/>
              <a:t>国立天文台</a:t>
            </a:r>
            <a:r>
              <a:rPr lang="en-US" altLang="ja-JP" dirty="0"/>
              <a:t>/</a:t>
            </a:r>
            <a:r>
              <a:rPr lang="ja-JP" altLang="en-US"/>
              <a:t>名古屋大学</a:t>
            </a:r>
            <a:endParaRPr lang="en-US" dirty="0"/>
          </a:p>
        </p:txBody>
      </p:sp>
    </p:spTree>
    <p:extLst>
      <p:ext uri="{BB962C8B-B14F-4D97-AF65-F5344CB8AC3E}">
        <p14:creationId xmlns:p14="http://schemas.microsoft.com/office/powerpoint/2010/main" val="113875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E161-C0D7-3F47-95E4-7DD26A5FB52D}"/>
              </a:ext>
            </a:extLst>
          </p:cNvPr>
          <p:cNvSpPr>
            <a:spLocks noGrp="1"/>
          </p:cNvSpPr>
          <p:nvPr>
            <p:ph type="title"/>
          </p:nvPr>
        </p:nvSpPr>
        <p:spPr>
          <a:xfrm>
            <a:off x="1141413" y="0"/>
            <a:ext cx="9905998" cy="1151467"/>
          </a:xfrm>
        </p:spPr>
        <p:txBody>
          <a:bodyPr/>
          <a:lstStyle/>
          <a:p>
            <a:r>
              <a:rPr lang="ja-JP" altLang="en-US"/>
              <a:t>まだ重力波観測は始まったばかり</a:t>
            </a:r>
            <a:endParaRPr lang="en-US" dirty="0"/>
          </a:p>
        </p:txBody>
      </p:sp>
      <p:sp>
        <p:nvSpPr>
          <p:cNvPr id="3" name="Content Placeholder 2">
            <a:extLst>
              <a:ext uri="{FF2B5EF4-FFF2-40B4-BE49-F238E27FC236}">
                <a16:creationId xmlns:a16="http://schemas.microsoft.com/office/drawing/2014/main" id="{80D05721-CAA5-CA46-A18F-E5FDBE3B6DCE}"/>
              </a:ext>
            </a:extLst>
          </p:cNvPr>
          <p:cNvSpPr>
            <a:spLocks noGrp="1"/>
          </p:cNvSpPr>
          <p:nvPr>
            <p:ph idx="1"/>
          </p:nvPr>
        </p:nvSpPr>
        <p:spPr>
          <a:xfrm>
            <a:off x="1612817" y="1470990"/>
            <a:ext cx="8429679" cy="5088835"/>
          </a:xfrm>
        </p:spPr>
        <p:txBody>
          <a:bodyPr>
            <a:normAutofit/>
          </a:bodyPr>
          <a:lstStyle/>
          <a:p>
            <a:r>
              <a:rPr lang="en-US" altLang="ja-JP" dirty="0"/>
              <a:t>NS-BH</a:t>
            </a:r>
          </a:p>
          <a:p>
            <a:r>
              <a:rPr lang="ja-JP" altLang="en-US"/>
              <a:t>超新星爆発</a:t>
            </a:r>
            <a:endParaRPr lang="en-US" altLang="ja-JP" dirty="0"/>
          </a:p>
          <a:p>
            <a:r>
              <a:rPr lang="ja-JP" altLang="en-US"/>
              <a:t>中性子星の自転</a:t>
            </a:r>
            <a:endParaRPr lang="en-US" altLang="ja-JP" dirty="0"/>
          </a:p>
          <a:p>
            <a:r>
              <a:rPr lang="ja-JP" altLang="en-US"/>
              <a:t>相対論の詳細検証</a:t>
            </a:r>
            <a:endParaRPr lang="en-US" altLang="ja-JP" dirty="0"/>
          </a:p>
          <a:p>
            <a:r>
              <a:rPr lang="ja-JP" altLang="en-US"/>
              <a:t>宇宙論（ハッブル定数にさらなる制限など）</a:t>
            </a:r>
            <a:endParaRPr lang="en-US" altLang="ja-JP" dirty="0"/>
          </a:p>
          <a:p>
            <a:r>
              <a:rPr lang="ja-JP" altLang="en-US"/>
              <a:t>背景重力波輻射</a:t>
            </a:r>
            <a:endParaRPr lang="en-US" altLang="ja-JP" dirty="0"/>
          </a:p>
          <a:p>
            <a:r>
              <a:rPr lang="en-US" altLang="ja-JP" dirty="0"/>
              <a:t>BH</a:t>
            </a:r>
            <a:r>
              <a:rPr lang="ja-JP" altLang="en-US"/>
              <a:t>の進化にせまる</a:t>
            </a:r>
            <a:endParaRPr lang="en-US" altLang="ja-JP" dirty="0"/>
          </a:p>
          <a:p>
            <a:r>
              <a:rPr lang="ja-JP" altLang="en-US"/>
              <a:t>極限状態での核物理</a:t>
            </a:r>
            <a:endParaRPr lang="en-US" altLang="ja-JP" dirty="0"/>
          </a:p>
          <a:p>
            <a:r>
              <a:rPr lang="en-US" altLang="ja-JP" dirty="0"/>
              <a:t>R</a:t>
            </a:r>
            <a:r>
              <a:rPr lang="ja-JP" altLang="en-US"/>
              <a:t>プロセスによる重金属起源の検証</a:t>
            </a:r>
            <a:endParaRPr lang="en-US" altLang="ja-JP" dirty="0"/>
          </a:p>
          <a:p>
            <a:r>
              <a:rPr lang="ja-JP" altLang="en-US"/>
              <a:t>エキゾチックな天体</a:t>
            </a:r>
            <a:r>
              <a:rPr lang="en-US" altLang="ja-JP" dirty="0"/>
              <a:t> </a:t>
            </a:r>
            <a:r>
              <a:rPr lang="en-US" altLang="ja-JP" dirty="0" err="1"/>
              <a:t>Gravastar</a:t>
            </a:r>
            <a:r>
              <a:rPr lang="ja-JP" altLang="en-US"/>
              <a:t>など</a:t>
            </a:r>
            <a:endParaRPr lang="en-US" dirty="0"/>
          </a:p>
        </p:txBody>
      </p:sp>
      <p:sp>
        <p:nvSpPr>
          <p:cNvPr id="4" name="Title 1">
            <a:extLst>
              <a:ext uri="{FF2B5EF4-FFF2-40B4-BE49-F238E27FC236}">
                <a16:creationId xmlns:a16="http://schemas.microsoft.com/office/drawing/2014/main" id="{7E7422FC-CBC6-944F-95B0-C5E3B573CC59}"/>
              </a:ext>
            </a:extLst>
          </p:cNvPr>
          <p:cNvSpPr txBox="1">
            <a:spLocks/>
          </p:cNvSpPr>
          <p:nvPr/>
        </p:nvSpPr>
        <p:spPr>
          <a:xfrm>
            <a:off x="1141413" y="575733"/>
            <a:ext cx="9905998" cy="11514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ja-JP" dirty="0"/>
              <a:t>KAGRA</a:t>
            </a:r>
            <a:r>
              <a:rPr lang="ja-JP" altLang="en-US"/>
              <a:t>も</a:t>
            </a:r>
            <a:r>
              <a:rPr lang="en-US" altLang="ja-JP" dirty="0"/>
              <a:t>2019</a:t>
            </a:r>
            <a:r>
              <a:rPr lang="ja-JP" altLang="en-US"/>
              <a:t>年より参戦予定！</a:t>
            </a:r>
            <a:endParaRPr lang="en-US" dirty="0"/>
          </a:p>
        </p:txBody>
      </p:sp>
    </p:spTree>
    <p:extLst>
      <p:ext uri="{BB962C8B-B14F-4D97-AF65-F5344CB8AC3E}">
        <p14:creationId xmlns:p14="http://schemas.microsoft.com/office/powerpoint/2010/main" val="368988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C296-328F-DB4C-AEC2-6C5632785ACC}"/>
              </a:ext>
            </a:extLst>
          </p:cNvPr>
          <p:cNvSpPr>
            <a:spLocks noGrp="1"/>
          </p:cNvSpPr>
          <p:nvPr>
            <p:ph type="title"/>
          </p:nvPr>
        </p:nvSpPr>
        <p:spPr>
          <a:xfrm>
            <a:off x="886971" y="2726679"/>
            <a:ext cx="9905998" cy="1905000"/>
          </a:xfrm>
        </p:spPr>
        <p:txBody>
          <a:bodyPr/>
          <a:lstStyle/>
          <a:p>
            <a:r>
              <a:rPr lang="ja-JP" altLang="en-US"/>
              <a:t>簡単に手に入るものに意味はない</a:t>
            </a:r>
            <a:br>
              <a:rPr lang="en-US" altLang="ja-JP" dirty="0"/>
            </a:br>
            <a:r>
              <a:rPr lang="ja-JP" altLang="en-US"/>
              <a:t>村上龍</a:t>
            </a:r>
            <a:endParaRPr lang="en-US" dirty="0"/>
          </a:p>
        </p:txBody>
      </p:sp>
    </p:spTree>
    <p:extLst>
      <p:ext uri="{BB962C8B-B14F-4D97-AF65-F5344CB8AC3E}">
        <p14:creationId xmlns:p14="http://schemas.microsoft.com/office/powerpoint/2010/main" val="19782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ADE93E-40F6-C245-9670-9F23A5F0AE78}"/>
              </a:ext>
            </a:extLst>
          </p:cNvPr>
          <p:cNvSpPr>
            <a:spLocks noGrp="1"/>
          </p:cNvSpPr>
          <p:nvPr>
            <p:ph type="title"/>
          </p:nvPr>
        </p:nvSpPr>
        <p:spPr>
          <a:xfrm>
            <a:off x="550418" y="155006"/>
            <a:ext cx="9404723" cy="1400530"/>
          </a:xfrm>
        </p:spPr>
        <p:txBody>
          <a:bodyPr/>
          <a:lstStyle/>
          <a:p>
            <a:r>
              <a:rPr lang="en-US" dirty="0"/>
              <a:t>Who is this?</a:t>
            </a:r>
          </a:p>
        </p:txBody>
      </p:sp>
      <p:sp>
        <p:nvSpPr>
          <p:cNvPr id="7" name="Content Placeholder 2">
            <a:extLst>
              <a:ext uri="{FF2B5EF4-FFF2-40B4-BE49-F238E27FC236}">
                <a16:creationId xmlns:a16="http://schemas.microsoft.com/office/drawing/2014/main" id="{B50ACBBE-CEF8-C14A-8F98-2E2674D70859}"/>
              </a:ext>
            </a:extLst>
          </p:cNvPr>
          <p:cNvSpPr>
            <a:spLocks noGrp="1"/>
          </p:cNvSpPr>
          <p:nvPr>
            <p:ph idx="1"/>
          </p:nvPr>
        </p:nvSpPr>
        <p:spPr>
          <a:xfrm>
            <a:off x="4021357" y="1555536"/>
            <a:ext cx="7937404" cy="4195481"/>
          </a:xfrm>
        </p:spPr>
        <p:txBody>
          <a:bodyPr>
            <a:normAutofit/>
          </a:bodyPr>
          <a:lstStyle/>
          <a:p>
            <a:r>
              <a:rPr lang="ja-JP" altLang="en-US"/>
              <a:t>宇宙研</a:t>
            </a:r>
            <a:r>
              <a:rPr lang="en-US" altLang="ja-JP" dirty="0"/>
              <a:t>/JAXA</a:t>
            </a:r>
            <a:r>
              <a:rPr lang="ja-JP" altLang="en-US"/>
              <a:t>にて国際トップヤングフェロー</a:t>
            </a:r>
            <a:r>
              <a:rPr lang="en-US" altLang="ja-JP" dirty="0"/>
              <a:t> </a:t>
            </a:r>
            <a:r>
              <a:rPr lang="en-US" dirty="0"/>
              <a:t>(2017.Sep -)</a:t>
            </a:r>
          </a:p>
          <a:p>
            <a:r>
              <a:rPr lang="ja-JP" altLang="en-US"/>
              <a:t>その前は</a:t>
            </a:r>
            <a:r>
              <a:rPr lang="en-US" altLang="ja-JP" dirty="0"/>
              <a:t> </a:t>
            </a:r>
            <a:r>
              <a:rPr lang="en-US" dirty="0"/>
              <a:t>LIGO</a:t>
            </a:r>
            <a:r>
              <a:rPr lang="ja-JP" altLang="en-US"/>
              <a:t>ハンフォード観測所にてポスドク</a:t>
            </a:r>
            <a:r>
              <a:rPr lang="en-US" dirty="0"/>
              <a:t> (2012-2017) </a:t>
            </a:r>
            <a:r>
              <a:rPr lang="ja-JP" altLang="en-US"/>
              <a:t>コミッショニングチームのコアメンバー</a:t>
            </a:r>
            <a:endParaRPr lang="en-US" altLang="ja-JP" dirty="0"/>
          </a:p>
          <a:p>
            <a:r>
              <a:rPr lang="ja-JP" altLang="en-US"/>
              <a:t>東大天文で博士取得、カリフォルニア工科大学の</a:t>
            </a:r>
            <a:r>
              <a:rPr lang="en-US" altLang="ja-JP" dirty="0"/>
              <a:t>40m</a:t>
            </a:r>
            <a:r>
              <a:rPr lang="ja-JP" altLang="en-US"/>
              <a:t>プロトタイプを使い干渉計制御実験をしていた。</a:t>
            </a:r>
            <a:endParaRPr lang="en-US" dirty="0"/>
          </a:p>
          <a:p>
            <a:endParaRPr lang="en-US" dirty="0"/>
          </a:p>
          <a:p>
            <a:r>
              <a:rPr lang="ja-JP" altLang="en-US"/>
              <a:t>現在</a:t>
            </a:r>
            <a:r>
              <a:rPr lang="en-US" altLang="ja-JP" dirty="0"/>
              <a:t> </a:t>
            </a:r>
            <a:r>
              <a:rPr lang="en-US" dirty="0"/>
              <a:t>KAGRA </a:t>
            </a:r>
            <a:r>
              <a:rPr lang="ja-JP" altLang="en-US"/>
              <a:t>のコミッショニングチームのサブリード</a:t>
            </a:r>
            <a:endParaRPr lang="en-US" dirty="0"/>
          </a:p>
          <a:p>
            <a:r>
              <a:rPr lang="ja-JP" altLang="en-US"/>
              <a:t>他に宇宙背景重力波輻射のためのフェイジビリティスタディなど</a:t>
            </a:r>
            <a:endParaRPr lang="en-US" dirty="0"/>
          </a:p>
        </p:txBody>
      </p:sp>
      <p:pic>
        <p:nvPicPr>
          <p:cNvPr id="8" name="Picture 7">
            <a:extLst>
              <a:ext uri="{FF2B5EF4-FFF2-40B4-BE49-F238E27FC236}">
                <a16:creationId xmlns:a16="http://schemas.microsoft.com/office/drawing/2014/main" id="{B1300BA1-22C5-9446-97AC-6D2AFC03EB42}"/>
              </a:ext>
            </a:extLst>
          </p:cNvPr>
          <p:cNvPicPr>
            <a:picLocks noChangeAspect="1"/>
          </p:cNvPicPr>
          <p:nvPr/>
        </p:nvPicPr>
        <p:blipFill>
          <a:blip r:embed="rId2"/>
          <a:stretch>
            <a:fillRect/>
          </a:stretch>
        </p:blipFill>
        <p:spPr>
          <a:xfrm>
            <a:off x="457200" y="1133724"/>
            <a:ext cx="3402420" cy="5133302"/>
          </a:xfrm>
          <a:prstGeom prst="rect">
            <a:avLst/>
          </a:prstGeom>
        </p:spPr>
      </p:pic>
    </p:spTree>
    <p:extLst>
      <p:ext uri="{BB962C8B-B14F-4D97-AF65-F5344CB8AC3E}">
        <p14:creationId xmlns:p14="http://schemas.microsoft.com/office/powerpoint/2010/main" val="98754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4AE8-CA28-1843-A6D2-01494E595589}"/>
              </a:ext>
            </a:extLst>
          </p:cNvPr>
          <p:cNvSpPr>
            <a:spLocks noGrp="1"/>
          </p:cNvSpPr>
          <p:nvPr>
            <p:ph type="title"/>
          </p:nvPr>
        </p:nvSpPr>
        <p:spPr>
          <a:xfrm>
            <a:off x="635616" y="102780"/>
            <a:ext cx="9905998" cy="1088136"/>
          </a:xfrm>
        </p:spPr>
        <p:txBody>
          <a:bodyPr/>
          <a:lstStyle/>
          <a:p>
            <a:r>
              <a:rPr lang="ja-JP" altLang="en-US"/>
              <a:t>初検出にはシビれました</a:t>
            </a:r>
            <a:endParaRPr lang="en-US" dirty="0"/>
          </a:p>
        </p:txBody>
      </p:sp>
      <p:pic>
        <p:nvPicPr>
          <p:cNvPr id="4" name="Picture 3">
            <a:extLst>
              <a:ext uri="{FF2B5EF4-FFF2-40B4-BE49-F238E27FC236}">
                <a16:creationId xmlns:a16="http://schemas.microsoft.com/office/drawing/2014/main" id="{59362D5C-5EC5-B74C-A067-57728B0D3E11}"/>
              </a:ext>
            </a:extLst>
          </p:cNvPr>
          <p:cNvPicPr>
            <a:picLocks noChangeAspect="1"/>
          </p:cNvPicPr>
          <p:nvPr/>
        </p:nvPicPr>
        <p:blipFill>
          <a:blip r:embed="rId2"/>
          <a:stretch>
            <a:fillRect/>
          </a:stretch>
        </p:blipFill>
        <p:spPr>
          <a:xfrm>
            <a:off x="1215051" y="1741179"/>
            <a:ext cx="9326563" cy="4624188"/>
          </a:xfrm>
          <a:prstGeom prst="rect">
            <a:avLst/>
          </a:prstGeom>
        </p:spPr>
      </p:pic>
      <p:sp>
        <p:nvSpPr>
          <p:cNvPr id="5" name="Content Placeholder 2">
            <a:extLst>
              <a:ext uri="{FF2B5EF4-FFF2-40B4-BE49-F238E27FC236}">
                <a16:creationId xmlns:a16="http://schemas.microsoft.com/office/drawing/2014/main" id="{40DC7268-5195-0947-9704-70C490BD464D}"/>
              </a:ext>
            </a:extLst>
          </p:cNvPr>
          <p:cNvSpPr>
            <a:spLocks noGrp="1"/>
          </p:cNvSpPr>
          <p:nvPr>
            <p:ph idx="1"/>
          </p:nvPr>
        </p:nvSpPr>
        <p:spPr>
          <a:xfrm>
            <a:off x="646111" y="1152983"/>
            <a:ext cx="8946541" cy="575805"/>
          </a:xfrm>
        </p:spPr>
        <p:txBody>
          <a:bodyPr/>
          <a:lstStyle/>
          <a:p>
            <a:r>
              <a:rPr lang="en-US" dirty="0"/>
              <a:t>On February11th 2016 in Washington D.C.</a:t>
            </a:r>
          </a:p>
        </p:txBody>
      </p:sp>
    </p:spTree>
    <p:extLst>
      <p:ext uri="{BB962C8B-B14F-4D97-AF65-F5344CB8AC3E}">
        <p14:creationId xmlns:p14="http://schemas.microsoft.com/office/powerpoint/2010/main" val="405650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F7DF-DAC3-1041-8F25-5F0311060727}"/>
              </a:ext>
            </a:extLst>
          </p:cNvPr>
          <p:cNvSpPr>
            <a:spLocks noGrp="1"/>
          </p:cNvSpPr>
          <p:nvPr>
            <p:ph type="title"/>
          </p:nvPr>
        </p:nvSpPr>
        <p:spPr>
          <a:xfrm>
            <a:off x="912813" y="0"/>
            <a:ext cx="9905998" cy="1346200"/>
          </a:xfrm>
        </p:spPr>
        <p:txBody>
          <a:bodyPr/>
          <a:lstStyle/>
          <a:p>
            <a:r>
              <a:rPr lang="en-US" altLang="ja-JP" dirty="0"/>
              <a:t>GW150914</a:t>
            </a:r>
            <a:endParaRPr lang="en-US" dirty="0"/>
          </a:p>
        </p:txBody>
      </p:sp>
      <p:pic>
        <p:nvPicPr>
          <p:cNvPr id="4" name="Picture 3">
            <a:extLst>
              <a:ext uri="{FF2B5EF4-FFF2-40B4-BE49-F238E27FC236}">
                <a16:creationId xmlns:a16="http://schemas.microsoft.com/office/drawing/2014/main" id="{9CB2F409-B37B-C345-A209-6685ECD6D5C7}"/>
              </a:ext>
            </a:extLst>
          </p:cNvPr>
          <p:cNvPicPr>
            <a:picLocks noChangeAspect="1"/>
          </p:cNvPicPr>
          <p:nvPr/>
        </p:nvPicPr>
        <p:blipFill>
          <a:blip r:embed="rId2"/>
          <a:stretch>
            <a:fillRect/>
          </a:stretch>
        </p:blipFill>
        <p:spPr>
          <a:xfrm>
            <a:off x="1311803" y="1208879"/>
            <a:ext cx="9108017" cy="5234254"/>
          </a:xfrm>
          <a:prstGeom prst="rect">
            <a:avLst/>
          </a:prstGeom>
        </p:spPr>
      </p:pic>
      <p:sp>
        <p:nvSpPr>
          <p:cNvPr id="5" name="TextBox 4">
            <a:extLst>
              <a:ext uri="{FF2B5EF4-FFF2-40B4-BE49-F238E27FC236}">
                <a16:creationId xmlns:a16="http://schemas.microsoft.com/office/drawing/2014/main" id="{8F32CB89-5037-B447-A318-5E4B21BC46FA}"/>
              </a:ext>
            </a:extLst>
          </p:cNvPr>
          <p:cNvSpPr txBox="1"/>
          <p:nvPr/>
        </p:nvSpPr>
        <p:spPr>
          <a:xfrm>
            <a:off x="2186609" y="6443133"/>
            <a:ext cx="3922869" cy="369332"/>
          </a:xfrm>
          <a:prstGeom prst="rect">
            <a:avLst/>
          </a:prstGeom>
          <a:noFill/>
        </p:spPr>
        <p:txBody>
          <a:bodyPr wrap="none" rtlCol="0">
            <a:spAutoFit/>
          </a:bodyPr>
          <a:lstStyle/>
          <a:p>
            <a:r>
              <a:rPr lang="en-US" dirty="0"/>
              <a:t>Phys. Rev. Lett. 116, 061102 (2016)</a:t>
            </a:r>
          </a:p>
        </p:txBody>
      </p:sp>
    </p:spTree>
    <p:extLst>
      <p:ext uri="{BB962C8B-B14F-4D97-AF65-F5344CB8AC3E}">
        <p14:creationId xmlns:p14="http://schemas.microsoft.com/office/powerpoint/2010/main" val="49002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DD2BF-0260-2741-9DE8-B8A5107CA667}"/>
              </a:ext>
            </a:extLst>
          </p:cNvPr>
          <p:cNvSpPr>
            <a:spLocks noGrp="1"/>
          </p:cNvSpPr>
          <p:nvPr>
            <p:ph idx="1"/>
          </p:nvPr>
        </p:nvSpPr>
        <p:spPr>
          <a:xfrm>
            <a:off x="457600" y="2396677"/>
            <a:ext cx="10880959" cy="3931257"/>
          </a:xfrm>
        </p:spPr>
        <p:txBody>
          <a:bodyPr>
            <a:normAutofit lnSpcReduction="10000"/>
          </a:bodyPr>
          <a:lstStyle/>
          <a:p>
            <a:r>
              <a:rPr lang="ja-JP" altLang="en-US"/>
              <a:t>初検出時、</a:t>
            </a:r>
            <a:r>
              <a:rPr lang="en-US" altLang="ja-JP" dirty="0"/>
              <a:t>LIGO</a:t>
            </a:r>
            <a:r>
              <a:rPr lang="ja-JP" altLang="en-US"/>
              <a:t>は正式には観測期ではなかった。</a:t>
            </a:r>
            <a:endParaRPr lang="en-US" altLang="ja-JP" dirty="0"/>
          </a:p>
          <a:p>
            <a:pPr lvl="1"/>
            <a:r>
              <a:rPr lang="ja-JP" altLang="en-US"/>
              <a:t>エンジニアリングランと呼ぶ信号校正期間中。</a:t>
            </a:r>
            <a:endParaRPr lang="en-US" altLang="ja-JP" dirty="0"/>
          </a:p>
          <a:p>
            <a:pPr lvl="1"/>
            <a:r>
              <a:rPr lang="ja-JP" altLang="en-US"/>
              <a:t>実際、初検出の数時間後にオンライン信号校正の設定を私は変えました（観測中はご法度）</a:t>
            </a:r>
            <a:endParaRPr lang="en-US" altLang="ja-JP" dirty="0"/>
          </a:p>
          <a:p>
            <a:pPr lvl="1"/>
            <a:r>
              <a:rPr lang="en-US" altLang="ja-JP" dirty="0"/>
              <a:t>EM</a:t>
            </a:r>
            <a:r>
              <a:rPr lang="ja-JP" altLang="en-US"/>
              <a:t>フォローアップへのアラートも遅れた。</a:t>
            </a:r>
            <a:endParaRPr lang="en-US" altLang="ja-JP" dirty="0"/>
          </a:p>
          <a:p>
            <a:r>
              <a:rPr lang="ja-JP" altLang="en-US"/>
              <a:t>信号は</a:t>
            </a:r>
            <a:r>
              <a:rPr lang="en-US" altLang="ja-JP" dirty="0"/>
              <a:t>CBC</a:t>
            </a:r>
            <a:r>
              <a:rPr lang="ja-JP" altLang="en-US"/>
              <a:t>パイプラインではなくバーストパイプラインで検出</a:t>
            </a:r>
            <a:endParaRPr lang="en-US" altLang="ja-JP" dirty="0"/>
          </a:p>
          <a:p>
            <a:pPr lvl="1"/>
            <a:r>
              <a:rPr lang="ja-JP" altLang="en-US"/>
              <a:t>非常に大きな</a:t>
            </a:r>
            <a:r>
              <a:rPr lang="en-US" altLang="ja-JP" dirty="0"/>
              <a:t>SN</a:t>
            </a:r>
            <a:r>
              <a:rPr lang="ja-JP" altLang="en-US"/>
              <a:t>比</a:t>
            </a:r>
            <a:endParaRPr lang="en-US" altLang="ja-JP" dirty="0"/>
          </a:p>
          <a:p>
            <a:pPr lvl="1"/>
            <a:r>
              <a:rPr lang="en-US" altLang="ja-JP" dirty="0"/>
              <a:t>CBC</a:t>
            </a:r>
            <a:r>
              <a:rPr lang="ja-JP" altLang="en-US"/>
              <a:t>は当時、高質量のマッチドフィルタを実装しておらず。</a:t>
            </a:r>
            <a:endParaRPr lang="en-US" altLang="ja-JP" dirty="0"/>
          </a:p>
          <a:p>
            <a:r>
              <a:rPr lang="ja-JP" altLang="en-US"/>
              <a:t>信号はブラインドインジェクションなのか、という疑い</a:t>
            </a:r>
            <a:endParaRPr lang="en-US" altLang="ja-JP" dirty="0"/>
          </a:p>
          <a:p>
            <a:pPr lvl="1"/>
            <a:r>
              <a:rPr lang="ja-JP" altLang="en-US"/>
              <a:t>私は</a:t>
            </a:r>
            <a:r>
              <a:rPr lang="en-US" altLang="ja-JP" dirty="0"/>
              <a:t>2010</a:t>
            </a:r>
            <a:r>
              <a:rPr lang="ja-JP" altLang="en-US"/>
              <a:t>年にブラインドインジェクション（通称</a:t>
            </a:r>
            <a:r>
              <a:rPr lang="en-US" altLang="ja-JP" dirty="0"/>
              <a:t> Big Dog</a:t>
            </a:r>
            <a:r>
              <a:rPr lang="ja-JP" altLang="en-US"/>
              <a:t>）を経験していた。</a:t>
            </a:r>
            <a:endParaRPr lang="en-US" altLang="ja-JP" dirty="0"/>
          </a:p>
          <a:p>
            <a:pPr lvl="1"/>
            <a:r>
              <a:rPr lang="ja-JP" altLang="en-US"/>
              <a:t>なんと今回はブラインドインジェクションが準備できていなかった！！</a:t>
            </a:r>
            <a:endParaRPr lang="en-US" altLang="ja-JP" dirty="0"/>
          </a:p>
          <a:p>
            <a:pPr lvl="1"/>
            <a:endParaRPr lang="en-US" dirty="0"/>
          </a:p>
        </p:txBody>
      </p:sp>
      <p:sp>
        <p:nvSpPr>
          <p:cNvPr id="4" name="Title 1">
            <a:extLst>
              <a:ext uri="{FF2B5EF4-FFF2-40B4-BE49-F238E27FC236}">
                <a16:creationId xmlns:a16="http://schemas.microsoft.com/office/drawing/2014/main" id="{970959D3-2273-7742-98A8-4B46C935CA0C}"/>
              </a:ext>
            </a:extLst>
          </p:cNvPr>
          <p:cNvSpPr txBox="1">
            <a:spLocks/>
          </p:cNvSpPr>
          <p:nvPr/>
        </p:nvSpPr>
        <p:spPr>
          <a:xfrm>
            <a:off x="1030094" y="0"/>
            <a:ext cx="9905998" cy="147562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ja-JP" altLang="en-US"/>
              <a:t>予期せぬ展開で初検出はなされた</a:t>
            </a:r>
            <a:endParaRPr lang="en-US" dirty="0"/>
          </a:p>
        </p:txBody>
      </p:sp>
      <p:pic>
        <p:nvPicPr>
          <p:cNvPr id="5" name="Picture 4">
            <a:extLst>
              <a:ext uri="{FF2B5EF4-FFF2-40B4-BE49-F238E27FC236}">
                <a16:creationId xmlns:a16="http://schemas.microsoft.com/office/drawing/2014/main" id="{94880119-A252-9441-9B07-6C2837ABB541}"/>
              </a:ext>
            </a:extLst>
          </p:cNvPr>
          <p:cNvPicPr>
            <a:picLocks noChangeAspect="1"/>
          </p:cNvPicPr>
          <p:nvPr/>
        </p:nvPicPr>
        <p:blipFill>
          <a:blip r:embed="rId2"/>
          <a:stretch>
            <a:fillRect/>
          </a:stretch>
        </p:blipFill>
        <p:spPr>
          <a:xfrm>
            <a:off x="6613419" y="1057360"/>
            <a:ext cx="5366156" cy="1735057"/>
          </a:xfrm>
          <a:prstGeom prst="rect">
            <a:avLst/>
          </a:prstGeom>
        </p:spPr>
      </p:pic>
      <p:sp>
        <p:nvSpPr>
          <p:cNvPr id="8" name="TextBox 7">
            <a:extLst>
              <a:ext uri="{FF2B5EF4-FFF2-40B4-BE49-F238E27FC236}">
                <a16:creationId xmlns:a16="http://schemas.microsoft.com/office/drawing/2014/main" id="{1425643C-B762-3547-A4CF-1D6D39C569BC}"/>
              </a:ext>
            </a:extLst>
          </p:cNvPr>
          <p:cNvSpPr txBox="1"/>
          <p:nvPr/>
        </p:nvSpPr>
        <p:spPr>
          <a:xfrm>
            <a:off x="8539701" y="688028"/>
            <a:ext cx="3179075" cy="369332"/>
          </a:xfrm>
          <a:prstGeom prst="rect">
            <a:avLst/>
          </a:prstGeom>
          <a:noFill/>
        </p:spPr>
        <p:txBody>
          <a:bodyPr wrap="none" rtlCol="0">
            <a:spAutoFit/>
          </a:bodyPr>
          <a:lstStyle/>
          <a:p>
            <a:r>
              <a:rPr lang="en-US" dirty="0"/>
              <a:t>Big dog event, © LIGO lab.</a:t>
            </a:r>
          </a:p>
        </p:txBody>
      </p:sp>
    </p:spTree>
    <p:extLst>
      <p:ext uri="{BB962C8B-B14F-4D97-AF65-F5344CB8AC3E}">
        <p14:creationId xmlns:p14="http://schemas.microsoft.com/office/powerpoint/2010/main" val="171763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08E4-CACA-924E-9CCC-C22265FA48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9764F5-D1A9-174F-8C6A-49E67592213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7124248-F866-0A43-B17A-80C7DBB3CC35}"/>
              </a:ext>
            </a:extLst>
          </p:cNvPr>
          <p:cNvPicPr>
            <a:picLocks noChangeAspect="1"/>
          </p:cNvPicPr>
          <p:nvPr/>
        </p:nvPicPr>
        <p:blipFill>
          <a:blip r:embed="rId2"/>
          <a:stretch>
            <a:fillRect/>
          </a:stretch>
        </p:blipFill>
        <p:spPr>
          <a:xfrm>
            <a:off x="131762" y="1562100"/>
            <a:ext cx="11925300" cy="3492500"/>
          </a:xfrm>
          <a:prstGeom prst="rect">
            <a:avLst/>
          </a:prstGeom>
        </p:spPr>
      </p:pic>
      <p:sp>
        <p:nvSpPr>
          <p:cNvPr id="5" name="TextBox 4">
            <a:extLst>
              <a:ext uri="{FF2B5EF4-FFF2-40B4-BE49-F238E27FC236}">
                <a16:creationId xmlns:a16="http://schemas.microsoft.com/office/drawing/2014/main" id="{60BB15A9-2B6F-FA4E-BC30-69FFD620053D}"/>
              </a:ext>
            </a:extLst>
          </p:cNvPr>
          <p:cNvSpPr txBox="1"/>
          <p:nvPr/>
        </p:nvSpPr>
        <p:spPr>
          <a:xfrm>
            <a:off x="2480733" y="6070600"/>
            <a:ext cx="3134191" cy="369332"/>
          </a:xfrm>
          <a:prstGeom prst="rect">
            <a:avLst/>
          </a:prstGeom>
          <a:noFill/>
        </p:spPr>
        <p:txBody>
          <a:bodyPr wrap="none" rtlCol="0">
            <a:spAutoFit/>
          </a:bodyPr>
          <a:lstStyle/>
          <a:p>
            <a:r>
              <a:rPr lang="en-US" dirty="0"/>
              <a:t>Cartoon by N. </a:t>
            </a:r>
            <a:r>
              <a:rPr lang="en-US" dirty="0" err="1"/>
              <a:t>Kijbunchoo</a:t>
            </a:r>
            <a:endParaRPr lang="en-US" dirty="0"/>
          </a:p>
        </p:txBody>
      </p:sp>
    </p:spTree>
    <p:extLst>
      <p:ext uri="{BB962C8B-B14F-4D97-AF65-F5344CB8AC3E}">
        <p14:creationId xmlns:p14="http://schemas.microsoft.com/office/powerpoint/2010/main" val="429371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88755A-D1F8-774B-BDF1-3E1545291101}"/>
              </a:ext>
            </a:extLst>
          </p:cNvPr>
          <p:cNvPicPr>
            <a:picLocks noChangeAspect="1"/>
          </p:cNvPicPr>
          <p:nvPr/>
        </p:nvPicPr>
        <p:blipFill>
          <a:blip r:embed="rId2"/>
          <a:stretch>
            <a:fillRect/>
          </a:stretch>
        </p:blipFill>
        <p:spPr>
          <a:xfrm>
            <a:off x="1993393" y="211151"/>
            <a:ext cx="7658099" cy="6358237"/>
          </a:xfrm>
          <a:prstGeom prst="rect">
            <a:avLst/>
          </a:prstGeom>
        </p:spPr>
      </p:pic>
      <p:sp>
        <p:nvSpPr>
          <p:cNvPr id="5" name="TextBox 4">
            <a:extLst>
              <a:ext uri="{FF2B5EF4-FFF2-40B4-BE49-F238E27FC236}">
                <a16:creationId xmlns:a16="http://schemas.microsoft.com/office/drawing/2014/main" id="{8D2B6217-F117-434F-914F-1860D990E1FB}"/>
              </a:ext>
            </a:extLst>
          </p:cNvPr>
          <p:cNvSpPr txBox="1"/>
          <p:nvPr/>
        </p:nvSpPr>
        <p:spPr>
          <a:xfrm>
            <a:off x="9772153" y="1534602"/>
            <a:ext cx="1800493" cy="646331"/>
          </a:xfrm>
          <a:prstGeom prst="rect">
            <a:avLst/>
          </a:prstGeom>
          <a:noFill/>
        </p:spPr>
        <p:txBody>
          <a:bodyPr wrap="none" rtlCol="0">
            <a:spAutoFit/>
          </a:bodyPr>
          <a:lstStyle/>
          <a:p>
            <a:r>
              <a:rPr lang="en-US" dirty="0"/>
              <a:t>LHO </a:t>
            </a:r>
            <a:r>
              <a:rPr lang="ja-JP" altLang="en-US"/>
              <a:t>での</a:t>
            </a:r>
            <a:endParaRPr lang="en-US" altLang="ja-JP" dirty="0"/>
          </a:p>
          <a:p>
            <a:r>
              <a:rPr lang="ja-JP" altLang="en-US"/>
              <a:t>プレスリリース</a:t>
            </a:r>
            <a:endParaRPr lang="en-US" dirty="0"/>
          </a:p>
        </p:txBody>
      </p:sp>
    </p:spTree>
    <p:extLst>
      <p:ext uri="{BB962C8B-B14F-4D97-AF65-F5344CB8AC3E}">
        <p14:creationId xmlns:p14="http://schemas.microsoft.com/office/powerpoint/2010/main" val="1981304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6355-40EA-DE47-94F6-5793CBDAD78A}"/>
              </a:ext>
            </a:extLst>
          </p:cNvPr>
          <p:cNvSpPr>
            <a:spLocks noGrp="1"/>
          </p:cNvSpPr>
          <p:nvPr>
            <p:ph type="title"/>
          </p:nvPr>
        </p:nvSpPr>
        <p:spPr>
          <a:xfrm>
            <a:off x="1141413" y="0"/>
            <a:ext cx="9905998" cy="1905000"/>
          </a:xfrm>
        </p:spPr>
        <p:txBody>
          <a:bodyPr/>
          <a:lstStyle/>
          <a:p>
            <a:r>
              <a:rPr lang="ja-JP" altLang="en-US"/>
              <a:t>そして</a:t>
            </a:r>
            <a:r>
              <a:rPr lang="en-US" altLang="ja-JP" dirty="0"/>
              <a:t> </a:t>
            </a:r>
            <a:r>
              <a:rPr lang="en-US" dirty="0"/>
              <a:t>GW170817</a:t>
            </a:r>
          </a:p>
        </p:txBody>
      </p:sp>
      <p:sp>
        <p:nvSpPr>
          <p:cNvPr id="3" name="Content Placeholder 2">
            <a:extLst>
              <a:ext uri="{FF2B5EF4-FFF2-40B4-BE49-F238E27FC236}">
                <a16:creationId xmlns:a16="http://schemas.microsoft.com/office/drawing/2014/main" id="{86473AE8-5864-274E-9D2F-3EAE88F8799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551FD32-E87C-B34B-A1FF-437243285113}"/>
              </a:ext>
            </a:extLst>
          </p:cNvPr>
          <p:cNvPicPr>
            <a:picLocks noChangeAspect="1"/>
          </p:cNvPicPr>
          <p:nvPr/>
        </p:nvPicPr>
        <p:blipFill>
          <a:blip r:embed="rId2"/>
          <a:stretch>
            <a:fillRect/>
          </a:stretch>
        </p:blipFill>
        <p:spPr>
          <a:xfrm>
            <a:off x="694265" y="1346200"/>
            <a:ext cx="10557933" cy="5293195"/>
          </a:xfrm>
          <a:prstGeom prst="rect">
            <a:avLst/>
          </a:prstGeom>
        </p:spPr>
      </p:pic>
    </p:spTree>
    <p:extLst>
      <p:ext uri="{BB962C8B-B14F-4D97-AF65-F5344CB8AC3E}">
        <p14:creationId xmlns:p14="http://schemas.microsoft.com/office/powerpoint/2010/main" val="298082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CCF87-A937-8F42-A915-9138DB53A0F3}"/>
              </a:ext>
            </a:extLst>
          </p:cNvPr>
          <p:cNvSpPr>
            <a:spLocks noGrp="1"/>
          </p:cNvSpPr>
          <p:nvPr>
            <p:ph idx="1"/>
          </p:nvPr>
        </p:nvSpPr>
        <p:spPr>
          <a:xfrm>
            <a:off x="997480" y="745066"/>
            <a:ext cx="9905998" cy="6011333"/>
          </a:xfrm>
        </p:spPr>
        <p:txBody>
          <a:bodyPr>
            <a:normAutofit fontScale="92500" lnSpcReduction="10000"/>
          </a:bodyPr>
          <a:lstStyle/>
          <a:p>
            <a:pPr marL="0" indent="0">
              <a:buNone/>
            </a:pPr>
            <a:r>
              <a:rPr lang="en-US" dirty="0"/>
              <a:t>Ryan Foley, an astronomer at the University of California at Santa Cruz who studies supernovas with the Carnegie Institution's Swope telescope, was walking around an amusement park when he got the urgent text from one of his collaborators. He abandoned his partner in front of the carousel, jumped on a bike and pedaled back to his office.</a:t>
            </a:r>
          </a:p>
          <a:p>
            <a:pPr marL="0" indent="0">
              <a:buNone/>
            </a:pPr>
            <a:r>
              <a:rPr lang="en-US" dirty="0"/>
              <a:t>He and his colleagues were up all night, first waiting for the sun to set on the Swope telescope in Chile, then sorting through the telescope’s images in search of a “transient” — an object in the sky that hadn’t been there before.</a:t>
            </a:r>
          </a:p>
          <a:p>
            <a:pPr marL="0" indent="0">
              <a:buNone/>
            </a:pPr>
            <a:r>
              <a:rPr lang="en-US" dirty="0"/>
              <a:t>In the ninth image, postdoctoral researcher Charlie Kilpatrick saw it: a tiny new dot beside a galaxy known as NGC 4993, 130 million light-years away.</a:t>
            </a:r>
          </a:p>
          <a:p>
            <a:pPr marL="0" indent="0">
              <a:buNone/>
            </a:pPr>
            <a:r>
              <a:rPr lang="en-US" dirty="0"/>
              <a:t>He notified the group through the messaging service Slack:</a:t>
            </a:r>
          </a:p>
          <a:p>
            <a:pPr marL="0" indent="0">
              <a:buNone/>
            </a:pPr>
            <a:endParaRPr lang="en-US" dirty="0"/>
          </a:p>
          <a:p>
            <a:pPr marL="0" indent="0">
              <a:buNone/>
            </a:pPr>
            <a:r>
              <a:rPr lang="en-US" dirty="0"/>
              <a:t>@</a:t>
            </a:r>
            <a:r>
              <a:rPr lang="en-US" dirty="0" err="1"/>
              <a:t>foley</a:t>
            </a:r>
            <a:r>
              <a:rPr lang="en-US" dirty="0"/>
              <a:t> found something</a:t>
            </a:r>
          </a:p>
          <a:p>
            <a:pPr marL="0" indent="0">
              <a:buNone/>
            </a:pPr>
            <a:endParaRPr lang="en-US" dirty="0"/>
          </a:p>
          <a:p>
            <a:pPr marL="0" indent="0">
              <a:buNone/>
            </a:pPr>
            <a:r>
              <a:rPr lang="en-US" dirty="0"/>
              <a:t> sending you a screenshot</a:t>
            </a:r>
          </a:p>
          <a:p>
            <a:pPr marL="0" indent="0">
              <a:buNone/>
            </a:pPr>
            <a:r>
              <a:rPr lang="en-US" dirty="0"/>
              <a:t>Foley marveled at Kilpatrick’s measured tone in those messages. “Charlie is the first person, as far as we know, the first human to have ever seen optical photons from a gravitational wave event,” he said.</a:t>
            </a:r>
          </a:p>
          <a:p>
            <a:pPr marL="0" indent="0">
              <a:buNone/>
            </a:pPr>
            <a:endParaRPr lang="en-US" dirty="0"/>
          </a:p>
        </p:txBody>
      </p:sp>
      <p:sp>
        <p:nvSpPr>
          <p:cNvPr id="4" name="TextBox 3">
            <a:extLst>
              <a:ext uri="{FF2B5EF4-FFF2-40B4-BE49-F238E27FC236}">
                <a16:creationId xmlns:a16="http://schemas.microsoft.com/office/drawing/2014/main" id="{43FD2DA4-B5F0-7441-9461-75994F8BF646}"/>
              </a:ext>
            </a:extLst>
          </p:cNvPr>
          <p:cNvSpPr txBox="1"/>
          <p:nvPr/>
        </p:nvSpPr>
        <p:spPr>
          <a:xfrm>
            <a:off x="8822267" y="177799"/>
            <a:ext cx="3013967" cy="369332"/>
          </a:xfrm>
          <a:prstGeom prst="rect">
            <a:avLst/>
          </a:prstGeom>
          <a:noFill/>
        </p:spPr>
        <p:txBody>
          <a:bodyPr wrap="none" rtlCol="0">
            <a:spAutoFit/>
          </a:bodyPr>
          <a:lstStyle/>
          <a:p>
            <a:r>
              <a:rPr lang="en-US" dirty="0"/>
              <a:t>Washington Post </a:t>
            </a:r>
            <a:r>
              <a:rPr lang="ja-JP" altLang="en-US"/>
              <a:t>より抜粋</a:t>
            </a:r>
            <a:endParaRPr lang="en-US" dirty="0"/>
          </a:p>
        </p:txBody>
      </p:sp>
    </p:spTree>
    <p:extLst>
      <p:ext uri="{BB962C8B-B14F-4D97-AF65-F5344CB8AC3E}">
        <p14:creationId xmlns:p14="http://schemas.microsoft.com/office/powerpoint/2010/main" val="2652164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352</TotalTime>
  <Words>519</Words>
  <Application>Microsoft Macintosh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ゴシック</vt:lpstr>
      <vt:lpstr>Arial</vt:lpstr>
      <vt:lpstr>Century Gothic</vt:lpstr>
      <vt:lpstr>Mesh</vt:lpstr>
      <vt:lpstr>重力波検出にむけて</vt:lpstr>
      <vt:lpstr>Who is this?</vt:lpstr>
      <vt:lpstr>初検出にはシビれました</vt:lpstr>
      <vt:lpstr>GW150914</vt:lpstr>
      <vt:lpstr>PowerPoint Presentation</vt:lpstr>
      <vt:lpstr>PowerPoint Presentation</vt:lpstr>
      <vt:lpstr>PowerPoint Presentation</vt:lpstr>
      <vt:lpstr>そして GW170817</vt:lpstr>
      <vt:lpstr>PowerPoint Presentation</vt:lpstr>
      <vt:lpstr>PowerPoint Presentation</vt:lpstr>
      <vt:lpstr>まだ重力波観測は始まったばかり</vt:lpstr>
      <vt:lpstr>簡単に手に入るものに意味はない 村上龍</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重力波検出にむけて</dc:title>
  <dc:creator>和泉　究</dc:creator>
  <cp:lastModifiedBy>和泉　究</cp:lastModifiedBy>
  <cp:revision>96</cp:revision>
  <dcterms:created xsi:type="dcterms:W3CDTF">2018-06-12T08:45:52Z</dcterms:created>
  <dcterms:modified xsi:type="dcterms:W3CDTF">2018-06-13T04:34:12Z</dcterms:modified>
</cp:coreProperties>
</file>