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26"/>
  </p:notesMasterIdLst>
  <p:sldIdLst>
    <p:sldId id="256" r:id="rId2"/>
    <p:sldId id="257" r:id="rId3"/>
    <p:sldId id="258" r:id="rId4"/>
    <p:sldId id="277" r:id="rId5"/>
    <p:sldId id="261" r:id="rId6"/>
    <p:sldId id="260" r:id="rId7"/>
    <p:sldId id="265" r:id="rId8"/>
    <p:sldId id="272" r:id="rId9"/>
    <p:sldId id="262" r:id="rId10"/>
    <p:sldId id="266" r:id="rId11"/>
    <p:sldId id="267" r:id="rId12"/>
    <p:sldId id="269" r:id="rId13"/>
    <p:sldId id="268" r:id="rId14"/>
    <p:sldId id="270" r:id="rId15"/>
    <p:sldId id="271" r:id="rId16"/>
    <p:sldId id="274" r:id="rId17"/>
    <p:sldId id="276" r:id="rId18"/>
    <p:sldId id="278" r:id="rId19"/>
    <p:sldId id="279" r:id="rId20"/>
    <p:sldId id="280" r:id="rId21"/>
    <p:sldId id="275" r:id="rId22"/>
    <p:sldId id="263" r:id="rId23"/>
    <p:sldId id="264"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CF3"/>
    <a:srgbClr val="EC4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8"/>
    <p:restoredTop sz="94655"/>
  </p:normalViewPr>
  <p:slideViewPr>
    <p:cSldViewPr snapToGrid="0" snapToObjects="1">
      <p:cViewPr>
        <p:scale>
          <a:sx n="90" d="100"/>
          <a:sy n="90" d="100"/>
        </p:scale>
        <p:origin x="440"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A9C1-AC1D-6445-B864-08B292587A8C}" type="datetimeFigureOut">
              <a:rPr lang="en-US" smtClean="0"/>
              <a:t>6/13/18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75DAA-BB14-984A-91FA-1953C7E2D6A2}" type="slidenum">
              <a:rPr lang="en-US" smtClean="0"/>
              <a:t>‹#›</a:t>
            </a:fld>
            <a:endParaRPr lang="en-US"/>
          </a:p>
        </p:txBody>
      </p:sp>
    </p:spTree>
    <p:extLst>
      <p:ext uri="{BB962C8B-B14F-4D97-AF65-F5344CB8AC3E}">
        <p14:creationId xmlns:p14="http://schemas.microsoft.com/office/powerpoint/2010/main" val="1523578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C0D8062-D7EB-EF4F-91E0-A1AC3A3D5ABB}" type="datetimeFigureOut">
              <a:rPr lang="en-US" smtClean="0"/>
              <a:t>6/13/18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D49B-E49A-7B42-A3E4-882E757D3B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0D8062-D7EB-EF4F-91E0-A1AC3A3D5ABB}" type="datetimeFigureOut">
              <a:rPr lang="en-US" smtClean="0"/>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0D8062-D7EB-EF4F-91E0-A1AC3A3D5ABB}" type="datetimeFigureOut">
              <a:rPr lang="en-US" smtClean="0"/>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0D8062-D7EB-EF4F-91E0-A1AC3A3D5ABB}" type="datetimeFigureOut">
              <a:rPr lang="en-US" smtClean="0"/>
              <a:t>6/13/18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C0D8062-D7EB-EF4F-91E0-A1AC3A3D5ABB}" type="datetimeFigureOut">
              <a:rPr lang="en-US" smtClean="0"/>
              <a:t>6/13/18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D49B-E49A-7B42-A3E4-882E757D3B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BC0D8062-D7EB-EF4F-91E0-A1AC3A3D5ABB}" type="datetimeFigureOut">
              <a:rPr lang="en-US" smtClean="0"/>
              <a:t>6/13/18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C0D8062-D7EB-EF4F-91E0-A1AC3A3D5ABB}" type="datetimeFigureOut">
              <a:rPr lang="en-US" smtClean="0"/>
              <a:t>6/13/18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D49B-E49A-7B42-A3E4-882E757D3B5A}"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0D8062-D7EB-EF4F-91E0-A1AC3A3D5ABB}" type="datetimeFigureOut">
              <a:rPr lang="en-US" smtClean="0"/>
              <a:t>6/13/18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D8062-D7EB-EF4F-91E0-A1AC3A3D5ABB}" type="datetimeFigureOut">
              <a:rPr lang="en-US" smtClean="0"/>
              <a:t>6/13/18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0D8062-D7EB-EF4F-91E0-A1AC3A3D5ABB}" type="datetimeFigureOut">
              <a:rPr lang="en-US" smtClean="0"/>
              <a:t>6/13/18</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C0D8062-D7EB-EF4F-91E0-A1AC3A3D5ABB}" type="datetimeFigureOut">
              <a:rPr lang="en-US" smtClean="0"/>
              <a:t>6/13/18</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C0D8062-D7EB-EF4F-91E0-A1AC3A3D5ABB}" type="datetimeFigureOut">
              <a:rPr lang="en-US" smtClean="0"/>
              <a:t>6/13/18</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A9DD49B-E49A-7B42-A3E4-882E757D3B5A}" type="slidenum">
              <a:rPr lang="en-US" smtClean="0"/>
              <a:t>‹#›</a:t>
            </a:fld>
            <a:endParaRPr lang="en-US"/>
          </a:p>
        </p:txBody>
      </p:sp>
    </p:spTree>
    <p:extLst>
      <p:ext uri="{BB962C8B-B14F-4D97-AF65-F5344CB8AC3E}">
        <p14:creationId xmlns:p14="http://schemas.microsoft.com/office/powerpoint/2010/main" val="92676310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1718278" y="640998"/>
            <a:ext cx="8927544" cy="2766528"/>
          </a:xfrm>
        </p:spPr>
        <p:txBody>
          <a:bodyPr/>
          <a:lstStyle/>
          <a:p>
            <a:r>
              <a:rPr lang="en-US" dirty="0" smtClean="0"/>
              <a:t>RFPD </a:t>
            </a:r>
            <a:r>
              <a:rPr lang="ja-JP" altLang="en-US" dirty="0" smtClean="0"/>
              <a:t>チューニング・</a:t>
            </a:r>
            <a:r>
              <a:rPr lang="en-US" altLang="ja-JP" dirty="0" smtClean="0"/>
              <a:t>TF</a:t>
            </a:r>
            <a:r>
              <a:rPr lang="ja-JP" altLang="en-US" dirty="0" smtClean="0"/>
              <a:t>測定</a:t>
            </a:r>
            <a:r>
              <a:rPr lang="en-US" dirty="0" smtClean="0"/>
              <a:t> </a:t>
            </a:r>
            <a:r>
              <a:rPr lang="ja-JP" altLang="en-US" dirty="0" smtClean="0"/>
              <a:t>手順書</a:t>
            </a:r>
            <a:endParaRPr lang="en-US" dirty="0"/>
          </a:p>
        </p:txBody>
      </p:sp>
      <p:sp>
        <p:nvSpPr>
          <p:cNvPr id="3" name="Subtitle 2"/>
          <p:cNvSpPr>
            <a:spLocks noGrp="1"/>
          </p:cNvSpPr>
          <p:nvPr>
            <p:ph type="subTitle" idx="1"/>
          </p:nvPr>
        </p:nvSpPr>
        <p:spPr>
          <a:xfrm rot="21420000">
            <a:off x="7411247" y="3336882"/>
            <a:ext cx="3322594" cy="550333"/>
          </a:xfrm>
        </p:spPr>
        <p:txBody>
          <a:bodyPr/>
          <a:lstStyle/>
          <a:p>
            <a:r>
              <a:rPr lang="en-US" dirty="0" err="1" smtClean="0"/>
              <a:t>Kohei</a:t>
            </a:r>
            <a:r>
              <a:rPr lang="en-US" dirty="0" smtClean="0"/>
              <a:t> Yamamoto(</a:t>
            </a:r>
            <a:r>
              <a:rPr lang="ja-JP" altLang="en-US" dirty="0" smtClean="0"/>
              <a:t>山本晃平</a:t>
            </a:r>
            <a:r>
              <a:rPr lang="en-US" altLang="ja-JP" dirty="0" smtClean="0"/>
              <a:t>)</a:t>
            </a:r>
            <a:endParaRPr lang="en-US" dirty="0"/>
          </a:p>
        </p:txBody>
      </p:sp>
    </p:spTree>
    <p:extLst>
      <p:ext uri="{BB962C8B-B14F-4D97-AF65-F5344CB8AC3E}">
        <p14:creationId xmlns:p14="http://schemas.microsoft.com/office/powerpoint/2010/main" val="1825684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dirty="0" smtClean="0"/>
              <a:t> :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946" y="2324579"/>
            <a:ext cx="5621020" cy="4215765"/>
          </a:xfrm>
          <a:prstGeom prst="rect">
            <a:avLst/>
          </a:prstGeom>
        </p:spPr>
      </p:pic>
      <p:sp>
        <p:nvSpPr>
          <p:cNvPr id="4" name="TextBox 3"/>
          <p:cNvSpPr txBox="1"/>
          <p:nvPr/>
        </p:nvSpPr>
        <p:spPr>
          <a:xfrm>
            <a:off x="487680" y="1224313"/>
            <a:ext cx="11201400" cy="1754326"/>
          </a:xfrm>
          <a:prstGeom prst="rect">
            <a:avLst/>
          </a:prstGeom>
          <a:noFill/>
        </p:spPr>
        <p:txBody>
          <a:bodyPr wrap="square" rtlCol="0">
            <a:spAutoFit/>
          </a:bodyPr>
          <a:lstStyle/>
          <a:p>
            <a:r>
              <a:rPr lang="ja-JP" altLang="en-US" dirty="0"/>
              <a:t>　</a:t>
            </a:r>
            <a:r>
              <a:rPr lang="en-US" dirty="0" smtClean="0"/>
              <a:t>RFPD</a:t>
            </a:r>
            <a:r>
              <a:rPr lang="ja-JP" altLang="en-US" dirty="0" smtClean="0"/>
              <a:t>は「</a:t>
            </a:r>
            <a:r>
              <a:rPr lang="en-US" altLang="ja-JP" dirty="0" smtClean="0"/>
              <a:t>RF HI</a:t>
            </a:r>
            <a:r>
              <a:rPr lang="ja-JP" altLang="en-US" dirty="0" smtClean="0"/>
              <a:t>」が</a:t>
            </a:r>
            <a:r>
              <a:rPr lang="en-US" altLang="ja-JP" dirty="0" smtClean="0"/>
              <a:t>45MHz</a:t>
            </a:r>
            <a:r>
              <a:rPr lang="ja-JP" altLang="en-US" dirty="0" smtClean="0"/>
              <a:t>付近</a:t>
            </a:r>
            <a:r>
              <a:rPr lang="en-US" altLang="ja-JP" dirty="0" smtClean="0"/>
              <a:t>, </a:t>
            </a:r>
            <a:r>
              <a:rPr lang="ja-JP" altLang="en-US" dirty="0" smtClean="0"/>
              <a:t>「</a:t>
            </a:r>
            <a:r>
              <a:rPr lang="en-US" altLang="ja-JP" dirty="0" smtClean="0"/>
              <a:t>RF LO</a:t>
            </a:r>
            <a:r>
              <a:rPr lang="ja-JP" altLang="en-US" dirty="0" smtClean="0"/>
              <a:t>」が</a:t>
            </a:r>
            <a:r>
              <a:rPr lang="en-US" altLang="ja-JP" dirty="0" smtClean="0"/>
              <a:t>17MHz</a:t>
            </a:r>
            <a:r>
              <a:rPr lang="ja-JP" altLang="en-US" dirty="0" smtClean="0"/>
              <a:t>付近に調整されており</a:t>
            </a:r>
            <a:r>
              <a:rPr lang="en-US" altLang="ja-JP" dirty="0" smtClean="0"/>
              <a:t>, </a:t>
            </a:r>
            <a:r>
              <a:rPr lang="ja-JP" altLang="en-US" dirty="0" smtClean="0"/>
              <a:t>可変コンデンサで共振周波数を調整することが出来るようになっている</a:t>
            </a:r>
            <a:r>
              <a:rPr lang="en-US" altLang="ja-JP" dirty="0" smtClean="0"/>
              <a:t>.</a:t>
            </a:r>
            <a:endParaRPr lang="en-US" altLang="ja-JP" dirty="0"/>
          </a:p>
          <a:p>
            <a:r>
              <a:rPr lang="ja-JP" altLang="en-US" dirty="0" smtClean="0"/>
              <a:t>　ここではとりあえず</a:t>
            </a:r>
            <a:r>
              <a:rPr lang="en-US" altLang="ja-JP" dirty="0" smtClean="0"/>
              <a:t>, RF HI</a:t>
            </a:r>
            <a:r>
              <a:rPr lang="ja-JP" altLang="en-US" dirty="0" smtClean="0"/>
              <a:t>を合わせるため</a:t>
            </a:r>
            <a:r>
              <a:rPr lang="en-US" altLang="ja-JP" dirty="0" smtClean="0"/>
              <a:t>, </a:t>
            </a:r>
          </a:p>
          <a:p>
            <a:r>
              <a:rPr lang="en-US" dirty="0" smtClean="0"/>
              <a:t>Test </a:t>
            </a:r>
            <a:r>
              <a:rPr lang="en-US" dirty="0"/>
              <a:t>In(RFPD) </a:t>
            </a:r>
            <a:r>
              <a:rPr lang="mr-IN" dirty="0"/>
              <a:t>–</a:t>
            </a:r>
            <a:r>
              <a:rPr lang="en-US" dirty="0"/>
              <a:t> </a:t>
            </a:r>
            <a:r>
              <a:rPr lang="en-US" dirty="0" smtClean="0"/>
              <a:t>Out</a:t>
            </a:r>
            <a:r>
              <a:rPr lang="en-US" altLang="ja-JP" dirty="0" smtClean="0"/>
              <a:t>1(</a:t>
            </a:r>
            <a:r>
              <a:rPr lang="en-US" altLang="ja-JP" dirty="0" err="1" smtClean="0"/>
              <a:t>Moku:Lab</a:t>
            </a:r>
            <a:r>
              <a:rPr lang="en-US" altLang="ja-JP" dirty="0" smtClean="0"/>
              <a:t>)</a:t>
            </a:r>
          </a:p>
          <a:p>
            <a:r>
              <a:rPr lang="en-US" altLang="ja-JP" dirty="0" smtClean="0"/>
              <a:t>RF HI(RFPD</a:t>
            </a:r>
            <a:r>
              <a:rPr lang="en-US" altLang="ja-JP" dirty="0"/>
              <a:t>) </a:t>
            </a:r>
            <a:r>
              <a:rPr lang="mr-IN" altLang="ja-JP" dirty="0"/>
              <a:t>–</a:t>
            </a:r>
            <a:r>
              <a:rPr lang="en-US" altLang="ja-JP" dirty="0"/>
              <a:t> In </a:t>
            </a:r>
            <a:r>
              <a:rPr lang="en-US" altLang="ja-JP" dirty="0" smtClean="0"/>
              <a:t>1(</a:t>
            </a:r>
            <a:r>
              <a:rPr lang="en-US" altLang="ja-JP" dirty="0" err="1" smtClean="0"/>
              <a:t>Moku:Lab</a:t>
            </a:r>
            <a:r>
              <a:rPr lang="en-US" altLang="ja-JP" dirty="0" smtClean="0"/>
              <a:t>)   </a:t>
            </a:r>
            <a:endParaRPr lang="en-US" dirty="0"/>
          </a:p>
          <a:p>
            <a:r>
              <a:rPr lang="ja-JP" altLang="en-US" dirty="0"/>
              <a:t>のように配線</a:t>
            </a:r>
            <a:r>
              <a:rPr lang="ja-JP" altLang="en-US" dirty="0" smtClean="0"/>
              <a:t>する</a:t>
            </a:r>
            <a:r>
              <a:rPr lang="en-US" altLang="ja-JP" dirty="0" smtClean="0"/>
              <a:t>(</a:t>
            </a:r>
            <a:r>
              <a:rPr lang="ja-JP" altLang="en-US" dirty="0" smtClean="0"/>
              <a:t>要</a:t>
            </a:r>
            <a:r>
              <a:rPr lang="en-US" altLang="ja-JP" smtClean="0"/>
              <a:t>SMA-BNC</a:t>
            </a:r>
            <a:r>
              <a:rPr lang="ja-JP" altLang="en-US" smtClean="0"/>
              <a:t>変換</a:t>
            </a:r>
            <a:r>
              <a:rPr lang="en-US" altLang="ja-JP" smtClean="0"/>
              <a:t>).</a:t>
            </a:r>
            <a:endParaRPr lang="en-US" dirty="0"/>
          </a:p>
        </p:txBody>
      </p:sp>
      <p:sp>
        <p:nvSpPr>
          <p:cNvPr id="5" name="Rectangle 4"/>
          <p:cNvSpPr/>
          <p:nvPr/>
        </p:nvSpPr>
        <p:spPr>
          <a:xfrm>
            <a:off x="238946" y="3970796"/>
            <a:ext cx="6096000" cy="923330"/>
          </a:xfrm>
          <a:prstGeom prst="rect">
            <a:avLst/>
          </a:prstGeom>
        </p:spPr>
        <p:txBody>
          <a:bodyPr>
            <a:spAutoFit/>
          </a:bodyPr>
          <a:lstStyle/>
          <a:p>
            <a:r>
              <a:rPr lang="en-US" dirty="0"/>
              <a:t>*interface</a:t>
            </a:r>
            <a:r>
              <a:rPr lang="ja-JP" altLang="en-US" dirty="0"/>
              <a:t>ボードと繋ぐ</a:t>
            </a:r>
            <a:r>
              <a:rPr lang="en-US" altLang="ja-JP" dirty="0"/>
              <a:t>D-sub9pin</a:t>
            </a:r>
            <a:r>
              <a:rPr lang="ja-JP" altLang="en-US" dirty="0"/>
              <a:t>は</a:t>
            </a:r>
            <a:r>
              <a:rPr lang="en-US" altLang="ja-JP" dirty="0"/>
              <a:t>, Gender Changer</a:t>
            </a:r>
            <a:r>
              <a:rPr lang="ja-JP" altLang="en-US" dirty="0"/>
              <a:t>を一つ噛ませて</a:t>
            </a:r>
            <a:r>
              <a:rPr lang="en-US" altLang="ja-JP" dirty="0"/>
              <a:t>RFPD</a:t>
            </a:r>
            <a:r>
              <a:rPr lang="ja-JP" altLang="en-US" dirty="0"/>
              <a:t>に繋ぐ</a:t>
            </a:r>
            <a:endParaRPr lang="en-US" altLang="ja-JP" dirty="0"/>
          </a:p>
          <a:p>
            <a:r>
              <a:rPr lang="en-US" dirty="0"/>
              <a:t>**</a:t>
            </a:r>
            <a:r>
              <a:rPr lang="ja-JP" altLang="en-US" dirty="0"/>
              <a:t>接続の際には</a:t>
            </a:r>
            <a:r>
              <a:rPr lang="en-US" altLang="ja-JP" dirty="0"/>
              <a:t>SMA</a:t>
            </a:r>
            <a:r>
              <a:rPr lang="ja-JP" altLang="en-US" dirty="0"/>
              <a:t>トルクレンチで</a:t>
            </a:r>
            <a:r>
              <a:rPr lang="en-US" altLang="ja-JP" dirty="0"/>
              <a:t>”</a:t>
            </a:r>
            <a:r>
              <a:rPr lang="ja-JP" altLang="en-US" dirty="0"/>
              <a:t>カチッ</a:t>
            </a:r>
            <a:r>
              <a:rPr lang="en-US" altLang="ja-JP" dirty="0"/>
              <a:t>”</a:t>
            </a:r>
            <a:r>
              <a:rPr lang="ja-JP" altLang="en-US" dirty="0"/>
              <a:t>とするまで</a:t>
            </a:r>
            <a:endParaRPr lang="en-US" dirty="0"/>
          </a:p>
        </p:txBody>
      </p:sp>
    </p:spTree>
    <p:extLst>
      <p:ext uri="{BB962C8B-B14F-4D97-AF65-F5344CB8AC3E}">
        <p14:creationId xmlns:p14="http://schemas.microsoft.com/office/powerpoint/2010/main" val="18568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332" y="1524635"/>
            <a:ext cx="5952068" cy="446405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2" y="1548031"/>
            <a:ext cx="5808132" cy="4356099"/>
          </a:xfrm>
          <a:prstGeom prst="rect">
            <a:avLst/>
          </a:prstGeom>
        </p:spPr>
      </p:pic>
      <p:sp>
        <p:nvSpPr>
          <p:cNvPr id="4" name="TextBox 3"/>
          <p:cNvSpPr txBox="1"/>
          <p:nvPr/>
        </p:nvSpPr>
        <p:spPr>
          <a:xfrm>
            <a:off x="487680" y="901700"/>
            <a:ext cx="6332220" cy="646331"/>
          </a:xfrm>
          <a:prstGeom prst="rect">
            <a:avLst/>
          </a:prstGeom>
          <a:noFill/>
        </p:spPr>
        <p:txBody>
          <a:bodyPr wrap="square" rtlCol="0">
            <a:spAutoFit/>
          </a:bodyPr>
          <a:lstStyle/>
          <a:p>
            <a:r>
              <a:rPr lang="ja-JP" altLang="en-US" dirty="0" smtClean="0"/>
              <a:t>とりあえず測ってみるとこのようになる</a:t>
            </a:r>
            <a:r>
              <a:rPr lang="en-US" altLang="ja-JP" dirty="0" smtClean="0"/>
              <a:t>.</a:t>
            </a:r>
          </a:p>
          <a:p>
            <a:r>
              <a:rPr lang="en-US" dirty="0" smtClean="0"/>
              <a:t>30-40</a:t>
            </a:r>
            <a:r>
              <a:rPr lang="ja-JP" altLang="en-US" dirty="0" smtClean="0"/>
              <a:t>あたりにピークが見えるのでこれをチューニングする</a:t>
            </a:r>
            <a:endParaRPr lang="en-US" dirty="0"/>
          </a:p>
        </p:txBody>
      </p:sp>
      <p:grpSp>
        <p:nvGrpSpPr>
          <p:cNvPr id="7" name="Group 6"/>
          <p:cNvGrpSpPr/>
          <p:nvPr/>
        </p:nvGrpSpPr>
        <p:grpSpPr>
          <a:xfrm>
            <a:off x="50800" y="2971472"/>
            <a:ext cx="2298700" cy="1752600"/>
            <a:chOff x="1431290" y="4169615"/>
            <a:chExt cx="2298700" cy="1752600"/>
          </a:xfrm>
        </p:grpSpPr>
        <p:sp>
          <p:nvSpPr>
            <p:cNvPr id="6" name="Rectangle 5"/>
            <p:cNvSpPr/>
            <p:nvPr/>
          </p:nvSpPr>
          <p:spPr>
            <a:xfrm>
              <a:off x="1431290" y="4169615"/>
              <a:ext cx="2298700" cy="1752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490" y="4244974"/>
              <a:ext cx="2146300" cy="1609725"/>
            </a:xfrm>
            <a:prstGeom prst="rect">
              <a:avLst/>
            </a:prstGeom>
          </p:spPr>
        </p:pic>
      </p:grpSp>
      <p:sp>
        <p:nvSpPr>
          <p:cNvPr id="8" name="TextBox 7"/>
          <p:cNvSpPr txBox="1"/>
          <p:nvPr/>
        </p:nvSpPr>
        <p:spPr>
          <a:xfrm>
            <a:off x="304800" y="6037884"/>
            <a:ext cx="4356100" cy="646331"/>
          </a:xfrm>
          <a:prstGeom prst="rect">
            <a:avLst/>
          </a:prstGeom>
          <a:noFill/>
        </p:spPr>
        <p:txBody>
          <a:bodyPr wrap="square" rtlCol="0">
            <a:spAutoFit/>
          </a:bodyPr>
          <a:lstStyle/>
          <a:p>
            <a:r>
              <a:rPr lang="ja-JP" altLang="en-US" dirty="0" smtClean="0"/>
              <a:t>このボタンで</a:t>
            </a:r>
            <a:endParaRPr lang="en-US" altLang="ja-JP" dirty="0" smtClean="0"/>
          </a:p>
          <a:p>
            <a:r>
              <a:rPr lang="ja-JP" altLang="en-US" dirty="0" smtClean="0"/>
              <a:t>「周波数カーソルを追加」を選択する</a:t>
            </a:r>
            <a:endParaRPr lang="en-US" altLang="ja-JP" dirty="0" smtClean="0"/>
          </a:p>
        </p:txBody>
      </p:sp>
      <p:cxnSp>
        <p:nvCxnSpPr>
          <p:cNvPr id="10" name="Straight Arrow Connector 9"/>
          <p:cNvCxnSpPr/>
          <p:nvPr/>
        </p:nvCxnSpPr>
        <p:spPr>
          <a:xfrm flipV="1">
            <a:off x="640084" y="5807915"/>
            <a:ext cx="287016" cy="3007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3057737">
            <a:off x="-122756" y="5162493"/>
            <a:ext cx="127731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238021">
            <a:off x="963578" y="5150497"/>
            <a:ext cx="1525637" cy="500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184900" y="6108701"/>
            <a:ext cx="6083300" cy="646331"/>
          </a:xfrm>
          <a:prstGeom prst="rect">
            <a:avLst/>
          </a:prstGeom>
          <a:noFill/>
        </p:spPr>
        <p:txBody>
          <a:bodyPr wrap="square" rtlCol="0">
            <a:spAutoFit/>
          </a:bodyPr>
          <a:lstStyle/>
          <a:p>
            <a:r>
              <a:rPr lang="ja-JP" altLang="en-US" dirty="0" smtClean="0"/>
              <a:t>カーソル出てくるので</a:t>
            </a:r>
            <a:r>
              <a:rPr lang="en-US" altLang="ja-JP" dirty="0" smtClean="0"/>
              <a:t>(</a:t>
            </a:r>
            <a:r>
              <a:rPr lang="ja-JP" altLang="en-US" dirty="0" smtClean="0"/>
              <a:t>今なら</a:t>
            </a:r>
            <a:r>
              <a:rPr lang="en-US" altLang="ja-JP" dirty="0" smtClean="0"/>
              <a:t>45MHz</a:t>
            </a:r>
            <a:r>
              <a:rPr lang="ja-JP" altLang="en-US" dirty="0" smtClean="0"/>
              <a:t>に設定して</a:t>
            </a:r>
            <a:r>
              <a:rPr lang="en-US" altLang="ja-JP" dirty="0" smtClean="0"/>
              <a:t>), </a:t>
            </a:r>
            <a:r>
              <a:rPr lang="ja-JP" altLang="en-US" dirty="0" smtClean="0"/>
              <a:t>その周波数付近拡大するなりして</a:t>
            </a:r>
            <a:r>
              <a:rPr lang="en-US" altLang="ja-JP" dirty="0" smtClean="0"/>
              <a:t>, </a:t>
            </a:r>
            <a:r>
              <a:rPr lang="ja-JP" altLang="en-US" dirty="0" smtClean="0"/>
              <a:t>ピークを合わせていく</a:t>
            </a:r>
            <a:r>
              <a:rPr lang="en-US" altLang="ja-JP" dirty="0" smtClean="0"/>
              <a:t>. </a:t>
            </a:r>
            <a:endParaRPr lang="en-US" dirty="0"/>
          </a:p>
        </p:txBody>
      </p:sp>
      <p:sp>
        <p:nvSpPr>
          <p:cNvPr id="16" name="TextBox 15"/>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424059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59" y="1777472"/>
            <a:ext cx="5787241" cy="4356100"/>
          </a:xfrm>
          <a:prstGeom prst="rect">
            <a:avLst/>
          </a:prstGeom>
        </p:spPr>
      </p:pic>
      <p:sp>
        <p:nvSpPr>
          <p:cNvPr id="6" name="Rectangle 5"/>
          <p:cNvSpPr/>
          <p:nvPr/>
        </p:nvSpPr>
        <p:spPr>
          <a:xfrm>
            <a:off x="0" y="6223313"/>
            <a:ext cx="8559800" cy="646331"/>
          </a:xfrm>
          <a:prstGeom prst="rect">
            <a:avLst/>
          </a:prstGeom>
        </p:spPr>
        <p:txBody>
          <a:bodyPr wrap="square">
            <a:spAutoFit/>
          </a:bodyPr>
          <a:lstStyle/>
          <a:p>
            <a:r>
              <a:rPr lang="ja-JP" altLang="en-US" dirty="0" smtClean="0"/>
              <a:t>回路図はここ</a:t>
            </a:r>
            <a:endParaRPr lang="en-US" dirty="0" smtClean="0"/>
          </a:p>
          <a:p>
            <a:r>
              <a:rPr lang="en-US" dirty="0" smtClean="0"/>
              <a:t>https</a:t>
            </a:r>
            <a:r>
              <a:rPr lang="en-US" dirty="0"/>
              <a:t>://</a:t>
            </a:r>
            <a:r>
              <a:rPr lang="en-US" dirty="0" err="1"/>
              <a:t>gwdoc.icrr.u-tokyo.ac.jp</a:t>
            </a:r>
            <a:r>
              <a:rPr lang="en-US" dirty="0"/>
              <a:t>/</a:t>
            </a:r>
            <a:r>
              <a:rPr lang="en-US" dirty="0" err="1"/>
              <a:t>cgi</a:t>
            </a:r>
            <a:r>
              <a:rPr lang="en-US" dirty="0"/>
              <a:t>-bin/private/</a:t>
            </a:r>
            <a:r>
              <a:rPr lang="en-US" dirty="0" err="1"/>
              <a:t>DocDB</a:t>
            </a:r>
            <a:r>
              <a:rPr lang="en-US" dirty="0"/>
              <a:t>/</a:t>
            </a:r>
            <a:r>
              <a:rPr lang="en-US" dirty="0" err="1"/>
              <a:t>ShowDocument?docid</a:t>
            </a:r>
            <a:r>
              <a:rPr lang="en-US" dirty="0"/>
              <a:t>=1280</a:t>
            </a:r>
          </a:p>
        </p:txBody>
      </p:sp>
      <p:sp>
        <p:nvSpPr>
          <p:cNvPr id="8" name="TextBox 7"/>
          <p:cNvSpPr txBox="1"/>
          <p:nvPr/>
        </p:nvSpPr>
        <p:spPr>
          <a:xfrm>
            <a:off x="785569" y="1192240"/>
            <a:ext cx="5417820" cy="369332"/>
          </a:xfrm>
          <a:prstGeom prst="rect">
            <a:avLst/>
          </a:prstGeom>
          <a:noFill/>
        </p:spPr>
        <p:txBody>
          <a:bodyPr wrap="square" rtlCol="0">
            <a:spAutoFit/>
          </a:bodyPr>
          <a:lstStyle/>
          <a:p>
            <a:r>
              <a:rPr lang="ja-JP" altLang="en-US" dirty="0" smtClean="0"/>
              <a:t>回路図を見ると</a:t>
            </a:r>
            <a:r>
              <a:rPr lang="en-US" altLang="ja-JP" dirty="0" smtClean="0"/>
              <a:t>, C15</a:t>
            </a:r>
            <a:r>
              <a:rPr lang="ja-JP" altLang="en-US" dirty="0" smtClean="0"/>
              <a:t>を変えれば良いことがわかる</a:t>
            </a:r>
            <a:endParaRPr lang="en-US" dirty="0"/>
          </a:p>
        </p:txBody>
      </p:sp>
      <p:sp>
        <p:nvSpPr>
          <p:cNvPr id="9" name="Donut 8"/>
          <p:cNvSpPr/>
          <p:nvPr/>
        </p:nvSpPr>
        <p:spPr>
          <a:xfrm>
            <a:off x="1879600" y="4229100"/>
            <a:ext cx="711200" cy="723900"/>
          </a:xfrm>
          <a:prstGeom prst="donut">
            <a:avLst>
              <a:gd name="adj" fmla="val 843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p:cNvGrpSpPr/>
          <p:nvPr/>
        </p:nvGrpSpPr>
        <p:grpSpPr>
          <a:xfrm>
            <a:off x="7482130" y="1459972"/>
            <a:ext cx="3743325" cy="4991100"/>
            <a:chOff x="7607300" y="1345672"/>
            <a:chExt cx="3743325" cy="49911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300" y="1345672"/>
              <a:ext cx="3743325" cy="4991100"/>
            </a:xfrm>
            <a:prstGeom prst="rect">
              <a:avLst/>
            </a:prstGeom>
          </p:spPr>
        </p:pic>
        <p:sp>
          <p:nvSpPr>
            <p:cNvPr id="10" name="Donut 9"/>
            <p:cNvSpPr/>
            <p:nvPr/>
          </p:nvSpPr>
          <p:spPr>
            <a:xfrm>
              <a:off x="8293100" y="2959100"/>
              <a:ext cx="711200" cy="723900"/>
            </a:xfrm>
            <a:prstGeom prst="donut">
              <a:avLst>
                <a:gd name="adj" fmla="val 84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6958013" y="901172"/>
            <a:ext cx="4957762" cy="369332"/>
          </a:xfrm>
          <a:prstGeom prst="rect">
            <a:avLst/>
          </a:prstGeom>
          <a:noFill/>
        </p:spPr>
        <p:txBody>
          <a:bodyPr wrap="square" rtlCol="0">
            <a:spAutoFit/>
          </a:bodyPr>
          <a:lstStyle/>
          <a:p>
            <a:r>
              <a:rPr lang="en-US" dirty="0" smtClean="0"/>
              <a:t>RFPD</a:t>
            </a:r>
            <a:r>
              <a:rPr lang="ja-JP" altLang="en-US" dirty="0" smtClean="0"/>
              <a:t>を開けるには</a:t>
            </a:r>
            <a:r>
              <a:rPr lang="en-US" altLang="ja-JP" dirty="0" smtClean="0">
                <a:solidFill>
                  <a:srgbClr val="FF0000"/>
                </a:solidFill>
              </a:rPr>
              <a:t>3/32</a:t>
            </a:r>
            <a:r>
              <a:rPr lang="ja-JP" altLang="en-US" dirty="0" smtClean="0">
                <a:solidFill>
                  <a:srgbClr val="FF0000"/>
                </a:solidFill>
              </a:rPr>
              <a:t>インチ</a:t>
            </a:r>
            <a:r>
              <a:rPr lang="ja-JP" altLang="en-US" dirty="0" smtClean="0"/>
              <a:t>のレンチ</a:t>
            </a:r>
            <a:endParaRPr lang="en-US" dirty="0"/>
          </a:p>
        </p:txBody>
      </p:sp>
      <p:sp>
        <p:nvSpPr>
          <p:cNvPr id="13" name="TextBox 12"/>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886602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0" y="1893093"/>
            <a:ext cx="6124575" cy="45934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92" y="2128838"/>
            <a:ext cx="4800598" cy="3600449"/>
          </a:xfrm>
          <a:prstGeom prst="rect">
            <a:avLst/>
          </a:prstGeom>
        </p:spPr>
      </p:pic>
      <p:sp>
        <p:nvSpPr>
          <p:cNvPr id="6" name="TextBox 5"/>
          <p:cNvSpPr txBox="1"/>
          <p:nvPr/>
        </p:nvSpPr>
        <p:spPr>
          <a:xfrm>
            <a:off x="742950" y="1485900"/>
            <a:ext cx="4200525" cy="369332"/>
          </a:xfrm>
          <a:prstGeom prst="rect">
            <a:avLst/>
          </a:prstGeom>
          <a:noFill/>
        </p:spPr>
        <p:txBody>
          <a:bodyPr wrap="square" rtlCol="0">
            <a:spAutoFit/>
          </a:bodyPr>
          <a:lstStyle/>
          <a:p>
            <a:r>
              <a:rPr lang="ja-JP" altLang="en-US" dirty="0" smtClean="0"/>
              <a:t>これにて共振を</a:t>
            </a:r>
            <a:r>
              <a:rPr lang="en-US" altLang="ja-JP" dirty="0" smtClean="0"/>
              <a:t>45MHz</a:t>
            </a:r>
            <a:r>
              <a:rPr lang="ja-JP" altLang="en-US" dirty="0" smtClean="0"/>
              <a:t>に合わせて</a:t>
            </a:r>
            <a:r>
              <a:rPr lang="mr-IN" altLang="ja-JP" dirty="0" smtClean="0"/>
              <a:t>…</a:t>
            </a:r>
            <a:endParaRPr lang="en-US" dirty="0"/>
          </a:p>
        </p:txBody>
      </p:sp>
      <p:sp>
        <p:nvSpPr>
          <p:cNvPr id="7" name="TextBox 6"/>
          <p:cNvSpPr txBox="1"/>
          <p:nvPr/>
        </p:nvSpPr>
        <p:spPr>
          <a:xfrm>
            <a:off x="7900986" y="1330339"/>
            <a:ext cx="2133601" cy="369332"/>
          </a:xfrm>
          <a:prstGeom prst="rect">
            <a:avLst/>
          </a:prstGeom>
          <a:noFill/>
        </p:spPr>
        <p:txBody>
          <a:bodyPr wrap="square" rtlCol="0">
            <a:spAutoFit/>
          </a:bodyPr>
          <a:lstStyle/>
          <a:p>
            <a:r>
              <a:rPr lang="en-US" dirty="0" smtClean="0"/>
              <a:t>TF</a:t>
            </a:r>
            <a:r>
              <a:rPr lang="ja-JP" altLang="en-US" dirty="0" smtClean="0"/>
              <a:t>を測定する</a:t>
            </a:r>
            <a:endParaRPr lang="en-US" dirty="0"/>
          </a:p>
        </p:txBody>
      </p:sp>
      <p:sp>
        <p:nvSpPr>
          <p:cNvPr id="8" name="TextBox 7"/>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2111491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680" y="1003454"/>
            <a:ext cx="9355139" cy="646331"/>
          </a:xfrm>
          <a:prstGeom prst="rect">
            <a:avLst/>
          </a:prstGeom>
          <a:noFill/>
        </p:spPr>
        <p:txBody>
          <a:bodyPr wrap="square" rtlCol="0">
            <a:spAutoFit/>
          </a:bodyPr>
          <a:lstStyle/>
          <a:p>
            <a:r>
              <a:rPr lang="en-US" dirty="0" smtClean="0"/>
              <a:t>RF LO</a:t>
            </a:r>
            <a:r>
              <a:rPr lang="ja-JP" altLang="en-US" dirty="0" smtClean="0"/>
              <a:t>についても同様である</a:t>
            </a:r>
            <a:r>
              <a:rPr lang="en-US" altLang="ja-JP" dirty="0" smtClean="0"/>
              <a:t>(</a:t>
            </a:r>
            <a:r>
              <a:rPr lang="ja-JP" altLang="en-US" dirty="0" smtClean="0"/>
              <a:t>こちらは</a:t>
            </a:r>
            <a:r>
              <a:rPr lang="en-US" altLang="ja-JP" dirty="0" smtClean="0"/>
              <a:t>16.87MHz)</a:t>
            </a:r>
          </a:p>
          <a:p>
            <a:r>
              <a:rPr lang="en-US" dirty="0" smtClean="0"/>
              <a:t>RF HI</a:t>
            </a:r>
            <a:r>
              <a:rPr lang="ja-JP" altLang="en-US" dirty="0" smtClean="0"/>
              <a:t>ポートの</a:t>
            </a:r>
            <a:r>
              <a:rPr lang="en-US" altLang="ja-JP" dirty="0" smtClean="0"/>
              <a:t>BNC</a:t>
            </a:r>
            <a:r>
              <a:rPr lang="ja-JP" altLang="en-US" dirty="0" smtClean="0"/>
              <a:t>ケーブルを</a:t>
            </a:r>
            <a:r>
              <a:rPr lang="en-US" altLang="ja-JP" dirty="0" smtClean="0"/>
              <a:t>RF LO</a:t>
            </a:r>
            <a:r>
              <a:rPr lang="ja-JP" altLang="en-US" dirty="0" smtClean="0"/>
              <a:t>に繋ぎ直して</a:t>
            </a:r>
            <a:r>
              <a:rPr lang="en-US" altLang="ja-JP" dirty="0" smtClean="0"/>
              <a:t>, C38</a:t>
            </a:r>
            <a:r>
              <a:rPr lang="ja-JP" altLang="en-US" dirty="0" smtClean="0"/>
              <a:t>を調整すれば良い</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311" y="1778002"/>
            <a:ext cx="5787241" cy="4356100"/>
          </a:xfrm>
          <a:prstGeom prst="rect">
            <a:avLst/>
          </a:prstGeom>
        </p:spPr>
      </p:pic>
      <p:sp>
        <p:nvSpPr>
          <p:cNvPr id="7" name="Donut 6"/>
          <p:cNvSpPr/>
          <p:nvPr/>
        </p:nvSpPr>
        <p:spPr>
          <a:xfrm>
            <a:off x="2124880" y="2289177"/>
            <a:ext cx="711200" cy="723900"/>
          </a:xfrm>
          <a:prstGeom prst="donut">
            <a:avLst>
              <a:gd name="adj" fmla="val 843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 name="Group 8"/>
          <p:cNvGrpSpPr/>
          <p:nvPr/>
        </p:nvGrpSpPr>
        <p:grpSpPr>
          <a:xfrm>
            <a:off x="8147294" y="1486963"/>
            <a:ext cx="3743325" cy="4991100"/>
            <a:chOff x="7650164" y="1588563"/>
            <a:chExt cx="3743325" cy="49911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164" y="1588563"/>
              <a:ext cx="3743325" cy="4991100"/>
            </a:xfrm>
            <a:prstGeom prst="rect">
              <a:avLst/>
            </a:prstGeom>
          </p:spPr>
        </p:pic>
        <p:sp>
          <p:nvSpPr>
            <p:cNvPr id="11" name="Donut 10"/>
            <p:cNvSpPr/>
            <p:nvPr/>
          </p:nvSpPr>
          <p:spPr>
            <a:xfrm>
              <a:off x="8850324" y="3286127"/>
              <a:ext cx="633161" cy="596900"/>
            </a:xfrm>
            <a:prstGeom prst="donut">
              <a:avLst>
                <a:gd name="adj" fmla="val 84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Rectangle 11"/>
          <p:cNvSpPr/>
          <p:nvPr/>
        </p:nvSpPr>
        <p:spPr>
          <a:xfrm>
            <a:off x="0" y="6223313"/>
            <a:ext cx="8559800" cy="646331"/>
          </a:xfrm>
          <a:prstGeom prst="rect">
            <a:avLst/>
          </a:prstGeom>
        </p:spPr>
        <p:txBody>
          <a:bodyPr wrap="square">
            <a:spAutoFit/>
          </a:bodyPr>
          <a:lstStyle/>
          <a:p>
            <a:r>
              <a:rPr lang="ja-JP" altLang="en-US" smtClean="0"/>
              <a:t>回路図はここ</a:t>
            </a:r>
            <a:endParaRPr lang="en-US" dirty="0" smtClean="0"/>
          </a:p>
          <a:p>
            <a:r>
              <a:rPr lang="en-US" dirty="0" smtClean="0"/>
              <a:t>https</a:t>
            </a:r>
            <a:r>
              <a:rPr lang="en-US" dirty="0"/>
              <a:t>://</a:t>
            </a:r>
            <a:r>
              <a:rPr lang="en-US" dirty="0" err="1"/>
              <a:t>gwdoc.icrr.u-tokyo.ac.jp</a:t>
            </a:r>
            <a:r>
              <a:rPr lang="en-US" dirty="0"/>
              <a:t>/</a:t>
            </a:r>
            <a:r>
              <a:rPr lang="en-US" dirty="0" err="1"/>
              <a:t>cgi</a:t>
            </a:r>
            <a:r>
              <a:rPr lang="en-US" dirty="0"/>
              <a:t>-bin/private/</a:t>
            </a:r>
            <a:r>
              <a:rPr lang="en-US" dirty="0" err="1"/>
              <a:t>DocDB</a:t>
            </a:r>
            <a:r>
              <a:rPr lang="en-US" dirty="0"/>
              <a:t>/</a:t>
            </a:r>
            <a:r>
              <a:rPr lang="en-US" dirty="0" err="1"/>
              <a:t>ShowDocument?docid</a:t>
            </a:r>
            <a:r>
              <a:rPr lang="en-US" dirty="0"/>
              <a:t>=1280</a:t>
            </a:r>
          </a:p>
        </p:txBody>
      </p:sp>
      <p:sp>
        <p:nvSpPr>
          <p:cNvPr id="13" name="TextBox 12"/>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186288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11286"/>
            <a:ext cx="6686550" cy="5014913"/>
          </a:xfrm>
          <a:prstGeom prst="rect">
            <a:avLst/>
          </a:prstGeom>
        </p:spPr>
      </p:pic>
      <p:sp>
        <p:nvSpPr>
          <p:cNvPr id="5" name="TextBox 4"/>
          <p:cNvSpPr txBox="1"/>
          <p:nvPr/>
        </p:nvSpPr>
        <p:spPr>
          <a:xfrm>
            <a:off x="1900237" y="1071563"/>
            <a:ext cx="4829175" cy="369332"/>
          </a:xfrm>
          <a:prstGeom prst="rect">
            <a:avLst/>
          </a:prstGeom>
          <a:noFill/>
        </p:spPr>
        <p:txBody>
          <a:bodyPr wrap="square" rtlCol="0">
            <a:spAutoFit/>
          </a:bodyPr>
          <a:lstStyle/>
          <a:p>
            <a:r>
              <a:rPr lang="ja-JP" altLang="en-US" dirty="0" smtClean="0"/>
              <a:t>調整後</a:t>
            </a:r>
            <a:r>
              <a:rPr lang="en-US" altLang="ja-JP" dirty="0" smtClean="0"/>
              <a:t>, </a:t>
            </a:r>
            <a:r>
              <a:rPr lang="ja-JP" altLang="en-US" dirty="0" smtClean="0"/>
              <a:t>計測・保存をすれば良い</a:t>
            </a:r>
            <a:endParaRPr lang="en-US" dirty="0"/>
          </a:p>
        </p:txBody>
      </p:sp>
      <p:sp>
        <p:nvSpPr>
          <p:cNvPr id="6" name="TextBox 5"/>
          <p:cNvSpPr txBox="1"/>
          <p:nvPr/>
        </p:nvSpPr>
        <p:spPr>
          <a:xfrm>
            <a:off x="7479992" y="2867026"/>
            <a:ext cx="4829175" cy="1477328"/>
          </a:xfrm>
          <a:prstGeom prst="rect">
            <a:avLst/>
          </a:prstGeom>
          <a:noFill/>
        </p:spPr>
        <p:txBody>
          <a:bodyPr wrap="square" rtlCol="0">
            <a:spAutoFit/>
          </a:bodyPr>
          <a:lstStyle/>
          <a:p>
            <a:r>
              <a:rPr lang="ja-JP" altLang="en-US" dirty="0" smtClean="0"/>
              <a:t>・補足</a:t>
            </a:r>
            <a:endParaRPr lang="en-US" altLang="ja-JP" dirty="0" smtClean="0"/>
          </a:p>
          <a:p>
            <a:r>
              <a:rPr lang="ja-JP" altLang="en-US" dirty="0" smtClean="0"/>
              <a:t>今回</a:t>
            </a:r>
            <a:r>
              <a:rPr lang="en-US" altLang="ja-JP" dirty="0" smtClean="0"/>
              <a:t>RF LO</a:t>
            </a:r>
            <a:r>
              <a:rPr lang="ja-JP" altLang="en-US" dirty="0" smtClean="0"/>
              <a:t>用の</a:t>
            </a:r>
            <a:r>
              <a:rPr lang="en-US" altLang="ja-JP" dirty="0" smtClean="0"/>
              <a:t>C38</a:t>
            </a:r>
            <a:r>
              <a:rPr lang="ja-JP" altLang="en-US" dirty="0" smtClean="0"/>
              <a:t>をチューニング後に</a:t>
            </a:r>
            <a:r>
              <a:rPr lang="en-US" altLang="ja-JP" dirty="0" smtClean="0"/>
              <a:t>, </a:t>
            </a:r>
            <a:r>
              <a:rPr lang="ja-JP" altLang="en-US" dirty="0" smtClean="0"/>
              <a:t>もう一度チューニング済みの</a:t>
            </a:r>
            <a:r>
              <a:rPr lang="en-US" altLang="ja-JP" dirty="0" smtClean="0"/>
              <a:t>RF HI</a:t>
            </a:r>
            <a:r>
              <a:rPr lang="ja-JP" altLang="en-US" dirty="0" smtClean="0"/>
              <a:t>を見てみたら</a:t>
            </a:r>
            <a:r>
              <a:rPr lang="en-US" altLang="ja-JP" dirty="0" smtClean="0"/>
              <a:t>, </a:t>
            </a:r>
            <a:r>
              <a:rPr lang="ja-JP" altLang="en-US" dirty="0" smtClean="0"/>
              <a:t>目で見てチューニングポイントからの変化はなかった</a:t>
            </a:r>
            <a:r>
              <a:rPr lang="en-US" altLang="ja-JP" dirty="0" smtClean="0"/>
              <a:t>. </a:t>
            </a:r>
          </a:p>
        </p:txBody>
      </p:sp>
      <p:sp>
        <p:nvSpPr>
          <p:cNvPr id="7" name="TextBox 6"/>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2058876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659" y="2012886"/>
            <a:ext cx="7759700" cy="2895600"/>
          </a:xfrm>
          <a:prstGeom prst="rect">
            <a:avLst/>
          </a:prstGeom>
        </p:spPr>
      </p:pic>
      <p:sp>
        <p:nvSpPr>
          <p:cNvPr id="2" name="TextBox 1"/>
          <p:cNvSpPr txBox="1"/>
          <p:nvPr/>
        </p:nvSpPr>
        <p:spPr>
          <a:xfrm>
            <a:off x="304800" y="63500"/>
            <a:ext cx="2870200" cy="461665"/>
          </a:xfrm>
          <a:prstGeom prst="rect">
            <a:avLst/>
          </a:prstGeom>
          <a:noFill/>
        </p:spPr>
        <p:txBody>
          <a:bodyPr wrap="square" rtlCol="0">
            <a:spAutoFit/>
          </a:bodyPr>
          <a:lstStyle/>
          <a:p>
            <a:r>
              <a:rPr lang="ja-JP" altLang="en-US" sz="2400" dirty="0" smtClean="0"/>
              <a:t>最終的な</a:t>
            </a:r>
            <a:r>
              <a:rPr lang="en-US" altLang="ja-JP" sz="2400" dirty="0" smtClean="0"/>
              <a:t>TF</a:t>
            </a:r>
            <a:r>
              <a:rPr lang="ja-JP" altLang="en-US" sz="2400" dirty="0" smtClean="0"/>
              <a:t>の導出</a:t>
            </a:r>
            <a:endParaRPr lang="en-US" sz="2400" dirty="0"/>
          </a:p>
        </p:txBody>
      </p:sp>
      <p:sp>
        <p:nvSpPr>
          <p:cNvPr id="3" name="TextBox 2"/>
          <p:cNvSpPr txBox="1"/>
          <p:nvPr/>
        </p:nvSpPr>
        <p:spPr>
          <a:xfrm>
            <a:off x="534949" y="1123177"/>
            <a:ext cx="10642600" cy="646331"/>
          </a:xfrm>
          <a:prstGeom prst="rect">
            <a:avLst/>
          </a:prstGeom>
          <a:noFill/>
        </p:spPr>
        <p:txBody>
          <a:bodyPr wrap="square" rtlCol="0">
            <a:spAutoFit/>
          </a:bodyPr>
          <a:lstStyle/>
          <a:p>
            <a:r>
              <a:rPr lang="ja-JP" altLang="en-US" dirty="0" smtClean="0"/>
              <a:t>　測定</a:t>
            </a:r>
            <a:r>
              <a:rPr lang="en-US" altLang="ja-JP" dirty="0" smtClean="0"/>
              <a:t>0,1</a:t>
            </a:r>
            <a:r>
              <a:rPr lang="ja-JP" altLang="en-US" dirty="0" smtClean="0"/>
              <a:t>のデータファイルから</a:t>
            </a:r>
            <a:r>
              <a:rPr lang="en-US" altLang="ja-JP" dirty="0" smtClean="0"/>
              <a:t>, </a:t>
            </a:r>
            <a:r>
              <a:rPr lang="ja-JP" altLang="en-US" dirty="0" smtClean="0"/>
              <a:t>最終的な</a:t>
            </a:r>
            <a:r>
              <a:rPr lang="en-US" altLang="ja-JP" dirty="0" smtClean="0"/>
              <a:t>HI_TF, LO_TF</a:t>
            </a:r>
            <a:r>
              <a:rPr lang="ja-JP" altLang="en-US" dirty="0" smtClean="0"/>
              <a:t>の２つのプロットを生成する</a:t>
            </a:r>
            <a:r>
              <a:rPr lang="en-US" altLang="ja-JP" dirty="0" smtClean="0"/>
              <a:t>MATLAB</a:t>
            </a:r>
            <a:r>
              <a:rPr lang="ja-JP" altLang="en-US" dirty="0" smtClean="0"/>
              <a:t>コード</a:t>
            </a:r>
            <a:r>
              <a:rPr lang="en-US" altLang="ja-JP" dirty="0" smtClean="0"/>
              <a:t>”RFPD_TF”</a:t>
            </a:r>
            <a:r>
              <a:rPr lang="ja-JP" altLang="en-US" dirty="0" smtClean="0"/>
              <a:t>を置いておいたので</a:t>
            </a:r>
            <a:r>
              <a:rPr lang="en-US" altLang="ja-JP" dirty="0" smtClean="0"/>
              <a:t>, </a:t>
            </a:r>
            <a:r>
              <a:rPr lang="ja-JP" altLang="en-US" dirty="0" smtClean="0"/>
              <a:t>それを使えば良い</a:t>
            </a:r>
            <a:r>
              <a:rPr lang="en-US" altLang="ja-JP" dirty="0" smtClean="0"/>
              <a:t>.  </a:t>
            </a:r>
          </a:p>
        </p:txBody>
      </p:sp>
      <p:sp>
        <p:nvSpPr>
          <p:cNvPr id="5" name="Donut 4"/>
          <p:cNvSpPr/>
          <p:nvPr/>
        </p:nvSpPr>
        <p:spPr>
          <a:xfrm>
            <a:off x="2999680" y="3746810"/>
            <a:ext cx="1873403" cy="666806"/>
          </a:xfrm>
          <a:prstGeom prst="donut">
            <a:avLst>
              <a:gd name="adj" fmla="val 59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p:cNvCxnSpPr>
            <a:endCxn id="5" idx="3"/>
          </p:cNvCxnSpPr>
          <p:nvPr/>
        </p:nvCxnSpPr>
        <p:spPr>
          <a:xfrm flipV="1">
            <a:off x="2999680" y="4315965"/>
            <a:ext cx="274354" cy="88050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20175" y="5196468"/>
            <a:ext cx="7928518" cy="369332"/>
          </a:xfrm>
          <a:prstGeom prst="rect">
            <a:avLst/>
          </a:prstGeom>
          <a:noFill/>
        </p:spPr>
        <p:txBody>
          <a:bodyPr wrap="square" rtlCol="0">
            <a:spAutoFit/>
          </a:bodyPr>
          <a:lstStyle/>
          <a:p>
            <a:r>
              <a:rPr lang="ja-JP" altLang="en-US" dirty="0" smtClean="0"/>
              <a:t>コードのこの部分を</a:t>
            </a:r>
            <a:r>
              <a:rPr lang="en-US" altLang="ja-JP" dirty="0" smtClean="0"/>
              <a:t>, </a:t>
            </a:r>
            <a:r>
              <a:rPr lang="ja-JP" altLang="en-US" dirty="0" smtClean="0"/>
              <a:t>測定した</a:t>
            </a:r>
            <a:r>
              <a:rPr lang="en-US" altLang="ja-JP" dirty="0" smtClean="0"/>
              <a:t>RFPD</a:t>
            </a:r>
            <a:r>
              <a:rPr lang="ja-JP" altLang="en-US" dirty="0" smtClean="0"/>
              <a:t>の</a:t>
            </a:r>
            <a:r>
              <a:rPr lang="en-US" altLang="ja-JP" dirty="0" smtClean="0"/>
              <a:t>S</a:t>
            </a:r>
            <a:r>
              <a:rPr lang="ja-JP" altLang="en-US" dirty="0" smtClean="0"/>
              <a:t>番号に変えてください</a:t>
            </a:r>
            <a:endParaRPr lang="en-US" dirty="0"/>
          </a:p>
        </p:txBody>
      </p:sp>
    </p:spTree>
    <p:extLst>
      <p:ext uri="{BB962C8B-B14F-4D97-AF65-F5344CB8AC3E}">
        <p14:creationId xmlns:p14="http://schemas.microsoft.com/office/powerpoint/2010/main" val="969168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3746" y="289932"/>
            <a:ext cx="4951142" cy="369332"/>
          </a:xfrm>
          <a:prstGeom prst="rect">
            <a:avLst/>
          </a:prstGeom>
          <a:noFill/>
        </p:spPr>
        <p:txBody>
          <a:bodyPr wrap="square" rtlCol="0">
            <a:spAutoFit/>
          </a:bodyPr>
          <a:lstStyle/>
          <a:p>
            <a:r>
              <a:rPr lang="ja-JP" altLang="en-US" dirty="0" smtClean="0"/>
              <a:t>測定結果を</a:t>
            </a:r>
            <a:r>
              <a:rPr lang="en-US" altLang="ja-JP" dirty="0" err="1" smtClean="0"/>
              <a:t>JGWdoc</a:t>
            </a:r>
            <a:r>
              <a:rPr lang="ja-JP" altLang="en-US" dirty="0" smtClean="0"/>
              <a:t>にアップロード</a:t>
            </a:r>
            <a:endParaRPr lang="en-US" dirty="0"/>
          </a:p>
        </p:txBody>
      </p:sp>
      <p:sp>
        <p:nvSpPr>
          <p:cNvPr id="4" name="TextBox 3"/>
          <p:cNvSpPr txBox="1"/>
          <p:nvPr/>
        </p:nvSpPr>
        <p:spPr>
          <a:xfrm>
            <a:off x="1170879" y="704055"/>
            <a:ext cx="9567748" cy="646331"/>
          </a:xfrm>
          <a:prstGeom prst="rect">
            <a:avLst/>
          </a:prstGeom>
          <a:noFill/>
        </p:spPr>
        <p:txBody>
          <a:bodyPr wrap="square" rtlCol="0">
            <a:spAutoFit/>
          </a:bodyPr>
          <a:lstStyle/>
          <a:p>
            <a:r>
              <a:rPr lang="en-US" altLang="ja-JP" dirty="0" smtClean="0"/>
              <a:t>“(S</a:t>
            </a:r>
            <a:r>
              <a:rPr lang="ja-JP" altLang="en-US" dirty="0" smtClean="0"/>
              <a:t>番号</a:t>
            </a:r>
            <a:r>
              <a:rPr lang="en-US" altLang="ja-JP" dirty="0" smtClean="0"/>
              <a:t>)_</a:t>
            </a:r>
            <a:r>
              <a:rPr lang="en-US" altLang="ja-JP" dirty="0" err="1" smtClean="0"/>
              <a:t>TF.pptx</a:t>
            </a:r>
            <a:r>
              <a:rPr lang="en-US" altLang="ja-JP" dirty="0" smtClean="0"/>
              <a:t>”</a:t>
            </a:r>
            <a:r>
              <a:rPr lang="ja-JP" altLang="en-US" dirty="0" smtClean="0"/>
              <a:t>として</a:t>
            </a:r>
            <a:r>
              <a:rPr lang="en-US" altLang="ja-JP" dirty="0" smtClean="0"/>
              <a:t>(</a:t>
            </a:r>
            <a:r>
              <a:rPr lang="ja-JP" altLang="en-US" dirty="0" smtClean="0"/>
              <a:t>今回の場合</a:t>
            </a:r>
            <a:r>
              <a:rPr lang="en-US" altLang="ja-JP" dirty="0" smtClean="0"/>
              <a:t>S1808367_TF.pptx)</a:t>
            </a:r>
            <a:r>
              <a:rPr lang="ja-JP" altLang="en-US" dirty="0" smtClean="0"/>
              <a:t>パワーポイントで以下のようにまとめて</a:t>
            </a:r>
            <a:r>
              <a:rPr lang="en-US" altLang="ja-JP" dirty="0" smtClean="0"/>
              <a:t>, S</a:t>
            </a:r>
            <a:r>
              <a:rPr lang="ja-JP" altLang="en-US" dirty="0" smtClean="0"/>
              <a:t>番号を取得したドキュメントにアップロード</a:t>
            </a:r>
            <a:r>
              <a:rPr lang="en-US" altLang="ja-JP" dirty="0" smtClean="0"/>
              <a:t>.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42" y="1742201"/>
            <a:ext cx="10459844" cy="4578648"/>
          </a:xfrm>
          <a:prstGeom prst="rect">
            <a:avLst/>
          </a:prstGeom>
        </p:spPr>
      </p:pic>
    </p:spTree>
    <p:extLst>
      <p:ext uri="{BB962C8B-B14F-4D97-AF65-F5344CB8AC3E}">
        <p14:creationId xmlns:p14="http://schemas.microsoft.com/office/powerpoint/2010/main" val="497567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213" y="1114426"/>
            <a:ext cx="10915651" cy="369332"/>
          </a:xfrm>
          <a:prstGeom prst="rect">
            <a:avLst/>
          </a:prstGeom>
          <a:noFill/>
        </p:spPr>
        <p:txBody>
          <a:bodyPr wrap="square" rtlCol="0">
            <a:spAutoFit/>
          </a:bodyPr>
          <a:lstStyle/>
          <a:p>
            <a:r>
              <a:rPr lang="ja-JP" altLang="en-US" dirty="0" smtClean="0"/>
              <a:t>以上が</a:t>
            </a:r>
            <a:r>
              <a:rPr lang="en-US" altLang="ja-JP" dirty="0" smtClean="0"/>
              <a:t>RFPD</a:t>
            </a:r>
            <a:r>
              <a:rPr lang="ja-JP" altLang="en-US" dirty="0" smtClean="0"/>
              <a:t>の話だが</a:t>
            </a:r>
            <a:r>
              <a:rPr lang="en-US" altLang="ja-JP" dirty="0" smtClean="0"/>
              <a:t>, QPD</a:t>
            </a:r>
            <a:r>
              <a:rPr lang="ja-JP" altLang="en-US" dirty="0" smtClean="0"/>
              <a:t>についても全く同様である</a:t>
            </a:r>
            <a:r>
              <a:rPr lang="en-US" altLang="ja-JP" dirty="0" smtClean="0"/>
              <a:t>(QPD</a:t>
            </a:r>
            <a:r>
              <a:rPr lang="ja-JP" altLang="en-US" dirty="0" smtClean="0"/>
              <a:t>一つあたり同じことを</a:t>
            </a:r>
            <a:r>
              <a:rPr lang="en-US" altLang="ja-JP" dirty="0" smtClean="0"/>
              <a:t>4</a:t>
            </a:r>
            <a:r>
              <a:rPr lang="ja-JP" altLang="en-US" dirty="0" smtClean="0"/>
              <a:t>回繰り返せばいい</a:t>
            </a:r>
            <a:r>
              <a:rPr lang="en-US" altLang="ja-JP" dirty="0" smtClean="0"/>
              <a:t>)</a:t>
            </a:r>
            <a:endParaRPr lang="en-US" dirty="0"/>
          </a:p>
        </p:txBody>
      </p:sp>
      <p:sp>
        <p:nvSpPr>
          <p:cNvPr id="3" name="TextBox 2"/>
          <p:cNvSpPr txBox="1"/>
          <p:nvPr/>
        </p:nvSpPr>
        <p:spPr>
          <a:xfrm>
            <a:off x="557213" y="271462"/>
            <a:ext cx="4086225" cy="461665"/>
          </a:xfrm>
          <a:prstGeom prst="rect">
            <a:avLst/>
          </a:prstGeom>
          <a:noFill/>
        </p:spPr>
        <p:txBody>
          <a:bodyPr wrap="square" rtlCol="0">
            <a:spAutoFit/>
          </a:bodyPr>
          <a:lstStyle/>
          <a:p>
            <a:r>
              <a:rPr lang="en-US" sz="2400" dirty="0" smtClean="0"/>
              <a:t>QPD</a:t>
            </a:r>
            <a:r>
              <a:rPr lang="ja-JP" altLang="en-US" sz="2400" dirty="0" smtClean="0"/>
              <a:t>のチューニング</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3" y="2059780"/>
            <a:ext cx="5768975" cy="4326731"/>
          </a:xfrm>
          <a:prstGeom prst="rect">
            <a:avLst/>
          </a:prstGeom>
        </p:spPr>
      </p:pic>
      <p:cxnSp>
        <p:nvCxnSpPr>
          <p:cNvPr id="7" name="Straight Arrow Connector 6"/>
          <p:cNvCxnSpPr/>
          <p:nvPr/>
        </p:nvCxnSpPr>
        <p:spPr>
          <a:xfrm flipH="1">
            <a:off x="5214938" y="3614738"/>
            <a:ext cx="1385887" cy="5143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453064" y="4600575"/>
            <a:ext cx="1147761" cy="428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29413" y="3386138"/>
            <a:ext cx="3871912" cy="371475"/>
          </a:xfrm>
          <a:prstGeom prst="rect">
            <a:avLst/>
          </a:prstGeom>
          <a:noFill/>
        </p:spPr>
        <p:txBody>
          <a:bodyPr wrap="square" rtlCol="0">
            <a:spAutoFit/>
          </a:bodyPr>
          <a:lstStyle/>
          <a:p>
            <a:r>
              <a:rPr lang="en-US" dirty="0" smtClean="0"/>
              <a:t>TEST IN : </a:t>
            </a:r>
            <a:r>
              <a:rPr lang="en-US" dirty="0" err="1" smtClean="0"/>
              <a:t>Moku:Lab</a:t>
            </a:r>
            <a:r>
              <a:rPr lang="ja-JP" altLang="en-US" dirty="0" smtClean="0"/>
              <a:t>の</a:t>
            </a:r>
            <a:r>
              <a:rPr lang="en-US" altLang="ja-JP" dirty="0" smtClean="0"/>
              <a:t>OUT1</a:t>
            </a:r>
            <a:r>
              <a:rPr lang="ja-JP" altLang="en-US" dirty="0" smtClean="0"/>
              <a:t>に入れる</a:t>
            </a:r>
            <a:endParaRPr lang="en-US" dirty="0"/>
          </a:p>
        </p:txBody>
      </p:sp>
      <p:sp>
        <p:nvSpPr>
          <p:cNvPr id="11" name="TextBox 10"/>
          <p:cNvSpPr txBox="1"/>
          <p:nvPr/>
        </p:nvSpPr>
        <p:spPr>
          <a:xfrm>
            <a:off x="6729412" y="4414837"/>
            <a:ext cx="4767263" cy="646331"/>
          </a:xfrm>
          <a:prstGeom prst="rect">
            <a:avLst/>
          </a:prstGeom>
          <a:noFill/>
        </p:spPr>
        <p:txBody>
          <a:bodyPr wrap="square" rtlCol="0">
            <a:spAutoFit/>
          </a:bodyPr>
          <a:lstStyle/>
          <a:p>
            <a:r>
              <a:rPr lang="ja-JP" altLang="en-US" dirty="0" smtClean="0"/>
              <a:t>各領域の</a:t>
            </a:r>
            <a:r>
              <a:rPr lang="en-US" altLang="ja-JP" dirty="0" smtClean="0"/>
              <a:t>HI</a:t>
            </a:r>
            <a:r>
              <a:rPr lang="ja-JP" altLang="en-US" dirty="0" smtClean="0"/>
              <a:t>と</a:t>
            </a:r>
            <a:r>
              <a:rPr lang="en-US" altLang="ja-JP" dirty="0" smtClean="0"/>
              <a:t>LO : </a:t>
            </a:r>
            <a:r>
              <a:rPr lang="ja-JP" altLang="en-US" dirty="0" smtClean="0"/>
              <a:t>測りたいポートを</a:t>
            </a:r>
            <a:r>
              <a:rPr lang="en-US" altLang="ja-JP" dirty="0" err="1" smtClean="0"/>
              <a:t>Moku:Lab</a:t>
            </a:r>
            <a:r>
              <a:rPr lang="ja-JP" altLang="en-US" dirty="0" smtClean="0"/>
              <a:t>の</a:t>
            </a:r>
            <a:r>
              <a:rPr lang="en-US" altLang="ja-JP" dirty="0" smtClean="0"/>
              <a:t>IN1</a:t>
            </a:r>
            <a:r>
              <a:rPr lang="ja-JP" altLang="en-US" dirty="0" smtClean="0"/>
              <a:t>に入れる</a:t>
            </a:r>
            <a:endParaRPr lang="en-US" dirty="0"/>
          </a:p>
        </p:txBody>
      </p:sp>
    </p:spTree>
    <p:extLst>
      <p:ext uri="{BB962C8B-B14F-4D97-AF65-F5344CB8AC3E}">
        <p14:creationId xmlns:p14="http://schemas.microsoft.com/office/powerpoint/2010/main" val="1072042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213" y="271462"/>
            <a:ext cx="4086225" cy="461665"/>
          </a:xfrm>
          <a:prstGeom prst="rect">
            <a:avLst/>
          </a:prstGeom>
          <a:noFill/>
        </p:spPr>
        <p:txBody>
          <a:bodyPr wrap="square" rtlCol="0">
            <a:spAutoFit/>
          </a:bodyPr>
          <a:lstStyle/>
          <a:p>
            <a:r>
              <a:rPr lang="en-US" sz="2400" dirty="0" smtClean="0"/>
              <a:t>QPD</a:t>
            </a:r>
            <a:r>
              <a:rPr lang="ja-JP" altLang="en-US" sz="2400" dirty="0" smtClean="0"/>
              <a:t>のチューニング</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1138206"/>
            <a:ext cx="8620125" cy="4391384"/>
          </a:xfrm>
          <a:prstGeom prst="rect">
            <a:avLst/>
          </a:prstGeom>
        </p:spPr>
      </p:pic>
      <p:sp>
        <p:nvSpPr>
          <p:cNvPr id="4" name="TextBox 3"/>
          <p:cNvSpPr txBox="1"/>
          <p:nvPr/>
        </p:nvSpPr>
        <p:spPr>
          <a:xfrm>
            <a:off x="300038" y="5934670"/>
            <a:ext cx="5829300" cy="923330"/>
          </a:xfrm>
          <a:prstGeom prst="rect">
            <a:avLst/>
          </a:prstGeom>
          <a:noFill/>
        </p:spPr>
        <p:txBody>
          <a:bodyPr wrap="square" rtlCol="0">
            <a:spAutoFit/>
          </a:bodyPr>
          <a:lstStyle/>
          <a:p>
            <a:r>
              <a:rPr lang="ja-JP" altLang="en-US" smtClean="0"/>
              <a:t>回路図はここ</a:t>
            </a:r>
            <a:endParaRPr lang="en-US" altLang="ja-JP" dirty="0" smtClean="0"/>
          </a:p>
          <a:p>
            <a:r>
              <a:rPr lang="en-US" dirty="0"/>
              <a:t>https://</a:t>
            </a:r>
            <a:r>
              <a:rPr lang="en-US" dirty="0" err="1"/>
              <a:t>gwdoc.icrr.u-tokyo.ac.jp</a:t>
            </a:r>
            <a:r>
              <a:rPr lang="en-US" dirty="0"/>
              <a:t>/</a:t>
            </a:r>
            <a:r>
              <a:rPr lang="en-US" dirty="0" err="1"/>
              <a:t>cgi</a:t>
            </a:r>
            <a:r>
              <a:rPr lang="en-US" dirty="0"/>
              <a:t>-bin/private/</a:t>
            </a:r>
            <a:r>
              <a:rPr lang="en-US" dirty="0" err="1"/>
              <a:t>DocDB</a:t>
            </a:r>
            <a:r>
              <a:rPr lang="en-US" dirty="0"/>
              <a:t>/</a:t>
            </a:r>
            <a:r>
              <a:rPr lang="en-US" dirty="0" err="1"/>
              <a:t>ShowDocument?docid</a:t>
            </a:r>
            <a:r>
              <a:rPr lang="en-US" dirty="0"/>
              <a:t>=3813</a:t>
            </a:r>
          </a:p>
        </p:txBody>
      </p:sp>
      <p:sp>
        <p:nvSpPr>
          <p:cNvPr id="5" name="Donut 4"/>
          <p:cNvSpPr/>
          <p:nvPr/>
        </p:nvSpPr>
        <p:spPr>
          <a:xfrm>
            <a:off x="5014910" y="1543049"/>
            <a:ext cx="600075" cy="542925"/>
          </a:xfrm>
          <a:prstGeom prst="donut">
            <a:avLst>
              <a:gd name="adj" fmla="val 629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5029194" y="3333898"/>
            <a:ext cx="600075" cy="542925"/>
          </a:xfrm>
          <a:prstGeom prst="donut">
            <a:avLst>
              <a:gd name="adj" fmla="val 62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Arrow Connector 7"/>
          <p:cNvCxnSpPr/>
          <p:nvPr/>
        </p:nvCxnSpPr>
        <p:spPr>
          <a:xfrm flipH="1">
            <a:off x="5614985" y="733127"/>
            <a:ext cx="514353" cy="809922"/>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529257" y="2888472"/>
            <a:ext cx="457205" cy="45971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72186" y="2686049"/>
            <a:ext cx="1614487" cy="369332"/>
          </a:xfrm>
          <a:prstGeom prst="rect">
            <a:avLst/>
          </a:prstGeom>
          <a:noFill/>
        </p:spPr>
        <p:txBody>
          <a:bodyPr wrap="square" rtlCol="0">
            <a:spAutoFit/>
          </a:bodyPr>
          <a:lstStyle/>
          <a:p>
            <a:r>
              <a:rPr lang="en-US" dirty="0" smtClean="0"/>
              <a:t>HI</a:t>
            </a:r>
            <a:r>
              <a:rPr lang="ja-JP" altLang="en-US" dirty="0" smtClean="0"/>
              <a:t>は</a:t>
            </a:r>
            <a:r>
              <a:rPr lang="en-US" altLang="ja-JP" dirty="0" smtClean="0"/>
              <a:t>C16</a:t>
            </a:r>
            <a:endParaRPr lang="en-US" dirty="0" smtClean="0"/>
          </a:p>
        </p:txBody>
      </p:sp>
      <p:sp>
        <p:nvSpPr>
          <p:cNvPr id="12" name="TextBox 11"/>
          <p:cNvSpPr txBox="1"/>
          <p:nvPr/>
        </p:nvSpPr>
        <p:spPr>
          <a:xfrm>
            <a:off x="6129338" y="438117"/>
            <a:ext cx="1614487" cy="369332"/>
          </a:xfrm>
          <a:prstGeom prst="rect">
            <a:avLst/>
          </a:prstGeom>
          <a:noFill/>
        </p:spPr>
        <p:txBody>
          <a:bodyPr wrap="square" rtlCol="0">
            <a:spAutoFit/>
          </a:bodyPr>
          <a:lstStyle/>
          <a:p>
            <a:r>
              <a:rPr lang="en-US" dirty="0" smtClean="0"/>
              <a:t>HI</a:t>
            </a:r>
            <a:r>
              <a:rPr lang="ja-JP" altLang="en-US" dirty="0" smtClean="0"/>
              <a:t>は</a:t>
            </a:r>
            <a:r>
              <a:rPr lang="en-US" altLang="ja-JP" dirty="0" smtClean="0"/>
              <a:t>C10</a:t>
            </a:r>
            <a:endParaRPr lang="en-US" dirty="0" smtClean="0"/>
          </a:p>
        </p:txBody>
      </p:sp>
      <p:sp>
        <p:nvSpPr>
          <p:cNvPr id="13" name="TextBox 12"/>
          <p:cNvSpPr txBox="1"/>
          <p:nvPr/>
        </p:nvSpPr>
        <p:spPr>
          <a:xfrm>
            <a:off x="9058275" y="2686049"/>
            <a:ext cx="2957513" cy="1477328"/>
          </a:xfrm>
          <a:prstGeom prst="rect">
            <a:avLst/>
          </a:prstGeom>
          <a:noFill/>
        </p:spPr>
        <p:txBody>
          <a:bodyPr wrap="square" rtlCol="0">
            <a:spAutoFit/>
          </a:bodyPr>
          <a:lstStyle/>
          <a:p>
            <a:r>
              <a:rPr lang="en-US" dirty="0" smtClean="0"/>
              <a:t>4</a:t>
            </a:r>
            <a:r>
              <a:rPr lang="ja-JP" altLang="en-US" dirty="0" smtClean="0"/>
              <a:t>つの各領域について共通の回路</a:t>
            </a:r>
            <a:r>
              <a:rPr lang="en-US" altLang="ja-JP" dirty="0" smtClean="0"/>
              <a:t>. </a:t>
            </a:r>
          </a:p>
          <a:p>
            <a:r>
              <a:rPr lang="ja-JP" altLang="en-US" dirty="0" smtClean="0"/>
              <a:t>全てについて</a:t>
            </a:r>
            <a:r>
              <a:rPr lang="en-US" altLang="ja-JP" dirty="0" smtClean="0"/>
              <a:t>C10</a:t>
            </a:r>
            <a:r>
              <a:rPr lang="ja-JP" altLang="en-US" dirty="0" smtClean="0"/>
              <a:t>と</a:t>
            </a:r>
            <a:r>
              <a:rPr lang="en-US" altLang="ja-JP" dirty="0" smtClean="0"/>
              <a:t>C16</a:t>
            </a:r>
            <a:r>
              <a:rPr lang="ja-JP" altLang="en-US" dirty="0" smtClean="0"/>
              <a:t>を使ってチューニングを行えばいい</a:t>
            </a:r>
            <a:r>
              <a:rPr lang="en-US" altLang="ja-JP" dirty="0" smtClean="0"/>
              <a:t>. </a:t>
            </a:r>
            <a:endParaRPr lang="en-US" dirty="0"/>
          </a:p>
        </p:txBody>
      </p:sp>
    </p:spTree>
    <p:extLst>
      <p:ext uri="{BB962C8B-B14F-4D97-AF65-F5344CB8AC3E}">
        <p14:creationId xmlns:p14="http://schemas.microsoft.com/office/powerpoint/2010/main" val="440017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 y="377952"/>
            <a:ext cx="3511296" cy="523220"/>
          </a:xfrm>
          <a:prstGeom prst="rect">
            <a:avLst/>
          </a:prstGeom>
          <a:noFill/>
        </p:spPr>
        <p:txBody>
          <a:bodyPr wrap="square" rtlCol="0">
            <a:spAutoFit/>
          </a:bodyPr>
          <a:lstStyle/>
          <a:p>
            <a:r>
              <a:rPr lang="ja-JP" altLang="en-US" sz="2800" b="1" dirty="0" smtClean="0"/>
              <a:t>手順書作成の動機</a:t>
            </a:r>
            <a:endParaRPr lang="en-US" b="1" dirty="0"/>
          </a:p>
        </p:txBody>
      </p:sp>
      <p:sp>
        <p:nvSpPr>
          <p:cNvPr id="3" name="TextBox 2"/>
          <p:cNvSpPr txBox="1"/>
          <p:nvPr/>
        </p:nvSpPr>
        <p:spPr>
          <a:xfrm>
            <a:off x="355600" y="1984248"/>
            <a:ext cx="11734800" cy="3170099"/>
          </a:xfrm>
          <a:prstGeom prst="rect">
            <a:avLst/>
          </a:prstGeom>
          <a:noFill/>
        </p:spPr>
        <p:txBody>
          <a:bodyPr wrap="square" rtlCol="0">
            <a:spAutoFit/>
          </a:bodyPr>
          <a:lstStyle/>
          <a:p>
            <a:r>
              <a:rPr lang="ja-JP" altLang="en-US" sz="2000" dirty="0" smtClean="0"/>
              <a:t>・チューニングをしなければならない（</a:t>
            </a:r>
            <a:r>
              <a:rPr lang="en-US" sz="2000" dirty="0" smtClean="0"/>
              <a:t>QPD</a:t>
            </a:r>
            <a:r>
              <a:rPr lang="ja-JP" altLang="en-US" sz="2000" dirty="0" smtClean="0"/>
              <a:t>も含め）</a:t>
            </a:r>
            <a:r>
              <a:rPr lang="en-US" altLang="ja-JP" sz="2000" dirty="0" smtClean="0"/>
              <a:t>RFPD</a:t>
            </a:r>
            <a:r>
              <a:rPr lang="ja-JP" altLang="en-US" sz="2000" dirty="0" smtClean="0"/>
              <a:t>が大量にある</a:t>
            </a:r>
            <a:endParaRPr lang="en-US" altLang="ja-JP" sz="2000" dirty="0" smtClean="0"/>
          </a:p>
          <a:p>
            <a:endParaRPr lang="en-US" altLang="ja-JP" sz="2000" dirty="0" smtClean="0"/>
          </a:p>
          <a:p>
            <a:endParaRPr lang="en-US" sz="2000" dirty="0"/>
          </a:p>
          <a:p>
            <a:r>
              <a:rPr lang="ja-JP" altLang="en-US" sz="2000" dirty="0" smtClean="0"/>
              <a:t>・全て同じ基準でシステマティックにチューニングしたいので</a:t>
            </a:r>
            <a:r>
              <a:rPr lang="en-US" altLang="ja-JP" sz="2000" dirty="0" smtClean="0"/>
              <a:t>, </a:t>
            </a:r>
            <a:r>
              <a:rPr lang="ja-JP" altLang="en-US" sz="2000" dirty="0" smtClean="0"/>
              <a:t>ここに</a:t>
            </a:r>
            <a:r>
              <a:rPr lang="en-US" altLang="ja-JP" sz="2000" dirty="0" err="1" smtClean="0"/>
              <a:t>Moku:Lab</a:t>
            </a:r>
            <a:r>
              <a:rPr lang="ja-JP" altLang="en-US" sz="2000" dirty="0" smtClean="0"/>
              <a:t>を用いたチューニングの手順をまとめることにして</a:t>
            </a:r>
            <a:r>
              <a:rPr lang="en-US" altLang="ja-JP" sz="2000" dirty="0" smtClean="0"/>
              <a:t>, </a:t>
            </a:r>
            <a:r>
              <a:rPr lang="ja-JP" altLang="en-US" sz="2000" dirty="0" smtClean="0"/>
              <a:t>今後はこのドキュメントに沿ってチューニングを行うようにする</a:t>
            </a:r>
            <a:r>
              <a:rPr lang="en-US" altLang="ja-JP" sz="2000" dirty="0" smtClean="0"/>
              <a:t>. </a:t>
            </a:r>
          </a:p>
          <a:p>
            <a:r>
              <a:rPr lang="ja-JP" altLang="en-US" sz="2000" dirty="0"/>
              <a:t>　</a:t>
            </a:r>
            <a:r>
              <a:rPr lang="en-US" altLang="ja-JP" sz="2000" dirty="0" smtClean="0"/>
              <a:t>*</a:t>
            </a:r>
            <a:r>
              <a:rPr lang="ja-JP" altLang="en-US" sz="2000" dirty="0" smtClean="0"/>
              <a:t>これを見れば誰がやっても同じ測定ができることを目標とした</a:t>
            </a:r>
            <a:endParaRPr lang="en-US" altLang="ja-JP" sz="2000" dirty="0" smtClean="0"/>
          </a:p>
          <a:p>
            <a:endParaRPr lang="en-US" altLang="ja-JP" sz="2000" dirty="0" smtClean="0"/>
          </a:p>
          <a:p>
            <a:endParaRPr lang="en-US" sz="2000" dirty="0"/>
          </a:p>
          <a:p>
            <a:r>
              <a:rPr lang="ja-JP" altLang="en-US" sz="2000" dirty="0" smtClean="0"/>
              <a:t>・</a:t>
            </a:r>
            <a:r>
              <a:rPr lang="en-US" altLang="ja-JP" sz="2000" dirty="0" err="1" smtClean="0"/>
              <a:t>JGWdoc</a:t>
            </a:r>
            <a:r>
              <a:rPr lang="ja-JP" altLang="en-US" sz="2000" dirty="0" smtClean="0"/>
              <a:t>で対応する</a:t>
            </a:r>
            <a:r>
              <a:rPr lang="en-US" altLang="ja-JP" sz="2000" dirty="0" smtClean="0"/>
              <a:t>S</a:t>
            </a:r>
            <a:r>
              <a:rPr lang="ja-JP" altLang="en-US" sz="2000" dirty="0" smtClean="0"/>
              <a:t>番号を検索すれば</a:t>
            </a:r>
            <a:r>
              <a:rPr lang="en-US" altLang="ja-JP" sz="2000" dirty="0" smtClean="0"/>
              <a:t>, </a:t>
            </a:r>
            <a:r>
              <a:rPr lang="ja-JP" altLang="en-US" sz="2000" dirty="0" smtClean="0"/>
              <a:t>それらのチューニング後の伝達関数がすぐ見れるようになる</a:t>
            </a:r>
            <a:r>
              <a:rPr lang="ja-JP" altLang="en-US" sz="2000" smtClean="0"/>
              <a:t>のが目標</a:t>
            </a:r>
            <a:endParaRPr lang="en-US" altLang="ja-JP" sz="2000" dirty="0" smtClean="0"/>
          </a:p>
        </p:txBody>
      </p:sp>
    </p:spTree>
    <p:extLst>
      <p:ext uri="{BB962C8B-B14F-4D97-AF65-F5344CB8AC3E}">
        <p14:creationId xmlns:p14="http://schemas.microsoft.com/office/powerpoint/2010/main" val="482290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213" y="271462"/>
            <a:ext cx="4086225" cy="461665"/>
          </a:xfrm>
          <a:prstGeom prst="rect">
            <a:avLst/>
          </a:prstGeom>
          <a:noFill/>
        </p:spPr>
        <p:txBody>
          <a:bodyPr wrap="square" rtlCol="0">
            <a:spAutoFit/>
          </a:bodyPr>
          <a:lstStyle/>
          <a:p>
            <a:r>
              <a:rPr lang="en-US" sz="2400" dirty="0" smtClean="0"/>
              <a:t>QPD</a:t>
            </a:r>
            <a:r>
              <a:rPr lang="ja-JP" altLang="en-US" sz="2400" dirty="0" smtClean="0"/>
              <a:t>のチューニング</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35" y="921543"/>
            <a:ext cx="7362825" cy="5522119"/>
          </a:xfrm>
          <a:prstGeom prst="rect">
            <a:avLst/>
          </a:prstGeom>
        </p:spPr>
      </p:pic>
      <p:sp>
        <p:nvSpPr>
          <p:cNvPr id="10" name="Donut 9"/>
          <p:cNvSpPr/>
          <p:nvPr/>
        </p:nvSpPr>
        <p:spPr>
          <a:xfrm>
            <a:off x="5529262" y="2943226"/>
            <a:ext cx="542925" cy="542927"/>
          </a:xfrm>
          <a:prstGeom prst="donut">
            <a:avLst>
              <a:gd name="adj" fmla="val 1048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5524498" y="2438395"/>
            <a:ext cx="542925" cy="542927"/>
          </a:xfrm>
          <a:prstGeom prst="donut">
            <a:avLst>
              <a:gd name="adj" fmla="val 104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H="1">
            <a:off x="6067423" y="1614488"/>
            <a:ext cx="2233615" cy="97155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091239" y="2205036"/>
            <a:ext cx="2233615" cy="971550"/>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372472" y="1357312"/>
            <a:ext cx="785813" cy="369332"/>
          </a:xfrm>
          <a:prstGeom prst="rect">
            <a:avLst/>
          </a:prstGeom>
          <a:noFill/>
        </p:spPr>
        <p:txBody>
          <a:bodyPr wrap="square" rtlCol="0">
            <a:spAutoFit/>
          </a:bodyPr>
          <a:lstStyle/>
          <a:p>
            <a:r>
              <a:rPr lang="en-US" b="1" smtClean="0">
                <a:solidFill>
                  <a:srgbClr val="FF0000"/>
                </a:solidFill>
              </a:rPr>
              <a:t>C16</a:t>
            </a:r>
            <a:endParaRPr lang="en-US" b="1">
              <a:solidFill>
                <a:srgbClr val="FF0000"/>
              </a:solidFill>
            </a:endParaRPr>
          </a:p>
        </p:txBody>
      </p:sp>
      <p:sp>
        <p:nvSpPr>
          <p:cNvPr id="20" name="TextBox 19"/>
          <p:cNvSpPr txBox="1"/>
          <p:nvPr/>
        </p:nvSpPr>
        <p:spPr>
          <a:xfrm>
            <a:off x="8396282" y="1938344"/>
            <a:ext cx="785813" cy="369332"/>
          </a:xfrm>
          <a:prstGeom prst="rect">
            <a:avLst/>
          </a:prstGeom>
          <a:noFill/>
        </p:spPr>
        <p:txBody>
          <a:bodyPr wrap="square" rtlCol="0">
            <a:spAutoFit/>
          </a:bodyPr>
          <a:lstStyle/>
          <a:p>
            <a:r>
              <a:rPr lang="en-US" b="1" dirty="0" smtClean="0">
                <a:solidFill>
                  <a:srgbClr val="0070C0"/>
                </a:solidFill>
              </a:rPr>
              <a:t>C10</a:t>
            </a:r>
            <a:endParaRPr lang="en-US" b="1" dirty="0">
              <a:solidFill>
                <a:srgbClr val="0070C0"/>
              </a:solidFill>
            </a:endParaRPr>
          </a:p>
        </p:txBody>
      </p:sp>
      <p:sp>
        <p:nvSpPr>
          <p:cNvPr id="21" name="TextBox 20"/>
          <p:cNvSpPr txBox="1"/>
          <p:nvPr/>
        </p:nvSpPr>
        <p:spPr>
          <a:xfrm>
            <a:off x="8929690" y="3148010"/>
            <a:ext cx="2928938" cy="923330"/>
          </a:xfrm>
          <a:prstGeom prst="rect">
            <a:avLst/>
          </a:prstGeom>
          <a:noFill/>
        </p:spPr>
        <p:txBody>
          <a:bodyPr wrap="square" rtlCol="0">
            <a:spAutoFit/>
          </a:bodyPr>
          <a:lstStyle/>
          <a:p>
            <a:r>
              <a:rPr lang="en-US" dirty="0" smtClean="0"/>
              <a:t>RFPD</a:t>
            </a:r>
            <a:r>
              <a:rPr lang="ja-JP" altLang="en-US" dirty="0" smtClean="0"/>
              <a:t>同様に</a:t>
            </a:r>
            <a:r>
              <a:rPr lang="en-US" altLang="ja-JP" dirty="0" smtClean="0"/>
              <a:t>3/32</a:t>
            </a:r>
            <a:r>
              <a:rPr lang="ja-JP" altLang="en-US" dirty="0" smtClean="0"/>
              <a:t>のインチのレンチで裏を開けることができる</a:t>
            </a:r>
            <a:r>
              <a:rPr lang="en-US" altLang="ja-JP" dirty="0" smtClean="0"/>
              <a:t>.</a:t>
            </a:r>
            <a:endParaRPr lang="en-US" dirty="0"/>
          </a:p>
        </p:txBody>
      </p:sp>
    </p:spTree>
    <p:extLst>
      <p:ext uri="{BB962C8B-B14F-4D97-AF65-F5344CB8AC3E}">
        <p14:creationId xmlns:p14="http://schemas.microsoft.com/office/powerpoint/2010/main" val="32492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255" y="2665141"/>
            <a:ext cx="3713356" cy="646331"/>
          </a:xfrm>
          <a:prstGeom prst="rect">
            <a:avLst/>
          </a:prstGeom>
          <a:noFill/>
        </p:spPr>
        <p:txBody>
          <a:bodyPr wrap="square" rtlCol="0">
            <a:spAutoFit/>
          </a:bodyPr>
          <a:lstStyle/>
          <a:p>
            <a:r>
              <a:rPr lang="ja-JP" altLang="en-US" smtClean="0"/>
              <a:t>以上です。</a:t>
            </a:r>
            <a:endParaRPr lang="en-US" altLang="ja-JP" dirty="0" smtClean="0"/>
          </a:p>
          <a:p>
            <a:r>
              <a:rPr lang="ja-JP" altLang="en-US" dirty="0" smtClean="0"/>
              <a:t>以下は基本関係ありません</a:t>
            </a:r>
            <a:endParaRPr lang="en-US" dirty="0"/>
          </a:p>
        </p:txBody>
      </p:sp>
    </p:spTree>
    <p:extLst>
      <p:ext uri="{BB962C8B-B14F-4D97-AF65-F5344CB8AC3E}">
        <p14:creationId xmlns:p14="http://schemas.microsoft.com/office/powerpoint/2010/main" val="875580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165" y="1749038"/>
            <a:ext cx="5195943" cy="3896958"/>
          </a:xfrm>
          <a:prstGeom prst="rect">
            <a:avLst/>
          </a:prstGeom>
        </p:spPr>
      </p:pic>
      <p:sp>
        <p:nvSpPr>
          <p:cNvPr id="4" name="TextBox 3"/>
          <p:cNvSpPr txBox="1"/>
          <p:nvPr/>
        </p:nvSpPr>
        <p:spPr>
          <a:xfrm>
            <a:off x="1321846" y="840703"/>
            <a:ext cx="3307304" cy="461665"/>
          </a:xfrm>
          <a:prstGeom prst="rect">
            <a:avLst/>
          </a:prstGeom>
          <a:noFill/>
        </p:spPr>
        <p:txBody>
          <a:bodyPr wrap="square" rtlCol="0">
            <a:spAutoFit/>
          </a:bodyPr>
          <a:lstStyle/>
          <a:p>
            <a:r>
              <a:rPr lang="ja-JP" altLang="en-US" sz="2400" dirty="0" smtClean="0"/>
              <a:t>配線図について</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1302368"/>
            <a:ext cx="5193584" cy="3895189"/>
          </a:xfrm>
          <a:prstGeom prst="rect">
            <a:avLst/>
          </a:prstGeom>
        </p:spPr>
      </p:pic>
      <p:sp>
        <p:nvSpPr>
          <p:cNvPr id="6" name="TextBox 5"/>
          <p:cNvSpPr txBox="1"/>
          <p:nvPr/>
        </p:nvSpPr>
        <p:spPr>
          <a:xfrm>
            <a:off x="258797" y="5414478"/>
            <a:ext cx="5862917" cy="1477328"/>
          </a:xfrm>
          <a:prstGeom prst="rect">
            <a:avLst/>
          </a:prstGeom>
          <a:noFill/>
        </p:spPr>
        <p:txBody>
          <a:bodyPr wrap="square" rtlCol="0">
            <a:spAutoFit/>
          </a:bodyPr>
          <a:lstStyle/>
          <a:p>
            <a:r>
              <a:rPr lang="en-US" dirty="0" smtClean="0"/>
              <a:t>(RFPD</a:t>
            </a:r>
            <a:r>
              <a:rPr lang="ja-JP" altLang="en-US" dirty="0" smtClean="0"/>
              <a:t>上から</a:t>
            </a:r>
            <a:r>
              <a:rPr lang="en-US" altLang="ja-JP" dirty="0" smtClean="0"/>
              <a:t>)</a:t>
            </a:r>
          </a:p>
          <a:p>
            <a:r>
              <a:rPr lang="en-US" dirty="0"/>
              <a:t> </a:t>
            </a:r>
            <a:r>
              <a:rPr lang="en-US" dirty="0" smtClean="0"/>
              <a:t>Test In</a:t>
            </a:r>
            <a:r>
              <a:rPr lang="ja-JP" altLang="en-US" dirty="0" smtClean="0"/>
              <a:t>と</a:t>
            </a:r>
            <a:r>
              <a:rPr lang="en-US" altLang="ja-JP" dirty="0" smtClean="0"/>
              <a:t>Test Out</a:t>
            </a:r>
            <a:r>
              <a:rPr lang="ja-JP" altLang="en-US" dirty="0" smtClean="0"/>
              <a:t>に入れる</a:t>
            </a:r>
            <a:r>
              <a:rPr lang="en-US" altLang="ja-JP" dirty="0" smtClean="0"/>
              <a:t>(</a:t>
            </a:r>
            <a:r>
              <a:rPr lang="ja-JP" altLang="en-US" dirty="0" smtClean="0"/>
              <a:t>要</a:t>
            </a:r>
            <a:r>
              <a:rPr lang="en-US" altLang="ja-JP" dirty="0" smtClean="0"/>
              <a:t>SMA-BNC</a:t>
            </a:r>
            <a:r>
              <a:rPr lang="ja-JP" altLang="en-US" dirty="0" smtClean="0"/>
              <a:t>変換</a:t>
            </a:r>
            <a:r>
              <a:rPr lang="en-US" altLang="ja-JP" dirty="0" smtClean="0"/>
              <a:t>)</a:t>
            </a:r>
          </a:p>
          <a:p>
            <a:r>
              <a:rPr lang="en-US" dirty="0" smtClean="0"/>
              <a:t>*interface</a:t>
            </a:r>
            <a:r>
              <a:rPr lang="ja-JP" altLang="en-US" dirty="0" smtClean="0"/>
              <a:t>ボードと繋ぐ</a:t>
            </a:r>
            <a:r>
              <a:rPr lang="en-US" altLang="ja-JP" dirty="0" smtClean="0"/>
              <a:t>D-sub9pin</a:t>
            </a:r>
            <a:r>
              <a:rPr lang="ja-JP" altLang="en-US" dirty="0" smtClean="0"/>
              <a:t>は</a:t>
            </a:r>
            <a:r>
              <a:rPr lang="en-US" altLang="ja-JP" dirty="0" smtClean="0"/>
              <a:t>, Gender Changer</a:t>
            </a:r>
            <a:r>
              <a:rPr lang="ja-JP" altLang="en-US" dirty="0" smtClean="0"/>
              <a:t>を一つ噛ませて</a:t>
            </a:r>
            <a:r>
              <a:rPr lang="en-US" altLang="ja-JP" dirty="0" smtClean="0"/>
              <a:t>RFPD</a:t>
            </a:r>
            <a:r>
              <a:rPr lang="ja-JP" altLang="en-US" dirty="0" smtClean="0"/>
              <a:t>に繋ぐ</a:t>
            </a:r>
            <a:endParaRPr lang="en-US" altLang="ja-JP" dirty="0" smtClean="0"/>
          </a:p>
          <a:p>
            <a:r>
              <a:rPr lang="en-US" dirty="0" smtClean="0"/>
              <a:t>**</a:t>
            </a:r>
            <a:r>
              <a:rPr lang="ja-JP" altLang="en-US" dirty="0" smtClean="0"/>
              <a:t>接続の際には</a:t>
            </a:r>
            <a:r>
              <a:rPr lang="en-US" altLang="ja-JP" dirty="0" smtClean="0"/>
              <a:t>SMA</a:t>
            </a:r>
            <a:r>
              <a:rPr lang="ja-JP" altLang="en-US" dirty="0" smtClean="0"/>
              <a:t>トルクレンチで</a:t>
            </a:r>
            <a:r>
              <a:rPr lang="en-US" altLang="ja-JP" dirty="0" smtClean="0"/>
              <a:t>”</a:t>
            </a:r>
            <a:r>
              <a:rPr lang="ja-JP" altLang="en-US" dirty="0" smtClean="0"/>
              <a:t>カチッ</a:t>
            </a:r>
            <a:r>
              <a:rPr lang="en-US" altLang="ja-JP" dirty="0" smtClean="0"/>
              <a:t>”</a:t>
            </a:r>
            <a:r>
              <a:rPr lang="ja-JP" altLang="en-US" dirty="0" smtClean="0"/>
              <a:t>とするまで</a:t>
            </a:r>
            <a:endParaRPr lang="en-US" dirty="0"/>
          </a:p>
        </p:txBody>
      </p:sp>
      <p:sp>
        <p:nvSpPr>
          <p:cNvPr id="7" name="TextBox 6"/>
          <p:cNvSpPr txBox="1"/>
          <p:nvPr/>
        </p:nvSpPr>
        <p:spPr>
          <a:xfrm>
            <a:off x="6327290" y="5927463"/>
            <a:ext cx="5864710" cy="646331"/>
          </a:xfrm>
          <a:prstGeom prst="rect">
            <a:avLst/>
          </a:prstGeom>
          <a:noFill/>
        </p:spPr>
        <p:txBody>
          <a:bodyPr wrap="square" rtlCol="0">
            <a:spAutoFit/>
          </a:bodyPr>
          <a:lstStyle/>
          <a:p>
            <a:r>
              <a:rPr lang="en-US" dirty="0" smtClean="0"/>
              <a:t>Test In(RFPD) </a:t>
            </a:r>
            <a:r>
              <a:rPr lang="mr-IN" dirty="0" smtClean="0"/>
              <a:t>–</a:t>
            </a:r>
            <a:r>
              <a:rPr lang="en-US" dirty="0" smtClean="0"/>
              <a:t> Out</a:t>
            </a:r>
            <a:r>
              <a:rPr lang="en-US" altLang="ja-JP" dirty="0" smtClean="0"/>
              <a:t>1(</a:t>
            </a:r>
            <a:r>
              <a:rPr lang="en-US" altLang="ja-JP" dirty="0" err="1" smtClean="0"/>
              <a:t>Moku</a:t>
            </a:r>
            <a:r>
              <a:rPr lang="en-US" altLang="ja-JP" dirty="0" smtClean="0"/>
              <a:t>), Test Out(RFPD) </a:t>
            </a:r>
            <a:r>
              <a:rPr lang="mr-IN" altLang="ja-JP" dirty="0" smtClean="0"/>
              <a:t>–</a:t>
            </a:r>
            <a:r>
              <a:rPr lang="en-US" altLang="ja-JP" dirty="0" smtClean="0"/>
              <a:t> In 1(</a:t>
            </a:r>
            <a:r>
              <a:rPr lang="en-US" altLang="ja-JP" dirty="0" err="1" smtClean="0"/>
              <a:t>Moku</a:t>
            </a:r>
            <a:r>
              <a:rPr lang="en-US" altLang="ja-JP" dirty="0" smtClean="0"/>
              <a:t>)</a:t>
            </a:r>
            <a:endParaRPr lang="en-US" dirty="0" smtClean="0"/>
          </a:p>
          <a:p>
            <a:r>
              <a:rPr lang="ja-JP" altLang="en-US" dirty="0" smtClean="0"/>
              <a:t>のように配線する</a:t>
            </a:r>
            <a:r>
              <a:rPr lang="en-US" altLang="ja-JP" dirty="0" smtClean="0"/>
              <a:t>.</a:t>
            </a:r>
            <a:endParaRPr lang="en-US" dirty="0"/>
          </a:p>
        </p:txBody>
      </p:sp>
      <p:sp>
        <p:nvSpPr>
          <p:cNvPr id="8" name="TextBox 7"/>
          <p:cNvSpPr txBox="1"/>
          <p:nvPr/>
        </p:nvSpPr>
        <p:spPr>
          <a:xfrm>
            <a:off x="487680" y="377952"/>
            <a:ext cx="90881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dirty="0" smtClean="0"/>
              <a:t> : Test In - Test Out</a:t>
            </a:r>
            <a:r>
              <a:rPr lang="ja-JP" altLang="en-US" sz="2800" b="1" dirty="0" smtClean="0"/>
              <a:t>の</a:t>
            </a:r>
            <a:r>
              <a:rPr lang="en-US" altLang="ja-JP" sz="2800" b="1" dirty="0" smtClean="0"/>
              <a:t>TF</a:t>
            </a:r>
            <a:r>
              <a:rPr lang="ja-JP" altLang="en-US" sz="2800" b="1" dirty="0" smtClean="0"/>
              <a:t>測定</a:t>
            </a:r>
            <a:r>
              <a:rPr lang="en-US" altLang="ja-JP" sz="2800" b="1" dirty="0" smtClean="0"/>
              <a:t>(mA/V</a:t>
            </a:r>
            <a:r>
              <a:rPr lang="ja-JP" altLang="en-US" sz="2800" b="1" dirty="0" smtClean="0"/>
              <a:t>の確認</a:t>
            </a:r>
            <a:r>
              <a:rPr lang="en-US" altLang="ja-JP" sz="2800" b="1" dirty="0" smtClean="0"/>
              <a:t>)</a:t>
            </a:r>
            <a:endParaRPr lang="en-US" b="1" dirty="0"/>
          </a:p>
        </p:txBody>
      </p:sp>
    </p:spTree>
    <p:extLst>
      <p:ext uri="{BB962C8B-B14F-4D97-AF65-F5344CB8AC3E}">
        <p14:creationId xmlns:p14="http://schemas.microsoft.com/office/powerpoint/2010/main" val="1236275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099" y="2409712"/>
            <a:ext cx="5170843" cy="3878132"/>
          </a:xfrm>
          <a:prstGeom prst="rect">
            <a:avLst/>
          </a:prstGeom>
        </p:spPr>
      </p:pic>
      <p:sp>
        <p:nvSpPr>
          <p:cNvPr id="4" name="TextBox 3"/>
          <p:cNvSpPr txBox="1"/>
          <p:nvPr/>
        </p:nvSpPr>
        <p:spPr>
          <a:xfrm>
            <a:off x="1000461" y="1450611"/>
            <a:ext cx="9090212" cy="646331"/>
          </a:xfrm>
          <a:prstGeom prst="rect">
            <a:avLst/>
          </a:prstGeom>
          <a:noFill/>
        </p:spPr>
        <p:txBody>
          <a:bodyPr wrap="square" rtlCol="0">
            <a:spAutoFit/>
          </a:bodyPr>
          <a:lstStyle/>
          <a:p>
            <a:r>
              <a:rPr lang="ja-JP" altLang="en-US" dirty="0" smtClean="0"/>
              <a:t>測定</a:t>
            </a:r>
            <a:r>
              <a:rPr lang="en-US" altLang="ja-JP" dirty="0" smtClean="0"/>
              <a:t>0</a:t>
            </a:r>
            <a:r>
              <a:rPr lang="ja-JP" altLang="en-US" dirty="0" smtClean="0"/>
              <a:t>と同様に計測・保存を行うとこのようになる</a:t>
            </a:r>
            <a:r>
              <a:rPr lang="en-US" altLang="ja-JP" dirty="0" smtClean="0"/>
              <a:t>.</a:t>
            </a:r>
          </a:p>
          <a:p>
            <a:r>
              <a:rPr lang="ja-JP" altLang="en-US" dirty="0" smtClean="0"/>
              <a:t>回路図を見ると</a:t>
            </a:r>
            <a:r>
              <a:rPr lang="en-US" altLang="ja-JP" dirty="0" smtClean="0"/>
              <a:t>, Test Out</a:t>
            </a:r>
            <a:r>
              <a:rPr lang="ja-JP" altLang="en-US" dirty="0" smtClean="0"/>
              <a:t>には</a:t>
            </a:r>
            <a:r>
              <a:rPr lang="en-US" altLang="ja-JP" dirty="0" smtClean="0"/>
              <a:t>50kΩ</a:t>
            </a:r>
            <a:r>
              <a:rPr lang="ja-JP" altLang="en-US" dirty="0" smtClean="0"/>
              <a:t>の抵抗があるので</a:t>
            </a:r>
            <a:r>
              <a:rPr lang="en-US" altLang="ja-JP" dirty="0" smtClean="0"/>
              <a:t>, </a:t>
            </a:r>
            <a:r>
              <a:rPr lang="ja-JP" altLang="en-US" dirty="0" smtClean="0"/>
              <a:t>これから</a:t>
            </a:r>
            <a:r>
              <a:rPr lang="en-US" altLang="ja-JP" dirty="0" smtClean="0"/>
              <a:t>mA/V</a:t>
            </a:r>
            <a:r>
              <a:rPr lang="ja-JP" altLang="en-US" dirty="0" smtClean="0"/>
              <a:t>の伝達関数を得る</a:t>
            </a:r>
            <a:r>
              <a:rPr lang="en-US" altLang="ja-JP" dirty="0" smtClean="0"/>
              <a:t>. </a:t>
            </a:r>
            <a:endParaRPr lang="en-US" dirty="0"/>
          </a:p>
        </p:txBody>
      </p:sp>
      <p:sp>
        <p:nvSpPr>
          <p:cNvPr id="5" name="TextBox 4"/>
          <p:cNvSpPr txBox="1"/>
          <p:nvPr/>
        </p:nvSpPr>
        <p:spPr>
          <a:xfrm>
            <a:off x="487680" y="377952"/>
            <a:ext cx="90881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dirty="0" smtClean="0"/>
              <a:t> : Test In - Test Out</a:t>
            </a:r>
            <a:r>
              <a:rPr lang="ja-JP" altLang="en-US" sz="2800" b="1" dirty="0" smtClean="0"/>
              <a:t>の</a:t>
            </a:r>
            <a:r>
              <a:rPr lang="en-US" altLang="ja-JP" sz="2800" b="1" dirty="0" smtClean="0"/>
              <a:t>TF</a:t>
            </a:r>
            <a:r>
              <a:rPr lang="ja-JP" altLang="en-US" sz="2800" b="1" dirty="0" smtClean="0"/>
              <a:t>測定</a:t>
            </a:r>
            <a:r>
              <a:rPr lang="en-US" altLang="ja-JP" sz="2800" b="1" dirty="0" smtClean="0"/>
              <a:t>(mA/V</a:t>
            </a:r>
            <a:r>
              <a:rPr lang="ja-JP" altLang="en-US" sz="2800" b="1" dirty="0" smtClean="0"/>
              <a:t>の確認</a:t>
            </a:r>
            <a:r>
              <a:rPr lang="en-US" altLang="ja-JP" sz="2800" b="1" dirty="0" smtClean="0"/>
              <a:t>)</a:t>
            </a:r>
            <a:endParaRPr lang="en-US" b="1" dirty="0"/>
          </a:p>
        </p:txBody>
      </p:sp>
    </p:spTree>
    <p:extLst>
      <p:ext uri="{BB962C8B-B14F-4D97-AF65-F5344CB8AC3E}">
        <p14:creationId xmlns:p14="http://schemas.microsoft.com/office/powerpoint/2010/main" val="349506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04800" y="63500"/>
            <a:ext cx="2870200" cy="461665"/>
          </a:xfrm>
          <a:prstGeom prst="rect">
            <a:avLst/>
          </a:prstGeom>
          <a:noFill/>
        </p:spPr>
        <p:txBody>
          <a:bodyPr wrap="square" rtlCol="0">
            <a:spAutoFit/>
          </a:bodyPr>
          <a:lstStyle/>
          <a:p>
            <a:r>
              <a:rPr lang="ja-JP" altLang="en-US" sz="2400" dirty="0" smtClean="0"/>
              <a:t>最終的な</a:t>
            </a:r>
            <a:r>
              <a:rPr lang="en-US" altLang="ja-JP" sz="2400" dirty="0" smtClean="0"/>
              <a:t>TF</a:t>
            </a:r>
            <a:r>
              <a:rPr lang="ja-JP" altLang="en-US" sz="2400" dirty="0" smtClean="0"/>
              <a:t>の導出</a:t>
            </a:r>
            <a:endParaRPr lang="en-US" sz="2400" dirty="0"/>
          </a:p>
        </p:txBody>
      </p:sp>
      <p:grpSp>
        <p:nvGrpSpPr>
          <p:cNvPr id="19" name="Group 18"/>
          <p:cNvGrpSpPr/>
          <p:nvPr/>
        </p:nvGrpSpPr>
        <p:grpSpPr>
          <a:xfrm>
            <a:off x="901700" y="258547"/>
            <a:ext cx="10401300" cy="4719852"/>
            <a:chOff x="88900" y="1261847"/>
            <a:chExt cx="10401300" cy="4719852"/>
          </a:xfrm>
        </p:grpSpPr>
        <p:grpSp>
          <p:nvGrpSpPr>
            <p:cNvPr id="18" name="Group 17"/>
            <p:cNvGrpSpPr/>
            <p:nvPr/>
          </p:nvGrpSpPr>
          <p:grpSpPr>
            <a:xfrm>
              <a:off x="914400" y="1261847"/>
              <a:ext cx="9575800" cy="4719852"/>
              <a:chOff x="914400" y="1261847"/>
              <a:chExt cx="9575800" cy="471985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723480"/>
                <a:ext cx="9575800" cy="4258219"/>
              </a:xfrm>
              <a:prstGeom prst="rect">
                <a:avLst/>
              </a:prstGeom>
            </p:spPr>
          </p:pic>
          <p:grpSp>
            <p:nvGrpSpPr>
              <p:cNvPr id="13" name="Group 12"/>
              <p:cNvGrpSpPr/>
              <p:nvPr/>
            </p:nvGrpSpPr>
            <p:grpSpPr>
              <a:xfrm rot="701729">
                <a:off x="1228128" y="2548840"/>
                <a:ext cx="8038353" cy="1870283"/>
                <a:chOff x="1296124" y="1650101"/>
                <a:chExt cx="8038353" cy="1870283"/>
              </a:xfrm>
            </p:grpSpPr>
            <p:sp>
              <p:nvSpPr>
                <p:cNvPr id="14" name="Arc 13"/>
                <p:cNvSpPr/>
                <p:nvPr/>
              </p:nvSpPr>
              <p:spPr>
                <a:xfrm>
                  <a:off x="1296124" y="1650101"/>
                  <a:ext cx="7953345" cy="1870283"/>
                </a:xfrm>
                <a:prstGeom prst="arc">
                  <a:avLst>
                    <a:gd name="adj1" fmla="val 11242135"/>
                    <a:gd name="adj2" fmla="val 21432158"/>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riangle 14"/>
                <p:cNvSpPr/>
                <p:nvPr/>
              </p:nvSpPr>
              <p:spPr>
                <a:xfrm rot="8600932">
                  <a:off x="9117248" y="2361400"/>
                  <a:ext cx="217229" cy="19967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1296124" y="1261847"/>
                <a:ext cx="8038353" cy="2258537"/>
                <a:chOff x="1296124" y="1261847"/>
                <a:chExt cx="8038353" cy="2258537"/>
              </a:xfrm>
            </p:grpSpPr>
            <p:grpSp>
              <p:nvGrpSpPr>
                <p:cNvPr id="8" name="Group 7"/>
                <p:cNvGrpSpPr/>
                <p:nvPr/>
              </p:nvGrpSpPr>
              <p:grpSpPr>
                <a:xfrm>
                  <a:off x="1296124" y="1650101"/>
                  <a:ext cx="8038353" cy="1870283"/>
                  <a:chOff x="1296124" y="1650101"/>
                  <a:chExt cx="8038353" cy="1870283"/>
                </a:xfrm>
              </p:grpSpPr>
              <p:sp>
                <p:nvSpPr>
                  <p:cNvPr id="6" name="Arc 5"/>
                  <p:cNvSpPr/>
                  <p:nvPr/>
                </p:nvSpPr>
                <p:spPr>
                  <a:xfrm>
                    <a:off x="1296124" y="1650101"/>
                    <a:ext cx="7953345" cy="1870283"/>
                  </a:xfrm>
                  <a:prstGeom prst="arc">
                    <a:avLst>
                      <a:gd name="adj1" fmla="val 11242135"/>
                      <a:gd name="adj2" fmla="val 21432158"/>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riangle 6"/>
                  <p:cNvSpPr/>
                  <p:nvPr/>
                </p:nvSpPr>
                <p:spPr>
                  <a:xfrm rot="8600932">
                    <a:off x="9117248" y="2361400"/>
                    <a:ext cx="217229" cy="19967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238750" y="1261847"/>
                  <a:ext cx="1263650" cy="369332"/>
                </a:xfrm>
                <a:prstGeom prst="rect">
                  <a:avLst/>
                </a:prstGeom>
                <a:noFill/>
              </p:spPr>
              <p:txBody>
                <a:bodyPr wrap="square" rtlCol="0">
                  <a:spAutoFit/>
                </a:bodyPr>
                <a:lstStyle/>
                <a:p>
                  <a:r>
                    <a:rPr lang="ja-JP" altLang="en-US" dirty="0" smtClean="0">
                      <a:solidFill>
                        <a:srgbClr val="FF0000"/>
                      </a:solidFill>
                    </a:rPr>
                    <a:t>測定</a:t>
                  </a:r>
                  <a:r>
                    <a:rPr lang="en-US" altLang="ja-JP" dirty="0" smtClean="0">
                      <a:solidFill>
                        <a:srgbClr val="FF0000"/>
                      </a:solidFill>
                    </a:rPr>
                    <a:t>2 LO</a:t>
                  </a:r>
                  <a:endParaRPr lang="en-US" dirty="0">
                    <a:solidFill>
                      <a:srgbClr val="FF0000"/>
                    </a:solidFill>
                  </a:endParaRPr>
                </a:p>
              </p:txBody>
            </p:sp>
            <p:sp>
              <p:nvSpPr>
                <p:cNvPr id="16" name="TextBox 15"/>
                <p:cNvSpPr txBox="1"/>
                <p:nvPr/>
              </p:nvSpPr>
              <p:spPr>
                <a:xfrm>
                  <a:off x="5277177" y="2213775"/>
                  <a:ext cx="1263650" cy="369332"/>
                </a:xfrm>
                <a:prstGeom prst="rect">
                  <a:avLst/>
                </a:prstGeom>
                <a:noFill/>
              </p:spPr>
              <p:txBody>
                <a:bodyPr wrap="square" rtlCol="0">
                  <a:spAutoFit/>
                </a:bodyPr>
                <a:lstStyle/>
                <a:p>
                  <a:r>
                    <a:rPr lang="ja-JP" altLang="en-US" dirty="0" smtClean="0">
                      <a:solidFill>
                        <a:srgbClr val="FF0000"/>
                      </a:solidFill>
                    </a:rPr>
                    <a:t>測定</a:t>
                  </a:r>
                  <a:r>
                    <a:rPr lang="en-US" altLang="ja-JP" dirty="0" smtClean="0">
                      <a:solidFill>
                        <a:srgbClr val="FF0000"/>
                      </a:solidFill>
                    </a:rPr>
                    <a:t>2 HI</a:t>
                  </a:r>
                  <a:endParaRPr lang="en-US" dirty="0">
                    <a:solidFill>
                      <a:srgbClr val="FF0000"/>
                    </a:solidFill>
                  </a:endParaRPr>
                </a:p>
              </p:txBody>
            </p:sp>
          </p:grpSp>
        </p:grpSp>
        <p:grpSp>
          <p:nvGrpSpPr>
            <p:cNvPr id="10" name="Group 9"/>
            <p:cNvGrpSpPr/>
            <p:nvPr/>
          </p:nvGrpSpPr>
          <p:grpSpPr>
            <a:xfrm>
              <a:off x="88900" y="1655489"/>
              <a:ext cx="5130800" cy="2196721"/>
              <a:chOff x="88900" y="1655489"/>
              <a:chExt cx="5130800" cy="2196721"/>
            </a:xfrm>
          </p:grpSpPr>
          <p:sp>
            <p:nvSpPr>
              <p:cNvPr id="5" name="Arc 4"/>
              <p:cNvSpPr/>
              <p:nvPr/>
            </p:nvSpPr>
            <p:spPr>
              <a:xfrm rot="1763092" flipV="1">
                <a:off x="88900" y="1655489"/>
                <a:ext cx="5130800" cy="1638300"/>
              </a:xfrm>
              <a:prstGeom prst="arc">
                <a:avLst>
                  <a:gd name="adj1" fmla="val 14106661"/>
                  <a:gd name="adj2" fmla="val 21471541"/>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riangle 8"/>
              <p:cNvSpPr/>
              <p:nvPr/>
            </p:nvSpPr>
            <p:spPr>
              <a:xfrm rot="2643086">
                <a:off x="4777665" y="3632042"/>
                <a:ext cx="203633" cy="22016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2658360" y="3724033"/>
              <a:ext cx="927100" cy="369332"/>
            </a:xfrm>
            <a:prstGeom prst="rect">
              <a:avLst/>
            </a:prstGeom>
            <a:noFill/>
          </p:spPr>
          <p:txBody>
            <a:bodyPr wrap="square" rtlCol="0">
              <a:spAutoFit/>
            </a:bodyPr>
            <a:lstStyle/>
            <a:p>
              <a:r>
                <a:rPr lang="ja-JP" altLang="en-US" dirty="0" smtClean="0">
                  <a:solidFill>
                    <a:srgbClr val="FF0000"/>
                  </a:solidFill>
                </a:rPr>
                <a:t>測定</a:t>
              </a:r>
              <a:r>
                <a:rPr lang="en-US" altLang="ja-JP" dirty="0" smtClean="0">
                  <a:solidFill>
                    <a:srgbClr val="FF0000"/>
                  </a:solidFill>
                </a:rPr>
                <a:t>1</a:t>
              </a:r>
              <a:endParaRPr lang="en-US" dirty="0">
                <a:solidFill>
                  <a:srgbClr val="FF0000"/>
                </a:solidFill>
              </a:endParaRPr>
            </a:p>
          </p:txBody>
        </p:sp>
      </p:grpSp>
      <p:sp>
        <p:nvSpPr>
          <p:cNvPr id="20" name="TextBox 19"/>
          <p:cNvSpPr txBox="1"/>
          <p:nvPr/>
        </p:nvSpPr>
        <p:spPr>
          <a:xfrm>
            <a:off x="740920" y="5268810"/>
            <a:ext cx="11146280" cy="1200329"/>
          </a:xfrm>
          <a:prstGeom prst="rect">
            <a:avLst/>
          </a:prstGeom>
          <a:noFill/>
        </p:spPr>
        <p:txBody>
          <a:bodyPr wrap="square" rtlCol="0">
            <a:spAutoFit/>
          </a:bodyPr>
          <a:lstStyle/>
          <a:p>
            <a:r>
              <a:rPr lang="ja-JP" altLang="en-US" dirty="0" smtClean="0"/>
              <a:t>今まで行ってきた測定は上のような伝達関数の測定である</a:t>
            </a:r>
            <a:r>
              <a:rPr lang="en-US" altLang="ja-JP" dirty="0" smtClean="0"/>
              <a:t>. Test Out - RF Out HI(LO)</a:t>
            </a:r>
            <a:r>
              <a:rPr lang="ja-JP" altLang="en-US" dirty="0" smtClean="0"/>
              <a:t>を得るには</a:t>
            </a:r>
            <a:r>
              <a:rPr lang="en-US" altLang="ja-JP" dirty="0" smtClean="0"/>
              <a:t>..</a:t>
            </a:r>
          </a:p>
          <a:p>
            <a:pPr marL="342900" indent="-342900">
              <a:buAutoNum type="arabicPeriod"/>
            </a:pPr>
            <a:r>
              <a:rPr lang="ja-JP" altLang="en-US" dirty="0" smtClean="0"/>
              <a:t>測定０の位相を測定</a:t>
            </a:r>
            <a:r>
              <a:rPr lang="en-US" altLang="ja-JP" dirty="0" smtClean="0"/>
              <a:t>1, 2</a:t>
            </a:r>
            <a:r>
              <a:rPr lang="ja-JP" altLang="en-US" dirty="0" smtClean="0"/>
              <a:t>の位相から差し引く</a:t>
            </a:r>
            <a:r>
              <a:rPr lang="en-US" altLang="ja-JP" dirty="0" smtClean="0"/>
              <a:t>(</a:t>
            </a:r>
            <a:r>
              <a:rPr lang="ja-JP" altLang="en-US" dirty="0" smtClean="0"/>
              <a:t>測定</a:t>
            </a:r>
            <a:r>
              <a:rPr lang="en-US" altLang="ja-JP" dirty="0" smtClean="0"/>
              <a:t>1’, 2’</a:t>
            </a:r>
            <a:r>
              <a:rPr lang="ja-JP" altLang="en-US" dirty="0" smtClean="0"/>
              <a:t>と呼ぶ</a:t>
            </a:r>
            <a:r>
              <a:rPr lang="en-US" altLang="ja-JP" dirty="0" smtClean="0"/>
              <a:t>)</a:t>
            </a:r>
          </a:p>
          <a:p>
            <a:pPr marL="342900" indent="-342900">
              <a:buAutoNum type="arabicPeriod"/>
            </a:pPr>
            <a:r>
              <a:rPr lang="ja-JP" altLang="en-US" dirty="0" smtClean="0"/>
              <a:t>測定</a:t>
            </a:r>
            <a:r>
              <a:rPr lang="en-US" altLang="ja-JP" dirty="0" smtClean="0"/>
              <a:t>1’</a:t>
            </a:r>
            <a:r>
              <a:rPr lang="ja-JP" altLang="en-US" dirty="0" smtClean="0"/>
              <a:t>を</a:t>
            </a:r>
            <a:r>
              <a:rPr lang="en-US" altLang="ja-JP" dirty="0" smtClean="0"/>
              <a:t>1kΩ</a:t>
            </a:r>
            <a:r>
              <a:rPr lang="ja-JP" altLang="en-US" dirty="0" smtClean="0"/>
              <a:t>で割る</a:t>
            </a:r>
            <a:r>
              <a:rPr lang="en-US" altLang="ja-JP" dirty="0" smtClean="0"/>
              <a:t>(</a:t>
            </a:r>
            <a:r>
              <a:rPr lang="ja-JP" altLang="en-US" dirty="0" smtClean="0"/>
              <a:t>測定</a:t>
            </a:r>
            <a:r>
              <a:rPr lang="en-US" altLang="ja-JP" dirty="0" smtClean="0"/>
              <a:t>1</a:t>
            </a:r>
            <a:r>
              <a:rPr lang="ja-JP" altLang="en-US" dirty="0" smtClean="0"/>
              <a:t>の</a:t>
            </a:r>
            <a:r>
              <a:rPr lang="en-US" altLang="ja-JP" dirty="0" smtClean="0"/>
              <a:t>V/V</a:t>
            </a:r>
            <a:r>
              <a:rPr lang="ja-JP" altLang="en-US" dirty="0" smtClean="0"/>
              <a:t>を</a:t>
            </a:r>
            <a:r>
              <a:rPr lang="en-US" altLang="ja-JP" dirty="0" smtClean="0"/>
              <a:t>mA/V</a:t>
            </a:r>
            <a:r>
              <a:rPr lang="ja-JP" altLang="en-US" dirty="0" smtClean="0"/>
              <a:t>に変換</a:t>
            </a:r>
            <a:r>
              <a:rPr lang="en-US" altLang="ja-JP" dirty="0" smtClean="0"/>
              <a:t>)	*dB</a:t>
            </a:r>
            <a:r>
              <a:rPr lang="ja-JP" altLang="en-US" dirty="0" smtClean="0"/>
              <a:t>について</a:t>
            </a:r>
            <a:r>
              <a:rPr lang="en-US" altLang="ja-JP" dirty="0" smtClean="0"/>
              <a:t>1kΩ</a:t>
            </a:r>
            <a:r>
              <a:rPr lang="ja-JP" altLang="en-US" dirty="0" smtClean="0"/>
              <a:t>で割るにはどうしたらいいのだ？</a:t>
            </a:r>
            <a:endParaRPr lang="en-US" altLang="ja-JP" dirty="0" smtClean="0"/>
          </a:p>
          <a:p>
            <a:pPr marL="342900" indent="-342900">
              <a:buAutoNum type="arabicPeriod"/>
            </a:pPr>
            <a:r>
              <a:rPr lang="ja-JP" altLang="en-US" dirty="0" smtClean="0"/>
              <a:t>測定</a:t>
            </a:r>
            <a:r>
              <a:rPr lang="en-US" altLang="ja-JP" dirty="0" smtClean="0"/>
              <a:t>2’/</a:t>
            </a:r>
            <a:r>
              <a:rPr lang="ja-JP" altLang="en-US" dirty="0" smtClean="0"/>
              <a:t>測定</a:t>
            </a:r>
            <a:r>
              <a:rPr lang="en-US" altLang="ja-JP" dirty="0" smtClean="0"/>
              <a:t>1’</a:t>
            </a:r>
            <a:r>
              <a:rPr lang="ja-JP" altLang="en-US" dirty="0" smtClean="0"/>
              <a:t>をする</a:t>
            </a:r>
            <a:r>
              <a:rPr lang="en-US" altLang="ja-JP" dirty="0" smtClean="0"/>
              <a:t>(V/mA</a:t>
            </a:r>
            <a:r>
              <a:rPr lang="ja-JP" altLang="en-US" dirty="0" smtClean="0"/>
              <a:t>を得る</a:t>
            </a:r>
            <a:r>
              <a:rPr lang="en-US" altLang="ja-JP" dirty="0" smtClean="0"/>
              <a:t>) -&gt; </a:t>
            </a:r>
            <a:r>
              <a:rPr lang="ja-JP" altLang="en-US" dirty="0" smtClean="0"/>
              <a:t>これはデータファイル</a:t>
            </a:r>
            <a:r>
              <a:rPr lang="en-US" altLang="ja-JP" dirty="0" smtClean="0"/>
              <a:t>”HI_TF”</a:t>
            </a:r>
            <a:r>
              <a:rPr lang="ja-JP" altLang="en-US" dirty="0" smtClean="0"/>
              <a:t>として保存</a:t>
            </a:r>
            <a:endParaRPr lang="en-US" altLang="ja-JP" dirty="0" smtClean="0"/>
          </a:p>
        </p:txBody>
      </p:sp>
    </p:spTree>
    <p:extLst>
      <p:ext uri="{BB962C8B-B14F-4D97-AF65-F5344CB8AC3E}">
        <p14:creationId xmlns:p14="http://schemas.microsoft.com/office/powerpoint/2010/main" val="367057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 y="192422"/>
            <a:ext cx="5020235" cy="523220"/>
          </a:xfrm>
          <a:prstGeom prst="rect">
            <a:avLst/>
          </a:prstGeom>
          <a:noFill/>
        </p:spPr>
        <p:txBody>
          <a:bodyPr wrap="square" rtlCol="0">
            <a:spAutoFit/>
          </a:bodyPr>
          <a:lstStyle/>
          <a:p>
            <a:r>
              <a:rPr lang="ja-JP" altLang="en-US" sz="2800" b="1" dirty="0" smtClean="0"/>
              <a:t>チューニングに用いる機器</a:t>
            </a:r>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6805" y="1759642"/>
            <a:ext cx="4667248" cy="3500436"/>
          </a:xfrm>
          <a:prstGeom prst="rect">
            <a:avLst/>
          </a:prstGeom>
        </p:spPr>
      </p:pic>
      <p:sp>
        <p:nvSpPr>
          <p:cNvPr id="11" name="TextBox 10"/>
          <p:cNvSpPr txBox="1"/>
          <p:nvPr/>
        </p:nvSpPr>
        <p:spPr>
          <a:xfrm>
            <a:off x="9258307" y="5353769"/>
            <a:ext cx="1800220" cy="461665"/>
          </a:xfrm>
          <a:prstGeom prst="rect">
            <a:avLst/>
          </a:prstGeom>
          <a:noFill/>
        </p:spPr>
        <p:txBody>
          <a:bodyPr wrap="square" rtlCol="0">
            <a:spAutoFit/>
          </a:bodyPr>
          <a:lstStyle/>
          <a:p>
            <a:r>
              <a:rPr lang="en-US" sz="2400" b="1" dirty="0" err="1" smtClean="0"/>
              <a:t>Moku:Lab</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val="888458709"/>
              </p:ext>
            </p:extLst>
          </p:nvPr>
        </p:nvGraphicFramePr>
        <p:xfrm>
          <a:off x="193683" y="858520"/>
          <a:ext cx="6964357" cy="5730240"/>
        </p:xfrm>
        <a:graphic>
          <a:graphicData uri="http://schemas.openxmlformats.org/drawingml/2006/table">
            <a:tbl>
              <a:tblPr firstRow="1" bandRow="1">
                <a:tableStyleId>{21E4AEA4-8DFA-4A89-87EB-49C32662AFE0}</a:tableStyleId>
              </a:tblPr>
              <a:tblGrid>
                <a:gridCol w="2720967"/>
                <a:gridCol w="728663"/>
                <a:gridCol w="3514727"/>
              </a:tblGrid>
              <a:tr h="370840">
                <a:tc>
                  <a:txBody>
                    <a:bodyPr/>
                    <a:lstStyle/>
                    <a:p>
                      <a:pPr algn="ctr"/>
                      <a:r>
                        <a:rPr lang="ja-JP" altLang="en-US" dirty="0" smtClean="0"/>
                        <a:t>機器</a:t>
                      </a:r>
                      <a:endParaRPr lang="en-US" dirty="0"/>
                    </a:p>
                  </a:txBody>
                  <a:tcPr/>
                </a:tc>
                <a:tc>
                  <a:txBody>
                    <a:bodyPr/>
                    <a:lstStyle/>
                    <a:p>
                      <a:pPr algn="ctr"/>
                      <a:r>
                        <a:rPr lang="ja-JP" altLang="en-US" dirty="0" smtClean="0"/>
                        <a:t>個数</a:t>
                      </a:r>
                      <a:endParaRPr lang="en-US" dirty="0"/>
                    </a:p>
                  </a:txBody>
                  <a:tcPr/>
                </a:tc>
                <a:tc>
                  <a:txBody>
                    <a:bodyPr/>
                    <a:lstStyle/>
                    <a:p>
                      <a:pPr algn="ctr"/>
                      <a:r>
                        <a:rPr lang="ja-JP" altLang="en-US" dirty="0" smtClean="0"/>
                        <a:t>補足</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dirty="0" err="1" smtClean="0"/>
                        <a:t>Moku:Lab</a:t>
                      </a:r>
                      <a:endParaRPr lang="en-US" altLang="ja-JP" dirty="0" smtClean="0"/>
                    </a:p>
                  </a:txBody>
                  <a:tcPr/>
                </a:tc>
                <a:tc>
                  <a:txBody>
                    <a:bodyPr/>
                    <a:lstStyle/>
                    <a:p>
                      <a:pPr algn="ctr"/>
                      <a:r>
                        <a:rPr lang="en-US" dirty="0" smtClean="0"/>
                        <a:t>1</a:t>
                      </a:r>
                      <a:endParaRPr lang="en-US" dirty="0"/>
                    </a:p>
                  </a:txBody>
                  <a:tcPr/>
                </a:tc>
                <a:tc>
                  <a:txBody>
                    <a:bodyPr/>
                    <a:lstStyle/>
                    <a:p>
                      <a:pPr algn="ctr"/>
                      <a:endParaRPr lang="en-US" dirty="0"/>
                    </a:p>
                  </a:txBody>
                  <a:tcPr/>
                </a:tc>
              </a:tr>
              <a:tr h="370840">
                <a:tc>
                  <a:txBody>
                    <a:bodyPr/>
                    <a:lstStyle/>
                    <a:p>
                      <a:pPr algn="ctr"/>
                      <a:r>
                        <a:rPr lang="en-US" altLang="ja-JP" dirty="0" smtClean="0"/>
                        <a:t>RFPD</a:t>
                      </a:r>
                    </a:p>
                  </a:txBody>
                  <a:tcPr/>
                </a:tc>
                <a:tc>
                  <a:txBody>
                    <a:bodyPr/>
                    <a:lstStyle/>
                    <a:p>
                      <a:pPr algn="ctr"/>
                      <a:r>
                        <a:rPr lang="en-US" dirty="0" smtClean="0"/>
                        <a:t>1</a:t>
                      </a:r>
                      <a:endParaRPr lang="en-US" dirty="0"/>
                    </a:p>
                  </a:txBody>
                  <a:tcPr/>
                </a:tc>
                <a:tc>
                  <a:txBody>
                    <a:bodyPr/>
                    <a:lstStyle/>
                    <a:p>
                      <a:pPr algn="ctr"/>
                      <a:endParaRPr lang="en-US"/>
                    </a:p>
                  </a:txBody>
                  <a:tcPr/>
                </a:tc>
              </a:tr>
              <a:tr h="370840">
                <a:tc>
                  <a:txBody>
                    <a:bodyPr/>
                    <a:lstStyle/>
                    <a:p>
                      <a:pPr algn="ctr"/>
                      <a:r>
                        <a:rPr lang="ja-JP" altLang="en-US" dirty="0" smtClean="0"/>
                        <a:t>インターフェースボード</a:t>
                      </a:r>
                      <a:endParaRPr lang="en-US" dirty="0"/>
                    </a:p>
                  </a:txBody>
                  <a:tcPr/>
                </a:tc>
                <a:tc>
                  <a:txBody>
                    <a:bodyPr/>
                    <a:lstStyle/>
                    <a:p>
                      <a:pPr algn="ctr"/>
                      <a:r>
                        <a:rPr lang="en-US" dirty="0" smtClean="0"/>
                        <a:t>1</a:t>
                      </a:r>
                      <a:endParaRPr lang="en-US" dirty="0"/>
                    </a:p>
                  </a:txBody>
                  <a:tcPr/>
                </a:tc>
                <a:tc>
                  <a:txBody>
                    <a:bodyPr/>
                    <a:lstStyle/>
                    <a:p>
                      <a:pPr algn="ctr"/>
                      <a:endParaRPr lang="en-US" dirty="0"/>
                    </a:p>
                  </a:txBody>
                  <a:tcPr/>
                </a:tc>
              </a:tr>
              <a:tr h="370840">
                <a:tc>
                  <a:txBody>
                    <a:bodyPr/>
                    <a:lstStyle/>
                    <a:p>
                      <a:pPr algn="ctr"/>
                      <a:r>
                        <a:rPr lang="ja-JP" altLang="en-US" dirty="0" smtClean="0"/>
                        <a:t>電源</a:t>
                      </a:r>
                      <a:endParaRPr lang="en-US" dirty="0"/>
                    </a:p>
                  </a:txBody>
                  <a:tcPr/>
                </a:tc>
                <a:tc>
                  <a:txBody>
                    <a:bodyPr/>
                    <a:lstStyle/>
                    <a:p>
                      <a:pPr algn="ctr"/>
                      <a:r>
                        <a:rPr lang="en-US" dirty="0" smtClean="0"/>
                        <a:t>1</a:t>
                      </a:r>
                      <a:endParaRPr lang="en-US" dirty="0"/>
                    </a:p>
                  </a:txBody>
                  <a:tcPr/>
                </a:tc>
                <a:tc>
                  <a:txBody>
                    <a:bodyPr/>
                    <a:lstStyle/>
                    <a:p>
                      <a:pPr algn="ctr"/>
                      <a:endParaRPr lang="en-US"/>
                    </a:p>
                  </a:txBody>
                  <a:tcPr/>
                </a:tc>
              </a:tr>
              <a:tr h="370840">
                <a:tc>
                  <a:txBody>
                    <a:bodyPr/>
                    <a:lstStyle/>
                    <a:p>
                      <a:pPr algn="ctr"/>
                      <a:r>
                        <a:rPr lang="en-US" dirty="0" smtClean="0"/>
                        <a:t>BNC</a:t>
                      </a:r>
                      <a:r>
                        <a:rPr lang="ja-JP" altLang="en-US" dirty="0" smtClean="0"/>
                        <a:t>ケーブル</a:t>
                      </a:r>
                      <a:endParaRPr lang="en-US" dirty="0"/>
                    </a:p>
                  </a:txBody>
                  <a:tcPr/>
                </a:tc>
                <a:tc>
                  <a:txBody>
                    <a:bodyPr/>
                    <a:lstStyle/>
                    <a:p>
                      <a:pPr algn="ctr"/>
                      <a:r>
                        <a:rPr lang="en-US" dirty="0" smtClean="0"/>
                        <a:t>2</a:t>
                      </a:r>
                      <a:endParaRPr lang="en-US" dirty="0"/>
                    </a:p>
                  </a:txBody>
                  <a:tcPr/>
                </a:tc>
                <a:tc>
                  <a:txBody>
                    <a:bodyPr/>
                    <a:lstStyle/>
                    <a:p>
                      <a:pPr algn="ctr"/>
                      <a:r>
                        <a:rPr lang="en-US" dirty="0" smtClean="0"/>
                        <a:t>50cm</a:t>
                      </a:r>
                      <a:endParaRPr lang="en-US" dirty="0"/>
                    </a:p>
                  </a:txBody>
                  <a:tcPr/>
                </a:tc>
              </a:tr>
              <a:tr h="370840">
                <a:tc>
                  <a:txBody>
                    <a:bodyPr/>
                    <a:lstStyle/>
                    <a:p>
                      <a:pPr algn="ctr"/>
                      <a:r>
                        <a:rPr lang="en-US" dirty="0" smtClean="0"/>
                        <a:t>D-sub 9pin</a:t>
                      </a:r>
                      <a:endParaRPr lang="en-US" dirty="0"/>
                    </a:p>
                  </a:txBody>
                  <a:tcPr/>
                </a:tc>
                <a:tc>
                  <a:txBody>
                    <a:bodyPr/>
                    <a:lstStyle/>
                    <a:p>
                      <a:pPr algn="ctr"/>
                      <a:r>
                        <a:rPr lang="en-US" dirty="0" smtClean="0"/>
                        <a:t>1</a:t>
                      </a:r>
                      <a:endParaRPr lang="en-US" dirty="0"/>
                    </a:p>
                  </a:txBody>
                  <a:tcPr/>
                </a:tc>
                <a:tc>
                  <a:txBody>
                    <a:bodyPr/>
                    <a:lstStyle/>
                    <a:p>
                      <a:pPr algn="ctr"/>
                      <a:endParaRPr lang="en-US"/>
                    </a:p>
                  </a:txBody>
                  <a:tcPr/>
                </a:tc>
              </a:tr>
              <a:tr h="370840">
                <a:tc>
                  <a:txBody>
                    <a:bodyPr/>
                    <a:lstStyle/>
                    <a:p>
                      <a:pPr algn="ctr"/>
                      <a:r>
                        <a:rPr lang="en-US" dirty="0" smtClean="0"/>
                        <a:t>D-sub 9pin Gender Changer</a:t>
                      </a:r>
                      <a:endParaRPr lang="en-US" dirty="0"/>
                    </a:p>
                  </a:txBody>
                  <a:tcPr/>
                </a:tc>
                <a:tc>
                  <a:txBody>
                    <a:bodyPr/>
                    <a:lstStyle/>
                    <a:p>
                      <a:pPr algn="ctr"/>
                      <a:r>
                        <a:rPr lang="en-US" dirty="0" smtClean="0"/>
                        <a:t>1</a:t>
                      </a:r>
                      <a:endParaRPr lang="en-US" dirty="0"/>
                    </a:p>
                  </a:txBody>
                  <a:tcPr/>
                </a:tc>
                <a:tc>
                  <a:txBody>
                    <a:bodyPr/>
                    <a:lstStyle/>
                    <a:p>
                      <a:pPr algn="ctr"/>
                      <a:r>
                        <a:rPr lang="en-US" dirty="0" smtClean="0"/>
                        <a:t>Interface-RFPD</a:t>
                      </a:r>
                      <a:r>
                        <a:rPr lang="ja-JP" altLang="en-US" dirty="0" smtClean="0"/>
                        <a:t>接続用</a:t>
                      </a:r>
                      <a:endParaRPr lang="en-US" dirty="0"/>
                    </a:p>
                  </a:txBody>
                  <a:tcPr/>
                </a:tc>
              </a:tr>
              <a:tr h="370840">
                <a:tc>
                  <a:txBody>
                    <a:bodyPr/>
                    <a:lstStyle/>
                    <a:p>
                      <a:pPr algn="ctr"/>
                      <a:r>
                        <a:rPr lang="en-US" dirty="0" smtClean="0"/>
                        <a:t>SMA-BNC</a:t>
                      </a:r>
                      <a:r>
                        <a:rPr lang="ja-JP" altLang="en-US" dirty="0" smtClean="0"/>
                        <a:t>変換</a:t>
                      </a:r>
                      <a:endParaRPr lang="en-US" dirty="0"/>
                    </a:p>
                  </a:txBody>
                  <a:tcPr/>
                </a:tc>
                <a:tc>
                  <a:txBody>
                    <a:bodyPr/>
                    <a:lstStyle/>
                    <a:p>
                      <a:pPr algn="ctr"/>
                      <a:r>
                        <a:rPr lang="en-US" dirty="0" smtClean="0"/>
                        <a:t>2</a:t>
                      </a:r>
                      <a:endParaRPr lang="en-US" dirty="0"/>
                    </a:p>
                  </a:txBody>
                  <a:tcPr/>
                </a:tc>
                <a:tc>
                  <a:txBody>
                    <a:bodyPr/>
                    <a:lstStyle/>
                    <a:p>
                      <a:pPr algn="ctr"/>
                      <a:r>
                        <a:rPr lang="en-US" dirty="0" smtClean="0"/>
                        <a:t> </a:t>
                      </a:r>
                      <a:r>
                        <a:rPr lang="en-US" dirty="0" err="1" smtClean="0"/>
                        <a:t>RFPD-Moku:Lab</a:t>
                      </a:r>
                      <a:r>
                        <a:rPr lang="ja-JP" altLang="en-US" dirty="0" smtClean="0"/>
                        <a:t>接続用</a:t>
                      </a:r>
                      <a:endParaRPr lang="en-US" dirty="0"/>
                    </a:p>
                  </a:txBody>
                  <a:tcPr/>
                </a:tc>
              </a:tr>
              <a:tr h="370840">
                <a:tc>
                  <a:txBody>
                    <a:bodyPr/>
                    <a:lstStyle/>
                    <a:p>
                      <a:pPr algn="ctr"/>
                      <a:r>
                        <a:rPr lang="en-US" dirty="0" smtClean="0"/>
                        <a:t>BNC I</a:t>
                      </a:r>
                      <a:r>
                        <a:rPr lang="ja-JP" altLang="en-US" dirty="0" smtClean="0"/>
                        <a:t>型コネクタ</a:t>
                      </a:r>
                      <a:endParaRPr lang="en-US" dirty="0"/>
                    </a:p>
                  </a:txBody>
                  <a:tcPr/>
                </a:tc>
                <a:tc>
                  <a:txBody>
                    <a:bodyPr/>
                    <a:lstStyle/>
                    <a:p>
                      <a:pPr algn="ctr"/>
                      <a:r>
                        <a:rPr lang="en-US" dirty="0" smtClean="0"/>
                        <a:t>1</a:t>
                      </a:r>
                      <a:endParaRPr lang="en-US" dirty="0"/>
                    </a:p>
                  </a:txBody>
                  <a:tcPr/>
                </a:tc>
                <a:tc>
                  <a:txBody>
                    <a:bodyPr/>
                    <a:lstStyle/>
                    <a:p>
                      <a:pPr algn="ctr"/>
                      <a:r>
                        <a:rPr lang="ja-JP" altLang="en-US" dirty="0" smtClean="0"/>
                        <a:t>測定</a:t>
                      </a:r>
                      <a:r>
                        <a:rPr lang="en-US" altLang="ja-JP" dirty="0" smtClean="0"/>
                        <a:t>0</a:t>
                      </a:r>
                      <a:r>
                        <a:rPr lang="ja-JP" altLang="en-US" dirty="0" smtClean="0"/>
                        <a:t>用</a:t>
                      </a:r>
                      <a:endParaRPr lang="en-US" dirty="0"/>
                    </a:p>
                  </a:txBody>
                  <a:tcPr/>
                </a:tc>
              </a:tr>
              <a:tr h="370840">
                <a:tc>
                  <a:txBody>
                    <a:bodyPr/>
                    <a:lstStyle/>
                    <a:p>
                      <a:pPr algn="ctr"/>
                      <a:r>
                        <a:rPr lang="ja-JP" altLang="en-US" dirty="0" smtClean="0"/>
                        <a:t>ワニ口クリップケーブル</a:t>
                      </a:r>
                      <a:endParaRPr lang="en-US" dirty="0"/>
                    </a:p>
                  </a:txBody>
                  <a:tcPr/>
                </a:tc>
                <a:tc>
                  <a:txBody>
                    <a:bodyPr/>
                    <a:lstStyle/>
                    <a:p>
                      <a:pPr algn="ctr"/>
                      <a:r>
                        <a:rPr lang="en-US" dirty="0" smtClean="0"/>
                        <a:t>3</a:t>
                      </a:r>
                      <a:endParaRPr lang="en-US" dirty="0"/>
                    </a:p>
                  </a:txBody>
                  <a:tcPr/>
                </a:tc>
                <a:tc>
                  <a:txBody>
                    <a:bodyPr/>
                    <a:lstStyle/>
                    <a:p>
                      <a:pPr algn="ctr"/>
                      <a:r>
                        <a:rPr lang="ja-JP" altLang="en-US" dirty="0" smtClean="0"/>
                        <a:t>アース用</a:t>
                      </a:r>
                      <a:endParaRPr lang="en-US" dirty="0"/>
                    </a:p>
                  </a:txBody>
                  <a:tcPr/>
                </a:tc>
              </a:tr>
              <a:tr h="370840">
                <a:tc>
                  <a:txBody>
                    <a:bodyPr/>
                    <a:lstStyle/>
                    <a:p>
                      <a:pPr algn="ctr"/>
                      <a:r>
                        <a:rPr lang="en-US" dirty="0" smtClean="0"/>
                        <a:t>SMA</a:t>
                      </a:r>
                      <a:r>
                        <a:rPr lang="ja-JP" altLang="en-US" dirty="0" smtClean="0"/>
                        <a:t>トルクレンチ</a:t>
                      </a:r>
                      <a:endParaRPr lang="en-US" dirty="0"/>
                    </a:p>
                  </a:txBody>
                  <a:tcPr/>
                </a:tc>
                <a:tc>
                  <a:txBody>
                    <a:bodyPr/>
                    <a:lstStyle/>
                    <a:p>
                      <a:pPr algn="ctr"/>
                      <a:r>
                        <a:rPr lang="en-US" dirty="0" smtClean="0"/>
                        <a:t>1</a:t>
                      </a:r>
                      <a:endParaRPr lang="en-US" dirty="0"/>
                    </a:p>
                  </a:txBody>
                  <a:tcPr/>
                </a:tc>
                <a:tc>
                  <a:txBody>
                    <a:bodyPr/>
                    <a:lstStyle/>
                    <a:p>
                      <a:pPr algn="ctr"/>
                      <a:r>
                        <a:rPr lang="en-US" dirty="0" smtClean="0"/>
                        <a:t>“</a:t>
                      </a:r>
                      <a:r>
                        <a:rPr lang="ja-JP" altLang="en-US" dirty="0" smtClean="0"/>
                        <a:t>カチッ</a:t>
                      </a:r>
                      <a:r>
                        <a:rPr lang="en-US" altLang="ja-JP" dirty="0" smtClean="0"/>
                        <a:t>”</a:t>
                      </a:r>
                      <a:r>
                        <a:rPr lang="ja-JP" altLang="en-US" dirty="0" smtClean="0"/>
                        <a:t>とするまで回すため</a:t>
                      </a:r>
                      <a:endParaRPr lang="en-US" dirty="0"/>
                    </a:p>
                  </a:txBody>
                  <a:tcPr/>
                </a:tc>
              </a:tr>
              <a:tr h="370840">
                <a:tc>
                  <a:txBody>
                    <a:bodyPr/>
                    <a:lstStyle/>
                    <a:p>
                      <a:pPr algn="ctr"/>
                      <a:r>
                        <a:rPr lang="en-US" dirty="0" smtClean="0"/>
                        <a:t>3/32</a:t>
                      </a:r>
                      <a:r>
                        <a:rPr lang="ja-JP" altLang="en-US" dirty="0" smtClean="0"/>
                        <a:t>インチのレンチ</a:t>
                      </a:r>
                      <a:endParaRPr lang="en-US" dirty="0"/>
                    </a:p>
                  </a:txBody>
                  <a:tcPr/>
                </a:tc>
                <a:tc>
                  <a:txBody>
                    <a:bodyPr/>
                    <a:lstStyle/>
                    <a:p>
                      <a:pPr algn="ctr"/>
                      <a:r>
                        <a:rPr lang="en-US" dirty="0" smtClean="0"/>
                        <a:t>1</a:t>
                      </a:r>
                      <a:endParaRPr lang="en-US" dirty="0"/>
                    </a:p>
                  </a:txBody>
                  <a:tcPr/>
                </a:tc>
                <a:tc>
                  <a:txBody>
                    <a:bodyPr/>
                    <a:lstStyle/>
                    <a:p>
                      <a:pPr algn="ctr"/>
                      <a:r>
                        <a:rPr lang="en-US" dirty="0" smtClean="0"/>
                        <a:t>RFPD</a:t>
                      </a:r>
                      <a:r>
                        <a:rPr lang="ja-JP" altLang="en-US" dirty="0" smtClean="0"/>
                        <a:t>開ける用</a:t>
                      </a:r>
                      <a:r>
                        <a:rPr lang="en-US" altLang="ja-JP" dirty="0" smtClean="0"/>
                        <a:t>. </a:t>
                      </a:r>
                      <a:r>
                        <a:rPr lang="ja-JP" altLang="en-US" b="1" dirty="0" smtClean="0">
                          <a:solidFill>
                            <a:srgbClr val="FE5CF3"/>
                          </a:solidFill>
                        </a:rPr>
                        <a:t>インチ</a:t>
                      </a:r>
                      <a:endParaRPr lang="en-US" b="1" dirty="0">
                        <a:solidFill>
                          <a:srgbClr val="FE5CF3"/>
                        </a:solidFill>
                      </a:endParaRPr>
                    </a:p>
                  </a:txBody>
                  <a:tcPr/>
                </a:tc>
              </a:tr>
              <a:tr h="370840">
                <a:tc>
                  <a:txBody>
                    <a:bodyPr/>
                    <a:lstStyle/>
                    <a:p>
                      <a:pPr algn="ctr"/>
                      <a:r>
                        <a:rPr lang="en-US" dirty="0" smtClean="0"/>
                        <a:t>6dB</a:t>
                      </a:r>
                      <a:r>
                        <a:rPr lang="ja-JP" altLang="en-US" dirty="0" smtClean="0"/>
                        <a:t>アテネータ</a:t>
                      </a:r>
                      <a:endParaRPr lang="en-US" dirty="0"/>
                    </a:p>
                  </a:txBody>
                  <a:tcPr/>
                </a:tc>
                <a:tc>
                  <a:txBody>
                    <a:bodyPr/>
                    <a:lstStyle/>
                    <a:p>
                      <a:pPr algn="ctr"/>
                      <a:r>
                        <a:rPr lang="en-US" dirty="0" smtClean="0"/>
                        <a:t>1</a:t>
                      </a:r>
                      <a:endParaRPr lang="en-US" dirty="0"/>
                    </a:p>
                  </a:txBody>
                  <a:tcPr/>
                </a:tc>
                <a:tc>
                  <a:txBody>
                    <a:bodyPr/>
                    <a:lstStyle/>
                    <a:p>
                      <a:pPr algn="ctr"/>
                      <a:r>
                        <a:rPr lang="en-US" dirty="0" err="1" smtClean="0"/>
                        <a:t>Moku:Lab</a:t>
                      </a:r>
                      <a:r>
                        <a:rPr lang="ja-JP" altLang="en-US" dirty="0" smtClean="0"/>
                        <a:t>の</a:t>
                      </a:r>
                      <a:r>
                        <a:rPr lang="en-US" altLang="ja-JP" dirty="0" smtClean="0"/>
                        <a:t>Out</a:t>
                      </a:r>
                      <a:r>
                        <a:rPr lang="ja-JP" altLang="en-US" dirty="0" smtClean="0"/>
                        <a:t>端子用</a:t>
                      </a:r>
                      <a:endParaRPr lang="en-US" altLang="ja-JP" dirty="0" smtClean="0"/>
                    </a:p>
                    <a:p>
                      <a:pPr algn="ctr"/>
                      <a:r>
                        <a:rPr lang="en-US" dirty="0" smtClean="0">
                          <a:solidFill>
                            <a:srgbClr val="FE5CF3"/>
                          </a:solidFill>
                        </a:rPr>
                        <a:t>SWR=1</a:t>
                      </a:r>
                      <a:r>
                        <a:rPr lang="ja-JP" altLang="en-US" dirty="0" smtClean="0">
                          <a:solidFill>
                            <a:srgbClr val="FE5CF3"/>
                          </a:solidFill>
                        </a:rPr>
                        <a:t>にするため</a:t>
                      </a:r>
                      <a:r>
                        <a:rPr lang="en-US" altLang="ja-JP" dirty="0" smtClean="0"/>
                        <a:t>.</a:t>
                      </a:r>
                      <a:endParaRPr lang="en-US" dirty="0"/>
                    </a:p>
                  </a:txBody>
                  <a:tcPr/>
                </a:tc>
              </a:tr>
            </a:tbl>
          </a:graphicData>
        </a:graphic>
      </p:graphicFrame>
    </p:spTree>
    <p:extLst>
      <p:ext uri="{BB962C8B-B14F-4D97-AF65-F5344CB8AC3E}">
        <p14:creationId xmlns:p14="http://schemas.microsoft.com/office/powerpoint/2010/main" val="1518582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49" y="2067114"/>
            <a:ext cx="8281423" cy="4671824"/>
          </a:xfrm>
          <a:prstGeom prst="rect">
            <a:avLst/>
          </a:prstGeom>
        </p:spPr>
      </p:pic>
      <p:sp>
        <p:nvSpPr>
          <p:cNvPr id="4" name="TextBox 3"/>
          <p:cNvSpPr txBox="1"/>
          <p:nvPr/>
        </p:nvSpPr>
        <p:spPr>
          <a:xfrm>
            <a:off x="691376" y="866785"/>
            <a:ext cx="10069551" cy="1200329"/>
          </a:xfrm>
          <a:prstGeom prst="rect">
            <a:avLst/>
          </a:prstGeom>
          <a:noFill/>
        </p:spPr>
        <p:txBody>
          <a:bodyPr wrap="square" rtlCol="0">
            <a:spAutoFit/>
          </a:bodyPr>
          <a:lstStyle/>
          <a:p>
            <a:r>
              <a:rPr lang="ja-JP" altLang="en-US" dirty="0" smtClean="0"/>
              <a:t>　まずは</a:t>
            </a:r>
            <a:r>
              <a:rPr lang="en-US" altLang="ja-JP" dirty="0" smtClean="0"/>
              <a:t>RFPD</a:t>
            </a:r>
            <a:r>
              <a:rPr lang="ja-JP" altLang="en-US" dirty="0" smtClean="0"/>
              <a:t>の</a:t>
            </a:r>
            <a:r>
              <a:rPr lang="en-US" altLang="ja-JP" dirty="0" smtClean="0"/>
              <a:t>S</a:t>
            </a:r>
            <a:r>
              <a:rPr lang="ja-JP" altLang="en-US" dirty="0" smtClean="0"/>
              <a:t>番号を</a:t>
            </a:r>
            <a:r>
              <a:rPr lang="en-US" altLang="ja-JP" dirty="0" err="1" smtClean="0"/>
              <a:t>JGWdoc</a:t>
            </a:r>
            <a:r>
              <a:rPr lang="ja-JP" altLang="en-US" dirty="0" smtClean="0"/>
              <a:t>で取得する</a:t>
            </a:r>
            <a:r>
              <a:rPr lang="en-US" altLang="ja-JP" dirty="0" smtClean="0"/>
              <a:t>. </a:t>
            </a:r>
            <a:r>
              <a:rPr lang="ja-JP" altLang="en-US" dirty="0" smtClean="0"/>
              <a:t>以下のようなタイトルで統一する</a:t>
            </a:r>
            <a:r>
              <a:rPr lang="en-US" altLang="ja-JP" dirty="0" smtClean="0"/>
              <a:t>(008</a:t>
            </a:r>
            <a:r>
              <a:rPr lang="ja-JP" altLang="en-US" dirty="0" smtClean="0"/>
              <a:t>は側面のシリアルナンバー</a:t>
            </a:r>
            <a:r>
              <a:rPr lang="en-US" altLang="ja-JP" dirty="0" smtClean="0"/>
              <a:t>).</a:t>
            </a:r>
          </a:p>
          <a:p>
            <a:r>
              <a:rPr lang="ja-JP" altLang="en-US" dirty="0" smtClean="0">
                <a:solidFill>
                  <a:srgbClr val="FE5CF3"/>
                </a:solidFill>
              </a:rPr>
              <a:t>　</a:t>
            </a:r>
            <a:r>
              <a:rPr lang="en-US" dirty="0" smtClean="0">
                <a:solidFill>
                  <a:srgbClr val="FE5CF3"/>
                </a:solidFill>
              </a:rPr>
              <a:t>*</a:t>
            </a:r>
            <a:r>
              <a:rPr lang="ja-JP" altLang="en-US" dirty="0" smtClean="0">
                <a:solidFill>
                  <a:srgbClr val="FE5CF3"/>
                </a:solidFill>
              </a:rPr>
              <a:t>チューニングしようとしている</a:t>
            </a:r>
            <a:r>
              <a:rPr lang="en-US" altLang="ja-JP" dirty="0" smtClean="0">
                <a:solidFill>
                  <a:srgbClr val="FE5CF3"/>
                </a:solidFill>
              </a:rPr>
              <a:t>RFPD</a:t>
            </a:r>
            <a:r>
              <a:rPr lang="ja-JP" altLang="en-US" dirty="0" smtClean="0">
                <a:solidFill>
                  <a:srgbClr val="FE5CF3"/>
                </a:solidFill>
              </a:rPr>
              <a:t>に既に</a:t>
            </a:r>
            <a:r>
              <a:rPr lang="en-US" altLang="ja-JP" dirty="0" smtClean="0">
                <a:solidFill>
                  <a:srgbClr val="FE5CF3"/>
                </a:solidFill>
              </a:rPr>
              <a:t>S</a:t>
            </a:r>
            <a:r>
              <a:rPr lang="ja-JP" altLang="en-US" dirty="0" smtClean="0">
                <a:solidFill>
                  <a:srgbClr val="FE5CF3"/>
                </a:solidFill>
              </a:rPr>
              <a:t>番号が割り当てられている可能性があるので</a:t>
            </a:r>
            <a:r>
              <a:rPr lang="en-US" altLang="ja-JP" dirty="0" smtClean="0">
                <a:solidFill>
                  <a:srgbClr val="FE5CF3"/>
                </a:solidFill>
              </a:rPr>
              <a:t>, </a:t>
            </a:r>
            <a:r>
              <a:rPr lang="ja-JP" altLang="en-US" dirty="0" smtClean="0">
                <a:solidFill>
                  <a:srgbClr val="FE5CF3"/>
                </a:solidFill>
              </a:rPr>
              <a:t>その場合は</a:t>
            </a:r>
            <a:r>
              <a:rPr lang="en-US" altLang="ja-JP" dirty="0" smtClean="0">
                <a:solidFill>
                  <a:srgbClr val="FE5CF3"/>
                </a:solidFill>
              </a:rPr>
              <a:t>, </a:t>
            </a:r>
            <a:r>
              <a:rPr lang="ja-JP" altLang="en-US" dirty="0" smtClean="0">
                <a:solidFill>
                  <a:srgbClr val="FE5CF3"/>
                </a:solidFill>
              </a:rPr>
              <a:t>以後その</a:t>
            </a:r>
            <a:r>
              <a:rPr lang="en-US" altLang="ja-JP" dirty="0" smtClean="0">
                <a:solidFill>
                  <a:srgbClr val="FE5CF3"/>
                </a:solidFill>
              </a:rPr>
              <a:t>S</a:t>
            </a:r>
            <a:r>
              <a:rPr lang="ja-JP" altLang="en-US" dirty="0" smtClean="0">
                <a:solidFill>
                  <a:srgbClr val="FE5CF3"/>
                </a:solidFill>
              </a:rPr>
              <a:t>番号を用いる</a:t>
            </a:r>
            <a:endParaRPr lang="en-US" sz="2400" dirty="0">
              <a:solidFill>
                <a:srgbClr val="FE5CF3"/>
              </a:solidFill>
            </a:endParaRPr>
          </a:p>
        </p:txBody>
      </p:sp>
      <p:sp>
        <p:nvSpPr>
          <p:cNvPr id="5" name="TextBox 4"/>
          <p:cNvSpPr txBox="1"/>
          <p:nvPr/>
        </p:nvSpPr>
        <p:spPr>
          <a:xfrm>
            <a:off x="286958" y="88538"/>
            <a:ext cx="3511296" cy="523220"/>
          </a:xfrm>
          <a:prstGeom prst="rect">
            <a:avLst/>
          </a:prstGeom>
          <a:noFill/>
        </p:spPr>
        <p:txBody>
          <a:bodyPr wrap="square" rtlCol="0">
            <a:spAutoFit/>
          </a:bodyPr>
          <a:lstStyle/>
          <a:p>
            <a:r>
              <a:rPr lang="en-US" altLang="ja-JP" sz="2800" b="1" dirty="0" smtClean="0"/>
              <a:t>S</a:t>
            </a:r>
            <a:r>
              <a:rPr lang="ja-JP" altLang="en-US" sz="2800" b="1" dirty="0" smtClean="0"/>
              <a:t>番号の取得</a:t>
            </a:r>
            <a:endParaRPr lang="en-US" b="1" dirty="0"/>
          </a:p>
        </p:txBody>
      </p:sp>
      <p:sp>
        <p:nvSpPr>
          <p:cNvPr id="6" name="Donut 5"/>
          <p:cNvSpPr/>
          <p:nvPr/>
        </p:nvSpPr>
        <p:spPr>
          <a:xfrm>
            <a:off x="261348" y="2500315"/>
            <a:ext cx="1210260" cy="410850"/>
          </a:xfrm>
          <a:prstGeom prst="donut">
            <a:avLst>
              <a:gd name="adj" fmla="val 1164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411067" y="2118317"/>
            <a:ext cx="858644" cy="369332"/>
          </a:xfrm>
          <a:prstGeom prst="rect">
            <a:avLst/>
          </a:prstGeom>
          <a:noFill/>
        </p:spPr>
        <p:txBody>
          <a:bodyPr wrap="square" rtlCol="0">
            <a:spAutoFit/>
          </a:bodyPr>
          <a:lstStyle/>
          <a:p>
            <a:r>
              <a:rPr lang="en-US" b="1" dirty="0" smtClean="0">
                <a:solidFill>
                  <a:srgbClr val="FF0000"/>
                </a:solidFill>
              </a:rPr>
              <a:t>S</a:t>
            </a:r>
            <a:r>
              <a:rPr lang="ja-JP" altLang="en-US" b="1" dirty="0" smtClean="0">
                <a:solidFill>
                  <a:srgbClr val="FF0000"/>
                </a:solidFill>
              </a:rPr>
              <a:t>番号</a:t>
            </a:r>
            <a:endParaRPr lang="en-US" b="1" dirty="0">
              <a:solidFill>
                <a:srgbClr val="FF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527" y="2081402"/>
            <a:ext cx="3814763" cy="2861072"/>
          </a:xfrm>
          <a:prstGeom prst="rect">
            <a:avLst/>
          </a:prstGeom>
        </p:spPr>
      </p:pic>
      <p:sp>
        <p:nvSpPr>
          <p:cNvPr id="10" name="Donut 9"/>
          <p:cNvSpPr/>
          <p:nvPr/>
        </p:nvSpPr>
        <p:spPr>
          <a:xfrm>
            <a:off x="10073620" y="3186110"/>
            <a:ext cx="613432" cy="600074"/>
          </a:xfrm>
          <a:prstGeom prst="donut">
            <a:avLst>
              <a:gd name="adj" fmla="val 7171"/>
            </a:avLst>
          </a:prstGeom>
          <a:solidFill>
            <a:srgbClr val="FE5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p:cNvCxnSpPr/>
          <p:nvPr/>
        </p:nvCxnSpPr>
        <p:spPr>
          <a:xfrm flipH="1">
            <a:off x="4657725" y="3671888"/>
            <a:ext cx="5329238" cy="2671762"/>
          </a:xfrm>
          <a:prstGeom prst="straightConnector1">
            <a:avLst/>
          </a:prstGeom>
          <a:ln w="31750">
            <a:solidFill>
              <a:srgbClr val="FE5CF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86484" y="5586411"/>
            <a:ext cx="5491162" cy="646331"/>
          </a:xfrm>
          <a:prstGeom prst="rect">
            <a:avLst/>
          </a:prstGeom>
          <a:noFill/>
        </p:spPr>
        <p:txBody>
          <a:bodyPr wrap="square" rtlCol="0">
            <a:spAutoFit/>
          </a:bodyPr>
          <a:lstStyle/>
          <a:p>
            <a:r>
              <a:rPr lang="ja-JP" altLang="en-US" dirty="0" smtClean="0">
                <a:solidFill>
                  <a:srgbClr val="FE5CF3"/>
                </a:solidFill>
              </a:rPr>
              <a:t>なおこの時</a:t>
            </a:r>
            <a:r>
              <a:rPr lang="en-US" altLang="ja-JP" dirty="0" smtClean="0">
                <a:solidFill>
                  <a:srgbClr val="FE5CF3"/>
                </a:solidFill>
              </a:rPr>
              <a:t>, </a:t>
            </a:r>
            <a:r>
              <a:rPr lang="ja-JP" altLang="en-US" dirty="0" smtClean="0">
                <a:solidFill>
                  <a:srgbClr val="FE5CF3"/>
                </a:solidFill>
              </a:rPr>
              <a:t>中に入っている基盤のドキュメントを</a:t>
            </a:r>
            <a:r>
              <a:rPr lang="en-US" altLang="ja-JP" dirty="0" smtClean="0">
                <a:solidFill>
                  <a:srgbClr val="FE5CF3"/>
                </a:solidFill>
              </a:rPr>
              <a:t>Related Document</a:t>
            </a:r>
            <a:r>
              <a:rPr lang="ja-JP" altLang="en-US" dirty="0" smtClean="0">
                <a:solidFill>
                  <a:srgbClr val="FE5CF3"/>
                </a:solidFill>
              </a:rPr>
              <a:t>に挙げておく</a:t>
            </a:r>
            <a:r>
              <a:rPr lang="en-US" altLang="ja-JP" dirty="0" smtClean="0">
                <a:solidFill>
                  <a:srgbClr val="FE5CF3"/>
                </a:solidFill>
              </a:rPr>
              <a:t>.</a:t>
            </a:r>
            <a:endParaRPr lang="en-US" dirty="0">
              <a:solidFill>
                <a:srgbClr val="FE5CF3"/>
              </a:solidFill>
            </a:endParaRPr>
          </a:p>
        </p:txBody>
      </p:sp>
    </p:spTree>
    <p:extLst>
      <p:ext uri="{BB962C8B-B14F-4D97-AF65-F5344CB8AC3E}">
        <p14:creationId xmlns:p14="http://schemas.microsoft.com/office/powerpoint/2010/main" val="336772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855" y="97536"/>
            <a:ext cx="8581645" cy="461665"/>
          </a:xfrm>
          <a:prstGeom prst="rect">
            <a:avLst/>
          </a:prstGeom>
          <a:noFill/>
        </p:spPr>
        <p:txBody>
          <a:bodyPr wrap="square" rtlCol="0">
            <a:spAutoFit/>
          </a:bodyPr>
          <a:lstStyle/>
          <a:p>
            <a:r>
              <a:rPr lang="ja-JP" altLang="en-US" sz="2400" dirty="0" smtClean="0"/>
              <a:t>測定の際の</a:t>
            </a:r>
            <a:r>
              <a:rPr lang="en-US" altLang="ja-JP" sz="2400" dirty="0" err="1" smtClean="0"/>
              <a:t>Moku:Lab</a:t>
            </a:r>
            <a:r>
              <a:rPr lang="ja-JP" altLang="en-US" sz="2400" dirty="0" smtClean="0"/>
              <a:t>の条件</a:t>
            </a:r>
            <a:r>
              <a:rPr lang="en-US" altLang="ja-JP" sz="2400" dirty="0" smtClean="0"/>
              <a:t>(</a:t>
            </a:r>
            <a:r>
              <a:rPr lang="ja-JP" altLang="en-US" sz="2400" dirty="0" smtClean="0"/>
              <a:t>入力</a:t>
            </a:r>
            <a:r>
              <a:rPr lang="en-US" altLang="ja-JP" sz="2400" dirty="0" smtClean="0"/>
              <a:t>/</a:t>
            </a:r>
            <a:r>
              <a:rPr lang="ja-JP" altLang="en-US" sz="2400" dirty="0" smtClean="0"/>
              <a:t>出力</a:t>
            </a:r>
            <a:r>
              <a:rPr lang="en-US" altLang="ja-JP" sz="2400" dirty="0" smtClean="0"/>
              <a:t>2</a:t>
            </a:r>
            <a:r>
              <a:rPr lang="ja-JP" altLang="en-US" sz="2400" dirty="0" smtClean="0"/>
              <a:t>は無関係</a:t>
            </a:r>
            <a:r>
              <a:rPr lang="en-US" altLang="ja-JP" sz="2400" dirty="0" smtClean="0"/>
              <a:t>)</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91682" y="1979083"/>
            <a:ext cx="4792134" cy="35941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57433" y="1979083"/>
            <a:ext cx="4792134" cy="3594100"/>
          </a:xfrm>
          <a:prstGeom prst="rect">
            <a:avLst/>
          </a:prstGeom>
        </p:spPr>
      </p:pic>
      <p:sp>
        <p:nvSpPr>
          <p:cNvPr id="5" name="TextBox 4"/>
          <p:cNvSpPr txBox="1"/>
          <p:nvPr/>
        </p:nvSpPr>
        <p:spPr>
          <a:xfrm>
            <a:off x="101600" y="6172200"/>
            <a:ext cx="12001500" cy="584775"/>
          </a:xfrm>
          <a:prstGeom prst="rect">
            <a:avLst/>
          </a:prstGeom>
          <a:noFill/>
        </p:spPr>
        <p:txBody>
          <a:bodyPr wrap="square" rtlCol="0">
            <a:spAutoFit/>
          </a:bodyPr>
          <a:lstStyle/>
          <a:p>
            <a:r>
              <a:rPr lang="ja-JP" altLang="en-US" sz="1600" dirty="0" smtClean="0"/>
              <a:t>振幅については</a:t>
            </a:r>
            <a:r>
              <a:rPr lang="en-US" altLang="ja-JP" sz="1600" dirty="0" smtClean="0"/>
              <a:t>20mVpp(</a:t>
            </a:r>
            <a:r>
              <a:rPr lang="ja-JP" altLang="en-US" sz="1600" dirty="0" smtClean="0"/>
              <a:t>アテネータ入れない場合は</a:t>
            </a:r>
            <a:r>
              <a:rPr lang="en-US" altLang="ja-JP" sz="1600" dirty="0" smtClean="0"/>
              <a:t>10mVpp)</a:t>
            </a:r>
            <a:r>
              <a:rPr lang="ja-JP" altLang="en-US" sz="1600" dirty="0" smtClean="0"/>
              <a:t>にすると良い</a:t>
            </a:r>
            <a:r>
              <a:rPr lang="en-US" altLang="ja-JP" sz="1600" dirty="0" smtClean="0"/>
              <a:t>. </a:t>
            </a:r>
          </a:p>
          <a:p>
            <a:r>
              <a:rPr lang="ja-JP" altLang="en-US" sz="1600" dirty="0" smtClean="0"/>
              <a:t>また環境雑音が大きく振幅を上げなければいけない場合でも</a:t>
            </a:r>
            <a:r>
              <a:rPr lang="en-US" altLang="ja-JP" sz="1600" dirty="0" smtClean="0"/>
              <a:t>, </a:t>
            </a:r>
            <a:r>
              <a:rPr lang="en-US" sz="1600" dirty="0" smtClean="0"/>
              <a:t>200mVpp</a:t>
            </a:r>
            <a:r>
              <a:rPr lang="ja-JP" altLang="en-US" sz="1600" dirty="0" smtClean="0"/>
              <a:t>以上にすると高調波が出てくることをスペアナで確認した</a:t>
            </a:r>
            <a:r>
              <a:rPr lang="en-US" altLang="ja-JP" sz="1600" dirty="0" smtClean="0"/>
              <a:t>. </a:t>
            </a:r>
            <a:endParaRPr lang="en-US" sz="1600" dirty="0"/>
          </a:p>
        </p:txBody>
      </p:sp>
      <p:sp>
        <p:nvSpPr>
          <p:cNvPr id="6" name="TextBox 5"/>
          <p:cNvSpPr txBox="1"/>
          <p:nvPr/>
        </p:nvSpPr>
        <p:spPr>
          <a:xfrm>
            <a:off x="698500" y="736600"/>
            <a:ext cx="6985000" cy="369332"/>
          </a:xfrm>
          <a:prstGeom prst="rect">
            <a:avLst/>
          </a:prstGeom>
          <a:noFill/>
        </p:spPr>
        <p:txBody>
          <a:bodyPr wrap="square" rtlCol="0">
            <a:spAutoFit/>
          </a:bodyPr>
          <a:lstStyle/>
          <a:p>
            <a:r>
              <a:rPr lang="ja-JP" altLang="en-US" dirty="0" smtClean="0"/>
              <a:t>この設定は基本的に</a:t>
            </a:r>
            <a:r>
              <a:rPr lang="ja-JP" altLang="en-US" dirty="0" smtClean="0">
                <a:solidFill>
                  <a:srgbClr val="FE5CF3"/>
                </a:solidFill>
              </a:rPr>
              <a:t>全ての測定で同一にしなければならない</a:t>
            </a:r>
            <a:endParaRPr lang="en-US" dirty="0">
              <a:solidFill>
                <a:srgbClr val="FE5CF3"/>
              </a:solidFill>
            </a:endParaRPr>
          </a:p>
        </p:txBody>
      </p:sp>
    </p:spTree>
    <p:extLst>
      <p:ext uri="{BB962C8B-B14F-4D97-AF65-F5344CB8AC3E}">
        <p14:creationId xmlns:p14="http://schemas.microsoft.com/office/powerpoint/2010/main" val="57692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67" y="2069179"/>
            <a:ext cx="6097228" cy="4572921"/>
          </a:xfrm>
          <a:prstGeom prst="rect">
            <a:avLst/>
          </a:prstGeom>
        </p:spPr>
      </p:pic>
      <p:sp>
        <p:nvSpPr>
          <p:cNvPr id="3" name="TextBox 2"/>
          <p:cNvSpPr txBox="1"/>
          <p:nvPr/>
        </p:nvSpPr>
        <p:spPr>
          <a:xfrm>
            <a:off x="487680" y="377952"/>
            <a:ext cx="5977666" cy="523220"/>
          </a:xfrm>
          <a:prstGeom prst="rect">
            <a:avLst/>
          </a:prstGeom>
          <a:noFill/>
        </p:spPr>
        <p:txBody>
          <a:bodyPr wrap="square" rtlCol="0">
            <a:spAutoFit/>
          </a:bodyPr>
          <a:lstStyle/>
          <a:p>
            <a:r>
              <a:rPr lang="ja-JP" altLang="en-US" sz="2800" b="1" dirty="0" smtClean="0"/>
              <a:t>測定</a:t>
            </a:r>
            <a:r>
              <a:rPr lang="en-US" altLang="ja-JP" sz="2800" b="1" dirty="0" smtClean="0"/>
              <a:t>0 : </a:t>
            </a:r>
            <a:r>
              <a:rPr lang="en-US" altLang="ja-JP" sz="2800" b="1" dirty="0" err="1" smtClean="0"/>
              <a:t>Moku:Lab</a:t>
            </a:r>
            <a:r>
              <a:rPr lang="ja-JP" altLang="en-US" sz="2800" b="1" dirty="0" smtClean="0"/>
              <a:t>の</a:t>
            </a:r>
            <a:r>
              <a:rPr lang="en-US" altLang="ja-JP" sz="2800" b="1" dirty="0" smtClean="0"/>
              <a:t>TF</a:t>
            </a:r>
            <a:r>
              <a:rPr lang="ja-JP" altLang="en-US" sz="2800" b="1" dirty="0" smtClean="0"/>
              <a:t>測定</a:t>
            </a:r>
            <a:endParaRPr lang="en-US" b="1" dirty="0"/>
          </a:p>
        </p:txBody>
      </p:sp>
      <p:sp>
        <p:nvSpPr>
          <p:cNvPr id="4" name="TextBox 3"/>
          <p:cNvSpPr txBox="1"/>
          <p:nvPr/>
        </p:nvSpPr>
        <p:spPr>
          <a:xfrm>
            <a:off x="487680" y="1333947"/>
            <a:ext cx="5787615" cy="646331"/>
          </a:xfrm>
          <a:prstGeom prst="rect">
            <a:avLst/>
          </a:prstGeom>
          <a:noFill/>
        </p:spPr>
        <p:txBody>
          <a:bodyPr wrap="square" rtlCol="0">
            <a:spAutoFit/>
          </a:bodyPr>
          <a:lstStyle/>
          <a:p>
            <a:r>
              <a:rPr lang="en-US" altLang="ja-JP" smtClean="0"/>
              <a:t>RFPD-Moku:Lab</a:t>
            </a:r>
            <a:r>
              <a:rPr lang="ja-JP" altLang="en-US" dirty="0" smtClean="0"/>
              <a:t>を繋ぐ二本のケーブルを</a:t>
            </a:r>
            <a:r>
              <a:rPr lang="en-US" altLang="ja-JP" dirty="0" smtClean="0"/>
              <a:t>I</a:t>
            </a:r>
            <a:r>
              <a:rPr lang="ja-JP" altLang="en-US" dirty="0" smtClean="0"/>
              <a:t>コネクタで繋いで</a:t>
            </a:r>
            <a:r>
              <a:rPr lang="en-US" altLang="ja-JP" dirty="0" smtClean="0"/>
              <a:t>, </a:t>
            </a:r>
            <a:r>
              <a:rPr lang="ja-JP" altLang="en-US" dirty="0" smtClean="0"/>
              <a:t>位相遅れを測る</a:t>
            </a:r>
            <a:r>
              <a:rPr lang="en-US" altLang="ja-JP"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800" y="1980279"/>
            <a:ext cx="4878552" cy="3658914"/>
          </a:xfrm>
          <a:prstGeom prst="rect">
            <a:avLst/>
          </a:prstGeom>
        </p:spPr>
      </p:pic>
      <p:sp>
        <p:nvSpPr>
          <p:cNvPr id="6" name="TextBox 5"/>
          <p:cNvSpPr txBox="1"/>
          <p:nvPr/>
        </p:nvSpPr>
        <p:spPr>
          <a:xfrm>
            <a:off x="7755517" y="1472446"/>
            <a:ext cx="3788784" cy="369332"/>
          </a:xfrm>
          <a:prstGeom prst="rect">
            <a:avLst/>
          </a:prstGeom>
          <a:noFill/>
        </p:spPr>
        <p:txBody>
          <a:bodyPr wrap="square" rtlCol="0">
            <a:spAutoFit/>
          </a:bodyPr>
          <a:lstStyle/>
          <a:p>
            <a:r>
              <a:rPr lang="ja-JP" altLang="en-US" dirty="0" smtClean="0"/>
              <a:t>設定を前ページに合わせた上で</a:t>
            </a:r>
            <a:r>
              <a:rPr lang="mr-IN" altLang="ja-JP" dirty="0" smtClean="0"/>
              <a:t>…</a:t>
            </a:r>
            <a:endParaRPr lang="en-US" dirty="0"/>
          </a:p>
        </p:txBody>
      </p:sp>
      <p:cxnSp>
        <p:nvCxnSpPr>
          <p:cNvPr id="8" name="Straight Arrow Connector 7"/>
          <p:cNvCxnSpPr/>
          <p:nvPr/>
        </p:nvCxnSpPr>
        <p:spPr>
          <a:xfrm flipV="1">
            <a:off x="8483600" y="5384800"/>
            <a:ext cx="520700" cy="723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395909" y="5384800"/>
            <a:ext cx="700591" cy="838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89705" y="6108700"/>
            <a:ext cx="1188496" cy="369332"/>
          </a:xfrm>
          <a:prstGeom prst="rect">
            <a:avLst/>
          </a:prstGeom>
          <a:noFill/>
        </p:spPr>
        <p:txBody>
          <a:bodyPr wrap="square" rtlCol="0">
            <a:spAutoFit/>
          </a:bodyPr>
          <a:lstStyle/>
          <a:p>
            <a:r>
              <a:rPr lang="ja-JP" altLang="en-US" smtClean="0"/>
              <a:t>一回計測</a:t>
            </a:r>
            <a:endParaRPr lang="en-US" dirty="0"/>
          </a:p>
        </p:txBody>
      </p:sp>
      <p:sp>
        <p:nvSpPr>
          <p:cNvPr id="14" name="TextBox 13"/>
          <p:cNvSpPr txBox="1"/>
          <p:nvPr/>
        </p:nvSpPr>
        <p:spPr>
          <a:xfrm>
            <a:off x="9485115" y="6223000"/>
            <a:ext cx="1614991" cy="369332"/>
          </a:xfrm>
          <a:prstGeom prst="rect">
            <a:avLst/>
          </a:prstGeom>
          <a:noFill/>
        </p:spPr>
        <p:txBody>
          <a:bodyPr wrap="square" rtlCol="0">
            <a:spAutoFit/>
          </a:bodyPr>
          <a:lstStyle/>
          <a:p>
            <a:r>
              <a:rPr lang="ja-JP" altLang="en-US" smtClean="0"/>
              <a:t>連続して計測</a:t>
            </a:r>
            <a:endParaRPr lang="en-US" dirty="0"/>
          </a:p>
        </p:txBody>
      </p:sp>
      <p:sp>
        <p:nvSpPr>
          <p:cNvPr id="15" name="Donut 14"/>
          <p:cNvSpPr/>
          <p:nvPr/>
        </p:nvSpPr>
        <p:spPr>
          <a:xfrm>
            <a:off x="3581400" y="3822700"/>
            <a:ext cx="889000" cy="774700"/>
          </a:xfrm>
          <a:prstGeom prst="donut">
            <a:avLst>
              <a:gd name="adj" fmla="val 117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758452" y="4597400"/>
            <a:ext cx="1816100" cy="338554"/>
          </a:xfrm>
          <a:prstGeom prst="rect">
            <a:avLst/>
          </a:prstGeom>
          <a:noFill/>
        </p:spPr>
        <p:txBody>
          <a:bodyPr wrap="square" rtlCol="0">
            <a:spAutoFit/>
          </a:bodyPr>
          <a:lstStyle/>
          <a:p>
            <a:r>
              <a:rPr lang="en-US" sz="1600" b="1" dirty="0" smtClean="0">
                <a:solidFill>
                  <a:srgbClr val="FFC000"/>
                </a:solidFill>
              </a:rPr>
              <a:t>6dB</a:t>
            </a:r>
            <a:r>
              <a:rPr lang="ja-JP" altLang="en-US" sz="1600" b="1" dirty="0" smtClean="0">
                <a:solidFill>
                  <a:srgbClr val="FFC000"/>
                </a:solidFill>
              </a:rPr>
              <a:t>アテネータ</a:t>
            </a:r>
            <a:endParaRPr lang="en-US" sz="1600" b="1" dirty="0">
              <a:solidFill>
                <a:srgbClr val="FFC000"/>
              </a:solidFill>
            </a:endParaRPr>
          </a:p>
        </p:txBody>
      </p:sp>
      <p:sp>
        <p:nvSpPr>
          <p:cNvPr id="17" name="Donut 16"/>
          <p:cNvSpPr/>
          <p:nvPr/>
        </p:nvSpPr>
        <p:spPr>
          <a:xfrm>
            <a:off x="1689100" y="5746750"/>
            <a:ext cx="889000" cy="774700"/>
          </a:xfrm>
          <a:prstGeom prst="donut">
            <a:avLst>
              <a:gd name="adj" fmla="val 117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2430555" y="5533023"/>
            <a:ext cx="1816100" cy="338554"/>
          </a:xfrm>
          <a:prstGeom prst="rect">
            <a:avLst/>
          </a:prstGeom>
          <a:noFill/>
        </p:spPr>
        <p:txBody>
          <a:bodyPr wrap="square" rtlCol="0">
            <a:spAutoFit/>
          </a:bodyPr>
          <a:lstStyle/>
          <a:p>
            <a:r>
              <a:rPr lang="en-US" sz="1600" b="1" dirty="0" smtClean="0">
                <a:solidFill>
                  <a:srgbClr val="00B0F0"/>
                </a:solidFill>
              </a:rPr>
              <a:t>I</a:t>
            </a:r>
            <a:r>
              <a:rPr lang="ja-JP" altLang="en-US" sz="1600" b="1" dirty="0" smtClean="0">
                <a:solidFill>
                  <a:srgbClr val="00B0F0"/>
                </a:solidFill>
              </a:rPr>
              <a:t>型コネクタ</a:t>
            </a:r>
            <a:endParaRPr lang="en-US" sz="1600" b="1" dirty="0">
              <a:solidFill>
                <a:srgbClr val="00B0F0"/>
              </a:solidFill>
            </a:endParaRPr>
          </a:p>
        </p:txBody>
      </p:sp>
    </p:spTree>
    <p:extLst>
      <p:ext uri="{BB962C8B-B14F-4D97-AF65-F5344CB8AC3E}">
        <p14:creationId xmlns:p14="http://schemas.microsoft.com/office/powerpoint/2010/main" val="1280910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046" y="2314449"/>
            <a:ext cx="5586954" cy="4190215"/>
          </a:xfrm>
          <a:prstGeom prst="rect">
            <a:avLst/>
          </a:prstGeom>
        </p:spPr>
      </p:pic>
      <p:sp>
        <p:nvSpPr>
          <p:cNvPr id="3" name="TextBox 2"/>
          <p:cNvSpPr txBox="1"/>
          <p:nvPr/>
        </p:nvSpPr>
        <p:spPr>
          <a:xfrm>
            <a:off x="487680" y="377952"/>
            <a:ext cx="4741545" cy="523220"/>
          </a:xfrm>
          <a:prstGeom prst="rect">
            <a:avLst/>
          </a:prstGeom>
          <a:noFill/>
        </p:spPr>
        <p:txBody>
          <a:bodyPr wrap="square" rtlCol="0">
            <a:spAutoFit/>
          </a:bodyPr>
          <a:lstStyle/>
          <a:p>
            <a:r>
              <a:rPr lang="ja-JP" altLang="en-US" sz="2800" b="1" dirty="0" smtClean="0"/>
              <a:t>測定</a:t>
            </a:r>
            <a:r>
              <a:rPr lang="en-US" altLang="ja-JP" sz="2800" b="1" dirty="0" smtClean="0"/>
              <a:t>0 : </a:t>
            </a:r>
            <a:r>
              <a:rPr lang="en-US" altLang="ja-JP" sz="2800" b="1" dirty="0" err="1" smtClean="0"/>
              <a:t>Moku:Lab</a:t>
            </a:r>
            <a:r>
              <a:rPr lang="ja-JP" altLang="en-US" sz="2800" b="1" dirty="0" smtClean="0"/>
              <a:t>の</a:t>
            </a:r>
            <a:r>
              <a:rPr lang="en-US" altLang="ja-JP" sz="2800" b="1" dirty="0" smtClean="0"/>
              <a:t>TF</a:t>
            </a:r>
            <a:r>
              <a:rPr lang="ja-JP" altLang="en-US" sz="2800" b="1" dirty="0" smtClean="0"/>
              <a:t>測定</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2544562"/>
            <a:ext cx="4973320" cy="3729990"/>
          </a:xfrm>
          <a:prstGeom prst="rect">
            <a:avLst/>
          </a:prstGeom>
        </p:spPr>
      </p:pic>
      <p:sp>
        <p:nvSpPr>
          <p:cNvPr id="5" name="TextBox 4"/>
          <p:cNvSpPr txBox="1"/>
          <p:nvPr/>
        </p:nvSpPr>
        <p:spPr>
          <a:xfrm>
            <a:off x="257175" y="1399701"/>
            <a:ext cx="5724525" cy="923330"/>
          </a:xfrm>
          <a:prstGeom prst="rect">
            <a:avLst/>
          </a:prstGeom>
          <a:noFill/>
        </p:spPr>
        <p:txBody>
          <a:bodyPr wrap="square" rtlCol="0">
            <a:spAutoFit/>
          </a:bodyPr>
          <a:lstStyle/>
          <a:p>
            <a:r>
              <a:rPr lang="ja-JP" altLang="en-US" dirty="0" smtClean="0"/>
              <a:t>計測後</a:t>
            </a:r>
            <a:r>
              <a:rPr lang="en-US" altLang="ja-JP" dirty="0" smtClean="0"/>
              <a:t>, </a:t>
            </a:r>
            <a:r>
              <a:rPr lang="ja-JP" altLang="en-US" dirty="0" smtClean="0"/>
              <a:t>下の画面の「マイファイル」より</a:t>
            </a:r>
            <a:r>
              <a:rPr lang="en-US" altLang="ja-JP" dirty="0" smtClean="0"/>
              <a:t>, iPad</a:t>
            </a:r>
            <a:r>
              <a:rPr lang="ja-JP" altLang="en-US" dirty="0" smtClean="0"/>
              <a:t>のローカルに保存する</a:t>
            </a:r>
            <a:r>
              <a:rPr lang="en-US" altLang="ja-JP" dirty="0" smtClean="0"/>
              <a:t>.</a:t>
            </a:r>
          </a:p>
          <a:p>
            <a:r>
              <a:rPr lang="en-US" altLang="ja-JP" dirty="0" smtClean="0"/>
              <a:t>(</a:t>
            </a:r>
            <a:r>
              <a:rPr lang="ja-JP" altLang="en-US" dirty="0" smtClean="0"/>
              <a:t>保存の注意点が次ページ</a:t>
            </a:r>
            <a:r>
              <a:rPr lang="en-US" altLang="ja-JP" dirty="0" smtClean="0"/>
              <a:t>)</a:t>
            </a:r>
          </a:p>
        </p:txBody>
      </p:sp>
      <p:sp>
        <p:nvSpPr>
          <p:cNvPr id="6" name="TextBox 5"/>
          <p:cNvSpPr txBox="1"/>
          <p:nvPr/>
        </p:nvSpPr>
        <p:spPr>
          <a:xfrm>
            <a:off x="6507480" y="1261201"/>
            <a:ext cx="5303520" cy="923330"/>
          </a:xfrm>
          <a:prstGeom prst="rect">
            <a:avLst/>
          </a:prstGeom>
          <a:noFill/>
        </p:spPr>
        <p:txBody>
          <a:bodyPr wrap="square" rtlCol="0">
            <a:spAutoFit/>
          </a:bodyPr>
          <a:lstStyle/>
          <a:p>
            <a:r>
              <a:rPr lang="ja-JP" altLang="en-US" dirty="0" smtClean="0"/>
              <a:t>結果は例えばこのようになる</a:t>
            </a:r>
            <a:r>
              <a:rPr lang="en-US" altLang="ja-JP" dirty="0" smtClean="0"/>
              <a:t>. </a:t>
            </a:r>
          </a:p>
          <a:p>
            <a:r>
              <a:rPr lang="ja-JP" altLang="en-US" dirty="0" smtClean="0"/>
              <a:t>この位相遅れを</a:t>
            </a:r>
            <a:r>
              <a:rPr lang="en-US" altLang="ja-JP" dirty="0" smtClean="0"/>
              <a:t>, </a:t>
            </a:r>
            <a:r>
              <a:rPr lang="ja-JP" altLang="en-US" dirty="0" smtClean="0"/>
              <a:t>以後の測定からは引いてやると</a:t>
            </a:r>
            <a:r>
              <a:rPr lang="en-US" altLang="ja-JP" dirty="0" smtClean="0"/>
              <a:t>RFPD</a:t>
            </a:r>
            <a:r>
              <a:rPr lang="ja-JP" altLang="en-US" dirty="0" smtClean="0"/>
              <a:t>の性能評価に良いかもしれない</a:t>
            </a:r>
            <a:r>
              <a:rPr lang="en-US" altLang="ja-JP" dirty="0" smtClean="0"/>
              <a:t>. </a:t>
            </a:r>
          </a:p>
        </p:txBody>
      </p:sp>
    </p:spTree>
    <p:extLst>
      <p:ext uri="{BB962C8B-B14F-4D97-AF65-F5344CB8AC3E}">
        <p14:creationId xmlns:p14="http://schemas.microsoft.com/office/powerpoint/2010/main" val="1991983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643" y="516844"/>
            <a:ext cx="10042207" cy="3416320"/>
          </a:xfrm>
          <a:prstGeom prst="rect">
            <a:avLst/>
          </a:prstGeom>
          <a:noFill/>
        </p:spPr>
        <p:txBody>
          <a:bodyPr wrap="square" rtlCol="0">
            <a:spAutoFit/>
          </a:bodyPr>
          <a:lstStyle/>
          <a:p>
            <a:r>
              <a:rPr lang="ja-JP" altLang="en-US" dirty="0" smtClean="0"/>
              <a:t>・「チャンネルデータ」だけでなく</a:t>
            </a:r>
            <a:r>
              <a:rPr lang="en-US" altLang="ja-JP" dirty="0" smtClean="0"/>
              <a:t>, </a:t>
            </a:r>
            <a:r>
              <a:rPr lang="ja-JP" altLang="en-US" dirty="0" smtClean="0"/>
              <a:t>「スクリーンショット」も保存する</a:t>
            </a:r>
            <a:endParaRPr lang="en-US" altLang="ja-JP" dirty="0" smtClean="0"/>
          </a:p>
          <a:p>
            <a:r>
              <a:rPr lang="en-US" altLang="ja-JP" dirty="0" smtClean="0"/>
              <a:t>*</a:t>
            </a:r>
            <a:r>
              <a:rPr lang="ja-JP" altLang="en-US" dirty="0" smtClean="0"/>
              <a:t>すると以下のファイル名に「</a:t>
            </a:r>
            <a:r>
              <a:rPr lang="en-US" altLang="ja-JP" dirty="0" smtClean="0"/>
              <a:t>_Channels</a:t>
            </a:r>
            <a:r>
              <a:rPr lang="ja-JP" altLang="en-US" dirty="0" smtClean="0"/>
              <a:t>」と「</a:t>
            </a:r>
            <a:r>
              <a:rPr lang="en-US" altLang="ja-JP" dirty="0" smtClean="0"/>
              <a:t>_Screenshot</a:t>
            </a:r>
            <a:r>
              <a:rPr lang="ja-JP" altLang="en-US" dirty="0" smtClean="0"/>
              <a:t>」とついたものがそれぞれ保存される</a:t>
            </a:r>
            <a:endParaRPr lang="en-US" altLang="ja-JP" dirty="0" smtClean="0"/>
          </a:p>
          <a:p>
            <a:endParaRPr lang="en-US" altLang="ja-JP" dirty="0"/>
          </a:p>
          <a:p>
            <a:r>
              <a:rPr lang="ja-JP" altLang="en-US" dirty="0" smtClean="0"/>
              <a:t>・「マイファイル」に保存すると</a:t>
            </a:r>
            <a:r>
              <a:rPr lang="en-US" altLang="ja-JP" dirty="0" smtClean="0"/>
              <a:t>, </a:t>
            </a:r>
            <a:r>
              <a:rPr lang="en-US" altLang="ja-JP" dirty="0" err="1" smtClean="0"/>
              <a:t>Moku</a:t>
            </a:r>
            <a:r>
              <a:rPr lang="en-US" altLang="ja-JP" dirty="0" smtClean="0"/>
              <a:t>/Lab</a:t>
            </a:r>
            <a:r>
              <a:rPr lang="ja-JP" altLang="en-US" dirty="0" smtClean="0"/>
              <a:t>というディレクトリに保存される</a:t>
            </a:r>
            <a:r>
              <a:rPr lang="en-US" altLang="ja-JP" dirty="0" smtClean="0"/>
              <a:t>. </a:t>
            </a:r>
            <a:r>
              <a:rPr lang="ja-JP" altLang="en-US" dirty="0" smtClean="0"/>
              <a:t>そこに「</a:t>
            </a:r>
            <a:r>
              <a:rPr lang="en-US" altLang="ja-JP" dirty="0" smtClean="0"/>
              <a:t>RFPD_TF</a:t>
            </a:r>
            <a:r>
              <a:rPr lang="ja-JP" altLang="en-US" dirty="0" smtClean="0"/>
              <a:t>」というディレクトリがあるので</a:t>
            </a:r>
            <a:r>
              <a:rPr lang="en-US" altLang="ja-JP" dirty="0" smtClean="0"/>
              <a:t>, </a:t>
            </a:r>
            <a:r>
              <a:rPr lang="ja-JP" altLang="en-US" dirty="0" smtClean="0"/>
              <a:t>そこに</a:t>
            </a:r>
            <a:r>
              <a:rPr lang="en-US" altLang="ja-JP" dirty="0" smtClean="0"/>
              <a:t>RFPD</a:t>
            </a:r>
            <a:r>
              <a:rPr lang="ja-JP" altLang="en-US" dirty="0" smtClean="0"/>
              <a:t>の側面に書いてある取得した</a:t>
            </a:r>
            <a:r>
              <a:rPr lang="en-US" altLang="ja-JP" dirty="0" smtClean="0"/>
              <a:t>S</a:t>
            </a:r>
            <a:r>
              <a:rPr lang="ja-JP" altLang="en-US" dirty="0" smtClean="0"/>
              <a:t>番号のディレクトリを作成し</a:t>
            </a:r>
            <a:r>
              <a:rPr lang="en-US" altLang="ja-JP" dirty="0" smtClean="0"/>
              <a:t>, </a:t>
            </a:r>
            <a:r>
              <a:rPr lang="ja-JP" altLang="en-US" dirty="0" smtClean="0"/>
              <a:t>計測結果は全てその中に入れる</a:t>
            </a:r>
            <a:r>
              <a:rPr lang="en-US" altLang="ja-JP" dirty="0" smtClean="0"/>
              <a:t>. </a:t>
            </a:r>
          </a:p>
          <a:p>
            <a:pPr algn="ctr"/>
            <a:r>
              <a:rPr lang="en-US" altLang="ja-JP" dirty="0" smtClean="0"/>
              <a:t>/</a:t>
            </a:r>
            <a:r>
              <a:rPr lang="en-US" altLang="ja-JP" dirty="0" err="1" smtClean="0"/>
              <a:t>MokuLab</a:t>
            </a:r>
            <a:r>
              <a:rPr lang="en-US" altLang="ja-JP" dirty="0" smtClean="0"/>
              <a:t>/RFPD_TF/S</a:t>
            </a:r>
            <a:r>
              <a:rPr lang="ja-JP" altLang="en-US" dirty="0" smtClean="0"/>
              <a:t>番号</a:t>
            </a:r>
            <a:r>
              <a:rPr lang="en-US" altLang="ja-JP" dirty="0" smtClean="0"/>
              <a:t>/</a:t>
            </a:r>
          </a:p>
          <a:p>
            <a:pPr algn="ctr"/>
            <a:endParaRPr lang="en-US" altLang="ja-JP" dirty="0"/>
          </a:p>
          <a:p>
            <a:r>
              <a:rPr lang="ja-JP" altLang="en-US" dirty="0" smtClean="0"/>
              <a:t>・ファイル名は以下のように統一することにする</a:t>
            </a:r>
            <a:r>
              <a:rPr lang="en-US" altLang="ja-JP" dirty="0" smtClean="0"/>
              <a:t>(</a:t>
            </a:r>
            <a:r>
              <a:rPr lang="ja-JP" altLang="en-US" dirty="0" smtClean="0"/>
              <a:t>以下に記述する測定の分もここに書く</a:t>
            </a:r>
            <a:r>
              <a:rPr lang="en-US" altLang="ja-JP" dirty="0" smtClean="0"/>
              <a:t>)</a:t>
            </a:r>
          </a:p>
          <a:p>
            <a:r>
              <a:rPr lang="ja-JP" altLang="en-US" dirty="0" smtClean="0"/>
              <a:t>測定</a:t>
            </a:r>
            <a:r>
              <a:rPr lang="en-US" altLang="ja-JP" dirty="0" smtClean="0"/>
              <a:t>0 : </a:t>
            </a:r>
            <a:r>
              <a:rPr lang="ja-JP" altLang="en-US" dirty="0" smtClean="0"/>
              <a:t>「</a:t>
            </a:r>
            <a:r>
              <a:rPr lang="en-US" altLang="ja-JP" dirty="0" smtClean="0"/>
              <a:t>sokutei0</a:t>
            </a:r>
            <a:r>
              <a:rPr lang="ja-JP" altLang="en-US" dirty="0" smtClean="0"/>
              <a:t>」</a:t>
            </a:r>
            <a:endParaRPr lang="en-US" altLang="ja-JP" dirty="0" smtClean="0"/>
          </a:p>
          <a:p>
            <a:r>
              <a:rPr lang="ja-JP" altLang="en-US" dirty="0" smtClean="0"/>
              <a:t>測定</a:t>
            </a:r>
            <a:r>
              <a:rPr lang="en-US" altLang="ja-JP" dirty="0"/>
              <a:t>1</a:t>
            </a:r>
            <a:r>
              <a:rPr lang="en-US" altLang="ja-JP" dirty="0" smtClean="0"/>
              <a:t> RF HI : </a:t>
            </a:r>
            <a:r>
              <a:rPr lang="ja-JP" altLang="en-US" dirty="0" smtClean="0"/>
              <a:t>「</a:t>
            </a:r>
            <a:r>
              <a:rPr lang="en-US" altLang="ja-JP" dirty="0" smtClean="0"/>
              <a:t>sokutei1_HI</a:t>
            </a:r>
            <a:r>
              <a:rPr lang="ja-JP" altLang="en-US" dirty="0" smtClean="0"/>
              <a:t>」</a:t>
            </a:r>
            <a:endParaRPr lang="en-US" altLang="ja-JP" dirty="0" smtClean="0"/>
          </a:p>
          <a:p>
            <a:r>
              <a:rPr lang="ja-JP" altLang="en-US" dirty="0" smtClean="0"/>
              <a:t>測定</a:t>
            </a:r>
            <a:r>
              <a:rPr lang="en-US" altLang="ja-JP" dirty="0"/>
              <a:t>1</a:t>
            </a:r>
            <a:r>
              <a:rPr lang="en-US" altLang="ja-JP" dirty="0" smtClean="0"/>
              <a:t> RF LO : </a:t>
            </a:r>
            <a:r>
              <a:rPr lang="ja-JP" altLang="en-US" dirty="0" smtClean="0"/>
              <a:t>「</a:t>
            </a:r>
            <a:r>
              <a:rPr lang="en-US" altLang="ja-JP" dirty="0" smtClean="0"/>
              <a:t>sokutei1_LO</a:t>
            </a:r>
            <a:r>
              <a:rPr lang="ja-JP" altLang="en-US" dirty="0" smtClean="0"/>
              <a:t>」</a:t>
            </a:r>
            <a:endParaRPr lang="en-US" altLang="ja-JP" dirty="0" smtClean="0"/>
          </a:p>
        </p:txBody>
      </p:sp>
      <p:sp>
        <p:nvSpPr>
          <p:cNvPr id="4" name="TextBox 3"/>
          <p:cNvSpPr txBox="1"/>
          <p:nvPr/>
        </p:nvSpPr>
        <p:spPr>
          <a:xfrm>
            <a:off x="501968" y="4025"/>
            <a:ext cx="5977666" cy="523220"/>
          </a:xfrm>
          <a:prstGeom prst="rect">
            <a:avLst/>
          </a:prstGeom>
          <a:noFill/>
        </p:spPr>
        <p:txBody>
          <a:bodyPr wrap="square" rtlCol="0">
            <a:spAutoFit/>
          </a:bodyPr>
          <a:lstStyle/>
          <a:p>
            <a:r>
              <a:rPr lang="ja-JP" altLang="en-US" sz="2800" b="1" dirty="0" smtClean="0">
                <a:solidFill>
                  <a:srgbClr val="FE5CF3"/>
                </a:solidFill>
              </a:rPr>
              <a:t>測定結果保存の注意点</a:t>
            </a:r>
            <a:endParaRPr lang="en-US" b="1" dirty="0">
              <a:solidFill>
                <a:srgbClr val="FE5CF3"/>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584" y="3407441"/>
            <a:ext cx="4365658" cy="3274244"/>
          </a:xfrm>
          <a:prstGeom prst="rect">
            <a:avLst/>
          </a:prstGeom>
        </p:spPr>
      </p:pic>
      <p:sp>
        <p:nvSpPr>
          <p:cNvPr id="6" name="Donut 5"/>
          <p:cNvSpPr/>
          <p:nvPr/>
        </p:nvSpPr>
        <p:spPr>
          <a:xfrm>
            <a:off x="8447398" y="4083435"/>
            <a:ext cx="1743074" cy="448409"/>
          </a:xfrm>
          <a:prstGeom prst="donut">
            <a:avLst>
              <a:gd name="adj" fmla="val 113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p:cNvGrpSpPr/>
          <p:nvPr/>
        </p:nvGrpSpPr>
        <p:grpSpPr>
          <a:xfrm>
            <a:off x="8469354" y="1116168"/>
            <a:ext cx="2600325" cy="2900362"/>
            <a:chOff x="8001000" y="1071563"/>
            <a:chExt cx="2600325" cy="2900362"/>
          </a:xfrm>
        </p:grpSpPr>
        <p:cxnSp>
          <p:nvCxnSpPr>
            <p:cNvPr id="10" name="Straight Connector 9"/>
            <p:cNvCxnSpPr/>
            <p:nvPr/>
          </p:nvCxnSpPr>
          <p:spPr>
            <a:xfrm>
              <a:off x="8001000" y="1071563"/>
              <a:ext cx="2600325" cy="5421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629775" y="1613695"/>
              <a:ext cx="971550" cy="23582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a:off x="3385521" y="3701764"/>
            <a:ext cx="5223220" cy="9148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986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287" y="1204431"/>
            <a:ext cx="5476763" cy="369332"/>
          </a:xfrm>
          <a:prstGeom prst="rect">
            <a:avLst/>
          </a:prstGeom>
        </p:spPr>
        <p:txBody>
          <a:bodyPr wrap="square">
            <a:spAutoFit/>
          </a:bodyPr>
          <a:lstStyle/>
          <a:p>
            <a:r>
              <a:rPr lang="ja-JP" altLang="en-US" dirty="0" smtClean="0"/>
              <a:t>注意点</a:t>
            </a:r>
            <a:r>
              <a:rPr lang="en-US" altLang="ja-JP" dirty="0" smtClean="0"/>
              <a:t> : </a:t>
            </a:r>
            <a:r>
              <a:rPr lang="ja-JP" altLang="en-US" dirty="0" smtClean="0"/>
              <a:t>グラウンドは電源</a:t>
            </a:r>
            <a:r>
              <a:rPr lang="ja-JP" altLang="en-US" dirty="0"/>
              <a:t>に合わせて</a:t>
            </a:r>
            <a:r>
              <a:rPr lang="ja-JP" altLang="en-US" dirty="0" smtClean="0"/>
              <a:t>おく</a:t>
            </a:r>
            <a:r>
              <a:rPr lang="en-US" altLang="ja-JP" dirty="0" smtClean="0"/>
              <a:t>. </a:t>
            </a:r>
            <a:endParaRPr lang="en-US" dirty="0"/>
          </a:p>
        </p:txBody>
      </p:sp>
      <p:grpSp>
        <p:nvGrpSpPr>
          <p:cNvPr id="19" name="Group 18"/>
          <p:cNvGrpSpPr/>
          <p:nvPr/>
        </p:nvGrpSpPr>
        <p:grpSpPr>
          <a:xfrm>
            <a:off x="545614" y="1877022"/>
            <a:ext cx="5662108" cy="4246581"/>
            <a:chOff x="6529892" y="1877022"/>
            <a:chExt cx="5662108" cy="4246581"/>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892" y="1877022"/>
              <a:ext cx="5662108" cy="4246581"/>
            </a:xfrm>
            <a:prstGeom prst="rect">
              <a:avLst/>
            </a:prstGeom>
          </p:spPr>
        </p:pic>
        <p:sp>
          <p:nvSpPr>
            <p:cNvPr id="13" name="Donut 12"/>
            <p:cNvSpPr/>
            <p:nvPr/>
          </p:nvSpPr>
          <p:spPr>
            <a:xfrm>
              <a:off x="7035504" y="5315443"/>
              <a:ext cx="817577" cy="711340"/>
            </a:xfrm>
            <a:prstGeom prst="donut">
              <a:avLst>
                <a:gd name="adj" fmla="val 464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7853081" y="5514739"/>
              <a:ext cx="2398284" cy="338554"/>
            </a:xfrm>
            <a:prstGeom prst="rect">
              <a:avLst/>
            </a:prstGeom>
            <a:noFill/>
          </p:spPr>
          <p:txBody>
            <a:bodyPr wrap="square" rtlCol="0">
              <a:spAutoFit/>
            </a:bodyPr>
            <a:lstStyle/>
            <a:p>
              <a:r>
                <a:rPr lang="ja-JP" altLang="en-US" sz="1600" dirty="0" smtClean="0">
                  <a:solidFill>
                    <a:srgbClr val="0070C0"/>
                  </a:solidFill>
                </a:rPr>
                <a:t>電源</a:t>
              </a:r>
              <a:r>
                <a:rPr lang="en-US" sz="1600" dirty="0" smtClean="0">
                  <a:solidFill>
                    <a:srgbClr val="0070C0"/>
                  </a:solidFill>
                </a:rPr>
                <a:t>Interface</a:t>
              </a:r>
              <a:r>
                <a:rPr lang="ja-JP" altLang="en-US" sz="1600" dirty="0" smtClean="0">
                  <a:solidFill>
                    <a:srgbClr val="0070C0"/>
                  </a:solidFill>
                </a:rPr>
                <a:t>ボード</a:t>
              </a:r>
              <a:endParaRPr lang="en-US" sz="1600" dirty="0">
                <a:solidFill>
                  <a:srgbClr val="0070C0"/>
                </a:solidFill>
              </a:endParaRPr>
            </a:p>
          </p:txBody>
        </p:sp>
        <p:sp>
          <p:nvSpPr>
            <p:cNvPr id="15" name="Right Arrow 14"/>
            <p:cNvSpPr/>
            <p:nvPr/>
          </p:nvSpPr>
          <p:spPr>
            <a:xfrm rot="14564436">
              <a:off x="8576593" y="5169602"/>
              <a:ext cx="427087" cy="21304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90136" y="3557381"/>
              <a:ext cx="1861073" cy="276999"/>
            </a:xfrm>
            <a:prstGeom prst="rect">
              <a:avLst/>
            </a:prstGeom>
            <a:noFill/>
          </p:spPr>
          <p:txBody>
            <a:bodyPr wrap="square" rtlCol="0">
              <a:spAutoFit/>
            </a:bodyPr>
            <a:lstStyle/>
            <a:p>
              <a:r>
                <a:rPr lang="en-US" sz="1200" b="1" dirty="0" smtClean="0"/>
                <a:t>Interface</a:t>
              </a:r>
              <a:r>
                <a:rPr lang="ja-JP" altLang="en-US" sz="1200" b="1" dirty="0" smtClean="0"/>
                <a:t>ボードと</a:t>
              </a:r>
              <a:r>
                <a:rPr lang="en-US" altLang="ja-JP" sz="1200" b="1" dirty="0" smtClean="0"/>
                <a:t>RFPD</a:t>
              </a:r>
              <a:endParaRPr lang="en-US" sz="1200" b="1" dirty="0"/>
            </a:p>
          </p:txBody>
        </p:sp>
        <p:sp>
          <p:nvSpPr>
            <p:cNvPr id="17" name="TextBox 16"/>
            <p:cNvSpPr txBox="1"/>
            <p:nvPr/>
          </p:nvSpPr>
          <p:spPr>
            <a:xfrm>
              <a:off x="7444292" y="2215755"/>
              <a:ext cx="2205317" cy="276999"/>
            </a:xfrm>
            <a:prstGeom prst="rect">
              <a:avLst/>
            </a:prstGeom>
            <a:noFill/>
          </p:spPr>
          <p:txBody>
            <a:bodyPr wrap="square" rtlCol="0">
              <a:spAutoFit/>
            </a:bodyPr>
            <a:lstStyle/>
            <a:p>
              <a:r>
                <a:rPr lang="en-US" sz="1200" b="1" dirty="0" smtClean="0">
                  <a:solidFill>
                    <a:srgbClr val="FF0000"/>
                  </a:solidFill>
                </a:rPr>
                <a:t>Interface</a:t>
              </a:r>
              <a:r>
                <a:rPr lang="ja-JP" altLang="en-US" sz="1200" b="1" dirty="0" smtClean="0">
                  <a:solidFill>
                    <a:srgbClr val="FF0000"/>
                  </a:solidFill>
                </a:rPr>
                <a:t>ボードと</a:t>
              </a:r>
              <a:r>
                <a:rPr lang="en-US" altLang="ja-JP" sz="1200" b="1" dirty="0" err="1" smtClean="0">
                  <a:solidFill>
                    <a:srgbClr val="FF0000"/>
                  </a:solidFill>
                </a:rPr>
                <a:t>Moku:Lab</a:t>
              </a:r>
              <a:endParaRPr lang="en-US" sz="1200" b="1" dirty="0">
                <a:solidFill>
                  <a:srgbClr val="FF0000"/>
                </a:solidFill>
              </a:endParaRPr>
            </a:p>
          </p:txBody>
        </p:sp>
        <p:sp>
          <p:nvSpPr>
            <p:cNvPr id="18" name="Right Arrow 17"/>
            <p:cNvSpPr/>
            <p:nvPr/>
          </p:nvSpPr>
          <p:spPr>
            <a:xfrm rot="2702652">
              <a:off x="8995351" y="2610681"/>
              <a:ext cx="427087" cy="21304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6715237" y="2717201"/>
            <a:ext cx="5476763" cy="1631216"/>
          </a:xfrm>
          <a:prstGeom prst="rect">
            <a:avLst/>
          </a:prstGeom>
        </p:spPr>
        <p:txBody>
          <a:bodyPr wrap="square">
            <a:spAutoFit/>
          </a:bodyPr>
          <a:lstStyle/>
          <a:p>
            <a:r>
              <a:rPr lang="ja-JP" altLang="en-US" sz="2000" dirty="0" smtClean="0"/>
              <a:t>左の写真のように</a:t>
            </a:r>
            <a:endParaRPr lang="en-US" altLang="ja-JP" sz="2000" dirty="0"/>
          </a:p>
          <a:p>
            <a:r>
              <a:rPr lang="ja-JP" altLang="en-US" sz="2000" dirty="0" smtClean="0"/>
              <a:t>・電源と</a:t>
            </a:r>
            <a:r>
              <a:rPr lang="en-US" altLang="ja-JP" sz="2000" dirty="0" smtClean="0"/>
              <a:t>Interface</a:t>
            </a:r>
            <a:r>
              <a:rPr lang="ja-JP" altLang="en-US" sz="2000" dirty="0" smtClean="0"/>
              <a:t>ボード</a:t>
            </a:r>
            <a:endParaRPr lang="en-US" altLang="ja-JP" sz="2000" dirty="0" smtClean="0"/>
          </a:p>
          <a:p>
            <a:r>
              <a:rPr lang="ja-JP" altLang="en-US" sz="2000" dirty="0" smtClean="0"/>
              <a:t>・</a:t>
            </a:r>
            <a:r>
              <a:rPr lang="en-US" altLang="ja-JP" sz="2000" dirty="0" smtClean="0"/>
              <a:t>Interface</a:t>
            </a:r>
            <a:r>
              <a:rPr lang="ja-JP" altLang="en-US" sz="2000" dirty="0" smtClean="0"/>
              <a:t>ボードと</a:t>
            </a:r>
            <a:r>
              <a:rPr lang="en-US" altLang="ja-JP" sz="2000" dirty="0" err="1" smtClean="0"/>
              <a:t>Moku:Lab</a:t>
            </a:r>
            <a:endParaRPr lang="en-US" altLang="ja-JP" sz="2000" dirty="0" smtClean="0"/>
          </a:p>
          <a:p>
            <a:r>
              <a:rPr lang="ja-JP" altLang="en-US" sz="2000" dirty="0" smtClean="0"/>
              <a:t>・</a:t>
            </a:r>
            <a:r>
              <a:rPr lang="en-US" altLang="ja-JP" sz="2000" dirty="0" smtClean="0"/>
              <a:t>Interface</a:t>
            </a:r>
            <a:r>
              <a:rPr lang="ja-JP" altLang="en-US" sz="2000" dirty="0" smtClean="0"/>
              <a:t>ボードと</a:t>
            </a:r>
            <a:r>
              <a:rPr lang="en-US" altLang="ja-JP" sz="2000" dirty="0" smtClean="0"/>
              <a:t>RFPD</a:t>
            </a:r>
          </a:p>
          <a:p>
            <a:r>
              <a:rPr lang="ja-JP" altLang="en-US" sz="2000" dirty="0" smtClean="0"/>
              <a:t>をワニ口クリップケーブルで繋げば良い</a:t>
            </a:r>
            <a:r>
              <a:rPr lang="en-US" altLang="ja-JP" sz="2000" dirty="0" smtClean="0"/>
              <a:t> </a:t>
            </a:r>
            <a:endParaRPr lang="en-US" sz="2000" dirty="0"/>
          </a:p>
        </p:txBody>
      </p:sp>
      <p:sp>
        <p:nvSpPr>
          <p:cNvPr id="20" name="TextBox 19"/>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dirty="0" smtClean="0"/>
              <a:t> :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3414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3073</TotalTime>
  <Words>1248</Words>
  <Application>Microsoft Macintosh PowerPoint</Application>
  <PresentationFormat>Widescreen</PresentationFormat>
  <Paragraphs>165</Paragraphs>
  <Slides>24</Slides>
  <Notes>0</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Gill Sans MT</vt:lpstr>
      <vt:lpstr>HGｺﾞｼｯｸE</vt:lpstr>
      <vt:lpstr>Mangal</vt:lpstr>
      <vt:lpstr>Arial</vt:lpstr>
      <vt:lpstr>Parcel</vt:lpstr>
      <vt:lpstr>RFPD チューニング・TF測定 手順書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RFPD チューニング</dc:title>
  <dc:creator>山本晃平</dc:creator>
  <cp:lastModifiedBy>山本晃平</cp:lastModifiedBy>
  <cp:revision>220</cp:revision>
  <dcterms:created xsi:type="dcterms:W3CDTF">2018-06-05T00:32:34Z</dcterms:created>
  <dcterms:modified xsi:type="dcterms:W3CDTF">2018-06-13T02:23:46Z</dcterms:modified>
</cp:coreProperties>
</file>